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handoutMasterIdLst>
    <p:handoutMasterId r:id="rId61"/>
  </p:handoutMasterIdLst>
  <p:sldIdLst>
    <p:sldId id="259" r:id="rId2"/>
    <p:sldId id="428" r:id="rId3"/>
    <p:sldId id="446" r:id="rId4"/>
    <p:sldId id="299" r:id="rId5"/>
    <p:sldId id="467" r:id="rId6"/>
    <p:sldId id="302" r:id="rId7"/>
    <p:sldId id="447" r:id="rId8"/>
    <p:sldId id="466" r:id="rId9"/>
    <p:sldId id="307" r:id="rId10"/>
    <p:sldId id="470" r:id="rId11"/>
    <p:sldId id="471" r:id="rId12"/>
    <p:sldId id="417" r:id="rId13"/>
    <p:sldId id="448" r:id="rId14"/>
    <p:sldId id="464" r:id="rId15"/>
    <p:sldId id="474" r:id="rId16"/>
    <p:sldId id="449" r:id="rId17"/>
    <p:sldId id="472" r:id="rId18"/>
    <p:sldId id="475" r:id="rId19"/>
    <p:sldId id="476" r:id="rId20"/>
    <p:sldId id="355" r:id="rId21"/>
    <p:sldId id="465" r:id="rId22"/>
    <p:sldId id="460" r:id="rId23"/>
    <p:sldId id="332" r:id="rId24"/>
    <p:sldId id="461" r:id="rId25"/>
    <p:sldId id="439" r:id="rId26"/>
    <p:sldId id="440" r:id="rId27"/>
    <p:sldId id="441" r:id="rId28"/>
    <p:sldId id="444" r:id="rId29"/>
    <p:sldId id="443" r:id="rId30"/>
    <p:sldId id="335" r:id="rId31"/>
    <p:sldId id="310" r:id="rId32"/>
    <p:sldId id="361" r:id="rId33"/>
    <p:sldId id="546" r:id="rId34"/>
    <p:sldId id="549" r:id="rId35"/>
    <p:sldId id="558" r:id="rId36"/>
    <p:sldId id="553" r:id="rId37"/>
    <p:sldId id="556" r:id="rId38"/>
    <p:sldId id="567" r:id="rId39"/>
    <p:sldId id="560" r:id="rId40"/>
    <p:sldId id="561" r:id="rId41"/>
    <p:sldId id="568" r:id="rId42"/>
    <p:sldId id="569" r:id="rId43"/>
    <p:sldId id="557" r:id="rId44"/>
    <p:sldId id="562" r:id="rId45"/>
    <p:sldId id="563" r:id="rId46"/>
    <p:sldId id="572" r:id="rId47"/>
    <p:sldId id="555" r:id="rId48"/>
    <p:sldId id="571" r:id="rId49"/>
    <p:sldId id="344" r:id="rId50"/>
    <p:sldId id="484" r:id="rId51"/>
    <p:sldId id="486" r:id="rId52"/>
    <p:sldId id="483" r:id="rId53"/>
    <p:sldId id="487" r:id="rId54"/>
    <p:sldId id="490" r:id="rId55"/>
    <p:sldId id="493" r:id="rId56"/>
    <p:sldId id="500" r:id="rId57"/>
    <p:sldId id="576" r:id="rId58"/>
    <p:sldId id="288" r:id="rId59"/>
  </p:sldIdLst>
  <p:sldSz cx="12192000" cy="6858000"/>
  <p:notesSz cx="6400800" cy="117284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5E5EA"/>
    <a:srgbClr val="FFA200"/>
    <a:srgbClr val="ED7BED"/>
    <a:srgbClr val="99CC00"/>
    <a:srgbClr val="AEAEAE"/>
    <a:srgbClr val="ED8201"/>
    <a:srgbClr val="FEAB49"/>
    <a:srgbClr val="F98901"/>
    <a:srgbClr val="D6DADF"/>
    <a:srgbClr val="BDBB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039" autoAdjust="0"/>
    <p:restoredTop sz="94193" autoAdjust="0"/>
  </p:normalViewPr>
  <p:slideViewPr>
    <p:cSldViewPr snapToObjects="1">
      <p:cViewPr varScale="1">
        <p:scale>
          <a:sx n="60" d="100"/>
          <a:sy n="60" d="100"/>
        </p:scale>
        <p:origin x="28" y="38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azochli\cernbox\Documents\Mcomb%202%20classes%20per%20par%20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azochli\cernbox\Documents\Mcomb%202%20classes%20per%20par%20analysi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'Item parameters'!$B$2</c:f>
              <c:strCache>
                <c:ptCount val="1"/>
                <c:pt idx="0">
                  <c:v>Group 1</c:v>
                </c:pt>
              </c:strCache>
            </c:strRef>
          </c:tx>
          <c:spPr>
            <a:ln w="25400" cap="rnd">
              <a:solidFill>
                <a:schemeClr val="accent1">
                  <a:shade val="50000"/>
                </a:schemeClr>
              </a:solidFill>
              <a:prstDash val="lgDash"/>
              <a:round/>
            </a:ln>
            <a:effectLst>
              <a:glow>
                <a:schemeClr val="accent1">
                  <a:alpha val="40000"/>
                </a:schemeClr>
              </a:glow>
              <a:outerShdw blurRad="50800" dist="50800" dir="5400000" sx="1000" sy="1000" algn="ctr" rotWithShape="0">
                <a:srgbClr val="000000">
                  <a:alpha val="43137"/>
                </a:srgbClr>
              </a:outerShdw>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0">
                <a:solidFill>
                  <a:schemeClr val="accent1"/>
                </a:solidFill>
                <a:round/>
              </a:ln>
              <a:effectLst>
                <a:glow>
                  <a:schemeClr val="accent1">
                    <a:alpha val="40000"/>
                  </a:schemeClr>
                </a:glow>
                <a:outerShdw blurRad="50800" dist="50800" dir="5400000" sx="1000" sy="1000" algn="ctr" rotWithShape="0">
                  <a:srgbClr val="000000">
                    <a:alpha val="43137"/>
                  </a:srgbClr>
                </a:outerShdw>
              </a:effectLst>
            </c:spPr>
          </c:marker>
          <c:errBars>
            <c:errDir val="x"/>
            <c:errBarType val="both"/>
            <c:errValType val="fixedVal"/>
            <c:noEndCap val="0"/>
            <c:val val="4.0000000000000008E-2"/>
            <c:spPr>
              <a:noFill/>
              <a:ln w="9525">
                <a:noFill/>
                <a:round/>
              </a:ln>
              <a:effectLst/>
            </c:spPr>
          </c:errBars>
          <c:xVal>
            <c:strRef>
              <c:f>'Item parameters'!$A$3:$A$13</c:f>
              <c:strCache>
                <c:ptCount val="11"/>
                <c:pt idx="0">
                  <c:v>MI01</c:v>
                </c:pt>
                <c:pt idx="1">
                  <c:v>MI02</c:v>
                </c:pt>
                <c:pt idx="2">
                  <c:v>MI03</c:v>
                </c:pt>
                <c:pt idx="3">
                  <c:v>MI04</c:v>
                </c:pt>
                <c:pt idx="4">
                  <c:v>MI05</c:v>
                </c:pt>
                <c:pt idx="5">
                  <c:v>MI06</c:v>
                </c:pt>
                <c:pt idx="6">
                  <c:v>MI07</c:v>
                </c:pt>
                <c:pt idx="7">
                  <c:v>MI08</c:v>
                </c:pt>
                <c:pt idx="8">
                  <c:v>MI09</c:v>
                </c:pt>
                <c:pt idx="9">
                  <c:v>MI10</c:v>
                </c:pt>
                <c:pt idx="10">
                  <c:v>MI11</c:v>
                </c:pt>
              </c:strCache>
            </c:strRef>
          </c:xVal>
          <c:yVal>
            <c:numRef>
              <c:f>'Item parameters'!$B$3:$B$13</c:f>
              <c:numCache>
                <c:formatCode>General</c:formatCode>
                <c:ptCount val="11"/>
                <c:pt idx="0">
                  <c:v>-0.36</c:v>
                </c:pt>
                <c:pt idx="1">
                  <c:v>-0.21</c:v>
                </c:pt>
                <c:pt idx="2">
                  <c:v>0.65</c:v>
                </c:pt>
                <c:pt idx="3">
                  <c:v>-0.41</c:v>
                </c:pt>
                <c:pt idx="4">
                  <c:v>-0.71</c:v>
                </c:pt>
                <c:pt idx="5">
                  <c:v>-0.53</c:v>
                </c:pt>
                <c:pt idx="6">
                  <c:v>1.36</c:v>
                </c:pt>
                <c:pt idx="7">
                  <c:v>0.1</c:v>
                </c:pt>
                <c:pt idx="8">
                  <c:v>0.79</c:v>
                </c:pt>
                <c:pt idx="9">
                  <c:v>-0.61</c:v>
                </c:pt>
                <c:pt idx="10">
                  <c:v>-0.08</c:v>
                </c:pt>
              </c:numCache>
            </c:numRef>
          </c:yVal>
          <c:smooth val="0"/>
          <c:extLst>
            <c:ext xmlns:c16="http://schemas.microsoft.com/office/drawing/2014/chart" uri="{C3380CC4-5D6E-409C-BE32-E72D297353CC}">
              <c16:uniqueId val="{00000000-68CE-4F1B-8A1E-5EA6E3AE96A8}"/>
            </c:ext>
          </c:extLst>
        </c:ser>
        <c:ser>
          <c:idx val="1"/>
          <c:order val="1"/>
          <c:tx>
            <c:strRef>
              <c:f>'Item parameters'!$D$2</c:f>
              <c:strCache>
                <c:ptCount val="1"/>
                <c:pt idx="0">
                  <c:v>Group 2</c:v>
                </c:pt>
              </c:strCache>
            </c:strRef>
          </c:tx>
          <c:spPr>
            <a:ln w="25400" cap="rnd">
              <a:solidFill>
                <a:schemeClr val="accent2"/>
              </a:solidFill>
              <a:prstDash val="lgDash"/>
              <a:round/>
            </a:ln>
            <a:effectLst>
              <a:glow>
                <a:schemeClr val="accent2">
                  <a:alpha val="40000"/>
                </a:schemeClr>
              </a:glow>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0">
                <a:solidFill>
                  <a:schemeClr val="accent2"/>
                </a:solidFill>
                <a:round/>
              </a:ln>
              <a:effectLst>
                <a:glow>
                  <a:schemeClr val="accent2">
                    <a:alpha val="40000"/>
                  </a:schemeClr>
                </a:glow>
              </a:effectLst>
            </c:spPr>
          </c:marker>
          <c:xVal>
            <c:strRef>
              <c:f>'Item parameters'!$A$3:$A$13</c:f>
              <c:strCache>
                <c:ptCount val="11"/>
                <c:pt idx="0">
                  <c:v>MI01</c:v>
                </c:pt>
                <c:pt idx="1">
                  <c:v>MI02</c:v>
                </c:pt>
                <c:pt idx="2">
                  <c:v>MI03</c:v>
                </c:pt>
                <c:pt idx="3">
                  <c:v>MI04</c:v>
                </c:pt>
                <c:pt idx="4">
                  <c:v>MI05</c:v>
                </c:pt>
                <c:pt idx="5">
                  <c:v>MI06</c:v>
                </c:pt>
                <c:pt idx="6">
                  <c:v>MI07</c:v>
                </c:pt>
                <c:pt idx="7">
                  <c:v>MI08</c:v>
                </c:pt>
                <c:pt idx="8">
                  <c:v>MI09</c:v>
                </c:pt>
                <c:pt idx="9">
                  <c:v>MI10</c:v>
                </c:pt>
                <c:pt idx="10">
                  <c:v>MI11</c:v>
                </c:pt>
              </c:strCache>
            </c:strRef>
          </c:xVal>
          <c:yVal>
            <c:numRef>
              <c:f>'Item parameters'!$D$3:$D$13</c:f>
              <c:numCache>
                <c:formatCode>General</c:formatCode>
                <c:ptCount val="11"/>
                <c:pt idx="0">
                  <c:v>-7.0000000000000007E-2</c:v>
                </c:pt>
                <c:pt idx="1">
                  <c:v>0.21</c:v>
                </c:pt>
                <c:pt idx="2">
                  <c:v>0.4</c:v>
                </c:pt>
                <c:pt idx="3">
                  <c:v>-0.24</c:v>
                </c:pt>
                <c:pt idx="4">
                  <c:v>-0.43</c:v>
                </c:pt>
                <c:pt idx="5">
                  <c:v>-0.4</c:v>
                </c:pt>
                <c:pt idx="6">
                  <c:v>0.74</c:v>
                </c:pt>
                <c:pt idx="7">
                  <c:v>0.05</c:v>
                </c:pt>
                <c:pt idx="8">
                  <c:v>0.41</c:v>
                </c:pt>
                <c:pt idx="9">
                  <c:v>-0.45</c:v>
                </c:pt>
                <c:pt idx="10">
                  <c:v>-0.1</c:v>
                </c:pt>
              </c:numCache>
            </c:numRef>
          </c:yVal>
          <c:smooth val="0"/>
          <c:extLst>
            <c:ext xmlns:c16="http://schemas.microsoft.com/office/drawing/2014/chart" uri="{C3380CC4-5D6E-409C-BE32-E72D297353CC}">
              <c16:uniqueId val="{00000001-68CE-4F1B-8A1E-5EA6E3AE96A8}"/>
            </c:ext>
          </c:extLst>
        </c:ser>
        <c:dLbls>
          <c:showLegendKey val="0"/>
          <c:showVal val="0"/>
          <c:showCatName val="0"/>
          <c:showSerName val="0"/>
          <c:showPercent val="0"/>
          <c:showBubbleSize val="0"/>
        </c:dLbls>
        <c:axId val="541031912"/>
        <c:axId val="541038800"/>
      </c:scatterChart>
      <c:valAx>
        <c:axId val="541031912"/>
        <c:scaling>
          <c:orientation val="minMax"/>
          <c:max val="11"/>
          <c:min val="1"/>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sz="1600"/>
                  <a:t>Item Number</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majorTickMark val="none"/>
        <c:minorTickMark val="none"/>
        <c:tickLblPos val="low"/>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41038800"/>
        <c:crossesAt val="0"/>
        <c:crossBetween val="midCat"/>
        <c:majorUnit val="1"/>
      </c:valAx>
      <c:valAx>
        <c:axId val="541038800"/>
        <c:scaling>
          <c:orientation val="minMax"/>
          <c:max val="1.5"/>
          <c:min val="-1.5"/>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a:t>Item Parameter</a:t>
                </a:r>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41031912"/>
        <c:crossesAt val="0"/>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'Particle Physics Item Parameter'!$B$2</c:f>
              <c:strCache>
                <c:ptCount val="1"/>
                <c:pt idx="0">
                  <c:v>Group 1</c:v>
                </c:pt>
              </c:strCache>
            </c:strRef>
          </c:tx>
          <c:spPr>
            <a:ln w="25400" cap="rnd">
              <a:solidFill>
                <a:schemeClr val="tx1"/>
              </a:solidFill>
              <a:prstDash val="lgDash"/>
              <a:round/>
            </a:ln>
            <a:effectLst>
              <a:glow>
                <a:schemeClr val="accent1">
                  <a:alpha val="40000"/>
                </a:schemeClr>
              </a:glow>
              <a:outerShdw blurRad="50800" dist="50800" dir="5400000" sx="1000" sy="1000" algn="ctr" rotWithShape="0">
                <a:srgbClr val="000000">
                  <a:alpha val="43137"/>
                </a:srgbClr>
              </a:outerShdw>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0">
                <a:solidFill>
                  <a:schemeClr val="accent1"/>
                </a:solidFill>
                <a:round/>
              </a:ln>
              <a:effectLst>
                <a:glow>
                  <a:schemeClr val="accent1">
                    <a:alpha val="40000"/>
                  </a:schemeClr>
                </a:glow>
                <a:outerShdw blurRad="50800" dist="50800" dir="5400000" sx="1000" sy="1000" algn="ctr" rotWithShape="0">
                  <a:srgbClr val="000000">
                    <a:alpha val="43137"/>
                  </a:srgbClr>
                </a:outerShdw>
              </a:effectLst>
            </c:spPr>
          </c:marker>
          <c:xVal>
            <c:strRef>
              <c:f>'Particle Physics Item Parameter'!$A$3:$A$13</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'Particle Physics Item Parameter'!$B$3:$B$13</c:f>
              <c:numCache>
                <c:formatCode>General</c:formatCode>
                <c:ptCount val="11"/>
                <c:pt idx="0">
                  <c:v>-0.08</c:v>
                </c:pt>
                <c:pt idx="1">
                  <c:v>0.24</c:v>
                </c:pt>
                <c:pt idx="2">
                  <c:v>1.0900000000000001</c:v>
                </c:pt>
                <c:pt idx="3">
                  <c:v>-0.61</c:v>
                </c:pt>
                <c:pt idx="4">
                  <c:v>-1.4</c:v>
                </c:pt>
                <c:pt idx="5">
                  <c:v>-0.53</c:v>
                </c:pt>
                <c:pt idx="6">
                  <c:v>0.86</c:v>
                </c:pt>
                <c:pt idx="7">
                  <c:v>0.95</c:v>
                </c:pt>
                <c:pt idx="8">
                  <c:v>0.15</c:v>
                </c:pt>
                <c:pt idx="9">
                  <c:v>-0.49</c:v>
                </c:pt>
                <c:pt idx="10">
                  <c:v>-0.18</c:v>
                </c:pt>
              </c:numCache>
            </c:numRef>
          </c:yVal>
          <c:smooth val="0"/>
          <c:extLst>
            <c:ext xmlns:c16="http://schemas.microsoft.com/office/drawing/2014/chart" uri="{C3380CC4-5D6E-409C-BE32-E72D297353CC}">
              <c16:uniqueId val="{00000000-68CE-4F1B-8A1E-5EA6E3AE96A8}"/>
            </c:ext>
          </c:extLst>
        </c:ser>
        <c:ser>
          <c:idx val="2"/>
          <c:order val="2"/>
          <c:tx>
            <c:strRef>
              <c:f>'Particle Physics Item Parameter'!$D$2</c:f>
              <c:strCache>
                <c:ptCount val="1"/>
                <c:pt idx="0">
                  <c:v>Group 2</c:v>
                </c:pt>
              </c:strCache>
            </c:strRef>
          </c:tx>
          <c:spPr>
            <a:ln w="25400" cap="rnd">
              <a:solidFill>
                <a:schemeClr val="accent2"/>
              </a:solidFill>
              <a:prstDash val="lgDash"/>
              <a:round/>
            </a:ln>
            <a:effectLst/>
          </c:spPr>
          <c:marker>
            <c:symbol val="circle"/>
            <c:size val="5"/>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63500">
                <a:solidFill>
                  <a:schemeClr val="accent2"/>
                </a:solidFill>
                <a:round/>
              </a:ln>
              <a:effectLst/>
            </c:spPr>
          </c:marker>
          <c:xVal>
            <c:strRef>
              <c:f>'Particle Physics Item Parameter'!$A$3:$A$13</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'Particle Physics Item Parameter'!$D$3:$D$13</c:f>
              <c:numCache>
                <c:formatCode>General</c:formatCode>
                <c:ptCount val="11"/>
                <c:pt idx="0">
                  <c:v>0.15</c:v>
                </c:pt>
                <c:pt idx="1">
                  <c:v>0.26</c:v>
                </c:pt>
                <c:pt idx="2">
                  <c:v>0.59</c:v>
                </c:pt>
                <c:pt idx="3">
                  <c:v>-0.28000000000000003</c:v>
                </c:pt>
                <c:pt idx="4">
                  <c:v>-0.69</c:v>
                </c:pt>
                <c:pt idx="5">
                  <c:v>-0.38</c:v>
                </c:pt>
                <c:pt idx="6">
                  <c:v>0.41</c:v>
                </c:pt>
                <c:pt idx="7">
                  <c:v>0.47</c:v>
                </c:pt>
                <c:pt idx="8">
                  <c:v>-0.02</c:v>
                </c:pt>
                <c:pt idx="9">
                  <c:v>-0.35</c:v>
                </c:pt>
                <c:pt idx="10">
                  <c:v>-0.15</c:v>
                </c:pt>
              </c:numCache>
            </c:numRef>
          </c:yVal>
          <c:smooth val="0"/>
          <c:extLst>
            <c:ext xmlns:c16="http://schemas.microsoft.com/office/drawing/2014/chart" uri="{C3380CC4-5D6E-409C-BE32-E72D297353CC}">
              <c16:uniqueId val="{00000000-204E-4DA3-8671-1B5EFD2675F7}"/>
            </c:ext>
          </c:extLst>
        </c:ser>
        <c:ser>
          <c:idx val="4"/>
          <c:order val="4"/>
          <c:tx>
            <c:strRef>
              <c:f>'Particle Physics Item Parameter'!$F$2</c:f>
              <c:strCache>
                <c:ptCount val="1"/>
                <c:pt idx="0">
                  <c:v>Group 3</c:v>
                </c:pt>
              </c:strCache>
            </c:strRef>
          </c:tx>
          <c:spPr>
            <a:ln w="25400" cap="rnd">
              <a:solidFill>
                <a:schemeClr val="accent3"/>
              </a:solidFill>
              <a:prstDash val="lgDash"/>
              <a:round/>
            </a:ln>
            <a:effectLst/>
          </c:spPr>
          <c:marker>
            <c:symbol val="circle"/>
            <c:size val="5"/>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63500">
                <a:solidFill>
                  <a:schemeClr val="accent3"/>
                </a:solidFill>
                <a:round/>
              </a:ln>
              <a:effectLst/>
            </c:spPr>
          </c:marker>
          <c:xVal>
            <c:strRef>
              <c:f>'Particle Physics Item Parameter'!$A$3:$A$13</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'Particle Physics Item Parameter'!$F$3:$F$13</c:f>
              <c:numCache>
                <c:formatCode>General</c:formatCode>
                <c:ptCount val="11"/>
                <c:pt idx="0">
                  <c:v>0.03</c:v>
                </c:pt>
                <c:pt idx="1">
                  <c:v>0.78</c:v>
                </c:pt>
                <c:pt idx="2">
                  <c:v>-0.06</c:v>
                </c:pt>
                <c:pt idx="3">
                  <c:v>0.13</c:v>
                </c:pt>
                <c:pt idx="4">
                  <c:v>-0.54</c:v>
                </c:pt>
                <c:pt idx="5">
                  <c:v>-0.17</c:v>
                </c:pt>
                <c:pt idx="6">
                  <c:v>-1.1000000000000001</c:v>
                </c:pt>
                <c:pt idx="7">
                  <c:v>0.37</c:v>
                </c:pt>
                <c:pt idx="8">
                  <c:v>0.27</c:v>
                </c:pt>
                <c:pt idx="9">
                  <c:v>0.53</c:v>
                </c:pt>
                <c:pt idx="10">
                  <c:v>-0.24</c:v>
                </c:pt>
              </c:numCache>
            </c:numRef>
          </c:yVal>
          <c:smooth val="0"/>
          <c:extLst>
            <c:ext xmlns:c16="http://schemas.microsoft.com/office/drawing/2014/chart" uri="{C3380CC4-5D6E-409C-BE32-E72D297353CC}">
              <c16:uniqueId val="{00000002-204E-4DA3-8671-1B5EFD2675F7}"/>
            </c:ext>
          </c:extLst>
        </c:ser>
        <c:dLbls>
          <c:showLegendKey val="0"/>
          <c:showVal val="0"/>
          <c:showCatName val="0"/>
          <c:showSerName val="0"/>
          <c:showPercent val="0"/>
          <c:showBubbleSize val="0"/>
        </c:dLbls>
        <c:axId val="541031912"/>
        <c:axId val="541038800"/>
        <c:extLst>
          <c:ext xmlns:c15="http://schemas.microsoft.com/office/drawing/2012/chart" uri="{02D57815-91ED-43cb-92C2-25804820EDAC}">
            <c15:filteredScatterSeries>
              <c15:ser>
                <c:idx val="1"/>
                <c:order val="1"/>
                <c:tx>
                  <c:strRef>
                    <c:extLst>
                      <c:ext uri="{02D57815-91ED-43cb-92C2-25804820EDAC}">
                        <c15:formulaRef>
                          <c15:sqref>'Particle Physics Item Parameter'!$C$2</c15:sqref>
                        </c15:formulaRef>
                      </c:ext>
                    </c:extLst>
                    <c:strCache>
                      <c:ptCount val="1"/>
                      <c:pt idx="0">
                        <c:v>stdv</c:v>
                      </c:pt>
                    </c:strCache>
                  </c:strRef>
                </c:tx>
                <c:spPr>
                  <a:ln w="25400" cap="rnd">
                    <a:noFill/>
                    <a:round/>
                  </a:ln>
                  <a:effectLst>
                    <a:glow>
                      <a:schemeClr val="accent2">
                        <a:alpha val="40000"/>
                      </a:schemeClr>
                    </a:glow>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0">
                      <a:solidFill>
                        <a:schemeClr val="accent2"/>
                      </a:solidFill>
                      <a:round/>
                    </a:ln>
                    <a:effectLst>
                      <a:glow>
                        <a:schemeClr val="accent2">
                          <a:alpha val="40000"/>
                        </a:schemeClr>
                      </a:glow>
                    </a:effectLst>
                  </c:spPr>
                </c:marker>
                <c:xVal>
                  <c:strRef>
                    <c:extLst>
                      <c:ext uri="{02D57815-91ED-43cb-92C2-25804820EDAC}">
                        <c15:formulaRef>
                          <c15:sqref>'Particle Physics Item Parameter'!$A$3:$A$13</c15:sqref>
                        </c15:formulaRef>
                      </c:ext>
                    </c:extLst>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extLst>
                      <c:ext uri="{02D57815-91ED-43cb-92C2-25804820EDAC}">
                        <c15:formulaRef>
                          <c15:sqref>'Particle Physics Item Parameter'!$C$3:$C$13</c15:sqref>
                        </c15:formulaRef>
                      </c:ext>
                    </c:extLst>
                    <c:numCache>
                      <c:formatCode>General</c:formatCode>
                      <c:ptCount val="11"/>
                      <c:pt idx="0">
                        <c:v>0.06</c:v>
                      </c:pt>
                      <c:pt idx="1">
                        <c:v>0.06</c:v>
                      </c:pt>
                      <c:pt idx="2">
                        <c:v>0.06</c:v>
                      </c:pt>
                      <c:pt idx="3">
                        <c:v>0.06</c:v>
                      </c:pt>
                      <c:pt idx="4">
                        <c:v>0.06</c:v>
                      </c:pt>
                      <c:pt idx="5">
                        <c:v>0.06</c:v>
                      </c:pt>
                      <c:pt idx="6">
                        <c:v>0.06</c:v>
                      </c:pt>
                      <c:pt idx="7">
                        <c:v>0.06</c:v>
                      </c:pt>
                      <c:pt idx="8">
                        <c:v>0.06</c:v>
                      </c:pt>
                      <c:pt idx="9">
                        <c:v>0.06</c:v>
                      </c:pt>
                      <c:pt idx="10">
                        <c:v>0.06</c:v>
                      </c:pt>
                    </c:numCache>
                  </c:numRef>
                </c:yVal>
                <c:smooth val="0"/>
                <c:extLst>
                  <c:ext xmlns:c16="http://schemas.microsoft.com/office/drawing/2014/chart" uri="{C3380CC4-5D6E-409C-BE32-E72D297353CC}">
                    <c16:uniqueId val="{00000001-68CE-4F1B-8A1E-5EA6E3AE96A8}"/>
                  </c:ext>
                </c:extLst>
              </c15:ser>
            </c15:filteredScatterSeries>
            <c15:filteredScatterSeries>
              <c15:ser>
                <c:idx val="3"/>
                <c:order val="3"/>
                <c:tx>
                  <c:strRef>
                    <c:extLst xmlns:c15="http://schemas.microsoft.com/office/drawing/2012/chart">
                      <c:ext xmlns:c15="http://schemas.microsoft.com/office/drawing/2012/chart" uri="{02D57815-91ED-43cb-92C2-25804820EDAC}">
                        <c15:formulaRef>
                          <c15:sqref>'Particle Physics Item Parameter'!$E$2</c15:sqref>
                        </c15:formulaRef>
                      </c:ext>
                    </c:extLst>
                    <c:strCache>
                      <c:ptCount val="1"/>
                      <c:pt idx="0">
                        <c:v>stdv</c:v>
                      </c:pt>
                    </c:strCache>
                  </c:strRef>
                </c:tx>
                <c:spPr>
                  <a:ln w="25400" cap="rnd">
                    <a:noFill/>
                    <a:round/>
                  </a:ln>
                  <a:effectLst/>
                </c:spPr>
                <c:marker>
                  <c:symbol val="circle"/>
                  <c:size val="5"/>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a:solidFill>
                        <a:schemeClr val="accent4"/>
                      </a:solidFill>
                      <a:round/>
                    </a:ln>
                    <a:effectLst/>
                  </c:spPr>
                </c:marker>
                <c:xVal>
                  <c:strRef>
                    <c:extLst xmlns:c15="http://schemas.microsoft.com/office/drawing/2012/chart">
                      <c:ext xmlns:c15="http://schemas.microsoft.com/office/drawing/2012/chart" uri="{02D57815-91ED-43cb-92C2-25804820EDAC}">
                        <c15:formulaRef>
                          <c15:sqref>'Particle Physics Item Parameter'!$A$3:$A$13</c15:sqref>
                        </c15:formulaRef>
                      </c:ext>
                    </c:extLst>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extLst xmlns:c15="http://schemas.microsoft.com/office/drawing/2012/chart">
                      <c:ext xmlns:c15="http://schemas.microsoft.com/office/drawing/2012/chart" uri="{02D57815-91ED-43cb-92C2-25804820EDAC}">
                        <c15:formulaRef>
                          <c15:sqref>'Particle Physics Item Parameter'!$E$3:$E$13</c15:sqref>
                        </c15:formulaRef>
                      </c:ext>
                    </c:extLst>
                    <c:numCache>
                      <c:formatCode>General</c:formatCode>
                      <c:ptCount val="11"/>
                      <c:pt idx="0">
                        <c:v>0.04</c:v>
                      </c:pt>
                      <c:pt idx="1">
                        <c:v>0.04</c:v>
                      </c:pt>
                      <c:pt idx="2">
                        <c:v>0.05</c:v>
                      </c:pt>
                      <c:pt idx="3">
                        <c:v>0.05</c:v>
                      </c:pt>
                      <c:pt idx="4">
                        <c:v>0.05</c:v>
                      </c:pt>
                      <c:pt idx="5">
                        <c:v>0.05</c:v>
                      </c:pt>
                      <c:pt idx="6">
                        <c:v>0.05</c:v>
                      </c:pt>
                      <c:pt idx="7">
                        <c:v>0.05</c:v>
                      </c:pt>
                      <c:pt idx="8">
                        <c:v>0.04</c:v>
                      </c:pt>
                      <c:pt idx="9">
                        <c:v>0.05</c:v>
                      </c:pt>
                      <c:pt idx="10">
                        <c:v>0.04</c:v>
                      </c:pt>
                    </c:numCache>
                  </c:numRef>
                </c:yVal>
                <c:smooth val="0"/>
                <c:extLst xmlns:c15="http://schemas.microsoft.com/office/drawing/2012/chart">
                  <c:ext xmlns:c16="http://schemas.microsoft.com/office/drawing/2014/chart" uri="{C3380CC4-5D6E-409C-BE32-E72D297353CC}">
                    <c16:uniqueId val="{00000001-204E-4DA3-8671-1B5EFD2675F7}"/>
                  </c:ext>
                </c:extLst>
              </c15:ser>
            </c15:filteredScatterSeries>
            <c15:filteredScatterSeries>
              <c15:ser>
                <c:idx val="5"/>
                <c:order val="5"/>
                <c:tx>
                  <c:strRef>
                    <c:extLst xmlns:c15="http://schemas.microsoft.com/office/drawing/2012/chart">
                      <c:ext xmlns:c15="http://schemas.microsoft.com/office/drawing/2012/chart" uri="{02D57815-91ED-43cb-92C2-25804820EDAC}">
                        <c15:formulaRef>
                          <c15:sqref>'Particle Physics Item Parameter'!$G$2</c15:sqref>
                        </c15:formulaRef>
                      </c:ext>
                    </c:extLst>
                    <c:strCache>
                      <c:ptCount val="1"/>
                      <c:pt idx="0">
                        <c:v>stdv</c:v>
                      </c:pt>
                    </c:strCache>
                  </c:strRef>
                </c:tx>
                <c:spPr>
                  <a:ln w="25400" cap="rnd">
                    <a:noFill/>
                    <a:round/>
                  </a:ln>
                  <a:effectLst/>
                </c:spPr>
                <c:marker>
                  <c:symbol val="circle"/>
                  <c:size val="5"/>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9525">
                      <a:solidFill>
                        <a:schemeClr val="accent6"/>
                      </a:solidFill>
                      <a:round/>
                    </a:ln>
                    <a:effectLst/>
                  </c:spPr>
                </c:marker>
                <c:xVal>
                  <c:strRef>
                    <c:extLst xmlns:c15="http://schemas.microsoft.com/office/drawing/2012/chart">
                      <c:ext xmlns:c15="http://schemas.microsoft.com/office/drawing/2012/chart" uri="{02D57815-91ED-43cb-92C2-25804820EDAC}">
                        <c15:formulaRef>
                          <c15:sqref>'Particle Physics Item Parameter'!$A$3:$A$13</c15:sqref>
                        </c15:formulaRef>
                      </c:ext>
                    </c:extLst>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extLst xmlns:c15="http://schemas.microsoft.com/office/drawing/2012/chart">
                      <c:ext xmlns:c15="http://schemas.microsoft.com/office/drawing/2012/chart" uri="{02D57815-91ED-43cb-92C2-25804820EDAC}">
                        <c15:formulaRef>
                          <c15:sqref>'Particle Physics Item Parameter'!$G$3:$G$13</c15:sqref>
                        </c15:formulaRef>
                      </c:ext>
                    </c:extLst>
                    <c:numCache>
                      <c:formatCode>General</c:formatCode>
                      <c:ptCount val="11"/>
                      <c:pt idx="0">
                        <c:v>0.09</c:v>
                      </c:pt>
                      <c:pt idx="1">
                        <c:v>0.1</c:v>
                      </c:pt>
                      <c:pt idx="2">
                        <c:v>0.09</c:v>
                      </c:pt>
                      <c:pt idx="3">
                        <c:v>0.09</c:v>
                      </c:pt>
                      <c:pt idx="4">
                        <c:v>0.09</c:v>
                      </c:pt>
                      <c:pt idx="5">
                        <c:v>0.09</c:v>
                      </c:pt>
                      <c:pt idx="6">
                        <c:v>0.09</c:v>
                      </c:pt>
                      <c:pt idx="7">
                        <c:v>0.09</c:v>
                      </c:pt>
                      <c:pt idx="8">
                        <c:v>0.09</c:v>
                      </c:pt>
                      <c:pt idx="9">
                        <c:v>0.09</c:v>
                      </c:pt>
                      <c:pt idx="10">
                        <c:v>0.09</c:v>
                      </c:pt>
                    </c:numCache>
                  </c:numRef>
                </c:yVal>
                <c:smooth val="0"/>
                <c:extLst xmlns:c15="http://schemas.microsoft.com/office/drawing/2012/chart">
                  <c:ext xmlns:c16="http://schemas.microsoft.com/office/drawing/2014/chart" uri="{C3380CC4-5D6E-409C-BE32-E72D297353CC}">
                    <c16:uniqueId val="{00000003-204E-4DA3-8671-1B5EFD2675F7}"/>
                  </c:ext>
                </c:extLst>
              </c15:ser>
            </c15:filteredScatterSeries>
          </c:ext>
        </c:extLst>
      </c:scatterChart>
      <c:valAx>
        <c:axId val="541031912"/>
        <c:scaling>
          <c:orientation val="minMax"/>
          <c:max val="11"/>
          <c:min val="1"/>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sz="1600"/>
                  <a:t>Item Number</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majorTickMark val="none"/>
        <c:minorTickMark val="none"/>
        <c:tickLblPos val="low"/>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41038800"/>
        <c:crossesAt val="0"/>
        <c:crossBetween val="midCat"/>
        <c:majorUnit val="1"/>
      </c:valAx>
      <c:valAx>
        <c:axId val="541038800"/>
        <c:scaling>
          <c:orientation val="minMax"/>
          <c:max val="1.5"/>
          <c:min val="-1.5"/>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600"/>
                  <a:t>Item Parameter</a:t>
                </a:r>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541031912"/>
        <c:crossesAt val="0"/>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245723856207316E-2"/>
          <c:y val="2.7386809338901984E-2"/>
          <c:w val="0.90767267948655872"/>
          <c:h val="0.80466834059212167"/>
        </c:manualLayout>
      </c:layout>
      <c:scatterChart>
        <c:scatterStyle val="lineMarker"/>
        <c:varyColors val="0"/>
        <c:ser>
          <c:idx val="0"/>
          <c:order val="0"/>
          <c:tx>
            <c:strRef>
              <c:f>Sheet1!$B$1</c:f>
              <c:strCache>
                <c:ptCount val="1"/>
                <c:pt idx="0">
                  <c:v>Group 1</c:v>
                </c:pt>
              </c:strCache>
            </c:strRef>
          </c:tx>
          <c:spPr>
            <a:ln w="25400" cap="rnd">
              <a:solidFill>
                <a:schemeClr val="accent1"/>
              </a:solidFill>
              <a:prstDash val="lgDash"/>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0">
                <a:solidFill>
                  <a:schemeClr val="accent1"/>
                </a:solidFill>
                <a:round/>
              </a:ln>
              <a:effectLst/>
            </c:spPr>
          </c:marker>
          <c:xVal>
            <c:strRef>
              <c:f>Sheet1!$A$13:$A$23</c:f>
              <c:strCache>
                <c:ptCount val="11"/>
                <c:pt idx="0">
                  <c:v>MI01</c:v>
                </c:pt>
                <c:pt idx="1">
                  <c:v>MI02</c:v>
                </c:pt>
                <c:pt idx="2">
                  <c:v>MI03</c:v>
                </c:pt>
                <c:pt idx="3">
                  <c:v>MI04</c:v>
                </c:pt>
                <c:pt idx="4">
                  <c:v>MI05</c:v>
                </c:pt>
                <c:pt idx="5">
                  <c:v>MI06</c:v>
                </c:pt>
                <c:pt idx="6">
                  <c:v>MI07</c:v>
                </c:pt>
                <c:pt idx="7">
                  <c:v>MI08</c:v>
                </c:pt>
                <c:pt idx="8">
                  <c:v>MI09</c:v>
                </c:pt>
                <c:pt idx="9">
                  <c:v>MI10</c:v>
                </c:pt>
                <c:pt idx="10">
                  <c:v>MI11</c:v>
                </c:pt>
              </c:strCache>
            </c:strRef>
          </c:xVal>
          <c:yVal>
            <c:numRef>
              <c:f>Sheet1!$B$13:$B$23</c:f>
              <c:numCache>
                <c:formatCode>General</c:formatCode>
                <c:ptCount val="11"/>
                <c:pt idx="0">
                  <c:v>-0.36</c:v>
                </c:pt>
                <c:pt idx="1">
                  <c:v>-0.16</c:v>
                </c:pt>
                <c:pt idx="2">
                  <c:v>0.72</c:v>
                </c:pt>
                <c:pt idx="3">
                  <c:v>-0.47</c:v>
                </c:pt>
                <c:pt idx="4">
                  <c:v>-0.78</c:v>
                </c:pt>
                <c:pt idx="5">
                  <c:v>-0.46</c:v>
                </c:pt>
                <c:pt idx="6">
                  <c:v>1.41</c:v>
                </c:pt>
                <c:pt idx="7">
                  <c:v>0.15</c:v>
                </c:pt>
                <c:pt idx="8">
                  <c:v>0.79</c:v>
                </c:pt>
                <c:pt idx="9">
                  <c:v>-0.65</c:v>
                </c:pt>
                <c:pt idx="10">
                  <c:v>-7.0000000000000007E-2</c:v>
                </c:pt>
              </c:numCache>
            </c:numRef>
          </c:yVal>
          <c:smooth val="0"/>
          <c:extLst>
            <c:ext xmlns:c16="http://schemas.microsoft.com/office/drawing/2014/chart" uri="{C3380CC4-5D6E-409C-BE32-E72D297353CC}">
              <c16:uniqueId val="{00000000-3432-4EE4-8027-7DD714FADA7C}"/>
            </c:ext>
          </c:extLst>
        </c:ser>
        <c:ser>
          <c:idx val="1"/>
          <c:order val="1"/>
          <c:tx>
            <c:strRef>
              <c:f>Sheet1!$C$1</c:f>
              <c:strCache>
                <c:ptCount val="1"/>
                <c:pt idx="0">
                  <c:v>Group 2</c:v>
                </c:pt>
              </c:strCache>
            </c:strRef>
          </c:tx>
          <c:spPr>
            <a:ln w="25400" cap="rnd">
              <a:solidFill>
                <a:schemeClr val="accent2"/>
              </a:solidFill>
              <a:prstDash val="lgDash"/>
              <a:round/>
            </a:ln>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0">
                <a:solidFill>
                  <a:schemeClr val="accent2"/>
                </a:solidFill>
                <a:round/>
              </a:ln>
              <a:effectLst/>
            </c:spPr>
          </c:marker>
          <c:xVal>
            <c:strRef>
              <c:f>Sheet1!$A$13:$A$23</c:f>
              <c:strCache>
                <c:ptCount val="11"/>
                <c:pt idx="0">
                  <c:v>MI01</c:v>
                </c:pt>
                <c:pt idx="1">
                  <c:v>MI02</c:v>
                </c:pt>
                <c:pt idx="2">
                  <c:v>MI03</c:v>
                </c:pt>
                <c:pt idx="3">
                  <c:v>MI04</c:v>
                </c:pt>
                <c:pt idx="4">
                  <c:v>MI05</c:v>
                </c:pt>
                <c:pt idx="5">
                  <c:v>MI06</c:v>
                </c:pt>
                <c:pt idx="6">
                  <c:v>MI07</c:v>
                </c:pt>
                <c:pt idx="7">
                  <c:v>MI08</c:v>
                </c:pt>
                <c:pt idx="8">
                  <c:v>MI09</c:v>
                </c:pt>
                <c:pt idx="9">
                  <c:v>MI10</c:v>
                </c:pt>
                <c:pt idx="10">
                  <c:v>MI11</c:v>
                </c:pt>
              </c:strCache>
            </c:strRef>
          </c:xVal>
          <c:yVal>
            <c:numRef>
              <c:f>Sheet1!$C$13:$C$23</c:f>
              <c:numCache>
                <c:formatCode>General</c:formatCode>
                <c:ptCount val="11"/>
                <c:pt idx="0">
                  <c:v>-0.06</c:v>
                </c:pt>
                <c:pt idx="1">
                  <c:v>0.19</c:v>
                </c:pt>
                <c:pt idx="2">
                  <c:v>0.64</c:v>
                </c:pt>
                <c:pt idx="3">
                  <c:v>-0.23</c:v>
                </c:pt>
                <c:pt idx="4">
                  <c:v>-0.47</c:v>
                </c:pt>
                <c:pt idx="5">
                  <c:v>-0.26</c:v>
                </c:pt>
                <c:pt idx="6">
                  <c:v>0.99</c:v>
                </c:pt>
                <c:pt idx="7">
                  <c:v>0.19</c:v>
                </c:pt>
                <c:pt idx="8">
                  <c:v>0.6</c:v>
                </c:pt>
                <c:pt idx="9">
                  <c:v>-0.47</c:v>
                </c:pt>
                <c:pt idx="10">
                  <c:v>-0.1</c:v>
                </c:pt>
              </c:numCache>
            </c:numRef>
          </c:yVal>
          <c:smooth val="0"/>
          <c:extLst>
            <c:ext xmlns:c16="http://schemas.microsoft.com/office/drawing/2014/chart" uri="{C3380CC4-5D6E-409C-BE32-E72D297353CC}">
              <c16:uniqueId val="{00000001-3432-4EE4-8027-7DD714FADA7C}"/>
            </c:ext>
          </c:extLst>
        </c:ser>
        <c:ser>
          <c:idx val="2"/>
          <c:order val="2"/>
          <c:tx>
            <c:strRef>
              <c:f>Sheet1!$D$1</c:f>
              <c:strCache>
                <c:ptCount val="1"/>
                <c:pt idx="0">
                  <c:v>Group 3</c:v>
                </c:pt>
              </c:strCache>
            </c:strRef>
          </c:tx>
          <c:spPr>
            <a:ln w="25400" cap="rnd">
              <a:solidFill>
                <a:schemeClr val="accent3"/>
              </a:solidFill>
              <a:prstDash val="lgDash"/>
              <a:round/>
            </a:ln>
            <a:effectLst/>
          </c:spPr>
          <c:marker>
            <c:symbol val="circle"/>
            <c:size val="5"/>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63500">
                <a:solidFill>
                  <a:schemeClr val="accent3"/>
                </a:solidFill>
                <a:round/>
              </a:ln>
              <a:effectLst/>
            </c:spPr>
          </c:marker>
          <c:xVal>
            <c:strRef>
              <c:f>Sheet1!$A$13:$A$23</c:f>
              <c:strCache>
                <c:ptCount val="11"/>
                <c:pt idx="0">
                  <c:v>MI01</c:v>
                </c:pt>
                <c:pt idx="1">
                  <c:v>MI02</c:v>
                </c:pt>
                <c:pt idx="2">
                  <c:v>MI03</c:v>
                </c:pt>
                <c:pt idx="3">
                  <c:v>MI04</c:v>
                </c:pt>
                <c:pt idx="4">
                  <c:v>MI05</c:v>
                </c:pt>
                <c:pt idx="5">
                  <c:v>MI06</c:v>
                </c:pt>
                <c:pt idx="6">
                  <c:v>MI07</c:v>
                </c:pt>
                <c:pt idx="7">
                  <c:v>MI08</c:v>
                </c:pt>
                <c:pt idx="8">
                  <c:v>MI09</c:v>
                </c:pt>
                <c:pt idx="9">
                  <c:v>MI10</c:v>
                </c:pt>
                <c:pt idx="10">
                  <c:v>MI11</c:v>
                </c:pt>
              </c:strCache>
            </c:strRef>
          </c:xVal>
          <c:yVal>
            <c:numRef>
              <c:f>Sheet1!$D$13:$D$23</c:f>
              <c:numCache>
                <c:formatCode>General</c:formatCode>
                <c:ptCount val="11"/>
                <c:pt idx="0">
                  <c:v>-0.24</c:v>
                </c:pt>
                <c:pt idx="1">
                  <c:v>-0.26</c:v>
                </c:pt>
                <c:pt idx="2">
                  <c:v>-0.16</c:v>
                </c:pt>
                <c:pt idx="3">
                  <c:v>-0.32</c:v>
                </c:pt>
                <c:pt idx="4">
                  <c:v>-0.43</c:v>
                </c:pt>
                <c:pt idx="5">
                  <c:v>-0.78</c:v>
                </c:pt>
                <c:pt idx="6">
                  <c:v>0.21</c:v>
                </c:pt>
                <c:pt idx="7">
                  <c:v>-0.33</c:v>
                </c:pt>
                <c:pt idx="8">
                  <c:v>-0.01</c:v>
                </c:pt>
                <c:pt idx="9">
                  <c:v>-0.51</c:v>
                </c:pt>
                <c:pt idx="10">
                  <c:v>-0.55000000000000004</c:v>
                </c:pt>
              </c:numCache>
            </c:numRef>
          </c:yVal>
          <c:smooth val="0"/>
          <c:extLst>
            <c:ext xmlns:c16="http://schemas.microsoft.com/office/drawing/2014/chart" uri="{C3380CC4-5D6E-409C-BE32-E72D297353CC}">
              <c16:uniqueId val="{00000002-3432-4EE4-8027-7DD714FADA7C}"/>
            </c:ext>
          </c:extLst>
        </c:ser>
        <c:dLbls>
          <c:showLegendKey val="0"/>
          <c:showVal val="0"/>
          <c:showCatName val="0"/>
          <c:showSerName val="0"/>
          <c:showPercent val="0"/>
          <c:showBubbleSize val="0"/>
        </c:dLbls>
        <c:axId val="706762520"/>
        <c:axId val="706764160"/>
      </c:scatterChart>
      <c:valAx>
        <c:axId val="706762520"/>
        <c:scaling>
          <c:orientation val="minMax"/>
          <c:max val="22"/>
          <c:min val="1"/>
        </c:scaling>
        <c:delete val="0"/>
        <c:axPos val="b"/>
        <c:majorGridlines>
          <c:spPr>
            <a:ln w="9525" cap="flat" cmpd="sng" algn="ctr">
              <a:solidFill>
                <a:schemeClr val="tx2">
                  <a:lumMod val="15000"/>
                  <a:lumOff val="8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r>
                  <a:rPr lang="de-CH" sz="1600" dirty="0"/>
                  <a:t>Item Number</a:t>
                </a:r>
              </a:p>
            </c:rich>
          </c:tx>
          <c:layout>
            <c:manualLayout>
              <c:xMode val="edge"/>
              <c:yMode val="edge"/>
              <c:x val="0.46923004450590267"/>
              <c:y val="0.89039211721614853"/>
            </c:manualLayout>
          </c:layout>
          <c:overlay val="0"/>
          <c:spPr>
            <a:noFill/>
            <a:ln>
              <a:noFill/>
            </a:ln>
            <a:effectLst/>
          </c:spPr>
          <c:txPr>
            <a:bodyPr rot="0" spcFirstLastPara="1" vertOverflow="ellipsis" vert="horz" wrap="square" anchor="ctr" anchorCtr="1"/>
            <a:lstStyle/>
            <a:p>
              <a:pPr>
                <a:defRPr sz="1197"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06764160"/>
        <c:crosses val="autoZero"/>
        <c:crossBetween val="midCat"/>
        <c:majorUnit val="1"/>
      </c:valAx>
      <c:valAx>
        <c:axId val="706764160"/>
        <c:scaling>
          <c:orientation val="minMax"/>
          <c:max val="1.5"/>
          <c:min val="-1.5"/>
        </c:scaling>
        <c:delete val="0"/>
        <c:axPos val="l"/>
        <c:majorGridlines>
          <c:spPr>
            <a:ln w="9525" cap="flat" cmpd="sng" algn="ctr">
              <a:solidFill>
                <a:schemeClr val="tx2">
                  <a:lumMod val="15000"/>
                  <a:lumOff val="8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de-CH" sz="1600" dirty="0"/>
                  <a:t>Item Parameter </a:t>
                </a:r>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solidFill>
              <a:schemeClr val="tx2">
                <a:lumMod val="40000"/>
                <a:lumOff val="60000"/>
              </a:schemeClr>
            </a:solid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06762520"/>
        <c:crosses val="autoZero"/>
        <c:crossBetween val="midCat"/>
      </c:valAx>
      <c:spPr>
        <a:noFill/>
        <a:ln>
          <a:noFill/>
        </a:ln>
        <a:effectLst/>
      </c:spPr>
    </c:plotArea>
    <c:legend>
      <c:legendPos val="b"/>
      <c:layout>
        <c:manualLayout>
          <c:xMode val="edge"/>
          <c:yMode val="edge"/>
          <c:x val="0.33342126036121961"/>
          <c:y val="0.94211823682835649"/>
          <c:w val="0.38321113634751308"/>
          <c:h val="5.365940288575619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5231808337886345E-2"/>
          <c:y val="3.0860853527193841E-2"/>
          <c:w val="0.87419358275260128"/>
          <c:h val="0.93827820955217245"/>
        </c:manualLayout>
      </c:layout>
      <c:scatterChart>
        <c:scatterStyle val="lineMarker"/>
        <c:varyColors val="0"/>
        <c:ser>
          <c:idx val="0"/>
          <c:order val="0"/>
          <c:spPr>
            <a:ln w="25400" cap="rnd">
              <a:solidFill>
                <a:schemeClr val="accent1"/>
              </a:solidFill>
              <a:prstDash val="lgDash"/>
              <a:round/>
            </a:ln>
            <a:effectLst/>
          </c:spPr>
          <c:marker>
            <c:symbol val="circle"/>
            <c:size val="5"/>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63500">
                <a:solidFill>
                  <a:schemeClr val="accent1"/>
                </a:solidFill>
                <a:round/>
              </a:ln>
              <a:effectLst/>
            </c:spPr>
          </c:marker>
          <c:xVal>
            <c:strRef>
              <c:f>Sheet1!$A$2:$A$12</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Sheet1!$B$2:$B$12</c:f>
              <c:numCache>
                <c:formatCode>General</c:formatCode>
                <c:ptCount val="11"/>
                <c:pt idx="0">
                  <c:v>-0.05</c:v>
                </c:pt>
                <c:pt idx="1">
                  <c:v>0.26</c:v>
                </c:pt>
                <c:pt idx="2">
                  <c:v>0.88</c:v>
                </c:pt>
                <c:pt idx="3">
                  <c:v>-0.6</c:v>
                </c:pt>
                <c:pt idx="4">
                  <c:v>-1.21</c:v>
                </c:pt>
                <c:pt idx="5">
                  <c:v>-0.46</c:v>
                </c:pt>
                <c:pt idx="6">
                  <c:v>0.66</c:v>
                </c:pt>
                <c:pt idx="7">
                  <c:v>0.89</c:v>
                </c:pt>
                <c:pt idx="8">
                  <c:v>0.13</c:v>
                </c:pt>
                <c:pt idx="9">
                  <c:v>-0.41</c:v>
                </c:pt>
                <c:pt idx="10">
                  <c:v>-0.21</c:v>
                </c:pt>
              </c:numCache>
            </c:numRef>
          </c:yVal>
          <c:smooth val="0"/>
          <c:extLst>
            <c:ext xmlns:c16="http://schemas.microsoft.com/office/drawing/2014/chart" uri="{C3380CC4-5D6E-409C-BE32-E72D297353CC}">
              <c16:uniqueId val="{00000000-599C-4E59-9BBF-91553A13B2E0}"/>
            </c:ext>
          </c:extLst>
        </c:ser>
        <c:ser>
          <c:idx val="1"/>
          <c:order val="1"/>
          <c:spPr>
            <a:ln w="25400" cap="rnd">
              <a:solidFill>
                <a:schemeClr val="accent2"/>
              </a:solidFill>
              <a:prstDash val="lgDash"/>
              <a:round/>
            </a:ln>
            <a:effectLst/>
          </c:spPr>
          <c:marker>
            <c:symbol val="circle"/>
            <c:size val="5"/>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63500">
                <a:solidFill>
                  <a:schemeClr val="accent2"/>
                </a:solidFill>
                <a:round/>
              </a:ln>
              <a:effectLst/>
            </c:spPr>
          </c:marker>
          <c:xVal>
            <c:strRef>
              <c:f>Sheet1!$A$2:$A$12</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Sheet1!$C$2:$C$12</c:f>
              <c:numCache>
                <c:formatCode>General</c:formatCode>
                <c:ptCount val="11"/>
                <c:pt idx="0">
                  <c:v>0.03</c:v>
                </c:pt>
                <c:pt idx="1">
                  <c:v>0.09</c:v>
                </c:pt>
                <c:pt idx="2">
                  <c:v>0.67</c:v>
                </c:pt>
                <c:pt idx="3">
                  <c:v>-0.46</c:v>
                </c:pt>
                <c:pt idx="4">
                  <c:v>-0.95</c:v>
                </c:pt>
                <c:pt idx="5">
                  <c:v>-0.57999999999999996</c:v>
                </c:pt>
                <c:pt idx="6">
                  <c:v>0.54</c:v>
                </c:pt>
                <c:pt idx="7">
                  <c:v>0.43</c:v>
                </c:pt>
                <c:pt idx="8">
                  <c:v>-0.16</c:v>
                </c:pt>
                <c:pt idx="9">
                  <c:v>-0.6</c:v>
                </c:pt>
                <c:pt idx="10">
                  <c:v>-0.24</c:v>
                </c:pt>
              </c:numCache>
            </c:numRef>
          </c:yVal>
          <c:smooth val="0"/>
          <c:extLst>
            <c:ext xmlns:c16="http://schemas.microsoft.com/office/drawing/2014/chart" uri="{C3380CC4-5D6E-409C-BE32-E72D297353CC}">
              <c16:uniqueId val="{00000001-599C-4E59-9BBF-91553A13B2E0}"/>
            </c:ext>
          </c:extLst>
        </c:ser>
        <c:ser>
          <c:idx val="2"/>
          <c:order val="2"/>
          <c:spPr>
            <a:ln w="25400" cap="rnd">
              <a:solidFill>
                <a:schemeClr val="accent3"/>
              </a:solidFill>
              <a:prstDash val="lgDash"/>
              <a:round/>
            </a:ln>
            <a:effectLst/>
          </c:spPr>
          <c:marker>
            <c:symbol val="circle"/>
            <c:size val="5"/>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63500">
                <a:solidFill>
                  <a:schemeClr val="accent3"/>
                </a:solidFill>
                <a:round/>
              </a:ln>
              <a:effectLst/>
            </c:spPr>
          </c:marker>
          <c:xVal>
            <c:strRef>
              <c:f>Sheet1!$A$2:$A$12</c:f>
              <c:strCache>
                <c:ptCount val="11"/>
                <c:pt idx="0">
                  <c:v>PI01</c:v>
                </c:pt>
                <c:pt idx="1">
                  <c:v>PI02</c:v>
                </c:pt>
                <c:pt idx="2">
                  <c:v>PI03</c:v>
                </c:pt>
                <c:pt idx="3">
                  <c:v>PI04</c:v>
                </c:pt>
                <c:pt idx="4">
                  <c:v>PI05</c:v>
                </c:pt>
                <c:pt idx="5">
                  <c:v>PI06</c:v>
                </c:pt>
                <c:pt idx="6">
                  <c:v>PI07</c:v>
                </c:pt>
                <c:pt idx="7">
                  <c:v>PI08</c:v>
                </c:pt>
                <c:pt idx="8">
                  <c:v>PI09</c:v>
                </c:pt>
                <c:pt idx="9">
                  <c:v>PI10</c:v>
                </c:pt>
                <c:pt idx="10">
                  <c:v>PI11</c:v>
                </c:pt>
              </c:strCache>
            </c:strRef>
          </c:xVal>
          <c:yVal>
            <c:numRef>
              <c:f>Sheet1!$D$2:$D$12</c:f>
              <c:numCache>
                <c:formatCode>General</c:formatCode>
                <c:ptCount val="11"/>
                <c:pt idx="0">
                  <c:v>0.34</c:v>
                </c:pt>
                <c:pt idx="1">
                  <c:v>0.96</c:v>
                </c:pt>
                <c:pt idx="2">
                  <c:v>0.37</c:v>
                </c:pt>
                <c:pt idx="3">
                  <c:v>0.32</c:v>
                </c:pt>
                <c:pt idx="4">
                  <c:v>-0.24</c:v>
                </c:pt>
                <c:pt idx="5">
                  <c:v>0.1</c:v>
                </c:pt>
                <c:pt idx="6">
                  <c:v>-0.24</c:v>
                </c:pt>
                <c:pt idx="7">
                  <c:v>0.6</c:v>
                </c:pt>
                <c:pt idx="8">
                  <c:v>0.51</c:v>
                </c:pt>
                <c:pt idx="9">
                  <c:v>0.54</c:v>
                </c:pt>
                <c:pt idx="10">
                  <c:v>0.11</c:v>
                </c:pt>
              </c:numCache>
            </c:numRef>
          </c:yVal>
          <c:smooth val="0"/>
          <c:extLst>
            <c:ext xmlns:c16="http://schemas.microsoft.com/office/drawing/2014/chart" uri="{C3380CC4-5D6E-409C-BE32-E72D297353CC}">
              <c16:uniqueId val="{00000002-599C-4E59-9BBF-91553A13B2E0}"/>
            </c:ext>
          </c:extLst>
        </c:ser>
        <c:dLbls>
          <c:showLegendKey val="0"/>
          <c:showVal val="0"/>
          <c:showCatName val="0"/>
          <c:showSerName val="0"/>
          <c:showPercent val="0"/>
          <c:showBubbleSize val="0"/>
        </c:dLbls>
        <c:axId val="706762520"/>
        <c:axId val="706764160"/>
      </c:scatterChart>
      <c:valAx>
        <c:axId val="706762520"/>
        <c:scaling>
          <c:orientation val="minMax"/>
          <c:max val="11"/>
          <c:min val="1"/>
        </c:scaling>
        <c:delete val="0"/>
        <c:axPos val="b"/>
        <c:majorGridlines>
          <c:spPr>
            <a:ln w="9525" cap="flat" cmpd="sng" algn="ctr">
              <a:solidFill>
                <a:schemeClr val="tx2">
                  <a:lumMod val="15000"/>
                  <a:lumOff val="85000"/>
                </a:schemeClr>
              </a:solidFill>
              <a:round/>
            </a:ln>
            <a:effectLst/>
          </c:spPr>
        </c:majorGridlines>
        <c:numFmt formatCode="General" sourceLinked="1"/>
        <c:majorTickMark val="out"/>
        <c:minorTickMark val="none"/>
        <c:tickLblPos val="low"/>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06764160"/>
        <c:crosses val="autoZero"/>
        <c:crossBetween val="midCat"/>
        <c:majorUnit val="1"/>
      </c:valAx>
      <c:valAx>
        <c:axId val="706764160"/>
        <c:scaling>
          <c:orientation val="minMax"/>
          <c:max val="1.5"/>
          <c:min val="-1.5"/>
        </c:scaling>
        <c:delete val="0"/>
        <c:axPos val="l"/>
        <c:majorGridlines>
          <c:spPr>
            <a:ln w="9525" cap="flat" cmpd="sng" algn="ctr">
              <a:solidFill>
                <a:schemeClr val="tx2">
                  <a:lumMod val="15000"/>
                  <a:lumOff val="85000"/>
                </a:schemeClr>
              </a:solidFill>
              <a:round/>
            </a:ln>
            <a:effectLst/>
          </c:spPr>
        </c:majorGridlines>
        <c:numFmt formatCode="General" sourceLinked="1"/>
        <c:majorTickMark val="out"/>
        <c:minorTickMark val="none"/>
        <c:tickLblPos val="none"/>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706762520"/>
        <c:crossesAt val="0"/>
        <c:crossBetween val="midCat"/>
      </c:valAx>
      <c:spPr>
        <a:solidFill>
          <a:schemeClr val="bg1"/>
        </a:solid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4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773680" cy="588460"/>
          </a:xfrm>
          <a:prstGeom prst="rect">
            <a:avLst/>
          </a:prstGeom>
        </p:spPr>
        <p:txBody>
          <a:bodyPr vert="horz" lIns="99066" tIns="49533" rIns="99066" bIns="49533" rtlCol="0"/>
          <a:lstStyle>
            <a:lvl1pPr algn="l">
              <a:defRPr sz="13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625639" y="0"/>
            <a:ext cx="2773680" cy="588460"/>
          </a:xfrm>
          <a:prstGeom prst="rect">
            <a:avLst/>
          </a:prstGeom>
        </p:spPr>
        <p:txBody>
          <a:bodyPr vert="horz" lIns="99066" tIns="49533" rIns="99066" bIns="49533" rtlCol="0"/>
          <a:lstStyle>
            <a:lvl1pPr algn="r">
              <a:defRPr sz="1300"/>
            </a:lvl1pPr>
          </a:lstStyle>
          <a:p>
            <a:fld id="{CBB72EAA-2733-D14F-950A-8F4240385864}" type="datetimeFigureOut">
              <a:rPr lang="en-US" smtClean="0"/>
              <a:t>9/27/2022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11139995"/>
            <a:ext cx="2773680" cy="588458"/>
          </a:xfrm>
          <a:prstGeom prst="rect">
            <a:avLst/>
          </a:prstGeom>
        </p:spPr>
        <p:txBody>
          <a:bodyPr vert="horz" lIns="99066" tIns="49533" rIns="99066" bIns="49533" rtlCol="0" anchor="b"/>
          <a:lstStyle>
            <a:lvl1pPr algn="l">
              <a:defRPr sz="13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625639" y="11139995"/>
            <a:ext cx="2773680" cy="588458"/>
          </a:xfrm>
          <a:prstGeom prst="rect">
            <a:avLst/>
          </a:prstGeom>
        </p:spPr>
        <p:txBody>
          <a:bodyPr vert="horz" lIns="99066" tIns="49533" rIns="99066" bIns="49533" rtlCol="0" anchor="b"/>
          <a:lstStyle>
            <a:lvl1pPr algn="r">
              <a:defRPr sz="13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773680" cy="588460"/>
          </a:xfrm>
          <a:prstGeom prst="rect">
            <a:avLst/>
          </a:prstGeom>
        </p:spPr>
        <p:txBody>
          <a:bodyPr vert="horz" lIns="99066" tIns="49533" rIns="99066" bIns="49533" rtlCol="0"/>
          <a:lstStyle>
            <a:lvl1pPr algn="l">
              <a:defRPr sz="1300"/>
            </a:lvl1pPr>
          </a:lstStyle>
          <a:p>
            <a:endParaRPr lang="en-US"/>
          </a:p>
        </p:txBody>
      </p:sp>
      <p:sp>
        <p:nvSpPr>
          <p:cNvPr id="3" name="Date Placeholder 2"/>
          <p:cNvSpPr>
            <a:spLocks noGrp="1"/>
          </p:cNvSpPr>
          <p:nvPr>
            <p:ph type="dt" idx="1"/>
          </p:nvPr>
        </p:nvSpPr>
        <p:spPr>
          <a:xfrm>
            <a:off x="3625639" y="0"/>
            <a:ext cx="2773680" cy="588460"/>
          </a:xfrm>
          <a:prstGeom prst="rect">
            <a:avLst/>
          </a:prstGeom>
        </p:spPr>
        <p:txBody>
          <a:bodyPr vert="horz" lIns="99066" tIns="49533" rIns="99066" bIns="49533" rtlCol="0"/>
          <a:lstStyle>
            <a:lvl1pPr algn="r">
              <a:defRPr sz="1300"/>
            </a:lvl1pPr>
          </a:lstStyle>
          <a:p>
            <a:fld id="{D4DD062E-52F7-A14D-A443-1F3854784447}" type="datetimeFigureOut">
              <a:rPr lang="en-US" smtClean="0"/>
              <a:t>9/27/2022</a:t>
            </a:fld>
            <a:endParaRPr lang="en-US"/>
          </a:p>
        </p:txBody>
      </p:sp>
      <p:sp>
        <p:nvSpPr>
          <p:cNvPr id="4" name="Slide Image Placeholder 3"/>
          <p:cNvSpPr>
            <a:spLocks noGrp="1" noRot="1" noChangeAspect="1"/>
          </p:cNvSpPr>
          <p:nvPr>
            <p:ph type="sldImg" idx="2"/>
          </p:nvPr>
        </p:nvSpPr>
        <p:spPr>
          <a:xfrm>
            <a:off x="-317500" y="1466850"/>
            <a:ext cx="7035800" cy="3957638"/>
          </a:xfrm>
          <a:prstGeom prst="rect">
            <a:avLst/>
          </a:prstGeom>
          <a:noFill/>
          <a:ln w="12700">
            <a:solidFill>
              <a:prstClr val="black"/>
            </a:solidFill>
          </a:ln>
        </p:spPr>
        <p:txBody>
          <a:bodyPr vert="horz" lIns="99066" tIns="49533" rIns="99066" bIns="49533" rtlCol="0" anchor="ctr"/>
          <a:lstStyle/>
          <a:p>
            <a:endParaRPr lang="en-US"/>
          </a:p>
        </p:txBody>
      </p:sp>
      <p:sp>
        <p:nvSpPr>
          <p:cNvPr id="5" name="Notes Placeholder 4"/>
          <p:cNvSpPr>
            <a:spLocks noGrp="1"/>
          </p:cNvSpPr>
          <p:nvPr>
            <p:ph type="body" sz="quarter" idx="3"/>
          </p:nvPr>
        </p:nvSpPr>
        <p:spPr>
          <a:xfrm>
            <a:off x="640080" y="5644317"/>
            <a:ext cx="5120640" cy="4618077"/>
          </a:xfrm>
          <a:prstGeom prst="rect">
            <a:avLst/>
          </a:prstGeom>
        </p:spPr>
        <p:txBody>
          <a:bodyPr vert="horz" lIns="99066" tIns="49533" rIns="99066" bIns="4953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139995"/>
            <a:ext cx="2773680" cy="588458"/>
          </a:xfrm>
          <a:prstGeom prst="rect">
            <a:avLst/>
          </a:prstGeom>
        </p:spPr>
        <p:txBody>
          <a:bodyPr vert="horz" lIns="99066" tIns="49533" rIns="99066" bIns="49533" rtlCol="0" anchor="b"/>
          <a:lstStyle>
            <a:lvl1pPr algn="l">
              <a:defRPr sz="1300"/>
            </a:lvl1pPr>
          </a:lstStyle>
          <a:p>
            <a:endParaRPr lang="en-US"/>
          </a:p>
        </p:txBody>
      </p:sp>
      <p:sp>
        <p:nvSpPr>
          <p:cNvPr id="7" name="Slide Number Placeholder 6"/>
          <p:cNvSpPr>
            <a:spLocks noGrp="1"/>
          </p:cNvSpPr>
          <p:nvPr>
            <p:ph type="sldNum" sz="quarter" idx="5"/>
          </p:nvPr>
        </p:nvSpPr>
        <p:spPr>
          <a:xfrm>
            <a:off x="3625639" y="11139995"/>
            <a:ext cx="2773680" cy="588458"/>
          </a:xfrm>
          <a:prstGeom prst="rect">
            <a:avLst/>
          </a:prstGeom>
        </p:spPr>
        <p:txBody>
          <a:bodyPr vert="horz" lIns="99066" tIns="49533" rIns="99066" bIns="49533" rtlCol="0" anchor="b"/>
          <a:lstStyle>
            <a:lvl1pPr algn="r">
              <a:defRPr sz="13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a:t>Hello everyone,</a:t>
            </a:r>
            <a:r>
              <a:rPr lang="de-CH" baseline="0" dirty="0"/>
              <a:t> </a:t>
            </a:r>
            <a:r>
              <a:rPr lang="de-CH" dirty="0"/>
              <a:t>Thank</a:t>
            </a:r>
            <a:r>
              <a:rPr lang="de-CH" baseline="0" dirty="0"/>
              <a:t> you very much for the nice introduction. My name is Sarah and I am a PhD student in Physics Education Research at the University of Vienna. I am working at CERN, the European Laboratory for Particle Physics. And as you can already tell from the title of my talk today, in my PhD project, I did a study about students’ types of interest in physics.</a:t>
            </a:r>
          </a:p>
          <a:p>
            <a:endParaRPr lang="en-US" baseline="0" dirty="0"/>
          </a:p>
          <a:p>
            <a:endParaRPr lang="de-CH" baseline="0" dirty="0"/>
          </a:p>
          <a:p>
            <a:endParaRPr lang="en-US" baseline="0" dirty="0"/>
          </a:p>
        </p:txBody>
      </p:sp>
      <p:sp>
        <p:nvSpPr>
          <p:cNvPr id="4" name="Slide Number Placeholder 3"/>
          <p:cNvSpPr>
            <a:spLocks noGrp="1"/>
          </p:cNvSpPr>
          <p:nvPr>
            <p:ph type="sldNum" sz="quarter" idx="10"/>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314371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baseline="0" dirty="0"/>
              <a:t>Let’s take mechanics now as an example. </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So after the mechanics introduction</a:t>
            </a:r>
            <a:r>
              <a:rPr lang="de-CH" baseline="0" dirty="0"/>
              <a:t> text </a:t>
            </a:r>
            <a:r>
              <a:rPr lang="de-CH" dirty="0"/>
              <a:t>the students</a:t>
            </a:r>
            <a:r>
              <a:rPr lang="de-CH" baseline="0" dirty="0"/>
              <a:t> are asked : «How interested are you in doing the following?» . And o</a:t>
            </a:r>
            <a:r>
              <a:rPr lang="de-CH" dirty="0"/>
              <a:t>ne</a:t>
            </a:r>
            <a:r>
              <a:rPr lang="de-CH" baseline="0" dirty="0"/>
              <a:t> examplar item for assessing interest in mechanics is «</a:t>
            </a:r>
            <a:r>
              <a:rPr lang="de-CH" sz="1200" kern="1200" dirty="0">
                <a:solidFill>
                  <a:schemeClr val="tx1"/>
                </a:solidFill>
                <a:effectLst/>
                <a:latin typeface="+mn-lt"/>
                <a:ea typeface="+mn-ea"/>
                <a:cs typeface="+mn-cs"/>
              </a:rPr>
              <a:t>Getting insight into the artificial organs (e.g., heart as blood pump) and joints used in medicine</a:t>
            </a:r>
            <a:r>
              <a:rPr lang="de-CH" sz="1200" kern="1200" baseline="0" dirty="0">
                <a:solidFill>
                  <a:schemeClr val="tx1"/>
                </a:solidFill>
                <a:effectLst/>
                <a:latin typeface="+mn-lt"/>
                <a:ea typeface="+mn-ea"/>
                <a:cs typeface="+mn-cs"/>
              </a:rPr>
              <a:t> today</a:t>
            </a:r>
            <a:r>
              <a:rPr lang="de-CH" baseline="0" dirty="0"/>
              <a:t>». This exemplar item is set in a medical context.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baseline="0" dirty="0"/>
              <a:t>The students express their interest on a 5-category rating scale ranging from ‘very high’ to ‘very low’. </a:t>
            </a:r>
            <a:endParaRPr lang="de-CH" sz="1200" b="1" dirty="0">
              <a:solidFill>
                <a:schemeClr val="accent6">
                  <a:lumMod val="50000"/>
                </a:schemeClr>
              </a:solidFill>
            </a:endParaRPr>
          </a:p>
        </p:txBody>
      </p:sp>
      <p:sp>
        <p:nvSpPr>
          <p:cNvPr id="4" name="Slide Number Placeholder 3"/>
          <p:cNvSpPr>
            <a:spLocks noGrp="1"/>
          </p:cNvSpPr>
          <p:nvPr>
            <p:ph type="sldNum" sz="quarter" idx="10"/>
          </p:nvPr>
        </p:nvSpPr>
        <p:spPr/>
        <p:txBody>
          <a:bodyPr/>
          <a:lstStyle/>
          <a:p>
            <a:fld id="{60D55D46-9244-4096-BFC2-CCFEB4D75B2C}" type="slidenum">
              <a:rPr lang="de-CH" smtClean="0"/>
              <a:t>10</a:t>
            </a:fld>
            <a:endParaRPr lang="de-CH"/>
          </a:p>
        </p:txBody>
      </p:sp>
    </p:spTree>
    <p:extLst>
      <p:ext uri="{BB962C8B-B14F-4D97-AF65-F5344CB8AC3E}">
        <p14:creationId xmlns:p14="http://schemas.microsoft.com/office/powerpoint/2010/main" val="39323652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For</a:t>
            </a:r>
            <a:r>
              <a:rPr lang="de-CH" baseline="0" dirty="0"/>
              <a:t> comparison, the item to assess interest in particle physics that is set in a medical context</a:t>
            </a:r>
            <a:r>
              <a:rPr lang="de-CH" dirty="0"/>
              <a:t> </a:t>
            </a:r>
            <a:r>
              <a:rPr lang="de-CH" baseline="0" dirty="0"/>
              <a:t>is «</a:t>
            </a:r>
            <a:r>
              <a:rPr lang="en-GB" sz="1200" b="0" i="0" dirty="0">
                <a:solidFill>
                  <a:schemeClr val="tx1"/>
                </a:solidFill>
              </a:rPr>
              <a:t>Getting insight into the workflow in a medical diagnostic centre</a:t>
            </a:r>
            <a:r>
              <a:rPr lang="de-CH" baseline="0" dirty="0"/>
              <a:t>». </a:t>
            </a:r>
            <a:endParaRPr lang="de-CH" sz="1200" b="1" dirty="0">
              <a:solidFill>
                <a:schemeClr val="accent6">
                  <a:lumMod val="50000"/>
                </a:schemeClr>
              </a:solidFill>
            </a:endParaRPr>
          </a:p>
        </p:txBody>
      </p:sp>
      <p:sp>
        <p:nvSpPr>
          <p:cNvPr id="4" name="Slide Number Placeholder 3"/>
          <p:cNvSpPr>
            <a:spLocks noGrp="1"/>
          </p:cNvSpPr>
          <p:nvPr>
            <p:ph type="sldNum" sz="quarter" idx="10"/>
          </p:nvPr>
        </p:nvSpPr>
        <p:spPr/>
        <p:txBody>
          <a:bodyPr/>
          <a:lstStyle/>
          <a:p>
            <a:fld id="{60D55D46-9244-4096-BFC2-CCFEB4D75B2C}" type="slidenum">
              <a:rPr lang="de-CH" smtClean="0"/>
              <a:t>11</a:t>
            </a:fld>
            <a:endParaRPr lang="de-CH"/>
          </a:p>
        </p:txBody>
      </p:sp>
    </p:spTree>
    <p:extLst>
      <p:ext uri="{BB962C8B-B14F-4D97-AF65-F5344CB8AC3E}">
        <p14:creationId xmlns:p14="http://schemas.microsoft.com/office/powerpoint/2010/main" val="3567797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Using</a:t>
            </a:r>
            <a:r>
              <a:rPr lang="de-CH" baseline="0" dirty="0"/>
              <a:t> this questionnaire, we conducted a cross-cohort study with </a:t>
            </a:r>
            <a:r>
              <a:rPr lang="de-CH" sz="1200" b="0" dirty="0">
                <a:solidFill>
                  <a:schemeClr val="accent6">
                    <a:lumMod val="50000"/>
                  </a:schemeClr>
                </a:solidFill>
              </a:rPr>
              <a:t>German-speaking students aged 14-16 years</a:t>
            </a:r>
            <a:r>
              <a:rPr lang="de-CH" sz="1200" b="0" baseline="0" dirty="0">
                <a:solidFill>
                  <a:schemeClr val="accent6">
                    <a:lumMod val="50000"/>
                  </a:schemeClr>
                </a:solidFill>
              </a:rPr>
              <a:t> </a:t>
            </a:r>
            <a:r>
              <a:rPr lang="de-CH" baseline="0" dirty="0"/>
              <a:t>from May to September 2021. </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The sample size</a:t>
            </a:r>
            <a:r>
              <a:rPr lang="de-CH" baseline="0" dirty="0"/>
              <a:t> was more than 1200 students</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Different German-speaking</a:t>
            </a:r>
            <a:r>
              <a:rPr lang="de-CH" baseline="0" dirty="0"/>
              <a:t> countries were represented and</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Both sexes were equally</a:t>
            </a:r>
            <a:r>
              <a:rPr lang="de-CH" baseline="0" dirty="0"/>
              <a:t> represented</a:t>
            </a:r>
            <a:endParaRPr lang="de-CH" sz="1200" b="1" dirty="0">
              <a:solidFill>
                <a:schemeClr val="accent6">
                  <a:lumMod val="50000"/>
                </a:schemeClr>
              </a:solidFill>
            </a:endParaRPr>
          </a:p>
          <a:p>
            <a:r>
              <a:rPr lang="de-CH" dirty="0"/>
              <a:t>The collected data was analysed</a:t>
            </a:r>
            <a:r>
              <a:rPr lang="de-CH" baseline="0" dirty="0"/>
              <a:t> using the mixed Rasch rating scale model. </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12</a:t>
            </a:fld>
            <a:endParaRPr lang="de-CH"/>
          </a:p>
        </p:txBody>
      </p:sp>
    </p:spTree>
    <p:extLst>
      <p:ext uri="{BB962C8B-B14F-4D97-AF65-F5344CB8AC3E}">
        <p14:creationId xmlns:p14="http://schemas.microsoft.com/office/powerpoint/2010/main" val="4163211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And now I am very</a:t>
            </a:r>
            <a:r>
              <a:rPr lang="en-GB" baseline="0" dirty="0"/>
              <a:t> happy to share some results with you!</a:t>
            </a:r>
            <a:endParaRPr lang="en-GB" dirty="0"/>
          </a:p>
        </p:txBody>
      </p:sp>
      <p:sp>
        <p:nvSpPr>
          <p:cNvPr id="4" name="Slide Number Placeholder 3"/>
          <p:cNvSpPr>
            <a:spLocks noGrp="1"/>
          </p:cNvSpPr>
          <p:nvPr>
            <p:ph type="sldNum" sz="quarter" idx="10"/>
          </p:nvPr>
        </p:nvSpPr>
        <p:spPr/>
        <p:txBody>
          <a:bodyPr/>
          <a:lstStyle/>
          <a:p>
            <a:fld id="{A615BA24-BA6D-194E-A359-15988E35966B}" type="slidenum">
              <a:rPr lang="en-GB" smtClean="0"/>
              <a:t>13</a:t>
            </a:fld>
            <a:endParaRPr lang="en-GB"/>
          </a:p>
        </p:txBody>
      </p:sp>
    </p:spTree>
    <p:extLst>
      <p:ext uri="{BB962C8B-B14F-4D97-AF65-F5344CB8AC3E}">
        <p14:creationId xmlns:p14="http://schemas.microsoft.com/office/powerpoint/2010/main" val="694857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de-CH" dirty="0"/>
              <a:t>For the content area mechanics</a:t>
            </a:r>
            <a:r>
              <a:rPr lang="de-CH" baseline="0" dirty="0"/>
              <a:t>, we found that </a:t>
            </a:r>
            <a:r>
              <a:rPr lang="en-GB" sz="1200" dirty="0"/>
              <a:t>100% of the sample,</a:t>
            </a:r>
            <a:r>
              <a:rPr lang="en-GB" sz="1200" baseline="0" dirty="0"/>
              <a:t> that is, the </a:t>
            </a:r>
            <a:r>
              <a:rPr lang="en-GB" sz="1200" b="0" dirty="0"/>
              <a:t>Groups 1</a:t>
            </a:r>
            <a:r>
              <a:rPr lang="en-GB" sz="1200" b="0" baseline="-25000" dirty="0">
                <a:solidFill>
                  <a:schemeClr val="accent6">
                    <a:lumMod val="50000"/>
                  </a:schemeClr>
                </a:solidFill>
              </a:rPr>
              <a:t>M</a:t>
            </a:r>
            <a:r>
              <a:rPr lang="en-GB" sz="1200" b="0" dirty="0"/>
              <a:t> and 2</a:t>
            </a:r>
            <a:r>
              <a:rPr lang="en-GB" sz="1200" b="0" baseline="-25000" dirty="0">
                <a:solidFill>
                  <a:schemeClr val="accent6">
                    <a:lumMod val="50000"/>
                  </a:schemeClr>
                </a:solidFill>
              </a:rPr>
              <a:t>M</a:t>
            </a:r>
            <a:r>
              <a:rPr lang="en-GB" sz="1200" b="0" baseline="0" dirty="0">
                <a:solidFill>
                  <a:schemeClr val="tx1"/>
                </a:solidFill>
              </a:rPr>
              <a:t>,</a:t>
            </a:r>
            <a:r>
              <a:rPr lang="en-GB" sz="1200" dirty="0"/>
              <a:t> </a:t>
            </a:r>
            <a:r>
              <a:rPr lang="en-GB" sz="1200" b="0" dirty="0"/>
              <a:t>have a </a:t>
            </a:r>
            <a:r>
              <a:rPr lang="en-GB" sz="1200" dirty="0"/>
              <a:t>similar interest profile</a:t>
            </a:r>
            <a:r>
              <a:rPr lang="en-GB" sz="1200" baseline="0" dirty="0"/>
              <a:t>.</a:t>
            </a:r>
            <a:r>
              <a:rPr lang="en-GB" sz="1200" dirty="0"/>
              <a:t> </a:t>
            </a:r>
          </a:p>
          <a:p>
            <a:pPr marL="173038" lvl="0" indent="0">
              <a:buClr>
                <a:schemeClr val="tx1"/>
              </a:buClr>
              <a:buFont typeface="Wingdings" panose="05000000000000000000" pitchFamily="2" charset="2"/>
              <a:buNone/>
            </a:pPr>
            <a:r>
              <a:rPr lang="en-GB" sz="1200" dirty="0"/>
              <a:t>This means that for</a:t>
            </a:r>
            <a:r>
              <a:rPr lang="en-GB" sz="1200" baseline="0" dirty="0"/>
              <a:t> both groups the relative interestingness of the different contexts is the same. For example, for both groups medical contexts are more interesting than technical contexts.</a:t>
            </a:r>
            <a:endParaRPr lang="en-US" sz="1200" dirty="0"/>
          </a:p>
          <a:p>
            <a:pPr marL="173038" lvl="0" indent="0">
              <a:buClr>
                <a:schemeClr val="tx1"/>
              </a:buClr>
              <a:buFont typeface="Wingdings" panose="05000000000000000000" pitchFamily="2" charset="2"/>
              <a:buNone/>
            </a:pPr>
            <a:endParaRPr lang="en-GB" sz="1200" b="1" dirty="0"/>
          </a:p>
        </p:txBody>
      </p:sp>
      <p:sp>
        <p:nvSpPr>
          <p:cNvPr id="4" name="Slide Number Placeholder 3"/>
          <p:cNvSpPr>
            <a:spLocks noGrp="1"/>
          </p:cNvSpPr>
          <p:nvPr>
            <p:ph type="sldNum" sz="quarter" idx="10"/>
          </p:nvPr>
        </p:nvSpPr>
        <p:spPr/>
        <p:txBody>
          <a:bodyPr/>
          <a:lstStyle/>
          <a:p>
            <a:fld id="{60D55D46-9244-4096-BFC2-CCFEB4D75B2C}" type="slidenum">
              <a:rPr lang="de-CH" smtClean="0"/>
              <a:t>14</a:t>
            </a:fld>
            <a:endParaRPr lang="de-CH"/>
          </a:p>
        </p:txBody>
      </p:sp>
    </p:spTree>
    <p:extLst>
      <p:ext uri="{BB962C8B-B14F-4D97-AF65-F5344CB8AC3E}">
        <p14:creationId xmlns:p14="http://schemas.microsoft.com/office/powerpoint/2010/main" val="3678825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de-CH" dirty="0"/>
              <a:t>For the content area particle physics</a:t>
            </a:r>
            <a:r>
              <a:rPr lang="de-CH" baseline="0" dirty="0"/>
              <a:t>, we found that </a:t>
            </a:r>
            <a:r>
              <a:rPr lang="en-GB" sz="1200" dirty="0"/>
              <a:t>79% of the sample,</a:t>
            </a:r>
            <a:r>
              <a:rPr lang="en-GB" sz="1200" baseline="0" dirty="0"/>
              <a:t> that is, the </a:t>
            </a:r>
            <a:r>
              <a:rPr lang="en-GB" sz="1200" b="0" dirty="0"/>
              <a:t>Groups 1</a:t>
            </a:r>
            <a:r>
              <a:rPr lang="en-GB" sz="1200" b="0" baseline="-25000" dirty="0">
                <a:solidFill>
                  <a:schemeClr val="accent6">
                    <a:lumMod val="50000"/>
                  </a:schemeClr>
                </a:solidFill>
              </a:rPr>
              <a:t>PP</a:t>
            </a:r>
            <a:r>
              <a:rPr lang="en-GB" sz="1200" b="0" dirty="0"/>
              <a:t> and 2</a:t>
            </a:r>
            <a:r>
              <a:rPr lang="en-GB" sz="1200" b="0" baseline="-25000" dirty="0">
                <a:solidFill>
                  <a:schemeClr val="accent6">
                    <a:lumMod val="50000"/>
                  </a:schemeClr>
                </a:solidFill>
              </a:rPr>
              <a:t>PP</a:t>
            </a:r>
            <a:r>
              <a:rPr lang="en-GB" sz="1200" b="0" baseline="0" dirty="0">
                <a:solidFill>
                  <a:schemeClr val="tx1"/>
                </a:solidFill>
              </a:rPr>
              <a:t>,</a:t>
            </a:r>
            <a:r>
              <a:rPr lang="en-GB" sz="1200" dirty="0"/>
              <a:t> </a:t>
            </a:r>
            <a:r>
              <a:rPr lang="en-GB" sz="1200" b="0" dirty="0"/>
              <a:t>have a </a:t>
            </a:r>
            <a:r>
              <a:rPr lang="en-GB" sz="1200" dirty="0"/>
              <a:t>similar interest profile. Again</a:t>
            </a:r>
            <a:r>
              <a:rPr lang="en-GB" sz="1200" baseline="0" dirty="0"/>
              <a:t> t</a:t>
            </a:r>
            <a:r>
              <a:rPr lang="en-GB" sz="1200" dirty="0"/>
              <a:t>his means that for</a:t>
            </a:r>
            <a:r>
              <a:rPr lang="en-GB" sz="1200" baseline="0" dirty="0"/>
              <a:t> both groups the relative interestingness of the different contexts is the same. For example, for both groups medical contexts are more interesting than technical contexts. This is also in line with our results for mechanics!</a:t>
            </a:r>
            <a:endParaRPr lang="en-US" sz="1200" dirty="0"/>
          </a:p>
          <a:p>
            <a:pPr marL="173038" lvl="0" indent="0">
              <a:buClr>
                <a:schemeClr val="tx1"/>
              </a:buClr>
              <a:buFont typeface="Wingdings" panose="05000000000000000000" pitchFamily="2" charset="2"/>
              <a:buNone/>
            </a:pPr>
            <a:r>
              <a:rPr lang="en-GB" sz="1200" b="1" dirty="0"/>
              <a:t>KLICK</a:t>
            </a:r>
            <a:endParaRPr lang="de-CH" b="1" dirty="0"/>
          </a:p>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de-CH" dirty="0"/>
              <a:t>Moreover, for particle</a:t>
            </a:r>
            <a:r>
              <a:rPr lang="de-CH" baseline="0" dirty="0"/>
              <a:t> physics, </a:t>
            </a:r>
            <a:r>
              <a:rPr lang="de-CH" dirty="0"/>
              <a:t>we found that </a:t>
            </a:r>
            <a:r>
              <a:rPr lang="en-GB" sz="1200" dirty="0"/>
              <a:t>21% of the sample</a:t>
            </a:r>
            <a:r>
              <a:rPr lang="en-GB" sz="1200" b="0" dirty="0"/>
              <a:t>,</a:t>
            </a:r>
            <a:r>
              <a:rPr lang="en-GB" sz="1200" b="0" baseline="0" dirty="0"/>
              <a:t> that is </a:t>
            </a:r>
            <a:r>
              <a:rPr lang="en-GB" sz="1200" b="0" dirty="0"/>
              <a:t>Group 3</a:t>
            </a:r>
            <a:r>
              <a:rPr lang="en-GB" sz="1200" b="0" baseline="-25000" dirty="0">
                <a:solidFill>
                  <a:schemeClr val="accent6">
                    <a:lumMod val="50000"/>
                  </a:schemeClr>
                </a:solidFill>
              </a:rPr>
              <a:t>PP</a:t>
            </a:r>
            <a:r>
              <a:rPr lang="en-GB" sz="1200" b="0" baseline="0" dirty="0">
                <a:solidFill>
                  <a:schemeClr val="tx1"/>
                </a:solidFill>
              </a:rPr>
              <a:t>,</a:t>
            </a:r>
            <a:r>
              <a:rPr lang="en-GB" sz="1200" dirty="0"/>
              <a:t> have a different interest profile and these students </a:t>
            </a:r>
            <a:r>
              <a:rPr lang="en-GB" sz="1200" b="0" dirty="0"/>
              <a:t>are </a:t>
            </a:r>
            <a:r>
              <a:rPr lang="en-GB" sz="1200" dirty="0"/>
              <a:t>highly interested in Particle Physics! When looking</a:t>
            </a:r>
            <a:r>
              <a:rPr lang="en-GB" sz="1200" baseline="0" dirty="0"/>
              <a:t> at their interest profile we see that for them purely scientific contexts are more interesting than technical and medical contexts.</a:t>
            </a:r>
            <a:endParaRPr lang="en-GB" sz="1200" dirty="0"/>
          </a:p>
        </p:txBody>
      </p:sp>
      <p:sp>
        <p:nvSpPr>
          <p:cNvPr id="4" name="Slide Number Placeholder 3"/>
          <p:cNvSpPr>
            <a:spLocks noGrp="1"/>
          </p:cNvSpPr>
          <p:nvPr>
            <p:ph type="sldNum" sz="quarter" idx="10"/>
          </p:nvPr>
        </p:nvSpPr>
        <p:spPr/>
        <p:txBody>
          <a:bodyPr/>
          <a:lstStyle/>
          <a:p>
            <a:fld id="{60D55D46-9244-4096-BFC2-CCFEB4D75B2C}" type="slidenum">
              <a:rPr lang="de-CH" smtClean="0"/>
              <a:t>15</a:t>
            </a:fld>
            <a:endParaRPr lang="de-CH"/>
          </a:p>
        </p:txBody>
      </p:sp>
    </p:spTree>
    <p:extLst>
      <p:ext uri="{BB962C8B-B14F-4D97-AF65-F5344CB8AC3E}">
        <p14:creationId xmlns:p14="http://schemas.microsoft.com/office/powerpoint/2010/main" val="3159969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a:t>
            </a:r>
            <a:r>
              <a:rPr lang="en-GB" baseline="0" dirty="0"/>
              <a:t>ow I will sum up and discuss our results and draw possible implications for practice. </a:t>
            </a:r>
            <a:endParaRPr lang="en-GB" dirty="0"/>
          </a:p>
        </p:txBody>
      </p:sp>
      <p:sp>
        <p:nvSpPr>
          <p:cNvPr id="4" name="Slide Number Placeholder 3"/>
          <p:cNvSpPr>
            <a:spLocks noGrp="1"/>
          </p:cNvSpPr>
          <p:nvPr>
            <p:ph type="sldNum" sz="quarter" idx="10"/>
          </p:nvPr>
        </p:nvSpPr>
        <p:spPr/>
        <p:txBody>
          <a:bodyPr/>
          <a:lstStyle/>
          <a:p>
            <a:fld id="{A615BA24-BA6D-194E-A359-15988E35966B}" type="slidenum">
              <a:rPr lang="en-GB" smtClean="0"/>
              <a:t>16</a:t>
            </a:fld>
            <a:endParaRPr lang="en-GB"/>
          </a:p>
        </p:txBody>
      </p:sp>
    </p:spTree>
    <p:extLst>
      <p:ext uri="{BB962C8B-B14F-4D97-AF65-F5344CB8AC3E}">
        <p14:creationId xmlns:p14="http://schemas.microsoft.com/office/powerpoint/2010/main" val="20348983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en-GB" sz="1200" baseline="0" dirty="0"/>
              <a:t>We argue that for mechanics and for particle physics, both groups 1 and 2 describe one single type of interest. In particular, the type of students that is only interested in physics set in the right contexts. </a:t>
            </a:r>
            <a:r>
              <a:rPr lang="en-GB" sz="1200" b="1" dirty="0"/>
              <a:t>KLICK</a:t>
            </a:r>
            <a:endParaRPr lang="de-CH" b="1" dirty="0"/>
          </a:p>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en-GB" sz="1200" dirty="0"/>
              <a:t>And we argue that</a:t>
            </a:r>
            <a:r>
              <a:rPr lang="en-GB" sz="1200" baseline="0" dirty="0"/>
              <a:t>, for particle physics, the group 3 describes the type of students that loves particle physics. With our measurement instrument t</a:t>
            </a:r>
            <a:r>
              <a:rPr lang="de-CH" dirty="0"/>
              <a:t>his</a:t>
            </a:r>
            <a:r>
              <a:rPr lang="de-CH" baseline="0" dirty="0"/>
              <a:t> physics lover – type of students could only be found for the content area particle physics. Therefore we might also call them the particle physics lovers!!!</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17</a:t>
            </a:fld>
            <a:endParaRPr lang="de-CH"/>
          </a:p>
        </p:txBody>
      </p:sp>
    </p:spTree>
    <p:extLst>
      <p:ext uri="{BB962C8B-B14F-4D97-AF65-F5344CB8AC3E}">
        <p14:creationId xmlns:p14="http://schemas.microsoft.com/office/powerpoint/2010/main" val="25521677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de-CH" dirty="0"/>
              <a:t>So let’s focus on</a:t>
            </a:r>
            <a:r>
              <a:rPr lang="de-CH" baseline="0" dirty="0"/>
              <a:t> most students, that is, the students that are only interested in physics when set in the right context.</a:t>
            </a:r>
          </a:p>
          <a:p>
            <a:pPr marL="173038" lvl="0" indent="0">
              <a:buClr>
                <a:schemeClr val="tx1"/>
              </a:buClr>
              <a:buFont typeface="Wingdings" panose="05000000000000000000" pitchFamily="2" charset="2"/>
              <a:buNone/>
            </a:pPr>
            <a:r>
              <a:rPr lang="de-CH" baseline="0" dirty="0"/>
              <a:t>The interest profiles of these students can be described with one conceptualisation of interest in physics. This means that we can describe with one conceptualisation of interest which contexts are more or less interesting for most students. </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18</a:t>
            </a:fld>
            <a:endParaRPr lang="de-CH"/>
          </a:p>
        </p:txBody>
      </p:sp>
    </p:spTree>
    <p:extLst>
      <p:ext uri="{BB962C8B-B14F-4D97-AF65-F5344CB8AC3E}">
        <p14:creationId xmlns:p14="http://schemas.microsoft.com/office/powerpoint/2010/main" val="28246350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a:t>Just a reminder: This conceptualisation</a:t>
            </a:r>
            <a:r>
              <a:rPr lang="de-CH" baseline="0" dirty="0"/>
              <a:t> of interest in physics is valid for the type of students that is only interested in physics set in the right context. </a:t>
            </a:r>
            <a:r>
              <a:rPr lang="de-CH" b="1" baseline="0" dirty="0"/>
              <a:t>KLICK</a:t>
            </a:r>
            <a:endParaRPr lang="de-CH" b="1" dirty="0"/>
          </a:p>
          <a:p>
            <a:r>
              <a:rPr lang="de-CH" dirty="0"/>
              <a:t>The horizontal</a:t>
            </a:r>
            <a:r>
              <a:rPr lang="de-CH" baseline="0" dirty="0"/>
              <a:t> axis represents the number of students. </a:t>
            </a:r>
            <a:r>
              <a:rPr lang="de-CH" b="1" baseline="0" dirty="0"/>
              <a:t>KLICK</a:t>
            </a:r>
          </a:p>
          <a:p>
            <a:r>
              <a:rPr lang="de-CH" baseline="0" dirty="0"/>
              <a:t>The vertical axis represents the number of contexts. </a:t>
            </a:r>
            <a:r>
              <a:rPr lang="de-CH" b="1" baseline="0" dirty="0"/>
              <a:t>KLICK</a:t>
            </a:r>
            <a:br>
              <a:rPr lang="de-CH" b="1" baseline="0" dirty="0"/>
            </a:br>
            <a:r>
              <a:rPr lang="de-CH" b="0" baseline="0" dirty="0"/>
              <a:t>We see that most students are interested in few contexts. In particular, most students are only interested in contexts related to </a:t>
            </a:r>
            <a:br>
              <a:rPr lang="de-CH" b="0" baseline="0" dirty="0"/>
            </a:br>
            <a:r>
              <a:rPr lang="de-CH" b="0" baseline="0" dirty="0"/>
              <a:t>(1) one’s own body,  for example, “artificial joints in medicine”</a:t>
            </a:r>
            <a:br>
              <a:rPr lang="de-CH" b="0" baseline="0" dirty="0"/>
            </a:br>
            <a:r>
              <a:rPr lang="de-CH" b="0" baseline="0" dirty="0"/>
              <a:t>(2) socio-scientific issues,  for example, “smuggled arms”, and </a:t>
            </a:r>
            <a:br>
              <a:rPr lang="de-CH" b="0" baseline="0" dirty="0"/>
            </a:br>
            <a:r>
              <a:rPr lang="de-CH" b="0" baseline="0" dirty="0"/>
              <a:t>(3) existential questions of humankind, for example, “the big bang theory” </a:t>
            </a:r>
            <a:r>
              <a:rPr lang="de-CH" b="1" baseline="0" dirty="0"/>
              <a:t>KLICK</a:t>
            </a:r>
            <a:br>
              <a:rPr lang="de-CH" b="1" baseline="0" dirty="0"/>
            </a:br>
            <a:r>
              <a:rPr lang="de-CH" b="0" baseline="0" dirty="0"/>
              <a:t>Fewer students are </a:t>
            </a:r>
            <a:r>
              <a:rPr lang="de-CH" b="1" baseline="0" dirty="0"/>
              <a:t>additionally</a:t>
            </a:r>
            <a:r>
              <a:rPr lang="de-CH" b="0" baseline="0" dirty="0"/>
              <a:t> </a:t>
            </a:r>
            <a:r>
              <a:rPr lang="en-GB" b="0" baseline="0" dirty="0"/>
              <a:t>interested in everyday life contexts: especially in specific examples, e.g., “digital camera”</a:t>
            </a:r>
          </a:p>
          <a:p>
            <a:r>
              <a:rPr lang="de-CH" b="1" baseline="0" dirty="0"/>
              <a:t>KLICK</a:t>
            </a:r>
            <a:br>
              <a:rPr lang="de-CH" b="1" baseline="0" dirty="0"/>
            </a:br>
            <a:r>
              <a:rPr lang="de-CH" b="0" baseline="0" dirty="0"/>
              <a:t>Even fewer students are </a:t>
            </a:r>
            <a:r>
              <a:rPr lang="de-CH" b="1" baseline="0" dirty="0"/>
              <a:t>additionally</a:t>
            </a:r>
            <a:r>
              <a:rPr lang="de-CH" b="0" baseline="0" dirty="0"/>
              <a:t> </a:t>
            </a:r>
            <a:r>
              <a:rPr lang="en-GB" b="0" baseline="0" dirty="0"/>
              <a:t>interested in contexts related to </a:t>
            </a:r>
          </a:p>
          <a:p>
            <a:r>
              <a:rPr lang="en-GB" b="0" baseline="0" dirty="0"/>
              <a:t>(1) science, e.g., “which elementary particles” and </a:t>
            </a:r>
          </a:p>
          <a:p>
            <a:r>
              <a:rPr lang="en-GB" b="0" baseline="0" dirty="0"/>
              <a:t>(2) technology, e.g., “garage”</a:t>
            </a:r>
          </a:p>
          <a:p>
            <a:endParaRPr lang="de-CH" b="0" baseline="0" dirty="0"/>
          </a:p>
          <a:p>
            <a:endParaRPr lang="de-CH" b="1" baseline="0" dirty="0"/>
          </a:p>
        </p:txBody>
      </p:sp>
      <p:sp>
        <p:nvSpPr>
          <p:cNvPr id="4" name="Slide Number Placeholder 3"/>
          <p:cNvSpPr>
            <a:spLocks noGrp="1"/>
          </p:cNvSpPr>
          <p:nvPr>
            <p:ph type="sldNum" sz="quarter" idx="10"/>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2321581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And </a:t>
            </a:r>
            <a:r>
              <a:rPr lang="de-CH" baseline="0" dirty="0"/>
              <a:t>by the end of this talk you will know </a:t>
            </a:r>
            <a:r>
              <a:rPr lang="en-US" baseline="0" dirty="0"/>
              <a:t>the surprising result of this study.  That is,</a:t>
            </a:r>
            <a:r>
              <a:rPr lang="de-CH" baseline="0" dirty="0"/>
              <a:t> in contrast to previous findings and to our hypotheses most students can actually be categorised into one single type of interest in physics.</a:t>
            </a:r>
            <a:endParaRPr lang="de-CH" dirty="0"/>
          </a:p>
        </p:txBody>
      </p:sp>
      <p:sp>
        <p:nvSpPr>
          <p:cNvPr id="4" name="Slide Number Placeholder 3"/>
          <p:cNvSpPr>
            <a:spLocks noGrp="1"/>
          </p:cNvSpPr>
          <p:nvPr>
            <p:ph type="sldNum" sz="quarter" idx="10"/>
          </p:nvPr>
        </p:nvSpPr>
        <p:spPr/>
        <p:txBody>
          <a:bodyPr/>
          <a:lstStyle/>
          <a:p>
            <a:fld id="{8CB0EE9E-52B8-AA4F-8DD5-ED0FB4E5CBCC}" type="slidenum">
              <a:rPr lang="en-US" smtClean="0"/>
              <a:t>2</a:t>
            </a:fld>
            <a:endParaRPr lang="en-US" dirty="0"/>
          </a:p>
        </p:txBody>
      </p:sp>
    </p:spTree>
    <p:extLst>
      <p:ext uri="{BB962C8B-B14F-4D97-AF65-F5344CB8AC3E}">
        <p14:creationId xmlns:p14="http://schemas.microsoft.com/office/powerpoint/2010/main" val="12980540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32333" marR="0" lvl="3"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200" b="0" dirty="0"/>
              <a:t>Knowing and understanding this conceptualisation of interest is </a:t>
            </a:r>
            <a:r>
              <a:rPr lang="en-GB" sz="1200" dirty="0"/>
              <a:t>important for educators trying to increase their students’ interests</a:t>
            </a:r>
            <a:r>
              <a:rPr lang="en-GB" sz="1200" b="0" dirty="0"/>
              <a:t>. In particular, they can match the </a:t>
            </a:r>
            <a:r>
              <a:rPr lang="en-GB" sz="1200" dirty="0"/>
              <a:t>design of their learning activities</a:t>
            </a:r>
            <a:r>
              <a:rPr lang="en-GB" sz="1200" b="0" dirty="0"/>
              <a:t> with this conceptualisation of interest. </a:t>
            </a:r>
          </a:p>
          <a:p>
            <a:pPr marL="732333" lvl="3" indent="0">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20</a:t>
            </a:fld>
            <a:endParaRPr lang="de-CH"/>
          </a:p>
        </p:txBody>
      </p:sp>
    </p:spTree>
    <p:extLst>
      <p:ext uri="{BB962C8B-B14F-4D97-AF65-F5344CB8AC3E}">
        <p14:creationId xmlns:p14="http://schemas.microsoft.com/office/powerpoint/2010/main" val="658630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So we can conclude that </a:t>
            </a:r>
            <a:r>
              <a:rPr lang="de-CH" baseline="0" dirty="0"/>
              <a:t>most students can </a:t>
            </a:r>
            <a:r>
              <a:rPr lang="de-CH" dirty="0"/>
              <a:t>indeed </a:t>
            </a:r>
            <a:r>
              <a:rPr lang="de-CH" baseline="0" dirty="0"/>
              <a:t>be categorised into one single type of interest in physics. And that we can even describe the interest profile of this type of interest using </a:t>
            </a:r>
            <a:r>
              <a:rPr lang="en-GB" sz="1200" dirty="0"/>
              <a:t>one conceptualisation </a:t>
            </a:r>
            <a:r>
              <a:rPr lang="en-GB" sz="1200"/>
              <a:t>of interest.</a:t>
            </a:r>
            <a:endParaRPr lang="de-CH"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CH"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b="1" baseline="0" dirty="0"/>
              <a:t>PAUSE</a:t>
            </a:r>
            <a:endParaRPr lang="de-CH" b="1" dirty="0"/>
          </a:p>
          <a:p>
            <a:endParaRPr lang="de-CH" dirty="0"/>
          </a:p>
        </p:txBody>
      </p:sp>
      <p:sp>
        <p:nvSpPr>
          <p:cNvPr id="4" name="Slide Number Placeholder 3"/>
          <p:cNvSpPr>
            <a:spLocks noGrp="1"/>
          </p:cNvSpPr>
          <p:nvPr>
            <p:ph type="sldNum" sz="quarter" idx="10"/>
          </p:nvPr>
        </p:nvSpPr>
        <p:spPr/>
        <p:txBody>
          <a:bodyPr/>
          <a:lstStyle/>
          <a:p>
            <a:fld id="{8CB0EE9E-52B8-AA4F-8DD5-ED0FB4E5CBCC}" type="slidenum">
              <a:rPr lang="en-US" smtClean="0"/>
              <a:t>21</a:t>
            </a:fld>
            <a:endParaRPr lang="en-US" dirty="0"/>
          </a:p>
        </p:txBody>
      </p:sp>
    </p:spTree>
    <p:extLst>
      <p:ext uri="{BB962C8B-B14F-4D97-AF65-F5344CB8AC3E}">
        <p14:creationId xmlns:p14="http://schemas.microsoft.com/office/powerpoint/2010/main" val="1205550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sz="1200" dirty="0"/>
              <a:t>Thank you very much for your attention! And I am </a:t>
            </a:r>
            <a:r>
              <a:rPr lang="en-GB" sz="1200" dirty="0"/>
              <a:t>Looking forward to your comments and questions!</a:t>
            </a:r>
          </a:p>
          <a:p>
            <a:endParaRPr lang="de-CH" dirty="0"/>
          </a:p>
        </p:txBody>
      </p:sp>
      <p:sp>
        <p:nvSpPr>
          <p:cNvPr id="4" name="Slide Number Placeholder 3"/>
          <p:cNvSpPr>
            <a:spLocks noGrp="1"/>
          </p:cNvSpPr>
          <p:nvPr>
            <p:ph type="sldNum" sz="quarter" idx="10"/>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7627116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baseline="0" dirty="0"/>
              <a:t>My talk will give you an overview of my PhD project. </a:t>
            </a:r>
          </a:p>
          <a:p>
            <a:r>
              <a:rPr lang="de-CH" baseline="0" dirty="0"/>
              <a:t>Firstly, I will introduce you to the empirical background. </a:t>
            </a:r>
          </a:p>
          <a:p>
            <a:r>
              <a:rPr lang="de-CH" baseline="0" dirty="0"/>
              <a:t>Then, I will explain my research interest in more detail. </a:t>
            </a:r>
          </a:p>
          <a:p>
            <a:r>
              <a:rPr lang="de-CH" baseline="0" dirty="0"/>
              <a:t>Thirdly, I will talk about the research design.</a:t>
            </a:r>
          </a:p>
          <a:p>
            <a:r>
              <a:rPr lang="de-CH" baseline="0" dirty="0"/>
              <a:t>And next, I will present first results of my study. </a:t>
            </a:r>
          </a:p>
          <a:p>
            <a:r>
              <a:rPr lang="de-CH" baseline="0" dirty="0"/>
              <a:t>Finally, we will have time for a discussion and </a:t>
            </a:r>
            <a:r>
              <a:rPr lang="en-GB" dirty="0"/>
              <a:t>I’d be glad to answer any questions.</a:t>
            </a:r>
          </a:p>
        </p:txBody>
      </p:sp>
      <p:sp>
        <p:nvSpPr>
          <p:cNvPr id="4" name="Slide Number Placeholder 3"/>
          <p:cNvSpPr>
            <a:spLocks noGrp="1"/>
          </p:cNvSpPr>
          <p:nvPr>
            <p:ph type="sldNum" sz="quarter" idx="10"/>
          </p:nvPr>
        </p:nvSpPr>
        <p:spPr/>
        <p:txBody>
          <a:bodyPr/>
          <a:lstStyle/>
          <a:p>
            <a:fld id="{A615BA24-BA6D-194E-A359-15988E35966B}" type="slidenum">
              <a:rPr lang="en-GB" smtClean="0"/>
              <a:t>24</a:t>
            </a:fld>
            <a:endParaRPr lang="en-GB"/>
          </a:p>
        </p:txBody>
      </p:sp>
    </p:spTree>
    <p:extLst>
      <p:ext uri="{BB962C8B-B14F-4D97-AF65-F5344CB8AC3E}">
        <p14:creationId xmlns:p14="http://schemas.microsoft.com/office/powerpoint/2010/main" val="20217488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kern="1200" dirty="0">
                <a:solidFill>
                  <a:schemeClr val="tx1"/>
                </a:solidFill>
                <a:latin typeface="+mn-lt"/>
                <a:ea typeface="+mn-ea"/>
                <a:cs typeface="+mn-cs"/>
              </a:rPr>
              <a:t>Let’s start with students’  interest in mechanics.</a:t>
            </a:r>
            <a:r>
              <a:rPr lang="en-GB" sz="1200" kern="1200" baseline="0" dirty="0">
                <a:solidFill>
                  <a:schemeClr val="tx1"/>
                </a:solidFill>
                <a:latin typeface="+mn-lt"/>
                <a:ea typeface="+mn-ea"/>
                <a:cs typeface="+mn-cs"/>
              </a:rPr>
              <a:t> </a:t>
            </a:r>
            <a:r>
              <a:rPr lang="de-CH" sz="1200" b="1" dirty="0">
                <a:solidFill>
                  <a:schemeClr val="accent6">
                    <a:lumMod val="50000"/>
                  </a:schemeClr>
                </a:solidFill>
              </a:rPr>
              <a:t>KLICK</a:t>
            </a:r>
          </a:p>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kern="1200" dirty="0">
                <a:solidFill>
                  <a:schemeClr val="tx1"/>
                </a:solidFill>
                <a:latin typeface="+mn-lt"/>
                <a:ea typeface="+mn-ea"/>
                <a:cs typeface="+mn-cs"/>
              </a:rPr>
              <a:t>We found that a </a:t>
            </a:r>
            <a:r>
              <a:rPr lang="en-GB" sz="1200" b="0" dirty="0">
                <a:solidFill>
                  <a:schemeClr val="accent6">
                    <a:lumMod val="50000"/>
                  </a:schemeClr>
                </a:solidFill>
              </a:rPr>
              <a:t>model of </a:t>
            </a:r>
            <a:r>
              <a:rPr lang="en-GB" sz="1200" dirty="0">
                <a:solidFill>
                  <a:schemeClr val="accent6">
                    <a:lumMod val="50000"/>
                  </a:schemeClr>
                </a:solidFill>
              </a:rPr>
              <a:t>two latent groups </a:t>
            </a:r>
            <a:r>
              <a:rPr lang="en-GB" sz="1200" b="0" dirty="0">
                <a:solidFill>
                  <a:schemeClr val="accent6">
                    <a:lumMod val="50000"/>
                  </a:schemeClr>
                </a:solidFill>
              </a:rPr>
              <a:t>describes the data the best. </a:t>
            </a:r>
            <a:r>
              <a:rPr lang="en-GB" sz="1200" b="0" baseline="0" dirty="0">
                <a:solidFill>
                  <a:schemeClr val="accent6">
                    <a:lumMod val="50000"/>
                  </a:schemeClr>
                </a:solidFill>
              </a:rPr>
              <a:t>So for mechanics </a:t>
            </a:r>
            <a:r>
              <a:rPr lang="en-GB" sz="1200" b="0" dirty="0">
                <a:solidFill>
                  <a:schemeClr val="accent6">
                    <a:lumMod val="50000"/>
                  </a:schemeClr>
                </a:solidFill>
              </a:rPr>
              <a:t>Group 1 consists of 49% of the sample and group</a:t>
            </a:r>
            <a:r>
              <a:rPr lang="en-GB" sz="1200" b="0" baseline="0" dirty="0">
                <a:solidFill>
                  <a:schemeClr val="accent6">
                    <a:lumMod val="50000"/>
                  </a:schemeClr>
                </a:solidFill>
              </a:rPr>
              <a:t> 2 of 51%. The index M stands for Mechanics. </a:t>
            </a:r>
            <a:r>
              <a:rPr lang="en-GB" sz="1200" b="0" dirty="0">
                <a:solidFill>
                  <a:schemeClr val="accent6">
                    <a:lumMod val="50000"/>
                  </a:schemeClr>
                </a:solidFill>
              </a:rPr>
              <a:t>And please note that when I talk about a group</a:t>
            </a:r>
            <a:r>
              <a:rPr lang="en-GB" sz="1200" b="0" baseline="0" dirty="0">
                <a:solidFill>
                  <a:schemeClr val="accent6">
                    <a:lumMod val="50000"/>
                  </a:schemeClr>
                </a:solidFill>
              </a:rPr>
              <a:t> here, I do not mean an interest type.</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b="0" dirty="0">
                <a:solidFill>
                  <a:schemeClr val="accent6">
                    <a:lumMod val="50000"/>
                  </a:schemeClr>
                </a:solidFill>
              </a:rPr>
              <a:t>These two groups have different mean interest.</a:t>
            </a:r>
            <a:r>
              <a:rPr lang="en-GB" sz="1200" b="0" baseline="0" dirty="0">
                <a:solidFill>
                  <a:schemeClr val="accent6">
                    <a:lumMod val="50000"/>
                  </a:schemeClr>
                </a:solidFill>
              </a:rPr>
              <a:t> In particular</a:t>
            </a:r>
            <a:r>
              <a:rPr lang="en-GB" sz="1200" b="0" dirty="0">
                <a:solidFill>
                  <a:schemeClr val="accent6">
                    <a:lumMod val="50000"/>
                  </a:schemeClr>
                </a:solidFill>
              </a:rPr>
              <a:t>, group 1 has a higher mean interest than group 2. </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b="0" dirty="0">
                <a:solidFill>
                  <a:schemeClr val="accent6">
                    <a:lumMod val="50000"/>
                  </a:schemeClr>
                </a:solidFill>
              </a:rPr>
              <a:t>And both</a:t>
            </a:r>
            <a:r>
              <a:rPr lang="en-GB" sz="1200" b="0" baseline="0" dirty="0">
                <a:solidFill>
                  <a:schemeClr val="accent6">
                    <a:lumMod val="50000"/>
                  </a:schemeClr>
                </a:solidFill>
              </a:rPr>
              <a:t> groups have similar interest profiles. So what do I mean with interest profile?</a:t>
            </a:r>
            <a:endParaRPr lang="en-GB" sz="1200" b="0" dirty="0">
              <a:solidFill>
                <a:schemeClr val="accent6">
                  <a:lumMod val="50000"/>
                </a:schemeClr>
              </a:solidFill>
            </a:endParaRPr>
          </a:p>
          <a:p>
            <a:pPr marL="0" lvl="0" indent="0" algn="l" defTabSz="914400" rtl="0" eaLnBrk="1" latinLnBrk="0" hangingPunct="1">
              <a:buClr>
                <a:schemeClr val="tx1"/>
              </a:buClr>
              <a:buFont typeface="Arial" panose="020B0604020202020204" pitchFamily="34" charset="0"/>
              <a:buNone/>
            </a:pPr>
            <a:endParaRPr lang="en-GB" sz="1200" kern="1200" dirty="0">
              <a:solidFill>
                <a:schemeClr val="tx1"/>
              </a:solidFill>
              <a:latin typeface="+mn-lt"/>
              <a:ea typeface="+mn-ea"/>
              <a:cs typeface="+mn-cs"/>
            </a:endParaRPr>
          </a:p>
          <a:p>
            <a:pPr marL="0" lvl="0" indent="0" algn="l" defTabSz="914400" rtl="0" eaLnBrk="1" latinLnBrk="0" hangingPunct="1">
              <a:buClr>
                <a:schemeClr val="tx1"/>
              </a:buClr>
              <a:buFont typeface="Arial" panose="020B0604020202020204" pitchFamily="34" charset="0"/>
              <a:buNone/>
            </a:pPr>
            <a:endParaRPr lang="en-GB" sz="1200" kern="1200" dirty="0">
              <a:solidFill>
                <a:schemeClr val="tx1"/>
              </a:solidFill>
              <a:latin typeface="+mn-lt"/>
              <a:ea typeface="+mn-ea"/>
              <a:cs typeface="+mn-cs"/>
            </a:endParaRPr>
          </a:p>
          <a:p>
            <a:pPr marL="0" lvl="0" indent="0" algn="l" defTabSz="914400" rtl="0" eaLnBrk="1" latinLnBrk="0" hangingPunct="1">
              <a:buClr>
                <a:schemeClr val="tx1"/>
              </a:buClr>
              <a:buFont typeface="Arial" panose="020B0604020202020204" pitchFamily="34" charset="0"/>
              <a:buNone/>
            </a:pPr>
            <a:r>
              <a:rPr lang="en-GB" sz="1200" kern="1200" dirty="0">
                <a:solidFill>
                  <a:schemeClr val="tx1"/>
                </a:solidFill>
                <a:latin typeface="+mn-lt"/>
                <a:ea typeface="+mn-ea"/>
                <a:cs typeface="+mn-cs"/>
              </a:rPr>
              <a:t>******</a:t>
            </a:r>
          </a:p>
          <a:p>
            <a:pPr marL="0" lvl="0" indent="0" algn="l" defTabSz="914400" rtl="0" eaLnBrk="1" latinLnBrk="0" hangingPunct="1">
              <a:buClr>
                <a:schemeClr val="tx1"/>
              </a:buClr>
              <a:buFont typeface="Arial" panose="020B0604020202020204" pitchFamily="34" charset="0"/>
              <a:buNone/>
            </a:pPr>
            <a:r>
              <a:rPr lang="en-GB" sz="1200" kern="1200" dirty="0">
                <a:solidFill>
                  <a:schemeClr val="tx1"/>
                </a:solidFill>
                <a:latin typeface="+mn-lt"/>
                <a:ea typeface="+mn-ea"/>
                <a:cs typeface="+mn-cs"/>
              </a:rPr>
              <a:t>Mean interest:</a:t>
            </a:r>
          </a:p>
          <a:p>
            <a:pPr marL="0" lvl="0" indent="0" algn="l" defTabSz="914400" rtl="0" eaLnBrk="1" latinLnBrk="0" hangingPunct="1">
              <a:buClr>
                <a:schemeClr val="tx1"/>
              </a:buClr>
              <a:buFont typeface="Arial" panose="020B0604020202020204" pitchFamily="34" charset="0"/>
              <a:buNone/>
            </a:pPr>
            <a:r>
              <a:rPr lang="en-GB" sz="1200" kern="1200" dirty="0">
                <a:solidFill>
                  <a:schemeClr val="tx1"/>
                </a:solidFill>
                <a:latin typeface="+mn-lt"/>
                <a:ea typeface="+mn-ea"/>
                <a:cs typeface="+mn-cs"/>
              </a:rPr>
              <a:t>Group 1: 49% of students: 0.69</a:t>
            </a:r>
          </a:p>
          <a:p>
            <a:pPr marL="0" lvl="0" indent="0" algn="l" defTabSz="914400" rtl="0" eaLnBrk="1" latinLnBrk="0" hangingPunct="1">
              <a:buClr>
                <a:schemeClr val="tx1"/>
              </a:buClr>
              <a:buFont typeface="Arial" panose="020B0604020202020204" pitchFamily="34" charset="0"/>
              <a:buNone/>
            </a:pPr>
            <a:r>
              <a:rPr lang="en-GB" sz="1200" kern="1200" dirty="0">
                <a:solidFill>
                  <a:schemeClr val="tx1"/>
                </a:solidFill>
                <a:latin typeface="+mn-lt"/>
                <a:ea typeface="+mn-ea"/>
                <a:cs typeface="+mn-cs"/>
              </a:rPr>
              <a:t>Group 2: 51% of students: 0.02</a:t>
            </a:r>
          </a:p>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25</a:t>
            </a:fld>
            <a:endParaRPr lang="de-CH"/>
          </a:p>
        </p:txBody>
      </p:sp>
    </p:spTree>
    <p:extLst>
      <p:ext uri="{BB962C8B-B14F-4D97-AF65-F5344CB8AC3E}">
        <p14:creationId xmlns:p14="http://schemas.microsoft.com/office/powerpoint/2010/main" val="39517454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de-CH" dirty="0"/>
              <a:t>Here</a:t>
            </a:r>
            <a:r>
              <a:rPr lang="de-CH" baseline="0" dirty="0"/>
              <a:t> you can see the mechanics interest profiles of group 1 and 2. </a:t>
            </a:r>
          </a:p>
          <a:p>
            <a:pPr marL="173038" lvl="0" indent="0">
              <a:buClr>
                <a:schemeClr val="tx1"/>
              </a:buClr>
              <a:buFont typeface="Wingdings" panose="05000000000000000000" pitchFamily="2" charset="2"/>
              <a:buNone/>
            </a:pPr>
            <a:r>
              <a:rPr lang="de-CH" baseline="0" dirty="0"/>
              <a:t>The x axis shows the 11 items . </a:t>
            </a:r>
          </a:p>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de-CH" baseline="0" dirty="0"/>
              <a:t>The y axis shows the item parameter for each item, that ist, how interesting each item is. Higher item parameter means that an item is more interesting! </a:t>
            </a:r>
            <a:r>
              <a:rPr lang="de-CH" sz="1200" b="0" dirty="0">
                <a:solidFill>
                  <a:schemeClr val="tx2"/>
                </a:solidFill>
              </a:rPr>
              <a:t>NOTE</a:t>
            </a:r>
            <a:r>
              <a:rPr lang="en-US" sz="1200" b="0" dirty="0">
                <a:solidFill>
                  <a:schemeClr val="tx2"/>
                </a:solidFill>
              </a:rPr>
              <a:t> that f</a:t>
            </a:r>
            <a:r>
              <a:rPr lang="de-CH" sz="1200" b="0" dirty="0">
                <a:solidFill>
                  <a:schemeClr val="tx2"/>
                </a:solidFill>
              </a:rPr>
              <a:t>or each group, </a:t>
            </a:r>
            <a:r>
              <a:rPr lang="en-GB" sz="1200" b="0" dirty="0">
                <a:solidFill>
                  <a:schemeClr val="tx2"/>
                </a:solidFill>
              </a:rPr>
              <a:t>the item parameter means are normalised to 0 in Rasch analysis.</a:t>
            </a:r>
            <a:endParaRPr lang="de-CH" baseline="0" dirty="0"/>
          </a:p>
          <a:p>
            <a:pPr marL="173038" lvl="0" indent="0">
              <a:buClr>
                <a:schemeClr val="tx1"/>
              </a:buClr>
              <a:buFont typeface="Wingdings" panose="05000000000000000000" pitchFamily="2" charset="2"/>
              <a:buNone/>
            </a:pPr>
            <a:r>
              <a:rPr lang="de-CH" baseline="0" dirty="0"/>
              <a:t>The dark blue dots represent the item parameters for group 1, and the light blue dots for group 2. </a:t>
            </a:r>
          </a:p>
          <a:p>
            <a:pPr marL="173038" lvl="0" indent="0">
              <a:buClr>
                <a:schemeClr val="tx1"/>
              </a:buClr>
              <a:buFont typeface="Wingdings" panose="05000000000000000000" pitchFamily="2" charset="2"/>
              <a:buNone/>
            </a:pPr>
            <a:r>
              <a:rPr lang="de-CH" baseline="0" dirty="0"/>
              <a:t>The line between the data points has no meaning but it helps to see the pattern. And this pattern tells us how </a:t>
            </a:r>
            <a:r>
              <a:rPr lang="en-GB" sz="1200" b="0" dirty="0">
                <a:solidFill>
                  <a:schemeClr val="accent6">
                    <a:lumMod val="50000"/>
                  </a:schemeClr>
                </a:solidFill>
              </a:rPr>
              <a:t>interesting different items are relative to each</a:t>
            </a:r>
            <a:r>
              <a:rPr lang="en-GB" sz="1200" b="0" baseline="0" dirty="0">
                <a:solidFill>
                  <a:schemeClr val="accent6">
                    <a:lumMod val="50000"/>
                  </a:schemeClr>
                </a:solidFill>
              </a:rPr>
              <a:t> other </a:t>
            </a:r>
            <a:r>
              <a:rPr lang="en-GB" sz="1200" b="0" dirty="0">
                <a:solidFill>
                  <a:schemeClr val="accent6">
                    <a:lumMod val="50000"/>
                  </a:schemeClr>
                </a:solidFill>
              </a:rPr>
              <a:t>within a</a:t>
            </a:r>
            <a:r>
              <a:rPr lang="en-GB" sz="1200" b="0" baseline="0" dirty="0">
                <a:solidFill>
                  <a:schemeClr val="accent6">
                    <a:lumMod val="50000"/>
                  </a:schemeClr>
                </a:solidFill>
              </a:rPr>
              <a:t> group. </a:t>
            </a:r>
          </a:p>
          <a:p>
            <a:pPr marL="173038" lvl="0" indent="0">
              <a:buClr>
                <a:schemeClr val="tx1"/>
              </a:buClr>
              <a:buFont typeface="Wingdings" panose="05000000000000000000" pitchFamily="2" charset="2"/>
              <a:buNone/>
            </a:pPr>
            <a:r>
              <a:rPr lang="en-GB" sz="1200" b="0" baseline="0" dirty="0">
                <a:solidFill>
                  <a:schemeClr val="accent6">
                    <a:lumMod val="50000"/>
                  </a:schemeClr>
                </a:solidFill>
              </a:rPr>
              <a:t>We call this pattern the interest profile. </a:t>
            </a:r>
          </a:p>
          <a:p>
            <a:pPr marL="173038" lvl="0" indent="0">
              <a:buClr>
                <a:schemeClr val="tx1"/>
              </a:buClr>
              <a:buFont typeface="Wingdings" panose="05000000000000000000" pitchFamily="2" charset="2"/>
              <a:buNone/>
            </a:pPr>
            <a:r>
              <a:rPr lang="en-GB" sz="1200" b="0" baseline="0" dirty="0">
                <a:solidFill>
                  <a:schemeClr val="accent6">
                    <a:lumMod val="50000"/>
                  </a:schemeClr>
                </a:solidFill>
              </a:rPr>
              <a:t>And as you can see the mechanics interest profiles of group 1 and group 2 are similar. </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26</a:t>
            </a:fld>
            <a:endParaRPr lang="de-CH"/>
          </a:p>
        </p:txBody>
      </p:sp>
    </p:spTree>
    <p:extLst>
      <p:ext uri="{BB962C8B-B14F-4D97-AF65-F5344CB8AC3E}">
        <p14:creationId xmlns:p14="http://schemas.microsoft.com/office/powerpoint/2010/main" val="644072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de-CH" sz="1200" kern="1200" dirty="0">
                <a:solidFill>
                  <a:schemeClr val="tx1"/>
                </a:solidFill>
                <a:latin typeface="+mn-lt"/>
                <a:ea typeface="+mn-ea"/>
                <a:cs typeface="+mn-cs"/>
              </a:rPr>
              <a:t>Now let’s have a look into particle physics. </a:t>
            </a:r>
            <a:r>
              <a:rPr lang="de-CH" sz="1200" b="1" dirty="0">
                <a:solidFill>
                  <a:schemeClr val="accent6">
                    <a:lumMod val="50000"/>
                  </a:schemeClr>
                </a:solidFill>
              </a:rPr>
              <a:t>KLICK</a:t>
            </a:r>
            <a:endParaRPr lang="de-CH" sz="1200" kern="120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kern="1200" dirty="0">
                <a:solidFill>
                  <a:schemeClr val="tx1"/>
                </a:solidFill>
                <a:latin typeface="+mn-lt"/>
                <a:ea typeface="+mn-ea"/>
                <a:cs typeface="+mn-cs"/>
              </a:rPr>
              <a:t>We found that a </a:t>
            </a:r>
            <a:r>
              <a:rPr lang="en-GB" sz="1200" b="0" dirty="0">
                <a:solidFill>
                  <a:schemeClr val="accent6">
                    <a:lumMod val="50000"/>
                  </a:schemeClr>
                </a:solidFill>
              </a:rPr>
              <a:t>model of </a:t>
            </a:r>
            <a:r>
              <a:rPr lang="en-GB" sz="1200" dirty="0">
                <a:solidFill>
                  <a:schemeClr val="accent6">
                    <a:lumMod val="50000"/>
                  </a:schemeClr>
                </a:solidFill>
              </a:rPr>
              <a:t>three latent groups </a:t>
            </a:r>
            <a:r>
              <a:rPr lang="en-GB" sz="1200" b="0" dirty="0">
                <a:solidFill>
                  <a:schemeClr val="accent6">
                    <a:lumMod val="50000"/>
                  </a:schemeClr>
                </a:solidFill>
              </a:rPr>
              <a:t>describes the data the best. Group 1 consists of 45% of the sample,</a:t>
            </a:r>
            <a:r>
              <a:rPr lang="en-GB" sz="1200" b="0" baseline="0" dirty="0">
                <a:solidFill>
                  <a:schemeClr val="accent6">
                    <a:lumMod val="50000"/>
                  </a:schemeClr>
                </a:solidFill>
              </a:rPr>
              <a:t> </a:t>
            </a:r>
            <a:r>
              <a:rPr lang="en-GB" sz="1200" b="0" dirty="0">
                <a:solidFill>
                  <a:schemeClr val="accent6">
                    <a:lumMod val="50000"/>
                  </a:schemeClr>
                </a:solidFill>
              </a:rPr>
              <a:t>group</a:t>
            </a:r>
            <a:r>
              <a:rPr lang="en-GB" sz="1200" b="0" baseline="0" dirty="0">
                <a:solidFill>
                  <a:schemeClr val="accent6">
                    <a:lumMod val="50000"/>
                  </a:schemeClr>
                </a:solidFill>
              </a:rPr>
              <a:t> 2 of 34%, and group 3 of 21%. The index PP stands for </a:t>
            </a:r>
            <a:r>
              <a:rPr lang="en-GB" sz="1200" b="0" baseline="0" dirty="0" err="1">
                <a:solidFill>
                  <a:schemeClr val="accent6">
                    <a:lumMod val="50000"/>
                  </a:schemeClr>
                </a:solidFill>
              </a:rPr>
              <a:t>Paricle</a:t>
            </a:r>
            <a:r>
              <a:rPr lang="en-GB" sz="1200" b="0" baseline="0" dirty="0">
                <a:solidFill>
                  <a:schemeClr val="accent6">
                    <a:lumMod val="50000"/>
                  </a:schemeClr>
                </a:solidFill>
              </a:rPr>
              <a:t> Physics. </a:t>
            </a:r>
            <a:r>
              <a:rPr lang="en-GB" sz="1200" b="0" dirty="0">
                <a:solidFill>
                  <a:schemeClr val="accent6">
                    <a:lumMod val="50000"/>
                  </a:schemeClr>
                </a:solidFill>
              </a:rPr>
              <a:t>And again, please note that when I talk about a group</a:t>
            </a:r>
            <a:r>
              <a:rPr lang="en-GB" sz="1200" b="0" baseline="0" dirty="0">
                <a:solidFill>
                  <a:schemeClr val="accent6">
                    <a:lumMod val="50000"/>
                  </a:schemeClr>
                </a:solidFill>
              </a:rPr>
              <a:t> here, I do not mean an interest type.</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
                <a:schemeClr val="tx1"/>
              </a:buClr>
              <a:buSzTx/>
              <a:buFont typeface="Arial" panose="020B0604020202020204" pitchFamily="34" charset="0"/>
              <a:buNone/>
              <a:tabLst/>
              <a:defRPr/>
            </a:pPr>
            <a:r>
              <a:rPr lang="en-GB" sz="1200" b="0" dirty="0">
                <a:solidFill>
                  <a:schemeClr val="accent6">
                    <a:lumMod val="50000"/>
                  </a:schemeClr>
                </a:solidFill>
              </a:rPr>
              <a:t>These three groups have different mean interest. In particular, group 3 has a higher mean interest than 1 which has a higher mean interest than group 2. </a:t>
            </a:r>
            <a:endParaRPr lang="de-CH" sz="1200" b="1" dirty="0">
              <a:solidFill>
                <a:schemeClr val="accent6">
                  <a:lumMod val="50000"/>
                </a:schemeClr>
              </a:solidFill>
            </a:endParaRPr>
          </a:p>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27</a:t>
            </a:fld>
            <a:endParaRPr lang="de-CH"/>
          </a:p>
        </p:txBody>
      </p:sp>
    </p:spTree>
    <p:extLst>
      <p:ext uri="{BB962C8B-B14F-4D97-AF65-F5344CB8AC3E}">
        <p14:creationId xmlns:p14="http://schemas.microsoft.com/office/powerpoint/2010/main" val="170004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de-CH" dirty="0"/>
              <a:t>Here</a:t>
            </a:r>
            <a:r>
              <a:rPr lang="de-CH" baseline="0" dirty="0"/>
              <a:t> you can see the particle physics interest profiles. Again the dark blue dots represent the item parameters for group 1, and the light blue dots represent the item parameters for group 2. Higher item parameter means that an item is more interesting! </a:t>
            </a:r>
          </a:p>
          <a:p>
            <a:pPr marL="173038" lvl="0" indent="0">
              <a:buClr>
                <a:schemeClr val="tx1"/>
              </a:buClr>
              <a:buFont typeface="Wingdings" panose="05000000000000000000" pitchFamily="2" charset="2"/>
              <a:buNone/>
            </a:pPr>
            <a:r>
              <a:rPr lang="en-GB" sz="1200" b="0" baseline="0" dirty="0">
                <a:solidFill>
                  <a:schemeClr val="accent6">
                    <a:lumMod val="50000"/>
                  </a:schemeClr>
                </a:solidFill>
              </a:rPr>
              <a:t>As you can see the particle physics interest profiles of group 1 and group 2 are also similar. </a:t>
            </a:r>
          </a:p>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en-GB" sz="1200" b="0" baseline="0" dirty="0">
                <a:solidFill>
                  <a:schemeClr val="accent6">
                    <a:lumMod val="50000"/>
                  </a:schemeClr>
                </a:solidFill>
              </a:rPr>
              <a:t>However, the orange dots represent </a:t>
            </a:r>
            <a:r>
              <a:rPr lang="de-CH" baseline="0" dirty="0"/>
              <a:t>the item parameters for group 3. And this item profile is different than for group 1 and 2. </a:t>
            </a:r>
            <a:r>
              <a:rPr lang="de-CH" b="1" baseline="0" dirty="0"/>
              <a:t>KLICK</a:t>
            </a:r>
            <a:r>
              <a:rPr lang="de-CH" baseline="0" dirty="0"/>
              <a:t> Let’s have a look into item 7 as an example. You already know i</a:t>
            </a:r>
            <a:r>
              <a:rPr lang="en-GB" sz="1200" b="0" baseline="0" dirty="0">
                <a:solidFill>
                  <a:schemeClr val="accent6">
                    <a:lumMod val="50000"/>
                  </a:schemeClr>
                </a:solidFill>
              </a:rPr>
              <a:t>tem 7 as it is the one in which particle physics is set in a medical context. W</a:t>
            </a:r>
            <a:r>
              <a:rPr lang="de-CH" baseline="0" dirty="0"/>
              <a:t>e observe that item 7 is less </a:t>
            </a:r>
            <a:r>
              <a:rPr lang="en-GB" sz="1200" b="0" dirty="0">
                <a:solidFill>
                  <a:schemeClr val="accent6">
                    <a:lumMod val="50000"/>
                  </a:schemeClr>
                </a:solidFill>
              </a:rPr>
              <a:t>interesting relative to the</a:t>
            </a:r>
            <a:r>
              <a:rPr lang="en-GB" sz="1200" b="0" baseline="0" dirty="0">
                <a:solidFill>
                  <a:schemeClr val="accent6">
                    <a:lumMod val="50000"/>
                  </a:schemeClr>
                </a:solidFill>
              </a:rPr>
              <a:t> other items </a:t>
            </a:r>
            <a:r>
              <a:rPr lang="en-GB" sz="1200" b="0" dirty="0">
                <a:solidFill>
                  <a:schemeClr val="accent6">
                    <a:lumMod val="50000"/>
                  </a:schemeClr>
                </a:solidFill>
              </a:rPr>
              <a:t>within group 3. And</a:t>
            </a:r>
            <a:r>
              <a:rPr lang="en-GB" sz="1200" b="0" baseline="0" dirty="0">
                <a:solidFill>
                  <a:schemeClr val="accent6">
                    <a:lumMod val="50000"/>
                  </a:schemeClr>
                </a:solidFill>
              </a:rPr>
              <a:t> t</a:t>
            </a:r>
            <a:r>
              <a:rPr lang="en-GB" sz="1200" b="0" dirty="0">
                <a:solidFill>
                  <a:schemeClr val="accent6">
                    <a:lumMod val="50000"/>
                  </a:schemeClr>
                </a:solidFill>
              </a:rPr>
              <a:t>his </a:t>
            </a:r>
            <a:r>
              <a:rPr lang="en-GB" sz="1200" b="0" baseline="0" dirty="0">
                <a:solidFill>
                  <a:schemeClr val="accent6">
                    <a:lumMod val="50000"/>
                  </a:schemeClr>
                </a:solidFill>
              </a:rPr>
              <a:t>is not the case, actually even the opposite, for group 1 and 2. </a:t>
            </a:r>
            <a:endParaRPr lang="de-CH" dirty="0"/>
          </a:p>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28</a:t>
            </a:fld>
            <a:endParaRPr lang="de-CH"/>
          </a:p>
        </p:txBody>
      </p:sp>
    </p:spTree>
    <p:extLst>
      <p:ext uri="{BB962C8B-B14F-4D97-AF65-F5344CB8AC3E}">
        <p14:creationId xmlns:p14="http://schemas.microsoft.com/office/powerpoint/2010/main" val="3515366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en-GB" sz="1200" b="0" dirty="0">
                <a:solidFill>
                  <a:schemeClr val="accent6">
                    <a:lumMod val="50000"/>
                  </a:schemeClr>
                </a:solidFill>
              </a:rPr>
              <a:t>So we have seen that the </a:t>
            </a:r>
            <a:r>
              <a:rPr lang="en-GB" sz="1200" b="0" baseline="0" dirty="0">
                <a:solidFill>
                  <a:schemeClr val="accent6">
                    <a:lumMod val="50000"/>
                  </a:schemeClr>
                </a:solidFill>
              </a:rPr>
              <a:t>interest profiles of group 1 and group 2 are similar. And groups 1 and 2 together cover 79% of the sample. </a:t>
            </a:r>
            <a:endParaRPr lang="de-CH" sz="1200" b="1" dirty="0">
              <a:solidFill>
                <a:schemeClr val="accent6">
                  <a:lumMod val="50000"/>
                </a:schemeClr>
              </a:solidFill>
            </a:endParaRPr>
          </a:p>
          <a:p>
            <a:pPr marL="173038" marR="0" lvl="0" indent="0" algn="l" defTabSz="914400" rtl="0" eaLnBrk="1" fontAlgn="auto" latinLnBrk="0" hangingPunct="1">
              <a:lnSpc>
                <a:spcPct val="100000"/>
              </a:lnSpc>
              <a:spcBef>
                <a:spcPts val="0"/>
              </a:spcBef>
              <a:spcAft>
                <a:spcPts val="0"/>
              </a:spcAft>
              <a:buClr>
                <a:schemeClr val="tx1"/>
              </a:buClr>
              <a:buSzTx/>
              <a:buFont typeface="Wingdings" panose="05000000000000000000" pitchFamily="2" charset="2"/>
              <a:buNone/>
              <a:tabLst/>
              <a:defRPr/>
            </a:pPr>
            <a:r>
              <a:rPr lang="de-CH" sz="1200" b="0" dirty="0">
                <a:solidFill>
                  <a:schemeClr val="accent6">
                    <a:lumMod val="50000"/>
                  </a:schemeClr>
                </a:solidFill>
              </a:rPr>
              <a:t>In comparison, group 3, that, is 21% of the sample, has a different interest profile.</a:t>
            </a:r>
            <a:r>
              <a:rPr lang="de-CH" sz="1200" b="0" baseline="0" dirty="0">
                <a:solidFill>
                  <a:schemeClr val="accent6">
                    <a:lumMod val="50000"/>
                  </a:schemeClr>
                </a:solidFill>
              </a:rPr>
              <a:t> And we have also seen that group 3 has the highest mean interest in particle physics.</a:t>
            </a:r>
            <a:endParaRPr lang="en-GB" sz="1200" b="0" dirty="0">
              <a:solidFill>
                <a:schemeClr val="accent6">
                  <a:lumMod val="50000"/>
                </a:schemeClr>
              </a:solidFill>
            </a:endParaRPr>
          </a:p>
        </p:txBody>
      </p:sp>
      <p:sp>
        <p:nvSpPr>
          <p:cNvPr id="4" name="Slide Number Placeholder 3"/>
          <p:cNvSpPr>
            <a:spLocks noGrp="1"/>
          </p:cNvSpPr>
          <p:nvPr>
            <p:ph type="sldNum" sz="quarter" idx="10"/>
          </p:nvPr>
        </p:nvSpPr>
        <p:spPr/>
        <p:txBody>
          <a:bodyPr/>
          <a:lstStyle/>
          <a:p>
            <a:fld id="{60D55D46-9244-4096-BFC2-CCFEB4D75B2C}" type="slidenum">
              <a:rPr lang="de-CH" smtClean="0"/>
              <a:t>29</a:t>
            </a:fld>
            <a:endParaRPr lang="de-CH"/>
          </a:p>
        </p:txBody>
      </p:sp>
    </p:spTree>
    <p:extLst>
      <p:ext uri="{BB962C8B-B14F-4D97-AF65-F5344CB8AC3E}">
        <p14:creationId xmlns:p14="http://schemas.microsoft.com/office/powerpoint/2010/main" val="13843611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(Hoffmann et al., 1998)</a:t>
            </a:r>
          </a:p>
          <a:p>
            <a:endParaRPr lang="de-AT" dirty="0"/>
          </a:p>
          <a:p>
            <a:r>
              <a:rPr lang="de-AT" b="1" dirty="0">
                <a:solidFill>
                  <a:srgbClr val="C00000"/>
                </a:solidFill>
              </a:rPr>
              <a:t>+wie viele schüler/jahr/region/alter</a:t>
            </a:r>
          </a:p>
          <a:p>
            <a:endParaRPr lang="de-AT" dirty="0"/>
          </a:p>
        </p:txBody>
      </p:sp>
      <p:sp>
        <p:nvSpPr>
          <p:cNvPr id="4" name="Foliennummernplatzhalter 3"/>
          <p:cNvSpPr>
            <a:spLocks noGrp="1"/>
          </p:cNvSpPr>
          <p:nvPr>
            <p:ph type="sldNum" sz="quarter" idx="5"/>
          </p:nvPr>
        </p:nvSpPr>
        <p:spPr/>
        <p:txBody>
          <a:bodyPr/>
          <a:lstStyle/>
          <a:p>
            <a:fld id="{F038126A-C135-4364-8BD4-AC7F61398CA7}" type="slidenum">
              <a:rPr lang="en-GB" smtClean="0"/>
              <a:t>30</a:t>
            </a:fld>
            <a:endParaRPr lang="en-GB"/>
          </a:p>
        </p:txBody>
      </p:sp>
    </p:spTree>
    <p:extLst>
      <p:ext uri="{BB962C8B-B14F-4D97-AF65-F5344CB8AC3E}">
        <p14:creationId xmlns:p14="http://schemas.microsoft.com/office/powerpoint/2010/main" val="4116172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baseline="0" dirty="0"/>
              <a:t>So let’s start with the theoretical and empirical background of my research. </a:t>
            </a:r>
            <a:endParaRPr lang="en-GB" dirty="0"/>
          </a:p>
        </p:txBody>
      </p:sp>
      <p:sp>
        <p:nvSpPr>
          <p:cNvPr id="4" name="Slide Number Placeholder 3"/>
          <p:cNvSpPr>
            <a:spLocks noGrp="1"/>
          </p:cNvSpPr>
          <p:nvPr>
            <p:ph type="sldNum" sz="quarter" idx="10"/>
          </p:nvPr>
        </p:nvSpPr>
        <p:spPr/>
        <p:txBody>
          <a:bodyPr/>
          <a:lstStyle/>
          <a:p>
            <a:fld id="{A615BA24-BA6D-194E-A359-15988E35966B}" type="slidenum">
              <a:rPr lang="en-GB" smtClean="0"/>
              <a:t>3</a:t>
            </a:fld>
            <a:endParaRPr lang="en-GB" dirty="0"/>
          </a:p>
        </p:txBody>
      </p:sp>
    </p:spTree>
    <p:extLst>
      <p:ext uri="{BB962C8B-B14F-4D97-AF65-F5344CB8AC3E}">
        <p14:creationId xmlns:p14="http://schemas.microsoft.com/office/powerpoint/2010/main" val="31704863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31</a:t>
            </a:fld>
            <a:endParaRPr lang="de-CH"/>
          </a:p>
        </p:txBody>
      </p:sp>
    </p:spTree>
    <p:extLst>
      <p:ext uri="{BB962C8B-B14F-4D97-AF65-F5344CB8AC3E}">
        <p14:creationId xmlns:p14="http://schemas.microsoft.com/office/powerpoint/2010/main" val="19784303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t>At the moment I am analysing the collected data of the pilot study.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t>Here, I use a very</a:t>
            </a:r>
            <a:r>
              <a:rPr lang="de-DE" sz="1200" baseline="0" dirty="0"/>
              <a:t> specific but useful method called Mixed-Rasch model: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aseline="0" dirty="0"/>
              <a:t>This approach consists of 2 steps:</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aseline="0" dirty="0"/>
              <a:t>Firstly, latent class analysis is conducted. The result is a latent, qualitative person variable, according to which persons are sorted into distinct classes. =&gt; In my study, this qualitative variable reflects the type of interest of a student.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1" baseline="0" dirty="0"/>
              <a:t>KLICK </a:t>
            </a:r>
            <a:r>
              <a:rPr lang="de-DE" sz="1200" b="0" baseline="0" dirty="0"/>
              <a:t>As you can see, the sampling population of students is divided into 3 interest types X, Y, and Z</a:t>
            </a:r>
            <a:endParaRPr lang="de-DE" sz="1200" b="1"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aseline="0" dirty="0"/>
              <a:t>Then, Rasch analysis is conducted. Here, the result is an individual quantitative parameter within each class. =&gt; In my study, this quantitative parameter reflects the degree of interest of a student. </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1" baseline="0" dirty="0"/>
              <a:t>KLICK </a:t>
            </a:r>
            <a:r>
              <a:rPr lang="de-DE" sz="1200" b="0" baseline="0" dirty="0"/>
              <a:t>As you can see, all 3 interest types X, Y, and Z consist of students with both, high and low interest.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b="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b="0" baseline="0" dirty="0"/>
              <a:t>I am analysing my data using a specific software „WINMIRA“ (an acronym standing for Windows and mixed rasch analysis) as well as the open source software „R“. </a:t>
            </a:r>
            <a:endParaRPr lang="de-DE" sz="1200" b="1" baseline="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de-DE"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dirty="0"/>
              <a:t>(Häußler, Hoffman, Langeheine, Rost, &amp; Sievers, 1998)</a:t>
            </a:r>
            <a:endParaRPr lang="de-AT" sz="1200" dirty="0"/>
          </a:p>
          <a:p>
            <a:endParaRPr lang="en-GB" dirty="0"/>
          </a:p>
        </p:txBody>
      </p:sp>
      <p:sp>
        <p:nvSpPr>
          <p:cNvPr id="4" name="Slide Number Placeholder 3"/>
          <p:cNvSpPr>
            <a:spLocks noGrp="1"/>
          </p:cNvSpPr>
          <p:nvPr>
            <p:ph type="sldNum" sz="quarter" idx="10"/>
          </p:nvPr>
        </p:nvSpPr>
        <p:spPr/>
        <p:txBody>
          <a:bodyPr/>
          <a:lstStyle/>
          <a:p>
            <a:fld id="{A615BA24-BA6D-194E-A359-15988E35966B}" type="slidenum">
              <a:rPr lang="en-GB" smtClean="0"/>
              <a:t>32</a:t>
            </a:fld>
            <a:endParaRPr lang="en-GB"/>
          </a:p>
        </p:txBody>
      </p:sp>
    </p:spTree>
    <p:extLst>
      <p:ext uri="{BB962C8B-B14F-4D97-AF65-F5344CB8AC3E}">
        <p14:creationId xmlns:p14="http://schemas.microsoft.com/office/powerpoint/2010/main" val="18262755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33</a:t>
            </a:fld>
            <a:endParaRPr lang="de-CH"/>
          </a:p>
        </p:txBody>
      </p:sp>
    </p:spTree>
    <p:extLst>
      <p:ext uri="{BB962C8B-B14F-4D97-AF65-F5344CB8AC3E}">
        <p14:creationId xmlns:p14="http://schemas.microsoft.com/office/powerpoint/2010/main" val="38406644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34</a:t>
            </a:fld>
            <a:endParaRPr lang="de-CH"/>
          </a:p>
        </p:txBody>
      </p:sp>
    </p:spTree>
    <p:extLst>
      <p:ext uri="{BB962C8B-B14F-4D97-AF65-F5344CB8AC3E}">
        <p14:creationId xmlns:p14="http://schemas.microsoft.com/office/powerpoint/2010/main" val="25258385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35</a:t>
            </a:fld>
            <a:endParaRPr lang="de-CH"/>
          </a:p>
        </p:txBody>
      </p:sp>
    </p:spTree>
    <p:extLst>
      <p:ext uri="{BB962C8B-B14F-4D97-AF65-F5344CB8AC3E}">
        <p14:creationId xmlns:p14="http://schemas.microsoft.com/office/powerpoint/2010/main" val="17514341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Focu</a:t>
            </a:r>
            <a:r>
              <a:rPr lang="en-GB" sz="1200" baseline="0" dirty="0"/>
              <a:t>s on the R2 values the higher the better (ranging from 0 to 1)</a:t>
            </a:r>
          </a:p>
          <a:p>
            <a:pPr marL="173038" lvl="0" indent="0">
              <a:buClr>
                <a:schemeClr val="tx1"/>
              </a:buClr>
              <a:buFont typeface="Wingdings" panose="05000000000000000000" pitchFamily="2" charset="2"/>
              <a:buNone/>
            </a:pPr>
            <a:endParaRPr lang="en-GB" sz="1200" baseline="0" dirty="0"/>
          </a:p>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36</a:t>
            </a:fld>
            <a:endParaRPr lang="de-CH"/>
          </a:p>
        </p:txBody>
      </p:sp>
    </p:spTree>
    <p:extLst>
      <p:ext uri="{BB962C8B-B14F-4D97-AF65-F5344CB8AC3E}">
        <p14:creationId xmlns:p14="http://schemas.microsoft.com/office/powerpoint/2010/main" val="37680452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37</a:t>
            </a:fld>
            <a:endParaRPr lang="de-CH"/>
          </a:p>
        </p:txBody>
      </p:sp>
    </p:spTree>
    <p:extLst>
      <p:ext uri="{BB962C8B-B14F-4D97-AF65-F5344CB8AC3E}">
        <p14:creationId xmlns:p14="http://schemas.microsoft.com/office/powerpoint/2010/main" val="31103322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38</a:t>
            </a:fld>
            <a:endParaRPr lang="de-CH"/>
          </a:p>
        </p:txBody>
      </p:sp>
    </p:spTree>
    <p:extLst>
      <p:ext uri="{BB962C8B-B14F-4D97-AF65-F5344CB8AC3E}">
        <p14:creationId xmlns:p14="http://schemas.microsoft.com/office/powerpoint/2010/main" val="2377668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39</a:t>
            </a:fld>
            <a:endParaRPr lang="de-CH"/>
          </a:p>
        </p:txBody>
      </p:sp>
    </p:spTree>
    <p:extLst>
      <p:ext uri="{BB962C8B-B14F-4D97-AF65-F5344CB8AC3E}">
        <p14:creationId xmlns:p14="http://schemas.microsoft.com/office/powerpoint/2010/main" val="38809056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40</a:t>
            </a:fld>
            <a:endParaRPr lang="de-CH"/>
          </a:p>
        </p:txBody>
      </p:sp>
    </p:spTree>
    <p:extLst>
      <p:ext uri="{BB962C8B-B14F-4D97-AF65-F5344CB8AC3E}">
        <p14:creationId xmlns:p14="http://schemas.microsoft.com/office/powerpoint/2010/main" val="20982614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An object</a:t>
            </a:r>
            <a:r>
              <a:rPr lang="en-US" sz="1300" baseline="0" dirty="0"/>
              <a:t> of interest is characterized by its interestingness, </a:t>
            </a:r>
            <a:r>
              <a:rPr lang="en-GB" sz="1400" baseline="0" dirty="0">
                <a:solidFill>
                  <a:schemeClr val="accent6">
                    <a:lumMod val="50000"/>
                  </a:schemeClr>
                </a:solidFill>
              </a:rPr>
              <a:t>as I have illustrated. </a:t>
            </a:r>
            <a:endParaRPr lang="en-GB" sz="1400" b="1" baseline="0" dirty="0">
              <a:solidFill>
                <a:schemeClr val="accent6">
                  <a:lumMod val="50000"/>
                </a:schemeClr>
              </a:solidFill>
            </a:endParaRPr>
          </a:p>
          <a:p>
            <a:r>
              <a:rPr lang="en-GB" sz="1400" baseline="0" dirty="0">
                <a:solidFill>
                  <a:schemeClr val="accent6">
                    <a:lumMod val="50000"/>
                  </a:schemeClr>
                </a:solidFill>
              </a:rPr>
              <a:t>When it comes to physics as object of </a:t>
            </a:r>
            <a:r>
              <a:rPr lang="en-GB" sz="1400" b="0" baseline="0" dirty="0">
                <a:solidFill>
                  <a:schemeClr val="accent6">
                    <a:lumMod val="50000"/>
                  </a:schemeClr>
                </a:solidFill>
              </a:rPr>
              <a:t>interest</a:t>
            </a:r>
            <a:r>
              <a:rPr lang="en-GB" sz="1400" b="0" i="0" baseline="0" dirty="0">
                <a:solidFill>
                  <a:schemeClr val="accent6">
                    <a:lumMod val="50000"/>
                  </a:schemeClr>
                </a:solidFill>
              </a:rPr>
              <a:t>,</a:t>
            </a:r>
            <a:r>
              <a:rPr lang="en-US" sz="1300" b="0" i="0" dirty="0"/>
              <a:t> </a:t>
            </a:r>
            <a:r>
              <a:rPr lang="en-GB" sz="1300" b="0" i="0" dirty="0">
                <a:solidFill>
                  <a:schemeClr val="accent6">
                    <a:lumMod val="50000"/>
                  </a:schemeClr>
                </a:solidFill>
              </a:rPr>
              <a:t>most studies report a positive effect of context-based education on students’ interest. For example, it has been found that</a:t>
            </a:r>
            <a:r>
              <a:rPr lang="en-GB" sz="1300" b="0" i="0" baseline="0" dirty="0">
                <a:solidFill>
                  <a:schemeClr val="accent6">
                    <a:lumMod val="50000"/>
                  </a:schemeClr>
                </a:solidFill>
              </a:rPr>
              <a:t> human medicine is a very interesting context for most of the student, when teaching physics.</a:t>
            </a:r>
            <a:r>
              <a:rPr lang="en-GB" sz="1300" b="0" i="0" dirty="0">
                <a:solidFill>
                  <a:schemeClr val="accent6">
                    <a:lumMod val="50000"/>
                  </a:schemeClr>
                </a:solidFill>
              </a:rPr>
              <a:t> </a:t>
            </a:r>
            <a:r>
              <a:rPr lang="en-US" sz="1300" b="1" dirty="0"/>
              <a:t>KLICK</a:t>
            </a:r>
            <a:r>
              <a:rPr lang="en-US" sz="1300" dirty="0"/>
              <a:t> </a:t>
            </a:r>
          </a:p>
          <a:p>
            <a:r>
              <a:rPr lang="en-US" sz="1300" dirty="0"/>
              <a:t>Therefore, context can be considered as the key to interest in physics.</a:t>
            </a:r>
          </a:p>
          <a:p>
            <a:endParaRPr lang="en-US" sz="1300" dirty="0"/>
          </a:p>
          <a:p>
            <a:endParaRPr lang="en-US" sz="1300" dirty="0"/>
          </a:p>
          <a:p>
            <a:endParaRPr lang="en-GB" dirty="0"/>
          </a:p>
        </p:txBody>
      </p:sp>
      <p:sp>
        <p:nvSpPr>
          <p:cNvPr id="4" name="Slide Number Placeholder 3"/>
          <p:cNvSpPr>
            <a:spLocks noGrp="1"/>
          </p:cNvSpPr>
          <p:nvPr>
            <p:ph type="sldNum" sz="quarter" idx="10"/>
          </p:nvPr>
        </p:nvSpPr>
        <p:spPr/>
        <p:txBody>
          <a:bodyPr/>
          <a:lstStyle/>
          <a:p>
            <a:pPr defTabSz="990661">
              <a:defRPr/>
            </a:pPr>
            <a:fld id="{A615BA24-BA6D-194E-A359-15988E35966B}" type="slidenum">
              <a:rPr lang="en-GB">
                <a:solidFill>
                  <a:prstClr val="black"/>
                </a:solidFill>
                <a:latin typeface="Calibri"/>
              </a:rPr>
              <a:pPr defTabSz="990661">
                <a:defRPr/>
              </a:pPr>
              <a:t>4</a:t>
            </a:fld>
            <a:endParaRPr lang="en-GB">
              <a:solidFill>
                <a:prstClr val="black"/>
              </a:solidFill>
              <a:latin typeface="Calibri"/>
            </a:endParaRPr>
          </a:p>
        </p:txBody>
      </p:sp>
    </p:spTree>
    <p:extLst>
      <p:ext uri="{BB962C8B-B14F-4D97-AF65-F5344CB8AC3E}">
        <p14:creationId xmlns:p14="http://schemas.microsoft.com/office/powerpoint/2010/main" val="4395453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41</a:t>
            </a:fld>
            <a:endParaRPr lang="de-CH"/>
          </a:p>
        </p:txBody>
      </p:sp>
    </p:spTree>
    <p:extLst>
      <p:ext uri="{BB962C8B-B14F-4D97-AF65-F5344CB8AC3E}">
        <p14:creationId xmlns:p14="http://schemas.microsoft.com/office/powerpoint/2010/main" val="31174069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42</a:t>
            </a:fld>
            <a:endParaRPr lang="de-CH"/>
          </a:p>
        </p:txBody>
      </p:sp>
    </p:spTree>
    <p:extLst>
      <p:ext uri="{BB962C8B-B14F-4D97-AF65-F5344CB8AC3E}">
        <p14:creationId xmlns:p14="http://schemas.microsoft.com/office/powerpoint/2010/main" val="103047429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43</a:t>
            </a:fld>
            <a:endParaRPr lang="de-CH"/>
          </a:p>
        </p:txBody>
      </p:sp>
    </p:spTree>
    <p:extLst>
      <p:ext uri="{BB962C8B-B14F-4D97-AF65-F5344CB8AC3E}">
        <p14:creationId xmlns:p14="http://schemas.microsoft.com/office/powerpoint/2010/main" val="31715075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44</a:t>
            </a:fld>
            <a:endParaRPr lang="de-CH"/>
          </a:p>
        </p:txBody>
      </p:sp>
    </p:spTree>
    <p:extLst>
      <p:ext uri="{BB962C8B-B14F-4D97-AF65-F5344CB8AC3E}">
        <p14:creationId xmlns:p14="http://schemas.microsoft.com/office/powerpoint/2010/main" val="32345164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45</a:t>
            </a:fld>
            <a:endParaRPr lang="de-CH"/>
          </a:p>
        </p:txBody>
      </p:sp>
    </p:spTree>
    <p:extLst>
      <p:ext uri="{BB962C8B-B14F-4D97-AF65-F5344CB8AC3E}">
        <p14:creationId xmlns:p14="http://schemas.microsoft.com/office/powerpoint/2010/main" val="23734257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Model without SRE</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46</a:t>
            </a:fld>
            <a:endParaRPr lang="de-CH"/>
          </a:p>
        </p:txBody>
      </p:sp>
    </p:spTree>
    <p:extLst>
      <p:ext uri="{BB962C8B-B14F-4D97-AF65-F5344CB8AC3E}">
        <p14:creationId xmlns:p14="http://schemas.microsoft.com/office/powerpoint/2010/main" val="20559745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47</a:t>
            </a:fld>
            <a:endParaRPr lang="de-CH"/>
          </a:p>
        </p:txBody>
      </p:sp>
    </p:spTree>
    <p:extLst>
      <p:ext uri="{BB962C8B-B14F-4D97-AF65-F5344CB8AC3E}">
        <p14:creationId xmlns:p14="http://schemas.microsoft.com/office/powerpoint/2010/main" val="31864415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48</a:t>
            </a:fld>
            <a:endParaRPr lang="de-CH"/>
          </a:p>
        </p:txBody>
      </p:sp>
    </p:spTree>
    <p:extLst>
      <p:ext uri="{BB962C8B-B14F-4D97-AF65-F5344CB8AC3E}">
        <p14:creationId xmlns:p14="http://schemas.microsoft.com/office/powerpoint/2010/main" val="3541846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49</a:t>
            </a:fld>
            <a:endParaRPr lang="de-CH"/>
          </a:p>
        </p:txBody>
      </p:sp>
    </p:spTree>
    <p:extLst>
      <p:ext uri="{BB962C8B-B14F-4D97-AF65-F5344CB8AC3E}">
        <p14:creationId xmlns:p14="http://schemas.microsoft.com/office/powerpoint/2010/main" val="3749569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Using</a:t>
            </a:r>
            <a:r>
              <a:rPr lang="de-CH" baseline="0" dirty="0"/>
              <a:t> this questionnaire, we conducted a cross-cohort study with </a:t>
            </a:r>
            <a:r>
              <a:rPr lang="de-CH" sz="1200" b="0" dirty="0">
                <a:solidFill>
                  <a:schemeClr val="accent6">
                    <a:lumMod val="50000"/>
                  </a:schemeClr>
                </a:solidFill>
              </a:rPr>
              <a:t>German-speaking students aged 14-16 years</a:t>
            </a:r>
            <a:r>
              <a:rPr lang="de-CH" sz="1200" b="0" baseline="0" dirty="0">
                <a:solidFill>
                  <a:schemeClr val="accent6">
                    <a:lumMod val="50000"/>
                  </a:schemeClr>
                </a:solidFill>
              </a:rPr>
              <a:t> </a:t>
            </a:r>
            <a:r>
              <a:rPr lang="de-CH" baseline="0" dirty="0"/>
              <a:t>from May to September 2021. </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The sample size</a:t>
            </a:r>
            <a:r>
              <a:rPr lang="de-CH" baseline="0" dirty="0"/>
              <a:t> was more than 1200 students</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Different German-speaking</a:t>
            </a:r>
            <a:r>
              <a:rPr lang="de-CH" baseline="0" dirty="0"/>
              <a:t> countries were represented and</a:t>
            </a:r>
            <a:endParaRPr lang="de-CH" sz="1200" b="1" dirty="0">
              <a:solidFill>
                <a:schemeClr val="accent6">
                  <a:lumMod val="50000"/>
                </a:schemeClr>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Both sexes were equally</a:t>
            </a:r>
            <a:r>
              <a:rPr lang="de-CH" baseline="0" dirty="0"/>
              <a:t> represented</a:t>
            </a:r>
            <a:endParaRPr lang="de-CH" sz="1200" b="1" dirty="0">
              <a:solidFill>
                <a:schemeClr val="accent6">
                  <a:lumMod val="50000"/>
                </a:schemeClr>
              </a:solidFill>
            </a:endParaRPr>
          </a:p>
          <a:p>
            <a:r>
              <a:rPr lang="de-CH" dirty="0"/>
              <a:t>The collected data was analysed</a:t>
            </a:r>
            <a:r>
              <a:rPr lang="de-CH" baseline="0" dirty="0"/>
              <a:t> using the mixed Rasch rating scale model. </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50</a:t>
            </a:fld>
            <a:endParaRPr lang="de-CH"/>
          </a:p>
        </p:txBody>
      </p:sp>
    </p:spTree>
    <p:extLst>
      <p:ext uri="{BB962C8B-B14F-4D97-AF65-F5344CB8AC3E}">
        <p14:creationId xmlns:p14="http://schemas.microsoft.com/office/powerpoint/2010/main" val="2444529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a:t>One important past empirical research is an interest study that was conducted in the 80s by the German IPN institute</a:t>
            </a:r>
            <a:r>
              <a:rPr lang="de-CH" baseline="0" dirty="0"/>
              <a:t>. The IPN study is </a:t>
            </a:r>
            <a:r>
              <a:rPr lang="de-CH" b="1" baseline="0" dirty="0"/>
              <a:t>the study </a:t>
            </a:r>
            <a:r>
              <a:rPr lang="de-CH" baseline="0" dirty="0"/>
              <a:t>that is commonly referred to when talking about students’ types of interest in physics. The IPN study distinguishes between 3 types of interest. </a:t>
            </a:r>
            <a:r>
              <a:rPr lang="de-CH" b="1" baseline="0" dirty="0"/>
              <a:t>KLICK</a:t>
            </a:r>
          </a:p>
          <a:p>
            <a:r>
              <a:rPr lang="de-CH" baseline="0" dirty="0"/>
              <a:t>The first type describes students that are generally and highly interested in physics – from learning activites set in a purely scientific context to the relevance for society as context. </a:t>
            </a:r>
            <a:r>
              <a:rPr lang="de-CH" sz="1200" b="1" dirty="0">
                <a:solidFill>
                  <a:schemeClr val="tx2"/>
                </a:solidFill>
              </a:rPr>
              <a:t>KLICK</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b="0" dirty="0">
                <a:solidFill>
                  <a:schemeClr val="tx2"/>
                </a:solidFill>
              </a:rPr>
              <a:t>The second </a:t>
            </a:r>
            <a:r>
              <a:rPr lang="de-CH" baseline="0" dirty="0"/>
              <a:t>type describes students that are highly interested in physics set in contexts that emphasise the </a:t>
            </a:r>
            <a:r>
              <a:rPr lang="de-DE" sz="1200" dirty="0">
                <a:solidFill>
                  <a:schemeClr val="tx2"/>
                </a:solidFill>
              </a:rPr>
              <a:t>relation </a:t>
            </a:r>
            <a:r>
              <a:rPr lang="de-DE" sz="1200" b="0" dirty="0">
                <a:solidFill>
                  <a:schemeClr val="tx2"/>
                </a:solidFill>
              </a:rPr>
              <a:t>to nature and humans, applications and the relevance for society. </a:t>
            </a:r>
            <a:r>
              <a:rPr lang="de-CH" sz="1200" b="1" dirty="0">
                <a:solidFill>
                  <a:schemeClr val="tx2"/>
                </a:solidFill>
              </a:rPr>
              <a:t>KLICK</a:t>
            </a:r>
          </a:p>
          <a:p>
            <a:pPr marL="0" marR="0" lvl="0" indent="0" algn="l" defTabSz="914400" rtl="0" eaLnBrk="1" fontAlgn="auto" latinLnBrk="0" hangingPunct="1">
              <a:lnSpc>
                <a:spcPct val="100000"/>
              </a:lnSpc>
              <a:spcBef>
                <a:spcPts val="0"/>
              </a:spcBef>
              <a:spcAft>
                <a:spcPts val="0"/>
              </a:spcAft>
              <a:buClrTx/>
              <a:buSzTx/>
              <a:buFontTx/>
              <a:buNone/>
              <a:tabLst/>
              <a:defRPr/>
            </a:pPr>
            <a:r>
              <a:rPr lang="de-CH" b="0" dirty="0"/>
              <a:t>The third </a:t>
            </a:r>
            <a:r>
              <a:rPr lang="de-CH" baseline="0" dirty="0"/>
              <a:t>type describes students whose interest profiles are similar to Type 1 or Type 2 depending on the content area. </a:t>
            </a:r>
            <a:r>
              <a:rPr lang="de-CH" b="1" baseline="0" dirty="0"/>
              <a:t>KLICK</a:t>
            </a:r>
          </a:p>
          <a:p>
            <a:pPr marL="0" marR="0" lvl="0" indent="0" algn="l" defTabSz="914400" rtl="0" eaLnBrk="1" fontAlgn="auto" latinLnBrk="0" hangingPunct="1">
              <a:lnSpc>
                <a:spcPct val="100000"/>
              </a:lnSpc>
              <a:spcBef>
                <a:spcPts val="0"/>
              </a:spcBef>
              <a:spcAft>
                <a:spcPts val="0"/>
              </a:spcAft>
              <a:buClrTx/>
              <a:buSzTx/>
              <a:buFontTx/>
              <a:buNone/>
              <a:tabLst/>
              <a:defRPr/>
            </a:pPr>
            <a:r>
              <a:rPr lang="de-CH" b="1" dirty="0"/>
              <a:t>Type 3 is either like type 1 or type 2 </a:t>
            </a:r>
            <a:r>
              <a:rPr lang="de-CH" b="0" dirty="0"/>
              <a:t>depending on the content area. This means</a:t>
            </a:r>
            <a:r>
              <a:rPr lang="de-CH" b="0" baseline="0" dirty="0"/>
              <a:t> that there are basically only 2 types of interest. </a:t>
            </a:r>
            <a:r>
              <a:rPr lang="de-CH" b="1" baseline="0" dirty="0"/>
              <a:t>KLICK</a:t>
            </a:r>
          </a:p>
          <a:p>
            <a:pPr marL="0" marR="0" lvl="0" indent="0" algn="l" defTabSz="914400" rtl="0" eaLnBrk="1" fontAlgn="auto" latinLnBrk="0" hangingPunct="1">
              <a:lnSpc>
                <a:spcPct val="100000"/>
              </a:lnSpc>
              <a:spcBef>
                <a:spcPts val="0"/>
              </a:spcBef>
              <a:spcAft>
                <a:spcPts val="0"/>
              </a:spcAft>
              <a:buClrTx/>
              <a:buSzTx/>
              <a:buFontTx/>
              <a:buNone/>
              <a:tabLst/>
              <a:defRPr/>
            </a:pPr>
            <a:r>
              <a:rPr lang="de-CH" b="0" dirty="0"/>
              <a:t>To</a:t>
            </a:r>
            <a:r>
              <a:rPr lang="de-CH" b="0" baseline="0" dirty="0"/>
              <a:t> remember these types better:  type 1 students love physics set in all contexts. </a:t>
            </a:r>
            <a:r>
              <a:rPr lang="de-CH" b="1" baseline="0" dirty="0"/>
              <a:t>KLICK</a:t>
            </a:r>
          </a:p>
          <a:p>
            <a:r>
              <a:rPr lang="de-CH" b="0" dirty="0"/>
              <a:t>And type 2 students are only interested in physics</a:t>
            </a:r>
            <a:r>
              <a:rPr lang="de-CH" b="0" baseline="0" dirty="0"/>
              <a:t> set in the right contexts. </a:t>
            </a:r>
          </a:p>
          <a:p>
            <a:r>
              <a:rPr lang="en-GB" sz="1200" kern="1200" dirty="0">
                <a:solidFill>
                  <a:schemeClr val="tx1"/>
                </a:solidFill>
                <a:effectLst/>
                <a:latin typeface="+mn-lt"/>
                <a:ea typeface="+mn-ea"/>
                <a:cs typeface="+mn-cs"/>
              </a:rPr>
              <a:t>These two types of interest also cover the interest categories revealed by other past empirical studies, such as the</a:t>
            </a:r>
            <a:r>
              <a:rPr lang="en-GB" sz="1200" kern="1200" baseline="0" dirty="0">
                <a:solidFill>
                  <a:schemeClr val="tx1"/>
                </a:solidFill>
                <a:effectLst/>
                <a:latin typeface="+mn-lt"/>
                <a:ea typeface="+mn-ea"/>
                <a:cs typeface="+mn-cs"/>
              </a:rPr>
              <a:t> European </a:t>
            </a:r>
            <a:r>
              <a:rPr lang="en-GB" sz="1200" kern="1200" dirty="0">
                <a:solidFill>
                  <a:schemeClr val="tx1"/>
                </a:solidFill>
                <a:effectLst/>
                <a:latin typeface="+mn-lt"/>
                <a:ea typeface="+mn-ea"/>
                <a:cs typeface="+mn-cs"/>
              </a:rPr>
              <a:t>HOPE study and the international PISA studies.</a:t>
            </a:r>
            <a:endParaRPr lang="de-CH" b="0" dirty="0"/>
          </a:p>
        </p:txBody>
      </p:sp>
      <p:sp>
        <p:nvSpPr>
          <p:cNvPr id="4" name="Slide Number Placeholder 3"/>
          <p:cNvSpPr>
            <a:spLocks noGrp="1"/>
          </p:cNvSpPr>
          <p:nvPr>
            <p:ph type="sldNum" sz="quarter" idx="10"/>
          </p:nvPr>
        </p:nvSpPr>
        <p:spPr/>
        <p:txBody>
          <a:bodyPr/>
          <a:lstStyle/>
          <a:p>
            <a:fld id="{60D55D46-9244-4096-BFC2-CCFEB4D75B2C}" type="slidenum">
              <a:rPr lang="de-CH" smtClean="0"/>
              <a:t>5</a:t>
            </a:fld>
            <a:endParaRPr lang="de-CH"/>
          </a:p>
        </p:txBody>
      </p:sp>
    </p:spTree>
    <p:extLst>
      <p:ext uri="{BB962C8B-B14F-4D97-AF65-F5344CB8AC3E}">
        <p14:creationId xmlns:p14="http://schemas.microsoft.com/office/powerpoint/2010/main" val="41660255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51</a:t>
            </a:fld>
            <a:endParaRPr lang="de-CH"/>
          </a:p>
        </p:txBody>
      </p:sp>
    </p:spTree>
    <p:extLst>
      <p:ext uri="{BB962C8B-B14F-4D97-AF65-F5344CB8AC3E}">
        <p14:creationId xmlns:p14="http://schemas.microsoft.com/office/powerpoint/2010/main" val="28025490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91980" indent="-479988">
              <a:buClr>
                <a:schemeClr val="tx1"/>
              </a:buClr>
              <a:buFont typeface="Wingdings" panose="05000000000000000000" pitchFamily="2" charset="2"/>
              <a:buChar char="v"/>
            </a:pPr>
            <a:r>
              <a:rPr lang="en-GB" sz="1200" dirty="0">
                <a:solidFill>
                  <a:srgbClr val="1C446A">
                    <a:lumMod val="50000"/>
                  </a:srgbClr>
                </a:solidFill>
              </a:rPr>
              <a:t>Different mean item parameters for the different groups</a:t>
            </a:r>
            <a:endParaRPr lang="en-GB" sz="1200" b="0" dirty="0">
              <a:solidFill>
                <a:schemeClr val="accent6">
                  <a:lumMod val="50000"/>
                </a:schemeClr>
              </a:solidFill>
            </a:endParaRPr>
          </a:p>
          <a:p>
            <a:pPr marL="1343025" indent="-354013">
              <a:buClr>
                <a:schemeClr val="tx1"/>
              </a:buClr>
            </a:pPr>
            <a:r>
              <a:rPr lang="en-GB" sz="1200" dirty="0">
                <a:solidFill>
                  <a:schemeClr val="accent6">
                    <a:lumMod val="50000"/>
                  </a:schemeClr>
                </a:solidFill>
              </a:rPr>
              <a:t>Group 1: </a:t>
            </a:r>
            <a:r>
              <a:rPr lang="en-GB" sz="1200" b="0" dirty="0">
                <a:solidFill>
                  <a:schemeClr val="accent6">
                    <a:lumMod val="50000"/>
                  </a:schemeClr>
                </a:solidFill>
              </a:rPr>
              <a:t>M and PP same mean item parameters </a:t>
            </a:r>
          </a:p>
          <a:p>
            <a:pPr marL="1343025" indent="-354013">
              <a:buClr>
                <a:schemeClr val="tx1"/>
              </a:buClr>
            </a:pPr>
            <a:r>
              <a:rPr lang="en-GB" sz="1200" dirty="0">
                <a:solidFill>
                  <a:schemeClr val="accent6">
                    <a:lumMod val="50000"/>
                  </a:schemeClr>
                </a:solidFill>
              </a:rPr>
              <a:t>Group 2: </a:t>
            </a:r>
            <a:r>
              <a:rPr lang="en-GB" sz="1200" b="0" dirty="0">
                <a:solidFill>
                  <a:schemeClr val="accent6">
                    <a:lumMod val="50000"/>
                  </a:schemeClr>
                </a:solidFill>
              </a:rPr>
              <a:t>M higher mean item parameter than PP</a:t>
            </a:r>
          </a:p>
          <a:p>
            <a:pPr marL="1343025" indent="-354013">
              <a:buClr>
                <a:schemeClr val="tx1"/>
              </a:buClr>
            </a:pPr>
            <a:r>
              <a:rPr lang="en-GB" sz="1200" dirty="0">
                <a:solidFill>
                  <a:schemeClr val="accent6">
                    <a:lumMod val="50000"/>
                  </a:schemeClr>
                </a:solidFill>
              </a:rPr>
              <a:t>Group 3: </a:t>
            </a:r>
            <a:r>
              <a:rPr lang="en-GB" sz="1200" b="0" dirty="0">
                <a:solidFill>
                  <a:schemeClr val="accent6">
                    <a:lumMod val="50000"/>
                  </a:schemeClr>
                </a:solidFill>
              </a:rPr>
              <a:t>M lower mean item parameter than PP</a:t>
            </a:r>
          </a:p>
          <a:p>
            <a:pPr marL="791980" lvl="0" indent="-479988">
              <a:buClr>
                <a:srgbClr val="0033A0"/>
              </a:buClr>
              <a:buFont typeface="Wingdings" panose="05000000000000000000" pitchFamily="2" charset="2"/>
              <a:buChar char="v"/>
            </a:pPr>
            <a:r>
              <a:rPr lang="en-GB" sz="1200" dirty="0">
                <a:solidFill>
                  <a:srgbClr val="1C446A">
                    <a:lumMod val="50000"/>
                  </a:srgbClr>
                </a:solidFill>
              </a:rPr>
              <a:t>PP higher mean item parameter than M</a:t>
            </a:r>
            <a:endParaRPr lang="en-GB" sz="1200" b="0" dirty="0">
              <a:solidFill>
                <a:srgbClr val="1C446A">
                  <a:lumMod val="50000"/>
                </a:srgbClr>
              </a:solidFill>
            </a:endParaRPr>
          </a:p>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52</a:t>
            </a:fld>
            <a:endParaRPr lang="de-CH"/>
          </a:p>
        </p:txBody>
      </p:sp>
    </p:spTree>
    <p:extLst>
      <p:ext uri="{BB962C8B-B14F-4D97-AF65-F5344CB8AC3E}">
        <p14:creationId xmlns:p14="http://schemas.microsoft.com/office/powerpoint/2010/main" val="7713481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53</a:t>
            </a:fld>
            <a:endParaRPr lang="de-CH"/>
          </a:p>
        </p:txBody>
      </p:sp>
    </p:spTree>
    <p:extLst>
      <p:ext uri="{BB962C8B-B14F-4D97-AF65-F5344CB8AC3E}">
        <p14:creationId xmlns:p14="http://schemas.microsoft.com/office/powerpoint/2010/main" val="35113634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54</a:t>
            </a:fld>
            <a:endParaRPr lang="de-CH"/>
          </a:p>
        </p:txBody>
      </p:sp>
    </p:spTree>
    <p:extLst>
      <p:ext uri="{BB962C8B-B14F-4D97-AF65-F5344CB8AC3E}">
        <p14:creationId xmlns:p14="http://schemas.microsoft.com/office/powerpoint/2010/main" val="62997588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55</a:t>
            </a:fld>
            <a:endParaRPr lang="de-CH"/>
          </a:p>
        </p:txBody>
      </p:sp>
    </p:spTree>
    <p:extLst>
      <p:ext uri="{BB962C8B-B14F-4D97-AF65-F5344CB8AC3E}">
        <p14:creationId xmlns:p14="http://schemas.microsoft.com/office/powerpoint/2010/main" val="31618095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the interestingness of particle physics items is so high for the group 3 students that it overshadows</a:t>
            </a:r>
            <a:r>
              <a:rPr lang="en-US" baseline="0" dirty="0"/>
              <a:t> group 1 and group 2.</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56</a:t>
            </a:fld>
            <a:endParaRPr lang="de-CH"/>
          </a:p>
        </p:txBody>
      </p:sp>
    </p:spTree>
    <p:extLst>
      <p:ext uri="{BB962C8B-B14F-4D97-AF65-F5344CB8AC3E}">
        <p14:creationId xmlns:p14="http://schemas.microsoft.com/office/powerpoint/2010/main" val="107809942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3038" lvl="0" indent="0">
              <a:buClr>
                <a:schemeClr val="tx1"/>
              </a:buClr>
              <a:buFont typeface="Wingdings" panose="05000000000000000000" pitchFamily="2" charset="2"/>
              <a:buNone/>
            </a:pPr>
            <a:r>
              <a:rPr lang="en-GB" sz="1200" dirty="0"/>
              <a:t>The 3 best models and Model with students’ sex in comparison</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57</a:t>
            </a:fld>
            <a:endParaRPr lang="de-CH"/>
          </a:p>
        </p:txBody>
      </p:sp>
    </p:spTree>
    <p:extLst>
      <p:ext uri="{BB962C8B-B14F-4D97-AF65-F5344CB8AC3E}">
        <p14:creationId xmlns:p14="http://schemas.microsoft.com/office/powerpoint/2010/main" val="3459310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However, </a:t>
            </a:r>
            <a:r>
              <a:rPr lang="en-US" sz="1200" dirty="0">
                <a:solidFill>
                  <a:schemeClr val="accent6">
                    <a:lumMod val="50000"/>
                  </a:schemeClr>
                </a:solidFill>
              </a:rPr>
              <a:t>previous studies </a:t>
            </a:r>
            <a:r>
              <a:rPr lang="en-US" sz="1200" b="0" dirty="0">
                <a:solidFill>
                  <a:schemeClr val="accent6">
                    <a:lumMod val="50000"/>
                  </a:schemeClr>
                </a:solidFill>
              </a:rPr>
              <a:t>did not</a:t>
            </a:r>
            <a:r>
              <a:rPr lang="en-US" sz="1200" b="0" baseline="0" dirty="0">
                <a:solidFill>
                  <a:schemeClr val="accent6">
                    <a:lumMod val="50000"/>
                  </a:schemeClr>
                </a:solidFill>
              </a:rPr>
              <a:t> </a:t>
            </a:r>
            <a:r>
              <a:rPr lang="en-GB" sz="1200" b="0" dirty="0">
                <a:solidFill>
                  <a:schemeClr val="accent6">
                    <a:lumMod val="50000"/>
                  </a:schemeClr>
                </a:solidFill>
              </a:rPr>
              <a:t>describe how interesting different contexts are relative to each other within the </a:t>
            </a:r>
            <a:r>
              <a:rPr lang="en-GB" sz="1200" dirty="0">
                <a:solidFill>
                  <a:schemeClr val="accent6">
                    <a:lumMod val="50000"/>
                  </a:schemeClr>
                </a:solidFill>
              </a:rPr>
              <a:t>students’ different types of interest</a:t>
            </a:r>
            <a:r>
              <a:rPr lang="en-GB" sz="1200" b="0" dirty="0">
                <a:solidFill>
                  <a:schemeClr val="accent6">
                    <a:lumMod val="50000"/>
                  </a:schemeClr>
                </a:solidFill>
              </a:rPr>
              <a:t>. </a:t>
            </a:r>
            <a:endParaRPr lang="en-US" sz="1200" b="1" dirty="0">
              <a:solidFill>
                <a:schemeClr val="accent6">
                  <a:lumMod val="50000"/>
                </a:schemeClr>
              </a:solidFill>
            </a:endParaRPr>
          </a:p>
          <a:p>
            <a:r>
              <a:rPr lang="en-US" sz="1200" b="0" dirty="0">
                <a:solidFill>
                  <a:schemeClr val="accent6">
                    <a:lumMod val="50000"/>
                  </a:schemeClr>
                </a:solidFill>
              </a:rPr>
              <a:t>Moreover, they</a:t>
            </a:r>
            <a:r>
              <a:rPr lang="en-US" sz="1200" b="0" baseline="0" dirty="0">
                <a:solidFill>
                  <a:schemeClr val="accent6">
                    <a:lumMod val="50000"/>
                  </a:schemeClr>
                </a:solidFill>
              </a:rPr>
              <a:t> did not </a:t>
            </a:r>
            <a:r>
              <a:rPr lang="en-US" sz="1200" b="0" dirty="0">
                <a:solidFill>
                  <a:schemeClr val="accent6">
                    <a:lumMod val="50000"/>
                  </a:schemeClr>
                </a:solidFill>
              </a:rPr>
              <a:t>include </a:t>
            </a:r>
            <a:r>
              <a:rPr lang="en-US" sz="1200" dirty="0">
                <a:solidFill>
                  <a:schemeClr val="accent6">
                    <a:lumMod val="50000"/>
                  </a:schemeClr>
                </a:solidFill>
              </a:rPr>
              <a:t>modern physics content areas, </a:t>
            </a:r>
            <a:r>
              <a:rPr lang="en-US" sz="1200" b="0" dirty="0">
                <a:solidFill>
                  <a:schemeClr val="accent6">
                    <a:lumMod val="50000"/>
                  </a:schemeClr>
                </a:solidFill>
              </a:rPr>
              <a:t>such as particle physics. </a:t>
            </a:r>
          </a:p>
          <a:p>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6</a:t>
            </a:fld>
            <a:endParaRPr lang="de-CH"/>
          </a:p>
        </p:txBody>
      </p:sp>
    </p:spTree>
    <p:extLst>
      <p:ext uri="{BB962C8B-B14F-4D97-AF65-F5344CB8AC3E}">
        <p14:creationId xmlns:p14="http://schemas.microsoft.com/office/powerpoint/2010/main" val="3752764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chemeClr val="accent6">
                    <a:lumMod val="50000"/>
                  </a:schemeClr>
                </a:solidFill>
              </a:rPr>
              <a:t>And these</a:t>
            </a:r>
            <a:r>
              <a:rPr lang="en-US" sz="1200" b="0" baseline="0" dirty="0">
                <a:solidFill>
                  <a:schemeClr val="accent6">
                    <a:lumMod val="50000"/>
                  </a:schemeClr>
                </a:solidFill>
              </a:rPr>
              <a:t> research gaps lead us to the research interest and design of my PhD project.</a:t>
            </a:r>
            <a:endParaRPr lang="en-US" sz="1200" b="1" dirty="0">
              <a:solidFill>
                <a:schemeClr val="accent6">
                  <a:lumMod val="50000"/>
                </a:schemeClr>
              </a:solidFill>
            </a:endParaRPr>
          </a:p>
          <a:p>
            <a:endParaRPr lang="de-CH" dirty="0"/>
          </a:p>
        </p:txBody>
      </p:sp>
      <p:sp>
        <p:nvSpPr>
          <p:cNvPr id="4" name="Slide Number Placeholder 3"/>
          <p:cNvSpPr>
            <a:spLocks noGrp="1"/>
          </p:cNvSpPr>
          <p:nvPr>
            <p:ph type="sldNum" sz="quarter" idx="10"/>
          </p:nvPr>
        </p:nvSpPr>
        <p:spPr/>
        <p:txBody>
          <a:bodyPr/>
          <a:lstStyle/>
          <a:p>
            <a:fld id="{A615BA24-BA6D-194E-A359-15988E35966B}" type="slidenum">
              <a:rPr lang="en-GB" smtClean="0"/>
              <a:t>7</a:t>
            </a:fld>
            <a:endParaRPr lang="en-GB"/>
          </a:p>
        </p:txBody>
      </p:sp>
    </p:spTree>
    <p:extLst>
      <p:ext uri="{BB962C8B-B14F-4D97-AF65-F5344CB8AC3E}">
        <p14:creationId xmlns:p14="http://schemas.microsoft.com/office/powerpoint/2010/main" val="1778712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Our research question is: </a:t>
            </a:r>
            <a:r>
              <a:rPr lang="en-GB" sz="1200" b="0" dirty="0">
                <a:cs typeface="Segoe UI" panose="020B0502040204020203" pitchFamily="34" charset="0"/>
              </a:rPr>
              <a:t>Into which different </a:t>
            </a:r>
            <a:r>
              <a:rPr lang="en-GB" sz="1200" dirty="0">
                <a:cs typeface="Segoe UI" panose="020B0502040204020203" pitchFamily="34" charset="0"/>
              </a:rPr>
              <a:t>types of interest </a:t>
            </a:r>
            <a:r>
              <a:rPr lang="en-GB" sz="1200" b="0" dirty="0">
                <a:cs typeface="Segoe UI" panose="020B0502040204020203" pitchFamily="34" charset="0"/>
              </a:rPr>
              <a:t>in physics can German-speaking students aged 14 to 16 years be categorised, while </a:t>
            </a:r>
            <a:r>
              <a:rPr lang="en-GB" sz="1200" dirty="0">
                <a:cs typeface="Segoe UI" panose="020B0502040204020203" pitchFamily="34" charset="0"/>
              </a:rPr>
              <a:t>comparing classical and modern physics content areas</a:t>
            </a:r>
            <a:r>
              <a:rPr lang="en-GB" sz="1200" b="0" dirty="0">
                <a:cs typeface="Segoe UI" panose="020B0502040204020203" pitchFamily="34" charset="0"/>
              </a:rPr>
              <a:t> (namely mechanics and particle physics)? </a:t>
            </a:r>
            <a:r>
              <a:rPr lang="en-GB" sz="1200" b="1" dirty="0">
                <a:cs typeface="Segoe UI" panose="020B0502040204020203" pitchFamily="34" charset="0"/>
              </a:rPr>
              <a:t>KLICK</a:t>
            </a:r>
          </a:p>
          <a:p>
            <a:r>
              <a:rPr lang="en-GB" sz="1200" b="0" dirty="0">
                <a:solidFill>
                  <a:schemeClr val="accent6">
                    <a:lumMod val="50000"/>
                  </a:schemeClr>
                </a:solidFill>
              </a:rPr>
              <a:t>And the</a:t>
            </a:r>
            <a:r>
              <a:rPr lang="en-GB" sz="1200" b="0" baseline="0" dirty="0">
                <a:solidFill>
                  <a:schemeClr val="accent6">
                    <a:lumMod val="50000"/>
                  </a:schemeClr>
                </a:solidFill>
              </a:rPr>
              <a:t> corresponding hypotheses are: </a:t>
            </a:r>
            <a:r>
              <a:rPr lang="de-CH" sz="1200" b="0" baseline="0" dirty="0">
                <a:solidFill>
                  <a:schemeClr val="tx1"/>
                </a:solidFill>
                <a:cs typeface="Segoe UI" panose="020B0502040204020203" pitchFamily="34" charset="0"/>
              </a:rPr>
              <a:t>that the i</a:t>
            </a:r>
            <a:r>
              <a:rPr lang="de-CH" sz="1200" dirty="0">
                <a:cs typeface="Segoe UI" panose="020B0502040204020203" pitchFamily="34" charset="0"/>
              </a:rPr>
              <a:t>nterest types </a:t>
            </a:r>
            <a:r>
              <a:rPr lang="de-CH" sz="1200" b="0" dirty="0">
                <a:cs typeface="Segoe UI" panose="020B0502040204020203" pitchFamily="34" charset="0"/>
              </a:rPr>
              <a:t>(1, 2, 3) are </a:t>
            </a:r>
            <a:r>
              <a:rPr lang="de-CH" sz="1200" dirty="0">
                <a:cs typeface="Segoe UI" panose="020B0502040204020203" pitchFamily="34" charset="0"/>
              </a:rPr>
              <a:t>valid for today’s students </a:t>
            </a:r>
            <a:r>
              <a:rPr lang="de-CH" sz="1200" b="0" dirty="0">
                <a:cs typeface="Segoe UI" panose="020B0502040204020203" pitchFamily="34" charset="0"/>
              </a:rPr>
              <a:t>and for</a:t>
            </a:r>
            <a:r>
              <a:rPr lang="de-CH" sz="1200" dirty="0">
                <a:cs typeface="Segoe UI" panose="020B0502040204020203" pitchFamily="34" charset="0"/>
              </a:rPr>
              <a:t> classical </a:t>
            </a:r>
            <a:r>
              <a:rPr lang="de-CH" sz="1200" b="0" dirty="0">
                <a:cs typeface="Segoe UI" panose="020B0502040204020203" pitchFamily="34" charset="0"/>
              </a:rPr>
              <a:t>as well as </a:t>
            </a:r>
            <a:r>
              <a:rPr lang="de-CH" sz="1200" dirty="0">
                <a:cs typeface="Segoe UI" panose="020B0502040204020203" pitchFamily="34" charset="0"/>
              </a:rPr>
              <a:t>modern physics content areas.</a:t>
            </a:r>
            <a:r>
              <a:rPr lang="de-CH" sz="1200" baseline="0" dirty="0">
                <a:cs typeface="Segoe UI" panose="020B0502040204020203" pitchFamily="34" charset="0"/>
              </a:rPr>
              <a:t> Moreover we hypothesise that, w</a:t>
            </a:r>
            <a:r>
              <a:rPr lang="en-GB" sz="1200" b="0" dirty="0" err="1">
                <a:solidFill>
                  <a:schemeClr val="accent6">
                    <a:lumMod val="50000"/>
                  </a:schemeClr>
                </a:solidFill>
              </a:rPr>
              <a:t>ithin</a:t>
            </a:r>
            <a:r>
              <a:rPr lang="en-GB" sz="1200" b="0" dirty="0">
                <a:solidFill>
                  <a:schemeClr val="accent6">
                    <a:lumMod val="50000"/>
                  </a:schemeClr>
                </a:solidFill>
              </a:rPr>
              <a:t> each type of interest, </a:t>
            </a:r>
            <a:r>
              <a:rPr lang="en-GB" sz="1200" dirty="0">
                <a:solidFill>
                  <a:schemeClr val="accent6">
                    <a:lumMod val="50000"/>
                  </a:schemeClr>
                </a:solidFill>
              </a:rPr>
              <a:t>different contexts </a:t>
            </a:r>
            <a:r>
              <a:rPr lang="en-GB" sz="1200" b="0" dirty="0">
                <a:solidFill>
                  <a:schemeClr val="accent6">
                    <a:lumMod val="50000"/>
                  </a:schemeClr>
                </a:solidFill>
              </a:rPr>
              <a:t>are </a:t>
            </a:r>
            <a:r>
              <a:rPr lang="en-GB" sz="1200" dirty="0">
                <a:solidFill>
                  <a:schemeClr val="accent6">
                    <a:lumMod val="50000"/>
                  </a:schemeClr>
                </a:solidFill>
              </a:rPr>
              <a:t>more or less interesting </a:t>
            </a:r>
            <a:r>
              <a:rPr lang="en-GB" sz="1200" b="0" dirty="0">
                <a:solidFill>
                  <a:schemeClr val="accent6">
                    <a:lumMod val="50000"/>
                  </a:schemeClr>
                </a:solidFill>
              </a:rPr>
              <a:t>relative to each other. For example, for</a:t>
            </a:r>
            <a:r>
              <a:rPr lang="en-GB" sz="1200" b="0" baseline="0" dirty="0">
                <a:solidFill>
                  <a:schemeClr val="accent6">
                    <a:lumMod val="50000"/>
                  </a:schemeClr>
                </a:solidFill>
              </a:rPr>
              <a:t> type 1 students, medical contexts are more interesting than technical contexts. </a:t>
            </a:r>
            <a:endParaRPr lang="de-CH" dirty="0"/>
          </a:p>
        </p:txBody>
      </p:sp>
      <p:sp>
        <p:nvSpPr>
          <p:cNvPr id="4" name="Slide Number Placeholder 3"/>
          <p:cNvSpPr>
            <a:spLocks noGrp="1"/>
          </p:cNvSpPr>
          <p:nvPr>
            <p:ph type="sldNum" sz="quarter" idx="10"/>
          </p:nvPr>
        </p:nvSpPr>
        <p:spPr/>
        <p:txBody>
          <a:bodyPr/>
          <a:lstStyle/>
          <a:p>
            <a:fld id="{60D55D46-9244-4096-BFC2-CCFEB4D75B2C}" type="slidenum">
              <a:rPr lang="de-CH" smtClean="0"/>
              <a:t>8</a:t>
            </a:fld>
            <a:endParaRPr lang="de-CH"/>
          </a:p>
        </p:txBody>
      </p:sp>
    </p:spTree>
    <p:extLst>
      <p:ext uri="{BB962C8B-B14F-4D97-AF65-F5344CB8AC3E}">
        <p14:creationId xmlns:p14="http://schemas.microsoft.com/office/powerpoint/2010/main" val="975516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To</a:t>
            </a:r>
            <a:r>
              <a:rPr lang="de-CH" baseline="0" dirty="0"/>
              <a:t> answer this research question, we conduct a new study about students’ types of interest. </a:t>
            </a:r>
            <a:endParaRPr lang="de-CH" sz="1200" b="1" dirty="0">
              <a:solidFill>
                <a:schemeClr val="accent6">
                  <a:lumMod val="50000"/>
                </a:schemeClr>
              </a:solidFill>
            </a:endParaRPr>
          </a:p>
          <a:p>
            <a:r>
              <a:rPr lang="de-CH" dirty="0"/>
              <a:t>For data collection,</a:t>
            </a:r>
            <a:r>
              <a:rPr lang="de-CH" baseline="0" dirty="0"/>
              <a:t> we used an online questionnaire in German language which consists of two parts:</a:t>
            </a:r>
            <a:endParaRPr lang="de-CH" sz="1200" b="1" dirty="0">
              <a:solidFill>
                <a:schemeClr val="accent6">
                  <a:lumMod val="50000"/>
                </a:schemeClr>
              </a:solidFill>
            </a:endParaRPr>
          </a:p>
          <a:p>
            <a:r>
              <a:rPr lang="de-CH" baseline="0" dirty="0"/>
              <a:t>To assess s</a:t>
            </a:r>
            <a:r>
              <a:rPr lang="de-CH" sz="1200" b="0" baseline="0" dirty="0">
                <a:solidFill>
                  <a:schemeClr val="accent6">
                    <a:lumMod val="50000"/>
                  </a:schemeClr>
                </a:solidFill>
              </a:rPr>
              <a:t>tudents’  interest in the content area mechanics, we use the corresponding measurement instrument from the IPN study. </a:t>
            </a:r>
          </a:p>
          <a:p>
            <a:r>
              <a:rPr lang="de-CH" baseline="0" dirty="0"/>
              <a:t>To assess s</a:t>
            </a:r>
            <a:r>
              <a:rPr lang="de-CH" sz="1200" b="0" baseline="0" dirty="0">
                <a:solidFill>
                  <a:schemeClr val="accent6">
                    <a:lumMod val="50000"/>
                  </a:schemeClr>
                </a:solidFill>
              </a:rPr>
              <a:t>tudents’  interest in the content area particle physics, we have develeoped a new measurement instrument modelled on the IPN study. </a:t>
            </a:r>
          </a:p>
          <a:p>
            <a:r>
              <a:rPr lang="de-CH" dirty="0"/>
              <a:t>In</a:t>
            </a:r>
            <a:r>
              <a:rPr lang="de-CH" baseline="0" dirty="0"/>
              <a:t> the questionnaire the students are first presented with an introduction text to the content area. Then the students are presented with the measurement instrument about their interest in this content area. </a:t>
            </a:r>
            <a:endParaRPr lang="de-CH" b="0" dirty="0"/>
          </a:p>
        </p:txBody>
      </p:sp>
      <p:sp>
        <p:nvSpPr>
          <p:cNvPr id="4" name="Slide Number Placeholder 3"/>
          <p:cNvSpPr>
            <a:spLocks noGrp="1"/>
          </p:cNvSpPr>
          <p:nvPr>
            <p:ph type="sldNum" sz="quarter" idx="10"/>
          </p:nvPr>
        </p:nvSpPr>
        <p:spPr/>
        <p:txBody>
          <a:bodyPr/>
          <a:lstStyle/>
          <a:p>
            <a:fld id="{60D55D46-9244-4096-BFC2-CCFEB4D75B2C}" type="slidenum">
              <a:rPr lang="de-CH" smtClean="0"/>
              <a:t>9</a:t>
            </a:fld>
            <a:endParaRPr lang="de-CH"/>
          </a:p>
        </p:txBody>
      </p:sp>
    </p:spTree>
    <p:extLst>
      <p:ext uri="{BB962C8B-B14F-4D97-AF65-F5344CB8AC3E}">
        <p14:creationId xmlns:p14="http://schemas.microsoft.com/office/powerpoint/2010/main" val="10199702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37C88497-315C-4765-8228-FBACA486F727}" type="datetime1">
              <a:rPr lang="en-US" smtClean="0"/>
              <a:t>9/27/2022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9200526-688F-43DA-9525-0D9768417C1E}" type="datetime1">
              <a:rPr lang="en-US" smtClean="0"/>
              <a:t>9/27/2022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Sarah Zöchling | The role of interesting contents and contexts in physics education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543AFAE-26E3-4D8E-B235-5ADEA93EECA7}" type="datetime1">
              <a:rPr lang="en-US" smtClean="0"/>
              <a:t>9/27/2022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Sarah Zöchling | The role of interesting contents and contexts in physics education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B1E15FD-4F44-440D-A922-1774504338C1}" type="datetime1">
              <a:rPr lang="en-US" smtClean="0"/>
              <a:t>9/27/2022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Sarah </a:t>
            </a:r>
            <a:r>
              <a:rPr lang="en-US" dirty="0" err="1"/>
              <a:t>Zöchling</a:t>
            </a:r>
            <a:r>
              <a:rPr lang="en-US" dirty="0"/>
              <a:t> | The role of interesting contents and contexts in physics education</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42F4DF78-3B63-41AA-BD54-EB3F8BD2C5D4}" type="datetime1">
              <a:rPr lang="en-US" smtClean="0"/>
              <a:t>9/27/2022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Sarah </a:t>
            </a:r>
            <a:r>
              <a:rPr lang="en-US" dirty="0" err="1"/>
              <a:t>Zöchling</a:t>
            </a:r>
            <a:r>
              <a:rPr lang="en-US" dirty="0"/>
              <a:t> | The role of interesting contents and contexts in physics education</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DEB8605-D8C2-4048-B7E1-5DAFBAFDFEF8}" type="datetime1">
              <a:rPr lang="en-US" smtClean="0"/>
              <a:t>9/27/2022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Sarah </a:t>
            </a:r>
            <a:r>
              <a:rPr lang="en-US" dirty="0" err="1"/>
              <a:t>Zöchling</a:t>
            </a:r>
            <a:r>
              <a:rPr lang="en-US" dirty="0"/>
              <a:t> | The role of interesting contents and contexts in physics education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A8414EE6-E35E-4217-AF42-80E5EDA9229C}" type="datetime1">
              <a:rPr lang="en-US" smtClean="0"/>
              <a:t>9/27/2022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Sarah </a:t>
            </a:r>
            <a:r>
              <a:rPr lang="en-US" dirty="0" err="1"/>
              <a:t>Zöchling</a:t>
            </a:r>
            <a:r>
              <a:rPr lang="en-US" dirty="0"/>
              <a:t> | The role of interesting contents and contexts in physics education</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16EAD2A7-EE6A-4707-B7A8-F68DF0865883}" type="datetime1">
              <a:rPr lang="en-US" smtClean="0"/>
              <a:t>9/27/2022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Sarah </a:t>
            </a:r>
            <a:r>
              <a:rPr lang="en-US" dirty="0" err="1"/>
              <a:t>Zöchling</a:t>
            </a:r>
            <a:r>
              <a:rPr lang="en-US" dirty="0"/>
              <a:t> | The role of interesting contents and contexts in physics education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B507A653-E14E-4EFE-B86E-AF7B3394EDCF}" type="datetime1">
              <a:rPr lang="en-US" smtClean="0"/>
              <a:t>9/27/2022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Sarah </a:t>
            </a:r>
            <a:r>
              <a:rPr lang="en-US" dirty="0" err="1"/>
              <a:t>Zöchling</a:t>
            </a:r>
            <a:r>
              <a:rPr lang="en-US" dirty="0"/>
              <a:t> | The role of interesting contents and contexts in physics education</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73BD460-55D3-4B32-86D3-79753642864F}" type="datetime1">
              <a:rPr lang="en-US" smtClean="0"/>
              <a:t>9/27/2022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896240BE-1C3E-4B46-8BA4-A0E81E4B8580}" type="datetime1">
              <a:rPr lang="en-US" smtClean="0"/>
              <a:t>9/27/2022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7B5C36FE-EDC4-426C-A9E6-4AAD6C47AB23}" type="datetime1">
              <a:rPr lang="en-US" smtClean="0"/>
              <a:t>9/27/2022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60610C44-1A6E-4957-8A38-5FB0FF409006}" type="datetime1">
              <a:rPr lang="en-US" smtClean="0"/>
              <a:t>9/27/2022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3EBF0F-93C1-4A0A-A818-9C46F73F0F08}" type="datetime1">
              <a:rPr lang="en-US" smtClean="0"/>
              <a:t>9/27/2022</a:t>
            </a:fld>
            <a:endParaRPr lang="en-US" dirty="0"/>
          </a:p>
        </p:txBody>
      </p:sp>
      <p:sp>
        <p:nvSpPr>
          <p:cNvPr id="5" name="Footer Placeholder 4"/>
          <p:cNvSpPr>
            <a:spLocks noGrp="1"/>
          </p:cNvSpPr>
          <p:nvPr>
            <p:ph type="ftr" sz="quarter" idx="11"/>
          </p:nvPr>
        </p:nvSpPr>
        <p:spPr/>
        <p:txBody>
          <a:bodyPr/>
          <a:lstStyle/>
          <a:p>
            <a:r>
              <a:rPr lang="en-GB"/>
              <a:t>Sarah Zöchling | The role of interesting contents and contexts in physics education</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smtClean="0"/>
              <a:t>‹#›</a:t>
            </a:fld>
            <a:endParaRPr lang="en-US" dirty="0"/>
          </a:p>
        </p:txBody>
      </p:sp>
    </p:spTree>
    <p:extLst>
      <p:ext uri="{BB962C8B-B14F-4D97-AF65-F5344CB8AC3E}">
        <p14:creationId xmlns:p14="http://schemas.microsoft.com/office/powerpoint/2010/main" val="3097141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0A1CCD-AF8D-499C-9285-BBFFCAFC2729}" type="datetime1">
              <a:rPr lang="en-US" smtClean="0"/>
              <a:t>9/27/2022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6FED391-3AF9-4805-BC9C-75BAD3BC235F}" type="datetime1">
              <a:rPr lang="en-US" smtClean="0"/>
              <a:t>9/27/2022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4BA8D42-56D6-441D-98C9-7CB8C1387A76}" type="datetime1">
              <a:rPr lang="en-US" smtClean="0"/>
              <a:t>9/27/2022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8065A7C-C4F8-418A-BDD6-8E1583FC93DA}" type="datetime1">
              <a:rPr lang="en-US" smtClean="0"/>
              <a:t>9/27/2022</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Sarah Zöchling | The role of interesting contents and contexts in physics education</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29DEF25-62DA-4C8C-B2A3-1B0FEA2DBC28}" type="datetime1">
              <a:rPr lang="en-US" smtClean="0"/>
              <a:t>9/27/2022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Sarah Zöchling | The role of interesting contents and contexts in physics education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3662A18F-EAD5-4BFF-9075-D7BC86845BC9}" type="datetime1">
              <a:rPr lang="en-US" smtClean="0"/>
              <a:t>9/27/2022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Sarah </a:t>
            </a:r>
            <a:r>
              <a:rPr lang="en-US" dirty="0" err="1"/>
              <a:t>Zöchling</a:t>
            </a:r>
            <a:r>
              <a:rPr lang="en-US" dirty="0"/>
              <a:t> | The role of interesting contents and contexts in physics education</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C57133C9-8054-4D9A-9D17-0FE75CAA8F97}" type="datetime1">
              <a:rPr lang="en-US" smtClean="0"/>
              <a:t>9/27/2022</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4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dirty="0"/>
              <a:t>Sarah </a:t>
            </a:r>
            <a:r>
              <a:rPr lang="en-GB" dirty="0" err="1"/>
              <a:t>Zöchling</a:t>
            </a:r>
            <a:r>
              <a:rPr lang="en-GB" dirty="0"/>
              <a:t> | The role of interesting contents and contexts in physics education</a:t>
            </a:r>
            <a:endParaRPr lang="en-US" dirty="0"/>
          </a:p>
        </p:txBody>
      </p: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1" name="Picture 10"/>
          <p:cNvPicPr>
            <a:picLocks noChangeAspect="1"/>
          </p:cNvPicPr>
          <p:nvPr userDrawn="1"/>
        </p:nvPicPr>
        <p:blipFill>
          <a:blip r:embed="rId26">
            <a:clrChange>
              <a:clrFrom>
                <a:srgbClr val="FFFFFF"/>
              </a:clrFrom>
              <a:clrTo>
                <a:srgbClr val="FFFFFF">
                  <a:alpha val="0"/>
                </a:srgbClr>
              </a:clrTo>
            </a:clrChange>
          </a:blip>
          <a:stretch>
            <a:fillRect/>
          </a:stretch>
        </p:blipFill>
        <p:spPr>
          <a:xfrm>
            <a:off x="911424" y="6223022"/>
            <a:ext cx="1351555" cy="675778"/>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10.sv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10.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emf"/></Relationships>
</file>

<file path=ppt/slides/_rels/slide23.xml.rels><?xml version="1.0" encoding="UTF-8" standalone="yes"?>
<Relationships xmlns="http://schemas.openxmlformats.org/package/2006/relationships"><Relationship Id="rId8" Type="http://schemas.openxmlformats.org/officeDocument/2006/relationships/hyperlink" Target="http://www.freepik.com/" TargetMode="External"/><Relationship Id="rId3" Type="http://schemas.openxmlformats.org/officeDocument/2006/relationships/hyperlink" Target="https://doi.org/10.1080/09500693.2018.1470349" TargetMode="External"/><Relationship Id="rId7" Type="http://schemas.openxmlformats.org/officeDocument/2006/relationships/hyperlink" Target="https://doi.org/10.1080/09500693.2022.2122897" TargetMode="External"/><Relationship Id="rId2" Type="http://schemas.openxmlformats.org/officeDocument/2006/relationships/hyperlink" Target="https://doi.org/10.1080/09500693.2010.518646" TargetMode="External"/><Relationship Id="rId1" Type="http://schemas.openxmlformats.org/officeDocument/2006/relationships/slideLayout" Target="../slideLayouts/slideLayout4.xml"/><Relationship Id="rId6" Type="http://schemas.openxmlformats.org/officeDocument/2006/relationships/hyperlink" Target="https://doi.org/10.1026/0049-8637.31.1.18" TargetMode="External"/><Relationship Id="rId5" Type="http://schemas.openxmlformats.org/officeDocument/2006/relationships/hyperlink" Target="https://doi.org/10.1088/1361-6404/38/2/025701" TargetMode="External"/><Relationship Id="rId4" Type="http://schemas.openxmlformats.org/officeDocument/2006/relationships/hyperlink" Target="https://doi.org/10.1016/S0959-4752(01)00011-1"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10.sv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0.xml"/><Relationship Id="rId1" Type="http://schemas.openxmlformats.org/officeDocument/2006/relationships/slideLayout" Target="../slideLayouts/slideLayout10.xml"/><Relationship Id="rId4" Type="http://schemas.openxmlformats.org/officeDocument/2006/relationships/chart" Target="../charts/char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8860" b="6101"/>
          <a:stretch/>
        </p:blipFill>
        <p:spPr>
          <a:xfrm>
            <a:off x="3800" y="-27384"/>
            <a:ext cx="12192000" cy="6912768"/>
          </a:xfrm>
          <a:prstGeom prst="rect">
            <a:avLst/>
          </a:prstGeom>
        </p:spPr>
      </p:pic>
      <p:sp>
        <p:nvSpPr>
          <p:cNvPr id="5" name="Rectangle 4"/>
          <p:cNvSpPr/>
          <p:nvPr/>
        </p:nvSpPr>
        <p:spPr>
          <a:xfrm flipH="1" flipV="1">
            <a:off x="983432" y="1013446"/>
            <a:ext cx="10225136" cy="4831109"/>
          </a:xfrm>
          <a:prstGeom prst="rect">
            <a:avLst/>
          </a:prstGeom>
          <a:solidFill>
            <a:schemeClr val="bg1">
              <a:alpha val="93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263352" y="1046163"/>
            <a:ext cx="11665296" cy="2670870"/>
          </a:xfrm>
        </p:spPr>
        <p:txBody>
          <a:bodyPr anchor="b"/>
          <a:lstStyle/>
          <a:p>
            <a:r>
              <a:rPr lang="en-US" sz="7800" dirty="0"/>
              <a:t>Students’ Types of Interest in Physics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nchor="b"/>
          <a:lstStyle/>
          <a:p>
            <a:pPr marL="36576" lvl="0">
              <a:spcAft>
                <a:spcPts val="0"/>
              </a:spcAft>
              <a:buClr>
                <a:prstClr val="white"/>
              </a:buClr>
            </a:pPr>
            <a:r>
              <a:rPr lang="de-DE" b="1" dirty="0">
                <a:solidFill>
                  <a:schemeClr val="accent2"/>
                </a:solidFill>
              </a:rPr>
              <a:t>Sarah Zoechling</a:t>
            </a:r>
          </a:p>
          <a:p>
            <a:pPr marL="36576" lvl="0">
              <a:spcBef>
                <a:spcPts val="0"/>
              </a:spcBef>
              <a:spcAft>
                <a:spcPts val="0"/>
              </a:spcAft>
              <a:buClr>
                <a:prstClr val="white"/>
              </a:buClr>
              <a:defRPr/>
            </a:pPr>
            <a:r>
              <a:rPr lang="en-GB" sz="2000" b="0" dirty="0">
                <a:solidFill>
                  <a:schemeClr val="accent2"/>
                </a:solidFill>
                <a:ea typeface="Calibri" panose="020F0502020204030204" pitchFamily="34" charset="0"/>
                <a:cs typeface="Times New Roman" panose="02020603050405020304" pitchFamily="18" charset="0"/>
              </a:rPr>
              <a:t>Martin Hopf | University of Vienna, AT</a:t>
            </a:r>
            <a:br>
              <a:rPr lang="en-GB" sz="2000" b="0" dirty="0">
                <a:solidFill>
                  <a:schemeClr val="accent2"/>
                </a:solidFill>
                <a:ea typeface="Calibri" panose="020F0502020204030204" pitchFamily="34" charset="0"/>
                <a:cs typeface="Times New Roman" panose="02020603050405020304" pitchFamily="18" charset="0"/>
              </a:rPr>
            </a:br>
            <a:r>
              <a:rPr lang="en-GB" sz="2000" b="0" dirty="0">
                <a:solidFill>
                  <a:schemeClr val="accent2"/>
                </a:solidFill>
                <a:ea typeface="Calibri" panose="020F0502020204030204" pitchFamily="34" charset="0"/>
                <a:cs typeface="Times New Roman" panose="02020603050405020304" pitchFamily="18" charset="0"/>
              </a:rPr>
              <a:t>Julia Woithe and Sascha Schmeling | CERN, Geneva, CH </a:t>
            </a:r>
          </a:p>
          <a:p>
            <a:pPr marL="36576" lvl="0">
              <a:spcBef>
                <a:spcPts val="0"/>
              </a:spcBef>
              <a:spcAft>
                <a:spcPts val="0"/>
              </a:spcAft>
              <a:buClr>
                <a:prstClr val="white"/>
              </a:buClr>
              <a:buSzPct val="80000"/>
              <a:defRPr/>
            </a:pPr>
            <a:r>
              <a:rPr lang="de-DE" sz="2000" b="0">
                <a:solidFill>
                  <a:schemeClr val="accent2"/>
                </a:solidFill>
              </a:rPr>
              <a:t>sarah.zoechling@cern.ch</a:t>
            </a:r>
            <a:r>
              <a:rPr lang="de-DE" sz="2000" b="0" dirty="0">
                <a:solidFill>
                  <a:schemeClr val="accent2"/>
                </a:solidFill>
              </a:rPr>
              <a:t> </a:t>
            </a:r>
            <a:endParaRPr lang="en-GB" sz="2000" b="0" dirty="0">
              <a:solidFill>
                <a:schemeClr val="accent2"/>
              </a:solidFill>
            </a:endParaRPr>
          </a:p>
        </p:txBody>
      </p:sp>
      <p:pic>
        <p:nvPicPr>
          <p:cNvPr id="6" name="Picture 5">
            <a:extLst>
              <a:ext uri="{FF2B5EF4-FFF2-40B4-BE49-F238E27FC236}">
                <a16:creationId xmlns:a16="http://schemas.microsoft.com/office/drawing/2014/main" id="{426E9AC2-DB3F-3043-BAF1-FDB172EA2CD8}"/>
              </a:ext>
            </a:extLst>
          </p:cNvPr>
          <p:cNvPicPr>
            <a:picLocks noChangeAspect="1"/>
          </p:cNvPicPr>
          <p:nvPr/>
        </p:nvPicPr>
        <p:blipFill rotWithShape="1">
          <a:blip r:embed="rId4"/>
          <a:srcRect l="-1" r="-13166"/>
          <a:stretch/>
        </p:blipFill>
        <p:spPr>
          <a:xfrm>
            <a:off x="1215004" y="5244013"/>
            <a:ext cx="560515" cy="393700"/>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a:off x="1718441" y="5102436"/>
            <a:ext cx="1351555" cy="675778"/>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accent1"/>
                </a:solidFill>
              </a:rPr>
              <a:t>Questionnaire</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10</a:t>
            </a:fld>
            <a:endParaRPr lang="en-US" dirty="0"/>
          </a:p>
        </p:txBody>
      </p:sp>
      <p:sp>
        <p:nvSpPr>
          <p:cNvPr id="6" name="Content Placeholder 6"/>
          <p:cNvSpPr>
            <a:spLocks noGrp="1"/>
          </p:cNvSpPr>
          <p:nvPr>
            <p:ph idx="1"/>
          </p:nvPr>
        </p:nvSpPr>
        <p:spPr>
          <a:xfrm>
            <a:off x="407988" y="1439335"/>
            <a:ext cx="11174412" cy="2285191"/>
          </a:xfrm>
        </p:spPr>
        <p:txBody>
          <a:bodyPr>
            <a:normAutofit/>
          </a:bodyPr>
          <a:lstStyle/>
          <a:p>
            <a:pPr lvl="0">
              <a:buClr>
                <a:srgbClr val="0033A0"/>
              </a:buClr>
            </a:pPr>
            <a:r>
              <a:rPr lang="en-GB" sz="3200" dirty="0">
                <a:solidFill>
                  <a:srgbClr val="61C4D3"/>
                </a:solidFill>
              </a:rPr>
              <a:t>Mechanics </a:t>
            </a:r>
            <a:br>
              <a:rPr lang="en-GB" sz="3200" dirty="0">
                <a:solidFill>
                  <a:srgbClr val="61C4D3"/>
                </a:solidFill>
              </a:rPr>
            </a:br>
            <a:endParaRPr lang="en-GB" sz="1100" dirty="0">
              <a:solidFill>
                <a:srgbClr val="61C4D3"/>
              </a:solidFill>
            </a:endParaRPr>
          </a:p>
          <a:p>
            <a:pPr>
              <a:buNone/>
            </a:pPr>
            <a:r>
              <a:rPr lang="de-CH" sz="2667" i="1" dirty="0">
                <a:solidFill>
                  <a:schemeClr val="accent6">
                    <a:lumMod val="50000"/>
                  </a:schemeClr>
                </a:solidFill>
              </a:rPr>
              <a:t>How interested are you in doing the following?</a:t>
            </a:r>
            <a:endParaRPr lang="en-GB" sz="2667" i="1" dirty="0">
              <a:solidFill>
                <a:schemeClr val="accent6">
                  <a:lumMod val="5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045154370"/>
              </p:ext>
            </p:extLst>
          </p:nvPr>
        </p:nvGraphicFramePr>
        <p:xfrm>
          <a:off x="633562" y="2852936"/>
          <a:ext cx="10921215" cy="2560320"/>
        </p:xfrm>
        <a:graphic>
          <a:graphicData uri="http://schemas.openxmlformats.org/drawingml/2006/table">
            <a:tbl>
              <a:tblPr firstRow="1" bandRow="1">
                <a:tableStyleId>{2D5ABB26-0587-4C30-8999-92F81FD0307C}</a:tableStyleId>
              </a:tblPr>
              <a:tblGrid>
                <a:gridCol w="4243075">
                  <a:extLst>
                    <a:ext uri="{9D8B030D-6E8A-4147-A177-3AD203B41FA5}">
                      <a16:colId xmlns:a16="http://schemas.microsoft.com/office/drawing/2014/main" val="393063384"/>
                    </a:ext>
                  </a:extLst>
                </a:gridCol>
                <a:gridCol w="1335628">
                  <a:extLst>
                    <a:ext uri="{9D8B030D-6E8A-4147-A177-3AD203B41FA5}">
                      <a16:colId xmlns:a16="http://schemas.microsoft.com/office/drawing/2014/main" val="3473136021"/>
                    </a:ext>
                  </a:extLst>
                </a:gridCol>
                <a:gridCol w="1335628">
                  <a:extLst>
                    <a:ext uri="{9D8B030D-6E8A-4147-A177-3AD203B41FA5}">
                      <a16:colId xmlns:a16="http://schemas.microsoft.com/office/drawing/2014/main" val="1223045603"/>
                    </a:ext>
                  </a:extLst>
                </a:gridCol>
                <a:gridCol w="1335628">
                  <a:extLst>
                    <a:ext uri="{9D8B030D-6E8A-4147-A177-3AD203B41FA5}">
                      <a16:colId xmlns:a16="http://schemas.microsoft.com/office/drawing/2014/main" val="806909995"/>
                    </a:ext>
                  </a:extLst>
                </a:gridCol>
                <a:gridCol w="1335628">
                  <a:extLst>
                    <a:ext uri="{9D8B030D-6E8A-4147-A177-3AD203B41FA5}">
                      <a16:colId xmlns:a16="http://schemas.microsoft.com/office/drawing/2014/main" val="1679908780"/>
                    </a:ext>
                  </a:extLst>
                </a:gridCol>
                <a:gridCol w="1335628">
                  <a:extLst>
                    <a:ext uri="{9D8B030D-6E8A-4147-A177-3AD203B41FA5}">
                      <a16:colId xmlns:a16="http://schemas.microsoft.com/office/drawing/2014/main" val="3359461062"/>
                    </a:ext>
                  </a:extLst>
                </a:gridCol>
              </a:tblGrid>
              <a:tr h="487680">
                <a:tc>
                  <a:txBody>
                    <a:bodyPr/>
                    <a:lstStyle/>
                    <a:p>
                      <a:endParaRPr lang="en-GB" sz="2400" dirty="0">
                        <a:solidFill>
                          <a:schemeClr val="tx1"/>
                        </a:solidFill>
                      </a:endParaRPr>
                    </a:p>
                  </a:txBody>
                  <a:tcPr marL="121920" marR="121920" marT="60960" marB="60960">
                    <a:lnL>
                      <a:noFill/>
                    </a:lnL>
                    <a:lnR>
                      <a:noFill/>
                    </a:lnR>
                    <a:lnT>
                      <a:noFill/>
                    </a:lnT>
                    <a:lnB>
                      <a:noFill/>
                    </a:lnB>
                    <a:lnTlToBr w="12700" cmpd="sng">
                      <a:noFill/>
                      <a:prstDash val="solid"/>
                    </a:lnTlToBr>
                    <a:lnBlToTr w="12700" cmpd="sng">
                      <a:noFill/>
                      <a:prstDash val="solid"/>
                    </a:lnBlToTr>
                  </a:tcPr>
                </a:tc>
                <a:tc gridSpan="5">
                  <a:txBody>
                    <a:bodyPr/>
                    <a:lstStyle/>
                    <a:p>
                      <a:pPr algn="ctr"/>
                      <a:r>
                        <a:rPr lang="de-CH" sz="2400" b="1" dirty="0">
                          <a:solidFill>
                            <a:schemeClr val="tx1"/>
                          </a:solidFill>
                        </a:rPr>
                        <a:t>My</a:t>
                      </a:r>
                      <a:r>
                        <a:rPr lang="de-CH" sz="2400" b="1" baseline="0" dirty="0">
                          <a:solidFill>
                            <a:schemeClr val="tx1"/>
                          </a:solidFill>
                        </a:rPr>
                        <a:t> interest in it is ...</a:t>
                      </a:r>
                      <a:endParaRPr lang="en-GB" sz="2400" b="1"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extLst>
                  <a:ext uri="{0D108BD9-81ED-4DB2-BD59-A6C34878D82A}">
                    <a16:rowId xmlns:a16="http://schemas.microsoft.com/office/drawing/2014/main" val="3717148265"/>
                  </a:ext>
                </a:extLst>
              </a:tr>
              <a:tr h="487680">
                <a:tc>
                  <a:txBody>
                    <a:bodyPr/>
                    <a:lstStyle/>
                    <a:p>
                      <a:endParaRPr lang="en-GB" sz="2400" dirty="0">
                        <a:solidFill>
                          <a:schemeClr val="tx1"/>
                        </a:solidFill>
                      </a:endParaRPr>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very high</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high</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medium</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low </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very</a:t>
                      </a:r>
                      <a:r>
                        <a:rPr lang="de-CH" sz="1900" b="0" baseline="0" dirty="0">
                          <a:solidFill>
                            <a:schemeClr val="tx1"/>
                          </a:solidFill>
                        </a:rPr>
                        <a:t> low</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731003895"/>
                  </a:ext>
                </a:extLst>
              </a:tr>
              <a:tr h="853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sz="2400" kern="1200" dirty="0">
                          <a:solidFill>
                            <a:schemeClr val="tx1"/>
                          </a:solidFill>
                          <a:effectLst/>
                          <a:latin typeface="+mn-lt"/>
                          <a:ea typeface="+mn-ea"/>
                          <a:cs typeface="+mn-cs"/>
                        </a:rPr>
                        <a:t>Getting insight into the artificial organs (e.g., heart as blood pump) and joints used in medicine</a:t>
                      </a:r>
                      <a:r>
                        <a:rPr lang="de-CH" sz="2400" kern="1200" baseline="0" dirty="0">
                          <a:solidFill>
                            <a:schemeClr val="tx1"/>
                          </a:solidFill>
                          <a:effectLst/>
                          <a:latin typeface="+mn-lt"/>
                          <a:ea typeface="+mn-ea"/>
                          <a:cs typeface="+mn-cs"/>
                        </a:rPr>
                        <a:t> today</a:t>
                      </a:r>
                      <a:endParaRPr lang="en-GB" sz="3200" b="0" i="0" dirty="0">
                        <a:solidFill>
                          <a:schemeClr val="tx1"/>
                        </a:solidFill>
                      </a:endParaRPr>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259289328"/>
                  </a:ext>
                </a:extLst>
              </a:tr>
            </a:tbl>
          </a:graphicData>
        </a:graphic>
      </p:graphicFrame>
    </p:spTree>
    <p:extLst>
      <p:ext uri="{BB962C8B-B14F-4D97-AF65-F5344CB8AC3E}">
        <p14:creationId xmlns:p14="http://schemas.microsoft.com/office/powerpoint/2010/main" val="2499481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chemeClr val="accent1"/>
                </a:solidFill>
              </a:rPr>
              <a:t>Questionnaire</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11</a:t>
            </a:fld>
            <a:endParaRPr lang="en-US" dirty="0"/>
          </a:p>
        </p:txBody>
      </p:sp>
      <p:sp>
        <p:nvSpPr>
          <p:cNvPr id="6" name="Content Placeholder 6"/>
          <p:cNvSpPr>
            <a:spLocks noGrp="1"/>
          </p:cNvSpPr>
          <p:nvPr>
            <p:ph idx="1"/>
          </p:nvPr>
        </p:nvSpPr>
        <p:spPr>
          <a:xfrm>
            <a:off x="407988" y="1439335"/>
            <a:ext cx="11174412" cy="2285191"/>
          </a:xfrm>
        </p:spPr>
        <p:txBody>
          <a:bodyPr>
            <a:normAutofit/>
          </a:bodyPr>
          <a:lstStyle/>
          <a:p>
            <a:pPr lvl="0">
              <a:buClr>
                <a:srgbClr val="0033A0"/>
              </a:buClr>
            </a:pPr>
            <a:r>
              <a:rPr lang="en-GB" sz="3200" dirty="0">
                <a:solidFill>
                  <a:srgbClr val="61C4D3"/>
                </a:solidFill>
              </a:rPr>
              <a:t>Particle Physics </a:t>
            </a:r>
            <a:br>
              <a:rPr lang="en-GB" sz="3200" dirty="0">
                <a:solidFill>
                  <a:srgbClr val="61C4D3"/>
                </a:solidFill>
              </a:rPr>
            </a:br>
            <a:endParaRPr lang="en-GB" sz="1100" dirty="0">
              <a:solidFill>
                <a:srgbClr val="61C4D3"/>
              </a:solidFill>
            </a:endParaRPr>
          </a:p>
          <a:p>
            <a:pPr>
              <a:buNone/>
            </a:pPr>
            <a:r>
              <a:rPr lang="de-CH" sz="2667" i="1" dirty="0">
                <a:solidFill>
                  <a:schemeClr val="accent6">
                    <a:lumMod val="50000"/>
                  </a:schemeClr>
                </a:solidFill>
              </a:rPr>
              <a:t>How interested are you in doing the following?</a:t>
            </a:r>
            <a:endParaRPr lang="en-GB" sz="2667" i="1" dirty="0">
              <a:solidFill>
                <a:schemeClr val="accent6">
                  <a:lumMod val="50000"/>
                </a:schemeClr>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923729703"/>
              </p:ext>
            </p:extLst>
          </p:nvPr>
        </p:nvGraphicFramePr>
        <p:xfrm>
          <a:off x="633562" y="2852936"/>
          <a:ext cx="10921215" cy="2194560"/>
        </p:xfrm>
        <a:graphic>
          <a:graphicData uri="http://schemas.openxmlformats.org/drawingml/2006/table">
            <a:tbl>
              <a:tblPr firstRow="1" bandRow="1">
                <a:tableStyleId>{2D5ABB26-0587-4C30-8999-92F81FD0307C}</a:tableStyleId>
              </a:tblPr>
              <a:tblGrid>
                <a:gridCol w="4243075">
                  <a:extLst>
                    <a:ext uri="{9D8B030D-6E8A-4147-A177-3AD203B41FA5}">
                      <a16:colId xmlns:a16="http://schemas.microsoft.com/office/drawing/2014/main" val="393063384"/>
                    </a:ext>
                  </a:extLst>
                </a:gridCol>
                <a:gridCol w="1335628">
                  <a:extLst>
                    <a:ext uri="{9D8B030D-6E8A-4147-A177-3AD203B41FA5}">
                      <a16:colId xmlns:a16="http://schemas.microsoft.com/office/drawing/2014/main" val="3473136021"/>
                    </a:ext>
                  </a:extLst>
                </a:gridCol>
                <a:gridCol w="1335628">
                  <a:extLst>
                    <a:ext uri="{9D8B030D-6E8A-4147-A177-3AD203B41FA5}">
                      <a16:colId xmlns:a16="http://schemas.microsoft.com/office/drawing/2014/main" val="1223045603"/>
                    </a:ext>
                  </a:extLst>
                </a:gridCol>
                <a:gridCol w="1335628">
                  <a:extLst>
                    <a:ext uri="{9D8B030D-6E8A-4147-A177-3AD203B41FA5}">
                      <a16:colId xmlns:a16="http://schemas.microsoft.com/office/drawing/2014/main" val="806909995"/>
                    </a:ext>
                  </a:extLst>
                </a:gridCol>
                <a:gridCol w="1335628">
                  <a:extLst>
                    <a:ext uri="{9D8B030D-6E8A-4147-A177-3AD203B41FA5}">
                      <a16:colId xmlns:a16="http://schemas.microsoft.com/office/drawing/2014/main" val="1679908780"/>
                    </a:ext>
                  </a:extLst>
                </a:gridCol>
                <a:gridCol w="1335628">
                  <a:extLst>
                    <a:ext uri="{9D8B030D-6E8A-4147-A177-3AD203B41FA5}">
                      <a16:colId xmlns:a16="http://schemas.microsoft.com/office/drawing/2014/main" val="3359461062"/>
                    </a:ext>
                  </a:extLst>
                </a:gridCol>
              </a:tblGrid>
              <a:tr h="487680">
                <a:tc>
                  <a:txBody>
                    <a:bodyPr/>
                    <a:lstStyle/>
                    <a:p>
                      <a:endParaRPr lang="en-GB" sz="2400" dirty="0">
                        <a:solidFill>
                          <a:schemeClr val="tx1"/>
                        </a:solidFill>
                      </a:endParaRPr>
                    </a:p>
                  </a:txBody>
                  <a:tcPr marL="121920" marR="121920" marT="60960" marB="60960">
                    <a:lnL>
                      <a:noFill/>
                    </a:lnL>
                    <a:lnR>
                      <a:noFill/>
                    </a:lnR>
                    <a:lnT>
                      <a:noFill/>
                    </a:lnT>
                    <a:lnB>
                      <a:noFill/>
                    </a:lnB>
                    <a:lnTlToBr w="12700" cmpd="sng">
                      <a:noFill/>
                      <a:prstDash val="solid"/>
                    </a:lnTlToBr>
                    <a:lnBlToTr w="12700" cmpd="sng">
                      <a:noFill/>
                      <a:prstDash val="solid"/>
                    </a:lnBlToTr>
                  </a:tcPr>
                </a:tc>
                <a:tc gridSpan="5">
                  <a:txBody>
                    <a:bodyPr/>
                    <a:lstStyle/>
                    <a:p>
                      <a:pPr algn="ctr"/>
                      <a:r>
                        <a:rPr lang="de-CH" sz="2400" b="1" dirty="0">
                          <a:solidFill>
                            <a:schemeClr val="tx1"/>
                          </a:solidFill>
                        </a:rPr>
                        <a:t>My</a:t>
                      </a:r>
                      <a:r>
                        <a:rPr lang="de-CH" sz="2400" b="1" baseline="0" dirty="0">
                          <a:solidFill>
                            <a:schemeClr val="tx1"/>
                          </a:solidFill>
                        </a:rPr>
                        <a:t> interest in it is ...</a:t>
                      </a:r>
                      <a:endParaRPr lang="en-GB" sz="2400" b="1"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tc hMerge="1">
                  <a:txBody>
                    <a:bodyPr/>
                    <a:lstStyle/>
                    <a:p>
                      <a:pPr algn="ctr"/>
                      <a:endParaRPr lang="en-GB" sz="1800" b="0" dirty="0">
                        <a:solidFill>
                          <a:schemeClr val="accent6">
                            <a:lumMod val="50000"/>
                          </a:schemeClr>
                        </a:solidFill>
                      </a:endParaRPr>
                    </a:p>
                  </a:txBody>
                  <a:tcPr anchor="ctr"/>
                </a:tc>
                <a:extLst>
                  <a:ext uri="{0D108BD9-81ED-4DB2-BD59-A6C34878D82A}">
                    <a16:rowId xmlns:a16="http://schemas.microsoft.com/office/drawing/2014/main" val="3717148265"/>
                  </a:ext>
                </a:extLst>
              </a:tr>
              <a:tr h="487680">
                <a:tc>
                  <a:txBody>
                    <a:bodyPr/>
                    <a:lstStyle/>
                    <a:p>
                      <a:endParaRPr lang="en-GB" sz="2400" dirty="0">
                        <a:solidFill>
                          <a:schemeClr val="tx1"/>
                        </a:solidFill>
                      </a:endParaRPr>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very high</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high</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medium</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low </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de-CH" sz="1900" b="0" dirty="0">
                          <a:solidFill>
                            <a:schemeClr val="tx1"/>
                          </a:solidFill>
                        </a:rPr>
                        <a:t>very</a:t>
                      </a:r>
                      <a:r>
                        <a:rPr lang="de-CH" sz="1900" b="0" baseline="0" dirty="0">
                          <a:solidFill>
                            <a:schemeClr val="tx1"/>
                          </a:solidFill>
                        </a:rPr>
                        <a:t> low</a:t>
                      </a:r>
                      <a:endParaRPr lang="en-GB" sz="19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731003895"/>
                  </a:ext>
                </a:extLst>
              </a:tr>
              <a:tr h="8534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0" i="0" dirty="0">
                          <a:solidFill>
                            <a:schemeClr val="tx1"/>
                          </a:solidFill>
                        </a:rPr>
                        <a:t>Getting insight into the workflow in a medical diagnostic centre</a:t>
                      </a:r>
                    </a:p>
                  </a:txBody>
                  <a:tcPr marL="121920" marR="121920" marT="60960" marB="60960">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tc>
                  <a:txBody>
                    <a:bodyPr/>
                    <a:lstStyle/>
                    <a:p>
                      <a:pPr algn="ctr"/>
                      <a:r>
                        <a:rPr lang="en-GB" sz="2400" b="0" dirty="0">
                          <a:solidFill>
                            <a:schemeClr val="tx1"/>
                          </a:solidFill>
                          <a:sym typeface="Wingdings" panose="05000000000000000000" pitchFamily="2" charset="2"/>
                        </a:rPr>
                        <a:t></a:t>
                      </a:r>
                      <a:endParaRPr lang="en-GB" sz="2400" b="0" dirty="0">
                        <a:solidFill>
                          <a:schemeClr val="tx1"/>
                        </a:solidFill>
                      </a:endParaRPr>
                    </a:p>
                  </a:txBody>
                  <a:tcPr marL="121920" marR="121920" marT="60960" marB="60960" anchor="ct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259289328"/>
                  </a:ext>
                </a:extLst>
              </a:tr>
            </a:tbl>
          </a:graphicData>
        </a:graphic>
      </p:graphicFrame>
    </p:spTree>
    <p:extLst>
      <p:ext uri="{BB962C8B-B14F-4D97-AF65-F5344CB8AC3E}">
        <p14:creationId xmlns:p14="http://schemas.microsoft.com/office/powerpoint/2010/main" val="2035764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628801"/>
            <a:ext cx="11376024" cy="4571974"/>
          </a:xfrm>
        </p:spPr>
        <p:txBody>
          <a:bodyPr/>
          <a:lstStyle/>
          <a:p>
            <a:pPr marL="791980" indent="-479988">
              <a:buClr>
                <a:schemeClr val="tx1"/>
              </a:buClr>
              <a:buFont typeface="Wingdings" panose="05000000000000000000" pitchFamily="2" charset="2"/>
              <a:buChar char="v"/>
            </a:pPr>
            <a:r>
              <a:rPr lang="de-CH" sz="2800" dirty="0">
                <a:solidFill>
                  <a:schemeClr val="accent6">
                    <a:lumMod val="50000"/>
                  </a:schemeClr>
                </a:solidFill>
              </a:rPr>
              <a:t>Cross-cohort study: </a:t>
            </a:r>
            <a:r>
              <a:rPr lang="de-CH" sz="2800" b="0" dirty="0">
                <a:solidFill>
                  <a:schemeClr val="accent6">
                    <a:lumMod val="50000"/>
                  </a:schemeClr>
                </a:solidFill>
              </a:rPr>
              <a:t>German-speaking students aged </a:t>
            </a:r>
            <a:br>
              <a:rPr lang="de-CH" sz="2800" b="0" dirty="0">
                <a:solidFill>
                  <a:schemeClr val="accent6">
                    <a:lumMod val="50000"/>
                  </a:schemeClr>
                </a:solidFill>
              </a:rPr>
            </a:br>
            <a:r>
              <a:rPr lang="de-CH" sz="2800" b="0" dirty="0">
                <a:solidFill>
                  <a:schemeClr val="accent6">
                    <a:lumMod val="50000"/>
                  </a:schemeClr>
                </a:solidFill>
              </a:rPr>
              <a:t>14-16 years (</a:t>
            </a:r>
            <a:r>
              <a:rPr lang="de-CH" sz="2800" b="0" dirty="0"/>
              <a:t>May - September 2021)</a:t>
            </a:r>
            <a:endParaRPr lang="de-CH" sz="2800" b="0" dirty="0">
              <a:solidFill>
                <a:schemeClr val="accent6">
                  <a:lumMod val="50000"/>
                </a:schemeClr>
              </a:solidFill>
            </a:endParaRPr>
          </a:p>
          <a:p>
            <a:pPr marL="791980" indent="-479988">
              <a:buClr>
                <a:schemeClr val="tx1"/>
              </a:buClr>
              <a:buFont typeface="Wingdings" panose="05000000000000000000" pitchFamily="2" charset="2"/>
              <a:buChar char="v"/>
            </a:pPr>
            <a:r>
              <a:rPr lang="nl-NL" sz="2800" dirty="0">
                <a:solidFill>
                  <a:schemeClr val="accent6">
                    <a:lumMod val="50000"/>
                  </a:schemeClr>
                </a:solidFill>
              </a:rPr>
              <a:t>Sample size: </a:t>
            </a:r>
            <a:r>
              <a:rPr lang="nl-NL" sz="2800" b="0" dirty="0">
                <a:solidFill>
                  <a:schemeClr val="accent6">
                    <a:lumMod val="50000"/>
                  </a:schemeClr>
                </a:solidFill>
              </a:rPr>
              <a:t>1214 students</a:t>
            </a:r>
          </a:p>
          <a:p>
            <a:pPr marL="1343025" indent="-354013">
              <a:buClr>
                <a:schemeClr val="tx1"/>
              </a:buClr>
              <a:buFont typeface="Arial" panose="020B0604020202020204" pitchFamily="34" charset="0"/>
              <a:buChar char="•"/>
            </a:pPr>
            <a:r>
              <a:rPr lang="en-GB" sz="2800" dirty="0">
                <a:solidFill>
                  <a:schemeClr val="accent6">
                    <a:lumMod val="50000"/>
                  </a:schemeClr>
                </a:solidFill>
              </a:rPr>
              <a:t>Different German-speaking countries represented </a:t>
            </a:r>
            <a:br>
              <a:rPr lang="en-GB" sz="2800" dirty="0">
                <a:solidFill>
                  <a:schemeClr val="accent6">
                    <a:lumMod val="50000"/>
                  </a:schemeClr>
                </a:solidFill>
              </a:rPr>
            </a:br>
            <a:r>
              <a:rPr lang="en-GB" sz="2400" b="0" dirty="0">
                <a:solidFill>
                  <a:schemeClr val="accent6">
                    <a:lumMod val="50000"/>
                  </a:schemeClr>
                </a:solidFill>
              </a:rPr>
              <a:t>Austria (N=798), Germany (N=233), and Switzerland (N=183)</a:t>
            </a:r>
          </a:p>
          <a:p>
            <a:pPr marL="1343025" indent="-354013">
              <a:buClr>
                <a:schemeClr val="tx1"/>
              </a:buClr>
              <a:buFont typeface="Arial" panose="020B0604020202020204" pitchFamily="34" charset="0"/>
              <a:buChar char="•"/>
            </a:pPr>
            <a:r>
              <a:rPr lang="nl-NL" sz="2800" dirty="0">
                <a:solidFill>
                  <a:schemeClr val="accent6">
                    <a:lumMod val="50000"/>
                  </a:schemeClr>
                </a:solidFill>
              </a:rPr>
              <a:t>Both sexes equally represented </a:t>
            </a:r>
            <a:br>
              <a:rPr lang="nl-NL" sz="2800" dirty="0">
                <a:solidFill>
                  <a:schemeClr val="accent6">
                    <a:lumMod val="50000"/>
                  </a:schemeClr>
                </a:solidFill>
              </a:rPr>
            </a:br>
            <a:r>
              <a:rPr lang="nl-NL" sz="2400" b="0" dirty="0">
                <a:solidFill>
                  <a:schemeClr val="accent6">
                    <a:lumMod val="50000"/>
                  </a:schemeClr>
                </a:solidFill>
              </a:rPr>
              <a:t>Girls (N=595), boys (N=529), </a:t>
            </a:r>
            <a:r>
              <a:rPr lang="nl-NL" sz="2400" b="0" dirty="0"/>
              <a:t>prefer not to say (</a:t>
            </a:r>
            <a:r>
              <a:rPr lang="nl-NL" sz="2400" b="0" dirty="0">
                <a:solidFill>
                  <a:schemeClr val="accent6">
                    <a:lumMod val="50000"/>
                  </a:schemeClr>
                </a:solidFill>
              </a:rPr>
              <a:t>N=90)</a:t>
            </a:r>
          </a:p>
          <a:p>
            <a:pPr marL="791980" indent="-479988">
              <a:buClr>
                <a:schemeClr val="tx1"/>
              </a:buClr>
              <a:buFont typeface="Wingdings" panose="05000000000000000000" pitchFamily="2" charset="2"/>
              <a:buChar char="v"/>
            </a:pPr>
            <a:r>
              <a:rPr lang="nl-NL" sz="2800" dirty="0">
                <a:solidFill>
                  <a:schemeClr val="accent6">
                    <a:lumMod val="50000"/>
                  </a:schemeClr>
                </a:solidFill>
              </a:rPr>
              <a:t>Analysis method: </a:t>
            </a:r>
            <a:r>
              <a:rPr lang="nl-NL" sz="2800" b="0" dirty="0">
                <a:solidFill>
                  <a:schemeClr val="accent6">
                    <a:lumMod val="50000"/>
                  </a:schemeClr>
                </a:solidFill>
              </a:rPr>
              <a:t>Mixed Rasch rating scale model</a:t>
            </a:r>
          </a:p>
        </p:txBody>
      </p:sp>
      <p:sp>
        <p:nvSpPr>
          <p:cNvPr id="2" name="Title 1"/>
          <p:cNvSpPr>
            <a:spLocks noGrp="1"/>
          </p:cNvSpPr>
          <p:nvPr>
            <p:ph type="title"/>
          </p:nvPr>
        </p:nvSpPr>
        <p:spPr/>
        <p:txBody>
          <a:bodyPr/>
          <a:lstStyle/>
          <a:p>
            <a:r>
              <a:rPr lang="de-CH" sz="4400" b="1" dirty="0">
                <a:solidFill>
                  <a:schemeClr val="accent1"/>
                </a:solidFill>
              </a:rPr>
              <a:t>Research Design</a:t>
            </a:r>
          </a:p>
        </p:txBody>
      </p:sp>
      <p:sp>
        <p:nvSpPr>
          <p:cNvPr id="5" name="Slide Number Placeholder 4"/>
          <p:cNvSpPr>
            <a:spLocks noGrp="1"/>
          </p:cNvSpPr>
          <p:nvPr>
            <p:ph type="sldNum" sz="quarter" idx="12"/>
          </p:nvPr>
        </p:nvSpPr>
        <p:spPr/>
        <p:txBody>
          <a:bodyPr/>
          <a:lstStyle/>
          <a:p>
            <a:fld id="{71766878-3199-4EAB-94E7-2D6D11070E14}" type="slidenum">
              <a:rPr lang="en-US" smtClean="0"/>
              <a:t>12</a:t>
            </a:fld>
            <a:endParaRPr lang="en-US" dirty="0"/>
          </a:p>
        </p:txBody>
      </p:sp>
    </p:spTree>
    <p:extLst>
      <p:ext uri="{BB962C8B-B14F-4D97-AF65-F5344CB8AC3E}">
        <p14:creationId xmlns:p14="http://schemas.microsoft.com/office/powerpoint/2010/main" val="4190037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8" name="Rectangle 7"/>
          <p:cNvSpPr/>
          <p:nvPr/>
        </p:nvSpPr>
        <p:spPr>
          <a:xfrm flipH="1" flipV="1">
            <a:off x="-13920" y="5085183"/>
            <a:ext cx="12205920" cy="1152127"/>
          </a:xfrm>
          <a:prstGeom prst="rect">
            <a:avLst/>
          </a:prstGeom>
          <a:solidFill>
            <a:schemeClr val="bg1">
              <a:alpha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3" name="Content Placeholder 2"/>
          <p:cNvSpPr>
            <a:spLocks noGrp="1"/>
          </p:cNvSpPr>
          <p:nvPr>
            <p:ph idx="1"/>
          </p:nvPr>
        </p:nvSpPr>
        <p:spPr>
          <a:xfrm>
            <a:off x="191344" y="4293095"/>
            <a:ext cx="11376024" cy="2776763"/>
          </a:xfrm>
        </p:spPr>
        <p:txBody>
          <a:bodyPr anchor="ctr"/>
          <a:lstStyle/>
          <a:p>
            <a:pPr algn="ctr"/>
            <a:r>
              <a:rPr lang="de-CH" sz="3200" dirty="0">
                <a:solidFill>
                  <a:schemeClr val="tx1"/>
                </a:solidFill>
              </a:rPr>
              <a:t>Results</a:t>
            </a:r>
          </a:p>
        </p:txBody>
      </p:sp>
      <p:sp>
        <p:nvSpPr>
          <p:cNvPr id="6" name="Slide Number Placeholder 5"/>
          <p:cNvSpPr>
            <a:spLocks noGrp="1"/>
          </p:cNvSpPr>
          <p:nvPr>
            <p:ph type="sldNum" sz="quarter" idx="12"/>
          </p:nvPr>
        </p:nvSpPr>
        <p:spPr/>
        <p:txBody>
          <a:bodyPr/>
          <a:lstStyle/>
          <a:p>
            <a:r>
              <a:rPr lang="en-US" dirty="0"/>
              <a:t>14</a:t>
            </a:r>
          </a:p>
        </p:txBody>
      </p:sp>
    </p:spTree>
    <p:extLst>
      <p:ext uri="{BB962C8B-B14F-4D97-AF65-F5344CB8AC3E}">
        <p14:creationId xmlns:p14="http://schemas.microsoft.com/office/powerpoint/2010/main" val="2632473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14</a:t>
            </a:fld>
            <a:endParaRPr lang="en-US" dirty="0"/>
          </a:p>
        </p:txBody>
      </p:sp>
      <p:sp>
        <p:nvSpPr>
          <p:cNvPr id="19" name="Text Placeholder 12"/>
          <p:cNvSpPr txBox="1">
            <a:spLocks/>
          </p:cNvSpPr>
          <p:nvPr/>
        </p:nvSpPr>
        <p:spPr>
          <a:xfrm>
            <a:off x="407827" y="1604966"/>
            <a:ext cx="5616600" cy="6556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CH" sz="3600">
                <a:solidFill>
                  <a:schemeClr val="tx1"/>
                </a:solidFill>
              </a:rPr>
              <a:t>Mechanics</a:t>
            </a:r>
            <a:endParaRPr lang="de-CH" sz="3600" dirty="0">
              <a:solidFill>
                <a:schemeClr val="tx1"/>
              </a:solidFill>
            </a:endParaRPr>
          </a:p>
        </p:txBody>
      </p:sp>
      <p:sp>
        <p:nvSpPr>
          <p:cNvPr id="20" name="Content Placeholder 13"/>
          <p:cNvSpPr txBox="1">
            <a:spLocks/>
          </p:cNvSpPr>
          <p:nvPr/>
        </p:nvSpPr>
        <p:spPr>
          <a:xfrm>
            <a:off x="407827" y="2427287"/>
            <a:ext cx="5611813" cy="3773488"/>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3550" indent="-457200">
              <a:buClr>
                <a:schemeClr val="accent5"/>
              </a:buClr>
              <a:buFont typeface="Wingdings" panose="05000000000000000000" pitchFamily="2" charset="2"/>
              <a:buChar char="v"/>
            </a:pPr>
            <a:r>
              <a:rPr lang="en-GB" sz="2800" dirty="0"/>
              <a:t>100% of the students </a:t>
            </a:r>
            <a:r>
              <a:rPr lang="en-GB" sz="2800" b="0" dirty="0"/>
              <a:t>have </a:t>
            </a:r>
            <a:r>
              <a:rPr lang="en-GB" sz="2800" dirty="0"/>
              <a:t>similar interests </a:t>
            </a:r>
            <a:r>
              <a:rPr lang="en-GB" sz="2800" b="0" dirty="0"/>
              <a:t>regardless of their degree of interest!</a:t>
            </a:r>
            <a:endParaRPr lang="de-CH" b="0" dirty="0"/>
          </a:p>
        </p:txBody>
      </p:sp>
    </p:spTree>
    <p:extLst>
      <p:ext uri="{BB962C8B-B14F-4D97-AF65-F5344CB8AC3E}">
        <p14:creationId xmlns:p14="http://schemas.microsoft.com/office/powerpoint/2010/main" val="1039369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endParaRPr lang="de-CH" sz="4400" b="1" dirty="0">
              <a:solidFill>
                <a:schemeClr val="accent1"/>
              </a:solidFill>
            </a:endParaRPr>
          </a:p>
        </p:txBody>
      </p:sp>
      <p:sp>
        <p:nvSpPr>
          <p:cNvPr id="11" name="Text Placeholder 10"/>
          <p:cNvSpPr>
            <a:spLocks noGrp="1"/>
          </p:cNvSpPr>
          <p:nvPr>
            <p:ph type="body" idx="1"/>
          </p:nvPr>
        </p:nvSpPr>
        <p:spPr>
          <a:xfrm>
            <a:off x="5951984" y="1592263"/>
            <a:ext cx="5616575" cy="668337"/>
          </a:xfrm>
        </p:spPr>
        <p:txBody>
          <a:bodyPr/>
          <a:lstStyle/>
          <a:p>
            <a:r>
              <a:rPr lang="de-CH" sz="3600" dirty="0">
                <a:solidFill>
                  <a:schemeClr val="tx1"/>
                </a:solidFill>
              </a:rPr>
              <a:t>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15</a:t>
            </a:fld>
            <a:endParaRPr lang="en-US" dirty="0"/>
          </a:p>
        </p:txBody>
      </p:sp>
      <p:sp>
        <p:nvSpPr>
          <p:cNvPr id="15" name="Content Placeholder 2"/>
          <p:cNvSpPr>
            <a:spLocks noGrp="1"/>
          </p:cNvSpPr>
          <p:nvPr>
            <p:ph sz="half" idx="2"/>
          </p:nvPr>
        </p:nvSpPr>
        <p:spPr>
          <a:xfrm>
            <a:off x="5951984" y="2427287"/>
            <a:ext cx="5616575" cy="3773488"/>
          </a:xfrm>
        </p:spPr>
        <p:txBody>
          <a:bodyPr>
            <a:normAutofit/>
          </a:bodyPr>
          <a:lstStyle/>
          <a:p>
            <a:pPr marL="463550" indent="-457200">
              <a:buClr>
                <a:schemeClr val="accent5"/>
              </a:buClr>
              <a:buFont typeface="Wingdings" panose="05000000000000000000" pitchFamily="2" charset="2"/>
              <a:buChar char="v"/>
            </a:pPr>
            <a:r>
              <a:rPr lang="en-GB" sz="2800" dirty="0"/>
              <a:t>79% of the students </a:t>
            </a:r>
            <a:r>
              <a:rPr lang="en-GB" sz="2800" b="0" dirty="0"/>
              <a:t>have </a:t>
            </a:r>
            <a:r>
              <a:rPr lang="en-GB" sz="2800" dirty="0"/>
              <a:t>similar interests</a:t>
            </a:r>
            <a:r>
              <a:rPr lang="en-GB" sz="2800" b="0" dirty="0"/>
              <a:t> regardless of their degree of interest!</a:t>
            </a:r>
            <a:br>
              <a:rPr lang="en-GB" sz="2800" dirty="0"/>
            </a:br>
            <a:endParaRPr lang="en-GB" sz="2800" dirty="0"/>
          </a:p>
          <a:p>
            <a:pPr marL="463550" indent="-457200">
              <a:buClr>
                <a:schemeClr val="accent2"/>
              </a:buClr>
              <a:buFont typeface="Wingdings" panose="05000000000000000000" pitchFamily="2" charset="2"/>
              <a:buChar char="v"/>
            </a:pPr>
            <a:r>
              <a:rPr lang="en-GB" sz="2800" dirty="0"/>
              <a:t>21% of the students</a:t>
            </a:r>
            <a:r>
              <a:rPr lang="en-GB" sz="2800" b="0" dirty="0"/>
              <a:t> have </a:t>
            </a:r>
            <a:r>
              <a:rPr lang="en-GB" sz="2800" dirty="0"/>
              <a:t>similar interests </a:t>
            </a:r>
            <a:r>
              <a:rPr lang="en-GB" sz="2800" b="0" dirty="0"/>
              <a:t>and are </a:t>
            </a:r>
            <a:r>
              <a:rPr lang="en-GB" sz="2800" dirty="0"/>
              <a:t>highly interested in Particle Physics!</a:t>
            </a:r>
          </a:p>
        </p:txBody>
      </p:sp>
      <p:sp>
        <p:nvSpPr>
          <p:cNvPr id="19" name="Text Placeholder 12"/>
          <p:cNvSpPr txBox="1">
            <a:spLocks/>
          </p:cNvSpPr>
          <p:nvPr/>
        </p:nvSpPr>
        <p:spPr>
          <a:xfrm>
            <a:off x="407827" y="1604966"/>
            <a:ext cx="5616600" cy="6556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CH" sz="3600">
                <a:solidFill>
                  <a:schemeClr val="tx1"/>
                </a:solidFill>
              </a:rPr>
              <a:t>Mechanics</a:t>
            </a:r>
            <a:endParaRPr lang="de-CH" sz="3600" dirty="0">
              <a:solidFill>
                <a:schemeClr val="tx1"/>
              </a:solidFill>
            </a:endParaRPr>
          </a:p>
        </p:txBody>
      </p:sp>
      <p:sp>
        <p:nvSpPr>
          <p:cNvPr id="20" name="Content Placeholder 13"/>
          <p:cNvSpPr txBox="1">
            <a:spLocks/>
          </p:cNvSpPr>
          <p:nvPr/>
        </p:nvSpPr>
        <p:spPr>
          <a:xfrm>
            <a:off x="407827" y="2427287"/>
            <a:ext cx="5611813" cy="3773488"/>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3550" indent="-457200">
              <a:buClr>
                <a:schemeClr val="accent5"/>
              </a:buClr>
              <a:buFont typeface="Wingdings" panose="05000000000000000000" pitchFamily="2" charset="2"/>
              <a:buChar char="v"/>
            </a:pPr>
            <a:r>
              <a:rPr lang="en-GB" sz="2800" dirty="0"/>
              <a:t>100% of the students </a:t>
            </a:r>
            <a:r>
              <a:rPr lang="en-GB" sz="2800" b="0" dirty="0"/>
              <a:t>have </a:t>
            </a:r>
            <a:r>
              <a:rPr lang="en-GB" sz="2800" dirty="0"/>
              <a:t>similar interests </a:t>
            </a:r>
            <a:r>
              <a:rPr lang="en-GB" sz="2800" b="0" dirty="0"/>
              <a:t>regardless of their degree of interest!</a:t>
            </a:r>
            <a:endParaRPr lang="de-CH" sz="2000" b="0" dirty="0"/>
          </a:p>
          <a:p>
            <a:endParaRPr lang="de-CH" dirty="0"/>
          </a:p>
        </p:txBody>
      </p:sp>
    </p:spTree>
    <p:extLst>
      <p:ext uri="{BB962C8B-B14F-4D97-AF65-F5344CB8AC3E}">
        <p14:creationId xmlns:p14="http://schemas.microsoft.com/office/powerpoint/2010/main" val="3031348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8" name="Rectangle 7"/>
          <p:cNvSpPr/>
          <p:nvPr/>
        </p:nvSpPr>
        <p:spPr>
          <a:xfrm flipH="1" flipV="1">
            <a:off x="-13920" y="5085183"/>
            <a:ext cx="12205920" cy="1152127"/>
          </a:xfrm>
          <a:prstGeom prst="rect">
            <a:avLst/>
          </a:prstGeom>
          <a:solidFill>
            <a:schemeClr val="bg1">
              <a:alpha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3" name="Content Placeholder 2"/>
          <p:cNvSpPr>
            <a:spLocks noGrp="1"/>
          </p:cNvSpPr>
          <p:nvPr>
            <p:ph idx="1"/>
          </p:nvPr>
        </p:nvSpPr>
        <p:spPr>
          <a:xfrm>
            <a:off x="191344" y="4293095"/>
            <a:ext cx="11376024" cy="2776763"/>
          </a:xfrm>
        </p:spPr>
        <p:txBody>
          <a:bodyPr anchor="ctr"/>
          <a:lstStyle/>
          <a:p>
            <a:pPr algn="ctr"/>
            <a:r>
              <a:rPr lang="de-CH" sz="3200" dirty="0">
                <a:solidFill>
                  <a:schemeClr val="tx1"/>
                </a:solidFill>
              </a:rPr>
              <a:t>Discussion and Implications for Practice</a:t>
            </a:r>
          </a:p>
        </p:txBody>
      </p:sp>
      <p:sp>
        <p:nvSpPr>
          <p:cNvPr id="6" name="Slide Number Placeholder 5"/>
          <p:cNvSpPr>
            <a:spLocks noGrp="1"/>
          </p:cNvSpPr>
          <p:nvPr>
            <p:ph type="sldNum" sz="quarter" idx="12"/>
          </p:nvPr>
        </p:nvSpPr>
        <p:spPr/>
        <p:txBody>
          <a:bodyPr/>
          <a:lstStyle/>
          <a:p>
            <a:r>
              <a:rPr lang="en-US" dirty="0"/>
              <a:t>20</a:t>
            </a:r>
          </a:p>
        </p:txBody>
      </p:sp>
    </p:spTree>
    <p:extLst>
      <p:ext uri="{BB962C8B-B14F-4D97-AF65-F5344CB8AC3E}">
        <p14:creationId xmlns:p14="http://schemas.microsoft.com/office/powerpoint/2010/main" val="1170582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a:t>
            </a:r>
            <a:endParaRPr lang="de-CH" sz="4400" b="1" dirty="0">
              <a:solidFill>
                <a:schemeClr val="accent1"/>
              </a:solidFill>
            </a:endParaRPr>
          </a:p>
        </p:txBody>
      </p:sp>
      <p:sp>
        <p:nvSpPr>
          <p:cNvPr id="11" name="Text Placeholder 10"/>
          <p:cNvSpPr>
            <a:spLocks noGrp="1"/>
          </p:cNvSpPr>
          <p:nvPr>
            <p:ph type="body" idx="1"/>
          </p:nvPr>
        </p:nvSpPr>
        <p:spPr>
          <a:xfrm>
            <a:off x="5951984" y="1592263"/>
            <a:ext cx="5616575" cy="668337"/>
          </a:xfrm>
        </p:spPr>
        <p:txBody>
          <a:bodyPr/>
          <a:lstStyle/>
          <a:p>
            <a:r>
              <a:rPr lang="de-CH" sz="3600" dirty="0">
                <a:solidFill>
                  <a:schemeClr val="tx1"/>
                </a:solidFill>
              </a:rPr>
              <a:t>Particle Physics</a:t>
            </a:r>
          </a:p>
        </p:txBody>
      </p:sp>
      <p:sp>
        <p:nvSpPr>
          <p:cNvPr id="17" name="Rounded Rectangle 16"/>
          <p:cNvSpPr/>
          <p:nvPr/>
        </p:nvSpPr>
        <p:spPr>
          <a:xfrm>
            <a:off x="335360" y="2297857"/>
            <a:ext cx="11448653" cy="1419175"/>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de-CH"/>
          </a:p>
        </p:txBody>
      </p:sp>
      <p:sp>
        <p:nvSpPr>
          <p:cNvPr id="18" name="Rounded Rectangle 17"/>
          <p:cNvSpPr/>
          <p:nvPr/>
        </p:nvSpPr>
        <p:spPr>
          <a:xfrm>
            <a:off x="335360" y="4149080"/>
            <a:ext cx="11448653" cy="1728192"/>
          </a:xfrm>
          <a:prstGeom prst="roundRect">
            <a:avLst/>
          </a:prstGeom>
          <a:noFill/>
          <a:ln w="38100">
            <a:solidFill>
              <a:schemeClr val="accent2"/>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CH"/>
          </a:p>
        </p:txBody>
      </p:sp>
      <p:sp>
        <p:nvSpPr>
          <p:cNvPr id="5" name="Slide Number Placeholder 4"/>
          <p:cNvSpPr>
            <a:spLocks noGrp="1"/>
          </p:cNvSpPr>
          <p:nvPr>
            <p:ph type="sldNum" sz="quarter" idx="12"/>
          </p:nvPr>
        </p:nvSpPr>
        <p:spPr/>
        <p:txBody>
          <a:bodyPr/>
          <a:lstStyle/>
          <a:p>
            <a:fld id="{71766878-3199-4EAB-94E7-2D6D11070E14}" type="slidenum">
              <a:rPr lang="en-US" smtClean="0"/>
              <a:t>17</a:t>
            </a:fld>
            <a:endParaRPr lang="en-US" dirty="0"/>
          </a:p>
        </p:txBody>
      </p:sp>
      <p:sp>
        <p:nvSpPr>
          <p:cNvPr id="15" name="Content Placeholder 2"/>
          <p:cNvSpPr>
            <a:spLocks noGrp="1"/>
          </p:cNvSpPr>
          <p:nvPr>
            <p:ph sz="half" idx="2"/>
          </p:nvPr>
        </p:nvSpPr>
        <p:spPr>
          <a:xfrm>
            <a:off x="5951984" y="2427287"/>
            <a:ext cx="5616575" cy="3773488"/>
          </a:xfrm>
        </p:spPr>
        <p:txBody>
          <a:bodyPr>
            <a:normAutofit/>
          </a:bodyPr>
          <a:lstStyle/>
          <a:p>
            <a:pPr marL="463550" indent="-457200">
              <a:buClr>
                <a:schemeClr val="accent5"/>
              </a:buClr>
              <a:buFont typeface="Wingdings" panose="05000000000000000000" pitchFamily="2" charset="2"/>
              <a:buChar char="v"/>
            </a:pPr>
            <a:r>
              <a:rPr lang="en-GB" sz="2800" dirty="0"/>
              <a:t>79% of the students </a:t>
            </a:r>
            <a:r>
              <a:rPr lang="en-GB" sz="2800" b="0" dirty="0"/>
              <a:t>have </a:t>
            </a:r>
            <a:r>
              <a:rPr lang="en-GB" sz="2800" dirty="0"/>
              <a:t>similar interests</a:t>
            </a:r>
            <a:r>
              <a:rPr lang="en-GB" sz="2800" b="0" dirty="0"/>
              <a:t> regardless of their degree of interest!</a:t>
            </a:r>
            <a:br>
              <a:rPr lang="en-GB" sz="2800" dirty="0"/>
            </a:br>
            <a:endParaRPr lang="en-GB" sz="2800" dirty="0"/>
          </a:p>
          <a:p>
            <a:pPr marL="463550" indent="-457200">
              <a:buClr>
                <a:schemeClr val="accent2"/>
              </a:buClr>
              <a:buFont typeface="Wingdings" panose="05000000000000000000" pitchFamily="2" charset="2"/>
              <a:buChar char="v"/>
            </a:pPr>
            <a:r>
              <a:rPr lang="en-GB" sz="2800" dirty="0"/>
              <a:t>21% of the students</a:t>
            </a:r>
            <a:r>
              <a:rPr lang="en-GB" sz="2800" b="0" dirty="0"/>
              <a:t> have </a:t>
            </a:r>
            <a:r>
              <a:rPr lang="en-GB" sz="2800" dirty="0"/>
              <a:t>similar interests </a:t>
            </a:r>
            <a:r>
              <a:rPr lang="en-GB" sz="2800" b="0" dirty="0"/>
              <a:t>and are </a:t>
            </a:r>
            <a:r>
              <a:rPr lang="en-GB" sz="2800" dirty="0"/>
              <a:t>highly interested in Particle Physics!</a:t>
            </a:r>
          </a:p>
        </p:txBody>
      </p:sp>
      <p:sp>
        <p:nvSpPr>
          <p:cNvPr id="16" name="Oval Callout 15"/>
          <p:cNvSpPr/>
          <p:nvPr/>
        </p:nvSpPr>
        <p:spPr>
          <a:xfrm>
            <a:off x="9192344" y="47740"/>
            <a:ext cx="3383074" cy="2109217"/>
          </a:xfrm>
          <a:prstGeom prst="wedgeEllipseCallout">
            <a:avLst>
              <a:gd name="adj1" fmla="val 18878"/>
              <a:gd name="adj2" fmla="val 62664"/>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CH" sz="2800" b="1" dirty="0"/>
              <a:t>Physics?</a:t>
            </a:r>
            <a:r>
              <a:rPr lang="de-CH" sz="2800" dirty="0"/>
              <a:t> Only in the </a:t>
            </a:r>
            <a:r>
              <a:rPr lang="de-CH" sz="2800" b="1" dirty="0"/>
              <a:t>right contexts</a:t>
            </a:r>
            <a:r>
              <a:rPr lang="de-CH" sz="2800" dirty="0"/>
              <a:t>!</a:t>
            </a:r>
          </a:p>
        </p:txBody>
      </p:sp>
      <p:sp>
        <p:nvSpPr>
          <p:cNvPr id="19" name="Text Placeholder 12"/>
          <p:cNvSpPr txBox="1">
            <a:spLocks/>
          </p:cNvSpPr>
          <p:nvPr/>
        </p:nvSpPr>
        <p:spPr>
          <a:xfrm>
            <a:off x="407827" y="1604966"/>
            <a:ext cx="5616600" cy="6556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CH" sz="3600">
                <a:solidFill>
                  <a:schemeClr val="tx1"/>
                </a:solidFill>
              </a:rPr>
              <a:t>Mechanics</a:t>
            </a:r>
            <a:endParaRPr lang="de-CH" sz="3600" dirty="0">
              <a:solidFill>
                <a:schemeClr val="tx1"/>
              </a:solidFill>
            </a:endParaRPr>
          </a:p>
        </p:txBody>
      </p:sp>
      <p:sp>
        <p:nvSpPr>
          <p:cNvPr id="20" name="Content Placeholder 13"/>
          <p:cNvSpPr txBox="1">
            <a:spLocks/>
          </p:cNvSpPr>
          <p:nvPr/>
        </p:nvSpPr>
        <p:spPr>
          <a:xfrm>
            <a:off x="407827" y="2427287"/>
            <a:ext cx="5611813" cy="3773488"/>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3550" indent="-457200">
              <a:buClr>
                <a:schemeClr val="accent5"/>
              </a:buClr>
              <a:buFont typeface="Wingdings" panose="05000000000000000000" pitchFamily="2" charset="2"/>
              <a:buChar char="v"/>
            </a:pPr>
            <a:r>
              <a:rPr lang="en-GB" sz="2800" dirty="0"/>
              <a:t>100% of the students </a:t>
            </a:r>
            <a:r>
              <a:rPr lang="en-GB" sz="2800" b="0" dirty="0"/>
              <a:t>have </a:t>
            </a:r>
            <a:r>
              <a:rPr lang="en-GB" sz="2800" dirty="0"/>
              <a:t>similar interests </a:t>
            </a:r>
            <a:r>
              <a:rPr lang="en-GB" sz="2800" b="0" dirty="0"/>
              <a:t>regardless of their degree of interest!</a:t>
            </a:r>
            <a:endParaRPr lang="de-CH" sz="2000" b="0" dirty="0"/>
          </a:p>
          <a:p>
            <a:endParaRPr lang="de-CH" dirty="0"/>
          </a:p>
        </p:txBody>
      </p:sp>
      <p:grpSp>
        <p:nvGrpSpPr>
          <p:cNvPr id="10" name="Group 9">
            <a:extLst>
              <a:ext uri="{FF2B5EF4-FFF2-40B4-BE49-F238E27FC236}">
                <a16:creationId xmlns:a16="http://schemas.microsoft.com/office/drawing/2014/main" id="{B09E8E7E-C35A-D92E-B5C7-BDC8CE06760C}"/>
              </a:ext>
            </a:extLst>
          </p:cNvPr>
          <p:cNvGrpSpPr/>
          <p:nvPr/>
        </p:nvGrpSpPr>
        <p:grpSpPr>
          <a:xfrm>
            <a:off x="2465052" y="5153010"/>
            <a:ext cx="2736304" cy="1625081"/>
            <a:chOff x="666655" y="3675852"/>
            <a:chExt cx="2736304" cy="1625081"/>
          </a:xfrm>
        </p:grpSpPr>
        <p:sp>
          <p:nvSpPr>
            <p:cNvPr id="12" name="Oval Callout 3">
              <a:extLst>
                <a:ext uri="{FF2B5EF4-FFF2-40B4-BE49-F238E27FC236}">
                  <a16:creationId xmlns:a16="http://schemas.microsoft.com/office/drawing/2014/main" id="{D96DC71A-8A1D-E49B-B932-C984933F0976}"/>
                </a:ext>
              </a:extLst>
            </p:cNvPr>
            <p:cNvSpPr/>
            <p:nvPr/>
          </p:nvSpPr>
          <p:spPr>
            <a:xfrm>
              <a:off x="666655" y="3675852"/>
              <a:ext cx="2736304" cy="1625081"/>
            </a:xfrm>
            <a:prstGeom prst="wedgeEllipseCallout">
              <a:avLst>
                <a:gd name="adj1" fmla="val 37058"/>
                <a:gd name="adj2" fmla="val -5385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CH" sz="2800" b="1" dirty="0"/>
                <a:t>Physik!!! </a:t>
              </a:r>
            </a:p>
            <a:p>
              <a:pPr algn="ctr"/>
              <a:endParaRPr lang="de-CH" sz="2800" b="1" dirty="0"/>
            </a:p>
          </p:txBody>
        </p:sp>
        <p:pic>
          <p:nvPicPr>
            <p:cNvPr id="13" name="Graphic 12" descr="Heart with solid fill">
              <a:extLst>
                <a:ext uri="{FF2B5EF4-FFF2-40B4-BE49-F238E27FC236}">
                  <a16:creationId xmlns:a16="http://schemas.microsoft.com/office/drawing/2014/main" id="{75B039C7-A4F3-357C-3252-2C65DB9DBF9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8596" y="4488392"/>
              <a:ext cx="651400" cy="615351"/>
            </a:xfrm>
            <a:prstGeom prst="rect">
              <a:avLst/>
            </a:prstGeom>
          </p:spPr>
        </p:pic>
        <p:pic>
          <p:nvPicPr>
            <p:cNvPr id="14" name="Graphic 13" descr="Heart with solid fill">
              <a:extLst>
                <a:ext uri="{FF2B5EF4-FFF2-40B4-BE49-F238E27FC236}">
                  <a16:creationId xmlns:a16="http://schemas.microsoft.com/office/drawing/2014/main" id="{8C5EA72B-1554-EEF7-11A6-96857E5B6E1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83841" y="4637286"/>
              <a:ext cx="651400" cy="615351"/>
            </a:xfrm>
            <a:prstGeom prst="rect">
              <a:avLst/>
            </a:prstGeom>
          </p:spPr>
        </p:pic>
        <p:pic>
          <p:nvPicPr>
            <p:cNvPr id="21" name="Graphic 20" descr="Heart with solid fill">
              <a:extLst>
                <a:ext uri="{FF2B5EF4-FFF2-40B4-BE49-F238E27FC236}">
                  <a16:creationId xmlns:a16="http://schemas.microsoft.com/office/drawing/2014/main" id="{DD3756CB-7DAE-870E-BDD7-0E8CF9F1112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41130" y="4460197"/>
              <a:ext cx="651400" cy="615351"/>
            </a:xfrm>
            <a:prstGeom prst="rect">
              <a:avLst/>
            </a:prstGeom>
          </p:spPr>
        </p:pic>
      </p:grpSp>
    </p:spTree>
    <p:extLst>
      <p:ext uri="{BB962C8B-B14F-4D97-AF65-F5344CB8AC3E}">
        <p14:creationId xmlns:p14="http://schemas.microsoft.com/office/powerpoint/2010/main" val="249815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a:t>
            </a:r>
            <a:endParaRPr lang="de-CH" sz="4400" b="1" dirty="0">
              <a:solidFill>
                <a:schemeClr val="accent1"/>
              </a:solidFill>
            </a:endParaRPr>
          </a:p>
        </p:txBody>
      </p:sp>
      <p:sp>
        <p:nvSpPr>
          <p:cNvPr id="11" name="Text Placeholder 10"/>
          <p:cNvSpPr>
            <a:spLocks noGrp="1"/>
          </p:cNvSpPr>
          <p:nvPr>
            <p:ph type="body" idx="1"/>
          </p:nvPr>
        </p:nvSpPr>
        <p:spPr>
          <a:xfrm>
            <a:off x="5951984" y="1592263"/>
            <a:ext cx="5616575" cy="668337"/>
          </a:xfrm>
        </p:spPr>
        <p:txBody>
          <a:bodyPr/>
          <a:lstStyle/>
          <a:p>
            <a:r>
              <a:rPr lang="de-CH" sz="3600" dirty="0">
                <a:solidFill>
                  <a:schemeClr val="tx1"/>
                </a:solidFill>
              </a:rPr>
              <a:t>Particle Physics</a:t>
            </a:r>
          </a:p>
        </p:txBody>
      </p:sp>
      <p:sp>
        <p:nvSpPr>
          <p:cNvPr id="17" name="Rounded Rectangle 16"/>
          <p:cNvSpPr/>
          <p:nvPr/>
        </p:nvSpPr>
        <p:spPr>
          <a:xfrm>
            <a:off x="335360" y="2297857"/>
            <a:ext cx="11448653" cy="1419175"/>
          </a:xfrm>
          <a:prstGeom prst="roundRect">
            <a:avLst/>
          </a:prstGeom>
          <a:noFill/>
          <a:ln w="38100"/>
        </p:spPr>
        <p:style>
          <a:lnRef idx="2">
            <a:schemeClr val="accent5"/>
          </a:lnRef>
          <a:fillRef idx="1">
            <a:schemeClr val="lt1"/>
          </a:fillRef>
          <a:effectRef idx="0">
            <a:schemeClr val="accent5"/>
          </a:effectRef>
          <a:fontRef idx="minor">
            <a:schemeClr val="dk1"/>
          </a:fontRef>
        </p:style>
        <p:txBody>
          <a:bodyPr rtlCol="0" anchor="ctr"/>
          <a:lstStyle/>
          <a:p>
            <a:pPr algn="ctr"/>
            <a:endParaRPr lang="de-CH"/>
          </a:p>
        </p:txBody>
      </p:sp>
      <p:sp>
        <p:nvSpPr>
          <p:cNvPr id="18" name="Rounded Rectangle 17"/>
          <p:cNvSpPr/>
          <p:nvPr/>
        </p:nvSpPr>
        <p:spPr>
          <a:xfrm>
            <a:off x="335360" y="4149080"/>
            <a:ext cx="11448653" cy="1728192"/>
          </a:xfrm>
          <a:prstGeom prst="roundRect">
            <a:avLst/>
          </a:prstGeom>
          <a:noFill/>
          <a:ln w="38100">
            <a:solidFill>
              <a:schemeClr val="accent4">
                <a:lumMod val="40000"/>
                <a:lumOff val="60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CH"/>
          </a:p>
        </p:txBody>
      </p:sp>
      <p:sp>
        <p:nvSpPr>
          <p:cNvPr id="5" name="Slide Number Placeholder 4"/>
          <p:cNvSpPr>
            <a:spLocks noGrp="1"/>
          </p:cNvSpPr>
          <p:nvPr>
            <p:ph type="sldNum" sz="quarter" idx="12"/>
          </p:nvPr>
        </p:nvSpPr>
        <p:spPr/>
        <p:txBody>
          <a:bodyPr/>
          <a:lstStyle/>
          <a:p>
            <a:fld id="{71766878-3199-4EAB-94E7-2D6D11070E14}" type="slidenum">
              <a:rPr lang="en-US" smtClean="0"/>
              <a:t>18</a:t>
            </a:fld>
            <a:endParaRPr lang="en-US" dirty="0"/>
          </a:p>
        </p:txBody>
      </p:sp>
      <p:sp>
        <p:nvSpPr>
          <p:cNvPr id="15" name="Content Placeholder 2"/>
          <p:cNvSpPr>
            <a:spLocks noGrp="1"/>
          </p:cNvSpPr>
          <p:nvPr>
            <p:ph sz="half" idx="2"/>
          </p:nvPr>
        </p:nvSpPr>
        <p:spPr>
          <a:xfrm>
            <a:off x="5951984" y="2427287"/>
            <a:ext cx="5616575" cy="3773488"/>
          </a:xfrm>
        </p:spPr>
        <p:txBody>
          <a:bodyPr>
            <a:normAutofit/>
          </a:bodyPr>
          <a:lstStyle/>
          <a:p>
            <a:pPr marL="463550" indent="-457200">
              <a:buClr>
                <a:schemeClr val="accent5"/>
              </a:buClr>
              <a:buFont typeface="Wingdings" panose="05000000000000000000" pitchFamily="2" charset="2"/>
              <a:buChar char="v"/>
            </a:pPr>
            <a:r>
              <a:rPr lang="en-GB" sz="2800" dirty="0"/>
              <a:t>79% of the students </a:t>
            </a:r>
            <a:r>
              <a:rPr lang="en-GB" sz="2800" b="0" dirty="0"/>
              <a:t>have </a:t>
            </a:r>
            <a:r>
              <a:rPr lang="en-GB" sz="2800" dirty="0"/>
              <a:t>similar interests </a:t>
            </a:r>
            <a:r>
              <a:rPr lang="en-GB" sz="2800" b="0" dirty="0"/>
              <a:t>regardless of their degree of interest!</a:t>
            </a:r>
            <a:br>
              <a:rPr lang="en-GB" sz="2800" b="0" dirty="0"/>
            </a:br>
            <a:endParaRPr lang="en-GB" sz="2800" dirty="0"/>
          </a:p>
          <a:p>
            <a:pPr marL="463550" indent="-457200">
              <a:buClr>
                <a:srgbClr val="E5E5EA"/>
              </a:buClr>
              <a:buFont typeface="Wingdings" panose="05000000000000000000" pitchFamily="2" charset="2"/>
              <a:buChar char="v"/>
            </a:pPr>
            <a:r>
              <a:rPr lang="en-GB" sz="2800" dirty="0">
                <a:solidFill>
                  <a:srgbClr val="E5E5EA"/>
                </a:solidFill>
              </a:rPr>
              <a:t>21% of the students</a:t>
            </a:r>
            <a:r>
              <a:rPr lang="en-GB" sz="2800" b="0" dirty="0">
                <a:solidFill>
                  <a:srgbClr val="E5E5EA"/>
                </a:solidFill>
              </a:rPr>
              <a:t> have </a:t>
            </a:r>
            <a:r>
              <a:rPr lang="en-GB" sz="2800" dirty="0">
                <a:solidFill>
                  <a:srgbClr val="E5E5EA"/>
                </a:solidFill>
              </a:rPr>
              <a:t>similar interests </a:t>
            </a:r>
            <a:r>
              <a:rPr lang="en-GB" sz="2800" b="0" dirty="0">
                <a:solidFill>
                  <a:srgbClr val="E5E5EA"/>
                </a:solidFill>
              </a:rPr>
              <a:t>and are </a:t>
            </a:r>
            <a:r>
              <a:rPr lang="en-GB" sz="2800" dirty="0">
                <a:solidFill>
                  <a:srgbClr val="E5E5EA"/>
                </a:solidFill>
              </a:rPr>
              <a:t>highly interested in Particle Physics!</a:t>
            </a:r>
          </a:p>
        </p:txBody>
      </p:sp>
      <p:sp>
        <p:nvSpPr>
          <p:cNvPr id="16" name="Oval Callout 15"/>
          <p:cNvSpPr/>
          <p:nvPr/>
        </p:nvSpPr>
        <p:spPr>
          <a:xfrm>
            <a:off x="9192344" y="47740"/>
            <a:ext cx="3383074" cy="2109217"/>
          </a:xfrm>
          <a:prstGeom prst="wedgeEllipseCallout">
            <a:avLst>
              <a:gd name="adj1" fmla="val 18878"/>
              <a:gd name="adj2" fmla="val 62664"/>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CH" sz="2800" b="1" dirty="0"/>
              <a:t>Physics?</a:t>
            </a:r>
            <a:r>
              <a:rPr lang="de-CH" sz="2800" dirty="0"/>
              <a:t> Only in the </a:t>
            </a:r>
            <a:r>
              <a:rPr lang="de-CH" sz="2800" b="1" dirty="0"/>
              <a:t>right contexts</a:t>
            </a:r>
            <a:r>
              <a:rPr lang="de-CH" sz="2800" dirty="0"/>
              <a:t>!</a:t>
            </a:r>
          </a:p>
        </p:txBody>
      </p:sp>
      <p:sp>
        <p:nvSpPr>
          <p:cNvPr id="19" name="Text Placeholder 12"/>
          <p:cNvSpPr txBox="1">
            <a:spLocks/>
          </p:cNvSpPr>
          <p:nvPr/>
        </p:nvSpPr>
        <p:spPr>
          <a:xfrm>
            <a:off x="407827" y="1604966"/>
            <a:ext cx="5616600" cy="655634"/>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CH" sz="3600">
                <a:solidFill>
                  <a:schemeClr val="tx1"/>
                </a:solidFill>
              </a:rPr>
              <a:t>Mechanics</a:t>
            </a:r>
            <a:endParaRPr lang="de-CH" sz="3600" dirty="0">
              <a:solidFill>
                <a:schemeClr val="tx1"/>
              </a:solidFill>
            </a:endParaRPr>
          </a:p>
        </p:txBody>
      </p:sp>
      <p:sp>
        <p:nvSpPr>
          <p:cNvPr id="20" name="Content Placeholder 13"/>
          <p:cNvSpPr txBox="1">
            <a:spLocks/>
          </p:cNvSpPr>
          <p:nvPr/>
        </p:nvSpPr>
        <p:spPr>
          <a:xfrm>
            <a:off x="407827" y="2427287"/>
            <a:ext cx="5611813" cy="3773488"/>
          </a:xfrm>
          <a:prstGeom prst="rect">
            <a:avLst/>
          </a:prstGeom>
        </p:spPr>
        <p:txBody>
          <a:bodyPr vert="horz" lIns="0" tIns="0" rIns="0" bIns="0" rtlCol="0">
            <a:noAutofit/>
          </a:bodyPr>
          <a:lstStyle>
            <a:lvl1pPr marL="324000" indent="-3240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63550" indent="-457200">
              <a:buClr>
                <a:schemeClr val="accent5"/>
              </a:buClr>
              <a:buFont typeface="Wingdings" panose="05000000000000000000" pitchFamily="2" charset="2"/>
              <a:buChar char="v"/>
            </a:pPr>
            <a:r>
              <a:rPr lang="en-GB" sz="2800" dirty="0"/>
              <a:t>100% of the students </a:t>
            </a:r>
            <a:r>
              <a:rPr lang="en-GB" sz="2800" b="0" dirty="0"/>
              <a:t>have </a:t>
            </a:r>
            <a:r>
              <a:rPr lang="en-GB" sz="2800" dirty="0"/>
              <a:t>similar interests </a:t>
            </a:r>
            <a:r>
              <a:rPr lang="en-GB" sz="2800" b="0" dirty="0"/>
              <a:t>regardless of their degree of interest!</a:t>
            </a:r>
            <a:endParaRPr lang="de-CH" sz="2000" b="0" dirty="0"/>
          </a:p>
        </p:txBody>
      </p:sp>
      <p:grpSp>
        <p:nvGrpSpPr>
          <p:cNvPr id="10" name="Group 9">
            <a:extLst>
              <a:ext uri="{FF2B5EF4-FFF2-40B4-BE49-F238E27FC236}">
                <a16:creationId xmlns:a16="http://schemas.microsoft.com/office/drawing/2014/main" id="{3F6A5352-55C4-C7AE-281B-597F4F61B4C1}"/>
              </a:ext>
            </a:extLst>
          </p:cNvPr>
          <p:cNvGrpSpPr/>
          <p:nvPr/>
        </p:nvGrpSpPr>
        <p:grpSpPr>
          <a:xfrm>
            <a:off x="2465052" y="5153010"/>
            <a:ext cx="2736304" cy="1625081"/>
            <a:chOff x="666655" y="3675852"/>
            <a:chExt cx="2736304" cy="1625081"/>
          </a:xfrm>
        </p:grpSpPr>
        <p:sp>
          <p:nvSpPr>
            <p:cNvPr id="12" name="Oval Callout 3">
              <a:extLst>
                <a:ext uri="{FF2B5EF4-FFF2-40B4-BE49-F238E27FC236}">
                  <a16:creationId xmlns:a16="http://schemas.microsoft.com/office/drawing/2014/main" id="{075AF15E-1AD0-3248-C8C6-14CA2ACF7F78}"/>
                </a:ext>
              </a:extLst>
            </p:cNvPr>
            <p:cNvSpPr/>
            <p:nvPr/>
          </p:nvSpPr>
          <p:spPr>
            <a:xfrm>
              <a:off x="666655" y="3675852"/>
              <a:ext cx="2736304" cy="1625081"/>
            </a:xfrm>
            <a:prstGeom prst="wedgeEllipseCallout">
              <a:avLst>
                <a:gd name="adj1" fmla="val 37058"/>
                <a:gd name="adj2" fmla="val -53859"/>
              </a:avLst>
            </a:prstGeom>
            <a:solidFill>
              <a:srgbClr val="E5E5EA"/>
            </a:solidFill>
            <a:ln>
              <a:solidFill>
                <a:srgbClr val="E5E5EA"/>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CH" sz="2800" b="1" dirty="0"/>
                <a:t>Physik!!! </a:t>
              </a:r>
            </a:p>
            <a:p>
              <a:pPr algn="ctr"/>
              <a:endParaRPr lang="de-CH" sz="2800" b="1" dirty="0"/>
            </a:p>
          </p:txBody>
        </p:sp>
        <p:pic>
          <p:nvPicPr>
            <p:cNvPr id="13" name="Graphic 12" descr="Heart with solid fill">
              <a:extLst>
                <a:ext uri="{FF2B5EF4-FFF2-40B4-BE49-F238E27FC236}">
                  <a16:creationId xmlns:a16="http://schemas.microsoft.com/office/drawing/2014/main" id="{E888DF96-A50E-0CE2-8D40-AAC878B80B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8596" y="4488392"/>
              <a:ext cx="651400" cy="615351"/>
            </a:xfrm>
            <a:prstGeom prst="rect">
              <a:avLst/>
            </a:prstGeom>
          </p:spPr>
        </p:pic>
        <p:pic>
          <p:nvPicPr>
            <p:cNvPr id="14" name="Graphic 13" descr="Heart with solid fill">
              <a:extLst>
                <a:ext uri="{FF2B5EF4-FFF2-40B4-BE49-F238E27FC236}">
                  <a16:creationId xmlns:a16="http://schemas.microsoft.com/office/drawing/2014/main" id="{0F9CDF3F-8AEB-44E2-BC94-8B15E5A1A9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83841" y="4637286"/>
              <a:ext cx="651400" cy="615351"/>
            </a:xfrm>
            <a:prstGeom prst="rect">
              <a:avLst/>
            </a:prstGeom>
          </p:spPr>
        </p:pic>
        <p:pic>
          <p:nvPicPr>
            <p:cNvPr id="21" name="Graphic 20" descr="Heart with solid fill">
              <a:extLst>
                <a:ext uri="{FF2B5EF4-FFF2-40B4-BE49-F238E27FC236}">
                  <a16:creationId xmlns:a16="http://schemas.microsoft.com/office/drawing/2014/main" id="{338E96EC-B787-7D88-C77C-94161F582B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41130" y="4460197"/>
              <a:ext cx="651400" cy="615351"/>
            </a:xfrm>
            <a:prstGeom prst="rect">
              <a:avLst/>
            </a:prstGeom>
          </p:spPr>
        </p:pic>
      </p:grpSp>
    </p:spTree>
    <p:extLst>
      <p:ext uri="{BB962C8B-B14F-4D97-AF65-F5344CB8AC3E}">
        <p14:creationId xmlns:p14="http://schemas.microsoft.com/office/powerpoint/2010/main" val="3865448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solidFill>
                  <a:srgbClr val="0033A0"/>
                </a:solidFill>
              </a:rPr>
              <a:t>Conceptualisation of Interest in Physics</a:t>
            </a:r>
            <a:endParaRPr lang="de-CH" dirty="0"/>
          </a:p>
        </p:txBody>
      </p:sp>
      <p:sp>
        <p:nvSpPr>
          <p:cNvPr id="6" name="Slide Number Placeholder 5"/>
          <p:cNvSpPr>
            <a:spLocks noGrp="1"/>
          </p:cNvSpPr>
          <p:nvPr>
            <p:ph type="sldNum" sz="quarter" idx="12"/>
          </p:nvPr>
        </p:nvSpPr>
        <p:spPr/>
        <p:txBody>
          <a:bodyPr/>
          <a:lstStyle/>
          <a:p>
            <a:fld id="{36B5EA5A-BC32-A742-B11B-8E7414D5B535}" type="slidenum">
              <a:rPr lang="en-US" smtClean="0"/>
              <a:pPr/>
              <a:t>19</a:t>
            </a:fld>
            <a:endParaRPr lang="en-US" dirty="0"/>
          </a:p>
        </p:txBody>
      </p:sp>
      <p:grpSp>
        <p:nvGrpSpPr>
          <p:cNvPr id="18" name="Group 17"/>
          <p:cNvGrpSpPr/>
          <p:nvPr/>
        </p:nvGrpSpPr>
        <p:grpSpPr>
          <a:xfrm>
            <a:off x="1741156" y="1278954"/>
            <a:ext cx="4032446" cy="2222052"/>
            <a:chOff x="1741156" y="1278954"/>
            <a:chExt cx="4032446" cy="2222052"/>
          </a:xfrm>
        </p:grpSpPr>
        <p:sp>
          <p:nvSpPr>
            <p:cNvPr id="10" name="Rounded Rectangle 9"/>
            <p:cNvSpPr/>
            <p:nvPr/>
          </p:nvSpPr>
          <p:spPr>
            <a:xfrm rot="16200000">
              <a:off x="2646353" y="373757"/>
              <a:ext cx="2222052" cy="4032446"/>
            </a:xfrm>
            <a:prstGeom prst="roundRect">
              <a:avLst>
                <a:gd name="adj" fmla="val 13542"/>
              </a:avLst>
            </a:prstGeom>
            <a:solidFill>
              <a:srgbClr val="FEAB49"/>
            </a:solidFill>
            <a:ln>
              <a:solidFill>
                <a:srgbClr val="ED820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9" name="TextBox 8"/>
            <p:cNvSpPr txBox="1"/>
            <p:nvPr/>
          </p:nvSpPr>
          <p:spPr>
            <a:xfrm>
              <a:off x="1813355" y="1484784"/>
              <a:ext cx="3960247" cy="1107996"/>
            </a:xfrm>
            <a:prstGeom prst="rect">
              <a:avLst/>
            </a:prstGeom>
            <a:noFill/>
          </p:spPr>
          <p:txBody>
            <a:bodyPr wrap="square" lIns="0" tIns="0" rIns="0" bIns="0" rtlCol="0">
              <a:spAutoFit/>
            </a:bodyPr>
            <a:lstStyle/>
            <a:p>
              <a:pPr algn="ctr"/>
              <a:r>
                <a:rPr lang="en-GB" dirty="0">
                  <a:solidFill>
                    <a:schemeClr val="bg1"/>
                  </a:solidFill>
                  <a:latin typeface="Gill Sans MT" panose="020B0502020104020203" pitchFamily="34" charset="0"/>
                </a:rPr>
                <a:t>Even fewer students are additionally interested in </a:t>
              </a:r>
              <a:r>
                <a:rPr lang="en-GB" b="1" dirty="0">
                  <a:solidFill>
                    <a:schemeClr val="bg1"/>
                  </a:solidFill>
                  <a:latin typeface="Gill Sans MT" panose="020B0502020104020203" pitchFamily="34" charset="0"/>
                </a:rPr>
                <a:t>contexts</a:t>
              </a:r>
              <a:r>
                <a:rPr lang="en-GB" dirty="0">
                  <a:solidFill>
                    <a:schemeClr val="bg1"/>
                  </a:solidFill>
                  <a:latin typeface="Gill Sans MT" panose="020B0502020104020203" pitchFamily="34" charset="0"/>
                </a:rPr>
                <a:t> related to </a:t>
              </a:r>
            </a:p>
            <a:p>
              <a:pPr algn="ctr"/>
              <a:r>
                <a:rPr lang="en-GB" dirty="0">
                  <a:solidFill>
                    <a:schemeClr val="bg1"/>
                  </a:solidFill>
                  <a:latin typeface="Gill Sans MT" panose="020B0502020104020203" pitchFamily="34" charset="0"/>
                </a:rPr>
                <a:t>(1) </a:t>
              </a:r>
              <a:r>
                <a:rPr lang="en-GB" b="1" dirty="0">
                  <a:solidFill>
                    <a:schemeClr val="bg1"/>
                  </a:solidFill>
                  <a:latin typeface="Gill Sans MT" panose="020B0502020104020203" pitchFamily="34" charset="0"/>
                </a:rPr>
                <a:t>science</a:t>
              </a:r>
              <a:r>
                <a:rPr lang="en-GB" dirty="0">
                  <a:solidFill>
                    <a:schemeClr val="bg1"/>
                  </a:solidFill>
                  <a:latin typeface="Gill Sans MT" panose="020B0502020104020203" pitchFamily="34" charset="0"/>
                </a:rPr>
                <a:t>, e.g., “elementary particles”</a:t>
              </a:r>
            </a:p>
            <a:p>
              <a:pPr algn="ctr"/>
              <a:r>
                <a:rPr lang="en-GB" dirty="0">
                  <a:solidFill>
                    <a:schemeClr val="bg1"/>
                  </a:solidFill>
                  <a:latin typeface="Gill Sans MT" panose="020B0502020104020203" pitchFamily="34" charset="0"/>
                </a:rPr>
                <a:t>(2) </a:t>
              </a:r>
              <a:r>
                <a:rPr lang="en-GB" b="1" dirty="0">
                  <a:solidFill>
                    <a:schemeClr val="bg1"/>
                  </a:solidFill>
                  <a:latin typeface="Gill Sans MT" panose="020B0502020104020203" pitchFamily="34" charset="0"/>
                </a:rPr>
                <a:t>technology</a:t>
              </a:r>
              <a:r>
                <a:rPr lang="en-GB" dirty="0">
                  <a:solidFill>
                    <a:schemeClr val="bg1"/>
                  </a:solidFill>
                  <a:latin typeface="Gill Sans MT" panose="020B0502020104020203" pitchFamily="34" charset="0"/>
                </a:rPr>
                <a:t>, e.g., “garage”</a:t>
              </a:r>
              <a:endParaRPr lang="en-GB" b="1" dirty="0">
                <a:solidFill>
                  <a:schemeClr val="bg1"/>
                </a:solidFill>
                <a:latin typeface="Gill Sans MT" panose="020B0502020104020203" pitchFamily="34" charset="0"/>
              </a:endParaRPr>
            </a:p>
          </p:txBody>
        </p:sp>
      </p:grpSp>
      <p:grpSp>
        <p:nvGrpSpPr>
          <p:cNvPr id="15" name="Group 14"/>
          <p:cNvGrpSpPr/>
          <p:nvPr/>
        </p:nvGrpSpPr>
        <p:grpSpPr>
          <a:xfrm>
            <a:off x="1737621" y="2794592"/>
            <a:ext cx="5760638" cy="2146576"/>
            <a:chOff x="1737621" y="2794592"/>
            <a:chExt cx="5760638" cy="2146576"/>
          </a:xfrm>
        </p:grpSpPr>
        <p:sp>
          <p:nvSpPr>
            <p:cNvPr id="4" name="Rounded Rectangle 3"/>
            <p:cNvSpPr/>
            <p:nvPr/>
          </p:nvSpPr>
          <p:spPr>
            <a:xfrm rot="16200000">
              <a:off x="3544652" y="987561"/>
              <a:ext cx="2146576" cy="5760638"/>
            </a:xfrm>
            <a:prstGeom prst="roundRect">
              <a:avLst>
                <a:gd name="adj" fmla="val 1397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CH"/>
            </a:p>
          </p:txBody>
        </p:sp>
        <p:sp>
          <p:nvSpPr>
            <p:cNvPr id="5" name="TextBox 4"/>
            <p:cNvSpPr txBox="1"/>
            <p:nvPr/>
          </p:nvSpPr>
          <p:spPr>
            <a:xfrm>
              <a:off x="2423592" y="3097438"/>
              <a:ext cx="4243954" cy="830997"/>
            </a:xfrm>
            <a:prstGeom prst="rect">
              <a:avLst/>
            </a:prstGeom>
            <a:noFill/>
          </p:spPr>
          <p:txBody>
            <a:bodyPr wrap="square" lIns="0" tIns="0" rIns="0" bIns="0" rtlCol="0">
              <a:spAutoFit/>
            </a:bodyPr>
            <a:lstStyle/>
            <a:p>
              <a:pPr algn="ctr"/>
              <a:r>
                <a:rPr lang="en-GB" dirty="0">
                  <a:solidFill>
                    <a:schemeClr val="bg1"/>
                  </a:solidFill>
                  <a:latin typeface="Gill Sans MT" panose="020B0502020104020203" pitchFamily="34" charset="0"/>
                </a:rPr>
                <a:t>Fewer students are additionally interested in </a:t>
              </a:r>
              <a:br>
                <a:rPr lang="en-GB" dirty="0">
                  <a:solidFill>
                    <a:schemeClr val="bg1"/>
                  </a:solidFill>
                  <a:latin typeface="Gill Sans MT" panose="020B0502020104020203" pitchFamily="34" charset="0"/>
                </a:rPr>
              </a:br>
              <a:r>
                <a:rPr lang="en-GB" b="1" dirty="0">
                  <a:solidFill>
                    <a:schemeClr val="bg1"/>
                  </a:solidFill>
                  <a:latin typeface="Gill Sans MT" panose="020B0502020104020203" pitchFamily="34" charset="0"/>
                </a:rPr>
                <a:t>everyday life contexts</a:t>
              </a:r>
              <a:r>
                <a:rPr lang="en-GB" dirty="0">
                  <a:solidFill>
                    <a:schemeClr val="bg1"/>
                  </a:solidFill>
                  <a:latin typeface="Gill Sans MT" panose="020B0502020104020203" pitchFamily="34" charset="0"/>
                </a:rPr>
                <a:t>: </a:t>
              </a:r>
              <a:br>
                <a:rPr lang="en-GB" dirty="0">
                  <a:solidFill>
                    <a:schemeClr val="bg1"/>
                  </a:solidFill>
                  <a:latin typeface="Gill Sans MT" panose="020B0502020104020203" pitchFamily="34" charset="0"/>
                </a:rPr>
              </a:br>
              <a:r>
                <a:rPr lang="en-GB" b="1" dirty="0">
                  <a:solidFill>
                    <a:schemeClr val="bg1"/>
                  </a:solidFill>
                  <a:latin typeface="Gill Sans MT" panose="020B0502020104020203" pitchFamily="34" charset="0"/>
                </a:rPr>
                <a:t>specific examples</a:t>
              </a:r>
              <a:r>
                <a:rPr lang="en-GB" dirty="0">
                  <a:solidFill>
                    <a:schemeClr val="bg1"/>
                  </a:solidFill>
                  <a:latin typeface="Gill Sans MT" panose="020B0502020104020203" pitchFamily="34" charset="0"/>
                </a:rPr>
                <a:t>, e.g., “digital camera”</a:t>
              </a:r>
              <a:endParaRPr lang="en-GB" b="1" dirty="0">
                <a:solidFill>
                  <a:schemeClr val="bg1"/>
                </a:solidFill>
                <a:latin typeface="Gill Sans MT" panose="020B0502020104020203" pitchFamily="34" charset="0"/>
              </a:endParaRPr>
            </a:p>
          </p:txBody>
        </p:sp>
      </p:grpSp>
      <p:grpSp>
        <p:nvGrpSpPr>
          <p:cNvPr id="13" name="Group 12"/>
          <p:cNvGrpSpPr/>
          <p:nvPr/>
        </p:nvGrpSpPr>
        <p:grpSpPr>
          <a:xfrm>
            <a:off x="1737622" y="4231283"/>
            <a:ext cx="7632851" cy="1598317"/>
            <a:chOff x="1737622" y="4231283"/>
            <a:chExt cx="7632851" cy="1598317"/>
          </a:xfrm>
        </p:grpSpPr>
        <p:sp>
          <p:nvSpPr>
            <p:cNvPr id="2" name="Rounded Rectangle 1"/>
            <p:cNvSpPr/>
            <p:nvPr/>
          </p:nvSpPr>
          <p:spPr>
            <a:xfrm rot="16200000">
              <a:off x="4754889" y="1214016"/>
              <a:ext cx="1598317" cy="76328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600" dirty="0">
                <a:solidFill>
                  <a:schemeClr val="bg1"/>
                </a:solidFill>
              </a:endParaRPr>
            </a:p>
          </p:txBody>
        </p:sp>
        <p:sp>
          <p:nvSpPr>
            <p:cNvPr id="11" name="TextBox 10"/>
            <p:cNvSpPr txBox="1"/>
            <p:nvPr/>
          </p:nvSpPr>
          <p:spPr>
            <a:xfrm>
              <a:off x="2401962" y="4487995"/>
              <a:ext cx="6304170" cy="1107996"/>
            </a:xfrm>
            <a:prstGeom prst="rect">
              <a:avLst/>
            </a:prstGeom>
            <a:noFill/>
          </p:spPr>
          <p:txBody>
            <a:bodyPr wrap="square" lIns="0" tIns="0" rIns="0" bIns="0" rtlCol="0">
              <a:spAutoFit/>
            </a:bodyPr>
            <a:lstStyle/>
            <a:p>
              <a:pPr lvl="0" algn="ctr"/>
              <a:r>
                <a:rPr lang="en-GB" dirty="0">
                  <a:solidFill>
                    <a:schemeClr val="bg1"/>
                  </a:solidFill>
                  <a:latin typeface="Gill Sans MT" panose="020B0502020104020203" pitchFamily="34" charset="0"/>
                </a:rPr>
                <a:t>Most students are only interested in </a:t>
              </a:r>
              <a:r>
                <a:rPr lang="en-GB" b="1" dirty="0">
                  <a:solidFill>
                    <a:schemeClr val="bg1"/>
                  </a:solidFill>
                  <a:latin typeface="Gill Sans MT" panose="020B0502020104020203" pitchFamily="34" charset="0"/>
                </a:rPr>
                <a:t>contexts</a:t>
              </a:r>
              <a:r>
                <a:rPr lang="en-GB" dirty="0">
                  <a:solidFill>
                    <a:schemeClr val="bg1"/>
                  </a:solidFill>
                  <a:latin typeface="Gill Sans MT" panose="020B0502020104020203" pitchFamily="34" charset="0"/>
                </a:rPr>
                <a:t> related to </a:t>
              </a:r>
              <a:br>
                <a:rPr lang="en-GB" dirty="0">
                  <a:solidFill>
                    <a:schemeClr val="bg1"/>
                  </a:solidFill>
                  <a:latin typeface="Gill Sans MT" panose="020B0502020104020203" pitchFamily="34" charset="0"/>
                </a:rPr>
              </a:br>
              <a:r>
                <a:rPr lang="en-GB" dirty="0">
                  <a:solidFill>
                    <a:schemeClr val="bg1"/>
                  </a:solidFill>
                  <a:latin typeface="Gill Sans MT" panose="020B0502020104020203" pitchFamily="34" charset="0"/>
                </a:rPr>
                <a:t>(1) </a:t>
              </a:r>
              <a:r>
                <a:rPr lang="en-GB" b="1" dirty="0">
                  <a:solidFill>
                    <a:schemeClr val="bg1"/>
                  </a:solidFill>
                  <a:latin typeface="Gill Sans MT" panose="020B0502020104020203" pitchFamily="34" charset="0"/>
                </a:rPr>
                <a:t>one’s own body</a:t>
              </a:r>
              <a:r>
                <a:rPr lang="en-GB" dirty="0">
                  <a:solidFill>
                    <a:schemeClr val="bg1"/>
                  </a:solidFill>
                  <a:latin typeface="Gill Sans MT" panose="020B0502020104020203" pitchFamily="34" charset="0"/>
                </a:rPr>
                <a:t>,  e.g., “artificial joints (medicine)”</a:t>
              </a:r>
              <a:br>
                <a:rPr lang="en-GB" dirty="0">
                  <a:solidFill>
                    <a:schemeClr val="bg1"/>
                  </a:solidFill>
                  <a:latin typeface="Gill Sans MT" panose="020B0502020104020203" pitchFamily="34" charset="0"/>
                </a:rPr>
              </a:br>
              <a:r>
                <a:rPr lang="en-GB" dirty="0">
                  <a:solidFill>
                    <a:schemeClr val="bg1"/>
                  </a:solidFill>
                  <a:latin typeface="Gill Sans MT" panose="020B0502020104020203" pitchFamily="34" charset="0"/>
                </a:rPr>
                <a:t>(2) </a:t>
              </a:r>
              <a:r>
                <a:rPr lang="en-GB" b="1" dirty="0">
                  <a:solidFill>
                    <a:schemeClr val="bg1"/>
                  </a:solidFill>
                  <a:latin typeface="Gill Sans MT" panose="020B0502020104020203" pitchFamily="34" charset="0"/>
                </a:rPr>
                <a:t>socio-scientific issues</a:t>
              </a:r>
              <a:r>
                <a:rPr lang="en-GB" dirty="0">
                  <a:solidFill>
                    <a:schemeClr val="bg1"/>
                  </a:solidFill>
                  <a:latin typeface="Gill Sans MT" panose="020B0502020104020203" pitchFamily="34" charset="0"/>
                </a:rPr>
                <a:t>,  e.g., “smuggled arms”</a:t>
              </a:r>
              <a:br>
                <a:rPr lang="en-GB" dirty="0">
                  <a:solidFill>
                    <a:schemeClr val="bg1"/>
                  </a:solidFill>
                  <a:latin typeface="Gill Sans MT" panose="020B0502020104020203" pitchFamily="34" charset="0"/>
                </a:rPr>
              </a:br>
              <a:r>
                <a:rPr lang="en-GB" dirty="0">
                  <a:solidFill>
                    <a:schemeClr val="bg1"/>
                  </a:solidFill>
                  <a:latin typeface="Gill Sans MT" panose="020B0502020104020203" pitchFamily="34" charset="0"/>
                </a:rPr>
                <a:t>(3) </a:t>
              </a:r>
              <a:r>
                <a:rPr lang="en-GB" b="1" dirty="0">
                  <a:solidFill>
                    <a:schemeClr val="bg1"/>
                  </a:solidFill>
                  <a:latin typeface="Gill Sans MT" panose="020B0502020104020203" pitchFamily="34" charset="0"/>
                </a:rPr>
                <a:t>existential questions of humankind</a:t>
              </a:r>
              <a:r>
                <a:rPr lang="en-GB" dirty="0">
                  <a:solidFill>
                    <a:schemeClr val="bg1"/>
                  </a:solidFill>
                  <a:latin typeface="Gill Sans MT" panose="020B0502020104020203" pitchFamily="34" charset="0"/>
                </a:rPr>
                <a:t>, e.g., “big bang theory” </a:t>
              </a:r>
            </a:p>
          </p:txBody>
        </p:sp>
      </p:grpSp>
      <p:sp>
        <p:nvSpPr>
          <p:cNvPr id="12" name="Rectangle 11"/>
          <p:cNvSpPr/>
          <p:nvPr/>
        </p:nvSpPr>
        <p:spPr>
          <a:xfrm>
            <a:off x="47328" y="5891412"/>
            <a:ext cx="2376264" cy="9665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Up Arrow 15"/>
          <p:cNvSpPr/>
          <p:nvPr/>
        </p:nvSpPr>
        <p:spPr>
          <a:xfrm>
            <a:off x="975338" y="1465041"/>
            <a:ext cx="576064" cy="4364560"/>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a:r>
              <a:rPr lang="de-CH" dirty="0"/>
              <a:t>Number of contexts</a:t>
            </a:r>
          </a:p>
        </p:txBody>
      </p:sp>
      <p:sp>
        <p:nvSpPr>
          <p:cNvPr id="17" name="Up Arrow 16"/>
          <p:cNvSpPr/>
          <p:nvPr/>
        </p:nvSpPr>
        <p:spPr>
          <a:xfrm rot="5400000">
            <a:off x="5172519" y="2507598"/>
            <a:ext cx="576064" cy="7438794"/>
          </a:xfrm>
          <a:prstGeom prst="upArrow">
            <a:avLst/>
          </a:prstGeom>
        </p:spPr>
        <p:style>
          <a:lnRef idx="2">
            <a:schemeClr val="accent4">
              <a:shade val="50000"/>
            </a:schemeClr>
          </a:lnRef>
          <a:fillRef idx="1">
            <a:schemeClr val="accent4"/>
          </a:fillRef>
          <a:effectRef idx="0">
            <a:schemeClr val="accent4"/>
          </a:effectRef>
          <a:fontRef idx="minor">
            <a:schemeClr val="lt1"/>
          </a:fontRef>
        </p:style>
        <p:txBody>
          <a:bodyPr vert="vert270" rtlCol="0" anchor="ctr"/>
          <a:lstStyle/>
          <a:p>
            <a:pPr algn="ctr"/>
            <a:r>
              <a:rPr lang="de-CH" dirty="0"/>
              <a:t>Number of students</a:t>
            </a:r>
          </a:p>
        </p:txBody>
      </p:sp>
      <p:sp>
        <p:nvSpPr>
          <p:cNvPr id="20" name="Oval Callout 19"/>
          <p:cNvSpPr/>
          <p:nvPr/>
        </p:nvSpPr>
        <p:spPr>
          <a:xfrm>
            <a:off x="9192344" y="47740"/>
            <a:ext cx="3383074" cy="2109217"/>
          </a:xfrm>
          <a:prstGeom prst="wedgeEllipseCallout">
            <a:avLst>
              <a:gd name="adj1" fmla="val 18878"/>
              <a:gd name="adj2" fmla="val 62664"/>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CH" sz="2800" b="1" dirty="0"/>
              <a:t>Physics?</a:t>
            </a:r>
            <a:r>
              <a:rPr lang="de-CH" sz="2800" dirty="0"/>
              <a:t> Only in the </a:t>
            </a:r>
            <a:r>
              <a:rPr lang="de-CH" sz="2800" b="1" dirty="0"/>
              <a:t>right contexts</a:t>
            </a:r>
            <a:r>
              <a:rPr lang="de-CH" sz="2800" dirty="0"/>
              <a:t>!</a:t>
            </a:r>
          </a:p>
        </p:txBody>
      </p:sp>
    </p:spTree>
    <p:extLst>
      <p:ext uri="{BB962C8B-B14F-4D97-AF65-F5344CB8AC3E}">
        <p14:creationId xmlns:p14="http://schemas.microsoft.com/office/powerpoint/2010/main" val="76863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3" name="Content Placeholder 2"/>
          <p:cNvSpPr>
            <a:spLocks noGrp="1"/>
          </p:cNvSpPr>
          <p:nvPr>
            <p:ph idx="1"/>
          </p:nvPr>
        </p:nvSpPr>
        <p:spPr>
          <a:xfrm>
            <a:off x="7392144" y="-48846"/>
            <a:ext cx="4799855" cy="6286158"/>
          </a:xfrm>
        </p:spPr>
        <p:txBody>
          <a:bodyPr anchor="ctr"/>
          <a:lstStyle/>
          <a:p>
            <a:pPr marL="55563" algn="ctr"/>
            <a:r>
              <a:rPr lang="de-CH" sz="4000" dirty="0"/>
              <a:t>Most students</a:t>
            </a:r>
            <a:r>
              <a:rPr lang="de-CH" sz="3600" dirty="0"/>
              <a:t> </a:t>
            </a:r>
            <a:r>
              <a:rPr lang="de-CH" sz="4000" b="0" dirty="0"/>
              <a:t>can be categorised into </a:t>
            </a:r>
            <a:r>
              <a:rPr lang="de-CH" sz="4000" dirty="0"/>
              <a:t>one single type of interest in physics</a:t>
            </a:r>
            <a:endParaRPr lang="de-CH" sz="3600" b="0" dirty="0"/>
          </a:p>
        </p:txBody>
      </p:sp>
      <p:sp>
        <p:nvSpPr>
          <p:cNvPr id="6" name="Slide Number Placeholder 5"/>
          <p:cNvSpPr>
            <a:spLocks noGrp="1"/>
          </p:cNvSpPr>
          <p:nvPr>
            <p:ph type="sldNum" sz="quarter" idx="12"/>
          </p:nvPr>
        </p:nvSpPr>
        <p:spPr/>
        <p:txBody>
          <a:bodyPr/>
          <a:lstStyle/>
          <a:p>
            <a:r>
              <a:rPr lang="en-US" dirty="0"/>
              <a:t>2</a:t>
            </a:r>
          </a:p>
        </p:txBody>
      </p:sp>
    </p:spTree>
    <p:extLst>
      <p:ext uri="{BB962C8B-B14F-4D97-AF65-F5344CB8AC3E}">
        <p14:creationId xmlns:p14="http://schemas.microsoft.com/office/powerpoint/2010/main" val="948545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1583160" y="1592263"/>
            <a:ext cx="8856984" cy="4608512"/>
          </a:xfrm>
        </p:spPr>
        <p:txBody>
          <a:bodyPr>
            <a:normAutofit/>
          </a:bodyPr>
          <a:lstStyle/>
          <a:p>
            <a:pPr lvl="0" algn="ctr">
              <a:buClr>
                <a:schemeClr val="tx1"/>
              </a:buClr>
            </a:pPr>
            <a:r>
              <a:rPr lang="en-GB" sz="2800" dirty="0"/>
              <a:t>Educators trying to address the students’ interest</a:t>
            </a:r>
            <a:r>
              <a:rPr lang="en-GB" sz="2800" b="0" dirty="0"/>
              <a:t> can match the </a:t>
            </a:r>
            <a:r>
              <a:rPr lang="en-GB" sz="2800" dirty="0"/>
              <a:t>design of their learning activities</a:t>
            </a:r>
            <a:r>
              <a:rPr lang="en-GB" sz="2800" b="0" dirty="0"/>
              <a:t> with </a:t>
            </a:r>
            <a:br>
              <a:rPr lang="en-GB" sz="2800" b="0" dirty="0"/>
            </a:br>
            <a:r>
              <a:rPr lang="en-GB" sz="2800" b="0" dirty="0"/>
              <a:t>the </a:t>
            </a:r>
            <a:r>
              <a:rPr lang="en-GB" sz="2800" dirty="0"/>
              <a:t>conceptualisation of interest</a:t>
            </a:r>
            <a:r>
              <a:rPr lang="en-GB" sz="2800" b="0" dirty="0"/>
              <a:t>. </a:t>
            </a:r>
          </a:p>
          <a:p>
            <a:pPr marL="630238" lvl="0" indent="-457200">
              <a:buClr>
                <a:schemeClr val="tx1"/>
              </a:buClr>
              <a:buFont typeface="Wingdings" panose="05000000000000000000" pitchFamily="2" charset="2"/>
              <a:buChar char="v"/>
            </a:pPr>
            <a:endParaRPr lang="en-GB" sz="2800" b="0" dirty="0"/>
          </a:p>
        </p:txBody>
      </p:sp>
      <p:sp>
        <p:nvSpPr>
          <p:cNvPr id="4" name="Title 1"/>
          <p:cNvSpPr>
            <a:spLocks noGrp="1"/>
          </p:cNvSpPr>
          <p:nvPr>
            <p:ph type="title"/>
          </p:nvPr>
        </p:nvSpPr>
        <p:spPr/>
        <p:txBody>
          <a:bodyPr/>
          <a:lstStyle/>
          <a:p>
            <a:r>
              <a:rPr lang="fr-CH" sz="4400" b="1" dirty="0">
                <a:solidFill>
                  <a:schemeClr val="accent1"/>
                </a:solidFill>
              </a:rPr>
              <a:t>Implications for Practice</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20</a:t>
            </a:fld>
            <a:endParaRPr lang="en-US" dirty="0"/>
          </a:p>
        </p:txBody>
      </p:sp>
      <p:pic>
        <p:nvPicPr>
          <p:cNvPr id="8" name="Picture 7"/>
          <p:cNvPicPr>
            <a:picLocks noChangeAspect="1"/>
          </p:cNvPicPr>
          <p:nvPr/>
        </p:nvPicPr>
        <p:blipFill rotWithShape="1">
          <a:blip r:embed="rId3"/>
          <a:srcRect l="864" r="738" b="12066"/>
          <a:stretch/>
        </p:blipFill>
        <p:spPr>
          <a:xfrm>
            <a:off x="1343472" y="3176898"/>
            <a:ext cx="9336360" cy="3023877"/>
          </a:xfrm>
          <a:prstGeom prst="rect">
            <a:avLst/>
          </a:prstGeom>
        </p:spPr>
      </p:pic>
    </p:spTree>
    <p:extLst>
      <p:ext uri="{BB962C8B-B14F-4D97-AF65-F5344CB8AC3E}">
        <p14:creationId xmlns:p14="http://schemas.microsoft.com/office/powerpoint/2010/main" val="1825771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3" name="Content Placeholder 2"/>
          <p:cNvSpPr>
            <a:spLocks noGrp="1"/>
          </p:cNvSpPr>
          <p:nvPr>
            <p:ph idx="1"/>
          </p:nvPr>
        </p:nvSpPr>
        <p:spPr>
          <a:xfrm>
            <a:off x="7392144" y="-48846"/>
            <a:ext cx="4799855" cy="6286158"/>
          </a:xfrm>
        </p:spPr>
        <p:txBody>
          <a:bodyPr anchor="ctr"/>
          <a:lstStyle/>
          <a:p>
            <a:pPr marL="55563" algn="ctr"/>
            <a:r>
              <a:rPr lang="de-CH" sz="4000" dirty="0"/>
              <a:t>Most students</a:t>
            </a:r>
            <a:r>
              <a:rPr lang="de-CH" sz="3600" dirty="0"/>
              <a:t> </a:t>
            </a:r>
            <a:r>
              <a:rPr lang="de-CH" sz="4000" b="0" dirty="0"/>
              <a:t>can be categorised into </a:t>
            </a:r>
            <a:r>
              <a:rPr lang="de-CH" sz="4000" dirty="0"/>
              <a:t>one single type of interest in physics</a:t>
            </a:r>
            <a:endParaRPr lang="de-CH" sz="3600" b="0" dirty="0"/>
          </a:p>
        </p:txBody>
      </p:sp>
      <p:sp>
        <p:nvSpPr>
          <p:cNvPr id="6" name="Slide Number Placeholder 5"/>
          <p:cNvSpPr>
            <a:spLocks noGrp="1"/>
          </p:cNvSpPr>
          <p:nvPr>
            <p:ph type="sldNum" sz="quarter" idx="12"/>
          </p:nvPr>
        </p:nvSpPr>
        <p:spPr/>
        <p:txBody>
          <a:bodyPr/>
          <a:lstStyle/>
          <a:p>
            <a:r>
              <a:rPr lang="en-US" dirty="0"/>
              <a:t>27</a:t>
            </a:r>
          </a:p>
        </p:txBody>
      </p:sp>
    </p:spTree>
    <p:extLst>
      <p:ext uri="{BB962C8B-B14F-4D97-AF65-F5344CB8AC3E}">
        <p14:creationId xmlns:p14="http://schemas.microsoft.com/office/powerpoint/2010/main" val="20926401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8860" b="6101"/>
          <a:stretch/>
        </p:blipFill>
        <p:spPr>
          <a:xfrm>
            <a:off x="3800" y="-27384"/>
            <a:ext cx="12192000" cy="6912768"/>
          </a:xfrm>
          <a:prstGeom prst="rect">
            <a:avLst/>
          </a:prstGeom>
        </p:spPr>
      </p:pic>
      <p:sp>
        <p:nvSpPr>
          <p:cNvPr id="5" name="Rectangle 4"/>
          <p:cNvSpPr/>
          <p:nvPr/>
        </p:nvSpPr>
        <p:spPr>
          <a:xfrm flipH="1" flipV="1">
            <a:off x="983432" y="1013446"/>
            <a:ext cx="10225136" cy="4831109"/>
          </a:xfrm>
          <a:prstGeom prst="rect">
            <a:avLst/>
          </a:prstGeom>
          <a:solidFill>
            <a:schemeClr val="bg1">
              <a:alpha val="93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163452" y="1478210"/>
            <a:ext cx="9865096" cy="2670870"/>
          </a:xfrm>
        </p:spPr>
        <p:txBody>
          <a:bodyPr anchor="b"/>
          <a:lstStyle/>
          <a:p>
            <a:r>
              <a:rPr lang="de-CH" sz="7200" dirty="0"/>
              <a:t>Thank you very much for your attention!</a:t>
            </a:r>
            <a:endParaRPr lang="en-US" sz="7200" dirty="0"/>
          </a:p>
        </p:txBody>
      </p:sp>
      <p:pic>
        <p:nvPicPr>
          <p:cNvPr id="6" name="Picture 5">
            <a:extLst>
              <a:ext uri="{FF2B5EF4-FFF2-40B4-BE49-F238E27FC236}">
                <a16:creationId xmlns:a16="http://schemas.microsoft.com/office/drawing/2014/main" id="{426E9AC2-DB3F-3043-BAF1-FDB172EA2CD8}"/>
              </a:ext>
            </a:extLst>
          </p:cNvPr>
          <p:cNvPicPr>
            <a:picLocks noChangeAspect="1"/>
          </p:cNvPicPr>
          <p:nvPr/>
        </p:nvPicPr>
        <p:blipFill>
          <a:blip r:embed="rId4"/>
          <a:stretch>
            <a:fillRect/>
          </a:stretch>
        </p:blipFill>
        <p:spPr>
          <a:xfrm>
            <a:off x="1215005" y="5244013"/>
            <a:ext cx="495300" cy="393700"/>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a:off x="1718441" y="5102436"/>
            <a:ext cx="1351555" cy="675778"/>
          </a:xfrm>
          <a:prstGeom prst="rect">
            <a:avLst/>
          </a:prstGeom>
        </p:spPr>
      </p:pic>
      <p:sp>
        <p:nvSpPr>
          <p:cNvPr id="8" name="Subtitle 2">
            <a:extLst>
              <a:ext uri="{FF2B5EF4-FFF2-40B4-BE49-F238E27FC236}">
                <a16:creationId xmlns:a16="http://schemas.microsoft.com/office/drawing/2014/main" id="{122A6236-838E-4AB7-A91A-20E0B9633713}"/>
              </a:ext>
            </a:extLst>
          </p:cNvPr>
          <p:cNvSpPr txBox="1">
            <a:spLocks/>
          </p:cNvSpPr>
          <p:nvPr/>
        </p:nvSpPr>
        <p:spPr>
          <a:xfrm>
            <a:off x="1524000" y="4201177"/>
            <a:ext cx="9144000" cy="1575031"/>
          </a:xfrm>
          <a:prstGeom prst="rect">
            <a:avLst/>
          </a:prstGeom>
        </p:spPr>
        <p:txBody>
          <a:bodyPr vert="horz" lIns="0" tIns="0" rIns="0" bIns="0" rtlCol="0" anchor="ctr">
            <a:noAutofit/>
          </a:bodyPr>
          <a:lstStyle>
            <a:lvl1pPr marL="0" indent="0" algn="ctr" defTabSz="914400" rtl="0" eaLnBrk="1" latinLnBrk="0" hangingPunct="1">
              <a:lnSpc>
                <a:spcPct val="90000"/>
              </a:lnSpc>
              <a:spcBef>
                <a:spcPts val="1800"/>
              </a:spcBef>
              <a:spcAft>
                <a:spcPts val="400"/>
              </a:spcAft>
              <a:buFont typeface="Arial"/>
              <a:buNone/>
              <a:tabLst/>
              <a:defRPr sz="2400" b="1" kern="1200">
                <a:solidFill>
                  <a:schemeClr val="tx2">
                    <a:lumMod val="50000"/>
                  </a:schemeClr>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36576">
              <a:spcAft>
                <a:spcPts val="0"/>
              </a:spcAft>
              <a:buClr>
                <a:prstClr val="white"/>
              </a:buClr>
            </a:pPr>
            <a:r>
              <a:rPr lang="en-US" sz="2800" dirty="0">
                <a:solidFill>
                  <a:schemeClr val="accent2"/>
                </a:solidFill>
              </a:rPr>
              <a:t>Looking forward to your comments and questions!</a:t>
            </a:r>
          </a:p>
          <a:p>
            <a:pPr marL="36576">
              <a:spcBef>
                <a:spcPts val="0"/>
              </a:spcBef>
              <a:spcAft>
                <a:spcPts val="0"/>
              </a:spcAft>
              <a:buClr>
                <a:prstClr val="white"/>
              </a:buClr>
            </a:pPr>
            <a:br>
              <a:rPr lang="en-US" sz="1800" dirty="0">
                <a:solidFill>
                  <a:schemeClr val="accent2"/>
                </a:solidFill>
              </a:rPr>
            </a:br>
            <a:endParaRPr lang="en-US" sz="1800" dirty="0">
              <a:solidFill>
                <a:schemeClr val="accent2"/>
              </a:solidFill>
            </a:endParaRPr>
          </a:p>
          <a:p>
            <a:pPr marL="36576">
              <a:spcBef>
                <a:spcPts val="0"/>
              </a:spcBef>
              <a:spcAft>
                <a:spcPts val="0"/>
              </a:spcAft>
              <a:buClr>
                <a:prstClr val="white"/>
              </a:buClr>
            </a:pPr>
            <a:r>
              <a:rPr lang="de-DE" sz="1800" dirty="0">
                <a:solidFill>
                  <a:schemeClr val="tx1"/>
                </a:solidFill>
              </a:rPr>
              <a:t>Sarah Zoechling | </a:t>
            </a:r>
            <a:r>
              <a:rPr lang="de-DE" sz="1800" b="0" dirty="0">
                <a:solidFill>
                  <a:schemeClr val="tx1"/>
                </a:solidFill>
              </a:rPr>
              <a:t>sarah.zoechling@cern.ch </a:t>
            </a:r>
            <a:endParaRPr lang="en-GB" sz="1800" b="0" dirty="0">
              <a:solidFill>
                <a:schemeClr val="tx1"/>
              </a:solidFill>
            </a:endParaRPr>
          </a:p>
        </p:txBody>
      </p:sp>
    </p:spTree>
    <p:extLst>
      <p:ext uri="{BB962C8B-B14F-4D97-AF65-F5344CB8AC3E}">
        <p14:creationId xmlns:p14="http://schemas.microsoft.com/office/powerpoint/2010/main" val="238483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052736"/>
            <a:ext cx="11376024" cy="5331112"/>
          </a:xfrm>
        </p:spPr>
        <p:txBody>
          <a:bodyPr>
            <a:noAutofit/>
          </a:bodyPr>
          <a:lstStyle/>
          <a:p>
            <a:pPr marL="457200" indent="-457200">
              <a:spcBef>
                <a:spcPts val="400"/>
              </a:spcBef>
              <a:buClr>
                <a:schemeClr val="tx1"/>
              </a:buClr>
              <a:buFont typeface="+mj-lt"/>
              <a:buAutoNum type="arabicPeriod"/>
            </a:pPr>
            <a:r>
              <a:rPr lang="en-GB" sz="1500" b="0" dirty="0" err="1"/>
              <a:t>Drechsel</a:t>
            </a:r>
            <a:r>
              <a:rPr lang="en-GB" sz="1500" b="0" dirty="0"/>
              <a:t>, B., </a:t>
            </a:r>
            <a:r>
              <a:rPr lang="en-GB" sz="1500" b="0" dirty="0" err="1"/>
              <a:t>Carstensen</a:t>
            </a:r>
            <a:r>
              <a:rPr lang="en-GB" sz="1500" b="0" dirty="0"/>
              <a:t>, C., &amp; Prenzel, M. (2011). The Role of Content and Context in PISA Interest Scales: A study of the embedded interest items in the PISA 2006 science assessment. International Journal of Science Education, 33(1), 73–95. </a:t>
            </a:r>
            <a:r>
              <a:rPr lang="en-GB" sz="1500" b="0" dirty="0">
                <a:hlinkClick r:id="rId2"/>
              </a:rPr>
              <a:t>https://doi.org/10.1080/09500693.2010.518646</a:t>
            </a:r>
            <a:endParaRPr lang="en-GB" sz="1500" b="0" dirty="0"/>
          </a:p>
          <a:p>
            <a:pPr marL="457200" indent="-457200">
              <a:spcBef>
                <a:spcPts val="400"/>
              </a:spcBef>
              <a:buClr>
                <a:schemeClr val="tx1"/>
              </a:buClr>
              <a:buFont typeface="+mj-lt"/>
              <a:buAutoNum type="arabicPeriod"/>
            </a:pPr>
            <a:r>
              <a:rPr lang="en-GB" sz="1500" b="0" dirty="0"/>
              <a:t>Habig, S., Blankenburg, J., van Vorst, H., Fechner, S., </a:t>
            </a:r>
            <a:r>
              <a:rPr lang="en-GB" sz="1500" b="0" dirty="0" err="1"/>
              <a:t>Parchmann</a:t>
            </a:r>
            <a:r>
              <a:rPr lang="en-GB" sz="1500" b="0" dirty="0"/>
              <a:t>, I., &amp; </a:t>
            </a:r>
            <a:r>
              <a:rPr lang="en-GB" sz="1500" b="0" dirty="0" err="1"/>
              <a:t>Sumfleth</a:t>
            </a:r>
            <a:r>
              <a:rPr lang="en-GB" sz="1500" b="0" dirty="0"/>
              <a:t>, E. (2018). Context characteristics and their effects on students’ situational interest in chemistry. </a:t>
            </a:r>
            <a:r>
              <a:rPr lang="en-GB" sz="1500" b="0" i="1" dirty="0"/>
              <a:t>International Journal of Science Education, 40</a:t>
            </a:r>
            <a:r>
              <a:rPr lang="en-GB" sz="1500" b="0" dirty="0"/>
              <a:t>(10), 1154-1175. </a:t>
            </a:r>
            <a:r>
              <a:rPr lang="en-GB" sz="1500" b="0" dirty="0">
                <a:hlinkClick r:id="rId3"/>
              </a:rPr>
              <a:t>https://doi.org/10.1080/09500693.2018.1470349</a:t>
            </a:r>
            <a:r>
              <a:rPr lang="en-GB" sz="1500" b="0" dirty="0"/>
              <a:t> </a:t>
            </a:r>
          </a:p>
          <a:p>
            <a:pPr marL="457200" indent="-457200">
              <a:spcBef>
                <a:spcPts val="400"/>
              </a:spcBef>
              <a:buClr>
                <a:schemeClr val="tx1"/>
              </a:buClr>
              <a:buFont typeface="+mj-lt"/>
              <a:buAutoNum type="arabicPeriod"/>
            </a:pPr>
            <a:r>
              <a:rPr lang="de-DE" sz="1500" b="0" dirty="0"/>
              <a:t>Häußler, P., Lehrke, M., &amp; Hoffmann, L. (1998). </a:t>
            </a:r>
            <a:r>
              <a:rPr lang="de-DE" sz="1500" b="0" i="1" dirty="0"/>
              <a:t>Die IPN-Interessenstudie Physik</a:t>
            </a:r>
            <a:r>
              <a:rPr lang="de-DE" sz="1500" b="0" dirty="0"/>
              <a:t>. Kiel: IPN.</a:t>
            </a:r>
          </a:p>
          <a:p>
            <a:pPr marL="457200" indent="-457200">
              <a:spcBef>
                <a:spcPts val="400"/>
              </a:spcBef>
              <a:buClr>
                <a:schemeClr val="tx1"/>
              </a:buClr>
              <a:buFont typeface="+mj-lt"/>
              <a:buAutoNum type="arabicPeriod"/>
            </a:pPr>
            <a:r>
              <a:rPr lang="en-GB" sz="1500" b="0" dirty="0" err="1"/>
              <a:t>Krapp</a:t>
            </a:r>
            <a:r>
              <a:rPr lang="en-GB" sz="1500" b="0" dirty="0"/>
              <a:t>, A. (2002). Structural and dynamic aspects of interest development: theoretical considerations from an ontogenetic perspective. </a:t>
            </a:r>
            <a:r>
              <a:rPr lang="en-GB" sz="1500" b="0" i="1" dirty="0"/>
              <a:t>Learning and Instruction, 12</a:t>
            </a:r>
            <a:r>
              <a:rPr lang="en-GB" sz="1500" b="0" dirty="0"/>
              <a:t>, 409. </a:t>
            </a:r>
            <a:r>
              <a:rPr lang="en-GB" sz="1500" b="0" dirty="0">
                <a:hlinkClick r:id="rId4"/>
              </a:rPr>
              <a:t>https://doi.org/10.1016/S0959-4752(01)00011-1</a:t>
            </a:r>
            <a:r>
              <a:rPr lang="en-GB" sz="1500" b="0" dirty="0"/>
              <a:t> </a:t>
            </a:r>
          </a:p>
          <a:p>
            <a:pPr marL="457200" indent="-457200">
              <a:spcBef>
                <a:spcPts val="400"/>
              </a:spcBef>
              <a:buClr>
                <a:schemeClr val="tx1"/>
              </a:buClr>
              <a:buFont typeface="+mj-lt"/>
              <a:buAutoNum type="arabicPeriod"/>
            </a:pPr>
            <a:r>
              <a:rPr lang="de-DE" sz="1500" b="0" dirty="0"/>
              <a:t>Levrini, O., De Ambrosis, A., Hemmer, S., Laherto, A., Malgieri, M., Pantano, O., &amp; Tasquier, G. (2017). Understanding first-year students’ curiosity and interest about physics—Lessons learned from the HOPE project. European Journal of Physics, 38(2), 025701. </a:t>
            </a:r>
            <a:r>
              <a:rPr lang="de-DE" sz="1500" b="0" dirty="0">
                <a:hlinkClick r:id="rId5"/>
              </a:rPr>
              <a:t>https://doi.org/10.1088/1361-6404/38/2/025701</a:t>
            </a:r>
            <a:endParaRPr lang="de-DE" sz="1500" b="0" dirty="0"/>
          </a:p>
          <a:p>
            <a:pPr marL="457200" indent="-457200">
              <a:spcBef>
                <a:spcPts val="400"/>
              </a:spcBef>
              <a:buClr>
                <a:schemeClr val="tx1"/>
              </a:buClr>
              <a:buFont typeface="+mj-lt"/>
              <a:buAutoNum type="arabicPeriod"/>
            </a:pPr>
            <a:r>
              <a:rPr lang="de-DE" sz="1500" b="0" dirty="0"/>
              <a:t>Rost, J., Sievers, K., Häußler, P., Hoffmann, L., &amp; Langeheine, R. (1999). Struktur und Veränderung des Interesses an Physik bei Schülern der 6. bis 10. Klassenstufe. </a:t>
            </a:r>
            <a:r>
              <a:rPr lang="de-DE" sz="1500" b="0" i="1" dirty="0"/>
              <a:t>Zeitschrift für Entwicklungspsychologie und pädagogische Psychologie, 31</a:t>
            </a:r>
            <a:r>
              <a:rPr lang="de-DE" sz="1500" b="0" dirty="0"/>
              <a:t>(1), 18-31. </a:t>
            </a:r>
            <a:r>
              <a:rPr lang="de-DE" sz="1500" b="0" dirty="0">
                <a:hlinkClick r:id="rId6"/>
              </a:rPr>
              <a:t>https://doi.org/10.1026//0049-8637.31.1.18</a:t>
            </a:r>
            <a:r>
              <a:rPr lang="de-DE" sz="1500" b="0" dirty="0"/>
              <a:t> </a:t>
            </a:r>
            <a:endParaRPr lang="en-GB" sz="1500" b="0" i="1" dirty="0"/>
          </a:p>
          <a:p>
            <a:pPr marL="457200" indent="-457200">
              <a:spcBef>
                <a:spcPts val="400"/>
              </a:spcBef>
              <a:buClr>
                <a:schemeClr val="tx1"/>
              </a:buClr>
              <a:buFont typeface="+mj-lt"/>
              <a:buAutoNum type="arabicPeriod"/>
            </a:pPr>
            <a:r>
              <a:rPr lang="en-GB" sz="1500" b="0" dirty="0" err="1"/>
              <a:t>Sievers</a:t>
            </a:r>
            <a:r>
              <a:rPr lang="en-GB" sz="1500" b="0" dirty="0"/>
              <a:t>, K. (1999). </a:t>
            </a:r>
            <a:r>
              <a:rPr lang="de-DE" sz="1500" b="0" i="1" dirty="0"/>
              <a:t>Struktur und Veränderung von Physikinteressen bei Jugendlichen.</a:t>
            </a:r>
            <a:r>
              <a:rPr lang="de-DE" sz="1500" b="0" dirty="0"/>
              <a:t> (Doctoral thesis). Universität Kiel, Kiel. </a:t>
            </a:r>
          </a:p>
          <a:p>
            <a:pPr marL="457200" indent="-457200">
              <a:spcBef>
                <a:spcPts val="400"/>
              </a:spcBef>
              <a:buClr>
                <a:schemeClr val="tx1"/>
              </a:buClr>
              <a:buFont typeface="+mj-lt"/>
              <a:buAutoNum type="arabicPeriod"/>
            </a:pPr>
            <a:r>
              <a:rPr lang="de-DE" sz="1500" b="0" dirty="0"/>
              <a:t>Zoechling, S., Hopf, M., Woithe, J., Schmeling, S. (2022). </a:t>
            </a:r>
            <a:r>
              <a:rPr lang="en-GB" sz="1500" b="0" dirty="0"/>
              <a:t>Students’ interest in particle physics: Conceptualisation, instrument development, and evaluation using Rasch theory and analysis. </a:t>
            </a:r>
            <a:r>
              <a:rPr lang="en-GB" sz="1500" b="0" i="1" dirty="0"/>
              <a:t>International Journal of Science Education. </a:t>
            </a:r>
            <a:r>
              <a:rPr lang="en-GB" sz="1500" b="0" dirty="0">
                <a:hlinkClick r:id="rId7"/>
              </a:rPr>
              <a:t>https://doi.org/10.1080/09500693.2022.2122897</a:t>
            </a:r>
            <a:r>
              <a:rPr lang="en-GB" sz="1500" b="0" dirty="0"/>
              <a:t> </a:t>
            </a:r>
            <a:endParaRPr lang="de-DE" sz="1500" b="0" dirty="0"/>
          </a:p>
          <a:p>
            <a:pPr marL="457200" indent="-457200">
              <a:spcBef>
                <a:spcPts val="400"/>
              </a:spcBef>
              <a:buClr>
                <a:schemeClr val="tx1"/>
              </a:buClr>
              <a:buFont typeface="+mj-lt"/>
              <a:buAutoNum type="arabicPeriod"/>
            </a:pPr>
            <a:r>
              <a:rPr lang="en-GB" sz="1500" b="0" dirty="0"/>
              <a:t>Student group photo created by </a:t>
            </a:r>
            <a:r>
              <a:rPr lang="en-GB" sz="1500" b="0" dirty="0" err="1"/>
              <a:t>lookstudio</a:t>
            </a:r>
            <a:r>
              <a:rPr lang="en-GB" sz="1500" b="0" dirty="0"/>
              <a:t> - </a:t>
            </a:r>
            <a:r>
              <a:rPr lang="en-GB" sz="1500" b="0" dirty="0">
                <a:hlinkClick r:id="rId8"/>
              </a:rPr>
              <a:t>www.freepik.com</a:t>
            </a:r>
            <a:r>
              <a:rPr lang="en-GB" sz="1500" b="0" dirty="0"/>
              <a:t> </a:t>
            </a:r>
            <a:endParaRPr lang="de-DE" sz="1500" b="0" dirty="0"/>
          </a:p>
        </p:txBody>
      </p:sp>
      <p:sp>
        <p:nvSpPr>
          <p:cNvPr id="4" name="Title 1"/>
          <p:cNvSpPr>
            <a:spLocks noGrp="1"/>
          </p:cNvSpPr>
          <p:nvPr>
            <p:ph type="title"/>
          </p:nvPr>
        </p:nvSpPr>
        <p:spPr/>
        <p:txBody>
          <a:bodyPr/>
          <a:lstStyle/>
          <a:p>
            <a:r>
              <a:rPr lang="fr-CH" b="1" dirty="0" err="1">
                <a:solidFill>
                  <a:schemeClr val="accent1"/>
                </a:solidFill>
              </a:rPr>
              <a:t>References</a:t>
            </a:r>
            <a:endParaRPr lang="de-CH" b="1" dirty="0">
              <a:solidFill>
                <a:schemeClr val="accent1"/>
              </a:solidFill>
            </a:endParaRPr>
          </a:p>
        </p:txBody>
      </p:sp>
      <p:sp>
        <p:nvSpPr>
          <p:cNvPr id="2" name="Slide Number Placeholder 1"/>
          <p:cNvSpPr>
            <a:spLocks noGrp="1"/>
          </p:cNvSpPr>
          <p:nvPr>
            <p:ph type="sldNum" sz="quarter" idx="12"/>
          </p:nvPr>
        </p:nvSpPr>
        <p:spPr/>
        <p:txBody>
          <a:bodyPr/>
          <a:lstStyle/>
          <a:p>
            <a:fld id="{71766878-3199-4EAB-94E7-2D6D11070E14}" type="slidenum">
              <a:rPr lang="en-US" smtClean="0"/>
              <a:t>23</a:t>
            </a:fld>
            <a:endParaRPr lang="en-US" dirty="0"/>
          </a:p>
        </p:txBody>
      </p:sp>
    </p:spTree>
    <p:extLst>
      <p:ext uri="{BB962C8B-B14F-4D97-AF65-F5344CB8AC3E}">
        <p14:creationId xmlns:p14="http://schemas.microsoft.com/office/powerpoint/2010/main" val="493521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8" name="Rectangle 7"/>
          <p:cNvSpPr/>
          <p:nvPr/>
        </p:nvSpPr>
        <p:spPr>
          <a:xfrm flipH="1" flipV="1">
            <a:off x="-13920" y="5085183"/>
            <a:ext cx="12205920" cy="1152127"/>
          </a:xfrm>
          <a:prstGeom prst="rect">
            <a:avLst/>
          </a:prstGeom>
          <a:solidFill>
            <a:schemeClr val="bg1">
              <a:alpha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3" name="Content Placeholder 2"/>
          <p:cNvSpPr>
            <a:spLocks noGrp="1"/>
          </p:cNvSpPr>
          <p:nvPr>
            <p:ph idx="1"/>
          </p:nvPr>
        </p:nvSpPr>
        <p:spPr>
          <a:xfrm>
            <a:off x="191344" y="4293095"/>
            <a:ext cx="11376024" cy="2776763"/>
          </a:xfrm>
        </p:spPr>
        <p:txBody>
          <a:bodyPr anchor="ctr"/>
          <a:lstStyle/>
          <a:p>
            <a:pPr algn="ctr"/>
            <a:r>
              <a:rPr lang="de-CH" sz="3200" dirty="0">
                <a:solidFill>
                  <a:schemeClr val="tx1"/>
                </a:solidFill>
              </a:rPr>
              <a:t>Back-up Slides</a:t>
            </a:r>
          </a:p>
        </p:txBody>
      </p:sp>
      <p:sp>
        <p:nvSpPr>
          <p:cNvPr id="6" name="Slide Number Placeholder 5"/>
          <p:cNvSpPr>
            <a:spLocks noGrp="1"/>
          </p:cNvSpPr>
          <p:nvPr>
            <p:ph type="sldNum" sz="quarter" idx="12"/>
          </p:nvPr>
        </p:nvSpPr>
        <p:spPr/>
        <p:txBody>
          <a:bodyPr/>
          <a:lstStyle/>
          <a:p>
            <a:r>
              <a:rPr lang="en-US" dirty="0"/>
              <a:t>30</a:t>
            </a:r>
          </a:p>
        </p:txBody>
      </p:sp>
    </p:spTree>
    <p:extLst>
      <p:ext uri="{BB962C8B-B14F-4D97-AF65-F5344CB8AC3E}">
        <p14:creationId xmlns:p14="http://schemas.microsoft.com/office/powerpoint/2010/main" val="17292768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Students’ Interest in Mechanics</a:t>
            </a:r>
          </a:p>
        </p:txBody>
      </p:sp>
      <p:sp>
        <p:nvSpPr>
          <p:cNvPr id="2" name="Content Placeholder 1"/>
          <p:cNvSpPr>
            <a:spLocks noGrp="1"/>
          </p:cNvSpPr>
          <p:nvPr>
            <p:ph sz="half" idx="2"/>
          </p:nvPr>
        </p:nvSpPr>
        <p:spPr>
          <a:xfrm>
            <a:off x="407987" y="2427287"/>
            <a:ext cx="10699559" cy="3773488"/>
          </a:xfrm>
        </p:spPr>
        <p:txBody>
          <a:bodyPr/>
          <a:lstStyle/>
          <a:p>
            <a:pPr marL="791980" indent="-479988">
              <a:buClr>
                <a:schemeClr val="tx1"/>
              </a:buClr>
              <a:buFont typeface="Wingdings" panose="05000000000000000000" pitchFamily="2" charset="2"/>
              <a:buChar char="v"/>
            </a:pPr>
            <a:r>
              <a:rPr lang="en-GB" sz="2800" b="0" dirty="0">
                <a:solidFill>
                  <a:schemeClr val="accent6">
                    <a:lumMod val="50000"/>
                  </a:schemeClr>
                </a:solidFill>
              </a:rPr>
              <a:t>Model of </a:t>
            </a:r>
            <a:r>
              <a:rPr lang="en-GB" sz="2800" dirty="0">
                <a:solidFill>
                  <a:schemeClr val="accent6">
                    <a:lumMod val="50000"/>
                  </a:schemeClr>
                </a:solidFill>
              </a:rPr>
              <a:t>two latent groups </a:t>
            </a:r>
            <a:r>
              <a:rPr lang="en-GB" sz="2800" b="0" dirty="0">
                <a:solidFill>
                  <a:schemeClr val="accent6">
                    <a:lumMod val="50000"/>
                  </a:schemeClr>
                </a:solidFill>
              </a:rPr>
              <a:t>describes the data the best</a:t>
            </a:r>
          </a:p>
          <a:p>
            <a:pPr marL="1343025" indent="-354013">
              <a:buClr>
                <a:schemeClr val="tx1"/>
              </a:buClr>
            </a:pPr>
            <a:r>
              <a:rPr lang="en-GB" sz="2800" dirty="0">
                <a:solidFill>
                  <a:schemeClr val="accent6">
                    <a:lumMod val="50000"/>
                  </a:schemeClr>
                </a:solidFill>
              </a:rPr>
              <a:t>Group 1</a:t>
            </a:r>
            <a:r>
              <a:rPr lang="en-GB" sz="2800" baseline="-25000" dirty="0">
                <a:solidFill>
                  <a:schemeClr val="accent6">
                    <a:lumMod val="50000"/>
                  </a:schemeClr>
                </a:solidFill>
              </a:rPr>
              <a:t>M</a:t>
            </a:r>
            <a:r>
              <a:rPr lang="en-GB" sz="2800" dirty="0">
                <a:solidFill>
                  <a:schemeClr val="accent6">
                    <a:lumMod val="50000"/>
                  </a:schemeClr>
                </a:solidFill>
              </a:rPr>
              <a:t>: </a:t>
            </a:r>
            <a:r>
              <a:rPr lang="en-GB" sz="2800" b="0" dirty="0">
                <a:solidFill>
                  <a:schemeClr val="accent6">
                    <a:lumMod val="50000"/>
                  </a:schemeClr>
                </a:solidFill>
              </a:rPr>
              <a:t>49% of the sample</a:t>
            </a:r>
          </a:p>
          <a:p>
            <a:pPr marL="1343025" indent="-354013">
              <a:buClr>
                <a:schemeClr val="tx1"/>
              </a:buClr>
            </a:pPr>
            <a:r>
              <a:rPr lang="en-GB" sz="2800" dirty="0">
                <a:solidFill>
                  <a:schemeClr val="accent6">
                    <a:lumMod val="50000"/>
                  </a:schemeClr>
                </a:solidFill>
              </a:rPr>
              <a:t>Group 2</a:t>
            </a:r>
            <a:r>
              <a:rPr lang="en-GB" sz="2800" baseline="-25000" dirty="0">
                <a:solidFill>
                  <a:schemeClr val="accent6">
                    <a:lumMod val="50000"/>
                  </a:schemeClr>
                </a:solidFill>
              </a:rPr>
              <a:t>M</a:t>
            </a:r>
            <a:r>
              <a:rPr lang="en-GB" sz="2800" dirty="0">
                <a:solidFill>
                  <a:schemeClr val="accent6">
                    <a:lumMod val="50000"/>
                  </a:schemeClr>
                </a:solidFill>
              </a:rPr>
              <a:t>: </a:t>
            </a:r>
            <a:r>
              <a:rPr lang="en-GB" sz="2800" b="0" dirty="0">
                <a:solidFill>
                  <a:schemeClr val="accent6">
                    <a:lumMod val="50000"/>
                  </a:schemeClr>
                </a:solidFill>
              </a:rPr>
              <a:t>51% of the sample</a:t>
            </a:r>
            <a:endParaRPr lang="en-GB" sz="2800" dirty="0">
              <a:solidFill>
                <a:schemeClr val="accent6">
                  <a:lumMod val="50000"/>
                </a:schemeClr>
              </a:solidFill>
            </a:endParaRPr>
          </a:p>
          <a:p>
            <a:pPr marL="791980" indent="-479988">
              <a:buClr>
                <a:schemeClr val="tx1"/>
              </a:buClr>
              <a:buFont typeface="Wingdings" panose="05000000000000000000" pitchFamily="2" charset="2"/>
              <a:buChar char="v"/>
            </a:pPr>
            <a:r>
              <a:rPr lang="en-GB" sz="2800" dirty="0">
                <a:solidFill>
                  <a:schemeClr val="accent6">
                    <a:lumMod val="50000"/>
                  </a:schemeClr>
                </a:solidFill>
              </a:rPr>
              <a:t>Different mean interest </a:t>
            </a:r>
            <a:r>
              <a:rPr lang="en-GB" sz="2800" b="0" dirty="0">
                <a:solidFill>
                  <a:schemeClr val="accent6">
                    <a:lumMod val="50000"/>
                  </a:schemeClr>
                </a:solidFill>
              </a:rPr>
              <a:t>(Group 1</a:t>
            </a:r>
            <a:r>
              <a:rPr lang="en-GB" sz="2800" b="0" baseline="-25000" dirty="0">
                <a:solidFill>
                  <a:schemeClr val="accent6">
                    <a:lumMod val="50000"/>
                  </a:schemeClr>
                </a:solidFill>
              </a:rPr>
              <a:t>M</a:t>
            </a:r>
            <a:r>
              <a:rPr lang="en-GB" sz="2800" b="0" dirty="0">
                <a:solidFill>
                  <a:schemeClr val="accent6">
                    <a:lumMod val="50000"/>
                  </a:schemeClr>
                </a:solidFill>
              </a:rPr>
              <a:t> &gt; Group 2</a:t>
            </a:r>
            <a:r>
              <a:rPr lang="en-GB" sz="2800" b="0" baseline="-25000" dirty="0">
                <a:solidFill>
                  <a:schemeClr val="accent6">
                    <a:lumMod val="50000"/>
                  </a:schemeClr>
                </a:solidFill>
              </a:rPr>
              <a:t>M</a:t>
            </a:r>
            <a:r>
              <a:rPr lang="en-GB" sz="2800" b="0" dirty="0">
                <a:solidFill>
                  <a:schemeClr val="accent6">
                    <a:lumMod val="50000"/>
                  </a:schemeClr>
                </a:solidFill>
              </a:rPr>
              <a:t>)</a:t>
            </a:r>
            <a:endParaRPr lang="en-GB" sz="2800" dirty="0">
              <a:solidFill>
                <a:schemeClr val="accent6">
                  <a:lumMod val="50000"/>
                </a:schemeClr>
              </a:solidFill>
            </a:endParaRPr>
          </a:p>
          <a:p>
            <a:pPr marL="791980" indent="-479988">
              <a:buClr>
                <a:schemeClr val="tx1"/>
              </a:buClr>
              <a:buFont typeface="Wingdings" panose="05000000000000000000" pitchFamily="2" charset="2"/>
              <a:buChar char="v"/>
            </a:pPr>
            <a:r>
              <a:rPr lang="en-GB" sz="2800" dirty="0">
                <a:solidFill>
                  <a:schemeClr val="accent6">
                    <a:lumMod val="50000"/>
                  </a:schemeClr>
                </a:solidFill>
              </a:rPr>
              <a:t>Similar interest profiles </a:t>
            </a:r>
          </a:p>
          <a:p>
            <a:pPr marL="791980" indent="-479988">
              <a:buClr>
                <a:schemeClr val="tx1"/>
              </a:buClr>
              <a:buFont typeface="Wingdings" panose="05000000000000000000" pitchFamily="2" charset="2"/>
              <a:buChar char="v"/>
            </a:pPr>
            <a:endParaRPr lang="en-GB" sz="2800" dirty="0">
              <a:solidFill>
                <a:schemeClr val="accent6">
                  <a:lumMod val="50000"/>
                </a:schemeClr>
              </a:solidFill>
            </a:endParaRPr>
          </a:p>
          <a:p>
            <a:endParaRPr lang="de-CH" dirty="0"/>
          </a:p>
        </p:txBody>
      </p:sp>
      <p:sp>
        <p:nvSpPr>
          <p:cNvPr id="5" name="Slide Number Placeholder 4"/>
          <p:cNvSpPr>
            <a:spLocks noGrp="1"/>
          </p:cNvSpPr>
          <p:nvPr>
            <p:ph type="sldNum" sz="quarter" idx="12"/>
          </p:nvPr>
        </p:nvSpPr>
        <p:spPr/>
        <p:txBody>
          <a:bodyPr/>
          <a:lstStyle/>
          <a:p>
            <a:fld id="{71766878-3199-4EAB-94E7-2D6D11070E14}" type="slidenum">
              <a:rPr lang="en-US" smtClean="0"/>
              <a:t>25</a:t>
            </a:fld>
            <a:endParaRPr lang="en-US" dirty="0"/>
          </a:p>
        </p:txBody>
      </p:sp>
    </p:spTree>
    <p:extLst>
      <p:ext uri="{BB962C8B-B14F-4D97-AF65-F5344CB8AC3E}">
        <p14:creationId xmlns:p14="http://schemas.microsoft.com/office/powerpoint/2010/main" val="46773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Mechanics</a:t>
            </a:r>
            <a:r>
              <a:rPr lang="fr-CH" sz="4400" dirty="0">
                <a:solidFill>
                  <a:schemeClr val="accent1"/>
                </a:solidFill>
              </a:rPr>
              <a:t> </a:t>
            </a:r>
            <a:r>
              <a:rPr lang="fr-CH" sz="4400" dirty="0" err="1">
                <a:solidFill>
                  <a:schemeClr val="accent1"/>
                </a:solidFill>
              </a:rPr>
              <a:t>Interest</a:t>
            </a:r>
            <a:r>
              <a:rPr lang="fr-CH" sz="4400" dirty="0">
                <a:solidFill>
                  <a:schemeClr val="accent1"/>
                </a:solidFill>
              </a:rPr>
              <a:t> Profiles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26</a:t>
            </a:fld>
            <a:endParaRPr lang="en-US" dirty="0"/>
          </a:p>
        </p:txBody>
      </p:sp>
      <p:graphicFrame>
        <p:nvGraphicFramePr>
          <p:cNvPr id="6" name="Chart 5"/>
          <p:cNvGraphicFramePr>
            <a:graphicFrameLocks/>
          </p:cNvGraphicFramePr>
          <p:nvPr/>
        </p:nvGraphicFramePr>
        <p:xfrm>
          <a:off x="1533959" y="1300330"/>
          <a:ext cx="8064896" cy="484890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8928426" y="3385141"/>
            <a:ext cx="2956363" cy="307777"/>
          </a:xfrm>
          <a:prstGeom prst="rect">
            <a:avLst/>
          </a:prstGeom>
          <a:noFill/>
        </p:spPr>
        <p:txBody>
          <a:bodyPr wrap="square" lIns="0" tIns="0" rIns="0" bIns="0" rtlCol="0">
            <a:spAutoFit/>
          </a:bodyPr>
          <a:lstStyle/>
          <a:p>
            <a:pPr algn="ctr"/>
            <a:r>
              <a:rPr lang="de-CH" sz="2000" dirty="0"/>
              <a:t>more interesting</a:t>
            </a:r>
          </a:p>
        </p:txBody>
      </p:sp>
      <p:sp>
        <p:nvSpPr>
          <p:cNvPr id="10" name="Down Arrow 9"/>
          <p:cNvSpPr/>
          <p:nvPr/>
        </p:nvSpPr>
        <p:spPr>
          <a:xfrm rot="10800000">
            <a:off x="9878742" y="1501232"/>
            <a:ext cx="248558" cy="3604141"/>
          </a:xfrm>
          <a:prstGeom prst="downArrow">
            <a:avLst>
              <a:gd name="adj1" fmla="val 50000"/>
              <a:gd name="adj2" fmla="val 94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1" name="Rectangle 10"/>
          <p:cNvSpPr/>
          <p:nvPr/>
        </p:nvSpPr>
        <p:spPr>
          <a:xfrm>
            <a:off x="5379900" y="5779902"/>
            <a:ext cx="284052" cy="307777"/>
          </a:xfrm>
          <a:prstGeom prst="rect">
            <a:avLst/>
          </a:prstGeom>
        </p:spPr>
        <p:txBody>
          <a:bodyPr wrap="none">
            <a:spAutoFit/>
          </a:bodyPr>
          <a:lstStyle/>
          <a:p>
            <a:r>
              <a:rPr lang="en-GB" sz="1400" baseline="-25000" dirty="0">
                <a:solidFill>
                  <a:schemeClr val="accent6">
                    <a:lumMod val="50000"/>
                  </a:schemeClr>
                </a:solidFill>
              </a:rPr>
              <a:t>M</a:t>
            </a:r>
            <a:endParaRPr lang="de-CH" sz="1400" dirty="0"/>
          </a:p>
        </p:txBody>
      </p:sp>
      <p:sp>
        <p:nvSpPr>
          <p:cNvPr id="12" name="Rectangle 11"/>
          <p:cNvSpPr/>
          <p:nvPr/>
        </p:nvSpPr>
        <p:spPr>
          <a:xfrm>
            <a:off x="6744072" y="5779902"/>
            <a:ext cx="72008" cy="307777"/>
          </a:xfrm>
          <a:prstGeom prst="rect">
            <a:avLst/>
          </a:prstGeom>
        </p:spPr>
        <p:txBody>
          <a:bodyPr wrap="square">
            <a:spAutoFit/>
          </a:bodyPr>
          <a:lstStyle/>
          <a:p>
            <a:r>
              <a:rPr lang="en-GB" sz="1400" baseline="-25000" dirty="0">
                <a:solidFill>
                  <a:schemeClr val="accent6">
                    <a:lumMod val="50000"/>
                  </a:schemeClr>
                </a:solidFill>
              </a:rPr>
              <a:t>M</a:t>
            </a:r>
            <a:endParaRPr lang="de-CH" sz="1400" dirty="0"/>
          </a:p>
        </p:txBody>
      </p:sp>
      <p:sp>
        <p:nvSpPr>
          <p:cNvPr id="2" name="Rounded Rectangle 1"/>
          <p:cNvSpPr/>
          <p:nvPr/>
        </p:nvSpPr>
        <p:spPr>
          <a:xfrm>
            <a:off x="7452800" y="5877272"/>
            <a:ext cx="3504811" cy="808663"/>
          </a:xfrm>
          <a:prstGeom prst="roundRect">
            <a:avLst/>
          </a:prstGeom>
          <a:solidFill>
            <a:schemeClr val="accent4">
              <a:lumMod val="20000"/>
              <a:lumOff val="80000"/>
            </a:schemeClr>
          </a:solidFill>
          <a:ln w="28575">
            <a:solidFill>
              <a:schemeClr val="accent4">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CH" sz="1600" b="1" dirty="0">
                <a:solidFill>
                  <a:schemeClr val="tx2"/>
                </a:solidFill>
              </a:rPr>
              <a:t>NOTE:</a:t>
            </a:r>
            <a:r>
              <a:rPr lang="en-GB" sz="1600" dirty="0">
                <a:solidFill>
                  <a:schemeClr val="tx2"/>
                </a:solidFill>
              </a:rPr>
              <a:t> </a:t>
            </a:r>
            <a:r>
              <a:rPr lang="de-CH" sz="1600" dirty="0">
                <a:solidFill>
                  <a:schemeClr val="tx2"/>
                </a:solidFill>
              </a:rPr>
              <a:t>For each group, </a:t>
            </a:r>
            <a:r>
              <a:rPr lang="en-GB" sz="1600" dirty="0">
                <a:solidFill>
                  <a:schemeClr val="tx2"/>
                </a:solidFill>
              </a:rPr>
              <a:t>the</a:t>
            </a:r>
            <a:br>
              <a:rPr lang="en-GB" sz="1600" dirty="0">
                <a:solidFill>
                  <a:schemeClr val="tx2"/>
                </a:solidFill>
              </a:rPr>
            </a:br>
            <a:r>
              <a:rPr lang="en-GB" sz="1600" b="1" dirty="0">
                <a:solidFill>
                  <a:schemeClr val="tx2"/>
                </a:solidFill>
              </a:rPr>
              <a:t>item parameter means </a:t>
            </a:r>
            <a:r>
              <a:rPr lang="en-GB" sz="1600" dirty="0">
                <a:solidFill>
                  <a:schemeClr val="tx2"/>
                </a:solidFill>
              </a:rPr>
              <a:t>are </a:t>
            </a:r>
            <a:r>
              <a:rPr lang="en-GB" sz="1600" b="1" dirty="0">
                <a:solidFill>
                  <a:schemeClr val="tx2"/>
                </a:solidFill>
              </a:rPr>
              <a:t>normalised to 0 </a:t>
            </a:r>
            <a:r>
              <a:rPr lang="en-GB" sz="1600" dirty="0">
                <a:solidFill>
                  <a:schemeClr val="tx2"/>
                </a:solidFill>
              </a:rPr>
              <a:t>in Rasch analysis.</a:t>
            </a:r>
            <a:endParaRPr lang="de-CH" sz="1600" dirty="0">
              <a:solidFill>
                <a:schemeClr val="tx2"/>
              </a:solidFill>
            </a:endParaRPr>
          </a:p>
        </p:txBody>
      </p:sp>
    </p:spTree>
    <p:extLst>
      <p:ext uri="{BB962C8B-B14F-4D97-AF65-F5344CB8AC3E}">
        <p14:creationId xmlns:p14="http://schemas.microsoft.com/office/powerpoint/2010/main" val="3167846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Students’ Interest in Particle Physics</a:t>
            </a:r>
          </a:p>
        </p:txBody>
      </p:sp>
      <p:sp>
        <p:nvSpPr>
          <p:cNvPr id="2" name="Content Placeholder 1"/>
          <p:cNvSpPr>
            <a:spLocks noGrp="1"/>
          </p:cNvSpPr>
          <p:nvPr>
            <p:ph sz="half" idx="2"/>
          </p:nvPr>
        </p:nvSpPr>
        <p:spPr>
          <a:xfrm>
            <a:off x="407987" y="2427287"/>
            <a:ext cx="10872589" cy="3773488"/>
          </a:xfrm>
        </p:spPr>
        <p:txBody>
          <a:bodyPr/>
          <a:lstStyle/>
          <a:p>
            <a:pPr marL="791980" indent="-479988">
              <a:buClr>
                <a:schemeClr val="tx1"/>
              </a:buClr>
              <a:buFont typeface="Wingdings" panose="05000000000000000000" pitchFamily="2" charset="2"/>
              <a:buChar char="v"/>
            </a:pPr>
            <a:r>
              <a:rPr lang="en-GB" sz="2800" b="0" dirty="0">
                <a:solidFill>
                  <a:schemeClr val="accent6">
                    <a:lumMod val="50000"/>
                  </a:schemeClr>
                </a:solidFill>
              </a:rPr>
              <a:t>Model of </a:t>
            </a:r>
            <a:r>
              <a:rPr lang="en-GB" sz="2800" dirty="0">
                <a:solidFill>
                  <a:schemeClr val="accent6">
                    <a:lumMod val="50000"/>
                  </a:schemeClr>
                </a:solidFill>
              </a:rPr>
              <a:t>three latent groups </a:t>
            </a:r>
            <a:r>
              <a:rPr lang="en-GB" sz="2800" b="0" dirty="0">
                <a:solidFill>
                  <a:schemeClr val="accent6">
                    <a:lumMod val="50000"/>
                  </a:schemeClr>
                </a:solidFill>
              </a:rPr>
              <a:t>describes the data the best</a:t>
            </a:r>
          </a:p>
          <a:p>
            <a:pPr marL="1343025" indent="-354013">
              <a:buClr>
                <a:schemeClr val="tx1"/>
              </a:buClr>
            </a:pPr>
            <a:r>
              <a:rPr lang="en-GB" sz="2800" dirty="0">
                <a:solidFill>
                  <a:schemeClr val="accent6">
                    <a:lumMod val="50000"/>
                  </a:schemeClr>
                </a:solidFill>
              </a:rPr>
              <a:t>Group 1</a:t>
            </a:r>
            <a:r>
              <a:rPr lang="en-GB" sz="2800" baseline="-25000" dirty="0">
                <a:solidFill>
                  <a:schemeClr val="accent6">
                    <a:lumMod val="50000"/>
                  </a:schemeClr>
                </a:solidFill>
              </a:rPr>
              <a:t>PP</a:t>
            </a:r>
            <a:r>
              <a:rPr lang="en-GB" sz="2800" dirty="0">
                <a:solidFill>
                  <a:schemeClr val="accent6">
                    <a:lumMod val="50000"/>
                  </a:schemeClr>
                </a:solidFill>
              </a:rPr>
              <a:t>: </a:t>
            </a:r>
            <a:r>
              <a:rPr lang="en-GB" sz="2800" b="0" dirty="0">
                <a:solidFill>
                  <a:schemeClr val="accent6">
                    <a:lumMod val="50000"/>
                  </a:schemeClr>
                </a:solidFill>
              </a:rPr>
              <a:t>45% of the sample </a:t>
            </a:r>
          </a:p>
          <a:p>
            <a:pPr marL="1343025" indent="-354013">
              <a:buClr>
                <a:schemeClr val="tx1"/>
              </a:buClr>
            </a:pPr>
            <a:r>
              <a:rPr lang="en-GB" sz="2800" dirty="0">
                <a:solidFill>
                  <a:schemeClr val="accent6">
                    <a:lumMod val="50000"/>
                  </a:schemeClr>
                </a:solidFill>
              </a:rPr>
              <a:t>Group 2</a:t>
            </a:r>
            <a:r>
              <a:rPr lang="en-GB" sz="2800" baseline="-25000" dirty="0">
                <a:solidFill>
                  <a:schemeClr val="accent6">
                    <a:lumMod val="50000"/>
                  </a:schemeClr>
                </a:solidFill>
              </a:rPr>
              <a:t>PP</a:t>
            </a:r>
            <a:r>
              <a:rPr lang="en-GB" sz="2800" dirty="0">
                <a:solidFill>
                  <a:schemeClr val="accent6">
                    <a:lumMod val="50000"/>
                  </a:schemeClr>
                </a:solidFill>
              </a:rPr>
              <a:t>: </a:t>
            </a:r>
            <a:r>
              <a:rPr lang="en-GB" sz="2800" b="0" dirty="0">
                <a:solidFill>
                  <a:schemeClr val="accent6">
                    <a:lumMod val="50000"/>
                  </a:schemeClr>
                </a:solidFill>
              </a:rPr>
              <a:t>34% of the sample </a:t>
            </a:r>
          </a:p>
          <a:p>
            <a:pPr marL="1343025" indent="-354013">
              <a:buClr>
                <a:schemeClr val="tx1"/>
              </a:buClr>
            </a:pPr>
            <a:r>
              <a:rPr lang="en-GB" sz="2800" dirty="0">
                <a:solidFill>
                  <a:schemeClr val="accent6">
                    <a:lumMod val="50000"/>
                  </a:schemeClr>
                </a:solidFill>
              </a:rPr>
              <a:t>Group 3</a:t>
            </a:r>
            <a:r>
              <a:rPr lang="en-GB" sz="2800" baseline="-25000" dirty="0">
                <a:solidFill>
                  <a:schemeClr val="accent6">
                    <a:lumMod val="50000"/>
                  </a:schemeClr>
                </a:solidFill>
              </a:rPr>
              <a:t>PP</a:t>
            </a:r>
            <a:r>
              <a:rPr lang="en-GB" sz="2800" dirty="0">
                <a:solidFill>
                  <a:schemeClr val="accent6">
                    <a:lumMod val="50000"/>
                  </a:schemeClr>
                </a:solidFill>
              </a:rPr>
              <a:t>: </a:t>
            </a:r>
            <a:r>
              <a:rPr lang="en-GB" sz="2800" b="0" dirty="0">
                <a:solidFill>
                  <a:schemeClr val="accent6">
                    <a:lumMod val="50000"/>
                  </a:schemeClr>
                </a:solidFill>
              </a:rPr>
              <a:t>21% of the sample </a:t>
            </a:r>
          </a:p>
          <a:p>
            <a:pPr marL="791980" indent="-479988">
              <a:buClr>
                <a:schemeClr val="tx1"/>
              </a:buClr>
              <a:buFont typeface="Wingdings" panose="05000000000000000000" pitchFamily="2" charset="2"/>
              <a:buChar char="v"/>
            </a:pPr>
            <a:r>
              <a:rPr lang="en-GB" sz="2800" dirty="0">
                <a:solidFill>
                  <a:schemeClr val="accent6">
                    <a:lumMod val="50000"/>
                  </a:schemeClr>
                </a:solidFill>
              </a:rPr>
              <a:t>Different mean interest: </a:t>
            </a:r>
            <a:r>
              <a:rPr lang="en-GB" sz="2800" b="0" dirty="0">
                <a:solidFill>
                  <a:schemeClr val="accent6">
                    <a:lumMod val="50000"/>
                  </a:schemeClr>
                </a:solidFill>
              </a:rPr>
              <a:t>(Group 3</a:t>
            </a:r>
            <a:r>
              <a:rPr lang="en-GB" sz="2800" b="0" baseline="-25000" dirty="0">
                <a:solidFill>
                  <a:schemeClr val="accent6">
                    <a:lumMod val="50000"/>
                  </a:schemeClr>
                </a:solidFill>
              </a:rPr>
              <a:t>PP</a:t>
            </a:r>
            <a:r>
              <a:rPr lang="en-GB" sz="2800" b="0" dirty="0">
                <a:solidFill>
                  <a:schemeClr val="accent6">
                    <a:lumMod val="50000"/>
                  </a:schemeClr>
                </a:solidFill>
              </a:rPr>
              <a:t> &gt; Group 1</a:t>
            </a:r>
            <a:r>
              <a:rPr lang="en-GB" sz="2800" b="0" baseline="-25000" dirty="0">
                <a:solidFill>
                  <a:schemeClr val="accent6">
                    <a:lumMod val="50000"/>
                  </a:schemeClr>
                </a:solidFill>
              </a:rPr>
              <a:t>PP</a:t>
            </a:r>
            <a:r>
              <a:rPr lang="en-GB" sz="2800" b="0" dirty="0">
                <a:solidFill>
                  <a:schemeClr val="accent6">
                    <a:lumMod val="50000"/>
                  </a:schemeClr>
                </a:solidFill>
              </a:rPr>
              <a:t> &gt; Group 2</a:t>
            </a:r>
            <a:r>
              <a:rPr lang="en-GB" sz="2800" b="0" baseline="-25000" dirty="0">
                <a:solidFill>
                  <a:schemeClr val="accent6">
                    <a:lumMod val="50000"/>
                  </a:schemeClr>
                </a:solidFill>
              </a:rPr>
              <a:t>PP</a:t>
            </a:r>
            <a:r>
              <a:rPr lang="en-GB" sz="2800" b="0" dirty="0">
                <a:solidFill>
                  <a:schemeClr val="accent6">
                    <a:lumMod val="50000"/>
                  </a:schemeClr>
                </a:solidFill>
              </a:rPr>
              <a:t>)</a:t>
            </a:r>
            <a:endParaRPr lang="en-GB" sz="2800" dirty="0">
              <a:solidFill>
                <a:schemeClr val="accent6">
                  <a:lumMod val="50000"/>
                </a:schemeClr>
              </a:solidFill>
            </a:endParaRPr>
          </a:p>
          <a:p>
            <a:endParaRPr lang="de-CH" dirty="0"/>
          </a:p>
        </p:txBody>
      </p:sp>
      <p:sp>
        <p:nvSpPr>
          <p:cNvPr id="5" name="Slide Number Placeholder 4"/>
          <p:cNvSpPr>
            <a:spLocks noGrp="1"/>
          </p:cNvSpPr>
          <p:nvPr>
            <p:ph type="sldNum" sz="quarter" idx="12"/>
          </p:nvPr>
        </p:nvSpPr>
        <p:spPr/>
        <p:txBody>
          <a:bodyPr/>
          <a:lstStyle/>
          <a:p>
            <a:fld id="{71766878-3199-4EAB-94E7-2D6D11070E14}" type="slidenum">
              <a:rPr lang="en-US" smtClean="0"/>
              <a:t>27</a:t>
            </a:fld>
            <a:endParaRPr lang="en-US" dirty="0"/>
          </a:p>
        </p:txBody>
      </p:sp>
    </p:spTree>
    <p:extLst>
      <p:ext uri="{BB962C8B-B14F-4D97-AF65-F5344CB8AC3E}">
        <p14:creationId xmlns:p14="http://schemas.microsoft.com/office/powerpoint/2010/main" val="324267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Particle </a:t>
            </a:r>
            <a:r>
              <a:rPr lang="fr-CH" sz="4400" dirty="0" err="1">
                <a:solidFill>
                  <a:schemeClr val="accent1"/>
                </a:solidFill>
              </a:rPr>
              <a:t>Physics</a:t>
            </a:r>
            <a:r>
              <a:rPr lang="fr-CH" sz="4400" dirty="0">
                <a:solidFill>
                  <a:schemeClr val="accent1"/>
                </a:solidFill>
              </a:rPr>
              <a:t> </a:t>
            </a:r>
            <a:r>
              <a:rPr lang="fr-CH" sz="4400" dirty="0" err="1">
                <a:solidFill>
                  <a:schemeClr val="accent1"/>
                </a:solidFill>
              </a:rPr>
              <a:t>Interest</a:t>
            </a:r>
            <a:r>
              <a:rPr lang="fr-CH" sz="4400" dirty="0">
                <a:solidFill>
                  <a:schemeClr val="accent1"/>
                </a:solidFill>
              </a:rPr>
              <a:t> Profiles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28</a:t>
            </a:fld>
            <a:endParaRPr lang="en-US" dirty="0"/>
          </a:p>
        </p:txBody>
      </p:sp>
      <p:graphicFrame>
        <p:nvGraphicFramePr>
          <p:cNvPr id="6" name="Chart 5"/>
          <p:cNvGraphicFramePr>
            <a:graphicFrameLocks/>
          </p:cNvGraphicFramePr>
          <p:nvPr/>
        </p:nvGraphicFramePr>
        <p:xfrm>
          <a:off x="1533959" y="1300330"/>
          <a:ext cx="8064896" cy="4848904"/>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rot="16200000">
            <a:off x="8928426" y="3385141"/>
            <a:ext cx="2956363" cy="307777"/>
          </a:xfrm>
          <a:prstGeom prst="rect">
            <a:avLst/>
          </a:prstGeom>
          <a:noFill/>
        </p:spPr>
        <p:txBody>
          <a:bodyPr wrap="square" lIns="0" tIns="0" rIns="0" bIns="0" rtlCol="0">
            <a:spAutoFit/>
          </a:bodyPr>
          <a:lstStyle/>
          <a:p>
            <a:pPr algn="ctr"/>
            <a:r>
              <a:rPr lang="de-CH" sz="2000" dirty="0"/>
              <a:t>more interesting</a:t>
            </a:r>
          </a:p>
        </p:txBody>
      </p:sp>
      <p:sp>
        <p:nvSpPr>
          <p:cNvPr id="10" name="Down Arrow 9"/>
          <p:cNvSpPr/>
          <p:nvPr/>
        </p:nvSpPr>
        <p:spPr>
          <a:xfrm rot="10800000">
            <a:off x="9878742" y="1501232"/>
            <a:ext cx="248558" cy="3604141"/>
          </a:xfrm>
          <a:prstGeom prst="downArrow">
            <a:avLst>
              <a:gd name="adj1" fmla="val 50000"/>
              <a:gd name="adj2" fmla="val 94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7" name="Rectangle 6"/>
          <p:cNvSpPr/>
          <p:nvPr/>
        </p:nvSpPr>
        <p:spPr>
          <a:xfrm>
            <a:off x="4742922" y="5779902"/>
            <a:ext cx="344966" cy="307777"/>
          </a:xfrm>
          <a:prstGeom prst="rect">
            <a:avLst/>
          </a:prstGeom>
        </p:spPr>
        <p:txBody>
          <a:bodyPr wrap="none">
            <a:spAutoFit/>
          </a:bodyPr>
          <a:lstStyle/>
          <a:p>
            <a:r>
              <a:rPr lang="en-GB" sz="1400" baseline="-25000" dirty="0">
                <a:solidFill>
                  <a:schemeClr val="accent6">
                    <a:lumMod val="50000"/>
                  </a:schemeClr>
                </a:solidFill>
              </a:rPr>
              <a:t>PP</a:t>
            </a:r>
            <a:endParaRPr lang="de-CH" sz="1400" dirty="0"/>
          </a:p>
        </p:txBody>
      </p:sp>
      <p:sp>
        <p:nvSpPr>
          <p:cNvPr id="8" name="Rectangle 7"/>
          <p:cNvSpPr/>
          <p:nvPr/>
        </p:nvSpPr>
        <p:spPr>
          <a:xfrm>
            <a:off x="6053225" y="5779902"/>
            <a:ext cx="360040" cy="307777"/>
          </a:xfrm>
          <a:prstGeom prst="rect">
            <a:avLst/>
          </a:prstGeom>
        </p:spPr>
        <p:txBody>
          <a:bodyPr wrap="square">
            <a:spAutoFit/>
          </a:bodyPr>
          <a:lstStyle/>
          <a:p>
            <a:r>
              <a:rPr lang="en-GB" sz="1400" baseline="-25000" dirty="0">
                <a:solidFill>
                  <a:schemeClr val="accent6">
                    <a:lumMod val="50000"/>
                  </a:schemeClr>
                </a:solidFill>
              </a:rPr>
              <a:t>PP</a:t>
            </a:r>
            <a:endParaRPr lang="de-CH" sz="1400" dirty="0"/>
          </a:p>
        </p:txBody>
      </p:sp>
      <p:sp>
        <p:nvSpPr>
          <p:cNvPr id="11" name="Rectangle 10"/>
          <p:cNvSpPr/>
          <p:nvPr/>
        </p:nvSpPr>
        <p:spPr>
          <a:xfrm>
            <a:off x="7370992" y="5779902"/>
            <a:ext cx="360040" cy="307777"/>
          </a:xfrm>
          <a:prstGeom prst="rect">
            <a:avLst/>
          </a:prstGeom>
        </p:spPr>
        <p:txBody>
          <a:bodyPr wrap="square">
            <a:spAutoFit/>
          </a:bodyPr>
          <a:lstStyle/>
          <a:p>
            <a:r>
              <a:rPr lang="en-GB" sz="1400" baseline="-25000" dirty="0">
                <a:solidFill>
                  <a:schemeClr val="accent6">
                    <a:lumMod val="50000"/>
                  </a:schemeClr>
                </a:solidFill>
              </a:rPr>
              <a:t>PP</a:t>
            </a:r>
            <a:endParaRPr lang="de-CH" sz="1400" dirty="0"/>
          </a:p>
        </p:txBody>
      </p:sp>
      <p:sp>
        <p:nvSpPr>
          <p:cNvPr id="2" name="Rounded Rectangle 1"/>
          <p:cNvSpPr/>
          <p:nvPr/>
        </p:nvSpPr>
        <p:spPr>
          <a:xfrm>
            <a:off x="6384032" y="1800837"/>
            <a:ext cx="330807" cy="3600400"/>
          </a:xfrm>
          <a:prstGeom prst="roundRect">
            <a:avLst/>
          </a:prstGeom>
          <a:noFill/>
          <a:ln w="38100">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Rounded Rectangle 11"/>
          <p:cNvSpPr/>
          <p:nvPr/>
        </p:nvSpPr>
        <p:spPr>
          <a:xfrm>
            <a:off x="7943362" y="5877272"/>
            <a:ext cx="3504811" cy="808663"/>
          </a:xfrm>
          <a:prstGeom prst="roundRect">
            <a:avLst/>
          </a:prstGeom>
          <a:solidFill>
            <a:schemeClr val="accent4">
              <a:lumMod val="20000"/>
              <a:lumOff val="80000"/>
            </a:schemeClr>
          </a:solidFill>
          <a:ln w="28575">
            <a:solidFill>
              <a:schemeClr val="accent4">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CH" sz="1600" b="1" dirty="0">
                <a:solidFill>
                  <a:schemeClr val="tx2"/>
                </a:solidFill>
              </a:rPr>
              <a:t>NOTE:</a:t>
            </a:r>
            <a:r>
              <a:rPr lang="en-GB" sz="1600" dirty="0">
                <a:solidFill>
                  <a:schemeClr val="tx2"/>
                </a:solidFill>
              </a:rPr>
              <a:t> </a:t>
            </a:r>
            <a:r>
              <a:rPr lang="de-CH" sz="1600" dirty="0">
                <a:solidFill>
                  <a:schemeClr val="tx2"/>
                </a:solidFill>
              </a:rPr>
              <a:t>For each group, </a:t>
            </a:r>
            <a:r>
              <a:rPr lang="en-GB" sz="1600" dirty="0">
                <a:solidFill>
                  <a:schemeClr val="tx2"/>
                </a:solidFill>
              </a:rPr>
              <a:t>the</a:t>
            </a:r>
            <a:br>
              <a:rPr lang="en-GB" sz="1600" dirty="0">
                <a:solidFill>
                  <a:schemeClr val="tx2"/>
                </a:solidFill>
              </a:rPr>
            </a:br>
            <a:r>
              <a:rPr lang="en-GB" sz="1600" b="1" dirty="0">
                <a:solidFill>
                  <a:schemeClr val="tx2"/>
                </a:solidFill>
              </a:rPr>
              <a:t>item parameter means </a:t>
            </a:r>
            <a:r>
              <a:rPr lang="en-GB" sz="1600" dirty="0">
                <a:solidFill>
                  <a:schemeClr val="tx2"/>
                </a:solidFill>
              </a:rPr>
              <a:t>are </a:t>
            </a:r>
            <a:r>
              <a:rPr lang="en-GB" sz="1600" b="1" dirty="0">
                <a:solidFill>
                  <a:schemeClr val="tx2"/>
                </a:solidFill>
              </a:rPr>
              <a:t>normalised to 0 </a:t>
            </a:r>
            <a:r>
              <a:rPr lang="en-GB" sz="1600" dirty="0">
                <a:solidFill>
                  <a:schemeClr val="tx2"/>
                </a:solidFill>
              </a:rPr>
              <a:t>in Rasch analysis.</a:t>
            </a:r>
            <a:endParaRPr lang="de-CH" sz="1600" dirty="0">
              <a:solidFill>
                <a:schemeClr val="tx2"/>
              </a:solidFill>
            </a:endParaRPr>
          </a:p>
        </p:txBody>
      </p:sp>
    </p:spTree>
    <p:extLst>
      <p:ext uri="{BB962C8B-B14F-4D97-AF65-F5344CB8AC3E}">
        <p14:creationId xmlns:p14="http://schemas.microsoft.com/office/powerpoint/2010/main" val="417848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Students’ Interest in Particle Physics</a:t>
            </a:r>
          </a:p>
        </p:txBody>
      </p:sp>
      <p:sp>
        <p:nvSpPr>
          <p:cNvPr id="2" name="Content Placeholder 1"/>
          <p:cNvSpPr>
            <a:spLocks noGrp="1"/>
          </p:cNvSpPr>
          <p:nvPr>
            <p:ph sz="half" idx="2"/>
          </p:nvPr>
        </p:nvSpPr>
        <p:spPr>
          <a:xfrm>
            <a:off x="407987" y="2427287"/>
            <a:ext cx="10699559" cy="3773488"/>
          </a:xfrm>
        </p:spPr>
        <p:txBody>
          <a:bodyPr/>
          <a:lstStyle/>
          <a:p>
            <a:pPr marL="791980" indent="-479988">
              <a:buClr>
                <a:schemeClr val="tx1"/>
              </a:buClr>
              <a:buFont typeface="Wingdings" panose="05000000000000000000" pitchFamily="2" charset="2"/>
              <a:buChar char="v"/>
            </a:pPr>
            <a:r>
              <a:rPr lang="en-GB" sz="2800" dirty="0">
                <a:solidFill>
                  <a:schemeClr val="accent6">
                    <a:lumMod val="50000"/>
                  </a:schemeClr>
                </a:solidFill>
              </a:rPr>
              <a:t>Interest profiles of Group 1</a:t>
            </a:r>
            <a:r>
              <a:rPr lang="en-GB" sz="2800" baseline="-25000" dirty="0">
                <a:solidFill>
                  <a:schemeClr val="accent6">
                    <a:lumMod val="50000"/>
                  </a:schemeClr>
                </a:solidFill>
              </a:rPr>
              <a:t>PP</a:t>
            </a:r>
            <a:r>
              <a:rPr lang="en-GB" sz="2800" dirty="0">
                <a:solidFill>
                  <a:schemeClr val="accent6">
                    <a:lumMod val="50000"/>
                  </a:schemeClr>
                </a:solidFill>
              </a:rPr>
              <a:t> and 2</a:t>
            </a:r>
            <a:r>
              <a:rPr lang="en-GB" sz="2800" baseline="-25000" dirty="0">
                <a:solidFill>
                  <a:schemeClr val="accent6">
                    <a:lumMod val="50000"/>
                  </a:schemeClr>
                </a:solidFill>
              </a:rPr>
              <a:t>PP</a:t>
            </a:r>
            <a:r>
              <a:rPr lang="en-GB" sz="2800" dirty="0">
                <a:solidFill>
                  <a:schemeClr val="accent6">
                    <a:lumMod val="50000"/>
                  </a:schemeClr>
                </a:solidFill>
              </a:rPr>
              <a:t> are similar!</a:t>
            </a:r>
            <a:br>
              <a:rPr lang="en-GB" sz="2800" dirty="0">
                <a:solidFill>
                  <a:schemeClr val="accent6">
                    <a:lumMod val="50000"/>
                  </a:schemeClr>
                </a:solidFill>
              </a:rPr>
            </a:br>
            <a:r>
              <a:rPr lang="en-GB" sz="2800" b="0" dirty="0">
                <a:solidFill>
                  <a:schemeClr val="accent6">
                    <a:lumMod val="50000"/>
                  </a:schemeClr>
                </a:solidFill>
              </a:rPr>
              <a:t>(79% of the sample)</a:t>
            </a:r>
          </a:p>
          <a:p>
            <a:pPr marL="791980" indent="-479988">
              <a:buClr>
                <a:schemeClr val="tx1"/>
              </a:buClr>
              <a:buFont typeface="Wingdings" panose="05000000000000000000" pitchFamily="2" charset="2"/>
              <a:buChar char="v"/>
            </a:pPr>
            <a:r>
              <a:rPr lang="en-GB" sz="2800" dirty="0">
                <a:solidFill>
                  <a:schemeClr val="accent6">
                    <a:lumMod val="50000"/>
                  </a:schemeClr>
                </a:solidFill>
              </a:rPr>
              <a:t>Different interest profile of Group 3</a:t>
            </a:r>
            <a:r>
              <a:rPr lang="en-GB" sz="2800" baseline="-25000" dirty="0">
                <a:solidFill>
                  <a:schemeClr val="accent6">
                    <a:lumMod val="50000"/>
                  </a:schemeClr>
                </a:solidFill>
              </a:rPr>
              <a:t>PP</a:t>
            </a:r>
            <a:r>
              <a:rPr lang="en-GB" sz="2800" dirty="0">
                <a:solidFill>
                  <a:schemeClr val="accent6">
                    <a:lumMod val="50000"/>
                  </a:schemeClr>
                </a:solidFill>
              </a:rPr>
              <a:t>, </a:t>
            </a:r>
            <a:r>
              <a:rPr lang="en-GB" sz="2800" b="0" dirty="0">
                <a:solidFill>
                  <a:schemeClr val="accent6">
                    <a:lumMod val="50000"/>
                  </a:schemeClr>
                </a:solidFill>
              </a:rPr>
              <a:t>which has the </a:t>
            </a:r>
            <a:br>
              <a:rPr lang="en-GB" sz="2800" b="0" dirty="0">
                <a:solidFill>
                  <a:schemeClr val="accent6">
                    <a:lumMod val="50000"/>
                  </a:schemeClr>
                </a:solidFill>
              </a:rPr>
            </a:br>
            <a:r>
              <a:rPr lang="en-GB" sz="2800" dirty="0">
                <a:solidFill>
                  <a:schemeClr val="accent6">
                    <a:lumMod val="50000"/>
                  </a:schemeClr>
                </a:solidFill>
              </a:rPr>
              <a:t>highest mean interest in particle physics!</a:t>
            </a:r>
            <a:r>
              <a:rPr lang="en-GB" sz="2800" b="0" dirty="0">
                <a:solidFill>
                  <a:schemeClr val="accent6">
                    <a:lumMod val="50000"/>
                  </a:schemeClr>
                </a:solidFill>
              </a:rPr>
              <a:t> </a:t>
            </a:r>
            <a:br>
              <a:rPr lang="en-GB" sz="2800" dirty="0">
                <a:solidFill>
                  <a:schemeClr val="accent6">
                    <a:lumMod val="50000"/>
                  </a:schemeClr>
                </a:solidFill>
              </a:rPr>
            </a:br>
            <a:r>
              <a:rPr lang="en-GB" sz="2800" b="0" dirty="0">
                <a:solidFill>
                  <a:schemeClr val="accent6">
                    <a:lumMod val="50000"/>
                  </a:schemeClr>
                </a:solidFill>
              </a:rPr>
              <a:t>(21% of the sample)</a:t>
            </a:r>
            <a:br>
              <a:rPr lang="en-GB" sz="2800" dirty="0">
                <a:solidFill>
                  <a:schemeClr val="accent6">
                    <a:lumMod val="50000"/>
                  </a:schemeClr>
                </a:solidFill>
              </a:rPr>
            </a:br>
            <a:endParaRPr lang="en-GB" sz="2800" dirty="0">
              <a:solidFill>
                <a:schemeClr val="accent6">
                  <a:lumMod val="50000"/>
                </a:schemeClr>
              </a:solidFill>
            </a:endParaRPr>
          </a:p>
          <a:p>
            <a:pPr marL="791980" indent="-479988">
              <a:buClr>
                <a:schemeClr val="tx1"/>
              </a:buClr>
              <a:buFont typeface="Wingdings" panose="05000000000000000000" pitchFamily="2" charset="2"/>
              <a:buChar char="v"/>
            </a:pPr>
            <a:endParaRPr lang="en-GB" sz="2800" b="0" dirty="0">
              <a:solidFill>
                <a:schemeClr val="accent6">
                  <a:lumMod val="50000"/>
                </a:schemeClr>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29</a:t>
            </a:fld>
            <a:endParaRPr lang="en-US" dirty="0"/>
          </a:p>
        </p:txBody>
      </p:sp>
    </p:spTree>
    <p:extLst>
      <p:ext uri="{BB962C8B-B14F-4D97-AF65-F5344CB8AC3E}">
        <p14:creationId xmlns:p14="http://schemas.microsoft.com/office/powerpoint/2010/main" val="1220210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8" name="Rectangle 7"/>
          <p:cNvSpPr/>
          <p:nvPr/>
        </p:nvSpPr>
        <p:spPr>
          <a:xfrm flipH="1" flipV="1">
            <a:off x="-13920" y="5085183"/>
            <a:ext cx="12205920" cy="1152127"/>
          </a:xfrm>
          <a:prstGeom prst="rect">
            <a:avLst/>
          </a:prstGeom>
          <a:solidFill>
            <a:schemeClr val="bg1">
              <a:alpha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3" name="Content Placeholder 2"/>
          <p:cNvSpPr>
            <a:spLocks noGrp="1"/>
          </p:cNvSpPr>
          <p:nvPr>
            <p:ph idx="1"/>
          </p:nvPr>
        </p:nvSpPr>
        <p:spPr>
          <a:xfrm>
            <a:off x="191344" y="4293095"/>
            <a:ext cx="11376024" cy="2776763"/>
          </a:xfrm>
        </p:spPr>
        <p:txBody>
          <a:bodyPr anchor="ctr"/>
          <a:lstStyle/>
          <a:p>
            <a:pPr algn="ctr"/>
            <a:r>
              <a:rPr lang="de-CH" sz="3200" dirty="0">
                <a:solidFill>
                  <a:schemeClr val="tx1"/>
                </a:solidFill>
              </a:rPr>
              <a:t>Theoretical and Empirical Background</a:t>
            </a:r>
          </a:p>
        </p:txBody>
      </p:sp>
      <p:sp>
        <p:nvSpPr>
          <p:cNvPr id="6" name="Slide Number Placeholder 5"/>
          <p:cNvSpPr>
            <a:spLocks noGrp="1"/>
          </p:cNvSpPr>
          <p:nvPr>
            <p:ph type="sldNum" sz="quarter" idx="12"/>
          </p:nvPr>
        </p:nvSpPr>
        <p:spPr/>
        <p:txBody>
          <a:bodyPr/>
          <a:lstStyle/>
          <a:p>
            <a:r>
              <a:rPr lang="en-US" dirty="0"/>
              <a:t>3</a:t>
            </a:r>
          </a:p>
        </p:txBody>
      </p:sp>
    </p:spTree>
    <p:extLst>
      <p:ext uri="{BB962C8B-B14F-4D97-AF65-F5344CB8AC3E}">
        <p14:creationId xmlns:p14="http://schemas.microsoft.com/office/powerpoint/2010/main" val="387540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1A72F83-B68C-4069-8F82-C39D9594F43F}"/>
              </a:ext>
            </a:extLst>
          </p:cNvPr>
          <p:cNvSpPr>
            <a:spLocks noGrp="1"/>
          </p:cNvSpPr>
          <p:nvPr>
            <p:ph idx="1"/>
          </p:nvPr>
        </p:nvSpPr>
        <p:spPr>
          <a:xfrm>
            <a:off x="407989" y="1592263"/>
            <a:ext cx="6146223" cy="4608512"/>
          </a:xfrm>
        </p:spPr>
        <p:txBody>
          <a:bodyPr>
            <a:normAutofit/>
          </a:bodyPr>
          <a:lstStyle/>
          <a:p>
            <a:pPr lvl="1" indent="-360000">
              <a:buClr>
                <a:srgbClr val="4472C4"/>
              </a:buClr>
              <a:buFont typeface="Courier New" panose="02070309020205020404" pitchFamily="49" charset="0"/>
              <a:buChar char="o"/>
            </a:pPr>
            <a:r>
              <a:rPr lang="de-CH" sz="2800" b="1" dirty="0">
                <a:solidFill>
                  <a:prstClr val="black"/>
                </a:solidFill>
              </a:rPr>
              <a:t>Germany</a:t>
            </a:r>
          </a:p>
          <a:p>
            <a:pPr marL="360000" lvl="1" indent="-360000">
              <a:buClr>
                <a:srgbClr val="4472C4"/>
              </a:buClr>
              <a:buFont typeface="Courier New" panose="02070309020205020404" pitchFamily="49" charset="0"/>
              <a:buChar char="o"/>
            </a:pPr>
            <a:r>
              <a:rPr lang="de-CH" sz="2800" b="1" dirty="0">
                <a:solidFill>
                  <a:prstClr val="black"/>
                </a:solidFill>
              </a:rPr>
              <a:t>Cross-sectional </a:t>
            </a:r>
            <a:r>
              <a:rPr lang="de-CH" sz="2800" dirty="0">
                <a:solidFill>
                  <a:prstClr val="black"/>
                </a:solidFill>
              </a:rPr>
              <a:t>and</a:t>
            </a:r>
            <a:r>
              <a:rPr lang="de-CH" sz="2800" b="1" dirty="0">
                <a:solidFill>
                  <a:prstClr val="black"/>
                </a:solidFill>
              </a:rPr>
              <a:t> longitudinal study</a:t>
            </a:r>
            <a:endParaRPr lang="de-AT" sz="2800" b="1" dirty="0">
              <a:solidFill>
                <a:prstClr val="black"/>
              </a:solidFill>
            </a:endParaRPr>
          </a:p>
          <a:p>
            <a:pPr marL="767736" lvl="1" indent="-360000">
              <a:buFont typeface="Arial" panose="020B0604020202020204" pitchFamily="34" charset="0"/>
              <a:buChar char="•"/>
            </a:pPr>
            <a:r>
              <a:rPr lang="de-CH" sz="2000" b="1" dirty="0"/>
              <a:t>Longitudinal</a:t>
            </a:r>
            <a:r>
              <a:rPr lang="de-CH" sz="2000" dirty="0"/>
              <a:t>: 51 classes participated annually (</a:t>
            </a:r>
            <a:r>
              <a:rPr lang="de-CH" sz="2000" b="1" dirty="0"/>
              <a:t>1984 – 1989, 5</a:t>
            </a:r>
            <a:r>
              <a:rPr lang="de-CH" sz="2000" b="1" baseline="30000" dirty="0"/>
              <a:t>th</a:t>
            </a:r>
            <a:r>
              <a:rPr lang="de-CH" sz="2000" b="1" dirty="0"/>
              <a:t> - 10</a:t>
            </a:r>
            <a:r>
              <a:rPr lang="de-CH" sz="2000" b="1" baseline="30000" dirty="0"/>
              <a:t>th </a:t>
            </a:r>
            <a:r>
              <a:rPr lang="de-CH" sz="2000" b="1" dirty="0"/>
              <a:t>grade</a:t>
            </a:r>
            <a:r>
              <a:rPr lang="de-CH" sz="2000" dirty="0"/>
              <a:t>) </a:t>
            </a:r>
          </a:p>
          <a:p>
            <a:pPr marL="767736" lvl="1" indent="-360000">
              <a:buFont typeface="Arial" panose="020B0604020202020204" pitchFamily="34" charset="0"/>
              <a:buChar char="•"/>
            </a:pPr>
            <a:r>
              <a:rPr lang="de-CH" sz="2000" b="1" dirty="0"/>
              <a:t>Cross-sectional: </a:t>
            </a:r>
            <a:r>
              <a:rPr lang="de-CH" sz="2000" dirty="0"/>
              <a:t>24 classes each participated once (</a:t>
            </a:r>
            <a:r>
              <a:rPr lang="de-CH" sz="2000" b="1" dirty="0"/>
              <a:t>1984, 5</a:t>
            </a:r>
            <a:r>
              <a:rPr lang="de-CH" sz="2000" b="1" baseline="30000" dirty="0"/>
              <a:t>th</a:t>
            </a:r>
            <a:r>
              <a:rPr lang="de-CH" sz="2000" b="1" dirty="0"/>
              <a:t> - 10</a:t>
            </a:r>
            <a:r>
              <a:rPr lang="de-CH" sz="2000" b="1" baseline="30000" dirty="0"/>
              <a:t>th</a:t>
            </a:r>
            <a:r>
              <a:rPr lang="de-CH" sz="2000" b="1" dirty="0"/>
              <a:t> grade</a:t>
            </a:r>
            <a:r>
              <a:rPr lang="de-CH" sz="2000" dirty="0"/>
              <a:t>)</a:t>
            </a:r>
            <a:endParaRPr lang="de-CH" sz="2000" b="1" dirty="0"/>
          </a:p>
          <a:p>
            <a:pPr marL="767736" lvl="1" indent="-360000">
              <a:buFont typeface="Arial" panose="020B0604020202020204" pitchFamily="34" charset="0"/>
              <a:buChar char="•"/>
            </a:pPr>
            <a:r>
              <a:rPr lang="de-CH" sz="2000" b="1" dirty="0"/>
              <a:t>Cohort: </a:t>
            </a:r>
            <a:r>
              <a:rPr lang="de-CH" sz="2000" dirty="0"/>
              <a:t>24 classes (</a:t>
            </a:r>
            <a:r>
              <a:rPr lang="de-CH" sz="2000" b="1" dirty="0"/>
              <a:t>9</a:t>
            </a:r>
            <a:r>
              <a:rPr lang="de-CH" sz="2000" b="1" baseline="30000" dirty="0"/>
              <a:t>th</a:t>
            </a:r>
            <a:r>
              <a:rPr lang="de-CH" sz="2000" b="1" dirty="0"/>
              <a:t> grade</a:t>
            </a:r>
            <a:r>
              <a:rPr lang="de-CH" sz="2000" dirty="0"/>
              <a:t>) participated once (</a:t>
            </a:r>
            <a:r>
              <a:rPr lang="de-CH" sz="2000" b="1" dirty="0"/>
              <a:t>1984 – 1989</a:t>
            </a:r>
            <a:r>
              <a:rPr lang="de-CH" sz="2000" dirty="0"/>
              <a:t>) </a:t>
            </a:r>
          </a:p>
          <a:p>
            <a:pPr marL="407736" lvl="1" indent="0">
              <a:buNone/>
            </a:pPr>
            <a:endParaRPr lang="de-CH" dirty="0"/>
          </a:p>
          <a:p>
            <a:pPr marL="0" indent="0">
              <a:buNone/>
            </a:pPr>
            <a:r>
              <a:rPr lang="de-CH" sz="2000" b="0" dirty="0">
                <a:solidFill>
                  <a:schemeClr val="bg1">
                    <a:lumMod val="50000"/>
                  </a:schemeClr>
                </a:solidFill>
              </a:rPr>
              <a:t>(Häußler, Lehrke, &amp; Hoffmann, 1998)</a:t>
            </a:r>
          </a:p>
          <a:p>
            <a:pPr marL="554400" lvl="0" indent="0">
              <a:spcBef>
                <a:spcPts val="200"/>
              </a:spcBef>
              <a:spcAft>
                <a:spcPts val="400"/>
              </a:spcAft>
              <a:buNone/>
            </a:pPr>
            <a:endParaRPr lang="de-CH" sz="3200" dirty="0"/>
          </a:p>
          <a:p>
            <a:endParaRPr lang="de-AT" sz="2400" dirty="0"/>
          </a:p>
        </p:txBody>
      </p:sp>
      <p:sp>
        <p:nvSpPr>
          <p:cNvPr id="2" name="Titel 1">
            <a:extLst>
              <a:ext uri="{FF2B5EF4-FFF2-40B4-BE49-F238E27FC236}">
                <a16:creationId xmlns:a16="http://schemas.microsoft.com/office/drawing/2014/main" id="{3F38EC52-342A-46CB-8BCE-AC366DA7172A}"/>
              </a:ext>
            </a:extLst>
          </p:cNvPr>
          <p:cNvSpPr>
            <a:spLocks noGrp="1"/>
          </p:cNvSpPr>
          <p:nvPr>
            <p:ph type="title"/>
          </p:nvPr>
        </p:nvSpPr>
        <p:spPr/>
        <p:txBody>
          <a:bodyPr/>
          <a:lstStyle/>
          <a:p>
            <a:r>
              <a:rPr lang="de-AT" sz="4400" b="1" dirty="0">
                <a:solidFill>
                  <a:schemeClr val="accent1"/>
                </a:solidFill>
              </a:rPr>
              <a:t>IPN Interest Study</a:t>
            </a:r>
          </a:p>
        </p:txBody>
      </p:sp>
      <p:sp>
        <p:nvSpPr>
          <p:cNvPr id="4" name="Foliennummernplatzhalter 3">
            <a:extLst>
              <a:ext uri="{FF2B5EF4-FFF2-40B4-BE49-F238E27FC236}">
                <a16:creationId xmlns:a16="http://schemas.microsoft.com/office/drawing/2014/main" id="{55672BCC-2C66-417E-972B-15E106E13831}"/>
              </a:ext>
            </a:extLst>
          </p:cNvPr>
          <p:cNvSpPr>
            <a:spLocks noGrp="1"/>
          </p:cNvSpPr>
          <p:nvPr>
            <p:ph type="sldNum" sz="quarter" idx="12"/>
          </p:nvPr>
        </p:nvSpPr>
        <p:spPr/>
        <p:txBody>
          <a:bodyPr/>
          <a:lstStyle/>
          <a:p>
            <a:fld id="{4FAB73BC-B049-4115-A692-8D63A059BFB8}" type="slidenum">
              <a:rPr lang="en-US" smtClean="0"/>
              <a:t>30</a:t>
            </a:fld>
            <a:endParaRPr lang="en-US" dirty="0"/>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Lst>
          </a:blip>
          <a:stretch>
            <a:fillRect/>
          </a:stretch>
        </p:blipFill>
        <p:spPr>
          <a:xfrm>
            <a:off x="6554212" y="2286000"/>
            <a:ext cx="4829175" cy="3181350"/>
          </a:xfrm>
          <a:prstGeom prst="rect">
            <a:avLst/>
          </a:prstGeom>
        </p:spPr>
      </p:pic>
    </p:spTree>
    <p:extLst>
      <p:ext uri="{BB962C8B-B14F-4D97-AF65-F5344CB8AC3E}">
        <p14:creationId xmlns:p14="http://schemas.microsoft.com/office/powerpoint/2010/main" val="1465185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sz="4400" b="1" dirty="0">
                <a:solidFill>
                  <a:schemeClr val="accent1"/>
                </a:solidFill>
              </a:rPr>
              <a:t>Examplary Item </a:t>
            </a:r>
            <a:r>
              <a:rPr lang="de-CH" sz="4400" dirty="0">
                <a:solidFill>
                  <a:schemeClr val="accent1"/>
                </a:solidFill>
              </a:rPr>
              <a:t>C</a:t>
            </a:r>
            <a:r>
              <a:rPr lang="de-CH" sz="4400" b="1" dirty="0">
                <a:solidFill>
                  <a:schemeClr val="accent1"/>
                </a:solidFill>
              </a:rPr>
              <a:t>ategories</a:t>
            </a:r>
          </a:p>
        </p:txBody>
      </p:sp>
      <p:sp>
        <p:nvSpPr>
          <p:cNvPr id="5" name="Slide Number Placeholder 4"/>
          <p:cNvSpPr>
            <a:spLocks noGrp="1"/>
          </p:cNvSpPr>
          <p:nvPr>
            <p:ph type="sldNum" sz="quarter" idx="12"/>
          </p:nvPr>
        </p:nvSpPr>
        <p:spPr/>
        <p:txBody>
          <a:bodyPr/>
          <a:lstStyle/>
          <a:p>
            <a:fld id="{71766878-3199-4EAB-94E7-2D6D11070E14}" type="slidenum">
              <a:rPr lang="en-US" smtClean="0"/>
              <a:t>31</a:t>
            </a:fld>
            <a:endParaRPr lang="en-US" dirty="0"/>
          </a:p>
        </p:txBody>
      </p:sp>
      <p:sp>
        <p:nvSpPr>
          <p:cNvPr id="7" name="Rectangle 5"/>
          <p:cNvSpPr>
            <a:spLocks noChangeArrowheads="1"/>
          </p:cNvSpPr>
          <p:nvPr/>
        </p:nvSpPr>
        <p:spPr bwMode="auto">
          <a:xfrm>
            <a:off x="772584" y="2623229"/>
            <a:ext cx="4199467" cy="406400"/>
          </a:xfrm>
          <a:prstGeom prst="rect">
            <a:avLst/>
          </a:prstGeom>
          <a:solidFill>
            <a:schemeClr val="tx1"/>
          </a:solidFill>
          <a:ln>
            <a:noFill/>
          </a:ln>
        </p:spPr>
        <p:txBody>
          <a:bodyPr vert="horz" wrap="square" lIns="121920" tIns="60960" rIns="121920" bIns="60960" numCol="1" anchor="t" anchorCtr="0" compatLnSpc="1">
            <a:prstTxWarp prst="textNoShape">
              <a:avLst/>
            </a:prstTxWarp>
          </a:bodyPr>
          <a:lstStyle/>
          <a:p>
            <a:pPr defTabSz="1219170"/>
            <a:endParaRPr lang="en-GB" sz="2400">
              <a:solidFill>
                <a:srgbClr val="0055A0"/>
              </a:solidFill>
              <a:latin typeface="Arial"/>
            </a:endParaRPr>
          </a:p>
        </p:txBody>
      </p:sp>
      <p:sp>
        <p:nvSpPr>
          <p:cNvPr id="9" name="Rectangle 6"/>
          <p:cNvSpPr>
            <a:spLocks noChangeArrowheads="1"/>
          </p:cNvSpPr>
          <p:nvPr/>
        </p:nvSpPr>
        <p:spPr bwMode="auto">
          <a:xfrm>
            <a:off x="4972051" y="2623229"/>
            <a:ext cx="6417733" cy="406400"/>
          </a:xfrm>
          <a:prstGeom prst="rect">
            <a:avLst/>
          </a:prstGeom>
          <a:solidFill>
            <a:schemeClr val="tx1"/>
          </a:solidFill>
          <a:ln>
            <a:noFill/>
          </a:ln>
        </p:spPr>
        <p:txBody>
          <a:bodyPr vert="horz" wrap="square" lIns="121920" tIns="60960" rIns="121920" bIns="60960" numCol="1" anchor="t" anchorCtr="0" compatLnSpc="1">
            <a:prstTxWarp prst="textNoShape">
              <a:avLst/>
            </a:prstTxWarp>
          </a:bodyPr>
          <a:lstStyle/>
          <a:p>
            <a:pPr defTabSz="1219170"/>
            <a:endParaRPr lang="en-GB" sz="2400">
              <a:solidFill>
                <a:srgbClr val="0055A0"/>
              </a:solidFill>
              <a:latin typeface="Arial"/>
            </a:endParaRPr>
          </a:p>
        </p:txBody>
      </p:sp>
      <p:sp>
        <p:nvSpPr>
          <p:cNvPr id="10" name="Rectangle 7"/>
          <p:cNvSpPr>
            <a:spLocks noChangeArrowheads="1"/>
          </p:cNvSpPr>
          <p:nvPr/>
        </p:nvSpPr>
        <p:spPr bwMode="auto">
          <a:xfrm>
            <a:off x="772584" y="3029630"/>
            <a:ext cx="4199467" cy="692151"/>
          </a:xfrm>
          <a:prstGeom prst="rect">
            <a:avLst/>
          </a:prstGeom>
          <a:solidFill>
            <a:schemeClr val="accent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1" name="Rectangle 8"/>
          <p:cNvSpPr>
            <a:spLocks noChangeArrowheads="1"/>
          </p:cNvSpPr>
          <p:nvPr/>
        </p:nvSpPr>
        <p:spPr bwMode="auto">
          <a:xfrm>
            <a:off x="4972051" y="3029630"/>
            <a:ext cx="6417733" cy="692151"/>
          </a:xfrm>
          <a:prstGeom prst="rect">
            <a:avLst/>
          </a:prstGeom>
          <a:solidFill>
            <a:schemeClr val="accent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2" name="Rectangle 9"/>
          <p:cNvSpPr>
            <a:spLocks noChangeArrowheads="1"/>
          </p:cNvSpPr>
          <p:nvPr/>
        </p:nvSpPr>
        <p:spPr bwMode="auto">
          <a:xfrm>
            <a:off x="772584" y="3721780"/>
            <a:ext cx="4199467" cy="690033"/>
          </a:xfrm>
          <a:prstGeom prst="rect">
            <a:avLst/>
          </a:prstGeom>
          <a:solidFill>
            <a:schemeClr val="bg1"/>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3" name="Rectangle 10"/>
          <p:cNvSpPr>
            <a:spLocks noChangeArrowheads="1"/>
          </p:cNvSpPr>
          <p:nvPr/>
        </p:nvSpPr>
        <p:spPr bwMode="auto">
          <a:xfrm>
            <a:off x="4972051" y="3721780"/>
            <a:ext cx="6417733" cy="690033"/>
          </a:xfrm>
          <a:prstGeom prst="rect">
            <a:avLst/>
          </a:prstGeom>
          <a:solidFill>
            <a:schemeClr val="bg1"/>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4" name="Rectangle 11"/>
          <p:cNvSpPr>
            <a:spLocks noChangeArrowheads="1"/>
          </p:cNvSpPr>
          <p:nvPr/>
        </p:nvSpPr>
        <p:spPr bwMode="auto">
          <a:xfrm>
            <a:off x="772584" y="4411812"/>
            <a:ext cx="4199467" cy="406400"/>
          </a:xfrm>
          <a:prstGeom prst="rect">
            <a:avLst/>
          </a:prstGeom>
          <a:solidFill>
            <a:schemeClr val="accent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5" name="Rectangle 12"/>
          <p:cNvSpPr>
            <a:spLocks noChangeArrowheads="1"/>
          </p:cNvSpPr>
          <p:nvPr/>
        </p:nvSpPr>
        <p:spPr bwMode="auto">
          <a:xfrm>
            <a:off x="4972051" y="4411812"/>
            <a:ext cx="6417733" cy="406400"/>
          </a:xfrm>
          <a:prstGeom prst="rect">
            <a:avLst/>
          </a:prstGeom>
          <a:solidFill>
            <a:schemeClr val="accent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6" name="Line 18"/>
          <p:cNvSpPr>
            <a:spLocks noChangeShapeType="1"/>
          </p:cNvSpPr>
          <p:nvPr/>
        </p:nvSpPr>
        <p:spPr bwMode="auto">
          <a:xfrm>
            <a:off x="766236" y="3029629"/>
            <a:ext cx="10632017" cy="0"/>
          </a:xfrm>
          <a:prstGeom prst="line">
            <a:avLst/>
          </a:prstGeom>
          <a:noFill/>
          <a:ln w="381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7" name="Line 19"/>
          <p:cNvSpPr>
            <a:spLocks noChangeShapeType="1"/>
          </p:cNvSpPr>
          <p:nvPr/>
        </p:nvSpPr>
        <p:spPr bwMode="auto">
          <a:xfrm>
            <a:off x="766236" y="3721779"/>
            <a:ext cx="10632017"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8" name="Line 20"/>
          <p:cNvSpPr>
            <a:spLocks noChangeShapeType="1"/>
          </p:cNvSpPr>
          <p:nvPr/>
        </p:nvSpPr>
        <p:spPr bwMode="auto">
          <a:xfrm>
            <a:off x="766236" y="4411812"/>
            <a:ext cx="10632017"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19" name="Line 21"/>
          <p:cNvSpPr>
            <a:spLocks noChangeShapeType="1"/>
          </p:cNvSpPr>
          <p:nvPr/>
        </p:nvSpPr>
        <p:spPr bwMode="auto">
          <a:xfrm>
            <a:off x="766236" y="4818212"/>
            <a:ext cx="10632017"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defTabSz="1219170"/>
            <a:endParaRPr lang="en-GB" sz="2400">
              <a:latin typeface="Arial"/>
            </a:endParaRPr>
          </a:p>
        </p:txBody>
      </p:sp>
      <p:sp>
        <p:nvSpPr>
          <p:cNvPr id="20" name="Line 25"/>
          <p:cNvSpPr>
            <a:spLocks noChangeShapeType="1"/>
          </p:cNvSpPr>
          <p:nvPr/>
        </p:nvSpPr>
        <p:spPr bwMode="auto">
          <a:xfrm>
            <a:off x="766236" y="2623229"/>
            <a:ext cx="10632017" cy="0"/>
          </a:xfrm>
          <a:prstGeom prst="line">
            <a:avLst/>
          </a:prstGeom>
          <a:noFill/>
          <a:ln w="1270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pPr defTabSz="1219170"/>
            <a:endParaRPr lang="en-GB" sz="2400">
              <a:solidFill>
                <a:srgbClr val="0055A0"/>
              </a:solidFill>
              <a:latin typeface="Arial"/>
            </a:endParaRPr>
          </a:p>
        </p:txBody>
      </p:sp>
      <p:sp>
        <p:nvSpPr>
          <p:cNvPr id="21" name="Rectangle 27"/>
          <p:cNvSpPr>
            <a:spLocks noChangeArrowheads="1"/>
          </p:cNvSpPr>
          <p:nvPr/>
        </p:nvSpPr>
        <p:spPr bwMode="auto">
          <a:xfrm>
            <a:off x="895352" y="2695197"/>
            <a:ext cx="1554913"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b="1" dirty="0">
                <a:solidFill>
                  <a:srgbClr val="FFFFFF"/>
                </a:solidFill>
              </a:rPr>
              <a:t>Item category</a:t>
            </a:r>
            <a:endParaRPr lang="en-US" altLang="en-US" sz="2400" dirty="0">
              <a:solidFill>
                <a:srgbClr val="0055A0"/>
              </a:solidFill>
            </a:endParaRPr>
          </a:p>
        </p:txBody>
      </p:sp>
      <p:sp>
        <p:nvSpPr>
          <p:cNvPr id="22" name="Rectangle 28"/>
          <p:cNvSpPr>
            <a:spLocks noChangeArrowheads="1"/>
          </p:cNvSpPr>
          <p:nvPr/>
        </p:nvSpPr>
        <p:spPr bwMode="auto">
          <a:xfrm>
            <a:off x="5094818" y="2695197"/>
            <a:ext cx="1768113"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b="1" dirty="0">
                <a:solidFill>
                  <a:srgbClr val="FFFFFF"/>
                </a:solidFill>
              </a:rPr>
              <a:t>Exemplary item</a:t>
            </a:r>
            <a:endParaRPr lang="en-US" altLang="en-US" sz="2400" dirty="0">
              <a:solidFill>
                <a:srgbClr val="0055A0"/>
              </a:solidFill>
            </a:endParaRPr>
          </a:p>
        </p:txBody>
      </p:sp>
      <p:sp>
        <p:nvSpPr>
          <p:cNvPr id="23" name="Rectangle 29"/>
          <p:cNvSpPr>
            <a:spLocks noChangeArrowheads="1"/>
          </p:cNvSpPr>
          <p:nvPr/>
        </p:nvSpPr>
        <p:spPr bwMode="auto">
          <a:xfrm>
            <a:off x="895352" y="3110064"/>
            <a:ext cx="931345"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Learning</a:t>
            </a:r>
            <a:endParaRPr lang="en-US" altLang="en-US" sz="2400" dirty="0"/>
          </a:p>
        </p:txBody>
      </p:sp>
      <p:sp>
        <p:nvSpPr>
          <p:cNvPr id="24" name="Rectangle 30"/>
          <p:cNvSpPr>
            <a:spLocks noChangeArrowheads="1"/>
          </p:cNvSpPr>
          <p:nvPr/>
        </p:nvSpPr>
        <p:spPr bwMode="auto">
          <a:xfrm>
            <a:off x="1879602" y="3110064"/>
            <a:ext cx="2574423"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more about the function </a:t>
            </a:r>
            <a:endParaRPr lang="en-US" altLang="en-US" sz="2400" dirty="0"/>
          </a:p>
        </p:txBody>
      </p:sp>
      <p:sp>
        <p:nvSpPr>
          <p:cNvPr id="25" name="Rectangle 31"/>
          <p:cNvSpPr>
            <a:spLocks noChangeArrowheads="1"/>
          </p:cNvSpPr>
          <p:nvPr/>
        </p:nvSpPr>
        <p:spPr bwMode="auto">
          <a:xfrm>
            <a:off x="895351" y="3397930"/>
            <a:ext cx="3109826"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principle of technical devices </a:t>
            </a:r>
            <a:endParaRPr lang="en-US" altLang="en-US" sz="2400" dirty="0"/>
          </a:p>
        </p:txBody>
      </p:sp>
      <p:sp>
        <p:nvSpPr>
          <p:cNvPr id="26" name="Rectangle 32"/>
          <p:cNvSpPr>
            <a:spLocks noChangeArrowheads="1"/>
          </p:cNvSpPr>
          <p:nvPr/>
        </p:nvSpPr>
        <p:spPr bwMode="auto">
          <a:xfrm>
            <a:off x="5094817" y="3110064"/>
            <a:ext cx="997068"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Learning </a:t>
            </a:r>
            <a:endParaRPr lang="en-US" altLang="en-US" sz="2400"/>
          </a:p>
        </p:txBody>
      </p:sp>
      <p:sp>
        <p:nvSpPr>
          <p:cNvPr id="27" name="Rectangle 33"/>
          <p:cNvSpPr>
            <a:spLocks noChangeArrowheads="1"/>
          </p:cNvSpPr>
          <p:nvPr/>
        </p:nvSpPr>
        <p:spPr bwMode="auto">
          <a:xfrm>
            <a:off x="6076951" y="3110064"/>
            <a:ext cx="4691990"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more about how a particle accelerator works</a:t>
            </a:r>
            <a:endParaRPr lang="en-US" altLang="en-US" sz="2400"/>
          </a:p>
        </p:txBody>
      </p:sp>
      <p:sp>
        <p:nvSpPr>
          <p:cNvPr id="28" name="Rectangle 34"/>
          <p:cNvSpPr>
            <a:spLocks noChangeArrowheads="1"/>
          </p:cNvSpPr>
          <p:nvPr/>
        </p:nvSpPr>
        <p:spPr bwMode="auto">
          <a:xfrm>
            <a:off x="895351" y="3802213"/>
            <a:ext cx="997068"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Learning </a:t>
            </a:r>
            <a:endParaRPr lang="en-US" altLang="en-US" sz="2400" dirty="0"/>
          </a:p>
        </p:txBody>
      </p:sp>
      <p:sp>
        <p:nvSpPr>
          <p:cNvPr id="29" name="Rectangle 35"/>
          <p:cNvSpPr>
            <a:spLocks noChangeArrowheads="1"/>
          </p:cNvSpPr>
          <p:nvPr/>
        </p:nvSpPr>
        <p:spPr bwMode="auto">
          <a:xfrm>
            <a:off x="1879601" y="3802213"/>
            <a:ext cx="2415726"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more about qualitative </a:t>
            </a:r>
            <a:endParaRPr lang="en-US" altLang="en-US" sz="2400" dirty="0"/>
          </a:p>
        </p:txBody>
      </p:sp>
      <p:sp>
        <p:nvSpPr>
          <p:cNvPr id="30" name="Rectangle 36"/>
          <p:cNvSpPr>
            <a:spLocks noChangeArrowheads="1"/>
          </p:cNvSpPr>
          <p:nvPr/>
        </p:nvSpPr>
        <p:spPr bwMode="auto">
          <a:xfrm>
            <a:off x="895351" y="4085846"/>
            <a:ext cx="799899"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physics</a:t>
            </a:r>
            <a:endParaRPr lang="en-US" altLang="en-US" sz="2400" dirty="0"/>
          </a:p>
        </p:txBody>
      </p:sp>
      <p:sp>
        <p:nvSpPr>
          <p:cNvPr id="31" name="Rectangle 37"/>
          <p:cNvSpPr>
            <a:spLocks noChangeArrowheads="1"/>
          </p:cNvSpPr>
          <p:nvPr/>
        </p:nvSpPr>
        <p:spPr bwMode="auto">
          <a:xfrm>
            <a:off x="5094817" y="3802213"/>
            <a:ext cx="2205732"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Learning more about</a:t>
            </a:r>
            <a:endParaRPr lang="en-US" altLang="en-US" sz="2400" dirty="0"/>
          </a:p>
        </p:txBody>
      </p:sp>
      <p:sp>
        <p:nvSpPr>
          <p:cNvPr id="32" name="Rectangle 38"/>
          <p:cNvSpPr>
            <a:spLocks noChangeArrowheads="1"/>
          </p:cNvSpPr>
          <p:nvPr/>
        </p:nvSpPr>
        <p:spPr bwMode="auto">
          <a:xfrm>
            <a:off x="7338485" y="3802213"/>
            <a:ext cx="3824765"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which interaction binds together the </a:t>
            </a:r>
            <a:endParaRPr lang="en-US" altLang="en-US" sz="2400" dirty="0"/>
          </a:p>
        </p:txBody>
      </p:sp>
      <p:sp>
        <p:nvSpPr>
          <p:cNvPr id="33" name="Rectangle 39"/>
          <p:cNvSpPr>
            <a:spLocks noChangeArrowheads="1"/>
          </p:cNvSpPr>
          <p:nvPr/>
        </p:nvSpPr>
        <p:spPr bwMode="auto">
          <a:xfrm>
            <a:off x="5094817" y="4085846"/>
            <a:ext cx="4385816"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elementary particles in the nucleus space</a:t>
            </a:r>
            <a:endParaRPr lang="en-US" altLang="en-US" sz="2400"/>
          </a:p>
        </p:txBody>
      </p:sp>
      <p:sp>
        <p:nvSpPr>
          <p:cNvPr id="34" name="Rectangle 40"/>
          <p:cNvSpPr>
            <a:spLocks noChangeArrowheads="1"/>
          </p:cNvSpPr>
          <p:nvPr/>
        </p:nvSpPr>
        <p:spPr bwMode="auto">
          <a:xfrm>
            <a:off x="895351" y="4492246"/>
            <a:ext cx="1343316"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Constructing</a:t>
            </a:r>
            <a:endParaRPr lang="en-US" altLang="en-US" sz="2400" dirty="0"/>
          </a:p>
        </p:txBody>
      </p:sp>
      <p:sp>
        <p:nvSpPr>
          <p:cNvPr id="35" name="Rectangle 41"/>
          <p:cNvSpPr>
            <a:spLocks noChangeArrowheads="1"/>
          </p:cNvSpPr>
          <p:nvPr/>
        </p:nvSpPr>
        <p:spPr bwMode="auto">
          <a:xfrm>
            <a:off x="2288118" y="4492246"/>
            <a:ext cx="1822615"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dirty="0"/>
              <a:t>technical devices</a:t>
            </a:r>
            <a:endParaRPr lang="en-US" altLang="en-US" sz="2400" dirty="0"/>
          </a:p>
        </p:txBody>
      </p:sp>
      <p:sp>
        <p:nvSpPr>
          <p:cNvPr id="36" name="Rectangle 42"/>
          <p:cNvSpPr>
            <a:spLocks noChangeArrowheads="1"/>
          </p:cNvSpPr>
          <p:nvPr/>
        </p:nvSpPr>
        <p:spPr bwMode="auto">
          <a:xfrm>
            <a:off x="5094818" y="4492246"/>
            <a:ext cx="916918"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Building </a:t>
            </a:r>
            <a:endParaRPr lang="en-US" altLang="en-US" sz="2400"/>
          </a:p>
        </p:txBody>
      </p:sp>
      <p:sp>
        <p:nvSpPr>
          <p:cNvPr id="37" name="Rectangle 43"/>
          <p:cNvSpPr>
            <a:spLocks noChangeArrowheads="1"/>
          </p:cNvSpPr>
          <p:nvPr/>
        </p:nvSpPr>
        <p:spPr bwMode="auto">
          <a:xfrm>
            <a:off x="6002869" y="4492246"/>
            <a:ext cx="2561599"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a particle detector out of</a:t>
            </a:r>
            <a:endParaRPr lang="en-US" altLang="en-US" sz="2400"/>
          </a:p>
        </p:txBody>
      </p:sp>
      <p:sp>
        <p:nvSpPr>
          <p:cNvPr id="38" name="Rectangle 44"/>
          <p:cNvSpPr>
            <a:spLocks noChangeArrowheads="1"/>
          </p:cNvSpPr>
          <p:nvPr/>
        </p:nvSpPr>
        <p:spPr bwMode="auto">
          <a:xfrm>
            <a:off x="8602135" y="4492246"/>
            <a:ext cx="1686359" cy="287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1219170"/>
            <a:r>
              <a:rPr lang="en-US" altLang="en-US" sz="1867"/>
              <a:t>daily life objects</a:t>
            </a:r>
            <a:endParaRPr lang="en-US" altLang="en-US" sz="2400"/>
          </a:p>
        </p:txBody>
      </p:sp>
    </p:spTree>
    <p:extLst>
      <p:ext uri="{BB962C8B-B14F-4D97-AF65-F5344CB8AC3E}">
        <p14:creationId xmlns:p14="http://schemas.microsoft.com/office/powerpoint/2010/main" val="273132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2" grpId="0" animBg="1"/>
      <p:bldP spid="13" grpId="0" animBg="1"/>
      <p:bldP spid="14" grpId="0" animBg="1"/>
      <p:bldP spid="15" grpId="0" animBg="1"/>
      <p:bldP spid="21" grpId="0"/>
      <p:bldP spid="23" grpId="0"/>
      <p:bldP spid="24" grpId="0"/>
      <p:bldP spid="25" grpId="0"/>
      <p:bldP spid="28" grpId="0"/>
      <p:bldP spid="29" grpId="0"/>
      <p:bldP spid="30" grpId="0"/>
      <p:bldP spid="31" grpId="0"/>
      <p:bldP spid="32" grpId="0"/>
      <p:bldP spid="33" grpId="0"/>
      <p:bldP spid="34" grpId="0"/>
      <p:bldP spid="35" grpId="0"/>
      <p:bldP spid="36" grpId="0"/>
      <p:bldP spid="37" grpId="0"/>
      <p:bldP spid="3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916831"/>
            <a:ext cx="11376024" cy="4283943"/>
          </a:xfrm>
        </p:spPr>
        <p:txBody>
          <a:bodyPr>
            <a:normAutofit/>
          </a:bodyPr>
          <a:lstStyle/>
          <a:p>
            <a:pPr marL="116414">
              <a:buClr>
                <a:srgbClr val="4472C4"/>
              </a:buClr>
            </a:pPr>
            <a:r>
              <a:rPr lang="de-CH" sz="2400" dirty="0">
                <a:solidFill>
                  <a:schemeClr val="accent6">
                    <a:lumMod val="50000"/>
                  </a:schemeClr>
                </a:solidFill>
              </a:rPr>
              <a:t>Mixed Rasch Analysis: </a:t>
            </a:r>
          </a:p>
          <a:p>
            <a:pPr marL="1411782" lvl="1" indent="-452955">
              <a:buFont typeface="+mj-lt"/>
              <a:buAutoNum type="arabicPeriod"/>
            </a:pPr>
            <a:r>
              <a:rPr lang="en-GB" sz="2133" i="1" dirty="0">
                <a:solidFill>
                  <a:schemeClr val="accent6">
                    <a:lumMod val="50000"/>
                  </a:schemeClr>
                </a:solidFill>
              </a:rPr>
              <a:t>Latent class analysis: </a:t>
            </a:r>
            <a:r>
              <a:rPr lang="en-GB" sz="2133" dirty="0">
                <a:solidFill>
                  <a:schemeClr val="accent6">
                    <a:lumMod val="50000"/>
                  </a:schemeClr>
                </a:solidFill>
              </a:rPr>
              <a:t>latent, “</a:t>
            </a:r>
            <a:r>
              <a:rPr lang="en-GB" sz="2133" b="1" dirty="0">
                <a:solidFill>
                  <a:schemeClr val="accent6">
                    <a:lumMod val="50000"/>
                  </a:schemeClr>
                </a:solidFill>
              </a:rPr>
              <a:t>qualitative”</a:t>
            </a:r>
            <a:r>
              <a:rPr lang="en-GB" sz="2133" dirty="0">
                <a:solidFill>
                  <a:schemeClr val="accent6">
                    <a:lumMod val="50000"/>
                  </a:schemeClr>
                </a:solidFill>
              </a:rPr>
              <a:t> person variable, according to which persons are sorted into groups </a:t>
            </a:r>
          </a:p>
          <a:p>
            <a:pPr marL="1915536" lvl="3" indent="-347125">
              <a:buFont typeface="Wingdings" panose="05000000000000000000" pitchFamily="2" charset="2"/>
              <a:buChar char="ð"/>
            </a:pPr>
            <a:r>
              <a:rPr lang="en-US" sz="2133" b="1" dirty="0">
                <a:solidFill>
                  <a:schemeClr val="accent6">
                    <a:lumMod val="50000"/>
                  </a:schemeClr>
                </a:solidFill>
              </a:rPr>
              <a:t>Type of interest</a:t>
            </a:r>
          </a:p>
          <a:p>
            <a:pPr marL="1915536" lvl="3" indent="-347125">
              <a:buClr>
                <a:srgbClr val="FF888C"/>
              </a:buClr>
              <a:buFont typeface="Wingdings" panose="05000000000000000000" pitchFamily="2" charset="2"/>
              <a:buChar char="ð"/>
            </a:pPr>
            <a:endParaRPr lang="en-US" sz="2133" b="1" dirty="0">
              <a:solidFill>
                <a:prstClr val="black"/>
              </a:solidFill>
            </a:endParaRPr>
          </a:p>
          <a:p>
            <a:pPr marL="1915536" lvl="3" indent="-347125">
              <a:buClr>
                <a:srgbClr val="FF888C"/>
              </a:buClr>
              <a:buFont typeface="Wingdings" panose="05000000000000000000" pitchFamily="2" charset="2"/>
              <a:buChar char="ð"/>
            </a:pPr>
            <a:endParaRPr lang="en-GB" sz="2133" b="1" dirty="0">
              <a:solidFill>
                <a:prstClr val="black"/>
              </a:solidFill>
            </a:endParaRPr>
          </a:p>
          <a:p>
            <a:pPr marL="1411782" lvl="1" indent="-452955">
              <a:buFont typeface="+mj-lt"/>
              <a:buAutoNum type="arabicPeriod"/>
            </a:pPr>
            <a:r>
              <a:rPr lang="en-GB" sz="2133" i="1" dirty="0" err="1">
                <a:solidFill>
                  <a:schemeClr val="accent6">
                    <a:lumMod val="50000"/>
                  </a:schemeClr>
                </a:solidFill>
              </a:rPr>
              <a:t>Rasch</a:t>
            </a:r>
            <a:r>
              <a:rPr lang="en-GB" sz="2133" i="1" dirty="0">
                <a:solidFill>
                  <a:schemeClr val="accent6">
                    <a:lumMod val="50000"/>
                  </a:schemeClr>
                </a:solidFill>
              </a:rPr>
              <a:t> analysis: </a:t>
            </a:r>
            <a:r>
              <a:rPr lang="en-GB" sz="2133" dirty="0">
                <a:solidFill>
                  <a:schemeClr val="accent6">
                    <a:lumMod val="50000"/>
                  </a:schemeClr>
                </a:solidFill>
              </a:rPr>
              <a:t>individual </a:t>
            </a:r>
            <a:r>
              <a:rPr lang="en-GB" sz="2133" b="1" dirty="0">
                <a:solidFill>
                  <a:schemeClr val="accent6">
                    <a:lumMod val="50000"/>
                  </a:schemeClr>
                </a:solidFill>
              </a:rPr>
              <a:t>quantitative</a:t>
            </a:r>
            <a:r>
              <a:rPr lang="en-GB" sz="2133" dirty="0">
                <a:solidFill>
                  <a:schemeClr val="accent6">
                    <a:lumMod val="50000"/>
                  </a:schemeClr>
                </a:solidFill>
              </a:rPr>
              <a:t> parameter within each class</a:t>
            </a:r>
          </a:p>
          <a:p>
            <a:pPr marL="1915536" lvl="3" indent="-347125">
              <a:buFont typeface="Wingdings" panose="05000000000000000000" pitchFamily="2" charset="2"/>
              <a:buChar char="ð"/>
            </a:pPr>
            <a:r>
              <a:rPr lang="en-US" sz="2133" b="1" dirty="0">
                <a:solidFill>
                  <a:schemeClr val="accent6">
                    <a:lumMod val="50000"/>
                  </a:schemeClr>
                </a:solidFill>
              </a:rPr>
              <a:t>Degree of interest</a:t>
            </a:r>
            <a:endParaRPr lang="de-CH" sz="2133" b="1" i="1" dirty="0">
              <a:solidFill>
                <a:schemeClr val="accent6">
                  <a:lumMod val="50000"/>
                </a:schemeClr>
              </a:solidFill>
            </a:endParaRPr>
          </a:p>
        </p:txBody>
      </p:sp>
      <p:sp>
        <p:nvSpPr>
          <p:cNvPr id="2" name="Title 1"/>
          <p:cNvSpPr>
            <a:spLocks noGrp="1"/>
          </p:cNvSpPr>
          <p:nvPr>
            <p:ph type="title"/>
          </p:nvPr>
        </p:nvSpPr>
        <p:spPr/>
        <p:txBody>
          <a:bodyPr>
            <a:normAutofit/>
          </a:bodyPr>
          <a:lstStyle/>
          <a:p>
            <a:r>
              <a:rPr lang="en-US" sz="4400" b="1" dirty="0"/>
              <a:t>Analysis of the Main Study</a:t>
            </a:r>
            <a:endParaRPr lang="en-GB" sz="4400" b="1" dirty="0"/>
          </a:p>
        </p:txBody>
      </p:sp>
      <p:sp>
        <p:nvSpPr>
          <p:cNvPr id="4" name="Slide Number Placeholder 3"/>
          <p:cNvSpPr>
            <a:spLocks noGrp="1"/>
          </p:cNvSpPr>
          <p:nvPr>
            <p:ph type="sldNum" sz="quarter" idx="12"/>
          </p:nvPr>
        </p:nvSpPr>
        <p:spPr/>
        <p:txBody>
          <a:bodyPr/>
          <a:lstStyle/>
          <a:p>
            <a:fld id="{17918391-D411-FE40-AAD7-861AE5233E0E}" type="slidenum">
              <a:rPr lang="en-US" smtClean="0"/>
              <a:pPr/>
              <a:t>32</a:t>
            </a:fld>
            <a:endParaRPr lang="en-US" dirty="0"/>
          </a:p>
        </p:txBody>
      </p:sp>
      <p:pic>
        <p:nvPicPr>
          <p:cNvPr id="8" name="Picture 7"/>
          <p:cNvPicPr>
            <a:picLocks noChangeAspect="1"/>
          </p:cNvPicPr>
          <p:nvPr/>
        </p:nvPicPr>
        <p:blipFill rotWithShape="1">
          <a:blip r:embed="rId3">
            <a:clrChange>
              <a:clrFrom>
                <a:srgbClr val="EEEEEE"/>
              </a:clrFrom>
              <a:clrTo>
                <a:srgbClr val="EEEEEE">
                  <a:alpha val="0"/>
                </a:srgbClr>
              </a:clrTo>
            </a:clrChange>
            <a:extLst>
              <a:ext uri="{28A0092B-C50C-407E-A947-70E740481C1C}">
                <a14:useLocalDpi xmlns:a14="http://schemas.microsoft.com/office/drawing/2010/main" val="0"/>
              </a:ext>
            </a:extLst>
          </a:blip>
          <a:srcRect t="26065"/>
          <a:stretch/>
        </p:blipFill>
        <p:spPr>
          <a:xfrm>
            <a:off x="6094170" y="1300438"/>
            <a:ext cx="3135085" cy="978677"/>
          </a:xfrm>
          <a:prstGeom prst="rect">
            <a:avLst/>
          </a:prstGeom>
        </p:spPr>
      </p:pic>
      <p:grpSp>
        <p:nvGrpSpPr>
          <p:cNvPr id="24" name="Group 23"/>
          <p:cNvGrpSpPr/>
          <p:nvPr/>
        </p:nvGrpSpPr>
        <p:grpSpPr>
          <a:xfrm>
            <a:off x="4554292" y="4684908"/>
            <a:ext cx="5673442" cy="1129791"/>
            <a:chOff x="3415718" y="3513680"/>
            <a:chExt cx="4255082" cy="847343"/>
          </a:xfrm>
        </p:grpSpPr>
        <p:pic>
          <p:nvPicPr>
            <p:cNvPr id="14" name="Picture 13"/>
            <p:cNvPicPr>
              <a:picLocks noChangeAspect="1"/>
            </p:cNvPicPr>
            <p:nvPr/>
          </p:nvPicPr>
          <p:blipFill rotWithShape="1">
            <a:blip r:embed="rId3">
              <a:clrChange>
                <a:clrFrom>
                  <a:srgbClr val="EEEEEE"/>
                </a:clrFrom>
                <a:clrTo>
                  <a:srgbClr val="EEEEEE">
                    <a:alpha val="0"/>
                  </a:srgbClr>
                </a:clrTo>
              </a:clrChange>
              <a:extLst>
                <a:ext uri="{28A0092B-C50C-407E-A947-70E740481C1C}">
                  <a14:useLocalDpi xmlns:a14="http://schemas.microsoft.com/office/drawing/2010/main" val="0"/>
                </a:ext>
              </a:extLst>
            </a:blip>
            <a:srcRect l="36729" t="26065" r="34598"/>
            <a:stretch/>
          </p:blipFill>
          <p:spPr>
            <a:xfrm>
              <a:off x="3740167" y="3513680"/>
              <a:ext cx="778292" cy="847343"/>
            </a:xfrm>
            <a:prstGeom prst="rect">
              <a:avLst/>
            </a:prstGeom>
          </p:spPr>
        </p:pic>
        <p:sp>
          <p:nvSpPr>
            <p:cNvPr id="16" name="TextBox 15"/>
            <p:cNvSpPr txBox="1"/>
            <p:nvPr/>
          </p:nvSpPr>
          <p:spPr>
            <a:xfrm>
              <a:off x="3415718" y="3991693"/>
              <a:ext cx="4255082" cy="346249"/>
            </a:xfrm>
            <a:prstGeom prst="rect">
              <a:avLst/>
            </a:prstGeom>
            <a:noFill/>
          </p:spPr>
          <p:txBody>
            <a:bodyPr wrap="square" rtlCol="0">
              <a:spAutoFit/>
            </a:bodyPr>
            <a:lstStyle/>
            <a:p>
              <a:r>
                <a:rPr lang="en-US" sz="2400" dirty="0"/>
                <a:t>X</a:t>
              </a:r>
              <a:endParaRPr lang="en-GB" sz="2400" dirty="0"/>
            </a:p>
          </p:txBody>
        </p:sp>
        <p:sp>
          <p:nvSpPr>
            <p:cNvPr id="17" name="Up Arrow 16"/>
            <p:cNvSpPr/>
            <p:nvPr/>
          </p:nvSpPr>
          <p:spPr>
            <a:xfrm>
              <a:off x="3686988" y="3919771"/>
              <a:ext cx="128540" cy="242338"/>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22" name="Up Arrow 21"/>
            <p:cNvSpPr/>
            <p:nvPr/>
          </p:nvSpPr>
          <p:spPr>
            <a:xfrm>
              <a:off x="4453584" y="3854388"/>
              <a:ext cx="137988" cy="340466"/>
            </a:xfrm>
            <a:prstGeom prst="up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grpSp>
      <p:grpSp>
        <p:nvGrpSpPr>
          <p:cNvPr id="25" name="Group 24"/>
          <p:cNvGrpSpPr/>
          <p:nvPr/>
        </p:nvGrpSpPr>
        <p:grpSpPr>
          <a:xfrm>
            <a:off x="4554291" y="3006702"/>
            <a:ext cx="6481612" cy="1129794"/>
            <a:chOff x="3415718" y="3513680"/>
            <a:chExt cx="4861209" cy="847345"/>
          </a:xfrm>
        </p:grpSpPr>
        <p:pic>
          <p:nvPicPr>
            <p:cNvPr id="26" name="Picture 25"/>
            <p:cNvPicPr>
              <a:picLocks noChangeAspect="1"/>
            </p:cNvPicPr>
            <p:nvPr/>
          </p:nvPicPr>
          <p:blipFill rotWithShape="1">
            <a:blip r:embed="rId3">
              <a:clrChange>
                <a:clrFrom>
                  <a:srgbClr val="EEEEEE"/>
                </a:clrFrom>
                <a:clrTo>
                  <a:srgbClr val="EEEEEE">
                    <a:alpha val="0"/>
                  </a:srgbClr>
                </a:clrTo>
              </a:clrChange>
              <a:extLst>
                <a:ext uri="{28A0092B-C50C-407E-A947-70E740481C1C}">
                  <a14:useLocalDpi xmlns:a14="http://schemas.microsoft.com/office/drawing/2010/main" val="0"/>
                </a:ext>
              </a:extLst>
            </a:blip>
            <a:srcRect t="26065" r="63507"/>
            <a:stretch/>
          </p:blipFill>
          <p:spPr>
            <a:xfrm>
              <a:off x="5262042" y="3513681"/>
              <a:ext cx="990553" cy="847343"/>
            </a:xfrm>
            <a:prstGeom prst="rect">
              <a:avLst/>
            </a:prstGeom>
          </p:spPr>
        </p:pic>
        <p:pic>
          <p:nvPicPr>
            <p:cNvPr id="27" name="Picture 26"/>
            <p:cNvPicPr>
              <a:picLocks noChangeAspect="1"/>
            </p:cNvPicPr>
            <p:nvPr/>
          </p:nvPicPr>
          <p:blipFill rotWithShape="1">
            <a:blip r:embed="rId3">
              <a:clrChange>
                <a:clrFrom>
                  <a:srgbClr val="EEEEEE"/>
                </a:clrFrom>
                <a:clrTo>
                  <a:srgbClr val="EEEEEE">
                    <a:alpha val="0"/>
                  </a:srgbClr>
                </a:clrTo>
              </a:clrChange>
              <a:extLst>
                <a:ext uri="{28A0092B-C50C-407E-A947-70E740481C1C}">
                  <a14:useLocalDpi xmlns:a14="http://schemas.microsoft.com/office/drawing/2010/main" val="0"/>
                </a:ext>
              </a:extLst>
            </a:blip>
            <a:srcRect l="36729" t="26065" r="34598"/>
            <a:stretch/>
          </p:blipFill>
          <p:spPr>
            <a:xfrm>
              <a:off x="3740167" y="3513680"/>
              <a:ext cx="778292" cy="847343"/>
            </a:xfrm>
            <a:prstGeom prst="rect">
              <a:avLst/>
            </a:prstGeom>
          </p:spPr>
        </p:pic>
        <p:pic>
          <p:nvPicPr>
            <p:cNvPr id="28" name="Picture 27"/>
            <p:cNvPicPr>
              <a:picLocks noChangeAspect="1"/>
            </p:cNvPicPr>
            <p:nvPr/>
          </p:nvPicPr>
          <p:blipFill rotWithShape="1">
            <a:blip r:embed="rId3">
              <a:clrChange>
                <a:clrFrom>
                  <a:srgbClr val="EEEEEE"/>
                </a:clrFrom>
                <a:clrTo>
                  <a:srgbClr val="EEEEEE">
                    <a:alpha val="0"/>
                  </a:srgbClr>
                </a:clrTo>
              </a:clrChange>
              <a:extLst>
                <a:ext uri="{28A0092B-C50C-407E-A947-70E740481C1C}">
                  <a14:useLocalDpi xmlns:a14="http://schemas.microsoft.com/office/drawing/2010/main" val="0"/>
                </a:ext>
              </a:extLst>
            </a:blip>
            <a:srcRect l="64455" t="26065" r="3791"/>
            <a:stretch/>
          </p:blipFill>
          <p:spPr>
            <a:xfrm>
              <a:off x="7415019" y="3513682"/>
              <a:ext cx="861908" cy="847343"/>
            </a:xfrm>
            <a:prstGeom prst="rect">
              <a:avLst/>
            </a:prstGeom>
          </p:spPr>
        </p:pic>
        <p:sp>
          <p:nvSpPr>
            <p:cNvPr id="29" name="TextBox 28"/>
            <p:cNvSpPr txBox="1"/>
            <p:nvPr/>
          </p:nvSpPr>
          <p:spPr>
            <a:xfrm>
              <a:off x="3415718" y="3991693"/>
              <a:ext cx="4255082" cy="346249"/>
            </a:xfrm>
            <a:prstGeom prst="rect">
              <a:avLst/>
            </a:prstGeom>
            <a:noFill/>
          </p:spPr>
          <p:txBody>
            <a:bodyPr wrap="square" rtlCol="0">
              <a:spAutoFit/>
            </a:bodyPr>
            <a:lstStyle/>
            <a:p>
              <a:r>
                <a:rPr lang="en-US" sz="2400" dirty="0"/>
                <a:t>X                       Y                              Z</a:t>
              </a:r>
              <a:endParaRPr lang="en-GB" sz="2400" dirty="0"/>
            </a:p>
          </p:txBody>
        </p:sp>
      </p:grpSp>
    </p:spTree>
    <p:extLst>
      <p:ext uri="{BB962C8B-B14F-4D97-AF65-F5344CB8AC3E}">
        <p14:creationId xmlns:p14="http://schemas.microsoft.com/office/powerpoint/2010/main" val="16469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lstStyle/>
          <a:p>
            <a:pPr>
              <a:lnSpc>
                <a:spcPct val="120000"/>
              </a:lnSpc>
              <a:spcBef>
                <a:spcPts val="600"/>
              </a:spcBef>
              <a:spcAft>
                <a:spcPts val="600"/>
              </a:spcAft>
            </a:pPr>
            <a:r>
              <a:rPr lang="en-GB" sz="2800" dirty="0">
                <a:solidFill>
                  <a:schemeClr val="accent2"/>
                </a:solidFill>
                <a:cs typeface="Segoe UI" panose="020B0502040204020203" pitchFamily="34" charset="0"/>
              </a:rPr>
              <a:t>RQ:</a:t>
            </a:r>
            <a:r>
              <a:rPr lang="en-GB" sz="2800" dirty="0">
                <a:solidFill>
                  <a:schemeClr val="tx1"/>
                </a:solidFill>
                <a:cs typeface="Segoe UI" panose="020B0502040204020203" pitchFamily="34" charset="0"/>
              </a:rPr>
              <a:t> </a:t>
            </a:r>
            <a:r>
              <a:rPr lang="en-GB" sz="2800" b="0" dirty="0">
                <a:cs typeface="Segoe UI" panose="020B0502040204020203" pitchFamily="34" charset="0"/>
              </a:rPr>
              <a:t>To what extent is </a:t>
            </a:r>
            <a:r>
              <a:rPr lang="en-GB" sz="2800" dirty="0">
                <a:cs typeface="Segoe UI" panose="020B0502040204020203" pitchFamily="34" charset="0"/>
              </a:rPr>
              <a:t>physics-related self-concept </a:t>
            </a:r>
            <a:r>
              <a:rPr lang="en-GB" sz="2800" b="0" dirty="0">
                <a:cs typeface="Segoe UI" panose="020B0502040204020203" pitchFamily="34" charset="0"/>
              </a:rPr>
              <a:t>a better clustering variable than gender for distinguishing between different types of interest in mechanics and in particle physics?</a:t>
            </a:r>
          </a:p>
          <a:p>
            <a:pPr>
              <a:spcBef>
                <a:spcPts val="600"/>
              </a:spcBef>
              <a:spcAft>
                <a:spcPts val="600"/>
              </a:spcAft>
              <a:buClr>
                <a:schemeClr val="tx1"/>
              </a:buClr>
            </a:pPr>
            <a:r>
              <a:rPr lang="en-GB" sz="2800" dirty="0">
                <a:solidFill>
                  <a:schemeClr val="accent2"/>
                </a:solidFill>
                <a:cs typeface="Segoe UI" panose="020B0502040204020203" pitchFamily="34" charset="0"/>
              </a:rPr>
              <a:t>Hypothesis:</a:t>
            </a:r>
            <a:r>
              <a:rPr lang="en-GB" sz="2800" dirty="0">
                <a:solidFill>
                  <a:schemeClr val="tx1"/>
                </a:solidFill>
                <a:cs typeface="Segoe UI" panose="020B0502040204020203" pitchFamily="34" charset="0"/>
              </a:rPr>
              <a:t> </a:t>
            </a:r>
            <a:r>
              <a:rPr lang="de-CH" sz="2800" dirty="0">
                <a:solidFill>
                  <a:schemeClr val="accent6">
                    <a:lumMod val="50000"/>
                  </a:schemeClr>
                </a:solidFill>
              </a:rPr>
              <a:t>When using self-concept instead of gender </a:t>
            </a:r>
            <a:r>
              <a:rPr lang="de-CH" sz="2800" b="0" dirty="0">
                <a:solidFill>
                  <a:schemeClr val="accent6">
                    <a:lumMod val="50000"/>
                  </a:schemeClr>
                </a:solidFill>
              </a:rPr>
              <a:t>as clustering variable, the </a:t>
            </a:r>
            <a:r>
              <a:rPr lang="de-CH" sz="2800" dirty="0">
                <a:solidFill>
                  <a:schemeClr val="accent6">
                    <a:lumMod val="50000"/>
                  </a:schemeClr>
                </a:solidFill>
              </a:rPr>
              <a:t>interest types </a:t>
            </a:r>
            <a:r>
              <a:rPr lang="de-CH" sz="2800" b="0" dirty="0">
                <a:solidFill>
                  <a:schemeClr val="accent6">
                    <a:lumMod val="50000"/>
                  </a:schemeClr>
                </a:solidFill>
              </a:rPr>
              <a:t>are </a:t>
            </a:r>
            <a:r>
              <a:rPr lang="de-CH" sz="2800" dirty="0">
                <a:solidFill>
                  <a:schemeClr val="accent6">
                    <a:lumMod val="50000"/>
                  </a:schemeClr>
                </a:solidFill>
              </a:rPr>
              <a:t>described better.</a:t>
            </a: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33</a:t>
            </a:fld>
            <a:endParaRPr lang="en-US" dirty="0"/>
          </a:p>
        </p:txBody>
      </p:sp>
    </p:spTree>
    <p:extLst>
      <p:ext uri="{BB962C8B-B14F-4D97-AF65-F5344CB8AC3E}">
        <p14:creationId xmlns:p14="http://schemas.microsoft.com/office/powerpoint/2010/main" val="247087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628801"/>
            <a:ext cx="11376024" cy="4571974"/>
          </a:xfrm>
        </p:spPr>
        <p:txBody>
          <a:bodyPr/>
          <a:lstStyle/>
          <a:p>
            <a:pPr marL="311992">
              <a:buClr>
                <a:schemeClr val="tx1"/>
              </a:buClr>
            </a:pPr>
            <a:r>
              <a:rPr lang="de-CH" sz="2800" dirty="0">
                <a:solidFill>
                  <a:schemeClr val="accent6">
                    <a:lumMod val="50000"/>
                  </a:schemeClr>
                </a:solidFill>
              </a:rPr>
              <a:t>Linear regression analysis for the Mechanics and </a:t>
            </a:r>
            <a:br>
              <a:rPr lang="de-CH" sz="2800" dirty="0">
                <a:solidFill>
                  <a:schemeClr val="accent6">
                    <a:lumMod val="50000"/>
                  </a:schemeClr>
                </a:solidFill>
              </a:rPr>
            </a:br>
            <a:r>
              <a:rPr lang="de-CH" sz="2800" dirty="0">
                <a:solidFill>
                  <a:schemeClr val="accent6">
                    <a:lumMod val="50000"/>
                  </a:schemeClr>
                </a:solidFill>
              </a:rPr>
              <a:t>Particle Physics groups</a:t>
            </a:r>
            <a:r>
              <a:rPr lang="nl-NL" sz="2800" b="0" dirty="0">
                <a:solidFill>
                  <a:schemeClr val="accent6">
                    <a:lumMod val="50000"/>
                  </a:schemeClr>
                </a:solidFill>
              </a:rPr>
              <a:t> using different </a:t>
            </a:r>
            <a:r>
              <a:rPr lang="nl-NL" sz="2800" dirty="0">
                <a:solidFill>
                  <a:schemeClr val="accent6">
                    <a:lumMod val="50000"/>
                  </a:schemeClr>
                </a:solidFill>
              </a:rPr>
              <a:t>student characteristics </a:t>
            </a:r>
          </a:p>
          <a:p>
            <a:pPr marL="791980" indent="-479988">
              <a:buClr>
                <a:schemeClr val="tx1"/>
              </a:buClr>
              <a:buFont typeface="Wingdings" panose="05000000000000000000" pitchFamily="2" charset="2"/>
              <a:buChar char="v"/>
            </a:pPr>
            <a:r>
              <a:rPr lang="nl-NL" sz="2800" dirty="0">
                <a:solidFill>
                  <a:schemeClr val="accent6">
                    <a:lumMod val="50000"/>
                  </a:schemeClr>
                </a:solidFill>
              </a:rPr>
              <a:t>Dependent Variable: </a:t>
            </a:r>
            <a:r>
              <a:rPr lang="nl-NL" sz="2800" b="0" dirty="0">
                <a:solidFill>
                  <a:schemeClr val="accent6">
                    <a:lumMod val="50000"/>
                  </a:schemeClr>
                </a:solidFill>
              </a:rPr>
              <a:t>Interest </a:t>
            </a:r>
            <a:r>
              <a:rPr lang="nl-NL" sz="2800" b="0" i="1" dirty="0">
                <a:solidFill>
                  <a:schemeClr val="accent6">
                    <a:lumMod val="50000"/>
                  </a:schemeClr>
                </a:solidFill>
              </a:rPr>
              <a:t>(Rasch person parameter) </a:t>
            </a:r>
          </a:p>
          <a:p>
            <a:pPr marL="791980" indent="-479988">
              <a:buClr>
                <a:schemeClr val="tx1"/>
              </a:buClr>
              <a:buFont typeface="Wingdings" panose="05000000000000000000" pitchFamily="2" charset="2"/>
              <a:buChar char="v"/>
            </a:pPr>
            <a:r>
              <a:rPr lang="nl-NL" sz="2800" dirty="0">
                <a:solidFill>
                  <a:schemeClr val="accent6">
                    <a:lumMod val="50000"/>
                  </a:schemeClr>
                </a:solidFill>
              </a:rPr>
              <a:t>Independent Variables: </a:t>
            </a:r>
          </a:p>
          <a:p>
            <a:pPr marL="1423988" indent="-479425">
              <a:spcBef>
                <a:spcPts val="600"/>
              </a:spcBef>
              <a:buClr>
                <a:schemeClr val="tx1"/>
              </a:buClr>
              <a:buFont typeface="Arial" panose="020B0604020202020204" pitchFamily="34" charset="0"/>
              <a:buChar char="•"/>
            </a:pPr>
            <a:r>
              <a:rPr lang="nl-NL" sz="2800" b="0" dirty="0">
                <a:solidFill>
                  <a:schemeClr val="accent6">
                    <a:lumMod val="50000"/>
                  </a:schemeClr>
                </a:solidFill>
              </a:rPr>
              <a:t>Interest group assignment </a:t>
            </a:r>
            <a:r>
              <a:rPr lang="nl-NL" sz="2800" b="0" i="1" dirty="0">
                <a:solidFill>
                  <a:schemeClr val="accent6">
                    <a:lumMod val="50000"/>
                  </a:schemeClr>
                </a:solidFill>
              </a:rPr>
              <a:t>(factor)</a:t>
            </a:r>
          </a:p>
          <a:p>
            <a:pPr marL="1423988" indent="-479425">
              <a:spcBef>
                <a:spcPts val="600"/>
              </a:spcBef>
              <a:buClr>
                <a:schemeClr val="tx1"/>
              </a:buClr>
              <a:buFont typeface="Arial" panose="020B0604020202020204" pitchFamily="34" charset="0"/>
              <a:buChar char="•"/>
            </a:pPr>
            <a:r>
              <a:rPr lang="nl-NL" sz="2800" b="0" dirty="0">
                <a:solidFill>
                  <a:schemeClr val="accent6">
                    <a:lumMod val="50000"/>
                  </a:schemeClr>
                </a:solidFill>
              </a:rPr>
              <a:t>Sex </a:t>
            </a:r>
            <a:r>
              <a:rPr lang="nl-NL" sz="2800" b="0" i="1" dirty="0">
                <a:solidFill>
                  <a:schemeClr val="accent6">
                    <a:lumMod val="50000"/>
                  </a:schemeClr>
                </a:solidFill>
              </a:rPr>
              <a:t>(factor)</a:t>
            </a:r>
          </a:p>
          <a:p>
            <a:pPr marL="1423988" indent="-479425">
              <a:spcBef>
                <a:spcPts val="600"/>
              </a:spcBef>
              <a:buClr>
                <a:schemeClr val="tx1"/>
              </a:buClr>
              <a:buFont typeface="Arial" panose="020B0604020202020204" pitchFamily="34" charset="0"/>
              <a:buChar char="•"/>
            </a:pPr>
            <a:r>
              <a:rPr lang="nl-NL" sz="2800" b="0" dirty="0">
                <a:solidFill>
                  <a:schemeClr val="accent6">
                    <a:lumMod val="50000"/>
                  </a:schemeClr>
                </a:solidFill>
              </a:rPr>
              <a:t>Physics-related self-concept </a:t>
            </a:r>
            <a:r>
              <a:rPr lang="nl-NL" sz="2800" b="0" i="1" dirty="0">
                <a:solidFill>
                  <a:schemeClr val="accent6">
                    <a:lumMod val="50000"/>
                  </a:schemeClr>
                </a:solidFill>
              </a:rPr>
              <a:t>(Rasch person parameter)</a:t>
            </a:r>
          </a:p>
          <a:p>
            <a:pPr marL="1423988" indent="-479425">
              <a:spcBef>
                <a:spcPts val="600"/>
              </a:spcBef>
              <a:buClr>
                <a:schemeClr val="tx1"/>
              </a:buClr>
              <a:buFont typeface="Arial" panose="020B0604020202020204" pitchFamily="34" charset="0"/>
              <a:buChar char="•"/>
            </a:pPr>
            <a:r>
              <a:rPr lang="nl-NL" sz="2800" b="0" dirty="0">
                <a:solidFill>
                  <a:schemeClr val="accent6">
                    <a:lumMod val="50000"/>
                  </a:schemeClr>
                </a:solidFill>
              </a:rPr>
              <a:t>Self-reported experience in school </a:t>
            </a:r>
            <a:r>
              <a:rPr lang="nl-NL" sz="2800" b="0" i="1" dirty="0">
                <a:solidFill>
                  <a:schemeClr val="accent6">
                    <a:lumMod val="50000"/>
                  </a:schemeClr>
                </a:solidFill>
              </a:rPr>
              <a:t>(Rasch person parameter)</a:t>
            </a:r>
          </a:p>
        </p:txBody>
      </p:sp>
      <p:sp>
        <p:nvSpPr>
          <p:cNvPr id="2" name="Title 1"/>
          <p:cNvSpPr>
            <a:spLocks noGrp="1"/>
          </p:cNvSpPr>
          <p:nvPr>
            <p:ph type="title"/>
          </p:nvPr>
        </p:nvSpPr>
        <p:spPr/>
        <p:txBody>
          <a:bodyPr/>
          <a:lstStyle/>
          <a:p>
            <a:r>
              <a:rPr lang="de-CH" sz="4400" b="1" dirty="0">
                <a:solidFill>
                  <a:schemeClr val="accent1"/>
                </a:solidFill>
              </a:rPr>
              <a:t>Research Design</a:t>
            </a:r>
          </a:p>
        </p:txBody>
      </p:sp>
      <p:sp>
        <p:nvSpPr>
          <p:cNvPr id="5" name="Slide Number Placeholder 4"/>
          <p:cNvSpPr>
            <a:spLocks noGrp="1"/>
          </p:cNvSpPr>
          <p:nvPr>
            <p:ph type="sldNum" sz="quarter" idx="12"/>
          </p:nvPr>
        </p:nvSpPr>
        <p:spPr/>
        <p:txBody>
          <a:bodyPr/>
          <a:lstStyle/>
          <a:p>
            <a:fld id="{71766878-3199-4EAB-94E7-2D6D11070E14}" type="slidenum">
              <a:rPr lang="en-US" smtClean="0"/>
              <a:t>34</a:t>
            </a:fld>
            <a:endParaRPr lang="en-US" dirty="0"/>
          </a:p>
        </p:txBody>
      </p:sp>
    </p:spTree>
    <p:extLst>
      <p:ext uri="{BB962C8B-B14F-4D97-AF65-F5344CB8AC3E}">
        <p14:creationId xmlns:p14="http://schemas.microsoft.com/office/powerpoint/2010/main" val="2127300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35</a:t>
            </a:fld>
            <a:endParaRPr lang="en-US" dirty="0"/>
          </a:p>
        </p:txBody>
      </p:sp>
      <p:graphicFrame>
        <p:nvGraphicFramePr>
          <p:cNvPr id="3" name="Table 2"/>
          <p:cNvGraphicFramePr>
            <a:graphicFrameLocks noGrp="1"/>
          </p:cNvGraphicFramePr>
          <p:nvPr/>
        </p:nvGraphicFramePr>
        <p:xfrm>
          <a:off x="1559496" y="2353023"/>
          <a:ext cx="6336704" cy="2741232"/>
        </p:xfrm>
        <a:graphic>
          <a:graphicData uri="http://schemas.openxmlformats.org/drawingml/2006/table">
            <a:tbl>
              <a:tblPr firstRow="1" bandRow="1">
                <a:tableStyleId>{9DCAF9ED-07DC-4A11-8D7F-57B35C25682E}</a:tableStyleId>
              </a:tblPr>
              <a:tblGrid>
                <a:gridCol w="792088">
                  <a:extLst>
                    <a:ext uri="{9D8B030D-6E8A-4147-A177-3AD203B41FA5}">
                      <a16:colId xmlns:a16="http://schemas.microsoft.com/office/drawing/2014/main" val="1977106195"/>
                    </a:ext>
                  </a:extLst>
                </a:gridCol>
                <a:gridCol w="2376264">
                  <a:extLst>
                    <a:ext uri="{9D8B030D-6E8A-4147-A177-3AD203B41FA5}">
                      <a16:colId xmlns:a16="http://schemas.microsoft.com/office/drawing/2014/main" val="431513732"/>
                    </a:ext>
                  </a:extLst>
                </a:gridCol>
                <a:gridCol w="1584176">
                  <a:extLst>
                    <a:ext uri="{9D8B030D-6E8A-4147-A177-3AD203B41FA5}">
                      <a16:colId xmlns:a16="http://schemas.microsoft.com/office/drawing/2014/main" val="3060836814"/>
                    </a:ext>
                  </a:extLst>
                </a:gridCol>
                <a:gridCol w="1584176">
                  <a:extLst>
                    <a:ext uri="{9D8B030D-6E8A-4147-A177-3AD203B41FA5}">
                      <a16:colId xmlns:a16="http://schemas.microsoft.com/office/drawing/2014/main" val="2514892728"/>
                    </a:ext>
                  </a:extLst>
                </a:gridCol>
              </a:tblGrid>
              <a:tr h="370840">
                <a:tc gridSpan="2">
                  <a:txBody>
                    <a:bodyPr/>
                    <a:lstStyle/>
                    <a:p>
                      <a:pPr algn="l" fontAlgn="b"/>
                      <a:endParaRPr lang="en-GB" sz="900" b="0" i="0" u="none" strike="noStrike" dirty="0">
                        <a:solidFill>
                          <a:srgbClr val="993300"/>
                        </a:solidFill>
                        <a:effectLst/>
                        <a:latin typeface="Arial" panose="020B0604020202020204" pitchFamily="34" charset="0"/>
                      </a:endParaRPr>
                    </a:p>
                  </a:txBody>
                  <a:tcPr marL="7620" marR="7620" marT="7620" marB="0" anchor="ctr"/>
                </a:tc>
                <a:tc hMerge="1">
                  <a:txBody>
                    <a:bodyPr/>
                    <a:lstStyle/>
                    <a:p>
                      <a:endParaRPr lang="de-CH"/>
                    </a:p>
                  </a:txBody>
                  <a:tcPr/>
                </a:tc>
                <a:tc>
                  <a:txBody>
                    <a:bodyPr/>
                    <a:lstStyle/>
                    <a:p>
                      <a:pPr algn="ctr" fontAlgn="b"/>
                      <a:r>
                        <a:rPr lang="en-GB" sz="1800" u="none" strike="noStrike" kern="1200" dirty="0">
                          <a:effectLst/>
                        </a:rPr>
                        <a:t>Group 1</a:t>
                      </a:r>
                      <a:endParaRPr lang="en-GB" sz="1800" b="1" u="none" strike="noStrike" kern="1200" dirty="0">
                        <a:solidFill>
                          <a:schemeClr val="lt1"/>
                        </a:solidFill>
                        <a:effectLst/>
                        <a:latin typeface="+mn-lt"/>
                        <a:ea typeface="+mn-ea"/>
                        <a:cs typeface="+mn-cs"/>
                      </a:endParaRPr>
                    </a:p>
                  </a:txBody>
                  <a:tcPr marL="7620" marR="7620" marT="7620" marB="0" anchor="ctr"/>
                </a:tc>
                <a:tc>
                  <a:txBody>
                    <a:bodyPr/>
                    <a:lstStyle/>
                    <a:p>
                      <a:pPr algn="ctr"/>
                      <a:r>
                        <a:rPr lang="de-CH" sz="1800" u="none" strike="noStrike" kern="1200" dirty="0">
                          <a:effectLst/>
                        </a:rPr>
                        <a:t>Group 2</a:t>
                      </a:r>
                      <a:endParaRPr lang="de-CH" sz="1800" b="1" u="none" strike="noStrike" kern="1200" dirty="0">
                        <a:solidFill>
                          <a:schemeClr val="lt1"/>
                        </a:solidFill>
                        <a:effectLst/>
                        <a:latin typeface="+mn-lt"/>
                        <a:ea typeface="+mn-ea"/>
                        <a:cs typeface="+mn-cs"/>
                      </a:endParaRPr>
                    </a:p>
                  </a:txBody>
                  <a:tcPr marL="7620" marR="7620" marT="7620" marB="0" anchor="ctr"/>
                </a:tc>
                <a:extLst>
                  <a:ext uri="{0D108BD9-81ED-4DB2-BD59-A6C34878D82A}">
                    <a16:rowId xmlns:a16="http://schemas.microsoft.com/office/drawing/2014/main" val="3514664158"/>
                  </a:ext>
                </a:extLst>
              </a:tr>
              <a:tr h="370840">
                <a:tc grid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b="1" kern="1200" dirty="0">
                          <a:effectLst/>
                        </a:rPr>
                        <a:t>Mean interest</a:t>
                      </a:r>
                    </a:p>
                    <a:p>
                      <a:pPr algn="ctr" fontAlgn="t"/>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u="none" strike="noStrike" dirty="0">
                          <a:effectLst/>
                        </a:rPr>
                        <a:t>0.69</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0.02</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966475726"/>
                  </a:ext>
                </a:extLst>
              </a:tr>
              <a:tr h="370840">
                <a:tc gridSpan="2">
                  <a:txBody>
                    <a:bodyPr/>
                    <a:lstStyle/>
                    <a:p>
                      <a:pPr marL="0" marR="0" algn="ctr">
                        <a:lnSpc>
                          <a:spcPct val="107000"/>
                        </a:lnSpc>
                        <a:spcBef>
                          <a:spcPts val="0"/>
                        </a:spcBef>
                        <a:spcAft>
                          <a:spcPts val="0"/>
                        </a:spcAft>
                      </a:pPr>
                      <a:r>
                        <a:rPr lang="en-GB" sz="1400" b="1" kern="1200" dirty="0">
                          <a:effectLst/>
                        </a:rPr>
                        <a:t>Mean self-reported experience in school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u="none" strike="noStrike" dirty="0">
                          <a:effectLst/>
                        </a:rPr>
                        <a:t>-0.27</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-0.24</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043997370"/>
                  </a:ext>
                </a:extLst>
              </a:tr>
              <a:tr h="370840">
                <a:tc gridSpan="2">
                  <a:txBody>
                    <a:bodyPr/>
                    <a:lstStyle/>
                    <a:p>
                      <a:pPr algn="ctr" fontAlgn="t"/>
                      <a:r>
                        <a:rPr lang="en-GB" sz="1400" b="1" kern="1200" dirty="0">
                          <a:effectLst/>
                        </a:rPr>
                        <a:t>Mean self-concept</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dirty="0"/>
                    </a:p>
                  </a:txBody>
                  <a:tcPr/>
                </a:tc>
                <a:tc>
                  <a:txBody>
                    <a:bodyPr/>
                    <a:lstStyle/>
                    <a:p>
                      <a:pPr algn="ctr" fontAlgn="t"/>
                      <a:r>
                        <a:rPr lang="en-GB" sz="1200" u="none" strike="noStrike" dirty="0">
                          <a:effectLst/>
                        </a:rPr>
                        <a:t>-0.35</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-0.73</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653516432"/>
                  </a:ext>
                </a:extLst>
              </a:tr>
              <a:tr h="370840">
                <a:tc rowSpan="3">
                  <a:txBody>
                    <a:bodyPr/>
                    <a:lstStyle/>
                    <a:p>
                      <a:pPr algn="ctr" fontAlgn="t"/>
                      <a:r>
                        <a:rPr lang="en-GB" sz="1400" b="1" kern="1200" dirty="0">
                          <a:effectLst/>
                        </a:rPr>
                        <a:t>Sex</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400" kern="1200" dirty="0">
                          <a:effectLst/>
                        </a:rPr>
                        <a:t>female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200" u="none" strike="noStrike" dirty="0">
                          <a:effectLst/>
                        </a:rPr>
                        <a:t>323 (52.8%)</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272 (45.2%)</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75444245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255 (41.7%)</a:t>
                      </a:r>
                    </a:p>
                    <a:p>
                      <a:pPr algn="ctr" fontAlgn="t"/>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274 (45.5%)</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54048379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no-answer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34 (5.6%)</a:t>
                      </a:r>
                    </a:p>
                    <a:p>
                      <a:pPr algn="ctr" fontAlgn="t"/>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56 (9.3%)</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80934698"/>
                  </a:ext>
                </a:extLst>
              </a:tr>
            </a:tbl>
          </a:graphicData>
        </a:graphic>
      </p:graphicFrame>
    </p:spTree>
    <p:extLst>
      <p:ext uri="{BB962C8B-B14F-4D97-AF65-F5344CB8AC3E}">
        <p14:creationId xmlns:p14="http://schemas.microsoft.com/office/powerpoint/2010/main" val="15981565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36</a:t>
            </a:fld>
            <a:endParaRPr lang="en-US" dirty="0"/>
          </a:p>
        </p:txBody>
      </p:sp>
      <p:graphicFrame>
        <p:nvGraphicFramePr>
          <p:cNvPr id="8" name="Table 7"/>
          <p:cNvGraphicFramePr>
            <a:graphicFrameLocks noGrp="1"/>
          </p:cNvGraphicFramePr>
          <p:nvPr/>
        </p:nvGraphicFramePr>
        <p:xfrm>
          <a:off x="551384" y="1844824"/>
          <a:ext cx="10656562" cy="4215489"/>
        </p:xfrm>
        <a:graphic>
          <a:graphicData uri="http://schemas.openxmlformats.org/drawingml/2006/table">
            <a:tbl>
              <a:tblPr firstRow="1" bandRow="1">
                <a:tableStyleId>{9DCAF9ED-07DC-4A11-8D7F-57B35C25682E}</a:tableStyleId>
              </a:tblPr>
              <a:tblGrid>
                <a:gridCol w="2465042">
                  <a:extLst>
                    <a:ext uri="{9D8B030D-6E8A-4147-A177-3AD203B41FA5}">
                      <a16:colId xmlns:a16="http://schemas.microsoft.com/office/drawing/2014/main" val="3138538062"/>
                    </a:ext>
                  </a:extLst>
                </a:gridCol>
                <a:gridCol w="2047880">
                  <a:extLst>
                    <a:ext uri="{9D8B030D-6E8A-4147-A177-3AD203B41FA5}">
                      <a16:colId xmlns:a16="http://schemas.microsoft.com/office/drawing/2014/main" val="1607583161"/>
                    </a:ext>
                  </a:extLst>
                </a:gridCol>
                <a:gridCol w="2047880">
                  <a:extLst>
                    <a:ext uri="{9D8B030D-6E8A-4147-A177-3AD203B41FA5}">
                      <a16:colId xmlns:a16="http://schemas.microsoft.com/office/drawing/2014/main" val="1873742676"/>
                    </a:ext>
                  </a:extLst>
                </a:gridCol>
                <a:gridCol w="2047880">
                  <a:extLst>
                    <a:ext uri="{9D8B030D-6E8A-4147-A177-3AD203B41FA5}">
                      <a16:colId xmlns:a16="http://schemas.microsoft.com/office/drawing/2014/main" val="1976082777"/>
                    </a:ext>
                  </a:extLst>
                </a:gridCol>
                <a:gridCol w="2047880">
                  <a:extLst>
                    <a:ext uri="{9D8B030D-6E8A-4147-A177-3AD203B41FA5}">
                      <a16:colId xmlns:a16="http://schemas.microsoft.com/office/drawing/2014/main" val="3652100899"/>
                    </a:ext>
                  </a:extLst>
                </a:gridCol>
              </a:tblGrid>
              <a:tr h="280547">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latin typeface="+mn-lt"/>
                        </a:rPr>
                        <a:t>Variable</a:t>
                      </a:r>
                      <a:endParaRPr lang="en-GB" sz="1800" b="1" u="none" strike="noStrike" kern="1200" dirty="0">
                        <a:solidFill>
                          <a:schemeClr val="bg1"/>
                        </a:solidFill>
                        <a:effectLst/>
                        <a:latin typeface="+mn-lt"/>
                        <a:ea typeface="+mn-ea"/>
                        <a:cs typeface="+mn-cs"/>
                      </a:endParaRPr>
                    </a:p>
                  </a:txBody>
                  <a:tcPr marL="68580" marR="68580" marT="0" marB="0" anchor="ctr"/>
                </a:tc>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latin typeface="+mn-lt"/>
                        </a:rPr>
                        <a:t>Model 1</a:t>
                      </a:r>
                      <a:endParaRPr lang="en-GB" sz="1800" b="1" u="none" strike="noStrike" kern="1200" dirty="0">
                        <a:solidFill>
                          <a:schemeClr val="bg1"/>
                        </a:solidFill>
                        <a:effectLst/>
                        <a:latin typeface="+mn-lt"/>
                        <a:ea typeface="+mn-ea"/>
                        <a:cs typeface="+mn-cs"/>
                      </a:endParaRPr>
                    </a:p>
                  </a:txBody>
                  <a:tcPr marL="68580" marR="68580" marT="0" marB="0" anchor="ctr"/>
                </a:tc>
                <a:tc>
                  <a:txBody>
                    <a:bodyPr/>
                    <a:lstStyle/>
                    <a:p>
                      <a:pPr marL="0" marR="0" algn="ctr">
                        <a:lnSpc>
                          <a:spcPct val="107000"/>
                        </a:lnSpc>
                        <a:spcBef>
                          <a:spcPts val="0"/>
                        </a:spcBef>
                        <a:spcAft>
                          <a:spcPts val="0"/>
                        </a:spcAft>
                      </a:pPr>
                      <a:r>
                        <a:rPr lang="en-GB" sz="1800" dirty="0">
                          <a:effectLst/>
                          <a:latin typeface="+mn-lt"/>
                        </a:rPr>
                        <a:t>Model 2</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800" dirty="0">
                          <a:effectLst/>
                          <a:latin typeface="+mn-lt"/>
                        </a:rPr>
                        <a:t>Model 3</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800" b="1" kern="1200" dirty="0">
                          <a:solidFill>
                            <a:schemeClr val="lt1"/>
                          </a:solidFill>
                          <a:effectLst/>
                          <a:latin typeface="+mn-lt"/>
                          <a:ea typeface="+mn-ea"/>
                          <a:cs typeface="+mn-cs"/>
                        </a:rPr>
                        <a:t>Model 4</a:t>
                      </a:r>
                    </a:p>
                  </a:txBody>
                  <a:tcPr marL="68580" marR="68580" marT="0" marB="0" anchor="ctr"/>
                </a:tc>
                <a:extLst>
                  <a:ext uri="{0D108BD9-81ED-4DB2-BD59-A6C34878D82A}">
                    <a16:rowId xmlns:a16="http://schemas.microsoft.com/office/drawing/2014/main" val="569397684"/>
                  </a:ext>
                </a:extLst>
              </a:tr>
              <a:tr h="265844">
                <a:tc>
                  <a:txBody>
                    <a:bodyPr/>
                    <a:lstStyle/>
                    <a:p>
                      <a:pPr marL="0" marR="0">
                        <a:lnSpc>
                          <a:spcPct val="107000"/>
                        </a:lnSpc>
                        <a:spcBef>
                          <a:spcPts val="0"/>
                        </a:spcBef>
                        <a:spcAft>
                          <a:spcPts val="0"/>
                        </a:spcAft>
                      </a:pPr>
                      <a:r>
                        <a:rPr lang="en-GB" sz="1400" b="1" dirty="0">
                          <a:effectLst/>
                          <a:latin typeface="+mn-lt"/>
                        </a:rPr>
                        <a:t>Self-concept</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0.12*** (0.02)</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0.11*** (0.03)</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0.14*** (0.01)</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kern="1200" dirty="0">
                          <a:solidFill>
                            <a:schemeClr val="dk1"/>
                          </a:solidFill>
                          <a:effectLst/>
                          <a:latin typeface="+mn-lt"/>
                          <a:ea typeface="+mn-ea"/>
                          <a:cs typeface="+mn-cs"/>
                        </a:rPr>
                        <a:t>x</a:t>
                      </a:r>
                    </a:p>
                  </a:txBody>
                  <a:tcPr marL="68580" marR="68580" marT="0" marB="0" anchor="ctr"/>
                </a:tc>
                <a:extLst>
                  <a:ext uri="{0D108BD9-81ED-4DB2-BD59-A6C34878D82A}">
                    <a16:rowId xmlns:a16="http://schemas.microsoft.com/office/drawing/2014/main" val="339162392"/>
                  </a:ext>
                </a:extLst>
              </a:tr>
              <a:tr h="265844">
                <a:tc>
                  <a:txBody>
                    <a:bodyPr/>
                    <a:lstStyle/>
                    <a:p>
                      <a:pPr marL="0" marR="0">
                        <a:lnSpc>
                          <a:spcPct val="107000"/>
                        </a:lnSpc>
                        <a:spcBef>
                          <a:spcPts val="0"/>
                        </a:spcBef>
                        <a:spcAft>
                          <a:spcPts val="0"/>
                        </a:spcAft>
                      </a:pPr>
                      <a:r>
                        <a:rPr lang="en-GB" sz="1400" b="1" dirty="0">
                          <a:effectLst/>
                          <a:latin typeface="+mn-lt"/>
                        </a:rPr>
                        <a:t>Mechanics Class Assignment (Factor)</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-0.64*** (0.05)</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-0.54*** (0.07)</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-0.61*** (0.05)</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kern="1200" dirty="0">
                          <a:solidFill>
                            <a:schemeClr val="dk1"/>
                          </a:solidFill>
                          <a:effectLst/>
                          <a:latin typeface="+mn-lt"/>
                          <a:ea typeface="+mn-ea"/>
                          <a:cs typeface="+mn-cs"/>
                        </a:rPr>
                        <a:t>-0.83*** (0.07)</a:t>
                      </a:r>
                    </a:p>
                  </a:txBody>
                  <a:tcPr marL="68580" marR="68580" marT="0" marB="0" anchor="ctr"/>
                </a:tc>
                <a:extLst>
                  <a:ext uri="{0D108BD9-81ED-4DB2-BD59-A6C34878D82A}">
                    <a16:rowId xmlns:a16="http://schemas.microsoft.com/office/drawing/2014/main" val="1762103829"/>
                  </a:ext>
                </a:extLst>
              </a:tr>
              <a:tr h="385792">
                <a:tc>
                  <a:txBody>
                    <a:bodyPr/>
                    <a:lstStyle/>
                    <a:p>
                      <a:pPr marL="0" marR="0">
                        <a:lnSpc>
                          <a:spcPct val="107000"/>
                        </a:lnSpc>
                        <a:spcBef>
                          <a:spcPts val="0"/>
                        </a:spcBef>
                        <a:spcAft>
                          <a:spcPts val="0"/>
                        </a:spcAft>
                      </a:pPr>
                      <a:r>
                        <a:rPr lang="en-GB" sz="1400" b="1" dirty="0">
                          <a:effectLst/>
                          <a:latin typeface="+mn-lt"/>
                        </a:rPr>
                        <a:t>Sex (Factor)</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rPr>
                        <a:t>Significant: </a:t>
                      </a:r>
                    </a:p>
                    <a:p>
                      <a:pPr marL="0" marR="0">
                        <a:lnSpc>
                          <a:spcPct val="107000"/>
                        </a:lnSpc>
                        <a:spcBef>
                          <a:spcPts val="0"/>
                        </a:spcBef>
                        <a:spcAft>
                          <a:spcPts val="0"/>
                        </a:spcAft>
                      </a:pPr>
                      <a:r>
                        <a:rPr lang="en-GB" sz="1200" dirty="0">
                          <a:effectLst/>
                          <a:latin typeface="+mn-lt"/>
                        </a:rPr>
                        <a:t>1&amp;2 (females and males): 0.17* (0.07)</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Not significant</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572813"/>
                  </a:ext>
                </a:extLst>
              </a:tr>
              <a:tr h="265844">
                <a:tc>
                  <a:txBody>
                    <a:bodyPr/>
                    <a:lstStyle/>
                    <a:p>
                      <a:pPr marL="0" marR="0">
                        <a:lnSpc>
                          <a:spcPct val="107000"/>
                        </a:lnSpc>
                        <a:spcBef>
                          <a:spcPts val="0"/>
                        </a:spcBef>
                        <a:spcAft>
                          <a:spcPts val="0"/>
                        </a:spcAft>
                      </a:pPr>
                      <a:r>
                        <a:rPr lang="en-GB" sz="1400" b="1" dirty="0">
                          <a:effectLst/>
                          <a:latin typeface="+mn-lt"/>
                        </a:rPr>
                        <a:t>Self-reported experience</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Not significant</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Not significant</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kern="1200" dirty="0">
                          <a:solidFill>
                            <a:schemeClr val="dk1"/>
                          </a:solidFill>
                          <a:effectLst/>
                          <a:latin typeface="+mn-lt"/>
                          <a:ea typeface="+mn-ea"/>
                          <a:cs typeface="+mn-cs"/>
                        </a:rPr>
                        <a:t>x</a:t>
                      </a:r>
                    </a:p>
                  </a:txBody>
                  <a:tcPr marL="68580" marR="68580" marT="0" marB="0" anchor="ctr"/>
                </a:tc>
                <a:extLst>
                  <a:ext uri="{0D108BD9-81ED-4DB2-BD59-A6C34878D82A}">
                    <a16:rowId xmlns:a16="http://schemas.microsoft.com/office/drawing/2014/main" val="1537857071"/>
                  </a:ext>
                </a:extLst>
              </a:tr>
              <a:tr h="1028778">
                <a:tc>
                  <a:txBody>
                    <a:bodyPr/>
                    <a:lstStyle/>
                    <a:p>
                      <a:pPr marL="0" marR="0">
                        <a:lnSpc>
                          <a:spcPct val="107000"/>
                        </a:lnSpc>
                        <a:spcBef>
                          <a:spcPts val="0"/>
                        </a:spcBef>
                        <a:spcAft>
                          <a:spcPts val="0"/>
                        </a:spcAft>
                      </a:pPr>
                      <a:r>
                        <a:rPr lang="en-GB" sz="1400" b="1" dirty="0">
                          <a:effectLst/>
                          <a:latin typeface="+mn-lt"/>
                        </a:rPr>
                        <a:t>Interaction </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200" b="1" dirty="0">
                          <a:effectLst/>
                          <a:latin typeface="+mn-lt"/>
                        </a:rPr>
                        <a:t>Significant: </a:t>
                      </a:r>
                    </a:p>
                    <a:p>
                      <a:pPr marL="0" marR="0">
                        <a:lnSpc>
                          <a:spcPct val="107000"/>
                        </a:lnSpc>
                        <a:spcBef>
                          <a:spcPts val="0"/>
                        </a:spcBef>
                        <a:spcAft>
                          <a:spcPts val="0"/>
                        </a:spcAft>
                      </a:pPr>
                      <a:r>
                        <a:rPr lang="en-GB" sz="1200" dirty="0">
                          <a:effectLst/>
                          <a:latin typeface="+mn-lt"/>
                        </a:rPr>
                        <a:t>Class 1&amp;2 INT SRE: 0.14** (0.02)</a:t>
                      </a:r>
                    </a:p>
                    <a:p>
                      <a:pPr marL="0" marR="0">
                        <a:lnSpc>
                          <a:spcPct val="107000"/>
                        </a:lnSpc>
                        <a:spcBef>
                          <a:spcPts val="0"/>
                        </a:spcBef>
                        <a:spcAft>
                          <a:spcPts val="0"/>
                        </a:spcAft>
                      </a:pPr>
                      <a:r>
                        <a:rPr lang="en-GB" sz="1200" dirty="0">
                          <a:effectLst/>
                          <a:latin typeface="+mn-lt"/>
                        </a:rPr>
                        <a:t>Class 1&amp;2 INT SRE INT SC: 0.06** (0.02)</a:t>
                      </a:r>
                    </a:p>
                    <a:p>
                      <a:pPr marL="0" marR="0">
                        <a:lnSpc>
                          <a:spcPct val="107000"/>
                        </a:lnSpc>
                        <a:spcBef>
                          <a:spcPts val="0"/>
                        </a:spcBef>
                        <a:spcAft>
                          <a:spcPts val="0"/>
                        </a:spcAft>
                      </a:pPr>
                      <a:r>
                        <a:rPr lang="en-GB" sz="1200" dirty="0">
                          <a:effectLst/>
                          <a:latin typeface="+mn-lt"/>
                        </a:rPr>
                        <a:t> </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rPr>
                        <a:t>Significant: </a:t>
                      </a:r>
                    </a:p>
                    <a:p>
                      <a:pPr marL="0" marR="0">
                        <a:lnSpc>
                          <a:spcPct val="107000"/>
                        </a:lnSpc>
                        <a:spcBef>
                          <a:spcPts val="0"/>
                        </a:spcBef>
                        <a:spcAft>
                          <a:spcPts val="0"/>
                        </a:spcAft>
                      </a:pPr>
                      <a:r>
                        <a:rPr lang="en-GB" sz="1200" dirty="0">
                          <a:effectLst/>
                          <a:latin typeface="+mn-lt"/>
                        </a:rPr>
                        <a:t>Class 1&amp;2 INT SRE: 0.15* (0.07)</a:t>
                      </a:r>
                    </a:p>
                    <a:p>
                      <a:pPr marL="0" marR="0">
                        <a:lnSpc>
                          <a:spcPct val="107000"/>
                        </a:lnSpc>
                        <a:spcBef>
                          <a:spcPts val="0"/>
                        </a:spcBef>
                        <a:spcAft>
                          <a:spcPts val="0"/>
                        </a:spcAft>
                      </a:pPr>
                      <a:r>
                        <a:rPr lang="en-GB" sz="1200" dirty="0">
                          <a:effectLst/>
                          <a:latin typeface="+mn-lt"/>
                        </a:rPr>
                        <a:t>Class 1&amp;2 INT sex</a:t>
                      </a:r>
                    </a:p>
                    <a:p>
                      <a:pPr marL="0" marR="0">
                        <a:lnSpc>
                          <a:spcPct val="107000"/>
                        </a:lnSpc>
                        <a:spcBef>
                          <a:spcPts val="0"/>
                        </a:spcBef>
                        <a:spcAft>
                          <a:spcPts val="0"/>
                        </a:spcAft>
                      </a:pPr>
                      <a:r>
                        <a:rPr lang="en-GB" sz="1200" dirty="0">
                          <a:effectLst/>
                          <a:latin typeface="+mn-lt"/>
                        </a:rPr>
                        <a:t>1&amp;2 (females and males): 0.21* (0.10)</a:t>
                      </a:r>
                    </a:p>
                    <a:p>
                      <a:pPr marL="0" marR="0">
                        <a:lnSpc>
                          <a:spcPct val="107000"/>
                        </a:lnSpc>
                        <a:spcBef>
                          <a:spcPts val="0"/>
                        </a:spcBef>
                        <a:spcAft>
                          <a:spcPts val="0"/>
                        </a:spcAft>
                      </a:pPr>
                      <a:r>
                        <a:rPr lang="en-GB" sz="1200" dirty="0">
                          <a:effectLst/>
                          <a:latin typeface="+mn-lt"/>
                        </a:rPr>
                        <a:t>SE INT SRE INT sex</a:t>
                      </a:r>
                    </a:p>
                    <a:p>
                      <a:pPr marL="0" marR="0">
                        <a:lnSpc>
                          <a:spcPct val="107000"/>
                        </a:lnSpc>
                        <a:spcBef>
                          <a:spcPts val="0"/>
                        </a:spcBef>
                        <a:spcAft>
                          <a:spcPts val="0"/>
                        </a:spcAft>
                      </a:pPr>
                      <a:r>
                        <a:rPr lang="en-GB" sz="1200" dirty="0">
                          <a:effectLst/>
                          <a:latin typeface="+mn-lt"/>
                        </a:rPr>
                        <a:t>2&amp;3 (males and no-answer): -0.19* (0.09)</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N</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b="1" dirty="0">
                          <a:effectLst/>
                          <a:latin typeface="+mn-lt"/>
                        </a:rPr>
                        <a:t>Significant: </a:t>
                      </a:r>
                    </a:p>
                    <a:p>
                      <a:pPr marL="0" marR="0" algn="l" defTabSz="914400" rtl="0" eaLnBrk="1" latinLnBrk="0" hangingPunct="1">
                        <a:lnSpc>
                          <a:spcPct val="107000"/>
                        </a:lnSpc>
                        <a:spcBef>
                          <a:spcPts val="0"/>
                        </a:spcBef>
                        <a:spcAft>
                          <a:spcPts val="0"/>
                        </a:spcAft>
                      </a:pPr>
                      <a:r>
                        <a:rPr lang="en-GB" sz="1200" kern="1200" dirty="0">
                          <a:solidFill>
                            <a:schemeClr val="dk1"/>
                          </a:solidFill>
                          <a:effectLst/>
                          <a:latin typeface="+mn-lt"/>
                          <a:ea typeface="+mn-ea"/>
                          <a:cs typeface="+mn-cs"/>
                        </a:rPr>
                        <a:t>Class 1&amp;2 INT sex 1&amp;2 (females and males): 0.33 (0.11)**</a:t>
                      </a:r>
                    </a:p>
                  </a:txBody>
                  <a:tcPr marL="68580" marR="68580" marT="0" marB="0" anchor="ctr"/>
                </a:tc>
                <a:extLst>
                  <a:ext uri="{0D108BD9-81ED-4DB2-BD59-A6C34878D82A}">
                    <a16:rowId xmlns:a16="http://schemas.microsoft.com/office/drawing/2014/main" val="4043821431"/>
                  </a:ext>
                </a:extLst>
              </a:tr>
              <a:tr h="265844">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400" b="1" dirty="0">
                          <a:effectLst/>
                          <a:latin typeface="+mn-lt"/>
                        </a:rPr>
                        <a:t>Adjusted</a:t>
                      </a:r>
                      <a:r>
                        <a:rPr lang="en-GB" sz="1400" b="1" baseline="0" dirty="0">
                          <a:effectLst/>
                          <a:latin typeface="+mn-lt"/>
                          <a:cs typeface="Times New Roman" panose="02020603050405020304" pitchFamily="18" charset="0"/>
                        </a:rPr>
                        <a:t> </a:t>
                      </a:r>
                      <a:r>
                        <a:rPr lang="en-GB" sz="1400" b="1" dirty="0">
                          <a:effectLst/>
                          <a:latin typeface="+mn-lt"/>
                        </a:rPr>
                        <a:t>R</a:t>
                      </a:r>
                      <a:r>
                        <a:rPr lang="en-GB" sz="1400" b="1" baseline="30000" dirty="0">
                          <a:effectLst/>
                          <a:latin typeface="+mn-lt"/>
                        </a:rPr>
                        <a:t>2 </a:t>
                      </a:r>
                      <a:r>
                        <a:rPr lang="en-GB" sz="1400" b="1" dirty="0">
                          <a:effectLst/>
                          <a:latin typeface="+mn-lt"/>
                        </a:rPr>
                        <a:t>values</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0.31***</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latin typeface="+mn-lt"/>
                        </a:rPr>
                        <a:t>0.31***</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rPr>
                        <a:t>0.26***</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kern="1200" dirty="0">
                          <a:solidFill>
                            <a:schemeClr val="dk1"/>
                          </a:solidFill>
                          <a:effectLst/>
                          <a:latin typeface="+mn-lt"/>
                          <a:ea typeface="+mn-ea"/>
                          <a:cs typeface="+mn-cs"/>
                        </a:rPr>
                        <a:t>0.13***</a:t>
                      </a:r>
                    </a:p>
                  </a:txBody>
                  <a:tcPr marL="68580" marR="68580" marT="0" marB="0" anchor="ctr"/>
                </a:tc>
                <a:extLst>
                  <a:ext uri="{0D108BD9-81ED-4DB2-BD59-A6C34878D82A}">
                    <a16:rowId xmlns:a16="http://schemas.microsoft.com/office/drawing/2014/main" val="1661301649"/>
                  </a:ext>
                </a:extLst>
              </a:tr>
              <a:tr h="265844">
                <a:tc>
                  <a:txBody>
                    <a:bodyPr/>
                    <a:lstStyle/>
                    <a:p>
                      <a:pPr marL="0" marR="0">
                        <a:lnSpc>
                          <a:spcPct val="107000"/>
                        </a:lnSpc>
                        <a:spcBef>
                          <a:spcPts val="0"/>
                        </a:spcBef>
                        <a:spcAft>
                          <a:spcPts val="0"/>
                        </a:spcAft>
                      </a:pPr>
                      <a:r>
                        <a:rPr lang="en-GB" sz="1400" b="1" dirty="0">
                          <a:effectLst/>
                          <a:latin typeface="+mn-lt"/>
                          <a:ea typeface="+mn-ea"/>
                          <a:cs typeface="+mn-cs"/>
                        </a:rPr>
                        <a:t>Summary</a:t>
                      </a:r>
                      <a:endParaRPr lang="en-GB" sz="14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rPr>
                        <a:t>M2 group &amp;  SC &amp; SRE</a:t>
                      </a:r>
                      <a:endParaRPr lang="en-GB" sz="12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rPr>
                        <a:t>M2 group &amp;  SC &amp; SRE &amp; sex</a:t>
                      </a:r>
                      <a:endParaRPr lang="en-GB" sz="12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rPr>
                        <a:t>SC &amp; M2 group</a:t>
                      </a:r>
                      <a:endParaRPr lang="en-GB" sz="1200" b="1"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l" defTabSz="914400" rtl="0" eaLnBrk="1" latinLnBrk="0" hangingPunct="1">
                        <a:lnSpc>
                          <a:spcPct val="107000"/>
                        </a:lnSpc>
                        <a:spcBef>
                          <a:spcPts val="0"/>
                        </a:spcBef>
                        <a:spcAft>
                          <a:spcPts val="0"/>
                        </a:spcAft>
                      </a:pPr>
                      <a:r>
                        <a:rPr lang="en-GB" sz="1200" b="1" kern="1200" dirty="0">
                          <a:solidFill>
                            <a:schemeClr val="dk1"/>
                          </a:solidFill>
                          <a:effectLst/>
                          <a:latin typeface="+mn-lt"/>
                          <a:ea typeface="+mn-ea"/>
                          <a:cs typeface="+mn-cs"/>
                        </a:rPr>
                        <a:t> Sex &amp; M2 group</a:t>
                      </a:r>
                    </a:p>
                  </a:txBody>
                  <a:tcPr marL="68580" marR="68580" marT="0" marB="0" anchor="ctr"/>
                </a:tc>
                <a:extLst>
                  <a:ext uri="{0D108BD9-81ED-4DB2-BD59-A6C34878D82A}">
                    <a16:rowId xmlns:a16="http://schemas.microsoft.com/office/drawing/2014/main" val="3624618214"/>
                  </a:ext>
                </a:extLst>
              </a:tr>
            </a:tbl>
          </a:graphicData>
        </a:graphic>
      </p:graphicFrame>
    </p:spTree>
    <p:extLst>
      <p:ext uri="{BB962C8B-B14F-4D97-AF65-F5344CB8AC3E}">
        <p14:creationId xmlns:p14="http://schemas.microsoft.com/office/powerpoint/2010/main" val="6920098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Self-Concept and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37</a:t>
            </a:fld>
            <a:endParaRPr lang="en-US" dirty="0"/>
          </a:p>
        </p:txBody>
      </p:sp>
      <p:graphicFrame>
        <p:nvGraphicFramePr>
          <p:cNvPr id="8" name="Table 7"/>
          <p:cNvGraphicFramePr>
            <a:graphicFrameLocks noGrp="1"/>
          </p:cNvGraphicFramePr>
          <p:nvPr/>
        </p:nvGraphicFramePr>
        <p:xfrm>
          <a:off x="551384" y="1844824"/>
          <a:ext cx="4512922" cy="3203565"/>
        </p:xfrm>
        <a:graphic>
          <a:graphicData uri="http://schemas.openxmlformats.org/drawingml/2006/table">
            <a:tbl>
              <a:tblPr firstRow="1" bandRow="1">
                <a:tableStyleId>{9DCAF9ED-07DC-4A11-8D7F-57B35C25682E}</a:tableStyleId>
              </a:tblPr>
              <a:tblGrid>
                <a:gridCol w="2465042">
                  <a:extLst>
                    <a:ext uri="{9D8B030D-6E8A-4147-A177-3AD203B41FA5}">
                      <a16:colId xmlns:a16="http://schemas.microsoft.com/office/drawing/2014/main" val="3138538062"/>
                    </a:ext>
                  </a:extLst>
                </a:gridCol>
                <a:gridCol w="2047880">
                  <a:extLst>
                    <a:ext uri="{9D8B030D-6E8A-4147-A177-3AD203B41FA5}">
                      <a16:colId xmlns:a16="http://schemas.microsoft.com/office/drawing/2014/main" val="1976082777"/>
                    </a:ext>
                  </a:extLst>
                </a:gridCol>
              </a:tblGrid>
              <a:tr h="280547">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rPr>
                        <a:t>Variable</a:t>
                      </a:r>
                      <a:endParaRPr lang="en-GB" sz="1800" b="1" u="none" strike="noStrike" kern="1200" dirty="0">
                        <a:solidFill>
                          <a:schemeClr val="bg1"/>
                        </a:solidFill>
                        <a:effectLst/>
                        <a:latin typeface="+mj-lt"/>
                        <a:ea typeface="+mn-ea"/>
                        <a:cs typeface="+mn-cs"/>
                      </a:endParaRPr>
                    </a:p>
                  </a:txBody>
                  <a:tcPr marL="68580" marR="68580" marT="0" marB="0" anchor="ctr"/>
                </a:tc>
                <a:tc>
                  <a:txBody>
                    <a:bodyPr/>
                    <a:lstStyle/>
                    <a:p>
                      <a:pPr marL="0" marR="0" algn="ctr">
                        <a:lnSpc>
                          <a:spcPct val="107000"/>
                        </a:lnSpc>
                        <a:spcBef>
                          <a:spcPts val="0"/>
                        </a:spcBef>
                        <a:spcAft>
                          <a:spcPts val="0"/>
                        </a:spcAft>
                      </a:pPr>
                      <a:r>
                        <a:rPr lang="en-GB" sz="1800" dirty="0">
                          <a:effectLst/>
                        </a:rPr>
                        <a:t>Model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69397684"/>
                  </a:ext>
                </a:extLst>
              </a:tr>
              <a:tr h="265844">
                <a:tc>
                  <a:txBody>
                    <a:bodyPr/>
                    <a:lstStyle/>
                    <a:p>
                      <a:pPr marL="0" marR="0">
                        <a:lnSpc>
                          <a:spcPct val="107000"/>
                        </a:lnSpc>
                        <a:spcBef>
                          <a:spcPts val="0"/>
                        </a:spcBef>
                        <a:spcAft>
                          <a:spcPts val="0"/>
                        </a:spcAft>
                      </a:pPr>
                      <a:r>
                        <a:rPr lang="en-GB" sz="1400" b="1" dirty="0">
                          <a:effectLst/>
                        </a:rPr>
                        <a:t>Self-concept</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0.14*** (0.01)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162392"/>
                  </a:ext>
                </a:extLst>
              </a:tr>
              <a:tr h="265844">
                <a:tc>
                  <a:txBody>
                    <a:bodyPr/>
                    <a:lstStyle/>
                    <a:p>
                      <a:pPr marL="0" marR="0">
                        <a:lnSpc>
                          <a:spcPct val="107000"/>
                        </a:lnSpc>
                        <a:spcBef>
                          <a:spcPts val="0"/>
                        </a:spcBef>
                        <a:spcAft>
                          <a:spcPts val="0"/>
                        </a:spcAft>
                      </a:pPr>
                      <a:r>
                        <a:rPr lang="en-GB" sz="1400" b="1" dirty="0">
                          <a:effectLst/>
                        </a:rPr>
                        <a:t>Mechanics Class Assignment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-0.61***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2103829"/>
                  </a:ext>
                </a:extLst>
              </a:tr>
              <a:tr h="385792">
                <a:tc>
                  <a:txBody>
                    <a:bodyPr/>
                    <a:lstStyle/>
                    <a:p>
                      <a:pPr marL="0" marR="0">
                        <a:lnSpc>
                          <a:spcPct val="107000"/>
                        </a:lnSpc>
                        <a:spcBef>
                          <a:spcPts val="0"/>
                        </a:spcBef>
                        <a:spcAft>
                          <a:spcPts val="0"/>
                        </a:spcAft>
                      </a:pPr>
                      <a:r>
                        <a:rPr lang="en-GB" sz="1400" b="1" dirty="0">
                          <a:effectLst/>
                        </a:rPr>
                        <a:t>Sex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572813"/>
                  </a:ext>
                </a:extLst>
              </a:tr>
              <a:tr h="265844">
                <a:tc>
                  <a:txBody>
                    <a:bodyPr/>
                    <a:lstStyle/>
                    <a:p>
                      <a:pPr marL="0" marR="0">
                        <a:lnSpc>
                          <a:spcPct val="107000"/>
                        </a:lnSpc>
                        <a:spcBef>
                          <a:spcPts val="0"/>
                        </a:spcBef>
                        <a:spcAft>
                          <a:spcPts val="0"/>
                        </a:spcAft>
                      </a:pPr>
                      <a:r>
                        <a:rPr lang="en-GB" sz="1400" b="1" dirty="0">
                          <a:effectLst/>
                        </a:rPr>
                        <a:t>Self-reported experience</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857071"/>
                  </a:ext>
                </a:extLst>
              </a:tr>
              <a:tr h="1028778">
                <a:tc>
                  <a:txBody>
                    <a:bodyPr/>
                    <a:lstStyle/>
                    <a:p>
                      <a:pPr marL="0" marR="0">
                        <a:lnSpc>
                          <a:spcPct val="107000"/>
                        </a:lnSpc>
                        <a:spcBef>
                          <a:spcPts val="0"/>
                        </a:spcBef>
                        <a:spcAft>
                          <a:spcPts val="0"/>
                        </a:spcAft>
                      </a:pPr>
                      <a:r>
                        <a:rPr lang="en-GB" sz="1400" b="1" dirty="0">
                          <a:effectLst/>
                        </a:rPr>
                        <a:t>Interaction </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3821431"/>
                  </a:ext>
                </a:extLst>
              </a:tr>
              <a:tr h="265844">
                <a:tc>
                  <a:txBody>
                    <a:bodyPr/>
                    <a:lstStyle/>
                    <a:p>
                      <a:pPr marL="0" marR="0">
                        <a:lnSpc>
                          <a:spcPct val="107000"/>
                        </a:lnSpc>
                        <a:spcBef>
                          <a:spcPts val="0"/>
                        </a:spcBef>
                        <a:spcAft>
                          <a:spcPts val="0"/>
                        </a:spcAft>
                      </a:pPr>
                      <a:r>
                        <a:rPr lang="en-GB" sz="1400" b="1" dirty="0">
                          <a:effectLst/>
                        </a:rPr>
                        <a:t>R</a:t>
                      </a:r>
                      <a:r>
                        <a:rPr lang="en-GB" sz="1400" b="1" baseline="30000" dirty="0">
                          <a:effectLst/>
                        </a:rPr>
                        <a:t>2 </a:t>
                      </a:r>
                      <a:r>
                        <a:rPr lang="en-GB" sz="1400" b="1" dirty="0">
                          <a:effectLst/>
                        </a:rPr>
                        <a:t>values (adjusted)</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0.26***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61301649"/>
                  </a:ext>
                </a:extLst>
              </a:tr>
              <a:tr h="265844">
                <a:tc>
                  <a:txBody>
                    <a:bodyPr/>
                    <a:lstStyle/>
                    <a:p>
                      <a:pPr marL="0" marR="0">
                        <a:lnSpc>
                          <a:spcPct val="107000"/>
                        </a:lnSpc>
                        <a:spcBef>
                          <a:spcPts val="0"/>
                        </a:spcBef>
                        <a:spcAft>
                          <a:spcPts val="0"/>
                        </a:spcAft>
                      </a:pPr>
                      <a:r>
                        <a:rPr lang="en-GB" sz="1400" b="1" dirty="0">
                          <a:effectLst/>
                          <a:latin typeface="+mn-lt"/>
                          <a:ea typeface="+mn-ea"/>
                          <a:cs typeface="+mn-cs"/>
                        </a:rPr>
                        <a:t>Summary</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rPr>
                        <a:t>SC &amp; M2 group</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4618214"/>
                  </a:ext>
                </a:extLst>
              </a:tr>
            </a:tbl>
          </a:graphicData>
        </a:graphic>
      </p:graphicFrame>
      <p:pic>
        <p:nvPicPr>
          <p:cNvPr id="9" name="Picture 8"/>
          <p:cNvPicPr/>
          <p:nvPr/>
        </p:nvPicPr>
        <p:blipFill rotWithShape="1">
          <a:blip r:embed="rId3"/>
          <a:srcRect t="4584" b="4895"/>
          <a:stretch/>
        </p:blipFill>
        <p:spPr bwMode="auto">
          <a:xfrm>
            <a:off x="5807968" y="1816248"/>
            <a:ext cx="4896544" cy="4781104"/>
          </a:xfrm>
          <a:prstGeom prst="rect">
            <a:avLst/>
          </a:prstGeom>
          <a:ln>
            <a:noFill/>
          </a:ln>
          <a:extLst>
            <a:ext uri="{53640926-AAD7-44D8-BBD7-CCE9431645EC}">
              <a14:shadowObscured xmlns:a14="http://schemas.microsoft.com/office/drawing/2010/main"/>
            </a:ext>
          </a:extLst>
        </p:spPr>
      </p:pic>
      <p:sp>
        <p:nvSpPr>
          <p:cNvPr id="10" name="TextBox 9">
            <a:extLst>
              <a:ext uri="{FF2B5EF4-FFF2-40B4-BE49-F238E27FC236}">
                <a16:creationId xmlns:a16="http://schemas.microsoft.com/office/drawing/2014/main" id="{E15D3C2D-AE55-4438-9DD2-C296F9F9D4D3}"/>
              </a:ext>
            </a:extLst>
          </p:cNvPr>
          <p:cNvSpPr txBox="1"/>
          <p:nvPr/>
        </p:nvSpPr>
        <p:spPr>
          <a:xfrm>
            <a:off x="9458036" y="5063151"/>
            <a:ext cx="1822540" cy="553998"/>
          </a:xfrm>
          <a:prstGeom prst="rect">
            <a:avLst/>
          </a:prstGeom>
          <a:noFill/>
        </p:spPr>
        <p:txBody>
          <a:bodyPr wrap="square" lIns="0" tIns="0" rIns="0" bIns="0" rtlCol="0">
            <a:spAutoFit/>
          </a:bodyPr>
          <a:lstStyle/>
          <a:p>
            <a:r>
              <a:rPr lang="de-CH" dirty="0"/>
              <a:t>Group 1: 49%             </a:t>
            </a:r>
          </a:p>
          <a:p>
            <a:r>
              <a:rPr lang="de-CH" dirty="0">
                <a:solidFill>
                  <a:srgbClr val="ED7BED"/>
                </a:solidFill>
              </a:rPr>
              <a:t>Group 2: 51%              </a:t>
            </a:r>
          </a:p>
        </p:txBody>
      </p:sp>
    </p:spTree>
    <p:extLst>
      <p:ext uri="{BB962C8B-B14F-4D97-AF65-F5344CB8AC3E}">
        <p14:creationId xmlns:p14="http://schemas.microsoft.com/office/powerpoint/2010/main" val="8811222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Self-Concept and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38</a:t>
            </a:fld>
            <a:endParaRPr lang="en-US" dirty="0"/>
          </a:p>
        </p:txBody>
      </p:sp>
      <p:graphicFrame>
        <p:nvGraphicFramePr>
          <p:cNvPr id="8" name="Table 7"/>
          <p:cNvGraphicFramePr>
            <a:graphicFrameLocks noGrp="1"/>
          </p:cNvGraphicFramePr>
          <p:nvPr/>
        </p:nvGraphicFramePr>
        <p:xfrm>
          <a:off x="551384" y="1844824"/>
          <a:ext cx="4512922" cy="3203565"/>
        </p:xfrm>
        <a:graphic>
          <a:graphicData uri="http://schemas.openxmlformats.org/drawingml/2006/table">
            <a:tbl>
              <a:tblPr firstRow="1" bandRow="1">
                <a:tableStyleId>{9DCAF9ED-07DC-4A11-8D7F-57B35C25682E}</a:tableStyleId>
              </a:tblPr>
              <a:tblGrid>
                <a:gridCol w="2465042">
                  <a:extLst>
                    <a:ext uri="{9D8B030D-6E8A-4147-A177-3AD203B41FA5}">
                      <a16:colId xmlns:a16="http://schemas.microsoft.com/office/drawing/2014/main" val="3138538062"/>
                    </a:ext>
                  </a:extLst>
                </a:gridCol>
                <a:gridCol w="2047880">
                  <a:extLst>
                    <a:ext uri="{9D8B030D-6E8A-4147-A177-3AD203B41FA5}">
                      <a16:colId xmlns:a16="http://schemas.microsoft.com/office/drawing/2014/main" val="1976082777"/>
                    </a:ext>
                  </a:extLst>
                </a:gridCol>
              </a:tblGrid>
              <a:tr h="280547">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rPr>
                        <a:t>Variable</a:t>
                      </a:r>
                      <a:endParaRPr lang="en-GB" sz="1800" b="1" u="none" strike="noStrike" kern="1200" dirty="0">
                        <a:solidFill>
                          <a:schemeClr val="bg1"/>
                        </a:solidFill>
                        <a:effectLst/>
                        <a:latin typeface="+mj-lt"/>
                        <a:ea typeface="+mn-ea"/>
                        <a:cs typeface="+mn-cs"/>
                      </a:endParaRPr>
                    </a:p>
                  </a:txBody>
                  <a:tcPr marL="68580" marR="68580" marT="0" marB="0" anchor="ctr"/>
                </a:tc>
                <a:tc>
                  <a:txBody>
                    <a:bodyPr/>
                    <a:lstStyle/>
                    <a:p>
                      <a:pPr marL="0" marR="0" algn="ctr">
                        <a:lnSpc>
                          <a:spcPct val="107000"/>
                        </a:lnSpc>
                        <a:spcBef>
                          <a:spcPts val="0"/>
                        </a:spcBef>
                        <a:spcAft>
                          <a:spcPts val="0"/>
                        </a:spcAft>
                      </a:pPr>
                      <a:r>
                        <a:rPr lang="en-GB" sz="1800" dirty="0">
                          <a:effectLst/>
                        </a:rPr>
                        <a:t>Model 3</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69397684"/>
                  </a:ext>
                </a:extLst>
              </a:tr>
              <a:tr h="265844">
                <a:tc>
                  <a:txBody>
                    <a:bodyPr/>
                    <a:lstStyle/>
                    <a:p>
                      <a:pPr marL="0" marR="0">
                        <a:lnSpc>
                          <a:spcPct val="107000"/>
                        </a:lnSpc>
                        <a:spcBef>
                          <a:spcPts val="0"/>
                        </a:spcBef>
                        <a:spcAft>
                          <a:spcPts val="0"/>
                        </a:spcAft>
                      </a:pPr>
                      <a:r>
                        <a:rPr lang="en-GB" sz="1400" b="1" dirty="0">
                          <a:effectLst/>
                        </a:rPr>
                        <a:t>Self-concept</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0.14*** (0.01)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162392"/>
                  </a:ext>
                </a:extLst>
              </a:tr>
              <a:tr h="265844">
                <a:tc>
                  <a:txBody>
                    <a:bodyPr/>
                    <a:lstStyle/>
                    <a:p>
                      <a:pPr marL="0" marR="0">
                        <a:lnSpc>
                          <a:spcPct val="107000"/>
                        </a:lnSpc>
                        <a:spcBef>
                          <a:spcPts val="0"/>
                        </a:spcBef>
                        <a:spcAft>
                          <a:spcPts val="0"/>
                        </a:spcAft>
                      </a:pPr>
                      <a:r>
                        <a:rPr lang="en-GB" sz="1400" b="1" dirty="0">
                          <a:effectLst/>
                        </a:rPr>
                        <a:t>Mechanics Class Assignment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-0.61*** (0.05)</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2103829"/>
                  </a:ext>
                </a:extLst>
              </a:tr>
              <a:tr h="385792">
                <a:tc>
                  <a:txBody>
                    <a:bodyPr/>
                    <a:lstStyle/>
                    <a:p>
                      <a:pPr marL="0" marR="0">
                        <a:lnSpc>
                          <a:spcPct val="107000"/>
                        </a:lnSpc>
                        <a:spcBef>
                          <a:spcPts val="0"/>
                        </a:spcBef>
                        <a:spcAft>
                          <a:spcPts val="0"/>
                        </a:spcAft>
                      </a:pPr>
                      <a:r>
                        <a:rPr lang="en-GB" sz="1400" b="1" dirty="0">
                          <a:effectLst/>
                        </a:rPr>
                        <a:t>Sex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572813"/>
                  </a:ext>
                </a:extLst>
              </a:tr>
              <a:tr h="265844">
                <a:tc>
                  <a:txBody>
                    <a:bodyPr/>
                    <a:lstStyle/>
                    <a:p>
                      <a:pPr marL="0" marR="0">
                        <a:lnSpc>
                          <a:spcPct val="107000"/>
                        </a:lnSpc>
                        <a:spcBef>
                          <a:spcPts val="0"/>
                        </a:spcBef>
                        <a:spcAft>
                          <a:spcPts val="0"/>
                        </a:spcAft>
                      </a:pPr>
                      <a:r>
                        <a:rPr lang="en-GB" sz="1400" b="1" dirty="0">
                          <a:effectLst/>
                        </a:rPr>
                        <a:t>Self-reported experience</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857071"/>
                  </a:ext>
                </a:extLst>
              </a:tr>
              <a:tr h="1028778">
                <a:tc>
                  <a:txBody>
                    <a:bodyPr/>
                    <a:lstStyle/>
                    <a:p>
                      <a:pPr marL="0" marR="0">
                        <a:lnSpc>
                          <a:spcPct val="107000"/>
                        </a:lnSpc>
                        <a:spcBef>
                          <a:spcPts val="0"/>
                        </a:spcBef>
                        <a:spcAft>
                          <a:spcPts val="0"/>
                        </a:spcAft>
                      </a:pPr>
                      <a:r>
                        <a:rPr lang="en-GB" sz="1400" b="1" dirty="0">
                          <a:effectLst/>
                        </a:rPr>
                        <a:t>Interaction </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dirty="0">
                          <a:effectLst/>
                        </a:rPr>
                        <a:t>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3821431"/>
                  </a:ext>
                </a:extLst>
              </a:tr>
              <a:tr h="265844">
                <a:tc>
                  <a:txBody>
                    <a:bodyPr/>
                    <a:lstStyle/>
                    <a:p>
                      <a:pPr marL="0" marR="0">
                        <a:lnSpc>
                          <a:spcPct val="107000"/>
                        </a:lnSpc>
                        <a:spcBef>
                          <a:spcPts val="0"/>
                        </a:spcBef>
                        <a:spcAft>
                          <a:spcPts val="0"/>
                        </a:spcAft>
                      </a:pPr>
                      <a:r>
                        <a:rPr lang="en-GB" sz="1400" b="1" dirty="0">
                          <a:effectLst/>
                        </a:rPr>
                        <a:t>R</a:t>
                      </a:r>
                      <a:r>
                        <a:rPr lang="en-GB" sz="1400" b="1" baseline="30000" dirty="0">
                          <a:effectLst/>
                        </a:rPr>
                        <a:t>2 </a:t>
                      </a:r>
                      <a:r>
                        <a:rPr lang="en-GB" sz="1400" b="1" dirty="0">
                          <a:effectLst/>
                        </a:rPr>
                        <a:t>values (adjusted)</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rPr>
                        <a:t>0.26***</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61301649"/>
                  </a:ext>
                </a:extLst>
              </a:tr>
              <a:tr h="265844">
                <a:tc>
                  <a:txBody>
                    <a:bodyPr/>
                    <a:lstStyle/>
                    <a:p>
                      <a:pPr marL="0" marR="0">
                        <a:lnSpc>
                          <a:spcPct val="107000"/>
                        </a:lnSpc>
                        <a:spcBef>
                          <a:spcPts val="0"/>
                        </a:spcBef>
                        <a:spcAft>
                          <a:spcPts val="0"/>
                        </a:spcAft>
                      </a:pPr>
                      <a:r>
                        <a:rPr lang="en-GB" sz="1400" b="1" dirty="0">
                          <a:effectLst/>
                          <a:latin typeface="+mn-lt"/>
                          <a:ea typeface="+mn-ea"/>
                          <a:cs typeface="+mn-cs"/>
                        </a:rPr>
                        <a:t>Summary</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rPr>
                        <a:t>SC &amp; M2 group</a:t>
                      </a:r>
                      <a:endParaRPr lang="en-GB" sz="12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24618214"/>
                  </a:ext>
                </a:extLst>
              </a:tr>
            </a:tbl>
          </a:graphicData>
        </a:graphic>
      </p:graphicFrame>
      <p:pic>
        <p:nvPicPr>
          <p:cNvPr id="10" name="Picture 9"/>
          <p:cNvPicPr>
            <a:picLocks noChangeAspect="1"/>
          </p:cNvPicPr>
          <p:nvPr/>
        </p:nvPicPr>
        <p:blipFill>
          <a:blip r:embed="rId3"/>
          <a:stretch>
            <a:fillRect/>
          </a:stretch>
        </p:blipFill>
        <p:spPr>
          <a:xfrm>
            <a:off x="6013393" y="1736788"/>
            <a:ext cx="4176464" cy="4858730"/>
          </a:xfrm>
          <a:prstGeom prst="rect">
            <a:avLst/>
          </a:prstGeom>
        </p:spPr>
      </p:pic>
    </p:spTree>
    <p:extLst>
      <p:ext uri="{BB962C8B-B14F-4D97-AF65-F5344CB8AC3E}">
        <p14:creationId xmlns:p14="http://schemas.microsoft.com/office/powerpoint/2010/main" val="3922181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39</a:t>
            </a:fld>
            <a:endParaRPr lang="en-US" dirty="0"/>
          </a:p>
        </p:txBody>
      </p:sp>
      <p:sp>
        <p:nvSpPr>
          <p:cNvPr id="6" name="Content Placeholder 2"/>
          <p:cNvSpPr>
            <a:spLocks noGrp="1"/>
          </p:cNvSpPr>
          <p:nvPr>
            <p:ph idx="1"/>
          </p:nvPr>
        </p:nvSpPr>
        <p:spPr>
          <a:xfrm>
            <a:off x="407989" y="2060848"/>
            <a:ext cx="11376024" cy="4139926"/>
          </a:xfrm>
        </p:spPr>
        <p:txBody>
          <a:bodyPr/>
          <a:lstStyle/>
          <a:p>
            <a:pPr marL="791980" indent="-479988">
              <a:buClr>
                <a:schemeClr val="tx1"/>
              </a:buClr>
              <a:buFont typeface="Wingdings" panose="05000000000000000000" pitchFamily="2" charset="2"/>
              <a:buChar char="v"/>
            </a:pPr>
            <a:r>
              <a:rPr lang="nl-NL" dirty="0">
                <a:solidFill>
                  <a:schemeClr val="accent6">
                    <a:lumMod val="50000"/>
                  </a:schemeClr>
                </a:solidFill>
              </a:rPr>
              <a:t>Dependent Variable: </a:t>
            </a:r>
            <a:r>
              <a:rPr lang="nl-NL" b="0" dirty="0">
                <a:solidFill>
                  <a:schemeClr val="accent6">
                    <a:lumMod val="50000"/>
                  </a:schemeClr>
                </a:solidFill>
              </a:rPr>
              <a:t>Mechanics interest </a:t>
            </a:r>
            <a:r>
              <a:rPr lang="nl-NL" b="0" i="1" dirty="0">
                <a:solidFill>
                  <a:schemeClr val="accent6">
                    <a:lumMod val="50000"/>
                  </a:schemeClr>
                </a:solidFill>
              </a:rPr>
              <a:t>(Rasch person parameter) </a:t>
            </a:r>
          </a:p>
          <a:p>
            <a:pPr marL="791980" indent="-479988">
              <a:buClr>
                <a:schemeClr val="tx1"/>
              </a:buClr>
              <a:buFont typeface="Wingdings" panose="05000000000000000000" pitchFamily="2" charset="2"/>
              <a:buChar char="v"/>
            </a:pPr>
            <a:r>
              <a:rPr lang="nl-NL" dirty="0">
                <a:solidFill>
                  <a:schemeClr val="accent6">
                    <a:lumMod val="50000"/>
                  </a:schemeClr>
                </a:solidFill>
              </a:rPr>
              <a:t>Independent Variables: </a:t>
            </a: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Interest group assignment </a:t>
            </a:r>
            <a:r>
              <a:rPr lang="nl-NL" b="0" i="1" dirty="0">
                <a:solidFill>
                  <a:schemeClr val="accent6">
                    <a:lumMod val="50000"/>
                  </a:schemeClr>
                </a:solidFill>
              </a:rPr>
              <a:t>(factor)</a:t>
            </a:r>
            <a:r>
              <a:rPr lang="nl-NL" dirty="0">
                <a:solidFill>
                  <a:srgbClr val="99CC00"/>
                </a:solidFill>
                <a:sym typeface="Wingdings" panose="05000000000000000000" pitchFamily="2" charset="2"/>
              </a:rPr>
              <a:t> </a:t>
            </a:r>
            <a:br>
              <a:rPr lang="nl-NL" dirty="0">
                <a:solidFill>
                  <a:srgbClr val="99CC00"/>
                </a:solidFill>
                <a:sym typeface="Wingdings" panose="05000000000000000000" pitchFamily="2" charset="2"/>
              </a:rPr>
            </a:br>
            <a:r>
              <a:rPr lang="nl-NL" b="0" dirty="0">
                <a:solidFill>
                  <a:schemeClr val="tx1"/>
                </a:solidFill>
                <a:sym typeface="Wingdings" panose="05000000000000000000" pitchFamily="2" charset="2"/>
              </a:rPr>
              <a:t> Not surprising because interest is scaled per group </a:t>
            </a:r>
            <a:endParaRPr lang="nl-NL" b="0" dirty="0">
              <a:solidFill>
                <a:schemeClr val="accent6">
                  <a:lumMod val="50000"/>
                </a:schemeClr>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Sex </a:t>
            </a:r>
            <a:r>
              <a:rPr lang="nl-NL" b="0" i="1" dirty="0">
                <a:solidFill>
                  <a:schemeClr val="accent6">
                    <a:lumMod val="50000"/>
                  </a:schemeClr>
                </a:solidFill>
              </a:rPr>
              <a:t>(factor) </a:t>
            </a:r>
            <a:r>
              <a:rPr lang="nl-NL" dirty="0">
                <a:solidFill>
                  <a:srgbClr val="C00000"/>
                </a:solidFill>
                <a:sym typeface="Wingdings" panose="05000000000000000000" pitchFamily="2" charset="2"/>
              </a:rPr>
              <a:t> </a:t>
            </a:r>
            <a:br>
              <a:rPr lang="nl-NL" dirty="0">
                <a:solidFill>
                  <a:srgbClr val="C00000"/>
                </a:solidFill>
                <a:sym typeface="Wingdings" panose="05000000000000000000" pitchFamily="2" charset="2"/>
              </a:rPr>
            </a:br>
            <a:r>
              <a:rPr lang="nl-NL" b="0" dirty="0">
                <a:solidFill>
                  <a:schemeClr val="tx1"/>
                </a:solidFill>
                <a:sym typeface="Wingdings" panose="05000000000000000000" pitchFamily="2" charset="2"/>
              </a:rPr>
              <a:t> Evidence for hypothesis </a:t>
            </a:r>
            <a:endParaRPr lang="nl-NL" dirty="0">
              <a:solidFill>
                <a:srgbClr val="C000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Physics-related self-concept </a:t>
            </a:r>
            <a:r>
              <a:rPr lang="nl-NL" b="0" i="1" dirty="0">
                <a:solidFill>
                  <a:schemeClr val="accent6">
                    <a:lumMod val="50000"/>
                  </a:schemeClr>
                </a:solidFill>
              </a:rPr>
              <a:t>(Rasch person parameter) </a:t>
            </a:r>
            <a:r>
              <a:rPr lang="nl-NL" dirty="0">
                <a:solidFill>
                  <a:srgbClr val="99CC00"/>
                </a:solidFill>
                <a:sym typeface="Wingdings" panose="05000000000000000000" pitchFamily="2" charset="2"/>
              </a:rPr>
              <a:t></a:t>
            </a:r>
            <a:br>
              <a:rPr lang="nl-NL" dirty="0">
                <a:solidFill>
                  <a:srgbClr val="99CC00"/>
                </a:solidFill>
                <a:sym typeface="Wingdings" panose="05000000000000000000" pitchFamily="2" charset="2"/>
              </a:rPr>
            </a:br>
            <a:r>
              <a:rPr lang="nl-NL" b="0" dirty="0">
                <a:solidFill>
                  <a:schemeClr val="tx1"/>
                </a:solidFill>
                <a:sym typeface="Wingdings" panose="05000000000000000000" pitchFamily="2" charset="2"/>
              </a:rPr>
              <a:t> Evidence for hypothesis </a:t>
            </a:r>
            <a:endParaRPr lang="nl-NL" dirty="0">
              <a:solidFill>
                <a:srgbClr val="C000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Self-reported experience in school </a:t>
            </a:r>
            <a:r>
              <a:rPr lang="nl-NL" b="0" i="1" dirty="0">
                <a:solidFill>
                  <a:schemeClr val="accent6">
                    <a:lumMod val="50000"/>
                  </a:schemeClr>
                </a:solidFill>
              </a:rPr>
              <a:t>(Rasch person parameter) </a:t>
            </a:r>
            <a:r>
              <a:rPr lang="nl-NL" dirty="0">
                <a:solidFill>
                  <a:srgbClr val="F98901"/>
                </a:solidFill>
                <a:sym typeface="Wingdings" panose="05000000000000000000" pitchFamily="2" charset="2"/>
              </a:rPr>
              <a:t>~</a:t>
            </a:r>
          </a:p>
          <a:p>
            <a:pPr marL="1484313">
              <a:spcBef>
                <a:spcPts val="600"/>
              </a:spcBef>
              <a:buClr>
                <a:schemeClr val="tx1"/>
              </a:buClr>
            </a:pPr>
            <a:r>
              <a:rPr lang="nl-NL" b="0" dirty="0">
                <a:solidFill>
                  <a:schemeClr val="tx1"/>
                </a:solidFill>
                <a:sym typeface="Wingdings" panose="05000000000000000000" pitchFamily="2" charset="2"/>
              </a:rPr>
              <a:t> Significant in interaction with group, and group and self-concept</a:t>
            </a:r>
            <a:endParaRPr lang="nl-NL" b="0" dirty="0">
              <a:solidFill>
                <a:schemeClr val="accent6">
                  <a:lumMod val="50000"/>
                </a:schemeClr>
              </a:solidFill>
            </a:endParaRPr>
          </a:p>
          <a:p>
            <a:pPr marL="944563">
              <a:spcBef>
                <a:spcPts val="600"/>
              </a:spcBef>
              <a:buClr>
                <a:schemeClr val="tx1"/>
              </a:buClr>
            </a:pPr>
            <a:endParaRPr lang="nl-NL" b="0" i="1" dirty="0">
              <a:solidFill>
                <a:schemeClr val="accent6">
                  <a:lumMod val="50000"/>
                </a:schemeClr>
              </a:solidFill>
            </a:endParaRPr>
          </a:p>
          <a:p>
            <a:pPr marL="791980" indent="-479988">
              <a:buClr>
                <a:schemeClr val="tx1"/>
              </a:buClr>
              <a:buFont typeface="Wingdings" panose="05000000000000000000" pitchFamily="2" charset="2"/>
              <a:buChar char="v"/>
            </a:pPr>
            <a:endParaRPr lang="nl-NL" sz="2400" b="0" dirty="0">
              <a:solidFill>
                <a:schemeClr val="accent6">
                  <a:lumMod val="50000"/>
                </a:schemeClr>
              </a:solidFill>
            </a:endParaRPr>
          </a:p>
        </p:txBody>
      </p:sp>
    </p:spTree>
    <p:extLst>
      <p:ext uri="{BB962C8B-B14F-4D97-AF65-F5344CB8AC3E}">
        <p14:creationId xmlns:p14="http://schemas.microsoft.com/office/powerpoint/2010/main" val="1606606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p:txBody>
          <a:bodyPr/>
          <a:lstStyle/>
          <a:p>
            <a:endParaRPr lang="de-CH" dirty="0"/>
          </a:p>
        </p:txBody>
      </p:sp>
      <p:sp>
        <p:nvSpPr>
          <p:cNvPr id="2" name="Title 1"/>
          <p:cNvSpPr>
            <a:spLocks noGrp="1"/>
          </p:cNvSpPr>
          <p:nvPr>
            <p:ph type="title"/>
          </p:nvPr>
        </p:nvSpPr>
        <p:spPr/>
        <p:txBody>
          <a:bodyPr>
            <a:normAutofit/>
          </a:bodyPr>
          <a:lstStyle/>
          <a:p>
            <a:r>
              <a:rPr lang="de-CH" sz="4400" b="1" dirty="0">
                <a:solidFill>
                  <a:schemeClr val="accent1"/>
                </a:solidFill>
              </a:rPr>
              <a:t>Interest</a:t>
            </a:r>
            <a:r>
              <a:rPr lang="de-CH" sz="4400" b="1" dirty="0"/>
              <a:t> </a:t>
            </a:r>
            <a:r>
              <a:rPr lang="de-CH" sz="4400" b="1" dirty="0">
                <a:solidFill>
                  <a:schemeClr val="accent1"/>
                </a:solidFill>
              </a:rPr>
              <a:t>in Physics</a:t>
            </a:r>
            <a:endParaRPr lang="en-GB" sz="4400" b="1" dirty="0">
              <a:solidFill>
                <a:schemeClr val="accent1"/>
              </a:solidFill>
            </a:endParaRPr>
          </a:p>
        </p:txBody>
      </p:sp>
      <p:sp>
        <p:nvSpPr>
          <p:cNvPr id="5" name="Content Placeholder 45"/>
          <p:cNvSpPr txBox="1">
            <a:spLocks/>
          </p:cNvSpPr>
          <p:nvPr/>
        </p:nvSpPr>
        <p:spPr>
          <a:xfrm>
            <a:off x="5015880" y="1622408"/>
            <a:ext cx="6634867" cy="1919613"/>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r" defTabSz="1219170">
              <a:buClr>
                <a:srgbClr val="0055A0"/>
              </a:buClr>
              <a:buNone/>
            </a:pPr>
            <a:r>
              <a:rPr lang="en-GB" sz="2800" i="1" dirty="0">
                <a:solidFill>
                  <a:schemeClr val="accent6">
                    <a:lumMod val="50000"/>
                  </a:schemeClr>
                </a:solidFill>
                <a:latin typeface="Arial"/>
              </a:rPr>
              <a:t>“… most studies report a positive effect of context-based science education </a:t>
            </a:r>
            <a:br>
              <a:rPr lang="en-GB" sz="2800" i="1" dirty="0">
                <a:solidFill>
                  <a:schemeClr val="accent6">
                    <a:lumMod val="50000"/>
                  </a:schemeClr>
                </a:solidFill>
                <a:latin typeface="Arial"/>
              </a:rPr>
            </a:br>
            <a:r>
              <a:rPr lang="en-GB" sz="2800" i="1" dirty="0">
                <a:solidFill>
                  <a:schemeClr val="accent6">
                    <a:lumMod val="50000"/>
                  </a:schemeClr>
                </a:solidFill>
                <a:latin typeface="Arial"/>
              </a:rPr>
              <a:t>on students’ interest …” </a:t>
            </a:r>
          </a:p>
          <a:p>
            <a:pPr marL="0" indent="0" algn="r" defTabSz="1219170">
              <a:buClr>
                <a:srgbClr val="0055A0"/>
              </a:buClr>
              <a:buNone/>
            </a:pPr>
            <a:r>
              <a:rPr lang="en-GB" sz="2000" dirty="0">
                <a:solidFill>
                  <a:schemeClr val="bg1">
                    <a:lumMod val="50000"/>
                  </a:schemeClr>
                </a:solidFill>
                <a:latin typeface="Arial"/>
              </a:rPr>
              <a:t>(Habig et al., 2018)</a:t>
            </a:r>
            <a:endParaRPr lang="en-US" sz="2000" dirty="0">
              <a:solidFill>
                <a:schemeClr val="bg1">
                  <a:lumMod val="50000"/>
                </a:schemeClr>
              </a:solidFill>
              <a:latin typeface="Arial"/>
            </a:endParaRPr>
          </a:p>
          <a:p>
            <a:pPr marL="0" indent="0" algn="r" defTabSz="1219170">
              <a:buClr>
                <a:srgbClr val="0055A0"/>
              </a:buClr>
              <a:buNone/>
            </a:pPr>
            <a:endParaRPr lang="en-US" sz="3200" i="1" dirty="0">
              <a:solidFill>
                <a:srgbClr val="4D4D4D">
                  <a:lumMod val="50000"/>
                </a:srgbClr>
              </a:solidFill>
              <a:latin typeface="Arial"/>
            </a:endParaRPr>
          </a:p>
        </p:txBody>
      </p:sp>
      <p:grpSp>
        <p:nvGrpSpPr>
          <p:cNvPr id="6" name="Group 5"/>
          <p:cNvGrpSpPr>
            <a:grpSpLocks noChangeAspect="1"/>
          </p:cNvGrpSpPr>
          <p:nvPr/>
        </p:nvGrpSpPr>
        <p:grpSpPr>
          <a:xfrm>
            <a:off x="1087886" y="3563206"/>
            <a:ext cx="3636235" cy="1202381"/>
            <a:chOff x="3331029" y="4162341"/>
            <a:chExt cx="5734594" cy="1896241"/>
          </a:xfrm>
        </p:grpSpPr>
        <p:grpSp>
          <p:nvGrpSpPr>
            <p:cNvPr id="7" name="Group 6"/>
            <p:cNvGrpSpPr/>
            <p:nvPr/>
          </p:nvGrpSpPr>
          <p:grpSpPr>
            <a:xfrm>
              <a:off x="3331029" y="4162341"/>
              <a:ext cx="5734594" cy="1896241"/>
              <a:chOff x="3331029" y="4162341"/>
              <a:chExt cx="5734594" cy="1896241"/>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1029" y="4162341"/>
                <a:ext cx="5734594" cy="1896238"/>
              </a:xfrm>
              <a:prstGeom prst="rect">
                <a:avLst/>
              </a:prstGeom>
            </p:spPr>
          </p:pic>
          <p:sp>
            <p:nvSpPr>
              <p:cNvPr id="10" name="Rectangle 9"/>
              <p:cNvSpPr/>
              <p:nvPr/>
            </p:nvSpPr>
            <p:spPr>
              <a:xfrm>
                <a:off x="7588738" y="5248032"/>
                <a:ext cx="1215293" cy="810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en-US" sz="2400">
                  <a:solidFill>
                    <a:prstClr val="white"/>
                  </a:solidFill>
                  <a:latin typeface="Arial"/>
                </a:endParaRPr>
              </a:p>
            </p:txBody>
          </p:sp>
        </p:grpSp>
        <p:sp>
          <p:nvSpPr>
            <p:cNvPr id="8" name="Rectangle 7"/>
            <p:cNvSpPr/>
            <p:nvPr/>
          </p:nvSpPr>
          <p:spPr>
            <a:xfrm>
              <a:off x="5651174" y="4894148"/>
              <a:ext cx="3295562" cy="1067848"/>
            </a:xfrm>
            <a:prstGeom prst="rect">
              <a:avLst/>
            </a:prstGeom>
            <a:noFill/>
            <a:ln>
              <a:noFill/>
            </a:ln>
            <a:effectLst/>
          </p:spPr>
          <p:txBody>
            <a:bodyPr wrap="none" lIns="121920" tIns="60960" rIns="121920" bIns="60960">
              <a:spAutoFit/>
            </a:bodyPr>
            <a:lstStyle/>
            <a:p>
              <a:pPr algn="ctr" defTabSz="1219170"/>
              <a:r>
                <a:rPr lang="en-US" sz="3600" b="1" dirty="0">
                  <a:ln w="0">
                    <a:noFill/>
                  </a:ln>
                  <a:solidFill>
                    <a:srgbClr val="000000"/>
                  </a:solidFill>
                  <a:latin typeface="Britannic Bold" panose="020B0903060703020204" pitchFamily="34" charset="0"/>
                </a:rPr>
                <a:t>CONTEXT</a:t>
              </a:r>
            </a:p>
          </p:txBody>
        </p:sp>
      </p:grpSp>
      <p:grpSp>
        <p:nvGrpSpPr>
          <p:cNvPr id="12" name="Group 11"/>
          <p:cNvGrpSpPr>
            <a:grpSpLocks noChangeAspect="1"/>
          </p:cNvGrpSpPr>
          <p:nvPr/>
        </p:nvGrpSpPr>
        <p:grpSpPr>
          <a:xfrm rot="20375205">
            <a:off x="3325605" y="709944"/>
            <a:ext cx="1581567" cy="1581567"/>
            <a:chOff x="10291922" y="585216"/>
            <a:chExt cx="1707088" cy="1707088"/>
          </a:xfrm>
        </p:grpSpPr>
        <p:pic>
          <p:nvPicPr>
            <p:cNvPr id="13" name="Grafik 215" descr="Schloss">
              <a:extLst>
                <a:ext uri="{FF2B5EF4-FFF2-40B4-BE49-F238E27FC236}">
                  <a16:creationId xmlns:a16="http://schemas.microsoft.com/office/drawing/2014/main" id="{3ABA3907-73D0-4477-B8B4-2BA0162CE752}"/>
                </a:ext>
              </a:extLst>
            </p:cNvPr>
            <p:cNvPicPr>
              <a:picLocks noChangeAspect="1"/>
            </p:cNvPicPr>
            <p:nvPr/>
          </p:nvPicPr>
          <p:blipFill>
            <a:blip r:embed="rId4">
              <a:biLevel thresh="75000"/>
              <a:extLst>
                <a:ext uri="{BEBA8EAE-BF5A-486C-A8C5-ECC9F3942E4B}">
                  <a14:imgProps xmlns:a14="http://schemas.microsoft.com/office/drawing/2010/main">
                    <a14:imgLayer r:embed="rId5">
                      <a14:imgEffect>
                        <a14:artisticGlowEdges/>
                      </a14:imgEffect>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0291922" y="585216"/>
              <a:ext cx="1707088" cy="1707088"/>
            </a:xfrm>
            <a:prstGeom prst="rect">
              <a:avLst/>
            </a:prstGeom>
          </p:spPr>
        </p:pic>
        <p:sp>
          <p:nvSpPr>
            <p:cNvPr id="14" name="TextBox 13"/>
            <p:cNvSpPr txBox="1"/>
            <p:nvPr/>
          </p:nvSpPr>
          <p:spPr>
            <a:xfrm>
              <a:off x="10667055" y="1323126"/>
              <a:ext cx="980767" cy="343346"/>
            </a:xfrm>
            <a:prstGeom prst="rect">
              <a:avLst/>
            </a:prstGeom>
            <a:noFill/>
          </p:spPr>
          <p:txBody>
            <a:bodyPr wrap="square" rtlCol="0">
              <a:spAutoFit/>
            </a:bodyPr>
            <a:lstStyle/>
            <a:p>
              <a:pPr algn="ctr" defTabSz="1219170"/>
              <a:r>
                <a:rPr lang="de-CH" sz="1467" dirty="0">
                  <a:solidFill>
                    <a:prstClr val="white"/>
                  </a:solidFill>
                  <a:latin typeface="Arial"/>
                </a:rPr>
                <a:t>Interest </a:t>
              </a:r>
              <a:endParaRPr lang="en-US" sz="1467" dirty="0">
                <a:solidFill>
                  <a:prstClr val="white"/>
                </a:solidFill>
                <a:latin typeface="Arial"/>
              </a:endParaRPr>
            </a:p>
          </p:txBody>
        </p:sp>
      </p:grpSp>
      <p:sp>
        <p:nvSpPr>
          <p:cNvPr id="22" name="Slide Number Placeholder 3"/>
          <p:cNvSpPr>
            <a:spLocks noGrp="1"/>
          </p:cNvSpPr>
          <p:nvPr>
            <p:ph type="sldNum" sz="quarter" idx="12"/>
          </p:nvPr>
        </p:nvSpPr>
        <p:spPr>
          <a:xfrm>
            <a:off x="11107546" y="6383848"/>
            <a:ext cx="681254" cy="365125"/>
          </a:xfrm>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417425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Mechanics</a:t>
            </a:r>
          </a:p>
        </p:txBody>
      </p:sp>
      <p:sp>
        <p:nvSpPr>
          <p:cNvPr id="5" name="Slide Number Placeholder 4"/>
          <p:cNvSpPr>
            <a:spLocks noGrp="1"/>
          </p:cNvSpPr>
          <p:nvPr>
            <p:ph type="sldNum" sz="quarter" idx="12"/>
          </p:nvPr>
        </p:nvSpPr>
        <p:spPr/>
        <p:txBody>
          <a:bodyPr/>
          <a:lstStyle/>
          <a:p>
            <a:fld id="{71766878-3199-4EAB-94E7-2D6D11070E14}" type="slidenum">
              <a:rPr lang="en-US" smtClean="0"/>
              <a:t>40</a:t>
            </a:fld>
            <a:endParaRPr lang="en-US" dirty="0"/>
          </a:p>
        </p:txBody>
      </p:sp>
      <p:sp>
        <p:nvSpPr>
          <p:cNvPr id="6" name="Content Placeholder 2"/>
          <p:cNvSpPr>
            <a:spLocks noGrp="1"/>
          </p:cNvSpPr>
          <p:nvPr>
            <p:ph idx="1"/>
          </p:nvPr>
        </p:nvSpPr>
        <p:spPr>
          <a:xfrm>
            <a:off x="407989" y="2060848"/>
            <a:ext cx="11376024" cy="4139926"/>
          </a:xfrm>
        </p:spPr>
        <p:txBody>
          <a:bodyPr/>
          <a:lstStyle/>
          <a:p>
            <a:pPr marL="311992">
              <a:buClr>
                <a:schemeClr val="tx1"/>
              </a:buClr>
            </a:pPr>
            <a:r>
              <a:rPr lang="nl-NL" dirty="0">
                <a:solidFill>
                  <a:schemeClr val="accent6">
                    <a:lumMod val="50000"/>
                  </a:schemeClr>
                </a:solidFill>
              </a:rPr>
              <a:t>Mechanics interest </a:t>
            </a:r>
            <a:r>
              <a:rPr lang="nl-NL" b="0" dirty="0">
                <a:solidFill>
                  <a:schemeClr val="accent6">
                    <a:lumMod val="50000"/>
                  </a:schemeClr>
                </a:solidFill>
              </a:rPr>
              <a:t>is best described with a </a:t>
            </a:r>
            <a:br>
              <a:rPr lang="nl-NL" b="0" dirty="0">
                <a:solidFill>
                  <a:schemeClr val="accent6">
                    <a:lumMod val="50000"/>
                  </a:schemeClr>
                </a:solidFill>
              </a:rPr>
            </a:br>
            <a:r>
              <a:rPr lang="nl-NL" b="0" dirty="0">
                <a:solidFill>
                  <a:schemeClr val="accent6">
                    <a:lumMod val="50000"/>
                  </a:schemeClr>
                </a:solidFill>
              </a:rPr>
              <a:t>linear regression model comprising</a:t>
            </a:r>
          </a:p>
          <a:p>
            <a:pPr marL="791980" indent="-479988">
              <a:spcBef>
                <a:spcPts val="600"/>
              </a:spcBef>
              <a:buClr>
                <a:schemeClr val="tx1"/>
              </a:buClr>
              <a:buFont typeface="Wingdings" panose="05000000000000000000" pitchFamily="2" charset="2"/>
              <a:buChar char="v"/>
            </a:pPr>
            <a:r>
              <a:rPr lang="nl-NL" b="0" dirty="0">
                <a:solidFill>
                  <a:schemeClr val="accent6">
                    <a:lumMod val="50000"/>
                  </a:schemeClr>
                </a:solidFill>
              </a:rPr>
              <a:t>Interest group assignment,</a:t>
            </a:r>
          </a:p>
          <a:p>
            <a:pPr marL="791980" indent="-479988">
              <a:spcBef>
                <a:spcPts val="600"/>
              </a:spcBef>
              <a:buClr>
                <a:schemeClr val="tx1"/>
              </a:buClr>
              <a:buFont typeface="Wingdings" panose="05000000000000000000" pitchFamily="2" charset="2"/>
              <a:buChar char="v"/>
            </a:pPr>
            <a:r>
              <a:rPr lang="nl-NL" b="0" dirty="0">
                <a:solidFill>
                  <a:schemeClr val="accent6">
                    <a:lumMod val="50000"/>
                  </a:schemeClr>
                </a:solidFill>
              </a:rPr>
              <a:t>Physics-related self-concept, and </a:t>
            </a:r>
          </a:p>
          <a:p>
            <a:pPr marL="791980" indent="-479988">
              <a:spcBef>
                <a:spcPts val="600"/>
              </a:spcBef>
              <a:buClr>
                <a:schemeClr val="tx1"/>
              </a:buClr>
              <a:buFont typeface="Wingdings" panose="05000000000000000000" pitchFamily="2" charset="2"/>
              <a:buChar char="v"/>
            </a:pPr>
            <a:r>
              <a:rPr lang="nl-NL" b="0" dirty="0">
                <a:solidFill>
                  <a:schemeClr val="accent6">
                    <a:lumMod val="50000"/>
                  </a:schemeClr>
                </a:solidFill>
              </a:rPr>
              <a:t>Self-reported experience in school </a:t>
            </a:r>
          </a:p>
          <a:p>
            <a:pPr marL="791980" indent="-479988">
              <a:spcBef>
                <a:spcPts val="600"/>
              </a:spcBef>
              <a:buClr>
                <a:schemeClr val="tx1"/>
              </a:buClr>
              <a:buFont typeface="Wingdings" panose="05000000000000000000" pitchFamily="2" charset="2"/>
              <a:buChar char="v"/>
            </a:pPr>
            <a:endParaRPr lang="nl-NL" b="0" dirty="0">
              <a:solidFill>
                <a:schemeClr val="accent6">
                  <a:lumMod val="50000"/>
                </a:schemeClr>
              </a:solidFill>
            </a:endParaRPr>
          </a:p>
          <a:p>
            <a:pPr marL="311992">
              <a:spcBef>
                <a:spcPts val="600"/>
              </a:spcBef>
              <a:buClr>
                <a:schemeClr val="tx1"/>
              </a:buClr>
            </a:pPr>
            <a:r>
              <a:rPr lang="nl-NL" b="0" i="1" dirty="0">
                <a:solidFill>
                  <a:schemeClr val="accent6">
                    <a:lumMod val="50000"/>
                  </a:schemeClr>
                </a:solidFill>
              </a:rPr>
              <a:t>Self-reported experience may be omitted</a:t>
            </a:r>
          </a:p>
          <a:p>
            <a:pPr marL="311992">
              <a:spcBef>
                <a:spcPts val="600"/>
              </a:spcBef>
              <a:buClr>
                <a:schemeClr val="tx1"/>
              </a:buClr>
            </a:pPr>
            <a:endParaRPr lang="nl-NL" b="0" i="1" dirty="0">
              <a:solidFill>
                <a:schemeClr val="accent6">
                  <a:lumMod val="50000"/>
                </a:schemeClr>
              </a:solidFill>
            </a:endParaRPr>
          </a:p>
        </p:txBody>
      </p:sp>
    </p:spTree>
    <p:extLst>
      <p:ext uri="{BB962C8B-B14F-4D97-AF65-F5344CB8AC3E}">
        <p14:creationId xmlns:p14="http://schemas.microsoft.com/office/powerpoint/2010/main" val="447631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lstStyle/>
          <a:p>
            <a:pPr>
              <a:lnSpc>
                <a:spcPct val="120000"/>
              </a:lnSpc>
              <a:spcBef>
                <a:spcPts val="600"/>
              </a:spcBef>
              <a:spcAft>
                <a:spcPts val="600"/>
              </a:spcAft>
            </a:pPr>
            <a:r>
              <a:rPr lang="en-GB" sz="2800" dirty="0">
                <a:solidFill>
                  <a:schemeClr val="accent2"/>
                </a:solidFill>
                <a:cs typeface="Segoe UI" panose="020B0502040204020203" pitchFamily="34" charset="0"/>
              </a:rPr>
              <a:t>RQ:</a:t>
            </a:r>
            <a:r>
              <a:rPr lang="en-GB" sz="2800" dirty="0">
                <a:solidFill>
                  <a:schemeClr val="tx1"/>
                </a:solidFill>
                <a:cs typeface="Segoe UI" panose="020B0502040204020203" pitchFamily="34" charset="0"/>
              </a:rPr>
              <a:t> </a:t>
            </a:r>
            <a:r>
              <a:rPr lang="en-GB" sz="2800" b="0" dirty="0">
                <a:cs typeface="Segoe UI" panose="020B0502040204020203" pitchFamily="34" charset="0"/>
              </a:rPr>
              <a:t>To what extent is </a:t>
            </a:r>
            <a:r>
              <a:rPr lang="en-GB" sz="2800" dirty="0">
                <a:cs typeface="Segoe UI" panose="020B0502040204020203" pitchFamily="34" charset="0"/>
              </a:rPr>
              <a:t>physics-related self-concept </a:t>
            </a:r>
            <a:r>
              <a:rPr lang="en-GB" sz="2800" b="0" dirty="0">
                <a:cs typeface="Segoe UI" panose="020B0502040204020203" pitchFamily="34" charset="0"/>
              </a:rPr>
              <a:t>a better clustering variable than gender for distinguishing between different types of interest in mechanics and in particle physics?</a:t>
            </a:r>
          </a:p>
          <a:p>
            <a:pPr>
              <a:spcBef>
                <a:spcPts val="600"/>
              </a:spcBef>
              <a:spcAft>
                <a:spcPts val="600"/>
              </a:spcAft>
              <a:buClr>
                <a:schemeClr val="tx1"/>
              </a:buClr>
            </a:pPr>
            <a:r>
              <a:rPr lang="en-GB" sz="2800" dirty="0">
                <a:solidFill>
                  <a:schemeClr val="accent2"/>
                </a:solidFill>
                <a:cs typeface="Segoe UI" panose="020B0502040204020203" pitchFamily="34" charset="0"/>
              </a:rPr>
              <a:t>Hypothesis:</a:t>
            </a:r>
            <a:r>
              <a:rPr lang="en-GB" sz="2800" dirty="0">
                <a:solidFill>
                  <a:schemeClr val="tx1"/>
                </a:solidFill>
                <a:cs typeface="Segoe UI" panose="020B0502040204020203" pitchFamily="34" charset="0"/>
              </a:rPr>
              <a:t> </a:t>
            </a:r>
            <a:r>
              <a:rPr lang="de-CH" sz="2800" dirty="0">
                <a:solidFill>
                  <a:schemeClr val="accent6">
                    <a:lumMod val="50000"/>
                  </a:schemeClr>
                </a:solidFill>
              </a:rPr>
              <a:t>When using self-concept instead of gender </a:t>
            </a:r>
            <a:r>
              <a:rPr lang="de-CH" sz="2800" b="0" dirty="0">
                <a:solidFill>
                  <a:schemeClr val="accent6">
                    <a:lumMod val="50000"/>
                  </a:schemeClr>
                </a:solidFill>
              </a:rPr>
              <a:t>as clustering variable, the </a:t>
            </a:r>
            <a:r>
              <a:rPr lang="de-CH" sz="2800" dirty="0">
                <a:solidFill>
                  <a:schemeClr val="accent6">
                    <a:lumMod val="50000"/>
                  </a:schemeClr>
                </a:solidFill>
              </a:rPr>
              <a:t>interest types </a:t>
            </a:r>
            <a:r>
              <a:rPr lang="de-CH" sz="2800" b="0" dirty="0">
                <a:solidFill>
                  <a:schemeClr val="accent6">
                    <a:lumMod val="50000"/>
                  </a:schemeClr>
                </a:solidFill>
              </a:rPr>
              <a:t>are </a:t>
            </a:r>
            <a:r>
              <a:rPr lang="de-CH" sz="2800" dirty="0">
                <a:solidFill>
                  <a:schemeClr val="accent6">
                    <a:lumMod val="50000"/>
                  </a:schemeClr>
                </a:solidFill>
              </a:rPr>
              <a:t>described better.</a:t>
            </a:r>
          </a:p>
          <a:p>
            <a:pPr>
              <a:spcBef>
                <a:spcPts val="600"/>
              </a:spcBef>
              <a:spcAft>
                <a:spcPts val="600"/>
              </a:spcAft>
              <a:buClr>
                <a:schemeClr val="tx1"/>
              </a:buClr>
            </a:pPr>
            <a:r>
              <a:rPr lang="de-CH" sz="2800" dirty="0">
                <a:solidFill>
                  <a:schemeClr val="accent2"/>
                </a:solidFill>
                <a:sym typeface="Wingdings" panose="05000000000000000000" pitchFamily="2" charset="2"/>
              </a:rPr>
              <a:t></a:t>
            </a:r>
            <a:r>
              <a:rPr lang="de-CH" sz="2800" dirty="0">
                <a:solidFill>
                  <a:schemeClr val="accent3"/>
                </a:solidFill>
                <a:sym typeface="Wingdings" panose="05000000000000000000" pitchFamily="2" charset="2"/>
              </a:rPr>
              <a:t> </a:t>
            </a:r>
            <a:r>
              <a:rPr lang="de-CH" sz="2800" dirty="0">
                <a:sym typeface="Wingdings" panose="05000000000000000000" pitchFamily="2" charset="2"/>
              </a:rPr>
              <a:t>YES: </a:t>
            </a:r>
            <a:r>
              <a:rPr lang="de-CH" sz="2800" b="0" dirty="0">
                <a:sym typeface="Wingdings" panose="05000000000000000000" pitchFamily="2" charset="2"/>
              </a:rPr>
              <a:t>for</a:t>
            </a:r>
            <a:r>
              <a:rPr lang="de-CH" sz="2800" dirty="0">
                <a:sym typeface="Wingdings" panose="05000000000000000000" pitchFamily="2" charset="2"/>
              </a:rPr>
              <a:t> types of interest in mechanics</a:t>
            </a:r>
            <a:br>
              <a:rPr lang="de-CH" sz="2800" b="0" dirty="0">
                <a:solidFill>
                  <a:schemeClr val="accent3"/>
                </a:solidFill>
                <a:sym typeface="Wingdings" panose="05000000000000000000" pitchFamily="2" charset="2"/>
              </a:rPr>
            </a:br>
            <a:endParaRPr lang="de-CH" sz="2800" dirty="0">
              <a:solidFill>
                <a:schemeClr val="accent6">
                  <a:lumMod val="50000"/>
                </a:schemeClr>
              </a:solidFill>
            </a:endParaRP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41</a:t>
            </a:fld>
            <a:endParaRPr lang="en-US" dirty="0"/>
          </a:p>
        </p:txBody>
      </p:sp>
    </p:spTree>
    <p:extLst>
      <p:ext uri="{BB962C8B-B14F-4D97-AF65-F5344CB8AC3E}">
        <p14:creationId xmlns:p14="http://schemas.microsoft.com/office/powerpoint/2010/main" val="417742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42</a:t>
            </a:fld>
            <a:endParaRPr lang="en-US" dirty="0"/>
          </a:p>
        </p:txBody>
      </p:sp>
      <p:graphicFrame>
        <p:nvGraphicFramePr>
          <p:cNvPr id="3" name="Table 2"/>
          <p:cNvGraphicFramePr>
            <a:graphicFrameLocks noGrp="1"/>
          </p:cNvGraphicFramePr>
          <p:nvPr/>
        </p:nvGraphicFramePr>
        <p:xfrm>
          <a:off x="1559496" y="2353023"/>
          <a:ext cx="6336704" cy="2736152"/>
        </p:xfrm>
        <a:graphic>
          <a:graphicData uri="http://schemas.openxmlformats.org/drawingml/2006/table">
            <a:tbl>
              <a:tblPr firstRow="1" bandRow="1">
                <a:tableStyleId>{9DCAF9ED-07DC-4A11-8D7F-57B35C25682E}</a:tableStyleId>
              </a:tblPr>
              <a:tblGrid>
                <a:gridCol w="633670">
                  <a:extLst>
                    <a:ext uri="{9D8B030D-6E8A-4147-A177-3AD203B41FA5}">
                      <a16:colId xmlns:a16="http://schemas.microsoft.com/office/drawing/2014/main" val="1977106195"/>
                    </a:ext>
                  </a:extLst>
                </a:gridCol>
                <a:gridCol w="1901011">
                  <a:extLst>
                    <a:ext uri="{9D8B030D-6E8A-4147-A177-3AD203B41FA5}">
                      <a16:colId xmlns:a16="http://schemas.microsoft.com/office/drawing/2014/main" val="431513732"/>
                    </a:ext>
                  </a:extLst>
                </a:gridCol>
                <a:gridCol w="1267341">
                  <a:extLst>
                    <a:ext uri="{9D8B030D-6E8A-4147-A177-3AD203B41FA5}">
                      <a16:colId xmlns:a16="http://schemas.microsoft.com/office/drawing/2014/main" val="3060836814"/>
                    </a:ext>
                  </a:extLst>
                </a:gridCol>
                <a:gridCol w="1267341">
                  <a:extLst>
                    <a:ext uri="{9D8B030D-6E8A-4147-A177-3AD203B41FA5}">
                      <a16:colId xmlns:a16="http://schemas.microsoft.com/office/drawing/2014/main" val="2514892728"/>
                    </a:ext>
                  </a:extLst>
                </a:gridCol>
                <a:gridCol w="1267341">
                  <a:extLst>
                    <a:ext uri="{9D8B030D-6E8A-4147-A177-3AD203B41FA5}">
                      <a16:colId xmlns:a16="http://schemas.microsoft.com/office/drawing/2014/main" val="76085468"/>
                    </a:ext>
                  </a:extLst>
                </a:gridCol>
              </a:tblGrid>
              <a:tr h="370840">
                <a:tc gridSpan="2">
                  <a:txBody>
                    <a:bodyPr/>
                    <a:lstStyle/>
                    <a:p>
                      <a:pPr algn="l" fontAlgn="b"/>
                      <a:endParaRPr lang="en-GB" sz="900" b="0" i="0" u="none" strike="noStrike" dirty="0">
                        <a:solidFill>
                          <a:srgbClr val="993300"/>
                        </a:solidFill>
                        <a:effectLst/>
                        <a:latin typeface="Arial" panose="020B0604020202020204" pitchFamily="34" charset="0"/>
                      </a:endParaRPr>
                    </a:p>
                  </a:txBody>
                  <a:tcPr marL="7620" marR="7620" marT="7620" marB="0" anchor="ctr"/>
                </a:tc>
                <a:tc hMerge="1">
                  <a:txBody>
                    <a:bodyPr/>
                    <a:lstStyle/>
                    <a:p>
                      <a:endParaRPr lang="de-CH"/>
                    </a:p>
                  </a:txBody>
                  <a:tcPr/>
                </a:tc>
                <a:tc>
                  <a:txBody>
                    <a:bodyPr/>
                    <a:lstStyle/>
                    <a:p>
                      <a:pPr algn="ctr" fontAlgn="b"/>
                      <a:r>
                        <a:rPr lang="en-GB" sz="1800" u="none" strike="noStrike" kern="1200" dirty="0">
                          <a:effectLst/>
                        </a:rPr>
                        <a:t>Group 1</a:t>
                      </a:r>
                      <a:endParaRPr lang="en-GB" sz="1800" b="1" u="none" strike="noStrike" kern="1200" dirty="0">
                        <a:solidFill>
                          <a:schemeClr val="lt1"/>
                        </a:solidFill>
                        <a:effectLst/>
                        <a:latin typeface="+mn-lt"/>
                        <a:ea typeface="+mn-ea"/>
                        <a:cs typeface="+mn-cs"/>
                      </a:endParaRPr>
                    </a:p>
                  </a:txBody>
                  <a:tcPr marL="7620" marR="7620" marT="7620" marB="0" anchor="ctr"/>
                </a:tc>
                <a:tc>
                  <a:txBody>
                    <a:bodyPr/>
                    <a:lstStyle/>
                    <a:p>
                      <a:pPr algn="ctr"/>
                      <a:r>
                        <a:rPr lang="de-CH" sz="1800" u="none" strike="noStrike" kern="1200" dirty="0">
                          <a:effectLst/>
                        </a:rPr>
                        <a:t>Group 2</a:t>
                      </a:r>
                      <a:endParaRPr lang="de-CH" sz="1800" b="1" u="none" strike="noStrike" kern="1200" dirty="0">
                        <a:solidFill>
                          <a:schemeClr val="lt1"/>
                        </a:solidFill>
                        <a:effectLst/>
                        <a:latin typeface="+mn-lt"/>
                        <a:ea typeface="+mn-ea"/>
                        <a:cs typeface="+mn-cs"/>
                      </a:endParaRPr>
                    </a:p>
                  </a:txBody>
                  <a:tcPr marL="7620" marR="7620" marT="7620" marB="0" anchor="ctr"/>
                </a:tc>
                <a:tc>
                  <a:txBody>
                    <a:bodyPr/>
                    <a:lstStyle/>
                    <a:p>
                      <a:pPr algn="ctr"/>
                      <a:r>
                        <a:rPr lang="de-CH" sz="1800" u="none" strike="noStrike" kern="1200" dirty="0">
                          <a:effectLst/>
                        </a:rPr>
                        <a:t>Group 3</a:t>
                      </a:r>
                      <a:endParaRPr lang="de-CH" sz="1800" b="1" u="none" strike="noStrike" kern="1200" dirty="0">
                        <a:solidFill>
                          <a:schemeClr val="lt1"/>
                        </a:solidFill>
                        <a:effectLst/>
                        <a:latin typeface="+mn-lt"/>
                        <a:ea typeface="+mn-ea"/>
                        <a:cs typeface="+mn-cs"/>
                      </a:endParaRPr>
                    </a:p>
                  </a:txBody>
                  <a:tcPr marL="7620" marR="7620" marT="7620" marB="0" anchor="ctr"/>
                </a:tc>
                <a:extLst>
                  <a:ext uri="{0D108BD9-81ED-4DB2-BD59-A6C34878D82A}">
                    <a16:rowId xmlns:a16="http://schemas.microsoft.com/office/drawing/2014/main" val="3514664158"/>
                  </a:ext>
                </a:extLst>
              </a:tr>
              <a:tr h="370840">
                <a:tc grid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b="1" kern="1200" dirty="0">
                          <a:effectLst/>
                        </a:rPr>
                        <a:t>Mean interest</a:t>
                      </a:r>
                    </a:p>
                    <a:p>
                      <a:pPr algn="ctr" fontAlgn="t"/>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u="none" strike="noStrike" dirty="0">
                          <a:effectLst/>
                        </a:rPr>
                        <a:t>0.62</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-0.37</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b="0" i="0" u="none" strike="noStrike" dirty="0">
                          <a:solidFill>
                            <a:schemeClr val="dk1"/>
                          </a:solidFill>
                          <a:effectLst/>
                          <a:latin typeface="+mn-lt"/>
                        </a:rPr>
                        <a:t>1.86</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966475726"/>
                  </a:ext>
                </a:extLst>
              </a:tr>
              <a:tr h="370840">
                <a:tc gridSpan="2">
                  <a:txBody>
                    <a:bodyPr/>
                    <a:lstStyle/>
                    <a:p>
                      <a:pPr marL="0" marR="0" algn="ctr">
                        <a:lnSpc>
                          <a:spcPct val="107000"/>
                        </a:lnSpc>
                        <a:spcBef>
                          <a:spcPts val="0"/>
                        </a:spcBef>
                        <a:spcAft>
                          <a:spcPts val="0"/>
                        </a:spcAft>
                      </a:pPr>
                      <a:r>
                        <a:rPr lang="en-GB" sz="1400" b="1" kern="1200" dirty="0">
                          <a:effectLst/>
                        </a:rPr>
                        <a:t>Mean self-reported experience in school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b="0" i="0" u="none" strike="noStrike" dirty="0">
                          <a:solidFill>
                            <a:schemeClr val="dk1"/>
                          </a:solidFill>
                          <a:effectLst/>
                          <a:latin typeface="+mn-lt"/>
                        </a:rPr>
                        <a:t>0.36</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-0.36</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b="0" i="0" u="none" strike="noStrike" dirty="0">
                          <a:solidFill>
                            <a:schemeClr val="dk1"/>
                          </a:solidFill>
                          <a:effectLst/>
                          <a:latin typeface="+mn-lt"/>
                        </a:rPr>
                        <a:t>1.02</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043997370"/>
                  </a:ext>
                </a:extLst>
              </a:tr>
              <a:tr h="370840">
                <a:tc gridSpan="2">
                  <a:txBody>
                    <a:bodyPr/>
                    <a:lstStyle/>
                    <a:p>
                      <a:pPr algn="ctr" fontAlgn="t"/>
                      <a:r>
                        <a:rPr lang="en-GB" sz="1400" b="1" kern="1200" dirty="0">
                          <a:effectLst/>
                        </a:rPr>
                        <a:t>Mean self-concept</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dirty="0"/>
                    </a:p>
                  </a:txBody>
                  <a:tcPr/>
                </a:tc>
                <a:tc>
                  <a:txBody>
                    <a:bodyPr/>
                    <a:lstStyle/>
                    <a:p>
                      <a:pPr algn="ctr" fontAlgn="t"/>
                      <a:r>
                        <a:rPr lang="en-GB" sz="1200" u="none" strike="noStrike" dirty="0">
                          <a:effectLst/>
                        </a:rPr>
                        <a:t>-0.60</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-1.38</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0.89</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653516432"/>
                  </a:ext>
                </a:extLst>
              </a:tr>
              <a:tr h="370840">
                <a:tc rowSpan="3">
                  <a:txBody>
                    <a:bodyPr/>
                    <a:lstStyle/>
                    <a:p>
                      <a:pPr algn="ctr" fontAlgn="t"/>
                      <a:r>
                        <a:rPr lang="en-GB" sz="1400" b="1" kern="1200" dirty="0">
                          <a:effectLst/>
                        </a:rPr>
                        <a:t>Sex</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400" kern="1200" dirty="0">
                          <a:effectLst/>
                        </a:rPr>
                        <a:t>female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200" u="none" strike="noStrike" dirty="0">
                          <a:effectLst/>
                        </a:rPr>
                        <a:t>324 (57.0%)</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202 (51.9%)</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69 (26.8%)</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75444245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213 (37.5%)</a:t>
                      </a:r>
                    </a:p>
                  </a:txBody>
                  <a:tcPr marL="7620" marR="7620" marT="7620" marB="0" anchor="ctr"/>
                </a:tc>
                <a:tc>
                  <a:txBody>
                    <a:bodyPr/>
                    <a:lstStyle/>
                    <a:p>
                      <a:pPr algn="ctr" fontAlgn="t"/>
                      <a:r>
                        <a:rPr lang="en-GB" sz="1200" u="none" strike="noStrike" dirty="0">
                          <a:effectLst/>
                        </a:rPr>
                        <a:t>145 (37.3%)</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171 (66.5%)</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54048379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no-answer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31 (5.5%)</a:t>
                      </a:r>
                    </a:p>
                  </a:txBody>
                  <a:tcPr marL="7620" marR="7620" marT="7620" marB="0" anchor="ctr"/>
                </a:tc>
                <a:tc>
                  <a:txBody>
                    <a:bodyPr/>
                    <a:lstStyle/>
                    <a:p>
                      <a:pPr algn="ctr" fontAlgn="t"/>
                      <a:r>
                        <a:rPr lang="en-GB" sz="1200" u="none" strike="noStrike" dirty="0">
                          <a:effectLst/>
                        </a:rPr>
                        <a:t>42 (10.8%)</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17 (6.6%)</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80934698"/>
                  </a:ext>
                </a:extLst>
              </a:tr>
            </a:tbl>
          </a:graphicData>
        </a:graphic>
      </p:graphicFrame>
    </p:spTree>
    <p:extLst>
      <p:ext uri="{BB962C8B-B14F-4D97-AF65-F5344CB8AC3E}">
        <p14:creationId xmlns:p14="http://schemas.microsoft.com/office/powerpoint/2010/main" val="2746906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43</a:t>
            </a:fld>
            <a:endParaRPr lang="en-US" dirty="0"/>
          </a:p>
        </p:txBody>
      </p:sp>
      <p:graphicFrame>
        <p:nvGraphicFramePr>
          <p:cNvPr id="8" name="Table 7"/>
          <p:cNvGraphicFramePr>
            <a:graphicFrameLocks noGrp="1"/>
          </p:cNvGraphicFramePr>
          <p:nvPr/>
        </p:nvGraphicFramePr>
        <p:xfrm>
          <a:off x="551384" y="1844824"/>
          <a:ext cx="10656562" cy="4432755"/>
        </p:xfrm>
        <a:graphic>
          <a:graphicData uri="http://schemas.openxmlformats.org/drawingml/2006/table">
            <a:tbl>
              <a:tblPr firstRow="1" bandRow="1">
                <a:tableStyleId>{9DCAF9ED-07DC-4A11-8D7F-57B35C25682E}</a:tableStyleId>
              </a:tblPr>
              <a:tblGrid>
                <a:gridCol w="2465042">
                  <a:extLst>
                    <a:ext uri="{9D8B030D-6E8A-4147-A177-3AD203B41FA5}">
                      <a16:colId xmlns:a16="http://schemas.microsoft.com/office/drawing/2014/main" val="3138538062"/>
                    </a:ext>
                  </a:extLst>
                </a:gridCol>
                <a:gridCol w="2047880">
                  <a:extLst>
                    <a:ext uri="{9D8B030D-6E8A-4147-A177-3AD203B41FA5}">
                      <a16:colId xmlns:a16="http://schemas.microsoft.com/office/drawing/2014/main" val="1607583161"/>
                    </a:ext>
                  </a:extLst>
                </a:gridCol>
                <a:gridCol w="2047880">
                  <a:extLst>
                    <a:ext uri="{9D8B030D-6E8A-4147-A177-3AD203B41FA5}">
                      <a16:colId xmlns:a16="http://schemas.microsoft.com/office/drawing/2014/main" val="1873742676"/>
                    </a:ext>
                  </a:extLst>
                </a:gridCol>
                <a:gridCol w="2047880">
                  <a:extLst>
                    <a:ext uri="{9D8B030D-6E8A-4147-A177-3AD203B41FA5}">
                      <a16:colId xmlns:a16="http://schemas.microsoft.com/office/drawing/2014/main" val="1976082777"/>
                    </a:ext>
                  </a:extLst>
                </a:gridCol>
                <a:gridCol w="2047880">
                  <a:extLst>
                    <a:ext uri="{9D8B030D-6E8A-4147-A177-3AD203B41FA5}">
                      <a16:colId xmlns:a16="http://schemas.microsoft.com/office/drawing/2014/main" val="3652100899"/>
                    </a:ext>
                  </a:extLst>
                </a:gridCol>
              </a:tblGrid>
              <a:tr h="280547">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rPr>
                        <a:t>Variable</a:t>
                      </a:r>
                      <a:endParaRPr lang="en-GB" sz="1800" b="1" u="none" strike="noStrike" kern="1200" dirty="0">
                        <a:solidFill>
                          <a:schemeClr val="bg1"/>
                        </a:solidFill>
                        <a:effectLst/>
                        <a:latin typeface="+mj-lt"/>
                        <a:ea typeface="+mn-ea"/>
                        <a:cs typeface="+mn-cs"/>
                      </a:endParaRP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a</a:t>
                      </a: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b</a:t>
                      </a: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c</a:t>
                      </a: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d</a:t>
                      </a:r>
                    </a:p>
                  </a:txBody>
                  <a:tcPr marL="68580" marR="68580" marT="0" marB="0" anchor="ctr"/>
                </a:tc>
                <a:extLst>
                  <a:ext uri="{0D108BD9-81ED-4DB2-BD59-A6C34878D82A}">
                    <a16:rowId xmlns:a16="http://schemas.microsoft.com/office/drawing/2014/main" val="569397684"/>
                  </a:ext>
                </a:extLst>
              </a:tr>
              <a:tr h="265844">
                <a:tc>
                  <a:txBody>
                    <a:bodyPr/>
                    <a:lstStyle/>
                    <a:p>
                      <a:pPr marL="0" marR="0">
                        <a:lnSpc>
                          <a:spcPct val="107000"/>
                        </a:lnSpc>
                        <a:spcBef>
                          <a:spcPts val="0"/>
                        </a:spcBef>
                        <a:spcAft>
                          <a:spcPts val="0"/>
                        </a:spcAft>
                      </a:pPr>
                      <a:r>
                        <a:rPr lang="en-GB" sz="1400" b="1" dirty="0">
                          <a:effectLst/>
                        </a:rPr>
                        <a:t>Self-concept</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x</a:t>
                      </a:r>
                      <a:endParaRPr lang="en-GB" sz="120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0.04*** (0.01)</a:t>
                      </a: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162392"/>
                  </a:ext>
                </a:extLst>
              </a:tr>
              <a:tr h="265844">
                <a:tc>
                  <a:txBody>
                    <a:bodyPr/>
                    <a:lstStyle/>
                    <a:p>
                      <a:pPr marL="0" marR="0">
                        <a:lnSpc>
                          <a:spcPct val="107000"/>
                        </a:lnSpc>
                        <a:spcBef>
                          <a:spcPts val="0"/>
                        </a:spcBef>
                        <a:spcAft>
                          <a:spcPts val="0"/>
                        </a:spcAft>
                      </a:pPr>
                      <a:r>
                        <a:rPr lang="en-GB" sz="1400" b="1" dirty="0">
                          <a:effectLst/>
                        </a:rPr>
                        <a:t>Mechanics Class Assignment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1&amp;2:</a:t>
                      </a:r>
                      <a:r>
                        <a:rPr lang="en-GB" sz="1200" b="1">
                          <a:effectLst/>
                          <a:latin typeface="+mn-lt"/>
                          <a:ea typeface="Calibri" panose="020F0502020204030204" pitchFamily="34" charset="0"/>
                          <a:cs typeface="Times New Roman" panose="02020603050405020304" pitchFamily="18" charset="0"/>
                        </a:rPr>
                        <a:t> -</a:t>
                      </a:r>
                      <a:r>
                        <a:rPr lang="en-GB" sz="1200">
                          <a:effectLst/>
                          <a:latin typeface="+mn-lt"/>
                          <a:ea typeface="Calibri" panose="020F0502020204030204" pitchFamily="34" charset="0"/>
                          <a:cs typeface="Times New Roman" panose="02020603050405020304" pitchFamily="18" charset="0"/>
                        </a:rPr>
                        <a:t>-0.21*** (0.02)</a:t>
                      </a:r>
                    </a:p>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1&amp;3:</a:t>
                      </a:r>
                      <a:r>
                        <a:rPr lang="en-GB" sz="1200" b="1">
                          <a:effectLst/>
                          <a:latin typeface="+mn-lt"/>
                          <a:ea typeface="Calibri" panose="020F0502020204030204" pitchFamily="34" charset="0"/>
                          <a:cs typeface="Times New Roman" panose="02020603050405020304" pitchFamily="18" charset="0"/>
                        </a:rPr>
                        <a:t> </a:t>
                      </a:r>
                      <a:r>
                        <a:rPr lang="en-GB" sz="1200">
                          <a:effectLst/>
                          <a:latin typeface="+mn-lt"/>
                          <a:ea typeface="Calibri" panose="020F0502020204030204" pitchFamily="34" charset="0"/>
                          <a:cs typeface="Times New Roman" panose="02020603050405020304" pitchFamily="18" charset="0"/>
                        </a:rPr>
                        <a:t>0.44*** (0.03)</a:t>
                      </a:r>
                    </a:p>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2&amp;3:</a:t>
                      </a:r>
                      <a:r>
                        <a:rPr lang="en-GB" sz="1200" b="1">
                          <a:effectLst/>
                          <a:latin typeface="+mn-lt"/>
                          <a:ea typeface="Calibri" panose="020F0502020204030204" pitchFamily="34" charset="0"/>
                          <a:cs typeface="Times New Roman" panose="02020603050405020304" pitchFamily="18" charset="0"/>
                        </a:rPr>
                        <a:t> </a:t>
                      </a:r>
                      <a:r>
                        <a:rPr lang="en-GB" sz="1200">
                          <a:effectLst/>
                          <a:latin typeface="+mn-lt"/>
                          <a:ea typeface="Calibri" panose="020F0502020204030204" pitchFamily="34" charset="0"/>
                          <a:cs typeface="Times New Roman" panose="02020603050405020304" pitchFamily="18" charset="0"/>
                        </a:rPr>
                        <a:t>0.65*** (0.03)</a:t>
                      </a: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762103829"/>
                  </a:ext>
                </a:extLst>
              </a:tr>
              <a:tr h="385792">
                <a:tc>
                  <a:txBody>
                    <a:bodyPr/>
                    <a:lstStyle/>
                    <a:p>
                      <a:pPr marL="0" marR="0">
                        <a:lnSpc>
                          <a:spcPct val="107000"/>
                        </a:lnSpc>
                        <a:spcBef>
                          <a:spcPts val="0"/>
                        </a:spcBef>
                        <a:spcAft>
                          <a:spcPts val="0"/>
                        </a:spcAft>
                      </a:pPr>
                      <a:r>
                        <a:rPr lang="en-GB" sz="1400" b="1" dirty="0">
                          <a:effectLst/>
                        </a:rPr>
                        <a:t>Sex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Significant: </a:t>
                      </a:r>
                      <a:endParaRPr lang="en-GB" sz="120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1&amp;2</a:t>
                      </a:r>
                      <a:r>
                        <a:rPr lang="en-GB" sz="1200" b="1">
                          <a:effectLst/>
                          <a:latin typeface="+mn-lt"/>
                          <a:ea typeface="Calibri" panose="020F0502020204030204" pitchFamily="34" charset="0"/>
                          <a:cs typeface="Times New Roman" panose="02020603050405020304" pitchFamily="18" charset="0"/>
                        </a:rPr>
                        <a:t> </a:t>
                      </a:r>
                      <a:r>
                        <a:rPr lang="en-GB" sz="1200">
                          <a:effectLst/>
                          <a:latin typeface="+mn-lt"/>
                          <a:ea typeface="Calibri" panose="020F0502020204030204" pitchFamily="34" charset="0"/>
                          <a:cs typeface="Times New Roman" panose="02020603050405020304" pitchFamily="18" charset="0"/>
                        </a:rPr>
                        <a:t>(females and males):</a:t>
                      </a:r>
                      <a:r>
                        <a:rPr lang="en-GB" sz="1200" b="1">
                          <a:effectLst/>
                          <a:latin typeface="+mn-lt"/>
                          <a:ea typeface="Calibri" panose="020F0502020204030204" pitchFamily="34" charset="0"/>
                          <a:cs typeface="Times New Roman" panose="02020603050405020304" pitchFamily="18" charset="0"/>
                        </a:rPr>
                        <a:t> </a:t>
                      </a:r>
                      <a:r>
                        <a:rPr lang="en-GB" sz="1200">
                          <a:effectLst/>
                          <a:latin typeface="+mn-lt"/>
                          <a:ea typeface="Calibri" panose="020F0502020204030204" pitchFamily="34" charset="0"/>
                          <a:cs typeface="Times New Roman" panose="02020603050405020304" pitchFamily="18" charset="0"/>
                        </a:rPr>
                        <a:t>0.12*** (0.03)</a:t>
                      </a:r>
                    </a:p>
                  </a:txBody>
                  <a:tcPr marL="68580" marR="68580" marT="0" marB="0" anchor="ctr"/>
                </a:tc>
                <a:tc>
                  <a:txBody>
                    <a:bodyPr/>
                    <a:lstStyle/>
                    <a:p>
                      <a:pPr marL="0" marR="0">
                        <a:lnSpc>
                          <a:spcPct val="107000"/>
                        </a:lnSpc>
                        <a:spcBef>
                          <a:spcPts val="0"/>
                        </a:spcBef>
                        <a:spcAft>
                          <a:spcPts val="0"/>
                        </a:spcAft>
                      </a:pPr>
                      <a:r>
                        <a:rPr lang="en-GB" sz="1200" b="1">
                          <a:effectLst/>
                          <a:latin typeface="+mn-lt"/>
                          <a:ea typeface="Calibri" panose="020F0502020204030204" pitchFamily="34" charset="0"/>
                          <a:cs typeface="Times New Roman" panose="02020603050405020304" pitchFamily="18" charset="0"/>
                        </a:rPr>
                        <a:t>x</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572813"/>
                  </a:ext>
                </a:extLst>
              </a:tr>
              <a:tr h="265844">
                <a:tc>
                  <a:txBody>
                    <a:bodyPr/>
                    <a:lstStyle/>
                    <a:p>
                      <a:pPr marL="0" marR="0">
                        <a:lnSpc>
                          <a:spcPct val="107000"/>
                        </a:lnSpc>
                        <a:spcBef>
                          <a:spcPts val="0"/>
                        </a:spcBef>
                        <a:spcAft>
                          <a:spcPts val="0"/>
                        </a:spcAft>
                      </a:pPr>
                      <a:r>
                        <a:rPr lang="en-GB" sz="1400" b="1" dirty="0">
                          <a:effectLst/>
                        </a:rPr>
                        <a:t>Self-reported experience</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fr-FR" sz="1200">
                          <a:effectLst/>
                          <a:latin typeface="+mn-lt"/>
                          <a:ea typeface="Calibri" panose="020F0502020204030204" pitchFamily="34" charset="0"/>
                          <a:cs typeface="Times New Roman" panose="02020603050405020304" pitchFamily="18" charset="0"/>
                        </a:rPr>
                        <a:t>1.45**8 (0.02)</a:t>
                      </a:r>
                      <a:endParaRPr lang="en-GB" sz="120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1.14*** (0.01)</a:t>
                      </a: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1.13*** (0.02)</a:t>
                      </a:r>
                    </a:p>
                  </a:txBody>
                  <a:tcPr marL="68580" marR="68580" marT="0" marB="0" anchor="ctr"/>
                </a:tc>
                <a:tc>
                  <a:txBody>
                    <a:bodyPr/>
                    <a:lstStyle/>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1.18*** (0.01)</a:t>
                      </a:r>
                    </a:p>
                  </a:txBody>
                  <a:tcPr marL="68580" marR="68580" marT="0" marB="0" anchor="ctr"/>
                </a:tc>
                <a:extLst>
                  <a:ext uri="{0D108BD9-81ED-4DB2-BD59-A6C34878D82A}">
                    <a16:rowId xmlns:a16="http://schemas.microsoft.com/office/drawing/2014/main" val="1537857071"/>
                  </a:ext>
                </a:extLst>
              </a:tr>
              <a:tr h="1028778">
                <a:tc>
                  <a:txBody>
                    <a:bodyPr/>
                    <a:lstStyle/>
                    <a:p>
                      <a:pPr marL="0" marR="0">
                        <a:lnSpc>
                          <a:spcPct val="107000"/>
                        </a:lnSpc>
                        <a:spcBef>
                          <a:spcPts val="0"/>
                        </a:spcBef>
                        <a:spcAft>
                          <a:spcPts val="0"/>
                        </a:spcAft>
                      </a:pPr>
                      <a:r>
                        <a:rPr lang="en-GB" sz="1400" b="1" dirty="0">
                          <a:effectLst/>
                        </a:rPr>
                        <a:t>Interaction </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200" b="1" dirty="0">
                          <a:effectLst/>
                          <a:latin typeface="+mn-lt"/>
                        </a:rPr>
                        <a:t>Significant: </a:t>
                      </a:r>
                    </a:p>
                    <a:p>
                      <a:pPr marL="0" marR="0">
                        <a:lnSpc>
                          <a:spcPct val="107000"/>
                        </a:lnSpc>
                        <a:spcBef>
                          <a:spcPts val="0"/>
                        </a:spcBef>
                        <a:spcAft>
                          <a:spcPts val="0"/>
                        </a:spcAft>
                      </a:pPr>
                      <a:r>
                        <a:rPr lang="de-CH" sz="1200" dirty="0">
                          <a:effectLst/>
                          <a:latin typeface="+mn-lt"/>
                          <a:ea typeface="Calibri" panose="020F0502020204030204" pitchFamily="34" charset="0"/>
                          <a:cs typeface="Times New Roman" panose="02020603050405020304" pitchFamily="18" charset="0"/>
                        </a:rPr>
                        <a:t>1&amp;2 INT SRE:</a:t>
                      </a:r>
                      <a:r>
                        <a:rPr lang="de-CH" sz="1200" b="1" dirty="0">
                          <a:effectLst/>
                          <a:latin typeface="+mn-lt"/>
                          <a:ea typeface="Calibri" panose="020F0502020204030204" pitchFamily="34" charset="0"/>
                          <a:cs typeface="Times New Roman" panose="02020603050405020304" pitchFamily="18" charset="0"/>
                        </a:rPr>
                        <a:t> </a:t>
                      </a:r>
                      <a:r>
                        <a:rPr lang="de-CH" sz="1200" dirty="0">
                          <a:effectLst/>
                          <a:latin typeface="+mn-lt"/>
                          <a:ea typeface="Calibri" panose="020F0502020204030204" pitchFamily="34" charset="0"/>
                          <a:cs typeface="Times New Roman" panose="02020603050405020304" pitchFamily="18" charset="0"/>
                        </a:rPr>
                        <a:t>-0.73*** (0.02)</a:t>
                      </a:r>
                      <a:endParaRPr lang="en-GB" sz="12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de-CH" sz="1200" dirty="0">
                          <a:effectLst/>
                          <a:latin typeface="+mn-lt"/>
                          <a:ea typeface="Calibri" panose="020F0502020204030204" pitchFamily="34" charset="0"/>
                          <a:cs typeface="Times New Roman" panose="02020603050405020304" pitchFamily="18" charset="0"/>
                        </a:rPr>
                        <a:t>1&amp;3 INT SRE:</a:t>
                      </a:r>
                      <a:r>
                        <a:rPr lang="de-CH" sz="1200" b="1" dirty="0">
                          <a:effectLst/>
                          <a:latin typeface="+mn-lt"/>
                          <a:ea typeface="Calibri" panose="020F0502020204030204" pitchFamily="34" charset="0"/>
                          <a:cs typeface="Times New Roman" panose="02020603050405020304" pitchFamily="18" charset="0"/>
                        </a:rPr>
                        <a:t> </a:t>
                      </a:r>
                      <a:r>
                        <a:rPr lang="de-CH" sz="1200" dirty="0">
                          <a:effectLst/>
                          <a:latin typeface="+mn-lt"/>
                          <a:ea typeface="Calibri" panose="020F0502020204030204" pitchFamily="34" charset="0"/>
                          <a:cs typeface="Times New Roman" panose="02020603050405020304" pitchFamily="18" charset="0"/>
                        </a:rPr>
                        <a:t>-0.17*** (0.03)</a:t>
                      </a:r>
                      <a:endParaRPr lang="en-GB" sz="12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2&amp;3 INT SRE:</a:t>
                      </a:r>
                      <a:r>
                        <a:rPr lang="en-GB" sz="1200" b="1" dirty="0">
                          <a:effectLst/>
                          <a:latin typeface="+mn-lt"/>
                          <a:ea typeface="Calibri" panose="020F0502020204030204" pitchFamily="34" charset="0"/>
                          <a:cs typeface="Times New Roman" panose="02020603050405020304" pitchFamily="18" charset="0"/>
                        </a:rPr>
                        <a:t> </a:t>
                      </a:r>
                      <a:r>
                        <a:rPr lang="en-GB" sz="1200" dirty="0">
                          <a:effectLst/>
                          <a:latin typeface="+mn-lt"/>
                          <a:ea typeface="Calibri" panose="020F0502020204030204" pitchFamily="34" charset="0"/>
                          <a:cs typeface="Times New Roman" panose="02020603050405020304" pitchFamily="18" charset="0"/>
                        </a:rPr>
                        <a:t>-0.57*** (0.02)</a:t>
                      </a:r>
                    </a:p>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 </a:t>
                      </a:r>
                    </a:p>
                  </a:txBody>
                  <a:tcPr marL="68580" marR="68580" marT="0" marB="0" anchor="ctr"/>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200" b="1" dirty="0">
                          <a:effectLst/>
                          <a:latin typeface="+mn-lt"/>
                        </a:rPr>
                        <a:t>Significant: </a:t>
                      </a:r>
                    </a:p>
                    <a:p>
                      <a:pPr marL="0" marR="0">
                        <a:lnSpc>
                          <a:spcPct val="107000"/>
                        </a:lnSpc>
                        <a:spcBef>
                          <a:spcPts val="0"/>
                        </a:spcBef>
                        <a:spcAft>
                          <a:spcPts val="0"/>
                        </a:spcAft>
                      </a:pPr>
                      <a:r>
                        <a:rPr lang="fr-FR" sz="1200" dirty="0">
                          <a:effectLst/>
                          <a:latin typeface="+mn-lt"/>
                          <a:ea typeface="Calibri" panose="020F0502020204030204" pitchFamily="34" charset="0"/>
                          <a:cs typeface="Times New Roman" panose="02020603050405020304" pitchFamily="18" charset="0"/>
                        </a:rPr>
                        <a:t>0.0</a:t>
                      </a:r>
                      <a:r>
                        <a:rPr lang="en-GB" sz="1200" dirty="0">
                          <a:effectLst/>
                          <a:latin typeface="+mn-lt"/>
                          <a:ea typeface="Calibri" panose="020F0502020204030204" pitchFamily="34" charset="0"/>
                          <a:cs typeface="Times New Roman" panose="02020603050405020304" pitchFamily="18" charset="0"/>
                        </a:rPr>
                        <a:t>3*** (0.00)</a:t>
                      </a: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Significant: </a:t>
                      </a:r>
                      <a:endParaRPr lang="en-GB" sz="1200" dirty="0">
                        <a:effectLst/>
                        <a:latin typeface="+mn-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Sex 1&amp;2</a:t>
                      </a:r>
                      <a:r>
                        <a:rPr lang="en-GB" sz="1200" b="1" dirty="0">
                          <a:effectLst/>
                          <a:latin typeface="+mn-lt"/>
                          <a:ea typeface="Calibri" panose="020F0502020204030204" pitchFamily="34" charset="0"/>
                          <a:cs typeface="Times New Roman" panose="02020603050405020304" pitchFamily="18" charset="0"/>
                        </a:rPr>
                        <a:t> </a:t>
                      </a:r>
                      <a:r>
                        <a:rPr lang="en-GB" sz="1200" dirty="0">
                          <a:effectLst/>
                          <a:latin typeface="+mn-lt"/>
                          <a:ea typeface="Calibri" panose="020F0502020204030204" pitchFamily="34" charset="0"/>
                          <a:cs typeface="Times New Roman" panose="02020603050405020304" pitchFamily="18" charset="0"/>
                        </a:rPr>
                        <a:t>(females and males) INT SRE:</a:t>
                      </a:r>
                      <a:r>
                        <a:rPr lang="en-GB" sz="1200" b="1" dirty="0">
                          <a:effectLst/>
                          <a:latin typeface="+mn-lt"/>
                          <a:ea typeface="Calibri" panose="020F0502020204030204" pitchFamily="34" charset="0"/>
                          <a:cs typeface="Times New Roman" panose="02020603050405020304" pitchFamily="18" charset="0"/>
                        </a:rPr>
                        <a:t> </a:t>
                      </a:r>
                      <a:r>
                        <a:rPr lang="en-GB" sz="1200" b="0" dirty="0">
                          <a:effectLst/>
                          <a:latin typeface="+mn-lt"/>
                          <a:ea typeface="Calibri" panose="020F0502020204030204" pitchFamily="34" charset="0"/>
                          <a:cs typeface="Times New Roman" panose="02020603050405020304" pitchFamily="18" charset="0"/>
                        </a:rPr>
                        <a:t>0.11*** (0.03)</a:t>
                      </a:r>
                    </a:p>
                    <a:p>
                      <a:pPr marL="0" marR="0">
                        <a:lnSpc>
                          <a:spcPct val="107000"/>
                        </a:lnSpc>
                        <a:spcBef>
                          <a:spcPts val="0"/>
                        </a:spcBef>
                        <a:spcAft>
                          <a:spcPts val="0"/>
                        </a:spcAft>
                      </a:pPr>
                      <a:r>
                        <a:rPr lang="en-GB" sz="1200" b="0" dirty="0">
                          <a:effectLst/>
                          <a:latin typeface="+mn-lt"/>
                          <a:ea typeface="Calibri" panose="020F0502020204030204" pitchFamily="34" charset="0"/>
                          <a:cs typeface="Times New Roman" panose="02020603050405020304" pitchFamily="18" charset="0"/>
                        </a:rPr>
                        <a:t>Sex 1&amp;3 (females and no-answer) INT SRE: -0.11** (0.04)</a:t>
                      </a:r>
                    </a:p>
                    <a:p>
                      <a:pPr marL="0" marR="0">
                        <a:lnSpc>
                          <a:spcPct val="107000"/>
                        </a:lnSpc>
                        <a:spcBef>
                          <a:spcPts val="0"/>
                        </a:spcBef>
                        <a:spcAft>
                          <a:spcPts val="0"/>
                        </a:spcAft>
                      </a:pPr>
                      <a:r>
                        <a:rPr lang="en-GB" sz="1200" b="0" dirty="0">
                          <a:effectLst/>
                          <a:latin typeface="+mn-lt"/>
                          <a:ea typeface="Calibri" panose="020F0502020204030204" pitchFamily="34" charset="0"/>
                          <a:cs typeface="Times New Roman" panose="02020603050405020304" pitchFamily="18" charset="0"/>
                        </a:rPr>
                        <a:t>Sex 2&amp;3 (males and no-answer) INT SRE: -0.22*** (0.04)</a:t>
                      </a:r>
                    </a:p>
                  </a:txBody>
                  <a:tcPr marL="68580" marR="68580" marT="0" marB="0" anchor="ctr"/>
                </a:tc>
                <a:tc>
                  <a:txBody>
                    <a:bodyPr/>
                    <a:lstStyle/>
                    <a:p>
                      <a:r>
                        <a:rPr lang="de-CH" sz="1200" dirty="0">
                          <a:latin typeface="+mn-lt"/>
                        </a:rPr>
                        <a:t>x</a:t>
                      </a:r>
                    </a:p>
                  </a:txBody>
                  <a:tcPr marL="68580" marR="68580" marT="0" marB="0" anchor="ctr"/>
                </a:tc>
                <a:extLst>
                  <a:ext uri="{0D108BD9-81ED-4DB2-BD59-A6C34878D82A}">
                    <a16:rowId xmlns:a16="http://schemas.microsoft.com/office/drawing/2014/main" val="4043821431"/>
                  </a:ext>
                </a:extLst>
              </a:tr>
              <a:tr h="265844">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400" b="1" dirty="0">
                          <a:effectLst/>
                        </a:rPr>
                        <a:t>Adjusted</a:t>
                      </a:r>
                      <a:r>
                        <a:rPr lang="en-GB" sz="1400" b="1" baseline="0" dirty="0">
                          <a:effectLst/>
                          <a:latin typeface="Calibri" panose="020F0502020204030204" pitchFamily="34" charset="0"/>
                          <a:cs typeface="Times New Roman" panose="02020603050405020304" pitchFamily="18" charset="0"/>
                        </a:rPr>
                        <a:t> </a:t>
                      </a:r>
                      <a:r>
                        <a:rPr lang="en-GB" sz="1400" b="1" dirty="0">
                          <a:effectLst/>
                        </a:rPr>
                        <a:t>R</a:t>
                      </a:r>
                      <a:r>
                        <a:rPr lang="en-GB" sz="1400" b="1" baseline="30000" dirty="0">
                          <a:effectLst/>
                        </a:rPr>
                        <a:t>2 </a:t>
                      </a:r>
                      <a:r>
                        <a:rPr lang="en-GB" sz="1400" b="1" dirty="0">
                          <a:effectLst/>
                        </a:rPr>
                        <a:t>values</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0.95***</a:t>
                      </a:r>
                    </a:p>
                  </a:txBody>
                  <a:tcPr marL="68580" marR="68580" marT="0" marB="0" anchor="ctr"/>
                </a:tc>
                <a:tc>
                  <a:txBody>
                    <a:bodyPr/>
                    <a:lstStyle/>
                    <a:p>
                      <a:pPr marL="0" marR="0">
                        <a:lnSpc>
                          <a:spcPct val="107000"/>
                        </a:lnSpc>
                        <a:spcBef>
                          <a:spcPts val="0"/>
                        </a:spcBef>
                        <a:spcAft>
                          <a:spcPts val="0"/>
                        </a:spcAft>
                      </a:pPr>
                      <a:r>
                        <a:rPr lang="en-GB" sz="1200">
                          <a:effectLst/>
                          <a:latin typeface="+mn-lt"/>
                          <a:ea typeface="Calibri" panose="020F0502020204030204" pitchFamily="34" charset="0"/>
                          <a:cs typeface="Times New Roman" panose="02020603050405020304" pitchFamily="18" charset="0"/>
                        </a:rPr>
                        <a:t>0.88***</a:t>
                      </a:r>
                    </a:p>
                  </a:txBody>
                  <a:tcPr marL="68580" marR="68580" marT="0" marB="0" anchor="ctr"/>
                </a:tc>
                <a:tc>
                  <a:txBody>
                    <a:bodyPr/>
                    <a:lstStyle/>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0.87***</a:t>
                      </a:r>
                    </a:p>
                  </a:txBody>
                  <a:tcPr marL="68580" marR="68580" marT="0" marB="0" anchor="ctr"/>
                </a:tc>
                <a:tc>
                  <a:txBody>
                    <a:bodyPr/>
                    <a:lstStyle/>
                    <a:p>
                      <a:pPr marL="0" marR="0">
                        <a:lnSpc>
                          <a:spcPct val="107000"/>
                        </a:lnSpc>
                        <a:spcBef>
                          <a:spcPts val="0"/>
                        </a:spcBef>
                        <a:spcAft>
                          <a:spcPts val="0"/>
                        </a:spcAft>
                      </a:pPr>
                      <a:r>
                        <a:rPr lang="en-GB" sz="1200" dirty="0">
                          <a:effectLst/>
                          <a:latin typeface="+mn-lt"/>
                          <a:ea typeface="Calibri" panose="020F0502020204030204" pitchFamily="34" charset="0"/>
                          <a:cs typeface="Times New Roman" panose="02020603050405020304" pitchFamily="18" charset="0"/>
                        </a:rPr>
                        <a:t>0.87***</a:t>
                      </a:r>
                    </a:p>
                  </a:txBody>
                  <a:tcPr marL="68580" marR="68580" marT="0" marB="0" anchor="ctr"/>
                </a:tc>
                <a:extLst>
                  <a:ext uri="{0D108BD9-81ED-4DB2-BD59-A6C34878D82A}">
                    <a16:rowId xmlns:a16="http://schemas.microsoft.com/office/drawing/2014/main" val="1661301649"/>
                  </a:ext>
                </a:extLst>
              </a:tr>
              <a:tr h="265844">
                <a:tc>
                  <a:txBody>
                    <a:bodyPr/>
                    <a:lstStyle/>
                    <a:p>
                      <a:pPr marL="0" marR="0">
                        <a:lnSpc>
                          <a:spcPct val="107000"/>
                        </a:lnSpc>
                        <a:spcBef>
                          <a:spcPts val="0"/>
                        </a:spcBef>
                        <a:spcAft>
                          <a:spcPts val="0"/>
                        </a:spcAft>
                      </a:pPr>
                      <a:r>
                        <a:rPr lang="en-GB" sz="1400" b="1" dirty="0">
                          <a:effectLst/>
                          <a:latin typeface="+mn-lt"/>
                          <a:ea typeface="+mn-ea"/>
                          <a:cs typeface="+mn-cs"/>
                        </a:rPr>
                        <a:t>Summary</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PP group &amp; SRE</a:t>
                      </a: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SC &amp; SRE</a:t>
                      </a: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Sex &amp; SRE</a:t>
                      </a: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SRE</a:t>
                      </a:r>
                    </a:p>
                  </a:txBody>
                  <a:tcPr marL="68580" marR="68580" marT="0" marB="0" anchor="ctr"/>
                </a:tc>
                <a:extLst>
                  <a:ext uri="{0D108BD9-81ED-4DB2-BD59-A6C34878D82A}">
                    <a16:rowId xmlns:a16="http://schemas.microsoft.com/office/drawing/2014/main" val="3624618214"/>
                  </a:ext>
                </a:extLst>
              </a:tr>
            </a:tbl>
          </a:graphicData>
        </a:graphic>
      </p:graphicFrame>
    </p:spTree>
    <p:extLst>
      <p:ext uri="{BB962C8B-B14F-4D97-AF65-F5344CB8AC3E}">
        <p14:creationId xmlns:p14="http://schemas.microsoft.com/office/powerpoint/2010/main" val="23536606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44</a:t>
            </a:fld>
            <a:endParaRPr lang="en-US" dirty="0"/>
          </a:p>
        </p:txBody>
      </p:sp>
      <p:sp>
        <p:nvSpPr>
          <p:cNvPr id="6" name="Content Placeholder 2"/>
          <p:cNvSpPr>
            <a:spLocks noGrp="1"/>
          </p:cNvSpPr>
          <p:nvPr>
            <p:ph idx="1"/>
          </p:nvPr>
        </p:nvSpPr>
        <p:spPr>
          <a:xfrm>
            <a:off x="407989" y="2060848"/>
            <a:ext cx="11376024" cy="4139926"/>
          </a:xfrm>
        </p:spPr>
        <p:txBody>
          <a:bodyPr/>
          <a:lstStyle/>
          <a:p>
            <a:pPr marL="791980" indent="-479988">
              <a:buClr>
                <a:schemeClr val="tx1"/>
              </a:buClr>
              <a:buFont typeface="Wingdings" panose="05000000000000000000" pitchFamily="2" charset="2"/>
              <a:buChar char="v"/>
            </a:pPr>
            <a:r>
              <a:rPr lang="nl-NL" dirty="0">
                <a:solidFill>
                  <a:schemeClr val="accent6">
                    <a:lumMod val="50000"/>
                  </a:schemeClr>
                </a:solidFill>
              </a:rPr>
              <a:t>Dependent Variable: </a:t>
            </a:r>
            <a:r>
              <a:rPr lang="nl-NL" b="0" dirty="0">
                <a:solidFill>
                  <a:schemeClr val="accent6">
                    <a:lumMod val="50000"/>
                  </a:schemeClr>
                </a:solidFill>
              </a:rPr>
              <a:t>Particle Physics interest </a:t>
            </a:r>
            <a:r>
              <a:rPr lang="nl-NL" b="0" i="1" dirty="0">
                <a:solidFill>
                  <a:schemeClr val="accent6">
                    <a:lumMod val="50000"/>
                  </a:schemeClr>
                </a:solidFill>
              </a:rPr>
              <a:t>(Rasch person parameter) </a:t>
            </a:r>
          </a:p>
          <a:p>
            <a:pPr marL="791980" indent="-479988">
              <a:buClr>
                <a:schemeClr val="tx1"/>
              </a:buClr>
              <a:buFont typeface="Wingdings" panose="05000000000000000000" pitchFamily="2" charset="2"/>
              <a:buChar char="v"/>
            </a:pPr>
            <a:r>
              <a:rPr lang="nl-NL" dirty="0">
                <a:solidFill>
                  <a:schemeClr val="accent6">
                    <a:lumMod val="50000"/>
                  </a:schemeClr>
                </a:solidFill>
              </a:rPr>
              <a:t>Independent Variables: </a:t>
            </a: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Interest group assignment </a:t>
            </a:r>
            <a:r>
              <a:rPr lang="nl-NL" b="0" i="1" dirty="0">
                <a:solidFill>
                  <a:schemeClr val="accent6">
                    <a:lumMod val="50000"/>
                  </a:schemeClr>
                </a:solidFill>
              </a:rPr>
              <a:t>(factor)</a:t>
            </a:r>
            <a:r>
              <a:rPr lang="nl-NL" dirty="0">
                <a:solidFill>
                  <a:srgbClr val="99CC00"/>
                </a:solidFill>
                <a:sym typeface="Wingdings" panose="05000000000000000000" pitchFamily="2" charset="2"/>
              </a:rPr>
              <a:t> </a:t>
            </a:r>
            <a:endParaRPr lang="nl-NL" dirty="0">
              <a:solidFill>
                <a:srgbClr val="99CC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Sex </a:t>
            </a:r>
            <a:r>
              <a:rPr lang="nl-NL" b="0" i="1" dirty="0">
                <a:solidFill>
                  <a:schemeClr val="accent6">
                    <a:lumMod val="50000"/>
                  </a:schemeClr>
                </a:solidFill>
              </a:rPr>
              <a:t>(factor) </a:t>
            </a:r>
            <a:r>
              <a:rPr lang="nl-NL" dirty="0">
                <a:solidFill>
                  <a:srgbClr val="F98901"/>
                </a:solidFill>
                <a:sym typeface="Wingdings" panose="05000000000000000000" pitchFamily="2" charset="2"/>
              </a:rPr>
              <a:t>~</a:t>
            </a:r>
            <a:endParaRPr lang="nl-NL" dirty="0">
              <a:solidFill>
                <a:srgbClr val="C000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Physics-related self-concept </a:t>
            </a:r>
            <a:r>
              <a:rPr lang="nl-NL" b="0" i="1" dirty="0">
                <a:solidFill>
                  <a:schemeClr val="accent6">
                    <a:lumMod val="50000"/>
                  </a:schemeClr>
                </a:solidFill>
              </a:rPr>
              <a:t>(Rasch person parameter) </a:t>
            </a:r>
            <a:r>
              <a:rPr lang="nl-NL" dirty="0">
                <a:solidFill>
                  <a:srgbClr val="F98901"/>
                </a:solidFill>
                <a:sym typeface="Wingdings" panose="05000000000000000000" pitchFamily="2" charset="2"/>
              </a:rPr>
              <a:t>~</a:t>
            </a:r>
            <a:endParaRPr lang="nl-NL" b="0" i="1" dirty="0">
              <a:solidFill>
                <a:srgbClr val="F98901"/>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Self-reported experience in school </a:t>
            </a:r>
            <a:r>
              <a:rPr lang="nl-NL" b="0" i="1" dirty="0">
                <a:solidFill>
                  <a:schemeClr val="accent6">
                    <a:lumMod val="50000"/>
                  </a:schemeClr>
                </a:solidFill>
              </a:rPr>
              <a:t>(Rasch person parameter) </a:t>
            </a:r>
            <a:r>
              <a:rPr lang="nl-NL" dirty="0">
                <a:solidFill>
                  <a:srgbClr val="99CC00"/>
                </a:solidFill>
                <a:sym typeface="Wingdings" panose="05000000000000000000" pitchFamily="2" charset="2"/>
              </a:rPr>
              <a:t></a:t>
            </a:r>
            <a:endParaRPr lang="nl-NL" b="0" i="1" dirty="0">
              <a:solidFill>
                <a:schemeClr val="accent6">
                  <a:lumMod val="50000"/>
                </a:schemeClr>
              </a:solidFill>
            </a:endParaRPr>
          </a:p>
          <a:p>
            <a:pPr marL="791980" indent="-479988">
              <a:buClr>
                <a:schemeClr val="tx1"/>
              </a:buClr>
              <a:buFont typeface="Wingdings" panose="05000000000000000000" pitchFamily="2" charset="2"/>
              <a:buChar char="v"/>
            </a:pPr>
            <a:endParaRPr lang="nl-NL" sz="2400" b="0" dirty="0">
              <a:solidFill>
                <a:schemeClr val="accent6">
                  <a:lumMod val="50000"/>
                </a:schemeClr>
              </a:solidFill>
            </a:endParaRPr>
          </a:p>
        </p:txBody>
      </p:sp>
    </p:spTree>
    <p:extLst>
      <p:ext uri="{BB962C8B-B14F-4D97-AF65-F5344CB8AC3E}">
        <p14:creationId xmlns:p14="http://schemas.microsoft.com/office/powerpoint/2010/main" val="8796734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45</a:t>
            </a:fld>
            <a:endParaRPr lang="en-US" dirty="0"/>
          </a:p>
        </p:txBody>
      </p:sp>
      <p:sp>
        <p:nvSpPr>
          <p:cNvPr id="6" name="Content Placeholder 2"/>
          <p:cNvSpPr>
            <a:spLocks noGrp="1"/>
          </p:cNvSpPr>
          <p:nvPr>
            <p:ph idx="1"/>
          </p:nvPr>
        </p:nvSpPr>
        <p:spPr>
          <a:xfrm>
            <a:off x="407989" y="2060848"/>
            <a:ext cx="11376024" cy="4139926"/>
          </a:xfrm>
        </p:spPr>
        <p:txBody>
          <a:bodyPr/>
          <a:lstStyle/>
          <a:p>
            <a:pPr marL="791980" indent="-479988">
              <a:buClr>
                <a:schemeClr val="tx1"/>
              </a:buClr>
              <a:buFont typeface="Wingdings" panose="05000000000000000000" pitchFamily="2" charset="2"/>
              <a:buChar char="v"/>
            </a:pPr>
            <a:r>
              <a:rPr lang="nl-NL" dirty="0">
                <a:solidFill>
                  <a:schemeClr val="accent6">
                    <a:lumMod val="50000"/>
                  </a:schemeClr>
                </a:solidFill>
              </a:rPr>
              <a:t>Dependent Variable: </a:t>
            </a:r>
            <a:r>
              <a:rPr lang="nl-NL" b="0" dirty="0">
                <a:solidFill>
                  <a:schemeClr val="accent6">
                    <a:lumMod val="50000"/>
                  </a:schemeClr>
                </a:solidFill>
              </a:rPr>
              <a:t>Particle Physics interest </a:t>
            </a:r>
            <a:r>
              <a:rPr lang="nl-NL" b="0" i="1" dirty="0">
                <a:solidFill>
                  <a:schemeClr val="accent6">
                    <a:lumMod val="50000"/>
                  </a:schemeClr>
                </a:solidFill>
              </a:rPr>
              <a:t>(Rasch person parameter) </a:t>
            </a:r>
          </a:p>
          <a:p>
            <a:pPr marL="791980" indent="-479988">
              <a:buClr>
                <a:schemeClr val="tx1"/>
              </a:buClr>
              <a:buFont typeface="Wingdings" panose="05000000000000000000" pitchFamily="2" charset="2"/>
              <a:buChar char="v"/>
            </a:pPr>
            <a:r>
              <a:rPr lang="nl-NL" dirty="0">
                <a:solidFill>
                  <a:schemeClr val="accent6">
                    <a:lumMod val="50000"/>
                  </a:schemeClr>
                </a:solidFill>
              </a:rPr>
              <a:t>Independent Variables: </a:t>
            </a: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Interest group assignment </a:t>
            </a:r>
            <a:r>
              <a:rPr lang="nl-NL" b="0" i="1" dirty="0">
                <a:solidFill>
                  <a:schemeClr val="accent6">
                    <a:lumMod val="50000"/>
                  </a:schemeClr>
                </a:solidFill>
              </a:rPr>
              <a:t>(factor)</a:t>
            </a:r>
            <a:r>
              <a:rPr lang="nl-NL" dirty="0">
                <a:solidFill>
                  <a:srgbClr val="99CC00"/>
                </a:solidFill>
                <a:sym typeface="Wingdings" panose="05000000000000000000" pitchFamily="2" charset="2"/>
              </a:rPr>
              <a:t> </a:t>
            </a:r>
            <a:br>
              <a:rPr lang="nl-NL" dirty="0">
                <a:solidFill>
                  <a:srgbClr val="99CC00"/>
                </a:solidFill>
                <a:sym typeface="Wingdings" panose="05000000000000000000" pitchFamily="2" charset="2"/>
              </a:rPr>
            </a:br>
            <a:r>
              <a:rPr lang="nl-NL" b="0" dirty="0">
                <a:solidFill>
                  <a:schemeClr val="tx1"/>
                </a:solidFill>
                <a:sym typeface="Wingdings" panose="05000000000000000000" pitchFamily="2" charset="2"/>
              </a:rPr>
              <a:t> Not surprising because interest is scaled per group </a:t>
            </a:r>
            <a:endParaRPr lang="nl-NL" b="0" dirty="0">
              <a:solidFill>
                <a:schemeClr val="accent6">
                  <a:lumMod val="50000"/>
                </a:schemeClr>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Sex </a:t>
            </a:r>
            <a:r>
              <a:rPr lang="nl-NL" b="0" i="1" dirty="0">
                <a:solidFill>
                  <a:schemeClr val="accent6">
                    <a:lumMod val="50000"/>
                  </a:schemeClr>
                </a:solidFill>
              </a:rPr>
              <a:t>(factor) </a:t>
            </a:r>
            <a:r>
              <a:rPr lang="nl-NL" dirty="0">
                <a:solidFill>
                  <a:srgbClr val="F98901"/>
                </a:solidFill>
                <a:sym typeface="Wingdings" panose="05000000000000000000" pitchFamily="2" charset="2"/>
              </a:rPr>
              <a:t>~</a:t>
            </a:r>
            <a:r>
              <a:rPr lang="nl-NL" dirty="0">
                <a:solidFill>
                  <a:srgbClr val="C00000"/>
                </a:solidFill>
                <a:sym typeface="Wingdings" panose="05000000000000000000" pitchFamily="2" charset="2"/>
              </a:rPr>
              <a:t> </a:t>
            </a:r>
            <a:br>
              <a:rPr lang="nl-NL" dirty="0">
                <a:solidFill>
                  <a:srgbClr val="C00000"/>
                </a:solidFill>
                <a:sym typeface="Wingdings" panose="05000000000000000000" pitchFamily="2" charset="2"/>
              </a:rPr>
            </a:br>
            <a:r>
              <a:rPr lang="nl-NL" b="0" dirty="0">
                <a:solidFill>
                  <a:schemeClr val="tx1"/>
                </a:solidFill>
                <a:sym typeface="Wingdings" panose="05000000000000000000" pitchFamily="2" charset="2"/>
              </a:rPr>
              <a:t> Difference between females and males in group 3 </a:t>
            </a:r>
            <a:endParaRPr lang="nl-NL" dirty="0">
              <a:solidFill>
                <a:srgbClr val="C000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Physics-related self-concept </a:t>
            </a:r>
            <a:r>
              <a:rPr lang="nl-NL" b="0" i="1" dirty="0">
                <a:solidFill>
                  <a:schemeClr val="accent6">
                    <a:lumMod val="50000"/>
                  </a:schemeClr>
                </a:solidFill>
              </a:rPr>
              <a:t>(Rasch person parameter) </a:t>
            </a:r>
            <a:r>
              <a:rPr lang="nl-NL" dirty="0">
                <a:solidFill>
                  <a:srgbClr val="F98901"/>
                </a:solidFill>
                <a:sym typeface="Wingdings" panose="05000000000000000000" pitchFamily="2" charset="2"/>
              </a:rPr>
              <a:t>~</a:t>
            </a:r>
            <a:br>
              <a:rPr lang="nl-NL" dirty="0">
                <a:solidFill>
                  <a:srgbClr val="99CC00"/>
                </a:solidFill>
                <a:sym typeface="Wingdings" panose="05000000000000000000" pitchFamily="2" charset="2"/>
              </a:rPr>
            </a:br>
            <a:r>
              <a:rPr lang="nl-NL" b="0" dirty="0">
                <a:solidFill>
                  <a:schemeClr val="tx1"/>
                </a:solidFill>
                <a:sym typeface="Wingdings" panose="05000000000000000000" pitchFamily="2" charset="2"/>
              </a:rPr>
              <a:t> No evidence for hypothesis </a:t>
            </a:r>
            <a:endParaRPr lang="nl-NL" dirty="0">
              <a:solidFill>
                <a:srgbClr val="C00000"/>
              </a:solidFill>
            </a:endParaRPr>
          </a:p>
          <a:p>
            <a:pPr marL="1423988" indent="-479425">
              <a:spcBef>
                <a:spcPts val="600"/>
              </a:spcBef>
              <a:buClr>
                <a:schemeClr val="tx1"/>
              </a:buClr>
              <a:buFont typeface="Arial" panose="020B0604020202020204" pitchFamily="34" charset="0"/>
              <a:buChar char="•"/>
            </a:pPr>
            <a:r>
              <a:rPr lang="nl-NL" b="0" dirty="0">
                <a:solidFill>
                  <a:schemeClr val="accent6">
                    <a:lumMod val="50000"/>
                  </a:schemeClr>
                </a:solidFill>
              </a:rPr>
              <a:t>Self-reported experience in school </a:t>
            </a:r>
            <a:r>
              <a:rPr lang="nl-NL" b="0" i="1" dirty="0">
                <a:solidFill>
                  <a:schemeClr val="accent6">
                    <a:lumMod val="50000"/>
                  </a:schemeClr>
                </a:solidFill>
              </a:rPr>
              <a:t>(Rasch person parameter) </a:t>
            </a:r>
            <a:r>
              <a:rPr lang="nl-NL" dirty="0">
                <a:solidFill>
                  <a:srgbClr val="99CC00"/>
                </a:solidFill>
                <a:sym typeface="Wingdings" panose="05000000000000000000" pitchFamily="2" charset="2"/>
              </a:rPr>
              <a:t></a:t>
            </a:r>
            <a:br>
              <a:rPr lang="nl-NL" dirty="0">
                <a:solidFill>
                  <a:srgbClr val="F98901"/>
                </a:solidFill>
                <a:sym typeface="Wingdings" panose="05000000000000000000" pitchFamily="2" charset="2"/>
              </a:rPr>
            </a:br>
            <a:r>
              <a:rPr lang="nl-NL" b="0" dirty="0">
                <a:solidFill>
                  <a:schemeClr val="tx1"/>
                </a:solidFill>
                <a:sym typeface="Wingdings" panose="05000000000000000000" pitchFamily="2" charset="2"/>
              </a:rPr>
              <a:t> Surprising</a:t>
            </a:r>
            <a:endParaRPr lang="nl-NL" b="0" dirty="0">
              <a:solidFill>
                <a:schemeClr val="accent6">
                  <a:lumMod val="50000"/>
                </a:schemeClr>
              </a:solidFill>
            </a:endParaRPr>
          </a:p>
          <a:p>
            <a:pPr marL="944563">
              <a:spcBef>
                <a:spcPts val="600"/>
              </a:spcBef>
              <a:buClr>
                <a:schemeClr val="tx1"/>
              </a:buClr>
            </a:pPr>
            <a:endParaRPr lang="nl-NL" b="0" i="1" dirty="0">
              <a:solidFill>
                <a:schemeClr val="accent6">
                  <a:lumMod val="50000"/>
                </a:schemeClr>
              </a:solidFill>
            </a:endParaRPr>
          </a:p>
          <a:p>
            <a:pPr marL="791980" indent="-479988">
              <a:buClr>
                <a:schemeClr val="tx1"/>
              </a:buClr>
              <a:buFont typeface="Wingdings" panose="05000000000000000000" pitchFamily="2" charset="2"/>
              <a:buChar char="v"/>
            </a:pPr>
            <a:endParaRPr lang="nl-NL" sz="2400" b="0" dirty="0">
              <a:solidFill>
                <a:schemeClr val="accent6">
                  <a:lumMod val="50000"/>
                </a:schemeClr>
              </a:solidFill>
            </a:endParaRPr>
          </a:p>
        </p:txBody>
      </p:sp>
    </p:spTree>
    <p:extLst>
      <p:ext uri="{BB962C8B-B14F-4D97-AF65-F5344CB8AC3E}">
        <p14:creationId xmlns:p14="http://schemas.microsoft.com/office/powerpoint/2010/main" val="5766734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Linear</a:t>
            </a:r>
            <a:r>
              <a:rPr lang="fr-CH" sz="4400" dirty="0">
                <a:solidFill>
                  <a:schemeClr val="accent1"/>
                </a:solidFill>
              </a:rPr>
              <a:t> </a:t>
            </a:r>
            <a:r>
              <a:rPr lang="fr-CH" sz="4400" dirty="0" err="1">
                <a:solidFill>
                  <a:schemeClr val="accent1"/>
                </a:solidFill>
              </a:rPr>
              <a:t>Regression</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46</a:t>
            </a:fld>
            <a:endParaRPr lang="en-US" dirty="0"/>
          </a:p>
        </p:txBody>
      </p:sp>
      <p:graphicFrame>
        <p:nvGraphicFramePr>
          <p:cNvPr id="8" name="Table 7"/>
          <p:cNvGraphicFramePr>
            <a:graphicFrameLocks noGrp="1"/>
          </p:cNvGraphicFramePr>
          <p:nvPr/>
        </p:nvGraphicFramePr>
        <p:xfrm>
          <a:off x="551384" y="1844824"/>
          <a:ext cx="6560802" cy="3336978"/>
        </p:xfrm>
        <a:graphic>
          <a:graphicData uri="http://schemas.openxmlformats.org/drawingml/2006/table">
            <a:tbl>
              <a:tblPr firstRow="1" bandRow="1">
                <a:tableStyleId>{9DCAF9ED-07DC-4A11-8D7F-57B35C25682E}</a:tableStyleId>
              </a:tblPr>
              <a:tblGrid>
                <a:gridCol w="2465042">
                  <a:extLst>
                    <a:ext uri="{9D8B030D-6E8A-4147-A177-3AD203B41FA5}">
                      <a16:colId xmlns:a16="http://schemas.microsoft.com/office/drawing/2014/main" val="3138538062"/>
                    </a:ext>
                  </a:extLst>
                </a:gridCol>
                <a:gridCol w="2047880">
                  <a:extLst>
                    <a:ext uri="{9D8B030D-6E8A-4147-A177-3AD203B41FA5}">
                      <a16:colId xmlns:a16="http://schemas.microsoft.com/office/drawing/2014/main" val="1607583161"/>
                    </a:ext>
                  </a:extLst>
                </a:gridCol>
                <a:gridCol w="2047880">
                  <a:extLst>
                    <a:ext uri="{9D8B030D-6E8A-4147-A177-3AD203B41FA5}">
                      <a16:colId xmlns:a16="http://schemas.microsoft.com/office/drawing/2014/main" val="1873742676"/>
                    </a:ext>
                  </a:extLst>
                </a:gridCol>
              </a:tblGrid>
              <a:tr h="280547">
                <a:tc>
                  <a:txBody>
                    <a:bodyPr/>
                    <a:lstStyle/>
                    <a:p>
                      <a:pPr marL="0" marR="0" algn="ctr" defTabSz="914400" rtl="0" eaLnBrk="1" fontAlgn="b" latinLnBrk="0" hangingPunct="1">
                        <a:lnSpc>
                          <a:spcPct val="107000"/>
                        </a:lnSpc>
                        <a:spcBef>
                          <a:spcPts val="0"/>
                        </a:spcBef>
                        <a:spcAft>
                          <a:spcPts val="0"/>
                        </a:spcAft>
                      </a:pPr>
                      <a:r>
                        <a:rPr lang="en-GB" sz="1800" u="none" strike="noStrike" kern="1200" dirty="0">
                          <a:effectLst/>
                        </a:rPr>
                        <a:t>Variable</a:t>
                      </a:r>
                      <a:endParaRPr lang="en-GB" sz="1800" b="1" u="none" strike="noStrike" kern="1200" dirty="0">
                        <a:solidFill>
                          <a:schemeClr val="bg1"/>
                        </a:solidFill>
                        <a:effectLst/>
                        <a:latin typeface="+mj-lt"/>
                        <a:ea typeface="+mn-ea"/>
                        <a:cs typeface="+mn-cs"/>
                      </a:endParaRP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e</a:t>
                      </a:r>
                    </a:p>
                  </a:txBody>
                  <a:tcPr marL="68580" marR="68580" marT="0" marB="0" anchor="ctr"/>
                </a:tc>
                <a:tc>
                  <a:txBody>
                    <a:bodyPr/>
                    <a:lstStyle/>
                    <a:p>
                      <a:pPr marL="0" marR="0" algn="ctr">
                        <a:lnSpc>
                          <a:spcPct val="107000"/>
                        </a:lnSpc>
                        <a:spcBef>
                          <a:spcPts val="0"/>
                        </a:spcBef>
                        <a:spcAft>
                          <a:spcPts val="0"/>
                        </a:spcAft>
                      </a:pPr>
                      <a:r>
                        <a:rPr lang="en-GB" sz="1800" b="1" u="none" strike="noStrike" kern="1200" dirty="0">
                          <a:solidFill>
                            <a:schemeClr val="lt1"/>
                          </a:solidFill>
                          <a:effectLst/>
                          <a:latin typeface="+mn-lt"/>
                          <a:ea typeface="+mn-ea"/>
                          <a:cs typeface="+mn-cs"/>
                        </a:rPr>
                        <a:t>Model f</a:t>
                      </a:r>
                    </a:p>
                  </a:txBody>
                  <a:tcPr marL="68580" marR="68580" marT="0" marB="0" anchor="ctr"/>
                </a:tc>
                <a:extLst>
                  <a:ext uri="{0D108BD9-81ED-4DB2-BD59-A6C34878D82A}">
                    <a16:rowId xmlns:a16="http://schemas.microsoft.com/office/drawing/2014/main" val="569397684"/>
                  </a:ext>
                </a:extLst>
              </a:tr>
              <a:tr h="265844">
                <a:tc>
                  <a:txBody>
                    <a:bodyPr/>
                    <a:lstStyle/>
                    <a:p>
                      <a:pPr marL="0" marR="0">
                        <a:lnSpc>
                          <a:spcPct val="107000"/>
                        </a:lnSpc>
                        <a:spcBef>
                          <a:spcPts val="0"/>
                        </a:spcBef>
                        <a:spcAft>
                          <a:spcPts val="0"/>
                        </a:spcAft>
                      </a:pPr>
                      <a:r>
                        <a:rPr lang="en-GB" sz="1400" b="1" dirty="0">
                          <a:effectLst/>
                        </a:rPr>
                        <a:t>Self-concept</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0.19*** (0.02)</a:t>
                      </a:r>
                    </a:p>
                  </a:txBody>
                  <a:tcPr marL="68580" marR="68580" marT="0" marB="0" anchor="ctr"/>
                </a:tc>
                <a:tc>
                  <a:txBody>
                    <a:bodyPr/>
                    <a:lstStyle/>
                    <a:p>
                      <a:pPr marL="0" marR="0" algn="ctr">
                        <a:lnSpc>
                          <a:spcPct val="107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9162392"/>
                  </a:ext>
                </a:extLst>
              </a:tr>
              <a:tr h="265844">
                <a:tc>
                  <a:txBody>
                    <a:bodyPr/>
                    <a:lstStyle/>
                    <a:p>
                      <a:pPr marL="0" marR="0">
                        <a:lnSpc>
                          <a:spcPct val="107000"/>
                        </a:lnSpc>
                        <a:spcBef>
                          <a:spcPts val="0"/>
                        </a:spcBef>
                        <a:spcAft>
                          <a:spcPts val="0"/>
                        </a:spcAft>
                      </a:pPr>
                      <a:r>
                        <a:rPr lang="en-GB" sz="1400" b="1" dirty="0">
                          <a:effectLst/>
                        </a:rPr>
                        <a:t>Mechanics Class Assignment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1&amp;2:</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-0.96*** (0.07)</a:t>
                      </a:r>
                    </a:p>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1&amp;3:</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0.90*** (0.08)</a:t>
                      </a:r>
                    </a:p>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2&amp;3:</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1.85*** (0.09)</a:t>
                      </a:r>
                    </a:p>
                  </a:txBody>
                  <a:tcPr marL="68580" marR="68580" marT="0" marB="0" anchor="ctr"/>
                </a:tc>
                <a:tc>
                  <a:txBody>
                    <a:bodyPr/>
                    <a:lstStyle/>
                    <a:p>
                      <a:pPr marL="0" marR="0" algn="ctr">
                        <a:lnSpc>
                          <a:spcPct val="107000"/>
                        </a:lnSpc>
                        <a:spcBef>
                          <a:spcPts val="0"/>
                        </a:spcBef>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1&amp;2:</a:t>
                      </a:r>
                      <a:r>
                        <a:rPr lang="en-GB" sz="1200" b="1">
                          <a:effectLst/>
                          <a:latin typeface="Calibri" panose="020F0502020204030204" pitchFamily="34" charset="0"/>
                          <a:ea typeface="Calibri" panose="020F0502020204030204" pitchFamily="34" charset="0"/>
                          <a:cs typeface="Times New Roman" panose="02020603050405020304" pitchFamily="18" charset="0"/>
                        </a:rPr>
                        <a:t> -</a:t>
                      </a:r>
                      <a:r>
                        <a:rPr lang="en-GB" sz="1200">
                          <a:effectLst/>
                          <a:latin typeface="Calibri" panose="020F0502020204030204" pitchFamily="34" charset="0"/>
                          <a:ea typeface="Calibri" panose="020F0502020204030204" pitchFamily="34" charset="0"/>
                          <a:cs typeface="Times New Roman" panose="02020603050405020304" pitchFamily="18" charset="0"/>
                        </a:rPr>
                        <a:t>0.97*** (0.09)</a:t>
                      </a:r>
                    </a:p>
                    <a:p>
                      <a:pPr marL="0" marR="0" algn="ctr">
                        <a:lnSpc>
                          <a:spcPct val="107000"/>
                        </a:lnSpc>
                        <a:spcBef>
                          <a:spcPts val="0"/>
                        </a:spcBef>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1&amp;3:</a:t>
                      </a:r>
                      <a:r>
                        <a:rPr lang="en-GB" sz="1200" b="1">
                          <a:effectLst/>
                          <a:latin typeface="Calibri" panose="020F0502020204030204" pitchFamily="34" charset="0"/>
                          <a:ea typeface="Calibri" panose="020F0502020204030204" pitchFamily="34" charset="0"/>
                          <a:cs typeface="Times New Roman" panose="02020603050405020304" pitchFamily="18" charset="0"/>
                        </a:rPr>
                        <a:t> </a:t>
                      </a:r>
                      <a:r>
                        <a:rPr lang="en-GB" sz="1200">
                          <a:effectLst/>
                          <a:latin typeface="Calibri" panose="020F0502020204030204" pitchFamily="34" charset="0"/>
                          <a:ea typeface="Calibri" panose="020F0502020204030204" pitchFamily="34" charset="0"/>
                          <a:cs typeface="Times New Roman" panose="02020603050405020304" pitchFamily="18" charset="0"/>
                        </a:rPr>
                        <a:t>0.89*** (0.14)</a:t>
                      </a:r>
                    </a:p>
                    <a:p>
                      <a:pPr marL="0" marR="0" algn="ctr">
                        <a:lnSpc>
                          <a:spcPct val="107000"/>
                        </a:lnSpc>
                        <a:spcBef>
                          <a:spcPts val="0"/>
                        </a:spcBef>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2&amp;3:</a:t>
                      </a:r>
                      <a:r>
                        <a:rPr lang="en-GB" sz="1200" b="1">
                          <a:effectLst/>
                          <a:latin typeface="Calibri" panose="020F0502020204030204" pitchFamily="34" charset="0"/>
                          <a:ea typeface="Calibri" panose="020F0502020204030204" pitchFamily="34" charset="0"/>
                          <a:cs typeface="Times New Roman" panose="02020603050405020304" pitchFamily="18" charset="0"/>
                        </a:rPr>
                        <a:t> </a:t>
                      </a:r>
                      <a:r>
                        <a:rPr lang="en-GB" sz="1200">
                          <a:effectLst/>
                          <a:latin typeface="Calibri" panose="020F0502020204030204" pitchFamily="34" charset="0"/>
                          <a:ea typeface="Calibri" panose="020F0502020204030204" pitchFamily="34" charset="0"/>
                          <a:cs typeface="Times New Roman" panose="02020603050405020304" pitchFamily="18" charset="0"/>
                        </a:rPr>
                        <a:t>2.33*** (0.12)</a:t>
                      </a:r>
                    </a:p>
                  </a:txBody>
                  <a:tcPr marL="68580" marR="68580" marT="0" marB="0" anchor="ctr"/>
                </a:tc>
                <a:extLst>
                  <a:ext uri="{0D108BD9-81ED-4DB2-BD59-A6C34878D82A}">
                    <a16:rowId xmlns:a16="http://schemas.microsoft.com/office/drawing/2014/main" val="1762103829"/>
                  </a:ext>
                </a:extLst>
              </a:tr>
              <a:tr h="385792">
                <a:tc>
                  <a:txBody>
                    <a:bodyPr/>
                    <a:lstStyle/>
                    <a:p>
                      <a:pPr marL="0" marR="0">
                        <a:lnSpc>
                          <a:spcPct val="107000"/>
                        </a:lnSpc>
                        <a:spcBef>
                          <a:spcPts val="0"/>
                        </a:spcBef>
                        <a:spcAft>
                          <a:spcPts val="0"/>
                        </a:spcAft>
                      </a:pPr>
                      <a:r>
                        <a:rPr lang="en-GB" sz="1400" b="1" dirty="0">
                          <a:effectLst/>
                        </a:rPr>
                        <a:t>Sex (Factor)</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x</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Not significant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2572813"/>
                  </a:ext>
                </a:extLst>
              </a:tr>
              <a:tr h="265844">
                <a:tc>
                  <a:txBody>
                    <a:bodyPr/>
                    <a:lstStyle/>
                    <a:p>
                      <a:pPr marL="0" marR="0">
                        <a:lnSpc>
                          <a:spcPct val="107000"/>
                        </a:lnSpc>
                        <a:spcBef>
                          <a:spcPts val="0"/>
                        </a:spcBef>
                        <a:spcAft>
                          <a:spcPts val="0"/>
                        </a:spcAft>
                      </a:pPr>
                      <a:r>
                        <a:rPr lang="en-GB" sz="1400" b="1" dirty="0">
                          <a:effectLst/>
                        </a:rPr>
                        <a:t>Self-reported experience</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x</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x</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37857071"/>
                  </a:ext>
                </a:extLst>
              </a:tr>
              <a:tr h="1028778">
                <a:tc>
                  <a:txBody>
                    <a:bodyPr/>
                    <a:lstStyle/>
                    <a:p>
                      <a:pPr marL="0" marR="0">
                        <a:lnSpc>
                          <a:spcPct val="107000"/>
                        </a:lnSpc>
                        <a:spcBef>
                          <a:spcPts val="0"/>
                        </a:spcBef>
                        <a:spcAft>
                          <a:spcPts val="0"/>
                        </a:spcAft>
                      </a:pPr>
                      <a:r>
                        <a:rPr lang="en-GB" sz="1400" b="1" dirty="0">
                          <a:effectLst/>
                        </a:rPr>
                        <a:t>Interaction </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fr-FR" sz="1200" b="1" dirty="0" err="1">
                          <a:effectLst/>
                          <a:latin typeface="Calibri" panose="020F0502020204030204" pitchFamily="34" charset="0"/>
                          <a:ea typeface="Calibri" panose="020F0502020204030204" pitchFamily="34" charset="0"/>
                          <a:cs typeface="Times New Roman" panose="02020603050405020304" pitchFamily="18" charset="0"/>
                        </a:rPr>
                        <a:t>Significant</a:t>
                      </a:r>
                      <a:r>
                        <a:rPr lang="fr-F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SC INT 1&amp;2:</a:t>
                      </a:r>
                      <a:r>
                        <a:rPr lang="fr-FR" sz="1200" b="1" dirty="0">
                          <a:effectLst/>
                          <a:latin typeface="Calibri" panose="020F0502020204030204" pitchFamily="34" charset="0"/>
                          <a:ea typeface="Calibri" panose="020F0502020204030204" pitchFamily="34" charset="0"/>
                          <a:cs typeface="Times New Roman" panose="02020603050405020304" pitchFamily="18" charset="0"/>
                        </a:rPr>
                        <a:t> </a:t>
                      </a:r>
                      <a:r>
                        <a:rPr lang="fr-FR" sz="1200" dirty="0">
                          <a:effectLst/>
                          <a:latin typeface="Calibri" panose="020F0502020204030204" pitchFamily="34" charset="0"/>
                          <a:ea typeface="Calibri" panose="020F0502020204030204" pitchFamily="34" charset="0"/>
                          <a:cs typeface="Times New Roman" panose="02020603050405020304" pitchFamily="18" charset="0"/>
                        </a:rPr>
                        <a:t>-0.08**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fr-FR" sz="1200" dirty="0">
                          <a:effectLst/>
                          <a:latin typeface="Calibri" panose="020F0502020204030204" pitchFamily="34" charset="0"/>
                          <a:ea typeface="Calibri" panose="020F0502020204030204" pitchFamily="34" charset="0"/>
                          <a:cs typeface="Times New Roman" panose="02020603050405020304" pitchFamily="18" charset="0"/>
                        </a:rPr>
                        <a:t>SC INT 2&amp;3:</a:t>
                      </a:r>
                      <a:r>
                        <a:rPr lang="fr-FR" sz="1200" b="1" dirty="0">
                          <a:effectLst/>
                          <a:latin typeface="Calibri" panose="020F0502020204030204" pitchFamily="34" charset="0"/>
                          <a:ea typeface="Calibri" panose="020F0502020204030204" pitchFamily="34" charset="0"/>
                          <a:cs typeface="Times New Roman" panose="02020603050405020304" pitchFamily="18" charset="0"/>
                        </a:rPr>
                        <a:t> </a:t>
                      </a:r>
                      <a:r>
                        <a:rPr lang="fr-FR" sz="1200" dirty="0">
                          <a:effectLst/>
                          <a:latin typeface="Calibri" panose="020F0502020204030204" pitchFamily="34" charset="0"/>
                          <a:ea typeface="Calibri" panose="020F0502020204030204" pitchFamily="34" charset="0"/>
                          <a:cs typeface="Times New Roman" panose="02020603050405020304" pitchFamily="18" charset="0"/>
                        </a:rPr>
                        <a:t>-0.14*** (0.03)</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Significant: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Class 1&amp;3 INT sex 1&amp;2</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a:t>
                      </a:r>
                      <a:r>
                        <a:rPr lang="en-GB" sz="1200" dirty="0">
                          <a:effectLst/>
                          <a:latin typeface="Calibri" panose="020F0502020204030204" pitchFamily="34" charset="0"/>
                          <a:ea typeface="Calibri" panose="020F0502020204030204" pitchFamily="34" charset="0"/>
                          <a:cs typeface="Times New Roman" panose="02020603050405020304" pitchFamily="18" charset="0"/>
                        </a:rPr>
                        <a:t>(females and males):</a:t>
                      </a:r>
                      <a:r>
                        <a:rPr lang="en-GB" sz="1200" b="1" dirty="0">
                          <a:effectLst/>
                          <a:latin typeface="Calibri" panose="020F0502020204030204" pitchFamily="34" charset="0"/>
                          <a:ea typeface="Calibri" panose="020F0502020204030204" pitchFamily="34" charset="0"/>
                          <a:cs typeface="Times New Roman" panose="02020603050405020304" pitchFamily="18" charset="0"/>
                        </a:rPr>
                        <a:t> 0.43* (0.18)</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43821431"/>
                  </a:ext>
                </a:extLst>
              </a:tr>
              <a:tr h="265844">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GB" sz="1400" b="1" dirty="0">
                          <a:effectLst/>
                        </a:rPr>
                        <a:t>Adjusted</a:t>
                      </a:r>
                      <a:r>
                        <a:rPr lang="en-GB" sz="1400" b="1" baseline="0" dirty="0">
                          <a:effectLst/>
                          <a:latin typeface="Calibri" panose="020F0502020204030204" pitchFamily="34" charset="0"/>
                          <a:cs typeface="Times New Roman" panose="02020603050405020304" pitchFamily="18" charset="0"/>
                        </a:rPr>
                        <a:t> </a:t>
                      </a:r>
                      <a:r>
                        <a:rPr lang="en-GB" sz="1400" b="1" dirty="0">
                          <a:effectLst/>
                        </a:rPr>
                        <a:t>R</a:t>
                      </a:r>
                      <a:r>
                        <a:rPr lang="en-GB" sz="1400" b="1" baseline="30000" dirty="0">
                          <a:effectLst/>
                        </a:rPr>
                        <a:t>2 </a:t>
                      </a:r>
                      <a:r>
                        <a:rPr lang="en-GB" sz="1400" b="1" dirty="0">
                          <a:effectLst/>
                        </a:rPr>
                        <a:t>values</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0.46***</a:t>
                      </a:r>
                    </a:p>
                  </a:txBody>
                  <a:tcPr marL="68580" marR="68580" marT="0" marB="0" anchor="ctr"/>
                </a:tc>
                <a:tc>
                  <a:txBody>
                    <a:bodyPr/>
                    <a:lstStyle/>
                    <a:p>
                      <a:pPr marL="0" marR="0" algn="ctr">
                        <a:lnSpc>
                          <a:spcPct val="107000"/>
                        </a:lnSpc>
                        <a:spcBef>
                          <a:spcPts val="0"/>
                        </a:spcBef>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0.36***</a:t>
                      </a:r>
                    </a:p>
                  </a:txBody>
                  <a:tcPr marL="68580" marR="68580" marT="0" marB="0" anchor="ctr"/>
                </a:tc>
                <a:extLst>
                  <a:ext uri="{0D108BD9-81ED-4DB2-BD59-A6C34878D82A}">
                    <a16:rowId xmlns:a16="http://schemas.microsoft.com/office/drawing/2014/main" val="1661301649"/>
                  </a:ext>
                </a:extLst>
              </a:tr>
              <a:tr h="265844">
                <a:tc>
                  <a:txBody>
                    <a:bodyPr/>
                    <a:lstStyle/>
                    <a:p>
                      <a:pPr marL="0" marR="0">
                        <a:lnSpc>
                          <a:spcPct val="107000"/>
                        </a:lnSpc>
                        <a:spcBef>
                          <a:spcPts val="0"/>
                        </a:spcBef>
                        <a:spcAft>
                          <a:spcPts val="0"/>
                        </a:spcAft>
                      </a:pPr>
                      <a:r>
                        <a:rPr lang="en-GB" sz="1400" b="1" dirty="0">
                          <a:effectLst/>
                          <a:latin typeface="+mn-lt"/>
                          <a:ea typeface="+mn-ea"/>
                          <a:cs typeface="+mn-cs"/>
                        </a:rPr>
                        <a:t>Summary</a:t>
                      </a:r>
                      <a:endParaRPr lang="en-GB"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PP group &amp; SC</a:t>
                      </a:r>
                    </a:p>
                  </a:txBody>
                  <a:tcPr marL="68580" marR="68580" marT="0" marB="0" anchor="ctr"/>
                </a:tc>
                <a:tc>
                  <a:txBody>
                    <a:bodyPr/>
                    <a:lstStyle/>
                    <a:p>
                      <a:pPr marL="0" marR="0">
                        <a:lnSpc>
                          <a:spcPct val="107000"/>
                        </a:lnSpc>
                        <a:spcBef>
                          <a:spcPts val="0"/>
                        </a:spcBef>
                        <a:spcAft>
                          <a:spcPts val="0"/>
                        </a:spcAft>
                      </a:pPr>
                      <a:r>
                        <a:rPr lang="en-GB" sz="1200" b="1" dirty="0">
                          <a:effectLst/>
                          <a:latin typeface="+mn-lt"/>
                          <a:ea typeface="Calibri" panose="020F0502020204030204" pitchFamily="34" charset="0"/>
                          <a:cs typeface="Times New Roman" panose="02020603050405020304" pitchFamily="18" charset="0"/>
                        </a:rPr>
                        <a:t>PP group &amp; sex</a:t>
                      </a:r>
                    </a:p>
                  </a:txBody>
                  <a:tcPr marL="68580" marR="68580" marT="0" marB="0" anchor="ctr"/>
                </a:tc>
                <a:extLst>
                  <a:ext uri="{0D108BD9-81ED-4DB2-BD59-A6C34878D82A}">
                    <a16:rowId xmlns:a16="http://schemas.microsoft.com/office/drawing/2014/main" val="3624618214"/>
                  </a:ext>
                </a:extLst>
              </a:tr>
            </a:tbl>
          </a:graphicData>
        </a:graphic>
      </p:graphicFrame>
    </p:spTree>
    <p:extLst>
      <p:ext uri="{BB962C8B-B14F-4D97-AF65-F5344CB8AC3E}">
        <p14:creationId xmlns:p14="http://schemas.microsoft.com/office/powerpoint/2010/main" val="8928922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Self-Concept and </a:t>
            </a:r>
            <a:r>
              <a:rPr lang="fr-CH" sz="4400" dirty="0" err="1">
                <a:solidFill>
                  <a:schemeClr val="accent1"/>
                </a:solidFill>
              </a:rPr>
              <a:t>Interest</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47</a:t>
            </a:fld>
            <a:endParaRPr lang="en-US" dirty="0"/>
          </a:p>
        </p:txBody>
      </p:sp>
      <p:pic>
        <p:nvPicPr>
          <p:cNvPr id="6" name="Picture 5"/>
          <p:cNvPicPr/>
          <p:nvPr/>
        </p:nvPicPr>
        <p:blipFill rotWithShape="1">
          <a:blip r:embed="rId3"/>
          <a:srcRect t="4393" b="5048"/>
          <a:stretch/>
        </p:blipFill>
        <p:spPr bwMode="auto">
          <a:xfrm>
            <a:off x="6384032" y="2074642"/>
            <a:ext cx="4351303" cy="4521418"/>
          </a:xfrm>
          <a:prstGeom prst="rect">
            <a:avLst/>
          </a:prstGeom>
          <a:ln>
            <a:noFill/>
          </a:ln>
          <a:extLst>
            <a:ext uri="{53640926-AAD7-44D8-BBD7-CCE9431645EC}">
              <a14:shadowObscured xmlns:a14="http://schemas.microsoft.com/office/drawing/2010/main"/>
            </a:ext>
          </a:extLst>
        </p:spPr>
      </p:pic>
      <p:pic>
        <p:nvPicPr>
          <p:cNvPr id="9" name="Picture 8"/>
          <p:cNvPicPr>
            <a:picLocks noChangeAspect="1"/>
          </p:cNvPicPr>
          <p:nvPr/>
        </p:nvPicPr>
        <p:blipFill>
          <a:blip r:embed="rId4"/>
          <a:stretch>
            <a:fillRect/>
          </a:stretch>
        </p:blipFill>
        <p:spPr>
          <a:xfrm>
            <a:off x="2165836" y="2074642"/>
            <a:ext cx="3845986" cy="4474581"/>
          </a:xfrm>
          <a:prstGeom prst="rect">
            <a:avLst/>
          </a:prstGeom>
        </p:spPr>
      </p:pic>
      <p:sp>
        <p:nvSpPr>
          <p:cNvPr id="8" name="TextBox 7">
            <a:extLst>
              <a:ext uri="{FF2B5EF4-FFF2-40B4-BE49-F238E27FC236}">
                <a16:creationId xmlns:a16="http://schemas.microsoft.com/office/drawing/2014/main" id="{57CF748C-702B-4D0A-B120-47DF8AC011AF}"/>
              </a:ext>
            </a:extLst>
          </p:cNvPr>
          <p:cNvSpPr txBox="1"/>
          <p:nvPr/>
        </p:nvSpPr>
        <p:spPr>
          <a:xfrm>
            <a:off x="9458036" y="5063151"/>
            <a:ext cx="1822540" cy="830997"/>
          </a:xfrm>
          <a:prstGeom prst="rect">
            <a:avLst/>
          </a:prstGeom>
          <a:noFill/>
        </p:spPr>
        <p:txBody>
          <a:bodyPr wrap="square" lIns="0" tIns="0" rIns="0" bIns="0" rtlCol="0">
            <a:spAutoFit/>
          </a:bodyPr>
          <a:lstStyle/>
          <a:p>
            <a:r>
              <a:rPr lang="de-CH" dirty="0"/>
              <a:t>Group 1: 45%             </a:t>
            </a:r>
          </a:p>
          <a:p>
            <a:r>
              <a:rPr lang="de-CH" dirty="0">
                <a:solidFill>
                  <a:srgbClr val="ED7BED"/>
                </a:solidFill>
              </a:rPr>
              <a:t>Group 2: 34%              </a:t>
            </a:r>
          </a:p>
          <a:p>
            <a:r>
              <a:rPr lang="de-CH" dirty="0">
                <a:solidFill>
                  <a:srgbClr val="FFA200"/>
                </a:solidFill>
              </a:rPr>
              <a:t>Group 3: 21%</a:t>
            </a:r>
          </a:p>
        </p:txBody>
      </p:sp>
    </p:spTree>
    <p:extLst>
      <p:ext uri="{BB962C8B-B14F-4D97-AF65-F5344CB8AC3E}">
        <p14:creationId xmlns:p14="http://schemas.microsoft.com/office/powerpoint/2010/main" val="692483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lstStyle/>
          <a:p>
            <a:pPr>
              <a:lnSpc>
                <a:spcPct val="120000"/>
              </a:lnSpc>
              <a:spcBef>
                <a:spcPts val="600"/>
              </a:spcBef>
              <a:spcAft>
                <a:spcPts val="600"/>
              </a:spcAft>
            </a:pPr>
            <a:r>
              <a:rPr lang="en-GB" sz="2800" dirty="0">
                <a:solidFill>
                  <a:schemeClr val="accent2"/>
                </a:solidFill>
                <a:cs typeface="Segoe UI" panose="020B0502040204020203" pitchFamily="34" charset="0"/>
              </a:rPr>
              <a:t>RQ:</a:t>
            </a:r>
            <a:r>
              <a:rPr lang="en-GB" sz="2800" dirty="0">
                <a:solidFill>
                  <a:schemeClr val="tx1"/>
                </a:solidFill>
                <a:cs typeface="Segoe UI" panose="020B0502040204020203" pitchFamily="34" charset="0"/>
              </a:rPr>
              <a:t> </a:t>
            </a:r>
            <a:r>
              <a:rPr lang="en-GB" sz="2800" b="0" dirty="0">
                <a:cs typeface="Segoe UI" panose="020B0502040204020203" pitchFamily="34" charset="0"/>
              </a:rPr>
              <a:t>To what extent is </a:t>
            </a:r>
            <a:r>
              <a:rPr lang="en-GB" sz="2800" dirty="0">
                <a:cs typeface="Segoe UI" panose="020B0502040204020203" pitchFamily="34" charset="0"/>
              </a:rPr>
              <a:t>physics-related self-concept </a:t>
            </a:r>
            <a:r>
              <a:rPr lang="en-GB" sz="2800" b="0" dirty="0">
                <a:cs typeface="Segoe UI" panose="020B0502040204020203" pitchFamily="34" charset="0"/>
              </a:rPr>
              <a:t>a better clustering variable than gender for distinguishing between different types of interest in mechanics and in particle physics?</a:t>
            </a:r>
          </a:p>
          <a:p>
            <a:pPr>
              <a:spcBef>
                <a:spcPts val="600"/>
              </a:spcBef>
              <a:spcAft>
                <a:spcPts val="600"/>
              </a:spcAft>
              <a:buClr>
                <a:schemeClr val="tx1"/>
              </a:buClr>
            </a:pPr>
            <a:r>
              <a:rPr lang="en-GB" sz="2800" dirty="0">
                <a:solidFill>
                  <a:schemeClr val="accent2"/>
                </a:solidFill>
                <a:cs typeface="Segoe UI" panose="020B0502040204020203" pitchFamily="34" charset="0"/>
              </a:rPr>
              <a:t>Hypothesis:</a:t>
            </a:r>
            <a:r>
              <a:rPr lang="en-GB" sz="2800" dirty="0">
                <a:solidFill>
                  <a:schemeClr val="tx1"/>
                </a:solidFill>
                <a:cs typeface="Segoe UI" panose="020B0502040204020203" pitchFamily="34" charset="0"/>
              </a:rPr>
              <a:t> </a:t>
            </a:r>
            <a:r>
              <a:rPr lang="de-CH" sz="2800" dirty="0">
                <a:solidFill>
                  <a:schemeClr val="accent6">
                    <a:lumMod val="50000"/>
                  </a:schemeClr>
                </a:solidFill>
              </a:rPr>
              <a:t>When using self-concept instead of gender </a:t>
            </a:r>
            <a:r>
              <a:rPr lang="de-CH" sz="2800" b="0" dirty="0">
                <a:solidFill>
                  <a:schemeClr val="accent6">
                    <a:lumMod val="50000"/>
                  </a:schemeClr>
                </a:solidFill>
              </a:rPr>
              <a:t>as clustering variable, the </a:t>
            </a:r>
            <a:r>
              <a:rPr lang="de-CH" sz="2800" dirty="0">
                <a:solidFill>
                  <a:schemeClr val="accent6">
                    <a:lumMod val="50000"/>
                  </a:schemeClr>
                </a:solidFill>
              </a:rPr>
              <a:t>interest types </a:t>
            </a:r>
            <a:r>
              <a:rPr lang="de-CH" sz="2800" b="0" dirty="0">
                <a:solidFill>
                  <a:schemeClr val="accent6">
                    <a:lumMod val="50000"/>
                  </a:schemeClr>
                </a:solidFill>
              </a:rPr>
              <a:t>are </a:t>
            </a:r>
            <a:r>
              <a:rPr lang="de-CH" sz="2800" dirty="0">
                <a:solidFill>
                  <a:schemeClr val="accent6">
                    <a:lumMod val="50000"/>
                  </a:schemeClr>
                </a:solidFill>
              </a:rPr>
              <a:t>described better.</a:t>
            </a:r>
          </a:p>
          <a:p>
            <a:pPr>
              <a:spcBef>
                <a:spcPts val="600"/>
              </a:spcBef>
              <a:spcAft>
                <a:spcPts val="600"/>
              </a:spcAft>
              <a:buClr>
                <a:schemeClr val="tx1"/>
              </a:buClr>
            </a:pPr>
            <a:r>
              <a:rPr lang="de-CH" sz="2800" dirty="0">
                <a:solidFill>
                  <a:schemeClr val="accent2"/>
                </a:solidFill>
                <a:sym typeface="Wingdings" panose="05000000000000000000" pitchFamily="2" charset="2"/>
              </a:rPr>
              <a:t></a:t>
            </a:r>
            <a:r>
              <a:rPr lang="de-CH" sz="2800" dirty="0">
                <a:solidFill>
                  <a:schemeClr val="accent3"/>
                </a:solidFill>
                <a:sym typeface="Wingdings" panose="05000000000000000000" pitchFamily="2" charset="2"/>
              </a:rPr>
              <a:t> </a:t>
            </a:r>
            <a:r>
              <a:rPr lang="de-CH" sz="2800" dirty="0">
                <a:sym typeface="Wingdings" panose="05000000000000000000" pitchFamily="2" charset="2"/>
              </a:rPr>
              <a:t>YES: </a:t>
            </a:r>
            <a:r>
              <a:rPr lang="de-CH" sz="2800" b="0" dirty="0">
                <a:sym typeface="Wingdings" panose="05000000000000000000" pitchFamily="2" charset="2"/>
              </a:rPr>
              <a:t>for</a:t>
            </a:r>
            <a:r>
              <a:rPr lang="de-CH" sz="2800" dirty="0">
                <a:sym typeface="Wingdings" panose="05000000000000000000" pitchFamily="2" charset="2"/>
              </a:rPr>
              <a:t> types of interest in particle physics</a:t>
            </a:r>
          </a:p>
          <a:p>
            <a:pPr>
              <a:spcBef>
                <a:spcPts val="600"/>
              </a:spcBef>
              <a:spcAft>
                <a:spcPts val="600"/>
              </a:spcAft>
              <a:buClr>
                <a:schemeClr val="tx1"/>
              </a:buClr>
            </a:pPr>
            <a:r>
              <a:rPr lang="de-CH" sz="2800" dirty="0">
                <a:solidFill>
                  <a:schemeClr val="accent2"/>
                </a:solidFill>
                <a:sym typeface="Wingdings" panose="05000000000000000000" pitchFamily="2" charset="2"/>
              </a:rPr>
              <a:t></a:t>
            </a:r>
            <a:r>
              <a:rPr lang="de-CH" sz="2800" dirty="0">
                <a:solidFill>
                  <a:schemeClr val="accent3"/>
                </a:solidFill>
                <a:sym typeface="Wingdings" panose="05000000000000000000" pitchFamily="2" charset="2"/>
              </a:rPr>
              <a:t> </a:t>
            </a:r>
            <a:r>
              <a:rPr lang="de-CH" sz="2800" dirty="0">
                <a:sym typeface="Wingdings" panose="05000000000000000000" pitchFamily="2" charset="2"/>
              </a:rPr>
              <a:t>BUT: </a:t>
            </a:r>
            <a:r>
              <a:rPr lang="de-CH" sz="2800" b="0" dirty="0">
                <a:sym typeface="Wingdings" panose="05000000000000000000" pitchFamily="2" charset="2"/>
              </a:rPr>
              <a:t>surprising importance of the self-reported experience</a:t>
            </a:r>
            <a:endParaRPr lang="de-CH" sz="2800" dirty="0">
              <a:sym typeface="Wingdings" panose="05000000000000000000" pitchFamily="2" charset="2"/>
            </a:endParaRPr>
          </a:p>
          <a:p>
            <a:pPr>
              <a:spcBef>
                <a:spcPts val="600"/>
              </a:spcBef>
              <a:spcAft>
                <a:spcPts val="600"/>
              </a:spcAft>
              <a:buClr>
                <a:schemeClr val="tx1"/>
              </a:buClr>
            </a:pPr>
            <a:br>
              <a:rPr lang="de-CH" sz="2800" b="0" dirty="0">
                <a:solidFill>
                  <a:schemeClr val="accent3"/>
                </a:solidFill>
                <a:sym typeface="Wingdings" panose="05000000000000000000" pitchFamily="2" charset="2"/>
              </a:rPr>
            </a:br>
            <a:endParaRPr lang="de-CH" sz="2800" dirty="0">
              <a:solidFill>
                <a:schemeClr val="accent6">
                  <a:lumMod val="50000"/>
                </a:schemeClr>
              </a:solidFill>
            </a:endParaRP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48</a:t>
            </a:fld>
            <a:endParaRPr lang="en-US" dirty="0"/>
          </a:p>
        </p:txBody>
      </p:sp>
    </p:spTree>
    <p:extLst>
      <p:ext uri="{BB962C8B-B14F-4D97-AF65-F5344CB8AC3E}">
        <p14:creationId xmlns:p14="http://schemas.microsoft.com/office/powerpoint/2010/main" val="410024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lstStyle/>
          <a:p>
            <a:pPr>
              <a:lnSpc>
                <a:spcPct val="120000"/>
              </a:lnSpc>
              <a:spcBef>
                <a:spcPts val="600"/>
              </a:spcBef>
              <a:spcAft>
                <a:spcPts val="600"/>
              </a:spcAft>
            </a:pPr>
            <a:r>
              <a:rPr lang="en-GB" sz="2800" dirty="0">
                <a:solidFill>
                  <a:schemeClr val="accent3"/>
                </a:solidFill>
                <a:cs typeface="Segoe UI" panose="020B0502040204020203" pitchFamily="34" charset="0"/>
              </a:rPr>
              <a:t>RQ:</a:t>
            </a:r>
            <a:r>
              <a:rPr lang="en-GB" sz="2800" dirty="0">
                <a:solidFill>
                  <a:schemeClr val="tx1"/>
                </a:solidFill>
                <a:cs typeface="Segoe UI" panose="020B0502040204020203" pitchFamily="34" charset="0"/>
              </a:rPr>
              <a:t> </a:t>
            </a:r>
            <a:r>
              <a:rPr lang="en-GB" sz="2800" b="0" dirty="0">
                <a:cs typeface="Segoe UI" panose="020B0502040204020203" pitchFamily="34" charset="0"/>
              </a:rPr>
              <a:t>Which </a:t>
            </a:r>
            <a:r>
              <a:rPr lang="en-GB" sz="2800" dirty="0">
                <a:cs typeface="Segoe UI" panose="020B0502040204020203" pitchFamily="34" charset="0"/>
              </a:rPr>
              <a:t>physics content area </a:t>
            </a:r>
            <a:r>
              <a:rPr lang="en-GB" sz="2800" b="0" dirty="0">
                <a:cs typeface="Segoe UI" panose="020B0502040204020203" pitchFamily="34" charset="0"/>
              </a:rPr>
              <a:t>is overall more interesting, Particle Physics or Mechanics? </a:t>
            </a:r>
          </a:p>
          <a:p>
            <a:pPr>
              <a:lnSpc>
                <a:spcPct val="120000"/>
              </a:lnSpc>
              <a:spcBef>
                <a:spcPts val="600"/>
              </a:spcBef>
              <a:spcAft>
                <a:spcPts val="600"/>
              </a:spcAft>
            </a:pPr>
            <a:r>
              <a:rPr lang="de-CH" sz="2800" dirty="0">
                <a:solidFill>
                  <a:schemeClr val="accent3"/>
                </a:solidFill>
              </a:rPr>
              <a:t>Hypothesis: </a:t>
            </a:r>
            <a:r>
              <a:rPr lang="de-CH" sz="2800" dirty="0">
                <a:solidFill>
                  <a:schemeClr val="accent6">
                    <a:lumMod val="50000"/>
                  </a:schemeClr>
                </a:solidFill>
              </a:rPr>
              <a:t>Particle Physics </a:t>
            </a:r>
            <a:r>
              <a:rPr lang="de-CH" sz="2800" b="0" dirty="0">
                <a:solidFill>
                  <a:schemeClr val="accent6">
                    <a:lumMod val="50000"/>
                  </a:schemeClr>
                </a:solidFill>
              </a:rPr>
              <a:t>is</a:t>
            </a:r>
            <a:r>
              <a:rPr lang="de-CH" sz="2800" dirty="0">
                <a:solidFill>
                  <a:schemeClr val="accent6">
                    <a:lumMod val="50000"/>
                  </a:schemeClr>
                </a:solidFill>
              </a:rPr>
              <a:t> more interesting </a:t>
            </a:r>
            <a:r>
              <a:rPr lang="de-CH" sz="2800" b="0" dirty="0">
                <a:solidFill>
                  <a:schemeClr val="accent6">
                    <a:lumMod val="50000"/>
                  </a:schemeClr>
                </a:solidFill>
              </a:rPr>
              <a:t>for high-school students </a:t>
            </a:r>
            <a:r>
              <a:rPr lang="de-CH" sz="2800" dirty="0">
                <a:solidFill>
                  <a:schemeClr val="accent6">
                    <a:lumMod val="50000"/>
                  </a:schemeClr>
                </a:solidFill>
              </a:rPr>
              <a:t>than Mechanics.</a:t>
            </a: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49</a:t>
            </a:fld>
            <a:endParaRPr lang="en-US" dirty="0"/>
          </a:p>
        </p:txBody>
      </p:sp>
    </p:spTree>
    <p:extLst>
      <p:ext uri="{BB962C8B-B14F-4D97-AF65-F5344CB8AC3E}">
        <p14:creationId xmlns:p14="http://schemas.microsoft.com/office/powerpoint/2010/main" val="3014066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2"/>
          <p:cNvSpPr txBox="1">
            <a:spLocks/>
          </p:cNvSpPr>
          <p:nvPr/>
        </p:nvSpPr>
        <p:spPr>
          <a:xfrm>
            <a:off x="491656" y="2580318"/>
            <a:ext cx="3600000" cy="2631452"/>
          </a:xfrm>
          <a:prstGeom prst="rect">
            <a:avLst/>
          </a:prstGeom>
        </p:spPr>
        <p:txBody>
          <a:bodyPr vert="horz" lIns="91440" tIns="45720" rIns="91440" bIns="45720" rtlCol="0">
            <a:normAutofit/>
          </a:bodyPr>
          <a:lstStyle>
            <a:lvl1pPr marL="0" indent="0" algn="ctr" defTabSz="4389120" rtl="0" eaLnBrk="1" latinLnBrk="0" hangingPunct="1">
              <a:lnSpc>
                <a:spcPct val="90000"/>
              </a:lnSpc>
              <a:spcBef>
                <a:spcPts val="4800"/>
              </a:spcBef>
              <a:buFont typeface="Arial" panose="020B0604020202020204" pitchFamily="34" charset="0"/>
              <a:buNone/>
              <a:defRPr sz="11520" kern="1200">
                <a:solidFill>
                  <a:schemeClr val="tx1"/>
                </a:solidFill>
                <a:latin typeface="+mn-lt"/>
                <a:ea typeface="+mn-ea"/>
                <a:cs typeface="+mn-cs"/>
              </a:defRPr>
            </a:lvl1pPr>
            <a:lvl2pPr marL="2194560" indent="0" algn="ctr" defTabSz="4389120" rtl="0" eaLnBrk="1" latinLnBrk="0" hangingPunct="1">
              <a:lnSpc>
                <a:spcPct val="90000"/>
              </a:lnSpc>
              <a:spcBef>
                <a:spcPts val="2400"/>
              </a:spcBef>
              <a:buFont typeface="Arial" panose="020B0604020202020204" pitchFamily="34" charset="0"/>
              <a:buNone/>
              <a:defRPr sz="9600" kern="1200">
                <a:solidFill>
                  <a:schemeClr val="tx1"/>
                </a:solidFill>
                <a:latin typeface="+mn-lt"/>
                <a:ea typeface="+mn-ea"/>
                <a:cs typeface="+mn-cs"/>
              </a:defRPr>
            </a:lvl2pPr>
            <a:lvl3pPr marL="4389120" indent="0" algn="ctr" defTabSz="4389120" rtl="0" eaLnBrk="1" latinLnBrk="0" hangingPunct="1">
              <a:lnSpc>
                <a:spcPct val="90000"/>
              </a:lnSpc>
              <a:spcBef>
                <a:spcPts val="2400"/>
              </a:spcBef>
              <a:buFont typeface="Arial" panose="020B0604020202020204" pitchFamily="34" charset="0"/>
              <a:buNone/>
              <a:defRPr sz="8640" kern="1200">
                <a:solidFill>
                  <a:schemeClr val="tx1"/>
                </a:solidFill>
                <a:latin typeface="+mn-lt"/>
                <a:ea typeface="+mn-ea"/>
                <a:cs typeface="+mn-cs"/>
              </a:defRPr>
            </a:lvl3pPr>
            <a:lvl4pPr marL="65836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4pPr>
            <a:lvl5pPr marL="877824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5pPr>
            <a:lvl6pPr marL="1097280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6pPr>
            <a:lvl7pPr marL="1316736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7pPr>
            <a:lvl8pPr marL="1536192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8pPr>
            <a:lvl9pPr marL="17556480" indent="0" algn="ctr" defTabSz="4389120" rtl="0" eaLnBrk="1" latinLnBrk="0" hangingPunct="1">
              <a:lnSpc>
                <a:spcPct val="90000"/>
              </a:lnSpc>
              <a:spcBef>
                <a:spcPts val="2400"/>
              </a:spcBef>
              <a:buFont typeface="Arial" panose="020B0604020202020204" pitchFamily="34" charset="0"/>
              <a:buNone/>
              <a:defRPr sz="7680" kern="1200">
                <a:solidFill>
                  <a:schemeClr val="tx1"/>
                </a:solidFill>
                <a:latin typeface="+mn-lt"/>
                <a:ea typeface="+mn-ea"/>
                <a:cs typeface="+mn-cs"/>
              </a:defRPr>
            </a:lvl9pPr>
          </a:lstStyle>
          <a:p>
            <a:pPr marL="457200" indent="-457200" algn="l">
              <a:spcBef>
                <a:spcPts val="0"/>
              </a:spcBef>
              <a:buClr>
                <a:schemeClr val="tx1"/>
              </a:buClr>
              <a:buFont typeface="+mj-lt"/>
              <a:buAutoNum type="arabicPeriod"/>
            </a:pPr>
            <a:r>
              <a:rPr lang="en-US" sz="2400" b="1" dirty="0">
                <a:solidFill>
                  <a:schemeClr val="tx2"/>
                </a:solidFill>
              </a:rPr>
              <a:t>Generally</a:t>
            </a:r>
            <a:r>
              <a:rPr lang="en-US" sz="2400" dirty="0">
                <a:solidFill>
                  <a:schemeClr val="tx2"/>
                </a:solidFill>
              </a:rPr>
              <a:t> and </a:t>
            </a:r>
            <a:r>
              <a:rPr lang="en-US" sz="2400" b="1" dirty="0">
                <a:solidFill>
                  <a:schemeClr val="tx2"/>
                </a:solidFill>
              </a:rPr>
              <a:t>highly interested</a:t>
            </a:r>
          </a:p>
          <a:p>
            <a:pPr>
              <a:spcBef>
                <a:spcPts val="0"/>
              </a:spcBef>
            </a:pPr>
            <a:endParaRPr lang="en-US" sz="2400" dirty="0">
              <a:solidFill>
                <a:schemeClr val="tx2"/>
              </a:solidFill>
            </a:endParaRPr>
          </a:p>
          <a:p>
            <a:pPr>
              <a:spcBef>
                <a:spcPts val="0"/>
              </a:spcBef>
            </a:pPr>
            <a:endParaRPr lang="de-DE" sz="1400" dirty="0">
              <a:solidFill>
                <a:schemeClr val="tx2"/>
              </a:solidFill>
            </a:endParaRPr>
          </a:p>
        </p:txBody>
      </p:sp>
      <p:sp>
        <p:nvSpPr>
          <p:cNvPr id="14" name="Content Placeholder 2"/>
          <p:cNvSpPr txBox="1">
            <a:spLocks/>
          </p:cNvSpPr>
          <p:nvPr/>
        </p:nvSpPr>
        <p:spPr>
          <a:xfrm>
            <a:off x="3719736" y="2580317"/>
            <a:ext cx="3888032" cy="3238611"/>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57200">
              <a:spcBef>
                <a:spcPts val="480"/>
              </a:spcBef>
              <a:buSzTx/>
              <a:buFont typeface="+mj-lt"/>
              <a:buAutoNum type="arabicPeriod" startAt="2"/>
            </a:pPr>
            <a:r>
              <a:rPr lang="de-DE" sz="2400" b="1" dirty="0">
                <a:solidFill>
                  <a:schemeClr val="tx2"/>
                </a:solidFill>
              </a:rPr>
              <a:t>Highly interested </a:t>
            </a:r>
            <a:r>
              <a:rPr lang="de-DE" sz="2400" dirty="0">
                <a:solidFill>
                  <a:schemeClr val="tx2"/>
                </a:solidFill>
              </a:rPr>
              <a:t>in relation to </a:t>
            </a:r>
            <a:r>
              <a:rPr lang="de-DE" sz="2400" b="1" dirty="0">
                <a:solidFill>
                  <a:schemeClr val="tx2"/>
                </a:solidFill>
              </a:rPr>
              <a:t>nature </a:t>
            </a:r>
            <a:r>
              <a:rPr lang="de-DE" sz="2400" dirty="0">
                <a:solidFill>
                  <a:schemeClr val="tx2"/>
                </a:solidFill>
              </a:rPr>
              <a:t>and </a:t>
            </a:r>
            <a:r>
              <a:rPr lang="de-DE" sz="2400" b="1" dirty="0">
                <a:solidFill>
                  <a:schemeClr val="tx2"/>
                </a:solidFill>
              </a:rPr>
              <a:t>humans</a:t>
            </a:r>
            <a:r>
              <a:rPr lang="de-DE" sz="2400" dirty="0">
                <a:solidFill>
                  <a:schemeClr val="tx2"/>
                </a:solidFill>
              </a:rPr>
              <a:t>, </a:t>
            </a:r>
            <a:r>
              <a:rPr lang="de-DE" sz="2400" b="1" dirty="0">
                <a:solidFill>
                  <a:schemeClr val="tx2"/>
                </a:solidFill>
              </a:rPr>
              <a:t>applications</a:t>
            </a:r>
            <a:r>
              <a:rPr lang="de-DE" sz="2400" dirty="0">
                <a:solidFill>
                  <a:schemeClr val="tx2"/>
                </a:solidFill>
              </a:rPr>
              <a:t>, and </a:t>
            </a:r>
            <a:r>
              <a:rPr lang="de-DE" sz="2400" b="1" dirty="0">
                <a:solidFill>
                  <a:schemeClr val="tx2"/>
                </a:solidFill>
              </a:rPr>
              <a:t>relevance for society</a:t>
            </a:r>
            <a:br>
              <a:rPr lang="de-DE" sz="2400" b="1" dirty="0">
                <a:solidFill>
                  <a:schemeClr val="tx2"/>
                </a:solidFill>
              </a:rPr>
            </a:br>
            <a:endParaRPr lang="en-GB" sz="3200" dirty="0">
              <a:solidFill>
                <a:schemeClr val="tx2"/>
              </a:solidFill>
            </a:endParaRPr>
          </a:p>
        </p:txBody>
      </p:sp>
      <p:sp>
        <p:nvSpPr>
          <p:cNvPr id="15" name="Content Placeholder 2"/>
          <p:cNvSpPr txBox="1">
            <a:spLocks/>
          </p:cNvSpPr>
          <p:nvPr/>
        </p:nvSpPr>
        <p:spPr>
          <a:xfrm>
            <a:off x="491656" y="1484784"/>
            <a:ext cx="11092470" cy="109553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lvl="0" indent="0">
              <a:spcBef>
                <a:spcPts val="0"/>
              </a:spcBef>
              <a:buClrTx/>
              <a:buSzTx/>
              <a:buNone/>
            </a:pPr>
            <a:r>
              <a:rPr lang="de-CH" sz="2800" dirty="0">
                <a:solidFill>
                  <a:schemeClr val="tx2"/>
                </a:solidFill>
              </a:rPr>
              <a:t>The IPN </a:t>
            </a:r>
            <a:r>
              <a:rPr lang="de-CH" sz="2800" dirty="0" err="1">
                <a:solidFill>
                  <a:schemeClr val="tx2"/>
                </a:solidFill>
              </a:rPr>
              <a:t>study</a:t>
            </a:r>
            <a:r>
              <a:rPr lang="de-CH" sz="2800" dirty="0">
                <a:solidFill>
                  <a:schemeClr val="tx2"/>
                </a:solidFill>
              </a:rPr>
              <a:t> </a:t>
            </a:r>
            <a:r>
              <a:rPr lang="de-CH" sz="2800" dirty="0" err="1">
                <a:solidFill>
                  <a:schemeClr val="tx2"/>
                </a:solidFill>
              </a:rPr>
              <a:t>describes</a:t>
            </a:r>
            <a:r>
              <a:rPr lang="de-CH" sz="2800" dirty="0">
                <a:solidFill>
                  <a:schemeClr val="tx2"/>
                </a:solidFill>
              </a:rPr>
              <a:t> </a:t>
            </a:r>
            <a:r>
              <a:rPr lang="en-GB" sz="2800" b="1" dirty="0">
                <a:solidFill>
                  <a:schemeClr val="tx2"/>
                </a:solidFill>
              </a:rPr>
              <a:t>2 types of interest </a:t>
            </a:r>
            <a:br>
              <a:rPr lang="en-GB" sz="2800" b="1" dirty="0">
                <a:solidFill>
                  <a:schemeClr val="tx2"/>
                </a:solidFill>
              </a:rPr>
            </a:br>
            <a:r>
              <a:rPr lang="de-DE" sz="2000" dirty="0">
                <a:solidFill>
                  <a:schemeClr val="bg1">
                    <a:lumMod val="50000"/>
                  </a:schemeClr>
                </a:solidFill>
              </a:rPr>
              <a:t>(Sievers, 1999; Rost, Sievers, Häußler, Hoffmann, &amp; Langeheine, 1999)</a:t>
            </a:r>
            <a:endParaRPr lang="de-AT" sz="2800" dirty="0">
              <a:solidFill>
                <a:schemeClr val="tx2"/>
              </a:solidFill>
            </a:endParaRPr>
          </a:p>
        </p:txBody>
      </p:sp>
      <p:sp>
        <p:nvSpPr>
          <p:cNvPr id="2" name="Title 1"/>
          <p:cNvSpPr>
            <a:spLocks noGrp="1"/>
          </p:cNvSpPr>
          <p:nvPr>
            <p:ph type="title"/>
          </p:nvPr>
        </p:nvSpPr>
        <p:spPr/>
        <p:txBody>
          <a:bodyPr/>
          <a:lstStyle/>
          <a:p>
            <a:r>
              <a:rPr lang="fr-CH" sz="4400" dirty="0">
                <a:solidFill>
                  <a:schemeClr val="accent1"/>
                </a:solidFill>
              </a:rPr>
              <a:t>Types of </a:t>
            </a:r>
            <a:r>
              <a:rPr lang="fr-CH" sz="4400" dirty="0" err="1">
                <a:solidFill>
                  <a:schemeClr val="accent1"/>
                </a:solidFill>
              </a:rPr>
              <a:t>I</a:t>
            </a:r>
            <a:r>
              <a:rPr lang="fr-CH" sz="4400" b="1" dirty="0" err="1">
                <a:solidFill>
                  <a:schemeClr val="accent1"/>
                </a:solidFill>
              </a:rPr>
              <a:t>nterest</a:t>
            </a:r>
            <a:r>
              <a:rPr lang="fr-CH" sz="4400" b="1" dirty="0">
                <a:solidFill>
                  <a:schemeClr val="accent1"/>
                </a:solidFill>
              </a:rPr>
              <a:t> in </a:t>
            </a:r>
            <a:r>
              <a:rPr lang="fr-CH" sz="4400" b="1" dirty="0" err="1">
                <a:solidFill>
                  <a:schemeClr val="accent1"/>
                </a:solidFill>
              </a:rPr>
              <a:t>Physics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5</a:t>
            </a:fld>
            <a:endParaRPr lang="en-US" dirty="0"/>
          </a:p>
        </p:txBody>
      </p:sp>
      <p:sp>
        <p:nvSpPr>
          <p:cNvPr id="11" name="Oval Callout 10"/>
          <p:cNvSpPr/>
          <p:nvPr/>
        </p:nvSpPr>
        <p:spPr>
          <a:xfrm>
            <a:off x="5663752" y="4468015"/>
            <a:ext cx="3383074" cy="2109217"/>
          </a:xfrm>
          <a:prstGeom prst="wedgeEllipseCallout">
            <a:avLst>
              <a:gd name="adj1" fmla="val -36309"/>
              <a:gd name="adj2" fmla="val -56375"/>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de-CH" sz="2800" b="1" dirty="0"/>
              <a:t>Physics?</a:t>
            </a:r>
            <a:r>
              <a:rPr lang="de-CH" sz="2800" dirty="0"/>
              <a:t> Only in the </a:t>
            </a:r>
            <a:r>
              <a:rPr lang="de-CH" sz="2800" b="1" dirty="0"/>
              <a:t>right contexts</a:t>
            </a:r>
            <a:r>
              <a:rPr lang="de-CH" sz="2800" dirty="0"/>
              <a:t>!</a:t>
            </a:r>
          </a:p>
        </p:txBody>
      </p:sp>
      <p:grpSp>
        <p:nvGrpSpPr>
          <p:cNvPr id="12" name="Group 11">
            <a:extLst>
              <a:ext uri="{FF2B5EF4-FFF2-40B4-BE49-F238E27FC236}">
                <a16:creationId xmlns:a16="http://schemas.microsoft.com/office/drawing/2014/main" id="{73B12018-D6ED-27F7-6EA2-4ED2D3F98BB4}"/>
              </a:ext>
            </a:extLst>
          </p:cNvPr>
          <p:cNvGrpSpPr/>
          <p:nvPr/>
        </p:nvGrpSpPr>
        <p:grpSpPr>
          <a:xfrm>
            <a:off x="666655" y="3675852"/>
            <a:ext cx="2736304" cy="1625081"/>
            <a:chOff x="666655" y="3675852"/>
            <a:chExt cx="2736304" cy="1625081"/>
          </a:xfrm>
        </p:grpSpPr>
        <p:sp>
          <p:nvSpPr>
            <p:cNvPr id="16" name="Oval Callout 3">
              <a:extLst>
                <a:ext uri="{FF2B5EF4-FFF2-40B4-BE49-F238E27FC236}">
                  <a16:creationId xmlns:a16="http://schemas.microsoft.com/office/drawing/2014/main" id="{B3A2E50A-E2E8-0FFF-1766-92F319FECD79}"/>
                </a:ext>
              </a:extLst>
            </p:cNvPr>
            <p:cNvSpPr/>
            <p:nvPr/>
          </p:nvSpPr>
          <p:spPr>
            <a:xfrm>
              <a:off x="666655" y="3675852"/>
              <a:ext cx="2736304" cy="1625081"/>
            </a:xfrm>
            <a:prstGeom prst="wedgeEllipseCallout">
              <a:avLst>
                <a:gd name="adj1" fmla="val 18406"/>
                <a:gd name="adj2" fmla="val -61056"/>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CH" sz="2800" b="1" dirty="0"/>
                <a:t>Physik!!! </a:t>
              </a:r>
            </a:p>
            <a:p>
              <a:pPr algn="ctr"/>
              <a:endParaRPr lang="de-CH" sz="2800" b="1" dirty="0"/>
            </a:p>
          </p:txBody>
        </p:sp>
        <p:pic>
          <p:nvPicPr>
            <p:cNvPr id="17" name="Graphic 16" descr="Heart with solid fill">
              <a:extLst>
                <a:ext uri="{FF2B5EF4-FFF2-40B4-BE49-F238E27FC236}">
                  <a16:creationId xmlns:a16="http://schemas.microsoft.com/office/drawing/2014/main" id="{B07B4097-04E0-0224-DB12-605FEB02021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28596" y="4488392"/>
              <a:ext cx="651400" cy="615351"/>
            </a:xfrm>
            <a:prstGeom prst="rect">
              <a:avLst/>
            </a:prstGeom>
          </p:spPr>
        </p:pic>
        <p:pic>
          <p:nvPicPr>
            <p:cNvPr id="18" name="Graphic 17" descr="Heart with solid fill">
              <a:extLst>
                <a:ext uri="{FF2B5EF4-FFF2-40B4-BE49-F238E27FC236}">
                  <a16:creationId xmlns:a16="http://schemas.microsoft.com/office/drawing/2014/main" id="{6AA47296-92CF-C875-9775-90CE674E148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683841" y="4637286"/>
              <a:ext cx="651400" cy="615351"/>
            </a:xfrm>
            <a:prstGeom prst="rect">
              <a:avLst/>
            </a:prstGeom>
          </p:spPr>
        </p:pic>
        <p:pic>
          <p:nvPicPr>
            <p:cNvPr id="19" name="Graphic 18" descr="Heart with solid fill">
              <a:extLst>
                <a:ext uri="{FF2B5EF4-FFF2-40B4-BE49-F238E27FC236}">
                  <a16:creationId xmlns:a16="http://schemas.microsoft.com/office/drawing/2014/main" id="{8D41CC74-032F-F6F9-6028-45AE37E6873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41130" y="4460197"/>
              <a:ext cx="651400" cy="615351"/>
            </a:xfrm>
            <a:prstGeom prst="rect">
              <a:avLst/>
            </a:prstGeom>
          </p:spPr>
        </p:pic>
      </p:grpSp>
    </p:spTree>
    <p:extLst>
      <p:ext uri="{BB962C8B-B14F-4D97-AF65-F5344CB8AC3E}">
        <p14:creationId xmlns:p14="http://schemas.microsoft.com/office/powerpoint/2010/main" val="276043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628801"/>
            <a:ext cx="11376024" cy="4571974"/>
          </a:xfrm>
        </p:spPr>
        <p:txBody>
          <a:bodyPr/>
          <a:lstStyle/>
          <a:p>
            <a:pPr marL="791980" indent="-479988">
              <a:buClr>
                <a:schemeClr val="tx1"/>
              </a:buClr>
              <a:buFont typeface="Wingdings" panose="05000000000000000000" pitchFamily="2" charset="2"/>
              <a:buChar char="v"/>
            </a:pPr>
            <a:r>
              <a:rPr lang="de-CH" sz="2800" dirty="0">
                <a:solidFill>
                  <a:schemeClr val="accent6">
                    <a:lumMod val="50000"/>
                  </a:schemeClr>
                </a:solidFill>
              </a:rPr>
              <a:t>Combined analysis of Mechanics and Particle Physics items</a:t>
            </a:r>
            <a:endParaRPr lang="nl-NL" sz="2400" b="0" dirty="0">
              <a:solidFill>
                <a:schemeClr val="accent6">
                  <a:lumMod val="50000"/>
                </a:schemeClr>
              </a:solidFill>
            </a:endParaRPr>
          </a:p>
          <a:p>
            <a:pPr marL="791980" indent="-479988">
              <a:buClr>
                <a:schemeClr val="tx1"/>
              </a:buClr>
              <a:buFont typeface="Wingdings" panose="05000000000000000000" pitchFamily="2" charset="2"/>
              <a:buChar char="v"/>
            </a:pPr>
            <a:r>
              <a:rPr lang="nl-NL" sz="2800" dirty="0">
                <a:solidFill>
                  <a:schemeClr val="accent6">
                    <a:lumMod val="50000"/>
                  </a:schemeClr>
                </a:solidFill>
              </a:rPr>
              <a:t>Analysis method: </a:t>
            </a:r>
          </a:p>
          <a:p>
            <a:pPr marL="1423988" indent="-479425">
              <a:buClr>
                <a:schemeClr val="tx1"/>
              </a:buClr>
              <a:buFont typeface="Arial" panose="020B0604020202020204" pitchFamily="34" charset="0"/>
              <a:buChar char="•"/>
            </a:pPr>
            <a:r>
              <a:rPr lang="nl-NL" sz="2800" b="0" dirty="0">
                <a:solidFill>
                  <a:schemeClr val="accent6">
                    <a:lumMod val="50000"/>
                  </a:schemeClr>
                </a:solidFill>
              </a:rPr>
              <a:t>Mixed Rasch rating scale model </a:t>
            </a:r>
          </a:p>
          <a:p>
            <a:pPr marL="1423988" indent="-479425">
              <a:buClr>
                <a:schemeClr val="tx1"/>
              </a:buClr>
              <a:buFont typeface="Arial" panose="020B0604020202020204" pitchFamily="34" charset="0"/>
              <a:buChar char="•"/>
            </a:pPr>
            <a:r>
              <a:rPr lang="nl-NL" sz="2800" b="0" dirty="0">
                <a:solidFill>
                  <a:schemeClr val="accent6">
                    <a:lumMod val="50000"/>
                  </a:schemeClr>
                </a:solidFill>
              </a:rPr>
              <a:t>Based on 22 Items</a:t>
            </a:r>
          </a:p>
        </p:txBody>
      </p:sp>
      <p:sp>
        <p:nvSpPr>
          <p:cNvPr id="2" name="Title 1"/>
          <p:cNvSpPr>
            <a:spLocks noGrp="1"/>
          </p:cNvSpPr>
          <p:nvPr>
            <p:ph type="title"/>
          </p:nvPr>
        </p:nvSpPr>
        <p:spPr/>
        <p:txBody>
          <a:bodyPr/>
          <a:lstStyle/>
          <a:p>
            <a:r>
              <a:rPr lang="de-CH" sz="4400" b="1" dirty="0">
                <a:solidFill>
                  <a:schemeClr val="accent1"/>
                </a:solidFill>
              </a:rPr>
              <a:t>Research Design</a:t>
            </a:r>
          </a:p>
        </p:txBody>
      </p:sp>
      <p:sp>
        <p:nvSpPr>
          <p:cNvPr id="5" name="Slide Number Placeholder 4"/>
          <p:cNvSpPr>
            <a:spLocks noGrp="1"/>
          </p:cNvSpPr>
          <p:nvPr>
            <p:ph type="sldNum" sz="quarter" idx="12"/>
          </p:nvPr>
        </p:nvSpPr>
        <p:spPr/>
        <p:txBody>
          <a:bodyPr/>
          <a:lstStyle/>
          <a:p>
            <a:fld id="{71766878-3199-4EAB-94E7-2D6D11070E14}" type="slidenum">
              <a:rPr lang="en-US" smtClean="0"/>
              <a:t>50</a:t>
            </a:fld>
            <a:endParaRPr lang="en-US" dirty="0"/>
          </a:p>
        </p:txBody>
      </p:sp>
    </p:spTree>
    <p:extLst>
      <p:ext uri="{BB962C8B-B14F-4D97-AF65-F5344CB8AC3E}">
        <p14:creationId xmlns:p14="http://schemas.microsoft.com/office/powerpoint/2010/main" val="30457089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Interest</a:t>
            </a:r>
            <a:r>
              <a:rPr lang="fr-CH" sz="4400" dirty="0">
                <a:solidFill>
                  <a:schemeClr val="accent1"/>
                </a:solidFill>
              </a:rPr>
              <a:t> Profiles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51</a:t>
            </a:fld>
            <a:endParaRPr lang="en-US" dirty="0"/>
          </a:p>
        </p:txBody>
      </p:sp>
      <p:sp>
        <p:nvSpPr>
          <p:cNvPr id="9" name="TextBox 8"/>
          <p:cNvSpPr txBox="1"/>
          <p:nvPr/>
        </p:nvSpPr>
        <p:spPr>
          <a:xfrm rot="16200000">
            <a:off x="10315175" y="3385141"/>
            <a:ext cx="2956363" cy="307777"/>
          </a:xfrm>
          <a:prstGeom prst="rect">
            <a:avLst/>
          </a:prstGeom>
          <a:noFill/>
        </p:spPr>
        <p:txBody>
          <a:bodyPr wrap="square" lIns="0" tIns="0" rIns="0" bIns="0" rtlCol="0">
            <a:spAutoFit/>
          </a:bodyPr>
          <a:lstStyle/>
          <a:p>
            <a:pPr algn="ctr"/>
            <a:r>
              <a:rPr lang="de-CH" sz="2000" dirty="0"/>
              <a:t>more interesting</a:t>
            </a:r>
          </a:p>
        </p:txBody>
      </p:sp>
      <p:sp>
        <p:nvSpPr>
          <p:cNvPr id="10" name="Down Arrow 9"/>
          <p:cNvSpPr/>
          <p:nvPr/>
        </p:nvSpPr>
        <p:spPr>
          <a:xfrm rot="10800000">
            <a:off x="11390910" y="1340768"/>
            <a:ext cx="248558" cy="4480350"/>
          </a:xfrm>
          <a:prstGeom prst="downArrow">
            <a:avLst>
              <a:gd name="adj1" fmla="val 50000"/>
              <a:gd name="adj2" fmla="val 948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graphicFrame>
        <p:nvGraphicFramePr>
          <p:cNvPr id="13" name="Chart 12"/>
          <p:cNvGraphicFramePr/>
          <p:nvPr/>
        </p:nvGraphicFramePr>
        <p:xfrm>
          <a:off x="450982" y="980728"/>
          <a:ext cx="10656564" cy="5608374"/>
        </p:xfrm>
        <a:graphic>
          <a:graphicData uri="http://schemas.openxmlformats.org/drawingml/2006/chart">
            <c:chart xmlns:c="http://schemas.openxmlformats.org/drawingml/2006/chart" xmlns:r="http://schemas.openxmlformats.org/officeDocument/2006/relationships" r:id="rId3"/>
          </a:graphicData>
        </a:graphic>
      </p:graphicFrame>
      <p:sp>
        <p:nvSpPr>
          <p:cNvPr id="15" name="Rectangle 14"/>
          <p:cNvSpPr/>
          <p:nvPr/>
        </p:nvSpPr>
        <p:spPr>
          <a:xfrm>
            <a:off x="5994978" y="980728"/>
            <a:ext cx="432048" cy="4680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Rectangle 19"/>
          <p:cNvSpPr/>
          <p:nvPr/>
        </p:nvSpPr>
        <p:spPr>
          <a:xfrm rot="5400000">
            <a:off x="8509939" y="3331528"/>
            <a:ext cx="216025" cy="49791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aphicFrame>
        <p:nvGraphicFramePr>
          <p:cNvPr id="16" name="Chart 15"/>
          <p:cNvGraphicFramePr/>
          <p:nvPr/>
        </p:nvGraphicFramePr>
        <p:xfrm>
          <a:off x="5850962" y="1108889"/>
          <a:ext cx="5256584" cy="4824536"/>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p:cNvSpPr/>
          <p:nvPr/>
        </p:nvSpPr>
        <p:spPr>
          <a:xfrm>
            <a:off x="5895847" y="980727"/>
            <a:ext cx="432048" cy="1730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Rectangle 17"/>
          <p:cNvSpPr/>
          <p:nvPr/>
        </p:nvSpPr>
        <p:spPr>
          <a:xfrm>
            <a:off x="5895847" y="4349249"/>
            <a:ext cx="432048" cy="13119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 name="Rectangle 18"/>
          <p:cNvSpPr/>
          <p:nvPr/>
        </p:nvSpPr>
        <p:spPr>
          <a:xfrm>
            <a:off x="5888103" y="3320988"/>
            <a:ext cx="322899" cy="910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Text Placeholder 10"/>
          <p:cNvSpPr>
            <a:spLocks noGrp="1"/>
          </p:cNvSpPr>
          <p:nvPr>
            <p:ph type="body" idx="1"/>
          </p:nvPr>
        </p:nvSpPr>
        <p:spPr>
          <a:xfrm>
            <a:off x="6870391" y="5152784"/>
            <a:ext cx="3528392" cy="668337"/>
          </a:xfrm>
        </p:spPr>
        <p:txBody>
          <a:bodyPr anchor="ctr"/>
          <a:lstStyle/>
          <a:p>
            <a:pPr algn="ctr"/>
            <a:r>
              <a:rPr lang="de-CH" sz="2800" dirty="0">
                <a:solidFill>
                  <a:srgbClr val="BDBBBC"/>
                </a:solidFill>
              </a:rPr>
              <a:t>Particle Physics</a:t>
            </a:r>
          </a:p>
        </p:txBody>
      </p:sp>
      <p:sp>
        <p:nvSpPr>
          <p:cNvPr id="22" name="Text Placeholder 12"/>
          <p:cNvSpPr txBox="1">
            <a:spLocks/>
          </p:cNvSpPr>
          <p:nvPr/>
        </p:nvSpPr>
        <p:spPr>
          <a:xfrm>
            <a:off x="2394546" y="5252274"/>
            <a:ext cx="2376264" cy="473834"/>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800"/>
              </a:spcBef>
              <a:spcAft>
                <a:spcPts val="40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r>
              <a:rPr lang="de-CH" sz="2800" dirty="0">
                <a:solidFill>
                  <a:srgbClr val="BDBBBC"/>
                </a:solidFill>
              </a:rPr>
              <a:t>Mechanics</a:t>
            </a:r>
          </a:p>
        </p:txBody>
      </p:sp>
      <p:sp>
        <p:nvSpPr>
          <p:cNvPr id="23" name="Rectangle 22"/>
          <p:cNvSpPr/>
          <p:nvPr/>
        </p:nvSpPr>
        <p:spPr>
          <a:xfrm>
            <a:off x="5888103" y="3845193"/>
            <a:ext cx="432048" cy="297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 name="TextBox 23"/>
          <p:cNvSpPr txBox="1"/>
          <p:nvPr/>
        </p:nvSpPr>
        <p:spPr>
          <a:xfrm>
            <a:off x="4165741" y="6592952"/>
            <a:ext cx="3865305" cy="276999"/>
          </a:xfrm>
          <a:prstGeom prst="rect">
            <a:avLst/>
          </a:prstGeom>
          <a:noFill/>
        </p:spPr>
        <p:txBody>
          <a:bodyPr wrap="square" lIns="0" tIns="0" rIns="0" bIns="0" rtlCol="0">
            <a:spAutoFit/>
          </a:bodyPr>
          <a:lstStyle/>
          <a:p>
            <a:pPr algn="ctr"/>
            <a:r>
              <a:rPr lang="de-CH" dirty="0">
                <a:solidFill>
                  <a:schemeClr val="tx2"/>
                </a:solidFill>
              </a:rPr>
              <a:t>45%              31%              24%</a:t>
            </a:r>
          </a:p>
        </p:txBody>
      </p:sp>
    </p:spTree>
    <p:extLst>
      <p:ext uri="{BB962C8B-B14F-4D97-AF65-F5344CB8AC3E}">
        <p14:creationId xmlns:p14="http://schemas.microsoft.com/office/powerpoint/2010/main" val="395054716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Combined</a:t>
            </a:r>
            <a:r>
              <a:rPr lang="fr-CH" sz="4400" dirty="0">
                <a:solidFill>
                  <a:schemeClr val="accent1"/>
                </a:solidFill>
              </a:rPr>
              <a:t> Rasch </a:t>
            </a:r>
            <a:r>
              <a:rPr lang="fr-CH" sz="4400" dirty="0" err="1">
                <a:solidFill>
                  <a:schemeClr val="accent1"/>
                </a:solidFill>
              </a:rPr>
              <a:t>Analysis</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52</a:t>
            </a:fld>
            <a:endParaRPr lang="en-US" dirty="0"/>
          </a:p>
        </p:txBody>
      </p:sp>
      <p:graphicFrame>
        <p:nvGraphicFramePr>
          <p:cNvPr id="8" name="Table 7"/>
          <p:cNvGraphicFramePr>
            <a:graphicFrameLocks noGrp="1"/>
          </p:cNvGraphicFramePr>
          <p:nvPr/>
        </p:nvGraphicFramePr>
        <p:xfrm>
          <a:off x="1343472" y="2564904"/>
          <a:ext cx="9649073" cy="1943100"/>
        </p:xfrm>
        <a:graphic>
          <a:graphicData uri="http://schemas.openxmlformats.org/drawingml/2006/table">
            <a:tbl>
              <a:tblPr firstRow="1" bandRow="1">
                <a:tableStyleId>{7E9639D4-E3E2-4D34-9284-5A2195B3D0D7}</a:tableStyleId>
              </a:tblPr>
              <a:tblGrid>
                <a:gridCol w="1872208">
                  <a:extLst>
                    <a:ext uri="{9D8B030D-6E8A-4147-A177-3AD203B41FA5}">
                      <a16:colId xmlns:a16="http://schemas.microsoft.com/office/drawing/2014/main" val="3138538062"/>
                    </a:ext>
                  </a:extLst>
                </a:gridCol>
                <a:gridCol w="1555373">
                  <a:extLst>
                    <a:ext uri="{9D8B030D-6E8A-4147-A177-3AD203B41FA5}">
                      <a16:colId xmlns:a16="http://schemas.microsoft.com/office/drawing/2014/main" val="1607583161"/>
                    </a:ext>
                  </a:extLst>
                </a:gridCol>
                <a:gridCol w="1555373">
                  <a:extLst>
                    <a:ext uri="{9D8B030D-6E8A-4147-A177-3AD203B41FA5}">
                      <a16:colId xmlns:a16="http://schemas.microsoft.com/office/drawing/2014/main" val="1873742676"/>
                    </a:ext>
                  </a:extLst>
                </a:gridCol>
                <a:gridCol w="1555373">
                  <a:extLst>
                    <a:ext uri="{9D8B030D-6E8A-4147-A177-3AD203B41FA5}">
                      <a16:colId xmlns:a16="http://schemas.microsoft.com/office/drawing/2014/main" val="1976082777"/>
                    </a:ext>
                  </a:extLst>
                </a:gridCol>
                <a:gridCol w="1555373">
                  <a:extLst>
                    <a:ext uri="{9D8B030D-6E8A-4147-A177-3AD203B41FA5}">
                      <a16:colId xmlns:a16="http://schemas.microsoft.com/office/drawing/2014/main" val="2492220178"/>
                    </a:ext>
                  </a:extLst>
                </a:gridCol>
                <a:gridCol w="1555373">
                  <a:extLst>
                    <a:ext uri="{9D8B030D-6E8A-4147-A177-3AD203B41FA5}">
                      <a16:colId xmlns:a16="http://schemas.microsoft.com/office/drawing/2014/main" val="193215386"/>
                    </a:ext>
                  </a:extLst>
                </a:gridCol>
              </a:tblGrid>
              <a:tr h="370840">
                <a:tc>
                  <a:txBody>
                    <a:bodyPr/>
                    <a:lstStyle/>
                    <a:p>
                      <a:pPr algn="l" fontAlgn="b"/>
                      <a:endParaRPr lang="en-GB" sz="1800" b="0" i="0" u="none" strike="noStrike" dirty="0">
                        <a:solidFill>
                          <a:srgbClr val="000000"/>
                        </a:solidFill>
                        <a:effectLst/>
                        <a:latin typeface="+mj-lt"/>
                      </a:endParaRPr>
                    </a:p>
                  </a:txBody>
                  <a:tcPr marL="7620" marR="7620" marT="7620" marB="0" anchor="b">
                    <a:lnL w="6350" cap="flat" cmpd="sng" algn="ctr">
                      <a:noFill/>
                      <a:prstDash val="solid"/>
                      <a:miter lim="800000"/>
                    </a:lnL>
                    <a:lnR w="19050" cap="flat" cmpd="sng" algn="ctr">
                      <a:noFill/>
                      <a:prstDash val="solid"/>
                      <a:round/>
                      <a:headEnd type="none" w="med" len="med"/>
                      <a:tailEnd type="none" w="med" len="med"/>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rowSpan="2">
                  <a:txBody>
                    <a:bodyPr/>
                    <a:lstStyle/>
                    <a:p>
                      <a:pPr algn="ctr" fontAlgn="b"/>
                      <a:r>
                        <a:rPr lang="en-GB" sz="1800" b="1" i="0" u="none" strike="noStrike" dirty="0">
                          <a:solidFill>
                            <a:schemeClr val="tx1"/>
                          </a:solidFill>
                          <a:effectLst/>
                          <a:latin typeface="+mj-lt"/>
                        </a:rPr>
                        <a:t>Rasch Analysis</a:t>
                      </a:r>
                      <a:r>
                        <a:rPr lang="en-GB" sz="1800" b="1" i="0" u="none" strike="noStrike" baseline="0" dirty="0">
                          <a:solidFill>
                            <a:schemeClr val="tx1"/>
                          </a:solidFill>
                          <a:effectLst/>
                          <a:latin typeface="+mj-lt"/>
                        </a:rPr>
                        <a:t> based on</a:t>
                      </a:r>
                      <a:endParaRPr lang="en-GB" sz="1800" b="1" i="0" u="none" strike="noStrike" dirty="0">
                        <a:solidFill>
                          <a:schemeClr val="tx1"/>
                        </a:solidFill>
                        <a:effectLst/>
                        <a:latin typeface="+mj-lt"/>
                      </a:endParaRPr>
                    </a:p>
                  </a:txBody>
                  <a:tcPr marL="7620" marR="7620" marT="7620" marB="0" anchor="ctr">
                    <a:lnL w="190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4">
                  <a:txBody>
                    <a:bodyPr/>
                    <a:lstStyle/>
                    <a:p>
                      <a:pPr algn="ctr" fontAlgn="b"/>
                      <a:r>
                        <a:rPr lang="en-GB" sz="2400" u="none" strike="noStrike" dirty="0">
                          <a:effectLst/>
                          <a:latin typeface="+mj-lt"/>
                        </a:rPr>
                        <a:t>Mean Item Parameters</a:t>
                      </a:r>
                      <a:endParaRPr lang="en-GB" sz="2400" b="0" i="0" u="none" strike="noStrike" dirty="0">
                        <a:solidFill>
                          <a:srgbClr val="000000"/>
                        </a:solidFill>
                        <a:effectLst/>
                        <a:latin typeface="+mj-lt"/>
                      </a:endParaRPr>
                    </a:p>
                  </a:txBody>
                  <a:tcPr marL="7620" marR="7620" marT="762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de-CH"/>
                    </a:p>
                  </a:txBody>
                  <a:tcPr/>
                </a:tc>
                <a:tc hMerge="1">
                  <a:txBody>
                    <a:bodyPr/>
                    <a:lstStyle/>
                    <a:p>
                      <a:endParaRPr lang="de-CH"/>
                    </a:p>
                  </a:txBody>
                  <a:tcPr/>
                </a:tc>
                <a:tc hMerge="1">
                  <a:txBody>
                    <a:bodyPr/>
                    <a:lstStyle/>
                    <a:p>
                      <a:pPr algn="l" fontAlgn="b"/>
                      <a:endParaRPr lang="en-GB" sz="1800" b="0" i="0" u="none" strike="noStrike" dirty="0">
                        <a:solidFill>
                          <a:srgbClr val="000000"/>
                        </a:solidFill>
                        <a:effectLst/>
                        <a:latin typeface="+mj-lt"/>
                      </a:endParaRPr>
                    </a:p>
                  </a:txBody>
                  <a:tcPr marL="7620" marR="7620" marT="7620" marB="0" anchor="b"/>
                </a:tc>
                <a:extLst>
                  <a:ext uri="{0D108BD9-81ED-4DB2-BD59-A6C34878D82A}">
                    <a16:rowId xmlns:a16="http://schemas.microsoft.com/office/drawing/2014/main" val="569397684"/>
                  </a:ext>
                </a:extLst>
              </a:tr>
              <a:tr h="370840">
                <a:tc>
                  <a:txBody>
                    <a:bodyPr/>
                    <a:lstStyle/>
                    <a:p>
                      <a:pPr algn="l" fontAlgn="b"/>
                      <a:endParaRPr lang="en-GB" sz="1800" b="0" i="0" u="none" strike="noStrike" dirty="0">
                        <a:solidFill>
                          <a:srgbClr val="000000"/>
                        </a:solidFill>
                        <a:effectLst/>
                        <a:latin typeface="+mj-lt"/>
                      </a:endParaRPr>
                    </a:p>
                  </a:txBody>
                  <a:tcPr marL="7620" marR="7620" marT="7620" marB="0" anchor="b">
                    <a:lnL w="6350" cap="flat" cmpd="sng" algn="ctr">
                      <a:noFill/>
                      <a:prstDash val="solid"/>
                      <a:miter lim="800000"/>
                    </a:lnL>
                    <a:lnR w="19050" cap="flat" cmpd="sng" algn="ctr">
                      <a:noFill/>
                      <a:prstDash val="solid"/>
                      <a:round/>
                      <a:headEnd type="none" w="med" len="med"/>
                      <a:tailEnd type="none" w="med" len="med"/>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pPr algn="l" fontAlgn="b"/>
                      <a:endParaRPr lang="en-GB" sz="1800" b="0" i="0" u="none" strike="noStrike" dirty="0">
                        <a:solidFill>
                          <a:srgbClr val="000000"/>
                        </a:solidFill>
                        <a:effectLst/>
                        <a:latin typeface="+mj-lt"/>
                      </a:endParaRPr>
                    </a:p>
                  </a:txBody>
                  <a:tcPr marL="7620" marR="7620" marT="7620" marB="0" anchor="b">
                    <a:lnL w="190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GB" sz="1800" b="1" u="none" strike="noStrike" dirty="0">
                          <a:solidFill>
                            <a:schemeClr val="tx1"/>
                          </a:solidFill>
                          <a:effectLst/>
                          <a:latin typeface="+mj-lt"/>
                        </a:rPr>
                        <a:t>Group 1</a:t>
                      </a:r>
                      <a:endParaRPr lang="en-GB" sz="1800" b="1" i="0" u="none" strike="noStrike" dirty="0">
                        <a:solidFill>
                          <a:schemeClr val="tx1"/>
                        </a:solidFill>
                        <a:effectLst/>
                        <a:latin typeface="+mj-lt"/>
                      </a:endParaRPr>
                    </a:p>
                  </a:txBody>
                  <a:tcPr marL="7620" marR="7620" marT="7620"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800" b="1" u="none" strike="noStrike" dirty="0">
                          <a:solidFill>
                            <a:schemeClr val="tx1"/>
                          </a:solidFill>
                          <a:effectLst/>
                          <a:latin typeface="+mj-lt"/>
                        </a:rPr>
                        <a:t>Group 2</a:t>
                      </a:r>
                      <a:endParaRPr lang="en-GB" sz="1800" b="1" i="0" u="none" strike="noStrike" dirty="0">
                        <a:solidFill>
                          <a:schemeClr val="tx1"/>
                        </a:solidFill>
                        <a:effectLst/>
                        <a:latin typeface="+mj-lt"/>
                      </a:endParaRPr>
                    </a:p>
                  </a:txBody>
                  <a:tcPr marL="7620" marR="7620" marT="7620" marB="0" anchor="b">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800" b="1" u="none" strike="noStrike" dirty="0">
                          <a:solidFill>
                            <a:schemeClr val="tx1"/>
                          </a:solidFill>
                          <a:effectLst/>
                          <a:latin typeface="+mj-lt"/>
                        </a:rPr>
                        <a:t>Group 3</a:t>
                      </a:r>
                      <a:endParaRPr lang="en-GB" sz="1800" b="1" i="0" u="none" strike="noStrike" dirty="0">
                        <a:solidFill>
                          <a:schemeClr val="tx1"/>
                        </a:solidFill>
                        <a:effectLst/>
                        <a:latin typeface="+mj-lt"/>
                      </a:endParaRPr>
                    </a:p>
                  </a:txBody>
                  <a:tcPr marL="7620" marR="7620" marT="7620" marB="0" anchor="b">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pPr algn="ctr" fontAlgn="b"/>
                      <a:r>
                        <a:rPr lang="en-GB" sz="1800" b="1" i="0" u="none" strike="noStrike" dirty="0">
                          <a:solidFill>
                            <a:schemeClr val="tx1"/>
                          </a:solidFill>
                          <a:effectLst/>
                          <a:latin typeface="+mj-lt"/>
                        </a:rPr>
                        <a:t>Mean</a:t>
                      </a:r>
                    </a:p>
                  </a:txBody>
                  <a:tcPr marL="7620" marR="7620" marT="7620"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20000"/>
                        <a:lumOff val="80000"/>
                      </a:schemeClr>
                    </a:solidFill>
                  </a:tcPr>
                </a:tc>
                <a:extLst>
                  <a:ext uri="{0D108BD9-81ED-4DB2-BD59-A6C34878D82A}">
                    <a16:rowId xmlns:a16="http://schemas.microsoft.com/office/drawing/2014/main" val="339162392"/>
                  </a:ext>
                </a:extLst>
              </a:tr>
              <a:tr h="370840">
                <a:tc>
                  <a:txBody>
                    <a:bodyPr/>
                    <a:lstStyle/>
                    <a:p>
                      <a:pPr algn="r" fontAlgn="b"/>
                      <a:r>
                        <a:rPr lang="en-GB" sz="1800" b="1" u="none" strike="noStrike" dirty="0">
                          <a:effectLst/>
                          <a:latin typeface="+mj-lt"/>
                        </a:rPr>
                        <a:t>Mechanics</a:t>
                      </a:r>
                      <a:endParaRPr lang="en-GB" sz="1800" b="1" i="0" u="none" strike="noStrike" dirty="0">
                        <a:solidFill>
                          <a:srgbClr val="000000"/>
                        </a:solidFill>
                        <a:effectLst/>
                        <a:latin typeface="+mj-lt"/>
                      </a:endParaRPr>
                    </a:p>
                  </a:txBody>
                  <a:tcPr marL="7620" marR="7620" marT="762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i="0" u="none" strike="noStrike" dirty="0">
                          <a:solidFill>
                            <a:schemeClr val="tx1"/>
                          </a:solidFill>
                          <a:effectLst/>
                          <a:latin typeface="+mj-lt"/>
                        </a:rPr>
                        <a:t>22 items</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0.1</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-0.3</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1" u="none" strike="noStrike" dirty="0">
                          <a:solidFill>
                            <a:schemeClr val="bg2">
                              <a:lumMod val="10000"/>
                            </a:schemeClr>
                          </a:solidFill>
                          <a:effectLst/>
                          <a:latin typeface="+mj-lt"/>
                        </a:rPr>
                        <a:t>-0.1</a:t>
                      </a:r>
                      <a:endParaRPr lang="en-GB" sz="1800" b="1" i="0" u="none" strike="noStrike" dirty="0">
                        <a:solidFill>
                          <a:schemeClr val="bg2">
                            <a:lumMod val="10000"/>
                          </a:schemeClr>
                        </a:solidFill>
                        <a:effectLst/>
                        <a:latin typeface="+mj-lt"/>
                      </a:endParaRPr>
                    </a:p>
                  </a:txBody>
                  <a:tcPr marL="7620" marR="7620" marT="762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1762103829"/>
                  </a:ext>
                </a:extLst>
              </a:tr>
              <a:tr h="370840">
                <a:tc>
                  <a:txBody>
                    <a:bodyPr/>
                    <a:lstStyle/>
                    <a:p>
                      <a:pPr algn="r" fontAlgn="b"/>
                      <a:r>
                        <a:rPr lang="en-GB" sz="1800" b="1" u="none" strike="noStrike" dirty="0">
                          <a:effectLst/>
                          <a:latin typeface="+mj-lt"/>
                        </a:rPr>
                        <a:t>Particle Physics</a:t>
                      </a:r>
                      <a:endParaRPr lang="en-GB" sz="1800" b="1" i="0" u="none" strike="noStrike" dirty="0">
                        <a:solidFill>
                          <a:srgbClr val="000000"/>
                        </a:solidFill>
                        <a:effectLst/>
                        <a:latin typeface="+mj-lt"/>
                      </a:endParaRPr>
                    </a:p>
                  </a:txBody>
                  <a:tcPr marL="7620" marR="7620" marT="762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i="0" u="none" strike="noStrike" dirty="0">
                          <a:solidFill>
                            <a:schemeClr val="tx1"/>
                          </a:solidFill>
                          <a:effectLst/>
                          <a:latin typeface="+mj-lt"/>
                        </a:rPr>
                        <a:t>22 items</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-0.1</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u="none" strike="noStrike" dirty="0">
                          <a:solidFill>
                            <a:schemeClr val="bg2">
                              <a:lumMod val="10000"/>
                            </a:schemeClr>
                          </a:solidFill>
                          <a:effectLst/>
                          <a:latin typeface="+mj-lt"/>
                        </a:rPr>
                        <a:t>0.3</a:t>
                      </a:r>
                      <a:endParaRPr lang="en-GB" sz="1800" b="0" i="0" u="none" strike="noStrike" dirty="0">
                        <a:solidFill>
                          <a:schemeClr val="bg2">
                            <a:lumMod val="10000"/>
                          </a:schemeClr>
                        </a:solidFill>
                        <a:effectLst/>
                        <a:latin typeface="+mj-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1" u="none" strike="noStrike" dirty="0">
                          <a:solidFill>
                            <a:schemeClr val="bg2">
                              <a:lumMod val="10000"/>
                            </a:schemeClr>
                          </a:solidFill>
                          <a:effectLst/>
                          <a:latin typeface="+mj-lt"/>
                        </a:rPr>
                        <a:t>0.1</a:t>
                      </a:r>
                      <a:endParaRPr lang="en-GB" sz="1800" b="1" i="0" u="none" strike="noStrike" dirty="0">
                        <a:solidFill>
                          <a:schemeClr val="bg2">
                            <a:lumMod val="10000"/>
                          </a:schemeClr>
                        </a:solidFill>
                        <a:effectLst/>
                        <a:latin typeface="+mj-lt"/>
                      </a:endParaRPr>
                    </a:p>
                  </a:txBody>
                  <a:tcPr marL="7620" marR="7620" marT="762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332572813"/>
                  </a:ext>
                </a:extLst>
              </a:tr>
              <a:tr h="370840">
                <a:tc>
                  <a:txBody>
                    <a:bodyPr/>
                    <a:lstStyle/>
                    <a:p>
                      <a:pPr algn="r" fontAlgn="b"/>
                      <a:r>
                        <a:rPr lang="en-GB" sz="1800" b="1" u="none" strike="noStrike" kern="1200" dirty="0">
                          <a:solidFill>
                            <a:schemeClr val="tx1"/>
                          </a:solidFill>
                          <a:effectLst/>
                          <a:latin typeface="+mj-lt"/>
                          <a:ea typeface="+mn-ea"/>
                          <a:cs typeface="+mn-cs"/>
                        </a:rPr>
                        <a:t>M+PP</a:t>
                      </a:r>
                    </a:p>
                  </a:txBody>
                  <a:tcPr marL="7620" marR="7620" marT="7620"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u="none" strike="noStrike" kern="1200" dirty="0">
                          <a:solidFill>
                            <a:schemeClr val="tx1"/>
                          </a:solidFill>
                          <a:effectLst/>
                          <a:latin typeface="+mj-lt"/>
                          <a:ea typeface="+mn-ea"/>
                          <a:cs typeface="+mn-cs"/>
                        </a:rPr>
                        <a:t>22 items</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i="0" u="none" strike="noStrike" dirty="0">
                          <a:solidFill>
                            <a:schemeClr val="bg2">
                              <a:lumMod val="10000"/>
                            </a:schemeClr>
                          </a:solidFill>
                          <a:effectLst/>
                          <a:latin typeface="+mj-lt"/>
                        </a:rPr>
                        <a:t>0</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i="0" u="none" strike="noStrike" dirty="0">
                          <a:solidFill>
                            <a:schemeClr val="tx2"/>
                          </a:solidFill>
                          <a:effectLst/>
                          <a:latin typeface="+mj-lt"/>
                        </a:rPr>
                        <a:t>0</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0" i="0" u="none" strike="noStrike" dirty="0">
                          <a:solidFill>
                            <a:schemeClr val="bg2">
                              <a:lumMod val="10000"/>
                            </a:schemeClr>
                          </a:solidFill>
                          <a:effectLst/>
                          <a:latin typeface="+mj-lt"/>
                        </a:rPr>
                        <a:t>0</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800" b="1" i="0" u="none" strike="noStrike" kern="1200" dirty="0">
                          <a:solidFill>
                            <a:schemeClr val="bg2">
                              <a:lumMod val="10000"/>
                            </a:schemeClr>
                          </a:solidFill>
                          <a:effectLst/>
                          <a:latin typeface="+mn-lt"/>
                          <a:ea typeface="+mn-ea"/>
                          <a:cs typeface="+mn-cs"/>
                        </a:rPr>
                        <a:t>0</a:t>
                      </a:r>
                    </a:p>
                  </a:txBody>
                  <a:tcPr marL="7620" marR="7620" marT="7620"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7857071"/>
                  </a:ext>
                </a:extLst>
              </a:tr>
            </a:tbl>
          </a:graphicData>
        </a:graphic>
      </p:graphicFrame>
    </p:spTree>
    <p:extLst>
      <p:ext uri="{BB962C8B-B14F-4D97-AF65-F5344CB8AC3E}">
        <p14:creationId xmlns:p14="http://schemas.microsoft.com/office/powerpoint/2010/main" val="14230545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Results</a:t>
            </a:r>
            <a:r>
              <a:rPr lang="fr-CH" sz="4400" dirty="0">
                <a:solidFill>
                  <a:schemeClr val="accent1"/>
                </a:solidFill>
              </a:rPr>
              <a:t> of </a:t>
            </a:r>
            <a:r>
              <a:rPr lang="fr-CH" sz="4400" dirty="0" err="1">
                <a:solidFill>
                  <a:schemeClr val="accent1"/>
                </a:solidFill>
              </a:rPr>
              <a:t>Combined</a:t>
            </a:r>
            <a:r>
              <a:rPr lang="fr-CH" sz="4400" dirty="0">
                <a:solidFill>
                  <a:schemeClr val="accent1"/>
                </a:solidFill>
              </a:rPr>
              <a:t> </a:t>
            </a:r>
            <a:r>
              <a:rPr lang="fr-CH" sz="4400" dirty="0" err="1">
                <a:solidFill>
                  <a:schemeClr val="accent1"/>
                </a:solidFill>
              </a:rPr>
              <a:t>Analysis</a:t>
            </a:r>
            <a:r>
              <a:rPr lang="fr-CH" sz="4400" dirty="0">
                <a:solidFill>
                  <a:schemeClr val="accent1"/>
                </a:solidFill>
              </a:rPr>
              <a:t> </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Students’ Interest in Mechanics and Particle Physics</a:t>
            </a:r>
          </a:p>
        </p:txBody>
      </p:sp>
      <p:sp>
        <p:nvSpPr>
          <p:cNvPr id="2" name="Content Placeholder 1"/>
          <p:cNvSpPr>
            <a:spLocks noGrp="1"/>
          </p:cNvSpPr>
          <p:nvPr>
            <p:ph sz="half" idx="2"/>
          </p:nvPr>
        </p:nvSpPr>
        <p:spPr>
          <a:xfrm>
            <a:off x="407987" y="2427287"/>
            <a:ext cx="10699559" cy="3773488"/>
          </a:xfrm>
        </p:spPr>
        <p:txBody>
          <a:bodyPr/>
          <a:lstStyle/>
          <a:p>
            <a:pPr marL="791980" indent="-479988">
              <a:buClr>
                <a:schemeClr val="tx1"/>
              </a:buClr>
              <a:buFont typeface="Wingdings" panose="05000000000000000000" pitchFamily="2" charset="2"/>
              <a:buChar char="v"/>
            </a:pPr>
            <a:r>
              <a:rPr lang="en-GB" sz="2800" dirty="0">
                <a:solidFill>
                  <a:srgbClr val="1C446A">
                    <a:lumMod val="50000"/>
                  </a:srgbClr>
                </a:solidFill>
              </a:rPr>
              <a:t>Different mean item parameters for the different groups</a:t>
            </a:r>
            <a:endParaRPr lang="en-GB" sz="2800" b="0" dirty="0">
              <a:solidFill>
                <a:schemeClr val="accent6">
                  <a:lumMod val="50000"/>
                </a:schemeClr>
              </a:solidFill>
            </a:endParaRPr>
          </a:p>
          <a:p>
            <a:pPr marL="1343025" indent="-354013">
              <a:buClr>
                <a:schemeClr val="tx1"/>
              </a:buClr>
            </a:pPr>
            <a:r>
              <a:rPr lang="en-GB" sz="2800" dirty="0">
                <a:solidFill>
                  <a:schemeClr val="accent6">
                    <a:lumMod val="50000"/>
                  </a:schemeClr>
                </a:solidFill>
              </a:rPr>
              <a:t>Group 1: </a:t>
            </a:r>
            <a:r>
              <a:rPr lang="en-GB" sz="2800" b="0" dirty="0">
                <a:solidFill>
                  <a:schemeClr val="accent6">
                    <a:lumMod val="50000"/>
                  </a:schemeClr>
                </a:solidFill>
              </a:rPr>
              <a:t>M and PP same mean item parameters </a:t>
            </a:r>
          </a:p>
          <a:p>
            <a:pPr marL="1343025" indent="-354013">
              <a:buClr>
                <a:schemeClr val="tx1"/>
              </a:buClr>
            </a:pPr>
            <a:r>
              <a:rPr lang="en-GB" sz="2800" dirty="0">
                <a:solidFill>
                  <a:schemeClr val="accent6">
                    <a:lumMod val="50000"/>
                  </a:schemeClr>
                </a:solidFill>
              </a:rPr>
              <a:t>Group 2: </a:t>
            </a:r>
            <a:r>
              <a:rPr lang="en-GB" sz="2800" b="0" dirty="0">
                <a:solidFill>
                  <a:schemeClr val="accent6">
                    <a:lumMod val="50000"/>
                  </a:schemeClr>
                </a:solidFill>
              </a:rPr>
              <a:t>M higher mean item parameter than PP</a:t>
            </a:r>
          </a:p>
          <a:p>
            <a:pPr marL="1343025" indent="-354013">
              <a:buClr>
                <a:schemeClr val="tx1"/>
              </a:buClr>
            </a:pPr>
            <a:r>
              <a:rPr lang="en-GB" sz="2800" dirty="0">
                <a:solidFill>
                  <a:schemeClr val="accent6">
                    <a:lumMod val="50000"/>
                  </a:schemeClr>
                </a:solidFill>
              </a:rPr>
              <a:t>Group 3: </a:t>
            </a:r>
            <a:r>
              <a:rPr lang="en-GB" sz="2800" b="0" dirty="0">
                <a:solidFill>
                  <a:schemeClr val="accent6">
                    <a:lumMod val="50000"/>
                  </a:schemeClr>
                </a:solidFill>
              </a:rPr>
              <a:t>M lower mean item parameter than PP</a:t>
            </a:r>
          </a:p>
          <a:p>
            <a:pPr marL="791980" lvl="0" indent="-479988">
              <a:buClr>
                <a:srgbClr val="0033A0"/>
              </a:buClr>
              <a:buFont typeface="Wingdings" panose="05000000000000000000" pitchFamily="2" charset="2"/>
              <a:buChar char="v"/>
            </a:pPr>
            <a:r>
              <a:rPr lang="en-GB" sz="2800" dirty="0">
                <a:solidFill>
                  <a:srgbClr val="1C446A">
                    <a:lumMod val="50000"/>
                  </a:srgbClr>
                </a:solidFill>
              </a:rPr>
              <a:t>PP higher mean item parameter than M</a:t>
            </a:r>
            <a:endParaRPr lang="en-GB" sz="2800" b="0" dirty="0">
              <a:solidFill>
                <a:srgbClr val="1C446A">
                  <a:lumMod val="50000"/>
                </a:srgbClr>
              </a:solidFill>
            </a:endParaRPr>
          </a:p>
          <a:p>
            <a:pPr marL="1343025" indent="-354013">
              <a:buClr>
                <a:schemeClr val="tx1"/>
              </a:buClr>
            </a:pPr>
            <a:endParaRPr lang="en-GB" sz="2800" b="0" dirty="0">
              <a:solidFill>
                <a:schemeClr val="accent6">
                  <a:lumMod val="50000"/>
                </a:schemeClr>
              </a:solidFill>
            </a:endParaRPr>
          </a:p>
          <a:p>
            <a:endParaRPr lang="de-CH" dirty="0"/>
          </a:p>
        </p:txBody>
      </p:sp>
      <p:sp>
        <p:nvSpPr>
          <p:cNvPr id="5" name="Slide Number Placeholder 4"/>
          <p:cNvSpPr>
            <a:spLocks noGrp="1"/>
          </p:cNvSpPr>
          <p:nvPr>
            <p:ph type="sldNum" sz="quarter" idx="12"/>
          </p:nvPr>
        </p:nvSpPr>
        <p:spPr/>
        <p:txBody>
          <a:bodyPr/>
          <a:lstStyle/>
          <a:p>
            <a:fld id="{71766878-3199-4EAB-94E7-2D6D11070E14}" type="slidenum">
              <a:rPr lang="en-US" smtClean="0"/>
              <a:t>53</a:t>
            </a:fld>
            <a:endParaRPr lang="en-US" dirty="0"/>
          </a:p>
        </p:txBody>
      </p:sp>
    </p:spTree>
    <p:extLst>
      <p:ext uri="{BB962C8B-B14F-4D97-AF65-F5344CB8AC3E}">
        <p14:creationId xmlns:p14="http://schemas.microsoft.com/office/powerpoint/2010/main" val="3075162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Interestingness of Mechanics and Particle Physics</a:t>
            </a:r>
          </a:p>
        </p:txBody>
      </p:sp>
      <p:sp>
        <p:nvSpPr>
          <p:cNvPr id="2" name="Content Placeholder 1"/>
          <p:cNvSpPr>
            <a:spLocks noGrp="1"/>
          </p:cNvSpPr>
          <p:nvPr>
            <p:ph sz="half" idx="2"/>
          </p:nvPr>
        </p:nvSpPr>
        <p:spPr>
          <a:xfrm>
            <a:off x="407987" y="2427287"/>
            <a:ext cx="10699559" cy="3773488"/>
          </a:xfrm>
        </p:spPr>
        <p:txBody>
          <a:bodyPr/>
          <a:lstStyle/>
          <a:p>
            <a:pPr marL="173038" indent="0">
              <a:buClr>
                <a:schemeClr val="tx1"/>
              </a:buClr>
              <a:buNone/>
            </a:pPr>
            <a:r>
              <a:rPr lang="en-GB" sz="2800" b="0" dirty="0">
                <a:solidFill>
                  <a:srgbClr val="1C446A">
                    <a:lumMod val="50000"/>
                  </a:srgbClr>
                </a:solidFill>
              </a:rPr>
              <a:t>Overall, </a:t>
            </a:r>
            <a:r>
              <a:rPr lang="en-GB" sz="2800" dirty="0">
                <a:solidFill>
                  <a:srgbClr val="1C446A">
                    <a:lumMod val="50000"/>
                  </a:srgbClr>
                </a:solidFill>
              </a:rPr>
              <a:t>Particle Physics </a:t>
            </a:r>
            <a:r>
              <a:rPr lang="en-GB" sz="2800" b="0" dirty="0">
                <a:solidFill>
                  <a:srgbClr val="1C446A">
                    <a:lumMod val="50000"/>
                  </a:srgbClr>
                </a:solidFill>
              </a:rPr>
              <a:t>items were</a:t>
            </a:r>
            <a:r>
              <a:rPr lang="en-GB" sz="2800" dirty="0">
                <a:solidFill>
                  <a:srgbClr val="1C446A">
                    <a:lumMod val="50000"/>
                  </a:srgbClr>
                </a:solidFill>
              </a:rPr>
              <a:t> more interesting </a:t>
            </a:r>
            <a:r>
              <a:rPr lang="en-GB" sz="2800" b="0" dirty="0">
                <a:solidFill>
                  <a:srgbClr val="1C446A">
                    <a:lumMod val="50000"/>
                  </a:srgbClr>
                </a:solidFill>
              </a:rPr>
              <a:t>than Mechanics items</a:t>
            </a:r>
            <a:endParaRPr lang="en-GB" sz="2800" b="0" dirty="0">
              <a:solidFill>
                <a:schemeClr val="accent6">
                  <a:lumMod val="50000"/>
                </a:schemeClr>
              </a:solidFill>
            </a:endParaRPr>
          </a:p>
          <a:p>
            <a:pPr marL="791980" lvl="0" indent="-479988">
              <a:buClr>
                <a:srgbClr val="0033A0"/>
              </a:buClr>
              <a:buFont typeface="Wingdings" panose="05000000000000000000" pitchFamily="2" charset="2"/>
              <a:buChar char="v"/>
            </a:pPr>
            <a:r>
              <a:rPr lang="en-GB" sz="2800" dirty="0">
                <a:solidFill>
                  <a:srgbClr val="1C446A">
                    <a:lumMod val="50000"/>
                  </a:srgbClr>
                </a:solidFill>
              </a:rPr>
              <a:t>Group 3 </a:t>
            </a:r>
            <a:r>
              <a:rPr lang="en-GB" sz="2800" b="0" dirty="0">
                <a:solidFill>
                  <a:srgbClr val="1C446A">
                    <a:lumMod val="50000"/>
                  </a:srgbClr>
                </a:solidFill>
              </a:rPr>
              <a:t>(24% of the sample)</a:t>
            </a:r>
            <a:r>
              <a:rPr lang="en-GB" sz="2800" dirty="0">
                <a:solidFill>
                  <a:srgbClr val="1C446A">
                    <a:lumMod val="50000"/>
                  </a:srgbClr>
                </a:solidFill>
              </a:rPr>
              <a:t>: </a:t>
            </a:r>
            <a:r>
              <a:rPr lang="en-GB" sz="2800" b="0" dirty="0">
                <a:solidFill>
                  <a:srgbClr val="1C446A">
                    <a:lumMod val="50000"/>
                  </a:srgbClr>
                </a:solidFill>
              </a:rPr>
              <a:t>relatively highly interesting Particle Physics items</a:t>
            </a:r>
          </a:p>
          <a:p>
            <a:pPr marL="791980" lvl="0" indent="-479988">
              <a:buClr>
                <a:srgbClr val="0033A0"/>
              </a:buClr>
              <a:buFont typeface="Wingdings" panose="05000000000000000000" pitchFamily="2" charset="2"/>
              <a:buChar char="v"/>
            </a:pPr>
            <a:r>
              <a:rPr lang="en-GB" sz="2800" dirty="0">
                <a:solidFill>
                  <a:srgbClr val="1C446A">
                    <a:lumMod val="50000"/>
                  </a:srgbClr>
                </a:solidFill>
              </a:rPr>
              <a:t>Group 1 and 2 </a:t>
            </a:r>
            <a:r>
              <a:rPr lang="en-GB" sz="2800" b="0" dirty="0">
                <a:solidFill>
                  <a:srgbClr val="1C446A">
                    <a:lumMod val="50000"/>
                  </a:srgbClr>
                </a:solidFill>
              </a:rPr>
              <a:t>(76% of the sample)</a:t>
            </a:r>
            <a:r>
              <a:rPr lang="en-GB" sz="2800" dirty="0">
                <a:solidFill>
                  <a:srgbClr val="1C446A">
                    <a:lumMod val="50000"/>
                  </a:srgbClr>
                </a:solidFill>
              </a:rPr>
              <a:t>:</a:t>
            </a:r>
            <a:r>
              <a:rPr lang="en-GB" sz="2800" b="0" dirty="0">
                <a:solidFill>
                  <a:srgbClr val="1C446A">
                    <a:lumMod val="50000"/>
                  </a:srgbClr>
                </a:solidFill>
              </a:rPr>
              <a:t> Mechanics items are similarly or slightly more interesting</a:t>
            </a:r>
          </a:p>
          <a:p>
            <a:pPr marL="1343025" indent="-354013">
              <a:buClr>
                <a:schemeClr val="tx1"/>
              </a:buClr>
            </a:pPr>
            <a:endParaRPr lang="en-GB" sz="2800" b="0" dirty="0">
              <a:solidFill>
                <a:schemeClr val="accent6">
                  <a:lumMod val="50000"/>
                </a:schemeClr>
              </a:solidFill>
            </a:endParaRPr>
          </a:p>
          <a:p>
            <a:endParaRPr lang="de-CH" dirty="0"/>
          </a:p>
        </p:txBody>
      </p:sp>
      <p:sp>
        <p:nvSpPr>
          <p:cNvPr id="5" name="Slide Number Placeholder 4"/>
          <p:cNvSpPr>
            <a:spLocks noGrp="1"/>
          </p:cNvSpPr>
          <p:nvPr>
            <p:ph type="sldNum" sz="quarter" idx="12"/>
          </p:nvPr>
        </p:nvSpPr>
        <p:spPr/>
        <p:txBody>
          <a:bodyPr/>
          <a:lstStyle/>
          <a:p>
            <a:fld id="{71766878-3199-4EAB-94E7-2D6D11070E14}" type="slidenum">
              <a:rPr lang="en-US" smtClean="0"/>
              <a:t>54</a:t>
            </a:fld>
            <a:endParaRPr lang="en-US" dirty="0"/>
          </a:p>
        </p:txBody>
      </p:sp>
    </p:spTree>
    <p:extLst>
      <p:ext uri="{BB962C8B-B14F-4D97-AF65-F5344CB8AC3E}">
        <p14:creationId xmlns:p14="http://schemas.microsoft.com/office/powerpoint/2010/main" val="423412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a:solidFill>
                  <a:schemeClr val="accent1"/>
                </a:solidFill>
              </a:rPr>
              <a:t>Discussion</a:t>
            </a:r>
            <a:endParaRPr lang="de-CH" sz="4400" b="1" dirty="0">
              <a:solidFill>
                <a:schemeClr val="accent1"/>
              </a:solidFill>
            </a:endParaRPr>
          </a:p>
        </p:txBody>
      </p:sp>
      <p:sp>
        <p:nvSpPr>
          <p:cNvPr id="7" name="Content Placeholder 2"/>
          <p:cNvSpPr>
            <a:spLocks noGrp="1"/>
          </p:cNvSpPr>
          <p:nvPr>
            <p:ph type="body" idx="1"/>
          </p:nvPr>
        </p:nvSpPr>
        <p:spPr>
          <a:xfrm>
            <a:off x="407987" y="1592263"/>
            <a:ext cx="10699559" cy="668337"/>
          </a:xfrm>
        </p:spPr>
        <p:txBody>
          <a:bodyPr>
            <a:normAutofit/>
          </a:bodyPr>
          <a:lstStyle/>
          <a:p>
            <a:pPr marL="173038" lvl="0">
              <a:buClr>
                <a:schemeClr val="tx1"/>
              </a:buClr>
            </a:pPr>
            <a:r>
              <a:rPr lang="en-GB" sz="3200" dirty="0"/>
              <a:t>Students’ Interest in Mechanics and Particle Physics</a:t>
            </a:r>
          </a:p>
        </p:txBody>
      </p:sp>
      <p:sp>
        <p:nvSpPr>
          <p:cNvPr id="2" name="Content Placeholder 1"/>
          <p:cNvSpPr>
            <a:spLocks noGrp="1"/>
          </p:cNvSpPr>
          <p:nvPr>
            <p:ph sz="half" idx="2"/>
          </p:nvPr>
        </p:nvSpPr>
        <p:spPr>
          <a:xfrm>
            <a:off x="407987" y="2427287"/>
            <a:ext cx="10699559" cy="3773488"/>
          </a:xfrm>
        </p:spPr>
        <p:txBody>
          <a:bodyPr/>
          <a:lstStyle/>
          <a:p>
            <a:pPr marL="791980" lvl="0" indent="-479988">
              <a:buClr>
                <a:srgbClr val="0033A0"/>
              </a:buClr>
              <a:buFont typeface="Wingdings" panose="05000000000000000000" pitchFamily="2" charset="2"/>
              <a:buChar char="v"/>
            </a:pPr>
            <a:r>
              <a:rPr lang="en-GB" sz="2800" dirty="0">
                <a:solidFill>
                  <a:srgbClr val="1C446A">
                    <a:lumMod val="50000"/>
                  </a:srgbClr>
                </a:solidFill>
              </a:rPr>
              <a:t>Group 1 </a:t>
            </a:r>
            <a:r>
              <a:rPr lang="en-GB" sz="2800" b="0" dirty="0">
                <a:solidFill>
                  <a:srgbClr val="1C446A">
                    <a:lumMod val="50000"/>
                  </a:srgbClr>
                </a:solidFill>
              </a:rPr>
              <a:t>is </a:t>
            </a:r>
            <a:r>
              <a:rPr lang="en-GB" sz="2800" dirty="0">
                <a:solidFill>
                  <a:srgbClr val="1C446A">
                    <a:lumMod val="50000"/>
                  </a:srgbClr>
                </a:solidFill>
              </a:rPr>
              <a:t>more interested than Group 2</a:t>
            </a:r>
          </a:p>
          <a:p>
            <a:pPr marL="791980" lvl="0" indent="-479988">
              <a:buClr>
                <a:srgbClr val="0033A0"/>
              </a:buClr>
              <a:buFont typeface="Wingdings" panose="05000000000000000000" pitchFamily="2" charset="2"/>
              <a:buChar char="v"/>
            </a:pPr>
            <a:r>
              <a:rPr lang="en-GB" sz="2800" dirty="0">
                <a:solidFill>
                  <a:srgbClr val="1C446A">
                    <a:lumMod val="50000"/>
                  </a:srgbClr>
                </a:solidFill>
              </a:rPr>
              <a:t>Group 3 </a:t>
            </a:r>
            <a:r>
              <a:rPr lang="en-GB" sz="2800" b="0" dirty="0">
                <a:solidFill>
                  <a:srgbClr val="1C446A">
                    <a:lumMod val="50000"/>
                  </a:srgbClr>
                </a:solidFill>
              </a:rPr>
              <a:t>has the </a:t>
            </a:r>
            <a:r>
              <a:rPr lang="en-GB" sz="2800" dirty="0">
                <a:solidFill>
                  <a:srgbClr val="1C446A">
                    <a:lumMod val="50000"/>
                  </a:srgbClr>
                </a:solidFill>
              </a:rPr>
              <a:t>highest interest</a:t>
            </a:r>
          </a:p>
          <a:p>
            <a:pPr marL="1481138" lvl="0" indent="-479425">
              <a:buClr>
                <a:srgbClr val="0033A0"/>
              </a:buClr>
            </a:pPr>
            <a:r>
              <a:rPr lang="en-GB" sz="2800" dirty="0">
                <a:solidFill>
                  <a:srgbClr val="1C446A">
                    <a:lumMod val="50000"/>
                  </a:srgbClr>
                </a:solidFill>
              </a:rPr>
              <a:t>Combined analysis: </a:t>
            </a:r>
            <a:br>
              <a:rPr lang="en-GB" sz="2800" dirty="0">
                <a:solidFill>
                  <a:srgbClr val="1C446A">
                    <a:lumMod val="50000"/>
                  </a:srgbClr>
                </a:solidFill>
              </a:rPr>
            </a:br>
            <a:r>
              <a:rPr lang="en-GB" sz="2800" b="0" dirty="0">
                <a:solidFill>
                  <a:srgbClr val="1C446A">
                    <a:lumMod val="50000"/>
                  </a:srgbClr>
                </a:solidFill>
              </a:rPr>
              <a:t>24% of the sample</a:t>
            </a:r>
          </a:p>
          <a:p>
            <a:pPr marL="1481138" lvl="0" indent="-479425">
              <a:buClr>
                <a:srgbClr val="0033A0"/>
              </a:buClr>
            </a:pPr>
            <a:r>
              <a:rPr lang="en-GB" sz="2800" dirty="0">
                <a:solidFill>
                  <a:srgbClr val="1C446A">
                    <a:lumMod val="50000"/>
                  </a:srgbClr>
                </a:solidFill>
              </a:rPr>
              <a:t>Separate analysis for Particle Physics: </a:t>
            </a:r>
            <a:br>
              <a:rPr lang="en-GB" sz="2800" dirty="0">
                <a:solidFill>
                  <a:srgbClr val="1C446A">
                    <a:lumMod val="50000"/>
                  </a:srgbClr>
                </a:solidFill>
              </a:rPr>
            </a:br>
            <a:r>
              <a:rPr lang="en-GB" sz="2800" b="0" dirty="0">
                <a:solidFill>
                  <a:srgbClr val="1C446A">
                    <a:lumMod val="50000"/>
                  </a:srgbClr>
                </a:solidFill>
              </a:rPr>
              <a:t>21% of the sample</a:t>
            </a:r>
          </a:p>
          <a:p>
            <a:pPr marL="1343025" indent="-354013">
              <a:buClr>
                <a:schemeClr val="tx1"/>
              </a:buClr>
            </a:pPr>
            <a:endParaRPr lang="en-GB" sz="2800" b="0" dirty="0">
              <a:solidFill>
                <a:schemeClr val="accent6">
                  <a:lumMod val="50000"/>
                </a:schemeClr>
              </a:solidFill>
            </a:endParaRPr>
          </a:p>
          <a:p>
            <a:endParaRPr lang="de-CH" dirty="0"/>
          </a:p>
        </p:txBody>
      </p:sp>
      <p:sp>
        <p:nvSpPr>
          <p:cNvPr id="5" name="Slide Number Placeholder 4"/>
          <p:cNvSpPr>
            <a:spLocks noGrp="1"/>
          </p:cNvSpPr>
          <p:nvPr>
            <p:ph type="sldNum" sz="quarter" idx="12"/>
          </p:nvPr>
        </p:nvSpPr>
        <p:spPr/>
        <p:txBody>
          <a:bodyPr/>
          <a:lstStyle/>
          <a:p>
            <a:fld id="{71766878-3199-4EAB-94E7-2D6D11070E14}" type="slidenum">
              <a:rPr lang="en-US" smtClean="0"/>
              <a:t>55</a:t>
            </a:fld>
            <a:endParaRPr lang="en-US" dirty="0"/>
          </a:p>
        </p:txBody>
      </p:sp>
    </p:spTree>
    <p:extLst>
      <p:ext uri="{BB962C8B-B14F-4D97-AF65-F5344CB8AC3E}">
        <p14:creationId xmlns:p14="http://schemas.microsoft.com/office/powerpoint/2010/main" val="427102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lstStyle/>
          <a:p>
            <a:pPr>
              <a:lnSpc>
                <a:spcPct val="120000"/>
              </a:lnSpc>
              <a:spcBef>
                <a:spcPts val="600"/>
              </a:spcBef>
              <a:spcAft>
                <a:spcPts val="600"/>
              </a:spcAft>
            </a:pPr>
            <a:r>
              <a:rPr lang="en-GB" sz="2800" dirty="0">
                <a:solidFill>
                  <a:schemeClr val="accent3"/>
                </a:solidFill>
                <a:cs typeface="Segoe UI" panose="020B0502040204020203" pitchFamily="34" charset="0"/>
              </a:rPr>
              <a:t>RQ:</a:t>
            </a:r>
            <a:r>
              <a:rPr lang="en-GB" sz="2800" dirty="0">
                <a:solidFill>
                  <a:schemeClr val="tx1"/>
                </a:solidFill>
                <a:cs typeface="Segoe UI" panose="020B0502040204020203" pitchFamily="34" charset="0"/>
              </a:rPr>
              <a:t> </a:t>
            </a:r>
            <a:r>
              <a:rPr lang="en-GB" sz="2800" b="0" dirty="0">
                <a:cs typeface="Segoe UI" panose="020B0502040204020203" pitchFamily="34" charset="0"/>
              </a:rPr>
              <a:t>Which </a:t>
            </a:r>
            <a:r>
              <a:rPr lang="en-GB" sz="2800" dirty="0">
                <a:cs typeface="Segoe UI" panose="020B0502040204020203" pitchFamily="34" charset="0"/>
              </a:rPr>
              <a:t>physics content area </a:t>
            </a:r>
            <a:r>
              <a:rPr lang="en-GB" sz="2800" b="0" dirty="0">
                <a:cs typeface="Segoe UI" panose="020B0502040204020203" pitchFamily="34" charset="0"/>
              </a:rPr>
              <a:t>is overall more interesting, Particle Physics or Mechanics? </a:t>
            </a:r>
          </a:p>
          <a:p>
            <a:pPr>
              <a:lnSpc>
                <a:spcPct val="120000"/>
              </a:lnSpc>
              <a:spcBef>
                <a:spcPts val="600"/>
              </a:spcBef>
              <a:spcAft>
                <a:spcPts val="600"/>
              </a:spcAft>
            </a:pPr>
            <a:r>
              <a:rPr lang="de-CH" sz="2800" dirty="0">
                <a:solidFill>
                  <a:schemeClr val="accent3"/>
                </a:solidFill>
              </a:rPr>
              <a:t>Hypothesis: </a:t>
            </a:r>
            <a:r>
              <a:rPr lang="de-CH" sz="2800" dirty="0">
                <a:solidFill>
                  <a:schemeClr val="accent6">
                    <a:lumMod val="50000"/>
                  </a:schemeClr>
                </a:solidFill>
              </a:rPr>
              <a:t>Particle Physics </a:t>
            </a:r>
            <a:r>
              <a:rPr lang="de-CH" sz="2800" b="0" dirty="0">
                <a:solidFill>
                  <a:schemeClr val="accent6">
                    <a:lumMod val="50000"/>
                  </a:schemeClr>
                </a:solidFill>
              </a:rPr>
              <a:t>is</a:t>
            </a:r>
            <a:r>
              <a:rPr lang="de-CH" sz="2800" dirty="0">
                <a:solidFill>
                  <a:schemeClr val="accent6">
                    <a:lumMod val="50000"/>
                  </a:schemeClr>
                </a:solidFill>
              </a:rPr>
              <a:t> more interesting </a:t>
            </a:r>
            <a:r>
              <a:rPr lang="de-CH" sz="2800" b="0" dirty="0">
                <a:solidFill>
                  <a:schemeClr val="accent6">
                    <a:lumMod val="50000"/>
                  </a:schemeClr>
                </a:solidFill>
              </a:rPr>
              <a:t>for high-school students </a:t>
            </a:r>
            <a:r>
              <a:rPr lang="de-CH" sz="2800" dirty="0">
                <a:solidFill>
                  <a:schemeClr val="accent6">
                    <a:lumMod val="50000"/>
                  </a:schemeClr>
                </a:solidFill>
              </a:rPr>
              <a:t>than Mechanics.</a:t>
            </a:r>
          </a:p>
          <a:p>
            <a:pPr>
              <a:lnSpc>
                <a:spcPct val="120000"/>
              </a:lnSpc>
              <a:spcBef>
                <a:spcPts val="600"/>
              </a:spcBef>
              <a:spcAft>
                <a:spcPts val="600"/>
              </a:spcAft>
            </a:pPr>
            <a:r>
              <a:rPr lang="de-CH" sz="2800" dirty="0">
                <a:solidFill>
                  <a:schemeClr val="accent3"/>
                </a:solidFill>
                <a:sym typeface="Wingdings" panose="05000000000000000000" pitchFamily="2" charset="2"/>
              </a:rPr>
              <a:t> </a:t>
            </a:r>
            <a:r>
              <a:rPr lang="de-CH" sz="2800" dirty="0">
                <a:sym typeface="Wingdings" panose="05000000000000000000" pitchFamily="2" charset="2"/>
              </a:rPr>
              <a:t>YES: </a:t>
            </a:r>
            <a:r>
              <a:rPr lang="de-CH" sz="2800" b="0" dirty="0">
                <a:sym typeface="Wingdings" panose="05000000000000000000" pitchFamily="2" charset="2"/>
              </a:rPr>
              <a:t>for</a:t>
            </a:r>
            <a:r>
              <a:rPr lang="de-CH" sz="2800" dirty="0">
                <a:sym typeface="Wingdings" panose="05000000000000000000" pitchFamily="2" charset="2"/>
              </a:rPr>
              <a:t> group 3 </a:t>
            </a:r>
            <a:r>
              <a:rPr lang="de-CH" sz="2800" b="0" dirty="0">
                <a:sym typeface="Wingdings" panose="05000000000000000000" pitchFamily="2" charset="2"/>
              </a:rPr>
              <a:t>students, that is, the highly interested students</a:t>
            </a:r>
            <a:br>
              <a:rPr lang="de-CH" sz="2800" b="0" dirty="0">
                <a:solidFill>
                  <a:schemeClr val="accent3"/>
                </a:solidFill>
                <a:sym typeface="Wingdings" panose="05000000000000000000" pitchFamily="2" charset="2"/>
              </a:rPr>
            </a:br>
            <a:r>
              <a:rPr lang="de-CH" sz="2800" dirty="0">
                <a:solidFill>
                  <a:schemeClr val="accent3"/>
                </a:solidFill>
                <a:sym typeface="Wingdings" panose="05000000000000000000" pitchFamily="2" charset="2"/>
              </a:rPr>
              <a:t> </a:t>
            </a:r>
            <a:r>
              <a:rPr lang="de-CH" sz="2800" dirty="0">
                <a:sym typeface="Wingdings" panose="05000000000000000000" pitchFamily="2" charset="2"/>
              </a:rPr>
              <a:t>NO: </a:t>
            </a:r>
            <a:r>
              <a:rPr lang="de-CH" sz="2800" b="0" dirty="0">
                <a:sym typeface="Wingdings" panose="05000000000000000000" pitchFamily="2" charset="2"/>
              </a:rPr>
              <a:t>for</a:t>
            </a:r>
            <a:r>
              <a:rPr lang="de-CH" sz="2800" dirty="0">
                <a:sym typeface="Wingdings" panose="05000000000000000000" pitchFamily="2" charset="2"/>
              </a:rPr>
              <a:t> group 1 and 2 </a:t>
            </a:r>
            <a:r>
              <a:rPr lang="de-CH" sz="2800" b="0" dirty="0">
                <a:sym typeface="Wingdings" panose="05000000000000000000" pitchFamily="2" charset="2"/>
              </a:rPr>
              <a:t>students (76% of the sample)</a:t>
            </a:r>
            <a:endParaRPr lang="de-CH" sz="2800" b="0" dirty="0">
              <a:solidFill>
                <a:schemeClr val="accent3"/>
              </a:solidFill>
            </a:endParaRPr>
          </a:p>
          <a:p>
            <a:pPr>
              <a:lnSpc>
                <a:spcPct val="120000"/>
              </a:lnSpc>
              <a:spcBef>
                <a:spcPts val="600"/>
              </a:spcBef>
              <a:spcAft>
                <a:spcPts val="600"/>
              </a:spcAft>
            </a:pPr>
            <a:endParaRPr lang="de-CH" sz="2800" b="0" dirty="0">
              <a:sym typeface="Wingdings" panose="05000000000000000000" pitchFamily="2" charset="2"/>
            </a:endParaRP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56</a:t>
            </a:fld>
            <a:endParaRPr lang="en-US" dirty="0"/>
          </a:p>
        </p:txBody>
      </p:sp>
    </p:spTree>
    <p:extLst>
      <p:ext uri="{BB962C8B-B14F-4D97-AF65-F5344CB8AC3E}">
        <p14:creationId xmlns:p14="http://schemas.microsoft.com/office/powerpoint/2010/main" val="1857972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fr-CH" sz="4400" dirty="0" err="1">
                <a:solidFill>
                  <a:schemeClr val="accent1"/>
                </a:solidFill>
              </a:rPr>
              <a:t>Reminder</a:t>
            </a:r>
            <a:r>
              <a:rPr lang="fr-CH" sz="4400" dirty="0">
                <a:solidFill>
                  <a:schemeClr val="accent1"/>
                </a:solidFill>
              </a:rPr>
              <a:t>: Group 3</a:t>
            </a:r>
            <a:endParaRPr lang="de-CH" sz="4400" b="1" dirty="0">
              <a:solidFill>
                <a:schemeClr val="accent1"/>
              </a:solidFill>
            </a:endParaRPr>
          </a:p>
        </p:txBody>
      </p:sp>
      <p:sp>
        <p:nvSpPr>
          <p:cNvPr id="7" name="Content Placeholder 2"/>
          <p:cNvSpPr>
            <a:spLocks noGrp="1"/>
          </p:cNvSpPr>
          <p:nvPr>
            <p:ph type="body" idx="1"/>
          </p:nvPr>
        </p:nvSpPr>
        <p:spPr>
          <a:xfrm>
            <a:off x="407987" y="1268760"/>
            <a:ext cx="10699559" cy="668337"/>
          </a:xfrm>
        </p:spPr>
        <p:txBody>
          <a:bodyPr>
            <a:normAutofit/>
          </a:bodyPr>
          <a:lstStyle/>
          <a:p>
            <a:pPr marL="173038" lvl="0">
              <a:buClr>
                <a:schemeClr val="tx1"/>
              </a:buClr>
            </a:pPr>
            <a:r>
              <a:rPr lang="en-GB" sz="3200" dirty="0"/>
              <a:t>Students’ Interest in Particle Physics</a:t>
            </a:r>
          </a:p>
        </p:txBody>
      </p:sp>
      <p:sp>
        <p:nvSpPr>
          <p:cNvPr id="5" name="Slide Number Placeholder 4"/>
          <p:cNvSpPr>
            <a:spLocks noGrp="1"/>
          </p:cNvSpPr>
          <p:nvPr>
            <p:ph type="sldNum" sz="quarter" idx="12"/>
          </p:nvPr>
        </p:nvSpPr>
        <p:spPr/>
        <p:txBody>
          <a:bodyPr/>
          <a:lstStyle/>
          <a:p>
            <a:fld id="{71766878-3199-4EAB-94E7-2D6D11070E14}" type="slidenum">
              <a:rPr lang="en-US" smtClean="0"/>
              <a:t>57</a:t>
            </a:fld>
            <a:endParaRPr lang="en-US" dirty="0"/>
          </a:p>
        </p:txBody>
      </p:sp>
      <p:graphicFrame>
        <p:nvGraphicFramePr>
          <p:cNvPr id="3" name="Table 2"/>
          <p:cNvGraphicFramePr>
            <a:graphicFrameLocks noGrp="1"/>
          </p:cNvGraphicFramePr>
          <p:nvPr/>
        </p:nvGraphicFramePr>
        <p:xfrm>
          <a:off x="1559496" y="2353023"/>
          <a:ext cx="6336704" cy="2736152"/>
        </p:xfrm>
        <a:graphic>
          <a:graphicData uri="http://schemas.openxmlformats.org/drawingml/2006/table">
            <a:tbl>
              <a:tblPr firstRow="1" bandRow="1">
                <a:tableStyleId>{9DCAF9ED-07DC-4A11-8D7F-57B35C25682E}</a:tableStyleId>
              </a:tblPr>
              <a:tblGrid>
                <a:gridCol w="633670">
                  <a:extLst>
                    <a:ext uri="{9D8B030D-6E8A-4147-A177-3AD203B41FA5}">
                      <a16:colId xmlns:a16="http://schemas.microsoft.com/office/drawing/2014/main" val="1977106195"/>
                    </a:ext>
                  </a:extLst>
                </a:gridCol>
                <a:gridCol w="1901011">
                  <a:extLst>
                    <a:ext uri="{9D8B030D-6E8A-4147-A177-3AD203B41FA5}">
                      <a16:colId xmlns:a16="http://schemas.microsoft.com/office/drawing/2014/main" val="431513732"/>
                    </a:ext>
                  </a:extLst>
                </a:gridCol>
                <a:gridCol w="1267341">
                  <a:extLst>
                    <a:ext uri="{9D8B030D-6E8A-4147-A177-3AD203B41FA5}">
                      <a16:colId xmlns:a16="http://schemas.microsoft.com/office/drawing/2014/main" val="3060836814"/>
                    </a:ext>
                  </a:extLst>
                </a:gridCol>
                <a:gridCol w="1267341">
                  <a:extLst>
                    <a:ext uri="{9D8B030D-6E8A-4147-A177-3AD203B41FA5}">
                      <a16:colId xmlns:a16="http://schemas.microsoft.com/office/drawing/2014/main" val="2514892728"/>
                    </a:ext>
                  </a:extLst>
                </a:gridCol>
                <a:gridCol w="1267341">
                  <a:extLst>
                    <a:ext uri="{9D8B030D-6E8A-4147-A177-3AD203B41FA5}">
                      <a16:colId xmlns:a16="http://schemas.microsoft.com/office/drawing/2014/main" val="76085468"/>
                    </a:ext>
                  </a:extLst>
                </a:gridCol>
              </a:tblGrid>
              <a:tr h="370840">
                <a:tc gridSpan="2">
                  <a:txBody>
                    <a:bodyPr/>
                    <a:lstStyle/>
                    <a:p>
                      <a:pPr algn="l" fontAlgn="b"/>
                      <a:endParaRPr lang="en-GB" sz="900" b="0" i="0" u="none" strike="noStrike" dirty="0">
                        <a:solidFill>
                          <a:srgbClr val="993300"/>
                        </a:solidFill>
                        <a:effectLst/>
                        <a:latin typeface="Arial" panose="020B0604020202020204" pitchFamily="34" charset="0"/>
                      </a:endParaRPr>
                    </a:p>
                  </a:txBody>
                  <a:tcPr marL="7620" marR="7620" marT="7620" marB="0" anchor="ctr"/>
                </a:tc>
                <a:tc hMerge="1">
                  <a:txBody>
                    <a:bodyPr/>
                    <a:lstStyle/>
                    <a:p>
                      <a:endParaRPr lang="de-CH"/>
                    </a:p>
                  </a:txBody>
                  <a:tcPr/>
                </a:tc>
                <a:tc>
                  <a:txBody>
                    <a:bodyPr/>
                    <a:lstStyle/>
                    <a:p>
                      <a:pPr algn="ctr" fontAlgn="b"/>
                      <a:r>
                        <a:rPr lang="en-GB" sz="1800" u="none" strike="noStrike" kern="1200" dirty="0">
                          <a:effectLst/>
                        </a:rPr>
                        <a:t>Group 1</a:t>
                      </a:r>
                      <a:endParaRPr lang="en-GB" sz="1800" b="1" u="none" strike="noStrike" kern="1200" dirty="0">
                        <a:solidFill>
                          <a:schemeClr val="lt1"/>
                        </a:solidFill>
                        <a:effectLst/>
                        <a:latin typeface="+mn-lt"/>
                        <a:ea typeface="+mn-ea"/>
                        <a:cs typeface="+mn-cs"/>
                      </a:endParaRPr>
                    </a:p>
                  </a:txBody>
                  <a:tcPr marL="7620" marR="7620" marT="7620" marB="0" anchor="ctr"/>
                </a:tc>
                <a:tc>
                  <a:txBody>
                    <a:bodyPr/>
                    <a:lstStyle/>
                    <a:p>
                      <a:pPr algn="ctr"/>
                      <a:r>
                        <a:rPr lang="de-CH" sz="1800" u="none" strike="noStrike" kern="1200" dirty="0">
                          <a:effectLst/>
                        </a:rPr>
                        <a:t>Group 2</a:t>
                      </a:r>
                      <a:endParaRPr lang="de-CH" sz="1800" b="1" u="none" strike="noStrike" kern="1200" dirty="0">
                        <a:solidFill>
                          <a:schemeClr val="lt1"/>
                        </a:solidFill>
                        <a:effectLst/>
                        <a:latin typeface="+mn-lt"/>
                        <a:ea typeface="+mn-ea"/>
                        <a:cs typeface="+mn-cs"/>
                      </a:endParaRPr>
                    </a:p>
                  </a:txBody>
                  <a:tcPr marL="7620" marR="7620" marT="7620" marB="0" anchor="ctr"/>
                </a:tc>
                <a:tc>
                  <a:txBody>
                    <a:bodyPr/>
                    <a:lstStyle/>
                    <a:p>
                      <a:pPr algn="ctr"/>
                      <a:r>
                        <a:rPr lang="de-CH" sz="1800" u="none" strike="noStrike" kern="1200" dirty="0">
                          <a:effectLst/>
                        </a:rPr>
                        <a:t>Group 3</a:t>
                      </a:r>
                      <a:endParaRPr lang="de-CH" sz="1800" b="1" u="none" strike="noStrike" kern="1200" dirty="0">
                        <a:solidFill>
                          <a:schemeClr val="lt1"/>
                        </a:solidFill>
                        <a:effectLst/>
                        <a:latin typeface="+mn-lt"/>
                        <a:ea typeface="+mn-ea"/>
                        <a:cs typeface="+mn-cs"/>
                      </a:endParaRPr>
                    </a:p>
                  </a:txBody>
                  <a:tcPr marL="7620" marR="7620" marT="7620" marB="0" anchor="ctr"/>
                </a:tc>
                <a:extLst>
                  <a:ext uri="{0D108BD9-81ED-4DB2-BD59-A6C34878D82A}">
                    <a16:rowId xmlns:a16="http://schemas.microsoft.com/office/drawing/2014/main" val="3514664158"/>
                  </a:ext>
                </a:extLst>
              </a:tr>
              <a:tr h="370840">
                <a:tc gridSpan="2">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b="1" kern="1200" dirty="0">
                          <a:effectLst/>
                        </a:rPr>
                        <a:t>Mean interest</a:t>
                      </a:r>
                    </a:p>
                    <a:p>
                      <a:pPr algn="ctr" fontAlgn="t"/>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u="none" strike="noStrike" dirty="0">
                          <a:effectLst/>
                        </a:rPr>
                        <a:t>0.62</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-0.37</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b="0" i="0" u="none" strike="noStrike" dirty="0">
                          <a:solidFill>
                            <a:schemeClr val="dk1"/>
                          </a:solidFill>
                          <a:effectLst/>
                          <a:latin typeface="+mn-lt"/>
                        </a:rPr>
                        <a:t>1.86</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966475726"/>
                  </a:ext>
                </a:extLst>
              </a:tr>
              <a:tr h="370840">
                <a:tc gridSpan="2">
                  <a:txBody>
                    <a:bodyPr/>
                    <a:lstStyle/>
                    <a:p>
                      <a:pPr marL="0" marR="0" algn="ctr">
                        <a:lnSpc>
                          <a:spcPct val="107000"/>
                        </a:lnSpc>
                        <a:spcBef>
                          <a:spcPts val="0"/>
                        </a:spcBef>
                        <a:spcAft>
                          <a:spcPts val="0"/>
                        </a:spcAft>
                      </a:pPr>
                      <a:r>
                        <a:rPr lang="en-GB" sz="1400" b="1" kern="1200" dirty="0">
                          <a:effectLst/>
                        </a:rPr>
                        <a:t>Mean self-reported experience in school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a:p>
                  </a:txBody>
                  <a:tcPr/>
                </a:tc>
                <a:tc>
                  <a:txBody>
                    <a:bodyPr/>
                    <a:lstStyle/>
                    <a:p>
                      <a:pPr algn="ctr" fontAlgn="t"/>
                      <a:r>
                        <a:rPr lang="en-GB" sz="1200" b="0" i="0" u="none" strike="noStrike" dirty="0">
                          <a:solidFill>
                            <a:schemeClr val="dk1"/>
                          </a:solidFill>
                          <a:effectLst/>
                          <a:latin typeface="+mn-lt"/>
                        </a:rPr>
                        <a:t>0.36</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-0.36</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b="0" i="0" u="none" strike="noStrike" dirty="0">
                          <a:solidFill>
                            <a:schemeClr val="dk1"/>
                          </a:solidFill>
                          <a:effectLst/>
                          <a:latin typeface="+mn-lt"/>
                        </a:rPr>
                        <a:t>1.02</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043997370"/>
                  </a:ext>
                </a:extLst>
              </a:tr>
              <a:tr h="370840">
                <a:tc gridSpan="2">
                  <a:txBody>
                    <a:bodyPr/>
                    <a:lstStyle/>
                    <a:p>
                      <a:pPr algn="ctr" fontAlgn="t"/>
                      <a:r>
                        <a:rPr lang="en-GB" sz="1400" b="1" kern="1200" dirty="0">
                          <a:effectLst/>
                        </a:rPr>
                        <a:t>Mean self-concept</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hMerge="1">
                  <a:txBody>
                    <a:bodyPr/>
                    <a:lstStyle/>
                    <a:p>
                      <a:endParaRPr lang="de-CH" dirty="0"/>
                    </a:p>
                  </a:txBody>
                  <a:tcPr/>
                </a:tc>
                <a:tc>
                  <a:txBody>
                    <a:bodyPr/>
                    <a:lstStyle/>
                    <a:p>
                      <a:pPr algn="ctr" fontAlgn="t"/>
                      <a:r>
                        <a:rPr lang="en-GB" sz="1200" u="none" strike="noStrike" dirty="0">
                          <a:effectLst/>
                        </a:rPr>
                        <a:t>-0.60</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-1.38</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0.89</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653516432"/>
                  </a:ext>
                </a:extLst>
              </a:tr>
              <a:tr h="370840">
                <a:tc rowSpan="3">
                  <a:txBody>
                    <a:bodyPr/>
                    <a:lstStyle/>
                    <a:p>
                      <a:pPr algn="ctr" fontAlgn="t"/>
                      <a:r>
                        <a:rPr lang="en-GB" sz="1400" b="1" kern="1200" dirty="0">
                          <a:effectLst/>
                        </a:rPr>
                        <a:t>Sex</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400" kern="1200" dirty="0">
                          <a:effectLst/>
                        </a:rPr>
                        <a:t>female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algn="ctr" fontAlgn="t"/>
                      <a:r>
                        <a:rPr lang="en-GB" sz="1200" u="none" strike="noStrike" dirty="0">
                          <a:effectLst/>
                        </a:rPr>
                        <a:t>324 (57.0%)</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202 (51.9%)</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69 (26.8%)</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75444245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male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213 (37.5%)</a:t>
                      </a:r>
                    </a:p>
                  </a:txBody>
                  <a:tcPr marL="7620" marR="7620" marT="7620" marB="0" anchor="ctr"/>
                </a:tc>
                <a:tc>
                  <a:txBody>
                    <a:bodyPr/>
                    <a:lstStyle/>
                    <a:p>
                      <a:pPr algn="ctr" fontAlgn="t"/>
                      <a:r>
                        <a:rPr lang="en-GB" sz="1200" u="none" strike="noStrike" dirty="0">
                          <a:effectLst/>
                        </a:rPr>
                        <a:t>145 (37.3%)</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171 (66.5%)</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3540483792"/>
                  </a:ext>
                </a:extLst>
              </a:tr>
              <a:tr h="370840">
                <a:tc vMerge="1">
                  <a:txBody>
                    <a:bodyPr/>
                    <a:lstStyle/>
                    <a:p>
                      <a:endParaRPr lang="de-CH"/>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400" kern="1200" dirty="0">
                          <a:effectLst/>
                        </a:rPr>
                        <a:t>no-answer (Count,</a:t>
                      </a:r>
                      <a:r>
                        <a:rPr lang="en-GB" sz="1400" kern="1200" baseline="0" dirty="0">
                          <a:effectLst/>
                        </a:rPr>
                        <a:t> %)</a:t>
                      </a:r>
                      <a:endParaRPr lang="en-GB" sz="1400" b="1" kern="1200" dirty="0">
                        <a:solidFill>
                          <a:schemeClr val="dk1"/>
                        </a:solidFill>
                        <a:effectLst/>
                        <a:latin typeface="+mn-lt"/>
                        <a:ea typeface="Calibri" panose="020F0502020204030204" pitchFamily="34" charset="0"/>
                        <a:cs typeface="Times New Roman" panose="02020603050405020304" pitchFamily="18" charset="0"/>
                      </a:endParaRPr>
                    </a:p>
                  </a:txBody>
                  <a:tcPr marL="7620" marR="7620" marT="7620" marB="0"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1200" u="none" strike="noStrike" dirty="0">
                          <a:effectLst/>
                        </a:rPr>
                        <a:t>31 (5.5%)</a:t>
                      </a:r>
                    </a:p>
                  </a:txBody>
                  <a:tcPr marL="7620" marR="7620" marT="7620" marB="0" anchor="ctr"/>
                </a:tc>
                <a:tc>
                  <a:txBody>
                    <a:bodyPr/>
                    <a:lstStyle/>
                    <a:p>
                      <a:pPr algn="ctr" fontAlgn="t"/>
                      <a:r>
                        <a:rPr lang="en-GB" sz="1200" u="none" strike="noStrike" dirty="0">
                          <a:effectLst/>
                        </a:rPr>
                        <a:t>42 (10.8%)</a:t>
                      </a:r>
                      <a:endParaRPr lang="en-GB" sz="1200" b="0" i="0" u="none" strike="noStrike" dirty="0">
                        <a:solidFill>
                          <a:srgbClr val="000000"/>
                        </a:solidFill>
                        <a:effectLst/>
                        <a:latin typeface="Arial" panose="020B0604020202020204" pitchFamily="34" charset="0"/>
                      </a:endParaRPr>
                    </a:p>
                  </a:txBody>
                  <a:tcPr marL="7620" marR="7620" marT="7620" marB="0" anchor="ctr"/>
                </a:tc>
                <a:tc>
                  <a:txBody>
                    <a:bodyPr/>
                    <a:lstStyle/>
                    <a:p>
                      <a:pPr algn="ctr" fontAlgn="t"/>
                      <a:r>
                        <a:rPr lang="en-GB" sz="1200" u="none" strike="noStrike" dirty="0">
                          <a:effectLst/>
                        </a:rPr>
                        <a:t>17 (6.6%)</a:t>
                      </a:r>
                      <a:endParaRPr lang="en-GB" sz="1200" b="0" i="0" u="none" strike="noStrike" dirty="0">
                        <a:solidFill>
                          <a:srgbClr val="000000"/>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80934698"/>
                  </a:ext>
                </a:extLst>
              </a:tr>
            </a:tbl>
          </a:graphicData>
        </a:graphic>
      </p:graphicFrame>
    </p:spTree>
    <p:extLst>
      <p:ext uri="{BB962C8B-B14F-4D97-AF65-F5344CB8AC3E}">
        <p14:creationId xmlns:p14="http://schemas.microsoft.com/office/powerpoint/2010/main" val="98814057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2132856"/>
            <a:ext cx="11376024" cy="4067918"/>
          </a:xfrm>
        </p:spPr>
        <p:txBody>
          <a:bodyPr/>
          <a:lstStyle/>
          <a:p>
            <a:r>
              <a:rPr lang="en-US" sz="2800" dirty="0">
                <a:solidFill>
                  <a:schemeClr val="accent6">
                    <a:lumMod val="50000"/>
                  </a:schemeClr>
                </a:solidFill>
              </a:rPr>
              <a:t>Previous studies </a:t>
            </a:r>
            <a:r>
              <a:rPr lang="en-US" sz="2800" b="0" dirty="0">
                <a:solidFill>
                  <a:schemeClr val="accent6">
                    <a:lumMod val="50000"/>
                  </a:schemeClr>
                </a:solidFill>
              </a:rPr>
              <a:t>did not …</a:t>
            </a:r>
          </a:p>
          <a:p>
            <a:pPr marL="630238" indent="-538163">
              <a:buClr>
                <a:schemeClr val="tx1"/>
              </a:buClr>
              <a:buFont typeface="Wingdings" panose="05000000000000000000" pitchFamily="2" charset="2"/>
              <a:buChar char="v"/>
            </a:pPr>
            <a:r>
              <a:rPr lang="en-GB" sz="2800" b="0" dirty="0">
                <a:solidFill>
                  <a:schemeClr val="accent6">
                    <a:lumMod val="50000"/>
                  </a:schemeClr>
                </a:solidFill>
              </a:rPr>
              <a:t>describe how interesting different contexts are relative to each other within the </a:t>
            </a:r>
            <a:r>
              <a:rPr lang="en-GB" sz="2800" dirty="0">
                <a:solidFill>
                  <a:schemeClr val="accent6">
                    <a:lumMod val="50000"/>
                  </a:schemeClr>
                </a:solidFill>
              </a:rPr>
              <a:t>students’ different types of interest</a:t>
            </a:r>
            <a:r>
              <a:rPr lang="en-GB" sz="2800" b="0" dirty="0">
                <a:solidFill>
                  <a:schemeClr val="accent6">
                    <a:lumMod val="50000"/>
                  </a:schemeClr>
                </a:solidFill>
              </a:rPr>
              <a:t>.</a:t>
            </a:r>
            <a:endParaRPr lang="en-US" sz="2800" b="0" dirty="0">
              <a:solidFill>
                <a:schemeClr val="accent6">
                  <a:lumMod val="50000"/>
                </a:schemeClr>
              </a:solidFill>
            </a:endParaRPr>
          </a:p>
          <a:p>
            <a:pPr marL="630238" indent="-538163">
              <a:buClr>
                <a:schemeClr val="tx1"/>
              </a:buClr>
              <a:buFont typeface="Wingdings" panose="05000000000000000000" pitchFamily="2" charset="2"/>
              <a:buChar char="v"/>
            </a:pPr>
            <a:r>
              <a:rPr lang="en-US" sz="2800" b="0" dirty="0">
                <a:solidFill>
                  <a:schemeClr val="accent6">
                    <a:lumMod val="50000"/>
                  </a:schemeClr>
                </a:solidFill>
              </a:rPr>
              <a:t>include </a:t>
            </a:r>
            <a:r>
              <a:rPr lang="en-US" sz="2800" dirty="0">
                <a:solidFill>
                  <a:schemeClr val="accent6">
                    <a:lumMod val="50000"/>
                  </a:schemeClr>
                </a:solidFill>
              </a:rPr>
              <a:t>modern physics content areas, </a:t>
            </a:r>
            <a:r>
              <a:rPr lang="en-US" sz="2800" b="0" dirty="0">
                <a:solidFill>
                  <a:schemeClr val="accent6">
                    <a:lumMod val="50000"/>
                  </a:schemeClr>
                </a:solidFill>
              </a:rPr>
              <a:t>such as particle physics. </a:t>
            </a:r>
          </a:p>
          <a:p>
            <a:endParaRPr lang="de-CH" sz="2400" dirty="0"/>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Gap</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6</a:t>
            </a:fld>
            <a:endParaRPr lang="en-US" dirty="0"/>
          </a:p>
        </p:txBody>
      </p:sp>
    </p:spTree>
    <p:extLst>
      <p:ext uri="{BB962C8B-B14F-4D97-AF65-F5344CB8AC3E}">
        <p14:creationId xmlns:p14="http://schemas.microsoft.com/office/powerpoint/2010/main" val="2756402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t="8860" b="14073"/>
          <a:stretch/>
        </p:blipFill>
        <p:spPr>
          <a:xfrm>
            <a:off x="3800" y="-27384"/>
            <a:ext cx="12192000" cy="6264696"/>
          </a:xfrm>
          <a:prstGeom prst="rect">
            <a:avLst/>
          </a:prstGeom>
        </p:spPr>
      </p:pic>
      <p:sp>
        <p:nvSpPr>
          <p:cNvPr id="8" name="Rectangle 7"/>
          <p:cNvSpPr/>
          <p:nvPr/>
        </p:nvSpPr>
        <p:spPr>
          <a:xfrm flipH="1" flipV="1">
            <a:off x="-13920" y="5085183"/>
            <a:ext cx="12205920" cy="1152127"/>
          </a:xfrm>
          <a:prstGeom prst="rect">
            <a:avLst/>
          </a:prstGeom>
          <a:solidFill>
            <a:schemeClr val="bg1">
              <a:alpha val="5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CH"/>
          </a:p>
        </p:txBody>
      </p:sp>
      <p:sp>
        <p:nvSpPr>
          <p:cNvPr id="3" name="Content Placeholder 2"/>
          <p:cNvSpPr>
            <a:spLocks noGrp="1"/>
          </p:cNvSpPr>
          <p:nvPr>
            <p:ph idx="1"/>
          </p:nvPr>
        </p:nvSpPr>
        <p:spPr>
          <a:xfrm>
            <a:off x="191344" y="4293095"/>
            <a:ext cx="11376024" cy="2776763"/>
          </a:xfrm>
        </p:spPr>
        <p:txBody>
          <a:bodyPr anchor="ctr"/>
          <a:lstStyle/>
          <a:p>
            <a:pPr algn="ctr"/>
            <a:r>
              <a:rPr lang="de-CH" sz="3200" dirty="0">
                <a:solidFill>
                  <a:schemeClr val="tx1"/>
                </a:solidFill>
              </a:rPr>
              <a:t>Research Interest and Design</a:t>
            </a:r>
          </a:p>
        </p:txBody>
      </p:sp>
      <p:sp>
        <p:nvSpPr>
          <p:cNvPr id="6" name="Slide Number Placeholder 5"/>
          <p:cNvSpPr>
            <a:spLocks noGrp="1"/>
          </p:cNvSpPr>
          <p:nvPr>
            <p:ph type="sldNum" sz="quarter" idx="12"/>
          </p:nvPr>
        </p:nvSpPr>
        <p:spPr/>
        <p:txBody>
          <a:bodyPr/>
          <a:lstStyle/>
          <a:p>
            <a:r>
              <a:rPr lang="en-US" dirty="0"/>
              <a:t>8</a:t>
            </a:r>
          </a:p>
        </p:txBody>
      </p:sp>
    </p:spTree>
    <p:extLst>
      <p:ext uri="{BB962C8B-B14F-4D97-AF65-F5344CB8AC3E}">
        <p14:creationId xmlns:p14="http://schemas.microsoft.com/office/powerpoint/2010/main" val="453539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07989" y="1592263"/>
            <a:ext cx="11376024" cy="4608512"/>
          </a:xfrm>
        </p:spPr>
        <p:txBody>
          <a:bodyPr anchor="ctr"/>
          <a:lstStyle/>
          <a:p>
            <a:pPr algn="ctr">
              <a:lnSpc>
                <a:spcPct val="120000"/>
              </a:lnSpc>
              <a:spcBef>
                <a:spcPts val="600"/>
              </a:spcBef>
              <a:spcAft>
                <a:spcPts val="600"/>
              </a:spcAft>
            </a:pPr>
            <a:r>
              <a:rPr lang="en-GB" sz="2800" dirty="0">
                <a:solidFill>
                  <a:schemeClr val="tx1"/>
                </a:solidFill>
                <a:cs typeface="Segoe UI" panose="020B0502040204020203" pitchFamily="34" charset="0"/>
              </a:rPr>
              <a:t>RQ: </a:t>
            </a:r>
            <a:r>
              <a:rPr lang="en-GB" sz="2800" b="0" dirty="0">
                <a:cs typeface="Segoe UI" panose="020B0502040204020203" pitchFamily="34" charset="0"/>
              </a:rPr>
              <a:t>Into which different </a:t>
            </a:r>
            <a:r>
              <a:rPr lang="en-GB" sz="2800" dirty="0">
                <a:cs typeface="Segoe UI" panose="020B0502040204020203" pitchFamily="34" charset="0"/>
              </a:rPr>
              <a:t>types of interest </a:t>
            </a:r>
            <a:r>
              <a:rPr lang="en-GB" sz="2800" b="0" dirty="0">
                <a:cs typeface="Segoe UI" panose="020B0502040204020203" pitchFamily="34" charset="0"/>
              </a:rPr>
              <a:t>in physics can German-speaking students aged 14 to 16 years be categorised, while </a:t>
            </a:r>
            <a:r>
              <a:rPr lang="en-GB" sz="2800" dirty="0">
                <a:cs typeface="Segoe UI" panose="020B0502040204020203" pitchFamily="34" charset="0"/>
              </a:rPr>
              <a:t>comparing classical and modern physics content areas</a:t>
            </a:r>
            <a:r>
              <a:rPr lang="en-GB" sz="2800" b="0" dirty="0">
                <a:cs typeface="Segoe UI" panose="020B0502040204020203" pitchFamily="34" charset="0"/>
              </a:rPr>
              <a:t> </a:t>
            </a:r>
            <a:br>
              <a:rPr lang="en-GB" sz="2800" b="0" dirty="0">
                <a:cs typeface="Segoe UI" panose="020B0502040204020203" pitchFamily="34" charset="0"/>
              </a:rPr>
            </a:br>
            <a:r>
              <a:rPr lang="en-GB" sz="2800" b="0" dirty="0">
                <a:cs typeface="Segoe UI" panose="020B0502040204020203" pitchFamily="34" charset="0"/>
              </a:rPr>
              <a:t>(namely mechanics and particle physics)?</a:t>
            </a:r>
          </a:p>
          <a:p>
            <a:pPr algn="ctr">
              <a:lnSpc>
                <a:spcPct val="120000"/>
              </a:lnSpc>
              <a:spcBef>
                <a:spcPts val="600"/>
              </a:spcBef>
              <a:spcAft>
                <a:spcPts val="600"/>
              </a:spcAft>
              <a:buClr>
                <a:schemeClr val="tx1"/>
              </a:buClr>
            </a:pPr>
            <a:endParaRPr lang="de-CH" sz="2400" dirty="0">
              <a:cs typeface="Segoe UI" panose="020B0502040204020203" pitchFamily="34" charset="0"/>
            </a:endParaRPr>
          </a:p>
        </p:txBody>
      </p:sp>
      <p:sp>
        <p:nvSpPr>
          <p:cNvPr id="2" name="Title 1"/>
          <p:cNvSpPr>
            <a:spLocks noGrp="1"/>
          </p:cNvSpPr>
          <p:nvPr>
            <p:ph type="title"/>
          </p:nvPr>
        </p:nvSpPr>
        <p:spPr/>
        <p:txBody>
          <a:bodyPr/>
          <a:lstStyle/>
          <a:p>
            <a:r>
              <a:rPr lang="fr-CH" sz="4400" b="1" dirty="0" err="1">
                <a:solidFill>
                  <a:schemeClr val="accent1"/>
                </a:solidFill>
              </a:rPr>
              <a:t>Research</a:t>
            </a:r>
            <a:r>
              <a:rPr lang="fr-CH" sz="4400" b="1" dirty="0">
                <a:solidFill>
                  <a:schemeClr val="accent1"/>
                </a:solidFill>
              </a:rPr>
              <a:t> </a:t>
            </a:r>
            <a:r>
              <a:rPr lang="fr-CH" sz="4400" b="1" dirty="0" err="1">
                <a:solidFill>
                  <a:schemeClr val="accent1"/>
                </a:solidFill>
              </a:rPr>
              <a:t>Interest</a:t>
            </a:r>
            <a:endParaRPr lang="de-CH" sz="4400" b="1" dirty="0">
              <a:solidFill>
                <a:schemeClr val="accent1"/>
              </a:solidFill>
            </a:endParaRPr>
          </a:p>
        </p:txBody>
      </p:sp>
      <p:sp>
        <p:nvSpPr>
          <p:cNvPr id="5" name="Slide Number Placeholder 4"/>
          <p:cNvSpPr>
            <a:spLocks noGrp="1"/>
          </p:cNvSpPr>
          <p:nvPr>
            <p:ph type="sldNum" sz="quarter" idx="12"/>
          </p:nvPr>
        </p:nvSpPr>
        <p:spPr/>
        <p:txBody>
          <a:bodyPr/>
          <a:lstStyle/>
          <a:p>
            <a:fld id="{71766878-3199-4EAB-94E7-2D6D11070E14}" type="slidenum">
              <a:rPr lang="en-US" smtClean="0"/>
              <a:t>8</a:t>
            </a:fld>
            <a:endParaRPr lang="en-US" dirty="0"/>
          </a:p>
        </p:txBody>
      </p:sp>
    </p:spTree>
    <p:extLst>
      <p:ext uri="{BB962C8B-B14F-4D97-AF65-F5344CB8AC3E}">
        <p14:creationId xmlns:p14="http://schemas.microsoft.com/office/powerpoint/2010/main" val="657788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2060847"/>
            <a:ext cx="11376024" cy="4139927"/>
          </a:xfrm>
        </p:spPr>
        <p:txBody>
          <a:bodyPr/>
          <a:lstStyle/>
          <a:p>
            <a:pPr>
              <a:buClr>
                <a:schemeClr val="tx1"/>
              </a:buClr>
              <a:tabLst>
                <a:tab pos="0" algn="l"/>
              </a:tabLst>
            </a:pPr>
            <a:r>
              <a:rPr lang="nl-NL" sz="2800" dirty="0">
                <a:solidFill>
                  <a:schemeClr val="accent6">
                    <a:lumMod val="50000"/>
                  </a:schemeClr>
                </a:solidFill>
              </a:rPr>
              <a:t>Online questionnaire </a:t>
            </a:r>
            <a:r>
              <a:rPr lang="nl-NL" sz="2800" b="0" dirty="0">
                <a:solidFill>
                  <a:schemeClr val="accent6">
                    <a:lumMod val="50000"/>
                  </a:schemeClr>
                </a:solidFill>
              </a:rPr>
              <a:t>in German language to assess </a:t>
            </a:r>
          </a:p>
          <a:p>
            <a:pPr marL="803275" indent="-457200">
              <a:buClr>
                <a:schemeClr val="tx1"/>
              </a:buClr>
              <a:buFont typeface="Wingdings" panose="05000000000000000000" pitchFamily="2" charset="2"/>
              <a:buChar char="v"/>
            </a:pPr>
            <a:r>
              <a:rPr lang="nl-NL" sz="2800" dirty="0">
                <a:solidFill>
                  <a:schemeClr val="accent6">
                    <a:lumMod val="50000"/>
                  </a:schemeClr>
                </a:solidFill>
              </a:rPr>
              <a:t>Interest in Mechanics</a:t>
            </a:r>
            <a:br>
              <a:rPr lang="nl-NL" sz="2800" b="0" dirty="0">
                <a:solidFill>
                  <a:schemeClr val="accent6">
                    <a:lumMod val="50000"/>
                  </a:schemeClr>
                </a:solidFill>
              </a:rPr>
            </a:br>
            <a:r>
              <a:rPr lang="nl-NL" sz="2800" b="0" dirty="0">
                <a:solidFill>
                  <a:schemeClr val="accent6">
                    <a:lumMod val="50000"/>
                  </a:schemeClr>
                </a:solidFill>
              </a:rPr>
              <a:t>from IPN study </a:t>
            </a:r>
            <a:r>
              <a:rPr lang="nl-NL" sz="2000" b="0" dirty="0">
                <a:solidFill>
                  <a:schemeClr val="bg1">
                    <a:lumMod val="50000"/>
                  </a:schemeClr>
                </a:solidFill>
              </a:rPr>
              <a:t>(Häußler, Lehrke, &amp; Hoffmann, 1998)</a:t>
            </a:r>
          </a:p>
          <a:p>
            <a:pPr marL="803275" lvl="0" indent="-457200">
              <a:buClr>
                <a:srgbClr val="0033A0"/>
              </a:buClr>
              <a:buFont typeface="Wingdings" panose="05000000000000000000" pitchFamily="2" charset="2"/>
              <a:buChar char="v"/>
            </a:pPr>
            <a:r>
              <a:rPr lang="nl-NL" sz="2800" dirty="0">
                <a:solidFill>
                  <a:srgbClr val="1C446A">
                    <a:lumMod val="50000"/>
                  </a:srgbClr>
                </a:solidFill>
              </a:rPr>
              <a:t>Interest in Particle Physics</a:t>
            </a:r>
            <a:br>
              <a:rPr lang="nl-NL" sz="2800" b="0" dirty="0">
                <a:solidFill>
                  <a:srgbClr val="1C446A">
                    <a:lumMod val="50000"/>
                  </a:srgbClr>
                </a:solidFill>
              </a:rPr>
            </a:br>
            <a:r>
              <a:rPr lang="nl-NL" sz="2800" b="0" dirty="0">
                <a:solidFill>
                  <a:srgbClr val="1C446A">
                    <a:lumMod val="50000"/>
                  </a:srgbClr>
                </a:solidFill>
              </a:rPr>
              <a:t>modelled on IPN </a:t>
            </a:r>
            <a:r>
              <a:rPr lang="nl-NL" sz="2800" b="0" dirty="0" err="1">
                <a:solidFill>
                  <a:srgbClr val="1C446A">
                    <a:lumMod val="50000"/>
                  </a:srgbClr>
                </a:solidFill>
              </a:rPr>
              <a:t>study</a:t>
            </a:r>
            <a:r>
              <a:rPr lang="nl-NL" sz="2800" b="0" dirty="0">
                <a:solidFill>
                  <a:srgbClr val="1C446A">
                    <a:lumMod val="50000"/>
                  </a:srgbClr>
                </a:solidFill>
              </a:rPr>
              <a:t> </a:t>
            </a:r>
            <a:r>
              <a:rPr lang="nl-NL" sz="2000" b="0" dirty="0">
                <a:solidFill>
                  <a:schemeClr val="bg1">
                    <a:lumMod val="50000"/>
                  </a:schemeClr>
                </a:solidFill>
              </a:rPr>
              <a:t>(Zoechling, Hopf, Woithe, &amp; Schmeling, 2022)</a:t>
            </a:r>
          </a:p>
        </p:txBody>
      </p:sp>
      <p:sp>
        <p:nvSpPr>
          <p:cNvPr id="2" name="Title 1"/>
          <p:cNvSpPr>
            <a:spLocks noGrp="1"/>
          </p:cNvSpPr>
          <p:nvPr>
            <p:ph type="title"/>
          </p:nvPr>
        </p:nvSpPr>
        <p:spPr/>
        <p:txBody>
          <a:bodyPr/>
          <a:lstStyle/>
          <a:p>
            <a:r>
              <a:rPr lang="de-CH" sz="4400" b="1" dirty="0">
                <a:solidFill>
                  <a:schemeClr val="accent1"/>
                </a:solidFill>
              </a:rPr>
              <a:t>Research Design</a:t>
            </a:r>
          </a:p>
        </p:txBody>
      </p:sp>
      <p:sp>
        <p:nvSpPr>
          <p:cNvPr id="5" name="Slide Number Placeholder 4"/>
          <p:cNvSpPr>
            <a:spLocks noGrp="1"/>
          </p:cNvSpPr>
          <p:nvPr>
            <p:ph type="sldNum" sz="quarter" idx="12"/>
          </p:nvPr>
        </p:nvSpPr>
        <p:spPr/>
        <p:txBody>
          <a:bodyPr/>
          <a:lstStyle/>
          <a:p>
            <a:fld id="{71766878-3199-4EAB-94E7-2D6D11070E14}" type="slidenum">
              <a:rPr lang="en-US" smtClean="0"/>
              <a:t>9</a:t>
            </a:fld>
            <a:endParaRPr lang="en-US" dirty="0"/>
          </a:p>
        </p:txBody>
      </p:sp>
    </p:spTree>
    <p:extLst>
      <p:ext uri="{BB962C8B-B14F-4D97-AF65-F5344CB8AC3E}">
        <p14:creationId xmlns:p14="http://schemas.microsoft.com/office/powerpoint/2010/main" val="218699497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9_2.pptx" id="{E67B27A3-BB16-A84C-8E4F-0FAC85B1269E}" vid="{5912DB02-F027-B74E-AF84-9BBEE74F8CF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16-9_2</Template>
  <TotalTime>23356</TotalTime>
  <Words>6302</Words>
  <Application>Microsoft Office PowerPoint</Application>
  <PresentationFormat>Widescreen</PresentationFormat>
  <Paragraphs>809</Paragraphs>
  <Slides>58</Slides>
  <Notes>56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58</vt:i4>
      </vt:variant>
    </vt:vector>
  </HeadingPairs>
  <TitlesOfParts>
    <vt:vector size="65" baseType="lpstr">
      <vt:lpstr>Arial</vt:lpstr>
      <vt:lpstr>Britannic Bold</vt:lpstr>
      <vt:lpstr>Calibri</vt:lpstr>
      <vt:lpstr>Courier New</vt:lpstr>
      <vt:lpstr>Gill Sans MT</vt:lpstr>
      <vt:lpstr>Wingdings</vt:lpstr>
      <vt:lpstr>Office Theme</vt:lpstr>
      <vt:lpstr>Students’ Types of Interest in Physics</vt:lpstr>
      <vt:lpstr>PowerPoint Presentation</vt:lpstr>
      <vt:lpstr>PowerPoint Presentation</vt:lpstr>
      <vt:lpstr>Interest in Physics</vt:lpstr>
      <vt:lpstr>Types of Interest in Physics</vt:lpstr>
      <vt:lpstr>Research Gap</vt:lpstr>
      <vt:lpstr>PowerPoint Presentation</vt:lpstr>
      <vt:lpstr>Research Interest</vt:lpstr>
      <vt:lpstr>Research Design</vt:lpstr>
      <vt:lpstr>Questionnaire</vt:lpstr>
      <vt:lpstr>Questionnaire</vt:lpstr>
      <vt:lpstr>Research Design</vt:lpstr>
      <vt:lpstr>PowerPoint Presentation</vt:lpstr>
      <vt:lpstr>Results</vt:lpstr>
      <vt:lpstr>Results</vt:lpstr>
      <vt:lpstr>PowerPoint Presentation</vt:lpstr>
      <vt:lpstr>Discussion</vt:lpstr>
      <vt:lpstr>Discussion</vt:lpstr>
      <vt:lpstr>Conceptualisation of Interest in Physics</vt:lpstr>
      <vt:lpstr>Implications for Practice</vt:lpstr>
      <vt:lpstr>PowerPoint Presentation</vt:lpstr>
      <vt:lpstr>Thank you very much for your attention!</vt:lpstr>
      <vt:lpstr>References</vt:lpstr>
      <vt:lpstr>PowerPoint Presentation</vt:lpstr>
      <vt:lpstr>Results</vt:lpstr>
      <vt:lpstr>Mechanics Interest Profiles</vt:lpstr>
      <vt:lpstr>Results</vt:lpstr>
      <vt:lpstr>Particle Physics Interest Profiles</vt:lpstr>
      <vt:lpstr>Results</vt:lpstr>
      <vt:lpstr>IPN Interest Study</vt:lpstr>
      <vt:lpstr>Examplary Item Categories</vt:lpstr>
      <vt:lpstr>Analysis of the Main Study</vt:lpstr>
      <vt:lpstr>Research Interest</vt:lpstr>
      <vt:lpstr>Research Design</vt:lpstr>
      <vt:lpstr>Results of Linear Regression Analysis </vt:lpstr>
      <vt:lpstr>Results of Linear Regression Analysis </vt:lpstr>
      <vt:lpstr>Results of Linear Regression Analysis </vt:lpstr>
      <vt:lpstr>Results of Linear Regression Analysis </vt:lpstr>
      <vt:lpstr>Discussion of Linear Regression Analysis </vt:lpstr>
      <vt:lpstr>Discussion of Linear Regression Analysis </vt:lpstr>
      <vt:lpstr>Research Interest</vt:lpstr>
      <vt:lpstr>Results of Linear Regression Analysis </vt:lpstr>
      <vt:lpstr>Results of Linear Regression Analysis </vt:lpstr>
      <vt:lpstr>Results of Linear Regression Analysis </vt:lpstr>
      <vt:lpstr>Discussion of Linear Regression Analysis </vt:lpstr>
      <vt:lpstr>Results of Linear Regression Analysis </vt:lpstr>
      <vt:lpstr>Self-Concept and Interest </vt:lpstr>
      <vt:lpstr>Research Interest</vt:lpstr>
      <vt:lpstr>Research Interest</vt:lpstr>
      <vt:lpstr>Research Design</vt:lpstr>
      <vt:lpstr>Interest Profiles</vt:lpstr>
      <vt:lpstr>Combined Rasch Analysis</vt:lpstr>
      <vt:lpstr>Results of Combined Analysis </vt:lpstr>
      <vt:lpstr>Discussion</vt:lpstr>
      <vt:lpstr>Discussion</vt:lpstr>
      <vt:lpstr>Research Interest</vt:lpstr>
      <vt:lpstr>Reminder: Group 3</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interesting contents and contexts in physics education</dc:title>
  <dc:creator>Sarah Maria Zoechling</dc:creator>
  <cp:lastModifiedBy>Sarah Maria Zoechling</cp:lastModifiedBy>
  <cp:revision>1426</cp:revision>
  <cp:lastPrinted>2021-07-06T20:42:13Z</cp:lastPrinted>
  <dcterms:created xsi:type="dcterms:W3CDTF">2021-06-04T12:00:41Z</dcterms:created>
  <dcterms:modified xsi:type="dcterms:W3CDTF">2022-09-27T07:56:58Z</dcterms:modified>
</cp:coreProperties>
</file>