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19"/>
  </p:notesMasterIdLst>
  <p:handoutMasterIdLst>
    <p:handoutMasterId r:id="rId20"/>
  </p:handoutMasterIdLst>
  <p:sldIdLst>
    <p:sldId id="278" r:id="rId2"/>
    <p:sldId id="377" r:id="rId3"/>
    <p:sldId id="400" r:id="rId4"/>
    <p:sldId id="403" r:id="rId5"/>
    <p:sldId id="404" r:id="rId6"/>
    <p:sldId id="405" r:id="rId7"/>
    <p:sldId id="409" r:id="rId8"/>
    <p:sldId id="406" r:id="rId9"/>
    <p:sldId id="410" r:id="rId10"/>
    <p:sldId id="407" r:id="rId11"/>
    <p:sldId id="412" r:id="rId12"/>
    <p:sldId id="408" r:id="rId13"/>
    <p:sldId id="413" r:id="rId14"/>
    <p:sldId id="401" r:id="rId15"/>
    <p:sldId id="411" r:id="rId16"/>
    <p:sldId id="379" r:id="rId17"/>
    <p:sldId id="380" r:id="rId1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CCA" lastIdx="1" clrIdx="0">
    <p:extLst>
      <p:ext uri="{19B8F6BF-5375-455C-9EA6-DF929625EA0E}">
        <p15:presenceInfo xmlns:p15="http://schemas.microsoft.com/office/powerpoint/2012/main" userId="S-1-5-21-1526224874-1540688658-1361462980-63615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A68E46"/>
    <a:srgbClr val="003296"/>
    <a:srgbClr val="F4CD71"/>
    <a:srgbClr val="E59776"/>
    <a:srgbClr val="DFE2D3"/>
    <a:srgbClr val="FFFFFF"/>
    <a:srgbClr val="FF36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3" autoAdjust="0"/>
    <p:restoredTop sz="94472" autoAdjust="0"/>
  </p:normalViewPr>
  <p:slideViewPr>
    <p:cSldViewPr snapToObjects="1" showGuides="1">
      <p:cViewPr varScale="1">
        <p:scale>
          <a:sx n="72" d="100"/>
          <a:sy n="72" d="100"/>
        </p:scale>
        <p:origin x="84" y="5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22/08/2022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5T20:37:01.526"/>
    </inkml:context>
    <inkml:brush xml:id="br0">
      <inkml:brushProperty name="width" value="0.05" units="cm"/>
      <inkml:brushProperty name="height" value="0.05" units="cm"/>
      <inkml:brushProperty name="color" value="#EF2525"/>
    </inkml:brush>
  </inkml:definitions>
  <inkml:trace contextRef="#ctx0" brushRef="#br0">1865 4 24575,'-190'-3'0,"-221"8"0,392-3 0,0 0 0,0 2 0,1 0 0,-1 1 0,1 0 0,0 2 0,0 0 0,1 1 0,0 1 0,-20 13 0,18-9 0,-1-2 0,-1 0 0,1-1 0,-38 11 0,-91 21 0,143-41 0,-107 39 0,20-6 0,47-21 0,-133 45 0,154-48 0,0 1 0,2 1 0,-1 1 0,1 1 0,-21 19 0,-7 2 0,39-28 0,0 0 0,1 1 0,0 1 0,0 0 0,1 0 0,0 1 0,-10 14 0,19-23 0,0 1 0,0-1 0,0 1 0,0 0 0,0-1 0,1 1 0,-1 0 0,1 0 0,-1 0 0,1 0 0,0-1 0,-1 1 0,1 0 0,0 0 0,0 0 0,1 0 0,-1 0 0,0 0 0,1-1 0,-1 1 0,1 0 0,-1 0 0,1 0 0,0-1 0,1 4 0,1-2 0,0 1 0,0-1 0,0 1 0,1-1 0,-1 0 0,1-1 0,0 1 0,0 0 0,0-1 0,6 2 0,7 3 0,0 0 0,0-2 0,0 0 0,29 3 0,72 13 0,-85-14 0,1 0 0,0-3 0,0 0 0,0-2 0,58-5 0,-32-8 0,62-19 0,-80 17 0,0 3 0,1 1 0,87-6 0,-109 13 0,1-1 0,0-1 0,-1-1 0,1 0 0,33-15 0,-27 10 0,1 0 0,36-5 0,-3 4 0,-1-3 0,68-24 0,-105 30 0,1 0 0,-2-2 0,0-1 0,0-1 0,-1 0 0,0-2 0,-1-1 0,-1 0 0,35-35 0,-32 26 0,-3 4 0,-1 0 0,-1-2 0,24-36 0,-38 52 0,-1-1 0,0 1 0,1-1 0,-2 0 0,1 0 0,-1 0 0,0 0 0,-1 0 0,0 0 0,0-1 0,0 1 0,-1 0 0,0-1 0,-1 1 0,1 0 0,-1-1 0,-1 1 0,-3-12 0,-9-2-1365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5T22:47:02.7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24575,'1'4'0,"1"0"0,0 0 0,0 0 0,0-1 0,0 1 0,0-1 0,1 1 0,0-1 0,5 5 0,52 44 0,3-2 0,1-4 0,96 53 0,-33-21 0,-6 5 0,182 160 0,-298-238 0,64 56 0,93 106 0,-125-122 0,2-2 0,1-1 0,2-2 0,73 52 0,-102-80 19,0-1-1,0 2 1,-1 0-1,-1 1 0,0 0 1,11 20-1,39 46-1512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5T22:47:04.1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1307 24575,'19'-11'0,"-1"0"0,31-25 0,13-10 0,213-104 0,-182 105 0,-2-5 0,-2-4 0,125-99 0,272-247 0,-442 367 0,60-34 0,-73 49 0,-1-1 0,0-1 0,-1-2 0,-2-1 0,34-34 0,-53 49-15,1 0-1,1 0 0,-1 1 1,2 0-1,-1 1 0,0 0 1,1 0-1,0 1 1,1 1-1,-1 0 0,1 0 1,14-2-1,19-7-1146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22/08/2022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31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8814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969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653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0319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896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595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407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238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672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25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650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424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639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434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Click to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Muon Collider Design Meeting (EDMS 2469628)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970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50" r:id="rId6"/>
    <p:sldLayoutId id="2147483651" r:id="rId7"/>
    <p:sldLayoutId id="2147483670" r:id="rId8"/>
    <p:sldLayoutId id="2147483671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4.png"/><Relationship Id="rId11" Type="http://schemas.openxmlformats.org/officeDocument/2006/relationships/customXml" Target="../ink/ink3.xml"/><Relationship Id="rId5" Type="http://schemas.openxmlformats.org/officeDocument/2006/relationships/image" Target="../media/image63.png"/><Relationship Id="rId10" Type="http://schemas.openxmlformats.org/officeDocument/2006/relationships/image" Target="../media/image71.png"/><Relationship Id="rId4" Type="http://schemas.openxmlformats.org/officeDocument/2006/relationships/image" Target="../media/image62.png"/><Relationship Id="rId9" Type="http://schemas.openxmlformats.org/officeDocument/2006/relationships/customXml" Target="../ink/ink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7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-geoprofiler.web.cern.ch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7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8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png"/><Relationship Id="rId4" Type="http://schemas.openxmlformats.org/officeDocument/2006/relationships/customXml" Target="../ink/ink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0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11" Type="http://schemas.openxmlformats.org/officeDocument/2006/relationships/image" Target="../media/image39.png"/><Relationship Id="rId5" Type="http://schemas.openxmlformats.org/officeDocument/2006/relationships/image" Target="../media/image32.png"/><Relationship Id="rId10" Type="http://schemas.openxmlformats.org/officeDocument/2006/relationships/image" Target="../media/image38.png"/><Relationship Id="rId4" Type="http://schemas.openxmlformats.org/officeDocument/2006/relationships/image" Target="../media/image31.png"/><Relationship Id="rId9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544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475656" y="175575"/>
            <a:ext cx="6372944" cy="857250"/>
          </a:xfrm>
        </p:spPr>
        <p:txBody>
          <a:bodyPr/>
          <a:lstStyle/>
          <a:p>
            <a:r>
              <a:rPr lang="en-GB" sz="2200" dirty="0" err="1"/>
              <a:t>Geoprofiler</a:t>
            </a:r>
            <a:r>
              <a:rPr lang="en-GB" sz="2200" dirty="0"/>
              <a:t>: Geological and Radiological Analysis Tool</a:t>
            </a:r>
            <a:br>
              <a:rPr lang="en-GB" sz="2200" dirty="0"/>
            </a:br>
            <a:r>
              <a:rPr lang="en-GB" sz="2200" dirty="0"/>
              <a:t>for Muon Collider Positioning</a:t>
            </a:r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171842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323528" y="4435247"/>
            <a:ext cx="8210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u="sng" dirty="0" err="1">
                <a:solidFill>
                  <a:schemeClr val="bg1"/>
                </a:solidFill>
                <a:latin typeface="Arial Narrow"/>
                <a:cs typeface="Arial Narrow"/>
              </a:rPr>
              <a:t>G.Lacerda</a:t>
            </a: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, Y. Robert, N. Guilhaudin</a:t>
            </a: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22/08/2022</a:t>
            </a:r>
          </a:p>
        </p:txBody>
      </p:sp>
      <p:sp>
        <p:nvSpPr>
          <p:cNvPr id="8" name="Titre 81">
            <a:extLst>
              <a:ext uri="{FF2B5EF4-FFF2-40B4-BE49-F238E27FC236}">
                <a16:creationId xmlns:a16="http://schemas.microsoft.com/office/drawing/2014/main" id="{8B85EEC2-F62E-431F-A9F9-75F45FB55BDD}"/>
              </a:ext>
            </a:extLst>
          </p:cNvPr>
          <p:cNvSpPr txBox="1">
            <a:spLocks/>
          </p:cNvSpPr>
          <p:nvPr/>
        </p:nvSpPr>
        <p:spPr>
          <a:xfrm>
            <a:off x="2051720" y="1706145"/>
            <a:ext cx="5220816" cy="445111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2200" dirty="0">
                <a:solidFill>
                  <a:schemeClr val="bg1"/>
                </a:solidFill>
              </a:rPr>
              <a:t>Progress</a:t>
            </a:r>
            <a:r>
              <a:rPr lang="en-GB" sz="2200" dirty="0">
                <a:solidFill>
                  <a:schemeClr val="bg1"/>
                </a:solidFill>
              </a:rPr>
              <a:t> Update and Muon Tunnel Placement</a:t>
            </a: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Muon Tunnel Placement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10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55C3E-4123-4CBE-8241-CA4191DFF42D}"/>
              </a:ext>
            </a:extLst>
          </p:cNvPr>
          <p:cNvSpPr txBox="1"/>
          <p:nvPr/>
        </p:nvSpPr>
        <p:spPr>
          <a:xfrm>
            <a:off x="323528" y="1203598"/>
            <a:ext cx="67069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Radiation Hotspots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178434-A6A9-6BC7-4CBD-E582D4FB916C}"/>
              </a:ext>
            </a:extLst>
          </p:cNvPr>
          <p:cNvSpPr txBox="1"/>
          <p:nvPr/>
        </p:nvSpPr>
        <p:spPr>
          <a:xfrm>
            <a:off x="467544" y="1432704"/>
            <a:ext cx="418256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1" dirty="0"/>
              <a:t>Better azimuth ideas</a:t>
            </a:r>
          </a:p>
          <a:p>
            <a:pPr marL="171450" indent="-171450">
              <a:buFontTx/>
              <a:buChar char="-"/>
            </a:pPr>
            <a:r>
              <a:rPr lang="en-GB" sz="1000" dirty="0"/>
              <a:t>Towards Alps stretch ?</a:t>
            </a:r>
          </a:p>
          <a:p>
            <a:r>
              <a:rPr lang="en-GB" sz="1000" dirty="0"/>
              <a:t>	Good distance</a:t>
            </a:r>
          </a:p>
          <a:p>
            <a:r>
              <a:rPr lang="en-GB" sz="1000" dirty="0"/>
              <a:t>	Near no populations in the mountains</a:t>
            </a:r>
          </a:p>
          <a:p>
            <a:r>
              <a:rPr lang="en-GB" sz="1000" dirty="0"/>
              <a:t>	Disperse populations on other side (Jura)</a:t>
            </a:r>
          </a:p>
          <a:p>
            <a:endParaRPr lang="en-GB" sz="10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7EBF49C-4ECF-4E5D-2EE4-F87EB642E385}"/>
              </a:ext>
            </a:extLst>
          </p:cNvPr>
          <p:cNvGrpSpPr/>
          <p:nvPr/>
        </p:nvGrpSpPr>
        <p:grpSpPr>
          <a:xfrm>
            <a:off x="467544" y="2488671"/>
            <a:ext cx="7913284" cy="800902"/>
            <a:chOff x="395535" y="2306603"/>
            <a:chExt cx="5420818" cy="548640"/>
          </a:xfrm>
        </p:grpSpPr>
        <p:pic>
          <p:nvPicPr>
            <p:cNvPr id="4" name="Picture 3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2946F9D2-B99B-8649-D55A-2759B16376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78263" y="2306603"/>
              <a:ext cx="1279162" cy="548212"/>
            </a:xfrm>
            <a:prstGeom prst="rect">
              <a:avLst/>
            </a:prstGeom>
          </p:spPr>
        </p:pic>
        <p:pic>
          <p:nvPicPr>
            <p:cNvPr id="7" name="Picture 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0E0E82B1-8F81-AF86-59EC-79A4EEA211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03848" y="2307031"/>
              <a:ext cx="2612505" cy="548212"/>
            </a:xfrm>
            <a:prstGeom prst="rect">
              <a:avLst/>
            </a:prstGeom>
          </p:spPr>
        </p:pic>
        <p:pic>
          <p:nvPicPr>
            <p:cNvPr id="9" name="Picture 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89F6B773-D83B-6044-BC0D-8899F8241D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5535" y="2306603"/>
              <a:ext cx="1436306" cy="548640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BF21470-8EAF-330D-BFE8-EB44D89622B7}"/>
              </a:ext>
            </a:extLst>
          </p:cNvPr>
          <p:cNvSpPr txBox="1"/>
          <p:nvPr/>
        </p:nvSpPr>
        <p:spPr>
          <a:xfrm>
            <a:off x="467544" y="2123475"/>
            <a:ext cx="8314460" cy="553998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endParaRPr lang="en-GB" sz="1000" b="1" dirty="0"/>
          </a:p>
          <a:p>
            <a:r>
              <a:rPr lang="en-GB" sz="1000" b="1" dirty="0"/>
              <a:t>Bernese Alps</a:t>
            </a:r>
            <a:endParaRPr lang="en-GB" sz="1000" dirty="0"/>
          </a:p>
          <a:p>
            <a:pPr marL="274320" lvl="1" indent="-171450">
              <a:buFontTx/>
              <a:buChar char="-"/>
            </a:pPr>
            <a:endParaRPr lang="en-GB" sz="1000" dirty="0"/>
          </a:p>
          <a:p>
            <a:pPr marL="274320" lvl="1" indent="-171450">
              <a:buFontTx/>
              <a:buChar char="-"/>
            </a:pPr>
            <a:r>
              <a:rPr lang="en-GB" sz="1000" dirty="0"/>
              <a:t>Angle on jura side exit not great but low impact</a:t>
            </a:r>
          </a:p>
          <a:p>
            <a:pPr marL="274320" lvl="1" indent="-171450">
              <a:buFontTx/>
              <a:buChar char="-"/>
            </a:pPr>
            <a:r>
              <a:rPr lang="en-GB" sz="1000" dirty="0"/>
              <a:t>Villages crossed are on deep valleys, good clearance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F35F1D-E992-F5EE-B112-66D52D97C07C}"/>
              </a:ext>
            </a:extLst>
          </p:cNvPr>
          <p:cNvSpPr txBox="1"/>
          <p:nvPr/>
        </p:nvSpPr>
        <p:spPr>
          <a:xfrm>
            <a:off x="467544" y="3363838"/>
            <a:ext cx="8314460" cy="70788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endParaRPr lang="en-GB" sz="1000" b="1" dirty="0"/>
          </a:p>
          <a:p>
            <a:r>
              <a:rPr lang="en-GB" sz="1000" b="1" dirty="0"/>
              <a:t>Alps – Monte </a:t>
            </a:r>
            <a:r>
              <a:rPr lang="en-GB" sz="1000" b="1" dirty="0" err="1"/>
              <a:t>Rosagletscher</a:t>
            </a:r>
            <a:br>
              <a:rPr lang="en-GB" sz="1000" b="1" dirty="0"/>
            </a:br>
            <a:br>
              <a:rPr lang="en-GB" sz="1000" b="1" dirty="0"/>
            </a:br>
            <a:endParaRPr lang="en-GB" sz="1000" dirty="0"/>
          </a:p>
          <a:p>
            <a:pPr marL="274320" lvl="1" indent="-171450">
              <a:buFontTx/>
              <a:buChar char="-"/>
            </a:pPr>
            <a:r>
              <a:rPr lang="en-GB" sz="1000" dirty="0"/>
              <a:t>Seemed like a good opportunity for a shallow, flat parametrization but its tricky due to </a:t>
            </a:r>
            <a:r>
              <a:rPr lang="en-GB" sz="1000" dirty="0" err="1"/>
              <a:t>Oyonnax</a:t>
            </a:r>
            <a:r>
              <a:rPr lang="en-GB" sz="1000" dirty="0"/>
              <a:t> and </a:t>
            </a:r>
            <a:r>
              <a:rPr lang="en-GB" sz="1000" dirty="0" err="1"/>
              <a:t>Martigny</a:t>
            </a:r>
            <a:endParaRPr lang="en-GB" sz="1000" dirty="0"/>
          </a:p>
          <a:p>
            <a:pPr marL="274320" lvl="1" indent="-171450">
              <a:buFontTx/>
              <a:buChar char="-"/>
            </a:pPr>
            <a:endParaRPr lang="en-GB" sz="1000" dirty="0"/>
          </a:p>
        </p:txBody>
      </p:sp>
      <p:pic>
        <p:nvPicPr>
          <p:cNvPr id="17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5DE6A0B-2A0D-9BCE-D4FE-1D6780666CE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495" y="3761596"/>
            <a:ext cx="2093761" cy="741651"/>
          </a:xfrm>
          <a:prstGeom prst="rect">
            <a:avLst/>
          </a:prstGeom>
        </p:spPr>
      </p:pic>
      <p:pic>
        <p:nvPicPr>
          <p:cNvPr id="20" name="Picture 1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4A8D3F8-A215-13EC-763B-E1073594B88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2023" y="3761596"/>
            <a:ext cx="1795961" cy="743334"/>
          </a:xfrm>
          <a:prstGeom prst="rect">
            <a:avLst/>
          </a:prstGeom>
        </p:spPr>
      </p:pic>
      <p:pic>
        <p:nvPicPr>
          <p:cNvPr id="22" name="Picture 2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CFB0AAE-C2BD-3A18-ABA5-54E5D3C9791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5750" y="3761595"/>
            <a:ext cx="2596529" cy="74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36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Muon Tunnel Placement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11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55C3E-4123-4CBE-8241-CA4191DFF42D}"/>
              </a:ext>
            </a:extLst>
          </p:cNvPr>
          <p:cNvSpPr txBox="1"/>
          <p:nvPr/>
        </p:nvSpPr>
        <p:spPr>
          <a:xfrm>
            <a:off x="323528" y="1203598"/>
            <a:ext cx="67069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Radiation Hotspots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178434-A6A9-6BC7-4CBD-E582D4FB916C}"/>
              </a:ext>
            </a:extLst>
          </p:cNvPr>
          <p:cNvSpPr txBox="1"/>
          <p:nvPr/>
        </p:nvSpPr>
        <p:spPr>
          <a:xfrm>
            <a:off x="467544" y="1432704"/>
            <a:ext cx="418256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1" dirty="0"/>
              <a:t>Better azimuth ideas</a:t>
            </a:r>
          </a:p>
          <a:p>
            <a:pPr marL="171450" indent="-171450">
              <a:buFontTx/>
              <a:buChar char="-"/>
            </a:pPr>
            <a:r>
              <a:rPr lang="en-GB" sz="1000" dirty="0"/>
              <a:t>Towards Alps stretch ?</a:t>
            </a:r>
          </a:p>
          <a:p>
            <a:r>
              <a:rPr lang="en-GB" sz="1000" dirty="0"/>
              <a:t>	Good distance</a:t>
            </a:r>
          </a:p>
          <a:p>
            <a:r>
              <a:rPr lang="en-GB" sz="1000" dirty="0"/>
              <a:t>	Near no populations in the mountains</a:t>
            </a:r>
          </a:p>
          <a:p>
            <a:r>
              <a:rPr lang="en-GB" sz="1000" dirty="0"/>
              <a:t>	Disperse populations on other side (Jura)</a:t>
            </a:r>
          </a:p>
          <a:p>
            <a:endParaRPr lang="en-GB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F21470-8EAF-330D-BFE8-EB44D89622B7}"/>
              </a:ext>
            </a:extLst>
          </p:cNvPr>
          <p:cNvSpPr txBox="1"/>
          <p:nvPr/>
        </p:nvSpPr>
        <p:spPr>
          <a:xfrm>
            <a:off x="467544" y="2123475"/>
            <a:ext cx="8314460" cy="553998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endParaRPr lang="en-GB" sz="1000" b="1" dirty="0"/>
          </a:p>
          <a:p>
            <a:r>
              <a:rPr lang="en-GB" sz="1000" b="1" dirty="0"/>
              <a:t>Bernese Alps</a:t>
            </a:r>
            <a:endParaRPr lang="en-GB" sz="1000" dirty="0"/>
          </a:p>
          <a:p>
            <a:pPr marL="102870" lvl="1"/>
            <a:endParaRPr lang="en-GB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F35F1D-E992-F5EE-B112-66D52D97C07C}"/>
              </a:ext>
            </a:extLst>
          </p:cNvPr>
          <p:cNvSpPr txBox="1"/>
          <p:nvPr/>
        </p:nvSpPr>
        <p:spPr>
          <a:xfrm>
            <a:off x="467544" y="3363838"/>
            <a:ext cx="8314460" cy="70788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endParaRPr lang="en-GB" sz="1000" b="1" dirty="0"/>
          </a:p>
          <a:p>
            <a:r>
              <a:rPr lang="en-GB" sz="1000" b="1" dirty="0"/>
              <a:t>Alps – Monte </a:t>
            </a:r>
            <a:r>
              <a:rPr lang="en-GB" sz="1000" b="1" dirty="0" err="1"/>
              <a:t>Rosagletscher</a:t>
            </a:r>
            <a:br>
              <a:rPr lang="en-GB" sz="1000" b="1" dirty="0"/>
            </a:br>
            <a:br>
              <a:rPr lang="en-GB" sz="1000" b="1" dirty="0"/>
            </a:br>
            <a:endParaRPr lang="en-GB" sz="1000" dirty="0"/>
          </a:p>
          <a:p>
            <a:pPr marL="274320" lvl="1" indent="-171450">
              <a:buFontTx/>
              <a:buChar char="-"/>
            </a:pPr>
            <a:endParaRPr lang="en-GB" sz="1000" dirty="0"/>
          </a:p>
          <a:p>
            <a:pPr marL="274320" lvl="1" indent="-171450">
              <a:buFontTx/>
              <a:buChar char="-"/>
            </a:pPr>
            <a:r>
              <a:rPr lang="en-GB" sz="1000" dirty="0"/>
              <a:t>Point A is in populated area</a:t>
            </a:r>
          </a:p>
          <a:p>
            <a:pPr marL="274320" lvl="1" indent="-171450">
              <a:buFontTx/>
              <a:buChar char="-"/>
            </a:pPr>
            <a:endParaRPr lang="en-GB" sz="1000" dirty="0"/>
          </a:p>
        </p:txBody>
      </p:sp>
      <p:pic>
        <p:nvPicPr>
          <p:cNvPr id="17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5DE6A0B-2A0D-9BCE-D4FE-1D6780666C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5" y="3751787"/>
            <a:ext cx="1149178" cy="91934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BB6D06B-3455-6CCE-DB73-0BCB18644B33}"/>
              </a:ext>
            </a:extLst>
          </p:cNvPr>
          <p:cNvGrpSpPr/>
          <p:nvPr/>
        </p:nvGrpSpPr>
        <p:grpSpPr>
          <a:xfrm>
            <a:off x="470495" y="2484885"/>
            <a:ext cx="8561243" cy="921761"/>
            <a:chOff x="470495" y="2484885"/>
            <a:chExt cx="8561243" cy="921761"/>
          </a:xfrm>
        </p:grpSpPr>
        <p:pic>
          <p:nvPicPr>
            <p:cNvPr id="6" name="Picture 5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DA024156-EF22-908C-2A14-774F2CD4CE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0495" y="2484885"/>
              <a:ext cx="1149177" cy="919341"/>
            </a:xfrm>
            <a:prstGeom prst="rect">
              <a:avLst/>
            </a:prstGeom>
          </p:spPr>
        </p:pic>
        <p:pic>
          <p:nvPicPr>
            <p:cNvPr id="19" name="Picture 18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66EBCE74-CEC9-861D-56D1-D34A8838C0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95448" y="2484886"/>
              <a:ext cx="4182567" cy="921760"/>
            </a:xfrm>
            <a:prstGeom prst="rect">
              <a:avLst/>
            </a:prstGeom>
          </p:spPr>
        </p:pic>
        <p:pic>
          <p:nvPicPr>
            <p:cNvPr id="21" name="Picture 20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98D7917B-A7FE-DB0C-DD12-F04417697A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84168" y="2664366"/>
              <a:ext cx="2947570" cy="553997"/>
            </a:xfrm>
            <a:prstGeom prst="rect">
              <a:avLst/>
            </a:prstGeom>
          </p:spPr>
        </p:pic>
      </p:grpSp>
      <p:pic>
        <p:nvPicPr>
          <p:cNvPr id="23" name="Picture 2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F73F24D-EE2F-8A47-606D-808FAE3F8B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447" y="3766932"/>
            <a:ext cx="4182568" cy="931161"/>
          </a:xfrm>
          <a:prstGeom prst="rect">
            <a:avLst/>
          </a:prstGeom>
        </p:spPr>
      </p:pic>
      <p:pic>
        <p:nvPicPr>
          <p:cNvPr id="24" name="Picture 2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609DF83-CAF2-5469-E3D9-45529BB955F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4168" y="3877133"/>
            <a:ext cx="2947570" cy="71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787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Muon Tunnel Placement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55C3E-4123-4CBE-8241-CA4191DFF42D}"/>
              </a:ext>
            </a:extLst>
          </p:cNvPr>
          <p:cNvSpPr txBox="1"/>
          <p:nvPr/>
        </p:nvSpPr>
        <p:spPr>
          <a:xfrm>
            <a:off x="323528" y="1203598"/>
            <a:ext cx="67069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Radiation Hotspots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178434-A6A9-6BC7-4CBD-E582D4FB916C}"/>
              </a:ext>
            </a:extLst>
          </p:cNvPr>
          <p:cNvSpPr txBox="1"/>
          <p:nvPr/>
        </p:nvSpPr>
        <p:spPr>
          <a:xfrm>
            <a:off x="467544" y="1432704"/>
            <a:ext cx="418256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1" dirty="0"/>
              <a:t>Better azimuth ideas</a:t>
            </a:r>
          </a:p>
          <a:p>
            <a:pPr marL="171450" indent="-171450">
              <a:buFontTx/>
              <a:buChar char="-"/>
            </a:pPr>
            <a:r>
              <a:rPr lang="en-GB" sz="1000" dirty="0"/>
              <a:t>Towards Italian crop lands and sea ?</a:t>
            </a:r>
          </a:p>
          <a:p>
            <a:pPr lvl="1"/>
            <a:r>
              <a:rPr lang="en-GB" sz="1000" dirty="0"/>
              <a:t>Good distance</a:t>
            </a:r>
          </a:p>
          <a:p>
            <a:r>
              <a:rPr lang="en-GB" sz="1000" dirty="0"/>
              <a:t>	Disperse populations on both sides</a:t>
            </a:r>
            <a:endParaRPr lang="en-US" sz="1000" dirty="0"/>
          </a:p>
          <a:p>
            <a:r>
              <a:rPr lang="en-US" sz="1000" dirty="0"/>
              <a:t>	</a:t>
            </a:r>
            <a:endParaRPr lang="en-GB" sz="10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D3C5D48-1459-6EC6-3A60-89C4AEDE7FC9}"/>
              </a:ext>
            </a:extLst>
          </p:cNvPr>
          <p:cNvGrpSpPr/>
          <p:nvPr/>
        </p:nvGrpSpPr>
        <p:grpSpPr>
          <a:xfrm>
            <a:off x="467544" y="2274661"/>
            <a:ext cx="6343221" cy="865493"/>
            <a:chOff x="936291" y="2274663"/>
            <a:chExt cx="6343221" cy="865493"/>
          </a:xfrm>
        </p:grpSpPr>
        <p:pic>
          <p:nvPicPr>
            <p:cNvPr id="4" name="Picture 3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E85AFB33-38CE-54C8-84F7-116171DB56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73019" y="2279266"/>
              <a:ext cx="2006493" cy="860889"/>
            </a:xfrm>
            <a:prstGeom prst="rect">
              <a:avLst/>
            </a:prstGeom>
          </p:spPr>
        </p:pic>
        <p:pic>
          <p:nvPicPr>
            <p:cNvPr id="7" name="Picture 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CC1B78B5-113A-B3D8-517A-2AC7864709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36291" y="2274663"/>
              <a:ext cx="2214612" cy="865491"/>
            </a:xfrm>
            <a:prstGeom prst="rect">
              <a:avLst/>
            </a:prstGeom>
          </p:spPr>
        </p:pic>
        <p:pic>
          <p:nvPicPr>
            <p:cNvPr id="9" name="Picture 8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3A444842-47DF-DF58-4587-AAB7F7D618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75858" y="2278382"/>
              <a:ext cx="1872206" cy="861774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B8E37DB-A99E-C40A-0111-85F5FE613E28}"/>
              </a:ext>
            </a:extLst>
          </p:cNvPr>
          <p:cNvSpPr txBox="1"/>
          <p:nvPr/>
        </p:nvSpPr>
        <p:spPr>
          <a:xfrm>
            <a:off x="467544" y="3147814"/>
            <a:ext cx="8314460" cy="553998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endParaRPr lang="en-GB" sz="1000" b="1" dirty="0"/>
          </a:p>
          <a:p>
            <a:r>
              <a:rPr lang="en-GB" sz="1000" b="1" dirty="0"/>
              <a:t>Ligurian Sea</a:t>
            </a:r>
            <a:endParaRPr lang="en-GB" sz="1000" dirty="0"/>
          </a:p>
          <a:p>
            <a:pPr marL="274320" lvl="1" indent="-171450">
              <a:buFontTx/>
              <a:buChar char="-"/>
            </a:pPr>
            <a:endParaRPr lang="en-GB" sz="1000" dirty="0"/>
          </a:p>
          <a:p>
            <a:pPr marL="274320" lvl="1" indent="-171450">
              <a:buFontTx/>
              <a:buChar char="-"/>
            </a:pPr>
            <a:r>
              <a:rPr lang="en-GB" sz="1000" dirty="0"/>
              <a:t>Like above, reaching sea requires bigger tilts and depths</a:t>
            </a:r>
          </a:p>
          <a:p>
            <a:pPr marL="274320" lvl="1" indent="-171450">
              <a:buFontTx/>
              <a:buChar char="-"/>
            </a:pPr>
            <a:r>
              <a:rPr lang="en-GB" sz="1000" dirty="0"/>
              <a:t>Clean exits in zones of near no population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99B160-886D-7F05-9133-212BF3D5577B}"/>
              </a:ext>
            </a:extLst>
          </p:cNvPr>
          <p:cNvSpPr txBox="1"/>
          <p:nvPr/>
        </p:nvSpPr>
        <p:spPr>
          <a:xfrm>
            <a:off x="467544" y="1791856"/>
            <a:ext cx="8314460" cy="70788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endParaRPr lang="en-GB" sz="1000" b="1" dirty="0"/>
          </a:p>
          <a:p>
            <a:endParaRPr lang="en-GB" sz="1000" b="1" dirty="0"/>
          </a:p>
          <a:p>
            <a:r>
              <a:rPr lang="en-GB" sz="1000" b="1" dirty="0"/>
              <a:t>Apennines</a:t>
            </a:r>
          </a:p>
          <a:p>
            <a:endParaRPr lang="en-GB" sz="1000" dirty="0"/>
          </a:p>
          <a:p>
            <a:pPr marL="171450" indent="-171450">
              <a:buFontTx/>
              <a:buChar char="-"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Clean exits in low population areas</a:t>
            </a:r>
          </a:p>
          <a:p>
            <a:pPr marL="171450" indent="-171450">
              <a:buFontTx/>
              <a:buChar char="-"/>
            </a:pPr>
            <a:r>
              <a:rPr lang="en-GB" sz="1000" dirty="0">
                <a:latin typeface="Arial"/>
              </a:rPr>
              <a:t>Plenty of room to optimize</a:t>
            </a:r>
          </a:p>
          <a:p>
            <a:pPr marL="171450" indent="-171450">
              <a:buFontTx/>
              <a:buChar char="-"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depth / tilt to reach Apennines where there is less population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0EC93D3-63DA-67A7-270D-23CFADC1122D}"/>
              </a:ext>
            </a:extLst>
          </p:cNvPr>
          <p:cNvGrpSpPr/>
          <p:nvPr/>
        </p:nvGrpSpPr>
        <p:grpSpPr>
          <a:xfrm>
            <a:off x="466220" y="3509294"/>
            <a:ext cx="5996951" cy="800392"/>
            <a:chOff x="466220" y="3509294"/>
            <a:chExt cx="5996951" cy="800392"/>
          </a:xfrm>
        </p:grpSpPr>
        <p:pic>
          <p:nvPicPr>
            <p:cNvPr id="17" name="Picture 1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2F629BF5-33C8-2832-787B-C23622C258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6220" y="3509294"/>
              <a:ext cx="2214611" cy="800391"/>
            </a:xfrm>
            <a:prstGeom prst="rect">
              <a:avLst/>
            </a:prstGeom>
          </p:spPr>
        </p:pic>
        <p:pic>
          <p:nvPicPr>
            <p:cNvPr id="19" name="Picture 1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CF0594B8-8C4C-5853-C21A-5E7A961610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95157" y="3509296"/>
              <a:ext cx="1403409" cy="800390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A31D018-27AA-E5FB-89B5-85D165852C78}"/>
                </a:ext>
              </a:extLst>
            </p:cNvPr>
            <p:cNvGrpSpPr/>
            <p:nvPr/>
          </p:nvGrpSpPr>
          <p:grpSpPr>
            <a:xfrm>
              <a:off x="4295515" y="3509294"/>
              <a:ext cx="2167656" cy="800392"/>
              <a:chOff x="7651033" y="3291830"/>
              <a:chExt cx="1656184" cy="622044"/>
            </a:xfrm>
          </p:grpSpPr>
          <p:pic>
            <p:nvPicPr>
              <p:cNvPr id="21" name="Picture 20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DF19B19E-DAF2-DAFA-F2EF-1FE350B90D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651033" y="3291830"/>
                <a:ext cx="1656184" cy="622044"/>
              </a:xfrm>
              <a:prstGeom prst="rect">
                <a:avLst/>
              </a:prstGeom>
            </p:spPr>
          </p:pic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08CFADEE-89F2-F1B8-2A0E-935EEF01183A}"/>
                  </a:ext>
                </a:extLst>
              </p:cNvPr>
              <p:cNvGrpSpPr/>
              <p:nvPr/>
            </p:nvGrpSpPr>
            <p:grpSpPr>
              <a:xfrm>
                <a:off x="7777005" y="3404798"/>
                <a:ext cx="535680" cy="386280"/>
                <a:chOff x="7777005" y="3404798"/>
                <a:chExt cx="535680" cy="38628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9">
                  <p14:nvContentPartPr>
                    <p14:cNvPr id="25" name="Ink 24">
                      <a:extLst>
                        <a:ext uri="{FF2B5EF4-FFF2-40B4-BE49-F238E27FC236}">
                          <a16:creationId xmlns:a16="http://schemas.microsoft.com/office/drawing/2014/main" id="{E4B23DAE-3779-0AB9-9280-830AB2F11B6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836405" y="3404798"/>
                    <a:ext cx="437760" cy="385920"/>
                  </p14:xfrm>
                </p:contentPart>
              </mc:Choice>
              <mc:Fallback xmlns="">
                <p:pic>
                  <p:nvPicPr>
                    <p:cNvPr id="25" name="Ink 24">
                      <a:extLst>
                        <a:ext uri="{FF2B5EF4-FFF2-40B4-BE49-F238E27FC236}">
                          <a16:creationId xmlns:a16="http://schemas.microsoft.com/office/drawing/2014/main" id="{E4B23DAE-3779-0AB9-9280-830AB2F11B6E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7829526" y="3397802"/>
                      <a:ext cx="451242" cy="39963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1">
                  <p14:nvContentPartPr>
                    <p14:cNvPr id="26" name="Ink 25">
                      <a:extLst>
                        <a:ext uri="{FF2B5EF4-FFF2-40B4-BE49-F238E27FC236}">
                          <a16:creationId xmlns:a16="http://schemas.microsoft.com/office/drawing/2014/main" id="{77CBA138-3F85-2FC8-7347-B74AF102718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777005" y="3425318"/>
                    <a:ext cx="535680" cy="365760"/>
                  </p14:xfrm>
                </p:contentPart>
              </mc:Choice>
              <mc:Fallback xmlns="">
                <p:pic>
                  <p:nvPicPr>
                    <p:cNvPr id="26" name="Ink 25">
                      <a:extLst>
                        <a:ext uri="{FF2B5EF4-FFF2-40B4-BE49-F238E27FC236}">
                          <a16:creationId xmlns:a16="http://schemas.microsoft.com/office/drawing/2014/main" id="{77CBA138-3F85-2FC8-7347-B74AF1027180}"/>
                        </a:ext>
                      </a:extLst>
                    </p:cNvPr>
                    <p:cNvPicPr/>
                    <p:nvPr/>
                  </p:nvPicPr>
                  <p:blipFill>
                    <a:blip r:embed="rId12"/>
                    <a:stretch>
                      <a:fillRect/>
                    </a:stretch>
                  </p:blipFill>
                  <p:spPr>
                    <a:xfrm>
                      <a:off x="7770127" y="3418322"/>
                      <a:ext cx="549161" cy="379473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E9B8D2B-B264-F9D5-6E68-76371DEE739A}"/>
                  </a:ext>
                </a:extLst>
              </p:cNvPr>
              <p:cNvSpPr txBox="1"/>
              <p:nvPr/>
            </p:nvSpPr>
            <p:spPr>
              <a:xfrm>
                <a:off x="8065237" y="3509295"/>
                <a:ext cx="469331" cy="155478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>
                    <a:solidFill>
                      <a:srgbClr val="C00000"/>
                    </a:solidFill>
                  </a:rPr>
                  <a:t>Data Issue</a:t>
                </a:r>
                <a:endParaRPr lang="en-GB" sz="700" dirty="0">
                  <a:solidFill>
                    <a:srgbClr val="C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12701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Muon Tunnel Placement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55C3E-4123-4CBE-8241-CA4191DFF42D}"/>
              </a:ext>
            </a:extLst>
          </p:cNvPr>
          <p:cNvSpPr txBox="1"/>
          <p:nvPr/>
        </p:nvSpPr>
        <p:spPr>
          <a:xfrm>
            <a:off x="323528" y="1203598"/>
            <a:ext cx="67069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Radiation Hotspots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178434-A6A9-6BC7-4CBD-E582D4FB916C}"/>
              </a:ext>
            </a:extLst>
          </p:cNvPr>
          <p:cNvSpPr txBox="1"/>
          <p:nvPr/>
        </p:nvSpPr>
        <p:spPr>
          <a:xfrm>
            <a:off x="467544" y="1432704"/>
            <a:ext cx="418256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1" dirty="0"/>
              <a:t>Better azimuth ideas</a:t>
            </a:r>
          </a:p>
          <a:p>
            <a:pPr marL="171450" indent="-171450">
              <a:buFontTx/>
              <a:buChar char="-"/>
            </a:pPr>
            <a:r>
              <a:rPr lang="en-GB" sz="1000" dirty="0"/>
              <a:t>Towards Italian crop lands and sea ?</a:t>
            </a:r>
          </a:p>
          <a:p>
            <a:pPr lvl="1"/>
            <a:r>
              <a:rPr lang="en-GB" sz="1000" dirty="0"/>
              <a:t>Good distance</a:t>
            </a:r>
          </a:p>
          <a:p>
            <a:r>
              <a:rPr lang="en-GB" sz="1000" dirty="0"/>
              <a:t>	Disperse populations on both sides</a:t>
            </a:r>
            <a:endParaRPr lang="en-US" sz="1000" dirty="0"/>
          </a:p>
          <a:p>
            <a:r>
              <a:rPr lang="en-US" sz="1000" dirty="0"/>
              <a:t>	</a:t>
            </a:r>
            <a:endParaRPr lang="en-GB" sz="1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8E37DB-A99E-C40A-0111-85F5FE613E28}"/>
              </a:ext>
            </a:extLst>
          </p:cNvPr>
          <p:cNvSpPr txBox="1"/>
          <p:nvPr/>
        </p:nvSpPr>
        <p:spPr>
          <a:xfrm>
            <a:off x="467544" y="3147814"/>
            <a:ext cx="8314460" cy="553998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endParaRPr lang="en-GB" sz="1000" b="1" dirty="0"/>
          </a:p>
          <a:p>
            <a:r>
              <a:rPr lang="en-GB" sz="1000" b="1" dirty="0"/>
              <a:t>Ligurian Sea</a:t>
            </a:r>
            <a:endParaRPr lang="en-GB" sz="1000" dirty="0"/>
          </a:p>
          <a:p>
            <a:pPr marL="274320" lvl="1" indent="-171450">
              <a:buFontTx/>
              <a:buChar char="-"/>
            </a:pPr>
            <a:endParaRPr lang="en-GB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99B160-886D-7F05-9133-212BF3D5577B}"/>
              </a:ext>
            </a:extLst>
          </p:cNvPr>
          <p:cNvSpPr txBox="1"/>
          <p:nvPr/>
        </p:nvSpPr>
        <p:spPr>
          <a:xfrm>
            <a:off x="467544" y="1791856"/>
            <a:ext cx="8314460" cy="70788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endParaRPr lang="en-GB" sz="1000" b="1" dirty="0"/>
          </a:p>
          <a:p>
            <a:endParaRPr lang="en-GB" sz="1000" b="1" dirty="0"/>
          </a:p>
          <a:p>
            <a:r>
              <a:rPr lang="en-GB" sz="1000" b="1" dirty="0"/>
              <a:t>Apennines</a:t>
            </a:r>
          </a:p>
          <a:p>
            <a:endParaRPr lang="en-GB" sz="1000" dirty="0"/>
          </a:p>
          <a:p>
            <a:pPr marL="171450" indent="-171450">
              <a:buFontTx/>
              <a:buChar char="-"/>
            </a:pPr>
            <a:r>
              <a:rPr lang="en-GB" sz="1000" dirty="0">
                <a:solidFill>
                  <a:prstClr val="black"/>
                </a:solidFill>
                <a:latin typeface="Arial"/>
              </a:rPr>
              <a:t>P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oint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 is in populated area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0C67EE0-F835-A04B-4CBA-DEC46AA22B3A}"/>
              </a:ext>
            </a:extLst>
          </p:cNvPr>
          <p:cNvGrpSpPr/>
          <p:nvPr/>
        </p:nvGrpSpPr>
        <p:grpSpPr>
          <a:xfrm>
            <a:off x="467546" y="2322694"/>
            <a:ext cx="8314458" cy="946317"/>
            <a:chOff x="467546" y="2322694"/>
            <a:chExt cx="8314458" cy="946317"/>
          </a:xfrm>
        </p:grpSpPr>
        <p:pic>
          <p:nvPicPr>
            <p:cNvPr id="7" name="Picture 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CC1B78B5-113A-B3D8-517A-2AC7864709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7546" y="2322694"/>
              <a:ext cx="1182897" cy="946317"/>
            </a:xfrm>
            <a:prstGeom prst="rect">
              <a:avLst/>
            </a:prstGeom>
          </p:spPr>
        </p:pic>
        <p:pic>
          <p:nvPicPr>
            <p:cNvPr id="20" name="Picture 19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798D1DA9-709B-40DE-2B6B-4A1F6D9182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58420" y="2322694"/>
              <a:ext cx="4299626" cy="946317"/>
            </a:xfrm>
            <a:prstGeom prst="rect">
              <a:avLst/>
            </a:prstGeom>
          </p:spPr>
        </p:pic>
        <p:pic>
          <p:nvPicPr>
            <p:cNvPr id="22" name="Picture 21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EE3E76C8-FCE1-B9DD-8240-43EF457445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17761" y="2470437"/>
              <a:ext cx="2664243" cy="65083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3385A58-A9B3-8037-4127-FB0775F8C154}"/>
              </a:ext>
            </a:extLst>
          </p:cNvPr>
          <p:cNvGrpSpPr/>
          <p:nvPr/>
        </p:nvGrpSpPr>
        <p:grpSpPr>
          <a:xfrm>
            <a:off x="467547" y="3539169"/>
            <a:ext cx="8314457" cy="976797"/>
            <a:chOff x="467547" y="3539169"/>
            <a:chExt cx="8314457" cy="976797"/>
          </a:xfrm>
        </p:grpSpPr>
        <p:pic>
          <p:nvPicPr>
            <p:cNvPr id="17" name="Picture 1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2F629BF5-33C8-2832-787B-C23622C258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7547" y="3539169"/>
              <a:ext cx="1182896" cy="946317"/>
            </a:xfrm>
            <a:prstGeom prst="rect">
              <a:avLst/>
            </a:prstGeom>
          </p:spPr>
        </p:pic>
        <p:pic>
          <p:nvPicPr>
            <p:cNvPr id="23" name="Picture 22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369FFBFF-5F1D-5BDE-16DD-736B3AA094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46041" y="3539169"/>
              <a:ext cx="4310219" cy="976797"/>
            </a:xfrm>
            <a:prstGeom prst="rect">
              <a:avLst/>
            </a:prstGeom>
          </p:spPr>
        </p:pic>
        <p:pic>
          <p:nvPicPr>
            <p:cNvPr id="24" name="Picture 23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893C4471-46E0-79C4-4D80-CF780E7640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17761" y="3692424"/>
              <a:ext cx="2664243" cy="6403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8085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Muon Tunnel Placement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A4D829-096F-2036-0467-7F6D85CD2D58}"/>
              </a:ext>
            </a:extLst>
          </p:cNvPr>
          <p:cNvSpPr txBox="1"/>
          <p:nvPr/>
        </p:nvSpPr>
        <p:spPr>
          <a:xfrm>
            <a:off x="580864" y="3579862"/>
            <a:ext cx="7982272" cy="10182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 algn="ctr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View these parametrizations (also in 3D!) </a:t>
            </a:r>
            <a:br>
              <a:rPr lang="en-US" sz="1400" b="1" dirty="0"/>
            </a:br>
            <a:r>
              <a:rPr lang="en-US" sz="1400" b="1" dirty="0"/>
              <a:t>and explore alternatives</a:t>
            </a:r>
            <a:br>
              <a:rPr lang="en-US" sz="1400" b="1" dirty="0"/>
            </a:br>
            <a:r>
              <a:rPr lang="en-US" sz="1400" b="1" dirty="0"/>
              <a:t>in </a:t>
            </a:r>
            <a:r>
              <a:rPr lang="en-US" sz="1400" b="1" dirty="0" err="1"/>
              <a:t>Geoprofiler</a:t>
            </a:r>
            <a:endParaRPr lang="en-US" sz="1400" b="1" dirty="0"/>
          </a:p>
          <a:p>
            <a:pPr marL="182880" lvl="1" algn="ctr">
              <a:spcBef>
                <a:spcPts val="200"/>
              </a:spcBef>
              <a:spcAft>
                <a:spcPts val="300"/>
              </a:spcAft>
            </a:pPr>
            <a:r>
              <a:rPr lang="en-US" sz="1400" b="1" dirty="0">
                <a:hlinkClick r:id="rId3"/>
              </a:rPr>
              <a:t>https://test-geoprofiler.web.cern.ch</a:t>
            </a:r>
            <a:endParaRPr lang="en-US" sz="1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CE5E97-1080-F60E-3C38-E08C209FE1B8}"/>
              </a:ext>
            </a:extLst>
          </p:cNvPr>
          <p:cNvSpPr txBox="1"/>
          <p:nvPr/>
        </p:nvSpPr>
        <p:spPr>
          <a:xfrm>
            <a:off x="323528" y="1203598"/>
            <a:ext cx="67069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Some Conclusions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702CDF-41DD-5DD8-A14B-E8E5AE7FA942}"/>
              </a:ext>
            </a:extLst>
          </p:cNvPr>
          <p:cNvSpPr txBox="1"/>
          <p:nvPr/>
        </p:nvSpPr>
        <p:spPr>
          <a:xfrm>
            <a:off x="467544" y="1432704"/>
            <a:ext cx="633670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1" dirty="0"/>
              <a:t>Shallow, flat parametrizations seem difficult to find due to radiation</a:t>
            </a:r>
          </a:p>
          <a:p>
            <a:endParaRPr lang="en-GB" sz="1000" dirty="0"/>
          </a:p>
          <a:p>
            <a:r>
              <a:rPr lang="en-GB" sz="1000" b="1" i="1" dirty="0"/>
              <a:t>Considering bigger depths and tilts, the Alps or North of Italy show promise</a:t>
            </a:r>
          </a:p>
          <a:p>
            <a:pPr marL="171450" indent="-171450">
              <a:buFontTx/>
              <a:buChar char="-"/>
            </a:pPr>
            <a:r>
              <a:rPr lang="en-GB" sz="1000" dirty="0"/>
              <a:t>Increase clearance by:</a:t>
            </a:r>
          </a:p>
          <a:p>
            <a:r>
              <a:rPr lang="en-GB" sz="1000" dirty="0"/>
              <a:t>	- capitalizing on mountains (increase distance and / or sharp drop)</a:t>
            </a:r>
          </a:p>
          <a:p>
            <a:r>
              <a:rPr lang="en-GB" sz="1000" dirty="0"/>
              <a:t>	- capitalizing on distant flat ground (earth curvature)</a:t>
            </a:r>
          </a:p>
          <a:p>
            <a:pPr marL="171450" indent="-171450">
              <a:buFontTx/>
              <a:buChar char="-"/>
            </a:pPr>
            <a:r>
              <a:rPr lang="en-GB" sz="1000" dirty="0"/>
              <a:t>However Jura may receive higher doses due to proximity and its surroundings are well populated</a:t>
            </a:r>
          </a:p>
          <a:p>
            <a:endParaRPr lang="en-GB" sz="1000" dirty="0"/>
          </a:p>
          <a:p>
            <a:r>
              <a:rPr lang="en-GB" sz="1000" b="1" i="1" dirty="0"/>
              <a:t>Given tight scenarios, beam divergence and clearance analysis is key</a:t>
            </a:r>
          </a:p>
          <a:p>
            <a:endParaRPr lang="en-GB" sz="1000" b="1" i="1" dirty="0"/>
          </a:p>
          <a:p>
            <a:r>
              <a:rPr lang="en-GB" sz="1000" b="1" i="1" dirty="0"/>
              <a:t>Other placements may bring clearer paths to the mountains or sea / lakes</a:t>
            </a:r>
          </a:p>
        </p:txBody>
      </p:sp>
    </p:spTree>
    <p:extLst>
      <p:ext uri="{BB962C8B-B14F-4D97-AF65-F5344CB8AC3E}">
        <p14:creationId xmlns:p14="http://schemas.microsoft.com/office/powerpoint/2010/main" val="1157744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Radiological Analysis Feature Ideas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702CDF-41DD-5DD8-A14B-E8E5AE7FA942}"/>
              </a:ext>
            </a:extLst>
          </p:cNvPr>
          <p:cNvSpPr txBox="1"/>
          <p:nvPr/>
        </p:nvSpPr>
        <p:spPr>
          <a:xfrm>
            <a:off x="467544" y="1234982"/>
            <a:ext cx="8388150" cy="4431983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/>
              <a:t>Hotspot dose intensity encoding</a:t>
            </a:r>
          </a:p>
          <a:p>
            <a:pPr marL="365760" lvl="1" indent="-171450">
              <a:buFont typeface="Arial" panose="020B0604020202020204" pitchFamily="34" charset="0"/>
              <a:buChar char="•"/>
            </a:pPr>
            <a:r>
              <a:rPr lang="en-GB" sz="1100" dirty="0"/>
              <a:t>Add surface draped point symbol</a:t>
            </a:r>
          </a:p>
          <a:p>
            <a:pPr marL="365760" lvl="1" indent="-171450">
              <a:buFont typeface="Arial" panose="020B0604020202020204" pitchFamily="34" charset="0"/>
              <a:buChar char="•"/>
            </a:pPr>
            <a:r>
              <a:rPr lang="en-GB" sz="1100" dirty="0"/>
              <a:t>Distance from origin </a:t>
            </a:r>
            <a:r>
              <a:rPr lang="en-GB" sz="1100" dirty="0">
                <a:sym typeface="Wingdings" panose="05000000000000000000" pitchFamily="2" charset="2"/>
              </a:rPr>
              <a:t> point size</a:t>
            </a:r>
          </a:p>
          <a:p>
            <a:pPr marL="731520" lvl="2" indent="-171450">
              <a:buFont typeface="Arial" panose="020B0604020202020204" pitchFamily="34" charset="0"/>
              <a:buChar char="•"/>
            </a:pPr>
            <a:r>
              <a:rPr lang="en-GB" sz="1100" dirty="0">
                <a:sym typeface="Wingdings" panose="05000000000000000000" pitchFamily="2" charset="2"/>
              </a:rPr>
              <a:t>Issue: </a:t>
            </a:r>
            <a:r>
              <a:rPr lang="en-GB" sz="1100" dirty="0">
                <a:solidFill>
                  <a:srgbClr val="C00000"/>
                </a:solidFill>
                <a:sym typeface="Wingdings" panose="05000000000000000000" pitchFamily="2" charset="2"/>
              </a:rPr>
              <a:t>Common symbology uses screen units</a:t>
            </a:r>
            <a:br>
              <a:rPr lang="en-GB" sz="1100" dirty="0">
                <a:solidFill>
                  <a:srgbClr val="C00000"/>
                </a:solidFill>
                <a:sym typeface="Wingdings" panose="05000000000000000000" pitchFamily="2" charset="2"/>
              </a:rPr>
            </a:br>
            <a:r>
              <a:rPr lang="en-GB" sz="1100" dirty="0">
                <a:solidFill>
                  <a:srgbClr val="C00000"/>
                </a:solidFill>
                <a:sym typeface="Wingdings" panose="05000000000000000000" pitchFamily="2" charset="2"/>
              </a:rPr>
              <a:t>and update on map resolution is not reliable, see the current prototype.</a:t>
            </a:r>
          </a:p>
          <a:p>
            <a:pPr marL="731520" lvl="2" indent="-171450">
              <a:buFont typeface="Arial" panose="020B0604020202020204" pitchFamily="34" charset="0"/>
              <a:buChar char="•"/>
            </a:pPr>
            <a:r>
              <a:rPr lang="en-GB" sz="1100" dirty="0"/>
              <a:t>Work-around: </a:t>
            </a:r>
            <a:r>
              <a:rPr lang="en-GB" sz="1100" dirty="0">
                <a:solidFill>
                  <a:srgbClr val="C00000"/>
                </a:solidFill>
              </a:rPr>
              <a:t>3D volumetric Symbols / CIM Symbols</a:t>
            </a:r>
          </a:p>
          <a:p>
            <a:pPr marL="365760" lvl="1" indent="-171450">
              <a:buFont typeface="Arial" panose="020B0604020202020204" pitchFamily="34" charset="0"/>
              <a:buChar char="•"/>
            </a:pPr>
            <a:r>
              <a:rPr lang="en-GB" sz="1100" dirty="0"/>
              <a:t>Size of origin segment </a:t>
            </a:r>
            <a:r>
              <a:rPr lang="en-GB" sz="1100" dirty="0">
                <a:sym typeface="Wingdings" panose="05000000000000000000" pitchFamily="2" charset="2"/>
              </a:rPr>
              <a:t> point colour hue</a:t>
            </a:r>
          </a:p>
          <a:p>
            <a:pPr marL="36576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ym typeface="Wingdings" panose="05000000000000000000" pitchFamily="2" charset="2"/>
              </a:rPr>
              <a:t>Terrain classification  point colour value</a:t>
            </a:r>
            <a:endParaRPr lang="en-GB" sz="1100" dirty="0">
              <a:solidFill>
                <a:srgbClr val="C00000"/>
              </a:solidFill>
            </a:endParaRPr>
          </a:p>
          <a:p>
            <a:endParaRPr lang="en-GB" sz="10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/>
              <a:t>Radiation line information encoding</a:t>
            </a:r>
          </a:p>
          <a:p>
            <a:pPr marL="365760" lvl="1" indent="-171450">
              <a:buFont typeface="Arial" panose="020B0604020202020204" pitchFamily="34" charset="0"/>
              <a:buChar char="•"/>
            </a:pPr>
            <a:r>
              <a:rPr lang="en-GB" sz="1100" dirty="0"/>
              <a:t>Height from surface </a:t>
            </a:r>
            <a:r>
              <a:rPr lang="en-GB" sz="1100" dirty="0">
                <a:sym typeface="Wingdings" panose="05000000000000000000" pitchFamily="2" charset="2"/>
              </a:rPr>
              <a:t> line colour hue</a:t>
            </a:r>
          </a:p>
          <a:p>
            <a:pPr marL="548640" lvl="2" indent="-171450">
              <a:buFont typeface="Arial" panose="020B0604020202020204" pitchFamily="34" charset="0"/>
              <a:buChar char="•"/>
            </a:pPr>
            <a:r>
              <a:rPr lang="en-GB" sz="1100" dirty="0">
                <a:sym typeface="Wingdings" panose="05000000000000000000" pitchFamily="2" charset="2"/>
              </a:rPr>
              <a:t>Issue: </a:t>
            </a:r>
            <a:r>
              <a:rPr lang="en-GB" sz="1100" dirty="0">
                <a:solidFill>
                  <a:srgbClr val="C00000"/>
                </a:solidFill>
                <a:sym typeface="Wingdings" panose="05000000000000000000" pitchFamily="2" charset="2"/>
              </a:rPr>
              <a:t>Gradient symbology is not available</a:t>
            </a:r>
          </a:p>
          <a:p>
            <a:pPr marL="548640" lvl="2" indent="-171450">
              <a:buFont typeface="Arial" panose="020B0604020202020204" pitchFamily="34" charset="0"/>
              <a:buChar char="•"/>
            </a:pPr>
            <a:r>
              <a:rPr lang="en-GB" sz="1100" dirty="0">
                <a:sym typeface="Wingdings" panose="05000000000000000000" pitchFamily="2" charset="2"/>
              </a:rPr>
              <a:t>Work-around: </a:t>
            </a:r>
            <a:r>
              <a:rPr lang="en-GB" sz="1100" dirty="0">
                <a:solidFill>
                  <a:srgbClr val="C00000"/>
                </a:solidFill>
                <a:sym typeface="Wingdings" panose="05000000000000000000" pitchFamily="2" charset="2"/>
              </a:rPr>
              <a:t>Point markers in sampling points instead</a:t>
            </a:r>
            <a:endParaRPr lang="en-GB" sz="1100" dirty="0">
              <a:sym typeface="Wingdings" panose="05000000000000000000" pitchFamily="2" charset="2"/>
            </a:endParaRPr>
          </a:p>
          <a:p>
            <a:pPr marL="365760" lvl="1" indent="-171450">
              <a:buFont typeface="Arial" panose="020B0604020202020204" pitchFamily="34" charset="0"/>
              <a:buChar char="•"/>
            </a:pPr>
            <a:r>
              <a:rPr lang="en-GB" sz="1100" dirty="0"/>
              <a:t>No hotspots found </a:t>
            </a:r>
            <a:r>
              <a:rPr lang="en-GB" sz="1100" dirty="0">
                <a:sym typeface="Wingdings" panose="05000000000000000000" pitchFamily="2" charset="2"/>
              </a:rPr>
              <a:t> line colour shade</a:t>
            </a:r>
          </a:p>
          <a:p>
            <a:endParaRPr lang="en-GB" sz="1000" b="1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ym typeface="Wingdings" panose="05000000000000000000" pitchFamily="2" charset="2"/>
              </a:rPr>
              <a:t>Radiation line geological profile</a:t>
            </a:r>
          </a:p>
          <a:p>
            <a:pPr marL="36576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ym typeface="Wingdings" panose="05000000000000000000" pitchFamily="2" charset="2"/>
              </a:rPr>
              <a:t>Display line and traversed geology and hydrogeology</a:t>
            </a:r>
          </a:p>
          <a:p>
            <a:pPr marL="36576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ym typeface="Wingdings" panose="05000000000000000000" pitchFamily="2" charset="2"/>
              </a:rPr>
              <a:t>Exact values for altitude, height, depth, geology and hydrogeology layers along the line</a:t>
            </a:r>
          </a:p>
          <a:p>
            <a:pPr marL="36576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ym typeface="Wingdings" panose="05000000000000000000" pitchFamily="2" charset="2"/>
              </a:rPr>
              <a:t>Display terrain and surface models, with classification data</a:t>
            </a:r>
          </a:p>
          <a:p>
            <a:pPr marL="365760" lvl="1" indent="-171450">
              <a:buFont typeface="Arial" panose="020B0604020202020204" pitchFamily="34" charset="0"/>
              <a:buChar char="•"/>
            </a:pPr>
            <a:endParaRPr lang="en-GB" sz="1100" dirty="0">
              <a:sym typeface="Wingdings" panose="05000000000000000000" pitchFamily="2" charset="2"/>
            </a:endParaRPr>
          </a:p>
          <a:p>
            <a:pPr marL="194310" lvl="1"/>
            <a:endParaRPr lang="en-GB" sz="1100" dirty="0">
              <a:sym typeface="Wingdings" panose="05000000000000000000" pitchFamily="2" charset="2"/>
            </a:endParaRPr>
          </a:p>
          <a:p>
            <a:pPr marL="194310" lvl="1"/>
            <a:endParaRPr lang="en-GB" sz="1100" dirty="0">
              <a:sym typeface="Wingdings" panose="05000000000000000000" pitchFamily="2" charset="2"/>
            </a:endParaRPr>
          </a:p>
          <a:p>
            <a:pPr marL="194310" lvl="1"/>
            <a:endParaRPr lang="en-GB" sz="1100" dirty="0">
              <a:sym typeface="Wingdings" panose="05000000000000000000" pitchFamily="2" charset="2"/>
            </a:endParaRPr>
          </a:p>
          <a:p>
            <a:endParaRPr lang="en-GB" sz="800" b="1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ym typeface="Wingdings" panose="05000000000000000000" pitchFamily="2" charset="2"/>
              </a:rPr>
              <a:t>Draw in map the full intersection of the ring’s plane with the surface</a:t>
            </a:r>
          </a:p>
          <a:p>
            <a:pPr marL="365760" lvl="1" indent="-171450">
              <a:buFont typeface="Arial" panose="020B0604020202020204" pitchFamily="34" charset="0"/>
              <a:buChar char="•"/>
            </a:pPr>
            <a:r>
              <a:rPr lang="en-GB" sz="1100" dirty="0">
                <a:sym typeface="Wingdings" panose="05000000000000000000" pitchFamily="2" charset="2"/>
              </a:rPr>
              <a:t>Encode radiation dose parameters in the resulting polygon</a:t>
            </a:r>
          </a:p>
          <a:p>
            <a:endParaRPr lang="en-GB" sz="1000" b="1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ym typeface="Wingdings" panose="05000000000000000000" pitchFamily="2" charset="2"/>
              </a:rPr>
              <a:t>Improve hotspot calculation performance and accuracy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0037C5-3064-E4B3-C7C1-DFE11C7ED855}"/>
              </a:ext>
            </a:extLst>
          </p:cNvPr>
          <p:cNvSpPr txBox="1"/>
          <p:nvPr/>
        </p:nvSpPr>
        <p:spPr>
          <a:xfrm>
            <a:off x="4699172" y="2571750"/>
            <a:ext cx="4176464" cy="154401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Work to develop:</a:t>
            </a:r>
          </a:p>
          <a:p>
            <a:pPr marL="91440" lvl="1" indent="-18288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200" b="1" dirty="0"/>
              <a:t>Surface analysis</a:t>
            </a:r>
          </a:p>
          <a:p>
            <a:pPr marL="274320" lvl="2">
              <a:spcAft>
                <a:spcPts val="200"/>
              </a:spcAft>
            </a:pPr>
            <a:r>
              <a:rPr lang="en-US" sz="1200" dirty="0"/>
              <a:t>Selecting data of interest and approved sources</a:t>
            </a:r>
          </a:p>
          <a:p>
            <a:pPr marL="91440" lvl="1" indent="-18288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200" b="1" dirty="0" err="1"/>
              <a:t>Geoprofiler</a:t>
            </a:r>
            <a:r>
              <a:rPr lang="en-US" sz="1200" b="1" dirty="0"/>
              <a:t> radiation model</a:t>
            </a:r>
          </a:p>
          <a:p>
            <a:pPr marL="274320" lvl="2">
              <a:spcAft>
                <a:spcPts val="200"/>
              </a:spcAft>
            </a:pPr>
            <a:r>
              <a:rPr lang="en-US" sz="1200" dirty="0"/>
              <a:t>Accounting for arcs, divergence, and other parameters.</a:t>
            </a:r>
          </a:p>
          <a:p>
            <a:pPr marL="91440" lvl="1" indent="-18288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200" b="1" dirty="0"/>
              <a:t>Refined radiation dose model</a:t>
            </a:r>
          </a:p>
          <a:p>
            <a:pPr marL="274320" lvl="2">
              <a:spcAft>
                <a:spcPts val="200"/>
              </a:spcAft>
            </a:pPr>
            <a:r>
              <a:rPr lang="en-US" sz="1200" dirty="0"/>
              <a:t>Interfacing between models and other integrations</a:t>
            </a:r>
          </a:p>
        </p:txBody>
      </p:sp>
    </p:spTree>
    <p:extLst>
      <p:ext uri="{BB962C8B-B14F-4D97-AF65-F5344CB8AC3E}">
        <p14:creationId xmlns:p14="http://schemas.microsoft.com/office/powerpoint/2010/main" val="2852786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383366" y="2278092"/>
            <a:ext cx="4377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>
                <a:latin typeface="Arial Narrow"/>
                <a:cs typeface="Arial Narrow"/>
              </a:rPr>
              <a:t>Questions?</a:t>
            </a: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2383467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>
                <a:latin typeface="Arial Narrow"/>
                <a:cs typeface="Arial Narrow"/>
              </a:rPr>
              <a:t>Thank you</a:t>
            </a:r>
          </a:p>
          <a:p>
            <a:pPr algn="ctr"/>
            <a:r>
              <a:rPr lang="en-GB" sz="3200" b="1" i="1" dirty="0">
                <a:latin typeface="Arial Narrow"/>
                <a:cs typeface="Arial Narrow"/>
              </a:rPr>
              <a:t>for your </a:t>
            </a:r>
            <a:r>
              <a:rPr lang="en-GB" sz="3200" b="1" i="1" dirty="0" err="1">
                <a:latin typeface="Arial Narrow"/>
                <a:cs typeface="Arial Narrow"/>
              </a:rPr>
              <a:t>atention</a:t>
            </a:r>
            <a:r>
              <a:rPr lang="en-GB" sz="3200" b="1" i="1" dirty="0">
                <a:latin typeface="Arial Narrow"/>
                <a:cs typeface="Arial Narrow"/>
              </a:rPr>
              <a:t>!</a:t>
            </a: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3009406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82D624-A377-7E68-3B59-6124A7AEAD36}"/>
              </a:ext>
            </a:extLst>
          </p:cNvPr>
          <p:cNvGrpSpPr/>
          <p:nvPr/>
        </p:nvGrpSpPr>
        <p:grpSpPr>
          <a:xfrm>
            <a:off x="3728371" y="1647236"/>
            <a:ext cx="5048876" cy="3004015"/>
            <a:chOff x="3728371" y="1782365"/>
            <a:chExt cx="5048876" cy="3004015"/>
          </a:xfrm>
        </p:grpSpPr>
        <p:pic>
          <p:nvPicPr>
            <p:cNvPr id="19" name="Picture 18" descr="Map&#10;&#10;Description automatically generated">
              <a:extLst>
                <a:ext uri="{FF2B5EF4-FFF2-40B4-BE49-F238E27FC236}">
                  <a16:creationId xmlns:a16="http://schemas.microsoft.com/office/drawing/2014/main" id="{1D1DBDAA-93B7-6ED2-8194-026390E62F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0097" y="3209503"/>
              <a:ext cx="2407150" cy="15768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" name="Picture 15" descr="Application&#10;&#10;Description automatically generated with low confidence">
              <a:extLst>
                <a:ext uri="{FF2B5EF4-FFF2-40B4-BE49-F238E27FC236}">
                  <a16:creationId xmlns:a16="http://schemas.microsoft.com/office/drawing/2014/main" id="{B58A13BF-A2D5-DFCE-F756-CFEB4A72C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97969" y="2652705"/>
              <a:ext cx="2407150" cy="15819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4" name="Picture 13" descr="Graphical user interface&#10;&#10;Description automatically generated with low confidence">
              <a:extLst>
                <a:ext uri="{FF2B5EF4-FFF2-40B4-BE49-F238E27FC236}">
                  <a16:creationId xmlns:a16="http://schemas.microsoft.com/office/drawing/2014/main" id="{05FA3997-777D-2F5B-4D34-2202CAD4C1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28371" y="1782365"/>
              <a:ext cx="2407150" cy="158828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 err="1"/>
              <a:t>Geoprofiler</a:t>
            </a:r>
            <a:r>
              <a:rPr lang="en-US" dirty="0"/>
              <a:t> Progress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55C3E-4123-4CBE-8241-CA4191DFF42D}"/>
              </a:ext>
            </a:extLst>
          </p:cNvPr>
          <p:cNvSpPr txBox="1"/>
          <p:nvPr/>
        </p:nvSpPr>
        <p:spPr>
          <a:xfrm>
            <a:off x="36706" y="1251426"/>
            <a:ext cx="4176464" cy="4180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0" lvl="1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MADX File / Scenario Edit upload</a:t>
            </a:r>
          </a:p>
          <a:p>
            <a:pPr marL="365760" lvl="1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Interface improvements</a:t>
            </a:r>
          </a:p>
          <a:p>
            <a:pPr marL="822960" lvl="2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Represent data boundaries</a:t>
            </a:r>
          </a:p>
          <a:p>
            <a:pPr marL="822960" lvl="2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More accurate 3D terrain</a:t>
            </a:r>
          </a:p>
          <a:p>
            <a:pPr marL="822960" lvl="2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Improved hotspot visualization (prototype)</a:t>
            </a:r>
          </a:p>
          <a:p>
            <a:pPr marL="365760" lvl="1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Geodesy and tunnel placement improvements</a:t>
            </a:r>
          </a:p>
          <a:p>
            <a:pPr marL="822960" lvl="2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Eliminate LHC calculated similarity bias</a:t>
            </a:r>
          </a:p>
          <a:p>
            <a:pPr marL="822960" lvl="2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Earth curvature correction</a:t>
            </a:r>
          </a:p>
          <a:p>
            <a:pPr marL="822960" lvl="2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Minimize conversions and inaccuracies</a:t>
            </a:r>
          </a:p>
          <a:p>
            <a:pPr marL="822960" lvl="2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Coherent conventions for both Swiss coordinate and MADX based data</a:t>
            </a:r>
          </a:p>
          <a:p>
            <a:pPr marL="365760" lvl="1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Service restructuring and performance study</a:t>
            </a:r>
          </a:p>
          <a:p>
            <a:pPr marL="822960" lvl="2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Cleaner geology and DTM service structure</a:t>
            </a:r>
          </a:p>
          <a:p>
            <a:pPr marL="822960" lvl="2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Data publishing changes for performance</a:t>
            </a:r>
          </a:p>
          <a:p>
            <a:pPr marL="822960" lvl="2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Optimizations in data fetching and calculations</a:t>
            </a:r>
          </a:p>
          <a:p>
            <a:pPr marL="365760" lvl="1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Bug fixing and data / code clean-up</a:t>
            </a:r>
          </a:p>
          <a:p>
            <a:pPr marL="822960" lvl="2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 dirty="0"/>
              <a:t>Update to UNIGE Geology</a:t>
            </a:r>
          </a:p>
          <a:p>
            <a:pPr marL="365760" lvl="1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2D93652-B0A5-F002-06E8-7F870CD9F7AC}"/>
              </a:ext>
            </a:extLst>
          </p:cNvPr>
          <p:cNvGrpSpPr/>
          <p:nvPr/>
        </p:nvGrpSpPr>
        <p:grpSpPr>
          <a:xfrm>
            <a:off x="5252336" y="768878"/>
            <a:ext cx="3524911" cy="2107803"/>
            <a:chOff x="5103308" y="730633"/>
            <a:chExt cx="3171123" cy="1896247"/>
          </a:xfrm>
        </p:grpSpPr>
        <p:pic>
          <p:nvPicPr>
            <p:cNvPr id="6" name="Picture 5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4AC9A15F-3982-9F8F-3A6A-2C94FAFAE3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03308" y="789768"/>
              <a:ext cx="1111215" cy="151529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" name="Picture 3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20A914EF-29BA-A71C-986F-0C9669836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55157" y="730633"/>
              <a:ext cx="1130530" cy="15215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" name="Picture 8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80317F13-4F75-5D0C-1A4D-C3FB62545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20422" y="881640"/>
              <a:ext cx="1126713" cy="15215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" name="Picture 11" descr="Map&#10;&#10;Description automatically generated">
              <a:extLst>
                <a:ext uri="{FF2B5EF4-FFF2-40B4-BE49-F238E27FC236}">
                  <a16:creationId xmlns:a16="http://schemas.microsoft.com/office/drawing/2014/main" id="{6CA91112-BAE7-8F5E-9CE5-F36CDDEC9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019839" y="1181057"/>
              <a:ext cx="1254592" cy="144582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6F4B085-BD21-7AC3-2B09-A4C1B6370B74}"/>
              </a:ext>
            </a:extLst>
          </p:cNvPr>
          <p:cNvSpPr txBox="1"/>
          <p:nvPr/>
        </p:nvSpPr>
        <p:spPr>
          <a:xfrm>
            <a:off x="4067944" y="4201925"/>
            <a:ext cx="3096344" cy="7797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1400" b="1" dirty="0"/>
              <a:t>Current Work</a:t>
            </a:r>
          </a:p>
          <a:p>
            <a:pPr marL="171450" lvl="1" indent="-1714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Include FCC / UNIGE data</a:t>
            </a:r>
          </a:p>
          <a:p>
            <a:pPr marL="91440" lvl="1" indent="-18288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Documentation – code, Jira, others…</a:t>
            </a:r>
          </a:p>
        </p:txBody>
      </p:sp>
    </p:spTree>
    <p:extLst>
      <p:ext uri="{BB962C8B-B14F-4D97-AF65-F5344CB8AC3E}">
        <p14:creationId xmlns:p14="http://schemas.microsoft.com/office/powerpoint/2010/main" val="3716985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Muon Tunnel Placement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55C3E-4123-4CBE-8241-CA4191DFF42D}"/>
              </a:ext>
            </a:extLst>
          </p:cNvPr>
          <p:cNvSpPr txBox="1"/>
          <p:nvPr/>
        </p:nvSpPr>
        <p:spPr>
          <a:xfrm>
            <a:off x="323528" y="1203598"/>
            <a:ext cx="6706985" cy="1613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Starting point</a:t>
            </a:r>
          </a:p>
          <a:p>
            <a:pPr marL="365760" lvl="1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10TeV Muon collider ring (10Km circumference) - lattice provided by Kyriakos.</a:t>
            </a:r>
          </a:p>
          <a:p>
            <a:pPr marL="548640" lvl="2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3TeV, 4Km case should be much easier to place:</a:t>
            </a:r>
          </a:p>
          <a:p>
            <a:pPr marL="731520" lvl="3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The radiation lines will be closer, less area to cover. Same for geology.</a:t>
            </a:r>
          </a:p>
          <a:p>
            <a:pPr marL="731520" lvl="3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Less radiation intensity means less restrictions regarding populated areas.</a:t>
            </a:r>
          </a:p>
          <a:p>
            <a:pPr marL="365760" lvl="1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2 candidate positions proposed earlier: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F071207-1033-2513-5295-16124B667EB8}"/>
              </a:ext>
            </a:extLst>
          </p:cNvPr>
          <p:cNvGrpSpPr/>
          <p:nvPr/>
        </p:nvGrpSpPr>
        <p:grpSpPr>
          <a:xfrm>
            <a:off x="1741601" y="2816860"/>
            <a:ext cx="5660798" cy="2019545"/>
            <a:chOff x="1745244" y="2812165"/>
            <a:chExt cx="5660798" cy="201954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17F82D7-6A05-19DD-FC48-F368C4B09BA2}"/>
                </a:ext>
              </a:extLst>
            </p:cNvPr>
            <p:cNvGrpSpPr/>
            <p:nvPr/>
          </p:nvGrpSpPr>
          <p:grpSpPr>
            <a:xfrm>
              <a:off x="4644008" y="2816860"/>
              <a:ext cx="2762034" cy="2014850"/>
              <a:chOff x="323528" y="2859782"/>
              <a:chExt cx="2762034" cy="2014850"/>
            </a:xfrm>
          </p:grpSpPr>
          <p:pic>
            <p:nvPicPr>
              <p:cNvPr id="8" name="Picture 7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6B8DDD10-139A-46AF-DCB5-B133AD2289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23528" y="2859782"/>
                <a:ext cx="2762034" cy="1800200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765D4C0-C9F8-9DBD-2ABB-3BA183D85F42}"/>
                  </a:ext>
                </a:extLst>
              </p:cNvPr>
              <p:cNvSpPr txBox="1"/>
              <p:nvPr/>
            </p:nvSpPr>
            <p:spPr>
              <a:xfrm>
                <a:off x="1158562" y="4659188"/>
                <a:ext cx="109196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Placement Option 2</a:t>
                </a:r>
                <a:endParaRPr lang="en-GB" sz="800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F9A619A-4990-B8EF-F608-F1A5386B0300}"/>
                </a:ext>
              </a:extLst>
            </p:cNvPr>
            <p:cNvGrpSpPr/>
            <p:nvPr/>
          </p:nvGrpSpPr>
          <p:grpSpPr>
            <a:xfrm>
              <a:off x="1745244" y="2812165"/>
              <a:ext cx="2770237" cy="2019545"/>
              <a:chOff x="3059832" y="2816860"/>
              <a:chExt cx="2770237" cy="2019545"/>
            </a:xfrm>
          </p:grpSpPr>
          <p:pic>
            <p:nvPicPr>
              <p:cNvPr id="13" name="Picture 12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0A11BD72-E723-F3FB-3565-4F0CBFE9FE5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59832" y="2816860"/>
                <a:ext cx="2770237" cy="1797660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E9C6607-2699-5589-88A4-0EDD321918B5}"/>
                  </a:ext>
                </a:extLst>
              </p:cNvPr>
              <p:cNvSpPr txBox="1"/>
              <p:nvPr/>
            </p:nvSpPr>
            <p:spPr>
              <a:xfrm>
                <a:off x="3898967" y="4620961"/>
                <a:ext cx="109196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Placement Option 1</a:t>
                </a:r>
                <a:endParaRPr lang="en-GB" sz="8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3566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Muon Tunnel Placement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55C3E-4123-4CBE-8241-CA4191DFF42D}"/>
              </a:ext>
            </a:extLst>
          </p:cNvPr>
          <p:cNvSpPr txBox="1"/>
          <p:nvPr/>
        </p:nvSpPr>
        <p:spPr>
          <a:xfrm>
            <a:off x="323528" y="1203598"/>
            <a:ext cx="6706985" cy="587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Geology, Shafts</a:t>
            </a:r>
          </a:p>
          <a:p>
            <a:pPr marL="365760" lvl="1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2 candidate positions proposed earlier: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17F82D7-6A05-19DD-FC48-F368C4B09BA2}"/>
              </a:ext>
            </a:extLst>
          </p:cNvPr>
          <p:cNvGrpSpPr/>
          <p:nvPr/>
        </p:nvGrpSpPr>
        <p:grpSpPr>
          <a:xfrm>
            <a:off x="539553" y="3147814"/>
            <a:ext cx="1640955" cy="1285424"/>
            <a:chOff x="323528" y="2859782"/>
            <a:chExt cx="2762034" cy="2163609"/>
          </a:xfrm>
        </p:grpSpPr>
        <p:pic>
          <p:nvPicPr>
            <p:cNvPr id="8" name="Picture 7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6B8DDD10-139A-46AF-DCB5-B133AD2289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3528" y="2859782"/>
              <a:ext cx="2762034" cy="18002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765D4C0-C9F8-9DBD-2ABB-3BA183D85F42}"/>
                </a:ext>
              </a:extLst>
            </p:cNvPr>
            <p:cNvSpPr txBox="1"/>
            <p:nvPr/>
          </p:nvSpPr>
          <p:spPr>
            <a:xfrm>
              <a:off x="741798" y="4660758"/>
              <a:ext cx="1915145" cy="362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Placement Option 2</a:t>
              </a:r>
              <a:endParaRPr lang="en-GB" sz="8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F9A619A-4990-B8EF-F608-F1A5386B0300}"/>
              </a:ext>
            </a:extLst>
          </p:cNvPr>
          <p:cNvGrpSpPr/>
          <p:nvPr/>
        </p:nvGrpSpPr>
        <p:grpSpPr>
          <a:xfrm>
            <a:off x="539553" y="1772293"/>
            <a:ext cx="1640955" cy="1276446"/>
            <a:chOff x="3059832" y="2816860"/>
            <a:chExt cx="2770237" cy="2154879"/>
          </a:xfrm>
        </p:grpSpPr>
        <p:pic>
          <p:nvPicPr>
            <p:cNvPr id="13" name="Picture 12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0A11BD72-E723-F3FB-3565-4F0CBFE9FE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59832" y="2816860"/>
              <a:ext cx="2770237" cy="179766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E9C6607-2699-5589-88A4-0EDD321918B5}"/>
                </a:ext>
              </a:extLst>
            </p:cNvPr>
            <p:cNvSpPr txBox="1"/>
            <p:nvPr/>
          </p:nvSpPr>
          <p:spPr>
            <a:xfrm>
              <a:off x="3523229" y="4608029"/>
              <a:ext cx="1843442" cy="363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Placement Option 1</a:t>
              </a:r>
              <a:endParaRPr lang="en-GB" sz="800" dirty="0"/>
            </a:p>
          </p:txBody>
        </p:sp>
      </p:grpSp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50E9D4C-15E0-067F-0660-E1CD6BE4A90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4531" y="1772293"/>
            <a:ext cx="4723734" cy="1198375"/>
          </a:xfrm>
          <a:prstGeom prst="rect">
            <a:avLst/>
          </a:prstGeom>
        </p:spPr>
      </p:pic>
      <p:pic>
        <p:nvPicPr>
          <p:cNvPr id="19" name="Picture 18" descr="Graphical user interface&#10;&#10;Description automatically generated">
            <a:extLst>
              <a:ext uri="{FF2B5EF4-FFF2-40B4-BE49-F238E27FC236}">
                <a16:creationId xmlns:a16="http://schemas.microsoft.com/office/drawing/2014/main" id="{280300EC-5B54-87E0-9207-7B3C8EB4468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4531" y="3147815"/>
            <a:ext cx="4723734" cy="12222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ABDEDA4-A88C-0691-4AFE-A22A6FA7735C}"/>
              </a:ext>
            </a:extLst>
          </p:cNvPr>
          <p:cNvSpPr txBox="1"/>
          <p:nvPr/>
        </p:nvSpPr>
        <p:spPr>
          <a:xfrm>
            <a:off x="6959077" y="1084519"/>
            <a:ext cx="21494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Goals:</a:t>
            </a:r>
          </a:p>
          <a:p>
            <a:r>
              <a:rPr lang="en-US" sz="1000" b="1" dirty="0"/>
              <a:t>  </a:t>
            </a:r>
            <a:r>
              <a:rPr lang="en-US" sz="1000" dirty="0"/>
              <a:t>Only molasse along tunnel</a:t>
            </a:r>
          </a:p>
          <a:p>
            <a:r>
              <a:rPr lang="en-US" sz="1000" dirty="0"/>
              <a:t>  Non-populated areas along tunnel, especially surface sites</a:t>
            </a:r>
          </a:p>
          <a:p>
            <a:endParaRPr lang="en-US" sz="1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02F21A-DA52-84E9-B327-45990CFCE9BC}"/>
              </a:ext>
            </a:extLst>
          </p:cNvPr>
          <p:cNvSpPr txBox="1"/>
          <p:nvPr/>
        </p:nvSpPr>
        <p:spPr>
          <a:xfrm>
            <a:off x="6959077" y="1954699"/>
            <a:ext cx="21548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Center Altitude</a:t>
            </a:r>
            <a:r>
              <a:rPr lang="en-US" sz="1000" dirty="0"/>
              <a:t>: 60-355mASL</a:t>
            </a:r>
          </a:p>
          <a:p>
            <a:r>
              <a:rPr lang="en-US" sz="1000" i="1" dirty="0"/>
              <a:t>Average Depth</a:t>
            </a:r>
            <a:r>
              <a:rPr lang="en-US" sz="1000" dirty="0"/>
              <a:t>: 135-350m</a:t>
            </a:r>
          </a:p>
          <a:p>
            <a:r>
              <a:rPr lang="en-US" sz="1000" i="1" dirty="0"/>
              <a:t>Shaft Depth</a:t>
            </a:r>
            <a:r>
              <a:rPr lang="en-US" sz="1000" dirty="0"/>
              <a:t>: 120-350m / 95-315m</a:t>
            </a:r>
          </a:p>
          <a:p>
            <a:endParaRPr lang="en-US" sz="1000" dirty="0"/>
          </a:p>
          <a:p>
            <a:r>
              <a:rPr lang="en-US" sz="1000" dirty="0">
                <a:solidFill>
                  <a:srgbClr val="C00000"/>
                </a:solidFill>
              </a:rPr>
              <a:t>Shaft B in populated and river area</a:t>
            </a:r>
            <a:endParaRPr lang="en-GB" sz="1000" dirty="0">
              <a:solidFill>
                <a:srgbClr val="C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877E68-E0E7-4BDE-7BCB-98E3A81B8D55}"/>
              </a:ext>
            </a:extLst>
          </p:cNvPr>
          <p:cNvSpPr txBox="1"/>
          <p:nvPr/>
        </p:nvSpPr>
        <p:spPr>
          <a:xfrm>
            <a:off x="6953670" y="3324652"/>
            <a:ext cx="21602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Center Altitude</a:t>
            </a:r>
            <a:r>
              <a:rPr lang="en-US" sz="1000" dirty="0"/>
              <a:t>: 50-320mASL</a:t>
            </a:r>
          </a:p>
          <a:p>
            <a:r>
              <a:rPr lang="en-US" sz="1000" i="1" dirty="0"/>
              <a:t>Average Depth</a:t>
            </a:r>
            <a:r>
              <a:rPr lang="en-US" sz="1000" dirty="0"/>
              <a:t>: 110-380m</a:t>
            </a:r>
          </a:p>
          <a:p>
            <a:r>
              <a:rPr lang="en-US" sz="1000" i="1" dirty="0"/>
              <a:t>Shaft Depth</a:t>
            </a:r>
            <a:r>
              <a:rPr lang="en-US" sz="1000" dirty="0"/>
              <a:t>: 100-370m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782D96-63E8-5B9D-A62B-A086507E8648}"/>
              </a:ext>
            </a:extLst>
          </p:cNvPr>
          <p:cNvSpPr txBox="1"/>
          <p:nvPr/>
        </p:nvSpPr>
        <p:spPr>
          <a:xfrm>
            <a:off x="3511685" y="4351353"/>
            <a:ext cx="21494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Shape implies:</a:t>
            </a:r>
          </a:p>
          <a:p>
            <a:r>
              <a:rPr lang="en-US" sz="1000" dirty="0"/>
              <a:t>1% Slope Y </a:t>
            </a:r>
            <a:r>
              <a:rPr lang="en-US" sz="1000" dirty="0">
                <a:sym typeface="Wingdings" panose="05000000000000000000" pitchFamily="2" charset="2"/>
              </a:rPr>
              <a:t> ~18 m Depth delta</a:t>
            </a:r>
          </a:p>
          <a:p>
            <a:r>
              <a:rPr lang="en-US" sz="1000" dirty="0">
                <a:sym typeface="Wingdings" panose="05000000000000000000" pitchFamily="2" charset="2"/>
              </a:rPr>
              <a:t>1% Slope X  ~13 m Depth delta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10117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Muon Tunnel Placement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55C3E-4123-4CBE-8241-CA4191DFF42D}"/>
              </a:ext>
            </a:extLst>
          </p:cNvPr>
          <p:cNvSpPr txBox="1"/>
          <p:nvPr/>
        </p:nvSpPr>
        <p:spPr>
          <a:xfrm>
            <a:off x="323528" y="1203598"/>
            <a:ext cx="6706985" cy="587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Radiation Hotspots</a:t>
            </a:r>
          </a:p>
          <a:p>
            <a:pPr marL="365760" lvl="1" indent="-182880"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2 candidate positions proposed earlier: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17F82D7-6A05-19DD-FC48-F368C4B09BA2}"/>
              </a:ext>
            </a:extLst>
          </p:cNvPr>
          <p:cNvGrpSpPr/>
          <p:nvPr/>
        </p:nvGrpSpPr>
        <p:grpSpPr>
          <a:xfrm>
            <a:off x="2267744" y="1765428"/>
            <a:ext cx="1640955" cy="1285424"/>
            <a:chOff x="323528" y="2859782"/>
            <a:chExt cx="2762034" cy="2163609"/>
          </a:xfrm>
        </p:grpSpPr>
        <p:pic>
          <p:nvPicPr>
            <p:cNvPr id="8" name="Picture 7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6B8DDD10-139A-46AF-DCB5-B133AD2289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3528" y="2859782"/>
              <a:ext cx="2762034" cy="18002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765D4C0-C9F8-9DBD-2ABB-3BA183D85F42}"/>
                </a:ext>
              </a:extLst>
            </p:cNvPr>
            <p:cNvSpPr txBox="1"/>
            <p:nvPr/>
          </p:nvSpPr>
          <p:spPr>
            <a:xfrm>
              <a:off x="741798" y="4660758"/>
              <a:ext cx="1915145" cy="362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Placement Option 2</a:t>
              </a:r>
              <a:endParaRPr lang="en-GB" sz="8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F9A619A-4990-B8EF-F608-F1A5386B0300}"/>
              </a:ext>
            </a:extLst>
          </p:cNvPr>
          <p:cNvGrpSpPr/>
          <p:nvPr/>
        </p:nvGrpSpPr>
        <p:grpSpPr>
          <a:xfrm>
            <a:off x="539553" y="1772293"/>
            <a:ext cx="1640955" cy="1276446"/>
            <a:chOff x="3059832" y="2816860"/>
            <a:chExt cx="2770237" cy="2154879"/>
          </a:xfrm>
        </p:grpSpPr>
        <p:pic>
          <p:nvPicPr>
            <p:cNvPr id="13" name="Picture 12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0A11BD72-E723-F3FB-3565-4F0CBFE9FE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59832" y="2816860"/>
              <a:ext cx="2770237" cy="179766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E9C6607-2699-5589-88A4-0EDD321918B5}"/>
                </a:ext>
              </a:extLst>
            </p:cNvPr>
            <p:cNvSpPr txBox="1"/>
            <p:nvPr/>
          </p:nvSpPr>
          <p:spPr>
            <a:xfrm>
              <a:off x="3523229" y="4608029"/>
              <a:ext cx="1843442" cy="363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Placement Option 1</a:t>
              </a:r>
              <a:endParaRPr lang="en-GB" sz="800" dirty="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5A2484CC-374D-318E-96F6-933DB2234667}"/>
              </a:ext>
            </a:extLst>
          </p:cNvPr>
          <p:cNvSpPr txBox="1"/>
          <p:nvPr/>
        </p:nvSpPr>
        <p:spPr>
          <a:xfrm>
            <a:off x="6720446" y="1023425"/>
            <a:ext cx="23930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Observations</a:t>
            </a:r>
          </a:p>
          <a:p>
            <a:endParaRPr lang="en-US" sz="1000" i="1" dirty="0"/>
          </a:p>
          <a:p>
            <a:r>
              <a:rPr lang="en-US" sz="1000" i="1" dirty="0"/>
              <a:t>Radiation lines along Y so matching slope is most decisive.</a:t>
            </a:r>
          </a:p>
          <a:p>
            <a:endParaRPr lang="en-US" sz="1000" i="1" dirty="0"/>
          </a:p>
          <a:p>
            <a:r>
              <a:rPr lang="en-US" sz="1000" i="1" dirty="0"/>
              <a:t>Depth’s effect increases with slope.</a:t>
            </a:r>
          </a:p>
          <a:p>
            <a:endParaRPr lang="en-US" sz="1000" i="1" dirty="0"/>
          </a:p>
          <a:p>
            <a:r>
              <a:rPr lang="en-US" sz="1000" i="1" dirty="0"/>
              <a:t>Slope along X mostly for asymmetry adjustments.</a:t>
            </a:r>
          </a:p>
          <a:p>
            <a:endParaRPr lang="en-US" sz="1000" i="1" dirty="0"/>
          </a:p>
          <a:p>
            <a:r>
              <a:rPr lang="en-US" sz="1000" i="1" dirty="0"/>
              <a:t>Usually, the </a:t>
            </a:r>
            <a:r>
              <a:rPr lang="en-US" sz="1000" b="1" i="1" dirty="0"/>
              <a:t>more distant </a:t>
            </a:r>
            <a:r>
              <a:rPr lang="en-US" sz="1000" i="1" dirty="0"/>
              <a:t>the hotspot, the higher the relative inclination of the line and the surface; and the “</a:t>
            </a:r>
            <a:r>
              <a:rPr lang="en-US" sz="1000" b="1" i="1" dirty="0"/>
              <a:t>cleaner</a:t>
            </a:r>
            <a:r>
              <a:rPr lang="en-US" sz="1000" i="1" dirty="0"/>
              <a:t>” the exit.</a:t>
            </a:r>
          </a:p>
          <a:p>
            <a:endParaRPr lang="en-US" sz="1000" i="1" dirty="0"/>
          </a:p>
          <a:p>
            <a:endParaRPr lang="en-US" sz="1000" i="1" dirty="0"/>
          </a:p>
          <a:p>
            <a:r>
              <a:rPr lang="en-US" sz="1000" i="1" dirty="0"/>
              <a:t>Better radiation optimizing workflow?</a:t>
            </a:r>
          </a:p>
          <a:p>
            <a:r>
              <a:rPr lang="en-US" sz="1000" i="1" dirty="0"/>
              <a:t>  Starting from a position:</a:t>
            </a:r>
          </a:p>
          <a:p>
            <a:pPr marL="171450" indent="-171450">
              <a:buFontTx/>
              <a:buChar char="-"/>
            </a:pPr>
            <a:r>
              <a:rPr lang="en-US" sz="1000" i="1" dirty="0"/>
              <a:t>Find 2 non-populated areas in line</a:t>
            </a:r>
          </a:p>
          <a:p>
            <a:pPr marL="171450" indent="-171450">
              <a:buFontTx/>
              <a:buChar char="-"/>
            </a:pPr>
            <a:r>
              <a:rPr lang="en-US" sz="1000" i="1" dirty="0"/>
              <a:t>Find matching azimuth</a:t>
            </a:r>
          </a:p>
          <a:p>
            <a:pPr marL="171450" indent="-171450">
              <a:buFontTx/>
              <a:buChar char="-"/>
            </a:pPr>
            <a:r>
              <a:rPr lang="en-US" sz="1000" i="1" dirty="0"/>
              <a:t>Fiddle with slope Y and depth to find clean exit</a:t>
            </a:r>
          </a:p>
          <a:p>
            <a:pPr marL="171450" indent="-171450">
              <a:buFontTx/>
              <a:buChar char="-"/>
            </a:pPr>
            <a:r>
              <a:rPr lang="en-US" sz="1000" i="1" dirty="0"/>
              <a:t>Fiddle with slope X to distance from populated areas if asymmetric</a:t>
            </a:r>
          </a:p>
          <a:p>
            <a:pPr marL="171450" indent="-171450">
              <a:buFontTx/>
              <a:buChar char="-"/>
            </a:pPr>
            <a:endParaRPr lang="en-US" sz="1000" dirty="0"/>
          </a:p>
          <a:p>
            <a:endParaRPr lang="en-GB" sz="10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E2E2D4A-F83E-3884-FC8B-8FC1723BEB2E}"/>
              </a:ext>
            </a:extLst>
          </p:cNvPr>
          <p:cNvGrpSpPr/>
          <p:nvPr/>
        </p:nvGrpSpPr>
        <p:grpSpPr>
          <a:xfrm>
            <a:off x="539553" y="4176309"/>
            <a:ext cx="5945866" cy="795093"/>
            <a:chOff x="2284686" y="4310767"/>
            <a:chExt cx="4110558" cy="531506"/>
          </a:xfrm>
        </p:grpSpPr>
        <p:pic>
          <p:nvPicPr>
            <p:cNvPr id="29" name="Picture 2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4C3B2EF8-23E2-5F49-2464-83D19DC2A1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84686" y="4310767"/>
              <a:ext cx="4110558" cy="531506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78234B0-5912-AC77-FD5B-AE9B129ED5FC}"/>
                </a:ext>
              </a:extLst>
            </p:cNvPr>
            <p:cNvSpPr/>
            <p:nvPr/>
          </p:nvSpPr>
          <p:spPr>
            <a:xfrm>
              <a:off x="2732717" y="4415290"/>
              <a:ext cx="149344" cy="206446"/>
            </a:xfrm>
            <a:prstGeom prst="rect">
              <a:avLst/>
            </a:prstGeom>
            <a:noFill/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4376ED-EFB5-81DE-D4A5-606C5D38DE2C}"/>
                </a:ext>
              </a:extLst>
            </p:cNvPr>
            <p:cNvSpPr/>
            <p:nvPr/>
          </p:nvSpPr>
          <p:spPr>
            <a:xfrm>
              <a:off x="5220072" y="4415290"/>
              <a:ext cx="432048" cy="206446"/>
            </a:xfrm>
            <a:prstGeom prst="rect">
              <a:avLst/>
            </a:prstGeom>
            <a:noFill/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7CCCD4E9-0117-EE07-01CC-C22DB175C747}"/>
              </a:ext>
            </a:extLst>
          </p:cNvPr>
          <p:cNvSpPr txBox="1"/>
          <p:nvPr/>
        </p:nvSpPr>
        <p:spPr>
          <a:xfrm>
            <a:off x="467544" y="3976372"/>
            <a:ext cx="41825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/>
              <a:t>Better places for exit in these positions and azimuths</a:t>
            </a:r>
            <a:endParaRPr lang="en-US" sz="1000" i="1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A74C9DD-E7C8-CBBF-2043-9BE6F10F398C}"/>
              </a:ext>
            </a:extLst>
          </p:cNvPr>
          <p:cNvGrpSpPr/>
          <p:nvPr/>
        </p:nvGrpSpPr>
        <p:grpSpPr>
          <a:xfrm>
            <a:off x="4002297" y="1837214"/>
            <a:ext cx="2463502" cy="2092881"/>
            <a:chOff x="4124722" y="1765428"/>
            <a:chExt cx="2463502" cy="2092881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D086F8-6856-D10A-D235-B3F249C3AFDE}"/>
                </a:ext>
              </a:extLst>
            </p:cNvPr>
            <p:cNvSpPr txBox="1"/>
            <p:nvPr/>
          </p:nvSpPr>
          <p:spPr>
            <a:xfrm>
              <a:off x="4124722" y="1765428"/>
              <a:ext cx="2463502" cy="20928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i="1" dirty="0"/>
                <a:t>Similar positions - Similar problems</a:t>
              </a:r>
            </a:p>
            <a:p>
              <a:endParaRPr lang="en-US" sz="1000" b="1" i="1" dirty="0"/>
            </a:p>
            <a:p>
              <a:r>
                <a:rPr lang="en-US" sz="1000" b="1" i="1" dirty="0"/>
                <a:t>Bourg </a:t>
              </a:r>
              <a:r>
                <a:rPr lang="en-US" sz="1000" b="1" i="1" dirty="0" err="1"/>
                <a:t>en</a:t>
              </a:r>
              <a:r>
                <a:rPr lang="en-US" sz="1000" b="1" i="1" dirty="0"/>
                <a:t> </a:t>
              </a:r>
              <a:r>
                <a:rPr lang="en-US" sz="1000" b="1" i="1" dirty="0" err="1"/>
                <a:t>Bresse</a:t>
              </a:r>
              <a:endParaRPr lang="en-US" sz="1000" b="1" i="1" dirty="0"/>
            </a:p>
            <a:p>
              <a:endParaRPr lang="en-US" sz="1000" b="1" i="1" dirty="0"/>
            </a:p>
            <a:p>
              <a:endParaRPr lang="en-US" sz="1000" b="1" i="1" dirty="0"/>
            </a:p>
            <a:p>
              <a:endParaRPr lang="en-US" sz="1000" b="1" i="1" dirty="0"/>
            </a:p>
            <a:p>
              <a:endParaRPr lang="en-US" sz="1000" b="1" i="1" dirty="0"/>
            </a:p>
            <a:p>
              <a:endParaRPr lang="en-US" sz="1000" b="1" i="1" dirty="0"/>
            </a:p>
            <a:p>
              <a:endParaRPr lang="en-US" sz="1000" b="1" i="1" dirty="0"/>
            </a:p>
            <a:p>
              <a:r>
                <a:rPr lang="en-US" sz="1000" b="1" i="1" dirty="0"/>
                <a:t>Saint Maurice, Sion, </a:t>
              </a:r>
              <a:r>
                <a:rPr lang="en-US" sz="1000" b="1" i="1" dirty="0" err="1"/>
                <a:t>Niedergrächen</a:t>
              </a:r>
              <a:r>
                <a:rPr lang="en-US" sz="1000" b="1" i="1" dirty="0"/>
                <a:t>…</a:t>
              </a:r>
            </a:p>
            <a:p>
              <a:endParaRPr lang="en-US" sz="1000" b="1" i="1" dirty="0"/>
            </a:p>
            <a:p>
              <a:endParaRPr lang="en-US" sz="1000" b="1" i="1" dirty="0"/>
            </a:p>
            <a:p>
              <a:endParaRPr lang="en-US" sz="1000" b="1" i="1" dirty="0"/>
            </a:p>
          </p:txBody>
        </p:sp>
        <p:pic>
          <p:nvPicPr>
            <p:cNvPr id="27" name="Picture 2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9CB244D9-9E08-5346-49E8-0D1022F7E4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06339" y="3372539"/>
              <a:ext cx="2301623" cy="403036"/>
            </a:xfrm>
            <a:prstGeom prst="rect">
              <a:avLst/>
            </a:prstGeom>
          </p:spPr>
        </p:pic>
        <p:pic>
          <p:nvPicPr>
            <p:cNvPr id="40" name="Picture 39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F8E1A826-732E-E4AB-3D99-CECBD020C4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96414" y="2302621"/>
              <a:ext cx="2301623" cy="817812"/>
            </a:xfrm>
            <a:prstGeom prst="rect">
              <a:avLst/>
            </a:prstGeom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E1CE6CD-BCC5-B63D-8F79-7AAFE2DDD4B1}"/>
              </a:ext>
            </a:extLst>
          </p:cNvPr>
          <p:cNvGrpSpPr/>
          <p:nvPr/>
        </p:nvGrpSpPr>
        <p:grpSpPr>
          <a:xfrm>
            <a:off x="454922" y="3590495"/>
            <a:ext cx="3453777" cy="404697"/>
            <a:chOff x="454922" y="3590495"/>
            <a:chExt cx="3453777" cy="404697"/>
          </a:xfrm>
        </p:grpSpPr>
        <p:pic>
          <p:nvPicPr>
            <p:cNvPr id="17" name="Picture 16" descr="Graphical user interface, application, Word&#10;&#10;Description automatically generated">
              <a:extLst>
                <a:ext uri="{FF2B5EF4-FFF2-40B4-BE49-F238E27FC236}">
                  <a16:creationId xmlns:a16="http://schemas.microsoft.com/office/drawing/2014/main" id="{D83D4EA0-0CA4-77F2-6566-BD681CD668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9553" y="3590495"/>
              <a:ext cx="3369146" cy="366430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0F66971-C122-79ED-6A6E-B399D2222740}"/>
                </a:ext>
              </a:extLst>
            </p:cNvPr>
            <p:cNvSpPr txBox="1"/>
            <p:nvPr/>
          </p:nvSpPr>
          <p:spPr>
            <a:xfrm>
              <a:off x="454922" y="3795137"/>
              <a:ext cx="15087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/>
                <a:t>Placement Option 2 – 50 </a:t>
              </a:r>
              <a:r>
                <a:rPr lang="en-US" sz="700" b="1" dirty="0" err="1"/>
                <a:t>mASL</a:t>
              </a:r>
              <a:endParaRPr lang="en-GB" sz="700" b="1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13D04C3-FBE4-1D0C-5AE6-0F1ECBF6F407}"/>
              </a:ext>
            </a:extLst>
          </p:cNvPr>
          <p:cNvGrpSpPr/>
          <p:nvPr/>
        </p:nvGrpSpPr>
        <p:grpSpPr>
          <a:xfrm>
            <a:off x="456903" y="3108700"/>
            <a:ext cx="3455213" cy="386993"/>
            <a:chOff x="453485" y="3075689"/>
            <a:chExt cx="3455213" cy="386993"/>
          </a:xfrm>
        </p:grpSpPr>
        <p:pic>
          <p:nvPicPr>
            <p:cNvPr id="12" name="Picture 11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CBF7FE8F-1835-38B6-A1C4-B5AA8D035F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9553" y="3075689"/>
              <a:ext cx="3369145" cy="353611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07BD3D2-B295-7A37-77C3-78AFD45DB6D6}"/>
                </a:ext>
              </a:extLst>
            </p:cNvPr>
            <p:cNvSpPr txBox="1"/>
            <p:nvPr/>
          </p:nvSpPr>
          <p:spPr>
            <a:xfrm>
              <a:off x="453485" y="3262627"/>
              <a:ext cx="155844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/>
                <a:t>Placement Option 2 – 320 </a:t>
              </a:r>
              <a:r>
                <a:rPr lang="en-US" sz="700" b="1" dirty="0" err="1"/>
                <a:t>mASL</a:t>
              </a:r>
              <a:endParaRPr lang="en-GB" sz="7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49342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Muon Tunnel Placement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6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55C3E-4123-4CBE-8241-CA4191DFF42D}"/>
              </a:ext>
            </a:extLst>
          </p:cNvPr>
          <p:cNvSpPr txBox="1"/>
          <p:nvPr/>
        </p:nvSpPr>
        <p:spPr>
          <a:xfrm>
            <a:off x="323528" y="1203598"/>
            <a:ext cx="67069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Radiation Hotspots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178434-A6A9-6BC7-4CBD-E582D4FB916C}"/>
              </a:ext>
            </a:extLst>
          </p:cNvPr>
          <p:cNvSpPr txBox="1"/>
          <p:nvPr/>
        </p:nvSpPr>
        <p:spPr>
          <a:xfrm>
            <a:off x="467544" y="1432704"/>
            <a:ext cx="41825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/>
              <a:t>Better places for exit in these positions and azimuths</a:t>
            </a:r>
            <a:endParaRPr lang="en-US" sz="1000" i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45157F-7A66-8F29-AFE0-ED0412F69F07}"/>
              </a:ext>
            </a:extLst>
          </p:cNvPr>
          <p:cNvSpPr txBox="1"/>
          <p:nvPr/>
        </p:nvSpPr>
        <p:spPr>
          <a:xfrm>
            <a:off x="467544" y="2469546"/>
            <a:ext cx="41825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/>
              <a:t>Option 2 adjustment example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3968AD9-46A6-0DA4-77C7-D1EBE00749EB}"/>
              </a:ext>
            </a:extLst>
          </p:cNvPr>
          <p:cNvGrpSpPr/>
          <p:nvPr/>
        </p:nvGrpSpPr>
        <p:grpSpPr>
          <a:xfrm>
            <a:off x="539553" y="1635646"/>
            <a:ext cx="5945866" cy="795093"/>
            <a:chOff x="2284686" y="4310767"/>
            <a:chExt cx="4110558" cy="531506"/>
          </a:xfrm>
        </p:grpSpPr>
        <p:pic>
          <p:nvPicPr>
            <p:cNvPr id="39" name="Picture 3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035641D2-CA1E-0F38-136B-4D14EDB0CA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84686" y="4310767"/>
              <a:ext cx="4110558" cy="531506"/>
            </a:xfrm>
            <a:prstGeom prst="rect">
              <a:avLst/>
            </a:prstGeom>
          </p:spPr>
        </p:pic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F473AAD-C2A1-1CBD-EF2D-D33F00FD4BA5}"/>
                </a:ext>
              </a:extLst>
            </p:cNvPr>
            <p:cNvSpPr/>
            <p:nvPr/>
          </p:nvSpPr>
          <p:spPr>
            <a:xfrm>
              <a:off x="2732717" y="4415290"/>
              <a:ext cx="149344" cy="206446"/>
            </a:xfrm>
            <a:prstGeom prst="rect">
              <a:avLst/>
            </a:prstGeom>
            <a:noFill/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E1AE15E-67C5-0A4A-C291-CF6534678FA5}"/>
                </a:ext>
              </a:extLst>
            </p:cNvPr>
            <p:cNvSpPr/>
            <p:nvPr/>
          </p:nvSpPr>
          <p:spPr>
            <a:xfrm>
              <a:off x="5220072" y="4415290"/>
              <a:ext cx="432048" cy="206446"/>
            </a:xfrm>
            <a:prstGeom prst="rect">
              <a:avLst/>
            </a:prstGeom>
            <a:noFill/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3A1B2C-FEE9-E108-E827-3FC8ED7C68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646" y="2754574"/>
            <a:ext cx="2948541" cy="1011116"/>
          </a:xfrm>
          <a:prstGeom prst="rect">
            <a:avLst/>
          </a:prstGeo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0D8D5B6-81A7-8FC3-6477-00E228A8125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8195" y="2754575"/>
            <a:ext cx="1937587" cy="1011115"/>
          </a:xfrm>
          <a:prstGeom prst="rect">
            <a:avLst/>
          </a:prstGeom>
        </p:spPr>
      </p:pic>
      <p:pic>
        <p:nvPicPr>
          <p:cNvPr id="18" name="Picture 1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2CCD1D1-040B-D6C2-9C0F-B08B708201A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646" y="3849742"/>
            <a:ext cx="4958136" cy="68361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6A72B988-22DC-FF6C-739D-C2807B07B218}"/>
              </a:ext>
            </a:extLst>
          </p:cNvPr>
          <p:cNvSpPr txBox="1"/>
          <p:nvPr/>
        </p:nvSpPr>
        <p:spPr>
          <a:xfrm>
            <a:off x="6047790" y="2722192"/>
            <a:ext cx="27726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Parameters:</a:t>
            </a:r>
          </a:p>
          <a:p>
            <a:endParaRPr lang="en-GB" sz="1000" dirty="0"/>
          </a:p>
          <a:p>
            <a:r>
              <a:rPr lang="en-GB" sz="1000" dirty="0"/>
              <a:t>~60-100m altitude</a:t>
            </a:r>
          </a:p>
          <a:p>
            <a:r>
              <a:rPr lang="en-GB" sz="1000" dirty="0"/>
              <a:t>~0.5 Y slope</a:t>
            </a:r>
          </a:p>
          <a:p>
            <a:r>
              <a:rPr lang="en-GB" sz="1000" dirty="0"/>
              <a:t>X Slope increase </a:t>
            </a:r>
            <a:r>
              <a:rPr lang="en-GB" sz="1000" dirty="0">
                <a:sym typeface="Wingdings" panose="05000000000000000000" pitchFamily="2" charset="2"/>
              </a:rPr>
              <a:t> </a:t>
            </a:r>
            <a:r>
              <a:rPr lang="en-GB" sz="1000" dirty="0"/>
              <a:t>raise line clearance near </a:t>
            </a:r>
            <a:r>
              <a:rPr lang="en-GB" sz="1000" dirty="0" err="1"/>
              <a:t>Simandre</a:t>
            </a:r>
            <a:r>
              <a:rPr lang="en-GB" sz="1000" dirty="0"/>
              <a:t>-Sur-</a:t>
            </a:r>
            <a:r>
              <a:rPr lang="en-GB" sz="1000" dirty="0" err="1"/>
              <a:t>Suran</a:t>
            </a:r>
            <a:r>
              <a:rPr lang="en-GB" sz="1000" dirty="0"/>
              <a:t> and </a:t>
            </a:r>
            <a:r>
              <a:rPr lang="en-GB" sz="1000" dirty="0" err="1"/>
              <a:t>Varzo</a:t>
            </a:r>
            <a:endParaRPr lang="en-GB" sz="1000" dirty="0"/>
          </a:p>
          <a:p>
            <a:endParaRPr lang="en-GB" sz="1000" dirty="0"/>
          </a:p>
          <a:p>
            <a:r>
              <a:rPr lang="en-GB" sz="1000" b="1" dirty="0"/>
              <a:t>Problem</a:t>
            </a:r>
            <a:r>
              <a:rPr lang="en-GB" sz="1000" dirty="0"/>
              <a:t>: effect of beam divergence? </a:t>
            </a:r>
          </a:p>
          <a:p>
            <a:r>
              <a:rPr lang="en-GB" sz="1000" dirty="0"/>
              <a:t>Line clearance from surface cannot be judged well for the moment and this azimuth crosses a lot of populated areas! </a:t>
            </a:r>
          </a:p>
          <a:p>
            <a:endParaRPr lang="en-GB" sz="10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C305A69-E461-FD33-9E29-6B4D9472B69B}"/>
              </a:ext>
            </a:extLst>
          </p:cNvPr>
          <p:cNvSpPr txBox="1"/>
          <p:nvPr/>
        </p:nvSpPr>
        <p:spPr>
          <a:xfrm>
            <a:off x="467544" y="4597212"/>
            <a:ext cx="48965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/>
              <a:t>Option 1 with slight azimuth delta and similar parameters can reach same areas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63C70EE-66D4-FEF7-1E84-E88B6B36E559}"/>
              </a:ext>
            </a:extLst>
          </p:cNvPr>
          <p:cNvSpPr txBox="1"/>
          <p:nvPr/>
        </p:nvSpPr>
        <p:spPr>
          <a:xfrm>
            <a:off x="467544" y="4794886"/>
            <a:ext cx="48965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/>
              <a:t>Similar case for 3</a:t>
            </a:r>
            <a:r>
              <a:rPr lang="en-GB" sz="1000" i="1" dirty="0" err="1"/>
              <a:t>TeV</a:t>
            </a:r>
            <a:r>
              <a:rPr lang="en-GB" sz="1000" i="1" dirty="0"/>
              <a:t> 4Km scenario</a:t>
            </a:r>
          </a:p>
        </p:txBody>
      </p:sp>
    </p:spTree>
    <p:extLst>
      <p:ext uri="{BB962C8B-B14F-4D97-AF65-F5344CB8AC3E}">
        <p14:creationId xmlns:p14="http://schemas.microsoft.com/office/powerpoint/2010/main" val="2614499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Muon Tunnel Placement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7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55C3E-4123-4CBE-8241-CA4191DFF42D}"/>
              </a:ext>
            </a:extLst>
          </p:cNvPr>
          <p:cNvSpPr txBox="1"/>
          <p:nvPr/>
        </p:nvSpPr>
        <p:spPr>
          <a:xfrm>
            <a:off x="323528" y="1203598"/>
            <a:ext cx="67069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Radiation Hotspots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178434-A6A9-6BC7-4CBD-E582D4FB916C}"/>
              </a:ext>
            </a:extLst>
          </p:cNvPr>
          <p:cNvSpPr txBox="1"/>
          <p:nvPr/>
        </p:nvSpPr>
        <p:spPr>
          <a:xfrm>
            <a:off x="467544" y="2817106"/>
            <a:ext cx="4182567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1" dirty="0"/>
              <a:t>Better azimuth ideas</a:t>
            </a:r>
          </a:p>
          <a:p>
            <a:pPr marL="171450" indent="-171450">
              <a:buFontTx/>
              <a:buChar char="-"/>
            </a:pPr>
            <a:r>
              <a:rPr lang="en-GB" sz="1100" dirty="0"/>
              <a:t>Lake Geneva and Neuchâtel ?</a:t>
            </a:r>
          </a:p>
          <a:p>
            <a:r>
              <a:rPr lang="en-GB" sz="1100" dirty="0"/>
              <a:t>	Cevennes and crop lands on the other side</a:t>
            </a:r>
          </a:p>
          <a:p>
            <a:pPr marL="171450" indent="-171450">
              <a:buFontTx/>
              <a:buChar char="-"/>
            </a:pPr>
            <a:r>
              <a:rPr lang="en-GB" sz="1100" dirty="0"/>
              <a:t>Towards Alps stretch ?</a:t>
            </a:r>
          </a:p>
          <a:p>
            <a:r>
              <a:rPr lang="en-GB" sz="1100" dirty="0"/>
              <a:t>	Good distance</a:t>
            </a:r>
          </a:p>
          <a:p>
            <a:r>
              <a:rPr lang="en-GB" sz="1100" dirty="0"/>
              <a:t>	Near no populations in the mountains</a:t>
            </a:r>
          </a:p>
          <a:p>
            <a:r>
              <a:rPr lang="en-GB" sz="1100" dirty="0"/>
              <a:t>	Disperse populations on other side (Jura)</a:t>
            </a:r>
          </a:p>
          <a:p>
            <a:pPr marL="171450" indent="-171450">
              <a:buFontTx/>
              <a:buChar char="-"/>
            </a:pPr>
            <a:r>
              <a:rPr lang="en-GB" sz="1100" dirty="0"/>
              <a:t>Towards Italian crop lands and sea ?</a:t>
            </a:r>
          </a:p>
          <a:p>
            <a:pPr lvl="1"/>
            <a:r>
              <a:rPr lang="en-GB" sz="1100" dirty="0"/>
              <a:t>Good distance</a:t>
            </a:r>
          </a:p>
          <a:p>
            <a:r>
              <a:rPr lang="en-GB" sz="1100" dirty="0"/>
              <a:t>	Disperse populations on both sides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72B988-22DC-FF6C-739D-C2807B07B218}"/>
              </a:ext>
            </a:extLst>
          </p:cNvPr>
          <p:cNvSpPr txBox="1"/>
          <p:nvPr/>
        </p:nvSpPr>
        <p:spPr>
          <a:xfrm>
            <a:off x="467544" y="1491754"/>
            <a:ext cx="345638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bg1">
                    <a:lumMod val="50000"/>
                  </a:schemeClr>
                </a:solidFill>
              </a:rPr>
              <a:t>Starting from a position:</a:t>
            </a:r>
          </a:p>
          <a:p>
            <a:pPr marL="171450" indent="-171450">
              <a:buFontTx/>
              <a:buChar char="-"/>
            </a:pPr>
            <a:r>
              <a:rPr lang="en-US" sz="1100" i="1" dirty="0">
                <a:solidFill>
                  <a:schemeClr val="bg1">
                    <a:lumMod val="50000"/>
                  </a:schemeClr>
                </a:solidFill>
              </a:rPr>
              <a:t>Find 2 non-populated areas in line</a:t>
            </a:r>
          </a:p>
          <a:p>
            <a:pPr marL="171450" indent="-171450">
              <a:buFontTx/>
              <a:buChar char="-"/>
            </a:pPr>
            <a:r>
              <a:rPr lang="en-US" sz="1100" i="1" dirty="0">
                <a:solidFill>
                  <a:schemeClr val="bg1">
                    <a:lumMod val="50000"/>
                  </a:schemeClr>
                </a:solidFill>
              </a:rPr>
              <a:t>Find matching azimuth</a:t>
            </a:r>
          </a:p>
          <a:p>
            <a:pPr marL="171450" indent="-171450">
              <a:buFontTx/>
              <a:buChar char="-"/>
            </a:pPr>
            <a:r>
              <a:rPr lang="en-US" sz="1100" i="1" dirty="0">
                <a:solidFill>
                  <a:schemeClr val="bg1">
                    <a:lumMod val="50000"/>
                  </a:schemeClr>
                </a:solidFill>
              </a:rPr>
              <a:t>Fiddle with slope Y and depth to find clean exit</a:t>
            </a:r>
          </a:p>
          <a:p>
            <a:pPr marL="171450" indent="-171450">
              <a:buFontTx/>
              <a:buChar char="-"/>
            </a:pPr>
            <a:r>
              <a:rPr lang="en-US" sz="1100" i="1" dirty="0">
                <a:solidFill>
                  <a:schemeClr val="bg1">
                    <a:lumMod val="50000"/>
                  </a:schemeClr>
                </a:solidFill>
              </a:rPr>
              <a:t>Fiddle with slope X to distance from populated areas if asymmetric</a:t>
            </a:r>
          </a:p>
          <a:p>
            <a:endParaRPr lang="en-GB" sz="11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CC24CB8-54D6-3866-4032-9A0D3E8B40EA}"/>
              </a:ext>
            </a:extLst>
          </p:cNvPr>
          <p:cNvGrpSpPr/>
          <p:nvPr/>
        </p:nvGrpSpPr>
        <p:grpSpPr>
          <a:xfrm>
            <a:off x="4427984" y="1012542"/>
            <a:ext cx="3789585" cy="3609128"/>
            <a:chOff x="4716016" y="970145"/>
            <a:chExt cx="3357537" cy="3197654"/>
          </a:xfrm>
        </p:grpSpPr>
        <p:pic>
          <p:nvPicPr>
            <p:cNvPr id="4" name="Picture 3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7C74642E-481B-F50C-41AC-EE9C3210E1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6016" y="970145"/>
              <a:ext cx="3357537" cy="3197654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76B97B78-82D4-006E-1491-32701CB333F8}"/>
                    </a:ext>
                  </a:extLst>
                </p14:cNvPr>
                <p14:cNvContentPartPr/>
                <p14:nvPr/>
              </p14:nvContentPartPr>
              <p14:xfrm>
                <a:off x="6968025" y="1637040"/>
                <a:ext cx="615240" cy="2253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76B97B78-82D4-006E-1491-32701CB333F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960051" y="1629379"/>
                  <a:ext cx="630868" cy="241001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704624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Muon Tunnel Placement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8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55C3E-4123-4CBE-8241-CA4191DFF42D}"/>
              </a:ext>
            </a:extLst>
          </p:cNvPr>
          <p:cNvSpPr txBox="1"/>
          <p:nvPr/>
        </p:nvSpPr>
        <p:spPr>
          <a:xfrm>
            <a:off x="323528" y="1203598"/>
            <a:ext cx="67069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Radiation Hotspots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178434-A6A9-6BC7-4CBD-E582D4FB916C}"/>
              </a:ext>
            </a:extLst>
          </p:cNvPr>
          <p:cNvSpPr txBox="1"/>
          <p:nvPr/>
        </p:nvSpPr>
        <p:spPr>
          <a:xfrm>
            <a:off x="467544" y="1432704"/>
            <a:ext cx="418256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1" dirty="0"/>
              <a:t>Better azimuth ideas</a:t>
            </a:r>
          </a:p>
          <a:p>
            <a:pPr marL="171450" indent="-171450">
              <a:buFontTx/>
              <a:buChar char="-"/>
            </a:pPr>
            <a:r>
              <a:rPr lang="en-GB" sz="1000" dirty="0"/>
              <a:t>Lake Geneva and Neuchâtel ?</a:t>
            </a:r>
          </a:p>
          <a:p>
            <a:r>
              <a:rPr lang="en-GB" sz="1000" dirty="0"/>
              <a:t>	Cevennes and crop lands on the other side of lakes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25A0EA7-E1D4-90C9-0A16-96F11B886552}"/>
              </a:ext>
            </a:extLst>
          </p:cNvPr>
          <p:cNvGrpSpPr/>
          <p:nvPr/>
        </p:nvGrpSpPr>
        <p:grpSpPr>
          <a:xfrm>
            <a:off x="467544" y="2360476"/>
            <a:ext cx="8465471" cy="521372"/>
            <a:chOff x="290073" y="2360476"/>
            <a:chExt cx="8465471" cy="521372"/>
          </a:xfrm>
        </p:grpSpPr>
        <p:pic>
          <p:nvPicPr>
            <p:cNvPr id="6" name="Picture 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F71E28FE-50B0-76FD-E23B-C0EBF786ED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0073" y="2361225"/>
              <a:ext cx="1395414" cy="520623"/>
            </a:xfrm>
            <a:prstGeom prst="rect">
              <a:avLst/>
            </a:prstGeom>
          </p:spPr>
        </p:pic>
        <p:pic>
          <p:nvPicPr>
            <p:cNvPr id="9" name="Picture 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0D76D56A-0482-3F21-4E1F-927623B635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4459" y="2361225"/>
              <a:ext cx="3723363" cy="520622"/>
            </a:xfrm>
            <a:prstGeom prst="rect">
              <a:avLst/>
            </a:prstGeom>
          </p:spPr>
        </p:pic>
        <p:pic>
          <p:nvPicPr>
            <p:cNvPr id="12" name="Picture 11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E8C25E60-7AD0-B1BB-F523-A6268C44EE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66794" y="2360476"/>
              <a:ext cx="3288750" cy="520622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EE859260-6090-8481-7892-6D0B413D7990}"/>
              </a:ext>
            </a:extLst>
          </p:cNvPr>
          <p:cNvSpPr txBox="1"/>
          <p:nvPr/>
        </p:nvSpPr>
        <p:spPr>
          <a:xfrm>
            <a:off x="4823171" y="1303292"/>
            <a:ext cx="402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In all cases the lakes are too close!</a:t>
            </a:r>
          </a:p>
          <a:p>
            <a:pPr marL="171450" indent="-171450">
              <a:buFontTx/>
              <a:buChar char="-"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Cannot get a clean exit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lakes</a:t>
            </a:r>
          </a:p>
          <a:p>
            <a:pPr marL="171450" indent="-171450">
              <a:buFontTx/>
              <a:buChar char="-"/>
            </a:pPr>
            <a:r>
              <a:rPr lang="en-GB" sz="1000" dirty="0">
                <a:solidFill>
                  <a:srgbClr val="C00000"/>
                </a:solidFill>
                <a:latin typeface="Arial"/>
              </a:rPr>
              <a:t>L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ow angle and height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far side (Neuchâtel and Lausanne).</a:t>
            </a:r>
          </a:p>
          <a:p>
            <a:pPr marL="171450" indent="-171450">
              <a:buFontTx/>
              <a:buChar char="-"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Clearance analysis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 crucial.</a:t>
            </a:r>
          </a:p>
          <a:p>
            <a:pPr marL="171450" indent="-171450">
              <a:buFontTx/>
              <a:buChar char="-"/>
            </a:pPr>
            <a:r>
              <a:rPr lang="en-GB" sz="1000" dirty="0"/>
              <a:t>Cevennes is too far and terrain is low until then</a:t>
            </a:r>
          </a:p>
          <a:p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FE67246-F456-202D-3C3A-D322B765B401}"/>
              </a:ext>
            </a:extLst>
          </p:cNvPr>
          <p:cNvSpPr txBox="1"/>
          <p:nvPr/>
        </p:nvSpPr>
        <p:spPr>
          <a:xfrm>
            <a:off x="655202" y="1997344"/>
            <a:ext cx="8314460" cy="553998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endParaRPr lang="en-GB" sz="1000" b="1" dirty="0"/>
          </a:p>
          <a:p>
            <a:r>
              <a:rPr lang="en-GB" sz="1000" b="1" dirty="0"/>
              <a:t>Neuchâtel</a:t>
            </a:r>
            <a:endParaRPr lang="en-GB" sz="1000" dirty="0"/>
          </a:p>
          <a:p>
            <a:pPr marL="274320" lvl="1" indent="-171450">
              <a:buFontTx/>
              <a:buChar char="-"/>
            </a:pPr>
            <a:endParaRPr lang="en-GB" sz="1000" dirty="0"/>
          </a:p>
          <a:p>
            <a:pPr marL="274320" lvl="1" indent="-171450">
              <a:buFontTx/>
              <a:buChar char="-"/>
            </a:pPr>
            <a:endParaRPr lang="en-GB" sz="1000" dirty="0"/>
          </a:p>
          <a:p>
            <a:pPr marL="274320" lvl="1" indent="-171450">
              <a:buFontTx/>
              <a:buChar char="-"/>
            </a:pPr>
            <a:r>
              <a:rPr lang="en-GB" sz="1000" dirty="0"/>
              <a:t>Exits west in lightly populated areas in Jura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38B02C1-0380-7FF7-B390-8B5835FF2F1C}"/>
              </a:ext>
            </a:extLst>
          </p:cNvPr>
          <p:cNvSpPr txBox="1"/>
          <p:nvPr/>
        </p:nvSpPr>
        <p:spPr>
          <a:xfrm>
            <a:off x="650028" y="2881848"/>
            <a:ext cx="8314460" cy="553998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endParaRPr lang="en-GB" sz="1000" b="1" dirty="0"/>
          </a:p>
          <a:p>
            <a:r>
              <a:rPr lang="en-GB" sz="1000" b="1" dirty="0"/>
              <a:t>Geneva - </a:t>
            </a:r>
            <a:r>
              <a:rPr lang="en-GB" sz="1000" b="1" dirty="0" err="1"/>
              <a:t>Versoix</a:t>
            </a:r>
            <a:endParaRPr lang="en-GB" sz="1000" dirty="0"/>
          </a:p>
          <a:p>
            <a:pPr marL="274320" lvl="1" indent="-171450">
              <a:buFontTx/>
              <a:buChar char="-"/>
            </a:pPr>
            <a:endParaRPr lang="en-GB" sz="1000" dirty="0"/>
          </a:p>
          <a:p>
            <a:pPr marL="274320" lvl="1" indent="-171450">
              <a:buFontTx/>
              <a:buChar char="-"/>
            </a:pPr>
            <a:endParaRPr lang="en-GB" sz="1000" dirty="0"/>
          </a:p>
          <a:p>
            <a:pPr marL="274320" lvl="1" indent="-171450">
              <a:buFontTx/>
              <a:buChar char="-"/>
            </a:pPr>
            <a:r>
              <a:rPr lang="en-GB" sz="1000" dirty="0"/>
              <a:t>Exits west in lightly populated areas near Le Puy-</a:t>
            </a:r>
            <a:r>
              <a:rPr lang="en-GB" sz="1000" dirty="0" err="1"/>
              <a:t>en</a:t>
            </a:r>
            <a:r>
              <a:rPr lang="en-GB" sz="1000" dirty="0"/>
              <a:t>-</a:t>
            </a:r>
            <a:r>
              <a:rPr lang="en-GB" sz="1000" dirty="0" err="1"/>
              <a:t>Velay</a:t>
            </a:r>
            <a:endParaRPr lang="en-GB" sz="10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F21A1FE-11E7-D1F3-9AB8-30C29DC14437}"/>
              </a:ext>
            </a:extLst>
          </p:cNvPr>
          <p:cNvGrpSpPr/>
          <p:nvPr/>
        </p:nvGrpSpPr>
        <p:grpSpPr>
          <a:xfrm>
            <a:off x="462509" y="3243299"/>
            <a:ext cx="6825950" cy="536595"/>
            <a:chOff x="462509" y="3243299"/>
            <a:chExt cx="6825950" cy="536595"/>
          </a:xfrm>
        </p:grpSpPr>
        <p:pic>
          <p:nvPicPr>
            <p:cNvPr id="16" name="Picture 1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4DBB85BF-704A-3740-9402-B1DD3F52AE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2509" y="3243299"/>
              <a:ext cx="1395414" cy="531198"/>
            </a:xfrm>
            <a:prstGeom prst="rect">
              <a:avLst/>
            </a:prstGeom>
          </p:spPr>
        </p:pic>
        <p:pic>
          <p:nvPicPr>
            <p:cNvPr id="20" name="Picture 19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7CFD4729-83AF-B3C1-DAD8-87E90550F5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02686" y="3243299"/>
              <a:ext cx="2385773" cy="536595"/>
            </a:xfrm>
            <a:prstGeom prst="rect">
              <a:avLst/>
            </a:prstGeom>
          </p:spPr>
        </p:pic>
        <p:pic>
          <p:nvPicPr>
            <p:cNvPr id="28" name="Picture 27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2A6D892F-B5A5-76C9-CDC9-E699E99CC9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91930" y="3243299"/>
              <a:ext cx="2981239" cy="536595"/>
            </a:xfrm>
            <a:prstGeom prst="rect">
              <a:avLst/>
            </a:prstGeom>
          </p:spPr>
        </p:pic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408421B3-F784-B95E-1128-62B114EB36DA}"/>
              </a:ext>
            </a:extLst>
          </p:cNvPr>
          <p:cNvSpPr txBox="1"/>
          <p:nvPr/>
        </p:nvSpPr>
        <p:spPr>
          <a:xfrm>
            <a:off x="650028" y="3766352"/>
            <a:ext cx="8314460" cy="553998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endParaRPr lang="en-GB" sz="1000" b="1" dirty="0"/>
          </a:p>
          <a:p>
            <a:r>
              <a:rPr lang="en-GB" sz="1000" b="1" dirty="0"/>
              <a:t>Geneva – Thonon Les Bains</a:t>
            </a:r>
            <a:endParaRPr lang="en-GB" sz="1000" dirty="0"/>
          </a:p>
          <a:p>
            <a:pPr marL="274320" lvl="1" indent="-171450">
              <a:buFontTx/>
              <a:buChar char="-"/>
            </a:pPr>
            <a:endParaRPr lang="en-GB" sz="1000" dirty="0"/>
          </a:p>
          <a:p>
            <a:pPr marL="274320" lvl="1" indent="-171450">
              <a:buFontTx/>
              <a:buChar char="-"/>
            </a:pPr>
            <a:endParaRPr lang="en-GB" sz="1000" dirty="0"/>
          </a:p>
          <a:p>
            <a:pPr marL="274320" lvl="1" indent="-171450">
              <a:buFontTx/>
              <a:buChar char="-"/>
            </a:pPr>
            <a:r>
              <a:rPr lang="en-GB" sz="1000" dirty="0"/>
              <a:t>Exits west in Jura close to populated areas</a:t>
            </a:r>
          </a:p>
        </p:txBody>
      </p:sp>
      <p:pic>
        <p:nvPicPr>
          <p:cNvPr id="36" name="Picture 3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384EEDE-85A7-1330-606E-D0F8FFF4AF9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268" y="4135774"/>
            <a:ext cx="1401449" cy="548640"/>
          </a:xfrm>
          <a:prstGeom prst="rect">
            <a:avLst/>
          </a:prstGeom>
        </p:spPr>
      </p:pic>
      <p:pic>
        <p:nvPicPr>
          <p:cNvPr id="40" name="Picture 3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15C9217-6AF4-0B7F-F049-BF1AAB0733F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5650" y="4135774"/>
            <a:ext cx="1164182" cy="552990"/>
          </a:xfrm>
          <a:prstGeom prst="rect">
            <a:avLst/>
          </a:prstGeom>
        </p:spPr>
      </p:pic>
      <p:pic>
        <p:nvPicPr>
          <p:cNvPr id="48" name="Picture 4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6A7A746-17E6-B6E9-4463-3FFB971DC17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6014" y="4138001"/>
            <a:ext cx="4269488" cy="55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073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73844"/>
            <a:ext cx="6529536" cy="54347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Muon Tunnel Placement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9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55C3E-4123-4CBE-8241-CA4191DFF42D}"/>
              </a:ext>
            </a:extLst>
          </p:cNvPr>
          <p:cNvSpPr txBox="1"/>
          <p:nvPr/>
        </p:nvSpPr>
        <p:spPr>
          <a:xfrm>
            <a:off x="323528" y="1203598"/>
            <a:ext cx="67069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lvl="1">
              <a:spcBef>
                <a:spcPts val="200"/>
              </a:spcBef>
              <a:spcAft>
                <a:spcPts val="300"/>
              </a:spcAft>
            </a:pPr>
            <a:r>
              <a:rPr lang="en-US" sz="1400" b="1" dirty="0"/>
              <a:t>Geology and Shafts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178434-A6A9-6BC7-4CBD-E582D4FB916C}"/>
              </a:ext>
            </a:extLst>
          </p:cNvPr>
          <p:cNvSpPr txBox="1"/>
          <p:nvPr/>
        </p:nvSpPr>
        <p:spPr>
          <a:xfrm>
            <a:off x="467544" y="1432704"/>
            <a:ext cx="418256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i="1" dirty="0"/>
              <a:t>Better azimuth ideas</a:t>
            </a:r>
          </a:p>
          <a:p>
            <a:pPr marL="171450" indent="-171450">
              <a:buFontTx/>
              <a:buChar char="-"/>
            </a:pPr>
            <a:r>
              <a:rPr lang="en-GB" sz="1000" dirty="0"/>
              <a:t>Lake Geneva and Neuchâtel ?</a:t>
            </a:r>
          </a:p>
          <a:p>
            <a:r>
              <a:rPr lang="en-GB" sz="1000" dirty="0"/>
              <a:t>	Cevennes and crop lands on the other side of lakes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08421B3-F784-B95E-1128-62B114EB36DA}"/>
              </a:ext>
            </a:extLst>
          </p:cNvPr>
          <p:cNvSpPr txBox="1"/>
          <p:nvPr/>
        </p:nvSpPr>
        <p:spPr>
          <a:xfrm>
            <a:off x="650028" y="2940298"/>
            <a:ext cx="8314460" cy="246221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r>
              <a:rPr lang="en-GB" sz="1000" b="1" dirty="0"/>
              <a:t>Geneva - </a:t>
            </a:r>
            <a:r>
              <a:rPr lang="en-GB" sz="1000" b="1" dirty="0" err="1"/>
              <a:t>Versoix</a:t>
            </a:r>
            <a:endParaRPr lang="en-GB" sz="1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F01F7D-05E7-77F3-D496-4B0F194A1790}"/>
              </a:ext>
            </a:extLst>
          </p:cNvPr>
          <p:cNvGrpSpPr/>
          <p:nvPr/>
        </p:nvGrpSpPr>
        <p:grpSpPr>
          <a:xfrm>
            <a:off x="468786" y="2081225"/>
            <a:ext cx="8068975" cy="852723"/>
            <a:chOff x="468786" y="2026512"/>
            <a:chExt cx="8068975" cy="852723"/>
          </a:xfrm>
        </p:grpSpPr>
        <p:pic>
          <p:nvPicPr>
            <p:cNvPr id="4" name="Picture 3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BD988837-62C9-ED12-EFE1-18F40F1E1A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8786" y="2026512"/>
              <a:ext cx="1065289" cy="852723"/>
            </a:xfrm>
            <a:prstGeom prst="rect">
              <a:avLst/>
            </a:prstGeom>
          </p:spPr>
        </p:pic>
        <p:pic>
          <p:nvPicPr>
            <p:cNvPr id="24" name="Picture 23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0A35E50E-9206-2FFB-C1AC-D0BB0EC9DE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87220" y="2097936"/>
              <a:ext cx="3050541" cy="732623"/>
            </a:xfrm>
            <a:prstGeom prst="rect">
              <a:avLst/>
            </a:prstGeom>
          </p:spPr>
        </p:pic>
        <p:pic>
          <p:nvPicPr>
            <p:cNvPr id="26" name="Picture 2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441598B7-2899-433D-F937-DBFD8801F4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19672" y="2028540"/>
              <a:ext cx="3781951" cy="850695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3B9BDF5-F884-C8D3-35B0-E1AD0579EB56}"/>
              </a:ext>
            </a:extLst>
          </p:cNvPr>
          <p:cNvSpPr txBox="1"/>
          <p:nvPr/>
        </p:nvSpPr>
        <p:spPr>
          <a:xfrm>
            <a:off x="650028" y="1893481"/>
            <a:ext cx="8314460" cy="246221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r>
              <a:rPr lang="en-GB" sz="1000" b="1" dirty="0"/>
              <a:t>Neuchâtel</a:t>
            </a:r>
            <a:endParaRPr lang="en-GB" sz="10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9763C1-DFFC-498A-995B-80BFDAF09716}"/>
              </a:ext>
            </a:extLst>
          </p:cNvPr>
          <p:cNvGrpSpPr/>
          <p:nvPr/>
        </p:nvGrpSpPr>
        <p:grpSpPr>
          <a:xfrm>
            <a:off x="466051" y="3123245"/>
            <a:ext cx="8093372" cy="852723"/>
            <a:chOff x="466051" y="3231195"/>
            <a:chExt cx="8093372" cy="852723"/>
          </a:xfrm>
        </p:grpSpPr>
        <p:pic>
          <p:nvPicPr>
            <p:cNvPr id="10" name="Picture 9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B78954A7-F10B-17D5-F657-8ABA067EA0AB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6051" y="3231195"/>
              <a:ext cx="1065904" cy="852723"/>
            </a:xfrm>
            <a:prstGeom prst="rect">
              <a:avLst/>
            </a:prstGeom>
          </p:spPr>
        </p:pic>
        <p:pic>
          <p:nvPicPr>
            <p:cNvPr id="31" name="Picture 30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FCE5334A-52E5-DD96-641B-4E10C8CF9689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90353" y="3240390"/>
              <a:ext cx="3808988" cy="834331"/>
            </a:xfrm>
            <a:prstGeom prst="rect">
              <a:avLst/>
            </a:prstGeom>
          </p:spPr>
        </p:pic>
        <p:pic>
          <p:nvPicPr>
            <p:cNvPr id="32" name="Picture 31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DCC598F5-371A-930A-1841-1ECEDD339518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23285" y="3294062"/>
              <a:ext cx="3136138" cy="749887"/>
            </a:xfrm>
            <a:prstGeom prst="rect">
              <a:avLst/>
            </a:prstGeom>
          </p:spPr>
        </p:pic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8EF4E136-91D0-4478-F38D-E6115C035CAD}"/>
              </a:ext>
            </a:extLst>
          </p:cNvPr>
          <p:cNvSpPr txBox="1"/>
          <p:nvPr/>
        </p:nvSpPr>
        <p:spPr>
          <a:xfrm>
            <a:off x="650028" y="3979679"/>
            <a:ext cx="8314460" cy="246221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r>
              <a:rPr lang="en-GB" sz="1000" b="1" dirty="0"/>
              <a:t>Geneva – Thonon Les Bains</a:t>
            </a:r>
            <a:endParaRPr lang="en-GB" sz="10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60CB4B9-FD76-66FC-7998-063457567051}"/>
              </a:ext>
            </a:extLst>
          </p:cNvPr>
          <p:cNvGrpSpPr/>
          <p:nvPr/>
        </p:nvGrpSpPr>
        <p:grpSpPr>
          <a:xfrm>
            <a:off x="432143" y="4156693"/>
            <a:ext cx="8087595" cy="879850"/>
            <a:chOff x="432143" y="4213843"/>
            <a:chExt cx="8087595" cy="879850"/>
          </a:xfrm>
        </p:grpSpPr>
        <p:pic>
          <p:nvPicPr>
            <p:cNvPr id="15" name="Picture 14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69832120-0D0D-4790-91B0-F60BD408E9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2143" y="4213843"/>
              <a:ext cx="1099812" cy="879850"/>
            </a:xfrm>
            <a:prstGeom prst="rect">
              <a:avLst/>
            </a:prstGeom>
          </p:spPr>
        </p:pic>
        <p:pic>
          <p:nvPicPr>
            <p:cNvPr id="38" name="Picture 37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85EA9529-B23B-7577-C6EA-35FB8C61DD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05211" y="4233901"/>
              <a:ext cx="3794130" cy="837452"/>
            </a:xfrm>
            <a:prstGeom prst="rect">
              <a:avLst/>
            </a:prstGeom>
          </p:spPr>
        </p:pic>
        <p:pic>
          <p:nvPicPr>
            <p:cNvPr id="39" name="Picture 3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D01F38D0-F122-3395-420E-788DB92DB0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05242" y="4285739"/>
              <a:ext cx="3014496" cy="733776"/>
            </a:xfrm>
            <a:prstGeom prst="rect">
              <a:avLst/>
            </a:prstGeom>
          </p:spPr>
        </p:pic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C151E6FA-F0CD-A729-1827-4FC945C9469C}"/>
              </a:ext>
            </a:extLst>
          </p:cNvPr>
          <p:cNvSpPr txBox="1"/>
          <p:nvPr/>
        </p:nvSpPr>
        <p:spPr>
          <a:xfrm>
            <a:off x="4823171" y="1303292"/>
            <a:ext cx="4024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Neuchâtel parametrization is much deeper and flat. Maybe a shallower but more tilted solution can be found.</a:t>
            </a:r>
          </a:p>
          <a:p>
            <a:pPr marL="171450" indent="-171450">
              <a:buFontTx/>
              <a:buChar char="-"/>
            </a:pPr>
            <a:r>
              <a:rPr lang="en-US" sz="1000" dirty="0">
                <a:solidFill>
                  <a:prstClr val="black"/>
                </a:solidFill>
                <a:latin typeface="Arial"/>
              </a:rPr>
              <a:t>In Geneva parametrizations Point A is within </a:t>
            </a:r>
            <a:r>
              <a:rPr lang="en-US" sz="1000" dirty="0" err="1">
                <a:solidFill>
                  <a:prstClr val="black"/>
                </a:solidFill>
                <a:latin typeface="Arial"/>
              </a:rPr>
              <a:t>Meyrin</a:t>
            </a:r>
            <a:r>
              <a:rPr lang="en-US" sz="1000" dirty="0">
                <a:solidFill>
                  <a:prstClr val="black"/>
                </a:solidFill>
                <a:latin typeface="Arial"/>
              </a:rPr>
              <a:t> Site.</a:t>
            </a:r>
          </a:p>
        </p:txBody>
      </p:sp>
    </p:spTree>
    <p:extLst>
      <p:ext uri="{BB962C8B-B14F-4D97-AF65-F5344CB8AC3E}">
        <p14:creationId xmlns:p14="http://schemas.microsoft.com/office/powerpoint/2010/main" val="1746085515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67182</TotalTime>
  <Words>1360</Words>
  <Application>Microsoft Office PowerPoint</Application>
  <PresentationFormat>On-screen Show (16:9)</PresentationFormat>
  <Paragraphs>299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 Narrow</vt:lpstr>
      <vt:lpstr>Calibri</vt:lpstr>
      <vt:lpstr>Wingdings</vt:lpstr>
      <vt:lpstr>1_IMCC - 1</vt:lpstr>
      <vt:lpstr>Geoprofiler: Geological and Radiological Analysis Tool for Muon Collider Positioning</vt:lpstr>
      <vt:lpstr>Geoprofiler Progress</vt:lpstr>
      <vt:lpstr>Muon Tunnel Placement</vt:lpstr>
      <vt:lpstr>Muon Tunnel Placement</vt:lpstr>
      <vt:lpstr>Muon Tunnel Placement</vt:lpstr>
      <vt:lpstr>Muon Tunnel Placement</vt:lpstr>
      <vt:lpstr>Muon Tunnel Placement</vt:lpstr>
      <vt:lpstr>Muon Tunnel Placement</vt:lpstr>
      <vt:lpstr>Muon Tunnel Placement</vt:lpstr>
      <vt:lpstr>Muon Tunnel Placement</vt:lpstr>
      <vt:lpstr>Muon Tunnel Placement</vt:lpstr>
      <vt:lpstr>Muon Tunnel Placement</vt:lpstr>
      <vt:lpstr>Muon Tunnel Placement</vt:lpstr>
      <vt:lpstr>Muon Tunnel Placement</vt:lpstr>
      <vt:lpstr>Radiological Analysis Feature Ideas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Gil Lacerda</cp:lastModifiedBy>
  <cp:revision>897</cp:revision>
  <dcterms:created xsi:type="dcterms:W3CDTF">2021-05-17T12:13:58Z</dcterms:created>
  <dcterms:modified xsi:type="dcterms:W3CDTF">2022-08-22T07:25:15Z</dcterms:modified>
</cp:coreProperties>
</file>