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EBECF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0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Estimated</a:t>
            </a:r>
            <a:r>
              <a:rPr lang="en-US" baseline="0" dirty="0"/>
              <a:t> n</a:t>
            </a:r>
            <a:r>
              <a:rPr lang="en-US" dirty="0"/>
              <a:t>umber of attendees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N° of attendees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2021 (COVID restrictions)</c:v>
                </c:pt>
                <c:pt idx="1">
                  <c:v>2022 (no COVID restrictions)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1308</c:v>
                </c:pt>
                <c:pt idx="1">
                  <c:v>1388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BE-4F38-8634-3B5B6CC374D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765688736"/>
        <c:axId val="765690704"/>
      </c:barChart>
      <c:catAx>
        <c:axId val="76568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65690704"/>
        <c:crosses val="autoZero"/>
        <c:auto val="1"/>
        <c:lblAlgn val="ctr"/>
        <c:lblOffset val="100"/>
        <c:noMultiLvlLbl val="0"/>
      </c:catAx>
      <c:valAx>
        <c:axId val="76569070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65688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AADF3-5160-4C0A-B803-E550EC75BD37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03BA3-2935-4D64-8A9E-854504592E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928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352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067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98833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05661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50145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3631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8452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369324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81294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388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33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432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380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12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421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034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340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99522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982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950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73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D97EFC2-FCBE-4219-91FF-14900BFB49C4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DB9E07A-08C4-4DD7-A88E-A03A5BAE802F}" type="slidenum">
              <a:rPr lang="en-GB" smtClean="0"/>
              <a:t>‹N°›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06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err="1"/>
              <a:t>Debrief</a:t>
            </a:r>
            <a:r>
              <a:rPr lang="fr-CH" dirty="0"/>
              <a:t> </a:t>
            </a:r>
            <a:r>
              <a:rPr lang="fr-CH" dirty="0" err="1"/>
              <a:t>CineGlobe</a:t>
            </a:r>
            <a:r>
              <a:rPr lang="fr-CH" dirty="0"/>
              <a:t> 2022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646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CineGlobe team changes last minute</a:t>
            </a:r>
          </a:p>
          <a:p>
            <a:pPr lvl="1"/>
            <a:r>
              <a:rPr lang="en-GB" dirty="0"/>
              <a:t>Communication officer, unexperienced with CERN, introduced to the project 1 month before</a:t>
            </a:r>
          </a:p>
          <a:p>
            <a:r>
              <a:rPr lang="en-GB" dirty="0"/>
              <a:t>Lack of communication / promotion of the event</a:t>
            </a:r>
          </a:p>
          <a:p>
            <a:pPr lvl="1"/>
            <a:r>
              <a:rPr lang="en-GB" dirty="0"/>
              <a:t>IR shared many potential channels (FB, cultural agendas etc.), few of which were used</a:t>
            </a:r>
          </a:p>
          <a:p>
            <a:pPr lvl="1"/>
            <a:r>
              <a:rPr lang="en-GB" dirty="0"/>
              <a:t>CERN promotion consisted of posters, flyers and internal communication articles – did not reach the goal</a:t>
            </a:r>
          </a:p>
          <a:p>
            <a:r>
              <a:rPr lang="en-GB" dirty="0"/>
              <a:t>Filmmakers’ experience</a:t>
            </a:r>
          </a:p>
          <a:p>
            <a:pPr lvl="1"/>
            <a:r>
              <a:rPr lang="en-GB" dirty="0"/>
              <a:t>Uninformed filmmakers showing up at CERN, no plan, no proper welcome</a:t>
            </a:r>
          </a:p>
          <a:p>
            <a:pPr lvl="1"/>
            <a:r>
              <a:rPr lang="en-GB" dirty="0"/>
              <a:t>A responsible person should be named by </a:t>
            </a:r>
            <a:r>
              <a:rPr lang="en-GB" dirty="0" err="1"/>
              <a:t>CineGlobe</a:t>
            </a:r>
            <a:r>
              <a:rPr lang="en-GB" dirty="0"/>
              <a:t> or responsibility should be moved to IR</a:t>
            </a:r>
          </a:p>
          <a:p>
            <a:r>
              <a:rPr lang="en-GB" dirty="0"/>
              <a:t>Project management and planning</a:t>
            </a:r>
          </a:p>
          <a:p>
            <a:pPr lvl="1"/>
            <a:r>
              <a:rPr lang="en-GB" dirty="0"/>
              <a:t>Too many “</a:t>
            </a:r>
            <a:r>
              <a:rPr lang="en-GB" i="1" dirty="0"/>
              <a:t>misunderstandings”</a:t>
            </a:r>
            <a:r>
              <a:rPr lang="en-GB" dirty="0"/>
              <a:t>, needed to minute everything in the end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needs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improved</a:t>
            </a:r>
            <a:r>
              <a:rPr lang="fr-CH" dirty="0"/>
              <a:t> (2/2)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616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June 2023 and previous months to be avoided at all costs </a:t>
            </a:r>
          </a:p>
          <a:p>
            <a:pPr lvl="1"/>
            <a:r>
              <a:rPr lang="en-GB" dirty="0"/>
              <a:t>Incompatible with Science Gateway preparation and inauguration</a:t>
            </a:r>
          </a:p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Semester 2023 not an option</a:t>
            </a:r>
          </a:p>
          <a:p>
            <a:pPr lvl="1"/>
            <a:r>
              <a:rPr lang="en-GB" dirty="0"/>
              <a:t>Science Gateway first semester with public</a:t>
            </a:r>
          </a:p>
          <a:p>
            <a:pPr lvl="1"/>
            <a:r>
              <a:rPr lang="en-GB" dirty="0"/>
              <a:t>2021 late summer edition has shown limitations of this format (many absences </a:t>
            </a:r>
            <a:r>
              <a:rPr lang="en-GB"/>
              <a:t>when decisions </a:t>
            </a:r>
            <a:r>
              <a:rPr lang="en-GB" dirty="0"/>
              <a:t>are made)</a:t>
            </a:r>
          </a:p>
          <a:p>
            <a:pPr lvl="1"/>
            <a:r>
              <a:rPr lang="en-GB" dirty="0"/>
              <a:t>Sparks! will take place in November and require much resources as it will be the first </a:t>
            </a:r>
            <a:r>
              <a:rPr lang="en-GB" i="1" dirty="0"/>
              <a:t>full size</a:t>
            </a:r>
            <a:r>
              <a:rPr lang="en-GB" dirty="0"/>
              <a:t> edition</a:t>
            </a:r>
          </a:p>
          <a:p>
            <a:r>
              <a:rPr lang="en-GB" dirty="0"/>
              <a:t>Duration should be reduced</a:t>
            </a:r>
            <a:r>
              <a:rPr lang="en-GB" b="0" i="1" dirty="0"/>
              <a:t> – requested for years</a:t>
            </a:r>
          </a:p>
          <a:p>
            <a:pPr lvl="1"/>
            <a:r>
              <a:rPr lang="en-GB" dirty="0"/>
              <a:t>We have moved from 10 days to 5</a:t>
            </a:r>
          </a:p>
          <a:p>
            <a:pPr lvl="1"/>
            <a:r>
              <a:rPr lang="en-GB" dirty="0"/>
              <a:t>3 days seems more appropriate</a:t>
            </a:r>
          </a:p>
          <a:p>
            <a:pPr lvl="1"/>
            <a:r>
              <a:rPr lang="en-GB" dirty="0"/>
              <a:t>Extension to be re-considered once a large audience has been acquired</a:t>
            </a:r>
          </a:p>
          <a:p>
            <a:r>
              <a:rPr lang="en-GB" dirty="0"/>
              <a:t>We request the postponing to 2024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Next </a:t>
            </a:r>
            <a:r>
              <a:rPr lang="fr-CH" dirty="0" err="1"/>
              <a:t>edition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022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5" y="4529878"/>
            <a:ext cx="3322209" cy="153486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CineGlobe</a:t>
            </a:r>
            <a:r>
              <a:rPr lang="fr-CH" dirty="0"/>
              <a:t> 2022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034" y="0"/>
            <a:ext cx="4537966" cy="63304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5" y="2821353"/>
            <a:ext cx="1953847" cy="15630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049" y="2803336"/>
            <a:ext cx="1976367" cy="15810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487" y="4529878"/>
            <a:ext cx="1918576" cy="15348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5" y="1094811"/>
            <a:ext cx="1976368" cy="15810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261" y="4529878"/>
            <a:ext cx="1918574" cy="15348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049" y="1094811"/>
            <a:ext cx="1976367" cy="158109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86615" y="1444798"/>
            <a:ext cx="3142220" cy="2667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GB" dirty="0"/>
              <a:t>11</a:t>
            </a:r>
            <a:r>
              <a:rPr lang="en-GB" baseline="30000" dirty="0"/>
              <a:t>th</a:t>
            </a:r>
            <a:r>
              <a:rPr lang="en-GB" dirty="0"/>
              <a:t> edition</a:t>
            </a: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GB" dirty="0"/>
              <a:t>29 June – 3 July 2022</a:t>
            </a: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fr-CH" dirty="0"/>
              <a:t>In </a:t>
            </a:r>
            <a:r>
              <a:rPr lang="fr-CH" dirty="0" err="1"/>
              <a:t>person</a:t>
            </a:r>
            <a:r>
              <a:rPr lang="fr-CH" dirty="0"/>
              <a:t> (2 </a:t>
            </a:r>
            <a:r>
              <a:rPr lang="fr-CH" dirty="0" err="1"/>
              <a:t>evenings</a:t>
            </a:r>
            <a:r>
              <a:rPr lang="fr-CH" dirty="0"/>
              <a:t> </a:t>
            </a:r>
            <a:r>
              <a:rPr lang="fr-CH" dirty="0" err="1"/>
              <a:t>webcasted</a:t>
            </a:r>
            <a:r>
              <a:rPr lang="fr-CH" dirty="0"/>
              <a:t>)</a:t>
            </a: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fr-CH" dirty="0"/>
              <a:t>Free of charge</a:t>
            </a: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fr-CH" dirty="0"/>
              <a:t>Open to the local </a:t>
            </a:r>
            <a:r>
              <a:rPr lang="fr-CH" dirty="0" err="1"/>
              <a:t>general</a:t>
            </a:r>
            <a:r>
              <a:rPr lang="fr-CH" dirty="0"/>
              <a:t> public </a:t>
            </a:r>
            <a:r>
              <a:rPr lang="fr-CH" dirty="0" err="1"/>
              <a:t>including</a:t>
            </a:r>
            <a:r>
              <a:rPr lang="fr-CH" dirty="0"/>
              <a:t> </a:t>
            </a:r>
            <a:r>
              <a:rPr lang="fr-CH" dirty="0" err="1"/>
              <a:t>children</a:t>
            </a: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fr-CH" dirty="0" err="1"/>
              <a:t>Bilingual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443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6464"/>
            <a:ext cx="7581635" cy="535935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CineGlobe</a:t>
            </a:r>
            <a:r>
              <a:rPr lang="fr-CH" dirty="0"/>
              <a:t> 2022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487138" y="2469541"/>
            <a:ext cx="4603262" cy="32829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fr-CH" dirty="0"/>
              <a:t>52 short films in </a:t>
            </a:r>
            <a:r>
              <a:rPr lang="fr-CH" dirty="0" err="1"/>
              <a:t>competition</a:t>
            </a: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fr-CH" dirty="0"/>
              <a:t>2 </a:t>
            </a:r>
            <a:r>
              <a:rPr lang="fr-CH" dirty="0" err="1"/>
              <a:t>Masterclasses</a:t>
            </a: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fr-CH" dirty="0"/>
              <a:t>Interactive VR</a:t>
            </a: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fr-CH" dirty="0"/>
              <a:t>VR </a:t>
            </a:r>
            <a:r>
              <a:rPr lang="fr-CH" dirty="0" err="1"/>
              <a:t>Cinema</a:t>
            </a: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fr-CH" dirty="0"/>
              <a:t>21 workshops</a:t>
            </a: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fr-CH" dirty="0" err="1"/>
              <a:t>Cinema</a:t>
            </a:r>
            <a:r>
              <a:rPr lang="fr-CH" dirty="0"/>
              <a:t> </a:t>
            </a:r>
            <a:r>
              <a:rPr lang="fr-CH" dirty="0" err="1"/>
              <a:t>Caravan</a:t>
            </a: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fr-CH" dirty="0"/>
              <a:t>5 </a:t>
            </a:r>
            <a:r>
              <a:rPr lang="fr-CH" dirty="0" err="1"/>
              <a:t>evening</a:t>
            </a:r>
            <a:r>
              <a:rPr lang="fr-CH" dirty="0"/>
              <a:t> events</a:t>
            </a: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fr-CH" dirty="0"/>
          </a:p>
          <a:p>
            <a:pPr>
              <a:lnSpc>
                <a:spcPts val="1600"/>
              </a:lnSpc>
            </a:pPr>
            <a:endParaRPr lang="fr-CH" dirty="0"/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90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Attendance</a:t>
            </a:r>
            <a:r>
              <a:rPr lang="fr-CH" dirty="0"/>
              <a:t> over the 5 </a:t>
            </a:r>
            <a:r>
              <a:rPr lang="fr-CH" dirty="0" err="1"/>
              <a:t>days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1121566"/>
              </p:ext>
            </p:extLst>
          </p:nvPr>
        </p:nvGraphicFramePr>
        <p:xfrm>
          <a:off x="858716" y="1439335"/>
          <a:ext cx="9715500" cy="23518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4699">
                  <a:extLst>
                    <a:ext uri="{9D8B030D-6E8A-4147-A177-3AD203B41FA5}">
                      <a16:colId xmlns:a16="http://schemas.microsoft.com/office/drawing/2014/main" val="3457095167"/>
                    </a:ext>
                  </a:extLst>
                </a:gridCol>
                <a:gridCol w="851877">
                  <a:extLst>
                    <a:ext uri="{9D8B030D-6E8A-4147-A177-3AD203B41FA5}">
                      <a16:colId xmlns:a16="http://schemas.microsoft.com/office/drawing/2014/main" val="3134061968"/>
                    </a:ext>
                  </a:extLst>
                </a:gridCol>
                <a:gridCol w="547077">
                  <a:extLst>
                    <a:ext uri="{9D8B030D-6E8A-4147-A177-3AD203B41FA5}">
                      <a16:colId xmlns:a16="http://schemas.microsoft.com/office/drawing/2014/main" val="24246296"/>
                    </a:ext>
                  </a:extLst>
                </a:gridCol>
                <a:gridCol w="1297354">
                  <a:extLst>
                    <a:ext uri="{9D8B030D-6E8A-4147-A177-3AD203B41FA5}">
                      <a16:colId xmlns:a16="http://schemas.microsoft.com/office/drawing/2014/main" val="2725527535"/>
                    </a:ext>
                  </a:extLst>
                </a:gridCol>
                <a:gridCol w="1203569">
                  <a:extLst>
                    <a:ext uri="{9D8B030D-6E8A-4147-A177-3AD203B41FA5}">
                      <a16:colId xmlns:a16="http://schemas.microsoft.com/office/drawing/2014/main" val="1392674132"/>
                    </a:ext>
                  </a:extLst>
                </a:gridCol>
                <a:gridCol w="1101970">
                  <a:extLst>
                    <a:ext uri="{9D8B030D-6E8A-4147-A177-3AD203B41FA5}">
                      <a16:colId xmlns:a16="http://schemas.microsoft.com/office/drawing/2014/main" val="1468468159"/>
                    </a:ext>
                  </a:extLst>
                </a:gridCol>
                <a:gridCol w="906584">
                  <a:extLst>
                    <a:ext uri="{9D8B030D-6E8A-4147-A177-3AD203B41FA5}">
                      <a16:colId xmlns:a16="http://schemas.microsoft.com/office/drawing/2014/main" val="2589360612"/>
                    </a:ext>
                  </a:extLst>
                </a:gridCol>
                <a:gridCol w="789354">
                  <a:extLst>
                    <a:ext uri="{9D8B030D-6E8A-4147-A177-3AD203B41FA5}">
                      <a16:colId xmlns:a16="http://schemas.microsoft.com/office/drawing/2014/main" val="3774816002"/>
                    </a:ext>
                  </a:extLst>
                </a:gridCol>
                <a:gridCol w="820615">
                  <a:extLst>
                    <a:ext uri="{9D8B030D-6E8A-4147-A177-3AD203B41FA5}">
                      <a16:colId xmlns:a16="http://schemas.microsoft.com/office/drawing/2014/main" val="1708805662"/>
                    </a:ext>
                  </a:extLst>
                </a:gridCol>
                <a:gridCol w="1422401">
                  <a:extLst>
                    <a:ext uri="{9D8B030D-6E8A-4147-A177-3AD203B41FA5}">
                      <a16:colId xmlns:a16="http://schemas.microsoft.com/office/drawing/2014/main" val="2789315840"/>
                    </a:ext>
                  </a:extLst>
                </a:gridCol>
              </a:tblGrid>
              <a:tr h="4831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 Date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Workshops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VR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Outdoor daytime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Outdoor evening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Globe evening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/>
                        </a:rPr>
                        <a:t>Masterclass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/>
                        </a:rPr>
                        <a:t>Webcast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Total per day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53165489"/>
                  </a:ext>
                </a:extLst>
              </a:tr>
              <a:tr h="26695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29-Jun-22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/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/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/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170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2843581"/>
                  </a:ext>
                </a:extLst>
              </a:tr>
              <a:tr h="26695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30-Jun-22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/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/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7547721"/>
                  </a:ext>
                </a:extLst>
              </a:tr>
              <a:tr h="26695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1-Jul-22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118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/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/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/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234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3878196"/>
                  </a:ext>
                </a:extLst>
              </a:tr>
              <a:tr h="26695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2-Jul-22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/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/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1807552"/>
                  </a:ext>
                </a:extLst>
              </a:tr>
              <a:tr h="26695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3-Jul-22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190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495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4986053"/>
                  </a:ext>
                </a:extLst>
              </a:tr>
              <a:tr h="266956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688022"/>
                  </a:ext>
                </a:extLst>
              </a:tr>
              <a:tr h="2669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Total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208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350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190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203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333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104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Grand total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1388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8597839"/>
                  </a:ext>
                </a:extLst>
              </a:tr>
            </a:tbl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4019400355"/>
              </p:ext>
            </p:extLst>
          </p:nvPr>
        </p:nvGraphicFramePr>
        <p:xfrm>
          <a:off x="2805725" y="4189045"/>
          <a:ext cx="6455508" cy="2027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7738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Week</a:t>
            </a:r>
            <a:r>
              <a:rPr lang="fr-CH" dirty="0"/>
              <a:t> </a:t>
            </a:r>
            <a:r>
              <a:rPr lang="fr-CH" dirty="0" err="1"/>
              <a:t>days</a:t>
            </a:r>
            <a:r>
              <a:rPr lang="fr-CH" dirty="0"/>
              <a:t> (</a:t>
            </a:r>
            <a:r>
              <a:rPr lang="fr-CH" dirty="0" err="1"/>
              <a:t>Wed</a:t>
            </a:r>
            <a:r>
              <a:rPr lang="fr-CH" dirty="0"/>
              <a:t> – </a:t>
            </a:r>
            <a:r>
              <a:rPr lang="fr-CH" dirty="0" err="1"/>
              <a:t>Fri</a:t>
            </a:r>
            <a:r>
              <a:rPr lang="fr-CH" dirty="0"/>
              <a:t>.)</a:t>
            </a:r>
          </a:p>
          <a:p>
            <a:pPr lvl="1"/>
            <a:r>
              <a:rPr lang="fr-CH" dirty="0"/>
              <a:t>15 shifts / </a:t>
            </a:r>
            <a:r>
              <a:rPr lang="fr-CH" dirty="0" err="1"/>
              <a:t>day</a:t>
            </a:r>
            <a:endParaRPr lang="fr-CH" dirty="0"/>
          </a:p>
          <a:p>
            <a:pPr lvl="1"/>
            <a:r>
              <a:rPr lang="fr-CH" dirty="0"/>
              <a:t>67 </a:t>
            </a:r>
            <a:r>
              <a:rPr lang="fr-CH" dirty="0" err="1"/>
              <a:t>hours</a:t>
            </a:r>
            <a:r>
              <a:rPr lang="fr-CH" dirty="0"/>
              <a:t> / </a:t>
            </a:r>
            <a:r>
              <a:rPr lang="fr-CH" dirty="0" err="1"/>
              <a:t>day</a:t>
            </a:r>
            <a:endParaRPr lang="fr-CH" dirty="0"/>
          </a:p>
          <a:p>
            <a:pPr lvl="1"/>
            <a:endParaRPr lang="fr-CH" dirty="0"/>
          </a:p>
          <a:p>
            <a:r>
              <a:rPr lang="fr-CH" dirty="0"/>
              <a:t>Week-end (</a:t>
            </a:r>
            <a:r>
              <a:rPr lang="fr-CH" dirty="0" err="1"/>
              <a:t>Sat</a:t>
            </a:r>
            <a:r>
              <a:rPr lang="fr-CH" dirty="0"/>
              <a:t>. – Sun.)</a:t>
            </a:r>
          </a:p>
          <a:p>
            <a:pPr lvl="1"/>
            <a:r>
              <a:rPr lang="fr-CH" dirty="0"/>
              <a:t>20 shifts / </a:t>
            </a:r>
            <a:r>
              <a:rPr lang="fr-CH" dirty="0" err="1"/>
              <a:t>day</a:t>
            </a:r>
            <a:endParaRPr lang="fr-CH" dirty="0"/>
          </a:p>
          <a:p>
            <a:pPr lvl="1"/>
            <a:r>
              <a:rPr lang="fr-CH" dirty="0"/>
              <a:t>105 </a:t>
            </a:r>
            <a:r>
              <a:rPr lang="fr-CH" dirty="0" err="1"/>
              <a:t>hours</a:t>
            </a:r>
            <a:r>
              <a:rPr lang="fr-CH" dirty="0"/>
              <a:t> / </a:t>
            </a:r>
            <a:r>
              <a:rPr lang="fr-CH" dirty="0" err="1"/>
              <a:t>day</a:t>
            </a:r>
            <a:endParaRPr lang="fr-CH" dirty="0"/>
          </a:p>
          <a:p>
            <a:pPr lvl="1"/>
            <a:endParaRPr lang="fr-CH" dirty="0"/>
          </a:p>
          <a:p>
            <a:pPr marL="0" indent="0">
              <a:buNone/>
            </a:pPr>
            <a:r>
              <a:rPr lang="fr-CH" dirty="0">
                <a:sym typeface="Wingdings" panose="05000000000000000000" pitchFamily="2" charset="2"/>
              </a:rPr>
              <a:t> 25 </a:t>
            </a:r>
            <a:r>
              <a:rPr lang="fr-CH" dirty="0" err="1">
                <a:sym typeface="Wingdings" panose="05000000000000000000" pitchFamily="2" charset="2"/>
              </a:rPr>
              <a:t>volunteers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doing</a:t>
            </a:r>
            <a:r>
              <a:rPr lang="fr-CH" dirty="0">
                <a:sym typeface="Wingdings" panose="05000000000000000000" pitchFamily="2" charset="2"/>
              </a:rPr>
              <a:t> 85 shifts for a total of 411 </a:t>
            </a:r>
            <a:r>
              <a:rPr lang="fr-CH" dirty="0" err="1">
                <a:sym typeface="Wingdings" panose="05000000000000000000" pitchFamily="2" charset="2"/>
              </a:rPr>
              <a:t>hours</a:t>
            </a:r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Volunteers</a:t>
            </a:r>
            <a:r>
              <a:rPr lang="fr-CH" dirty="0"/>
              <a:t> over the 5 </a:t>
            </a:r>
            <a:r>
              <a:rPr lang="fr-CH" dirty="0" err="1"/>
              <a:t>days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79" t="7427" r="24966" b="3465"/>
          <a:stretch/>
        </p:blipFill>
        <p:spPr>
          <a:xfrm>
            <a:off x="8018584" y="0"/>
            <a:ext cx="4173416" cy="632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447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16 team meetings as of </a:t>
            </a:r>
            <a:r>
              <a:rPr lang="fr-CH" dirty="0" err="1"/>
              <a:t>January</a:t>
            </a:r>
            <a:r>
              <a:rPr lang="fr-CH" dirty="0"/>
              <a:t> 2022</a:t>
            </a:r>
          </a:p>
          <a:p>
            <a:r>
              <a:rPr lang="fr-CH" dirty="0"/>
              <a:t>8 site meetings: location, </a:t>
            </a:r>
            <a:r>
              <a:rPr lang="fr-CH" dirty="0" err="1"/>
              <a:t>logistics</a:t>
            </a:r>
            <a:r>
              <a:rPr lang="fr-CH" dirty="0"/>
              <a:t>, </a:t>
            </a:r>
            <a:r>
              <a:rPr lang="fr-CH" dirty="0" err="1"/>
              <a:t>suppliers</a:t>
            </a:r>
            <a:r>
              <a:rPr lang="fr-CH" dirty="0"/>
              <a:t> etc. as of </a:t>
            </a:r>
            <a:r>
              <a:rPr lang="fr-CH" dirty="0" err="1"/>
              <a:t>January</a:t>
            </a:r>
            <a:r>
              <a:rPr lang="fr-CH" dirty="0"/>
              <a:t> 2022</a:t>
            </a:r>
          </a:p>
          <a:p>
            <a:r>
              <a:rPr lang="fr-CH" dirty="0"/>
              <a:t>4 training sessions for </a:t>
            </a:r>
            <a:r>
              <a:rPr lang="fr-CH" dirty="0" err="1"/>
              <a:t>volunteers</a:t>
            </a:r>
            <a:endParaRPr lang="fr-CH" dirty="0"/>
          </a:p>
          <a:p>
            <a:r>
              <a:rPr lang="fr-CH" dirty="0" err="1"/>
              <a:t>Creation</a:t>
            </a:r>
            <a:r>
              <a:rPr lang="fr-CH" dirty="0"/>
              <a:t> and management of 29 </a:t>
            </a:r>
            <a:r>
              <a:rPr lang="fr-CH" dirty="0" err="1"/>
              <a:t>indico</a:t>
            </a:r>
            <a:r>
              <a:rPr lang="fr-CH" dirty="0"/>
              <a:t> events</a:t>
            </a:r>
          </a:p>
          <a:p>
            <a:r>
              <a:rPr lang="fr-CH" dirty="0"/>
              <a:t>Overtime</a:t>
            </a:r>
            <a:r>
              <a:rPr lang="fr-CH"/>
              <a:t>: 198 </a:t>
            </a:r>
            <a:r>
              <a:rPr lang="fr-CH" dirty="0" err="1"/>
              <a:t>hours</a:t>
            </a:r>
            <a:endParaRPr lang="fr-CH" dirty="0"/>
          </a:p>
          <a:p>
            <a:pPr lvl="1"/>
            <a:r>
              <a:rPr lang="fr-CH" dirty="0"/>
              <a:t>155 : </a:t>
            </a:r>
            <a:r>
              <a:rPr lang="fr-CH" dirty="0" err="1"/>
              <a:t>hours</a:t>
            </a:r>
            <a:r>
              <a:rPr lang="fr-CH" dirty="0"/>
              <a:t> </a:t>
            </a:r>
            <a:r>
              <a:rPr lang="fr-CH" dirty="0" err="1"/>
              <a:t>compensated</a:t>
            </a:r>
            <a:r>
              <a:rPr lang="fr-CH" dirty="0"/>
              <a:t> (Mélissa, Loraine, Gilles, Philippe)</a:t>
            </a:r>
          </a:p>
          <a:p>
            <a:pPr lvl="1"/>
            <a:r>
              <a:rPr lang="fr-CH" dirty="0"/>
              <a:t>8 </a:t>
            </a:r>
            <a:r>
              <a:rPr lang="fr-CH" dirty="0" err="1"/>
              <a:t>hours</a:t>
            </a:r>
            <a:r>
              <a:rPr lang="fr-CH" dirty="0"/>
              <a:t> </a:t>
            </a:r>
            <a:r>
              <a:rPr lang="fr-CH" dirty="0" err="1"/>
              <a:t>paid</a:t>
            </a:r>
            <a:r>
              <a:rPr lang="fr-CH" dirty="0"/>
              <a:t> (Valentin)</a:t>
            </a:r>
          </a:p>
          <a:p>
            <a:pPr lvl="1"/>
            <a:r>
              <a:rPr lang="fr-CH" dirty="0"/>
              <a:t>35 </a:t>
            </a:r>
            <a:r>
              <a:rPr lang="fr-CH" dirty="0" err="1"/>
              <a:t>hours</a:t>
            </a:r>
            <a:r>
              <a:rPr lang="fr-CH" dirty="0"/>
              <a:t> </a:t>
            </a:r>
            <a:r>
              <a:rPr lang="fr-CH" i="1" dirty="0" err="1"/>
              <a:t>offered</a:t>
            </a:r>
            <a:r>
              <a:rPr lang="fr-CH" dirty="0"/>
              <a:t> (François)</a:t>
            </a:r>
          </a:p>
          <a:p>
            <a:pPr marL="0" indent="0">
              <a:buNone/>
            </a:pPr>
            <a:r>
              <a:rPr lang="fr-CH" dirty="0"/>
              <a:t>… on top of CineGlobe team efforts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IR-ECO-VI </a:t>
            </a:r>
            <a:r>
              <a:rPr lang="fr-CH" dirty="0" err="1"/>
              <a:t>involvement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6571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Budget</a:t>
            </a:r>
            <a:br>
              <a:rPr lang="fr-CH" dirty="0"/>
            </a:br>
            <a:r>
              <a:rPr lang="fr-CH" sz="1800" i="1" dirty="0"/>
              <a:t>(source : CET as of 18 August 2022)</a:t>
            </a:r>
            <a:endParaRPr lang="en-GB" i="1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70038A0-27DE-6AB8-D044-707018B726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259429"/>
              </p:ext>
            </p:extLst>
          </p:nvPr>
        </p:nvGraphicFramePr>
        <p:xfrm>
          <a:off x="756815" y="1593030"/>
          <a:ext cx="4735618" cy="148336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243455">
                  <a:extLst>
                    <a:ext uri="{9D8B030D-6E8A-4147-A177-3AD203B41FA5}">
                      <a16:colId xmlns:a16="http://schemas.microsoft.com/office/drawing/2014/main" val="3942373331"/>
                    </a:ext>
                  </a:extLst>
                </a:gridCol>
                <a:gridCol w="1408430">
                  <a:extLst>
                    <a:ext uri="{9D8B030D-6E8A-4147-A177-3AD203B41FA5}">
                      <a16:colId xmlns:a16="http://schemas.microsoft.com/office/drawing/2014/main" val="3294022186"/>
                    </a:ext>
                  </a:extLst>
                </a:gridCol>
                <a:gridCol w="1083733">
                  <a:extLst>
                    <a:ext uri="{9D8B030D-6E8A-4147-A177-3AD203B41FA5}">
                      <a16:colId xmlns:a16="http://schemas.microsoft.com/office/drawing/2014/main" val="2537953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Supplier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/>
                        <a:t>Amount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3637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AV infrastructure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Lumens 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14997.97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668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Impressions (signalétique </a:t>
                      </a:r>
                      <a:r>
                        <a:rPr lang="fr-CH" sz="1200" dirty="0" err="1"/>
                        <a:t>etc</a:t>
                      </a:r>
                      <a:r>
                        <a:rPr lang="fr-CH" sz="1200" dirty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CERN </a:t>
                      </a:r>
                      <a:r>
                        <a:rPr lang="fr-CH" sz="1200" dirty="0" err="1"/>
                        <a:t>Print</a:t>
                      </a:r>
                      <a:r>
                        <a:rPr lang="fr-CH" sz="1200" dirty="0"/>
                        <a:t> Shop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206.61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3781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15206.58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4735792"/>
                  </a:ext>
                </a:extLst>
              </a:tr>
            </a:tbl>
          </a:graphicData>
        </a:graphic>
      </p:graphicFrame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03F61A9-7DAE-4CD9-7C84-89840E3AD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25259"/>
            <a:ext cx="5370770" cy="379943"/>
          </a:xfrm>
        </p:spPr>
        <p:txBody>
          <a:bodyPr/>
          <a:lstStyle/>
          <a:p>
            <a:pPr marL="366712" lvl="1" indent="0">
              <a:buNone/>
            </a:pPr>
            <a:r>
              <a:rPr lang="fr-CH" dirty="0"/>
              <a:t>Budget code 30404 – External revenue </a:t>
            </a:r>
            <a:r>
              <a:rPr lang="fr-CH" dirty="0" err="1"/>
              <a:t>funding</a:t>
            </a:r>
            <a:endParaRPr lang="en-GB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73E55C6-8C69-4FF2-46C0-C66330669910}"/>
              </a:ext>
            </a:extLst>
          </p:cNvPr>
          <p:cNvSpPr txBox="1">
            <a:spLocks/>
          </p:cNvSpPr>
          <p:nvPr/>
        </p:nvSpPr>
        <p:spPr>
          <a:xfrm>
            <a:off x="5812220" y="1225259"/>
            <a:ext cx="5370770" cy="3799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>
              <a:buFont typeface="Arial" panose="020B0604020202020204" pitchFamily="34" charset="0"/>
              <a:buNone/>
            </a:pPr>
            <a:r>
              <a:rPr lang="fr-CH" dirty="0"/>
              <a:t>Budget code 30405 – CERN </a:t>
            </a:r>
            <a:r>
              <a:rPr lang="fr-CH" dirty="0" err="1"/>
              <a:t>funding</a:t>
            </a:r>
            <a:endParaRPr lang="en-GB" dirty="0"/>
          </a:p>
        </p:txBody>
      </p:sp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AA3FD687-4EB9-9AB2-EBA0-DF862FF944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664638"/>
              </p:ext>
            </p:extLst>
          </p:nvPr>
        </p:nvGraphicFramePr>
        <p:xfrm>
          <a:off x="6167267" y="1593030"/>
          <a:ext cx="4695931" cy="333756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243455">
                  <a:extLst>
                    <a:ext uri="{9D8B030D-6E8A-4147-A177-3AD203B41FA5}">
                      <a16:colId xmlns:a16="http://schemas.microsoft.com/office/drawing/2014/main" val="3942373331"/>
                    </a:ext>
                  </a:extLst>
                </a:gridCol>
                <a:gridCol w="1368743">
                  <a:extLst>
                    <a:ext uri="{9D8B030D-6E8A-4147-A177-3AD203B41FA5}">
                      <a16:colId xmlns:a16="http://schemas.microsoft.com/office/drawing/2014/main" val="3294022186"/>
                    </a:ext>
                  </a:extLst>
                </a:gridCol>
                <a:gridCol w="1083733">
                  <a:extLst>
                    <a:ext uri="{9D8B030D-6E8A-4147-A177-3AD203B41FA5}">
                      <a16:colId xmlns:a16="http://schemas.microsoft.com/office/drawing/2014/main" val="2537953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Supplier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/>
                        <a:t>Amount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3637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T-Shirts + Caps </a:t>
                      </a:r>
                      <a:r>
                        <a:rPr lang="fr-CH" sz="1200" dirty="0" err="1"/>
                        <a:t>Volunteers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AVR 360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2370.00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668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/>
                        <a:t>Tents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Party Partner SA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6864.50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3781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/>
                        <a:t>AV infrastructure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Lumens 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5000.03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063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/>
                        <a:t>Hotel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CERN </a:t>
                      </a:r>
                      <a:r>
                        <a:rPr lang="fr-CH" sz="1200" dirty="0" err="1"/>
                        <a:t>hostel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4717.50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481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/>
                        <a:t>Guards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/>
                        <a:t>Protectas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3511.94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582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/>
                        <a:t>Cleaning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216.06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560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/>
                        <a:t>Webcast</a:t>
                      </a:r>
                      <a:r>
                        <a:rPr lang="fr-CH" sz="1200" dirty="0"/>
                        <a:t> support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/>
                        <a:t>Serco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384.00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096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24299.48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58925"/>
                  </a:ext>
                </a:extLst>
              </a:tr>
            </a:tbl>
          </a:graphicData>
        </a:graphic>
      </p:graphicFrame>
      <p:graphicFrame>
        <p:nvGraphicFramePr>
          <p:cNvPr id="10" name="Table 3">
            <a:extLst>
              <a:ext uri="{FF2B5EF4-FFF2-40B4-BE49-F238E27FC236}">
                <a16:creationId xmlns:a16="http://schemas.microsoft.com/office/drawing/2014/main" id="{21C0721A-366C-76DA-17D2-E5AB52203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032723"/>
              </p:ext>
            </p:extLst>
          </p:nvPr>
        </p:nvGraphicFramePr>
        <p:xfrm>
          <a:off x="756815" y="3513359"/>
          <a:ext cx="4735618" cy="222504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243455">
                  <a:extLst>
                    <a:ext uri="{9D8B030D-6E8A-4147-A177-3AD203B41FA5}">
                      <a16:colId xmlns:a16="http://schemas.microsoft.com/office/drawing/2014/main" val="3942373331"/>
                    </a:ext>
                  </a:extLst>
                </a:gridCol>
                <a:gridCol w="1408430">
                  <a:extLst>
                    <a:ext uri="{9D8B030D-6E8A-4147-A177-3AD203B41FA5}">
                      <a16:colId xmlns:a16="http://schemas.microsoft.com/office/drawing/2014/main" val="3294022186"/>
                    </a:ext>
                  </a:extLst>
                </a:gridCol>
                <a:gridCol w="1083733">
                  <a:extLst>
                    <a:ext uri="{9D8B030D-6E8A-4147-A177-3AD203B41FA5}">
                      <a16:colId xmlns:a16="http://schemas.microsoft.com/office/drawing/2014/main" val="2537953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Supplier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/>
                        <a:t>Expected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3637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HSE inspection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Lumens 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800.00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668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/>
                        <a:t>Meals</a:t>
                      </a:r>
                      <a:r>
                        <a:rPr lang="fr-CH" sz="1200" dirty="0"/>
                        <a:t> for </a:t>
                      </a:r>
                      <a:r>
                        <a:rPr lang="fr-CH" sz="1200" dirty="0" err="1"/>
                        <a:t>volunteers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Novae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2490.00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3781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/>
                        <a:t>Thank</a:t>
                      </a:r>
                      <a:r>
                        <a:rPr lang="fr-CH" sz="1200" dirty="0"/>
                        <a:t> </a:t>
                      </a:r>
                      <a:r>
                        <a:rPr lang="fr-CH" sz="1200" dirty="0" err="1"/>
                        <a:t>you</a:t>
                      </a:r>
                      <a:r>
                        <a:rPr lang="fr-CH" sz="1200" dirty="0"/>
                        <a:t> drink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Novae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400.00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259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Water for guests, volunteers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Novae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50.00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562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3740.00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156826"/>
                  </a:ext>
                </a:extLst>
              </a:tr>
            </a:tbl>
          </a:graphicData>
        </a:graphic>
      </p:graphicFrame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1A455594-9F94-2ED2-7470-472A6190963A}"/>
              </a:ext>
            </a:extLst>
          </p:cNvPr>
          <p:cNvSpPr txBox="1">
            <a:spLocks/>
          </p:cNvSpPr>
          <p:nvPr/>
        </p:nvSpPr>
        <p:spPr>
          <a:xfrm>
            <a:off x="407988" y="3190038"/>
            <a:ext cx="5370770" cy="3799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>
              <a:buFont typeface="Arial" panose="020B0604020202020204" pitchFamily="34" charset="0"/>
              <a:buNone/>
            </a:pPr>
            <a:r>
              <a:rPr lang="fr-CH" dirty="0" err="1"/>
              <a:t>Still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charged</a:t>
            </a:r>
            <a:endParaRPr lang="en-GB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0C231168-2067-0636-6721-87082BE54015}"/>
              </a:ext>
            </a:extLst>
          </p:cNvPr>
          <p:cNvSpPr txBox="1">
            <a:spLocks/>
          </p:cNvSpPr>
          <p:nvPr/>
        </p:nvSpPr>
        <p:spPr>
          <a:xfrm>
            <a:off x="5778758" y="5154817"/>
            <a:ext cx="6102222" cy="3799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>
              <a:buFont typeface="Arial" panose="020B0604020202020204" pitchFamily="34" charset="0"/>
              <a:buNone/>
            </a:pPr>
            <a:r>
              <a:rPr lang="fr-CH" dirty="0"/>
              <a:t>Total </a:t>
            </a:r>
            <a:r>
              <a:rPr lang="fr-CH" dirty="0" err="1"/>
              <a:t>cost</a:t>
            </a:r>
            <a:r>
              <a:rPr lang="fr-CH" dirty="0"/>
              <a:t>		43246.06</a:t>
            </a:r>
          </a:p>
          <a:p>
            <a:pPr marL="366712" lvl="1" indent="0">
              <a:buFont typeface="Arial" panose="020B0604020202020204" pitchFamily="34" charset="0"/>
              <a:buNone/>
            </a:pPr>
            <a:r>
              <a:rPr lang="fr-CH" dirty="0"/>
              <a:t>CERN </a:t>
            </a:r>
            <a:r>
              <a:rPr lang="fr-CH" dirty="0" err="1"/>
              <a:t>funds</a:t>
            </a:r>
            <a:r>
              <a:rPr lang="fr-CH" dirty="0"/>
              <a:t>		15000.00</a:t>
            </a:r>
          </a:p>
          <a:p>
            <a:pPr marL="366712" lvl="1" indent="0">
              <a:buFont typeface="Arial" panose="020B0604020202020204" pitchFamily="34" charset="0"/>
              <a:buNone/>
            </a:pPr>
            <a:r>
              <a:rPr lang="fr-CH" dirty="0"/>
              <a:t>External </a:t>
            </a:r>
            <a:r>
              <a:rPr lang="fr-CH" dirty="0" err="1"/>
              <a:t>funds</a:t>
            </a:r>
            <a:r>
              <a:rPr lang="fr-CH" dirty="0"/>
              <a:t>		28246.06  (10k </a:t>
            </a:r>
            <a:r>
              <a:rPr lang="fr-CH" dirty="0" err="1"/>
              <a:t>from</a:t>
            </a:r>
            <a:r>
              <a:rPr lang="fr-CH" dirty="0"/>
              <a:t> 2021)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3909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Volunteers</a:t>
            </a:r>
            <a:r>
              <a:rPr lang="fr-CH" dirty="0"/>
              <a:t> management </a:t>
            </a:r>
            <a:r>
              <a:rPr lang="fr-CH" b="0" dirty="0"/>
              <a:t>– </a:t>
            </a:r>
            <a:r>
              <a:rPr lang="fr-CH" b="0" dirty="0" err="1"/>
              <a:t>moved</a:t>
            </a:r>
            <a:r>
              <a:rPr lang="fr-CH" b="0" dirty="0"/>
              <a:t> to IR-ECO-VI </a:t>
            </a:r>
            <a:r>
              <a:rPr lang="fr-CH" b="0" dirty="0" err="1"/>
              <a:t>since</a:t>
            </a:r>
            <a:r>
              <a:rPr lang="fr-CH" b="0" dirty="0"/>
              <a:t> 2021</a:t>
            </a:r>
          </a:p>
          <a:p>
            <a:pPr lvl="1"/>
            <a:r>
              <a:rPr lang="fr-CH" dirty="0"/>
              <a:t>Releases CineGlobe </a:t>
            </a:r>
            <a:r>
              <a:rPr lang="fr-CH" dirty="0" err="1"/>
              <a:t>from</a:t>
            </a:r>
            <a:r>
              <a:rPr lang="fr-CH" dirty="0"/>
              <a:t> extra </a:t>
            </a:r>
            <a:r>
              <a:rPr lang="fr-CH" dirty="0" err="1"/>
              <a:t>work</a:t>
            </a:r>
            <a:r>
              <a:rPr lang="fr-CH" dirty="0"/>
              <a:t>, </a:t>
            </a:r>
            <a:r>
              <a:rPr lang="fr-CH" dirty="0" err="1"/>
              <a:t>experience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IR-ECO-VI</a:t>
            </a:r>
          </a:p>
          <a:p>
            <a:r>
              <a:rPr lang="en-GB" dirty="0"/>
              <a:t>Content</a:t>
            </a:r>
          </a:p>
          <a:p>
            <a:pPr lvl="1"/>
            <a:r>
              <a:rPr lang="en-GB" dirty="0"/>
              <a:t>Short films and long features were attractive</a:t>
            </a:r>
          </a:p>
          <a:p>
            <a:r>
              <a:rPr lang="en-GB" dirty="0"/>
              <a:t>Awards ceremony, feature evenings and masterclasses</a:t>
            </a:r>
          </a:p>
          <a:p>
            <a:r>
              <a:rPr lang="en-GB" dirty="0"/>
              <a:t>VR activities</a:t>
            </a:r>
          </a:p>
          <a:p>
            <a:pPr lvl="1"/>
            <a:r>
              <a:rPr lang="en-GB" dirty="0"/>
              <a:t>worked well due to the absence of public… and thanks to many volunteers needed (nearly more than the visitors themselves)</a:t>
            </a:r>
          </a:p>
          <a:p>
            <a:r>
              <a:rPr lang="en-GB" dirty="0" err="1"/>
              <a:t>Foodtruck</a:t>
            </a:r>
            <a:endParaRPr lang="en-GB" dirty="0"/>
          </a:p>
          <a:p>
            <a:pPr lvl="1"/>
            <a:r>
              <a:rPr lang="en-GB" dirty="0"/>
              <a:t>NOVAE provided great service despite low attendance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worked</a:t>
            </a:r>
            <a:r>
              <a:rPr lang="fr-CH" dirty="0"/>
              <a:t> </a:t>
            </a:r>
            <a:r>
              <a:rPr lang="fr-CH" dirty="0" err="1"/>
              <a:t>well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558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Attendance…</a:t>
            </a:r>
          </a:p>
          <a:p>
            <a:pPr lvl="1"/>
            <a:r>
              <a:rPr lang="fr-CH" dirty="0"/>
              <a:t>S’Cool LAB workshops </a:t>
            </a:r>
            <a:r>
              <a:rPr lang="fr-CH" dirty="0" err="1"/>
              <a:t>were</a:t>
            </a:r>
            <a:r>
              <a:rPr lang="fr-CH" dirty="0"/>
              <a:t> </a:t>
            </a:r>
            <a:r>
              <a:rPr lang="fr-CH" dirty="0" err="1"/>
              <a:t>very</a:t>
            </a:r>
            <a:r>
              <a:rPr lang="fr-CH" dirty="0"/>
              <a:t> </a:t>
            </a:r>
            <a:r>
              <a:rPr lang="fr-CH" dirty="0" err="1"/>
              <a:t>poorly</a:t>
            </a:r>
            <a:r>
              <a:rPr lang="fr-CH" dirty="0"/>
              <a:t> </a:t>
            </a:r>
            <a:r>
              <a:rPr lang="fr-CH" dirty="0" err="1"/>
              <a:t>attended</a:t>
            </a:r>
            <a:endParaRPr lang="fr-CH" dirty="0"/>
          </a:p>
          <a:p>
            <a:pPr lvl="1"/>
            <a:r>
              <a:rPr lang="fr-CH" dirty="0" err="1"/>
              <a:t>Often</a:t>
            </a:r>
            <a:r>
              <a:rPr lang="fr-CH" dirty="0"/>
              <a:t> more </a:t>
            </a:r>
            <a:r>
              <a:rPr lang="fr-CH" dirty="0" err="1"/>
              <a:t>volunteers</a:t>
            </a:r>
            <a:r>
              <a:rPr lang="fr-CH" dirty="0"/>
              <a:t> </a:t>
            </a:r>
            <a:r>
              <a:rPr lang="fr-CH" dirty="0" err="1"/>
              <a:t>than</a:t>
            </a:r>
            <a:r>
              <a:rPr lang="fr-CH" dirty="0"/>
              <a:t> participants </a:t>
            </a:r>
            <a:r>
              <a:rPr lang="fr-CH" dirty="0" err="1"/>
              <a:t>during</a:t>
            </a:r>
            <a:r>
              <a:rPr lang="fr-CH" dirty="0"/>
              <a:t> </a:t>
            </a:r>
            <a:r>
              <a:rPr lang="fr-CH" dirty="0" err="1"/>
              <a:t>daytime</a:t>
            </a:r>
            <a:endParaRPr lang="fr-CH" dirty="0"/>
          </a:p>
          <a:p>
            <a:r>
              <a:rPr lang="fr-CH" dirty="0"/>
              <a:t>Programme and content </a:t>
            </a:r>
            <a:r>
              <a:rPr lang="fr-CH" dirty="0" err="1"/>
              <a:t>late</a:t>
            </a:r>
            <a:r>
              <a:rPr lang="fr-CH" dirty="0"/>
              <a:t> </a:t>
            </a:r>
            <a:r>
              <a:rPr lang="fr-CH" dirty="0" err="1"/>
              <a:t>arrival</a:t>
            </a:r>
            <a:r>
              <a:rPr lang="fr-CH" dirty="0"/>
              <a:t> and last minute changes</a:t>
            </a:r>
            <a:r>
              <a:rPr lang="fr-CH" b="0" i="1" dirty="0"/>
              <a:t> - </a:t>
            </a:r>
            <a:r>
              <a:rPr lang="fr-CH" b="0" i="1" dirty="0" err="1"/>
              <a:t>reported</a:t>
            </a:r>
            <a:r>
              <a:rPr lang="fr-CH" b="0" i="1" dirty="0"/>
              <a:t> for </a:t>
            </a:r>
            <a:r>
              <a:rPr lang="fr-CH" b="0" i="1" dirty="0" err="1"/>
              <a:t>years</a:t>
            </a:r>
            <a:endParaRPr lang="fr-CH" b="0" i="1" dirty="0"/>
          </a:p>
          <a:p>
            <a:pPr lvl="1"/>
            <a:r>
              <a:rPr lang="fr-CH" dirty="0"/>
              <a:t>school </a:t>
            </a:r>
            <a:r>
              <a:rPr lang="fr-CH" dirty="0" err="1"/>
              <a:t>offers</a:t>
            </a:r>
            <a:r>
              <a:rPr lang="fr-CH" dirty="0"/>
              <a:t>, description of VR activities, </a:t>
            </a:r>
            <a:r>
              <a:rPr lang="fr-CH" dirty="0" err="1"/>
              <a:t>graphic</a:t>
            </a:r>
            <a:r>
              <a:rPr lang="fr-CH" dirty="0"/>
              <a:t> </a:t>
            </a:r>
            <a:r>
              <a:rPr lang="fr-CH" dirty="0" err="1"/>
              <a:t>identity</a:t>
            </a:r>
            <a:r>
              <a:rPr lang="fr-CH" dirty="0"/>
              <a:t>, popcorn etc. - impacts </a:t>
            </a:r>
            <a:r>
              <a:rPr lang="fr-CH" dirty="0" err="1"/>
              <a:t>logistics</a:t>
            </a:r>
            <a:r>
              <a:rPr lang="fr-CH" dirty="0"/>
              <a:t> </a:t>
            </a:r>
            <a:r>
              <a:rPr lang="fr-CH" dirty="0" err="1"/>
              <a:t>preparation</a:t>
            </a:r>
            <a:endParaRPr lang="fr-CH" dirty="0"/>
          </a:p>
          <a:p>
            <a:r>
              <a:rPr lang="fr-CH" dirty="0" err="1"/>
              <a:t>Unfinished</a:t>
            </a:r>
            <a:r>
              <a:rPr lang="fr-CH" dirty="0"/>
              <a:t> programme content </a:t>
            </a:r>
          </a:p>
          <a:p>
            <a:pPr lvl="1"/>
            <a:r>
              <a:rPr lang="fr-CH" dirty="0"/>
              <a:t>All playlists </a:t>
            </a:r>
            <a:r>
              <a:rPr lang="fr-CH" dirty="0" err="1"/>
              <a:t>had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redone</a:t>
            </a:r>
            <a:r>
              <a:rPr lang="fr-CH" dirty="0"/>
              <a:t> by Globe </a:t>
            </a:r>
            <a:r>
              <a:rPr lang="fr-CH" dirty="0" err="1"/>
              <a:t>technical</a:t>
            </a:r>
            <a:r>
              <a:rPr lang="fr-CH" dirty="0"/>
              <a:t> team; </a:t>
            </a:r>
            <a:r>
              <a:rPr lang="fr-CH" dirty="0" err="1"/>
              <a:t>wrong</a:t>
            </a:r>
            <a:r>
              <a:rPr lang="fr-CH" dirty="0"/>
              <a:t> format of main </a:t>
            </a:r>
            <a:r>
              <a:rPr lang="fr-CH" dirty="0" err="1"/>
              <a:t>feature</a:t>
            </a:r>
            <a:r>
              <a:rPr lang="fr-CH" dirty="0"/>
              <a:t> </a:t>
            </a:r>
            <a:r>
              <a:rPr lang="fr-CH" dirty="0" err="1"/>
              <a:t>discovered</a:t>
            </a:r>
            <a:r>
              <a:rPr lang="fr-CH" dirty="0"/>
              <a:t> last minute etc.</a:t>
            </a:r>
          </a:p>
          <a:p>
            <a:r>
              <a:rPr lang="fr-CH" dirty="0"/>
              <a:t>Distribution of </a:t>
            </a:r>
            <a:r>
              <a:rPr lang="fr-CH" dirty="0" err="1"/>
              <a:t>responsibilities</a:t>
            </a:r>
            <a:r>
              <a:rPr lang="fr-CH" b="0" i="1" dirty="0"/>
              <a:t> – </a:t>
            </a:r>
            <a:r>
              <a:rPr lang="fr-CH" b="0" i="1" dirty="0" err="1"/>
              <a:t>reported</a:t>
            </a:r>
            <a:r>
              <a:rPr lang="fr-CH" b="0" i="1" dirty="0"/>
              <a:t> for </a:t>
            </a:r>
            <a:r>
              <a:rPr lang="fr-CH" b="0" i="1" dirty="0" err="1"/>
              <a:t>years</a:t>
            </a:r>
            <a:endParaRPr lang="fr-CH" b="0" i="1" dirty="0"/>
          </a:p>
          <a:p>
            <a:pPr lvl="1"/>
            <a:r>
              <a:rPr lang="en-GB" dirty="0"/>
              <a:t>CineGlobe interferes often with logistics questions while festival content is not ready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needs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improved</a:t>
            </a:r>
            <a:r>
              <a:rPr lang="fr-CH" dirty="0"/>
              <a:t> (1/2)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5901000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250</TotalTime>
  <Words>768</Words>
  <Application>Microsoft Office PowerPoint</Application>
  <PresentationFormat>Grand écran</PresentationFormat>
  <Paragraphs>214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CERN Corporate 16x9_PPT_Arial</vt:lpstr>
      <vt:lpstr>Debrief CineGlobe 2022</vt:lpstr>
      <vt:lpstr>CineGlobe 2022</vt:lpstr>
      <vt:lpstr>CineGlobe 2022</vt:lpstr>
      <vt:lpstr>Attendance over the 5 days</vt:lpstr>
      <vt:lpstr>Volunteers over the 5 days</vt:lpstr>
      <vt:lpstr>IR-ECO-VI involvement</vt:lpstr>
      <vt:lpstr>Budget (source : CET as of 18 August 2022)</vt:lpstr>
      <vt:lpstr>What worked well</vt:lpstr>
      <vt:lpstr>What needs to be improved (1/2)</vt:lpstr>
      <vt:lpstr>What needs to be improved (2/2)</vt:lpstr>
      <vt:lpstr>Next edition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Debrief CineGlobe 2022</dc:title>
  <dc:creator>Loraine Massarotti</dc:creator>
  <cp:lastModifiedBy>François Briard</cp:lastModifiedBy>
  <cp:revision>74</cp:revision>
  <dcterms:created xsi:type="dcterms:W3CDTF">2022-07-28T12:30:39Z</dcterms:created>
  <dcterms:modified xsi:type="dcterms:W3CDTF">2022-08-22T08:05:08Z</dcterms:modified>
</cp:coreProperties>
</file>