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263" r:id="rId5"/>
    <p:sldId id="544" r:id="rId6"/>
    <p:sldId id="518" r:id="rId7"/>
    <p:sldId id="498" r:id="rId8"/>
    <p:sldId id="509" r:id="rId9"/>
    <p:sldId id="538" r:id="rId10"/>
    <p:sldId id="537" r:id="rId11"/>
    <p:sldId id="505" r:id="rId12"/>
    <p:sldId id="542" r:id="rId13"/>
    <p:sldId id="531" r:id="rId14"/>
    <p:sldId id="543" r:id="rId15"/>
    <p:sldId id="539" r:id="rId16"/>
    <p:sldId id="540" r:id="rId17"/>
    <p:sldId id="532" r:id="rId18"/>
    <p:sldId id="533" r:id="rId19"/>
    <p:sldId id="534" r:id="rId20"/>
    <p:sldId id="535" r:id="rId21"/>
    <p:sldId id="536" r:id="rId22"/>
    <p:sldId id="516" r:id="rId23"/>
  </p:sldIdLst>
  <p:sldSz cx="9144000" cy="5143500" type="screen16x9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F5DC"/>
    <a:srgbClr val="F2F2F2"/>
    <a:srgbClr val="64BCD9"/>
    <a:srgbClr val="FF66FF"/>
    <a:srgbClr val="CC66FF"/>
    <a:srgbClr val="FFFFFF"/>
    <a:srgbClr val="FFFF00"/>
    <a:srgbClr val="EFF8FB"/>
    <a:srgbClr val="4FFF25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57" autoAdjust="0"/>
  </p:normalViewPr>
  <p:slideViewPr>
    <p:cSldViewPr snapToObjects="1" showGuides="1">
      <p:cViewPr varScale="1">
        <p:scale>
          <a:sx n="153" d="100"/>
          <a:sy n="153" d="100"/>
        </p:scale>
        <p:origin x="730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02/11/2022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02/11/2022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5584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0913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69899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8490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microsoft.com/office/2007/relationships/hdphoto" Target="../media/hdphoto17.wdp"/><Relationship Id="rId7" Type="http://schemas.microsoft.com/office/2007/relationships/hdphoto" Target="../media/hdphoto19.wdp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microsoft.com/office/2007/relationships/hdphoto" Target="../media/hdphoto18.wdp"/><Relationship Id="rId4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microsoft.com/office/2007/relationships/hdphoto" Target="../media/hdphoto20.wdp"/><Relationship Id="rId7" Type="http://schemas.microsoft.com/office/2007/relationships/hdphoto" Target="../media/hdphoto22.wdp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microsoft.com/office/2007/relationships/hdphoto" Target="../media/hdphoto21.wdp"/><Relationship Id="rId4" Type="http://schemas.openxmlformats.org/officeDocument/2006/relationships/image" Target="../media/image49.png"/><Relationship Id="rId9" Type="http://schemas.microsoft.com/office/2007/relationships/hdphoto" Target="../media/hdphoto23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2.png"/><Relationship Id="rId7" Type="http://schemas.microsoft.com/office/2007/relationships/hdphoto" Target="../media/hdphoto25.wdp"/><Relationship Id="rId12" Type="http://schemas.microsoft.com/office/2007/relationships/hdphoto" Target="../media/hdphoto27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11" Type="http://schemas.openxmlformats.org/officeDocument/2006/relationships/image" Target="../media/image57.png"/><Relationship Id="rId5" Type="http://schemas.openxmlformats.org/officeDocument/2006/relationships/image" Target="../media/image53.png"/><Relationship Id="rId10" Type="http://schemas.openxmlformats.org/officeDocument/2006/relationships/image" Target="../media/image56.jpeg"/><Relationship Id="rId4" Type="http://schemas.microsoft.com/office/2007/relationships/hdphoto" Target="../media/hdphoto24.wdp"/><Relationship Id="rId9" Type="http://schemas.microsoft.com/office/2007/relationships/hdphoto" Target="../media/hdphoto26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microsoft.com/office/2007/relationships/hdphoto" Target="../media/hdphoto32.wdp"/><Relationship Id="rId18" Type="http://schemas.openxmlformats.org/officeDocument/2006/relationships/image" Target="../media/image67.png"/><Relationship Id="rId3" Type="http://schemas.openxmlformats.org/officeDocument/2006/relationships/image" Target="../media/image58.png"/><Relationship Id="rId7" Type="http://schemas.openxmlformats.org/officeDocument/2006/relationships/image" Target="../media/image60.jpeg"/><Relationship Id="rId12" Type="http://schemas.openxmlformats.org/officeDocument/2006/relationships/image" Target="../media/image63.png"/><Relationship Id="rId17" Type="http://schemas.microsoft.com/office/2007/relationships/hdphoto" Target="../media/hdphoto33.wdp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9.wdp"/><Relationship Id="rId11" Type="http://schemas.microsoft.com/office/2007/relationships/hdphoto" Target="../media/hdphoto31.wdp"/><Relationship Id="rId5" Type="http://schemas.openxmlformats.org/officeDocument/2006/relationships/image" Target="../media/image59.png"/><Relationship Id="rId15" Type="http://schemas.openxmlformats.org/officeDocument/2006/relationships/image" Target="../media/image65.jpeg"/><Relationship Id="rId10" Type="http://schemas.openxmlformats.org/officeDocument/2006/relationships/image" Target="../media/image62.png"/><Relationship Id="rId19" Type="http://schemas.microsoft.com/office/2007/relationships/hdphoto" Target="../media/hdphoto34.wdp"/><Relationship Id="rId4" Type="http://schemas.microsoft.com/office/2007/relationships/hdphoto" Target="../media/hdphoto28.wdp"/><Relationship Id="rId9" Type="http://schemas.microsoft.com/office/2007/relationships/hdphoto" Target="../media/hdphoto30.wdp"/><Relationship Id="rId14" Type="http://schemas.openxmlformats.org/officeDocument/2006/relationships/image" Target="../media/image6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13" Type="http://schemas.openxmlformats.org/officeDocument/2006/relationships/image" Target="../media/image79.jpeg"/><Relationship Id="rId18" Type="http://schemas.openxmlformats.org/officeDocument/2006/relationships/image" Target="../media/image84.jpeg"/><Relationship Id="rId26" Type="http://schemas.openxmlformats.org/officeDocument/2006/relationships/image" Target="../media/image92.jpeg"/><Relationship Id="rId3" Type="http://schemas.openxmlformats.org/officeDocument/2006/relationships/image" Target="../media/image69.jpeg"/><Relationship Id="rId21" Type="http://schemas.openxmlformats.org/officeDocument/2006/relationships/image" Target="../media/image87.jpeg"/><Relationship Id="rId7" Type="http://schemas.openxmlformats.org/officeDocument/2006/relationships/image" Target="../media/image73.jpeg"/><Relationship Id="rId12" Type="http://schemas.openxmlformats.org/officeDocument/2006/relationships/image" Target="../media/image78.jpeg"/><Relationship Id="rId17" Type="http://schemas.openxmlformats.org/officeDocument/2006/relationships/image" Target="../media/image83.jpeg"/><Relationship Id="rId25" Type="http://schemas.openxmlformats.org/officeDocument/2006/relationships/image" Target="../media/image91.jpeg"/><Relationship Id="rId2" Type="http://schemas.openxmlformats.org/officeDocument/2006/relationships/image" Target="../media/image68.png"/><Relationship Id="rId16" Type="http://schemas.openxmlformats.org/officeDocument/2006/relationships/image" Target="../media/image82.jpeg"/><Relationship Id="rId20" Type="http://schemas.openxmlformats.org/officeDocument/2006/relationships/image" Target="../media/image86.jpeg"/><Relationship Id="rId29" Type="http://schemas.openxmlformats.org/officeDocument/2006/relationships/image" Target="../media/image9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jpeg"/><Relationship Id="rId11" Type="http://schemas.openxmlformats.org/officeDocument/2006/relationships/image" Target="../media/image77.jpeg"/><Relationship Id="rId24" Type="http://schemas.openxmlformats.org/officeDocument/2006/relationships/image" Target="../media/image90.jpeg"/><Relationship Id="rId5" Type="http://schemas.openxmlformats.org/officeDocument/2006/relationships/image" Target="../media/image71.jpeg"/><Relationship Id="rId15" Type="http://schemas.openxmlformats.org/officeDocument/2006/relationships/image" Target="../media/image81.jpeg"/><Relationship Id="rId23" Type="http://schemas.openxmlformats.org/officeDocument/2006/relationships/image" Target="../media/image89.jpeg"/><Relationship Id="rId28" Type="http://schemas.openxmlformats.org/officeDocument/2006/relationships/image" Target="../media/image94.jpeg"/><Relationship Id="rId10" Type="http://schemas.openxmlformats.org/officeDocument/2006/relationships/image" Target="../media/image76.jpeg"/><Relationship Id="rId19" Type="http://schemas.openxmlformats.org/officeDocument/2006/relationships/image" Target="../media/image85.jpeg"/><Relationship Id="rId4" Type="http://schemas.openxmlformats.org/officeDocument/2006/relationships/image" Target="../media/image70.jpeg"/><Relationship Id="rId9" Type="http://schemas.openxmlformats.org/officeDocument/2006/relationships/image" Target="../media/image75.jpeg"/><Relationship Id="rId14" Type="http://schemas.openxmlformats.org/officeDocument/2006/relationships/image" Target="../media/image80.jpeg"/><Relationship Id="rId22" Type="http://schemas.openxmlformats.org/officeDocument/2006/relationships/image" Target="../media/image88.jpeg"/><Relationship Id="rId27" Type="http://schemas.openxmlformats.org/officeDocument/2006/relationships/image" Target="../media/image93.jpeg"/><Relationship Id="rId30" Type="http://schemas.openxmlformats.org/officeDocument/2006/relationships/image" Target="../media/image9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dms.cern.ch/document/2755342" TargetMode="External"/><Relationship Id="rId4" Type="http://schemas.openxmlformats.org/officeDocument/2006/relationships/hyperlink" Target="https://edms.cern.ch/document/2188576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edh.cern.ch/Document/SupplyChain/MAG/9145514" TargetMode="External"/><Relationship Id="rId2" Type="http://schemas.openxmlformats.org/officeDocument/2006/relationships/hyperlink" Target="https://edh.cern.ch/Document/SupplyChain/MAG/8819440" TargetMode="External"/><Relationship Id="rId1" Type="http://schemas.openxmlformats.org/officeDocument/2006/relationships/slideLayout" Target="../slideLayouts/slideLayout2.xml"/><Relationship Id="rId5" Type="http://schemas.microsoft.com/office/2007/relationships/hdphoto" Target="../media/hdphoto35.wdp"/><Relationship Id="rId4" Type="http://schemas.openxmlformats.org/officeDocument/2006/relationships/image" Target="../media/image9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36.wdp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microsoft.com/office/2007/relationships/hdphoto" Target="../media/hdphoto4.wdp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5.jpeg"/><Relationship Id="rId3" Type="http://schemas.openxmlformats.org/officeDocument/2006/relationships/hyperlink" Target="https://indico.cern.ch/event/1021629/" TargetMode="External"/><Relationship Id="rId7" Type="http://schemas.microsoft.com/office/2007/relationships/hdphoto" Target="../media/hdphoto7.wdp"/><Relationship Id="rId12" Type="http://schemas.microsoft.com/office/2007/relationships/hdphoto" Target="../media/hdphoto9.wdp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6" Type="http://schemas.microsoft.com/office/2007/relationships/hdphoto" Target="../media/hdphoto10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4.png"/><Relationship Id="rId5" Type="http://schemas.microsoft.com/office/2007/relationships/hdphoto" Target="../media/hdphoto6.wdp"/><Relationship Id="rId15" Type="http://schemas.openxmlformats.org/officeDocument/2006/relationships/image" Target="../media/image16.png"/><Relationship Id="rId10" Type="http://schemas.openxmlformats.org/officeDocument/2006/relationships/image" Target="../media/image13.jpeg"/><Relationship Id="rId4" Type="http://schemas.openxmlformats.org/officeDocument/2006/relationships/image" Target="../media/image10.png"/><Relationship Id="rId9" Type="http://schemas.microsoft.com/office/2007/relationships/hdphoto" Target="../media/hdphoto8.wdp"/><Relationship Id="rId14" Type="http://schemas.openxmlformats.org/officeDocument/2006/relationships/image" Target="cid:image004.png@01D86AC1.F9D86350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document?D:101162458:101162458:subDocs" TargetMode="External"/><Relationship Id="rId2" Type="http://schemas.openxmlformats.org/officeDocument/2006/relationships/hyperlink" Target="https://indico.cern.ch/event/1021626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489975/" TargetMode="External"/><Relationship Id="rId13" Type="http://schemas.microsoft.com/office/2007/relationships/hdphoto" Target="../media/hdphoto11.wdp"/><Relationship Id="rId18" Type="http://schemas.openxmlformats.org/officeDocument/2006/relationships/hyperlink" Target="https://edms.cern.ch/ui/#!master/navigator/document?P:100752959:101134094:subDocs" TargetMode="External"/><Relationship Id="rId3" Type="http://schemas.openxmlformats.org/officeDocument/2006/relationships/hyperlink" Target="https://edms.cern.ch/document/2592793/" TargetMode="External"/><Relationship Id="rId21" Type="http://schemas.openxmlformats.org/officeDocument/2006/relationships/image" Target="../media/image27.png"/><Relationship Id="rId7" Type="http://schemas.openxmlformats.org/officeDocument/2006/relationships/hyperlink" Target="https://edms.cern.ch/document/2691309/" TargetMode="External"/><Relationship Id="rId12" Type="http://schemas.openxmlformats.org/officeDocument/2006/relationships/image" Target="../media/image21.png"/><Relationship Id="rId17" Type="http://schemas.openxmlformats.org/officeDocument/2006/relationships/image" Target="../media/image24.png"/><Relationship Id="rId2" Type="http://schemas.openxmlformats.org/officeDocument/2006/relationships/hyperlink" Target="https://edms.cern.ch/document/2507629/" TargetMode="External"/><Relationship Id="rId16" Type="http://schemas.openxmlformats.org/officeDocument/2006/relationships/image" Target="../media/image23.pn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2688803/" TargetMode="External"/><Relationship Id="rId11" Type="http://schemas.openxmlformats.org/officeDocument/2006/relationships/hyperlink" Target="https://edms.cern.ch/document/2385591/" TargetMode="External"/><Relationship Id="rId5" Type="http://schemas.openxmlformats.org/officeDocument/2006/relationships/hyperlink" Target="https://edms.cern.ch/document/2664287/" TargetMode="External"/><Relationship Id="rId15" Type="http://schemas.microsoft.com/office/2007/relationships/hdphoto" Target="../media/hdphoto12.wdp"/><Relationship Id="rId10" Type="http://schemas.openxmlformats.org/officeDocument/2006/relationships/hyperlink" Target="https://indico.cern.ch/event/1161569/contributions/4921439/" TargetMode="External"/><Relationship Id="rId19" Type="http://schemas.openxmlformats.org/officeDocument/2006/relationships/image" Target="../media/image25.png"/><Relationship Id="rId4" Type="http://schemas.openxmlformats.org/officeDocument/2006/relationships/hyperlink" Target="https://edms.cern.ch/document/2649183/" TargetMode="External"/><Relationship Id="rId9" Type="http://schemas.openxmlformats.org/officeDocument/2006/relationships/hyperlink" Target="https://edms.cern.ch/document/2411822/" TargetMode="External"/><Relationship Id="rId14" Type="http://schemas.openxmlformats.org/officeDocument/2006/relationships/image" Target="../media/image22.png"/><Relationship Id="rId22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microsoft.com/office/2007/relationships/hdphoto" Target="../media/hdphoto13.wdp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5.wdp"/><Relationship Id="rId13" Type="http://schemas.openxmlformats.org/officeDocument/2006/relationships/image" Target="../media/image43.png"/><Relationship Id="rId3" Type="http://schemas.microsoft.com/office/2007/relationships/hdphoto" Target="../media/hdphoto14.wdp"/><Relationship Id="rId7" Type="http://schemas.openxmlformats.org/officeDocument/2006/relationships/image" Target="../media/image39.png"/><Relationship Id="rId12" Type="http://schemas.openxmlformats.org/officeDocument/2006/relationships/image" Target="../media/image42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41.png"/><Relationship Id="rId5" Type="http://schemas.openxmlformats.org/officeDocument/2006/relationships/image" Target="../media/image37.png"/><Relationship Id="rId10" Type="http://schemas.microsoft.com/office/2007/relationships/hdphoto" Target="../media/hdphoto16.wdp"/><Relationship Id="rId4" Type="http://schemas.openxmlformats.org/officeDocument/2006/relationships/image" Target="../media/image36.png"/><Relationship Id="rId9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Status of DCM – 2</a:t>
            </a:r>
            <a:r>
              <a:rPr lang="en-GB" baseline="30000" dirty="0"/>
              <a:t>nd</a:t>
            </a:r>
            <a:r>
              <a:rPr lang="en-GB" dirty="0"/>
              <a:t> November 2022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600" y="2571750"/>
            <a:ext cx="6480000" cy="1771650"/>
          </a:xfrm>
        </p:spPr>
        <p:txBody>
          <a:bodyPr>
            <a:normAutofit/>
          </a:bodyPr>
          <a:lstStyle/>
          <a:p>
            <a:r>
              <a:rPr lang="en-GB" sz="1800" dirty="0"/>
              <a:t>Y. Leclercq, F. Crisci, Y. Coutron, S. Donche, S. Spathopoulos, D. Foresy, E. Rigutto, J. Romanet on behalf of WP3</a:t>
            </a:r>
          </a:p>
          <a:p>
            <a:endParaRPr lang="en-GB" sz="1800" dirty="0"/>
          </a:p>
          <a:p>
            <a:pPr>
              <a:spcBef>
                <a:spcPts val="0"/>
              </a:spcBef>
              <a:tabLst>
                <a:tab pos="2514600" algn="l"/>
              </a:tabLst>
            </a:pPr>
            <a:endParaRPr lang="en-GB" sz="1800" dirty="0">
              <a:highlight>
                <a:srgbClr val="FFFF00"/>
              </a:highlight>
            </a:endParaRP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371600" y="4424362"/>
            <a:ext cx="6480000" cy="414338"/>
          </a:xfrm>
        </p:spPr>
        <p:txBody>
          <a:bodyPr>
            <a:normAutofit/>
          </a:bodyPr>
          <a:lstStyle/>
          <a:p>
            <a:pPr>
              <a:tabLst>
                <a:tab pos="5286375" algn="l"/>
              </a:tabLst>
            </a:pPr>
            <a:r>
              <a:rPr lang="en-GB" b="0" i="0" dirty="0">
                <a:solidFill>
                  <a:schemeClr val="bg2"/>
                </a:solidFill>
              </a:rPr>
              <a:t>WP3 meeting 		02/11/2022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37394AA-E899-7B05-0F75-C3BEC64C4422}"/>
              </a:ext>
            </a:extLst>
          </p:cNvPr>
          <p:cNvSpPr/>
          <p:nvPr/>
        </p:nvSpPr>
        <p:spPr>
          <a:xfrm>
            <a:off x="2457" y="0"/>
            <a:ext cx="1442087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82C24B-3FA4-B5B6-9848-310F443CB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438" y="-42550"/>
            <a:ext cx="4308659" cy="540000"/>
          </a:xfrm>
          <a:noFill/>
        </p:spPr>
        <p:txBody>
          <a:bodyPr/>
          <a:lstStyle/>
          <a:p>
            <a:r>
              <a:rPr lang="en-US" sz="2700" dirty="0"/>
              <a:t>Pre-series : procurement</a:t>
            </a:r>
            <a:endParaRPr lang="en-GB" sz="27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269498-840F-D2D9-B4C2-AD22C72FE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4A4F9EEB-473E-6DAB-3B0B-97798A6B7031}"/>
              </a:ext>
            </a:extLst>
          </p:cNvPr>
          <p:cNvGrpSpPr/>
          <p:nvPr/>
        </p:nvGrpSpPr>
        <p:grpSpPr>
          <a:xfrm>
            <a:off x="4803854" y="2221779"/>
            <a:ext cx="3896588" cy="2160240"/>
            <a:chOff x="4577040" y="59209"/>
            <a:chExt cx="2591800" cy="1436875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9D0D40E8-10C1-77E5-D98E-61F00BAAD5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7040" y="59209"/>
              <a:ext cx="1166636" cy="143687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BADEB96C-6B01-F6D3-BE45-114005C1AA0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36935" y="59210"/>
              <a:ext cx="1331905" cy="143687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aphicFrame>
        <p:nvGraphicFramePr>
          <p:cNvPr id="60" name="Table 6">
            <a:extLst>
              <a:ext uri="{FF2B5EF4-FFF2-40B4-BE49-F238E27FC236}">
                <a16:creationId xmlns:a16="http://schemas.microsoft.com/office/drawing/2014/main" id="{8F757105-D5AB-4EC8-9702-44ED64164D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864986"/>
              </p:ext>
            </p:extLst>
          </p:nvPr>
        </p:nvGraphicFramePr>
        <p:xfrm>
          <a:off x="611560" y="722080"/>
          <a:ext cx="3598489" cy="72591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30750">
                  <a:extLst>
                    <a:ext uri="{9D8B030D-6E8A-4147-A177-3AD203B41FA5}">
                      <a16:colId xmlns:a16="http://schemas.microsoft.com/office/drawing/2014/main" val="288224814"/>
                    </a:ext>
                  </a:extLst>
                </a:gridCol>
                <a:gridCol w="1551550">
                  <a:extLst>
                    <a:ext uri="{9D8B030D-6E8A-4147-A177-3AD203B41FA5}">
                      <a16:colId xmlns:a16="http://schemas.microsoft.com/office/drawing/2014/main" val="48992145"/>
                    </a:ext>
                  </a:extLst>
                </a:gridCol>
                <a:gridCol w="1303900">
                  <a:extLst>
                    <a:ext uri="{9D8B030D-6E8A-4147-A177-3AD203B41FA5}">
                      <a16:colId xmlns:a16="http://schemas.microsoft.com/office/drawing/2014/main" val="1661803777"/>
                    </a:ext>
                  </a:extLst>
                </a:gridCol>
                <a:gridCol w="512289">
                  <a:extLst>
                    <a:ext uri="{9D8B030D-6E8A-4147-A177-3AD203B41FA5}">
                      <a16:colId xmlns:a16="http://schemas.microsoft.com/office/drawing/2014/main" val="2640098717"/>
                    </a:ext>
                  </a:extLst>
                </a:gridCol>
              </a:tblGrid>
              <a:tr h="278436"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Source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Status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6631761"/>
                  </a:ext>
                </a:extLst>
              </a:tr>
              <a:tr h="15776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err="1">
                          <a:solidFill>
                            <a:srgbClr val="002060"/>
                          </a:solidFill>
                        </a:rPr>
                        <a:t>NbTi</a:t>
                      </a:r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 Plugs x 10</a:t>
                      </a:r>
                    </a:p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dirty="0" err="1">
                          <a:solidFill>
                            <a:srgbClr val="002060"/>
                          </a:solidFill>
                        </a:rPr>
                        <a:t>NbTi</a:t>
                      </a:r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 busbars</a:t>
                      </a:r>
                    </a:p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Manufacturing &amp; QC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>
                        <a:solidFill>
                          <a:srgbClr val="002060"/>
                        </a:solidFill>
                        <a:highlight>
                          <a:srgbClr val="FFFF00"/>
                        </a:highlight>
                      </a:endParaRPr>
                    </a:p>
                    <a:p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TE-MSC sub-contract</a:t>
                      </a:r>
                    </a:p>
                    <a:p>
                      <a:r>
                        <a:rPr lang="en-GB" sz="900" dirty="0">
                          <a:solidFill>
                            <a:srgbClr val="002060"/>
                          </a:solidFill>
                        </a:rPr>
                        <a:t>TE-MSC-CMI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CC66FF"/>
                        </a:solidFill>
                        <a:sym typeface="Wingdings" panose="05000000000000000000" pitchFamily="2" charset="2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dirty="0">
                          <a:solidFill>
                            <a:srgbClr val="CC66FF"/>
                          </a:solidFill>
                          <a:sym typeface="Wingdings" panose="05000000000000000000" pitchFamily="2" charset="2"/>
                        </a:rPr>
                        <a:t></a:t>
                      </a:r>
                      <a:endParaRPr lang="en-GB" sz="800" b="1" dirty="0">
                        <a:solidFill>
                          <a:srgbClr val="CC66FF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ebdings" panose="05030102010509060703" pitchFamily="18" charset="2"/>
                        </a:rPr>
                        <a:t></a:t>
                      </a:r>
                      <a:endParaRPr lang="en-GB" sz="900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1259032"/>
                  </a:ext>
                </a:extLst>
              </a:tr>
            </a:tbl>
          </a:graphicData>
        </a:graphic>
      </p:graphicFrame>
      <p:sp>
        <p:nvSpPr>
          <p:cNvPr id="65" name="Content Placeholder 3">
            <a:extLst>
              <a:ext uri="{FF2B5EF4-FFF2-40B4-BE49-F238E27FC236}">
                <a16:creationId xmlns:a16="http://schemas.microsoft.com/office/drawing/2014/main" id="{41C8F5FA-A3DA-D96C-85C6-71998D833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735" y="1867363"/>
            <a:ext cx="4411266" cy="2778687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/>
              <a:t>NbTi</a:t>
            </a:r>
            <a:r>
              <a:rPr lang="en-US" dirty="0"/>
              <a:t> busbars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Demonstrators</a:t>
            </a:r>
            <a:r>
              <a:rPr lang="en-US" dirty="0"/>
              <a:t> delivered in Q3-2022</a:t>
            </a:r>
          </a:p>
          <a:p>
            <a:pPr lvl="1"/>
            <a:r>
              <a:rPr lang="en-US" dirty="0"/>
              <a:t>Ok </a:t>
            </a:r>
            <a:r>
              <a:rPr lang="en-US" dirty="0" err="1"/>
              <a:t>wrt</a:t>
            </a:r>
            <a:r>
              <a:rPr lang="en-US" dirty="0"/>
              <a:t> plug production, rigid for routing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Waiting</a:t>
            </a:r>
            <a:r>
              <a:rPr lang="en-US" dirty="0">
                <a:sym typeface="Wingdings" panose="05000000000000000000" pitchFamily="2" charset="2"/>
              </a:rPr>
              <a:t> for delivery of more flexible version</a:t>
            </a:r>
          </a:p>
          <a:p>
            <a:pPr lvl="1"/>
            <a:endParaRPr lang="en-US" dirty="0"/>
          </a:p>
          <a:p>
            <a:r>
              <a:rPr lang="en-US" dirty="0"/>
              <a:t>Lambda Plate components</a:t>
            </a:r>
          </a:p>
          <a:p>
            <a:pPr lvl="1"/>
            <a:r>
              <a:rPr lang="en-US" dirty="0" err="1">
                <a:solidFill>
                  <a:srgbClr val="0070C0"/>
                </a:solidFill>
              </a:rPr>
              <a:t>Ultem</a:t>
            </a:r>
            <a:r>
              <a:rPr lang="en-US" dirty="0"/>
              <a:t> parts machined</a:t>
            </a:r>
          </a:p>
          <a:p>
            <a:pPr lvl="1"/>
            <a:r>
              <a:rPr lang="en-US" dirty="0"/>
              <a:t>Thermal insulating plates </a:t>
            </a:r>
            <a:r>
              <a:rPr lang="en-US" dirty="0">
                <a:solidFill>
                  <a:srgbClr val="0070C0"/>
                </a:solidFill>
              </a:rPr>
              <a:t>received</a:t>
            </a:r>
          </a:p>
          <a:p>
            <a:pPr lvl="1"/>
            <a:r>
              <a:rPr lang="en-GB" dirty="0"/>
              <a:t>Plugs/SS plate leak tight interfaces being leak tested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992CC862-95B7-DD4D-462D-A2A24F57A249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5500"/>
                    </a14:imgEffect>
                    <a14:imgEffect>
                      <a14:brightnessContrast brigh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8017" y="495412"/>
            <a:ext cx="2002425" cy="158610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0537011-291F-04B6-C657-7F595FD28EA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888799" y="412505"/>
            <a:ext cx="1584065" cy="17539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377B29B-73DA-2C31-9757-FEC2E9DAEA6C}"/>
              </a:ext>
            </a:extLst>
          </p:cNvPr>
          <p:cNvSpPr txBox="1"/>
          <p:nvPr/>
        </p:nvSpPr>
        <p:spPr>
          <a:xfrm>
            <a:off x="4752884" y="290804"/>
            <a:ext cx="185589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err="1">
                <a:solidFill>
                  <a:srgbClr val="0070C0"/>
                </a:solidFill>
                <a:sym typeface="Wingdings" panose="05000000000000000000" pitchFamily="2" charset="2"/>
              </a:rPr>
              <a:t>NbTi</a:t>
            </a:r>
            <a:r>
              <a:rPr lang="en-GB" sz="800" dirty="0">
                <a:solidFill>
                  <a:srgbClr val="0070C0"/>
                </a:solidFill>
                <a:sym typeface="Wingdings" panose="05000000000000000000" pitchFamily="2" charset="2"/>
              </a:rPr>
              <a:t> BB samples in SMI2</a:t>
            </a:r>
            <a:endParaRPr lang="en-GB" sz="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AC6971-1DA6-2EBA-A603-FA4421D65A94}"/>
              </a:ext>
            </a:extLst>
          </p:cNvPr>
          <p:cNvSpPr txBox="1"/>
          <p:nvPr/>
        </p:nvSpPr>
        <p:spPr>
          <a:xfrm>
            <a:off x="6647049" y="279968"/>
            <a:ext cx="21014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rgbClr val="0070C0"/>
                </a:solidFill>
                <a:sym typeface="Wingdings" panose="05000000000000000000" pitchFamily="2" charset="2"/>
              </a:rPr>
              <a:t>Lambda Plate plug interfaces leak testing</a:t>
            </a:r>
            <a:endParaRPr lang="en-GB" sz="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3F7C4B-38FF-3CA5-5853-F3AA08DFB089}"/>
              </a:ext>
            </a:extLst>
          </p:cNvPr>
          <p:cNvSpPr txBox="1"/>
          <p:nvPr/>
        </p:nvSpPr>
        <p:spPr>
          <a:xfrm>
            <a:off x="4803854" y="4414559"/>
            <a:ext cx="17380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rgbClr val="0070C0"/>
                </a:solidFill>
                <a:sym typeface="Wingdings" panose="05000000000000000000" pitchFamily="2" charset="2"/>
              </a:rPr>
              <a:t>ULTEM machined parts</a:t>
            </a:r>
            <a:endParaRPr lang="en-GB" sz="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C1F96F-D964-007A-7000-205B908F043B}"/>
              </a:ext>
            </a:extLst>
          </p:cNvPr>
          <p:cNvSpPr txBox="1"/>
          <p:nvPr/>
        </p:nvSpPr>
        <p:spPr>
          <a:xfrm>
            <a:off x="6580144" y="4403723"/>
            <a:ext cx="21014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rgbClr val="0070C0"/>
                </a:solidFill>
                <a:sym typeface="Wingdings" panose="05000000000000000000" pitchFamily="2" charset="2"/>
              </a:rPr>
              <a:t>Thermal insulation plates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574543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F0F66E3-8171-AF61-324C-94AD61C0AC14}"/>
              </a:ext>
            </a:extLst>
          </p:cNvPr>
          <p:cNvSpPr/>
          <p:nvPr/>
        </p:nvSpPr>
        <p:spPr>
          <a:xfrm>
            <a:off x="5125833" y="2923684"/>
            <a:ext cx="1854696" cy="100782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Thermal Shield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2EF705E-FB2F-8C5C-80A5-0F275CDBEF9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33"/>
                    </a14:imgEffect>
                    <a14:imgEffect>
                      <a14:brightnessContrast bright="1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11362"/>
          <a:stretch/>
        </p:blipFill>
        <p:spPr>
          <a:xfrm>
            <a:off x="6588224" y="4001641"/>
            <a:ext cx="2480471" cy="10591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9EF3D75-5025-2FC5-8264-909FBEFB39D8}"/>
              </a:ext>
            </a:extLst>
          </p:cNvPr>
          <p:cNvSpPr/>
          <p:nvPr/>
        </p:nvSpPr>
        <p:spPr>
          <a:xfrm>
            <a:off x="2457" y="0"/>
            <a:ext cx="1442087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82C24B-3FA4-B5B6-9848-310F443CB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597" y="9586"/>
            <a:ext cx="4674196" cy="360102"/>
          </a:xfrm>
          <a:noFill/>
        </p:spPr>
        <p:txBody>
          <a:bodyPr/>
          <a:lstStyle/>
          <a:p>
            <a:r>
              <a:rPr lang="en-US" sz="2400" dirty="0"/>
              <a:t>Pre-series : procurement</a:t>
            </a:r>
            <a:endParaRPr lang="en-GB" sz="2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269498-840F-D2D9-B4C2-AD22C72FE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graphicFrame>
        <p:nvGraphicFramePr>
          <p:cNvPr id="60" name="Table 6">
            <a:extLst>
              <a:ext uri="{FF2B5EF4-FFF2-40B4-BE49-F238E27FC236}">
                <a16:creationId xmlns:a16="http://schemas.microsoft.com/office/drawing/2014/main" id="{8F757105-D5AB-4EC8-9702-44ED64164D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492197"/>
              </p:ext>
            </p:extLst>
          </p:nvPr>
        </p:nvGraphicFramePr>
        <p:xfrm>
          <a:off x="375240" y="413638"/>
          <a:ext cx="3598489" cy="211119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30750">
                  <a:extLst>
                    <a:ext uri="{9D8B030D-6E8A-4147-A177-3AD203B41FA5}">
                      <a16:colId xmlns:a16="http://schemas.microsoft.com/office/drawing/2014/main" val="288224814"/>
                    </a:ext>
                  </a:extLst>
                </a:gridCol>
                <a:gridCol w="1551550">
                  <a:extLst>
                    <a:ext uri="{9D8B030D-6E8A-4147-A177-3AD203B41FA5}">
                      <a16:colId xmlns:a16="http://schemas.microsoft.com/office/drawing/2014/main" val="48992145"/>
                    </a:ext>
                  </a:extLst>
                </a:gridCol>
                <a:gridCol w="1303900">
                  <a:extLst>
                    <a:ext uri="{9D8B030D-6E8A-4147-A177-3AD203B41FA5}">
                      <a16:colId xmlns:a16="http://schemas.microsoft.com/office/drawing/2014/main" val="1661803777"/>
                    </a:ext>
                  </a:extLst>
                </a:gridCol>
                <a:gridCol w="512289">
                  <a:extLst>
                    <a:ext uri="{9D8B030D-6E8A-4147-A177-3AD203B41FA5}">
                      <a16:colId xmlns:a16="http://schemas.microsoft.com/office/drawing/2014/main" val="2640098717"/>
                    </a:ext>
                  </a:extLst>
                </a:gridCol>
              </a:tblGrid>
              <a:tr h="278436"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Source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Status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6631761"/>
                  </a:ext>
                </a:extLst>
              </a:tr>
              <a:tr h="157760">
                <a:tc>
                  <a:txBody>
                    <a:bodyPr/>
                    <a:lstStyle/>
                    <a:p>
                      <a:pPr algn="l"/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4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Thermal Shield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Tech. Spec. EDMS 2681854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EN-MME sub-contract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US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5036706"/>
                  </a:ext>
                </a:extLst>
              </a:tr>
              <a:tr h="118904">
                <a:tc>
                  <a:txBody>
                    <a:bodyPr/>
                    <a:lstStyle/>
                    <a:p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5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Instrumentation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CERNOX : TE-CRG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  <a:highlight>
                            <a:srgbClr val="FFFF00"/>
                          </a:highlight>
                        </a:rPr>
                        <a:t>Wires : TE-MSC</a:t>
                      </a:r>
                      <a:endParaRPr lang="en-GB" sz="900" dirty="0">
                        <a:solidFill>
                          <a:srgbClr val="002060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US" sz="900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ebdings" panose="05030102010509060703" pitchFamily="18" charset="2"/>
                        </a:rPr>
                        <a:t>03.23</a:t>
                      </a:r>
                      <a:endParaRPr lang="en-GB" sz="900" kern="12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03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6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MLI</a:t>
                      </a:r>
                      <a:endParaRPr lang="en-GB" sz="900" b="1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RUAG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US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861272"/>
                  </a:ext>
                </a:extLst>
              </a:tr>
              <a:tr h="103288">
                <a:tc>
                  <a:txBody>
                    <a:bodyPr/>
                    <a:lstStyle/>
                    <a:p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7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Cu busbars</a:t>
                      </a:r>
                      <a:endParaRPr lang="en-GB" sz="900" b="1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CERN store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12.22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2231965"/>
                  </a:ext>
                </a:extLst>
              </a:tr>
              <a:tr h="136440">
                <a:tc>
                  <a:txBody>
                    <a:bodyPr/>
                    <a:lstStyle/>
                    <a:p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8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Diodes stack</a:t>
                      </a:r>
                      <a:endParaRPr lang="en-GB" sz="900" b="1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TE-MPE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US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4841198"/>
                  </a:ext>
                </a:extLst>
              </a:tr>
              <a:tr h="97584">
                <a:tc>
                  <a:txBody>
                    <a:bodyPr/>
                    <a:lstStyle/>
                    <a:p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9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IFS flange x2</a:t>
                      </a:r>
                      <a:endParaRPr lang="en-GB" sz="900" b="1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TE-MSC &amp; TE-MPE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US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686314"/>
                  </a:ext>
                </a:extLst>
              </a:tr>
              <a:tr h="130736">
                <a:tc>
                  <a:txBody>
                    <a:bodyPr/>
                    <a:lstStyle/>
                    <a:p>
                      <a:pPr algn="l"/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10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Cable guides</a:t>
                      </a:r>
                      <a:endParaRPr lang="en-GB" sz="900" b="1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TE-MSC-LMF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01.23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124930"/>
                  </a:ext>
                </a:extLst>
              </a:tr>
              <a:tr h="130736">
                <a:tc>
                  <a:txBody>
                    <a:bodyPr/>
                    <a:lstStyle/>
                    <a:p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11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Splices support</a:t>
                      </a:r>
                      <a:endParaRPr lang="en-GB" sz="900" b="1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TE-MSC-LMF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Q2.2023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847304"/>
                  </a:ext>
                </a:extLst>
              </a:tr>
              <a:tr h="130736">
                <a:tc>
                  <a:txBody>
                    <a:bodyPr/>
                    <a:lstStyle/>
                    <a:p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12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Support Frame</a:t>
                      </a:r>
                      <a:endParaRPr lang="en-GB" sz="900" b="1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EN-MME sub-contract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05.23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845062"/>
                  </a:ext>
                </a:extLst>
              </a:tr>
            </a:tbl>
          </a:graphicData>
        </a:graphic>
      </p:graphicFrame>
      <p:pic>
        <p:nvPicPr>
          <p:cNvPr id="62" name="Picture 61">
            <a:extLst>
              <a:ext uri="{FF2B5EF4-FFF2-40B4-BE49-F238E27FC236}">
                <a16:creationId xmlns:a16="http://schemas.microsoft.com/office/drawing/2014/main" id="{2B517B32-9C45-42A1-498E-8E6114B99C3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46634" y="115361"/>
            <a:ext cx="1594692" cy="25032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E8AECE-1E7D-A388-78A9-26719604B2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2609528"/>
            <a:ext cx="6042703" cy="2427735"/>
          </a:xfrm>
          <a:noFill/>
        </p:spPr>
        <p:txBody>
          <a:bodyPr>
            <a:normAutofit fontScale="47500" lnSpcReduction="20000"/>
          </a:bodyPr>
          <a:lstStyle/>
          <a:p>
            <a:r>
              <a:rPr lang="en-US" dirty="0"/>
              <a:t>Instrumentation Wires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Delays</a:t>
            </a:r>
            <a:r>
              <a:rPr lang="en-US" dirty="0"/>
              <a:t> due to CERN internal process</a:t>
            </a:r>
          </a:p>
          <a:p>
            <a:pPr lvl="1"/>
            <a:r>
              <a:rPr lang="en-US" dirty="0"/>
              <a:t>May require to </a:t>
            </a:r>
            <a:r>
              <a:rPr lang="en-US" dirty="0">
                <a:solidFill>
                  <a:srgbClr val="0070C0"/>
                </a:solidFill>
              </a:rPr>
              <a:t>borrow</a:t>
            </a:r>
            <a:r>
              <a:rPr lang="en-US" dirty="0"/>
              <a:t> some from CRN group stocks</a:t>
            </a:r>
          </a:p>
          <a:p>
            <a:pPr lvl="5"/>
            <a:endParaRPr lang="en-US" dirty="0"/>
          </a:p>
          <a:p>
            <a:r>
              <a:rPr lang="en-US" dirty="0"/>
              <a:t>Cable guides : Final design </a:t>
            </a:r>
            <a:r>
              <a:rPr lang="en-US" dirty="0">
                <a:solidFill>
                  <a:srgbClr val="0070C0"/>
                </a:solidFill>
              </a:rPr>
              <a:t>in progress </a:t>
            </a:r>
          </a:p>
          <a:p>
            <a:pPr lvl="1"/>
            <a:r>
              <a:rPr lang="en-US" dirty="0"/>
              <a:t>Need : T0 + 4 months</a:t>
            </a:r>
          </a:p>
          <a:p>
            <a:pPr lvl="4"/>
            <a:endParaRPr lang="en-US" dirty="0"/>
          </a:p>
          <a:p>
            <a:r>
              <a:rPr lang="en-US" dirty="0"/>
              <a:t>Splices support : Final design </a:t>
            </a:r>
            <a:r>
              <a:rPr lang="en-US" dirty="0">
                <a:solidFill>
                  <a:srgbClr val="0070C0"/>
                </a:solidFill>
              </a:rPr>
              <a:t>in progress</a:t>
            </a:r>
          </a:p>
          <a:p>
            <a:pPr lvl="1"/>
            <a:r>
              <a:rPr lang="en-US" dirty="0"/>
              <a:t>Need for STRING : DCM/D1 interconnection Q4-2023</a:t>
            </a:r>
          </a:p>
          <a:p>
            <a:pPr lvl="4"/>
            <a:endParaRPr lang="en-US" dirty="0"/>
          </a:p>
          <a:p>
            <a:r>
              <a:rPr lang="en-US" dirty="0"/>
              <a:t>Support frame </a:t>
            </a:r>
            <a:r>
              <a:rPr lang="en-US" dirty="0">
                <a:solidFill>
                  <a:srgbClr val="0070C0"/>
                </a:solidFill>
              </a:rPr>
              <a:t>specific</a:t>
            </a:r>
            <a:r>
              <a:rPr lang="en-US" dirty="0"/>
              <a:t> for STRING</a:t>
            </a:r>
          </a:p>
          <a:p>
            <a:pPr lvl="1"/>
            <a:r>
              <a:rPr lang="en-US" dirty="0"/>
              <a:t>6 months from drawings release (within days)</a:t>
            </a:r>
          </a:p>
          <a:p>
            <a:pPr lvl="1"/>
            <a:r>
              <a:rPr lang="en-US" dirty="0"/>
              <a:t>Needed in Q4-2023 after BB pulling through IT magnets</a:t>
            </a:r>
          </a:p>
        </p:txBody>
      </p:sp>
      <p:pic>
        <p:nvPicPr>
          <p:cNvPr id="10" name="Picture 9" descr="A picture containing indoor&#10;&#10;Description automatically generated">
            <a:extLst>
              <a:ext uri="{FF2B5EF4-FFF2-40B4-BE49-F238E27FC236}">
                <a16:creationId xmlns:a16="http://schemas.microsoft.com/office/drawing/2014/main" id="{75DD9134-DE9B-565B-FCFD-3A2AD81342F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8064" y="112519"/>
            <a:ext cx="2190983" cy="143978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 descr="Text, whiteboard&#10;&#10;Description automatically generated with medium confidence">
            <a:extLst>
              <a:ext uri="{FF2B5EF4-FFF2-40B4-BE49-F238E27FC236}">
                <a16:creationId xmlns:a16="http://schemas.microsoft.com/office/drawing/2014/main" id="{8A97F02D-01AB-9DE0-EA7E-80ADBB0D101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085935" y="1867523"/>
            <a:ext cx="1327945" cy="119940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0D9B12B-B5AD-4B35-20D9-BB57F2C31EEB}"/>
              </a:ext>
            </a:extLst>
          </p:cNvPr>
          <p:cNvSpPr txBox="1"/>
          <p:nvPr/>
        </p:nvSpPr>
        <p:spPr>
          <a:xfrm>
            <a:off x="5223835" y="1803251"/>
            <a:ext cx="9726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solidFill>
                  <a:srgbClr val="0070C0"/>
                </a:solidFill>
                <a:sym typeface="Wingdings" panose="05000000000000000000" pitchFamily="2" charset="2"/>
              </a:rPr>
              <a:t>CERNOX for DCM pre-series</a:t>
            </a:r>
            <a:endParaRPr lang="en-GB" sz="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11AB13-2AB0-C873-AA77-3B75CDB37C67}"/>
              </a:ext>
            </a:extLst>
          </p:cNvPr>
          <p:cNvSpPr txBox="1"/>
          <p:nvPr/>
        </p:nvSpPr>
        <p:spPr>
          <a:xfrm>
            <a:off x="5436096" y="1578257"/>
            <a:ext cx="16978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rgbClr val="0070C0"/>
                </a:solidFill>
                <a:sym typeface="Wingdings" panose="05000000000000000000" pitchFamily="2" charset="2"/>
              </a:rPr>
              <a:t>MLI for DCM pre-series</a:t>
            </a:r>
            <a:endParaRPr lang="en-GB" sz="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FD2B99-2047-C894-7104-2B967E3EBE4F}"/>
              </a:ext>
            </a:extLst>
          </p:cNvPr>
          <p:cNvSpPr txBox="1"/>
          <p:nvPr/>
        </p:nvSpPr>
        <p:spPr>
          <a:xfrm>
            <a:off x="7382185" y="2647966"/>
            <a:ext cx="16978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rgbClr val="0070C0"/>
                </a:solidFill>
                <a:sym typeface="Wingdings" panose="05000000000000000000" pitchFamily="2" charset="2"/>
              </a:rPr>
              <a:t>Diodes stack for DCM pre-series</a:t>
            </a:r>
            <a:endParaRPr lang="en-GB" sz="8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C87116B-F620-0135-2407-671C923C4D6D}"/>
              </a:ext>
            </a:extLst>
          </p:cNvPr>
          <p:cNvSpPr txBox="1"/>
          <p:nvPr/>
        </p:nvSpPr>
        <p:spPr>
          <a:xfrm>
            <a:off x="5148064" y="4718814"/>
            <a:ext cx="14420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solidFill>
                  <a:srgbClr val="0070C0"/>
                </a:solidFill>
                <a:sym typeface="Wingdings" panose="05000000000000000000" pitchFamily="2" charset="2"/>
              </a:rPr>
              <a:t>Mock-up splices stack (courtesy TE-MSC-LMF)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939774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888DD6B-A739-BA32-F91C-A85F69C98643}"/>
              </a:ext>
            </a:extLst>
          </p:cNvPr>
          <p:cNvSpPr/>
          <p:nvPr/>
        </p:nvSpPr>
        <p:spPr>
          <a:xfrm>
            <a:off x="-9158" y="4011910"/>
            <a:ext cx="1484814" cy="11409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9BA074F-9737-E186-322E-4DC0957114BA}"/>
              </a:ext>
            </a:extLst>
          </p:cNvPr>
          <p:cNvSpPr/>
          <p:nvPr/>
        </p:nvSpPr>
        <p:spPr>
          <a:xfrm>
            <a:off x="2457" y="0"/>
            <a:ext cx="419291" cy="374473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24EC4011-E1B1-9E54-B683-E86E62CCFCA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1177" y="2663236"/>
            <a:ext cx="3312368" cy="2464363"/>
          </a:xfrm>
          <a:prstGeom prst="snip2DiagRect">
            <a:avLst>
              <a:gd name="adj1" fmla="val 46243"/>
              <a:gd name="adj2" fmla="val 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 descr="A close-up of a toothbrush&#10;&#10;Description automatically generated with low confidence">
            <a:extLst>
              <a:ext uri="{FF2B5EF4-FFF2-40B4-BE49-F238E27FC236}">
                <a16:creationId xmlns:a16="http://schemas.microsoft.com/office/drawing/2014/main" id="{0BA5AB05-D482-203E-2D08-38B9D8AF09E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76495" y="2052061"/>
            <a:ext cx="6153719" cy="13568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82C24B-3FA4-B5B6-9848-310F443CB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9433"/>
            <a:ext cx="4674196" cy="540000"/>
          </a:xfrm>
          <a:solidFill>
            <a:schemeClr val="bg1"/>
          </a:solidFill>
        </p:spPr>
        <p:txBody>
          <a:bodyPr/>
          <a:lstStyle/>
          <a:p>
            <a:r>
              <a:rPr lang="en-US" dirty="0"/>
              <a:t>Pre-series : procurement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269498-840F-D2D9-B4C2-AD22C72FE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946CEC83-E8E1-CA04-8BD9-C7E6641946A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4806693" y="3421580"/>
            <a:ext cx="2118197" cy="161568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60" name="Table 6">
            <a:extLst>
              <a:ext uri="{FF2B5EF4-FFF2-40B4-BE49-F238E27FC236}">
                <a16:creationId xmlns:a16="http://schemas.microsoft.com/office/drawing/2014/main" id="{8F757105-D5AB-4EC8-9702-44ED64164D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2065967"/>
              </p:ext>
            </p:extLst>
          </p:nvPr>
        </p:nvGraphicFramePr>
        <p:xfrm>
          <a:off x="48764" y="535114"/>
          <a:ext cx="3581337" cy="58875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67250">
                  <a:extLst>
                    <a:ext uri="{9D8B030D-6E8A-4147-A177-3AD203B41FA5}">
                      <a16:colId xmlns:a16="http://schemas.microsoft.com/office/drawing/2014/main" val="286126655"/>
                    </a:ext>
                  </a:extLst>
                </a:gridCol>
                <a:gridCol w="1551550">
                  <a:extLst>
                    <a:ext uri="{9D8B030D-6E8A-4147-A177-3AD203B41FA5}">
                      <a16:colId xmlns:a16="http://schemas.microsoft.com/office/drawing/2014/main" val="48992145"/>
                    </a:ext>
                  </a:extLst>
                </a:gridCol>
                <a:gridCol w="1348350">
                  <a:extLst>
                    <a:ext uri="{9D8B030D-6E8A-4147-A177-3AD203B41FA5}">
                      <a16:colId xmlns:a16="http://schemas.microsoft.com/office/drawing/2014/main" val="1661803777"/>
                    </a:ext>
                  </a:extLst>
                </a:gridCol>
                <a:gridCol w="514187">
                  <a:extLst>
                    <a:ext uri="{9D8B030D-6E8A-4147-A177-3AD203B41FA5}">
                      <a16:colId xmlns:a16="http://schemas.microsoft.com/office/drawing/2014/main" val="2640098717"/>
                    </a:ext>
                  </a:extLst>
                </a:gridCol>
              </a:tblGrid>
              <a:tr h="278436"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Source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Status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6631761"/>
                  </a:ext>
                </a:extLst>
              </a:tr>
              <a:tr h="15776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2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Vacuum Vessel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Tech. Spec. EDMS 2515149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EN-MME workshop</a:t>
                      </a:r>
                    </a:p>
                    <a:p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(bellows sub-contracted)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90%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140881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689FD131-CA73-E567-62BB-423DF17CB8F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000678" y="-347172"/>
            <a:ext cx="1617082" cy="244198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C337D08-082E-2FFB-4111-5550B7D9626E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4445" y="3421247"/>
            <a:ext cx="1249547" cy="16299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06415EC-169A-D79D-489D-02F0D14A397A}"/>
              </a:ext>
            </a:extLst>
          </p:cNvPr>
          <p:cNvCxnSpPr>
            <a:cxnSpLocks/>
            <a:stCxn id="11" idx="3"/>
          </p:cNvCxnSpPr>
          <p:nvPr/>
        </p:nvCxnSpPr>
        <p:spPr>
          <a:xfrm flipH="1">
            <a:off x="6896185" y="1682364"/>
            <a:ext cx="913034" cy="550796"/>
          </a:xfrm>
          <a:prstGeom prst="line">
            <a:avLst/>
          </a:prstGeom>
          <a:ln w="6350">
            <a:solidFill>
              <a:srgbClr val="FF000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9E462EA-41A0-14D4-B8A6-B960878002EF}"/>
              </a:ext>
            </a:extLst>
          </p:cNvPr>
          <p:cNvCxnSpPr>
            <a:cxnSpLocks/>
            <a:stCxn id="53" idx="2"/>
          </p:cNvCxnSpPr>
          <p:nvPr/>
        </p:nvCxnSpPr>
        <p:spPr>
          <a:xfrm flipV="1">
            <a:off x="3373545" y="3179679"/>
            <a:ext cx="570843" cy="715739"/>
          </a:xfrm>
          <a:prstGeom prst="line">
            <a:avLst/>
          </a:prstGeom>
          <a:ln w="6350">
            <a:solidFill>
              <a:srgbClr val="FF000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Table 18">
            <a:extLst>
              <a:ext uri="{FF2B5EF4-FFF2-40B4-BE49-F238E27FC236}">
                <a16:creationId xmlns:a16="http://schemas.microsoft.com/office/drawing/2014/main" id="{4850A34D-D8CB-11D9-43E2-C7316B5876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9383811"/>
              </p:ext>
            </p:extLst>
          </p:nvPr>
        </p:nvGraphicFramePr>
        <p:xfrm>
          <a:off x="12831" y="4791114"/>
          <a:ext cx="847263" cy="320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0963">
                  <a:extLst>
                    <a:ext uri="{9D8B030D-6E8A-4147-A177-3AD203B41FA5}">
                      <a16:colId xmlns:a16="http://schemas.microsoft.com/office/drawing/2014/main" val="1509579789"/>
                    </a:ext>
                  </a:extLst>
                </a:gridCol>
                <a:gridCol w="186300">
                  <a:extLst>
                    <a:ext uri="{9D8B030D-6E8A-4147-A177-3AD203B41FA5}">
                      <a16:colId xmlns:a16="http://schemas.microsoft.com/office/drawing/2014/main" val="195534154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Manufacturing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GB" sz="7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23989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Metrology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GB" sz="7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898902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Leak test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kern="1200" dirty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ebdings" panose="05030102010509060703" pitchFamily="18" charset="2"/>
                        </a:rPr>
                        <a:t></a:t>
                      </a:r>
                      <a:endParaRPr lang="en-GB" sz="700" kern="1200" dirty="0"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3766309"/>
                  </a:ext>
                </a:extLst>
              </a:tr>
            </a:tbl>
          </a:graphicData>
        </a:graphic>
      </p:graphicFrame>
      <p:graphicFrame>
        <p:nvGraphicFramePr>
          <p:cNvPr id="26" name="Table 18">
            <a:extLst>
              <a:ext uri="{FF2B5EF4-FFF2-40B4-BE49-F238E27FC236}">
                <a16:creationId xmlns:a16="http://schemas.microsoft.com/office/drawing/2014/main" id="{667BD7FF-71DA-3155-E256-0E2C8A339E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5554851"/>
              </p:ext>
            </p:extLst>
          </p:nvPr>
        </p:nvGraphicFramePr>
        <p:xfrm>
          <a:off x="6074475" y="4717223"/>
          <a:ext cx="847263" cy="320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0963">
                  <a:extLst>
                    <a:ext uri="{9D8B030D-6E8A-4147-A177-3AD203B41FA5}">
                      <a16:colId xmlns:a16="http://schemas.microsoft.com/office/drawing/2014/main" val="1509579789"/>
                    </a:ext>
                  </a:extLst>
                </a:gridCol>
                <a:gridCol w="186300">
                  <a:extLst>
                    <a:ext uri="{9D8B030D-6E8A-4147-A177-3AD203B41FA5}">
                      <a16:colId xmlns:a16="http://schemas.microsoft.com/office/drawing/2014/main" val="195534154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Manufacturing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GB" sz="7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23989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Metrology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GB" sz="7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898902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Leak test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kern="1200" dirty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ebdings" panose="05030102010509060703" pitchFamily="18" charset="2"/>
                        </a:rPr>
                        <a:t></a:t>
                      </a:r>
                      <a:endParaRPr lang="en-GB" sz="700" kern="1200" dirty="0"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3766309"/>
                  </a:ext>
                </a:extLst>
              </a:tr>
            </a:tbl>
          </a:graphicData>
        </a:graphic>
      </p:graphicFrame>
      <p:graphicFrame>
        <p:nvGraphicFramePr>
          <p:cNvPr id="27" name="Table 18">
            <a:extLst>
              <a:ext uri="{FF2B5EF4-FFF2-40B4-BE49-F238E27FC236}">
                <a16:creationId xmlns:a16="http://schemas.microsoft.com/office/drawing/2014/main" id="{116DEE8B-7C89-CEA5-B09E-CEE4E1489F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4227717"/>
              </p:ext>
            </p:extLst>
          </p:nvPr>
        </p:nvGraphicFramePr>
        <p:xfrm>
          <a:off x="7184445" y="4731117"/>
          <a:ext cx="847263" cy="320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0963">
                  <a:extLst>
                    <a:ext uri="{9D8B030D-6E8A-4147-A177-3AD203B41FA5}">
                      <a16:colId xmlns:a16="http://schemas.microsoft.com/office/drawing/2014/main" val="1509579789"/>
                    </a:ext>
                  </a:extLst>
                </a:gridCol>
                <a:gridCol w="186300">
                  <a:extLst>
                    <a:ext uri="{9D8B030D-6E8A-4147-A177-3AD203B41FA5}">
                      <a16:colId xmlns:a16="http://schemas.microsoft.com/office/drawing/2014/main" val="195534154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Manufacturing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GB" sz="7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23989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Metrology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GB" sz="7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898902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Leak test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kern="1200" dirty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ebdings" panose="05030102010509060703" pitchFamily="18" charset="2"/>
                        </a:rPr>
                        <a:t></a:t>
                      </a:r>
                      <a:endParaRPr lang="en-GB" sz="700" kern="1200" dirty="0"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3766309"/>
                  </a:ext>
                </a:extLst>
              </a:tr>
            </a:tbl>
          </a:graphicData>
        </a:graphic>
      </p:graphicFrame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069F365-CCBB-075A-C8E3-1549A8307688}"/>
              </a:ext>
            </a:extLst>
          </p:cNvPr>
          <p:cNvCxnSpPr>
            <a:cxnSpLocks/>
          </p:cNvCxnSpPr>
          <p:nvPr/>
        </p:nvCxnSpPr>
        <p:spPr>
          <a:xfrm flipV="1">
            <a:off x="6896185" y="2978007"/>
            <a:ext cx="660226" cy="443573"/>
          </a:xfrm>
          <a:prstGeom prst="line">
            <a:avLst/>
          </a:prstGeom>
          <a:ln w="6350">
            <a:solidFill>
              <a:srgbClr val="FF000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4BCDEAD-E69B-A0A4-0060-1B2F853C773F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7809219" y="2819092"/>
            <a:ext cx="877581" cy="602155"/>
          </a:xfrm>
          <a:prstGeom prst="line">
            <a:avLst/>
          </a:prstGeom>
          <a:ln w="6350">
            <a:solidFill>
              <a:srgbClr val="FF000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86" name="Table 18">
            <a:extLst>
              <a:ext uri="{FF2B5EF4-FFF2-40B4-BE49-F238E27FC236}">
                <a16:creationId xmlns:a16="http://schemas.microsoft.com/office/drawing/2014/main" id="{6FD58865-A1F3-B4A7-E1DD-BC55E03209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695838"/>
              </p:ext>
            </p:extLst>
          </p:nvPr>
        </p:nvGraphicFramePr>
        <p:xfrm>
          <a:off x="8199537" y="1369271"/>
          <a:ext cx="847263" cy="320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0963">
                  <a:extLst>
                    <a:ext uri="{9D8B030D-6E8A-4147-A177-3AD203B41FA5}">
                      <a16:colId xmlns:a16="http://schemas.microsoft.com/office/drawing/2014/main" val="1509579789"/>
                    </a:ext>
                  </a:extLst>
                </a:gridCol>
                <a:gridCol w="186300">
                  <a:extLst>
                    <a:ext uri="{9D8B030D-6E8A-4147-A177-3AD203B41FA5}">
                      <a16:colId xmlns:a16="http://schemas.microsoft.com/office/drawing/2014/main" val="195534154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Manufacturing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GB" sz="7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23989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Metrology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GB" sz="7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898902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Leak test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kern="1200" dirty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ebdings" panose="05030102010509060703" pitchFamily="18" charset="2"/>
                        </a:rPr>
                        <a:t></a:t>
                      </a:r>
                      <a:endParaRPr lang="en-GB" sz="700" kern="1200" dirty="0"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3766309"/>
                  </a:ext>
                </a:extLst>
              </a:tr>
            </a:tbl>
          </a:graphicData>
        </a:graphic>
      </p:graphicFrame>
      <p:pic>
        <p:nvPicPr>
          <p:cNvPr id="96" name="Picture 95">
            <a:extLst>
              <a:ext uri="{FF2B5EF4-FFF2-40B4-BE49-F238E27FC236}">
                <a16:creationId xmlns:a16="http://schemas.microsoft.com/office/drawing/2014/main" id="{AEA64B63-1A7B-5ED0-8A9C-152FA03F6E3F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7899" y="24789"/>
            <a:ext cx="1631107" cy="16575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2A3C6192-1BBA-071C-E2CB-9B307E2491F4}"/>
              </a:ext>
            </a:extLst>
          </p:cNvPr>
          <p:cNvCxnSpPr>
            <a:cxnSpLocks/>
            <a:stCxn id="96" idx="2"/>
          </p:cNvCxnSpPr>
          <p:nvPr/>
        </p:nvCxnSpPr>
        <p:spPr>
          <a:xfrm>
            <a:off x="5553453" y="1682364"/>
            <a:ext cx="399901" cy="618072"/>
          </a:xfrm>
          <a:prstGeom prst="line">
            <a:avLst/>
          </a:prstGeom>
          <a:ln w="6350">
            <a:solidFill>
              <a:srgbClr val="FF000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C8DFB49-ECAE-3584-91B4-047195EB854E}"/>
              </a:ext>
            </a:extLst>
          </p:cNvPr>
          <p:cNvCxnSpPr>
            <a:cxnSpLocks/>
            <a:stCxn id="96" idx="2"/>
          </p:cNvCxnSpPr>
          <p:nvPr/>
        </p:nvCxnSpPr>
        <p:spPr>
          <a:xfrm>
            <a:off x="5553453" y="1682364"/>
            <a:ext cx="1242234" cy="1048135"/>
          </a:xfrm>
          <a:prstGeom prst="line">
            <a:avLst/>
          </a:prstGeom>
          <a:ln w="6350">
            <a:solidFill>
              <a:srgbClr val="FF000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Content Placeholder 3">
            <a:extLst>
              <a:ext uri="{FF2B5EF4-FFF2-40B4-BE49-F238E27FC236}">
                <a16:creationId xmlns:a16="http://schemas.microsoft.com/office/drawing/2014/main" id="{D4C9DA41-CF11-D6FB-4610-44B66C3C1B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703" y="1203598"/>
            <a:ext cx="4547444" cy="1303050"/>
          </a:xfrm>
        </p:spPr>
        <p:txBody>
          <a:bodyPr>
            <a:normAutofit fontScale="40000" lnSpcReduction="20000"/>
          </a:bodyPr>
          <a:lstStyle/>
          <a:p>
            <a:r>
              <a:rPr lang="en-US" dirty="0"/>
              <a:t>Vacuum Vessels</a:t>
            </a:r>
          </a:p>
          <a:p>
            <a:pPr lvl="1"/>
            <a:r>
              <a:rPr lang="en-US" dirty="0"/>
              <a:t>Forming &amp; welding </a:t>
            </a:r>
            <a:r>
              <a:rPr lang="en-US" dirty="0">
                <a:solidFill>
                  <a:srgbClr val="0070C0"/>
                </a:solidFill>
              </a:rPr>
              <a:t>completed</a:t>
            </a:r>
            <a:r>
              <a:rPr lang="en-US" dirty="0"/>
              <a:t> - QC in progress</a:t>
            </a:r>
          </a:p>
          <a:p>
            <a:pPr lvl="1"/>
            <a:r>
              <a:rPr lang="en-US" dirty="0"/>
              <a:t>Pre-series available by </a:t>
            </a:r>
            <a:r>
              <a:rPr lang="en-US" dirty="0">
                <a:solidFill>
                  <a:srgbClr val="0070C0"/>
                </a:solidFill>
              </a:rPr>
              <a:t>EOY 2022</a:t>
            </a:r>
          </a:p>
          <a:p>
            <a:endParaRPr lang="en-US" dirty="0"/>
          </a:p>
          <a:p>
            <a:r>
              <a:rPr lang="en-US" dirty="0"/>
              <a:t>Vacuum Vessel Bellows</a:t>
            </a:r>
          </a:p>
          <a:p>
            <a:pPr lvl="1"/>
            <a:r>
              <a:rPr lang="en-US" dirty="0"/>
              <a:t>Sub-contracted through EN-MME</a:t>
            </a:r>
          </a:p>
          <a:p>
            <a:pPr lvl="1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delivered set presents</a:t>
            </a:r>
            <a:r>
              <a:rPr lang="en-US" dirty="0">
                <a:solidFill>
                  <a:srgbClr val="0070C0"/>
                </a:solidFill>
              </a:rPr>
              <a:t> non-conformities </a:t>
            </a:r>
            <a:r>
              <a:rPr lang="en-US" dirty="0">
                <a:sym typeface="Wingdings" panose="05000000000000000000" pitchFamily="2" charset="2"/>
              </a:rPr>
              <a:t> action in place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Available in due time </a:t>
            </a: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by EOY 2022</a:t>
            </a:r>
          </a:p>
        </p:txBody>
      </p:sp>
    </p:spTree>
    <p:extLst>
      <p:ext uri="{BB962C8B-B14F-4D97-AF65-F5344CB8AC3E}">
        <p14:creationId xmlns:p14="http://schemas.microsoft.com/office/powerpoint/2010/main" val="9248306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36576DC-056D-F91C-4827-F59FA8A40083}"/>
              </a:ext>
            </a:extLst>
          </p:cNvPr>
          <p:cNvSpPr/>
          <p:nvPr/>
        </p:nvSpPr>
        <p:spPr>
          <a:xfrm>
            <a:off x="-5971" y="4483646"/>
            <a:ext cx="1409620" cy="66351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FEDC8D4-F4A0-06F7-7A57-8B791296F8AF}"/>
              </a:ext>
            </a:extLst>
          </p:cNvPr>
          <p:cNvSpPr/>
          <p:nvPr/>
        </p:nvSpPr>
        <p:spPr>
          <a:xfrm>
            <a:off x="2456" y="0"/>
            <a:ext cx="6797647" cy="374473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8FCA1E5F-27A7-8BA7-BF4E-DF499675D80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200"/>
                    </a14:imgEffect>
                    <a14:imgEffect>
                      <a14:brightnessContrast bright="20000" contrast="-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507" y="3234841"/>
            <a:ext cx="3175366" cy="1864906"/>
          </a:xfrm>
          <a:prstGeom prst="snip2DiagRect">
            <a:avLst>
              <a:gd name="adj1" fmla="val 0"/>
              <a:gd name="adj2" fmla="val 33865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98C7467-1EA9-85D5-B011-5D2BB093F7E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"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87824" y="1696157"/>
            <a:ext cx="5770282" cy="20767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82C24B-3FA4-B5B6-9848-310F443CB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9433"/>
            <a:ext cx="4674196" cy="540000"/>
          </a:xfrm>
          <a:solidFill>
            <a:schemeClr val="bg1"/>
          </a:solidFill>
        </p:spPr>
        <p:txBody>
          <a:bodyPr/>
          <a:lstStyle/>
          <a:p>
            <a:r>
              <a:rPr lang="en-US" dirty="0"/>
              <a:t>Pre-series : procurement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269498-840F-D2D9-B4C2-AD22C72FE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FEBC314A-EACA-E417-66D9-DC133217E89D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706889" y="998613"/>
            <a:ext cx="1173529" cy="160855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95DC3CDC-8302-227E-3C9B-C1F1693D3F37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3467" y="1413392"/>
            <a:ext cx="1826054" cy="15258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60" name="Table 6">
            <a:extLst>
              <a:ext uri="{FF2B5EF4-FFF2-40B4-BE49-F238E27FC236}">
                <a16:creationId xmlns:a16="http://schemas.microsoft.com/office/drawing/2014/main" id="{8F757105-D5AB-4EC8-9702-44ED64164D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589437"/>
              </p:ext>
            </p:extLst>
          </p:nvPr>
        </p:nvGraphicFramePr>
        <p:xfrm>
          <a:off x="48764" y="535114"/>
          <a:ext cx="3581337" cy="58875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67250">
                  <a:extLst>
                    <a:ext uri="{9D8B030D-6E8A-4147-A177-3AD203B41FA5}">
                      <a16:colId xmlns:a16="http://schemas.microsoft.com/office/drawing/2014/main" val="286126655"/>
                    </a:ext>
                  </a:extLst>
                </a:gridCol>
                <a:gridCol w="1551550">
                  <a:extLst>
                    <a:ext uri="{9D8B030D-6E8A-4147-A177-3AD203B41FA5}">
                      <a16:colId xmlns:a16="http://schemas.microsoft.com/office/drawing/2014/main" val="48992145"/>
                    </a:ext>
                  </a:extLst>
                </a:gridCol>
                <a:gridCol w="1348350">
                  <a:extLst>
                    <a:ext uri="{9D8B030D-6E8A-4147-A177-3AD203B41FA5}">
                      <a16:colId xmlns:a16="http://schemas.microsoft.com/office/drawing/2014/main" val="1661803777"/>
                    </a:ext>
                  </a:extLst>
                </a:gridCol>
                <a:gridCol w="514187">
                  <a:extLst>
                    <a:ext uri="{9D8B030D-6E8A-4147-A177-3AD203B41FA5}">
                      <a16:colId xmlns:a16="http://schemas.microsoft.com/office/drawing/2014/main" val="2640098717"/>
                    </a:ext>
                  </a:extLst>
                </a:gridCol>
              </a:tblGrid>
              <a:tr h="278436"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Source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Status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6631761"/>
                  </a:ext>
                </a:extLst>
              </a:tr>
              <a:tr h="15776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3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Helium Vessel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Tech. Spec. EDMS 2519812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EN-MME workshop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(bellows sub-contracted)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60%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4354841"/>
                  </a:ext>
                </a:extLst>
              </a:tr>
            </a:tbl>
          </a:graphicData>
        </a:graphic>
      </p:graphicFrame>
      <p:pic>
        <p:nvPicPr>
          <p:cNvPr id="16" name="Picture 15">
            <a:extLst>
              <a:ext uri="{FF2B5EF4-FFF2-40B4-BE49-F238E27FC236}">
                <a16:creationId xmlns:a16="http://schemas.microsoft.com/office/drawing/2014/main" id="{13B18D9D-58F7-A6A6-EB6E-34C86C81419B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3801" y="3988888"/>
            <a:ext cx="2602836" cy="10962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73" name="Table 18">
            <a:extLst>
              <a:ext uri="{FF2B5EF4-FFF2-40B4-BE49-F238E27FC236}">
                <a16:creationId xmlns:a16="http://schemas.microsoft.com/office/drawing/2014/main" id="{3907F5F3-92B2-B811-2128-F396F414D4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1171405"/>
              </p:ext>
            </p:extLst>
          </p:nvPr>
        </p:nvGraphicFramePr>
        <p:xfrm>
          <a:off x="33467" y="4775106"/>
          <a:ext cx="847263" cy="320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0963">
                  <a:extLst>
                    <a:ext uri="{9D8B030D-6E8A-4147-A177-3AD203B41FA5}">
                      <a16:colId xmlns:a16="http://schemas.microsoft.com/office/drawing/2014/main" val="1509579789"/>
                    </a:ext>
                  </a:extLst>
                </a:gridCol>
                <a:gridCol w="186300">
                  <a:extLst>
                    <a:ext uri="{9D8B030D-6E8A-4147-A177-3AD203B41FA5}">
                      <a16:colId xmlns:a16="http://schemas.microsoft.com/office/drawing/2014/main" val="195534154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Manufacturing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GB" sz="7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23989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Metrology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GB" sz="7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898902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Leak test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kern="1200" dirty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ebdings" panose="05030102010509060703" pitchFamily="18" charset="2"/>
                        </a:rPr>
                        <a:t></a:t>
                      </a:r>
                      <a:endParaRPr lang="en-GB" sz="700" kern="1200" dirty="0"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3766309"/>
                  </a:ext>
                </a:extLst>
              </a:tr>
            </a:tbl>
          </a:graphicData>
        </a:graphic>
      </p:graphicFrame>
      <p:graphicFrame>
        <p:nvGraphicFramePr>
          <p:cNvPr id="74" name="Table 18">
            <a:extLst>
              <a:ext uri="{FF2B5EF4-FFF2-40B4-BE49-F238E27FC236}">
                <a16:creationId xmlns:a16="http://schemas.microsoft.com/office/drawing/2014/main" id="{2A1005EB-9476-F53A-DF05-1DEDAF2A6D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195186"/>
              </p:ext>
            </p:extLst>
          </p:nvPr>
        </p:nvGraphicFramePr>
        <p:xfrm>
          <a:off x="7571551" y="3994656"/>
          <a:ext cx="932162" cy="320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0963">
                  <a:extLst>
                    <a:ext uri="{9D8B030D-6E8A-4147-A177-3AD203B41FA5}">
                      <a16:colId xmlns:a16="http://schemas.microsoft.com/office/drawing/2014/main" val="1509579789"/>
                    </a:ext>
                  </a:extLst>
                </a:gridCol>
                <a:gridCol w="271199">
                  <a:extLst>
                    <a:ext uri="{9D8B030D-6E8A-4147-A177-3AD203B41FA5}">
                      <a16:colId xmlns:a16="http://schemas.microsoft.com/office/drawing/2014/main" val="195534154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Manufacturing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>
                          <a:solidFill>
                            <a:srgbClr val="00B050"/>
                          </a:solidFill>
                        </a:rPr>
                        <a:t>50%</a:t>
                      </a:r>
                      <a:endParaRPr lang="en-GB" sz="7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23989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Metrology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1" dirty="0">
                          <a:solidFill>
                            <a:srgbClr val="CC66FF"/>
                          </a:solidFill>
                          <a:sym typeface="Wingdings" panose="05000000000000000000" pitchFamily="2" charset="2"/>
                        </a:rPr>
                        <a:t></a:t>
                      </a:r>
                      <a:endParaRPr lang="en-GB" sz="700" b="1" dirty="0">
                        <a:solidFill>
                          <a:srgbClr val="CC66FF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898902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Leak test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1" dirty="0">
                          <a:solidFill>
                            <a:srgbClr val="CC66FF"/>
                          </a:solidFill>
                          <a:sym typeface="Wingdings" panose="05000000000000000000" pitchFamily="2" charset="2"/>
                        </a:rPr>
                        <a:t></a:t>
                      </a:r>
                      <a:endParaRPr lang="en-GB" sz="700" b="1" dirty="0">
                        <a:solidFill>
                          <a:srgbClr val="CC66FF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3766309"/>
                  </a:ext>
                </a:extLst>
              </a:tr>
            </a:tbl>
          </a:graphicData>
        </a:graphic>
      </p:graphicFrame>
      <p:graphicFrame>
        <p:nvGraphicFramePr>
          <p:cNvPr id="76" name="Table 18">
            <a:extLst>
              <a:ext uri="{FF2B5EF4-FFF2-40B4-BE49-F238E27FC236}">
                <a16:creationId xmlns:a16="http://schemas.microsoft.com/office/drawing/2014/main" id="{9E293335-FED7-9A4E-095D-D8EB2A67CA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5023054"/>
              </p:ext>
            </p:extLst>
          </p:nvPr>
        </p:nvGraphicFramePr>
        <p:xfrm>
          <a:off x="1908545" y="1759888"/>
          <a:ext cx="936163" cy="320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0963">
                  <a:extLst>
                    <a:ext uri="{9D8B030D-6E8A-4147-A177-3AD203B41FA5}">
                      <a16:colId xmlns:a16="http://schemas.microsoft.com/office/drawing/2014/main" val="1509579789"/>
                    </a:ext>
                  </a:extLst>
                </a:gridCol>
                <a:gridCol w="275200">
                  <a:extLst>
                    <a:ext uri="{9D8B030D-6E8A-4147-A177-3AD203B41FA5}">
                      <a16:colId xmlns:a16="http://schemas.microsoft.com/office/drawing/2014/main" val="195534154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Manufacturing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60%</a:t>
                      </a: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23989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Metrology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1" dirty="0">
                          <a:solidFill>
                            <a:srgbClr val="CC66FF"/>
                          </a:solidFill>
                          <a:sym typeface="Wingdings" panose="05000000000000000000" pitchFamily="2" charset="2"/>
                        </a:rPr>
                        <a:t></a:t>
                      </a:r>
                      <a:endParaRPr lang="en-GB" sz="700" b="1" dirty="0">
                        <a:solidFill>
                          <a:srgbClr val="CC66FF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898902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Leak test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1" dirty="0">
                          <a:solidFill>
                            <a:srgbClr val="CC66FF"/>
                          </a:solidFill>
                          <a:sym typeface="Wingdings" panose="05000000000000000000" pitchFamily="2" charset="2"/>
                        </a:rPr>
                        <a:t></a:t>
                      </a:r>
                      <a:endParaRPr lang="en-GB" sz="700" b="1" kern="1200" dirty="0">
                        <a:solidFill>
                          <a:srgbClr val="CC66F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3766309"/>
                  </a:ext>
                </a:extLst>
              </a:tr>
            </a:tbl>
          </a:graphicData>
        </a:graphic>
      </p:graphicFrame>
      <p:graphicFrame>
        <p:nvGraphicFramePr>
          <p:cNvPr id="77" name="Table 18">
            <a:extLst>
              <a:ext uri="{FF2B5EF4-FFF2-40B4-BE49-F238E27FC236}">
                <a16:creationId xmlns:a16="http://schemas.microsoft.com/office/drawing/2014/main" id="{D6CA0D33-2488-515C-6AB0-8358D2CCCC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3265731"/>
              </p:ext>
            </p:extLst>
          </p:nvPr>
        </p:nvGraphicFramePr>
        <p:xfrm>
          <a:off x="2855518" y="1232479"/>
          <a:ext cx="847263" cy="320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0963">
                  <a:extLst>
                    <a:ext uri="{9D8B030D-6E8A-4147-A177-3AD203B41FA5}">
                      <a16:colId xmlns:a16="http://schemas.microsoft.com/office/drawing/2014/main" val="1509579789"/>
                    </a:ext>
                  </a:extLst>
                </a:gridCol>
                <a:gridCol w="186300">
                  <a:extLst>
                    <a:ext uri="{9D8B030D-6E8A-4147-A177-3AD203B41FA5}">
                      <a16:colId xmlns:a16="http://schemas.microsoft.com/office/drawing/2014/main" val="195534154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Manufacturing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GB" sz="7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23989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Metrology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GB" sz="7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898902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Leak test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kern="1200" dirty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ebdings" panose="05030102010509060703" pitchFamily="18" charset="2"/>
                        </a:rPr>
                        <a:t></a:t>
                      </a:r>
                      <a:endParaRPr lang="en-GB" sz="700" kern="1200" dirty="0"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3766309"/>
                  </a:ext>
                </a:extLst>
              </a:tr>
            </a:tbl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5270C3B-3FB5-2B29-B214-58B9E48DFB1D}"/>
              </a:ext>
            </a:extLst>
          </p:cNvPr>
          <p:cNvCxnSpPr>
            <a:cxnSpLocks/>
          </p:cNvCxnSpPr>
          <p:nvPr/>
        </p:nvCxnSpPr>
        <p:spPr>
          <a:xfrm>
            <a:off x="4872860" y="2112213"/>
            <a:ext cx="1038565" cy="315521"/>
          </a:xfrm>
          <a:prstGeom prst="line">
            <a:avLst/>
          </a:prstGeom>
          <a:ln w="6350">
            <a:solidFill>
              <a:srgbClr val="FF000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B6D2366-80FA-83BF-2CAA-4D0029B6FABB}"/>
              </a:ext>
            </a:extLst>
          </p:cNvPr>
          <p:cNvCxnSpPr>
            <a:cxnSpLocks/>
            <a:stCxn id="58" idx="1"/>
          </p:cNvCxnSpPr>
          <p:nvPr/>
        </p:nvCxnSpPr>
        <p:spPr>
          <a:xfrm>
            <a:off x="1859521" y="2176333"/>
            <a:ext cx="1465702" cy="762941"/>
          </a:xfrm>
          <a:prstGeom prst="line">
            <a:avLst/>
          </a:prstGeom>
          <a:ln w="6350">
            <a:solidFill>
              <a:srgbClr val="FF000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FC868E4-4775-D0D9-1C1C-4168F177D195}"/>
              </a:ext>
            </a:extLst>
          </p:cNvPr>
          <p:cNvCxnSpPr>
            <a:cxnSpLocks/>
          </p:cNvCxnSpPr>
          <p:nvPr/>
        </p:nvCxnSpPr>
        <p:spPr>
          <a:xfrm flipV="1">
            <a:off x="3158847" y="2999291"/>
            <a:ext cx="1711557" cy="783067"/>
          </a:xfrm>
          <a:prstGeom prst="line">
            <a:avLst/>
          </a:prstGeom>
          <a:ln w="6350">
            <a:solidFill>
              <a:srgbClr val="FF000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D46D764-DAB6-45B1-F989-7D8A45B68E4E}"/>
              </a:ext>
            </a:extLst>
          </p:cNvPr>
          <p:cNvCxnSpPr>
            <a:cxnSpLocks/>
          </p:cNvCxnSpPr>
          <p:nvPr/>
        </p:nvCxnSpPr>
        <p:spPr>
          <a:xfrm flipV="1">
            <a:off x="4596582" y="2715767"/>
            <a:ext cx="1703610" cy="1128834"/>
          </a:xfrm>
          <a:prstGeom prst="line">
            <a:avLst/>
          </a:prstGeom>
          <a:ln w="6350">
            <a:solidFill>
              <a:srgbClr val="FF000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58F7B33-2EA3-7175-AD4C-559623B40856}"/>
              </a:ext>
            </a:extLst>
          </p:cNvPr>
          <p:cNvCxnSpPr>
            <a:cxnSpLocks/>
          </p:cNvCxnSpPr>
          <p:nvPr/>
        </p:nvCxnSpPr>
        <p:spPr>
          <a:xfrm flipV="1">
            <a:off x="6915902" y="2610160"/>
            <a:ext cx="234482" cy="593834"/>
          </a:xfrm>
          <a:prstGeom prst="line">
            <a:avLst/>
          </a:prstGeom>
          <a:ln w="6350">
            <a:solidFill>
              <a:srgbClr val="FF000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1B2F5FA-2EEF-C06F-D0AD-4533ED69FF33}"/>
              </a:ext>
            </a:extLst>
          </p:cNvPr>
          <p:cNvCxnSpPr>
            <a:cxnSpLocks/>
            <a:stCxn id="74" idx="0"/>
          </p:cNvCxnSpPr>
          <p:nvPr/>
        </p:nvCxnSpPr>
        <p:spPr>
          <a:xfrm flipV="1">
            <a:off x="8037632" y="2652453"/>
            <a:ext cx="132523" cy="1342203"/>
          </a:xfrm>
          <a:prstGeom prst="line">
            <a:avLst/>
          </a:prstGeom>
          <a:ln w="6350">
            <a:solidFill>
              <a:srgbClr val="FF000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8C89937-538E-6475-ABD8-7C57459F8245}"/>
              </a:ext>
            </a:extLst>
          </p:cNvPr>
          <p:cNvCxnSpPr>
            <a:cxnSpLocks/>
          </p:cNvCxnSpPr>
          <p:nvPr/>
        </p:nvCxnSpPr>
        <p:spPr>
          <a:xfrm flipH="1">
            <a:off x="7437287" y="1539426"/>
            <a:ext cx="320334" cy="920613"/>
          </a:xfrm>
          <a:prstGeom prst="line">
            <a:avLst/>
          </a:prstGeom>
          <a:ln w="6350">
            <a:solidFill>
              <a:srgbClr val="FF000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4" name="Picture 53">
            <a:extLst>
              <a:ext uri="{FF2B5EF4-FFF2-40B4-BE49-F238E27FC236}">
                <a16:creationId xmlns:a16="http://schemas.microsoft.com/office/drawing/2014/main" id="{D10D4A3B-55F0-F1BD-E487-20374DBCEFE2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hq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1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14161" y="2999291"/>
            <a:ext cx="1580147" cy="8453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75" name="Table 18">
            <a:extLst>
              <a:ext uri="{FF2B5EF4-FFF2-40B4-BE49-F238E27FC236}">
                <a16:creationId xmlns:a16="http://schemas.microsoft.com/office/drawing/2014/main" id="{F0F202BD-4F8A-5C25-A847-CE4A419C7B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404000"/>
              </p:ext>
            </p:extLst>
          </p:nvPr>
        </p:nvGraphicFramePr>
        <p:xfrm>
          <a:off x="6975402" y="3524561"/>
          <a:ext cx="847263" cy="320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0963">
                  <a:extLst>
                    <a:ext uri="{9D8B030D-6E8A-4147-A177-3AD203B41FA5}">
                      <a16:colId xmlns:a16="http://schemas.microsoft.com/office/drawing/2014/main" val="1509579789"/>
                    </a:ext>
                  </a:extLst>
                </a:gridCol>
                <a:gridCol w="186300">
                  <a:extLst>
                    <a:ext uri="{9D8B030D-6E8A-4147-A177-3AD203B41FA5}">
                      <a16:colId xmlns:a16="http://schemas.microsoft.com/office/drawing/2014/main" val="195534154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Manufacturing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GB" sz="7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23989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Metrology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GB" sz="7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898902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Leak test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kern="1200" dirty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ebdings" panose="05030102010509060703" pitchFamily="18" charset="2"/>
                        </a:rPr>
                        <a:t></a:t>
                      </a:r>
                      <a:endParaRPr lang="en-GB" sz="700" kern="1200" dirty="0"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3766309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D135432-FC28-5C0A-EF70-581C7C0A2C76}"/>
              </a:ext>
            </a:extLst>
          </p:cNvPr>
          <p:cNvCxnSpPr>
            <a:cxnSpLocks/>
            <a:stCxn id="27" idx="3"/>
          </p:cNvCxnSpPr>
          <p:nvPr/>
        </p:nvCxnSpPr>
        <p:spPr>
          <a:xfrm>
            <a:off x="6181483" y="1665630"/>
            <a:ext cx="301127" cy="390088"/>
          </a:xfrm>
          <a:prstGeom prst="line">
            <a:avLst/>
          </a:prstGeom>
          <a:ln w="6350">
            <a:solidFill>
              <a:srgbClr val="FF000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picture containing indoor&#10;&#10;Description automatically generated">
            <a:extLst>
              <a:ext uri="{FF2B5EF4-FFF2-40B4-BE49-F238E27FC236}">
                <a16:creationId xmlns:a16="http://schemas.microsoft.com/office/drawing/2014/main" id="{00038C5A-7596-BF20-73DF-0AEB4261520F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3279150" y="3901096"/>
            <a:ext cx="2508988" cy="1189224"/>
          </a:xfrm>
          <a:prstGeom prst="rect">
            <a:avLst/>
          </a:prstGeom>
        </p:spPr>
      </p:pic>
      <p:graphicFrame>
        <p:nvGraphicFramePr>
          <p:cNvPr id="25" name="Table 18">
            <a:extLst>
              <a:ext uri="{FF2B5EF4-FFF2-40B4-BE49-F238E27FC236}">
                <a16:creationId xmlns:a16="http://schemas.microsoft.com/office/drawing/2014/main" id="{E89EBC20-3D52-88B3-B01C-562182CA51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8128731"/>
              </p:ext>
            </p:extLst>
          </p:nvPr>
        </p:nvGraphicFramePr>
        <p:xfrm>
          <a:off x="3279942" y="4756019"/>
          <a:ext cx="847263" cy="320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0963">
                  <a:extLst>
                    <a:ext uri="{9D8B030D-6E8A-4147-A177-3AD203B41FA5}">
                      <a16:colId xmlns:a16="http://schemas.microsoft.com/office/drawing/2014/main" val="1509579789"/>
                    </a:ext>
                  </a:extLst>
                </a:gridCol>
                <a:gridCol w="186300">
                  <a:extLst>
                    <a:ext uri="{9D8B030D-6E8A-4147-A177-3AD203B41FA5}">
                      <a16:colId xmlns:a16="http://schemas.microsoft.com/office/drawing/2014/main" val="195534154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Manufacturing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GB" sz="7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23989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Metrology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GB" sz="7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898902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Leak test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kern="1200" dirty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ebdings" panose="05030102010509060703" pitchFamily="18" charset="2"/>
                        </a:rPr>
                        <a:t></a:t>
                      </a:r>
                      <a:endParaRPr lang="en-GB" sz="700" kern="1200" dirty="0"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3766309"/>
                  </a:ext>
                </a:extLst>
              </a:tr>
            </a:tbl>
          </a:graphicData>
        </a:graphic>
      </p:graphicFrame>
      <p:pic>
        <p:nvPicPr>
          <p:cNvPr id="27" name="Picture 26" descr="A picture containing indoor, dirty&#10;&#10;Description automatically generated">
            <a:extLst>
              <a:ext uri="{FF2B5EF4-FFF2-40B4-BE49-F238E27FC236}">
                <a16:creationId xmlns:a16="http://schemas.microsoft.com/office/drawing/2014/main" id="{01CA8945-01C8-6F14-B37B-F029D51A0C27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381297" y="514943"/>
            <a:ext cx="1600373" cy="7010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29" name="Table 18">
            <a:extLst>
              <a:ext uri="{FF2B5EF4-FFF2-40B4-BE49-F238E27FC236}">
                <a16:creationId xmlns:a16="http://schemas.microsoft.com/office/drawing/2014/main" id="{E6B76467-F453-75EF-9643-3A8ED96D0B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116449"/>
              </p:ext>
            </p:extLst>
          </p:nvPr>
        </p:nvGraphicFramePr>
        <p:xfrm>
          <a:off x="7915065" y="285423"/>
          <a:ext cx="847263" cy="320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0963">
                  <a:extLst>
                    <a:ext uri="{9D8B030D-6E8A-4147-A177-3AD203B41FA5}">
                      <a16:colId xmlns:a16="http://schemas.microsoft.com/office/drawing/2014/main" val="1509579789"/>
                    </a:ext>
                  </a:extLst>
                </a:gridCol>
                <a:gridCol w="186300">
                  <a:extLst>
                    <a:ext uri="{9D8B030D-6E8A-4147-A177-3AD203B41FA5}">
                      <a16:colId xmlns:a16="http://schemas.microsoft.com/office/drawing/2014/main" val="195534154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Manufacturing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kern="1200" dirty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ebdings" panose="05030102010509060703" pitchFamily="18" charset="2"/>
                        </a:rPr>
                        <a:t></a:t>
                      </a:r>
                      <a:endParaRPr lang="en-GB" sz="700" kern="1200" dirty="0"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23989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Metrology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1" dirty="0">
                          <a:solidFill>
                            <a:srgbClr val="CC66FF"/>
                          </a:solidFill>
                          <a:sym typeface="Wingdings" panose="05000000000000000000" pitchFamily="2" charset="2"/>
                        </a:rPr>
                        <a:t></a:t>
                      </a:r>
                      <a:endParaRPr lang="en-GB" sz="700" b="1" dirty="0">
                        <a:solidFill>
                          <a:srgbClr val="CC66FF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898902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Leak test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1" dirty="0">
                          <a:solidFill>
                            <a:srgbClr val="CC66FF"/>
                          </a:solidFill>
                          <a:sym typeface="Wingdings" panose="05000000000000000000" pitchFamily="2" charset="2"/>
                        </a:rPr>
                        <a:t></a:t>
                      </a:r>
                      <a:endParaRPr lang="en-GB" sz="700" b="1" dirty="0">
                        <a:solidFill>
                          <a:srgbClr val="CC66FF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3766309"/>
                  </a:ext>
                </a:extLst>
              </a:tr>
            </a:tbl>
          </a:graphicData>
        </a:graphic>
      </p:graphicFrame>
      <p:pic>
        <p:nvPicPr>
          <p:cNvPr id="32" name="Picture 31" descr="A picture containing floor, indoor, cluttered, messy&#10;&#10;Description automatically generated">
            <a:extLst>
              <a:ext uri="{FF2B5EF4-FFF2-40B4-BE49-F238E27FC236}">
                <a16:creationId xmlns:a16="http://schemas.microsoft.com/office/drawing/2014/main" id="{114DE9D9-512F-D59A-EBD4-2B585B60DEB1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hq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84813" y="614896"/>
            <a:ext cx="1703611" cy="10395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9FCD824F-4307-6AEB-9458-FBBE7F74A5B0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hq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197651" y="761352"/>
            <a:ext cx="1048270" cy="7563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38" name="Table 18">
            <a:extLst>
              <a:ext uri="{FF2B5EF4-FFF2-40B4-BE49-F238E27FC236}">
                <a16:creationId xmlns:a16="http://schemas.microsoft.com/office/drawing/2014/main" id="{BB661A15-9ACA-8478-42E7-5642FEE125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8970687"/>
              </p:ext>
            </p:extLst>
          </p:nvPr>
        </p:nvGraphicFramePr>
        <p:xfrm>
          <a:off x="4752024" y="497682"/>
          <a:ext cx="847263" cy="320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0963">
                  <a:extLst>
                    <a:ext uri="{9D8B030D-6E8A-4147-A177-3AD203B41FA5}">
                      <a16:colId xmlns:a16="http://schemas.microsoft.com/office/drawing/2014/main" val="1509579789"/>
                    </a:ext>
                  </a:extLst>
                </a:gridCol>
                <a:gridCol w="186300">
                  <a:extLst>
                    <a:ext uri="{9D8B030D-6E8A-4147-A177-3AD203B41FA5}">
                      <a16:colId xmlns:a16="http://schemas.microsoft.com/office/drawing/2014/main" val="195534154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Manufacturing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kern="1200" dirty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ebdings" panose="05030102010509060703" pitchFamily="18" charset="2"/>
                        </a:rPr>
                        <a:t></a:t>
                      </a:r>
                      <a:endParaRPr lang="en-GB" sz="700" kern="1200" dirty="0"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23989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Metrology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1" dirty="0">
                          <a:solidFill>
                            <a:srgbClr val="CC66FF"/>
                          </a:solidFill>
                          <a:sym typeface="Wingdings" panose="05000000000000000000" pitchFamily="2" charset="2"/>
                        </a:rPr>
                        <a:t></a:t>
                      </a:r>
                      <a:endParaRPr lang="en-GB" sz="700" b="1" dirty="0">
                        <a:solidFill>
                          <a:srgbClr val="CC66FF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898902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Leak test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1" dirty="0">
                          <a:solidFill>
                            <a:srgbClr val="CC66FF"/>
                          </a:solidFill>
                          <a:sym typeface="Wingdings" panose="05000000000000000000" pitchFamily="2" charset="2"/>
                        </a:rPr>
                        <a:t></a:t>
                      </a:r>
                      <a:endParaRPr lang="en-GB" sz="700" b="1" dirty="0">
                        <a:solidFill>
                          <a:srgbClr val="CC66FF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3766309"/>
                  </a:ext>
                </a:extLst>
              </a:tr>
            </a:tbl>
          </a:graphicData>
        </a:graphic>
      </p:graphicFrame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34374A27-0A2D-B8FA-E2D1-503BCD96F522}"/>
              </a:ext>
            </a:extLst>
          </p:cNvPr>
          <p:cNvCxnSpPr>
            <a:cxnSpLocks/>
            <a:stCxn id="38" idx="2"/>
          </p:cNvCxnSpPr>
          <p:nvPr/>
        </p:nvCxnSpPr>
        <p:spPr>
          <a:xfrm>
            <a:off x="5175655" y="817722"/>
            <a:ext cx="1041687" cy="1237996"/>
          </a:xfrm>
          <a:prstGeom prst="line">
            <a:avLst/>
          </a:prstGeom>
          <a:ln w="6350">
            <a:solidFill>
              <a:srgbClr val="FF000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Table 18">
            <a:extLst>
              <a:ext uri="{FF2B5EF4-FFF2-40B4-BE49-F238E27FC236}">
                <a16:creationId xmlns:a16="http://schemas.microsoft.com/office/drawing/2014/main" id="{97BE91AB-A467-116F-A826-7BEC781E9A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832418"/>
              </p:ext>
            </p:extLst>
          </p:nvPr>
        </p:nvGraphicFramePr>
        <p:xfrm>
          <a:off x="4968510" y="58465"/>
          <a:ext cx="847263" cy="320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0963">
                  <a:extLst>
                    <a:ext uri="{9D8B030D-6E8A-4147-A177-3AD203B41FA5}">
                      <a16:colId xmlns:a16="http://schemas.microsoft.com/office/drawing/2014/main" val="1509579789"/>
                    </a:ext>
                  </a:extLst>
                </a:gridCol>
                <a:gridCol w="186300">
                  <a:extLst>
                    <a:ext uri="{9D8B030D-6E8A-4147-A177-3AD203B41FA5}">
                      <a16:colId xmlns:a16="http://schemas.microsoft.com/office/drawing/2014/main" val="195534154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Manufacturing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GB" sz="7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23989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Metrology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1" dirty="0">
                          <a:solidFill>
                            <a:srgbClr val="CC66FF"/>
                          </a:solidFill>
                          <a:sym typeface="Wingdings" panose="05000000000000000000" pitchFamily="2" charset="2"/>
                        </a:rPr>
                        <a:t></a:t>
                      </a:r>
                      <a:endParaRPr lang="en-GB" sz="700" b="1" dirty="0">
                        <a:solidFill>
                          <a:srgbClr val="CC66FF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898902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i="1" dirty="0">
                          <a:solidFill>
                            <a:schemeClr val="tx2"/>
                          </a:solidFill>
                        </a:rPr>
                        <a:t>Leak test</a:t>
                      </a:r>
                      <a:endParaRPr lang="en-GB" sz="700" i="1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1" dirty="0">
                          <a:solidFill>
                            <a:srgbClr val="CC66FF"/>
                          </a:solidFill>
                          <a:sym typeface="Wingdings" panose="05000000000000000000" pitchFamily="2" charset="2"/>
                        </a:rPr>
                        <a:t></a:t>
                      </a:r>
                      <a:endParaRPr lang="en-GB" sz="700" b="1" dirty="0">
                        <a:solidFill>
                          <a:srgbClr val="CC66FF"/>
                        </a:solidFill>
                      </a:endParaRPr>
                    </a:p>
                  </a:txBody>
                  <a:tcPr marL="36000" marR="36000" marT="0" marB="0"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37663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1082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6D24312-FA3C-5B25-AFC3-21FA536C2A7A}"/>
              </a:ext>
            </a:extLst>
          </p:cNvPr>
          <p:cNvSpPr/>
          <p:nvPr/>
        </p:nvSpPr>
        <p:spPr>
          <a:xfrm>
            <a:off x="2456" y="0"/>
            <a:ext cx="6797647" cy="374473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82C24B-3FA4-B5B6-9848-310F443CB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062968" cy="454673"/>
          </a:xfrm>
          <a:noFill/>
        </p:spPr>
        <p:txBody>
          <a:bodyPr/>
          <a:lstStyle/>
          <a:p>
            <a:r>
              <a:rPr lang="en-US" sz="2400" dirty="0"/>
              <a:t>Pre-series : Assembly</a:t>
            </a:r>
            <a:endParaRPr lang="en-GB" sz="2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269498-840F-D2D9-B4C2-AD22C72FE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CD616A-B793-E164-380D-93FA0BF837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3199" y="499022"/>
            <a:ext cx="4997873" cy="243276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Assembly start = Availability of </a:t>
            </a:r>
            <a:r>
              <a:rPr lang="en-US" dirty="0" err="1"/>
              <a:t>NbTi</a:t>
            </a:r>
            <a:r>
              <a:rPr lang="en-US" dirty="0"/>
              <a:t> BB </a:t>
            </a:r>
            <a:r>
              <a:rPr lang="en-US" dirty="0">
                <a:solidFill>
                  <a:srgbClr val="0070C0"/>
                </a:solidFill>
              </a:rPr>
              <a:t>+ 3 months</a:t>
            </a:r>
          </a:p>
          <a:p>
            <a:pPr lvl="2"/>
            <a:endParaRPr lang="en-US" dirty="0"/>
          </a:p>
          <a:p>
            <a:r>
              <a:rPr lang="en-US" dirty="0"/>
              <a:t>Strategy</a:t>
            </a:r>
          </a:p>
          <a:p>
            <a:pPr lvl="1"/>
            <a:r>
              <a:rPr lang="en-US" dirty="0"/>
              <a:t>Where : in </a:t>
            </a:r>
            <a:r>
              <a:rPr lang="en-US" dirty="0">
                <a:solidFill>
                  <a:srgbClr val="0070C0"/>
                </a:solidFill>
              </a:rPr>
              <a:t>SMI2</a:t>
            </a:r>
            <a:r>
              <a:rPr lang="en-US" dirty="0"/>
              <a:t> </a:t>
            </a:r>
            <a:r>
              <a:rPr lang="en-GB" sz="2400" dirty="0">
                <a:solidFill>
                  <a:srgbClr val="00B050"/>
                </a:solidFill>
              </a:rPr>
              <a:t>✔</a:t>
            </a:r>
            <a:endParaRPr lang="en-US" sz="2400" dirty="0">
              <a:solidFill>
                <a:srgbClr val="002060"/>
              </a:solidFill>
            </a:endParaRPr>
          </a:p>
          <a:p>
            <a:pPr lvl="1"/>
            <a:r>
              <a:rPr lang="en-US" dirty="0"/>
              <a:t>Who : TE-MSC-CMI technicians with </a:t>
            </a:r>
            <a:r>
              <a:rPr lang="en-US" dirty="0">
                <a:solidFill>
                  <a:srgbClr val="0070C0"/>
                </a:solidFill>
              </a:rPr>
              <a:t>EN-MME support for welding</a:t>
            </a:r>
            <a:r>
              <a:rPr lang="en-US" dirty="0"/>
              <a:t> activity </a:t>
            </a:r>
            <a:r>
              <a:rPr lang="en-GB" sz="2400" dirty="0">
                <a:solidFill>
                  <a:srgbClr val="00B050"/>
                </a:solidFill>
              </a:rPr>
              <a:t>✔</a:t>
            </a:r>
            <a:endParaRPr lang="en-US" sz="2400" dirty="0">
              <a:solidFill>
                <a:srgbClr val="002060"/>
              </a:solidFill>
            </a:endParaRPr>
          </a:p>
          <a:p>
            <a:pPr lvl="2"/>
            <a:endParaRPr lang="en-US" dirty="0"/>
          </a:p>
          <a:p>
            <a:r>
              <a:rPr lang="en-US" dirty="0"/>
              <a:t>Preparation work</a:t>
            </a:r>
          </a:p>
          <a:p>
            <a:pPr lvl="1"/>
            <a:r>
              <a:rPr lang="en-US" dirty="0"/>
              <a:t>Assembly </a:t>
            </a:r>
            <a:r>
              <a:rPr lang="en-US" dirty="0">
                <a:solidFill>
                  <a:srgbClr val="0070C0"/>
                </a:solidFill>
              </a:rPr>
              <a:t>procedure</a:t>
            </a:r>
            <a:r>
              <a:rPr lang="en-US" dirty="0"/>
              <a:t> </a:t>
            </a:r>
            <a:r>
              <a:rPr lang="en-GB" sz="2400" kern="1200" dirty="0">
                <a:solidFill>
                  <a:schemeClr val="accent6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  <a:sym typeface="Webdings" panose="05030102010509060703" pitchFamily="18" charset="2"/>
              </a:rPr>
              <a:t></a:t>
            </a:r>
            <a:endParaRPr lang="en-GB" sz="2400" kern="1200" dirty="0">
              <a:solidFill>
                <a:schemeClr val="accent6">
                  <a:lumMod val="50000"/>
                </a:schemeClr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dirty="0"/>
              <a:t>Assembly tooling </a:t>
            </a:r>
            <a:r>
              <a:rPr lang="en-GB" sz="2400" kern="1200" dirty="0">
                <a:solidFill>
                  <a:schemeClr val="accent6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  <a:sym typeface="Webdings" panose="05030102010509060703" pitchFamily="18" charset="2"/>
              </a:rPr>
              <a:t></a:t>
            </a:r>
            <a:endParaRPr lang="en-US" dirty="0"/>
          </a:p>
          <a:p>
            <a:pPr lvl="1"/>
            <a:r>
              <a:rPr lang="en-US" dirty="0">
                <a:solidFill>
                  <a:srgbClr val="0070C0"/>
                </a:solidFill>
              </a:rPr>
              <a:t>Welding book </a:t>
            </a:r>
            <a:r>
              <a:rPr lang="en-US" dirty="0"/>
              <a:t>(in collaboration with EN-MME) </a:t>
            </a:r>
            <a:r>
              <a:rPr lang="en-GB" sz="2400" kern="1200" dirty="0">
                <a:solidFill>
                  <a:schemeClr val="accent6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  <a:sym typeface="Webdings" panose="05030102010509060703" pitchFamily="18" charset="2"/>
              </a:rPr>
              <a:t></a:t>
            </a:r>
            <a:endParaRPr lang="en-GB" sz="2400" kern="1200" dirty="0">
              <a:solidFill>
                <a:schemeClr val="accent6">
                  <a:lumMod val="50000"/>
                </a:schemeClr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dirty="0">
                <a:solidFill>
                  <a:srgbClr val="0070C0"/>
                </a:solidFill>
              </a:rPr>
              <a:t>QC</a:t>
            </a:r>
            <a:r>
              <a:rPr lang="en-US" dirty="0"/>
              <a:t> testing procedures being finalized </a:t>
            </a:r>
            <a:r>
              <a:rPr lang="en-GB" sz="2400" kern="1200" dirty="0">
                <a:solidFill>
                  <a:schemeClr val="accent6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  <a:sym typeface="Webdings" panose="05030102010509060703" pitchFamily="18" charset="2"/>
              </a:rPr>
              <a:t></a:t>
            </a:r>
            <a:endParaRPr lang="en-GB" sz="2400" kern="1200" dirty="0">
              <a:solidFill>
                <a:schemeClr val="accent6">
                  <a:lumMod val="50000"/>
                </a:schemeClr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BCD05DA6-9037-A806-C28D-6ADB94EFB9D5}"/>
              </a:ext>
            </a:extLst>
          </p:cNvPr>
          <p:cNvSpPr txBox="1"/>
          <p:nvPr/>
        </p:nvSpPr>
        <p:spPr>
          <a:xfrm>
            <a:off x="7127877" y="458687"/>
            <a:ext cx="1607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solidFill>
                  <a:srgbClr val="0070C0"/>
                </a:solidFill>
                <a:sym typeface="Wingdings" panose="05000000000000000000" pitchFamily="2" charset="2"/>
              </a:rPr>
              <a:t>Main body assembly sequence</a:t>
            </a:r>
            <a:endParaRPr lang="en-GB" sz="800" dirty="0">
              <a:highlight>
                <a:srgbClr val="FFFF00"/>
              </a:highlight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B19EF69C-2F5B-CE92-6431-F4959D4FDE40}"/>
              </a:ext>
            </a:extLst>
          </p:cNvPr>
          <p:cNvSpPr txBox="1"/>
          <p:nvPr/>
        </p:nvSpPr>
        <p:spPr>
          <a:xfrm>
            <a:off x="2371013" y="4825484"/>
            <a:ext cx="2683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solidFill>
                  <a:srgbClr val="0070C0"/>
                </a:solidFill>
                <a:sym typeface="Wingdings" panose="05000000000000000000" pitchFamily="2" charset="2"/>
              </a:rPr>
              <a:t>Extract of welding book in collaboration with MME</a:t>
            </a:r>
            <a:endParaRPr lang="en-GB" sz="800" dirty="0"/>
          </a:p>
        </p:txBody>
      </p:sp>
      <p:pic>
        <p:nvPicPr>
          <p:cNvPr id="128" name="Picture 127">
            <a:extLst>
              <a:ext uri="{FF2B5EF4-FFF2-40B4-BE49-F238E27FC236}">
                <a16:creationId xmlns:a16="http://schemas.microsoft.com/office/drawing/2014/main" id="{16A4FD5C-305B-A109-6AD9-DF24F53A20F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018" y="2925236"/>
            <a:ext cx="3839656" cy="1900248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85F083AA-66B5-F3DF-8E5A-9C513BE0941A}"/>
              </a:ext>
            </a:extLst>
          </p:cNvPr>
          <p:cNvGrpSpPr/>
          <p:nvPr/>
        </p:nvGrpSpPr>
        <p:grpSpPr>
          <a:xfrm>
            <a:off x="5088526" y="632653"/>
            <a:ext cx="3864682" cy="4192831"/>
            <a:chOff x="5088526" y="632653"/>
            <a:chExt cx="3574669" cy="3878193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29053C56-32F4-D41C-A6EC-BCDCC60863DE}"/>
                </a:ext>
              </a:extLst>
            </p:cNvPr>
            <p:cNvGrpSpPr/>
            <p:nvPr/>
          </p:nvGrpSpPr>
          <p:grpSpPr>
            <a:xfrm>
              <a:off x="5144040" y="699024"/>
              <a:ext cx="3472083" cy="3754592"/>
              <a:chOff x="5230800" y="192611"/>
              <a:chExt cx="3472083" cy="3754592"/>
            </a:xfrm>
          </p:grpSpPr>
          <p:pic>
            <p:nvPicPr>
              <p:cNvPr id="9" name="Picture 8" descr="Diagram&#10;&#10;Description automatically generated">
                <a:extLst>
                  <a:ext uri="{FF2B5EF4-FFF2-40B4-BE49-F238E27FC236}">
                    <a16:creationId xmlns:a16="http://schemas.microsoft.com/office/drawing/2014/main" id="{0F1A2564-799E-6F1B-EFE7-F948FA1918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232337" y="192611"/>
                <a:ext cx="779313" cy="438364"/>
              </a:xfrm>
              <a:prstGeom prst="rect">
                <a:avLst/>
              </a:prstGeom>
              <a:ln w="3175">
                <a:solidFill>
                  <a:schemeClr val="accent1"/>
                </a:solidFill>
              </a:ln>
            </p:spPr>
          </p:pic>
          <p:pic>
            <p:nvPicPr>
              <p:cNvPr id="13" name="Picture 12" descr="Diagram, text&#10;&#10;Description automatically generated">
                <a:extLst>
                  <a:ext uri="{FF2B5EF4-FFF2-40B4-BE49-F238E27FC236}">
                    <a16:creationId xmlns:a16="http://schemas.microsoft.com/office/drawing/2014/main" id="{EE2AD6AF-7BA0-30C9-C0E5-1DF78FB9FE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129148" y="192611"/>
                <a:ext cx="779313" cy="438364"/>
              </a:xfrm>
              <a:prstGeom prst="rect">
                <a:avLst/>
              </a:prstGeom>
              <a:ln w="3175">
                <a:solidFill>
                  <a:schemeClr val="accent1"/>
                </a:solidFill>
              </a:ln>
            </p:spPr>
          </p:pic>
          <p:pic>
            <p:nvPicPr>
              <p:cNvPr id="19" name="Picture 18" descr="Graphical user interface, text, application&#10;&#10;Description automatically generated">
                <a:extLst>
                  <a:ext uri="{FF2B5EF4-FFF2-40B4-BE49-F238E27FC236}">
                    <a16:creationId xmlns:a16="http://schemas.microsoft.com/office/drawing/2014/main" id="{50E33F38-106D-1754-B131-EA4A1FD544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25959" y="192611"/>
                <a:ext cx="779313" cy="438364"/>
              </a:xfrm>
              <a:prstGeom prst="rect">
                <a:avLst/>
              </a:prstGeom>
              <a:ln w="3175">
                <a:solidFill>
                  <a:schemeClr val="accent1"/>
                </a:solidFill>
              </a:ln>
            </p:spPr>
          </p:pic>
          <p:pic>
            <p:nvPicPr>
              <p:cNvPr id="23" name="Picture 22" descr="Text&#10;&#10;Description automatically generated">
                <a:extLst>
                  <a:ext uri="{FF2B5EF4-FFF2-40B4-BE49-F238E27FC236}">
                    <a16:creationId xmlns:a16="http://schemas.microsoft.com/office/drawing/2014/main" id="{CA4B5D12-4FFD-9367-ED62-E9BCF7C249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922770" y="192611"/>
                <a:ext cx="779313" cy="438364"/>
              </a:xfrm>
              <a:prstGeom prst="rect">
                <a:avLst/>
              </a:prstGeom>
              <a:ln w="3175">
                <a:solidFill>
                  <a:schemeClr val="accent1"/>
                </a:solidFill>
              </a:ln>
            </p:spPr>
          </p:pic>
          <p:pic>
            <p:nvPicPr>
              <p:cNvPr id="47" name="Picture 46" descr="Diagram, engineering drawing&#10;&#10;Description automatically generated">
                <a:extLst>
                  <a:ext uri="{FF2B5EF4-FFF2-40B4-BE49-F238E27FC236}">
                    <a16:creationId xmlns:a16="http://schemas.microsoft.com/office/drawing/2014/main" id="{F779136F-829F-C584-D359-073D2F5626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232337" y="1298343"/>
                <a:ext cx="779313" cy="438364"/>
              </a:xfrm>
              <a:prstGeom prst="rect">
                <a:avLst/>
              </a:prstGeom>
              <a:ln w="3175">
                <a:solidFill>
                  <a:schemeClr val="accent1"/>
                </a:solidFill>
              </a:ln>
            </p:spPr>
          </p:pic>
          <p:pic>
            <p:nvPicPr>
              <p:cNvPr id="51" name="Picture 50" descr="Diagram, engineering drawing&#10;&#10;Description automatically generated">
                <a:extLst>
                  <a:ext uri="{FF2B5EF4-FFF2-40B4-BE49-F238E27FC236}">
                    <a16:creationId xmlns:a16="http://schemas.microsoft.com/office/drawing/2014/main" id="{0A9DDBEF-857D-F9BC-6041-BEAEF06471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129148" y="1298343"/>
                <a:ext cx="779313" cy="438364"/>
              </a:xfrm>
              <a:prstGeom prst="rect">
                <a:avLst/>
              </a:prstGeom>
              <a:ln w="3175">
                <a:solidFill>
                  <a:schemeClr val="accent1"/>
                </a:solidFill>
              </a:ln>
            </p:spPr>
          </p:pic>
          <p:pic>
            <p:nvPicPr>
              <p:cNvPr id="53" name="Picture 52" descr="A picture containing weapon&#10;&#10;Description automatically generated">
                <a:extLst>
                  <a:ext uri="{FF2B5EF4-FFF2-40B4-BE49-F238E27FC236}">
                    <a16:creationId xmlns:a16="http://schemas.microsoft.com/office/drawing/2014/main" id="{6A27563D-E16A-F77F-81BC-43BA62C22D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25959" y="1298343"/>
                <a:ext cx="779313" cy="438364"/>
              </a:xfrm>
              <a:prstGeom prst="rect">
                <a:avLst/>
              </a:prstGeom>
              <a:ln w="3175">
                <a:solidFill>
                  <a:schemeClr val="accent1"/>
                </a:solidFill>
              </a:ln>
            </p:spPr>
          </p:pic>
          <p:pic>
            <p:nvPicPr>
              <p:cNvPr id="55" name="Picture 54" descr="Diagram, engineering drawing&#10;&#10;Description automatically generated">
                <a:extLst>
                  <a:ext uri="{FF2B5EF4-FFF2-40B4-BE49-F238E27FC236}">
                    <a16:creationId xmlns:a16="http://schemas.microsoft.com/office/drawing/2014/main" id="{4B64041F-9821-97CA-A33F-DE46DFFE0D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922770" y="1298343"/>
                <a:ext cx="779313" cy="438364"/>
              </a:xfrm>
              <a:prstGeom prst="rect">
                <a:avLst/>
              </a:prstGeom>
              <a:ln w="3175">
                <a:solidFill>
                  <a:schemeClr val="accent1"/>
                </a:solidFill>
              </a:ln>
            </p:spPr>
          </p:pic>
          <p:pic>
            <p:nvPicPr>
              <p:cNvPr id="73" name="Picture 72" descr="Diagram&#10;&#10;Description automatically generated">
                <a:extLst>
                  <a:ext uri="{FF2B5EF4-FFF2-40B4-BE49-F238E27FC236}">
                    <a16:creationId xmlns:a16="http://schemas.microsoft.com/office/drawing/2014/main" id="{1A1FAEA2-85E2-94A9-4420-CEC8DCE9C4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232337" y="2404075"/>
                <a:ext cx="779313" cy="438364"/>
              </a:xfrm>
              <a:prstGeom prst="rect">
                <a:avLst/>
              </a:prstGeom>
              <a:ln w="3175">
                <a:solidFill>
                  <a:schemeClr val="accent1"/>
                </a:solidFill>
              </a:ln>
            </p:spPr>
          </p:pic>
          <p:pic>
            <p:nvPicPr>
              <p:cNvPr id="75" name="Picture 74" descr="Diagram&#10;&#10;Description automatically generated">
                <a:extLst>
                  <a:ext uri="{FF2B5EF4-FFF2-40B4-BE49-F238E27FC236}">
                    <a16:creationId xmlns:a16="http://schemas.microsoft.com/office/drawing/2014/main" id="{C1560D9C-1877-8D5B-4EA6-C3BFB92994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129148" y="2404075"/>
                <a:ext cx="779313" cy="438364"/>
              </a:xfrm>
              <a:prstGeom prst="rect">
                <a:avLst/>
              </a:prstGeom>
              <a:ln w="3175">
                <a:solidFill>
                  <a:schemeClr val="accent1"/>
                </a:solidFill>
              </a:ln>
            </p:spPr>
          </p:pic>
          <p:pic>
            <p:nvPicPr>
              <p:cNvPr id="83" name="Picture 82" descr="Diagram, engineering drawing&#10;&#10;Description automatically generated">
                <a:extLst>
                  <a:ext uri="{FF2B5EF4-FFF2-40B4-BE49-F238E27FC236}">
                    <a16:creationId xmlns:a16="http://schemas.microsoft.com/office/drawing/2014/main" id="{7F4CABEB-A5BA-6ABD-7751-AC10F1FDCA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25959" y="2404075"/>
                <a:ext cx="779313" cy="438364"/>
              </a:xfrm>
              <a:prstGeom prst="rect">
                <a:avLst/>
              </a:prstGeom>
              <a:ln w="3175">
                <a:solidFill>
                  <a:schemeClr val="accent1"/>
                </a:solidFill>
              </a:ln>
            </p:spPr>
          </p:pic>
          <p:pic>
            <p:nvPicPr>
              <p:cNvPr id="85" name="Picture 84" descr="Diagram&#10;&#10;Description automatically generated">
                <a:extLst>
                  <a:ext uri="{FF2B5EF4-FFF2-40B4-BE49-F238E27FC236}">
                    <a16:creationId xmlns:a16="http://schemas.microsoft.com/office/drawing/2014/main" id="{91E63DBC-0982-0D05-4468-D6024A4611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922770" y="2404075"/>
                <a:ext cx="779313" cy="438364"/>
              </a:xfrm>
              <a:prstGeom prst="rect">
                <a:avLst/>
              </a:prstGeom>
              <a:ln w="3175">
                <a:solidFill>
                  <a:schemeClr val="accent1"/>
                </a:solidFill>
              </a:ln>
            </p:spPr>
          </p:pic>
          <p:pic>
            <p:nvPicPr>
              <p:cNvPr id="107" name="Picture 106" descr="A picture containing text, weapon&#10;&#10;Description automatically generated">
                <a:extLst>
                  <a:ext uri="{FF2B5EF4-FFF2-40B4-BE49-F238E27FC236}">
                    <a16:creationId xmlns:a16="http://schemas.microsoft.com/office/drawing/2014/main" id="{39886B75-295B-F446-360B-8C682C60B3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232337" y="3508839"/>
                <a:ext cx="779313" cy="438364"/>
              </a:xfrm>
              <a:prstGeom prst="rect">
                <a:avLst/>
              </a:prstGeom>
              <a:ln w="3175">
                <a:solidFill>
                  <a:schemeClr val="accent1"/>
                </a:solidFill>
              </a:ln>
            </p:spPr>
          </p:pic>
          <p:pic>
            <p:nvPicPr>
              <p:cNvPr id="113" name="Picture 112" descr="Diagram, engineering drawing&#10;&#10;Description automatically generated">
                <a:extLst>
                  <a:ext uri="{FF2B5EF4-FFF2-40B4-BE49-F238E27FC236}">
                    <a16:creationId xmlns:a16="http://schemas.microsoft.com/office/drawing/2014/main" id="{39A74215-50A0-9535-8FA2-FB49C7AEA7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129148" y="3508839"/>
                <a:ext cx="779313" cy="438364"/>
              </a:xfrm>
              <a:prstGeom prst="rect">
                <a:avLst/>
              </a:prstGeom>
              <a:ln w="3175">
                <a:solidFill>
                  <a:schemeClr val="accent1"/>
                </a:solidFill>
              </a:ln>
            </p:spPr>
          </p:pic>
          <p:pic>
            <p:nvPicPr>
              <p:cNvPr id="121" name="Picture 120" descr="A picture containing weapon&#10;&#10;Description automatically generated">
                <a:extLst>
                  <a:ext uri="{FF2B5EF4-FFF2-40B4-BE49-F238E27FC236}">
                    <a16:creationId xmlns:a16="http://schemas.microsoft.com/office/drawing/2014/main" id="{405E65BE-9BCB-67F3-8656-24DF1D4C7D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25959" y="3508839"/>
                <a:ext cx="779313" cy="438364"/>
              </a:xfrm>
              <a:prstGeom prst="rect">
                <a:avLst/>
              </a:prstGeom>
              <a:ln w="3175">
                <a:solidFill>
                  <a:schemeClr val="accent1"/>
                </a:solidFill>
              </a:ln>
            </p:spPr>
          </p:pic>
          <p:pic>
            <p:nvPicPr>
              <p:cNvPr id="125" name="Picture 124" descr="Diagram&#10;&#10;Description automatically generated">
                <a:extLst>
                  <a:ext uri="{FF2B5EF4-FFF2-40B4-BE49-F238E27FC236}">
                    <a16:creationId xmlns:a16="http://schemas.microsoft.com/office/drawing/2014/main" id="{185F1C34-DD8D-E53E-6D31-2EC000288B7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922770" y="3508839"/>
                <a:ext cx="779313" cy="438364"/>
              </a:xfrm>
              <a:prstGeom prst="rect">
                <a:avLst/>
              </a:prstGeom>
              <a:ln w="3175">
                <a:solidFill>
                  <a:schemeClr val="accent1"/>
                </a:solidFill>
              </a:ln>
            </p:spPr>
          </p:pic>
          <p:sp>
            <p:nvSpPr>
              <p:cNvPr id="66" name="Arrow: Right 65">
                <a:extLst>
                  <a:ext uri="{FF2B5EF4-FFF2-40B4-BE49-F238E27FC236}">
                    <a16:creationId xmlns:a16="http://schemas.microsoft.com/office/drawing/2014/main" id="{9606C97C-252E-BB4B-21CB-B1ED31C93C72}"/>
                  </a:ext>
                </a:extLst>
              </p:cNvPr>
              <p:cNvSpPr/>
              <p:nvPr/>
            </p:nvSpPr>
            <p:spPr>
              <a:xfrm>
                <a:off x="6030901" y="375789"/>
                <a:ext cx="78996" cy="72008"/>
              </a:xfrm>
              <a:prstGeom prst="rightArrow">
                <a:avLst/>
              </a:prstGeom>
              <a:ln w="6350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" name="Arrow: Right 67">
                <a:extLst>
                  <a:ext uri="{FF2B5EF4-FFF2-40B4-BE49-F238E27FC236}">
                    <a16:creationId xmlns:a16="http://schemas.microsoft.com/office/drawing/2014/main" id="{6F669AB9-44A0-E36C-4AC5-AFA849644AFD}"/>
                  </a:ext>
                </a:extLst>
              </p:cNvPr>
              <p:cNvSpPr/>
              <p:nvPr/>
            </p:nvSpPr>
            <p:spPr>
              <a:xfrm rot="5400000">
                <a:off x="8277026" y="650592"/>
                <a:ext cx="78996" cy="72008"/>
              </a:xfrm>
              <a:prstGeom prst="rightArrow">
                <a:avLst/>
              </a:prstGeom>
              <a:ln w="6350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" name="Arrow: Right 69">
                <a:extLst>
                  <a:ext uri="{FF2B5EF4-FFF2-40B4-BE49-F238E27FC236}">
                    <a16:creationId xmlns:a16="http://schemas.microsoft.com/office/drawing/2014/main" id="{0AD7304C-DFC8-4C7E-7118-E379EEA15320}"/>
                  </a:ext>
                </a:extLst>
              </p:cNvPr>
              <p:cNvSpPr/>
              <p:nvPr/>
            </p:nvSpPr>
            <p:spPr>
              <a:xfrm>
                <a:off x="6931308" y="375789"/>
                <a:ext cx="78996" cy="72008"/>
              </a:xfrm>
              <a:prstGeom prst="rightArrow">
                <a:avLst/>
              </a:prstGeom>
              <a:ln w="6350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" name="Arrow: Right 70">
                <a:extLst>
                  <a:ext uri="{FF2B5EF4-FFF2-40B4-BE49-F238E27FC236}">
                    <a16:creationId xmlns:a16="http://schemas.microsoft.com/office/drawing/2014/main" id="{D8959855-3B4C-1373-F1E8-D861DEC63E7D}"/>
                  </a:ext>
                </a:extLst>
              </p:cNvPr>
              <p:cNvSpPr/>
              <p:nvPr/>
            </p:nvSpPr>
            <p:spPr>
              <a:xfrm>
                <a:off x="7820927" y="375789"/>
                <a:ext cx="78996" cy="72008"/>
              </a:xfrm>
              <a:prstGeom prst="rightArrow">
                <a:avLst/>
              </a:prstGeom>
              <a:ln w="6350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" name="Arrow: Right 71">
                <a:extLst>
                  <a:ext uri="{FF2B5EF4-FFF2-40B4-BE49-F238E27FC236}">
                    <a16:creationId xmlns:a16="http://schemas.microsoft.com/office/drawing/2014/main" id="{A232847A-282D-6ADF-60D5-B3BD2C611291}"/>
                  </a:ext>
                </a:extLst>
              </p:cNvPr>
              <p:cNvSpPr/>
              <p:nvPr/>
            </p:nvSpPr>
            <p:spPr>
              <a:xfrm>
                <a:off x="6030901" y="1491630"/>
                <a:ext cx="78996" cy="72008"/>
              </a:xfrm>
              <a:prstGeom prst="rightArrow">
                <a:avLst/>
              </a:prstGeom>
              <a:ln w="6350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" name="Arrow: Right 73">
                <a:extLst>
                  <a:ext uri="{FF2B5EF4-FFF2-40B4-BE49-F238E27FC236}">
                    <a16:creationId xmlns:a16="http://schemas.microsoft.com/office/drawing/2014/main" id="{ACEFD368-EC35-05BD-3D8E-1F3128DB9FA9}"/>
                  </a:ext>
                </a:extLst>
              </p:cNvPr>
              <p:cNvSpPr/>
              <p:nvPr/>
            </p:nvSpPr>
            <p:spPr>
              <a:xfrm>
                <a:off x="6931308" y="1491630"/>
                <a:ext cx="78996" cy="72008"/>
              </a:xfrm>
              <a:prstGeom prst="rightArrow">
                <a:avLst/>
              </a:prstGeom>
              <a:ln w="6350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" name="Arrow: Right 75">
                <a:extLst>
                  <a:ext uri="{FF2B5EF4-FFF2-40B4-BE49-F238E27FC236}">
                    <a16:creationId xmlns:a16="http://schemas.microsoft.com/office/drawing/2014/main" id="{5D45CB71-B917-11E9-B9BE-8AF2B83EFA1D}"/>
                  </a:ext>
                </a:extLst>
              </p:cNvPr>
              <p:cNvSpPr/>
              <p:nvPr/>
            </p:nvSpPr>
            <p:spPr>
              <a:xfrm>
                <a:off x="7820927" y="1491630"/>
                <a:ext cx="78996" cy="72008"/>
              </a:xfrm>
              <a:prstGeom prst="rightArrow">
                <a:avLst/>
              </a:prstGeom>
              <a:ln w="6350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7" name="Arrow: Right 76">
                <a:extLst>
                  <a:ext uri="{FF2B5EF4-FFF2-40B4-BE49-F238E27FC236}">
                    <a16:creationId xmlns:a16="http://schemas.microsoft.com/office/drawing/2014/main" id="{A010A0D7-1AD9-6484-4A5E-1BDA98C146A7}"/>
                  </a:ext>
                </a:extLst>
              </p:cNvPr>
              <p:cNvSpPr/>
              <p:nvPr/>
            </p:nvSpPr>
            <p:spPr>
              <a:xfrm>
                <a:off x="6024873" y="2588446"/>
                <a:ext cx="78996" cy="72008"/>
              </a:xfrm>
              <a:prstGeom prst="rightArrow">
                <a:avLst/>
              </a:prstGeom>
              <a:ln w="6350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" name="Arrow: Right 77">
                <a:extLst>
                  <a:ext uri="{FF2B5EF4-FFF2-40B4-BE49-F238E27FC236}">
                    <a16:creationId xmlns:a16="http://schemas.microsoft.com/office/drawing/2014/main" id="{1BC57D1D-EBB5-D56C-C3F5-2C1D159AEE27}"/>
                  </a:ext>
                </a:extLst>
              </p:cNvPr>
              <p:cNvSpPr/>
              <p:nvPr/>
            </p:nvSpPr>
            <p:spPr>
              <a:xfrm>
                <a:off x="6925280" y="2588446"/>
                <a:ext cx="78996" cy="72008"/>
              </a:xfrm>
              <a:prstGeom prst="rightArrow">
                <a:avLst/>
              </a:prstGeom>
              <a:ln w="6350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9" name="Arrow: Right 78">
                <a:extLst>
                  <a:ext uri="{FF2B5EF4-FFF2-40B4-BE49-F238E27FC236}">
                    <a16:creationId xmlns:a16="http://schemas.microsoft.com/office/drawing/2014/main" id="{E0EA6F2C-1C06-820C-0137-ECFC4D21DC6E}"/>
                  </a:ext>
                </a:extLst>
              </p:cNvPr>
              <p:cNvSpPr/>
              <p:nvPr/>
            </p:nvSpPr>
            <p:spPr>
              <a:xfrm>
                <a:off x="7814899" y="2588446"/>
                <a:ext cx="78996" cy="72008"/>
              </a:xfrm>
              <a:prstGeom prst="rightArrow">
                <a:avLst/>
              </a:prstGeom>
              <a:ln w="6350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0" name="Arrow: Right 79">
                <a:extLst>
                  <a:ext uri="{FF2B5EF4-FFF2-40B4-BE49-F238E27FC236}">
                    <a16:creationId xmlns:a16="http://schemas.microsoft.com/office/drawing/2014/main" id="{744879BF-B0B3-D3F0-A9CF-C5C891CBDAA4}"/>
                  </a:ext>
                </a:extLst>
              </p:cNvPr>
              <p:cNvSpPr/>
              <p:nvPr/>
            </p:nvSpPr>
            <p:spPr>
              <a:xfrm>
                <a:off x="6030901" y="3685262"/>
                <a:ext cx="78996" cy="72008"/>
              </a:xfrm>
              <a:prstGeom prst="rightArrow">
                <a:avLst/>
              </a:prstGeom>
              <a:ln w="6350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1" name="Arrow: Right 80">
                <a:extLst>
                  <a:ext uri="{FF2B5EF4-FFF2-40B4-BE49-F238E27FC236}">
                    <a16:creationId xmlns:a16="http://schemas.microsoft.com/office/drawing/2014/main" id="{94DF1E32-42DC-BE7E-1090-5F1253E16A58}"/>
                  </a:ext>
                </a:extLst>
              </p:cNvPr>
              <p:cNvSpPr/>
              <p:nvPr/>
            </p:nvSpPr>
            <p:spPr>
              <a:xfrm>
                <a:off x="6931308" y="3685262"/>
                <a:ext cx="78996" cy="72008"/>
              </a:xfrm>
              <a:prstGeom prst="rightArrow">
                <a:avLst/>
              </a:prstGeom>
              <a:ln w="6350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2" name="Arrow: Right 81">
                <a:extLst>
                  <a:ext uri="{FF2B5EF4-FFF2-40B4-BE49-F238E27FC236}">
                    <a16:creationId xmlns:a16="http://schemas.microsoft.com/office/drawing/2014/main" id="{1E3C1123-9E92-D22B-CCD9-D0B87C473871}"/>
                  </a:ext>
                </a:extLst>
              </p:cNvPr>
              <p:cNvSpPr/>
              <p:nvPr/>
            </p:nvSpPr>
            <p:spPr>
              <a:xfrm>
                <a:off x="7820927" y="3685262"/>
                <a:ext cx="78996" cy="72008"/>
              </a:xfrm>
              <a:prstGeom prst="rightArrow">
                <a:avLst/>
              </a:prstGeom>
              <a:ln w="6350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4" name="Arrow: Right 83">
                <a:extLst>
                  <a:ext uri="{FF2B5EF4-FFF2-40B4-BE49-F238E27FC236}">
                    <a16:creationId xmlns:a16="http://schemas.microsoft.com/office/drawing/2014/main" id="{54B4C774-EBD3-4CA2-F2B6-A0D7B530FEAA}"/>
                  </a:ext>
                </a:extLst>
              </p:cNvPr>
              <p:cNvSpPr/>
              <p:nvPr/>
            </p:nvSpPr>
            <p:spPr>
              <a:xfrm flipH="1">
                <a:off x="6024873" y="933709"/>
                <a:ext cx="78996" cy="72008"/>
              </a:xfrm>
              <a:prstGeom prst="rightArrow">
                <a:avLst/>
              </a:prstGeom>
              <a:ln w="6350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" name="Arrow: Right 85">
                <a:extLst>
                  <a:ext uri="{FF2B5EF4-FFF2-40B4-BE49-F238E27FC236}">
                    <a16:creationId xmlns:a16="http://schemas.microsoft.com/office/drawing/2014/main" id="{ED1785EA-7F0E-8AE0-72C1-38FB18A40632}"/>
                  </a:ext>
                </a:extLst>
              </p:cNvPr>
              <p:cNvSpPr/>
              <p:nvPr/>
            </p:nvSpPr>
            <p:spPr>
              <a:xfrm flipH="1">
                <a:off x="6925280" y="933709"/>
                <a:ext cx="78996" cy="72008"/>
              </a:xfrm>
              <a:prstGeom prst="rightArrow">
                <a:avLst/>
              </a:prstGeom>
              <a:ln w="6350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7" name="Arrow: Right 86">
                <a:extLst>
                  <a:ext uri="{FF2B5EF4-FFF2-40B4-BE49-F238E27FC236}">
                    <a16:creationId xmlns:a16="http://schemas.microsoft.com/office/drawing/2014/main" id="{BD9F7643-ABCC-2804-8925-4A47C8C73922}"/>
                  </a:ext>
                </a:extLst>
              </p:cNvPr>
              <p:cNvSpPr/>
              <p:nvPr/>
            </p:nvSpPr>
            <p:spPr>
              <a:xfrm flipH="1">
                <a:off x="7814899" y="933709"/>
                <a:ext cx="78996" cy="72008"/>
              </a:xfrm>
              <a:prstGeom prst="rightArrow">
                <a:avLst/>
              </a:prstGeom>
              <a:ln w="6350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" name="Arrow: Right 95">
                <a:extLst>
                  <a:ext uri="{FF2B5EF4-FFF2-40B4-BE49-F238E27FC236}">
                    <a16:creationId xmlns:a16="http://schemas.microsoft.com/office/drawing/2014/main" id="{64AA68DB-6392-9A52-09BA-DFBDC3509B5E}"/>
                  </a:ext>
                </a:extLst>
              </p:cNvPr>
              <p:cNvSpPr/>
              <p:nvPr/>
            </p:nvSpPr>
            <p:spPr>
              <a:xfrm flipH="1">
                <a:off x="6030901" y="2030525"/>
                <a:ext cx="78996" cy="72008"/>
              </a:xfrm>
              <a:prstGeom prst="rightArrow">
                <a:avLst/>
              </a:prstGeom>
              <a:ln w="6350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8" name="Arrow: Right 97">
                <a:extLst>
                  <a:ext uri="{FF2B5EF4-FFF2-40B4-BE49-F238E27FC236}">
                    <a16:creationId xmlns:a16="http://schemas.microsoft.com/office/drawing/2014/main" id="{EF9E2968-97E0-6E6E-95F3-B51A341CD13A}"/>
                  </a:ext>
                </a:extLst>
              </p:cNvPr>
              <p:cNvSpPr/>
              <p:nvPr/>
            </p:nvSpPr>
            <p:spPr>
              <a:xfrm flipH="1">
                <a:off x="6931308" y="2030525"/>
                <a:ext cx="78996" cy="72008"/>
              </a:xfrm>
              <a:prstGeom prst="rightArrow">
                <a:avLst/>
              </a:prstGeom>
              <a:ln w="6350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" name="Arrow: Right 98">
                <a:extLst>
                  <a:ext uri="{FF2B5EF4-FFF2-40B4-BE49-F238E27FC236}">
                    <a16:creationId xmlns:a16="http://schemas.microsoft.com/office/drawing/2014/main" id="{0D9A7E12-7D6E-81BD-0A17-49F0A8E25BB9}"/>
                  </a:ext>
                </a:extLst>
              </p:cNvPr>
              <p:cNvSpPr/>
              <p:nvPr/>
            </p:nvSpPr>
            <p:spPr>
              <a:xfrm flipH="1">
                <a:off x="7820927" y="2030525"/>
                <a:ext cx="78996" cy="72008"/>
              </a:xfrm>
              <a:prstGeom prst="rightArrow">
                <a:avLst/>
              </a:prstGeom>
              <a:ln w="6350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Arrow: Right 99">
                <a:extLst>
                  <a:ext uri="{FF2B5EF4-FFF2-40B4-BE49-F238E27FC236}">
                    <a16:creationId xmlns:a16="http://schemas.microsoft.com/office/drawing/2014/main" id="{F63842D3-95C2-FA11-3C8B-647DA8439425}"/>
                  </a:ext>
                </a:extLst>
              </p:cNvPr>
              <p:cNvSpPr/>
              <p:nvPr/>
            </p:nvSpPr>
            <p:spPr>
              <a:xfrm flipH="1">
                <a:off x="6030901" y="3127341"/>
                <a:ext cx="78996" cy="72008"/>
              </a:xfrm>
              <a:prstGeom prst="rightArrow">
                <a:avLst/>
              </a:prstGeom>
              <a:ln w="6350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Arrow: Right 100">
                <a:extLst>
                  <a:ext uri="{FF2B5EF4-FFF2-40B4-BE49-F238E27FC236}">
                    <a16:creationId xmlns:a16="http://schemas.microsoft.com/office/drawing/2014/main" id="{824FAA73-62E0-DBC9-69CE-DF56A5CAA7EB}"/>
                  </a:ext>
                </a:extLst>
              </p:cNvPr>
              <p:cNvSpPr/>
              <p:nvPr/>
            </p:nvSpPr>
            <p:spPr>
              <a:xfrm flipH="1">
                <a:off x="6931308" y="3127341"/>
                <a:ext cx="78996" cy="72008"/>
              </a:xfrm>
              <a:prstGeom prst="rightArrow">
                <a:avLst/>
              </a:prstGeom>
              <a:ln w="6350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2" name="Arrow: Right 101">
                <a:extLst>
                  <a:ext uri="{FF2B5EF4-FFF2-40B4-BE49-F238E27FC236}">
                    <a16:creationId xmlns:a16="http://schemas.microsoft.com/office/drawing/2014/main" id="{FEF4621E-97A1-774C-A003-3618E42CC5F2}"/>
                  </a:ext>
                </a:extLst>
              </p:cNvPr>
              <p:cNvSpPr/>
              <p:nvPr/>
            </p:nvSpPr>
            <p:spPr>
              <a:xfrm flipH="1">
                <a:off x="7820927" y="3127341"/>
                <a:ext cx="78996" cy="72008"/>
              </a:xfrm>
              <a:prstGeom prst="rightArrow">
                <a:avLst/>
              </a:prstGeom>
              <a:ln w="6350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" name="Arrow: Right 103">
                <a:extLst>
                  <a:ext uri="{FF2B5EF4-FFF2-40B4-BE49-F238E27FC236}">
                    <a16:creationId xmlns:a16="http://schemas.microsoft.com/office/drawing/2014/main" id="{4770474C-A3ED-8340-5D22-9721DBEA97DF}"/>
                  </a:ext>
                </a:extLst>
              </p:cNvPr>
              <p:cNvSpPr/>
              <p:nvPr/>
            </p:nvSpPr>
            <p:spPr>
              <a:xfrm rot="5400000">
                <a:off x="8277026" y="1755087"/>
                <a:ext cx="78996" cy="72008"/>
              </a:xfrm>
              <a:prstGeom prst="rightArrow">
                <a:avLst/>
              </a:prstGeom>
              <a:ln w="6350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Arrow: Right 104">
                <a:extLst>
                  <a:ext uri="{FF2B5EF4-FFF2-40B4-BE49-F238E27FC236}">
                    <a16:creationId xmlns:a16="http://schemas.microsoft.com/office/drawing/2014/main" id="{6547D9B5-F0F6-E696-A2E3-3A119D782B85}"/>
                  </a:ext>
                </a:extLst>
              </p:cNvPr>
              <p:cNvSpPr/>
              <p:nvPr/>
            </p:nvSpPr>
            <p:spPr>
              <a:xfrm rot="5400000">
                <a:off x="8277026" y="2863202"/>
                <a:ext cx="78996" cy="72008"/>
              </a:xfrm>
              <a:prstGeom prst="rightArrow">
                <a:avLst/>
              </a:prstGeom>
              <a:ln w="6350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6" name="Arrow: Right 105">
                <a:extLst>
                  <a:ext uri="{FF2B5EF4-FFF2-40B4-BE49-F238E27FC236}">
                    <a16:creationId xmlns:a16="http://schemas.microsoft.com/office/drawing/2014/main" id="{88E3466B-F679-459B-4B22-37BF71906B79}"/>
                  </a:ext>
                </a:extLst>
              </p:cNvPr>
              <p:cNvSpPr/>
              <p:nvPr/>
            </p:nvSpPr>
            <p:spPr>
              <a:xfrm rot="5400000">
                <a:off x="5582495" y="1201428"/>
                <a:ext cx="78996" cy="72008"/>
              </a:xfrm>
              <a:prstGeom prst="rightArrow">
                <a:avLst/>
              </a:prstGeom>
              <a:ln w="6350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" name="Arrow: Right 107">
                <a:extLst>
                  <a:ext uri="{FF2B5EF4-FFF2-40B4-BE49-F238E27FC236}">
                    <a16:creationId xmlns:a16="http://schemas.microsoft.com/office/drawing/2014/main" id="{30DA8C0A-E8F1-6A09-B336-46D255EDFA35}"/>
                  </a:ext>
                </a:extLst>
              </p:cNvPr>
              <p:cNvSpPr/>
              <p:nvPr/>
            </p:nvSpPr>
            <p:spPr>
              <a:xfrm rot="5400000">
                <a:off x="5582495" y="2310336"/>
                <a:ext cx="78996" cy="72008"/>
              </a:xfrm>
              <a:prstGeom prst="rightArrow">
                <a:avLst/>
              </a:prstGeom>
              <a:ln w="6350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9" name="Arrow: Right 108">
                <a:extLst>
                  <a:ext uri="{FF2B5EF4-FFF2-40B4-BE49-F238E27FC236}">
                    <a16:creationId xmlns:a16="http://schemas.microsoft.com/office/drawing/2014/main" id="{421244B9-F2B1-817E-1908-BD3DE3E22CF5}"/>
                  </a:ext>
                </a:extLst>
              </p:cNvPr>
              <p:cNvSpPr/>
              <p:nvPr/>
            </p:nvSpPr>
            <p:spPr>
              <a:xfrm rot="5400000">
                <a:off x="5582495" y="3416068"/>
                <a:ext cx="78996" cy="72008"/>
              </a:xfrm>
              <a:prstGeom prst="rightArrow">
                <a:avLst/>
              </a:prstGeom>
              <a:ln w="6350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10" name="Picture 109" descr="A picture containing text, device, weapon&#10;&#10;Description automatically generated">
                <a:extLst>
                  <a:ext uri="{FF2B5EF4-FFF2-40B4-BE49-F238E27FC236}">
                    <a16:creationId xmlns:a16="http://schemas.microsoft.com/office/drawing/2014/main" id="{B20966B6-9486-05EB-9BB1-CEF148DDD3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923570" y="750987"/>
                <a:ext cx="779313" cy="438364"/>
              </a:xfrm>
              <a:prstGeom prst="rect">
                <a:avLst/>
              </a:prstGeom>
              <a:ln w="3175">
                <a:solidFill>
                  <a:schemeClr val="accent1"/>
                </a:solidFill>
              </a:ln>
            </p:spPr>
          </p:pic>
          <p:pic>
            <p:nvPicPr>
              <p:cNvPr id="111" name="Picture 110" descr="A close-up of a syringe&#10;&#10;Description automatically generated with medium confidence">
                <a:extLst>
                  <a:ext uri="{FF2B5EF4-FFF2-40B4-BE49-F238E27FC236}">
                    <a16:creationId xmlns:a16="http://schemas.microsoft.com/office/drawing/2014/main" id="{8B23CB18-4DD0-6B71-A563-C2261B2CB9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26359" y="745477"/>
                <a:ext cx="779313" cy="438364"/>
              </a:xfrm>
              <a:prstGeom prst="rect">
                <a:avLst/>
              </a:prstGeom>
              <a:ln w="3175">
                <a:solidFill>
                  <a:schemeClr val="accent1"/>
                </a:solidFill>
              </a:ln>
            </p:spPr>
          </p:pic>
          <p:pic>
            <p:nvPicPr>
              <p:cNvPr id="112" name="Picture 111" descr="A picture containing text, weapon, screenshot&#10;&#10;Description automatically generated">
                <a:extLst>
                  <a:ext uri="{FF2B5EF4-FFF2-40B4-BE49-F238E27FC236}">
                    <a16:creationId xmlns:a16="http://schemas.microsoft.com/office/drawing/2014/main" id="{EF570D59-AE07-CCC9-33B2-7A4E84F46C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129148" y="750531"/>
                <a:ext cx="779313" cy="438364"/>
              </a:xfrm>
              <a:prstGeom prst="rect">
                <a:avLst/>
              </a:prstGeom>
              <a:ln w="3175">
                <a:solidFill>
                  <a:schemeClr val="accent1"/>
                </a:solidFill>
              </a:ln>
            </p:spPr>
          </p:pic>
          <p:pic>
            <p:nvPicPr>
              <p:cNvPr id="114" name="Picture 113" descr="Diagram&#10;&#10;Description automatically generated">
                <a:extLst>
                  <a:ext uri="{FF2B5EF4-FFF2-40B4-BE49-F238E27FC236}">
                    <a16:creationId xmlns:a16="http://schemas.microsoft.com/office/drawing/2014/main" id="{69E304BF-E723-8BAF-870E-1E6BF13D46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232337" y="750531"/>
                <a:ext cx="779313" cy="438364"/>
              </a:xfrm>
              <a:prstGeom prst="rect">
                <a:avLst/>
              </a:prstGeom>
              <a:ln w="3175">
                <a:solidFill>
                  <a:schemeClr val="accent1"/>
                </a:solidFill>
              </a:ln>
            </p:spPr>
          </p:pic>
          <p:pic>
            <p:nvPicPr>
              <p:cNvPr id="115" name="Picture 114" descr="Graphical user interface, diagram&#10;&#10;Description automatically generated">
                <a:extLst>
                  <a:ext uri="{FF2B5EF4-FFF2-40B4-BE49-F238E27FC236}">
                    <a16:creationId xmlns:a16="http://schemas.microsoft.com/office/drawing/2014/main" id="{269DD6AE-E4D6-FD92-E41F-11BE472C96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923570" y="1851209"/>
                <a:ext cx="779313" cy="438364"/>
              </a:xfrm>
              <a:prstGeom prst="rect">
                <a:avLst/>
              </a:prstGeom>
              <a:ln w="3175">
                <a:solidFill>
                  <a:schemeClr val="accent1"/>
                </a:solidFill>
              </a:ln>
            </p:spPr>
          </p:pic>
          <p:pic>
            <p:nvPicPr>
              <p:cNvPr id="116" name="Picture 115" descr="Diagram&#10;&#10;Description automatically generated">
                <a:extLst>
                  <a:ext uri="{FF2B5EF4-FFF2-40B4-BE49-F238E27FC236}">
                    <a16:creationId xmlns:a16="http://schemas.microsoft.com/office/drawing/2014/main" id="{1C5D391F-2B08-CBB1-E143-370FFD25A0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32058" y="1851209"/>
                <a:ext cx="779313" cy="438364"/>
              </a:xfrm>
              <a:prstGeom prst="rect">
                <a:avLst/>
              </a:prstGeom>
              <a:ln w="3175">
                <a:solidFill>
                  <a:schemeClr val="accent1"/>
                </a:solidFill>
              </a:ln>
            </p:spPr>
          </p:pic>
          <p:pic>
            <p:nvPicPr>
              <p:cNvPr id="117" name="Picture 116" descr="Diagram&#10;&#10;Description automatically generated">
                <a:extLst>
                  <a:ext uri="{FF2B5EF4-FFF2-40B4-BE49-F238E27FC236}">
                    <a16:creationId xmlns:a16="http://schemas.microsoft.com/office/drawing/2014/main" id="{B4027CE1-BC3F-2D3F-F56A-24006FFC3E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129148" y="1851209"/>
                <a:ext cx="779313" cy="438364"/>
              </a:xfrm>
              <a:prstGeom prst="rect">
                <a:avLst/>
              </a:prstGeom>
              <a:ln w="3175">
                <a:solidFill>
                  <a:schemeClr val="accent1"/>
                </a:solidFill>
              </a:ln>
            </p:spPr>
          </p:pic>
          <p:pic>
            <p:nvPicPr>
              <p:cNvPr id="118" name="Picture 117" descr="Diagram&#10;&#10;Description automatically generated">
                <a:extLst>
                  <a:ext uri="{FF2B5EF4-FFF2-40B4-BE49-F238E27FC236}">
                    <a16:creationId xmlns:a16="http://schemas.microsoft.com/office/drawing/2014/main" id="{A742587E-4D75-888C-A99C-2C043FD8B7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230800" y="1846155"/>
                <a:ext cx="779313" cy="438364"/>
              </a:xfrm>
              <a:prstGeom prst="rect">
                <a:avLst/>
              </a:prstGeom>
              <a:ln w="3175">
                <a:solidFill>
                  <a:schemeClr val="accent1"/>
                </a:solidFill>
              </a:ln>
            </p:spPr>
          </p:pic>
          <p:pic>
            <p:nvPicPr>
              <p:cNvPr id="119" name="Picture 118" descr="Diagram, engineering drawing&#10;&#10;Description automatically generated">
                <a:extLst>
                  <a:ext uri="{FF2B5EF4-FFF2-40B4-BE49-F238E27FC236}">
                    <a16:creationId xmlns:a16="http://schemas.microsoft.com/office/drawing/2014/main" id="{43816612-BA1F-C74A-6C59-48DE221974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922769" y="2956703"/>
                <a:ext cx="779313" cy="438364"/>
              </a:xfrm>
              <a:prstGeom prst="rect">
                <a:avLst/>
              </a:prstGeom>
              <a:ln w="3175">
                <a:solidFill>
                  <a:schemeClr val="accent1"/>
                </a:solidFill>
              </a:ln>
            </p:spPr>
          </p:pic>
          <p:pic>
            <p:nvPicPr>
              <p:cNvPr id="120" name="Picture 119" descr="A picture containing weapon&#10;&#10;Description automatically generated">
                <a:extLst>
                  <a:ext uri="{FF2B5EF4-FFF2-40B4-BE49-F238E27FC236}">
                    <a16:creationId xmlns:a16="http://schemas.microsoft.com/office/drawing/2014/main" id="{F2676BCC-FE8B-65A0-04FC-0596DE0B96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32058" y="2959979"/>
                <a:ext cx="779313" cy="438364"/>
              </a:xfrm>
              <a:prstGeom prst="rect">
                <a:avLst/>
              </a:prstGeom>
              <a:ln w="3175">
                <a:solidFill>
                  <a:schemeClr val="accent1"/>
                </a:solidFill>
              </a:ln>
            </p:spPr>
          </p:pic>
          <p:pic>
            <p:nvPicPr>
              <p:cNvPr id="122" name="Picture 121" descr="Diagram, engineering drawing&#10;&#10;Description automatically generated">
                <a:extLst>
                  <a:ext uri="{FF2B5EF4-FFF2-40B4-BE49-F238E27FC236}">
                    <a16:creationId xmlns:a16="http://schemas.microsoft.com/office/drawing/2014/main" id="{829B6E91-87F4-4998-D5D5-25BBB54049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133630" y="2959979"/>
                <a:ext cx="779313" cy="438364"/>
              </a:xfrm>
              <a:prstGeom prst="rect">
                <a:avLst/>
              </a:prstGeom>
              <a:ln w="3175">
                <a:solidFill>
                  <a:schemeClr val="accent1"/>
                </a:solidFill>
              </a:ln>
            </p:spPr>
          </p:pic>
          <p:pic>
            <p:nvPicPr>
              <p:cNvPr id="123" name="Picture 122" descr="Diagram, engineering drawing&#10;&#10;Description automatically generated">
                <a:extLst>
                  <a:ext uri="{FF2B5EF4-FFF2-40B4-BE49-F238E27FC236}">
                    <a16:creationId xmlns:a16="http://schemas.microsoft.com/office/drawing/2014/main" id="{08F7EBED-0B33-49F6-62B1-04666BC7F4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230800" y="2962395"/>
                <a:ext cx="779313" cy="438364"/>
              </a:xfrm>
              <a:prstGeom prst="rect">
                <a:avLst/>
              </a:prstGeom>
              <a:ln w="3175">
                <a:solidFill>
                  <a:schemeClr val="accent1"/>
                </a:solidFill>
              </a:ln>
            </p:spPr>
          </p:pic>
        </p:grp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48210C16-BA80-7517-BE8F-483AF322BEC0}"/>
                </a:ext>
              </a:extLst>
            </p:cNvPr>
            <p:cNvSpPr/>
            <p:nvPr/>
          </p:nvSpPr>
          <p:spPr>
            <a:xfrm>
              <a:off x="5088526" y="632653"/>
              <a:ext cx="3574669" cy="3878193"/>
            </a:xfrm>
            <a:prstGeom prst="rect">
              <a:avLst/>
            </a:prstGeom>
            <a:noFill/>
            <a:ln w="9525">
              <a:solidFill>
                <a:schemeClr val="bg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8785009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92CEEF7C-60B3-3B67-0802-5ED7972D2147}"/>
              </a:ext>
            </a:extLst>
          </p:cNvPr>
          <p:cNvGrpSpPr/>
          <p:nvPr/>
        </p:nvGrpSpPr>
        <p:grpSpPr>
          <a:xfrm>
            <a:off x="1" y="2435775"/>
            <a:ext cx="9136905" cy="2692803"/>
            <a:chOff x="1606998" y="2724708"/>
            <a:chExt cx="9016624" cy="2657353"/>
          </a:xfrm>
        </p:grpSpPr>
        <p:pic>
          <p:nvPicPr>
            <p:cNvPr id="36" name="Picture 35" descr="A picture containing sky, road, colorful&#10;&#10;Description automatically generated">
              <a:extLst>
                <a:ext uri="{FF2B5EF4-FFF2-40B4-BE49-F238E27FC236}">
                  <a16:creationId xmlns:a16="http://schemas.microsoft.com/office/drawing/2014/main" id="{500B3602-B450-CE41-423F-759F502EC4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06998" y="2724708"/>
              <a:ext cx="8979583" cy="2657353"/>
            </a:xfrm>
            <a:prstGeom prst="rect">
              <a:avLst/>
            </a:prstGeom>
            <a:ln w="6350">
              <a:noFill/>
            </a:ln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48788739-EA52-F2B4-74AA-28797A8C7168}"/>
                </a:ext>
              </a:extLst>
            </p:cNvPr>
            <p:cNvSpPr txBox="1"/>
            <p:nvPr/>
          </p:nvSpPr>
          <p:spPr>
            <a:xfrm>
              <a:off x="2615185" y="4983096"/>
              <a:ext cx="485960" cy="2733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</a:rPr>
                <a:t>DFX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8325D5B-E19F-82D7-5B9A-3467E3FDE885}"/>
                </a:ext>
              </a:extLst>
            </p:cNvPr>
            <p:cNvSpPr txBox="1"/>
            <p:nvPr/>
          </p:nvSpPr>
          <p:spPr>
            <a:xfrm>
              <a:off x="4791456" y="4983096"/>
              <a:ext cx="527090" cy="2733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</a:rPr>
                <a:t>DCM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1611F40-D6AF-48B9-E8D7-20E20AB11DDE}"/>
                </a:ext>
              </a:extLst>
            </p:cNvPr>
            <p:cNvSpPr txBox="1"/>
            <p:nvPr/>
          </p:nvSpPr>
          <p:spPr>
            <a:xfrm>
              <a:off x="7763255" y="4983096"/>
              <a:ext cx="375226" cy="2733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</a:rPr>
                <a:t>D1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6607DD7-1AD7-1500-5170-E9C5B7E8F357}"/>
                </a:ext>
              </a:extLst>
            </p:cNvPr>
            <p:cNvSpPr txBox="1"/>
            <p:nvPr/>
          </p:nvSpPr>
          <p:spPr>
            <a:xfrm>
              <a:off x="3531022" y="3061473"/>
              <a:ext cx="645732" cy="2733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66FF"/>
                  </a:solidFill>
                </a:rPr>
                <a:t>DSHX </a:t>
              </a:r>
              <a:endParaRPr lang="en-GB" sz="1200" b="1" dirty="0">
                <a:solidFill>
                  <a:srgbClr val="FF66FF"/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1DBAC6E-8DC4-1F10-B65E-E709ACB6B605}"/>
                </a:ext>
              </a:extLst>
            </p:cNvPr>
            <p:cNvSpPr txBox="1"/>
            <p:nvPr/>
          </p:nvSpPr>
          <p:spPr>
            <a:xfrm>
              <a:off x="8553041" y="3012277"/>
              <a:ext cx="2070581" cy="2733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/>
                <a:t>Courtesy </a:t>
              </a:r>
              <a:r>
                <a:rPr lang="en-US" sz="1200" i="1" dirty="0" err="1"/>
                <a:t>A.Kosmicki</a:t>
              </a:r>
              <a:r>
                <a:rPr lang="en-US" sz="1200" i="1" dirty="0"/>
                <a:t>, WP16</a:t>
              </a:r>
              <a:endParaRPr lang="en-GB" sz="1200" i="1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82C24B-3FA4-B5B6-9848-310F443CB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Pre-series : Installation in STRING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269498-840F-D2D9-B4C2-AD22C72FE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CD616A-B793-E164-380D-93FA0BF837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96603"/>
            <a:ext cx="7560400" cy="151188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Sequence : DCM &amp; frame </a:t>
            </a:r>
            <a:r>
              <a:rPr lang="en-US" dirty="0">
                <a:solidFill>
                  <a:srgbClr val="0070C0"/>
                </a:solidFill>
              </a:rPr>
              <a:t>installed</a:t>
            </a:r>
            <a:r>
              <a:rPr lang="en-US" dirty="0"/>
              <a:t> in Q4-2023 </a:t>
            </a:r>
            <a:r>
              <a:rPr lang="en-US" b="1" dirty="0">
                <a:solidFill>
                  <a:srgbClr val="0070C0"/>
                </a:solidFill>
              </a:rPr>
              <a:t>after</a:t>
            </a:r>
          </a:p>
          <a:p>
            <a:pPr lvl="1"/>
            <a:r>
              <a:rPr lang="en-US" dirty="0"/>
              <a:t>Busbars routing through Q1 to D1</a:t>
            </a:r>
          </a:p>
          <a:p>
            <a:pPr lvl="1"/>
            <a:r>
              <a:rPr lang="en-US" dirty="0"/>
              <a:t>Cold Powering installation</a:t>
            </a:r>
          </a:p>
          <a:p>
            <a:r>
              <a:rPr lang="en-US" dirty="0"/>
              <a:t>Contribution to WP16 – EDMS </a:t>
            </a:r>
            <a:r>
              <a:rPr lang="en-US" dirty="0">
                <a:hlinkClick r:id="rId4"/>
              </a:rPr>
              <a:t>2188576</a:t>
            </a:r>
            <a:r>
              <a:rPr lang="en-US" dirty="0"/>
              <a:t> (Eng. Check)</a:t>
            </a:r>
          </a:p>
          <a:p>
            <a:r>
              <a:rPr lang="en-US" dirty="0"/>
              <a:t>Interconnection by TE-MSC – EDMS </a:t>
            </a:r>
            <a:r>
              <a:rPr lang="en-US" dirty="0">
                <a:hlinkClick r:id="rId5"/>
              </a:rPr>
              <a:t>2755342</a:t>
            </a:r>
            <a:r>
              <a:rPr lang="en-US" dirty="0"/>
              <a:t> (In work)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00225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82C24B-3FA4-B5B6-9848-310F443CB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14666"/>
            <a:ext cx="7920000" cy="540000"/>
          </a:xfrm>
        </p:spPr>
        <p:txBody>
          <a:bodyPr/>
          <a:lstStyle/>
          <a:p>
            <a:r>
              <a:rPr lang="en-US" dirty="0"/>
              <a:t>Series : procurement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269498-840F-D2D9-B4C2-AD22C72FE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graphicFrame>
        <p:nvGraphicFramePr>
          <p:cNvPr id="3" name="Table 6">
            <a:extLst>
              <a:ext uri="{FF2B5EF4-FFF2-40B4-BE49-F238E27FC236}">
                <a16:creationId xmlns:a16="http://schemas.microsoft.com/office/drawing/2014/main" id="{9FF2CB89-5F35-A672-1D4B-AD615B5A10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0161846"/>
              </p:ext>
            </p:extLst>
          </p:nvPr>
        </p:nvGraphicFramePr>
        <p:xfrm>
          <a:off x="251520" y="536192"/>
          <a:ext cx="6228424" cy="391083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65675">
                  <a:extLst>
                    <a:ext uri="{9D8B030D-6E8A-4147-A177-3AD203B41FA5}">
                      <a16:colId xmlns:a16="http://schemas.microsoft.com/office/drawing/2014/main" val="288224814"/>
                    </a:ext>
                  </a:extLst>
                </a:gridCol>
                <a:gridCol w="1251512">
                  <a:extLst>
                    <a:ext uri="{9D8B030D-6E8A-4147-A177-3AD203B41FA5}">
                      <a16:colId xmlns:a16="http://schemas.microsoft.com/office/drawing/2014/main" val="48992145"/>
                    </a:ext>
                  </a:extLst>
                </a:gridCol>
                <a:gridCol w="2973950">
                  <a:extLst>
                    <a:ext uri="{9D8B030D-6E8A-4147-A177-3AD203B41FA5}">
                      <a16:colId xmlns:a16="http://schemas.microsoft.com/office/drawing/2014/main" val="1661803777"/>
                    </a:ext>
                  </a:extLst>
                </a:gridCol>
                <a:gridCol w="1737287">
                  <a:extLst>
                    <a:ext uri="{9D8B030D-6E8A-4147-A177-3AD203B41FA5}">
                      <a16:colId xmlns:a16="http://schemas.microsoft.com/office/drawing/2014/main" val="2640098717"/>
                    </a:ext>
                  </a:extLst>
                </a:gridCol>
              </a:tblGrid>
              <a:tr h="278436"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002060"/>
                          </a:solidFill>
                        </a:rPr>
                        <a:t>Source</a:t>
                      </a:r>
                      <a:endParaRPr lang="en-GB" sz="10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002060"/>
                          </a:solidFill>
                        </a:rPr>
                        <a:t>Status / Delivery</a:t>
                      </a:r>
                      <a:endParaRPr lang="en-GB" sz="10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6631761"/>
                  </a:ext>
                </a:extLst>
              </a:tr>
              <a:tr h="15776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en-GB" sz="10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>
                          <a:solidFill>
                            <a:srgbClr val="002060"/>
                          </a:solidFill>
                        </a:rPr>
                        <a:t>NbTi</a:t>
                      </a:r>
                      <a:r>
                        <a:rPr lang="en-US" sz="1000" b="1" dirty="0">
                          <a:solidFill>
                            <a:srgbClr val="002060"/>
                          </a:solidFill>
                        </a:rPr>
                        <a:t> Plugs x 10</a:t>
                      </a:r>
                    </a:p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err="1">
                          <a:solidFill>
                            <a:srgbClr val="002060"/>
                          </a:solidFill>
                        </a:rPr>
                        <a:t>NbTi</a:t>
                      </a:r>
                      <a:r>
                        <a:rPr lang="en-US" sz="1000" b="0" dirty="0">
                          <a:solidFill>
                            <a:srgbClr val="002060"/>
                          </a:solidFill>
                        </a:rPr>
                        <a:t> busbars</a:t>
                      </a:r>
                    </a:p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rgbClr val="002060"/>
                          </a:solidFill>
                        </a:rPr>
                        <a:t>Manufacturing &amp; QC</a:t>
                      </a:r>
                      <a:endParaRPr lang="en-GB" sz="10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rgbClr val="002060"/>
                        </a:solidFill>
                        <a:highlight>
                          <a:srgbClr val="FFFF00"/>
                        </a:highlight>
                      </a:endParaRPr>
                    </a:p>
                    <a:p>
                      <a:r>
                        <a:rPr lang="en-US" sz="1000" dirty="0">
                          <a:solidFill>
                            <a:srgbClr val="002060"/>
                          </a:solidFill>
                        </a:rPr>
                        <a:t>TE-MSC sub-contract</a:t>
                      </a:r>
                    </a:p>
                    <a:p>
                      <a:r>
                        <a:rPr lang="en-GB" sz="1000" dirty="0">
                          <a:solidFill>
                            <a:srgbClr val="002060"/>
                          </a:solidFill>
                        </a:rPr>
                        <a:t>TE-MSC-CMI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solidFill>
                          <a:srgbClr val="CC66FF"/>
                        </a:solidFill>
                        <a:sym typeface="Wingdings" panose="05000000000000000000" pitchFamily="2" charset="2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solidFill>
                            <a:srgbClr val="CC66FF"/>
                          </a:solidFill>
                          <a:sym typeface="Wingdings" panose="05000000000000000000" pitchFamily="2" charset="2"/>
                        </a:rPr>
                        <a:t></a:t>
                      </a:r>
                      <a:endParaRPr lang="en-GB" sz="1000" b="1" dirty="0">
                        <a:solidFill>
                          <a:srgbClr val="CC66FF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solidFill>
                            <a:srgbClr val="CC66FF"/>
                          </a:solidFill>
                          <a:sym typeface="Wingdings" panose="05000000000000000000" pitchFamily="2" charset="2"/>
                        </a:rPr>
                        <a:t></a:t>
                      </a:r>
                      <a:endParaRPr lang="en-GB" sz="1000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1259032"/>
                  </a:ext>
                </a:extLst>
              </a:tr>
              <a:tr h="157760">
                <a:tc>
                  <a:txBody>
                    <a:bodyPr/>
                    <a:lstStyle/>
                    <a:p>
                      <a:pPr algn="l"/>
                      <a:r>
                        <a:rPr lang="en-US" sz="1000" b="0" dirty="0">
                          <a:solidFill>
                            <a:srgbClr val="002060"/>
                          </a:solidFill>
                        </a:rPr>
                        <a:t>2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>
                          <a:solidFill>
                            <a:srgbClr val="002060"/>
                          </a:solidFill>
                        </a:rPr>
                        <a:t>Vacuum Vessel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002060"/>
                          </a:solidFill>
                        </a:rPr>
                        <a:t>Raw material : </a:t>
                      </a:r>
                      <a:r>
                        <a:rPr lang="en-US" sz="1000" dirty="0">
                          <a:solidFill>
                            <a:srgbClr val="002060"/>
                          </a:solidFill>
                          <a:hlinkClick r:id="rId2"/>
                        </a:rPr>
                        <a:t>procured</a:t>
                      </a:r>
                      <a:r>
                        <a:rPr lang="en-US" sz="1000" dirty="0">
                          <a:solidFill>
                            <a:srgbClr val="002060"/>
                          </a:solidFill>
                        </a:rPr>
                        <a:t> through EN-MME</a:t>
                      </a:r>
                    </a:p>
                    <a:p>
                      <a:r>
                        <a:rPr lang="en-US" sz="1000" dirty="0">
                          <a:solidFill>
                            <a:srgbClr val="002060"/>
                          </a:solidFill>
                        </a:rPr>
                        <a:t>Sub-contract - EN-MME DO-33445</a:t>
                      </a:r>
                    </a:p>
                    <a:p>
                      <a:endParaRPr lang="en-US" sz="10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100% @ CERN </a:t>
                      </a:r>
                      <a:r>
                        <a:rPr lang="en-GB" sz="10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US" sz="1000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rgbClr val="002060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Contract signed </a:t>
                      </a:r>
                      <a:r>
                        <a:rPr lang="en-GB" sz="10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US" sz="1000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 : Mar. x1 - Q3/Q4 x3</a:t>
                      </a:r>
                      <a:endParaRPr lang="en-GB" sz="100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140881"/>
                  </a:ext>
                </a:extLst>
              </a:tr>
              <a:tr h="157760">
                <a:tc>
                  <a:txBody>
                    <a:bodyPr/>
                    <a:lstStyle/>
                    <a:p>
                      <a:pPr algn="l"/>
                      <a:r>
                        <a:rPr lang="en-US" sz="1000" b="0" dirty="0">
                          <a:solidFill>
                            <a:srgbClr val="002060"/>
                          </a:solidFill>
                        </a:rPr>
                        <a:t>3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>
                          <a:solidFill>
                            <a:srgbClr val="002060"/>
                          </a:solidFill>
                        </a:rPr>
                        <a:t>Helium Vessel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002060"/>
                          </a:solidFill>
                        </a:rPr>
                        <a:t>Raw material : </a:t>
                      </a:r>
                      <a:r>
                        <a:rPr lang="en-US" sz="1000" dirty="0">
                          <a:solidFill>
                            <a:srgbClr val="002060"/>
                          </a:solidFill>
                          <a:hlinkClick r:id="rId3"/>
                        </a:rPr>
                        <a:t>procured</a:t>
                      </a:r>
                      <a:r>
                        <a:rPr lang="en-US" sz="1000" dirty="0">
                          <a:solidFill>
                            <a:srgbClr val="002060"/>
                          </a:solidFill>
                        </a:rPr>
                        <a:t> through EN-MME </a:t>
                      </a:r>
                    </a:p>
                    <a:p>
                      <a:r>
                        <a:rPr lang="en-US" sz="1000" dirty="0">
                          <a:solidFill>
                            <a:srgbClr val="002060"/>
                          </a:solidFill>
                        </a:rPr>
                        <a:t>Manufacturing : Sub-contract &amp; EN-MME workshop</a:t>
                      </a:r>
                    </a:p>
                    <a:p>
                      <a:endParaRPr lang="en-GB" sz="10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rgbClr val="002060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  <a:sym typeface="Webdings" panose="05030102010509060703" pitchFamily="18" charset="2"/>
                        </a:rPr>
                        <a:t>100% Ordered </a:t>
                      </a:r>
                      <a:r>
                        <a:rPr lang="en-GB" sz="10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US" sz="1000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ebdings" panose="05030102010509060703" pitchFamily="18" charset="2"/>
                        </a:rPr>
                        <a:t>Waiting for raw material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ebdings" panose="05030102010509060703" pitchFamily="18" charset="2"/>
                        </a:rPr>
                        <a:t>Delivery Q1-Q4 2023</a:t>
                      </a:r>
                      <a:endParaRPr lang="en-GB" sz="100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4354841"/>
                  </a:ext>
                </a:extLst>
              </a:tr>
              <a:tr h="157760">
                <a:tc>
                  <a:txBody>
                    <a:bodyPr/>
                    <a:lstStyle/>
                    <a:p>
                      <a:pPr algn="l"/>
                      <a:r>
                        <a:rPr lang="en-US" sz="1000" b="0" dirty="0">
                          <a:solidFill>
                            <a:srgbClr val="002060"/>
                          </a:solidFill>
                        </a:rPr>
                        <a:t>4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>
                          <a:solidFill>
                            <a:srgbClr val="002060"/>
                          </a:solidFill>
                        </a:rPr>
                        <a:t>Thermal Shield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002060"/>
                          </a:solidFill>
                        </a:rPr>
                        <a:t>EN-MME sub-contract for pre-series + series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rgbClr val="002060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100% manufactured </a:t>
                      </a:r>
                      <a:r>
                        <a:rPr lang="en-GB" sz="10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US" sz="1000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Delivery : 12.2022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5036706"/>
                  </a:ext>
                </a:extLst>
              </a:tr>
              <a:tr h="118904"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rgbClr val="002060"/>
                          </a:solidFill>
                        </a:rPr>
                        <a:t>5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rgbClr val="002060"/>
                          </a:solidFill>
                        </a:rPr>
                        <a:t>Instrumentation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002060"/>
                          </a:solidFill>
                        </a:rPr>
                        <a:t>CERNOX : TE-CRG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002060"/>
                          </a:solidFill>
                        </a:rPr>
                        <a:t>Wires : TE-MSC</a:t>
                      </a:r>
                      <a:endParaRPr lang="en-GB" sz="10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US" sz="1000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ebdings" panose="05030102010509060703" pitchFamily="18" charset="2"/>
                        </a:rPr>
                        <a:t></a:t>
                      </a:r>
                      <a:endParaRPr lang="en-GB" sz="1000" kern="12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03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rgbClr val="002060"/>
                          </a:solidFill>
                        </a:rPr>
                        <a:t>6</a:t>
                      </a:r>
                      <a:endParaRPr lang="en-GB" sz="10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rgbClr val="002060"/>
                          </a:solidFill>
                        </a:rPr>
                        <a:t>MLI</a:t>
                      </a:r>
                      <a:endParaRPr lang="en-GB" sz="1000" b="1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002060"/>
                          </a:solidFill>
                        </a:rPr>
                        <a:t>RUAG</a:t>
                      </a:r>
                      <a:endParaRPr lang="en-GB" sz="10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solidFill>
                            <a:srgbClr val="CC66FF"/>
                          </a:solidFill>
                          <a:sym typeface="Wingdings" panose="05000000000000000000" pitchFamily="2" charset="2"/>
                        </a:rPr>
                        <a:t></a:t>
                      </a:r>
                      <a:endParaRPr lang="en-GB" sz="1000" b="1" dirty="0">
                        <a:solidFill>
                          <a:srgbClr val="CC66FF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861272"/>
                  </a:ext>
                </a:extLst>
              </a:tr>
              <a:tr h="103288"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rgbClr val="002060"/>
                          </a:solidFill>
                        </a:rPr>
                        <a:t>7</a:t>
                      </a:r>
                      <a:endParaRPr lang="en-GB" sz="10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rgbClr val="002060"/>
                          </a:solidFill>
                        </a:rPr>
                        <a:t>Cu busbars</a:t>
                      </a:r>
                      <a:endParaRPr lang="en-GB" sz="1000" b="1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002060"/>
                          </a:solidFill>
                        </a:rPr>
                        <a:t>CERN store</a:t>
                      </a:r>
                      <a:endParaRPr lang="en-GB" sz="10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002060"/>
                          </a:solidFill>
                        </a:rPr>
                        <a:t>Q1-2023</a:t>
                      </a:r>
                      <a:endParaRPr lang="en-GB" sz="10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2231965"/>
                  </a:ext>
                </a:extLst>
              </a:tr>
              <a:tr h="136440"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rgbClr val="002060"/>
                          </a:solidFill>
                        </a:rPr>
                        <a:t>8</a:t>
                      </a:r>
                      <a:endParaRPr lang="en-GB" sz="10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rgbClr val="002060"/>
                          </a:solidFill>
                        </a:rPr>
                        <a:t>Diodes stack</a:t>
                      </a:r>
                      <a:endParaRPr lang="en-GB" sz="1000" b="1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002060"/>
                          </a:solidFill>
                        </a:rPr>
                        <a:t>TE-MPE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Diodes : </a:t>
                      </a:r>
                      <a:r>
                        <a:rPr lang="en-GB" sz="10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US" sz="1000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Delivery series : 2023-2024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4841198"/>
                  </a:ext>
                </a:extLst>
              </a:tr>
              <a:tr h="97584"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rgbClr val="002060"/>
                          </a:solidFill>
                        </a:rPr>
                        <a:t>9</a:t>
                      </a:r>
                      <a:endParaRPr lang="en-GB" sz="10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rgbClr val="002060"/>
                          </a:solidFill>
                        </a:rPr>
                        <a:t>IFS flange x2</a:t>
                      </a:r>
                      <a:endParaRPr lang="en-GB" sz="1000" b="1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002060"/>
                          </a:solidFill>
                        </a:rPr>
                        <a:t>TE-MSC &amp; TE-MPE</a:t>
                      </a:r>
                      <a:endParaRPr lang="en-GB" sz="10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ebdings" panose="05030102010509060703" pitchFamily="18" charset="2"/>
                        </a:rPr>
                        <a:t></a:t>
                      </a:r>
                      <a:endParaRPr lang="en-GB" sz="1000" kern="12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686314"/>
                  </a:ext>
                </a:extLst>
              </a:tr>
              <a:tr h="130736">
                <a:tc>
                  <a:txBody>
                    <a:bodyPr/>
                    <a:lstStyle/>
                    <a:p>
                      <a:pPr algn="l"/>
                      <a:r>
                        <a:rPr lang="en-US" sz="1000" b="0" dirty="0">
                          <a:solidFill>
                            <a:srgbClr val="002060"/>
                          </a:solidFill>
                        </a:rPr>
                        <a:t>10</a:t>
                      </a:r>
                      <a:endParaRPr lang="en-GB" sz="10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>
                          <a:solidFill>
                            <a:srgbClr val="002060"/>
                          </a:solidFill>
                        </a:rPr>
                        <a:t>Cable guides</a:t>
                      </a:r>
                      <a:endParaRPr lang="en-GB" sz="1000" b="1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002060"/>
                          </a:solidFill>
                        </a:rPr>
                        <a:t>TE-MSC-LMF</a:t>
                      </a:r>
                      <a:endParaRPr lang="en-GB" sz="10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002060"/>
                          </a:solidFill>
                        </a:rPr>
                        <a:t>Q2-2023</a:t>
                      </a:r>
                      <a:endParaRPr lang="en-GB" sz="10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124930"/>
                  </a:ext>
                </a:extLst>
              </a:tr>
              <a:tr h="130736"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rgbClr val="002060"/>
                          </a:solidFill>
                        </a:rPr>
                        <a:t>11</a:t>
                      </a:r>
                      <a:endParaRPr lang="en-GB" sz="10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rgbClr val="002060"/>
                          </a:solidFill>
                        </a:rPr>
                        <a:t>Splices support</a:t>
                      </a:r>
                      <a:endParaRPr lang="en-GB" sz="1000" b="1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002060"/>
                          </a:solidFill>
                        </a:rPr>
                        <a:t>TE-MSC-LMF</a:t>
                      </a:r>
                      <a:endParaRPr lang="en-GB" sz="10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002060"/>
                          </a:solidFill>
                        </a:rPr>
                        <a:t>Q4-2023</a:t>
                      </a:r>
                      <a:endParaRPr lang="en-GB" sz="10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847304"/>
                  </a:ext>
                </a:extLst>
              </a:tr>
              <a:tr h="130736"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rgbClr val="002060"/>
                          </a:solidFill>
                        </a:rPr>
                        <a:t>12</a:t>
                      </a:r>
                      <a:endParaRPr lang="en-GB" sz="10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rgbClr val="002060"/>
                          </a:solidFill>
                        </a:rPr>
                        <a:t>Support Frame</a:t>
                      </a:r>
                      <a:endParaRPr lang="en-GB" sz="1000" b="1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002060"/>
                          </a:solidFill>
                        </a:rPr>
                        <a:t>EN-MME sub-contract</a:t>
                      </a:r>
                      <a:endParaRPr lang="en-GB" sz="10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2024</a:t>
                      </a:r>
                      <a:r>
                        <a:rPr lang="en-GB" sz="1000" b="0" dirty="0">
                          <a:solidFill>
                            <a:srgbClr val="CC66FF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000" b="1" dirty="0">
                          <a:solidFill>
                            <a:srgbClr val="CC66FF"/>
                          </a:solidFill>
                          <a:sym typeface="Wingdings" panose="05000000000000000000" pitchFamily="2" charset="2"/>
                        </a:rPr>
                        <a:t></a:t>
                      </a:r>
                      <a:endParaRPr lang="en-GB" sz="1000" b="1" dirty="0">
                        <a:solidFill>
                          <a:srgbClr val="CC66FF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845062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8FDFF2D9-97F9-B71F-DF79-953C19C7D61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979793" y="-112424"/>
            <a:ext cx="1814997" cy="22572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3969308-E9F9-B3C6-9B3E-30FF42B4E97E}"/>
              </a:ext>
            </a:extLst>
          </p:cNvPr>
          <p:cNvSpPr txBox="1"/>
          <p:nvPr/>
        </p:nvSpPr>
        <p:spPr>
          <a:xfrm>
            <a:off x="6739571" y="1939306"/>
            <a:ext cx="23556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rgbClr val="0070C0"/>
                </a:solidFill>
                <a:sym typeface="Wingdings" panose="05000000000000000000" pitchFamily="2" charset="2"/>
              </a:rPr>
              <a:t>CERNOX for DCM (not diodes) 100% supplied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0552078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82C24B-3FA4-B5B6-9848-310F443CB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Series : Assembly preparation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269498-840F-D2D9-B4C2-AD22C72FE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CD616A-B793-E164-380D-93FA0BF83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Assembly in series in SMI2</a:t>
            </a:r>
          </a:p>
          <a:p>
            <a:r>
              <a:rPr lang="en-US" dirty="0"/>
              <a:t>DCM series availability</a:t>
            </a:r>
          </a:p>
          <a:p>
            <a:pPr lvl="1"/>
            <a:r>
              <a:rPr lang="en-US" dirty="0"/>
              <a:t>#1 : Q2-2024</a:t>
            </a:r>
          </a:p>
          <a:p>
            <a:pPr lvl="1"/>
            <a:r>
              <a:rPr lang="en-US" dirty="0"/>
              <a:t>#2 : Q4-2024</a:t>
            </a:r>
          </a:p>
          <a:p>
            <a:pPr lvl="1"/>
            <a:r>
              <a:rPr lang="en-US" dirty="0"/>
              <a:t>#3 : Q1-2025</a:t>
            </a:r>
          </a:p>
          <a:p>
            <a:pPr lvl="1"/>
            <a:r>
              <a:rPr lang="en-US" dirty="0"/>
              <a:t>#4 : Q2-2025</a:t>
            </a:r>
          </a:p>
          <a:p>
            <a:r>
              <a:rPr lang="en-US" dirty="0"/>
              <a:t>Storage in Flex building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89426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CC6CFD-5352-4823-0B2C-856BDC33F99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9023" b="24965"/>
          <a:stretch/>
        </p:blipFill>
        <p:spPr>
          <a:xfrm>
            <a:off x="0" y="2697300"/>
            <a:ext cx="9144000" cy="244525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82C24B-3FA4-B5B6-9848-310F443CB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Series : Installation in LHC tunnel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269498-840F-D2D9-B4C2-AD22C72FE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CD616A-B793-E164-380D-93FA0BF83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Installation in LHC tunnel from 2026</a:t>
            </a:r>
          </a:p>
          <a:p>
            <a:r>
              <a:rPr lang="en-US" dirty="0"/>
              <a:t>After installation of IT magnets (BB routing from Q1 to D1) &amp; Cold powering installation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46056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FA26353-68F4-70A6-B3A4-AB1AC512E90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824970"/>
            <a:ext cx="9144000" cy="23482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0B9311B-8877-495E-B9D4-8557438B0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54225D-0944-4C9B-91FA-CFC3F598E8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432" y="771551"/>
            <a:ext cx="8208912" cy="252028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DCM pre-series assembly starts </a:t>
            </a:r>
            <a:r>
              <a:rPr lang="en-US" dirty="0">
                <a:solidFill>
                  <a:srgbClr val="0070C0"/>
                </a:solidFill>
              </a:rPr>
              <a:t>3 months </a:t>
            </a:r>
            <a:r>
              <a:rPr lang="en-US" dirty="0"/>
              <a:t>after </a:t>
            </a:r>
            <a:r>
              <a:rPr lang="en-US" dirty="0" err="1"/>
              <a:t>NbTi</a:t>
            </a:r>
            <a:r>
              <a:rPr lang="en-US" dirty="0"/>
              <a:t> cables delivery (duration for plug production)</a:t>
            </a:r>
          </a:p>
          <a:p>
            <a:r>
              <a:rPr lang="en-US" dirty="0"/>
              <a:t>Procurement</a:t>
            </a:r>
          </a:p>
          <a:p>
            <a:pPr lvl="1"/>
            <a:r>
              <a:rPr lang="en-US" dirty="0"/>
              <a:t>Well </a:t>
            </a:r>
            <a:r>
              <a:rPr lang="en-US" dirty="0">
                <a:solidFill>
                  <a:srgbClr val="0070C0"/>
                </a:solidFill>
              </a:rPr>
              <a:t>advanced</a:t>
            </a:r>
            <a:r>
              <a:rPr lang="en-US" dirty="0"/>
              <a:t> for </a:t>
            </a:r>
            <a:r>
              <a:rPr lang="en-US" dirty="0">
                <a:solidFill>
                  <a:srgbClr val="0070C0"/>
                </a:solidFill>
              </a:rPr>
              <a:t>pre-series</a:t>
            </a:r>
          </a:p>
          <a:p>
            <a:pPr lvl="1"/>
            <a:r>
              <a:rPr lang="en-US" dirty="0"/>
              <a:t>In progress and well </a:t>
            </a:r>
            <a:r>
              <a:rPr lang="en-US" dirty="0">
                <a:solidFill>
                  <a:srgbClr val="0070C0"/>
                </a:solidFill>
              </a:rPr>
              <a:t>within schedule </a:t>
            </a:r>
            <a:r>
              <a:rPr lang="en-US" dirty="0"/>
              <a:t>for </a:t>
            </a:r>
            <a:r>
              <a:rPr lang="en-US" dirty="0">
                <a:solidFill>
                  <a:srgbClr val="0070C0"/>
                </a:solidFill>
              </a:rPr>
              <a:t>series</a:t>
            </a:r>
            <a:r>
              <a:rPr lang="en-US" dirty="0"/>
              <a:t> long lead items</a:t>
            </a:r>
            <a:endParaRPr lang="en-US" dirty="0">
              <a:solidFill>
                <a:srgbClr val="0070C0"/>
              </a:solidFill>
            </a:endParaRPr>
          </a:p>
          <a:p>
            <a:r>
              <a:rPr lang="en-US" dirty="0"/>
              <a:t>Preparation of pre-series assembly in progress</a:t>
            </a:r>
          </a:p>
          <a:p>
            <a:r>
              <a:rPr lang="en-US" dirty="0"/>
              <a:t>DCM pre-series available for STRING installation in Q4-2023 assuming </a:t>
            </a:r>
            <a:r>
              <a:rPr lang="en-US" dirty="0" err="1"/>
              <a:t>NbTi</a:t>
            </a:r>
            <a:r>
              <a:rPr lang="en-US" dirty="0"/>
              <a:t> cables are available by EOY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33E2A4-91B5-4E49-AAF1-55910C5D4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1033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Picture 136">
            <a:extLst>
              <a:ext uri="{FF2B5EF4-FFF2-40B4-BE49-F238E27FC236}">
                <a16:creationId xmlns:a16="http://schemas.microsoft.com/office/drawing/2014/main" id="{F12DBCB5-0959-98DB-CC40-5ADF05734A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06222" y="64405"/>
            <a:ext cx="3960513" cy="20128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23FCDE-DBB6-4DAC-82C4-727686232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5148064" cy="411511"/>
          </a:xfrm>
          <a:noFill/>
        </p:spPr>
        <p:txBody>
          <a:bodyPr/>
          <a:lstStyle/>
          <a:p>
            <a:r>
              <a:rPr lang="en-US" dirty="0"/>
              <a:t>DCM Key Functions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D6BC602-1D03-4092-9725-ED070F62A40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alphaModFix amt="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34212" b="27774"/>
          <a:stretch/>
        </p:blipFill>
        <p:spPr>
          <a:xfrm>
            <a:off x="1203908" y="3650928"/>
            <a:ext cx="7385930" cy="142816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1DB38F-A6B0-4141-86C1-04E72BC800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0840" y="509147"/>
            <a:ext cx="4404461" cy="3224784"/>
          </a:xfrm>
          <a:noFill/>
        </p:spPr>
        <p:txBody>
          <a:bodyPr lIns="72000" tIns="72000">
            <a:normAutofit fontScale="47500" lnSpcReduction="20000"/>
          </a:bodyPr>
          <a:lstStyle/>
          <a:p>
            <a:r>
              <a:rPr lang="en-GB" dirty="0">
                <a:solidFill>
                  <a:srgbClr val="0070C0"/>
                </a:solidFill>
              </a:rPr>
              <a:t>Electrical continuity </a:t>
            </a:r>
            <a:r>
              <a:rPr lang="en-GB" dirty="0"/>
              <a:t>between CP-IT*</a:t>
            </a:r>
          </a:p>
          <a:p>
            <a:pPr lvl="3"/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Diodes</a:t>
            </a:r>
            <a:r>
              <a:rPr lang="en-GB" dirty="0"/>
              <a:t> : host &amp; ensure operating conditions</a:t>
            </a:r>
          </a:p>
          <a:p>
            <a:pPr lvl="3"/>
            <a:endParaRPr lang="en-GB" dirty="0"/>
          </a:p>
          <a:p>
            <a:r>
              <a:rPr lang="en-GB" dirty="0">
                <a:solidFill>
                  <a:srgbClr val="0070C0"/>
                </a:solidFill>
              </a:rPr>
              <a:t>CP-IT interconnect </a:t>
            </a:r>
            <a:r>
              <a:rPr lang="en-GB" dirty="0"/>
              <a:t>: host &amp; ensure operating conditions</a:t>
            </a:r>
          </a:p>
          <a:p>
            <a:pPr lvl="3"/>
            <a:endParaRPr lang="en-GB" dirty="0"/>
          </a:p>
          <a:p>
            <a:r>
              <a:rPr lang="en-GB" dirty="0">
                <a:solidFill>
                  <a:srgbClr val="0070C0"/>
                </a:solidFill>
              </a:rPr>
              <a:t>Hydraulic barrier (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ʎ-Plate)</a:t>
            </a:r>
            <a:r>
              <a:rPr lang="en-GB" dirty="0">
                <a:solidFill>
                  <a:srgbClr val="0070C0"/>
                </a:solidFill>
              </a:rPr>
              <a:t> : </a:t>
            </a:r>
            <a:r>
              <a:rPr lang="en-GB" dirty="0"/>
              <a:t>CP &amp; IT cryogenic volumes</a:t>
            </a:r>
          </a:p>
          <a:p>
            <a:pPr lvl="3"/>
            <a:endParaRPr lang="en-GB" dirty="0"/>
          </a:p>
          <a:p>
            <a:r>
              <a:rPr lang="en-GB" dirty="0">
                <a:solidFill>
                  <a:srgbClr val="0070C0"/>
                </a:solidFill>
              </a:rPr>
              <a:t>Vacuum barrier :</a:t>
            </a:r>
            <a:r>
              <a:rPr lang="en-GB" dirty="0"/>
              <a:t> CP &amp; IT insulation volumes</a:t>
            </a:r>
          </a:p>
          <a:p>
            <a:pPr lvl="3"/>
            <a:endParaRPr lang="en-GB" dirty="0"/>
          </a:p>
          <a:p>
            <a:r>
              <a:rPr lang="en-GB" dirty="0"/>
              <a:t>Interface</a:t>
            </a:r>
          </a:p>
          <a:p>
            <a:pPr lvl="1"/>
            <a:r>
              <a:rPr lang="en-GB" dirty="0"/>
              <a:t>for </a:t>
            </a:r>
            <a:r>
              <a:rPr lang="en-GB" dirty="0">
                <a:solidFill>
                  <a:srgbClr val="0070C0"/>
                </a:solidFill>
              </a:rPr>
              <a:t>vacuum services </a:t>
            </a:r>
            <a:r>
              <a:rPr lang="en-GB" dirty="0"/>
              <a:t>(gauges, pumps)</a:t>
            </a:r>
          </a:p>
          <a:p>
            <a:pPr lvl="1"/>
            <a:r>
              <a:rPr lang="en-GB" dirty="0"/>
              <a:t>for </a:t>
            </a:r>
            <a:r>
              <a:rPr lang="en-GB" dirty="0">
                <a:solidFill>
                  <a:srgbClr val="0070C0"/>
                </a:solidFill>
              </a:rPr>
              <a:t>safety</a:t>
            </a:r>
            <a:r>
              <a:rPr lang="en-GB" dirty="0"/>
              <a:t> relief devices</a:t>
            </a:r>
          </a:p>
          <a:p>
            <a:pPr lvl="1"/>
            <a:r>
              <a:rPr lang="en-GB" dirty="0"/>
              <a:t>for </a:t>
            </a:r>
            <a:r>
              <a:rPr lang="en-GB" dirty="0">
                <a:solidFill>
                  <a:srgbClr val="0070C0"/>
                </a:solidFill>
              </a:rPr>
              <a:t>instrumentation</a:t>
            </a:r>
            <a:r>
              <a:rPr lang="en-GB" dirty="0"/>
              <a:t> (for diodes, </a:t>
            </a:r>
            <a:r>
              <a:rPr lang="en-GB" dirty="0" err="1"/>
              <a:t>interco</a:t>
            </a:r>
            <a:r>
              <a:rPr lang="en-GB" dirty="0"/>
              <a:t>., </a:t>
            </a:r>
            <a:r>
              <a:rPr lang="en-GB" dirty="0" err="1"/>
              <a:t>cryo</a:t>
            </a:r>
            <a:r>
              <a:rPr lang="en-GB" dirty="0"/>
              <a:t>)</a:t>
            </a:r>
          </a:p>
          <a:p>
            <a:pPr marL="0" indent="0">
              <a:buNone/>
            </a:pPr>
            <a:endParaRPr lang="en-GB" sz="1700" dirty="0"/>
          </a:p>
          <a:p>
            <a:pPr marL="0" indent="0">
              <a:buNone/>
            </a:pPr>
            <a:r>
              <a:rPr lang="en-GB" sz="1700" dirty="0"/>
              <a:t>* Cold Powering (CP) / Inner Triplets (IT)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A8B0FA-2B46-4D75-8826-1BE9F9F76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FA725E7-21FA-4C41-952C-581A30157B51}"/>
              </a:ext>
            </a:extLst>
          </p:cNvPr>
          <p:cNvSpPr/>
          <p:nvPr/>
        </p:nvSpPr>
        <p:spPr>
          <a:xfrm>
            <a:off x="637236" y="531222"/>
            <a:ext cx="217750" cy="21775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200" b="1" dirty="0">
                <a:solidFill>
                  <a:sysClr val="windowText" lastClr="000000"/>
                </a:solidFill>
              </a:rPr>
              <a:t>1</a:t>
            </a:r>
            <a:endParaRPr lang="en-GB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F494D78A-5E06-44E7-942F-3570DBD52351}"/>
              </a:ext>
            </a:extLst>
          </p:cNvPr>
          <p:cNvSpPr/>
          <p:nvPr/>
        </p:nvSpPr>
        <p:spPr>
          <a:xfrm>
            <a:off x="636783" y="873810"/>
            <a:ext cx="217750" cy="21775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200" b="1" dirty="0">
                <a:solidFill>
                  <a:sysClr val="windowText" lastClr="000000"/>
                </a:solidFill>
              </a:rPr>
              <a:t>2</a:t>
            </a:r>
            <a:endParaRPr lang="en-GB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52E04B7C-755F-4AEF-8DFA-2183571DC28D}"/>
              </a:ext>
            </a:extLst>
          </p:cNvPr>
          <p:cNvSpPr/>
          <p:nvPr/>
        </p:nvSpPr>
        <p:spPr>
          <a:xfrm>
            <a:off x="636783" y="1233850"/>
            <a:ext cx="217750" cy="21775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200" b="1" dirty="0">
                <a:solidFill>
                  <a:sysClr val="windowText" lastClr="000000"/>
                </a:solidFill>
              </a:rPr>
              <a:t>3</a:t>
            </a:r>
            <a:endParaRPr lang="en-GB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644B89D0-590F-406E-9561-B6056538682A}"/>
              </a:ext>
            </a:extLst>
          </p:cNvPr>
          <p:cNvSpPr/>
          <p:nvPr/>
        </p:nvSpPr>
        <p:spPr>
          <a:xfrm>
            <a:off x="637236" y="1673782"/>
            <a:ext cx="217750" cy="21775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200" b="1" dirty="0">
                <a:solidFill>
                  <a:sysClr val="windowText" lastClr="000000"/>
                </a:solidFill>
              </a:rPr>
              <a:t>4</a:t>
            </a:r>
            <a:endParaRPr lang="en-GB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A05FA4D-36F3-4C36-BF1B-B0E1AF3B6ABF}"/>
              </a:ext>
            </a:extLst>
          </p:cNvPr>
          <p:cNvSpPr/>
          <p:nvPr/>
        </p:nvSpPr>
        <p:spPr>
          <a:xfrm>
            <a:off x="636330" y="2048875"/>
            <a:ext cx="217750" cy="21775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200" b="1" dirty="0">
                <a:solidFill>
                  <a:sysClr val="windowText" lastClr="000000"/>
                </a:solidFill>
              </a:rPr>
              <a:t>5</a:t>
            </a:r>
            <a:endParaRPr lang="en-GB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96CEC398-0343-4B3C-803E-CDCA221A7B4A}"/>
              </a:ext>
            </a:extLst>
          </p:cNvPr>
          <p:cNvSpPr/>
          <p:nvPr/>
        </p:nvSpPr>
        <p:spPr>
          <a:xfrm>
            <a:off x="636330" y="2379932"/>
            <a:ext cx="217750" cy="21775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200" b="1" dirty="0">
                <a:solidFill>
                  <a:sysClr val="windowText" lastClr="000000"/>
                </a:solidFill>
              </a:rPr>
              <a:t>6</a:t>
            </a:r>
            <a:endParaRPr lang="en-GB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BB1FB4FC-EE56-4C46-9C95-91F14A0E1BE9}"/>
              </a:ext>
            </a:extLst>
          </p:cNvPr>
          <p:cNvSpPr/>
          <p:nvPr/>
        </p:nvSpPr>
        <p:spPr>
          <a:xfrm>
            <a:off x="3760289" y="3762406"/>
            <a:ext cx="217750" cy="21775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200" b="1" dirty="0">
                <a:solidFill>
                  <a:sysClr val="windowText" lastClr="000000"/>
                </a:solidFill>
              </a:rPr>
              <a:t>1</a:t>
            </a:r>
            <a:endParaRPr lang="en-GB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FBD676A1-8A27-4FEB-9526-3569DB64E10B}"/>
              </a:ext>
            </a:extLst>
          </p:cNvPr>
          <p:cNvSpPr/>
          <p:nvPr/>
        </p:nvSpPr>
        <p:spPr>
          <a:xfrm>
            <a:off x="6461291" y="3869514"/>
            <a:ext cx="217750" cy="21775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200" b="1" dirty="0">
                <a:solidFill>
                  <a:sysClr val="windowText" lastClr="000000"/>
                </a:solidFill>
              </a:rPr>
              <a:t>3</a:t>
            </a:r>
            <a:endParaRPr lang="en-GB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7399E02-1232-4E95-ACC8-3C01F94E4836}"/>
              </a:ext>
            </a:extLst>
          </p:cNvPr>
          <p:cNvSpPr/>
          <p:nvPr/>
        </p:nvSpPr>
        <p:spPr>
          <a:xfrm>
            <a:off x="1203908" y="4886840"/>
            <a:ext cx="217750" cy="21775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200" b="1" dirty="0">
                <a:solidFill>
                  <a:sysClr val="windowText" lastClr="000000"/>
                </a:solidFill>
              </a:rPr>
              <a:t>4</a:t>
            </a:r>
            <a:endParaRPr lang="en-GB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F74AA131-75A6-4923-93E4-3CA9D6140887}"/>
              </a:ext>
            </a:extLst>
          </p:cNvPr>
          <p:cNvSpPr/>
          <p:nvPr/>
        </p:nvSpPr>
        <p:spPr>
          <a:xfrm>
            <a:off x="950412" y="4068102"/>
            <a:ext cx="217750" cy="21775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200" b="1" dirty="0">
                <a:solidFill>
                  <a:sysClr val="windowText" lastClr="000000"/>
                </a:solidFill>
              </a:rPr>
              <a:t>5</a:t>
            </a:r>
            <a:endParaRPr lang="en-GB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AE2CF610-115F-44C4-A87A-197779298685}"/>
              </a:ext>
            </a:extLst>
          </p:cNvPr>
          <p:cNvSpPr/>
          <p:nvPr/>
        </p:nvSpPr>
        <p:spPr>
          <a:xfrm>
            <a:off x="2763071" y="3602198"/>
            <a:ext cx="217750" cy="21775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200" b="1" dirty="0">
                <a:solidFill>
                  <a:sysClr val="windowText" lastClr="000000"/>
                </a:solidFill>
              </a:rPr>
              <a:t>6</a:t>
            </a:r>
            <a:endParaRPr lang="en-GB" sz="1200" b="1" dirty="0">
              <a:solidFill>
                <a:sysClr val="windowText" lastClr="000000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9C5DAE3-8183-4CAD-BF73-138D3A9E214A}"/>
              </a:ext>
            </a:extLst>
          </p:cNvPr>
          <p:cNvCxnSpPr>
            <a:cxnSpLocks/>
            <a:stCxn id="84" idx="4"/>
          </p:cNvCxnSpPr>
          <p:nvPr/>
        </p:nvCxnSpPr>
        <p:spPr>
          <a:xfrm flipH="1">
            <a:off x="2448563" y="3819948"/>
            <a:ext cx="423383" cy="426958"/>
          </a:xfrm>
          <a:prstGeom prst="line">
            <a:avLst/>
          </a:prstGeom>
          <a:ln w="6350">
            <a:solidFill>
              <a:srgbClr val="002060"/>
            </a:solidFill>
            <a:tailEnd type="oval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4F4D44D7-AD5E-47B3-BAF7-A4CB977BED3B}"/>
              </a:ext>
            </a:extLst>
          </p:cNvPr>
          <p:cNvCxnSpPr>
            <a:cxnSpLocks/>
            <a:stCxn id="84" idx="4"/>
          </p:cNvCxnSpPr>
          <p:nvPr/>
        </p:nvCxnSpPr>
        <p:spPr>
          <a:xfrm>
            <a:off x="2871946" y="3819948"/>
            <a:ext cx="283667" cy="200214"/>
          </a:xfrm>
          <a:prstGeom prst="line">
            <a:avLst/>
          </a:prstGeom>
          <a:ln w="6350">
            <a:solidFill>
              <a:srgbClr val="002060"/>
            </a:solidFill>
            <a:tailEnd type="oval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0F50A592-043B-438B-A573-7B9424E9D99F}"/>
              </a:ext>
            </a:extLst>
          </p:cNvPr>
          <p:cNvCxnSpPr>
            <a:cxnSpLocks/>
            <a:stCxn id="79" idx="4"/>
          </p:cNvCxnSpPr>
          <p:nvPr/>
        </p:nvCxnSpPr>
        <p:spPr>
          <a:xfrm flipH="1">
            <a:off x="3760289" y="3980156"/>
            <a:ext cx="108875" cy="565557"/>
          </a:xfrm>
          <a:prstGeom prst="line">
            <a:avLst/>
          </a:prstGeom>
          <a:ln w="6350">
            <a:solidFill>
              <a:srgbClr val="002060"/>
            </a:solidFill>
            <a:tailEnd type="oval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98F0CE43-46DF-4CDF-8DE5-8E2FE1F48530}"/>
              </a:ext>
            </a:extLst>
          </p:cNvPr>
          <p:cNvCxnSpPr>
            <a:cxnSpLocks/>
            <a:stCxn id="80" idx="4"/>
          </p:cNvCxnSpPr>
          <p:nvPr/>
        </p:nvCxnSpPr>
        <p:spPr>
          <a:xfrm flipH="1">
            <a:off x="5106223" y="3633399"/>
            <a:ext cx="135700" cy="327823"/>
          </a:xfrm>
          <a:prstGeom prst="line">
            <a:avLst/>
          </a:prstGeom>
          <a:ln w="6350">
            <a:solidFill>
              <a:srgbClr val="002060"/>
            </a:solidFill>
            <a:tailEnd type="oval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43E863BF-3781-411F-B3DB-DA4362139169}"/>
              </a:ext>
            </a:extLst>
          </p:cNvPr>
          <p:cNvCxnSpPr>
            <a:cxnSpLocks/>
            <a:stCxn id="81" idx="4"/>
          </p:cNvCxnSpPr>
          <p:nvPr/>
        </p:nvCxnSpPr>
        <p:spPr>
          <a:xfrm flipH="1">
            <a:off x="6344241" y="4087264"/>
            <a:ext cx="225925" cy="500710"/>
          </a:xfrm>
          <a:prstGeom prst="line">
            <a:avLst/>
          </a:prstGeom>
          <a:ln w="6350">
            <a:solidFill>
              <a:srgbClr val="002060"/>
            </a:solidFill>
            <a:tailEnd type="oval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EA924BD9-0E19-4E25-AB26-5B29A8B87C87}"/>
              </a:ext>
            </a:extLst>
          </p:cNvPr>
          <p:cNvCxnSpPr>
            <a:cxnSpLocks/>
            <a:stCxn id="83" idx="6"/>
          </p:cNvCxnSpPr>
          <p:nvPr/>
        </p:nvCxnSpPr>
        <p:spPr>
          <a:xfrm>
            <a:off x="1168162" y="4176977"/>
            <a:ext cx="494127" cy="151933"/>
          </a:xfrm>
          <a:prstGeom prst="line">
            <a:avLst/>
          </a:prstGeom>
          <a:ln w="6350">
            <a:solidFill>
              <a:srgbClr val="002060"/>
            </a:solidFill>
            <a:tailEnd type="oval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E9C238DF-6887-4BE1-A405-B9669B5F3536}"/>
              </a:ext>
            </a:extLst>
          </p:cNvPr>
          <p:cNvCxnSpPr>
            <a:cxnSpLocks/>
            <a:stCxn id="82" idx="6"/>
          </p:cNvCxnSpPr>
          <p:nvPr/>
        </p:nvCxnSpPr>
        <p:spPr>
          <a:xfrm flipV="1">
            <a:off x="1421658" y="4616000"/>
            <a:ext cx="310341" cy="379715"/>
          </a:xfrm>
          <a:prstGeom prst="line">
            <a:avLst/>
          </a:prstGeom>
          <a:ln w="6350">
            <a:solidFill>
              <a:srgbClr val="002060"/>
            </a:solidFill>
            <a:tailEnd type="oval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Oval 79">
            <a:extLst>
              <a:ext uri="{FF2B5EF4-FFF2-40B4-BE49-F238E27FC236}">
                <a16:creationId xmlns:a16="http://schemas.microsoft.com/office/drawing/2014/main" id="{BF7B8B28-1E8E-48D2-B2F1-D47438760335}"/>
              </a:ext>
            </a:extLst>
          </p:cNvPr>
          <p:cNvSpPr/>
          <p:nvPr/>
        </p:nvSpPr>
        <p:spPr>
          <a:xfrm>
            <a:off x="5133048" y="3415649"/>
            <a:ext cx="217750" cy="21775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200" b="1" dirty="0">
                <a:solidFill>
                  <a:sysClr val="windowText" lastClr="000000"/>
                </a:solidFill>
              </a:rPr>
              <a:t>2</a:t>
            </a:r>
            <a:endParaRPr lang="en-GB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836B2706-9F7C-F4F9-0700-A1A150F4F4F1}"/>
              </a:ext>
            </a:extLst>
          </p:cNvPr>
          <p:cNvSpPr/>
          <p:nvPr/>
        </p:nvSpPr>
        <p:spPr>
          <a:xfrm>
            <a:off x="5997412" y="1430624"/>
            <a:ext cx="1008112" cy="416654"/>
          </a:xfrm>
          <a:prstGeom prst="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C9E4C280-F6EE-F0EF-6C43-37EA55BD7B38}"/>
              </a:ext>
            </a:extLst>
          </p:cNvPr>
          <p:cNvGrpSpPr/>
          <p:nvPr/>
        </p:nvGrpSpPr>
        <p:grpSpPr>
          <a:xfrm>
            <a:off x="4418237" y="1847278"/>
            <a:ext cx="4448563" cy="1523787"/>
            <a:chOff x="3877479" y="1888741"/>
            <a:chExt cx="4368242" cy="1454349"/>
          </a:xfrm>
        </p:grpSpPr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880BCC79-6EF0-C9A4-EAB0-874CC6B63185}"/>
                </a:ext>
              </a:extLst>
            </p:cNvPr>
            <p:cNvCxnSpPr>
              <a:cxnSpLocks/>
              <a:stCxn id="55" idx="0"/>
              <a:endCxn id="131" idx="2"/>
            </p:cNvCxnSpPr>
            <p:nvPr/>
          </p:nvCxnSpPr>
          <p:spPr>
            <a:xfrm flipH="1" flipV="1">
              <a:off x="5923096" y="1888741"/>
              <a:ext cx="138504" cy="286869"/>
            </a:xfrm>
            <a:prstGeom prst="line">
              <a:avLst/>
            </a:prstGeom>
            <a:ln w="317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53DE2594-4549-1A53-AFAA-3B0B2CAEFD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10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4650" r="16423" b="5246"/>
            <a:stretch/>
          </p:blipFill>
          <p:spPr>
            <a:xfrm>
              <a:off x="3877479" y="2175610"/>
              <a:ext cx="4368242" cy="1167480"/>
            </a:xfrm>
            <a:prstGeom prst="rect">
              <a:avLst/>
            </a:prstGeom>
            <a:noFill/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</p:pic>
        <p:sp>
          <p:nvSpPr>
            <p:cNvPr id="119" name="Rectangle: Rounded Corners 118">
              <a:extLst>
                <a:ext uri="{FF2B5EF4-FFF2-40B4-BE49-F238E27FC236}">
                  <a16:creationId xmlns:a16="http://schemas.microsoft.com/office/drawing/2014/main" id="{7B2D7F36-610F-E558-91D1-D1FDC948E0C2}"/>
                </a:ext>
              </a:extLst>
            </p:cNvPr>
            <p:cNvSpPr/>
            <p:nvPr/>
          </p:nvSpPr>
          <p:spPr>
            <a:xfrm>
              <a:off x="7882448" y="3140246"/>
              <a:ext cx="253640" cy="168294"/>
            </a:xfrm>
            <a:prstGeom prst="roundRect">
              <a:avLst/>
            </a:prstGeom>
            <a:solidFill>
              <a:srgbClr val="00B0F0"/>
            </a:solidFill>
            <a:ln w="1270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  <p:txBody>
            <a:bodyPr wrap="none" rtlCol="0" anchor="ctr"/>
            <a:lstStyle/>
            <a:p>
              <a:pPr marL="0" marR="0" lvl="0" indent="0" algn="ctr" defTabSz="48692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D1</a:t>
              </a:r>
              <a:endPara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0" name="Rectangle: Rounded Corners 119">
              <a:extLst>
                <a:ext uri="{FF2B5EF4-FFF2-40B4-BE49-F238E27FC236}">
                  <a16:creationId xmlns:a16="http://schemas.microsoft.com/office/drawing/2014/main" id="{751C1463-B5D4-9516-9C06-2CFA8990AE6A}"/>
                </a:ext>
              </a:extLst>
            </p:cNvPr>
            <p:cNvSpPr/>
            <p:nvPr/>
          </p:nvSpPr>
          <p:spPr>
            <a:xfrm>
              <a:off x="5796136" y="3130835"/>
              <a:ext cx="338679" cy="166941"/>
            </a:xfrm>
            <a:prstGeom prst="round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none" rtlCol="0" anchor="ctr"/>
            <a:lstStyle/>
            <a:p>
              <a:pPr marL="0" marR="0" lvl="0" indent="0" algn="ctr" defTabSz="48692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DCM</a:t>
              </a:r>
              <a:endPara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2" name="Rectangle: Rounded Corners 121">
              <a:extLst>
                <a:ext uri="{FF2B5EF4-FFF2-40B4-BE49-F238E27FC236}">
                  <a16:creationId xmlns:a16="http://schemas.microsoft.com/office/drawing/2014/main" id="{B528F207-5524-5BEB-C591-18C20CFCF9F6}"/>
                </a:ext>
              </a:extLst>
            </p:cNvPr>
            <p:cNvSpPr/>
            <p:nvPr/>
          </p:nvSpPr>
          <p:spPr>
            <a:xfrm>
              <a:off x="4816929" y="3140246"/>
              <a:ext cx="338679" cy="168294"/>
            </a:xfrm>
            <a:prstGeom prst="roundRect">
              <a:avLst/>
            </a:prstGeom>
            <a:solidFill>
              <a:srgbClr val="ED7D31"/>
            </a:solidFill>
            <a:ln w="12700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wrap="none" rtlCol="0" anchor="ctr"/>
            <a:lstStyle/>
            <a:p>
              <a:pPr marL="0" marR="0" lvl="0" indent="0" algn="ctr" defTabSz="48692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DFX</a:t>
              </a:r>
              <a:endPara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0284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3713464E-AD06-4E59-9BEC-64D0E4789B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895" y="538796"/>
            <a:ext cx="4170867" cy="1240867"/>
          </a:xfrm>
          <a:noFill/>
        </p:spPr>
        <p:txBody>
          <a:bodyPr lIns="72000" tIns="72000">
            <a:normAutofit fontScale="47500" lnSpcReduction="20000"/>
          </a:bodyPr>
          <a:lstStyle/>
          <a:p>
            <a:pPr marL="0" indent="0">
              <a:buNone/>
            </a:pPr>
            <a:r>
              <a:rPr lang="en-GB" b="1" dirty="0"/>
              <a:t>Design &amp; Qualification</a:t>
            </a:r>
          </a:p>
          <a:p>
            <a:r>
              <a:rPr lang="en-GB" dirty="0"/>
              <a:t>One </a:t>
            </a:r>
            <a:r>
              <a:rPr lang="en-GB" dirty="0">
                <a:solidFill>
                  <a:srgbClr val="0070C0"/>
                </a:solidFill>
              </a:rPr>
              <a:t>symmetric</a:t>
            </a:r>
            <a:r>
              <a:rPr lang="en-GB" dirty="0"/>
              <a:t> design for 1+4 units</a:t>
            </a:r>
          </a:p>
          <a:p>
            <a:r>
              <a:rPr lang="en-GB" dirty="0"/>
              <a:t>DMC &amp; </a:t>
            </a:r>
            <a:r>
              <a:rPr lang="el-GR" dirty="0"/>
              <a:t>λ</a:t>
            </a:r>
            <a:r>
              <a:rPr lang="en-US" dirty="0"/>
              <a:t>-Plate </a:t>
            </a:r>
            <a:r>
              <a:rPr lang="en-US" dirty="0">
                <a:solidFill>
                  <a:srgbClr val="0070C0"/>
                </a:solidFill>
              </a:rPr>
              <a:t>reviews follow-ups </a:t>
            </a:r>
            <a:r>
              <a:rPr lang="en-US" dirty="0"/>
              <a:t>#2 in June 2022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GB" b="1" dirty="0"/>
              <a:t>Procurement</a:t>
            </a:r>
          </a:p>
          <a:p>
            <a:r>
              <a:rPr lang="en-GB" dirty="0"/>
              <a:t>Pre-series/series </a:t>
            </a:r>
            <a:r>
              <a:rPr lang="en-GB" dirty="0">
                <a:solidFill>
                  <a:srgbClr val="0070C0"/>
                </a:solidFill>
              </a:rPr>
              <a:t>in progress</a:t>
            </a: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5BD9B2CA-7571-4D79-B17D-144DEEA309FF}"/>
              </a:ext>
            </a:extLst>
          </p:cNvPr>
          <p:cNvSpPr/>
          <p:nvPr/>
        </p:nvSpPr>
        <p:spPr>
          <a:xfrm>
            <a:off x="1797185" y="3925478"/>
            <a:ext cx="6668719" cy="111853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831EAB43-320D-4207-B241-D3B696CBAABF}"/>
              </a:ext>
            </a:extLst>
          </p:cNvPr>
          <p:cNvSpPr/>
          <p:nvPr/>
        </p:nvSpPr>
        <p:spPr>
          <a:xfrm>
            <a:off x="1797186" y="2650694"/>
            <a:ext cx="6668718" cy="105355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950A7A-D58E-401C-8795-AF97BA67A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180" y="-1204"/>
            <a:ext cx="8930620" cy="505368"/>
          </a:xfrm>
        </p:spPr>
        <p:txBody>
          <a:bodyPr/>
          <a:lstStyle/>
          <a:p>
            <a:r>
              <a:rPr lang="en-US" sz="2400" dirty="0"/>
              <a:t>DCM Project Overview</a:t>
            </a:r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4C6FF4-C74F-4D0A-9DE1-DDC3FD851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07923C6E-6BFE-4C75-A5F3-4BE9A5D4DF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9465217"/>
              </p:ext>
            </p:extLst>
          </p:nvPr>
        </p:nvGraphicFramePr>
        <p:xfrm>
          <a:off x="429033" y="1957462"/>
          <a:ext cx="8036871" cy="3093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034">
                  <a:extLst>
                    <a:ext uri="{9D8B030D-6E8A-4147-A177-3AD203B41FA5}">
                      <a16:colId xmlns:a16="http://schemas.microsoft.com/office/drawing/2014/main" val="1970723257"/>
                    </a:ext>
                  </a:extLst>
                </a:gridCol>
                <a:gridCol w="306034">
                  <a:extLst>
                    <a:ext uri="{9D8B030D-6E8A-4147-A177-3AD203B41FA5}">
                      <a16:colId xmlns:a16="http://schemas.microsoft.com/office/drawing/2014/main" val="851296856"/>
                    </a:ext>
                  </a:extLst>
                </a:gridCol>
                <a:gridCol w="306034">
                  <a:extLst>
                    <a:ext uri="{9D8B030D-6E8A-4147-A177-3AD203B41FA5}">
                      <a16:colId xmlns:a16="http://schemas.microsoft.com/office/drawing/2014/main" val="2057895494"/>
                    </a:ext>
                  </a:extLst>
                </a:gridCol>
                <a:gridCol w="306034">
                  <a:extLst>
                    <a:ext uri="{9D8B030D-6E8A-4147-A177-3AD203B41FA5}">
                      <a16:colId xmlns:a16="http://schemas.microsoft.com/office/drawing/2014/main" val="164069045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1405502499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1733838322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130002397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691657355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53401436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96979120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1830959725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32356334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6363869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62008537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5159027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9299087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671689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5908693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9260682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994355504"/>
                    </a:ext>
                  </a:extLst>
                </a:gridCol>
                <a:gridCol w="285518">
                  <a:extLst>
                    <a:ext uri="{9D8B030D-6E8A-4147-A177-3AD203B41FA5}">
                      <a16:colId xmlns:a16="http://schemas.microsoft.com/office/drawing/2014/main" val="829277183"/>
                    </a:ext>
                  </a:extLst>
                </a:gridCol>
                <a:gridCol w="285518">
                  <a:extLst>
                    <a:ext uri="{9D8B030D-6E8A-4147-A177-3AD203B41FA5}">
                      <a16:colId xmlns:a16="http://schemas.microsoft.com/office/drawing/2014/main" val="3381305417"/>
                    </a:ext>
                  </a:extLst>
                </a:gridCol>
                <a:gridCol w="257493">
                  <a:extLst>
                    <a:ext uri="{9D8B030D-6E8A-4147-A177-3AD203B41FA5}">
                      <a16:colId xmlns:a16="http://schemas.microsoft.com/office/drawing/2014/main" val="3762182290"/>
                    </a:ext>
                  </a:extLst>
                </a:gridCol>
                <a:gridCol w="285518">
                  <a:extLst>
                    <a:ext uri="{9D8B030D-6E8A-4147-A177-3AD203B41FA5}">
                      <a16:colId xmlns:a16="http://schemas.microsoft.com/office/drawing/2014/main" val="2327430099"/>
                    </a:ext>
                  </a:extLst>
                </a:gridCol>
              </a:tblGrid>
              <a:tr h="233148"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</a:rPr>
                        <a:t>2021</a:t>
                      </a:r>
                      <a:endParaRPr lang="en-GB" sz="12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</a:rPr>
                        <a:t>2022</a:t>
                      </a:r>
                      <a:endParaRPr lang="en-GB" sz="12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</a:rPr>
                        <a:t>2023</a:t>
                      </a:r>
                      <a:endParaRPr lang="en-GB" sz="12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</a:rPr>
                        <a:t>2024</a:t>
                      </a:r>
                      <a:endParaRPr lang="en-GB" sz="12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</a:rPr>
                        <a:t>2025</a:t>
                      </a:r>
                      <a:endParaRPr lang="en-GB" sz="12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</a:rPr>
                        <a:t>2026</a:t>
                      </a:r>
                      <a:endParaRPr lang="en-GB" sz="12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5326412"/>
                  </a:ext>
                </a:extLst>
              </a:tr>
              <a:tr h="2325356"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>
                          <a:solidFill>
                            <a:srgbClr val="0070C0"/>
                          </a:solidFill>
                        </a:rPr>
                        <a:t>Q1</a:t>
                      </a:r>
                      <a:endParaRPr lang="en-GB" sz="7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dirty="0">
                          <a:solidFill>
                            <a:srgbClr val="0070C0"/>
                          </a:solidFill>
                        </a:rPr>
                        <a:t>Q2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dirty="0">
                          <a:solidFill>
                            <a:srgbClr val="0070C0"/>
                          </a:solidFill>
                        </a:rPr>
                        <a:t>Q3</a:t>
                      </a:r>
                      <a:endParaRPr lang="en-GB" sz="7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dirty="0">
                          <a:solidFill>
                            <a:srgbClr val="0070C0"/>
                          </a:solidFill>
                        </a:rPr>
                        <a:t>Q4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>
                          <a:solidFill>
                            <a:srgbClr val="0070C0"/>
                          </a:solidFill>
                        </a:rPr>
                        <a:t>Q1</a:t>
                      </a:r>
                      <a:endParaRPr lang="en-GB" sz="7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dirty="0">
                          <a:solidFill>
                            <a:srgbClr val="0070C0"/>
                          </a:solidFill>
                        </a:rPr>
                        <a:t>Q2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dirty="0">
                          <a:solidFill>
                            <a:srgbClr val="0070C0"/>
                          </a:solidFill>
                        </a:rPr>
                        <a:t>Q3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1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1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1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1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1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1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1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1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1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1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1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1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1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1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1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1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1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1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1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1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1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1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1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1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dirty="0">
                          <a:solidFill>
                            <a:srgbClr val="0070C0"/>
                          </a:solidFill>
                        </a:rPr>
                        <a:t>Q4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>
                          <a:solidFill>
                            <a:srgbClr val="0070C0"/>
                          </a:solidFill>
                        </a:rPr>
                        <a:t>Q1</a:t>
                      </a:r>
                      <a:endParaRPr lang="en-GB" sz="7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dirty="0">
                          <a:solidFill>
                            <a:srgbClr val="0070C0"/>
                          </a:solidFill>
                        </a:rPr>
                        <a:t>Q2</a:t>
                      </a:r>
                      <a:endParaRPr lang="en-GB" sz="7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dirty="0">
                          <a:solidFill>
                            <a:srgbClr val="0070C0"/>
                          </a:solidFill>
                        </a:rPr>
                        <a:t>Q3</a:t>
                      </a:r>
                      <a:endParaRPr lang="en-GB" sz="7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dirty="0">
                          <a:solidFill>
                            <a:srgbClr val="0070C0"/>
                          </a:solidFill>
                        </a:rPr>
                        <a:t>Q4</a:t>
                      </a:r>
                      <a:endParaRPr lang="en-GB" sz="7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en-GB" sz="7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dirty="0">
                          <a:solidFill>
                            <a:srgbClr val="0070C0"/>
                          </a:solidFill>
                        </a:rPr>
                        <a:t>2</a:t>
                      </a:r>
                      <a:endParaRPr lang="en-GB" sz="7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dirty="0">
                          <a:solidFill>
                            <a:srgbClr val="0070C0"/>
                          </a:solidFill>
                        </a:rPr>
                        <a:t>3</a:t>
                      </a:r>
                      <a:endParaRPr lang="en-GB" sz="7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dirty="0">
                          <a:solidFill>
                            <a:srgbClr val="0070C0"/>
                          </a:solidFill>
                        </a:rPr>
                        <a:t>4</a:t>
                      </a:r>
                      <a:endParaRPr lang="en-GB" sz="7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en-GB" sz="7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dirty="0">
                          <a:solidFill>
                            <a:srgbClr val="0070C0"/>
                          </a:solidFill>
                        </a:rPr>
                        <a:t>2</a:t>
                      </a:r>
                      <a:endParaRPr lang="en-GB" sz="7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dirty="0">
                          <a:solidFill>
                            <a:srgbClr val="0070C0"/>
                          </a:solidFill>
                        </a:rPr>
                        <a:t>3</a:t>
                      </a:r>
                      <a:endParaRPr lang="en-GB" sz="7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dirty="0">
                          <a:solidFill>
                            <a:srgbClr val="0070C0"/>
                          </a:solidFill>
                        </a:rPr>
                        <a:t>4</a:t>
                      </a:r>
                      <a:endParaRPr lang="en-GB" sz="7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en-GB" sz="7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dirty="0">
                          <a:solidFill>
                            <a:srgbClr val="0070C0"/>
                          </a:solidFill>
                        </a:rPr>
                        <a:t>2</a:t>
                      </a:r>
                      <a:endParaRPr lang="en-GB" sz="7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dirty="0">
                          <a:solidFill>
                            <a:srgbClr val="0070C0"/>
                          </a:solidFill>
                        </a:rPr>
                        <a:t>3</a:t>
                      </a:r>
                      <a:endParaRPr lang="en-GB" sz="7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dirty="0">
                          <a:solidFill>
                            <a:srgbClr val="0070C0"/>
                          </a:solidFill>
                        </a:rPr>
                        <a:t>4       </a:t>
                      </a:r>
                      <a:endParaRPr lang="en-GB" sz="7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8095008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61C1328-F0FF-4E58-BB31-05D44563F1FA}"/>
              </a:ext>
            </a:extLst>
          </p:cNvPr>
          <p:cNvSpPr/>
          <p:nvPr/>
        </p:nvSpPr>
        <p:spPr>
          <a:xfrm>
            <a:off x="324719" y="3483928"/>
            <a:ext cx="1760498" cy="55875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900" b="1" dirty="0">
                <a:solidFill>
                  <a:srgbClr val="002060"/>
                </a:solidFill>
              </a:rPr>
              <a:t>Design &amp; Qualification</a:t>
            </a:r>
          </a:p>
          <a:p>
            <a:pPr algn="ctr"/>
            <a:r>
              <a:rPr lang="en-US" sz="900" b="1" dirty="0">
                <a:solidFill>
                  <a:srgbClr val="002060"/>
                </a:solidFill>
              </a:rPr>
              <a:t>Phase </a:t>
            </a:r>
            <a:r>
              <a:rPr lang="en-GB" sz="900" b="1" dirty="0">
                <a:solidFill>
                  <a:srgbClr val="00B050"/>
                </a:solidFill>
              </a:rPr>
              <a:t>✔</a:t>
            </a:r>
          </a:p>
          <a:p>
            <a:pPr algn="ctr"/>
            <a:endParaRPr lang="en-GB" sz="900" b="1" dirty="0">
              <a:solidFill>
                <a:srgbClr val="00B050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A9EDCBD-185A-4F41-90AF-8F70EC3B9E72}"/>
              </a:ext>
            </a:extLst>
          </p:cNvPr>
          <p:cNvSpPr/>
          <p:nvPr/>
        </p:nvSpPr>
        <p:spPr>
          <a:xfrm>
            <a:off x="1900400" y="2715766"/>
            <a:ext cx="1701694" cy="345843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900" b="1" dirty="0">
                <a:solidFill>
                  <a:srgbClr val="002060"/>
                </a:solidFill>
              </a:rPr>
              <a:t>Procurement</a:t>
            </a:r>
            <a:endParaRPr lang="en-GB" sz="1200" dirty="0">
              <a:solidFill>
                <a:schemeClr val="accent6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sym typeface="Webdings" panose="05030102010509060703" pitchFamily="18" charset="2"/>
            </a:endParaRPr>
          </a:p>
          <a:p>
            <a:pPr algn="ctr"/>
            <a:endParaRPr lang="en-GB" sz="900" b="1" dirty="0">
              <a:solidFill>
                <a:srgbClr val="002060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260C9E8-05E2-473E-8D25-53ADDC9BBFC1}"/>
              </a:ext>
            </a:extLst>
          </p:cNvPr>
          <p:cNvSpPr/>
          <p:nvPr/>
        </p:nvSpPr>
        <p:spPr>
          <a:xfrm>
            <a:off x="4162560" y="3257539"/>
            <a:ext cx="1059768" cy="34584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900" b="1" dirty="0">
                <a:solidFill>
                  <a:srgbClr val="002060"/>
                </a:solidFill>
              </a:rPr>
              <a:t>Assembly &amp; QC</a:t>
            </a:r>
            <a:endParaRPr lang="en-GB" sz="9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sym typeface="Wingdings" panose="05000000000000000000" pitchFamily="2" charset="2"/>
            </a:endParaRPr>
          </a:p>
          <a:p>
            <a:pPr algn="ctr"/>
            <a:endParaRPr lang="en-GB" sz="7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4CFE4E1-A28D-45AD-A7AA-4C077ECECB58}"/>
              </a:ext>
            </a:extLst>
          </p:cNvPr>
          <p:cNvSpPr/>
          <p:nvPr/>
        </p:nvSpPr>
        <p:spPr>
          <a:xfrm>
            <a:off x="5467398" y="3260084"/>
            <a:ext cx="1514096" cy="34584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900" b="1" dirty="0">
                <a:solidFill>
                  <a:srgbClr val="002060"/>
                </a:solidFill>
              </a:rPr>
              <a:t>Installed in STRING </a:t>
            </a:r>
            <a:endParaRPr lang="en-GB" sz="900" b="1" dirty="0">
              <a:solidFill>
                <a:srgbClr val="002060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C008244-697A-4D5B-AE75-CAD78A4C06D7}"/>
              </a:ext>
            </a:extLst>
          </p:cNvPr>
          <p:cNvSpPr/>
          <p:nvPr/>
        </p:nvSpPr>
        <p:spPr>
          <a:xfrm>
            <a:off x="2373249" y="4050381"/>
            <a:ext cx="3240360" cy="27920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900" b="1" dirty="0">
                <a:solidFill>
                  <a:srgbClr val="002060"/>
                </a:solidFill>
              </a:rPr>
              <a:t>Procurement</a:t>
            </a:r>
          </a:p>
          <a:p>
            <a:pPr algn="ctr"/>
            <a:endParaRPr lang="en-GB" sz="700" b="1" dirty="0">
              <a:solidFill>
                <a:srgbClr val="002060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980056B-D52A-44CF-9D5C-6A23101B4DFF}"/>
              </a:ext>
            </a:extLst>
          </p:cNvPr>
          <p:cNvSpPr/>
          <p:nvPr/>
        </p:nvSpPr>
        <p:spPr>
          <a:xfrm>
            <a:off x="5221262" y="4301533"/>
            <a:ext cx="1553413" cy="29043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900" b="1" dirty="0">
                <a:solidFill>
                  <a:srgbClr val="002060"/>
                </a:solidFill>
              </a:rPr>
              <a:t>Assembly &amp; QC</a:t>
            </a:r>
          </a:p>
          <a:p>
            <a:pPr algn="ctr"/>
            <a:endParaRPr lang="en-GB" sz="700" b="1" dirty="0">
              <a:solidFill>
                <a:srgbClr val="002060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418DA2C-9D71-4DBF-9C4E-04B9161ABD53}"/>
              </a:ext>
            </a:extLst>
          </p:cNvPr>
          <p:cNvSpPr/>
          <p:nvPr/>
        </p:nvSpPr>
        <p:spPr>
          <a:xfrm>
            <a:off x="6132507" y="4659982"/>
            <a:ext cx="1753052" cy="31990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900" b="1" dirty="0">
                <a:solidFill>
                  <a:srgbClr val="002060"/>
                </a:solidFill>
              </a:rPr>
              <a:t>Storage in Flex</a:t>
            </a:r>
            <a:endParaRPr lang="en-GB" sz="900" b="1" dirty="0">
              <a:solidFill>
                <a:srgbClr val="002060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B5F41517-41BA-443E-A034-CD3D8616823C}"/>
              </a:ext>
            </a:extLst>
          </p:cNvPr>
          <p:cNvSpPr/>
          <p:nvPr/>
        </p:nvSpPr>
        <p:spPr>
          <a:xfrm>
            <a:off x="7413809" y="4139831"/>
            <a:ext cx="1052095" cy="37613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900" b="1" dirty="0">
                <a:solidFill>
                  <a:srgbClr val="002060"/>
                </a:solidFill>
              </a:rPr>
              <a:t>Installation</a:t>
            </a:r>
          </a:p>
          <a:p>
            <a:pPr algn="ctr"/>
            <a:r>
              <a:rPr lang="en-US" sz="900" b="1" dirty="0">
                <a:solidFill>
                  <a:srgbClr val="002060"/>
                </a:solidFill>
              </a:rPr>
              <a:t>in LHC tunnel</a:t>
            </a:r>
            <a:endParaRPr lang="en-GB" sz="900" b="1" dirty="0">
              <a:solidFill>
                <a:srgbClr val="002060"/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1D3799C-E33E-4F78-A9E1-AD475928C455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>
            <a:off x="5222328" y="3430461"/>
            <a:ext cx="245070" cy="2545"/>
          </a:xfrm>
          <a:prstGeom prst="line">
            <a:avLst/>
          </a:prstGeom>
          <a:ln w="12700">
            <a:solidFill>
              <a:srgbClr val="0070C0"/>
            </a:solidFill>
            <a:headEnd type="none"/>
            <a:tailEnd type="triangl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FD1A12CE-F219-4BE4-8455-11942B3983FF}"/>
              </a:ext>
            </a:extLst>
          </p:cNvPr>
          <p:cNvCxnSpPr>
            <a:cxnSpLocks/>
            <a:stCxn id="12" idx="2"/>
            <a:endCxn id="13" idx="1"/>
          </p:cNvCxnSpPr>
          <p:nvPr/>
        </p:nvCxnSpPr>
        <p:spPr>
          <a:xfrm rot="16200000" flipH="1">
            <a:off x="4548765" y="3774251"/>
            <a:ext cx="117160" cy="1227833"/>
          </a:xfrm>
          <a:prstGeom prst="bentConnector2">
            <a:avLst/>
          </a:prstGeom>
          <a:ln w="12700">
            <a:solidFill>
              <a:srgbClr val="0070C0"/>
            </a:solidFill>
            <a:headEnd type="none"/>
            <a:tailEnd type="triangl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9B932A7D-2D27-457F-8534-960D8EDF739E}"/>
              </a:ext>
            </a:extLst>
          </p:cNvPr>
          <p:cNvCxnSpPr>
            <a:cxnSpLocks/>
            <a:stCxn id="13" idx="2"/>
            <a:endCxn id="14" idx="1"/>
          </p:cNvCxnSpPr>
          <p:nvPr/>
        </p:nvCxnSpPr>
        <p:spPr>
          <a:xfrm rot="16200000" flipH="1">
            <a:off x="5951253" y="4638679"/>
            <a:ext cx="227970" cy="134538"/>
          </a:xfrm>
          <a:prstGeom prst="bentConnector2">
            <a:avLst/>
          </a:prstGeom>
          <a:ln w="12700">
            <a:solidFill>
              <a:srgbClr val="0070C0"/>
            </a:solidFill>
            <a:headEnd type="none"/>
            <a:tailEnd type="triangl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6091FDEF-F712-4F7C-9316-A27026F05382}"/>
              </a:ext>
            </a:extLst>
          </p:cNvPr>
          <p:cNvCxnSpPr>
            <a:cxnSpLocks/>
            <a:stCxn id="14" idx="0"/>
            <a:endCxn id="15" idx="1"/>
          </p:cNvCxnSpPr>
          <p:nvPr/>
        </p:nvCxnSpPr>
        <p:spPr>
          <a:xfrm rot="5400000" flipH="1" flipV="1">
            <a:off x="7045380" y="4291553"/>
            <a:ext cx="332083" cy="404776"/>
          </a:xfrm>
          <a:prstGeom prst="bentConnector2">
            <a:avLst/>
          </a:prstGeom>
          <a:ln w="12700">
            <a:solidFill>
              <a:srgbClr val="0070C0"/>
            </a:solidFill>
            <a:headEnd type="none"/>
            <a:tailEnd type="triangl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E6F497E0-C7AE-4B56-BE27-675B2FD248A7}"/>
              </a:ext>
            </a:extLst>
          </p:cNvPr>
          <p:cNvSpPr/>
          <p:nvPr/>
        </p:nvSpPr>
        <p:spPr>
          <a:xfrm>
            <a:off x="1974879" y="4693542"/>
            <a:ext cx="1120900" cy="33183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Series</a:t>
            </a:r>
            <a:endParaRPr lang="en-GB" b="1" dirty="0">
              <a:solidFill>
                <a:schemeClr val="tx1"/>
              </a:solidFill>
            </a:endParaRPr>
          </a:p>
        </p:txBody>
      </p: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3103C31E-927F-4BC9-9149-C18882A2C69D}"/>
              </a:ext>
            </a:extLst>
          </p:cNvPr>
          <p:cNvCxnSpPr>
            <a:cxnSpLocks/>
            <a:stCxn id="7" idx="0"/>
            <a:endCxn id="8" idx="1"/>
          </p:cNvCxnSpPr>
          <p:nvPr/>
        </p:nvCxnSpPr>
        <p:spPr>
          <a:xfrm rot="5400000" flipH="1" flipV="1">
            <a:off x="1255064" y="2838592"/>
            <a:ext cx="595240" cy="695432"/>
          </a:xfrm>
          <a:prstGeom prst="bentConnector2">
            <a:avLst/>
          </a:prstGeom>
          <a:ln w="12700">
            <a:solidFill>
              <a:srgbClr val="0070C0"/>
            </a:solidFill>
            <a:headEnd type="none"/>
            <a:tailEnd type="triangl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nector: Elbow 54">
            <a:extLst>
              <a:ext uri="{FF2B5EF4-FFF2-40B4-BE49-F238E27FC236}">
                <a16:creationId xmlns:a16="http://schemas.microsoft.com/office/drawing/2014/main" id="{A59C960E-4110-4134-A615-F4CC8199DD26}"/>
              </a:ext>
            </a:extLst>
          </p:cNvPr>
          <p:cNvCxnSpPr>
            <a:cxnSpLocks/>
            <a:stCxn id="7" idx="2"/>
            <a:endCxn id="12" idx="1"/>
          </p:cNvCxnSpPr>
          <p:nvPr/>
        </p:nvCxnSpPr>
        <p:spPr>
          <a:xfrm rot="16200000" flipH="1">
            <a:off x="1715457" y="3532193"/>
            <a:ext cx="147302" cy="1168281"/>
          </a:xfrm>
          <a:prstGeom prst="bentConnector2">
            <a:avLst/>
          </a:prstGeom>
          <a:ln w="12700">
            <a:solidFill>
              <a:srgbClr val="0070C0"/>
            </a:solidFill>
            <a:headEnd type="none"/>
            <a:tailEnd type="triangl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Oval 2">
            <a:extLst>
              <a:ext uri="{FF2B5EF4-FFF2-40B4-BE49-F238E27FC236}">
                <a16:creationId xmlns:a16="http://schemas.microsoft.com/office/drawing/2014/main" id="{7C8CC1D2-D322-4362-897A-C0FB5EFBAA2C}"/>
              </a:ext>
            </a:extLst>
          </p:cNvPr>
          <p:cNvSpPr/>
          <p:nvPr/>
        </p:nvSpPr>
        <p:spPr>
          <a:xfrm>
            <a:off x="990724" y="2405965"/>
            <a:ext cx="93777" cy="9377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410E59-725C-414F-8F07-78939DC81055}"/>
              </a:ext>
            </a:extLst>
          </p:cNvPr>
          <p:cNvSpPr txBox="1"/>
          <p:nvPr/>
        </p:nvSpPr>
        <p:spPr>
          <a:xfrm>
            <a:off x="1025261" y="2372754"/>
            <a:ext cx="782587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b="1" dirty="0"/>
              <a:t>DCM EDR follow-up</a:t>
            </a:r>
            <a:endParaRPr lang="en-GB" sz="500" b="1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85506644-B6DD-4CFC-8C41-E1F9FE4C1BB7}"/>
              </a:ext>
            </a:extLst>
          </p:cNvPr>
          <p:cNvSpPr/>
          <p:nvPr/>
        </p:nvSpPr>
        <p:spPr>
          <a:xfrm>
            <a:off x="701568" y="2405964"/>
            <a:ext cx="93777" cy="9377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0B02D57-273B-43D6-9E01-08DBB1876E5C}"/>
              </a:ext>
            </a:extLst>
          </p:cNvPr>
          <p:cNvSpPr txBox="1"/>
          <p:nvPr/>
        </p:nvSpPr>
        <p:spPr>
          <a:xfrm>
            <a:off x="278818" y="2357004"/>
            <a:ext cx="484428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b="1" dirty="0"/>
              <a:t>DCM EDR</a:t>
            </a:r>
            <a:endParaRPr lang="en-GB" sz="500" b="1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78145D69-AF00-40EF-8ACC-7E49B191ECF0}"/>
              </a:ext>
            </a:extLst>
          </p:cNvPr>
          <p:cNvSpPr/>
          <p:nvPr/>
        </p:nvSpPr>
        <p:spPr>
          <a:xfrm>
            <a:off x="990724" y="2526282"/>
            <a:ext cx="93777" cy="9377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736CB22-22B0-47E9-A176-97FBFC6AF401}"/>
              </a:ext>
            </a:extLst>
          </p:cNvPr>
          <p:cNvSpPr txBox="1"/>
          <p:nvPr/>
        </p:nvSpPr>
        <p:spPr>
          <a:xfrm>
            <a:off x="1025261" y="2493071"/>
            <a:ext cx="107516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b="1" dirty="0" err="1">
                <a:latin typeface="Calibri" panose="020F0502020204030204" pitchFamily="34" charset="0"/>
                <a:cs typeface="Calibri" panose="020F0502020204030204" pitchFamily="34" charset="0"/>
              </a:rPr>
              <a:t>ʎPlate</a:t>
            </a:r>
            <a:r>
              <a:rPr lang="en-US" sz="500" b="1" dirty="0"/>
              <a:t> EDR follow-up</a:t>
            </a:r>
            <a:endParaRPr lang="en-GB" sz="500" b="1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C7EB20C-9615-4952-B803-49CD0FF72A11}"/>
              </a:ext>
            </a:extLst>
          </p:cNvPr>
          <p:cNvSpPr/>
          <p:nvPr/>
        </p:nvSpPr>
        <p:spPr>
          <a:xfrm>
            <a:off x="701568" y="2526281"/>
            <a:ext cx="93777" cy="9377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9E1431D-7B01-44F8-A650-12B99F0A35D2}"/>
              </a:ext>
            </a:extLst>
          </p:cNvPr>
          <p:cNvSpPr txBox="1"/>
          <p:nvPr/>
        </p:nvSpPr>
        <p:spPr>
          <a:xfrm>
            <a:off x="253925" y="2477321"/>
            <a:ext cx="505267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b="1" dirty="0" err="1">
                <a:latin typeface="Calibri" panose="020F0502020204030204" pitchFamily="34" charset="0"/>
                <a:cs typeface="Calibri" panose="020F0502020204030204" pitchFamily="34" charset="0"/>
              </a:rPr>
              <a:t>ʎPlate</a:t>
            </a:r>
            <a:r>
              <a:rPr lang="en-US" sz="500" b="1" dirty="0"/>
              <a:t> EDR</a:t>
            </a:r>
            <a:endParaRPr lang="en-GB" sz="500" b="1" dirty="0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EA2758A8-B2FC-4C6A-8DF1-F07F09BFDFB1}"/>
              </a:ext>
            </a:extLst>
          </p:cNvPr>
          <p:cNvSpPr/>
          <p:nvPr/>
        </p:nvSpPr>
        <p:spPr>
          <a:xfrm>
            <a:off x="5222328" y="3386838"/>
            <a:ext cx="112957" cy="158411"/>
          </a:xfrm>
          <a:prstGeom prst="roundRect">
            <a:avLst/>
          </a:prstGeom>
          <a:solidFill>
            <a:srgbClr val="CC66FF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P</a:t>
            </a:r>
            <a:endParaRPr lang="en-GB" sz="800" dirty="0"/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7EB29D19-CEFC-4BAF-A730-6C410F0B2F8D}"/>
              </a:ext>
            </a:extLst>
          </p:cNvPr>
          <p:cNvSpPr/>
          <p:nvPr/>
        </p:nvSpPr>
        <p:spPr>
          <a:xfrm>
            <a:off x="6229375" y="4572522"/>
            <a:ext cx="112957" cy="158411"/>
          </a:xfrm>
          <a:prstGeom prst="roundRect">
            <a:avLst/>
          </a:prstGeom>
          <a:solidFill>
            <a:srgbClr val="CC66FF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2</a:t>
            </a:r>
            <a:endParaRPr lang="en-GB" sz="800" dirty="0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B16B91D1-BA2F-4F2A-8535-E50E1ABB1957}"/>
              </a:ext>
            </a:extLst>
          </p:cNvPr>
          <p:cNvSpPr/>
          <p:nvPr/>
        </p:nvSpPr>
        <p:spPr>
          <a:xfrm>
            <a:off x="6517407" y="4563754"/>
            <a:ext cx="112957" cy="158411"/>
          </a:xfrm>
          <a:prstGeom prst="roundRect">
            <a:avLst/>
          </a:prstGeom>
          <a:solidFill>
            <a:srgbClr val="CC66FF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3</a:t>
            </a:r>
            <a:endParaRPr lang="en-GB" sz="800" dirty="0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E22875F5-62C0-42DE-A3A7-6FF1B769C6DB}"/>
              </a:ext>
            </a:extLst>
          </p:cNvPr>
          <p:cNvSpPr/>
          <p:nvPr/>
        </p:nvSpPr>
        <p:spPr>
          <a:xfrm>
            <a:off x="6764490" y="4561034"/>
            <a:ext cx="112957" cy="158411"/>
          </a:xfrm>
          <a:prstGeom prst="roundRect">
            <a:avLst/>
          </a:prstGeom>
          <a:solidFill>
            <a:srgbClr val="CC66FF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4</a:t>
            </a:r>
            <a:endParaRPr lang="en-GB" sz="80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7BC658D-703B-9320-B2DC-45BB890E071F}"/>
              </a:ext>
            </a:extLst>
          </p:cNvPr>
          <p:cNvSpPr/>
          <p:nvPr/>
        </p:nvSpPr>
        <p:spPr>
          <a:xfrm>
            <a:off x="2535329" y="2394312"/>
            <a:ext cx="93777" cy="9377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3FC7C25-C404-F0A3-8A2A-043EED3DBDD6}"/>
              </a:ext>
            </a:extLst>
          </p:cNvPr>
          <p:cNvSpPr txBox="1"/>
          <p:nvPr/>
        </p:nvSpPr>
        <p:spPr>
          <a:xfrm>
            <a:off x="2569866" y="2361101"/>
            <a:ext cx="835485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b="1" dirty="0"/>
              <a:t>DCM EDR follow-up 2</a:t>
            </a:r>
            <a:endParaRPr lang="en-GB" sz="500" b="1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C0F4A4B-5030-F6DA-EA17-FA12AC1671CB}"/>
              </a:ext>
            </a:extLst>
          </p:cNvPr>
          <p:cNvSpPr/>
          <p:nvPr/>
        </p:nvSpPr>
        <p:spPr>
          <a:xfrm>
            <a:off x="2535329" y="2514629"/>
            <a:ext cx="93777" cy="9377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034D83-0477-A191-0231-A655E0E7B6D9}"/>
              </a:ext>
            </a:extLst>
          </p:cNvPr>
          <p:cNvSpPr txBox="1"/>
          <p:nvPr/>
        </p:nvSpPr>
        <p:spPr>
          <a:xfrm>
            <a:off x="2569866" y="2481418"/>
            <a:ext cx="107516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b="1" dirty="0" err="1">
                <a:latin typeface="Calibri" panose="020F0502020204030204" pitchFamily="34" charset="0"/>
                <a:cs typeface="Calibri" panose="020F0502020204030204" pitchFamily="34" charset="0"/>
              </a:rPr>
              <a:t>ʎPlate</a:t>
            </a:r>
            <a:r>
              <a:rPr lang="en-US" sz="500" b="1" dirty="0"/>
              <a:t> EDR follow-up 2</a:t>
            </a:r>
            <a:endParaRPr lang="en-GB" sz="500" b="1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FF8B5B7-D9E3-5BF2-40AB-EDCFC71690BD}"/>
              </a:ext>
            </a:extLst>
          </p:cNvPr>
          <p:cNvSpPr/>
          <p:nvPr/>
        </p:nvSpPr>
        <p:spPr>
          <a:xfrm>
            <a:off x="5365279" y="2491377"/>
            <a:ext cx="93777" cy="93777"/>
          </a:xfrm>
          <a:prstGeom prst="ellipse">
            <a:avLst/>
          </a:prstGeom>
          <a:solidFill>
            <a:srgbClr val="00FF0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38835B-FEB3-E124-7265-BECBF2AF9DA5}"/>
              </a:ext>
            </a:extLst>
          </p:cNvPr>
          <p:cNvSpPr txBox="1"/>
          <p:nvPr/>
        </p:nvSpPr>
        <p:spPr>
          <a:xfrm>
            <a:off x="5412167" y="2428314"/>
            <a:ext cx="340830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Pre-series Available for STRING installation for T0 = January 2023</a:t>
            </a:r>
            <a:endParaRPr lang="en-GB" sz="800" b="1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A2F53C6-5C8F-544A-6715-B1912A60A56A}"/>
              </a:ext>
            </a:extLst>
          </p:cNvPr>
          <p:cNvSpPr txBox="1"/>
          <p:nvPr/>
        </p:nvSpPr>
        <p:spPr>
          <a:xfrm>
            <a:off x="3700581" y="2418560"/>
            <a:ext cx="1412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T0 = </a:t>
            </a:r>
            <a:r>
              <a:rPr lang="en-US" sz="800" b="1" dirty="0" err="1"/>
              <a:t>NbTi</a:t>
            </a:r>
            <a:r>
              <a:rPr lang="en-US" sz="800" b="1" dirty="0"/>
              <a:t> BB availability</a:t>
            </a:r>
            <a:endParaRPr lang="en-GB" sz="800" b="1" dirty="0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A0B23CDE-CF76-33CF-F6A5-AEAB5385B5AC}"/>
              </a:ext>
            </a:extLst>
          </p:cNvPr>
          <p:cNvSpPr/>
          <p:nvPr/>
        </p:nvSpPr>
        <p:spPr>
          <a:xfrm>
            <a:off x="3706408" y="2715765"/>
            <a:ext cx="489766" cy="34584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b="1" dirty="0">
                <a:solidFill>
                  <a:srgbClr val="002060"/>
                </a:solidFill>
              </a:rPr>
              <a:t>Plugs</a:t>
            </a:r>
          </a:p>
          <a:p>
            <a:pPr algn="ctr"/>
            <a:r>
              <a:rPr lang="en-US" sz="700" b="1" dirty="0">
                <a:solidFill>
                  <a:srgbClr val="002060"/>
                </a:solidFill>
              </a:rPr>
              <a:t>Manuf.</a:t>
            </a:r>
          </a:p>
          <a:p>
            <a:pPr algn="ctr"/>
            <a:endParaRPr lang="en-GB" sz="700" b="1" dirty="0">
              <a:solidFill>
                <a:srgbClr val="002060"/>
              </a:solidFill>
            </a:endParaRPr>
          </a:p>
        </p:txBody>
      </p:sp>
      <p:sp>
        <p:nvSpPr>
          <p:cNvPr id="76" name="Diamond 75">
            <a:extLst>
              <a:ext uri="{FF2B5EF4-FFF2-40B4-BE49-F238E27FC236}">
                <a16:creationId xmlns:a16="http://schemas.microsoft.com/office/drawing/2014/main" id="{01A0336F-0297-2E46-D3B2-D27A79577914}"/>
              </a:ext>
            </a:extLst>
          </p:cNvPr>
          <p:cNvSpPr/>
          <p:nvPr/>
        </p:nvSpPr>
        <p:spPr>
          <a:xfrm>
            <a:off x="3590273" y="2428314"/>
            <a:ext cx="158880" cy="215444"/>
          </a:xfrm>
          <a:prstGeom prst="diamond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ABCFA511-A4C7-DD19-4FF5-D1992452326D}"/>
              </a:ext>
            </a:extLst>
          </p:cNvPr>
          <p:cNvCxnSpPr>
            <a:cxnSpLocks/>
            <a:stCxn id="8" idx="3"/>
            <a:endCxn id="75" idx="1"/>
          </p:cNvCxnSpPr>
          <p:nvPr/>
        </p:nvCxnSpPr>
        <p:spPr>
          <a:xfrm flipV="1">
            <a:off x="3602094" y="2888687"/>
            <a:ext cx="104314" cy="1"/>
          </a:xfrm>
          <a:prstGeom prst="line">
            <a:avLst/>
          </a:prstGeom>
          <a:ln w="12700">
            <a:solidFill>
              <a:srgbClr val="0070C0"/>
            </a:solidFill>
            <a:headEnd type="none"/>
            <a:tailEnd type="triangl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F9B2CC30-E514-28C0-12D6-84404A84774E}"/>
              </a:ext>
            </a:extLst>
          </p:cNvPr>
          <p:cNvGrpSpPr/>
          <p:nvPr/>
        </p:nvGrpSpPr>
        <p:grpSpPr>
          <a:xfrm>
            <a:off x="859062" y="3876755"/>
            <a:ext cx="637409" cy="55262"/>
            <a:chOff x="406199" y="3725758"/>
            <a:chExt cx="1184434" cy="94849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CBDBD781-B3E9-1ED6-B4E0-9E7CB0B2D069}"/>
                </a:ext>
              </a:extLst>
            </p:cNvPr>
            <p:cNvSpPr/>
            <p:nvPr/>
          </p:nvSpPr>
          <p:spPr>
            <a:xfrm>
              <a:off x="406199" y="3725758"/>
              <a:ext cx="1184434" cy="948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FF6725B9-049B-D409-5A2F-74C2D23138D2}"/>
                </a:ext>
              </a:extLst>
            </p:cNvPr>
            <p:cNvSpPr/>
            <p:nvPr/>
          </p:nvSpPr>
          <p:spPr>
            <a:xfrm>
              <a:off x="406199" y="3725758"/>
              <a:ext cx="1134393" cy="94849"/>
            </a:xfrm>
            <a:prstGeom prst="rect">
              <a:avLst/>
            </a:prstGeom>
            <a:solidFill>
              <a:srgbClr val="4FFF2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404A3136-9C3B-F8C5-3779-3772FE0EF42B}"/>
              </a:ext>
            </a:extLst>
          </p:cNvPr>
          <p:cNvGrpSpPr/>
          <p:nvPr/>
        </p:nvGrpSpPr>
        <p:grpSpPr>
          <a:xfrm>
            <a:off x="2436630" y="2935737"/>
            <a:ext cx="637409" cy="55262"/>
            <a:chOff x="406199" y="3725758"/>
            <a:chExt cx="1184434" cy="94849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411C2DCB-B75C-007F-DC76-AE9D138F1D61}"/>
                </a:ext>
              </a:extLst>
            </p:cNvPr>
            <p:cNvSpPr/>
            <p:nvPr/>
          </p:nvSpPr>
          <p:spPr>
            <a:xfrm>
              <a:off x="406199" y="3725758"/>
              <a:ext cx="1184434" cy="948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FAC8D7C0-EAF7-0BA1-7DD2-36890A0E9D23}"/>
                </a:ext>
              </a:extLst>
            </p:cNvPr>
            <p:cNvSpPr/>
            <p:nvPr/>
          </p:nvSpPr>
          <p:spPr>
            <a:xfrm>
              <a:off x="409873" y="3725758"/>
              <a:ext cx="899377" cy="9484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13" name="Connector: Elbow 112">
            <a:extLst>
              <a:ext uri="{FF2B5EF4-FFF2-40B4-BE49-F238E27FC236}">
                <a16:creationId xmlns:a16="http://schemas.microsoft.com/office/drawing/2014/main" id="{6B523BED-61D6-F25B-8078-6D0B7EE18E3F}"/>
              </a:ext>
            </a:extLst>
          </p:cNvPr>
          <p:cNvCxnSpPr>
            <a:cxnSpLocks/>
            <a:stCxn id="75" idx="3"/>
            <a:endCxn id="9" idx="1"/>
          </p:cNvCxnSpPr>
          <p:nvPr/>
        </p:nvCxnSpPr>
        <p:spPr>
          <a:xfrm flipH="1">
            <a:off x="4162560" y="2888687"/>
            <a:ext cx="33614" cy="541774"/>
          </a:xfrm>
          <a:prstGeom prst="bentConnector5">
            <a:avLst>
              <a:gd name="adj1" fmla="val -209689"/>
              <a:gd name="adj2" fmla="val 50000"/>
              <a:gd name="adj3" fmla="val 355028"/>
            </a:avLst>
          </a:prstGeom>
          <a:ln w="12700">
            <a:solidFill>
              <a:srgbClr val="0070C0"/>
            </a:solidFill>
            <a:headEnd type="none"/>
            <a:tailEnd type="triangl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D462098E-658C-9866-1780-13ED5F8ACF4D}"/>
              </a:ext>
            </a:extLst>
          </p:cNvPr>
          <p:cNvSpPr/>
          <p:nvPr/>
        </p:nvSpPr>
        <p:spPr>
          <a:xfrm>
            <a:off x="3217739" y="3257667"/>
            <a:ext cx="762990" cy="34584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b="1" dirty="0">
                <a:solidFill>
                  <a:srgbClr val="002060"/>
                </a:solidFill>
              </a:rPr>
              <a:t>Assembly</a:t>
            </a:r>
          </a:p>
          <a:p>
            <a:pPr algn="ctr"/>
            <a:r>
              <a:rPr lang="en-US" sz="700" b="1" dirty="0">
                <a:solidFill>
                  <a:srgbClr val="002060"/>
                </a:solidFill>
              </a:rPr>
              <a:t>Preparation</a:t>
            </a:r>
            <a:endParaRPr lang="en-GB" sz="7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sym typeface="Wingdings" panose="05000000000000000000" pitchFamily="2" charset="2"/>
            </a:endParaRPr>
          </a:p>
          <a:p>
            <a:pPr algn="ctr"/>
            <a:endParaRPr lang="en-GB" sz="7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DE987483-160D-514F-D3C2-4CDD8469B2EA}"/>
              </a:ext>
            </a:extLst>
          </p:cNvPr>
          <p:cNvGrpSpPr/>
          <p:nvPr/>
        </p:nvGrpSpPr>
        <p:grpSpPr>
          <a:xfrm>
            <a:off x="3283389" y="3488832"/>
            <a:ext cx="637409" cy="54053"/>
            <a:chOff x="406199" y="3725756"/>
            <a:chExt cx="1184434" cy="92774"/>
          </a:xfrm>
        </p:grpSpPr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60F09E72-3CFA-CB02-0C29-F26D37AA8495}"/>
                </a:ext>
              </a:extLst>
            </p:cNvPr>
            <p:cNvSpPr/>
            <p:nvPr/>
          </p:nvSpPr>
          <p:spPr>
            <a:xfrm>
              <a:off x="406199" y="3725758"/>
              <a:ext cx="1184434" cy="927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4FE9CDFE-75CC-508C-C17E-AFA3AF36FB7D}"/>
                </a:ext>
              </a:extLst>
            </p:cNvPr>
            <p:cNvSpPr/>
            <p:nvPr/>
          </p:nvSpPr>
          <p:spPr>
            <a:xfrm>
              <a:off x="406199" y="3725756"/>
              <a:ext cx="592218" cy="9277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6FFACAC2-2B41-A53D-8CCA-F6DBAEB5E859}"/>
              </a:ext>
            </a:extLst>
          </p:cNvPr>
          <p:cNvCxnSpPr>
            <a:cxnSpLocks/>
            <a:stCxn id="122" idx="3"/>
            <a:endCxn id="9" idx="1"/>
          </p:cNvCxnSpPr>
          <p:nvPr/>
        </p:nvCxnSpPr>
        <p:spPr>
          <a:xfrm flipV="1">
            <a:off x="3980729" y="3430461"/>
            <a:ext cx="181831" cy="128"/>
          </a:xfrm>
          <a:prstGeom prst="line">
            <a:avLst/>
          </a:prstGeom>
          <a:ln w="12700">
            <a:solidFill>
              <a:srgbClr val="0070C0"/>
            </a:solidFill>
            <a:headEnd type="none"/>
            <a:tailEnd type="triangl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0008619F-8C63-EA4B-7EDD-7B445E2574D2}"/>
              </a:ext>
            </a:extLst>
          </p:cNvPr>
          <p:cNvGrpSpPr/>
          <p:nvPr/>
        </p:nvGrpSpPr>
        <p:grpSpPr>
          <a:xfrm>
            <a:off x="3749153" y="2958309"/>
            <a:ext cx="413407" cy="55263"/>
            <a:chOff x="406199" y="3725756"/>
            <a:chExt cx="1184434" cy="94851"/>
          </a:xfrm>
        </p:grpSpPr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7A5E89F2-4BC2-E35A-EB1E-F4B00E63E609}"/>
                </a:ext>
              </a:extLst>
            </p:cNvPr>
            <p:cNvSpPr/>
            <p:nvPr/>
          </p:nvSpPr>
          <p:spPr>
            <a:xfrm>
              <a:off x="406199" y="3725758"/>
              <a:ext cx="1184434" cy="948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1DE90DC8-B364-4440-C8CC-116BACD4932E}"/>
                </a:ext>
              </a:extLst>
            </p:cNvPr>
            <p:cNvSpPr/>
            <p:nvPr/>
          </p:nvSpPr>
          <p:spPr>
            <a:xfrm>
              <a:off x="406199" y="3725756"/>
              <a:ext cx="297845" cy="9485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1" name="Rectangle 150">
            <a:extLst>
              <a:ext uri="{FF2B5EF4-FFF2-40B4-BE49-F238E27FC236}">
                <a16:creationId xmlns:a16="http://schemas.microsoft.com/office/drawing/2014/main" id="{DD3B6E0F-84CC-DBCE-C76E-9518835F1131}"/>
              </a:ext>
            </a:extLst>
          </p:cNvPr>
          <p:cNvSpPr/>
          <p:nvPr/>
        </p:nvSpPr>
        <p:spPr>
          <a:xfrm>
            <a:off x="4382685" y="3488832"/>
            <a:ext cx="637409" cy="540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FF228D16-0534-245C-0D65-D9B89FBA055F}"/>
              </a:ext>
            </a:extLst>
          </p:cNvPr>
          <p:cNvGrpSpPr/>
          <p:nvPr/>
        </p:nvGrpSpPr>
        <p:grpSpPr>
          <a:xfrm>
            <a:off x="3674723" y="4233135"/>
            <a:ext cx="637409" cy="55262"/>
            <a:chOff x="406199" y="3725758"/>
            <a:chExt cx="1184434" cy="94849"/>
          </a:xfrm>
        </p:grpSpPr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00551924-D4FD-3B70-7B0A-2A883B314B5B}"/>
                </a:ext>
              </a:extLst>
            </p:cNvPr>
            <p:cNvSpPr/>
            <p:nvPr/>
          </p:nvSpPr>
          <p:spPr>
            <a:xfrm>
              <a:off x="406199" y="3725758"/>
              <a:ext cx="1184434" cy="948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81EDE535-B9BB-C58A-49DB-B46CC30CE214}"/>
                </a:ext>
              </a:extLst>
            </p:cNvPr>
            <p:cNvSpPr/>
            <p:nvPr/>
          </p:nvSpPr>
          <p:spPr>
            <a:xfrm>
              <a:off x="409873" y="3725758"/>
              <a:ext cx="327807" cy="9484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6" name="Rectangle 155">
            <a:extLst>
              <a:ext uri="{FF2B5EF4-FFF2-40B4-BE49-F238E27FC236}">
                <a16:creationId xmlns:a16="http://schemas.microsoft.com/office/drawing/2014/main" id="{C4956023-D924-2E8D-DEC8-6F03C1AD4B35}"/>
              </a:ext>
            </a:extLst>
          </p:cNvPr>
          <p:cNvSpPr/>
          <p:nvPr/>
        </p:nvSpPr>
        <p:spPr>
          <a:xfrm>
            <a:off x="5758094" y="4483838"/>
            <a:ext cx="637409" cy="540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0E335E73-B0AC-4DF4-9CA5-F7C6BC94CAF5}"/>
              </a:ext>
            </a:extLst>
          </p:cNvPr>
          <p:cNvSpPr/>
          <p:nvPr/>
        </p:nvSpPr>
        <p:spPr>
          <a:xfrm>
            <a:off x="5869335" y="4561034"/>
            <a:ext cx="112957" cy="158411"/>
          </a:xfrm>
          <a:prstGeom prst="roundRect">
            <a:avLst/>
          </a:prstGeom>
          <a:solidFill>
            <a:srgbClr val="CC66FF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1</a:t>
            </a:r>
            <a:endParaRPr lang="en-GB" sz="800" dirty="0"/>
          </a:p>
        </p:txBody>
      </p:sp>
      <p:cxnSp>
        <p:nvCxnSpPr>
          <p:cNvPr id="176" name="Straight Connector 175">
            <a:extLst>
              <a:ext uri="{FF2B5EF4-FFF2-40B4-BE49-F238E27FC236}">
                <a16:creationId xmlns:a16="http://schemas.microsoft.com/office/drawing/2014/main" id="{1FE373EF-1AAE-E732-3C66-0AEBB43896B3}"/>
              </a:ext>
            </a:extLst>
          </p:cNvPr>
          <p:cNvCxnSpPr>
            <a:cxnSpLocks/>
          </p:cNvCxnSpPr>
          <p:nvPr/>
        </p:nvCxnSpPr>
        <p:spPr>
          <a:xfrm>
            <a:off x="3349055" y="2139702"/>
            <a:ext cx="0" cy="2904312"/>
          </a:xfrm>
          <a:prstGeom prst="line">
            <a:avLst/>
          </a:prstGeom>
          <a:ln w="12700">
            <a:solidFill>
              <a:srgbClr val="FF66FF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" name="Content Placeholder 2">
            <a:extLst>
              <a:ext uri="{FF2B5EF4-FFF2-40B4-BE49-F238E27FC236}">
                <a16:creationId xmlns:a16="http://schemas.microsoft.com/office/drawing/2014/main" id="{846EC9EB-4336-3CF8-3918-7339D9BE1FA4}"/>
              </a:ext>
            </a:extLst>
          </p:cNvPr>
          <p:cNvSpPr txBox="1">
            <a:spLocks/>
          </p:cNvSpPr>
          <p:nvPr/>
        </p:nvSpPr>
        <p:spPr>
          <a:xfrm>
            <a:off x="4581490" y="532113"/>
            <a:ext cx="4572000" cy="1240866"/>
          </a:xfrm>
          <a:prstGeom prst="rect">
            <a:avLst/>
          </a:prstGeom>
          <a:noFill/>
        </p:spPr>
        <p:txBody>
          <a:bodyPr vert="horz" lIns="72000" tIns="72000" rIns="0" bIns="0" rtlCol="0">
            <a:normAutofit fontScale="4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/>
              <a:t>Assembly</a:t>
            </a:r>
            <a:r>
              <a:rPr lang="en-GB" dirty="0"/>
              <a:t> in SMI2</a:t>
            </a:r>
          </a:p>
          <a:p>
            <a:r>
              <a:rPr lang="en-GB" dirty="0">
                <a:highlight>
                  <a:srgbClr val="FFFF00"/>
                </a:highlight>
              </a:rPr>
              <a:t>Pre-series Assembly start</a:t>
            </a:r>
            <a:r>
              <a:rPr lang="en-GB" dirty="0">
                <a:solidFill>
                  <a:srgbClr val="0070C0"/>
                </a:solidFill>
                <a:highlight>
                  <a:srgbClr val="FFFF00"/>
                </a:highlight>
              </a:rPr>
              <a:t> = BB availability + 3 months</a:t>
            </a:r>
          </a:p>
          <a:p>
            <a:r>
              <a:rPr lang="en-GB" dirty="0"/>
              <a:t>Series : Assembly in series in SMI2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b="1" dirty="0"/>
              <a:t>Installation</a:t>
            </a:r>
            <a:r>
              <a:rPr lang="en-GB" dirty="0"/>
              <a:t> studies in STRING/LHC tunnel starting</a:t>
            </a:r>
          </a:p>
          <a:p>
            <a:r>
              <a:rPr lang="en-GB" dirty="0">
                <a:highlight>
                  <a:srgbClr val="FFFF00"/>
                </a:highlight>
              </a:rPr>
              <a:t>DCM availability = Assembly start + 6 months</a:t>
            </a:r>
          </a:p>
          <a:p>
            <a:pPr lvl="1"/>
            <a:endParaRPr lang="en-GB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9A27136-5BF5-4A3C-8534-9FEE31E24918}"/>
              </a:ext>
            </a:extLst>
          </p:cNvPr>
          <p:cNvSpPr/>
          <p:nvPr/>
        </p:nvSpPr>
        <p:spPr>
          <a:xfrm>
            <a:off x="7070162" y="2801381"/>
            <a:ext cx="1395742" cy="331833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Pre-series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75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4CAD5B8D-564E-B157-AE9F-E8BDDBF32D24}"/>
              </a:ext>
            </a:extLst>
          </p:cNvPr>
          <p:cNvGrpSpPr>
            <a:grpSpLocks noGrp="1" noUngrp="1" noRot="1" noChangeAspect="1" noMove="1" noResize="1"/>
          </p:cNvGrpSpPr>
          <p:nvPr/>
        </p:nvGrpSpPr>
        <p:grpSpPr>
          <a:xfrm>
            <a:off x="-186326" y="320502"/>
            <a:ext cx="9199235" cy="4627980"/>
            <a:chOff x="0" y="328168"/>
            <a:chExt cx="12192000" cy="6201664"/>
          </a:xfrm>
        </p:grpSpPr>
        <p:pic>
          <p:nvPicPr>
            <p:cNvPr id="52" name="Picture 51" descr="A model of a city&#10;&#10;Description automatically generated with medium confidence">
              <a:extLst>
                <a:ext uri="{FF2B5EF4-FFF2-40B4-BE49-F238E27FC236}">
                  <a16:creationId xmlns:a16="http://schemas.microsoft.com/office/drawing/2014/main" id="{D5978BE4-AC49-A9C2-F615-23195E7EB418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2" cstate="hq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28168"/>
              <a:ext cx="12192000" cy="6201664"/>
            </a:xfrm>
            <a:prstGeom prst="rect">
              <a:avLst/>
            </a:prstGeom>
          </p:spPr>
        </p:pic>
        <p:pic>
          <p:nvPicPr>
            <p:cNvPr id="53" name="Picture 52" descr="A picture containing dark&#10;&#10;Description automatically generated">
              <a:extLst>
                <a:ext uri="{FF2B5EF4-FFF2-40B4-BE49-F238E27FC236}">
                  <a16:creationId xmlns:a16="http://schemas.microsoft.com/office/drawing/2014/main" id="{604B1DC0-A600-4203-78D3-999F21024C36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 rotWithShape="1">
            <a:blip r:embed="rId4" cstate="hq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4133850"/>
              <a:ext cx="8896350" cy="2395981"/>
            </a:xfrm>
            <a:prstGeom prst="snipRoundRect">
              <a:avLst>
                <a:gd name="adj1" fmla="val 16667"/>
                <a:gd name="adj2" fmla="val 50000"/>
              </a:avLst>
            </a:prstGeom>
          </p:spPr>
        </p:pic>
        <p:pic>
          <p:nvPicPr>
            <p:cNvPr id="55" name="Picture 54" descr="A close-up of a bracelet&#10;&#10;Description automatically generated with medium confidence">
              <a:extLst>
                <a:ext uri="{FF2B5EF4-FFF2-40B4-BE49-F238E27FC236}">
                  <a16:creationId xmlns:a16="http://schemas.microsoft.com/office/drawing/2014/main" id="{C4251AAD-DA7F-EC23-C128-8A980D9CDB2F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6" cstate="hq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28168"/>
              <a:ext cx="12192000" cy="6201664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5DE9D1B-187E-4F4C-A49E-3A8CCABE7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9656" y="17765"/>
            <a:ext cx="2972654" cy="537379"/>
          </a:xfrm>
        </p:spPr>
        <p:txBody>
          <a:bodyPr/>
          <a:lstStyle/>
          <a:p>
            <a:r>
              <a:rPr lang="en-GB" dirty="0"/>
              <a:t>DCM Overview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F57774-ED8C-45A5-BFBA-6B904631D765}"/>
              </a:ext>
            </a:extLst>
          </p:cNvPr>
          <p:cNvSpPr txBox="1"/>
          <p:nvPr/>
        </p:nvSpPr>
        <p:spPr>
          <a:xfrm>
            <a:off x="8405050" y="2297912"/>
            <a:ext cx="607859" cy="230832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 defTabSz="342900"/>
            <a:r>
              <a:rPr lang="en-GB" sz="900" b="1" dirty="0">
                <a:solidFill>
                  <a:srgbClr val="00558C"/>
                </a:solidFill>
                <a:latin typeface="Arial"/>
              </a:rPr>
              <a:t>D1 Side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1F4C78-5F68-4452-ABDC-A7DB8F6BA77F}"/>
              </a:ext>
            </a:extLst>
          </p:cNvPr>
          <p:cNvSpPr txBox="1"/>
          <p:nvPr/>
        </p:nvSpPr>
        <p:spPr>
          <a:xfrm>
            <a:off x="16050" y="683284"/>
            <a:ext cx="428322" cy="369332"/>
          </a:xfrm>
          <a:prstGeom prst="rect">
            <a:avLst/>
          </a:prstGeom>
          <a:solidFill>
            <a:schemeClr val="bg1"/>
          </a:solidFill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 defTabSz="342900"/>
            <a:r>
              <a:rPr lang="en-GB" sz="900" b="1" dirty="0">
                <a:solidFill>
                  <a:srgbClr val="00558C"/>
                </a:solidFill>
                <a:latin typeface="Arial"/>
              </a:rPr>
              <a:t>DFX</a:t>
            </a:r>
          </a:p>
          <a:p>
            <a:pPr algn="ctr" defTabSz="342900"/>
            <a:r>
              <a:rPr lang="en-GB" sz="900" b="1" dirty="0">
                <a:solidFill>
                  <a:srgbClr val="00558C"/>
                </a:solidFill>
                <a:latin typeface="Arial"/>
              </a:rPr>
              <a:t>Side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703A1A-C302-403F-9CE3-A7D3436617A8}"/>
              </a:ext>
            </a:extLst>
          </p:cNvPr>
          <p:cNvSpPr txBox="1"/>
          <p:nvPr/>
        </p:nvSpPr>
        <p:spPr>
          <a:xfrm>
            <a:off x="178164" y="2216202"/>
            <a:ext cx="595860" cy="369332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defTabSz="342900"/>
            <a:r>
              <a:rPr lang="en-GB" sz="900" dirty="0">
                <a:solidFill>
                  <a:srgbClr val="00558C"/>
                </a:solidFill>
                <a:latin typeface="Arial"/>
              </a:rPr>
              <a:t>Lambda Plate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7AFCA77-0147-4315-8A3C-CA5BCA99CC72}"/>
              </a:ext>
            </a:extLst>
          </p:cNvPr>
          <p:cNvSpPr txBox="1"/>
          <p:nvPr/>
        </p:nvSpPr>
        <p:spPr>
          <a:xfrm>
            <a:off x="4694145" y="873168"/>
            <a:ext cx="864339" cy="230832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342900"/>
            <a:r>
              <a:rPr lang="en-GB" sz="900" dirty="0">
                <a:solidFill>
                  <a:srgbClr val="00558C"/>
                </a:solidFill>
                <a:latin typeface="Arial"/>
              </a:rPr>
              <a:t>Diodes Stack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A812C24-D2F6-4A43-978B-D72C17F09C9B}"/>
              </a:ext>
            </a:extLst>
          </p:cNvPr>
          <p:cNvSpPr txBox="1"/>
          <p:nvPr/>
        </p:nvSpPr>
        <p:spPr>
          <a:xfrm>
            <a:off x="3271054" y="741277"/>
            <a:ext cx="787395" cy="230832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342900"/>
            <a:r>
              <a:rPr lang="en-GB" sz="900" dirty="0">
                <a:solidFill>
                  <a:srgbClr val="00558C"/>
                </a:solidFill>
                <a:latin typeface="Arial"/>
              </a:rPr>
              <a:t>Cu Busbars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8716AA1-9BCB-4A1F-B6C1-7B1F3F41C54E}"/>
              </a:ext>
            </a:extLst>
          </p:cNvPr>
          <p:cNvSpPr txBox="1"/>
          <p:nvPr/>
        </p:nvSpPr>
        <p:spPr>
          <a:xfrm>
            <a:off x="2519374" y="741277"/>
            <a:ext cx="627095" cy="230832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0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defTabSz="342900"/>
            <a:r>
              <a:rPr lang="en-GB" sz="900" b="0" dirty="0">
                <a:solidFill>
                  <a:srgbClr val="00558C"/>
                </a:solidFill>
                <a:latin typeface="Arial"/>
              </a:rPr>
              <a:t>Services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728456D-319E-4010-AEF4-746921E7E2AD}"/>
              </a:ext>
            </a:extLst>
          </p:cNvPr>
          <p:cNvSpPr txBox="1"/>
          <p:nvPr/>
        </p:nvSpPr>
        <p:spPr>
          <a:xfrm>
            <a:off x="5759419" y="1059793"/>
            <a:ext cx="755335" cy="230832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 defTabSz="342900"/>
            <a:r>
              <a:rPr lang="en-GB" sz="900" dirty="0">
                <a:solidFill>
                  <a:srgbClr val="00558C"/>
                </a:solidFill>
                <a:latin typeface="Arial"/>
              </a:rPr>
              <a:t>Diodes IFS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639DCF-2709-4826-B0E8-79F7821AD48A}"/>
              </a:ext>
            </a:extLst>
          </p:cNvPr>
          <p:cNvSpPr txBox="1"/>
          <p:nvPr/>
        </p:nvSpPr>
        <p:spPr>
          <a:xfrm>
            <a:off x="7604839" y="1441558"/>
            <a:ext cx="1095173" cy="230832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fr-FR"/>
            </a:defPPr>
            <a:lvl1pPr algn="ctr">
              <a:defRPr sz="1000"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defTabSz="342900"/>
            <a:r>
              <a:rPr lang="en-GB" sz="900" b="0" dirty="0" err="1">
                <a:solidFill>
                  <a:srgbClr val="00558C"/>
                </a:solidFill>
                <a:latin typeface="Arial"/>
              </a:rPr>
              <a:t>NbTi-NbTi</a:t>
            </a:r>
            <a:r>
              <a:rPr lang="en-GB" sz="900" b="0" dirty="0">
                <a:solidFill>
                  <a:srgbClr val="00558C"/>
                </a:solidFill>
                <a:latin typeface="Arial"/>
              </a:rPr>
              <a:t> splices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6F12D1D-9774-4613-8157-2FE153C26D14}"/>
              </a:ext>
            </a:extLst>
          </p:cNvPr>
          <p:cNvSpPr txBox="1"/>
          <p:nvPr/>
        </p:nvSpPr>
        <p:spPr>
          <a:xfrm>
            <a:off x="4053456" y="391161"/>
            <a:ext cx="922047" cy="230832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000"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algn="ctr" defTabSz="342900"/>
            <a:r>
              <a:rPr lang="en-GB" sz="900" b="0" dirty="0">
                <a:solidFill>
                  <a:srgbClr val="00558C"/>
                </a:solidFill>
                <a:latin typeface="Arial"/>
              </a:rPr>
              <a:t>Cu-Cu Splices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8A96D47-767C-40AA-9350-2874E203176D}"/>
              </a:ext>
            </a:extLst>
          </p:cNvPr>
          <p:cNvSpPr txBox="1"/>
          <p:nvPr/>
        </p:nvSpPr>
        <p:spPr>
          <a:xfrm>
            <a:off x="8042357" y="3551970"/>
            <a:ext cx="716863" cy="230832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fr-FR"/>
            </a:defPPr>
            <a:lvl1pPr algn="ctr">
              <a:defRPr sz="1000"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defTabSz="342900"/>
            <a:r>
              <a:rPr lang="en-GB" sz="900" b="0" dirty="0">
                <a:solidFill>
                  <a:srgbClr val="00558C"/>
                </a:solidFill>
                <a:latin typeface="Arial"/>
              </a:rPr>
              <a:t>D1 splices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E0E203D-4BBF-49A9-A1E6-527B1A109106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476094" y="1736320"/>
            <a:ext cx="308982" cy="479882"/>
          </a:xfrm>
          <a:prstGeom prst="line">
            <a:avLst/>
          </a:prstGeom>
          <a:ln w="3175">
            <a:solidFill>
              <a:srgbClr val="FF0000"/>
            </a:solidFill>
            <a:prstDash val="solid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A8890FA-A798-4E0D-95F6-C409CE1FCF0F}"/>
              </a:ext>
            </a:extLst>
          </p:cNvPr>
          <p:cNvCxnSpPr>
            <a:cxnSpLocks/>
            <a:stCxn id="13" idx="2"/>
          </p:cNvCxnSpPr>
          <p:nvPr/>
        </p:nvCxnSpPr>
        <p:spPr>
          <a:xfrm flipH="1">
            <a:off x="1404161" y="842994"/>
            <a:ext cx="524317" cy="969239"/>
          </a:xfrm>
          <a:prstGeom prst="line">
            <a:avLst/>
          </a:prstGeom>
          <a:ln w="3175">
            <a:solidFill>
              <a:srgbClr val="FF0000"/>
            </a:solidFill>
            <a:prstDash val="solid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A4603D1-DE7B-450D-95BF-4C8393238B2A}"/>
              </a:ext>
            </a:extLst>
          </p:cNvPr>
          <p:cNvSpPr txBox="1"/>
          <p:nvPr/>
        </p:nvSpPr>
        <p:spPr>
          <a:xfrm>
            <a:off x="1486690" y="612162"/>
            <a:ext cx="883576" cy="230832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fr-FR"/>
            </a:defPPr>
            <a:lvl1pPr algn="ctr">
              <a:defRPr sz="1000"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defTabSz="342900"/>
            <a:r>
              <a:rPr lang="en-GB" sz="900" b="0" dirty="0" err="1">
                <a:solidFill>
                  <a:srgbClr val="00558C"/>
                </a:solidFill>
                <a:latin typeface="Arial"/>
              </a:rPr>
              <a:t>NbTi</a:t>
            </a:r>
            <a:r>
              <a:rPr lang="en-GB" sz="900" b="0" dirty="0">
                <a:solidFill>
                  <a:srgbClr val="00558C"/>
                </a:solidFill>
                <a:latin typeface="Arial"/>
              </a:rPr>
              <a:t> Busbars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45566DB-687F-446C-95F0-15B6E9ABAF8F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3664752" y="972109"/>
            <a:ext cx="283586" cy="477988"/>
          </a:xfrm>
          <a:prstGeom prst="line">
            <a:avLst/>
          </a:prstGeom>
          <a:ln w="3175">
            <a:solidFill>
              <a:srgbClr val="FF0000"/>
            </a:solidFill>
            <a:prstDash val="solid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1F1256A3-CB8B-45B9-9988-1C350AA374CF}"/>
              </a:ext>
            </a:extLst>
          </p:cNvPr>
          <p:cNvCxnSpPr>
            <a:cxnSpLocks/>
            <a:stCxn id="20" idx="2"/>
          </p:cNvCxnSpPr>
          <p:nvPr/>
        </p:nvCxnSpPr>
        <p:spPr>
          <a:xfrm flipH="1">
            <a:off x="4337599" y="621993"/>
            <a:ext cx="176881" cy="767961"/>
          </a:xfrm>
          <a:prstGeom prst="line">
            <a:avLst/>
          </a:prstGeom>
          <a:ln w="3175">
            <a:solidFill>
              <a:srgbClr val="FF0000"/>
            </a:solidFill>
            <a:prstDash val="solid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93909EB5-187F-4D13-9CBD-7A365167DF79}"/>
              </a:ext>
            </a:extLst>
          </p:cNvPr>
          <p:cNvCxnSpPr>
            <a:cxnSpLocks/>
            <a:stCxn id="14" idx="2"/>
          </p:cNvCxnSpPr>
          <p:nvPr/>
        </p:nvCxnSpPr>
        <p:spPr>
          <a:xfrm flipH="1">
            <a:off x="4747694" y="1104000"/>
            <a:ext cx="378621" cy="462276"/>
          </a:xfrm>
          <a:prstGeom prst="line">
            <a:avLst/>
          </a:prstGeom>
          <a:ln w="3175">
            <a:solidFill>
              <a:srgbClr val="FF0000"/>
            </a:solidFill>
            <a:prstDash val="solid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2CBFD915-C3A3-4FB9-BA8C-FE4224E20519}"/>
              </a:ext>
            </a:extLst>
          </p:cNvPr>
          <p:cNvCxnSpPr>
            <a:cxnSpLocks/>
            <a:stCxn id="18" idx="2"/>
          </p:cNvCxnSpPr>
          <p:nvPr/>
        </p:nvCxnSpPr>
        <p:spPr>
          <a:xfrm flipH="1">
            <a:off x="5759419" y="1290625"/>
            <a:ext cx="377668" cy="370218"/>
          </a:xfrm>
          <a:prstGeom prst="line">
            <a:avLst/>
          </a:prstGeom>
          <a:ln w="3175">
            <a:solidFill>
              <a:srgbClr val="FF0000"/>
            </a:solidFill>
            <a:prstDash val="solid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BFCA088E-77E1-4493-BD14-A8805109ED85}"/>
              </a:ext>
            </a:extLst>
          </p:cNvPr>
          <p:cNvCxnSpPr>
            <a:cxnSpLocks/>
            <a:stCxn id="19" idx="1"/>
          </p:cNvCxnSpPr>
          <p:nvPr/>
        </p:nvCxnSpPr>
        <p:spPr>
          <a:xfrm flipH="1">
            <a:off x="5981546" y="1556974"/>
            <a:ext cx="1623293" cy="888468"/>
          </a:xfrm>
          <a:prstGeom prst="line">
            <a:avLst/>
          </a:prstGeom>
          <a:ln w="3175">
            <a:solidFill>
              <a:srgbClr val="FF0000"/>
            </a:solidFill>
            <a:prstDash val="solid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1C8C7C9C-8B56-44C3-AA7F-C1D1F0906CCE}"/>
              </a:ext>
            </a:extLst>
          </p:cNvPr>
          <p:cNvCxnSpPr>
            <a:cxnSpLocks/>
            <a:stCxn id="21" idx="0"/>
          </p:cNvCxnSpPr>
          <p:nvPr/>
        </p:nvCxnSpPr>
        <p:spPr>
          <a:xfrm flipV="1">
            <a:off x="8400789" y="3365680"/>
            <a:ext cx="168443" cy="186290"/>
          </a:xfrm>
          <a:prstGeom prst="line">
            <a:avLst/>
          </a:prstGeom>
          <a:ln w="3175">
            <a:solidFill>
              <a:srgbClr val="FF0000"/>
            </a:solidFill>
            <a:prstDash val="solid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B6FBCE05-CBF3-4056-A64E-8AF4F5B0C41C}"/>
              </a:ext>
            </a:extLst>
          </p:cNvPr>
          <p:cNvSpPr txBox="1"/>
          <p:nvPr/>
        </p:nvSpPr>
        <p:spPr>
          <a:xfrm>
            <a:off x="1833636" y="2698670"/>
            <a:ext cx="922047" cy="230832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fr-FR"/>
            </a:defPPr>
            <a:lvl1pPr algn="ctr">
              <a:defRPr sz="1000"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defTabSz="342900"/>
            <a:r>
              <a:rPr lang="en-GB" sz="900" b="0" dirty="0">
                <a:solidFill>
                  <a:srgbClr val="00558C"/>
                </a:solidFill>
                <a:latin typeface="Arial"/>
              </a:rPr>
              <a:t>Helium Vessel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9DF3734-C5DE-4FB0-88F2-CD47F8402CC2}"/>
              </a:ext>
            </a:extLst>
          </p:cNvPr>
          <p:cNvSpPr txBox="1"/>
          <p:nvPr/>
        </p:nvSpPr>
        <p:spPr>
          <a:xfrm>
            <a:off x="2521957" y="3035474"/>
            <a:ext cx="960520" cy="230832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fr-FR"/>
            </a:defPPr>
            <a:lvl1pPr algn="ctr">
              <a:defRPr sz="1000"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defTabSz="342900"/>
            <a:r>
              <a:rPr lang="en-GB" sz="900" b="0" dirty="0">
                <a:solidFill>
                  <a:srgbClr val="00558C"/>
                </a:solidFill>
                <a:latin typeface="Arial"/>
              </a:rPr>
              <a:t>Thermal Shield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E7EE1E9-9649-4B12-BF9B-480654EC4E41}"/>
              </a:ext>
            </a:extLst>
          </p:cNvPr>
          <p:cNvSpPr txBox="1"/>
          <p:nvPr/>
        </p:nvSpPr>
        <p:spPr>
          <a:xfrm>
            <a:off x="4445946" y="3653076"/>
            <a:ext cx="986168" cy="230832"/>
          </a:xfrm>
          <a:prstGeom prst="rect">
            <a:avLst/>
          </a:prstGeom>
          <a:solidFill>
            <a:schemeClr val="bg1"/>
          </a:solidFill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fr-FR"/>
            </a:defPPr>
            <a:lvl1pPr algn="ctr">
              <a:defRPr sz="1000"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defTabSz="342900"/>
            <a:r>
              <a:rPr lang="en-GB" sz="900" b="0" dirty="0">
                <a:solidFill>
                  <a:srgbClr val="00558C"/>
                </a:solidFill>
                <a:latin typeface="Arial"/>
              </a:rPr>
              <a:t>Vacuum Vessel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88B365ED-DCC8-42EA-9F7D-31C7CE54A9A2}"/>
              </a:ext>
            </a:extLst>
          </p:cNvPr>
          <p:cNvCxnSpPr>
            <a:cxnSpLocks/>
            <a:stCxn id="85" idx="0"/>
          </p:cNvCxnSpPr>
          <p:nvPr/>
        </p:nvCxnSpPr>
        <p:spPr>
          <a:xfrm flipV="1">
            <a:off x="2294660" y="1904678"/>
            <a:ext cx="340822" cy="793992"/>
          </a:xfrm>
          <a:prstGeom prst="line">
            <a:avLst/>
          </a:prstGeom>
          <a:ln w="3175">
            <a:solidFill>
              <a:srgbClr val="FF0000"/>
            </a:solidFill>
            <a:prstDash val="solid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70266125-1976-4B6D-8588-F50F3EF25DF3}"/>
              </a:ext>
            </a:extLst>
          </p:cNvPr>
          <p:cNvCxnSpPr>
            <a:cxnSpLocks/>
            <a:stCxn id="86" idx="0"/>
          </p:cNvCxnSpPr>
          <p:nvPr/>
        </p:nvCxnSpPr>
        <p:spPr>
          <a:xfrm flipV="1">
            <a:off x="3002217" y="2277109"/>
            <a:ext cx="317074" cy="758365"/>
          </a:xfrm>
          <a:prstGeom prst="line">
            <a:avLst/>
          </a:prstGeom>
          <a:ln w="3175">
            <a:solidFill>
              <a:srgbClr val="FF0000"/>
            </a:solidFill>
            <a:prstDash val="solid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774C11B8-A185-4A81-8EF1-9D50ED640F22}"/>
              </a:ext>
            </a:extLst>
          </p:cNvPr>
          <p:cNvCxnSpPr>
            <a:cxnSpLocks/>
            <a:stCxn id="87" idx="0"/>
          </p:cNvCxnSpPr>
          <p:nvPr/>
        </p:nvCxnSpPr>
        <p:spPr>
          <a:xfrm flipH="1" flipV="1">
            <a:off x="4514480" y="2611621"/>
            <a:ext cx="424550" cy="1041455"/>
          </a:xfrm>
          <a:prstGeom prst="line">
            <a:avLst/>
          </a:prstGeom>
          <a:ln w="3175">
            <a:solidFill>
              <a:srgbClr val="FF0000"/>
            </a:solidFill>
            <a:prstDash val="solid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Footer Placeholder 3">
            <a:extLst>
              <a:ext uri="{FF2B5EF4-FFF2-40B4-BE49-F238E27FC236}">
                <a16:creationId xmlns:a16="http://schemas.microsoft.com/office/drawing/2014/main" id="{BD0122A9-A636-46F5-8B60-8FECF3B51B84}"/>
              </a:ext>
            </a:extLst>
          </p:cNvPr>
          <p:cNvSpPr txBox="1">
            <a:spLocks/>
          </p:cNvSpPr>
          <p:nvPr/>
        </p:nvSpPr>
        <p:spPr>
          <a:xfrm>
            <a:off x="2204412" y="4853775"/>
            <a:ext cx="6627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900"/>
            <a:endParaRPr lang="en-GB" sz="900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50" name="Slide Number Placeholder 4">
            <a:extLst>
              <a:ext uri="{FF2B5EF4-FFF2-40B4-BE49-F238E27FC236}">
                <a16:creationId xmlns:a16="http://schemas.microsoft.com/office/drawing/2014/main" id="{47ECC239-B73A-4581-A836-179909F9B84C}"/>
              </a:ext>
            </a:extLst>
          </p:cNvPr>
          <p:cNvSpPr txBox="1">
            <a:spLocks/>
          </p:cNvSpPr>
          <p:nvPr/>
        </p:nvSpPr>
        <p:spPr>
          <a:xfrm>
            <a:off x="8700012" y="4848499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900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342900"/>
              <a:t>4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D2B56F84-514B-45D4-92DE-3BB808F1D5B4}"/>
              </a:ext>
            </a:extLst>
          </p:cNvPr>
          <p:cNvSpPr txBox="1"/>
          <p:nvPr/>
        </p:nvSpPr>
        <p:spPr>
          <a:xfrm>
            <a:off x="2635482" y="4138490"/>
            <a:ext cx="557000" cy="230832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defTabSz="342900"/>
            <a:r>
              <a:rPr lang="en-GB" sz="900" dirty="0">
                <a:solidFill>
                  <a:srgbClr val="00558C"/>
                </a:solidFill>
                <a:latin typeface="Arial"/>
              </a:rPr>
              <a:t>Frame</a:t>
            </a:r>
            <a:endParaRPr lang="en-GB" sz="700" dirty="0">
              <a:solidFill>
                <a:srgbClr val="00558C"/>
              </a:solidFill>
              <a:latin typeface="Arial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43205C25-CED5-4C35-B91F-78AA557F8ED9}"/>
              </a:ext>
            </a:extLst>
          </p:cNvPr>
          <p:cNvCxnSpPr>
            <a:cxnSpLocks/>
            <a:stCxn id="66" idx="3"/>
          </p:cNvCxnSpPr>
          <p:nvPr/>
        </p:nvCxnSpPr>
        <p:spPr>
          <a:xfrm>
            <a:off x="3192482" y="4253906"/>
            <a:ext cx="299398" cy="0"/>
          </a:xfrm>
          <a:prstGeom prst="line">
            <a:avLst/>
          </a:prstGeom>
          <a:ln w="3175">
            <a:solidFill>
              <a:srgbClr val="FF0000"/>
            </a:solidFill>
            <a:prstDash val="solid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33747070-1BDB-418C-87E5-E0253A6B9F58}"/>
              </a:ext>
            </a:extLst>
          </p:cNvPr>
          <p:cNvSpPr txBox="1"/>
          <p:nvPr/>
        </p:nvSpPr>
        <p:spPr>
          <a:xfrm>
            <a:off x="755280" y="95464"/>
            <a:ext cx="1252281" cy="369332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defTabSz="342900"/>
            <a:r>
              <a:rPr lang="en-GB" sz="900" dirty="0">
                <a:solidFill>
                  <a:srgbClr val="00558C"/>
                </a:solidFill>
                <a:latin typeface="Arial"/>
              </a:rPr>
              <a:t>Adjustment &amp; </a:t>
            </a:r>
          </a:p>
          <a:p>
            <a:pPr algn="ctr" defTabSz="342900"/>
            <a:r>
              <a:rPr lang="en-GB" sz="900" dirty="0">
                <a:solidFill>
                  <a:srgbClr val="00558C"/>
                </a:solidFill>
                <a:latin typeface="Arial"/>
              </a:rPr>
              <a:t>support systems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4EB7A982-7E54-4E70-A1D2-27FE31C14FE8}"/>
              </a:ext>
            </a:extLst>
          </p:cNvPr>
          <p:cNvCxnSpPr>
            <a:cxnSpLocks/>
            <a:stCxn id="65" idx="2"/>
          </p:cNvCxnSpPr>
          <p:nvPr/>
        </p:nvCxnSpPr>
        <p:spPr>
          <a:xfrm flipH="1">
            <a:off x="954727" y="464796"/>
            <a:ext cx="426694" cy="559663"/>
          </a:xfrm>
          <a:prstGeom prst="line">
            <a:avLst/>
          </a:prstGeom>
          <a:ln w="3175">
            <a:solidFill>
              <a:srgbClr val="FF0000"/>
            </a:solidFill>
            <a:prstDash val="solid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DA0725B5-F379-43C7-8107-4613D9276A65}"/>
              </a:ext>
            </a:extLst>
          </p:cNvPr>
          <p:cNvCxnSpPr>
            <a:cxnSpLocks/>
            <a:stCxn id="17" idx="2"/>
          </p:cNvCxnSpPr>
          <p:nvPr/>
        </p:nvCxnSpPr>
        <p:spPr>
          <a:xfrm flipH="1">
            <a:off x="1900872" y="972109"/>
            <a:ext cx="932050" cy="245521"/>
          </a:xfrm>
          <a:prstGeom prst="line">
            <a:avLst/>
          </a:prstGeom>
          <a:ln w="3175">
            <a:solidFill>
              <a:srgbClr val="FF0000"/>
            </a:solidFill>
            <a:prstDash val="solid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3B242FED-96A1-460D-95D9-F0E59BBF6053}"/>
              </a:ext>
            </a:extLst>
          </p:cNvPr>
          <p:cNvSpPr txBox="1"/>
          <p:nvPr/>
        </p:nvSpPr>
        <p:spPr>
          <a:xfrm>
            <a:off x="6249525" y="1430011"/>
            <a:ext cx="998991" cy="230832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fr-FR"/>
            </a:defPPr>
            <a:lvl1pPr algn="ctr">
              <a:defRPr sz="1000"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defTabSz="342900"/>
            <a:r>
              <a:rPr lang="en-GB" sz="900" b="0" dirty="0">
                <a:solidFill>
                  <a:srgbClr val="00558C"/>
                </a:solidFill>
                <a:latin typeface="Arial"/>
              </a:rPr>
              <a:t>Cu-</a:t>
            </a:r>
            <a:r>
              <a:rPr lang="en-GB" sz="900" b="0" dirty="0" err="1">
                <a:solidFill>
                  <a:srgbClr val="00558C"/>
                </a:solidFill>
                <a:latin typeface="Arial"/>
              </a:rPr>
              <a:t>NbTi</a:t>
            </a:r>
            <a:r>
              <a:rPr lang="en-GB" sz="900" b="0" dirty="0">
                <a:solidFill>
                  <a:srgbClr val="00558C"/>
                </a:solidFill>
                <a:latin typeface="Arial"/>
              </a:rPr>
              <a:t> splices</a:t>
            </a:r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B4E782C9-3FE7-44A5-8375-830BBC9273BD}"/>
              </a:ext>
            </a:extLst>
          </p:cNvPr>
          <p:cNvCxnSpPr>
            <a:cxnSpLocks/>
            <a:stCxn id="105" idx="2"/>
          </p:cNvCxnSpPr>
          <p:nvPr/>
        </p:nvCxnSpPr>
        <p:spPr>
          <a:xfrm flipH="1">
            <a:off x="5652120" y="1660843"/>
            <a:ext cx="1096901" cy="715043"/>
          </a:xfrm>
          <a:prstGeom prst="line">
            <a:avLst/>
          </a:prstGeom>
          <a:ln w="3175">
            <a:solidFill>
              <a:srgbClr val="FF0000"/>
            </a:solidFill>
            <a:prstDash val="solid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F99A89E-4272-0D01-9B34-9586DACBFFBF}"/>
              </a:ext>
            </a:extLst>
          </p:cNvPr>
          <p:cNvCxnSpPr>
            <a:cxnSpLocks/>
            <a:stCxn id="17" idx="2"/>
          </p:cNvCxnSpPr>
          <p:nvPr/>
        </p:nvCxnSpPr>
        <p:spPr>
          <a:xfrm flipH="1">
            <a:off x="2649108" y="972109"/>
            <a:ext cx="183814" cy="225038"/>
          </a:xfrm>
          <a:prstGeom prst="line">
            <a:avLst/>
          </a:prstGeom>
          <a:ln w="3175">
            <a:solidFill>
              <a:srgbClr val="FF0000"/>
            </a:solidFill>
            <a:prstDash val="solid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9882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E9A0D-C9EB-488E-B5FE-AD383E0DB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551" y="4866"/>
            <a:ext cx="5664638" cy="622337"/>
          </a:xfrm>
          <a:noFill/>
        </p:spPr>
        <p:txBody>
          <a:bodyPr/>
          <a:lstStyle/>
          <a:p>
            <a:r>
              <a:rPr lang="en-US" sz="2400" dirty="0"/>
              <a:t>Design &amp; qualification phase : </a:t>
            </a:r>
            <a:r>
              <a:rPr lang="el-GR" sz="2400" u="sng" dirty="0"/>
              <a:t>λ</a:t>
            </a:r>
            <a:r>
              <a:rPr lang="en-US" sz="2400" u="sng" dirty="0"/>
              <a:t>-Plate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0AEF8-3466-4E1F-AF8E-E3D65F9239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0087" y="595707"/>
            <a:ext cx="6178291" cy="573118"/>
          </a:xfrm>
          <a:noFill/>
        </p:spPr>
        <p:txBody>
          <a:bodyPr>
            <a:normAutofit fontScale="62500" lnSpcReduction="20000"/>
          </a:bodyPr>
          <a:lstStyle/>
          <a:p>
            <a:r>
              <a:rPr lang="en-US" dirty="0"/>
              <a:t>Follow-up Eng. </a:t>
            </a:r>
            <a:r>
              <a:rPr lang="en-US" dirty="0">
                <a:hlinkClick r:id="rId3"/>
              </a:rPr>
              <a:t>Review</a:t>
            </a:r>
            <a:r>
              <a:rPr lang="en-US" dirty="0"/>
              <a:t> #2 in Jun.22</a:t>
            </a:r>
          </a:p>
          <a:p>
            <a:r>
              <a:rPr lang="en-US" dirty="0">
                <a:sym typeface="Wingdings" panose="05000000000000000000" pitchFamily="2" charset="2"/>
              </a:rPr>
              <a:t> Validation of </a:t>
            </a:r>
            <a:r>
              <a:rPr lang="en-US" dirty="0"/>
              <a:t>“</a:t>
            </a:r>
            <a:r>
              <a:rPr lang="en-US" dirty="0">
                <a:solidFill>
                  <a:srgbClr val="0070C0"/>
                </a:solidFill>
              </a:rPr>
              <a:t>Electrical Insulator” material replacement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8C210A-D775-454E-AC6F-0D89F86C2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A2D7DFB3-0279-09F2-2B4F-E125FD4FACC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838" y="2074519"/>
            <a:ext cx="2016224" cy="10801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4" name="Picture 3">
            <a:extLst>
              <a:ext uri="{FF2B5EF4-FFF2-40B4-BE49-F238E27FC236}">
                <a16:creationId xmlns:a16="http://schemas.microsoft.com/office/drawing/2014/main" id="{123262BE-466A-999B-2865-5689DCC18D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hq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68560" y="2083409"/>
            <a:ext cx="1872209" cy="10801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15">
            <a:extLst>
              <a:ext uri="{FF2B5EF4-FFF2-40B4-BE49-F238E27FC236}">
                <a16:creationId xmlns:a16="http://schemas.microsoft.com/office/drawing/2014/main" id="{26588917-02F1-AA59-9F91-BB3F8A8C86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hq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97248" y="2087553"/>
            <a:ext cx="1783885" cy="117255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B007B056-37B8-AAAF-776B-5047458F86A1}"/>
              </a:ext>
            </a:extLst>
          </p:cNvPr>
          <p:cNvSpPr txBox="1"/>
          <p:nvPr/>
        </p:nvSpPr>
        <p:spPr>
          <a:xfrm>
            <a:off x="105585" y="1712480"/>
            <a:ext cx="19461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>
                <a:solidFill>
                  <a:srgbClr val="0070C0"/>
                </a:solidFill>
              </a:rPr>
              <a:t>Q2-2021: Unexpected rupture of PEEK plug during QC</a:t>
            </a:r>
            <a:endParaRPr lang="en-GB" sz="800" b="1" dirty="0"/>
          </a:p>
        </p:txBody>
      </p:sp>
      <p:sp>
        <p:nvSpPr>
          <p:cNvPr id="52" name="Arrow: Right 51">
            <a:extLst>
              <a:ext uri="{FF2B5EF4-FFF2-40B4-BE49-F238E27FC236}">
                <a16:creationId xmlns:a16="http://schemas.microsoft.com/office/drawing/2014/main" id="{858EFBDC-B629-FDDD-ACD1-F3A8A4BDAD0E}"/>
              </a:ext>
            </a:extLst>
          </p:cNvPr>
          <p:cNvSpPr/>
          <p:nvPr/>
        </p:nvSpPr>
        <p:spPr>
          <a:xfrm>
            <a:off x="2207066" y="2408333"/>
            <a:ext cx="240696" cy="36004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1B059C4-58D9-3A01-CD4C-474D31C29083}"/>
              </a:ext>
            </a:extLst>
          </p:cNvPr>
          <p:cNvSpPr txBox="1"/>
          <p:nvPr/>
        </p:nvSpPr>
        <p:spPr>
          <a:xfrm>
            <a:off x="2483766" y="1714513"/>
            <a:ext cx="40408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>
                <a:solidFill>
                  <a:srgbClr val="0070C0"/>
                </a:solidFill>
                <a:sym typeface="Wingdings" panose="05000000000000000000" pitchFamily="2" charset="2"/>
              </a:rPr>
              <a:t> </a:t>
            </a:r>
            <a:r>
              <a:rPr lang="en-GB" sz="800" b="1" dirty="0">
                <a:solidFill>
                  <a:srgbClr val="0070C0"/>
                </a:solidFill>
              </a:rPr>
              <a:t>Q2-2022: Intense test campaign to quantify the margin of PEEK </a:t>
            </a:r>
            <a:r>
              <a:rPr lang="en-GB" sz="800" b="1" dirty="0" err="1">
                <a:solidFill>
                  <a:srgbClr val="0070C0"/>
                </a:solidFill>
              </a:rPr>
              <a:t>wrt</a:t>
            </a:r>
            <a:r>
              <a:rPr lang="en-GB" sz="800" b="1" dirty="0">
                <a:solidFill>
                  <a:srgbClr val="0070C0"/>
                </a:solidFill>
              </a:rPr>
              <a:t> thermal contractions &amp; test various materials</a:t>
            </a:r>
            <a:endParaRPr lang="en-GB" sz="800" b="1" dirty="0"/>
          </a:p>
        </p:txBody>
      </p:sp>
      <p:sp>
        <p:nvSpPr>
          <p:cNvPr id="54" name="Arrow: Right 53">
            <a:extLst>
              <a:ext uri="{FF2B5EF4-FFF2-40B4-BE49-F238E27FC236}">
                <a16:creationId xmlns:a16="http://schemas.microsoft.com/office/drawing/2014/main" id="{C1A7A481-7667-1E2A-2512-90ABD5EC7319}"/>
              </a:ext>
            </a:extLst>
          </p:cNvPr>
          <p:cNvSpPr/>
          <p:nvPr/>
        </p:nvSpPr>
        <p:spPr>
          <a:xfrm rot="5400000">
            <a:off x="3348865" y="3196124"/>
            <a:ext cx="240696" cy="360040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7F438A04-9314-9CA2-C51F-BE18523545B9}"/>
              </a:ext>
            </a:extLst>
          </p:cNvPr>
          <p:cNvGrpSpPr/>
          <p:nvPr/>
        </p:nvGrpSpPr>
        <p:grpSpPr>
          <a:xfrm>
            <a:off x="1808751" y="3578645"/>
            <a:ext cx="2209582" cy="1513385"/>
            <a:chOff x="1619672" y="3400767"/>
            <a:chExt cx="2209582" cy="1513385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F2E32D5E-E8FA-3510-A078-26EB1394D07D}"/>
                </a:ext>
              </a:extLst>
            </p:cNvPr>
            <p:cNvGrpSpPr/>
            <p:nvPr/>
          </p:nvGrpSpPr>
          <p:grpSpPr>
            <a:xfrm>
              <a:off x="1619672" y="3400767"/>
              <a:ext cx="2209581" cy="1115199"/>
              <a:chOff x="6533804" y="1993873"/>
              <a:chExt cx="2143671" cy="1081933"/>
            </a:xfrm>
          </p:grpSpPr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509FD0F2-B452-F6C4-8CA0-F2790DDB62B7}"/>
                  </a:ext>
                </a:extLst>
              </p:cNvPr>
              <p:cNvGrpSpPr/>
              <p:nvPr/>
            </p:nvGrpSpPr>
            <p:grpSpPr>
              <a:xfrm>
                <a:off x="7269991" y="1993873"/>
                <a:ext cx="1407484" cy="1081933"/>
                <a:chOff x="7417240" y="2566803"/>
                <a:chExt cx="1586791" cy="1219766"/>
              </a:xfrm>
            </p:grpSpPr>
            <p:pic>
              <p:nvPicPr>
                <p:cNvPr id="45" name="Picture 7">
                  <a:extLst>
                    <a:ext uri="{FF2B5EF4-FFF2-40B4-BE49-F238E27FC236}">
                      <a16:creationId xmlns:a16="http://schemas.microsoft.com/office/drawing/2014/main" id="{A390047E-1CA9-6836-3618-96E3CDF353C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10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7417240" y="2571717"/>
                  <a:ext cx="881103" cy="1214852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6" name="Picture 8">
                  <a:extLst>
                    <a:ext uri="{FF2B5EF4-FFF2-40B4-BE49-F238E27FC236}">
                      <a16:creationId xmlns:a16="http://schemas.microsoft.com/office/drawing/2014/main" id="{FB4A7641-79B1-3E2E-B96F-7CF267DB559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11" cstate="hqprint">
                  <a:extLst>
                    <a:ext uri="{BEBA8EAE-BF5A-486C-A8C5-ECC9F3942E4B}">
                      <a14:imgProps xmlns:a14="http://schemas.microsoft.com/office/drawing/2010/main">
                        <a14:imgLayer r:embed="rId12">
                          <a14:imgEffect>
                            <a14:brightnessContrast bright="10000" contrast="1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 rot="16200000">
                  <a:off x="8061002" y="2838625"/>
                  <a:ext cx="1214851" cy="671207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49" name="Picture 48" descr="A picture containing text, different, thread&#10;&#10;Description automatically generated">
                <a:extLst>
                  <a:ext uri="{FF2B5EF4-FFF2-40B4-BE49-F238E27FC236}">
                    <a16:creationId xmlns:a16="http://schemas.microsoft.com/office/drawing/2014/main" id="{38A300BC-4791-59AC-0310-5AA5D2948EB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 r:link="rId14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6345060" y="2182617"/>
                <a:ext cx="1080120" cy="702631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3BCACEC-F726-ECF4-0B75-456989C7E1CB}"/>
                </a:ext>
              </a:extLst>
            </p:cNvPr>
            <p:cNvSpPr txBox="1"/>
            <p:nvPr/>
          </p:nvSpPr>
          <p:spPr>
            <a:xfrm>
              <a:off x="1619674" y="4575598"/>
              <a:ext cx="22095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>
                  <a:solidFill>
                    <a:srgbClr val="0070C0"/>
                  </a:solidFill>
                  <a:sym typeface="Wingdings" panose="05000000000000000000" pitchFamily="2" charset="2"/>
                </a:rPr>
                <a:t>PEEK &amp; VESPEL presented limited margins during (violent) thermal cycling to 77K</a:t>
              </a:r>
              <a:endParaRPr lang="en-GB" sz="800" dirty="0"/>
            </a:p>
          </p:txBody>
        </p:sp>
      </p:grpSp>
      <p:sp>
        <p:nvSpPr>
          <p:cNvPr id="56" name="Arrow: Right 55">
            <a:extLst>
              <a:ext uri="{FF2B5EF4-FFF2-40B4-BE49-F238E27FC236}">
                <a16:creationId xmlns:a16="http://schemas.microsoft.com/office/drawing/2014/main" id="{B936C81C-3CB6-9FA1-1AD5-59B9F3A9F077}"/>
              </a:ext>
            </a:extLst>
          </p:cNvPr>
          <p:cNvSpPr/>
          <p:nvPr/>
        </p:nvSpPr>
        <p:spPr>
          <a:xfrm>
            <a:off x="4406522" y="2408333"/>
            <a:ext cx="240696" cy="360040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925BE3B-7499-0561-D23F-7C04029B7104}"/>
              </a:ext>
            </a:extLst>
          </p:cNvPr>
          <p:cNvSpPr txBox="1"/>
          <p:nvPr/>
        </p:nvSpPr>
        <p:spPr>
          <a:xfrm>
            <a:off x="4668679" y="3355816"/>
            <a:ext cx="18558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rgbClr val="0070C0"/>
                </a:solidFill>
                <a:sym typeface="Wingdings" panose="05000000000000000000" pitchFamily="2" charset="2"/>
              </a:rPr>
              <a:t>Intense qualification campaign with ULTEM1000 :</a:t>
            </a:r>
          </a:p>
          <a:p>
            <a:pPr marL="171450" indent="-171450">
              <a:buFontTx/>
              <a:buChar char="-"/>
            </a:pPr>
            <a:r>
              <a:rPr lang="en-GB" sz="800" dirty="0">
                <a:solidFill>
                  <a:srgbClr val="0070C0"/>
                </a:solidFill>
                <a:sym typeface="Wingdings" panose="05000000000000000000" pitchFamily="2" charset="2"/>
              </a:rPr>
              <a:t>Thermal cycles 300K-77K</a:t>
            </a:r>
          </a:p>
          <a:p>
            <a:pPr marL="171450" indent="-171450">
              <a:buFontTx/>
              <a:buChar char="-"/>
            </a:pPr>
            <a:r>
              <a:rPr lang="en-GB" sz="800" dirty="0">
                <a:solidFill>
                  <a:srgbClr val="0070C0"/>
                </a:solidFill>
                <a:sym typeface="Wingdings" panose="05000000000000000000" pitchFamily="2" charset="2"/>
              </a:rPr>
              <a:t>Leak test at 77 K</a:t>
            </a:r>
          </a:p>
          <a:p>
            <a:pPr marL="171450" indent="-171450">
              <a:buFontTx/>
              <a:buChar char="-"/>
            </a:pPr>
            <a:r>
              <a:rPr lang="en-GB" sz="800" dirty="0">
                <a:solidFill>
                  <a:srgbClr val="0070C0"/>
                </a:solidFill>
                <a:sym typeface="Wingdings" panose="05000000000000000000" pitchFamily="2" charset="2"/>
              </a:rPr>
              <a:t>200 x Quench simulations on knife edge at 77 K</a:t>
            </a:r>
            <a:endParaRPr lang="en-GB" sz="800" dirty="0"/>
          </a:p>
        </p:txBody>
      </p:sp>
      <p:sp>
        <p:nvSpPr>
          <p:cNvPr id="58" name="Arrow: Right 57">
            <a:extLst>
              <a:ext uri="{FF2B5EF4-FFF2-40B4-BE49-F238E27FC236}">
                <a16:creationId xmlns:a16="http://schemas.microsoft.com/office/drawing/2014/main" id="{2068D539-A1D7-B4DE-8D3A-8B0FA94DD335}"/>
              </a:ext>
            </a:extLst>
          </p:cNvPr>
          <p:cNvSpPr/>
          <p:nvPr/>
        </p:nvSpPr>
        <p:spPr>
          <a:xfrm>
            <a:off x="6542270" y="2408333"/>
            <a:ext cx="240696" cy="360040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BFD2EA8-330A-EC2F-A999-AF532CDD0788}"/>
              </a:ext>
            </a:extLst>
          </p:cNvPr>
          <p:cNvSpPr txBox="1"/>
          <p:nvPr/>
        </p:nvSpPr>
        <p:spPr>
          <a:xfrm>
            <a:off x="6659776" y="3351391"/>
            <a:ext cx="2123064" cy="58477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800" b="1" dirty="0">
                <a:solidFill>
                  <a:srgbClr val="0070C0"/>
                </a:solidFill>
                <a:sym typeface="Wingdings" panose="05000000000000000000" pitchFamily="2" charset="2"/>
              </a:rPr>
              <a:t>June 2022 :</a:t>
            </a:r>
          </a:p>
          <a:p>
            <a:pPr marL="171450" indent="-171450">
              <a:buFontTx/>
              <a:buChar char="-"/>
            </a:pPr>
            <a:r>
              <a:rPr lang="en-GB" sz="800" b="1" dirty="0">
                <a:solidFill>
                  <a:srgbClr val="0070C0"/>
                </a:solidFill>
                <a:sym typeface="Wingdings" panose="05000000000000000000" pitchFamily="2" charset="2"/>
              </a:rPr>
              <a:t>Convincing qualification campaign</a:t>
            </a:r>
          </a:p>
          <a:p>
            <a:pPr marL="171450" indent="-171450">
              <a:buFontTx/>
              <a:buChar char="-"/>
            </a:pPr>
            <a:r>
              <a:rPr lang="en-GB" sz="800" b="1" dirty="0">
                <a:solidFill>
                  <a:srgbClr val="0070C0"/>
                </a:solidFill>
                <a:sym typeface="Wingdings" panose="05000000000000000000" pitchFamily="2" charset="2"/>
              </a:rPr>
              <a:t>+ LHC experience</a:t>
            </a:r>
          </a:p>
          <a:p>
            <a:r>
              <a:rPr lang="en-GB" sz="800" b="1" dirty="0">
                <a:solidFill>
                  <a:srgbClr val="0070C0"/>
                </a:solidFill>
                <a:sym typeface="Wingdings" panose="05000000000000000000" pitchFamily="2" charset="2"/>
              </a:rPr>
              <a:t> Decision to replace PEEK by ULTEM</a:t>
            </a:r>
            <a:endParaRPr lang="en-GB" sz="800" b="1" dirty="0"/>
          </a:p>
        </p:txBody>
      </p:sp>
      <p:pic>
        <p:nvPicPr>
          <p:cNvPr id="1026" name="Picture 4">
            <a:extLst>
              <a:ext uri="{FF2B5EF4-FFF2-40B4-BE49-F238E27FC236}">
                <a16:creationId xmlns:a16="http://schemas.microsoft.com/office/drawing/2014/main" id="{2C1DF6E1-033D-3531-44F8-3B85D7AF65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 cstate="hq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20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14906" y="2014016"/>
            <a:ext cx="2174256" cy="1172558"/>
          </a:xfrm>
          <a:prstGeom prst="roundRect">
            <a:avLst>
              <a:gd name="adj" fmla="val 27536"/>
            </a:avLst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 descr="Diagram&#10;&#10;Description automatically generated">
            <a:extLst>
              <a:ext uri="{FF2B5EF4-FFF2-40B4-BE49-F238E27FC236}">
                <a16:creationId xmlns:a16="http://schemas.microsoft.com/office/drawing/2014/main" id="{ABBB9815-0D6B-F2D6-F4B4-A63C28CF52F8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73198" y="55110"/>
            <a:ext cx="2123064" cy="142688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D15B53B-7831-D149-07E1-88ECE1D0C432}"/>
              </a:ext>
            </a:extLst>
          </p:cNvPr>
          <p:cNvSpPr txBox="1"/>
          <p:nvPr/>
        </p:nvSpPr>
        <p:spPr>
          <a:xfrm>
            <a:off x="7288107" y="1470747"/>
            <a:ext cx="185589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0070C0"/>
                </a:solidFill>
                <a:sym typeface="Wingdings" panose="05000000000000000000" pitchFamily="2" charset="2"/>
              </a:rPr>
              <a:t>D</a:t>
            </a:r>
            <a:r>
              <a:rPr lang="en-GB" sz="800" dirty="0">
                <a:solidFill>
                  <a:srgbClr val="0070C0"/>
                </a:solidFill>
                <a:sym typeface="Wingdings" panose="05000000000000000000" pitchFamily="2" charset="2"/>
              </a:rPr>
              <a:t>CM-DFX Lambda Plate illustration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400274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82C24B-3FA4-B5B6-9848-310F443CB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594" y="18813"/>
            <a:ext cx="5292080" cy="576397"/>
          </a:xfrm>
        </p:spPr>
        <p:txBody>
          <a:bodyPr/>
          <a:lstStyle/>
          <a:p>
            <a:r>
              <a:rPr lang="en-US" sz="2400" dirty="0"/>
              <a:t>Design &amp; qualification phase : </a:t>
            </a:r>
            <a:r>
              <a:rPr lang="en-US" sz="2400" u="sng" dirty="0"/>
              <a:t>DCM</a:t>
            </a:r>
            <a:endParaRPr lang="en-GB" sz="2400" u="sng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269498-840F-D2D9-B4C2-AD22C72FE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CD616A-B793-E164-380D-93FA0BF837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557838"/>
            <a:ext cx="8428728" cy="2396009"/>
          </a:xfrm>
        </p:spPr>
        <p:txBody>
          <a:bodyPr>
            <a:normAutofit fontScale="55000" lnSpcReduction="20000"/>
          </a:bodyPr>
          <a:lstStyle/>
          <a:p>
            <a:r>
              <a:rPr lang="en-US" dirty="0">
                <a:sym typeface="Wingdings" panose="05000000000000000000" pitchFamily="2" charset="2"/>
              </a:rPr>
              <a:t>Follow-up Eng. </a:t>
            </a:r>
            <a:r>
              <a:rPr lang="en-US" dirty="0">
                <a:sym typeface="Wingdings" panose="05000000000000000000" pitchFamily="2" charset="2"/>
                <a:hlinkClick r:id="rId2"/>
              </a:rPr>
              <a:t>Review</a:t>
            </a:r>
            <a:r>
              <a:rPr lang="en-US" dirty="0">
                <a:sym typeface="Wingdings" panose="05000000000000000000" pitchFamily="2" charset="2"/>
              </a:rPr>
              <a:t> #2 in Jun.22  Study </a:t>
            </a: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Quench recuperation time </a:t>
            </a:r>
            <a:r>
              <a:rPr lang="en-US" dirty="0">
                <a:sym typeface="Wingdings" panose="05000000000000000000" pitchFamily="2" charset="2"/>
              </a:rPr>
              <a:t>in DCM </a:t>
            </a:r>
            <a:r>
              <a:rPr lang="en-US" dirty="0" err="1">
                <a:sym typeface="Wingdings" panose="05000000000000000000" pitchFamily="2" charset="2"/>
              </a:rPr>
              <a:t>wrt</a:t>
            </a:r>
            <a:r>
              <a:rPr lang="en-US" dirty="0">
                <a:sym typeface="Wingdings" panose="05000000000000000000" pitchFamily="2" charset="2"/>
              </a:rPr>
              <a:t> IT magnets</a:t>
            </a:r>
          </a:p>
          <a:p>
            <a:pPr lvl="3"/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WP9 performed a preliminary analysis on the IT system (</a:t>
            </a:r>
            <a:r>
              <a:rPr lang="en-US" dirty="0">
                <a:sym typeface="Wingdings" panose="05000000000000000000" pitchFamily="2" charset="2"/>
                <a:hlinkClick r:id="rId3"/>
              </a:rPr>
              <a:t>EDMS 2794521</a:t>
            </a:r>
            <a:r>
              <a:rPr lang="en-US" dirty="0">
                <a:sym typeface="Wingdings" panose="05000000000000000000" pitchFamily="2" charset="2"/>
              </a:rPr>
              <a:t>)</a:t>
            </a:r>
            <a:endParaRPr lang="en-US" dirty="0">
              <a:highlight>
                <a:srgbClr val="FFFF00"/>
              </a:highlight>
            </a:endParaRPr>
          </a:p>
          <a:p>
            <a:pPr lvl="1"/>
            <a:r>
              <a:rPr lang="en-GB" dirty="0"/>
              <a:t>Order of magnitudes :</a:t>
            </a:r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1"/>
            <a:r>
              <a:rPr lang="en-GB" dirty="0"/>
              <a:t>Preliminary conclusions</a:t>
            </a:r>
          </a:p>
          <a:p>
            <a:pPr lvl="2"/>
            <a:r>
              <a:rPr lang="en-GB" dirty="0"/>
              <a:t>DCM diodes &amp; IT N-lines will reach superfluid phase for similar durations (up to 3 hours) in parallel or in series depending on slope directions</a:t>
            </a:r>
          </a:p>
          <a:p>
            <a:r>
              <a:rPr lang="en-GB" dirty="0">
                <a:sym typeface="Wingdings" panose="05000000000000000000" pitchFamily="2" charset="2"/>
              </a:rPr>
              <a:t> no design change to be implemented </a:t>
            </a:r>
            <a:r>
              <a:rPr lang="en-GB" dirty="0" err="1">
                <a:sym typeface="Wingdings" panose="05000000000000000000" pitchFamily="2" charset="2"/>
              </a:rPr>
              <a:t>wrt</a:t>
            </a:r>
            <a:r>
              <a:rPr lang="en-GB" dirty="0">
                <a:sym typeface="Wingdings" panose="05000000000000000000" pitchFamily="2" charset="2"/>
              </a:rPr>
              <a:t> quench recuperation time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150034C-EDC5-38B8-13A9-864B04798D2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665703" y="3437555"/>
            <a:ext cx="2892198" cy="16292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FCC5BB5-6215-4406-F5FE-26B40EC8D5C2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496" y="2991872"/>
            <a:ext cx="2721060" cy="1526315"/>
          </a:xfrm>
          <a:prstGeom prst="snip2DiagRect">
            <a:avLst>
              <a:gd name="adj1" fmla="val 0"/>
              <a:gd name="adj2" fmla="val 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38EFB92-0B32-5B90-70FB-3E810D5E247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5541487" y="3240899"/>
            <a:ext cx="3029049" cy="17063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0DAAD78-CB26-CEE7-EF5A-DAABA099063C}"/>
              </a:ext>
            </a:extLst>
          </p:cNvPr>
          <p:cNvSpPr/>
          <p:nvPr/>
        </p:nvSpPr>
        <p:spPr>
          <a:xfrm>
            <a:off x="5652120" y="3854347"/>
            <a:ext cx="2853496" cy="504056"/>
          </a:xfrm>
          <a:prstGeom prst="rect">
            <a:avLst/>
          </a:prstGeom>
          <a:solidFill>
            <a:srgbClr val="FFFF00">
              <a:alpha val="10196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8E9948B-F742-FEBA-82EB-69CBED9F0511}"/>
              </a:ext>
            </a:extLst>
          </p:cNvPr>
          <p:cNvGrpSpPr/>
          <p:nvPr/>
        </p:nvGrpSpPr>
        <p:grpSpPr>
          <a:xfrm>
            <a:off x="1547664" y="1391856"/>
            <a:ext cx="7715174" cy="965011"/>
            <a:chOff x="1259632" y="1550873"/>
            <a:chExt cx="6370194" cy="965011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A0AACB6E-DAAD-0D33-7206-96C27D0F33E3}"/>
                </a:ext>
              </a:extLst>
            </p:cNvPr>
            <p:cNvCxnSpPr>
              <a:cxnSpLocks/>
            </p:cNvCxnSpPr>
            <p:nvPr/>
          </p:nvCxnSpPr>
          <p:spPr>
            <a:xfrm>
              <a:off x="1259632" y="2121411"/>
              <a:ext cx="504056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B68CDBB-CC59-02A9-60A8-B9A50F74C708}"/>
                </a:ext>
              </a:extLst>
            </p:cNvPr>
            <p:cNvSpPr txBox="1"/>
            <p:nvPr/>
          </p:nvSpPr>
          <p:spPr>
            <a:xfrm>
              <a:off x="1598625" y="1701844"/>
              <a:ext cx="10951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solidFill>
                    <a:srgbClr val="0070C0"/>
                  </a:solidFill>
                </a:rPr>
                <a:t>LHC IT (≈ 2 MJ)</a:t>
              </a:r>
            </a:p>
            <a:p>
              <a:pPr algn="ctr"/>
              <a:r>
                <a:rPr lang="en-GB" sz="1000" dirty="0">
                  <a:solidFill>
                    <a:srgbClr val="0070C0"/>
                  </a:solidFill>
                </a:rPr>
                <a:t>≈ 6h</a:t>
              </a:r>
              <a:endParaRPr lang="en-GB" sz="1000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0291800-4FEE-B291-4307-632BDA2DFB8F}"/>
                </a:ext>
              </a:extLst>
            </p:cNvPr>
            <p:cNvSpPr txBox="1"/>
            <p:nvPr/>
          </p:nvSpPr>
          <p:spPr>
            <a:xfrm>
              <a:off x="2650747" y="1550873"/>
              <a:ext cx="1888975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rgbClr val="0070C0"/>
                  </a:solidFill>
                </a:rPr>
                <a:t>Preliminary estimations HL-LHC IT</a:t>
              </a:r>
            </a:p>
            <a:p>
              <a:pPr algn="ctr"/>
              <a:r>
                <a:rPr lang="en-GB" sz="1000" b="1" dirty="0">
                  <a:solidFill>
                    <a:srgbClr val="0070C0"/>
                  </a:solidFill>
                </a:rPr>
                <a:t>(without DCM &amp; Line N ≈ 39 MJ)</a:t>
              </a:r>
            </a:p>
            <a:p>
              <a:pPr algn="ctr"/>
              <a:r>
                <a:rPr lang="en-GB" sz="1000" b="1" dirty="0">
                  <a:solidFill>
                    <a:srgbClr val="0070C0"/>
                  </a:solidFill>
                </a:rPr>
                <a:t>≈ 9h</a:t>
              </a:r>
              <a:endParaRPr lang="en-GB" sz="1000" b="1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C6DA3FC-4E99-E006-4E27-750571A3E88E}"/>
                </a:ext>
              </a:extLst>
            </p:cNvPr>
            <p:cNvSpPr txBox="1"/>
            <p:nvPr/>
          </p:nvSpPr>
          <p:spPr>
            <a:xfrm>
              <a:off x="4567792" y="1704761"/>
              <a:ext cx="14482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solidFill>
                    <a:srgbClr val="0070C0"/>
                  </a:solidFill>
                </a:rPr>
                <a:t>LHC arc magnets (≈ 40 MJ)</a:t>
              </a:r>
            </a:p>
            <a:p>
              <a:pPr algn="ctr"/>
              <a:r>
                <a:rPr lang="en-GB" sz="1000" dirty="0">
                  <a:solidFill>
                    <a:srgbClr val="0070C0"/>
                  </a:solidFill>
                </a:rPr>
                <a:t>≈ 14h</a:t>
              </a:r>
              <a:endParaRPr lang="en-GB" sz="1000" dirty="0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47696DA-29ED-1444-51E0-4A0D5E0ED5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56371" y="2063332"/>
              <a:ext cx="0" cy="17226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6E1DB5B5-AB70-4416-45CB-26D4858C49D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95230" y="2063332"/>
              <a:ext cx="0" cy="17226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B509ABF1-E31E-D5A9-14BA-1969D59D1AF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36671" y="2053795"/>
              <a:ext cx="0" cy="17226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234A746-5A29-7BD5-7FF8-24D6084279D8}"/>
                </a:ext>
              </a:extLst>
            </p:cNvPr>
            <p:cNvSpPr txBox="1"/>
            <p:nvPr/>
          </p:nvSpPr>
          <p:spPr>
            <a:xfrm>
              <a:off x="6260439" y="1961886"/>
              <a:ext cx="136938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0070C0"/>
                  </a:solidFill>
                </a:rPr>
                <a:t>Indications of </a:t>
              </a:r>
            </a:p>
            <a:p>
              <a:r>
                <a:rPr lang="en-US" sz="1000" dirty="0">
                  <a:solidFill>
                    <a:srgbClr val="0070C0"/>
                  </a:solidFill>
                </a:rPr>
                <a:t>Q</a:t>
              </a:r>
              <a:r>
                <a:rPr lang="en-GB" sz="1000" dirty="0" err="1">
                  <a:solidFill>
                    <a:srgbClr val="0070C0"/>
                  </a:solidFill>
                </a:rPr>
                <a:t>uench</a:t>
              </a:r>
              <a:r>
                <a:rPr lang="en-GB" sz="1000" dirty="0">
                  <a:solidFill>
                    <a:srgbClr val="0070C0"/>
                  </a:solidFill>
                </a:rPr>
                <a:t> recuperation times</a:t>
              </a:r>
              <a:endParaRPr lang="en-GB" sz="1000" dirty="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D01D7F1A-3106-06F4-FF1B-1B9CBF3089F6}"/>
              </a:ext>
            </a:extLst>
          </p:cNvPr>
          <p:cNvSpPr txBox="1"/>
          <p:nvPr/>
        </p:nvSpPr>
        <p:spPr>
          <a:xfrm>
            <a:off x="7235614" y="2989651"/>
            <a:ext cx="13732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i="1" dirty="0">
                <a:solidFill>
                  <a:srgbClr val="0070C0"/>
                </a:solidFill>
              </a:rPr>
              <a:t>Courtesy WP9 – </a:t>
            </a:r>
            <a:r>
              <a:rPr lang="en-GB" sz="800" i="1" dirty="0" err="1">
                <a:solidFill>
                  <a:srgbClr val="0070C0"/>
                </a:solidFill>
              </a:rPr>
              <a:t>V.Gahier</a:t>
            </a:r>
            <a:endParaRPr lang="en-GB" sz="800" i="1" dirty="0"/>
          </a:p>
        </p:txBody>
      </p:sp>
    </p:spTree>
    <p:extLst>
      <p:ext uri="{BB962C8B-B14F-4D97-AF65-F5344CB8AC3E}">
        <p14:creationId xmlns:p14="http://schemas.microsoft.com/office/powerpoint/2010/main" val="2464048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82C24B-3FA4-B5B6-9848-310F443CB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164" y="-12244"/>
            <a:ext cx="7920000" cy="540000"/>
          </a:xfrm>
        </p:spPr>
        <p:txBody>
          <a:bodyPr/>
          <a:lstStyle/>
          <a:p>
            <a:r>
              <a:rPr lang="en-US" dirty="0"/>
              <a:t>Design &amp; qualification phase : Status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269498-840F-D2D9-B4C2-AD22C72FE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A19F008D-94BC-C1DF-2AE1-FF35295001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3062260"/>
              </p:ext>
            </p:extLst>
          </p:nvPr>
        </p:nvGraphicFramePr>
        <p:xfrm>
          <a:off x="156926" y="678908"/>
          <a:ext cx="3915882" cy="345363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16928">
                  <a:extLst>
                    <a:ext uri="{9D8B030D-6E8A-4147-A177-3AD203B41FA5}">
                      <a16:colId xmlns:a16="http://schemas.microsoft.com/office/drawing/2014/main" val="1680490380"/>
                    </a:ext>
                  </a:extLst>
                </a:gridCol>
                <a:gridCol w="967350">
                  <a:extLst>
                    <a:ext uri="{9D8B030D-6E8A-4147-A177-3AD203B41FA5}">
                      <a16:colId xmlns:a16="http://schemas.microsoft.com/office/drawing/2014/main" val="48992145"/>
                    </a:ext>
                  </a:extLst>
                </a:gridCol>
                <a:gridCol w="1494400">
                  <a:extLst>
                    <a:ext uri="{9D8B030D-6E8A-4147-A177-3AD203B41FA5}">
                      <a16:colId xmlns:a16="http://schemas.microsoft.com/office/drawing/2014/main" val="4189271840"/>
                    </a:ext>
                  </a:extLst>
                </a:gridCol>
                <a:gridCol w="1237204">
                  <a:extLst>
                    <a:ext uri="{9D8B030D-6E8A-4147-A177-3AD203B41FA5}">
                      <a16:colId xmlns:a16="http://schemas.microsoft.com/office/drawing/2014/main" val="2830464868"/>
                    </a:ext>
                  </a:extLst>
                </a:gridCol>
              </a:tblGrid>
              <a:tr h="278436"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Status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6631761"/>
                  </a:ext>
                </a:extLst>
              </a:tr>
              <a:tr h="15776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8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err="1">
                          <a:solidFill>
                            <a:srgbClr val="002060"/>
                          </a:solidFill>
                        </a:rPr>
                        <a:t>NbTi</a:t>
                      </a:r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 Plugs x 10</a:t>
                      </a:r>
                      <a:endParaRPr lang="en-GB" sz="900" b="1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8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Specifications.: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dirty="0">
                          <a:solidFill>
                            <a:srgbClr val="002060"/>
                          </a:solidFill>
                        </a:rPr>
                        <a:t>Functional EDMS </a:t>
                      </a:r>
                      <a:r>
                        <a:rPr lang="en-GB" sz="900" b="0" dirty="0">
                          <a:solidFill>
                            <a:srgbClr val="002060"/>
                          </a:solidFill>
                          <a:hlinkClick r:id="rId2"/>
                        </a:rPr>
                        <a:t>2507629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dirty="0">
                          <a:solidFill>
                            <a:srgbClr val="002060"/>
                          </a:solidFill>
                        </a:rPr>
                        <a:t>Technical EDMS </a:t>
                      </a:r>
                      <a:r>
                        <a:rPr lang="en-GB" sz="900" b="0" dirty="0">
                          <a:solidFill>
                            <a:srgbClr val="002060"/>
                          </a:solidFill>
                          <a:hlinkClick r:id="rId3"/>
                        </a:rPr>
                        <a:t>2692793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8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D: </a:t>
                      </a:r>
                      <a:r>
                        <a:rPr lang="en-GB" sz="900" dirty="0">
                          <a:solidFill>
                            <a:srgbClr val="00B050"/>
                          </a:solidFill>
                        </a:rPr>
                        <a:t>✔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Q: </a:t>
                      </a:r>
                      <a:r>
                        <a:rPr lang="en-GB" sz="900" b="0" kern="1200" dirty="0">
                          <a:solidFill>
                            <a:srgbClr val="002060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final cable pending</a:t>
                      </a:r>
                      <a:endParaRPr lang="en-GB" sz="900" dirty="0">
                        <a:solidFill>
                          <a:schemeClr val="accent6">
                            <a:lumMod val="75000"/>
                          </a:schemeClr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8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1259032"/>
                  </a:ext>
                </a:extLst>
              </a:tr>
              <a:tr h="157760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2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Vacuum Vessel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Drawing folder :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EDMS </a:t>
                      </a:r>
                      <a:r>
                        <a:rPr lang="en-US" sz="900" dirty="0">
                          <a:solidFill>
                            <a:srgbClr val="002060"/>
                          </a:solidFill>
                          <a:hlinkClick r:id="rId4"/>
                        </a:rPr>
                        <a:t>2649183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GB" sz="9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140881"/>
                  </a:ext>
                </a:extLst>
              </a:tr>
              <a:tr h="157760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3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Helium Vessel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Drawing folder :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EDMS </a:t>
                      </a:r>
                      <a:r>
                        <a:rPr lang="en-US" sz="900" dirty="0">
                          <a:solidFill>
                            <a:srgbClr val="002060"/>
                          </a:solidFill>
                          <a:hlinkClick r:id="rId5"/>
                        </a:rPr>
                        <a:t>2664287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US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4354841"/>
                  </a:ext>
                </a:extLst>
              </a:tr>
              <a:tr h="157760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4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Thermal Shield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Drawing folders :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EDMS </a:t>
                      </a:r>
                      <a:r>
                        <a:rPr lang="en-US" sz="900" dirty="0">
                          <a:solidFill>
                            <a:srgbClr val="002060"/>
                          </a:solidFill>
                          <a:hlinkClick r:id="rId6"/>
                        </a:rPr>
                        <a:t>2688803</a:t>
                      </a:r>
                      <a:endParaRPr lang="en-US" sz="900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EDMS </a:t>
                      </a:r>
                      <a:r>
                        <a:rPr lang="en-US" sz="900" dirty="0">
                          <a:solidFill>
                            <a:srgbClr val="002060"/>
                          </a:solidFill>
                          <a:hlinkClick r:id="rId7"/>
                        </a:rPr>
                        <a:t>2691309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GB" sz="9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5036706"/>
                  </a:ext>
                </a:extLst>
              </a:tr>
              <a:tr h="118904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5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Instrumentation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dirty="0" err="1">
                          <a:solidFill>
                            <a:srgbClr val="002060"/>
                          </a:solidFill>
                        </a:rPr>
                        <a:t>Cryo</a:t>
                      </a:r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 : </a:t>
                      </a:r>
                      <a:r>
                        <a:rPr lang="en-US" sz="900" b="0" dirty="0">
                          <a:solidFill>
                            <a:srgbClr val="002060"/>
                          </a:solidFill>
                          <a:hlinkClick r:id="rId8"/>
                        </a:rPr>
                        <a:t>LHCLSQRG0001</a:t>
                      </a:r>
                      <a:endParaRPr lang="en-US" sz="900" b="0" dirty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Elec : EDMS </a:t>
                      </a:r>
                      <a:r>
                        <a:rPr lang="en-US" sz="900" b="0" dirty="0">
                          <a:solidFill>
                            <a:srgbClr val="002060"/>
                          </a:solidFill>
                          <a:hlinkClick r:id="rId9"/>
                        </a:rPr>
                        <a:t>24118222</a:t>
                      </a:r>
                      <a:endParaRPr lang="en-US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03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6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MLI</a:t>
                      </a:r>
                      <a:endParaRPr lang="en-GB" sz="900" b="1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ST1158927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861272"/>
                  </a:ext>
                </a:extLst>
              </a:tr>
              <a:tr h="103288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7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Cu busbars</a:t>
                      </a:r>
                      <a:endParaRPr lang="en-GB" sz="900" b="1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ST1158927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2231965"/>
                  </a:ext>
                </a:extLst>
              </a:tr>
              <a:tr h="136440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8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Diodes stack</a:t>
                      </a:r>
                      <a:endParaRPr lang="en-GB" sz="900" b="1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Status : indico</a:t>
                      </a:r>
                      <a:r>
                        <a:rPr lang="en-US" sz="900" b="0" dirty="0">
                          <a:solidFill>
                            <a:srgbClr val="002060"/>
                          </a:solidFill>
                          <a:hlinkClick r:id="rId10"/>
                        </a:rPr>
                        <a:t>1161569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4841198"/>
                  </a:ext>
                </a:extLst>
              </a:tr>
              <a:tr h="97584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9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IFS flange</a:t>
                      </a:r>
                      <a:endParaRPr lang="en-GB" sz="900" b="1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EDMS </a:t>
                      </a:r>
                      <a:r>
                        <a:rPr lang="en-US" sz="900" b="0" dirty="0">
                          <a:solidFill>
                            <a:srgbClr val="002060"/>
                          </a:solidFill>
                          <a:hlinkClick r:id="rId11"/>
                        </a:rPr>
                        <a:t>2385591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686314"/>
                  </a:ext>
                </a:extLst>
              </a:tr>
              <a:tr h="130736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10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8F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Cable guides</a:t>
                      </a:r>
                      <a:endParaRPr lang="en-GB" sz="900" b="1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8F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In collaboration with LMF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8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  <a:highlight>
                            <a:srgbClr val="FFFF00"/>
                          </a:highlight>
                        </a:rPr>
                        <a:t>80%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8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8979445"/>
                  </a:ext>
                </a:extLst>
              </a:tr>
              <a:tr h="130736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11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8F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Splices support</a:t>
                      </a:r>
                      <a:endParaRPr lang="en-GB" sz="900" b="1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8F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In collaboration with LMF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8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kern="1200" dirty="0">
                          <a:solidFill>
                            <a:srgbClr val="002060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80%</a:t>
                      </a:r>
                      <a:endParaRPr lang="en-GB" sz="900" b="0" kern="1200" dirty="0">
                        <a:solidFill>
                          <a:srgbClr val="002060"/>
                        </a:solidFill>
                        <a:highlight>
                          <a:srgbClr val="FF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8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2472403"/>
                  </a:ext>
                </a:extLst>
              </a:tr>
              <a:tr h="130736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12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Support Frame</a:t>
                      </a:r>
                      <a:endParaRPr lang="en-GB" sz="900" b="1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STRING : LHCLDQD_0367</a:t>
                      </a:r>
                    </a:p>
                    <a:p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LHC tunnel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solidFill>
                            <a:srgbClr val="00B050"/>
                          </a:solidFill>
                        </a:rPr>
                        <a:t>✔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Due by mid-2023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845062"/>
                  </a:ext>
                </a:extLst>
              </a:tr>
            </a:tbl>
          </a:graphicData>
        </a:graphic>
      </p:graphicFrame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02E21C5-E1D8-89B9-9BA1-FD389D9391D2}"/>
              </a:ext>
            </a:extLst>
          </p:cNvPr>
          <p:cNvSpPr/>
          <p:nvPr/>
        </p:nvSpPr>
        <p:spPr>
          <a:xfrm>
            <a:off x="4314218" y="678908"/>
            <a:ext cx="4727573" cy="283230"/>
          </a:xfrm>
          <a:prstGeom prst="roundRect">
            <a:avLst/>
          </a:prstGeom>
          <a:solidFill>
            <a:srgbClr val="EFF8FB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rgbClr val="0070C0"/>
                </a:solidFill>
              </a:rPr>
              <a:t>Qualification of handling and bending radius to be validated with final cable</a:t>
            </a:r>
            <a:endParaRPr lang="en-GB" sz="1000" dirty="0">
              <a:solidFill>
                <a:srgbClr val="0070C0"/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909E22C-97F3-9376-8530-BC485B8A663F}"/>
              </a:ext>
            </a:extLst>
          </p:cNvPr>
          <p:cNvGrpSpPr/>
          <p:nvPr/>
        </p:nvGrpSpPr>
        <p:grpSpPr>
          <a:xfrm>
            <a:off x="4299282" y="2652976"/>
            <a:ext cx="3285932" cy="2420169"/>
            <a:chOff x="3975212" y="2621260"/>
            <a:chExt cx="3285932" cy="2420169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B9DFE772-E8F0-E7B7-4C2C-7CEE3A066A02}"/>
                </a:ext>
              </a:extLst>
            </p:cNvPr>
            <p:cNvSpPr/>
            <p:nvPr/>
          </p:nvSpPr>
          <p:spPr>
            <a:xfrm>
              <a:off x="3995937" y="2643759"/>
              <a:ext cx="3251414" cy="2397670"/>
            </a:xfrm>
            <a:prstGeom prst="roundRect">
              <a:avLst>
                <a:gd name="adj" fmla="val 3539"/>
              </a:avLst>
            </a:prstGeom>
            <a:noFill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rgbClr val="0070C0"/>
                  </a:solidFill>
                  <a:highlight>
                    <a:srgbClr val="FFFF00"/>
                  </a:highlight>
                </a:rPr>
                <a:t> </a:t>
              </a:r>
              <a:endParaRPr lang="en-GB" sz="1000" dirty="0">
                <a:solidFill>
                  <a:srgbClr val="0070C0"/>
                </a:solidFill>
                <a:highlight>
                  <a:srgbClr val="FFFF00"/>
                </a:highlight>
              </a:endParaRP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80DE8193-0C1E-EFE4-5C0B-D679B142E0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hq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-3433" r="41746"/>
            <a:stretch/>
          </p:blipFill>
          <p:spPr>
            <a:xfrm>
              <a:off x="3975212" y="2854871"/>
              <a:ext cx="1499398" cy="1152375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CDDC1411-073E-9E8E-01B0-47D9973DBA9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hq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981079" y="3956269"/>
              <a:ext cx="1499398" cy="1058961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77EB9573-3BDC-78B2-E353-8F3B072F7C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68827" y="2907676"/>
              <a:ext cx="1366239" cy="1033195"/>
            </a:xfrm>
            <a:prstGeom prst="rect">
              <a:avLst/>
            </a:prstGeom>
          </p:spPr>
        </p:pic>
        <p:pic>
          <p:nvPicPr>
            <p:cNvPr id="32" name="Picture 31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3A236E28-EF2A-1296-3D84-D00B346372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674513" y="3940871"/>
              <a:ext cx="1450630" cy="1079603"/>
            </a:xfrm>
            <a:prstGeom prst="rect">
              <a:avLst/>
            </a:prstGeom>
          </p:spPr>
        </p:pic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413F892-E9B4-ED2E-2404-AF22A65DB7B0}"/>
                </a:ext>
              </a:extLst>
            </p:cNvPr>
            <p:cNvCxnSpPr>
              <a:cxnSpLocks/>
            </p:cNvCxnSpPr>
            <p:nvPr/>
          </p:nvCxnSpPr>
          <p:spPr>
            <a:xfrm>
              <a:off x="3995937" y="2854871"/>
              <a:ext cx="3251414" cy="0"/>
            </a:xfrm>
            <a:prstGeom prst="line">
              <a:avLst/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E6531D9-19BA-3B24-D0A1-6DF30E3F5DFD}"/>
                </a:ext>
              </a:extLst>
            </p:cNvPr>
            <p:cNvSpPr txBox="1"/>
            <p:nvPr/>
          </p:nvSpPr>
          <p:spPr>
            <a:xfrm>
              <a:off x="3981079" y="2621260"/>
              <a:ext cx="32800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DCM splices boxes’ structural analysis  </a:t>
              </a:r>
              <a:r>
                <a:rPr lang="en-GB" sz="11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  <a:hlinkClick r:id="rId18"/>
                </a:rPr>
                <a:t>EDMS 2773790</a:t>
              </a:r>
              <a:endParaRPr lang="en-GB" sz="1100" dirty="0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A3242BC-CBB5-E671-8148-8F390C604701}"/>
              </a:ext>
            </a:extLst>
          </p:cNvPr>
          <p:cNvGrpSpPr/>
          <p:nvPr/>
        </p:nvGrpSpPr>
        <p:grpSpPr>
          <a:xfrm>
            <a:off x="4299282" y="1046828"/>
            <a:ext cx="4747518" cy="1544940"/>
            <a:chOff x="4299282" y="1046828"/>
            <a:chExt cx="4747518" cy="1544940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84D0484D-BD5F-8446-7734-072F70300406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53090" y="1311223"/>
              <a:ext cx="3644812" cy="1280545"/>
            </a:xfrm>
            <a:prstGeom prst="rect">
              <a:avLst/>
            </a:prstGeom>
          </p:spPr>
        </p:pic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F18B1D7E-79E5-8755-F7FC-0A25971C59E9}"/>
                </a:ext>
              </a:extLst>
            </p:cNvPr>
            <p:cNvSpPr/>
            <p:nvPr/>
          </p:nvSpPr>
          <p:spPr>
            <a:xfrm>
              <a:off x="4314219" y="1069328"/>
              <a:ext cx="4732581" cy="1522440"/>
            </a:xfrm>
            <a:prstGeom prst="roundRect">
              <a:avLst>
                <a:gd name="adj" fmla="val 3539"/>
              </a:avLst>
            </a:prstGeom>
            <a:noFill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rgbClr val="0070C0"/>
                  </a:solidFill>
                  <a:highlight>
                    <a:srgbClr val="FFFF00"/>
                  </a:highlight>
                </a:rPr>
                <a:t> </a:t>
              </a:r>
              <a:endParaRPr lang="en-GB" sz="1000" dirty="0">
                <a:solidFill>
                  <a:srgbClr val="0070C0"/>
                </a:solidFill>
                <a:highlight>
                  <a:srgbClr val="FFFF00"/>
                </a:highlight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C4CBDED5-25F6-EC19-3719-F18E6F50A8DF}"/>
                </a:ext>
              </a:extLst>
            </p:cNvPr>
            <p:cNvCxnSpPr>
              <a:cxnSpLocks/>
            </p:cNvCxnSpPr>
            <p:nvPr/>
          </p:nvCxnSpPr>
          <p:spPr>
            <a:xfrm>
              <a:off x="4314219" y="1280439"/>
              <a:ext cx="4732581" cy="0"/>
            </a:xfrm>
            <a:prstGeom prst="line">
              <a:avLst/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E669D26-BF7C-DCF3-727A-2ADC61D88FCE}"/>
                </a:ext>
              </a:extLst>
            </p:cNvPr>
            <p:cNvSpPr txBox="1"/>
            <p:nvPr/>
          </p:nvSpPr>
          <p:spPr>
            <a:xfrm>
              <a:off x="4299282" y="1046828"/>
              <a:ext cx="296106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kern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DCM cables’ routing supports, final design phase</a:t>
              </a:r>
              <a:endParaRPr lang="en-GB" sz="1100" dirty="0"/>
            </a:p>
          </p:txBody>
        </p:sp>
        <p:pic>
          <p:nvPicPr>
            <p:cNvPr id="54" name="Picture 53" descr="A picture containing logo&#10;&#10;Description automatically generated">
              <a:extLst>
                <a:ext uri="{FF2B5EF4-FFF2-40B4-BE49-F238E27FC236}">
                  <a16:creationId xmlns:a16="http://schemas.microsoft.com/office/drawing/2014/main" id="{106EA8D9-2E75-D617-CC1D-C13E289FEE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0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42538" y="1508691"/>
              <a:ext cx="688523" cy="656772"/>
            </a:xfrm>
            <a:prstGeom prst="rect">
              <a:avLst/>
            </a:prstGeom>
          </p:spPr>
        </p:pic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EBA0B7DF-261F-5428-FD1D-B0451FFE2E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184598" y="1890672"/>
              <a:ext cx="315879" cy="487800"/>
            </a:xfrm>
            <a:prstGeom prst="rect">
              <a:avLst/>
            </a:prstGeom>
          </p:spPr>
        </p:pic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6CD318FF-135D-6BCA-A5D0-F03EF96E6A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184598" y="1426563"/>
              <a:ext cx="742063" cy="129976"/>
            </a:xfrm>
            <a:prstGeom prst="rect">
              <a:avLst/>
            </a:prstGeom>
          </p:spPr>
        </p:pic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74E75BF3-C35C-9F45-8519-D0E3D32127FE}"/>
              </a:ext>
            </a:extLst>
          </p:cNvPr>
          <p:cNvSpPr txBox="1"/>
          <p:nvPr/>
        </p:nvSpPr>
        <p:spPr>
          <a:xfrm>
            <a:off x="7997901" y="2558372"/>
            <a:ext cx="1123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i="1" kern="14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collaboration with LMF section</a:t>
            </a:r>
            <a:endParaRPr lang="en-GB" sz="900" i="1" dirty="0">
              <a:solidFill>
                <a:srgbClr val="0070C0"/>
              </a:solidFill>
            </a:endParaRP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A29ECE3D-CD63-0FC4-3F36-014830BADDFA}"/>
              </a:ext>
            </a:extLst>
          </p:cNvPr>
          <p:cNvCxnSpPr>
            <a:cxnSpLocks/>
          </p:cNvCxnSpPr>
          <p:nvPr/>
        </p:nvCxnSpPr>
        <p:spPr>
          <a:xfrm>
            <a:off x="4072808" y="3737014"/>
            <a:ext cx="247199" cy="190583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A9CE6243-97C9-7B5D-B6B1-62713420E4CB}"/>
              </a:ext>
            </a:extLst>
          </p:cNvPr>
          <p:cNvCxnSpPr>
            <a:cxnSpLocks/>
            <a:endCxn id="43" idx="1"/>
          </p:cNvCxnSpPr>
          <p:nvPr/>
        </p:nvCxnSpPr>
        <p:spPr>
          <a:xfrm flipV="1">
            <a:off x="4072808" y="1830548"/>
            <a:ext cx="241411" cy="1737637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FC7C2955-39D0-19A1-2FE2-1240824508AF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4072808" y="820523"/>
            <a:ext cx="241410" cy="35711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72420DBA-2A6C-BB77-E1AE-B5206867693F}"/>
              </a:ext>
            </a:extLst>
          </p:cNvPr>
          <p:cNvSpPr txBox="1"/>
          <p:nvPr/>
        </p:nvSpPr>
        <p:spPr>
          <a:xfrm>
            <a:off x="7551677" y="4714291"/>
            <a:ext cx="1123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i="1" kern="14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collaboration with LMF section</a:t>
            </a:r>
            <a:endParaRPr lang="en-GB" sz="9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89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3192F0C-070B-40FA-6552-30BF4E82608A}"/>
              </a:ext>
            </a:extLst>
          </p:cNvPr>
          <p:cNvSpPr/>
          <p:nvPr/>
        </p:nvSpPr>
        <p:spPr>
          <a:xfrm>
            <a:off x="3572912" y="625505"/>
            <a:ext cx="2707599" cy="4354423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0000">
                <a:schemeClr val="accent1">
                  <a:lumMod val="20000"/>
                  <a:lumOff val="80000"/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Assembly</a:t>
            </a:r>
          </a:p>
          <a:p>
            <a:pPr algn="ctr"/>
            <a:r>
              <a:rPr lang="en-US" b="1" dirty="0">
                <a:solidFill>
                  <a:srgbClr val="002060"/>
                </a:solidFill>
              </a:rPr>
              <a:t>In surface (SMI2)</a:t>
            </a:r>
            <a:endParaRPr lang="en-GB" b="1" dirty="0">
              <a:solidFill>
                <a:srgbClr val="002060"/>
              </a:solidFill>
            </a:endParaRPr>
          </a:p>
          <a:p>
            <a:pPr algn="ctr"/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419ABD1-27D8-499F-A6DD-93DC0C01E19C}"/>
              </a:ext>
            </a:extLst>
          </p:cNvPr>
          <p:cNvSpPr/>
          <p:nvPr/>
        </p:nvSpPr>
        <p:spPr>
          <a:xfrm>
            <a:off x="6417650" y="625504"/>
            <a:ext cx="2091278" cy="4354423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52000">
                <a:schemeClr val="bg1">
                  <a:lumMod val="95000"/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Installation in Tunnel (String)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5C613F-E735-4011-AF24-F8D703F48633}"/>
              </a:ext>
            </a:extLst>
          </p:cNvPr>
          <p:cNvSpPr/>
          <p:nvPr/>
        </p:nvSpPr>
        <p:spPr>
          <a:xfrm>
            <a:off x="815066" y="625505"/>
            <a:ext cx="2635613" cy="435442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27000">
                <a:schemeClr val="accent6">
                  <a:lumMod val="20000"/>
                  <a:lumOff val="80000"/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Procurement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1E9A0D-C9EB-488E-B5FE-AD383E0DB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-4802"/>
            <a:ext cx="7920000" cy="416254"/>
          </a:xfrm>
        </p:spPr>
        <p:txBody>
          <a:bodyPr/>
          <a:lstStyle/>
          <a:p>
            <a:r>
              <a:rPr lang="en-US" dirty="0"/>
              <a:t>DCM structure &amp; Assembly Sequence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8C210A-D775-454E-AC6F-0D89F86C2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24B2D2D8-89B8-417C-8687-F5B8A244F815}"/>
              </a:ext>
            </a:extLst>
          </p:cNvPr>
          <p:cNvSpPr/>
          <p:nvPr/>
        </p:nvSpPr>
        <p:spPr>
          <a:xfrm>
            <a:off x="4374447" y="2842142"/>
            <a:ext cx="1728192" cy="1426021"/>
          </a:xfrm>
          <a:prstGeom prst="roundRect">
            <a:avLst>
              <a:gd name="adj" fmla="val 9988"/>
            </a:avLst>
          </a:prstGeom>
          <a:noFill/>
          <a:ln w="127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GB" sz="1000" b="1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D7823050-F87F-4F78-B719-7E1CAE7FEB0E}"/>
              </a:ext>
            </a:extLst>
          </p:cNvPr>
          <p:cNvCxnSpPr>
            <a:cxnSpLocks/>
            <a:stCxn id="45" idx="3"/>
            <a:endCxn id="46" idx="1"/>
          </p:cNvCxnSpPr>
          <p:nvPr/>
        </p:nvCxnSpPr>
        <p:spPr>
          <a:xfrm>
            <a:off x="3072188" y="1213059"/>
            <a:ext cx="637863" cy="822566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AB1FF34F-58CF-4ADD-A74E-B60631B8A9C3}"/>
              </a:ext>
            </a:extLst>
          </p:cNvPr>
          <p:cNvCxnSpPr>
            <a:cxnSpLocks/>
            <a:stCxn id="36" idx="3"/>
            <a:endCxn id="46" idx="1"/>
          </p:cNvCxnSpPr>
          <p:nvPr/>
        </p:nvCxnSpPr>
        <p:spPr>
          <a:xfrm>
            <a:off x="3072188" y="1511818"/>
            <a:ext cx="637863" cy="523807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6C8E6EA4-33B7-480D-8C14-F35E0E6021DB}"/>
              </a:ext>
            </a:extLst>
          </p:cNvPr>
          <p:cNvCxnSpPr>
            <a:cxnSpLocks/>
            <a:stCxn id="37" idx="3"/>
            <a:endCxn id="46" idx="1"/>
          </p:cNvCxnSpPr>
          <p:nvPr/>
        </p:nvCxnSpPr>
        <p:spPr>
          <a:xfrm>
            <a:off x="3072188" y="1814394"/>
            <a:ext cx="637863" cy="221231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F8B8AFBC-B0D4-4B7E-BE99-BC4801D2C60B}"/>
              </a:ext>
            </a:extLst>
          </p:cNvPr>
          <p:cNvCxnSpPr>
            <a:cxnSpLocks/>
            <a:stCxn id="38" idx="3"/>
            <a:endCxn id="46" idx="1"/>
          </p:cNvCxnSpPr>
          <p:nvPr/>
        </p:nvCxnSpPr>
        <p:spPr>
          <a:xfrm flipV="1">
            <a:off x="3072188" y="2035625"/>
            <a:ext cx="637863" cy="76749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CC5EB977-C74B-4D45-928B-7F57B7EABB71}"/>
              </a:ext>
            </a:extLst>
          </p:cNvPr>
          <p:cNvCxnSpPr>
            <a:cxnSpLocks/>
            <a:stCxn id="42" idx="3"/>
            <a:endCxn id="46" idx="1"/>
          </p:cNvCxnSpPr>
          <p:nvPr/>
        </p:nvCxnSpPr>
        <p:spPr>
          <a:xfrm flipV="1">
            <a:off x="3072188" y="2035625"/>
            <a:ext cx="637863" cy="366504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D7115AC0-06E0-4489-920C-B7B146E12242}"/>
              </a:ext>
            </a:extLst>
          </p:cNvPr>
          <p:cNvCxnSpPr>
            <a:cxnSpLocks/>
            <a:stCxn id="43" idx="3"/>
            <a:endCxn id="46" idx="1"/>
          </p:cNvCxnSpPr>
          <p:nvPr/>
        </p:nvCxnSpPr>
        <p:spPr>
          <a:xfrm flipV="1">
            <a:off x="3072188" y="2035625"/>
            <a:ext cx="637863" cy="673099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0961846C-EA3A-4DCD-8952-BA7C01288036}"/>
              </a:ext>
            </a:extLst>
          </p:cNvPr>
          <p:cNvCxnSpPr>
            <a:cxnSpLocks/>
            <a:stCxn id="44" idx="3"/>
            <a:endCxn id="46" idx="1"/>
          </p:cNvCxnSpPr>
          <p:nvPr/>
        </p:nvCxnSpPr>
        <p:spPr>
          <a:xfrm flipV="1">
            <a:off x="3072188" y="2035625"/>
            <a:ext cx="637863" cy="959446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Connector: Elbow 80">
            <a:extLst>
              <a:ext uri="{FF2B5EF4-FFF2-40B4-BE49-F238E27FC236}">
                <a16:creationId xmlns:a16="http://schemas.microsoft.com/office/drawing/2014/main" id="{BD35A4DC-A1EE-44E2-9EFA-2B6ADB4537B7}"/>
              </a:ext>
            </a:extLst>
          </p:cNvPr>
          <p:cNvCxnSpPr>
            <a:cxnSpLocks/>
            <a:stCxn id="39" idx="3"/>
            <a:endCxn id="47" idx="1"/>
          </p:cNvCxnSpPr>
          <p:nvPr/>
        </p:nvCxnSpPr>
        <p:spPr>
          <a:xfrm>
            <a:off x="3072188" y="3282718"/>
            <a:ext cx="1302259" cy="272435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Connector: Elbow 84">
            <a:extLst>
              <a:ext uri="{FF2B5EF4-FFF2-40B4-BE49-F238E27FC236}">
                <a16:creationId xmlns:a16="http://schemas.microsoft.com/office/drawing/2014/main" id="{D972E4A5-9F03-4944-A481-D223F86D8627}"/>
              </a:ext>
            </a:extLst>
          </p:cNvPr>
          <p:cNvCxnSpPr>
            <a:cxnSpLocks/>
            <a:stCxn id="46" idx="2"/>
            <a:endCxn id="47" idx="1"/>
          </p:cNvCxnSpPr>
          <p:nvPr/>
        </p:nvCxnSpPr>
        <p:spPr>
          <a:xfrm rot="5400000">
            <a:off x="4056571" y="3073581"/>
            <a:ext cx="799448" cy="163696"/>
          </a:xfrm>
          <a:prstGeom prst="bentConnector4">
            <a:avLst>
              <a:gd name="adj1" fmla="val 5406"/>
              <a:gd name="adj2" fmla="val 239649"/>
            </a:avLst>
          </a:prstGeom>
          <a:ln w="127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CCAF8B54-66CC-4584-B0F4-5AD4E7FACDFF}"/>
              </a:ext>
            </a:extLst>
          </p:cNvPr>
          <p:cNvSpPr/>
          <p:nvPr/>
        </p:nvSpPr>
        <p:spPr>
          <a:xfrm>
            <a:off x="6543587" y="4064107"/>
            <a:ext cx="1872208" cy="895351"/>
          </a:xfrm>
          <a:prstGeom prst="roundRect">
            <a:avLst>
              <a:gd name="adj" fmla="val 11556"/>
            </a:avLst>
          </a:prstGeom>
          <a:noFill/>
          <a:ln w="127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GB" sz="1000" b="1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01" name="Connector: Elbow 100">
            <a:extLst>
              <a:ext uri="{FF2B5EF4-FFF2-40B4-BE49-F238E27FC236}">
                <a16:creationId xmlns:a16="http://schemas.microsoft.com/office/drawing/2014/main" id="{7ADB300F-F1F5-4E43-92EE-450D5B38A8FA}"/>
              </a:ext>
            </a:extLst>
          </p:cNvPr>
          <p:cNvCxnSpPr>
            <a:cxnSpLocks/>
            <a:stCxn id="47" idx="3"/>
            <a:endCxn id="93" idx="1"/>
          </p:cNvCxnSpPr>
          <p:nvPr/>
        </p:nvCxnSpPr>
        <p:spPr>
          <a:xfrm>
            <a:off x="6102639" y="3555153"/>
            <a:ext cx="440948" cy="956630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2655D01-F834-4109-ACE4-AE02F9E6AEF0}"/>
              </a:ext>
            </a:extLst>
          </p:cNvPr>
          <p:cNvGrpSpPr/>
          <p:nvPr/>
        </p:nvGrpSpPr>
        <p:grpSpPr>
          <a:xfrm>
            <a:off x="848709" y="1097908"/>
            <a:ext cx="2223479" cy="3798490"/>
            <a:chOff x="332297" y="1138507"/>
            <a:chExt cx="2223479" cy="4097539"/>
          </a:xfrm>
        </p:grpSpPr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991D0BE1-206B-4F75-A925-62400BB3CA91}"/>
                </a:ext>
              </a:extLst>
            </p:cNvPr>
            <p:cNvSpPr/>
            <p:nvPr/>
          </p:nvSpPr>
          <p:spPr>
            <a:xfrm>
              <a:off x="1404303" y="1138507"/>
              <a:ext cx="1151473" cy="248433"/>
            </a:xfrm>
            <a:prstGeom prst="roundRect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  <a:alpha val="20000"/>
                  </a:schemeClr>
                </a:gs>
                <a:gs pos="100000">
                  <a:schemeClr val="bg2">
                    <a:lumMod val="20000"/>
                    <a:lumOff val="80000"/>
                    <a:alpha val="50000"/>
                  </a:schemeClr>
                </a:gs>
              </a:gsLst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>
                  <a:solidFill>
                    <a:sysClr val="windowText" lastClr="000000"/>
                  </a:solidFill>
                  <a:cs typeface="Calibri" panose="020F0502020204030204" pitchFamily="34" charset="0"/>
                </a:rPr>
                <a:t>Plug</a:t>
              </a:r>
              <a:endParaRPr lang="en-GB" sz="9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7BCAFF48-C0E0-4CFF-A13F-AD804C0CB6C0}"/>
                </a:ext>
              </a:extLst>
            </p:cNvPr>
            <p:cNvSpPr/>
            <p:nvPr/>
          </p:nvSpPr>
          <p:spPr>
            <a:xfrm>
              <a:off x="332297" y="1138507"/>
              <a:ext cx="818140" cy="256664"/>
            </a:xfrm>
            <a:prstGeom prst="roundRect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  <a:alpha val="20000"/>
                  </a:schemeClr>
                </a:gs>
                <a:gs pos="100000">
                  <a:schemeClr val="bg2">
                    <a:lumMod val="20000"/>
                    <a:lumOff val="80000"/>
                    <a:alpha val="50000"/>
                  </a:schemeClr>
                </a:gs>
              </a:gsLst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900" b="1" dirty="0" err="1">
                  <a:solidFill>
                    <a:sysClr val="windowText" lastClr="000000"/>
                  </a:solidFill>
                </a:rPr>
                <a:t>NbTi</a:t>
              </a:r>
              <a:r>
                <a:rPr lang="en-US" sz="900" b="1" dirty="0">
                  <a:solidFill>
                    <a:sysClr val="windowText" lastClr="000000"/>
                  </a:solidFill>
                </a:rPr>
                <a:t> cables</a:t>
              </a:r>
              <a:endParaRPr lang="en-GB" sz="9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D137431D-61BE-45B5-9A61-689E2DD8D112}"/>
                </a:ext>
              </a:extLst>
            </p:cNvPr>
            <p:cNvSpPr/>
            <p:nvPr/>
          </p:nvSpPr>
          <p:spPr>
            <a:xfrm>
              <a:off x="1403648" y="1456672"/>
              <a:ext cx="1152128" cy="256664"/>
            </a:xfrm>
            <a:prstGeom prst="roundRect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  <a:alpha val="20000"/>
                  </a:schemeClr>
                </a:gs>
                <a:gs pos="100000">
                  <a:schemeClr val="bg2">
                    <a:lumMod val="20000"/>
                    <a:lumOff val="80000"/>
                    <a:alpha val="50000"/>
                  </a:schemeClr>
                </a:gs>
              </a:gsLst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900" b="1" dirty="0">
                  <a:solidFill>
                    <a:sysClr val="windowText" lastClr="000000"/>
                  </a:solidFill>
                </a:rPr>
                <a:t>Vacuum Vessel</a:t>
              </a:r>
              <a:endParaRPr lang="en-GB" sz="9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124AAD14-4E8E-4786-91A1-CB4B121F8D44}"/>
                </a:ext>
              </a:extLst>
            </p:cNvPr>
            <p:cNvSpPr/>
            <p:nvPr/>
          </p:nvSpPr>
          <p:spPr>
            <a:xfrm>
              <a:off x="1403648" y="1783069"/>
              <a:ext cx="1152128" cy="256664"/>
            </a:xfrm>
            <a:prstGeom prst="roundRect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  <a:alpha val="20000"/>
                  </a:schemeClr>
                </a:gs>
                <a:gs pos="100000">
                  <a:schemeClr val="bg2">
                    <a:lumMod val="20000"/>
                    <a:lumOff val="80000"/>
                    <a:alpha val="50000"/>
                  </a:schemeClr>
                </a:gs>
              </a:gsLst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900" b="1" dirty="0">
                  <a:solidFill>
                    <a:sysClr val="windowText" lastClr="000000"/>
                  </a:solidFill>
                </a:rPr>
                <a:t>Helium Vessel</a:t>
              </a:r>
              <a:endParaRPr lang="en-GB" sz="9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7DFB6177-6809-44C1-9431-4AB5353A72DC}"/>
                </a:ext>
              </a:extLst>
            </p:cNvPr>
            <p:cNvSpPr/>
            <p:nvPr/>
          </p:nvSpPr>
          <p:spPr>
            <a:xfrm>
              <a:off x="1403648" y="2104508"/>
              <a:ext cx="1152128" cy="256664"/>
            </a:xfrm>
            <a:prstGeom prst="roundRect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  <a:alpha val="20000"/>
                  </a:schemeClr>
                </a:gs>
                <a:gs pos="100000">
                  <a:schemeClr val="bg2">
                    <a:lumMod val="20000"/>
                    <a:lumOff val="80000"/>
                    <a:alpha val="50000"/>
                  </a:schemeClr>
                </a:gs>
              </a:gsLst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900" b="1" dirty="0">
                  <a:solidFill>
                    <a:sysClr val="windowText" lastClr="000000"/>
                  </a:solidFill>
                </a:rPr>
                <a:t>Thermal Shield</a:t>
              </a:r>
              <a:endParaRPr lang="en-GB" sz="9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7DF3AD1C-2051-49E4-8F79-6C47DA04980A}"/>
                </a:ext>
              </a:extLst>
            </p:cNvPr>
            <p:cNvSpPr/>
            <p:nvPr/>
          </p:nvSpPr>
          <p:spPr>
            <a:xfrm>
              <a:off x="1403648" y="3366992"/>
              <a:ext cx="1152128" cy="256664"/>
            </a:xfrm>
            <a:prstGeom prst="roundRect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  <a:alpha val="20000"/>
                  </a:schemeClr>
                </a:gs>
                <a:gs pos="100000">
                  <a:schemeClr val="bg2">
                    <a:lumMod val="20000"/>
                    <a:lumOff val="80000"/>
                    <a:alpha val="50000"/>
                  </a:schemeClr>
                </a:gs>
              </a:gsLst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900" b="1" dirty="0">
                  <a:solidFill>
                    <a:sysClr val="windowText" lastClr="000000"/>
                  </a:solidFill>
                </a:rPr>
                <a:t>Cu busbars</a:t>
              </a:r>
              <a:endParaRPr lang="en-GB" sz="9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C978DD9A-A968-43AD-8202-FBE993D9B186}"/>
                </a:ext>
              </a:extLst>
            </p:cNvPr>
            <p:cNvSpPr/>
            <p:nvPr/>
          </p:nvSpPr>
          <p:spPr>
            <a:xfrm>
              <a:off x="1403648" y="3688431"/>
              <a:ext cx="1152128" cy="256664"/>
            </a:xfrm>
            <a:prstGeom prst="roundRect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  <a:alpha val="20000"/>
                  </a:schemeClr>
                </a:gs>
                <a:gs pos="100000">
                  <a:schemeClr val="bg2">
                    <a:lumMod val="20000"/>
                    <a:lumOff val="80000"/>
                    <a:alpha val="50000"/>
                  </a:schemeClr>
                </a:gs>
              </a:gsLst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900" b="1" dirty="0">
                  <a:solidFill>
                    <a:sysClr val="windowText" lastClr="000000"/>
                  </a:solidFill>
                </a:rPr>
                <a:t>Diodes stack</a:t>
              </a:r>
              <a:endParaRPr lang="en-GB" sz="9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4D7C62ED-7ECD-47DF-9D8E-9230CB78C225}"/>
                </a:ext>
              </a:extLst>
            </p:cNvPr>
            <p:cNvSpPr/>
            <p:nvPr/>
          </p:nvSpPr>
          <p:spPr>
            <a:xfrm>
              <a:off x="1403648" y="4009871"/>
              <a:ext cx="1152128" cy="256664"/>
            </a:xfrm>
            <a:prstGeom prst="roundRect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  <a:alpha val="20000"/>
                  </a:schemeClr>
                </a:gs>
                <a:gs pos="100000">
                  <a:schemeClr val="bg2">
                    <a:lumMod val="20000"/>
                    <a:lumOff val="80000"/>
                    <a:alpha val="50000"/>
                  </a:schemeClr>
                </a:gs>
              </a:gsLst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900" b="1" dirty="0">
                  <a:solidFill>
                    <a:sysClr val="windowText" lastClr="000000"/>
                  </a:solidFill>
                </a:rPr>
                <a:t>IFS flange</a:t>
              </a:r>
              <a:endParaRPr lang="en-GB" sz="9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7C7A89F4-DA06-4C4A-98C1-E3C2040226BB}"/>
                </a:ext>
              </a:extLst>
            </p:cNvPr>
            <p:cNvSpPr/>
            <p:nvPr/>
          </p:nvSpPr>
          <p:spPr>
            <a:xfrm>
              <a:off x="1403648" y="2417075"/>
              <a:ext cx="1152128" cy="256664"/>
            </a:xfrm>
            <a:prstGeom prst="roundRect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  <a:alpha val="20000"/>
                  </a:schemeClr>
                </a:gs>
                <a:gs pos="100000">
                  <a:schemeClr val="bg2">
                    <a:lumMod val="20000"/>
                    <a:lumOff val="80000"/>
                    <a:alpha val="50000"/>
                  </a:schemeClr>
                </a:gs>
              </a:gsLst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900" b="1" dirty="0">
                  <a:solidFill>
                    <a:sysClr val="windowText" lastClr="000000"/>
                  </a:solidFill>
                </a:rPr>
                <a:t>Cable guides</a:t>
              </a:r>
              <a:endParaRPr lang="en-GB" sz="9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C32A98AA-68E2-4F9C-A7B3-087A07922E1A}"/>
                </a:ext>
              </a:extLst>
            </p:cNvPr>
            <p:cNvSpPr/>
            <p:nvPr/>
          </p:nvSpPr>
          <p:spPr>
            <a:xfrm>
              <a:off x="1403648" y="2747808"/>
              <a:ext cx="1152128" cy="256664"/>
            </a:xfrm>
            <a:prstGeom prst="roundRect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  <a:alpha val="20000"/>
                  </a:schemeClr>
                </a:gs>
                <a:gs pos="100000">
                  <a:schemeClr val="bg2">
                    <a:lumMod val="20000"/>
                    <a:lumOff val="80000"/>
                    <a:alpha val="50000"/>
                  </a:schemeClr>
                </a:gs>
              </a:gsLst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900" b="1" dirty="0">
                  <a:solidFill>
                    <a:sysClr val="windowText" lastClr="000000"/>
                  </a:solidFill>
                </a:rPr>
                <a:t>Instr. Hardware</a:t>
              </a:r>
              <a:endParaRPr lang="en-GB" sz="9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5393E84B-1CB7-46DA-B6F0-4EFCA053B10A}"/>
                </a:ext>
              </a:extLst>
            </p:cNvPr>
            <p:cNvSpPr/>
            <p:nvPr/>
          </p:nvSpPr>
          <p:spPr>
            <a:xfrm>
              <a:off x="1403648" y="3056699"/>
              <a:ext cx="1152128" cy="256664"/>
            </a:xfrm>
            <a:prstGeom prst="roundRect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  <a:alpha val="20000"/>
                  </a:schemeClr>
                </a:gs>
                <a:gs pos="100000">
                  <a:schemeClr val="bg2">
                    <a:lumMod val="20000"/>
                    <a:lumOff val="80000"/>
                    <a:alpha val="50000"/>
                  </a:schemeClr>
                </a:gs>
              </a:gsLst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900" b="1" dirty="0">
                  <a:solidFill>
                    <a:sysClr val="windowText" lastClr="000000"/>
                  </a:solidFill>
                </a:rPr>
                <a:t>MLI</a:t>
              </a:r>
              <a:endParaRPr lang="en-GB" sz="9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3" name="Rectangle: Rounded Corners 82">
              <a:extLst>
                <a:ext uri="{FF2B5EF4-FFF2-40B4-BE49-F238E27FC236}">
                  <a16:creationId xmlns:a16="http://schemas.microsoft.com/office/drawing/2014/main" id="{FE1F8325-829E-49C0-88A0-807AF702537D}"/>
                </a:ext>
              </a:extLst>
            </p:cNvPr>
            <p:cNvSpPr/>
            <p:nvPr/>
          </p:nvSpPr>
          <p:spPr>
            <a:xfrm>
              <a:off x="1403648" y="4331310"/>
              <a:ext cx="1152128" cy="256664"/>
            </a:xfrm>
            <a:prstGeom prst="roundRect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  <a:alpha val="20000"/>
                  </a:schemeClr>
                </a:gs>
                <a:gs pos="100000">
                  <a:schemeClr val="bg2">
                    <a:lumMod val="20000"/>
                    <a:lumOff val="80000"/>
                    <a:alpha val="50000"/>
                  </a:schemeClr>
                </a:gs>
              </a:gsLst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900" b="1" dirty="0">
                  <a:solidFill>
                    <a:sysClr val="windowText" lastClr="000000"/>
                  </a:solidFill>
                </a:rPr>
                <a:t>Ancillaries</a:t>
              </a:r>
              <a:endParaRPr lang="en-GB" sz="9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0" name="Rectangle: Rounded Corners 89">
              <a:extLst>
                <a:ext uri="{FF2B5EF4-FFF2-40B4-BE49-F238E27FC236}">
                  <a16:creationId xmlns:a16="http://schemas.microsoft.com/office/drawing/2014/main" id="{834DC045-75F8-4756-AA06-89861F3B420F}"/>
                </a:ext>
              </a:extLst>
            </p:cNvPr>
            <p:cNvSpPr/>
            <p:nvPr/>
          </p:nvSpPr>
          <p:spPr>
            <a:xfrm>
              <a:off x="1403648" y="4656519"/>
              <a:ext cx="1152128" cy="256664"/>
            </a:xfrm>
            <a:prstGeom prst="roundRect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  <a:alpha val="20000"/>
                  </a:schemeClr>
                </a:gs>
                <a:gs pos="100000">
                  <a:schemeClr val="bg2">
                    <a:lumMod val="20000"/>
                    <a:lumOff val="80000"/>
                    <a:alpha val="50000"/>
                  </a:schemeClr>
                </a:gs>
              </a:gsLst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900" b="1" dirty="0">
                  <a:solidFill>
                    <a:sysClr val="windowText" lastClr="000000"/>
                  </a:solidFill>
                </a:rPr>
                <a:t>Support frame</a:t>
              </a:r>
              <a:endParaRPr lang="en-GB" sz="9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2" name="Rectangle: Rounded Corners 111">
              <a:extLst>
                <a:ext uri="{FF2B5EF4-FFF2-40B4-BE49-F238E27FC236}">
                  <a16:creationId xmlns:a16="http://schemas.microsoft.com/office/drawing/2014/main" id="{7B9CE36F-1A6F-4D3B-A9E1-2CF407C0E5F5}"/>
                </a:ext>
              </a:extLst>
            </p:cNvPr>
            <p:cNvSpPr/>
            <p:nvPr/>
          </p:nvSpPr>
          <p:spPr>
            <a:xfrm>
              <a:off x="1399104" y="4979382"/>
              <a:ext cx="1152128" cy="256664"/>
            </a:xfrm>
            <a:prstGeom prst="roundRect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  <a:alpha val="20000"/>
                  </a:schemeClr>
                </a:gs>
                <a:gs pos="100000">
                  <a:schemeClr val="bg2">
                    <a:lumMod val="20000"/>
                    <a:lumOff val="80000"/>
                    <a:alpha val="50000"/>
                  </a:schemeClr>
                </a:gs>
              </a:gsLst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900" b="1" dirty="0">
                  <a:solidFill>
                    <a:sysClr val="windowText" lastClr="000000"/>
                  </a:solidFill>
                </a:rPr>
                <a:t>Splices Support</a:t>
              </a:r>
              <a:endParaRPr lang="en-GB" sz="900" b="1" dirty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159" name="Picture 158">
            <a:extLst>
              <a:ext uri="{FF2B5EF4-FFF2-40B4-BE49-F238E27FC236}">
                <a16:creationId xmlns:a16="http://schemas.microsoft.com/office/drawing/2014/main" id="{736CDD24-FA54-4C97-8D40-5AB7047DD5D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53" t="14951" r="12559" b="27681"/>
          <a:stretch/>
        </p:blipFill>
        <p:spPr>
          <a:xfrm>
            <a:off x="4438341" y="3611776"/>
            <a:ext cx="1594801" cy="553654"/>
          </a:xfrm>
          <a:prstGeom prst="rect">
            <a:avLst/>
          </a:prstGeom>
        </p:spPr>
      </p:pic>
      <p:cxnSp>
        <p:nvCxnSpPr>
          <p:cNvPr id="168" name="Connector: Elbow 167">
            <a:extLst>
              <a:ext uri="{FF2B5EF4-FFF2-40B4-BE49-F238E27FC236}">
                <a16:creationId xmlns:a16="http://schemas.microsoft.com/office/drawing/2014/main" id="{9CBF4512-6768-4B60-91FD-BFD3866E8CCD}"/>
              </a:ext>
            </a:extLst>
          </p:cNvPr>
          <p:cNvCxnSpPr>
            <a:cxnSpLocks/>
            <a:stCxn id="40" idx="3"/>
            <a:endCxn id="47" idx="1"/>
          </p:cNvCxnSpPr>
          <p:nvPr/>
        </p:nvCxnSpPr>
        <p:spPr>
          <a:xfrm flipV="1">
            <a:off x="3072188" y="3555153"/>
            <a:ext cx="1302259" cy="25545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1" name="Connector: Elbow 170">
            <a:extLst>
              <a:ext uri="{FF2B5EF4-FFF2-40B4-BE49-F238E27FC236}">
                <a16:creationId xmlns:a16="http://schemas.microsoft.com/office/drawing/2014/main" id="{1859CD1A-F217-4EA3-BB25-CDD7361FBE65}"/>
              </a:ext>
            </a:extLst>
          </p:cNvPr>
          <p:cNvCxnSpPr>
            <a:cxnSpLocks/>
            <a:stCxn id="41" idx="3"/>
            <a:endCxn id="47" idx="1"/>
          </p:cNvCxnSpPr>
          <p:nvPr/>
        </p:nvCxnSpPr>
        <p:spPr>
          <a:xfrm flipV="1">
            <a:off x="3072188" y="3555153"/>
            <a:ext cx="1302259" cy="323525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4" name="Connector: Elbow 173">
            <a:extLst>
              <a:ext uri="{FF2B5EF4-FFF2-40B4-BE49-F238E27FC236}">
                <a16:creationId xmlns:a16="http://schemas.microsoft.com/office/drawing/2014/main" id="{8B43D7A9-7599-45F9-B968-FF64F9BB6E23}"/>
              </a:ext>
            </a:extLst>
          </p:cNvPr>
          <p:cNvCxnSpPr>
            <a:cxnSpLocks/>
            <a:stCxn id="83" idx="3"/>
            <a:endCxn id="47" idx="1"/>
          </p:cNvCxnSpPr>
          <p:nvPr/>
        </p:nvCxnSpPr>
        <p:spPr>
          <a:xfrm flipV="1">
            <a:off x="3072188" y="3555153"/>
            <a:ext cx="1302259" cy="621505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0" name="Picture 179">
            <a:extLst>
              <a:ext uri="{FF2B5EF4-FFF2-40B4-BE49-F238E27FC236}">
                <a16:creationId xmlns:a16="http://schemas.microsoft.com/office/drawing/2014/main" id="{DCDA0E85-3794-4909-AAD0-4208F07B80F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-1800"/>
          <a:stretch/>
        </p:blipFill>
        <p:spPr>
          <a:xfrm>
            <a:off x="6615595" y="4064109"/>
            <a:ext cx="1772829" cy="895351"/>
          </a:xfrm>
          <a:prstGeom prst="rect">
            <a:avLst/>
          </a:prstGeom>
          <a:ln>
            <a:noFill/>
          </a:ln>
        </p:spPr>
      </p:pic>
      <p:cxnSp>
        <p:nvCxnSpPr>
          <p:cNvPr id="184" name="Connector: Elbow 183">
            <a:extLst>
              <a:ext uri="{FF2B5EF4-FFF2-40B4-BE49-F238E27FC236}">
                <a16:creationId xmlns:a16="http://schemas.microsoft.com/office/drawing/2014/main" id="{6BE52AA7-739D-4198-8331-FD72FB4B8C0D}"/>
              </a:ext>
            </a:extLst>
          </p:cNvPr>
          <p:cNvCxnSpPr>
            <a:cxnSpLocks/>
            <a:stCxn id="90" idx="3"/>
            <a:endCxn id="93" idx="1"/>
          </p:cNvCxnSpPr>
          <p:nvPr/>
        </p:nvCxnSpPr>
        <p:spPr>
          <a:xfrm>
            <a:off x="3072188" y="4478132"/>
            <a:ext cx="3471399" cy="33651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7" name="Connector: Elbow 186">
            <a:extLst>
              <a:ext uri="{FF2B5EF4-FFF2-40B4-BE49-F238E27FC236}">
                <a16:creationId xmlns:a16="http://schemas.microsoft.com/office/drawing/2014/main" id="{26ECD12F-DABF-43C4-893D-50836852F85B}"/>
              </a:ext>
            </a:extLst>
          </p:cNvPr>
          <p:cNvCxnSpPr>
            <a:cxnSpLocks/>
            <a:stCxn id="112" idx="3"/>
            <a:endCxn id="93" idx="1"/>
          </p:cNvCxnSpPr>
          <p:nvPr/>
        </p:nvCxnSpPr>
        <p:spPr>
          <a:xfrm flipV="1">
            <a:off x="3067644" y="4511783"/>
            <a:ext cx="3475943" cy="265649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4F6483E-46F5-8F59-8054-6494916BB82C}"/>
              </a:ext>
            </a:extLst>
          </p:cNvPr>
          <p:cNvGrpSpPr/>
          <p:nvPr/>
        </p:nvGrpSpPr>
        <p:grpSpPr>
          <a:xfrm>
            <a:off x="3710051" y="1285465"/>
            <a:ext cx="1656184" cy="1470240"/>
            <a:chOff x="3710051" y="1285465"/>
            <a:chExt cx="1656184" cy="1470240"/>
          </a:xfrm>
        </p:grpSpPr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B3D4C7CE-5B1B-4F1C-B7CC-B7B0CDAD2B41}"/>
                </a:ext>
              </a:extLst>
            </p:cNvPr>
            <p:cNvSpPr/>
            <p:nvPr/>
          </p:nvSpPr>
          <p:spPr>
            <a:xfrm>
              <a:off x="3710051" y="1315545"/>
              <a:ext cx="1656184" cy="1440160"/>
            </a:xfrm>
            <a:prstGeom prst="roundRect">
              <a:avLst>
                <a:gd name="adj" fmla="val 5754"/>
              </a:avLst>
            </a:prstGeom>
            <a:noFill/>
            <a:ln w="12700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n-GB" sz="1000" b="1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27" name="Picture 126">
              <a:extLst>
                <a:ext uri="{FF2B5EF4-FFF2-40B4-BE49-F238E27FC236}">
                  <a16:creationId xmlns:a16="http://schemas.microsoft.com/office/drawing/2014/main" id="{E0B265B8-38B0-40DB-888F-859EF113EF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01110" y="2179641"/>
              <a:ext cx="1501231" cy="484701"/>
            </a:xfrm>
            <a:prstGeom prst="rect">
              <a:avLst/>
            </a:prstGeom>
            <a:ln w="12700">
              <a:noFill/>
            </a:ln>
          </p:spPr>
        </p:pic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B74727A2-F415-4EE0-BA9C-9E89AC8696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07931" y="1747593"/>
              <a:ext cx="1501231" cy="484701"/>
            </a:xfrm>
            <a:prstGeom prst="rect">
              <a:avLst/>
            </a:prstGeom>
            <a:ln w="12700">
              <a:noFill/>
            </a:ln>
          </p:spPr>
        </p:pic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61303585-4FE0-41E4-BCF1-3A2AD06141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01110" y="1285465"/>
              <a:ext cx="1501231" cy="678152"/>
            </a:xfrm>
            <a:prstGeom prst="rect">
              <a:avLst/>
            </a:prstGeom>
            <a:ln w="12700">
              <a:noFill/>
            </a:ln>
          </p:spPr>
        </p:pic>
      </p:grpSp>
      <p:pic>
        <p:nvPicPr>
          <p:cNvPr id="113" name="Picture 112">
            <a:extLst>
              <a:ext uri="{FF2B5EF4-FFF2-40B4-BE49-F238E27FC236}">
                <a16:creationId xmlns:a16="http://schemas.microsoft.com/office/drawing/2014/main" id="{1C67A3B3-75EB-4B8E-837F-ADBBC2F6717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42"/>
          <a:stretch/>
        </p:blipFill>
        <p:spPr>
          <a:xfrm>
            <a:off x="4446800" y="2891696"/>
            <a:ext cx="1533607" cy="599864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B1F0A56-1C6E-CCFE-2DC5-ECB1BA9C12DE}"/>
              </a:ext>
            </a:extLst>
          </p:cNvPr>
          <p:cNvCxnSpPr>
            <a:endCxn id="45" idx="1"/>
          </p:cNvCxnSpPr>
          <p:nvPr/>
        </p:nvCxnSpPr>
        <p:spPr>
          <a:xfrm>
            <a:off x="1666849" y="1213059"/>
            <a:ext cx="253866" cy="0"/>
          </a:xfrm>
          <a:prstGeom prst="straightConnector1">
            <a:avLst/>
          </a:prstGeom>
          <a:ln w="127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73894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188BACC-3247-DEFA-B1BF-2A686E231F10}"/>
              </a:ext>
            </a:extLst>
          </p:cNvPr>
          <p:cNvSpPr/>
          <p:nvPr/>
        </p:nvSpPr>
        <p:spPr>
          <a:xfrm>
            <a:off x="2457" y="0"/>
            <a:ext cx="1442087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9" name="Picture 4">
            <a:extLst>
              <a:ext uri="{FF2B5EF4-FFF2-40B4-BE49-F238E27FC236}">
                <a16:creationId xmlns:a16="http://schemas.microsoft.com/office/drawing/2014/main" id="{B3E30675-A989-B148-9390-56D66F40C6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23070" y="567498"/>
            <a:ext cx="1765806" cy="540279"/>
          </a:xfrm>
          <a:prstGeom prst="roundRect">
            <a:avLst>
              <a:gd name="adj" fmla="val 27536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82C24B-3FA4-B5B6-9848-310F443CB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104" y="13342"/>
            <a:ext cx="4067944" cy="397539"/>
          </a:xfrm>
          <a:noFill/>
        </p:spPr>
        <p:txBody>
          <a:bodyPr/>
          <a:lstStyle/>
          <a:p>
            <a:r>
              <a:rPr lang="en-US" sz="2400" dirty="0"/>
              <a:t>Pre-series : procurement</a:t>
            </a:r>
            <a:endParaRPr lang="en-GB" sz="2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269498-840F-D2D9-B4C2-AD22C72FE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046FEA47-810B-086C-B18B-BD6FF46704F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59706" y="3465016"/>
            <a:ext cx="8427094" cy="1627014"/>
          </a:xfrm>
          <a:prstGeom prst="rect">
            <a:avLst/>
          </a:prstGeom>
        </p:spPr>
      </p:pic>
      <p:graphicFrame>
        <p:nvGraphicFramePr>
          <p:cNvPr id="60" name="Table 6">
            <a:extLst>
              <a:ext uri="{FF2B5EF4-FFF2-40B4-BE49-F238E27FC236}">
                <a16:creationId xmlns:a16="http://schemas.microsoft.com/office/drawing/2014/main" id="{8F757105-D5AB-4EC8-9702-44ED64164D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263491"/>
              </p:ext>
            </p:extLst>
          </p:nvPr>
        </p:nvGraphicFramePr>
        <p:xfrm>
          <a:off x="484104" y="528778"/>
          <a:ext cx="3119020" cy="29797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02756">
                  <a:extLst>
                    <a:ext uri="{9D8B030D-6E8A-4147-A177-3AD203B41FA5}">
                      <a16:colId xmlns:a16="http://schemas.microsoft.com/office/drawing/2014/main" val="288224814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48992145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661803777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640098717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N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Component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Source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Status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6631761"/>
                  </a:ext>
                </a:extLst>
              </a:tr>
              <a:tr h="15776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err="1">
                          <a:solidFill>
                            <a:srgbClr val="002060"/>
                          </a:solidFill>
                        </a:rPr>
                        <a:t>NbTi</a:t>
                      </a:r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 Plugs x 10</a:t>
                      </a:r>
                    </a:p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1" dirty="0" err="1">
                          <a:solidFill>
                            <a:srgbClr val="002060"/>
                          </a:solidFill>
                        </a:rPr>
                        <a:t>NbTi</a:t>
                      </a:r>
                      <a:r>
                        <a:rPr lang="en-US" sz="900" b="0" i="1" dirty="0">
                          <a:solidFill>
                            <a:srgbClr val="002060"/>
                          </a:solidFill>
                        </a:rPr>
                        <a:t> busbars</a:t>
                      </a:r>
                    </a:p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1" dirty="0">
                          <a:solidFill>
                            <a:srgbClr val="002060"/>
                          </a:solidFill>
                        </a:rPr>
                        <a:t>Manufacturing &amp; QC</a:t>
                      </a:r>
                      <a:endParaRPr lang="en-GB" sz="900" b="0" i="1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>
                        <a:solidFill>
                          <a:srgbClr val="002060"/>
                        </a:solidFill>
                        <a:highlight>
                          <a:srgbClr val="FFFF00"/>
                        </a:highlight>
                      </a:endParaRPr>
                    </a:p>
                    <a:p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TE-MSC sub-contract</a:t>
                      </a:r>
                    </a:p>
                    <a:p>
                      <a:r>
                        <a:rPr lang="en-GB" sz="900" dirty="0">
                          <a:solidFill>
                            <a:srgbClr val="002060"/>
                          </a:solidFill>
                        </a:rPr>
                        <a:t>TE-MSC-CMI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CC66FF"/>
                        </a:solidFill>
                        <a:sym typeface="Wingdings" panose="05000000000000000000" pitchFamily="2" charset="2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dirty="0">
                          <a:solidFill>
                            <a:srgbClr val="CC66FF"/>
                          </a:solidFill>
                          <a:highlight>
                            <a:srgbClr val="FFFF00"/>
                          </a:highlight>
                          <a:sym typeface="Wingdings" panose="05000000000000000000" pitchFamily="2" charset="2"/>
                        </a:rPr>
                        <a:t></a:t>
                      </a:r>
                      <a:endParaRPr lang="en-GB" sz="800" b="1" dirty="0">
                        <a:solidFill>
                          <a:srgbClr val="CC66FF"/>
                        </a:solidFill>
                        <a:highlight>
                          <a:srgbClr val="FFFF00"/>
                        </a:highlight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ebdings" panose="05030102010509060703" pitchFamily="18" charset="2"/>
                        </a:rPr>
                        <a:t></a:t>
                      </a:r>
                      <a:endParaRPr lang="en-GB" sz="900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1259032"/>
                  </a:ext>
                </a:extLst>
              </a:tr>
              <a:tr h="157760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2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Vacuum Vessel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EN-MME workshop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90%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12.22</a:t>
                      </a:r>
                      <a:endParaRPr lang="en-GB" sz="90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140881"/>
                  </a:ext>
                </a:extLst>
              </a:tr>
              <a:tr h="157760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3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Helium Vessel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EN-MME workshop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ebdings" panose="05030102010509060703" pitchFamily="18" charset="2"/>
                        </a:rPr>
                        <a:t>80%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ebdings" panose="05030102010509060703" pitchFamily="18" charset="2"/>
                        </a:rPr>
                        <a:t>01.23</a:t>
                      </a:r>
                      <a:endParaRPr lang="en-GB" sz="90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4354841"/>
                  </a:ext>
                </a:extLst>
              </a:tr>
              <a:tr h="157760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4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Thermal Shield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EN-MME sub-contract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US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5036706"/>
                  </a:ext>
                </a:extLst>
              </a:tr>
              <a:tr h="118904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5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Instrumentation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CERNOX : TE-CRG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  <a:highlight>
                            <a:srgbClr val="FFFF00"/>
                          </a:highlight>
                        </a:rPr>
                        <a:t>Wires : TE-MSC</a:t>
                      </a:r>
                      <a:endParaRPr lang="en-GB" sz="900" dirty="0">
                        <a:solidFill>
                          <a:srgbClr val="002060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US" sz="900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  <a:sym typeface="Webdings" panose="05030102010509060703" pitchFamily="18" charset="2"/>
                        </a:rPr>
                        <a:t></a:t>
                      </a:r>
                      <a:endParaRPr lang="en-GB" sz="900" kern="12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03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6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MLI</a:t>
                      </a:r>
                      <a:endParaRPr lang="en-GB" sz="900" b="1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RUAG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US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861272"/>
                  </a:ext>
                </a:extLst>
              </a:tr>
              <a:tr h="103288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7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Cu busbars</a:t>
                      </a:r>
                      <a:endParaRPr lang="en-GB" sz="900" b="1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CERN store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01.23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2231965"/>
                  </a:ext>
                </a:extLst>
              </a:tr>
              <a:tr h="136440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8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Diodes stack</a:t>
                      </a:r>
                      <a:endParaRPr lang="en-GB" sz="900" b="1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TE-MPE</a:t>
                      </a: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US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4841198"/>
                  </a:ext>
                </a:extLst>
              </a:tr>
              <a:tr h="97584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9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IFS flange x2</a:t>
                      </a:r>
                      <a:endParaRPr lang="en-GB" sz="900" b="1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TE-MSC &amp; TE-MPE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solidFill>
                            <a:srgbClr val="00B050"/>
                          </a:solidFill>
                        </a:rPr>
                        <a:t>✔</a:t>
                      </a:r>
                      <a:endParaRPr lang="en-US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686314"/>
                  </a:ext>
                </a:extLst>
              </a:tr>
              <a:tr h="130736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10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Cable guides</a:t>
                      </a:r>
                      <a:endParaRPr lang="en-GB" sz="900" b="1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TE-MSC-LMF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01.23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124930"/>
                  </a:ext>
                </a:extLst>
              </a:tr>
              <a:tr h="130736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11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Splices support</a:t>
                      </a:r>
                      <a:endParaRPr lang="en-GB" sz="900" b="1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TE-MSC-LMF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Q2.2023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847304"/>
                  </a:ext>
                </a:extLst>
              </a:tr>
              <a:tr h="130736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>
                          <a:solidFill>
                            <a:srgbClr val="002060"/>
                          </a:solidFill>
                        </a:rPr>
                        <a:t>12</a:t>
                      </a:r>
                      <a:endParaRPr lang="en-GB" sz="900" b="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rgbClr val="002060"/>
                          </a:solidFill>
                        </a:rPr>
                        <a:t>Support Frame</a:t>
                      </a:r>
                      <a:endParaRPr lang="en-GB" sz="900" b="1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EN-MME sub-contract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2060"/>
                          </a:solidFill>
                        </a:rPr>
                        <a:t>05.23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36000" marR="36000" marT="18000" marB="18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845062"/>
                  </a:ext>
                </a:extLst>
              </a:tr>
            </a:tbl>
          </a:graphicData>
        </a:graphic>
      </p:graphicFrame>
      <p:sp>
        <p:nvSpPr>
          <p:cNvPr id="14" name="Oval 13">
            <a:extLst>
              <a:ext uri="{FF2B5EF4-FFF2-40B4-BE49-F238E27FC236}">
                <a16:creationId xmlns:a16="http://schemas.microsoft.com/office/drawing/2014/main" id="{336131A1-291F-915C-A472-71E080376CFC}"/>
              </a:ext>
            </a:extLst>
          </p:cNvPr>
          <p:cNvSpPr/>
          <p:nvPr/>
        </p:nvSpPr>
        <p:spPr>
          <a:xfrm>
            <a:off x="3722193" y="671507"/>
            <a:ext cx="175994" cy="17599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800" b="1" dirty="0">
                <a:solidFill>
                  <a:sysClr val="windowText" lastClr="000000"/>
                </a:solidFill>
              </a:rPr>
              <a:t>1</a:t>
            </a:r>
            <a:endParaRPr lang="en-GB" sz="800" b="1" dirty="0">
              <a:solidFill>
                <a:sysClr val="windowText" lastClr="000000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EB0842C-C8C2-1B62-48B1-9B78F179212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78520" y="2573316"/>
            <a:ext cx="2443299" cy="70597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16C3A81-DCAB-37ED-35F2-336DACBB4959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1934" y="1847065"/>
            <a:ext cx="2404932" cy="688960"/>
          </a:xfrm>
          <a:prstGeom prst="rect">
            <a:avLst/>
          </a:prstGeom>
        </p:spPr>
      </p:pic>
      <p:sp>
        <p:nvSpPr>
          <p:cNvPr id="25" name="Oval 24">
            <a:extLst>
              <a:ext uri="{FF2B5EF4-FFF2-40B4-BE49-F238E27FC236}">
                <a16:creationId xmlns:a16="http://schemas.microsoft.com/office/drawing/2014/main" id="{6C6C9008-2C85-ACE1-E644-6AAB82413AF3}"/>
              </a:ext>
            </a:extLst>
          </p:cNvPr>
          <p:cNvSpPr/>
          <p:nvPr/>
        </p:nvSpPr>
        <p:spPr>
          <a:xfrm>
            <a:off x="6571985" y="1594571"/>
            <a:ext cx="175994" cy="17599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800" b="1" dirty="0">
                <a:solidFill>
                  <a:sysClr val="windowText" lastClr="000000"/>
                </a:solidFill>
              </a:rPr>
              <a:t>10</a:t>
            </a:r>
            <a:endParaRPr lang="en-GB" sz="800" b="1" dirty="0">
              <a:solidFill>
                <a:sysClr val="windowText" lastClr="000000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739BB92-E529-61FF-6FAA-45EB2D88A2E1}"/>
              </a:ext>
            </a:extLst>
          </p:cNvPr>
          <p:cNvSpPr/>
          <p:nvPr/>
        </p:nvSpPr>
        <p:spPr>
          <a:xfrm>
            <a:off x="6571985" y="2401714"/>
            <a:ext cx="175994" cy="17599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800" b="1" dirty="0">
                <a:solidFill>
                  <a:sysClr val="windowText" lastClr="000000"/>
                </a:solidFill>
              </a:rPr>
              <a:t>11</a:t>
            </a:r>
            <a:endParaRPr lang="en-GB" sz="800" b="1" dirty="0">
              <a:solidFill>
                <a:sysClr val="windowText" lastClr="000000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7C7AF24-FA59-66EB-0889-02040D42982F}"/>
              </a:ext>
            </a:extLst>
          </p:cNvPr>
          <p:cNvSpPr/>
          <p:nvPr/>
        </p:nvSpPr>
        <p:spPr>
          <a:xfrm>
            <a:off x="3725422" y="1705925"/>
            <a:ext cx="175994" cy="17599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800" b="1" dirty="0">
                <a:solidFill>
                  <a:sysClr val="windowText" lastClr="000000"/>
                </a:solidFill>
              </a:rPr>
              <a:t>2</a:t>
            </a:r>
            <a:endParaRPr lang="en-GB" sz="800" b="1" dirty="0">
              <a:solidFill>
                <a:sysClr val="windowText" lastClr="000000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EC8BB44-726E-BF20-CCA1-B1A6D8E1CE3A}"/>
              </a:ext>
            </a:extLst>
          </p:cNvPr>
          <p:cNvSpPr/>
          <p:nvPr/>
        </p:nvSpPr>
        <p:spPr>
          <a:xfrm>
            <a:off x="3717026" y="2282842"/>
            <a:ext cx="175994" cy="17599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800" b="1" dirty="0">
                <a:solidFill>
                  <a:sysClr val="windowText" lastClr="000000"/>
                </a:solidFill>
              </a:rPr>
              <a:t>3</a:t>
            </a:r>
            <a:endParaRPr lang="en-GB" sz="800" b="1" dirty="0">
              <a:solidFill>
                <a:sysClr val="windowText" lastClr="000000"/>
              </a:solidFill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C67CBF2A-0269-5C96-A21A-81951421A7EE}"/>
              </a:ext>
            </a:extLst>
          </p:cNvPr>
          <p:cNvSpPr/>
          <p:nvPr/>
        </p:nvSpPr>
        <p:spPr>
          <a:xfrm>
            <a:off x="3725422" y="2689161"/>
            <a:ext cx="175994" cy="17599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800" b="1" dirty="0">
                <a:solidFill>
                  <a:sysClr val="windowText" lastClr="000000"/>
                </a:solidFill>
              </a:rPr>
              <a:t>4</a:t>
            </a:r>
            <a:endParaRPr lang="en-GB" sz="800" b="1" dirty="0">
              <a:solidFill>
                <a:sysClr val="windowText" lastClr="000000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3529AE7-B9DA-80BE-DE32-B5D61F390FAF}"/>
              </a:ext>
            </a:extLst>
          </p:cNvPr>
          <p:cNvSpPr/>
          <p:nvPr/>
        </p:nvSpPr>
        <p:spPr>
          <a:xfrm>
            <a:off x="6579397" y="666304"/>
            <a:ext cx="175994" cy="17599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800" b="1" dirty="0">
                <a:solidFill>
                  <a:sysClr val="windowText" lastClr="000000"/>
                </a:solidFill>
              </a:rPr>
              <a:t>8</a:t>
            </a:r>
            <a:endParaRPr lang="en-GB" sz="800" b="1" dirty="0">
              <a:solidFill>
                <a:sysClr val="windowText" lastClr="000000"/>
              </a:solidFill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FA6BC499-2F40-CE92-21F9-59930AF31BF2}"/>
              </a:ext>
            </a:extLst>
          </p:cNvPr>
          <p:cNvSpPr/>
          <p:nvPr/>
        </p:nvSpPr>
        <p:spPr>
          <a:xfrm>
            <a:off x="6579397" y="3196942"/>
            <a:ext cx="175994" cy="17599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800" b="1" dirty="0">
                <a:solidFill>
                  <a:sysClr val="windowText" lastClr="000000"/>
                </a:solidFill>
              </a:rPr>
              <a:t>12</a:t>
            </a:r>
            <a:endParaRPr lang="en-GB" sz="800" b="1" dirty="0">
              <a:solidFill>
                <a:sysClr val="windowText" lastClr="000000"/>
              </a:solidFill>
            </a:endParaRP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5922BD12-1E0D-D6FE-1690-ACEA4570E180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2314" y="451568"/>
            <a:ext cx="1508857" cy="693015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6DEAB99B-8E36-4228-C311-1661FFC31030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2655" y="2953051"/>
            <a:ext cx="1723702" cy="909895"/>
          </a:xfrm>
          <a:prstGeom prst="rect">
            <a:avLst/>
          </a:prstGeom>
        </p:spPr>
      </p:pic>
      <p:sp>
        <p:nvSpPr>
          <p:cNvPr id="65" name="Oval 64">
            <a:extLst>
              <a:ext uri="{FF2B5EF4-FFF2-40B4-BE49-F238E27FC236}">
                <a16:creationId xmlns:a16="http://schemas.microsoft.com/office/drawing/2014/main" id="{95BA6F1C-3285-F84B-3F61-7464593560A3}"/>
              </a:ext>
            </a:extLst>
          </p:cNvPr>
          <p:cNvSpPr/>
          <p:nvPr/>
        </p:nvSpPr>
        <p:spPr>
          <a:xfrm>
            <a:off x="971575" y="4398368"/>
            <a:ext cx="175994" cy="175994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800" b="1" dirty="0">
                <a:solidFill>
                  <a:sysClr val="windowText" lastClr="000000"/>
                </a:solidFill>
              </a:rPr>
              <a:t>1</a:t>
            </a:r>
            <a:endParaRPr lang="en-GB" sz="800" b="1" dirty="0">
              <a:solidFill>
                <a:sysClr val="windowText" lastClr="000000"/>
              </a:solidFill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5752A409-558D-51D0-296C-1C9D9344E253}"/>
              </a:ext>
            </a:extLst>
          </p:cNvPr>
          <p:cNvSpPr/>
          <p:nvPr/>
        </p:nvSpPr>
        <p:spPr>
          <a:xfrm>
            <a:off x="1896056" y="4432044"/>
            <a:ext cx="175994" cy="175994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800" b="1" dirty="0">
                <a:solidFill>
                  <a:sysClr val="windowText" lastClr="000000"/>
                </a:solidFill>
              </a:rPr>
              <a:t>10</a:t>
            </a:r>
            <a:endParaRPr lang="en-GB" sz="800" b="1" dirty="0">
              <a:solidFill>
                <a:sysClr val="windowText" lastClr="000000"/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DAB84439-641D-2A8B-5C12-3AADF2057B95}"/>
              </a:ext>
            </a:extLst>
          </p:cNvPr>
          <p:cNvSpPr/>
          <p:nvPr/>
        </p:nvSpPr>
        <p:spPr>
          <a:xfrm>
            <a:off x="5712882" y="4463140"/>
            <a:ext cx="175994" cy="175994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800" b="1" dirty="0">
                <a:solidFill>
                  <a:sysClr val="windowText" lastClr="000000"/>
                </a:solidFill>
              </a:rPr>
              <a:t>11</a:t>
            </a:r>
            <a:endParaRPr lang="en-GB" sz="800" b="1" dirty="0">
              <a:solidFill>
                <a:sysClr val="windowText" lastClr="000000"/>
              </a:solidFill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93A4ED1F-B75B-556D-3623-E150E418B93E}"/>
              </a:ext>
            </a:extLst>
          </p:cNvPr>
          <p:cNvSpPr/>
          <p:nvPr/>
        </p:nvSpPr>
        <p:spPr>
          <a:xfrm>
            <a:off x="3515127" y="3568245"/>
            <a:ext cx="175994" cy="175994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800" b="1" dirty="0">
                <a:solidFill>
                  <a:sysClr val="windowText" lastClr="000000"/>
                </a:solidFill>
              </a:rPr>
              <a:t>2</a:t>
            </a:r>
            <a:endParaRPr lang="en-GB" sz="800" b="1" dirty="0">
              <a:solidFill>
                <a:sysClr val="windowText" lastClr="000000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211E5DC4-201D-3A8B-91F9-054EB39DFAE3}"/>
              </a:ext>
            </a:extLst>
          </p:cNvPr>
          <p:cNvSpPr/>
          <p:nvPr/>
        </p:nvSpPr>
        <p:spPr>
          <a:xfrm>
            <a:off x="1153236" y="4616723"/>
            <a:ext cx="175994" cy="175994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800" b="1" dirty="0">
                <a:solidFill>
                  <a:sysClr val="windowText" lastClr="000000"/>
                </a:solidFill>
              </a:rPr>
              <a:t>3</a:t>
            </a:r>
            <a:endParaRPr lang="en-GB" sz="800" b="1" dirty="0">
              <a:solidFill>
                <a:sysClr val="windowText" lastClr="000000"/>
              </a:solidFill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623B4D4-DCF3-11F5-50CB-B7BE48CE13FB}"/>
              </a:ext>
            </a:extLst>
          </p:cNvPr>
          <p:cNvSpPr/>
          <p:nvPr/>
        </p:nvSpPr>
        <p:spPr>
          <a:xfrm>
            <a:off x="7159947" y="4517739"/>
            <a:ext cx="175994" cy="175994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800" b="1" dirty="0">
                <a:solidFill>
                  <a:sysClr val="windowText" lastClr="000000"/>
                </a:solidFill>
              </a:rPr>
              <a:t>4</a:t>
            </a:r>
            <a:endParaRPr lang="en-GB" sz="800" b="1" dirty="0">
              <a:solidFill>
                <a:sysClr val="windowText" lastClr="000000"/>
              </a:solidFill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55384D53-2081-F2CC-D41E-2A6928C849AA}"/>
              </a:ext>
            </a:extLst>
          </p:cNvPr>
          <p:cNvSpPr/>
          <p:nvPr/>
        </p:nvSpPr>
        <p:spPr>
          <a:xfrm>
            <a:off x="4706078" y="3742905"/>
            <a:ext cx="175994" cy="175994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800" b="1" dirty="0">
                <a:solidFill>
                  <a:sysClr val="windowText" lastClr="000000"/>
                </a:solidFill>
              </a:rPr>
              <a:t>8</a:t>
            </a:r>
            <a:endParaRPr lang="en-GB" sz="800" b="1" dirty="0">
              <a:solidFill>
                <a:sysClr val="windowText" lastClr="000000"/>
              </a:solidFill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7FB74AF9-1F5D-D720-FC47-F299325B6105}"/>
              </a:ext>
            </a:extLst>
          </p:cNvPr>
          <p:cNvSpPr/>
          <p:nvPr/>
        </p:nvSpPr>
        <p:spPr>
          <a:xfrm>
            <a:off x="1417227" y="4156815"/>
            <a:ext cx="175994" cy="175994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800" b="1" dirty="0">
                <a:solidFill>
                  <a:sysClr val="windowText" lastClr="000000"/>
                </a:solidFill>
              </a:rPr>
              <a:t>5</a:t>
            </a:r>
            <a:endParaRPr lang="en-GB" sz="800" b="1" dirty="0">
              <a:solidFill>
                <a:sysClr val="windowText" lastClr="000000"/>
              </a:solidFill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8CA64799-85DE-2CEB-5616-958155FE2480}"/>
              </a:ext>
            </a:extLst>
          </p:cNvPr>
          <p:cNvSpPr/>
          <p:nvPr/>
        </p:nvSpPr>
        <p:spPr>
          <a:xfrm>
            <a:off x="2227582" y="4616723"/>
            <a:ext cx="175994" cy="175994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800" b="1" dirty="0">
                <a:solidFill>
                  <a:sysClr val="windowText" lastClr="000000"/>
                </a:solidFill>
              </a:rPr>
              <a:t>6</a:t>
            </a:r>
            <a:endParaRPr lang="en-GB" sz="800" b="1" dirty="0">
              <a:solidFill>
                <a:sysClr val="windowText" lastClr="000000"/>
              </a:solidFill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044612DF-EF90-F781-A38E-73B7E28E8090}"/>
              </a:ext>
            </a:extLst>
          </p:cNvPr>
          <p:cNvSpPr/>
          <p:nvPr/>
        </p:nvSpPr>
        <p:spPr>
          <a:xfrm>
            <a:off x="3763923" y="4042796"/>
            <a:ext cx="175994" cy="175994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800" b="1" dirty="0">
                <a:solidFill>
                  <a:sysClr val="windowText" lastClr="000000"/>
                </a:solidFill>
              </a:rPr>
              <a:t>7</a:t>
            </a:r>
            <a:endParaRPr lang="en-GB" sz="800" b="1" dirty="0">
              <a:solidFill>
                <a:sysClr val="windowText" lastClr="000000"/>
              </a:solidFill>
            </a:endParaRP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145C9963-E92A-2644-1828-5259B84AC5ED}"/>
              </a:ext>
            </a:extLst>
          </p:cNvPr>
          <p:cNvSpPr/>
          <p:nvPr/>
        </p:nvSpPr>
        <p:spPr>
          <a:xfrm>
            <a:off x="2103966" y="3870493"/>
            <a:ext cx="175994" cy="175994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800" b="1" dirty="0">
                <a:solidFill>
                  <a:sysClr val="windowText" lastClr="000000"/>
                </a:solidFill>
              </a:rPr>
              <a:t>9</a:t>
            </a:r>
            <a:endParaRPr lang="en-GB" sz="800" b="1" dirty="0">
              <a:solidFill>
                <a:sysClr val="windowText" lastClr="000000"/>
              </a:solidFill>
            </a:endParaRPr>
          </a:p>
        </p:txBody>
      </p:sp>
      <p:pic>
        <p:nvPicPr>
          <p:cNvPr id="4" name="Picture 3" descr="A close-up of a bracelet&#10;&#10;Description automatically generated with low confidence">
            <a:extLst>
              <a:ext uri="{FF2B5EF4-FFF2-40B4-BE49-F238E27FC236}">
                <a16:creationId xmlns:a16="http://schemas.microsoft.com/office/drawing/2014/main" id="{6B2AF4FF-3549-52E7-264D-D88BB4C09DB5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92432" y="1206144"/>
            <a:ext cx="2161464" cy="844794"/>
          </a:xfrm>
          <a:prstGeom prst="rect">
            <a:avLst/>
          </a:prstGeom>
        </p:spPr>
      </p:pic>
      <p:pic>
        <p:nvPicPr>
          <p:cNvPr id="7" name="Picture 6" descr="A picture containing toy&#10;&#10;Description automatically generated">
            <a:extLst>
              <a:ext uri="{FF2B5EF4-FFF2-40B4-BE49-F238E27FC236}">
                <a16:creationId xmlns:a16="http://schemas.microsoft.com/office/drawing/2014/main" id="{2D5797CE-1A2E-69ED-9726-1EB952A52260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79075" y="2081685"/>
            <a:ext cx="1723702" cy="876945"/>
          </a:xfrm>
          <a:prstGeom prst="rect">
            <a:avLst/>
          </a:prstGeom>
        </p:spPr>
      </p:pic>
      <p:pic>
        <p:nvPicPr>
          <p:cNvPr id="9" name="Picture 8" descr="A picture containing light&#10;&#10;Description automatically generated">
            <a:extLst>
              <a:ext uri="{FF2B5EF4-FFF2-40B4-BE49-F238E27FC236}">
                <a16:creationId xmlns:a16="http://schemas.microsoft.com/office/drawing/2014/main" id="{2294CE05-BE7F-AA38-EBC2-414837D2881A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99444" y="1240477"/>
            <a:ext cx="2249504" cy="727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7023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Props1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5E9E49B-3FD6-4C9C-9B49-2AADA36A41AB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8946e33d-fd2f-4ae4-8ee9-d90c129cdf9e"/>
    <ds:schemaRef ds:uri="http://www.w3.org/XML/1998/namespace"/>
    <ds:schemaRef ds:uri="http://purl.org/dc/terms/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25429</TotalTime>
  <Words>1726</Words>
  <Application>Microsoft Office PowerPoint</Application>
  <PresentationFormat>On-screen Show (16:9)</PresentationFormat>
  <Paragraphs>679</Paragraphs>
  <Slides>19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Wingdings</vt:lpstr>
      <vt:lpstr>Thème Office</vt:lpstr>
      <vt:lpstr>Status of DCM – 2nd November 2022</vt:lpstr>
      <vt:lpstr>DCM Key Functions</vt:lpstr>
      <vt:lpstr>DCM Project Overview</vt:lpstr>
      <vt:lpstr>DCM Overview </vt:lpstr>
      <vt:lpstr>Design &amp; qualification phase : λ-Plate</vt:lpstr>
      <vt:lpstr>Design &amp; qualification phase : DCM</vt:lpstr>
      <vt:lpstr>Design &amp; qualification phase : Status</vt:lpstr>
      <vt:lpstr>DCM structure &amp; Assembly Sequence</vt:lpstr>
      <vt:lpstr>Pre-series : procurement</vt:lpstr>
      <vt:lpstr>Pre-series : procurement</vt:lpstr>
      <vt:lpstr>Pre-series : procurement</vt:lpstr>
      <vt:lpstr>Pre-series : procurement</vt:lpstr>
      <vt:lpstr>Pre-series : procurement</vt:lpstr>
      <vt:lpstr>Pre-series : Assembly</vt:lpstr>
      <vt:lpstr>Pre-series : Installation in STRING</vt:lpstr>
      <vt:lpstr>Series : procurement</vt:lpstr>
      <vt:lpstr>Series : Assembly preparation</vt:lpstr>
      <vt:lpstr>Series : Installation in LHC tunnel</vt:lpstr>
      <vt:lpstr>Summary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Yann Leclercq</cp:lastModifiedBy>
  <cp:revision>877</cp:revision>
  <cp:lastPrinted>2022-03-08T14:24:51Z</cp:lastPrinted>
  <dcterms:created xsi:type="dcterms:W3CDTF">2016-02-11T10:47:23Z</dcterms:created>
  <dcterms:modified xsi:type="dcterms:W3CDTF">2022-11-02T07:05:32Z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