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handoutMasterIdLst>
    <p:handoutMasterId r:id="rId52"/>
  </p:handoutMasterIdLst>
  <p:sldIdLst>
    <p:sldId id="1699" r:id="rId2"/>
    <p:sldId id="1826" r:id="rId3"/>
    <p:sldId id="258" r:id="rId4"/>
    <p:sldId id="1817" r:id="rId5"/>
    <p:sldId id="1818" r:id="rId6"/>
    <p:sldId id="1822" r:id="rId7"/>
    <p:sldId id="1709" r:id="rId8"/>
    <p:sldId id="1710" r:id="rId9"/>
    <p:sldId id="1792" r:id="rId10"/>
    <p:sldId id="1758" r:id="rId11"/>
    <p:sldId id="1701" r:id="rId12"/>
    <p:sldId id="1790" r:id="rId13"/>
    <p:sldId id="1827" r:id="rId14"/>
    <p:sldId id="1789" r:id="rId15"/>
    <p:sldId id="1730" r:id="rId16"/>
    <p:sldId id="1791" r:id="rId17"/>
    <p:sldId id="1794" r:id="rId18"/>
    <p:sldId id="1811" r:id="rId19"/>
    <p:sldId id="1703" r:id="rId20"/>
    <p:sldId id="1832" r:id="rId21"/>
    <p:sldId id="1812" r:id="rId22"/>
    <p:sldId id="1765" r:id="rId23"/>
    <p:sldId id="1766" r:id="rId24"/>
    <p:sldId id="1767" r:id="rId25"/>
    <p:sldId id="1769" r:id="rId26"/>
    <p:sldId id="1795" r:id="rId27"/>
    <p:sldId id="1796" r:id="rId28"/>
    <p:sldId id="1833" r:id="rId29"/>
    <p:sldId id="1773" r:id="rId30"/>
    <p:sldId id="1770" r:id="rId31"/>
    <p:sldId id="1775" r:id="rId32"/>
    <p:sldId id="1777" r:id="rId33"/>
    <p:sldId id="1779" r:id="rId34"/>
    <p:sldId id="1780" r:id="rId35"/>
    <p:sldId id="1781" r:id="rId36"/>
    <p:sldId id="1783" r:id="rId37"/>
    <p:sldId id="1784" r:id="rId38"/>
    <p:sldId id="1785" r:id="rId39"/>
    <p:sldId id="1786" r:id="rId40"/>
    <p:sldId id="1787" r:id="rId41"/>
    <p:sldId id="1831" r:id="rId42"/>
    <p:sldId id="1807" r:id="rId43"/>
    <p:sldId id="1808" r:id="rId44"/>
    <p:sldId id="1768" r:id="rId45"/>
    <p:sldId id="1828" r:id="rId46"/>
    <p:sldId id="1829" r:id="rId47"/>
    <p:sldId id="1830" r:id="rId48"/>
    <p:sldId id="1821" r:id="rId49"/>
    <p:sldId id="1809" r:id="rId50"/>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0000"/>
    <a:srgbClr val="33CCCC"/>
    <a:srgbClr val="BEBECB"/>
    <a:srgbClr val="FF9933"/>
    <a:srgbClr val="FF6600"/>
    <a:srgbClr val="000000"/>
    <a:srgbClr val="3399FF"/>
    <a:srgbClr val="00051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96807" autoAdjust="0"/>
  </p:normalViewPr>
  <p:slideViewPr>
    <p:cSldViewPr snapToGrid="0" snapToObjects="1">
      <p:cViewPr varScale="1">
        <p:scale>
          <a:sx n="123" d="100"/>
          <a:sy n="123" d="100"/>
        </p:scale>
        <p:origin x="108"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4278154" cy="34106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5592225" y="0"/>
            <a:ext cx="4278154" cy="341065"/>
          </a:xfrm>
          <a:prstGeom prst="rect">
            <a:avLst/>
          </a:prstGeom>
        </p:spPr>
        <p:txBody>
          <a:bodyPr vert="horz" lIns="91440" tIns="45720" rIns="91440" bIns="45720" rtlCol="0"/>
          <a:lstStyle>
            <a:lvl1pPr algn="r">
              <a:defRPr sz="1200"/>
            </a:lvl1pPr>
          </a:lstStyle>
          <a:p>
            <a:fld id="{CBB72EAA-2733-D14F-950A-8F4240385864}" type="datetimeFigureOut">
              <a:rPr lang="en-US" smtClean="0"/>
              <a:t>11/1/2022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6456612"/>
            <a:ext cx="4278154" cy="3410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5592225" y="6456612"/>
            <a:ext cx="4278154" cy="34106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4106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2225" y="0"/>
            <a:ext cx="4278154" cy="341065"/>
          </a:xfrm>
          <a:prstGeom prst="rect">
            <a:avLst/>
          </a:prstGeom>
        </p:spPr>
        <p:txBody>
          <a:bodyPr vert="horz" lIns="91440" tIns="45720" rIns="91440" bIns="45720" rtlCol="0"/>
          <a:lstStyle>
            <a:lvl1pPr algn="r">
              <a:defRPr sz="1200"/>
            </a:lvl1pPr>
          </a:lstStyle>
          <a:p>
            <a:fld id="{D4DD062E-52F7-A14D-A443-1F3854784447}" type="datetimeFigureOut">
              <a:rPr lang="en-US" smtClean="0"/>
              <a:t>10/31/2022</a:t>
            </a:fld>
            <a:endParaRPr lang="en-US"/>
          </a:p>
        </p:txBody>
      </p:sp>
      <p:sp>
        <p:nvSpPr>
          <p:cNvPr id="4" name="Slide Image Placeholder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267" y="3271382"/>
            <a:ext cx="7898130" cy="267658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456612"/>
            <a:ext cx="4278154" cy="3410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2225" y="6456612"/>
            <a:ext cx="4278154" cy="34106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649764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3254785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eb69fdd096_0_2: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geb69fdd096_0_2: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5370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759277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4210756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50302334ec_0_21:notes"/>
          <p:cNvSpPr>
            <a:spLocks noGrp="1" noRot="1" noChangeAspect="1"/>
          </p:cNvSpPr>
          <p:nvPr>
            <p:ph type="sldImg" idx="2"/>
          </p:nvPr>
        </p:nvSpPr>
        <p:spPr>
          <a:xfrm>
            <a:off x="3089275" y="785813"/>
            <a:ext cx="3779838" cy="21272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50302334ec_0_21:notes"/>
          <p:cNvSpPr txBox="1">
            <a:spLocks noGrp="1"/>
          </p:cNvSpPr>
          <p:nvPr>
            <p:ph type="body" idx="1"/>
          </p:nvPr>
        </p:nvSpPr>
        <p:spPr>
          <a:xfrm>
            <a:off x="996028" y="3029934"/>
            <a:ext cx="7968221" cy="2479139"/>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0" name="Google Shape;170;g150302334ec_0_21:notes"/>
          <p:cNvSpPr txBox="1">
            <a:spLocks noGrp="1"/>
          </p:cNvSpPr>
          <p:nvPr>
            <p:ph type="sldNum" idx="12"/>
          </p:nvPr>
        </p:nvSpPr>
        <p:spPr>
          <a:xfrm>
            <a:off x="5641852" y="5980075"/>
            <a:ext cx="4316119" cy="315831"/>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extLst>
      <p:ext uri="{BB962C8B-B14F-4D97-AF65-F5344CB8AC3E}">
        <p14:creationId xmlns:p14="http://schemas.microsoft.com/office/powerpoint/2010/main" val="3946786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46</a:t>
            </a:fld>
            <a:endParaRPr lang="en-US"/>
          </a:p>
        </p:txBody>
      </p:sp>
    </p:spTree>
    <p:extLst>
      <p:ext uri="{BB962C8B-B14F-4D97-AF65-F5344CB8AC3E}">
        <p14:creationId xmlns:p14="http://schemas.microsoft.com/office/powerpoint/2010/main" val="1598736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10/31/2022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10/31/2022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10/31/2022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10/31/2022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10/31/2022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10/31/2022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dirty="0"/>
              <a:t>04/10/2022</a:t>
            </a: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Picture">
  <p:cSld name="1_Big Picture">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7"/>
          <p:cNvSpPr txBox="1">
            <a:spLocks noGrp="1"/>
          </p:cNvSpPr>
          <p:nvPr>
            <p:ph type="dt" idx="10"/>
          </p:nvPr>
        </p:nvSpPr>
        <p:spPr>
          <a:xfrm>
            <a:off x="3485225" y="6112867"/>
            <a:ext cx="631200" cy="5988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225537" y="6356350"/>
            <a:ext cx="65721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7"/>
          <p:cNvSpPr>
            <a:spLocks noGrp="1"/>
          </p:cNvSpPr>
          <p:nvPr>
            <p:ph type="pic" idx="2"/>
          </p:nvPr>
        </p:nvSpPr>
        <p:spPr>
          <a:xfrm>
            <a:off x="407988" y="1439863"/>
            <a:ext cx="11376025" cy="4760912"/>
          </a:xfrm>
          <a:prstGeom prst="rect">
            <a:avLst/>
          </a:prstGeom>
          <a:solidFill>
            <a:schemeClr val="lt1"/>
          </a:solidFill>
          <a:ln>
            <a:noFill/>
          </a:ln>
        </p:spPr>
      </p:sp>
    </p:spTree>
    <p:extLst>
      <p:ext uri="{BB962C8B-B14F-4D97-AF65-F5344CB8AC3E}">
        <p14:creationId xmlns:p14="http://schemas.microsoft.com/office/powerpoint/2010/main" val="2031544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dirty="0"/>
              <a:t>04/10/2022</a:t>
            </a: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10/31/2022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dirty="0"/>
              <a:t>04/10/2022</a:t>
            </a:r>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220.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37.png"/><Relationship Id="rId4" Type="http://schemas.openxmlformats.org/officeDocument/2006/relationships/image" Target="../media/image360.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3.png"/><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4.png"/><Relationship Id="rId7" Type="http://schemas.openxmlformats.org/officeDocument/2006/relationships/image" Target="../media/image50.png"/><Relationship Id="rId2" Type="http://schemas.openxmlformats.org/officeDocument/2006/relationships/image" Target="../media/image27.gif"/><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80.png"/><Relationship Id="rId7" Type="http://schemas.openxmlformats.org/officeDocument/2006/relationships/image" Target="../media/image53.png"/><Relationship Id="rId2" Type="http://schemas.openxmlformats.org/officeDocument/2006/relationships/image" Target="../media/image57.png"/><Relationship Id="rId1" Type="http://schemas.openxmlformats.org/officeDocument/2006/relationships/slideLayout" Target="../slideLayouts/slideLayout8.xml"/><Relationship Id="rId6" Type="http://schemas.openxmlformats.org/officeDocument/2006/relationships/image" Target="../media/image510.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1.png"/><Relationship Id="rId7" Type="http://schemas.openxmlformats.org/officeDocument/2006/relationships/image" Target="../media/image55.png"/><Relationship Id="rId2" Type="http://schemas.openxmlformats.org/officeDocument/2006/relationships/image" Target="../media/image54.gif"/><Relationship Id="rId1" Type="http://schemas.openxmlformats.org/officeDocument/2006/relationships/slideLayout" Target="../slideLayouts/slideLayout8.xml"/><Relationship Id="rId6" Type="http://schemas.openxmlformats.org/officeDocument/2006/relationships/image" Target="../media/image66.png"/><Relationship Id="rId5" Type="http://schemas.openxmlformats.org/officeDocument/2006/relationships/image" Target="../media/image63.png"/><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00.png"/><Relationship Id="rId1" Type="http://schemas.openxmlformats.org/officeDocument/2006/relationships/slideLayout" Target="../slideLayouts/slideLayout8.xml"/><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70.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8.xml"/><Relationship Id="rId5" Type="http://schemas.openxmlformats.org/officeDocument/2006/relationships/image" Target="../media/image74.png"/><Relationship Id="rId4" Type="http://schemas.openxmlformats.org/officeDocument/2006/relationships/image" Target="../media/image690.png"/></Relationships>
</file>

<file path=ppt/slides/_rels/slide39.xml.rels><?xml version="1.0" encoding="UTF-8" standalone="yes"?>
<Relationships xmlns="http://schemas.openxmlformats.org/package/2006/relationships"><Relationship Id="rId2" Type="http://schemas.openxmlformats.org/officeDocument/2006/relationships/image" Target="../media/image75.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lhc-div-mms.web.cern.ch/tests/MAG/Fidel/" TargetMode="External"/><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gif"/><Relationship Id="rId7" Type="http://schemas.openxmlformats.org/officeDocument/2006/relationships/image" Target="../media/image8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5.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27CD-6413-4333-B3F6-B7221C2E247D}"/>
              </a:ext>
            </a:extLst>
          </p:cNvPr>
          <p:cNvSpPr>
            <a:spLocks noGrp="1"/>
          </p:cNvSpPr>
          <p:nvPr>
            <p:ph type="ctrTitle"/>
          </p:nvPr>
        </p:nvSpPr>
        <p:spPr>
          <a:xfrm>
            <a:off x="407988" y="3462584"/>
            <a:ext cx="11605780" cy="2153265"/>
          </a:xfrm>
        </p:spPr>
        <p:txBody>
          <a:bodyPr/>
          <a:lstStyle/>
          <a:p>
            <a:r>
              <a:rPr lang="en-US" dirty="0"/>
              <a:t>The FiDeL model for the MCBXF orbit corrector for HL-LHC</a:t>
            </a:r>
            <a:endParaRPr lang="en-GB" dirty="0"/>
          </a:p>
        </p:txBody>
      </p:sp>
      <p:sp>
        <p:nvSpPr>
          <p:cNvPr id="3" name="Subtitle 2">
            <a:extLst>
              <a:ext uri="{FF2B5EF4-FFF2-40B4-BE49-F238E27FC236}">
                <a16:creationId xmlns:a16="http://schemas.microsoft.com/office/drawing/2014/main" id="{84363E4B-1B49-426A-BE66-77473CD25735}"/>
              </a:ext>
            </a:extLst>
          </p:cNvPr>
          <p:cNvSpPr>
            <a:spLocks noGrp="1"/>
          </p:cNvSpPr>
          <p:nvPr>
            <p:ph type="subTitle" idx="1"/>
          </p:nvPr>
        </p:nvSpPr>
        <p:spPr>
          <a:xfrm>
            <a:off x="462232" y="5213955"/>
            <a:ext cx="11376026" cy="803787"/>
          </a:xfrm>
        </p:spPr>
        <p:txBody>
          <a:bodyPr/>
          <a:lstStyle/>
          <a:p>
            <a:r>
              <a:rPr lang="en-US" sz="2300" dirty="0"/>
              <a:t>Agnieszka Chmieli</a:t>
            </a:r>
            <a:r>
              <a:rPr lang="en-GB" sz="2300" i="0" dirty="0">
                <a:effectLst/>
                <a:latin typeface="Arial" panose="020B0604020202020204" pitchFamily="34" charset="0"/>
              </a:rPr>
              <a:t>ń</a:t>
            </a:r>
            <a:r>
              <a:rPr lang="en-US" sz="2300" dirty="0"/>
              <a:t>ska, </a:t>
            </a:r>
            <a:r>
              <a:rPr lang="en-GB" sz="2300" dirty="0"/>
              <a:t>Lucio Fiscarelli, Ezio Todesco</a:t>
            </a:r>
            <a:r>
              <a:rPr lang="en-US" sz="2300" dirty="0"/>
              <a:t>					</a:t>
            </a:r>
          </a:p>
        </p:txBody>
      </p:sp>
      <p:sp>
        <p:nvSpPr>
          <p:cNvPr id="5" name="TextBox 4">
            <a:extLst>
              <a:ext uri="{FF2B5EF4-FFF2-40B4-BE49-F238E27FC236}">
                <a16:creationId xmlns:a16="http://schemas.microsoft.com/office/drawing/2014/main" id="{91C24AF3-0FC1-2DA4-C42E-88571D7F5BEF}"/>
              </a:ext>
            </a:extLst>
          </p:cNvPr>
          <p:cNvSpPr txBox="1"/>
          <p:nvPr/>
        </p:nvSpPr>
        <p:spPr>
          <a:xfrm>
            <a:off x="353742" y="5881618"/>
            <a:ext cx="6119090" cy="369332"/>
          </a:xfrm>
          <a:prstGeom prst="rect">
            <a:avLst/>
          </a:prstGeom>
          <a:noFill/>
        </p:spPr>
        <p:txBody>
          <a:bodyPr wrap="square">
            <a:spAutoFit/>
          </a:bodyPr>
          <a:lstStyle/>
          <a:p>
            <a:pPr algn="l"/>
            <a:r>
              <a:rPr lang="en-GB" sz="1800" b="0" i="0" dirty="0">
                <a:solidFill>
                  <a:srgbClr val="F9F9F9"/>
                </a:solidFill>
                <a:effectLst/>
                <a:latin typeface="Roboto" panose="02000000000000000000" pitchFamily="2" charset="0"/>
              </a:rPr>
              <a:t>WP3 Meeting, 02.11.2022</a:t>
            </a:r>
          </a:p>
        </p:txBody>
      </p:sp>
    </p:spTree>
    <p:extLst>
      <p:ext uri="{BB962C8B-B14F-4D97-AF65-F5344CB8AC3E}">
        <p14:creationId xmlns:p14="http://schemas.microsoft.com/office/powerpoint/2010/main" val="2067997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1EB85B85-F773-0790-0520-3CB57AA01B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985" y="1891081"/>
            <a:ext cx="7347114" cy="369363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What is the relative error from the linear term if also the outer aperture is powered?</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Date Placeholder 3">
            <a:extLst>
              <a:ext uri="{FF2B5EF4-FFF2-40B4-BE49-F238E27FC236}">
                <a16:creationId xmlns:a16="http://schemas.microsoft.com/office/drawing/2014/main" id="{9E1C5514-C33B-E577-FA2E-8F0542C3B81E}"/>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004363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Relative error from the linear term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0" y="5373486"/>
            <a:ext cx="12192000" cy="961802"/>
          </a:xfrm>
          <a:prstGeom prst="rect">
            <a:avLst/>
          </a:prstGeom>
          <a:solidFill>
            <a:srgbClr val="BEBECB"/>
          </a:solidFill>
        </p:spPr>
        <p:txBody>
          <a:bodyPr wrap="square" anchor="ctr">
            <a:spAutoFit/>
          </a:bodyPr>
          <a:lstStyle/>
          <a:p>
            <a:pPr marL="571500" lvl="1" indent="-285750">
              <a:spcBef>
                <a:spcPts val="0"/>
              </a:spcBef>
            </a:pPr>
            <a:r>
              <a:rPr lang="en-US" sz="2000" dirty="0">
                <a:solidFill>
                  <a:srgbClr val="0033A0"/>
                </a:solidFill>
                <a:latin typeface="+mj-lt"/>
                <a:cs typeface="Calibri" panose="020F0502020204030204" pitchFamily="34" charset="0"/>
              </a:rPr>
              <a:t>T</a:t>
            </a:r>
            <a:r>
              <a:rPr lang="en-US" sz="2000" b="0" dirty="0">
                <a:solidFill>
                  <a:srgbClr val="0033A0"/>
                </a:solidFill>
                <a:latin typeface="+mj-lt"/>
                <a:cs typeface="Calibri" panose="020F0502020204030204" pitchFamily="34" charset="0"/>
              </a:rPr>
              <a:t>he results are similar for cycles of the same polarity (Q1-Q3) and cycles of inverse polarity (Q2-Q4):</a:t>
            </a:r>
            <a:br>
              <a:rPr lang="en-US" sz="2000" b="0" dirty="0">
                <a:solidFill>
                  <a:srgbClr val="0033A0"/>
                </a:solidFill>
                <a:latin typeface="+mj-lt"/>
                <a:cs typeface="Calibri" panose="020F0502020204030204" pitchFamily="34" charset="0"/>
              </a:rPr>
            </a:br>
            <a:r>
              <a:rPr lang="en-US" sz="2000" b="0" dirty="0">
                <a:solidFill>
                  <a:srgbClr val="0033A0"/>
                </a:solidFill>
                <a:latin typeface="+mj-lt"/>
                <a:cs typeface="Calibri" panose="020F0502020204030204" pitchFamily="34" charset="0"/>
              </a:rPr>
              <a:t>maximum difference is 20 units for both coils powered at nominal current.</a:t>
            </a:r>
            <a:endParaRPr lang="en-US" sz="2000" b="0" dirty="0">
              <a:solidFill>
                <a:schemeClr val="tx1"/>
              </a:solidFill>
              <a:latin typeface="+mj-lt"/>
              <a:cs typeface="Calibri" panose="020F0502020204030204" pitchFamily="34" charset="0"/>
            </a:endParaRPr>
          </a:p>
          <a:p>
            <a:pPr marL="571500" lvl="1" indent="-285750">
              <a:spcBef>
                <a:spcPts val="0"/>
              </a:spcBef>
            </a:pPr>
            <a:r>
              <a:rPr lang="en-US" sz="2000" dirty="0">
                <a:solidFill>
                  <a:schemeClr val="tx1"/>
                </a:solidFill>
                <a:latin typeface="+mj-lt"/>
                <a:cs typeface="Calibri" panose="020F0502020204030204" pitchFamily="34" charset="0"/>
              </a:rPr>
              <a:t>The saturation at high field increases as a function of current in the inner &amp; outer coil </a:t>
            </a:r>
            <a:r>
              <a:rPr lang="en-US" sz="2000" b="0" dirty="0">
                <a:solidFill>
                  <a:schemeClr val="tx1"/>
                </a:solidFill>
                <a:latin typeface="+mj-lt"/>
                <a:cs typeface="Calibri" panose="020F0502020204030204" pitchFamily="34" charset="0"/>
              </a:rPr>
              <a:t>(up to 320 units).</a:t>
            </a:r>
          </a:p>
        </p:txBody>
      </p:sp>
      <p:pic>
        <p:nvPicPr>
          <p:cNvPr id="3084" name="Picture 12">
            <a:extLst>
              <a:ext uri="{FF2B5EF4-FFF2-40B4-BE49-F238E27FC236}">
                <a16:creationId xmlns:a16="http://schemas.microsoft.com/office/drawing/2014/main" id="{5D2BBCEA-FAC8-EE95-27FF-87D1D802F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087" y="1413725"/>
            <a:ext cx="7923407" cy="3660521"/>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4C06A7D6-0DA3-4AA3-F26A-3CA88BDB5735}"/>
              </a:ext>
            </a:extLst>
          </p:cNvPr>
          <p:cNvSpPr>
            <a:spLocks noGrp="1"/>
          </p:cNvSpPr>
          <p:nvPr>
            <p:ph type="dt" sz="half" idx="10"/>
          </p:nvPr>
        </p:nvSpPr>
        <p:spPr>
          <a:xfrm>
            <a:off x="3457213" y="6368014"/>
            <a:ext cx="944159" cy="365125"/>
          </a:xfrm>
        </p:spPr>
        <p:txBody>
          <a:bodyPr/>
          <a:lstStyle/>
          <a:p>
            <a:r>
              <a:rPr lang="en-US" sz="1200" dirty="0"/>
              <a:t>02/11/2022</a:t>
            </a:r>
          </a:p>
        </p:txBody>
      </p:sp>
      <p:grpSp>
        <p:nvGrpSpPr>
          <p:cNvPr id="9" name="Group 8">
            <a:extLst>
              <a:ext uri="{FF2B5EF4-FFF2-40B4-BE49-F238E27FC236}">
                <a16:creationId xmlns:a16="http://schemas.microsoft.com/office/drawing/2014/main" id="{7FDCC6FC-3386-D300-3B2D-4E542E709BA4}"/>
              </a:ext>
            </a:extLst>
          </p:cNvPr>
          <p:cNvGrpSpPr/>
          <p:nvPr/>
        </p:nvGrpSpPr>
        <p:grpSpPr>
          <a:xfrm>
            <a:off x="7206046" y="3396753"/>
            <a:ext cx="4602482" cy="1171978"/>
            <a:chOff x="6535158" y="3189851"/>
            <a:chExt cx="5341498" cy="1268206"/>
          </a:xfrm>
        </p:grpSpPr>
        <p:sp>
          <p:nvSpPr>
            <p:cNvPr id="8" name="Rectangle: Rounded Corners 7">
              <a:extLst>
                <a:ext uri="{FF2B5EF4-FFF2-40B4-BE49-F238E27FC236}">
                  <a16:creationId xmlns:a16="http://schemas.microsoft.com/office/drawing/2014/main" id="{39D5C396-9CC9-568F-17B2-7CE1DFA09ADF}"/>
                </a:ext>
              </a:extLst>
            </p:cNvPr>
            <p:cNvSpPr/>
            <p:nvPr/>
          </p:nvSpPr>
          <p:spPr>
            <a:xfrm>
              <a:off x="6602692" y="3189851"/>
              <a:ext cx="5273964" cy="1268206"/>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21">
              <a:extLst>
                <a:ext uri="{FF2B5EF4-FFF2-40B4-BE49-F238E27FC236}">
                  <a16:creationId xmlns:a16="http://schemas.microsoft.com/office/drawing/2014/main" id="{1807948F-F91C-E64A-3614-4C4722869722}"/>
                </a:ext>
              </a:extLst>
            </p:cNvPr>
            <p:cNvSpPr txBox="1">
              <a:spLocks/>
            </p:cNvSpPr>
            <p:nvPr/>
          </p:nvSpPr>
          <p:spPr>
            <a:xfrm>
              <a:off x="6535158" y="3362289"/>
              <a:ext cx="5098252" cy="923330"/>
            </a:xfrm>
            <a:prstGeom prst="rect">
              <a:avLst/>
            </a:prstGeom>
            <a:noFill/>
            <a:ln>
              <a:noFill/>
            </a:ln>
          </p:spPr>
          <p:txBody>
            <a:bodyPr vert="horz" wrap="square" lIns="0" tIns="0" rIns="0" bIns="0" rtlCol="0" anchor="ctr">
              <a:sp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lvl="1" indent="0">
                <a:spcBef>
                  <a:spcPts val="0"/>
                </a:spcBef>
                <a:buNone/>
              </a:pPr>
              <a:r>
                <a:rPr lang="en-US" sz="2000" b="0" dirty="0">
                  <a:solidFill>
                    <a:schemeClr val="bg1"/>
                  </a:solidFill>
                  <a:latin typeface="+mj-lt"/>
                  <a:ea typeface="Cambria Math" panose="02040503050406030204" pitchFamily="18" charset="0"/>
                  <a:cs typeface="Calibri" panose="020F0502020204030204" pitchFamily="34" charset="0"/>
                </a:rPr>
                <a:t>Saturation behavior poses unique i</a:t>
              </a:r>
              <a:r>
                <a:rPr lang="en-US" sz="2000" b="0" dirty="0">
                  <a:solidFill>
                    <a:schemeClr val="bg1"/>
                  </a:solidFill>
                  <a:latin typeface="+mj-lt"/>
                  <a:cs typeface="Calibri" panose="020F0502020204030204" pitchFamily="34" charset="0"/>
                </a:rPr>
                <a:t>mplications for the</a:t>
              </a:r>
              <a:r>
                <a:rPr lang="en-US" sz="2000" dirty="0">
                  <a:solidFill>
                    <a:schemeClr val="bg1"/>
                  </a:solidFill>
                  <a:latin typeface="+mj-lt"/>
                  <a:cs typeface="Calibri" panose="020F0502020204030204" pitchFamily="34" charset="0"/>
                </a:rPr>
                <a:t> </a:t>
              </a:r>
              <a:r>
                <a:rPr lang="en-US" sz="2000" b="0" dirty="0">
                  <a:solidFill>
                    <a:schemeClr val="bg1"/>
                  </a:solidFill>
                  <a:latin typeface="+mj-lt"/>
                  <a:cs typeface="Calibri" panose="020F0502020204030204" pitchFamily="34" charset="0"/>
                </a:rPr>
                <a:t>FiDeL model of nested orbit correctors…</a:t>
              </a:r>
              <a:endParaRPr lang="en-US" sz="2000" b="0" dirty="0">
                <a:solidFill>
                  <a:srgbClr val="0033A0"/>
                </a:solidFill>
                <a:latin typeface="+mj-lt"/>
              </a:endParaRPr>
            </a:p>
          </p:txBody>
        </p:sp>
      </p:grpSp>
    </p:spTree>
    <p:extLst>
      <p:ext uri="{BB962C8B-B14F-4D97-AF65-F5344CB8AC3E}">
        <p14:creationId xmlns:p14="http://schemas.microsoft.com/office/powerpoint/2010/main" val="3830798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777960" y="1243043"/>
            <a:ext cx="11010840" cy="3816429"/>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A standard approach of using a single fit for the main/skew field is not applicable </a:t>
            </a:r>
            <a:br>
              <a:rPr lang="en-US" sz="2200" b="0" dirty="0">
                <a:solidFill>
                  <a:srgbClr val="0033A0"/>
                </a:solidFill>
                <a:latin typeface="+mj-lt"/>
                <a:cs typeface="Calibri" panose="020F0502020204030204" pitchFamily="34" charset="0"/>
              </a:rPr>
            </a:br>
            <a:r>
              <a:rPr lang="en-US" sz="2200" b="0" dirty="0">
                <a:solidFill>
                  <a:srgbClr val="0033A0"/>
                </a:solidFill>
                <a:latin typeface="+mj-lt"/>
                <a:cs typeface="Calibri" panose="020F0502020204030204" pitchFamily="34" charset="0"/>
              </a:rPr>
              <a:t>if high accuracy is demanded.</a:t>
            </a:r>
          </a:p>
          <a:p>
            <a:pPr>
              <a:lnSpc>
                <a:spcPct val="100000"/>
              </a:lnSpc>
              <a:spcBef>
                <a:spcPts val="0"/>
              </a:spcBef>
              <a:buFont typeface="Calibri" panose="020F0502020204030204" pitchFamily="34" charset="0"/>
              <a:buChar char="●"/>
            </a:pPr>
            <a:endParaRPr lang="en-US" sz="10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Using several fits with different saturation terms for specific cycles involves high level of complexity. Moreover, it can be done for a subset of powering combinations, and it would not be accurate for other operating schemes. </a:t>
            </a:r>
          </a:p>
          <a:p>
            <a:pPr>
              <a:lnSpc>
                <a:spcPct val="100000"/>
              </a:lnSpc>
              <a:spcBef>
                <a:spcPts val="0"/>
              </a:spcBef>
              <a:buFont typeface="Calibri" panose="020F0502020204030204" pitchFamily="34" charset="0"/>
              <a:buChar char="●"/>
            </a:pPr>
            <a:endParaRPr lang="en-US" sz="10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Expressing the variation of saturation as a function of current in both inner and outer coils seems to be a prerequisite for developing a model in which the saturation function changes continuously and monotonically.</a:t>
            </a:r>
          </a:p>
          <a:p>
            <a:pPr>
              <a:lnSpc>
                <a:spcPct val="100000"/>
              </a:lnSpc>
              <a:spcBef>
                <a:spcPts val="0"/>
              </a:spcBef>
              <a:buFont typeface="Calibri" panose="020F0502020204030204" pitchFamily="34" charset="0"/>
              <a:buChar char="●"/>
            </a:pPr>
            <a:endParaRPr lang="en-US" sz="10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Proposed idea and objectives: </a:t>
            </a:r>
            <a:r>
              <a:rPr lang="en-US" sz="2200" b="0" dirty="0">
                <a:solidFill>
                  <a:schemeClr val="bg1"/>
                </a:solidFill>
                <a:latin typeface="+mj-lt"/>
                <a:cs typeface="Calibri" panose="020F0502020204030204" pitchFamily="34" charset="0"/>
              </a:rPr>
              <a:t>         </a:t>
            </a:r>
            <a:endParaRPr lang="en-US" sz="2200" b="0" dirty="0">
              <a:solidFill>
                <a:srgbClr val="0033A0"/>
              </a:solidFill>
              <a:latin typeface="+mj-lt"/>
            </a:endParaRPr>
          </a:p>
        </p:txBody>
      </p:sp>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Challenges </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0763340" y="5677540"/>
            <a:ext cx="681254" cy="365125"/>
          </a:xfrm>
        </p:spPr>
        <p:txBody>
          <a:bodyPr/>
          <a:lstStyle/>
          <a:p>
            <a:fld id="{36B5EA5A-BC32-A742-B11B-8E7414D5B535}" type="slidenum">
              <a:rPr lang="en-US" smtClean="0"/>
              <a:pPr/>
              <a:t>12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12">
            <a:extLst>
              <a:ext uri="{FF2B5EF4-FFF2-40B4-BE49-F238E27FC236}">
                <a16:creationId xmlns:a16="http://schemas.microsoft.com/office/drawing/2014/main" id="{905E3A04-85C1-DED2-0F67-E5A30CB9B0B2}"/>
              </a:ext>
            </a:extLst>
          </p:cNvPr>
          <p:cNvSpPr txBox="1"/>
          <p:nvPr/>
        </p:nvSpPr>
        <p:spPr>
          <a:xfrm>
            <a:off x="958616" y="5157647"/>
            <a:ext cx="10649527" cy="923330"/>
          </a:xfrm>
          <a:prstGeom prst="rect">
            <a:avLst/>
          </a:prstGeom>
          <a:noFill/>
        </p:spPr>
        <p:txBody>
          <a:bodyPr wrap="square">
            <a:spAutoFit/>
          </a:bodyPr>
          <a:lstStyle/>
          <a:p>
            <a:pPr>
              <a:lnSpc>
                <a:spcPct val="100000"/>
              </a:lnSpc>
              <a:spcBef>
                <a:spcPts val="0"/>
              </a:spcBef>
            </a:pPr>
            <a:r>
              <a:rPr lang="en-US" sz="1900" b="0" dirty="0">
                <a:solidFill>
                  <a:schemeClr val="bg1"/>
                </a:solidFill>
                <a:latin typeface="Cambria Math" panose="02040503050406030204" pitchFamily="18" charset="0"/>
                <a:ea typeface="Cambria Math" panose="02040503050406030204" pitchFamily="18" charset="0"/>
                <a:cs typeface="Calibri" panose="020F0502020204030204" pitchFamily="34" charset="0"/>
              </a:rPr>
              <a:t> </a:t>
            </a:r>
            <a:r>
              <a:rPr lang="en-US" sz="2200" b="0" dirty="0">
                <a:solidFill>
                  <a:srgbClr val="008000"/>
                </a:solidFill>
                <a:latin typeface="Cambria Math" panose="02040503050406030204" pitchFamily="18" charset="0"/>
                <a:ea typeface="Cambria Math" panose="02040503050406030204" pitchFamily="18" charset="0"/>
                <a:cs typeface="Calibri" panose="020F0502020204030204" pitchFamily="34" charset="0"/>
              </a:rPr>
              <a:t>→ </a:t>
            </a:r>
            <a:r>
              <a:rPr lang="en-US" sz="2200" dirty="0">
                <a:solidFill>
                  <a:srgbClr val="008000"/>
                </a:solidFill>
                <a:latin typeface="+mj-lt"/>
                <a:cs typeface="Calibri" panose="020F0502020204030204" pitchFamily="34" charset="0"/>
              </a:rPr>
              <a:t>Explore the possibility of modelling </a:t>
            </a:r>
            <a:r>
              <a:rPr lang="en-US" sz="2200" b="1" dirty="0">
                <a:solidFill>
                  <a:srgbClr val="008000"/>
                </a:solidFill>
                <a:latin typeface="+mj-lt"/>
                <a:cs typeface="Calibri" panose="020F0502020204030204" pitchFamily="34" charset="0"/>
              </a:rPr>
              <a:t>angular dependence of saturation</a:t>
            </a:r>
            <a:r>
              <a:rPr lang="en-US" sz="2200" dirty="0">
                <a:solidFill>
                  <a:srgbClr val="008000"/>
                </a:solidFill>
                <a:latin typeface="+mj-lt"/>
                <a:cs typeface="Calibri" panose="020F0502020204030204" pitchFamily="34" charset="0"/>
              </a:rPr>
              <a:t>.</a:t>
            </a:r>
          </a:p>
          <a:p>
            <a:pPr marL="80962" indent="0">
              <a:spcBef>
                <a:spcPts val="0"/>
              </a:spcBef>
              <a:buNone/>
            </a:pPr>
            <a:endParaRPr lang="en-US" sz="1000" dirty="0">
              <a:solidFill>
                <a:srgbClr val="008000"/>
              </a:solidFill>
              <a:latin typeface="+mj-lt"/>
              <a:cs typeface="Calibri" panose="020F0502020204030204" pitchFamily="34" charset="0"/>
            </a:endParaRPr>
          </a:p>
          <a:p>
            <a:pPr marL="80962" indent="0">
              <a:spcBef>
                <a:spcPts val="0"/>
              </a:spcBef>
              <a:buNone/>
            </a:pPr>
            <a:r>
              <a:rPr lang="en-US" sz="2200" b="0" dirty="0">
                <a:solidFill>
                  <a:srgbClr val="008000"/>
                </a:solidFill>
                <a:latin typeface="Cambria Math" panose="02040503050406030204" pitchFamily="18" charset="0"/>
                <a:ea typeface="Cambria Math" panose="02040503050406030204" pitchFamily="18" charset="0"/>
                <a:cs typeface="Calibri" panose="020F0502020204030204" pitchFamily="34" charset="0"/>
              </a:rPr>
              <a:t>→ </a:t>
            </a:r>
            <a:r>
              <a:rPr lang="en-US" sz="2200" b="0" dirty="0">
                <a:solidFill>
                  <a:srgbClr val="008000"/>
                </a:solidFill>
                <a:latin typeface="+mj-lt"/>
                <a:cs typeface="Calibri" panose="020F0502020204030204" pitchFamily="34" charset="0"/>
              </a:rPr>
              <a:t>Provide a </a:t>
            </a:r>
            <a:r>
              <a:rPr lang="en-US" sz="2200" b="1" dirty="0">
                <a:solidFill>
                  <a:srgbClr val="008000"/>
                </a:solidFill>
                <a:latin typeface="+mj-lt"/>
                <a:cs typeface="Calibri" panose="020F0502020204030204" pitchFamily="34" charset="0"/>
              </a:rPr>
              <a:t>new</a:t>
            </a:r>
            <a:r>
              <a:rPr lang="en-US" sz="2200" b="0" dirty="0">
                <a:solidFill>
                  <a:srgbClr val="008000"/>
                </a:solidFill>
                <a:latin typeface="+mj-lt"/>
                <a:cs typeface="Calibri" panose="020F0502020204030204" pitchFamily="34" charset="0"/>
              </a:rPr>
              <a:t> </a:t>
            </a:r>
            <a:r>
              <a:rPr lang="en-US" sz="2200" b="1" dirty="0">
                <a:solidFill>
                  <a:srgbClr val="008000"/>
                </a:solidFill>
                <a:latin typeface="+mj-lt"/>
                <a:cs typeface="Calibri" panose="020F0502020204030204" pitchFamily="34" charset="0"/>
              </a:rPr>
              <a:t>model </a:t>
            </a:r>
            <a:r>
              <a:rPr lang="en-US" sz="2200" dirty="0">
                <a:solidFill>
                  <a:srgbClr val="008000"/>
                </a:solidFill>
                <a:latin typeface="+mj-lt"/>
                <a:cs typeface="Calibri" panose="020F0502020204030204" pitchFamily="34" charset="0"/>
              </a:rPr>
              <a:t>with</a:t>
            </a:r>
            <a:r>
              <a:rPr lang="en-US" sz="2200" b="1" dirty="0">
                <a:solidFill>
                  <a:srgbClr val="008000"/>
                </a:solidFill>
                <a:latin typeface="+mj-lt"/>
                <a:cs typeface="Calibri" panose="020F0502020204030204" pitchFamily="34" charset="0"/>
              </a:rPr>
              <a:t> low complexity</a:t>
            </a:r>
            <a:r>
              <a:rPr lang="en-US" sz="2200" b="0" dirty="0">
                <a:solidFill>
                  <a:srgbClr val="008000"/>
                </a:solidFill>
                <a:latin typeface="+mj-lt"/>
                <a:cs typeface="Calibri" panose="020F0502020204030204" pitchFamily="34" charset="0"/>
              </a:rPr>
              <a:t>.</a:t>
            </a:r>
            <a:endParaRPr lang="en-US" sz="2200" b="0" dirty="0">
              <a:solidFill>
                <a:srgbClr val="008000"/>
              </a:solidFill>
              <a:latin typeface="+mj-lt"/>
            </a:endParaRPr>
          </a:p>
        </p:txBody>
      </p:sp>
      <p:sp>
        <p:nvSpPr>
          <p:cNvPr id="2" name="Date Placeholder 3">
            <a:extLst>
              <a:ext uri="{FF2B5EF4-FFF2-40B4-BE49-F238E27FC236}">
                <a16:creationId xmlns:a16="http://schemas.microsoft.com/office/drawing/2014/main" id="{82C6DAAC-8B1D-7EC5-C5D8-FFEF411C2A87}"/>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23069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xEl>
                                              <p:pRg st="2" end="2"/>
                                            </p:txEl>
                                          </p:spTgt>
                                        </p:tgtEl>
                                        <p:attrNameLst>
                                          <p:attrName>style.visibility</p:attrName>
                                        </p:attrNameLst>
                                      </p:cBhvr>
                                      <p:to>
                                        <p:strVal val="visible"/>
                                      </p:to>
                                    </p:set>
                                    <p:animEffect transition="in" filter="fade">
                                      <p:cBhvr>
                                        <p:cTn id="30" dur="5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92865"/>
            <a:ext cx="1156234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sz="4800" dirty="0"/>
              <a:t>Part 3: </a:t>
            </a:r>
            <a:r>
              <a:rPr lang="en-GB" sz="4800" i="0" dirty="0">
                <a:effectLst/>
                <a:latin typeface="Arial (Headings)"/>
              </a:rPr>
              <a:t>Proposed model &amp; initial results</a:t>
            </a:r>
            <a:endParaRPr sz="4800"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2320787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576623"/>
          </a:xfrm>
        </p:spPr>
        <p:txBody>
          <a:bodyPr/>
          <a:lstStyle/>
          <a:p>
            <a:r>
              <a:rPr lang="en-US" dirty="0"/>
              <a:t>New model with angular dependence of saturation</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CFFD1B7-A9B1-329C-985A-004A17D24C4D}"/>
                  </a:ext>
                </a:extLst>
              </p:cNvPr>
              <p:cNvSpPr txBox="1"/>
              <p:nvPr/>
            </p:nvSpPr>
            <p:spPr>
              <a:xfrm>
                <a:off x="559660" y="1491675"/>
                <a:ext cx="11322761" cy="1599477"/>
              </a:xfrm>
              <a:prstGeom prst="rect">
                <a:avLst/>
              </a:prstGeom>
              <a:noFill/>
            </p:spPr>
            <p:txBody>
              <a:bodyPr wrap="square">
                <a:spAutoFit/>
              </a:bodyPr>
              <a:lstStyle/>
              <a:p>
                <a14:m>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r>
                      <a:rPr lang="en-US" sz="2000" b="0" i="1" smtClean="0">
                        <a:latin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latin typeface="Cambria Math" panose="02040503050406030204" pitchFamily="18" charset="0"/>
                        <a:cs typeface="Calibri" panose="020F0502020204030204" pitchFamily="34" charset="0"/>
                      </a:rPr>
                      <m:t>)= </m:t>
                    </m:r>
                    <m:nary>
                      <m:naryPr>
                        <m:chr m:val="∑"/>
                        <m:ctrlPr>
                          <a:rPr lang="en-US" sz="2000" b="0" i="1" smtClean="0">
                            <a:latin typeface="Cambria Math" panose="02040503050406030204" pitchFamily="18" charset="0"/>
                            <a:cs typeface="Calibri" panose="020F0502020204030204" pitchFamily="34" charset="0"/>
                          </a:rPr>
                        </m:ctrlPr>
                      </m:naryPr>
                      <m:sub>
                        <m:r>
                          <m:rPr>
                            <m:brk m:alnAt="23"/>
                          </m:rPr>
                          <a:rPr lang="en-US" sz="2000" b="0" i="1" smtClean="0">
                            <a:latin typeface="Cambria Math" panose="02040503050406030204" pitchFamily="18" charset="0"/>
                            <a:cs typeface="Calibri" panose="020F0502020204030204" pitchFamily="34" charset="0"/>
                          </a:rPr>
                          <m:t>𝑖</m:t>
                        </m:r>
                        <m:r>
                          <a:rPr lang="en-US" sz="2000" b="0" i="1" smtClean="0">
                            <a:latin typeface="Cambria Math" panose="02040503050406030204" pitchFamily="18" charset="0"/>
                            <a:cs typeface="Calibri" panose="020F0502020204030204" pitchFamily="34" charset="0"/>
                          </a:rPr>
                          <m:t>=1</m:t>
                        </m:r>
                      </m:sub>
                      <m:sup>
                        <m:r>
                          <a:rPr lang="en-US" sz="2000" b="0" i="1" smtClean="0">
                            <a:latin typeface="Cambria Math" panose="02040503050406030204" pitchFamily="18" charset="0"/>
                            <a:cs typeface="Calibri" panose="020F0502020204030204" pitchFamily="34" charset="0"/>
                          </a:rPr>
                          <m:t>𝑁</m:t>
                        </m:r>
                      </m:sup>
                      <m:e>
                        <m:sSubSup>
                          <m:sSubSupPr>
                            <m:ctrlPr>
                              <a:rPr lang="en-US" sz="2000" b="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000" b="0" i="1" smtClean="0">
                                <a:latin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cs typeface="Calibri" panose="020F0502020204030204" pitchFamily="34" charset="0"/>
                              </a:rPr>
                              <m:t>𝑖</m:t>
                            </m:r>
                          </m:sup>
                        </m:sSubSup>
                      </m:e>
                    </m:nary>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r>
                      <m:rPr>
                        <m:sty m:val="p"/>
                      </m:rPr>
                      <a:rPr lang="el-GR" sz="20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0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US" sz="20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latin typeface="Cambria Math" panose="02040503050406030204" pitchFamily="18" charset="0"/>
                                <a:ea typeface="Cambria Math" panose="02040503050406030204" pitchFamily="18" charset="0"/>
                                <a:cs typeface="Calibri" panose="020F0502020204030204" pitchFamily="34" charset="0"/>
                              </a:rPr>
                              <m:t>nom</m:t>
                            </m:r>
                          </m:sub>
                        </m:sSub>
                      </m:e>
                    </m:d>
                    <m:r>
                      <a:rPr lang="en-US" sz="2000" b="0" i="1" smtClean="0">
                        <a:latin typeface="Cambria Math" panose="02040503050406030204" pitchFamily="18" charset="0"/>
                        <a:ea typeface="Cambria Math" panose="02040503050406030204" pitchFamily="18" charset="0"/>
                        <a:cs typeface="Calibri" panose="020F0502020204030204" pitchFamily="34" charset="0"/>
                      </a:rPr>
                      <m:t>,</m:t>
                    </m:r>
                  </m:oMath>
                </a14:m>
                <a:r>
                  <a:rPr lang="en-US" sz="2000" b="0" dirty="0">
                    <a:latin typeface="Calibri" panose="020F0502020204030204" pitchFamily="34" charset="0"/>
                    <a:ea typeface="Cambria Math" panose="02040503050406030204" pitchFamily="18" charset="0"/>
                    <a:cs typeface="Calibri" panose="020F0502020204030204" pitchFamily="34" charset="0"/>
                  </a:rPr>
                  <a:t> </a:t>
                </a:r>
                <a:r>
                  <a:rPr lang="en-US" sz="2000" dirty="0">
                    <a:latin typeface="Calibri" panose="020F0502020204030204" pitchFamily="34" charset="0"/>
                    <a:ea typeface="Cambria Math" panose="02040503050406030204" pitchFamily="18" charset="0"/>
                    <a:cs typeface="Calibri" panose="020F0502020204030204" pitchFamily="34" charset="0"/>
                  </a:rPr>
                  <a:t> </a:t>
                </a:r>
                <a:r>
                  <a:rPr lang="en-GB" sz="2000" dirty="0">
                    <a:latin typeface="+mj-lt"/>
                    <a:ea typeface="Cambria Math" panose="02040503050406030204" pitchFamily="18" charset="0"/>
                    <a:cs typeface="Calibri" panose="020F0502020204030204" pitchFamily="34" charset="0"/>
                  </a:rPr>
                  <a:t>where: </a:t>
                </a:r>
                <a14:m>
                  <m:oMath xmlns:m="http://schemas.openxmlformats.org/officeDocument/2006/math">
                    <m:r>
                      <m:rPr>
                        <m:sty m:val="p"/>
                      </m:rPr>
                      <a:rPr lang="el-GR" sz="2000" i="1">
                        <a:latin typeface="Cambria Math" panose="02040503050406030204" pitchFamily="18" charset="0"/>
                        <a:ea typeface="Cambria Math" panose="02040503050406030204" pitchFamily="18" charset="0"/>
                        <a:cs typeface="Calibri" panose="020F0502020204030204" pitchFamily="34" charset="0"/>
                      </a:rPr>
                      <m:t>Σ</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GB" sz="2000" b="0" i="1" smtClean="0">
                            <a:latin typeface="Cambria Math" panose="02040503050406030204" pitchFamily="18" charset="0"/>
                            <a:ea typeface="Cambria Math" panose="02040503050406030204" pitchFamily="18" charset="0"/>
                            <a:cs typeface="Calibri" panose="020F0502020204030204" pitchFamily="34" charset="0"/>
                          </a:rPr>
                          <m:t>𝐼</m:t>
                        </m:r>
                        <m:r>
                          <a:rPr lang="en-US" sz="2000" i="1">
                            <a:latin typeface="Cambria Math" panose="02040503050406030204" pitchFamily="18" charset="0"/>
                            <a:ea typeface="Cambria Math" panose="02040503050406030204" pitchFamily="18" charset="0"/>
                            <a:cs typeface="Calibri" panose="020F0502020204030204" pitchFamily="34" charset="0"/>
                          </a:rPr>
                          <m:t>, </m:t>
                        </m:r>
                        <m:r>
                          <a:rPr lang="en-GB" sz="2000" b="0" i="1" smtClean="0">
                            <a:latin typeface="Cambria Math" panose="02040503050406030204" pitchFamily="18" charset="0"/>
                            <a:ea typeface="Cambria Math" panose="02040503050406030204" pitchFamily="18" charset="0"/>
                            <a:cs typeface="Calibri" panose="020F0502020204030204" pitchFamily="34" charset="0"/>
                          </a:rPr>
                          <m:t>𝑆</m:t>
                        </m:r>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i="0">
                                <a:latin typeface="Cambria Math" panose="02040503050406030204" pitchFamily="18" charset="0"/>
                                <a:ea typeface="Cambria Math" panose="02040503050406030204" pitchFamily="18" charset="0"/>
                                <a:cs typeface="Calibri" panose="020F0502020204030204" pitchFamily="34" charset="0"/>
                              </a:rPr>
                              <m:t>nom</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r>
                          <a:rPr lang="en-US" sz="2000" i="1">
                            <a:latin typeface="Cambria Math" panose="02040503050406030204" pitchFamily="18" charset="0"/>
                            <a:ea typeface="Cambria Math" panose="02040503050406030204" pitchFamily="18" charset="0"/>
                            <a:cs typeface="Calibri" panose="020F0502020204030204" pitchFamily="34" charset="0"/>
                          </a:rPr>
                          <m:t>1</m:t>
                        </m:r>
                      </m:num>
                      <m:den>
                        <m:r>
                          <a:rPr lang="en-US" sz="2000" i="1">
                            <a:latin typeface="Cambria Math" panose="02040503050406030204" pitchFamily="18" charset="0"/>
                            <a:ea typeface="Cambria Math" panose="02040503050406030204" pitchFamily="18" charset="0"/>
                            <a:cs typeface="Calibri" panose="020F0502020204030204" pitchFamily="34" charset="0"/>
                          </a:rPr>
                          <m:t>2</m:t>
                        </m:r>
                      </m:den>
                    </m:f>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1+</m:t>
                        </m:r>
                        <m:func>
                          <m:funcPr>
                            <m:ctrlPr>
                              <a:rPr lang="en-US" sz="20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ea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 </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num>
                                      <m:den>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den>
                                    </m:f>
                                  </m:e>
                                </m:d>
                              </m:e>
                            </m:d>
                          </m:e>
                        </m:func>
                      </m:e>
                    </m:d>
                  </m:oMath>
                </a14:m>
                <a:r>
                  <a:rPr lang="en-GB" sz="2000" dirty="0">
                    <a:latin typeface="Calibri" panose="020F0502020204030204" pitchFamily="34" charset="0"/>
                    <a:cs typeface="Calibri" panose="020F0502020204030204" pitchFamily="34" charset="0"/>
                  </a:rPr>
                  <a:t>, </a:t>
                </a:r>
                <a:br>
                  <a:rPr lang="en-US" sz="2000" i="1" dirty="0">
                    <a:latin typeface="Cambria Math" panose="02040503050406030204" pitchFamily="18" charset="0"/>
                    <a:cs typeface="Calibri" panose="020F0502020204030204" pitchFamily="34" charset="0"/>
                  </a:rPr>
                </a:br>
                <a14:m>
                  <m:oMath xmlns:m="http://schemas.openxmlformats.org/officeDocument/2006/math">
                    <m:r>
                      <a:rPr lang="en-US" sz="2000" i="1">
                        <a:latin typeface="Cambria Math" panose="02040503050406030204" pitchFamily="18" charset="0"/>
                        <a:cs typeface="Calibri" panose="020F0502020204030204" pitchFamily="34" charset="0"/>
                      </a:rPr>
                      <m:t>𝑚</m:t>
                    </m:r>
                  </m:oMath>
                </a14:m>
                <a:r>
                  <a:rPr lang="en-GB" sz="2000" dirty="0"/>
                  <a:t> – multipole, </a:t>
                </a:r>
                <a14:m>
                  <m:oMath xmlns:m="http://schemas.openxmlformats.org/officeDocument/2006/math">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sSubSup>
                          <m:sSubSupPr>
                            <m:ctrlPr>
                              <a:rPr lang="en-US" sz="2000" i="1">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𝜎</m:t>
                            </m:r>
                          </m:e>
                          <m:sub>
                            <m:r>
                              <a:rPr lang="en-US" sz="2000" i="1">
                                <a:latin typeface="Cambria Math" panose="02040503050406030204" pitchFamily="18" charset="0"/>
                                <a:cs typeface="Calibri" panose="020F0502020204030204" pitchFamily="34" charset="0"/>
                              </a:rPr>
                              <m:t>𝑚</m:t>
                            </m:r>
                          </m:sub>
                          <m:sup>
                            <m:r>
                              <a:rPr lang="en-GB" sz="2000" i="1">
                                <a:latin typeface="Cambria Math" panose="02040503050406030204" pitchFamily="18" charset="0"/>
                                <a:cs typeface="Calibri" panose="020F0502020204030204" pitchFamily="34" charset="0"/>
                              </a:rPr>
                              <m:t> </m:t>
                            </m:r>
                          </m:sup>
                        </m:sSubSup>
                        <m:r>
                          <a:rPr lang="en-GB" sz="2000" i="1">
                            <a:latin typeface="Cambria Math" panose="02040503050406030204" pitchFamily="18" charset="0"/>
                            <a:cs typeface="Calibri" panose="020F0502020204030204" pitchFamily="34" charset="0"/>
                          </a:rPr>
                          <m:t>,</m:t>
                        </m:r>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GB" sz="2000" i="1">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GB" sz="2000" i="1">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oMath>
                </a14:m>
                <a:r>
                  <a:rPr lang="en-GB" sz="2000" dirty="0"/>
                  <a:t> – fitting parameters. </a:t>
                </a:r>
              </a:p>
              <a:p>
                <a:endParaRPr lang="en-GB" sz="1600" dirty="0"/>
              </a:p>
              <a:p>
                <a:r>
                  <a:rPr lang="en-GB" sz="1700" dirty="0">
                    <a:latin typeface="Calibri" panose="020F0502020204030204" pitchFamily="34" charset="0"/>
                    <a:cs typeface="Calibri" panose="020F0502020204030204" pitchFamily="34" charset="0"/>
                  </a:rPr>
                  <a:t> </a:t>
                </a:r>
              </a:p>
            </p:txBody>
          </p:sp>
        </mc:Choice>
        <mc:Fallback xmlns="">
          <p:sp>
            <p:nvSpPr>
              <p:cNvPr id="15" name="TextBox 14">
                <a:extLst>
                  <a:ext uri="{FF2B5EF4-FFF2-40B4-BE49-F238E27FC236}">
                    <a16:creationId xmlns:a16="http://schemas.microsoft.com/office/drawing/2014/main" id="{6CFFD1B7-A9B1-329C-985A-004A17D24C4D}"/>
                  </a:ext>
                </a:extLst>
              </p:cNvPr>
              <p:cNvSpPr txBox="1">
                <a:spLocks noRot="1" noChangeAspect="1" noMove="1" noResize="1" noEditPoints="1" noAdjustHandles="1" noChangeArrowheads="1" noChangeShapeType="1" noTextEdit="1"/>
              </p:cNvSpPr>
              <p:nvPr/>
            </p:nvSpPr>
            <p:spPr>
              <a:xfrm>
                <a:off x="559660" y="1491675"/>
                <a:ext cx="11322761" cy="1599477"/>
              </a:xfrm>
              <a:prstGeom prst="rect">
                <a:avLst/>
              </a:prstGeom>
              <a:blipFill>
                <a:blip r:embed="rId2"/>
                <a:stretch>
                  <a:fillRect/>
                </a:stretch>
              </a:blipFill>
            </p:spPr>
            <p:txBody>
              <a:bodyPr/>
              <a:lstStyle/>
              <a:p>
                <a:r>
                  <a:rPr lang="en-GB">
                    <a:noFill/>
                  </a:rPr>
                  <a:t> </a:t>
                </a:r>
              </a:p>
            </p:txBody>
          </p:sp>
        </mc:Fallback>
      </mc:AlternateContent>
      <p:grpSp>
        <p:nvGrpSpPr>
          <p:cNvPr id="8" name="Group 7">
            <a:extLst>
              <a:ext uri="{FF2B5EF4-FFF2-40B4-BE49-F238E27FC236}">
                <a16:creationId xmlns:a16="http://schemas.microsoft.com/office/drawing/2014/main" id="{1916F662-82AE-5975-5A73-18EFB17F9F91}"/>
              </a:ext>
            </a:extLst>
          </p:cNvPr>
          <p:cNvGrpSpPr/>
          <p:nvPr/>
        </p:nvGrpSpPr>
        <p:grpSpPr>
          <a:xfrm>
            <a:off x="559660" y="4325863"/>
            <a:ext cx="12191934" cy="1717889"/>
            <a:chOff x="559660" y="4325863"/>
            <a:chExt cx="12191934" cy="1717889"/>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55CD6E-CEAF-204F-4F4B-59F789B8EDB3}"/>
                    </a:ext>
                  </a:extLst>
                </p:cNvPr>
                <p:cNvSpPr txBox="1"/>
                <p:nvPr/>
              </p:nvSpPr>
              <p:spPr>
                <a:xfrm>
                  <a:off x="559660" y="4835216"/>
                  <a:ext cx="12191934" cy="1208536"/>
                </a:xfrm>
                <a:prstGeom prst="rect">
                  <a:avLst/>
                </a:prstGeom>
                <a:noFill/>
              </p:spPr>
              <p:txBody>
                <a:bodyPr wrap="square">
                  <a:spAutoFit/>
                </a:bodyPr>
                <a:lstStyle/>
                <a:p>
                  <a14:m>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d>
                        <m:dPr>
                          <m:ctrlPr>
                            <a:rPr lang="en-US" sz="2000" b="0" i="1" smtClean="0">
                              <a:latin typeface="Cambria Math" panose="02040503050406030204" pitchFamily="18" charset="0"/>
                              <a:cs typeface="Calibri" panose="020F0502020204030204" pitchFamily="34" charset="0"/>
                            </a:rPr>
                          </m:ctrlPr>
                        </m:dPr>
                        <m:e>
                          <m:sSub>
                            <m:sSubPr>
                              <m:ctrlPr>
                                <a:rPr lang="en-US" sz="200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cs typeface="Calibri" panose="020F0502020204030204" pitchFamily="34" charset="0"/>
                        </a:rPr>
                        <m:t>= </m:t>
                      </m:r>
                      <m:nary>
                        <m:naryPr>
                          <m:chr m:val="∑"/>
                          <m:ctrlPr>
                            <a:rPr lang="en-US" sz="2000" b="0" i="1" smtClean="0">
                              <a:latin typeface="Cambria Math" panose="02040503050406030204" pitchFamily="18" charset="0"/>
                              <a:cs typeface="Calibri" panose="020F0502020204030204" pitchFamily="34" charset="0"/>
                            </a:rPr>
                          </m:ctrlPr>
                        </m:naryPr>
                        <m:sub>
                          <m:r>
                            <m:rPr>
                              <m:brk m:alnAt="23"/>
                            </m:rPr>
                            <a:rPr lang="en-US" sz="2000" b="0" i="1" smtClean="0">
                              <a:latin typeface="Cambria Math" panose="02040503050406030204" pitchFamily="18" charset="0"/>
                              <a:cs typeface="Calibri" panose="020F0502020204030204" pitchFamily="34" charset="0"/>
                            </a:rPr>
                            <m:t>𝑖</m:t>
                          </m:r>
                          <m:r>
                            <a:rPr lang="en-US" sz="2000" b="0" i="1" smtClean="0">
                              <a:latin typeface="Cambria Math" panose="02040503050406030204" pitchFamily="18" charset="0"/>
                              <a:cs typeface="Calibri" panose="020F0502020204030204" pitchFamily="34" charset="0"/>
                            </a:rPr>
                            <m:t>=1</m:t>
                          </m:r>
                        </m:sub>
                        <m:sup>
                          <m:r>
                            <a:rPr lang="en-US" sz="2000" b="0" i="1" smtClean="0">
                              <a:latin typeface="Cambria Math" panose="02040503050406030204" pitchFamily="18" charset="0"/>
                              <a:cs typeface="Calibri" panose="020F0502020204030204" pitchFamily="34" charset="0"/>
                            </a:rPr>
                            <m:t>𝑁</m:t>
                          </m:r>
                        </m:sup>
                        <m:e>
                          <m:sSubSup>
                            <m:sSubSupPr>
                              <m:ctrlPr>
                                <a:rPr lang="en-US" sz="2000" b="0" i="1" smtClean="0">
                                  <a:latin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000" b="0" i="1" smtClean="0">
                                  <a:latin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cs typeface="Calibri" panose="020F0502020204030204" pitchFamily="34" charset="0"/>
                                </a:rPr>
                                <m:t>𝑖</m:t>
                              </m:r>
                            </m:sup>
                          </m:sSubSup>
                        </m:e>
                      </m:nary>
                      <m:sSub>
                        <m:sSubPr>
                          <m:ctrlPr>
                            <a:rPr lang="en-US" sz="200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𝐺</m:t>
                      </m:r>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m:t>
                      </m:r>
                      <m:r>
                        <m:rPr>
                          <m:sty m:val="p"/>
                        </m:rPr>
                        <a:rPr lang="el-GR" sz="20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𝐺</m:t>
                          </m:r>
                          <m:d>
                            <m:dPr>
                              <m:ctrlP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0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0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latin typeface="Cambria Math" panose="02040503050406030204" pitchFamily="18" charset="0"/>
                                  <a:ea typeface="Cambria Math" panose="02040503050406030204" pitchFamily="18" charset="0"/>
                                  <a:cs typeface="Calibri" panose="020F0502020204030204" pitchFamily="34" charset="0"/>
                                </a:rPr>
                                <m:t>0</m:t>
                              </m:r>
                              <m:r>
                                <a:rPr lang="en-US" sz="2000" i="1">
                                  <a:latin typeface="Cambria Math" panose="02040503050406030204" pitchFamily="18" charset="0"/>
                                  <a:ea typeface="Cambria Math" panose="02040503050406030204" pitchFamily="18" charset="0"/>
                                  <a:cs typeface="Calibri" panose="020F0502020204030204" pitchFamily="34" charset="0"/>
                                </a:rPr>
                                <m:t>𝑚</m:t>
                              </m:r>
                            </m:sub>
                            <m:sup>
                              <m:r>
                                <a:rPr lang="en-US" sz="20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latin typeface="Cambria Math" panose="02040503050406030204" pitchFamily="18" charset="0"/>
                                  <a:ea typeface="Cambria Math" panose="02040503050406030204" pitchFamily="18" charset="0"/>
                                  <a:cs typeface="Calibri" panose="020F0502020204030204" pitchFamily="34" charset="0"/>
                                </a:rPr>
                                <m:t>nom</m:t>
                              </m:r>
                              <m:r>
                                <a:rPr lang="en-US" sz="2000" b="0" i="0" smtClean="0">
                                  <a:latin typeface="Cambria Math" panose="02040503050406030204" pitchFamily="18" charset="0"/>
                                  <a:ea typeface="Cambria Math" panose="02040503050406030204" pitchFamily="18" charset="0"/>
                                  <a:cs typeface="Calibri" panose="020F0502020204030204" pitchFamily="34" charset="0"/>
                                </a:rPr>
                                <m:t>1</m:t>
                              </m:r>
                            </m:sub>
                          </m:sSub>
                        </m:e>
                      </m:d>
                    </m:oMath>
                  </a14:m>
                  <a:r>
                    <a:rPr lang="en-GB" sz="2000" dirty="0">
                      <a:latin typeface="Calibri" panose="020F0502020204030204" pitchFamily="34" charset="0"/>
                      <a:cs typeface="Calibri" panose="020F0502020204030204" pitchFamily="34" charset="0"/>
                    </a:rPr>
                    <a:t>,</a:t>
                  </a:r>
                  <a14:m>
                    <m:oMath xmlns:m="http://schemas.openxmlformats.org/officeDocument/2006/math">
                      <m:r>
                        <a:rPr lang="en-GB" sz="2000" b="0" i="0" smtClean="0">
                          <a:solidFill>
                            <a:srgbClr val="FF0000"/>
                          </a:solidFill>
                          <a:latin typeface="Cambria Math" panose="02040503050406030204" pitchFamily="18" charset="0"/>
                          <a:cs typeface="Calibri" panose="020F0502020204030204" pitchFamily="34" charset="0"/>
                        </a:rPr>
                        <m:t>  </m:t>
                      </m:r>
                    </m:oMath>
                  </a14:m>
                  <a:r>
                    <a:rPr lang="en-GB" sz="2000" b="0" dirty="0">
                      <a:solidFill>
                        <a:schemeClr val="tx1"/>
                      </a:solidFill>
                      <a:cs typeface="Calibri" panose="020F0502020204030204" pitchFamily="34" charset="0"/>
                    </a:rPr>
                    <a:t>where </a:t>
                  </a:r>
                  <a14:m>
                    <m:oMath xmlns:m="http://schemas.openxmlformats.org/officeDocument/2006/math">
                      <m:r>
                        <a:rPr lang="en-GB" sz="2000" b="0" i="1" smtClean="0">
                          <a:solidFill>
                            <a:schemeClr val="tx1"/>
                          </a:solidFill>
                          <a:latin typeface="Cambria Math" panose="02040503050406030204" pitchFamily="18" charset="0"/>
                          <a:cs typeface="Calibri" panose="020F0502020204030204" pitchFamily="34" charset="0"/>
                        </a:rPr>
                        <m:t> </m:t>
                      </m:r>
                      <m:r>
                        <a:rPr lang="en-GB" sz="2000" i="1" smtClean="0">
                          <a:solidFill>
                            <a:srgbClr val="009900"/>
                          </a:solidFill>
                          <a:latin typeface="Cambria Math" panose="02040503050406030204" pitchFamily="18" charset="0"/>
                          <a:cs typeface="Calibri" panose="020F0502020204030204" pitchFamily="34" charset="0"/>
                        </a:rPr>
                        <m:t>𝐺</m:t>
                      </m:r>
                      <m:d>
                        <m:dPr>
                          <m:ctrlPr>
                            <a:rPr lang="en-GB" sz="2000" i="1">
                              <a:solidFill>
                                <a:srgbClr val="009900"/>
                              </a:solidFill>
                              <a:latin typeface="Cambria Math" panose="02040503050406030204" pitchFamily="18" charset="0"/>
                              <a:cs typeface="Calibri" panose="020F0502020204030204" pitchFamily="34" charset="0"/>
                            </a:rPr>
                          </m:ctrlPr>
                        </m:dPr>
                        <m:e>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GB" sz="2000" dirty="0">
                      <a:latin typeface="Calibri" panose="020F0502020204030204" pitchFamily="34" charset="0"/>
                      <a:cs typeface="Calibri" panose="020F0502020204030204" pitchFamily="34" charset="0"/>
                    </a:rPr>
                    <a:t> </a:t>
                  </a:r>
                  <a:r>
                    <a:rPr lang="en-GB" sz="2000" dirty="0">
                      <a:latin typeface="+mj-lt"/>
                      <a:cs typeface="Calibri" panose="020F0502020204030204" pitchFamily="34" charset="0"/>
                    </a:rPr>
                    <a:t>is function </a:t>
                  </a:r>
                  <a:br>
                    <a:rPr lang="en-GB" sz="2000" dirty="0">
                      <a:latin typeface="+mj-lt"/>
                      <a:cs typeface="Calibri" panose="020F0502020204030204" pitchFamily="34" charset="0"/>
                    </a:rPr>
                  </a:br>
                  <a:r>
                    <a:rPr lang="en-GB" sz="2000" dirty="0">
                      <a:latin typeface="+mj-lt"/>
                      <a:cs typeface="Calibri" panose="020F0502020204030204" pitchFamily="34" charset="0"/>
                    </a:rPr>
                    <a:t>of inner and outer current, hence it depends on the electrical angle:  </a:t>
                  </a:r>
                  <a14:m>
                    <m:oMath xmlns:m="http://schemas.openxmlformats.org/officeDocument/2006/math">
                      <m:r>
                        <m:rPr>
                          <m:sty m:val="p"/>
                        </m:rPr>
                        <a:rPr lang="el-GR"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α</m:t>
                      </m:r>
                      <m:d>
                        <m:dPr>
                          <m:ctrlP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i="1">
                              <a:solidFill>
                                <a:srgbClr val="009900"/>
                              </a:solidFill>
                              <a:latin typeface="Cambria Math" panose="02040503050406030204" pitchFamily="18" charset="0"/>
                              <a:cs typeface="Calibri" panose="020F0502020204030204" pitchFamily="34" charset="0"/>
                            </a:rPr>
                          </m:ctrlPr>
                        </m:sSubSupPr>
                        <m:e>
                          <m:r>
                            <m:rPr>
                              <m:sty m:val="p"/>
                            </m:rPr>
                            <a:rPr lang="en-US" sz="2000">
                              <a:solidFill>
                                <a:srgbClr val="009900"/>
                              </a:solidFill>
                              <a:latin typeface="Cambria Math" panose="02040503050406030204" pitchFamily="18" charset="0"/>
                              <a:ea typeface="Cambria Math" panose="02040503050406030204" pitchFamily="18" charset="0"/>
                              <a:cs typeface="Calibri" panose="020F0502020204030204" pitchFamily="34" charset="0"/>
                            </a:rPr>
                            <m:t>tan</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 </m:t>
                          </m:r>
                        </m:sub>
                        <m:sup>
                          <m:r>
                            <a:rPr lang="en-US" sz="2000" i="1">
                              <a:solidFill>
                                <a:srgbClr val="009900"/>
                              </a:solidFill>
                              <a:latin typeface="Cambria Math" panose="02040503050406030204" pitchFamily="18" charset="0"/>
                              <a:cs typeface="Calibri" panose="020F0502020204030204" pitchFamily="34" charset="0"/>
                            </a:rPr>
                            <m:t>−1</m:t>
                          </m:r>
                        </m:sup>
                      </m:sSubSup>
                      <m:d>
                        <m:dPr>
                          <m:ctrlPr>
                            <a:rPr lang="en-US" sz="2000" i="1">
                              <a:solidFill>
                                <a:srgbClr val="009900"/>
                              </a:solidFill>
                              <a:latin typeface="Cambria Math" panose="02040503050406030204" pitchFamily="18" charset="0"/>
                              <a:cs typeface="Calibri" panose="020F0502020204030204" pitchFamily="34" charset="0"/>
                            </a:rPr>
                          </m:ctrlPr>
                        </m:dPr>
                        <m:e>
                          <m:f>
                            <m:f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fPr>
                            <m:num>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solidFill>
                                        <a:srgbClr val="009900"/>
                                      </a:solidFill>
                                      <a:latin typeface="Cambria Math" panose="02040503050406030204" pitchFamily="18" charset="0"/>
                                      <a:ea typeface="Cambria Math" panose="02040503050406030204" pitchFamily="18" charset="0"/>
                                      <a:cs typeface="Calibri" panose="020F0502020204030204" pitchFamily="34" charset="0"/>
                                    </a:rPr>
                                    <m:t>nom</m:t>
                                  </m:r>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num>
                            <m:den>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solidFill>
                                        <a:srgbClr val="009900"/>
                                      </a:solidFill>
                                      <a:latin typeface="Cambria Math" panose="02040503050406030204" pitchFamily="18" charset="0"/>
                                      <a:ea typeface="Cambria Math" panose="02040503050406030204" pitchFamily="18" charset="0"/>
                                      <a:cs typeface="Calibri" panose="020F0502020204030204" pitchFamily="34" charset="0"/>
                                    </a:rPr>
                                    <m:t>nom</m:t>
                                  </m:r>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den>
                          </m:f>
                        </m:e>
                      </m:d>
                    </m:oMath>
                  </a14:m>
                  <a:r>
                    <a:rPr lang="en-GB" sz="2000" dirty="0">
                      <a:latin typeface="Calibri" panose="020F0502020204030204" pitchFamily="34" charset="0"/>
                      <a:cs typeface="Calibri" panose="020F0502020204030204" pitchFamily="34" charset="0"/>
                    </a:rPr>
                    <a:t>. </a:t>
                  </a:r>
                </a:p>
                <a:p>
                  <a:endParaRPr lang="en-GB" dirty="0">
                    <a:solidFill>
                      <a:srgbClr val="FF0000"/>
                    </a:solidFill>
                    <a:latin typeface="Calibri" panose="020F0502020204030204" pitchFamily="34" charset="0"/>
                    <a:cs typeface="Calibri" panose="020F0502020204030204" pitchFamily="34" charset="0"/>
                  </a:endParaRPr>
                </a:p>
              </p:txBody>
            </p:sp>
          </mc:Choice>
          <mc:Fallback xmlns="">
            <p:sp>
              <p:nvSpPr>
                <p:cNvPr id="17" name="TextBox 16">
                  <a:extLst>
                    <a:ext uri="{FF2B5EF4-FFF2-40B4-BE49-F238E27FC236}">
                      <a16:creationId xmlns:a16="http://schemas.microsoft.com/office/drawing/2014/main" id="{AA55CD6E-CEAF-204F-4F4B-59F789B8EDB3}"/>
                    </a:ext>
                  </a:extLst>
                </p:cNvPr>
                <p:cNvSpPr txBox="1">
                  <a:spLocks noRot="1" noChangeAspect="1" noMove="1" noResize="1" noEditPoints="1" noAdjustHandles="1" noChangeArrowheads="1" noChangeShapeType="1" noTextEdit="1"/>
                </p:cNvSpPr>
                <p:nvPr/>
              </p:nvSpPr>
              <p:spPr>
                <a:xfrm>
                  <a:off x="559660" y="4835216"/>
                  <a:ext cx="12191934" cy="1208536"/>
                </a:xfrm>
                <a:prstGeom prst="rect">
                  <a:avLst/>
                </a:prstGeom>
                <a:blipFill>
                  <a:blip r:embed="rId3"/>
                  <a:stretch>
                    <a:fillRect l="-550" t="-38889"/>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ECB3707C-AAD9-63D7-1B12-C7AEFF37D902}"/>
                </a:ext>
              </a:extLst>
            </p:cNvPr>
            <p:cNvSpPr txBox="1"/>
            <p:nvPr/>
          </p:nvSpPr>
          <p:spPr>
            <a:xfrm>
              <a:off x="660399" y="4325863"/>
              <a:ext cx="2324746" cy="338554"/>
            </a:xfrm>
            <a:prstGeom prst="rect">
              <a:avLst/>
            </a:prstGeom>
            <a:noFill/>
          </p:spPr>
          <p:txBody>
            <a:bodyPr wrap="square" lIns="0" tIns="0" rIns="0" bIns="0" rtlCol="0">
              <a:spAutoFit/>
            </a:bodyPr>
            <a:lstStyle/>
            <a:p>
              <a:pPr algn="l"/>
              <a:r>
                <a:rPr lang="en-GB" sz="2200" b="1" dirty="0"/>
                <a:t>New definition: </a:t>
              </a:r>
            </a:p>
          </p:txBody>
        </p:sp>
      </p:grpSp>
      <p:grpSp>
        <p:nvGrpSpPr>
          <p:cNvPr id="4" name="Group 3">
            <a:extLst>
              <a:ext uri="{FF2B5EF4-FFF2-40B4-BE49-F238E27FC236}">
                <a16:creationId xmlns:a16="http://schemas.microsoft.com/office/drawing/2014/main" id="{10809BC2-40DE-F9C8-6579-44A6B3B6C64C}"/>
              </a:ext>
            </a:extLst>
          </p:cNvPr>
          <p:cNvGrpSpPr/>
          <p:nvPr/>
        </p:nvGrpSpPr>
        <p:grpSpPr>
          <a:xfrm>
            <a:off x="1511710" y="2931424"/>
            <a:ext cx="8438595" cy="1250792"/>
            <a:chOff x="1511710" y="2931424"/>
            <a:chExt cx="8438595" cy="1250792"/>
          </a:xfrm>
        </p:grpSpPr>
        <p:sp>
          <p:nvSpPr>
            <p:cNvPr id="9" name="Rectangle: Rounded Corners 8">
              <a:extLst>
                <a:ext uri="{FF2B5EF4-FFF2-40B4-BE49-F238E27FC236}">
                  <a16:creationId xmlns:a16="http://schemas.microsoft.com/office/drawing/2014/main" id="{A87FE696-581F-B60E-7440-A3B51073B179}"/>
                </a:ext>
              </a:extLst>
            </p:cNvPr>
            <p:cNvSpPr/>
            <p:nvPr/>
          </p:nvSpPr>
          <p:spPr>
            <a:xfrm>
              <a:off x="3103418" y="2931424"/>
              <a:ext cx="6668655" cy="1250792"/>
            </a:xfrm>
            <a:prstGeom prst="roundRect">
              <a:avLst>
                <a:gd name="adj" fmla="val 11273"/>
              </a:avLst>
            </a:prstGeom>
            <a:solidFill>
              <a:srgbClr val="008000">
                <a:alpha val="12000"/>
              </a:srgbClr>
            </a:solidFill>
            <a:ln w="349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0CCF043-993F-B35B-39A0-736F916F7517}"/>
                    </a:ext>
                  </a:extLst>
                </p:cNvPr>
                <p:cNvSpPr txBox="1"/>
                <p:nvPr/>
              </p:nvSpPr>
              <p:spPr>
                <a:xfrm>
                  <a:off x="3588827" y="3000498"/>
                  <a:ext cx="5562488"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a:latin typeface="Cambria Math" panose="02040503050406030204" pitchFamily="18" charset="0"/>
                                <a:cs typeface="Calibri" panose="020F0502020204030204" pitchFamily="34" charset="0"/>
                              </a:rPr>
                              <m:t>sat</m:t>
                            </m:r>
                            <m:r>
                              <a:rPr lang="en-US" sz="2000" i="1">
                                <a:latin typeface="Cambria Math" panose="02040503050406030204" pitchFamily="18" charset="0"/>
                                <a:cs typeface="Calibri" panose="020F0502020204030204" pitchFamily="34" charset="0"/>
                              </a:rPr>
                              <m:t> </m:t>
                            </m:r>
                          </m:sup>
                        </m:sSubSup>
                        <m:d>
                          <m:dPr>
                            <m:ctrlPr>
                              <a:rPr lang="en-US" sz="2000" i="1">
                                <a:latin typeface="Cambria Math" panose="02040503050406030204" pitchFamily="18" charset="0"/>
                                <a:cs typeface="Calibri" panose="020F0502020204030204" pitchFamily="34" charset="0"/>
                              </a:rPr>
                            </m:ctrlPr>
                          </m:dPr>
                          <m:e>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e>
                        </m:d>
                        <m:r>
                          <a:rPr lang="en-GB" sz="2000" b="0" i="1" smtClean="0">
                            <a:latin typeface="Cambria Math" panose="02040503050406030204" pitchFamily="18" charset="0"/>
                            <a:ea typeface="Cambria Math" panose="02040503050406030204" pitchFamily="18" charset="0"/>
                            <a:cs typeface="Calibri" panose="020F0502020204030204" pitchFamily="34" charset="0"/>
                          </a:rPr>
                          <m:t>  </m:t>
                        </m:r>
                        <m:r>
                          <a:rPr lang="en-GB" sz="2000" i="1" smtClean="0">
                            <a:latin typeface="Cambria Math" panose="02040503050406030204" pitchFamily="18" charset="0"/>
                            <a:cs typeface="Calibri" panose="020F0502020204030204" pitchFamily="34" charset="0"/>
                          </a:rPr>
                          <m:t>↦</m:t>
                        </m:r>
                        <m:r>
                          <a:rPr lang="en-GB" sz="2000" b="0" i="1" smtClean="0">
                            <a:latin typeface="Cambria Math" panose="02040503050406030204" pitchFamily="18" charset="0"/>
                            <a:cs typeface="Calibri" panose="020F0502020204030204" pitchFamily="34" charset="0"/>
                          </a:rPr>
                          <m:t>   </m:t>
                        </m:r>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𝐵</m:t>
                            </m:r>
                          </m:e>
                          <m:sub>
                            <m:r>
                              <a:rPr lang="en-US" sz="2000" i="1">
                                <a:latin typeface="Cambria Math" panose="02040503050406030204" pitchFamily="18" charset="0"/>
                                <a:cs typeface="Calibri" panose="020F0502020204030204" pitchFamily="34" charset="0"/>
                              </a:rPr>
                              <m:t>𝑚</m:t>
                            </m:r>
                          </m:sub>
                          <m:sup>
                            <m:r>
                              <m:rPr>
                                <m:sty m:val="p"/>
                              </m:rPr>
                              <a:rPr lang="en-US" sz="2000" b="0" i="0" smtClean="0">
                                <a:latin typeface="Cambria Math" panose="02040503050406030204" pitchFamily="18" charset="0"/>
                                <a:cs typeface="Calibri" panose="020F0502020204030204" pitchFamily="34" charset="0"/>
                              </a:rPr>
                              <m:t>sat</m:t>
                            </m:r>
                            <m:r>
                              <a:rPr lang="en-US" sz="2000" b="0" i="1" smtClean="0">
                                <a:latin typeface="Cambria Math" panose="02040503050406030204" pitchFamily="18" charset="0"/>
                                <a:cs typeface="Calibri" panose="020F0502020204030204" pitchFamily="34" charset="0"/>
                              </a:rPr>
                              <m:t> </m:t>
                            </m:r>
                          </m:sup>
                        </m:sSubSup>
                        <m:r>
                          <a:rPr lang="en-US" sz="2000" b="0" i="1" smtClean="0">
                            <a:latin typeface="Cambria Math" panose="02040503050406030204" pitchFamily="18" charset="0"/>
                            <a:cs typeface="Calibri" panose="020F0502020204030204" pitchFamily="34" charset="0"/>
                          </a:rPr>
                          <m:t>(</m:t>
                        </m:r>
                        <m:sSub>
                          <m:sSubPr>
                            <m:ctrlPr>
                              <a:rPr lang="en-US" sz="200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latin typeface="Cambria Math" panose="02040503050406030204" pitchFamily="18" charset="0"/>
                            <a:cs typeface="Calibri" panose="020F0502020204030204" pitchFamily="34" charset="0"/>
                          </a:rPr>
                          <m:t>)</m:t>
                        </m:r>
                      </m:oMath>
                    </m:oMathPara>
                  </a14:m>
                  <a:endParaRPr lang="en-GB" sz="2000" dirty="0">
                    <a:latin typeface="Calibri" panose="020F0502020204030204" pitchFamily="34" charset="0"/>
                    <a:cs typeface="Calibri" panose="020F0502020204030204" pitchFamily="34" charset="0"/>
                  </a:endParaRPr>
                </a:p>
              </p:txBody>
            </p:sp>
          </mc:Choice>
          <mc:Fallback xmlns="">
            <p:sp>
              <p:nvSpPr>
                <p:cNvPr id="16" name="TextBox 15">
                  <a:extLst>
                    <a:ext uri="{FF2B5EF4-FFF2-40B4-BE49-F238E27FC236}">
                      <a16:creationId xmlns:a16="http://schemas.microsoft.com/office/drawing/2014/main" id="{C0CCF043-993F-B35B-39A0-736F916F7517}"/>
                    </a:ext>
                  </a:extLst>
                </p:cNvPr>
                <p:cNvSpPr txBox="1">
                  <a:spLocks noRot="1" noChangeAspect="1" noMove="1" noResize="1" noEditPoints="1" noAdjustHandles="1" noChangeArrowheads="1" noChangeShapeType="1" noTextEdit="1"/>
                </p:cNvSpPr>
                <p:nvPr/>
              </p:nvSpPr>
              <p:spPr>
                <a:xfrm>
                  <a:off x="3588827" y="3000498"/>
                  <a:ext cx="5562488" cy="400110"/>
                </a:xfrm>
                <a:prstGeom prst="rect">
                  <a:avLst/>
                </a:prstGeom>
                <a:blipFill>
                  <a:blip r:embed="rId4"/>
                  <a:stretch>
                    <a:fillRect b="-15152"/>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9EE2C772-2DF0-263E-0514-9E4EC60F4393}"/>
                </a:ext>
              </a:extLst>
            </p:cNvPr>
            <p:cNvSpPr txBox="1"/>
            <p:nvPr/>
          </p:nvSpPr>
          <p:spPr>
            <a:xfrm>
              <a:off x="1511710" y="3000498"/>
              <a:ext cx="1473435" cy="338554"/>
            </a:xfrm>
            <a:prstGeom prst="rect">
              <a:avLst/>
            </a:prstGeom>
            <a:noFill/>
          </p:spPr>
          <p:txBody>
            <a:bodyPr wrap="square" lIns="0" tIns="0" rIns="0" bIns="0" rtlCol="0">
              <a:spAutoFit/>
            </a:bodyPr>
            <a:lstStyle/>
            <a:p>
              <a:pPr algn="l"/>
              <a:r>
                <a:rPr lang="en-GB" sz="2200" b="1" dirty="0"/>
                <a:t>Proposal</a:t>
              </a:r>
              <a:r>
                <a:rPr lang="en-GB" b="1" dirty="0"/>
                <a:t>: </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248AA5C-46F6-2B6F-F524-5144827EBD55}"/>
                    </a:ext>
                  </a:extLst>
                </p:cNvPr>
                <p:cNvSpPr txBox="1"/>
                <p:nvPr/>
              </p:nvSpPr>
              <p:spPr>
                <a:xfrm>
                  <a:off x="3281649" y="3400608"/>
                  <a:ext cx="6668656" cy="707886"/>
                </a:xfrm>
                <a:prstGeom prst="rect">
                  <a:avLst/>
                </a:prstGeom>
                <a:noFill/>
              </p:spPr>
              <p:txBody>
                <a:bodyPr wrap="square">
                  <a:spAutoFit/>
                </a:bodyPr>
                <a:lstStyle/>
                <a:p>
                  <a14:m>
                    <m:oMath xmlns:m="http://schemas.openxmlformats.org/officeDocument/2006/math">
                      <m:sSub>
                        <m:sSubPr>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1</m:t>
                          </m:r>
                        </m:sub>
                      </m:sSub>
                    </m:oMath>
                  </a14:m>
                  <a:r>
                    <a:rPr lang="en-GB" sz="2000" dirty="0"/>
                    <a:t> - main current (i.e., inner current for </a:t>
                  </a:r>
                  <a:r>
                    <a:rPr lang="en-GB" sz="2000" i="1" dirty="0"/>
                    <a:t>B</a:t>
                  </a:r>
                  <a:r>
                    <a:rPr lang="en-GB" sz="2000" dirty="0"/>
                    <a:t> field)</a:t>
                  </a:r>
                </a:p>
                <a:p>
                  <a14:m>
                    <m:oMath xmlns:m="http://schemas.openxmlformats.org/officeDocument/2006/math">
                      <m:sSub>
                        <m:sSubPr>
                          <m:ctrlPr>
                            <a:rPr lang="en-US" sz="200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99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rgbClr val="009900"/>
                              </a:solidFill>
                              <a:latin typeface="Cambria Math" panose="02040503050406030204" pitchFamily="18" charset="0"/>
                              <a:ea typeface="Cambria Math" panose="02040503050406030204" pitchFamily="18" charset="0"/>
                              <a:cs typeface="Calibri" panose="020F0502020204030204" pitchFamily="34" charset="0"/>
                            </a:rPr>
                            <m:t>2</m:t>
                          </m:r>
                        </m:sub>
                      </m:sSub>
                    </m:oMath>
                  </a14:m>
                  <a:r>
                    <a:rPr lang="en-GB" sz="2000" dirty="0">
                      <a:solidFill>
                        <a:srgbClr val="009900"/>
                      </a:solidFill>
                    </a:rPr>
                    <a:t> - secondary current (i.e., outer current for </a:t>
                  </a:r>
                  <a:r>
                    <a:rPr lang="en-GB" sz="2000" i="1" dirty="0">
                      <a:solidFill>
                        <a:srgbClr val="009900"/>
                      </a:solidFill>
                    </a:rPr>
                    <a:t>B</a:t>
                  </a:r>
                  <a:r>
                    <a:rPr lang="en-GB" sz="2000" dirty="0">
                      <a:solidFill>
                        <a:srgbClr val="009900"/>
                      </a:solidFill>
                    </a:rPr>
                    <a:t> field)</a:t>
                  </a:r>
                </a:p>
              </p:txBody>
            </p:sp>
          </mc:Choice>
          <mc:Fallback xmlns="">
            <p:sp>
              <p:nvSpPr>
                <p:cNvPr id="18" name="TextBox 17">
                  <a:extLst>
                    <a:ext uri="{FF2B5EF4-FFF2-40B4-BE49-F238E27FC236}">
                      <a16:creationId xmlns:a16="http://schemas.microsoft.com/office/drawing/2014/main" id="{6248AA5C-46F6-2B6F-F524-5144827EBD55}"/>
                    </a:ext>
                  </a:extLst>
                </p:cNvPr>
                <p:cNvSpPr txBox="1">
                  <a:spLocks noRot="1" noChangeAspect="1" noMove="1" noResize="1" noEditPoints="1" noAdjustHandles="1" noChangeArrowheads="1" noChangeShapeType="1" noTextEdit="1"/>
                </p:cNvSpPr>
                <p:nvPr/>
              </p:nvSpPr>
              <p:spPr>
                <a:xfrm>
                  <a:off x="3281649" y="3400608"/>
                  <a:ext cx="6668656" cy="707886"/>
                </a:xfrm>
                <a:prstGeom prst="rect">
                  <a:avLst/>
                </a:prstGeom>
                <a:blipFill>
                  <a:blip r:embed="rId5"/>
                  <a:stretch>
                    <a:fillRect t="-4310" b="-15517"/>
                  </a:stretch>
                </a:blipFill>
              </p:spPr>
              <p:txBody>
                <a:bodyPr/>
                <a:lstStyle/>
                <a:p>
                  <a:r>
                    <a:rPr lang="en-GB">
                      <a:noFill/>
                    </a:rPr>
                    <a:t> </a:t>
                  </a:r>
                </a:p>
              </p:txBody>
            </p:sp>
          </mc:Fallback>
        </mc:AlternateContent>
      </p:grpSp>
      <p:sp>
        <p:nvSpPr>
          <p:cNvPr id="22" name="TextBox 21">
            <a:extLst>
              <a:ext uri="{FF2B5EF4-FFF2-40B4-BE49-F238E27FC236}">
                <a16:creationId xmlns:a16="http://schemas.microsoft.com/office/drawing/2014/main" id="{19446979-66F3-B267-6649-70EDBB8BCFD4}"/>
              </a:ext>
            </a:extLst>
          </p:cNvPr>
          <p:cNvSpPr txBox="1"/>
          <p:nvPr/>
        </p:nvSpPr>
        <p:spPr>
          <a:xfrm>
            <a:off x="660399" y="1136232"/>
            <a:ext cx="3364251" cy="338554"/>
          </a:xfrm>
          <a:prstGeom prst="rect">
            <a:avLst/>
          </a:prstGeom>
          <a:noFill/>
        </p:spPr>
        <p:txBody>
          <a:bodyPr wrap="square" lIns="0" tIns="0" rIns="0" bIns="0" rtlCol="0">
            <a:spAutoFit/>
          </a:bodyPr>
          <a:lstStyle/>
          <a:p>
            <a:pPr algn="l"/>
            <a:r>
              <a:rPr lang="en-GB" sz="2200" b="1" dirty="0"/>
              <a:t>Original definition: </a:t>
            </a:r>
          </a:p>
        </p:txBody>
      </p:sp>
      <mc:AlternateContent xmlns:mc="http://schemas.openxmlformats.org/markup-compatibility/2006" xmlns:a14="http://schemas.microsoft.com/office/drawing/2010/main">
        <mc:Choice Requires="a14">
          <p:sp>
            <p:nvSpPr>
              <p:cNvPr id="19" name="Content Placeholder 21">
                <a:extLst>
                  <a:ext uri="{FF2B5EF4-FFF2-40B4-BE49-F238E27FC236}">
                    <a16:creationId xmlns:a16="http://schemas.microsoft.com/office/drawing/2014/main" id="{C719615E-2088-8391-6C6F-616EC26B775D}"/>
                  </a:ext>
                </a:extLst>
              </p:cNvPr>
              <p:cNvSpPr txBox="1">
                <a:spLocks noGrp="1"/>
              </p:cNvSpPr>
              <p:nvPr>
                <p:ph idx="1"/>
              </p:nvPr>
            </p:nvSpPr>
            <p:spPr>
              <a:xfrm>
                <a:off x="0" y="5933415"/>
                <a:ext cx="12192000" cy="382156"/>
              </a:xfrm>
              <a:prstGeom prst="rect">
                <a:avLst/>
              </a:prstGeom>
              <a:solidFill>
                <a:srgbClr val="BEBECB"/>
              </a:solidFill>
            </p:spPr>
            <p:txBody>
              <a:bodyPr wrap="square" anchor="ctr">
                <a:spAutoFit/>
              </a:bodyPr>
              <a:lstStyle/>
              <a:p>
                <a:pPr marL="571500" lvl="1" indent="-285750">
                  <a:spcBef>
                    <a:spcPts val="0"/>
                  </a:spcBef>
                </a:pPr>
                <a:r>
                  <a:rPr lang="en-US" sz="2200" b="0" dirty="0">
                    <a:solidFill>
                      <a:schemeClr val="tx1"/>
                    </a:solidFill>
                    <a:latin typeface="+mj-lt"/>
                    <a:cs typeface="Calibri" panose="020F0502020204030204" pitchFamily="34" charset="0"/>
                  </a:rPr>
                  <a:t>Question: How to find </a:t>
                </a:r>
                <a14:m>
                  <m:oMath xmlns:m="http://schemas.openxmlformats.org/officeDocument/2006/math">
                    <m:r>
                      <a:rPr lang="en-GB" sz="2200" i="1" smtClean="0">
                        <a:solidFill>
                          <a:schemeClr val="tx1"/>
                        </a:solidFill>
                        <a:latin typeface="Cambria Math" panose="02040503050406030204" pitchFamily="18" charset="0"/>
                        <a:cs typeface="Calibri" panose="020F0502020204030204" pitchFamily="34" charset="0"/>
                      </a:rPr>
                      <m:t>𝐺</m:t>
                    </m:r>
                    <m:d>
                      <m:dPr>
                        <m:ctrlPr>
                          <a:rPr lang="en-GB" sz="2200" i="1">
                            <a:solidFill>
                              <a:schemeClr val="tx1"/>
                            </a:solidFill>
                            <a:latin typeface="Cambria Math" panose="02040503050406030204" pitchFamily="18" charset="0"/>
                            <a:cs typeface="Calibri" panose="020F0502020204030204" pitchFamily="34" charset="0"/>
                          </a:rPr>
                        </m:ctrlPr>
                      </m:dPr>
                      <m:e>
                        <m:sSub>
                          <m:sSubPr>
                            <m:ctrlPr>
                              <a:rPr lang="en-US"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2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sz="2200" b="0" dirty="0">
                    <a:solidFill>
                      <a:schemeClr val="tx1"/>
                    </a:solidFill>
                    <a:latin typeface="+mj-lt"/>
                    <a:cs typeface="Calibri" panose="020F0502020204030204" pitchFamily="34" charset="0"/>
                  </a:rPr>
                  <a:t>?</a:t>
                </a:r>
              </a:p>
            </p:txBody>
          </p:sp>
        </mc:Choice>
        <mc:Fallback xmlns="">
          <p:sp>
            <p:nvSpPr>
              <p:cNvPr id="19" name="Content Placeholder 21">
                <a:extLst>
                  <a:ext uri="{FF2B5EF4-FFF2-40B4-BE49-F238E27FC236}">
                    <a16:creationId xmlns:a16="http://schemas.microsoft.com/office/drawing/2014/main" id="{C719615E-2088-8391-6C6F-616EC26B775D}"/>
                  </a:ext>
                </a:extLst>
              </p:cNvPr>
              <p:cNvSpPr txBox="1">
                <a:spLocks noGrp="1" noRot="1" noChangeAspect="1" noMove="1" noResize="1" noEditPoints="1" noAdjustHandles="1" noChangeArrowheads="1" noChangeShapeType="1" noTextEdit="1"/>
              </p:cNvSpPr>
              <p:nvPr>
                <p:ph idx="1"/>
              </p:nvPr>
            </p:nvSpPr>
            <p:spPr>
              <a:xfrm>
                <a:off x="0" y="5933415"/>
                <a:ext cx="12192000" cy="382156"/>
              </a:xfrm>
              <a:prstGeom prst="rect">
                <a:avLst/>
              </a:prstGeom>
              <a:blipFill>
                <a:blip r:embed="rId6"/>
                <a:stretch>
                  <a:fillRect t="-17460" b="-38095"/>
                </a:stretch>
              </a:blipFill>
            </p:spPr>
            <p:txBody>
              <a:bodyPr/>
              <a:lstStyle/>
              <a:p>
                <a:r>
                  <a:rPr lang="en-GB">
                    <a:noFill/>
                  </a:rPr>
                  <a:t> </a:t>
                </a:r>
              </a:p>
            </p:txBody>
          </p:sp>
        </mc:Fallback>
      </mc:AlternateContent>
      <p:sp>
        <p:nvSpPr>
          <p:cNvPr id="7" name="Date Placeholder 3">
            <a:extLst>
              <a:ext uri="{FF2B5EF4-FFF2-40B4-BE49-F238E27FC236}">
                <a16:creationId xmlns:a16="http://schemas.microsoft.com/office/drawing/2014/main" id="{DE481592-2742-5305-701A-1B363BA24F95}"/>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86118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bg/>
                                          </p:spTgt>
                                        </p:tgtEl>
                                        <p:attrNameLst>
                                          <p:attrName>style.visibility</p:attrName>
                                        </p:attrNameLst>
                                      </p:cBhvr>
                                      <p:to>
                                        <p:strVal val="visible"/>
                                      </p:to>
                                    </p:set>
                                    <p:animEffect transition="in" filter="fade">
                                      <p:cBhvr>
                                        <p:cTn id="25" dur="500"/>
                                        <p:tgtEl>
                                          <p:spTgt spid="19">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19"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C4B7EA-97DB-85C4-C155-BECD7860B6FE}"/>
              </a:ext>
            </a:extLst>
          </p:cNvPr>
          <p:cNvSpPr/>
          <p:nvPr/>
        </p:nvSpPr>
        <p:spPr>
          <a:xfrm>
            <a:off x="0" y="1895476"/>
            <a:ext cx="12191999" cy="2524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0B50968A-7FC3-0F93-A696-EA7F641ACC89}"/>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5" name="Slide Number Placeholder 4">
            <a:extLst>
              <a:ext uri="{FF2B5EF4-FFF2-40B4-BE49-F238E27FC236}">
                <a16:creationId xmlns:a16="http://schemas.microsoft.com/office/drawing/2014/main" id="{F34B8149-4DD3-51BC-D1CC-51660AE96758}"/>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6" name="TextBox 5">
            <a:extLst>
              <a:ext uri="{FF2B5EF4-FFF2-40B4-BE49-F238E27FC236}">
                <a16:creationId xmlns:a16="http://schemas.microsoft.com/office/drawing/2014/main" id="{0FD640EA-93BA-5EA7-1BAD-73E297FA819D}"/>
              </a:ext>
            </a:extLst>
          </p:cNvPr>
          <p:cNvSpPr txBox="1"/>
          <p:nvPr/>
        </p:nvSpPr>
        <p:spPr>
          <a:xfrm>
            <a:off x="0" y="2648597"/>
            <a:ext cx="12191999" cy="1015663"/>
          </a:xfrm>
          <a:prstGeom prst="rect">
            <a:avLst/>
          </a:prstGeom>
          <a:noFill/>
        </p:spPr>
        <p:txBody>
          <a:bodyPr wrap="square" lIns="0" tIns="0" rIns="0" bIns="0" rtlCol="0">
            <a:spAutoFit/>
          </a:bodyPr>
          <a:lstStyle/>
          <a:p>
            <a:pPr algn="ctr"/>
            <a:r>
              <a:rPr lang="en-US" sz="6600" dirty="0">
                <a:solidFill>
                  <a:schemeClr val="bg1"/>
                </a:solidFill>
              </a:rPr>
              <a:t>B1 / A1</a:t>
            </a:r>
            <a:endParaRPr lang="en-GB" sz="6600" dirty="0">
              <a:solidFill>
                <a:schemeClr val="bg1"/>
              </a:solidFill>
            </a:endParaRPr>
          </a:p>
        </p:txBody>
      </p:sp>
      <p:sp>
        <p:nvSpPr>
          <p:cNvPr id="2" name="Date Placeholder 3">
            <a:extLst>
              <a:ext uri="{FF2B5EF4-FFF2-40B4-BE49-F238E27FC236}">
                <a16:creationId xmlns:a16="http://schemas.microsoft.com/office/drawing/2014/main" id="{6C01085E-2F4E-CE12-D4E3-48B8CEAFFBA0}"/>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902658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How to find </a:t>
                </a:r>
                <a14:m>
                  <m:oMath xmlns:m="http://schemas.openxmlformats.org/officeDocument/2006/math">
                    <m:r>
                      <a:rPr lang="en-GB" b="1" i="1" smtClean="0">
                        <a:solidFill>
                          <a:schemeClr val="tx1"/>
                        </a:solidFill>
                        <a:latin typeface="Cambria Math" panose="02040503050406030204" pitchFamily="18" charset="0"/>
                        <a:cs typeface="Calibri" panose="020F0502020204030204" pitchFamily="34" charset="0"/>
                      </a:rPr>
                      <m:t>𝑮</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𝟏</m:t>
                            </m:r>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𝟐</m:t>
                            </m:r>
                          </m:sub>
                        </m:sSub>
                      </m:e>
                    </m:d>
                  </m:oMath>
                </a14:m>
                <a:r>
                  <a:rPr lang="en-GB" dirty="0">
                    <a:latin typeface="Calibri" panose="020F0502020204030204" pitchFamily="34" charset="0"/>
                    <a:cs typeface="Calibri" panose="020F0502020204030204" pitchFamily="34" charset="0"/>
                  </a:rPr>
                  <a:t>? </a:t>
                </a:r>
                <a:endParaRPr lang="en-GB" dirty="0"/>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xfrm>
                <a:off x="407988" y="373593"/>
                <a:ext cx="11376025" cy="1065742"/>
              </a:xfrm>
              <a:blipFill>
                <a:blip r:embed="rId2"/>
                <a:stretch>
                  <a:fillRect l="-2465" t="-15429"/>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16</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7F849F45-1D9C-2384-B469-FB3233A0AD74}"/>
                  </a:ext>
                </a:extLst>
              </p:cNvPr>
              <p:cNvSpPr/>
              <p:nvPr/>
            </p:nvSpPr>
            <p:spPr>
              <a:xfrm>
                <a:off x="552265" y="1810327"/>
                <a:ext cx="5543669" cy="2992582"/>
              </a:xfrm>
              <a:prstGeom prst="roundRect">
                <a:avLst>
                  <a:gd name="adj" fmla="val 1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342900" indent="-342900">
                  <a:lnSpc>
                    <a:spcPct val="100000"/>
                  </a:lnSpc>
                  <a:spcBef>
                    <a:spcPts val="0"/>
                  </a:spcBef>
                  <a:buFont typeface="+mj-lt"/>
                  <a:buAutoNum type="arabicPeriod"/>
                </a:pPr>
                <a:r>
                  <a:rPr lang="en-US" b="0" dirty="0">
                    <a:solidFill>
                      <a:schemeClr val="tx1"/>
                    </a:solidFill>
                    <a:latin typeface="+mj-lt"/>
                    <a:cs typeface="Calibri" panose="020F0502020204030204" pitchFamily="34" charset="0"/>
                  </a:rPr>
                  <a:t>The fitting parameters of the saturation are found for the “intermediate cycle” (1.0 inner/1.0 outer) assuming </a:t>
                </a:r>
                <a14:m>
                  <m:oMath xmlns:m="http://schemas.openxmlformats.org/officeDocument/2006/math">
                    <m:r>
                      <a:rPr lang="en-GB" b="0" i="1" smtClean="0">
                        <a:solidFill>
                          <a:schemeClr val="tx1"/>
                        </a:solidFill>
                        <a:latin typeface="Cambria Math" panose="02040503050406030204" pitchFamily="18" charset="0"/>
                        <a:cs typeface="Calibri" panose="020F0502020204030204" pitchFamily="34" charset="0"/>
                      </a:rPr>
                      <m:t>𝐺</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=1.</m:t>
                    </m:r>
                  </m:oMath>
                </a14:m>
                <a:endParaRPr lang="en-US" b="0" dirty="0">
                  <a:solidFill>
                    <a:schemeClr val="tx1"/>
                  </a:solidFill>
                  <a:latin typeface="+mj-lt"/>
                  <a:cs typeface="Calibri" panose="020F0502020204030204" pitchFamily="34" charset="0"/>
                </a:endParaRPr>
              </a:p>
              <a:p>
                <a:pPr marL="342900" indent="-342900">
                  <a:lnSpc>
                    <a:spcPct val="100000"/>
                  </a:lnSpc>
                  <a:spcBef>
                    <a:spcPts val="0"/>
                  </a:spcBef>
                  <a:buFont typeface="+mj-lt"/>
                  <a:buAutoNum type="arabicPeriod"/>
                </a:pPr>
                <a:endParaRPr lang="en-US" dirty="0">
                  <a:solidFill>
                    <a:schemeClr val="tx1"/>
                  </a:solidFill>
                  <a:latin typeface="+mj-lt"/>
                  <a:cs typeface="Calibri" panose="020F0502020204030204" pitchFamily="34" charset="0"/>
                </a:endParaRPr>
              </a:p>
              <a:p>
                <a:pPr marL="342900" indent="-342900">
                  <a:lnSpc>
                    <a:spcPct val="100000"/>
                  </a:lnSpc>
                  <a:spcBef>
                    <a:spcPts val="0"/>
                  </a:spcBef>
                  <a:buFont typeface="+mj-lt"/>
                  <a:buAutoNum type="arabicPeriod"/>
                </a:pPr>
                <a:r>
                  <a:rPr lang="en-US" dirty="0">
                    <a:solidFill>
                      <a:schemeClr val="tx1"/>
                    </a:solidFill>
                    <a:latin typeface="+mj-lt"/>
                    <a:cs typeface="Calibri" panose="020F0502020204030204" pitchFamily="34" charset="0"/>
                  </a:rPr>
                  <a:t>Using the </a:t>
                </a:r>
                <a:r>
                  <a:rPr lang="en-US" b="0" dirty="0">
                    <a:solidFill>
                      <a:schemeClr val="tx1"/>
                    </a:solidFill>
                    <a:latin typeface="+mj-lt"/>
                    <a:cs typeface="Calibri" panose="020F0502020204030204" pitchFamily="34" charset="0"/>
                  </a:rPr>
                  <a:t>same set of </a:t>
                </a:r>
                <a:r>
                  <a:rPr lang="en-US" dirty="0">
                    <a:solidFill>
                      <a:schemeClr val="tx1"/>
                    </a:solidFill>
                    <a:latin typeface="+mj-lt"/>
                    <a:cs typeface="Calibri" panose="020F0502020204030204" pitchFamily="34" charset="0"/>
                  </a:rPr>
                  <a:t>fitting parameters, t</a:t>
                </a:r>
                <a:r>
                  <a:rPr lang="en-US" b="0" dirty="0">
                    <a:solidFill>
                      <a:schemeClr val="tx1"/>
                    </a:solidFill>
                    <a:latin typeface="+mj-lt"/>
                    <a:cs typeface="Calibri" panose="020F0502020204030204" pitchFamily="34" charset="0"/>
                  </a:rPr>
                  <a:t>he values of </a:t>
                </a:r>
                <a14:m>
                  <m:oMath xmlns:m="http://schemas.openxmlformats.org/officeDocument/2006/math">
                    <m:r>
                      <a:rPr lang="en-GB" b="0" i="1" smtClean="0">
                        <a:solidFill>
                          <a:schemeClr val="tx1"/>
                        </a:solidFill>
                        <a:latin typeface="Cambria Math" panose="02040503050406030204" pitchFamily="18" charset="0"/>
                        <a:cs typeface="Calibri" panose="020F0502020204030204" pitchFamily="34" charset="0"/>
                      </a:rPr>
                      <m:t>𝐺</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b="0" dirty="0">
                    <a:solidFill>
                      <a:schemeClr val="tx1"/>
                    </a:solidFill>
                    <a:latin typeface="+mj-lt"/>
                    <a:cs typeface="Calibri" panose="020F0502020204030204" pitchFamily="34" charset="0"/>
                  </a:rPr>
                  <a:t> are found at different angles.</a:t>
                </a:r>
              </a:p>
              <a:p>
                <a:pPr marL="342900" indent="-342900">
                  <a:lnSpc>
                    <a:spcPct val="100000"/>
                  </a:lnSpc>
                  <a:spcBef>
                    <a:spcPts val="0"/>
                  </a:spcBef>
                  <a:buFont typeface="+mj-lt"/>
                  <a:buAutoNum type="arabicPeriod"/>
                </a:pPr>
                <a:endParaRPr lang="en-US" dirty="0">
                  <a:solidFill>
                    <a:schemeClr val="tx1"/>
                  </a:solidFill>
                  <a:latin typeface="+mj-lt"/>
                  <a:cs typeface="Calibri" panose="020F0502020204030204" pitchFamily="34" charset="0"/>
                </a:endParaRPr>
              </a:p>
              <a:p>
                <a:pPr marL="342900" indent="-342900">
                  <a:lnSpc>
                    <a:spcPct val="100000"/>
                  </a:lnSpc>
                  <a:spcBef>
                    <a:spcPts val="0"/>
                  </a:spcBef>
                  <a:buFont typeface="+mj-lt"/>
                  <a:buAutoNum type="arabicPeriod"/>
                </a:pPr>
                <a:r>
                  <a:rPr lang="en-US" b="0" dirty="0">
                    <a:solidFill>
                      <a:schemeClr val="tx1"/>
                    </a:solidFill>
                    <a:latin typeface="+mj-lt"/>
                    <a:cs typeface="Calibri" panose="020F0502020204030204" pitchFamily="34" charset="0"/>
                  </a:rPr>
                  <a:t>To enrich the dataset, we also consider measurement results extracted from other cycles (marked as “special” on the right).</a:t>
                </a:r>
                <a:endParaRPr lang="en-US" b="0" dirty="0">
                  <a:solidFill>
                    <a:srgbClr val="000000"/>
                  </a:solidFill>
                  <a:latin typeface="+mj-lt"/>
                  <a:cs typeface="Calibri" panose="020F0502020204030204" pitchFamily="34" charset="0"/>
                </a:endParaRPr>
              </a:p>
            </p:txBody>
          </p:sp>
        </mc:Choice>
        <mc:Fallback xmlns="">
          <p:sp>
            <p:nvSpPr>
              <p:cNvPr id="12" name="Rectangle: Rounded Corners 11">
                <a:extLst>
                  <a:ext uri="{FF2B5EF4-FFF2-40B4-BE49-F238E27FC236}">
                    <a16:creationId xmlns:a16="http://schemas.microsoft.com/office/drawing/2014/main" id="{7F849F45-1D9C-2384-B469-FB3233A0AD74}"/>
                  </a:ext>
                </a:extLst>
              </p:cNvPr>
              <p:cNvSpPr>
                <a:spLocks noRot="1" noChangeAspect="1" noMove="1" noResize="1" noEditPoints="1" noAdjustHandles="1" noChangeArrowheads="1" noChangeShapeType="1" noTextEdit="1"/>
              </p:cNvSpPr>
              <p:nvPr/>
            </p:nvSpPr>
            <p:spPr>
              <a:xfrm>
                <a:off x="552265" y="1810327"/>
                <a:ext cx="5543669" cy="2992582"/>
              </a:xfrm>
              <a:prstGeom prst="roundRect">
                <a:avLst>
                  <a:gd name="adj" fmla="val 13"/>
                </a:avLst>
              </a:prstGeom>
              <a:blipFill>
                <a:blip r:embed="rId3"/>
                <a:stretch>
                  <a:fillRect l="-659" r="-768" b="-1623"/>
                </a:stretch>
              </a:blipFill>
            </p:spPr>
            <p:txBody>
              <a:bodyPr/>
              <a:lstStyle/>
              <a:p>
                <a:r>
                  <a:rPr lang="en-GB">
                    <a:noFill/>
                  </a:rPr>
                  <a:t> </a:t>
                </a:r>
              </a:p>
            </p:txBody>
          </p:sp>
        </mc:Fallback>
      </mc:AlternateContent>
      <p:pic>
        <p:nvPicPr>
          <p:cNvPr id="2" name="Picture 12">
            <a:extLst>
              <a:ext uri="{FF2B5EF4-FFF2-40B4-BE49-F238E27FC236}">
                <a16:creationId xmlns:a16="http://schemas.microsoft.com/office/drawing/2014/main" id="{3CD84A9B-A8FF-7B8A-B337-3CA072C470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1588" y="1569255"/>
            <a:ext cx="5208147" cy="3719490"/>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7A0B1114-064F-8E1A-2015-AAC458B42161}"/>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609475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a:extLst>
              <a:ext uri="{FF2B5EF4-FFF2-40B4-BE49-F238E27FC236}">
                <a16:creationId xmlns:a16="http://schemas.microsoft.com/office/drawing/2014/main" id="{773D0E25-3529-A56A-0633-43E1F7674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59" y="1176807"/>
            <a:ext cx="4969214" cy="366018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14:m>
                  <m:oMath xmlns:m="http://schemas.openxmlformats.org/officeDocument/2006/math">
                    <m:r>
                      <a:rPr lang="en-GB" b="1" i="1" smtClean="0">
                        <a:solidFill>
                          <a:schemeClr val="tx1"/>
                        </a:solidFill>
                        <a:latin typeface="Cambria Math" panose="02040503050406030204" pitchFamily="18" charset="0"/>
                        <a:cs typeface="Calibri" panose="020F0502020204030204" pitchFamily="34" charset="0"/>
                      </a:rPr>
                      <m:t>𝑮</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𝟏</m:t>
                            </m:r>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𝟐</m:t>
                            </m:r>
                          </m:sub>
                        </m:sSub>
                      </m:e>
                    </m:d>
                  </m:oMath>
                </a14:m>
                <a:r>
                  <a:rPr lang="en-GB" dirty="0"/>
                  <a:t> for B1 (vertical field)</a:t>
                </a:r>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xfrm>
                <a:off x="407988" y="373593"/>
                <a:ext cx="11376025" cy="1065742"/>
              </a:xfrm>
              <a:blipFill>
                <a:blip r:embed="rId3"/>
                <a:stretch>
                  <a:fillRect t="-15429"/>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17</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7" name="Content Placeholder 21">
                <a:extLst>
                  <a:ext uri="{FF2B5EF4-FFF2-40B4-BE49-F238E27FC236}">
                    <a16:creationId xmlns:a16="http://schemas.microsoft.com/office/drawing/2014/main" id="{58CBBB62-3F00-8EF3-2898-51A848732759}"/>
                  </a:ext>
                </a:extLst>
              </p:cNvPr>
              <p:cNvSpPr txBox="1">
                <a:spLocks noGrp="1"/>
              </p:cNvSpPr>
              <p:nvPr>
                <p:ph idx="1"/>
              </p:nvPr>
            </p:nvSpPr>
            <p:spPr>
              <a:xfrm>
                <a:off x="7646986" y="4875154"/>
                <a:ext cx="4387931" cy="615874"/>
              </a:xfrm>
              <a:prstGeom prst="rect">
                <a:avLst/>
              </a:prstGeom>
              <a:solidFill>
                <a:schemeClr val="bg1"/>
              </a:solidFill>
            </p:spPr>
            <p:txBody>
              <a:bodyPr wrap="square">
                <a:spAutoFit/>
              </a:bodyPr>
              <a:lstStyle/>
              <a:p>
                <a:pPr lvl="1" indent="0">
                  <a:spcBef>
                    <a:spcPts val="0"/>
                  </a:spcBef>
                  <a:buNone/>
                </a:pPr>
                <a14:m>
                  <m:oMathPara xmlns:m="http://schemas.openxmlformats.org/officeDocument/2006/math">
                    <m:oMathParaPr>
                      <m:jc m:val="centerGroup"/>
                    </m:oMathParaPr>
                    <m:oMath xmlns:m="http://schemas.openxmlformats.org/officeDocument/2006/math">
                      <m:r>
                        <a:rPr lang="en-GB" sz="2000" i="1" smtClean="0">
                          <a:solidFill>
                            <a:srgbClr val="008000"/>
                          </a:solidFill>
                          <a:latin typeface="Cambria Math" panose="02040503050406030204" pitchFamily="18" charset="0"/>
                          <a:cs typeface="Calibri" panose="020F0502020204030204" pitchFamily="34" charset="0"/>
                        </a:rPr>
                        <m:t>𝐺</m:t>
                      </m:r>
                      <m:d>
                        <m:dPr>
                          <m:ctrlPr>
                            <a:rPr lang="en-GB" sz="2000" i="1">
                              <a:solidFill>
                                <a:srgbClr val="008000"/>
                              </a:solidFill>
                              <a:latin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sz="2000" i="1">
                          <a:solidFill>
                            <a:srgbClr val="008000"/>
                          </a:solidFill>
                          <a:latin typeface="Cambria Math" panose="02040503050406030204" pitchFamily="18" charset="0"/>
                          <a:cs typeface="Calibri" panose="020F0502020204030204" pitchFamily="34" charset="0"/>
                        </a:rPr>
                        <m:t>=</m:t>
                      </m:r>
                      <m:f>
                        <m:fPr>
                          <m:ctrlPr>
                            <a:rPr lang="en-GB" sz="2000" i="1">
                              <a:solidFill>
                                <a:srgbClr val="008000"/>
                              </a:solidFill>
                              <a:latin typeface="Cambria Math" panose="02040503050406030204" pitchFamily="18" charset="0"/>
                              <a:cs typeface="Calibri" panose="020F0502020204030204" pitchFamily="34" charset="0"/>
                            </a:rPr>
                          </m:ctrlPr>
                        </m:fPr>
                        <m:num>
                          <m:r>
                            <a:rPr lang="en-GB" sz="2000" i="1">
                              <a:solidFill>
                                <a:srgbClr val="008000"/>
                              </a:solidFill>
                              <a:latin typeface="Cambria Math" panose="02040503050406030204" pitchFamily="18" charset="0"/>
                              <a:cs typeface="Calibri" panose="020F0502020204030204" pitchFamily="34" charset="0"/>
                            </a:rPr>
                            <m:t>𝑎</m:t>
                          </m:r>
                        </m:num>
                        <m:den>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den>
                      </m:f>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sz="2000" b="0" dirty="0">
                  <a:solidFill>
                    <a:srgbClr val="008000"/>
                  </a:solidFill>
                  <a:latin typeface="+mj-lt"/>
                  <a:cs typeface="Calibri" panose="020F0502020204030204" pitchFamily="34" charset="0"/>
                </a:endParaRPr>
              </a:p>
            </p:txBody>
          </p:sp>
        </mc:Choice>
        <mc:Fallback xmlns="">
          <p:sp>
            <p:nvSpPr>
              <p:cNvPr id="17" name="Content Placeholder 21">
                <a:extLst>
                  <a:ext uri="{FF2B5EF4-FFF2-40B4-BE49-F238E27FC236}">
                    <a16:creationId xmlns:a16="http://schemas.microsoft.com/office/drawing/2014/main" id="{58CBBB62-3F00-8EF3-2898-51A848732759}"/>
                  </a:ext>
                </a:extLst>
              </p:cNvPr>
              <p:cNvSpPr txBox="1">
                <a:spLocks noGrp="1" noRot="1" noChangeAspect="1" noMove="1" noResize="1" noEditPoints="1" noAdjustHandles="1" noChangeArrowheads="1" noChangeShapeType="1" noTextEdit="1"/>
              </p:cNvSpPr>
              <p:nvPr>
                <p:ph idx="1"/>
              </p:nvPr>
            </p:nvSpPr>
            <p:spPr>
              <a:xfrm>
                <a:off x="7646986" y="4875154"/>
                <a:ext cx="4387931" cy="61587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Content Placeholder 21">
                <a:extLst>
                  <a:ext uri="{FF2B5EF4-FFF2-40B4-BE49-F238E27FC236}">
                    <a16:creationId xmlns:a16="http://schemas.microsoft.com/office/drawing/2014/main" id="{68857A15-1665-BEFD-D548-6FCC3DB5FF12}"/>
                  </a:ext>
                </a:extLst>
              </p:cNvPr>
              <p:cNvSpPr txBox="1">
                <a:spLocks/>
              </p:cNvSpPr>
              <p:nvPr/>
            </p:nvSpPr>
            <p:spPr>
              <a:xfrm>
                <a:off x="0" y="6012784"/>
                <a:ext cx="12192000" cy="347403"/>
              </a:xfrm>
              <a:prstGeom prst="rect">
                <a:avLst/>
              </a:prstGeom>
              <a:solidFill>
                <a:srgbClr val="BEBECB"/>
              </a:solidFill>
            </p:spPr>
            <p:txBody>
              <a:bodyPr vert="horz" wrap="square" lIns="0" tIns="0" rIns="0" bIns="0" rtlCol="0" anchor="ctr">
                <a:sp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lvl="1" indent="0">
                  <a:spcBef>
                    <a:spcPts val="0"/>
                  </a:spcBef>
                  <a:buFont typeface="Arial" charset="0"/>
                  <a:buNone/>
                </a:pPr>
                <a:r>
                  <a:rPr lang="en-US" sz="2000" dirty="0">
                    <a:solidFill>
                      <a:schemeClr val="tx1"/>
                    </a:solidFill>
                    <a:latin typeface="+mj-lt"/>
                    <a:cs typeface="Calibri" panose="020F0502020204030204" pitchFamily="34" charset="0"/>
                  </a:rPr>
                  <a:t>The function </a:t>
                </a:r>
                <a14:m>
                  <m:oMath xmlns:m="http://schemas.openxmlformats.org/officeDocument/2006/math">
                    <m:r>
                      <a:rPr lang="en-GB" sz="2000" i="1" smtClean="0">
                        <a:solidFill>
                          <a:schemeClr val="tx1"/>
                        </a:solidFill>
                        <a:latin typeface="Cambria Math" panose="02040503050406030204" pitchFamily="18" charset="0"/>
                        <a:cs typeface="Calibri" panose="020F0502020204030204" pitchFamily="34" charset="0"/>
                      </a:rPr>
                      <m:t>𝐺</m:t>
                    </m:r>
                    <m:d>
                      <m:dPr>
                        <m:ctrlPr>
                          <a:rPr lang="en-GB" sz="2000" i="1">
                            <a:solidFill>
                              <a:schemeClr val="tx1"/>
                            </a:solidFill>
                            <a:latin typeface="Cambria Math" panose="02040503050406030204" pitchFamily="18" charset="0"/>
                            <a:cs typeface="Calibri" panose="020F0502020204030204" pitchFamily="34" charset="0"/>
                          </a:rPr>
                        </m:ctrlPr>
                      </m:dPr>
                      <m:e>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sz="2000" dirty="0">
                    <a:solidFill>
                      <a:schemeClr val="tx1"/>
                    </a:solidFill>
                    <a:latin typeface="+mj-lt"/>
                    <a:cs typeface="Calibri" panose="020F0502020204030204" pitchFamily="34" charset="0"/>
                  </a:rPr>
                  <a:t> together with the fitting parameters is determined from the experimental data.</a:t>
                </a:r>
              </a:p>
            </p:txBody>
          </p:sp>
        </mc:Choice>
        <mc:Fallback xmlns="">
          <p:sp>
            <p:nvSpPr>
              <p:cNvPr id="10" name="Content Placeholder 21">
                <a:extLst>
                  <a:ext uri="{FF2B5EF4-FFF2-40B4-BE49-F238E27FC236}">
                    <a16:creationId xmlns:a16="http://schemas.microsoft.com/office/drawing/2014/main" id="{68857A15-1665-BEFD-D548-6FCC3DB5FF12}"/>
                  </a:ext>
                </a:extLst>
              </p:cNvPr>
              <p:cNvSpPr txBox="1">
                <a:spLocks noRot="1" noChangeAspect="1" noMove="1" noResize="1" noEditPoints="1" noAdjustHandles="1" noChangeArrowheads="1" noChangeShapeType="1" noTextEdit="1"/>
              </p:cNvSpPr>
              <p:nvPr/>
            </p:nvSpPr>
            <p:spPr>
              <a:xfrm>
                <a:off x="0" y="6012784"/>
                <a:ext cx="12192000" cy="347403"/>
              </a:xfrm>
              <a:prstGeom prst="rect">
                <a:avLst/>
              </a:prstGeom>
              <a:blipFill>
                <a:blip r:embed="rId5"/>
                <a:stretch>
                  <a:fillRect t="-15789" b="-385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60A839A-A3F8-8F89-77E2-21DEDB1811FA}"/>
                  </a:ext>
                </a:extLst>
              </p:cNvPr>
              <p:cNvSpPr txBox="1"/>
              <p:nvPr/>
            </p:nvSpPr>
            <p:spPr>
              <a:xfrm>
                <a:off x="7246780" y="5512270"/>
                <a:ext cx="4201393" cy="400110"/>
              </a:xfrm>
              <a:prstGeom prst="rect">
                <a:avLst/>
              </a:prstGeom>
              <a:noFill/>
            </p:spPr>
            <p:txBody>
              <a:bodyPr wrap="square">
                <a:spAutoFit/>
              </a:bodyPr>
              <a:lstStyle/>
              <a:p>
                <a:r>
                  <a:rPr lang="en-US" sz="2000" b="0" dirty="0">
                    <a:solidFill>
                      <a:srgbClr val="008000"/>
                    </a:solidFill>
                    <a:latin typeface="+mj-lt"/>
                    <a:cs typeface="Calibri" panose="020F0502020204030204" pitchFamily="34" charset="0"/>
                  </a:rPr>
                  <a:t>with </a:t>
                </a:r>
                <a14:m>
                  <m:oMath xmlns:m="http://schemas.openxmlformats.org/officeDocument/2006/math">
                    <m:r>
                      <a:rPr lang="en-US" sz="2000" b="0" i="1" smtClean="0">
                        <a:solidFill>
                          <a:srgbClr val="008000"/>
                        </a:solidFill>
                        <a:latin typeface="Cambria Math" panose="02040503050406030204" pitchFamily="18" charset="0"/>
                        <a:cs typeface="Calibri" panose="020F0502020204030204" pitchFamily="34" charset="0"/>
                      </a:rPr>
                      <m:t>𝑎</m:t>
                    </m:r>
                    <m:r>
                      <a:rPr lang="en-US" sz="2000" b="0" i="1" smtClean="0">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m:t>
                    </m:r>
                    <m:r>
                      <m:rPr>
                        <m:nor/>
                      </m:rPr>
                      <a:rPr lang="en-US" sz="2000" b="0" i="0" dirty="0" smtClean="0">
                        <a:solidFill>
                          <a:srgbClr val="008000"/>
                        </a:solidFill>
                        <a:cs typeface="Calibri" panose="020F0502020204030204" pitchFamily="34" charset="0"/>
                      </a:rPr>
                      <m:t>728 </m:t>
                    </m:r>
                  </m:oMath>
                </a14:m>
                <a:r>
                  <a:rPr lang="en-US" sz="2000" b="0" dirty="0">
                    <a:solidFill>
                      <a:srgbClr val="008000"/>
                    </a:solidFill>
                    <a:latin typeface="+mj-lt"/>
                    <a:cs typeface="Calibri" panose="020F0502020204030204" pitchFamily="34" charset="0"/>
                  </a:rPr>
                  <a:t>and </a:t>
                </a:r>
                <a14:m>
                  <m:oMath xmlns:m="http://schemas.openxmlformats.org/officeDocument/2006/math">
                    <m:r>
                      <a:rPr lang="en-US" sz="2000" b="0" i="1" dirty="0">
                        <a:solidFill>
                          <a:srgbClr val="008000"/>
                        </a:solidFill>
                        <a:latin typeface="Cambria Math" panose="02040503050406030204" pitchFamily="18" charset="0"/>
                        <a:cs typeface="Calibri" panose="020F0502020204030204" pitchFamily="34" charset="0"/>
                      </a:rPr>
                      <m:t>𝑏</m:t>
                    </m:r>
                    <m:r>
                      <a:rPr lang="en-US" sz="2000" b="0" i="1">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0.0</m:t>
                    </m:r>
                    <m:r>
                      <m:rPr>
                        <m:nor/>
                      </m:rPr>
                      <a:rPr lang="en-US" sz="2000" b="0" i="0" dirty="0" smtClean="0">
                        <a:solidFill>
                          <a:srgbClr val="008000"/>
                        </a:solidFill>
                        <a:cs typeface="Calibri" panose="020F0502020204030204" pitchFamily="34" charset="0"/>
                      </a:rPr>
                      <m:t>91</m:t>
                    </m:r>
                  </m:oMath>
                </a14:m>
                <a:r>
                  <a:rPr lang="en-US" sz="2000" b="0" dirty="0">
                    <a:solidFill>
                      <a:srgbClr val="008000"/>
                    </a:solidFill>
                    <a:latin typeface="+mj-lt"/>
                    <a:cs typeface="Calibri" panose="020F0502020204030204" pitchFamily="34" charset="0"/>
                  </a:rPr>
                  <a:t>.</a:t>
                </a:r>
                <a:endParaRPr lang="en-GB" sz="2000" dirty="0"/>
              </a:p>
            </p:txBody>
          </p:sp>
        </mc:Choice>
        <mc:Fallback xmlns="">
          <p:sp>
            <p:nvSpPr>
              <p:cNvPr id="14" name="TextBox 13">
                <a:extLst>
                  <a:ext uri="{FF2B5EF4-FFF2-40B4-BE49-F238E27FC236}">
                    <a16:creationId xmlns:a16="http://schemas.microsoft.com/office/drawing/2014/main" id="{160A839A-A3F8-8F89-77E2-21DEDB1811FA}"/>
                  </a:ext>
                </a:extLst>
              </p:cNvPr>
              <p:cNvSpPr txBox="1">
                <a:spLocks noRot="1" noChangeAspect="1" noMove="1" noResize="1" noEditPoints="1" noAdjustHandles="1" noChangeArrowheads="1" noChangeShapeType="1" noTextEdit="1"/>
              </p:cNvSpPr>
              <p:nvPr/>
            </p:nvSpPr>
            <p:spPr>
              <a:xfrm>
                <a:off x="7246780" y="5512270"/>
                <a:ext cx="4201393" cy="400110"/>
              </a:xfrm>
              <a:prstGeom prst="rect">
                <a:avLst/>
              </a:prstGeom>
              <a:blipFill>
                <a:blip r:embed="rId6"/>
                <a:stretch>
                  <a:fillRect l="-1597" t="-6061" b="-27273"/>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23AAB912-E421-E4DA-1D12-5E45B3DD0B4B}"/>
              </a:ext>
            </a:extLst>
          </p:cNvPr>
          <p:cNvSpPr txBox="1"/>
          <p:nvPr/>
        </p:nvSpPr>
        <p:spPr>
          <a:xfrm>
            <a:off x="6991531" y="4992465"/>
            <a:ext cx="1497940" cy="307777"/>
          </a:xfrm>
          <a:prstGeom prst="rect">
            <a:avLst/>
          </a:prstGeom>
          <a:noFill/>
        </p:spPr>
        <p:txBody>
          <a:bodyPr wrap="square" lIns="0" tIns="0" rIns="0" bIns="0" rtlCol="0">
            <a:spAutoFit/>
          </a:bodyPr>
          <a:lstStyle/>
          <a:p>
            <a:pPr algn="l"/>
            <a:r>
              <a:rPr lang="en-US" sz="2000" b="1" dirty="0">
                <a:solidFill>
                  <a:srgbClr val="008000"/>
                </a:solidFill>
              </a:rPr>
              <a:t>Definition:</a:t>
            </a:r>
            <a:endParaRPr lang="en-GB" sz="2000" b="1" dirty="0">
              <a:solidFill>
                <a:srgbClr val="008000"/>
              </a:solidFill>
            </a:endParaRPr>
          </a:p>
        </p:txBody>
      </p:sp>
      <p:pic>
        <p:nvPicPr>
          <p:cNvPr id="7" name="Picture 12">
            <a:extLst>
              <a:ext uri="{FF2B5EF4-FFF2-40B4-BE49-F238E27FC236}">
                <a16:creationId xmlns:a16="http://schemas.microsoft.com/office/drawing/2014/main" id="{B8548142-3A95-9F64-7A41-D56DA44833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067" y="1206558"/>
            <a:ext cx="5044038" cy="3602289"/>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B6917FF2-E291-ADA2-9A09-710DBC5C5575}"/>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982298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a:extLst>
              <a:ext uri="{FF2B5EF4-FFF2-40B4-BE49-F238E27FC236}">
                <a16:creationId xmlns:a16="http://schemas.microsoft.com/office/drawing/2014/main" id="{7531801C-1288-2275-8637-F8DB48ACB8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724" y="1206557"/>
            <a:ext cx="4880673" cy="3594971"/>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14:m>
                  <m:oMath xmlns:m="http://schemas.openxmlformats.org/officeDocument/2006/math">
                    <m:r>
                      <a:rPr lang="en-GB" b="1" i="1" smtClean="0">
                        <a:solidFill>
                          <a:schemeClr val="tx1"/>
                        </a:solidFill>
                        <a:latin typeface="Cambria Math" panose="02040503050406030204" pitchFamily="18" charset="0"/>
                        <a:cs typeface="Calibri" panose="020F0502020204030204" pitchFamily="34" charset="0"/>
                      </a:rPr>
                      <m:t>𝑮</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𝟏</m:t>
                            </m:r>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𝟐</m:t>
                            </m:r>
                          </m:sub>
                        </m:sSub>
                      </m:e>
                    </m:d>
                  </m:oMath>
                </a14:m>
                <a:r>
                  <a:rPr lang="en-GB" dirty="0"/>
                  <a:t> for B1 with the correction at zero</a:t>
                </a:r>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xfrm>
                <a:off x="407988" y="373593"/>
                <a:ext cx="11376025" cy="1065742"/>
              </a:xfrm>
              <a:blipFill>
                <a:blip r:embed="rId3"/>
                <a:stretch>
                  <a:fillRect t="-15429"/>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18</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7" name="Content Placeholder 21">
                <a:extLst>
                  <a:ext uri="{FF2B5EF4-FFF2-40B4-BE49-F238E27FC236}">
                    <a16:creationId xmlns:a16="http://schemas.microsoft.com/office/drawing/2014/main" id="{58CBBB62-3F00-8EF3-2898-51A848732759}"/>
                  </a:ext>
                </a:extLst>
              </p:cNvPr>
              <p:cNvSpPr txBox="1">
                <a:spLocks noGrp="1"/>
              </p:cNvSpPr>
              <p:nvPr>
                <p:ph idx="1"/>
              </p:nvPr>
            </p:nvSpPr>
            <p:spPr>
              <a:xfrm>
                <a:off x="7646986" y="4875154"/>
                <a:ext cx="4387931" cy="615874"/>
              </a:xfrm>
              <a:prstGeom prst="rect">
                <a:avLst/>
              </a:prstGeom>
              <a:solidFill>
                <a:schemeClr val="bg1"/>
              </a:solidFill>
            </p:spPr>
            <p:txBody>
              <a:bodyPr wrap="square">
                <a:spAutoFit/>
              </a:bodyPr>
              <a:lstStyle/>
              <a:p>
                <a:pPr lvl="1" indent="0">
                  <a:spcBef>
                    <a:spcPts val="0"/>
                  </a:spcBef>
                  <a:buNone/>
                </a:pPr>
                <a14:m>
                  <m:oMathPara xmlns:m="http://schemas.openxmlformats.org/officeDocument/2006/math">
                    <m:oMathParaPr>
                      <m:jc m:val="centerGroup"/>
                    </m:oMathParaPr>
                    <m:oMath xmlns:m="http://schemas.openxmlformats.org/officeDocument/2006/math">
                      <m:r>
                        <a:rPr lang="en-GB" sz="2000" i="1" smtClean="0">
                          <a:solidFill>
                            <a:srgbClr val="008000"/>
                          </a:solidFill>
                          <a:latin typeface="Cambria Math" panose="02040503050406030204" pitchFamily="18" charset="0"/>
                          <a:cs typeface="Calibri" panose="020F0502020204030204" pitchFamily="34" charset="0"/>
                        </a:rPr>
                        <m:t>𝐺</m:t>
                      </m:r>
                      <m:d>
                        <m:dPr>
                          <m:ctrlPr>
                            <a:rPr lang="en-GB" sz="2000" i="1">
                              <a:solidFill>
                                <a:srgbClr val="008000"/>
                              </a:solidFill>
                              <a:latin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sz="2000" i="1">
                          <a:solidFill>
                            <a:srgbClr val="008000"/>
                          </a:solidFill>
                          <a:latin typeface="Cambria Math" panose="02040503050406030204" pitchFamily="18" charset="0"/>
                          <a:cs typeface="Calibri" panose="020F0502020204030204" pitchFamily="34" charset="0"/>
                        </a:rPr>
                        <m:t>=</m:t>
                      </m:r>
                      <m:f>
                        <m:fPr>
                          <m:ctrlPr>
                            <a:rPr lang="en-GB" sz="2000" i="1" smtClean="0">
                              <a:solidFill>
                                <a:srgbClr val="008000"/>
                              </a:solidFill>
                              <a:latin typeface="Cambria Math" panose="02040503050406030204" pitchFamily="18" charset="0"/>
                              <a:cs typeface="Calibri" panose="020F0502020204030204" pitchFamily="34" charset="0"/>
                            </a:rPr>
                          </m:ctrlPr>
                        </m:fPr>
                        <m:num>
                          <m:r>
                            <a:rPr lang="en-GB" sz="2000" i="1">
                              <a:solidFill>
                                <a:srgbClr val="008000"/>
                              </a:solidFill>
                              <a:latin typeface="Cambria Math" panose="02040503050406030204" pitchFamily="18" charset="0"/>
                              <a:cs typeface="Calibri" panose="020F0502020204030204" pitchFamily="34" charset="0"/>
                            </a:rPr>
                            <m:t>𝑎</m:t>
                          </m:r>
                        </m:num>
                        <m:den>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US"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den>
                      </m:f>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sz="2000"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sz="2000" b="0" dirty="0">
                  <a:solidFill>
                    <a:srgbClr val="008000"/>
                  </a:solidFill>
                  <a:latin typeface="+mj-lt"/>
                  <a:cs typeface="Calibri" panose="020F0502020204030204" pitchFamily="34" charset="0"/>
                </a:endParaRPr>
              </a:p>
            </p:txBody>
          </p:sp>
        </mc:Choice>
        <mc:Fallback xmlns="">
          <p:sp>
            <p:nvSpPr>
              <p:cNvPr id="17" name="Content Placeholder 21">
                <a:extLst>
                  <a:ext uri="{FF2B5EF4-FFF2-40B4-BE49-F238E27FC236}">
                    <a16:creationId xmlns:a16="http://schemas.microsoft.com/office/drawing/2014/main" id="{58CBBB62-3F00-8EF3-2898-51A848732759}"/>
                  </a:ext>
                </a:extLst>
              </p:cNvPr>
              <p:cNvSpPr txBox="1">
                <a:spLocks noGrp="1" noRot="1" noChangeAspect="1" noMove="1" noResize="1" noEditPoints="1" noAdjustHandles="1" noChangeArrowheads="1" noChangeShapeType="1" noTextEdit="1"/>
              </p:cNvSpPr>
              <p:nvPr>
                <p:ph idx="1"/>
              </p:nvPr>
            </p:nvSpPr>
            <p:spPr>
              <a:xfrm>
                <a:off x="7646986" y="4875154"/>
                <a:ext cx="4387931" cy="61587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Content Placeholder 21">
                <a:extLst>
                  <a:ext uri="{FF2B5EF4-FFF2-40B4-BE49-F238E27FC236}">
                    <a16:creationId xmlns:a16="http://schemas.microsoft.com/office/drawing/2014/main" id="{68857A15-1665-BEFD-D548-6FCC3DB5FF12}"/>
                  </a:ext>
                </a:extLst>
              </p:cNvPr>
              <p:cNvSpPr txBox="1">
                <a:spLocks/>
              </p:cNvSpPr>
              <p:nvPr/>
            </p:nvSpPr>
            <p:spPr>
              <a:xfrm>
                <a:off x="0" y="6012784"/>
                <a:ext cx="12192000" cy="347403"/>
              </a:xfrm>
              <a:prstGeom prst="rect">
                <a:avLst/>
              </a:prstGeom>
              <a:solidFill>
                <a:srgbClr val="BEBECB"/>
              </a:solidFill>
            </p:spPr>
            <p:txBody>
              <a:bodyPr vert="horz" wrap="square" lIns="0" tIns="0" rIns="0" bIns="0" rtlCol="0" anchor="ctr">
                <a:sp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lvl="1" indent="0">
                  <a:spcBef>
                    <a:spcPts val="0"/>
                  </a:spcBef>
                  <a:buNone/>
                </a:pPr>
                <a14:m>
                  <m:oMath xmlns:m="http://schemas.openxmlformats.org/officeDocument/2006/math">
                    <m:r>
                      <a:rPr lang="en-GB" sz="2000" i="1" smtClean="0">
                        <a:solidFill>
                          <a:schemeClr val="tx1"/>
                        </a:solidFill>
                        <a:latin typeface="Cambria Math" panose="02040503050406030204" pitchFamily="18" charset="0"/>
                        <a:cs typeface="Calibri" panose="020F0502020204030204" pitchFamily="34" charset="0"/>
                      </a:rPr>
                      <m:t>𝐺</m:t>
                    </m:r>
                    <m:d>
                      <m:dPr>
                        <m:ctrlPr>
                          <a:rPr lang="en-GB" sz="2000" i="1">
                            <a:solidFill>
                              <a:schemeClr val="tx1"/>
                            </a:solidFill>
                            <a:latin typeface="Cambria Math" panose="02040503050406030204" pitchFamily="18" charset="0"/>
                            <a:cs typeface="Calibri" panose="020F0502020204030204" pitchFamily="34" charset="0"/>
                          </a:rPr>
                        </m:ctrlPr>
                      </m:dPr>
                      <m:e>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sz="2000" dirty="0">
                    <a:solidFill>
                      <a:schemeClr val="tx1"/>
                    </a:solidFill>
                    <a:latin typeface="+mj-lt"/>
                    <a:cs typeface="Calibri" panose="020F0502020204030204" pitchFamily="34" charset="0"/>
                  </a:rPr>
                  <a:t> includes correction </a:t>
                </a:r>
                <a14:m>
                  <m:oMath xmlns:m="http://schemas.openxmlformats.org/officeDocument/2006/math">
                    <m: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=0.001</m:t>
                    </m:r>
                  </m:oMath>
                </a14:m>
                <a:r>
                  <a:rPr lang="en-US" sz="2000" dirty="0">
                    <a:solidFill>
                      <a:schemeClr val="tx1"/>
                    </a:solidFill>
                    <a:latin typeface="+mj-lt"/>
                    <a:cs typeface="Calibri" panose="020F0502020204030204" pitchFamily="34" charset="0"/>
                  </a:rPr>
                  <a:t> to ensure that </a:t>
                </a:r>
                <a14:m>
                  <m:oMath xmlns:m="http://schemas.openxmlformats.org/officeDocument/2006/math">
                    <m:sSubSup>
                      <m:sSubSupPr>
                        <m:ctrlPr>
                          <a:rPr lang="en-GB" sz="2000" i="1" smtClean="0">
                            <a:solidFill>
                              <a:schemeClr val="tx1"/>
                            </a:solidFill>
                            <a:latin typeface="Cambria Math" panose="02040503050406030204" pitchFamily="18" charset="0"/>
                            <a:cs typeface="Calibri" panose="020F0502020204030204" pitchFamily="34" charset="0"/>
                          </a:rPr>
                        </m:ctrlPr>
                      </m:sSubSupPr>
                      <m:e>
                        <m:r>
                          <a:rPr lang="en-US" sz="2000" i="1">
                            <a:solidFill>
                              <a:schemeClr val="tx1"/>
                            </a:solidFill>
                            <a:latin typeface="Cambria Math" panose="02040503050406030204" pitchFamily="18" charset="0"/>
                            <a:cs typeface="Calibri" panose="020F0502020204030204" pitchFamily="34" charset="0"/>
                          </a:rPr>
                          <m:t>𝐵</m:t>
                        </m:r>
                      </m:e>
                      <m:sub>
                        <m:r>
                          <a:rPr lang="en-US" sz="2000" i="1">
                            <a:solidFill>
                              <a:schemeClr val="tx1"/>
                            </a:solidFill>
                            <a:latin typeface="Cambria Math" panose="02040503050406030204" pitchFamily="18" charset="0"/>
                            <a:cs typeface="Calibri" panose="020F0502020204030204" pitchFamily="34" charset="0"/>
                          </a:rPr>
                          <m:t>𝑚</m:t>
                        </m:r>
                      </m:sub>
                      <m:sup>
                        <m:r>
                          <m:rPr>
                            <m:sty m:val="p"/>
                          </m:rPr>
                          <a:rPr lang="en-US" sz="2000">
                            <a:solidFill>
                              <a:schemeClr val="tx1"/>
                            </a:solidFill>
                            <a:latin typeface="Cambria Math" panose="02040503050406030204" pitchFamily="18" charset="0"/>
                            <a:cs typeface="Calibri" panose="020F0502020204030204" pitchFamily="34" charset="0"/>
                          </a:rPr>
                          <m:t>sat</m:t>
                        </m:r>
                        <m:r>
                          <a:rPr lang="en-US" sz="2000" i="1">
                            <a:solidFill>
                              <a:schemeClr val="tx1"/>
                            </a:solidFill>
                            <a:latin typeface="Cambria Math" panose="02040503050406030204" pitchFamily="18" charset="0"/>
                            <a:cs typeface="Calibri" panose="020F0502020204030204" pitchFamily="34" charset="0"/>
                          </a:rPr>
                          <m:t> </m:t>
                        </m:r>
                      </m:sup>
                    </m:sSubSup>
                    <m:d>
                      <m:dPr>
                        <m:ctrlPr>
                          <a:rPr lang="en-US" sz="2000" i="1">
                            <a:solidFill>
                              <a:schemeClr val="tx1"/>
                            </a:solidFill>
                            <a:latin typeface="Cambria Math" panose="02040503050406030204" pitchFamily="18" charset="0"/>
                            <a:cs typeface="Calibri" panose="020F0502020204030204" pitchFamily="34" charset="0"/>
                          </a:rPr>
                        </m:ctrlPr>
                      </m:dPr>
                      <m:e>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0" smtClean="0">
                        <a:solidFill>
                          <a:schemeClr val="tx1"/>
                        </a:solidFill>
                        <a:latin typeface="Cambria Math" panose="02040503050406030204" pitchFamily="18" charset="0"/>
                        <a:ea typeface="Cambria Math" panose="02040503050406030204" pitchFamily="18" charset="0"/>
                      </a:rPr>
                      <m:t>=0</m:t>
                    </m:r>
                  </m:oMath>
                </a14:m>
                <a:r>
                  <a:rPr lang="en-US" sz="2000" dirty="0">
                    <a:solidFill>
                      <a:schemeClr val="tx1"/>
                    </a:solidFill>
                    <a:latin typeface="+mj-lt"/>
                    <a:cs typeface="Calibri" panose="020F0502020204030204" pitchFamily="34" charset="0"/>
                  </a:rPr>
                  <a:t>, since </a:t>
                </a:r>
                <a14:m>
                  <m:oMath xmlns:m="http://schemas.openxmlformats.org/officeDocument/2006/math">
                    <m:r>
                      <a:rPr lang="en-GB" sz="2000" i="1" smtClean="0">
                        <a:solidFill>
                          <a:schemeClr val="tx1"/>
                        </a:solidFill>
                        <a:latin typeface="Cambria Math" panose="02040503050406030204" pitchFamily="18" charset="0"/>
                        <a:cs typeface="Calibri" panose="020F0502020204030204" pitchFamily="34" charset="0"/>
                      </a:rPr>
                      <m:t>𝐺</m:t>
                    </m:r>
                    <m:d>
                      <m:dPr>
                        <m:ctrlPr>
                          <a:rPr lang="en-GB" sz="2000" i="1">
                            <a:solidFill>
                              <a:schemeClr val="tx1"/>
                            </a:solidFill>
                            <a:latin typeface="Cambria Math" panose="02040503050406030204" pitchFamily="18" charset="0"/>
                            <a:cs typeface="Calibri" panose="020F0502020204030204" pitchFamily="34" charset="0"/>
                          </a:rPr>
                        </m:ctrlPr>
                      </m:dPr>
                      <m:e>
                        <m:sSub>
                          <m:sSubPr>
                            <m:ctrlP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𝑐𝑜𝑛𝑠𝑡</m:t>
                    </m:r>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000" dirty="0">
                    <a:solidFill>
                      <a:schemeClr val="tx1"/>
                    </a:solidFill>
                    <a:latin typeface="+mj-lt"/>
                    <a:cs typeface="Calibri" panose="020F0502020204030204" pitchFamily="34" charset="0"/>
                  </a:rPr>
                  <a:t> </a:t>
                </a:r>
              </a:p>
            </p:txBody>
          </p:sp>
        </mc:Choice>
        <mc:Fallback xmlns="">
          <p:sp>
            <p:nvSpPr>
              <p:cNvPr id="10" name="Content Placeholder 21">
                <a:extLst>
                  <a:ext uri="{FF2B5EF4-FFF2-40B4-BE49-F238E27FC236}">
                    <a16:creationId xmlns:a16="http://schemas.microsoft.com/office/drawing/2014/main" id="{68857A15-1665-BEFD-D548-6FCC3DB5FF12}"/>
                  </a:ext>
                </a:extLst>
              </p:cNvPr>
              <p:cNvSpPr txBox="1">
                <a:spLocks noRot="1" noChangeAspect="1" noMove="1" noResize="1" noEditPoints="1" noAdjustHandles="1" noChangeArrowheads="1" noChangeShapeType="1" noTextEdit="1"/>
              </p:cNvSpPr>
              <p:nvPr/>
            </p:nvSpPr>
            <p:spPr>
              <a:xfrm>
                <a:off x="0" y="6012784"/>
                <a:ext cx="12192000" cy="347403"/>
              </a:xfrm>
              <a:prstGeom prst="rect">
                <a:avLst/>
              </a:prstGeom>
              <a:blipFill>
                <a:blip r:embed="rId5"/>
                <a:stretch>
                  <a:fillRect t="-15789" b="-385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60A839A-A3F8-8F89-77E2-21DEDB1811FA}"/>
                  </a:ext>
                </a:extLst>
              </p:cNvPr>
              <p:cNvSpPr txBox="1"/>
              <p:nvPr/>
            </p:nvSpPr>
            <p:spPr>
              <a:xfrm>
                <a:off x="7307115" y="5517067"/>
                <a:ext cx="4810993" cy="400110"/>
              </a:xfrm>
              <a:prstGeom prst="rect">
                <a:avLst/>
              </a:prstGeom>
              <a:noFill/>
            </p:spPr>
            <p:txBody>
              <a:bodyPr wrap="square">
                <a:spAutoFit/>
              </a:bodyPr>
              <a:lstStyle/>
              <a:p>
                <a:r>
                  <a:rPr lang="en-US" sz="2000" b="0" dirty="0">
                    <a:solidFill>
                      <a:srgbClr val="008000"/>
                    </a:solidFill>
                    <a:latin typeface="+mj-lt"/>
                    <a:cs typeface="Calibri" panose="020F0502020204030204" pitchFamily="34" charset="0"/>
                  </a:rPr>
                  <a:t>with</a:t>
                </a:r>
                <a14:m>
                  <m:oMath xmlns:m="http://schemas.openxmlformats.org/officeDocument/2006/math">
                    <m:r>
                      <a:rPr lang="en-US" sz="2000" b="0" i="0" smtClean="0">
                        <a:solidFill>
                          <a:srgbClr val="008000"/>
                        </a:solidFill>
                        <a:latin typeface="Cambria Math" panose="02040503050406030204" pitchFamily="18" charset="0"/>
                        <a:cs typeface="Calibri" panose="020F0502020204030204" pitchFamily="34" charset="0"/>
                      </a:rPr>
                      <m:t> </m:t>
                    </m:r>
                    <m:r>
                      <a:rPr lang="en-US" sz="2000" b="0" i="1" smtClean="0">
                        <a:solidFill>
                          <a:srgbClr val="008000"/>
                        </a:solidFill>
                        <a:latin typeface="Cambria Math" panose="02040503050406030204" pitchFamily="18" charset="0"/>
                        <a:cs typeface="Calibri" panose="020F0502020204030204" pitchFamily="34" charset="0"/>
                      </a:rPr>
                      <m:t>𝑎</m:t>
                    </m:r>
                    <m:r>
                      <a:rPr lang="en-US" sz="2000" b="0" i="1" smtClean="0">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m:t>
                    </m:r>
                    <m:r>
                      <m:rPr>
                        <m:nor/>
                      </m:rPr>
                      <a:rPr lang="en-US" sz="2000" b="0" i="0" dirty="0" smtClean="0">
                        <a:solidFill>
                          <a:srgbClr val="008000"/>
                        </a:solidFill>
                        <a:cs typeface="Calibri" panose="020F0502020204030204" pitchFamily="34" charset="0"/>
                      </a:rPr>
                      <m:t>.739 </m:t>
                    </m:r>
                  </m:oMath>
                </a14:m>
                <a:r>
                  <a:rPr lang="en-US" sz="2000" b="0" dirty="0">
                    <a:solidFill>
                      <a:srgbClr val="008000"/>
                    </a:solidFill>
                    <a:latin typeface="+mj-lt"/>
                    <a:cs typeface="Calibri" panose="020F0502020204030204" pitchFamily="34" charset="0"/>
                  </a:rPr>
                  <a:t>and </a:t>
                </a:r>
                <a14:m>
                  <m:oMath xmlns:m="http://schemas.openxmlformats.org/officeDocument/2006/math">
                    <m:r>
                      <a:rPr lang="en-US" sz="2000" b="0" i="1" dirty="0">
                        <a:solidFill>
                          <a:srgbClr val="008000"/>
                        </a:solidFill>
                        <a:latin typeface="Cambria Math" panose="02040503050406030204" pitchFamily="18" charset="0"/>
                        <a:cs typeface="Calibri" panose="020F0502020204030204" pitchFamily="34" charset="0"/>
                      </a:rPr>
                      <m:t>𝑏</m:t>
                    </m:r>
                    <m:r>
                      <a:rPr lang="en-US" sz="2000" b="0" i="1">
                        <a:solidFill>
                          <a:srgbClr val="008000"/>
                        </a:solidFill>
                        <a:latin typeface="Cambria Math" panose="02040503050406030204" pitchFamily="18" charset="0"/>
                        <a:cs typeface="Calibri" panose="020F0502020204030204" pitchFamily="34" charset="0"/>
                      </a:rPr>
                      <m:t>=</m:t>
                    </m:r>
                    <m:r>
                      <m:rPr>
                        <m:nor/>
                      </m:rPr>
                      <a:rPr lang="en-US" sz="2000" b="0" dirty="0">
                        <a:solidFill>
                          <a:srgbClr val="008000"/>
                        </a:solidFill>
                        <a:cs typeface="Calibri" panose="020F0502020204030204" pitchFamily="34" charset="0"/>
                      </a:rPr>
                      <m:t>0.0</m:t>
                    </m:r>
                    <m:r>
                      <m:rPr>
                        <m:nor/>
                      </m:rPr>
                      <a:rPr lang="en-US" sz="2000" b="0" i="0" dirty="0" smtClean="0">
                        <a:solidFill>
                          <a:srgbClr val="008000"/>
                        </a:solidFill>
                        <a:cs typeface="Calibri" panose="020F0502020204030204" pitchFamily="34" charset="0"/>
                      </a:rPr>
                      <m:t>86</m:t>
                    </m:r>
                  </m:oMath>
                </a14:m>
                <a:r>
                  <a:rPr lang="en-US" sz="2000" b="0" dirty="0">
                    <a:solidFill>
                      <a:srgbClr val="008000"/>
                    </a:solidFill>
                    <a:latin typeface="+mj-lt"/>
                    <a:cs typeface="Calibri" panose="020F0502020204030204" pitchFamily="34" charset="0"/>
                  </a:rPr>
                  <a:t>.</a:t>
                </a:r>
                <a:endParaRPr lang="en-GB" sz="2000" dirty="0"/>
              </a:p>
            </p:txBody>
          </p:sp>
        </mc:Choice>
        <mc:Fallback xmlns="">
          <p:sp>
            <p:nvSpPr>
              <p:cNvPr id="14" name="TextBox 13">
                <a:extLst>
                  <a:ext uri="{FF2B5EF4-FFF2-40B4-BE49-F238E27FC236}">
                    <a16:creationId xmlns:a16="http://schemas.microsoft.com/office/drawing/2014/main" id="{160A839A-A3F8-8F89-77E2-21DEDB1811FA}"/>
                  </a:ext>
                </a:extLst>
              </p:cNvPr>
              <p:cNvSpPr txBox="1">
                <a:spLocks noRot="1" noChangeAspect="1" noMove="1" noResize="1" noEditPoints="1" noAdjustHandles="1" noChangeArrowheads="1" noChangeShapeType="1" noTextEdit="1"/>
              </p:cNvSpPr>
              <p:nvPr/>
            </p:nvSpPr>
            <p:spPr>
              <a:xfrm>
                <a:off x="7307115" y="5517067"/>
                <a:ext cx="4810993" cy="400110"/>
              </a:xfrm>
              <a:prstGeom prst="rect">
                <a:avLst/>
              </a:prstGeom>
              <a:blipFill>
                <a:blip r:embed="rId6"/>
                <a:stretch>
                  <a:fillRect l="-1394" t="-6061" b="-27273"/>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23AAB912-E421-E4DA-1D12-5E45B3DD0B4B}"/>
              </a:ext>
            </a:extLst>
          </p:cNvPr>
          <p:cNvSpPr txBox="1"/>
          <p:nvPr/>
        </p:nvSpPr>
        <p:spPr>
          <a:xfrm>
            <a:off x="6632036" y="4976686"/>
            <a:ext cx="1497940" cy="307777"/>
          </a:xfrm>
          <a:prstGeom prst="rect">
            <a:avLst/>
          </a:prstGeom>
          <a:noFill/>
        </p:spPr>
        <p:txBody>
          <a:bodyPr wrap="square" lIns="0" tIns="0" rIns="0" bIns="0" rtlCol="0">
            <a:spAutoFit/>
          </a:bodyPr>
          <a:lstStyle/>
          <a:p>
            <a:pPr algn="l"/>
            <a:r>
              <a:rPr lang="en-US" sz="2000" b="1" dirty="0">
                <a:solidFill>
                  <a:srgbClr val="008000"/>
                </a:solidFill>
              </a:rPr>
              <a:t>Definition:</a:t>
            </a:r>
            <a:endParaRPr lang="en-GB" sz="2000" b="1" dirty="0">
              <a:solidFill>
                <a:srgbClr val="008000"/>
              </a:solidFill>
            </a:endParaRPr>
          </a:p>
        </p:txBody>
      </p:sp>
      <p:sp>
        <p:nvSpPr>
          <p:cNvPr id="2" name="Date Placeholder 3">
            <a:extLst>
              <a:ext uri="{FF2B5EF4-FFF2-40B4-BE49-F238E27FC236}">
                <a16:creationId xmlns:a16="http://schemas.microsoft.com/office/drawing/2014/main" id="{D528E0E9-81C1-B8E5-A5A2-F5F9094CF344}"/>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8" name="Picture 12">
            <a:extLst>
              <a:ext uri="{FF2B5EF4-FFF2-40B4-BE49-F238E27FC236}">
                <a16:creationId xmlns:a16="http://schemas.microsoft.com/office/drawing/2014/main" id="{D2278495-D888-72FE-3D89-9C75BBA302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067" y="1206558"/>
            <a:ext cx="5044038" cy="3602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714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Saturation model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19</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nvGrpSpPr>
          <p:cNvPr id="9" name="Group 8">
            <a:extLst>
              <a:ext uri="{FF2B5EF4-FFF2-40B4-BE49-F238E27FC236}">
                <a16:creationId xmlns:a16="http://schemas.microsoft.com/office/drawing/2014/main" id="{988F4BBE-BC2C-0001-F9C3-DA8B902FC759}"/>
              </a:ext>
            </a:extLst>
          </p:cNvPr>
          <p:cNvGrpSpPr/>
          <p:nvPr/>
        </p:nvGrpSpPr>
        <p:grpSpPr>
          <a:xfrm>
            <a:off x="725488" y="956841"/>
            <a:ext cx="6057045" cy="4921349"/>
            <a:chOff x="725488" y="956841"/>
            <a:chExt cx="6057045" cy="4921349"/>
          </a:xfrm>
        </p:grpSpPr>
        <p:pic>
          <p:nvPicPr>
            <p:cNvPr id="25" name="Picture 24" descr="Chart&#10;&#10;Description automatically generated">
              <a:extLst>
                <a:ext uri="{FF2B5EF4-FFF2-40B4-BE49-F238E27FC236}">
                  <a16:creationId xmlns:a16="http://schemas.microsoft.com/office/drawing/2014/main" id="{17C2D228-CFC8-F79F-2D68-31F8AD865043}"/>
                </a:ext>
              </a:extLst>
            </p:cNvPr>
            <p:cNvPicPr>
              <a:picLocks noChangeAspect="1"/>
            </p:cNvPicPr>
            <p:nvPr/>
          </p:nvPicPr>
          <p:blipFill>
            <a:blip r:embed="rId2"/>
            <a:stretch>
              <a:fillRect/>
            </a:stretch>
          </p:blipFill>
          <p:spPr>
            <a:xfrm>
              <a:off x="725488" y="956841"/>
              <a:ext cx="6057045" cy="4921349"/>
            </a:xfrm>
            <a:prstGeom prst="rect">
              <a:avLst/>
            </a:prstGeom>
          </p:spPr>
        </p:pic>
        <p:cxnSp>
          <p:nvCxnSpPr>
            <p:cNvPr id="36" name="Straight Arrow Connector 35">
              <a:extLst>
                <a:ext uri="{FF2B5EF4-FFF2-40B4-BE49-F238E27FC236}">
                  <a16:creationId xmlns:a16="http://schemas.microsoft.com/office/drawing/2014/main" id="{F10003D0-BD7E-E8C9-1252-1F410B39C7AA}"/>
                </a:ext>
              </a:extLst>
            </p:cNvPr>
            <p:cNvCxnSpPr>
              <a:cxnSpLocks/>
            </p:cNvCxnSpPr>
            <p:nvPr/>
          </p:nvCxnSpPr>
          <p:spPr>
            <a:xfrm flipH="1">
              <a:off x="1822803" y="3602926"/>
              <a:ext cx="317716" cy="2806"/>
            </a:xfrm>
            <a:prstGeom prst="straightConnector1">
              <a:avLst/>
            </a:prstGeom>
            <a:ln>
              <a:solidFill>
                <a:srgbClr val="00051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D634572-F135-6319-3631-0E41BAA1281A}"/>
                </a:ext>
              </a:extLst>
            </p:cNvPr>
            <p:cNvSpPr txBox="1"/>
            <p:nvPr/>
          </p:nvSpPr>
          <p:spPr>
            <a:xfrm>
              <a:off x="2219679" y="3518287"/>
              <a:ext cx="1534332" cy="169277"/>
            </a:xfrm>
            <a:prstGeom prst="rect">
              <a:avLst/>
            </a:prstGeom>
            <a:noFill/>
          </p:spPr>
          <p:txBody>
            <a:bodyPr wrap="square" lIns="0" tIns="0" rIns="0" bIns="0" rtlCol="0">
              <a:spAutoFit/>
            </a:bodyPr>
            <a:lstStyle/>
            <a:p>
              <a:pPr algn="l"/>
              <a:r>
                <a:rPr lang="en-US" sz="1100" dirty="0">
                  <a:solidFill>
                    <a:srgbClr val="000510"/>
                  </a:solidFill>
                </a:rPr>
                <a:t>Boundary line</a:t>
              </a:r>
              <a:endParaRPr lang="en-GB" sz="1100" dirty="0">
                <a:solidFill>
                  <a:srgbClr val="000510"/>
                </a:solidFill>
              </a:endParaRPr>
            </a:p>
          </p:txBody>
        </p:sp>
      </p:grpSp>
      <p:grpSp>
        <p:nvGrpSpPr>
          <p:cNvPr id="7" name="Group 6">
            <a:extLst>
              <a:ext uri="{FF2B5EF4-FFF2-40B4-BE49-F238E27FC236}">
                <a16:creationId xmlns:a16="http://schemas.microsoft.com/office/drawing/2014/main" id="{E568D361-7F93-FFC1-763B-056B26DFEB61}"/>
              </a:ext>
            </a:extLst>
          </p:cNvPr>
          <p:cNvGrpSpPr/>
          <p:nvPr/>
        </p:nvGrpSpPr>
        <p:grpSpPr>
          <a:xfrm>
            <a:off x="7305964" y="-7749"/>
            <a:ext cx="4886036" cy="6332745"/>
            <a:chOff x="7305964" y="-7749"/>
            <a:chExt cx="4886036" cy="6332745"/>
          </a:xfrm>
        </p:grpSpPr>
        <p:sp>
          <p:nvSpPr>
            <p:cNvPr id="13" name="Rectangle 12">
              <a:extLst>
                <a:ext uri="{FF2B5EF4-FFF2-40B4-BE49-F238E27FC236}">
                  <a16:creationId xmlns:a16="http://schemas.microsoft.com/office/drawing/2014/main" id="{4727E991-E85B-3D25-A0A7-D303F66D6D16}"/>
                </a:ext>
              </a:extLst>
            </p:cNvPr>
            <p:cNvSpPr/>
            <p:nvPr/>
          </p:nvSpPr>
          <p:spPr>
            <a:xfrm>
              <a:off x="7305964" y="-7749"/>
              <a:ext cx="4886036" cy="6332745"/>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6699188-4A46-DDA5-5652-145A628D7A1A}"/>
                </a:ext>
              </a:extLst>
            </p:cNvPr>
            <p:cNvSpPr txBox="1"/>
            <p:nvPr/>
          </p:nvSpPr>
          <p:spPr>
            <a:xfrm>
              <a:off x="7547101" y="599625"/>
              <a:ext cx="3620481" cy="830997"/>
            </a:xfrm>
            <a:prstGeom prst="rect">
              <a:avLst/>
            </a:prstGeom>
            <a:noFill/>
          </p:spPr>
          <p:txBody>
            <a:bodyPr wrap="square" lIns="0" tIns="0" rIns="0" bIns="0" rtlCol="0">
              <a:spAutoFit/>
            </a:bodyPr>
            <a:lstStyle/>
            <a:p>
              <a:pPr algn="l"/>
              <a:r>
                <a:rPr lang="en-US" sz="1600" b="1" dirty="0"/>
                <a:t>Working domain:</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4360A3-18C4-129D-4ED7-729E403AD64E}"/>
                    </a:ext>
                  </a:extLst>
                </p:cNvPr>
                <p:cNvSpPr txBox="1"/>
                <p:nvPr/>
              </p:nvSpPr>
              <p:spPr>
                <a:xfrm>
                  <a:off x="7560298" y="974411"/>
                  <a:ext cx="3655424" cy="756810"/>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begChr m:val="⟨"/>
                          <m:endChr m:val="⟩"/>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m:t>
                          </m:r>
                          <m:r>
                            <m:rPr>
                              <m:sty m:val="p"/>
                            </m:rPr>
                            <a:rPr lang="en-US">
                              <a:latin typeface="Cambria Math" panose="02040503050406030204" pitchFamily="18" charset="0"/>
                            </a:rPr>
                            <m:t>tan</m:t>
                          </m:r>
                          <m:r>
                            <a:rPr lang="en-GB" i="1">
                              <a:latin typeface="Cambria Math" panose="02040503050406030204" pitchFamily="18" charset="0"/>
                              <a:ea typeface="Cambria Math" panose="02040503050406030204" pitchFamily="18" charset="0"/>
                            </a:rPr>
                            <m:t>𝛼</m:t>
                          </m:r>
                          <m:r>
                            <a:rPr lang="en-GB" i="1" dirty="0">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1</m:t>
                              </m:r>
                            </m:sub>
                          </m:sSub>
                        </m:e>
                      </m:d>
                    </m:oMath>
                  </a14:m>
                  <a:endParaRPr lang="en-GB" dirty="0"/>
                </a:p>
                <a:p>
                  <a:pPr algn="l"/>
                  <a:r>
                    <a:rPr lang="en-GB" dirty="0"/>
                    <a:t> </a:t>
                  </a:r>
                </a:p>
              </p:txBody>
            </p:sp>
          </mc:Choice>
          <mc:Fallback xmlns="">
            <p:sp>
              <p:nvSpPr>
                <p:cNvPr id="8" name="TextBox 7">
                  <a:extLst>
                    <a:ext uri="{FF2B5EF4-FFF2-40B4-BE49-F238E27FC236}">
                      <a16:creationId xmlns:a16="http://schemas.microsoft.com/office/drawing/2014/main" id="{854360A3-18C4-129D-4ED7-729E403AD64E}"/>
                    </a:ext>
                  </a:extLst>
                </p:cNvPr>
                <p:cNvSpPr txBox="1">
                  <a:spLocks noRot="1" noChangeAspect="1" noMove="1" noResize="1" noEditPoints="1" noAdjustHandles="1" noChangeArrowheads="1" noChangeShapeType="1" noTextEdit="1"/>
                </p:cNvSpPr>
                <p:nvPr/>
              </p:nvSpPr>
              <p:spPr>
                <a:xfrm>
                  <a:off x="7560298" y="974411"/>
                  <a:ext cx="3655424" cy="756810"/>
                </a:xfrm>
                <a:prstGeom prst="rect">
                  <a:avLst/>
                </a:prstGeom>
                <a:blipFill>
                  <a:blip r:embed="rId3"/>
                  <a:stretch>
                    <a:fillRect l="-38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B4BD445-3D5F-88F4-525B-A83B7F7FFA53}"/>
                    </a:ext>
                  </a:extLst>
                </p:cNvPr>
                <p:cNvSpPr txBox="1"/>
                <p:nvPr/>
              </p:nvSpPr>
              <p:spPr>
                <a:xfrm>
                  <a:off x="7547101" y="1510691"/>
                  <a:ext cx="2970365" cy="766813"/>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ea typeface="Cambria Math" panose="02040503050406030204" pitchFamily="18" charset="0"/>
                                </a:rPr>
                                <m:t>2</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1</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1</m:t>
                              </m:r>
                            </m:sub>
                          </m:sSub>
                        </m:e>
                      </m:d>
                    </m:oMath>
                  </a14:m>
                  <a:endParaRPr lang="en-GB" dirty="0"/>
                </a:p>
                <a:p>
                  <a:pPr algn="l"/>
                  <a:r>
                    <a:rPr lang="en-GB" dirty="0"/>
                    <a:t> </a:t>
                  </a:r>
                </a:p>
              </p:txBody>
            </p:sp>
          </mc:Choice>
          <mc:Fallback xmlns="">
            <p:sp>
              <p:nvSpPr>
                <p:cNvPr id="14" name="TextBox 13">
                  <a:extLst>
                    <a:ext uri="{FF2B5EF4-FFF2-40B4-BE49-F238E27FC236}">
                      <a16:creationId xmlns:a16="http://schemas.microsoft.com/office/drawing/2014/main" id="{AB4BD445-3D5F-88F4-525B-A83B7F7FFA53}"/>
                    </a:ext>
                  </a:extLst>
                </p:cNvPr>
                <p:cNvSpPr txBox="1">
                  <a:spLocks noRot="1" noChangeAspect="1" noMove="1" noResize="1" noEditPoints="1" noAdjustHandles="1" noChangeArrowheads="1" noChangeShapeType="1" noTextEdit="1"/>
                </p:cNvSpPr>
                <p:nvPr/>
              </p:nvSpPr>
              <p:spPr>
                <a:xfrm>
                  <a:off x="7547101" y="1510691"/>
                  <a:ext cx="2970365" cy="766813"/>
                </a:xfrm>
                <a:prstGeom prst="rect">
                  <a:avLst/>
                </a:prstGeom>
                <a:blipFill>
                  <a:blip r:embed="rId4"/>
                  <a:stretch>
                    <a:fillRect l="-472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ABCBE5B-6DF4-A0F4-6C62-97B23C29310B}"/>
                    </a:ext>
                  </a:extLst>
                </p:cNvPr>
                <p:cNvSpPr txBox="1"/>
                <p:nvPr/>
              </p:nvSpPr>
              <p:spPr>
                <a:xfrm>
                  <a:off x="10109201" y="3411770"/>
                  <a:ext cx="1531958" cy="5091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tan</m:t>
                        </m:r>
                        <m:r>
                          <a:rPr lang="en-US" sz="1600" b="0" i="1" smtClean="0">
                            <a:latin typeface="Cambria Math" panose="02040503050406030204" pitchFamily="18" charset="0"/>
                            <a:ea typeface="Cambria Math" panose="02040503050406030204" pitchFamily="18" charset="0"/>
                          </a:rPr>
                          <m:t>𝛼</m:t>
                        </m:r>
                        <m:r>
                          <a:rPr lang="en-US" sz="1600" b="0" i="1" smtClean="0">
                            <a:latin typeface="Cambria Math" panose="02040503050406030204" pitchFamily="18" charset="0"/>
                            <a:ea typeface="Cambria Math" panose="02040503050406030204" pitchFamily="18" charset="0"/>
                          </a:rPr>
                          <m:t>= </m:t>
                        </m:r>
                        <m:f>
                          <m:fPr>
                            <m:ctrlPr>
                              <a:rPr lang="en-US" sz="1600" b="0" i="1" smtClean="0">
                                <a:latin typeface="Cambria Math" panose="02040503050406030204" pitchFamily="18" charset="0"/>
                                <a:ea typeface="Cambria Math" panose="02040503050406030204" pitchFamily="18" charset="0"/>
                              </a:rPr>
                            </m:ctrlPr>
                          </m:fPr>
                          <m:num>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1</m:t>
                                </m:r>
                              </m:sub>
                            </m:sSub>
                            <m:r>
                              <a:rPr lang="en-US" sz="1600" b="0" i="1" smtClean="0">
                                <a:latin typeface="Cambria Math" panose="02040503050406030204" pitchFamily="18" charset="0"/>
                                <a:ea typeface="Cambria Math" panose="02040503050406030204" pitchFamily="18" charset="0"/>
                              </a:rPr>
                              <m: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m:rPr>
                                    <m:sty m:val="p"/>
                                  </m:rPr>
                                  <a:rPr lang="en-US" sz="1600" b="0" i="0" smtClean="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1</m:t>
                                </m:r>
                              </m:sub>
                            </m:sSub>
                          </m:num>
                          <m:den>
                            <m:sSub>
                              <m:sSubPr>
                                <m:ctrlPr>
                                  <a:rPr lang="en-US" sz="1600" i="1" smtClean="0">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2</m:t>
                                </m:r>
                              </m:sub>
                            </m:sSub>
                            <m:r>
                              <a:rPr lang="en-US" sz="1600" i="1">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m:rPr>
                                    <m:sty m:val="p"/>
                                  </m:rPr>
                                  <a:rPr lang="en-US" sz="1600" i="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2</m:t>
                                </m:r>
                              </m:sub>
                            </m:sSub>
                          </m:den>
                        </m:f>
                      </m:oMath>
                    </m:oMathPara>
                  </a14:m>
                  <a:endParaRPr lang="en-GB" sz="1600" dirty="0"/>
                </a:p>
              </p:txBody>
            </p:sp>
          </mc:Choice>
          <mc:Fallback xmlns="">
            <p:sp>
              <p:nvSpPr>
                <p:cNvPr id="21" name="TextBox 20">
                  <a:extLst>
                    <a:ext uri="{FF2B5EF4-FFF2-40B4-BE49-F238E27FC236}">
                      <a16:creationId xmlns:a16="http://schemas.microsoft.com/office/drawing/2014/main" id="{2ABCBE5B-6DF4-A0F4-6C62-97B23C29310B}"/>
                    </a:ext>
                  </a:extLst>
                </p:cNvPr>
                <p:cNvSpPr txBox="1">
                  <a:spLocks noRot="1" noChangeAspect="1" noMove="1" noResize="1" noEditPoints="1" noAdjustHandles="1" noChangeArrowheads="1" noChangeShapeType="1" noTextEdit="1"/>
                </p:cNvSpPr>
                <p:nvPr/>
              </p:nvSpPr>
              <p:spPr>
                <a:xfrm>
                  <a:off x="10109201" y="3411770"/>
                  <a:ext cx="1531958" cy="509178"/>
                </a:xfrm>
                <a:prstGeom prst="rect">
                  <a:avLst/>
                </a:prstGeom>
                <a:blipFill>
                  <a:blip r:embed="rId5"/>
                  <a:stretch>
                    <a:fillRect/>
                  </a:stretch>
                </a:blipFill>
              </p:spPr>
              <p:txBody>
                <a:bodyPr/>
                <a:lstStyle/>
                <a:p>
                  <a:r>
                    <a:rPr lang="en-GB">
                      <a:noFill/>
                    </a:rPr>
                    <a:t> </a:t>
                  </a:r>
                </a:p>
              </p:txBody>
            </p:sp>
          </mc:Fallback>
        </mc:AlternateContent>
        <p:pic>
          <p:nvPicPr>
            <p:cNvPr id="46" name="Picture 45" descr="Shape, polygon&#10;&#10;Description automatically generated">
              <a:extLst>
                <a:ext uri="{FF2B5EF4-FFF2-40B4-BE49-F238E27FC236}">
                  <a16:creationId xmlns:a16="http://schemas.microsoft.com/office/drawing/2014/main" id="{AE720780-DDD3-469A-EB3C-7F264883B9B2}"/>
                </a:ext>
              </a:extLst>
            </p:cNvPr>
            <p:cNvPicPr>
              <a:picLocks noChangeAspect="1"/>
            </p:cNvPicPr>
            <p:nvPr/>
          </p:nvPicPr>
          <p:blipFill>
            <a:blip r:embed="rId6"/>
            <a:stretch>
              <a:fillRect/>
            </a:stretch>
          </p:blipFill>
          <p:spPr>
            <a:xfrm>
              <a:off x="7539131" y="1774478"/>
              <a:ext cx="4143266" cy="3062610"/>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CA9CA9D-0DB6-7DCB-ECA2-B19112BDEC7B}"/>
                    </a:ext>
                  </a:extLst>
                </p:cNvPr>
                <p:cNvSpPr txBox="1"/>
                <p:nvPr/>
              </p:nvSpPr>
              <p:spPr>
                <a:xfrm>
                  <a:off x="9382662" y="3233630"/>
                  <a:ext cx="236015" cy="27532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l-GR" b="0" i="1" smtClean="0">
                            <a:solidFill>
                              <a:srgbClr val="00040C"/>
                            </a:solidFill>
                            <a:latin typeface="Cambria Math" panose="02040503050406030204" pitchFamily="18" charset="0"/>
                            <a:ea typeface="Cambria Math" panose="02040503050406030204" pitchFamily="18" charset="0"/>
                          </a:rPr>
                          <m:t>𝛼</m:t>
                        </m:r>
                      </m:oMath>
                    </m:oMathPara>
                  </a14:m>
                  <a:endParaRPr lang="en-GB" dirty="0"/>
                </a:p>
              </p:txBody>
            </p:sp>
          </mc:Choice>
          <mc:Fallback xmlns="">
            <p:sp>
              <p:nvSpPr>
                <p:cNvPr id="22" name="TextBox 21">
                  <a:extLst>
                    <a:ext uri="{FF2B5EF4-FFF2-40B4-BE49-F238E27FC236}">
                      <a16:creationId xmlns:a16="http://schemas.microsoft.com/office/drawing/2014/main" id="{4CA9CA9D-0DB6-7DCB-ECA2-B19112BDEC7B}"/>
                    </a:ext>
                  </a:extLst>
                </p:cNvPr>
                <p:cNvSpPr txBox="1">
                  <a:spLocks noRot="1" noChangeAspect="1" noMove="1" noResize="1" noEditPoints="1" noAdjustHandles="1" noChangeArrowheads="1" noChangeShapeType="1" noTextEdit="1"/>
                </p:cNvSpPr>
                <p:nvPr/>
              </p:nvSpPr>
              <p:spPr>
                <a:xfrm>
                  <a:off x="9382662" y="3233630"/>
                  <a:ext cx="236015" cy="275322"/>
                </a:xfrm>
                <a:prstGeom prst="rect">
                  <a:avLst/>
                </a:prstGeom>
                <a:blipFill>
                  <a:blip r:embed="rId7"/>
                  <a:stretch>
                    <a:fillRect l="-5128" r="-5128"/>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B622EE9E-DE4E-3863-BA9F-F62F6D4114ED}"/>
                </a:ext>
              </a:extLst>
            </p:cNvPr>
            <p:cNvSpPr txBox="1"/>
            <p:nvPr/>
          </p:nvSpPr>
          <p:spPr>
            <a:xfrm>
              <a:off x="7572421" y="5377715"/>
              <a:ext cx="3620481" cy="830997"/>
            </a:xfrm>
            <a:prstGeom prst="rect">
              <a:avLst/>
            </a:prstGeom>
            <a:noFill/>
          </p:spPr>
          <p:txBody>
            <a:bodyPr wrap="square" lIns="0" tIns="0" rIns="0" bIns="0" rtlCol="0">
              <a:spAutoFit/>
            </a:bodyPr>
            <a:lstStyle/>
            <a:p>
              <a:pPr algn="l"/>
              <a:r>
                <a:rPr lang="en-US" sz="1600" b="1" dirty="0"/>
                <a:t>Boundary line:</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FAAAC2B-87A7-3E93-C7C3-83BA3C0DD520}"/>
                    </a:ext>
                  </a:extLst>
                </p:cNvPr>
                <p:cNvSpPr txBox="1"/>
                <p:nvPr/>
              </p:nvSpPr>
              <p:spPr>
                <a:xfrm>
                  <a:off x="7921495" y="5775355"/>
                  <a:ext cx="3919987" cy="369332"/>
                </a:xfrm>
                <a:prstGeom prst="rect">
                  <a:avLst/>
                </a:prstGeom>
                <a:noFill/>
              </p:spPr>
              <p:txBody>
                <a:bodyPr wrap="square">
                  <a:spAutoFit/>
                </a:bodyPr>
                <a:lstStyle/>
                <a:p>
                  <a14:m>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i="1">
                              <a:latin typeface="Cambria Math" panose="02040503050406030204" pitchFamily="18" charset="0"/>
                              <a:cs typeface="Calibri" panose="020F0502020204030204" pitchFamily="34" charset="0"/>
                            </a:rPr>
                            <m:t>𝐵</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solidFill>
                                <a:schemeClr val="tx1"/>
                              </a:solidFill>
                              <a:latin typeface="Cambria Math" panose="02040503050406030204" pitchFamily="18" charset="0"/>
                              <a:cs typeface="Calibri" panose="020F0502020204030204" pitchFamily="34" charset="0"/>
                            </a:rPr>
                          </m:ctrlPr>
                        </m:dPr>
                        <m:e>
                          <m:sSub>
                            <m:sSubPr>
                              <m:ctrlP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smtClean="0">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𝐼</m:t>
                              </m:r>
                            </m:e>
                            <m:sub>
                              <m:r>
                                <m:rPr>
                                  <m:sty m:val="p"/>
                                </m:rPr>
                                <a:rPr lang="en-US">
                                  <a:solidFill>
                                    <a:schemeClr val="tx1"/>
                                  </a:solidFill>
                                  <a:latin typeface="Cambria Math" panose="02040503050406030204" pitchFamily="18" charset="0"/>
                                  <a:ea typeface="Cambria Math" panose="02040503050406030204" pitchFamily="18" charset="0"/>
                                </a:rPr>
                                <m:t>nom</m:t>
                              </m:r>
                              <m:r>
                                <a:rPr lang="en-US" i="1">
                                  <a:solidFill>
                                    <a:schemeClr val="tx1"/>
                                  </a:solidFill>
                                  <a:latin typeface="Cambria Math" panose="02040503050406030204" pitchFamily="18" charset="0"/>
                                  <a:ea typeface="Cambria Math" panose="02040503050406030204" pitchFamily="18" charset="0"/>
                                </a:rPr>
                                <m:t>2</m:t>
                              </m:r>
                            </m:sub>
                          </m:sSub>
                        </m:e>
                      </m:d>
                    </m:oMath>
                  </a14:m>
                  <a:r>
                    <a:rPr lang="en-GB" dirty="0"/>
                    <a:t> (normalized)</a:t>
                  </a:r>
                </a:p>
              </p:txBody>
            </p:sp>
          </mc:Choice>
          <mc:Fallback xmlns="">
            <p:sp>
              <p:nvSpPr>
                <p:cNvPr id="24" name="TextBox 23">
                  <a:extLst>
                    <a:ext uri="{FF2B5EF4-FFF2-40B4-BE49-F238E27FC236}">
                      <a16:creationId xmlns:a16="http://schemas.microsoft.com/office/drawing/2014/main" id="{5FAAAC2B-87A7-3E93-C7C3-83BA3C0DD520}"/>
                    </a:ext>
                  </a:extLst>
                </p:cNvPr>
                <p:cNvSpPr txBox="1">
                  <a:spLocks noRot="1" noChangeAspect="1" noMove="1" noResize="1" noEditPoints="1" noAdjustHandles="1" noChangeArrowheads="1" noChangeShapeType="1" noTextEdit="1"/>
                </p:cNvSpPr>
                <p:nvPr/>
              </p:nvSpPr>
              <p:spPr>
                <a:xfrm>
                  <a:off x="7921495" y="5775355"/>
                  <a:ext cx="3919987" cy="369332"/>
                </a:xfrm>
                <a:prstGeom prst="rect">
                  <a:avLst/>
                </a:prstGeom>
                <a:blipFill>
                  <a:blip r:embed="rId8"/>
                  <a:stretch>
                    <a:fillRect t="-8197" b="-24590"/>
                  </a:stretch>
                </a:blipFill>
              </p:spPr>
              <p:txBody>
                <a:bodyPr/>
                <a:lstStyle/>
                <a:p>
                  <a:r>
                    <a:rPr lang="en-GB">
                      <a:noFill/>
                    </a:rPr>
                    <a:t> </a:t>
                  </a:r>
                </a:p>
              </p:txBody>
            </p:sp>
          </mc:Fallback>
        </mc:AlternateContent>
      </p:grpSp>
      <p:sp>
        <p:nvSpPr>
          <p:cNvPr id="2" name="Date Placeholder 3">
            <a:extLst>
              <a:ext uri="{FF2B5EF4-FFF2-40B4-BE49-F238E27FC236}">
                <a16:creationId xmlns:a16="http://schemas.microsoft.com/office/drawing/2014/main" id="{D5072CAD-8953-7823-9121-3542AE4D3CC6}"/>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54931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09738"/>
            <a:ext cx="1137600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1: Introduction</a:t>
            </a:r>
            <a:endParaRPr dirty="0"/>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74" name="Google Shape;174;p24"/>
          <p:cNvSpPr txBox="1">
            <a:spLocks noGrp="1"/>
          </p:cNvSpPr>
          <p:nvPr>
            <p:ph type="body" idx="1"/>
          </p:nvPr>
        </p:nvSpPr>
        <p:spPr>
          <a:xfrm>
            <a:off x="407987" y="4589463"/>
            <a:ext cx="11376000" cy="1500300"/>
          </a:xfrm>
          <a:prstGeom prst="rect">
            <a:avLst/>
          </a:prstGeom>
        </p:spPr>
        <p:txBody>
          <a:bodyPr spcFirstLastPara="1" wrap="square" lIns="0" tIns="0" rIns="0" bIns="0" anchor="t" anchorCtr="0">
            <a:noAutofit/>
          </a:bodyPr>
          <a:lstStyle/>
          <a:p>
            <a:pPr marL="0" lvl="0" indent="0" algn="l" rtl="0">
              <a:spcBef>
                <a:spcPts val="1800"/>
              </a:spcBef>
              <a:spcAft>
                <a:spcPts val="400"/>
              </a:spcAft>
              <a:buNone/>
            </a:pPr>
            <a:r>
              <a:rPr lang="en-US" dirty="0"/>
              <a:t>Keywords: FiDeL, MCBXF</a:t>
            </a:r>
            <a:endParaRPr dirty="0"/>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110451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Transfer function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20</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Date Placeholder 3">
            <a:extLst>
              <a:ext uri="{FF2B5EF4-FFF2-40B4-BE49-F238E27FC236}">
                <a16:creationId xmlns:a16="http://schemas.microsoft.com/office/drawing/2014/main" id="{491EB6A6-1662-A109-C487-76DD12729FF2}"/>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2050" name="Picture 2">
            <a:extLst>
              <a:ext uri="{FF2B5EF4-FFF2-40B4-BE49-F238E27FC236}">
                <a16:creationId xmlns:a16="http://schemas.microsoft.com/office/drawing/2014/main" id="{FA031D40-BC08-E6C0-3B22-ADAF89B05C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481" y="1375385"/>
            <a:ext cx="9565065" cy="3986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276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0C41A461-F537-CA62-D440-0F9B6E9C50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4429" y="1579270"/>
            <a:ext cx="7276950" cy="32205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Fitting parameters &amp; relative error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21</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Table 8">
            <a:extLst>
              <a:ext uri="{FF2B5EF4-FFF2-40B4-BE49-F238E27FC236}">
                <a16:creationId xmlns:a16="http://schemas.microsoft.com/office/drawing/2014/main" id="{4289256D-8F2F-C563-BF35-FDEE0DF2876A}"/>
              </a:ext>
            </a:extLst>
          </p:cNvPr>
          <p:cNvGraphicFramePr>
            <a:graphicFrameLocks noGrp="1"/>
          </p:cNvGraphicFramePr>
          <p:nvPr>
            <p:extLst>
              <p:ext uri="{D42A27DB-BD31-4B8C-83A1-F6EECF244321}">
                <p14:modId xmlns:p14="http://schemas.microsoft.com/office/powerpoint/2010/main" val="2625394127"/>
              </p:ext>
            </p:extLst>
          </p:nvPr>
        </p:nvGraphicFramePr>
        <p:xfrm>
          <a:off x="479264" y="1822261"/>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solidFill>
                      <a:schemeClr val="bg1"/>
                    </a:solidFill>
                  </a:tcPr>
                </a:tc>
                <a:tc>
                  <a:txBody>
                    <a:bodyPr/>
                    <a:lstStyle/>
                    <a:p>
                      <a:pPr algn="ctr" fontAlgn="ctr"/>
                      <a:r>
                        <a:rPr lang="en-GB" sz="1000" b="1" dirty="0">
                          <a:effectLst/>
                        </a:rPr>
                        <a:t>Parameter</a:t>
                      </a:r>
                    </a:p>
                  </a:txBody>
                  <a:tcPr marL="89755" marR="89755" marT="44877" marB="44877" anchor="ctr">
                    <a:solidFill>
                      <a:schemeClr val="bg1"/>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1.0 inner/ 0.0 outer</a:t>
                      </a:r>
                      <a:endParaRPr lang="en-GB" sz="1000" b="1" dirty="0">
                        <a:effectLst/>
                      </a:endParaRPr>
                    </a:p>
                  </a:txBody>
                  <a:tcPr marL="89755" marR="89755" marT="44877" marB="44877" anchor="ctr">
                    <a:solidFill>
                      <a:schemeClr val="bg1"/>
                    </a:solid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solidFill>
                      <a:schemeClr val="bg1"/>
                    </a:solidFill>
                  </a:tcPr>
                </a:tc>
                <a:tc>
                  <a:txBody>
                    <a:bodyPr/>
                    <a:lstStyle/>
                    <a:p>
                      <a:pPr algn="r" fontAlgn="ctr"/>
                      <a:r>
                        <a:rPr lang="en-GB" sz="1000" dirty="0">
                          <a:effectLst/>
                        </a:rPr>
                        <a:t>y</a:t>
                      </a:r>
                    </a:p>
                  </a:txBody>
                  <a:tcPr marL="89755" marR="89755" marT="44877" marB="44877" anchor="ctr">
                    <a:solidFill>
                      <a:schemeClr val="bg1"/>
                    </a:solidFill>
                  </a:tcPr>
                </a:tc>
                <a:tc>
                  <a:txBody>
                    <a:bodyPr/>
                    <a:lstStyle/>
                    <a:p>
                      <a:pPr algn="r" fontAlgn="ctr"/>
                      <a:r>
                        <a:rPr lang="en-GB" sz="1000" b="0" i="0" kern="1200" dirty="0">
                          <a:solidFill>
                            <a:schemeClr val="dk1"/>
                          </a:solidFill>
                          <a:effectLst/>
                          <a:latin typeface="+mn-lt"/>
                          <a:ea typeface="+mn-ea"/>
                          <a:cs typeface="+mn-cs"/>
                        </a:rPr>
                        <a:t>0.0014647</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solidFill>
                      <a:schemeClr val="bg1"/>
                    </a:solidFill>
                  </a:tcPr>
                </a:tc>
                <a:tc>
                  <a:txBody>
                    <a:bodyPr/>
                    <a:lstStyle/>
                    <a:p>
                      <a:pPr algn="r" fontAlgn="ctr"/>
                      <a:r>
                        <a:rPr lang="en-GB" sz="1000" dirty="0">
                          <a:effectLst/>
                        </a:rPr>
                        <a:t>sigma1</a:t>
                      </a:r>
                    </a:p>
                  </a:txBody>
                  <a:tcPr marL="89755" marR="89755" marT="44877" marB="44877" anchor="ctr">
                    <a:solidFill>
                      <a:schemeClr val="bg1"/>
                    </a:solidFill>
                  </a:tcPr>
                </a:tc>
                <a:tc>
                  <a:txBody>
                    <a:bodyPr/>
                    <a:lstStyle/>
                    <a:p>
                      <a:pPr algn="r" fontAlgn="ctr"/>
                      <a:r>
                        <a:rPr lang="en-GB" sz="1000" dirty="0">
                          <a:effectLst/>
                        </a:rPr>
                        <a:t>0.0000485</a:t>
                      </a:r>
                    </a:p>
                  </a:txBody>
                  <a:tcPr marL="89755" marR="89755" marT="44877" marB="44877" anchor="ctr">
                    <a:solidFill>
                      <a:schemeClr val="bg1"/>
                    </a:solid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solidFill>
                      <a:schemeClr val="bg1"/>
                    </a:solidFill>
                  </a:tcPr>
                </a:tc>
                <a:tc>
                  <a:txBody>
                    <a:bodyPr/>
                    <a:lstStyle/>
                    <a:p>
                      <a:pPr algn="r" fontAlgn="ctr"/>
                      <a:r>
                        <a:rPr lang="en-GB" sz="1000" dirty="0">
                          <a:effectLst/>
                        </a:rPr>
                        <a:t>1445</a:t>
                      </a:r>
                    </a:p>
                  </a:txBody>
                  <a:tcPr marL="89755" marR="89755" marT="44877" marB="44877" anchor="ctr">
                    <a:solidFill>
                      <a:schemeClr val="bg1"/>
                    </a:solid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solidFill>
                      <a:schemeClr val="bg1"/>
                    </a:solidFill>
                  </a:tcPr>
                </a:tc>
                <a:tc>
                  <a:txBody>
                    <a:bodyPr/>
                    <a:lstStyle/>
                    <a:p>
                      <a:pPr algn="r" fontAlgn="ctr"/>
                      <a:r>
                        <a:rPr lang="en-GB" sz="1000" dirty="0">
                          <a:effectLst/>
                        </a:rPr>
                        <a:t>4.7</a:t>
                      </a:r>
                    </a:p>
                  </a:txBody>
                  <a:tcPr marL="89755" marR="89755" marT="44877" marB="44877" anchor="ctr">
                    <a:solidFill>
                      <a:schemeClr val="bg1"/>
                    </a:solid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rgbClr val="008000">
                        <a:alpha val="50000"/>
                      </a:srgbClr>
                    </a:solidFill>
                  </a:tcPr>
                </a:tc>
                <a:tc>
                  <a:txBody>
                    <a:bodyPr/>
                    <a:lstStyle/>
                    <a:p>
                      <a:pPr algn="r" fontAlgn="ctr"/>
                      <a:r>
                        <a:rPr lang="en-GB" sz="1000" dirty="0"/>
                        <a:t>0.739</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rgbClr val="008000">
                        <a:alpha val="50000"/>
                      </a:srgbClr>
                    </a:solidFill>
                  </a:tcPr>
                </a:tc>
                <a:tc>
                  <a:txBody>
                    <a:bodyPr/>
                    <a:lstStyle/>
                    <a:p>
                      <a:pPr algn="r" fontAlgn="ctr"/>
                      <a:r>
                        <a:rPr lang="en-GB" sz="1000" dirty="0"/>
                        <a:t>0.060</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2331531894"/>
                  </a:ext>
                </a:extLst>
              </a:tr>
            </a:tbl>
          </a:graphicData>
        </a:graphic>
      </p:graphicFrame>
      <p:graphicFrame>
        <p:nvGraphicFramePr>
          <p:cNvPr id="10" name="Table 9">
            <a:extLst>
              <a:ext uri="{FF2B5EF4-FFF2-40B4-BE49-F238E27FC236}">
                <a16:creationId xmlns:a16="http://schemas.microsoft.com/office/drawing/2014/main" id="{967FEFA4-DF2F-6479-D78B-A8FFB1E803C8}"/>
              </a:ext>
            </a:extLst>
          </p:cNvPr>
          <p:cNvGraphicFramePr>
            <a:graphicFrameLocks noGrp="1"/>
          </p:cNvGraphicFramePr>
          <p:nvPr/>
        </p:nvGraphicFramePr>
        <p:xfrm>
          <a:off x="479261" y="3835862"/>
          <a:ext cx="378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3687214748"/>
                    </a:ext>
                  </a:extLst>
                </a:gridCol>
                <a:gridCol w="540000">
                  <a:extLst>
                    <a:ext uri="{9D8B030D-6E8A-4147-A177-3AD203B41FA5}">
                      <a16:colId xmlns:a16="http://schemas.microsoft.com/office/drawing/2014/main" val="2743390187"/>
                    </a:ext>
                  </a:extLst>
                </a:gridCol>
                <a:gridCol w="366848">
                  <a:extLst>
                    <a:ext uri="{9D8B030D-6E8A-4147-A177-3AD203B41FA5}">
                      <a16:colId xmlns:a16="http://schemas.microsoft.com/office/drawing/2014/main" val="1106262950"/>
                    </a:ext>
                  </a:extLst>
                </a:gridCol>
                <a:gridCol w="713152">
                  <a:extLst>
                    <a:ext uri="{9D8B030D-6E8A-4147-A177-3AD203B41FA5}">
                      <a16:colId xmlns:a16="http://schemas.microsoft.com/office/drawing/2014/main" val="3202908938"/>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7">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solidFill>
                      <a:schemeClr val="bg1"/>
                    </a:solidFill>
                  </a:tcP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r>
                        <a:rPr lang="en-GB" sz="1000" dirty="0" err="1">
                          <a:effectLst/>
                        </a:rPr>
                        <a:t>Iinj</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Ic</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Tc0</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Tmeas</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4089715924"/>
                  </a:ext>
                </a:extLst>
              </a:tr>
              <a:tr h="0">
                <a:tc>
                  <a:txBody>
                    <a:bodyPr/>
                    <a:lstStyle/>
                    <a:p>
                      <a:pPr algn="ctr" fontAlgn="ctr"/>
                      <a:r>
                        <a:rPr lang="en-GB" sz="1000" i="0" dirty="0">
                          <a:effectLst/>
                        </a:rPr>
                        <a:t>117</a:t>
                      </a:r>
                    </a:p>
                  </a:txBody>
                  <a:tcPr marL="89755" marR="89755" marT="44877" marB="44877" anchor="ctr">
                    <a:solidFill>
                      <a:schemeClr val="bg1"/>
                    </a:solidFill>
                  </a:tcPr>
                </a:tc>
                <a:tc>
                  <a:txBody>
                    <a:bodyPr/>
                    <a:lstStyle/>
                    <a:p>
                      <a:pPr algn="ctr" fontAlgn="ctr"/>
                      <a:r>
                        <a:rPr lang="en-US" sz="1000" i="0" dirty="0">
                          <a:effectLst/>
                        </a:rPr>
                        <a:t>15000</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9.5</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4.5</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1.9</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1755</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1435</a:t>
                      </a:r>
                      <a:endParaRPr lang="en-GB" sz="1000" i="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3987760482"/>
                  </a:ext>
                </a:extLst>
              </a:tr>
            </a:tbl>
          </a:graphicData>
        </a:graphic>
      </p:graphicFrame>
      <p:sp>
        <p:nvSpPr>
          <p:cNvPr id="14" name="Content Placeholder 21">
            <a:extLst>
              <a:ext uri="{FF2B5EF4-FFF2-40B4-BE49-F238E27FC236}">
                <a16:creationId xmlns:a16="http://schemas.microsoft.com/office/drawing/2014/main" id="{196592AE-BE1D-4529-708E-48C330C06D8A}"/>
              </a:ext>
            </a:extLst>
          </p:cNvPr>
          <p:cNvSpPr txBox="1">
            <a:spLocks noGrp="1"/>
          </p:cNvSpPr>
          <p:nvPr>
            <p:ph idx="1"/>
          </p:nvPr>
        </p:nvSpPr>
        <p:spPr>
          <a:xfrm>
            <a:off x="0" y="6033236"/>
            <a:ext cx="12192000" cy="307777"/>
          </a:xfrm>
          <a:prstGeom prst="rect">
            <a:avLst/>
          </a:prstGeom>
          <a:solidFill>
            <a:srgbClr val="BEBECB"/>
          </a:solidFill>
        </p:spPr>
        <p:txBody>
          <a:bodyPr wrap="square">
            <a:spAutoFit/>
          </a:bodyPr>
          <a:lstStyle/>
          <a:p>
            <a:pPr marL="666750" lvl="1" indent="-342900">
              <a:spcBef>
                <a:spcPts val="0"/>
              </a:spcBef>
              <a:buFont typeface="Arial" panose="020B0604020202020204" pitchFamily="34" charset="0"/>
              <a:buChar char="•"/>
            </a:pPr>
            <a:r>
              <a:rPr lang="en-US" sz="2000" b="0" dirty="0">
                <a:solidFill>
                  <a:srgbClr val="0033A0"/>
                </a:solidFill>
                <a:latin typeface="+mj-lt"/>
                <a:cs typeface="Calibri" panose="020F0502020204030204" pitchFamily="34" charset="0"/>
              </a:rPr>
              <a:t>The proposed model is accurate within ±30 units in the entire operating range.</a:t>
            </a:r>
          </a:p>
        </p:txBody>
      </p:sp>
      <p:sp>
        <p:nvSpPr>
          <p:cNvPr id="2" name="Date Placeholder 3">
            <a:extLst>
              <a:ext uri="{FF2B5EF4-FFF2-40B4-BE49-F238E27FC236}">
                <a16:creationId xmlns:a16="http://schemas.microsoft.com/office/drawing/2014/main" id="{491EB6A6-1662-A109-C487-76DD12729FF2}"/>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6638570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C340C91-8CDC-154D-42C5-9D49E23614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5794" y="1601194"/>
            <a:ext cx="3833294" cy="292462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a:extLst>
              <a:ext uri="{FF2B5EF4-FFF2-40B4-BE49-F238E27FC236}">
                <a16:creationId xmlns:a16="http://schemas.microsoft.com/office/drawing/2014/main" id="{1DFD7D70-8688-FDE9-EED1-4952625329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6206" y="1601193"/>
            <a:ext cx="3585023" cy="292462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Standard reference cycle: Outer aperture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350577"/>
            <a:ext cx="12192000" cy="1000274"/>
          </a:xfrm>
          <a:prstGeom prst="rect">
            <a:avLst/>
          </a:prstGeom>
          <a:solidFill>
            <a:srgbClr val="BEBECB"/>
          </a:solidFill>
          <a:ln>
            <a:noFill/>
          </a:ln>
        </p:spPr>
        <p:txBody>
          <a:bodyPr wrap="square">
            <a:spAutoFit/>
          </a:bodyPr>
          <a:lstStyle/>
          <a:p>
            <a:pPr marL="571500" lvl="1" indent="-285750">
              <a:spcBef>
                <a:spcPts val="0"/>
              </a:spcBef>
            </a:pPr>
            <a:r>
              <a:rPr lang="en-US" sz="2000" b="0" dirty="0">
                <a:solidFill>
                  <a:srgbClr val="0033A0"/>
                </a:solidFill>
                <a:latin typeface="+mj-lt"/>
                <a:cs typeface="Calibri" panose="020F0502020204030204" pitchFamily="34" charset="0"/>
              </a:rPr>
              <a:t>The magnet is pre-cycled up to the nominal current (±1435 A) followed by a stair-step profile.</a:t>
            </a:r>
          </a:p>
          <a:p>
            <a:pPr marL="571500" lvl="1" indent="-285750">
              <a:spcBef>
                <a:spcPts val="0"/>
              </a:spcBef>
            </a:pPr>
            <a:r>
              <a:rPr lang="en-US" sz="2000" b="0" dirty="0">
                <a:solidFill>
                  <a:srgbClr val="0033A0"/>
                </a:solidFill>
                <a:latin typeface="+mj-lt"/>
                <a:cs typeface="Calibri" panose="020F0502020204030204" pitchFamily="34" charset="0"/>
              </a:rPr>
              <a:t>The magnetic field is measured with high accuracy (better than 10</a:t>
            </a:r>
            <a:r>
              <a:rPr lang="en-US" sz="2000" b="0" baseline="30000" dirty="0">
                <a:solidFill>
                  <a:srgbClr val="0033A0"/>
                </a:solidFill>
                <a:latin typeface="+mj-lt"/>
                <a:cs typeface="Calibri" panose="020F0502020204030204" pitchFamily="34" charset="0"/>
              </a:rPr>
              <a:t>-4</a:t>
            </a:r>
            <a:r>
              <a:rPr lang="en-US" sz="2000" b="0" dirty="0">
                <a:solidFill>
                  <a:srgbClr val="0033A0"/>
                </a:solidFill>
                <a:latin typeface="+mj-lt"/>
                <a:cs typeface="Calibri" panose="020F0502020204030204" pitchFamily="34" charset="0"/>
              </a:rPr>
              <a:t>) at plateaus.</a:t>
            </a:r>
          </a:p>
          <a:p>
            <a:pPr marL="571500" lvl="1" indent="-285750">
              <a:spcBef>
                <a:spcPts val="0"/>
              </a:spcBef>
            </a:pPr>
            <a:r>
              <a:rPr lang="en-US" sz="2000" b="0" dirty="0">
                <a:solidFill>
                  <a:srgbClr val="0033A0"/>
                </a:solidFill>
                <a:latin typeface="+mj-lt"/>
                <a:cs typeface="Calibri" panose="020F0502020204030204" pitchFamily="34" charset="0"/>
              </a:rPr>
              <a:t>The analysis is performed for the data points measured at plateaus after filtering and averaging.</a:t>
            </a:r>
          </a:p>
        </p:txBody>
      </p:sp>
      <p:pic>
        <p:nvPicPr>
          <p:cNvPr id="15362" name="Picture 2">
            <a:extLst>
              <a:ext uri="{FF2B5EF4-FFF2-40B4-BE49-F238E27FC236}">
                <a16:creationId xmlns:a16="http://schemas.microsoft.com/office/drawing/2014/main" id="{B4DEB40E-C779-E3F0-2B13-902303BAF2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63" y="1601193"/>
            <a:ext cx="3731948" cy="2847302"/>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0D0F15AA-06CD-B30C-528C-18205084E406}"/>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171004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a:extLst>
              <a:ext uri="{FF2B5EF4-FFF2-40B4-BE49-F238E27FC236}">
                <a16:creationId xmlns:a16="http://schemas.microsoft.com/office/drawing/2014/main" id="{758339B9-28C5-AD17-E06F-59D6CC122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7862" y="1412350"/>
            <a:ext cx="4308915" cy="323718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Standard reference cycle: Outer aperture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026277"/>
            <a:ext cx="12192000" cy="1315745"/>
          </a:xfrm>
          <a:prstGeom prst="rect">
            <a:avLst/>
          </a:prstGeom>
          <a:solidFill>
            <a:srgbClr val="BEBECB"/>
          </a:solidFill>
        </p:spPr>
        <p:txBody>
          <a:bodyPr wrap="square">
            <a:spAutoFit/>
          </a:bodyPr>
          <a:lstStyle/>
          <a:p>
            <a:pPr marL="571500" lvl="1" indent="-285750">
              <a:spcBef>
                <a:spcPts val="0"/>
              </a:spcBef>
            </a:pPr>
            <a:r>
              <a:rPr lang="en-US" sz="1950" b="0" dirty="0">
                <a:solidFill>
                  <a:srgbClr val="0033A0"/>
                </a:solidFill>
                <a:latin typeface="+mj-lt"/>
                <a:cs typeface="Calibri" panose="020F0502020204030204" pitchFamily="34" charset="0"/>
              </a:rPr>
              <a:t>The geometric term is computed for datapoints within the linear range (below saturation).</a:t>
            </a:r>
          </a:p>
          <a:p>
            <a:pPr marL="571500" lvl="1" indent="-285750">
              <a:spcBef>
                <a:spcPts val="0"/>
              </a:spcBef>
            </a:pPr>
            <a:r>
              <a:rPr lang="en-US" sz="1950" b="0" dirty="0">
                <a:solidFill>
                  <a:srgbClr val="0033A0"/>
                </a:solidFill>
                <a:latin typeface="+mj-lt"/>
                <a:cs typeface="Calibri" panose="020F0502020204030204" pitchFamily="34" charset="0"/>
              </a:rPr>
              <a:t>A non-linearity is observed in the residuals from the linear term, normalized to the nominal field of 2.5 Tm.</a:t>
            </a:r>
          </a:p>
          <a:p>
            <a:pPr marL="571500" lvl="1" indent="-285750">
              <a:spcBef>
                <a:spcPts val="0"/>
              </a:spcBef>
            </a:pPr>
            <a:r>
              <a:rPr lang="en-US" sz="1950" b="0" dirty="0">
                <a:solidFill>
                  <a:srgbClr val="0033A0"/>
                </a:solidFill>
                <a:latin typeface="+mj-lt"/>
                <a:cs typeface="Calibri" panose="020F0502020204030204" pitchFamily="34" charset="0"/>
              </a:rPr>
              <a:t>The </a:t>
            </a:r>
            <a:r>
              <a:rPr lang="en-US" sz="1950" b="0" dirty="0">
                <a:solidFill>
                  <a:srgbClr val="0033A0"/>
                </a:solidFill>
                <a:latin typeface="+mj-lt"/>
              </a:rPr>
              <a:t>magnetization at low field </a:t>
            </a:r>
            <a:r>
              <a:rPr lang="en-US" sz="1950" b="0" dirty="0">
                <a:solidFill>
                  <a:srgbClr val="0033A0"/>
                </a:solidFill>
                <a:latin typeface="+mj-lt"/>
                <a:cs typeface="Calibri" panose="020F0502020204030204" pitchFamily="34" charset="0"/>
              </a:rPr>
              <a:t>is within </a:t>
            </a:r>
            <a:r>
              <a:rPr lang="en-US" sz="1950" b="0" dirty="0">
                <a:solidFill>
                  <a:srgbClr val="0033A0"/>
                </a:solidFill>
                <a:latin typeface="+mj-lt"/>
              </a:rPr>
              <a:t>±20 units (same as for the inner coil).</a:t>
            </a:r>
          </a:p>
          <a:p>
            <a:pPr marL="571500" lvl="1" indent="-285750">
              <a:spcBef>
                <a:spcPts val="0"/>
              </a:spcBef>
            </a:pPr>
            <a:r>
              <a:rPr lang="en-US" sz="1950" b="0" dirty="0">
                <a:solidFill>
                  <a:srgbClr val="0033A0"/>
                </a:solidFill>
                <a:latin typeface="+mj-lt"/>
                <a:cs typeface="Calibri" panose="020F0502020204030204" pitchFamily="34" charset="0"/>
              </a:rPr>
              <a:t>The </a:t>
            </a:r>
            <a:r>
              <a:rPr lang="en-US" sz="1950" b="0" dirty="0">
                <a:solidFill>
                  <a:srgbClr val="0033A0"/>
                </a:solidFill>
                <a:latin typeface="+mj-lt"/>
              </a:rPr>
              <a:t>saturation at high field is 130 units (stronger in comparison to the inner coil).</a:t>
            </a:r>
          </a:p>
        </p:txBody>
      </p:sp>
      <p:sp>
        <p:nvSpPr>
          <p:cNvPr id="2" name="Date Placeholder 3">
            <a:extLst>
              <a:ext uri="{FF2B5EF4-FFF2-40B4-BE49-F238E27FC236}">
                <a16:creationId xmlns:a16="http://schemas.microsoft.com/office/drawing/2014/main" id="{FEF3E249-E4E4-8DF3-78CE-CC48DECB76BB}"/>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4098" name="Picture 2">
            <a:extLst>
              <a:ext uri="{FF2B5EF4-FFF2-40B4-BE49-F238E27FC236}">
                <a16:creationId xmlns:a16="http://schemas.microsoft.com/office/drawing/2014/main" id="{204A5534-F5C9-29EE-AF15-9BDE4F2535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179" y="1439335"/>
            <a:ext cx="4988387" cy="3249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087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What is the relative error from the linear term if also the inner aperture is powered?</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Date Placeholder 3">
            <a:extLst>
              <a:ext uri="{FF2B5EF4-FFF2-40B4-BE49-F238E27FC236}">
                <a16:creationId xmlns:a16="http://schemas.microsoft.com/office/drawing/2014/main" id="{68F51D26-9369-F298-0908-7EDE711FB0A4}"/>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4" name="Picture 2">
            <a:extLst>
              <a:ext uri="{FF2B5EF4-FFF2-40B4-BE49-F238E27FC236}">
                <a16:creationId xmlns:a16="http://schemas.microsoft.com/office/drawing/2014/main" id="{94A7348B-D275-9764-590F-671F0824FE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168" y="1825685"/>
            <a:ext cx="7546003" cy="3793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081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A7141626-2E85-17B2-0992-F4997D0699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9600" y="1155254"/>
            <a:ext cx="7303716" cy="345593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Error from the linear term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Content Placeholder 21">
            <a:extLst>
              <a:ext uri="{FF2B5EF4-FFF2-40B4-BE49-F238E27FC236}">
                <a16:creationId xmlns:a16="http://schemas.microsoft.com/office/drawing/2014/main" id="{72979B32-F688-9F68-4EB9-1A0702F5ECAF}"/>
              </a:ext>
            </a:extLst>
          </p:cNvPr>
          <p:cNvSpPr txBox="1">
            <a:spLocks/>
          </p:cNvSpPr>
          <p:nvPr/>
        </p:nvSpPr>
        <p:spPr>
          <a:xfrm>
            <a:off x="0" y="4661547"/>
            <a:ext cx="12192000" cy="1654299"/>
          </a:xfrm>
          <a:prstGeom prst="rect">
            <a:avLst/>
          </a:prstGeom>
          <a:solidFill>
            <a:srgbClr val="BEBECB"/>
          </a:solidFill>
        </p:spPr>
        <p:txBody>
          <a:bodyPr vert="horz" wrap="square" lIns="0" tIns="0" rIns="0" bIns="0" rtlCol="0">
            <a:sp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71500" lvl="1" indent="-285750">
              <a:spcBef>
                <a:spcPts val="0"/>
              </a:spcBef>
            </a:pPr>
            <a:r>
              <a:rPr lang="en-US" sz="2000" dirty="0">
                <a:solidFill>
                  <a:schemeClr val="tx1"/>
                </a:solidFill>
                <a:latin typeface="+mj-lt"/>
                <a:cs typeface="Calibri" panose="020F0502020204030204" pitchFamily="34" charset="0"/>
              </a:rPr>
              <a:t>The magnetization at low field is within </a:t>
            </a:r>
            <a:r>
              <a:rPr lang="en-US" sz="2000" dirty="0">
                <a:solidFill>
                  <a:schemeClr val="tx1"/>
                </a:solidFill>
                <a:latin typeface="+mj-lt"/>
              </a:rPr>
              <a:t>±20 units.</a:t>
            </a:r>
          </a:p>
          <a:p>
            <a:pPr marL="571500" lvl="1" indent="-285750">
              <a:spcBef>
                <a:spcPts val="0"/>
              </a:spcBef>
            </a:pPr>
            <a:r>
              <a:rPr lang="en-US" sz="2000" dirty="0">
                <a:solidFill>
                  <a:schemeClr val="tx1"/>
                </a:solidFill>
                <a:latin typeface="+mj-lt"/>
                <a:cs typeface="Calibri" panose="020F0502020204030204" pitchFamily="34" charset="0"/>
              </a:rPr>
              <a:t>The saturation at high field increases as a function of current in the inner &amp; outer coil (up to 320 units).</a:t>
            </a:r>
          </a:p>
          <a:p>
            <a:pPr marL="571500" lvl="1" indent="-285750">
              <a:spcBef>
                <a:spcPts val="0"/>
              </a:spcBef>
            </a:pPr>
            <a:r>
              <a:rPr lang="en-US" sz="2000" dirty="0">
                <a:solidFill>
                  <a:schemeClr val="tx1"/>
                </a:solidFill>
                <a:latin typeface="+mj-lt"/>
                <a:cs typeface="Calibri" panose="020F0502020204030204" pitchFamily="34" charset="0"/>
              </a:rPr>
              <a:t>For a standard cycle, the saturation for A1 is much stronger than for B1. </a:t>
            </a:r>
          </a:p>
          <a:p>
            <a:pPr marL="571500" lvl="1" indent="-285750">
              <a:spcBef>
                <a:spcPts val="0"/>
              </a:spcBef>
            </a:pPr>
            <a:r>
              <a:rPr lang="en-US" sz="2000" dirty="0">
                <a:solidFill>
                  <a:srgbClr val="0033A0"/>
                </a:solidFill>
                <a:latin typeface="+mj-lt"/>
                <a:cs typeface="Calibri" panose="020F0502020204030204" pitchFamily="34" charset="0"/>
              </a:rPr>
              <a:t>The results are similar for cycles of the same polarity (Q1-Q3) and of the inverse polarity (Q2-Q4): maximum difference is 10 units for both coils powered at nominal current.</a:t>
            </a:r>
            <a:endParaRPr lang="en-US" sz="500" b="0" dirty="0">
              <a:solidFill>
                <a:srgbClr val="0033A0"/>
              </a:solidFill>
              <a:latin typeface="+mj-lt"/>
            </a:endParaRPr>
          </a:p>
        </p:txBody>
      </p:sp>
      <p:sp>
        <p:nvSpPr>
          <p:cNvPr id="2" name="Date Placeholder 3">
            <a:extLst>
              <a:ext uri="{FF2B5EF4-FFF2-40B4-BE49-F238E27FC236}">
                <a16:creationId xmlns:a16="http://schemas.microsoft.com/office/drawing/2014/main" id="{3D848C6B-6F30-7ECF-E985-0EF29860EF2F}"/>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734042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14:m>
                  <m:oMath xmlns:m="http://schemas.openxmlformats.org/officeDocument/2006/math">
                    <m:r>
                      <a:rPr lang="en-GB" b="1" i="1" smtClean="0">
                        <a:solidFill>
                          <a:schemeClr val="tx1"/>
                        </a:solidFill>
                        <a:latin typeface="Cambria Math" panose="02040503050406030204" pitchFamily="18" charset="0"/>
                        <a:cs typeface="Calibri" panose="020F0502020204030204" pitchFamily="34" charset="0"/>
                      </a:rPr>
                      <m:t>𝑮</m:t>
                    </m:r>
                    <m:d>
                      <m:dPr>
                        <m:ctrlPr>
                          <a:rPr lang="en-GB" i="1">
                            <a:solidFill>
                              <a:schemeClr val="tx1"/>
                            </a:solidFill>
                            <a:latin typeface="Cambria Math" panose="02040503050406030204" pitchFamily="18" charset="0"/>
                            <a:cs typeface="Calibri" panose="020F0502020204030204" pitchFamily="34" charset="0"/>
                          </a:rPr>
                        </m:ctrlPr>
                      </m:dPr>
                      <m:e>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𝟏</m:t>
                            </m:r>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m:t>
                            </m:r>
                          </m:sub>
                        </m:sSub>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b="1" i="1">
                                <a:solidFill>
                                  <a:schemeClr val="tx1"/>
                                </a:solidFill>
                                <a:latin typeface="Cambria Math" panose="02040503050406030204" pitchFamily="18" charset="0"/>
                                <a:ea typeface="Cambria Math" panose="02040503050406030204" pitchFamily="18" charset="0"/>
                                <a:cs typeface="Calibri" panose="020F0502020204030204" pitchFamily="34" charset="0"/>
                              </a:rPr>
                              <m:t>𝑰</m:t>
                            </m:r>
                          </m:e>
                          <m:sub>
                            <m:r>
                              <a:rPr lang="en-GB" b="1" i="1">
                                <a:solidFill>
                                  <a:schemeClr val="tx1"/>
                                </a:solidFill>
                                <a:latin typeface="Cambria Math" panose="02040503050406030204" pitchFamily="18" charset="0"/>
                                <a:ea typeface="Cambria Math" panose="02040503050406030204" pitchFamily="18" charset="0"/>
                                <a:cs typeface="Calibri" panose="020F0502020204030204" pitchFamily="34" charset="0"/>
                              </a:rPr>
                              <m:t>𝟐</m:t>
                            </m:r>
                          </m:sub>
                        </m:sSub>
                      </m:e>
                    </m:d>
                  </m:oMath>
                </a14:m>
                <a:r>
                  <a:rPr lang="en-GB" dirty="0"/>
                  <a:t> for A1 (horizontal field)</a:t>
                </a:r>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xfrm>
                <a:off x="407988" y="373593"/>
                <a:ext cx="11376025" cy="1065742"/>
              </a:xfrm>
              <a:blipFill>
                <a:blip r:embed="rId2"/>
                <a:stretch>
                  <a:fillRect t="-15429"/>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26</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7" name="Content Placeholder 21">
                <a:extLst>
                  <a:ext uri="{FF2B5EF4-FFF2-40B4-BE49-F238E27FC236}">
                    <a16:creationId xmlns:a16="http://schemas.microsoft.com/office/drawing/2014/main" id="{58CBBB62-3F00-8EF3-2898-51A848732759}"/>
                  </a:ext>
                </a:extLst>
              </p:cNvPr>
              <p:cNvSpPr txBox="1">
                <a:spLocks noGrp="1"/>
              </p:cNvSpPr>
              <p:nvPr>
                <p:ph idx="1"/>
              </p:nvPr>
            </p:nvSpPr>
            <p:spPr>
              <a:xfrm>
                <a:off x="7831699" y="5072321"/>
                <a:ext cx="4015419" cy="686598"/>
              </a:xfrm>
              <a:prstGeom prst="rect">
                <a:avLst/>
              </a:prstGeom>
              <a:solidFill>
                <a:schemeClr val="bg1"/>
              </a:solidFill>
            </p:spPr>
            <p:txBody>
              <a:bodyPr wrap="square">
                <a:spAutoFit/>
              </a:bodyPr>
              <a:lstStyle/>
              <a:p>
                <a:pPr lvl="1" indent="0">
                  <a:spcBef>
                    <a:spcPts val="0"/>
                  </a:spcBef>
                  <a:buNone/>
                </a:pPr>
                <a14:m>
                  <m:oMathPara xmlns:m="http://schemas.openxmlformats.org/officeDocument/2006/math">
                    <m:oMathParaPr>
                      <m:jc m:val="centerGroup"/>
                    </m:oMathParaPr>
                    <m:oMath xmlns:m="http://schemas.openxmlformats.org/officeDocument/2006/math">
                      <m:r>
                        <a:rPr lang="en-GB" i="1" smtClean="0">
                          <a:solidFill>
                            <a:srgbClr val="008000"/>
                          </a:solidFill>
                          <a:latin typeface="Cambria Math" panose="02040503050406030204" pitchFamily="18" charset="0"/>
                          <a:cs typeface="Calibri" panose="020F0502020204030204" pitchFamily="34" charset="0"/>
                        </a:rPr>
                        <m:t>𝐺</m:t>
                      </m:r>
                      <m:d>
                        <m:dPr>
                          <m:ctrlPr>
                            <a:rPr lang="en-GB" i="1">
                              <a:solidFill>
                                <a:srgbClr val="008000"/>
                              </a:solidFill>
                              <a:latin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i="1">
                          <a:solidFill>
                            <a:srgbClr val="008000"/>
                          </a:solidFill>
                          <a:latin typeface="Cambria Math" panose="02040503050406030204" pitchFamily="18" charset="0"/>
                          <a:cs typeface="Calibri" panose="020F0502020204030204" pitchFamily="34" charset="0"/>
                        </a:rPr>
                        <m:t>=</m:t>
                      </m:r>
                      <m:f>
                        <m:fPr>
                          <m:ctrlPr>
                            <a:rPr lang="en-GB" i="1" smtClean="0">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f>
                            <m:fPr>
                              <m:ctrlPr>
                                <a:rPr lang="el-GR" i="1" smtClean="0">
                                  <a:solidFill>
                                    <a:srgbClr val="008000"/>
                                  </a:solidFill>
                                  <a:latin typeface="Cambria Math" panose="02040503050406030204" pitchFamily="18" charset="0"/>
                                  <a:cs typeface="Calibri" panose="020F0502020204030204" pitchFamily="34" charset="0"/>
                                </a:rPr>
                              </m:ctrlPr>
                            </m:fPr>
                            <m:num>
                              <m:r>
                                <a:rPr lang="el-GR" i="1" smtClean="0">
                                  <a:solidFill>
                                    <a:srgbClr val="008000"/>
                                  </a:solidFill>
                                  <a:latin typeface="Cambria Math" panose="02040503050406030204" pitchFamily="18" charset="0"/>
                                  <a:cs typeface="Calibri" panose="020F0502020204030204" pitchFamily="34" charset="0"/>
                                </a:rPr>
                                <m:t>𝜋</m:t>
                              </m:r>
                            </m:num>
                            <m:den>
                              <m:r>
                                <a:rPr lang="el-GR" i="1" smtClean="0">
                                  <a:solidFill>
                                    <a:srgbClr val="008000"/>
                                  </a:solidFill>
                                  <a:latin typeface="Cambria Math" panose="02040503050406030204" pitchFamily="18" charset="0"/>
                                  <a:cs typeface="Calibri" panose="020F0502020204030204" pitchFamily="34" charset="0"/>
                                </a:rPr>
                                <m:t>2</m:t>
                              </m:r>
                            </m:den>
                          </m:f>
                          <m:r>
                            <a:rPr lang="en-US" b="0" i="1" smtClean="0">
                              <a:solidFill>
                                <a:srgbClr val="008000"/>
                              </a:solidFill>
                              <a:latin typeface="Cambria Math" panose="02040503050406030204" pitchFamily="18" charset="0"/>
                              <a:cs typeface="Calibri" panose="020F0502020204030204" pitchFamily="34" charset="0"/>
                            </a:rPr>
                            <m:t> − </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m:oMathPara>
                </a14:m>
                <a:endParaRPr lang="en-US" b="0" dirty="0">
                  <a:solidFill>
                    <a:srgbClr val="008000"/>
                  </a:solidFill>
                  <a:latin typeface="+mj-lt"/>
                  <a:cs typeface="Calibri" panose="020F0502020204030204" pitchFamily="34" charset="0"/>
                </a:endParaRPr>
              </a:p>
            </p:txBody>
          </p:sp>
        </mc:Choice>
        <mc:Fallback xmlns="">
          <p:sp>
            <p:nvSpPr>
              <p:cNvPr id="17" name="Content Placeholder 21">
                <a:extLst>
                  <a:ext uri="{FF2B5EF4-FFF2-40B4-BE49-F238E27FC236}">
                    <a16:creationId xmlns:a16="http://schemas.microsoft.com/office/drawing/2014/main" id="{58CBBB62-3F00-8EF3-2898-51A848732759}"/>
                  </a:ext>
                </a:extLst>
              </p:cNvPr>
              <p:cNvSpPr txBox="1">
                <a:spLocks noGrp="1" noRot="1" noChangeAspect="1" noMove="1" noResize="1" noEditPoints="1" noAdjustHandles="1" noChangeArrowheads="1" noChangeShapeType="1" noTextEdit="1"/>
              </p:cNvSpPr>
              <p:nvPr>
                <p:ph idx="1"/>
              </p:nvPr>
            </p:nvSpPr>
            <p:spPr>
              <a:xfrm>
                <a:off x="7831699" y="5072321"/>
                <a:ext cx="4015419" cy="686598"/>
              </a:xfrm>
              <a:prstGeom prst="rect">
                <a:avLst/>
              </a:prstGeom>
              <a:blipFill>
                <a:blip r:embed="rId3"/>
                <a:stretch>
                  <a:fillRect/>
                </a:stretch>
              </a:blipFill>
            </p:spPr>
            <p:txBody>
              <a:bodyPr/>
              <a:lstStyle/>
              <a:p>
                <a:r>
                  <a:rPr lang="en-GB">
                    <a:noFill/>
                  </a:rPr>
                  <a:t> </a:t>
                </a:r>
              </a:p>
            </p:txBody>
          </p:sp>
        </mc:Fallback>
      </mc:AlternateContent>
      <p:pic>
        <p:nvPicPr>
          <p:cNvPr id="12292" name="Picture 4">
            <a:extLst>
              <a:ext uri="{FF2B5EF4-FFF2-40B4-BE49-F238E27FC236}">
                <a16:creationId xmlns:a16="http://schemas.microsoft.com/office/drawing/2014/main" id="{44CBD20B-3F54-16DC-A563-8BD195CD8D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3290" y="1222309"/>
            <a:ext cx="4895310" cy="360575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69F5CD50-CA47-65FE-D849-E0AB6422D32E}"/>
              </a:ext>
            </a:extLst>
          </p:cNvPr>
          <p:cNvSpPr txBox="1"/>
          <p:nvPr/>
        </p:nvSpPr>
        <p:spPr>
          <a:xfrm>
            <a:off x="7082729" y="5170613"/>
            <a:ext cx="1497940" cy="276999"/>
          </a:xfrm>
          <a:prstGeom prst="rect">
            <a:avLst/>
          </a:prstGeom>
          <a:noFill/>
        </p:spPr>
        <p:txBody>
          <a:bodyPr wrap="square" lIns="0" tIns="0" rIns="0" bIns="0" rtlCol="0">
            <a:spAutoFit/>
          </a:bodyPr>
          <a:lstStyle/>
          <a:p>
            <a:pPr algn="l"/>
            <a:r>
              <a:rPr lang="en-US" b="1" dirty="0">
                <a:solidFill>
                  <a:srgbClr val="008000"/>
                </a:solidFill>
              </a:rPr>
              <a:t>Definition:</a:t>
            </a:r>
            <a:endParaRPr lang="en-GB" b="1" dirty="0">
              <a:solidFill>
                <a:srgbClr val="008000"/>
              </a:solidFill>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8F56C82-2CE6-4FFC-0658-E67BF7579DB8}"/>
                  </a:ext>
                </a:extLst>
              </p:cNvPr>
              <p:cNvSpPr txBox="1"/>
              <p:nvPr/>
            </p:nvSpPr>
            <p:spPr>
              <a:xfrm>
                <a:off x="7430656" y="5807718"/>
                <a:ext cx="3893126" cy="369332"/>
              </a:xfrm>
              <a:prstGeom prst="rect">
                <a:avLst/>
              </a:prstGeom>
              <a:noFill/>
            </p:spPr>
            <p:txBody>
              <a:bodyPr wrap="square">
                <a:spAutoFit/>
              </a:bodyPr>
              <a:lstStyle/>
              <a:p>
                <a:r>
                  <a:rPr lang="en-US" b="0" dirty="0">
                    <a:solidFill>
                      <a:srgbClr val="008000"/>
                    </a:solidFill>
                    <a:latin typeface="+mj-lt"/>
                    <a:cs typeface="Calibri" panose="020F0502020204030204" pitchFamily="34" charset="0"/>
                  </a:rPr>
                  <a:t>with </a:t>
                </a:r>
                <a14:m>
                  <m:oMath xmlns:m="http://schemas.openxmlformats.org/officeDocument/2006/math">
                    <m:r>
                      <a:rPr lang="en-US" b="0" i="1" smtClean="0">
                        <a:solidFill>
                          <a:srgbClr val="008000"/>
                        </a:solidFill>
                        <a:latin typeface="Cambria Math" panose="02040503050406030204" pitchFamily="18" charset="0"/>
                        <a:cs typeface="Calibri" panose="020F0502020204030204" pitchFamily="34" charset="0"/>
                      </a:rPr>
                      <m:t>𝑎</m:t>
                    </m:r>
                    <m:r>
                      <a:rPr lang="en-US" b="0" i="1" smtClean="0">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m:t>
                    </m:r>
                    <m:r>
                      <m:rPr>
                        <m:nor/>
                      </m:rPr>
                      <a:rPr lang="en-US" b="0" i="0" dirty="0" smtClean="0">
                        <a:solidFill>
                          <a:srgbClr val="008000"/>
                        </a:solidFill>
                        <a:cs typeface="Calibri" panose="020F0502020204030204" pitchFamily="34" charset="0"/>
                      </a:rPr>
                      <m:t>368 </m:t>
                    </m:r>
                  </m:oMath>
                </a14:m>
                <a:r>
                  <a:rPr lang="en-US" b="0" dirty="0">
                    <a:solidFill>
                      <a:srgbClr val="008000"/>
                    </a:solidFill>
                    <a:latin typeface="+mj-lt"/>
                    <a:cs typeface="Calibri" panose="020F0502020204030204" pitchFamily="34" charset="0"/>
                  </a:rPr>
                  <a:t>and </a:t>
                </a:r>
                <a14:m>
                  <m:oMath xmlns:m="http://schemas.openxmlformats.org/officeDocument/2006/math">
                    <m:r>
                      <a:rPr lang="en-US" b="0" i="1" dirty="0">
                        <a:solidFill>
                          <a:srgbClr val="008000"/>
                        </a:solidFill>
                        <a:latin typeface="Cambria Math" panose="02040503050406030204" pitchFamily="18" charset="0"/>
                        <a:cs typeface="Calibri" panose="020F0502020204030204" pitchFamily="34" charset="0"/>
                      </a:rPr>
                      <m:t>𝑏</m:t>
                    </m:r>
                    <m:r>
                      <a:rPr lang="en-US" b="0" i="1">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m:t>
                    </m:r>
                    <m:r>
                      <m:rPr>
                        <m:nor/>
                      </m:rPr>
                      <a:rPr lang="en-US" b="0" i="0" dirty="0" smtClean="0">
                        <a:solidFill>
                          <a:srgbClr val="008000"/>
                        </a:solidFill>
                        <a:cs typeface="Calibri" panose="020F0502020204030204" pitchFamily="34" charset="0"/>
                      </a:rPr>
                      <m:t>540</m:t>
                    </m:r>
                  </m:oMath>
                </a14:m>
                <a:r>
                  <a:rPr lang="en-US" b="0" dirty="0">
                    <a:solidFill>
                      <a:srgbClr val="008000"/>
                    </a:solidFill>
                    <a:latin typeface="+mj-lt"/>
                    <a:cs typeface="Calibri" panose="020F0502020204030204" pitchFamily="34" charset="0"/>
                  </a:rPr>
                  <a:t>.</a:t>
                </a:r>
                <a:endParaRPr lang="en-GB" dirty="0"/>
              </a:p>
            </p:txBody>
          </p:sp>
        </mc:Choice>
        <mc:Fallback xmlns="">
          <p:sp>
            <p:nvSpPr>
              <p:cNvPr id="14" name="TextBox 13">
                <a:extLst>
                  <a:ext uri="{FF2B5EF4-FFF2-40B4-BE49-F238E27FC236}">
                    <a16:creationId xmlns:a16="http://schemas.microsoft.com/office/drawing/2014/main" id="{B8F56C82-2CE6-4FFC-0658-E67BF7579DB8}"/>
                  </a:ext>
                </a:extLst>
              </p:cNvPr>
              <p:cNvSpPr txBox="1">
                <a:spLocks noRot="1" noChangeAspect="1" noMove="1" noResize="1" noEditPoints="1" noAdjustHandles="1" noChangeArrowheads="1" noChangeShapeType="1" noTextEdit="1"/>
              </p:cNvSpPr>
              <p:nvPr/>
            </p:nvSpPr>
            <p:spPr>
              <a:xfrm>
                <a:off x="7430656" y="5807718"/>
                <a:ext cx="3893126" cy="369332"/>
              </a:xfrm>
              <a:prstGeom prst="rect">
                <a:avLst/>
              </a:prstGeom>
              <a:blipFill>
                <a:blip r:embed="rId6"/>
                <a:stretch>
                  <a:fillRect l="-1408" t="-10000" b="-26667"/>
                </a:stretch>
              </a:blipFill>
            </p:spPr>
            <p:txBody>
              <a:bodyPr/>
              <a:lstStyle/>
              <a:p>
                <a:r>
                  <a:rPr lang="en-GB">
                    <a:noFill/>
                  </a:rPr>
                  <a:t> </a:t>
                </a:r>
              </a:p>
            </p:txBody>
          </p:sp>
        </mc:Fallback>
      </mc:AlternateContent>
      <p:pic>
        <p:nvPicPr>
          <p:cNvPr id="4098" name="Picture 2">
            <a:extLst>
              <a:ext uri="{FF2B5EF4-FFF2-40B4-BE49-F238E27FC236}">
                <a16:creationId xmlns:a16="http://schemas.microsoft.com/office/drawing/2014/main" id="{5722CB41-5479-DA24-ED69-349F28F4B4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4872" y="1222309"/>
            <a:ext cx="5136529" cy="360575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E1185B4A-CC41-56F3-31FE-5B9DE1A8EAA1}"/>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5351475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Saturation model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27</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7" name="Picture 6" descr="Chart, scatter chart&#10;&#10;Description automatically generated">
            <a:extLst>
              <a:ext uri="{FF2B5EF4-FFF2-40B4-BE49-F238E27FC236}">
                <a16:creationId xmlns:a16="http://schemas.microsoft.com/office/drawing/2014/main" id="{94AA0396-F6D8-906C-46B7-A5E0682CA716}"/>
              </a:ext>
            </a:extLst>
          </p:cNvPr>
          <p:cNvPicPr>
            <a:picLocks noChangeAspect="1"/>
          </p:cNvPicPr>
          <p:nvPr/>
        </p:nvPicPr>
        <p:blipFill>
          <a:blip r:embed="rId2"/>
          <a:stretch>
            <a:fillRect/>
          </a:stretch>
        </p:blipFill>
        <p:spPr>
          <a:xfrm>
            <a:off x="451855" y="906275"/>
            <a:ext cx="6311369" cy="5127988"/>
          </a:xfrm>
          <a:prstGeom prst="rect">
            <a:avLst/>
          </a:prstGeom>
        </p:spPr>
      </p:pic>
      <p:grpSp>
        <p:nvGrpSpPr>
          <p:cNvPr id="12" name="Group 11">
            <a:extLst>
              <a:ext uri="{FF2B5EF4-FFF2-40B4-BE49-F238E27FC236}">
                <a16:creationId xmlns:a16="http://schemas.microsoft.com/office/drawing/2014/main" id="{7B3451ED-3A4C-1556-EE3D-288A00F14F3E}"/>
              </a:ext>
            </a:extLst>
          </p:cNvPr>
          <p:cNvGrpSpPr/>
          <p:nvPr/>
        </p:nvGrpSpPr>
        <p:grpSpPr>
          <a:xfrm>
            <a:off x="7305964" y="-7749"/>
            <a:ext cx="4886036" cy="6332745"/>
            <a:chOff x="7305964" y="-7749"/>
            <a:chExt cx="4886036" cy="6332745"/>
          </a:xfrm>
        </p:grpSpPr>
        <p:sp>
          <p:nvSpPr>
            <p:cNvPr id="13" name="Rectangle 12">
              <a:extLst>
                <a:ext uri="{FF2B5EF4-FFF2-40B4-BE49-F238E27FC236}">
                  <a16:creationId xmlns:a16="http://schemas.microsoft.com/office/drawing/2014/main" id="{4727E991-E85B-3D25-A0A7-D303F66D6D16}"/>
                </a:ext>
              </a:extLst>
            </p:cNvPr>
            <p:cNvSpPr/>
            <p:nvPr/>
          </p:nvSpPr>
          <p:spPr>
            <a:xfrm>
              <a:off x="7305964" y="-7749"/>
              <a:ext cx="4886036" cy="6332745"/>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6699188-4A46-DDA5-5652-145A628D7A1A}"/>
                </a:ext>
              </a:extLst>
            </p:cNvPr>
            <p:cNvSpPr txBox="1"/>
            <p:nvPr/>
          </p:nvSpPr>
          <p:spPr>
            <a:xfrm>
              <a:off x="7507206" y="459422"/>
              <a:ext cx="3620481" cy="830997"/>
            </a:xfrm>
            <a:prstGeom prst="rect">
              <a:avLst/>
            </a:prstGeom>
            <a:noFill/>
          </p:spPr>
          <p:txBody>
            <a:bodyPr wrap="square" lIns="0" tIns="0" rIns="0" bIns="0" rtlCol="0">
              <a:spAutoFit/>
            </a:bodyPr>
            <a:lstStyle/>
            <a:p>
              <a:pPr algn="l"/>
              <a:r>
                <a:rPr lang="en-US" sz="1600" b="1" dirty="0"/>
                <a:t>Working domain:</a:t>
              </a:r>
            </a:p>
            <a:p>
              <a:pPr algn="l"/>
              <a:endParaRPr lang="en-US" dirty="0"/>
            </a:p>
            <a:p>
              <a:pPr algn="l"/>
              <a:endParaRPr lang="en-GB"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4360A3-18C4-129D-4ED7-729E403AD64E}"/>
                    </a:ext>
                  </a:extLst>
                </p:cNvPr>
                <p:cNvSpPr txBox="1"/>
                <p:nvPr/>
              </p:nvSpPr>
              <p:spPr>
                <a:xfrm>
                  <a:off x="7507205" y="906275"/>
                  <a:ext cx="2949012" cy="479811"/>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begChr m:val="⟨"/>
                          <m:endChr m:val="⟩"/>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b="0" i="1" dirty="0" smtClean="0">
                                  <a:latin typeface="Cambria Math" panose="02040503050406030204" pitchFamily="18" charset="0"/>
                                  <a:ea typeface="Cambria Math" panose="02040503050406030204" pitchFamily="18" charset="0"/>
                                </a:rPr>
                                <m:t>2</m:t>
                              </m:r>
                            </m:sub>
                          </m:sSub>
                        </m:e>
                      </m:d>
                    </m:oMath>
                  </a14:m>
                  <a:endParaRPr lang="en-GB" dirty="0"/>
                </a:p>
              </p:txBody>
            </p:sp>
          </mc:Choice>
          <mc:Fallback xmlns="">
            <p:sp>
              <p:nvSpPr>
                <p:cNvPr id="8" name="TextBox 7">
                  <a:extLst>
                    <a:ext uri="{FF2B5EF4-FFF2-40B4-BE49-F238E27FC236}">
                      <a16:creationId xmlns:a16="http://schemas.microsoft.com/office/drawing/2014/main" id="{854360A3-18C4-129D-4ED7-729E403AD64E}"/>
                    </a:ext>
                  </a:extLst>
                </p:cNvPr>
                <p:cNvSpPr txBox="1">
                  <a:spLocks noRot="1" noChangeAspect="1" noMove="1" noResize="1" noEditPoints="1" noAdjustHandles="1" noChangeArrowheads="1" noChangeShapeType="1" noTextEdit="1"/>
                </p:cNvSpPr>
                <p:nvPr/>
              </p:nvSpPr>
              <p:spPr>
                <a:xfrm>
                  <a:off x="7507205" y="906275"/>
                  <a:ext cx="2949012" cy="479811"/>
                </a:xfrm>
                <a:prstGeom prst="rect">
                  <a:avLst/>
                </a:prstGeom>
                <a:blipFill>
                  <a:blip r:embed="rId3"/>
                  <a:stretch>
                    <a:fillRect l="-4752"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B4BD445-3D5F-88F4-525B-A83B7F7FFA53}"/>
                    </a:ext>
                  </a:extLst>
                </p:cNvPr>
                <p:cNvSpPr txBox="1"/>
                <p:nvPr/>
              </p:nvSpPr>
              <p:spPr>
                <a:xfrm>
                  <a:off x="7507206" y="1437434"/>
                  <a:ext cx="4381905" cy="1043812"/>
                </a:xfrm>
                <a:prstGeom prst="rect">
                  <a:avLst/>
                </a:prstGeom>
                <a:noFill/>
              </p:spPr>
              <p:txBody>
                <a:bodyPr wrap="none" lIns="0" tIns="0" rIns="0" bIns="0" rtlCol="0">
                  <a:spAutoFit/>
                </a:bodyPr>
                <a:lstStyle/>
                <a:p>
                  <a:r>
                    <a:rPr lang="en-GB" dirty="0">
                      <a:ea typeface="Cambria Math" panose="02040503050406030204" pitchFamily="18" charset="0"/>
                    </a:rPr>
                    <a:t>for </a:t>
                  </a:r>
                  <a14:m>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 ∈ </m:t>
                      </m:r>
                      <m:d>
                        <m:dPr>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4</m:t>
                              </m:r>
                            </m:den>
                          </m:f>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ea typeface="Cambria Math" panose="02040503050406030204" pitchFamily="18" charset="0"/>
                                </a:rPr>
                                <m:t>2</m:t>
                              </m:r>
                            </m:den>
                          </m:f>
                        </m:e>
                      </m:d>
                    </m:oMath>
                  </a14:m>
                  <a:r>
                    <a:rPr lang="en-GB" dirty="0"/>
                    <a:t> : </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b="0" i="1" smtClean="0">
                              <a:latin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0,</m:t>
                          </m:r>
                          <m:r>
                            <m:rPr>
                              <m:sty m:val="p"/>
                            </m:rPr>
                            <a:rPr lang="en-US">
                              <a:latin typeface="Cambria Math" panose="02040503050406030204" pitchFamily="18" charset="0"/>
                            </a:rPr>
                            <m:t>tan</m:t>
                          </m:r>
                          <m:r>
                            <a:rPr lang="en-US" i="1">
                              <a:latin typeface="Cambria Math" panose="02040503050406030204" pitchFamily="18" charset="0"/>
                            </a:rPr>
                            <m:t> (</m:t>
                          </m:r>
                          <m:f>
                            <m:fPr>
                              <m:ctrlPr>
                                <a:rPr lang="el-GR" i="1">
                                  <a:latin typeface="Cambria Math" panose="02040503050406030204" pitchFamily="18" charset="0"/>
                                  <a:ea typeface="Cambria Math" panose="02040503050406030204" pitchFamily="18" charset="0"/>
                                </a:rPr>
                              </m:ctrlPr>
                            </m:fPr>
                            <m:num>
                              <m:r>
                                <a:rPr lang="el-GR" i="1">
                                  <a:latin typeface="Cambria Math" panose="02040503050406030204" pitchFamily="18" charset="0"/>
                                  <a:ea typeface="Cambria Math" panose="02040503050406030204" pitchFamily="18" charset="0"/>
                                </a:rPr>
                                <m:t>𝜋</m:t>
                              </m:r>
                            </m:num>
                            <m:den>
                              <m:r>
                                <a:rPr lang="en-US" i="1">
                                  <a:latin typeface="Cambria Math" panose="02040503050406030204" pitchFamily="18" charset="0"/>
                                  <a:ea typeface="Cambria Math" panose="02040503050406030204" pitchFamily="18" charset="0"/>
                                </a:rPr>
                                <m:t>2</m:t>
                              </m:r>
                            </m:den>
                          </m:f>
                          <m:r>
                            <a:rPr lang="en-US" i="1">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𝛼</m:t>
                          </m:r>
                          <m:r>
                            <m:rPr>
                              <m:nor/>
                            </m:rPr>
                            <a:rPr lang="en-GB" dirty="0"/>
                            <m:t>)</m:t>
                          </m:r>
                          <m:r>
                            <a:rPr lang="en-GB" i="1" dirty="0">
                              <a:latin typeface="Cambria Math" panose="02040503050406030204" pitchFamily="18" charset="0"/>
                              <a:ea typeface="Cambria Math" panose="02040503050406030204" pitchFamily="18" charset="0"/>
                            </a:rPr>
                            <m:t>∙</m:t>
                          </m:r>
                          <m:sSub>
                            <m:sSubPr>
                              <m:ctrlPr>
                                <a:rPr lang="en-US" i="1" dirty="0">
                                  <a:latin typeface="Cambria Math" panose="02040503050406030204" pitchFamily="18" charset="0"/>
                                  <a:ea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𝐼</m:t>
                              </m:r>
                            </m:e>
                            <m:sub>
                              <m:r>
                                <m:rPr>
                                  <m:sty m:val="p"/>
                                </m:rPr>
                                <a:rPr lang="en-US" dirty="0">
                                  <a:latin typeface="Cambria Math" panose="02040503050406030204" pitchFamily="18" charset="0"/>
                                  <a:ea typeface="Cambria Math" panose="02040503050406030204" pitchFamily="18" charset="0"/>
                                </a:rPr>
                                <m:t>nom</m:t>
                              </m:r>
                              <m:r>
                                <a:rPr lang="en-US" i="1" dirty="0">
                                  <a:latin typeface="Cambria Math" panose="02040503050406030204" pitchFamily="18" charset="0"/>
                                  <a:ea typeface="Cambria Math" panose="02040503050406030204" pitchFamily="18" charset="0"/>
                                </a:rPr>
                                <m:t>2</m:t>
                              </m:r>
                            </m:sub>
                          </m:sSub>
                        </m:e>
                      </m:d>
                    </m:oMath>
                  </a14:m>
                  <a:endParaRPr lang="en-GB" dirty="0"/>
                </a:p>
                <a:p>
                  <a:endParaRPr lang="en-GB" dirty="0"/>
                </a:p>
                <a:p>
                  <a:pPr algn="l"/>
                  <a:r>
                    <a:rPr lang="en-GB" dirty="0"/>
                    <a:t> </a:t>
                  </a:r>
                </a:p>
              </p:txBody>
            </p:sp>
          </mc:Choice>
          <mc:Fallback xmlns="">
            <p:sp>
              <p:nvSpPr>
                <p:cNvPr id="14" name="TextBox 13">
                  <a:extLst>
                    <a:ext uri="{FF2B5EF4-FFF2-40B4-BE49-F238E27FC236}">
                      <a16:creationId xmlns:a16="http://schemas.microsoft.com/office/drawing/2014/main" id="{AB4BD445-3D5F-88F4-525B-A83B7F7FFA53}"/>
                    </a:ext>
                  </a:extLst>
                </p:cNvPr>
                <p:cNvSpPr txBox="1">
                  <a:spLocks noRot="1" noChangeAspect="1" noMove="1" noResize="1" noEditPoints="1" noAdjustHandles="1" noChangeArrowheads="1" noChangeShapeType="1" noTextEdit="1"/>
                </p:cNvSpPr>
                <p:nvPr/>
              </p:nvSpPr>
              <p:spPr>
                <a:xfrm>
                  <a:off x="7507206" y="1437434"/>
                  <a:ext cx="4381905" cy="1043812"/>
                </a:xfrm>
                <a:prstGeom prst="rect">
                  <a:avLst/>
                </a:prstGeom>
                <a:blipFill>
                  <a:blip r:embed="rId4"/>
                  <a:stretch>
                    <a:fillRect l="-31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ABCBE5B-6DF4-A0F4-6C62-97B23C29310B}"/>
                    </a:ext>
                  </a:extLst>
                </p:cNvPr>
                <p:cNvSpPr txBox="1"/>
                <p:nvPr/>
              </p:nvSpPr>
              <p:spPr>
                <a:xfrm>
                  <a:off x="8489129" y="4453960"/>
                  <a:ext cx="2073196" cy="5091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1600" b="0" i="0" smtClean="0">
                            <a:latin typeface="Cambria Math" panose="02040503050406030204" pitchFamily="18" charset="0"/>
                          </a:rPr>
                          <m:t>tan</m:t>
                        </m:r>
                        <m:r>
                          <a:rPr lang="en-US" sz="1600" b="0" i="0" smtClean="0">
                            <a:latin typeface="Cambria Math" panose="02040503050406030204" pitchFamily="18" charset="0"/>
                          </a:rPr>
                          <m:t>(</m:t>
                        </m:r>
                        <m:f>
                          <m:fPr>
                            <m:ctrlPr>
                              <a:rPr lang="el-GR" sz="1600" b="0" i="1" smtClean="0">
                                <a:latin typeface="Cambria Math" panose="02040503050406030204" pitchFamily="18" charset="0"/>
                              </a:rPr>
                            </m:ctrlPr>
                          </m:fPr>
                          <m:num>
                            <m:r>
                              <a:rPr lang="el-GR" sz="1600" b="0" i="1" smtClean="0">
                                <a:latin typeface="Cambria Math" panose="02040503050406030204" pitchFamily="18" charset="0"/>
                              </a:rPr>
                              <m:t>𝜋</m:t>
                            </m:r>
                          </m:num>
                          <m:den>
                            <m:r>
                              <a:rPr lang="el-GR" sz="1600" b="0" i="1" smtClean="0">
                                <a:latin typeface="Cambria Math" panose="02040503050406030204" pitchFamily="18" charset="0"/>
                              </a:rPr>
                              <m:t>2</m:t>
                            </m:r>
                          </m:den>
                        </m:f>
                        <m:r>
                          <a:rPr lang="en-US" sz="1600" b="0" i="1" smtClean="0">
                            <a:latin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𝛼</m:t>
                        </m:r>
                        <m:r>
                          <a:rPr lang="en-US" sz="1600" b="0" i="1" smtClean="0">
                            <a:latin typeface="Cambria Math" panose="02040503050406030204" pitchFamily="18" charset="0"/>
                            <a:ea typeface="Cambria Math" panose="02040503050406030204" pitchFamily="18" charset="0"/>
                          </a:rPr>
                          <m:t>)= </m:t>
                        </m:r>
                        <m:f>
                          <m:fPr>
                            <m:ctrlPr>
                              <a:rPr lang="en-US" sz="1600" b="0" i="1" smtClean="0">
                                <a:latin typeface="Cambria Math" panose="02040503050406030204" pitchFamily="18" charset="0"/>
                                <a:ea typeface="Cambria Math" panose="02040503050406030204" pitchFamily="18" charset="0"/>
                              </a:rPr>
                            </m:ctrlPr>
                          </m:fPr>
                          <m:num>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2</m:t>
                                </m:r>
                              </m:sub>
                            </m:sSub>
                            <m:r>
                              <a:rPr lang="en-US" sz="1600" b="0" i="1" smtClean="0">
                                <a:latin typeface="Cambria Math" panose="02040503050406030204" pitchFamily="18" charset="0"/>
                                <a:ea typeface="Cambria Math" panose="02040503050406030204" pitchFamily="18" charset="0"/>
                              </a:rPr>
                              <m: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𝐼</m:t>
                                </m:r>
                              </m:e>
                              <m:sub>
                                <m:r>
                                  <m:rPr>
                                    <m:sty m:val="p"/>
                                  </m:rPr>
                                  <a:rPr lang="en-US" sz="1600" b="0" i="0" smtClean="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2</m:t>
                                </m:r>
                              </m:sub>
                            </m:sSub>
                          </m:num>
                          <m:den>
                            <m:sSub>
                              <m:sSubPr>
                                <m:ctrlPr>
                                  <a:rPr lang="en-US" sz="1600" i="1" smtClean="0">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a:rPr lang="en-US" sz="1600" b="0" i="1" smtClean="0">
                                    <a:latin typeface="Cambria Math" panose="02040503050406030204" pitchFamily="18" charset="0"/>
                                    <a:ea typeface="Cambria Math" panose="02040503050406030204" pitchFamily="18" charset="0"/>
                                  </a:rPr>
                                  <m:t>1</m:t>
                                </m:r>
                              </m:sub>
                            </m:sSub>
                            <m:r>
                              <a:rPr lang="en-US" sz="1600" i="1" smtClean="0">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𝐼</m:t>
                                </m:r>
                              </m:e>
                              <m:sub>
                                <m:r>
                                  <m:rPr>
                                    <m:sty m:val="p"/>
                                  </m:rPr>
                                  <a:rPr lang="en-US" sz="1600" i="0">
                                    <a:latin typeface="Cambria Math" panose="02040503050406030204" pitchFamily="18" charset="0"/>
                                    <a:ea typeface="Cambria Math" panose="02040503050406030204" pitchFamily="18" charset="0"/>
                                  </a:rPr>
                                  <m:t>nom</m:t>
                                </m:r>
                                <m:r>
                                  <a:rPr lang="en-US" sz="1600" b="0" i="1" smtClean="0">
                                    <a:latin typeface="Cambria Math" panose="02040503050406030204" pitchFamily="18" charset="0"/>
                                    <a:ea typeface="Cambria Math" panose="02040503050406030204" pitchFamily="18" charset="0"/>
                                  </a:rPr>
                                  <m:t>1</m:t>
                                </m:r>
                              </m:sub>
                            </m:sSub>
                          </m:den>
                        </m:f>
                      </m:oMath>
                    </m:oMathPara>
                  </a14:m>
                  <a:endParaRPr lang="en-GB" sz="1600" dirty="0"/>
                </a:p>
              </p:txBody>
            </p:sp>
          </mc:Choice>
          <mc:Fallback xmlns="">
            <p:sp>
              <p:nvSpPr>
                <p:cNvPr id="21" name="TextBox 20">
                  <a:extLst>
                    <a:ext uri="{FF2B5EF4-FFF2-40B4-BE49-F238E27FC236}">
                      <a16:creationId xmlns:a16="http://schemas.microsoft.com/office/drawing/2014/main" id="{2ABCBE5B-6DF4-A0F4-6C62-97B23C29310B}"/>
                    </a:ext>
                  </a:extLst>
                </p:cNvPr>
                <p:cNvSpPr txBox="1">
                  <a:spLocks noRot="1" noChangeAspect="1" noMove="1" noResize="1" noEditPoints="1" noAdjustHandles="1" noChangeArrowheads="1" noChangeShapeType="1" noTextEdit="1"/>
                </p:cNvSpPr>
                <p:nvPr/>
              </p:nvSpPr>
              <p:spPr>
                <a:xfrm>
                  <a:off x="8489129" y="4453960"/>
                  <a:ext cx="2073196" cy="509178"/>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CA9CA9D-0DB6-7DCB-ECA2-B19112BDEC7B}"/>
                    </a:ext>
                  </a:extLst>
                </p:cNvPr>
                <p:cNvSpPr txBox="1"/>
                <p:nvPr/>
              </p:nvSpPr>
              <p:spPr>
                <a:xfrm>
                  <a:off x="10226530" y="2830854"/>
                  <a:ext cx="236015" cy="27532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a:rPr lang="el-GR" b="0" i="1" smtClean="0">
                            <a:solidFill>
                              <a:srgbClr val="00040C"/>
                            </a:solidFill>
                            <a:latin typeface="Cambria Math" panose="02040503050406030204" pitchFamily="18" charset="0"/>
                            <a:ea typeface="Cambria Math" panose="02040503050406030204" pitchFamily="18" charset="0"/>
                          </a:rPr>
                          <m:t>𝛼</m:t>
                        </m:r>
                      </m:oMath>
                    </m:oMathPara>
                  </a14:m>
                  <a:endParaRPr lang="en-GB" dirty="0"/>
                </a:p>
              </p:txBody>
            </p:sp>
          </mc:Choice>
          <mc:Fallback xmlns="">
            <p:sp>
              <p:nvSpPr>
                <p:cNvPr id="22" name="TextBox 21">
                  <a:extLst>
                    <a:ext uri="{FF2B5EF4-FFF2-40B4-BE49-F238E27FC236}">
                      <a16:creationId xmlns:a16="http://schemas.microsoft.com/office/drawing/2014/main" id="{4CA9CA9D-0DB6-7DCB-ECA2-B19112BDEC7B}"/>
                    </a:ext>
                  </a:extLst>
                </p:cNvPr>
                <p:cNvSpPr txBox="1">
                  <a:spLocks noRot="1" noChangeAspect="1" noMove="1" noResize="1" noEditPoints="1" noAdjustHandles="1" noChangeArrowheads="1" noChangeShapeType="1" noTextEdit="1"/>
                </p:cNvSpPr>
                <p:nvPr/>
              </p:nvSpPr>
              <p:spPr>
                <a:xfrm>
                  <a:off x="10226530" y="2830854"/>
                  <a:ext cx="236015" cy="275322"/>
                </a:xfrm>
                <a:prstGeom prst="rect">
                  <a:avLst/>
                </a:prstGeom>
                <a:blipFill>
                  <a:blip r:embed="rId6"/>
                  <a:stretch>
                    <a:fillRect l="-5263" r="-7895"/>
                  </a:stretch>
                </a:blipFill>
              </p:spPr>
              <p:txBody>
                <a:bodyPr/>
                <a:lstStyle/>
                <a:p>
                  <a:r>
                    <a:rPr lang="en-GB">
                      <a:noFill/>
                    </a:rPr>
                    <a:t> </a:t>
                  </a:r>
                </a:p>
              </p:txBody>
            </p:sp>
          </mc:Fallback>
        </mc:AlternateContent>
        <p:pic>
          <p:nvPicPr>
            <p:cNvPr id="17" name="Picture 16" descr="A picture containing laser&#10;&#10;Description automatically generated">
              <a:extLst>
                <a:ext uri="{FF2B5EF4-FFF2-40B4-BE49-F238E27FC236}">
                  <a16:creationId xmlns:a16="http://schemas.microsoft.com/office/drawing/2014/main" id="{B4BDBB97-40BD-163F-AC29-D61781582E0A}"/>
                </a:ext>
              </a:extLst>
            </p:cNvPr>
            <p:cNvPicPr>
              <a:picLocks noChangeAspect="1"/>
            </p:cNvPicPr>
            <p:nvPr/>
          </p:nvPicPr>
          <p:blipFill>
            <a:blip r:embed="rId7"/>
            <a:stretch>
              <a:fillRect/>
            </a:stretch>
          </p:blipFill>
          <p:spPr>
            <a:xfrm>
              <a:off x="8326547" y="2141371"/>
              <a:ext cx="2504936" cy="2199358"/>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B3085EF-5109-0AD8-F046-A83707AB00C6}"/>
                    </a:ext>
                  </a:extLst>
                </p:cNvPr>
                <p:cNvSpPr txBox="1"/>
                <p:nvPr/>
              </p:nvSpPr>
              <p:spPr>
                <a:xfrm>
                  <a:off x="7507205" y="5656807"/>
                  <a:ext cx="3746991" cy="369332"/>
                </a:xfrm>
                <a:prstGeom prst="rect">
                  <a:avLst/>
                </a:prstGeom>
                <a:noFill/>
              </p:spPr>
              <p:txBody>
                <a:bodyPr wrap="square">
                  <a:spAutoFit/>
                </a:bodyPr>
                <a:lstStyle/>
                <a:p>
                  <a14:m>
                    <m:oMath xmlns:m="http://schemas.openxmlformats.org/officeDocument/2006/math">
                      <m:sSubSup>
                        <m:sSubSupPr>
                          <m:ctrlPr>
                            <a:rPr lang="en-GB" i="1" smtClean="0">
                              <a:latin typeface="Cambria Math" panose="02040503050406030204" pitchFamily="18" charset="0"/>
                              <a:cs typeface="Calibri" panose="020F0502020204030204" pitchFamily="34" charset="0"/>
                            </a:rPr>
                          </m:ctrlPr>
                        </m:sSubSupPr>
                        <m:e>
                          <m:r>
                            <a:rPr lang="en-US" i="1">
                              <a:latin typeface="Cambria Math" panose="02040503050406030204" pitchFamily="18" charset="0"/>
                              <a:cs typeface="Calibri" panose="020F0502020204030204" pitchFamily="34" charset="0"/>
                            </a:rPr>
                            <m:t>𝐵</m:t>
                          </m:r>
                        </m:e>
                        <m:sub>
                          <m:r>
                            <a:rPr lang="en-US" i="1">
                              <a:latin typeface="Cambria Math" panose="02040503050406030204" pitchFamily="18" charset="0"/>
                              <a:cs typeface="Calibri" panose="020F0502020204030204" pitchFamily="34" charset="0"/>
                            </a:rPr>
                            <m:t>𝑚</m:t>
                          </m:r>
                        </m:sub>
                        <m:sup>
                          <m:r>
                            <m:rPr>
                              <m:sty m:val="p"/>
                            </m:rPr>
                            <a:rPr lang="en-US" b="0" i="0" smtClean="0">
                              <a:latin typeface="Cambria Math" panose="02040503050406030204" pitchFamily="18" charset="0"/>
                              <a:cs typeface="Calibri" panose="020F0502020204030204" pitchFamily="34" charset="0"/>
                            </a:rPr>
                            <m:t>sat</m:t>
                          </m:r>
                          <m:r>
                            <a:rPr lang="en-US" b="0" i="1" smtClean="0">
                              <a:latin typeface="Cambria Math" panose="02040503050406030204" pitchFamily="18" charset="0"/>
                              <a:cs typeface="Calibri" panose="020F0502020204030204" pitchFamily="34" charset="0"/>
                            </a:rPr>
                            <m:t> </m:t>
                          </m:r>
                        </m:sup>
                      </m:sSubSup>
                      <m:d>
                        <m:dPr>
                          <m:ctrlPr>
                            <a:rPr lang="en-US" b="0" i="1" smtClean="0">
                              <a:solidFill>
                                <a:schemeClr val="tx1"/>
                              </a:solidFill>
                              <a:latin typeface="Cambria Math" panose="02040503050406030204" pitchFamily="18" charset="0"/>
                              <a:cs typeface="Calibri" panose="020F0502020204030204" pitchFamily="34" charset="0"/>
                            </a:rPr>
                          </m:ctrlPr>
                        </m:dPr>
                        <m:e>
                          <m:sSub>
                            <m:sSubPr>
                              <m:ctrlP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𝐼</m:t>
                              </m:r>
                            </m:e>
                            <m:sub>
                              <m:r>
                                <m:rPr>
                                  <m:sty m:val="p"/>
                                </m:rPr>
                                <a:rPr lang="en-US">
                                  <a:latin typeface="Cambria Math" panose="02040503050406030204" pitchFamily="18" charset="0"/>
                                  <a:ea typeface="Cambria Math" panose="02040503050406030204" pitchFamily="18" charset="0"/>
                                </a:rPr>
                                <m:t>nom</m:t>
                              </m:r>
                              <m:r>
                                <a:rPr lang="en-US" b="0" i="1" smtClean="0">
                                  <a:latin typeface="Cambria Math" panose="02040503050406030204" pitchFamily="18" charset="0"/>
                                  <a:ea typeface="Cambria Math" panose="02040503050406030204" pitchFamily="18" charset="0"/>
                                </a:rPr>
                                <m:t>1</m:t>
                              </m:r>
                            </m:sub>
                          </m:sSub>
                          <m:r>
                            <a:rPr lang="en-US"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GB" dirty="0"/>
                    <a:t> (normalized)</a:t>
                  </a:r>
                </a:p>
              </p:txBody>
            </p:sp>
          </mc:Choice>
          <mc:Fallback xmlns="">
            <p:sp>
              <p:nvSpPr>
                <p:cNvPr id="2" name="TextBox 1">
                  <a:extLst>
                    <a:ext uri="{FF2B5EF4-FFF2-40B4-BE49-F238E27FC236}">
                      <a16:creationId xmlns:a16="http://schemas.microsoft.com/office/drawing/2014/main" id="{8B3085EF-5109-0AD8-F046-A83707AB00C6}"/>
                    </a:ext>
                  </a:extLst>
                </p:cNvPr>
                <p:cNvSpPr txBox="1">
                  <a:spLocks noRot="1" noChangeAspect="1" noMove="1" noResize="1" noEditPoints="1" noAdjustHandles="1" noChangeArrowheads="1" noChangeShapeType="1" noTextEdit="1"/>
                </p:cNvSpPr>
                <p:nvPr/>
              </p:nvSpPr>
              <p:spPr>
                <a:xfrm>
                  <a:off x="7507205" y="5656807"/>
                  <a:ext cx="3746991" cy="369332"/>
                </a:xfrm>
                <a:prstGeom prst="rect">
                  <a:avLst/>
                </a:prstGeom>
                <a:blipFill>
                  <a:blip r:embed="rId8"/>
                  <a:stretch>
                    <a:fillRect t="-9836" b="-24590"/>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B48A4484-E967-CD13-0C3B-E708DCE9BB76}"/>
                </a:ext>
              </a:extLst>
            </p:cNvPr>
            <p:cNvSpPr txBox="1"/>
            <p:nvPr/>
          </p:nvSpPr>
          <p:spPr>
            <a:xfrm>
              <a:off x="7572421" y="5285623"/>
              <a:ext cx="3620481" cy="830997"/>
            </a:xfrm>
            <a:prstGeom prst="rect">
              <a:avLst/>
            </a:prstGeom>
            <a:noFill/>
          </p:spPr>
          <p:txBody>
            <a:bodyPr wrap="square" lIns="0" tIns="0" rIns="0" bIns="0" rtlCol="0">
              <a:spAutoFit/>
            </a:bodyPr>
            <a:lstStyle/>
            <a:p>
              <a:pPr algn="l"/>
              <a:r>
                <a:rPr lang="en-US" sz="1600" b="1" dirty="0"/>
                <a:t>Boundary line:</a:t>
              </a:r>
            </a:p>
            <a:p>
              <a:pPr algn="l"/>
              <a:endParaRPr lang="en-US" dirty="0"/>
            </a:p>
            <a:p>
              <a:pPr algn="l"/>
              <a:endParaRPr lang="en-GB" dirty="0"/>
            </a:p>
          </p:txBody>
        </p:sp>
      </p:grpSp>
      <p:sp>
        <p:nvSpPr>
          <p:cNvPr id="10" name="Date Placeholder 3">
            <a:extLst>
              <a:ext uri="{FF2B5EF4-FFF2-40B4-BE49-F238E27FC236}">
                <a16:creationId xmlns:a16="http://schemas.microsoft.com/office/drawing/2014/main" id="{7B744235-9E6B-3A92-43FB-E984BDA1053C}"/>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01852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Transfer function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28</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166890" y="4525073"/>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Date Placeholder 3">
            <a:extLst>
              <a:ext uri="{FF2B5EF4-FFF2-40B4-BE49-F238E27FC236}">
                <a16:creationId xmlns:a16="http://schemas.microsoft.com/office/drawing/2014/main" id="{95206BB1-FCB8-4A39-B075-A1EF08080A8E}"/>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6146" name="Picture 2">
            <a:extLst>
              <a:ext uri="{FF2B5EF4-FFF2-40B4-BE49-F238E27FC236}">
                <a16:creationId xmlns:a16="http://schemas.microsoft.com/office/drawing/2014/main" id="{3F0285A5-7084-5006-F21D-D4A10D0C5B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0603" y="1439335"/>
            <a:ext cx="9412449" cy="3923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6689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Fitting parameters &amp; relative error (A1)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29</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166890" y="4525073"/>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Table 8">
            <a:extLst>
              <a:ext uri="{FF2B5EF4-FFF2-40B4-BE49-F238E27FC236}">
                <a16:creationId xmlns:a16="http://schemas.microsoft.com/office/drawing/2014/main" id="{4289256D-8F2F-C563-BF35-FDEE0DF2876A}"/>
              </a:ext>
            </a:extLst>
          </p:cNvPr>
          <p:cNvGraphicFramePr>
            <a:graphicFrameLocks noGrp="1"/>
          </p:cNvGraphicFramePr>
          <p:nvPr>
            <p:extLst>
              <p:ext uri="{D42A27DB-BD31-4B8C-83A1-F6EECF244321}">
                <p14:modId xmlns:p14="http://schemas.microsoft.com/office/powerpoint/2010/main" val="2057902558"/>
              </p:ext>
            </p:extLst>
          </p:nvPr>
        </p:nvGraphicFramePr>
        <p:xfrm>
          <a:off x="747118" y="1825078"/>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1.0 inner/ 0.0 outer</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 0.0018015</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t>0.0000665</a:t>
                      </a:r>
                      <a:endParaRPr lang="en-GB" sz="1000" dirty="0">
                        <a:effectLst/>
                      </a:endParaRP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1200</a:t>
                      </a:r>
                      <a:endParaRPr lang="en-GB" sz="1000" dirty="0">
                        <a:effectLst/>
                      </a:endParaRP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3.9</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rgbClr val="008000">
                        <a:alpha val="50000"/>
                      </a:srgbClr>
                    </a:solidFill>
                  </a:tcPr>
                </a:tc>
                <a:tc>
                  <a:txBody>
                    <a:bodyPr/>
                    <a:lstStyle/>
                    <a:p>
                      <a:pPr algn="r" fontAlgn="ctr"/>
                      <a:r>
                        <a:rPr lang="en-GB" sz="1000" dirty="0">
                          <a:effectLst/>
                        </a:rPr>
                        <a:t>0.368</a:t>
                      </a:r>
                    </a:p>
                  </a:txBody>
                  <a:tcPr marL="89755" marR="89755" marT="44877" marB="44877" anchor="ctr">
                    <a:solidFill>
                      <a:srgbClr val="008000">
                        <a:alpha val="50000"/>
                      </a:srgb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rgbClr val="008000">
                        <a:alpha val="50000"/>
                      </a:srgbClr>
                    </a:solidFill>
                  </a:tcPr>
                </a:tc>
                <a:tc>
                  <a:txBody>
                    <a:bodyPr/>
                    <a:lstStyle/>
                    <a:p>
                      <a:pPr algn="r" fontAlgn="ctr"/>
                      <a:r>
                        <a:rPr lang="en-GB" sz="1000" dirty="0">
                          <a:effectLst/>
                        </a:rPr>
                        <a:t>0.540</a:t>
                      </a:r>
                    </a:p>
                  </a:txBody>
                  <a:tcPr marL="89755" marR="89755" marT="44877" marB="44877" anchor="ctr">
                    <a:solidFill>
                      <a:srgbClr val="008000">
                        <a:alpha val="50000"/>
                      </a:srgbClr>
                    </a:solidFill>
                  </a:tcPr>
                </a:tc>
                <a:extLst>
                  <a:ext uri="{0D108BD9-81ED-4DB2-BD59-A6C34878D82A}">
                    <a16:rowId xmlns:a16="http://schemas.microsoft.com/office/drawing/2014/main" val="2331531894"/>
                  </a:ext>
                </a:extLst>
              </a:tr>
            </a:tbl>
          </a:graphicData>
        </a:graphic>
      </p:graphicFrame>
      <p:graphicFrame>
        <p:nvGraphicFramePr>
          <p:cNvPr id="12" name="Table 11">
            <a:extLst>
              <a:ext uri="{FF2B5EF4-FFF2-40B4-BE49-F238E27FC236}">
                <a16:creationId xmlns:a16="http://schemas.microsoft.com/office/drawing/2014/main" id="{F97E284B-904B-018E-1A72-03AFD5B71519}"/>
              </a:ext>
            </a:extLst>
          </p:cNvPr>
          <p:cNvGraphicFramePr>
            <a:graphicFrameLocks noGrp="1"/>
          </p:cNvGraphicFramePr>
          <p:nvPr>
            <p:extLst>
              <p:ext uri="{D42A27DB-BD31-4B8C-83A1-F6EECF244321}">
                <p14:modId xmlns:p14="http://schemas.microsoft.com/office/powerpoint/2010/main" val="536831122"/>
              </p:ext>
            </p:extLst>
          </p:nvPr>
        </p:nvGraphicFramePr>
        <p:xfrm>
          <a:off x="747118" y="3831439"/>
          <a:ext cx="378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3687214748"/>
                    </a:ext>
                  </a:extLst>
                </a:gridCol>
                <a:gridCol w="540000">
                  <a:extLst>
                    <a:ext uri="{9D8B030D-6E8A-4147-A177-3AD203B41FA5}">
                      <a16:colId xmlns:a16="http://schemas.microsoft.com/office/drawing/2014/main" val="2743390187"/>
                    </a:ext>
                  </a:extLst>
                </a:gridCol>
                <a:gridCol w="394555">
                  <a:extLst>
                    <a:ext uri="{9D8B030D-6E8A-4147-A177-3AD203B41FA5}">
                      <a16:colId xmlns:a16="http://schemas.microsoft.com/office/drawing/2014/main" val="1106262950"/>
                    </a:ext>
                  </a:extLst>
                </a:gridCol>
                <a:gridCol w="685445">
                  <a:extLst>
                    <a:ext uri="{9D8B030D-6E8A-4147-A177-3AD203B41FA5}">
                      <a16:colId xmlns:a16="http://schemas.microsoft.com/office/drawing/2014/main" val="3202908938"/>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7">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r>
                        <a:rPr lang="en-GB" sz="1000" dirty="0" err="1">
                          <a:effectLst/>
                        </a:rPr>
                        <a:t>Iinj</a:t>
                      </a:r>
                      <a:endParaRPr lang="en-GB" sz="1000" dirty="0">
                        <a:effectLst/>
                      </a:endParaRPr>
                    </a:p>
                  </a:txBody>
                  <a:tcPr marL="89755" marR="89755" marT="44877" marB="44877" anchor="ctr">
                    <a:noFill/>
                  </a:tcPr>
                </a:tc>
                <a:tc>
                  <a:txBody>
                    <a:bodyPr/>
                    <a:lstStyle/>
                    <a:p>
                      <a:pPr algn="r" fontAlgn="ctr"/>
                      <a:r>
                        <a:rPr lang="en-US" sz="1000" dirty="0" err="1">
                          <a:effectLst/>
                        </a:rPr>
                        <a:t>Ic</a:t>
                      </a:r>
                      <a:endParaRPr lang="en-GB" sz="1000" dirty="0">
                        <a:effectLst/>
                      </a:endParaRPr>
                    </a:p>
                  </a:txBody>
                  <a:tcPr marL="89755" marR="89755" marT="44877" marB="44877" anchor="ctr">
                    <a:noFill/>
                  </a:tcPr>
                </a:tc>
                <a:tc>
                  <a:txBody>
                    <a:bodyPr/>
                    <a:lstStyle/>
                    <a:p>
                      <a:pPr algn="r" fontAlgn="ctr"/>
                      <a:r>
                        <a:rPr lang="en-US" sz="1000" dirty="0">
                          <a:effectLst/>
                        </a:rPr>
                        <a:t>Tc0</a:t>
                      </a:r>
                      <a:endParaRPr lang="en-GB" sz="1000" dirty="0">
                        <a:effectLst/>
                      </a:endParaRPr>
                    </a:p>
                  </a:txBody>
                  <a:tcPr marL="89755" marR="89755" marT="44877" marB="44877" anchor="ctr">
                    <a:noFill/>
                  </a:tcPr>
                </a:tc>
                <a:tc>
                  <a:txBody>
                    <a:bodyPr/>
                    <a:lstStyle/>
                    <a:p>
                      <a:pPr algn="r" fontAlgn="ctr"/>
                      <a:r>
                        <a:rPr lang="en-US" sz="1000" dirty="0">
                          <a:effectLst/>
                        </a:rPr>
                        <a:t>T</a:t>
                      </a:r>
                      <a:endParaRPr lang="en-GB" sz="1000" dirty="0">
                        <a:effectLst/>
                      </a:endParaRPr>
                    </a:p>
                  </a:txBody>
                  <a:tcPr marL="89755" marR="89755" marT="44877" marB="44877" anchor="ctr">
                    <a:noFill/>
                  </a:tcPr>
                </a:tc>
                <a:tc>
                  <a:txBody>
                    <a:bodyPr/>
                    <a:lstStyle/>
                    <a:p>
                      <a:pPr algn="r" fontAlgn="ctr"/>
                      <a:r>
                        <a:rPr lang="en-US" sz="1000" dirty="0" err="1">
                          <a:effectLst/>
                        </a:rPr>
                        <a:t>Tmeas</a:t>
                      </a:r>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noFill/>
                  </a:tcPr>
                </a:tc>
                <a:tc>
                  <a:txBody>
                    <a:bodyPr/>
                    <a:lstStyle/>
                    <a:p>
                      <a:pPr algn="r" fontAlgn="ctr"/>
                      <a:r>
                        <a:rPr lang="en-US" sz="1000" dirty="0">
                          <a:effectLst/>
                        </a:rPr>
                        <a:t>Inom2</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4089715924"/>
                  </a:ext>
                </a:extLst>
              </a:tr>
              <a:tr h="0">
                <a:tc>
                  <a:txBody>
                    <a:bodyPr/>
                    <a:lstStyle/>
                    <a:p>
                      <a:pPr algn="r" fontAlgn="ctr"/>
                      <a:r>
                        <a:rPr lang="en-GB" sz="1000" dirty="0">
                          <a:effectLst/>
                        </a:rPr>
                        <a:t>95</a:t>
                      </a:r>
                    </a:p>
                  </a:txBody>
                  <a:tcPr marL="89755" marR="89755" marT="44877" marB="44877" anchor="ctr">
                    <a:noFill/>
                  </a:tcPr>
                </a:tc>
                <a:tc>
                  <a:txBody>
                    <a:bodyPr/>
                    <a:lstStyle/>
                    <a:p>
                      <a:pPr algn="r" fontAlgn="ctr"/>
                      <a:r>
                        <a:rPr lang="en-US" sz="1000" dirty="0">
                          <a:effectLst/>
                        </a:rPr>
                        <a:t>15000</a:t>
                      </a:r>
                      <a:endParaRPr lang="en-GB" sz="1000" dirty="0">
                        <a:effectLst/>
                      </a:endParaRPr>
                    </a:p>
                  </a:txBody>
                  <a:tcPr marL="89755" marR="89755" marT="44877" marB="44877" anchor="ctr">
                    <a:noFill/>
                  </a:tcPr>
                </a:tc>
                <a:tc>
                  <a:txBody>
                    <a:bodyPr/>
                    <a:lstStyle/>
                    <a:p>
                      <a:pPr algn="r" fontAlgn="ctr"/>
                      <a:r>
                        <a:rPr lang="en-US" sz="1000" dirty="0">
                          <a:effectLst/>
                        </a:rPr>
                        <a:t>9.5</a:t>
                      </a:r>
                      <a:endParaRPr lang="en-GB" sz="1000" dirty="0">
                        <a:effectLst/>
                      </a:endParaRPr>
                    </a:p>
                  </a:txBody>
                  <a:tcPr marL="89755" marR="89755" marT="44877" marB="44877" anchor="ctr">
                    <a:noFill/>
                  </a:tcPr>
                </a:tc>
                <a:tc>
                  <a:txBody>
                    <a:bodyPr/>
                    <a:lstStyle/>
                    <a:p>
                      <a:pPr algn="r" fontAlgn="ctr"/>
                      <a:r>
                        <a:rPr lang="en-US" sz="1000" dirty="0">
                          <a:effectLst/>
                        </a:rPr>
                        <a:t>4.5</a:t>
                      </a:r>
                      <a:endParaRPr lang="en-GB" sz="1000" dirty="0">
                        <a:effectLst/>
                      </a:endParaRPr>
                    </a:p>
                  </a:txBody>
                  <a:tcPr marL="89755" marR="89755" marT="44877" marB="44877" anchor="ctr">
                    <a:noFill/>
                  </a:tcPr>
                </a:tc>
                <a:tc>
                  <a:txBody>
                    <a:bodyPr/>
                    <a:lstStyle/>
                    <a:p>
                      <a:pPr algn="r" fontAlgn="ctr"/>
                      <a:r>
                        <a:rPr lang="en-US" sz="1000" dirty="0">
                          <a:effectLst/>
                        </a:rPr>
                        <a:t>1.9</a:t>
                      </a:r>
                      <a:endParaRPr lang="en-GB" sz="1000" dirty="0">
                        <a:effectLst/>
                      </a:endParaRPr>
                    </a:p>
                  </a:txBody>
                  <a:tcPr marL="89755" marR="89755" marT="44877" marB="44877" anchor="ctr">
                    <a:noFill/>
                  </a:tcPr>
                </a:tc>
                <a:tc>
                  <a:txBody>
                    <a:bodyPr/>
                    <a:lstStyle/>
                    <a:p>
                      <a:pPr algn="r" fontAlgn="ctr"/>
                      <a:r>
                        <a:rPr lang="en-US" sz="1000" dirty="0">
                          <a:effectLst/>
                        </a:rPr>
                        <a:t>1435</a:t>
                      </a:r>
                      <a:endParaRPr lang="en-GB" sz="1000" dirty="0">
                        <a:effectLst/>
                      </a:endParaRPr>
                    </a:p>
                  </a:txBody>
                  <a:tcPr marL="89755" marR="89755" marT="44877" marB="44877" anchor="ctr">
                    <a:noFill/>
                  </a:tcPr>
                </a:tc>
                <a:tc>
                  <a:txBody>
                    <a:bodyPr/>
                    <a:lstStyle/>
                    <a:p>
                      <a:pPr algn="r" fontAlgn="ctr"/>
                      <a:r>
                        <a:rPr lang="en-US" sz="1000" dirty="0">
                          <a:effectLst/>
                        </a:rPr>
                        <a:t>1755</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3987760482"/>
                  </a:ext>
                </a:extLst>
              </a:tr>
            </a:tbl>
          </a:graphicData>
        </a:graphic>
      </p:graphicFrame>
      <p:pic>
        <p:nvPicPr>
          <p:cNvPr id="18434" name="Picture 2">
            <a:extLst>
              <a:ext uri="{FF2B5EF4-FFF2-40B4-BE49-F238E27FC236}">
                <a16:creationId xmlns:a16="http://schemas.microsoft.com/office/drawing/2014/main" id="{BB00269A-8F1B-FE69-E076-6A62D839C3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7301" y="1539350"/>
            <a:ext cx="6536245" cy="3161959"/>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1">
            <a:extLst>
              <a:ext uri="{FF2B5EF4-FFF2-40B4-BE49-F238E27FC236}">
                <a16:creationId xmlns:a16="http://schemas.microsoft.com/office/drawing/2014/main" id="{3B74EBFD-44BB-38CA-86C7-7792B699A35F}"/>
              </a:ext>
            </a:extLst>
          </p:cNvPr>
          <p:cNvSpPr txBox="1">
            <a:spLocks noGrp="1"/>
          </p:cNvSpPr>
          <p:nvPr>
            <p:ph idx="1"/>
          </p:nvPr>
        </p:nvSpPr>
        <p:spPr>
          <a:xfrm>
            <a:off x="0" y="6079351"/>
            <a:ext cx="12192000" cy="307777"/>
          </a:xfrm>
          <a:prstGeom prst="rect">
            <a:avLst/>
          </a:prstGeom>
          <a:solidFill>
            <a:srgbClr val="BEBECB"/>
          </a:solidFill>
        </p:spPr>
        <p:txBody>
          <a:bodyPr wrap="square">
            <a:spAutoFit/>
          </a:bodyPr>
          <a:lstStyle/>
          <a:p>
            <a:pPr marL="609600" lvl="1" indent="-285750">
              <a:spcBef>
                <a:spcPts val="0"/>
              </a:spcBef>
            </a:pPr>
            <a:r>
              <a:rPr lang="en-US" sz="2000" b="0" dirty="0">
                <a:solidFill>
                  <a:srgbClr val="0033A0"/>
                </a:solidFill>
                <a:latin typeface="+mj-lt"/>
                <a:cs typeface="Calibri" panose="020F0502020204030204" pitchFamily="34" charset="0"/>
              </a:rPr>
              <a:t>The fit is accurate within ±28 units in the entire operating range. </a:t>
            </a:r>
          </a:p>
        </p:txBody>
      </p:sp>
      <p:sp>
        <p:nvSpPr>
          <p:cNvPr id="2" name="Date Placeholder 3">
            <a:extLst>
              <a:ext uri="{FF2B5EF4-FFF2-40B4-BE49-F238E27FC236}">
                <a16:creationId xmlns:a16="http://schemas.microsoft.com/office/drawing/2014/main" id="{95206BB1-FCB8-4A39-B075-A1EF08080A8E}"/>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93792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5"/>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en-US" dirty="0"/>
              <a:t>The FiDeL Model</a:t>
            </a:r>
            <a:endParaRPr dirty="0"/>
          </a:p>
        </p:txBody>
      </p:sp>
      <p:sp>
        <p:nvSpPr>
          <p:cNvPr id="180" name="Google Shape;180;p25"/>
          <p:cNvSpPr txBox="1">
            <a:spLocks noGrp="1"/>
          </p:cNvSpPr>
          <p:nvPr>
            <p:ph type="sldNum" idx="12"/>
          </p:nvPr>
        </p:nvSpPr>
        <p:spPr>
          <a:xfrm>
            <a:off x="11107546" y="6356350"/>
            <a:ext cx="681300" cy="36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81" name="Google Shape;181;p25"/>
          <p:cNvSpPr txBox="1"/>
          <p:nvPr/>
        </p:nvSpPr>
        <p:spPr>
          <a:xfrm>
            <a:off x="345617" y="1103915"/>
            <a:ext cx="11500741" cy="4970561"/>
          </a:xfrm>
          <a:prstGeom prst="rect">
            <a:avLst/>
          </a:prstGeom>
          <a:noFill/>
          <a:ln>
            <a:noFill/>
          </a:ln>
        </p:spPr>
        <p:txBody>
          <a:bodyPr spcFirstLastPara="1" wrap="square" lIns="91425" tIns="91425" rIns="91425" bIns="91425" anchor="t" anchorCtr="0">
            <a:spAutoFit/>
          </a:bodyPr>
          <a:lstStyle/>
          <a:p>
            <a:pPr marL="457200" indent="-374650">
              <a:buSzPts val="2300"/>
              <a:buFont typeface="Calibri" panose="020F0502020204030204" pitchFamily="34" charset="0"/>
              <a:buChar char="●"/>
            </a:pPr>
            <a:r>
              <a:rPr lang="en-US" sz="2300" dirty="0">
                <a:cs typeface="Calibri" panose="020F0502020204030204" pitchFamily="34" charset="0"/>
              </a:rPr>
              <a:t>The</a:t>
            </a:r>
            <a:r>
              <a:rPr lang="en-US" sz="2300" dirty="0">
                <a:solidFill>
                  <a:srgbClr val="000000"/>
                </a:solidFill>
                <a:cs typeface="Calibri" panose="020F0502020204030204" pitchFamily="34" charset="0"/>
              </a:rPr>
              <a:t> </a:t>
            </a:r>
            <a:r>
              <a:rPr lang="en-US" sz="2300" b="1" dirty="0">
                <a:solidFill>
                  <a:srgbClr val="33CCCC"/>
                </a:solidFill>
                <a:cs typeface="Calibri" panose="020F0502020204030204" pitchFamily="34" charset="0"/>
              </a:rPr>
              <a:t>Field Description of the LHC (FiDeL) </a:t>
            </a:r>
            <a:r>
              <a:rPr lang="en-GB" sz="2300" dirty="0">
                <a:latin typeface="arial" panose="020B0604020202020204" pitchFamily="34" charset="0"/>
              </a:rPr>
              <a:t>is the magnetic field prediction system that </a:t>
            </a:r>
            <a:r>
              <a:rPr lang="en-GB" sz="2300" dirty="0">
                <a:cs typeface="Calibri" panose="020F0502020204030204" pitchFamily="34" charset="0"/>
              </a:rPr>
              <a:t>provides a model of the transfer function of magnetic circuits installed in the machine in order to retrieve the current level given the required field </a:t>
            </a:r>
            <a:br>
              <a:rPr lang="en-GB" sz="2300" dirty="0">
                <a:cs typeface="Calibri" panose="020F0502020204030204" pitchFamily="34" charset="0"/>
              </a:rPr>
            </a:br>
            <a:r>
              <a:rPr lang="en-GB" sz="2300" dirty="0">
                <a:latin typeface="Cambria Math" panose="02040503050406030204" pitchFamily="18" charset="0"/>
                <a:ea typeface="Cambria Math" panose="02040503050406030204" pitchFamily="18" charset="0"/>
                <a:cs typeface="Calibri" panose="020F0502020204030204" pitchFamily="34" charset="0"/>
              </a:rPr>
              <a:t>→</a:t>
            </a:r>
            <a:r>
              <a:rPr lang="en-GB" sz="2300" b="1" dirty="0">
                <a:latin typeface="arial" panose="020B0604020202020204" pitchFamily="34" charset="0"/>
              </a:rPr>
              <a:t> </a:t>
            </a:r>
            <a:r>
              <a:rPr lang="en-GB" sz="2300" dirty="0">
                <a:latin typeface="arial" panose="020B0604020202020204" pitchFamily="34" charset="0"/>
              </a:rPr>
              <a:t>indispensable</a:t>
            </a:r>
            <a:r>
              <a:rPr lang="en-US" sz="2300" dirty="0">
                <a:cs typeface="Calibri" panose="020F0502020204030204" pitchFamily="34" charset="0"/>
              </a:rPr>
              <a:t> for LHC operation</a:t>
            </a:r>
            <a:r>
              <a:rPr lang="en-GB" sz="2300" dirty="0">
                <a:cs typeface="Calibri" panose="020F0502020204030204" pitchFamily="34" charset="0"/>
              </a:rPr>
              <a:t>.</a:t>
            </a:r>
          </a:p>
          <a:p>
            <a:pPr marL="457200" indent="-374650">
              <a:buSzPts val="2300"/>
              <a:buFont typeface="Calibri" panose="020F0502020204030204" pitchFamily="34" charset="0"/>
              <a:buChar char="●"/>
            </a:pPr>
            <a:endParaRPr lang="en-GB" sz="2000" dirty="0">
              <a:cs typeface="Calibri" panose="020F0502020204030204" pitchFamily="34" charset="0"/>
            </a:endParaRPr>
          </a:p>
          <a:p>
            <a:pPr marL="425450" indent="-342900">
              <a:buSzPts val="2300"/>
              <a:buFont typeface="Calibri" panose="020F0502020204030204" pitchFamily="34" charset="0"/>
              <a:buChar char="●"/>
            </a:pPr>
            <a:r>
              <a:rPr lang="en-GB" sz="2300" dirty="0">
                <a:solidFill>
                  <a:srgbClr val="0033A0"/>
                </a:solidFill>
                <a:cs typeface="Calibri" panose="020F0502020204030204" pitchFamily="34" charset="0"/>
              </a:rPr>
              <a:t>The model is based on a </a:t>
            </a:r>
            <a:r>
              <a:rPr lang="en-GB" sz="2300" b="1" dirty="0">
                <a:solidFill>
                  <a:srgbClr val="33CCCC"/>
                </a:solidFill>
                <a:cs typeface="Calibri" panose="020F0502020204030204" pitchFamily="34" charset="0"/>
              </a:rPr>
              <a:t>physical decomposition </a:t>
            </a:r>
            <a:r>
              <a:rPr lang="en-GB" sz="2300" dirty="0">
                <a:solidFill>
                  <a:srgbClr val="0033A0"/>
                </a:solidFill>
                <a:cs typeface="Calibri" panose="020F0502020204030204" pitchFamily="34" charset="0"/>
              </a:rPr>
              <a:t>of effects that contribute to the total ﬁeld in the aperture of the magnet. </a:t>
            </a:r>
          </a:p>
          <a:p>
            <a:pPr marL="342900" indent="-342900">
              <a:buSzPct val="100000"/>
              <a:buFontTx/>
              <a:buChar char="●"/>
            </a:pPr>
            <a:endParaRPr lang="en-US" sz="2000" dirty="0"/>
          </a:p>
          <a:p>
            <a:pPr marL="342900" indent="-342900">
              <a:buSzPct val="100000"/>
              <a:buFontTx/>
              <a:buChar char="●"/>
            </a:pPr>
            <a:r>
              <a:rPr lang="en-US" sz="2300" dirty="0"/>
              <a:t>The model uses </a:t>
            </a:r>
            <a:r>
              <a:rPr lang="en-US" sz="2300" b="1" dirty="0">
                <a:solidFill>
                  <a:srgbClr val="33CCCC"/>
                </a:solidFill>
              </a:rPr>
              <a:t>several levels of approximations</a:t>
            </a:r>
            <a:r>
              <a:rPr lang="en-US" sz="2300" dirty="0"/>
              <a:t>, starting from a linear dependance on the current (ideal magnet) and adding correction terms (depending on the magnet type and function) to describe nonlinear effects.</a:t>
            </a:r>
            <a:endParaRPr lang="en-US" sz="2300" dirty="0">
              <a:solidFill>
                <a:srgbClr val="000000"/>
              </a:solidFill>
              <a:cs typeface="Calibri" panose="020F0502020204030204" pitchFamily="34" charset="0"/>
            </a:endParaRPr>
          </a:p>
          <a:p>
            <a:pPr marL="82550">
              <a:buSzPts val="2300"/>
            </a:pPr>
            <a:endParaRPr lang="en-GB" sz="2000" dirty="0">
              <a:cs typeface="Calibri" panose="020F0502020204030204" pitchFamily="34" charset="0"/>
            </a:endParaRPr>
          </a:p>
          <a:p>
            <a:pPr marL="342900" indent="-342900">
              <a:buSzPct val="100000"/>
              <a:buFontTx/>
              <a:buChar char="●"/>
            </a:pPr>
            <a:r>
              <a:rPr lang="en-US" sz="2300" dirty="0"/>
              <a:t>The prediction of the field is based on </a:t>
            </a:r>
            <a:r>
              <a:rPr lang="en-US" sz="2300" b="1" dirty="0">
                <a:solidFill>
                  <a:srgbClr val="33CCCC"/>
                </a:solidFill>
              </a:rPr>
              <a:t>static</a:t>
            </a:r>
            <a:r>
              <a:rPr lang="en-US" sz="2300" dirty="0"/>
              <a:t> (current, ramp-direction dependent) and </a:t>
            </a:r>
            <a:r>
              <a:rPr lang="en-US" sz="2300" b="1" dirty="0">
                <a:solidFill>
                  <a:srgbClr val="33CCCC"/>
                </a:solidFill>
              </a:rPr>
              <a:t>dynamic</a:t>
            </a:r>
            <a:r>
              <a:rPr lang="en-US" sz="2300" dirty="0"/>
              <a:t> (time, ramp-rate dependent) components. </a:t>
            </a:r>
            <a:endParaRPr lang="en-GB" sz="2300" b="1" dirty="0">
              <a:solidFill>
                <a:srgbClr val="33CCCC"/>
              </a:solidFill>
              <a:cs typeface="Calibri" panose="020F0502020204030204" pitchFamily="34" charset="0"/>
            </a:endParaRPr>
          </a:p>
        </p:txBody>
      </p:sp>
      <p:sp>
        <p:nvSpPr>
          <p:cNvPr id="2" name="Date Placeholder 3">
            <a:extLst>
              <a:ext uri="{FF2B5EF4-FFF2-40B4-BE49-F238E27FC236}">
                <a16:creationId xmlns:a16="http://schemas.microsoft.com/office/drawing/2014/main" id="{16886CDD-BB6D-3444-7284-2FFD6FD5C6B8}"/>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3" name="Footer Placeholder 4">
            <a:extLst>
              <a:ext uri="{FF2B5EF4-FFF2-40B4-BE49-F238E27FC236}">
                <a16:creationId xmlns:a16="http://schemas.microsoft.com/office/drawing/2014/main" id="{1F3C5DE8-CE28-11FA-EDE9-A2CF1ED3D7BA}"/>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xEl>
                                              <p:pRg st="0" end="0"/>
                                            </p:txEl>
                                          </p:spTgt>
                                        </p:tgtEl>
                                        <p:attrNameLst>
                                          <p:attrName>style.visibility</p:attrName>
                                        </p:attrNameLst>
                                      </p:cBhvr>
                                      <p:to>
                                        <p:strVal val="visible"/>
                                      </p:to>
                                    </p:set>
                                    <p:animEffect transition="in" filter="fade">
                                      <p:cBhvr>
                                        <p:cTn id="7" dur="1000"/>
                                        <p:tgtEl>
                                          <p:spTgt spid="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1">
                                            <p:txEl>
                                              <p:pRg st="2" end="2"/>
                                            </p:txEl>
                                          </p:spTgt>
                                        </p:tgtEl>
                                        <p:attrNameLst>
                                          <p:attrName>style.visibility</p:attrName>
                                        </p:attrNameLst>
                                      </p:cBhvr>
                                      <p:to>
                                        <p:strVal val="visible"/>
                                      </p:to>
                                    </p:set>
                                    <p:animEffect transition="in" filter="fade">
                                      <p:cBhvr>
                                        <p:cTn id="12" dur="1000"/>
                                        <p:tgtEl>
                                          <p:spTgt spid="18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1">
                                            <p:txEl>
                                              <p:pRg st="4" end="4"/>
                                            </p:txEl>
                                          </p:spTgt>
                                        </p:tgtEl>
                                        <p:attrNameLst>
                                          <p:attrName>style.visibility</p:attrName>
                                        </p:attrNameLst>
                                      </p:cBhvr>
                                      <p:to>
                                        <p:strVal val="visible"/>
                                      </p:to>
                                    </p:set>
                                    <p:animEffect transition="in" filter="fade">
                                      <p:cBhvr>
                                        <p:cTn id="17" dur="1000"/>
                                        <p:tgtEl>
                                          <p:spTgt spid="18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1">
                                            <p:txEl>
                                              <p:pRg st="6" end="6"/>
                                            </p:txEl>
                                          </p:spTgt>
                                        </p:tgtEl>
                                        <p:attrNameLst>
                                          <p:attrName>style.visibility</p:attrName>
                                        </p:attrNameLst>
                                      </p:cBhvr>
                                      <p:to>
                                        <p:strVal val="visible"/>
                                      </p:to>
                                    </p:set>
                                    <p:animEffect transition="in" filter="fade">
                                      <p:cBhvr>
                                        <p:cTn id="22" dur="1000"/>
                                        <p:tgtEl>
                                          <p:spTgt spid="18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C4B7EA-97DB-85C4-C155-BECD7860B6FE}"/>
              </a:ext>
            </a:extLst>
          </p:cNvPr>
          <p:cNvSpPr/>
          <p:nvPr/>
        </p:nvSpPr>
        <p:spPr>
          <a:xfrm>
            <a:off x="0" y="1895476"/>
            <a:ext cx="12191999" cy="2524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0B50968A-7FC3-0F93-A696-EA7F641ACC89}"/>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5" name="Slide Number Placeholder 4">
            <a:extLst>
              <a:ext uri="{FF2B5EF4-FFF2-40B4-BE49-F238E27FC236}">
                <a16:creationId xmlns:a16="http://schemas.microsoft.com/office/drawing/2014/main" id="{F34B8149-4DD3-51BC-D1CC-51660AE9675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6" name="TextBox 5">
            <a:extLst>
              <a:ext uri="{FF2B5EF4-FFF2-40B4-BE49-F238E27FC236}">
                <a16:creationId xmlns:a16="http://schemas.microsoft.com/office/drawing/2014/main" id="{0FD640EA-93BA-5EA7-1BAD-73E297FA819D}"/>
              </a:ext>
            </a:extLst>
          </p:cNvPr>
          <p:cNvSpPr txBox="1"/>
          <p:nvPr/>
        </p:nvSpPr>
        <p:spPr>
          <a:xfrm>
            <a:off x="0" y="2648597"/>
            <a:ext cx="12191999" cy="1015663"/>
          </a:xfrm>
          <a:prstGeom prst="rect">
            <a:avLst/>
          </a:prstGeom>
          <a:noFill/>
        </p:spPr>
        <p:txBody>
          <a:bodyPr wrap="square" lIns="0" tIns="0" rIns="0" bIns="0" rtlCol="0">
            <a:spAutoFit/>
          </a:bodyPr>
          <a:lstStyle/>
          <a:p>
            <a:pPr algn="ctr"/>
            <a:r>
              <a:rPr lang="en-US" sz="6600" dirty="0">
                <a:solidFill>
                  <a:schemeClr val="bg1"/>
                </a:solidFill>
              </a:rPr>
              <a:t>B3 / A3</a:t>
            </a:r>
            <a:endParaRPr lang="en-GB" sz="6600" dirty="0">
              <a:solidFill>
                <a:schemeClr val="bg1"/>
              </a:solidFill>
            </a:endParaRPr>
          </a:p>
        </p:txBody>
      </p:sp>
      <p:sp>
        <p:nvSpPr>
          <p:cNvPr id="2" name="Date Placeholder 3">
            <a:extLst>
              <a:ext uri="{FF2B5EF4-FFF2-40B4-BE49-F238E27FC236}">
                <a16:creationId xmlns:a16="http://schemas.microsoft.com/office/drawing/2014/main" id="{417E7EEC-EDC5-8450-53B0-BEC0EF878682}"/>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1656890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E5917B7C-1D67-4D2A-6189-586D035DB2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9067" y="1494109"/>
            <a:ext cx="4866145" cy="31701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Standard reference cycle: inner aperture (B3)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071383"/>
            <a:ext cx="12192000" cy="1284967"/>
          </a:xfrm>
          <a:prstGeom prst="rect">
            <a:avLst/>
          </a:prstGeom>
          <a:solidFill>
            <a:srgbClr val="BEBECB"/>
          </a:solidFill>
        </p:spPr>
        <p:txBody>
          <a:bodyPr wrap="square">
            <a:spAutoFit/>
          </a:bodyPr>
          <a:lstStyle/>
          <a:p>
            <a:pPr lvl="1">
              <a:spcBef>
                <a:spcPts val="0"/>
              </a:spcBef>
            </a:pPr>
            <a:r>
              <a:rPr lang="en-US" sz="1900" b="0" dirty="0">
                <a:solidFill>
                  <a:srgbClr val="0033A0"/>
                </a:solidFill>
                <a:latin typeface="+mj-lt"/>
                <a:cs typeface="Calibri" panose="020F0502020204030204" pitchFamily="34" charset="0"/>
              </a:rPr>
              <a:t>The geometric term is computed for datapoints within the linear range (below saturation).</a:t>
            </a:r>
          </a:p>
          <a:p>
            <a:pPr lvl="1">
              <a:spcBef>
                <a:spcPts val="0"/>
              </a:spcBef>
            </a:pPr>
            <a:r>
              <a:rPr lang="en-US" sz="1900" b="0" dirty="0">
                <a:solidFill>
                  <a:srgbClr val="0033A0"/>
                </a:solidFill>
                <a:latin typeface="+mj-lt"/>
                <a:cs typeface="Calibri" panose="020F0502020204030204" pitchFamily="34" charset="0"/>
              </a:rPr>
              <a:t>A non-linearity is observed in the residuals from the linear term, normalized to the nominal field of -2.5 Tm. </a:t>
            </a:r>
          </a:p>
          <a:p>
            <a:pPr lvl="1">
              <a:spcBef>
                <a:spcPts val="0"/>
              </a:spcBef>
            </a:pPr>
            <a:r>
              <a:rPr lang="en-US" sz="1900" b="0" dirty="0">
                <a:solidFill>
                  <a:srgbClr val="0033A0"/>
                </a:solidFill>
                <a:latin typeface="+mj-lt"/>
              </a:rPr>
              <a:t>The saturation at high field is below 2 units. </a:t>
            </a:r>
          </a:p>
          <a:p>
            <a:pPr lvl="1">
              <a:spcBef>
                <a:spcPts val="0"/>
              </a:spcBef>
            </a:pPr>
            <a:r>
              <a:rPr lang="en-US" sz="1900" b="0" dirty="0">
                <a:solidFill>
                  <a:srgbClr val="0033A0"/>
                </a:solidFill>
                <a:latin typeface="+mj-lt"/>
                <a:cs typeface="Calibri" panose="020F0502020204030204" pitchFamily="34" charset="0"/>
              </a:rPr>
              <a:t>The maximum error from liner term is </a:t>
            </a:r>
            <a:r>
              <a:rPr lang="en-US" sz="1900" b="0" dirty="0">
                <a:solidFill>
                  <a:srgbClr val="0033A0"/>
                </a:solidFill>
                <a:latin typeface="+mj-lt"/>
              </a:rPr>
              <a:t>±4 units due to magnetization at low field.</a:t>
            </a:r>
          </a:p>
        </p:txBody>
      </p:sp>
      <p:pic>
        <p:nvPicPr>
          <p:cNvPr id="14338" name="Picture 2">
            <a:extLst>
              <a:ext uri="{FF2B5EF4-FFF2-40B4-BE49-F238E27FC236}">
                <a16:creationId xmlns:a16="http://schemas.microsoft.com/office/drawing/2014/main" id="{EB59DBBC-DC8F-7CA8-8B5D-052A87FCF6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687" y="1467131"/>
            <a:ext cx="4368212" cy="3224157"/>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8B0242F0-3D9C-89B1-A5B4-89B5A8CF836E}"/>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903676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Error from the linear term (B3)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0" y="5042801"/>
            <a:ext cx="12192000" cy="1308050"/>
          </a:xfrm>
          <a:prstGeom prst="rect">
            <a:avLst/>
          </a:prstGeom>
          <a:solidFill>
            <a:srgbClr val="BEBECB"/>
          </a:solidFill>
        </p:spPr>
        <p:txBody>
          <a:bodyPr wrap="square">
            <a:spAutoFit/>
          </a:bodyPr>
          <a:lstStyle/>
          <a:p>
            <a:pPr lvl="1">
              <a:spcBef>
                <a:spcPts val="0"/>
              </a:spcBef>
            </a:pPr>
            <a:r>
              <a:rPr lang="en-US" sz="2000" b="0" dirty="0">
                <a:solidFill>
                  <a:srgbClr val="0033A0"/>
                </a:solidFill>
                <a:latin typeface="+mj-lt"/>
                <a:cs typeface="Calibri" panose="020F0502020204030204" pitchFamily="34" charset="0"/>
              </a:rPr>
              <a:t>At high field, the saturation increases as a function of current in the outer aperture (</a:t>
            </a:r>
            <a:r>
              <a:rPr lang="en-US" sz="2000" b="0" dirty="0">
                <a:solidFill>
                  <a:srgbClr val="0033A0"/>
                </a:solidFill>
              </a:rPr>
              <a:t>up to </a:t>
            </a:r>
            <a:r>
              <a:rPr lang="en-US" sz="2000" b="0" dirty="0">
                <a:solidFill>
                  <a:srgbClr val="0033A0"/>
                </a:solidFill>
                <a:latin typeface="+mj-lt"/>
              </a:rPr>
              <a:t>32 units)</a:t>
            </a:r>
            <a:r>
              <a:rPr lang="en-US" sz="2000" b="0" dirty="0">
                <a:solidFill>
                  <a:srgbClr val="0033A0"/>
                </a:solidFill>
                <a:latin typeface="+mj-lt"/>
                <a:cs typeface="Calibri" panose="020F0502020204030204" pitchFamily="34" charset="0"/>
              </a:rPr>
              <a:t>.</a:t>
            </a:r>
          </a:p>
          <a:p>
            <a:pPr lvl="1">
              <a:spcBef>
                <a:spcPts val="0"/>
              </a:spcBef>
            </a:pPr>
            <a:r>
              <a:rPr lang="en-US" sz="2000" b="0" dirty="0">
                <a:solidFill>
                  <a:srgbClr val="0033A0"/>
                </a:solidFill>
                <a:latin typeface="+mj-lt"/>
                <a:cs typeface="Calibri" panose="020F0502020204030204" pitchFamily="34" charset="0"/>
              </a:rPr>
              <a:t>At low field, the magnetization is within </a:t>
            </a:r>
            <a:r>
              <a:rPr lang="en-US" sz="2000" b="0" dirty="0">
                <a:solidFill>
                  <a:srgbClr val="0033A0"/>
                </a:solidFill>
                <a:latin typeface="+mj-lt"/>
              </a:rPr>
              <a:t>±4 units with the maximum error </a:t>
            </a:r>
            <a:r>
              <a:rPr lang="en-US" sz="2000" b="0" dirty="0">
                <a:solidFill>
                  <a:srgbClr val="0033A0"/>
                </a:solidFill>
                <a:latin typeface="+mj-lt"/>
                <a:cs typeface="Calibri" panose="020F0502020204030204" pitchFamily="34" charset="0"/>
              </a:rPr>
              <a:t>for a standard reference cycle. </a:t>
            </a:r>
          </a:p>
          <a:p>
            <a:pPr lvl="1">
              <a:spcBef>
                <a:spcPts val="0"/>
              </a:spcBef>
            </a:pPr>
            <a:r>
              <a:rPr lang="en-US" sz="2000" b="0" dirty="0">
                <a:solidFill>
                  <a:srgbClr val="0033A0"/>
                </a:solidFill>
                <a:latin typeface="+mj-lt"/>
                <a:cs typeface="Calibri" panose="020F0502020204030204" pitchFamily="34" charset="0"/>
              </a:rPr>
              <a:t>For cycles of the same polarity (Q1-Q3), the relative error is similar as for cycles of inverse polarity </a:t>
            </a:r>
            <a:br>
              <a:rPr lang="en-US" sz="2000" b="0" dirty="0">
                <a:solidFill>
                  <a:srgbClr val="0033A0"/>
                </a:solidFill>
                <a:latin typeface="+mj-lt"/>
                <a:cs typeface="Calibri" panose="020F0502020204030204" pitchFamily="34" charset="0"/>
              </a:rPr>
            </a:br>
            <a:r>
              <a:rPr lang="en-US" sz="2000" b="0" dirty="0">
                <a:solidFill>
                  <a:srgbClr val="0033A0"/>
                </a:solidFill>
                <a:latin typeface="+mj-lt"/>
                <a:cs typeface="Calibri" panose="020F0502020204030204" pitchFamily="34" charset="0"/>
              </a:rPr>
              <a:t>(Q2-Q4): the difference in saturation is up to 4 units when both coils are powered at nominal current.</a:t>
            </a:r>
            <a:endParaRPr lang="en-US" sz="2000" b="0" dirty="0">
              <a:solidFill>
                <a:srgbClr val="0033A0"/>
              </a:solidFill>
              <a:latin typeface="+mj-lt"/>
            </a:endParaRPr>
          </a:p>
        </p:txBody>
      </p:sp>
      <p:pic>
        <p:nvPicPr>
          <p:cNvPr id="32770" name="Picture 2">
            <a:extLst>
              <a:ext uri="{FF2B5EF4-FFF2-40B4-BE49-F238E27FC236}">
                <a16:creationId xmlns:a16="http://schemas.microsoft.com/office/drawing/2014/main" id="{F4C9F32E-EBE5-E694-F7F2-B5F6645778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149" y="1305225"/>
            <a:ext cx="7165029" cy="349768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7A554809-E67D-F676-E617-D3C5AB10423C}"/>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256169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Angular dependence of saturation (B3)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33</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ontent Placeholder 21">
                <a:extLst>
                  <a:ext uri="{FF2B5EF4-FFF2-40B4-BE49-F238E27FC236}">
                    <a16:creationId xmlns:a16="http://schemas.microsoft.com/office/drawing/2014/main" id="{F718DA4D-5E94-F164-63A0-2D17728B7BBE}"/>
                  </a:ext>
                </a:extLst>
              </p:cNvPr>
              <p:cNvSpPr txBox="1">
                <a:spLocks noGrp="1"/>
              </p:cNvSpPr>
              <p:nvPr>
                <p:ph idx="1"/>
              </p:nvPr>
            </p:nvSpPr>
            <p:spPr>
              <a:xfrm>
                <a:off x="6824388" y="5147702"/>
                <a:ext cx="4007095" cy="718915"/>
              </a:xfrm>
              <a:prstGeom prst="rect">
                <a:avLst/>
              </a:prstGeom>
              <a:solidFill>
                <a:schemeClr val="bg1"/>
              </a:solidFill>
            </p:spPr>
            <p:txBody>
              <a:bodyPr wrap="square">
                <a:spAutoFit/>
              </a:bodyPr>
              <a:lstStyle/>
              <a:p>
                <a:pPr lvl="1" indent="0" algn="ctr">
                  <a:spcBef>
                    <a:spcPts val="0"/>
                  </a:spcBef>
                  <a:buNone/>
                </a:pPr>
                <a14:m>
                  <m:oMath xmlns:m="http://schemas.openxmlformats.org/officeDocument/2006/math">
                    <m:r>
                      <a:rPr lang="en-GB" i="1" smtClean="0">
                        <a:solidFill>
                          <a:srgbClr val="008000"/>
                        </a:solidFill>
                        <a:latin typeface="Cambria Math" panose="02040503050406030204" pitchFamily="18" charset="0"/>
                        <a:cs typeface="Calibri" panose="020F0502020204030204" pitchFamily="34" charset="0"/>
                      </a:rPr>
                      <m:t>𝐺</m:t>
                    </m:r>
                    <m:d>
                      <m:dPr>
                        <m:ctrlPr>
                          <a:rPr lang="en-GB" i="1">
                            <a:solidFill>
                              <a:srgbClr val="008000"/>
                            </a:solidFill>
                            <a:latin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i="1">
                        <a:solidFill>
                          <a:srgbClr val="008000"/>
                        </a:solidFill>
                        <a:latin typeface="Cambria Math" panose="02040503050406030204" pitchFamily="18" charset="0"/>
                        <a:cs typeface="Calibri" panose="020F0502020204030204" pitchFamily="34" charset="0"/>
                      </a:rPr>
                      <m:t>=</m:t>
                    </m:r>
                    <m:f>
                      <m:fPr>
                        <m:ctrlPr>
                          <a:rPr lang="en-GB" i="1">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a14:m>
                <a:r>
                  <a:rPr lang="en-US" b="0" dirty="0">
                    <a:solidFill>
                      <a:srgbClr val="008000"/>
                    </a:solidFill>
                    <a:latin typeface="+mj-lt"/>
                    <a:cs typeface="Calibri" panose="020F0502020204030204" pitchFamily="34" charset="0"/>
                  </a:rPr>
                  <a:t> </a:t>
                </a:r>
              </a:p>
              <a:p>
                <a:pPr lvl="1" indent="0" algn="ctr">
                  <a:spcBef>
                    <a:spcPts val="0"/>
                  </a:spcBef>
                  <a:buNone/>
                </a:pPr>
                <a:r>
                  <a:rPr lang="en-US" b="0" dirty="0">
                    <a:solidFill>
                      <a:srgbClr val="008000"/>
                    </a:solidFill>
                    <a:latin typeface="+mj-lt"/>
                    <a:cs typeface="Calibri" panose="020F0502020204030204" pitchFamily="34" charset="0"/>
                  </a:rPr>
                  <a:t>with </a:t>
                </a:r>
                <a14:m>
                  <m:oMath xmlns:m="http://schemas.openxmlformats.org/officeDocument/2006/math">
                    <m:r>
                      <a:rPr lang="en-US" b="0" i="1" smtClean="0">
                        <a:solidFill>
                          <a:srgbClr val="008000"/>
                        </a:solidFill>
                        <a:latin typeface="Cambria Math" panose="02040503050406030204" pitchFamily="18" charset="0"/>
                        <a:cs typeface="Calibri" panose="020F0502020204030204" pitchFamily="34" charset="0"/>
                      </a:rPr>
                      <m:t>𝑎</m:t>
                    </m:r>
                    <m:r>
                      <a:rPr lang="en-US" b="0" i="1" smtClean="0">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0.7</m:t>
                    </m:r>
                    <m:r>
                      <m:rPr>
                        <m:nor/>
                      </m:rPr>
                      <a:rPr lang="en-US" b="0" i="0" dirty="0" smtClean="0">
                        <a:solidFill>
                          <a:srgbClr val="008000"/>
                        </a:solidFill>
                        <a:cs typeface="Calibri" panose="020F0502020204030204" pitchFamily="34" charset="0"/>
                      </a:rPr>
                      <m:t>37 </m:t>
                    </m:r>
                  </m:oMath>
                </a14:m>
                <a:r>
                  <a:rPr lang="en-US" b="0" dirty="0">
                    <a:solidFill>
                      <a:srgbClr val="008000"/>
                    </a:solidFill>
                    <a:latin typeface="+mj-lt"/>
                    <a:cs typeface="Calibri" panose="020F0502020204030204" pitchFamily="34" charset="0"/>
                  </a:rPr>
                  <a:t>and </a:t>
                </a:r>
                <a14:m>
                  <m:oMath xmlns:m="http://schemas.openxmlformats.org/officeDocument/2006/math">
                    <m:r>
                      <a:rPr lang="en-US" b="0" i="1" dirty="0">
                        <a:solidFill>
                          <a:srgbClr val="008000"/>
                        </a:solidFill>
                        <a:latin typeface="Cambria Math" panose="02040503050406030204" pitchFamily="18" charset="0"/>
                        <a:cs typeface="Calibri" panose="020F0502020204030204" pitchFamily="34" charset="0"/>
                      </a:rPr>
                      <m:t>𝑏</m:t>
                    </m:r>
                    <m:r>
                      <a:rPr lang="en-US" b="0" i="1">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m:t>
                    </m:r>
                    <m:r>
                      <m:rPr>
                        <m:nor/>
                      </m:rPr>
                      <a:rPr lang="en-US" b="0" i="0" dirty="0" smtClean="0">
                        <a:solidFill>
                          <a:srgbClr val="008000"/>
                        </a:solidFill>
                        <a:cs typeface="Calibri" panose="020F0502020204030204" pitchFamily="34" charset="0"/>
                      </a:rPr>
                      <m:t>089</m:t>
                    </m:r>
                  </m:oMath>
                </a14:m>
                <a:r>
                  <a:rPr lang="en-US" b="0" dirty="0">
                    <a:solidFill>
                      <a:srgbClr val="008000"/>
                    </a:solidFill>
                    <a:latin typeface="+mj-lt"/>
                    <a:cs typeface="Calibri" panose="020F0502020204030204" pitchFamily="34" charset="0"/>
                  </a:rPr>
                  <a:t>.</a:t>
                </a:r>
              </a:p>
            </p:txBody>
          </p:sp>
        </mc:Choice>
        <mc:Fallback xmlns="">
          <p:sp>
            <p:nvSpPr>
              <p:cNvPr id="13" name="Content Placeholder 21">
                <a:extLst>
                  <a:ext uri="{FF2B5EF4-FFF2-40B4-BE49-F238E27FC236}">
                    <a16:creationId xmlns:a16="http://schemas.microsoft.com/office/drawing/2014/main" id="{F718DA4D-5E94-F164-63A0-2D17728B7BBE}"/>
                  </a:ext>
                </a:extLst>
              </p:cNvPr>
              <p:cNvSpPr txBox="1">
                <a:spLocks noGrp="1" noRot="1" noChangeAspect="1" noMove="1" noResize="1" noEditPoints="1" noAdjustHandles="1" noChangeArrowheads="1" noChangeShapeType="1" noTextEdit="1"/>
              </p:cNvSpPr>
              <p:nvPr>
                <p:ph idx="1"/>
              </p:nvPr>
            </p:nvSpPr>
            <p:spPr>
              <a:xfrm>
                <a:off x="6824388" y="5147702"/>
                <a:ext cx="4007095" cy="718915"/>
              </a:xfrm>
              <a:prstGeom prst="rect">
                <a:avLst/>
              </a:prstGeom>
              <a:blipFill>
                <a:blip r:embed="rId2"/>
                <a:stretch>
                  <a:fillRect b="-19492"/>
                </a:stretch>
              </a:blipFill>
            </p:spPr>
            <p:txBody>
              <a:bodyPr/>
              <a:lstStyle/>
              <a:p>
                <a:r>
                  <a:rPr lang="en-GB">
                    <a:noFill/>
                  </a:rPr>
                  <a:t> </a:t>
                </a:r>
              </a:p>
            </p:txBody>
          </p:sp>
        </mc:Fallback>
      </mc:AlternateContent>
      <p:sp>
        <p:nvSpPr>
          <p:cNvPr id="14" name="Content Placeholder 21">
            <a:extLst>
              <a:ext uri="{FF2B5EF4-FFF2-40B4-BE49-F238E27FC236}">
                <a16:creationId xmlns:a16="http://schemas.microsoft.com/office/drawing/2014/main" id="{492732E5-98F0-85D7-7EFD-046ABC117D8E}"/>
              </a:ext>
            </a:extLst>
          </p:cNvPr>
          <p:cNvSpPr txBox="1">
            <a:spLocks/>
          </p:cNvSpPr>
          <p:nvPr/>
        </p:nvSpPr>
        <p:spPr>
          <a:xfrm>
            <a:off x="0" y="6039482"/>
            <a:ext cx="12192000" cy="307777"/>
          </a:xfrm>
          <a:prstGeom prst="rect">
            <a:avLst/>
          </a:prstGeom>
          <a:solidFill>
            <a:srgbClr val="BEBECB"/>
          </a:solidFill>
        </p:spPr>
        <p:txBody>
          <a:bodyPr vert="horz" wrap="square" lIns="0" tIns="0" rIns="0" bIns="0" rtlCol="0">
            <a:sp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2">
              <a:spcBef>
                <a:spcPts val="0"/>
              </a:spcBef>
            </a:pPr>
            <a:r>
              <a:rPr lang="en-US" sz="2000" b="0" dirty="0">
                <a:solidFill>
                  <a:srgbClr val="0033A0"/>
                </a:solidFill>
                <a:latin typeface="+mj-lt"/>
                <a:cs typeface="Calibri" panose="020F0502020204030204" pitchFamily="34" charset="0"/>
              </a:rPr>
              <a:t>The fitting parameters are very similar a</a:t>
            </a:r>
            <a:r>
              <a:rPr lang="en-US" sz="2000" dirty="0">
                <a:solidFill>
                  <a:srgbClr val="0033A0"/>
                </a:solidFill>
                <a:latin typeface="+mj-lt"/>
                <a:cs typeface="Calibri" panose="020F0502020204030204" pitchFamily="34" charset="0"/>
              </a:rPr>
              <a:t>s for B1.</a:t>
            </a:r>
          </a:p>
        </p:txBody>
      </p:sp>
      <p:pic>
        <p:nvPicPr>
          <p:cNvPr id="6150" name="Picture 6">
            <a:extLst>
              <a:ext uri="{FF2B5EF4-FFF2-40B4-BE49-F238E27FC236}">
                <a16:creationId xmlns:a16="http://schemas.microsoft.com/office/drawing/2014/main" id="{DFBA291E-D9E0-9C30-FB31-6421E9658C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205" y="1470401"/>
            <a:ext cx="4961414" cy="365444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8">
            <a:extLst>
              <a:ext uri="{FF2B5EF4-FFF2-40B4-BE49-F238E27FC236}">
                <a16:creationId xmlns:a16="http://schemas.microsoft.com/office/drawing/2014/main" id="{140AA87B-B424-D1A2-1AA0-843D8998DE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031" y="1493259"/>
            <a:ext cx="5018938" cy="3654443"/>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F2F20703-0995-3F23-D97E-2EEC51480915}"/>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8935662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Saturation model (B3)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34</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12">
            <a:extLst>
              <a:ext uri="{FF2B5EF4-FFF2-40B4-BE49-F238E27FC236}">
                <a16:creationId xmlns:a16="http://schemas.microsoft.com/office/drawing/2014/main" id="{CC09742D-9BBE-9B0E-26C8-A68B0A7D8070}"/>
              </a:ext>
            </a:extLst>
          </p:cNvPr>
          <p:cNvSpPr/>
          <p:nvPr/>
        </p:nvSpPr>
        <p:spPr>
          <a:xfrm>
            <a:off x="9515217" y="4765964"/>
            <a:ext cx="2303282" cy="801454"/>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Working domain is the same as for B1 (slide 14).</a:t>
            </a:r>
            <a:endParaRPr lang="en-GB" dirty="0">
              <a:solidFill>
                <a:schemeClr val="tx1"/>
              </a:solidFill>
            </a:endParaRPr>
          </a:p>
        </p:txBody>
      </p:sp>
      <p:pic>
        <p:nvPicPr>
          <p:cNvPr id="2" name="Picture 1" descr="Chart, scatter chart&#10;&#10;Description automatically generated">
            <a:extLst>
              <a:ext uri="{FF2B5EF4-FFF2-40B4-BE49-F238E27FC236}">
                <a16:creationId xmlns:a16="http://schemas.microsoft.com/office/drawing/2014/main" id="{6B47E931-9066-3E0A-0844-20F2E35234C1}"/>
              </a:ext>
            </a:extLst>
          </p:cNvPr>
          <p:cNvPicPr>
            <a:picLocks noChangeAspect="1"/>
          </p:cNvPicPr>
          <p:nvPr/>
        </p:nvPicPr>
        <p:blipFill>
          <a:blip r:embed="rId2"/>
          <a:stretch>
            <a:fillRect/>
          </a:stretch>
        </p:blipFill>
        <p:spPr>
          <a:xfrm>
            <a:off x="2835564" y="906464"/>
            <a:ext cx="6466696" cy="5254191"/>
          </a:xfrm>
          <a:prstGeom prst="rect">
            <a:avLst/>
          </a:prstGeom>
        </p:spPr>
      </p:pic>
      <p:sp>
        <p:nvSpPr>
          <p:cNvPr id="7" name="Date Placeholder 3">
            <a:extLst>
              <a:ext uri="{FF2B5EF4-FFF2-40B4-BE49-F238E27FC236}">
                <a16:creationId xmlns:a16="http://schemas.microsoft.com/office/drawing/2014/main" id="{DF49A061-E337-BD65-7975-AFFC447ED947}"/>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715730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Fitting parameters &amp; relative error (B3)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35</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3" name="Content Placeholder 21">
                <a:extLst>
                  <a:ext uri="{FF2B5EF4-FFF2-40B4-BE49-F238E27FC236}">
                    <a16:creationId xmlns:a16="http://schemas.microsoft.com/office/drawing/2014/main" id="{6C8D649A-ED1A-D8F5-141C-84316D8E2048}"/>
                  </a:ext>
                </a:extLst>
              </p:cNvPr>
              <p:cNvSpPr txBox="1">
                <a:spLocks noGrp="1"/>
              </p:cNvSpPr>
              <p:nvPr>
                <p:ph idx="1"/>
              </p:nvPr>
            </p:nvSpPr>
            <p:spPr>
              <a:xfrm>
                <a:off x="0" y="5313808"/>
                <a:ext cx="12192000" cy="1001428"/>
              </a:xfrm>
              <a:prstGeom prst="rect">
                <a:avLst/>
              </a:prstGeom>
              <a:solidFill>
                <a:srgbClr val="BEBECB"/>
              </a:solidFill>
            </p:spPr>
            <p:txBody>
              <a:bodyPr wrap="square">
                <a:spAutoFit/>
              </a:bodyPr>
              <a:lstStyle/>
              <a:p>
                <a:pPr marL="609600" lvl="1" indent="-285750">
                  <a:spcBef>
                    <a:spcPts val="0"/>
                  </a:spcBef>
                  <a:buFont typeface="Arial" panose="020B0604020202020204" pitchFamily="34" charset="0"/>
                  <a:buChar char="•"/>
                </a:pPr>
                <a:r>
                  <a:rPr lang="en-US" sz="2000" b="0" dirty="0">
                    <a:solidFill>
                      <a:srgbClr val="0033A0"/>
                    </a:solidFill>
                    <a:latin typeface="+mj-lt"/>
                    <a:cs typeface="Calibri" panose="020F0502020204030204" pitchFamily="34" charset="0"/>
                  </a:rPr>
                  <a:t>The fit is accurate within ±3 units at high field (±4 units at low field, ±8 units at </a:t>
                </a:r>
                <a14:m>
                  <m:oMath xmlns:m="http://schemas.openxmlformats.org/officeDocument/2006/math">
                    <m:sSub>
                      <m:sSubPr>
                        <m:ctrlP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nom</m:t>
                        </m:r>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oMath>
                </a14:m>
                <a:r>
                  <a:rPr lang="en-US" sz="2000" b="0" dirty="0">
                    <a:solidFill>
                      <a:srgbClr val="0033A0"/>
                    </a:solidFill>
                    <a:latin typeface="+mj-lt"/>
                    <a:cs typeface="Calibri" panose="020F0502020204030204" pitchFamily="34" charset="0"/>
                  </a:rPr>
                  <a:t>).</a:t>
                </a:r>
              </a:p>
              <a:p>
                <a:pPr marL="609600" lvl="1" indent="-285750">
                  <a:spcBef>
                    <a:spcPts val="0"/>
                  </a:spcBef>
                  <a:buFont typeface="Arial" panose="020B0604020202020204" pitchFamily="34" charset="0"/>
                  <a:buChar char="•"/>
                </a:pPr>
                <a:r>
                  <a:rPr lang="en-US" sz="2000" b="0" dirty="0">
                    <a:solidFill>
                      <a:srgbClr val="0033A0"/>
                    </a:solidFill>
                    <a:latin typeface="+mj-lt"/>
                    <a:cs typeface="Calibri" panose="020F0502020204030204" pitchFamily="34" charset="0"/>
                  </a:rPr>
                  <a:t>The accuracy of the model for very small angles and at maximum outer current </a:t>
                </a:r>
                <a:r>
                  <a:rPr lang="en-US" sz="2000" dirty="0">
                    <a:solidFill>
                      <a:srgbClr val="0033A0"/>
                    </a:solidFill>
                    <a:latin typeface="+mj-lt"/>
                    <a:cs typeface="Calibri" panose="020F0502020204030204" pitchFamily="34" charset="0"/>
                  </a:rPr>
                  <a:t>can be improved down to </a:t>
                </a:r>
                <a:r>
                  <a:rPr lang="en-US" sz="2000" b="0" dirty="0">
                    <a:solidFill>
                      <a:srgbClr val="0033A0"/>
                    </a:solidFill>
                    <a:latin typeface="+mj-lt"/>
                    <a:cs typeface="Calibri" panose="020F0502020204030204" pitchFamily="34" charset="0"/>
                  </a:rPr>
                  <a:t>±4 units</a:t>
                </a:r>
                <a:r>
                  <a:rPr lang="en-US" sz="2000" dirty="0">
                    <a:solidFill>
                      <a:srgbClr val="0033A0"/>
                    </a:solidFill>
                    <a:latin typeface="+mj-lt"/>
                    <a:cs typeface="Calibri" panose="020F0502020204030204" pitchFamily="34" charset="0"/>
                  </a:rPr>
                  <a:t> (determined by magnetization) </a:t>
                </a:r>
                <a:r>
                  <a:rPr lang="en-US" sz="2000" b="0" dirty="0">
                    <a:solidFill>
                      <a:srgbClr val="0033A0"/>
                    </a:solidFill>
                    <a:latin typeface="+mj-lt"/>
                    <a:cs typeface="Calibri" panose="020F0502020204030204" pitchFamily="34" charset="0"/>
                  </a:rPr>
                  <a:t>by adding correction factor </a:t>
                </a:r>
                <a14:m>
                  <m:oMath xmlns:m="http://schemas.openxmlformats.org/officeDocument/2006/math">
                    <m:r>
                      <a:rPr lang="en-US" sz="2000" b="0" i="1" smtClean="0">
                        <a:solidFill>
                          <a:srgbClr val="0033A0"/>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000" b="0" dirty="0">
                    <a:solidFill>
                      <a:srgbClr val="0033A0"/>
                    </a:solidFill>
                    <a:latin typeface="+mj-lt"/>
                    <a:cs typeface="Calibri" panose="020F0502020204030204" pitchFamily="34" charset="0"/>
                  </a:rPr>
                  <a:t> in </a:t>
                </a:r>
                <a14:m>
                  <m:oMath xmlns:m="http://schemas.openxmlformats.org/officeDocument/2006/math">
                    <m:r>
                      <a:rPr lang="en-GB" sz="2000" i="1">
                        <a:solidFill>
                          <a:schemeClr val="tx1"/>
                        </a:solidFill>
                        <a:latin typeface="Cambria Math" panose="02040503050406030204" pitchFamily="18" charset="0"/>
                        <a:cs typeface="Calibri" panose="020F0502020204030204" pitchFamily="34" charset="0"/>
                      </a:rPr>
                      <m:t>𝐺</m:t>
                    </m:r>
                    <m:d>
                      <m:dPr>
                        <m:ctrlPr>
                          <a:rPr lang="en-GB" sz="2000" i="1">
                            <a:solidFill>
                              <a:schemeClr val="tx1"/>
                            </a:solidFill>
                            <a:latin typeface="Cambria Math" panose="02040503050406030204" pitchFamily="18" charset="0"/>
                            <a:cs typeface="Calibri" panose="020F0502020204030204" pitchFamily="34" charset="0"/>
                          </a:rPr>
                        </m:ctrlPr>
                      </m:dPr>
                      <m:e>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GB"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e>
                    </m:d>
                  </m:oMath>
                </a14:m>
                <a:r>
                  <a:rPr lang="en-US" sz="2000" dirty="0">
                    <a:solidFill>
                      <a:schemeClr val="tx1"/>
                    </a:solidFill>
                    <a:cs typeface="Calibri" panose="020F0502020204030204" pitchFamily="34" charset="0"/>
                  </a:rPr>
                  <a:t> (same </a:t>
                </a:r>
                <a:r>
                  <a:rPr lang="en-US" sz="2000" b="0" dirty="0">
                    <a:solidFill>
                      <a:srgbClr val="0033A0"/>
                    </a:solidFill>
                    <a:latin typeface="+mj-lt"/>
                    <a:cs typeface="Calibri" panose="020F0502020204030204" pitchFamily="34" charset="0"/>
                  </a:rPr>
                  <a:t>as for B1).</a:t>
                </a:r>
              </a:p>
            </p:txBody>
          </p:sp>
        </mc:Choice>
        <mc:Fallback xmlns="">
          <p:sp>
            <p:nvSpPr>
              <p:cNvPr id="13" name="Content Placeholder 21">
                <a:extLst>
                  <a:ext uri="{FF2B5EF4-FFF2-40B4-BE49-F238E27FC236}">
                    <a16:creationId xmlns:a16="http://schemas.microsoft.com/office/drawing/2014/main" id="{6C8D649A-ED1A-D8F5-141C-84316D8E2048}"/>
                  </a:ext>
                </a:extLst>
              </p:cNvPr>
              <p:cNvSpPr txBox="1">
                <a:spLocks noGrp="1" noRot="1" noChangeAspect="1" noMove="1" noResize="1" noEditPoints="1" noAdjustHandles="1" noChangeArrowheads="1" noChangeShapeType="1" noTextEdit="1"/>
              </p:cNvSpPr>
              <p:nvPr>
                <p:ph idx="1"/>
              </p:nvPr>
            </p:nvSpPr>
            <p:spPr>
              <a:xfrm>
                <a:off x="0" y="5313808"/>
                <a:ext cx="12192000" cy="1001428"/>
              </a:xfrm>
              <a:prstGeom prst="rect">
                <a:avLst/>
              </a:prstGeom>
              <a:blipFill>
                <a:blip r:embed="rId2"/>
                <a:stretch>
                  <a:fillRect t="-8537" r="-850" b="-12805"/>
                </a:stretch>
              </a:blipFill>
            </p:spPr>
            <p:txBody>
              <a:bodyPr/>
              <a:lstStyle/>
              <a:p>
                <a:r>
                  <a:rPr lang="en-GB">
                    <a:noFill/>
                  </a:rPr>
                  <a:t> </a:t>
                </a:r>
              </a:p>
            </p:txBody>
          </p:sp>
        </mc:Fallback>
      </mc:AlternateContent>
      <p:graphicFrame>
        <p:nvGraphicFramePr>
          <p:cNvPr id="14" name="Table 13">
            <a:extLst>
              <a:ext uri="{FF2B5EF4-FFF2-40B4-BE49-F238E27FC236}">
                <a16:creationId xmlns:a16="http://schemas.microsoft.com/office/drawing/2014/main" id="{F058E44A-88AD-8282-642F-D0C3784C8EB8}"/>
              </a:ext>
            </a:extLst>
          </p:cNvPr>
          <p:cNvGraphicFramePr>
            <a:graphicFrameLocks noGrp="1"/>
          </p:cNvGraphicFramePr>
          <p:nvPr>
            <p:extLst>
              <p:ext uri="{D42A27DB-BD31-4B8C-83A1-F6EECF244321}">
                <p14:modId xmlns:p14="http://schemas.microsoft.com/office/powerpoint/2010/main" val="6705295"/>
              </p:ext>
            </p:extLst>
          </p:nvPr>
        </p:nvGraphicFramePr>
        <p:xfrm>
          <a:off x="479264" y="1822261"/>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solidFill>
                      <a:schemeClr val="bg1"/>
                    </a:solidFill>
                  </a:tcPr>
                </a:tc>
                <a:tc>
                  <a:txBody>
                    <a:bodyPr/>
                    <a:lstStyle/>
                    <a:p>
                      <a:pPr algn="ctr" fontAlgn="ctr"/>
                      <a:r>
                        <a:rPr lang="en-GB" sz="1000" b="1" dirty="0">
                          <a:effectLst/>
                        </a:rPr>
                        <a:t>Parameter</a:t>
                      </a:r>
                    </a:p>
                  </a:txBody>
                  <a:tcPr marL="89755" marR="89755" marT="44877" marB="44877" anchor="ctr">
                    <a:solidFill>
                      <a:schemeClr val="bg1"/>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1.0 inner/ 0.0 outer</a:t>
                      </a:r>
                      <a:endParaRPr lang="en-GB" sz="1000" b="1" dirty="0">
                        <a:effectLst/>
                      </a:endParaRPr>
                    </a:p>
                  </a:txBody>
                  <a:tcPr marL="89755" marR="89755" marT="44877" marB="44877" anchor="ctr">
                    <a:solidFill>
                      <a:schemeClr val="bg1"/>
                    </a:solid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solidFill>
                      <a:schemeClr val="bg1"/>
                    </a:solidFill>
                  </a:tcPr>
                </a:tc>
                <a:tc>
                  <a:txBody>
                    <a:bodyPr/>
                    <a:lstStyle/>
                    <a:p>
                      <a:pPr algn="r" fontAlgn="ctr"/>
                      <a:r>
                        <a:rPr lang="en-GB" sz="1000" dirty="0">
                          <a:effectLst/>
                        </a:rPr>
                        <a:t>y</a:t>
                      </a:r>
                    </a:p>
                  </a:txBody>
                  <a:tcPr marL="89755" marR="89755" marT="44877" marB="44877" anchor="ctr">
                    <a:solidFill>
                      <a:schemeClr val="bg1"/>
                    </a:solidFill>
                  </a:tcPr>
                </a:tc>
                <a:tc>
                  <a:txBody>
                    <a:bodyPr/>
                    <a:lstStyle/>
                    <a:p>
                      <a:pPr algn="r" fontAlgn="ctr"/>
                      <a:r>
                        <a:rPr lang="en-GB" sz="1000" b="0" i="0" kern="1200" dirty="0">
                          <a:solidFill>
                            <a:schemeClr val="dk1"/>
                          </a:solidFill>
                          <a:effectLst/>
                          <a:latin typeface="+mn-lt"/>
                          <a:ea typeface="+mn-ea"/>
                          <a:cs typeface="+mn-cs"/>
                        </a:rPr>
                        <a:t>-0.0000015</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solidFill>
                      <a:schemeClr val="bg1"/>
                    </a:solidFill>
                  </a:tcPr>
                </a:tc>
                <a:tc>
                  <a:txBody>
                    <a:bodyPr/>
                    <a:lstStyle/>
                    <a:p>
                      <a:pPr algn="r" fontAlgn="ctr"/>
                      <a:r>
                        <a:rPr lang="en-GB" sz="1000" dirty="0">
                          <a:effectLst/>
                        </a:rPr>
                        <a:t>sigma1</a:t>
                      </a:r>
                    </a:p>
                  </a:txBody>
                  <a:tcPr marL="89755" marR="89755" marT="44877" marB="44877" anchor="ctr">
                    <a:solidFill>
                      <a:schemeClr val="bg1"/>
                    </a:solidFill>
                  </a:tcPr>
                </a:tc>
                <a:tc>
                  <a:txBody>
                    <a:bodyPr/>
                    <a:lstStyle/>
                    <a:p>
                      <a:pPr algn="r" fontAlgn="ctr"/>
                      <a:r>
                        <a:rPr lang="en-GB" sz="1000" dirty="0">
                          <a:effectLst/>
                        </a:rPr>
                        <a:t>-0.0000045</a:t>
                      </a:r>
                    </a:p>
                  </a:txBody>
                  <a:tcPr marL="89755" marR="89755" marT="44877" marB="44877" anchor="ctr">
                    <a:solidFill>
                      <a:schemeClr val="bg1"/>
                    </a:solid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solidFill>
                      <a:schemeClr val="bg1"/>
                    </a:solidFill>
                  </a:tcPr>
                </a:tc>
                <a:tc>
                  <a:txBody>
                    <a:bodyPr/>
                    <a:lstStyle/>
                    <a:p>
                      <a:pPr algn="r" fontAlgn="ctr"/>
                      <a:r>
                        <a:rPr lang="en-GB" sz="1000" dirty="0">
                          <a:effectLst/>
                        </a:rPr>
                        <a:t>1445</a:t>
                      </a:r>
                    </a:p>
                  </a:txBody>
                  <a:tcPr marL="89755" marR="89755" marT="44877" marB="44877" anchor="ctr">
                    <a:solidFill>
                      <a:schemeClr val="bg1"/>
                    </a:solid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solidFill>
                      <a:schemeClr val="bg1"/>
                    </a:solidFill>
                  </a:tcPr>
                </a:tc>
                <a:tc>
                  <a:txBody>
                    <a:bodyPr/>
                    <a:lstStyle/>
                    <a:p>
                      <a:pPr algn="r" fontAlgn="ctr"/>
                      <a:r>
                        <a:rPr lang="en-GB" sz="1000" dirty="0">
                          <a:effectLst/>
                        </a:rPr>
                        <a:t>4.7</a:t>
                      </a:r>
                    </a:p>
                  </a:txBody>
                  <a:tcPr marL="89755" marR="89755" marT="44877" marB="44877" anchor="ctr">
                    <a:solidFill>
                      <a:schemeClr val="bg1"/>
                    </a:solid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rgbClr val="008000">
                        <a:alpha val="50000"/>
                      </a:srgbClr>
                    </a:solidFill>
                  </a:tcPr>
                </a:tc>
                <a:tc>
                  <a:txBody>
                    <a:bodyPr/>
                    <a:lstStyle/>
                    <a:p>
                      <a:pPr algn="r" fontAlgn="ctr"/>
                      <a:r>
                        <a:rPr lang="en-GB" sz="1000" dirty="0">
                          <a:effectLst/>
                        </a:rPr>
                        <a:t>0.737</a:t>
                      </a:r>
                    </a:p>
                  </a:txBody>
                  <a:tcPr marL="89755" marR="89755" marT="44877" marB="44877" anchor="ctr">
                    <a:solidFill>
                      <a:srgbClr val="008000">
                        <a:alpha val="50000"/>
                      </a:srgb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rgbClr val="008000">
                        <a:alpha val="50000"/>
                      </a:srgbClr>
                    </a:solidFill>
                  </a:tcPr>
                </a:tc>
                <a:tc>
                  <a:txBody>
                    <a:bodyPr/>
                    <a:lstStyle/>
                    <a:p>
                      <a:pPr algn="r" fontAlgn="ctr"/>
                      <a:r>
                        <a:rPr lang="en-GB" sz="1000" dirty="0">
                          <a:effectLst/>
                        </a:rPr>
                        <a:t>0.089</a:t>
                      </a:r>
                    </a:p>
                  </a:txBody>
                  <a:tcPr marL="89755" marR="89755" marT="44877" marB="44877" anchor="ctr">
                    <a:solidFill>
                      <a:srgbClr val="008000">
                        <a:alpha val="50000"/>
                      </a:srgbClr>
                    </a:solidFill>
                  </a:tcPr>
                </a:tc>
                <a:extLst>
                  <a:ext uri="{0D108BD9-81ED-4DB2-BD59-A6C34878D82A}">
                    <a16:rowId xmlns:a16="http://schemas.microsoft.com/office/drawing/2014/main" val="2331531894"/>
                  </a:ext>
                </a:extLst>
              </a:tr>
            </a:tbl>
          </a:graphicData>
        </a:graphic>
      </p:graphicFrame>
      <p:graphicFrame>
        <p:nvGraphicFramePr>
          <p:cNvPr id="16" name="Table 15">
            <a:extLst>
              <a:ext uri="{FF2B5EF4-FFF2-40B4-BE49-F238E27FC236}">
                <a16:creationId xmlns:a16="http://schemas.microsoft.com/office/drawing/2014/main" id="{FC723DBE-1BC7-38B9-E1ED-E46190A0130E}"/>
              </a:ext>
            </a:extLst>
          </p:cNvPr>
          <p:cNvGraphicFramePr>
            <a:graphicFrameLocks noGrp="1"/>
          </p:cNvGraphicFramePr>
          <p:nvPr>
            <p:extLst>
              <p:ext uri="{D42A27DB-BD31-4B8C-83A1-F6EECF244321}">
                <p14:modId xmlns:p14="http://schemas.microsoft.com/office/powerpoint/2010/main" val="2496075697"/>
              </p:ext>
            </p:extLst>
          </p:nvPr>
        </p:nvGraphicFramePr>
        <p:xfrm>
          <a:off x="479262" y="3835862"/>
          <a:ext cx="378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3687214748"/>
                    </a:ext>
                  </a:extLst>
                </a:gridCol>
                <a:gridCol w="540000">
                  <a:extLst>
                    <a:ext uri="{9D8B030D-6E8A-4147-A177-3AD203B41FA5}">
                      <a16:colId xmlns:a16="http://schemas.microsoft.com/office/drawing/2014/main" val="2743390187"/>
                    </a:ext>
                  </a:extLst>
                </a:gridCol>
                <a:gridCol w="376083">
                  <a:extLst>
                    <a:ext uri="{9D8B030D-6E8A-4147-A177-3AD203B41FA5}">
                      <a16:colId xmlns:a16="http://schemas.microsoft.com/office/drawing/2014/main" val="1106262950"/>
                    </a:ext>
                  </a:extLst>
                </a:gridCol>
                <a:gridCol w="703917">
                  <a:extLst>
                    <a:ext uri="{9D8B030D-6E8A-4147-A177-3AD203B41FA5}">
                      <a16:colId xmlns:a16="http://schemas.microsoft.com/office/drawing/2014/main" val="3202908938"/>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7">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solidFill>
                      <a:schemeClr val="bg1"/>
                    </a:solidFill>
                  </a:tcP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r>
                        <a:rPr lang="en-GB" sz="1000" dirty="0" err="1">
                          <a:effectLst/>
                        </a:rPr>
                        <a:t>Iinj</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Ic</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Tc0</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Tmeas</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Inom2</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4089715924"/>
                  </a:ext>
                </a:extLst>
              </a:tr>
              <a:tr h="0">
                <a:tc>
                  <a:txBody>
                    <a:bodyPr/>
                    <a:lstStyle/>
                    <a:p>
                      <a:pPr algn="r" fontAlgn="ctr"/>
                      <a:r>
                        <a:rPr lang="en-GB" sz="1000" dirty="0">
                          <a:effectLst/>
                        </a:rPr>
                        <a:t>117</a:t>
                      </a:r>
                    </a:p>
                  </a:txBody>
                  <a:tcPr marL="89755" marR="89755" marT="44877" marB="44877" anchor="ctr">
                    <a:solidFill>
                      <a:schemeClr val="bg1"/>
                    </a:solidFill>
                  </a:tcPr>
                </a:tc>
                <a:tc>
                  <a:txBody>
                    <a:bodyPr/>
                    <a:lstStyle/>
                    <a:p>
                      <a:pPr algn="r" fontAlgn="ctr"/>
                      <a:r>
                        <a:rPr lang="en-US" sz="1000" dirty="0">
                          <a:effectLst/>
                        </a:rPr>
                        <a:t>15000</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9.5</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4.5</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1.9</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1755</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1435</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3987760482"/>
                  </a:ext>
                </a:extLst>
              </a:tr>
            </a:tbl>
          </a:graphicData>
        </a:graphic>
      </p:graphicFrame>
      <p:pic>
        <p:nvPicPr>
          <p:cNvPr id="4098" name="Picture 2">
            <a:extLst>
              <a:ext uri="{FF2B5EF4-FFF2-40B4-BE49-F238E27FC236}">
                <a16:creationId xmlns:a16="http://schemas.microsoft.com/office/drawing/2014/main" id="{79716963-7E74-44E1-D894-EC9F4DACC4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882" y="1618330"/>
            <a:ext cx="6910057" cy="3058186"/>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51805207-0DCC-8ACD-F3A1-3A53F78BF61C}"/>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4475118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Standard reference cycle: Outer aperture (A3)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005899"/>
            <a:ext cx="12192000" cy="1315745"/>
          </a:xfrm>
          <a:prstGeom prst="rect">
            <a:avLst/>
          </a:prstGeom>
          <a:solidFill>
            <a:srgbClr val="BEBECB"/>
          </a:solidFill>
        </p:spPr>
        <p:txBody>
          <a:bodyPr wrap="square">
            <a:spAutoFit/>
          </a:bodyPr>
          <a:lstStyle/>
          <a:p>
            <a:pPr marL="571500" lvl="1" indent="-285750">
              <a:spcBef>
                <a:spcPts val="0"/>
              </a:spcBef>
            </a:pPr>
            <a:r>
              <a:rPr lang="en-US" sz="1950" b="0" dirty="0">
                <a:solidFill>
                  <a:srgbClr val="0033A0"/>
                </a:solidFill>
                <a:latin typeface="+mj-lt"/>
                <a:cs typeface="Calibri" panose="020F0502020204030204" pitchFamily="34" charset="0"/>
              </a:rPr>
              <a:t>The geometric term is computed for datapoints within the linear range (below saturation).</a:t>
            </a:r>
          </a:p>
          <a:p>
            <a:pPr marL="571500" lvl="1" indent="-285750">
              <a:spcBef>
                <a:spcPts val="0"/>
              </a:spcBef>
            </a:pPr>
            <a:r>
              <a:rPr lang="en-US" sz="1950" b="0" dirty="0">
                <a:solidFill>
                  <a:srgbClr val="0033A0"/>
                </a:solidFill>
                <a:latin typeface="+mj-lt"/>
                <a:cs typeface="Calibri" panose="020F0502020204030204" pitchFamily="34" charset="0"/>
              </a:rPr>
              <a:t>A non-linearity is observed in the residuals from the linear term, normalized to the nominal field of 2.5 Tm. </a:t>
            </a:r>
          </a:p>
          <a:p>
            <a:pPr marL="571500" lvl="1" indent="-285750">
              <a:spcBef>
                <a:spcPts val="0"/>
              </a:spcBef>
            </a:pPr>
            <a:r>
              <a:rPr lang="en-US" sz="1950" b="0" dirty="0">
                <a:solidFill>
                  <a:srgbClr val="0033A0"/>
                </a:solidFill>
                <a:latin typeface="+mj-lt"/>
              </a:rPr>
              <a:t>The saturation at high field is below 6.5 units. </a:t>
            </a:r>
          </a:p>
          <a:p>
            <a:pPr marL="571500" lvl="1" indent="-285750">
              <a:spcBef>
                <a:spcPts val="0"/>
              </a:spcBef>
            </a:pPr>
            <a:r>
              <a:rPr lang="en-US" sz="1950" b="0" dirty="0">
                <a:solidFill>
                  <a:srgbClr val="0033A0"/>
                </a:solidFill>
                <a:latin typeface="+mj-lt"/>
                <a:cs typeface="Calibri" panose="020F0502020204030204" pitchFamily="34" charset="0"/>
              </a:rPr>
              <a:t>The </a:t>
            </a:r>
            <a:r>
              <a:rPr lang="en-US" sz="1950" b="0" dirty="0">
                <a:solidFill>
                  <a:srgbClr val="0033A0"/>
                </a:solidFill>
                <a:latin typeface="+mj-lt"/>
              </a:rPr>
              <a:t>magnetization at low field </a:t>
            </a:r>
            <a:r>
              <a:rPr lang="en-US" sz="1950" b="0" dirty="0">
                <a:solidFill>
                  <a:srgbClr val="0033A0"/>
                </a:solidFill>
                <a:latin typeface="+mj-lt"/>
                <a:cs typeface="Calibri" panose="020F0502020204030204" pitchFamily="34" charset="0"/>
              </a:rPr>
              <a:t>is </a:t>
            </a:r>
            <a:r>
              <a:rPr lang="en-US" sz="1950" b="0" dirty="0">
                <a:solidFill>
                  <a:srgbClr val="0033A0"/>
                </a:solidFill>
                <a:latin typeface="+mj-lt"/>
              </a:rPr>
              <a:t>±3 units.</a:t>
            </a:r>
          </a:p>
        </p:txBody>
      </p:sp>
      <p:pic>
        <p:nvPicPr>
          <p:cNvPr id="17414" name="Picture 6">
            <a:extLst>
              <a:ext uri="{FF2B5EF4-FFF2-40B4-BE49-F238E27FC236}">
                <a16:creationId xmlns:a16="http://schemas.microsoft.com/office/drawing/2014/main" id="{B2A0403F-689A-7B9A-8E4F-9C82B857E0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0985" y="1235191"/>
            <a:ext cx="4608486" cy="3318335"/>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73953285-332B-C057-62BA-5E04CCD9F456}"/>
              </a:ext>
            </a:extLst>
          </p:cNvPr>
          <p:cNvSpPr>
            <a:spLocks noGrp="1"/>
          </p:cNvSpPr>
          <p:nvPr>
            <p:ph type="dt" sz="half" idx="10"/>
          </p:nvPr>
        </p:nvSpPr>
        <p:spPr>
          <a:xfrm>
            <a:off x="3457213" y="6368014"/>
            <a:ext cx="944159" cy="365125"/>
          </a:xfrm>
        </p:spPr>
        <p:txBody>
          <a:bodyPr/>
          <a:lstStyle/>
          <a:p>
            <a:r>
              <a:rPr lang="en-US" sz="1200" dirty="0"/>
              <a:t>02/11/2022</a:t>
            </a:r>
          </a:p>
        </p:txBody>
      </p:sp>
      <p:pic>
        <p:nvPicPr>
          <p:cNvPr id="5122" name="Picture 2">
            <a:extLst>
              <a:ext uri="{FF2B5EF4-FFF2-40B4-BE49-F238E27FC236}">
                <a16:creationId xmlns:a16="http://schemas.microsoft.com/office/drawing/2014/main" id="{0264CEF3-8F3D-D35F-1816-3B3A955845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311174"/>
            <a:ext cx="5093528" cy="3318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6965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Error from the linear term (A3)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Content Placeholder 21">
            <a:extLst>
              <a:ext uri="{FF2B5EF4-FFF2-40B4-BE49-F238E27FC236}">
                <a16:creationId xmlns:a16="http://schemas.microsoft.com/office/drawing/2014/main" id="{ABBE8B75-029E-4E8E-124A-4AC9EE29BEFB}"/>
              </a:ext>
            </a:extLst>
          </p:cNvPr>
          <p:cNvSpPr txBox="1">
            <a:spLocks noGrp="1"/>
          </p:cNvSpPr>
          <p:nvPr>
            <p:ph idx="1"/>
          </p:nvPr>
        </p:nvSpPr>
        <p:spPr>
          <a:xfrm>
            <a:off x="0" y="5668724"/>
            <a:ext cx="12192000" cy="654025"/>
          </a:xfrm>
          <a:prstGeom prst="rect">
            <a:avLst/>
          </a:prstGeom>
          <a:solidFill>
            <a:srgbClr val="BEBECB"/>
          </a:solidFill>
        </p:spPr>
        <p:txBody>
          <a:bodyPr wrap="square">
            <a:spAutoFit/>
          </a:bodyPr>
          <a:lstStyle/>
          <a:p>
            <a:pPr marL="571500" lvl="1" indent="-285750">
              <a:spcBef>
                <a:spcPts val="0"/>
              </a:spcBef>
            </a:pPr>
            <a:r>
              <a:rPr lang="en-US" sz="2000" b="0" dirty="0">
                <a:solidFill>
                  <a:srgbClr val="0033A0"/>
                </a:solidFill>
                <a:latin typeface="+mj-lt"/>
                <a:cs typeface="Calibri" panose="020F0502020204030204" pitchFamily="34" charset="0"/>
              </a:rPr>
              <a:t>At high field, the saturation increases as a function of current in the outer aperture (</a:t>
            </a:r>
            <a:r>
              <a:rPr lang="en-US" sz="2000" b="0" dirty="0">
                <a:solidFill>
                  <a:srgbClr val="0033A0"/>
                </a:solidFill>
              </a:rPr>
              <a:t>up to </a:t>
            </a:r>
            <a:r>
              <a:rPr lang="en-US" sz="2000" b="0" dirty="0">
                <a:solidFill>
                  <a:srgbClr val="0033A0"/>
                </a:solidFill>
                <a:latin typeface="+mj-lt"/>
              </a:rPr>
              <a:t>27 units)</a:t>
            </a:r>
            <a:r>
              <a:rPr lang="en-US" sz="2000" b="0" dirty="0">
                <a:solidFill>
                  <a:srgbClr val="0033A0"/>
                </a:solidFill>
                <a:latin typeface="+mj-lt"/>
                <a:cs typeface="Calibri" panose="020F0502020204030204" pitchFamily="34" charset="0"/>
              </a:rPr>
              <a:t>.</a:t>
            </a:r>
          </a:p>
          <a:p>
            <a:pPr marL="571500" lvl="1" indent="-285750">
              <a:spcBef>
                <a:spcPts val="0"/>
              </a:spcBef>
            </a:pPr>
            <a:r>
              <a:rPr lang="en-US" sz="2000" b="0" dirty="0">
                <a:solidFill>
                  <a:srgbClr val="0033A0"/>
                </a:solidFill>
                <a:latin typeface="+mj-lt"/>
                <a:cs typeface="Calibri" panose="020F0502020204030204" pitchFamily="34" charset="0"/>
              </a:rPr>
              <a:t>At low field, the magnetization is within </a:t>
            </a:r>
            <a:r>
              <a:rPr lang="en-US" sz="2000" b="0" dirty="0">
                <a:solidFill>
                  <a:srgbClr val="0033A0"/>
                </a:solidFill>
                <a:latin typeface="+mj-lt"/>
              </a:rPr>
              <a:t>±3 units with the maximum error </a:t>
            </a:r>
            <a:r>
              <a:rPr lang="en-US" sz="2000" b="0" dirty="0">
                <a:solidFill>
                  <a:srgbClr val="0033A0"/>
                </a:solidFill>
                <a:latin typeface="+mj-lt"/>
                <a:cs typeface="Calibri" panose="020F0502020204030204" pitchFamily="34" charset="0"/>
              </a:rPr>
              <a:t>for the ref</a:t>
            </a:r>
            <a:r>
              <a:rPr lang="en-US" sz="2000" dirty="0">
                <a:solidFill>
                  <a:srgbClr val="0033A0"/>
                </a:solidFill>
                <a:latin typeface="+mj-lt"/>
                <a:cs typeface="Calibri" panose="020F0502020204030204" pitchFamily="34" charset="0"/>
              </a:rPr>
              <a:t>erence</a:t>
            </a:r>
            <a:r>
              <a:rPr lang="en-US" sz="2000" b="0" dirty="0">
                <a:solidFill>
                  <a:srgbClr val="0033A0"/>
                </a:solidFill>
                <a:latin typeface="+mj-lt"/>
                <a:cs typeface="Calibri" panose="020F0502020204030204" pitchFamily="34" charset="0"/>
              </a:rPr>
              <a:t> cycle. </a:t>
            </a:r>
            <a:endParaRPr lang="en-US" sz="500" b="0" dirty="0">
              <a:solidFill>
                <a:srgbClr val="0033A0"/>
              </a:solidFill>
              <a:latin typeface="+mj-lt"/>
            </a:endParaRPr>
          </a:p>
        </p:txBody>
      </p:sp>
      <p:pic>
        <p:nvPicPr>
          <p:cNvPr id="19458" name="Picture 2">
            <a:extLst>
              <a:ext uri="{FF2B5EF4-FFF2-40B4-BE49-F238E27FC236}">
                <a16:creationId xmlns:a16="http://schemas.microsoft.com/office/drawing/2014/main" id="{06F312F7-C785-EBA2-ACD0-6193FF792E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5228" y="1574911"/>
            <a:ext cx="7033525" cy="3378604"/>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0776184D-1934-C6B3-87E6-91F13D1A0E22}"/>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16553386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Angular dependence of saturation (A3)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38</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20482" name="Picture 2">
            <a:extLst>
              <a:ext uri="{FF2B5EF4-FFF2-40B4-BE49-F238E27FC236}">
                <a16:creationId xmlns:a16="http://schemas.microsoft.com/office/drawing/2014/main" id="{5AA550BF-3E1D-F0DE-979D-1DE9D12388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69" y="1439335"/>
            <a:ext cx="4873539" cy="358971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Content Placeholder 21">
                <a:extLst>
                  <a:ext uri="{FF2B5EF4-FFF2-40B4-BE49-F238E27FC236}">
                    <a16:creationId xmlns:a16="http://schemas.microsoft.com/office/drawing/2014/main" id="{85EA3276-9126-6D6F-ECDA-95CFDB5785CA}"/>
                  </a:ext>
                </a:extLst>
              </p:cNvPr>
              <p:cNvSpPr txBox="1">
                <a:spLocks noGrp="1"/>
              </p:cNvSpPr>
              <p:nvPr>
                <p:ph idx="1"/>
              </p:nvPr>
            </p:nvSpPr>
            <p:spPr>
              <a:xfrm>
                <a:off x="6937214" y="5156130"/>
                <a:ext cx="3849164" cy="777649"/>
              </a:xfrm>
              <a:prstGeom prst="rect">
                <a:avLst/>
              </a:prstGeom>
              <a:solidFill>
                <a:schemeClr val="bg1"/>
              </a:solidFill>
            </p:spPr>
            <p:txBody>
              <a:bodyPr wrap="square">
                <a:spAutoFit/>
              </a:bodyPr>
              <a:lstStyle/>
              <a:p>
                <a:pPr lvl="1" indent="0" algn="ctr">
                  <a:spcBef>
                    <a:spcPts val="0"/>
                  </a:spcBef>
                  <a:buNone/>
                </a:pPr>
                <a14:m>
                  <m:oMath xmlns:m="http://schemas.openxmlformats.org/officeDocument/2006/math">
                    <m:r>
                      <a:rPr lang="en-GB" i="1" smtClean="0">
                        <a:solidFill>
                          <a:srgbClr val="008000"/>
                        </a:solidFill>
                        <a:latin typeface="Cambria Math" panose="02040503050406030204" pitchFamily="18" charset="0"/>
                        <a:cs typeface="Calibri" panose="020F0502020204030204" pitchFamily="34" charset="0"/>
                      </a:rPr>
                      <m:t>𝐺</m:t>
                    </m:r>
                    <m:d>
                      <m:dPr>
                        <m:ctrlPr>
                          <a:rPr lang="en-GB" i="1">
                            <a:solidFill>
                              <a:srgbClr val="008000"/>
                            </a:solidFill>
                            <a:latin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r>
                      <a:rPr lang="en-GB" i="1">
                        <a:solidFill>
                          <a:srgbClr val="008000"/>
                        </a:solidFill>
                        <a:latin typeface="Cambria Math" panose="02040503050406030204" pitchFamily="18" charset="0"/>
                        <a:cs typeface="Calibri" panose="020F0502020204030204" pitchFamily="34" charset="0"/>
                      </a:rPr>
                      <m:t>=</m:t>
                    </m:r>
                    <m:f>
                      <m:fPr>
                        <m:ctrlPr>
                          <a:rPr lang="en-GB" i="1" smtClean="0">
                            <a:solidFill>
                              <a:srgbClr val="008000"/>
                            </a:solidFill>
                            <a:latin typeface="Cambria Math" panose="02040503050406030204" pitchFamily="18" charset="0"/>
                            <a:cs typeface="Calibri" panose="020F0502020204030204" pitchFamily="34" charset="0"/>
                          </a:rPr>
                        </m:ctrlPr>
                      </m:fPr>
                      <m:num>
                        <m:r>
                          <a:rPr lang="en-GB" i="1">
                            <a:solidFill>
                              <a:srgbClr val="008000"/>
                            </a:solidFill>
                            <a:latin typeface="Cambria Math" panose="02040503050406030204" pitchFamily="18" charset="0"/>
                            <a:cs typeface="Calibri" panose="020F0502020204030204" pitchFamily="34" charset="0"/>
                          </a:rPr>
                          <m:t>𝑎</m:t>
                        </m:r>
                      </m:num>
                      <m:den>
                        <m:f>
                          <m:fPr>
                            <m:ctrlPr>
                              <a:rPr lang="el-GR" i="1" smtClean="0">
                                <a:solidFill>
                                  <a:srgbClr val="008000"/>
                                </a:solidFill>
                                <a:latin typeface="Cambria Math" panose="02040503050406030204" pitchFamily="18" charset="0"/>
                                <a:cs typeface="Calibri" panose="020F0502020204030204" pitchFamily="34" charset="0"/>
                              </a:rPr>
                            </m:ctrlPr>
                          </m:fPr>
                          <m:num>
                            <m:r>
                              <a:rPr lang="el-GR" i="1" smtClean="0">
                                <a:solidFill>
                                  <a:srgbClr val="008000"/>
                                </a:solidFill>
                                <a:latin typeface="Cambria Math" panose="02040503050406030204" pitchFamily="18" charset="0"/>
                                <a:cs typeface="Calibri" panose="020F0502020204030204" pitchFamily="34" charset="0"/>
                              </a:rPr>
                              <m:t>𝜋</m:t>
                            </m:r>
                          </m:num>
                          <m:den>
                            <m:r>
                              <a:rPr lang="el-GR" i="1" smtClean="0">
                                <a:solidFill>
                                  <a:srgbClr val="008000"/>
                                </a:solidFill>
                                <a:latin typeface="Cambria Math" panose="02040503050406030204" pitchFamily="18" charset="0"/>
                                <a:cs typeface="Calibri" panose="020F0502020204030204" pitchFamily="34" charset="0"/>
                              </a:rPr>
                              <m:t>2</m:t>
                            </m:r>
                          </m:den>
                        </m:f>
                        <m:r>
                          <a:rPr lang="en-US" b="0" i="1" smtClean="0">
                            <a:solidFill>
                              <a:srgbClr val="008000"/>
                            </a:solidFill>
                            <a:latin typeface="Cambria Math" panose="02040503050406030204" pitchFamily="18" charset="0"/>
                            <a:cs typeface="Calibri" panose="020F0502020204030204" pitchFamily="34" charset="0"/>
                          </a:rPr>
                          <m:t> − </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𝛼</m:t>
                        </m:r>
                        <m:d>
                          <m:dPr>
                            <m:ctrlP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dPr>
                          <m:e>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1</m:t>
                                </m:r>
                              </m:sub>
                            </m:s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ctrlPr>
                              </m:sSubPr>
                              <m:e>
                                <m:r>
                                  <a:rPr lang="en-US" i="1">
                                    <a:solidFill>
                                      <a:srgbClr val="008000"/>
                                    </a:solidFill>
                                    <a:latin typeface="Cambria Math" panose="02040503050406030204" pitchFamily="18" charset="0"/>
                                    <a:ea typeface="Cambria Math" panose="02040503050406030204" pitchFamily="18" charset="0"/>
                                    <a:cs typeface="Calibri" panose="020F0502020204030204" pitchFamily="34" charset="0"/>
                                  </a:rPr>
                                  <m:t>𝐼</m:t>
                                </m:r>
                              </m:e>
                              <m:sub>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2</m:t>
                                </m:r>
                              </m:sub>
                            </m:sSub>
                          </m:e>
                        </m:d>
                      </m:den>
                    </m:f>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m:t>
                    </m:r>
                    <m:r>
                      <a:rPr lang="en-GB" i="1">
                        <a:solidFill>
                          <a:srgbClr val="008000"/>
                        </a:solidFill>
                        <a:latin typeface="Cambria Math" panose="02040503050406030204" pitchFamily="18" charset="0"/>
                        <a:ea typeface="Cambria Math" panose="02040503050406030204" pitchFamily="18" charset="0"/>
                        <a:cs typeface="Calibri" panose="020F0502020204030204" pitchFamily="34" charset="0"/>
                      </a:rPr>
                      <m:t>𝑏</m:t>
                    </m:r>
                  </m:oMath>
                </a14:m>
                <a:r>
                  <a:rPr lang="en-US" b="0" dirty="0">
                    <a:solidFill>
                      <a:srgbClr val="008000"/>
                    </a:solidFill>
                    <a:latin typeface="+mj-lt"/>
                    <a:cs typeface="Calibri" panose="020F0502020204030204" pitchFamily="34" charset="0"/>
                  </a:rPr>
                  <a:t> </a:t>
                </a:r>
              </a:p>
              <a:p>
                <a:pPr lvl="1" indent="0" algn="ctr">
                  <a:spcBef>
                    <a:spcPts val="0"/>
                  </a:spcBef>
                  <a:buNone/>
                </a:pPr>
                <a:r>
                  <a:rPr lang="en-US" b="0" dirty="0">
                    <a:solidFill>
                      <a:srgbClr val="008000"/>
                    </a:solidFill>
                    <a:latin typeface="+mj-lt"/>
                    <a:cs typeface="Calibri" panose="020F0502020204030204" pitchFamily="34" charset="0"/>
                  </a:rPr>
                  <a:t>with </a:t>
                </a:r>
                <a14:m>
                  <m:oMath xmlns:m="http://schemas.openxmlformats.org/officeDocument/2006/math">
                    <m:r>
                      <a:rPr lang="en-US" b="0" i="1" smtClean="0">
                        <a:solidFill>
                          <a:srgbClr val="008000"/>
                        </a:solidFill>
                        <a:latin typeface="Cambria Math" panose="02040503050406030204" pitchFamily="18" charset="0"/>
                        <a:cs typeface="Calibri" panose="020F0502020204030204" pitchFamily="34" charset="0"/>
                      </a:rPr>
                      <m:t>𝑎</m:t>
                    </m:r>
                    <m:r>
                      <a:rPr lang="en-US" b="0" i="1" smtClean="0">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m:t>
                    </m:r>
                    <m:r>
                      <m:rPr>
                        <m:nor/>
                      </m:rPr>
                      <a:rPr lang="en-US" b="0" i="0" dirty="0" smtClean="0">
                        <a:solidFill>
                          <a:srgbClr val="008000"/>
                        </a:solidFill>
                        <a:cs typeface="Calibri" panose="020F0502020204030204" pitchFamily="34" charset="0"/>
                      </a:rPr>
                      <m:t>43 </m:t>
                    </m:r>
                  </m:oMath>
                </a14:m>
                <a:r>
                  <a:rPr lang="en-US" b="0" dirty="0">
                    <a:solidFill>
                      <a:srgbClr val="008000"/>
                    </a:solidFill>
                    <a:latin typeface="+mj-lt"/>
                    <a:cs typeface="Calibri" panose="020F0502020204030204" pitchFamily="34" charset="0"/>
                  </a:rPr>
                  <a:t>and </a:t>
                </a:r>
                <a14:m>
                  <m:oMath xmlns:m="http://schemas.openxmlformats.org/officeDocument/2006/math">
                    <m:r>
                      <a:rPr lang="en-US" b="0" i="1" dirty="0">
                        <a:solidFill>
                          <a:srgbClr val="008000"/>
                        </a:solidFill>
                        <a:latin typeface="Cambria Math" panose="02040503050406030204" pitchFamily="18" charset="0"/>
                        <a:cs typeface="Calibri" panose="020F0502020204030204" pitchFamily="34" charset="0"/>
                      </a:rPr>
                      <m:t>𝑏</m:t>
                    </m:r>
                    <m:r>
                      <a:rPr lang="en-US" b="0" i="1">
                        <a:solidFill>
                          <a:srgbClr val="008000"/>
                        </a:solidFill>
                        <a:latin typeface="Cambria Math" panose="02040503050406030204" pitchFamily="18" charset="0"/>
                        <a:cs typeface="Calibri" panose="020F0502020204030204" pitchFamily="34" charset="0"/>
                      </a:rPr>
                      <m:t>=</m:t>
                    </m:r>
                    <m:r>
                      <m:rPr>
                        <m:nor/>
                      </m:rPr>
                      <a:rPr lang="en-US" b="0" dirty="0">
                        <a:solidFill>
                          <a:srgbClr val="008000"/>
                        </a:solidFill>
                        <a:cs typeface="Calibri" panose="020F0502020204030204" pitchFamily="34" charset="0"/>
                      </a:rPr>
                      <m:t>0.</m:t>
                    </m:r>
                    <m:r>
                      <m:rPr>
                        <m:nor/>
                      </m:rPr>
                      <a:rPr lang="en-US" b="0" i="0" dirty="0" smtClean="0">
                        <a:solidFill>
                          <a:srgbClr val="008000"/>
                        </a:solidFill>
                        <a:cs typeface="Calibri" panose="020F0502020204030204" pitchFamily="34" charset="0"/>
                      </a:rPr>
                      <m:t>38</m:t>
                    </m:r>
                  </m:oMath>
                </a14:m>
                <a:r>
                  <a:rPr lang="en-US" b="0" dirty="0">
                    <a:solidFill>
                      <a:srgbClr val="008000"/>
                    </a:solidFill>
                    <a:latin typeface="+mj-lt"/>
                    <a:cs typeface="Calibri" panose="020F0502020204030204" pitchFamily="34" charset="0"/>
                  </a:rPr>
                  <a:t>.</a:t>
                </a:r>
              </a:p>
            </p:txBody>
          </p:sp>
        </mc:Choice>
        <mc:Fallback xmlns="">
          <p:sp>
            <p:nvSpPr>
              <p:cNvPr id="10" name="Content Placeholder 21">
                <a:extLst>
                  <a:ext uri="{FF2B5EF4-FFF2-40B4-BE49-F238E27FC236}">
                    <a16:creationId xmlns:a16="http://schemas.microsoft.com/office/drawing/2014/main" id="{85EA3276-9126-6D6F-ECDA-95CFDB5785CA}"/>
                  </a:ext>
                </a:extLst>
              </p:cNvPr>
              <p:cNvSpPr txBox="1">
                <a:spLocks noGrp="1" noRot="1" noChangeAspect="1" noMove="1" noResize="1" noEditPoints="1" noAdjustHandles="1" noChangeArrowheads="1" noChangeShapeType="1" noTextEdit="1"/>
              </p:cNvSpPr>
              <p:nvPr>
                <p:ph idx="1"/>
              </p:nvPr>
            </p:nvSpPr>
            <p:spPr>
              <a:xfrm>
                <a:off x="6937214" y="5156130"/>
                <a:ext cx="3849164" cy="777649"/>
              </a:xfrm>
              <a:prstGeom prst="rect">
                <a:avLst/>
              </a:prstGeom>
              <a:blipFill>
                <a:blip r:embed="rId4"/>
                <a:stretch>
                  <a:fillRect b="-18110"/>
                </a:stretch>
              </a:blipFill>
            </p:spPr>
            <p:txBody>
              <a:bodyPr/>
              <a:lstStyle/>
              <a:p>
                <a:r>
                  <a:rPr lang="en-GB">
                    <a:noFill/>
                  </a:rPr>
                  <a:t> </a:t>
                </a:r>
              </a:p>
            </p:txBody>
          </p:sp>
        </mc:Fallback>
      </mc:AlternateContent>
      <p:pic>
        <p:nvPicPr>
          <p:cNvPr id="7172" name="Picture 4">
            <a:extLst>
              <a:ext uri="{FF2B5EF4-FFF2-40B4-BE49-F238E27FC236}">
                <a16:creationId xmlns:a16="http://schemas.microsoft.com/office/drawing/2014/main" id="{197D72FC-473E-B448-F65D-1502F83DBE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9063" y="1439335"/>
            <a:ext cx="5014228" cy="358752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3">
            <a:extLst>
              <a:ext uri="{FF2B5EF4-FFF2-40B4-BE49-F238E27FC236}">
                <a16:creationId xmlns:a16="http://schemas.microsoft.com/office/drawing/2014/main" id="{5E5399A0-C646-C885-453F-67F63DFA4F1C}"/>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41947274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Saturation model (A3)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39</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8">
            <a:extLst>
              <a:ext uri="{FF2B5EF4-FFF2-40B4-BE49-F238E27FC236}">
                <a16:creationId xmlns:a16="http://schemas.microsoft.com/office/drawing/2014/main" id="{BAD9554D-5992-8AFD-2D47-A83F953FFAF2}"/>
              </a:ext>
            </a:extLst>
          </p:cNvPr>
          <p:cNvSpPr/>
          <p:nvPr/>
        </p:nvSpPr>
        <p:spPr>
          <a:xfrm>
            <a:off x="9515217" y="4765964"/>
            <a:ext cx="2303282" cy="801454"/>
          </a:xfrm>
          <a:prstGeom prst="rect">
            <a:avLst/>
          </a:prstGeom>
          <a:solidFill>
            <a:srgbClr val="BEB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Working domain is the same as for A1 (slide 21).</a:t>
            </a:r>
            <a:endParaRPr lang="en-GB" dirty="0">
              <a:solidFill>
                <a:schemeClr val="tx1"/>
              </a:solidFill>
            </a:endParaRPr>
          </a:p>
        </p:txBody>
      </p:sp>
      <p:pic>
        <p:nvPicPr>
          <p:cNvPr id="8" name="Picture 7" descr="Chart, scatter chart&#10;&#10;Description automatically generated">
            <a:extLst>
              <a:ext uri="{FF2B5EF4-FFF2-40B4-BE49-F238E27FC236}">
                <a16:creationId xmlns:a16="http://schemas.microsoft.com/office/drawing/2014/main" id="{65C34194-790D-4DE5-35AE-3721D40EC6D4}"/>
              </a:ext>
            </a:extLst>
          </p:cNvPr>
          <p:cNvPicPr>
            <a:picLocks noChangeAspect="1"/>
          </p:cNvPicPr>
          <p:nvPr/>
        </p:nvPicPr>
        <p:blipFill>
          <a:blip r:embed="rId2"/>
          <a:stretch>
            <a:fillRect/>
          </a:stretch>
        </p:blipFill>
        <p:spPr>
          <a:xfrm>
            <a:off x="2800945" y="906464"/>
            <a:ext cx="6333108" cy="5145650"/>
          </a:xfrm>
          <a:prstGeom prst="rect">
            <a:avLst/>
          </a:prstGeom>
        </p:spPr>
      </p:pic>
      <p:sp>
        <p:nvSpPr>
          <p:cNvPr id="2" name="Date Placeholder 3">
            <a:extLst>
              <a:ext uri="{FF2B5EF4-FFF2-40B4-BE49-F238E27FC236}">
                <a16:creationId xmlns:a16="http://schemas.microsoft.com/office/drawing/2014/main" id="{D9BA9849-7C31-4236-8D47-347605515CFE}"/>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629290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Static components: Parametrization</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a:t>
            </a:fld>
            <a:endParaRPr lang="en-US"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C973C86-7DB3-4D05-A4EA-791041D39FB7}"/>
                  </a:ext>
                </a:extLst>
              </p:cNvPr>
              <p:cNvSpPr txBox="1"/>
              <p:nvPr/>
            </p:nvSpPr>
            <p:spPr>
              <a:xfrm>
                <a:off x="479449" y="2064288"/>
                <a:ext cx="10435611" cy="754758"/>
              </a:xfrm>
              <a:prstGeom prst="rect">
                <a:avLst/>
              </a:prstGeom>
              <a:noFill/>
            </p:spPr>
            <p:txBody>
              <a:bodyPr wrap="square">
                <a:spAutoFit/>
              </a:bodyPr>
              <a:lstStyle/>
              <a:p>
                <a:r>
                  <a:rPr lang="en-GB" sz="2200" dirty="0">
                    <a:cs typeface="Calibri" panose="020F0502020204030204" pitchFamily="34" charset="0"/>
                  </a:rPr>
                  <a:t>2. DC Magnetization:       </a:t>
                </a:r>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cs typeface="Calibri" panose="020F0502020204030204" pitchFamily="34" charset="0"/>
                          </a:rPr>
                          <m:t>𝐵</m:t>
                        </m:r>
                      </m:e>
                      <m:sub>
                        <m:r>
                          <a:rPr lang="en-US" sz="2200" b="0" i="1" smtClean="0">
                            <a:latin typeface="Cambria Math" panose="02040503050406030204" pitchFamily="18" charset="0"/>
                            <a:cs typeface="Calibri" panose="020F0502020204030204" pitchFamily="34" charset="0"/>
                          </a:rPr>
                          <m:t>𝑚</m:t>
                        </m:r>
                      </m:sub>
                      <m:sup>
                        <m:r>
                          <m:rPr>
                            <m:sty m:val="p"/>
                          </m:rPr>
                          <a:rPr lang="en-US" sz="2200" b="0" i="0" smtClean="0">
                            <a:latin typeface="Cambria Math" panose="02040503050406030204" pitchFamily="18" charset="0"/>
                            <a:cs typeface="Calibri" panose="020F0502020204030204" pitchFamily="34" charset="0"/>
                          </a:rPr>
                          <m:t>mag</m:t>
                        </m:r>
                        <m:r>
                          <a:rPr lang="en-US" sz="2200" b="0" i="1" smtClean="0">
                            <a:latin typeface="Cambria Math" panose="02040503050406030204" pitchFamily="18" charset="0"/>
                            <a:cs typeface="Calibri" panose="020F0502020204030204" pitchFamily="34" charset="0"/>
                          </a:rPr>
                          <m:t> </m:t>
                        </m:r>
                      </m:sup>
                    </m:sSubSup>
                    <m:r>
                      <a:rPr lang="en-US" sz="2200" b="0" i="1" smtClean="0">
                        <a:latin typeface="Cambria Math" panose="02040503050406030204" pitchFamily="18" charset="0"/>
                        <a:cs typeface="Calibri" panose="020F0502020204030204" pitchFamily="34" charset="0"/>
                      </a:rPr>
                      <m:t>= </m:t>
                    </m:r>
                    <m:sSubSup>
                      <m:sSubSupPr>
                        <m:ctrlPr>
                          <a:rPr lang="en-US" sz="2200" b="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𝜇</m:t>
                        </m:r>
                      </m:e>
                      <m:sub>
                        <m:r>
                          <a:rPr lang="en-US" sz="2200" b="0" i="1" smtClean="0">
                            <a:latin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cs typeface="Calibri" panose="020F0502020204030204" pitchFamily="34" charset="0"/>
                          </a:rPr>
                          <m:t> </m:t>
                        </m:r>
                      </m:sup>
                    </m:sSubSup>
                    <m:d>
                      <m:dPr>
                        <m:begChr m:val="|"/>
                        <m:endChr m:val="|"/>
                        <m:ctrlPr>
                          <a:rPr lang="en-US" sz="2200" b="0" i="1" smtClean="0">
                            <a:latin typeface="Cambria Math" panose="02040503050406030204" pitchFamily="18" charset="0"/>
                            <a:cs typeface="Calibri" panose="020F0502020204030204" pitchFamily="34" charset="0"/>
                          </a:rPr>
                        </m:ctrlPr>
                      </m:dPr>
                      <m:e>
                        <m:r>
                          <a:rPr lang="en-US" sz="2200" b="0" i="1" smtClean="0">
                            <a:latin typeface="Cambria Math" panose="02040503050406030204" pitchFamily="18" charset="0"/>
                            <a:cs typeface="Calibri" panose="020F0502020204030204" pitchFamily="34" charset="0"/>
                          </a:rPr>
                          <m:t>𝐼</m:t>
                        </m:r>
                      </m:e>
                    </m:d>
                    <m:sSup>
                      <m:sSupPr>
                        <m:ctrlPr>
                          <a:rPr lang="en-US" sz="2200" b="0" i="1" smtClean="0">
                            <a:latin typeface="Cambria Math" panose="02040503050406030204" pitchFamily="18" charset="0"/>
                            <a:cs typeface="Calibri" panose="020F0502020204030204" pitchFamily="34" charset="0"/>
                          </a:rPr>
                        </m:ctrlPr>
                      </m:sSupPr>
                      <m:e>
                        <m:d>
                          <m:dPr>
                            <m:ctrlPr>
                              <a:rPr lang="en-US" sz="2200" b="0" i="1" smtClean="0">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inj</m:t>
                                    </m:r>
                                    <m:r>
                                      <a:rPr lang="en-US" sz="2200" b="0" i="1" smtClean="0">
                                        <a:latin typeface="Cambria Math" panose="02040503050406030204" pitchFamily="18" charset="0"/>
                                        <a:cs typeface="Calibri" panose="020F0502020204030204" pitchFamily="34" charset="0"/>
                                      </a:rPr>
                                      <m:t> </m:t>
                                    </m:r>
                                  </m:sub>
                                </m:sSub>
                              </m:num>
                              <m:den>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den>
                            </m:f>
                          </m:e>
                        </m:d>
                      </m:e>
                      <m:sup>
                        <m:r>
                          <a:rPr lang="en-US" sz="2200" b="0" i="1" smtClean="0">
                            <a:latin typeface="Cambria Math" panose="02040503050406030204" pitchFamily="18" charset="0"/>
                            <a:cs typeface="Calibri" panose="020F0502020204030204" pitchFamily="34" charset="0"/>
                          </a:rPr>
                          <m:t>2−</m:t>
                        </m:r>
                        <m:sSub>
                          <m:sSubPr>
                            <m:ctrlPr>
                              <a:rPr lang="en-US" sz="2200" b="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𝑝</m:t>
                            </m:r>
                          </m:e>
                          <m:sub>
                            <m:r>
                              <a:rPr lang="en-US" sz="2200" b="0" i="1" smtClean="0">
                                <a:latin typeface="Cambria Math" panose="02040503050406030204" pitchFamily="18" charset="0"/>
                                <a:cs typeface="Calibri" panose="020F0502020204030204" pitchFamily="34" charset="0"/>
                              </a:rPr>
                              <m:t>𝑚</m:t>
                            </m:r>
                          </m:sub>
                        </m:sSub>
                      </m:sup>
                    </m:sSup>
                    <m:sSup>
                      <m:sSupPr>
                        <m:ctrlPr>
                          <a:rPr lang="en-US" sz="2200" b="0" i="1" smtClean="0">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𝐼</m:t>
                                    </m:r>
                                  </m:e>
                                  <m:sub>
                                    <m:r>
                                      <m:rPr>
                                        <m:sty m:val="p"/>
                                      </m:rPr>
                                      <a:rPr lang="en-US" sz="2200" b="0" i="0" smtClean="0">
                                        <a:latin typeface="Cambria Math" panose="02040503050406030204" pitchFamily="18" charset="0"/>
                                        <a:cs typeface="Calibri" panose="020F0502020204030204" pitchFamily="34" charset="0"/>
                                      </a:rPr>
                                      <m:t>c</m:t>
                                    </m:r>
                                    <m:r>
                                      <a:rPr lang="en-US" sz="2200" b="0" i="1" smtClean="0">
                                        <a:latin typeface="Cambria Math" panose="02040503050406030204" pitchFamily="18" charset="0"/>
                                        <a:cs typeface="Calibri" panose="020F0502020204030204" pitchFamily="34" charset="0"/>
                                      </a:rPr>
                                      <m:t> </m:t>
                                    </m:r>
                                  </m:sub>
                                </m:sSub>
                                <m:r>
                                  <a:rPr lang="en-US" sz="2200" b="0" i="1" smtClean="0">
                                    <a:latin typeface="Cambria Math" panose="02040503050406030204" pitchFamily="18" charset="0"/>
                                    <a:cs typeface="Calibri" panose="020F0502020204030204" pitchFamily="34" charset="0"/>
                                  </a:rPr>
                                  <m:t>−</m:t>
                                </m:r>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num>
                              <m:den>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c</m:t>
                                    </m:r>
                                    <m:r>
                                      <a:rPr lang="en-US" sz="2200" b="0" i="1" smtClean="0">
                                        <a:latin typeface="Cambria Math" panose="02040503050406030204" pitchFamily="18" charset="0"/>
                                        <a:cs typeface="Calibri" panose="020F0502020204030204" pitchFamily="34" charset="0"/>
                                      </a:rPr>
                                      <m:t> </m:t>
                                    </m:r>
                                  </m:sub>
                                </m:sSub>
                                <m:r>
                                  <a:rPr lang="en-US" sz="2200" b="0" i="1" smtClean="0">
                                    <a:latin typeface="Cambria Math" panose="02040503050406030204" pitchFamily="18" charset="0"/>
                                    <a:cs typeface="Calibri" panose="020F0502020204030204" pitchFamily="34" charset="0"/>
                                  </a:rPr>
                                  <m:t>−</m:t>
                                </m:r>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i="0">
                                        <a:latin typeface="Cambria Math" panose="02040503050406030204" pitchFamily="18" charset="0"/>
                                        <a:cs typeface="Calibri" panose="020F0502020204030204" pitchFamily="34" charset="0"/>
                                      </a:rPr>
                                      <m:t>i</m:t>
                                    </m:r>
                                    <m:r>
                                      <m:rPr>
                                        <m:sty m:val="p"/>
                                      </m:rPr>
                                      <a:rPr lang="en-US" sz="2200" i="0" smtClean="0">
                                        <a:latin typeface="Cambria Math" panose="02040503050406030204" pitchFamily="18" charset="0"/>
                                        <a:cs typeface="Calibri" panose="020F0502020204030204" pitchFamily="34" charset="0"/>
                                      </a:rPr>
                                      <m:t>nj</m:t>
                                    </m:r>
                                    <m:r>
                                      <a:rPr lang="en-US" sz="2200" b="0" i="1" smtClean="0">
                                        <a:latin typeface="Cambria Math" panose="02040503050406030204" pitchFamily="18" charset="0"/>
                                        <a:cs typeface="Calibri" panose="020F0502020204030204" pitchFamily="34" charset="0"/>
                                      </a:rPr>
                                      <m:t> </m:t>
                                    </m:r>
                                  </m:sub>
                                </m:sSub>
                              </m:den>
                            </m:f>
                          </m:e>
                        </m:d>
                      </m:e>
                      <m:sup>
                        <m:sSub>
                          <m:sSubPr>
                            <m:ctrlPr>
                              <a:rPr lang="en-US" sz="2200" b="0" i="1" smtClean="0">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𝑞</m:t>
                            </m:r>
                          </m:e>
                          <m:sub>
                            <m:r>
                              <a:rPr lang="en-US" sz="2200" b="0" i="1" smtClean="0">
                                <a:latin typeface="Cambria Math" panose="02040503050406030204" pitchFamily="18" charset="0"/>
                                <a:cs typeface="Calibri" panose="020F0502020204030204" pitchFamily="34" charset="0"/>
                              </a:rPr>
                              <m:t>𝑚</m:t>
                            </m:r>
                          </m:sub>
                        </m:sSub>
                      </m:sup>
                    </m:sSup>
                  </m:oMath>
                </a14:m>
                <a:r>
                  <a:rPr lang="en-US" sz="2200" dirty="0">
                    <a:cs typeface="Calibri" panose="020F0502020204030204" pitchFamily="34" charset="0"/>
                  </a:rPr>
                  <a:t> </a:t>
                </a:r>
                <a14:m>
                  <m:oMath xmlns:m="http://schemas.openxmlformats.org/officeDocument/2006/math">
                    <m:sSup>
                      <m:sSupPr>
                        <m:ctrlPr>
                          <a:rPr lang="en-US" sz="2200" i="1">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smtClean="0">
                                    <a:latin typeface="Cambria Math" panose="02040503050406030204" pitchFamily="18" charset="0"/>
                                    <a:cs typeface="Calibri" panose="020F0502020204030204" pitchFamily="34" charset="0"/>
                                  </a:rPr>
                                </m:ctrlPr>
                              </m:fPr>
                              <m:num>
                                <m:sSup>
                                  <m:sSupPr>
                                    <m:ctrlPr>
                                      <a:rPr lang="en-US" sz="2200" i="1" smtClean="0">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b="0" i="0" smtClean="0">
                                            <a:latin typeface="Cambria Math" panose="02040503050406030204" pitchFamily="18" charset="0"/>
                                            <a:cs typeface="Calibri" panose="020F0502020204030204" pitchFamily="34" charset="0"/>
                                          </a:rPr>
                                          <m:t>c</m:t>
                                        </m:r>
                                        <m:r>
                                          <a:rPr lang="en-US" sz="2200" b="0" i="0" smtClean="0">
                                            <a:latin typeface="Cambria Math" panose="02040503050406030204" pitchFamily="18" charset="0"/>
                                            <a:cs typeface="Calibri" panose="020F0502020204030204" pitchFamily="34" charset="0"/>
                                          </a:rPr>
                                          <m:t>0 </m:t>
                                        </m:r>
                                      </m:sub>
                                    </m:sSub>
                                  </m:e>
                                  <m:sup>
                                    <m:r>
                                      <a:rPr lang="en-US" sz="2200" b="0" i="1" smtClean="0">
                                        <a:latin typeface="Cambria Math" panose="02040503050406030204" pitchFamily="18" charset="0"/>
                                        <a:cs typeface="Calibri" panose="020F0502020204030204" pitchFamily="34" charset="0"/>
                                      </a:rPr>
                                      <m:t>1.7</m:t>
                                    </m:r>
                                  </m:sup>
                                </m:sSup>
                                <m:r>
                                  <a:rPr lang="en-US" sz="2200" i="1">
                                    <a:latin typeface="Cambria Math" panose="02040503050406030204" pitchFamily="18" charset="0"/>
                                    <a:cs typeface="Calibri" panose="020F0502020204030204" pitchFamily="34" charset="0"/>
                                  </a:rPr>
                                  <m:t>−</m:t>
                                </m:r>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a:rPr lang="en-US" sz="2200" b="0" i="1" smtClean="0">
                                            <a:latin typeface="Cambria Math" panose="02040503050406030204" pitchFamily="18" charset="0"/>
                                            <a:cs typeface="Calibri" panose="020F0502020204030204" pitchFamily="34" charset="0"/>
                                          </a:rPr>
                                          <m:t> </m:t>
                                        </m:r>
                                      </m:sub>
                                    </m:sSub>
                                  </m:e>
                                  <m:sup>
                                    <m:r>
                                      <a:rPr lang="en-US" sz="2200" i="1">
                                        <a:latin typeface="Cambria Math" panose="02040503050406030204" pitchFamily="18" charset="0"/>
                                        <a:cs typeface="Calibri" panose="020F0502020204030204" pitchFamily="34" charset="0"/>
                                      </a:rPr>
                                      <m:t>1.7</m:t>
                                    </m:r>
                                  </m:sup>
                                </m:sSup>
                              </m:num>
                              <m:den>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i="0">
                                            <a:latin typeface="Cambria Math" panose="02040503050406030204" pitchFamily="18" charset="0"/>
                                            <a:cs typeface="Calibri" panose="020F0502020204030204" pitchFamily="34" charset="0"/>
                                          </a:rPr>
                                          <m:t>c</m:t>
                                        </m:r>
                                        <m:r>
                                          <a:rPr lang="en-US" sz="2200" i="0">
                                            <a:latin typeface="Cambria Math" panose="02040503050406030204" pitchFamily="18" charset="0"/>
                                            <a:cs typeface="Calibri" panose="020F0502020204030204" pitchFamily="34" charset="0"/>
                                          </a:rPr>
                                          <m:t>0 </m:t>
                                        </m:r>
                                      </m:sub>
                                    </m:sSub>
                                  </m:e>
                                  <m:sup>
                                    <m:r>
                                      <a:rPr lang="en-US" sz="2200" i="1">
                                        <a:latin typeface="Cambria Math" panose="02040503050406030204" pitchFamily="18" charset="0"/>
                                        <a:cs typeface="Calibri" panose="020F0502020204030204" pitchFamily="34" charset="0"/>
                                      </a:rPr>
                                      <m:t>1.7</m:t>
                                    </m:r>
                                  </m:sup>
                                </m:sSup>
                                <m:r>
                                  <a:rPr lang="en-US" sz="2200" i="1">
                                    <a:latin typeface="Cambria Math" panose="02040503050406030204" pitchFamily="18" charset="0"/>
                                    <a:cs typeface="Calibri" panose="020F0502020204030204" pitchFamily="34" charset="0"/>
                                  </a:rPr>
                                  <m:t>−</m:t>
                                </m:r>
                                <m:sSup>
                                  <m:sSupPr>
                                    <m:ctrlPr>
                                      <a:rPr lang="en-US" sz="2200" i="1">
                                        <a:latin typeface="Cambria Math" panose="02040503050406030204" pitchFamily="18" charset="0"/>
                                        <a:cs typeface="Calibri" panose="020F0502020204030204" pitchFamily="34" charset="0"/>
                                      </a:rPr>
                                    </m:ctrlPr>
                                  </m:sSupPr>
                                  <m:e>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𝑇</m:t>
                                        </m:r>
                                      </m:e>
                                      <m:sub>
                                        <m:r>
                                          <m:rPr>
                                            <m:sty m:val="p"/>
                                          </m:rPr>
                                          <a:rPr lang="en-US" sz="2200" b="0" i="1" smtClean="0">
                                            <a:latin typeface="Cambria Math" panose="02040503050406030204" pitchFamily="18" charset="0"/>
                                            <a:cs typeface="Calibri" panose="020F0502020204030204" pitchFamily="34" charset="0"/>
                                          </a:rPr>
                                          <m:t>meas</m:t>
                                        </m:r>
                                        <m:r>
                                          <a:rPr lang="en-US" sz="2200" b="0" i="1" smtClean="0">
                                            <a:latin typeface="Cambria Math" panose="02040503050406030204" pitchFamily="18" charset="0"/>
                                            <a:cs typeface="Calibri" panose="020F0502020204030204" pitchFamily="34" charset="0"/>
                                          </a:rPr>
                                          <m:t> </m:t>
                                        </m:r>
                                      </m:sub>
                                    </m:sSub>
                                  </m:e>
                                  <m:sup>
                                    <m:r>
                                      <a:rPr lang="en-US" sz="2200" i="1">
                                        <a:latin typeface="Cambria Math" panose="02040503050406030204" pitchFamily="18" charset="0"/>
                                        <a:cs typeface="Calibri" panose="020F0502020204030204" pitchFamily="34" charset="0"/>
                                      </a:rPr>
                                      <m:t>1.7</m:t>
                                    </m:r>
                                  </m:sup>
                                </m:sSup>
                              </m:den>
                            </m:f>
                          </m:e>
                        </m:d>
                      </m:e>
                      <m:sup>
                        <m:sSub>
                          <m:sSubPr>
                            <m:ctrlPr>
                              <a:rPr lang="en-US" sz="2200" i="1">
                                <a:latin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cs typeface="Calibri" panose="020F0502020204030204" pitchFamily="34" charset="0"/>
                              </a:rPr>
                              <m:t>h</m:t>
                            </m:r>
                          </m:e>
                          <m:sub>
                            <m:r>
                              <a:rPr lang="en-US" sz="2200" i="1">
                                <a:latin typeface="Cambria Math" panose="02040503050406030204" pitchFamily="18" charset="0"/>
                                <a:cs typeface="Calibri" panose="020F0502020204030204" pitchFamily="34" charset="0"/>
                              </a:rPr>
                              <m:t>𝑚</m:t>
                            </m:r>
                          </m:sub>
                        </m:sSub>
                      </m:sup>
                    </m:sSup>
                    <m:r>
                      <a:rPr lang="en-GB" sz="2200" b="0" i="1" smtClean="0">
                        <a:latin typeface="Cambria Math" panose="02040503050406030204" pitchFamily="18" charset="0"/>
                        <a:cs typeface="Calibri" panose="020F0502020204030204" pitchFamily="34" charset="0"/>
                      </a:rPr>
                      <m:t>.</m:t>
                    </m:r>
                  </m:oMath>
                </a14:m>
                <a:endParaRPr lang="en-GB" sz="2200" dirty="0"/>
              </a:p>
            </p:txBody>
          </p:sp>
        </mc:Choice>
        <mc:Fallback xmlns="">
          <p:sp>
            <p:nvSpPr>
              <p:cNvPr id="14" name="TextBox 13">
                <a:extLst>
                  <a:ext uri="{FF2B5EF4-FFF2-40B4-BE49-F238E27FC236}">
                    <a16:creationId xmlns:a16="http://schemas.microsoft.com/office/drawing/2014/main" id="{3C973C86-7DB3-4D05-A4EA-791041D39FB7}"/>
                  </a:ext>
                </a:extLst>
              </p:cNvPr>
              <p:cNvSpPr txBox="1">
                <a:spLocks noRot="1" noChangeAspect="1" noMove="1" noResize="1" noEditPoints="1" noAdjustHandles="1" noChangeArrowheads="1" noChangeShapeType="1" noTextEdit="1"/>
              </p:cNvSpPr>
              <p:nvPr/>
            </p:nvSpPr>
            <p:spPr>
              <a:xfrm>
                <a:off x="479449" y="2064288"/>
                <a:ext cx="10435611" cy="754758"/>
              </a:xfrm>
              <a:prstGeom prst="rect">
                <a:avLst/>
              </a:prstGeom>
              <a:blipFill>
                <a:blip r:embed="rId2"/>
                <a:stretch>
                  <a:fillRect l="-7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C2EE61A-12B0-5C80-5919-537D7CD275AF}"/>
                  </a:ext>
                </a:extLst>
              </p:cNvPr>
              <p:cNvSpPr txBox="1"/>
              <p:nvPr/>
            </p:nvSpPr>
            <p:spPr>
              <a:xfrm>
                <a:off x="479449" y="1332187"/>
                <a:ext cx="9087886" cy="737125"/>
              </a:xfrm>
              <a:prstGeom prst="rect">
                <a:avLst/>
              </a:prstGeom>
              <a:noFill/>
            </p:spPr>
            <p:txBody>
              <a:bodyPr wrap="square">
                <a:spAutoFit/>
              </a:bodyPr>
              <a:lstStyle/>
              <a:p>
                <a:r>
                  <a:rPr lang="en-GB" sz="2200" dirty="0">
                    <a:cs typeface="Calibri" panose="020F0502020204030204" pitchFamily="34" charset="0"/>
                  </a:rPr>
                  <a:t>1. Geometric:	                 </a:t>
                </a:r>
                <a14:m>
                  <m:oMath xmlns:m="http://schemas.openxmlformats.org/officeDocument/2006/math">
                    <m:sSubSup>
                      <m:sSubSupPr>
                        <m:ctrlPr>
                          <a:rPr lang="en-GB"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a:latin typeface="Cambria Math" panose="02040503050406030204" pitchFamily="18" charset="0"/>
                            <a:cs typeface="Calibri" panose="020F0502020204030204" pitchFamily="34" charset="0"/>
                          </a:rPr>
                          <m:t>geo</m:t>
                        </m:r>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 </m:t>
                    </m:r>
                    <m:sSubSup>
                      <m:sSubSupPr>
                        <m:ctrlPr>
                          <a:rPr lang="en-US"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ea typeface="Cambria Math" panose="02040503050406030204" pitchFamily="18" charset="0"/>
                            <a:cs typeface="Calibri" panose="020F0502020204030204" pitchFamily="34" charset="0"/>
                          </a:rPr>
                          <m:t>𝛾</m:t>
                        </m:r>
                      </m:e>
                      <m:sub>
                        <m:r>
                          <a:rPr lang="en-US" sz="2200" i="1">
                            <a:latin typeface="Cambria Math" panose="02040503050406030204" pitchFamily="18" charset="0"/>
                            <a:cs typeface="Calibri" panose="020F0502020204030204" pitchFamily="34" charset="0"/>
                          </a:rPr>
                          <m:t>𝑚</m:t>
                        </m:r>
                      </m:sub>
                      <m:sup>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𝐼</m:t>
                    </m:r>
                    <m:r>
                      <a:rPr lang="en-GB" sz="2200" b="0" i="0" smtClean="0">
                        <a:latin typeface="Cambria Math" panose="02040503050406030204" pitchFamily="18" charset="0"/>
                        <a:cs typeface="Calibri" panose="020F0502020204030204" pitchFamily="34" charset="0"/>
                      </a:rPr>
                      <m:t>.</m:t>
                    </m:r>
                  </m:oMath>
                </a14:m>
                <a:endParaRPr lang="en-US" sz="2200" dirty="0">
                  <a:latin typeface="Calibri" panose="020F0502020204030204" pitchFamily="34" charset="0"/>
                  <a:cs typeface="Calibri" panose="020F0502020204030204" pitchFamily="34" charset="0"/>
                </a:endParaRPr>
              </a:p>
              <a:p>
                <a:endParaRPr lang="en-GB" dirty="0"/>
              </a:p>
            </p:txBody>
          </p:sp>
        </mc:Choice>
        <mc:Fallback xmlns="">
          <p:sp>
            <p:nvSpPr>
              <p:cNvPr id="18" name="TextBox 17">
                <a:extLst>
                  <a:ext uri="{FF2B5EF4-FFF2-40B4-BE49-F238E27FC236}">
                    <a16:creationId xmlns:a16="http://schemas.microsoft.com/office/drawing/2014/main" id="{9C2EE61A-12B0-5C80-5919-537D7CD275AF}"/>
                  </a:ext>
                </a:extLst>
              </p:cNvPr>
              <p:cNvSpPr txBox="1">
                <a:spLocks noRot="1" noChangeAspect="1" noMove="1" noResize="1" noEditPoints="1" noAdjustHandles="1" noChangeArrowheads="1" noChangeShapeType="1" noTextEdit="1"/>
              </p:cNvSpPr>
              <p:nvPr/>
            </p:nvSpPr>
            <p:spPr>
              <a:xfrm>
                <a:off x="479449" y="1332187"/>
                <a:ext cx="9087886" cy="737125"/>
              </a:xfrm>
              <a:prstGeom prst="rect">
                <a:avLst/>
              </a:prstGeom>
              <a:blipFill>
                <a:blip r:embed="rId3"/>
                <a:stretch>
                  <a:fillRect l="-872" t="-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89B1982-A927-533A-129E-FE3011CE26D6}"/>
                  </a:ext>
                </a:extLst>
              </p:cNvPr>
              <p:cNvSpPr txBox="1"/>
              <p:nvPr/>
            </p:nvSpPr>
            <p:spPr>
              <a:xfrm>
                <a:off x="479448" y="3194215"/>
                <a:ext cx="11712551" cy="1720792"/>
              </a:xfrm>
              <a:prstGeom prst="rect">
                <a:avLst/>
              </a:prstGeom>
              <a:noFill/>
            </p:spPr>
            <p:txBody>
              <a:bodyPr wrap="square">
                <a:spAutoFit/>
              </a:bodyPr>
              <a:lstStyle/>
              <a:p>
                <a:r>
                  <a:rPr lang="en-GB" sz="2200" dirty="0">
                    <a:cs typeface="Calibri" panose="020F0502020204030204" pitchFamily="34" charset="0"/>
                  </a:rPr>
                  <a:t>3. Saturation: 	                 </a:t>
                </a:r>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b="0" i="0" smtClean="0">
                            <a:latin typeface="Cambria Math" panose="02040503050406030204" pitchFamily="18" charset="0"/>
                            <a:cs typeface="Calibri" panose="020F0502020204030204" pitchFamily="34" charset="0"/>
                          </a:rPr>
                          <m:t>sat</m:t>
                        </m:r>
                        <m:r>
                          <a:rPr lang="en-US" sz="2200" b="0" i="1" smtClean="0">
                            <a:latin typeface="Cambria Math" panose="02040503050406030204" pitchFamily="18" charset="0"/>
                            <a:cs typeface="Calibri" panose="020F0502020204030204" pitchFamily="34" charset="0"/>
                          </a:rPr>
                          <m:t> </m:t>
                        </m:r>
                      </m:sup>
                    </m:sSubSup>
                    <m:r>
                      <a:rPr lang="en-US" sz="2200" b="0" i="1" smtClean="0">
                        <a:latin typeface="Cambria Math" panose="02040503050406030204" pitchFamily="18" charset="0"/>
                        <a:cs typeface="Calibri" panose="020F0502020204030204" pitchFamily="34" charset="0"/>
                      </a:rPr>
                      <m:t>= </m:t>
                    </m:r>
                    <m:nary>
                      <m:naryPr>
                        <m:chr m:val="∑"/>
                        <m:ctrlPr>
                          <a:rPr lang="en-US" sz="2200" b="0" i="1" smtClean="0">
                            <a:latin typeface="Cambria Math" panose="02040503050406030204" pitchFamily="18" charset="0"/>
                            <a:cs typeface="Calibri" panose="020F0502020204030204" pitchFamily="34" charset="0"/>
                          </a:rPr>
                        </m:ctrlPr>
                      </m:naryPr>
                      <m:sub>
                        <m:r>
                          <m:rPr>
                            <m:brk m:alnAt="23"/>
                          </m:rPr>
                          <a:rPr lang="en-US" sz="2200" b="0" i="1" smtClean="0">
                            <a:latin typeface="Cambria Math" panose="02040503050406030204" pitchFamily="18" charset="0"/>
                            <a:cs typeface="Calibri" panose="020F0502020204030204" pitchFamily="34" charset="0"/>
                          </a:rPr>
                          <m:t>𝑖</m:t>
                        </m:r>
                        <m:r>
                          <a:rPr lang="en-US" sz="2200" b="0" i="1" smtClean="0">
                            <a:latin typeface="Cambria Math" panose="02040503050406030204" pitchFamily="18" charset="0"/>
                            <a:cs typeface="Calibri" panose="020F0502020204030204" pitchFamily="34" charset="0"/>
                          </a:rPr>
                          <m:t>=1</m:t>
                        </m:r>
                      </m:sub>
                      <m:sup>
                        <m:r>
                          <a:rPr lang="en-US" sz="2200" b="0" i="1" smtClean="0">
                            <a:latin typeface="Cambria Math" panose="02040503050406030204" pitchFamily="18" charset="0"/>
                            <a:cs typeface="Calibri" panose="020F0502020204030204" pitchFamily="34" charset="0"/>
                          </a:rPr>
                          <m:t>𝑁</m:t>
                        </m:r>
                      </m:sup>
                      <m:e>
                        <m:sSubSup>
                          <m:sSubSupPr>
                            <m:ctrlPr>
                              <a:rPr lang="en-US" sz="2200" b="0" i="1" smtClean="0">
                                <a:latin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𝜎</m:t>
                            </m:r>
                          </m:e>
                          <m:sub>
                            <m:r>
                              <a:rPr lang="en-US" sz="2200" b="0" i="1" smtClean="0">
                                <a:latin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cs typeface="Calibri" panose="020F0502020204030204" pitchFamily="34" charset="0"/>
                              </a:rPr>
                              <m:t>𝑖</m:t>
                            </m:r>
                          </m:sup>
                        </m:sSubSup>
                      </m:e>
                    </m:nary>
                    <m:r>
                      <a:rPr lang="en-US" sz="2200" b="0" i="1" smtClean="0">
                        <a:latin typeface="Cambria Math" panose="02040503050406030204" pitchFamily="18" charset="0"/>
                        <a:cs typeface="Calibri" panose="020F0502020204030204" pitchFamily="34" charset="0"/>
                      </a:rPr>
                      <m:t>𝐼</m:t>
                    </m:r>
                    <m:r>
                      <m:rPr>
                        <m:sty m:val="p"/>
                      </m:rPr>
                      <a:rPr lang="el-GR" sz="2200" b="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200" b="0" i="1" smtClean="0">
                            <a:latin typeface="Cambria Math" panose="02040503050406030204" pitchFamily="18" charset="0"/>
                            <a:ea typeface="Cambria Math" panose="02040503050406030204" pitchFamily="18" charset="0"/>
                            <a:cs typeface="Calibri" panose="020F0502020204030204" pitchFamily="34" charset="0"/>
                          </a:rPr>
                        </m:ctrlPr>
                      </m:d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r>
                          <a:rPr lang="en-US" sz="2200" b="0" i="1" smtClean="0">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200" b="0" i="1" smtClean="0">
                                <a:latin typeface="Cambria Math" panose="02040503050406030204" pitchFamily="18" charset="0"/>
                                <a:ea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𝑆</m:t>
                            </m:r>
                          </m:e>
                          <m:sub>
                            <m:r>
                              <a:rPr lang="en-US" sz="2200" b="0" i="1" smtClean="0">
                                <a:latin typeface="Cambria Math" panose="02040503050406030204" pitchFamily="18" charset="0"/>
                                <a:ea typeface="Cambria Math" panose="02040503050406030204" pitchFamily="18" charset="0"/>
                                <a:cs typeface="Calibri" panose="020F0502020204030204" pitchFamily="34" charset="0"/>
                              </a:rPr>
                              <m:t>𝑚</m:t>
                            </m:r>
                          </m:sub>
                          <m:sup>
                            <m:r>
                              <a:rPr lang="en-US" sz="2200" b="0" i="1" smtClean="0">
                                <a:latin typeface="Cambria Math" panose="02040503050406030204" pitchFamily="18" charset="0"/>
                                <a:ea typeface="Cambria Math" panose="02040503050406030204" pitchFamily="18" charset="0"/>
                                <a:cs typeface="Calibri" panose="020F0502020204030204" pitchFamily="34" charset="0"/>
                              </a:rPr>
                              <m:t>𝑖</m:t>
                            </m:r>
                          </m:sup>
                        </m:sSubSup>
                        <m:r>
                          <a:rPr lang="en-US" sz="2200" b="0" i="1" smtClean="0">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200" i="1">
                                <a:latin typeface="Cambria Math" panose="02040503050406030204" pitchFamily="18" charset="0"/>
                                <a:ea typeface="Cambria Math" panose="02040503050406030204" pitchFamily="18" charset="0"/>
                                <a:cs typeface="Calibri" panose="020F0502020204030204" pitchFamily="34" charset="0"/>
                              </a:rPr>
                            </m:ctrlPr>
                          </m:sSubSup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e>
                          <m:sub>
                            <m:r>
                              <a:rPr lang="en-US" sz="2200" b="0" i="1" smtClean="0">
                                <a:latin typeface="Cambria Math" panose="02040503050406030204" pitchFamily="18" charset="0"/>
                                <a:ea typeface="Cambria Math" panose="02040503050406030204" pitchFamily="18" charset="0"/>
                                <a:cs typeface="Calibri" panose="020F0502020204030204" pitchFamily="34" charset="0"/>
                              </a:rPr>
                              <m:t>0</m:t>
                            </m:r>
                            <m:r>
                              <a:rPr lang="en-US" sz="2200" i="1">
                                <a:latin typeface="Cambria Math" panose="02040503050406030204" pitchFamily="18" charset="0"/>
                                <a:ea typeface="Cambria Math" panose="02040503050406030204" pitchFamily="18" charset="0"/>
                                <a:cs typeface="Calibri" panose="020F0502020204030204" pitchFamily="34" charset="0"/>
                              </a:rPr>
                              <m:t>𝑚</m:t>
                            </m:r>
                          </m:sub>
                          <m:sup>
                            <m:r>
                              <a:rPr lang="en-US" sz="2200" i="1">
                                <a:latin typeface="Cambria Math" panose="02040503050406030204" pitchFamily="18" charset="0"/>
                                <a:ea typeface="Cambria Math" panose="02040503050406030204" pitchFamily="18" charset="0"/>
                                <a:cs typeface="Calibri" panose="020F0502020204030204" pitchFamily="34" charset="0"/>
                              </a:rPr>
                              <m:t>𝑖</m:t>
                            </m:r>
                          </m:sup>
                        </m:sSubSup>
                        <m:r>
                          <a:rPr lang="en-US" sz="22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200" i="1" smtClean="0">
                                <a:latin typeface="Cambria Math" panose="02040503050406030204" pitchFamily="18" charset="0"/>
                                <a:ea typeface="Cambria Math" panose="02040503050406030204" pitchFamily="18" charset="0"/>
                                <a:cs typeface="Calibri" panose="020F0502020204030204" pitchFamily="34" charset="0"/>
                              </a:rPr>
                            </m:ctrlPr>
                          </m:sSubPr>
                          <m:e>
                            <m:r>
                              <a:rPr lang="en-US" sz="2200" b="0" i="1" smtClean="0">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200" b="0" i="0" smtClean="0">
                                <a:latin typeface="Cambria Math" panose="02040503050406030204" pitchFamily="18" charset="0"/>
                                <a:ea typeface="Cambria Math" panose="02040503050406030204" pitchFamily="18" charset="0"/>
                                <a:cs typeface="Calibri" panose="020F0502020204030204" pitchFamily="34" charset="0"/>
                              </a:rPr>
                              <m:t>nom</m:t>
                            </m:r>
                          </m:sub>
                        </m:sSub>
                      </m:e>
                    </m:d>
                    <m:r>
                      <a:rPr lang="en-US" sz="2200" b="0" i="1" smtClean="0">
                        <a:latin typeface="Cambria Math" panose="02040503050406030204" pitchFamily="18" charset="0"/>
                        <a:ea typeface="Cambria Math" panose="02040503050406030204" pitchFamily="18" charset="0"/>
                        <a:cs typeface="Calibri" panose="020F0502020204030204" pitchFamily="34" charset="0"/>
                      </a:rPr>
                      <m:t>,</m:t>
                    </m:r>
                  </m:oMath>
                </a14:m>
                <a:br>
                  <a:rPr lang="en-GB" sz="2200" b="0" i="1" dirty="0">
                    <a:latin typeface="Cambria Math" panose="02040503050406030204" pitchFamily="18" charset="0"/>
                    <a:ea typeface="Cambria Math" panose="02040503050406030204" pitchFamily="18" charset="0"/>
                    <a:cs typeface="Calibri" panose="020F0502020204030204" pitchFamily="34" charset="0"/>
                  </a:rPr>
                </a:br>
                <a:r>
                  <a:rPr lang="en-GB" sz="2200" i="1" dirty="0">
                    <a:latin typeface="Cambria Math" panose="02040503050406030204" pitchFamily="18" charset="0"/>
                    <a:ea typeface="Cambria Math" panose="02040503050406030204" pitchFamily="18" charset="0"/>
                    <a:cs typeface="Calibri" panose="020F0502020204030204" pitchFamily="34" charset="0"/>
                  </a:rPr>
                  <a:t>		                      </a:t>
                </a:r>
                <a:r>
                  <a:rPr lang="en-GB" sz="2000" dirty="0">
                    <a:latin typeface="+mj-lt"/>
                    <a:ea typeface="Cambria Math" panose="02040503050406030204" pitchFamily="18" charset="0"/>
                    <a:cs typeface="Calibri" panose="020F0502020204030204" pitchFamily="34" charset="0"/>
                  </a:rPr>
                  <a:t>where</a:t>
                </a:r>
                <a14:m>
                  <m:oMath xmlns:m="http://schemas.openxmlformats.org/officeDocument/2006/math">
                    <m:r>
                      <m:rPr>
                        <m:nor/>
                      </m:rPr>
                      <a:rPr lang="en-US" sz="2000" dirty="0">
                        <a:latin typeface="+mj-lt"/>
                        <a:ea typeface="Cambria Math" panose="02040503050406030204" pitchFamily="18" charset="0"/>
                        <a:cs typeface="Calibri" panose="020F0502020204030204" pitchFamily="34" charset="0"/>
                      </a:rPr>
                      <m:t> </m:t>
                    </m:r>
                    <m:r>
                      <m:rPr>
                        <m:nor/>
                      </m:rPr>
                      <a:rPr lang="en-US" sz="2000" b="0" i="0" dirty="0" smtClean="0">
                        <a:latin typeface="+mj-lt"/>
                        <a:ea typeface="Cambria Math" panose="02040503050406030204" pitchFamily="18" charset="0"/>
                        <a:cs typeface="Calibri" panose="020F0502020204030204" pitchFamily="34" charset="0"/>
                      </a:rPr>
                      <m:t> </m:t>
                    </m:r>
                    <m:r>
                      <m:rPr>
                        <m:sty m:val="p"/>
                      </m:rPr>
                      <a:rPr lang="el-GR" sz="2000" i="1" smtClean="0">
                        <a:latin typeface="Cambria Math" panose="02040503050406030204" pitchFamily="18" charset="0"/>
                        <a:ea typeface="Cambria Math" panose="02040503050406030204" pitchFamily="18" charset="0"/>
                        <a:cs typeface="Calibri" panose="020F0502020204030204" pitchFamily="34" charset="0"/>
                      </a:rPr>
                      <m:t>Σ</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𝐼</m:t>
                        </m:r>
                        <m:r>
                          <a:rPr lang="en-US" sz="2000" i="1">
                            <a:latin typeface="Cambria Math" panose="02040503050406030204" pitchFamily="18" charset="0"/>
                            <a:ea typeface="Cambria Math" panose="02040503050406030204" pitchFamily="18" charset="0"/>
                            <a:cs typeface="Calibri" panose="020F0502020204030204" pitchFamily="34" charset="0"/>
                          </a:rPr>
                          <m:t>, </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𝑆</m:t>
                            </m:r>
                          </m:e>
                          <m:sub>
                            <m:r>
                              <a:rPr lang="en-US" sz="2000" i="1">
                                <a:latin typeface="Cambria Math" panose="02040503050406030204" pitchFamily="18" charset="0"/>
                                <a:ea typeface="Cambria Math" panose="02040503050406030204" pitchFamily="18" charset="0"/>
                                <a:cs typeface="Calibri" panose="020F0502020204030204" pitchFamily="34" charset="0"/>
                              </a:rPr>
                              <m:t> </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Sup>
                          <m:sSubSupPr>
                            <m:ctrlPr>
                              <a:rPr lang="en-US" sz="2000" i="1">
                                <a:latin typeface="Cambria Math" panose="02040503050406030204" pitchFamily="18" charset="0"/>
                                <a:ea typeface="Cambria Math" panose="02040503050406030204" pitchFamily="18" charset="0"/>
                                <a:cs typeface="Calibri" panose="020F0502020204030204" pitchFamily="34" charset="0"/>
                              </a:rPr>
                            </m:ctrlPr>
                          </m:sSubSup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up>
                            <m:r>
                              <a:rPr lang="en-GB" sz="2000" b="0" i="1" smtClean="0">
                                <a:latin typeface="Cambria Math" panose="02040503050406030204" pitchFamily="18" charset="0"/>
                                <a:ea typeface="Cambria Math" panose="02040503050406030204" pitchFamily="18" charset="0"/>
                                <a:cs typeface="Calibri" panose="020F0502020204030204" pitchFamily="34" charset="0"/>
                              </a:rPr>
                              <m:t> </m:t>
                            </m:r>
                          </m:sup>
                        </m:sSubSup>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𝑛𝑜𝑚</m:t>
                            </m:r>
                          </m:sub>
                        </m:sSub>
                      </m:e>
                    </m:d>
                    <m:r>
                      <a:rPr lang="en-US" sz="2000" i="1">
                        <a:latin typeface="Cambria Math" panose="02040503050406030204" pitchFamily="18" charset="0"/>
                        <a:ea typeface="Cambria Math" panose="02040503050406030204" pitchFamily="18" charset="0"/>
                        <a:cs typeface="Calibri" panose="020F0502020204030204" pitchFamily="34" charset="0"/>
                      </a:rPr>
                      <m:t>=−</m:t>
                    </m:r>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r>
                          <a:rPr lang="en-US" sz="2000" i="1">
                            <a:latin typeface="Cambria Math" panose="02040503050406030204" pitchFamily="18" charset="0"/>
                            <a:ea typeface="Cambria Math" panose="02040503050406030204" pitchFamily="18" charset="0"/>
                            <a:cs typeface="Calibri" panose="020F0502020204030204" pitchFamily="34" charset="0"/>
                          </a:rPr>
                          <m:t>1</m:t>
                        </m:r>
                      </m:num>
                      <m:den>
                        <m:r>
                          <a:rPr lang="en-US" sz="2000" i="1">
                            <a:latin typeface="Cambria Math" panose="02040503050406030204" pitchFamily="18" charset="0"/>
                            <a:ea typeface="Cambria Math" panose="02040503050406030204" pitchFamily="18" charset="0"/>
                            <a:cs typeface="Calibri" panose="020F0502020204030204" pitchFamily="34" charset="0"/>
                          </a:rPr>
                          <m:t>2</m:t>
                        </m:r>
                      </m:den>
                    </m:f>
                    <m:d>
                      <m:dPr>
                        <m:begChr m:val="["/>
                        <m:endChr m:val="]"/>
                        <m:ctrlPr>
                          <a:rPr lang="en-US" sz="2000" i="1" smtClean="0">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1+</m:t>
                        </m:r>
                        <m:func>
                          <m:funcPr>
                            <m:ctrlPr>
                              <a:rPr lang="en-US" sz="2000" i="1">
                                <a:latin typeface="Cambria Math" panose="02040503050406030204" pitchFamily="18" charset="0"/>
                                <a:ea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ea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𝑆</m:t>
                                </m:r>
                                <m:d>
                                  <m:dPr>
                                    <m:ctrlPr>
                                      <a:rPr lang="en-US" sz="2000" i="1">
                                        <a:latin typeface="Cambria Math" panose="02040503050406030204" pitchFamily="18" charset="0"/>
                                        <a:ea typeface="Cambria Math" panose="02040503050406030204" pitchFamily="18" charset="0"/>
                                        <a:cs typeface="Calibri" panose="020F0502020204030204" pitchFamily="34" charset="0"/>
                                      </a:rPr>
                                    </m:ctrlPr>
                                  </m:dPr>
                                  <m:e>
                                    <m:f>
                                      <m:fPr>
                                        <m:ctrlPr>
                                          <a:rPr lang="en-US" sz="2000" i="1">
                                            <a:latin typeface="Cambria Math" panose="02040503050406030204" pitchFamily="18" charset="0"/>
                                            <a:ea typeface="Cambria Math" panose="02040503050406030204" pitchFamily="18" charset="0"/>
                                            <a:cs typeface="Calibri" panose="020F0502020204030204" pitchFamily="34" charset="0"/>
                                          </a:rPr>
                                        </m:ctrlPr>
                                      </m:fPr>
                                      <m:num>
                                        <m:d>
                                          <m:dPr>
                                            <m:begChr m:val="|"/>
                                            <m:endChr m:val="|"/>
                                            <m:ctrlPr>
                                              <a:rPr lang="en-US" sz="2000" i="1">
                                                <a:latin typeface="Cambria Math" panose="02040503050406030204" pitchFamily="18" charset="0"/>
                                                <a:ea typeface="Cambria Math" panose="02040503050406030204" pitchFamily="18" charset="0"/>
                                                <a:cs typeface="Calibri" panose="020F0502020204030204" pitchFamily="34" charset="0"/>
                                              </a:rPr>
                                            </m:ctrlPr>
                                          </m:dPr>
                                          <m:e>
                                            <m:r>
                                              <a:rPr lang="en-US" sz="2000" i="1">
                                                <a:latin typeface="Cambria Math" panose="02040503050406030204" pitchFamily="18" charset="0"/>
                                                <a:ea typeface="Cambria Math" panose="02040503050406030204" pitchFamily="18" charset="0"/>
                                                <a:cs typeface="Calibri" panose="020F0502020204030204" pitchFamily="34" charset="0"/>
                                              </a:rPr>
                                              <m:t>𝐼</m:t>
                                            </m:r>
                                          </m:e>
                                        </m:d>
                                        <m:r>
                                          <a:rPr lang="en-US" sz="2000" i="1">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a:rPr lang="en-US" sz="2000" i="1">
                                                <a:latin typeface="Cambria Math" panose="02040503050406030204" pitchFamily="18" charset="0"/>
                                                <a:ea typeface="Cambria Math" panose="02040503050406030204" pitchFamily="18" charset="0"/>
                                                <a:cs typeface="Calibri" panose="020F0502020204030204" pitchFamily="34" charset="0"/>
                                              </a:rPr>
                                              <m:t>0</m:t>
                                            </m:r>
                                          </m:sub>
                                        </m:sSub>
                                      </m:num>
                                      <m:den>
                                        <m:sSub>
                                          <m:sSubPr>
                                            <m:ctrlPr>
                                              <a:rPr lang="en-US" sz="2000" i="1">
                                                <a:latin typeface="Cambria Math" panose="02040503050406030204" pitchFamily="18" charset="0"/>
                                                <a:ea typeface="Cambria Math" panose="02040503050406030204" pitchFamily="18" charset="0"/>
                                                <a:cs typeface="Calibri" panose="020F0502020204030204" pitchFamily="34" charset="0"/>
                                              </a:rPr>
                                            </m:ctrlPr>
                                          </m:sSubPr>
                                          <m:e>
                                            <m:r>
                                              <a:rPr lang="en-US" sz="2000" i="1">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a:latin typeface="Cambria Math" panose="02040503050406030204" pitchFamily="18" charset="0"/>
                                                <a:ea typeface="Cambria Math" panose="02040503050406030204" pitchFamily="18" charset="0"/>
                                                <a:cs typeface="Calibri" panose="020F0502020204030204" pitchFamily="34" charset="0"/>
                                              </a:rPr>
                                              <m:t>nom</m:t>
                                            </m:r>
                                          </m:sub>
                                        </m:sSub>
                                      </m:den>
                                    </m:f>
                                  </m:e>
                                </m:d>
                              </m:e>
                            </m:d>
                          </m:e>
                        </m:func>
                      </m:e>
                    </m:d>
                    <m:r>
                      <a:rPr lang="en-US" sz="2000" b="0" i="1" smtClean="0">
                        <a:latin typeface="Cambria Math" panose="02040503050406030204" pitchFamily="18" charset="0"/>
                        <a:ea typeface="Cambria Math" panose="02040503050406030204" pitchFamily="18" charset="0"/>
                        <a:cs typeface="Calibri" panose="020F0502020204030204" pitchFamily="34" charset="0"/>
                      </a:rPr>
                      <m:t>,</m:t>
                    </m:r>
                    <m:r>
                      <a:rPr lang="en-GB" sz="2000" b="0" i="1" smtClean="0">
                        <a:latin typeface="Cambria Math" panose="02040503050406030204" pitchFamily="18" charset="0"/>
                        <a:ea typeface="Cambria Math" panose="02040503050406030204" pitchFamily="18" charset="0"/>
                        <a:cs typeface="Calibri" panose="020F0502020204030204" pitchFamily="34" charset="0"/>
                      </a:rPr>
                      <m:t> </m:t>
                    </m:r>
                    <m:func>
                      <m:funcPr>
                        <m:ctrlPr>
                          <a:rPr lang="en-US" sz="2000" i="1">
                            <a:latin typeface="Cambria Math" panose="02040503050406030204" pitchFamily="18" charset="0"/>
                            <a:cs typeface="Calibri" panose="020F0502020204030204" pitchFamily="34" charset="0"/>
                          </a:rPr>
                        </m:ctrlPr>
                      </m:funcPr>
                      <m:fName>
                        <m:r>
                          <m:rPr>
                            <m:sty m:val="p"/>
                          </m:rPr>
                          <a:rPr lang="en-US" sz="2000">
                            <a:latin typeface="Cambria Math" panose="02040503050406030204" pitchFamily="18" charset="0"/>
                            <a:cs typeface="Calibri" panose="020F0502020204030204" pitchFamily="34" charset="0"/>
                          </a:rPr>
                          <m:t>erf</m:t>
                        </m:r>
                      </m:fName>
                      <m:e>
                        <m:d>
                          <m:dPr>
                            <m:ctrlPr>
                              <a:rPr lang="en-US" sz="2000" i="1">
                                <a:latin typeface="Cambria Math" panose="02040503050406030204" pitchFamily="18" charset="0"/>
                                <a:cs typeface="Calibri" panose="020F0502020204030204" pitchFamily="34" charset="0"/>
                              </a:rPr>
                            </m:ctrlPr>
                          </m:dPr>
                          <m:e>
                            <m:r>
                              <a:rPr lang="en-US" sz="2000" i="1">
                                <a:latin typeface="Cambria Math" panose="02040503050406030204" pitchFamily="18" charset="0"/>
                                <a:cs typeface="Calibri" panose="020F0502020204030204" pitchFamily="34" charset="0"/>
                              </a:rPr>
                              <m:t>𝑥</m:t>
                            </m:r>
                          </m:e>
                        </m:d>
                      </m:e>
                    </m:func>
                    <m:r>
                      <a:rPr lang="en-US" sz="2000" i="1">
                        <a:latin typeface="Cambria Math" panose="02040503050406030204" pitchFamily="18" charset="0"/>
                        <a:cs typeface="Calibri" panose="020F0502020204030204" pitchFamily="34" charset="0"/>
                      </a:rPr>
                      <m:t>=</m:t>
                    </m:r>
                    <m:f>
                      <m:fPr>
                        <m:ctrlPr>
                          <a:rPr lang="en-US" sz="2000" i="1">
                            <a:latin typeface="Cambria Math" panose="02040503050406030204" pitchFamily="18" charset="0"/>
                            <a:cs typeface="Calibri" panose="020F0502020204030204" pitchFamily="34" charset="0"/>
                          </a:rPr>
                        </m:ctrlPr>
                      </m:fPr>
                      <m:num>
                        <m:r>
                          <a:rPr lang="en-US" sz="2000" i="1">
                            <a:latin typeface="Cambria Math" panose="02040503050406030204" pitchFamily="18" charset="0"/>
                            <a:cs typeface="Calibri" panose="020F0502020204030204" pitchFamily="34" charset="0"/>
                          </a:rPr>
                          <m:t>2</m:t>
                        </m:r>
                      </m:num>
                      <m:den>
                        <m:rad>
                          <m:radPr>
                            <m:degHide m:val="on"/>
                            <m:ctrlPr>
                              <a:rPr lang="en-US" sz="2000" i="1">
                                <a:latin typeface="Cambria Math" panose="02040503050406030204" pitchFamily="18" charset="0"/>
                                <a:cs typeface="Calibri" panose="020F0502020204030204" pitchFamily="34" charset="0"/>
                              </a:rPr>
                            </m:ctrlPr>
                          </m:radPr>
                          <m:deg/>
                          <m:e>
                            <m:r>
                              <a:rPr lang="en-US" sz="2000" i="1">
                                <a:latin typeface="Cambria Math" panose="02040503050406030204" pitchFamily="18" charset="0"/>
                                <a:ea typeface="Cambria Math" panose="02040503050406030204" pitchFamily="18" charset="0"/>
                                <a:cs typeface="Calibri" panose="020F0502020204030204" pitchFamily="34" charset="0"/>
                              </a:rPr>
                              <m:t>𝜋</m:t>
                            </m:r>
                          </m:e>
                        </m:rad>
                      </m:den>
                    </m:f>
                    <m:nary>
                      <m:naryPr>
                        <m:ctrlPr>
                          <a:rPr lang="en-US" sz="2000" i="1">
                            <a:latin typeface="Cambria Math" panose="02040503050406030204" pitchFamily="18" charset="0"/>
                            <a:cs typeface="Calibri" panose="020F0502020204030204" pitchFamily="34" charset="0"/>
                          </a:rPr>
                        </m:ctrlPr>
                      </m:naryPr>
                      <m:sub>
                        <m:r>
                          <m:rPr>
                            <m:brk m:alnAt="23"/>
                          </m:rPr>
                          <a:rPr lang="en-US" sz="2000" i="1">
                            <a:latin typeface="Cambria Math" panose="02040503050406030204" pitchFamily="18" charset="0"/>
                            <a:cs typeface="Calibri" panose="020F0502020204030204" pitchFamily="34" charset="0"/>
                          </a:rPr>
                          <m:t>0</m:t>
                        </m:r>
                      </m:sub>
                      <m:sup>
                        <m:r>
                          <a:rPr lang="en-US" sz="2000" i="1">
                            <a:latin typeface="Cambria Math" panose="02040503050406030204" pitchFamily="18" charset="0"/>
                            <a:cs typeface="Calibri" panose="020F0502020204030204" pitchFamily="34" charset="0"/>
                          </a:rPr>
                          <m:t>𝑥</m:t>
                        </m:r>
                      </m:sup>
                      <m:e>
                        <m:sSup>
                          <m:sSupPr>
                            <m:ctrlPr>
                              <a:rPr lang="en-US" sz="2000" i="1">
                                <a:latin typeface="Cambria Math" panose="02040503050406030204" pitchFamily="18" charset="0"/>
                                <a:cs typeface="Calibri" panose="020F0502020204030204" pitchFamily="34" charset="0"/>
                              </a:rPr>
                            </m:ctrlPr>
                          </m:sSupPr>
                          <m:e>
                            <m:r>
                              <a:rPr lang="en-US" sz="2000" i="1">
                                <a:latin typeface="Cambria Math" panose="02040503050406030204" pitchFamily="18" charset="0"/>
                                <a:cs typeface="Calibri" panose="020F0502020204030204" pitchFamily="34" charset="0"/>
                              </a:rPr>
                              <m:t>𝑒</m:t>
                            </m:r>
                          </m:e>
                          <m:sup>
                            <m:r>
                              <a:rPr lang="en-US" sz="2000" i="1">
                                <a:latin typeface="Cambria Math" panose="02040503050406030204" pitchFamily="18" charset="0"/>
                                <a:cs typeface="Calibri" panose="020F0502020204030204" pitchFamily="34" charset="0"/>
                              </a:rPr>
                              <m:t>−</m:t>
                            </m:r>
                            <m:sSup>
                              <m:sSupPr>
                                <m:ctrlPr>
                                  <a:rPr lang="en-US" sz="2000" i="1">
                                    <a:latin typeface="Cambria Math" panose="02040503050406030204" pitchFamily="18" charset="0"/>
                                    <a:cs typeface="Calibri" panose="020F0502020204030204" pitchFamily="34" charset="0"/>
                                  </a:rPr>
                                </m:ctrlPr>
                              </m:sSupPr>
                              <m:e>
                                <m:r>
                                  <a:rPr lang="en-US" sz="2000" i="1">
                                    <a:latin typeface="Cambria Math" panose="02040503050406030204" pitchFamily="18" charset="0"/>
                                    <a:cs typeface="Calibri" panose="020F0502020204030204" pitchFamily="34" charset="0"/>
                                  </a:rPr>
                                  <m:t>𝑡</m:t>
                                </m:r>
                              </m:e>
                              <m:sup>
                                <m:r>
                                  <a:rPr lang="en-US" sz="2000" i="1">
                                    <a:latin typeface="Cambria Math" panose="02040503050406030204" pitchFamily="18" charset="0"/>
                                    <a:cs typeface="Calibri" panose="020F0502020204030204" pitchFamily="34" charset="0"/>
                                  </a:rPr>
                                  <m:t>2</m:t>
                                </m:r>
                              </m:sup>
                            </m:sSup>
                          </m:sup>
                        </m:sSup>
                        <m:r>
                          <a:rPr lang="en-US" sz="2000" i="1">
                            <a:latin typeface="Cambria Math" panose="02040503050406030204" pitchFamily="18" charset="0"/>
                            <a:cs typeface="Calibri" panose="020F0502020204030204" pitchFamily="34" charset="0"/>
                          </a:rPr>
                          <m:t>𝑑𝑡</m:t>
                        </m:r>
                        <m:r>
                          <a:rPr lang="en-GB" sz="2000" b="0" i="1" smtClean="0">
                            <a:latin typeface="Cambria Math" panose="02040503050406030204" pitchFamily="18" charset="0"/>
                            <a:cs typeface="Calibri" panose="020F0502020204030204" pitchFamily="34" charset="0"/>
                          </a:rPr>
                          <m:t>.</m:t>
                        </m:r>
                      </m:e>
                    </m:nary>
                    <m:r>
                      <a:rPr lang="en-GB" sz="2000" b="0" i="1" smtClean="0">
                        <a:latin typeface="Cambria Math" panose="02040503050406030204" pitchFamily="18" charset="0"/>
                        <a:cs typeface="Calibri" panose="020F0502020204030204" pitchFamily="34" charset="0"/>
                      </a:rPr>
                      <m:t> </m:t>
                    </m:r>
                    <m:r>
                      <m:rPr>
                        <m:nor/>
                      </m:rPr>
                      <a:rPr lang="en-US" sz="2000" dirty="0">
                        <a:latin typeface="Calibri" panose="020F0502020204030204" pitchFamily="34" charset="0"/>
                        <a:ea typeface="Cambria Math" panose="02040503050406030204" pitchFamily="18" charset="0"/>
                        <a:cs typeface="Calibri" panose="020F0502020204030204" pitchFamily="34" charset="0"/>
                      </a:rPr>
                      <m:t>  </m:t>
                    </m:r>
                  </m:oMath>
                </a14:m>
                <a:endParaRPr lang="en-GB" sz="2000" dirty="0">
                  <a:latin typeface="Calibri" panose="020F0502020204030204" pitchFamily="34" charset="0"/>
                  <a:cs typeface="Calibri" panose="020F0502020204030204" pitchFamily="34" charset="0"/>
                </a:endParaRPr>
              </a:p>
              <a:p>
                <a:br>
                  <a:rPr lang="en-US" b="0" dirty="0">
                    <a:latin typeface="Calibri" panose="020F0502020204030204" pitchFamily="34" charset="0"/>
                    <a:ea typeface="Cambria Math" panose="02040503050406030204" pitchFamily="18" charset="0"/>
                    <a:cs typeface="Calibri" panose="020F0502020204030204" pitchFamily="34" charset="0"/>
                  </a:rPr>
                </a:br>
                <a:endParaRPr lang="en-GB" dirty="0"/>
              </a:p>
            </p:txBody>
          </p:sp>
        </mc:Choice>
        <mc:Fallback xmlns="">
          <p:sp>
            <p:nvSpPr>
              <p:cNvPr id="19" name="TextBox 18">
                <a:extLst>
                  <a:ext uri="{FF2B5EF4-FFF2-40B4-BE49-F238E27FC236}">
                    <a16:creationId xmlns:a16="http://schemas.microsoft.com/office/drawing/2014/main" id="{089B1982-A927-533A-129E-FE3011CE26D6}"/>
                  </a:ext>
                </a:extLst>
              </p:cNvPr>
              <p:cNvSpPr txBox="1">
                <a:spLocks noRot="1" noChangeAspect="1" noMove="1" noResize="1" noEditPoints="1" noAdjustHandles="1" noChangeArrowheads="1" noChangeShapeType="1" noTextEdit="1"/>
              </p:cNvSpPr>
              <p:nvPr/>
            </p:nvSpPr>
            <p:spPr>
              <a:xfrm>
                <a:off x="479448" y="3194215"/>
                <a:ext cx="11712551" cy="1720792"/>
              </a:xfrm>
              <a:prstGeom prst="rect">
                <a:avLst/>
              </a:prstGeom>
              <a:blipFill>
                <a:blip r:embed="rId4"/>
                <a:stretch>
                  <a:fillRect l="-677" t="-30142"/>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45B53CD4-B5A2-B2FB-4337-FB853F530D6B}"/>
              </a:ext>
            </a:extLst>
          </p:cNvPr>
          <p:cNvSpPr txBox="1"/>
          <p:nvPr/>
        </p:nvSpPr>
        <p:spPr>
          <a:xfrm>
            <a:off x="479449" y="4530286"/>
            <a:ext cx="8901623" cy="769441"/>
          </a:xfrm>
          <a:prstGeom prst="rect">
            <a:avLst/>
          </a:prstGeom>
          <a:noFill/>
        </p:spPr>
        <p:txBody>
          <a:bodyPr wrap="square">
            <a:spAutoFit/>
          </a:bodyPr>
          <a:lstStyle/>
          <a:p>
            <a:r>
              <a:rPr lang="en-GB" sz="2200" dirty="0">
                <a:cs typeface="Calibri" panose="020F0502020204030204" pitchFamily="34" charset="0"/>
              </a:rPr>
              <a:t>4. Residual </a:t>
            </a:r>
          </a:p>
          <a:p>
            <a:r>
              <a:rPr lang="en-GB" sz="2200" dirty="0">
                <a:cs typeface="Calibri" panose="020F0502020204030204" pitchFamily="34" charset="0"/>
              </a:rPr>
              <a:t>    Magnetization:</a:t>
            </a:r>
            <a:endParaRPr lang="en-GB" sz="2200" dirty="0"/>
          </a:p>
        </p:txBody>
      </p:sp>
      <p:sp>
        <p:nvSpPr>
          <p:cNvPr id="12" name="Content Placeholder 21">
            <a:extLst>
              <a:ext uri="{FF2B5EF4-FFF2-40B4-BE49-F238E27FC236}">
                <a16:creationId xmlns:a16="http://schemas.microsoft.com/office/drawing/2014/main" id="{3666DFC3-0475-78E7-71E2-CE687BE3CF8B}"/>
              </a:ext>
            </a:extLst>
          </p:cNvPr>
          <p:cNvSpPr txBox="1">
            <a:spLocks noGrp="1"/>
          </p:cNvSpPr>
          <p:nvPr>
            <p:ph idx="1"/>
          </p:nvPr>
        </p:nvSpPr>
        <p:spPr>
          <a:xfrm>
            <a:off x="0" y="6026952"/>
            <a:ext cx="12192000" cy="307777"/>
          </a:xfrm>
          <a:prstGeom prst="rect">
            <a:avLst/>
          </a:prstGeom>
          <a:solidFill>
            <a:srgbClr val="BEBECB"/>
          </a:solidFill>
        </p:spPr>
        <p:txBody>
          <a:bodyPr wrap="square" anchor="ctr">
            <a:spAutoFit/>
          </a:bodyPr>
          <a:lstStyle/>
          <a:p>
            <a:pPr marL="571500" lvl="1" indent="-285750">
              <a:spcBef>
                <a:spcPts val="0"/>
              </a:spcBef>
            </a:pPr>
            <a:r>
              <a:rPr lang="en-GB" sz="2000" b="0" i="0" dirty="0">
                <a:solidFill>
                  <a:schemeClr val="tx1"/>
                </a:solidFill>
                <a:effectLst/>
                <a:latin typeface="+mj-lt"/>
              </a:rPr>
              <a:t>The fitting parameters are implemented in the LHC control system.</a:t>
            </a:r>
            <a:endParaRPr lang="en-US" sz="2000" b="0" dirty="0">
              <a:solidFill>
                <a:schemeClr val="tx1"/>
              </a:solidFill>
              <a:latin typeface="+mj-lt"/>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08276D3-683F-281C-80B6-91478BAB1698}"/>
                  </a:ext>
                </a:extLst>
              </p:cNvPr>
              <p:cNvSpPr txBox="1"/>
              <p:nvPr/>
            </p:nvSpPr>
            <p:spPr>
              <a:xfrm>
                <a:off x="3619890" y="4719945"/>
                <a:ext cx="3431839" cy="668837"/>
              </a:xfrm>
              <a:prstGeom prst="rect">
                <a:avLst/>
              </a:prstGeom>
              <a:noFill/>
            </p:spPr>
            <p:txBody>
              <a:bodyPr wrap="square">
                <a:spAutoFit/>
              </a:bodyPr>
              <a:lstStyle/>
              <a:p>
                <a14:m>
                  <m:oMath xmlns:m="http://schemas.openxmlformats.org/officeDocument/2006/math">
                    <m:sSubSup>
                      <m:sSubSupPr>
                        <m:ctrlPr>
                          <a:rPr lang="en-GB" sz="2200" i="1" smtClean="0">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cs typeface="Calibri" panose="020F0502020204030204" pitchFamily="34" charset="0"/>
                          </a:rPr>
                          <m:t>𝐵</m:t>
                        </m:r>
                      </m:e>
                      <m:sub>
                        <m:r>
                          <a:rPr lang="en-US" sz="2200" i="1">
                            <a:latin typeface="Cambria Math" panose="02040503050406030204" pitchFamily="18" charset="0"/>
                            <a:cs typeface="Calibri" panose="020F0502020204030204" pitchFamily="34" charset="0"/>
                          </a:rPr>
                          <m:t>𝑚</m:t>
                        </m:r>
                      </m:sub>
                      <m:sup>
                        <m:r>
                          <m:rPr>
                            <m:sty m:val="p"/>
                          </m:rPr>
                          <a:rPr lang="en-US" sz="2200">
                            <a:latin typeface="Cambria Math" panose="02040503050406030204" pitchFamily="18" charset="0"/>
                            <a:cs typeface="Calibri" panose="020F0502020204030204" pitchFamily="34" charset="0"/>
                          </a:rPr>
                          <m:t>res</m:t>
                        </m:r>
                        <m:r>
                          <a:rPr lang="en-US" sz="2200" i="1">
                            <a:latin typeface="Cambria Math" panose="02040503050406030204" pitchFamily="18" charset="0"/>
                            <a:cs typeface="Calibri" panose="020F0502020204030204" pitchFamily="34" charset="0"/>
                          </a:rPr>
                          <m:t> </m:t>
                        </m:r>
                      </m:sup>
                    </m:sSubSup>
                    <m:r>
                      <a:rPr lang="en-US" sz="2200" i="1">
                        <a:latin typeface="Cambria Math" panose="02040503050406030204" pitchFamily="18" charset="0"/>
                        <a:cs typeface="Calibri" panose="020F0502020204030204" pitchFamily="34" charset="0"/>
                      </a:rPr>
                      <m:t>= </m:t>
                    </m:r>
                    <m:sSubSup>
                      <m:sSubSupPr>
                        <m:ctrlPr>
                          <a:rPr lang="en-US" sz="2200" i="1">
                            <a:latin typeface="Cambria Math" panose="02040503050406030204" pitchFamily="18" charset="0"/>
                            <a:cs typeface="Calibri" panose="020F0502020204030204" pitchFamily="34" charset="0"/>
                          </a:rPr>
                        </m:ctrlPr>
                      </m:sSubSupPr>
                      <m:e>
                        <m:r>
                          <a:rPr lang="en-US" sz="2200" i="1">
                            <a:latin typeface="Cambria Math" panose="02040503050406030204" pitchFamily="18" charset="0"/>
                            <a:ea typeface="Cambria Math" panose="02040503050406030204" pitchFamily="18" charset="0"/>
                            <a:cs typeface="Calibri" panose="020F0502020204030204" pitchFamily="34" charset="0"/>
                          </a:rPr>
                          <m:t>𝜌</m:t>
                        </m:r>
                      </m:e>
                      <m:sub>
                        <m:r>
                          <a:rPr lang="en-US" sz="2200" i="1">
                            <a:latin typeface="Cambria Math" panose="02040503050406030204" pitchFamily="18" charset="0"/>
                            <a:cs typeface="Calibri" panose="020F0502020204030204" pitchFamily="34" charset="0"/>
                          </a:rPr>
                          <m:t>𝑚</m:t>
                        </m:r>
                      </m:sub>
                      <m:sup>
                        <m:r>
                          <a:rPr lang="en-US" sz="2200" i="1">
                            <a:latin typeface="Cambria Math" panose="02040503050406030204" pitchFamily="18" charset="0"/>
                            <a:cs typeface="Calibri" panose="020F0502020204030204" pitchFamily="34" charset="0"/>
                          </a:rPr>
                          <m:t> </m:t>
                        </m:r>
                      </m:sup>
                    </m:sSubSup>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sSup>
                      <m:sSupPr>
                        <m:ctrlPr>
                          <a:rPr lang="en-US" sz="2200" i="1">
                            <a:latin typeface="Cambria Math" panose="02040503050406030204" pitchFamily="18" charset="0"/>
                            <a:cs typeface="Calibri" panose="020F0502020204030204" pitchFamily="34" charset="0"/>
                          </a:rPr>
                        </m:ctrlPr>
                      </m:sSupPr>
                      <m:e>
                        <m:d>
                          <m:dPr>
                            <m:ctrlPr>
                              <a:rPr lang="en-US" sz="2200" i="1">
                                <a:latin typeface="Cambria Math" panose="02040503050406030204" pitchFamily="18" charset="0"/>
                                <a:cs typeface="Calibri" panose="020F0502020204030204" pitchFamily="34" charset="0"/>
                              </a:rPr>
                            </m:ctrlPr>
                          </m:dPr>
                          <m:e>
                            <m:f>
                              <m:fPr>
                                <m:ctrlPr>
                                  <a:rPr lang="en-US" sz="2200" i="1">
                                    <a:latin typeface="Cambria Math" panose="02040503050406030204" pitchFamily="18" charset="0"/>
                                    <a:cs typeface="Calibri" panose="020F0502020204030204" pitchFamily="34" charset="0"/>
                                  </a:rPr>
                                </m:ctrlPr>
                              </m:fPr>
                              <m:num>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𝐼</m:t>
                                    </m:r>
                                  </m:e>
                                  <m:sub>
                                    <m:r>
                                      <m:rPr>
                                        <m:sty m:val="p"/>
                                      </m:rPr>
                                      <a:rPr lang="en-US" sz="2200">
                                        <a:latin typeface="Cambria Math" panose="02040503050406030204" pitchFamily="18" charset="0"/>
                                        <a:cs typeface="Calibri" panose="020F0502020204030204" pitchFamily="34" charset="0"/>
                                      </a:rPr>
                                      <m:t>inj</m:t>
                                    </m:r>
                                  </m:sub>
                                </m:sSub>
                              </m:num>
                              <m:den>
                                <m:d>
                                  <m:dPr>
                                    <m:begChr m:val="|"/>
                                    <m:endChr m:val="|"/>
                                    <m:ctrlPr>
                                      <a:rPr lang="en-US" sz="2200" i="1">
                                        <a:latin typeface="Cambria Math" panose="02040503050406030204" pitchFamily="18" charset="0"/>
                                        <a:cs typeface="Calibri" panose="020F0502020204030204" pitchFamily="34" charset="0"/>
                                      </a:rPr>
                                    </m:ctrlPr>
                                  </m:dPr>
                                  <m:e>
                                    <m:r>
                                      <a:rPr lang="en-US" sz="2200" i="1">
                                        <a:latin typeface="Cambria Math" panose="02040503050406030204" pitchFamily="18" charset="0"/>
                                        <a:cs typeface="Calibri" panose="020F0502020204030204" pitchFamily="34" charset="0"/>
                                      </a:rPr>
                                      <m:t>𝐼</m:t>
                                    </m:r>
                                  </m:e>
                                </m:d>
                              </m:den>
                            </m:f>
                          </m:e>
                        </m:d>
                      </m:e>
                      <m:sup>
                        <m:sSub>
                          <m:sSubPr>
                            <m:ctrlPr>
                              <a:rPr lang="en-US" sz="2200" i="1">
                                <a:latin typeface="Cambria Math" panose="02040503050406030204" pitchFamily="18" charset="0"/>
                                <a:cs typeface="Calibri" panose="020F0502020204030204" pitchFamily="34" charset="0"/>
                              </a:rPr>
                            </m:ctrlPr>
                          </m:sSubPr>
                          <m:e>
                            <m:r>
                              <a:rPr lang="en-US" sz="2200" i="1">
                                <a:latin typeface="Cambria Math" panose="02040503050406030204" pitchFamily="18" charset="0"/>
                                <a:cs typeface="Calibri" panose="020F0502020204030204" pitchFamily="34" charset="0"/>
                              </a:rPr>
                              <m:t>𝑟</m:t>
                            </m:r>
                          </m:e>
                          <m:sub>
                            <m:r>
                              <a:rPr lang="en-US" sz="2200" i="1">
                                <a:latin typeface="Cambria Math" panose="02040503050406030204" pitchFamily="18" charset="0"/>
                                <a:cs typeface="Calibri" panose="020F0502020204030204" pitchFamily="34" charset="0"/>
                              </a:rPr>
                              <m:t>𝑚</m:t>
                            </m:r>
                          </m:sub>
                        </m:sSub>
                      </m:sup>
                    </m:sSup>
                  </m:oMath>
                </a14:m>
                <a:r>
                  <a:rPr lang="en-US" sz="2200" dirty="0">
                    <a:latin typeface="Calibri" panose="020F0502020204030204" pitchFamily="34" charset="0"/>
                    <a:cs typeface="Calibri" panose="020F0502020204030204" pitchFamily="34" charset="0"/>
                  </a:rPr>
                  <a:t>.</a:t>
                </a:r>
              </a:p>
            </p:txBody>
          </p:sp>
        </mc:Choice>
        <mc:Fallback xmlns="">
          <p:sp>
            <p:nvSpPr>
              <p:cNvPr id="7" name="TextBox 6">
                <a:extLst>
                  <a:ext uri="{FF2B5EF4-FFF2-40B4-BE49-F238E27FC236}">
                    <a16:creationId xmlns:a16="http://schemas.microsoft.com/office/drawing/2014/main" id="{C08276D3-683F-281C-80B6-91478BAB1698}"/>
                  </a:ext>
                </a:extLst>
              </p:cNvPr>
              <p:cNvSpPr txBox="1">
                <a:spLocks noRot="1" noChangeAspect="1" noMove="1" noResize="1" noEditPoints="1" noAdjustHandles="1" noChangeArrowheads="1" noChangeShapeType="1" noTextEdit="1"/>
              </p:cNvSpPr>
              <p:nvPr/>
            </p:nvSpPr>
            <p:spPr>
              <a:xfrm>
                <a:off x="3619890" y="4719945"/>
                <a:ext cx="3431839" cy="668837"/>
              </a:xfrm>
              <a:prstGeom prst="rect">
                <a:avLst/>
              </a:prstGeom>
              <a:blipFill>
                <a:blip r:embed="rId5"/>
                <a:stretch>
                  <a:fillRect b="-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F33D394-63A8-339B-2F02-B8567E5ECDFE}"/>
                  </a:ext>
                </a:extLst>
              </p:cNvPr>
              <p:cNvSpPr txBox="1"/>
              <p:nvPr/>
            </p:nvSpPr>
            <p:spPr>
              <a:xfrm>
                <a:off x="8659615" y="4907312"/>
                <a:ext cx="2512290"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GB" sz="2000" i="1" smtClean="0">
                              <a:latin typeface="Cambria Math" panose="02040503050406030204" pitchFamily="18" charset="0"/>
                              <a:cs typeface="Calibri" panose="020F0502020204030204" pitchFamily="34" charset="0"/>
                            </a:rPr>
                          </m:ctrlPr>
                        </m:sSubSupPr>
                        <m:e>
                          <m:r>
                            <a:rPr lang="en-US" sz="2000" i="1">
                              <a:latin typeface="Cambria Math" panose="02040503050406030204" pitchFamily="18" charset="0"/>
                              <a:cs typeface="Calibri" panose="020F0502020204030204" pitchFamily="34" charset="0"/>
                            </a:rPr>
                            <m:t>𝑚</m:t>
                          </m:r>
                        </m:e>
                        <m:sub>
                          <m:r>
                            <a:rPr lang="en-US" sz="2000" b="0" i="1" smtClean="0">
                              <a:latin typeface="Cambria Math" panose="02040503050406030204" pitchFamily="18" charset="0"/>
                              <a:cs typeface="Calibri" panose="020F0502020204030204" pitchFamily="34" charset="0"/>
                            </a:rPr>
                            <m:t> </m:t>
                          </m:r>
                        </m:sub>
                        <m:sup>
                          <m:r>
                            <a:rPr lang="en-US" sz="2000" b="0" i="0" smtClean="0">
                              <a:latin typeface="Cambria Math" panose="02040503050406030204" pitchFamily="18" charset="0"/>
                              <a:cs typeface="Calibri" panose="020F0502020204030204" pitchFamily="34" charset="0"/>
                            </a:rPr>
                            <m:t> </m:t>
                          </m:r>
                          <m:r>
                            <a:rPr lang="en-US" sz="2000" i="1">
                              <a:latin typeface="Cambria Math" panose="02040503050406030204" pitchFamily="18" charset="0"/>
                              <a:cs typeface="Calibri" panose="020F0502020204030204" pitchFamily="34" charset="0"/>
                            </a:rPr>
                            <m:t> </m:t>
                          </m:r>
                        </m:sup>
                      </m:sSubSup>
                      <m:r>
                        <a:rPr lang="en-US" sz="2000" i="1" smtClean="0">
                          <a:latin typeface="Cambria Math" panose="02040503050406030204" pitchFamily="18" charset="0"/>
                          <a:cs typeface="Calibri" panose="020F0502020204030204" pitchFamily="34" charset="0"/>
                        </a:rPr>
                        <m:t>−</m:t>
                      </m:r>
                      <m:r>
                        <m:rPr>
                          <m:sty m:val="p"/>
                        </m:rPr>
                        <a:rPr lang="en-US" sz="2000" b="0" i="0" smtClean="0">
                          <a:latin typeface="Cambria Math" panose="02040503050406030204" pitchFamily="18" charset="0"/>
                          <a:cs typeface="Calibri" panose="020F0502020204030204" pitchFamily="34" charset="0"/>
                        </a:rPr>
                        <m:t>multipole</m:t>
                      </m:r>
                      <m:r>
                        <a:rPr lang="en-US" sz="2000" b="0" i="0" smtClean="0">
                          <a:latin typeface="Cambria Math" panose="02040503050406030204" pitchFamily="18" charset="0"/>
                          <a:cs typeface="Calibri" panose="020F0502020204030204" pitchFamily="34" charset="0"/>
                        </a:rPr>
                        <m:t> </m:t>
                      </m:r>
                      <m:r>
                        <m:rPr>
                          <m:sty m:val="p"/>
                        </m:rPr>
                        <a:rPr lang="en-US" sz="2000" b="0" i="0" smtClean="0">
                          <a:latin typeface="Cambria Math" panose="02040503050406030204" pitchFamily="18" charset="0"/>
                          <a:cs typeface="Calibri" panose="020F0502020204030204" pitchFamily="34" charset="0"/>
                        </a:rPr>
                        <m:t>order</m:t>
                      </m:r>
                    </m:oMath>
                  </m:oMathPara>
                </a14:m>
                <a:endParaRPr lang="en-GB" sz="2000" dirty="0"/>
              </a:p>
            </p:txBody>
          </p:sp>
        </mc:Choice>
        <mc:Fallback xmlns="">
          <p:sp>
            <p:nvSpPr>
              <p:cNvPr id="8" name="TextBox 7">
                <a:extLst>
                  <a:ext uri="{FF2B5EF4-FFF2-40B4-BE49-F238E27FC236}">
                    <a16:creationId xmlns:a16="http://schemas.microsoft.com/office/drawing/2014/main" id="{AF33D394-63A8-339B-2F02-B8567E5ECDFE}"/>
                  </a:ext>
                </a:extLst>
              </p:cNvPr>
              <p:cNvSpPr txBox="1">
                <a:spLocks noRot="1" noChangeAspect="1" noMove="1" noResize="1" noEditPoints="1" noAdjustHandles="1" noChangeArrowheads="1" noChangeShapeType="1" noTextEdit="1"/>
              </p:cNvSpPr>
              <p:nvPr/>
            </p:nvSpPr>
            <p:spPr>
              <a:xfrm>
                <a:off x="8659615" y="4907312"/>
                <a:ext cx="2512290" cy="400110"/>
              </a:xfrm>
              <a:prstGeom prst="rect">
                <a:avLst/>
              </a:prstGeom>
              <a:blipFill>
                <a:blip r:embed="rId6"/>
                <a:stretch>
                  <a:fillRect b="-16667"/>
                </a:stretch>
              </a:blipFill>
            </p:spPr>
            <p:txBody>
              <a:bodyPr/>
              <a:lstStyle/>
              <a:p>
                <a:r>
                  <a:rPr lang="en-GB">
                    <a:noFill/>
                  </a:rPr>
                  <a:t> </a:t>
                </a:r>
              </a:p>
            </p:txBody>
          </p:sp>
        </mc:Fallback>
      </mc:AlternateContent>
      <p:sp>
        <p:nvSpPr>
          <p:cNvPr id="2" name="Date Placeholder 3">
            <a:extLst>
              <a:ext uri="{FF2B5EF4-FFF2-40B4-BE49-F238E27FC236}">
                <a16:creationId xmlns:a16="http://schemas.microsoft.com/office/drawing/2014/main" id="{2423F561-594F-1716-6A31-6B50923C97B7}"/>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13" name="TextBox 12">
            <a:extLst>
              <a:ext uri="{FF2B5EF4-FFF2-40B4-BE49-F238E27FC236}">
                <a16:creationId xmlns:a16="http://schemas.microsoft.com/office/drawing/2014/main" id="{D0A9AE7F-58A0-A9D6-2B7F-774ADEC264D9}"/>
              </a:ext>
            </a:extLst>
          </p:cNvPr>
          <p:cNvSpPr txBox="1"/>
          <p:nvPr/>
        </p:nvSpPr>
        <p:spPr>
          <a:xfrm>
            <a:off x="8614492" y="4832342"/>
            <a:ext cx="3158837" cy="830997"/>
          </a:xfrm>
          <a:prstGeom prst="rect">
            <a:avLst/>
          </a:prstGeom>
          <a:solidFill>
            <a:schemeClr val="bg1"/>
          </a:solidFill>
          <a:ln w="28575">
            <a:solidFill>
              <a:schemeClr val="accent1"/>
            </a:solidFill>
          </a:ln>
        </p:spPr>
        <p:txBody>
          <a:bodyPr wrap="square">
            <a:spAutoFit/>
          </a:bodyPr>
          <a:lstStyle/>
          <a:p>
            <a:r>
              <a:rPr lang="en-GB" sz="1600" dirty="0">
                <a:latin typeface="Aarial"/>
              </a:rPr>
              <a:t>M</a:t>
            </a:r>
            <a:r>
              <a:rPr lang="en-GB" sz="1600" b="0" i="0" dirty="0">
                <a:effectLst/>
                <a:latin typeface="Aarial"/>
              </a:rPr>
              <a:t>ore information: </a:t>
            </a:r>
            <a:br>
              <a:rPr lang="en-GB" sz="1600" b="0" i="0" dirty="0">
                <a:effectLst/>
                <a:latin typeface="Aarial"/>
              </a:rPr>
            </a:br>
            <a:r>
              <a:rPr lang="en-GB" sz="1600" b="0" i="0" dirty="0">
                <a:effectLst/>
                <a:latin typeface="Aarial"/>
              </a:rPr>
              <a:t>FiDeL Website</a:t>
            </a:r>
            <a:r>
              <a:rPr lang="en-GB" sz="1600" dirty="0">
                <a:latin typeface="Aarial"/>
              </a:rPr>
              <a:t>, </a:t>
            </a:r>
            <a:r>
              <a:rPr lang="en-GB" sz="1600" dirty="0">
                <a:latin typeface="Aarial"/>
                <a:hlinkClick r:id="rId7">
                  <a:extLst>
                    <a:ext uri="{A12FA001-AC4F-418D-AE19-62706E023703}">
                      <ahyp:hlinkClr xmlns:ahyp="http://schemas.microsoft.com/office/drawing/2018/hyperlinkcolor" val="tx"/>
                    </a:ext>
                  </a:extLst>
                </a:hlinkClick>
              </a:rPr>
              <a:t>https://lhc-div-mms.web.cern.ch/tests/MAG/Fidel/</a:t>
            </a:r>
            <a:endParaRPr lang="en-GB" sz="1600" b="0" i="0" dirty="0">
              <a:effectLst/>
              <a:latin typeface="Aarial"/>
            </a:endParaRPr>
          </a:p>
        </p:txBody>
      </p:sp>
    </p:spTree>
    <p:extLst>
      <p:ext uri="{BB962C8B-B14F-4D97-AF65-F5344CB8AC3E}">
        <p14:creationId xmlns:p14="http://schemas.microsoft.com/office/powerpoint/2010/main" val="83650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Fitting parameters &amp; relative error (A3)</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40</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Content Placeholder 21">
            <a:extLst>
              <a:ext uri="{FF2B5EF4-FFF2-40B4-BE49-F238E27FC236}">
                <a16:creationId xmlns:a16="http://schemas.microsoft.com/office/drawing/2014/main" id="{AB75600F-9B7D-AEF0-7C40-89181391478E}"/>
              </a:ext>
            </a:extLst>
          </p:cNvPr>
          <p:cNvSpPr txBox="1">
            <a:spLocks noGrp="1"/>
          </p:cNvSpPr>
          <p:nvPr>
            <p:ph idx="1"/>
          </p:nvPr>
        </p:nvSpPr>
        <p:spPr>
          <a:xfrm>
            <a:off x="0" y="6062086"/>
            <a:ext cx="12192000" cy="307777"/>
          </a:xfrm>
          <a:prstGeom prst="rect">
            <a:avLst/>
          </a:prstGeom>
          <a:solidFill>
            <a:srgbClr val="BEBECB"/>
          </a:solidFill>
        </p:spPr>
        <p:txBody>
          <a:bodyPr wrap="square">
            <a:spAutoFit/>
          </a:bodyPr>
          <a:lstStyle/>
          <a:p>
            <a:pPr marL="609600" lvl="1" indent="-285750">
              <a:spcBef>
                <a:spcPts val="0"/>
              </a:spcBef>
              <a:buFont typeface="Arial" panose="020B0604020202020204" pitchFamily="34" charset="0"/>
              <a:buChar char="•"/>
            </a:pPr>
            <a:r>
              <a:rPr lang="en-US" sz="2000" b="0" dirty="0">
                <a:solidFill>
                  <a:srgbClr val="0033A0"/>
                </a:solidFill>
                <a:latin typeface="+mj-lt"/>
                <a:cs typeface="Calibri" panose="020F0502020204030204" pitchFamily="34" charset="0"/>
              </a:rPr>
              <a:t>The fit is accurate within ±4 units in the entire operating range.</a:t>
            </a:r>
          </a:p>
        </p:txBody>
      </p:sp>
      <p:graphicFrame>
        <p:nvGraphicFramePr>
          <p:cNvPr id="14" name="Table 13">
            <a:extLst>
              <a:ext uri="{FF2B5EF4-FFF2-40B4-BE49-F238E27FC236}">
                <a16:creationId xmlns:a16="http://schemas.microsoft.com/office/drawing/2014/main" id="{DEFEAEF0-F7AD-FD96-FFE5-0D7A9C4BD434}"/>
              </a:ext>
            </a:extLst>
          </p:cNvPr>
          <p:cNvGraphicFramePr>
            <a:graphicFrameLocks noGrp="1"/>
          </p:cNvGraphicFramePr>
          <p:nvPr>
            <p:extLst>
              <p:ext uri="{D42A27DB-BD31-4B8C-83A1-F6EECF244321}">
                <p14:modId xmlns:p14="http://schemas.microsoft.com/office/powerpoint/2010/main" val="1724565502"/>
              </p:ext>
            </p:extLst>
          </p:nvPr>
        </p:nvGraphicFramePr>
        <p:xfrm>
          <a:off x="747118" y="1825078"/>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noFill/>
                  </a:tcPr>
                </a:tc>
                <a:tc>
                  <a:txBody>
                    <a:bodyPr/>
                    <a:lstStyle/>
                    <a:p>
                      <a:pPr algn="ctr" fontAlgn="ctr"/>
                      <a:r>
                        <a:rPr lang="en-GB" sz="1000" b="1" dirty="0">
                          <a:effectLst/>
                        </a:rPr>
                        <a:t>Parameter</a:t>
                      </a:r>
                    </a:p>
                  </a:txBody>
                  <a:tcPr marL="89755" marR="89755" marT="44877" marB="44877" anchor="ctr">
                    <a:no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1.0 inner/ 0.0 outer</a:t>
                      </a:r>
                      <a:endParaRPr lang="en-GB" sz="1000" b="1" dirty="0">
                        <a:effectLst/>
                      </a:endParaRPr>
                    </a:p>
                  </a:txBody>
                  <a:tcPr marL="89755" marR="89755" marT="44877" marB="44877" anchor="ctr">
                    <a:no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noFill/>
                  </a:tcPr>
                </a:tc>
                <a:tc>
                  <a:txBody>
                    <a:bodyPr/>
                    <a:lstStyle/>
                    <a:p>
                      <a:pPr algn="r" fontAlgn="ctr"/>
                      <a:r>
                        <a:rPr lang="en-GB" sz="1000" dirty="0">
                          <a:effectLst/>
                        </a:rPr>
                        <a:t>y</a:t>
                      </a:r>
                    </a:p>
                  </a:txBody>
                  <a:tcPr marL="89755" marR="89755" marT="44877" marB="44877" anchor="ctr">
                    <a:noFill/>
                  </a:tcPr>
                </a:tc>
                <a:tc>
                  <a:txBody>
                    <a:bodyPr/>
                    <a:lstStyle/>
                    <a:p>
                      <a:pPr algn="r" fontAlgn="ctr"/>
                      <a:r>
                        <a:rPr lang="en-GB" sz="1000" b="0" i="0" kern="1200" dirty="0">
                          <a:solidFill>
                            <a:schemeClr val="dk1"/>
                          </a:solidFill>
                          <a:effectLst/>
                          <a:latin typeface="+mn-lt"/>
                          <a:ea typeface="+mn-ea"/>
                          <a:cs typeface="+mn-cs"/>
                        </a:rPr>
                        <a:t>0.0000016</a:t>
                      </a:r>
                      <a:endParaRPr lang="en-GB" sz="1000" dirty="0">
                        <a:effectLst/>
                      </a:endParaRPr>
                    </a:p>
                  </a:txBody>
                  <a:tcPr marL="89755" marR="89755" marT="44877" marB="44877" anchor="ctr">
                    <a:no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noFill/>
                  </a:tcPr>
                </a:tc>
                <a:tc>
                  <a:txBody>
                    <a:bodyPr/>
                    <a:lstStyle/>
                    <a:p>
                      <a:pPr algn="r" fontAlgn="ctr"/>
                      <a:r>
                        <a:rPr lang="en-GB" sz="1000" dirty="0">
                          <a:effectLst/>
                        </a:rPr>
                        <a:t>sigma1</a:t>
                      </a:r>
                    </a:p>
                  </a:txBody>
                  <a:tcPr marL="89755" marR="89755" marT="44877" marB="44877" anchor="ctr">
                    <a:noFill/>
                  </a:tcPr>
                </a:tc>
                <a:tc>
                  <a:txBody>
                    <a:bodyPr/>
                    <a:lstStyle/>
                    <a:p>
                      <a:pPr algn="r" fontAlgn="ctr"/>
                      <a:r>
                        <a:rPr lang="en-GB" sz="1000" dirty="0">
                          <a:effectLst/>
                        </a:rPr>
                        <a:t>0.0000052</a:t>
                      </a:r>
                    </a:p>
                  </a:txBody>
                  <a:tcPr marL="89755" marR="89755" marT="44877" marB="44877" anchor="ctr">
                    <a:no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noFill/>
                  </a:tcPr>
                </a:tc>
                <a:tc>
                  <a:txBody>
                    <a:bodyPr/>
                    <a:lstStyle/>
                    <a:p>
                      <a:pPr algn="r" fontAlgn="ctr"/>
                      <a:r>
                        <a:rPr lang="en-GB" sz="1000" dirty="0">
                          <a:effectLst/>
                        </a:rPr>
                        <a:t>1023</a:t>
                      </a:r>
                    </a:p>
                  </a:txBody>
                  <a:tcPr marL="89755" marR="89755" marT="44877" marB="44877" anchor="ctr">
                    <a:no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noFill/>
                  </a:tcPr>
                </a:tc>
                <a:tc>
                  <a:txBody>
                    <a:bodyPr/>
                    <a:lstStyle/>
                    <a:p>
                      <a:pPr algn="r" fontAlgn="ctr"/>
                      <a:r>
                        <a:rPr lang="en-GB" sz="1000" dirty="0">
                          <a:effectLst/>
                        </a:rPr>
                        <a:t>3.7</a:t>
                      </a:r>
                    </a:p>
                  </a:txBody>
                  <a:tcPr marL="89755" marR="89755" marT="44877" marB="44877" anchor="ctr">
                    <a:no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rgbClr val="008000">
                        <a:alpha val="50000"/>
                      </a:srgbClr>
                    </a:solidFill>
                  </a:tcPr>
                </a:tc>
                <a:tc>
                  <a:txBody>
                    <a:bodyPr/>
                    <a:lstStyle/>
                    <a:p>
                      <a:pPr algn="r" fontAlgn="ctr"/>
                      <a:r>
                        <a:rPr lang="en-GB" sz="1000" dirty="0">
                          <a:effectLst/>
                        </a:rPr>
                        <a:t>0.43</a:t>
                      </a:r>
                    </a:p>
                  </a:txBody>
                  <a:tcPr marL="89755" marR="89755" marT="44877" marB="44877" anchor="ctr">
                    <a:solidFill>
                      <a:srgbClr val="008000">
                        <a:alpha val="50000"/>
                      </a:srgb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rgbClr val="008000">
                        <a:alpha val="50000"/>
                      </a:srgbClr>
                    </a:solidFill>
                  </a:tcPr>
                </a:tc>
                <a:tc>
                  <a:txBody>
                    <a:bodyPr/>
                    <a:lstStyle/>
                    <a:p>
                      <a:pPr algn="r" fontAlgn="ctr"/>
                      <a:r>
                        <a:rPr lang="en-GB" sz="1000" dirty="0">
                          <a:effectLst/>
                        </a:rPr>
                        <a:t>0.38</a:t>
                      </a:r>
                    </a:p>
                  </a:txBody>
                  <a:tcPr marL="89755" marR="89755" marT="44877" marB="44877" anchor="ctr">
                    <a:solidFill>
                      <a:srgbClr val="008000">
                        <a:alpha val="50000"/>
                      </a:srgbClr>
                    </a:solidFill>
                  </a:tcPr>
                </a:tc>
                <a:extLst>
                  <a:ext uri="{0D108BD9-81ED-4DB2-BD59-A6C34878D82A}">
                    <a16:rowId xmlns:a16="http://schemas.microsoft.com/office/drawing/2014/main" val="2331531894"/>
                  </a:ext>
                </a:extLst>
              </a:tr>
            </a:tbl>
          </a:graphicData>
        </a:graphic>
      </p:graphicFrame>
      <p:graphicFrame>
        <p:nvGraphicFramePr>
          <p:cNvPr id="15" name="Table 14">
            <a:extLst>
              <a:ext uri="{FF2B5EF4-FFF2-40B4-BE49-F238E27FC236}">
                <a16:creationId xmlns:a16="http://schemas.microsoft.com/office/drawing/2014/main" id="{8FA101F7-3890-99D6-3810-A19066DB0E3F}"/>
              </a:ext>
            </a:extLst>
          </p:cNvPr>
          <p:cNvGraphicFramePr>
            <a:graphicFrameLocks noGrp="1"/>
          </p:cNvGraphicFramePr>
          <p:nvPr>
            <p:extLst>
              <p:ext uri="{D42A27DB-BD31-4B8C-83A1-F6EECF244321}">
                <p14:modId xmlns:p14="http://schemas.microsoft.com/office/powerpoint/2010/main" val="2601629754"/>
              </p:ext>
            </p:extLst>
          </p:nvPr>
        </p:nvGraphicFramePr>
        <p:xfrm>
          <a:off x="747118" y="3831439"/>
          <a:ext cx="378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3687214748"/>
                    </a:ext>
                  </a:extLst>
                </a:gridCol>
                <a:gridCol w="540000">
                  <a:extLst>
                    <a:ext uri="{9D8B030D-6E8A-4147-A177-3AD203B41FA5}">
                      <a16:colId xmlns:a16="http://schemas.microsoft.com/office/drawing/2014/main" val="2743390187"/>
                    </a:ext>
                  </a:extLst>
                </a:gridCol>
                <a:gridCol w="496155">
                  <a:extLst>
                    <a:ext uri="{9D8B030D-6E8A-4147-A177-3AD203B41FA5}">
                      <a16:colId xmlns:a16="http://schemas.microsoft.com/office/drawing/2014/main" val="1106262950"/>
                    </a:ext>
                  </a:extLst>
                </a:gridCol>
                <a:gridCol w="583845">
                  <a:extLst>
                    <a:ext uri="{9D8B030D-6E8A-4147-A177-3AD203B41FA5}">
                      <a16:colId xmlns:a16="http://schemas.microsoft.com/office/drawing/2014/main" val="3202908938"/>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7">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noFill/>
                  </a:tcP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r>
                        <a:rPr lang="en-GB" sz="1000" dirty="0" err="1">
                          <a:effectLst/>
                        </a:rPr>
                        <a:t>Iinj</a:t>
                      </a:r>
                      <a:endParaRPr lang="en-GB" sz="1000" dirty="0">
                        <a:effectLst/>
                      </a:endParaRPr>
                    </a:p>
                  </a:txBody>
                  <a:tcPr marL="89755" marR="89755" marT="44877" marB="44877" anchor="ctr">
                    <a:noFill/>
                  </a:tcPr>
                </a:tc>
                <a:tc>
                  <a:txBody>
                    <a:bodyPr/>
                    <a:lstStyle/>
                    <a:p>
                      <a:pPr algn="r" fontAlgn="ctr"/>
                      <a:r>
                        <a:rPr lang="en-US" sz="1000" dirty="0" err="1">
                          <a:effectLst/>
                        </a:rPr>
                        <a:t>Ic</a:t>
                      </a:r>
                      <a:endParaRPr lang="en-GB" sz="1000" dirty="0">
                        <a:effectLst/>
                      </a:endParaRPr>
                    </a:p>
                  </a:txBody>
                  <a:tcPr marL="89755" marR="89755" marT="44877" marB="44877" anchor="ctr">
                    <a:noFill/>
                  </a:tcPr>
                </a:tc>
                <a:tc>
                  <a:txBody>
                    <a:bodyPr/>
                    <a:lstStyle/>
                    <a:p>
                      <a:pPr algn="r" fontAlgn="ctr"/>
                      <a:r>
                        <a:rPr lang="en-US" sz="1000" dirty="0">
                          <a:effectLst/>
                        </a:rPr>
                        <a:t>Tc0</a:t>
                      </a:r>
                      <a:endParaRPr lang="en-GB" sz="1000" dirty="0">
                        <a:effectLst/>
                      </a:endParaRPr>
                    </a:p>
                  </a:txBody>
                  <a:tcPr marL="89755" marR="89755" marT="44877" marB="44877" anchor="ctr">
                    <a:noFill/>
                  </a:tcPr>
                </a:tc>
                <a:tc>
                  <a:txBody>
                    <a:bodyPr/>
                    <a:lstStyle/>
                    <a:p>
                      <a:pPr algn="r" fontAlgn="ctr"/>
                      <a:r>
                        <a:rPr lang="en-US" sz="1000" dirty="0">
                          <a:effectLst/>
                        </a:rPr>
                        <a:t>T</a:t>
                      </a:r>
                      <a:endParaRPr lang="en-GB" sz="1000" dirty="0">
                        <a:effectLst/>
                      </a:endParaRPr>
                    </a:p>
                  </a:txBody>
                  <a:tcPr marL="89755" marR="89755" marT="44877" marB="44877" anchor="ctr">
                    <a:noFill/>
                  </a:tcPr>
                </a:tc>
                <a:tc>
                  <a:txBody>
                    <a:bodyPr/>
                    <a:lstStyle/>
                    <a:p>
                      <a:pPr algn="r" fontAlgn="ctr"/>
                      <a:r>
                        <a:rPr lang="en-US" sz="1000" dirty="0" err="1">
                          <a:effectLst/>
                        </a:rPr>
                        <a:t>Tmeas</a:t>
                      </a:r>
                      <a:endParaRPr lang="en-GB" sz="1000" dirty="0">
                        <a:effectLst/>
                      </a:endParaRPr>
                    </a:p>
                  </a:txBody>
                  <a:tcPr marL="89755" marR="89755" marT="44877" marB="44877" anchor="ctr">
                    <a:noFill/>
                  </a:tcPr>
                </a:tc>
                <a:tc>
                  <a:txBody>
                    <a:bodyPr/>
                    <a:lstStyle/>
                    <a:p>
                      <a:pPr algn="r" fontAlgn="ctr"/>
                      <a:r>
                        <a:rPr lang="en-US" sz="1000" dirty="0">
                          <a:effectLst/>
                        </a:rPr>
                        <a:t>Inom1</a:t>
                      </a:r>
                      <a:endParaRPr lang="en-GB" sz="1000" dirty="0">
                        <a:effectLst/>
                      </a:endParaRPr>
                    </a:p>
                  </a:txBody>
                  <a:tcPr marL="89755" marR="89755" marT="44877" marB="44877" anchor="ctr">
                    <a:noFill/>
                  </a:tcPr>
                </a:tc>
                <a:tc>
                  <a:txBody>
                    <a:bodyPr/>
                    <a:lstStyle/>
                    <a:p>
                      <a:pPr algn="r" fontAlgn="ctr"/>
                      <a:r>
                        <a:rPr lang="en-US" sz="1000" dirty="0">
                          <a:effectLst/>
                        </a:rPr>
                        <a:t>Inom2</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4089715924"/>
                  </a:ext>
                </a:extLst>
              </a:tr>
              <a:tr h="0">
                <a:tc>
                  <a:txBody>
                    <a:bodyPr/>
                    <a:lstStyle/>
                    <a:p>
                      <a:pPr algn="r" fontAlgn="ctr"/>
                      <a:r>
                        <a:rPr lang="en-GB" sz="1000" dirty="0">
                          <a:effectLst/>
                        </a:rPr>
                        <a:t>95</a:t>
                      </a:r>
                    </a:p>
                  </a:txBody>
                  <a:tcPr marL="89755" marR="89755" marT="44877" marB="44877" anchor="ctr">
                    <a:noFill/>
                  </a:tcPr>
                </a:tc>
                <a:tc>
                  <a:txBody>
                    <a:bodyPr/>
                    <a:lstStyle/>
                    <a:p>
                      <a:pPr algn="r" fontAlgn="ctr"/>
                      <a:r>
                        <a:rPr lang="en-US" sz="1000" dirty="0">
                          <a:effectLst/>
                        </a:rPr>
                        <a:t>15000</a:t>
                      </a:r>
                      <a:endParaRPr lang="en-GB" sz="1000" dirty="0">
                        <a:effectLst/>
                      </a:endParaRPr>
                    </a:p>
                  </a:txBody>
                  <a:tcPr marL="89755" marR="89755" marT="44877" marB="44877" anchor="ctr">
                    <a:noFill/>
                  </a:tcPr>
                </a:tc>
                <a:tc>
                  <a:txBody>
                    <a:bodyPr/>
                    <a:lstStyle/>
                    <a:p>
                      <a:pPr algn="r" fontAlgn="ctr"/>
                      <a:r>
                        <a:rPr lang="en-US" sz="1000" dirty="0">
                          <a:effectLst/>
                        </a:rPr>
                        <a:t>9.5</a:t>
                      </a:r>
                      <a:endParaRPr lang="en-GB" sz="1000" dirty="0">
                        <a:effectLst/>
                      </a:endParaRPr>
                    </a:p>
                  </a:txBody>
                  <a:tcPr marL="89755" marR="89755" marT="44877" marB="44877" anchor="ctr">
                    <a:noFill/>
                  </a:tcPr>
                </a:tc>
                <a:tc>
                  <a:txBody>
                    <a:bodyPr/>
                    <a:lstStyle/>
                    <a:p>
                      <a:pPr algn="r" fontAlgn="ctr"/>
                      <a:r>
                        <a:rPr lang="en-US" sz="1000" dirty="0">
                          <a:effectLst/>
                        </a:rPr>
                        <a:t>4.5</a:t>
                      </a:r>
                      <a:endParaRPr lang="en-GB" sz="1000" dirty="0">
                        <a:effectLst/>
                      </a:endParaRPr>
                    </a:p>
                  </a:txBody>
                  <a:tcPr marL="89755" marR="89755" marT="44877" marB="44877" anchor="ctr">
                    <a:noFill/>
                  </a:tcPr>
                </a:tc>
                <a:tc>
                  <a:txBody>
                    <a:bodyPr/>
                    <a:lstStyle/>
                    <a:p>
                      <a:pPr algn="r" fontAlgn="ctr"/>
                      <a:r>
                        <a:rPr lang="en-US" sz="1000" dirty="0">
                          <a:effectLst/>
                        </a:rPr>
                        <a:t>1.9</a:t>
                      </a:r>
                      <a:endParaRPr lang="en-GB" sz="1000" dirty="0">
                        <a:effectLst/>
                      </a:endParaRPr>
                    </a:p>
                  </a:txBody>
                  <a:tcPr marL="89755" marR="89755" marT="44877" marB="44877" anchor="ctr">
                    <a:noFill/>
                  </a:tcPr>
                </a:tc>
                <a:tc>
                  <a:txBody>
                    <a:bodyPr/>
                    <a:lstStyle/>
                    <a:p>
                      <a:pPr algn="r" fontAlgn="ctr"/>
                      <a:r>
                        <a:rPr lang="en-US" sz="1000" dirty="0">
                          <a:effectLst/>
                        </a:rPr>
                        <a:t>1435</a:t>
                      </a:r>
                      <a:endParaRPr lang="en-GB" sz="1000" dirty="0">
                        <a:effectLst/>
                      </a:endParaRPr>
                    </a:p>
                  </a:txBody>
                  <a:tcPr marL="89755" marR="89755" marT="44877" marB="44877" anchor="ctr">
                    <a:noFill/>
                  </a:tcPr>
                </a:tc>
                <a:tc>
                  <a:txBody>
                    <a:bodyPr/>
                    <a:lstStyle/>
                    <a:p>
                      <a:pPr algn="r" fontAlgn="ctr"/>
                      <a:r>
                        <a:rPr lang="en-US" sz="1000" dirty="0">
                          <a:effectLst/>
                        </a:rPr>
                        <a:t>1755</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3987760482"/>
                  </a:ext>
                </a:extLst>
              </a:tr>
            </a:tbl>
          </a:graphicData>
        </a:graphic>
      </p:graphicFrame>
      <p:pic>
        <p:nvPicPr>
          <p:cNvPr id="21506" name="Picture 2">
            <a:extLst>
              <a:ext uri="{FF2B5EF4-FFF2-40B4-BE49-F238E27FC236}">
                <a16:creationId xmlns:a16="http://schemas.microsoft.com/office/drawing/2014/main" id="{4435368E-5D11-97BB-A229-F35E17DC22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0886" y="1562622"/>
            <a:ext cx="6340815" cy="3113894"/>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2623B9E2-E1C6-59C2-15C6-85D8E76B75E1}"/>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607734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92865"/>
            <a:ext cx="1156234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4: </a:t>
            </a:r>
            <a:r>
              <a:rPr lang="en-GB" i="0" dirty="0">
                <a:effectLst/>
                <a:latin typeface="Arial (Headings)"/>
              </a:rPr>
              <a:t>Summary</a:t>
            </a:r>
            <a:endParaRPr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41</a:t>
            </a:fld>
            <a:endParaRPr/>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24696635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Conclusions</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Content Placeholder 21">
            <a:extLst>
              <a:ext uri="{FF2B5EF4-FFF2-40B4-BE49-F238E27FC236}">
                <a16:creationId xmlns:a16="http://schemas.microsoft.com/office/drawing/2014/main" id="{75EAC69B-9696-1200-1908-C21C4501D8F2}"/>
              </a:ext>
            </a:extLst>
          </p:cNvPr>
          <p:cNvSpPr txBox="1">
            <a:spLocks noGrp="1"/>
          </p:cNvSpPr>
          <p:nvPr>
            <p:ph idx="1"/>
          </p:nvPr>
        </p:nvSpPr>
        <p:spPr>
          <a:xfrm>
            <a:off x="693310" y="1151326"/>
            <a:ext cx="11090702" cy="5150128"/>
          </a:xfrm>
          <a:prstGeom prst="rect">
            <a:avLst/>
          </a:prstGeom>
          <a:noFill/>
        </p:spPr>
        <p:txBody>
          <a:bodyPr wrap="square">
            <a:spAutoFit/>
          </a:bodyPr>
          <a:lstStyle/>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The analysis of the experimental data shows saturation is the strongest contribution to the nonlinear effects, and it cannot be modelled in the standard way as the resulting error is expected to be detrimental to machine performance (approx. ±320 units for B1/A1 and ±30 units for B3/A3).</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To use the MCBXF magnet in operation, a dedicated FiDeL model must be developed. </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A modified saturation component has been proposed to model the angular dependence of saturation.</a:t>
            </a:r>
          </a:p>
          <a:p>
            <a:pPr>
              <a:lnSpc>
                <a:spcPct val="100000"/>
              </a:lnSpc>
              <a:spcBef>
                <a:spcPts val="0"/>
              </a:spcBef>
              <a:buFont typeface="Calibri" panose="020F0502020204030204" pitchFamily="34" charset="0"/>
              <a:buChar char="●"/>
            </a:pPr>
            <a:endParaRPr lang="en-US" sz="2200" b="0" dirty="0">
              <a:solidFill>
                <a:srgbClr val="0033A0"/>
              </a:solidFill>
              <a:latin typeface="+mj-lt"/>
              <a:cs typeface="Calibri" panose="020F0502020204030204" pitchFamily="34" charset="0"/>
            </a:endParaRPr>
          </a:p>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The proposed approach involves a low level of complexity: 2 new parameters for each multipole. </a:t>
            </a:r>
          </a:p>
          <a:p>
            <a:pPr marL="0" indent="0">
              <a:lnSpc>
                <a:spcPct val="100000"/>
              </a:lnSpc>
              <a:spcBef>
                <a:spcPts val="0"/>
              </a:spcBef>
              <a:buNone/>
            </a:pPr>
            <a:endParaRPr lang="en-US" sz="2200" b="0" dirty="0">
              <a:solidFill>
                <a:srgbClr val="0033A0"/>
              </a:solidFill>
              <a:latin typeface="+mj-lt"/>
              <a:cs typeface="Calibri" panose="020F0502020204030204" pitchFamily="34" charset="0"/>
            </a:endParaRPr>
          </a:p>
        </p:txBody>
      </p:sp>
      <p:sp>
        <p:nvSpPr>
          <p:cNvPr id="2" name="Date Placeholder 3">
            <a:extLst>
              <a:ext uri="{FF2B5EF4-FFF2-40B4-BE49-F238E27FC236}">
                <a16:creationId xmlns:a16="http://schemas.microsoft.com/office/drawing/2014/main" id="{0F516A1D-0EA3-1703-6158-69B7EEAEF366}"/>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89304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3" end="3"/>
                                            </p:txEl>
                                          </p:spTgt>
                                        </p:tgtEl>
                                        <p:attrNameLst>
                                          <p:attrName>style.visibility</p:attrName>
                                        </p:attrNameLst>
                                      </p:cBhvr>
                                      <p:to>
                                        <p:strVal val="visible"/>
                                      </p:to>
                                    </p:set>
                                    <p:animEffect transition="in" filter="fade">
                                      <p:cBhvr>
                                        <p:cTn id="12" dur="500"/>
                                        <p:tgtEl>
                                          <p:spTgt spid="1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animEffect transition="in" filter="fade">
                                      <p:cBhvr>
                                        <p:cTn id="17" dur="500"/>
                                        <p:tgtEl>
                                          <p:spTgt spid="10">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7" end="7"/>
                                            </p:txEl>
                                          </p:spTgt>
                                        </p:tgtEl>
                                        <p:attrNameLst>
                                          <p:attrName>style.visibility</p:attrName>
                                        </p:attrNameLst>
                                      </p:cBhvr>
                                      <p:to>
                                        <p:strVal val="visible"/>
                                      </p:to>
                                    </p:set>
                                    <p:animEffect transition="in" filter="fade">
                                      <p:cBhvr>
                                        <p:cTn id="22" dur="500"/>
                                        <p:tgtEl>
                                          <p:spTgt spid="1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Conclusions </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Content Placeholder 21">
            <a:extLst>
              <a:ext uri="{FF2B5EF4-FFF2-40B4-BE49-F238E27FC236}">
                <a16:creationId xmlns:a16="http://schemas.microsoft.com/office/drawing/2014/main" id="{75EAC69B-9696-1200-1908-C21C4501D8F2}"/>
              </a:ext>
            </a:extLst>
          </p:cNvPr>
          <p:cNvSpPr txBox="1">
            <a:spLocks noGrp="1"/>
          </p:cNvSpPr>
          <p:nvPr>
            <p:ph idx="1"/>
          </p:nvPr>
        </p:nvSpPr>
        <p:spPr>
          <a:xfrm>
            <a:off x="777960" y="1243043"/>
            <a:ext cx="11010840" cy="682238"/>
          </a:xfrm>
          <a:prstGeom prst="rect">
            <a:avLst/>
          </a:prstGeom>
          <a:noFill/>
        </p:spPr>
        <p:txBody>
          <a:bodyPr wrap="square">
            <a:spAutoFit/>
          </a:bodyPr>
          <a:lstStyle/>
          <a:p>
            <a:pPr>
              <a:lnSpc>
                <a:spcPct val="100000"/>
              </a:lnSpc>
              <a:spcBef>
                <a:spcPts val="0"/>
              </a:spcBef>
              <a:buFont typeface="Calibri" panose="020F0502020204030204" pitchFamily="34" charset="0"/>
              <a:buChar char="●"/>
            </a:pPr>
            <a:r>
              <a:rPr lang="en-US" sz="2200" b="0" dirty="0">
                <a:solidFill>
                  <a:srgbClr val="0033A0"/>
                </a:solidFill>
                <a:latin typeface="+mj-lt"/>
                <a:cs typeface="Calibri" panose="020F0502020204030204" pitchFamily="34" charset="0"/>
              </a:rPr>
              <a:t>The relative error from the proposed model for analyzed multipoles is: </a:t>
            </a:r>
          </a:p>
          <a:p>
            <a:pPr marL="285750" indent="-285750">
              <a:lnSpc>
                <a:spcPct val="100000"/>
              </a:lnSpc>
              <a:spcBef>
                <a:spcPts val="0"/>
              </a:spcBef>
              <a:buFont typeface="Arial" panose="020B0604020202020204" pitchFamily="34" charset="0"/>
              <a:buChar char="•"/>
            </a:pPr>
            <a:endParaRPr lang="en-US" sz="1900" b="0" dirty="0">
              <a:solidFill>
                <a:srgbClr val="0033A0"/>
              </a:solidFill>
              <a:latin typeface="+mj-lt"/>
              <a:cs typeface="Calibri" panose="020F0502020204030204" pitchFamily="34" charset="0"/>
            </a:endParaRPr>
          </a:p>
        </p:txBody>
      </p:sp>
      <p:graphicFrame>
        <p:nvGraphicFramePr>
          <p:cNvPr id="8" name="Table 7">
            <a:extLst>
              <a:ext uri="{FF2B5EF4-FFF2-40B4-BE49-F238E27FC236}">
                <a16:creationId xmlns:a16="http://schemas.microsoft.com/office/drawing/2014/main" id="{E6430002-707F-1E2D-551B-E9228ED4AA30}"/>
              </a:ext>
            </a:extLst>
          </p:cNvPr>
          <p:cNvGraphicFramePr>
            <a:graphicFrameLocks noGrp="1"/>
          </p:cNvGraphicFramePr>
          <p:nvPr>
            <p:extLst>
              <p:ext uri="{D42A27DB-BD31-4B8C-83A1-F6EECF244321}">
                <p14:modId xmlns:p14="http://schemas.microsoft.com/office/powerpoint/2010/main" val="3779062935"/>
              </p:ext>
            </p:extLst>
          </p:nvPr>
        </p:nvGraphicFramePr>
        <p:xfrm>
          <a:off x="3115773" y="2409818"/>
          <a:ext cx="5431886" cy="2266698"/>
        </p:xfrm>
        <a:graphic>
          <a:graphicData uri="http://schemas.openxmlformats.org/drawingml/2006/table">
            <a:tbl>
              <a:tblPr>
                <a:tableStyleId>{D7AC3CCA-C797-4891-BE02-D94E43425B78}</a:tableStyleId>
              </a:tblPr>
              <a:tblGrid>
                <a:gridCol w="2715943">
                  <a:extLst>
                    <a:ext uri="{9D8B030D-6E8A-4147-A177-3AD203B41FA5}">
                      <a16:colId xmlns:a16="http://schemas.microsoft.com/office/drawing/2014/main" val="2484855852"/>
                    </a:ext>
                  </a:extLst>
                </a:gridCol>
                <a:gridCol w="2715943">
                  <a:extLst>
                    <a:ext uri="{9D8B030D-6E8A-4147-A177-3AD203B41FA5}">
                      <a16:colId xmlns:a16="http://schemas.microsoft.com/office/drawing/2014/main" val="2022786347"/>
                    </a:ext>
                  </a:extLst>
                </a:gridCol>
              </a:tblGrid>
              <a:tr h="292164">
                <a:tc>
                  <a:txBody>
                    <a:bodyPr/>
                    <a:lstStyle/>
                    <a:p>
                      <a:pPr algn="ctr" fontAlgn="ctr"/>
                      <a:r>
                        <a:rPr lang="en-GB" sz="1500" b="1" dirty="0">
                          <a:solidFill>
                            <a:schemeClr val="bg1"/>
                          </a:solidFill>
                          <a:effectLst/>
                        </a:rPr>
                        <a:t>Multipole</a:t>
                      </a:r>
                    </a:p>
                  </a:txBody>
                  <a:tcPr marL="89755" marR="89755" marT="44877" marB="44877" anchor="ctr">
                    <a:solidFill>
                      <a:srgbClr val="0033A0"/>
                    </a:solidFill>
                  </a:tcPr>
                </a:tc>
                <a:tc>
                  <a:txBody>
                    <a:bodyPr/>
                    <a:lstStyle/>
                    <a:p>
                      <a:pPr algn="ctr" fontAlgn="ctr"/>
                      <a:r>
                        <a:rPr lang="en-GB" sz="1500" b="1" dirty="0">
                          <a:solidFill>
                            <a:schemeClr val="bg1"/>
                          </a:solidFill>
                          <a:effectLst/>
                        </a:rPr>
                        <a:t>Maximum error [units]</a:t>
                      </a:r>
                    </a:p>
                  </a:txBody>
                  <a:tcPr marL="89755" marR="89755" marT="44877" marB="44877" anchor="ctr">
                    <a:solidFill>
                      <a:srgbClr val="0033A0"/>
                    </a:solidFill>
                  </a:tcPr>
                </a:tc>
                <a:extLst>
                  <a:ext uri="{0D108BD9-81ED-4DB2-BD59-A6C34878D82A}">
                    <a16:rowId xmlns:a16="http://schemas.microsoft.com/office/drawing/2014/main" val="3123655309"/>
                  </a:ext>
                </a:extLst>
              </a:tr>
              <a:tr h="487086">
                <a:tc>
                  <a:txBody>
                    <a:bodyPr/>
                    <a:lstStyle/>
                    <a:p>
                      <a:pPr algn="ctr" fontAlgn="ctr"/>
                      <a:r>
                        <a:rPr lang="en-GB" sz="1500" b="1" dirty="0">
                          <a:effectLst/>
                        </a:rPr>
                        <a:t>B1</a:t>
                      </a:r>
                    </a:p>
                  </a:txBody>
                  <a:tcPr marL="89755" marR="89755" marT="44877" marB="44877" anchor="ctr"/>
                </a:tc>
                <a:tc>
                  <a:txBody>
                    <a:bodyPr/>
                    <a:lstStyle/>
                    <a:p>
                      <a:pPr algn="r" fontAlgn="ctr"/>
                      <a:r>
                        <a:rPr lang="en-US" sz="1500" b="1" dirty="0">
                          <a:effectLst/>
                        </a:rPr>
                        <a:t>±30</a:t>
                      </a:r>
                      <a:endParaRPr lang="en-GB" sz="1500" b="1" dirty="0">
                        <a:effectLst/>
                      </a:endParaRPr>
                    </a:p>
                  </a:txBody>
                  <a:tcPr marL="89755" marR="89755" marT="44877" marB="44877" anchor="ctr"/>
                </a:tc>
                <a:extLst>
                  <a:ext uri="{0D108BD9-81ED-4DB2-BD59-A6C34878D82A}">
                    <a16:rowId xmlns:a16="http://schemas.microsoft.com/office/drawing/2014/main" val="2649166255"/>
                  </a:ext>
                </a:extLst>
              </a:tr>
              <a:tr h="487086">
                <a:tc>
                  <a:txBody>
                    <a:bodyPr/>
                    <a:lstStyle/>
                    <a:p>
                      <a:pPr algn="ctr" fontAlgn="ctr"/>
                      <a:r>
                        <a:rPr lang="en-GB" sz="1500" b="1" dirty="0">
                          <a:effectLst/>
                        </a:rPr>
                        <a:t>A1</a:t>
                      </a: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effectLst/>
                        </a:rPr>
                        <a:t>±28</a:t>
                      </a:r>
                      <a:endParaRPr lang="en-GB" sz="1500" b="1" dirty="0">
                        <a:effectLst/>
                      </a:endParaRPr>
                    </a:p>
                  </a:txBody>
                  <a:tcPr marL="89755" marR="89755" marT="44877" marB="44877" anchor="ctr"/>
                </a:tc>
                <a:extLst>
                  <a:ext uri="{0D108BD9-81ED-4DB2-BD59-A6C34878D82A}">
                    <a16:rowId xmlns:a16="http://schemas.microsoft.com/office/drawing/2014/main" val="898082840"/>
                  </a:ext>
                </a:extLst>
              </a:tr>
              <a:tr h="487086">
                <a:tc>
                  <a:txBody>
                    <a:bodyPr/>
                    <a:lstStyle/>
                    <a:p>
                      <a:pPr algn="ctr" fontAlgn="ctr"/>
                      <a:r>
                        <a:rPr lang="en-GB" sz="1500" b="1" dirty="0">
                          <a:effectLst/>
                        </a:rPr>
                        <a:t>B3</a:t>
                      </a: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effectLst/>
                        </a:rPr>
                        <a:t>±4</a:t>
                      </a:r>
                      <a:endParaRPr lang="en-GB" sz="1500" b="1" dirty="0">
                        <a:effectLst/>
                      </a:endParaRPr>
                    </a:p>
                  </a:txBody>
                  <a:tcPr marL="89755" marR="89755" marT="44877" marB="44877" anchor="ctr"/>
                </a:tc>
                <a:extLst>
                  <a:ext uri="{0D108BD9-81ED-4DB2-BD59-A6C34878D82A}">
                    <a16:rowId xmlns:a16="http://schemas.microsoft.com/office/drawing/2014/main" val="877837401"/>
                  </a:ext>
                </a:extLst>
              </a:tr>
              <a:tr h="487086">
                <a:tc>
                  <a:txBody>
                    <a:bodyPr/>
                    <a:lstStyle/>
                    <a:p>
                      <a:pPr algn="ctr" fontAlgn="ctr"/>
                      <a:r>
                        <a:rPr lang="en-US" sz="1500" b="1" dirty="0">
                          <a:effectLst/>
                        </a:rPr>
                        <a:t>A3</a:t>
                      </a:r>
                      <a:endParaRPr lang="en-GB" sz="1500" b="1" dirty="0">
                        <a:effectLst/>
                      </a:endParaRPr>
                    </a:p>
                  </a:txBody>
                  <a:tcPr marL="89755" marR="89755" marT="44877" marB="44877"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500" b="1" dirty="0">
                          <a:effectLst/>
                        </a:rPr>
                        <a:t>±4</a:t>
                      </a:r>
                      <a:endParaRPr lang="en-GB" sz="1500" b="1" dirty="0">
                        <a:effectLst/>
                      </a:endParaRPr>
                    </a:p>
                  </a:txBody>
                  <a:tcPr marL="89755" marR="89755" marT="44877" marB="44877" anchor="ctr"/>
                </a:tc>
                <a:extLst>
                  <a:ext uri="{0D108BD9-81ED-4DB2-BD59-A6C34878D82A}">
                    <a16:rowId xmlns:a16="http://schemas.microsoft.com/office/drawing/2014/main" val="2916810078"/>
                  </a:ext>
                </a:extLst>
              </a:tr>
            </a:tbl>
          </a:graphicData>
        </a:graphic>
      </p:graphicFrame>
      <p:sp>
        <p:nvSpPr>
          <p:cNvPr id="2" name="Date Placeholder 3">
            <a:extLst>
              <a:ext uri="{FF2B5EF4-FFF2-40B4-BE49-F238E27FC236}">
                <a16:creationId xmlns:a16="http://schemas.microsoft.com/office/drawing/2014/main" id="{E16D3D90-F0AA-B178-95C6-C0A8BCFEC4A8}"/>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2418378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619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2C4B7EA-97DB-85C4-C155-BECD7860B6FE}"/>
              </a:ext>
            </a:extLst>
          </p:cNvPr>
          <p:cNvSpPr/>
          <p:nvPr/>
        </p:nvSpPr>
        <p:spPr>
          <a:xfrm>
            <a:off x="0" y="1895476"/>
            <a:ext cx="12191999" cy="2524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0B50968A-7FC3-0F93-A696-EA7F641ACC89}"/>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5" name="Slide Number Placeholder 4">
            <a:extLst>
              <a:ext uri="{FF2B5EF4-FFF2-40B4-BE49-F238E27FC236}">
                <a16:creationId xmlns:a16="http://schemas.microsoft.com/office/drawing/2014/main" id="{F34B8149-4DD3-51BC-D1CC-51660AE96758}"/>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6" name="TextBox 5">
            <a:extLst>
              <a:ext uri="{FF2B5EF4-FFF2-40B4-BE49-F238E27FC236}">
                <a16:creationId xmlns:a16="http://schemas.microsoft.com/office/drawing/2014/main" id="{0FD640EA-93BA-5EA7-1BAD-73E297FA819D}"/>
              </a:ext>
            </a:extLst>
          </p:cNvPr>
          <p:cNvSpPr txBox="1"/>
          <p:nvPr/>
        </p:nvSpPr>
        <p:spPr>
          <a:xfrm>
            <a:off x="0" y="2648597"/>
            <a:ext cx="12191999" cy="1015663"/>
          </a:xfrm>
          <a:prstGeom prst="rect">
            <a:avLst/>
          </a:prstGeom>
          <a:noFill/>
        </p:spPr>
        <p:txBody>
          <a:bodyPr wrap="square" lIns="0" tIns="0" rIns="0" bIns="0" rtlCol="0">
            <a:spAutoFit/>
          </a:bodyPr>
          <a:lstStyle/>
          <a:p>
            <a:pPr algn="ctr"/>
            <a:r>
              <a:rPr lang="en-US" sz="6600" dirty="0">
                <a:solidFill>
                  <a:schemeClr val="bg1"/>
                </a:solidFill>
              </a:rPr>
              <a:t>Spare slides</a:t>
            </a:r>
            <a:endParaRPr lang="en-GB" sz="6600" dirty="0">
              <a:solidFill>
                <a:schemeClr val="bg1"/>
              </a:solidFill>
            </a:endParaRPr>
          </a:p>
        </p:txBody>
      </p:sp>
      <p:sp>
        <p:nvSpPr>
          <p:cNvPr id="2" name="Date Placeholder 3">
            <a:extLst>
              <a:ext uri="{FF2B5EF4-FFF2-40B4-BE49-F238E27FC236}">
                <a16:creationId xmlns:a16="http://schemas.microsoft.com/office/drawing/2014/main" id="{6C01085E-2F4E-CE12-D4E3-48B8CEAFFBA0}"/>
              </a:ext>
            </a:extLst>
          </p:cNvPr>
          <p:cNvSpPr>
            <a:spLocks noGrp="1"/>
          </p:cNvSpPr>
          <p:nvPr>
            <p:ph type="dt" sz="half" idx="10"/>
          </p:nvPr>
        </p:nvSpPr>
        <p:spPr>
          <a:xfrm>
            <a:off x="3457213" y="6368014"/>
            <a:ext cx="944159" cy="365125"/>
          </a:xfrm>
        </p:spPr>
        <p:txBody>
          <a:bodyPr/>
          <a:lstStyle/>
          <a:p>
            <a:r>
              <a:rPr lang="en-US" sz="1200" dirty="0"/>
              <a:t>04/10/2022</a:t>
            </a:r>
          </a:p>
        </p:txBody>
      </p:sp>
    </p:spTree>
    <p:extLst>
      <p:ext uri="{BB962C8B-B14F-4D97-AF65-F5344CB8AC3E}">
        <p14:creationId xmlns:p14="http://schemas.microsoft.com/office/powerpoint/2010/main" val="23147579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10;&#10;Description automatically generated">
            <a:extLst>
              <a:ext uri="{FF2B5EF4-FFF2-40B4-BE49-F238E27FC236}">
                <a16:creationId xmlns:a16="http://schemas.microsoft.com/office/drawing/2014/main" id="{2C9569A8-A146-9012-4016-739E61C06A7A}"/>
              </a:ext>
            </a:extLst>
          </p:cNvPr>
          <p:cNvPicPr>
            <a:picLocks noChangeAspect="1"/>
          </p:cNvPicPr>
          <p:nvPr/>
        </p:nvPicPr>
        <p:blipFill>
          <a:blip r:embed="rId3"/>
          <a:stretch>
            <a:fillRect/>
          </a:stretch>
        </p:blipFill>
        <p:spPr>
          <a:xfrm>
            <a:off x="611550" y="827135"/>
            <a:ext cx="5995616" cy="4871438"/>
          </a:xfrm>
          <a:prstGeom prst="rect">
            <a:avLst/>
          </a:prstGeom>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306372" y="237622"/>
                <a:ext cx="11376025" cy="1065742"/>
              </a:xfrm>
            </p:spPr>
            <p:txBody>
              <a:bodyPr anchor="t">
                <a:normAutofit/>
              </a:bodyPr>
              <a:lstStyle/>
              <a:p>
                <a:r>
                  <a:rPr lang="en-US" dirty="0"/>
                  <a:t>Saturation model (B1) without correction factor </a:t>
                </a:r>
                <a14:m>
                  <m:oMath xmlns:m="http://schemas.openxmlformats.org/officeDocument/2006/math">
                    <m:r>
                      <a:rPr lang="en-US" b="1" i="0"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 name="Title 2">
                <a:extLst>
                  <a:ext uri="{FF2B5EF4-FFF2-40B4-BE49-F238E27FC236}">
                    <a16:creationId xmlns:a16="http://schemas.microsoft.com/office/drawing/2014/main" id="{66248EDA-0B43-4ACC-9EB0-E4EA950184F5}"/>
                  </a:ext>
                </a:extLst>
              </p:cNvPr>
              <p:cNvSpPr>
                <a:spLocks noGrp="1" noRot="1" noChangeAspect="1" noMove="1" noResize="1" noEditPoints="1" noAdjustHandles="1" noChangeArrowheads="1" noChangeShapeType="1" noTextEdit="1"/>
              </p:cNvSpPr>
              <p:nvPr>
                <p:ph type="title"/>
              </p:nvPr>
            </p:nvSpPr>
            <p:spPr>
              <a:xfrm>
                <a:off x="306372" y="237622"/>
                <a:ext cx="11376025" cy="1065742"/>
              </a:xfrm>
              <a:blipFill>
                <a:blip r:embed="rId4"/>
                <a:stretch>
                  <a:fillRect l="-2412" t="-18286"/>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46</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nvGrpSpPr>
          <p:cNvPr id="9" name="Group 8">
            <a:extLst>
              <a:ext uri="{FF2B5EF4-FFF2-40B4-BE49-F238E27FC236}">
                <a16:creationId xmlns:a16="http://schemas.microsoft.com/office/drawing/2014/main" id="{988F4BBE-BC2C-0001-F9C3-DA8B902FC759}"/>
              </a:ext>
            </a:extLst>
          </p:cNvPr>
          <p:cNvGrpSpPr/>
          <p:nvPr/>
        </p:nvGrpSpPr>
        <p:grpSpPr>
          <a:xfrm>
            <a:off x="1769011" y="3344361"/>
            <a:ext cx="1931208" cy="169277"/>
            <a:chOff x="1822803" y="3518287"/>
            <a:chExt cx="1931208" cy="169277"/>
          </a:xfrm>
        </p:grpSpPr>
        <p:cxnSp>
          <p:nvCxnSpPr>
            <p:cNvPr id="36" name="Straight Arrow Connector 35">
              <a:extLst>
                <a:ext uri="{FF2B5EF4-FFF2-40B4-BE49-F238E27FC236}">
                  <a16:creationId xmlns:a16="http://schemas.microsoft.com/office/drawing/2014/main" id="{F10003D0-BD7E-E8C9-1252-1F410B39C7AA}"/>
                </a:ext>
              </a:extLst>
            </p:cNvPr>
            <p:cNvCxnSpPr>
              <a:cxnSpLocks/>
            </p:cNvCxnSpPr>
            <p:nvPr/>
          </p:nvCxnSpPr>
          <p:spPr>
            <a:xfrm flipH="1">
              <a:off x="1822803" y="3602926"/>
              <a:ext cx="317716" cy="2806"/>
            </a:xfrm>
            <a:prstGeom prst="straightConnector1">
              <a:avLst/>
            </a:prstGeom>
            <a:ln>
              <a:solidFill>
                <a:srgbClr val="00051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D634572-F135-6319-3631-0E41BAA1281A}"/>
                </a:ext>
              </a:extLst>
            </p:cNvPr>
            <p:cNvSpPr txBox="1"/>
            <p:nvPr/>
          </p:nvSpPr>
          <p:spPr>
            <a:xfrm>
              <a:off x="2219679" y="3518287"/>
              <a:ext cx="1534332" cy="169277"/>
            </a:xfrm>
            <a:prstGeom prst="rect">
              <a:avLst/>
            </a:prstGeom>
            <a:noFill/>
          </p:spPr>
          <p:txBody>
            <a:bodyPr wrap="square" lIns="0" tIns="0" rIns="0" bIns="0" rtlCol="0">
              <a:spAutoFit/>
            </a:bodyPr>
            <a:lstStyle/>
            <a:p>
              <a:pPr algn="l"/>
              <a:r>
                <a:rPr lang="en-US" sz="1100" dirty="0">
                  <a:solidFill>
                    <a:srgbClr val="000510"/>
                  </a:solidFill>
                </a:rPr>
                <a:t>Boundary line</a:t>
              </a:r>
              <a:endParaRPr lang="en-GB" sz="1100" dirty="0">
                <a:solidFill>
                  <a:srgbClr val="000510"/>
                </a:solidFill>
              </a:endParaRPr>
            </a:p>
          </p:txBody>
        </p:sp>
      </p:grpSp>
      <p:sp>
        <p:nvSpPr>
          <p:cNvPr id="2" name="Date Placeholder 3">
            <a:extLst>
              <a:ext uri="{FF2B5EF4-FFF2-40B4-BE49-F238E27FC236}">
                <a16:creationId xmlns:a16="http://schemas.microsoft.com/office/drawing/2014/main" id="{D5072CAD-8953-7823-9121-3542AE4D3CC6}"/>
              </a:ext>
            </a:extLst>
          </p:cNvPr>
          <p:cNvSpPr>
            <a:spLocks noGrp="1"/>
          </p:cNvSpPr>
          <p:nvPr>
            <p:ph type="dt" sz="half" idx="10"/>
          </p:nvPr>
        </p:nvSpPr>
        <p:spPr>
          <a:xfrm>
            <a:off x="3457213" y="6368014"/>
            <a:ext cx="944159" cy="365125"/>
          </a:xfrm>
        </p:spPr>
        <p:txBody>
          <a:bodyPr/>
          <a:lstStyle/>
          <a:p>
            <a:r>
              <a:rPr lang="en-US" sz="1200" dirty="0"/>
              <a:t>04/10/2022</a:t>
            </a:r>
          </a:p>
        </p:txBody>
      </p:sp>
      <p:sp>
        <p:nvSpPr>
          <p:cNvPr id="12" name="Rectangle 11">
            <a:extLst>
              <a:ext uri="{FF2B5EF4-FFF2-40B4-BE49-F238E27FC236}">
                <a16:creationId xmlns:a16="http://schemas.microsoft.com/office/drawing/2014/main" id="{4B64545B-9513-5374-6965-7782F4C84331}"/>
              </a:ext>
            </a:extLst>
          </p:cNvPr>
          <p:cNvSpPr/>
          <p:nvPr/>
        </p:nvSpPr>
        <p:spPr>
          <a:xfrm>
            <a:off x="7300188" y="981191"/>
            <a:ext cx="4180013" cy="4529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A4C5A211-5C9F-F270-E6BC-A6BEEBADE3A5}"/>
              </a:ext>
            </a:extLst>
          </p:cNvPr>
          <p:cNvPicPr>
            <a:picLocks noChangeAspect="1"/>
          </p:cNvPicPr>
          <p:nvPr/>
        </p:nvPicPr>
        <p:blipFill>
          <a:blip r:embed="rId5"/>
          <a:stretch>
            <a:fillRect/>
          </a:stretch>
        </p:blipFill>
        <p:spPr>
          <a:xfrm>
            <a:off x="7764627" y="3064207"/>
            <a:ext cx="3218235" cy="1059663"/>
          </a:xfrm>
          <a:prstGeom prst="rect">
            <a:avLst/>
          </a:prstGeom>
        </p:spPr>
      </p:pic>
      <p:pic>
        <p:nvPicPr>
          <p:cNvPr id="17" name="Picture 16">
            <a:extLst>
              <a:ext uri="{FF2B5EF4-FFF2-40B4-BE49-F238E27FC236}">
                <a16:creationId xmlns:a16="http://schemas.microsoft.com/office/drawing/2014/main" id="{A2661363-767B-DD3E-370B-001DB2AC41DE}"/>
              </a:ext>
            </a:extLst>
          </p:cNvPr>
          <p:cNvPicPr>
            <a:picLocks noChangeAspect="1"/>
          </p:cNvPicPr>
          <p:nvPr/>
        </p:nvPicPr>
        <p:blipFill>
          <a:blip r:embed="rId6"/>
          <a:stretch>
            <a:fillRect/>
          </a:stretch>
        </p:blipFill>
        <p:spPr>
          <a:xfrm>
            <a:off x="7764627" y="1214631"/>
            <a:ext cx="3218234" cy="1664603"/>
          </a:xfrm>
          <a:prstGeom prst="rect">
            <a:avLst/>
          </a:prstGeom>
        </p:spPr>
      </p:pic>
      <p:pic>
        <p:nvPicPr>
          <p:cNvPr id="18" name="Picture 17">
            <a:extLst>
              <a:ext uri="{FF2B5EF4-FFF2-40B4-BE49-F238E27FC236}">
                <a16:creationId xmlns:a16="http://schemas.microsoft.com/office/drawing/2014/main" id="{6F183807-DD95-CD3A-C129-504CAF06FFD3}"/>
              </a:ext>
            </a:extLst>
          </p:cNvPr>
          <p:cNvPicPr>
            <a:picLocks noChangeAspect="1"/>
          </p:cNvPicPr>
          <p:nvPr/>
        </p:nvPicPr>
        <p:blipFill>
          <a:blip r:embed="rId7"/>
          <a:stretch>
            <a:fillRect/>
          </a:stretch>
        </p:blipFill>
        <p:spPr>
          <a:xfrm>
            <a:off x="7764628" y="4308843"/>
            <a:ext cx="3218234" cy="1131240"/>
          </a:xfrm>
          <a:prstGeom prst="rect">
            <a:avLst/>
          </a:prstGeom>
        </p:spPr>
      </p:pic>
      <mc:AlternateContent xmlns:mc="http://schemas.openxmlformats.org/markup-compatibility/2006" xmlns:a14="http://schemas.microsoft.com/office/drawing/2010/main">
        <mc:Choice Requires="a14">
          <p:sp>
            <p:nvSpPr>
              <p:cNvPr id="20" name="Content Placeholder 21">
                <a:extLst>
                  <a:ext uri="{FF2B5EF4-FFF2-40B4-BE49-F238E27FC236}">
                    <a16:creationId xmlns:a16="http://schemas.microsoft.com/office/drawing/2014/main" id="{100D4F19-3F6C-ED6F-B491-B1EE58843001}"/>
                  </a:ext>
                </a:extLst>
              </p:cNvPr>
              <p:cNvSpPr txBox="1">
                <a:spLocks noGrp="1"/>
              </p:cNvSpPr>
              <p:nvPr>
                <p:ph idx="1"/>
              </p:nvPr>
            </p:nvSpPr>
            <p:spPr>
              <a:xfrm rot="10800000" flipV="1">
                <a:off x="0" y="5706280"/>
                <a:ext cx="12192000" cy="654025"/>
              </a:xfrm>
              <a:prstGeom prst="rect">
                <a:avLst/>
              </a:prstGeom>
              <a:solidFill>
                <a:srgbClr val="BEBECB"/>
              </a:solidFill>
            </p:spPr>
            <p:txBody>
              <a:bodyPr wrap="square" anchor="ctr">
                <a:spAutoFit/>
              </a:bodyPr>
              <a:lstStyle/>
              <a:p>
                <a:pPr marL="666750" lvl="1" indent="-342900">
                  <a:spcBef>
                    <a:spcPts val="0"/>
                  </a:spcBef>
                  <a:buFont typeface="Arial" panose="020B0604020202020204" pitchFamily="34" charset="0"/>
                  <a:buChar char="•"/>
                </a:pPr>
                <a:r>
                  <a:rPr lang="en-US" sz="2000" dirty="0">
                    <a:solidFill>
                      <a:srgbClr val="0033A0"/>
                    </a:solidFill>
                    <a:latin typeface="Arial (Headings)"/>
                    <a:cs typeface="Calibri" panose="020F0502020204030204" pitchFamily="34" charset="0"/>
                  </a:rPr>
                  <a:t>At </a:t>
                </a:r>
                <a14:m>
                  <m:oMath xmlns:m="http://schemas.openxmlformats.org/officeDocument/2006/math">
                    <m:sSub>
                      <m:sSubPr>
                        <m:ctrlP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1</m:t>
                        </m:r>
                      </m:sub>
                    </m:sSub>
                    <m:r>
                      <a:rPr lang="en-US" sz="20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=0</m:t>
                    </m:r>
                  </m:oMath>
                </a14:m>
                <a:r>
                  <a:rPr lang="en-US" sz="2000" dirty="0">
                    <a:solidFill>
                      <a:srgbClr val="0033A0"/>
                    </a:solidFill>
                    <a:latin typeface="Arial (Headings)"/>
                    <a:cs typeface="Calibri" panose="020F0502020204030204" pitchFamily="34" charset="0"/>
                  </a:rPr>
                  <a:t>, </a:t>
                </a:r>
                <a14:m>
                  <m:oMath xmlns:m="http://schemas.openxmlformats.org/officeDocument/2006/math">
                    <m:sSub>
                      <m:sSubPr>
                        <m:ctrlPr>
                          <a:rPr lang="en-US" sz="20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a:rPr lang="en-US" sz="20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r>
                      <a:rPr lang="en-US" sz="2000">
                        <a:solidFill>
                          <a:schemeClr val="tx1"/>
                        </a:solidFill>
                        <a:latin typeface="Cambria Math" panose="02040503050406030204" pitchFamily="18" charset="0"/>
                        <a:ea typeface="Cambria Math" panose="02040503050406030204" pitchFamily="18" charset="0"/>
                        <a:cs typeface="Calibri" panose="020F0502020204030204" pitchFamily="34" charset="0"/>
                      </a:rPr>
                      <m:t>=</m:t>
                    </m:r>
                    <m:sSub>
                      <m:sSubPr>
                        <m:ctrlP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ctrlPr>
                      </m:sSubPr>
                      <m:e>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𝐼</m:t>
                        </m:r>
                      </m:e>
                      <m:sub>
                        <m:r>
                          <m:rPr>
                            <m:sty m:val="p"/>
                          </m:rPr>
                          <a:rPr lang="en-US" sz="2000" b="0" i="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nom</m:t>
                        </m:r>
                        <m:r>
                          <a:rPr lang="en-US" sz="2000" i="1">
                            <a:solidFill>
                              <a:schemeClr val="tx1"/>
                            </a:solidFill>
                            <a:latin typeface="Cambria Math" panose="02040503050406030204" pitchFamily="18" charset="0"/>
                            <a:ea typeface="Cambria Math" panose="02040503050406030204" pitchFamily="18" charset="0"/>
                            <a:cs typeface="Calibri" panose="020F0502020204030204" pitchFamily="34" charset="0"/>
                          </a:rPr>
                          <m:t>2</m:t>
                        </m:r>
                      </m:sub>
                    </m:sSub>
                  </m:oMath>
                </a14:m>
                <a:r>
                  <a:rPr lang="en-US" sz="2000" dirty="0">
                    <a:solidFill>
                      <a:srgbClr val="0033A0"/>
                    </a:solidFill>
                    <a:latin typeface="Arial (Headings)"/>
                    <a:cs typeface="Calibri" panose="020F0502020204030204" pitchFamily="34" charset="0"/>
                  </a:rPr>
                  <a:t>, the saturation is non-zero due to the finite limit of the saturation function.</a:t>
                </a:r>
              </a:p>
              <a:p>
                <a:pPr marL="666750" lvl="1" indent="-342900">
                  <a:spcBef>
                    <a:spcPts val="0"/>
                  </a:spcBef>
                  <a:buFont typeface="Arial" panose="020B0604020202020204" pitchFamily="34" charset="0"/>
                  <a:buChar char="•"/>
                </a:pPr>
                <a:r>
                  <a:rPr lang="en-US" sz="2000" dirty="0">
                    <a:solidFill>
                      <a:srgbClr val="0033A0"/>
                    </a:solidFill>
                    <a:latin typeface="Arial (Headings)"/>
                    <a:cs typeface="Calibri" panose="020F0502020204030204" pitchFamily="34" charset="0"/>
                  </a:rPr>
                  <a:t>The model can be improved by adding </a:t>
                </a:r>
                <a:r>
                  <a:rPr lang="en-US" sz="2000" dirty="0">
                    <a:solidFill>
                      <a:schemeClr val="tx1"/>
                    </a:solidFill>
                    <a:latin typeface="Arial (Headings)"/>
                    <a:cs typeface="Calibri" panose="020F0502020204030204" pitchFamily="34" charset="0"/>
                  </a:rPr>
                  <a:t>correction factor </a:t>
                </a:r>
                <a14:m>
                  <m:oMath xmlns:m="http://schemas.openxmlformats.org/officeDocument/2006/math">
                    <m:r>
                      <a:rPr lang="en-US" sz="2000" b="1" i="0" smtClean="0">
                        <a:solidFill>
                          <a:schemeClr val="tx1"/>
                        </a:solidFill>
                        <a:latin typeface="Cambria Math" panose="02040503050406030204" pitchFamily="18" charset="0"/>
                        <a:ea typeface="Cambria Math" panose="02040503050406030204" pitchFamily="18" charset="0"/>
                      </a:rPr>
                      <m:t>∆.</m:t>
                    </m:r>
                  </m:oMath>
                </a14:m>
                <a:endParaRPr lang="en-US" sz="2000" dirty="0">
                  <a:solidFill>
                    <a:srgbClr val="0033A0"/>
                  </a:solidFill>
                  <a:latin typeface="Arial (Headings)"/>
                  <a:cs typeface="Calibri" panose="020F0502020204030204" pitchFamily="34" charset="0"/>
                </a:endParaRPr>
              </a:p>
            </p:txBody>
          </p:sp>
        </mc:Choice>
        <mc:Fallback xmlns="">
          <p:sp>
            <p:nvSpPr>
              <p:cNvPr id="20" name="Content Placeholder 21">
                <a:extLst>
                  <a:ext uri="{FF2B5EF4-FFF2-40B4-BE49-F238E27FC236}">
                    <a16:creationId xmlns:a16="http://schemas.microsoft.com/office/drawing/2014/main" id="{100D4F19-3F6C-ED6F-B491-B1EE58843001}"/>
                  </a:ext>
                </a:extLst>
              </p:cNvPr>
              <p:cNvSpPr txBox="1">
                <a:spLocks noGrp="1" noRot="1" noChangeAspect="1" noMove="1" noResize="1" noEditPoints="1" noAdjustHandles="1" noChangeArrowheads="1" noChangeShapeType="1" noTextEdit="1"/>
              </p:cNvSpPr>
              <p:nvPr>
                <p:ph idx="1"/>
              </p:nvPr>
            </p:nvSpPr>
            <p:spPr>
              <a:xfrm rot="10800000" flipV="1">
                <a:off x="0" y="5706280"/>
                <a:ext cx="12192000" cy="654025"/>
              </a:xfrm>
              <a:prstGeom prst="rect">
                <a:avLst/>
              </a:prstGeom>
              <a:blipFill>
                <a:blip r:embed="rId8"/>
                <a:stretch>
                  <a:fillRect t="-10280" b="-24299"/>
                </a:stretch>
              </a:blipFill>
            </p:spPr>
            <p:txBody>
              <a:bodyPr/>
              <a:lstStyle/>
              <a:p>
                <a:r>
                  <a:rPr lang="en-GB">
                    <a:noFill/>
                  </a:rPr>
                  <a:t> </a:t>
                </a:r>
              </a:p>
            </p:txBody>
          </p:sp>
        </mc:Fallback>
      </mc:AlternateContent>
    </p:spTree>
    <p:extLst>
      <p:ext uri="{BB962C8B-B14F-4D97-AF65-F5344CB8AC3E}">
        <p14:creationId xmlns:p14="http://schemas.microsoft.com/office/powerpoint/2010/main" val="383843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91298022-91F7-38C6-65CB-5403DABBE1A7}"/>
              </a:ext>
            </a:extLst>
          </p:cNvPr>
          <p:cNvSpPr/>
          <p:nvPr/>
        </p:nvSpPr>
        <p:spPr>
          <a:xfrm>
            <a:off x="7840788" y="4726606"/>
            <a:ext cx="1894339" cy="467554"/>
          </a:xfrm>
          <a:prstGeom prst="roundRect">
            <a:avLst/>
          </a:prstGeom>
          <a:solidFill>
            <a:schemeClr val="tx1">
              <a:lumMod val="40000"/>
              <a:lumOff val="60000"/>
              <a:alpha val="56000"/>
            </a:schemeClr>
          </a:solidFill>
          <a:ln w="2857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1065742"/>
          </a:xfrm>
        </p:spPr>
        <p:txBody>
          <a:bodyPr anchor="t">
            <a:normAutofit/>
          </a:bodyPr>
          <a:lstStyle/>
          <a:p>
            <a:r>
              <a:rPr lang="en-US" dirty="0"/>
              <a:t>Fitting parameters end relative error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a:xfrm>
            <a:off x="4259262" y="6356350"/>
            <a:ext cx="6572221" cy="365125"/>
          </a:xfrm>
        </p:spPr>
        <p:txBody>
          <a:bodyPr anchor="ctr">
            <a:normAutofit/>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47</a:t>
            </a:fld>
            <a:endParaRPr lang="en-US"/>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Table 8">
            <a:extLst>
              <a:ext uri="{FF2B5EF4-FFF2-40B4-BE49-F238E27FC236}">
                <a16:creationId xmlns:a16="http://schemas.microsoft.com/office/drawing/2014/main" id="{4289256D-8F2F-C563-BF35-FDEE0DF2876A}"/>
              </a:ext>
            </a:extLst>
          </p:cNvPr>
          <p:cNvGraphicFramePr>
            <a:graphicFrameLocks noGrp="1"/>
          </p:cNvGraphicFramePr>
          <p:nvPr>
            <p:extLst>
              <p:ext uri="{D42A27DB-BD31-4B8C-83A1-F6EECF244321}">
                <p14:modId xmlns:p14="http://schemas.microsoft.com/office/powerpoint/2010/main" val="1928839163"/>
              </p:ext>
            </p:extLst>
          </p:nvPr>
        </p:nvGraphicFramePr>
        <p:xfrm>
          <a:off x="479264" y="1822261"/>
          <a:ext cx="3779998" cy="1732862"/>
        </p:xfrm>
        <a:graphic>
          <a:graphicData uri="http://schemas.openxmlformats.org/drawingml/2006/table">
            <a:tbl>
              <a:tblPr>
                <a:tableStyleId>{D7AC3CCA-C797-4891-BE02-D94E43425B78}</a:tableStyleId>
              </a:tblPr>
              <a:tblGrid>
                <a:gridCol w="1330897">
                  <a:extLst>
                    <a:ext uri="{9D8B030D-6E8A-4147-A177-3AD203B41FA5}">
                      <a16:colId xmlns:a16="http://schemas.microsoft.com/office/drawing/2014/main" val="2484855852"/>
                    </a:ext>
                  </a:extLst>
                </a:gridCol>
                <a:gridCol w="964677">
                  <a:extLst>
                    <a:ext uri="{9D8B030D-6E8A-4147-A177-3AD203B41FA5}">
                      <a16:colId xmlns:a16="http://schemas.microsoft.com/office/drawing/2014/main" val="2022786347"/>
                    </a:ext>
                  </a:extLst>
                </a:gridCol>
                <a:gridCol w="1484424">
                  <a:extLst>
                    <a:ext uri="{9D8B030D-6E8A-4147-A177-3AD203B41FA5}">
                      <a16:colId xmlns:a16="http://schemas.microsoft.com/office/drawing/2014/main" val="1580030870"/>
                    </a:ext>
                  </a:extLst>
                </a:gridCol>
              </a:tblGrid>
              <a:tr h="279938">
                <a:tc>
                  <a:txBody>
                    <a:bodyPr/>
                    <a:lstStyle/>
                    <a:p>
                      <a:pPr algn="ctr" fontAlgn="ctr"/>
                      <a:r>
                        <a:rPr lang="en-GB" sz="1000" b="1" dirty="0">
                          <a:effectLst/>
                        </a:rPr>
                        <a:t>Component</a:t>
                      </a:r>
                    </a:p>
                  </a:txBody>
                  <a:tcPr marL="89755" marR="89755" marT="44877" marB="44877" anchor="ctr">
                    <a:solidFill>
                      <a:schemeClr val="bg1"/>
                    </a:solidFill>
                  </a:tcPr>
                </a:tc>
                <a:tc>
                  <a:txBody>
                    <a:bodyPr/>
                    <a:lstStyle/>
                    <a:p>
                      <a:pPr algn="ctr" fontAlgn="ctr"/>
                      <a:r>
                        <a:rPr lang="en-GB" sz="1000" b="1" dirty="0">
                          <a:effectLst/>
                        </a:rPr>
                        <a:t>Parameter</a:t>
                      </a:r>
                    </a:p>
                  </a:txBody>
                  <a:tcPr marL="89755" marR="89755" marT="44877" marB="44877" anchor="ctr">
                    <a:solidFill>
                      <a:schemeClr val="bg1"/>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dirty="0">
                          <a:effectLst/>
                        </a:rPr>
                        <a:t>1.0 inner/ 0.0 outer</a:t>
                      </a:r>
                      <a:endParaRPr lang="en-GB" sz="1000" b="1" dirty="0">
                        <a:effectLst/>
                      </a:endParaRPr>
                    </a:p>
                  </a:txBody>
                  <a:tcPr marL="89755" marR="89755" marT="44877" marB="44877" anchor="ctr">
                    <a:solidFill>
                      <a:schemeClr val="bg1"/>
                    </a:solidFill>
                  </a:tcPr>
                </a:tc>
                <a:extLst>
                  <a:ext uri="{0D108BD9-81ED-4DB2-BD59-A6C34878D82A}">
                    <a16:rowId xmlns:a16="http://schemas.microsoft.com/office/drawing/2014/main" val="3123655309"/>
                  </a:ext>
                </a:extLst>
              </a:tr>
              <a:tr h="139969">
                <a:tc>
                  <a:txBody>
                    <a:bodyPr/>
                    <a:lstStyle/>
                    <a:p>
                      <a:pPr algn="ctr" fontAlgn="ctr"/>
                      <a:r>
                        <a:rPr lang="en-GB" sz="1000">
                          <a:effectLst/>
                        </a:rPr>
                        <a:t>Geometric</a:t>
                      </a:r>
                      <a:endParaRPr lang="en-GB" sz="1000" dirty="0">
                        <a:effectLst/>
                      </a:endParaRPr>
                    </a:p>
                  </a:txBody>
                  <a:tcPr marL="89755" marR="89755" marT="44877" marB="44877" anchor="ctr">
                    <a:solidFill>
                      <a:schemeClr val="bg1"/>
                    </a:solidFill>
                  </a:tcPr>
                </a:tc>
                <a:tc>
                  <a:txBody>
                    <a:bodyPr/>
                    <a:lstStyle/>
                    <a:p>
                      <a:pPr algn="r" fontAlgn="ctr"/>
                      <a:r>
                        <a:rPr lang="en-GB" sz="1000" dirty="0">
                          <a:effectLst/>
                        </a:rPr>
                        <a:t>y</a:t>
                      </a:r>
                    </a:p>
                  </a:txBody>
                  <a:tcPr marL="89755" marR="89755" marT="44877" marB="44877" anchor="ctr">
                    <a:solidFill>
                      <a:schemeClr val="bg1"/>
                    </a:solidFill>
                  </a:tcPr>
                </a:tc>
                <a:tc>
                  <a:txBody>
                    <a:bodyPr/>
                    <a:lstStyle/>
                    <a:p>
                      <a:pPr algn="r" fontAlgn="ctr"/>
                      <a:r>
                        <a:rPr lang="en-GB" sz="1000" b="0" i="0" kern="1200" dirty="0">
                          <a:solidFill>
                            <a:schemeClr val="dk1"/>
                          </a:solidFill>
                          <a:effectLst/>
                          <a:latin typeface="+mn-lt"/>
                          <a:ea typeface="+mn-ea"/>
                          <a:cs typeface="+mn-cs"/>
                        </a:rPr>
                        <a:t>0.0014647</a:t>
                      </a:r>
                      <a:endParaRPr lang="en-GB" sz="1000" dirty="0">
                        <a:effectLst/>
                      </a:endParaRPr>
                    </a:p>
                  </a:txBody>
                  <a:tcPr marL="89755" marR="89755" marT="44877" marB="44877" anchor="ctr">
                    <a:solidFill>
                      <a:schemeClr val="bg1"/>
                    </a:solidFill>
                  </a:tcPr>
                </a:tc>
                <a:extLst>
                  <a:ext uri="{0D108BD9-81ED-4DB2-BD59-A6C34878D82A}">
                    <a16:rowId xmlns:a16="http://schemas.microsoft.com/office/drawing/2014/main" val="2649166255"/>
                  </a:ext>
                </a:extLst>
              </a:tr>
              <a:tr h="139969">
                <a:tc rowSpan="5">
                  <a:txBody>
                    <a:bodyPr/>
                    <a:lstStyle/>
                    <a:p>
                      <a:pPr algn="ctr" fontAlgn="ctr"/>
                      <a:r>
                        <a:rPr lang="en-GB" sz="1000" dirty="0">
                          <a:effectLst/>
                        </a:rPr>
                        <a:t>Saturation</a:t>
                      </a:r>
                    </a:p>
                  </a:txBody>
                  <a:tcPr marL="89755" marR="89755" marT="44877" marB="44877" anchor="ctr">
                    <a:solidFill>
                      <a:schemeClr val="bg1"/>
                    </a:solidFill>
                  </a:tcPr>
                </a:tc>
                <a:tc>
                  <a:txBody>
                    <a:bodyPr/>
                    <a:lstStyle/>
                    <a:p>
                      <a:pPr algn="r" fontAlgn="ctr"/>
                      <a:r>
                        <a:rPr lang="en-GB" sz="1000" dirty="0">
                          <a:effectLst/>
                        </a:rPr>
                        <a:t>sigma1</a:t>
                      </a:r>
                    </a:p>
                  </a:txBody>
                  <a:tcPr marL="89755" marR="89755" marT="44877" marB="44877" anchor="ctr">
                    <a:solidFill>
                      <a:schemeClr val="bg1"/>
                    </a:solidFill>
                  </a:tcPr>
                </a:tc>
                <a:tc>
                  <a:txBody>
                    <a:bodyPr/>
                    <a:lstStyle/>
                    <a:p>
                      <a:pPr algn="r" fontAlgn="ctr"/>
                      <a:r>
                        <a:rPr lang="en-GB" sz="1000" dirty="0">
                          <a:effectLst/>
                        </a:rPr>
                        <a:t>0.0000485</a:t>
                      </a:r>
                    </a:p>
                  </a:txBody>
                  <a:tcPr marL="89755" marR="89755" marT="44877" marB="44877" anchor="ctr">
                    <a:solidFill>
                      <a:schemeClr val="bg1"/>
                    </a:solidFill>
                  </a:tcPr>
                </a:tc>
                <a:extLst>
                  <a:ext uri="{0D108BD9-81ED-4DB2-BD59-A6C34878D82A}">
                    <a16:rowId xmlns:a16="http://schemas.microsoft.com/office/drawing/2014/main" val="877837401"/>
                  </a:ext>
                </a:extLst>
              </a:tr>
              <a:tr h="0">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I01</a:t>
                      </a:r>
                    </a:p>
                  </a:txBody>
                  <a:tcPr marL="89755" marR="89755" marT="44877" marB="44877" anchor="ctr">
                    <a:solidFill>
                      <a:schemeClr val="bg1"/>
                    </a:solidFill>
                  </a:tcPr>
                </a:tc>
                <a:tc>
                  <a:txBody>
                    <a:bodyPr/>
                    <a:lstStyle/>
                    <a:p>
                      <a:pPr algn="r" fontAlgn="ctr"/>
                      <a:r>
                        <a:rPr lang="en-GB" sz="1000" dirty="0">
                          <a:effectLst/>
                        </a:rPr>
                        <a:t>1445</a:t>
                      </a:r>
                    </a:p>
                  </a:txBody>
                  <a:tcPr marL="89755" marR="89755" marT="44877" marB="44877" anchor="ctr">
                    <a:solidFill>
                      <a:schemeClr val="bg1"/>
                    </a:solidFill>
                  </a:tcPr>
                </a:tc>
                <a:extLst>
                  <a:ext uri="{0D108BD9-81ED-4DB2-BD59-A6C34878D82A}">
                    <a16:rowId xmlns:a16="http://schemas.microsoft.com/office/drawing/2014/main" val="1077681882"/>
                  </a:ext>
                </a:extLst>
              </a:tr>
              <a:tr h="139969">
                <a:tc vMerge="1">
                  <a:txBody>
                    <a:bodyPr/>
                    <a:lstStyle/>
                    <a:p>
                      <a:pPr algn="r" fontAlgn="ctr"/>
                      <a:r>
                        <a:rPr lang="en-GB" sz="700" dirty="0">
                          <a:effectLst/>
                        </a:rPr>
                        <a:t>Saturation</a:t>
                      </a:r>
                    </a:p>
                  </a:txBody>
                  <a:tcPr marL="89755" marR="89755" marT="44877" marB="44877" anchor="ctr"/>
                </a:tc>
                <a:tc>
                  <a:txBody>
                    <a:bodyPr/>
                    <a:lstStyle/>
                    <a:p>
                      <a:pPr algn="r" fontAlgn="ctr"/>
                      <a:r>
                        <a:rPr lang="en-GB" sz="1000" dirty="0">
                          <a:effectLst/>
                        </a:rPr>
                        <a:t>S1</a:t>
                      </a:r>
                    </a:p>
                  </a:txBody>
                  <a:tcPr marL="89755" marR="89755" marT="44877" marB="44877" anchor="ctr">
                    <a:solidFill>
                      <a:schemeClr val="bg1"/>
                    </a:solidFill>
                  </a:tcPr>
                </a:tc>
                <a:tc>
                  <a:txBody>
                    <a:bodyPr/>
                    <a:lstStyle/>
                    <a:p>
                      <a:pPr algn="r" fontAlgn="ctr"/>
                      <a:r>
                        <a:rPr lang="en-GB" sz="1000" dirty="0">
                          <a:effectLst/>
                        </a:rPr>
                        <a:t>4.7</a:t>
                      </a:r>
                    </a:p>
                  </a:txBody>
                  <a:tcPr marL="89755" marR="89755" marT="44877" marB="44877" anchor="ctr">
                    <a:solidFill>
                      <a:schemeClr val="bg1"/>
                    </a:solidFill>
                  </a:tcPr>
                </a:tc>
                <a:extLst>
                  <a:ext uri="{0D108BD9-81ED-4DB2-BD59-A6C34878D82A}">
                    <a16:rowId xmlns:a16="http://schemas.microsoft.com/office/drawing/2014/main" val="3025759289"/>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a</a:t>
                      </a:r>
                    </a:p>
                  </a:txBody>
                  <a:tcPr marL="89755" marR="89755" marT="44877" marB="44877" anchor="ctr">
                    <a:solidFill>
                      <a:srgbClr val="008000">
                        <a:alpha val="50000"/>
                      </a:srgbClr>
                    </a:solidFill>
                  </a:tcPr>
                </a:tc>
                <a:tc>
                  <a:txBody>
                    <a:bodyPr/>
                    <a:lstStyle/>
                    <a:p>
                      <a:pPr algn="r" fontAlgn="ctr"/>
                      <a:r>
                        <a:rPr lang="en-GB" sz="1000" dirty="0"/>
                        <a:t>0.728</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1888789562"/>
                  </a:ext>
                </a:extLst>
              </a:tr>
              <a:tr h="139969">
                <a:tc vMerge="1">
                  <a:txBody>
                    <a:bodyPr/>
                    <a:lstStyle/>
                    <a:p>
                      <a:pPr algn="ctr" fontAlgn="ctr"/>
                      <a:endParaRPr lang="en-GB" sz="1000" dirty="0">
                        <a:effectLst/>
                      </a:endParaRPr>
                    </a:p>
                  </a:txBody>
                  <a:tcPr marL="89755" marR="89755" marT="44877" marB="44877" anchor="ctr"/>
                </a:tc>
                <a:tc>
                  <a:txBody>
                    <a:bodyPr/>
                    <a:lstStyle/>
                    <a:p>
                      <a:pPr algn="r" fontAlgn="ctr"/>
                      <a:r>
                        <a:rPr lang="en-GB" sz="1000" dirty="0">
                          <a:effectLst/>
                        </a:rPr>
                        <a:t>b</a:t>
                      </a:r>
                    </a:p>
                  </a:txBody>
                  <a:tcPr marL="89755" marR="89755" marT="44877" marB="44877" anchor="ctr">
                    <a:solidFill>
                      <a:srgbClr val="008000">
                        <a:alpha val="50000"/>
                      </a:srgbClr>
                    </a:solidFill>
                  </a:tcPr>
                </a:tc>
                <a:tc>
                  <a:txBody>
                    <a:bodyPr/>
                    <a:lstStyle/>
                    <a:p>
                      <a:pPr algn="r" fontAlgn="ctr"/>
                      <a:r>
                        <a:rPr lang="en-GB" sz="1000" dirty="0"/>
                        <a:t>0.091</a:t>
                      </a:r>
                      <a:endParaRPr lang="en-GB" sz="1000" dirty="0">
                        <a:effectLst/>
                      </a:endParaRPr>
                    </a:p>
                  </a:txBody>
                  <a:tcPr marL="89755" marR="89755" marT="44877" marB="44877" anchor="ctr">
                    <a:solidFill>
                      <a:srgbClr val="008000">
                        <a:alpha val="49804"/>
                      </a:srgbClr>
                    </a:solidFill>
                  </a:tcPr>
                </a:tc>
                <a:extLst>
                  <a:ext uri="{0D108BD9-81ED-4DB2-BD59-A6C34878D82A}">
                    <a16:rowId xmlns:a16="http://schemas.microsoft.com/office/drawing/2014/main" val="2331531894"/>
                  </a:ext>
                </a:extLst>
              </a:tr>
            </a:tbl>
          </a:graphicData>
        </a:graphic>
      </p:graphicFrame>
      <p:graphicFrame>
        <p:nvGraphicFramePr>
          <p:cNvPr id="10" name="Table 9">
            <a:extLst>
              <a:ext uri="{FF2B5EF4-FFF2-40B4-BE49-F238E27FC236}">
                <a16:creationId xmlns:a16="http://schemas.microsoft.com/office/drawing/2014/main" id="{967FEFA4-DF2F-6479-D78B-A8FFB1E803C8}"/>
              </a:ext>
            </a:extLst>
          </p:cNvPr>
          <p:cNvGraphicFramePr>
            <a:graphicFrameLocks noGrp="1"/>
          </p:cNvGraphicFramePr>
          <p:nvPr>
            <p:extLst>
              <p:ext uri="{D42A27DB-BD31-4B8C-83A1-F6EECF244321}">
                <p14:modId xmlns:p14="http://schemas.microsoft.com/office/powerpoint/2010/main" val="3995420363"/>
              </p:ext>
            </p:extLst>
          </p:nvPr>
        </p:nvGraphicFramePr>
        <p:xfrm>
          <a:off x="479261" y="3835862"/>
          <a:ext cx="3780000" cy="726462"/>
        </p:xfrm>
        <a:graphic>
          <a:graphicData uri="http://schemas.openxmlformats.org/drawingml/2006/table">
            <a:tbl>
              <a:tblPr>
                <a:tableStyleId>{D7AC3CCA-C797-4891-BE02-D94E43425B78}</a:tableStyleId>
              </a:tblPr>
              <a:tblGrid>
                <a:gridCol w="540000">
                  <a:extLst>
                    <a:ext uri="{9D8B030D-6E8A-4147-A177-3AD203B41FA5}">
                      <a16:colId xmlns:a16="http://schemas.microsoft.com/office/drawing/2014/main" val="1636870900"/>
                    </a:ext>
                  </a:extLst>
                </a:gridCol>
                <a:gridCol w="540000">
                  <a:extLst>
                    <a:ext uri="{9D8B030D-6E8A-4147-A177-3AD203B41FA5}">
                      <a16:colId xmlns:a16="http://schemas.microsoft.com/office/drawing/2014/main" val="3687214748"/>
                    </a:ext>
                  </a:extLst>
                </a:gridCol>
                <a:gridCol w="540000">
                  <a:extLst>
                    <a:ext uri="{9D8B030D-6E8A-4147-A177-3AD203B41FA5}">
                      <a16:colId xmlns:a16="http://schemas.microsoft.com/office/drawing/2014/main" val="2743390187"/>
                    </a:ext>
                  </a:extLst>
                </a:gridCol>
                <a:gridCol w="366848">
                  <a:extLst>
                    <a:ext uri="{9D8B030D-6E8A-4147-A177-3AD203B41FA5}">
                      <a16:colId xmlns:a16="http://schemas.microsoft.com/office/drawing/2014/main" val="1106262950"/>
                    </a:ext>
                  </a:extLst>
                </a:gridCol>
                <a:gridCol w="713152">
                  <a:extLst>
                    <a:ext uri="{9D8B030D-6E8A-4147-A177-3AD203B41FA5}">
                      <a16:colId xmlns:a16="http://schemas.microsoft.com/office/drawing/2014/main" val="3202908938"/>
                    </a:ext>
                  </a:extLst>
                </a:gridCol>
                <a:gridCol w="540000">
                  <a:extLst>
                    <a:ext uri="{9D8B030D-6E8A-4147-A177-3AD203B41FA5}">
                      <a16:colId xmlns:a16="http://schemas.microsoft.com/office/drawing/2014/main" val="814734363"/>
                    </a:ext>
                  </a:extLst>
                </a:gridCol>
                <a:gridCol w="540000">
                  <a:extLst>
                    <a:ext uri="{9D8B030D-6E8A-4147-A177-3AD203B41FA5}">
                      <a16:colId xmlns:a16="http://schemas.microsoft.com/office/drawing/2014/main" val="3058844510"/>
                    </a:ext>
                  </a:extLst>
                </a:gridCol>
              </a:tblGrid>
              <a:tr h="139969">
                <a:tc gridSpan="7">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dirty="0">
                          <a:effectLst/>
                        </a:rPr>
                        <a:t>Constant parameters</a:t>
                      </a:r>
                    </a:p>
                  </a:txBody>
                  <a:tcPr marL="89755" marR="89755" marT="44877" marB="44877" anchor="ctr">
                    <a:solidFill>
                      <a:schemeClr val="bg1"/>
                    </a:solidFill>
                  </a:tcP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algn="r" fontAlgn="ctr"/>
                      <a:endParaRPr lang="en-GB" sz="1000" dirty="0">
                        <a:effectLst/>
                      </a:endParaRPr>
                    </a:p>
                  </a:txBody>
                  <a:tcPr marL="89755" marR="89755" marT="44877" marB="44877"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1" dirty="0">
                        <a:effectLst/>
                      </a:endParaRPr>
                    </a:p>
                  </a:txBody>
                  <a:tcPr marL="89755" marR="89755" marT="44877" marB="44877" anchor="ctr"/>
                </a:tc>
                <a:extLst>
                  <a:ext uri="{0D108BD9-81ED-4DB2-BD59-A6C34878D82A}">
                    <a16:rowId xmlns:a16="http://schemas.microsoft.com/office/drawing/2014/main" val="2330055698"/>
                  </a:ext>
                </a:extLst>
              </a:tr>
              <a:tr h="139969">
                <a:tc>
                  <a:txBody>
                    <a:bodyPr/>
                    <a:lstStyle/>
                    <a:p>
                      <a:pPr algn="r" fontAlgn="ctr"/>
                      <a:r>
                        <a:rPr lang="en-GB" sz="1000" dirty="0" err="1">
                          <a:effectLst/>
                        </a:rPr>
                        <a:t>Iinj</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Ic</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Tc0</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T</a:t>
                      </a:r>
                      <a:endParaRPr lang="en-GB" sz="1000" dirty="0">
                        <a:effectLst/>
                      </a:endParaRPr>
                    </a:p>
                  </a:txBody>
                  <a:tcPr marL="89755" marR="89755" marT="44877" marB="44877" anchor="ctr">
                    <a:solidFill>
                      <a:schemeClr val="bg1"/>
                    </a:solidFill>
                  </a:tcPr>
                </a:tc>
                <a:tc>
                  <a:txBody>
                    <a:bodyPr/>
                    <a:lstStyle/>
                    <a:p>
                      <a:pPr algn="r" fontAlgn="ctr"/>
                      <a:r>
                        <a:rPr lang="en-US" sz="1000" dirty="0" err="1">
                          <a:effectLst/>
                        </a:rPr>
                        <a:t>Tmeas</a:t>
                      </a:r>
                      <a:endParaRPr lang="en-GB" sz="1000" dirty="0">
                        <a:effectLst/>
                      </a:endParaRPr>
                    </a:p>
                  </a:txBody>
                  <a:tcPr marL="89755" marR="89755" marT="44877" marB="44877" anchor="ctr">
                    <a:solidFill>
                      <a:schemeClr val="bg1"/>
                    </a:solidFill>
                  </a:tcPr>
                </a:tc>
                <a:tc>
                  <a:txBody>
                    <a:bodyPr/>
                    <a:lstStyle/>
                    <a:p>
                      <a:pPr algn="r" fontAlgn="ctr"/>
                      <a:r>
                        <a:rPr lang="en-US" sz="1000" dirty="0">
                          <a:effectLst/>
                        </a:rPr>
                        <a:t>Inom1</a:t>
                      </a:r>
                      <a:endParaRPr lang="en-GB" sz="1000" dirty="0">
                        <a:effectLst/>
                      </a:endParaRPr>
                    </a:p>
                  </a:txBody>
                  <a:tcPr marL="89755" marR="89755" marT="44877" marB="44877" anchor="ctr">
                    <a:solidFill>
                      <a:schemeClr val="bg1">
                        <a:alpha val="50000"/>
                      </a:schemeClr>
                    </a:solidFill>
                  </a:tcPr>
                </a:tc>
                <a:tc>
                  <a:txBody>
                    <a:bodyPr/>
                    <a:lstStyle/>
                    <a:p>
                      <a:pPr algn="r" fontAlgn="ctr"/>
                      <a:r>
                        <a:rPr lang="en-US" sz="1000" dirty="0">
                          <a:effectLst/>
                        </a:rPr>
                        <a:t>Inom2</a:t>
                      </a:r>
                      <a:endParaRPr lang="en-GB" sz="100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4089715924"/>
                  </a:ext>
                </a:extLst>
              </a:tr>
              <a:tr h="0">
                <a:tc>
                  <a:txBody>
                    <a:bodyPr/>
                    <a:lstStyle/>
                    <a:p>
                      <a:pPr algn="ctr" fontAlgn="ctr"/>
                      <a:r>
                        <a:rPr lang="en-GB" sz="1000" i="0" dirty="0">
                          <a:effectLst/>
                        </a:rPr>
                        <a:t>117</a:t>
                      </a:r>
                    </a:p>
                  </a:txBody>
                  <a:tcPr marL="89755" marR="89755" marT="44877" marB="44877" anchor="ctr">
                    <a:solidFill>
                      <a:schemeClr val="bg1"/>
                    </a:solidFill>
                  </a:tcPr>
                </a:tc>
                <a:tc>
                  <a:txBody>
                    <a:bodyPr/>
                    <a:lstStyle/>
                    <a:p>
                      <a:pPr algn="ctr" fontAlgn="ctr"/>
                      <a:r>
                        <a:rPr lang="en-US" sz="1000" i="0" dirty="0">
                          <a:effectLst/>
                        </a:rPr>
                        <a:t>15000</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9.5</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4.5</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1.9</a:t>
                      </a:r>
                      <a:endParaRPr lang="en-GB" sz="1000" i="0" dirty="0">
                        <a:effectLst/>
                      </a:endParaRPr>
                    </a:p>
                  </a:txBody>
                  <a:tcPr marL="89755" marR="89755" marT="44877" marB="44877" anchor="ctr">
                    <a:solidFill>
                      <a:schemeClr val="bg1"/>
                    </a:solidFill>
                  </a:tcPr>
                </a:tc>
                <a:tc>
                  <a:txBody>
                    <a:bodyPr/>
                    <a:lstStyle/>
                    <a:p>
                      <a:pPr algn="ctr" fontAlgn="ctr"/>
                      <a:r>
                        <a:rPr lang="en-US" sz="1000" i="0" dirty="0">
                          <a:effectLst/>
                        </a:rPr>
                        <a:t>1755</a:t>
                      </a:r>
                      <a:endParaRPr lang="en-GB" sz="1000" i="0" dirty="0">
                        <a:effectLst/>
                      </a:endParaRPr>
                    </a:p>
                  </a:txBody>
                  <a:tcPr marL="89755" marR="89755" marT="44877" marB="44877" anchor="ctr">
                    <a:solidFill>
                      <a:schemeClr val="bg1">
                        <a:alpha val="50000"/>
                      </a:schemeClr>
                    </a:solidFill>
                  </a:tcPr>
                </a:tc>
                <a:tc>
                  <a:txBody>
                    <a:bodyPr/>
                    <a:lstStyle/>
                    <a:p>
                      <a:pPr algn="ctr" fontAlgn="ctr"/>
                      <a:r>
                        <a:rPr lang="en-US" sz="1000" i="0" dirty="0">
                          <a:effectLst/>
                        </a:rPr>
                        <a:t>1435</a:t>
                      </a:r>
                      <a:endParaRPr lang="en-GB" sz="1000" i="0" dirty="0">
                        <a:effectLst/>
                      </a:endParaRPr>
                    </a:p>
                  </a:txBody>
                  <a:tcPr marL="89755" marR="89755" marT="44877" marB="44877" anchor="ctr">
                    <a:solidFill>
                      <a:srgbClr val="008000">
                        <a:alpha val="50000"/>
                      </a:srgbClr>
                    </a:solidFill>
                  </a:tcPr>
                </a:tc>
                <a:extLst>
                  <a:ext uri="{0D108BD9-81ED-4DB2-BD59-A6C34878D82A}">
                    <a16:rowId xmlns:a16="http://schemas.microsoft.com/office/drawing/2014/main" val="3987760482"/>
                  </a:ext>
                </a:extLst>
              </a:tr>
            </a:tbl>
          </a:graphicData>
        </a:graphic>
      </p:graphicFrame>
      <p:sp>
        <p:nvSpPr>
          <p:cNvPr id="14" name="Content Placeholder 21">
            <a:extLst>
              <a:ext uri="{FF2B5EF4-FFF2-40B4-BE49-F238E27FC236}">
                <a16:creationId xmlns:a16="http://schemas.microsoft.com/office/drawing/2014/main" id="{196592AE-BE1D-4529-708E-48C330C06D8A}"/>
              </a:ext>
            </a:extLst>
          </p:cNvPr>
          <p:cNvSpPr txBox="1">
            <a:spLocks noGrp="1"/>
          </p:cNvSpPr>
          <p:nvPr>
            <p:ph idx="1"/>
          </p:nvPr>
        </p:nvSpPr>
        <p:spPr>
          <a:xfrm>
            <a:off x="0" y="5729133"/>
            <a:ext cx="12192000" cy="615553"/>
          </a:xfrm>
          <a:prstGeom prst="rect">
            <a:avLst/>
          </a:prstGeom>
          <a:solidFill>
            <a:srgbClr val="BEBECB"/>
          </a:solidFill>
        </p:spPr>
        <p:txBody>
          <a:bodyPr wrap="square">
            <a:spAutoFit/>
          </a:bodyPr>
          <a:lstStyle/>
          <a:p>
            <a:pPr marL="666750" lvl="1" indent="-342900">
              <a:spcBef>
                <a:spcPts val="0"/>
              </a:spcBef>
              <a:buFont typeface="Arial" panose="020B0604020202020204" pitchFamily="34" charset="0"/>
              <a:buChar char="•"/>
            </a:pPr>
            <a:r>
              <a:rPr lang="en-US" sz="2000" b="0" dirty="0">
                <a:solidFill>
                  <a:srgbClr val="0033A0"/>
                </a:solidFill>
                <a:latin typeface="+mj-lt"/>
                <a:cs typeface="Calibri" panose="020F0502020204030204" pitchFamily="34" charset="0"/>
              </a:rPr>
              <a:t>The fit is accurate within ±30 units in most of the operating range, except for very small angles and at the maximum outer current (see black marker).</a:t>
            </a:r>
          </a:p>
        </p:txBody>
      </p:sp>
      <p:sp>
        <p:nvSpPr>
          <p:cNvPr id="2" name="Date Placeholder 3">
            <a:extLst>
              <a:ext uri="{FF2B5EF4-FFF2-40B4-BE49-F238E27FC236}">
                <a16:creationId xmlns:a16="http://schemas.microsoft.com/office/drawing/2014/main" id="{491EB6A6-1662-A109-C487-76DD12729FF2}"/>
              </a:ext>
            </a:extLst>
          </p:cNvPr>
          <p:cNvSpPr>
            <a:spLocks noGrp="1"/>
          </p:cNvSpPr>
          <p:nvPr>
            <p:ph type="dt" sz="half" idx="10"/>
          </p:nvPr>
        </p:nvSpPr>
        <p:spPr>
          <a:xfrm>
            <a:off x="3457213" y="6368014"/>
            <a:ext cx="944159" cy="365125"/>
          </a:xfrm>
        </p:spPr>
        <p:txBody>
          <a:bodyPr/>
          <a:lstStyle/>
          <a:p>
            <a:r>
              <a:rPr lang="en-US" sz="1200" dirty="0"/>
              <a:t>04/10/2022</a:t>
            </a:r>
          </a:p>
        </p:txBody>
      </p:sp>
      <p:pic>
        <p:nvPicPr>
          <p:cNvPr id="2050" name="Picture 2">
            <a:extLst>
              <a:ext uri="{FF2B5EF4-FFF2-40B4-BE49-F238E27FC236}">
                <a16:creationId xmlns:a16="http://schemas.microsoft.com/office/drawing/2014/main" id="{BBCD2ED6-2312-A1CF-8618-39AC497586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0057" y="1489425"/>
            <a:ext cx="7201322" cy="3187091"/>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C7B2FB20-0973-DAA0-5609-BE2D79AD4442}"/>
              </a:ext>
            </a:extLst>
          </p:cNvPr>
          <p:cNvCxnSpPr>
            <a:cxnSpLocks/>
            <a:stCxn id="20" idx="0"/>
          </p:cNvCxnSpPr>
          <p:nvPr/>
        </p:nvCxnSpPr>
        <p:spPr>
          <a:xfrm flipH="1" flipV="1">
            <a:off x="7397443" y="4017818"/>
            <a:ext cx="1390515" cy="708788"/>
          </a:xfrm>
          <a:prstGeom prst="straightConnector1">
            <a:avLst/>
          </a:prstGeom>
          <a:ln w="28575">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E19A086-8F6C-21FC-9885-E093F116E56D}"/>
              </a:ext>
            </a:extLst>
          </p:cNvPr>
          <p:cNvSpPr txBox="1"/>
          <p:nvPr/>
        </p:nvSpPr>
        <p:spPr>
          <a:xfrm>
            <a:off x="8081818" y="4851679"/>
            <a:ext cx="2096654" cy="276999"/>
          </a:xfrm>
          <a:prstGeom prst="rect">
            <a:avLst/>
          </a:prstGeom>
          <a:noFill/>
        </p:spPr>
        <p:txBody>
          <a:bodyPr wrap="square" lIns="0" tIns="0" rIns="0" bIns="0" rtlCol="0">
            <a:spAutoFit/>
          </a:bodyPr>
          <a:lstStyle/>
          <a:p>
            <a:pPr algn="l"/>
            <a:r>
              <a:rPr lang="en-US" dirty="0">
                <a:solidFill>
                  <a:schemeClr val="bg1"/>
                </a:solidFill>
              </a:rPr>
              <a:t>-13-(-65)=52</a:t>
            </a:r>
            <a:endParaRPr lang="en-GB" dirty="0">
              <a:solidFill>
                <a:schemeClr val="bg1"/>
              </a:solidFill>
            </a:endParaRPr>
          </a:p>
        </p:txBody>
      </p:sp>
      <p:sp>
        <p:nvSpPr>
          <p:cNvPr id="24" name="TextBox 23">
            <a:extLst>
              <a:ext uri="{FF2B5EF4-FFF2-40B4-BE49-F238E27FC236}">
                <a16:creationId xmlns:a16="http://schemas.microsoft.com/office/drawing/2014/main" id="{5554EC6F-657C-D141-882E-D727DA63FC7F}"/>
              </a:ext>
            </a:extLst>
          </p:cNvPr>
          <p:cNvSpPr txBox="1"/>
          <p:nvPr/>
        </p:nvSpPr>
        <p:spPr>
          <a:xfrm>
            <a:off x="7684211" y="5293413"/>
            <a:ext cx="2207491" cy="276999"/>
          </a:xfrm>
          <a:prstGeom prst="rect">
            <a:avLst/>
          </a:prstGeom>
          <a:solidFill>
            <a:schemeClr val="bg1"/>
          </a:solidFill>
        </p:spPr>
        <p:txBody>
          <a:bodyPr wrap="square" lIns="0" tIns="0" rIns="0" bIns="0" rtlCol="0">
            <a:spAutoFit/>
          </a:bodyPr>
          <a:lstStyle/>
          <a:p>
            <a:pPr algn="l"/>
            <a:r>
              <a:rPr lang="en-US" i="1" dirty="0">
                <a:solidFill>
                  <a:schemeClr val="tx1">
                    <a:lumMod val="60000"/>
                    <a:lumOff val="40000"/>
                  </a:schemeClr>
                </a:solidFill>
              </a:rPr>
              <a:t>Very good agreement</a:t>
            </a:r>
            <a:endParaRPr lang="en-GB" i="1" dirty="0">
              <a:solidFill>
                <a:schemeClr val="tx1">
                  <a:lumMod val="60000"/>
                  <a:lumOff val="40000"/>
                </a:schemeClr>
              </a:solidFill>
            </a:endParaRPr>
          </a:p>
        </p:txBody>
      </p:sp>
    </p:spTree>
    <p:extLst>
      <p:ext uri="{BB962C8B-B14F-4D97-AF65-F5344CB8AC3E}">
        <p14:creationId xmlns:p14="http://schemas.microsoft.com/office/powerpoint/2010/main" val="17375964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Rounded Corners 36">
            <a:extLst>
              <a:ext uri="{FF2B5EF4-FFF2-40B4-BE49-F238E27FC236}">
                <a16:creationId xmlns:a16="http://schemas.microsoft.com/office/drawing/2014/main" id="{C0324A7B-981C-AEDC-C832-C351185FE95E}"/>
              </a:ext>
            </a:extLst>
          </p:cNvPr>
          <p:cNvSpPr/>
          <p:nvPr/>
        </p:nvSpPr>
        <p:spPr>
          <a:xfrm>
            <a:off x="1944866" y="4395073"/>
            <a:ext cx="1321581" cy="592624"/>
          </a:xfrm>
          <a:prstGeom prst="roundRect">
            <a:avLst>
              <a:gd name="adj" fmla="val 12113"/>
            </a:avLst>
          </a:prstGeom>
          <a:solidFill>
            <a:srgbClr val="AAB4CD"/>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101" name="Arc 100">
            <a:extLst>
              <a:ext uri="{FF2B5EF4-FFF2-40B4-BE49-F238E27FC236}">
                <a16:creationId xmlns:a16="http://schemas.microsoft.com/office/drawing/2014/main" id="{66EFF875-5F71-96C3-C165-7D34A0E78B5E}"/>
              </a:ext>
            </a:extLst>
          </p:cNvPr>
          <p:cNvSpPr/>
          <p:nvPr/>
        </p:nvSpPr>
        <p:spPr>
          <a:xfrm flipV="1">
            <a:off x="3753080" y="4987697"/>
            <a:ext cx="5049172" cy="829458"/>
          </a:xfrm>
          <a:prstGeom prst="arc">
            <a:avLst>
              <a:gd name="adj1" fmla="val 11234851"/>
              <a:gd name="adj2" fmla="val 55165"/>
            </a:avLst>
          </a:prstGeom>
          <a:ln w="66675">
            <a:solidFill>
              <a:srgbClr val="33CCCC"/>
            </a:solidFill>
            <a:head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58337455-7FA8-9C48-3D3D-6C9920FCCB2C}"/>
              </a:ext>
            </a:extLst>
          </p:cNvPr>
          <p:cNvCxnSpPr>
            <a:cxnSpLocks/>
          </p:cNvCxnSpPr>
          <p:nvPr/>
        </p:nvCxnSpPr>
        <p:spPr>
          <a:xfrm flipV="1">
            <a:off x="3356759" y="4005738"/>
            <a:ext cx="147709" cy="1261577"/>
          </a:xfrm>
          <a:prstGeom prst="straightConnector1">
            <a:avLst/>
          </a:prstGeom>
          <a:ln>
            <a:solidFill>
              <a:srgbClr val="AAB4CD"/>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Rounded Corners 12">
            <a:extLst>
              <a:ext uri="{FF2B5EF4-FFF2-40B4-BE49-F238E27FC236}">
                <a16:creationId xmlns:a16="http://schemas.microsoft.com/office/drawing/2014/main" id="{E5F4D8E9-1B82-BE4F-FECA-14B0B245C3C1}"/>
              </a:ext>
            </a:extLst>
          </p:cNvPr>
          <p:cNvSpPr/>
          <p:nvPr/>
        </p:nvSpPr>
        <p:spPr>
          <a:xfrm>
            <a:off x="2336797" y="5164578"/>
            <a:ext cx="1930093" cy="627663"/>
          </a:xfrm>
          <a:prstGeom prst="roundRect">
            <a:avLst>
              <a:gd name="adj" fmla="val 12113"/>
            </a:avLst>
          </a:prstGeom>
          <a:solidFill>
            <a:srgbClr val="33CCCC"/>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TextBox 43">
            <a:extLst>
              <a:ext uri="{FF2B5EF4-FFF2-40B4-BE49-F238E27FC236}">
                <a16:creationId xmlns:a16="http://schemas.microsoft.com/office/drawing/2014/main" id="{1AE561C3-9CC9-21AA-3A6A-FD7C699C3820}"/>
              </a:ext>
            </a:extLst>
          </p:cNvPr>
          <p:cNvSpPr txBox="1"/>
          <p:nvPr/>
        </p:nvSpPr>
        <p:spPr>
          <a:xfrm>
            <a:off x="2333919" y="5150142"/>
            <a:ext cx="192889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Calibri" panose="020F0502020204030204" pitchFamily="34" charset="0"/>
                <a:cs typeface="Calibri" panose="020F0502020204030204" pitchFamily="34" charset="0"/>
              </a:rPr>
              <a:t>Magnetic </a:t>
            </a:r>
            <a:br>
              <a:rPr lang="en-US" dirty="0">
                <a:solidFill>
                  <a:schemeClr val="bg1"/>
                </a:solidFill>
                <a:latin typeface="Calibri" panose="020F0502020204030204" pitchFamily="34" charset="0"/>
                <a:cs typeface="Calibri" panose="020F0502020204030204" pitchFamily="34" charset="0"/>
              </a:rPr>
            </a:br>
            <a:r>
              <a:rPr lang="en-US" dirty="0">
                <a:solidFill>
                  <a:schemeClr val="bg1"/>
                </a:solidFill>
                <a:latin typeface="Calibri" panose="020F0502020204030204" pitchFamily="34" charset="0"/>
                <a:cs typeface="Calibri" panose="020F0502020204030204" pitchFamily="34" charset="0"/>
              </a:rPr>
              <a:t>Measurement DB</a:t>
            </a:r>
            <a:endParaRPr lang="en-GB" dirty="0">
              <a:solidFill>
                <a:schemeClr val="bg1"/>
              </a:solidFill>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PyMagAnalysis</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48</a:t>
            </a:fld>
            <a:endParaRPr lang="en-US" dirty="0"/>
          </a:p>
        </p:txBody>
      </p:sp>
      <p:cxnSp>
        <p:nvCxnSpPr>
          <p:cNvPr id="2" name="Straight Arrow Connector 1">
            <a:extLst>
              <a:ext uri="{FF2B5EF4-FFF2-40B4-BE49-F238E27FC236}">
                <a16:creationId xmlns:a16="http://schemas.microsoft.com/office/drawing/2014/main" id="{9DC581C1-7686-70C0-EC03-80AD3933E336}"/>
              </a:ext>
            </a:extLst>
          </p:cNvPr>
          <p:cNvCxnSpPr>
            <a:cxnSpLocks/>
            <a:stCxn id="31" idx="0"/>
          </p:cNvCxnSpPr>
          <p:nvPr/>
        </p:nvCxnSpPr>
        <p:spPr>
          <a:xfrm flipH="1" flipV="1">
            <a:off x="4069863" y="3981705"/>
            <a:ext cx="260492" cy="451342"/>
          </a:xfrm>
          <a:prstGeom prst="straightConnector1">
            <a:avLst/>
          </a:prstGeom>
          <a:ln>
            <a:solidFill>
              <a:srgbClr val="AAB4CD"/>
            </a:solidFill>
            <a:tailEnd type="triangle"/>
          </a:ln>
        </p:spPr>
        <p:style>
          <a:lnRef idx="2">
            <a:schemeClr val="accent1"/>
          </a:lnRef>
          <a:fillRef idx="0">
            <a:schemeClr val="accent1"/>
          </a:fillRef>
          <a:effectRef idx="1">
            <a:schemeClr val="accent1"/>
          </a:effectRef>
          <a:fontRef idx="minor">
            <a:schemeClr val="tx1"/>
          </a:fontRef>
        </p:style>
      </p:cxnSp>
      <p:sp>
        <p:nvSpPr>
          <p:cNvPr id="7" name="Arrow: Right 6">
            <a:extLst>
              <a:ext uri="{FF2B5EF4-FFF2-40B4-BE49-F238E27FC236}">
                <a16:creationId xmlns:a16="http://schemas.microsoft.com/office/drawing/2014/main" id="{5CDE8477-AD70-E887-AC07-3D021D6B11D6}"/>
              </a:ext>
            </a:extLst>
          </p:cNvPr>
          <p:cNvSpPr/>
          <p:nvPr/>
        </p:nvSpPr>
        <p:spPr>
          <a:xfrm rot="5400000">
            <a:off x="8478387" y="2544077"/>
            <a:ext cx="1279496" cy="391531"/>
          </a:xfrm>
          <a:prstGeom prst="rightArrow">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 name="Rectangle 7">
            <a:extLst>
              <a:ext uri="{FF2B5EF4-FFF2-40B4-BE49-F238E27FC236}">
                <a16:creationId xmlns:a16="http://schemas.microsoft.com/office/drawing/2014/main" id="{C9CE2E82-E87E-4926-DA54-E8A7BB28AEAE}"/>
              </a:ext>
            </a:extLst>
          </p:cNvPr>
          <p:cNvSpPr/>
          <p:nvPr/>
        </p:nvSpPr>
        <p:spPr>
          <a:xfrm>
            <a:off x="5965469" y="1597879"/>
            <a:ext cx="230521" cy="658128"/>
          </a:xfrm>
          <a:prstGeom prst="rect">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9" name="Straight Arrow Connector 8">
            <a:extLst>
              <a:ext uri="{FF2B5EF4-FFF2-40B4-BE49-F238E27FC236}">
                <a16:creationId xmlns:a16="http://schemas.microsoft.com/office/drawing/2014/main" id="{323BB2E8-F003-AE82-C9A1-C7B4956B2300}"/>
              </a:ext>
            </a:extLst>
          </p:cNvPr>
          <p:cNvCxnSpPr>
            <a:cxnSpLocks/>
          </p:cNvCxnSpPr>
          <p:nvPr/>
        </p:nvCxnSpPr>
        <p:spPr>
          <a:xfrm flipV="1">
            <a:off x="2617109" y="3981705"/>
            <a:ext cx="391665" cy="451342"/>
          </a:xfrm>
          <a:prstGeom prst="straightConnector1">
            <a:avLst/>
          </a:prstGeom>
          <a:ln>
            <a:solidFill>
              <a:srgbClr val="AAB4CD"/>
            </a:solidFill>
            <a:tailEnd type="triangle"/>
          </a:ln>
        </p:spPr>
        <p:style>
          <a:lnRef idx="2">
            <a:schemeClr val="accent1"/>
          </a:lnRef>
          <a:fillRef idx="0">
            <a:schemeClr val="accent1"/>
          </a:fillRef>
          <a:effectRef idx="1">
            <a:schemeClr val="accent1"/>
          </a:effectRef>
          <a:fontRef idx="minor">
            <a:schemeClr val="tx1"/>
          </a:fontRef>
        </p:style>
      </p:cxnSp>
      <p:sp>
        <p:nvSpPr>
          <p:cNvPr id="10" name="Rectangle: Rounded Corners 9">
            <a:extLst>
              <a:ext uri="{FF2B5EF4-FFF2-40B4-BE49-F238E27FC236}">
                <a16:creationId xmlns:a16="http://schemas.microsoft.com/office/drawing/2014/main" id="{248065AF-FE9D-FBFA-CE5C-564D9579C839}"/>
              </a:ext>
            </a:extLst>
          </p:cNvPr>
          <p:cNvSpPr/>
          <p:nvPr/>
        </p:nvSpPr>
        <p:spPr>
          <a:xfrm>
            <a:off x="8246691" y="3376444"/>
            <a:ext cx="1534836" cy="784830"/>
          </a:xfrm>
          <a:prstGeom prst="roundRect">
            <a:avLst/>
          </a:prstGeom>
          <a:solidFill>
            <a:srgbClr val="003399"/>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Plotter</a:t>
            </a:r>
            <a:endParaRPr lang="en-GB" sz="2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57DC66DB-6663-60F8-8288-677A7E9D5141}"/>
              </a:ext>
            </a:extLst>
          </p:cNvPr>
          <p:cNvSpPr/>
          <p:nvPr/>
        </p:nvSpPr>
        <p:spPr>
          <a:xfrm>
            <a:off x="8464890" y="4010499"/>
            <a:ext cx="1858067" cy="1342598"/>
          </a:xfrm>
          <a:prstGeom prst="roundRect">
            <a:avLst>
              <a:gd name="adj" fmla="val 8659"/>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45">
            <a:extLst>
              <a:ext uri="{FF2B5EF4-FFF2-40B4-BE49-F238E27FC236}">
                <a16:creationId xmlns:a16="http://schemas.microsoft.com/office/drawing/2014/main" id="{013B64D1-5837-0604-298E-D44FF45EFC98}"/>
              </a:ext>
            </a:extLst>
          </p:cNvPr>
          <p:cNvSpPr txBox="1"/>
          <p:nvPr/>
        </p:nvSpPr>
        <p:spPr>
          <a:xfrm>
            <a:off x="2007188" y="4497132"/>
            <a:ext cx="1196935"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bg1"/>
                </a:solidFill>
                <a:latin typeface="Calibri" panose="020F0502020204030204" pitchFamily="34" charset="0"/>
                <a:cs typeface="Calibri" panose="020F0502020204030204" pitchFamily="34" charset="0"/>
              </a:rPr>
              <a:t>ROXIE files</a:t>
            </a:r>
          </a:p>
        </p:txBody>
      </p:sp>
      <p:sp>
        <p:nvSpPr>
          <p:cNvPr id="17" name="Rectangle: Rounded Corners 16">
            <a:extLst>
              <a:ext uri="{FF2B5EF4-FFF2-40B4-BE49-F238E27FC236}">
                <a16:creationId xmlns:a16="http://schemas.microsoft.com/office/drawing/2014/main" id="{9E32F4D7-18A8-400C-05DF-35878B7A30AE}"/>
              </a:ext>
            </a:extLst>
          </p:cNvPr>
          <p:cNvSpPr/>
          <p:nvPr/>
        </p:nvSpPr>
        <p:spPr>
          <a:xfrm>
            <a:off x="2450788" y="2237529"/>
            <a:ext cx="1534836" cy="784830"/>
          </a:xfrm>
          <a:prstGeom prst="roundRect">
            <a:avLst/>
          </a:prstGeom>
          <a:solidFill>
            <a:srgbClr val="003399"/>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6174D6DC-8AC5-0AB0-246E-73616C41B881}"/>
              </a:ext>
            </a:extLst>
          </p:cNvPr>
          <p:cNvSpPr txBox="1"/>
          <p:nvPr/>
        </p:nvSpPr>
        <p:spPr>
          <a:xfrm>
            <a:off x="2450788" y="2399112"/>
            <a:ext cx="1619075" cy="461665"/>
          </a:xfrm>
          <a:prstGeom prst="rect">
            <a:avLst/>
          </a:prstGeom>
          <a:noFill/>
        </p:spPr>
        <p:txBody>
          <a:bodyPr wrap="square" rtlCol="0">
            <a:spAutoFit/>
          </a:bodyPr>
          <a:lstStyle/>
          <a:p>
            <a:r>
              <a:rPr lang="en-US" sz="2400" dirty="0">
                <a:solidFill>
                  <a:schemeClr val="bg1"/>
                </a:solidFill>
                <a:latin typeface="Calibri" panose="020F0502020204030204" pitchFamily="34" charset="0"/>
                <a:cs typeface="Calibri" panose="020F0502020204030204" pitchFamily="34" charset="0"/>
              </a:rPr>
              <a:t>Data input</a:t>
            </a:r>
            <a:endParaRPr lang="en-GB" sz="2400" dirty="0">
              <a:solidFill>
                <a:schemeClr val="bg1"/>
              </a:solidFill>
              <a:latin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75BDD3A6-B09F-B237-7137-9386FC98BF22}"/>
              </a:ext>
            </a:extLst>
          </p:cNvPr>
          <p:cNvSpPr/>
          <p:nvPr/>
        </p:nvSpPr>
        <p:spPr>
          <a:xfrm>
            <a:off x="5212164" y="2249715"/>
            <a:ext cx="1534836" cy="784830"/>
          </a:xfrm>
          <a:prstGeom prst="roundRect">
            <a:avLst/>
          </a:prstGeom>
          <a:solidFill>
            <a:srgbClr val="003399"/>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Analyzer</a:t>
            </a:r>
            <a:endParaRPr lang="en-GB" sz="2400" dirty="0">
              <a:latin typeface="Calibri" panose="020F0502020204030204" pitchFamily="34" charset="0"/>
              <a:cs typeface="Calibri" panose="020F0502020204030204" pitchFamily="34" charset="0"/>
            </a:endParaRPr>
          </a:p>
        </p:txBody>
      </p:sp>
      <p:sp>
        <p:nvSpPr>
          <p:cNvPr id="20" name="Rectangle: Rounded Corners 19">
            <a:extLst>
              <a:ext uri="{FF2B5EF4-FFF2-40B4-BE49-F238E27FC236}">
                <a16:creationId xmlns:a16="http://schemas.microsoft.com/office/drawing/2014/main" id="{E92266C3-B3AC-FFFB-EBF2-40FE10C6CDC8}"/>
              </a:ext>
            </a:extLst>
          </p:cNvPr>
          <p:cNvSpPr/>
          <p:nvPr/>
        </p:nvSpPr>
        <p:spPr>
          <a:xfrm>
            <a:off x="8249862" y="1254823"/>
            <a:ext cx="1760804" cy="784830"/>
          </a:xfrm>
          <a:prstGeom prst="roundRect">
            <a:avLst/>
          </a:prstGeom>
          <a:solidFill>
            <a:schemeClr val="tx1"/>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FiDeL Model  </a:t>
            </a:r>
            <a:endParaRPr lang="en-GB" sz="2400" dirty="0">
              <a:latin typeface="Calibri" panose="020F0502020204030204" pitchFamily="34" charset="0"/>
              <a:cs typeface="Calibri" panose="020F0502020204030204" pitchFamily="34" charset="0"/>
            </a:endParaRPr>
          </a:p>
        </p:txBody>
      </p:sp>
      <p:sp>
        <p:nvSpPr>
          <p:cNvPr id="21" name="Rectangle: Rounded Corners 20">
            <a:extLst>
              <a:ext uri="{FF2B5EF4-FFF2-40B4-BE49-F238E27FC236}">
                <a16:creationId xmlns:a16="http://schemas.microsoft.com/office/drawing/2014/main" id="{BD97312A-A803-04C7-E946-AA7CBB42C4FB}"/>
              </a:ext>
            </a:extLst>
          </p:cNvPr>
          <p:cNvSpPr/>
          <p:nvPr/>
        </p:nvSpPr>
        <p:spPr>
          <a:xfrm>
            <a:off x="2564713" y="2904487"/>
            <a:ext cx="1967463" cy="1077218"/>
          </a:xfrm>
          <a:prstGeom prst="roundRect">
            <a:avLst>
              <a:gd name="adj" fmla="val 9060"/>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048D56D8-9235-8D2E-EABA-E6215C4EAA57}"/>
              </a:ext>
            </a:extLst>
          </p:cNvPr>
          <p:cNvSpPr txBox="1"/>
          <p:nvPr/>
        </p:nvSpPr>
        <p:spPr>
          <a:xfrm>
            <a:off x="2571235" y="2938599"/>
            <a:ext cx="2116027" cy="1077218"/>
          </a:xfrm>
          <a:prstGeom prst="rect">
            <a:avLst/>
          </a:prstGeom>
          <a:noFill/>
        </p:spPr>
        <p:txBody>
          <a:bodyPr wrap="square" rtlCol="0">
            <a:spAutoFit/>
          </a:bodyPr>
          <a:lstStyle/>
          <a:p>
            <a:r>
              <a:rPr lang="en-US" sz="1600" dirty="0">
                <a:solidFill>
                  <a:srgbClr val="003399"/>
                </a:solidFill>
                <a:latin typeface="Calibri" panose="020F0502020204030204" pitchFamily="34" charset="0"/>
                <a:cs typeface="Calibri" panose="020F0502020204030204" pitchFamily="34" charset="0"/>
              </a:rPr>
              <a:t>Multipole inputs:</a:t>
            </a:r>
          </a:p>
          <a:p>
            <a:r>
              <a:rPr lang="en-US" sz="1600" dirty="0">
                <a:solidFill>
                  <a:srgbClr val="003399"/>
                </a:solidFill>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ROXIE input,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Measurement input</a:t>
            </a:r>
            <a:r>
              <a:rPr lang="en-US" sz="1600" dirty="0">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FiDeL input</a:t>
            </a:r>
            <a:r>
              <a:rPr lang="en-US" sz="1600" dirty="0">
                <a:solidFill>
                  <a:srgbClr val="003399"/>
                </a:solidFill>
                <a:latin typeface="Calibri" panose="020F0502020204030204" pitchFamily="34" charset="0"/>
                <a:cs typeface="Calibri" panose="020F0502020204030204" pitchFamily="34" charset="0"/>
              </a:rPr>
              <a:t>.</a:t>
            </a:r>
            <a:endParaRPr lang="en-GB" sz="1600" dirty="0">
              <a:solidFill>
                <a:srgbClr val="003399"/>
              </a:solidFill>
              <a:latin typeface="Calibri" panose="020F0502020204030204" pitchFamily="34" charset="0"/>
              <a:cs typeface="Calibri" panose="020F0502020204030204" pitchFamily="34" charset="0"/>
            </a:endParaRPr>
          </a:p>
        </p:txBody>
      </p:sp>
      <p:sp>
        <p:nvSpPr>
          <p:cNvPr id="23" name="Rectangle: Rounded Corners 22">
            <a:extLst>
              <a:ext uri="{FF2B5EF4-FFF2-40B4-BE49-F238E27FC236}">
                <a16:creationId xmlns:a16="http://schemas.microsoft.com/office/drawing/2014/main" id="{B90233AB-7BB3-EABF-DA2A-AF534C99A889}"/>
              </a:ext>
            </a:extLst>
          </p:cNvPr>
          <p:cNvSpPr/>
          <p:nvPr/>
        </p:nvSpPr>
        <p:spPr>
          <a:xfrm>
            <a:off x="5330586" y="2889888"/>
            <a:ext cx="2040366" cy="1924014"/>
          </a:xfrm>
          <a:prstGeom prst="roundRect">
            <a:avLst>
              <a:gd name="adj" fmla="val 8659"/>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4" name="TextBox 23">
            <a:extLst>
              <a:ext uri="{FF2B5EF4-FFF2-40B4-BE49-F238E27FC236}">
                <a16:creationId xmlns:a16="http://schemas.microsoft.com/office/drawing/2014/main" id="{D2D73301-485A-49E9-E692-6800FD50E8F6}"/>
              </a:ext>
            </a:extLst>
          </p:cNvPr>
          <p:cNvSpPr txBox="1"/>
          <p:nvPr/>
        </p:nvSpPr>
        <p:spPr>
          <a:xfrm>
            <a:off x="5330584" y="2921076"/>
            <a:ext cx="2116027" cy="1892826"/>
          </a:xfrm>
          <a:prstGeom prst="rect">
            <a:avLst/>
          </a:prstGeom>
          <a:noFill/>
        </p:spPr>
        <p:txBody>
          <a:bodyPr wrap="square" rtlCol="0">
            <a:spAutoFit/>
          </a:bodyPr>
          <a:lstStyle/>
          <a:p>
            <a:r>
              <a:rPr lang="en-US" sz="1600" dirty="0">
                <a:solidFill>
                  <a:srgbClr val="003399"/>
                </a:solidFill>
                <a:latin typeface="Calibri" panose="020F0502020204030204" pitchFamily="34" charset="0"/>
                <a:cs typeface="Calibri" panose="020F0502020204030204" pitchFamily="34" charset="0"/>
              </a:rPr>
              <a:t>Advanced analysis:</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current vs. time</a:t>
            </a:r>
            <a:r>
              <a:rPr lang="en-US" sz="1600" dirty="0">
                <a:solidFill>
                  <a:srgbClr val="003399"/>
                </a:solidFill>
                <a:latin typeface="Calibri" panose="020F0502020204030204" pitchFamily="34" charset="0"/>
                <a:cs typeface="Calibri" panose="020F0502020204030204" pitchFamily="34" charset="0"/>
              </a:rPr>
              <a:t>, </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multipole vs. time</a:t>
            </a:r>
            <a:r>
              <a:rPr lang="en-US" sz="1600" dirty="0">
                <a:solidFill>
                  <a:srgbClr val="003399"/>
                </a:solidFill>
                <a:latin typeface="Calibri" panose="020F0502020204030204" pitchFamily="34" charset="0"/>
                <a:cs typeface="Calibri" panose="020F0502020204030204" pitchFamily="34" charset="0"/>
              </a:rPr>
              <a:t>, </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multipole vs. current</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linear fit</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residuals vs. current</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and many more…</a:t>
            </a:r>
          </a:p>
          <a:p>
            <a:pPr marL="285750" indent="-285750">
              <a:buFontTx/>
              <a:buChar char="-"/>
            </a:pPr>
            <a:endParaRPr lang="en-US" sz="500" dirty="0">
              <a:solidFill>
                <a:srgbClr val="003399"/>
              </a:solidFill>
              <a:latin typeface="Calibri" panose="020F0502020204030204" pitchFamily="34" charset="0"/>
              <a:cs typeface="Calibri" panose="020F0502020204030204" pitchFamily="34" charset="0"/>
            </a:endParaRPr>
          </a:p>
        </p:txBody>
      </p:sp>
      <p:sp>
        <p:nvSpPr>
          <p:cNvPr id="25" name="Rectangle: Rounded Corners 24">
            <a:extLst>
              <a:ext uri="{FF2B5EF4-FFF2-40B4-BE49-F238E27FC236}">
                <a16:creationId xmlns:a16="http://schemas.microsoft.com/office/drawing/2014/main" id="{283098FA-53C1-A788-8ACD-B690D2D43E0C}"/>
              </a:ext>
            </a:extLst>
          </p:cNvPr>
          <p:cNvSpPr/>
          <p:nvPr/>
        </p:nvSpPr>
        <p:spPr>
          <a:xfrm>
            <a:off x="8471946" y="1985853"/>
            <a:ext cx="1316637" cy="354107"/>
          </a:xfrm>
          <a:prstGeom prst="roundRect">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36EEF6B8-BA85-0E1A-53F2-B999C5C7824C}"/>
              </a:ext>
            </a:extLst>
          </p:cNvPr>
          <p:cNvSpPr txBox="1"/>
          <p:nvPr/>
        </p:nvSpPr>
        <p:spPr>
          <a:xfrm>
            <a:off x="8471946" y="2010900"/>
            <a:ext cx="1760804" cy="338554"/>
          </a:xfrm>
          <a:prstGeom prst="rect">
            <a:avLst/>
          </a:prstGeom>
          <a:noFill/>
        </p:spPr>
        <p:txBody>
          <a:bodyPr wrap="square" rtlCol="0">
            <a:spAutoFit/>
          </a:bodyPr>
          <a:lstStyle/>
          <a:p>
            <a:r>
              <a:rPr lang="en-US" sz="1600" dirty="0">
                <a:solidFill>
                  <a:srgbClr val="33CCCC"/>
                </a:solidFill>
                <a:latin typeface="Calibri" panose="020F0502020204030204" pitchFamily="34" charset="0"/>
                <a:cs typeface="Calibri" panose="020F0502020204030204" pitchFamily="34" charset="0"/>
              </a:rPr>
              <a:t>Modelling fit</a:t>
            </a:r>
            <a:endParaRPr lang="en-GB" sz="1600" dirty="0">
              <a:solidFill>
                <a:srgbClr val="33CCCC"/>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A4FDFACA-2C5A-9459-85C1-017BC9EA716D}"/>
              </a:ext>
            </a:extLst>
          </p:cNvPr>
          <p:cNvSpPr txBox="1"/>
          <p:nvPr/>
        </p:nvSpPr>
        <p:spPr>
          <a:xfrm>
            <a:off x="8514969" y="4029658"/>
            <a:ext cx="1990286" cy="1323439"/>
          </a:xfrm>
          <a:prstGeom prst="rect">
            <a:avLst/>
          </a:prstGeom>
          <a:noFill/>
        </p:spPr>
        <p:txBody>
          <a:bodyPr wrap="square" rtlCol="0">
            <a:spAutoFit/>
          </a:bodyPr>
          <a:lstStyle/>
          <a:p>
            <a:r>
              <a:rPr lang="en-US" sz="1600" dirty="0">
                <a:solidFill>
                  <a:srgbClr val="003399"/>
                </a:solidFill>
                <a:latin typeface="Calibri" panose="020F0502020204030204" pitchFamily="34" charset="0"/>
                <a:cs typeface="Calibri" panose="020F0502020204030204" pitchFamily="34" charset="0"/>
              </a:rPr>
              <a:t>Presenting results:</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custom labels</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zoom</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plot types</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and many more…</a:t>
            </a:r>
            <a:endParaRPr lang="en-GB" sz="1600" dirty="0">
              <a:solidFill>
                <a:srgbClr val="003399"/>
              </a:solidFill>
              <a:latin typeface="Calibri" panose="020F0502020204030204" pitchFamily="34" charset="0"/>
              <a:cs typeface="Calibri" panose="020F0502020204030204" pitchFamily="34" charset="0"/>
            </a:endParaRPr>
          </a:p>
        </p:txBody>
      </p:sp>
      <p:sp>
        <p:nvSpPr>
          <p:cNvPr id="28" name="Arrow: Right 27">
            <a:extLst>
              <a:ext uri="{FF2B5EF4-FFF2-40B4-BE49-F238E27FC236}">
                <a16:creationId xmlns:a16="http://schemas.microsoft.com/office/drawing/2014/main" id="{65374E64-C581-8D60-BE35-482D076796D0}"/>
              </a:ext>
            </a:extLst>
          </p:cNvPr>
          <p:cNvSpPr/>
          <p:nvPr/>
        </p:nvSpPr>
        <p:spPr>
          <a:xfrm>
            <a:off x="5965469" y="1483421"/>
            <a:ext cx="2257290" cy="391531"/>
          </a:xfrm>
          <a:prstGeom prst="rightArrow">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9" name="Arrow: Right 28">
            <a:extLst>
              <a:ext uri="{FF2B5EF4-FFF2-40B4-BE49-F238E27FC236}">
                <a16:creationId xmlns:a16="http://schemas.microsoft.com/office/drawing/2014/main" id="{CAE6975A-90AB-DAE0-D1C8-777292CE4715}"/>
              </a:ext>
            </a:extLst>
          </p:cNvPr>
          <p:cNvSpPr/>
          <p:nvPr/>
        </p:nvSpPr>
        <p:spPr>
          <a:xfrm rot="5400000">
            <a:off x="8056437" y="2813619"/>
            <a:ext cx="719988" cy="391531"/>
          </a:xfrm>
          <a:prstGeom prst="rightArrow">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0" name="Rectangle 29">
            <a:extLst>
              <a:ext uri="{FF2B5EF4-FFF2-40B4-BE49-F238E27FC236}">
                <a16:creationId xmlns:a16="http://schemas.microsoft.com/office/drawing/2014/main" id="{BFCC1B18-AD19-AC50-6A11-9DE15210B088}"/>
              </a:ext>
            </a:extLst>
          </p:cNvPr>
          <p:cNvSpPr/>
          <p:nvPr/>
        </p:nvSpPr>
        <p:spPr>
          <a:xfrm rot="5400000">
            <a:off x="7515723" y="1783458"/>
            <a:ext cx="230521" cy="1767969"/>
          </a:xfrm>
          <a:prstGeom prst="rect">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31" name="Rectangle: Rounded Corners 30">
            <a:extLst>
              <a:ext uri="{FF2B5EF4-FFF2-40B4-BE49-F238E27FC236}">
                <a16:creationId xmlns:a16="http://schemas.microsoft.com/office/drawing/2014/main" id="{3E759579-2928-EA7A-46D7-213294219E93}"/>
              </a:ext>
            </a:extLst>
          </p:cNvPr>
          <p:cNvSpPr/>
          <p:nvPr/>
        </p:nvSpPr>
        <p:spPr>
          <a:xfrm>
            <a:off x="3669564" y="4433047"/>
            <a:ext cx="1321581" cy="592624"/>
          </a:xfrm>
          <a:prstGeom prst="roundRect">
            <a:avLst>
              <a:gd name="adj" fmla="val 12113"/>
            </a:avLst>
          </a:prstGeom>
          <a:solidFill>
            <a:srgbClr val="AAB4CD"/>
          </a:solidFill>
          <a:ln w="28575">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32" name="TextBox 45">
            <a:extLst>
              <a:ext uri="{FF2B5EF4-FFF2-40B4-BE49-F238E27FC236}">
                <a16:creationId xmlns:a16="http://schemas.microsoft.com/office/drawing/2014/main" id="{74CB1C56-3D95-F718-026D-7500CDE245B0}"/>
              </a:ext>
            </a:extLst>
          </p:cNvPr>
          <p:cNvSpPr txBox="1"/>
          <p:nvPr/>
        </p:nvSpPr>
        <p:spPr>
          <a:xfrm>
            <a:off x="3605886" y="4422875"/>
            <a:ext cx="1429954"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chemeClr val="bg1"/>
                </a:solidFill>
                <a:latin typeface="Calibri" panose="020F0502020204030204" pitchFamily="34" charset="0"/>
                <a:cs typeface="Calibri" panose="020F0502020204030204" pitchFamily="34" charset="0"/>
              </a:rPr>
              <a:t>FiDeL reports (EDMS)</a:t>
            </a:r>
          </a:p>
        </p:txBody>
      </p:sp>
      <p:sp>
        <p:nvSpPr>
          <p:cNvPr id="33" name="Arrow: Right 32">
            <a:extLst>
              <a:ext uri="{FF2B5EF4-FFF2-40B4-BE49-F238E27FC236}">
                <a16:creationId xmlns:a16="http://schemas.microsoft.com/office/drawing/2014/main" id="{88409E3A-1CC0-62B6-2271-E633F546D202}"/>
              </a:ext>
            </a:extLst>
          </p:cNvPr>
          <p:cNvSpPr/>
          <p:nvPr/>
        </p:nvSpPr>
        <p:spPr>
          <a:xfrm>
            <a:off x="3988071" y="2471983"/>
            <a:ext cx="1226540" cy="391531"/>
          </a:xfrm>
          <a:prstGeom prst="rightArrow">
            <a:avLst/>
          </a:prstGeom>
          <a:solidFill>
            <a:srgbClr val="AAB4CD"/>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02" name="TextBox 101">
            <a:extLst>
              <a:ext uri="{FF2B5EF4-FFF2-40B4-BE49-F238E27FC236}">
                <a16:creationId xmlns:a16="http://schemas.microsoft.com/office/drawing/2014/main" id="{A38E4324-90DF-0004-FDD6-A9377686A38A}"/>
              </a:ext>
            </a:extLst>
          </p:cNvPr>
          <p:cNvSpPr txBox="1"/>
          <p:nvPr/>
        </p:nvSpPr>
        <p:spPr>
          <a:xfrm>
            <a:off x="5194398" y="5270993"/>
            <a:ext cx="2723523" cy="369332"/>
          </a:xfrm>
          <a:prstGeom prst="rect">
            <a:avLst/>
          </a:prstGeom>
          <a:solidFill>
            <a:schemeClr val="bg1"/>
          </a:solidFill>
        </p:spPr>
        <p:txBody>
          <a:bodyPr wrap="square">
            <a:spAutoFit/>
          </a:bodyPr>
          <a:lstStyle/>
          <a:p>
            <a:r>
              <a:rPr lang="en-US" sz="1800" b="1" dirty="0">
                <a:solidFill>
                  <a:srgbClr val="33CCCC"/>
                </a:solidFill>
                <a:latin typeface="Calibri" panose="020F0502020204030204" pitchFamily="34" charset="0"/>
                <a:cs typeface="Calibri" panose="020F0502020204030204" pitchFamily="34" charset="0"/>
              </a:rPr>
              <a:t>Design of the experiments</a:t>
            </a:r>
            <a:endParaRPr lang="en-GB" b="1" dirty="0">
              <a:solidFill>
                <a:srgbClr val="33CCCC"/>
              </a:solidFill>
            </a:endParaRPr>
          </a:p>
        </p:txBody>
      </p:sp>
      <p:sp>
        <p:nvSpPr>
          <p:cNvPr id="15" name="Date Placeholder 3">
            <a:extLst>
              <a:ext uri="{FF2B5EF4-FFF2-40B4-BE49-F238E27FC236}">
                <a16:creationId xmlns:a16="http://schemas.microsoft.com/office/drawing/2014/main" id="{5C61B947-DED0-5CEC-FE15-3CDC2285D05C}"/>
              </a:ext>
            </a:extLst>
          </p:cNvPr>
          <p:cNvSpPr>
            <a:spLocks noGrp="1"/>
          </p:cNvSpPr>
          <p:nvPr>
            <p:ph type="dt" sz="half" idx="10"/>
          </p:nvPr>
        </p:nvSpPr>
        <p:spPr>
          <a:xfrm>
            <a:off x="3457213" y="6368014"/>
            <a:ext cx="944159" cy="365125"/>
          </a:xfrm>
        </p:spPr>
        <p:txBody>
          <a:bodyPr/>
          <a:lstStyle/>
          <a:p>
            <a:r>
              <a:rPr lang="en-US" sz="1200" dirty="0"/>
              <a:t>04/10/2022</a:t>
            </a:r>
          </a:p>
        </p:txBody>
      </p:sp>
      <p:sp>
        <p:nvSpPr>
          <p:cNvPr id="39" name="Rectangle: Rounded Corners 38">
            <a:extLst>
              <a:ext uri="{FF2B5EF4-FFF2-40B4-BE49-F238E27FC236}">
                <a16:creationId xmlns:a16="http://schemas.microsoft.com/office/drawing/2014/main" id="{B1ACA72F-8E15-975E-88AD-5095D1DA9832}"/>
              </a:ext>
            </a:extLst>
          </p:cNvPr>
          <p:cNvSpPr/>
          <p:nvPr/>
        </p:nvSpPr>
        <p:spPr>
          <a:xfrm>
            <a:off x="4330355" y="1261811"/>
            <a:ext cx="1464043" cy="1083664"/>
          </a:xfrm>
          <a:prstGeom prst="roundRect">
            <a:avLst>
              <a:gd name="adj" fmla="val 8659"/>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3F0198AF-640A-2065-FC97-4914869D89AD}"/>
              </a:ext>
            </a:extLst>
          </p:cNvPr>
          <p:cNvSpPr txBox="1"/>
          <p:nvPr/>
        </p:nvSpPr>
        <p:spPr>
          <a:xfrm>
            <a:off x="4330355" y="1261811"/>
            <a:ext cx="1522562" cy="1077218"/>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Clustering:</a:t>
            </a:r>
          </a:p>
          <a:p>
            <a:r>
              <a:rPr lang="en-US" sz="1600" dirty="0">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mean value</a:t>
            </a:r>
            <a:r>
              <a:rPr lang="en-US" sz="1600" dirty="0">
                <a:latin typeface="Calibri" panose="020F0502020204030204" pitchFamily="34" charset="0"/>
                <a:cs typeface="Calibri" panose="020F0502020204030204" pitchFamily="34" charset="0"/>
              </a:rPr>
              <a:t>,</a:t>
            </a:r>
          </a:p>
          <a:p>
            <a:r>
              <a:rPr lang="en-US" sz="1600" dirty="0">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s</a:t>
            </a:r>
            <a:r>
              <a:rPr lang="en-GB" sz="1600" b="0" i="0" dirty="0">
                <a:effectLst/>
                <a:latin typeface="Calibri" panose="020F0502020204030204" pitchFamily="34" charset="0"/>
                <a:cs typeface="Calibri" panose="020F0502020204030204" pitchFamily="34" charset="0"/>
              </a:rPr>
              <a:t>td. deviation</a:t>
            </a:r>
            <a:r>
              <a:rPr lang="en-US" sz="1600" dirty="0">
                <a:latin typeface="Calibri" panose="020F0502020204030204" pitchFamily="34" charset="0"/>
                <a:cs typeface="Calibri" panose="020F0502020204030204" pitchFamily="34" charset="0"/>
              </a:rPr>
              <a:t>,</a:t>
            </a:r>
          </a:p>
          <a:p>
            <a:r>
              <a:rPr lang="en-US" sz="1600" dirty="0">
                <a:latin typeface="Calibri" panose="020F0502020204030204" pitchFamily="34" charset="0"/>
                <a:cs typeface="Calibri" panose="020F0502020204030204" pitchFamily="34" charset="0"/>
              </a:rPr>
              <a:t>- difference.</a:t>
            </a:r>
            <a:endParaRPr lang="en-GB" sz="1600" dirty="0">
              <a:latin typeface="Calibri" panose="020F0502020204030204" pitchFamily="34" charset="0"/>
              <a:cs typeface="Calibri" panose="020F0502020204030204" pitchFamily="34" charset="0"/>
            </a:endParaRPr>
          </a:p>
        </p:txBody>
      </p:sp>
      <p:sp>
        <p:nvSpPr>
          <p:cNvPr id="41" name="Rectangle: Rounded Corners 40">
            <a:extLst>
              <a:ext uri="{FF2B5EF4-FFF2-40B4-BE49-F238E27FC236}">
                <a16:creationId xmlns:a16="http://schemas.microsoft.com/office/drawing/2014/main" id="{1E5B0DE4-6277-F740-2DC2-BCFAEF9F857F}"/>
              </a:ext>
            </a:extLst>
          </p:cNvPr>
          <p:cNvSpPr/>
          <p:nvPr/>
        </p:nvSpPr>
        <p:spPr>
          <a:xfrm>
            <a:off x="1689954" y="1274313"/>
            <a:ext cx="1299584" cy="1065742"/>
          </a:xfrm>
          <a:prstGeom prst="roundRect">
            <a:avLst>
              <a:gd name="adj" fmla="val 8659"/>
            </a:avLst>
          </a:prstGeom>
          <a:solidFill>
            <a:srgbClr val="E0E1E4"/>
          </a:solidFill>
          <a:ln w="28575">
            <a:solidFill>
              <a:srgbClr val="003399"/>
            </a:solidFill>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TextBox 41">
            <a:extLst>
              <a:ext uri="{FF2B5EF4-FFF2-40B4-BE49-F238E27FC236}">
                <a16:creationId xmlns:a16="http://schemas.microsoft.com/office/drawing/2014/main" id="{F0BB95AD-E59E-837D-C76D-6D00B3E194AA}"/>
              </a:ext>
            </a:extLst>
          </p:cNvPr>
          <p:cNvSpPr txBox="1"/>
          <p:nvPr/>
        </p:nvSpPr>
        <p:spPr>
          <a:xfrm>
            <a:off x="1689954" y="1271548"/>
            <a:ext cx="1251173" cy="1071271"/>
          </a:xfrm>
          <a:prstGeom prst="rect">
            <a:avLst/>
          </a:prstGeom>
          <a:noFill/>
        </p:spPr>
        <p:txBody>
          <a:bodyPr wrap="square" rtlCol="0">
            <a:spAutoFit/>
          </a:bodyPr>
          <a:lstStyle/>
          <a:p>
            <a:r>
              <a:rPr lang="en-US" sz="1600" dirty="0">
                <a:solidFill>
                  <a:srgbClr val="003399"/>
                </a:solidFill>
                <a:latin typeface="Calibri" panose="020F0502020204030204" pitchFamily="34" charset="0"/>
                <a:cs typeface="Calibri" panose="020F0502020204030204" pitchFamily="34" charset="0"/>
              </a:rPr>
              <a:t>Filtering:</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time</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current</a:t>
            </a:r>
            <a:r>
              <a:rPr lang="en-US" sz="1600" dirty="0">
                <a:solidFill>
                  <a:srgbClr val="003399"/>
                </a:solidFill>
                <a:latin typeface="Calibri" panose="020F0502020204030204" pitchFamily="34" charset="0"/>
                <a:cs typeface="Calibri" panose="020F0502020204030204" pitchFamily="34" charset="0"/>
              </a:rPr>
              <a:t>,</a:t>
            </a:r>
          </a:p>
          <a:p>
            <a:r>
              <a:rPr lang="en-US" sz="1600" dirty="0">
                <a:solidFill>
                  <a:srgbClr val="003399"/>
                </a:solidFill>
                <a:latin typeface="Calibri" panose="020F0502020204030204" pitchFamily="34" charset="0"/>
                <a:cs typeface="Calibri" panose="020F0502020204030204" pitchFamily="34" charset="0"/>
              </a:rPr>
              <a:t>- </a:t>
            </a:r>
            <a:r>
              <a:rPr lang="en-US" sz="1600" dirty="0">
                <a:solidFill>
                  <a:srgbClr val="33CCCC"/>
                </a:solidFill>
                <a:latin typeface="Calibri" panose="020F0502020204030204" pitchFamily="34" charset="0"/>
                <a:cs typeface="Calibri" panose="020F0502020204030204" pitchFamily="34" charset="0"/>
              </a:rPr>
              <a:t>ramp-rate</a:t>
            </a:r>
            <a:r>
              <a:rPr lang="en-US" sz="1600" dirty="0">
                <a:solidFill>
                  <a:srgbClr val="003399"/>
                </a:solidFill>
                <a:latin typeface="Calibri" panose="020F0502020204030204" pitchFamily="34" charset="0"/>
                <a:cs typeface="Calibri" panose="020F0502020204030204" pitchFamily="34" charset="0"/>
              </a:rPr>
              <a:t>.</a:t>
            </a:r>
            <a:endParaRPr lang="en-GB" sz="1600" dirty="0">
              <a:solidFill>
                <a:srgbClr val="0055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088874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Example: LHC Main Dipoles</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49</a:t>
            </a:fld>
            <a:endParaRPr lang="en-US" dirty="0"/>
          </a:p>
        </p:txBody>
      </p:sp>
      <p:pic>
        <p:nvPicPr>
          <p:cNvPr id="2" name="Picture 10">
            <a:extLst>
              <a:ext uri="{FF2B5EF4-FFF2-40B4-BE49-F238E27FC236}">
                <a16:creationId xmlns:a16="http://schemas.microsoft.com/office/drawing/2014/main" id="{E6D3D42A-53CA-C1AA-0184-C160F59772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6394" y="3900256"/>
            <a:ext cx="3334701" cy="23104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2D3BC76B-ACDD-89D2-70AB-43F1E88126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996" y="3879708"/>
            <a:ext cx="3331386" cy="22938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0665DE99-2009-B993-51BF-EBAB5D6962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0603" y="1349867"/>
            <a:ext cx="3467434" cy="23597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64C82FDB-9672-B529-2000-439ACEE529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006" y="1330353"/>
            <a:ext cx="3407626" cy="22805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DD2DB98E-6D38-C1C2-CE6F-8ADF3DB29F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502" y="1333029"/>
            <a:ext cx="3128428" cy="217632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DF73F58E-35EE-DED9-AAAC-E265B0A6D5FE}"/>
              </a:ext>
            </a:extLst>
          </p:cNvPr>
          <p:cNvSpPr txBox="1"/>
          <p:nvPr/>
        </p:nvSpPr>
        <p:spPr>
          <a:xfrm>
            <a:off x="844556" y="1026274"/>
            <a:ext cx="1198699" cy="369332"/>
          </a:xfrm>
          <a:prstGeom prst="rect">
            <a:avLst/>
          </a:prstGeom>
          <a:noFill/>
        </p:spPr>
        <p:txBody>
          <a:bodyPr wrap="square">
            <a:spAutoFit/>
          </a:bodyPr>
          <a:lstStyle/>
          <a:p>
            <a:r>
              <a:rPr lang="en-GB" dirty="0">
                <a:solidFill>
                  <a:srgbClr val="003399"/>
                </a:solidFill>
                <a:latin typeface="Calibri" panose="020F0502020204030204" pitchFamily="34" charset="0"/>
                <a:cs typeface="Calibri" panose="020F0502020204030204" pitchFamily="34" charset="0"/>
              </a:rPr>
              <a:t>Geometric</a:t>
            </a:r>
            <a:endParaRPr lang="en-GB" dirty="0">
              <a:solidFill>
                <a:srgbClr val="003399"/>
              </a:solidFill>
            </a:endParaRPr>
          </a:p>
        </p:txBody>
      </p:sp>
      <p:sp>
        <p:nvSpPr>
          <p:cNvPr id="16" name="TextBox 15">
            <a:extLst>
              <a:ext uri="{FF2B5EF4-FFF2-40B4-BE49-F238E27FC236}">
                <a16:creationId xmlns:a16="http://schemas.microsoft.com/office/drawing/2014/main" id="{9A446095-88DB-16BC-1316-F78E26DCFE34}"/>
              </a:ext>
            </a:extLst>
          </p:cNvPr>
          <p:cNvSpPr txBox="1"/>
          <p:nvPr/>
        </p:nvSpPr>
        <p:spPr>
          <a:xfrm>
            <a:off x="4772861" y="1043528"/>
            <a:ext cx="2003189" cy="369332"/>
          </a:xfrm>
          <a:prstGeom prst="rect">
            <a:avLst/>
          </a:prstGeom>
          <a:noFill/>
        </p:spPr>
        <p:txBody>
          <a:bodyPr wrap="square">
            <a:spAutoFit/>
          </a:bodyPr>
          <a:lstStyle/>
          <a:p>
            <a:r>
              <a:rPr lang="en-GB" dirty="0">
                <a:solidFill>
                  <a:srgbClr val="003399"/>
                </a:solidFill>
                <a:latin typeface="Calibri" panose="020F0502020204030204" pitchFamily="34" charset="0"/>
                <a:cs typeface="Calibri" panose="020F0502020204030204" pitchFamily="34" charset="0"/>
              </a:rPr>
              <a:t>DC Magnetization</a:t>
            </a:r>
            <a:endParaRPr lang="en-GB" dirty="0">
              <a:solidFill>
                <a:srgbClr val="003399"/>
              </a:solidFill>
            </a:endParaRPr>
          </a:p>
        </p:txBody>
      </p:sp>
      <p:sp>
        <p:nvSpPr>
          <p:cNvPr id="20" name="TextBox 19">
            <a:extLst>
              <a:ext uri="{FF2B5EF4-FFF2-40B4-BE49-F238E27FC236}">
                <a16:creationId xmlns:a16="http://schemas.microsoft.com/office/drawing/2014/main" id="{AB175E43-C779-7740-1D2E-23A3AEADF3F5}"/>
              </a:ext>
            </a:extLst>
          </p:cNvPr>
          <p:cNvSpPr txBox="1"/>
          <p:nvPr/>
        </p:nvSpPr>
        <p:spPr>
          <a:xfrm>
            <a:off x="8760376" y="1043528"/>
            <a:ext cx="1308218" cy="369332"/>
          </a:xfrm>
          <a:prstGeom prst="rect">
            <a:avLst/>
          </a:prstGeom>
          <a:noFill/>
        </p:spPr>
        <p:txBody>
          <a:bodyPr wrap="square">
            <a:spAutoFit/>
          </a:bodyPr>
          <a:lstStyle/>
          <a:p>
            <a:r>
              <a:rPr lang="en-GB" dirty="0">
                <a:solidFill>
                  <a:srgbClr val="003399"/>
                </a:solidFill>
                <a:latin typeface="Calibri" panose="020F0502020204030204" pitchFamily="34" charset="0"/>
                <a:cs typeface="Calibri" panose="020F0502020204030204" pitchFamily="34" charset="0"/>
              </a:rPr>
              <a:t>Saturation</a:t>
            </a:r>
            <a:endParaRPr lang="en-GB" dirty="0">
              <a:solidFill>
                <a:srgbClr val="003399"/>
              </a:solidFill>
            </a:endParaRPr>
          </a:p>
        </p:txBody>
      </p:sp>
      <p:sp>
        <p:nvSpPr>
          <p:cNvPr id="22" name="TextBox 21">
            <a:extLst>
              <a:ext uri="{FF2B5EF4-FFF2-40B4-BE49-F238E27FC236}">
                <a16:creationId xmlns:a16="http://schemas.microsoft.com/office/drawing/2014/main" id="{716A6051-C0CC-00FB-8D42-CE850D093266}"/>
              </a:ext>
            </a:extLst>
          </p:cNvPr>
          <p:cNvSpPr txBox="1"/>
          <p:nvPr/>
        </p:nvSpPr>
        <p:spPr>
          <a:xfrm>
            <a:off x="2642219" y="3593449"/>
            <a:ext cx="2458597" cy="369332"/>
          </a:xfrm>
          <a:prstGeom prst="rect">
            <a:avLst/>
          </a:prstGeom>
          <a:noFill/>
        </p:spPr>
        <p:txBody>
          <a:bodyPr wrap="square">
            <a:spAutoFit/>
          </a:bodyPr>
          <a:lstStyle/>
          <a:p>
            <a:r>
              <a:rPr lang="en-GB" dirty="0">
                <a:solidFill>
                  <a:srgbClr val="003399"/>
                </a:solidFill>
                <a:latin typeface="Calibri" panose="020F0502020204030204" pitchFamily="34" charset="0"/>
                <a:cs typeface="Calibri" panose="020F0502020204030204" pitchFamily="34" charset="0"/>
              </a:rPr>
              <a:t>Residual Magnetization</a:t>
            </a:r>
            <a:endParaRPr lang="en-GB" dirty="0">
              <a:solidFill>
                <a:srgbClr val="003399"/>
              </a:solidFill>
            </a:endParaRPr>
          </a:p>
        </p:txBody>
      </p:sp>
      <p:sp>
        <p:nvSpPr>
          <p:cNvPr id="23" name="TextBox 22">
            <a:extLst>
              <a:ext uri="{FF2B5EF4-FFF2-40B4-BE49-F238E27FC236}">
                <a16:creationId xmlns:a16="http://schemas.microsoft.com/office/drawing/2014/main" id="{779691C5-D96E-ABC3-EE9F-FC88B08A9C5E}"/>
              </a:ext>
            </a:extLst>
          </p:cNvPr>
          <p:cNvSpPr txBox="1"/>
          <p:nvPr/>
        </p:nvSpPr>
        <p:spPr>
          <a:xfrm>
            <a:off x="6889862" y="3616886"/>
            <a:ext cx="1549528" cy="369332"/>
          </a:xfrm>
          <a:prstGeom prst="rect">
            <a:avLst/>
          </a:prstGeom>
          <a:noFill/>
        </p:spPr>
        <p:txBody>
          <a:bodyPr wrap="square">
            <a:spAutoFit/>
          </a:bodyPr>
          <a:lstStyle/>
          <a:p>
            <a:r>
              <a:rPr lang="en-GB" dirty="0">
                <a:solidFill>
                  <a:srgbClr val="003399"/>
                </a:solidFill>
                <a:latin typeface="Calibri" panose="020F0502020204030204" pitchFamily="34" charset="0"/>
                <a:cs typeface="Calibri" panose="020F0502020204030204" pitchFamily="34" charset="0"/>
              </a:rPr>
              <a:t>Total field</a:t>
            </a:r>
            <a:endParaRPr lang="en-GB" dirty="0">
              <a:solidFill>
                <a:srgbClr val="003399"/>
              </a:solidFill>
            </a:endParaRPr>
          </a:p>
        </p:txBody>
      </p:sp>
      <p:grpSp>
        <p:nvGrpSpPr>
          <p:cNvPr id="24" name="Group 23">
            <a:extLst>
              <a:ext uri="{FF2B5EF4-FFF2-40B4-BE49-F238E27FC236}">
                <a16:creationId xmlns:a16="http://schemas.microsoft.com/office/drawing/2014/main" id="{20664AF0-B801-8417-2A8C-F5680622485A}"/>
              </a:ext>
            </a:extLst>
          </p:cNvPr>
          <p:cNvGrpSpPr/>
          <p:nvPr/>
        </p:nvGrpSpPr>
        <p:grpSpPr>
          <a:xfrm>
            <a:off x="3834248" y="2140843"/>
            <a:ext cx="363440" cy="388915"/>
            <a:chOff x="2586259" y="2375729"/>
            <a:chExt cx="363440" cy="388915"/>
          </a:xfrm>
        </p:grpSpPr>
        <p:sp>
          <p:nvSpPr>
            <p:cNvPr id="25" name="Oval 24">
              <a:extLst>
                <a:ext uri="{FF2B5EF4-FFF2-40B4-BE49-F238E27FC236}">
                  <a16:creationId xmlns:a16="http://schemas.microsoft.com/office/drawing/2014/main" id="{4D03E981-0FE4-6D13-3823-6A46DD14142B}"/>
                </a:ext>
              </a:extLst>
            </p:cNvPr>
            <p:cNvSpPr/>
            <p:nvPr/>
          </p:nvSpPr>
          <p:spPr>
            <a:xfrm>
              <a:off x="2586259" y="2375729"/>
              <a:ext cx="363440" cy="369332"/>
            </a:xfrm>
            <a:prstGeom prst="ellipse">
              <a:avLst/>
            </a:prstGeom>
            <a:gradFill flip="none" rotWithShape="1">
              <a:gsLst>
                <a:gs pos="0">
                  <a:srgbClr val="3C1CC2"/>
                </a:gs>
                <a:gs pos="34000">
                  <a:srgbClr val="3C1CC2"/>
                </a:gs>
                <a:gs pos="80000">
                  <a:schemeClr val="accent6">
                    <a:lumMod val="50000"/>
                  </a:schemeClr>
                </a:gs>
                <a:gs pos="83000">
                  <a:schemeClr val="accent6">
                    <a:lumMod val="50000"/>
                  </a:schemeClr>
                </a:gs>
                <a:gs pos="100000">
                  <a:schemeClr val="accent6">
                    <a:lumMod val="50000"/>
                  </a:schemeClr>
                </a:gs>
              </a:gsLst>
              <a:path path="circle">
                <a:fillToRect l="50000" t="50000" r="50000" b="50000"/>
              </a:path>
              <a:tileRect/>
            </a:gradFill>
            <a:ln w="285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58720204-F2B4-B601-F4E6-16AD8B2228B4}"/>
                </a:ext>
              </a:extLst>
            </p:cNvPr>
            <p:cNvSpPr txBox="1"/>
            <p:nvPr/>
          </p:nvSpPr>
          <p:spPr>
            <a:xfrm flipH="1" flipV="1">
              <a:off x="2708248" y="2395312"/>
              <a:ext cx="213834" cy="369332"/>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a:t>
              </a:r>
              <a:endParaRPr lang="en-GB" dirty="0">
                <a:solidFill>
                  <a:schemeClr val="bg1"/>
                </a:solidFill>
                <a:latin typeface="Calibri" panose="020F0502020204030204" pitchFamily="34" charset="0"/>
                <a:cs typeface="Calibri" panose="020F0502020204030204" pitchFamily="34" charset="0"/>
              </a:endParaRPr>
            </a:p>
          </p:txBody>
        </p:sp>
      </p:grpSp>
      <p:grpSp>
        <p:nvGrpSpPr>
          <p:cNvPr id="27" name="Group 26">
            <a:extLst>
              <a:ext uri="{FF2B5EF4-FFF2-40B4-BE49-F238E27FC236}">
                <a16:creationId xmlns:a16="http://schemas.microsoft.com/office/drawing/2014/main" id="{171D95DD-D803-9F43-0D7A-EB98E313CFCB}"/>
              </a:ext>
            </a:extLst>
          </p:cNvPr>
          <p:cNvGrpSpPr/>
          <p:nvPr/>
        </p:nvGrpSpPr>
        <p:grpSpPr>
          <a:xfrm>
            <a:off x="7874728" y="2143957"/>
            <a:ext cx="363440" cy="388915"/>
            <a:chOff x="2586259" y="2375729"/>
            <a:chExt cx="363440" cy="388915"/>
          </a:xfrm>
        </p:grpSpPr>
        <p:sp>
          <p:nvSpPr>
            <p:cNvPr id="28" name="Oval 27">
              <a:extLst>
                <a:ext uri="{FF2B5EF4-FFF2-40B4-BE49-F238E27FC236}">
                  <a16:creationId xmlns:a16="http://schemas.microsoft.com/office/drawing/2014/main" id="{99A9DF28-A7BC-4FF7-807D-2D1C32FC1B02}"/>
                </a:ext>
              </a:extLst>
            </p:cNvPr>
            <p:cNvSpPr/>
            <p:nvPr/>
          </p:nvSpPr>
          <p:spPr>
            <a:xfrm>
              <a:off x="2586259" y="2375729"/>
              <a:ext cx="363440" cy="369332"/>
            </a:xfrm>
            <a:prstGeom prst="ellipse">
              <a:avLst/>
            </a:prstGeom>
            <a:gradFill flip="none" rotWithShape="1">
              <a:gsLst>
                <a:gs pos="0">
                  <a:srgbClr val="3C1CC2"/>
                </a:gs>
                <a:gs pos="34000">
                  <a:srgbClr val="3C1CC2"/>
                </a:gs>
                <a:gs pos="80000">
                  <a:schemeClr val="accent6">
                    <a:lumMod val="50000"/>
                  </a:schemeClr>
                </a:gs>
                <a:gs pos="83000">
                  <a:schemeClr val="accent6">
                    <a:lumMod val="50000"/>
                  </a:schemeClr>
                </a:gs>
                <a:gs pos="100000">
                  <a:schemeClr val="accent6">
                    <a:lumMod val="50000"/>
                  </a:schemeClr>
                </a:gs>
              </a:gsLst>
              <a:path path="circle">
                <a:fillToRect l="50000" t="50000" r="50000" b="50000"/>
              </a:path>
              <a:tileRect/>
            </a:gradFill>
            <a:ln w="285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1F2D110F-2588-C9DA-FF24-95D624D166BE}"/>
                </a:ext>
              </a:extLst>
            </p:cNvPr>
            <p:cNvSpPr txBox="1"/>
            <p:nvPr/>
          </p:nvSpPr>
          <p:spPr>
            <a:xfrm flipH="1" flipV="1">
              <a:off x="2708248" y="2395312"/>
              <a:ext cx="213834" cy="369332"/>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a:t>
              </a:r>
              <a:endParaRPr lang="en-GB" dirty="0">
                <a:solidFill>
                  <a:schemeClr val="bg1"/>
                </a:solidFill>
                <a:latin typeface="Calibri" panose="020F0502020204030204" pitchFamily="34" charset="0"/>
                <a:cs typeface="Calibri" panose="020F0502020204030204" pitchFamily="34" charset="0"/>
              </a:endParaRPr>
            </a:p>
          </p:txBody>
        </p:sp>
      </p:grpSp>
      <p:grpSp>
        <p:nvGrpSpPr>
          <p:cNvPr id="30" name="Group 29">
            <a:extLst>
              <a:ext uri="{FF2B5EF4-FFF2-40B4-BE49-F238E27FC236}">
                <a16:creationId xmlns:a16="http://schemas.microsoft.com/office/drawing/2014/main" id="{7F1B6772-3B45-2681-5DDB-54EF09B3A608}"/>
              </a:ext>
            </a:extLst>
          </p:cNvPr>
          <p:cNvGrpSpPr/>
          <p:nvPr/>
        </p:nvGrpSpPr>
        <p:grpSpPr>
          <a:xfrm>
            <a:off x="1722669" y="4657301"/>
            <a:ext cx="363440" cy="388915"/>
            <a:chOff x="2586259" y="2375729"/>
            <a:chExt cx="363440" cy="388915"/>
          </a:xfrm>
        </p:grpSpPr>
        <p:sp>
          <p:nvSpPr>
            <p:cNvPr id="31" name="Oval 30">
              <a:extLst>
                <a:ext uri="{FF2B5EF4-FFF2-40B4-BE49-F238E27FC236}">
                  <a16:creationId xmlns:a16="http://schemas.microsoft.com/office/drawing/2014/main" id="{3BB8FBDA-877D-2C84-4C0F-D439FAC9CA37}"/>
                </a:ext>
              </a:extLst>
            </p:cNvPr>
            <p:cNvSpPr/>
            <p:nvPr/>
          </p:nvSpPr>
          <p:spPr>
            <a:xfrm>
              <a:off x="2586259" y="2375729"/>
              <a:ext cx="363440" cy="369332"/>
            </a:xfrm>
            <a:prstGeom prst="ellipse">
              <a:avLst/>
            </a:prstGeom>
            <a:gradFill flip="none" rotWithShape="1">
              <a:gsLst>
                <a:gs pos="0">
                  <a:srgbClr val="3C1CC2"/>
                </a:gs>
                <a:gs pos="34000">
                  <a:srgbClr val="3C1CC2"/>
                </a:gs>
                <a:gs pos="80000">
                  <a:schemeClr val="accent6">
                    <a:lumMod val="50000"/>
                  </a:schemeClr>
                </a:gs>
                <a:gs pos="83000">
                  <a:schemeClr val="accent6">
                    <a:lumMod val="50000"/>
                  </a:schemeClr>
                </a:gs>
                <a:gs pos="100000">
                  <a:schemeClr val="accent6">
                    <a:lumMod val="50000"/>
                  </a:schemeClr>
                </a:gs>
              </a:gsLst>
              <a:path path="circle">
                <a:fillToRect l="50000" t="50000" r="50000" b="50000"/>
              </a:path>
              <a:tileRect/>
            </a:gradFill>
            <a:ln w="285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FAB3B833-17AC-BD2C-2FC4-05A087777200}"/>
                </a:ext>
              </a:extLst>
            </p:cNvPr>
            <p:cNvSpPr txBox="1"/>
            <p:nvPr/>
          </p:nvSpPr>
          <p:spPr>
            <a:xfrm flipH="1" flipV="1">
              <a:off x="2708248" y="2395312"/>
              <a:ext cx="213834" cy="369332"/>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a:t>
              </a:r>
              <a:endParaRPr lang="en-GB" dirty="0">
                <a:solidFill>
                  <a:schemeClr val="bg1"/>
                </a:solidFill>
                <a:latin typeface="Calibri" panose="020F0502020204030204" pitchFamily="34" charset="0"/>
                <a:cs typeface="Calibri" panose="020F0502020204030204" pitchFamily="34" charset="0"/>
              </a:endParaRPr>
            </a:p>
          </p:txBody>
        </p:sp>
      </p:grpSp>
      <p:grpSp>
        <p:nvGrpSpPr>
          <p:cNvPr id="33" name="Group 32">
            <a:extLst>
              <a:ext uri="{FF2B5EF4-FFF2-40B4-BE49-F238E27FC236}">
                <a16:creationId xmlns:a16="http://schemas.microsoft.com/office/drawing/2014/main" id="{154572A2-A648-6E82-3AC6-D3E196DB9F9B}"/>
              </a:ext>
            </a:extLst>
          </p:cNvPr>
          <p:cNvGrpSpPr/>
          <p:nvPr/>
        </p:nvGrpSpPr>
        <p:grpSpPr>
          <a:xfrm>
            <a:off x="5891551" y="4681029"/>
            <a:ext cx="363440" cy="665914"/>
            <a:chOff x="2586259" y="2375729"/>
            <a:chExt cx="363440" cy="665914"/>
          </a:xfrm>
        </p:grpSpPr>
        <p:sp>
          <p:nvSpPr>
            <p:cNvPr id="34" name="Oval 33">
              <a:extLst>
                <a:ext uri="{FF2B5EF4-FFF2-40B4-BE49-F238E27FC236}">
                  <a16:creationId xmlns:a16="http://schemas.microsoft.com/office/drawing/2014/main" id="{8D1B3E3B-53CA-83FC-755C-76489DB626C0}"/>
                </a:ext>
              </a:extLst>
            </p:cNvPr>
            <p:cNvSpPr/>
            <p:nvPr/>
          </p:nvSpPr>
          <p:spPr>
            <a:xfrm>
              <a:off x="2586259" y="2375729"/>
              <a:ext cx="363440" cy="369332"/>
            </a:xfrm>
            <a:prstGeom prst="ellipse">
              <a:avLst/>
            </a:prstGeom>
            <a:gradFill flip="none" rotWithShape="1">
              <a:gsLst>
                <a:gs pos="0">
                  <a:srgbClr val="3C1CC2"/>
                </a:gs>
                <a:gs pos="34000">
                  <a:srgbClr val="3C1CC2"/>
                </a:gs>
                <a:gs pos="80000">
                  <a:schemeClr val="accent6">
                    <a:lumMod val="50000"/>
                  </a:schemeClr>
                </a:gs>
                <a:gs pos="83000">
                  <a:schemeClr val="accent6">
                    <a:lumMod val="50000"/>
                  </a:schemeClr>
                </a:gs>
                <a:gs pos="100000">
                  <a:schemeClr val="accent6">
                    <a:lumMod val="50000"/>
                  </a:schemeClr>
                </a:gs>
              </a:gsLst>
              <a:path path="circle">
                <a:fillToRect l="50000" t="50000" r="50000" b="50000"/>
              </a:path>
              <a:tileRect/>
            </a:gradFill>
            <a:ln w="285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5B7A0A54-8052-2C8F-A226-1881E00CF55F}"/>
                </a:ext>
              </a:extLst>
            </p:cNvPr>
            <p:cNvSpPr txBox="1"/>
            <p:nvPr/>
          </p:nvSpPr>
          <p:spPr>
            <a:xfrm flipH="1" flipV="1">
              <a:off x="2708248" y="2395312"/>
              <a:ext cx="213834" cy="646331"/>
            </a:xfrm>
            <a:prstGeom prst="rect">
              <a:avLst/>
            </a:prstGeom>
            <a:noFill/>
          </p:spPr>
          <p:txBody>
            <a:bodyPr wrap="square" rtlCol="0">
              <a:spAutoFit/>
            </a:bodyPr>
            <a:lstStyle/>
            <a:p>
              <a:r>
                <a:rPr lang="en-US" dirty="0">
                  <a:solidFill>
                    <a:schemeClr val="bg1"/>
                  </a:solidFill>
                  <a:latin typeface="Calibri" panose="020F0502020204030204" pitchFamily="34" charset="0"/>
                  <a:cs typeface="Calibri" panose="020F0502020204030204" pitchFamily="34" charset="0"/>
                </a:rPr>
                <a:t>-=</a:t>
              </a:r>
              <a:endParaRPr lang="en-GB" dirty="0">
                <a:solidFill>
                  <a:schemeClr val="bg1"/>
                </a:solidFill>
                <a:latin typeface="Calibri" panose="020F0502020204030204" pitchFamily="34" charset="0"/>
                <a:cs typeface="Calibri" panose="020F0502020204030204" pitchFamily="34" charset="0"/>
              </a:endParaRPr>
            </a:p>
          </p:txBody>
        </p:sp>
      </p:grpSp>
      <p:sp>
        <p:nvSpPr>
          <p:cNvPr id="11" name="Date Placeholder 3">
            <a:extLst>
              <a:ext uri="{FF2B5EF4-FFF2-40B4-BE49-F238E27FC236}">
                <a16:creationId xmlns:a16="http://schemas.microsoft.com/office/drawing/2014/main" id="{B1817792-9BB8-B374-5AAD-C0A8C99EF4B1}"/>
              </a:ext>
            </a:extLst>
          </p:cNvPr>
          <p:cNvSpPr>
            <a:spLocks noGrp="1"/>
          </p:cNvSpPr>
          <p:nvPr>
            <p:ph type="dt" sz="half" idx="10"/>
          </p:nvPr>
        </p:nvSpPr>
        <p:spPr>
          <a:xfrm>
            <a:off x="3457213" y="6368014"/>
            <a:ext cx="944159" cy="365125"/>
          </a:xfrm>
        </p:spPr>
        <p:txBody>
          <a:bodyPr/>
          <a:lstStyle/>
          <a:p>
            <a:r>
              <a:rPr lang="en-US" sz="1200" dirty="0"/>
              <a:t>04/10/2022</a:t>
            </a:r>
          </a:p>
        </p:txBody>
      </p:sp>
    </p:spTree>
    <p:extLst>
      <p:ext uri="{BB962C8B-B14F-4D97-AF65-F5344CB8AC3E}">
        <p14:creationId xmlns:p14="http://schemas.microsoft.com/office/powerpoint/2010/main" val="854542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407988" y="373593"/>
            <a:ext cx="11376025" cy="804933"/>
          </a:xfrm>
        </p:spPr>
        <p:txBody>
          <a:bodyPr/>
          <a:lstStyle/>
          <a:p>
            <a:r>
              <a:rPr lang="en-US" dirty="0"/>
              <a:t>MCBXF B / A</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E8EE4BD5-724B-4628-9929-9678884ED4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8293" y="1164963"/>
            <a:ext cx="4937840" cy="3544860"/>
          </a:xfrm>
          <a:prstGeom prst="rect">
            <a:avLst/>
          </a:prstGeom>
        </p:spPr>
      </p:pic>
      <p:graphicFrame>
        <p:nvGraphicFramePr>
          <p:cNvPr id="2" name="Table 7">
            <a:extLst>
              <a:ext uri="{FF2B5EF4-FFF2-40B4-BE49-F238E27FC236}">
                <a16:creationId xmlns:a16="http://schemas.microsoft.com/office/drawing/2014/main" id="{61FEEAA8-41B4-420B-B4C9-71279E7E262E}"/>
              </a:ext>
            </a:extLst>
          </p:cNvPr>
          <p:cNvGraphicFramePr>
            <a:graphicFrameLocks noGrp="1"/>
          </p:cNvGraphicFramePr>
          <p:nvPr>
            <p:extLst>
              <p:ext uri="{D42A27DB-BD31-4B8C-83A1-F6EECF244321}">
                <p14:modId xmlns:p14="http://schemas.microsoft.com/office/powerpoint/2010/main" val="3032536244"/>
              </p:ext>
            </p:extLst>
          </p:nvPr>
        </p:nvGraphicFramePr>
        <p:xfrm>
          <a:off x="6894646" y="1556976"/>
          <a:ext cx="4553527" cy="2165427"/>
        </p:xfrm>
        <a:graphic>
          <a:graphicData uri="http://schemas.openxmlformats.org/drawingml/2006/table">
            <a:tbl>
              <a:tblPr firstRow="1" bandRow="1">
                <a:tableStyleId>{9D7B26C5-4107-4FEC-AEDC-1716B250A1EF}</a:tableStyleId>
              </a:tblPr>
              <a:tblGrid>
                <a:gridCol w="2543061">
                  <a:extLst>
                    <a:ext uri="{9D8B030D-6E8A-4147-A177-3AD203B41FA5}">
                      <a16:colId xmlns:a16="http://schemas.microsoft.com/office/drawing/2014/main" val="2876995091"/>
                    </a:ext>
                  </a:extLst>
                </a:gridCol>
                <a:gridCol w="2010466">
                  <a:extLst>
                    <a:ext uri="{9D8B030D-6E8A-4147-A177-3AD203B41FA5}">
                      <a16:colId xmlns:a16="http://schemas.microsoft.com/office/drawing/2014/main" val="2926663655"/>
                    </a:ext>
                  </a:extLst>
                </a:gridCol>
              </a:tblGrid>
              <a:tr h="325569">
                <a:tc>
                  <a:txBody>
                    <a:bodyPr/>
                    <a:lstStyle/>
                    <a:p>
                      <a:r>
                        <a:rPr lang="en-US" sz="2000" b="1" dirty="0">
                          <a:solidFill>
                            <a:srgbClr val="0033A0"/>
                          </a:solidFill>
                          <a:latin typeface="+mj-lt"/>
                        </a:rPr>
                        <a:t>Parameter </a:t>
                      </a:r>
                      <a:endParaRPr lang="en-GB" sz="2000" b="1" dirty="0">
                        <a:solidFill>
                          <a:srgbClr val="0033A0"/>
                        </a:solidFill>
                        <a:latin typeface="+mj-lt"/>
                      </a:endParaRPr>
                    </a:p>
                  </a:txBody>
                  <a:tcPr/>
                </a:tc>
                <a:tc>
                  <a:txBody>
                    <a:bodyPr/>
                    <a:lstStyle/>
                    <a:p>
                      <a:pPr algn="ctr"/>
                      <a:r>
                        <a:rPr lang="en-US" sz="2000" b="1" dirty="0">
                          <a:solidFill>
                            <a:srgbClr val="0033A0"/>
                          </a:solidFill>
                          <a:latin typeface="+mj-lt"/>
                        </a:rPr>
                        <a:t>Value (B / A)</a:t>
                      </a:r>
                      <a:endParaRPr lang="en-GB" sz="2000" b="1" dirty="0">
                        <a:solidFill>
                          <a:srgbClr val="0033A0"/>
                        </a:solidFill>
                        <a:latin typeface="+mj-lt"/>
                      </a:endParaRPr>
                    </a:p>
                  </a:txBody>
                  <a:tcPr/>
                </a:tc>
                <a:extLst>
                  <a:ext uri="{0D108BD9-81ED-4DB2-BD59-A6C34878D82A}">
                    <a16:rowId xmlns:a16="http://schemas.microsoft.com/office/drawing/2014/main" val="488867472"/>
                  </a:ext>
                </a:extLst>
              </a:tr>
              <a:tr h="325569">
                <a:tc>
                  <a:txBody>
                    <a:bodyPr/>
                    <a:lstStyle/>
                    <a:p>
                      <a:pPr algn="l"/>
                      <a:r>
                        <a:rPr lang="en-GB" sz="2000" dirty="0">
                          <a:solidFill>
                            <a:srgbClr val="0033A0"/>
                          </a:solidFill>
                          <a:latin typeface="+mj-lt"/>
                        </a:rPr>
                        <a:t>Aperture (mm)</a:t>
                      </a:r>
                    </a:p>
                  </a:txBody>
                  <a:tcPr anchor="ctr"/>
                </a:tc>
                <a:tc>
                  <a:txBody>
                    <a:bodyPr/>
                    <a:lstStyle/>
                    <a:p>
                      <a:pPr algn="ctr"/>
                      <a:r>
                        <a:rPr lang="en-US" sz="2000" dirty="0">
                          <a:solidFill>
                            <a:srgbClr val="0033A0"/>
                          </a:solidFill>
                          <a:latin typeface="+mj-lt"/>
                        </a:rPr>
                        <a:t>150</a:t>
                      </a:r>
                      <a:endParaRPr lang="en-GB" sz="2000" dirty="0">
                        <a:solidFill>
                          <a:srgbClr val="0033A0"/>
                        </a:solidFill>
                        <a:latin typeface="+mj-lt"/>
                      </a:endParaRPr>
                    </a:p>
                  </a:txBody>
                  <a:tcPr anchor="ctr"/>
                </a:tc>
                <a:extLst>
                  <a:ext uri="{0D108BD9-81ED-4DB2-BD59-A6C34878D82A}">
                    <a16:rowId xmlns:a16="http://schemas.microsoft.com/office/drawing/2014/main" val="510373165"/>
                  </a:ext>
                </a:extLst>
              </a:tr>
              <a:tr h="3399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033A0"/>
                          </a:solidFill>
                          <a:latin typeface="+mj-lt"/>
                        </a:rPr>
                        <a:t>Magnetic length (m)</a:t>
                      </a: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2000" b="0" u="none" strike="noStrike" dirty="0">
                          <a:solidFill>
                            <a:srgbClr val="0033A0"/>
                          </a:solidFill>
                          <a:effectLst/>
                          <a:latin typeface="+mj-lt"/>
                        </a:rPr>
                        <a:t>1.2 / 2.2</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2168579817"/>
                  </a:ext>
                </a:extLst>
              </a:tr>
              <a:tr h="325569">
                <a:tc>
                  <a:txBody>
                    <a:bodyPr/>
                    <a:lstStyle/>
                    <a:p>
                      <a:pPr algn="l" fontAlgn="b"/>
                      <a:r>
                        <a:rPr lang="en-GB" sz="2000" b="0" u="none" strike="noStrike" dirty="0">
                          <a:solidFill>
                            <a:srgbClr val="0033A0"/>
                          </a:solidFill>
                          <a:effectLst/>
                          <a:latin typeface="+mj-lt"/>
                        </a:rPr>
                        <a:t> Int. field (Tm)</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GB" sz="2000" b="0" u="none" strike="noStrike" dirty="0">
                          <a:solidFill>
                            <a:srgbClr val="0033A0"/>
                          </a:solidFill>
                          <a:effectLst/>
                          <a:latin typeface="+mj-lt"/>
                        </a:rPr>
                        <a:t>2.5 / 4.5</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903119688"/>
                  </a:ext>
                </a:extLst>
              </a:tr>
              <a:tr h="325569">
                <a:tc>
                  <a:txBody>
                    <a:bodyPr/>
                    <a:lstStyle/>
                    <a:p>
                      <a:pPr algn="l" fontAlgn="b"/>
                      <a:r>
                        <a:rPr lang="en-US" sz="2000" b="0" i="0" u="none" strike="noStrike" dirty="0">
                          <a:solidFill>
                            <a:srgbClr val="0033A0"/>
                          </a:solidFill>
                          <a:effectLst/>
                          <a:latin typeface="+mj-lt"/>
                        </a:rPr>
                        <a:t> Current inner (A)</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US" sz="2000" b="0" i="0" u="none" strike="noStrike" dirty="0">
                          <a:solidFill>
                            <a:srgbClr val="0033A0"/>
                          </a:solidFill>
                          <a:effectLst/>
                          <a:latin typeface="+mj-lt"/>
                        </a:rPr>
                        <a:t>1580 / 1584</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3361512424"/>
                  </a:ext>
                </a:extLst>
              </a:tr>
              <a:tr h="325569">
                <a:tc>
                  <a:txBody>
                    <a:bodyPr/>
                    <a:lstStyle/>
                    <a:p>
                      <a:pPr algn="l" fontAlgn="b"/>
                      <a:r>
                        <a:rPr lang="en-US" sz="2000" b="0" i="0" u="none" strike="noStrike" dirty="0">
                          <a:solidFill>
                            <a:srgbClr val="0033A0"/>
                          </a:solidFill>
                          <a:effectLst/>
                          <a:latin typeface="+mj-lt"/>
                        </a:rPr>
                        <a:t> Current outer (A)</a:t>
                      </a:r>
                      <a:endParaRPr lang="en-GB" sz="2000" b="0" i="0" u="none" strike="noStrike" dirty="0">
                        <a:solidFill>
                          <a:srgbClr val="0033A0"/>
                        </a:solidFill>
                        <a:effectLst/>
                        <a:latin typeface="+mj-lt"/>
                      </a:endParaRPr>
                    </a:p>
                  </a:txBody>
                  <a:tcPr marL="9525" marR="9525" marT="9525" marB="0" anchor="ctr"/>
                </a:tc>
                <a:tc>
                  <a:txBody>
                    <a:bodyPr/>
                    <a:lstStyle/>
                    <a:p>
                      <a:pPr algn="ctr" fontAlgn="b"/>
                      <a:r>
                        <a:rPr lang="en-US" sz="2000" b="0" i="0" u="none" strike="noStrike" dirty="0">
                          <a:solidFill>
                            <a:srgbClr val="0033A0"/>
                          </a:solidFill>
                          <a:effectLst/>
                          <a:latin typeface="+mj-lt"/>
                        </a:rPr>
                        <a:t>1430 / 1402</a:t>
                      </a:r>
                      <a:endParaRPr lang="en-GB" sz="2000" b="0" i="0" u="none" strike="noStrike" dirty="0">
                        <a:solidFill>
                          <a:srgbClr val="0033A0"/>
                        </a:solidFill>
                        <a:effectLst/>
                        <a:latin typeface="+mj-lt"/>
                      </a:endParaRPr>
                    </a:p>
                  </a:txBody>
                  <a:tcPr marL="9525" marR="9525" marT="9525" marB="0" anchor="ctr"/>
                </a:tc>
                <a:extLst>
                  <a:ext uri="{0D108BD9-81ED-4DB2-BD59-A6C34878D82A}">
                    <a16:rowId xmlns:a16="http://schemas.microsoft.com/office/drawing/2014/main" val="3607705690"/>
                  </a:ext>
                </a:extLst>
              </a:tr>
            </a:tbl>
          </a:graphicData>
        </a:graphic>
      </p:graphicFrame>
      <p:sp>
        <p:nvSpPr>
          <p:cNvPr id="12" name="Content Placeholder 21">
            <a:extLst>
              <a:ext uri="{FF2B5EF4-FFF2-40B4-BE49-F238E27FC236}">
                <a16:creationId xmlns:a16="http://schemas.microsoft.com/office/drawing/2014/main" id="{E315B829-C8DC-ECC4-6FD1-E1A853FDB096}"/>
              </a:ext>
            </a:extLst>
          </p:cNvPr>
          <p:cNvSpPr txBox="1">
            <a:spLocks noGrp="1"/>
          </p:cNvSpPr>
          <p:nvPr>
            <p:ph idx="1"/>
          </p:nvPr>
        </p:nvSpPr>
        <p:spPr>
          <a:xfrm>
            <a:off x="0" y="4851325"/>
            <a:ext cx="12192000" cy="715581"/>
          </a:xfrm>
          <a:prstGeom prst="rect">
            <a:avLst/>
          </a:prstGeom>
          <a:noFill/>
        </p:spPr>
        <p:txBody>
          <a:bodyPr wrap="square" anchor="ctr">
            <a:spAutoFit/>
          </a:bodyPr>
          <a:lstStyle/>
          <a:p>
            <a:pPr marL="571500" lvl="1" indent="-285750">
              <a:spcBef>
                <a:spcPts val="0"/>
              </a:spcBef>
            </a:pPr>
            <a:r>
              <a:rPr lang="en-US" sz="2200" b="0" dirty="0">
                <a:solidFill>
                  <a:srgbClr val="0033A0"/>
                </a:solidFill>
                <a:latin typeface="+mj-lt"/>
                <a:cs typeface="Calibri" panose="020F0502020204030204" pitchFamily="34" charset="0"/>
              </a:rPr>
              <a:t>Inner coil provides vertical field (main field B1, normal).</a:t>
            </a:r>
          </a:p>
          <a:p>
            <a:pPr marL="571500" lvl="1" indent="-285750">
              <a:spcBef>
                <a:spcPts val="0"/>
              </a:spcBef>
            </a:pPr>
            <a:r>
              <a:rPr lang="en-US" sz="2200" b="0" dirty="0">
                <a:solidFill>
                  <a:srgbClr val="0033A0"/>
                </a:solidFill>
                <a:latin typeface="+mj-lt"/>
                <a:cs typeface="Calibri" panose="020F0502020204030204" pitchFamily="34" charset="0"/>
              </a:rPr>
              <a:t>Outer coil provides horizontal field (main field A1, skew).</a:t>
            </a:r>
          </a:p>
        </p:txBody>
      </p:sp>
      <p:sp>
        <p:nvSpPr>
          <p:cNvPr id="8" name="Date Placeholder 3">
            <a:extLst>
              <a:ext uri="{FF2B5EF4-FFF2-40B4-BE49-F238E27FC236}">
                <a16:creationId xmlns:a16="http://schemas.microsoft.com/office/drawing/2014/main" id="{25845616-B55D-4790-2553-0AEF3934DF34}"/>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10" name="TextBox 9">
            <a:extLst>
              <a:ext uri="{FF2B5EF4-FFF2-40B4-BE49-F238E27FC236}">
                <a16:creationId xmlns:a16="http://schemas.microsoft.com/office/drawing/2014/main" id="{8F9522E1-FD41-DB66-474D-B47A2C61F700}"/>
              </a:ext>
            </a:extLst>
          </p:cNvPr>
          <p:cNvSpPr txBox="1"/>
          <p:nvPr/>
        </p:nvSpPr>
        <p:spPr>
          <a:xfrm>
            <a:off x="6799208" y="3786493"/>
            <a:ext cx="4648965" cy="923330"/>
          </a:xfrm>
          <a:prstGeom prst="rect">
            <a:avLst/>
          </a:prstGeom>
          <a:noFill/>
        </p:spPr>
        <p:txBody>
          <a:bodyPr wrap="square">
            <a:spAutoFit/>
          </a:bodyPr>
          <a:lstStyle/>
          <a:p>
            <a:pPr>
              <a:buSzPct val="100000"/>
            </a:pPr>
            <a:r>
              <a:rPr lang="en-US" sz="1800" dirty="0">
                <a:solidFill>
                  <a:srgbClr val="0033A0"/>
                </a:solidFill>
                <a:cs typeface="Calibri" panose="020F0502020204030204" pitchFamily="34" charset="0"/>
              </a:rPr>
              <a:t>This presentation will focus on the MCBXFB version of the magnet for which magnetic measurements are already available.</a:t>
            </a:r>
            <a:endParaRPr lang="en-GB" sz="1800" dirty="0">
              <a:solidFill>
                <a:srgbClr val="0033A0"/>
              </a:solidFill>
              <a:cs typeface="Calibri" panose="020F0502020204030204" pitchFamily="34" charset="0"/>
            </a:endParaRPr>
          </a:p>
        </p:txBody>
      </p:sp>
      <p:sp>
        <p:nvSpPr>
          <p:cNvPr id="24" name="Content Placeholder 21">
            <a:extLst>
              <a:ext uri="{FF2B5EF4-FFF2-40B4-BE49-F238E27FC236}">
                <a16:creationId xmlns:a16="http://schemas.microsoft.com/office/drawing/2014/main" id="{4FF38706-CE77-4D88-BECA-34C960AC47D3}"/>
              </a:ext>
            </a:extLst>
          </p:cNvPr>
          <p:cNvSpPr txBox="1">
            <a:spLocks/>
          </p:cNvSpPr>
          <p:nvPr/>
        </p:nvSpPr>
        <p:spPr>
          <a:xfrm>
            <a:off x="0" y="5613517"/>
            <a:ext cx="12192000" cy="707886"/>
          </a:xfrm>
          <a:prstGeom prst="rect">
            <a:avLst/>
          </a:prstGeom>
          <a:solidFill>
            <a:srgbClr val="33CCCC"/>
          </a:solidFill>
        </p:spPr>
        <p:txBody>
          <a:bodyPr vert="horz" wrap="square" lIns="0" tIns="0" rIns="0" bIns="0" rtlCol="0" anchor="ctr">
            <a:sp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71500" lvl="1" indent="-285750">
              <a:spcBef>
                <a:spcPts val="0"/>
              </a:spcBef>
            </a:pPr>
            <a:r>
              <a:rPr lang="en-US" sz="2300" dirty="0">
                <a:solidFill>
                  <a:schemeClr val="bg1"/>
                </a:solidFill>
                <a:latin typeface="+mj-lt"/>
                <a:cs typeface="Calibri" panose="020F0502020204030204" pitchFamily="34" charset="0"/>
              </a:rPr>
              <a:t>For MCBXF, the development of FiDeL model is particularly challenging and involves </a:t>
            </a:r>
            <a:br>
              <a:rPr lang="en-US" sz="2300" dirty="0">
                <a:solidFill>
                  <a:schemeClr val="bg1"/>
                </a:solidFill>
                <a:latin typeface="+mj-lt"/>
                <a:cs typeface="Calibri" panose="020F0502020204030204" pitchFamily="34" charset="0"/>
              </a:rPr>
            </a:br>
            <a:r>
              <a:rPr lang="en-US" sz="2300" dirty="0">
                <a:solidFill>
                  <a:schemeClr val="bg1"/>
                </a:solidFill>
                <a:latin typeface="+mj-lt"/>
                <a:cs typeface="Calibri" panose="020F0502020204030204" pitchFamily="34" charset="0"/>
              </a:rPr>
              <a:t>non-standard approach </a:t>
            </a:r>
            <a:r>
              <a:rPr lang="en-GB" sz="2300" b="0" dirty="0">
                <a:solidFill>
                  <a:schemeClr val="bg1"/>
                </a:solidFill>
                <a:latin typeface="Arial (Headings)"/>
                <a:ea typeface="Cambria Math" panose="02040503050406030204" pitchFamily="18" charset="0"/>
                <a:cs typeface="Calibri" panose="020F0502020204030204" pitchFamily="34" charset="0"/>
              </a:rPr>
              <a:t>→ </a:t>
            </a:r>
            <a:r>
              <a:rPr lang="en-GB" sz="2300" b="0" dirty="0">
                <a:solidFill>
                  <a:schemeClr val="bg1"/>
                </a:solidFill>
                <a:latin typeface="Arial (Headings)"/>
                <a:cs typeface="Calibri" panose="020F0502020204030204" pitchFamily="34" charset="0"/>
              </a:rPr>
              <a:t>the first ideas and results will be discussed in this talk. </a:t>
            </a:r>
            <a:endParaRPr lang="en-US" sz="2300" dirty="0">
              <a:solidFill>
                <a:srgbClr val="0033A0"/>
              </a:solidFill>
              <a:latin typeface="+mj-lt"/>
              <a:cs typeface="Calibri" panose="020F0502020204030204" pitchFamily="34" charset="0"/>
            </a:endParaRPr>
          </a:p>
        </p:txBody>
      </p:sp>
    </p:spTree>
    <p:extLst>
      <p:ext uri="{BB962C8B-B14F-4D97-AF65-F5344CB8AC3E}">
        <p14:creationId xmlns:p14="http://schemas.microsoft.com/office/powerpoint/2010/main" val="428695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a:off x="407987" y="1709738"/>
            <a:ext cx="11376000" cy="2852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US" dirty="0"/>
              <a:t>Part 2: </a:t>
            </a:r>
            <a:r>
              <a:rPr lang="en-GB" i="0" dirty="0">
                <a:effectLst/>
                <a:latin typeface="Arial (Headings)"/>
              </a:rPr>
              <a:t>Identifying the problem</a:t>
            </a:r>
            <a:endParaRPr dirty="0">
              <a:latin typeface="Arial (Headings)"/>
            </a:endParaRPr>
          </a:p>
        </p:txBody>
      </p:sp>
      <p:sp>
        <p:nvSpPr>
          <p:cNvPr id="173" name="Google Shape;173;p24"/>
          <p:cNvSpPr txBox="1">
            <a:spLocks noGrp="1"/>
          </p:cNvSpPr>
          <p:nvPr>
            <p:ph type="sldNum" idx="12"/>
          </p:nvPr>
        </p:nvSpPr>
        <p:spPr>
          <a:xfrm>
            <a:off x="11107546" y="6356350"/>
            <a:ext cx="681300" cy="3651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2" name="Date Placeholder 3">
            <a:extLst>
              <a:ext uri="{FF2B5EF4-FFF2-40B4-BE49-F238E27FC236}">
                <a16:creationId xmlns:a16="http://schemas.microsoft.com/office/drawing/2014/main" id="{B4A24694-B518-0F91-2D34-E00F46ED622B}"/>
              </a:ext>
            </a:extLst>
          </p:cNvPr>
          <p:cNvSpPr>
            <a:spLocks noGrp="1"/>
          </p:cNvSpPr>
          <p:nvPr>
            <p:ph type="dt" sz="half" idx="10"/>
          </p:nvPr>
        </p:nvSpPr>
        <p:spPr>
          <a:xfrm>
            <a:off x="3457213" y="6368014"/>
            <a:ext cx="944159" cy="365125"/>
          </a:xfrm>
        </p:spPr>
        <p:txBody>
          <a:bodyPr/>
          <a:lstStyle/>
          <a:p>
            <a:r>
              <a:rPr lang="en-US" sz="1200" dirty="0"/>
              <a:t>02/11/2022</a:t>
            </a:r>
          </a:p>
        </p:txBody>
      </p:sp>
      <p:sp>
        <p:nvSpPr>
          <p:cNvPr id="3" name="Footer Placeholder 4">
            <a:extLst>
              <a:ext uri="{FF2B5EF4-FFF2-40B4-BE49-F238E27FC236}">
                <a16:creationId xmlns:a16="http://schemas.microsoft.com/office/drawing/2014/main" id="{7F399A84-DD61-0100-56AC-FA72BBA58318}"/>
              </a:ext>
            </a:extLst>
          </p:cNvPr>
          <p:cNvSpPr>
            <a:spLocks noGrp="1"/>
          </p:cNvSpPr>
          <p:nvPr>
            <p:ph type="ftr" sz="quarter" idx="11"/>
          </p:nvPr>
        </p:nvSpPr>
        <p:spPr>
          <a:xfrm>
            <a:off x="4259262" y="6356350"/>
            <a:ext cx="6572221" cy="365125"/>
          </a:xfrm>
        </p:spPr>
        <p:txBody>
          <a:bodyPr/>
          <a:lstStyle/>
          <a:p>
            <a:r>
              <a:rPr lang="en-US" dirty="0"/>
              <a:t>Agnieszka Chmieli</a:t>
            </a:r>
            <a:r>
              <a:rPr lang="en-GB" dirty="0"/>
              <a:t>ń</a:t>
            </a:r>
            <a:r>
              <a:rPr lang="en-US" dirty="0"/>
              <a:t>ska | Development of the MCBXF FiDeL Model</a:t>
            </a:r>
          </a:p>
        </p:txBody>
      </p:sp>
    </p:spTree>
    <p:extLst>
      <p:ext uri="{BB962C8B-B14F-4D97-AF65-F5344CB8AC3E}">
        <p14:creationId xmlns:p14="http://schemas.microsoft.com/office/powerpoint/2010/main" val="3700693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a:extLst>
              <a:ext uri="{FF2B5EF4-FFF2-40B4-BE49-F238E27FC236}">
                <a16:creationId xmlns:a16="http://schemas.microsoft.com/office/drawing/2014/main" id="{4A28441D-6DDF-20B8-D8C2-2210F2E0D2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8196" y="1773621"/>
            <a:ext cx="3535607" cy="28843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BEDC9EC7-8A38-A24E-0F13-FF46F64FE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3348" y="1755033"/>
            <a:ext cx="3780455" cy="288431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a:extLst>
              <a:ext uri="{FF2B5EF4-FFF2-40B4-BE49-F238E27FC236}">
                <a16:creationId xmlns:a16="http://schemas.microsoft.com/office/drawing/2014/main" id="{A4936DF8-F716-84E6-D504-7F655FFB0C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857" y="1773619"/>
            <a:ext cx="3731738" cy="284714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a:xfrm>
            <a:off x="257778" y="370637"/>
            <a:ext cx="11376025" cy="1065742"/>
          </a:xfrm>
        </p:spPr>
        <p:txBody>
          <a:bodyPr/>
          <a:lstStyle/>
          <a:p>
            <a:r>
              <a:rPr lang="en-US" dirty="0"/>
              <a:t>Analysis of the magnetitic measurements </a:t>
            </a:r>
            <a:br>
              <a:rPr lang="en-US" dirty="0"/>
            </a:br>
            <a:r>
              <a:rPr lang="en-US" dirty="0"/>
              <a:t>for standard reference cycle: Inner aperture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322628"/>
            <a:ext cx="12192000" cy="1000274"/>
          </a:xfrm>
          <a:prstGeom prst="rect">
            <a:avLst/>
          </a:prstGeom>
          <a:solidFill>
            <a:srgbClr val="BEBECB"/>
          </a:solidFill>
        </p:spPr>
        <p:txBody>
          <a:bodyPr wrap="square" anchor="ctr">
            <a:spAutoFit/>
          </a:bodyPr>
          <a:lstStyle/>
          <a:p>
            <a:pPr marL="571500" lvl="1" indent="-285750">
              <a:spcBef>
                <a:spcPts val="0"/>
              </a:spcBef>
            </a:pPr>
            <a:r>
              <a:rPr lang="en-US" sz="2000" b="0" dirty="0">
                <a:solidFill>
                  <a:srgbClr val="0033A0"/>
                </a:solidFill>
                <a:latin typeface="+mj-lt"/>
                <a:cs typeface="Calibri" panose="020F0502020204030204" pitchFamily="34" charset="0"/>
              </a:rPr>
              <a:t>The magnet is pre-cycled up to nominal current (±1755 A) followed by a stair-step profile.</a:t>
            </a:r>
          </a:p>
          <a:p>
            <a:pPr marL="571500" lvl="1" indent="-285750">
              <a:spcBef>
                <a:spcPts val="0"/>
              </a:spcBef>
            </a:pPr>
            <a:r>
              <a:rPr lang="en-US" sz="2000" b="0" dirty="0">
                <a:solidFill>
                  <a:srgbClr val="0033A0"/>
                </a:solidFill>
                <a:latin typeface="+mj-lt"/>
                <a:cs typeface="Calibri" panose="020F0502020204030204" pitchFamily="34" charset="0"/>
              </a:rPr>
              <a:t>The magnetic field is measured with high accuracy (better than 10</a:t>
            </a:r>
            <a:r>
              <a:rPr lang="en-US" sz="2000" b="0" baseline="30000" dirty="0">
                <a:solidFill>
                  <a:srgbClr val="0033A0"/>
                </a:solidFill>
                <a:latin typeface="+mj-lt"/>
                <a:cs typeface="Calibri" panose="020F0502020204030204" pitchFamily="34" charset="0"/>
              </a:rPr>
              <a:t>-4</a:t>
            </a:r>
            <a:r>
              <a:rPr lang="en-US" sz="2000" b="0" dirty="0">
                <a:solidFill>
                  <a:srgbClr val="0033A0"/>
                </a:solidFill>
                <a:latin typeface="+mj-lt"/>
                <a:cs typeface="Calibri" panose="020F0502020204030204" pitchFamily="34" charset="0"/>
              </a:rPr>
              <a:t>) at plateaus.</a:t>
            </a:r>
          </a:p>
          <a:p>
            <a:pPr marL="571500" lvl="1" indent="-285750">
              <a:spcBef>
                <a:spcPts val="0"/>
              </a:spcBef>
            </a:pPr>
            <a:r>
              <a:rPr lang="en-US" sz="2000" b="0" dirty="0">
                <a:solidFill>
                  <a:srgbClr val="0033A0"/>
                </a:solidFill>
                <a:latin typeface="+mj-lt"/>
                <a:cs typeface="Calibri" panose="020F0502020204030204" pitchFamily="34" charset="0"/>
              </a:rPr>
              <a:t>The analysis is performed for the data points measured at plateaus after filtering.</a:t>
            </a:r>
          </a:p>
        </p:txBody>
      </p:sp>
      <p:sp>
        <p:nvSpPr>
          <p:cNvPr id="9" name="Date Placeholder 3">
            <a:extLst>
              <a:ext uri="{FF2B5EF4-FFF2-40B4-BE49-F238E27FC236}">
                <a16:creationId xmlns:a16="http://schemas.microsoft.com/office/drawing/2014/main" id="{1AABA81B-4AF2-4647-A600-6B81BF9F2DD1}"/>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3611577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a:extLst>
              <a:ext uri="{FF2B5EF4-FFF2-40B4-BE49-F238E27FC236}">
                <a16:creationId xmlns:a16="http://schemas.microsoft.com/office/drawing/2014/main" id="{68A279E0-2F66-3840-0287-3C7FED3B25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1130" y="1210485"/>
            <a:ext cx="5246416" cy="341793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Geometric term and residuals (B1)</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Content Placeholder 21">
            <a:extLst>
              <a:ext uri="{FF2B5EF4-FFF2-40B4-BE49-F238E27FC236}">
                <a16:creationId xmlns:a16="http://schemas.microsoft.com/office/drawing/2014/main" id="{45A31FED-9C04-43D8-A2D5-8DF3E352FA67}"/>
              </a:ext>
            </a:extLst>
          </p:cNvPr>
          <p:cNvSpPr txBox="1">
            <a:spLocks noGrp="1"/>
          </p:cNvSpPr>
          <p:nvPr>
            <p:ph idx="1"/>
          </p:nvPr>
        </p:nvSpPr>
        <p:spPr>
          <a:xfrm>
            <a:off x="0" y="5002692"/>
            <a:ext cx="12192000" cy="1315745"/>
          </a:xfrm>
          <a:prstGeom prst="rect">
            <a:avLst/>
          </a:prstGeom>
          <a:solidFill>
            <a:srgbClr val="BEBECB"/>
          </a:solidFill>
        </p:spPr>
        <p:txBody>
          <a:bodyPr wrap="square" anchor="ctr">
            <a:spAutoFit/>
          </a:bodyPr>
          <a:lstStyle/>
          <a:p>
            <a:pPr marL="571500" lvl="1" indent="-285750">
              <a:spcBef>
                <a:spcPts val="0"/>
              </a:spcBef>
            </a:pPr>
            <a:r>
              <a:rPr lang="en-US" sz="1950" b="0" dirty="0">
                <a:solidFill>
                  <a:srgbClr val="0033A0"/>
                </a:solidFill>
                <a:latin typeface="+mj-lt"/>
                <a:cs typeface="Calibri" panose="020F0502020204030204" pitchFamily="34" charset="0"/>
              </a:rPr>
              <a:t>The geometric term is computed for datapoints within the linear range (below saturation).</a:t>
            </a:r>
          </a:p>
          <a:p>
            <a:pPr marL="571500" lvl="1" indent="-285750">
              <a:spcBef>
                <a:spcPts val="0"/>
              </a:spcBef>
            </a:pPr>
            <a:r>
              <a:rPr lang="en-US" sz="1950" b="0" dirty="0">
                <a:solidFill>
                  <a:srgbClr val="0033A0"/>
                </a:solidFill>
                <a:latin typeface="+mj-lt"/>
                <a:cs typeface="Calibri" panose="020F0502020204030204" pitchFamily="34" charset="0"/>
              </a:rPr>
              <a:t>A non-linearity is observed in the residuals from the linear term, normalized to the nominal field of 2.5 Tm.</a:t>
            </a:r>
          </a:p>
          <a:p>
            <a:pPr marL="571500" lvl="1" indent="-285750">
              <a:spcBef>
                <a:spcPts val="0"/>
              </a:spcBef>
            </a:pPr>
            <a:r>
              <a:rPr lang="en-US" sz="1950" b="0" dirty="0">
                <a:solidFill>
                  <a:srgbClr val="0033A0"/>
                </a:solidFill>
                <a:latin typeface="+mj-lt"/>
              </a:rPr>
              <a:t>The saturation at high field is below 6 units. </a:t>
            </a:r>
          </a:p>
          <a:p>
            <a:pPr marL="571500" lvl="1" indent="-285750">
              <a:spcBef>
                <a:spcPts val="0"/>
              </a:spcBef>
            </a:pPr>
            <a:r>
              <a:rPr lang="en-US" sz="1950" b="0" dirty="0">
                <a:solidFill>
                  <a:srgbClr val="0033A0"/>
                </a:solidFill>
                <a:latin typeface="+mj-lt"/>
                <a:cs typeface="Calibri" panose="020F0502020204030204" pitchFamily="34" charset="0"/>
              </a:rPr>
              <a:t>The maximum error from linear term is </a:t>
            </a:r>
            <a:r>
              <a:rPr lang="en-US" sz="1950" b="0" dirty="0">
                <a:solidFill>
                  <a:srgbClr val="0033A0"/>
                </a:solidFill>
                <a:latin typeface="+mj-lt"/>
              </a:rPr>
              <a:t>±20 units mainly due to magnetization at low field.</a:t>
            </a:r>
          </a:p>
        </p:txBody>
      </p:sp>
      <p:pic>
        <p:nvPicPr>
          <p:cNvPr id="2050" name="Picture 2">
            <a:extLst>
              <a:ext uri="{FF2B5EF4-FFF2-40B4-BE49-F238E27FC236}">
                <a16:creationId xmlns:a16="http://schemas.microsoft.com/office/drawing/2014/main" id="{D046E41A-25DF-7667-B6C8-D56A4F2755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229" y="1186874"/>
            <a:ext cx="4433454" cy="3417939"/>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95F07BA8-4FDF-79AB-CAF0-42D6565D61A4}"/>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665219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248EDA-0B43-4ACC-9EB0-E4EA950184F5}"/>
              </a:ext>
            </a:extLst>
          </p:cNvPr>
          <p:cNvSpPr>
            <a:spLocks noGrp="1"/>
          </p:cNvSpPr>
          <p:nvPr>
            <p:ph type="title"/>
          </p:nvPr>
        </p:nvSpPr>
        <p:spPr/>
        <p:txBody>
          <a:bodyPr/>
          <a:lstStyle/>
          <a:p>
            <a:r>
              <a:rPr lang="en-US" dirty="0"/>
              <a:t>What is the relative error from the linear term if also the outer aperture is powered?</a:t>
            </a:r>
            <a:endParaRPr lang="en-GB" dirty="0"/>
          </a:p>
        </p:txBody>
      </p:sp>
      <p:sp>
        <p:nvSpPr>
          <p:cNvPr id="5" name="Footer Placeholder 4">
            <a:extLst>
              <a:ext uri="{FF2B5EF4-FFF2-40B4-BE49-F238E27FC236}">
                <a16:creationId xmlns:a16="http://schemas.microsoft.com/office/drawing/2014/main" id="{F1AA62D5-38D4-438B-8022-73290C55FCF1}"/>
              </a:ext>
            </a:extLst>
          </p:cNvPr>
          <p:cNvSpPr>
            <a:spLocks noGrp="1"/>
          </p:cNvSpPr>
          <p:nvPr>
            <p:ph type="ftr" sz="quarter" idx="11"/>
          </p:nvPr>
        </p:nvSpPr>
        <p:spPr/>
        <p:txBody>
          <a:bodyPr/>
          <a:lstStyle/>
          <a:p>
            <a:r>
              <a:rPr lang="en-US" dirty="0"/>
              <a:t>Agnieszka Chmieli</a:t>
            </a:r>
            <a:r>
              <a:rPr lang="en-GB" dirty="0"/>
              <a:t>ń</a:t>
            </a:r>
            <a:r>
              <a:rPr lang="en-US" dirty="0"/>
              <a:t>ska | Development of the MCBXF FiDeL Model</a:t>
            </a:r>
          </a:p>
        </p:txBody>
      </p:sp>
      <p:sp>
        <p:nvSpPr>
          <p:cNvPr id="6" name="Slide Number Placeholder 5">
            <a:extLst>
              <a:ext uri="{FF2B5EF4-FFF2-40B4-BE49-F238E27FC236}">
                <a16:creationId xmlns:a16="http://schemas.microsoft.com/office/drawing/2014/main" id="{0BDA1423-1FFC-459B-8AB3-E30A497FD449}"/>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1" name="Rectangle 1">
            <a:extLst>
              <a:ext uri="{FF2B5EF4-FFF2-40B4-BE49-F238E27FC236}">
                <a16:creationId xmlns:a16="http://schemas.microsoft.com/office/drawing/2014/main" id="{D96C19FB-614A-4280-A1E0-9F9B777FBF55}"/>
              </a:ext>
            </a:extLst>
          </p:cNvPr>
          <p:cNvSpPr>
            <a:spLocks noChangeArrowheads="1"/>
          </p:cNvSpPr>
          <p:nvPr/>
        </p:nvSpPr>
        <p:spPr bwMode="auto">
          <a:xfrm>
            <a:off x="-434744" y="4676516"/>
            <a:ext cx="65" cy="276999"/>
          </a:xfrm>
          <a:prstGeom prst="rect">
            <a:avLst/>
          </a:prstGeom>
          <a:solidFill>
            <a:srgbClr val="1111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TextBox 1">
            <a:extLst>
              <a:ext uri="{FF2B5EF4-FFF2-40B4-BE49-F238E27FC236}">
                <a16:creationId xmlns:a16="http://schemas.microsoft.com/office/drawing/2014/main" id="{5C2D9A25-FE5F-CCAC-158B-A394552FCB9F}"/>
              </a:ext>
            </a:extLst>
          </p:cNvPr>
          <p:cNvSpPr txBox="1"/>
          <p:nvPr/>
        </p:nvSpPr>
        <p:spPr>
          <a:xfrm>
            <a:off x="-639879" y="1889096"/>
            <a:ext cx="4541664" cy="584775"/>
          </a:xfrm>
          <a:prstGeom prst="rect">
            <a:avLst/>
          </a:prstGeom>
          <a:noFill/>
        </p:spPr>
        <p:txBody>
          <a:bodyPr wrap="square" lIns="0" tIns="0" rIns="0" bIns="0" rtlCol="0">
            <a:spAutoFit/>
          </a:bodyPr>
          <a:lstStyle/>
          <a:p>
            <a:pPr algn="ctr"/>
            <a:r>
              <a:rPr lang="en-US" sz="1900" i="1" dirty="0"/>
              <a:t>Examples of analyzed </a:t>
            </a:r>
            <a:br>
              <a:rPr lang="en-US" sz="1900" i="1" dirty="0"/>
            </a:br>
            <a:r>
              <a:rPr lang="en-US" sz="1900" i="1" dirty="0"/>
              <a:t>powering schemes: </a:t>
            </a:r>
            <a:endParaRPr lang="en-GB" sz="1900" i="1" dirty="0"/>
          </a:p>
        </p:txBody>
      </p:sp>
      <p:pic>
        <p:nvPicPr>
          <p:cNvPr id="2050" name="Picture 2">
            <a:extLst>
              <a:ext uri="{FF2B5EF4-FFF2-40B4-BE49-F238E27FC236}">
                <a16:creationId xmlns:a16="http://schemas.microsoft.com/office/drawing/2014/main" id="{2F5BC528-F1B8-D8FD-8636-6249E5242A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555" y="2836065"/>
            <a:ext cx="2680064" cy="19789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1FFF2EC0-991C-7CA4-FCF9-AB8DCDC32C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7975" y="1970221"/>
            <a:ext cx="2656319" cy="196141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6B981F48-34CF-4147-6AC2-7556FCFB62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8664" y="1977845"/>
            <a:ext cx="2656320" cy="19614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E4B041B6-C347-D491-C43E-AB5CCC3027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4023" y="1982823"/>
            <a:ext cx="2680064" cy="197895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95A2316B-0B7F-2E2B-09CD-34893EDC9C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4087600"/>
            <a:ext cx="2656320" cy="196141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48F3CE09-0BE3-CCD4-C834-F84D845AF1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7974" y="4087600"/>
            <a:ext cx="2656320" cy="1961418"/>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a:extLst>
              <a:ext uri="{FF2B5EF4-FFF2-40B4-BE49-F238E27FC236}">
                <a16:creationId xmlns:a16="http://schemas.microsoft.com/office/drawing/2014/main" id="{0614460F-F522-CEAD-920C-0547853C646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54023" y="4089244"/>
            <a:ext cx="2654092" cy="1959773"/>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3">
            <a:extLst>
              <a:ext uri="{FF2B5EF4-FFF2-40B4-BE49-F238E27FC236}">
                <a16:creationId xmlns:a16="http://schemas.microsoft.com/office/drawing/2014/main" id="{9CF86037-ACFE-33C8-64FE-D873E43C9954}"/>
              </a:ext>
            </a:extLst>
          </p:cNvPr>
          <p:cNvSpPr>
            <a:spLocks noGrp="1"/>
          </p:cNvSpPr>
          <p:nvPr>
            <p:ph type="dt" sz="half" idx="10"/>
          </p:nvPr>
        </p:nvSpPr>
        <p:spPr>
          <a:xfrm>
            <a:off x="3457213" y="6368014"/>
            <a:ext cx="944159" cy="365125"/>
          </a:xfrm>
        </p:spPr>
        <p:txBody>
          <a:bodyPr/>
          <a:lstStyle/>
          <a:p>
            <a:r>
              <a:rPr lang="en-US" sz="1200" dirty="0"/>
              <a:t>02/11/2022</a:t>
            </a:r>
          </a:p>
        </p:txBody>
      </p:sp>
    </p:spTree>
    <p:extLst>
      <p:ext uri="{BB962C8B-B14F-4D97-AF65-F5344CB8AC3E}">
        <p14:creationId xmlns:p14="http://schemas.microsoft.com/office/powerpoint/2010/main" val="411918647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40418</TotalTime>
  <Words>3172</Words>
  <Application>Microsoft Office PowerPoint</Application>
  <PresentationFormat>Widescreen</PresentationFormat>
  <Paragraphs>562</Paragraphs>
  <Slides>49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Aarial</vt:lpstr>
      <vt:lpstr>Arial</vt:lpstr>
      <vt:lpstr>Arial</vt:lpstr>
      <vt:lpstr>Arial (Headings)</vt:lpstr>
      <vt:lpstr>Calibri</vt:lpstr>
      <vt:lpstr>Cambria Math</vt:lpstr>
      <vt:lpstr>Roboto</vt:lpstr>
      <vt:lpstr>Office Theme</vt:lpstr>
      <vt:lpstr>The FiDeL model for the MCBXF orbit corrector for HL-LHC</vt:lpstr>
      <vt:lpstr>Part 1: Introduction</vt:lpstr>
      <vt:lpstr>The FiDeL Model</vt:lpstr>
      <vt:lpstr>Static components: Parametrization</vt:lpstr>
      <vt:lpstr>MCBXF B / A</vt:lpstr>
      <vt:lpstr>Part 2: Identifying the problem</vt:lpstr>
      <vt:lpstr>Analysis of the magnetitic measurements  for standard reference cycle: Inner aperture (B1)</vt:lpstr>
      <vt:lpstr>Geometric term and residuals (B1)</vt:lpstr>
      <vt:lpstr>What is the relative error from the linear term if also the outer aperture is powered?</vt:lpstr>
      <vt:lpstr>What is the relative error from the linear term if also the outer aperture is powered?</vt:lpstr>
      <vt:lpstr>Relative error from the linear term (B1)</vt:lpstr>
      <vt:lpstr>Challenges </vt:lpstr>
      <vt:lpstr>Part 3: Proposed model &amp; initial results</vt:lpstr>
      <vt:lpstr>New model with angular dependence of saturation</vt:lpstr>
      <vt:lpstr>PowerPoint Presentation</vt:lpstr>
      <vt:lpstr>How to find G(I_(1,) I_2 )? </vt:lpstr>
      <vt:lpstr>G(I_(1,) I_2 ) for B1 (vertical field)</vt:lpstr>
      <vt:lpstr>G(I_(1,) I_2 ) for B1 with the correction at zero</vt:lpstr>
      <vt:lpstr>Saturation model (B1)</vt:lpstr>
      <vt:lpstr>Transfer function (B1)</vt:lpstr>
      <vt:lpstr>Fitting parameters &amp; relative error (B1)</vt:lpstr>
      <vt:lpstr>Standard reference cycle: Outer aperture (A1)</vt:lpstr>
      <vt:lpstr>Standard reference cycle: Outer aperture (A1)</vt:lpstr>
      <vt:lpstr>What is the relative error from the linear term if also the inner aperture is powered?</vt:lpstr>
      <vt:lpstr>Error from the linear term (A1)</vt:lpstr>
      <vt:lpstr>G(I_(1,) I_2 ) for A1 (horizontal field)</vt:lpstr>
      <vt:lpstr>Saturation model (A1)</vt:lpstr>
      <vt:lpstr>Transfer function (A1)</vt:lpstr>
      <vt:lpstr>Fitting parameters &amp; relative error (A1)</vt:lpstr>
      <vt:lpstr>PowerPoint Presentation</vt:lpstr>
      <vt:lpstr>Standard reference cycle: inner aperture (B3)</vt:lpstr>
      <vt:lpstr>Error from the linear term (B3)</vt:lpstr>
      <vt:lpstr>Angular dependence of saturation (B3)</vt:lpstr>
      <vt:lpstr>Saturation model (B3)</vt:lpstr>
      <vt:lpstr>Fitting parameters &amp; relative error (B3)</vt:lpstr>
      <vt:lpstr>Standard reference cycle: Outer aperture (A3)</vt:lpstr>
      <vt:lpstr>Error from the linear term (A3)</vt:lpstr>
      <vt:lpstr>Angular dependence of saturation (A3)</vt:lpstr>
      <vt:lpstr>Saturation model (A3)</vt:lpstr>
      <vt:lpstr>Fitting parameters &amp; relative error (A3)</vt:lpstr>
      <vt:lpstr>Part 4: Summary</vt:lpstr>
      <vt:lpstr>Conclusions</vt:lpstr>
      <vt:lpstr>Conclusions </vt:lpstr>
      <vt:lpstr>PowerPoint Presentation</vt:lpstr>
      <vt:lpstr>PowerPoint Presentation</vt:lpstr>
      <vt:lpstr>Saturation model (B1) without correction factor ∆</vt:lpstr>
      <vt:lpstr>Fitting parameters end relative error (B1)</vt:lpstr>
      <vt:lpstr>PyMagAnalysis</vt:lpstr>
      <vt:lpstr>Example: LHC Main Dipoles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Luisa Fabiola Fleig</dc:creator>
  <cp:lastModifiedBy>Agnieszka Chmielinska</cp:lastModifiedBy>
  <cp:revision>473</cp:revision>
  <cp:lastPrinted>2022-10-07T07:28:00Z</cp:lastPrinted>
  <dcterms:created xsi:type="dcterms:W3CDTF">2021-07-29T09:05:41Z</dcterms:created>
  <dcterms:modified xsi:type="dcterms:W3CDTF">2022-11-01T14:39:50Z</dcterms:modified>
</cp:coreProperties>
</file>