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sldIdLst>
    <p:sldId id="258" r:id="rId2"/>
    <p:sldId id="316" r:id="rId3"/>
    <p:sldId id="330" r:id="rId4"/>
    <p:sldId id="329" r:id="rId5"/>
    <p:sldId id="325" r:id="rId6"/>
    <p:sldId id="342" r:id="rId7"/>
    <p:sldId id="309" r:id="rId8"/>
    <p:sldId id="294" r:id="rId9"/>
    <p:sldId id="333" r:id="rId10"/>
    <p:sldId id="340" r:id="rId11"/>
    <p:sldId id="338" r:id="rId12"/>
    <p:sldId id="337" r:id="rId13"/>
    <p:sldId id="339" r:id="rId14"/>
    <p:sldId id="341" r:id="rId15"/>
    <p:sldId id="332" r:id="rId16"/>
    <p:sldId id="301" r:id="rId17"/>
    <p:sldId id="326" r:id="rId18"/>
    <p:sldId id="323" r:id="rId19"/>
    <p:sldId id="259" r:id="rId20"/>
    <p:sldId id="261" r:id="rId21"/>
    <p:sldId id="264" r:id="rId22"/>
    <p:sldId id="263" r:id="rId23"/>
    <p:sldId id="327" r:id="rId24"/>
    <p:sldId id="324" r:id="rId25"/>
    <p:sldId id="260" r:id="rId26"/>
    <p:sldId id="262" r:id="rId27"/>
    <p:sldId id="265" r:id="rId28"/>
    <p:sldId id="26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2FF"/>
    <a:srgbClr val="FF7023"/>
    <a:srgbClr val="E91BDA"/>
    <a:srgbClr val="313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2CA82-4EA0-4090-AB0A-6C6BCFB103AB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63869-89E2-41EB-8B04-3EB0934E44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032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E9A63E-9C20-4C80-B709-CE774F469DE5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D12361-EE5C-4259-89C2-331BDD7195B3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7AC56B-51C9-46A2-BAAC-0C8E1779553C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CBD1007-51C9-4984-9B88-85D3E8FF9290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71F4D2C-869E-4C80-8AFF-43F9B80A9752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EB169F8-FACE-4D90-A8C0-09F7CA3C38E6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4C71A2B-A2B6-42FC-981C-6D95C79AE92E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D8CA284-131F-43EA-B5FF-F21033675CBF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5779-628B-4E02-A90C-C84032E6C628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7D335-BCDA-43A6-B688-F3C7D88AD9D0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ADA1-2129-443A-89CD-4A26B7867058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E3860-5521-472E-BD19-D031948FB1BD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2416-BAE8-4602-83C8-9A69EBC2F8CD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AB67-7886-4C79-BA68-78D68BDAD6C4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4BE45-939E-476A-9D79-ED8E0AA69AED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5B02B-28D8-4887-9C01-5FD84E8263ED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12915-6014-48FE-B1DE-69E0DAFFA09C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1C1FF-5B53-4374-8350-6663520D10E9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859990B0-C0A2-4E0C-B1AA-0923FC4AB193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pt-BR"/>
              <a:t>P. Borges de Sousa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3" Type="http://schemas.openxmlformats.org/officeDocument/2006/relationships/image" Target="../media/image300.png"/><Relationship Id="rId7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18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19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1100819/#1-review-of-estimates-of-energ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45B3D-2DA5-C981-C3C5-79FF0631EF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0179" y="1046163"/>
            <a:ext cx="10531641" cy="2555875"/>
          </a:xfrm>
        </p:spPr>
        <p:txBody>
          <a:bodyPr/>
          <a:lstStyle/>
          <a:p>
            <a:r>
              <a:rPr lang="en-GB" sz="2800" dirty="0"/>
              <a:t>Revised estimates of cooling the WP3 magnets:</a:t>
            </a:r>
            <a:br>
              <a:rPr lang="en-GB" sz="2800" dirty="0"/>
            </a:br>
            <a:r>
              <a:rPr lang="en-GB" sz="2800" dirty="0"/>
              <a:t>numerical assessment of the temperature distribution due to dose-generated power deposition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820FF2-2FD1-E723-F6DA-88F57F5856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sz="1800" dirty="0"/>
          </a:p>
          <a:p>
            <a:r>
              <a:rPr lang="en-GB" sz="1800" u="sng" dirty="0"/>
              <a:t>Patricia Borges de Sousa</a:t>
            </a:r>
            <a:r>
              <a:rPr lang="en-GB" sz="1800" dirty="0"/>
              <a:t>, Rob van Weelderen</a:t>
            </a:r>
            <a:endParaRPr lang="en-GB" sz="1800" baseline="30000" dirty="0"/>
          </a:p>
          <a:p>
            <a:endParaRPr lang="en-GB" sz="1600" baseline="30000" dirty="0"/>
          </a:p>
          <a:p>
            <a:r>
              <a:rPr lang="nl-NL" sz="1800" b="0" dirty="0"/>
              <a:t>WP3 meeting, 2</a:t>
            </a:r>
            <a:r>
              <a:rPr lang="nl-NL" sz="1800" b="0" baseline="30000" dirty="0"/>
              <a:t>nd</a:t>
            </a:r>
            <a:r>
              <a:rPr lang="nl-NL" sz="1800" b="0" dirty="0"/>
              <a:t> November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76791-048B-7A88-CE9D-C16A54B65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1AFE3621-AE68-7D01-A8A3-A0F2CC0EB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778FB-4371-48AA-B7A0-3FF2E0479AAD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1002B95-4FFC-E4E5-2093-5FE9A0751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149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Chart, line chart&#10;&#10;Description automatically generated">
            <a:extLst>
              <a:ext uri="{FF2B5EF4-FFF2-40B4-BE49-F238E27FC236}">
                <a16:creationId xmlns:a16="http://schemas.microsoft.com/office/drawing/2014/main" id="{64689A37-A38D-E261-D6D5-393DE286C5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4" b="1489"/>
          <a:stretch/>
        </p:blipFill>
        <p:spPr>
          <a:xfrm>
            <a:off x="124545" y="1430678"/>
            <a:ext cx="6391358" cy="42925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21183C5-52B1-18B1-6249-E1050FB46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 example Q2B IR1-HC @ nominal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BE510-E5C9-0A74-6C0E-7776474CD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888A3-436D-4E4E-AE0D-42F0557C8149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7B56D-9339-8B25-85B7-91A85589A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432FA-86FE-027B-440D-382D2F37C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Picture 12" descr="Chart, sunburst chart&#10;&#10;Description automatically generated">
            <a:extLst>
              <a:ext uri="{FF2B5EF4-FFF2-40B4-BE49-F238E27FC236}">
                <a16:creationId xmlns:a16="http://schemas.microsoft.com/office/drawing/2014/main" id="{358B7AAF-1279-6A98-F8EC-5E82E19A87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t="11576" b="11993"/>
          <a:stretch/>
        </p:blipFill>
        <p:spPr>
          <a:xfrm>
            <a:off x="6093200" y="1414607"/>
            <a:ext cx="6572221" cy="4689665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C60FFCEF-D189-59DE-6BAB-5A3B4D4D95E8}"/>
              </a:ext>
            </a:extLst>
          </p:cNvPr>
          <p:cNvGrpSpPr/>
          <p:nvPr/>
        </p:nvGrpSpPr>
        <p:grpSpPr>
          <a:xfrm>
            <a:off x="6501188" y="1410050"/>
            <a:ext cx="6164233" cy="4689666"/>
            <a:chOff x="6501188" y="1079850"/>
            <a:chExt cx="6164233" cy="468966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6B72716-0B86-1EE9-B6A9-D458FCFA3D65}"/>
                </a:ext>
              </a:extLst>
            </p:cNvPr>
            <p:cNvSpPr/>
            <p:nvPr/>
          </p:nvSpPr>
          <p:spPr>
            <a:xfrm>
              <a:off x="10973986" y="1893651"/>
              <a:ext cx="1206230" cy="3842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 descr="Chart, sunburst chart&#10;&#10;Description automatically generated">
              <a:extLst>
                <a:ext uri="{FF2B5EF4-FFF2-40B4-BE49-F238E27FC236}">
                  <a16:creationId xmlns:a16="http://schemas.microsoft.com/office/drawing/2014/main" id="{ED3F2C67-F31E-CC1E-EAE0-EBEE004042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30" t="11576" b="11993"/>
            <a:stretch/>
          </p:blipFill>
          <p:spPr>
            <a:xfrm>
              <a:off x="6501188" y="1079850"/>
              <a:ext cx="6164233" cy="4689666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89E1EC7-9F27-6A1C-32E7-D30467AB17F1}"/>
              </a:ext>
            </a:extLst>
          </p:cNvPr>
          <p:cNvSpPr txBox="1"/>
          <p:nvPr/>
        </p:nvSpPr>
        <p:spPr>
          <a:xfrm>
            <a:off x="6515903" y="1175276"/>
            <a:ext cx="507948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Temp. distribution</a:t>
            </a:r>
            <a:r>
              <a:rPr lang="en-GB" dirty="0"/>
              <a:t> at peak location (coil detail)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F966A9-A1A9-70E4-808E-098F79C7B16B}"/>
              </a:ext>
            </a:extLst>
          </p:cNvPr>
          <p:cNvCxnSpPr>
            <a:cxnSpLocks/>
          </p:cNvCxnSpPr>
          <p:nvPr/>
        </p:nvCxnSpPr>
        <p:spPr>
          <a:xfrm flipH="1">
            <a:off x="6572606" y="3754883"/>
            <a:ext cx="972766" cy="0"/>
          </a:xfrm>
          <a:prstGeom prst="straightConnector1">
            <a:avLst/>
          </a:prstGeom>
          <a:ln w="19050">
            <a:solidFill>
              <a:schemeClr val="tx2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A73CA36-1DFD-E177-3D25-0E52EE34DDC4}"/>
              </a:ext>
            </a:extLst>
          </p:cNvPr>
          <p:cNvSpPr txBox="1"/>
          <p:nvPr/>
        </p:nvSpPr>
        <p:spPr>
          <a:xfrm>
            <a:off x="4453997" y="3870084"/>
            <a:ext cx="836107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inner insulation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C91E3D-7A27-A6FC-7DA5-27EB03BB388E}"/>
              </a:ext>
            </a:extLst>
          </p:cNvPr>
          <p:cNvSpPr txBox="1"/>
          <p:nvPr/>
        </p:nvSpPr>
        <p:spPr>
          <a:xfrm>
            <a:off x="3980460" y="2722719"/>
            <a:ext cx="1495015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inner coil layer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B9642A-7538-9A20-C82B-AEFB41EFF357}"/>
              </a:ext>
            </a:extLst>
          </p:cNvPr>
          <p:cNvSpPr txBox="1"/>
          <p:nvPr/>
        </p:nvSpPr>
        <p:spPr>
          <a:xfrm>
            <a:off x="1445366" y="1916074"/>
            <a:ext cx="1495015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outer coil layer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2D7AFB0-7D80-7262-11E1-AE624CCF3533}"/>
              </a:ext>
            </a:extLst>
          </p:cNvPr>
          <p:cNvSpPr txBox="1"/>
          <p:nvPr/>
        </p:nvSpPr>
        <p:spPr>
          <a:xfrm>
            <a:off x="2909194" y="3367401"/>
            <a:ext cx="836107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interlayer insulation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5A8DFC8-6309-9BD8-78FF-8E311C973FAB}"/>
              </a:ext>
            </a:extLst>
          </p:cNvPr>
          <p:cNvCxnSpPr>
            <a:cxnSpLocks/>
          </p:cNvCxnSpPr>
          <p:nvPr/>
        </p:nvCxnSpPr>
        <p:spPr>
          <a:xfrm>
            <a:off x="5198722" y="4014703"/>
            <a:ext cx="409273" cy="206844"/>
          </a:xfrm>
          <a:prstGeom prst="straightConnector1">
            <a:avLst/>
          </a:prstGeom>
          <a:ln w="19050">
            <a:solidFill>
              <a:srgbClr val="FF70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543ACB6-3B6D-7780-A736-D4B3848CC03D}"/>
              </a:ext>
            </a:extLst>
          </p:cNvPr>
          <p:cNvCxnSpPr>
            <a:cxnSpLocks/>
          </p:cNvCxnSpPr>
          <p:nvPr/>
        </p:nvCxnSpPr>
        <p:spPr>
          <a:xfrm flipV="1">
            <a:off x="3303769" y="2734325"/>
            <a:ext cx="58966" cy="589444"/>
          </a:xfrm>
          <a:prstGeom prst="straightConnector1">
            <a:avLst/>
          </a:prstGeom>
          <a:ln w="19050">
            <a:solidFill>
              <a:srgbClr val="FF70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3B37F4F-B520-C767-ABB4-F8780B01CDBB}"/>
              </a:ext>
            </a:extLst>
          </p:cNvPr>
          <p:cNvCxnSpPr>
            <a:cxnSpLocks/>
          </p:cNvCxnSpPr>
          <p:nvPr/>
        </p:nvCxnSpPr>
        <p:spPr>
          <a:xfrm flipH="1" flipV="1">
            <a:off x="924480" y="3727333"/>
            <a:ext cx="320802" cy="390181"/>
          </a:xfrm>
          <a:prstGeom prst="straightConnector1">
            <a:avLst/>
          </a:prstGeom>
          <a:ln w="19050">
            <a:solidFill>
              <a:srgbClr val="FF70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4DE19B8-5BFD-D0D2-DF9D-35F008A332DA}"/>
              </a:ext>
            </a:extLst>
          </p:cNvPr>
          <p:cNvSpPr txBox="1"/>
          <p:nvPr/>
        </p:nvSpPr>
        <p:spPr>
          <a:xfrm>
            <a:off x="837294" y="4098729"/>
            <a:ext cx="1495015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outer + ground insulation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AB5E2E2-9410-E14A-0545-969B3BCA472A}"/>
              </a:ext>
            </a:extLst>
          </p:cNvPr>
          <p:cNvCxnSpPr>
            <a:cxnSpLocks/>
          </p:cNvCxnSpPr>
          <p:nvPr/>
        </p:nvCxnSpPr>
        <p:spPr>
          <a:xfrm>
            <a:off x="5290104" y="5101053"/>
            <a:ext cx="409273" cy="206844"/>
          </a:xfrm>
          <a:prstGeom prst="straightConnector1">
            <a:avLst/>
          </a:prstGeom>
          <a:ln w="19050">
            <a:solidFill>
              <a:srgbClr val="424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6E21615C-14A3-3ADC-7390-97303CA1C2F3}"/>
              </a:ext>
            </a:extLst>
          </p:cNvPr>
          <p:cNvSpPr txBox="1"/>
          <p:nvPr/>
        </p:nvSpPr>
        <p:spPr>
          <a:xfrm>
            <a:off x="4596437" y="4984732"/>
            <a:ext cx="836107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He II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5A05D28-2234-B033-39DA-924D734F0C96}"/>
              </a:ext>
            </a:extLst>
          </p:cNvPr>
          <p:cNvCxnSpPr>
            <a:cxnSpLocks/>
          </p:cNvCxnSpPr>
          <p:nvPr/>
        </p:nvCxnSpPr>
        <p:spPr>
          <a:xfrm>
            <a:off x="6206247" y="5029248"/>
            <a:ext cx="0" cy="342852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E131DFA-079C-6F72-2F3B-A62498676FC2}"/>
              </a:ext>
            </a:extLst>
          </p:cNvPr>
          <p:cNvCxnSpPr/>
          <p:nvPr/>
        </p:nvCxnSpPr>
        <p:spPr>
          <a:xfrm>
            <a:off x="5739522" y="5013355"/>
            <a:ext cx="466725" cy="0"/>
          </a:xfrm>
          <a:prstGeom prst="line">
            <a:avLst/>
          </a:prstGeom>
          <a:ln w="1905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5F0021EB-446C-5C1E-95DB-6E00854C84D4}"/>
              </a:ext>
            </a:extLst>
          </p:cNvPr>
          <p:cNvSpPr txBox="1"/>
          <p:nvPr/>
        </p:nvSpPr>
        <p:spPr>
          <a:xfrm>
            <a:off x="6291954" y="4996435"/>
            <a:ext cx="836107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400" dirty="0">
                <a:solidFill>
                  <a:schemeClr val="tx2"/>
                </a:solidFill>
              </a:rPr>
              <a:t>Kapitza resistance</a:t>
            </a:r>
          </a:p>
        </p:txBody>
      </p:sp>
    </p:spTree>
    <p:extLst>
      <p:ext uri="{BB962C8B-B14F-4D97-AF65-F5344CB8AC3E}">
        <p14:creationId xmlns:p14="http://schemas.microsoft.com/office/powerpoint/2010/main" val="816724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1183C5-52B1-18B1-6249-E1050FB46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 example Q2B IR1-HC @ nominal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BE510-E5C9-0A74-6C0E-7776474CD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993B-06D8-408C-BE6C-00BC73F9C61C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7B56D-9339-8B25-85B7-91A85589A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432FA-86FE-027B-440D-382D2F37C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3B2125CC-0917-4720-1A6C-154772102D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7" t="11584" b="11993"/>
          <a:stretch/>
        </p:blipFill>
        <p:spPr>
          <a:xfrm>
            <a:off x="0" y="1338407"/>
            <a:ext cx="6093200" cy="468918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45D6C8C-76D4-4F21-84E6-5774B6CBA4F0}"/>
              </a:ext>
            </a:extLst>
          </p:cNvPr>
          <p:cNvGrpSpPr/>
          <p:nvPr/>
        </p:nvGrpSpPr>
        <p:grpSpPr>
          <a:xfrm>
            <a:off x="0" y="1338407"/>
            <a:ext cx="6093200" cy="4689186"/>
            <a:chOff x="0" y="1084407"/>
            <a:chExt cx="6093200" cy="468918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C1BBF09-63A5-4C01-2762-383D40DFA65F}"/>
                </a:ext>
              </a:extLst>
            </p:cNvPr>
            <p:cNvSpPr/>
            <p:nvPr/>
          </p:nvSpPr>
          <p:spPr>
            <a:xfrm>
              <a:off x="4357991" y="1741251"/>
              <a:ext cx="1206230" cy="3842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 descr="Shape, icon&#10;&#10;Description automatically generated">
              <a:extLst>
                <a:ext uri="{FF2B5EF4-FFF2-40B4-BE49-F238E27FC236}">
                  <a16:creationId xmlns:a16="http://schemas.microsoft.com/office/drawing/2014/main" id="{8BDE14A3-2717-0E5F-3103-B63525A76D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57" t="11584" b="11993"/>
            <a:stretch/>
          </p:blipFill>
          <p:spPr>
            <a:xfrm>
              <a:off x="0" y="1084407"/>
              <a:ext cx="6093200" cy="4689186"/>
            </a:xfrm>
            <a:prstGeom prst="rect">
              <a:avLst/>
            </a:prstGeom>
          </p:spPr>
        </p:pic>
      </p:grpSp>
      <p:pic>
        <p:nvPicPr>
          <p:cNvPr id="13" name="Picture 12" descr="Chart, sunburst chart&#10;&#10;Description automatically generated">
            <a:extLst>
              <a:ext uri="{FF2B5EF4-FFF2-40B4-BE49-F238E27FC236}">
                <a16:creationId xmlns:a16="http://schemas.microsoft.com/office/drawing/2014/main" id="{358B7AAF-1279-6A98-F8EC-5E82E19A87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t="11576" b="11993"/>
          <a:stretch/>
        </p:blipFill>
        <p:spPr>
          <a:xfrm>
            <a:off x="6093200" y="1414607"/>
            <a:ext cx="6572221" cy="468966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AADAFF74-6F1C-0A11-BA6C-69BCC6A22B1E}"/>
              </a:ext>
            </a:extLst>
          </p:cNvPr>
          <p:cNvGrpSpPr/>
          <p:nvPr/>
        </p:nvGrpSpPr>
        <p:grpSpPr>
          <a:xfrm>
            <a:off x="0" y="1337928"/>
            <a:ext cx="6093200" cy="4689665"/>
            <a:chOff x="0" y="1083928"/>
            <a:chExt cx="6093200" cy="468966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887A3CE-0F84-A476-BAFA-A3BAD9CC5B02}"/>
                </a:ext>
              </a:extLst>
            </p:cNvPr>
            <p:cNvSpPr/>
            <p:nvPr/>
          </p:nvSpPr>
          <p:spPr>
            <a:xfrm>
              <a:off x="4510391" y="1893651"/>
              <a:ext cx="1206230" cy="3842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 descr="Icon&#10;&#10;Description automatically generated">
              <a:extLst>
                <a:ext uri="{FF2B5EF4-FFF2-40B4-BE49-F238E27FC236}">
                  <a16:creationId xmlns:a16="http://schemas.microsoft.com/office/drawing/2014/main" id="{ABF49AE0-5BC2-3E75-DD78-22ECB5373D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57" t="11576" b="11993"/>
            <a:stretch/>
          </p:blipFill>
          <p:spPr>
            <a:xfrm>
              <a:off x="0" y="1083928"/>
              <a:ext cx="6093200" cy="4689665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60FFCEF-D189-59DE-6BAB-5A3B4D4D95E8}"/>
              </a:ext>
            </a:extLst>
          </p:cNvPr>
          <p:cNvGrpSpPr/>
          <p:nvPr/>
        </p:nvGrpSpPr>
        <p:grpSpPr>
          <a:xfrm>
            <a:off x="6501188" y="1410050"/>
            <a:ext cx="6164233" cy="4689666"/>
            <a:chOff x="6501188" y="1079850"/>
            <a:chExt cx="6164233" cy="468966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6B72716-0B86-1EE9-B6A9-D458FCFA3D65}"/>
                </a:ext>
              </a:extLst>
            </p:cNvPr>
            <p:cNvSpPr/>
            <p:nvPr/>
          </p:nvSpPr>
          <p:spPr>
            <a:xfrm>
              <a:off x="10973986" y="1893651"/>
              <a:ext cx="1206230" cy="3842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 descr="Chart, sunburst chart&#10;&#10;Description automatically generated">
              <a:extLst>
                <a:ext uri="{FF2B5EF4-FFF2-40B4-BE49-F238E27FC236}">
                  <a16:creationId xmlns:a16="http://schemas.microsoft.com/office/drawing/2014/main" id="{ED3F2C67-F31E-CC1E-EAE0-EBEE004042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30" t="11576" b="11993"/>
            <a:stretch/>
          </p:blipFill>
          <p:spPr>
            <a:xfrm>
              <a:off x="6501188" y="1079850"/>
              <a:ext cx="6164233" cy="4689666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29BBD9C-8B16-AD99-D441-1DA271F91877}"/>
              </a:ext>
            </a:extLst>
          </p:cNvPr>
          <p:cNvGrpSpPr/>
          <p:nvPr/>
        </p:nvGrpSpPr>
        <p:grpSpPr>
          <a:xfrm>
            <a:off x="1867701" y="1803576"/>
            <a:ext cx="5080656" cy="1875107"/>
            <a:chOff x="2457450" y="1420477"/>
            <a:chExt cx="5080656" cy="187510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07A00F9-381E-6D29-D89C-CDBA44B0AA55}"/>
                </a:ext>
              </a:extLst>
            </p:cNvPr>
            <p:cNvSpPr txBox="1"/>
            <p:nvPr/>
          </p:nvSpPr>
          <p:spPr>
            <a:xfrm>
              <a:off x="4822274" y="1420477"/>
              <a:ext cx="271583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Max </a:t>
              </a:r>
              <a:r>
                <a:rPr lang="en-GB" i="1" dirty="0">
                  <a:solidFill>
                    <a:schemeClr val="tx2"/>
                  </a:solidFill>
                </a:rPr>
                <a:t>T</a:t>
              </a:r>
              <a:r>
                <a:rPr lang="en-GB" dirty="0">
                  <a:solidFill>
                    <a:schemeClr val="tx2"/>
                  </a:solidFill>
                </a:rPr>
                <a:t> in </a:t>
              </a:r>
              <a:r>
                <a:rPr lang="en-GB" b="1" dirty="0">
                  <a:solidFill>
                    <a:schemeClr val="tx2"/>
                  </a:solidFill>
                </a:rPr>
                <a:t>cold bore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AD810A3C-5CF3-1043-6852-1A3CAEF58B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48088" y="1713061"/>
              <a:ext cx="259241" cy="2487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7490C3F-FE64-2689-2E2E-4CEDF9A47A75}"/>
                </a:ext>
              </a:extLst>
            </p:cNvPr>
            <p:cNvSpPr/>
            <p:nvPr/>
          </p:nvSpPr>
          <p:spPr>
            <a:xfrm>
              <a:off x="4927751" y="1919224"/>
              <a:ext cx="905249" cy="35069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4E177C7-C1DB-5FD6-2F4D-9E87E002DE3F}"/>
                </a:ext>
              </a:extLst>
            </p:cNvPr>
            <p:cNvCxnSpPr/>
            <p:nvPr/>
          </p:nvCxnSpPr>
          <p:spPr>
            <a:xfrm flipH="1">
              <a:off x="2457450" y="3295584"/>
              <a:ext cx="25717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284C338-8166-B634-32EC-CFADFFA73967}"/>
              </a:ext>
            </a:extLst>
          </p:cNvPr>
          <p:cNvGrpSpPr/>
          <p:nvPr/>
        </p:nvGrpSpPr>
        <p:grpSpPr>
          <a:xfrm>
            <a:off x="1397873" y="2832677"/>
            <a:ext cx="5165155" cy="1709880"/>
            <a:chOff x="1397873" y="2578677"/>
            <a:chExt cx="5165155" cy="170988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5CC61E8-CCC5-5901-B682-B0A64300A9B5}"/>
                </a:ext>
              </a:extLst>
            </p:cNvPr>
            <p:cNvSpPr/>
            <p:nvPr/>
          </p:nvSpPr>
          <p:spPr>
            <a:xfrm>
              <a:off x="1397873" y="2578677"/>
              <a:ext cx="1709880" cy="1709880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Arrow: Right 45">
              <a:extLst>
                <a:ext uri="{FF2B5EF4-FFF2-40B4-BE49-F238E27FC236}">
                  <a16:creationId xmlns:a16="http://schemas.microsoft.com/office/drawing/2014/main" id="{37ADC12B-9056-9BFB-3F19-6471200EFDD2}"/>
                </a:ext>
              </a:extLst>
            </p:cNvPr>
            <p:cNvSpPr/>
            <p:nvPr/>
          </p:nvSpPr>
          <p:spPr>
            <a:xfrm>
              <a:off x="3107496" y="3377478"/>
              <a:ext cx="3455532" cy="99010"/>
            </a:xfrm>
            <a:prstGeom prst="rightArrow">
              <a:avLst>
                <a:gd name="adj1" fmla="val 50000"/>
                <a:gd name="adj2" fmla="val 43841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89E1EC7-9F27-6A1C-32E7-D30467AB17F1}"/>
              </a:ext>
            </a:extLst>
          </p:cNvPr>
          <p:cNvSpPr txBox="1"/>
          <p:nvPr/>
        </p:nvSpPr>
        <p:spPr>
          <a:xfrm>
            <a:off x="6515903" y="1175276"/>
            <a:ext cx="507948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Temp. distribution</a:t>
            </a:r>
            <a:r>
              <a:rPr lang="en-GB" dirty="0"/>
              <a:t> at peak location (coil detail)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F79072C-E758-998C-B68B-78BB28B51565}"/>
              </a:ext>
            </a:extLst>
          </p:cNvPr>
          <p:cNvSpPr txBox="1"/>
          <p:nvPr/>
        </p:nvSpPr>
        <p:spPr>
          <a:xfrm>
            <a:off x="143847" y="1375923"/>
            <a:ext cx="6419181" cy="4752522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80000" tIns="180000" rIns="180000" bIns="180000" rtlCol="0">
            <a:noAutofit/>
          </a:bodyPr>
          <a:lstStyle/>
          <a:p>
            <a:endParaRPr lang="en-GB" b="1" dirty="0"/>
          </a:p>
          <a:p>
            <a:endParaRPr lang="en-GB" b="1" dirty="0"/>
          </a:p>
          <a:p>
            <a:r>
              <a:rPr lang="en-GB" dirty="0">
                <a:solidFill>
                  <a:schemeClr val="tx2"/>
                </a:solidFill>
              </a:rPr>
              <a:t>For the described </a:t>
            </a:r>
            <a:r>
              <a:rPr lang="en-GB" b="1" dirty="0">
                <a:solidFill>
                  <a:schemeClr val="tx1"/>
                </a:solidFill>
              </a:rPr>
              <a:t>geometry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b="1" dirty="0">
                <a:solidFill>
                  <a:schemeClr val="tx1"/>
                </a:solidFill>
              </a:rPr>
              <a:t>boundary conditions </a:t>
            </a:r>
            <a:r>
              <a:rPr lang="en-GB" dirty="0">
                <a:solidFill>
                  <a:schemeClr val="tx2"/>
                </a:solidFill>
              </a:rPr>
              <a:t>and considering the </a:t>
            </a:r>
            <a:r>
              <a:rPr lang="en-GB" b="1" dirty="0">
                <a:solidFill>
                  <a:schemeClr val="tx1"/>
                </a:solidFill>
              </a:rPr>
              <a:t>peak power deposition </a:t>
            </a:r>
            <a:r>
              <a:rPr lang="en-GB" dirty="0">
                <a:solidFill>
                  <a:schemeClr val="tx2"/>
                </a:solidFill>
              </a:rPr>
              <a:t>generated by a luminosity of 5x10</a:t>
            </a:r>
            <a:r>
              <a:rPr lang="en-GB" baseline="30000" dirty="0">
                <a:solidFill>
                  <a:schemeClr val="tx2"/>
                </a:solidFill>
              </a:rPr>
              <a:t>34</a:t>
            </a:r>
            <a:r>
              <a:rPr lang="en-GB" dirty="0">
                <a:solidFill>
                  <a:schemeClr val="tx2"/>
                </a:solidFill>
              </a:rPr>
              <a:t> cm</a:t>
            </a:r>
            <a:r>
              <a:rPr lang="en-GB" baseline="30000" dirty="0">
                <a:solidFill>
                  <a:schemeClr val="tx2"/>
                </a:solidFill>
              </a:rPr>
              <a:t>-2</a:t>
            </a:r>
            <a:r>
              <a:rPr lang="en-GB" dirty="0">
                <a:solidFill>
                  <a:schemeClr val="tx2"/>
                </a:solidFill>
              </a:rPr>
              <a:t>s</a:t>
            </a:r>
            <a:r>
              <a:rPr lang="en-GB" baseline="30000" dirty="0">
                <a:solidFill>
                  <a:schemeClr val="tx2"/>
                </a:solidFill>
              </a:rPr>
              <a:t>-1</a:t>
            </a:r>
            <a:r>
              <a:rPr lang="en-GB" dirty="0">
                <a:solidFill>
                  <a:schemeClr val="tx2"/>
                </a:solidFill>
              </a:rPr>
              <a:t> for </a:t>
            </a:r>
            <a:r>
              <a:rPr lang="en-GB" b="1" dirty="0">
                <a:solidFill>
                  <a:schemeClr val="tx1"/>
                </a:solidFill>
              </a:rPr>
              <a:t>each of the 12 magnet cross-sections</a:t>
            </a:r>
            <a:r>
              <a:rPr lang="en-GB" dirty="0">
                <a:solidFill>
                  <a:schemeClr val="tx2"/>
                </a:solidFill>
              </a:rPr>
              <a:t>, we find: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Max. </a:t>
            </a:r>
            <a:r>
              <a:rPr lang="en-GB" i="1" dirty="0">
                <a:solidFill>
                  <a:schemeClr val="tx2"/>
                </a:solidFill>
              </a:rPr>
              <a:t>T </a:t>
            </a:r>
            <a:r>
              <a:rPr lang="en-GB" dirty="0">
                <a:solidFill>
                  <a:schemeClr val="tx2"/>
                </a:solidFill>
              </a:rPr>
              <a:t>in the coil = 2.3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Max. </a:t>
            </a:r>
            <a:r>
              <a:rPr lang="en-GB" i="1" dirty="0">
                <a:solidFill>
                  <a:schemeClr val="tx2"/>
                </a:solidFill>
              </a:rPr>
              <a:t>T</a:t>
            </a:r>
            <a:r>
              <a:rPr lang="en-GB" dirty="0">
                <a:solidFill>
                  <a:schemeClr val="tx2"/>
                </a:solidFill>
              </a:rPr>
              <a:t> in cold mass = 2.8 K (on cold bore)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He II </a:t>
            </a:r>
            <a:r>
              <a:rPr lang="en-GB" i="1" dirty="0">
                <a:solidFill>
                  <a:schemeClr val="tx2"/>
                </a:solidFill>
              </a:rPr>
              <a:t>T</a:t>
            </a:r>
            <a:r>
              <a:rPr lang="en-GB" dirty="0">
                <a:solidFill>
                  <a:schemeClr val="tx2"/>
                </a:solidFill>
              </a:rPr>
              <a:t> gradient O(100 µK)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chemeClr val="tx2"/>
                </a:solidFill>
              </a:rPr>
              <a:t>T </a:t>
            </a:r>
            <a:r>
              <a:rPr lang="en-GB" dirty="0">
                <a:solidFill>
                  <a:schemeClr val="tx2"/>
                </a:solidFill>
              </a:rPr>
              <a:t>gradient dominated by </a:t>
            </a:r>
            <a:r>
              <a:rPr lang="en-GB" b="1" dirty="0">
                <a:solidFill>
                  <a:schemeClr val="tx1"/>
                </a:solidFill>
              </a:rPr>
              <a:t>inner insulation</a:t>
            </a:r>
            <a:r>
              <a:rPr lang="en-GB" dirty="0">
                <a:solidFill>
                  <a:schemeClr val="tx2"/>
                </a:solidFill>
              </a:rPr>
              <a:t>, interlayer insulation and Kapitza</a:t>
            </a:r>
            <a:endParaRPr lang="en-GB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851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1183C5-52B1-18B1-6249-E1050FB46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Resulting temperature margin for MQXF magnets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BE510-E5C9-0A74-6C0E-7776474CD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266D-85A4-4CC0-88C8-1BFA2D820F0A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7B56D-9339-8B25-85B7-91A85589A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432FA-86FE-027B-440D-382D2F37C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6" name="Picture 65" descr="Chart, sunburst chart&#10;&#10;Description automatically generated">
            <a:extLst>
              <a:ext uri="{FF2B5EF4-FFF2-40B4-BE49-F238E27FC236}">
                <a16:creationId xmlns:a16="http://schemas.microsoft.com/office/drawing/2014/main" id="{27BC8471-E81F-C549-7698-9AA17653A1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49" t="11603" r="9510" b="11603"/>
          <a:stretch/>
        </p:blipFill>
        <p:spPr>
          <a:xfrm>
            <a:off x="-72849" y="1824389"/>
            <a:ext cx="3945537" cy="3402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796B4A8-5F1B-158C-5D4D-CED23E803299}"/>
                  </a:ext>
                </a:extLst>
              </p:cNvPr>
              <p:cNvSpPr txBox="1"/>
              <p:nvPr/>
            </p:nvSpPr>
            <p:spPr>
              <a:xfrm>
                <a:off x="-281839" y="5023831"/>
                <a:ext cx="3821525" cy="667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Current sharing temp.</a:t>
                </a:r>
                <a:br>
                  <a:rPr lang="en-GB" dirty="0"/>
                </a:br>
                <a:r>
                  <a:rPr lang="en-GB" dirty="0"/>
                  <a:t>MQXF @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𝑜𝑝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𝑜𝑝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𝑜𝑝</m:t>
                        </m:r>
                      </m:sub>
                    </m:sSub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796B4A8-5F1B-158C-5D4D-CED23E8032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81839" y="5023831"/>
                <a:ext cx="3821525" cy="667747"/>
              </a:xfrm>
              <a:prstGeom prst="rect">
                <a:avLst/>
              </a:prstGeom>
              <a:blipFill>
                <a:blip r:embed="rId3"/>
                <a:stretch>
                  <a:fillRect t="-4545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F65E1237-813C-6F16-8D9B-BD2D493B6B87}"/>
              </a:ext>
            </a:extLst>
          </p:cNvPr>
          <p:cNvGrpSpPr/>
          <p:nvPr/>
        </p:nvGrpSpPr>
        <p:grpSpPr>
          <a:xfrm>
            <a:off x="8068768" y="1904945"/>
            <a:ext cx="4229105" cy="4055190"/>
            <a:chOff x="8068768" y="1904945"/>
            <a:chExt cx="4229105" cy="4055190"/>
          </a:xfrm>
        </p:grpSpPr>
        <p:pic>
          <p:nvPicPr>
            <p:cNvPr id="75" name="Picture 74" descr="Chart, sunburst chart&#10;&#10;Description automatically generated">
              <a:extLst>
                <a:ext uri="{FF2B5EF4-FFF2-40B4-BE49-F238E27FC236}">
                  <a16:creationId xmlns:a16="http://schemas.microsoft.com/office/drawing/2014/main" id="{4B39A802-7934-5AF1-21D4-AB70C826FB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9182" t="13384" r="7373" b="10020"/>
            <a:stretch/>
          </p:blipFill>
          <p:spPr>
            <a:xfrm>
              <a:off x="8219784" y="1904945"/>
              <a:ext cx="4078089" cy="3402463"/>
            </a:xfrm>
            <a:prstGeom prst="rect">
              <a:avLst/>
            </a:prstGeom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70AF3E6-0F03-2A22-FD31-47D9342EAEE6}"/>
                </a:ext>
              </a:extLst>
            </p:cNvPr>
            <p:cNvSpPr txBox="1"/>
            <p:nvPr/>
          </p:nvSpPr>
          <p:spPr>
            <a:xfrm>
              <a:off x="8068768" y="5036805"/>
              <a:ext cx="3821525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Temperature margin</a:t>
              </a:r>
              <a:br>
                <a:rPr lang="en-GB" dirty="0"/>
              </a:br>
              <a:r>
                <a:rPr lang="en-GB" dirty="0"/>
                <a:t>Q2B IR1-HC @ nom. </a:t>
              </a:r>
              <a:r>
                <a:rPr lang="en-GB" dirty="0" err="1"/>
                <a:t>lum</a:t>
              </a:r>
              <a:r>
                <a:rPr lang="en-GB" dirty="0"/>
                <a:t>.</a:t>
              </a:r>
            </a:p>
            <a:p>
              <a:pPr algn="ctr"/>
              <a:r>
                <a:rPr lang="en-GB" dirty="0">
                  <a:solidFill>
                    <a:schemeClr val="tx2"/>
                  </a:solidFill>
                </a:rPr>
                <a:t>(scale truncated at 5 K!)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4B7F521-CE3B-A940-15EC-8004DE0BFE7E}"/>
              </a:ext>
            </a:extLst>
          </p:cNvPr>
          <p:cNvGrpSpPr/>
          <p:nvPr/>
        </p:nvGrpSpPr>
        <p:grpSpPr>
          <a:xfrm>
            <a:off x="7493623" y="1066865"/>
            <a:ext cx="3821525" cy="3317213"/>
            <a:chOff x="7493623" y="1066865"/>
            <a:chExt cx="3821525" cy="3317213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C6A5D20-FD69-B8D5-72DD-D7ADD97D24F1}"/>
                </a:ext>
              </a:extLst>
            </p:cNvPr>
            <p:cNvSpPr/>
            <p:nvPr/>
          </p:nvSpPr>
          <p:spPr>
            <a:xfrm>
              <a:off x="8732205" y="3856982"/>
              <a:ext cx="527096" cy="52709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0FCA34E-DA9F-5E43-72DD-F6D105793388}"/>
                </a:ext>
              </a:extLst>
            </p:cNvPr>
            <p:cNvGrpSpPr/>
            <p:nvPr/>
          </p:nvGrpSpPr>
          <p:grpSpPr>
            <a:xfrm>
              <a:off x="8365786" y="1455379"/>
              <a:ext cx="2085497" cy="2084538"/>
              <a:chOff x="6819088" y="1731522"/>
              <a:chExt cx="2085497" cy="2084538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E96DC433-31BC-2AF7-3EA4-188D89EBBD93}"/>
                  </a:ext>
                </a:extLst>
              </p:cNvPr>
              <p:cNvSpPr/>
              <p:nvPr/>
            </p:nvSpPr>
            <p:spPr>
              <a:xfrm>
                <a:off x="6819088" y="1731522"/>
                <a:ext cx="2077200" cy="2077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2" name="Picture 8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FB51D607-1CDE-587F-3628-A8D6C308D9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7559" t="16059" r="31513" b="21091"/>
              <a:stretch/>
            </p:blipFill>
            <p:spPr>
              <a:xfrm>
                <a:off x="6832342" y="1739223"/>
                <a:ext cx="2072243" cy="2076837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</p:pic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8FDB6FF-974F-CD99-27D4-5A89EEF99F7D}"/>
                </a:ext>
              </a:extLst>
            </p:cNvPr>
            <p:cNvCxnSpPr>
              <a:cxnSpLocks/>
              <a:stCxn id="79" idx="2"/>
            </p:cNvCxnSpPr>
            <p:nvPr/>
          </p:nvCxnSpPr>
          <p:spPr>
            <a:xfrm flipH="1" flipV="1">
              <a:off x="8379040" y="2726733"/>
              <a:ext cx="353165" cy="13937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D4BEA77C-269E-F03B-BD80-25DE363A11CB}"/>
                </a:ext>
              </a:extLst>
            </p:cNvPr>
            <p:cNvCxnSpPr>
              <a:cxnSpLocks/>
              <a:stCxn id="79" idx="5"/>
              <a:endCxn id="82" idx="5"/>
            </p:cNvCxnSpPr>
            <p:nvPr/>
          </p:nvCxnSpPr>
          <p:spPr>
            <a:xfrm flipV="1">
              <a:off x="9182110" y="3235771"/>
              <a:ext cx="965700" cy="10711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7DAFAF61-CF17-054F-3C8B-DF94D51CA36D}"/>
                </a:ext>
              </a:extLst>
            </p:cNvPr>
            <p:cNvSpPr txBox="1"/>
            <p:nvPr/>
          </p:nvSpPr>
          <p:spPr>
            <a:xfrm>
              <a:off x="7493623" y="1066865"/>
              <a:ext cx="382152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M</a:t>
              </a:r>
              <a:r>
                <a:rPr lang="en-GB" dirty="0">
                  <a:solidFill>
                    <a:schemeClr val="tx2"/>
                  </a:solidFill>
                </a:rPr>
                <a:t>in </a:t>
              </a:r>
              <a:r>
                <a:rPr lang="en-GB" i="1" dirty="0">
                  <a:solidFill>
                    <a:schemeClr val="tx2"/>
                  </a:solidFill>
                </a:rPr>
                <a:t>T</a:t>
              </a:r>
              <a:r>
                <a:rPr lang="en-GB" dirty="0">
                  <a:solidFill>
                    <a:schemeClr val="tx2"/>
                  </a:solidFill>
                </a:rPr>
                <a:t> margin = 4.88 K 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433BDF8-B65F-5A67-77A6-37B806775F2F}"/>
              </a:ext>
            </a:extLst>
          </p:cNvPr>
          <p:cNvSpPr txBox="1"/>
          <p:nvPr/>
        </p:nvSpPr>
        <p:spPr>
          <a:xfrm>
            <a:off x="-348872" y="6059871"/>
            <a:ext cx="64420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NB: </a:t>
            </a:r>
            <a:r>
              <a:rPr lang="en-GB" sz="1600" dirty="0">
                <a:solidFill>
                  <a:schemeClr val="tx2"/>
                </a:solidFill>
              </a:rPr>
              <a:t>Cold bore included, dose for luminosity = 5.0x10</a:t>
            </a:r>
            <a:r>
              <a:rPr lang="en-GB" sz="1600" baseline="30000" dirty="0">
                <a:solidFill>
                  <a:schemeClr val="tx2"/>
                </a:solidFill>
              </a:rPr>
              <a:t>34</a:t>
            </a:r>
            <a:r>
              <a:rPr lang="en-GB" sz="1600" dirty="0">
                <a:solidFill>
                  <a:schemeClr val="tx2"/>
                </a:solidFill>
              </a:rPr>
              <a:t> cm</a:t>
            </a:r>
            <a:r>
              <a:rPr lang="en-GB" sz="1600" baseline="30000" dirty="0">
                <a:solidFill>
                  <a:schemeClr val="tx2"/>
                </a:solidFill>
              </a:rPr>
              <a:t>-2</a:t>
            </a:r>
            <a:r>
              <a:rPr lang="en-GB" sz="1600" dirty="0">
                <a:solidFill>
                  <a:schemeClr val="tx2"/>
                </a:solidFill>
              </a:rPr>
              <a:t>s</a:t>
            </a:r>
            <a:r>
              <a:rPr lang="en-GB" sz="1600" baseline="30000" dirty="0">
                <a:solidFill>
                  <a:schemeClr val="tx2"/>
                </a:solidFill>
              </a:rPr>
              <a:t>-1</a:t>
            </a:r>
            <a:endParaRPr lang="en-GB" sz="16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77B01F-A9D9-1565-647D-DAAFE257ED08}"/>
                  </a:ext>
                </a:extLst>
              </p:cNvPr>
              <p:cNvSpPr txBox="1"/>
              <p:nvPr/>
            </p:nvSpPr>
            <p:spPr>
              <a:xfrm>
                <a:off x="-43591" y="1064993"/>
                <a:ext cx="3345028" cy="9482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/>
                    </a:solidFill>
                  </a:rPr>
                  <a:t>B</a:t>
                </a:r>
                <a:r>
                  <a:rPr lang="en-US" b="0" dirty="0">
                    <a:solidFill>
                      <a:schemeClr val="tx2"/>
                    </a:solidFill>
                  </a:rPr>
                  <a:t>ased </a:t>
                </a:r>
                <a:r>
                  <a:rPr lang="en-US" dirty="0">
                    <a:solidFill>
                      <a:schemeClr val="tx2"/>
                    </a:solidFill>
                  </a:rPr>
                  <a:t>on the assumption of a </a:t>
                </a:r>
                <a:r>
                  <a:rPr lang="en-US" b="1" dirty="0">
                    <a:solidFill>
                      <a:schemeClr val="tx2"/>
                    </a:solidFill>
                  </a:rPr>
                  <a:t>homogeneous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𝒐𝒑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tx2"/>
                    </a:solidFill>
                  </a:rPr>
                  <a:t> at 1.9 K</a:t>
                </a:r>
                <a:r>
                  <a:rPr lang="en-US" dirty="0">
                    <a:solidFill>
                      <a:schemeClr val="tx2"/>
                    </a:solidFill>
                  </a:rPr>
                  <a:t>, margins for an ideal magnet</a:t>
                </a:r>
                <a:endParaRPr lang="en-US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77B01F-A9D9-1565-647D-DAAFE257E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3591" y="1064993"/>
                <a:ext cx="3345028" cy="948208"/>
              </a:xfrm>
              <a:prstGeom prst="rect">
                <a:avLst/>
              </a:prstGeom>
              <a:blipFill>
                <a:blip r:embed="rId6"/>
                <a:stretch>
                  <a:fillRect t="-3871" r="-1093" b="-103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1CDF4928-87D4-CAD7-3711-32F280330D12}"/>
              </a:ext>
            </a:extLst>
          </p:cNvPr>
          <p:cNvGrpSpPr/>
          <p:nvPr/>
        </p:nvGrpSpPr>
        <p:grpSpPr>
          <a:xfrm>
            <a:off x="3908220" y="1077807"/>
            <a:ext cx="4744096" cy="4602176"/>
            <a:chOff x="3908220" y="1077807"/>
            <a:chExt cx="4744096" cy="460217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74B318B5-44DB-93E9-5F65-2F372799E1EB}"/>
                </a:ext>
              </a:extLst>
            </p:cNvPr>
            <p:cNvGrpSpPr/>
            <p:nvPr/>
          </p:nvGrpSpPr>
          <p:grpSpPr>
            <a:xfrm>
              <a:off x="4205762" y="1819481"/>
              <a:ext cx="4446554" cy="3402462"/>
              <a:chOff x="6501188" y="1079850"/>
              <a:chExt cx="6164233" cy="4689666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94A89777-4A6B-7771-7CA2-0512180C89FA}"/>
                  </a:ext>
                </a:extLst>
              </p:cNvPr>
              <p:cNvSpPr/>
              <p:nvPr/>
            </p:nvSpPr>
            <p:spPr>
              <a:xfrm>
                <a:off x="10973986" y="1893651"/>
                <a:ext cx="1206230" cy="38424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8" name="Picture 57" descr="Chart, sunburst chart&#10;&#10;Description automatically generated">
                <a:extLst>
                  <a:ext uri="{FF2B5EF4-FFF2-40B4-BE49-F238E27FC236}">
                    <a16:creationId xmlns:a16="http://schemas.microsoft.com/office/drawing/2014/main" id="{C1AE935D-3ED3-E6AF-F97B-07F91CCFBC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630" t="11576" b="11993"/>
              <a:stretch/>
            </p:blipFill>
            <p:spPr>
              <a:xfrm>
                <a:off x="6501188" y="1079850"/>
                <a:ext cx="6164233" cy="4689666"/>
              </a:xfrm>
              <a:prstGeom prst="rect">
                <a:avLst/>
              </a:prstGeom>
            </p:spPr>
          </p:pic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59F39D0-9FBB-C1B5-F5FA-A63EDCD87410}"/>
                </a:ext>
              </a:extLst>
            </p:cNvPr>
            <p:cNvSpPr txBox="1"/>
            <p:nvPr/>
          </p:nvSpPr>
          <p:spPr>
            <a:xfrm>
              <a:off x="4349153" y="5033652"/>
              <a:ext cx="293966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Temperature profile</a:t>
              </a:r>
              <a:br>
                <a:rPr lang="en-GB" dirty="0"/>
              </a:br>
              <a:r>
                <a:rPr lang="en-GB" dirty="0"/>
                <a:t>Q2B IR1-HC @ nom. </a:t>
              </a:r>
              <a:r>
                <a:rPr lang="en-GB" dirty="0" err="1"/>
                <a:t>lum</a:t>
              </a:r>
              <a:r>
                <a:rPr lang="en-GB" dirty="0"/>
                <a:t>.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9DF9EC6-F098-B234-A712-605E00E46F58}"/>
                    </a:ext>
                  </a:extLst>
                </p:cNvPr>
                <p:cNvSpPr txBox="1"/>
                <p:nvPr/>
              </p:nvSpPr>
              <p:spPr>
                <a:xfrm>
                  <a:off x="3908220" y="1077807"/>
                  <a:ext cx="3821525" cy="94820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𝒐𝒑</m:t>
                          </m:r>
                        </m:sub>
                      </m:sSub>
                      <m:r>
                        <a:rPr lang="en-US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b="0" dirty="0">
                      <a:solidFill>
                        <a:schemeClr val="tx2"/>
                      </a:solidFill>
                    </a:rPr>
                    <a:t>distribution considering conduction pathways and dose-generated heat deposition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9DF9EC6-F098-B234-A712-605E00E46F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8220" y="1077807"/>
                  <a:ext cx="3821525" cy="948208"/>
                </a:xfrm>
                <a:prstGeom prst="rect">
                  <a:avLst/>
                </a:prstGeom>
                <a:blipFill>
                  <a:blip r:embed="rId8"/>
                  <a:stretch>
                    <a:fillRect t="-3871" b="-1032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3353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1183C5-52B1-18B1-6249-E1050FB46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Resulting temperature margin for MQXF magnets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BE510-E5C9-0A74-6C0E-7776474CD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DE77E-E07A-42DD-B11D-41B59E2D3AAD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7B56D-9339-8B25-85B7-91A85589A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432FA-86FE-027B-440D-382D2F37C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6" name="Picture 65" descr="Chart, sunburst chart&#10;&#10;Description automatically generated">
            <a:extLst>
              <a:ext uri="{FF2B5EF4-FFF2-40B4-BE49-F238E27FC236}">
                <a16:creationId xmlns:a16="http://schemas.microsoft.com/office/drawing/2014/main" id="{27BC8471-E81F-C549-7698-9AA17653A1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49" t="11603" r="9510" b="11603"/>
          <a:stretch/>
        </p:blipFill>
        <p:spPr>
          <a:xfrm>
            <a:off x="-72849" y="1824389"/>
            <a:ext cx="3945537" cy="3402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796B4A8-5F1B-158C-5D4D-CED23E803299}"/>
                  </a:ext>
                </a:extLst>
              </p:cNvPr>
              <p:cNvSpPr txBox="1"/>
              <p:nvPr/>
            </p:nvSpPr>
            <p:spPr>
              <a:xfrm>
                <a:off x="-281839" y="5023831"/>
                <a:ext cx="3821525" cy="667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Current sharing temp.</a:t>
                </a:r>
                <a:br>
                  <a:rPr lang="en-GB" dirty="0"/>
                </a:br>
                <a:r>
                  <a:rPr lang="en-GB" dirty="0"/>
                  <a:t>MQXF @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𝑜𝑝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𝑜𝑝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𝑜𝑝</m:t>
                        </m:r>
                      </m:sub>
                    </m:sSub>
                  </m:oMath>
                </a14:m>
                <a:endParaRPr lang="en-US" b="0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796B4A8-5F1B-158C-5D4D-CED23E8032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81839" y="5023831"/>
                <a:ext cx="3821525" cy="667747"/>
              </a:xfrm>
              <a:prstGeom prst="rect">
                <a:avLst/>
              </a:prstGeom>
              <a:blipFill>
                <a:blip r:embed="rId3"/>
                <a:stretch>
                  <a:fillRect t="-4545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F65E1237-813C-6F16-8D9B-BD2D493B6B87}"/>
              </a:ext>
            </a:extLst>
          </p:cNvPr>
          <p:cNvGrpSpPr/>
          <p:nvPr/>
        </p:nvGrpSpPr>
        <p:grpSpPr>
          <a:xfrm>
            <a:off x="8068768" y="1904945"/>
            <a:ext cx="4229105" cy="4055190"/>
            <a:chOff x="8068768" y="1904945"/>
            <a:chExt cx="4229105" cy="4055190"/>
          </a:xfrm>
        </p:grpSpPr>
        <p:pic>
          <p:nvPicPr>
            <p:cNvPr id="75" name="Picture 74" descr="Chart, sunburst chart&#10;&#10;Description automatically generated">
              <a:extLst>
                <a:ext uri="{FF2B5EF4-FFF2-40B4-BE49-F238E27FC236}">
                  <a16:creationId xmlns:a16="http://schemas.microsoft.com/office/drawing/2014/main" id="{4B39A802-7934-5AF1-21D4-AB70C826FB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9182" t="13384" r="7373" b="10020"/>
            <a:stretch/>
          </p:blipFill>
          <p:spPr>
            <a:xfrm>
              <a:off x="8219784" y="1904945"/>
              <a:ext cx="4078089" cy="3402463"/>
            </a:xfrm>
            <a:prstGeom prst="rect">
              <a:avLst/>
            </a:prstGeom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70AF3E6-0F03-2A22-FD31-47D9342EAEE6}"/>
                </a:ext>
              </a:extLst>
            </p:cNvPr>
            <p:cNvSpPr txBox="1"/>
            <p:nvPr/>
          </p:nvSpPr>
          <p:spPr>
            <a:xfrm>
              <a:off x="8068768" y="5036805"/>
              <a:ext cx="3821525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Temperature margin</a:t>
              </a:r>
              <a:br>
                <a:rPr lang="en-GB" dirty="0"/>
              </a:br>
              <a:r>
                <a:rPr lang="en-GB" dirty="0"/>
                <a:t>Q2B IR1-HC @ nom. </a:t>
              </a:r>
              <a:r>
                <a:rPr lang="en-GB" dirty="0" err="1"/>
                <a:t>lum</a:t>
              </a:r>
              <a:r>
                <a:rPr lang="en-GB" dirty="0"/>
                <a:t>.</a:t>
              </a:r>
            </a:p>
            <a:p>
              <a:pPr algn="ctr"/>
              <a:r>
                <a:rPr lang="en-GB" dirty="0">
                  <a:solidFill>
                    <a:schemeClr val="tx2"/>
                  </a:solidFill>
                </a:rPr>
                <a:t>(scale truncated at 5 K!)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4B7F521-CE3B-A940-15EC-8004DE0BFE7E}"/>
              </a:ext>
            </a:extLst>
          </p:cNvPr>
          <p:cNvGrpSpPr/>
          <p:nvPr/>
        </p:nvGrpSpPr>
        <p:grpSpPr>
          <a:xfrm>
            <a:off x="7493623" y="1066865"/>
            <a:ext cx="3821525" cy="3317213"/>
            <a:chOff x="7493623" y="1066865"/>
            <a:chExt cx="3821525" cy="3317213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C6A5D20-FD69-B8D5-72DD-D7ADD97D24F1}"/>
                </a:ext>
              </a:extLst>
            </p:cNvPr>
            <p:cNvSpPr/>
            <p:nvPr/>
          </p:nvSpPr>
          <p:spPr>
            <a:xfrm>
              <a:off x="8732205" y="3856982"/>
              <a:ext cx="527096" cy="52709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0FCA34E-DA9F-5E43-72DD-F6D105793388}"/>
                </a:ext>
              </a:extLst>
            </p:cNvPr>
            <p:cNvGrpSpPr/>
            <p:nvPr/>
          </p:nvGrpSpPr>
          <p:grpSpPr>
            <a:xfrm>
              <a:off x="8365786" y="1455379"/>
              <a:ext cx="2085497" cy="2084538"/>
              <a:chOff x="6819088" y="1731522"/>
              <a:chExt cx="2085497" cy="2084538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E96DC433-31BC-2AF7-3EA4-188D89EBBD93}"/>
                  </a:ext>
                </a:extLst>
              </p:cNvPr>
              <p:cNvSpPr/>
              <p:nvPr/>
            </p:nvSpPr>
            <p:spPr>
              <a:xfrm>
                <a:off x="6819088" y="1731522"/>
                <a:ext cx="2077200" cy="20772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2" name="Picture 8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FB51D607-1CDE-587F-3628-A8D6C308D9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7559" t="16059" r="31513" b="21091"/>
              <a:stretch/>
            </p:blipFill>
            <p:spPr>
              <a:xfrm>
                <a:off x="6832342" y="1739223"/>
                <a:ext cx="2072243" cy="2076837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</p:pic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8FDB6FF-974F-CD99-27D4-5A89EEF99F7D}"/>
                </a:ext>
              </a:extLst>
            </p:cNvPr>
            <p:cNvCxnSpPr>
              <a:cxnSpLocks/>
              <a:stCxn id="79" idx="2"/>
            </p:cNvCxnSpPr>
            <p:nvPr/>
          </p:nvCxnSpPr>
          <p:spPr>
            <a:xfrm flipH="1" flipV="1">
              <a:off x="8379040" y="2726733"/>
              <a:ext cx="353165" cy="13937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D4BEA77C-269E-F03B-BD80-25DE363A11CB}"/>
                </a:ext>
              </a:extLst>
            </p:cNvPr>
            <p:cNvCxnSpPr>
              <a:cxnSpLocks/>
              <a:stCxn id="79" idx="5"/>
              <a:endCxn id="82" idx="5"/>
            </p:cNvCxnSpPr>
            <p:nvPr/>
          </p:nvCxnSpPr>
          <p:spPr>
            <a:xfrm flipV="1">
              <a:off x="9182110" y="3235771"/>
              <a:ext cx="965700" cy="10711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7DAFAF61-CF17-054F-3C8B-DF94D51CA36D}"/>
                </a:ext>
              </a:extLst>
            </p:cNvPr>
            <p:cNvSpPr txBox="1"/>
            <p:nvPr/>
          </p:nvSpPr>
          <p:spPr>
            <a:xfrm>
              <a:off x="7493623" y="1066865"/>
              <a:ext cx="382152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</a:rPr>
                <a:t>M</a:t>
              </a:r>
              <a:r>
                <a:rPr lang="en-GB" dirty="0">
                  <a:solidFill>
                    <a:schemeClr val="tx2"/>
                  </a:solidFill>
                </a:rPr>
                <a:t>in </a:t>
              </a:r>
              <a:r>
                <a:rPr lang="en-GB" i="1" dirty="0">
                  <a:solidFill>
                    <a:schemeClr val="tx2"/>
                  </a:solidFill>
                </a:rPr>
                <a:t>T</a:t>
              </a:r>
              <a:r>
                <a:rPr lang="en-GB" dirty="0">
                  <a:solidFill>
                    <a:schemeClr val="tx2"/>
                  </a:solidFill>
                </a:rPr>
                <a:t> margin = 4.88 K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77B01F-A9D9-1565-647D-DAAFE257ED08}"/>
                  </a:ext>
                </a:extLst>
              </p:cNvPr>
              <p:cNvSpPr txBox="1"/>
              <p:nvPr/>
            </p:nvSpPr>
            <p:spPr>
              <a:xfrm>
                <a:off x="-20717" y="1306369"/>
                <a:ext cx="3821525" cy="667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/>
                    </a:solidFill>
                  </a:rPr>
                  <a:t>B</a:t>
                </a:r>
                <a:r>
                  <a:rPr lang="en-US" b="0" dirty="0">
                    <a:solidFill>
                      <a:schemeClr val="tx2"/>
                    </a:solidFill>
                  </a:rPr>
                  <a:t>ased </a:t>
                </a:r>
                <a:r>
                  <a:rPr lang="en-US" dirty="0">
                    <a:solidFill>
                      <a:schemeClr val="tx2"/>
                    </a:solidFill>
                  </a:rPr>
                  <a:t>on the assumption of a </a:t>
                </a:r>
                <a:r>
                  <a:rPr lang="en-US" b="1" dirty="0">
                    <a:solidFill>
                      <a:schemeClr val="tx2"/>
                    </a:solidFill>
                  </a:rPr>
                  <a:t>homogeneous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𝒐𝒑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tx2"/>
                    </a:solidFill>
                  </a:rPr>
                  <a:t> at 1.9 K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77B01F-A9D9-1565-647D-DAAFE257E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717" y="1306369"/>
                <a:ext cx="3821525" cy="667747"/>
              </a:xfrm>
              <a:prstGeom prst="rect">
                <a:avLst/>
              </a:prstGeom>
              <a:blipFill>
                <a:blip r:embed="rId6"/>
                <a:stretch>
                  <a:fillRect t="-4545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2D9274F0-65B4-C762-C652-D025E125DC0C}"/>
              </a:ext>
            </a:extLst>
          </p:cNvPr>
          <p:cNvSpPr txBox="1"/>
          <p:nvPr/>
        </p:nvSpPr>
        <p:spPr>
          <a:xfrm>
            <a:off x="143847" y="1306369"/>
            <a:ext cx="7629745" cy="482207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80000" tIns="180000" rIns="180000" bIns="180000" rtlCol="0">
            <a:noAutofit/>
          </a:bodyPr>
          <a:lstStyle/>
          <a:p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For the described </a:t>
            </a:r>
            <a:r>
              <a:rPr lang="en-GB" b="1" dirty="0">
                <a:solidFill>
                  <a:schemeClr val="tx1"/>
                </a:solidFill>
              </a:rPr>
              <a:t>geometry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b="1" dirty="0">
                <a:solidFill>
                  <a:schemeClr val="tx1"/>
                </a:solidFill>
              </a:rPr>
              <a:t>boundary conditions </a:t>
            </a:r>
            <a:r>
              <a:rPr lang="en-GB" dirty="0">
                <a:solidFill>
                  <a:schemeClr val="tx2"/>
                </a:solidFill>
              </a:rPr>
              <a:t>and considering the </a:t>
            </a:r>
            <a:r>
              <a:rPr lang="en-GB" b="1" dirty="0">
                <a:solidFill>
                  <a:schemeClr val="tx1"/>
                </a:solidFill>
              </a:rPr>
              <a:t>peak power deposition </a:t>
            </a:r>
            <a:r>
              <a:rPr lang="en-GB" dirty="0">
                <a:solidFill>
                  <a:schemeClr val="tx2"/>
                </a:solidFill>
              </a:rPr>
              <a:t>generated by a luminosity of 5x10</a:t>
            </a:r>
            <a:r>
              <a:rPr lang="en-GB" baseline="30000" dirty="0">
                <a:solidFill>
                  <a:schemeClr val="tx2"/>
                </a:solidFill>
              </a:rPr>
              <a:t>34</a:t>
            </a:r>
            <a:r>
              <a:rPr lang="en-GB" dirty="0">
                <a:solidFill>
                  <a:schemeClr val="tx2"/>
                </a:solidFill>
              </a:rPr>
              <a:t> cm</a:t>
            </a:r>
            <a:r>
              <a:rPr lang="en-GB" baseline="30000" dirty="0">
                <a:solidFill>
                  <a:schemeClr val="tx2"/>
                </a:solidFill>
              </a:rPr>
              <a:t>-2</a:t>
            </a:r>
            <a:r>
              <a:rPr lang="en-GB" dirty="0">
                <a:solidFill>
                  <a:schemeClr val="tx2"/>
                </a:solidFill>
              </a:rPr>
              <a:t>s</a:t>
            </a:r>
            <a:r>
              <a:rPr lang="en-GB" baseline="30000" dirty="0">
                <a:solidFill>
                  <a:schemeClr val="tx2"/>
                </a:solidFill>
              </a:rPr>
              <a:t>-1</a:t>
            </a:r>
            <a:r>
              <a:rPr lang="en-GB" dirty="0">
                <a:solidFill>
                  <a:schemeClr val="tx2"/>
                </a:solidFill>
              </a:rPr>
              <a:t> for </a:t>
            </a:r>
            <a:r>
              <a:rPr lang="en-GB" b="1" dirty="0">
                <a:solidFill>
                  <a:schemeClr val="tx1"/>
                </a:solidFill>
              </a:rPr>
              <a:t>each of the 12 magnet cross-sections</a:t>
            </a:r>
            <a:r>
              <a:rPr lang="en-GB" dirty="0">
                <a:solidFill>
                  <a:schemeClr val="tx2"/>
                </a:solidFill>
              </a:rPr>
              <a:t>, we find: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Min.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i="1" dirty="0">
                <a:solidFill>
                  <a:schemeClr val="tx1"/>
                </a:solidFill>
              </a:rPr>
              <a:t>T</a:t>
            </a:r>
            <a:r>
              <a:rPr lang="en-GB" b="1" dirty="0">
                <a:solidFill>
                  <a:schemeClr val="tx1"/>
                </a:solidFill>
              </a:rPr>
              <a:t> margin in the coil = 4.78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Invariably </a:t>
            </a:r>
            <a:r>
              <a:rPr lang="en-GB" b="1" dirty="0">
                <a:solidFill>
                  <a:schemeClr val="tx1"/>
                </a:solidFill>
              </a:rPr>
              <a:t>located on the 8 turn(s) closest to the pole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The rest of the coil pack for each magnet cross-section has a </a:t>
            </a:r>
            <a:r>
              <a:rPr lang="en-GB" b="1" dirty="0">
                <a:solidFill>
                  <a:schemeClr val="tx1"/>
                </a:solidFill>
              </a:rPr>
              <a:t>temperature margin higher than 5 K</a:t>
            </a:r>
            <a:r>
              <a:rPr lang="en-GB" dirty="0">
                <a:solidFill>
                  <a:schemeClr val="tx1"/>
                </a:solidFill>
              </a:rPr>
              <a:t> 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344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321D4D-715D-6FA1-80A3-61CC9DE54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C76AB-3EF4-1D43-2BC0-A7F7725E2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5FE4B-11B9-4DE8-ABFF-71B2F47D46E3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737E8-B143-9BA2-B6FC-C2DF494B8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04D78-E18F-656E-4FEB-D00ED2525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72E40AC-37DB-F129-E043-63E1439CC1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439335"/>
                <a:ext cx="11376024" cy="4761440"/>
              </a:xfrm>
            </p:spPr>
            <p:txBody>
              <a:bodyPr/>
              <a:lstStyle/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b="0" dirty="0">
                    <a:solidFill>
                      <a:schemeClr val="tx2"/>
                    </a:solidFill>
                  </a:rPr>
                  <a:t>The </a:t>
                </a:r>
                <a:r>
                  <a:rPr lang="en-US" dirty="0">
                    <a:solidFill>
                      <a:schemeClr val="tx1"/>
                    </a:solidFill>
                  </a:rPr>
                  <a:t>temperature field </a:t>
                </a:r>
                <a:r>
                  <a:rPr lang="en-US" b="0" dirty="0">
                    <a:solidFill>
                      <a:schemeClr val="tx2"/>
                    </a:solidFill>
                  </a:rPr>
                  <a:t>in MQXF coil and cold-mass cross-sections </a:t>
                </a:r>
                <a:r>
                  <a:rPr lang="en-US" dirty="0">
                    <a:solidFill>
                      <a:schemeClr val="tx1"/>
                    </a:solidFill>
                  </a:rPr>
                  <a:t>has been updated </a:t>
                </a:r>
                <a:r>
                  <a:rPr lang="en-US" b="0" dirty="0" err="1">
                    <a:solidFill>
                      <a:schemeClr val="tx2"/>
                    </a:solidFill>
                  </a:rPr>
                  <a:t>w.r.t.</a:t>
                </a:r>
                <a:r>
                  <a:rPr lang="en-US" b="0" dirty="0">
                    <a:solidFill>
                      <a:schemeClr val="tx2"/>
                    </a:solidFill>
                  </a:rPr>
                  <a:t> previous assessments, </a:t>
                </a:r>
                <a:r>
                  <a:rPr lang="en-US" dirty="0">
                    <a:solidFill>
                      <a:schemeClr val="tx1"/>
                    </a:solidFill>
                  </a:rPr>
                  <a:t>considering the influence of the dose-generated power deposition for the peak position in each magnet</a:t>
                </a:r>
              </a:p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tx1"/>
                    </a:solidFill>
                  </a:rPr>
                  <a:t>The maximum calculated coil temperature is 2.3 K</a:t>
                </a:r>
                <a:r>
                  <a:rPr lang="en-US" b="0" dirty="0">
                    <a:solidFill>
                      <a:schemeClr val="tx2"/>
                    </a:solidFill>
                  </a:rPr>
                  <a:t>, while the rest of the cold mass sees a localized maximum ≤ 2.8 K, located on the cold bore</a:t>
                </a:r>
              </a:p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b="0" dirty="0">
                    <a:solidFill>
                      <a:schemeClr val="tx2"/>
                    </a:solidFill>
                  </a:rPr>
                  <a:t>Considering the calculated temperature distribution, for the design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𝑜𝑝</m:t>
                        </m:r>
                      </m:sub>
                    </m:sSub>
                  </m:oMath>
                </a14:m>
                <a:r>
                  <a:rPr lang="en-US" b="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𝑜𝑝</m:t>
                        </m:r>
                      </m:sub>
                    </m:sSub>
                  </m:oMath>
                </a14:m>
                <a:r>
                  <a:rPr lang="en-US" b="0" dirty="0">
                    <a:solidFill>
                      <a:schemeClr val="tx2"/>
                    </a:solidFill>
                  </a:rPr>
                  <a:t>, and cold source at 1.9 K, the </a:t>
                </a:r>
                <a:r>
                  <a:rPr lang="en-US" dirty="0">
                    <a:solidFill>
                      <a:schemeClr val="tx1"/>
                    </a:solidFill>
                  </a:rPr>
                  <a:t>minimum temperature margin is </a:t>
                </a:r>
                <a:r>
                  <a:rPr lang="en-US" b="0" dirty="0">
                    <a:solidFill>
                      <a:schemeClr val="tx2"/>
                    </a:solidFill>
                  </a:rPr>
                  <a:t>calculated to be</a:t>
                </a:r>
                <a:r>
                  <a:rPr lang="en-US" dirty="0">
                    <a:solidFill>
                      <a:schemeClr val="tx1"/>
                    </a:solidFill>
                  </a:rPr>
                  <a:t> between 4.78 K and 4.92 K</a:t>
                </a: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72E40AC-37DB-F129-E043-63E1439CC1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439335"/>
                <a:ext cx="11376024" cy="4761440"/>
              </a:xfrm>
              <a:blipFill>
                <a:blip r:embed="rId2"/>
                <a:stretch>
                  <a:fillRect l="-1340" t="-2561" r="-10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14068B9F-F7D0-7ABB-7896-278AFE1888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019646"/>
              </p:ext>
            </p:extLst>
          </p:nvPr>
        </p:nvGraphicFramePr>
        <p:xfrm>
          <a:off x="2032000" y="4677901"/>
          <a:ext cx="81279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18294628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59814581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8767244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On coil pack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On cold mass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566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Maximum power density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3.6 mW/cm</a:t>
                      </a:r>
                      <a:r>
                        <a:rPr lang="en-GB" baseline="30000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6.4 mW/cm</a:t>
                      </a:r>
                      <a:r>
                        <a:rPr lang="en-GB" baseline="30000" dirty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244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Maximum 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2.30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2.79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8650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Minimum temp. margin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4.78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61642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8670CC3-DD11-9482-A576-A8CF71A38A9B}"/>
              </a:ext>
            </a:extLst>
          </p:cNvPr>
          <p:cNvSpPr txBox="1"/>
          <p:nvPr/>
        </p:nvSpPr>
        <p:spPr>
          <a:xfrm>
            <a:off x="2032000" y="4308569"/>
            <a:ext cx="83098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MQXF cross-sections at peak dose, 7 </a:t>
            </a:r>
            <a:r>
              <a:rPr lang="en-GB" dirty="0" err="1"/>
              <a:t>TeV</a:t>
            </a:r>
            <a:r>
              <a:rPr lang="en-GB" dirty="0"/>
              <a:t>, 5.0x10</a:t>
            </a:r>
            <a:r>
              <a:rPr lang="en-GB" baseline="30000" dirty="0"/>
              <a:t>34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s</a:t>
            </a:r>
            <a:r>
              <a:rPr lang="en-GB" baseline="30000" dirty="0"/>
              <a:t>-1</a:t>
            </a:r>
            <a:r>
              <a:rPr lang="en-GB" dirty="0"/>
              <a:t>,1.9 K cold source </a:t>
            </a:r>
          </a:p>
        </p:txBody>
      </p:sp>
    </p:spTree>
    <p:extLst>
      <p:ext uri="{BB962C8B-B14F-4D97-AF65-F5344CB8AC3E}">
        <p14:creationId xmlns:p14="http://schemas.microsoft.com/office/powerpoint/2010/main" val="2278837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46FBD3-A61F-7248-ACEA-500B42C96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3565" y="2896129"/>
            <a:ext cx="7664870" cy="1065742"/>
          </a:xfrm>
        </p:spPr>
        <p:txBody>
          <a:bodyPr/>
          <a:lstStyle/>
          <a:p>
            <a:pPr algn="ctr"/>
            <a:r>
              <a:rPr lang="en-US" sz="4000" dirty="0"/>
              <a:t>Thank you for your attention!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E87F-03B1-ED20-4C56-A3D55258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092D-83E8-4ADD-A7A9-580B92CFA9BC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9C1C4-EF5C-75E5-7B8A-BC5643D1B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67420-99D9-0E95-1D8A-6DBD29305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160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A438D8-0411-E15B-0902-03330AD5C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43085"/>
            <a:ext cx="11376024" cy="5207766"/>
          </a:xfrm>
        </p:spPr>
        <p:txBody>
          <a:bodyPr/>
          <a:lstStyle/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dirty="0"/>
              <a:t>Mesh: 3.5M cells vs. 300k cells</a:t>
            </a:r>
          </a:p>
          <a:p>
            <a:pPr marL="666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Previous simulations were run with coarser meshes; this was necessary since the geometry was divided into many (hundreds) of regions, resulting in very long computation time </a:t>
            </a:r>
          </a:p>
          <a:p>
            <a:pPr marL="666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Mesh is now divided into only two regions (solid and helium), and solid regions are divided into zones with different material properties, much less expensive computationally, allows for finer mesh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dirty="0"/>
              <a:t>Material properties: literature vs. measured data</a:t>
            </a:r>
          </a:p>
          <a:p>
            <a:pPr marL="666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Previous simulations needed to rely on literature data for both bulk material and interface properties</a:t>
            </a:r>
          </a:p>
          <a:p>
            <a:pPr marL="666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Thermal properties of impregnation of inner and inter layers have been experimentally measured for both 11T and MQXF coil samples, inner-layer-to-He Kapitza resistance is also derived experimentally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dirty="0"/>
              <a:t>Power deposition mapping: finer conversion from dose → power</a:t>
            </a:r>
          </a:p>
          <a:p>
            <a:pPr marL="666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Previously, FLUKA data was provided as power deposition at peak location (mW/cm</a:t>
            </a:r>
            <a:r>
              <a:rPr lang="en-GB" sz="1200" baseline="30000" dirty="0"/>
              <a:t>3</a:t>
            </a:r>
            <a:r>
              <a:rPr lang="en-GB" sz="1200" dirty="0"/>
              <a:t>)</a:t>
            </a:r>
          </a:p>
          <a:p>
            <a:pPr marL="666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Now the dose (in GeV/g) was provided, allowing for a much finer calculation of power deposition according to each zone’s density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dirty="0"/>
              <a:t>Cold bore included</a:t>
            </a:r>
          </a:p>
          <a:p>
            <a:pPr marL="666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The highest dose is deposited onto the cold bore, heat load that also needs to be extracted via the annular He space.</a:t>
            </a:r>
            <a:endParaRPr lang="en-GB" sz="1400" dirty="0"/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dirty="0"/>
              <a:t>Inner quench heaters</a:t>
            </a:r>
          </a:p>
          <a:p>
            <a:pPr marL="666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Previous simulations had quench heaters on the inner layer, present results no longer consider it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651213-825D-3E8D-0995-675DAE237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(Other) changes </a:t>
            </a:r>
            <a:r>
              <a:rPr lang="en-GB" dirty="0" err="1"/>
              <a:t>w.r.t.</a:t>
            </a:r>
            <a:r>
              <a:rPr lang="en-GB" dirty="0"/>
              <a:t> initial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884A8-FC00-4AFC-CA01-B1857B631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580D-BF86-457D-B40B-19E5C9AF8644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86021-98D0-60E6-BEB1-4086AE25F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56A44-639B-3C0F-2045-18D9C419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576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45B3D-2DA5-C981-C3C5-79FF0631EF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Results at peak location for IR1/HC </a:t>
            </a:r>
            <a:br>
              <a:rPr lang="en-GB" sz="2800" dirty="0"/>
            </a:br>
            <a:r>
              <a:rPr lang="en-GB" sz="2400" dirty="0"/>
              <a:t>Luminosity = 5.0 x 10</a:t>
            </a:r>
            <a:r>
              <a:rPr lang="en-GB" sz="2400" baseline="30000" dirty="0"/>
              <a:t>34</a:t>
            </a:r>
            <a:r>
              <a:rPr lang="en-GB" sz="2400" dirty="0"/>
              <a:t> cm</a:t>
            </a:r>
            <a:r>
              <a:rPr lang="en-GB" sz="2400" baseline="30000" dirty="0"/>
              <a:t>-2</a:t>
            </a:r>
            <a:r>
              <a:rPr lang="en-GB" sz="2400" dirty="0"/>
              <a:t>s</a:t>
            </a:r>
            <a:r>
              <a:rPr lang="en-GB" sz="2400" baseline="30000" dirty="0"/>
              <a:t>-1</a:t>
            </a:r>
            <a:br>
              <a:rPr lang="en-GB" sz="2400" baseline="30000" dirty="0"/>
            </a:br>
            <a:r>
              <a:rPr lang="en-GB" sz="2400" dirty="0"/>
              <a:t>Energy = 7 </a:t>
            </a:r>
            <a:r>
              <a:rPr lang="en-GB" sz="2400" dirty="0" err="1"/>
              <a:t>TeV</a:t>
            </a:r>
            <a:endParaRPr lang="en-GB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76791-048B-7A88-CE9D-C16A54B65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ABCA940-D031-5F59-8000-615B1A50F4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26568"/>
            <a:ext cx="9144000" cy="1231232"/>
          </a:xfrm>
        </p:spPr>
        <p:txBody>
          <a:bodyPr/>
          <a:lstStyle/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Dose map cold mass in GeV/cm</a:t>
            </a:r>
            <a:r>
              <a:rPr lang="en-US" sz="1800" baseline="30000" dirty="0"/>
              <a:t>3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Power deposition cold mass in mW/cm</a:t>
            </a:r>
            <a:r>
              <a:rPr lang="en-GB" sz="1800" baseline="30000" dirty="0"/>
              <a:t>3</a:t>
            </a:r>
            <a:endParaRPr lang="en-GB" sz="1800" dirty="0"/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Power deposition (coil detail) in mW/cm</a:t>
            </a:r>
            <a:r>
              <a:rPr lang="en-GB" sz="1800" baseline="30000" dirty="0"/>
              <a:t>3</a:t>
            </a:r>
            <a:endParaRPr lang="en-GB" sz="1800" dirty="0"/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Temperature profile cold mass in K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Temperature profile (coil detail) in K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FC7918-0978-784B-8C51-BCFCFD50B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A75F-801E-44FD-AEB0-F1C5BCC08424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447BD2-4CB3-7237-5789-CE8B1F644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439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circle&#10;&#10;Description automatically generated">
            <a:extLst>
              <a:ext uri="{FF2B5EF4-FFF2-40B4-BE49-F238E27FC236}">
                <a16:creationId xmlns:a16="http://schemas.microsoft.com/office/drawing/2014/main" id="{25CD79FF-0C2D-678D-6D1C-B91EA3B8B6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0"/>
            <a:ext cx="4500000" cy="3168260"/>
          </a:xfrm>
          <a:prstGeom prst="rect">
            <a:avLst/>
          </a:prstGeom>
        </p:spPr>
      </p:pic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B4566FE7-D1E1-D8F5-55D7-025F414CFC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3256606"/>
            <a:ext cx="4500000" cy="3168260"/>
          </a:xfrm>
          <a:prstGeom prst="rect">
            <a:avLst/>
          </a:prstGeom>
        </p:spPr>
      </p:pic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1CFCFDE3-62D8-9E14-4122-812E703A12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4"/>
          <a:stretch/>
        </p:blipFill>
        <p:spPr>
          <a:xfrm>
            <a:off x="7692000" y="0"/>
            <a:ext cx="4500000" cy="316826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0CCA96DB-5E40-B61B-5177-F9FD12FAEC1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3256606"/>
            <a:ext cx="4500000" cy="3168260"/>
          </a:xfrm>
          <a:prstGeom prst="rect">
            <a:avLst/>
          </a:prstGeom>
        </p:spPr>
      </p:pic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A2027E0B-6798-C80A-AF6F-9624C877CEB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0"/>
            <a:ext cx="4500000" cy="3168260"/>
          </a:xfrm>
          <a:prstGeom prst="flowChartProcess">
            <a:avLst/>
          </a:prstGeom>
        </p:spPr>
      </p:pic>
      <p:pic>
        <p:nvPicPr>
          <p:cNvPr id="15" name="Picture 14" descr="Shape, circle&#10;&#10;Description automatically generated">
            <a:extLst>
              <a:ext uri="{FF2B5EF4-FFF2-40B4-BE49-F238E27FC236}">
                <a16:creationId xmlns:a16="http://schemas.microsoft.com/office/drawing/2014/main" id="{A52BA00D-3201-F41A-2C95-2F70C922AAA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3256606"/>
            <a:ext cx="4500000" cy="316826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A26CB954-5F68-FAA1-50DC-39B10614AB35}"/>
              </a:ext>
            </a:extLst>
          </p:cNvPr>
          <p:cNvSpPr txBox="1">
            <a:spLocks/>
          </p:cNvSpPr>
          <p:nvPr/>
        </p:nvSpPr>
        <p:spPr>
          <a:xfrm>
            <a:off x="407987" y="5792258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Dose maps at peak location – IR1/HC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DF68D-A79C-027F-6140-4CA8B858B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237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42D66AD-478B-723E-4452-37AC959A93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3771" y="3264625"/>
            <a:ext cx="4500000" cy="3168260"/>
          </a:xfrm>
          <a:prstGeom prst="rect">
            <a:avLst/>
          </a:prstGeom>
        </p:spPr>
      </p:pic>
      <p:pic>
        <p:nvPicPr>
          <p:cNvPr id="11" name="Picture 10" descr="Shape, icon&#10;&#10;Description automatically generated">
            <a:extLst>
              <a:ext uri="{FF2B5EF4-FFF2-40B4-BE49-F238E27FC236}">
                <a16:creationId xmlns:a16="http://schemas.microsoft.com/office/drawing/2014/main" id="{B56F377A-2BDE-E83C-B23F-DF88ED4A35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0"/>
            <a:ext cx="4500000" cy="3168260"/>
          </a:xfrm>
          <a:prstGeom prst="rect">
            <a:avLst/>
          </a:prstGeom>
        </p:spPr>
      </p:pic>
      <p:pic>
        <p:nvPicPr>
          <p:cNvPr id="13" name="Picture 12" descr="Shape, icon&#10;&#10;Description automatically generated">
            <a:extLst>
              <a:ext uri="{FF2B5EF4-FFF2-40B4-BE49-F238E27FC236}">
                <a16:creationId xmlns:a16="http://schemas.microsoft.com/office/drawing/2014/main" id="{79131029-39E0-FE7D-2D60-F34D24D5769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3264625"/>
            <a:ext cx="4500000" cy="3168260"/>
          </a:xfrm>
          <a:prstGeom prst="rect">
            <a:avLst/>
          </a:prstGeom>
        </p:spPr>
      </p:pic>
      <p:pic>
        <p:nvPicPr>
          <p:cNvPr id="15" name="Picture 14" descr="Shape, icon&#10;&#10;Description automatically generated">
            <a:extLst>
              <a:ext uri="{FF2B5EF4-FFF2-40B4-BE49-F238E27FC236}">
                <a16:creationId xmlns:a16="http://schemas.microsoft.com/office/drawing/2014/main" id="{48F3CE08-249D-12E5-E495-442933B9264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998" y="0"/>
            <a:ext cx="4500000" cy="3168260"/>
          </a:xfrm>
          <a:prstGeom prst="rect">
            <a:avLst/>
          </a:prstGeom>
        </p:spPr>
      </p:pic>
      <p:pic>
        <p:nvPicPr>
          <p:cNvPr id="17" name="Picture 16" descr="Shape, icon&#10;&#10;Description automatically generated">
            <a:extLst>
              <a:ext uri="{FF2B5EF4-FFF2-40B4-BE49-F238E27FC236}">
                <a16:creationId xmlns:a16="http://schemas.microsoft.com/office/drawing/2014/main" id="{E4929DEA-8680-7A19-43AF-B7E1DAF4F0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3264625"/>
            <a:ext cx="4500000" cy="3168260"/>
          </a:xfrm>
          <a:prstGeom prst="rect">
            <a:avLst/>
          </a:prstGeom>
        </p:spPr>
      </p:pic>
      <p:pic>
        <p:nvPicPr>
          <p:cNvPr id="19" name="Picture 18" descr="Shape, icon&#10;&#10;Description automatically generated">
            <a:extLst>
              <a:ext uri="{FF2B5EF4-FFF2-40B4-BE49-F238E27FC236}">
                <a16:creationId xmlns:a16="http://schemas.microsoft.com/office/drawing/2014/main" id="{8A9EB53D-D8D0-FEDF-3598-EE226A67289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2"/>
          <a:stretch/>
        </p:blipFill>
        <p:spPr>
          <a:xfrm>
            <a:off x="-663771" y="0"/>
            <a:ext cx="4500000" cy="316826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B450032B-2973-CF6F-9D53-E540E04BDDC3}"/>
              </a:ext>
            </a:extLst>
          </p:cNvPr>
          <p:cNvSpPr txBox="1">
            <a:spLocks/>
          </p:cNvSpPr>
          <p:nvPr/>
        </p:nvSpPr>
        <p:spPr>
          <a:xfrm>
            <a:off x="407987" y="5792258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Power deposition at peak location – IR1/HC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0E74A8-1168-23BB-EC2C-EE1B87FA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7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84D525-3533-CBCE-C64D-2A3BB7D98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14425"/>
            <a:ext cx="11376024" cy="5086350"/>
          </a:xfrm>
        </p:spPr>
        <p:txBody>
          <a:bodyPr/>
          <a:lstStyle/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b="0" dirty="0"/>
              <a:t>In the context of HL-LHC, </a:t>
            </a:r>
            <a:r>
              <a:rPr lang="en-GB" dirty="0">
                <a:solidFill>
                  <a:schemeClr val="tx1"/>
                </a:solidFill>
              </a:rPr>
              <a:t>a robust multi-region CFD numerical toolkit for the modelling of heat transfer in complex cryogenic system geometries involving He II </a:t>
            </a:r>
            <a:r>
              <a:rPr lang="en-GB" b="0" dirty="0"/>
              <a:t>has been developed </a:t>
            </a: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Initial work aimed to provide thermal design requirements early enough in the MQXF design phase </a:t>
            </a:r>
            <a:r>
              <a:rPr lang="en-GB" b="0" dirty="0"/>
              <a:t>such that they could be implemented in the mechanical design</a:t>
            </a: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b="0" dirty="0"/>
              <a:t>The work presented here is a continuation of previous studies, implementing </a:t>
            </a:r>
            <a:r>
              <a:rPr lang="en-GB" dirty="0">
                <a:solidFill>
                  <a:schemeClr val="tx1"/>
                </a:solidFill>
              </a:rPr>
              <a:t>updated MQXF geometry and dose maps </a:t>
            </a:r>
            <a:r>
              <a:rPr lang="en-GB" b="0" dirty="0"/>
              <a:t>(April 2022) as well as a </a:t>
            </a:r>
            <a:r>
              <a:rPr lang="en-GB" dirty="0">
                <a:solidFill>
                  <a:schemeClr val="tx1"/>
                </a:solidFill>
              </a:rPr>
              <a:t>fully upgraded numerical toolkit</a:t>
            </a: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b="0" dirty="0"/>
              <a:t>Heavily built on the work of H. Allain, G. </a:t>
            </a:r>
            <a:r>
              <a:rPr lang="en-GB" b="0" dirty="0" err="1"/>
              <a:t>Bozza</a:t>
            </a:r>
            <a:r>
              <a:rPr lang="en-GB" b="0" dirty="0"/>
              <a:t>, F. </a:t>
            </a:r>
            <a:r>
              <a:rPr lang="en-GB" b="0" dirty="0" err="1"/>
              <a:t>Aabid</a:t>
            </a:r>
            <a:r>
              <a:rPr lang="en-GB" b="0" dirty="0"/>
              <a:t>, </a:t>
            </a:r>
            <a:r>
              <a:rPr lang="en-GB" dirty="0">
                <a:solidFill>
                  <a:schemeClr val="tx1"/>
                </a:solidFill>
              </a:rPr>
              <a:t>and especially Kirtana Puthran</a:t>
            </a: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B05FA1-4E8D-9BB6-4090-196D970CF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Framework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8D0FE-AA4E-8351-B6F3-564026035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0825-1CBF-4F88-82CD-22409E611270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D1317-D7A0-53C3-7E13-AB47F9FDB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2154F-45C6-8AA4-E660-FA6730565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172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unburst chart&#10;&#10;Description automatically generated">
            <a:extLst>
              <a:ext uri="{FF2B5EF4-FFF2-40B4-BE49-F238E27FC236}">
                <a16:creationId xmlns:a16="http://schemas.microsoft.com/office/drawing/2014/main" id="{488E8BC0-0135-6C5C-3D85-526A04117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0"/>
            <a:ext cx="4500000" cy="3168260"/>
          </a:xfrm>
          <a:prstGeom prst="rect">
            <a:avLst/>
          </a:prstGeom>
        </p:spPr>
      </p:pic>
      <p:pic>
        <p:nvPicPr>
          <p:cNvPr id="5" name="Picture 4" descr="Chart, sunburst chart&#10;&#10;Description automatically generated">
            <a:extLst>
              <a:ext uri="{FF2B5EF4-FFF2-40B4-BE49-F238E27FC236}">
                <a16:creationId xmlns:a16="http://schemas.microsoft.com/office/drawing/2014/main" id="{D7551B02-B334-D9D8-3404-699D52FC2F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3256603"/>
            <a:ext cx="4500000" cy="3168260"/>
          </a:xfrm>
          <a:prstGeom prst="rect">
            <a:avLst/>
          </a:prstGeom>
        </p:spPr>
      </p:pic>
      <p:pic>
        <p:nvPicPr>
          <p:cNvPr id="8" name="Picture 7" descr="Chart, sunburst chart&#10;&#10;Description automatically generated">
            <a:extLst>
              <a:ext uri="{FF2B5EF4-FFF2-40B4-BE49-F238E27FC236}">
                <a16:creationId xmlns:a16="http://schemas.microsoft.com/office/drawing/2014/main" id="{0B59735B-128A-0626-2911-5BC661787A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0"/>
            <a:ext cx="4500000" cy="3168260"/>
          </a:xfrm>
          <a:prstGeom prst="rect">
            <a:avLst/>
          </a:prstGeom>
        </p:spPr>
      </p:pic>
      <p:pic>
        <p:nvPicPr>
          <p:cNvPr id="10" name="Picture 9" descr="Chart, sunburst chart&#10;&#10;Description automatically generated">
            <a:extLst>
              <a:ext uri="{FF2B5EF4-FFF2-40B4-BE49-F238E27FC236}">
                <a16:creationId xmlns:a16="http://schemas.microsoft.com/office/drawing/2014/main" id="{4AD34207-53A8-0C38-D373-D78FD655BBF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3256603"/>
            <a:ext cx="4500000" cy="3168260"/>
          </a:xfrm>
          <a:prstGeom prst="rect">
            <a:avLst/>
          </a:prstGeom>
        </p:spPr>
      </p:pic>
      <p:pic>
        <p:nvPicPr>
          <p:cNvPr id="14" name="Picture 13" descr="Chart, sunburst chart&#10;&#10;Description automatically generated">
            <a:extLst>
              <a:ext uri="{FF2B5EF4-FFF2-40B4-BE49-F238E27FC236}">
                <a16:creationId xmlns:a16="http://schemas.microsoft.com/office/drawing/2014/main" id="{602CBE0F-EEF5-59EB-4287-199A51C55E6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0"/>
            <a:ext cx="4500000" cy="3168260"/>
          </a:xfrm>
          <a:prstGeom prst="rect">
            <a:avLst/>
          </a:prstGeom>
        </p:spPr>
      </p:pic>
      <p:pic>
        <p:nvPicPr>
          <p:cNvPr id="18" name="Picture 17" descr="Chart, sunburst chart&#10;&#10;Description automatically generated">
            <a:extLst>
              <a:ext uri="{FF2B5EF4-FFF2-40B4-BE49-F238E27FC236}">
                <a16:creationId xmlns:a16="http://schemas.microsoft.com/office/drawing/2014/main" id="{67AAAEA7-30F3-559B-D12C-EE06C9A8D9F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3256603"/>
            <a:ext cx="4500000" cy="316826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10F02114-245E-CC79-C78B-4DA3D6F18179}"/>
              </a:ext>
            </a:extLst>
          </p:cNvPr>
          <p:cNvSpPr txBox="1">
            <a:spLocks/>
          </p:cNvSpPr>
          <p:nvPr/>
        </p:nvSpPr>
        <p:spPr>
          <a:xfrm>
            <a:off x="407987" y="5792258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Power deposition at peak location (coil) – IR1/HC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C19AA-0E50-1AD2-E573-C4BCACC99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673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C5AE272B-1F79-CEB0-0AEB-0CF04034C1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0"/>
            <a:ext cx="4500000" cy="316826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C2F31C26-58F3-4303-603A-09BA5F6B58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3256603"/>
            <a:ext cx="4500000" cy="316826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75505E6B-1284-E928-2AE4-17DA76096A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0"/>
            <a:ext cx="4500000" cy="3168260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2D2DADD2-2C66-93D7-7444-A8E7BA11958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3256603"/>
            <a:ext cx="4500000" cy="3168260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CFC16FD5-8CFA-D997-D973-79D16584D1A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0"/>
            <a:ext cx="4500000" cy="3168260"/>
          </a:xfrm>
          <a:prstGeom prst="rect">
            <a:avLst/>
          </a:prstGeom>
        </p:spPr>
      </p:pic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528D58CF-29C9-0B34-D3C4-C7AE50A7F7D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3256603"/>
            <a:ext cx="4500000" cy="316826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15D2BD2D-E163-096E-81E3-BEBB5954EC61}"/>
              </a:ext>
            </a:extLst>
          </p:cNvPr>
          <p:cNvSpPr txBox="1">
            <a:spLocks/>
          </p:cNvSpPr>
          <p:nvPr/>
        </p:nvSpPr>
        <p:spPr>
          <a:xfrm>
            <a:off x="407987" y="5792258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Temperature profile at peak location – IR1/HC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1942C6-1192-81AC-9562-1298EB8C4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1757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unburst chart&#10;&#10;Description automatically generated">
            <a:extLst>
              <a:ext uri="{FF2B5EF4-FFF2-40B4-BE49-F238E27FC236}">
                <a16:creationId xmlns:a16="http://schemas.microsoft.com/office/drawing/2014/main" id="{95E15E95-987A-CA64-48D9-B552FBB665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514614" y="3256603"/>
            <a:ext cx="4500000" cy="3168260"/>
          </a:xfrm>
          <a:prstGeom prst="rect">
            <a:avLst/>
          </a:prstGeom>
        </p:spPr>
      </p:pic>
      <p:pic>
        <p:nvPicPr>
          <p:cNvPr id="6" name="Picture 5" descr="Chart, sunburst chart&#10;&#10;Description automatically generated">
            <a:extLst>
              <a:ext uri="{FF2B5EF4-FFF2-40B4-BE49-F238E27FC236}">
                <a16:creationId xmlns:a16="http://schemas.microsoft.com/office/drawing/2014/main" id="{40F7E51A-CDEB-B02F-1EBE-0603B10C8E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0"/>
            <a:ext cx="4500000" cy="3168260"/>
          </a:xfrm>
          <a:prstGeom prst="rect">
            <a:avLst/>
          </a:prstGeom>
        </p:spPr>
      </p:pic>
      <p:pic>
        <p:nvPicPr>
          <p:cNvPr id="9" name="Picture 8" descr="Chart, shape, sunburst chart&#10;&#10;Description automatically generated">
            <a:extLst>
              <a:ext uri="{FF2B5EF4-FFF2-40B4-BE49-F238E27FC236}">
                <a16:creationId xmlns:a16="http://schemas.microsoft.com/office/drawing/2014/main" id="{C4895053-9184-2692-82F0-232F483BBD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3256603"/>
            <a:ext cx="4500000" cy="3168260"/>
          </a:xfrm>
          <a:prstGeom prst="rect">
            <a:avLst/>
          </a:prstGeom>
        </p:spPr>
      </p:pic>
      <p:pic>
        <p:nvPicPr>
          <p:cNvPr id="12" name="Picture 11" descr="Chart, shape, sunburst chart&#10;&#10;Description automatically generated">
            <a:extLst>
              <a:ext uri="{FF2B5EF4-FFF2-40B4-BE49-F238E27FC236}">
                <a16:creationId xmlns:a16="http://schemas.microsoft.com/office/drawing/2014/main" id="{548E4F08-6232-9ABE-5907-D7BBF4B8B0A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0"/>
            <a:ext cx="4500000" cy="3168260"/>
          </a:xfrm>
          <a:prstGeom prst="rect">
            <a:avLst/>
          </a:prstGeom>
        </p:spPr>
      </p:pic>
      <p:pic>
        <p:nvPicPr>
          <p:cNvPr id="15" name="Picture 14" descr="Chart, sunburst chart&#10;&#10;Description automatically generated">
            <a:extLst>
              <a:ext uri="{FF2B5EF4-FFF2-40B4-BE49-F238E27FC236}">
                <a16:creationId xmlns:a16="http://schemas.microsoft.com/office/drawing/2014/main" id="{8670F367-F9A7-4B09-0562-C33DAF1449E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3256603"/>
            <a:ext cx="4500000" cy="3168260"/>
          </a:xfrm>
          <a:prstGeom prst="rect">
            <a:avLst/>
          </a:prstGeom>
        </p:spPr>
      </p:pic>
      <p:pic>
        <p:nvPicPr>
          <p:cNvPr id="18" name="Picture 17" descr="Chart, shape, sunburst chart&#10;&#10;Description automatically generated">
            <a:extLst>
              <a:ext uri="{FF2B5EF4-FFF2-40B4-BE49-F238E27FC236}">
                <a16:creationId xmlns:a16="http://schemas.microsoft.com/office/drawing/2014/main" id="{8D54101F-7F38-8A75-C1D0-DE674D5CFFD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0"/>
            <a:ext cx="4500000" cy="316826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113E1854-A164-EE87-C5A0-BD62DEE1B8BF}"/>
              </a:ext>
            </a:extLst>
          </p:cNvPr>
          <p:cNvSpPr txBox="1">
            <a:spLocks/>
          </p:cNvSpPr>
          <p:nvPr/>
        </p:nvSpPr>
        <p:spPr>
          <a:xfrm>
            <a:off x="407987" y="5792258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Temperature profile at peak location (coil) – IR1/HC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BF08CA-7A6B-8C42-0A57-AE1DAF6D4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6532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45B3D-2DA5-C981-C3C5-79FF0631EF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Results at peak location for IR5/VC </a:t>
            </a:r>
            <a:br>
              <a:rPr lang="en-GB" sz="2800" dirty="0"/>
            </a:br>
            <a:r>
              <a:rPr lang="en-GB" sz="2400" dirty="0"/>
              <a:t>Luminosity = 5.0 x 10</a:t>
            </a:r>
            <a:r>
              <a:rPr lang="en-GB" sz="2400" baseline="30000" dirty="0"/>
              <a:t>34</a:t>
            </a:r>
            <a:r>
              <a:rPr lang="en-GB" sz="2400" dirty="0"/>
              <a:t> cm</a:t>
            </a:r>
            <a:r>
              <a:rPr lang="en-GB" sz="2400" baseline="30000" dirty="0"/>
              <a:t>-2</a:t>
            </a:r>
            <a:r>
              <a:rPr lang="en-GB" sz="2400" dirty="0"/>
              <a:t>s</a:t>
            </a:r>
            <a:r>
              <a:rPr lang="en-GB" sz="2400" baseline="30000" dirty="0"/>
              <a:t>-1</a:t>
            </a:r>
            <a:br>
              <a:rPr lang="en-GB" sz="2400" baseline="30000" dirty="0"/>
            </a:br>
            <a:r>
              <a:rPr lang="en-GB" sz="2400" dirty="0"/>
              <a:t>Energy = 7 </a:t>
            </a:r>
            <a:r>
              <a:rPr lang="en-GB" sz="2400" dirty="0" err="1"/>
              <a:t>TeV</a:t>
            </a:r>
            <a:endParaRPr lang="en-GB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76791-048B-7A88-CE9D-C16A54B65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ABCA940-D031-5F59-8000-615B1A50F4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26568"/>
            <a:ext cx="9144000" cy="1231232"/>
          </a:xfrm>
        </p:spPr>
        <p:txBody>
          <a:bodyPr/>
          <a:lstStyle/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Dose map cold mass in GeV/cm</a:t>
            </a:r>
            <a:r>
              <a:rPr lang="en-US" sz="1800" baseline="30000" dirty="0"/>
              <a:t>3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Power deposition cold mass in mW/cm</a:t>
            </a:r>
            <a:r>
              <a:rPr lang="en-GB" sz="1800" baseline="30000" dirty="0"/>
              <a:t>3</a:t>
            </a:r>
            <a:endParaRPr lang="en-GB" sz="1800" dirty="0"/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Power deposition (coil detail) in mW/cm</a:t>
            </a:r>
            <a:r>
              <a:rPr lang="en-GB" sz="1800" baseline="30000" dirty="0"/>
              <a:t>3</a:t>
            </a:r>
            <a:endParaRPr lang="en-GB" sz="1800" dirty="0"/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Temperature profile cold mass in K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Temperature profile (coil detail) in 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ACFDC9-12FF-3EBB-4A17-BD1FA320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B8E-3D6C-4818-AEA2-AA0F456D888D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DA69AA-5949-DD9E-1D07-A0B133682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026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, circle&#10;&#10;Description automatically generated">
            <a:extLst>
              <a:ext uri="{FF2B5EF4-FFF2-40B4-BE49-F238E27FC236}">
                <a16:creationId xmlns:a16="http://schemas.microsoft.com/office/drawing/2014/main" id="{834BF3D6-F329-7365-0194-95086B03D0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3256603"/>
            <a:ext cx="4500000" cy="3168260"/>
          </a:xfrm>
          <a:prstGeom prst="rect">
            <a:avLst/>
          </a:prstGeom>
        </p:spPr>
      </p:pic>
      <p:pic>
        <p:nvPicPr>
          <p:cNvPr id="3" name="Picture 2" descr="Shape, circle&#10;&#10;Description automatically generated">
            <a:extLst>
              <a:ext uri="{FF2B5EF4-FFF2-40B4-BE49-F238E27FC236}">
                <a16:creationId xmlns:a16="http://schemas.microsoft.com/office/drawing/2014/main" id="{F5108283-EB91-B2F1-0271-1A4F4AE33A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0"/>
            <a:ext cx="4500000" cy="3168260"/>
          </a:xfrm>
          <a:prstGeom prst="rect">
            <a:avLst/>
          </a:prstGeom>
        </p:spPr>
      </p:pic>
      <p:pic>
        <p:nvPicPr>
          <p:cNvPr id="4" name="Picture 3" descr="Shape, circle&#10;&#10;Description automatically generated">
            <a:extLst>
              <a:ext uri="{FF2B5EF4-FFF2-40B4-BE49-F238E27FC236}">
                <a16:creationId xmlns:a16="http://schemas.microsoft.com/office/drawing/2014/main" id="{202587E4-750C-2ED5-5E2D-B46BE00841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3256603"/>
            <a:ext cx="4500000" cy="3168260"/>
          </a:xfrm>
          <a:prstGeom prst="rect">
            <a:avLst/>
          </a:prstGeom>
        </p:spPr>
      </p:pic>
      <p:pic>
        <p:nvPicPr>
          <p:cNvPr id="6" name="Picture 5" descr="Shape, circle&#10;&#10;Description automatically generated">
            <a:extLst>
              <a:ext uri="{FF2B5EF4-FFF2-40B4-BE49-F238E27FC236}">
                <a16:creationId xmlns:a16="http://schemas.microsoft.com/office/drawing/2014/main" id="{9EC57E4B-8344-4C10-473B-EA3FFFE25A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0"/>
            <a:ext cx="4500000" cy="3168260"/>
          </a:xfrm>
          <a:prstGeom prst="rect">
            <a:avLst/>
          </a:prstGeom>
        </p:spPr>
      </p:pic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1AEC3F73-47E6-BE0F-2F0E-F6F92D9BB88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3256603"/>
            <a:ext cx="4500000" cy="3168260"/>
          </a:xfrm>
          <a:prstGeom prst="rect">
            <a:avLst/>
          </a:prstGeom>
        </p:spPr>
      </p:pic>
      <p:pic>
        <p:nvPicPr>
          <p:cNvPr id="10" name="Picture 9" descr="Shape, circle&#10;&#10;Description automatically generated">
            <a:extLst>
              <a:ext uri="{FF2B5EF4-FFF2-40B4-BE49-F238E27FC236}">
                <a16:creationId xmlns:a16="http://schemas.microsoft.com/office/drawing/2014/main" id="{73227A41-162A-7E94-B3E3-BB4A046D726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0"/>
            <a:ext cx="4500000" cy="3168260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2080FA59-2448-6BD7-DA75-2121E0EE8EB1}"/>
              </a:ext>
            </a:extLst>
          </p:cNvPr>
          <p:cNvSpPr txBox="1">
            <a:spLocks/>
          </p:cNvSpPr>
          <p:nvPr/>
        </p:nvSpPr>
        <p:spPr>
          <a:xfrm>
            <a:off x="407987" y="5792258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Dose maps at peak location – IR5/VC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F88EB3C-1E54-6AE9-C125-79CD9FD7E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3020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9EF2B833-A71C-99C7-56EE-A39C30D323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3256603"/>
            <a:ext cx="4500000" cy="3168260"/>
          </a:xfrm>
          <a:prstGeom prst="rect">
            <a:avLst/>
          </a:prstGeom>
        </p:spPr>
      </p:pic>
      <p:pic>
        <p:nvPicPr>
          <p:cNvPr id="11" name="Picture 10" descr="Shape, icon&#10;&#10;Description automatically generated">
            <a:extLst>
              <a:ext uri="{FF2B5EF4-FFF2-40B4-BE49-F238E27FC236}">
                <a16:creationId xmlns:a16="http://schemas.microsoft.com/office/drawing/2014/main" id="{56222459-0430-EB7D-691E-0C97C5CE83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0"/>
            <a:ext cx="4500000" cy="3168260"/>
          </a:xfrm>
          <a:prstGeom prst="rect">
            <a:avLst/>
          </a:prstGeom>
        </p:spPr>
      </p:pic>
      <p:pic>
        <p:nvPicPr>
          <p:cNvPr id="13" name="Picture 12" descr="Shape, icon, circle&#10;&#10;Description automatically generated">
            <a:extLst>
              <a:ext uri="{FF2B5EF4-FFF2-40B4-BE49-F238E27FC236}">
                <a16:creationId xmlns:a16="http://schemas.microsoft.com/office/drawing/2014/main" id="{8B7A75C1-D7CD-6B67-ACBA-D12C811C69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3256603"/>
            <a:ext cx="4500000" cy="3168260"/>
          </a:xfrm>
          <a:prstGeom prst="rect">
            <a:avLst/>
          </a:prstGeom>
        </p:spPr>
      </p:pic>
      <p:pic>
        <p:nvPicPr>
          <p:cNvPr id="15" name="Picture 14" descr="Shape, icon&#10;&#10;Description automatically generated">
            <a:extLst>
              <a:ext uri="{FF2B5EF4-FFF2-40B4-BE49-F238E27FC236}">
                <a16:creationId xmlns:a16="http://schemas.microsoft.com/office/drawing/2014/main" id="{1D622A11-A0AA-07CF-8F15-137C38C9D33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0"/>
            <a:ext cx="4500000" cy="3168260"/>
          </a:xfrm>
          <a:prstGeom prst="rect">
            <a:avLst/>
          </a:prstGeom>
        </p:spPr>
      </p:pic>
      <p:pic>
        <p:nvPicPr>
          <p:cNvPr id="17" name="Picture 16" descr="Shape, icon, circle&#10;&#10;Description automatically generated">
            <a:extLst>
              <a:ext uri="{FF2B5EF4-FFF2-40B4-BE49-F238E27FC236}">
                <a16:creationId xmlns:a16="http://schemas.microsoft.com/office/drawing/2014/main" id="{92D3F926-CD51-111F-4FD4-B7AF47B1CCC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3256603"/>
            <a:ext cx="4500000" cy="3168260"/>
          </a:xfrm>
          <a:prstGeom prst="rect">
            <a:avLst/>
          </a:prstGeom>
        </p:spPr>
      </p:pic>
      <p:pic>
        <p:nvPicPr>
          <p:cNvPr id="19" name="Picture 18" descr="Shape, icon&#10;&#10;Description automatically generated">
            <a:extLst>
              <a:ext uri="{FF2B5EF4-FFF2-40B4-BE49-F238E27FC236}">
                <a16:creationId xmlns:a16="http://schemas.microsoft.com/office/drawing/2014/main" id="{67DCD0A6-1DC3-C3A7-2D92-03ECCCB4E86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0"/>
            <a:ext cx="4500000" cy="316826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C4E6D520-E61D-0464-3523-1E7550AB4165}"/>
              </a:ext>
            </a:extLst>
          </p:cNvPr>
          <p:cNvSpPr txBox="1">
            <a:spLocks/>
          </p:cNvSpPr>
          <p:nvPr/>
        </p:nvSpPr>
        <p:spPr>
          <a:xfrm>
            <a:off x="407987" y="5792258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Power deposition at peak location – IR5/VC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6939A-6FED-DAF1-81A3-E3DD163CF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1452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sunburst chart&#10;&#10;Description automatically generated">
            <a:extLst>
              <a:ext uri="{FF2B5EF4-FFF2-40B4-BE49-F238E27FC236}">
                <a16:creationId xmlns:a16="http://schemas.microsoft.com/office/drawing/2014/main" id="{787710A0-A4A8-41A8-5083-EECFB26EE7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0"/>
            <a:ext cx="4500000" cy="3168260"/>
          </a:xfrm>
          <a:prstGeom prst="rect">
            <a:avLst/>
          </a:prstGeom>
        </p:spPr>
      </p:pic>
      <p:pic>
        <p:nvPicPr>
          <p:cNvPr id="7" name="Picture 6" descr="Chart, sunburst chart&#10;&#10;Description automatically generated">
            <a:extLst>
              <a:ext uri="{FF2B5EF4-FFF2-40B4-BE49-F238E27FC236}">
                <a16:creationId xmlns:a16="http://schemas.microsoft.com/office/drawing/2014/main" id="{D8BC12CD-196D-F602-B8E4-0A20C7326E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3256603"/>
            <a:ext cx="4500000" cy="3168260"/>
          </a:xfrm>
          <a:prstGeom prst="rect">
            <a:avLst/>
          </a:prstGeom>
        </p:spPr>
      </p:pic>
      <p:pic>
        <p:nvPicPr>
          <p:cNvPr id="11" name="Picture 10" descr="Chart, sunburst chart&#10;&#10;Description automatically generated">
            <a:extLst>
              <a:ext uri="{FF2B5EF4-FFF2-40B4-BE49-F238E27FC236}">
                <a16:creationId xmlns:a16="http://schemas.microsoft.com/office/drawing/2014/main" id="{6BAA6B61-0A83-00C2-DAAC-F134C3614E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0"/>
            <a:ext cx="4500000" cy="3168260"/>
          </a:xfrm>
          <a:prstGeom prst="rect">
            <a:avLst/>
          </a:prstGeom>
        </p:spPr>
      </p:pic>
      <p:pic>
        <p:nvPicPr>
          <p:cNvPr id="13" name="Picture 12" descr="Chart, sunburst chart&#10;&#10;Description automatically generated">
            <a:extLst>
              <a:ext uri="{FF2B5EF4-FFF2-40B4-BE49-F238E27FC236}">
                <a16:creationId xmlns:a16="http://schemas.microsoft.com/office/drawing/2014/main" id="{1057E120-2120-5430-A3F6-5C24AF36F78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3256603"/>
            <a:ext cx="4500000" cy="3168260"/>
          </a:xfrm>
          <a:prstGeom prst="rect">
            <a:avLst/>
          </a:prstGeom>
        </p:spPr>
      </p:pic>
      <p:pic>
        <p:nvPicPr>
          <p:cNvPr id="16" name="Picture 15" descr="Chart, sunburst chart&#10;&#10;Description automatically generated">
            <a:extLst>
              <a:ext uri="{FF2B5EF4-FFF2-40B4-BE49-F238E27FC236}">
                <a16:creationId xmlns:a16="http://schemas.microsoft.com/office/drawing/2014/main" id="{01937D31-3DBB-1196-F231-41C6F76DD2E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0"/>
            <a:ext cx="4500000" cy="3168260"/>
          </a:xfrm>
          <a:prstGeom prst="rect">
            <a:avLst/>
          </a:prstGeom>
        </p:spPr>
      </p:pic>
      <p:pic>
        <p:nvPicPr>
          <p:cNvPr id="19" name="Picture 18" descr="Chart, sunburst chart&#10;&#10;Description automatically generated">
            <a:extLst>
              <a:ext uri="{FF2B5EF4-FFF2-40B4-BE49-F238E27FC236}">
                <a16:creationId xmlns:a16="http://schemas.microsoft.com/office/drawing/2014/main" id="{080EEEDC-2419-DC76-CD8E-3D57174C4D9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3256603"/>
            <a:ext cx="4500000" cy="316826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2E874B83-C73A-8EA2-ECCF-B640237A33CD}"/>
              </a:ext>
            </a:extLst>
          </p:cNvPr>
          <p:cNvSpPr txBox="1">
            <a:spLocks/>
          </p:cNvSpPr>
          <p:nvPr/>
        </p:nvSpPr>
        <p:spPr>
          <a:xfrm>
            <a:off x="407987" y="5792258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Power deposition at peak location (coil) – IR5/VC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42175-8726-A256-CEE4-870C3ACED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1531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59FBBDDE-7EF6-9C33-57A2-B40EAA5DCE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0"/>
            <a:ext cx="4500000" cy="3168260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3B3F4081-8B5A-F96A-B898-0DEA83382A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3264624"/>
            <a:ext cx="4500000" cy="3168260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65D029C7-1929-801F-7347-48AB9565A6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0"/>
            <a:ext cx="4500000" cy="3168260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D82E6847-5E82-5DB5-A1B4-FA782148488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3264624"/>
            <a:ext cx="4500000" cy="3168260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C7AB4F02-3F79-CAA3-B54E-48CDC4FE9A7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0"/>
            <a:ext cx="4500000" cy="3168260"/>
          </a:xfrm>
          <a:prstGeom prst="rect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7F0F3206-C89E-B673-3D47-498335801F8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3264624"/>
            <a:ext cx="4500000" cy="316826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B7A7D4AD-9450-08CC-936D-5016C20E14D1}"/>
              </a:ext>
            </a:extLst>
          </p:cNvPr>
          <p:cNvSpPr txBox="1">
            <a:spLocks/>
          </p:cNvSpPr>
          <p:nvPr/>
        </p:nvSpPr>
        <p:spPr>
          <a:xfrm>
            <a:off x="407987" y="5792258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Temperature profile at peak location – IR5/VC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56EAD-688F-4BB6-1017-6BF7964B7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5606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shape, sunburst chart&#10;&#10;Description automatically generated">
            <a:extLst>
              <a:ext uri="{FF2B5EF4-FFF2-40B4-BE49-F238E27FC236}">
                <a16:creationId xmlns:a16="http://schemas.microsoft.com/office/drawing/2014/main" id="{CF069539-2B82-0011-8A90-29613E23A0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3256603"/>
            <a:ext cx="4500000" cy="3168260"/>
          </a:xfrm>
          <a:prstGeom prst="rect">
            <a:avLst/>
          </a:prstGeom>
        </p:spPr>
      </p:pic>
      <p:pic>
        <p:nvPicPr>
          <p:cNvPr id="7" name="Picture 6" descr="Chart, sunburst chart&#10;&#10;Description automatically generated">
            <a:extLst>
              <a:ext uri="{FF2B5EF4-FFF2-40B4-BE49-F238E27FC236}">
                <a16:creationId xmlns:a16="http://schemas.microsoft.com/office/drawing/2014/main" id="{98B49B58-0829-8991-BE52-E0C16902CF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0"/>
            <a:ext cx="4500000" cy="3168260"/>
          </a:xfrm>
          <a:prstGeom prst="rect">
            <a:avLst/>
          </a:prstGeom>
        </p:spPr>
      </p:pic>
      <p:pic>
        <p:nvPicPr>
          <p:cNvPr id="11" name="Picture 10" descr="Chart, shape, sunburst chart&#10;&#10;Description automatically generated">
            <a:extLst>
              <a:ext uri="{FF2B5EF4-FFF2-40B4-BE49-F238E27FC236}">
                <a16:creationId xmlns:a16="http://schemas.microsoft.com/office/drawing/2014/main" id="{62D7681E-D90A-B7C0-0E72-0D5D6FB8318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7692000" y="3256603"/>
            <a:ext cx="4500000" cy="3168260"/>
          </a:xfrm>
          <a:prstGeom prst="rect">
            <a:avLst/>
          </a:prstGeom>
        </p:spPr>
      </p:pic>
      <p:pic>
        <p:nvPicPr>
          <p:cNvPr id="13" name="Picture 12" descr="Chart, sunburst chart&#10;&#10;Description automatically generated">
            <a:extLst>
              <a:ext uri="{FF2B5EF4-FFF2-40B4-BE49-F238E27FC236}">
                <a16:creationId xmlns:a16="http://schemas.microsoft.com/office/drawing/2014/main" id="{2E52140C-E88C-7820-FD6F-05001985266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0"/>
            <a:ext cx="4500000" cy="3168260"/>
          </a:xfrm>
          <a:prstGeom prst="rect">
            <a:avLst/>
          </a:prstGeom>
        </p:spPr>
      </p:pic>
      <p:pic>
        <p:nvPicPr>
          <p:cNvPr id="16" name="Picture 15" descr="Chart, shape, sunburst chart&#10;&#10;Description automatically generated">
            <a:extLst>
              <a:ext uri="{FF2B5EF4-FFF2-40B4-BE49-F238E27FC236}">
                <a16:creationId xmlns:a16="http://schemas.microsoft.com/office/drawing/2014/main" id="{DE68A527-44EF-9E7F-64B9-D7562F063CB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-662773" y="3256603"/>
            <a:ext cx="4500000" cy="3168260"/>
          </a:xfrm>
          <a:prstGeom prst="rect">
            <a:avLst/>
          </a:prstGeom>
        </p:spPr>
      </p:pic>
      <p:pic>
        <p:nvPicPr>
          <p:cNvPr id="19" name="Picture 18" descr="Chart, shape, sunburst chart&#10;&#10;Description automatically generated">
            <a:extLst>
              <a:ext uri="{FF2B5EF4-FFF2-40B4-BE49-F238E27FC236}">
                <a16:creationId xmlns:a16="http://schemas.microsoft.com/office/drawing/2014/main" id="{F8FFB4BF-0348-FCFC-5EF2-5F315A0A00A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3"/>
          <a:stretch/>
        </p:blipFill>
        <p:spPr>
          <a:xfrm>
            <a:off x="3480896" y="0"/>
            <a:ext cx="4500000" cy="316826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864CE4F7-277C-FD4A-28D2-222B3547C86C}"/>
              </a:ext>
            </a:extLst>
          </p:cNvPr>
          <p:cNvSpPr txBox="1">
            <a:spLocks/>
          </p:cNvSpPr>
          <p:nvPr/>
        </p:nvSpPr>
        <p:spPr>
          <a:xfrm>
            <a:off x="407987" y="5792258"/>
            <a:ext cx="11376025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bg1"/>
                </a:solidFill>
              </a:rPr>
              <a:t>Temperature profile at peak location (coil) – IR5/VC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5BAAE-B663-BDF1-75C2-95E2A6C37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98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59017F-DEAC-81D1-EB4E-7D1C66740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479212" cy="703372"/>
          </a:xfrm>
        </p:spPr>
        <p:txBody>
          <a:bodyPr/>
          <a:lstStyle/>
          <a:p>
            <a:br>
              <a:rPr lang="en-GB" sz="3200" b="0" dirty="0"/>
            </a:b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49B0D-CB80-62F2-DA22-86A765969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0186-72FA-4F67-AFB9-24EF12EF6A1F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3B590-2968-820A-1B65-E279EA175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2C8EE-3D73-8CD4-729F-4BAB82053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2C732A0-E6E7-DEDF-0938-CEA7D3F7E9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207" t="15833" r="27517" b="9583"/>
          <a:stretch/>
        </p:blipFill>
        <p:spPr>
          <a:xfrm>
            <a:off x="503515" y="3466708"/>
            <a:ext cx="2423254" cy="244099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5AB0202-5401-605C-E12C-6B19E26B2438}"/>
              </a:ext>
            </a:extLst>
          </p:cNvPr>
          <p:cNvSpPr txBox="1"/>
          <p:nvPr/>
        </p:nvSpPr>
        <p:spPr>
          <a:xfrm>
            <a:off x="482270" y="5803784"/>
            <a:ext cx="26548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MQXF v7 + cold mass</a:t>
            </a:r>
          </a:p>
          <a:p>
            <a:pPr algn="ctr"/>
            <a:r>
              <a:rPr lang="en-GB" sz="1600" dirty="0"/>
              <a:t>(ST0703448)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971052-60BA-B6DC-00D0-A737190007F3}"/>
              </a:ext>
            </a:extLst>
          </p:cNvPr>
          <p:cNvSpPr txBox="1"/>
          <p:nvPr/>
        </p:nvSpPr>
        <p:spPr>
          <a:xfrm>
            <a:off x="3943336" y="5763859"/>
            <a:ext cx="36886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Simplified geometry for simulation (coded in Python and Salome)</a:t>
            </a:r>
          </a:p>
        </p:txBody>
      </p:sp>
      <p:pic>
        <p:nvPicPr>
          <p:cNvPr id="38" name="Content Placeholder 7" descr="Icon&#10;&#10;Description automatically generated">
            <a:extLst>
              <a:ext uri="{FF2B5EF4-FFF2-40B4-BE49-F238E27FC236}">
                <a16:creationId xmlns:a16="http://schemas.microsoft.com/office/drawing/2014/main" id="{151DCA94-1729-579C-670F-227BCAE9D2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148" r="21313"/>
          <a:stretch/>
        </p:blipFill>
        <p:spPr>
          <a:xfrm>
            <a:off x="3370984" y="3419624"/>
            <a:ext cx="2630030" cy="236998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A451F85-8578-005A-3FCC-B0B22DFD3D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58" t="22650" r="18913" b="11287"/>
          <a:stretch/>
        </p:blipFill>
        <p:spPr>
          <a:xfrm>
            <a:off x="5909863" y="3257941"/>
            <a:ext cx="1973472" cy="1821710"/>
          </a:xfrm>
          <a:prstGeom prst="ellipse">
            <a:avLst/>
          </a:prstGeom>
          <a:ln w="1905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0" name="Oval 39">
            <a:extLst>
              <a:ext uri="{FF2B5EF4-FFF2-40B4-BE49-F238E27FC236}">
                <a16:creationId xmlns:a16="http://schemas.microsoft.com/office/drawing/2014/main" id="{D02BC53D-B246-43DC-CE3F-BF4D1434E633}"/>
              </a:ext>
            </a:extLst>
          </p:cNvPr>
          <p:cNvSpPr/>
          <p:nvPr/>
        </p:nvSpPr>
        <p:spPr>
          <a:xfrm>
            <a:off x="4824497" y="4222957"/>
            <a:ext cx="266782" cy="266782"/>
          </a:xfrm>
          <a:prstGeom prst="ellipse">
            <a:avLst/>
          </a:prstGeom>
          <a:noFill/>
          <a:effectLst>
            <a:glow rad="508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C0CD1F8-5A66-B907-5835-4F80D73EBF48}"/>
              </a:ext>
            </a:extLst>
          </p:cNvPr>
          <p:cNvCxnSpPr>
            <a:cxnSpLocks/>
            <a:stCxn id="40" idx="1"/>
          </p:cNvCxnSpPr>
          <p:nvPr/>
        </p:nvCxnSpPr>
        <p:spPr>
          <a:xfrm flipV="1">
            <a:off x="4863566" y="3419624"/>
            <a:ext cx="1440983" cy="84240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BDF84F2-4338-F053-2C4B-DDBD117BE49C}"/>
              </a:ext>
            </a:extLst>
          </p:cNvPr>
          <p:cNvCxnSpPr>
            <a:cxnSpLocks/>
            <a:stCxn id="40" idx="4"/>
          </p:cNvCxnSpPr>
          <p:nvPr/>
        </p:nvCxnSpPr>
        <p:spPr>
          <a:xfrm>
            <a:off x="4957888" y="4489739"/>
            <a:ext cx="1659520" cy="54165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 descr="A picture containing transport, wheel&#10;&#10;Description automatically generated">
            <a:extLst>
              <a:ext uri="{FF2B5EF4-FFF2-40B4-BE49-F238E27FC236}">
                <a16:creationId xmlns:a16="http://schemas.microsoft.com/office/drawing/2014/main" id="{6A012820-C116-1E40-BD1F-2D06E6F9E0C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408" t="15217" r="26674" b="14735"/>
          <a:stretch/>
        </p:blipFill>
        <p:spPr>
          <a:xfrm>
            <a:off x="8357373" y="3390050"/>
            <a:ext cx="2418011" cy="2382429"/>
          </a:xfrm>
          <a:prstGeom prst="rect">
            <a:avLst/>
          </a:prstGeom>
        </p:spPr>
      </p:pic>
      <p:sp>
        <p:nvSpPr>
          <p:cNvPr id="54" name="Arrow: Right 53">
            <a:extLst>
              <a:ext uri="{FF2B5EF4-FFF2-40B4-BE49-F238E27FC236}">
                <a16:creationId xmlns:a16="http://schemas.microsoft.com/office/drawing/2014/main" id="{6217DB5A-D9D8-DF15-B1B3-28DA6EA10057}"/>
              </a:ext>
            </a:extLst>
          </p:cNvPr>
          <p:cNvSpPr/>
          <p:nvPr/>
        </p:nvSpPr>
        <p:spPr>
          <a:xfrm>
            <a:off x="7899172" y="4356348"/>
            <a:ext cx="441158" cy="617621"/>
          </a:xfrm>
          <a:prstGeom prst="rightArrow">
            <a:avLst>
              <a:gd name="adj1" fmla="val 44805"/>
              <a:gd name="adj2" fmla="val 445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1A534BE-1043-461E-323D-822100BCE0AE}"/>
              </a:ext>
            </a:extLst>
          </p:cNvPr>
          <p:cNvSpPr txBox="1"/>
          <p:nvPr/>
        </p:nvSpPr>
        <p:spPr>
          <a:xfrm>
            <a:off x="7869717" y="5780808"/>
            <a:ext cx="36886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Resulting 2D meshed geometry (coded in Python and Salome)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65D855D-B204-477F-F522-6E0845DCF747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Geometry MQXF coil + cold mass (I)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77C521D-F5F1-CC2B-9B61-C53334D0F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19200"/>
            <a:ext cx="11662091" cy="4981575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b="0" dirty="0">
                <a:effectLst/>
                <a:latin typeface="+mj-lt"/>
              </a:rPr>
              <a:t>Geometry created </a:t>
            </a:r>
            <a:r>
              <a:rPr lang="en-US" sz="2000" b="0" dirty="0">
                <a:latin typeface="+mj-lt"/>
              </a:rPr>
              <a:t>with dimensions in warm (300 K) conditions</a:t>
            </a:r>
            <a:endParaRPr lang="en-US" sz="2000" b="0" dirty="0">
              <a:effectLst/>
              <a:latin typeface="+mj-lt"/>
            </a:endParaRPr>
          </a:p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latin typeface="+mj-lt"/>
              </a:rPr>
              <a:t>Coil described in detail, </a:t>
            </a:r>
            <a:r>
              <a:rPr lang="en-GB" sz="2000" b="0" dirty="0">
                <a:solidFill>
                  <a:schemeClr val="tx2"/>
                </a:solidFill>
                <a:effectLst/>
                <a:latin typeface="+mj-lt"/>
              </a:rPr>
              <a:t>simplifications</a:t>
            </a:r>
            <a:r>
              <a:rPr lang="en-GB" sz="2000" b="0" dirty="0">
                <a:effectLst/>
                <a:latin typeface="+mj-lt"/>
              </a:rPr>
              <a:t> mainly on iron yoke (bladder structure omitted), </a:t>
            </a:r>
            <a:r>
              <a:rPr lang="en-GB" sz="2000" dirty="0">
                <a:solidFill>
                  <a:schemeClr val="tx1"/>
                </a:solidFill>
                <a:effectLst/>
                <a:latin typeface="+mj-lt"/>
              </a:rPr>
              <a:t>main He pathways included</a:t>
            </a:r>
          </a:p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/>
                </a:solidFill>
                <a:effectLst/>
                <a:latin typeface="+mj-lt"/>
              </a:rPr>
              <a:t>He II heat extraction passages </a:t>
            </a:r>
            <a:r>
              <a:rPr lang="en-GB" sz="2000" b="0" dirty="0">
                <a:solidFill>
                  <a:schemeClr val="tx2"/>
                </a:solidFill>
                <a:effectLst/>
                <a:latin typeface="+mj-lt"/>
              </a:rPr>
              <a:t>in Titanium pole/G10 keys </a:t>
            </a:r>
            <a:r>
              <a:rPr lang="en-GB" sz="2000" b="0" dirty="0">
                <a:effectLst/>
                <a:latin typeface="+mj-lt"/>
              </a:rPr>
              <a:t>(Ø8 mm hole every 50 mm) </a:t>
            </a:r>
            <a:r>
              <a:rPr lang="en-GB" sz="2000" dirty="0">
                <a:solidFill>
                  <a:schemeClr val="tx1"/>
                </a:solidFill>
                <a:effectLst/>
                <a:latin typeface="+mj-lt"/>
              </a:rPr>
              <a:t>converted to 1 mm slit in 2D geometry </a:t>
            </a:r>
          </a:p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b="0" dirty="0">
                <a:solidFill>
                  <a:schemeClr val="tx2"/>
                </a:solidFill>
                <a:latin typeface="+mj-lt"/>
              </a:rPr>
              <a:t>Mesh composed of 3.5M cells, prisms; </a:t>
            </a:r>
            <a:r>
              <a:rPr lang="en-GB" sz="2000" dirty="0">
                <a:solidFill>
                  <a:schemeClr val="tx1"/>
                </a:solidFill>
                <a:latin typeface="+mj-lt"/>
              </a:rPr>
              <a:t>coil pack refined → especial refinement on thin insulation layers</a:t>
            </a:r>
            <a:endParaRPr lang="en-GB" sz="2000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US" sz="2000" dirty="0">
              <a:latin typeface="+mj-lt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7C75DC64-9AE1-037E-B733-8B1CB1AF271E}"/>
              </a:ext>
            </a:extLst>
          </p:cNvPr>
          <p:cNvSpPr/>
          <p:nvPr/>
        </p:nvSpPr>
        <p:spPr>
          <a:xfrm>
            <a:off x="3014387" y="4356348"/>
            <a:ext cx="441158" cy="617621"/>
          </a:xfrm>
          <a:prstGeom prst="rightArrow">
            <a:avLst>
              <a:gd name="adj1" fmla="val 44805"/>
              <a:gd name="adj2" fmla="val 445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16DC478-B36D-75B6-90AA-DD681C0546F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6404" t="25263" r="19663" b="9583"/>
          <a:stretch/>
        </p:blipFill>
        <p:spPr>
          <a:xfrm>
            <a:off x="9767719" y="3162337"/>
            <a:ext cx="2049416" cy="1899589"/>
          </a:xfrm>
          <a:prstGeom prst="ellipse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3" name="Picture 12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9918AE3D-5162-3445-B764-C71B172FB45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5164" t="24308" r="24880" b="32398"/>
          <a:stretch/>
        </p:blipFill>
        <p:spPr>
          <a:xfrm>
            <a:off x="10311981" y="4159118"/>
            <a:ext cx="1631626" cy="1473831"/>
          </a:xfrm>
          <a:prstGeom prst="ellipse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77907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Icon&#10;&#10;Description automatically generated">
            <a:extLst>
              <a:ext uri="{FF2B5EF4-FFF2-40B4-BE49-F238E27FC236}">
                <a16:creationId xmlns:a16="http://schemas.microsoft.com/office/drawing/2014/main" id="{7A9C0A68-2A99-4158-9461-7B518C724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148"/>
          <a:stretch/>
        </p:blipFill>
        <p:spPr>
          <a:xfrm>
            <a:off x="219074" y="1439335"/>
            <a:ext cx="6976117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60A3C8C-AEA6-4EC7-AEC3-56FFABE25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Geometry MQXF coil + cold mass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9D7DA-2BCB-4E81-8438-2E0B7D33B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174A-ADE1-47FE-A3B2-FF68B540BEA4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ABEE8-1B31-44D9-B382-82EB3E08D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9932B-FA94-4CF1-886E-C1A4B913F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B7106B-01DE-4A5B-827D-7DBB7F23FB00}"/>
              </a:ext>
            </a:extLst>
          </p:cNvPr>
          <p:cNvSpPr txBox="1"/>
          <p:nvPr/>
        </p:nvSpPr>
        <p:spPr>
          <a:xfrm>
            <a:off x="4320834" y="1323884"/>
            <a:ext cx="1400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Outer vessel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072062-1B16-445C-9A6D-D054B071FF6E}"/>
              </a:ext>
            </a:extLst>
          </p:cNvPr>
          <p:cNvSpPr txBox="1"/>
          <p:nvPr/>
        </p:nvSpPr>
        <p:spPr>
          <a:xfrm>
            <a:off x="509529" y="1719142"/>
            <a:ext cx="1400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Al shell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DC543D9-4F4E-4AAD-95AD-980FAA13B2C6}"/>
              </a:ext>
            </a:extLst>
          </p:cNvPr>
          <p:cNvCxnSpPr>
            <a:cxnSpLocks/>
          </p:cNvCxnSpPr>
          <p:nvPr/>
        </p:nvCxnSpPr>
        <p:spPr>
          <a:xfrm flipH="1">
            <a:off x="3884757" y="1462384"/>
            <a:ext cx="390907" cy="270100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B050D68-CD62-45E2-A62D-AE682F65FAEE}"/>
              </a:ext>
            </a:extLst>
          </p:cNvPr>
          <p:cNvCxnSpPr>
            <a:cxnSpLocks/>
          </p:cNvCxnSpPr>
          <p:nvPr/>
        </p:nvCxnSpPr>
        <p:spPr>
          <a:xfrm>
            <a:off x="859282" y="1989604"/>
            <a:ext cx="411734" cy="360404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52CC29F-4DC9-4FCB-935D-77070E234A4C}"/>
              </a:ext>
            </a:extLst>
          </p:cNvPr>
          <p:cNvSpPr txBox="1"/>
          <p:nvPr/>
        </p:nvSpPr>
        <p:spPr>
          <a:xfrm>
            <a:off x="75001" y="5124996"/>
            <a:ext cx="1400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Iron yoke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5722F80-2EFC-4AF4-B24D-7A27C3D2333B}"/>
              </a:ext>
            </a:extLst>
          </p:cNvPr>
          <p:cNvCxnSpPr>
            <a:cxnSpLocks/>
          </p:cNvCxnSpPr>
          <p:nvPr/>
        </p:nvCxnSpPr>
        <p:spPr>
          <a:xfrm flipV="1">
            <a:off x="656530" y="4378073"/>
            <a:ext cx="614486" cy="655070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7FCC30-B460-42DC-98B6-3788C468EB6F}"/>
              </a:ext>
            </a:extLst>
          </p:cNvPr>
          <p:cNvSpPr txBox="1"/>
          <p:nvPr/>
        </p:nvSpPr>
        <p:spPr>
          <a:xfrm>
            <a:off x="5301479" y="4703511"/>
            <a:ext cx="1400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Axial rods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2FE1EA5-8F7C-4F46-80BB-E7509AC4510D}"/>
              </a:ext>
            </a:extLst>
          </p:cNvPr>
          <p:cNvCxnSpPr>
            <a:cxnSpLocks/>
          </p:cNvCxnSpPr>
          <p:nvPr/>
        </p:nvCxnSpPr>
        <p:spPr>
          <a:xfrm flipH="1" flipV="1">
            <a:off x="3636344" y="4519667"/>
            <a:ext cx="1598910" cy="285953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2C8B4E5-3B2A-48B6-84A1-45EB0EBA51AA}"/>
              </a:ext>
            </a:extLst>
          </p:cNvPr>
          <p:cNvCxnSpPr>
            <a:cxnSpLocks/>
          </p:cNvCxnSpPr>
          <p:nvPr/>
        </p:nvCxnSpPr>
        <p:spPr>
          <a:xfrm flipH="1" flipV="1">
            <a:off x="3163824" y="4581660"/>
            <a:ext cx="1149095" cy="1117775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9474597-9F76-497B-89D2-1630C1472450}"/>
              </a:ext>
            </a:extLst>
          </p:cNvPr>
          <p:cNvSpPr txBox="1"/>
          <p:nvPr/>
        </p:nvSpPr>
        <p:spPr>
          <a:xfrm>
            <a:off x="4357944" y="5626413"/>
            <a:ext cx="1400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Al collar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7D7BC4-4275-41E1-B2E2-F12A5F739341}"/>
              </a:ext>
            </a:extLst>
          </p:cNvPr>
          <p:cNvSpPr txBox="1"/>
          <p:nvPr/>
        </p:nvSpPr>
        <p:spPr>
          <a:xfrm>
            <a:off x="5146356" y="2429245"/>
            <a:ext cx="1400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G10 keys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9A04967-AE72-46D8-B5AC-7B945FA8292C}"/>
              </a:ext>
            </a:extLst>
          </p:cNvPr>
          <p:cNvCxnSpPr>
            <a:cxnSpLocks/>
          </p:cNvCxnSpPr>
          <p:nvPr/>
        </p:nvCxnSpPr>
        <p:spPr>
          <a:xfrm flipH="1">
            <a:off x="3492655" y="2626505"/>
            <a:ext cx="1565376" cy="527073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60D0937-6588-4F84-9E69-91FF5DBE4B8E}"/>
              </a:ext>
            </a:extLst>
          </p:cNvPr>
          <p:cNvCxnSpPr>
            <a:cxnSpLocks/>
          </p:cNvCxnSpPr>
          <p:nvPr/>
        </p:nvCxnSpPr>
        <p:spPr>
          <a:xfrm flipH="1" flipV="1">
            <a:off x="3305870" y="3729482"/>
            <a:ext cx="1929384" cy="61002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CE4FEDA-7334-451C-A446-21BBFB9DAE07}"/>
              </a:ext>
            </a:extLst>
          </p:cNvPr>
          <p:cNvSpPr txBox="1"/>
          <p:nvPr/>
        </p:nvSpPr>
        <p:spPr>
          <a:xfrm>
            <a:off x="5265419" y="3590983"/>
            <a:ext cx="1400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Cold bore</a:t>
            </a:r>
          </a:p>
        </p:txBody>
      </p:sp>
      <p:pic>
        <p:nvPicPr>
          <p:cNvPr id="19" name="Picture 18" descr="Chart, sunburst chart&#10;&#10;Description automatically generated">
            <a:extLst>
              <a:ext uri="{FF2B5EF4-FFF2-40B4-BE49-F238E27FC236}">
                <a16:creationId xmlns:a16="http://schemas.microsoft.com/office/drawing/2014/main" id="{4991E2E5-FD7D-5BA1-8DCA-530001356E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07" r="9985"/>
          <a:stretch/>
        </p:blipFill>
        <p:spPr>
          <a:xfrm>
            <a:off x="6837042" y="1130832"/>
            <a:ext cx="4844732" cy="4743374"/>
          </a:xfrm>
          <a:prstGeom prst="ellipse">
            <a:avLst/>
          </a:prstGeom>
          <a:ln w="28575">
            <a:solidFill>
              <a:schemeClr val="tx1"/>
            </a:solidFill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27F658C-8288-F0A0-9F59-DF890FF66D93}"/>
              </a:ext>
            </a:extLst>
          </p:cNvPr>
          <p:cNvSpPr txBox="1"/>
          <p:nvPr/>
        </p:nvSpPr>
        <p:spPr>
          <a:xfrm>
            <a:off x="7078728" y="3097556"/>
            <a:ext cx="1400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Coil wedge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ABF07E0-E790-C928-9737-C8804599013F}"/>
              </a:ext>
            </a:extLst>
          </p:cNvPr>
          <p:cNvSpPr txBox="1"/>
          <p:nvPr/>
        </p:nvSpPr>
        <p:spPr>
          <a:xfrm>
            <a:off x="10182619" y="1966774"/>
            <a:ext cx="1898912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Titanium pole</a:t>
            </a:r>
            <a:br>
              <a:rPr lang="en-GB" dirty="0"/>
            </a:br>
            <a:r>
              <a:rPr lang="en-GB" dirty="0"/>
              <a:t>(w/ He slit shown)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91DD08E-0A05-364C-764C-DE008B2EB651}"/>
              </a:ext>
            </a:extLst>
          </p:cNvPr>
          <p:cNvCxnSpPr>
            <a:cxnSpLocks/>
          </p:cNvCxnSpPr>
          <p:nvPr/>
        </p:nvCxnSpPr>
        <p:spPr>
          <a:xfrm flipV="1">
            <a:off x="8274114" y="2934228"/>
            <a:ext cx="357338" cy="277571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A072045-BE00-AC82-7325-20115D950FDA}"/>
              </a:ext>
            </a:extLst>
          </p:cNvPr>
          <p:cNvCxnSpPr>
            <a:cxnSpLocks/>
          </p:cNvCxnSpPr>
          <p:nvPr/>
        </p:nvCxnSpPr>
        <p:spPr>
          <a:xfrm flipH="1">
            <a:off x="10407048" y="2610806"/>
            <a:ext cx="424435" cy="524119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1CA1029-FD69-4E79-A78D-BB2882C615B5}"/>
              </a:ext>
            </a:extLst>
          </p:cNvPr>
          <p:cNvCxnSpPr>
            <a:cxnSpLocks/>
          </p:cNvCxnSpPr>
          <p:nvPr/>
        </p:nvCxnSpPr>
        <p:spPr>
          <a:xfrm flipV="1">
            <a:off x="9320187" y="4264178"/>
            <a:ext cx="460190" cy="227791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20E658B-88F8-56CD-3DC1-417FE52C5C07}"/>
              </a:ext>
            </a:extLst>
          </p:cNvPr>
          <p:cNvSpPr txBox="1"/>
          <p:nvPr/>
        </p:nvSpPr>
        <p:spPr>
          <a:xfrm>
            <a:off x="7672187" y="4381087"/>
            <a:ext cx="17906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Inner insulation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091C8A9-5D28-0923-3428-D852DC49426C}"/>
              </a:ext>
            </a:extLst>
          </p:cNvPr>
          <p:cNvCxnSpPr>
            <a:cxnSpLocks/>
          </p:cNvCxnSpPr>
          <p:nvPr/>
        </p:nvCxnSpPr>
        <p:spPr>
          <a:xfrm>
            <a:off x="7078728" y="1842946"/>
            <a:ext cx="260536" cy="349490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B0B56FB-CB5B-DDED-7FC0-8FFFCB2CA484}"/>
              </a:ext>
            </a:extLst>
          </p:cNvPr>
          <p:cNvCxnSpPr>
            <a:cxnSpLocks/>
          </p:cNvCxnSpPr>
          <p:nvPr/>
        </p:nvCxnSpPr>
        <p:spPr>
          <a:xfrm flipV="1">
            <a:off x="9311888" y="3429000"/>
            <a:ext cx="769284" cy="438982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FCF2FFCC-3997-AB6D-7329-3F28F84EE0E8}"/>
              </a:ext>
            </a:extLst>
          </p:cNvPr>
          <p:cNvSpPr txBox="1"/>
          <p:nvPr/>
        </p:nvSpPr>
        <p:spPr>
          <a:xfrm>
            <a:off x="6252214" y="1295847"/>
            <a:ext cx="14001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Inter-cable insulation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CC483EA-E09B-B938-5DE0-6EE7A1BD594D}"/>
              </a:ext>
            </a:extLst>
          </p:cNvPr>
          <p:cNvSpPr txBox="1"/>
          <p:nvPr/>
        </p:nvSpPr>
        <p:spPr>
          <a:xfrm>
            <a:off x="7280915" y="3760444"/>
            <a:ext cx="232433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Interlayer insulation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4F0DA7F-1E6B-C1A4-E7D0-8B375AC41CA5}"/>
              </a:ext>
            </a:extLst>
          </p:cNvPr>
          <p:cNvCxnSpPr>
            <a:cxnSpLocks/>
          </p:cNvCxnSpPr>
          <p:nvPr/>
        </p:nvCxnSpPr>
        <p:spPr>
          <a:xfrm>
            <a:off x="9367043" y="5184624"/>
            <a:ext cx="826667" cy="0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D6A9B77-5690-AE7D-FE28-2FC698C07B6C}"/>
              </a:ext>
            </a:extLst>
          </p:cNvPr>
          <p:cNvSpPr txBox="1"/>
          <p:nvPr/>
        </p:nvSpPr>
        <p:spPr>
          <a:xfrm>
            <a:off x="7949680" y="5033143"/>
            <a:ext cx="16006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cables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7C9E583-7BED-8F8F-BF2D-25190753396B}"/>
              </a:ext>
            </a:extLst>
          </p:cNvPr>
          <p:cNvCxnSpPr>
            <a:cxnSpLocks/>
          </p:cNvCxnSpPr>
          <p:nvPr/>
        </p:nvCxnSpPr>
        <p:spPr>
          <a:xfrm flipH="1">
            <a:off x="9218035" y="1066801"/>
            <a:ext cx="1032389" cy="664038"/>
          </a:xfrm>
          <a:prstGeom prst="straightConnector1">
            <a:avLst/>
          </a:prstGeom>
          <a:ln>
            <a:tailEnd type="triangle"/>
          </a:ln>
          <a:effectLst>
            <a:glow rad="508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2080879-E13F-BDBC-955C-13EFEA0B9FCD}"/>
              </a:ext>
            </a:extLst>
          </p:cNvPr>
          <p:cNvSpPr txBox="1"/>
          <p:nvPr/>
        </p:nvSpPr>
        <p:spPr>
          <a:xfrm>
            <a:off x="10081172" y="892953"/>
            <a:ext cx="20003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Outer + ground</a:t>
            </a:r>
            <a:br>
              <a:rPr lang="en-GB" dirty="0"/>
            </a:br>
            <a:r>
              <a:rPr lang="en-GB" dirty="0"/>
              <a:t> insulation 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3233E2D-82E9-81ED-7C4B-8BA240D2DBBA}"/>
              </a:ext>
            </a:extLst>
          </p:cNvPr>
          <p:cNvSpPr/>
          <p:nvPr/>
        </p:nvSpPr>
        <p:spPr>
          <a:xfrm>
            <a:off x="2921228" y="2890041"/>
            <a:ext cx="769284" cy="769284"/>
          </a:xfrm>
          <a:prstGeom prst="ellipse">
            <a:avLst/>
          </a:prstGeom>
          <a:noFill/>
          <a:effectLst>
            <a:glow rad="101600">
              <a:schemeClr val="bg2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416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59017F-DEAC-81D1-EB4E-7D1C66740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3372"/>
          </a:xfrm>
        </p:spPr>
        <p:txBody>
          <a:bodyPr/>
          <a:lstStyle/>
          <a:p>
            <a:r>
              <a:rPr lang="en-GB" sz="3200" dirty="0"/>
              <a:t>Input for heat deposition from dose calculations (I)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49B0D-CB80-62F2-DA22-86A765969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30E6-CA95-4BB8-80E8-6C5A0A650F96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3B590-2968-820A-1B65-E279EA175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2C8EE-3D73-8CD4-729F-4BAB82053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BED28AB-F2F9-CD54-4D9B-E317FED4A77A}"/>
              </a:ext>
            </a:extLst>
          </p:cNvPr>
          <p:cNvSpPr txBox="1"/>
          <p:nvPr/>
        </p:nvSpPr>
        <p:spPr>
          <a:xfrm>
            <a:off x="0" y="601159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dirty="0"/>
              <a:t>Source: </a:t>
            </a:r>
            <a:r>
              <a:rPr lang="en-GB" sz="1200" dirty="0">
                <a:hlinkClick r:id="rId2"/>
              </a:rPr>
              <a:t>Review of estimates of energy deposition, M. Sabate-Gilarte</a:t>
            </a:r>
            <a:endParaRPr lang="en-GB" sz="12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4A874D0-A05C-6184-C490-B7742512F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6" y="1028246"/>
            <a:ext cx="7362147" cy="4687318"/>
          </a:xfrm>
          <a:prstGeom prst="rect">
            <a:avLst/>
          </a:prstGeom>
        </p:spPr>
      </p:pic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1824FF04-8FC4-5603-D6EF-2E772B432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1032" y="1315453"/>
            <a:ext cx="4443663" cy="3497179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b="0" dirty="0"/>
              <a:t>For each magnet/cold mass, </a:t>
            </a:r>
            <a:r>
              <a:rPr lang="en-GB" sz="1800" dirty="0">
                <a:solidFill>
                  <a:schemeClr val="tx1"/>
                </a:solidFill>
              </a:rPr>
              <a:t>the cross-section that corresponds to the highest dose </a:t>
            </a:r>
            <a:r>
              <a:rPr lang="en-GB" sz="1800" b="0" dirty="0"/>
              <a:t>(and consequently heat load) is selected</a:t>
            </a:r>
          </a:p>
          <a:p>
            <a:pPr>
              <a:spcBef>
                <a:spcPts val="600"/>
              </a:spcBef>
            </a:pPr>
            <a:r>
              <a:rPr lang="en-GB" sz="1800" dirty="0">
                <a:solidFill>
                  <a:schemeClr val="tx1"/>
                </a:solidFill>
              </a:rPr>
              <a:t>12 cross-sections selected </a:t>
            </a:r>
            <a:r>
              <a:rPr lang="en-GB" sz="1800" b="0" dirty="0"/>
              <a:t>(Q1/2/3 A and B, vertical and horizontal crossings)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6724021-6FE2-1EFC-6FE9-7184B40D7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2548" y="3268588"/>
            <a:ext cx="3472147" cy="2928815"/>
          </a:xfrm>
          <a:prstGeom prst="rect">
            <a:avLst/>
          </a:prstGeom>
        </p:spPr>
      </p:pic>
      <p:sp>
        <p:nvSpPr>
          <p:cNvPr id="38" name="Oval 37">
            <a:extLst>
              <a:ext uri="{FF2B5EF4-FFF2-40B4-BE49-F238E27FC236}">
                <a16:creationId xmlns:a16="http://schemas.microsoft.com/office/drawing/2014/main" id="{041C0410-0D62-2B31-BFF5-0B3C883D1718}"/>
              </a:ext>
            </a:extLst>
          </p:cNvPr>
          <p:cNvSpPr/>
          <p:nvPr/>
        </p:nvSpPr>
        <p:spPr>
          <a:xfrm>
            <a:off x="3184859" y="2272641"/>
            <a:ext cx="200025" cy="20002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DC2F8AA-15A8-6454-F8CC-1197D8426537}"/>
              </a:ext>
            </a:extLst>
          </p:cNvPr>
          <p:cNvCxnSpPr>
            <a:cxnSpLocks/>
            <a:stCxn id="38" idx="6"/>
          </p:cNvCxnSpPr>
          <p:nvPr/>
        </p:nvCxnSpPr>
        <p:spPr>
          <a:xfrm>
            <a:off x="3384884" y="2372654"/>
            <a:ext cx="4668253" cy="1276925"/>
          </a:xfrm>
          <a:prstGeom prst="line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8F76F7A-221E-814D-0CD1-E1B0767D2901}"/>
              </a:ext>
            </a:extLst>
          </p:cNvPr>
          <p:cNvSpPr txBox="1"/>
          <p:nvPr/>
        </p:nvSpPr>
        <p:spPr>
          <a:xfrm>
            <a:off x="2397880" y="5684772"/>
            <a:ext cx="268103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>
                <a:solidFill>
                  <a:schemeClr val="tx2"/>
                </a:solidFill>
              </a:rPr>
              <a:t>Distance from interaction point [m]</a:t>
            </a:r>
          </a:p>
        </p:txBody>
      </p:sp>
    </p:spTree>
    <p:extLst>
      <p:ext uri="{BB962C8B-B14F-4D97-AF65-F5344CB8AC3E}">
        <p14:creationId xmlns:p14="http://schemas.microsoft.com/office/powerpoint/2010/main" val="739415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93EFE3-CA5E-FEC0-5E86-E57EDA020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5453"/>
            <a:ext cx="11376024" cy="488532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b="0" dirty="0"/>
              <a:t>For each magnet/cold mass, the </a:t>
            </a:r>
            <a:r>
              <a:rPr lang="en-GB" sz="1800" dirty="0">
                <a:solidFill>
                  <a:schemeClr val="tx1"/>
                </a:solidFill>
              </a:rPr>
              <a:t>dose at peak location</a:t>
            </a:r>
            <a:r>
              <a:rPr lang="en-GB" sz="1800" b="0" dirty="0"/>
              <a:t> for nominal luminosity (7 </a:t>
            </a:r>
            <a:r>
              <a:rPr lang="en-GB" sz="1800" b="0" dirty="0" err="1"/>
              <a:t>TeV</a:t>
            </a:r>
            <a:r>
              <a:rPr lang="en-GB" sz="1800" b="0" dirty="0"/>
              <a:t>, 5.0x10</a:t>
            </a:r>
            <a:r>
              <a:rPr lang="en-GB" sz="1800" b="0" baseline="30000" dirty="0"/>
              <a:t>34</a:t>
            </a:r>
            <a:r>
              <a:rPr lang="en-GB" sz="1800" b="0" dirty="0"/>
              <a:t> cm</a:t>
            </a:r>
            <a:r>
              <a:rPr lang="en-GB" sz="1800" b="0" baseline="30000" dirty="0"/>
              <a:t>-2</a:t>
            </a:r>
            <a:r>
              <a:rPr lang="en-GB" sz="1800" b="0" dirty="0"/>
              <a:t>s</a:t>
            </a:r>
            <a:r>
              <a:rPr lang="en-GB" sz="1800" b="0" baseline="30000" dirty="0"/>
              <a:t>-1</a:t>
            </a:r>
            <a:r>
              <a:rPr lang="en-GB" sz="1800" b="0" dirty="0"/>
              <a:t>) provided by FLUKA is mapped onto the mesh </a:t>
            </a:r>
          </a:p>
          <a:p>
            <a:pPr>
              <a:spcBef>
                <a:spcPts val="600"/>
              </a:spcBef>
            </a:pPr>
            <a:r>
              <a:rPr lang="en-GB" sz="1800" b="0" dirty="0"/>
              <a:t>Mapped dose is converted to </a:t>
            </a:r>
            <a:r>
              <a:rPr lang="en-GB" sz="1800" b="0" dirty="0">
                <a:solidFill>
                  <a:schemeClr val="tx2"/>
                </a:solidFill>
              </a:rPr>
              <a:t>2D</a:t>
            </a:r>
            <a:r>
              <a:rPr lang="en-GB" sz="1800" dirty="0">
                <a:solidFill>
                  <a:schemeClr val="tx1"/>
                </a:solidFill>
              </a:rPr>
              <a:t> power density </a:t>
            </a:r>
            <a:r>
              <a:rPr lang="en-GB" sz="1800" b="0" dirty="0"/>
              <a:t>(mW/cm</a:t>
            </a:r>
            <a:r>
              <a:rPr lang="en-GB" sz="1800" b="0" baseline="30000" dirty="0"/>
              <a:t>3</a:t>
            </a:r>
            <a:r>
              <a:rPr lang="en-GB" sz="1800" b="0" dirty="0"/>
              <a:t>) map </a:t>
            </a:r>
            <a:r>
              <a:rPr lang="en-GB" sz="1800" dirty="0">
                <a:solidFill>
                  <a:schemeClr val="tx1"/>
                </a:solidFill>
              </a:rPr>
              <a:t>at the peak </a:t>
            </a:r>
            <a:r>
              <a:rPr lang="en-GB" sz="1800" b="0" dirty="0"/>
              <a:t>(maximum) </a:t>
            </a:r>
            <a:r>
              <a:rPr lang="en-GB" sz="1800" dirty="0">
                <a:solidFill>
                  <a:schemeClr val="tx1"/>
                </a:solidFill>
              </a:rPr>
              <a:t>location</a:t>
            </a:r>
            <a:r>
              <a:rPr lang="en-GB" sz="1800" b="0" dirty="0"/>
              <a:t> according to each component’s density </a:t>
            </a:r>
          </a:p>
          <a:p>
            <a:pPr>
              <a:spcBef>
                <a:spcPts val="600"/>
              </a:spcBef>
            </a:pPr>
            <a:r>
              <a:rPr lang="en-GB" sz="1800" b="0" dirty="0"/>
              <a:t>Mesh is split into two regions, a </a:t>
            </a:r>
            <a:r>
              <a:rPr lang="en-GB" sz="1800" dirty="0">
                <a:solidFill>
                  <a:schemeClr val="accent1"/>
                </a:solidFill>
              </a:rPr>
              <a:t>He II region </a:t>
            </a:r>
            <a:r>
              <a:rPr lang="en-GB" sz="1800" b="0" dirty="0"/>
              <a:t>and a </a:t>
            </a:r>
            <a:r>
              <a:rPr lang="en-GB" sz="1800" dirty="0">
                <a:solidFill>
                  <a:srgbClr val="C00000"/>
                </a:solidFill>
              </a:rPr>
              <a:t>solid region</a:t>
            </a:r>
            <a:r>
              <a:rPr lang="en-GB" sz="1800" b="0" dirty="0"/>
              <a:t>. The solid region is composed of many different zones each with their own material properties</a:t>
            </a:r>
          </a:p>
          <a:p>
            <a:endParaRPr lang="en-GB" sz="1800" b="0" dirty="0"/>
          </a:p>
        </p:txBody>
      </p:sp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25E55579-34BC-9FCC-F34B-E2A428DA4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0" b="13679"/>
          <a:stretch/>
        </p:blipFill>
        <p:spPr>
          <a:xfrm>
            <a:off x="-609387" y="3200529"/>
            <a:ext cx="4500000" cy="29070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E59017F-DEAC-81D1-EB4E-7D1C66740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3372"/>
          </a:xfrm>
        </p:spPr>
        <p:txBody>
          <a:bodyPr/>
          <a:lstStyle/>
          <a:p>
            <a:r>
              <a:rPr lang="en-GB" sz="3200" dirty="0"/>
              <a:t>Input for heat deposition provided dose calculations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49B0D-CB80-62F2-DA22-86A765969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651D-FB39-4875-ADAB-0244D60A9ACA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3B590-2968-820A-1B65-E279EA175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2C8EE-3D73-8CD4-729F-4BAB82053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741D7C-3DCC-EA42-0CA8-C599415E5478}"/>
              </a:ext>
            </a:extLst>
          </p:cNvPr>
          <p:cNvSpPr txBox="1"/>
          <p:nvPr/>
        </p:nvSpPr>
        <p:spPr>
          <a:xfrm>
            <a:off x="268786" y="3202303"/>
            <a:ext cx="3216442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/>
              <a:t>Q2B IR1-HC – dose @ peak loc.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FD2D19-CD4E-123F-09F9-3DBF5BA89736}"/>
              </a:ext>
            </a:extLst>
          </p:cNvPr>
          <p:cNvGrpSpPr/>
          <p:nvPr/>
        </p:nvGrpSpPr>
        <p:grpSpPr>
          <a:xfrm>
            <a:off x="3377087" y="3200529"/>
            <a:ext cx="4500000" cy="2907030"/>
            <a:chOff x="3377087" y="3200529"/>
            <a:chExt cx="4500000" cy="2907030"/>
          </a:xfrm>
        </p:grpSpPr>
        <p:pic>
          <p:nvPicPr>
            <p:cNvPr id="12" name="Picture 11" descr="Shape, icon&#10;&#10;Description automatically generated">
              <a:extLst>
                <a:ext uri="{FF2B5EF4-FFF2-40B4-BE49-F238E27FC236}">
                  <a16:creationId xmlns:a16="http://schemas.microsoft.com/office/drawing/2014/main" id="{38E25BB1-3CBE-B03D-8BD8-BBF7FDD7C9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70" b="13679"/>
            <a:stretch/>
          </p:blipFill>
          <p:spPr>
            <a:xfrm>
              <a:off x="3377087" y="3200529"/>
              <a:ext cx="4500000" cy="2907030"/>
            </a:xfrm>
            <a:prstGeom prst="rect">
              <a:avLst/>
            </a:prstGeom>
          </p:spPr>
        </p:pic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F6F9A33B-2DB9-DF1F-F5CF-B0557AF786EA}"/>
                </a:ext>
              </a:extLst>
            </p:cNvPr>
            <p:cNvSpPr/>
            <p:nvPr/>
          </p:nvSpPr>
          <p:spPr>
            <a:xfrm>
              <a:off x="3667189" y="4285075"/>
              <a:ext cx="395383" cy="7379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400A501-28BF-4C0C-6155-D71306DF2DD9}"/>
                </a:ext>
              </a:extLst>
            </p:cNvPr>
            <p:cNvSpPr txBox="1"/>
            <p:nvPr/>
          </p:nvSpPr>
          <p:spPr>
            <a:xfrm>
              <a:off x="3904509" y="3202303"/>
              <a:ext cx="367440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b="1" dirty="0"/>
                <a:t>Q2B IR1-HC – power dep. @ peak loc.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426FA59-0C12-6436-2EC0-D08293A9C8CD}"/>
              </a:ext>
            </a:extLst>
          </p:cNvPr>
          <p:cNvSpPr txBox="1"/>
          <p:nvPr/>
        </p:nvSpPr>
        <p:spPr>
          <a:xfrm>
            <a:off x="156259" y="6093257"/>
            <a:ext cx="697475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/>
              <a:t>Luminosity 5.0x10</a:t>
            </a:r>
            <a:r>
              <a:rPr lang="en-GB" sz="1200" b="1" baseline="30000" dirty="0"/>
              <a:t>34</a:t>
            </a:r>
            <a:r>
              <a:rPr lang="en-GB" sz="1200" b="1" dirty="0"/>
              <a:t> cm</a:t>
            </a:r>
            <a:r>
              <a:rPr lang="en-GB" sz="1200" b="1" baseline="30000" dirty="0"/>
              <a:t>-2</a:t>
            </a:r>
            <a:r>
              <a:rPr lang="en-GB" sz="1200" b="1" dirty="0"/>
              <a:t>s</a:t>
            </a:r>
            <a:r>
              <a:rPr lang="en-GB" sz="1200" b="1" baseline="30000" dirty="0"/>
              <a:t>-1    </a:t>
            </a:r>
            <a:r>
              <a:rPr lang="en-GB" sz="1200" b="1" dirty="0"/>
              <a:t>Cold bore included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0353550-B253-7795-EB6B-E6314A90BE6A}"/>
              </a:ext>
            </a:extLst>
          </p:cNvPr>
          <p:cNvGrpSpPr/>
          <p:nvPr/>
        </p:nvGrpSpPr>
        <p:grpSpPr>
          <a:xfrm>
            <a:off x="7727001" y="2908356"/>
            <a:ext cx="4464999" cy="3370207"/>
            <a:chOff x="7727001" y="2908356"/>
            <a:chExt cx="4464999" cy="3370207"/>
          </a:xfrm>
        </p:grpSpPr>
        <p:pic>
          <p:nvPicPr>
            <p:cNvPr id="19" name="Picture 18" descr="Icon&#10;&#10;Description automatically generated">
              <a:extLst>
                <a:ext uri="{FF2B5EF4-FFF2-40B4-BE49-F238E27FC236}">
                  <a16:creationId xmlns:a16="http://schemas.microsoft.com/office/drawing/2014/main" id="{BD6E80E0-F3AB-DA20-D954-C2E6AA53B3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974" t="14562" r="14735" b="14029"/>
            <a:stretch/>
          </p:blipFill>
          <p:spPr>
            <a:xfrm>
              <a:off x="8221005" y="4339388"/>
              <a:ext cx="1894491" cy="1800000"/>
            </a:xfrm>
            <a:prstGeom prst="rect">
              <a:avLst/>
            </a:prstGeom>
          </p:spPr>
        </p:pic>
        <p:pic>
          <p:nvPicPr>
            <p:cNvPr id="18" name="Picture 17" descr="Diagram&#10;&#10;Description automatically generated">
              <a:extLst>
                <a:ext uri="{FF2B5EF4-FFF2-40B4-BE49-F238E27FC236}">
                  <a16:creationId xmlns:a16="http://schemas.microsoft.com/office/drawing/2014/main" id="{6A601784-4D4E-EC11-2802-D7D5B9A515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9590" t="20756" r="21520" b="18355"/>
            <a:stretch/>
          </p:blipFill>
          <p:spPr>
            <a:xfrm>
              <a:off x="9912340" y="2908356"/>
              <a:ext cx="1915932" cy="18000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2763493-9A12-A43C-5F5E-C5355CCD7B43}"/>
                </a:ext>
              </a:extLst>
            </p:cNvPr>
            <p:cNvSpPr txBox="1"/>
            <p:nvPr/>
          </p:nvSpPr>
          <p:spPr>
            <a:xfrm>
              <a:off x="7952120" y="3277286"/>
              <a:ext cx="242185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800" dirty="0">
                  <a:solidFill>
                    <a:schemeClr val="accent1"/>
                  </a:solidFill>
                </a:rPr>
                <a:t>He II region (connected passages via poles)</a:t>
              </a:r>
              <a:endParaRPr lang="en-GB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9569CED-DAC3-CE2C-6709-D82AED385C64}"/>
                </a:ext>
              </a:extLst>
            </p:cNvPr>
            <p:cNvCxnSpPr/>
            <p:nvPr/>
          </p:nvCxnSpPr>
          <p:spPr>
            <a:xfrm flipH="1" flipV="1">
              <a:off x="10084485" y="5542547"/>
              <a:ext cx="584358" cy="366684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C8386E4-F690-BEC7-49FC-691238FFCE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88090" y="3972704"/>
              <a:ext cx="525091" cy="50561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ADAF8A64-DB4A-622F-3586-455FB887C956}"/>
                </a:ext>
              </a:extLst>
            </p:cNvPr>
            <p:cNvSpPr/>
            <p:nvPr/>
          </p:nvSpPr>
          <p:spPr>
            <a:xfrm>
              <a:off x="7727001" y="4295666"/>
              <a:ext cx="395383" cy="7379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Content Placeholder 7" descr="Icon&#10;&#10;Description automatically generated">
              <a:extLst>
                <a:ext uri="{FF2B5EF4-FFF2-40B4-BE49-F238E27FC236}">
                  <a16:creationId xmlns:a16="http://schemas.microsoft.com/office/drawing/2014/main" id="{B5CCB55E-CD30-C0A7-6073-99F21040D6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alphaModFix/>
            </a:blip>
            <a:srcRect l="50635" r="21352"/>
            <a:stretch/>
          </p:blipFill>
          <p:spPr>
            <a:xfrm>
              <a:off x="9163049" y="4366027"/>
              <a:ext cx="921436" cy="17352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1DCFD21-4642-3E8C-2EE2-7A1CCB0D58BC}"/>
                </a:ext>
              </a:extLst>
            </p:cNvPr>
            <p:cNvSpPr txBox="1"/>
            <p:nvPr/>
          </p:nvSpPr>
          <p:spPr>
            <a:xfrm>
              <a:off x="9504180" y="5909231"/>
              <a:ext cx="268782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C00000"/>
                  </a:solidFill>
                </a:rPr>
                <a:t>S</a:t>
              </a:r>
              <a:r>
                <a:rPr lang="en-GB" sz="1800" dirty="0">
                  <a:solidFill>
                    <a:srgbClr val="C00000"/>
                  </a:solidFill>
                </a:rPr>
                <a:t>olid region (17 parts)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21044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93EFE3-CA5E-FEC0-5E86-E57EDA020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5453"/>
            <a:ext cx="11376024" cy="4885322"/>
          </a:xfrm>
        </p:spPr>
        <p:txBody>
          <a:bodyPr/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b="0" dirty="0"/>
              <a:t>Mesh is split into two regions: a </a:t>
            </a:r>
            <a:r>
              <a:rPr lang="en-GB" dirty="0">
                <a:solidFill>
                  <a:schemeClr val="accent1"/>
                </a:solidFill>
              </a:rPr>
              <a:t>He II region </a:t>
            </a:r>
            <a:r>
              <a:rPr lang="en-GB" b="0" dirty="0"/>
              <a:t>and a </a:t>
            </a:r>
            <a:r>
              <a:rPr lang="en-GB" dirty="0">
                <a:solidFill>
                  <a:srgbClr val="C00000"/>
                </a:solidFill>
              </a:rPr>
              <a:t>solid region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b="0" dirty="0"/>
              <a:t>The </a:t>
            </a:r>
            <a:r>
              <a:rPr lang="en-GB" dirty="0">
                <a:solidFill>
                  <a:srgbClr val="C00000"/>
                </a:solidFill>
              </a:rPr>
              <a:t>solid region </a:t>
            </a:r>
            <a:r>
              <a:rPr lang="en-GB" b="0" dirty="0"/>
              <a:t>is composed of many different zones each with their own temperature-dependent material properties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59017F-DEAC-81D1-EB4E-7D1C66740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3372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GB" sz="3200" dirty="0"/>
              <a:t>He II region and (composite) solid region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49B0D-CB80-62F2-DA22-86A765969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078E-B607-4DB8-924C-AB88B2C1E565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3B590-2968-820A-1B65-E279EA175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2C8EE-3D73-8CD4-729F-4BAB82053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5A221B4F-00F5-0BD0-63D7-6DD9F99CE9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90" t="20756" r="21520" b="18355"/>
          <a:stretch/>
        </p:blipFill>
        <p:spPr>
          <a:xfrm>
            <a:off x="2066924" y="2876550"/>
            <a:ext cx="2990851" cy="2809876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D3A100B-594D-C0AA-C8F1-E355FB11A9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74" t="14562" r="14735" b="14029"/>
          <a:stretch/>
        </p:blipFill>
        <p:spPr>
          <a:xfrm>
            <a:off x="7505700" y="2590799"/>
            <a:ext cx="3468657" cy="329565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C6D41AB-B596-11FD-69EA-386BAB31479C}"/>
              </a:ext>
            </a:extLst>
          </p:cNvPr>
          <p:cNvSpPr txBox="1"/>
          <p:nvPr/>
        </p:nvSpPr>
        <p:spPr>
          <a:xfrm>
            <a:off x="1021512" y="5708332"/>
            <a:ext cx="519881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Helium region</a:t>
            </a:r>
            <a:br>
              <a:rPr lang="en-GB" sz="1600" b="1" dirty="0"/>
            </a:br>
            <a:r>
              <a:rPr lang="en-GB" sz="1600" b="1" dirty="0"/>
              <a:t>Connected passageways via Titanium poles/keys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8A2A34-876C-E780-BA8D-78244D4261F4}"/>
              </a:ext>
            </a:extLst>
          </p:cNvPr>
          <p:cNvSpPr txBox="1"/>
          <p:nvPr/>
        </p:nvSpPr>
        <p:spPr>
          <a:xfrm>
            <a:off x="6767637" y="5783370"/>
            <a:ext cx="519881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>
                <a:solidFill>
                  <a:srgbClr val="C00000"/>
                </a:solidFill>
              </a:rPr>
              <a:t>Solid region</a:t>
            </a:r>
            <a:br>
              <a:rPr lang="en-GB" sz="1600" b="1" dirty="0">
                <a:solidFill>
                  <a:srgbClr val="C00000"/>
                </a:solidFill>
              </a:rPr>
            </a:br>
            <a:r>
              <a:rPr lang="en-GB" sz="1600" b="1" dirty="0">
                <a:solidFill>
                  <a:srgbClr val="C00000"/>
                </a:solidFill>
              </a:rPr>
              <a:t>16 areas with different properties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234384-61F3-AACF-4692-2608953C97AF}"/>
              </a:ext>
            </a:extLst>
          </p:cNvPr>
          <p:cNvSpPr txBox="1"/>
          <p:nvPr/>
        </p:nvSpPr>
        <p:spPr>
          <a:xfrm>
            <a:off x="84061" y="3943237"/>
            <a:ext cx="268035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NB1: </a:t>
            </a:r>
            <a:r>
              <a:rPr lang="en-US" sz="1600" dirty="0">
                <a:solidFill>
                  <a:schemeClr val="tx2"/>
                </a:solidFill>
              </a:rPr>
              <a:t>annular space 1.2 mm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98E04C-25B8-C4AF-B8F1-8F01BC2EBF4A}"/>
              </a:ext>
            </a:extLst>
          </p:cNvPr>
          <p:cNvCxnSpPr>
            <a:cxnSpLocks/>
          </p:cNvCxnSpPr>
          <p:nvPr/>
        </p:nvCxnSpPr>
        <p:spPr>
          <a:xfrm flipH="1">
            <a:off x="2398295" y="4238624"/>
            <a:ext cx="7700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47986D7-7486-9246-1088-8919AAEBBE25}"/>
              </a:ext>
            </a:extLst>
          </p:cNvPr>
          <p:cNvSpPr txBox="1"/>
          <p:nvPr/>
        </p:nvSpPr>
        <p:spPr>
          <a:xfrm>
            <a:off x="4824853" y="3520488"/>
            <a:ext cx="23093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NB2: </a:t>
            </a:r>
            <a:r>
              <a:rPr lang="en-US" sz="1600" dirty="0">
                <a:solidFill>
                  <a:schemeClr val="tx2"/>
                </a:solidFill>
              </a:rPr>
              <a:t>8 mm holes every 50 mm converted to 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1 mm slit in 2D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F09364-3BD5-5A7B-A224-187FD4525745}"/>
              </a:ext>
            </a:extLst>
          </p:cNvPr>
          <p:cNvSpPr txBox="1"/>
          <p:nvPr/>
        </p:nvSpPr>
        <p:spPr>
          <a:xfrm>
            <a:off x="4920229" y="5039700"/>
            <a:ext cx="203815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NB3: </a:t>
            </a:r>
            <a:r>
              <a:rPr lang="en-US" sz="1600" dirty="0">
                <a:solidFill>
                  <a:schemeClr val="tx2"/>
                </a:solidFill>
              </a:rPr>
              <a:t>cold bore insulation thickness of 510 µm</a:t>
            </a:r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A7BB5A-5767-F0FF-63A4-7291CCF69D74}"/>
              </a:ext>
            </a:extLst>
          </p:cNvPr>
          <p:cNvCxnSpPr>
            <a:cxnSpLocks/>
          </p:cNvCxnSpPr>
          <p:nvPr/>
        </p:nvCxnSpPr>
        <p:spPr>
          <a:xfrm>
            <a:off x="4021340" y="4281488"/>
            <a:ext cx="1036435" cy="931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BEFE8BC-7F0D-E62F-E530-0561C54857F6}"/>
              </a:ext>
            </a:extLst>
          </p:cNvPr>
          <p:cNvCxnSpPr>
            <a:cxnSpLocks/>
          </p:cNvCxnSpPr>
          <p:nvPr/>
        </p:nvCxnSpPr>
        <p:spPr>
          <a:xfrm>
            <a:off x="4021340" y="3851528"/>
            <a:ext cx="7700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6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7" descr="Icon&#10;&#10;Description automatically generated">
            <a:extLst>
              <a:ext uri="{FF2B5EF4-FFF2-40B4-BE49-F238E27FC236}">
                <a16:creationId xmlns:a16="http://schemas.microsoft.com/office/drawing/2014/main" id="{0F686026-235C-E196-7064-B61FB8B4EA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</a:blip>
          <a:srcRect l="20148" r="21352"/>
          <a:stretch/>
        </p:blipFill>
        <p:spPr>
          <a:xfrm>
            <a:off x="8275750" y="1096177"/>
            <a:ext cx="3673642" cy="33126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98549EC-DA4D-47C2-2C95-04EC0A2290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accent3"/>
                    </a:solidFill>
                  </a:rPr>
                  <a:t>Outer surface </a:t>
                </a:r>
                <a:r>
                  <a:rPr lang="en-US" b="0" dirty="0"/>
                  <a:t>(inside of cold bore and outside of shell)</a:t>
                </a:r>
                <a:r>
                  <a:rPr lang="en-US" dirty="0"/>
                  <a:t>:</a:t>
                </a:r>
                <a:r>
                  <a:rPr lang="en-US" b="0" dirty="0"/>
                  <a:t> </a:t>
                </a:r>
              </a:p>
              <a:p>
                <a:pPr lvl="1"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b="0" dirty="0"/>
                  <a:t>Zero gradient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GB" b="0" dirty="0"/>
              </a:p>
              <a:p>
                <a:pPr lvl="1"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endParaRPr lang="en-GB" b="0" dirty="0"/>
              </a:p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GB" dirty="0">
                    <a:solidFill>
                      <a:srgbClr val="00B050"/>
                    </a:solidFill>
                  </a:rPr>
                  <a:t>Pressurized He II to saturated He II HEX</a:t>
                </a:r>
                <a:r>
                  <a:rPr lang="en-GB" dirty="0"/>
                  <a:t>:</a:t>
                </a:r>
              </a:p>
              <a:p>
                <a:pPr lvl="1"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GB" dirty="0"/>
                  <a:t>Fixed value </a:t>
                </a:r>
                <a:r>
                  <a:rPr lang="en-GB" i="1" dirty="0"/>
                  <a:t>T = </a:t>
                </a:r>
                <a:r>
                  <a:rPr lang="en-GB" dirty="0"/>
                  <a:t>1.9 K</a:t>
                </a:r>
              </a:p>
              <a:p>
                <a:pPr marL="366712" lvl="1" indent="0">
                  <a:buClr>
                    <a:schemeClr val="tx1"/>
                  </a:buClr>
                  <a:buNone/>
                </a:pPr>
                <a:endParaRPr lang="en-GB" dirty="0"/>
              </a:p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rgbClr val="E91BDA"/>
                    </a:solidFill>
                  </a:rPr>
                  <a:t>Solid-to-Helium interface:</a:t>
                </a:r>
              </a:p>
              <a:p>
                <a:pPr lvl="1"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US" dirty="0"/>
                  <a:t>Kapitza-resistance mediated interface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𝐻𝑒</m:t>
                            </m:r>
                          </m:sub>
                        </m:sSub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derived from MQXF experimental data</a:t>
                </a:r>
              </a:p>
              <a:p>
                <a:pPr lvl="1"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endParaRPr lang="en-GB" dirty="0"/>
              </a:p>
              <a:p>
                <a:pPr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GB" dirty="0">
                    <a:solidFill>
                      <a:srgbClr val="00B0F0"/>
                    </a:solidFill>
                  </a:rPr>
                  <a:t>On full cross-section: </a:t>
                </a:r>
              </a:p>
              <a:p>
                <a:pPr lvl="1"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GB" dirty="0"/>
                  <a:t>Resulting mapped power density computed from FLUKA, different for each magnet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98549EC-DA4D-47C2-2C95-04EC0A2290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340" t="-2646" b="-22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F564CFF-22FE-5BF1-DF1E-43091B632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Boundary conditions for calculations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18E05-1A69-599A-810A-1FFF6513B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CE0E-1642-4790-89AB-F9B079D857FA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974AD-F71C-43E8-C68B-A0CDFA692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4C38A-EA29-003E-DD5D-FE1B1566E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3A90A20-532A-E08E-5C64-C7B69CF61AD9}"/>
              </a:ext>
            </a:extLst>
          </p:cNvPr>
          <p:cNvGrpSpPr/>
          <p:nvPr/>
        </p:nvGrpSpPr>
        <p:grpSpPr>
          <a:xfrm>
            <a:off x="8476227" y="1129063"/>
            <a:ext cx="3272688" cy="3272688"/>
            <a:chOff x="4862398" y="1383110"/>
            <a:chExt cx="3272688" cy="327268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7A36F9A-C08D-3D04-170F-5CCEB26C570C}"/>
                </a:ext>
              </a:extLst>
            </p:cNvPr>
            <p:cNvSpPr/>
            <p:nvPr/>
          </p:nvSpPr>
          <p:spPr>
            <a:xfrm>
              <a:off x="4862398" y="1383110"/>
              <a:ext cx="3272688" cy="3272688"/>
            </a:xfrm>
            <a:prstGeom prst="ellipse">
              <a:avLst/>
            </a:prstGeom>
            <a:solidFill>
              <a:srgbClr val="00B0F0">
                <a:alpha val="30000"/>
              </a:srgb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9BC7EA2-B09E-6895-02CB-25F5DD546189}"/>
                </a:ext>
              </a:extLst>
            </p:cNvPr>
            <p:cNvSpPr/>
            <p:nvPr/>
          </p:nvSpPr>
          <p:spPr>
            <a:xfrm>
              <a:off x="6177986" y="2651389"/>
              <a:ext cx="714375" cy="714375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E35C3B0-B25C-5CA7-982D-D769B573C7C6}"/>
              </a:ext>
            </a:extLst>
          </p:cNvPr>
          <p:cNvGrpSpPr/>
          <p:nvPr/>
        </p:nvGrpSpPr>
        <p:grpSpPr>
          <a:xfrm>
            <a:off x="8275750" y="1112620"/>
            <a:ext cx="3512281" cy="3272688"/>
            <a:chOff x="8275750" y="1112620"/>
            <a:chExt cx="3512281" cy="3272688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EC89BDA-C482-450C-A896-71C93FECCB54}"/>
                </a:ext>
              </a:extLst>
            </p:cNvPr>
            <p:cNvCxnSpPr/>
            <p:nvPr/>
          </p:nvCxnSpPr>
          <p:spPr>
            <a:xfrm>
              <a:off x="8275750" y="2747762"/>
              <a:ext cx="218072" cy="0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94A8881-7643-BA9F-DC90-C1DC8C8027FA}"/>
                </a:ext>
              </a:extLst>
            </p:cNvPr>
            <p:cNvSpPr/>
            <p:nvPr/>
          </p:nvSpPr>
          <p:spPr>
            <a:xfrm>
              <a:off x="9793567" y="2395323"/>
              <a:ext cx="714375" cy="714375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6EF2501-5D3F-8715-9552-096BB7DEC747}"/>
                </a:ext>
              </a:extLst>
            </p:cNvPr>
            <p:cNvSpPr/>
            <p:nvPr/>
          </p:nvSpPr>
          <p:spPr>
            <a:xfrm>
              <a:off x="8515343" y="1112620"/>
              <a:ext cx="3272688" cy="3272688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5B2FEB2-863A-8696-E816-DA509F175D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93567" y="2754530"/>
              <a:ext cx="218072" cy="0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A7B1494-4B44-1CAD-7CEA-6B9AF298873E}"/>
              </a:ext>
            </a:extLst>
          </p:cNvPr>
          <p:cNvGrpSpPr/>
          <p:nvPr/>
        </p:nvGrpSpPr>
        <p:grpSpPr>
          <a:xfrm>
            <a:off x="9120470" y="1718635"/>
            <a:ext cx="2069158" cy="390200"/>
            <a:chOff x="9120470" y="1718635"/>
            <a:chExt cx="2069158" cy="390200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C358340-309E-ADB7-D2D0-9CC21F92029A}"/>
                </a:ext>
              </a:extLst>
            </p:cNvPr>
            <p:cNvCxnSpPr/>
            <p:nvPr/>
          </p:nvCxnSpPr>
          <p:spPr>
            <a:xfrm>
              <a:off x="9292597" y="1924601"/>
              <a:ext cx="218072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42566ED-137C-768A-E07A-6D7D406048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08791" y="1924601"/>
              <a:ext cx="218072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EF2D4B6-B2D3-94C8-BB66-BD0C849671D5}"/>
                </a:ext>
              </a:extLst>
            </p:cNvPr>
            <p:cNvSpPr/>
            <p:nvPr/>
          </p:nvSpPr>
          <p:spPr>
            <a:xfrm>
              <a:off x="9120470" y="1718636"/>
              <a:ext cx="390199" cy="390199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D7A12CF-F15B-CEA0-7F83-5B50041ED15E}"/>
                </a:ext>
              </a:extLst>
            </p:cNvPr>
            <p:cNvSpPr/>
            <p:nvPr/>
          </p:nvSpPr>
          <p:spPr>
            <a:xfrm>
              <a:off x="10799429" y="1718635"/>
              <a:ext cx="390199" cy="390199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1" name="Picture 30" descr="Shape, arrow, circle&#10;&#10;Description automatically generated">
            <a:extLst>
              <a:ext uri="{FF2B5EF4-FFF2-40B4-BE49-F238E27FC236}">
                <a16:creationId xmlns:a16="http://schemas.microsoft.com/office/drawing/2014/main" id="{23A80EDF-6C49-698A-B743-D69D7DB1F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0018" y="1113604"/>
            <a:ext cx="3324246" cy="32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86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8BE510-E5C9-0A74-6C0E-7776474CD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A437D-ACA0-4891-B78E-77B4178591A1}" type="datetime1">
              <a:rPr lang="en-GB" smtClean="0"/>
              <a:t>01/11/2022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7B56D-9339-8B25-85B7-91A85589A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432FA-86FE-027B-440D-382D2F37C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3B2125CC-0917-4720-1A6C-154772102D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7" t="11584" b="11993"/>
          <a:stretch/>
        </p:blipFill>
        <p:spPr>
          <a:xfrm>
            <a:off x="0" y="1414607"/>
            <a:ext cx="6093200" cy="468918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45D6C8C-76D4-4F21-84E6-5774B6CBA4F0}"/>
              </a:ext>
            </a:extLst>
          </p:cNvPr>
          <p:cNvGrpSpPr/>
          <p:nvPr/>
        </p:nvGrpSpPr>
        <p:grpSpPr>
          <a:xfrm>
            <a:off x="0" y="1414607"/>
            <a:ext cx="6093200" cy="4689186"/>
            <a:chOff x="0" y="1084407"/>
            <a:chExt cx="6093200" cy="468918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C1BBF09-63A5-4C01-2762-383D40DFA65F}"/>
                </a:ext>
              </a:extLst>
            </p:cNvPr>
            <p:cNvSpPr/>
            <p:nvPr/>
          </p:nvSpPr>
          <p:spPr>
            <a:xfrm>
              <a:off x="4357991" y="1741251"/>
              <a:ext cx="1206230" cy="3842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 descr="Shape, icon&#10;&#10;Description automatically generated">
              <a:extLst>
                <a:ext uri="{FF2B5EF4-FFF2-40B4-BE49-F238E27FC236}">
                  <a16:creationId xmlns:a16="http://schemas.microsoft.com/office/drawing/2014/main" id="{8BDE14A3-2717-0E5F-3103-B63525A76D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57" t="11584" b="11993"/>
            <a:stretch/>
          </p:blipFill>
          <p:spPr>
            <a:xfrm>
              <a:off x="0" y="1084407"/>
              <a:ext cx="6093200" cy="4689186"/>
            </a:xfrm>
            <a:prstGeom prst="rect">
              <a:avLst/>
            </a:prstGeom>
          </p:spPr>
        </p:pic>
      </p:grpSp>
      <p:pic>
        <p:nvPicPr>
          <p:cNvPr id="13" name="Picture 12" descr="Chart, sunburst chart&#10;&#10;Description automatically generated">
            <a:extLst>
              <a:ext uri="{FF2B5EF4-FFF2-40B4-BE49-F238E27FC236}">
                <a16:creationId xmlns:a16="http://schemas.microsoft.com/office/drawing/2014/main" id="{358B7AAF-1279-6A98-F8EC-5E82E19A87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0" t="11576" b="11993"/>
          <a:stretch/>
        </p:blipFill>
        <p:spPr>
          <a:xfrm>
            <a:off x="6093200" y="1414607"/>
            <a:ext cx="6572221" cy="468966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AADAFF74-6F1C-0A11-BA6C-69BCC6A22B1E}"/>
              </a:ext>
            </a:extLst>
          </p:cNvPr>
          <p:cNvGrpSpPr/>
          <p:nvPr/>
        </p:nvGrpSpPr>
        <p:grpSpPr>
          <a:xfrm>
            <a:off x="0" y="1414128"/>
            <a:ext cx="6093200" cy="4689665"/>
            <a:chOff x="0" y="1083928"/>
            <a:chExt cx="6093200" cy="468966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887A3CE-0F84-A476-BAFA-A3BAD9CC5B02}"/>
                </a:ext>
              </a:extLst>
            </p:cNvPr>
            <p:cNvSpPr/>
            <p:nvPr/>
          </p:nvSpPr>
          <p:spPr>
            <a:xfrm>
              <a:off x="4510391" y="1893651"/>
              <a:ext cx="1206230" cy="3842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 descr="Icon&#10;&#10;Description automatically generated">
              <a:extLst>
                <a:ext uri="{FF2B5EF4-FFF2-40B4-BE49-F238E27FC236}">
                  <a16:creationId xmlns:a16="http://schemas.microsoft.com/office/drawing/2014/main" id="{ABF49AE0-5BC2-3E75-DD78-22ECB5373D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57" t="11576" b="11993"/>
            <a:stretch/>
          </p:blipFill>
          <p:spPr>
            <a:xfrm>
              <a:off x="0" y="1083928"/>
              <a:ext cx="6093200" cy="4689665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60FFCEF-D189-59DE-6BAB-5A3B4D4D95E8}"/>
              </a:ext>
            </a:extLst>
          </p:cNvPr>
          <p:cNvGrpSpPr/>
          <p:nvPr/>
        </p:nvGrpSpPr>
        <p:grpSpPr>
          <a:xfrm>
            <a:off x="6501188" y="1410050"/>
            <a:ext cx="6164233" cy="4689666"/>
            <a:chOff x="6501188" y="1079850"/>
            <a:chExt cx="6164233" cy="468966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6B72716-0B86-1EE9-B6A9-D458FCFA3D65}"/>
                </a:ext>
              </a:extLst>
            </p:cNvPr>
            <p:cNvSpPr/>
            <p:nvPr/>
          </p:nvSpPr>
          <p:spPr>
            <a:xfrm>
              <a:off x="10973986" y="1893651"/>
              <a:ext cx="1206230" cy="3842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 descr="Chart, sunburst chart&#10;&#10;Description automatically generated">
              <a:extLst>
                <a:ext uri="{FF2B5EF4-FFF2-40B4-BE49-F238E27FC236}">
                  <a16:creationId xmlns:a16="http://schemas.microsoft.com/office/drawing/2014/main" id="{ED3F2C67-F31E-CC1E-EAE0-EBEE004042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30" t="11576" b="11993"/>
            <a:stretch/>
          </p:blipFill>
          <p:spPr>
            <a:xfrm>
              <a:off x="6501188" y="1079850"/>
              <a:ext cx="6164233" cy="4689666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30F9F7E-A71D-9C37-E0D6-F6A6A9492546}"/>
              </a:ext>
            </a:extLst>
          </p:cNvPr>
          <p:cNvSpPr txBox="1"/>
          <p:nvPr/>
        </p:nvSpPr>
        <p:spPr>
          <a:xfrm>
            <a:off x="-348872" y="6059871"/>
            <a:ext cx="64420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NB: </a:t>
            </a:r>
            <a:r>
              <a:rPr lang="en-GB" sz="1600" dirty="0">
                <a:solidFill>
                  <a:schemeClr val="tx2"/>
                </a:solidFill>
              </a:rPr>
              <a:t>Cold bore included, dose for luminosity = 5.0x10</a:t>
            </a:r>
            <a:r>
              <a:rPr lang="en-GB" sz="1600" baseline="30000" dirty="0">
                <a:solidFill>
                  <a:schemeClr val="tx2"/>
                </a:solidFill>
              </a:rPr>
              <a:t>34</a:t>
            </a:r>
            <a:r>
              <a:rPr lang="en-GB" sz="1600" dirty="0">
                <a:solidFill>
                  <a:schemeClr val="tx2"/>
                </a:solidFill>
              </a:rPr>
              <a:t> cm</a:t>
            </a:r>
            <a:r>
              <a:rPr lang="en-GB" sz="1600" baseline="30000" dirty="0">
                <a:solidFill>
                  <a:schemeClr val="tx2"/>
                </a:solidFill>
              </a:rPr>
              <a:t>-2</a:t>
            </a:r>
            <a:r>
              <a:rPr lang="en-GB" sz="1600" dirty="0">
                <a:solidFill>
                  <a:schemeClr val="tx2"/>
                </a:solidFill>
              </a:rPr>
              <a:t>s</a:t>
            </a:r>
            <a:r>
              <a:rPr lang="en-GB" sz="1600" baseline="30000" dirty="0">
                <a:solidFill>
                  <a:schemeClr val="tx2"/>
                </a:solidFill>
              </a:rPr>
              <a:t>-1</a:t>
            </a:r>
            <a:endParaRPr lang="en-GB" sz="1600" dirty="0">
              <a:solidFill>
                <a:schemeClr val="tx2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29BBD9C-8B16-AD99-D441-1DA271F91877}"/>
              </a:ext>
            </a:extLst>
          </p:cNvPr>
          <p:cNvGrpSpPr/>
          <p:nvPr/>
        </p:nvGrpSpPr>
        <p:grpSpPr>
          <a:xfrm>
            <a:off x="1867701" y="1879776"/>
            <a:ext cx="5080656" cy="1875107"/>
            <a:chOff x="2457450" y="1420477"/>
            <a:chExt cx="5080656" cy="187510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07A00F9-381E-6D29-D89C-CDBA44B0AA55}"/>
                </a:ext>
              </a:extLst>
            </p:cNvPr>
            <p:cNvSpPr txBox="1"/>
            <p:nvPr/>
          </p:nvSpPr>
          <p:spPr>
            <a:xfrm>
              <a:off x="4822274" y="1420477"/>
              <a:ext cx="271583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/>
                  </a:solidFill>
                </a:rPr>
                <a:t>Max </a:t>
              </a:r>
              <a:r>
                <a:rPr lang="en-GB" i="1" dirty="0">
                  <a:solidFill>
                    <a:schemeClr val="tx2"/>
                  </a:solidFill>
                </a:rPr>
                <a:t>T</a:t>
              </a:r>
              <a:r>
                <a:rPr lang="en-GB" dirty="0">
                  <a:solidFill>
                    <a:schemeClr val="tx2"/>
                  </a:solidFill>
                </a:rPr>
                <a:t> in </a:t>
              </a:r>
              <a:r>
                <a:rPr lang="en-GB" b="1" dirty="0">
                  <a:solidFill>
                    <a:schemeClr val="tx2"/>
                  </a:solidFill>
                </a:rPr>
                <a:t>cold bore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AD810A3C-5CF3-1043-6852-1A3CAEF58B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48088" y="1713061"/>
              <a:ext cx="259241" cy="2487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7490C3F-FE64-2689-2E2E-4CEDF9A47A75}"/>
                </a:ext>
              </a:extLst>
            </p:cNvPr>
            <p:cNvSpPr/>
            <p:nvPr/>
          </p:nvSpPr>
          <p:spPr>
            <a:xfrm>
              <a:off x="4927751" y="1919224"/>
              <a:ext cx="905249" cy="35069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4E177C7-C1DB-5FD6-2F4D-9E87E002DE3F}"/>
                </a:ext>
              </a:extLst>
            </p:cNvPr>
            <p:cNvCxnSpPr/>
            <p:nvPr/>
          </p:nvCxnSpPr>
          <p:spPr>
            <a:xfrm flipH="1">
              <a:off x="2457450" y="3295584"/>
              <a:ext cx="25717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8A07282-273B-D523-CCA6-624878BB2A49}"/>
              </a:ext>
            </a:extLst>
          </p:cNvPr>
          <p:cNvGrpSpPr/>
          <p:nvPr/>
        </p:nvGrpSpPr>
        <p:grpSpPr>
          <a:xfrm>
            <a:off x="4357991" y="3498972"/>
            <a:ext cx="5349009" cy="1079039"/>
            <a:chOff x="4357991" y="3168772"/>
            <a:chExt cx="5349009" cy="1079039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BDD4253-46CE-7BCF-3CBA-561F3EEE4E1C}"/>
                </a:ext>
              </a:extLst>
            </p:cNvPr>
            <p:cNvCxnSpPr>
              <a:cxnSpLocks/>
            </p:cNvCxnSpPr>
            <p:nvPr/>
          </p:nvCxnSpPr>
          <p:spPr>
            <a:xfrm>
              <a:off x="6955623" y="3414994"/>
              <a:ext cx="7223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0E082C7-2DC9-C6DB-ECF3-2350ED508B2D}"/>
                </a:ext>
              </a:extLst>
            </p:cNvPr>
            <p:cNvSpPr txBox="1"/>
            <p:nvPr/>
          </p:nvSpPr>
          <p:spPr>
            <a:xfrm>
              <a:off x="7668841" y="3168772"/>
              <a:ext cx="203815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Maximum coil temperature </a:t>
              </a:r>
              <a:r>
                <a:rPr lang="en-US" sz="1600" b="1" dirty="0">
                  <a:solidFill>
                    <a:schemeClr val="tx2"/>
                  </a:solidFill>
                </a:rPr>
                <a:t>2.2 K</a:t>
              </a:r>
              <a:endParaRPr lang="en-GB" sz="1600" b="1" dirty="0">
                <a:solidFill>
                  <a:schemeClr val="tx2"/>
                </a:solidFill>
              </a:endParaRP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039E05D4-C289-DEBA-1916-E72EEC0714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88494" y="3414993"/>
              <a:ext cx="2026239" cy="6574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7AFC63E-C892-3FD1-AFAF-84DC65A6048E}"/>
                </a:ext>
              </a:extLst>
            </p:cNvPr>
            <p:cNvSpPr/>
            <p:nvPr/>
          </p:nvSpPr>
          <p:spPr>
            <a:xfrm>
              <a:off x="4357991" y="3897116"/>
              <a:ext cx="471184" cy="35069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8D9D06A-C2F4-1E51-D5D0-9B4C22D41E3B}"/>
                </a:ext>
              </a:extLst>
            </p:cNvPr>
            <p:cNvSpPr/>
            <p:nvPr/>
          </p:nvSpPr>
          <p:spPr>
            <a:xfrm>
              <a:off x="6890954" y="3361680"/>
              <a:ext cx="114807" cy="11480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284C338-8166-B634-32EC-CFADFFA73967}"/>
              </a:ext>
            </a:extLst>
          </p:cNvPr>
          <p:cNvGrpSpPr/>
          <p:nvPr/>
        </p:nvGrpSpPr>
        <p:grpSpPr>
          <a:xfrm>
            <a:off x="1397873" y="2908877"/>
            <a:ext cx="5165155" cy="1709880"/>
            <a:chOff x="1397873" y="2578677"/>
            <a:chExt cx="5165155" cy="170988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5CC61E8-CCC5-5901-B682-B0A64300A9B5}"/>
                </a:ext>
              </a:extLst>
            </p:cNvPr>
            <p:cNvSpPr/>
            <p:nvPr/>
          </p:nvSpPr>
          <p:spPr>
            <a:xfrm>
              <a:off x="1397873" y="2578677"/>
              <a:ext cx="1709880" cy="1709880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Arrow: Right 45">
              <a:extLst>
                <a:ext uri="{FF2B5EF4-FFF2-40B4-BE49-F238E27FC236}">
                  <a16:creationId xmlns:a16="http://schemas.microsoft.com/office/drawing/2014/main" id="{37ADC12B-9056-9BFB-3F19-6471200EFDD2}"/>
                </a:ext>
              </a:extLst>
            </p:cNvPr>
            <p:cNvSpPr/>
            <p:nvPr/>
          </p:nvSpPr>
          <p:spPr>
            <a:xfrm>
              <a:off x="3107496" y="3377478"/>
              <a:ext cx="3455532" cy="99010"/>
            </a:xfrm>
            <a:prstGeom prst="rightArrow">
              <a:avLst>
                <a:gd name="adj1" fmla="val 50000"/>
                <a:gd name="adj2" fmla="val 43841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08386BC-BDB9-16E5-6AB9-2D2F337A447C}"/>
              </a:ext>
            </a:extLst>
          </p:cNvPr>
          <p:cNvSpPr txBox="1"/>
          <p:nvPr/>
        </p:nvSpPr>
        <p:spPr>
          <a:xfrm>
            <a:off x="861148" y="1156373"/>
            <a:ext cx="29396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Dose</a:t>
            </a:r>
            <a:r>
              <a:rPr lang="en-GB" dirty="0"/>
              <a:t> at peak location</a:t>
            </a:r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6457DDD9-620E-8BB4-9231-A7B93A82B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Results: example Q2B IR1-HC @ nominal luminosity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BC54CE-6302-ABD7-EB39-98FF32F1EDCA}"/>
              </a:ext>
            </a:extLst>
          </p:cNvPr>
          <p:cNvSpPr txBox="1"/>
          <p:nvPr/>
        </p:nvSpPr>
        <p:spPr>
          <a:xfrm>
            <a:off x="288144" y="1164166"/>
            <a:ext cx="402734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Power deposition</a:t>
            </a:r>
            <a:r>
              <a:rPr lang="en-GB" dirty="0"/>
              <a:t> at peak location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EC3AE3-52BE-5C73-9011-CE02F710DC48}"/>
              </a:ext>
            </a:extLst>
          </p:cNvPr>
          <p:cNvSpPr txBox="1"/>
          <p:nvPr/>
        </p:nvSpPr>
        <p:spPr>
          <a:xfrm>
            <a:off x="6501188" y="1175276"/>
            <a:ext cx="507948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Power deposition</a:t>
            </a:r>
            <a:r>
              <a:rPr lang="en-GB" dirty="0"/>
              <a:t> at peak location (coil detail)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8E8ACF9-CAF5-9860-0EA7-95D7FA2E8B9C}"/>
              </a:ext>
            </a:extLst>
          </p:cNvPr>
          <p:cNvSpPr txBox="1"/>
          <p:nvPr/>
        </p:nvSpPr>
        <p:spPr>
          <a:xfrm>
            <a:off x="30402" y="1164166"/>
            <a:ext cx="493259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Temperature distribution </a:t>
            </a:r>
            <a:r>
              <a:rPr lang="en-GB" dirty="0"/>
              <a:t>at peak location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4E4784-5790-CAF2-E6CB-A9216163E2D8}"/>
              </a:ext>
            </a:extLst>
          </p:cNvPr>
          <p:cNvSpPr txBox="1"/>
          <p:nvPr/>
        </p:nvSpPr>
        <p:spPr>
          <a:xfrm>
            <a:off x="6515903" y="1175276"/>
            <a:ext cx="507948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Temp. distribution</a:t>
            </a:r>
            <a:r>
              <a:rPr lang="en-GB" dirty="0"/>
              <a:t> at peak location (coil detail)</a:t>
            </a:r>
          </a:p>
        </p:txBody>
      </p:sp>
    </p:spTree>
    <p:extLst>
      <p:ext uri="{BB962C8B-B14F-4D97-AF65-F5344CB8AC3E}">
        <p14:creationId xmlns:p14="http://schemas.microsoft.com/office/powerpoint/2010/main" val="5224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</p:bldLst>
  </p:timing>
</p:sld>
</file>

<file path=ppt/theme/theme1.xml><?xml version="1.0" encoding="utf-8"?>
<a:theme xmlns:a="http://schemas.openxmlformats.org/drawingml/2006/main" name="Theme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CERN" id="{1A76D69B-429E-4ECA-803E-1A49C9693332}" vid="{CFCA5C4A-C487-4437-A473-56B532E77C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ThemeCERN</Template>
  <TotalTime>9102</TotalTime>
  <Words>1823</Words>
  <Application>Microsoft Office PowerPoint</Application>
  <PresentationFormat>Widescreen</PresentationFormat>
  <Paragraphs>244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Cambria Math</vt:lpstr>
      <vt:lpstr>Wingdings</vt:lpstr>
      <vt:lpstr>ThemeCERN</vt:lpstr>
      <vt:lpstr>Revised estimates of cooling the WP3 magnets: numerical assessment of the temperature distribution due to dose-generated power deposition</vt:lpstr>
      <vt:lpstr>Framework</vt:lpstr>
      <vt:lpstr> </vt:lpstr>
      <vt:lpstr>Geometry MQXF coil + cold mass (II)</vt:lpstr>
      <vt:lpstr>Input for heat deposition from dose calculations (I)</vt:lpstr>
      <vt:lpstr>Input for heat deposition provided dose calculations (II)</vt:lpstr>
      <vt:lpstr>He II region and (composite) solid region</vt:lpstr>
      <vt:lpstr>Boundary conditions for calculations</vt:lpstr>
      <vt:lpstr>Results: example Q2B IR1-HC @ nominal luminosity</vt:lpstr>
      <vt:lpstr>Results: example Q2B IR1-HC @ nominal luminosity</vt:lpstr>
      <vt:lpstr>Results: example Q2B IR1-HC @ nominal luminosity</vt:lpstr>
      <vt:lpstr>Resulting temperature margin for MQXF magnets</vt:lpstr>
      <vt:lpstr>Resulting temperature margin for MQXF magnets</vt:lpstr>
      <vt:lpstr>Summary </vt:lpstr>
      <vt:lpstr>Thank you for your attention!</vt:lpstr>
      <vt:lpstr>(Other) changes w.r.t. initial simulations</vt:lpstr>
      <vt:lpstr>Results at peak location for IR1/HC  Luminosity = 5.0 x 1034 cm-2s-1 Energy = 7 TeV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 at peak location for IR5/VC  Luminosity = 5.0 x 1034 cm-2s-1 Energy = 7 TeV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Tavares Coutinho Borges De Sousa</dc:creator>
  <cp:lastModifiedBy>Patricia Tavares Coutinho Borges De Sousa</cp:lastModifiedBy>
  <cp:revision>73</cp:revision>
  <dcterms:created xsi:type="dcterms:W3CDTF">2022-10-14T15:01:47Z</dcterms:created>
  <dcterms:modified xsi:type="dcterms:W3CDTF">2022-11-01T16:44:57Z</dcterms:modified>
</cp:coreProperties>
</file>