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658" r:id="rId5"/>
  </p:sldMasterIdLst>
  <p:notesMasterIdLst>
    <p:notesMasterId r:id="rId22"/>
  </p:notesMasterIdLst>
  <p:sldIdLst>
    <p:sldId id="269" r:id="rId6"/>
    <p:sldId id="403" r:id="rId7"/>
    <p:sldId id="477" r:id="rId8"/>
    <p:sldId id="473" r:id="rId9"/>
    <p:sldId id="481" r:id="rId10"/>
    <p:sldId id="482" r:id="rId11"/>
    <p:sldId id="476" r:id="rId12"/>
    <p:sldId id="458" r:id="rId13"/>
    <p:sldId id="475" r:id="rId14"/>
    <p:sldId id="467" r:id="rId15"/>
    <p:sldId id="483" r:id="rId16"/>
    <p:sldId id="479" r:id="rId17"/>
    <p:sldId id="478" r:id="rId18"/>
    <p:sldId id="463" r:id="rId19"/>
    <p:sldId id="480" r:id="rId20"/>
    <p:sldId id="447" r:id="rId21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isa Ulrici" initials="LU" lastIdx="1" clrIdx="0">
    <p:extLst>
      <p:ext uri="{19B8F6BF-5375-455C-9EA6-DF929625EA0E}">
        <p15:presenceInfo xmlns:p15="http://schemas.microsoft.com/office/powerpoint/2012/main" userId="S-1-5-21-1526224874-1540688658-1361462980-1909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57B2"/>
    <a:srgbClr val="000000"/>
    <a:srgbClr val="1C998E"/>
    <a:srgbClr val="FF0000"/>
    <a:srgbClr val="B2B600"/>
    <a:srgbClr val="AF3B07"/>
    <a:srgbClr val="00FF00"/>
    <a:srgbClr val="CC6600"/>
    <a:srgbClr val="FF6600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6" autoAdjust="0"/>
    <p:restoredTop sz="95356" autoAdjust="0"/>
  </p:normalViewPr>
  <p:slideViewPr>
    <p:cSldViewPr snapToGrid="0">
      <p:cViewPr varScale="1">
        <p:scale>
          <a:sx n="62" d="100"/>
          <a:sy n="62" d="100"/>
        </p:scale>
        <p:origin x="816" y="4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260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5347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5347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ECB1E0F6-951C-425C-9332-0C102B531294}" type="datetimeFigureOut">
              <a:rPr lang="en-GB" smtClean="0"/>
              <a:t>06/10/2022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7" tIns="45363" rIns="90727" bIns="45363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20"/>
            <a:ext cx="5438140" cy="3887361"/>
          </a:xfrm>
          <a:prstGeom prst="rect">
            <a:avLst/>
          </a:prstGeom>
        </p:spPr>
        <p:txBody>
          <a:bodyPr vert="horz" lIns="90727" tIns="45363" rIns="90727" bIns="4536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6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6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32963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sz="11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71082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33402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80284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62676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88584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2545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52502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1846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1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44640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1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97434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52174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sz="11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87339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1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8988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sz="11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62676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/>
              <a:t>EDMS n. 2243005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9883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A1384E4-00A2-034F-9179-F5B2A6B17B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7931" y="0"/>
            <a:ext cx="12372622" cy="69507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744" y="2083242"/>
            <a:ext cx="11346512" cy="2118485"/>
          </a:xfrm>
        </p:spPr>
        <p:txBody>
          <a:bodyPr lIns="0" tIns="0" rIns="0" bIns="0" anchor="b" anchorCtr="0">
            <a:normAutofit/>
          </a:bodyPr>
          <a:lstStyle>
            <a:lvl1pPr algn="l"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7565" y="5860111"/>
            <a:ext cx="5820355" cy="997889"/>
          </a:xfrm>
        </p:spPr>
        <p:txBody>
          <a:bodyPr lIns="0" tIns="0" rIns="0" bIns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EDDC63-4E56-CC47-B08B-A05C77F233B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64605" y="6359055"/>
            <a:ext cx="4215160" cy="498945"/>
          </a:xfrm>
          <a:prstGeom prst="rect">
            <a:avLst/>
          </a:prstGeom>
        </p:spPr>
        <p:txBody>
          <a:bodyPr rIns="0"/>
          <a:lstStyle>
            <a:lvl1pPr marL="0" indent="0" algn="r"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r">
              <a:buNone/>
              <a:defRPr>
                <a:solidFill>
                  <a:schemeClr val="bg1"/>
                </a:solidFill>
              </a:defRPr>
            </a:lvl2pPr>
            <a:lvl3pPr marL="914400" indent="0" algn="r">
              <a:buNone/>
              <a:defRPr>
                <a:solidFill>
                  <a:schemeClr val="bg1"/>
                </a:solidFill>
              </a:defRPr>
            </a:lvl3pPr>
            <a:lvl4pPr marL="1371600" indent="0" algn="r">
              <a:buNone/>
              <a:defRPr>
                <a:solidFill>
                  <a:schemeClr val="bg1"/>
                </a:solidFill>
              </a:defRPr>
            </a:lvl4pPr>
            <a:lvl5pPr marL="1828800" indent="0" algn="r">
              <a:buNone/>
              <a:defRPr>
                <a:solidFill>
                  <a:schemeClr val="bg1"/>
                </a:solidFill>
              </a:defRPr>
            </a:lvl5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62365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1F4E0A6-B000-E949-B7B2-BBB44381C0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311" y="0"/>
            <a:ext cx="12372622" cy="695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/>
              <a:t>EDMS n. 2243005</a:t>
            </a:r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038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/>
              <a:t>EDMS n. 2058018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4988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3860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06/10/2022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8668C51-C960-0D4C-BFF7-F96E45146457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79338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6960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06/10/2022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1315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06/10/2022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3954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06/10/2022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816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06/10/2022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9696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06/10/2022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1213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B7785C4-FD67-2C48-B0F4-5E5BCF05C23A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30932"/>
            <a:ext cx="12192000" cy="84736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08" y="6138369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1852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37351" y="6262302"/>
            <a:ext cx="872071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70E6A0D-B971-47F6-B20D-619954E64387}" type="datetime1">
              <a:rPr lang="en-GB" smtClean="0"/>
              <a:pPr/>
              <a:t>06/10/2022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67468" y="6262302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lang="en-GB" sz="10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EDMS n. 2243005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24361" y="6278898"/>
            <a:ext cx="482600" cy="331932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Footer Placeholder 3"/>
          <p:cNvSpPr txBox="1">
            <a:spLocks/>
          </p:cNvSpPr>
          <p:nvPr userDrawn="1"/>
        </p:nvSpPr>
        <p:spPr>
          <a:xfrm>
            <a:off x="2166938" y="6262688"/>
            <a:ext cx="45720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algn="l" defTabSz="914400" rtl="0" eaLnBrk="1" latinLnBrk="0" hangingPunct="1"/>
            <a:endParaRPr lang="en-US" sz="100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5000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3" r:id="rId1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edlex.admin.ch/eli/cc/2017/502/fr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55EA2C-B352-2747-B767-8AAF26D967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200" b="1" dirty="0"/>
              <a:t>B-FREE Project</a:t>
            </a:r>
            <a:br>
              <a:rPr lang="en-GB" sz="3200" b="1" dirty="0"/>
            </a:br>
            <a:br>
              <a:rPr lang="en-GB" sz="3200" b="1" dirty="0"/>
            </a:br>
            <a:r>
              <a:rPr lang="en-GB" sz="3200" b="1" dirty="0"/>
              <a:t>A New Long-Term Disposal Pathway for Radioactive Waste Clearance in Switzerland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B5B606-86E4-0A4A-8788-FAF4454565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2743" y="5328745"/>
            <a:ext cx="4701049" cy="1402648"/>
          </a:xfrm>
        </p:spPr>
        <p:txBody>
          <a:bodyPr anchor="b">
            <a:normAutofit lnSpcReduction="10000"/>
          </a:bodyPr>
          <a:lstStyle/>
          <a:p>
            <a:r>
              <a:rPr lang="en-GB" b="1" u="sng" dirty="0"/>
              <a:t>P. G. Pisano</a:t>
            </a:r>
          </a:p>
          <a:p>
            <a:r>
              <a:rPr lang="en-GB" dirty="0"/>
              <a:t>PGP Consulting</a:t>
            </a:r>
          </a:p>
          <a:p>
            <a:r>
              <a:rPr lang="en-GB" dirty="0"/>
              <a:t>HSE Unit Seminar</a:t>
            </a:r>
          </a:p>
          <a:p>
            <a:r>
              <a:rPr lang="en-GB" dirty="0"/>
              <a:t>06.10.2022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BB0427-2346-7D44-A6DE-2A412ABCEEA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EDMS 2782271 </a:t>
            </a:r>
          </a:p>
        </p:txBody>
      </p:sp>
    </p:spTree>
    <p:extLst>
      <p:ext uri="{BB962C8B-B14F-4D97-AF65-F5344CB8AC3E}">
        <p14:creationId xmlns:p14="http://schemas.microsoft.com/office/powerpoint/2010/main" val="8332160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Camion Icona | SM Porte">
            <a:extLst>
              <a:ext uri="{FF2B5EF4-FFF2-40B4-BE49-F238E27FC236}">
                <a16:creationId xmlns:a16="http://schemas.microsoft.com/office/drawing/2014/main" id="{F88CF261-BC13-C035-7BE7-039B0FDE7C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11353109" y="1371278"/>
            <a:ext cx="795919" cy="795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: Diagonal Corners Rounded 10">
            <a:extLst>
              <a:ext uri="{FF2B5EF4-FFF2-40B4-BE49-F238E27FC236}">
                <a16:creationId xmlns:a16="http://schemas.microsoft.com/office/drawing/2014/main" id="{CEC98526-4231-4A17-B0E2-47DD0B019659}"/>
              </a:ext>
            </a:extLst>
          </p:cNvPr>
          <p:cNvSpPr/>
          <p:nvPr/>
        </p:nvSpPr>
        <p:spPr>
          <a:xfrm rot="10800000">
            <a:off x="6430946" y="2200585"/>
            <a:ext cx="5640643" cy="3752202"/>
          </a:xfrm>
          <a:prstGeom prst="round2DiagRect">
            <a:avLst/>
          </a:prstGeom>
          <a:solidFill>
            <a:schemeClr val="accent5">
              <a:alpha val="21961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E4577B-C74A-D244-B78D-6A6528111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413" y="-288411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u="sng"/>
              <a:t>B-FREE Process Overview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80BBE2-9A37-744E-978E-B33DC5CF2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10</a:t>
            </a:fld>
            <a:endParaRPr lang="en-GB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FD40493D-B9E1-4A28-B7FC-A0BCC6460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66938" y="6262688"/>
            <a:ext cx="4572000" cy="365125"/>
          </a:xfrm>
        </p:spPr>
        <p:txBody>
          <a:bodyPr/>
          <a:lstStyle/>
          <a:p>
            <a:r>
              <a:rPr lang="en-GB"/>
              <a:t>EDMS n. 2782271   v.1.0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D8BE607-1C97-4BEA-9929-FF7D8B6DD323}"/>
              </a:ext>
            </a:extLst>
          </p:cNvPr>
          <p:cNvSpPr txBox="1">
            <a:spLocks/>
          </p:cNvSpPr>
          <p:nvPr/>
        </p:nvSpPr>
        <p:spPr>
          <a:xfrm>
            <a:off x="3916018" y="925823"/>
            <a:ext cx="2656576" cy="65420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en-GB" sz="2400"/>
              <a:t>BEEP-</a:t>
            </a:r>
            <a:r>
              <a:rPr lang="fr-CH" sz="2400"/>
              <a:t>BG</a:t>
            </a:r>
            <a:r>
              <a:rPr lang="en-GB" sz="2400"/>
              <a:t> or BEEP-ABG</a:t>
            </a:r>
            <a:br>
              <a:rPr lang="en-GB" sz="2400"/>
            </a:br>
            <a:r>
              <a:rPr lang="en-GB" sz="2400"/>
              <a:t>(TFA)</a:t>
            </a:r>
            <a:endParaRPr lang="en-GB" sz="2400" i="1" u="sng"/>
          </a:p>
        </p:txBody>
      </p:sp>
      <p:sp>
        <p:nvSpPr>
          <p:cNvPr id="8" name="Cube 7">
            <a:extLst>
              <a:ext uri="{FF2B5EF4-FFF2-40B4-BE49-F238E27FC236}">
                <a16:creationId xmlns:a16="http://schemas.microsoft.com/office/drawing/2014/main" id="{602F3089-EB4A-4898-9A61-FB3B9F38978B}"/>
              </a:ext>
            </a:extLst>
          </p:cNvPr>
          <p:cNvSpPr/>
          <p:nvPr/>
        </p:nvSpPr>
        <p:spPr>
          <a:xfrm>
            <a:off x="120408" y="2555847"/>
            <a:ext cx="1320800" cy="1250767"/>
          </a:xfrm>
          <a:prstGeom prst="cub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Interim Storage</a:t>
            </a:r>
          </a:p>
        </p:txBody>
      </p:sp>
      <p:sp>
        <p:nvSpPr>
          <p:cNvPr id="9" name="Flowchart: Decision 8">
            <a:extLst>
              <a:ext uri="{FF2B5EF4-FFF2-40B4-BE49-F238E27FC236}">
                <a16:creationId xmlns:a16="http://schemas.microsoft.com/office/drawing/2014/main" id="{434151EC-0320-45A6-BBF4-4893D78B026F}"/>
              </a:ext>
            </a:extLst>
          </p:cNvPr>
          <p:cNvSpPr/>
          <p:nvPr/>
        </p:nvSpPr>
        <p:spPr>
          <a:xfrm>
            <a:off x="2014538" y="2361754"/>
            <a:ext cx="1927377" cy="1325562"/>
          </a:xfrm>
          <a:prstGeom prst="flowChartDecisi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/>
              <a:t>DR &amp; Contam.check</a:t>
            </a:r>
          </a:p>
        </p:txBody>
      </p:sp>
      <p:sp>
        <p:nvSpPr>
          <p:cNvPr id="14" name="Flowchart: Decision 13">
            <a:extLst>
              <a:ext uri="{FF2B5EF4-FFF2-40B4-BE49-F238E27FC236}">
                <a16:creationId xmlns:a16="http://schemas.microsoft.com/office/drawing/2014/main" id="{C967B3F0-8880-43C6-937D-52FF52E83611}"/>
              </a:ext>
            </a:extLst>
          </p:cNvPr>
          <p:cNvSpPr/>
          <p:nvPr/>
        </p:nvSpPr>
        <p:spPr>
          <a:xfrm>
            <a:off x="4392613" y="2361754"/>
            <a:ext cx="1703387" cy="1325562"/>
          </a:xfrm>
          <a:prstGeom prst="flowChartDecisi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X-ray scan</a:t>
            </a:r>
          </a:p>
        </p:txBody>
      </p:sp>
      <p:sp>
        <p:nvSpPr>
          <p:cNvPr id="15" name="Flowchart: Decision 14">
            <a:extLst>
              <a:ext uri="{FF2B5EF4-FFF2-40B4-BE49-F238E27FC236}">
                <a16:creationId xmlns:a16="http://schemas.microsoft.com/office/drawing/2014/main" id="{E4A89D61-5742-4074-AD21-BF1B08B52E39}"/>
              </a:ext>
            </a:extLst>
          </p:cNvPr>
          <p:cNvSpPr/>
          <p:nvPr/>
        </p:nvSpPr>
        <p:spPr>
          <a:xfrm>
            <a:off x="6465888" y="2361754"/>
            <a:ext cx="2003198" cy="1325562"/>
          </a:xfrm>
          <a:prstGeom prst="flowChartDecisi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RADOS</a:t>
            </a:r>
          </a:p>
        </p:txBody>
      </p:sp>
      <p:sp>
        <p:nvSpPr>
          <p:cNvPr id="10" name="Flowchart: Decision 9">
            <a:extLst>
              <a:ext uri="{FF2B5EF4-FFF2-40B4-BE49-F238E27FC236}">
                <a16:creationId xmlns:a16="http://schemas.microsoft.com/office/drawing/2014/main" id="{710137AE-7B55-435D-9BE9-AD87C8BBFA60}"/>
              </a:ext>
            </a:extLst>
          </p:cNvPr>
          <p:cNvSpPr/>
          <p:nvPr/>
        </p:nvSpPr>
        <p:spPr>
          <a:xfrm>
            <a:off x="8096483" y="4436333"/>
            <a:ext cx="2146527" cy="1271966"/>
          </a:xfrm>
          <a:prstGeom prst="flowChartDecisi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Quality control</a:t>
            </a:r>
            <a:br>
              <a:rPr lang="en-GB"/>
            </a:br>
            <a:r>
              <a:rPr lang="en-GB"/>
              <a:t>(</a:t>
            </a:r>
            <a:r>
              <a:rPr lang="el-GR"/>
              <a:t>γ</a:t>
            </a:r>
            <a:r>
              <a:rPr lang="fr-CH"/>
              <a:t>-</a:t>
            </a:r>
            <a:r>
              <a:rPr lang="fr-CH" err="1"/>
              <a:t>spec</a:t>
            </a:r>
            <a:r>
              <a:rPr lang="en-GB"/>
              <a:t>)</a:t>
            </a:r>
          </a:p>
        </p:txBody>
      </p:sp>
      <p:sp>
        <p:nvSpPr>
          <p:cNvPr id="18" name="Flowchart: Punched Tape 17">
            <a:extLst>
              <a:ext uri="{FF2B5EF4-FFF2-40B4-BE49-F238E27FC236}">
                <a16:creationId xmlns:a16="http://schemas.microsoft.com/office/drawing/2014/main" id="{312DDF1F-B798-4B4F-B1C2-C465600DD058}"/>
              </a:ext>
            </a:extLst>
          </p:cNvPr>
          <p:cNvSpPr/>
          <p:nvPr/>
        </p:nvSpPr>
        <p:spPr>
          <a:xfrm>
            <a:off x="10538282" y="332986"/>
            <a:ext cx="1567134" cy="1030277"/>
          </a:xfrm>
          <a:prstGeom prst="flowChartPunchedTap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>
                <a:solidFill>
                  <a:schemeClr val="dk1"/>
                </a:solidFill>
              </a:rPr>
              <a:t>Incineration facility</a:t>
            </a:r>
          </a:p>
        </p:txBody>
      </p:sp>
      <p:sp>
        <p:nvSpPr>
          <p:cNvPr id="19" name="Flowchart: Magnetic Disk 18">
            <a:extLst>
              <a:ext uri="{FF2B5EF4-FFF2-40B4-BE49-F238E27FC236}">
                <a16:creationId xmlns:a16="http://schemas.microsoft.com/office/drawing/2014/main" id="{E38CD098-773C-434B-A9E3-F94BBD8DDF36}"/>
              </a:ext>
            </a:extLst>
          </p:cNvPr>
          <p:cNvSpPr/>
          <p:nvPr/>
        </p:nvSpPr>
        <p:spPr>
          <a:xfrm>
            <a:off x="10997730" y="2739939"/>
            <a:ext cx="901396" cy="565457"/>
          </a:xfrm>
          <a:prstGeom prst="flowChartMagneticDisk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/>
              <a:t>Buffer 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E32FA56-7123-45D9-BDE0-095CB6305EDF}"/>
              </a:ext>
            </a:extLst>
          </p:cNvPr>
          <p:cNvCxnSpPr>
            <a:cxnSpLocks/>
            <a:stCxn id="8" idx="5"/>
            <a:endCxn id="9" idx="1"/>
          </p:cNvCxnSpPr>
          <p:nvPr/>
        </p:nvCxnSpPr>
        <p:spPr>
          <a:xfrm flipV="1">
            <a:off x="1441208" y="3024535"/>
            <a:ext cx="573330" cy="350"/>
          </a:xfrm>
          <a:prstGeom prst="straightConnector1">
            <a:avLst/>
          </a:prstGeom>
          <a:ln w="38100">
            <a:solidFill>
              <a:srgbClr val="0457B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EB547BF-E742-44CF-A1A8-A395E28B71DD}"/>
              </a:ext>
            </a:extLst>
          </p:cNvPr>
          <p:cNvCxnSpPr>
            <a:cxnSpLocks/>
            <a:stCxn id="9" idx="3"/>
            <a:endCxn id="14" idx="1"/>
          </p:cNvCxnSpPr>
          <p:nvPr/>
        </p:nvCxnSpPr>
        <p:spPr>
          <a:xfrm>
            <a:off x="3941915" y="3024535"/>
            <a:ext cx="450698" cy="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019BFA2-1F1B-4C65-95D1-9D8CC0E138B9}"/>
              </a:ext>
            </a:extLst>
          </p:cNvPr>
          <p:cNvCxnSpPr>
            <a:cxnSpLocks/>
            <a:stCxn id="14" idx="3"/>
            <a:endCxn id="15" idx="1"/>
          </p:cNvCxnSpPr>
          <p:nvPr/>
        </p:nvCxnSpPr>
        <p:spPr>
          <a:xfrm>
            <a:off x="6096000" y="3024535"/>
            <a:ext cx="369888" cy="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or: Elbow 34">
            <a:extLst>
              <a:ext uri="{FF2B5EF4-FFF2-40B4-BE49-F238E27FC236}">
                <a16:creationId xmlns:a16="http://schemas.microsoft.com/office/drawing/2014/main" id="{E4ED4A81-F10F-4FC7-87CC-3A0156DE551A}"/>
              </a:ext>
            </a:extLst>
          </p:cNvPr>
          <p:cNvCxnSpPr>
            <a:cxnSpLocks/>
            <a:stCxn id="9" idx="0"/>
            <a:endCxn id="12" idx="1"/>
          </p:cNvCxnSpPr>
          <p:nvPr/>
        </p:nvCxnSpPr>
        <p:spPr>
          <a:xfrm rot="5400000" flipH="1" flipV="1">
            <a:off x="2892707" y="1338444"/>
            <a:ext cx="1108830" cy="937791"/>
          </a:xfrm>
          <a:prstGeom prst="bentConnector2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or: Elbow 36">
            <a:extLst>
              <a:ext uri="{FF2B5EF4-FFF2-40B4-BE49-F238E27FC236}">
                <a16:creationId xmlns:a16="http://schemas.microsoft.com/office/drawing/2014/main" id="{C0A9D226-4681-4894-BDCB-3AD4A1E6F977}"/>
              </a:ext>
            </a:extLst>
          </p:cNvPr>
          <p:cNvCxnSpPr>
            <a:cxnSpLocks/>
            <a:stCxn id="15" idx="0"/>
            <a:endCxn id="12" idx="3"/>
          </p:cNvCxnSpPr>
          <p:nvPr/>
        </p:nvCxnSpPr>
        <p:spPr>
          <a:xfrm rot="16200000" flipV="1">
            <a:off x="6465626" y="1359892"/>
            <a:ext cx="1108830" cy="894893"/>
          </a:xfrm>
          <a:prstGeom prst="bentConnector2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A83DFA2C-3BE2-4349-BD7E-204A567748EF}"/>
              </a:ext>
            </a:extLst>
          </p:cNvPr>
          <p:cNvCxnSpPr>
            <a:cxnSpLocks/>
            <a:stCxn id="14" idx="0"/>
            <a:endCxn id="12" idx="2"/>
          </p:cNvCxnSpPr>
          <p:nvPr/>
        </p:nvCxnSpPr>
        <p:spPr>
          <a:xfrm flipH="1" flipV="1">
            <a:off x="5244306" y="1580025"/>
            <a:ext cx="1" cy="78172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DC34F092-733B-44F9-938E-4446D7AEF3BB}"/>
              </a:ext>
            </a:extLst>
          </p:cNvPr>
          <p:cNvCxnSpPr>
            <a:cxnSpLocks/>
            <a:stCxn id="15" idx="3"/>
            <a:endCxn id="47" idx="1"/>
          </p:cNvCxnSpPr>
          <p:nvPr/>
        </p:nvCxnSpPr>
        <p:spPr>
          <a:xfrm>
            <a:off x="8469086" y="3024535"/>
            <a:ext cx="281773" cy="74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or: Elbow 50">
            <a:extLst>
              <a:ext uri="{FF2B5EF4-FFF2-40B4-BE49-F238E27FC236}">
                <a16:creationId xmlns:a16="http://schemas.microsoft.com/office/drawing/2014/main" id="{381ECDDB-51C2-4C37-84E9-061ACEA975E9}"/>
              </a:ext>
            </a:extLst>
          </p:cNvPr>
          <p:cNvCxnSpPr>
            <a:cxnSpLocks/>
            <a:stCxn id="47" idx="2"/>
            <a:endCxn id="10" idx="0"/>
          </p:cNvCxnSpPr>
          <p:nvPr/>
        </p:nvCxnSpPr>
        <p:spPr>
          <a:xfrm rot="5400000">
            <a:off x="9086965" y="3770839"/>
            <a:ext cx="748277" cy="582711"/>
          </a:xfrm>
          <a:prstGeom prst="bentConnector3">
            <a:avLst/>
          </a:prstGeom>
          <a:ln w="3810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or: Elbow 55">
            <a:extLst>
              <a:ext uri="{FF2B5EF4-FFF2-40B4-BE49-F238E27FC236}">
                <a16:creationId xmlns:a16="http://schemas.microsoft.com/office/drawing/2014/main" id="{130C9FAC-D1E7-47C7-99BA-6C586F3D06B6}"/>
              </a:ext>
            </a:extLst>
          </p:cNvPr>
          <p:cNvCxnSpPr>
            <a:cxnSpLocks/>
            <a:stCxn id="10" idx="3"/>
            <a:endCxn id="19" idx="3"/>
          </p:cNvCxnSpPr>
          <p:nvPr/>
        </p:nvCxnSpPr>
        <p:spPr>
          <a:xfrm flipV="1">
            <a:off x="10243010" y="3305396"/>
            <a:ext cx="1205418" cy="1766920"/>
          </a:xfrm>
          <a:prstGeom prst="bentConnector2">
            <a:avLst/>
          </a:prstGeom>
          <a:ln w="3810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E722E1A8-572A-450B-BBEA-B705BE9FAEC3}"/>
              </a:ext>
            </a:extLst>
          </p:cNvPr>
          <p:cNvCxnSpPr>
            <a:cxnSpLocks/>
            <a:stCxn id="19" idx="1"/>
          </p:cNvCxnSpPr>
          <p:nvPr/>
        </p:nvCxnSpPr>
        <p:spPr>
          <a:xfrm flipV="1">
            <a:off x="11448428" y="1252923"/>
            <a:ext cx="0" cy="1487016"/>
          </a:xfrm>
          <a:prstGeom prst="straightConnector1">
            <a:avLst/>
          </a:prstGeom>
          <a:ln w="38100">
            <a:solidFill>
              <a:srgbClr val="0457B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or: Elbow 63">
            <a:extLst>
              <a:ext uri="{FF2B5EF4-FFF2-40B4-BE49-F238E27FC236}">
                <a16:creationId xmlns:a16="http://schemas.microsoft.com/office/drawing/2014/main" id="{FFECAE80-3FD0-4A0B-90E4-DB391621E057}"/>
              </a:ext>
            </a:extLst>
          </p:cNvPr>
          <p:cNvCxnSpPr>
            <a:cxnSpLocks/>
            <a:stCxn id="12" idx="0"/>
            <a:endCxn id="8" idx="0"/>
          </p:cNvCxnSpPr>
          <p:nvPr/>
        </p:nvCxnSpPr>
        <p:spPr>
          <a:xfrm rot="16200000" flipH="1" flipV="1">
            <a:off x="2275718" y="-412741"/>
            <a:ext cx="1630024" cy="4307152"/>
          </a:xfrm>
          <a:prstGeom prst="bentConnector3">
            <a:avLst>
              <a:gd name="adj1" fmla="val -14024"/>
            </a:avLst>
          </a:prstGeom>
          <a:ln w="19050">
            <a:solidFill>
              <a:srgbClr val="0457B2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>
            <a:extLst>
              <a:ext uri="{FF2B5EF4-FFF2-40B4-BE49-F238E27FC236}">
                <a16:creationId xmlns:a16="http://schemas.microsoft.com/office/drawing/2014/main" id="{BCF76022-6DCD-4150-ADC3-C3C6C13C5F9F}"/>
              </a:ext>
            </a:extLst>
          </p:cNvPr>
          <p:cNvSpPr txBox="1"/>
          <p:nvPr/>
        </p:nvSpPr>
        <p:spPr>
          <a:xfrm>
            <a:off x="900271" y="686541"/>
            <a:ext cx="253333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/>
              <a:t>Corrected non-conformities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1DF57BAC-F606-4894-9CEE-15CA59BF5C2E}"/>
              </a:ext>
            </a:extLst>
          </p:cNvPr>
          <p:cNvSpPr txBox="1"/>
          <p:nvPr/>
        </p:nvSpPr>
        <p:spPr>
          <a:xfrm>
            <a:off x="8140099" y="3945308"/>
            <a:ext cx="113848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>
                <a:solidFill>
                  <a:srgbClr val="00B050"/>
                </a:solidFill>
              </a:rPr>
              <a:t>10% volume</a:t>
            </a:r>
          </a:p>
        </p:txBody>
      </p: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20691FA1-0C8E-4366-BF5E-C29ED21D935B}"/>
              </a:ext>
            </a:extLst>
          </p:cNvPr>
          <p:cNvCxnSpPr>
            <a:cxnSpLocks/>
            <a:stCxn id="10" idx="1"/>
            <a:endCxn id="1028" idx="3"/>
          </p:cNvCxnSpPr>
          <p:nvPr/>
        </p:nvCxnSpPr>
        <p:spPr>
          <a:xfrm flipH="1">
            <a:off x="5510134" y="5072316"/>
            <a:ext cx="2586349" cy="1037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Investigation stamp stock vector. Illustration of banner - 137022950">
            <a:extLst>
              <a:ext uri="{FF2B5EF4-FFF2-40B4-BE49-F238E27FC236}">
                <a16:creationId xmlns:a16="http://schemas.microsoft.com/office/drawing/2014/main" id="{64677D4E-8E25-48C2-AC88-5CBB49544D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826"/>
          <a:stretch/>
        </p:blipFill>
        <p:spPr bwMode="auto">
          <a:xfrm>
            <a:off x="3544503" y="4457087"/>
            <a:ext cx="1965631" cy="1251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F6B5E250-B40A-4CAB-8882-6C0C262A43D5}"/>
              </a:ext>
            </a:extLst>
          </p:cNvPr>
          <p:cNvSpPr txBox="1"/>
          <p:nvPr/>
        </p:nvSpPr>
        <p:spPr>
          <a:xfrm>
            <a:off x="6384588" y="5685736"/>
            <a:ext cx="308884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i="1"/>
              <a:t>Processing unit = 0.7 m</a:t>
            </a:r>
            <a:r>
              <a:rPr lang="en-GB" sz="1500" i="1" baseline="30000"/>
              <a:t>3</a:t>
            </a:r>
            <a:r>
              <a:rPr lang="en-GB" sz="1500" i="1"/>
              <a:t> grid box</a:t>
            </a:r>
          </a:p>
        </p:txBody>
      </p:sp>
      <p:sp>
        <p:nvSpPr>
          <p:cNvPr id="47" name="Flowchart: Decision 46">
            <a:extLst>
              <a:ext uri="{FF2B5EF4-FFF2-40B4-BE49-F238E27FC236}">
                <a16:creationId xmlns:a16="http://schemas.microsoft.com/office/drawing/2014/main" id="{68A799E4-387B-4883-9521-D3E5A7C58297}"/>
              </a:ext>
            </a:extLst>
          </p:cNvPr>
          <p:cNvSpPr/>
          <p:nvPr/>
        </p:nvSpPr>
        <p:spPr>
          <a:xfrm>
            <a:off x="8750859" y="2362494"/>
            <a:ext cx="2003198" cy="1325562"/>
          </a:xfrm>
          <a:prstGeom prst="flowChartDecisi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/>
              <a:t>DR &amp; </a:t>
            </a:r>
            <a:r>
              <a:rPr lang="en-GB" sz="1600" err="1"/>
              <a:t>Contam</a:t>
            </a:r>
            <a:r>
              <a:rPr lang="en-GB" sz="1600"/>
              <a:t>. </a:t>
            </a:r>
            <a:r>
              <a:rPr lang="en-GB" sz="1600" err="1"/>
              <a:t>measur</a:t>
            </a:r>
            <a:r>
              <a:rPr lang="en-GB" sz="1600"/>
              <a:t>.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4B54FE94-8913-4A8F-A459-EFD4D01BA674}"/>
              </a:ext>
            </a:extLst>
          </p:cNvPr>
          <p:cNvCxnSpPr>
            <a:cxnSpLocks/>
            <a:stCxn id="47" idx="3"/>
            <a:endCxn id="19" idx="2"/>
          </p:cNvCxnSpPr>
          <p:nvPr/>
        </p:nvCxnSpPr>
        <p:spPr>
          <a:xfrm flipV="1">
            <a:off x="10754057" y="3022668"/>
            <a:ext cx="243673" cy="2607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7557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89" grpId="0"/>
      <p:bldP spid="9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4577B-C74A-D244-B78D-6A6528111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413" y="-288411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u="sng"/>
              <a:t>B-FREE Special SURPRISES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80BBE2-9A37-744E-978E-B33DC5CF2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11</a:t>
            </a:fld>
            <a:endParaRPr lang="en-GB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FD40493D-B9E1-4A28-B7FC-A0BCC6460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66938" y="6262688"/>
            <a:ext cx="4572000" cy="365125"/>
          </a:xfrm>
        </p:spPr>
        <p:txBody>
          <a:bodyPr/>
          <a:lstStyle/>
          <a:p>
            <a:r>
              <a:rPr lang="en-US"/>
              <a:t>EDMS n. </a:t>
            </a:r>
            <a:r>
              <a:rPr lang="en-GB"/>
              <a:t>2782271</a:t>
            </a:r>
            <a:r>
              <a:rPr lang="en-US"/>
              <a:t>   v.1.0</a:t>
            </a:r>
          </a:p>
        </p:txBody>
      </p:sp>
      <p:pic>
        <p:nvPicPr>
          <p:cNvPr id="10" name="Picture 6">
            <a:extLst>
              <a:ext uri="{FF2B5EF4-FFF2-40B4-BE49-F238E27FC236}">
                <a16:creationId xmlns:a16="http://schemas.microsoft.com/office/drawing/2014/main" id="{39208930-CF26-5D8F-A925-5BF7DD3ACE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8334" y="1415685"/>
            <a:ext cx="2903280" cy="3450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8">
            <a:extLst>
              <a:ext uri="{FF2B5EF4-FFF2-40B4-BE49-F238E27FC236}">
                <a16:creationId xmlns:a16="http://schemas.microsoft.com/office/drawing/2014/main" id="{A2B5546A-257B-C9B3-B0FC-0B06586D78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423" y="1415686"/>
            <a:ext cx="3023020" cy="3450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9">
            <a:extLst>
              <a:ext uri="{FF2B5EF4-FFF2-40B4-BE49-F238E27FC236}">
                <a16:creationId xmlns:a16="http://schemas.microsoft.com/office/drawing/2014/main" id="{38EA91A2-5F94-3C91-7CA8-942D70EDE4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56" b="20729"/>
          <a:stretch/>
        </p:blipFill>
        <p:spPr bwMode="auto">
          <a:xfrm>
            <a:off x="1212012" y="1415686"/>
            <a:ext cx="2975520" cy="3450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4440CB1-C74D-4C31-875F-C906ADAE577E}"/>
              </a:ext>
            </a:extLst>
          </p:cNvPr>
          <p:cNvSpPr txBox="1"/>
          <p:nvPr/>
        </p:nvSpPr>
        <p:spPr>
          <a:xfrm>
            <a:off x="3307206" y="5273706"/>
            <a:ext cx="55714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i="1">
                <a:solidFill>
                  <a:schemeClr val="bg1">
                    <a:lumMod val="50000"/>
                  </a:schemeClr>
                </a:solidFill>
              </a:rPr>
              <a:t>Pictures taken in 2014 (LS1) [EDMS 1463650].</a:t>
            </a:r>
          </a:p>
        </p:txBody>
      </p:sp>
    </p:spTree>
    <p:extLst>
      <p:ext uri="{BB962C8B-B14F-4D97-AF65-F5344CB8AC3E}">
        <p14:creationId xmlns:p14="http://schemas.microsoft.com/office/powerpoint/2010/main" val="4283196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4577B-C74A-D244-B78D-6A6528111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413" y="-288411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u="sng" dirty="0"/>
              <a:t>B-FREE Outcome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80BBE2-9A37-744E-978E-B33DC5CF2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12</a:t>
            </a:fld>
            <a:endParaRPr lang="en-GB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318289B-7FF2-4F40-AFAE-864D5A2EF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6339" y="1037151"/>
            <a:ext cx="5294351" cy="4695991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2000" dirty="0"/>
              <a:t>The</a:t>
            </a:r>
            <a:r>
              <a:rPr lang="en-US" sz="2000" b="1" dirty="0"/>
              <a:t> OFSP long-term authorization </a:t>
            </a:r>
            <a:r>
              <a:rPr lang="en-US" sz="2000" dirty="0"/>
              <a:t>to clear technological waste from regulatory control.</a:t>
            </a:r>
          </a:p>
          <a:p>
            <a:pPr>
              <a:lnSpc>
                <a:spcPct val="120000"/>
              </a:lnSpc>
            </a:pPr>
            <a:r>
              <a:rPr lang="en-US" sz="2000" dirty="0"/>
              <a:t>A first batch of </a:t>
            </a:r>
            <a:r>
              <a:rPr lang="en-US" sz="2000" b="1" dirty="0"/>
              <a:t>30 m</a:t>
            </a:r>
            <a:r>
              <a:rPr lang="en-US" sz="2000" b="1" baseline="30000" dirty="0"/>
              <a:t>3</a:t>
            </a:r>
            <a:r>
              <a:rPr lang="en-US" sz="2000" b="1" dirty="0"/>
              <a:t> </a:t>
            </a:r>
            <a:r>
              <a:rPr lang="en-US" sz="2000" dirty="0"/>
              <a:t>disposed of as conventional waste.</a:t>
            </a:r>
          </a:p>
          <a:p>
            <a:pPr>
              <a:lnSpc>
                <a:spcPct val="120000"/>
              </a:lnSpc>
            </a:pPr>
            <a:r>
              <a:rPr lang="en-US" sz="2000" dirty="0"/>
              <a:t>Consolidation of </a:t>
            </a:r>
            <a:r>
              <a:rPr lang="en-US" sz="2000" b="1" dirty="0"/>
              <a:t>best practices</a:t>
            </a:r>
            <a:r>
              <a:rPr lang="en-US" sz="2000" dirty="0"/>
              <a:t> and </a:t>
            </a:r>
            <a:r>
              <a:rPr lang="en-US" sz="2000" b="1" dirty="0"/>
              <a:t>collaboration</a:t>
            </a:r>
            <a:r>
              <a:rPr lang="en-US" sz="2000" dirty="0"/>
              <a:t> within the HSE-RP Group.</a:t>
            </a:r>
          </a:p>
          <a:p>
            <a:pPr>
              <a:lnSpc>
                <a:spcPct val="120000"/>
              </a:lnSpc>
            </a:pPr>
            <a:r>
              <a:rPr lang="en-US" sz="2000" b="1" dirty="0"/>
              <a:t>Experience and lessons learned </a:t>
            </a:r>
            <a:r>
              <a:rPr lang="en-US" sz="2000" dirty="0"/>
              <a:t>paving the road to future projects </a:t>
            </a:r>
            <a:r>
              <a:rPr lang="en-US" sz="2000" dirty="0">
                <a:sym typeface="Wingdings" pitchFamily="2" charset="2"/>
              </a:rPr>
              <a:t> clearance pathways for “all” waste families</a:t>
            </a:r>
            <a:r>
              <a:rPr lang="en-US" sz="2000" dirty="0"/>
              <a:t>.</a:t>
            </a:r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FD40493D-B9E1-4A28-B7FC-A0BCC6460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66938" y="6262688"/>
            <a:ext cx="4572000" cy="365125"/>
          </a:xfrm>
        </p:spPr>
        <p:txBody>
          <a:bodyPr/>
          <a:lstStyle/>
          <a:p>
            <a:r>
              <a:rPr lang="en-US" dirty="0"/>
              <a:t>EDMS n. </a:t>
            </a:r>
            <a:r>
              <a:rPr lang="en-GB" dirty="0"/>
              <a:t>2782271</a:t>
            </a:r>
            <a:r>
              <a:rPr lang="en-US" dirty="0"/>
              <a:t>   v.1.0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69B2B40-1463-9C18-5C17-882C751F9E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8242" y="802685"/>
            <a:ext cx="5700490" cy="41081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618088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BBBFF-2EB2-C043-BAA8-05FEA4013E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237389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Lessons learned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82F4EB-6CCA-704A-B3F6-FF560D4AE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13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4F8E09-3616-46BD-A0C5-7A0ADED46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66938" y="6262688"/>
            <a:ext cx="4572000" cy="365125"/>
          </a:xfrm>
        </p:spPr>
        <p:txBody>
          <a:bodyPr/>
          <a:lstStyle/>
          <a:p>
            <a:r>
              <a:rPr lang="en-US" dirty="0"/>
              <a:t>EDMS n. 2633271   v.1.0</a:t>
            </a:r>
          </a:p>
        </p:txBody>
      </p:sp>
    </p:spTree>
    <p:extLst>
      <p:ext uri="{BB962C8B-B14F-4D97-AF65-F5344CB8AC3E}">
        <p14:creationId xmlns:p14="http://schemas.microsoft.com/office/powerpoint/2010/main" val="9914214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4577B-C74A-D244-B78D-6A6528111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413" y="-288411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u="sng" dirty="0"/>
              <a:t>Lessons Learned - Communication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80BBE2-9A37-744E-978E-B33DC5CF2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14</a:t>
            </a:fld>
            <a:endParaRPr lang="en-GB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FD40493D-B9E1-4A28-B7FC-A0BCC6460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66938" y="6262688"/>
            <a:ext cx="4572000" cy="365125"/>
          </a:xfrm>
        </p:spPr>
        <p:txBody>
          <a:bodyPr/>
          <a:lstStyle/>
          <a:p>
            <a:r>
              <a:rPr lang="en-GB" dirty="0"/>
              <a:t>EDMS n. 2633271   v.1.0</a:t>
            </a:r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526CD7AE-2AF2-46E0-BD68-E7EA93EE2E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2412" y="921596"/>
            <a:ext cx="6935711" cy="484113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2000" b="1" dirty="0">
                <a:sym typeface="Wingdings" panose="05000000000000000000" pitchFamily="2" charset="2"/>
              </a:rPr>
              <a:t>Managing a project is 80% communication</a:t>
            </a:r>
            <a:r>
              <a:rPr lang="en-GB" sz="2000" dirty="0">
                <a:sym typeface="Wingdings" panose="05000000000000000000" pitchFamily="2" charset="2"/>
              </a:rPr>
              <a:t>, 20% supporting the project team members  the project manager is not (necessarily) a subject-matter expert.</a:t>
            </a:r>
          </a:p>
          <a:p>
            <a:pPr>
              <a:lnSpc>
                <a:spcPct val="150000"/>
              </a:lnSpc>
            </a:pPr>
            <a:r>
              <a:rPr lang="en-GB" sz="2000" b="1" dirty="0">
                <a:sym typeface="Wingdings" panose="05000000000000000000" pitchFamily="2" charset="2"/>
              </a:rPr>
              <a:t>Regular, short project team meetings </a:t>
            </a:r>
            <a:r>
              <a:rPr lang="en-GB" sz="1800" dirty="0">
                <a:sym typeface="Wingdings" panose="05000000000000000000" pitchFamily="2" charset="2"/>
              </a:rPr>
              <a:t>(e.g., 30’ every 2 weeks) </a:t>
            </a:r>
            <a:r>
              <a:rPr lang="en-GB" sz="2000" b="1" dirty="0">
                <a:sym typeface="Wingdings" panose="05000000000000000000" pitchFamily="2" charset="2"/>
              </a:rPr>
              <a:t>are paramount </a:t>
            </a:r>
            <a:r>
              <a:rPr lang="en-GB" sz="2000" dirty="0">
                <a:sym typeface="Wingdings" panose="05000000000000000000" pitchFamily="2" charset="2"/>
              </a:rPr>
              <a:t>and should not be skipped (don’t be lazy!).</a:t>
            </a:r>
          </a:p>
          <a:p>
            <a:pPr>
              <a:lnSpc>
                <a:spcPct val="150000"/>
              </a:lnSpc>
            </a:pPr>
            <a:r>
              <a:rPr lang="en-GB" sz="2000" b="1" dirty="0">
                <a:sym typeface="Wingdings" panose="05000000000000000000" pitchFamily="2" charset="2"/>
              </a:rPr>
              <a:t>Zoom meetings </a:t>
            </a:r>
            <a:r>
              <a:rPr lang="en-GB" sz="2000" dirty="0">
                <a:sym typeface="Wingdings" panose="05000000000000000000" pitchFamily="2" charset="2"/>
              </a:rPr>
              <a:t>are less demanding and easier to manage  higher attendance.</a:t>
            </a:r>
          </a:p>
          <a:p>
            <a:pPr>
              <a:lnSpc>
                <a:spcPct val="150000"/>
              </a:lnSpc>
            </a:pPr>
            <a:r>
              <a:rPr lang="en-GB" sz="2000" dirty="0">
                <a:sym typeface="Wingdings" panose="05000000000000000000" pitchFamily="2" charset="2"/>
              </a:rPr>
              <a:t>Communication  discussion  progress.</a:t>
            </a:r>
          </a:p>
          <a:p>
            <a:endParaRPr lang="en-GB" sz="2000" dirty="0">
              <a:sym typeface="Wingdings" panose="05000000000000000000" pitchFamily="2" charset="2"/>
            </a:endParaRPr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89A4C9E6-AFC4-4F5E-8B8C-00D4E873B248}"/>
              </a:ext>
            </a:extLst>
          </p:cNvPr>
          <p:cNvSpPr txBox="1">
            <a:spLocks/>
          </p:cNvSpPr>
          <p:nvPr/>
        </p:nvSpPr>
        <p:spPr>
          <a:xfrm>
            <a:off x="252413" y="806040"/>
            <a:ext cx="5294351" cy="48411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1800" dirty="0">
              <a:sym typeface="Wingdings" panose="05000000000000000000" pitchFamily="2" charset="2"/>
            </a:endParaRPr>
          </a:p>
          <a:p>
            <a:endParaRPr lang="en-GB" sz="1800" dirty="0">
              <a:sym typeface="Wingdings" panose="05000000000000000000" pitchFamily="2" charset="2"/>
            </a:endParaRPr>
          </a:p>
        </p:txBody>
      </p:sp>
      <p:pic>
        <p:nvPicPr>
          <p:cNvPr id="2050" name="Picture 2" descr="Communication Icons Images | Free Vectors, Stock Photos &amp; PSD">
            <a:extLst>
              <a:ext uri="{FF2B5EF4-FFF2-40B4-BE49-F238E27FC236}">
                <a16:creationId xmlns:a16="http://schemas.microsoft.com/office/drawing/2014/main" id="{340979E1-F502-A023-3A20-D7D2F54366D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70"/>
          <a:stretch/>
        </p:blipFill>
        <p:spPr bwMode="auto">
          <a:xfrm>
            <a:off x="7188124" y="842779"/>
            <a:ext cx="4477537" cy="401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97044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4577B-C74A-D244-B78D-6A6528111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413" y="-288411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u="sng" dirty="0"/>
              <a:t>Lessons Learned – Project management tools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80BBE2-9A37-744E-978E-B33DC5CF2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15</a:t>
            </a:fld>
            <a:endParaRPr lang="en-GB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FD40493D-B9E1-4A28-B7FC-A0BCC6460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66938" y="6262688"/>
            <a:ext cx="4572000" cy="365125"/>
          </a:xfrm>
        </p:spPr>
        <p:txBody>
          <a:bodyPr/>
          <a:lstStyle/>
          <a:p>
            <a:r>
              <a:rPr lang="en-GB" dirty="0"/>
              <a:t>EDMS n. 2633271   v.1.0</a:t>
            </a:r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526CD7AE-2AF2-46E0-BD68-E7EA93EE2E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2413" y="921596"/>
            <a:ext cx="11296856" cy="484113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sz="2000" b="1" dirty="0">
                <a:sym typeface="Wingdings" panose="05000000000000000000" pitchFamily="2" charset="2"/>
              </a:rPr>
              <a:t>Overwhelming number </a:t>
            </a:r>
            <a:r>
              <a:rPr lang="en-GB" sz="2000" dirty="0">
                <a:sym typeface="Wingdings" panose="05000000000000000000" pitchFamily="2" charset="2"/>
              </a:rPr>
              <a:t>of project management tools  hard to chose the right one.</a:t>
            </a:r>
          </a:p>
          <a:p>
            <a:pPr>
              <a:lnSpc>
                <a:spcPct val="100000"/>
              </a:lnSpc>
            </a:pPr>
            <a:r>
              <a:rPr lang="en-GB" sz="2000" b="1" dirty="0">
                <a:sym typeface="Wingdings" panose="05000000000000000000" pitchFamily="2" charset="2"/>
              </a:rPr>
              <a:t>Milestone plan</a:t>
            </a:r>
            <a:r>
              <a:rPr lang="en-GB" sz="2000" dirty="0">
                <a:sym typeface="Wingdings" panose="05000000000000000000" pitchFamily="2" charset="2"/>
              </a:rPr>
              <a:t>: milestones, timeline, dependencies, responsibilities, costs on one page!</a:t>
            </a:r>
          </a:p>
          <a:p>
            <a:pPr>
              <a:lnSpc>
                <a:spcPct val="100000"/>
              </a:lnSpc>
            </a:pPr>
            <a:r>
              <a:rPr lang="en-GB" sz="2000" dirty="0">
                <a:sym typeface="Wingdings" panose="05000000000000000000" pitchFamily="2" charset="2"/>
              </a:rPr>
              <a:t>Written documents (</a:t>
            </a:r>
            <a:r>
              <a:rPr lang="en-GB" sz="2000" dirty="0" err="1">
                <a:sym typeface="Wingdings" panose="05000000000000000000" pitchFamily="2" charset="2"/>
              </a:rPr>
              <a:t>prj</a:t>
            </a:r>
            <a:r>
              <a:rPr lang="en-GB" sz="2000" dirty="0">
                <a:sym typeface="Wingdings" panose="05000000000000000000" pitchFamily="2" charset="2"/>
              </a:rPr>
              <a:t>. proposals, milestone plans, etc.) provide </a:t>
            </a:r>
            <a:r>
              <a:rPr lang="en-GB" sz="2000" b="1" dirty="0">
                <a:sym typeface="Wingdings" panose="05000000000000000000" pitchFamily="2" charset="2"/>
              </a:rPr>
              <a:t>guidance</a:t>
            </a:r>
            <a:r>
              <a:rPr lang="en-GB" sz="2000" dirty="0">
                <a:sym typeface="Wingdings" panose="05000000000000000000" pitchFamily="2" charset="2"/>
              </a:rPr>
              <a:t> </a:t>
            </a:r>
            <a:r>
              <a:rPr lang="en-GB" sz="2000" b="1" dirty="0">
                <a:sym typeface="Wingdings" panose="05000000000000000000" pitchFamily="2" charset="2"/>
              </a:rPr>
              <a:t>for problem analysis</a:t>
            </a:r>
            <a:r>
              <a:rPr lang="en-GB" sz="2000" dirty="0">
                <a:sym typeface="Wingdings" panose="05000000000000000000" pitchFamily="2" charset="2"/>
              </a:rPr>
              <a:t>.</a:t>
            </a:r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89A4C9E6-AFC4-4F5E-8B8C-00D4E873B248}"/>
              </a:ext>
            </a:extLst>
          </p:cNvPr>
          <p:cNvSpPr txBox="1">
            <a:spLocks/>
          </p:cNvSpPr>
          <p:nvPr/>
        </p:nvSpPr>
        <p:spPr>
          <a:xfrm>
            <a:off x="252413" y="806040"/>
            <a:ext cx="5294351" cy="48411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1800" dirty="0">
              <a:sym typeface="Wingdings" panose="05000000000000000000" pitchFamily="2" charset="2"/>
            </a:endParaRPr>
          </a:p>
          <a:p>
            <a:endParaRPr lang="en-GB" sz="1800" dirty="0">
              <a:sym typeface="Wingdings" panose="05000000000000000000" pitchFamily="2" charset="2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5D976E4-3648-3725-C01A-2B2F0B6FF9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964" y="2566653"/>
            <a:ext cx="11384071" cy="34379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884435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BBBFF-2EB2-C043-BAA8-05FEA4013E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237389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Thank you</a:t>
            </a:r>
            <a:br>
              <a:rPr lang="en-US" dirty="0"/>
            </a:br>
            <a:r>
              <a:rPr lang="en-US" dirty="0"/>
              <a:t>for </a:t>
            </a:r>
            <a:br>
              <a:rPr lang="en-US" dirty="0"/>
            </a:br>
            <a:r>
              <a:rPr lang="en-US" dirty="0"/>
              <a:t>your attention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82F4EB-6CCA-704A-B3F6-FF560D4AE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16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4F8E09-3616-46BD-A0C5-7A0ADED46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66938" y="6262688"/>
            <a:ext cx="4572000" cy="365125"/>
          </a:xfrm>
        </p:spPr>
        <p:txBody>
          <a:bodyPr/>
          <a:lstStyle/>
          <a:p>
            <a:r>
              <a:rPr lang="en-US" dirty="0"/>
              <a:t>EDMS n. 2633271   v.1.0</a:t>
            </a:r>
          </a:p>
        </p:txBody>
      </p:sp>
    </p:spTree>
    <p:extLst>
      <p:ext uri="{BB962C8B-B14F-4D97-AF65-F5344CB8AC3E}">
        <p14:creationId xmlns:p14="http://schemas.microsoft.com/office/powerpoint/2010/main" val="3735114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180285-9150-7747-89BC-9F66A3AEC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629" y="-261258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u="sng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D43650-8EBF-8946-8C3B-F047AB9009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629" y="1081288"/>
            <a:ext cx="10515600" cy="4061130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b="1" dirty="0"/>
              <a:t>Radioactive Waste Management at CERN</a:t>
            </a:r>
          </a:p>
          <a:p>
            <a:pPr>
              <a:lnSpc>
                <a:spcPct val="200000"/>
              </a:lnSpc>
            </a:pPr>
            <a:r>
              <a:rPr lang="en-US" b="1" dirty="0"/>
              <a:t>The B-FREE Project</a:t>
            </a:r>
          </a:p>
          <a:p>
            <a:pPr>
              <a:lnSpc>
                <a:spcPct val="200000"/>
              </a:lnSpc>
            </a:pPr>
            <a:r>
              <a:rPr lang="en-US" b="1" dirty="0"/>
              <a:t>Lessons Learned</a:t>
            </a:r>
          </a:p>
          <a:p>
            <a:pPr marL="0" indent="0">
              <a:buNone/>
            </a:pP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D1A5A3-52EC-2A4F-BDCC-5F3B354AC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</a:t>
            </a:fld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3EC2FB90-CE8A-3A42-B63B-2EF52954B48E}"/>
              </a:ext>
            </a:extLst>
          </p:cNvPr>
          <p:cNvSpPr txBox="1">
            <a:spLocks/>
          </p:cNvSpPr>
          <p:nvPr/>
        </p:nvSpPr>
        <p:spPr>
          <a:xfrm>
            <a:off x="1052931" y="6245705"/>
            <a:ext cx="2895600" cy="365125"/>
          </a:xfr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 </a:t>
            </a:r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C92F647C-CBDC-42FD-9EDE-7E8267292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66938" y="6262688"/>
            <a:ext cx="4572000" cy="365125"/>
          </a:xfrm>
        </p:spPr>
        <p:txBody>
          <a:bodyPr/>
          <a:lstStyle/>
          <a:p>
            <a:r>
              <a:rPr lang="en-US" dirty="0"/>
              <a:t>EDMS n. </a:t>
            </a:r>
            <a:r>
              <a:rPr lang="en-GB" dirty="0"/>
              <a:t>2782271</a:t>
            </a:r>
            <a:r>
              <a:rPr lang="en-US" dirty="0"/>
              <a:t>   v.1.0</a:t>
            </a:r>
          </a:p>
        </p:txBody>
      </p:sp>
    </p:spTree>
    <p:extLst>
      <p:ext uri="{BB962C8B-B14F-4D97-AF65-F5344CB8AC3E}">
        <p14:creationId xmlns:p14="http://schemas.microsoft.com/office/powerpoint/2010/main" val="1231628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BBBFF-2EB2-C043-BAA8-05FEA4013E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237389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Radioactive Waste Management</a:t>
            </a:r>
            <a:br>
              <a:rPr lang="en-US" dirty="0"/>
            </a:br>
            <a:r>
              <a:rPr lang="en-US" dirty="0"/>
              <a:t>at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82F4EB-6CCA-704A-B3F6-FF560D4AE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4F8E09-3616-46BD-A0C5-7A0ADED46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66938" y="6262688"/>
            <a:ext cx="4572000" cy="365125"/>
          </a:xfrm>
        </p:spPr>
        <p:txBody>
          <a:bodyPr/>
          <a:lstStyle/>
          <a:p>
            <a:r>
              <a:rPr lang="en-US" dirty="0"/>
              <a:t>EDMS n. 2633271   v.1.0</a:t>
            </a:r>
          </a:p>
        </p:txBody>
      </p:sp>
    </p:spTree>
    <p:extLst>
      <p:ext uri="{BB962C8B-B14F-4D97-AF65-F5344CB8AC3E}">
        <p14:creationId xmlns:p14="http://schemas.microsoft.com/office/powerpoint/2010/main" val="37492508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4577B-C74A-D244-B78D-6A6528111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413" y="-288411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u="sng" dirty="0"/>
              <a:t>Radioactive waste management at CERN - Context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80BBE2-9A37-744E-978E-B33DC5CF2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US" smtClean="0"/>
              <a:t>4</a:t>
            </a:fld>
            <a:endParaRPr lang="en-US" dirty="0"/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BA8049AB-FD8F-3651-BEAE-318A50005C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070" y="711201"/>
            <a:ext cx="4904830" cy="517348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2000" dirty="0"/>
              <a:t>Between </a:t>
            </a:r>
            <a:r>
              <a:rPr lang="en-US" sz="2000" b="1" dirty="0"/>
              <a:t>400 </a:t>
            </a:r>
            <a:r>
              <a:rPr lang="en-US" sz="2000" dirty="0"/>
              <a:t>and</a:t>
            </a:r>
            <a:r>
              <a:rPr lang="en-US" sz="2000" b="1" dirty="0"/>
              <a:t> 1000 m</a:t>
            </a:r>
            <a:r>
              <a:rPr lang="en-US" sz="2000" b="1" baseline="30000" dirty="0"/>
              <a:t>3</a:t>
            </a:r>
            <a:r>
              <a:rPr lang="en-US" sz="2000" b="1" dirty="0"/>
              <a:t>/y </a:t>
            </a:r>
            <a:r>
              <a:rPr lang="en-US" sz="2000" dirty="0"/>
              <a:t>of radioactive waste </a:t>
            </a:r>
            <a:r>
              <a:rPr lang="en-US" sz="2000" b="1" dirty="0"/>
              <a:t>produced</a:t>
            </a:r>
            <a:r>
              <a:rPr lang="en-US" sz="2000" dirty="0"/>
              <a:t> at CERN by the operation, dismantling and upgrade of experimental facilities.</a:t>
            </a:r>
          </a:p>
          <a:p>
            <a:pPr>
              <a:lnSpc>
                <a:spcPct val="120000"/>
              </a:lnSpc>
            </a:pPr>
            <a:r>
              <a:rPr lang="en-US" sz="2000" dirty="0"/>
              <a:t>Specific processing, storage, and disposal strategies for </a:t>
            </a:r>
            <a:r>
              <a:rPr lang="en-US" sz="2000" b="1" dirty="0"/>
              <a:t>different waste classes </a:t>
            </a:r>
            <a:r>
              <a:rPr lang="en-US" sz="2000" dirty="0"/>
              <a:t>(e.g. TFA, FMA, </a:t>
            </a:r>
            <a:r>
              <a:rPr lang="en-US" sz="2000" dirty="0" err="1"/>
              <a:t>ect</a:t>
            </a:r>
            <a:r>
              <a:rPr lang="en-US" sz="2000" dirty="0"/>
              <a:t>.) and </a:t>
            </a:r>
            <a:r>
              <a:rPr lang="en-US" sz="2000" b="1" dirty="0"/>
              <a:t>families</a:t>
            </a:r>
            <a:r>
              <a:rPr lang="en-US" sz="2000" dirty="0"/>
              <a:t> (e.g. metallic waste, cables, ISOLDE targets, etc.).</a:t>
            </a:r>
          </a:p>
          <a:p>
            <a:pPr>
              <a:lnSpc>
                <a:spcPct val="120000"/>
              </a:lnSpc>
            </a:pPr>
            <a:r>
              <a:rPr lang="en-US" sz="2000" dirty="0"/>
              <a:t>Disposal of radioactive waste distributed between </a:t>
            </a:r>
            <a:r>
              <a:rPr lang="en-US" sz="2000" b="1" dirty="0"/>
              <a:t>France</a:t>
            </a:r>
            <a:r>
              <a:rPr lang="en-US" sz="2000" dirty="0"/>
              <a:t> and </a:t>
            </a:r>
            <a:r>
              <a:rPr lang="en-US" sz="2000" b="1" dirty="0"/>
              <a:t>Switzerland</a:t>
            </a:r>
            <a:r>
              <a:rPr lang="en-US" sz="2000" dirty="0"/>
              <a:t> based on the </a:t>
            </a:r>
            <a:r>
              <a:rPr lang="en-US" sz="2000" b="1" dirty="0"/>
              <a:t>Tripartite Agreement</a:t>
            </a:r>
            <a:r>
              <a:rPr lang="en-US" sz="2000" dirty="0"/>
              <a:t>.</a:t>
            </a:r>
          </a:p>
        </p:txBody>
      </p:sp>
      <p:sp>
        <p:nvSpPr>
          <p:cNvPr id="27" name="Footer Placeholder 3">
            <a:extLst>
              <a:ext uri="{FF2B5EF4-FFF2-40B4-BE49-F238E27FC236}">
                <a16:creationId xmlns:a16="http://schemas.microsoft.com/office/drawing/2014/main" id="{DDA054D5-820F-CB2D-3A22-EA3958F5B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66938" y="6262688"/>
            <a:ext cx="4572000" cy="365125"/>
          </a:xfrm>
        </p:spPr>
        <p:txBody>
          <a:bodyPr/>
          <a:lstStyle/>
          <a:p>
            <a:r>
              <a:rPr lang="en-US" dirty="0"/>
              <a:t>EDMS n. </a:t>
            </a:r>
            <a:r>
              <a:rPr lang="en-GB" dirty="0"/>
              <a:t>2782271</a:t>
            </a:r>
            <a:r>
              <a:rPr lang="en-US" dirty="0"/>
              <a:t>   v.1.0</a:t>
            </a:r>
          </a:p>
        </p:txBody>
      </p:sp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390B3A04-6FDF-C61B-4FEA-EC260F2E0E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7028053"/>
              </p:ext>
            </p:extLst>
          </p:nvPr>
        </p:nvGraphicFramePr>
        <p:xfrm>
          <a:off x="5295900" y="1776009"/>
          <a:ext cx="6781801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0035">
                  <a:extLst>
                    <a:ext uri="{9D8B030D-6E8A-4147-A177-3AD203B41FA5}">
                      <a16:colId xmlns:a16="http://schemas.microsoft.com/office/drawing/2014/main" val="2394552482"/>
                    </a:ext>
                  </a:extLst>
                </a:gridCol>
                <a:gridCol w="2185765">
                  <a:extLst>
                    <a:ext uri="{9D8B030D-6E8A-4147-A177-3AD203B41FA5}">
                      <a16:colId xmlns:a16="http://schemas.microsoft.com/office/drawing/2014/main" val="2681862600"/>
                    </a:ext>
                  </a:extLst>
                </a:gridCol>
                <a:gridCol w="1270000">
                  <a:extLst>
                    <a:ext uri="{9D8B030D-6E8A-4147-A177-3AD203B41FA5}">
                      <a16:colId xmlns:a16="http://schemas.microsoft.com/office/drawing/2014/main" val="3935696080"/>
                    </a:ext>
                  </a:extLst>
                </a:gridCol>
                <a:gridCol w="2286001">
                  <a:extLst>
                    <a:ext uri="{9D8B030D-6E8A-4147-A177-3AD203B41FA5}">
                      <a16:colId xmlns:a16="http://schemas.microsoft.com/office/drawing/2014/main" val="2159395781"/>
                    </a:ext>
                  </a:extLst>
                </a:gridCol>
              </a:tblGrid>
              <a:tr h="303686"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Waste classes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Stored volume</a:t>
                      </a:r>
                      <a:r>
                        <a:rPr lang="en-GB" sz="1400" baseline="0" noProof="0" dirty="0"/>
                        <a:t>, m</a:t>
                      </a:r>
                      <a:r>
                        <a:rPr lang="en-GB" sz="1400" baseline="30000" noProof="0" dirty="0"/>
                        <a:t>3</a:t>
                      </a:r>
                      <a:br>
                        <a:rPr lang="en-GB" sz="1400" baseline="0" noProof="0" dirty="0"/>
                      </a:br>
                      <a:r>
                        <a:rPr lang="en-GB" sz="1200" baseline="0" noProof="0" dirty="0"/>
                        <a:t>(31.12.2021)</a:t>
                      </a:r>
                      <a:endParaRPr lang="en-GB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Disposal options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36975441"/>
                  </a:ext>
                </a:extLst>
              </a:tr>
              <a:tr h="303686"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CL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Below Swiss legal limits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1604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Conventional disp. in CH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04611602"/>
                  </a:ext>
                </a:extLst>
              </a:tr>
              <a:tr h="303686"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TFA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Very low-level activity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3881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Surface repositories in FR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2008662"/>
                  </a:ext>
                </a:extLst>
              </a:tr>
              <a:tr h="303686"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FMA-VC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Low to medium activity – short half lives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325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Surface repositories in FR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99610472"/>
                  </a:ext>
                </a:extLst>
              </a:tr>
              <a:tr h="295471">
                <a:tc>
                  <a:txBody>
                    <a:bodyPr/>
                    <a:lstStyle/>
                    <a:p>
                      <a:pPr algn="ctr"/>
                      <a:r>
                        <a:rPr lang="en-GB" sz="1400" b="0" noProof="0" dirty="0"/>
                        <a:t>FA-MA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Low to medium activity</a:t>
                      </a:r>
                      <a:endParaRPr lang="en-GB" sz="1400" b="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noProof="0" dirty="0"/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noProof="0" dirty="0"/>
                        <a:t>Surface repositories in FR</a:t>
                      </a:r>
                      <a:br>
                        <a:rPr lang="en-GB" sz="1400" b="0" noProof="0" dirty="0"/>
                      </a:br>
                      <a:r>
                        <a:rPr lang="en-GB" sz="1400" b="0" noProof="0" dirty="0"/>
                        <a:t>Deep geological repositories in CH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64388960"/>
                  </a:ext>
                </a:extLst>
              </a:tr>
              <a:tr h="295471">
                <a:tc>
                  <a:txBody>
                    <a:bodyPr/>
                    <a:lstStyle/>
                    <a:p>
                      <a:pPr algn="r"/>
                      <a:r>
                        <a:rPr lang="en-GB" sz="1400" b="1" noProof="0" dirty="0"/>
                        <a:t>Total</a:t>
                      </a:r>
                      <a:endParaRPr lang="en-GB" sz="1200" b="1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noProof="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/>
                        <a:t>5825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b="1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749953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61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4577B-C74A-D244-B78D-6A6528111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413" y="-288411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u="sng" dirty="0"/>
              <a:t>Radioactive waste management at CERN - Overview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80BBE2-9A37-744E-978E-B33DC5CF2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US" smtClean="0"/>
              <a:t>5</a:t>
            </a:fld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5F47925-8570-EE75-B88F-AA8526DF1745}"/>
              </a:ext>
            </a:extLst>
          </p:cNvPr>
          <p:cNvSpPr/>
          <p:nvPr/>
        </p:nvSpPr>
        <p:spPr>
          <a:xfrm>
            <a:off x="9662721" y="2346586"/>
            <a:ext cx="736881" cy="1774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ounded Rectangle 1">
            <a:extLst>
              <a:ext uri="{FF2B5EF4-FFF2-40B4-BE49-F238E27FC236}">
                <a16:creationId xmlns:a16="http://schemas.microsoft.com/office/drawing/2014/main" id="{DA2B3906-BE73-B381-3981-944D6BE825F1}"/>
              </a:ext>
            </a:extLst>
          </p:cNvPr>
          <p:cNvSpPr/>
          <p:nvPr/>
        </p:nvSpPr>
        <p:spPr>
          <a:xfrm>
            <a:off x="4844638" y="3117333"/>
            <a:ext cx="3431165" cy="1134484"/>
          </a:xfrm>
          <a:prstGeom prst="round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5304C5E-1C6A-9AF7-608D-8B687879C864}"/>
              </a:ext>
            </a:extLst>
          </p:cNvPr>
          <p:cNvSpPr txBox="1"/>
          <p:nvPr/>
        </p:nvSpPr>
        <p:spPr>
          <a:xfrm>
            <a:off x="7361028" y="3117508"/>
            <a:ext cx="8130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chemeClr val="accent1">
                    <a:lumMod val="50000"/>
                  </a:schemeClr>
                </a:solidFill>
              </a:rPr>
              <a:t>RWTCS**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97D19BB-A3AE-36F0-E90E-56DDED425075}"/>
              </a:ext>
            </a:extLst>
          </p:cNvPr>
          <p:cNvSpPr txBox="1"/>
          <p:nvPr/>
        </p:nvSpPr>
        <p:spPr>
          <a:xfrm>
            <a:off x="4932163" y="3312162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Processing</a:t>
            </a:r>
            <a:endParaRPr lang="en-US" sz="1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93A42FA-7346-6D72-E992-0889A66A549E}"/>
              </a:ext>
            </a:extLst>
          </p:cNvPr>
          <p:cNvSpPr txBox="1"/>
          <p:nvPr/>
        </p:nvSpPr>
        <p:spPr>
          <a:xfrm>
            <a:off x="5002625" y="2376126"/>
            <a:ext cx="3012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Production, sorting, (dismantling)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824C742-F28D-E0AB-4A16-19292A41CA76}"/>
              </a:ext>
            </a:extLst>
          </p:cNvPr>
          <p:cNvSpPr txBox="1"/>
          <p:nvPr/>
        </p:nvSpPr>
        <p:spPr>
          <a:xfrm>
            <a:off x="5279170" y="4338145"/>
            <a:ext cx="1127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Disposal</a:t>
            </a:r>
            <a:r>
              <a:rPr lang="en-US" sz="1600" dirty="0"/>
              <a:t> </a:t>
            </a:r>
          </a:p>
        </p:txBody>
      </p:sp>
      <p:sp>
        <p:nvSpPr>
          <p:cNvPr id="18" name="Left-Right Arrow 10">
            <a:extLst>
              <a:ext uri="{FF2B5EF4-FFF2-40B4-BE49-F238E27FC236}">
                <a16:creationId xmlns:a16="http://schemas.microsoft.com/office/drawing/2014/main" id="{36429E39-D135-FF69-D5C8-FF9C56A99705}"/>
              </a:ext>
            </a:extLst>
          </p:cNvPr>
          <p:cNvSpPr/>
          <p:nvPr/>
        </p:nvSpPr>
        <p:spPr>
          <a:xfrm>
            <a:off x="6192648" y="3438906"/>
            <a:ext cx="512669" cy="152030"/>
          </a:xfrm>
          <a:prstGeom prst="left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Left Arrow 24">
            <a:extLst>
              <a:ext uri="{FF2B5EF4-FFF2-40B4-BE49-F238E27FC236}">
                <a16:creationId xmlns:a16="http://schemas.microsoft.com/office/drawing/2014/main" id="{8EC600B8-D634-4092-04FC-6861FA3C0735}"/>
              </a:ext>
            </a:extLst>
          </p:cNvPr>
          <p:cNvSpPr/>
          <p:nvPr/>
        </p:nvSpPr>
        <p:spPr>
          <a:xfrm rot="16200000">
            <a:off x="5330667" y="3970829"/>
            <a:ext cx="648000" cy="197042"/>
          </a:xfrm>
          <a:prstGeom prst="lef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881BE8B-768D-51C3-3AE3-9374AC17EAA1}"/>
              </a:ext>
            </a:extLst>
          </p:cNvPr>
          <p:cNvSpPr/>
          <p:nvPr/>
        </p:nvSpPr>
        <p:spPr>
          <a:xfrm>
            <a:off x="579354" y="2195814"/>
            <a:ext cx="11033292" cy="25231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EE1A4EF-15A7-8711-46C8-16F524BAB95A}"/>
              </a:ext>
            </a:extLst>
          </p:cNvPr>
          <p:cNvCxnSpPr>
            <a:cxnSpLocks/>
          </p:cNvCxnSpPr>
          <p:nvPr/>
        </p:nvCxnSpPr>
        <p:spPr>
          <a:xfrm>
            <a:off x="4993590" y="3047420"/>
            <a:ext cx="3012414" cy="0"/>
          </a:xfrm>
          <a:prstGeom prst="line">
            <a:avLst/>
          </a:prstGeom>
          <a:ln w="381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24CF84F-0678-DDB4-76EF-F0138F5920CD}"/>
              </a:ext>
            </a:extLst>
          </p:cNvPr>
          <p:cNvSpPr txBox="1"/>
          <p:nvPr/>
        </p:nvSpPr>
        <p:spPr>
          <a:xfrm>
            <a:off x="7353963" y="2780611"/>
            <a:ext cx="7521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chemeClr val="accent5">
                    <a:lumMod val="75000"/>
                  </a:schemeClr>
                </a:solidFill>
              </a:rPr>
              <a:t>CADRA*</a:t>
            </a:r>
          </a:p>
        </p:txBody>
      </p:sp>
      <p:pic>
        <p:nvPicPr>
          <p:cNvPr id="24" name="Content Placeholder 15" descr="A picture containing indoor, wall, ceiling, scene&#10;&#10;Description automatically generated">
            <a:extLst>
              <a:ext uri="{FF2B5EF4-FFF2-40B4-BE49-F238E27FC236}">
                <a16:creationId xmlns:a16="http://schemas.microsoft.com/office/drawing/2014/main" id="{F9683B1E-3FA6-C01C-3039-EDF5399F6CB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4" t="8010" r="13261" b="3820"/>
          <a:stretch/>
        </p:blipFill>
        <p:spPr>
          <a:xfrm>
            <a:off x="8458941" y="2287180"/>
            <a:ext cx="3033596" cy="2278951"/>
          </a:xfrm>
          <a:prstGeom prst="rect">
            <a:avLst/>
          </a:prstGeom>
        </p:spPr>
      </p:pic>
      <p:pic>
        <p:nvPicPr>
          <p:cNvPr id="25" name="Espace réservé du contenu 3">
            <a:extLst>
              <a:ext uri="{FF2B5EF4-FFF2-40B4-BE49-F238E27FC236}">
                <a16:creationId xmlns:a16="http://schemas.microsoft.com/office/drawing/2014/main" id="{23F48D14-79D0-AA39-1648-297274E90C9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31" y="2291869"/>
            <a:ext cx="4004740" cy="2274262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BECDAF78-C7C6-973A-8CF4-ECFD900EAD6D}"/>
              </a:ext>
            </a:extLst>
          </p:cNvPr>
          <p:cNvSpPr txBox="1"/>
          <p:nvPr/>
        </p:nvSpPr>
        <p:spPr>
          <a:xfrm>
            <a:off x="6641057" y="3334130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Interim storage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28DBEBB-CA4B-881F-E496-247AAEDD3504}"/>
              </a:ext>
            </a:extLst>
          </p:cNvPr>
          <p:cNvSpPr txBox="1"/>
          <p:nvPr/>
        </p:nvSpPr>
        <p:spPr>
          <a:xfrm>
            <a:off x="6072709" y="4969166"/>
            <a:ext cx="553993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b="1" dirty="0">
                <a:solidFill>
                  <a:schemeClr val="accent1">
                    <a:lumMod val="50000"/>
                  </a:schemeClr>
                </a:solidFill>
              </a:rPr>
              <a:t>** RWTCS = Radioactive Waste Treatment &amp; Storage Center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E6E4B8E-FA5D-E392-83EE-421CAD4D42EF}"/>
              </a:ext>
            </a:extLst>
          </p:cNvPr>
          <p:cNvSpPr txBox="1"/>
          <p:nvPr/>
        </p:nvSpPr>
        <p:spPr>
          <a:xfrm>
            <a:off x="6030616" y="4743105"/>
            <a:ext cx="558202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b="1" dirty="0">
                <a:solidFill>
                  <a:schemeClr val="accent5">
                    <a:lumMod val="75000"/>
                  </a:schemeClr>
                </a:solidFill>
              </a:rPr>
              <a:t>* CADRA: </a:t>
            </a:r>
            <a:r>
              <a:rPr lang="en-US" sz="1200" b="1" i="1" dirty="0" err="1">
                <a:solidFill>
                  <a:schemeClr val="accent5">
                    <a:lumMod val="75000"/>
                  </a:schemeClr>
                </a:solidFill>
              </a:rPr>
              <a:t>Critères</a:t>
            </a:r>
            <a:r>
              <a:rPr lang="en-US" sz="1200" b="1" i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1200" b="1" i="1" dirty="0" err="1">
                <a:solidFill>
                  <a:schemeClr val="accent5">
                    <a:lumMod val="75000"/>
                  </a:schemeClr>
                </a:solidFill>
              </a:rPr>
              <a:t>d’Acceptation</a:t>
            </a:r>
            <a:r>
              <a:rPr lang="en-US" sz="1200" b="1" i="1" dirty="0">
                <a:solidFill>
                  <a:schemeClr val="accent5">
                    <a:lumMod val="75000"/>
                  </a:schemeClr>
                </a:solidFill>
              </a:rPr>
              <a:t> des </a:t>
            </a:r>
            <a:r>
              <a:rPr lang="en-US" sz="1200" b="1" i="1" dirty="0" err="1">
                <a:solidFill>
                  <a:schemeClr val="accent5">
                    <a:lumMod val="75000"/>
                  </a:schemeClr>
                </a:solidFill>
              </a:rPr>
              <a:t>Déchets</a:t>
            </a:r>
            <a:r>
              <a:rPr lang="en-US" sz="1200" b="1" i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1200" b="1" i="1" dirty="0" err="1">
                <a:solidFill>
                  <a:schemeClr val="accent5">
                    <a:lumMod val="75000"/>
                  </a:schemeClr>
                </a:solidFill>
              </a:rPr>
              <a:t>Radioactifs</a:t>
            </a:r>
            <a:endParaRPr lang="en-US" sz="12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Picture 2" descr="France - Free flags icons">
            <a:extLst>
              <a:ext uri="{FF2B5EF4-FFF2-40B4-BE49-F238E27FC236}">
                <a16:creationId xmlns:a16="http://schemas.microsoft.com/office/drawing/2014/main" id="{3F13FEC5-5A00-2756-5B36-429C1A4FA7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7323" y="4371918"/>
            <a:ext cx="279023" cy="279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witzerland flag icon - Country flags">
            <a:extLst>
              <a:ext uri="{FF2B5EF4-FFF2-40B4-BE49-F238E27FC236}">
                <a16:creationId xmlns:a16="http://schemas.microsoft.com/office/drawing/2014/main" id="{2E0F7FBE-CD37-887F-7898-B2D7A144FC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5642" y="4367433"/>
            <a:ext cx="284400" cy="28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Left Arrow 28">
            <a:extLst>
              <a:ext uri="{FF2B5EF4-FFF2-40B4-BE49-F238E27FC236}">
                <a16:creationId xmlns:a16="http://schemas.microsoft.com/office/drawing/2014/main" id="{EC367448-BB19-DAF2-5568-85D689E95256}"/>
              </a:ext>
            </a:extLst>
          </p:cNvPr>
          <p:cNvSpPr/>
          <p:nvPr/>
        </p:nvSpPr>
        <p:spPr>
          <a:xfrm rot="16200000">
            <a:off x="5341297" y="2935289"/>
            <a:ext cx="648000" cy="197042"/>
          </a:xfrm>
          <a:prstGeom prst="lef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ooter Placeholder 3">
            <a:extLst>
              <a:ext uri="{FF2B5EF4-FFF2-40B4-BE49-F238E27FC236}">
                <a16:creationId xmlns:a16="http://schemas.microsoft.com/office/drawing/2014/main" id="{DDA054D5-820F-CB2D-3A22-EA3958F5B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66938" y="6262688"/>
            <a:ext cx="4572000" cy="365125"/>
          </a:xfrm>
        </p:spPr>
        <p:txBody>
          <a:bodyPr/>
          <a:lstStyle/>
          <a:p>
            <a:r>
              <a:rPr lang="en-US"/>
              <a:t>EDMS n. </a:t>
            </a:r>
            <a:r>
              <a:rPr lang="en-GB"/>
              <a:t>2782271</a:t>
            </a:r>
            <a:r>
              <a:rPr lang="en-US"/>
              <a:t>   v.1.0</a:t>
            </a:r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5916C99C-005F-E992-B176-EC0D5472DD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071" y="5034408"/>
            <a:ext cx="3435180" cy="690385"/>
          </a:xfrm>
          <a:prstGeom prst="snip2Diag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en-US" sz="1600"/>
              <a:t>Volume reduction, packaging, radiological characterization, etc.</a:t>
            </a:r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3BCA733E-7E3D-699A-3B1E-C43E1CA93AA5}"/>
              </a:ext>
            </a:extLst>
          </p:cNvPr>
          <p:cNvSpPr txBox="1">
            <a:spLocks/>
          </p:cNvSpPr>
          <p:nvPr/>
        </p:nvSpPr>
        <p:spPr>
          <a:xfrm>
            <a:off x="8015039" y="893865"/>
            <a:ext cx="3597606" cy="690385"/>
          </a:xfrm>
          <a:prstGeom prst="snip2Diag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sz="1600"/>
              <a:t>Technological waste, metallic waste, cables, ISOLDE targets, etc.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476A368D-536F-8B0E-13B0-E31A3B918170}"/>
              </a:ext>
            </a:extLst>
          </p:cNvPr>
          <p:cNvCxnSpPr>
            <a:cxnSpLocks/>
            <a:stCxn id="32" idx="2"/>
            <a:endCxn id="16" idx="0"/>
          </p:cNvCxnSpPr>
          <p:nvPr/>
        </p:nvCxnSpPr>
        <p:spPr>
          <a:xfrm flipH="1">
            <a:off x="6508832" y="1239058"/>
            <a:ext cx="1506207" cy="113706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121A3F06-2F1E-2434-7AAA-3836B9C2457D}"/>
              </a:ext>
            </a:extLst>
          </p:cNvPr>
          <p:cNvCxnSpPr>
            <a:cxnSpLocks/>
            <a:stCxn id="31" idx="0"/>
          </p:cNvCxnSpPr>
          <p:nvPr/>
        </p:nvCxnSpPr>
        <p:spPr>
          <a:xfrm flipV="1">
            <a:off x="3859251" y="3634806"/>
            <a:ext cx="1352576" cy="174479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7820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4577B-C74A-D244-B78D-6A6528111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413" y="-288411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u="sng"/>
              <a:t>Radioactive waste clearance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80BBE2-9A37-744E-978E-B33DC5CF2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6</a:t>
            </a:fld>
            <a:endParaRPr lang="en-GB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FD40493D-B9E1-4A28-B7FC-A0BCC6460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66938" y="6262688"/>
            <a:ext cx="4572000" cy="365125"/>
          </a:xfrm>
        </p:spPr>
        <p:txBody>
          <a:bodyPr/>
          <a:lstStyle/>
          <a:p>
            <a:r>
              <a:rPr lang="en-US"/>
              <a:t>EDMS n. </a:t>
            </a:r>
            <a:r>
              <a:rPr lang="en-GB"/>
              <a:t>2782271</a:t>
            </a:r>
            <a:r>
              <a:rPr lang="en-US"/>
              <a:t>   v.1.0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ontent Placeholder 2">
                <a:extLst>
                  <a:ext uri="{FF2B5EF4-FFF2-40B4-BE49-F238E27FC236}">
                    <a16:creationId xmlns:a16="http://schemas.microsoft.com/office/drawing/2014/main" id="{2CF0AD7B-FEF5-E4F0-11B0-71753C7EB96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70123" y="879988"/>
                <a:ext cx="10188340" cy="5030482"/>
              </a:xfrm>
            </p:spPr>
            <p:txBody>
              <a:bodyPr>
                <a:normAutofit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2000" b="1" dirty="0"/>
                  <a:t>Legal framework</a:t>
                </a:r>
                <a:r>
                  <a:rPr lang="en-US" sz="2000" dirty="0"/>
                  <a:t>: Swiss Radiological Protection Ordinance (</a:t>
                </a:r>
                <a:r>
                  <a:rPr lang="en-US" sz="2000" dirty="0">
                    <a:hlinkClick r:id="rId3"/>
                  </a:rPr>
                  <a:t>814.501</a:t>
                </a:r>
                <a:r>
                  <a:rPr lang="en-US" sz="2000" dirty="0"/>
                  <a:t>)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sz="2000" b="1" dirty="0"/>
                  <a:t>Responsible authority</a:t>
                </a:r>
                <a:r>
                  <a:rPr lang="en-US" sz="2000" dirty="0"/>
                  <a:t>: Federal Office of Public Health (FOPH, OFSP in French)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sz="2000" dirty="0"/>
                  <a:t>Radioactive waste can be cleared from regulatory control if: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:endParaRPr lang="en-US" sz="2000" dirty="0"/>
              </a:p>
              <a:p>
                <a:pPr marL="914400" lvl="1" indent="-457200">
                  <a:lnSpc>
                    <a:spcPct val="120000"/>
                  </a:lnSpc>
                  <a:buFont typeface="+mj-lt"/>
                  <a:buAutoNum type="arabicPeriod"/>
                </a:pPr>
                <a:r>
                  <a:rPr lang="en-US" sz="2000" b="1" i="1" dirty="0"/>
                  <a:t>H*(10) dose rate </a:t>
                </a:r>
                <a:r>
                  <a:rPr lang="en-US" sz="2000" i="1" dirty="0"/>
                  <a:t>at 10 cm </a:t>
                </a:r>
                <a:r>
                  <a:rPr lang="en-US" sz="2000" b="1" i="1" dirty="0">
                    <a:solidFill>
                      <a:srgbClr val="00B050"/>
                    </a:solidFill>
                  </a:rPr>
                  <a:t>&lt; 0.1 </a:t>
                </a:r>
                <a:r>
                  <a:rPr lang="el-GR" sz="2000" b="1" i="1" dirty="0">
                    <a:solidFill>
                      <a:srgbClr val="00B050"/>
                    </a:solidFill>
                  </a:rPr>
                  <a:t>μ</a:t>
                </a:r>
                <a:r>
                  <a:rPr lang="en-US" sz="2000" b="1" i="1" dirty="0" err="1">
                    <a:solidFill>
                      <a:srgbClr val="00B050"/>
                    </a:solidFill>
                  </a:rPr>
                  <a:t>Sv</a:t>
                </a:r>
                <a:r>
                  <a:rPr lang="en-US" sz="2000" b="1" i="1" dirty="0">
                    <a:solidFill>
                      <a:srgbClr val="00B050"/>
                    </a:solidFill>
                  </a:rPr>
                  <a:t>/h</a:t>
                </a:r>
                <a:r>
                  <a:rPr lang="en-US" sz="2000" i="1" dirty="0"/>
                  <a:t>, and</a:t>
                </a:r>
              </a:p>
              <a:p>
                <a:pPr marL="914400" lvl="1" indent="-457200">
                  <a:lnSpc>
                    <a:spcPct val="120000"/>
                  </a:lnSpc>
                  <a:buFont typeface="+mj-lt"/>
                  <a:buAutoNum type="arabicPeriod"/>
                </a:pPr>
                <a:r>
                  <a:rPr lang="en-AU" sz="2000" b="1" i="1" dirty="0"/>
                  <a:t>Surface contamination </a:t>
                </a:r>
                <a:r>
                  <a:rPr lang="en-AU" sz="2000" i="1" dirty="0"/>
                  <a:t>(a</a:t>
                </a:r>
                <a:r>
                  <a:rPr lang="en-AU" sz="2000" i="1" baseline="-25000" dirty="0"/>
                  <a:t>s</a:t>
                </a:r>
                <a:r>
                  <a:rPr lang="en-AU" sz="2000" i="1" dirty="0"/>
                  <a:t>, Bq/cm²)</a:t>
                </a:r>
                <a:r>
                  <a:rPr lang="en-AU" sz="2000" b="1" i="1" dirty="0"/>
                  <a:t> </a:t>
                </a:r>
                <a:r>
                  <a:rPr lang="en-AU" sz="2000" b="1" i="1" dirty="0">
                    <a:solidFill>
                      <a:srgbClr val="00B050"/>
                    </a:solidFill>
                  </a:rPr>
                  <a:t>&lt; CS limit</a:t>
                </a:r>
                <a:r>
                  <a:rPr lang="en-US" sz="2000" i="1" dirty="0"/>
                  <a:t>, and</a:t>
                </a:r>
                <a:endParaRPr lang="en-AU" sz="2000" b="1" i="1" dirty="0">
                  <a:solidFill>
                    <a:srgbClr val="00B050"/>
                  </a:solidFill>
                </a:endParaRPr>
              </a:p>
              <a:p>
                <a:pPr marL="457200" lvl="1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AU" sz="20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AU" sz="200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AU" sz="200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f>
                            <m:fPr>
                              <m:ctrlPr>
                                <a:rPr lang="en-AU" sz="20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AU" sz="2000" b="0" i="1" baseline="-25000" smtClean="0">
                                  <a:latin typeface="Cambria Math" panose="02040503050406030204" pitchFamily="18" charset="0"/>
                                </a:rPr>
                                <m:t>𝑠𝑖</m:t>
                              </m:r>
                            </m:num>
                            <m:den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  <m:t>𝐶𝑆</m:t>
                              </m:r>
                              <m:r>
                                <a:rPr lang="en-AU" sz="2000" b="0" i="1" baseline="-2500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den>
                          </m:f>
                          <m:r>
                            <a:rPr lang="en-AU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&lt;</m:t>
                          </m:r>
                          <m:r>
                            <a:rPr lang="en-AU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e>
                      </m:nary>
                    </m:oMath>
                  </m:oMathPara>
                </a14:m>
                <a:endParaRPr lang="en-AU" sz="2000" b="1" dirty="0">
                  <a:solidFill>
                    <a:srgbClr val="00B050"/>
                  </a:solidFill>
                </a:endParaRPr>
              </a:p>
              <a:p>
                <a:pPr marL="914400" lvl="1" indent="-457200">
                  <a:lnSpc>
                    <a:spcPct val="120000"/>
                  </a:lnSpc>
                  <a:buFont typeface="+mj-lt"/>
                  <a:buAutoNum type="arabicPeriod" startAt="3"/>
                </a:pPr>
                <a:r>
                  <a:rPr lang="en-AU" sz="2000" b="1" i="1" dirty="0"/>
                  <a:t>Specific activity </a:t>
                </a:r>
                <a:r>
                  <a:rPr lang="en-AU" sz="2000" i="1" dirty="0"/>
                  <a:t>(A, Bq/g) </a:t>
                </a:r>
                <a:r>
                  <a:rPr lang="en-AU" sz="2000" b="1" i="1" dirty="0">
                    <a:solidFill>
                      <a:srgbClr val="00B050"/>
                    </a:solidFill>
                  </a:rPr>
                  <a:t>&lt; </a:t>
                </a:r>
                <a:r>
                  <a:rPr lang="en-AU" sz="2000" b="1" i="1" dirty="0" err="1">
                    <a:solidFill>
                      <a:srgbClr val="00B050"/>
                    </a:solidFill>
                  </a:rPr>
                  <a:t>Limite</a:t>
                </a:r>
                <a:r>
                  <a:rPr lang="en-AU" sz="2000" b="1" i="1" dirty="0">
                    <a:solidFill>
                      <a:srgbClr val="00B050"/>
                    </a:solidFill>
                  </a:rPr>
                  <a:t> de </a:t>
                </a:r>
                <a:r>
                  <a:rPr lang="en-AU" sz="2000" b="1" i="1" dirty="0" err="1">
                    <a:solidFill>
                      <a:srgbClr val="00B050"/>
                    </a:solidFill>
                  </a:rPr>
                  <a:t>Libération</a:t>
                </a:r>
                <a:r>
                  <a:rPr lang="en-AU" sz="2000" b="1" i="1" dirty="0">
                    <a:solidFill>
                      <a:srgbClr val="00B050"/>
                    </a:solidFill>
                  </a:rPr>
                  <a:t> (LL)</a:t>
                </a:r>
              </a:p>
              <a:p>
                <a:pPr marL="457200" lvl="1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AU" sz="20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AU" sz="200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AU" sz="200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f>
                            <m:fPr>
                              <m:ctrlPr>
                                <a:rPr lang="en-AU" sz="20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AU" sz="2000" b="0" i="1" baseline="-2500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num>
                            <m:den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  <m:t>𝐿𝐿</m:t>
                              </m:r>
                              <m:r>
                                <a:rPr lang="en-AU" sz="2000" b="0" i="1" baseline="-2500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den>
                          </m:f>
                          <m:r>
                            <a:rPr lang="en-AU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&lt;</m:t>
                          </m:r>
                          <m:r>
                            <a:rPr lang="en-AU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e>
                      </m:nary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7" name="Content Placeholder 2">
                <a:extLst>
                  <a:ext uri="{FF2B5EF4-FFF2-40B4-BE49-F238E27FC236}">
                    <a16:creationId xmlns:a16="http://schemas.microsoft.com/office/drawing/2014/main" id="{2CF0AD7B-FEF5-E4F0-11B0-71753C7EB96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70123" y="879988"/>
                <a:ext cx="10188340" cy="5030482"/>
              </a:xfrm>
              <a:blipFill>
                <a:blip r:embed="rId4"/>
                <a:stretch>
                  <a:fillRect l="-623" t="-504" b="-28967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183451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BBBFF-2EB2-C043-BAA8-05FEA4013E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237389"/>
          </a:xfrm>
        </p:spPr>
        <p:txBody>
          <a:bodyPr>
            <a:normAutofit/>
          </a:bodyPr>
          <a:lstStyle/>
          <a:p>
            <a:pPr algn="ctr"/>
            <a:r>
              <a:rPr lang="en-US"/>
              <a:t>The B-FREE Project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82F4EB-6CCA-704A-B3F6-FF560D4AE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7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4F8E09-3616-46BD-A0C5-7A0ADED46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66938" y="6262688"/>
            <a:ext cx="4572000" cy="365125"/>
          </a:xfrm>
        </p:spPr>
        <p:txBody>
          <a:bodyPr/>
          <a:lstStyle/>
          <a:p>
            <a:r>
              <a:rPr lang="en-US"/>
              <a:t>EDMS n. 2633271   v.1.0</a:t>
            </a:r>
          </a:p>
        </p:txBody>
      </p:sp>
    </p:spTree>
    <p:extLst>
      <p:ext uri="{BB962C8B-B14F-4D97-AF65-F5344CB8AC3E}">
        <p14:creationId xmlns:p14="http://schemas.microsoft.com/office/powerpoint/2010/main" val="35068852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4577B-C74A-D244-B78D-6A6528111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413" y="-288411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u="sng"/>
              <a:t>B-FREE Background and Context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80BBE2-9A37-744E-978E-B33DC5CF2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8</a:t>
            </a:fld>
            <a:endParaRPr lang="en-GB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318289B-7FF2-4F40-AFAE-864D5A2EF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6339" y="834887"/>
            <a:ext cx="5294351" cy="5168348"/>
          </a:xfrm>
        </p:spPr>
        <p:txBody>
          <a:bodyPr>
            <a:normAutofit fontScale="92500"/>
          </a:bodyPr>
          <a:lstStyle/>
          <a:p>
            <a:pPr>
              <a:lnSpc>
                <a:spcPct val="120000"/>
              </a:lnSpc>
            </a:pPr>
            <a:r>
              <a:rPr lang="en-US" sz="2000" b="1"/>
              <a:t>Technological waste </a:t>
            </a:r>
            <a:r>
              <a:rPr lang="en-US" sz="2000"/>
              <a:t>is comprised of gloves, overshoes, masks, wipes, etc., used during maintenance interventions and operations of CERN facilities.</a:t>
            </a:r>
          </a:p>
          <a:p>
            <a:pPr>
              <a:lnSpc>
                <a:spcPct val="120000"/>
              </a:lnSpc>
            </a:pPr>
            <a:r>
              <a:rPr lang="en-US" sz="2000"/>
              <a:t>The waste is </a:t>
            </a:r>
            <a:r>
              <a:rPr lang="en-US" sz="2000" b="1"/>
              <a:t>contaminated</a:t>
            </a:r>
            <a:r>
              <a:rPr lang="en-US" sz="2000"/>
              <a:t> by radioactive dust (e.g. concrete) or metallic particulate.</a:t>
            </a:r>
          </a:p>
          <a:p>
            <a:pPr>
              <a:lnSpc>
                <a:spcPct val="120000"/>
              </a:lnSpc>
            </a:pPr>
            <a:r>
              <a:rPr lang="en-US" sz="2000"/>
              <a:t>Up to </a:t>
            </a:r>
            <a:r>
              <a:rPr lang="en-US" sz="2000" b="1"/>
              <a:t>~150 m</a:t>
            </a:r>
            <a:r>
              <a:rPr lang="en-US" sz="2000" b="1" baseline="30000"/>
              <a:t>3</a:t>
            </a:r>
            <a:r>
              <a:rPr lang="en-US" sz="2000" b="1"/>
              <a:t>/y </a:t>
            </a:r>
            <a:r>
              <a:rPr lang="en-US" sz="2000"/>
              <a:t>of technological waste can be produced during long shutdown periods.</a:t>
            </a:r>
          </a:p>
          <a:p>
            <a:pPr>
              <a:lnSpc>
                <a:spcPct val="120000"/>
              </a:lnSpc>
            </a:pPr>
            <a:r>
              <a:rPr lang="en-US" sz="2000"/>
              <a:t>Since 2020, the BEEP* process ensures the disposal of </a:t>
            </a:r>
            <a:r>
              <a:rPr lang="en-US" sz="2000" b="1"/>
              <a:t>TFA technological waste</a:t>
            </a:r>
            <a:r>
              <a:rPr lang="en-US" sz="2000"/>
              <a:t> towards France.</a:t>
            </a:r>
          </a:p>
          <a:p>
            <a:pPr marL="0" indent="0">
              <a:lnSpc>
                <a:spcPct val="120000"/>
              </a:lnSpc>
              <a:buNone/>
            </a:pPr>
            <a:endParaRPr lang="en-US" sz="2000"/>
          </a:p>
          <a:p>
            <a:pPr marL="0" indent="0" algn="r">
              <a:lnSpc>
                <a:spcPct val="120000"/>
              </a:lnSpc>
              <a:buNone/>
            </a:pPr>
            <a:r>
              <a:rPr lang="en-US" sz="1600" i="1"/>
              <a:t>* BEEP = Burnable </a:t>
            </a:r>
            <a:r>
              <a:rPr lang="en-US" sz="1600" i="1" err="1"/>
              <a:t>wastE</a:t>
            </a:r>
            <a:r>
              <a:rPr lang="en-US" sz="1600" i="1"/>
              <a:t> Elimination Project</a:t>
            </a:r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FD40493D-B9E1-4A28-B7FC-A0BCC6460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66938" y="6262688"/>
            <a:ext cx="4572000" cy="365125"/>
          </a:xfrm>
        </p:spPr>
        <p:txBody>
          <a:bodyPr/>
          <a:lstStyle/>
          <a:p>
            <a:r>
              <a:rPr lang="en-US"/>
              <a:t>EDMS n. </a:t>
            </a:r>
            <a:r>
              <a:rPr lang="en-GB"/>
              <a:t>2782271</a:t>
            </a:r>
            <a:r>
              <a:rPr lang="en-US"/>
              <a:t>   v.1.0</a:t>
            </a:r>
          </a:p>
        </p:txBody>
      </p:sp>
      <p:pic>
        <p:nvPicPr>
          <p:cNvPr id="13" name="Content Placeholder 9" descr="A person standing in a room&#10;&#10;Description automatically generated">
            <a:extLst>
              <a:ext uri="{FF2B5EF4-FFF2-40B4-BE49-F238E27FC236}">
                <a16:creationId xmlns:a16="http://schemas.microsoft.com/office/drawing/2014/main" id="{C57B0F1D-6574-43BC-B365-FC8CFA90F3B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464" r="8882"/>
          <a:stretch/>
        </p:blipFill>
        <p:spPr>
          <a:xfrm>
            <a:off x="6371312" y="1037151"/>
            <a:ext cx="5294351" cy="41207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9FDC8B3-798C-426E-85DA-0170D73F50C3}"/>
              </a:ext>
            </a:extLst>
          </p:cNvPr>
          <p:cNvSpPr txBox="1"/>
          <p:nvPr/>
        </p:nvSpPr>
        <p:spPr>
          <a:xfrm>
            <a:off x="6232760" y="5248617"/>
            <a:ext cx="55714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i="1" err="1">
                <a:solidFill>
                  <a:schemeClr val="bg1">
                    <a:lumMod val="50000"/>
                  </a:schemeClr>
                </a:solidFill>
              </a:rPr>
              <a:t>Processing</a:t>
            </a:r>
            <a:r>
              <a:rPr lang="en-US" sz="1600" i="1">
                <a:solidFill>
                  <a:schemeClr val="bg1">
                    <a:lumMod val="50000"/>
                  </a:schemeClr>
                </a:solidFill>
              </a:rPr>
              <a:t> of technological waste at CERN.</a:t>
            </a:r>
          </a:p>
        </p:txBody>
      </p:sp>
    </p:spTree>
    <p:extLst>
      <p:ext uri="{BB962C8B-B14F-4D97-AF65-F5344CB8AC3E}">
        <p14:creationId xmlns:p14="http://schemas.microsoft.com/office/powerpoint/2010/main" val="20046321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4577B-C74A-D244-B78D-6A6528111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413" y="-288411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u="sng"/>
              <a:t>B-FREE Project Rationale and Objectives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80BBE2-9A37-744E-978E-B33DC5CF2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9</a:t>
            </a:fld>
            <a:endParaRPr lang="en-GB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318289B-7FF2-4F40-AFAE-864D5A2EF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115" y="1701395"/>
            <a:ext cx="5675548" cy="3897050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en-US" sz="2000" b="1" u="sng"/>
              <a:t>RATIONALE</a:t>
            </a:r>
          </a:p>
          <a:p>
            <a:pPr>
              <a:lnSpc>
                <a:spcPct val="120000"/>
              </a:lnSpc>
            </a:pPr>
            <a:r>
              <a:rPr lang="en-US" sz="2000"/>
              <a:t>Experience and operational knowledge suggest a </a:t>
            </a:r>
            <a:r>
              <a:rPr lang="en-US" sz="2000" b="1"/>
              <a:t>large fraction of </a:t>
            </a:r>
            <a:r>
              <a:rPr lang="en-US" sz="2000" b="1" u="sng"/>
              <a:t>conventional</a:t>
            </a:r>
            <a:r>
              <a:rPr lang="en-US" sz="2000" b="1"/>
              <a:t> technological waste</a:t>
            </a:r>
            <a:r>
              <a:rPr lang="en-US" sz="2000"/>
              <a:t>.</a:t>
            </a:r>
          </a:p>
          <a:p>
            <a:pPr>
              <a:lnSpc>
                <a:spcPct val="120000"/>
              </a:lnSpc>
            </a:pPr>
            <a:r>
              <a:rPr lang="en-US" sz="2000"/>
              <a:t>Technological waste was automatically processed as TFA – </a:t>
            </a:r>
            <a:r>
              <a:rPr lang="en-US" sz="2000" b="1"/>
              <a:t>no classification sorting</a:t>
            </a:r>
            <a:r>
              <a:rPr lang="en-US" sz="2000"/>
              <a:t>.</a:t>
            </a:r>
          </a:p>
          <a:p>
            <a:pPr>
              <a:lnSpc>
                <a:spcPct val="120000"/>
              </a:lnSpc>
            </a:pPr>
            <a:r>
              <a:rPr lang="en-US" sz="2000" b="1"/>
              <a:t>Suboptimal use </a:t>
            </a:r>
            <a:r>
              <a:rPr lang="en-US" sz="2000"/>
              <a:t>of CERN resources and </a:t>
            </a:r>
            <a:r>
              <a:rPr lang="en-US" sz="2000" b="1"/>
              <a:t>unnecessary occupation </a:t>
            </a:r>
            <a:r>
              <a:rPr lang="en-US" sz="2000"/>
              <a:t>of TFA repository in France.</a:t>
            </a:r>
            <a:endParaRPr lang="en-US" sz="2000" i="1" u="sng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FD40493D-B9E1-4A28-B7FC-A0BCC6460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66938" y="6262688"/>
            <a:ext cx="4572000" cy="365125"/>
          </a:xfrm>
        </p:spPr>
        <p:txBody>
          <a:bodyPr/>
          <a:lstStyle/>
          <a:p>
            <a:r>
              <a:rPr lang="en-US"/>
              <a:t>EDMS n. </a:t>
            </a:r>
            <a:r>
              <a:rPr lang="en-GB"/>
              <a:t>2782271</a:t>
            </a:r>
            <a:r>
              <a:rPr lang="en-US"/>
              <a:t>   v.1.0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D8BE607-1C97-4BEA-9929-FF7D8B6DD323}"/>
              </a:ext>
            </a:extLst>
          </p:cNvPr>
          <p:cNvSpPr txBox="1">
            <a:spLocks/>
          </p:cNvSpPr>
          <p:nvPr/>
        </p:nvSpPr>
        <p:spPr>
          <a:xfrm>
            <a:off x="3448824" y="723176"/>
            <a:ext cx="5294352" cy="65420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en-US" sz="2400" b="1"/>
              <a:t>B</a:t>
            </a:r>
            <a:r>
              <a:rPr lang="en-US" sz="2400"/>
              <a:t>eep waste for </a:t>
            </a:r>
            <a:r>
              <a:rPr lang="en-US" sz="2400" b="1"/>
              <a:t>FREE</a:t>
            </a:r>
            <a:r>
              <a:rPr lang="en-US" sz="2400"/>
              <a:t>-release project</a:t>
            </a:r>
            <a:r>
              <a:rPr lang="en-US" sz="2400" b="1"/>
              <a:t> </a:t>
            </a:r>
            <a:endParaRPr lang="en-US" sz="2400" i="1" u="sng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2D6EBAC-7B6C-452B-88F1-1A584FE6529F}"/>
              </a:ext>
            </a:extLst>
          </p:cNvPr>
          <p:cNvSpPr txBox="1">
            <a:spLocks/>
          </p:cNvSpPr>
          <p:nvPr/>
        </p:nvSpPr>
        <p:spPr>
          <a:xfrm>
            <a:off x="6400339" y="1701395"/>
            <a:ext cx="5810961" cy="3897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sz="2000" b="1" u="sng"/>
              <a:t>OBJECTIVES</a:t>
            </a:r>
          </a:p>
          <a:p>
            <a:pPr>
              <a:lnSpc>
                <a:spcPct val="120000"/>
              </a:lnSpc>
            </a:pPr>
            <a:r>
              <a:rPr lang="en-US" sz="2000"/>
              <a:t>Develop the </a:t>
            </a:r>
            <a:r>
              <a:rPr lang="en-US" sz="2000" b="1"/>
              <a:t>radiological</a:t>
            </a:r>
            <a:r>
              <a:rPr lang="en-US" sz="2000"/>
              <a:t> </a:t>
            </a:r>
            <a:r>
              <a:rPr lang="en-US" sz="2000" b="1"/>
              <a:t>characterization methodology</a:t>
            </a:r>
            <a:r>
              <a:rPr lang="en-US" sz="2000"/>
              <a:t>.</a:t>
            </a:r>
          </a:p>
          <a:p>
            <a:pPr>
              <a:lnSpc>
                <a:spcPct val="120000"/>
              </a:lnSpc>
            </a:pPr>
            <a:r>
              <a:rPr lang="en-US" sz="2000"/>
              <a:t>Develop the </a:t>
            </a:r>
            <a:r>
              <a:rPr lang="en-US" sz="2000" b="1"/>
              <a:t>processing, QA and validation plans</a:t>
            </a:r>
            <a:r>
              <a:rPr lang="en-US" sz="2000"/>
              <a:t>.</a:t>
            </a:r>
          </a:p>
          <a:p>
            <a:pPr>
              <a:lnSpc>
                <a:spcPct val="120000"/>
              </a:lnSpc>
            </a:pPr>
            <a:r>
              <a:rPr lang="en-US" sz="2000"/>
              <a:t>Obtain from OFSP a </a:t>
            </a:r>
            <a:r>
              <a:rPr lang="en-US" sz="2000" b="1" u="sng"/>
              <a:t>long-term</a:t>
            </a:r>
            <a:r>
              <a:rPr lang="en-US" sz="2000"/>
              <a:t> </a:t>
            </a:r>
            <a:r>
              <a:rPr lang="en-US" sz="2000" b="1"/>
              <a:t>authorization for clearance</a:t>
            </a:r>
            <a:r>
              <a:rPr lang="en-US" sz="2000"/>
              <a:t>.</a:t>
            </a:r>
          </a:p>
          <a:p>
            <a:pPr>
              <a:lnSpc>
                <a:spcPct val="120000"/>
              </a:lnSpc>
            </a:pPr>
            <a:r>
              <a:rPr lang="en-US" sz="2000"/>
              <a:t>Execute a </a:t>
            </a:r>
            <a:r>
              <a:rPr lang="en-US" sz="2000" b="1"/>
              <a:t>pilot campaign </a:t>
            </a:r>
            <a:r>
              <a:rPr lang="en-US" sz="2000"/>
              <a:t>targeting 30 m</a:t>
            </a:r>
            <a:r>
              <a:rPr lang="en-US" sz="2000" baseline="30000"/>
              <a:t>3</a:t>
            </a:r>
            <a:r>
              <a:rPr lang="en-US" sz="200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00915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theme/theme1.xml><?xml version="1.0" encoding="utf-8"?>
<a:theme xmlns:a="http://schemas.openxmlformats.org/drawingml/2006/main" name="CERNCorporate16-9">
  <a:themeElements>
    <a:clrScheme name="CERN_HSE_colors">
      <a:dk1>
        <a:srgbClr val="0055A0"/>
      </a:dk1>
      <a:lt1>
        <a:srgbClr val="FFFFFF"/>
      </a:lt1>
      <a:dk2>
        <a:srgbClr val="1C8DCD"/>
      </a:dk2>
      <a:lt2>
        <a:srgbClr val="E7E6E6"/>
      </a:lt2>
      <a:accent1>
        <a:srgbClr val="1C998E"/>
      </a:accent1>
      <a:accent2>
        <a:srgbClr val="418AC5"/>
      </a:accent2>
      <a:accent3>
        <a:srgbClr val="5EC135"/>
      </a:accent3>
      <a:accent4>
        <a:srgbClr val="E8BE28"/>
      </a:accent4>
      <a:accent5>
        <a:srgbClr val="A0252B"/>
      </a:accent5>
      <a:accent6>
        <a:srgbClr val="1A4670"/>
      </a:accent6>
      <a:hlink>
        <a:srgbClr val="1C998E"/>
      </a:hlink>
      <a:folHlink>
        <a:srgbClr val="00CE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.potx" id="{0BD87021-363C-4094-88DD-A6D0A1158204}" vid="{8EDEE2E5-01A7-40FC-B6BE-248B8C35BD51}"/>
    </a:ext>
  </a:extLst>
</a:theme>
</file>

<file path=ppt/theme/theme2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.potx" id="{0BD87021-363C-4094-88DD-A6D0A1158204}" vid="{F6AFEA46-3E61-403F-8E23-7A49BCE470C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756296FC0144448B3521079A894F37" ma:contentTypeVersion="0" ma:contentTypeDescription="Create a new document." ma:contentTypeScope="" ma:versionID="1cc6ce4b634b46374aa35873c4baa4b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0EC331A-7B4A-4774-BD66-F730B2973E9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230208B-0F96-4BE5-AC35-86C8FBDDED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63C5DC5-8AA1-4068-848E-55C473810A7F}">
  <ds:schemaRefs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elements/1.1/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Presentation3</Template>
  <TotalTime>39284</TotalTime>
  <Words>927</Words>
  <Application>Microsoft Office PowerPoint</Application>
  <PresentationFormat>Widescreen</PresentationFormat>
  <Paragraphs>156</Paragraphs>
  <Slides>16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Cambria Math</vt:lpstr>
      <vt:lpstr>CERNCorporate16-9</vt:lpstr>
      <vt:lpstr>End Slides</vt:lpstr>
      <vt:lpstr>B-FREE Project  A New Long-Term Disposal Pathway for Radioactive Waste Clearance in Switzerland</vt:lpstr>
      <vt:lpstr>Outline</vt:lpstr>
      <vt:lpstr>Radioactive Waste Management at CERN</vt:lpstr>
      <vt:lpstr>Radioactive waste management at CERN - Context</vt:lpstr>
      <vt:lpstr>Radioactive waste management at CERN - Overview</vt:lpstr>
      <vt:lpstr>Radioactive waste clearance</vt:lpstr>
      <vt:lpstr>The B-FREE Project</vt:lpstr>
      <vt:lpstr>B-FREE Background and Context</vt:lpstr>
      <vt:lpstr>B-FREE Project Rationale and Objectives</vt:lpstr>
      <vt:lpstr>B-FREE Process Overview</vt:lpstr>
      <vt:lpstr>B-FREE Special SURPRISES</vt:lpstr>
      <vt:lpstr>B-FREE Outcome</vt:lpstr>
      <vt:lpstr>Lessons learned</vt:lpstr>
      <vt:lpstr>Lessons Learned - Communication</vt:lpstr>
      <vt:lpstr>Lessons Learned – Project management tools</vt:lpstr>
      <vt:lpstr>Thank you for  your attention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Derek Mathieson</dc:creator>
  <cp:lastModifiedBy>Johanna Picard</cp:lastModifiedBy>
  <cp:revision>995</cp:revision>
  <cp:lastPrinted>2018-11-21T08:00:13Z</cp:lastPrinted>
  <dcterms:created xsi:type="dcterms:W3CDTF">2016-01-26T10:53:29Z</dcterms:created>
  <dcterms:modified xsi:type="dcterms:W3CDTF">2022-10-06T12:55:03Z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0x01010000756296FC0144448B3521079A894F37</vt:lpwstr>
  </property>
</Properties>
</file>