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600" r:id="rId3"/>
    <p:sldId id="593" r:id="rId4"/>
    <p:sldId id="634" r:id="rId5"/>
    <p:sldId id="260" r:id="rId6"/>
    <p:sldId id="331" r:id="rId7"/>
    <p:sldId id="257" r:id="rId8"/>
    <p:sldId id="320" r:id="rId9"/>
    <p:sldId id="632" r:id="rId10"/>
    <p:sldId id="635" r:id="rId11"/>
    <p:sldId id="550" r:id="rId12"/>
    <p:sldId id="636" r:id="rId13"/>
    <p:sldId id="571" r:id="rId14"/>
    <p:sldId id="570" r:id="rId15"/>
    <p:sldId id="638" r:id="rId16"/>
    <p:sldId id="289" r:id="rId17"/>
    <p:sldId id="639" r:id="rId18"/>
    <p:sldId id="640" r:id="rId19"/>
    <p:sldId id="325" r:id="rId20"/>
    <p:sldId id="551" r:id="rId21"/>
    <p:sldId id="327" r:id="rId22"/>
    <p:sldId id="328" r:id="rId23"/>
    <p:sldId id="33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8"/>
    <p:restoredTop sz="86385"/>
  </p:normalViewPr>
  <p:slideViewPr>
    <p:cSldViewPr snapToGrid="0" snapToObjects="1">
      <p:cViewPr>
        <p:scale>
          <a:sx n="70" d="100"/>
          <a:sy n="70" d="100"/>
        </p:scale>
        <p:origin x="320" y="8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6FCA0-E299-104A-95D1-C2B952F07610}" type="datetimeFigureOut">
              <a:rPr lang="en-CH"/>
              <a:t>23.03.23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011A7-9513-5648-B714-C43CCF84DA65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9225"/>
            <a:ext cx="2743200" cy="365125"/>
          </a:xfrm>
        </p:spPr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72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2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459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Heading + Media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ing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9293" y="381821"/>
            <a:ext cx="5612653" cy="786735"/>
          </a:xfrm>
          <a:prstGeom prst="rect">
            <a:avLst/>
          </a:prstGeom>
        </p:spPr>
        <p:txBody>
          <a:bodyPr/>
          <a:lstStyle>
            <a:lvl1pPr defTabSz="1219169">
              <a:defRPr sz="3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Large Title</a:t>
            </a:r>
          </a:p>
        </p:txBody>
      </p:sp>
      <p:sp>
        <p:nvSpPr>
          <p:cNvPr id="14" name="Subheading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79293" y="1168556"/>
            <a:ext cx="5612653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t>Text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 hasCustomPrompt="1"/>
          </p:nvPr>
        </p:nvSpPr>
        <p:spPr>
          <a:xfrm>
            <a:off x="379293" y="1754215"/>
            <a:ext cx="5612653" cy="4137905"/>
          </a:xfrm>
          <a:prstGeom prst="rect">
            <a:avLst/>
          </a:prstGeom>
        </p:spPr>
        <p:txBody>
          <a:bodyPr>
            <a:noAutofit/>
          </a:bodyPr>
          <a:lstStyle>
            <a:lvl1pPr marL="127000" indent="-127000">
              <a:spcBef>
                <a:spcPts val="1000"/>
              </a:spcBef>
              <a:buSzPct val="100000"/>
              <a:buChar char="•"/>
              <a:defRPr sz="3000"/>
            </a:lvl1pPr>
          </a:lstStyle>
          <a:p>
            <a:pPr marL="254000" indent="-254000">
              <a:spcBef>
                <a:spcPts val="2000"/>
              </a:spcBef>
              <a:buSzPct val="100000"/>
              <a:buChar char="•"/>
              <a:defRPr sz="3000"/>
            </a:pPr>
            <a:r>
              <a:t>Text</a:t>
            </a:r>
          </a:p>
          <a:p>
            <a:pPr marL="254000" indent="-254000">
              <a:spcBef>
                <a:spcPts val="2000"/>
              </a:spcBef>
              <a:buSzPct val="100000"/>
              <a:buChar char="•"/>
              <a:defRPr sz="3000"/>
            </a:pPr>
            <a:endParaRPr/>
          </a:p>
          <a:p>
            <a:pPr marL="254000" indent="-254000">
              <a:spcBef>
                <a:spcPts val="2000"/>
              </a:spcBef>
              <a:buSzPct val="100000"/>
              <a:buChar char="•"/>
              <a:defRPr sz="3000"/>
            </a:pPr>
            <a:endParaRPr/>
          </a:p>
          <a:p>
            <a:pPr marL="254000" indent="-254000">
              <a:spcBef>
                <a:spcPts val="2000"/>
              </a:spcBef>
              <a:buSzPct val="100000"/>
              <a:buChar char="•"/>
              <a:defRPr sz="3000"/>
            </a:pPr>
            <a:endParaRPr/>
          </a:p>
        </p:txBody>
      </p:sp>
      <p:sp>
        <p:nvSpPr>
          <p:cNvPr id="17" name="Photo credits: Jan Johansen, University of Oslo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11225780" y="5892120"/>
            <a:ext cx="583814" cy="221536"/>
          </a:xfrm>
          <a:prstGeom prst="rect">
            <a:avLst/>
          </a:prstGeom>
        </p:spPr>
        <p:txBody>
          <a:bodyPr wrap="none">
            <a:spAutoFit/>
          </a:bodyPr>
          <a:lstStyle>
            <a:lvl1pPr algn="r" defTabSz="228600">
              <a:lnSpc>
                <a:spcPct val="120000"/>
              </a:lnSpc>
              <a:defRPr sz="750">
                <a:solidFill>
                  <a:srgbClr val="929292"/>
                </a:solidFill>
              </a:defRPr>
            </a:lvl1pPr>
          </a:lstStyle>
          <a:p>
            <a:r>
              <a:t>Text</a:t>
            </a:r>
          </a:p>
        </p:txBody>
      </p:sp>
      <p:sp>
        <p:nvSpPr>
          <p:cNvPr id="18" name="LF1C135616-9.jpg"/>
          <p:cNvSpPr>
            <a:spLocks noGrp="1"/>
          </p:cNvSpPr>
          <p:nvPr>
            <p:ph type="pic" idx="25"/>
          </p:nvPr>
        </p:nvSpPr>
        <p:spPr>
          <a:xfrm>
            <a:off x="5011047" y="381821"/>
            <a:ext cx="9436070" cy="530779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" name="Dr. Carl A. Lindstrøm  |  24 August 2022  |  UiO Accelerator Group Meeting  |  “Ongoing projects in plasma acceleration”"/>
          <p:cNvSpPr txBox="1">
            <a:spLocks noGrp="1"/>
          </p:cNvSpPr>
          <p:nvPr>
            <p:ph type="body" sz="quarter" idx="26" hasCustomPrompt="1"/>
          </p:nvPr>
        </p:nvSpPr>
        <p:spPr>
          <a:xfrm>
            <a:off x="1832821" y="6364354"/>
            <a:ext cx="676788" cy="196208"/>
          </a:xfrm>
          <a:prstGeom prst="rect">
            <a:avLst/>
          </a:prstGeom>
        </p:spPr>
        <p:txBody>
          <a:bodyPr wrap="none">
            <a:spAutoFit/>
          </a:bodyPr>
          <a:lstStyle>
            <a:lvl1pPr defTabSz="292100">
              <a:defRPr sz="750"/>
            </a:lvl1pPr>
          </a:lstStyle>
          <a:p>
            <a:r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290546366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47934"/>
            <a:ext cx="12192000" cy="18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1211" y="6565813"/>
            <a:ext cx="4114800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575983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380CDD0-ABA2-444F-86E1-5F0EF92EB0D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2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0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74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2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Adli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21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Adli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0CDD0-ABA2-444F-86E1-5F0EF92EB0D8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5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rik.Adli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hyperlink" Target="https://iopscience.iop.org/article/10.1088/1742-6596/1596/1/012057/meta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742-6596/1596/1/012057/meta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indico.cern.ch/event/607729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07729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"/>
          <p:cNvSpPr txBox="1">
            <a:spLocks/>
          </p:cNvSpPr>
          <p:nvPr/>
        </p:nvSpPr>
        <p:spPr>
          <a:xfrm>
            <a:off x="-3008907" y="878508"/>
            <a:ext cx="17529900" cy="1899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/>
              <a:t>Plasma colliders: efficiency</a:t>
            </a:r>
          </a:p>
          <a:p>
            <a:r>
              <a:rPr lang="en-US" sz="3200" b="1" dirty="0"/>
              <a:t>What is needed, where are we, where do we have to go?</a:t>
            </a:r>
          </a:p>
        </p:txBody>
      </p:sp>
      <p:sp>
        <p:nvSpPr>
          <p:cNvPr id="8" name="Rectangle 7"/>
          <p:cNvSpPr/>
          <p:nvPr/>
        </p:nvSpPr>
        <p:spPr>
          <a:xfrm>
            <a:off x="-4662911" y="5694222"/>
            <a:ext cx="21259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ea typeface="Verdana" charset="0"/>
                <a:cs typeface="Verdana" charset="0"/>
              </a:rPr>
              <a:t>ALEGRO 2023, DESY. Germany, Mar 23, 2023</a:t>
            </a:r>
            <a:endParaRPr lang="nb-NO" sz="1600" dirty="0">
              <a:effectLst>
                <a:outerShdw blurRad="38100" dist="38100" dir="2700000" algn="tl">
                  <a:srgbClr val="04617B"/>
                </a:outerShdw>
              </a:effectLst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-3538779" y="3942262"/>
            <a:ext cx="18059772" cy="17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0" rIns="18284" bIns="45710">
            <a:noAutofit/>
          </a:bodyPr>
          <a:lstStyle>
            <a:lvl1pPr defTabSz="10414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10414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nb-NO" sz="180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Erik Adli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nb-NO" sz="1800" b="0" i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Department </a:t>
            </a:r>
            <a:r>
              <a:rPr lang="nb-NO" sz="1800" b="0" i="1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of</a:t>
            </a:r>
            <a:r>
              <a:rPr lang="nb-NO" sz="1800" b="0" i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Physics, </a:t>
            </a:r>
            <a:r>
              <a:rPr lang="nb-NO" sz="1800" b="0" i="1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University</a:t>
            </a:r>
            <a:r>
              <a:rPr lang="nb-NO" sz="1800" b="0" i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nb-NO" sz="1800" b="0" i="1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of</a:t>
            </a:r>
            <a:r>
              <a:rPr lang="nb-NO" sz="1800" b="0" i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Oslo, Norway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800">
                <a:cs typeface="Arial" charset="0"/>
                <a:hlinkClick r:id="rId2"/>
              </a:rPr>
              <a:t>Erik.Adli@fys.uio.no</a:t>
            </a:r>
            <a:endParaRPr lang="nb-NO" sz="1800" b="0" i="1">
              <a:effectLst>
                <a:outerShdw blurRad="38100" dist="38100" dir="2700000" algn="tl">
                  <a:srgbClr val="04617B"/>
                </a:outerShdw>
              </a:effectLst>
              <a:latin typeface="Verdana" charset="0"/>
              <a:cs typeface="Verdana" charset="0"/>
            </a:endParaRP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endParaRPr lang="nb-NO" sz="1800">
              <a:effectLst>
                <a:outerShdw blurRad="38100" dist="38100" dir="2700000" algn="tl">
                  <a:srgbClr val="04617B"/>
                </a:outerShdw>
              </a:effectLst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37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966D1F-E69B-C947-B3BD-3271B1005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1899166"/>
            <a:ext cx="8343900" cy="1295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675BEC-FF10-464F-967D-59DF158E1B4A}"/>
              </a:ext>
            </a:extLst>
          </p:cNvPr>
          <p:cNvSpPr txBox="1"/>
          <p:nvPr/>
        </p:nvSpPr>
        <p:spPr>
          <a:xfrm>
            <a:off x="412750" y="88900"/>
            <a:ext cx="9620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800" dirty="0"/>
              <a:t>Efficiency: are we done?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B2BB3E-3AD5-AB43-B19C-56895600D933}"/>
              </a:ext>
            </a:extLst>
          </p:cNvPr>
          <p:cNvSpPr txBox="1"/>
          <p:nvPr/>
        </p:nvSpPr>
        <p:spPr>
          <a:xfrm>
            <a:off x="412751" y="1155700"/>
            <a:ext cx="1094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1) Production of driver: we can safely assume about 50-60% . Will anyway be similar for beam-driven RF and beam-driven plasma.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E1A23E-E643-C14D-85E9-A4EBEF34EA39}"/>
              </a:ext>
            </a:extLst>
          </p:cNvPr>
          <p:cNvSpPr txBox="1"/>
          <p:nvPr/>
        </p:nvSpPr>
        <p:spPr>
          <a:xfrm>
            <a:off x="412750" y="3429000"/>
            <a:ext cx="9311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 + 3) DB to MB: experimentally we have already shown efficenct as good CLIC – for a single stage.</a:t>
            </a:r>
          </a:p>
        </p:txBody>
      </p:sp>
    </p:spTree>
    <p:extLst>
      <p:ext uri="{BB962C8B-B14F-4D97-AF65-F5344CB8AC3E}">
        <p14:creationId xmlns:p14="http://schemas.microsoft.com/office/powerpoint/2010/main" val="1727019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27190" y="2646160"/>
            <a:ext cx="8953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Why are the linear community scrutinizing the main beam single bunch wake?</a:t>
            </a:r>
          </a:p>
          <a:p>
            <a:r>
              <a:rPr lang="en-US" b="1" dirty="0"/>
              <a:t>The single-bunch wake decides how much charge can be loaded into CLIC.</a:t>
            </a:r>
          </a:p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679580" y="3828145"/>
            <a:ext cx="94725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CLIC:</a:t>
            </a:r>
          </a:p>
          <a:p>
            <a:r>
              <a:rPr lang="en-US" dirty="0"/>
              <a:t>Limit for transverse single bunch wake: </a:t>
            </a:r>
            <a:r>
              <a:rPr lang="en-US" b="1" dirty="0"/>
              <a:t>100 kV/pC/m/m</a:t>
            </a:r>
          </a:p>
          <a:p>
            <a:r>
              <a:rPr lang="en-US" dirty="0"/>
              <a:t>Goal attained by spreading pulse charge into multi-bunch trains.  </a:t>
            </a:r>
            <a:r>
              <a:rPr lang="en-US" b="1" dirty="0"/>
              <a:t>Limits</a:t>
            </a:r>
            <a:r>
              <a:rPr lang="en-US" dirty="0"/>
              <a:t> the CLIC wake to RF efficiency to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~</a:t>
            </a:r>
            <a:r>
              <a:rPr lang="en-US" dirty="0"/>
              <a:t>25%.</a:t>
            </a:r>
          </a:p>
          <a:p>
            <a:endParaRPr lang="en-US" b="1" dirty="0"/>
          </a:p>
          <a:p>
            <a:r>
              <a:rPr lang="en-US" dirty="0"/>
              <a:t>Current plasma collider concepts: </a:t>
            </a:r>
            <a:r>
              <a:rPr lang="en-US" b="1" dirty="0"/>
              <a:t>single bunch acceleration</a:t>
            </a:r>
          </a:p>
          <a:p>
            <a:r>
              <a:rPr lang="en-US" dirty="0"/>
              <a:t>- disadvantageous with respect to the CLIC multi-bunch scheme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59818" y="76961"/>
            <a:ext cx="8331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Transverse instabilities: RF colliders vs plasma colliders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47054" y="5933506"/>
            <a:ext cx="876422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Still an open questions: </a:t>
            </a:r>
          </a:p>
          <a:p>
            <a:r>
              <a:rPr lang="en-US" dirty="0"/>
              <a:t>- sufficient mitigation of the instability for efficient PWFA single bunch acceleration?</a:t>
            </a:r>
          </a:p>
          <a:p>
            <a:r>
              <a:rPr lang="en-US" dirty="0"/>
              <a:t>- further studies, including  and benchmarking with PIC simulations and experiment needed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527854"/>
            <a:ext cx="2133600" cy="365125"/>
          </a:xfrm>
        </p:spPr>
        <p:txBody>
          <a:bodyPr/>
          <a:lstStyle/>
          <a:p>
            <a:fld id="{2380CDD0-ABA2-444F-86E1-5F0EF92EB0D8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647054" y="729900"/>
            <a:ext cx="34375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Focus lately: witness beam intra-beam wake :</a:t>
            </a:r>
          </a:p>
        </p:txBody>
      </p:sp>
      <p:sp>
        <p:nvSpPr>
          <p:cNvPr id="41" name="Oval 40"/>
          <p:cNvSpPr/>
          <p:nvPr/>
        </p:nvSpPr>
        <p:spPr>
          <a:xfrm>
            <a:off x="2719734" y="1224598"/>
            <a:ext cx="1270588" cy="54501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4" name="Oval 43"/>
          <p:cNvSpPr/>
          <p:nvPr/>
        </p:nvSpPr>
        <p:spPr>
          <a:xfrm>
            <a:off x="2839831" y="1434688"/>
            <a:ext cx="366824" cy="10366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Oval 45"/>
          <p:cNvSpPr/>
          <p:nvPr/>
        </p:nvSpPr>
        <p:spPr>
          <a:xfrm>
            <a:off x="3511853" y="1461484"/>
            <a:ext cx="366824" cy="10366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255" y="3460438"/>
            <a:ext cx="3292022" cy="9803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162" y="523933"/>
            <a:ext cx="2435511" cy="2122230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 flipH="1">
            <a:off x="2392180" y="1507485"/>
            <a:ext cx="1929809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3766" y="729901"/>
            <a:ext cx="2108372" cy="181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22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7F4B16-E808-9342-B367-B4A6FBE40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200" y="1711067"/>
            <a:ext cx="8458200" cy="47807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468348-EA70-6E4D-85F7-1F3F41A179D8}"/>
              </a:ext>
            </a:extLst>
          </p:cNvPr>
          <p:cNvSpPr txBox="1"/>
          <p:nvPr/>
        </p:nvSpPr>
        <p:spPr>
          <a:xfrm>
            <a:off x="1473200" y="1217999"/>
            <a:ext cx="3066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From </a:t>
            </a:r>
            <a:r>
              <a:rPr lang="en-GB" dirty="0"/>
              <a:t>Valeri Lebedev, Fermilab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22599-88E4-664E-9CF0-08CDF1CB3C17}"/>
              </a:ext>
            </a:extLst>
          </p:cNvPr>
          <p:cNvSpPr txBox="1"/>
          <p:nvPr/>
        </p:nvSpPr>
        <p:spPr>
          <a:xfrm>
            <a:off x="1473200" y="37499"/>
            <a:ext cx="110724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/>
              <a:t>To investigate a single stage is not sufficient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7B5788-830D-B14A-8485-D117E7F73ADA}"/>
              </a:ext>
            </a:extLst>
          </p:cNvPr>
          <p:cNvCxnSpPr>
            <a:cxnSpLocks/>
          </p:cNvCxnSpPr>
          <p:nvPr/>
        </p:nvCxnSpPr>
        <p:spPr>
          <a:xfrm>
            <a:off x="6045200" y="925011"/>
            <a:ext cx="1130300" cy="4370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1A6987F-02F3-794A-B38B-3FCC4365F697}"/>
              </a:ext>
            </a:extLst>
          </p:cNvPr>
          <p:cNvSpPr txBox="1"/>
          <p:nvPr/>
        </p:nvSpPr>
        <p:spPr>
          <a:xfrm>
            <a:off x="0" y="776163"/>
            <a:ext cx="549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Neither in simulation nor experiment.</a:t>
            </a:r>
          </a:p>
        </p:txBody>
      </p:sp>
    </p:spTree>
    <p:extLst>
      <p:ext uri="{BB962C8B-B14F-4D97-AF65-F5344CB8AC3E}">
        <p14:creationId xmlns:p14="http://schemas.microsoft.com/office/powerpoint/2010/main" val="1506249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A13CD80-9EB0-4FBD-847B-98A0C2347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73" y="666425"/>
            <a:ext cx="7358688" cy="1143000"/>
          </a:xfrm>
        </p:spPr>
        <p:txBody>
          <a:bodyPr>
            <a:normAutofit/>
          </a:bodyPr>
          <a:lstStyle/>
          <a:p>
            <a:r>
              <a:rPr lang="nb-NO" sz="2400" dirty="0" err="1"/>
              <a:t>Transverse</a:t>
            </a:r>
            <a:r>
              <a:rPr lang="nb-NO" sz="2400" dirty="0"/>
              <a:t> </a:t>
            </a:r>
            <a:r>
              <a:rPr lang="nb-NO" sz="2400" dirty="0" err="1"/>
              <a:t>wakefunctions</a:t>
            </a:r>
            <a:r>
              <a:rPr lang="nb-NO" sz="2400" dirty="0"/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3869E5F5-274E-4A22-B707-44DFF15387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12861" y="1592715"/>
                <a:ext cx="5242539" cy="3203145"/>
              </a:xfrm>
            </p:spPr>
            <p:txBody>
              <a:bodyPr>
                <a:noAutofit/>
              </a:bodyPr>
              <a:lstStyle/>
              <a:p>
                <a:r>
                  <a:rPr lang="nb-NO" sz="1300" dirty="0" err="1"/>
                  <a:t>Fermilab</a:t>
                </a:r>
                <a:r>
                  <a:rPr lang="nb-NO" sz="1300" dirty="0"/>
                  <a:t> / </a:t>
                </a:r>
                <a:r>
                  <a:rPr lang="nb-NO" sz="1300" dirty="0" err="1"/>
                  <a:t>Gennady</a:t>
                </a:r>
                <a:r>
                  <a:rPr lang="nb-NO" sz="1300" dirty="0"/>
                  <a:t> </a:t>
                </a:r>
                <a:r>
                  <a:rPr lang="nb-NO" sz="1300" dirty="0" err="1"/>
                  <a:t>Stupakov</a:t>
                </a:r>
                <a:r>
                  <a:rPr lang="nb-NO" sz="1300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d>
                      <m:d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nb-NO" sz="13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𝜉</m:t>
                        </m:r>
                      </m:num>
                      <m:den>
                        <m:sSup>
                          <m:sSup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nb-NO" sz="1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nb-NO" sz="130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nb-NO" sz="13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nb-NO" sz="1300" i="1">
                                            <a:latin typeface="Cambria Math" panose="02040503050406030204" pitchFamily="18" charset="0"/>
                                          </a:rPr>
                                          <m:t>𝜉</m:t>
                                        </m:r>
                                      </m:e>
                                      <m:sup>
                                        <m:r>
                                          <a:rPr lang="nb-NO" sz="13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nb-NO" sz="13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nb-NO" sz="13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sSubSup>
                                  <m:sSubSupPr>
                                    <m:ctrlP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nb-NO" sz="130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sub>
                                  <m:sup>
                                    <m:r>
                                      <a:rPr lang="nb-NO" sz="13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m:rPr>
                        <m:sty m:val="p"/>
                      </m:rPr>
                      <a:rPr lang="nb-NO" sz="1300">
                        <a:latin typeface="Cambria Math" panose="02040503050406030204" pitchFamily="18" charset="0"/>
                      </a:rPr>
                      <m:t>Θ</m:t>
                    </m:r>
                    <m:d>
                      <m:d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endParaRPr lang="nb-NO" sz="1300" dirty="0"/>
              </a:p>
              <a:p>
                <a:pPr lvl="1"/>
                <a14:m>
                  <m:oMath xmlns:m="http://schemas.openxmlformats.org/officeDocument/2006/math">
                    <m:r>
                      <a:rPr lang="nb-NO" sz="13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nb-NO" sz="1300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b-NO" sz="13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d>
                      <m:d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1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nb-NO" sz="13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nb-NO" sz="13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nb-NO" sz="1300" i="1">
                        <a:latin typeface="Cambria Math" panose="02040503050406030204" pitchFamily="18" charset="0"/>
                      </a:rPr>
                      <m:t>𝛼</m:t>
                    </m:r>
                    <m:sSubSup>
                      <m:sSubSup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b-NO" sz="13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nb-NO" sz="1300" dirty="0"/>
                  <a:t> represents an effective structure iris.</a:t>
                </a:r>
              </a:p>
              <a:p>
                <a:pPr lvl="1"/>
                <a:r>
                  <a:rPr lang="nb-NO" sz="1300" dirty="0"/>
                  <a:t>The electromagnetic fields penetrate into the plasma at depths </a:t>
                </a:r>
                <a14:m>
                  <m:oMath xmlns:m="http://schemas.openxmlformats.org/officeDocument/2006/math">
                    <m:r>
                      <a:rPr lang="nb-NO" sz="1300" i="1">
                        <a:latin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nb-NO" sz="1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b-NO" sz="13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lang="nb-NO" sz="13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nb-NO" sz="1300" dirty="0"/>
                  <a:t> a numerical coefficient on the order of one.</a:t>
                </a:r>
              </a:p>
            </p:txBody>
          </p:sp>
        </mc:Choice>
        <mc:Fallback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3869E5F5-274E-4A22-B707-44DFF15387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12861" y="1592715"/>
                <a:ext cx="5242539" cy="3203145"/>
              </a:xfrm>
              <a:blipFill>
                <a:blip r:embed="rId2"/>
                <a:stretch>
                  <a:fillRect l="-242" t="-79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Bilde 6">
            <a:extLst>
              <a:ext uri="{FF2B5EF4-FFF2-40B4-BE49-F238E27FC236}">
                <a16:creationId xmlns:a16="http://schemas.microsoft.com/office/drawing/2014/main" id="{000E181B-68C9-4AA2-8770-B51CDBBD0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949" y="1431233"/>
            <a:ext cx="3042251" cy="1977197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C4521FAF-B529-4863-ACAE-85991EE36F80}"/>
              </a:ext>
            </a:extLst>
          </p:cNvPr>
          <p:cNvSpPr txBox="1"/>
          <p:nvPr/>
        </p:nvSpPr>
        <p:spPr>
          <a:xfrm>
            <a:off x="8226531" y="2119105"/>
            <a:ext cx="859578" cy="2308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b-NO" sz="900" dirty="0">
                <a:cs typeface="Arial"/>
              </a:rPr>
              <a:t>G. Stupakov</a:t>
            </a:r>
            <a:endParaRPr lang="nb-NO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230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E- blow out regime: can be studied with with simplified models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432" y="4266435"/>
            <a:ext cx="3552734" cy="14542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57808" y="3706640"/>
            <a:ext cx="9210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benchmarked the wake function model, combined with simplified quasi-static tracking.</a:t>
            </a:r>
          </a:p>
        </p:txBody>
      </p:sp>
      <p:pic>
        <p:nvPicPr>
          <p:cNvPr id="14" name="Bilde 12" descr="Et bilde som inneholder objekt, kam&#10;&#10;Automatisk generert beskrivelse">
            <a:extLst>
              <a:ext uri="{FF2B5EF4-FFF2-40B4-BE49-F238E27FC236}">
                <a16:creationId xmlns:a16="http://schemas.microsoft.com/office/drawing/2014/main" id="{2070ED27-006C-45DD-8DF8-6D150CB18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198" y="4043437"/>
            <a:ext cx="2867751" cy="22516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kstSylinder 15">
                <a:extLst>
                  <a:ext uri="{FF2B5EF4-FFF2-40B4-BE49-F238E27FC236}">
                    <a16:creationId xmlns:a16="http://schemas.microsoft.com/office/drawing/2014/main" id="{F84624B9-C18E-4C1B-A191-7B3EB9FF62CC}"/>
                  </a:ext>
                </a:extLst>
              </p:cNvPr>
              <p:cNvSpPr txBox="1"/>
              <p:nvPr/>
            </p:nvSpPr>
            <p:spPr>
              <a:xfrm>
                <a:off x="7569861" y="6234570"/>
                <a:ext cx="15162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b-NO" sz="1400" i="1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nb-NO" sz="1400" i="1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nb-NO" sz="1400" i="1" err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nb-NO" sz="1400" dirty="0"/>
                  <a:t> behind center</a:t>
                </a:r>
              </a:p>
            </p:txBody>
          </p:sp>
        </mc:Choice>
        <mc:Fallback xmlns="">
          <p:sp>
            <p:nvSpPr>
              <p:cNvPr id="15" name="TekstSylinder 15">
                <a:extLst>
                  <a:ext uri="{FF2B5EF4-FFF2-40B4-BE49-F238E27FC236}">
                    <a16:creationId xmlns:a16="http://schemas.microsoft.com/office/drawing/2014/main" id="{F84624B9-C18E-4C1B-A191-7B3EB9FF6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861" y="6234570"/>
                <a:ext cx="1516249" cy="307777"/>
              </a:xfrm>
              <a:prstGeom prst="rect">
                <a:avLst/>
              </a:prstGeom>
              <a:blipFill>
                <a:blip r:embed="rId6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49486" y="6447910"/>
            <a:ext cx="5778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hlinkClick r:id="rId7"/>
              </a:rPr>
              <a:t>B. Chen, D. Schulte and E. Adli, B 2020 J. Phys.: Conf. Ser. 1596 012057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275521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150254"/>
            <a:ext cx="7162800" cy="27127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39328" y="102875"/>
            <a:ext cx="12625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Optimizing taking instability-efficiency into account: bunch length, charge, damping</a:t>
            </a:r>
          </a:p>
        </p:txBody>
      </p:sp>
      <p:pic>
        <p:nvPicPr>
          <p:cNvPr id="6" name="Bilde 11" descr="Et bilde som inneholder tekst, kart&#10;&#10;Automatisk generert beskrivelse">
            <a:extLst>
              <a:ext uri="{FF2B5EF4-FFF2-40B4-BE49-F238E27FC236}">
                <a16:creationId xmlns:a16="http://schemas.microsoft.com/office/drawing/2014/main" id="{ACC6C3DB-1C7D-46CA-85A1-9E5DB4224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563" y="595727"/>
            <a:ext cx="1748531" cy="15545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01125" y="887552"/>
            <a:ext cx="5266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Performed by one timestep QuickPIC simulations</a:t>
            </a:r>
          </a:p>
          <a:p>
            <a:r>
              <a:rPr lang="en-US" dirty="0"/>
              <a:t>(negligible computer time), plus tracking with simplified model.  1000s of working points can be in a matter of days.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4925419"/>
            <a:ext cx="92679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Working point with acceptable instability and higher luminosity, with respect to Snowmass study.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Bunch length of 5.5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 (Snowmass: 20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Amplification of action of a factor 6 (Snowmass: very large)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/>
              <a:t>Energy spread of 1.1% </a:t>
            </a:r>
            <a:r>
              <a:rPr lang="en-US" dirty="0"/>
              <a:t>(Snowmass: 12 %)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Efficiency of about 37.5 (Snowmass: 50 %)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/>
              <a:t>luminosity increase about 1.5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6702" y="5424036"/>
            <a:ext cx="1004987" cy="8427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52896" y="5522232"/>
            <a:ext cx="1896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Validity of lum. scaling?</a:t>
            </a:r>
          </a:p>
          <a:p>
            <a:r>
              <a:rPr lang="en-US" sz="1400" i="1" dirty="0"/>
              <a:t>Validity of model?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14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09E51-3856-C041-9597-DD9E15D460EE}"/>
              </a:ext>
            </a:extLst>
          </p:cNvPr>
          <p:cNvSpPr txBox="1"/>
          <p:nvPr/>
        </p:nvSpPr>
        <p:spPr>
          <a:xfrm>
            <a:off x="6019800" y="6465118"/>
            <a:ext cx="5778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hlinkClick r:id="rId5"/>
              </a:rPr>
              <a:t>B. Chen, D. Schulte and E. Adli, B 2020 J. Phys.: Conf. Ser. 1596 012057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2906084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ge"/>
          <p:cNvSpPr txBox="1"/>
          <p:nvPr/>
        </p:nvSpPr>
        <p:spPr>
          <a:xfrm>
            <a:off x="11399709" y="3741928"/>
            <a:ext cx="240450" cy="16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algn="l" defTabSz="584200">
              <a:defRPr sz="15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750"/>
              <a:t>Page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02583" y="3741927"/>
            <a:ext cx="110124" cy="15563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30" name="Dr. Carl A. Lindstrøm  |  24 March 2023  |  ALEGRO workshop"/>
          <p:cNvSpPr txBox="1">
            <a:spLocks noGrp="1"/>
          </p:cNvSpPr>
          <p:nvPr>
            <p:ph type="body" idx="26"/>
          </p:nvPr>
        </p:nvSpPr>
        <p:spPr>
          <a:xfrm>
            <a:off x="1806179" y="3741928"/>
            <a:ext cx="2816797" cy="196208"/>
          </a:xfrm>
          <a:prstGeom prst="rect">
            <a:avLst/>
          </a:prstGeom>
        </p:spPr>
        <p:txBody>
          <a:bodyPr/>
          <a:lstStyle/>
          <a:p>
            <a:r>
              <a:t>Dr. Carl A. Lindstrøm  |  24 March 2023  |  ALEGRO workshop</a:t>
            </a:r>
          </a:p>
        </p:txBody>
      </p:sp>
      <p:pic>
        <p:nvPicPr>
          <p:cNvPr id="31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51" y="3657851"/>
            <a:ext cx="736158" cy="193554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When the concept is not yet clear, agile development is most appropriate:…"/>
          <p:cNvSpPr txBox="1"/>
          <p:nvPr/>
        </p:nvSpPr>
        <p:spPr>
          <a:xfrm>
            <a:off x="379293" y="1073046"/>
            <a:ext cx="11433415" cy="3186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/>
          <a:p>
            <a:pPr marL="685800" lvl="3" defTabSz="412750">
              <a:spcBef>
                <a:spcPts val="1000"/>
              </a:spcBef>
              <a:buSzPct val="100000"/>
              <a:defRPr sz="4100" i="1">
                <a:solidFill>
                  <a:srgbClr val="000000"/>
                </a:solidFill>
              </a:defRPr>
            </a:pPr>
            <a:endParaRPr sz="2050" dirty="0"/>
          </a:p>
        </p:txBody>
      </p:sp>
      <p:sp>
        <p:nvSpPr>
          <p:cNvPr id="33" name="Agile development of plasma-based linacs/colliders"/>
          <p:cNvSpPr txBox="1"/>
          <p:nvPr/>
        </p:nvSpPr>
        <p:spPr>
          <a:xfrm>
            <a:off x="366557" y="362046"/>
            <a:ext cx="7991355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60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lang="nb-NO" sz="3000" dirty="0" err="1"/>
              <a:t>Next</a:t>
            </a:r>
            <a:r>
              <a:rPr lang="nb-NO" sz="3000" dirty="0"/>
              <a:t> </a:t>
            </a:r>
            <a:r>
              <a:rPr lang="nb-NO" sz="3000" dirty="0" err="1"/>
              <a:t>steps</a:t>
            </a:r>
            <a:r>
              <a:rPr lang="nb-NO" sz="3000" dirty="0"/>
              <a:t>: </a:t>
            </a:r>
            <a:r>
              <a:rPr lang="nb-NO" sz="3000" dirty="0" err="1"/>
              <a:t>integrate</a:t>
            </a:r>
            <a:r>
              <a:rPr lang="nb-NO" sz="3000" dirty="0"/>
              <a:t> </a:t>
            </a:r>
            <a:r>
              <a:rPr lang="nb-NO" sz="3000" dirty="0" err="1"/>
              <a:t>into</a:t>
            </a:r>
            <a:r>
              <a:rPr lang="nb-NO" sz="3000" dirty="0"/>
              <a:t> </a:t>
            </a:r>
            <a:r>
              <a:rPr lang="nb-NO" sz="3000" dirty="0" err="1"/>
              <a:t>our</a:t>
            </a:r>
            <a:r>
              <a:rPr lang="nb-NO" sz="3000" dirty="0"/>
              <a:t> </a:t>
            </a:r>
            <a:r>
              <a:rPr lang="nb-NO" sz="3000" dirty="0" err="1"/>
              <a:t>local</a:t>
            </a:r>
            <a:r>
              <a:rPr lang="nb-NO" sz="3000" dirty="0"/>
              <a:t> Oslo </a:t>
            </a:r>
            <a:r>
              <a:rPr lang="nb-NO" sz="3000" dirty="0" err="1"/>
              <a:t>framework</a:t>
            </a:r>
            <a:endParaRPr sz="3000" dirty="0"/>
          </a:p>
        </p:txBody>
      </p:sp>
      <p:grpSp>
        <p:nvGrpSpPr>
          <p:cNvPr id="36" name="Group"/>
          <p:cNvGrpSpPr/>
          <p:nvPr/>
        </p:nvGrpSpPr>
        <p:grpSpPr>
          <a:xfrm>
            <a:off x="7346737" y="1723126"/>
            <a:ext cx="3677202" cy="1963586"/>
            <a:chOff x="0" y="0"/>
            <a:chExt cx="7354402" cy="3927170"/>
          </a:xfrm>
        </p:grpSpPr>
        <p:pic>
          <p:nvPicPr>
            <p:cNvPr id="34" name="Screenshot 2022-08-16 at 18.44.45.png" descr="Screenshot 2022-08-16 at 18.44.45.png"/>
            <p:cNvPicPr>
              <a:picLocks noChangeAspect="1"/>
            </p:cNvPicPr>
            <p:nvPr/>
          </p:nvPicPr>
          <p:blipFill>
            <a:blip r:embed="rId3"/>
            <a:srcRect t="23466"/>
            <a:stretch>
              <a:fillRect/>
            </a:stretch>
          </p:blipFill>
          <p:spPr>
            <a:xfrm>
              <a:off x="0" y="0"/>
              <a:ext cx="5980421" cy="38349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Screenshot 2022-08-16 at 18.44.45.png" descr="Screenshot 2022-08-16 at 18.44.45.png"/>
            <p:cNvPicPr>
              <a:picLocks noChangeAspect="1"/>
            </p:cNvPicPr>
            <p:nvPr/>
          </p:nvPicPr>
          <p:blipFill>
            <a:blip r:embed="rId3"/>
            <a:srcRect l="22714" r="26842" b="88135"/>
            <a:stretch>
              <a:fillRect/>
            </a:stretch>
          </p:blipFill>
          <p:spPr>
            <a:xfrm>
              <a:off x="4337649" y="3332647"/>
              <a:ext cx="3016754" cy="5945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8" name="Group"/>
          <p:cNvGrpSpPr/>
          <p:nvPr/>
        </p:nvGrpSpPr>
        <p:grpSpPr>
          <a:xfrm>
            <a:off x="980932" y="1644695"/>
            <a:ext cx="5798957" cy="1967885"/>
            <a:chOff x="0" y="0"/>
            <a:chExt cx="11597912" cy="3935767"/>
          </a:xfrm>
        </p:grpSpPr>
        <p:sp>
          <p:nvSpPr>
            <p:cNvPr id="37" name="Line"/>
            <p:cNvSpPr/>
            <p:nvPr/>
          </p:nvSpPr>
          <p:spPr>
            <a:xfrm>
              <a:off x="1335713" y="958222"/>
              <a:ext cx="75578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38" name="Line"/>
            <p:cNvSpPr/>
            <p:nvPr/>
          </p:nvSpPr>
          <p:spPr>
            <a:xfrm>
              <a:off x="3492924" y="958222"/>
              <a:ext cx="75578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39" name="Line"/>
            <p:cNvSpPr/>
            <p:nvPr/>
          </p:nvSpPr>
          <p:spPr>
            <a:xfrm>
              <a:off x="5650137" y="958222"/>
              <a:ext cx="7557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0" name="Line"/>
            <p:cNvSpPr/>
            <p:nvPr/>
          </p:nvSpPr>
          <p:spPr>
            <a:xfrm>
              <a:off x="7807348" y="958222"/>
              <a:ext cx="7557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1" name="Line"/>
            <p:cNvSpPr/>
            <p:nvPr/>
          </p:nvSpPr>
          <p:spPr>
            <a:xfrm>
              <a:off x="182139" y="2143397"/>
              <a:ext cx="39075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2" name="Line"/>
            <p:cNvSpPr/>
            <p:nvPr/>
          </p:nvSpPr>
          <p:spPr>
            <a:xfrm flipV="1">
              <a:off x="185314" y="1415416"/>
              <a:ext cx="1" cy="21304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3" name="Line"/>
            <p:cNvSpPr/>
            <p:nvPr/>
          </p:nvSpPr>
          <p:spPr>
            <a:xfrm>
              <a:off x="185314" y="2837664"/>
              <a:ext cx="39075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4" name="Basic (Gaussian)"/>
            <p:cNvSpPr txBox="1"/>
            <p:nvPr/>
          </p:nvSpPr>
          <p:spPr>
            <a:xfrm>
              <a:off x="653074" y="1861269"/>
              <a:ext cx="923330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Basic</a:t>
              </a:r>
              <a:br>
                <a:rPr sz="750"/>
              </a:br>
              <a:r>
                <a:rPr sz="750"/>
                <a:t>(Gaussian)</a:t>
              </a:r>
            </a:p>
          </p:txBody>
        </p:sp>
        <p:sp>
          <p:nvSpPr>
            <p:cNvPr id="45" name="Measured 6D…"/>
            <p:cNvSpPr txBox="1"/>
            <p:nvPr/>
          </p:nvSpPr>
          <p:spPr>
            <a:xfrm>
              <a:off x="653074" y="2555536"/>
              <a:ext cx="1157370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rPr sz="750"/>
                <a:t>Measured 6D</a:t>
              </a:r>
            </a:p>
            <a:p>
              <a: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rPr sz="750"/>
                <a:t>phase space</a:t>
              </a:r>
            </a:p>
          </p:txBody>
        </p:sp>
        <p:sp>
          <p:nvSpPr>
            <p:cNvPr id="46" name="Line"/>
            <p:cNvSpPr/>
            <p:nvPr/>
          </p:nvSpPr>
          <p:spPr>
            <a:xfrm>
              <a:off x="185314" y="3531930"/>
              <a:ext cx="39075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7" name="ASTRA"/>
            <p:cNvSpPr txBox="1"/>
            <p:nvPr/>
          </p:nvSpPr>
          <p:spPr>
            <a:xfrm>
              <a:off x="653074" y="3363191"/>
              <a:ext cx="615554" cy="333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lvl1pPr>
            </a:lstStyle>
            <a:p>
              <a:r>
                <a:rPr sz="750"/>
                <a:t>ASTRA</a:t>
              </a:r>
            </a:p>
          </p:txBody>
        </p:sp>
        <p:sp>
          <p:nvSpPr>
            <p:cNvPr id="48" name="Line"/>
            <p:cNvSpPr/>
            <p:nvPr/>
          </p:nvSpPr>
          <p:spPr>
            <a:xfrm>
              <a:off x="2309410" y="2146861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49" name="Line"/>
            <p:cNvSpPr/>
            <p:nvPr/>
          </p:nvSpPr>
          <p:spPr>
            <a:xfrm flipV="1">
              <a:off x="2312585" y="1418880"/>
              <a:ext cx="1" cy="21304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0" name="Line"/>
            <p:cNvSpPr/>
            <p:nvPr/>
          </p:nvSpPr>
          <p:spPr>
            <a:xfrm>
              <a:off x="2312585" y="2841128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1" name="Basic (energy gain)"/>
            <p:cNvSpPr txBox="1"/>
            <p:nvPr/>
          </p:nvSpPr>
          <p:spPr>
            <a:xfrm>
              <a:off x="2780345" y="1864733"/>
              <a:ext cx="1131722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Basic</a:t>
              </a:r>
              <a:br>
                <a:rPr sz="750"/>
              </a:br>
              <a:r>
                <a:rPr sz="750"/>
                <a:t>(energy gain)</a:t>
              </a:r>
            </a:p>
          </p:txBody>
        </p:sp>
        <p:sp>
          <p:nvSpPr>
            <p:cNvPr id="52" name="1D nonlinear…"/>
            <p:cNvSpPr txBox="1"/>
            <p:nvPr/>
          </p:nvSpPr>
          <p:spPr>
            <a:xfrm>
              <a:off x="2780345" y="2559000"/>
              <a:ext cx="1128514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1D nonlinear</a:t>
              </a:r>
            </a:p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wakefields++</a:t>
              </a:r>
            </a:p>
          </p:txBody>
        </p:sp>
        <p:sp>
          <p:nvSpPr>
            <p:cNvPr id="53" name="Line"/>
            <p:cNvSpPr/>
            <p:nvPr/>
          </p:nvSpPr>
          <p:spPr>
            <a:xfrm>
              <a:off x="2312585" y="3535395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4" name="PIC (HiPACE++,…"/>
            <p:cNvSpPr txBox="1"/>
            <p:nvPr/>
          </p:nvSpPr>
          <p:spPr>
            <a:xfrm>
              <a:off x="2780345" y="3371509"/>
              <a:ext cx="1266374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4">
                      <a:hueOff val="-1247790"/>
                      <a:lumOff val="-12326"/>
                    </a:schemeClr>
                  </a:solidFill>
                </a:defRPr>
              </a:pPr>
              <a:r>
                <a:rPr sz="750"/>
                <a:t>PIC (HiPACE++,</a:t>
              </a:r>
            </a:p>
            <a:p>
              <a:pPr algn="l">
                <a:defRPr sz="1500">
                  <a:solidFill>
                    <a:schemeClr val="accent4">
                      <a:hueOff val="-1247790"/>
                      <a:lumOff val="-12326"/>
                    </a:schemeClr>
                  </a:solidFill>
                </a:defRPr>
              </a:pPr>
              <a:r>
                <a:rPr sz="750"/>
                <a:t>WarpX, etc.)</a:t>
              </a:r>
            </a:p>
          </p:txBody>
        </p:sp>
        <p:sp>
          <p:nvSpPr>
            <p:cNvPr id="55" name="Line"/>
            <p:cNvSpPr/>
            <p:nvPr/>
          </p:nvSpPr>
          <p:spPr>
            <a:xfrm>
              <a:off x="4456634" y="2143462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6" name="Line"/>
            <p:cNvSpPr/>
            <p:nvPr/>
          </p:nvSpPr>
          <p:spPr>
            <a:xfrm flipV="1">
              <a:off x="4459809" y="1415481"/>
              <a:ext cx="1" cy="21304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7" name="Line"/>
            <p:cNvSpPr/>
            <p:nvPr/>
          </p:nvSpPr>
          <p:spPr>
            <a:xfrm>
              <a:off x="4459809" y="2837729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58" name="Basic (apply R56)"/>
            <p:cNvSpPr txBox="1"/>
            <p:nvPr/>
          </p:nvSpPr>
          <p:spPr>
            <a:xfrm>
              <a:off x="4927567" y="1861335"/>
              <a:ext cx="926536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Basic</a:t>
              </a:r>
              <a:br>
                <a:rPr sz="750"/>
              </a:br>
              <a:r>
                <a:rPr sz="750"/>
                <a:t>(apply R</a:t>
              </a:r>
              <a:r>
                <a:rPr sz="750" baseline="-5999"/>
                <a:t>56</a:t>
              </a:r>
              <a:r>
                <a:rPr sz="750"/>
                <a:t>)</a:t>
              </a:r>
            </a:p>
          </p:txBody>
        </p:sp>
        <p:sp>
          <p:nvSpPr>
            <p:cNvPr id="59" name="Transfer matrices"/>
            <p:cNvSpPr txBox="1"/>
            <p:nvPr/>
          </p:nvSpPr>
          <p:spPr>
            <a:xfrm>
              <a:off x="4927567" y="2555602"/>
              <a:ext cx="775854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Transfer</a:t>
              </a:r>
              <a:br>
                <a:rPr sz="750"/>
              </a:br>
              <a:r>
                <a:rPr sz="750"/>
                <a:t>matrices</a:t>
              </a:r>
            </a:p>
          </p:txBody>
        </p:sp>
        <p:sp>
          <p:nvSpPr>
            <p:cNvPr id="60" name="Line"/>
            <p:cNvSpPr/>
            <p:nvPr/>
          </p:nvSpPr>
          <p:spPr>
            <a:xfrm>
              <a:off x="4459809" y="3531996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61" name="ELEGANT"/>
            <p:cNvSpPr txBox="1"/>
            <p:nvPr/>
          </p:nvSpPr>
          <p:spPr>
            <a:xfrm>
              <a:off x="4927567" y="3363257"/>
              <a:ext cx="820738" cy="333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lvl1pPr>
            </a:lstStyle>
            <a:p>
              <a:r>
                <a:rPr sz="750"/>
                <a:t>ELEGANT</a:t>
              </a:r>
            </a:p>
          </p:txBody>
        </p:sp>
        <p:sp>
          <p:nvSpPr>
            <p:cNvPr id="62" name="Line"/>
            <p:cNvSpPr/>
            <p:nvPr/>
          </p:nvSpPr>
          <p:spPr>
            <a:xfrm>
              <a:off x="6604165" y="2146926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63" name="Line"/>
            <p:cNvSpPr/>
            <p:nvPr/>
          </p:nvSpPr>
          <p:spPr>
            <a:xfrm flipV="1">
              <a:off x="6607340" y="1418945"/>
              <a:ext cx="1" cy="21304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64" name="Line"/>
            <p:cNvSpPr/>
            <p:nvPr/>
          </p:nvSpPr>
          <p:spPr>
            <a:xfrm>
              <a:off x="6607340" y="2841193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65" name="Basic (demagnify)"/>
            <p:cNvSpPr txBox="1"/>
            <p:nvPr/>
          </p:nvSpPr>
          <p:spPr>
            <a:xfrm>
              <a:off x="7075099" y="1864799"/>
              <a:ext cx="1045158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Basic</a:t>
              </a:r>
              <a:br>
                <a:rPr sz="750"/>
              </a:br>
              <a:r>
                <a:rPr sz="750"/>
                <a:t>(demagnify)</a:t>
              </a:r>
            </a:p>
          </p:txBody>
        </p:sp>
        <p:sp>
          <p:nvSpPr>
            <p:cNvPr id="66" name="Transfer matrices"/>
            <p:cNvSpPr txBox="1"/>
            <p:nvPr/>
          </p:nvSpPr>
          <p:spPr>
            <a:xfrm>
              <a:off x="7075099" y="2559066"/>
              <a:ext cx="775854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rPr sz="750"/>
                <a:t>Transfer</a:t>
              </a:r>
              <a:br>
                <a:rPr sz="750"/>
              </a:br>
              <a:r>
                <a:rPr sz="750"/>
                <a:t>matrices</a:t>
              </a:r>
            </a:p>
          </p:txBody>
        </p:sp>
        <p:sp>
          <p:nvSpPr>
            <p:cNvPr id="67" name="Line"/>
            <p:cNvSpPr/>
            <p:nvPr/>
          </p:nvSpPr>
          <p:spPr>
            <a:xfrm>
              <a:off x="6607340" y="3535460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68" name="ELEGANT"/>
            <p:cNvSpPr txBox="1"/>
            <p:nvPr/>
          </p:nvSpPr>
          <p:spPr>
            <a:xfrm>
              <a:off x="7075099" y="3366721"/>
              <a:ext cx="820738" cy="333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lvl1pPr>
            </a:lstStyle>
            <a:p>
              <a:r>
                <a:rPr sz="750"/>
                <a:t>ELEGANT</a:t>
              </a:r>
            </a:p>
          </p:txBody>
        </p:sp>
        <p:sp>
          <p:nvSpPr>
            <p:cNvPr id="69" name="Line"/>
            <p:cNvSpPr/>
            <p:nvPr/>
          </p:nvSpPr>
          <p:spPr>
            <a:xfrm>
              <a:off x="8727806" y="2143527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70" name="Line"/>
            <p:cNvSpPr/>
            <p:nvPr/>
          </p:nvSpPr>
          <p:spPr>
            <a:xfrm flipV="1">
              <a:off x="8729944" y="1415545"/>
              <a:ext cx="1038" cy="212808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71" name="Line"/>
            <p:cNvSpPr/>
            <p:nvPr/>
          </p:nvSpPr>
          <p:spPr>
            <a:xfrm>
              <a:off x="8730981" y="2837794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72" name="Basic (geometric luminosity)"/>
            <p:cNvSpPr txBox="1"/>
            <p:nvPr/>
          </p:nvSpPr>
          <p:spPr>
            <a:xfrm>
              <a:off x="9198740" y="1861399"/>
              <a:ext cx="1878720" cy="564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pPr>
              <a:r>
                <a:rPr sz="750"/>
                <a:t>Basic</a:t>
              </a:r>
              <a:br>
                <a:rPr sz="750"/>
              </a:br>
              <a:r>
                <a:rPr sz="750"/>
                <a:t>(geometric luminosity)</a:t>
              </a:r>
            </a:p>
          </p:txBody>
        </p:sp>
        <p:sp>
          <p:nvSpPr>
            <p:cNvPr id="73" name="GUINEA-PIG"/>
            <p:cNvSpPr txBox="1"/>
            <p:nvPr/>
          </p:nvSpPr>
          <p:spPr>
            <a:xfrm>
              <a:off x="9198740" y="2671082"/>
              <a:ext cx="1051570" cy="333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l">
                <a:defRPr sz="1500">
                  <a:solidFill>
                    <a:schemeClr val="accent3">
                      <a:hueOff val="914338"/>
                      <a:satOff val="31515"/>
                      <a:lumOff val="-30790"/>
                    </a:schemeClr>
                  </a:solidFill>
                </a:defRPr>
              </a:lvl1pPr>
            </a:lstStyle>
            <a:p>
              <a:r>
                <a:rPr sz="750"/>
                <a:t>GUINEA-PIG</a:t>
              </a:r>
            </a:p>
          </p:txBody>
        </p:sp>
        <p:sp>
          <p:nvSpPr>
            <p:cNvPr id="74" name="Square"/>
            <p:cNvSpPr/>
            <p:nvPr/>
          </p:nvSpPr>
          <p:spPr>
            <a:xfrm>
              <a:off x="0" y="323222"/>
              <a:ext cx="1270000" cy="1270001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75" name="Square"/>
            <p:cNvSpPr/>
            <p:nvPr/>
          </p:nvSpPr>
          <p:spPr>
            <a:xfrm>
              <a:off x="2157210" y="323222"/>
              <a:ext cx="1270001" cy="1270001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76" name="Square"/>
            <p:cNvSpPr/>
            <p:nvPr/>
          </p:nvSpPr>
          <p:spPr>
            <a:xfrm>
              <a:off x="4314423" y="323222"/>
              <a:ext cx="1270001" cy="1270001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77" name="Square"/>
            <p:cNvSpPr/>
            <p:nvPr/>
          </p:nvSpPr>
          <p:spPr>
            <a:xfrm>
              <a:off x="6471634" y="323222"/>
              <a:ext cx="1270001" cy="1270001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78" name="Square"/>
            <p:cNvSpPr/>
            <p:nvPr/>
          </p:nvSpPr>
          <p:spPr>
            <a:xfrm>
              <a:off x="8598259" y="323222"/>
              <a:ext cx="1270001" cy="1270001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79" name="Source"/>
            <p:cNvSpPr txBox="1"/>
            <p:nvPr/>
          </p:nvSpPr>
          <p:spPr>
            <a:xfrm>
              <a:off x="63958" y="768427"/>
              <a:ext cx="756618" cy="379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>
                <a:defRPr b="1">
                  <a:solidFill>
                    <a:srgbClr val="000000"/>
                  </a:solidFill>
                </a:defRPr>
              </a:lvl1pPr>
            </a:lstStyle>
            <a:p>
              <a:r>
                <a:rPr sz="900"/>
                <a:t>Source</a:t>
              </a:r>
            </a:p>
          </p:txBody>
        </p:sp>
        <p:sp>
          <p:nvSpPr>
            <p:cNvPr id="80" name="Stage"/>
            <p:cNvSpPr txBox="1"/>
            <p:nvPr/>
          </p:nvSpPr>
          <p:spPr>
            <a:xfrm>
              <a:off x="2314436" y="768427"/>
              <a:ext cx="631584" cy="379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>
                <a:defRPr b="1">
                  <a:solidFill>
                    <a:srgbClr val="000000"/>
                  </a:solidFill>
                </a:defRPr>
              </a:lvl1pPr>
            </a:lstStyle>
            <a:p>
              <a:r>
                <a:rPr sz="900"/>
                <a:t>Stage</a:t>
              </a:r>
            </a:p>
          </p:txBody>
        </p:sp>
        <p:sp>
          <p:nvSpPr>
            <p:cNvPr id="81" name="Inter- stage"/>
            <p:cNvSpPr txBox="1"/>
            <p:nvPr/>
          </p:nvSpPr>
          <p:spPr>
            <a:xfrm>
              <a:off x="4488717" y="629930"/>
              <a:ext cx="637996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>
                <a:defRPr b="1">
                  <a:solidFill>
                    <a:srgbClr val="000000"/>
                  </a:solidFill>
                </a:defRPr>
              </a:pPr>
              <a:r>
                <a:rPr sz="900"/>
                <a:t>Inter-</a:t>
              </a:r>
              <a:br>
                <a:rPr sz="900"/>
              </a:br>
              <a:r>
                <a:rPr sz="900"/>
                <a:t>stage</a:t>
              </a:r>
            </a:p>
          </p:txBody>
        </p:sp>
        <p:sp>
          <p:nvSpPr>
            <p:cNvPr id="82" name="BDS"/>
            <p:cNvSpPr txBox="1"/>
            <p:nvPr/>
          </p:nvSpPr>
          <p:spPr>
            <a:xfrm>
              <a:off x="6752915" y="768427"/>
              <a:ext cx="484108" cy="379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>
                <a:defRPr b="1">
                  <a:solidFill>
                    <a:srgbClr val="000000"/>
                  </a:solidFill>
                </a:defRPr>
              </a:lvl1pPr>
            </a:lstStyle>
            <a:p>
              <a:r>
                <a:rPr sz="900"/>
                <a:t>BDS</a:t>
              </a:r>
            </a:p>
          </p:txBody>
        </p:sp>
        <p:sp>
          <p:nvSpPr>
            <p:cNvPr id="83" name="IP"/>
            <p:cNvSpPr txBox="1"/>
            <p:nvPr/>
          </p:nvSpPr>
          <p:spPr>
            <a:xfrm>
              <a:off x="9029500" y="768427"/>
              <a:ext cx="285336" cy="379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>
                <a:defRPr b="1">
                  <a:solidFill>
                    <a:srgbClr val="000000"/>
                  </a:solidFill>
                </a:defRPr>
              </a:lvl1pPr>
            </a:lstStyle>
            <a:p>
              <a:r>
                <a:rPr sz="900"/>
                <a:t>IP</a:t>
              </a:r>
            </a:p>
          </p:txBody>
        </p:sp>
        <p:sp>
          <p:nvSpPr>
            <p:cNvPr id="84" name="Line"/>
            <p:cNvSpPr/>
            <p:nvPr/>
          </p:nvSpPr>
          <p:spPr>
            <a:xfrm>
              <a:off x="8716464" y="3533957"/>
              <a:ext cx="39075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85" name="PIC? (OSIRIS)"/>
            <p:cNvSpPr txBox="1"/>
            <p:nvPr/>
          </p:nvSpPr>
          <p:spPr>
            <a:xfrm>
              <a:off x="9184222" y="3365217"/>
              <a:ext cx="1112486" cy="333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l">
                <a:defRPr sz="1500">
                  <a:solidFill>
                    <a:schemeClr val="accent5">
                      <a:lumOff val="-29866"/>
                    </a:schemeClr>
                  </a:solidFill>
                </a:defRPr>
              </a:lvl1pPr>
            </a:lstStyle>
            <a:p>
              <a:r>
                <a:rPr sz="750"/>
                <a:t>PIC? (OSIRIS)</a:t>
              </a:r>
            </a:p>
          </p:txBody>
        </p:sp>
        <p:sp>
          <p:nvSpPr>
            <p:cNvPr id="86" name="Interfacing…"/>
            <p:cNvSpPr txBox="1"/>
            <p:nvPr/>
          </p:nvSpPr>
          <p:spPr>
            <a:xfrm>
              <a:off x="10392454" y="447084"/>
              <a:ext cx="1205458" cy="979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>
                <a:defRPr sz="1900" b="1" i="1"/>
              </a:pPr>
              <a:r>
                <a:rPr sz="950"/>
                <a:t>Interfacing</a:t>
              </a:r>
            </a:p>
            <a:p>
              <a:pPr>
                <a:defRPr sz="1900" b="1" i="1"/>
              </a:pPr>
              <a:r>
                <a:rPr sz="950"/>
                <a:t>using</a:t>
              </a:r>
            </a:p>
            <a:p>
              <a:pPr>
                <a:defRPr sz="1900" b="1" i="1"/>
              </a:pPr>
              <a:r>
                <a:rPr sz="950"/>
                <a:t>OpenPMD</a:t>
              </a:r>
            </a:p>
          </p:txBody>
        </p:sp>
        <p:sp>
          <p:nvSpPr>
            <p:cNvPr id="87" name="Line"/>
            <p:cNvSpPr/>
            <p:nvPr/>
          </p:nvSpPr>
          <p:spPr>
            <a:xfrm>
              <a:off x="2780266" y="0"/>
              <a:ext cx="2172423" cy="304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71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431FF87-E47E-EE4D-A346-385ABC0EE0F2}"/>
              </a:ext>
            </a:extLst>
          </p:cNvPr>
          <p:cNvSpPr/>
          <p:nvPr/>
        </p:nvSpPr>
        <p:spPr>
          <a:xfrm>
            <a:off x="1886154" y="1381765"/>
            <a:ext cx="2148216" cy="22760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2F176E0-C5CA-964B-9720-81F1E398B7B0}"/>
              </a:ext>
            </a:extLst>
          </p:cNvPr>
          <p:cNvCxnSpPr/>
          <p:nvPr/>
        </p:nvCxnSpPr>
        <p:spPr>
          <a:xfrm flipV="1">
            <a:off x="2059537" y="3657851"/>
            <a:ext cx="76100" cy="975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396DF36-DF44-8849-9D93-EB33BCA2C97D}"/>
              </a:ext>
            </a:extLst>
          </p:cNvPr>
          <p:cNvSpPr txBox="1"/>
          <p:nvPr/>
        </p:nvSpPr>
        <p:spPr>
          <a:xfrm>
            <a:off x="2135637" y="4112200"/>
            <a:ext cx="72618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For the efficiency studies: levels of increasing model accuracy: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No transverse instability modelled (negligible CPU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Fixed amplitude change per cell (negligibe CPU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Wake function + Sliced beam model, as in B. B. Chen et al (seconds)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Quasi-static PIC code (minutes, hous +)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AC37D9-2AE6-3947-94F7-5F04EB14C109}"/>
              </a:ext>
            </a:extLst>
          </p:cNvPr>
          <p:cNvSpPr txBox="1"/>
          <p:nvPr/>
        </p:nvSpPr>
        <p:spPr>
          <a:xfrm>
            <a:off x="122805" y="5755549"/>
            <a:ext cx="11287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Using the Oslo framework, we aim to fully answer the relevance/implications of the Fermilab instability-efficiency relation, for beam-driven e</a:t>
            </a:r>
            <a:r>
              <a:rPr lang="en-CH" baseline="30000" dirty="0"/>
              <a:t>- </a:t>
            </a:r>
            <a:r>
              <a:rPr lang="en-CH" dirty="0"/>
              <a:t>linacs.  </a:t>
            </a:r>
            <a:r>
              <a:rPr lang="en-CH" b="1" dirty="0"/>
              <a:t>And get realistic numbers for e- PWFA efficiency.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 additon, eventually, experimental verification is needed (work in collaboration with SLAC)</a:t>
            </a:r>
          </a:p>
        </p:txBody>
      </p:sp>
    </p:spTree>
    <p:extLst>
      <p:ext uri="{BB962C8B-B14F-4D97-AF65-F5344CB8AC3E}">
        <p14:creationId xmlns:p14="http://schemas.microsoft.com/office/powerpoint/2010/main" val="304017276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12207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What to take into account for a pre-CDR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1" y="1076851"/>
            <a:ext cx="9014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Although experimental progress is impressive, the technology may be far from its ultimate performance.  What should a design study take into account when considering feasibility?  </a:t>
            </a:r>
            <a:r>
              <a:rPr lang="en-US" sz="1600" b="1" dirty="0"/>
              <a:t>One example</a:t>
            </a:r>
            <a:r>
              <a:rPr lang="en-US" sz="1600" dirty="0"/>
              <a:t> from beam-driven two-bunch PWFA 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97019"/>
            <a:ext cx="2947944" cy="19784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63142" y="3815462"/>
            <a:ext cx="30571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Experiment :</a:t>
            </a:r>
          </a:p>
          <a:p>
            <a:r>
              <a:rPr lang="en-US" sz="1400" dirty="0"/>
              <a:t>two-bunch acceleration, 30 wake to DB efficiency. M. </a:t>
            </a:r>
            <a:r>
              <a:rPr lang="en-US" sz="1400" dirty="0" err="1"/>
              <a:t>Litos</a:t>
            </a:r>
            <a:r>
              <a:rPr lang="en-US" sz="1400" dirty="0"/>
              <a:t> et al., </a:t>
            </a:r>
            <a:r>
              <a:rPr lang="is-IS" sz="1400" dirty="0"/>
              <a:t>Nature </a:t>
            </a:r>
            <a:r>
              <a:rPr lang="is-IS" sz="1400" b="1" dirty="0"/>
              <a:t>515</a:t>
            </a:r>
            <a:r>
              <a:rPr lang="is-IS" sz="1400" dirty="0"/>
              <a:t>, 92–95 (2014) </a:t>
            </a:r>
          </a:p>
          <a:p>
            <a:endParaRPr lang="en-US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698" y="3757995"/>
            <a:ext cx="1642597" cy="28636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03144" y="1942071"/>
            <a:ext cx="2794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Simulation :</a:t>
            </a:r>
          </a:p>
          <a:p>
            <a:endParaRPr lang="en-US" sz="1400" b="1" dirty="0"/>
          </a:p>
          <a:p>
            <a:r>
              <a:rPr lang="en-US" sz="1400" dirty="0"/>
              <a:t>Two-bunch acceleration, almost full DB depletion</a:t>
            </a:r>
            <a:r>
              <a:rPr lang="en-US" sz="1400" b="1" dirty="0"/>
              <a:t>, 50% DB to MB efficiency single stage</a:t>
            </a:r>
            <a:r>
              <a:rPr lang="en-US" sz="1400" dirty="0"/>
              <a:t>, emittance preservation at um level, energy spread at %-level.  M. Hogan et al., </a:t>
            </a:r>
            <a:r>
              <a:rPr lang="pt-BR" sz="1400" dirty="0"/>
              <a:t>2010 New J. </a:t>
            </a:r>
            <a:r>
              <a:rPr lang="pt-BR" sz="1400" dirty="0" err="1"/>
              <a:t>Phys</a:t>
            </a:r>
            <a:r>
              <a:rPr lang="pt-BR" sz="1400" dirty="0"/>
              <a:t>. </a:t>
            </a:r>
            <a:r>
              <a:rPr lang="pt-BR" sz="1400" b="1" dirty="0"/>
              <a:t>12 </a:t>
            </a:r>
            <a:r>
              <a:rPr lang="pt-BR" sz="1400" dirty="0"/>
              <a:t>055030 (2010).</a:t>
            </a:r>
            <a:br>
              <a:rPr lang="pt-BR" sz="1400" dirty="0"/>
            </a:b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979967" y="3600018"/>
            <a:ext cx="30784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Ultimate performance? :</a:t>
            </a:r>
          </a:p>
          <a:p>
            <a:endParaRPr lang="pt-BR" sz="1400" b="1" dirty="0"/>
          </a:p>
          <a:p>
            <a:r>
              <a:rPr lang="pt-BR" sz="1400" b="1" dirty="0"/>
              <a:t>90% </a:t>
            </a:r>
            <a:r>
              <a:rPr lang="pt-BR" sz="1400" b="1" dirty="0" err="1"/>
              <a:t>efficiency</a:t>
            </a:r>
            <a:r>
              <a:rPr lang="pt-BR" sz="1400" b="1" dirty="0"/>
              <a:t>?</a:t>
            </a:r>
          </a:p>
          <a:p>
            <a:endParaRPr lang="pt-BR" sz="1400" dirty="0"/>
          </a:p>
          <a:p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1010" y="4861031"/>
            <a:ext cx="5383687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Oslo opinion, for the pre-CDR: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could and should base ourself on what is possible in simulation today, as long as the assumptions are consistent with technologically feasible plasma drivers and plasma targets.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will already hard enough to show a good performance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pre-CDR will suggest further technological developments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084960" y="3655495"/>
            <a:ext cx="718185" cy="483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515315" y="3285765"/>
            <a:ext cx="594486" cy="276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51513AC-C32B-2740-A50C-79A8083DD4CD}"/>
              </a:ext>
            </a:extLst>
          </p:cNvPr>
          <p:cNvSpPr/>
          <p:nvPr/>
        </p:nvSpPr>
        <p:spPr>
          <a:xfrm>
            <a:off x="121010" y="678642"/>
            <a:ext cx="43679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400" dirty="0">
                <a:hlinkClick r:id="rId4"/>
              </a:rPr>
              <a:t>Slide from E. Adli, </a:t>
            </a:r>
            <a:r>
              <a:rPr lang="en-GB" sz="1400" dirty="0">
                <a:hlinkClick r:id="rId4"/>
              </a:rPr>
              <a:t>CLIC Novel Accelerator Methods</a:t>
            </a:r>
            <a:r>
              <a:rPr lang="en-GB" sz="1400" dirty="0"/>
              <a:t> (2017)</a:t>
            </a:r>
            <a:endParaRPr lang="en-CH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0D2FDF-017A-A54F-AABA-19A52787E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8331" y="3973396"/>
            <a:ext cx="2419337" cy="212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11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5D4677-B6F8-104E-A612-2FA50A687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65" y="-122077"/>
            <a:ext cx="11456894" cy="1143000"/>
          </a:xfrm>
        </p:spPr>
        <p:txBody>
          <a:bodyPr>
            <a:normAutofit/>
          </a:bodyPr>
          <a:lstStyle/>
          <a:p>
            <a:r>
              <a:rPr lang="en-US" sz="3600" dirty="0"/>
              <a:t>Experimental challenges – experiments are single stage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15E7C5-F449-4349-9958-A7E35FA03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969" y="1504202"/>
            <a:ext cx="8343900" cy="3060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5D24DC-47A1-554C-9FDE-157A643FAF9B}"/>
              </a:ext>
            </a:extLst>
          </p:cNvPr>
          <p:cNvSpPr txBox="1"/>
          <p:nvPr/>
        </p:nvSpPr>
        <p:spPr>
          <a:xfrm>
            <a:off x="268941" y="4697506"/>
            <a:ext cx="9765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Also a challenge for CLIC/ILC : </a:t>
            </a:r>
          </a:p>
          <a:p>
            <a:pPr marL="285750" indent="-285750">
              <a:buFontTx/>
              <a:buChar char="-"/>
            </a:pPr>
            <a:r>
              <a:rPr lang="en-CH" dirty="0"/>
              <a:t>can we build CLIC/ILC relying on numerical models?  Answer seems to be yes.</a:t>
            </a:r>
          </a:p>
          <a:p>
            <a:pPr marL="285750" indent="-285750">
              <a:buFontTx/>
              <a:buChar char="-"/>
            </a:pPr>
            <a:r>
              <a:rPr lang="en-CH" dirty="0"/>
              <a:t>a go ahead for building a plasma collider would likewise not only require experiment progress, but to develop and build up confidence in our simulations and models</a:t>
            </a:r>
          </a:p>
        </p:txBody>
      </p:sp>
    </p:spTree>
    <p:extLst>
      <p:ext uri="{BB962C8B-B14F-4D97-AF65-F5344CB8AC3E}">
        <p14:creationId xmlns:p14="http://schemas.microsoft.com/office/powerpoint/2010/main" val="1935941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568" y="-241539"/>
            <a:ext cx="11182864" cy="1143000"/>
          </a:xfrm>
        </p:spPr>
        <p:txBody>
          <a:bodyPr>
            <a:normAutofit/>
          </a:bodyPr>
          <a:lstStyle/>
          <a:p>
            <a:r>
              <a:rPr lang="en-US" dirty="0"/>
              <a:t>Interaction PWFA-LC study and PWFA research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30250" y="1168596"/>
            <a:ext cx="884892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896162" y="2751241"/>
            <a:ext cx="3837753" cy="120032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design, based on current knowledge (including simulation/theory), fulfilling physics requirements.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33915" y="4187574"/>
            <a:ext cx="3837753" cy="92333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Technology development and experiments to address the critical issues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456178" y="3674570"/>
            <a:ext cx="648828" cy="513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915" y="3564122"/>
            <a:ext cx="150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gives input to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45056" y="3674570"/>
            <a:ext cx="1188858" cy="1123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36268" y="4151582"/>
            <a:ext cx="305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updates/</a:t>
            </a:r>
          </a:p>
          <a:p>
            <a:r>
              <a:rPr lang="en-US" dirty="0"/>
              <a:t>inspires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78201" y="2443464"/>
            <a:ext cx="5111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part is underrepresented in the NAT community.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26670" y="5110904"/>
            <a:ext cx="5111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Development not necessary driven by linear collider requirements</a:t>
            </a:r>
          </a:p>
          <a:p>
            <a:r>
              <a:rPr lang="en-US" sz="1400" dirty="0"/>
              <a:t>"Bottom up approach" – see what comes out of technology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0977" y="2515616"/>
            <a:ext cx="5111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"Top downapproach"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2383" y="2949321"/>
            <a:ext cx="3509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better PWFA-LC concept exists,</a:t>
            </a:r>
          </a:p>
          <a:p>
            <a:r>
              <a:rPr lang="en-US" i="1" dirty="0"/>
              <a:t>the better the experimental studies</a:t>
            </a:r>
          </a:p>
          <a:p>
            <a:r>
              <a:rPr lang="en-US" i="1" dirty="0"/>
              <a:t>can be guided.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9745" y="4881677"/>
            <a:ext cx="31263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New ideas can arise from “free </a:t>
            </a:r>
          </a:p>
          <a:p>
            <a:r>
              <a:rPr lang="en-US" i="1" dirty="0"/>
              <a:t>experimentation”, and inspire</a:t>
            </a:r>
          </a:p>
          <a:p>
            <a:r>
              <a:rPr lang="en-US" i="1" dirty="0"/>
              <a:t>new PWFA-LC concepts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52" y="1271825"/>
            <a:ext cx="3004093" cy="7852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591" y="922584"/>
            <a:ext cx="7792746" cy="14044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43658D-F8ED-DA4B-89A0-5F2425E035D8}"/>
              </a:ext>
            </a:extLst>
          </p:cNvPr>
          <p:cNvSpPr/>
          <p:nvPr/>
        </p:nvSpPr>
        <p:spPr>
          <a:xfrm>
            <a:off x="177129" y="6316889"/>
            <a:ext cx="43679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400" dirty="0">
                <a:hlinkClick r:id="rId4"/>
              </a:rPr>
              <a:t>Slide from E. Adli, </a:t>
            </a:r>
            <a:r>
              <a:rPr lang="en-GB" sz="1400" dirty="0">
                <a:hlinkClick r:id="rId4"/>
              </a:rPr>
              <a:t>CLIC Novel Accelerator Methods</a:t>
            </a:r>
            <a:r>
              <a:rPr lang="en-GB" sz="1400" dirty="0"/>
              <a:t> (2017)</a:t>
            </a:r>
            <a:endParaRPr lang="en-CH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853415-6DB4-C14D-ADC4-336E29DE8E14}"/>
              </a:ext>
            </a:extLst>
          </p:cNvPr>
          <p:cNvSpPr txBox="1"/>
          <p:nvPr/>
        </p:nvSpPr>
        <p:spPr>
          <a:xfrm>
            <a:off x="679426" y="921971"/>
            <a:ext cx="1101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(S. Corde)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E39794-7B6D-F544-9DA7-63A8E71D94E4}"/>
              </a:ext>
            </a:extLst>
          </p:cNvPr>
          <p:cNvSpPr txBox="1"/>
          <p:nvPr/>
        </p:nvSpPr>
        <p:spPr>
          <a:xfrm>
            <a:off x="4136268" y="89865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(E. Adli)</a:t>
            </a:r>
          </a:p>
        </p:txBody>
      </p:sp>
    </p:spTree>
    <p:extLst>
      <p:ext uri="{BB962C8B-B14F-4D97-AF65-F5344CB8AC3E}">
        <p14:creationId xmlns:p14="http://schemas.microsoft.com/office/powerpoint/2010/main" val="3359969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1925"/>
            <a:ext cx="10515600" cy="1325563"/>
          </a:xfrm>
        </p:spPr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0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7D81B3-80BA-4F46-A279-1C6FF1581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3568"/>
            <a:ext cx="6199517" cy="27922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C2359A-E436-6546-9694-D5366CE24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858" y="746140"/>
            <a:ext cx="2878802" cy="26286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63471A-B3B4-8948-92E3-797191C1F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82" y="4073198"/>
            <a:ext cx="4477752" cy="2421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1FCEB4-1726-6F4F-AE56-9DA8AC591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136" y="3563426"/>
            <a:ext cx="5759675" cy="32409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EE2543-F623-CC4F-9450-5FCF55E5E404}"/>
              </a:ext>
            </a:extLst>
          </p:cNvPr>
          <p:cNvSpPr txBox="1"/>
          <p:nvPr/>
        </p:nvSpPr>
        <p:spPr>
          <a:xfrm>
            <a:off x="0" y="97841"/>
            <a:ext cx="119211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1531" hangingPunct="0"/>
            <a:r>
              <a:rPr lang="en-US" sz="2200" dirty="0">
                <a:solidFill>
                  <a:srgbClr val="C00000"/>
                </a:solidFill>
                <a:latin typeface="Avenir Book"/>
                <a:ea typeface="Avenir Book"/>
                <a:cs typeface="Avenir Book"/>
                <a:sym typeface="Avenir Book"/>
              </a:rPr>
              <a:t>Despite a rich physics program, the current global funding climate makes the realization of the below TeV-scale linear colliders challenging. </a:t>
            </a:r>
            <a:r>
              <a:rPr lang="en-US" sz="2200" b="1" dirty="0">
                <a:solidFill>
                  <a:srgbClr val="C00000"/>
                </a:solidFill>
                <a:latin typeface="Avenir Book"/>
                <a:ea typeface="Avenir Book"/>
                <a:cs typeface="Avenir Book"/>
                <a:sym typeface="Avenir Book"/>
              </a:rPr>
              <a:t>Can we provide not only more compact, but more power efficient colliders?</a:t>
            </a:r>
          </a:p>
        </p:txBody>
      </p:sp>
    </p:spTree>
    <p:extLst>
      <p:ext uri="{BB962C8B-B14F-4D97-AF65-F5344CB8AC3E}">
        <p14:creationId xmlns:p14="http://schemas.microsoft.com/office/powerpoint/2010/main" val="1215955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5979" y="133223"/>
            <a:ext cx="6172200" cy="426357"/>
          </a:xfrm>
        </p:spPr>
        <p:txBody>
          <a:bodyPr>
            <a:noAutofit/>
          </a:bodyPr>
          <a:lstStyle/>
          <a:p>
            <a:r>
              <a:rPr lang="en-US" sz="3200" dirty="0"/>
              <a:t>Transverse tolerances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979" y="1446280"/>
            <a:ext cx="2857500" cy="14300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Drive beam center defines center of the focusing</a:t>
            </a:r>
          </a:p>
          <a:p>
            <a:pPr marL="0" indent="0">
              <a:buNone/>
            </a:pPr>
            <a:r>
              <a:rPr lang="en-US" sz="1500" dirty="0"/>
              <a:t>Strong focusing fields gives offset witness beam a kick</a:t>
            </a:r>
          </a:p>
        </p:txBody>
      </p:sp>
      <p:pic>
        <p:nvPicPr>
          <p:cNvPr id="5" name="Picture 4" descr="offse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4" b="17934"/>
          <a:stretch/>
        </p:blipFill>
        <p:spPr>
          <a:xfrm>
            <a:off x="5838919" y="1568680"/>
            <a:ext cx="3686083" cy="1824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4422" y="1578704"/>
            <a:ext cx="11186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Centre of cell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25817" y="1855705"/>
            <a:ext cx="270710" cy="5656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91827" y="1724920"/>
            <a:ext cx="16717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FF"/>
                </a:solidFill>
              </a:rPr>
              <a:t>Centre of drive beam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>
            <a:off x="7627698" y="2025003"/>
            <a:ext cx="307131" cy="534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04734" y="3393026"/>
            <a:ext cx="17112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Main beam trajectory</a:t>
            </a: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6638617" y="2682042"/>
            <a:ext cx="21736" cy="7109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2756677" y="3860490"/>
            <a:ext cx="3667652" cy="18943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Example PWFA:</a:t>
            </a:r>
          </a:p>
          <a:p>
            <a:pPr>
              <a:buFont typeface="Symbol" charset="0"/>
              <a:buChar char=""/>
            </a:pPr>
            <a:r>
              <a:rPr lang="en-US" sz="1500" dirty="0"/>
              <a:t>2% luminosity loss budget leads to </a:t>
            </a:r>
            <a:r>
              <a:rPr lang="en-US" sz="1500" b="1" dirty="0"/>
              <a:t>required jitter stability of 1.4 nm</a:t>
            </a:r>
          </a:p>
          <a:p>
            <a:pPr>
              <a:buFont typeface="Symbol" charset="0"/>
              <a:buChar char=""/>
            </a:pPr>
            <a:r>
              <a:rPr lang="en-US" sz="1500" dirty="0"/>
              <a:t>Could use phase advance of 2nπ</a:t>
            </a:r>
          </a:p>
          <a:p>
            <a:pPr>
              <a:buFont typeface="Symbol" charset="0"/>
              <a:buChar char=""/>
            </a:pPr>
            <a:r>
              <a:rPr lang="en-US" sz="1500" dirty="0"/>
              <a:t>Or much larger beta-function (lower plasma density) at ends of cells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29496" y="4088417"/>
            <a:ext cx="2855495" cy="1131079"/>
          </a:xfrm>
          <a:prstGeom prst="rect">
            <a:avLst/>
          </a:prstGeom>
          <a:solidFill>
            <a:srgbClr val="E6B9B8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Important to understand tolerances correctly</a:t>
            </a:r>
          </a:p>
          <a:p>
            <a:endParaRPr lang="en-US" sz="1350" dirty="0"/>
          </a:p>
          <a:p>
            <a:r>
              <a:rPr lang="en-US" sz="1350" dirty="0"/>
              <a:t>R&amp;D programme essential on transverse alignment and stabilisation</a:t>
            </a:r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950" y="3084149"/>
            <a:ext cx="3082240" cy="55555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06812" y="6323849"/>
            <a:ext cx="4118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From CLIC WG on Novel Accelerator Technologies, </a:t>
            </a:r>
          </a:p>
          <a:p>
            <a:r>
              <a:rPr lang="en-US" sz="1200" b="1" i="1" dirty="0"/>
              <a:t>D. Schulte (CERN), 2018,</a:t>
            </a:r>
            <a:r>
              <a:rPr lang="en-US" sz="1200" i="1" dirty="0"/>
              <a:t> https://indico.cern.ch/event/607729/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3999" y="658933"/>
            <a:ext cx="927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Independent of instabilities, the very strong focusing of the plasma leads to tight tolerances.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56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596"/>
            <a:ext cx="1118286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Ideal interaction PWFA-LC study and PWFA research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30250" y="1168596"/>
            <a:ext cx="884892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896162" y="2751241"/>
            <a:ext cx="3837753" cy="120032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design, based on current knowledge (including simulation/theory), fulfilling physics requirements.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33915" y="4187574"/>
            <a:ext cx="3837753" cy="92333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Technology development and experiments to address the critical issues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456178" y="3674570"/>
            <a:ext cx="648828" cy="513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915" y="3564122"/>
            <a:ext cx="150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gives input to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45056" y="3674570"/>
            <a:ext cx="1188858" cy="1123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36268" y="4151582"/>
            <a:ext cx="305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updates/</a:t>
            </a:r>
          </a:p>
          <a:p>
            <a:r>
              <a:rPr lang="en-US" dirty="0"/>
              <a:t>inspires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78201" y="2443464"/>
            <a:ext cx="5111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part is underrepresented in the NAT community.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26670" y="5110904"/>
            <a:ext cx="5111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Development not necessary driven by linear collider requirements</a:t>
            </a:r>
          </a:p>
          <a:p>
            <a:r>
              <a:rPr lang="en-US" sz="1400" dirty="0"/>
              <a:t>"Bottom up approach" – see what comes out of technology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0977" y="2515616"/>
            <a:ext cx="5111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"Top downapproach"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2383" y="2949321"/>
            <a:ext cx="3509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better PWFA-LC concept exists,</a:t>
            </a:r>
          </a:p>
          <a:p>
            <a:r>
              <a:rPr lang="en-US" i="1" dirty="0"/>
              <a:t>the better the experimental studies</a:t>
            </a:r>
          </a:p>
          <a:p>
            <a:r>
              <a:rPr lang="en-US" i="1" dirty="0"/>
              <a:t>can be guided.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9745" y="4881677"/>
            <a:ext cx="31263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New ideas can arise from “free </a:t>
            </a:r>
          </a:p>
          <a:p>
            <a:r>
              <a:rPr lang="en-US" i="1" dirty="0"/>
              <a:t>experimentation”, and inspire</a:t>
            </a:r>
          </a:p>
          <a:p>
            <a:r>
              <a:rPr lang="en-US" i="1" dirty="0"/>
              <a:t>new PWFA-LC concepts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82" y="1321791"/>
            <a:ext cx="3192623" cy="83450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500" y="1033032"/>
            <a:ext cx="7243583" cy="13054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30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160" y="3711634"/>
            <a:ext cx="2203071" cy="16708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622" y="3502280"/>
            <a:ext cx="285471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Mitigation of seed : </a:t>
            </a:r>
          </a:p>
          <a:p>
            <a:r>
              <a:rPr lang="en-US" sz="1400" dirty="0"/>
              <a:t>depending on length of ramp : expect factors of few reduction in amplitude.</a:t>
            </a:r>
          </a:p>
          <a:p>
            <a:r>
              <a:rPr lang="en-US" sz="1400" dirty="0"/>
              <a:t>Growth rate still the same.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13492" y="3204049"/>
            <a:ext cx="334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gain and energy spread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153" y="4804202"/>
            <a:ext cx="2743901" cy="1314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282" y="339012"/>
            <a:ext cx="250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Ion motion: </a:t>
            </a:r>
            <a:r>
              <a:rPr lang="en-US" dirty="0"/>
              <a:t>surprising and interesting results from Weiming An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8880" y="1181022"/>
            <a:ext cx="1667188" cy="730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9642" y="2174824"/>
            <a:ext cx="2565665" cy="2238134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10129745" y="1980717"/>
            <a:ext cx="0" cy="388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272" y="3870463"/>
            <a:ext cx="3189371" cy="152754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480296" y="3534997"/>
            <a:ext cx="22076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/>
              <a:t>W. An (FACET-II parameters, 10% energy spread)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450286" y="3994401"/>
            <a:ext cx="8980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/>
              <a:t>T. Merhling (PRL)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4584" y="150551"/>
            <a:ext cx="4283573" cy="29655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6494773" y="123568"/>
            <a:ext cx="10502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/>
              <a:t>T. Mehrling, ALEGRO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750" y="4765"/>
            <a:ext cx="474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Instabilities, mitigation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3920" y="5618154"/>
            <a:ext cx="2475311" cy="11229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07061" y="5343657"/>
            <a:ext cx="3595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Clever ideas for high energy spread: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312" y="466288"/>
            <a:ext cx="2720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Relativist regime</a:t>
            </a:r>
          </a:p>
          <a:p>
            <a:r>
              <a:rPr lang="en-US" sz="1400" dirty="0"/>
              <a:t>C. Huang et al. PRL</a:t>
            </a:r>
          </a:p>
          <a:p>
            <a:r>
              <a:rPr lang="cs-CZ" sz="1400" b="1" dirty="0"/>
              <a:t>99</a:t>
            </a:r>
            <a:r>
              <a:rPr lang="cs-CZ" sz="1400" dirty="0"/>
              <a:t>, 255001 (2007)</a:t>
            </a:r>
            <a:r>
              <a:rPr lang="en-US" sz="1400" dirty="0"/>
              <a:t> (UCLA)</a:t>
            </a:r>
          </a:p>
          <a:p>
            <a:r>
              <a:rPr lang="en-US" sz="1400" dirty="0"/>
              <a:t>(but this mitigation already included in wake model on previous page?)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50476" y="5712989"/>
            <a:ext cx="3830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T. Mehrling</a:t>
            </a:r>
          </a:p>
          <a:p>
            <a:r>
              <a:rPr lang="en-US" sz="1400" dirty="0"/>
              <a:t>C.A. Lindstrøm</a:t>
            </a:r>
          </a:p>
          <a:p>
            <a:r>
              <a:rPr lang="en-US" sz="1400" dirty="0"/>
              <a:t>- can they be realized in practice in a short, emittance preserving interstage?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72684" y="5059699"/>
            <a:ext cx="2905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61740" y="4782290"/>
            <a:ext cx="29903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Ideas for mitigation exists. </a:t>
            </a:r>
          </a:p>
          <a:p>
            <a:r>
              <a:rPr lang="en-US" dirty="0"/>
              <a:t>Lacking: systematic studies of emittance growth through many stages, to verify that suppression is sufficient.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932" y="2184048"/>
            <a:ext cx="3209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Strong focusing:</a:t>
            </a:r>
          </a:p>
          <a:p>
            <a:r>
              <a:rPr lang="en-US" dirty="0"/>
              <a:t>Feature of the blow out regime.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82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568476"/>
          </a:xfrm>
        </p:spPr>
        <p:txBody>
          <a:bodyPr>
            <a:normAutofit/>
          </a:bodyPr>
          <a:lstStyle/>
          <a:p>
            <a:r>
              <a:rPr lang="en-US" sz="3200" dirty="0"/>
              <a:t>Transverse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9305" y="785373"/>
            <a:ext cx="3810000" cy="19067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Drive beam center defines center of the focusing</a:t>
            </a:r>
          </a:p>
          <a:p>
            <a:pPr marL="0" indent="0">
              <a:buNone/>
            </a:pPr>
            <a:r>
              <a:rPr lang="en-US" sz="2000" dirty="0"/>
              <a:t>Strong focusing fields gives offset witness beam a kick</a:t>
            </a:r>
          </a:p>
        </p:txBody>
      </p:sp>
      <p:pic>
        <p:nvPicPr>
          <p:cNvPr id="5" name="Picture 4" descr="offse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4" b="17934"/>
          <a:stretch/>
        </p:blipFill>
        <p:spPr>
          <a:xfrm>
            <a:off x="5753223" y="948571"/>
            <a:ext cx="4914777" cy="24324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3896" y="961939"/>
            <a:ext cx="1431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Centre of cell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02422" y="1331272"/>
            <a:ext cx="360947" cy="754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23769" y="1156894"/>
            <a:ext cx="217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Centre of drive beam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>
            <a:off x="8108862" y="1526226"/>
            <a:ext cx="438908" cy="7439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07646" y="3381035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Main beam trajectory</a:t>
            </a: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V="1">
            <a:off x="6819489" y="2433053"/>
            <a:ext cx="0" cy="947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1643569" y="4004319"/>
            <a:ext cx="4890202" cy="2525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Example PWFA:</a:t>
            </a:r>
          </a:p>
          <a:p>
            <a:pPr>
              <a:buFont typeface="Symbol" charset="0"/>
              <a:buChar char=""/>
            </a:pPr>
            <a:r>
              <a:rPr lang="en-US" sz="2000" dirty="0"/>
              <a:t>2% luminosity loss budget leads to </a:t>
            </a:r>
            <a:r>
              <a:rPr lang="en-US" sz="2000" b="1" dirty="0"/>
              <a:t>required jitter stability of 1.4 nm</a:t>
            </a:r>
          </a:p>
          <a:p>
            <a:pPr>
              <a:buFont typeface="Symbol" charset="0"/>
              <a:buChar char=""/>
            </a:pPr>
            <a:r>
              <a:rPr lang="en-US" sz="2000" dirty="0"/>
              <a:t>Could use phase advance of 2nπ</a:t>
            </a:r>
          </a:p>
          <a:p>
            <a:pPr>
              <a:buFont typeface="Symbol" charset="0"/>
              <a:buChar char=""/>
            </a:pPr>
            <a:r>
              <a:rPr lang="en-US" sz="2000" dirty="0"/>
              <a:t>Or much larger beta-function (lower plasma density) at ends of cells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07327" y="4308222"/>
            <a:ext cx="3807326" cy="1477328"/>
          </a:xfrm>
          <a:prstGeom prst="rect">
            <a:avLst/>
          </a:prstGeom>
          <a:solidFill>
            <a:srgbClr val="E6B9B8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Important to understand tolerances correctly</a:t>
            </a:r>
          </a:p>
          <a:p>
            <a:endParaRPr lang="en-US" dirty="0"/>
          </a:p>
          <a:p>
            <a:r>
              <a:rPr lang="en-US" dirty="0"/>
              <a:t>R&amp;D programme essential on transverse alignment and stabilisation</a:t>
            </a:r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600" y="2969198"/>
            <a:ext cx="4109653" cy="740742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7627744" y="345258"/>
            <a:ext cx="45464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Adapted from D. Schulte, https://indico.cern.ch/event/607729/</a:t>
            </a:r>
          </a:p>
          <a:p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2347" y="0"/>
            <a:ext cx="474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Tolerances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45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578" y="2237899"/>
            <a:ext cx="3235913" cy="9747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471" y="3512047"/>
            <a:ext cx="3536263" cy="796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44630" y="3298502"/>
            <a:ext cx="2724171" cy="662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r>
              <a:rPr lang="en-US" dirty="0"/>
              <a:t>Rewrite in terms of power  :</a:t>
            </a:r>
          </a:p>
          <a:p>
            <a:pPr defTabSz="616148" hangingPunct="0"/>
            <a:endParaRPr lang="en-US" dirty="0">
              <a:solidFill>
                <a:srgbClr val="000000"/>
              </a:solidFill>
              <a:latin typeface="Avenir Book"/>
              <a:ea typeface="Avenir Book"/>
              <a:cs typeface="Avenir Book"/>
              <a:sym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3815" y="4302099"/>
            <a:ext cx="3353182" cy="662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r>
              <a:rPr lang="en-US" dirty="0"/>
              <a:t>Taking into account beam strahlung 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467" y="4918938"/>
            <a:ext cx="3613374" cy="7496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75151" y="2141764"/>
            <a:ext cx="1799769" cy="662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r>
              <a:rPr lang="en-US" dirty="0"/>
              <a:t>General formula:</a:t>
            </a:r>
          </a:p>
          <a:p>
            <a:pPr defTabSz="616148" hangingPunct="0"/>
            <a:endParaRPr lang="en-US" dirty="0">
              <a:solidFill>
                <a:srgbClr val="000000"/>
              </a:solidFill>
              <a:latin typeface="Avenir Book"/>
              <a:ea typeface="Avenir Book"/>
              <a:cs typeface="Avenir Book"/>
              <a:sym typeface="Avenir Book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941430" y="5761750"/>
            <a:ext cx="1111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/>
              <a:t>y</a:t>
            </a:r>
            <a:r>
              <a:rPr lang="en-US" baseline="30000" dirty="0"/>
              <a:t>2</a:t>
            </a:r>
            <a:r>
              <a:rPr lang="en-US" dirty="0"/>
              <a:t> =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aseline="-25000" dirty="0"/>
              <a:t>y</a:t>
            </a:r>
            <a:r>
              <a:rPr lang="en-US" dirty="0"/>
              <a:t>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baseline="-25000" dirty="0"/>
              <a:t>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69118" y="660330"/>
            <a:ext cx="7575757" cy="1031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hangingPunct="0"/>
            <a:r>
              <a:rPr lang="en-US" sz="2000" dirty="0"/>
              <a:t>To be attractive, proposed plasma colliders should</a:t>
            </a:r>
            <a:r>
              <a:rPr lang="en-US" sz="2000" b="1" dirty="0"/>
              <a:t> have significant improvement </a:t>
            </a:r>
            <a:r>
              <a:rPr lang="en-US" sz="2000" dirty="0"/>
              <a:t>with respect to the existing projects (ILC, CLIC).</a:t>
            </a:r>
          </a:p>
          <a:p>
            <a:pPr defTabSz="616148" hangingPunct="0"/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5941795" y="3392335"/>
            <a:ext cx="4726206" cy="3139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r>
              <a:rPr lang="en-US" sz="1500" b="1" dirty="0"/>
              <a:t>Possibilities for improvement for a PWFA-LC?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b="1" dirty="0"/>
              <a:t>footprint (cost)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vertical emittance?</a:t>
            </a:r>
          </a:p>
          <a:p>
            <a:pPr marL="214313" indent="-214313">
              <a:buFont typeface="Arial"/>
              <a:buChar char="•"/>
            </a:pPr>
            <a:r>
              <a:rPr lang="en-US" sz="1500" dirty="0"/>
              <a:t>vertical focusing function?</a:t>
            </a:r>
          </a:p>
          <a:p>
            <a:pPr marL="214313" indent="-214313">
              <a:buFont typeface="Arial"/>
              <a:buChar char="•"/>
            </a:pPr>
            <a:r>
              <a:rPr lang="en-US" sz="1500" b="1" dirty="0"/>
              <a:t>wall-plug-to-beam efficiency?</a:t>
            </a:r>
          </a:p>
          <a:p>
            <a:pPr marL="214313" indent="-214313">
              <a:buFont typeface="Arial"/>
              <a:buChar char="•"/>
            </a:pPr>
            <a:r>
              <a:rPr lang="en-US" sz="1500" dirty="0"/>
              <a:t>Short bunches, but lower limit from beam-beam must be checked (not shown in scaling)?</a:t>
            </a:r>
            <a:endParaRPr lang="en-US" sz="1500" dirty="0">
              <a:solidFill>
                <a:srgbClr val="000000"/>
              </a:solidFill>
              <a:latin typeface="Avenir Book"/>
              <a:ea typeface="Avenir Book"/>
              <a:cs typeface="Avenir Book"/>
              <a:sym typeface="Avenir Book"/>
            </a:endParaRPr>
          </a:p>
          <a:p>
            <a:endParaRPr lang="en-US" sz="1500" b="1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  <a:sym typeface="Avenir Book"/>
            </a:endParaRPr>
          </a:p>
          <a:p>
            <a:r>
              <a:rPr lang="en-US" sz="15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Avenir Book"/>
              </a:rPr>
              <a:t>Keep luminosity target!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1500" dirty="0"/>
              <a:t>A collider that costs one O.M less than CLIC/ILC but gives several O.M. less luminosity would likely have limited interest. </a:t>
            </a:r>
          </a:p>
          <a:p>
            <a:pPr marL="214313" indent="-214313">
              <a:buFont typeface="Arial" charset="0"/>
              <a:buChar char="•"/>
            </a:pPr>
            <a:endParaRPr lang="en-US" sz="15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2386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F9283-0802-8345-92C7-786E21985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CH" dirty="0"/>
              <a:t>Reference project: CLIC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E5C16-213A-D245-8AA0-8A88B2EAC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2200" dirty="0"/>
              <a:t>I use CLIC as a reference project for comparison:</a:t>
            </a:r>
          </a:p>
          <a:p>
            <a:r>
              <a:rPr lang="en-CH" sz="2000" dirty="0"/>
              <a:t>Beam-driven two-beam acceleration scheme, many similarities to PWFA</a:t>
            </a:r>
          </a:p>
          <a:p>
            <a:r>
              <a:rPr lang="en-CH" sz="2000" dirty="0"/>
              <a:t>Detailed CDR exist, with consistent parameters, all aspects studied</a:t>
            </a:r>
          </a:p>
          <a:p>
            <a:r>
              <a:rPr lang="en-CH" sz="2000" dirty="0"/>
              <a:t>I know it well, wrote chapters for the CLIC CDR</a:t>
            </a:r>
          </a:p>
          <a:p>
            <a:pPr marL="0" indent="0">
              <a:buNone/>
            </a:pPr>
            <a:endParaRPr lang="en-CH" sz="2200" dirty="0"/>
          </a:p>
          <a:p>
            <a:pPr marL="0" indent="0">
              <a:buNone/>
            </a:pPr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657CD-7BFB-5D4D-B4BB-87CC25EE4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FAD02C-19A4-6C4C-9FA2-EA20A53DF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86" y="2933532"/>
            <a:ext cx="6782872" cy="366879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EDA9627-3F74-9E46-9F57-253D6B1E7955}"/>
              </a:ext>
            </a:extLst>
          </p:cNvPr>
          <p:cNvGrpSpPr/>
          <p:nvPr/>
        </p:nvGrpSpPr>
        <p:grpSpPr>
          <a:xfrm>
            <a:off x="7154758" y="3568874"/>
            <a:ext cx="4574990" cy="2007209"/>
            <a:chOff x="3143504" y="874084"/>
            <a:chExt cx="5911596" cy="2593625"/>
          </a:xfrm>
        </p:grpSpPr>
        <p:pic>
          <p:nvPicPr>
            <p:cNvPr id="8" name="Picture 7" descr="CLIC_twobeam-nocaption.eps">
              <a:extLst>
                <a:ext uri="{FF2B5EF4-FFF2-40B4-BE49-F238E27FC236}">
                  <a16:creationId xmlns:a16="http://schemas.microsoft.com/office/drawing/2014/main" id="{A8BC4CD9-1B43-4144-AA55-DF0485C98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3504" y="874084"/>
              <a:ext cx="5911596" cy="2593625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307EFCB-CE9E-3B49-8955-80EF06A4A8C4}"/>
                </a:ext>
              </a:extLst>
            </p:cNvPr>
            <p:cNvCxnSpPr/>
            <p:nvPr/>
          </p:nvCxnSpPr>
          <p:spPr bwMode="auto">
            <a:xfrm>
              <a:off x="8172400" y="3140968"/>
              <a:ext cx="749300" cy="2413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9841BE-BD3B-F142-B500-E396172D6F2E}"/>
                </a:ext>
              </a:extLst>
            </p:cNvPr>
            <p:cNvCxnSpPr>
              <a:endCxn id="8" idx="3"/>
            </p:cNvCxnSpPr>
            <p:nvPr/>
          </p:nvCxnSpPr>
          <p:spPr bwMode="auto">
            <a:xfrm>
              <a:off x="8655000" y="2036068"/>
              <a:ext cx="400100" cy="13482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6898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/>
          <p:cNvCxnSpPr/>
          <p:nvPr/>
        </p:nvCxnSpPr>
        <p:spPr>
          <a:xfrm flipH="1">
            <a:off x="1157388" y="6147210"/>
            <a:ext cx="5661032" cy="0"/>
          </a:xfrm>
          <a:prstGeom prst="line">
            <a:avLst/>
          </a:prstGeom>
          <a:ln w="19050" cmpd="sng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3124" y="457200"/>
            <a:ext cx="10775092" cy="6350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1600" b="1" dirty="0"/>
              <a:t>gradient 100 MV/m</a:t>
            </a:r>
          </a:p>
          <a:p>
            <a:r>
              <a:rPr lang="en-US" sz="1600" b="1" dirty="0"/>
              <a:t>L = 10</a:t>
            </a:r>
          </a:p>
          <a:p>
            <a:r>
              <a:rPr lang="en-US" sz="1600" b="1" dirty="0">
                <a:latin typeface="Brush Script MT" charset="0"/>
                <a:ea typeface="Brush Script MT" charset="0"/>
                <a:cs typeface="Brush Script MT" charset="0"/>
              </a:rPr>
              <a:t>L</a:t>
            </a:r>
            <a:r>
              <a:rPr lang="en-US" sz="1600" b="1" dirty="0"/>
              <a:t> = 10</a:t>
            </a:r>
            <a:r>
              <a:rPr lang="en-US" sz="1600" b="1" baseline="30000" dirty="0"/>
              <a:t>34</a:t>
            </a:r>
            <a:r>
              <a:rPr lang="en-US" sz="1600" b="1" dirty="0"/>
              <a:t> /cm</a:t>
            </a:r>
            <a:r>
              <a:rPr lang="en-US" sz="1600" b="1" baseline="30000" dirty="0"/>
              <a:t>2</a:t>
            </a:r>
            <a:r>
              <a:rPr lang="en-US" sz="1600" b="1" dirty="0"/>
              <a:t>/s</a:t>
            </a:r>
          </a:p>
          <a:p>
            <a:r>
              <a:rPr lang="en-US" sz="1600" b="1" dirty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1600" b="1" baseline="30000" dirty="0">
                <a:latin typeface="Symbol" charset="2"/>
                <a:ea typeface="Symbol" charset="2"/>
                <a:cs typeface="Symbol" charset="2"/>
              </a:rPr>
              <a:t>*</a:t>
            </a:r>
            <a:r>
              <a:rPr lang="en-US" sz="1600" b="1" baseline="-25000" dirty="0"/>
              <a:t>n,y</a:t>
            </a:r>
            <a:r>
              <a:rPr lang="en-US" sz="1600" b="1" dirty="0"/>
              <a:t> = 20 nm</a:t>
            </a:r>
          </a:p>
          <a:p>
            <a:r>
              <a:rPr lang="en-US" sz="1600" b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b="1" baseline="30000" dirty="0">
                <a:latin typeface="Symbol" charset="2"/>
                <a:ea typeface="Symbol" charset="2"/>
                <a:cs typeface="Symbol" charset="2"/>
              </a:rPr>
              <a:t>*</a:t>
            </a:r>
            <a:r>
              <a:rPr lang="en-US" sz="1600" b="1" baseline="-25000" dirty="0"/>
              <a:t>y</a:t>
            </a:r>
            <a:r>
              <a:rPr lang="en-US" sz="1600" b="1" dirty="0"/>
              <a:t> = 1 nm</a:t>
            </a:r>
          </a:p>
          <a:p>
            <a:r>
              <a:rPr lang="en-US" sz="1600" b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b="1" baseline="30000" dirty="0">
                <a:latin typeface="Symbol" charset="2"/>
                <a:ea typeface="Symbol" charset="2"/>
                <a:cs typeface="Symbol" charset="2"/>
              </a:rPr>
              <a:t>*</a:t>
            </a:r>
            <a:r>
              <a:rPr lang="en-US" sz="1600" b="1" baseline="-25000" dirty="0"/>
              <a:t>z</a:t>
            </a:r>
            <a:r>
              <a:rPr lang="en-US" sz="1600" b="1" dirty="0"/>
              <a:t> = 44 um</a:t>
            </a:r>
          </a:p>
          <a:p>
            <a:r>
              <a:rPr lang="en-US" sz="1600" b="1" dirty="0"/>
              <a:t>N = 600 pC/e</a:t>
            </a:r>
          </a:p>
          <a:p>
            <a:r>
              <a:rPr lang="en-US" sz="1600" b="1" dirty="0"/>
              <a:t>n</a:t>
            </a:r>
            <a:r>
              <a:rPr lang="en-US" sz="1600" b="1" baseline="-25000" dirty="0"/>
              <a:t>b</a:t>
            </a:r>
            <a:r>
              <a:rPr lang="en-US" sz="1600" b="1" dirty="0"/>
              <a:t> = 312 @ 2 GHz</a:t>
            </a:r>
          </a:p>
          <a:p>
            <a:r>
              <a:rPr lang="en-US" sz="1600" b="1" dirty="0"/>
              <a:t>f</a:t>
            </a:r>
            <a:r>
              <a:rPr lang="en-US" sz="1600" b="1" baseline="-25000" dirty="0"/>
              <a:t>rep</a:t>
            </a:r>
            <a:r>
              <a:rPr lang="en-US" sz="1600" b="1" dirty="0"/>
              <a:t> = 50 Hz</a:t>
            </a:r>
          </a:p>
          <a:p>
            <a:r>
              <a:rPr lang="en-US" sz="1600" b="1" dirty="0"/>
              <a:t>Efficiencies:</a:t>
            </a:r>
          </a:p>
          <a:p>
            <a:r>
              <a:rPr lang="en-US" sz="1600" dirty="0"/>
              <a:t>	</a:t>
            </a:r>
            <a:r>
              <a:rPr lang="en-US" sz="1600" b="1" dirty="0"/>
              <a:t>AC to DB : 141/255 = 55%</a:t>
            </a:r>
          </a:p>
          <a:p>
            <a:r>
              <a:rPr lang="en-US" sz="1600" dirty="0"/>
              <a:t>	DB to rf wake : (28+86)/141 = 81%</a:t>
            </a:r>
          </a:p>
          <a:p>
            <a:r>
              <a:rPr lang="en-US" sz="1600" dirty="0"/>
              <a:t>	Rf wake to MB : 28/141 = 25%</a:t>
            </a:r>
          </a:p>
          <a:p>
            <a:r>
              <a:rPr lang="en-US" sz="1600" dirty="0"/>
              <a:t>	-&gt; </a:t>
            </a:r>
            <a:r>
              <a:rPr lang="en-US" sz="1600" b="1" dirty="0"/>
              <a:t>DB to MB = 28/141 = 20%</a:t>
            </a:r>
          </a:p>
          <a:p>
            <a:r>
              <a:rPr lang="en-US" sz="1600" dirty="0"/>
              <a:t>	-&gt; AC to MB = 28/255 = 11%</a:t>
            </a:r>
          </a:p>
          <a:p>
            <a:r>
              <a:rPr lang="en-US" sz="1600" b="1" dirty="0"/>
              <a:t>	</a:t>
            </a:r>
          </a:p>
          <a:p>
            <a:endParaRPr lang="en-US" sz="1600" dirty="0"/>
          </a:p>
          <a:p>
            <a:endParaRPr lang="en-US" sz="1600" baseline="3000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575" y="1055238"/>
            <a:ext cx="5111245" cy="3485924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72746" y="4259052"/>
            <a:ext cx="3904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Power flow chart: from CLIC CDR (2012)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157388" y="6045486"/>
            <a:ext cx="5661032" cy="0"/>
          </a:xfrm>
          <a:prstGeom prst="line">
            <a:avLst/>
          </a:prstGeom>
          <a:ln w="19050" cmpd="sng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0961" y="5602094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100%</a:t>
            </a:r>
          </a:p>
        </p:txBody>
      </p:sp>
      <p:sp>
        <p:nvSpPr>
          <p:cNvPr id="11" name="Oval 10"/>
          <p:cNvSpPr/>
          <p:nvPr/>
        </p:nvSpPr>
        <p:spPr>
          <a:xfrm>
            <a:off x="2313840" y="5924897"/>
            <a:ext cx="192144" cy="205801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369988" y="6091407"/>
            <a:ext cx="116706" cy="125001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15176" y="5270119"/>
            <a:ext cx="292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Before the two-beam module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68818" y="5395786"/>
            <a:ext cx="172137" cy="14952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68269" y="5154438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DB</a:t>
            </a:r>
          </a:p>
          <a:p>
            <a:r>
              <a:rPr lang="en-US" sz="1200" dirty="0"/>
              <a:t>dump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883952" y="5512691"/>
            <a:ext cx="363612" cy="523995"/>
          </a:xfrm>
          <a:prstGeom prst="line">
            <a:avLst/>
          </a:prstGeom>
          <a:ln w="38100" cmpd="sng">
            <a:solidFill>
              <a:schemeClr val="accent2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17762" y="5590023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19.1%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69235" y="5774689"/>
            <a:ext cx="1773057" cy="526961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ACC wall</a:t>
            </a:r>
          </a:p>
          <a:p>
            <a:r>
              <a:rPr lang="en-US" dirty="0">
                <a:solidFill>
                  <a:schemeClr val="tx1"/>
                </a:solidFill>
              </a:rPr>
              <a:t>and dump</a:t>
            </a:r>
          </a:p>
        </p:txBody>
      </p:sp>
      <p:sp>
        <p:nvSpPr>
          <p:cNvPr id="19" name="Oval 18"/>
          <p:cNvSpPr/>
          <p:nvPr/>
        </p:nvSpPr>
        <p:spPr>
          <a:xfrm>
            <a:off x="5976674" y="5678617"/>
            <a:ext cx="192144" cy="192144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179576" y="6082639"/>
            <a:ext cx="116706" cy="116706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60877" y="4891711"/>
            <a:ext cx="278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After the two-beam module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4450" y="565258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63042" y="585202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61%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19219" y="6114715"/>
            <a:ext cx="3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30094" y="6118440"/>
            <a:ext cx="44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51606" y="4891711"/>
            <a:ext cx="6103966" cy="14903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3872332" y="4669289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669990" y="6131503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5" idx="3"/>
          </p:cNvCxnSpPr>
          <p:nvPr/>
        </p:nvCxnSpPr>
        <p:spPr>
          <a:xfrm>
            <a:off x="3872332" y="5454785"/>
            <a:ext cx="407914" cy="65488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902775" y="4591208"/>
            <a:ext cx="3967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Aux. systems power not shown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Current </a:t>
            </a:r>
            <a:r>
              <a:rPr lang="en-US" sz="1400" dirty="0" err="1"/>
              <a:t>efficency</a:t>
            </a:r>
            <a:r>
              <a:rPr lang="en-US" sz="1400" dirty="0"/>
              <a:t> numbers improved with respect to CDR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9674" y="482425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00772FA-403C-7146-9524-D969FB258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CLIC parameters (3 TeV cm)</a:t>
            </a:r>
          </a:p>
        </p:txBody>
      </p:sp>
    </p:spTree>
    <p:extLst>
      <p:ext uri="{BB962C8B-B14F-4D97-AF65-F5344CB8AC3E}">
        <p14:creationId xmlns:p14="http://schemas.microsoft.com/office/powerpoint/2010/main" val="1266970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C51F6EE-ED95-3D45-9260-178291ADFC5C}"/>
              </a:ext>
            </a:extLst>
          </p:cNvPr>
          <p:cNvSpPr txBox="1"/>
          <p:nvPr/>
        </p:nvSpPr>
        <p:spPr>
          <a:xfrm>
            <a:off x="0" y="0"/>
            <a:ext cx="3943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DB-to-wake and wake-to-MB efficiency :</a:t>
            </a:r>
          </a:p>
        </p:txBody>
      </p:sp>
      <p:pic>
        <p:nvPicPr>
          <p:cNvPr id="6" name="NJP_0um.mpg" descr="NJP_0um.mpg">
            <a:hlinkClick r:id="" action="ppaction://media"/>
            <a:extLst>
              <a:ext uri="{FF2B5EF4-FFF2-40B4-BE49-F238E27FC236}">
                <a16:creationId xmlns:a16="http://schemas.microsoft.com/office/drawing/2014/main" id="{44299857-2DA4-634E-A29F-4583D69ADF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71158"/>
            <a:ext cx="8649122" cy="64868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F2382E-A551-F44C-A68D-B06DE5A39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1658" y="5400392"/>
            <a:ext cx="3727450" cy="905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EA945E-1D55-D243-8DAC-401E730FCCBB}"/>
              </a:ext>
            </a:extLst>
          </p:cNvPr>
          <p:cNvSpPr txBox="1"/>
          <p:nvPr/>
        </p:nvSpPr>
        <p:spPr>
          <a:xfrm>
            <a:off x="9194800" y="1117600"/>
            <a:ext cx="28294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DB to WB efficiency: 50%</a:t>
            </a:r>
          </a:p>
          <a:p>
            <a:endParaRPr lang="en-CH" dirty="0"/>
          </a:p>
          <a:p>
            <a:r>
              <a:rPr lang="en-CH" dirty="0"/>
              <a:t>Not optimized for efficiency.</a:t>
            </a:r>
          </a:p>
          <a:p>
            <a:endParaRPr lang="en-CH" dirty="0"/>
          </a:p>
          <a:p>
            <a:r>
              <a:rPr lang="en-CH" dirty="0"/>
              <a:t>Gaussian bunches</a:t>
            </a:r>
          </a:p>
          <a:p>
            <a:r>
              <a:rPr lang="en-CH" dirty="0"/>
              <a:t>with 100 um emittance.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6187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460" y="188716"/>
            <a:ext cx="4151161" cy="3553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811" y="3612331"/>
            <a:ext cx="3846011" cy="3092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133" y="3554217"/>
            <a:ext cx="3707786" cy="31510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0133" y="63895"/>
            <a:ext cx="3707786" cy="28875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53291" y="0"/>
            <a:ext cx="473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94461" y="0"/>
            <a:ext cx="48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53290" y="3218753"/>
            <a:ext cx="446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94461" y="3218753"/>
            <a:ext cx="48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26517" y="5382253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E</a:t>
            </a:r>
            <a:r>
              <a:rPr lang="en-US" sz="1400" b="1" baseline="-25000" dirty="0" err="1">
                <a:solidFill>
                  <a:srgbClr val="FF0000"/>
                </a:solidFill>
              </a:rPr>
              <a:t>acc</a:t>
            </a:r>
            <a:r>
              <a:rPr lang="en-US" sz="1400" b="1" dirty="0">
                <a:solidFill>
                  <a:srgbClr val="FF0000"/>
                </a:solidFill>
              </a:rPr>
              <a:t>=7.6 GV/m</a:t>
            </a:r>
            <a:endParaRPr lang="en-US" sz="1400" b="1" baseline="-250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456767" y="5280652"/>
            <a:ext cx="491066" cy="17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12237" y="3907563"/>
            <a:ext cx="1250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E</a:t>
            </a:r>
            <a:r>
              <a:rPr lang="en-US" sz="1400" b="1" baseline="-25000" dirty="0" err="1">
                <a:solidFill>
                  <a:srgbClr val="FF0000"/>
                </a:solidFill>
              </a:rPr>
              <a:t>dec</a:t>
            </a:r>
            <a:r>
              <a:rPr lang="en-US" sz="1400" b="1" dirty="0">
                <a:solidFill>
                  <a:srgbClr val="FF0000"/>
                </a:solidFill>
              </a:rPr>
              <a:t>=7.6 GV/m</a:t>
            </a:r>
            <a:endParaRPr lang="en-US" sz="1400" b="1" baseline="-25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126517" y="4216829"/>
            <a:ext cx="330250" cy="776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733368" y="5366806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Sharply peaked WB spectrum.</a:t>
            </a:r>
          </a:p>
          <a:p>
            <a:r>
              <a:rPr lang="en-US" sz="1200" b="1" dirty="0"/>
              <a:t>67% of the charge is within</a:t>
            </a:r>
          </a:p>
          <a:p>
            <a:r>
              <a:rPr lang="en-US" sz="1200" b="1" dirty="0"/>
              <a:t> +/- 2% of the peak energy.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575801" y="1795419"/>
            <a:ext cx="829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</a:t>
            </a:r>
          </a:p>
          <a:p>
            <a:r>
              <a:rPr lang="en-US" dirty="0"/>
              <a:t>energy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9575801" y="1706518"/>
            <a:ext cx="338195" cy="17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50702" y="3741973"/>
            <a:ext cx="659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I</a:t>
            </a:r>
            <a:r>
              <a:rPr lang="en-US" sz="1400" b="1" baseline="-25000" dirty="0" err="1"/>
              <a:t>peak</a:t>
            </a:r>
            <a:r>
              <a:rPr lang="en-US" sz="1400" b="1" baseline="-25000" dirty="0"/>
              <a:t> </a:t>
            </a:r>
            <a:r>
              <a:rPr lang="en-US" sz="1400" b="1" dirty="0"/>
              <a:t>=</a:t>
            </a:r>
          </a:p>
          <a:p>
            <a:r>
              <a:rPr lang="en-US" sz="1400" b="1" dirty="0"/>
              <a:t>9.6 kA</a:t>
            </a:r>
            <a:endParaRPr lang="en-US" sz="1400" b="1" baseline="-25000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4438650" y="3741975"/>
            <a:ext cx="515656" cy="11204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93892" y="1484326"/>
            <a:ext cx="3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55357" y="1484326"/>
            <a:ext cx="44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WB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387542" y="1793304"/>
            <a:ext cx="2464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Bunches travel towards the left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4F1250-734E-3B46-AA89-1D636C5555DF}"/>
              </a:ext>
            </a:extLst>
          </p:cNvPr>
          <p:cNvSpPr txBox="1"/>
          <p:nvPr/>
        </p:nvSpPr>
        <p:spPr>
          <a:xfrm>
            <a:off x="59836" y="644301"/>
            <a:ext cx="31627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Basis for Snowmass 2013 study:</a:t>
            </a:r>
          </a:p>
          <a:p>
            <a:r>
              <a:rPr lang="en-CH" dirty="0"/>
              <a:t>Final energy spectrum</a:t>
            </a:r>
          </a:p>
          <a:p>
            <a:r>
              <a:rPr lang="en-CH" dirty="0"/>
              <a:t>after one stage :</a:t>
            </a:r>
          </a:p>
        </p:txBody>
      </p:sp>
    </p:spTree>
    <p:extLst>
      <p:ext uri="{BB962C8B-B14F-4D97-AF65-F5344CB8AC3E}">
        <p14:creationId xmlns:p14="http://schemas.microsoft.com/office/powerpoint/2010/main" val="112365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411669" y="4440761"/>
            <a:ext cx="5661032" cy="0"/>
          </a:xfrm>
          <a:prstGeom prst="line">
            <a:avLst/>
          </a:prstGeom>
          <a:ln w="19050" cmpd="sng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375242" y="3997369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100%</a:t>
            </a:r>
          </a:p>
        </p:txBody>
      </p:sp>
      <p:sp>
        <p:nvSpPr>
          <p:cNvPr id="6" name="Oval 5"/>
          <p:cNvSpPr/>
          <p:nvPr/>
        </p:nvSpPr>
        <p:spPr>
          <a:xfrm>
            <a:off x="1568121" y="4332529"/>
            <a:ext cx="192144" cy="205801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99555" y="4363113"/>
            <a:ext cx="116706" cy="125001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9457" y="3665394"/>
            <a:ext cx="2957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Before the plasma interaction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423099" y="3791061"/>
            <a:ext cx="172137" cy="14952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22550" y="3549713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DB</a:t>
            </a:r>
          </a:p>
          <a:p>
            <a:r>
              <a:rPr lang="en-US" sz="1200" dirty="0"/>
              <a:t>dump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138233" y="3907966"/>
            <a:ext cx="363612" cy="523995"/>
          </a:xfrm>
          <a:prstGeom prst="line">
            <a:avLst/>
          </a:prstGeom>
          <a:ln w="38100" cmpd="sng">
            <a:solidFill>
              <a:schemeClr val="accent2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72043" y="3985298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23%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23516" y="4169964"/>
            <a:ext cx="1773057" cy="526961"/>
          </a:xfrm>
          <a:prstGeom prst="rect">
            <a:avLst/>
          </a:prstGeom>
          <a:solidFill>
            <a:schemeClr val="accent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PLASMA    </a:t>
            </a:r>
          </a:p>
        </p:txBody>
      </p:sp>
      <p:sp>
        <p:nvSpPr>
          <p:cNvPr id="14" name="Oval 13"/>
          <p:cNvSpPr/>
          <p:nvPr/>
        </p:nvSpPr>
        <p:spPr>
          <a:xfrm>
            <a:off x="5230955" y="4073892"/>
            <a:ext cx="192144" cy="192144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433857" y="4366701"/>
            <a:ext cx="116706" cy="116706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15158" y="3286986"/>
            <a:ext cx="281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After the plasma interaction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58731" y="4047860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17323" y="424729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27%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73500" y="4509990"/>
            <a:ext cx="3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2018" y="4513715"/>
            <a:ext cx="44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53801" y="3656318"/>
            <a:ext cx="4572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Symbol" charset="2"/>
              <a:cs typeface="Symbol" charset="2"/>
            </a:endParaRPr>
          </a:p>
          <a:p>
            <a:r>
              <a:rPr lang="en-US" dirty="0"/>
              <a:t>DB-to-wake x wake-to-MB = 0.77 x 0.65 = 0.50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034967" y="4251251"/>
            <a:ext cx="372198" cy="464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57469" y="4409947"/>
            <a:ext cx="2479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Possibly increased by shaping the DB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472942" y="4295069"/>
            <a:ext cx="1349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Possibly increased</a:t>
            </a:r>
          </a:p>
          <a:p>
            <a:r>
              <a:rPr lang="en-US" sz="1200" dirty="0"/>
              <a:t>by shaping the WB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9992257" y="4248693"/>
            <a:ext cx="552035" cy="4896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05887" y="3286986"/>
            <a:ext cx="6103966" cy="14903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126613" y="3064564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924271" y="4526778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3"/>
          </p:cNvCxnSpPr>
          <p:nvPr/>
        </p:nvCxnSpPr>
        <p:spPr>
          <a:xfrm>
            <a:off x="3126613" y="3850060"/>
            <a:ext cx="407914" cy="65488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3298" y="71777"/>
            <a:ext cx="3330479" cy="3299401"/>
          </a:xfrm>
          <a:prstGeom prst="rect">
            <a:avLst/>
          </a:prstGeom>
        </p:spPr>
      </p:pic>
      <p:cxnSp>
        <p:nvCxnSpPr>
          <p:cNvPr id="77" name="Straight Connector 76"/>
          <p:cNvCxnSpPr/>
          <p:nvPr/>
        </p:nvCxnSpPr>
        <p:spPr>
          <a:xfrm flipH="1">
            <a:off x="411669" y="2836151"/>
            <a:ext cx="5661032" cy="0"/>
          </a:xfrm>
          <a:prstGeom prst="line">
            <a:avLst/>
          </a:prstGeom>
          <a:ln w="19050" cmpd="sng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411669" y="2734427"/>
            <a:ext cx="5661032" cy="0"/>
          </a:xfrm>
          <a:prstGeom prst="line">
            <a:avLst/>
          </a:prstGeom>
          <a:ln w="19050" cmpd="sng"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375242" y="2291035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100%</a:t>
            </a:r>
          </a:p>
        </p:txBody>
      </p:sp>
      <p:sp>
        <p:nvSpPr>
          <p:cNvPr id="80" name="Oval 79"/>
          <p:cNvSpPr/>
          <p:nvPr/>
        </p:nvSpPr>
        <p:spPr>
          <a:xfrm>
            <a:off x="1568121" y="2613838"/>
            <a:ext cx="192144" cy="205801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val 80"/>
          <p:cNvSpPr/>
          <p:nvPr/>
        </p:nvSpPr>
        <p:spPr>
          <a:xfrm>
            <a:off x="624269" y="2780348"/>
            <a:ext cx="116706" cy="125001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169457" y="1959060"/>
            <a:ext cx="292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Before the two-beam module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423099" y="2084727"/>
            <a:ext cx="172137" cy="14952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5522550" y="1843379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DB</a:t>
            </a:r>
          </a:p>
          <a:p>
            <a:r>
              <a:rPr lang="en-US" sz="1200" dirty="0"/>
              <a:t>dump</a:t>
            </a:r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5138233" y="2201632"/>
            <a:ext cx="363612" cy="523995"/>
          </a:xfrm>
          <a:prstGeom prst="line">
            <a:avLst/>
          </a:prstGeom>
          <a:ln w="38100" cmpd="sng">
            <a:solidFill>
              <a:schemeClr val="accent2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372043" y="2278964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19.1%</a:t>
            </a:r>
          </a:p>
        </p:txBody>
      </p:sp>
      <p:sp>
        <p:nvSpPr>
          <p:cNvPr id="87" name="Rectangle 86"/>
          <p:cNvSpPr/>
          <p:nvPr/>
        </p:nvSpPr>
        <p:spPr>
          <a:xfrm>
            <a:off x="2423516" y="2463630"/>
            <a:ext cx="1773057" cy="526961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ACC wall</a:t>
            </a:r>
          </a:p>
          <a:p>
            <a:r>
              <a:rPr lang="en-US" dirty="0">
                <a:solidFill>
                  <a:schemeClr val="tx1"/>
                </a:solidFill>
              </a:rPr>
              <a:t>and dump</a:t>
            </a:r>
          </a:p>
        </p:txBody>
      </p:sp>
      <p:sp>
        <p:nvSpPr>
          <p:cNvPr id="88" name="Oval 87"/>
          <p:cNvSpPr/>
          <p:nvPr/>
        </p:nvSpPr>
        <p:spPr>
          <a:xfrm>
            <a:off x="5230955" y="2367558"/>
            <a:ext cx="192144" cy="192144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Oval 88"/>
          <p:cNvSpPr/>
          <p:nvPr/>
        </p:nvSpPr>
        <p:spPr>
          <a:xfrm>
            <a:off x="4433857" y="2771580"/>
            <a:ext cx="116706" cy="116706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415158" y="1580652"/>
            <a:ext cx="278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After the two-beam module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258731" y="2341526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20%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517323" y="254096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61%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473500" y="2803656"/>
            <a:ext cx="3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DB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84375" y="2807381"/>
            <a:ext cx="44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WB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05887" y="1580652"/>
            <a:ext cx="6103966" cy="14903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6" name="Straight Connector 95"/>
          <p:cNvCxnSpPr/>
          <p:nvPr/>
        </p:nvCxnSpPr>
        <p:spPr>
          <a:xfrm flipH="1">
            <a:off x="3126613" y="1358230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2924271" y="2820444"/>
            <a:ext cx="587165" cy="72649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90" idx="3"/>
          </p:cNvCxnSpPr>
          <p:nvPr/>
        </p:nvCxnSpPr>
        <p:spPr>
          <a:xfrm>
            <a:off x="3126613" y="2143726"/>
            <a:ext cx="407914" cy="65488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3794" y="152050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43673" y="3244592"/>
            <a:ext cx="102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PWFA-LC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88180" y="5322773"/>
            <a:ext cx="91069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PWFA beat RF colliders on efficiency?</a:t>
            </a:r>
          </a:p>
          <a:p>
            <a:endParaRPr lang="en-US" dirty="0"/>
          </a:p>
          <a:p>
            <a:r>
              <a:rPr lang="en-US" dirty="0"/>
              <a:t>Improved</a:t>
            </a:r>
            <a:r>
              <a:rPr lang="en-US" b="1" dirty="0"/>
              <a:t> efficiency</a:t>
            </a:r>
            <a:r>
              <a:rPr lang="en-US" dirty="0"/>
              <a:t> will reduce operation cost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0" y="0"/>
            <a:ext cx="3547830" cy="5443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spc="0" normalizeH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venir Book"/>
                <a:ea typeface="Avenir Book"/>
                <a:cs typeface="Avenir Book"/>
                <a:sym typeface="Avenir Book"/>
              </a:rPr>
              <a:t>Opportunity: efficiency</a:t>
            </a:r>
            <a:endParaRPr kumimoji="0" lang="en-US" sz="2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venir Book"/>
              <a:ea typeface="Avenir Book"/>
              <a:cs typeface="Avenir Book"/>
              <a:sym typeface="Avenir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53801" y="288104"/>
            <a:ext cx="20351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Experimental status</a:t>
            </a:r>
          </a:p>
          <a:p>
            <a:r>
              <a:rPr lang="en-US" dirty="0"/>
              <a:t>(FACET):</a:t>
            </a:r>
          </a:p>
          <a:p>
            <a:r>
              <a:rPr lang="en-US" dirty="0"/>
              <a:t>wake to MB &gt; 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295110" y="3371178"/>
            <a:ext cx="2492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M. Litos, </a:t>
            </a:r>
            <a:r>
              <a:rPr lang="is-IS" sz="1400"/>
              <a:t>Nature </a:t>
            </a:r>
            <a:r>
              <a:rPr lang="is-IS" sz="1400" b="1"/>
              <a:t>515</a:t>
            </a:r>
            <a:r>
              <a:rPr lang="is-IS" sz="1400"/>
              <a:t>, 92 (2014) 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1066" y="4696895"/>
            <a:ext cx="2419337" cy="212671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414062" y="5470712"/>
            <a:ext cx="3807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Tzoufras, </a:t>
            </a:r>
            <a:r>
              <a:rPr lang="fi-FI" dirty="0"/>
              <a:t>PRL 101, 145002 (2008 </a:t>
            </a:r>
          </a:p>
          <a:p>
            <a:endParaRPr lang="en-US" dirty="0"/>
          </a:p>
          <a:p>
            <a:r>
              <a:rPr lang="en-US" b="1" dirty="0"/>
              <a:t>DB-to-MB of 90% according to theory </a:t>
            </a:r>
          </a:p>
          <a:p>
            <a:r>
              <a:rPr lang="en-US" b="1" dirty="0"/>
              <a:t>and PIC simulations.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7690" y="4772736"/>
            <a:ext cx="2070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 Adli et al., snowmasss 2013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33127" y="3028135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CLIC CDR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0CDD0-ABA2-444F-86E1-5F0EF92EB0D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F2EEC1-C9A0-E541-A517-4A0B5377FA06}"/>
              </a:ext>
            </a:extLst>
          </p:cNvPr>
          <p:cNvSpPr txBox="1"/>
          <p:nvPr/>
        </p:nvSpPr>
        <p:spPr>
          <a:xfrm>
            <a:off x="436735" y="696243"/>
            <a:ext cx="4540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From the 2013 “Snowmass” PWFA-LC concept </a:t>
            </a:r>
          </a:p>
          <a:p>
            <a:r>
              <a:rPr lang="en-CH" dirty="0"/>
              <a:t>(E. Adli, J. P. Delahaye et al.)</a:t>
            </a:r>
          </a:p>
        </p:txBody>
      </p:sp>
    </p:spTree>
    <p:extLst>
      <p:ext uri="{BB962C8B-B14F-4D97-AF65-F5344CB8AC3E}">
        <p14:creationId xmlns:p14="http://schemas.microsoft.com/office/powerpoint/2010/main" val="1412637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2E47CA-7BFD-2249-A7E1-9DDCE18E2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1985"/>
            <a:ext cx="12192000" cy="43316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B2795E-57CA-4445-AA1D-8A619C108A53}"/>
              </a:ext>
            </a:extLst>
          </p:cNvPr>
          <p:cNvSpPr/>
          <p:nvPr/>
        </p:nvSpPr>
        <p:spPr>
          <a:xfrm>
            <a:off x="-304800" y="51414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AC to DB : 141/255 = 55%</a:t>
            </a:r>
          </a:p>
          <a:p>
            <a:r>
              <a:rPr lang="en-US" dirty="0"/>
              <a:t>	DB to rf wake : (28+86)/141 = 81%</a:t>
            </a:r>
          </a:p>
          <a:p>
            <a:r>
              <a:rPr lang="en-US" dirty="0"/>
              <a:t>	Rf wake to MB : 28/141 = 25%</a:t>
            </a:r>
          </a:p>
          <a:p>
            <a:r>
              <a:rPr lang="en-US" dirty="0"/>
              <a:t>	-&gt; </a:t>
            </a:r>
            <a:r>
              <a:rPr lang="en-US" b="1" dirty="0"/>
              <a:t>DB to MB = 28/141 = 20%</a:t>
            </a:r>
          </a:p>
          <a:p>
            <a:r>
              <a:rPr lang="en-US" dirty="0"/>
              <a:t>	-&gt; AC to MB : 28/255 = 11%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103557-13E7-5545-B24B-DBC4DD435165}"/>
              </a:ext>
            </a:extLst>
          </p:cNvPr>
          <p:cNvSpPr/>
          <p:nvPr/>
        </p:nvSpPr>
        <p:spPr>
          <a:xfrm>
            <a:off x="4365444" y="512285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AC to DB : (n/a)</a:t>
            </a:r>
          </a:p>
          <a:p>
            <a:r>
              <a:rPr lang="en-US" dirty="0"/>
              <a:t>	DB to plasma wake : 50%</a:t>
            </a:r>
          </a:p>
          <a:p>
            <a:r>
              <a:rPr lang="en-US" dirty="0"/>
              <a:t>	Plasma wake to MB : 42%</a:t>
            </a:r>
          </a:p>
          <a:p>
            <a:r>
              <a:rPr lang="en-US" dirty="0"/>
              <a:t>	-&gt; </a:t>
            </a:r>
            <a:r>
              <a:rPr lang="en-US" b="1" dirty="0"/>
              <a:t>DB to MB = 21%</a:t>
            </a:r>
          </a:p>
          <a:p>
            <a:r>
              <a:rPr lang="en-US" dirty="0"/>
              <a:t>	-&gt; AC to MB : (n/a)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3921E-F565-3B41-877E-397237F3E7FC}"/>
              </a:ext>
            </a:extLst>
          </p:cNvPr>
          <p:cNvSpPr txBox="1"/>
          <p:nvPr/>
        </p:nvSpPr>
        <p:spPr>
          <a:xfrm>
            <a:off x="38100" y="514143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/>
              <a:t>CLIC: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6F6C8C-3490-5B47-92F8-8F896FB49BA7}"/>
              </a:ext>
            </a:extLst>
          </p:cNvPr>
          <p:cNvSpPr txBox="1"/>
          <p:nvPr/>
        </p:nvSpPr>
        <p:spPr>
          <a:xfrm>
            <a:off x="4002651" y="5122851"/>
            <a:ext cx="1410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/>
              <a:t>PWFA </a:t>
            </a:r>
          </a:p>
          <a:p>
            <a:r>
              <a:rPr lang="en-CH" i="1" dirty="0"/>
              <a:t>one-stage,</a:t>
            </a:r>
          </a:p>
          <a:p>
            <a:r>
              <a:rPr lang="en-CH" i="1" dirty="0"/>
              <a:t>experiement: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789518-36E3-054E-BD1F-0937693E0DC1}"/>
              </a:ext>
            </a:extLst>
          </p:cNvPr>
          <p:cNvSpPr/>
          <p:nvPr/>
        </p:nvSpPr>
        <p:spPr>
          <a:xfrm>
            <a:off x="8401021" y="510426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AC to DB : (n/a)</a:t>
            </a:r>
          </a:p>
          <a:p>
            <a:r>
              <a:rPr lang="en-US" dirty="0"/>
              <a:t>	DB to plasma wake : 90%</a:t>
            </a:r>
          </a:p>
          <a:p>
            <a:r>
              <a:rPr lang="en-US" dirty="0"/>
              <a:t>	Plasma wake to MB : 90%</a:t>
            </a:r>
          </a:p>
          <a:p>
            <a:r>
              <a:rPr lang="en-US" dirty="0"/>
              <a:t>	-&gt; </a:t>
            </a:r>
            <a:r>
              <a:rPr lang="en-US" b="1" dirty="0"/>
              <a:t>DB to MB = 80%</a:t>
            </a:r>
          </a:p>
          <a:p>
            <a:r>
              <a:rPr lang="en-US" dirty="0"/>
              <a:t>	-&gt; AC to MB : (n/a)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47E1A-FF5E-EA41-9A0E-0EA3AF70E732}"/>
              </a:ext>
            </a:extLst>
          </p:cNvPr>
          <p:cNvSpPr txBox="1"/>
          <p:nvPr/>
        </p:nvSpPr>
        <p:spPr>
          <a:xfrm>
            <a:off x="8022858" y="5104266"/>
            <a:ext cx="1229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/>
              <a:t>PWFA </a:t>
            </a:r>
          </a:p>
          <a:p>
            <a:r>
              <a:rPr lang="en-CH" i="1" dirty="0"/>
              <a:t>one-stage,</a:t>
            </a:r>
          </a:p>
          <a:p>
            <a:r>
              <a:rPr lang="en-CH" i="1" dirty="0"/>
              <a:t>simulation: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E33F75-C8FF-8F41-9E73-422E5D9167FF}"/>
              </a:ext>
            </a:extLst>
          </p:cNvPr>
          <p:cNvSpPr txBox="1"/>
          <p:nvPr/>
        </p:nvSpPr>
        <p:spPr>
          <a:xfrm>
            <a:off x="0" y="-38591"/>
            <a:ext cx="408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i="1" dirty="0"/>
              <a:t>PWFA: recent result from DESY</a:t>
            </a:r>
          </a:p>
        </p:txBody>
      </p:sp>
    </p:spTree>
    <p:extLst>
      <p:ext uri="{BB962C8B-B14F-4D97-AF65-F5344CB8AC3E}">
        <p14:creationId xmlns:p14="http://schemas.microsoft.com/office/powerpoint/2010/main" val="239944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2931</TotalTime>
  <Words>2329</Words>
  <Application>Microsoft Macintosh PowerPoint</Application>
  <PresentationFormat>Widescreen</PresentationFormat>
  <Paragraphs>386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Brush Script MT</vt:lpstr>
      <vt:lpstr>Arial</vt:lpstr>
      <vt:lpstr>Avenir Book</vt:lpstr>
      <vt:lpstr>Calibri</vt:lpstr>
      <vt:lpstr>Calibri Light</vt:lpstr>
      <vt:lpstr>Cambria Math</vt:lpstr>
      <vt:lpstr>Helvetica Neue</vt:lpstr>
      <vt:lpstr>Helvetica Neue Medium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Reference project: CLIC</vt:lpstr>
      <vt:lpstr>CLIC parameters (3 TeV cm)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Transverse wakefunctions:</vt:lpstr>
      <vt:lpstr>PowerPoint Presentation</vt:lpstr>
      <vt:lpstr>PowerPoint Presentation</vt:lpstr>
      <vt:lpstr>What to take into account for a pre-CDR</vt:lpstr>
      <vt:lpstr>Experimental challenges – experiments are single stage</vt:lpstr>
      <vt:lpstr>Interaction PWFA-LC study and PWFA research</vt:lpstr>
      <vt:lpstr>Extra</vt:lpstr>
      <vt:lpstr>Transverse tolerances</vt:lpstr>
      <vt:lpstr>Ideal interaction PWFA-LC study and PWFA research</vt:lpstr>
      <vt:lpstr>PowerPoint Presentation</vt:lpstr>
      <vt:lpstr>Transverse Tolerance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Adli</dc:creator>
  <cp:lastModifiedBy>Erik Adli</cp:lastModifiedBy>
  <cp:revision>721</cp:revision>
  <dcterms:created xsi:type="dcterms:W3CDTF">2018-06-04T08:18:24Z</dcterms:created>
  <dcterms:modified xsi:type="dcterms:W3CDTF">2023-03-23T17:33:00Z</dcterms:modified>
</cp:coreProperties>
</file>