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67" r:id="rId2"/>
    <p:sldId id="1657" r:id="rId3"/>
    <p:sldId id="1756" r:id="rId4"/>
    <p:sldId id="1757" r:id="rId5"/>
    <p:sldId id="1726" r:id="rId6"/>
    <p:sldId id="1755" r:id="rId7"/>
    <p:sldId id="1761" r:id="rId8"/>
    <p:sldId id="1760" r:id="rId9"/>
    <p:sldId id="1762" r:id="rId10"/>
    <p:sldId id="1691" r:id="rId11"/>
    <p:sldId id="1758" r:id="rId12"/>
    <p:sldId id="1763" r:id="rId13"/>
    <p:sldId id="1764" r:id="rId14"/>
    <p:sldId id="1765" r:id="rId15"/>
    <p:sldId id="1766" r:id="rId16"/>
    <p:sldId id="176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2797" userDrawn="1">
          <p15:clr>
            <a:srgbClr val="A4A3A4"/>
          </p15:clr>
        </p15:guide>
        <p15:guide id="3" orient="horz" pos="2886" userDrawn="1">
          <p15:clr>
            <a:srgbClr val="A4A3A4"/>
          </p15:clr>
        </p15:guide>
        <p15:guide id="4" pos="438" userDrawn="1">
          <p15:clr>
            <a:srgbClr val="A4A3A4"/>
          </p15:clr>
        </p15:guide>
        <p15:guide id="5" orient="horz" pos="1344" userDrawn="1">
          <p15:clr>
            <a:srgbClr val="A4A3A4"/>
          </p15:clr>
        </p15:guide>
        <p15:guide id="6" pos="5428" userDrawn="1">
          <p15:clr>
            <a:srgbClr val="A4A3A4"/>
          </p15:clr>
        </p15:guide>
        <p15:guide id="7" orient="horz" pos="31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512"/>
    <a:srgbClr val="676B75"/>
    <a:srgbClr val="2078B5"/>
    <a:srgbClr val="009FDF"/>
    <a:srgbClr val="1A76B3"/>
    <a:srgbClr val="C91D22"/>
    <a:srgbClr val="67000D"/>
    <a:srgbClr val="F18F1F"/>
    <a:srgbClr val="358ACD"/>
    <a:srgbClr val="DEE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77" autoAdjust="0"/>
    <p:restoredTop sz="94709" autoAdjust="0"/>
  </p:normalViewPr>
  <p:slideViewPr>
    <p:cSldViewPr showGuides="1">
      <p:cViewPr varScale="1">
        <p:scale>
          <a:sx n="136" d="100"/>
          <a:sy n="136" d="100"/>
        </p:scale>
        <p:origin x="552" y="184"/>
      </p:cViewPr>
      <p:guideLst>
        <p:guide orient="horz" pos="2523"/>
        <p:guide pos="2797"/>
        <p:guide orient="horz" pos="2886"/>
        <p:guide pos="438"/>
        <p:guide orient="horz" pos="1344"/>
        <p:guide pos="5428"/>
        <p:guide orient="horz" pos="311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3" d="100"/>
        <a:sy n="113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23.03.23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23.03.23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419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87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894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1419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577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54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 </a:t>
            </a:r>
            <a:r>
              <a:rPr lang="en-US" dirty="0" err="1"/>
              <a:t>severin.diederichs@desy.de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| Positron transport and acceleration in beam-driven plasma accelerators using plasma columns | Severin Diederichs et al. | 18.09.2019 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| Positron acceleration with beam-driven plasma accelerators | Severin Diederichs | 18.04.2019 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journals.aps.org/prl/abstract/10.1103/PhysRevLett.122.154801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emf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797" y="1089293"/>
            <a:ext cx="11369549" cy="1855254"/>
          </a:xfrm>
        </p:spPr>
        <p:txBody>
          <a:bodyPr/>
          <a:lstStyle/>
          <a:p>
            <a:r>
              <a:rPr lang="en-GB" sz="4000" dirty="0"/>
              <a:t>Positron arm development strategy</a:t>
            </a:r>
            <a:endParaRPr lang="en-GB" sz="4000" dirty="0">
              <a:effectLst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43797" y="2368587"/>
            <a:ext cx="11369549" cy="700373"/>
          </a:xfrm>
        </p:spPr>
        <p:txBody>
          <a:bodyPr/>
          <a:lstStyle/>
          <a:p>
            <a:r>
              <a:rPr lang="en-US" b="1" dirty="0"/>
              <a:t>Gianluca </a:t>
            </a:r>
            <a:r>
              <a:rPr lang="en-US" b="1" dirty="0" err="1"/>
              <a:t>Sarri</a:t>
            </a:r>
            <a:endParaRPr lang="en-US" dirty="0"/>
          </a:p>
          <a:p>
            <a:r>
              <a:rPr lang="en-US" sz="1800" i="1" dirty="0" err="1">
                <a:cs typeface="Baskerville"/>
              </a:rPr>
              <a:t>g.sarri@qub.ac.uk</a:t>
            </a:r>
            <a:endParaRPr lang="en-US" b="1" baseline="30000" dirty="0"/>
          </a:p>
          <a:p>
            <a:r>
              <a:rPr lang="en-US" dirty="0">
                <a:cs typeface="Baskerville"/>
              </a:rPr>
              <a:t>School of Mathematics and Physics, The Queen’s University of Belfast </a:t>
            </a:r>
          </a:p>
          <a:p>
            <a:endParaRPr lang="en-US" dirty="0">
              <a:cs typeface="Baskerville"/>
            </a:endParaRPr>
          </a:p>
          <a:p>
            <a:r>
              <a:rPr lang="en-US" b="1" dirty="0"/>
              <a:t>Severin </a:t>
            </a:r>
            <a:r>
              <a:rPr lang="en-US" b="1" dirty="0" err="1"/>
              <a:t>Diederichs</a:t>
            </a:r>
            <a:endParaRPr lang="en-US" b="1" dirty="0"/>
          </a:p>
          <a:p>
            <a:r>
              <a:rPr lang="en-US" dirty="0">
                <a:cs typeface="Baskerville"/>
              </a:rPr>
              <a:t>severin.diederichs@desy.de</a:t>
            </a:r>
          </a:p>
          <a:p>
            <a:r>
              <a:rPr lang="en-US" dirty="0">
                <a:cs typeface="Baskerville"/>
              </a:rPr>
              <a:t>DESY</a:t>
            </a:r>
          </a:p>
          <a:p>
            <a:endParaRPr lang="en-US" sz="1600" b="1" baseline="30000" dirty="0"/>
          </a:p>
          <a:p>
            <a:endParaRPr lang="en-US" sz="1600" b="1" baseline="30000" dirty="0"/>
          </a:p>
          <a:p>
            <a:br>
              <a:rPr lang="de-DE" sz="1600" baseline="30000" dirty="0"/>
            </a:br>
            <a:r>
              <a:rPr lang="en-US" sz="1600" dirty="0"/>
              <a:t>ALEGRO Workshop 2023</a:t>
            </a:r>
            <a:br>
              <a:rPr lang="en-US" sz="1600" dirty="0"/>
            </a:br>
            <a:r>
              <a:rPr lang="en-US" sz="1600" dirty="0"/>
              <a:t>23.03.2023</a:t>
            </a:r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91A69-3852-AA40-9138-C11222AB0CEE}"/>
              </a:ext>
            </a:extLst>
          </p:cNvPr>
          <p:cNvSpPr txBox="1"/>
          <p:nvPr/>
        </p:nvSpPr>
        <p:spPr>
          <a:xfrm>
            <a:off x="-133815" y="4014439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 err="1"/>
          </a:p>
        </p:txBody>
      </p:sp>
      <p:pic>
        <p:nvPicPr>
          <p:cNvPr id="5" name="Grafik 8">
            <a:extLst>
              <a:ext uri="{FF2B5EF4-FFF2-40B4-BE49-F238E27FC236}">
                <a16:creationId xmlns:a16="http://schemas.microsoft.com/office/drawing/2014/main" id="{F52809CC-AC7E-F155-2DF8-07FBF692B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5518741"/>
            <a:ext cx="1080120" cy="10807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B85F0D-857A-C791-76AD-329DD80F8B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9164" y="5781323"/>
            <a:ext cx="1730059" cy="5737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003C0A-7831-D20B-D2DA-C4A2B96699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353" y="5805264"/>
            <a:ext cx="1629551" cy="583849"/>
          </a:xfrm>
          <a:prstGeom prst="rect">
            <a:avLst/>
          </a:prstGeom>
        </p:spPr>
      </p:pic>
      <p:pic>
        <p:nvPicPr>
          <p:cNvPr id="8" name="Picture 4" descr="Engage school students with your work – I'm a Scientist, Get me out of here!">
            <a:extLst>
              <a:ext uri="{FF2B5EF4-FFF2-40B4-BE49-F238E27FC236}">
                <a16:creationId xmlns:a16="http://schemas.microsoft.com/office/drawing/2014/main" id="{0211F019-CFE0-54B9-6E1A-91DC44A4A82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" r="-2260"/>
          <a:stretch/>
        </p:blipFill>
        <p:spPr bwMode="auto">
          <a:xfrm>
            <a:off x="7248128" y="5781323"/>
            <a:ext cx="2265137" cy="55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4066-FE83-5160-409D-50F01B45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facilities are planned</a:t>
            </a:r>
            <a:endParaRPr lang="en-US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EF4FC-DA73-3DAE-E88B-4657358A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A1232-4008-225A-AE41-63D9CD95C279}"/>
              </a:ext>
            </a:extLst>
          </p:cNvPr>
          <p:cNvSpPr txBox="1"/>
          <p:nvPr/>
        </p:nvSpPr>
        <p:spPr>
          <a:xfrm>
            <a:off x="560832" y="157276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C9A0A8-B911-5B39-B574-C9E9A2D38445}"/>
              </a:ext>
            </a:extLst>
          </p:cNvPr>
          <p:cNvSpPr txBox="1"/>
          <p:nvPr/>
        </p:nvSpPr>
        <p:spPr>
          <a:xfrm>
            <a:off x="2851262" y="4797152"/>
            <a:ext cx="71416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These sources could enable the </a:t>
            </a:r>
            <a:r>
              <a:rPr lang="en-US" sz="1600" b="1" dirty="0">
                <a:cs typeface="Times New Roman" panose="02020603050405020304" pitchFamily="18" charset="0"/>
              </a:rPr>
              <a:t>testing of positron acceleration schemes</a:t>
            </a:r>
          </a:p>
          <a:p>
            <a:r>
              <a:rPr lang="en-US" sz="1600" dirty="0">
                <a:cs typeface="Times New Roman" panose="02020603050405020304" pitchFamily="18" charset="0"/>
              </a:rPr>
              <a:t>Note: some require beam loading to work!</a:t>
            </a:r>
          </a:p>
          <a:p>
            <a:endParaRPr lang="en-DE" sz="1600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6271C8-CB1E-C89C-924C-8C8A6AE9807B}"/>
              </a:ext>
            </a:extLst>
          </p:cNvPr>
          <p:cNvSpPr txBox="1"/>
          <p:nvPr/>
        </p:nvSpPr>
        <p:spPr>
          <a:xfrm>
            <a:off x="3667901" y="2048944"/>
            <a:ext cx="66765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European Plasma Research Accelerator with </a:t>
            </a:r>
            <a:r>
              <a:rPr lang="en-US" sz="1600" dirty="0" err="1">
                <a:cs typeface="Times New Roman" panose="02020603050405020304" pitchFamily="18" charset="0"/>
              </a:rPr>
              <a:t>eXcellence</a:t>
            </a:r>
            <a:r>
              <a:rPr lang="en-US" sz="1600" dirty="0">
                <a:cs typeface="Times New Roman" panose="02020603050405020304" pitchFamily="18" charset="0"/>
              </a:rPr>
              <a:t> in Applications</a:t>
            </a:r>
          </a:p>
        </p:txBody>
      </p:sp>
      <p:pic>
        <p:nvPicPr>
          <p:cNvPr id="17" name="Picture 16" descr="EuPRAXIA - Home">
            <a:extLst>
              <a:ext uri="{FF2B5EF4-FFF2-40B4-BE49-F238E27FC236}">
                <a16:creationId xmlns:a16="http://schemas.microsoft.com/office/drawing/2014/main" id="{AB0BFE4D-6EDD-4F71-C08F-6D137ED466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701" y="1844824"/>
            <a:ext cx="1508097" cy="64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Engage school students with your work – I'm a Scientist, Get me out of here!">
            <a:extLst>
              <a:ext uri="{FF2B5EF4-FFF2-40B4-BE49-F238E27FC236}">
                <a16:creationId xmlns:a16="http://schemas.microsoft.com/office/drawing/2014/main" id="{2B7569F0-E692-F4CA-FC1B-610EE32CE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" r="-2260"/>
          <a:stretch/>
        </p:blipFill>
        <p:spPr bwMode="auto">
          <a:xfrm>
            <a:off x="1867701" y="3528108"/>
            <a:ext cx="2265137" cy="555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D5D51AC-D2A0-6B2E-58D6-E13FFEB2C14B}"/>
              </a:ext>
            </a:extLst>
          </p:cNvPr>
          <p:cNvSpPr txBox="1"/>
          <p:nvPr/>
        </p:nvSpPr>
        <p:spPr>
          <a:xfrm>
            <a:off x="4165883" y="3650442"/>
            <a:ext cx="60968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cs typeface="Times New Roman" panose="02020603050405020304" pitchFamily="18" charset="0"/>
              </a:rPr>
              <a:t>Extreme Photonics Application Centre (expected in 2025)</a:t>
            </a:r>
          </a:p>
        </p:txBody>
      </p:sp>
    </p:spTree>
    <p:extLst>
      <p:ext uri="{BB962C8B-B14F-4D97-AF65-F5344CB8AC3E}">
        <p14:creationId xmlns:p14="http://schemas.microsoft.com/office/powerpoint/2010/main" val="3340023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2A306-58A8-E36A-E171-244F58220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Answer to questions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741FD1-C398-EE33-9142-F872402BCFB3}"/>
              </a:ext>
            </a:extLst>
          </p:cNvPr>
          <p:cNvSpPr txBox="1"/>
          <p:nvPr/>
        </p:nvSpPr>
        <p:spPr>
          <a:xfrm>
            <a:off x="1415480" y="1628800"/>
            <a:ext cx="1022513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DE" sz="1800" dirty="0"/>
              <a:t>1.4 Positron arm:</a:t>
            </a:r>
          </a:p>
          <a:p>
            <a:endParaRPr lang="en-DE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</a:rPr>
              <a:t>What is the state-of-the-art in positron generation, capture, acceleration in plasmas?</a:t>
            </a:r>
            <a:br>
              <a:rPr lang="en-GB" sz="1800" dirty="0">
                <a:effectLst/>
                <a:latin typeface="Arial" panose="020B0604020202020204" pitchFamily="34" charset="0"/>
              </a:rPr>
            </a:b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</a:rPr>
              <a:t>Need a detailed numerical study to determine the best positron acceleration scheme for HEP</a:t>
            </a:r>
            <a:br>
              <a:rPr lang="en-GB" dirty="0">
                <a:solidFill>
                  <a:srgbClr val="00B050"/>
                </a:solidFill>
                <a:latin typeface="Arial" panose="020B0604020202020204" pitchFamily="34" charset="0"/>
              </a:rPr>
            </a:br>
            <a:br>
              <a:rPr lang="en-GB" dirty="0">
                <a:solidFill>
                  <a:srgbClr val="00B050"/>
                </a:solidFill>
                <a:latin typeface="Arial" panose="020B0604020202020204" pitchFamily="34" charset="0"/>
              </a:rPr>
            </a:b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</a:rPr>
              <a:t>			</a:t>
            </a:r>
            <a:r>
              <a:rPr lang="en-GB" b="1" dirty="0">
                <a:solidFill>
                  <a:srgbClr val="00B050"/>
                </a:solidFill>
                <a:latin typeface="Arial" panose="020B0604020202020204" pitchFamily="34" charset="0"/>
              </a:rPr>
              <a:t>Fulfilling the deliverable for the 2025 milestone has highest priority</a:t>
            </a:r>
          </a:p>
          <a:p>
            <a:endParaRPr lang="en-GB" sz="1800" dirty="0">
              <a:solidFill>
                <a:srgbClr val="00B050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</a:rPr>
              <a:t>What are the key challenges to build a plasma based positron </a:t>
            </a:r>
            <a:r>
              <a:rPr lang="en-GB" sz="1800" dirty="0" err="1">
                <a:effectLst/>
                <a:latin typeface="Arial" panose="020B0604020202020204" pitchFamily="34" charset="0"/>
              </a:rPr>
              <a:t>linac</a:t>
            </a:r>
            <a:r>
              <a:rPr lang="en-GB" sz="1800" dirty="0">
                <a:effectLst/>
                <a:latin typeface="Arial" panose="020B0604020202020204" pitchFamily="34" charset="0"/>
              </a:rPr>
              <a:t> that can be demonstrated in the next 5-10 years?</a:t>
            </a:r>
            <a:br>
              <a:rPr lang="en-GB" sz="1800" dirty="0">
                <a:effectLst/>
                <a:latin typeface="Arial" panose="020B0604020202020204" pitchFamily="34" charset="0"/>
              </a:rPr>
            </a:br>
            <a:r>
              <a:rPr lang="en-GB" sz="180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Will depend on the scheme, </a:t>
            </a:r>
            <a:r>
              <a:rPr lang="en-GB" sz="1800" b="1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but experimental facilities are urgently needed for all of them</a:t>
            </a:r>
            <a:r>
              <a:rPr lang="en-GB" sz="180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 </a:t>
            </a:r>
            <a:endParaRPr lang="en-GB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</a:rPr>
              <a:t>What are the challenges in using a conventional </a:t>
            </a:r>
            <a:r>
              <a:rPr lang="en-GB" sz="1800" dirty="0" err="1">
                <a:effectLst/>
                <a:latin typeface="Arial" panose="020B0604020202020204" pitchFamily="34" charset="0"/>
              </a:rPr>
              <a:t>linac</a:t>
            </a:r>
            <a:r>
              <a:rPr lang="en-GB" sz="1800" dirty="0">
                <a:effectLst/>
                <a:latin typeface="Arial" panose="020B0604020202020204" pitchFamily="34" charset="0"/>
              </a:rPr>
              <a:t> based systems for positrons?</a:t>
            </a:r>
            <a:br>
              <a:rPr lang="en-GB" sz="1800" dirty="0">
                <a:effectLst/>
                <a:latin typeface="Arial" panose="020B0604020202020204" pitchFamily="34" charset="0"/>
              </a:rPr>
            </a:br>
            <a:r>
              <a:rPr lang="en-GB" sz="1800" dirty="0">
                <a:solidFill>
                  <a:srgbClr val="00B050"/>
                </a:solidFill>
                <a:effectLst/>
                <a:latin typeface="Arial" panose="020B0604020202020204" pitchFamily="34" charset="0"/>
              </a:rPr>
              <a:t>See Brian Foster’s talk today at 17:00</a:t>
            </a:r>
            <a:endParaRPr lang="en-DE" sz="1800" dirty="0" err="1">
              <a:solidFill>
                <a:srgbClr val="00B050"/>
              </a:solidFill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C1E7DAE-7780-404A-5FB7-2E841045D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0185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B1ED31F-7283-2C00-B1A2-9103072B4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1628800"/>
            <a:ext cx="442111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901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43797" y="1089293"/>
            <a:ext cx="11369549" cy="971555"/>
          </a:xfrm>
        </p:spPr>
        <p:txBody>
          <a:bodyPr/>
          <a:lstStyle/>
          <a:p>
            <a:r>
              <a:rPr lang="en-US" sz="3200" dirty="0"/>
              <a:t>Spin and </a:t>
            </a:r>
            <a:r>
              <a:rPr lang="en-US" sz="3200" dirty="0" err="1"/>
              <a:t>polarisation</a:t>
            </a:r>
            <a:r>
              <a:rPr lang="en-US" sz="3200" dirty="0"/>
              <a:t> in plasma-based accelerators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43796" y="4581128"/>
            <a:ext cx="11369549" cy="700373"/>
          </a:xfrm>
        </p:spPr>
        <p:txBody>
          <a:bodyPr/>
          <a:lstStyle/>
          <a:p>
            <a:r>
              <a:rPr lang="en-US" b="1" dirty="0"/>
              <a:t>Kristjan Põder</a:t>
            </a:r>
          </a:p>
          <a:p>
            <a:endParaRPr lang="en-US" b="1" baseline="30000" dirty="0"/>
          </a:p>
          <a:p>
            <a:r>
              <a:rPr lang="de-DE" sz="1600" dirty="0"/>
              <a:t>Deutsches Elektronen-Synchrotron DESY, Germany</a:t>
            </a:r>
          </a:p>
          <a:p>
            <a:endParaRPr lang="en-US" sz="1600" b="1" baseline="30000" dirty="0"/>
          </a:p>
          <a:p>
            <a:endParaRPr lang="en-US" sz="1600" b="1" baseline="300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B91A69-3852-AA40-9138-C11222AB0CEE}"/>
              </a:ext>
            </a:extLst>
          </p:cNvPr>
          <p:cNvSpPr txBox="1"/>
          <p:nvPr/>
        </p:nvSpPr>
        <p:spPr>
          <a:xfrm>
            <a:off x="-133815" y="4014439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600" dirty="0" err="1"/>
          </a:p>
        </p:txBody>
      </p:sp>
    </p:spTree>
    <p:extLst>
      <p:ext uri="{BB962C8B-B14F-4D97-AF65-F5344CB8AC3E}">
        <p14:creationId xmlns:p14="http://schemas.microsoft.com/office/powerpoint/2010/main" val="3810269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80566AB-FF2F-E6C0-3B42-5D8A864F2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984" y="4211767"/>
            <a:ext cx="3683000" cy="13208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advanced concepts for generating </a:t>
            </a:r>
            <a:r>
              <a:rPr lang="en-US" dirty="0" err="1"/>
              <a:t>polarised</a:t>
            </a:r>
            <a:r>
              <a:rPr lang="en-US" dirty="0"/>
              <a:t> electrons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FFF7AB-B717-3427-539E-DCDFBAC908C6}"/>
              </a:ext>
            </a:extLst>
          </p:cNvPr>
          <p:cNvSpPr txBox="1"/>
          <p:nvPr/>
        </p:nvSpPr>
        <p:spPr>
          <a:xfrm>
            <a:off x="243786" y="1378214"/>
            <a:ext cx="5976044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Spin-filter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Drifting electrons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polarised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via spin-exchange with Rb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vapour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“Stern-Gerlach” beam splitter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Coherent scattering via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Kapitza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-Dirac effect of low energy electrons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Lasers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Spin-dependent radiation reaction of relativistic electron beams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Sokolov-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Ternov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in colliding laser fields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(4)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Breit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-Wheeler by pol. 𝛾 and asymmetric laser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Plasma-based methods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Selective multi-photon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ionisation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Pre-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polarised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plasma sources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(7-10)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384B9F-703A-98A9-8712-DC612F83C1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711" y="958794"/>
            <a:ext cx="5076301" cy="1800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78C760-7542-441D-E6BC-C79584E299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0193" y="2852936"/>
            <a:ext cx="2536407" cy="14961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25B6848-1A46-C17E-C231-DD82FE8542F3}"/>
              </a:ext>
            </a:extLst>
          </p:cNvPr>
          <p:cNvSpPr txBox="1"/>
          <p:nvPr/>
        </p:nvSpPr>
        <p:spPr>
          <a:xfrm>
            <a:off x="407988" y="5677392"/>
            <a:ext cx="34557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(1)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Dellweg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&amp; Müller, PRL 118 070403 (2017)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(2)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Batelaan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et al, PRL 82 pp4216 (1999)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(3) Li et al, PRL 122 154801 (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  <a:hlinkClick r:id="rId6"/>
              </a:rPr>
              <a:t>2019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(4) Del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Srobo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et al, PRA 96 043407 (2017)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4AA41E4-82ED-EF12-2DD6-B772D59C7299}"/>
              </a:ext>
            </a:extLst>
          </p:cNvPr>
          <p:cNvSpPr txBox="1"/>
          <p:nvPr/>
        </p:nvSpPr>
        <p:spPr>
          <a:xfrm>
            <a:off x="3575720" y="5677391"/>
            <a:ext cx="33360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(5)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Xue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et al,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Fundam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. 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r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es. 2 pp539 (2022)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(6)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Nie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et al, PRL 126 054801 (2021)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(7) </a:t>
            </a:r>
            <a:r>
              <a:rPr lang="en-GB" sz="1200" dirty="0" err="1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Rakitzis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 et al, Science 300 1936 (2003)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(8) Wen et al, PRL 122 214801 (2019)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A1E2D7-2552-875F-34E5-9444CEE22B37}"/>
              </a:ext>
            </a:extLst>
          </p:cNvPr>
          <p:cNvSpPr txBox="1"/>
          <p:nvPr/>
        </p:nvSpPr>
        <p:spPr>
          <a:xfrm>
            <a:off x="6733359" y="5604979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(9) Wu et al, PRE 100 043202, (2019)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10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 Wu et al, New J. Phys. 21 073052 (2019)</a:t>
            </a:r>
          </a:p>
        </p:txBody>
      </p:sp>
      <p:sp>
        <p:nvSpPr>
          <p:cNvPr id="16" name="Fußzeilenplatzhalter 2">
            <a:extLst>
              <a:ext uri="{FF2B5EF4-FFF2-40B4-BE49-F238E27FC236}">
                <a16:creationId xmlns:a16="http://schemas.microsoft.com/office/drawing/2014/main" id="{DA5D7C41-10AA-6E38-B540-D45317A6C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kristjan.poder@desy.de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CA336E-7A63-05C1-A2DD-C34853D15AA9}"/>
              </a:ext>
            </a:extLst>
          </p:cNvPr>
          <p:cNvSpPr txBox="1"/>
          <p:nvPr/>
        </p:nvSpPr>
        <p:spPr>
          <a:xfrm>
            <a:off x="325887" y="797971"/>
            <a:ext cx="58118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68512"/>
                </a:solidFill>
              </a:rPr>
              <a:t>What are potential concepts?</a:t>
            </a:r>
          </a:p>
        </p:txBody>
      </p:sp>
    </p:spTree>
    <p:extLst>
      <p:ext uri="{BB962C8B-B14F-4D97-AF65-F5344CB8AC3E}">
        <p14:creationId xmlns:p14="http://schemas.microsoft.com/office/powerpoint/2010/main" val="3026748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tools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FFF7AB-B717-3427-539E-DCDFBAC908C6}"/>
              </a:ext>
            </a:extLst>
          </p:cNvPr>
          <p:cNvSpPr txBox="1"/>
          <p:nvPr/>
        </p:nvSpPr>
        <p:spPr>
          <a:xfrm>
            <a:off x="231819" y="1554223"/>
            <a:ext cx="570819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A few PIC codes have now spin-tracking (TBMT) enabled</a:t>
            </a:r>
            <a:endParaRPr lang="en-US" baseline="300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E.g. FBPIC, OSIRIS, VLPL, EPOCH,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FBPIC enables very high throughput parameter scans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For very high energies, may need to also look at the Sokolov-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Ternov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effect or Stern-Gerlach force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(11)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S-T timescales in plasma fields O(us)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S-G depends on field gradients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These not yet implemented in any PIC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Detailed simulations of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polarisation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preservation in long stages needed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(12)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A1E2D7-2552-875F-34E5-9444CEE22B37}"/>
              </a:ext>
            </a:extLst>
          </p:cNvPr>
          <p:cNvSpPr txBox="1"/>
          <p:nvPr/>
        </p:nvSpPr>
        <p:spPr>
          <a:xfrm>
            <a:off x="407988" y="5805264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11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 Thomas et al, PRAB 23 064401 (2020)</a:t>
            </a:r>
          </a:p>
          <a:p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(12) Vieira et al, PRSTAB 14 071303 (2011)</a:t>
            </a:r>
            <a:endParaRPr lang="en-GB" sz="1200" dirty="0">
              <a:solidFill>
                <a:srgbClr val="000000"/>
              </a:solidFill>
              <a:effectLst/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6EF8CF-7171-47B0-D749-9E9DB5C31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976" y="1257462"/>
            <a:ext cx="6181945" cy="30762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522653-F9B9-3FF6-567A-B2CB1AC74CD3}"/>
              </a:ext>
            </a:extLst>
          </p:cNvPr>
          <p:cNvSpPr txBox="1"/>
          <p:nvPr/>
        </p:nvSpPr>
        <p:spPr>
          <a:xfrm>
            <a:off x="6774704" y="867913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Thomas-Bergmann-Michel-</a:t>
            </a:r>
            <a:r>
              <a:rPr lang="en-US" sz="1600" dirty="0" err="1"/>
              <a:t>Telegdi</a:t>
            </a:r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D7859C-799E-21C7-BD4D-2578FC462C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981" y="4970543"/>
            <a:ext cx="4507886" cy="13952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E0321C-1F8E-047F-99E3-6ABA741E554B}"/>
              </a:ext>
            </a:extLst>
          </p:cNvPr>
          <p:cNvSpPr txBox="1"/>
          <p:nvPr/>
        </p:nvSpPr>
        <p:spPr>
          <a:xfrm>
            <a:off x="6774297" y="4801783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Stern-Gerlach</a:t>
            </a:r>
          </a:p>
        </p:txBody>
      </p:sp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0180BED7-4143-3A83-C924-AB5A3D2BC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kristjan.poder@desy.de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7A842B-01A6-CB24-EAA6-F909D7D781EB}"/>
              </a:ext>
            </a:extLst>
          </p:cNvPr>
          <p:cNvSpPr txBox="1"/>
          <p:nvPr/>
        </p:nvSpPr>
        <p:spPr>
          <a:xfrm>
            <a:off x="325887" y="797971"/>
            <a:ext cx="64484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68512"/>
                </a:solidFill>
              </a:rPr>
              <a:t>What is the state of the art of simulation tools and do we need more?</a:t>
            </a:r>
          </a:p>
        </p:txBody>
      </p:sp>
    </p:spTree>
    <p:extLst>
      <p:ext uri="{BB962C8B-B14F-4D97-AF65-F5344CB8AC3E}">
        <p14:creationId xmlns:p14="http://schemas.microsoft.com/office/powerpoint/2010/main" val="12618372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FEA6D35-C561-3827-B709-63FBB8D758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155" y="3694140"/>
            <a:ext cx="3875248" cy="268449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Proof-of-principle experiment feasible in 3 years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40E16EA0-008D-5848-9128-C6FC5138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kristjan.poder@desy.de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FFF7AB-B717-3427-539E-DCDFBAC908C6}"/>
              </a:ext>
            </a:extLst>
          </p:cNvPr>
          <p:cNvSpPr txBox="1"/>
          <p:nvPr/>
        </p:nvSpPr>
        <p:spPr>
          <a:xfrm>
            <a:off x="195017" y="4266019"/>
            <a:ext cx="5130941" cy="892552"/>
          </a:xfrm>
          <a:prstGeom prst="rect">
            <a:avLst/>
          </a:prstGeom>
          <a:noFill/>
          <a:ln w="50800">
            <a:solidFill>
              <a:srgbClr val="67000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1 post-doc + 1 PhD would allow exp. demo of P~10% polarization from HCl by end of 2025</a:t>
            </a:r>
          </a:p>
          <a:p>
            <a:pPr algn="ctr">
              <a:spcAft>
                <a:spcPts val="1200"/>
              </a:spcAft>
            </a:pPr>
            <a:r>
              <a:rPr lang="en-US" sz="16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Would also allow work on future P-&gt;100% concepts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FA1E2D7-2552-875F-34E5-9444CEE22B37}"/>
              </a:ext>
            </a:extLst>
          </p:cNvPr>
          <p:cNvSpPr txBox="1"/>
          <p:nvPr/>
        </p:nvSpPr>
        <p:spPr>
          <a:xfrm>
            <a:off x="407988" y="5805264"/>
            <a:ext cx="44638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13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 Popp et al, SPIN2021, JPS Conf. Proc. 37, 021104 (2022)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14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 Gong et al, </a:t>
            </a:r>
            <a:r>
              <a:rPr lang="en-GB" sz="1200" i="1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to be submitted</a:t>
            </a:r>
          </a:p>
          <a:p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(</a:t>
            </a:r>
            <a:r>
              <a:rPr lang="en-GB" sz="1200" dirty="0">
                <a:solidFill>
                  <a:srgbClr val="000000"/>
                </a:solidFill>
                <a:latin typeface="Helvetica Neue Thin" panose="020B0403020202020204" pitchFamily="34" charset="0"/>
                <a:ea typeface="Helvetica Neue Thin" panose="020B0403020202020204" pitchFamily="34" charset="0"/>
              </a:rPr>
              <a:t>15</a:t>
            </a:r>
            <a:r>
              <a:rPr lang="en-GB" sz="1200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) Bohlen et al, </a:t>
            </a:r>
            <a:r>
              <a:rPr lang="en-GB" sz="1200" i="1" dirty="0">
                <a:solidFill>
                  <a:srgbClr val="000000"/>
                </a:solidFill>
                <a:effectLst/>
                <a:latin typeface="Helvetica Neue Thin" panose="020B0403020202020204" pitchFamily="34" charset="0"/>
                <a:ea typeface="Helvetica Neue Thin" panose="020B0403020202020204" pitchFamily="34" charset="0"/>
              </a:rPr>
              <a:t>to be submitted</a:t>
            </a:r>
          </a:p>
          <a:p>
            <a:endParaRPr lang="en-GB" sz="1200" dirty="0">
              <a:solidFill>
                <a:srgbClr val="000000"/>
              </a:solidFill>
              <a:effectLst/>
              <a:latin typeface="Helvetica Neue Thin" panose="020B0403020202020204" pitchFamily="34" charset="0"/>
              <a:ea typeface="Helvetica Neue Thin" panose="020B0403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52C2F9-80D4-6FA3-6964-9CB2089A9F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032" y="991785"/>
            <a:ext cx="4464496" cy="25112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DF8FC4-5EC0-C3EF-586D-F3184128F3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121" y="3612104"/>
            <a:ext cx="2695949" cy="22413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E24431-05E7-7092-B6FF-0188A0B1B61C}"/>
              </a:ext>
            </a:extLst>
          </p:cNvPr>
          <p:cNvSpPr txBox="1"/>
          <p:nvPr/>
        </p:nvSpPr>
        <p:spPr>
          <a:xfrm>
            <a:off x="230570" y="1292462"/>
            <a:ext cx="5904656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LEAP project at DESY studies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polarised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LPA</a:t>
            </a:r>
            <a:endParaRPr lang="en-US" baseline="30000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" panose="02000503000000020004" pitchFamily="2" charset="0"/>
            </a:endParaRP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Developed custom electron polarimeter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(13)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Developed novel 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polarised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injection scheme </a:t>
            </a:r>
            <a:r>
              <a:rPr lang="en-US" baseline="30000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(14,15)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Working on pre-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polarising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a plasma source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Existing infrastructure able to accommodate a polarized LPA viz pre-</a:t>
            </a:r>
            <a:r>
              <a:rPr lang="en-US" dirty="0" err="1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polarised</a:t>
            </a:r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 plasma source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9C198D-283E-98C2-DB31-267D4C8F2E8E}"/>
              </a:ext>
            </a:extLst>
          </p:cNvPr>
          <p:cNvSpPr txBox="1"/>
          <p:nvPr/>
        </p:nvSpPr>
        <p:spPr>
          <a:xfrm>
            <a:off x="325886" y="797971"/>
            <a:ext cx="6058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68512"/>
                </a:solidFill>
              </a:rPr>
              <a:t>Are there proof-of-principle experiments that can be proposed?</a:t>
            </a:r>
          </a:p>
        </p:txBody>
      </p:sp>
    </p:spTree>
    <p:extLst>
      <p:ext uri="{BB962C8B-B14F-4D97-AF65-F5344CB8AC3E}">
        <p14:creationId xmlns:p14="http://schemas.microsoft.com/office/powerpoint/2010/main" val="1309379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Extremely challenging parameters have been asked for…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40E16EA0-008D-5848-9128-C6FC5138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EEAF715-7872-A395-6721-A93B6976EB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376" y="1844824"/>
            <a:ext cx="2016224" cy="28584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E6A06A8-B54A-B7C8-F463-2C4C49C9E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088" y="1867644"/>
            <a:ext cx="4013200" cy="2857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813ED45-9BF0-9502-C3B3-DED94AEA9F84}"/>
              </a:ext>
            </a:extLst>
          </p:cNvPr>
          <p:cNvSpPr txBox="1"/>
          <p:nvPr/>
        </p:nvSpPr>
        <p:spPr>
          <a:xfrm>
            <a:off x="407988" y="1348313"/>
            <a:ext cx="1082392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effectLst/>
              </a:rPr>
              <a:t>Working package: Positron Beam Performance Reach of Advanced</a:t>
            </a:r>
            <a:r>
              <a:rPr lang="en-GB" sz="1600" dirty="0"/>
              <a:t> </a:t>
            </a:r>
            <a:r>
              <a:rPr lang="en-GB" sz="1600" dirty="0">
                <a:effectLst/>
              </a:rPr>
              <a:t>Technologies (Simulation Results - Comparisons)</a:t>
            </a:r>
            <a:endParaRPr lang="en-DE" sz="1600" dirty="0"/>
          </a:p>
          <a:p>
            <a:endParaRPr lang="en-DE" sz="1600" dirty="0"/>
          </a:p>
          <a:p>
            <a:endParaRPr lang="en-DE" sz="1600" dirty="0"/>
          </a:p>
          <a:p>
            <a:endParaRPr lang="en-DE" sz="1600" dirty="0"/>
          </a:p>
          <a:p>
            <a:r>
              <a:rPr lang="en-DE" sz="1600" dirty="0"/>
              <a:t>Plasma-based positron acceleration with</a:t>
            </a:r>
          </a:p>
          <a:p>
            <a:pPr marL="342900" indent="-342900">
              <a:buFont typeface="+mj-lt"/>
              <a:buAutoNum type="arabicPeriod"/>
            </a:pPr>
            <a:r>
              <a:rPr lang="en-DE" sz="1600" dirty="0"/>
              <a:t>Ultra-low emittance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L</a:t>
            </a:r>
            <a:r>
              <a:rPr lang="en-DE" sz="1600" dirty="0"/>
              <a:t>ow energy spread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</a:t>
            </a:r>
            <a:r>
              <a:rPr lang="en-DE" sz="1600" dirty="0"/>
              <a:t>igh charge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H</a:t>
            </a:r>
            <a:r>
              <a:rPr lang="en-DE" sz="1600" dirty="0"/>
              <a:t>igh efficiency</a:t>
            </a:r>
          </a:p>
          <a:p>
            <a:endParaRPr lang="en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E" sz="1600" dirty="0" err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655BC4-F618-65AF-91F5-70903901D3B9}"/>
              </a:ext>
            </a:extLst>
          </p:cNvPr>
          <p:cNvSpPr txBox="1"/>
          <p:nvPr/>
        </p:nvSpPr>
        <p:spPr>
          <a:xfrm>
            <a:off x="3880307" y="5322694"/>
            <a:ext cx="4951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/>
              <a:t>Report on high-energy case study due by </a:t>
            </a:r>
            <a:r>
              <a:rPr lang="en-DE" sz="1600" b="1" dirty="0"/>
              <a:t>June 2025</a:t>
            </a:r>
          </a:p>
        </p:txBody>
      </p:sp>
    </p:spTree>
    <p:extLst>
      <p:ext uri="{BB962C8B-B14F-4D97-AF65-F5344CB8AC3E}">
        <p14:creationId xmlns:p14="http://schemas.microsoft.com/office/powerpoint/2010/main" val="125409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Promising advances for plasma-based positron acceleration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F390DC47-5BBE-AB44-BA07-48A0BA2C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87" y="2225642"/>
            <a:ext cx="7777261" cy="285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06375" indent="-206375"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1200"/>
              </a:spcAft>
              <a:buSzPct val="45000"/>
            </a:pP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Many </a:t>
            </a:r>
            <a: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new concepts</a:t>
            </a: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have evolved!</a:t>
            </a: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DE" sz="1800" b="1" dirty="0">
                <a:solidFill>
                  <a:schemeClr val="tx1"/>
                </a:solidFill>
              </a:rPr>
              <a:t>Overview talk today at 16:30</a:t>
            </a:r>
            <a:endParaRPr lang="en-US" altLang="de-DE" sz="18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hangingPunct="1">
              <a:lnSpc>
                <a:spcPct val="110000"/>
              </a:lnSpc>
              <a:spcAft>
                <a:spcPts val="1200"/>
              </a:spcAft>
              <a:buSzPct val="45000"/>
            </a:pP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Demonstrating that in principle</a:t>
            </a:r>
            <a:endParaRPr lang="en-US" altLang="de-DE" sz="1800" u="sng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hangingPunct="1">
              <a:lnSpc>
                <a:spcPct val="110000"/>
              </a:lnSpc>
              <a:spcAft>
                <a:spcPts val="1200"/>
              </a:spcAft>
              <a:buSzPct val="45000"/>
              <a:buFont typeface="Wingdings" pitchFamily="2" charset="2"/>
              <a:buChar char=""/>
            </a:pPr>
            <a: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Low-emittance, low-energy-spread, high-charge, high-efficiency </a:t>
            </a: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positron acceleration is possible…</a:t>
            </a: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40E16EA0-008D-5848-9128-C6FC5138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7BDBE5-3907-DE25-26D0-483D8E1A50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8368" y="2254617"/>
            <a:ext cx="2204267" cy="14714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F9ADBDC-B99A-E26F-B8FC-FD57603734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7" r="49061" b="60379"/>
          <a:stretch/>
        </p:blipFill>
        <p:spPr>
          <a:xfrm>
            <a:off x="9048328" y="3779401"/>
            <a:ext cx="2301421" cy="9762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09996E8-5079-8EBE-7697-1B676E0978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5365"/>
          <a:stretch/>
        </p:blipFill>
        <p:spPr>
          <a:xfrm>
            <a:off x="9271834" y="4973968"/>
            <a:ext cx="2371878" cy="11514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BA823B-31CF-B289-B337-C8F2D44EBA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" r="10575" b="906"/>
          <a:stretch/>
        </p:blipFill>
        <p:spPr>
          <a:xfrm>
            <a:off x="8688288" y="1217530"/>
            <a:ext cx="3201013" cy="96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79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Promising advances for plasma-based positron acceleration</a:t>
            </a: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F390DC47-5BBE-AB44-BA07-48A0BA2C2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987" y="2225642"/>
            <a:ext cx="7777261" cy="285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206375" indent="-206375"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06375" algn="l"/>
                <a:tab pos="663575" algn="l"/>
                <a:tab pos="1120775" algn="l"/>
                <a:tab pos="1577975" algn="l"/>
                <a:tab pos="2035175" algn="l"/>
                <a:tab pos="2492375" algn="l"/>
                <a:tab pos="2949575" algn="l"/>
                <a:tab pos="3406775" algn="l"/>
                <a:tab pos="3863975" algn="l"/>
                <a:tab pos="4321175" algn="l"/>
                <a:tab pos="4778375" algn="l"/>
                <a:tab pos="5235575" algn="l"/>
                <a:tab pos="5692775" algn="l"/>
                <a:tab pos="6149975" algn="l"/>
                <a:tab pos="6607175" algn="l"/>
                <a:tab pos="7064375" algn="l"/>
                <a:tab pos="7521575" algn="l"/>
                <a:tab pos="7978775" algn="l"/>
                <a:tab pos="8435975" algn="l"/>
                <a:tab pos="8893175" algn="l"/>
                <a:tab pos="9350375" algn="l"/>
                <a:tab pos="9410700" algn="l"/>
                <a:tab pos="10134600" algn="l"/>
                <a:tab pos="10858500" algn="l"/>
              </a:tabLst>
              <a:defRPr sz="2400">
                <a:solidFill>
                  <a:srgbClr val="FFFFFF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indent="0">
              <a:lnSpc>
                <a:spcPct val="110000"/>
              </a:lnSpc>
              <a:spcAft>
                <a:spcPts val="1200"/>
              </a:spcAft>
              <a:buSzPct val="45000"/>
            </a:pP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Many </a:t>
            </a:r>
            <a: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new concepts</a:t>
            </a: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have evolved!</a:t>
            </a: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DE" sz="1800" b="1" dirty="0">
                <a:solidFill>
                  <a:schemeClr val="tx1"/>
                </a:solidFill>
              </a:rPr>
              <a:t>Overview talk today at 16:30</a:t>
            </a:r>
            <a:endParaRPr lang="en-US" altLang="de-DE" sz="18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hangingPunct="1">
              <a:lnSpc>
                <a:spcPct val="110000"/>
              </a:lnSpc>
              <a:spcAft>
                <a:spcPts val="1200"/>
              </a:spcAft>
              <a:buSzPct val="45000"/>
            </a:pP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Demonstrating that in principle</a:t>
            </a:r>
            <a:endParaRPr lang="en-US" altLang="de-DE" sz="1800" u="sng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hangingPunct="1">
              <a:lnSpc>
                <a:spcPct val="110000"/>
              </a:lnSpc>
              <a:spcAft>
                <a:spcPts val="1200"/>
              </a:spcAft>
              <a:buSzPct val="45000"/>
              <a:buFont typeface="Wingdings" pitchFamily="2" charset="2"/>
              <a:buChar char=""/>
            </a:pPr>
            <a: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Low-emittance, low-energy-spread, high-charge, high-efficiency </a:t>
            </a: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positron acceleration is possible…</a:t>
            </a:r>
          </a:p>
          <a:p>
            <a:pPr marL="0" indent="0" hangingPunct="1">
              <a:lnSpc>
                <a:spcPct val="110000"/>
              </a:lnSpc>
              <a:spcAft>
                <a:spcPts val="1200"/>
              </a:spcAft>
              <a:buSzPct val="45000"/>
            </a:pP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… but so far not with collider-relevant beam emittances</a:t>
            </a: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We need to upgrade our simulation codes</a:t>
            </a:r>
            <a: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  <a:t> (mesh-refinement)</a:t>
            </a:r>
            <a:br>
              <a:rPr lang="en-US" altLang="de-DE" sz="1800" b="1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br>
              <a:rPr lang="en-US" altLang="de-DE" sz="1800" dirty="0">
                <a:solidFill>
                  <a:srgbClr val="000000"/>
                </a:solidFill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en-US" altLang="de-DE" sz="18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 hangingPunct="1">
              <a:lnSpc>
                <a:spcPct val="110000"/>
              </a:lnSpc>
              <a:spcAft>
                <a:spcPts val="1200"/>
              </a:spcAft>
              <a:buSzPct val="45000"/>
            </a:pPr>
            <a:endParaRPr lang="en-US" altLang="de-DE" sz="1800" dirty="0">
              <a:solidFill>
                <a:srgbClr val="000000"/>
              </a:solidFill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40E16EA0-008D-5848-9128-C6FC5138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1578" y="6580800"/>
            <a:ext cx="9948937" cy="186841"/>
          </a:xfrm>
        </p:spPr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9996E8-5079-8EBE-7697-1B676E0978A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5365"/>
          <a:stretch/>
        </p:blipFill>
        <p:spPr>
          <a:xfrm>
            <a:off x="9271834" y="4973968"/>
            <a:ext cx="2371878" cy="11514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BA823B-31CF-B289-B337-C8F2D44EBA5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" r="10575" b="906"/>
          <a:stretch/>
        </p:blipFill>
        <p:spPr>
          <a:xfrm>
            <a:off x="8688288" y="1217530"/>
            <a:ext cx="3201013" cy="961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54E58C-99C9-C315-FCF3-5695E66533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8368" y="2254617"/>
            <a:ext cx="2204267" cy="14714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CCBAA5-9473-CA25-4BA4-AAB1C12DAE5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7" r="49061" b="60379"/>
          <a:stretch/>
        </p:blipFill>
        <p:spPr>
          <a:xfrm>
            <a:off x="9048328" y="3779401"/>
            <a:ext cx="2301421" cy="976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63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EFDF4-5834-A752-96A2-0CA89370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Game plan: 	Optimize each scheme properly,</a:t>
            </a:r>
            <a:br>
              <a:rPr lang="en-DE" dirty="0"/>
            </a:br>
            <a:r>
              <a:rPr lang="en-DE" dirty="0"/>
              <a:t>			compare apples to apples!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A088-E4A7-7549-2DEF-CA2B47DA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4E797-0FF9-F051-4C71-A24D9AEE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7" r="49061" b="60379"/>
          <a:stretch/>
        </p:blipFill>
        <p:spPr>
          <a:xfrm>
            <a:off x="119336" y="1798909"/>
            <a:ext cx="3503148" cy="1486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678524-00B4-39C9-6DEB-302AEA667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685" y="1765629"/>
            <a:ext cx="2923217" cy="19514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989FB7-07CA-3F50-0BAE-0EF676A2BCCD}"/>
              </a:ext>
            </a:extLst>
          </p:cNvPr>
          <p:cNvSpPr txBox="1"/>
          <p:nvPr/>
        </p:nvSpPr>
        <p:spPr>
          <a:xfrm>
            <a:off x="3803724" y="249289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vs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12290C-FADF-FB69-8BBF-4923E0E7D59F}"/>
              </a:ext>
            </a:extLst>
          </p:cNvPr>
          <p:cNvSpPr txBox="1"/>
          <p:nvPr/>
        </p:nvSpPr>
        <p:spPr>
          <a:xfrm>
            <a:off x="305142" y="3717032"/>
            <a:ext cx="87431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50 µm </a:t>
            </a:r>
            <a:r>
              <a:rPr lang="en-DE" dirty="0"/>
              <a:t>emittance, </a:t>
            </a:r>
            <a:r>
              <a:rPr lang="en-DE" dirty="0">
                <a:solidFill>
                  <a:srgbClr val="00B050"/>
                </a:solidFill>
              </a:rPr>
              <a:t>490 pC </a:t>
            </a:r>
            <a:r>
              <a:rPr lang="en-DE" dirty="0"/>
              <a:t>charge vs </a:t>
            </a:r>
            <a:r>
              <a:rPr lang="en-DE" dirty="0">
                <a:solidFill>
                  <a:srgbClr val="00B050"/>
                </a:solidFill>
              </a:rPr>
              <a:t>0.5 µm</a:t>
            </a:r>
            <a:r>
              <a:rPr lang="en-DE" dirty="0"/>
              <a:t> emittance, </a:t>
            </a:r>
            <a:r>
              <a:rPr lang="en-DE" dirty="0">
                <a:solidFill>
                  <a:srgbClr val="FF0000"/>
                </a:solidFill>
              </a:rPr>
              <a:t>50 pC </a:t>
            </a:r>
            <a:r>
              <a:rPr lang="en-DE" dirty="0"/>
              <a:t>charge</a:t>
            </a:r>
          </a:p>
          <a:p>
            <a:r>
              <a:rPr lang="en-DE" dirty="0"/>
              <a:t>    </a:t>
            </a:r>
          </a:p>
          <a:p>
            <a:r>
              <a:rPr lang="en-DE" dirty="0"/>
              <a:t>We need a self-consistent collider parameter set</a:t>
            </a:r>
          </a:p>
        </p:txBody>
      </p:sp>
    </p:spTree>
    <p:extLst>
      <p:ext uri="{BB962C8B-B14F-4D97-AF65-F5344CB8AC3E}">
        <p14:creationId xmlns:p14="http://schemas.microsoft.com/office/powerpoint/2010/main" val="2882610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EFDF4-5834-A752-96A2-0CA89370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Game plan: 	Optimize each scheme properly,</a:t>
            </a:r>
            <a:br>
              <a:rPr lang="en-DE" dirty="0"/>
            </a:br>
            <a:r>
              <a:rPr lang="en-DE" dirty="0"/>
              <a:t>			compare apples to apples!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A088-E4A7-7549-2DEF-CA2B47DA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4E797-0FF9-F051-4C71-A24D9AEE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7" r="49061" b="60379"/>
          <a:stretch/>
        </p:blipFill>
        <p:spPr>
          <a:xfrm>
            <a:off x="119336" y="1798909"/>
            <a:ext cx="3503148" cy="1486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678524-00B4-39C9-6DEB-302AEA667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685" y="1765629"/>
            <a:ext cx="2923217" cy="19514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989FB7-07CA-3F50-0BAE-0EF676A2BCCD}"/>
              </a:ext>
            </a:extLst>
          </p:cNvPr>
          <p:cNvSpPr txBox="1"/>
          <p:nvPr/>
        </p:nvSpPr>
        <p:spPr>
          <a:xfrm>
            <a:off x="3803724" y="249289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vs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12290C-FADF-FB69-8BBF-4923E0E7D59F}"/>
              </a:ext>
            </a:extLst>
          </p:cNvPr>
          <p:cNvSpPr txBox="1"/>
          <p:nvPr/>
        </p:nvSpPr>
        <p:spPr>
          <a:xfrm>
            <a:off x="305142" y="3717033"/>
            <a:ext cx="89592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50 µm </a:t>
            </a:r>
            <a:r>
              <a:rPr lang="en-DE" dirty="0"/>
              <a:t>emittance, </a:t>
            </a:r>
            <a:r>
              <a:rPr lang="en-DE" dirty="0">
                <a:solidFill>
                  <a:srgbClr val="00B050"/>
                </a:solidFill>
              </a:rPr>
              <a:t>490 pC </a:t>
            </a:r>
            <a:r>
              <a:rPr lang="en-DE" dirty="0"/>
              <a:t>charge vs </a:t>
            </a:r>
            <a:r>
              <a:rPr lang="en-DE" dirty="0">
                <a:solidFill>
                  <a:srgbClr val="00B050"/>
                </a:solidFill>
              </a:rPr>
              <a:t>0.5 µm</a:t>
            </a:r>
            <a:r>
              <a:rPr lang="en-DE" dirty="0"/>
              <a:t> emittance, </a:t>
            </a:r>
            <a:r>
              <a:rPr lang="en-DE" dirty="0">
                <a:solidFill>
                  <a:srgbClr val="FF0000"/>
                </a:solidFill>
              </a:rPr>
              <a:t>50 pC </a:t>
            </a:r>
            <a:r>
              <a:rPr lang="en-DE" dirty="0"/>
              <a:t>charge</a:t>
            </a:r>
          </a:p>
          <a:p>
            <a:endParaRPr lang="en-DE" dirty="0"/>
          </a:p>
          <a:p>
            <a:r>
              <a:rPr lang="en-DE" dirty="0"/>
              <a:t>We need a self-consistent collider parameter set </a:t>
            </a:r>
            <a:r>
              <a:rPr lang="en-DE" b="1" dirty="0"/>
              <a:t>	</a:t>
            </a:r>
          </a:p>
          <a:p>
            <a:endParaRPr lang="en-DE" b="1" dirty="0"/>
          </a:p>
          <a:p>
            <a:r>
              <a:rPr lang="en-DE" dirty="0"/>
              <a:t>Each scheme must</a:t>
            </a:r>
          </a:p>
          <a:p>
            <a:pPr marL="342900" indent="-342900">
              <a:buAutoNum type="arabicPeriod"/>
            </a:pPr>
            <a:r>
              <a:rPr lang="en-GB" dirty="0"/>
              <a:t>B</a:t>
            </a:r>
            <a:r>
              <a:rPr lang="en-DE" dirty="0"/>
              <a:t>e </a:t>
            </a:r>
            <a:r>
              <a:rPr lang="en-DE" b="1" dirty="0"/>
              <a:t>optimized for efficiency</a:t>
            </a:r>
          </a:p>
          <a:p>
            <a:pPr marL="342900" indent="-342900">
              <a:buAutoNum type="arabicPeriod"/>
            </a:pPr>
            <a:r>
              <a:rPr lang="en-DE" dirty="0"/>
              <a:t>Use the </a:t>
            </a:r>
            <a:r>
              <a:rPr lang="en-DE" b="1" dirty="0"/>
              <a:t>same emittance</a:t>
            </a:r>
            <a:r>
              <a:rPr lang="en-DE" dirty="0"/>
              <a:t> witness beam</a:t>
            </a:r>
          </a:p>
          <a:p>
            <a:pPr marL="342900" indent="-342900">
              <a:buAutoNum type="arabicPeriod"/>
            </a:pPr>
            <a:r>
              <a:rPr lang="en-DE" b="1" dirty="0"/>
              <a:t>Optimally load the wake</a:t>
            </a:r>
            <a:r>
              <a:rPr lang="en-DE" dirty="0"/>
              <a:t> using beam loading algorithms</a:t>
            </a:r>
          </a:p>
          <a:p>
            <a:pPr marL="342900" indent="-342900">
              <a:buAutoNum type="arabicPeriod"/>
            </a:pPr>
            <a:r>
              <a:rPr lang="en-DE" dirty="0"/>
              <a:t>Demonstrate resilience against jitters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E648CC-8001-8B27-90DE-9EA7F38D85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877" y="5265437"/>
            <a:ext cx="1692043" cy="11280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B0ED0B-1061-C909-23BD-0B4951394039}"/>
              </a:ext>
            </a:extLst>
          </p:cNvPr>
          <p:cNvSpPr txBox="1"/>
          <p:nvPr/>
        </p:nvSpPr>
        <p:spPr>
          <a:xfrm>
            <a:off x="7104112" y="5085184"/>
            <a:ext cx="1015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600" dirty="0"/>
              <a:t>SALAME</a:t>
            </a:r>
          </a:p>
        </p:txBody>
      </p:sp>
    </p:spTree>
    <p:extLst>
      <p:ext uri="{BB962C8B-B14F-4D97-AF65-F5344CB8AC3E}">
        <p14:creationId xmlns:p14="http://schemas.microsoft.com/office/powerpoint/2010/main" val="205447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EFDF4-5834-A752-96A2-0CA893706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Game plan: 	Optimize each scheme properly,</a:t>
            </a:r>
            <a:br>
              <a:rPr lang="en-DE" dirty="0"/>
            </a:br>
            <a:r>
              <a:rPr lang="en-DE" dirty="0"/>
              <a:t>			compare apples to apples!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4A088-E4A7-7549-2DEF-CA2B47DA0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6F4E797-0FF9-F051-4C71-A24D9AEEC7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t="7" r="49061" b="60379"/>
          <a:stretch/>
        </p:blipFill>
        <p:spPr>
          <a:xfrm>
            <a:off x="119336" y="1798909"/>
            <a:ext cx="3503148" cy="14860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678524-00B4-39C9-6DEB-302AEA6676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2685" y="1765629"/>
            <a:ext cx="2923217" cy="19514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3989FB7-07CA-3F50-0BAE-0EF676A2BCCD}"/>
              </a:ext>
            </a:extLst>
          </p:cNvPr>
          <p:cNvSpPr txBox="1"/>
          <p:nvPr/>
        </p:nvSpPr>
        <p:spPr>
          <a:xfrm>
            <a:off x="3803724" y="249289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vs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12290C-FADF-FB69-8BBF-4923E0E7D59F}"/>
              </a:ext>
            </a:extLst>
          </p:cNvPr>
          <p:cNvSpPr txBox="1"/>
          <p:nvPr/>
        </p:nvSpPr>
        <p:spPr>
          <a:xfrm>
            <a:off x="305142" y="3717033"/>
            <a:ext cx="71590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dirty="0">
                <a:solidFill>
                  <a:srgbClr val="FF0000"/>
                </a:solidFill>
              </a:rPr>
              <a:t>50 µm </a:t>
            </a:r>
            <a:r>
              <a:rPr lang="en-DE" dirty="0"/>
              <a:t>emittance, </a:t>
            </a:r>
            <a:r>
              <a:rPr lang="en-DE" dirty="0">
                <a:solidFill>
                  <a:srgbClr val="00B050"/>
                </a:solidFill>
              </a:rPr>
              <a:t>490 pC </a:t>
            </a:r>
            <a:r>
              <a:rPr lang="en-DE" dirty="0"/>
              <a:t>charge vs </a:t>
            </a:r>
            <a:r>
              <a:rPr lang="en-DE" dirty="0">
                <a:solidFill>
                  <a:srgbClr val="00B050"/>
                </a:solidFill>
              </a:rPr>
              <a:t>0.5 µm</a:t>
            </a:r>
            <a:r>
              <a:rPr lang="en-DE" dirty="0"/>
              <a:t> emittance, </a:t>
            </a:r>
            <a:r>
              <a:rPr lang="en-DE" dirty="0">
                <a:solidFill>
                  <a:srgbClr val="FF0000"/>
                </a:solidFill>
              </a:rPr>
              <a:t>50 pC </a:t>
            </a:r>
            <a:r>
              <a:rPr lang="en-DE" dirty="0"/>
              <a:t>charge</a:t>
            </a:r>
          </a:p>
          <a:p>
            <a:endParaRPr lang="en-DE" dirty="0"/>
          </a:p>
          <a:p>
            <a:r>
              <a:rPr lang="en-DE" dirty="0"/>
              <a:t>We need a self-consistent collider parameter set </a:t>
            </a:r>
            <a:r>
              <a:rPr lang="en-DE" b="1" dirty="0"/>
              <a:t>	</a:t>
            </a:r>
          </a:p>
          <a:p>
            <a:endParaRPr lang="en-DE" b="1" dirty="0"/>
          </a:p>
          <a:p>
            <a:r>
              <a:rPr lang="en-DE" dirty="0"/>
              <a:t>Each scheme must</a:t>
            </a:r>
          </a:p>
          <a:p>
            <a:pPr marL="342900" indent="-342900">
              <a:buAutoNum type="arabicPeriod"/>
            </a:pPr>
            <a:r>
              <a:rPr lang="en-GB" dirty="0"/>
              <a:t>B</a:t>
            </a:r>
            <a:r>
              <a:rPr lang="en-DE" dirty="0"/>
              <a:t>e </a:t>
            </a:r>
            <a:r>
              <a:rPr lang="en-DE" b="1" dirty="0"/>
              <a:t>optimized for efficiency</a:t>
            </a:r>
          </a:p>
          <a:p>
            <a:pPr marL="342900" indent="-342900">
              <a:buAutoNum type="arabicPeriod"/>
            </a:pPr>
            <a:r>
              <a:rPr lang="en-DE" dirty="0"/>
              <a:t>Use the </a:t>
            </a:r>
            <a:r>
              <a:rPr lang="en-DE" b="1" dirty="0"/>
              <a:t>same emittance</a:t>
            </a:r>
            <a:r>
              <a:rPr lang="en-DE" dirty="0"/>
              <a:t> witness beam</a:t>
            </a:r>
          </a:p>
          <a:p>
            <a:pPr marL="342900" indent="-342900">
              <a:buAutoNum type="arabicPeriod"/>
            </a:pPr>
            <a:r>
              <a:rPr lang="en-DE" b="1" dirty="0"/>
              <a:t>Optimally load the wake</a:t>
            </a:r>
            <a:r>
              <a:rPr lang="en-DE" dirty="0"/>
              <a:t> using beam loading algorithms</a:t>
            </a:r>
          </a:p>
          <a:p>
            <a:pPr marL="342900" indent="-342900">
              <a:buAutoNum type="arabicPeriod"/>
            </a:pPr>
            <a:r>
              <a:rPr lang="en-DE" dirty="0"/>
              <a:t>Demonstrate resilience against jitters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2A35D3-BCDA-DF1B-B5E8-302B78849CAD}"/>
              </a:ext>
            </a:extLst>
          </p:cNvPr>
          <p:cNvSpPr txBox="1"/>
          <p:nvPr/>
        </p:nvSpPr>
        <p:spPr>
          <a:xfrm>
            <a:off x="8112224" y="5364505"/>
            <a:ext cx="3366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N</a:t>
            </a:r>
            <a:r>
              <a:rPr lang="en-DE" sz="1600" b="1" dirty="0"/>
              <a:t>eed to decide on best positron </a:t>
            </a:r>
            <a:br>
              <a:rPr lang="en-DE" sz="1600" b="1" dirty="0"/>
            </a:br>
            <a:r>
              <a:rPr lang="en-DE" sz="1600" b="1" dirty="0"/>
              <a:t>acceleration scheme for HEP!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FABC1D2-13DA-F9D8-F5D8-F9C3503A761F}"/>
              </a:ext>
            </a:extLst>
          </p:cNvPr>
          <p:cNvCxnSpPr/>
          <p:nvPr/>
        </p:nvCxnSpPr>
        <p:spPr>
          <a:xfrm>
            <a:off x="7248128" y="5661248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086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4066-FE83-5160-409D-50F01B45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Real </a:t>
            </a:r>
            <a:r>
              <a:rPr lang="en-US" b="1" dirty="0"/>
              <a:t>progress only possible via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EF4FC-DA73-3DAE-E88B-4657358A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A1232-4008-225A-AE41-63D9CD95C279}"/>
              </a:ext>
            </a:extLst>
          </p:cNvPr>
          <p:cNvSpPr txBox="1"/>
          <p:nvPr/>
        </p:nvSpPr>
        <p:spPr>
          <a:xfrm>
            <a:off x="560832" y="1572768"/>
            <a:ext cx="75329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previous PWFA positrons experiments have been conducted at SLAC</a:t>
            </a:r>
          </a:p>
          <a:p>
            <a:endParaRPr lang="en-US" dirty="0"/>
          </a:p>
          <a:p>
            <a:r>
              <a:rPr lang="en-US" dirty="0"/>
              <a:t>Laser-based positron sources are available for testing purposes</a:t>
            </a:r>
          </a:p>
          <a:p>
            <a:endParaRPr lang="en-US" dirty="0"/>
          </a:p>
          <a:p>
            <a:r>
              <a:rPr lang="en-US" dirty="0"/>
              <a:t>Recent results at </a:t>
            </a:r>
            <a:r>
              <a:rPr lang="en-US" sz="1800" dirty="0">
                <a:cs typeface="Baskerville"/>
              </a:rPr>
              <a:t>Astra-Gemini, CLF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D9DEB5D-0B66-6D96-8447-D45FB78B1674}"/>
              </a:ext>
            </a:extLst>
          </p:cNvPr>
          <p:cNvSpPr/>
          <p:nvPr/>
        </p:nvSpPr>
        <p:spPr>
          <a:xfrm>
            <a:off x="8688288" y="1556792"/>
            <a:ext cx="2609347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Obtained positron beam properties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Energy:        500 MeV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Bandwidth:  </a:t>
            </a:r>
            <a:r>
              <a:rPr lang="en-GB" sz="1600" dirty="0">
                <a:latin typeface="Symbol" pitchFamily="2" charset="2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E/E ~ 5%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Charge: 	0.2 </a:t>
            </a:r>
            <a:r>
              <a:rPr lang="en-GB" sz="16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pC</a:t>
            </a:r>
            <a:endParaRPr lang="en-GB" sz="16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Norm. Emit.: 18 </a:t>
            </a:r>
            <a:r>
              <a:rPr lang="en-GB" sz="1600" dirty="0">
                <a:latin typeface="Symbol" pitchFamily="2" charset="2"/>
                <a:ea typeface="MS Mincho" panose="02020609040205080304" pitchFamily="49" charset="-128"/>
              </a:rPr>
              <a:t>m</a:t>
            </a: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m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Duration:	 &lt; 50 fs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90B52-5865-9DDB-36D1-62B5F933F52F}"/>
              </a:ext>
            </a:extLst>
          </p:cNvPr>
          <p:cNvSpPr txBox="1"/>
          <p:nvPr/>
        </p:nvSpPr>
        <p:spPr>
          <a:xfrm>
            <a:off x="670885" y="3068960"/>
            <a:ext cx="35894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Streeter et al. arXiv:2205.13850  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7BAA3C6-40E2-4426-B650-69C2395A42C7}"/>
              </a:ext>
            </a:extLst>
          </p:cNvPr>
          <p:cNvGrpSpPr/>
          <p:nvPr/>
        </p:nvGrpSpPr>
        <p:grpSpPr>
          <a:xfrm>
            <a:off x="1258147" y="3356249"/>
            <a:ext cx="6350021" cy="3025079"/>
            <a:chOff x="294553" y="1356550"/>
            <a:chExt cx="6350021" cy="3025079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270B88BE-BF01-3312-8F03-C3D8EBD486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4553" y="1356550"/>
              <a:ext cx="6350021" cy="3025079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49B773-2A40-AFD3-3C4F-A3CCBD02E851}"/>
                </a:ext>
              </a:extLst>
            </p:cNvPr>
            <p:cNvCxnSpPr/>
            <p:nvPr/>
          </p:nvCxnSpPr>
          <p:spPr>
            <a:xfrm flipV="1">
              <a:off x="2754515" y="2525249"/>
              <a:ext cx="1414272" cy="35411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12D38DA-3AB7-DA34-3165-EFB7FA6A8D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54515" y="2393739"/>
              <a:ext cx="1414272" cy="48562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7EBF8DB-F1E1-DBB3-8D88-25C775ED7F11}"/>
                </a:ext>
              </a:extLst>
            </p:cNvPr>
            <p:cNvCxnSpPr>
              <a:cxnSpLocks/>
            </p:cNvCxnSpPr>
            <p:nvPr/>
          </p:nvCxnSpPr>
          <p:spPr>
            <a:xfrm>
              <a:off x="4163517" y="2525249"/>
              <a:ext cx="138296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B084FE4-679F-0B3F-477F-9FAEA8FC234B}"/>
                </a:ext>
              </a:extLst>
            </p:cNvPr>
            <p:cNvCxnSpPr>
              <a:cxnSpLocks/>
            </p:cNvCxnSpPr>
            <p:nvPr/>
          </p:nvCxnSpPr>
          <p:spPr>
            <a:xfrm>
              <a:off x="4163517" y="2400108"/>
              <a:ext cx="1382966" cy="0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124D31E-E3DF-91D1-4C5B-E14764D79F6D}"/>
                </a:ext>
              </a:extLst>
            </p:cNvPr>
            <p:cNvCxnSpPr>
              <a:cxnSpLocks/>
            </p:cNvCxnSpPr>
            <p:nvPr/>
          </p:nvCxnSpPr>
          <p:spPr>
            <a:xfrm>
              <a:off x="2754515" y="2879363"/>
              <a:ext cx="2791968" cy="167386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B9D931C-4989-3015-629C-512D2DE1524F}"/>
                </a:ext>
              </a:extLst>
            </p:cNvPr>
            <p:cNvCxnSpPr>
              <a:cxnSpLocks/>
            </p:cNvCxnSpPr>
            <p:nvPr/>
          </p:nvCxnSpPr>
          <p:spPr>
            <a:xfrm>
              <a:off x="2754515" y="2879363"/>
              <a:ext cx="2791968" cy="338554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243F7BA-161E-9B8C-7B7A-973EA959B81F}"/>
                </a:ext>
              </a:extLst>
            </p:cNvPr>
            <p:cNvCxnSpPr>
              <a:cxnSpLocks/>
            </p:cNvCxnSpPr>
            <p:nvPr/>
          </p:nvCxnSpPr>
          <p:spPr>
            <a:xfrm>
              <a:off x="2754515" y="2879363"/>
              <a:ext cx="950976" cy="167386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2A738D7-EC7F-B1F9-1456-2EFA39A518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56102" y="2525249"/>
              <a:ext cx="775886" cy="354114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E940E1BD-5A8E-7290-9F5B-EF853D9BDF4F}"/>
                </a:ext>
              </a:extLst>
            </p:cNvPr>
            <p:cNvCxnSpPr>
              <a:cxnSpLocks/>
            </p:cNvCxnSpPr>
            <p:nvPr/>
          </p:nvCxnSpPr>
          <p:spPr>
            <a:xfrm>
              <a:off x="1041821" y="2110453"/>
              <a:ext cx="253766" cy="2896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1899D6D-46D6-9B25-DD73-6EAD1B1ED100}"/>
                </a:ext>
              </a:extLst>
            </p:cNvPr>
            <p:cNvSpPr txBox="1"/>
            <p:nvPr/>
          </p:nvSpPr>
          <p:spPr>
            <a:xfrm>
              <a:off x="381187" y="1766793"/>
              <a:ext cx="7521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wakefield</a:t>
              </a:r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accelerator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E3E1C815-195E-5EEB-1FC7-E742262B5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344" y="2929681"/>
              <a:ext cx="450769" cy="67969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90AE99C-2F69-8DCD-5AF2-BA876115174A}"/>
                </a:ext>
              </a:extLst>
            </p:cNvPr>
            <p:cNvSpPr txBox="1"/>
            <p:nvPr/>
          </p:nvSpPr>
          <p:spPr>
            <a:xfrm>
              <a:off x="1158430" y="3552127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converter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A4CBF8A0-519F-26AC-4BE0-38184787CA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2602" y="2414287"/>
              <a:ext cx="170817" cy="3613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A43EC98-1EAC-D100-9C84-1BDC1E866B49}"/>
                </a:ext>
              </a:extLst>
            </p:cNvPr>
            <p:cNvSpPr txBox="1"/>
            <p:nvPr/>
          </p:nvSpPr>
          <p:spPr>
            <a:xfrm>
              <a:off x="2629236" y="2062569"/>
              <a:ext cx="5052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first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dipole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D2412A-C690-A912-2484-0E41491CE0D7}"/>
                </a:ext>
              </a:extLst>
            </p:cNvPr>
            <p:cNvSpPr txBox="1"/>
            <p:nvPr/>
          </p:nvSpPr>
          <p:spPr>
            <a:xfrm>
              <a:off x="3377636" y="1802826"/>
              <a:ext cx="542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second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dipole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D2F03C1-E727-B79E-75A8-86F224957017}"/>
                </a:ext>
              </a:extLst>
            </p:cNvPr>
            <p:cNvCxnSpPr>
              <a:cxnSpLocks/>
            </p:cNvCxnSpPr>
            <p:nvPr/>
          </p:nvCxnSpPr>
          <p:spPr>
            <a:xfrm>
              <a:off x="3803536" y="2142703"/>
              <a:ext cx="343601" cy="179439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FB0ED80-B20F-BE00-04F8-7B5D4FD89E42}"/>
                </a:ext>
              </a:extLst>
            </p:cNvPr>
            <p:cNvCxnSpPr>
              <a:cxnSpLocks/>
            </p:cNvCxnSpPr>
            <p:nvPr/>
          </p:nvCxnSpPr>
          <p:spPr>
            <a:xfrm>
              <a:off x="5026800" y="1749131"/>
              <a:ext cx="0" cy="21383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3DC87DE-EDDE-91B4-A843-50ECEBCF63CD}"/>
                </a:ext>
              </a:extLst>
            </p:cNvPr>
            <p:cNvSpPr txBox="1"/>
            <p:nvPr/>
          </p:nvSpPr>
          <p:spPr>
            <a:xfrm>
              <a:off x="4706039" y="1399467"/>
              <a:ext cx="6415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energy</a:t>
              </a:r>
            </a:p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selection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03FBE1-5C88-DBA1-FAC5-4B7505A2406C}"/>
                </a:ext>
              </a:extLst>
            </p:cNvPr>
            <p:cNvSpPr txBox="1"/>
            <p:nvPr/>
          </p:nvSpPr>
          <p:spPr>
            <a:xfrm rot="20116695">
              <a:off x="2768417" y="2492817"/>
              <a:ext cx="6896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positrons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67A7FE2-0BA7-67A2-E355-9275BF3DAB96}"/>
                </a:ext>
              </a:extLst>
            </p:cNvPr>
            <p:cNvCxnSpPr>
              <a:cxnSpLocks/>
            </p:cNvCxnSpPr>
            <p:nvPr/>
          </p:nvCxnSpPr>
          <p:spPr>
            <a:xfrm>
              <a:off x="5590167" y="1749131"/>
              <a:ext cx="0" cy="7515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EBF4AE4B-340F-9AB9-9E10-9E99F0E1CB69}"/>
                </a:ext>
              </a:extLst>
            </p:cNvPr>
            <p:cNvSpPr txBox="1"/>
            <p:nvPr/>
          </p:nvSpPr>
          <p:spPr>
            <a:xfrm>
              <a:off x="5279971" y="1551864"/>
              <a:ext cx="5998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DA6C741A-2DD1-81E1-044D-2DE5E77BDC86}"/>
                </a:ext>
              </a:extLst>
            </p:cNvPr>
            <p:cNvSpPr txBox="1"/>
            <p:nvPr/>
          </p:nvSpPr>
          <p:spPr>
            <a:xfrm rot="592422">
              <a:off x="2837696" y="2920949"/>
              <a:ext cx="6783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tx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electrons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98F9887-739E-CEA8-AB72-35A91F985AA0}"/>
                </a:ext>
              </a:extLst>
            </p:cNvPr>
            <p:cNvCxnSpPr>
              <a:cxnSpLocks/>
            </p:cNvCxnSpPr>
            <p:nvPr/>
          </p:nvCxnSpPr>
          <p:spPr>
            <a:xfrm>
              <a:off x="413316" y="4156972"/>
              <a:ext cx="132341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2301A29-5EB2-C758-4DAF-EB1AFB75B8F5}"/>
                </a:ext>
              </a:extLst>
            </p:cNvPr>
            <p:cNvSpPr txBox="1"/>
            <p:nvPr/>
          </p:nvSpPr>
          <p:spPr>
            <a:xfrm>
              <a:off x="786323" y="3880592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1573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94066-FE83-5160-409D-50F01B45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/>
              <a:t>Real </a:t>
            </a:r>
            <a:r>
              <a:rPr lang="en-US" b="1" dirty="0"/>
              <a:t>progress only possible via experiments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5EF4FC-DA73-3DAE-E88B-4657358AA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/>
              <a:t>severin.diederichs@desy.de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A1232-4008-225A-AE41-63D9CD95C279}"/>
              </a:ext>
            </a:extLst>
          </p:cNvPr>
          <p:cNvSpPr txBox="1"/>
          <p:nvPr/>
        </p:nvSpPr>
        <p:spPr>
          <a:xfrm>
            <a:off x="560832" y="1572768"/>
            <a:ext cx="1006134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previous PWFA positrons experiments have been conducted at SLAC</a:t>
            </a:r>
          </a:p>
          <a:p>
            <a:endParaRPr lang="en-US" dirty="0"/>
          </a:p>
          <a:p>
            <a:r>
              <a:rPr lang="en-US" dirty="0"/>
              <a:t>Laser-based positron sources are available for testing purposes</a:t>
            </a:r>
          </a:p>
          <a:p>
            <a:endParaRPr lang="en-US" dirty="0"/>
          </a:p>
          <a:p>
            <a:r>
              <a:rPr lang="en-US" dirty="0"/>
              <a:t>Recent results at </a:t>
            </a:r>
            <a:r>
              <a:rPr lang="en-US" sz="1800" dirty="0">
                <a:cs typeface="Baskerville"/>
              </a:rPr>
              <a:t>Astra-Gemini, CLF</a:t>
            </a: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endParaRPr lang="en-US" dirty="0"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Simulations indicate that a PW-scale laser could achieve positron beams with</a:t>
            </a:r>
          </a:p>
          <a:p>
            <a:r>
              <a:rPr lang="en-US" dirty="0">
                <a:cs typeface="Times New Roman" panose="02020603050405020304" pitchFamily="18" charset="0"/>
              </a:rPr>
              <a:t>GeV-level energy, &gt; </a:t>
            </a:r>
            <a:r>
              <a:rPr lang="en-US" dirty="0" err="1">
                <a:cs typeface="Times New Roman" panose="02020603050405020304" pitchFamily="18" charset="0"/>
              </a:rPr>
              <a:t>pC</a:t>
            </a:r>
            <a:r>
              <a:rPr lang="en-US" dirty="0">
                <a:cs typeface="Times New Roman" panose="02020603050405020304" pitchFamily="18" charset="0"/>
              </a:rPr>
              <a:t> charge, few percent energy spread, normalized emittance of few microns</a:t>
            </a:r>
          </a:p>
          <a:p>
            <a:endParaRPr lang="en-US" sz="1800" dirty="0">
              <a:cs typeface="Times New Roman" panose="02020603050405020304" pitchFamily="18" charset="0"/>
            </a:endParaRPr>
          </a:p>
          <a:p>
            <a:endParaRPr lang="en-US" sz="1800" dirty="0"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E90B52-5865-9DDB-36D1-62B5F933F52F}"/>
              </a:ext>
            </a:extLst>
          </p:cNvPr>
          <p:cNvSpPr txBox="1"/>
          <p:nvPr/>
        </p:nvSpPr>
        <p:spPr>
          <a:xfrm>
            <a:off x="670885" y="3068960"/>
            <a:ext cx="35894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Streeter et al. arXiv:2205.13850 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DFD24-CA69-6609-D5AF-AA4F73FF0320}"/>
              </a:ext>
            </a:extLst>
          </p:cNvPr>
          <p:cNvSpPr txBox="1"/>
          <p:nvPr/>
        </p:nvSpPr>
        <p:spPr>
          <a:xfrm>
            <a:off x="670885" y="4417367"/>
            <a:ext cx="3845925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Sarri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al., PPCF 64, 044001 (2022)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45CFED-6851-883C-C217-731EDD3319D7}"/>
              </a:ext>
            </a:extLst>
          </p:cNvPr>
          <p:cNvSpPr/>
          <p:nvPr/>
        </p:nvSpPr>
        <p:spPr>
          <a:xfrm>
            <a:off x="8688288" y="1556792"/>
            <a:ext cx="2609347" cy="181588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ea typeface="MS Mincho" panose="02020609040205080304" pitchFamily="49" charset="-128"/>
              </a:rPr>
              <a:t>Obtained positron beam properties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Energy:        500 MeV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Bandwidth:  </a:t>
            </a:r>
            <a:r>
              <a:rPr lang="en-GB" sz="1600" dirty="0">
                <a:latin typeface="Symbol" pitchFamily="2" charset="2"/>
                <a:ea typeface="MS Mincho" panose="02020609040205080304" pitchFamily="49" charset="-128"/>
                <a:cs typeface="Times New Roman" panose="02020603050405020304" pitchFamily="18" charset="0"/>
              </a:rPr>
              <a:t>D</a:t>
            </a: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E/E ~ 5% 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Charge: 	0.2 </a:t>
            </a:r>
            <a:r>
              <a:rPr lang="en-GB" sz="1600" dirty="0" err="1">
                <a:latin typeface="Times New Roman" panose="02020603050405020304" pitchFamily="18" charset="0"/>
                <a:ea typeface="MS Mincho" panose="02020609040205080304" pitchFamily="49" charset="-128"/>
              </a:rPr>
              <a:t>pC</a:t>
            </a:r>
            <a:endParaRPr lang="en-GB" sz="1600" dirty="0"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Norm. Emit.: 18 </a:t>
            </a:r>
            <a:r>
              <a:rPr lang="en-GB" sz="1600" dirty="0">
                <a:latin typeface="Symbol" pitchFamily="2" charset="2"/>
                <a:ea typeface="MS Mincho" panose="02020609040205080304" pitchFamily="49" charset="-128"/>
              </a:rPr>
              <a:t>m</a:t>
            </a: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m</a:t>
            </a:r>
          </a:p>
          <a:p>
            <a:pPr marL="285750" indent="-285750">
              <a:buFontTx/>
              <a:buChar char="-"/>
            </a:pPr>
            <a:r>
              <a:rPr lang="en-GB" sz="1600" dirty="0">
                <a:latin typeface="Times New Roman" panose="02020603050405020304" pitchFamily="18" charset="0"/>
                <a:ea typeface="MS Mincho" panose="02020609040205080304" pitchFamily="49" charset="-128"/>
              </a:rPr>
              <a:t>Duration:	 &lt; 50 fs</a:t>
            </a:r>
          </a:p>
        </p:txBody>
      </p:sp>
    </p:spTree>
    <p:extLst>
      <p:ext uri="{BB962C8B-B14F-4D97-AF65-F5344CB8AC3E}">
        <p14:creationId xmlns:p14="http://schemas.microsoft.com/office/powerpoint/2010/main" val="2087683888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{FFC2D58F-A0A4-534E-A955-33C5F27E6C1D}tf10001073</Template>
  <TotalTime>223019</TotalTime>
  <Words>1322</Words>
  <Application>Microsoft Macintosh PowerPoint</Application>
  <PresentationFormat>Widescreen</PresentationFormat>
  <Paragraphs>193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Helvetica Neue Light</vt:lpstr>
      <vt:lpstr>Helvetica Neue Thin</vt:lpstr>
      <vt:lpstr>Symbol</vt:lpstr>
      <vt:lpstr>Times New Roman</vt:lpstr>
      <vt:lpstr>Wingdings</vt:lpstr>
      <vt:lpstr>DESY</vt:lpstr>
      <vt:lpstr>Positron arm development strategy</vt:lpstr>
      <vt:lpstr>Extremely challenging parameters have been asked for…</vt:lpstr>
      <vt:lpstr>Promising advances for plasma-based positron acceleration</vt:lpstr>
      <vt:lpstr>Promising advances for plasma-based positron acceleration</vt:lpstr>
      <vt:lpstr>Game plan:  Optimize each scheme properly,    compare apples to apples!</vt:lpstr>
      <vt:lpstr>Game plan:  Optimize each scheme properly,    compare apples to apples!</vt:lpstr>
      <vt:lpstr>Game plan:  Optimize each scheme properly,    compare apples to apples!</vt:lpstr>
      <vt:lpstr>Real progress only possible via experiments</vt:lpstr>
      <vt:lpstr>Real progress only possible via experiments</vt:lpstr>
      <vt:lpstr>New facilities are planned</vt:lpstr>
      <vt:lpstr>Answer to questions</vt:lpstr>
      <vt:lpstr>PowerPoint Presentation</vt:lpstr>
      <vt:lpstr>Spin and polarisation in plasma-based accelerators</vt:lpstr>
      <vt:lpstr>Many advanced concepts for generating polarised electrons</vt:lpstr>
      <vt:lpstr>Simulation tools</vt:lpstr>
      <vt:lpstr>Proof-of-principle experiment feasible in 3 years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Positron acceleration with beam-driven plasma accelerators</dc:title>
  <dc:creator>Severin Diederichs</dc:creator>
  <cp:lastModifiedBy>Dr. Kristjan Põder</cp:lastModifiedBy>
  <cp:revision>310</cp:revision>
  <dcterms:created xsi:type="dcterms:W3CDTF">2019-04-15T09:40:51Z</dcterms:created>
  <dcterms:modified xsi:type="dcterms:W3CDTF">2023-03-23T08:17:39Z</dcterms:modified>
</cp:coreProperties>
</file>