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Microsoft_Equation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36"/>
  </p:notesMasterIdLst>
  <p:handoutMasterIdLst>
    <p:handoutMasterId r:id="rId37"/>
  </p:handoutMasterIdLst>
  <p:sldIdLst>
    <p:sldId id="256" r:id="rId2"/>
    <p:sldId id="435" r:id="rId3"/>
    <p:sldId id="350" r:id="rId4"/>
    <p:sldId id="358" r:id="rId5"/>
    <p:sldId id="422" r:id="rId6"/>
    <p:sldId id="423" r:id="rId7"/>
    <p:sldId id="424" r:id="rId8"/>
    <p:sldId id="436" r:id="rId9"/>
    <p:sldId id="426" r:id="rId10"/>
    <p:sldId id="440" r:id="rId11"/>
    <p:sldId id="439" r:id="rId12"/>
    <p:sldId id="428" r:id="rId13"/>
    <p:sldId id="429" r:id="rId14"/>
    <p:sldId id="430" r:id="rId15"/>
    <p:sldId id="427" r:id="rId16"/>
    <p:sldId id="432" r:id="rId17"/>
    <p:sldId id="433" r:id="rId18"/>
    <p:sldId id="441" r:id="rId19"/>
    <p:sldId id="434" r:id="rId20"/>
    <p:sldId id="445" r:id="rId21"/>
    <p:sldId id="446" r:id="rId22"/>
    <p:sldId id="455" r:id="rId23"/>
    <p:sldId id="437" r:id="rId24"/>
    <p:sldId id="442" r:id="rId25"/>
    <p:sldId id="438" r:id="rId26"/>
    <p:sldId id="443" r:id="rId27"/>
    <p:sldId id="447" r:id="rId28"/>
    <p:sldId id="451" r:id="rId29"/>
    <p:sldId id="452" r:id="rId30"/>
    <p:sldId id="444" r:id="rId31"/>
    <p:sldId id="449" r:id="rId32"/>
    <p:sldId id="454" r:id="rId33"/>
    <p:sldId id="453" r:id="rId34"/>
    <p:sldId id="450" r:id="rId35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A3D8B"/>
    <a:srgbClr val="CC0000"/>
    <a:srgbClr val="FF3300"/>
    <a:srgbClr val="009900"/>
    <a:srgbClr val="1F3361"/>
    <a:srgbClr val="1C2A64"/>
    <a:srgbClr val="23415D"/>
    <a:srgbClr val="CC33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1" autoAdjust="0"/>
    <p:restoredTop sz="79831" autoAdjust="0"/>
  </p:normalViewPr>
  <p:slideViewPr>
    <p:cSldViewPr snapToGrid="0">
      <p:cViewPr varScale="1">
        <p:scale>
          <a:sx n="93" d="100"/>
          <a:sy n="93" d="100"/>
        </p:scale>
        <p:origin x="-1256" y="-112"/>
      </p:cViewPr>
      <p:guideLst>
        <p:guide orient="horz" pos="388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Relationship Id="rId2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Relationship Id="rId2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Relationship Id="rId2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Relationship Id="rId2" Type="http://schemas.openxmlformats.org/officeDocument/2006/relationships/image" Target="../media/image28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1" Type="http://schemas.openxmlformats.org/officeDocument/2006/relationships/image" Target="../media/image30.emf"/><Relationship Id="rId2" Type="http://schemas.openxmlformats.org/officeDocument/2006/relationships/image" Target="../media/image31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1" Type="http://schemas.openxmlformats.org/officeDocument/2006/relationships/image" Target="../media/image34.emf"/><Relationship Id="rId2" Type="http://schemas.openxmlformats.org/officeDocument/2006/relationships/image" Target="../media/image3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B703E68-9B3D-4E0D-AB17-1BAE5E519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026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A2B532D-7594-4808-9555-F7BA070D8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2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C352B64-7CDB-4BA9-830E-CE2C6B232ED7}" type="slidenum">
              <a:rPr lang="en-US" sz="1200" smtClean="0">
                <a:latin typeface="Arial" charset="0"/>
              </a:rPr>
              <a:pPr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A935F-FE7E-4B75-8543-29890C611C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5092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B33ECD1B-57C9-4D9F-90C7-204E6C83812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848468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Unit 1 - </a:t>
            </a:r>
            <a:fld id="{43BEAD8B-B011-4DAB-9388-0735A77F8D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807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800"/>
            </a:lvl3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FC133B56-E754-4BFE-B953-4D2FE74A09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7243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ED730-7B3C-4776-AA2D-711872C69A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7448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CCA51-090F-4883-8443-F7B0FE85FC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968569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36FB7-1894-4489-9473-21FAE43449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504489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07457-9BCC-4C11-A880-E7AAE35F33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1882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35FA2C35-A66C-485E-ABAA-0A1A88ACF8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876632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9F189952-A931-435E-95E4-B21AD634E1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33752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837C34AB-DDE8-4588-91C8-4AEB420ED8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03691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A3D8B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fr-CH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032364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en-US" sz="1000" dirty="0" smtClean="0">
                <a:solidFill>
                  <a:srgbClr val="3399FF"/>
                </a:solidFill>
              </a:rPr>
              <a:t>E. Todesco, October </a:t>
            </a:r>
            <a:r>
              <a:rPr lang="en-US" sz="1000" baseline="0" dirty="0" smtClean="0">
                <a:solidFill>
                  <a:srgbClr val="3399FF"/>
                </a:solidFill>
              </a:rPr>
              <a:t>2022</a:t>
            </a:r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2" name="Picture 1" descr="CERN-logo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450"/>
            <a:ext cx="881628" cy="8801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38866/contributions/1084943/" TargetMode="External"/><Relationship Id="rId4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22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23.emf"/><Relationship Id="rId5" Type="http://schemas.openxmlformats.org/officeDocument/2006/relationships/oleObject" Target="../embeddings/oleObject7.bin"/><Relationship Id="rId6" Type="http://schemas.openxmlformats.org/officeDocument/2006/relationships/image" Target="../media/image16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oleObject" Target="../embeddings/oleObject8.bin"/><Relationship Id="rId5" Type="http://schemas.openxmlformats.org/officeDocument/2006/relationships/image" Target="../media/image24.emf"/><Relationship Id="rId6" Type="http://schemas.openxmlformats.org/officeDocument/2006/relationships/image" Target="../media/image20.jp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oleObject" Target="../embeddings/oleObject9.bin"/><Relationship Id="rId5" Type="http://schemas.openxmlformats.org/officeDocument/2006/relationships/image" Target="../media/image27.emf"/><Relationship Id="rId6" Type="http://schemas.openxmlformats.org/officeDocument/2006/relationships/oleObject" Target="../embeddings/oleObject10.bin"/><Relationship Id="rId7" Type="http://schemas.openxmlformats.org/officeDocument/2006/relationships/image" Target="../media/image28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oleObject" Target="../embeddings/oleObject11.bin"/><Relationship Id="rId5" Type="http://schemas.openxmlformats.org/officeDocument/2006/relationships/image" Target="../media/image30.emf"/><Relationship Id="rId6" Type="http://schemas.openxmlformats.org/officeDocument/2006/relationships/oleObject" Target="../embeddings/oleObject12.bin"/><Relationship Id="rId7" Type="http://schemas.openxmlformats.org/officeDocument/2006/relationships/image" Target="../media/image31.emf"/><Relationship Id="rId8" Type="http://schemas.openxmlformats.org/officeDocument/2006/relationships/oleObject" Target="../embeddings/oleObject13.bin"/><Relationship Id="rId9" Type="http://schemas.openxmlformats.org/officeDocument/2006/relationships/image" Target="../media/image32.emf"/><Relationship Id="rId10" Type="http://schemas.openxmlformats.org/officeDocument/2006/relationships/oleObject" Target="../embeddings/oleObject14.bin"/><Relationship Id="rId11" Type="http://schemas.openxmlformats.org/officeDocument/2006/relationships/image" Target="../media/image33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oleObject" Target="../embeddings/oleObject15.bin"/><Relationship Id="rId5" Type="http://schemas.openxmlformats.org/officeDocument/2006/relationships/image" Target="../media/image34.emf"/><Relationship Id="rId6" Type="http://schemas.openxmlformats.org/officeDocument/2006/relationships/oleObject" Target="../embeddings/oleObject16.bin"/><Relationship Id="rId7" Type="http://schemas.openxmlformats.org/officeDocument/2006/relationships/image" Target="../media/image33.emf"/><Relationship Id="rId8" Type="http://schemas.openxmlformats.org/officeDocument/2006/relationships/oleObject" Target="../embeddings/oleObject17.bin"/><Relationship Id="rId9" Type="http://schemas.openxmlformats.org/officeDocument/2006/relationships/image" Target="../media/image35.emf"/><Relationship Id="rId10" Type="http://schemas.openxmlformats.org/officeDocument/2006/relationships/oleObject" Target="../embeddings/oleObject18.bin"/><Relationship Id="rId11" Type="http://schemas.openxmlformats.org/officeDocument/2006/relationships/image" Target="../media/image36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lconf.web.cern.ch/ipac2018/papers/mopmf067.pdf%23search=%20domain=accelconf.web.cern.ch%20%20+author:%22todesco%22%20%20url:accelconf/ipac2018%20FileExtension=pdf%20-url:abstract%20-url:accelconf/jacow" TargetMode="External"/><Relationship Id="rId4" Type="http://schemas.openxmlformats.org/officeDocument/2006/relationships/hyperlink" Target="https://journals.aps.org/prab/abstract/10.1103/PhysRevAccelBeams.23.101602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hyperlink" Target="https://accelconf.web.cern.ch/ipac2018/papers/mopmf067.pdf%23search=%20domain=accelconf.web.cern.ch%20%20+author:%22todesco%22%20%20url:accelconf/ipac2018%20FileExtension=pdf%20-url:abstract%20-url:accelconf/jacow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20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20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s://link.springer.com/article/10.1140/epjp/s13360-022-02583-0" TargetMode="External"/><Relationship Id="rId5" Type="http://schemas.openxmlformats.org/officeDocument/2006/relationships/oleObject" Target="../embeddings/Microsoft_Equation1.bin"/><Relationship Id="rId6" Type="http://schemas.openxmlformats.org/officeDocument/2006/relationships/image" Target="../media/image39.emf"/><Relationship Id="rId7" Type="http://schemas.openxmlformats.org/officeDocument/2006/relationships/image" Target="../media/image40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20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46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8.wmf"/><Relationship Id="rId5" Type="http://schemas.openxmlformats.org/officeDocument/2006/relationships/image" Target="../media/image10.jpeg"/><Relationship Id="rId6" Type="http://schemas.openxmlformats.org/officeDocument/2006/relationships/oleObject" Target="../embeddings/oleObject2.bin"/><Relationship Id="rId7" Type="http://schemas.openxmlformats.org/officeDocument/2006/relationships/image" Target="../media/image9.emf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oleObject" Target="../embeddings/oleObject3.bin"/><Relationship Id="rId7" Type="http://schemas.openxmlformats.org/officeDocument/2006/relationships/image" Target="../media/image15.wmf"/><Relationship Id="rId8" Type="http://schemas.openxmlformats.org/officeDocument/2006/relationships/oleObject" Target="../embeddings/oleObject4.bin"/><Relationship Id="rId9" Type="http://schemas.openxmlformats.org/officeDocument/2006/relationships/image" Target="../media/image16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343025"/>
            <a:ext cx="8497888" cy="2259218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  <a:latin typeface="+mj-lt"/>
              </a:rPr>
              <a:t>ALL ABOUT THE FILLING FACTOR</a:t>
            </a:r>
            <a:endParaRPr lang="en-US" sz="1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0884" y="4176160"/>
            <a:ext cx="8634134" cy="2174285"/>
          </a:xfrm>
        </p:spPr>
        <p:txBody>
          <a:bodyPr/>
          <a:lstStyle/>
          <a:p>
            <a:pPr eaLnBrk="1" hangingPunct="1"/>
            <a:r>
              <a:rPr lang="en-US" dirty="0" err="1" smtClean="0"/>
              <a:t>Ezio</a:t>
            </a:r>
            <a:r>
              <a:rPr lang="en-US" dirty="0" smtClean="0"/>
              <a:t> </a:t>
            </a:r>
            <a:r>
              <a:rPr lang="en-US" dirty="0" err="1" smtClean="0"/>
              <a:t>Todesco</a:t>
            </a:r>
            <a:endParaRPr lang="en-US" dirty="0" smtClean="0"/>
          </a:p>
          <a:p>
            <a:pPr eaLnBrk="1" hangingPunct="1"/>
            <a:r>
              <a:rPr lang="en-US" sz="1800" dirty="0" smtClean="0"/>
              <a:t>European Organization for Nuclear Research (CERN)</a:t>
            </a:r>
          </a:p>
          <a:p>
            <a:pPr eaLnBrk="1" hangingPunct="1"/>
            <a:r>
              <a:rPr lang="en-US" sz="1800" dirty="0" smtClean="0"/>
              <a:t>Technology Department</a:t>
            </a:r>
          </a:p>
          <a:p>
            <a:pPr eaLnBrk="1" hangingPunct="1"/>
            <a:r>
              <a:rPr lang="en-US" sz="1800" dirty="0" smtClean="0"/>
              <a:t>Magnets, superconductors and cryostat group</a:t>
            </a:r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2000" dirty="0" smtClean="0"/>
          </a:p>
        </p:txBody>
      </p:sp>
      <p:pic>
        <p:nvPicPr>
          <p:cNvPr id="4" name="Picture 3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179" y="5883063"/>
            <a:ext cx="2082821" cy="974937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ROME, APRIL 2016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6" name="Picture 5" descr="roma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6" y="1689100"/>
            <a:ext cx="8711853" cy="435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654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2"/>
              </a:buBlip>
            </a:pPr>
            <a:r>
              <a:rPr lang="en-US" dirty="0" smtClean="0">
                <a:solidFill>
                  <a:schemeClr val="tx2"/>
                </a:solidFill>
              </a:rPr>
              <a:t>If in the LHC lay-out </a:t>
            </a:r>
            <a:r>
              <a:rPr lang="en-US" dirty="0" smtClean="0">
                <a:solidFill>
                  <a:srgbClr val="CA1100"/>
                </a:solidFill>
              </a:rPr>
              <a:t>we had 85% rather than 80%</a:t>
            </a:r>
            <a:r>
              <a:rPr lang="en-US" dirty="0" smtClean="0">
                <a:solidFill>
                  <a:schemeClr val="tx2"/>
                </a:solidFill>
              </a:rPr>
              <a:t> filling factor, with the same 8.1 T dipole field we use today for 6.8 </a:t>
            </a:r>
            <a:r>
              <a:rPr lang="en-US" dirty="0" err="1" smtClean="0">
                <a:solidFill>
                  <a:schemeClr val="tx2"/>
                </a:solidFill>
              </a:rPr>
              <a:t>TeV</a:t>
            </a:r>
            <a:r>
              <a:rPr lang="en-US" dirty="0" smtClean="0">
                <a:solidFill>
                  <a:schemeClr val="tx2"/>
                </a:solidFill>
              </a:rPr>
              <a:t>, (and with (85-80)/80*1232=77 more dipoles) we could achieve 85/80</a:t>
            </a:r>
            <a:r>
              <a:rPr lang="en-US" dirty="0" smtClean="0"/>
              <a:t>×6.8 = 7.2 </a:t>
            </a:r>
            <a:r>
              <a:rPr lang="en-US" dirty="0" err="1" smtClean="0"/>
              <a:t>TeV</a:t>
            </a:r>
            <a:r>
              <a:rPr lang="en-US" dirty="0" smtClean="0"/>
              <a:t> (a bit more energy)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en-US" dirty="0" smtClean="0"/>
              <a:t>Or, as another example, we could run at 6.8 </a:t>
            </a:r>
            <a:r>
              <a:rPr lang="en-US" dirty="0" err="1" smtClean="0"/>
              <a:t>TeV</a:t>
            </a:r>
            <a:r>
              <a:rPr lang="en-US" dirty="0" smtClean="0"/>
              <a:t> powering the dipoles below 11.0 kA (much less training)</a:t>
            </a:r>
          </a:p>
          <a:p>
            <a:pPr marL="342900" lvl="1" indent="-342900" eaLnBrk="1" hangingPunct="1">
              <a:buBlip>
                <a:blip r:embed="rId2"/>
              </a:buBlip>
            </a:pPr>
            <a:r>
              <a:rPr lang="en-US" dirty="0" smtClean="0"/>
              <a:t>Therefore one should pose the question: are we doing </a:t>
            </a:r>
            <a:r>
              <a:rPr lang="en-US" dirty="0" smtClean="0">
                <a:solidFill>
                  <a:srgbClr val="CA1100"/>
                </a:solidFill>
              </a:rPr>
              <a:t>everything to optimize the filling factor</a:t>
            </a:r>
            <a:r>
              <a:rPr lang="en-US" dirty="0" smtClean="0"/>
              <a:t> for future high energy colliders?</a:t>
            </a:r>
          </a:p>
          <a:p>
            <a:pPr marL="0" lvl="1" indent="0" eaLnBrk="1" hangingPunct="1">
              <a:buNone/>
            </a:pPr>
            <a:r>
              <a:rPr lang="en-US" sz="1600" dirty="0" smtClean="0"/>
              <a:t>(</a:t>
            </a:r>
            <a:r>
              <a:rPr lang="en-US" sz="1600" dirty="0" smtClean="0">
                <a:hlinkClick r:id="rId3"/>
              </a:rPr>
              <a:t>talk given in Rome, FCC week 2016</a:t>
            </a:r>
            <a:r>
              <a:rPr lang="en-US" sz="1600" dirty="0" smtClean="0"/>
              <a:t>) “Field quality, correctors and filling factor in the arcs”</a:t>
            </a:r>
          </a:p>
          <a:p>
            <a:pPr marL="0" indent="0" eaLnBrk="1" hangingPunct="1">
              <a:buNone/>
            </a:pP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IF …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34" name="Picture 33" descr="pipp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10" y="4246171"/>
            <a:ext cx="8103999" cy="221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9024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/>
              <a:t>The aperture (diameter) needed in an arc magnet (dipole or </a:t>
            </a:r>
            <a:r>
              <a:rPr lang="en-US" sz="2000" dirty="0" err="1" smtClean="0"/>
              <a:t>quadrupole</a:t>
            </a:r>
            <a:r>
              <a:rPr lang="en-US" sz="2000" dirty="0" smtClean="0"/>
              <a:t>) is given by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lvl="2" eaLnBrk="1" hangingPunct="1"/>
            <a:endParaRPr lang="en-US" dirty="0" smtClean="0"/>
          </a:p>
          <a:p>
            <a:pPr lvl="2" eaLnBrk="1" hangingPunct="1"/>
            <a:r>
              <a:rPr lang="en-US" dirty="0" smtClean="0"/>
              <a:t>A </a:t>
            </a:r>
            <a:r>
              <a:rPr lang="en-US" dirty="0" smtClean="0">
                <a:solidFill>
                  <a:srgbClr val="CC3300"/>
                </a:solidFill>
              </a:rPr>
              <a:t>constant</a:t>
            </a:r>
            <a:r>
              <a:rPr lang="en-US" dirty="0" smtClean="0"/>
              <a:t> accounting </a:t>
            </a:r>
            <a:r>
              <a:rPr lang="en-US" dirty="0" smtClean="0">
                <a:latin typeface="Symbol" charset="2"/>
                <a:cs typeface="Symbol" charset="2"/>
              </a:rPr>
              <a:t>f</a:t>
            </a:r>
            <a:r>
              <a:rPr lang="en-US" baseline="-25000" dirty="0" smtClean="0"/>
              <a:t>0</a:t>
            </a:r>
            <a:r>
              <a:rPr lang="en-US" dirty="0" smtClean="0"/>
              <a:t> for the cold bore, </a:t>
            </a:r>
          </a:p>
          <a:p>
            <a:pPr marL="914400" lvl="2" indent="0" eaLnBrk="1" hangingPunct="1">
              <a:buNone/>
            </a:pPr>
            <a:r>
              <a:rPr lang="en-US" dirty="0"/>
              <a:t>	</a:t>
            </a:r>
            <a:r>
              <a:rPr lang="en-US" dirty="0" smtClean="0"/>
              <a:t>beam screen, shielding, tolerances …</a:t>
            </a:r>
          </a:p>
          <a:p>
            <a:pPr lvl="2" eaLnBrk="1" hangingPunct="1"/>
            <a:r>
              <a:rPr lang="en-US" dirty="0" smtClean="0"/>
              <a:t>A </a:t>
            </a:r>
            <a:r>
              <a:rPr lang="en-US" dirty="0" smtClean="0">
                <a:solidFill>
                  <a:srgbClr val="CC3300"/>
                </a:solidFill>
              </a:rPr>
              <a:t>part proportional to the beam size </a:t>
            </a:r>
            <a:r>
              <a:rPr lang="en-US" i="1" dirty="0" smtClean="0">
                <a:solidFill>
                  <a:srgbClr val="CC3300"/>
                </a:solidFill>
                <a:latin typeface="Symbol" charset="2"/>
                <a:cs typeface="Symbol" charset="2"/>
              </a:rPr>
              <a:t>s</a:t>
            </a:r>
            <a:r>
              <a:rPr lang="en-US" dirty="0" smtClean="0">
                <a:solidFill>
                  <a:srgbClr val="CC3300"/>
                </a:solidFill>
              </a:rPr>
              <a:t> </a:t>
            </a:r>
            <a:r>
              <a:rPr lang="en-US" dirty="0" smtClean="0"/>
              <a:t>(the spread of a Gaussian distribution of the transverse beam) times </a:t>
            </a:r>
            <a:r>
              <a:rPr lang="en-US" i="1" dirty="0" smtClean="0"/>
              <a:t>n</a:t>
            </a:r>
            <a:r>
              <a:rPr lang="en-US" dirty="0" smtClean="0"/>
              <a:t> (the number of sigma we </a:t>
            </a:r>
          </a:p>
          <a:p>
            <a:pPr lvl="2" eaLnBrk="1" hangingPunct="1"/>
            <a:r>
              <a:rPr lang="en-US" dirty="0" smtClean="0"/>
              <a:t>take, usually more than 15) </a:t>
            </a:r>
          </a:p>
          <a:p>
            <a:pPr lvl="1" eaLnBrk="1" hangingPunct="1"/>
            <a:r>
              <a:rPr lang="en-US" sz="1800" dirty="0" smtClean="0"/>
              <a:t>Example: LHC beam size (injection) is </a:t>
            </a:r>
            <a:r>
              <a:rPr lang="en-US" sz="1800" dirty="0" smtClean="0">
                <a:latin typeface="Symbol" charset="2"/>
                <a:cs typeface="Symbol" charset="2"/>
              </a:rPr>
              <a:t>s=</a:t>
            </a:r>
            <a:r>
              <a:rPr lang="en-US" sz="1800" dirty="0" smtClean="0"/>
              <a:t>1.2 mm (see next slide), we have 56 mm aperture diameter, </a:t>
            </a:r>
            <a:r>
              <a:rPr lang="fr-CH" sz="1800" dirty="0" smtClean="0">
                <a:sym typeface="Symbol"/>
              </a:rPr>
              <a:t></a:t>
            </a:r>
            <a:r>
              <a:rPr lang="en-US" sz="1800" dirty="0" smtClean="0"/>
              <a:t>15 mm for </a:t>
            </a:r>
            <a:r>
              <a:rPr lang="en-US" sz="1800" dirty="0" smtClean="0">
                <a:latin typeface="Symbol" charset="2"/>
                <a:cs typeface="Symbol" charset="2"/>
              </a:rPr>
              <a:t>f</a:t>
            </a:r>
            <a:r>
              <a:rPr lang="en-US" sz="1800" baseline="-25000" dirty="0" smtClean="0"/>
              <a:t>0</a:t>
            </a:r>
            <a:r>
              <a:rPr lang="en-US" sz="1800" dirty="0" smtClean="0"/>
              <a:t> and 40 mm for the beam i</a:t>
            </a:r>
            <a:r>
              <a:rPr lang="en-US" sz="1800" dirty="0"/>
              <a:t>.</a:t>
            </a:r>
            <a:r>
              <a:rPr lang="en-US" sz="1800" dirty="0" smtClean="0"/>
              <a:t>e. </a:t>
            </a:r>
            <a:r>
              <a:rPr lang="fr-CH" sz="1800" dirty="0" smtClean="0">
                <a:sym typeface="Symbol"/>
              </a:rPr>
              <a:t>&gt;</a:t>
            </a:r>
            <a:r>
              <a:rPr lang="en-US" sz="1800" dirty="0" smtClean="0"/>
              <a:t>15 </a:t>
            </a:r>
            <a:r>
              <a:rPr lang="en-US" sz="1800" dirty="0" smtClean="0">
                <a:latin typeface="Symbol" charset="2"/>
                <a:cs typeface="Symbol" charset="2"/>
              </a:rPr>
              <a:t>s</a:t>
            </a:r>
          </a:p>
          <a:p>
            <a:pPr lvl="2" eaLnBrk="1" hangingPunct="1"/>
            <a:r>
              <a:rPr lang="en-US" sz="1600" dirty="0" smtClean="0"/>
              <a:t>Note that initially magnet aperture in LHC was 50 mm and was later enlarged to 56 mm for fears on field quality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APERTURE REQUIREMENTS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r>
              <a:rPr lang="en-US" dirty="0"/>
              <a:t> Unit 2</a:t>
            </a:r>
            <a:r>
              <a:rPr lang="en-US" dirty="0" smtClean="0"/>
              <a:t> - </a:t>
            </a:r>
            <a:fld id="{37F824E6-4F65-4FD0-B2AC-7025D55EF6E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aphicFrame>
        <p:nvGraphicFramePr>
          <p:cNvPr id="5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8285440"/>
              </p:ext>
            </p:extLst>
          </p:nvPr>
        </p:nvGraphicFramePr>
        <p:xfrm>
          <a:off x="825500" y="2571266"/>
          <a:ext cx="2772474" cy="827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49" name="Equation" r:id="rId3" imgW="800100" imgH="241300" progId="Equation.3">
                  <p:embed/>
                </p:oleObj>
              </mc:Choice>
              <mc:Fallback>
                <p:oleObj name="Equation" r:id="rId3" imgW="8001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500" y="2571266"/>
                        <a:ext cx="2772474" cy="82757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776" name="Group 32775"/>
          <p:cNvGrpSpPr/>
          <p:nvPr/>
        </p:nvGrpSpPr>
        <p:grpSpPr>
          <a:xfrm>
            <a:off x="5885615" y="1610914"/>
            <a:ext cx="3051227" cy="2726161"/>
            <a:chOff x="5901103" y="1610914"/>
            <a:chExt cx="3051227" cy="2726161"/>
          </a:xfrm>
        </p:grpSpPr>
        <p:grpSp>
          <p:nvGrpSpPr>
            <p:cNvPr id="4" name="Group 3"/>
            <p:cNvGrpSpPr/>
            <p:nvPr/>
          </p:nvGrpSpPr>
          <p:grpSpPr>
            <a:xfrm>
              <a:off x="5901103" y="1610914"/>
              <a:ext cx="3051227" cy="2726161"/>
              <a:chOff x="3035738" y="1982663"/>
              <a:chExt cx="3051227" cy="2726161"/>
            </a:xfrm>
          </p:grpSpPr>
          <p:sp>
            <p:nvSpPr>
              <p:cNvPr id="2" name="Oval 1"/>
              <p:cNvSpPr/>
              <p:nvPr/>
            </p:nvSpPr>
            <p:spPr bwMode="auto">
              <a:xfrm>
                <a:off x="3035738" y="1982663"/>
                <a:ext cx="3051227" cy="2726161"/>
              </a:xfrm>
              <a:prstGeom prst="ellipse">
                <a:avLst/>
              </a:prstGeom>
              <a:solidFill>
                <a:srgbClr val="CC33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7" name="Oval 6"/>
              <p:cNvSpPr/>
              <p:nvPr/>
            </p:nvSpPr>
            <p:spPr bwMode="auto">
              <a:xfrm>
                <a:off x="3670764" y="2555776"/>
                <a:ext cx="1750197" cy="1561949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9" name="Oval 8"/>
              <p:cNvSpPr/>
              <p:nvPr/>
            </p:nvSpPr>
            <p:spPr bwMode="auto">
              <a:xfrm>
                <a:off x="4489168" y="3268298"/>
                <a:ext cx="126394" cy="13940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32775" name="Group 32774"/>
            <p:cNvGrpSpPr/>
            <p:nvPr/>
          </p:nvGrpSpPr>
          <p:grpSpPr>
            <a:xfrm>
              <a:off x="6644548" y="2307944"/>
              <a:ext cx="758936" cy="1301122"/>
              <a:chOff x="6644548" y="2307944"/>
              <a:chExt cx="758936" cy="1301122"/>
            </a:xfrm>
          </p:grpSpPr>
          <p:cxnSp>
            <p:nvCxnSpPr>
              <p:cNvPr id="10" name="Straight Connector 9"/>
              <p:cNvCxnSpPr/>
              <p:nvPr/>
            </p:nvCxnSpPr>
            <p:spPr bwMode="auto">
              <a:xfrm flipH="1">
                <a:off x="6644548" y="2412769"/>
                <a:ext cx="256310" cy="552233"/>
              </a:xfrm>
              <a:prstGeom prst="line">
                <a:avLst/>
              </a:prstGeom>
              <a:solidFill>
                <a:schemeClr val="accent1"/>
              </a:solidFill>
              <a:ln w="44450" cap="flat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" name="Straight Connector 12"/>
              <p:cNvCxnSpPr/>
              <p:nvPr/>
            </p:nvCxnSpPr>
            <p:spPr bwMode="auto">
              <a:xfrm flipH="1">
                <a:off x="6889882" y="2307944"/>
                <a:ext cx="513602" cy="143407"/>
              </a:xfrm>
              <a:prstGeom prst="line">
                <a:avLst/>
              </a:prstGeom>
              <a:solidFill>
                <a:schemeClr val="accent1"/>
              </a:solidFill>
              <a:ln w="44450" cap="flat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" name="Straight Connector 14"/>
              <p:cNvCxnSpPr/>
              <p:nvPr/>
            </p:nvCxnSpPr>
            <p:spPr bwMode="auto">
              <a:xfrm>
                <a:off x="6645589" y="2978396"/>
                <a:ext cx="277753" cy="491264"/>
              </a:xfrm>
              <a:prstGeom prst="line">
                <a:avLst/>
              </a:prstGeom>
              <a:solidFill>
                <a:schemeClr val="accent1"/>
              </a:solidFill>
              <a:ln w="44450" cap="flat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" name="Straight Connector 15"/>
              <p:cNvCxnSpPr/>
              <p:nvPr/>
            </p:nvCxnSpPr>
            <p:spPr bwMode="auto">
              <a:xfrm flipH="1" flipV="1">
                <a:off x="6897916" y="3435197"/>
                <a:ext cx="490080" cy="173869"/>
              </a:xfrm>
              <a:prstGeom prst="line">
                <a:avLst/>
              </a:prstGeom>
              <a:solidFill>
                <a:schemeClr val="accent1"/>
              </a:solidFill>
              <a:ln w="44450" cap="flat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41" name="Group 40"/>
            <p:cNvGrpSpPr/>
            <p:nvPr/>
          </p:nvGrpSpPr>
          <p:grpSpPr>
            <a:xfrm flipH="1">
              <a:off x="7387996" y="2305448"/>
              <a:ext cx="771937" cy="1301122"/>
              <a:chOff x="6644548" y="2307944"/>
              <a:chExt cx="758936" cy="1301122"/>
            </a:xfrm>
          </p:grpSpPr>
          <p:cxnSp>
            <p:nvCxnSpPr>
              <p:cNvPr id="42" name="Straight Connector 41"/>
              <p:cNvCxnSpPr/>
              <p:nvPr/>
            </p:nvCxnSpPr>
            <p:spPr bwMode="auto">
              <a:xfrm flipH="1">
                <a:off x="6644548" y="2412769"/>
                <a:ext cx="256310" cy="552233"/>
              </a:xfrm>
              <a:prstGeom prst="line">
                <a:avLst/>
              </a:prstGeom>
              <a:solidFill>
                <a:schemeClr val="accent1"/>
              </a:solidFill>
              <a:ln w="44450" cap="flat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3" name="Straight Connector 42"/>
              <p:cNvCxnSpPr/>
              <p:nvPr/>
            </p:nvCxnSpPr>
            <p:spPr bwMode="auto">
              <a:xfrm flipH="1">
                <a:off x="6889882" y="2307944"/>
                <a:ext cx="513602" cy="143407"/>
              </a:xfrm>
              <a:prstGeom prst="line">
                <a:avLst/>
              </a:prstGeom>
              <a:solidFill>
                <a:schemeClr val="accent1"/>
              </a:solidFill>
              <a:ln w="44450" cap="flat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Straight Connector 43"/>
              <p:cNvCxnSpPr/>
              <p:nvPr/>
            </p:nvCxnSpPr>
            <p:spPr bwMode="auto">
              <a:xfrm>
                <a:off x="6645589" y="2978396"/>
                <a:ext cx="277753" cy="491264"/>
              </a:xfrm>
              <a:prstGeom prst="line">
                <a:avLst/>
              </a:prstGeom>
              <a:solidFill>
                <a:schemeClr val="accent1"/>
              </a:solidFill>
              <a:ln w="44450" cap="flat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Straight Connector 44"/>
              <p:cNvCxnSpPr/>
              <p:nvPr/>
            </p:nvCxnSpPr>
            <p:spPr bwMode="auto">
              <a:xfrm flipH="1" flipV="1">
                <a:off x="6897916" y="3435197"/>
                <a:ext cx="490080" cy="173869"/>
              </a:xfrm>
              <a:prstGeom prst="line">
                <a:avLst/>
              </a:prstGeom>
              <a:solidFill>
                <a:schemeClr val="accent1"/>
              </a:solidFill>
              <a:ln w="44450" cap="flat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32778" name="Oval 32777"/>
          <p:cNvSpPr/>
          <p:nvPr/>
        </p:nvSpPr>
        <p:spPr bwMode="auto">
          <a:xfrm>
            <a:off x="6567109" y="2184027"/>
            <a:ext cx="1688242" cy="1548956"/>
          </a:xfrm>
          <a:prstGeom prst="ellipse">
            <a:avLst/>
          </a:prstGeom>
          <a:noFill/>
          <a:ln w="1238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cxnSp>
        <p:nvCxnSpPr>
          <p:cNvPr id="32780" name="Straight Connector 32779"/>
          <p:cNvCxnSpPr/>
          <p:nvPr/>
        </p:nvCxnSpPr>
        <p:spPr bwMode="auto">
          <a:xfrm>
            <a:off x="5498404" y="2199517"/>
            <a:ext cx="1192611" cy="3097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781" name="TextBox 32780"/>
          <p:cNvSpPr txBox="1"/>
          <p:nvPr/>
        </p:nvSpPr>
        <p:spPr>
          <a:xfrm>
            <a:off x="6691015" y="1657382"/>
            <a:ext cx="1227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Magnet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721496" y="1809782"/>
            <a:ext cx="119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Cold bore</a:t>
            </a:r>
            <a:endParaRPr lang="en-US" sz="1800" dirty="0"/>
          </a:p>
        </p:txBody>
      </p:sp>
      <p:cxnSp>
        <p:nvCxnSpPr>
          <p:cNvPr id="54" name="Straight Connector 53"/>
          <p:cNvCxnSpPr/>
          <p:nvPr/>
        </p:nvCxnSpPr>
        <p:spPr bwMode="auto">
          <a:xfrm flipV="1">
            <a:off x="5529380" y="3141884"/>
            <a:ext cx="1205616" cy="2967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4053007" y="3216837"/>
            <a:ext cx="1455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Beam screen</a:t>
            </a:r>
            <a:endParaRPr lang="en-US" sz="1800" dirty="0"/>
          </a:p>
        </p:txBody>
      </p:sp>
      <p:cxnSp>
        <p:nvCxnSpPr>
          <p:cNvPr id="57" name="Straight Connector 56"/>
          <p:cNvCxnSpPr/>
          <p:nvPr/>
        </p:nvCxnSpPr>
        <p:spPr bwMode="auto">
          <a:xfrm>
            <a:off x="5343519" y="2741651"/>
            <a:ext cx="1900111" cy="16539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4019545" y="2408885"/>
            <a:ext cx="1379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Beam </a:t>
            </a:r>
          </a:p>
          <a:p>
            <a:pPr algn="ctr"/>
            <a:r>
              <a:rPr lang="en-US" sz="1800" dirty="0" smtClean="0"/>
              <a:t>(one sigma)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117132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r-CH" dirty="0" smtClean="0"/>
          </a:p>
          <a:p>
            <a:pPr eaLnBrk="1" hangingPunct="1"/>
            <a:endParaRPr lang="fr-CH" dirty="0"/>
          </a:p>
          <a:p>
            <a:pPr eaLnBrk="1" hangingPunct="1"/>
            <a:r>
              <a:rPr lang="fr-CH" dirty="0" smtClean="0"/>
              <a:t>Size of the beam is given by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There are 3 relevant dependences:</a:t>
            </a:r>
          </a:p>
          <a:p>
            <a:pPr lvl="1" eaLnBrk="1" hangingPunct="1"/>
            <a:r>
              <a:rPr lang="fr-CH" i="1" dirty="0" smtClean="0">
                <a:latin typeface="Symbol" pitchFamily="18" charset="2"/>
                <a:sym typeface="Symbol" pitchFamily="18" charset="2"/>
              </a:rPr>
              <a:t>e: </a:t>
            </a:r>
            <a:r>
              <a:rPr lang="fr-CH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emittance  </a:t>
            </a:r>
            <a:r>
              <a:rPr lang="en-US" dirty="0">
                <a:sym typeface="Symbol" pitchFamily="18" charset="2"/>
              </a:rPr>
              <a:t>[m]</a:t>
            </a:r>
            <a:r>
              <a:rPr lang="fr-CH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</a:t>
            </a:r>
            <a:r>
              <a:rPr lang="fr-CH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invariant along the ring,     invariant from ring to ring</a:t>
            </a:r>
          </a:p>
          <a:p>
            <a:pPr lvl="2" eaLnBrk="1" hangingPunct="1"/>
            <a:r>
              <a:rPr lang="fr-CH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This is a </a:t>
            </a:r>
            <a:r>
              <a:rPr lang="fr-CH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property of the injectors</a:t>
            </a:r>
            <a:r>
              <a:rPr lang="fr-CH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!</a:t>
            </a:r>
            <a:endParaRPr lang="en-US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lvl="1" eaLnBrk="1" hangingPunct="1"/>
            <a:r>
              <a:rPr lang="en-US" i="1" dirty="0" smtClean="0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fr-CH" i="1" baseline="-25000" dirty="0" smtClean="0">
                <a:sym typeface="Symbol" pitchFamily="18" charset="2"/>
              </a:rPr>
              <a:t>r</a:t>
            </a:r>
            <a:r>
              <a:rPr lang="fr-CH" i="1" dirty="0" smtClean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Beam energy: the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larger the energy, the smaller the beam</a:t>
            </a:r>
            <a:endParaRPr lang="en-US" dirty="0" smtClean="0">
              <a:solidFill>
                <a:srgbClr val="CC3300"/>
              </a:solidFill>
              <a:sym typeface="Symbol" pitchFamily="18" charset="2"/>
            </a:endParaRPr>
          </a:p>
          <a:p>
            <a:pPr lvl="1" eaLnBrk="1" hangingPunct="1"/>
            <a:r>
              <a:rPr lang="en-US" i="1" dirty="0" smtClean="0">
                <a:sym typeface="Symbol" pitchFamily="18" charset="2"/>
              </a:rPr>
              <a:t> </a:t>
            </a:r>
            <a:r>
              <a:rPr lang="en-US" dirty="0" smtClean="0">
                <a:sym typeface="Symbol" pitchFamily="18" charset="2"/>
              </a:rPr>
              <a:t>is the </a:t>
            </a:r>
            <a:r>
              <a:rPr lang="en-US" dirty="0" smtClean="0">
                <a:solidFill>
                  <a:srgbClr val="CC0000"/>
                </a:solidFill>
                <a:sym typeface="Symbol" pitchFamily="18" charset="2"/>
              </a:rPr>
              <a:t>beta function </a:t>
            </a:r>
            <a:r>
              <a:rPr lang="en-US" dirty="0" smtClean="0">
                <a:sym typeface="Symbol" pitchFamily="18" charset="2"/>
              </a:rPr>
              <a:t>[m], its 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square root </a:t>
            </a:r>
            <a:r>
              <a:rPr lang="en-US" dirty="0" smtClean="0">
                <a:sym typeface="Symbol" pitchFamily="18" charset="2"/>
              </a:rPr>
              <a:t>giving the envelope of the beam along the ring (the sequence of magnets define the beta functions – what is also called beam optics)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LHC</a:t>
            </a:r>
            <a:r>
              <a:rPr lang="en-US" dirty="0"/>
              <a:t>: </a:t>
            </a:r>
            <a:r>
              <a:rPr lang="en-US" i="1" dirty="0">
                <a:sym typeface="Symbol" pitchFamily="18" charset="2"/>
              </a:rPr>
              <a:t></a:t>
            </a:r>
            <a:r>
              <a:rPr lang="en-US" i="1" baseline="-25000" dirty="0">
                <a:sym typeface="Symbol" pitchFamily="18" charset="2"/>
              </a:rPr>
              <a:t>n</a:t>
            </a:r>
            <a:r>
              <a:rPr lang="en-US" baseline="-25000" dirty="0">
                <a:sym typeface="Symbol" pitchFamily="18" charset="2"/>
              </a:rPr>
              <a:t> </a:t>
            </a:r>
            <a:r>
              <a:rPr lang="en-US" dirty="0"/>
              <a:t>=3.75 10</a:t>
            </a:r>
            <a:r>
              <a:rPr lang="en-US" baseline="30000" dirty="0"/>
              <a:t>-6</a:t>
            </a:r>
            <a:r>
              <a:rPr lang="en-US" dirty="0"/>
              <a:t> m rad 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sym typeface="Symbol" pitchFamily="18" charset="2"/>
              </a:rPr>
              <a:t>Beta is 170 m (see next slides)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sym typeface="Symbol" pitchFamily="18" charset="2"/>
              </a:rPr>
              <a:t>High </a:t>
            </a:r>
            <a:r>
              <a:rPr lang="en-US" dirty="0">
                <a:sym typeface="Symbol" pitchFamily="18" charset="2"/>
              </a:rPr>
              <a:t>field </a:t>
            </a:r>
            <a:r>
              <a:rPr lang="en-US" i="1" dirty="0">
                <a:sym typeface="Symbol" pitchFamily="18" charset="2"/>
              </a:rPr>
              <a:t>E</a:t>
            </a:r>
            <a:r>
              <a:rPr lang="en-US" dirty="0">
                <a:sym typeface="Symbol" pitchFamily="18" charset="2"/>
              </a:rPr>
              <a:t>=7 </a:t>
            </a:r>
            <a:r>
              <a:rPr lang="en-US" dirty="0" err="1">
                <a:sym typeface="Symbol" pitchFamily="18" charset="2"/>
              </a:rPr>
              <a:t>TeV</a:t>
            </a:r>
            <a:r>
              <a:rPr lang="en-US" dirty="0">
                <a:sym typeface="Symbol" pitchFamily="18" charset="2"/>
              </a:rPr>
              <a:t>, </a:t>
            </a:r>
            <a:r>
              <a:rPr lang="en-US" i="1" dirty="0">
                <a:sym typeface="Symbol" pitchFamily="18" charset="2"/>
              </a:rPr>
              <a:t></a:t>
            </a:r>
            <a:r>
              <a:rPr lang="en-US" dirty="0">
                <a:sym typeface="Symbol" pitchFamily="18" charset="2"/>
              </a:rPr>
              <a:t>=7460, </a:t>
            </a:r>
            <a:r>
              <a:rPr lang="en-US" i="1" dirty="0">
                <a:sym typeface="Symbol" pitchFamily="18" charset="2"/>
              </a:rPr>
              <a:t></a:t>
            </a:r>
            <a:r>
              <a:rPr lang="en-US" dirty="0">
                <a:sym typeface="Symbol" pitchFamily="18" charset="2"/>
              </a:rPr>
              <a:t>=0.29 mm</a:t>
            </a:r>
            <a:endParaRPr lang="en-US" baseline="-25000" dirty="0">
              <a:sym typeface="Symbol" pitchFamily="18" charset="2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dirty="0">
                <a:sym typeface="Symbol" pitchFamily="18" charset="2"/>
              </a:rPr>
              <a:t>Injection </a:t>
            </a:r>
            <a:r>
              <a:rPr lang="en-US" i="1" dirty="0">
                <a:sym typeface="Symbol" pitchFamily="18" charset="2"/>
              </a:rPr>
              <a:t>E</a:t>
            </a:r>
            <a:r>
              <a:rPr lang="en-US" dirty="0">
                <a:sym typeface="Symbol" pitchFamily="18" charset="2"/>
              </a:rPr>
              <a:t>=450 </a:t>
            </a:r>
            <a:r>
              <a:rPr lang="en-US" dirty="0" err="1">
                <a:sym typeface="Symbol" pitchFamily="18" charset="2"/>
              </a:rPr>
              <a:t>GeV</a:t>
            </a:r>
            <a:r>
              <a:rPr lang="en-US" dirty="0">
                <a:sym typeface="Symbol" pitchFamily="18" charset="2"/>
              </a:rPr>
              <a:t>, </a:t>
            </a:r>
            <a:r>
              <a:rPr lang="en-US" i="1" dirty="0">
                <a:sym typeface="Symbol" pitchFamily="18" charset="2"/>
              </a:rPr>
              <a:t></a:t>
            </a:r>
            <a:r>
              <a:rPr lang="en-US" dirty="0">
                <a:sym typeface="Symbol" pitchFamily="18" charset="2"/>
              </a:rPr>
              <a:t>=480, </a:t>
            </a:r>
            <a:r>
              <a:rPr lang="en-US" i="1" dirty="0">
                <a:sym typeface="Symbol" pitchFamily="18" charset="2"/>
              </a:rPr>
              <a:t></a:t>
            </a:r>
            <a:r>
              <a:rPr lang="en-US" dirty="0">
                <a:sym typeface="Symbol" pitchFamily="18" charset="2"/>
              </a:rPr>
              <a:t>=1.2 mm</a:t>
            </a: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SIZE OF THE BEAM: MAIN DEPENDENCES</a:t>
            </a:r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11271" name="Rectangle 6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11272" name="Rectangle 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11273" name="Rectangle 8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11274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11275" name="Rectangle 19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11276" name="Rectangle 21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11277" name="Rectangle 23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11278" name="Rectangle 29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1127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8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8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8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8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3108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8556993"/>
              </p:ext>
            </p:extLst>
          </p:nvPr>
        </p:nvGraphicFramePr>
        <p:xfrm>
          <a:off x="4728871" y="1553672"/>
          <a:ext cx="14224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05" name="Equation" r:id="rId3" imgW="762000" imgH="508000" progId="Equation.3">
                  <p:embed/>
                </p:oleObj>
              </mc:Choice>
              <mc:Fallback>
                <p:oleObj name="Equation" r:id="rId3" imgW="7620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8871" y="1553672"/>
                        <a:ext cx="1422400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r>
              <a:rPr lang="en-US" dirty="0"/>
              <a:t> Unit 2</a:t>
            </a:r>
            <a:r>
              <a:rPr lang="en-US" dirty="0" smtClean="0"/>
              <a:t> - </a:t>
            </a:r>
            <a:fld id="{37F824E6-4F65-4FD0-B2AC-7025D55EF6E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2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1081822"/>
              </p:ext>
            </p:extLst>
          </p:nvPr>
        </p:nvGraphicFramePr>
        <p:xfrm>
          <a:off x="794978" y="1232758"/>
          <a:ext cx="2634415" cy="818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06" name="Equation" r:id="rId5" imgW="1536480" imgH="482400" progId="Equation.3">
                  <p:embed/>
                </p:oleObj>
              </mc:Choice>
              <mc:Fallback>
                <p:oleObj name="Equation" r:id="rId5" imgW="15364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4978" y="1232758"/>
                        <a:ext cx="2634415" cy="81888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10038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3"/>
              </a:buBlip>
            </a:pPr>
            <a:r>
              <a:rPr lang="fr-CH" dirty="0">
                <a:solidFill>
                  <a:schemeClr val="tx2"/>
                </a:solidFill>
                <a:sym typeface="Symbol" pitchFamily="18" charset="2"/>
              </a:rPr>
              <a:t>H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aving fixed the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injection energy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and the emittance of the beam coming from the injectors, </a:t>
            </a:r>
            <a:r>
              <a:rPr lang="fr-CH" dirty="0">
                <a:solidFill>
                  <a:schemeClr val="tx2"/>
                </a:solidFill>
                <a:sym typeface="Symbol" pitchFamily="18" charset="2"/>
              </a:rPr>
              <a:t>the only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other parameter </a:t>
            </a:r>
            <a:r>
              <a:rPr lang="fr-CH" dirty="0">
                <a:solidFill>
                  <a:schemeClr val="tx2"/>
                </a:solidFill>
                <a:sym typeface="Symbol" pitchFamily="18" charset="2"/>
              </a:rPr>
              <a:t>that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affects aperture </a:t>
            </a:r>
            <a:r>
              <a:rPr lang="fr-CH" dirty="0">
                <a:solidFill>
                  <a:schemeClr val="tx2"/>
                </a:solidFill>
                <a:sym typeface="Symbol" pitchFamily="18" charset="2"/>
              </a:rPr>
              <a:t>requirementsis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is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the beta function</a:t>
            </a:r>
          </a:p>
          <a:p>
            <a:pPr marL="342900" lvl="1" indent="-342900" eaLnBrk="1" hangingPunct="1">
              <a:buBlip>
                <a:blip r:embed="rId3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The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beta function is propotional to the quadrupole spacing</a:t>
            </a:r>
          </a:p>
          <a:p>
            <a:pPr marL="342900" lvl="1" indent="-342900" eaLnBrk="1" hangingPunct="1">
              <a:buBlip>
                <a:blip r:embed="rId3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For the type of optics we use today in the LHC (90° phase advance)</a:t>
            </a: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 smtClean="0">
              <a:solidFill>
                <a:schemeClr val="tx2"/>
              </a:solidFill>
              <a:latin typeface="Times"/>
              <a:cs typeface="Times"/>
              <a:sym typeface="Symbol" pitchFamily="18" charset="2"/>
            </a:endParaRPr>
          </a:p>
          <a:p>
            <a:pPr marL="0" lvl="1" indent="0" eaLnBrk="1" hangingPunct="1">
              <a:buNone/>
            </a:pPr>
            <a:r>
              <a:rPr lang="fr-CH" dirty="0" smtClean="0">
                <a:solidFill>
                  <a:schemeClr val="tx2"/>
                </a:solidFill>
                <a:latin typeface="Times"/>
                <a:cs typeface="Times"/>
                <a:sym typeface="Symbol" pitchFamily="18" charset="2"/>
              </a:rPr>
              <a:t>	where </a:t>
            </a:r>
            <a:r>
              <a:rPr lang="fr-CH" i="1" dirty="0" smtClean="0">
                <a:solidFill>
                  <a:schemeClr val="tx2"/>
                </a:solidFill>
                <a:latin typeface="Times"/>
                <a:cs typeface="Times"/>
                <a:sym typeface="Symbol" pitchFamily="18" charset="2"/>
              </a:rPr>
              <a:t>L</a:t>
            </a:r>
            <a:r>
              <a:rPr lang="fr-CH" dirty="0" smtClean="0">
                <a:solidFill>
                  <a:schemeClr val="tx2"/>
                </a:solidFill>
                <a:latin typeface="Times"/>
                <a:cs typeface="Times"/>
                <a:sym typeface="Symbol" pitchFamily="18" charset="2"/>
              </a:rPr>
              <a:t> is the quadrupole spacing</a:t>
            </a:r>
          </a:p>
          <a:p>
            <a:pPr marL="342900" lvl="1" indent="-342900" eaLnBrk="1" hangingPunct="1">
              <a:buBlip>
                <a:blip r:embed="rId3"/>
              </a:buBlip>
            </a:pPr>
            <a:r>
              <a:rPr lang="fr-CH" dirty="0" smtClean="0">
                <a:latin typeface="Times"/>
                <a:cs typeface="Times"/>
                <a:sym typeface="Symbol" pitchFamily="18" charset="2"/>
              </a:rPr>
              <a:t>LHC</a:t>
            </a:r>
            <a:r>
              <a:rPr lang="fr-CH" dirty="0">
                <a:latin typeface="Times"/>
                <a:cs typeface="Times"/>
                <a:sym typeface="Symbol" pitchFamily="18" charset="2"/>
              </a:rPr>
              <a:t>: </a:t>
            </a:r>
            <a:r>
              <a:rPr lang="fr-CH" i="1" dirty="0">
                <a:latin typeface="Times"/>
                <a:cs typeface="Times"/>
                <a:sym typeface="Symbol" pitchFamily="18" charset="2"/>
              </a:rPr>
              <a:t>L</a:t>
            </a:r>
            <a:r>
              <a:rPr lang="fr-CH" dirty="0">
                <a:cs typeface="Times"/>
                <a:sym typeface="Symbol"/>
              </a:rPr>
              <a:t>=</a:t>
            </a:r>
            <a:r>
              <a:rPr lang="fr-CH" dirty="0">
                <a:latin typeface="Times"/>
                <a:cs typeface="Times"/>
                <a:sym typeface="Symbol" pitchFamily="18" charset="2"/>
              </a:rPr>
              <a:t>53.5, </a:t>
            </a:r>
            <a:r>
              <a:rPr lang="fr-CH" dirty="0">
                <a:latin typeface="Symbol" charset="2"/>
                <a:cs typeface="Symbol" charset="2"/>
                <a:sym typeface="Symbol" pitchFamily="18" charset="2"/>
              </a:rPr>
              <a:t>b</a:t>
            </a:r>
            <a:r>
              <a:rPr lang="fr-CH" dirty="0">
                <a:sym typeface="Symbol"/>
              </a:rPr>
              <a:t></a:t>
            </a:r>
            <a:r>
              <a:rPr lang="fr-CH" dirty="0">
                <a:latin typeface="Times"/>
                <a:cs typeface="Times"/>
                <a:sym typeface="Symbol" pitchFamily="18" charset="2"/>
              </a:rPr>
              <a:t>180 </a:t>
            </a:r>
            <a:r>
              <a:rPr lang="fr-CH" dirty="0" smtClean="0">
                <a:latin typeface="Times"/>
                <a:cs typeface="Times"/>
                <a:sym typeface="Symbol" pitchFamily="18" charset="2"/>
              </a:rPr>
              <a:t>m</a:t>
            </a:r>
          </a:p>
          <a:p>
            <a:pPr marL="0" indent="0" eaLnBrk="1" hangingPunct="1">
              <a:buNone/>
            </a:pP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BETA FUNCTION DEPENDENCE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1756792"/>
              </p:ext>
            </p:extLst>
          </p:nvPr>
        </p:nvGraphicFramePr>
        <p:xfrm>
          <a:off x="5185923" y="3063220"/>
          <a:ext cx="2165315" cy="796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8" name="Equation" r:id="rId4" imgW="965200" imgH="355600" progId="Equation.3">
                  <p:embed/>
                </p:oleObj>
              </mc:Choice>
              <mc:Fallback>
                <p:oleObj name="Equation" r:id="rId4" imgW="965200" imgH="355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5923" y="3063220"/>
                        <a:ext cx="2165315" cy="79681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 descr="pipp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435" y="4866898"/>
            <a:ext cx="6243208" cy="1706621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 bwMode="auto">
          <a:xfrm>
            <a:off x="1855259" y="4818967"/>
            <a:ext cx="315020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3336977" y="4408047"/>
            <a:ext cx="418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145485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2"/>
              </a:buBlip>
            </a:pP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What happens if we </a:t>
            </a:r>
            <a:r>
              <a:rPr lang="fr-CH" sz="2400" dirty="0" smtClean="0">
                <a:solidFill>
                  <a:srgbClr val="CC3300"/>
                </a:solidFill>
                <a:latin typeface="Times"/>
                <a:cs typeface="Times"/>
                <a:sym typeface="Symbol" pitchFamily="18" charset="2"/>
              </a:rPr>
              <a:t>double the spacing between the quadrupoles 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?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We get rid of one quadrupole out of two (</a:t>
            </a:r>
            <a:r>
              <a:rPr lang="fr-CH" sz="2200" dirty="0" smtClean="0">
                <a:solidFill>
                  <a:srgbClr val="CC3300"/>
                </a:solidFill>
                <a:latin typeface="Times"/>
                <a:cs typeface="Times"/>
                <a:sym typeface="Symbol" pitchFamily="18" charset="2"/>
              </a:rPr>
              <a:t>less cost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)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200" dirty="0">
                <a:latin typeface="Times"/>
                <a:cs typeface="Times"/>
                <a:sym typeface="Symbol" pitchFamily="18" charset="2"/>
              </a:rPr>
              <a:t>W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e increase the filling factor by 3% (</a:t>
            </a:r>
            <a:r>
              <a:rPr lang="fr-CH" sz="2200" dirty="0" smtClean="0">
                <a:solidFill>
                  <a:srgbClr val="CC3300"/>
                </a:solidFill>
                <a:latin typeface="Times"/>
                <a:cs typeface="Times"/>
                <a:sym typeface="Symbol" pitchFamily="18" charset="2"/>
              </a:rPr>
              <a:t>more energy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)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We double the beta function </a:t>
            </a:r>
            <a:r>
              <a:rPr lang="fr-CH" sz="2200" dirty="0" smtClean="0">
                <a:latin typeface="Times"/>
                <a:cs typeface="Times"/>
                <a:sym typeface="Wingdings"/>
              </a:rPr>
              <a:t>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we increase by 40% the beam size </a:t>
            </a:r>
            <a:r>
              <a:rPr lang="fr-CH" sz="2200" dirty="0" smtClean="0">
                <a:latin typeface="Times"/>
                <a:cs typeface="Times"/>
                <a:sym typeface="Wingdings"/>
              </a:rPr>
              <a:t>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and we </a:t>
            </a:r>
            <a:r>
              <a:rPr lang="fr-CH" sz="2200" dirty="0" smtClean="0">
                <a:solidFill>
                  <a:srgbClr val="CC3300"/>
                </a:solidFill>
                <a:latin typeface="Times"/>
                <a:cs typeface="Times"/>
                <a:sym typeface="Symbol" pitchFamily="18" charset="2"/>
              </a:rPr>
              <a:t>probably need larger aperture 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(more cost)</a:t>
            </a: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200" dirty="0" smtClean="0">
              <a:latin typeface="Times"/>
              <a:cs typeface="Times"/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200" dirty="0">
              <a:latin typeface="Times"/>
              <a:cs typeface="Times"/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200" dirty="0" smtClean="0">
              <a:latin typeface="Times"/>
              <a:cs typeface="Times"/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200" dirty="0">
              <a:latin typeface="Times"/>
              <a:cs typeface="Times"/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200" dirty="0" smtClean="0">
              <a:latin typeface="Times"/>
              <a:cs typeface="Times"/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200" dirty="0">
              <a:latin typeface="Times"/>
              <a:cs typeface="Times"/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200" dirty="0" smtClean="0">
              <a:latin typeface="Times"/>
              <a:cs typeface="Times"/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But there is another effect …</a:t>
            </a:r>
            <a:endParaRPr lang="en-US" sz="2200" dirty="0">
              <a:latin typeface="Times"/>
              <a:cs typeface="Times"/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BETA FUNCTION DEPENDENCE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grpSp>
        <p:nvGrpSpPr>
          <p:cNvPr id="29" name="Group 26"/>
          <p:cNvGrpSpPr>
            <a:grpSpLocks/>
          </p:cNvGrpSpPr>
          <p:nvPr/>
        </p:nvGrpSpPr>
        <p:grpSpPr bwMode="auto">
          <a:xfrm>
            <a:off x="4797670" y="3450528"/>
            <a:ext cx="4122204" cy="3128557"/>
            <a:chOff x="3875088" y="2400749"/>
            <a:chExt cx="4808537" cy="3895276"/>
          </a:xfrm>
        </p:grpSpPr>
        <p:pic>
          <p:nvPicPr>
            <p:cNvPr id="30" name="Picture 4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5088" y="4629150"/>
              <a:ext cx="4808537" cy="166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5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8263" y="2686050"/>
              <a:ext cx="4794250" cy="1658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2" name="Straight Connector 29"/>
            <p:cNvCxnSpPr>
              <a:cxnSpLocks noChangeShapeType="1"/>
            </p:cNvCxnSpPr>
            <p:nvPr/>
          </p:nvCxnSpPr>
          <p:spPr bwMode="auto">
            <a:xfrm flipV="1">
              <a:off x="5755341" y="2409713"/>
              <a:ext cx="0" cy="9144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35" name="Straight Connector 30"/>
            <p:cNvCxnSpPr>
              <a:cxnSpLocks noChangeShapeType="1"/>
            </p:cNvCxnSpPr>
            <p:nvPr/>
          </p:nvCxnSpPr>
          <p:spPr bwMode="auto">
            <a:xfrm flipV="1">
              <a:off x="7263204" y="2400749"/>
              <a:ext cx="0" cy="9144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36" name="Straight Arrow Connector 31"/>
            <p:cNvCxnSpPr>
              <a:cxnSpLocks noChangeShapeType="1"/>
            </p:cNvCxnSpPr>
            <p:nvPr/>
          </p:nvCxnSpPr>
          <p:spPr bwMode="auto">
            <a:xfrm>
              <a:off x="5852160" y="2474259"/>
              <a:ext cx="1355464" cy="0"/>
            </a:xfrm>
            <a:prstGeom prst="straightConnector1">
              <a:avLst/>
            </a:prstGeom>
            <a:noFill/>
            <a:ln w="9525" algn="ctr">
              <a:solidFill>
                <a:srgbClr val="C00000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37" name="TextBox 32"/>
            <p:cNvSpPr txBox="1">
              <a:spLocks noChangeArrowheads="1"/>
            </p:cNvSpPr>
            <p:nvPr/>
          </p:nvSpPr>
          <p:spPr bwMode="auto">
            <a:xfrm>
              <a:off x="5720105" y="2616472"/>
              <a:ext cx="1568127" cy="412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9pPr>
            </a:lstStyle>
            <a:p>
              <a:r>
                <a:rPr lang="fr-CH" sz="1400" dirty="0" smtClean="0">
                  <a:solidFill>
                    <a:srgbClr val="C00000"/>
                  </a:solidFill>
                </a:rPr>
                <a:t>Cell length 2L</a:t>
              </a:r>
              <a:endParaRPr lang="en-US" sz="1400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13053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3"/>
              </a:buBlip>
            </a:pP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The integrated gradient is inverse proportional to the quadrupole spacing </a:t>
            </a:r>
            <a:r>
              <a:rPr lang="fr-CH" sz="2400" i="1" dirty="0" smtClean="0">
                <a:solidFill>
                  <a:schemeClr val="tx2"/>
                </a:solidFill>
                <a:sym typeface="Symbol" pitchFamily="18" charset="2"/>
              </a:rPr>
              <a:t>L</a:t>
            </a: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 – twice cell length, half gradient!</a:t>
            </a:r>
          </a:p>
          <a:p>
            <a:pPr marL="742950" lvl="2" indent="-342900" eaLnBrk="1" hangingPunct="1">
              <a:buBlip>
                <a:blip r:embed="rId3"/>
              </a:buBlip>
            </a:pPr>
            <a:r>
              <a:rPr lang="fr-CH" sz="2200" dirty="0" smtClean="0">
                <a:solidFill>
                  <a:schemeClr val="tx2"/>
                </a:solidFill>
                <a:sym typeface="Symbol" pitchFamily="18" charset="2"/>
              </a:rPr>
              <a:t>For </a:t>
            </a:r>
            <a:r>
              <a:rPr lang="fr-CH" sz="2200" dirty="0">
                <a:solidFill>
                  <a:schemeClr val="tx2"/>
                </a:solidFill>
                <a:sym typeface="Symbol" pitchFamily="18" charset="2"/>
              </a:rPr>
              <a:t>the type of optics we use today in the LHC (90° phase advance</a:t>
            </a:r>
            <a:r>
              <a:rPr lang="fr-CH" sz="2200" dirty="0" smtClean="0">
                <a:solidFill>
                  <a:schemeClr val="tx2"/>
                </a:solidFill>
                <a:sym typeface="Symbol" pitchFamily="18" charset="2"/>
              </a:rPr>
              <a:t>), the quadrupole gradient is given by</a:t>
            </a: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3"/>
              </a:buBlip>
            </a:pP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pPr eaLnBrk="1" hangingPunct="1"/>
            <a:r>
              <a:rPr lang="fr-CH" dirty="0" smtClean="0">
                <a:latin typeface="Times"/>
                <a:cs typeface="Times"/>
                <a:sym typeface="Symbol" pitchFamily="18" charset="2"/>
              </a:rPr>
              <a:t>LHC: </a:t>
            </a:r>
            <a:endParaRPr lang="fr-CH" dirty="0">
              <a:latin typeface="Times"/>
              <a:cs typeface="Times"/>
              <a:sym typeface="Symbol" pitchFamily="18" charset="2"/>
            </a:endParaRPr>
          </a:p>
          <a:p>
            <a:pPr eaLnBrk="1" hangingPunct="1"/>
            <a:endParaRPr lang="fr-CH" dirty="0">
              <a:latin typeface="Times"/>
              <a:cs typeface="Times"/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r>
              <a:rPr lang="en-US" dirty="0"/>
              <a:t>This is realized via </a:t>
            </a:r>
            <a:r>
              <a:rPr lang="fr-CH" dirty="0">
                <a:sym typeface="Symbol"/>
              </a:rPr>
              <a:t></a:t>
            </a:r>
            <a:r>
              <a:rPr lang="en-US" dirty="0"/>
              <a:t>3.15 m long </a:t>
            </a:r>
            <a:r>
              <a:rPr lang="en-US" dirty="0" err="1"/>
              <a:t>quadrupoles</a:t>
            </a:r>
            <a:r>
              <a:rPr lang="en-US" dirty="0"/>
              <a:t> giving </a:t>
            </a:r>
            <a:r>
              <a:rPr lang="fr-CH" dirty="0">
                <a:sym typeface="Symbol"/>
              </a:rPr>
              <a:t></a:t>
            </a:r>
            <a:r>
              <a:rPr lang="en-US" dirty="0"/>
              <a:t>200 T/m </a:t>
            </a:r>
            <a:r>
              <a:rPr lang="en-US" dirty="0" smtClean="0"/>
              <a:t>gradient</a:t>
            </a:r>
          </a:p>
          <a:p>
            <a:pPr marL="742950" lvl="2" indent="-342900" eaLnBrk="1" hangingPunct="1">
              <a:buBlip>
                <a:blip r:embed="rId3"/>
              </a:buBlip>
            </a:pPr>
            <a:r>
              <a:rPr lang="en-US" dirty="0" smtClean="0"/>
              <a:t>Double cell length</a:t>
            </a:r>
            <a:r>
              <a:rPr lang="en-US" dirty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 err="1" smtClean="0"/>
              <a:t>quadrupole</a:t>
            </a:r>
            <a:r>
              <a:rPr lang="en-US" dirty="0" smtClean="0"/>
              <a:t> magnetic length from 3.15 m to 1.6 m</a:t>
            </a:r>
          </a:p>
          <a:p>
            <a:pPr marL="742950" lvl="2" indent="-342900" eaLnBrk="1" hangingPunct="1">
              <a:buBlip>
                <a:blip r:embed="rId3"/>
              </a:buBlip>
            </a:pPr>
            <a:r>
              <a:rPr lang="en-US" dirty="0" smtClean="0"/>
              <a:t>In an LHC with double </a:t>
            </a:r>
            <a:r>
              <a:rPr lang="en-US" dirty="0" err="1" smtClean="0"/>
              <a:t>quadrupole</a:t>
            </a:r>
            <a:r>
              <a:rPr lang="en-US" dirty="0" smtClean="0"/>
              <a:t> spacing, we would half the number of </a:t>
            </a:r>
            <a:r>
              <a:rPr lang="en-US" dirty="0" err="1" smtClean="0"/>
              <a:t>quadrupoles</a:t>
            </a:r>
            <a:r>
              <a:rPr lang="en-US" dirty="0" smtClean="0"/>
              <a:t>, and we would be able to increase the filling factor by 3% (from the removed </a:t>
            </a:r>
            <a:r>
              <a:rPr lang="en-US" dirty="0" err="1" smtClean="0"/>
              <a:t>quadrupole</a:t>
            </a:r>
            <a:r>
              <a:rPr lang="en-US" dirty="0" smtClean="0"/>
              <a:t>) plus 1.5% (from the shorter </a:t>
            </a:r>
            <a:r>
              <a:rPr lang="en-US" dirty="0" err="1" smtClean="0"/>
              <a:t>quadrupole</a:t>
            </a:r>
            <a:r>
              <a:rPr lang="en-US" dirty="0" smtClean="0"/>
              <a:t>), i.e. from the 80% towards 85%</a:t>
            </a:r>
          </a:p>
          <a:p>
            <a:pPr marL="342900" lvl="1" indent="-342900" eaLnBrk="1" hangingPunct="1">
              <a:buBlip>
                <a:blip r:embed="rId3"/>
              </a:buBlip>
            </a:pPr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is considering today </a:t>
            </a:r>
            <a:r>
              <a:rPr lang="en-US" dirty="0" err="1" smtClean="0"/>
              <a:t>quadrupole</a:t>
            </a:r>
            <a:r>
              <a:rPr lang="en-US" dirty="0" smtClean="0"/>
              <a:t> spacing of 107 m – even larger values should be explored</a:t>
            </a:r>
            <a:endParaRPr lang="en-US" dirty="0"/>
          </a:p>
          <a:p>
            <a:pPr marL="742950" lvl="2" indent="-342900" eaLnBrk="1" hangingPunct="1">
              <a:buBlip>
                <a:blip r:embed="rId3"/>
              </a:buBlip>
            </a:pPr>
            <a:endParaRPr lang="fr-CH" sz="20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GRADIENT DEPENDENCE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3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7329553"/>
              </p:ext>
            </p:extLst>
          </p:nvPr>
        </p:nvGraphicFramePr>
        <p:xfrm>
          <a:off x="7120022" y="2415100"/>
          <a:ext cx="1710832" cy="847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75" name="Equation" r:id="rId4" imgW="812800" imgH="406400" progId="Equation.3">
                  <p:embed/>
                </p:oleObj>
              </mc:Choice>
              <mc:Fallback>
                <p:oleObj name="Equation" r:id="rId4" imgW="8128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0022" y="2415100"/>
                        <a:ext cx="1710832" cy="84735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8123628"/>
              </p:ext>
            </p:extLst>
          </p:nvPr>
        </p:nvGraphicFramePr>
        <p:xfrm>
          <a:off x="1496121" y="2861293"/>
          <a:ext cx="4583112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76" name="Equation" r:id="rId6" imgW="2425700" imgH="444500" progId="Equation.3">
                  <p:embed/>
                </p:oleObj>
              </mc:Choice>
              <mc:Fallback>
                <p:oleObj name="Equation" r:id="rId6" imgW="24257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6121" y="2861293"/>
                        <a:ext cx="4583112" cy="8350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73792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r-CH" sz="2800" dirty="0" smtClean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olidFill>
                  <a:srgbClr val="A6A6A6"/>
                </a:solidFill>
                <a:sym typeface="Symbol" pitchFamily="18" charset="2"/>
              </a:rPr>
              <a:t>Introduction</a:t>
            </a:r>
          </a:p>
          <a:p>
            <a:pPr eaLnBrk="1" hangingPunct="1"/>
            <a:endParaRPr lang="fr-CH" sz="2800" dirty="0">
              <a:solidFill>
                <a:srgbClr val="A6A6A6"/>
              </a:solidFill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olidFill>
                  <a:srgbClr val="A6A6A6"/>
                </a:solidFill>
                <a:sym typeface="Symbol" pitchFamily="18" charset="2"/>
              </a:rPr>
              <a:t>The dependence on the cell length</a:t>
            </a:r>
          </a:p>
          <a:p>
            <a:pPr eaLnBrk="1" hangingPunct="1"/>
            <a:endParaRPr lang="fr-CH" sz="2800" dirty="0" smtClean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ym typeface="Symbol" pitchFamily="18" charset="2"/>
              </a:rPr>
              <a:t>The dependence on the phase advance</a:t>
            </a:r>
          </a:p>
          <a:p>
            <a:pPr marL="0" indent="0" eaLnBrk="1" hangingPunct="1">
              <a:buNone/>
            </a:pPr>
            <a:endParaRPr lang="fr-CH" sz="2800" dirty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ym typeface="Symbol" pitchFamily="18" charset="2"/>
              </a:rPr>
              <a:t>Out of the box: combined functions</a:t>
            </a:r>
            <a:endParaRPr lang="fr-CH" sz="2800" baseline="30000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1245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MILANO, FEBRUARY 2015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2" name="Picture 1" descr="B3F0B492-8FF4-417B-BD57-E6E3FB603C95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943" y="1111133"/>
            <a:ext cx="7239200" cy="54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4817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3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The 90</a:t>
            </a:r>
            <a:r>
              <a:rPr lang="fr-CH" dirty="0" smtClean="0">
                <a:solidFill>
                  <a:schemeClr val="tx2"/>
                </a:solidFill>
                <a:latin typeface="Lucida Grande"/>
                <a:ea typeface="Lucida Grande"/>
                <a:cs typeface="Lucida Grande"/>
                <a:sym typeface="Wingdings"/>
              </a:rPr>
              <a:t>°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 phase advance used in the LHC is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not the most effective phase advance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 from the point of view of beam size (beta function) versus quadrupole gradient</a:t>
            </a:r>
          </a:p>
          <a:p>
            <a:pPr marL="742950" lvl="2" indent="-342900" eaLnBrk="1" hangingPunct="1">
              <a:buBlip>
                <a:blip r:embed="rId3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It has the big advantage of providing max amplitude in H/V direction in the focusing/defocusing quadrupoles</a:t>
            </a:r>
          </a:p>
          <a:p>
            <a:pPr marL="342900" lvl="1" indent="-342900" eaLnBrk="1" hangingPunct="1">
              <a:buBlip>
                <a:blip r:embed="rId3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Equations for beta function and quadrupole gradient with the dependence on phase advance </a:t>
            </a:r>
            <a:r>
              <a:rPr lang="fr-CH" i="1" dirty="0" smtClean="0">
                <a:solidFill>
                  <a:schemeClr val="tx2"/>
                </a:solidFill>
                <a:latin typeface="Symbol" charset="2"/>
                <a:cs typeface="Symbol" charset="2"/>
                <a:sym typeface="Symbol" pitchFamily="18" charset="2"/>
              </a:rPr>
              <a:t>y</a:t>
            </a:r>
            <a:r>
              <a:rPr lang="fr-CH" i="1" baseline="-25000" dirty="0" smtClean="0">
                <a:solidFill>
                  <a:schemeClr val="tx2"/>
                </a:solidFill>
                <a:sym typeface="Symbol" pitchFamily="18" charset="2"/>
              </a:rPr>
              <a:t>L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 and are </a:t>
            </a: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Where </a:t>
            </a:r>
            <a:r>
              <a:rPr lang="fr-CH" dirty="0" smtClean="0">
                <a:solidFill>
                  <a:schemeClr val="tx2"/>
                </a:solidFill>
                <a:latin typeface="Symbol" charset="2"/>
                <a:cs typeface="Symbol" charset="2"/>
                <a:sym typeface="Symbol" pitchFamily="18" charset="2"/>
              </a:rPr>
              <a:t>y</a:t>
            </a:r>
            <a:r>
              <a:rPr lang="fr-CH" baseline="-25000" dirty="0" smtClean="0">
                <a:solidFill>
                  <a:schemeClr val="tx2"/>
                </a:solidFill>
                <a:sym typeface="Symbol" pitchFamily="18" charset="2"/>
              </a:rPr>
              <a:t>L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 is the phase advance</a:t>
            </a:r>
          </a:p>
          <a:p>
            <a:pPr marL="342900" lvl="1" indent="-342900" eaLnBrk="1" hangingPunct="1">
              <a:buBlip>
                <a:blip r:embed="rId3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If we take </a:t>
            </a:r>
            <a:r>
              <a:rPr lang="fr-CH" dirty="0">
                <a:solidFill>
                  <a:schemeClr val="tx2"/>
                </a:solidFill>
                <a:latin typeface="Symbol" charset="2"/>
                <a:cs typeface="Symbol" charset="2"/>
                <a:sym typeface="Symbol" pitchFamily="18" charset="2"/>
              </a:rPr>
              <a:t>y</a:t>
            </a:r>
            <a:r>
              <a:rPr lang="fr-CH" baseline="-25000" dirty="0">
                <a:solidFill>
                  <a:schemeClr val="tx2"/>
                </a:solidFill>
                <a:sym typeface="Symbol" pitchFamily="18" charset="2"/>
              </a:rPr>
              <a:t>L</a:t>
            </a:r>
            <a:r>
              <a:rPr lang="fr-CH" dirty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=</a:t>
            </a:r>
            <a:r>
              <a:rPr lang="fr-CH" dirty="0" smtClean="0">
                <a:solidFill>
                  <a:schemeClr val="tx2"/>
                </a:solidFill>
                <a:latin typeface="Symbol" charset="2"/>
                <a:cs typeface="Symbol" charset="2"/>
                <a:sym typeface="Symbol" pitchFamily="18" charset="2"/>
              </a:rPr>
              <a:t>p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/3 we obtain</a:t>
            </a: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>
              <a:solidFill>
                <a:schemeClr val="tx2"/>
              </a:solidFill>
              <a:cs typeface="Times"/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 smtClean="0">
              <a:solidFill>
                <a:schemeClr val="tx2"/>
              </a:solidFill>
              <a:latin typeface="Times"/>
              <a:cs typeface="Times"/>
              <a:sym typeface="Symbol" pitchFamily="18" charset="2"/>
            </a:endParaRPr>
          </a:p>
          <a:p>
            <a:pPr marL="0" lvl="1" indent="0" eaLnBrk="1" hangingPunct="1">
              <a:buNone/>
            </a:pPr>
            <a:r>
              <a:rPr lang="fr-CH" dirty="0" smtClean="0">
                <a:solidFill>
                  <a:schemeClr val="tx2"/>
                </a:solidFill>
                <a:latin typeface="Times"/>
                <a:cs typeface="Times"/>
                <a:sym typeface="Symbol" pitchFamily="18" charset="2"/>
              </a:rPr>
              <a:t>	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DEPENDENCE ON PHASE ADVANCE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412488"/>
              </p:ext>
            </p:extLst>
          </p:nvPr>
        </p:nvGraphicFramePr>
        <p:xfrm>
          <a:off x="1209233" y="3529104"/>
          <a:ext cx="3276600" cy="116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45" name="Equation" r:id="rId4" imgW="1460500" imgH="520700" progId="Equation.3">
                  <p:embed/>
                </p:oleObj>
              </mc:Choice>
              <mc:Fallback>
                <p:oleObj name="Equation" r:id="rId4" imgW="1460500" imgH="520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9233" y="3529104"/>
                        <a:ext cx="3276600" cy="11668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9801542"/>
              </p:ext>
            </p:extLst>
          </p:nvPr>
        </p:nvGraphicFramePr>
        <p:xfrm>
          <a:off x="5229810" y="3714580"/>
          <a:ext cx="2992437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46" name="Equation" r:id="rId6" imgW="1422400" imgH="406400" progId="Equation.3">
                  <p:embed/>
                </p:oleObj>
              </mc:Choice>
              <mc:Fallback>
                <p:oleObj name="Equation" r:id="rId6" imgW="14224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9810" y="3714580"/>
                        <a:ext cx="2992437" cy="8477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9738669"/>
              </p:ext>
            </p:extLst>
          </p:nvPr>
        </p:nvGraphicFramePr>
        <p:xfrm>
          <a:off x="2016125" y="5754688"/>
          <a:ext cx="1566863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47" name="Equation" r:id="rId8" imgW="698500" imgH="304800" progId="Equation.3">
                  <p:embed/>
                </p:oleObj>
              </mc:Choice>
              <mc:Fallback>
                <p:oleObj name="Equation" r:id="rId8" imgW="6985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6125" y="5754688"/>
                        <a:ext cx="1566863" cy="6826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6579732"/>
              </p:ext>
            </p:extLst>
          </p:nvPr>
        </p:nvGraphicFramePr>
        <p:xfrm>
          <a:off x="5932488" y="5424488"/>
          <a:ext cx="1282700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48" name="Equation" r:id="rId10" imgW="609600" imgH="406400" progId="Equation.3">
                  <p:embed/>
                </p:oleObj>
              </mc:Choice>
              <mc:Fallback>
                <p:oleObj name="Equation" r:id="rId10" imgW="6096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2488" y="5424488"/>
                        <a:ext cx="1282700" cy="8477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89881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657" y="1074567"/>
            <a:ext cx="3523189" cy="54048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59266" y="6488668"/>
            <a:ext cx="5583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All about Eve (J. </a:t>
            </a:r>
            <a:r>
              <a:rPr lang="en-US" sz="1800" dirty="0" err="1" smtClean="0"/>
              <a:t>Mankiewicz</a:t>
            </a:r>
            <a:r>
              <a:rPr lang="en-US" sz="1800" dirty="0" smtClean="0"/>
              <a:t>, 1950, 20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Century </a:t>
            </a:r>
            <a:r>
              <a:rPr lang="en-US" sz="1800" dirty="0"/>
              <a:t>F</a:t>
            </a:r>
            <a:r>
              <a:rPr lang="en-US" sz="1800" dirty="0" smtClean="0"/>
              <a:t>ox)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981052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3"/>
              </a:buBlip>
            </a:pP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Let us compare the 60° and </a:t>
            </a:r>
            <a:r>
              <a:rPr lang="fr-CH" sz="2400" dirty="0">
                <a:solidFill>
                  <a:schemeClr val="tx2"/>
                </a:solidFill>
                <a:sym typeface="Symbol" pitchFamily="18" charset="2"/>
              </a:rPr>
              <a:t>the 90° </a:t>
            </a: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phase advance</a:t>
            </a:r>
          </a:p>
          <a:p>
            <a:pPr marL="742950" lvl="2" indent="-342900" eaLnBrk="1" hangingPunct="1">
              <a:buBlip>
                <a:blip r:embed="rId3"/>
              </a:buBlip>
            </a:pP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The maximum beta function is similar:</a:t>
            </a: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0" lvl="1" indent="0" eaLnBrk="1" hangingPunct="1">
              <a:buNone/>
            </a:pPr>
            <a:r>
              <a:rPr lang="fr-CH" dirty="0">
                <a:solidFill>
                  <a:schemeClr val="tx2"/>
                </a:solidFill>
                <a:sym typeface="Symbol" pitchFamily="18" charset="2"/>
              </a:rPr>
              <a:t>	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90</a:t>
            </a:r>
            <a:r>
              <a:rPr lang="fr-CH" dirty="0">
                <a:solidFill>
                  <a:schemeClr val="tx2"/>
                </a:solidFill>
                <a:sym typeface="Symbol" pitchFamily="18" charset="2"/>
              </a:rPr>
              <a:t>°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 phase advance			60</a:t>
            </a:r>
            <a:r>
              <a:rPr lang="fr-CH" dirty="0">
                <a:solidFill>
                  <a:schemeClr val="tx2"/>
                </a:solidFill>
                <a:sym typeface="Symbol" pitchFamily="18" charset="2"/>
              </a:rPr>
              <a:t>° phase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advance</a:t>
            </a:r>
          </a:p>
          <a:p>
            <a:pPr marL="0" lvl="1" indent="0" eaLnBrk="1" hangingPunct="1">
              <a:buNone/>
            </a:pPr>
            <a:endParaRPr lang="fr-CH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3"/>
              </a:buBlip>
            </a:pP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But the force of the quadrupole is 30% lower in the </a:t>
            </a:r>
            <a:r>
              <a:rPr lang="fr-CH" sz="2000" dirty="0">
                <a:solidFill>
                  <a:schemeClr val="tx2"/>
                </a:solidFill>
                <a:sym typeface="Symbol" pitchFamily="18" charset="2"/>
              </a:rPr>
              <a:t>60° </a:t>
            </a: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case</a:t>
            </a: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0" lvl="1" indent="0" eaLnBrk="1" hangingPunct="1">
              <a:buNone/>
            </a:pPr>
            <a:r>
              <a:rPr lang="fr-CH" dirty="0">
                <a:solidFill>
                  <a:schemeClr val="tx2"/>
                </a:solidFill>
                <a:sym typeface="Symbol" pitchFamily="18" charset="2"/>
              </a:rPr>
              <a:t>	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90</a:t>
            </a:r>
            <a:r>
              <a:rPr lang="fr-CH" dirty="0">
                <a:solidFill>
                  <a:schemeClr val="tx2"/>
                </a:solidFill>
                <a:sym typeface="Symbol" pitchFamily="18" charset="2"/>
              </a:rPr>
              <a:t>° phase advance		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	60</a:t>
            </a:r>
            <a:r>
              <a:rPr lang="fr-CH" dirty="0">
                <a:solidFill>
                  <a:schemeClr val="tx2"/>
                </a:solidFill>
                <a:sym typeface="Symbol" pitchFamily="18" charset="2"/>
              </a:rPr>
              <a:t>° phase advance</a:t>
            </a:r>
          </a:p>
          <a:p>
            <a:pPr marL="0" lvl="1" indent="0" eaLnBrk="1" hangingPunct="1">
              <a:buNone/>
            </a:pPr>
            <a:endParaRPr lang="fr-CH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>
              <a:solidFill>
                <a:schemeClr val="tx2"/>
              </a:solidFill>
              <a:cs typeface="Times"/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 smtClean="0">
              <a:solidFill>
                <a:schemeClr val="tx2"/>
              </a:solidFill>
              <a:latin typeface="Times"/>
              <a:cs typeface="Times"/>
              <a:sym typeface="Symbol" pitchFamily="18" charset="2"/>
            </a:endParaRPr>
          </a:p>
          <a:p>
            <a:pPr marL="0" lvl="1" indent="0" eaLnBrk="1" hangingPunct="1">
              <a:buNone/>
            </a:pPr>
            <a:r>
              <a:rPr lang="fr-CH" dirty="0" smtClean="0">
                <a:solidFill>
                  <a:schemeClr val="tx2"/>
                </a:solidFill>
                <a:latin typeface="Times"/>
                <a:cs typeface="Times"/>
                <a:sym typeface="Symbol" pitchFamily="18" charset="2"/>
              </a:rPr>
              <a:t>	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DEPENDENCE ON PHASE ADVANCE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019332"/>
              </p:ext>
            </p:extLst>
          </p:nvPr>
        </p:nvGraphicFramePr>
        <p:xfrm>
          <a:off x="5530564" y="2373458"/>
          <a:ext cx="2706688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" name="Equation" r:id="rId4" imgW="1206500" imgH="304800" progId="Equation.3">
                  <p:embed/>
                </p:oleObj>
              </mc:Choice>
              <mc:Fallback>
                <p:oleObj name="Equation" r:id="rId4" imgW="12065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0564" y="2373458"/>
                        <a:ext cx="2706688" cy="6826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6899790"/>
              </p:ext>
            </p:extLst>
          </p:nvPr>
        </p:nvGraphicFramePr>
        <p:xfrm>
          <a:off x="6186639" y="4388294"/>
          <a:ext cx="1282700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" name="Equation" r:id="rId6" imgW="609600" imgH="406400" progId="Equation.3">
                  <p:embed/>
                </p:oleObj>
              </mc:Choice>
              <mc:Fallback>
                <p:oleObj name="Equation" r:id="rId6" imgW="6096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6639" y="4388294"/>
                        <a:ext cx="1282700" cy="8477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9656134"/>
              </p:ext>
            </p:extLst>
          </p:nvPr>
        </p:nvGraphicFramePr>
        <p:xfrm>
          <a:off x="860046" y="2267018"/>
          <a:ext cx="3276600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" name="Equation" r:id="rId8" imgW="1460500" imgH="355600" progId="Equation.3">
                  <p:embed/>
                </p:oleObj>
              </mc:Choice>
              <mc:Fallback>
                <p:oleObj name="Equation" r:id="rId8" imgW="1460500" imgH="355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046" y="2267018"/>
                        <a:ext cx="3276600" cy="7969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8222957"/>
              </p:ext>
            </p:extLst>
          </p:nvPr>
        </p:nvGraphicFramePr>
        <p:xfrm>
          <a:off x="1400341" y="4438219"/>
          <a:ext cx="1709737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" name="Equation" r:id="rId10" imgW="812800" imgH="406400" progId="Equation.3">
                  <p:embed/>
                </p:oleObj>
              </mc:Choice>
              <mc:Fallback>
                <p:oleObj name="Equation" r:id="rId10" imgW="8128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0341" y="4438219"/>
                        <a:ext cx="1709737" cy="8477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18025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Example: in the LHC, if we </a:t>
            </a:r>
            <a:r>
              <a:rPr lang="fr-CH" dirty="0">
                <a:solidFill>
                  <a:schemeClr val="tx2"/>
                </a:solidFill>
                <a:sym typeface="Symbol" pitchFamily="18" charset="2"/>
              </a:rPr>
              <a:t>had 60° phase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advance, we could have reduced the quadrupole length by 30%, i.e. about 1 m per quadrupole,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2% larger filling factor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would have given 2% larger energy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Today we could operate at 6.95 TeV with the same number of quenches needed to operate at 6.8 TeV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Obviously one should have filled the reduced space of the quadrupole (1 m per quadrupole) with 33 cm longer dipoles</a:t>
            </a:r>
            <a:endParaRPr lang="fr-CH" sz="2000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Example: in the FCC-hh, quadrupole is 7 m long, with </a:t>
            </a:r>
            <a:r>
              <a:rPr lang="fr-CH" dirty="0">
                <a:solidFill>
                  <a:schemeClr val="tx2"/>
                </a:solidFill>
                <a:sym typeface="Symbol" pitchFamily="18" charset="2"/>
              </a:rPr>
              <a:t>60° phase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advance we could free 2.3 m each 107 m, also in this case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2.2% larger filling factor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We could have lowered the dipole field from 16.0 T to 15.7 T</a:t>
            </a:r>
          </a:p>
          <a:p>
            <a:pPr marL="342900" lvl="1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A LHC MD (machine development) has been proposed to study the implications of a </a:t>
            </a:r>
            <a:r>
              <a:rPr lang="fr-CH" dirty="0">
                <a:solidFill>
                  <a:schemeClr val="tx2"/>
                </a:solidFill>
                <a:sym typeface="Symbol" pitchFamily="18" charset="2"/>
              </a:rPr>
              <a:t>60° phase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advance optics – first one done in 2022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60° phase advance optics has been also studied for possible energy upgrades of LHC and HE-LHC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  <a:hlinkClick r:id="rId3"/>
              </a:rPr>
              <a:t>Y. Nosochkov, et al. « Optimized arc optics for HE-LHC », IPAC (2018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) 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  <a:hlinkClick r:id="rId4"/>
              </a:rPr>
              <a:t>(J. Keintzel, et al., Phys. Rev. STAB 23 (2020) 101602)</a:t>
            </a:r>
            <a:endParaRPr lang="fr-CH" sz="1800" dirty="0">
              <a:solidFill>
                <a:schemeClr val="tx2"/>
              </a:solidFill>
              <a:cs typeface="Times"/>
              <a:sym typeface="Symbol" pitchFamily="18" charset="2"/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DEPENDENCE ON PHASE ADVANCE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014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THE LAYOUT CAN AFFECT REQUIREMENTS ON MAGNETIC FIELD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2" name="Picture 1" descr="pipp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1437"/>
            <a:ext cx="9144000" cy="433248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94558" y="5892055"/>
            <a:ext cx="69727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dirty="0">
                <a:solidFill>
                  <a:schemeClr val="tx2"/>
                </a:solidFill>
                <a:sym typeface="Symbol" pitchFamily="18" charset="2"/>
                <a:hlinkClick r:id="rId3"/>
              </a:rPr>
              <a:t>Y. Nosochkov, et al. « Optimized arc optics for HE-LHC », IPAC (2018</a:t>
            </a:r>
            <a:r>
              <a:rPr lang="fr-CH" sz="1600" dirty="0">
                <a:solidFill>
                  <a:schemeClr val="tx2"/>
                </a:solidFill>
                <a:sym typeface="Symbol" pitchFamily="18" charset="2"/>
              </a:rPr>
              <a:t>) </a:t>
            </a:r>
            <a:endParaRPr lang="en-US" sz="1600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87160" y="3461687"/>
            <a:ext cx="8666178" cy="249042"/>
          </a:xfrm>
          <a:prstGeom prst="roundRect">
            <a:avLst/>
          </a:prstGeom>
          <a:solidFill>
            <a:srgbClr val="CC3300">
              <a:alpha val="24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38123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r-CH" sz="2800" dirty="0" smtClean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olidFill>
                  <a:srgbClr val="A6A6A6"/>
                </a:solidFill>
                <a:sym typeface="Symbol" pitchFamily="18" charset="2"/>
              </a:rPr>
              <a:t>Introduction</a:t>
            </a:r>
          </a:p>
          <a:p>
            <a:pPr eaLnBrk="1" hangingPunct="1"/>
            <a:endParaRPr lang="fr-CH" sz="2800" dirty="0">
              <a:solidFill>
                <a:srgbClr val="A6A6A6"/>
              </a:solidFill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olidFill>
                  <a:srgbClr val="A6A6A6"/>
                </a:solidFill>
                <a:sym typeface="Symbol" pitchFamily="18" charset="2"/>
              </a:rPr>
              <a:t>The dependence on the cell length</a:t>
            </a:r>
          </a:p>
          <a:p>
            <a:pPr eaLnBrk="1" hangingPunct="1"/>
            <a:endParaRPr lang="fr-CH" sz="2800" dirty="0" smtClean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olidFill>
                  <a:srgbClr val="A6A6A6"/>
                </a:solidFill>
                <a:sym typeface="Symbol" pitchFamily="18" charset="2"/>
              </a:rPr>
              <a:t>The dependence on the phase advance</a:t>
            </a:r>
          </a:p>
          <a:p>
            <a:pPr marL="0" indent="0" eaLnBrk="1" hangingPunct="1">
              <a:buNone/>
            </a:pPr>
            <a:endParaRPr lang="fr-CH" sz="2800" dirty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ym typeface="Symbol" pitchFamily="18" charset="2"/>
              </a:rPr>
              <a:t>Out of the box: combined functions</a:t>
            </a:r>
            <a:endParaRPr lang="fr-CH" sz="2800" baseline="30000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9651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MOSCOW, MAY 2018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2" name="Picture 1" descr="92DCDB36-AB5C-4E95-8DF5-F21CA11ACAC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589" y="1183284"/>
            <a:ext cx="7200719" cy="540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3792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2"/>
              </a:buBlip>
            </a:pP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First proposal of combined function by A. Devred in 2018</a:t>
            </a:r>
          </a:p>
          <a:p>
            <a:pPr marL="342900" lvl="1" indent="-342900" eaLnBrk="1" hangingPunct="1">
              <a:buBlip>
                <a:blip r:embed="rId2"/>
              </a:buBlip>
            </a:pP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Let us imagine spreading the integrated gradient of the LHC quadrupole over the cell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220 T/m spread from 3.1 m to 14.3×3=42.9 m makes 220*3.1/42.9 = 16 T/m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A gradient of 16 T/m </a:t>
            </a:r>
            <a:r>
              <a:rPr lang="fr-CH" sz="2000" dirty="0">
                <a:solidFill>
                  <a:schemeClr val="tx2"/>
                </a:solidFill>
                <a:sym typeface="Symbol" pitchFamily="18" charset="2"/>
              </a:rPr>
              <a:t>gives 16</a:t>
            </a: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×0.017 = 0.27 T at reference radius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To be compared to 8.3 T ; 0.27/8.3= 330 units of quadrupole: we would need </a:t>
            </a:r>
            <a:r>
              <a:rPr lang="fr-CH" sz="2000" dirty="0" smtClean="0">
                <a:solidFill>
                  <a:srgbClr val="CC3300"/>
                </a:solidFill>
                <a:sym typeface="Symbol" pitchFamily="18" charset="2"/>
              </a:rPr>
              <a:t>to inject in the dipole design systematic </a:t>
            </a: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quadrupole component of </a:t>
            </a:r>
            <a:r>
              <a:rPr lang="fr-CH" sz="2000" dirty="0" smtClean="0">
                <a:solidFill>
                  <a:srgbClr val="CC3300"/>
                </a:solidFill>
                <a:sym typeface="Symbol" pitchFamily="18" charset="2"/>
              </a:rPr>
              <a:t>300 units</a:t>
            </a: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>
              <a:solidFill>
                <a:schemeClr val="tx2"/>
              </a:solidFill>
              <a:cs typeface="Times"/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 smtClean="0">
              <a:solidFill>
                <a:schemeClr val="tx2"/>
              </a:solidFill>
              <a:latin typeface="Times"/>
              <a:cs typeface="Times"/>
              <a:sym typeface="Symbol" pitchFamily="18" charset="2"/>
            </a:endParaRPr>
          </a:p>
          <a:p>
            <a:pPr marL="0" lvl="1" indent="0" eaLnBrk="1" hangingPunct="1">
              <a:buNone/>
            </a:pPr>
            <a:r>
              <a:rPr lang="fr-CH" dirty="0" smtClean="0">
                <a:solidFill>
                  <a:schemeClr val="tx2"/>
                </a:solidFill>
                <a:latin typeface="Times"/>
                <a:cs typeface="Times"/>
                <a:sym typeface="Symbol" pitchFamily="18" charset="2"/>
              </a:rPr>
              <a:t>	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ROUGH ESTIMATE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23" name="Picture 22" descr="pipp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303" y="4531114"/>
            <a:ext cx="7154846" cy="195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3962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2"/>
              </a:buBlip>
            </a:pP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Let us imagine spreading the integrated gradient of the LHC quadrupole over the cell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What would be the </a:t>
            </a:r>
            <a:r>
              <a:rPr lang="fr-CH" sz="2000" dirty="0" smtClean="0">
                <a:solidFill>
                  <a:srgbClr val="CC3300"/>
                </a:solidFill>
                <a:sym typeface="Symbol" pitchFamily="18" charset="2"/>
              </a:rPr>
              <a:t>additional peak field </a:t>
            </a: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? 16 × 0.028 × 1.15= 0.5 T</a:t>
            </a:r>
          </a:p>
          <a:p>
            <a:pPr marL="342900" lvl="1" indent="-342900" eaLnBrk="1" hangingPunct="1">
              <a:buBlip>
                <a:blip r:embed="rId2"/>
              </a:buBlip>
            </a:pPr>
            <a:r>
              <a:rPr lang="fr-CH" sz="2200" dirty="0" smtClean="0">
                <a:solidFill>
                  <a:schemeClr val="tx2"/>
                </a:solidFill>
                <a:sym typeface="Symbol" pitchFamily="18" charset="2"/>
              </a:rPr>
              <a:t>What is the balance ? 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Dipole field should be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lowered by 0.5/8.3=6%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to keep the same margin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But we can recover a space of  2×</a:t>
            </a:r>
            <a:r>
              <a:rPr lang="fr-CH" dirty="0">
                <a:solidFill>
                  <a:schemeClr val="tx2"/>
                </a:solidFill>
                <a:sym typeface="Symbol" pitchFamily="18" charset="2"/>
              </a:rPr>
              <a:t>3.25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m (full lenght of quadrupole) every 107 m –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this is 8% more</a:t>
            </a:r>
          </a:p>
          <a:p>
            <a:pPr marL="342900" lvl="1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Therefore, not only we get rid of the quadrupoles, but probably we also gain a few percent in energy</a:t>
            </a: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>
              <a:solidFill>
                <a:schemeClr val="tx2"/>
              </a:solidFill>
              <a:cs typeface="Times"/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 smtClean="0">
              <a:solidFill>
                <a:schemeClr val="tx2"/>
              </a:solidFill>
              <a:latin typeface="Times"/>
              <a:cs typeface="Times"/>
              <a:sym typeface="Symbol" pitchFamily="18" charset="2"/>
            </a:endParaRPr>
          </a:p>
          <a:p>
            <a:pPr marL="0" lvl="1" indent="0" eaLnBrk="1" hangingPunct="1">
              <a:buNone/>
            </a:pPr>
            <a:r>
              <a:rPr lang="fr-CH" dirty="0" smtClean="0">
                <a:solidFill>
                  <a:schemeClr val="tx2"/>
                </a:solidFill>
                <a:latin typeface="Times"/>
                <a:cs typeface="Times"/>
                <a:sym typeface="Symbol" pitchFamily="18" charset="2"/>
              </a:rPr>
              <a:t>	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ROUGH ESTIMATE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24" name="Picture 23" descr="pipp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303" y="4531114"/>
            <a:ext cx="7154846" cy="195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6913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3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Let us consider a cell completely covered by combined function dipoles of length </a:t>
            </a:r>
            <a:r>
              <a:rPr lang="fr-CH" i="1" dirty="0" smtClean="0">
                <a:solidFill>
                  <a:schemeClr val="tx2"/>
                </a:solidFill>
                <a:sym typeface="Symbol" pitchFamily="18" charset="2"/>
              </a:rPr>
              <a:t>L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 and alternating positive and negative gradient</a:t>
            </a:r>
            <a:endParaRPr lang="fr-CH" sz="18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3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Computations show that for a 90° phase advance, gradient is</a:t>
            </a:r>
          </a:p>
          <a:p>
            <a:pPr marL="400050" lvl="2" indent="0" eaLnBrk="1" hangingPunct="1">
              <a:buNone/>
            </a:pP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  <a:hlinkClick r:id="rId4"/>
              </a:rPr>
              <a:t>M. Giovannozzi, E. Todesco, Europ. Phys. Jou. Plus 137 (2022)</a:t>
            </a:r>
            <a:endParaRPr lang="fr-CH" sz="1600" dirty="0" smtClean="0">
              <a:solidFill>
                <a:srgbClr val="009900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3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Therefore for the LHC one obtains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22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T/m, </a:t>
            </a:r>
          </a:p>
          <a:p>
            <a:pPr marL="400050" lvl="2" indent="0" eaLnBrk="1" hangingPunct="1">
              <a:buNone/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not far from the 16 T/m of the previous example</a:t>
            </a:r>
          </a:p>
          <a:p>
            <a:pPr marL="742950" lvl="2" indent="-342900" eaLnBrk="1" hangingPunct="1">
              <a:buBlip>
                <a:blip r:embed="rId3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The beta function is 20% smaller (therefore </a:t>
            </a:r>
            <a:r>
              <a:rPr lang="fr-CH" i="1" dirty="0" smtClean="0">
                <a:solidFill>
                  <a:schemeClr val="tx2"/>
                </a:solidFill>
                <a:sym typeface="Symbol" pitchFamily="18" charset="2"/>
              </a:rPr>
              <a:t>L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 can be increased by 20%)</a:t>
            </a:r>
          </a:p>
          <a:p>
            <a:pPr marL="742950" lvl="2" indent="-342900" eaLnBrk="1" hangingPunct="1">
              <a:buBlip>
                <a:blip r:embed="rId3"/>
              </a:buBlip>
            </a:pPr>
            <a:r>
              <a:rPr lang="fr-CH" sz="1600" dirty="0" smtClean="0">
                <a:solidFill>
                  <a:schemeClr val="tx2"/>
                </a:solidFill>
                <a:sym typeface="Symbol" pitchFamily="18" charset="2"/>
              </a:rPr>
              <a:t>Therefore to have a comparison with same beam size, quadrupole need is 14 T/m</a:t>
            </a: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>
              <a:solidFill>
                <a:schemeClr val="tx2"/>
              </a:solidFill>
              <a:cs typeface="Times"/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3"/>
              </a:buBlip>
            </a:pPr>
            <a:endParaRPr lang="fr-CH" dirty="0" smtClean="0">
              <a:solidFill>
                <a:schemeClr val="tx2"/>
              </a:solidFill>
              <a:latin typeface="Times"/>
              <a:cs typeface="Times"/>
              <a:sym typeface="Symbol" pitchFamily="18" charset="2"/>
            </a:endParaRPr>
          </a:p>
          <a:p>
            <a:pPr marL="0" lvl="1" indent="0" eaLnBrk="1" hangingPunct="1">
              <a:buNone/>
            </a:pPr>
            <a:r>
              <a:rPr lang="fr-CH" dirty="0" smtClean="0">
                <a:solidFill>
                  <a:schemeClr val="tx2"/>
                </a:solidFill>
                <a:latin typeface="Times"/>
                <a:cs typeface="Times"/>
                <a:sym typeface="Symbol" pitchFamily="18" charset="2"/>
              </a:rPr>
              <a:t>	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MORE REFINED ESTIMATE</a:t>
            </a:r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graphicFrame>
        <p:nvGraphicFramePr>
          <p:cNvPr id="2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5349849"/>
              </p:ext>
            </p:extLst>
          </p:nvPr>
        </p:nvGraphicFramePr>
        <p:xfrm>
          <a:off x="7175456" y="2213057"/>
          <a:ext cx="1763713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05" name="Equation" r:id="rId5" imgW="838200" imgH="431800" progId="Equation.3">
                  <p:embed/>
                </p:oleObj>
              </mc:Choice>
              <mc:Fallback>
                <p:oleObj name="Equation" r:id="rId5" imgW="8382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5456" y="2213057"/>
                        <a:ext cx="1763713" cy="9017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 descr="combined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215" y="3772670"/>
            <a:ext cx="6570414" cy="294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9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What we gain ?</a:t>
            </a:r>
            <a:endParaRPr lang="fr-CH" sz="18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We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do not need building the quadrupoles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(however, they are less than 10% the total cost of the magnet system)</a:t>
            </a:r>
          </a:p>
          <a:p>
            <a:pPr marL="342900" lvl="1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What we lose?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Spreading the component of the quadrupole in the dipoles, we have to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lower the dipole field (to keep the same loadline margin)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– this depends on how long is the cell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So it appears to be less effective than simply increasing the cell length</a:t>
            </a:r>
          </a:p>
          <a:p>
            <a:pPr marL="342900" lvl="1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However, the option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can recover further space </a:t>
            </a: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(one interconnection) and increase the modularity if we totally remove the SSS and we place all correctors (orbit, tuning quadrupoles, …) in the dipole cold mass</a:t>
            </a: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>
              <a:solidFill>
                <a:schemeClr val="tx2"/>
              </a:solidFill>
              <a:cs typeface="Times"/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 smtClean="0">
              <a:solidFill>
                <a:schemeClr val="tx2"/>
              </a:solidFill>
              <a:latin typeface="Times"/>
              <a:cs typeface="Times"/>
              <a:sym typeface="Symbol" pitchFamily="18" charset="2"/>
            </a:endParaRPr>
          </a:p>
          <a:p>
            <a:pPr marL="0" lvl="1" indent="0" eaLnBrk="1" hangingPunct="1">
              <a:buNone/>
            </a:pPr>
            <a:r>
              <a:rPr lang="fr-CH" dirty="0" smtClean="0">
                <a:solidFill>
                  <a:schemeClr val="tx2"/>
                </a:solidFill>
                <a:latin typeface="Times"/>
                <a:cs typeface="Times"/>
                <a:sym typeface="Symbol" pitchFamily="18" charset="2"/>
              </a:rPr>
              <a:t>	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TENTTIVE BALANCE </a:t>
            </a:r>
            <a:br>
              <a:rPr lang="en-US" dirty="0" smtClean="0"/>
            </a:br>
            <a:r>
              <a:rPr lang="en-US" dirty="0" smtClean="0"/>
              <a:t>FOR COMBINED FUNCTION</a:t>
            </a:r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14" name="Picture 13" descr="pipp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244" y="5130270"/>
            <a:ext cx="5782945" cy="158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1704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>
          <a:xfrm>
            <a:off x="266700" y="1203077"/>
            <a:ext cx="8677275" cy="5240338"/>
          </a:xfrm>
        </p:spPr>
        <p:txBody>
          <a:bodyPr/>
          <a:lstStyle/>
          <a:p>
            <a:pPr marL="342900" lvl="1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A totally modular cell lay-out would involve having 14-m-long dipoles coupled with short (order of 0.7 m) correctors, of five different types </a:t>
            </a:r>
            <a:endParaRPr lang="fr-CH" sz="18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Orbit correctors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Tuning quadrupoles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Skew quadrupoles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Chromatic sextupole correctors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dirty="0" smtClean="0">
                <a:solidFill>
                  <a:schemeClr val="tx2"/>
                </a:solidFill>
                <a:sym typeface="Symbol" pitchFamily="18" charset="2"/>
              </a:rPr>
              <a:t>Landau octupoles</a:t>
            </a: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>
              <a:solidFill>
                <a:schemeClr val="tx2"/>
              </a:solidFill>
              <a:cs typeface="Times"/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 smtClean="0">
              <a:solidFill>
                <a:schemeClr val="tx2"/>
              </a:solidFill>
              <a:latin typeface="Times"/>
              <a:cs typeface="Times"/>
              <a:sym typeface="Symbol" pitchFamily="18" charset="2"/>
            </a:endParaRPr>
          </a:p>
          <a:p>
            <a:pPr marL="0" lvl="1" indent="0" eaLnBrk="1" hangingPunct="1">
              <a:buNone/>
            </a:pPr>
            <a:r>
              <a:rPr lang="fr-CH" dirty="0" smtClean="0">
                <a:solidFill>
                  <a:schemeClr val="tx2"/>
                </a:solidFill>
                <a:latin typeface="Times"/>
                <a:cs typeface="Times"/>
                <a:sym typeface="Symbol" pitchFamily="18" charset="2"/>
              </a:rPr>
              <a:t>	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TENTATIVE LATTICE </a:t>
            </a:r>
            <a:br>
              <a:rPr lang="en-US" dirty="0" smtClean="0"/>
            </a:br>
            <a:r>
              <a:rPr lang="en-US" dirty="0" smtClean="0"/>
              <a:t>FOR COMBINED FUNCTION</a:t>
            </a:r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70432" y="5160086"/>
            <a:ext cx="1040714" cy="263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9900"/>
                </a:solidFill>
              </a:rPr>
              <a:t>Focusing dipole</a:t>
            </a:r>
            <a:endParaRPr lang="en-US" sz="1100" dirty="0">
              <a:solidFill>
                <a:srgbClr val="0099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04725" y="5163077"/>
            <a:ext cx="1040714" cy="263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9900"/>
                </a:solidFill>
              </a:rPr>
              <a:t>Focusing dipole</a:t>
            </a:r>
            <a:endParaRPr lang="en-US" sz="1100" dirty="0">
              <a:solidFill>
                <a:srgbClr val="0099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44558" y="5166070"/>
            <a:ext cx="1040714" cy="263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9900"/>
                </a:solidFill>
              </a:rPr>
              <a:t>Focusing dipole</a:t>
            </a:r>
            <a:endParaRPr lang="en-US" sz="1100" dirty="0">
              <a:solidFill>
                <a:srgbClr val="0099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15102" y="5168992"/>
            <a:ext cx="1168605" cy="263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9900"/>
                </a:solidFill>
              </a:rPr>
              <a:t>Defocusing dipole</a:t>
            </a:r>
            <a:endParaRPr lang="en-US" sz="1100" dirty="0">
              <a:solidFill>
                <a:srgbClr val="0099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682277" y="5171981"/>
            <a:ext cx="1168605" cy="263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9900"/>
                </a:solidFill>
              </a:rPr>
              <a:t>Defocusing dipole</a:t>
            </a:r>
            <a:endParaRPr lang="en-US" sz="1100" dirty="0">
              <a:solidFill>
                <a:srgbClr val="0099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838035" y="5171983"/>
            <a:ext cx="1168605" cy="263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9900"/>
                </a:solidFill>
              </a:rPr>
              <a:t>Defocusing dipole</a:t>
            </a:r>
            <a:endParaRPr lang="en-US" sz="1100" dirty="0">
              <a:solidFill>
                <a:srgbClr val="0099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46741" y="4261650"/>
            <a:ext cx="653342" cy="433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0000FF"/>
                </a:solidFill>
              </a:rPr>
              <a:t>Orbit H</a:t>
            </a:r>
          </a:p>
          <a:p>
            <a:pPr algn="ctr"/>
            <a:r>
              <a:rPr lang="en-US" sz="1100" dirty="0" smtClean="0">
                <a:solidFill>
                  <a:srgbClr val="0000FF"/>
                </a:solidFill>
              </a:rPr>
              <a:t>corrector</a:t>
            </a:r>
            <a:endParaRPr lang="en-US" sz="1100" dirty="0">
              <a:solidFill>
                <a:srgbClr val="0000FF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484654" y="4213638"/>
            <a:ext cx="659346" cy="433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0000FF"/>
                </a:solidFill>
              </a:rPr>
              <a:t>Orbit V </a:t>
            </a:r>
          </a:p>
          <a:p>
            <a:pPr algn="r"/>
            <a:r>
              <a:rPr lang="en-US" sz="1100" dirty="0" smtClean="0">
                <a:solidFill>
                  <a:srgbClr val="0000FF"/>
                </a:solidFill>
              </a:rPr>
              <a:t>corrector</a:t>
            </a:r>
            <a:endParaRPr lang="en-US" sz="1100" dirty="0">
              <a:solidFill>
                <a:srgbClr val="0000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80308" y="4242659"/>
            <a:ext cx="834111" cy="433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B2B2B2"/>
                </a:solidFill>
              </a:rPr>
              <a:t>Tuning</a:t>
            </a:r>
          </a:p>
          <a:p>
            <a:pPr algn="ctr"/>
            <a:r>
              <a:rPr lang="en-US" sz="1100" dirty="0" err="1" smtClean="0">
                <a:solidFill>
                  <a:srgbClr val="B2B2B2"/>
                </a:solidFill>
              </a:rPr>
              <a:t>Quadrupole</a:t>
            </a:r>
            <a:endParaRPr lang="en-US" sz="1100" dirty="0">
              <a:solidFill>
                <a:srgbClr val="B2B2B2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855363" y="4242934"/>
            <a:ext cx="704826" cy="433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err="1" smtClean="0">
                <a:solidFill>
                  <a:srgbClr val="CC3300"/>
                </a:solidFill>
              </a:rPr>
              <a:t>Sextupole</a:t>
            </a:r>
            <a:endParaRPr lang="en-US" sz="1100" dirty="0" smtClean="0">
              <a:solidFill>
                <a:srgbClr val="CC3300"/>
              </a:solidFill>
            </a:endParaRPr>
          </a:p>
          <a:p>
            <a:pPr algn="ctr"/>
            <a:r>
              <a:rPr lang="en-US" sz="1100" dirty="0" smtClean="0">
                <a:solidFill>
                  <a:srgbClr val="CC3300"/>
                </a:solidFill>
              </a:rPr>
              <a:t>Family A</a:t>
            </a:r>
            <a:endParaRPr lang="en-US" sz="1100" dirty="0">
              <a:solidFill>
                <a:srgbClr val="CC33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342698" y="4245787"/>
            <a:ext cx="704826" cy="433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err="1" smtClean="0">
                <a:solidFill>
                  <a:srgbClr val="CC3300"/>
                </a:solidFill>
              </a:rPr>
              <a:t>Sextupole</a:t>
            </a:r>
            <a:endParaRPr lang="en-US" sz="1100" dirty="0" smtClean="0">
              <a:solidFill>
                <a:srgbClr val="CC3300"/>
              </a:solidFill>
            </a:endParaRPr>
          </a:p>
          <a:p>
            <a:pPr algn="ctr"/>
            <a:r>
              <a:rPr lang="en-US" sz="1100" dirty="0" smtClean="0">
                <a:solidFill>
                  <a:srgbClr val="CC3300"/>
                </a:solidFill>
              </a:rPr>
              <a:t>Family B</a:t>
            </a:r>
            <a:endParaRPr lang="en-US" sz="1100" dirty="0">
              <a:solidFill>
                <a:srgbClr val="CC33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2451" y="4706898"/>
            <a:ext cx="9131549" cy="476155"/>
            <a:chOff x="12451" y="4702536"/>
            <a:chExt cx="9366441" cy="480517"/>
          </a:xfrm>
        </p:grpSpPr>
        <p:grpSp>
          <p:nvGrpSpPr>
            <p:cNvPr id="5" name="Group 4"/>
            <p:cNvGrpSpPr/>
            <p:nvPr/>
          </p:nvGrpSpPr>
          <p:grpSpPr>
            <a:xfrm>
              <a:off x="2384051" y="4739103"/>
              <a:ext cx="1121347" cy="438836"/>
              <a:chOff x="1207787" y="4495212"/>
              <a:chExt cx="3013240" cy="460728"/>
            </a:xfrm>
          </p:grpSpPr>
          <p:sp>
            <p:nvSpPr>
              <p:cNvPr id="2" name="Rectangle 1"/>
              <p:cNvSpPr/>
              <p:nvPr/>
            </p:nvSpPr>
            <p:spPr bwMode="auto">
              <a:xfrm>
                <a:off x="1357203" y="4594829"/>
                <a:ext cx="2577441" cy="249042"/>
              </a:xfrm>
              <a:prstGeom prst="rect">
                <a:avLst/>
              </a:prstGeom>
              <a:solidFill>
                <a:srgbClr val="009900">
                  <a:alpha val="68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3" name="Rectangle 2"/>
              <p:cNvSpPr/>
              <p:nvPr/>
            </p:nvSpPr>
            <p:spPr bwMode="auto">
              <a:xfrm>
                <a:off x="4034257" y="4594263"/>
                <a:ext cx="87159" cy="237722"/>
              </a:xfrm>
              <a:prstGeom prst="rect">
                <a:avLst/>
              </a:prstGeom>
              <a:solidFill>
                <a:srgbClr val="B2B2B2">
                  <a:alpha val="68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4" name="Rounded Rectangle 3"/>
              <p:cNvSpPr/>
              <p:nvPr/>
            </p:nvSpPr>
            <p:spPr bwMode="auto">
              <a:xfrm>
                <a:off x="1207787" y="4495212"/>
                <a:ext cx="3013240" cy="460728"/>
              </a:xfrm>
              <a:prstGeom prst="roundRect">
                <a:avLst/>
              </a:prstGeom>
              <a:noFill/>
              <a:ln w="349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560433" y="4725198"/>
              <a:ext cx="1121347" cy="438836"/>
              <a:chOff x="1207787" y="4495212"/>
              <a:chExt cx="3013240" cy="460728"/>
            </a:xfrm>
          </p:grpSpPr>
          <p:sp>
            <p:nvSpPr>
              <p:cNvPr id="18" name="Rectangle 17"/>
              <p:cNvSpPr/>
              <p:nvPr/>
            </p:nvSpPr>
            <p:spPr bwMode="auto">
              <a:xfrm>
                <a:off x="1357204" y="4594829"/>
                <a:ext cx="2577442" cy="249041"/>
              </a:xfrm>
              <a:prstGeom prst="rect">
                <a:avLst/>
              </a:prstGeom>
              <a:solidFill>
                <a:srgbClr val="009900">
                  <a:alpha val="68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>
                <a:off x="4034257" y="4594263"/>
                <a:ext cx="87159" cy="237722"/>
              </a:xfrm>
              <a:prstGeom prst="rect">
                <a:avLst/>
              </a:prstGeom>
              <a:solidFill>
                <a:srgbClr val="0000FF">
                  <a:alpha val="68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20" name="Rounded Rectangle 19"/>
              <p:cNvSpPr/>
              <p:nvPr/>
            </p:nvSpPr>
            <p:spPr bwMode="auto">
              <a:xfrm>
                <a:off x="1207787" y="4495212"/>
                <a:ext cx="3013240" cy="460728"/>
              </a:xfrm>
              <a:prstGeom prst="roundRect">
                <a:avLst/>
              </a:prstGeom>
              <a:noFill/>
              <a:ln w="349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4734895" y="4725187"/>
              <a:ext cx="1121347" cy="438836"/>
              <a:chOff x="1207787" y="4495212"/>
              <a:chExt cx="3013240" cy="460728"/>
            </a:xfrm>
          </p:grpSpPr>
          <p:sp>
            <p:nvSpPr>
              <p:cNvPr id="22" name="Rectangle 21"/>
              <p:cNvSpPr/>
              <p:nvPr/>
            </p:nvSpPr>
            <p:spPr bwMode="auto">
              <a:xfrm>
                <a:off x="1357203" y="4594829"/>
                <a:ext cx="2577441" cy="249042"/>
              </a:xfrm>
              <a:prstGeom prst="rect">
                <a:avLst/>
              </a:prstGeom>
              <a:solidFill>
                <a:srgbClr val="009900">
                  <a:alpha val="34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4034257" y="4594263"/>
                <a:ext cx="87159" cy="237722"/>
              </a:xfrm>
              <a:prstGeom prst="rect">
                <a:avLst/>
              </a:prstGeom>
              <a:solidFill>
                <a:srgbClr val="CC3300">
                  <a:alpha val="68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24" name="Rounded Rectangle 23"/>
              <p:cNvSpPr/>
              <p:nvPr/>
            </p:nvSpPr>
            <p:spPr bwMode="auto">
              <a:xfrm>
                <a:off x="1207787" y="4495212"/>
                <a:ext cx="3013240" cy="460728"/>
              </a:xfrm>
              <a:prstGeom prst="roundRect">
                <a:avLst/>
              </a:prstGeom>
              <a:noFill/>
              <a:ln w="349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5901349" y="4719351"/>
              <a:ext cx="1121347" cy="438836"/>
              <a:chOff x="1207787" y="4495212"/>
              <a:chExt cx="3013240" cy="460728"/>
            </a:xfrm>
          </p:grpSpPr>
          <p:sp>
            <p:nvSpPr>
              <p:cNvPr id="26" name="Rectangle 25"/>
              <p:cNvSpPr/>
              <p:nvPr/>
            </p:nvSpPr>
            <p:spPr bwMode="auto">
              <a:xfrm>
                <a:off x="1357203" y="4594829"/>
                <a:ext cx="2577441" cy="249042"/>
              </a:xfrm>
              <a:prstGeom prst="rect">
                <a:avLst/>
              </a:prstGeom>
              <a:solidFill>
                <a:srgbClr val="009900">
                  <a:alpha val="33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4034257" y="4594263"/>
                <a:ext cx="87159" cy="237722"/>
              </a:xfrm>
              <a:prstGeom prst="rect">
                <a:avLst/>
              </a:prstGeom>
              <a:solidFill>
                <a:srgbClr val="B2B2B2">
                  <a:alpha val="68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28" name="Rounded Rectangle 27"/>
              <p:cNvSpPr/>
              <p:nvPr/>
            </p:nvSpPr>
            <p:spPr bwMode="auto">
              <a:xfrm>
                <a:off x="1207787" y="4495212"/>
                <a:ext cx="3013240" cy="460728"/>
              </a:xfrm>
              <a:prstGeom prst="roundRect">
                <a:avLst/>
              </a:prstGeom>
              <a:noFill/>
              <a:ln w="349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1195336" y="4744217"/>
              <a:ext cx="1121347" cy="438836"/>
              <a:chOff x="1207787" y="4495212"/>
              <a:chExt cx="3013240" cy="460728"/>
            </a:xfrm>
          </p:grpSpPr>
          <p:sp>
            <p:nvSpPr>
              <p:cNvPr id="36" name="Rectangle 35"/>
              <p:cNvSpPr/>
              <p:nvPr/>
            </p:nvSpPr>
            <p:spPr bwMode="auto">
              <a:xfrm>
                <a:off x="1357203" y="4594829"/>
                <a:ext cx="2577441" cy="249042"/>
              </a:xfrm>
              <a:prstGeom prst="rect">
                <a:avLst/>
              </a:prstGeom>
              <a:solidFill>
                <a:srgbClr val="009900">
                  <a:alpha val="68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 bwMode="auto">
              <a:xfrm>
                <a:off x="4034257" y="4594263"/>
                <a:ext cx="87159" cy="237722"/>
              </a:xfrm>
              <a:prstGeom prst="rect">
                <a:avLst/>
              </a:prstGeom>
              <a:solidFill>
                <a:srgbClr val="CC3300">
                  <a:alpha val="68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38" name="Rounded Rectangle 37"/>
              <p:cNvSpPr/>
              <p:nvPr/>
            </p:nvSpPr>
            <p:spPr bwMode="auto">
              <a:xfrm>
                <a:off x="1207787" y="4495212"/>
                <a:ext cx="3013240" cy="460728"/>
              </a:xfrm>
              <a:prstGeom prst="roundRect">
                <a:avLst/>
              </a:prstGeom>
              <a:noFill/>
              <a:ln w="349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7084129" y="4712013"/>
              <a:ext cx="1121347" cy="438836"/>
              <a:chOff x="1207787" y="4495212"/>
              <a:chExt cx="3013240" cy="460728"/>
            </a:xfrm>
          </p:grpSpPr>
          <p:sp>
            <p:nvSpPr>
              <p:cNvPr id="40" name="Rectangle 39"/>
              <p:cNvSpPr/>
              <p:nvPr/>
            </p:nvSpPr>
            <p:spPr bwMode="auto">
              <a:xfrm>
                <a:off x="1357203" y="4594829"/>
                <a:ext cx="2577441" cy="249042"/>
              </a:xfrm>
              <a:prstGeom prst="rect">
                <a:avLst/>
              </a:prstGeom>
              <a:solidFill>
                <a:srgbClr val="009900">
                  <a:alpha val="33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 bwMode="auto">
              <a:xfrm>
                <a:off x="4034257" y="4594263"/>
                <a:ext cx="87159" cy="237722"/>
              </a:xfrm>
              <a:prstGeom prst="rect">
                <a:avLst/>
              </a:prstGeom>
              <a:solidFill>
                <a:srgbClr val="0000FF">
                  <a:alpha val="68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42" name="Rounded Rectangle 41"/>
              <p:cNvSpPr/>
              <p:nvPr/>
            </p:nvSpPr>
            <p:spPr bwMode="auto">
              <a:xfrm>
                <a:off x="1207787" y="4495212"/>
                <a:ext cx="3013240" cy="460728"/>
              </a:xfrm>
              <a:prstGeom prst="roundRect">
                <a:avLst/>
              </a:prstGeom>
              <a:noFill/>
              <a:ln w="349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12451" y="4734739"/>
              <a:ext cx="1121347" cy="438836"/>
              <a:chOff x="1207787" y="4495212"/>
              <a:chExt cx="3013240" cy="460728"/>
            </a:xfrm>
          </p:grpSpPr>
          <p:sp>
            <p:nvSpPr>
              <p:cNvPr id="56" name="Rectangle 55"/>
              <p:cNvSpPr/>
              <p:nvPr/>
            </p:nvSpPr>
            <p:spPr bwMode="auto">
              <a:xfrm>
                <a:off x="1357203" y="4594829"/>
                <a:ext cx="2577441" cy="249042"/>
              </a:xfrm>
              <a:prstGeom prst="rect">
                <a:avLst/>
              </a:prstGeom>
              <a:solidFill>
                <a:srgbClr val="009900">
                  <a:alpha val="68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4034257" y="4594263"/>
                <a:ext cx="87159" cy="237722"/>
              </a:xfrm>
              <a:prstGeom prst="rect">
                <a:avLst/>
              </a:prstGeom>
              <a:solidFill>
                <a:srgbClr val="FFFF00">
                  <a:alpha val="68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58" name="Rounded Rectangle 57"/>
              <p:cNvSpPr/>
              <p:nvPr/>
            </p:nvSpPr>
            <p:spPr bwMode="auto">
              <a:xfrm>
                <a:off x="1207787" y="4495212"/>
                <a:ext cx="3013240" cy="460728"/>
              </a:xfrm>
              <a:prstGeom prst="roundRect">
                <a:avLst/>
              </a:prstGeom>
              <a:noFill/>
              <a:ln w="349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8257545" y="4702536"/>
              <a:ext cx="1121347" cy="438836"/>
              <a:chOff x="1207787" y="4495212"/>
              <a:chExt cx="3013240" cy="460728"/>
            </a:xfrm>
          </p:grpSpPr>
          <p:sp>
            <p:nvSpPr>
              <p:cNvPr id="60" name="Rectangle 59"/>
              <p:cNvSpPr/>
              <p:nvPr/>
            </p:nvSpPr>
            <p:spPr bwMode="auto">
              <a:xfrm>
                <a:off x="1357203" y="4594829"/>
                <a:ext cx="2577441" cy="249042"/>
              </a:xfrm>
              <a:prstGeom prst="rect">
                <a:avLst/>
              </a:prstGeom>
              <a:solidFill>
                <a:srgbClr val="009900">
                  <a:alpha val="33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 bwMode="auto">
              <a:xfrm>
                <a:off x="4034257" y="4594263"/>
                <a:ext cx="87159" cy="237722"/>
              </a:xfrm>
              <a:prstGeom prst="rect">
                <a:avLst/>
              </a:prstGeom>
              <a:solidFill>
                <a:srgbClr val="0000FF">
                  <a:alpha val="68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62" name="Rounded Rectangle 61"/>
              <p:cNvSpPr/>
              <p:nvPr/>
            </p:nvSpPr>
            <p:spPr bwMode="auto">
              <a:xfrm>
                <a:off x="1207787" y="4495212"/>
                <a:ext cx="3013240" cy="460728"/>
              </a:xfrm>
              <a:prstGeom prst="roundRect">
                <a:avLst/>
              </a:prstGeom>
              <a:noFill/>
              <a:ln w="349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</p:grpSp>
      </p:grpSp>
      <p:sp>
        <p:nvSpPr>
          <p:cNvPr id="64" name="TextBox 63"/>
          <p:cNvSpPr txBox="1"/>
          <p:nvPr/>
        </p:nvSpPr>
        <p:spPr>
          <a:xfrm>
            <a:off x="7987846" y="5174957"/>
            <a:ext cx="1168605" cy="263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9900"/>
                </a:solidFill>
              </a:rPr>
              <a:t>Defocusing dipole</a:t>
            </a:r>
            <a:endParaRPr lang="en-US" sz="1100" dirty="0">
              <a:solidFill>
                <a:srgbClr val="0099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87340" y="4241402"/>
            <a:ext cx="10054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Landau Oct/</a:t>
            </a:r>
          </a:p>
          <a:p>
            <a:pPr algn="ctr"/>
            <a:r>
              <a:rPr lang="en-US" sz="1100" dirty="0" smtClean="0"/>
              <a:t>Skew Quad</a:t>
            </a:r>
            <a:endParaRPr lang="en-US" sz="1100" dirty="0"/>
          </a:p>
        </p:txBody>
      </p:sp>
      <p:sp>
        <p:nvSpPr>
          <p:cNvPr id="66" name="TextBox 65"/>
          <p:cNvSpPr txBox="1"/>
          <p:nvPr/>
        </p:nvSpPr>
        <p:spPr>
          <a:xfrm>
            <a:off x="14256" y="5158553"/>
            <a:ext cx="1040714" cy="263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9900"/>
                </a:solidFill>
              </a:rPr>
              <a:t>Focusing dipole</a:t>
            </a:r>
            <a:endParaRPr lang="en-US" sz="1100" dirty="0">
              <a:solidFill>
                <a:srgbClr val="0099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746453" y="435657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B2B2B2"/>
                </a:solidFill>
              </a:rPr>
              <a:t>…</a:t>
            </a:r>
            <a:endParaRPr lang="en-US" sz="1100" dirty="0">
              <a:solidFill>
                <a:srgbClr val="B2B2B2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911608" y="4229959"/>
            <a:ext cx="834111" cy="433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B2B2B2"/>
                </a:solidFill>
              </a:rPr>
              <a:t>Tuning</a:t>
            </a:r>
          </a:p>
          <a:p>
            <a:pPr algn="ctr"/>
            <a:r>
              <a:rPr lang="en-US" sz="1100" dirty="0" err="1" smtClean="0">
                <a:solidFill>
                  <a:srgbClr val="B2B2B2"/>
                </a:solidFill>
              </a:rPr>
              <a:t>Quadrupole</a:t>
            </a:r>
            <a:endParaRPr lang="en-US" sz="1100" dirty="0">
              <a:solidFill>
                <a:srgbClr val="B2B2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2749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1" grpId="0"/>
      <p:bldP spid="52" grpId="0"/>
      <p:bldP spid="53" grpId="0"/>
      <p:bldP spid="65" grpId="0"/>
      <p:bldP spid="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r-CH" sz="2800" dirty="0" smtClean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ym typeface="Symbol" pitchFamily="18" charset="2"/>
              </a:rPr>
              <a:t>Introducing the filling factor</a:t>
            </a:r>
          </a:p>
          <a:p>
            <a:pPr eaLnBrk="1" hangingPunct="1"/>
            <a:endParaRPr lang="fr-CH" sz="2800" dirty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ym typeface="Symbol" pitchFamily="18" charset="2"/>
              </a:rPr>
              <a:t>The dependence on the quadrupole spacing</a:t>
            </a:r>
          </a:p>
          <a:p>
            <a:pPr eaLnBrk="1" hangingPunct="1"/>
            <a:endParaRPr lang="fr-CH" sz="2800" dirty="0" smtClean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ym typeface="Symbol" pitchFamily="18" charset="2"/>
              </a:rPr>
              <a:t>The dependence on the cell phase advance</a:t>
            </a:r>
          </a:p>
          <a:p>
            <a:pPr marL="0" indent="0" eaLnBrk="1" hangingPunct="1">
              <a:buNone/>
            </a:pPr>
            <a:endParaRPr lang="fr-CH" sz="2800" dirty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ym typeface="Symbol" pitchFamily="18" charset="2"/>
              </a:rPr>
              <a:t>Out of the box: combined functions</a:t>
            </a:r>
            <a:endParaRPr lang="fr-CH" sz="2800" baseline="30000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3726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2"/>
              </a:buBlip>
            </a:pP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Combined function dipoles have been build in the past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In particular, KEK transfer line for J-PARC had a combined function dipole – with dipole and quadrupole components of the same order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Here we would need a dipole having order of 200 units of quadrupole, so the quadrupole would be a second order </a:t>
            </a:r>
            <a:endParaRPr lang="fr-CH" sz="2000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sz="24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>
              <a:solidFill>
                <a:schemeClr val="tx2"/>
              </a:solidFill>
              <a:cs typeface="Times"/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 smtClean="0">
              <a:solidFill>
                <a:schemeClr val="tx2"/>
              </a:solidFill>
              <a:latin typeface="Times"/>
              <a:cs typeface="Times"/>
              <a:sym typeface="Symbol" pitchFamily="18" charset="2"/>
            </a:endParaRPr>
          </a:p>
          <a:p>
            <a:pPr marL="0" lvl="1" indent="0" eaLnBrk="1" hangingPunct="1">
              <a:buNone/>
            </a:pPr>
            <a:r>
              <a:rPr lang="fr-CH" dirty="0" smtClean="0">
                <a:solidFill>
                  <a:schemeClr val="tx2"/>
                </a:solidFill>
                <a:latin typeface="Times"/>
                <a:cs typeface="Times"/>
                <a:sym typeface="Symbol" pitchFamily="18" charset="2"/>
              </a:rPr>
              <a:t>	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COMBINED FUNCTION DIPOLE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2" name="Picture 1" descr="JPARC_coil_x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502" y="3001994"/>
            <a:ext cx="4800806" cy="2741943"/>
          </a:xfrm>
          <a:prstGeom prst="rect">
            <a:avLst/>
          </a:prstGeom>
        </p:spPr>
      </p:pic>
      <p:pic>
        <p:nvPicPr>
          <p:cNvPr id="3" name="Picture 2" descr="JPARC_x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07" y="3038315"/>
            <a:ext cx="3148867" cy="315751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278607" y="6176246"/>
            <a:ext cx="494738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Cross-section of J-PARC combined function magnets</a:t>
            </a:r>
          </a:p>
          <a:p>
            <a:pPr algn="ctr"/>
            <a:r>
              <a:rPr lang="en-US" sz="1600" dirty="0" smtClean="0">
                <a:solidFill>
                  <a:srgbClr val="009900"/>
                </a:solidFill>
              </a:rPr>
              <a:t>(T. </a:t>
            </a:r>
            <a:r>
              <a:rPr lang="en-US" sz="1600" dirty="0" err="1" smtClean="0">
                <a:solidFill>
                  <a:srgbClr val="009900"/>
                </a:solidFill>
              </a:rPr>
              <a:t>Nakamoto</a:t>
            </a:r>
            <a:r>
              <a:rPr lang="en-US" sz="1600" dirty="0" smtClean="0">
                <a:solidFill>
                  <a:srgbClr val="009900"/>
                </a:solidFill>
              </a:rPr>
              <a:t>, et al.)</a:t>
            </a:r>
            <a:endParaRPr lang="en-US" sz="1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776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2"/>
              </a:buBlip>
            </a:pP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Combined function dipoles have been build in the past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HL-LHC dipole D2 has a asymmetric coil with a 200 units </a:t>
            </a:r>
            <a:r>
              <a:rPr lang="fr-CH" sz="2000" i="1" dirty="0" smtClean="0">
                <a:solidFill>
                  <a:schemeClr val="tx2"/>
                </a:solidFill>
                <a:sym typeface="Symbol" pitchFamily="18" charset="2"/>
              </a:rPr>
              <a:t>b</a:t>
            </a:r>
            <a:r>
              <a:rPr lang="fr-CH" sz="2000" i="1" baseline="-25000" dirty="0" smtClean="0">
                <a:solidFill>
                  <a:schemeClr val="tx2"/>
                </a:solidFill>
                <a:sym typeface="Symbol" pitchFamily="18" charset="2"/>
              </a:rPr>
              <a:t>2</a:t>
            </a: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 to compensate the cross-talk due to the other aperture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This case shows that a slightly (</a:t>
            </a:r>
            <a:r>
              <a:rPr lang="fr-CH" sz="2000" dirty="0" smtClean="0"/>
              <a:t>~</a:t>
            </a: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1 mm) asymmetric coil can be mastered</a:t>
            </a:r>
            <a:endParaRPr lang="fr-CH" sz="2000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sz="24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>
              <a:solidFill>
                <a:schemeClr val="tx2"/>
              </a:solidFill>
              <a:cs typeface="Times"/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 smtClean="0">
              <a:solidFill>
                <a:schemeClr val="tx2"/>
              </a:solidFill>
              <a:latin typeface="Times"/>
              <a:cs typeface="Times"/>
              <a:sym typeface="Symbol" pitchFamily="18" charset="2"/>
            </a:endParaRPr>
          </a:p>
          <a:p>
            <a:pPr marL="0" lvl="1" indent="0" eaLnBrk="1" hangingPunct="1">
              <a:buNone/>
            </a:pPr>
            <a:r>
              <a:rPr lang="fr-CH" dirty="0" smtClean="0">
                <a:solidFill>
                  <a:schemeClr val="tx2"/>
                </a:solidFill>
                <a:latin typeface="Times"/>
                <a:cs typeface="Times"/>
                <a:sym typeface="Symbol" pitchFamily="18" charset="2"/>
              </a:rPr>
              <a:t>	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COMBINED FUNCTION DIPOLE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4" name="Picture 3" descr="D2_x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14" y="3069501"/>
            <a:ext cx="3875064" cy="2640926"/>
          </a:xfrm>
          <a:prstGeom prst="rect">
            <a:avLst/>
          </a:prstGeom>
        </p:spPr>
      </p:pic>
      <p:pic>
        <p:nvPicPr>
          <p:cNvPr id="5" name="Picture 4" descr="D2_coil_x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623" y="4823250"/>
            <a:ext cx="3551636" cy="1810736"/>
          </a:xfrm>
          <a:prstGeom prst="rect">
            <a:avLst/>
          </a:prstGeom>
        </p:spPr>
      </p:pic>
      <p:pic>
        <p:nvPicPr>
          <p:cNvPr id="6" name="Picture 5" descr="D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053" y="2791350"/>
            <a:ext cx="3338964" cy="2498260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 bwMode="auto">
          <a:xfrm>
            <a:off x="6487182" y="3648468"/>
            <a:ext cx="510507" cy="759579"/>
          </a:xfrm>
          <a:prstGeom prst="roundRect">
            <a:avLst/>
          </a:prstGeom>
          <a:noFill/>
          <a:ln w="53975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5410" y="5902300"/>
            <a:ext cx="320803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Cross-section of HL-LHC D2</a:t>
            </a:r>
          </a:p>
          <a:p>
            <a:r>
              <a:rPr lang="en-US" sz="1600" dirty="0" smtClean="0">
                <a:solidFill>
                  <a:srgbClr val="009900"/>
                </a:solidFill>
              </a:rPr>
              <a:t>(S. </a:t>
            </a:r>
            <a:r>
              <a:rPr lang="en-US" sz="1600" dirty="0" err="1" smtClean="0">
                <a:solidFill>
                  <a:srgbClr val="009900"/>
                </a:solidFill>
              </a:rPr>
              <a:t>Farinon</a:t>
            </a:r>
            <a:r>
              <a:rPr lang="en-US" sz="1600" dirty="0" smtClean="0">
                <a:solidFill>
                  <a:srgbClr val="009900"/>
                </a:solidFill>
              </a:rPr>
              <a:t>, P. </a:t>
            </a:r>
            <a:r>
              <a:rPr lang="en-US" sz="1600" dirty="0" err="1" smtClean="0">
                <a:solidFill>
                  <a:srgbClr val="009900"/>
                </a:solidFill>
              </a:rPr>
              <a:t>Fabbricatore</a:t>
            </a:r>
            <a:r>
              <a:rPr lang="en-US" sz="1600" dirty="0" smtClean="0">
                <a:solidFill>
                  <a:srgbClr val="009900"/>
                </a:solidFill>
              </a:rPr>
              <a:t>, et al.)</a:t>
            </a:r>
            <a:endParaRPr lang="en-US" sz="1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2548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2"/>
              </a:buBlip>
            </a:pP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HL-LHC lattice has Nb3Sn magnets coupled with short correctors (Q2 cold mass)</a:t>
            </a:r>
            <a:endParaRPr lang="fr-CH" sz="20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0" lvl="1" indent="0" eaLnBrk="1" hangingPunct="1">
              <a:buNone/>
            </a:pPr>
            <a:endParaRPr lang="fr-CH" sz="24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>
              <a:solidFill>
                <a:schemeClr val="tx2"/>
              </a:solidFill>
              <a:cs typeface="Times"/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 smtClean="0">
              <a:solidFill>
                <a:schemeClr val="tx2"/>
              </a:solidFill>
              <a:latin typeface="Times"/>
              <a:cs typeface="Times"/>
              <a:sym typeface="Symbol" pitchFamily="18" charset="2"/>
            </a:endParaRPr>
          </a:p>
          <a:p>
            <a:pPr marL="0" lvl="1" indent="0" eaLnBrk="1" hangingPunct="1">
              <a:buNone/>
            </a:pPr>
            <a:r>
              <a:rPr lang="fr-CH" dirty="0" smtClean="0">
                <a:solidFill>
                  <a:schemeClr val="tx2"/>
                </a:solidFill>
                <a:latin typeface="Times"/>
                <a:cs typeface="Times"/>
                <a:sym typeface="Symbol" pitchFamily="18" charset="2"/>
              </a:rPr>
              <a:t>	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WHERE ARE WE IN HL-LHC WITH FILLING FACTOR ?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736170"/>
              </p:ext>
            </p:extLst>
          </p:nvPr>
        </p:nvGraphicFramePr>
        <p:xfrm>
          <a:off x="266700" y="2596606"/>
          <a:ext cx="3479800" cy="2374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1900"/>
                <a:gridCol w="977900"/>
              </a:tblGrid>
              <a:tr h="50132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653">
                <a:tc>
                  <a:txBody>
                    <a:bodyPr/>
                    <a:lstStyle/>
                    <a:p>
                      <a:r>
                        <a:rPr lang="en-US" dirty="0" smtClean="0"/>
                        <a:t>Q2 magnetic</a:t>
                      </a:r>
                      <a:r>
                        <a:rPr lang="en-US" baseline="0" dirty="0" smtClean="0"/>
                        <a:t>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7150</a:t>
                      </a:r>
                      <a:endParaRPr lang="en-US" dirty="0"/>
                    </a:p>
                  </a:txBody>
                  <a:tcPr/>
                </a:tc>
              </a:tr>
              <a:tr h="519143">
                <a:tc>
                  <a:txBody>
                    <a:bodyPr/>
                    <a:lstStyle/>
                    <a:p>
                      <a:r>
                        <a:rPr lang="en-US" dirty="0" smtClean="0"/>
                        <a:t>MCBXF magnetic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1200</a:t>
                      </a:r>
                      <a:endParaRPr lang="en-US" dirty="0"/>
                    </a:p>
                  </a:txBody>
                  <a:tcPr/>
                </a:tc>
              </a:tr>
              <a:tr h="296653">
                <a:tc>
                  <a:txBody>
                    <a:bodyPr/>
                    <a:lstStyle/>
                    <a:p>
                      <a:r>
                        <a:rPr lang="en-US" dirty="0" smtClean="0"/>
                        <a:t>Total length cold mass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10785</a:t>
                      </a:r>
                      <a:endParaRPr lang="en-US" dirty="0"/>
                    </a:p>
                  </a:txBody>
                  <a:tcPr/>
                </a:tc>
              </a:tr>
              <a:tr h="501322">
                <a:tc>
                  <a:txBody>
                    <a:bodyPr/>
                    <a:lstStyle/>
                    <a:p>
                      <a:r>
                        <a:rPr lang="en-US" dirty="0" smtClean="0"/>
                        <a:t>Filling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 descr="Q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594" y="2222500"/>
            <a:ext cx="4779651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8646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2"/>
              </a:buBlip>
            </a:pP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HL-LHC lattice has Nb</a:t>
            </a:r>
            <a:r>
              <a:rPr lang="fr-CH" sz="2400" baseline="-25000" dirty="0" smtClean="0">
                <a:solidFill>
                  <a:schemeClr val="tx2"/>
                </a:solidFill>
                <a:sym typeface="Symbol" pitchFamily="18" charset="2"/>
              </a:rPr>
              <a:t>3</a:t>
            </a: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Sn magnets coupled with short correctors (Q2 cold mass)</a:t>
            </a:r>
          </a:p>
          <a:p>
            <a:pPr marL="342900" lvl="1" indent="-342900" eaLnBrk="1" hangingPunct="1">
              <a:buBlip>
                <a:blip r:embed="rId2"/>
              </a:buBlip>
            </a:pP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Extrapolation to a main bending for HE-LHC or FCC</a:t>
            </a:r>
          </a:p>
          <a:p>
            <a:pPr marL="342900" lvl="1" indent="-342900" eaLnBrk="1" hangingPunct="1">
              <a:buBlip>
                <a:blip r:embed="rId2"/>
              </a:buBlip>
            </a:pPr>
            <a:endParaRPr lang="fr-CH" sz="2400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sz="24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sz="2400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sz="24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sz="2400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sz="24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Further optimization is possible of interconnection length, distance between magnets, …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000" dirty="0" smtClean="0">
                <a:solidFill>
                  <a:schemeClr val="tx2"/>
                </a:solidFill>
                <a:sym typeface="Symbol" pitchFamily="18" charset="2"/>
              </a:rPr>
              <a:t>Ends should also be shorter since the aperture of HL-LHC is three times larger</a:t>
            </a: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18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>
              <a:solidFill>
                <a:schemeClr val="tx2"/>
              </a:solidFill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20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0" lvl="1" indent="0" eaLnBrk="1" hangingPunct="1">
              <a:buNone/>
            </a:pPr>
            <a:endParaRPr lang="fr-CH" sz="24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>
              <a:solidFill>
                <a:schemeClr val="tx2"/>
              </a:solidFill>
              <a:cs typeface="Times"/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 smtClean="0">
              <a:solidFill>
                <a:schemeClr val="tx2"/>
              </a:solidFill>
              <a:latin typeface="Times"/>
              <a:cs typeface="Times"/>
              <a:sym typeface="Symbol" pitchFamily="18" charset="2"/>
            </a:endParaRPr>
          </a:p>
          <a:p>
            <a:pPr marL="0" lvl="1" indent="0" eaLnBrk="1" hangingPunct="1">
              <a:buNone/>
            </a:pPr>
            <a:r>
              <a:rPr lang="fr-CH" dirty="0" smtClean="0">
                <a:solidFill>
                  <a:schemeClr val="tx2"/>
                </a:solidFill>
                <a:latin typeface="Times"/>
                <a:cs typeface="Times"/>
                <a:sym typeface="Symbol" pitchFamily="18" charset="2"/>
              </a:rPr>
              <a:t>	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WHERE ARE WE IN HL-LHC WITH FILLING FACTOR ?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343549"/>
              </p:ext>
            </p:extLst>
          </p:nvPr>
        </p:nvGraphicFramePr>
        <p:xfrm>
          <a:off x="214327" y="2583512"/>
          <a:ext cx="3479800" cy="2374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0722"/>
                <a:gridCol w="879078"/>
              </a:tblGrid>
              <a:tr h="501322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(mm)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6653">
                <a:tc>
                  <a:txBody>
                    <a:bodyPr/>
                    <a:lstStyle/>
                    <a:p>
                      <a:r>
                        <a:rPr lang="en-US" dirty="0" smtClean="0"/>
                        <a:t>Q2 magnetic</a:t>
                      </a:r>
                      <a:r>
                        <a:rPr lang="en-US" baseline="0" dirty="0" smtClean="0"/>
                        <a:t>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7150</a:t>
                      </a:r>
                      <a:endParaRPr lang="en-US" dirty="0"/>
                    </a:p>
                  </a:txBody>
                  <a:tcPr/>
                </a:tc>
              </a:tr>
              <a:tr h="519143">
                <a:tc>
                  <a:txBody>
                    <a:bodyPr/>
                    <a:lstStyle/>
                    <a:p>
                      <a:r>
                        <a:rPr lang="en-US" dirty="0" smtClean="0"/>
                        <a:t>MCBXF magnetic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1200</a:t>
                      </a:r>
                      <a:endParaRPr lang="en-US" dirty="0"/>
                    </a:p>
                  </a:txBody>
                  <a:tcPr/>
                </a:tc>
              </a:tr>
              <a:tr h="296653">
                <a:tc>
                  <a:txBody>
                    <a:bodyPr/>
                    <a:lstStyle/>
                    <a:p>
                      <a:r>
                        <a:rPr lang="en-US" dirty="0" smtClean="0"/>
                        <a:t>Total length cold mass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10785</a:t>
                      </a:r>
                      <a:endParaRPr lang="en-US" dirty="0"/>
                    </a:p>
                  </a:txBody>
                  <a:tcPr/>
                </a:tc>
              </a:tr>
              <a:tr h="501322">
                <a:tc>
                  <a:txBody>
                    <a:bodyPr/>
                    <a:lstStyle/>
                    <a:p>
                      <a:r>
                        <a:rPr lang="en-US" dirty="0" smtClean="0"/>
                        <a:t>Filling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31086"/>
              </p:ext>
            </p:extLst>
          </p:nvPr>
        </p:nvGraphicFramePr>
        <p:xfrm>
          <a:off x="3941182" y="2671182"/>
          <a:ext cx="4765830" cy="2110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118"/>
                <a:gridCol w="816216"/>
                <a:gridCol w="1045496"/>
              </a:tblGrid>
              <a:tr h="4739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(mm)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(mm)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45767">
                <a:tc>
                  <a:txBody>
                    <a:bodyPr/>
                    <a:lstStyle/>
                    <a:p>
                      <a:r>
                        <a:rPr lang="en-US" dirty="0" smtClean="0"/>
                        <a:t>MB magnetic</a:t>
                      </a:r>
                      <a:r>
                        <a:rPr lang="en-US" baseline="0" dirty="0" smtClean="0"/>
                        <a:t>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+ 6000</a:t>
                      </a:r>
                      <a:endParaRPr lang="en-US" dirty="0"/>
                    </a:p>
                  </a:txBody>
                  <a:tcPr/>
                </a:tc>
              </a:tr>
              <a:tr h="299503">
                <a:tc>
                  <a:txBody>
                    <a:bodyPr/>
                    <a:lstStyle/>
                    <a:p>
                      <a:r>
                        <a:rPr lang="en-US" dirty="0" smtClean="0"/>
                        <a:t>Corrector magnetic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-500</a:t>
                      </a:r>
                      <a:endParaRPr lang="en-US" dirty="0"/>
                    </a:p>
                  </a:txBody>
                  <a:tcPr/>
                </a:tc>
              </a:tr>
              <a:tr h="431317">
                <a:tc>
                  <a:txBody>
                    <a:bodyPr/>
                    <a:lstStyle/>
                    <a:p>
                      <a:r>
                        <a:rPr lang="en-US" dirty="0" smtClean="0"/>
                        <a:t>Total length cold mass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16285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+5500</a:t>
                      </a:r>
                      <a:endParaRPr lang="en-US" dirty="0"/>
                    </a:p>
                  </a:txBody>
                  <a:tcPr/>
                </a:tc>
              </a:tr>
              <a:tr h="473919">
                <a:tc>
                  <a:txBody>
                    <a:bodyPr/>
                    <a:lstStyle/>
                    <a:p>
                      <a:r>
                        <a:rPr lang="en-US" dirty="0" smtClean="0"/>
                        <a:t>Filling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28334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2"/>
              </a:buBlip>
            </a:pP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The filling factor in the LHC (fraction of arcs covered by bending force of the dipole) is 80%</a:t>
            </a:r>
          </a:p>
          <a:p>
            <a:pPr marL="342900" lvl="1" indent="-342900" eaLnBrk="1" hangingPunct="1">
              <a:buBlip>
                <a:blip r:embed="rId2"/>
              </a:buBlip>
            </a:pP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This design parameter </a:t>
            </a:r>
            <a:r>
              <a:rPr lang="fr-CH" sz="2400" dirty="0" smtClean="0">
                <a:solidFill>
                  <a:srgbClr val="CC3300"/>
                </a:solidFill>
                <a:sym typeface="Symbol" pitchFamily="18" charset="2"/>
              </a:rPr>
              <a:t>could be increased to 85% </a:t>
            </a: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and above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200" dirty="0" smtClean="0">
                <a:solidFill>
                  <a:schemeClr val="tx2"/>
                </a:solidFill>
                <a:sym typeface="Symbol" pitchFamily="18" charset="2"/>
              </a:rPr>
              <a:t>90% appears to me as a hard upper limit</a:t>
            </a:r>
          </a:p>
          <a:p>
            <a:pPr marL="342900" lvl="1" indent="-342900" eaLnBrk="1" hangingPunct="1">
              <a:buBlip>
                <a:blip r:embed="rId2"/>
              </a:buBlip>
            </a:pP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How? Exploration of </a:t>
            </a:r>
            <a:r>
              <a:rPr lang="fr-CH" sz="2400" dirty="0" smtClean="0">
                <a:solidFill>
                  <a:srgbClr val="CC3300"/>
                </a:solidFill>
                <a:sym typeface="Symbol" pitchFamily="18" charset="2"/>
              </a:rPr>
              <a:t>much longer cells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200" dirty="0" smtClean="0">
                <a:solidFill>
                  <a:schemeClr val="tx2"/>
                </a:solidFill>
                <a:sym typeface="Symbol" pitchFamily="18" charset="2"/>
              </a:rPr>
              <a:t>Longer cells do not only need less quadrupoles, but also less strong</a:t>
            </a:r>
          </a:p>
          <a:p>
            <a:pPr marL="342900" lvl="1" indent="-342900" eaLnBrk="1" hangingPunct="1">
              <a:buBlip>
                <a:blip r:embed="rId2"/>
              </a:buBlip>
            </a:pP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How? Exploration of </a:t>
            </a:r>
            <a:r>
              <a:rPr lang="fr-CH" sz="2400" dirty="0" smtClean="0">
                <a:solidFill>
                  <a:srgbClr val="CC3300"/>
                </a:solidFill>
                <a:sym typeface="Symbol" pitchFamily="18" charset="2"/>
              </a:rPr>
              <a:t>60° optics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200" dirty="0" smtClean="0">
                <a:solidFill>
                  <a:schemeClr val="tx2"/>
                </a:solidFill>
                <a:sym typeface="Symbol" pitchFamily="18" charset="2"/>
              </a:rPr>
              <a:t>It reduces the requirement on quadrupole gradient by 30%</a:t>
            </a:r>
          </a:p>
          <a:p>
            <a:pPr marL="342900" lvl="1" indent="-342900" eaLnBrk="1" hangingPunct="1">
              <a:buBlip>
                <a:blip r:embed="rId2"/>
              </a:buBlip>
            </a:pP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How? </a:t>
            </a:r>
            <a:r>
              <a:rPr lang="fr-CH" sz="2400" dirty="0" smtClean="0">
                <a:solidFill>
                  <a:srgbClr val="CC3300"/>
                </a:solidFill>
                <a:sym typeface="Symbol" pitchFamily="18" charset="2"/>
              </a:rPr>
              <a:t>Spreading the quadrupole in the dipole </a:t>
            </a:r>
            <a:r>
              <a:rPr lang="fr-CH" sz="2400" dirty="0" smtClean="0">
                <a:solidFill>
                  <a:schemeClr val="tx2"/>
                </a:solidFill>
                <a:sym typeface="Symbol" pitchFamily="18" charset="2"/>
              </a:rPr>
              <a:t>(combined function cell)</a:t>
            </a: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fr-CH" sz="2200" dirty="0" smtClean="0">
                <a:solidFill>
                  <a:schemeClr val="tx2"/>
                </a:solidFill>
                <a:sym typeface="Symbol" pitchFamily="18" charset="2"/>
              </a:rPr>
              <a:t>One gets rid of the quadrupoles, and can still gain few % more  </a:t>
            </a:r>
          </a:p>
          <a:p>
            <a:pPr marL="742950" lvl="2" indent="-342900" eaLnBrk="1" hangingPunct="1">
              <a:buBlip>
                <a:blip r:embed="rId2"/>
              </a:buBlip>
            </a:pPr>
            <a:endParaRPr lang="fr-CH" sz="1800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sz="2400" dirty="0" smtClean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>
              <a:solidFill>
                <a:schemeClr val="tx2"/>
              </a:solidFill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>
              <a:solidFill>
                <a:schemeClr val="tx2"/>
              </a:solidFill>
              <a:cs typeface="Times"/>
              <a:sym typeface="Symbol" pitchFamily="18" charset="2"/>
            </a:endParaRPr>
          </a:p>
          <a:p>
            <a:pPr marL="342900" lvl="1" indent="-342900" eaLnBrk="1" hangingPunct="1">
              <a:buBlip>
                <a:blip r:embed="rId2"/>
              </a:buBlip>
            </a:pPr>
            <a:endParaRPr lang="fr-CH" dirty="0" smtClean="0">
              <a:solidFill>
                <a:schemeClr val="tx2"/>
              </a:solidFill>
              <a:latin typeface="Times"/>
              <a:cs typeface="Times"/>
              <a:sym typeface="Symbol" pitchFamily="18" charset="2"/>
            </a:endParaRPr>
          </a:p>
          <a:p>
            <a:pPr marL="0" lvl="1" indent="0" eaLnBrk="1" hangingPunct="1">
              <a:buNone/>
            </a:pPr>
            <a:r>
              <a:rPr lang="fr-CH" dirty="0" smtClean="0">
                <a:solidFill>
                  <a:schemeClr val="tx2"/>
                </a:solidFill>
                <a:latin typeface="Times"/>
                <a:cs typeface="Times"/>
                <a:sym typeface="Symbol" pitchFamily="18" charset="2"/>
              </a:rPr>
              <a:t>	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CONCLUSIONS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5136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 a circular collider, one has the well-known relation between </a:t>
            </a:r>
            <a:r>
              <a:rPr lang="en-US" dirty="0" smtClean="0">
                <a:solidFill>
                  <a:srgbClr val="CC3300"/>
                </a:solidFill>
              </a:rPr>
              <a:t>field, curvature radius and momentum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In ultra-relativistic regime </a:t>
            </a:r>
            <a:r>
              <a:rPr lang="en-US" i="1" dirty="0" smtClean="0"/>
              <a:t>pc</a:t>
            </a:r>
            <a:r>
              <a:rPr lang="en-US" dirty="0" smtClean="0"/>
              <a:t>&gt;&gt;</a:t>
            </a:r>
            <a:r>
              <a:rPr lang="en-US" i="1" dirty="0" smtClean="0"/>
              <a:t>mc</a:t>
            </a:r>
            <a:r>
              <a:rPr lang="en-US" i="1" baseline="30000" dirty="0" smtClean="0"/>
              <a:t>2</a:t>
            </a:r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 smtClean="0"/>
          </a:p>
          <a:p>
            <a:pPr lvl="1" eaLnBrk="1" hangingPunct="1"/>
            <a:r>
              <a:rPr lang="en-US" dirty="0" smtClean="0"/>
              <a:t>LHC at 7 </a:t>
            </a:r>
            <a:r>
              <a:rPr lang="en-US" dirty="0" err="1" smtClean="0"/>
              <a:t>TeV</a:t>
            </a:r>
            <a:r>
              <a:rPr lang="en-US" dirty="0" smtClean="0"/>
              <a:t>: 8.3 T and 2800 m curvature radius</a:t>
            </a:r>
          </a:p>
          <a:p>
            <a:pPr eaLnBrk="1" hangingPunct="1"/>
            <a:r>
              <a:rPr lang="en-US" dirty="0" smtClean="0"/>
              <a:t>How to get more energy?</a:t>
            </a:r>
          </a:p>
          <a:p>
            <a:pPr lvl="1" eaLnBrk="1" hangingPunct="1"/>
            <a:r>
              <a:rPr lang="en-US" dirty="0" smtClean="0"/>
              <a:t>Longer accelerators (brute force)</a:t>
            </a:r>
          </a:p>
          <a:p>
            <a:pPr lvl="1" eaLnBrk="1" hangingPunct="1"/>
            <a:r>
              <a:rPr lang="en-US" dirty="0" smtClean="0"/>
              <a:t>Higher fields (the technological path)</a:t>
            </a:r>
          </a:p>
          <a:p>
            <a:pPr marL="457200" lvl="1" indent="0" eaLnBrk="1" hangingPunct="1">
              <a:buNone/>
            </a:pPr>
            <a:r>
              <a:rPr lang="en-US" sz="1400" dirty="0" smtClean="0"/>
              <a:t>		</a:t>
            </a:r>
            <a:endParaRPr lang="en-US" sz="1200" dirty="0" smtClean="0"/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ENERGY VERSUS FIELD AND LENGTH</a:t>
            </a:r>
            <a:endParaRPr lang="en-US" dirty="0" smtClean="0"/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graphicFrame>
        <p:nvGraphicFramePr>
          <p:cNvPr id="2054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3071297"/>
              </p:ext>
            </p:extLst>
          </p:nvPr>
        </p:nvGraphicFramePr>
        <p:xfrm>
          <a:off x="1108235" y="3395195"/>
          <a:ext cx="3698875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1" name="Equation" r:id="rId3" imgW="1714500" imgH="203200" progId="Equation.3">
                  <p:embed/>
                </p:oleObj>
              </mc:Choice>
              <mc:Fallback>
                <p:oleObj name="Equation" r:id="rId3" imgW="17145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8235" y="3395195"/>
                        <a:ext cx="3698875" cy="436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73" name="Picture 67" descr="sync_dip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677" y="1978181"/>
            <a:ext cx="3418258" cy="1683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26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843035"/>
              </p:ext>
            </p:extLst>
          </p:nvPr>
        </p:nvGraphicFramePr>
        <p:xfrm>
          <a:off x="1986119" y="2096128"/>
          <a:ext cx="1808856" cy="628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2" name="Equation" r:id="rId6" imgW="546100" imgH="190500" progId="Equation.3">
                  <p:embed/>
                </p:oleObj>
              </mc:Choice>
              <mc:Fallback>
                <p:oleObj name="Equation" r:id="rId6" imgW="5461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6119" y="2096128"/>
                        <a:ext cx="1808856" cy="62810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49068" y="4122569"/>
            <a:ext cx="1872527" cy="15744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90664" y="4750076"/>
            <a:ext cx="1811768" cy="21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793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cost of the infrastructures is related to the </a:t>
            </a:r>
            <a:r>
              <a:rPr lang="en-US" dirty="0" smtClean="0">
                <a:solidFill>
                  <a:srgbClr val="CC3300"/>
                </a:solidFill>
              </a:rPr>
              <a:t>length of the tunnel</a:t>
            </a:r>
          </a:p>
          <a:p>
            <a:pPr eaLnBrk="1" hangingPunct="1"/>
            <a:r>
              <a:rPr lang="en-US" dirty="0" smtClean="0"/>
              <a:t>Dipoles (that bend the protons) occupy a (large) fraction of the expensive tunnel</a:t>
            </a:r>
          </a:p>
          <a:p>
            <a:pPr lvl="1" eaLnBrk="1" hangingPunct="1"/>
            <a:r>
              <a:rPr lang="en-US" dirty="0" smtClean="0">
                <a:solidFill>
                  <a:schemeClr val="tx2"/>
                </a:solidFill>
              </a:rPr>
              <a:t>A collider has a fraction of the tunnel dedicated to straight parts (LSS, long straight sections, it is 7 km in the LHC)</a:t>
            </a:r>
          </a:p>
          <a:p>
            <a:pPr lvl="1" eaLnBrk="1" hangingPunct="1"/>
            <a:r>
              <a:rPr lang="en-US" dirty="0" smtClean="0">
                <a:solidFill>
                  <a:schemeClr val="tx2"/>
                </a:solidFill>
              </a:rPr>
              <a:t>The rest of the tunnel (the curved one, it is 20 km in the LHC) is taken by the arcs</a:t>
            </a:r>
          </a:p>
          <a:p>
            <a:pPr marL="0" indent="0" eaLnBrk="1" hangingPunct="1">
              <a:buNone/>
            </a:pP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ENERGY VERSUS FIELD AND LENGTH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7" name="Picture 2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426" y="4241679"/>
            <a:ext cx="2807223" cy="261632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8" name="Picture 2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634" y="4284083"/>
            <a:ext cx="2656840" cy="239903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2286082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800" dirty="0" smtClean="0"/>
              <a:t>The arc is made by a sequence of identical units, called cells, providing the </a:t>
            </a:r>
            <a:r>
              <a:rPr lang="en-US" sz="1800" dirty="0" smtClean="0">
                <a:solidFill>
                  <a:srgbClr val="CA1100"/>
                </a:solidFill>
              </a:rPr>
              <a:t>linear stability via </a:t>
            </a:r>
            <a:r>
              <a:rPr lang="en-US" sz="1800" dirty="0" err="1" smtClean="0">
                <a:solidFill>
                  <a:srgbClr val="CA1100"/>
                </a:solidFill>
              </a:rPr>
              <a:t>quadrupoles</a:t>
            </a:r>
            <a:r>
              <a:rPr lang="en-US" sz="1800" dirty="0" smtClean="0">
                <a:solidFill>
                  <a:srgbClr val="CA1100"/>
                </a:solidFill>
              </a:rPr>
              <a:t> – main parameter is the </a:t>
            </a:r>
            <a:r>
              <a:rPr lang="en-US" sz="1800" dirty="0" err="1" smtClean="0">
                <a:solidFill>
                  <a:srgbClr val="CA1100"/>
                </a:solidFill>
              </a:rPr>
              <a:t>quadrupole</a:t>
            </a:r>
            <a:r>
              <a:rPr lang="en-US" sz="1800" dirty="0" smtClean="0">
                <a:solidFill>
                  <a:srgbClr val="CA1100"/>
                </a:solidFill>
              </a:rPr>
              <a:t> spacing </a:t>
            </a:r>
            <a:r>
              <a:rPr lang="en-US" sz="1800" i="1" dirty="0" smtClean="0">
                <a:solidFill>
                  <a:srgbClr val="CA1100"/>
                </a:solidFill>
              </a:rPr>
              <a:t>L</a:t>
            </a:r>
          </a:p>
          <a:p>
            <a:pPr eaLnBrk="1" hangingPunct="1"/>
            <a:r>
              <a:rPr lang="en-US" sz="1800" dirty="0" smtClean="0"/>
              <a:t>Particles are making </a:t>
            </a:r>
            <a:r>
              <a:rPr lang="en-US" sz="1800" dirty="0" smtClean="0">
                <a:solidFill>
                  <a:srgbClr val="CA1100"/>
                </a:solidFill>
              </a:rPr>
              <a:t>oscillations as pendulum </a:t>
            </a:r>
            <a:r>
              <a:rPr lang="en-US" sz="1800" dirty="0" smtClean="0"/>
              <a:t>around the reference orbit, but with amplitude and frequency that depend on the coordinate along the machine (Hill equations)</a:t>
            </a:r>
            <a:endParaRPr lang="en-US" sz="1800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marL="0" indent="0" eaLnBrk="1" hangingPunct="1">
              <a:buNone/>
            </a:pP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 CLOSER LOOK TO FILLING FACTOR</a:t>
            </a:r>
            <a:endParaRPr lang="en-US" dirty="0" smtClean="0"/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22" name="Picture 21" descr="ref_orbit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125" y="4196361"/>
            <a:ext cx="3038955" cy="220402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142" y="4181424"/>
            <a:ext cx="3122507" cy="187488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6646" y="3598660"/>
            <a:ext cx="1860813" cy="25501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766755" y="6198815"/>
            <a:ext cx="26083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G. W. Hill, American</a:t>
            </a:r>
          </a:p>
          <a:p>
            <a:pPr algn="ctr"/>
            <a:r>
              <a:rPr lang="en-US" sz="1400" dirty="0" smtClean="0"/>
              <a:t>3 March 1838 – 16 April 1914</a:t>
            </a:r>
            <a:endParaRPr lang="en-US" sz="1400" dirty="0"/>
          </a:p>
        </p:txBody>
      </p:sp>
      <p:graphicFrame>
        <p:nvGraphicFramePr>
          <p:cNvPr id="2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5564351"/>
              </p:ext>
            </p:extLst>
          </p:nvPr>
        </p:nvGraphicFramePr>
        <p:xfrm>
          <a:off x="3353734" y="2524282"/>
          <a:ext cx="2151063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87" name="Equation" r:id="rId6" imgW="1066800" imgH="419100" progId="Equation.3">
                  <p:embed/>
                </p:oleObj>
              </mc:Choice>
              <mc:Fallback>
                <p:oleObj name="Equation" r:id="rId6" imgW="10668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3734" y="2524282"/>
                        <a:ext cx="2151063" cy="839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09730" y="3772989"/>
            <a:ext cx="44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CC3300"/>
                </a:solidFill>
              </a:rPr>
              <a:t>Qf</a:t>
            </a:r>
            <a:endParaRPr lang="en-US" sz="1800" dirty="0">
              <a:solidFill>
                <a:srgbClr val="CC33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20500" y="3775963"/>
            <a:ext cx="44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CC3300"/>
                </a:solidFill>
              </a:rPr>
              <a:t>Qf</a:t>
            </a:r>
            <a:endParaRPr lang="en-US" sz="1800" dirty="0">
              <a:solidFill>
                <a:srgbClr val="CC33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40737" y="3788415"/>
            <a:ext cx="44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CC3300"/>
                </a:solidFill>
              </a:rPr>
              <a:t>Qf</a:t>
            </a:r>
            <a:endParaRPr lang="en-US" sz="1800" dirty="0">
              <a:solidFill>
                <a:srgbClr val="CC33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85478" y="3788415"/>
            <a:ext cx="507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CC3300"/>
                </a:solidFill>
              </a:rPr>
              <a:t>Qd</a:t>
            </a:r>
            <a:endParaRPr lang="en-US" sz="1800" dirty="0">
              <a:solidFill>
                <a:srgbClr val="CC33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83796" y="3778938"/>
            <a:ext cx="507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CC3300"/>
                </a:solidFill>
              </a:rPr>
              <a:t>Qd</a:t>
            </a:r>
            <a:endParaRPr lang="en-US" sz="1800" dirty="0">
              <a:solidFill>
                <a:srgbClr val="CC33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921404" y="3287357"/>
            <a:ext cx="124514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902468" y="2882386"/>
            <a:ext cx="1301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Cell length</a:t>
            </a:r>
            <a:endParaRPr lang="en-US" sz="1800" dirty="0"/>
          </a:p>
        </p:txBody>
      </p:sp>
      <p:graphicFrame>
        <p:nvGraphicFramePr>
          <p:cNvPr id="4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0622612"/>
              </p:ext>
            </p:extLst>
          </p:nvPr>
        </p:nvGraphicFramePr>
        <p:xfrm>
          <a:off x="6183940" y="3013411"/>
          <a:ext cx="2434116" cy="756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88" name="Equation" r:id="rId8" imgW="1536480" imgH="482400" progId="Equation.3">
                  <p:embed/>
                </p:oleObj>
              </mc:Choice>
              <mc:Fallback>
                <p:oleObj name="Equation" r:id="rId8" imgW="15364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3940" y="3013411"/>
                        <a:ext cx="2434116" cy="75662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Straight Arrow Connector 35"/>
          <p:cNvCxnSpPr/>
          <p:nvPr/>
        </p:nvCxnSpPr>
        <p:spPr bwMode="auto">
          <a:xfrm flipV="1">
            <a:off x="924387" y="3685825"/>
            <a:ext cx="669393" cy="29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1092220" y="3374521"/>
            <a:ext cx="401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L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901453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0"/>
      <p:bldP spid="29" grpId="0"/>
      <p:bldP spid="30" grpId="0"/>
      <p:bldP spid="31" grpId="0"/>
      <p:bldP spid="32" grpId="0"/>
      <p:bldP spid="35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2"/>
              </a:buBlip>
            </a:pPr>
            <a:r>
              <a:rPr lang="en-US" dirty="0">
                <a:solidFill>
                  <a:srgbClr val="CA1100"/>
                </a:solidFill>
              </a:rPr>
              <a:t>Filling factor is the ratio between the arc part covered by dipoles and the total length of the </a:t>
            </a:r>
            <a:r>
              <a:rPr lang="en-US" dirty="0" smtClean="0">
                <a:solidFill>
                  <a:srgbClr val="CA1100"/>
                </a:solidFill>
              </a:rPr>
              <a:t>arc</a:t>
            </a:r>
          </a:p>
          <a:p>
            <a:pPr eaLnBrk="1" hangingPunct="1"/>
            <a:r>
              <a:rPr lang="en-US" sz="2000" dirty="0" smtClean="0"/>
              <a:t>Distribution of the 107 m cell length in the LHC</a:t>
            </a:r>
          </a:p>
          <a:p>
            <a:pPr lvl="1" eaLnBrk="1" hangingPunct="1"/>
            <a:r>
              <a:rPr lang="en-US" sz="1600" dirty="0" smtClean="0"/>
              <a:t>Dipole magnetic length: 14.3 m </a:t>
            </a:r>
          </a:p>
          <a:p>
            <a:pPr lvl="1" eaLnBrk="1" hangingPunct="1"/>
            <a:r>
              <a:rPr lang="en-US" sz="1600" dirty="0" err="1" smtClean="0"/>
              <a:t>Quadrupole</a:t>
            </a:r>
            <a:r>
              <a:rPr lang="en-US" sz="1600" dirty="0" smtClean="0"/>
              <a:t> magnetic length: 3.15 m</a:t>
            </a:r>
          </a:p>
          <a:p>
            <a:pPr lvl="1" eaLnBrk="1" hangingPunct="1"/>
            <a:r>
              <a:rPr lang="en-US" sz="1600" dirty="0" smtClean="0"/>
              <a:t>14.3×6= 85.8 m </a:t>
            </a:r>
            <a:r>
              <a:rPr lang="en-US" sz="1600" dirty="0" smtClean="0">
                <a:solidFill>
                  <a:srgbClr val="CA1100"/>
                </a:solidFill>
              </a:rPr>
              <a:t>(80%) covered by the magnetic length </a:t>
            </a:r>
            <a:r>
              <a:rPr lang="en-US" sz="1600" dirty="0" smtClean="0"/>
              <a:t>of the arc dipoles</a:t>
            </a:r>
          </a:p>
          <a:p>
            <a:pPr lvl="1" eaLnBrk="1" hangingPunct="1"/>
            <a:r>
              <a:rPr lang="en-US" sz="1600" dirty="0" smtClean="0"/>
              <a:t>3.10×2= 6.2 (6%) covered by the magnetic length of the </a:t>
            </a:r>
            <a:r>
              <a:rPr lang="en-US" sz="1600" dirty="0" err="1" smtClean="0"/>
              <a:t>quadrupoles</a:t>
            </a:r>
            <a:endParaRPr lang="en-US" sz="1600" dirty="0" smtClean="0"/>
          </a:p>
          <a:p>
            <a:pPr lvl="1" eaLnBrk="1" hangingPunct="1"/>
            <a:r>
              <a:rPr lang="en-US" sz="1600" dirty="0" smtClean="0"/>
              <a:t>The rest (14%) covered by coil heads, correctors, interconnections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marL="0" indent="0" eaLnBrk="1" hangingPunct="1">
              <a:buNone/>
            </a:pP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CLOSER LOOK TO FILLING FACTOR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34" name="Picture 33" descr="pipp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14" y="3796748"/>
            <a:ext cx="8459986" cy="231259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228801" y="6111650"/>
            <a:ext cx="5279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The LHC cell (see LHC design report, page 39, Fig. 3.5)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939178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2"/>
              </a:buBlip>
            </a:pPr>
            <a:r>
              <a:rPr lang="en-US" sz="2400" dirty="0" smtClean="0">
                <a:solidFill>
                  <a:srgbClr val="CA1100"/>
                </a:solidFill>
              </a:rPr>
              <a:t>FCC-</a:t>
            </a:r>
            <a:r>
              <a:rPr lang="en-US" sz="2400" dirty="0" err="1" smtClean="0">
                <a:solidFill>
                  <a:srgbClr val="CA1100"/>
                </a:solidFill>
              </a:rPr>
              <a:t>hh</a:t>
            </a:r>
            <a:r>
              <a:rPr lang="en-US" sz="2400" dirty="0" smtClean="0">
                <a:solidFill>
                  <a:srgbClr val="CA1100"/>
                </a:solidFill>
              </a:rPr>
              <a:t> baseline</a:t>
            </a:r>
          </a:p>
          <a:p>
            <a:pPr lvl="1" eaLnBrk="1" hangingPunct="1"/>
            <a:r>
              <a:rPr lang="en-US" sz="1800" dirty="0" smtClean="0"/>
              <a:t>91.2 km total length</a:t>
            </a:r>
          </a:p>
          <a:p>
            <a:pPr lvl="1" eaLnBrk="1" hangingPunct="1"/>
            <a:r>
              <a:rPr lang="en-US" sz="1800" dirty="0" smtClean="0"/>
              <a:t>14.24 km of straight sections</a:t>
            </a:r>
          </a:p>
          <a:p>
            <a:pPr lvl="1" eaLnBrk="1" hangingPunct="1"/>
            <a:r>
              <a:rPr lang="en-US" sz="1800" dirty="0" smtClean="0"/>
              <a:t>77.0 km of arcs</a:t>
            </a:r>
          </a:p>
          <a:p>
            <a:pPr eaLnBrk="1" hangingPunct="1"/>
            <a:r>
              <a:rPr lang="en-US" dirty="0" smtClean="0"/>
              <a:t>Cell length: 215 m (twice the LHC)</a:t>
            </a:r>
          </a:p>
          <a:p>
            <a:pPr lvl="1" eaLnBrk="1" hangingPunct="1"/>
            <a:r>
              <a:rPr lang="en-US" sz="1800" dirty="0" smtClean="0"/>
              <a:t>Dipole magnetic length: 14.2 m </a:t>
            </a:r>
          </a:p>
          <a:p>
            <a:pPr lvl="1" eaLnBrk="1" hangingPunct="1"/>
            <a:r>
              <a:rPr lang="en-US" sz="1800" dirty="0" smtClean="0"/>
              <a:t>Filling factor: 14.2×12/215= </a:t>
            </a:r>
            <a:r>
              <a:rPr lang="en-US" sz="1800" dirty="0" smtClean="0">
                <a:solidFill>
                  <a:srgbClr val="CC0000"/>
                </a:solidFill>
              </a:rPr>
              <a:t>79% slightly lower than in the LHC</a:t>
            </a:r>
          </a:p>
          <a:p>
            <a:pPr lvl="1" eaLnBrk="1" hangingPunct="1"/>
            <a:r>
              <a:rPr lang="en-US" sz="1800" dirty="0" err="1" smtClean="0"/>
              <a:t>Quadrupole</a:t>
            </a:r>
            <a:r>
              <a:rPr lang="en-US" sz="1800" dirty="0" smtClean="0"/>
              <a:t> magnetic length: 7.06 m (in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Sn)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marL="0" indent="0" eaLnBrk="1" hangingPunct="1">
              <a:buNone/>
            </a:pP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FILLING FACTOR IN FCC-</a:t>
            </a:r>
            <a:r>
              <a:rPr lang="en-US" dirty="0" err="1" smtClean="0"/>
              <a:t>hh</a:t>
            </a:r>
            <a:endParaRPr lang="en-US" dirty="0" smtClean="0"/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9441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r-CH" sz="2800" dirty="0" smtClean="0">
              <a:sym typeface="Symbol" pitchFamily="18" charset="2"/>
            </a:endParaRPr>
          </a:p>
          <a:p>
            <a:pPr eaLnBrk="1" hangingPunct="1"/>
            <a:r>
              <a:rPr lang="fr-CH" sz="2800" dirty="0">
                <a:solidFill>
                  <a:schemeClr val="bg1">
                    <a:lumMod val="50000"/>
                  </a:schemeClr>
                </a:solidFill>
                <a:sym typeface="Symbol" pitchFamily="18" charset="2"/>
              </a:rPr>
              <a:t>Introducing the filling factor</a:t>
            </a:r>
          </a:p>
          <a:p>
            <a:pPr eaLnBrk="1" hangingPunct="1"/>
            <a:endParaRPr lang="fr-CH" sz="2800" dirty="0">
              <a:sym typeface="Symbol" pitchFamily="18" charset="2"/>
            </a:endParaRPr>
          </a:p>
          <a:p>
            <a:pPr eaLnBrk="1" hangingPunct="1"/>
            <a:r>
              <a:rPr lang="fr-CH" sz="2800" dirty="0">
                <a:sym typeface="Symbol" pitchFamily="18" charset="2"/>
              </a:rPr>
              <a:t>The dependence on the quadrupole spacing</a:t>
            </a:r>
          </a:p>
          <a:p>
            <a:pPr eaLnBrk="1" hangingPunct="1"/>
            <a:endParaRPr lang="fr-CH" sz="2800" dirty="0">
              <a:sym typeface="Symbol" pitchFamily="18" charset="2"/>
            </a:endParaRPr>
          </a:p>
          <a:p>
            <a:pPr eaLnBrk="1" hangingPunct="1"/>
            <a:r>
              <a:rPr lang="fr-CH" sz="2800" dirty="0">
                <a:sym typeface="Symbol" pitchFamily="18" charset="2"/>
              </a:rPr>
              <a:t>The dependence on the cell phase advance</a:t>
            </a:r>
          </a:p>
          <a:p>
            <a:pPr marL="0" indent="0" eaLnBrk="1" hangingPunct="1">
              <a:buNone/>
            </a:pPr>
            <a:endParaRPr lang="fr-CH" sz="2800" dirty="0">
              <a:sym typeface="Symbol" pitchFamily="18" charset="2"/>
            </a:endParaRPr>
          </a:p>
          <a:p>
            <a:pPr eaLnBrk="1" hangingPunct="1"/>
            <a:r>
              <a:rPr lang="fr-CH" sz="2800" dirty="0">
                <a:sym typeface="Symbol" pitchFamily="18" charset="2"/>
              </a:rPr>
              <a:t>Out of the box: combined functions</a:t>
            </a:r>
            <a:endParaRPr lang="fr-CH" sz="2800" baseline="30000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5391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59453</TotalTime>
  <Words>2457</Words>
  <Application>Microsoft Macintosh PowerPoint</Application>
  <PresentationFormat>On-screen Show (4:3)</PresentationFormat>
  <Paragraphs>429</Paragraphs>
  <Slides>34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1_Default Design</vt:lpstr>
      <vt:lpstr>Equation</vt:lpstr>
      <vt:lpstr>Microsoft Equation</vt:lpstr>
      <vt:lpstr>ALL ABOUT THE FILLING FACTOR</vt:lpstr>
      <vt:lpstr>PowerPoint Presentation</vt:lpstr>
      <vt:lpstr>CONTENTS</vt:lpstr>
      <vt:lpstr>ENERGY VERSUS FIELD AND LENGTH</vt:lpstr>
      <vt:lpstr>ENERGY VERSUS FIELD AND LENGTH</vt:lpstr>
      <vt:lpstr>A CLOSER LOOK TO FILLING FACTOR</vt:lpstr>
      <vt:lpstr>A CLOSER LOOK TO FILLING FACTOR</vt:lpstr>
      <vt:lpstr>FILLING FACTOR IN FCC-hh</vt:lpstr>
      <vt:lpstr>CONTENTS</vt:lpstr>
      <vt:lpstr>ROME, APRIL 2016</vt:lpstr>
      <vt:lpstr>WHAT IF …</vt:lpstr>
      <vt:lpstr>APERTURE REQUIREMENTS</vt:lpstr>
      <vt:lpstr>SIZE OF THE BEAM: MAIN DEPENDENCES</vt:lpstr>
      <vt:lpstr>BETA FUNCTION DEPENDENCE</vt:lpstr>
      <vt:lpstr>BETA FUNCTION DEPENDENCE</vt:lpstr>
      <vt:lpstr>GRADIENT DEPENDENCE</vt:lpstr>
      <vt:lpstr>CONTENTS</vt:lpstr>
      <vt:lpstr>MILANO, FEBRUARY 2015</vt:lpstr>
      <vt:lpstr>DEPENDENCE ON PHASE ADVANCE</vt:lpstr>
      <vt:lpstr>DEPENDENCE ON PHASE ADVANCE</vt:lpstr>
      <vt:lpstr>DEPENDENCE ON PHASE ADVANCE</vt:lpstr>
      <vt:lpstr>HOW THE LAYOUT CAN AFFECT REQUIREMENTS ON MAGNETIC FIELD</vt:lpstr>
      <vt:lpstr>CONTENTS</vt:lpstr>
      <vt:lpstr>MOSCOW, MAY 2018</vt:lpstr>
      <vt:lpstr>A ROUGH ESTIMATE</vt:lpstr>
      <vt:lpstr>A ROUGH ESTIMATE</vt:lpstr>
      <vt:lpstr>A MORE REFINED ESTIMATE</vt:lpstr>
      <vt:lpstr>A TENTTIVE BALANCE  FOR COMBINED FUNCTION</vt:lpstr>
      <vt:lpstr>A TENTATIVE LATTICE  FOR COMBINED FUNCTION</vt:lpstr>
      <vt:lpstr>A COMBINED FUNCTION DIPOLE</vt:lpstr>
      <vt:lpstr>A COMBINED FUNCTION DIPOLE</vt:lpstr>
      <vt:lpstr>WHERE ARE WE IN HL-LHC WITH FILLING FACTOR ?</vt:lpstr>
      <vt:lpstr>WHERE ARE WE IN HL-LHC WITH FILLING FACTOR ?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USPAS- Unit2</dc:title>
  <dc:creator>Ezio Todesco</dc:creator>
  <cp:lastModifiedBy>Ezio Todesco</cp:lastModifiedBy>
  <cp:revision>484</cp:revision>
  <dcterms:created xsi:type="dcterms:W3CDTF">2006-07-31T18:23:56Z</dcterms:created>
  <dcterms:modified xsi:type="dcterms:W3CDTF">2023-03-06T13:03:13Z</dcterms:modified>
</cp:coreProperties>
</file>