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52"/>
  </p:notesMasterIdLst>
  <p:sldIdLst>
    <p:sldId id="256" r:id="rId2"/>
    <p:sldId id="259" r:id="rId3"/>
    <p:sldId id="258" r:id="rId4"/>
    <p:sldId id="260" r:id="rId5"/>
    <p:sldId id="261" r:id="rId6"/>
    <p:sldId id="296" r:id="rId7"/>
    <p:sldId id="262" r:id="rId8"/>
    <p:sldId id="263" r:id="rId9"/>
    <p:sldId id="307" r:id="rId10"/>
    <p:sldId id="275" r:id="rId11"/>
    <p:sldId id="276" r:id="rId12"/>
    <p:sldId id="273" r:id="rId13"/>
    <p:sldId id="274" r:id="rId14"/>
    <p:sldId id="280" r:id="rId15"/>
    <p:sldId id="281" r:id="rId16"/>
    <p:sldId id="287" r:id="rId17"/>
    <p:sldId id="286" r:id="rId18"/>
    <p:sldId id="289" r:id="rId19"/>
    <p:sldId id="290" r:id="rId20"/>
    <p:sldId id="291" r:id="rId21"/>
    <p:sldId id="292" r:id="rId22"/>
    <p:sldId id="293" r:id="rId23"/>
    <p:sldId id="294" r:id="rId24"/>
    <p:sldId id="295" r:id="rId25"/>
    <p:sldId id="265" r:id="rId26"/>
    <p:sldId id="266" r:id="rId27"/>
    <p:sldId id="268" r:id="rId28"/>
    <p:sldId id="269" r:id="rId29"/>
    <p:sldId id="288" r:id="rId30"/>
    <p:sldId id="297" r:id="rId31"/>
    <p:sldId id="298" r:id="rId32"/>
    <p:sldId id="299" r:id="rId33"/>
    <p:sldId id="300" r:id="rId34"/>
    <p:sldId id="279" r:id="rId35"/>
    <p:sldId id="278" r:id="rId36"/>
    <p:sldId id="277" r:id="rId37"/>
    <p:sldId id="282" r:id="rId38"/>
    <p:sldId id="283" r:id="rId39"/>
    <p:sldId id="284" r:id="rId40"/>
    <p:sldId id="285" r:id="rId41"/>
    <p:sldId id="301" r:id="rId42"/>
    <p:sldId id="302" r:id="rId43"/>
    <p:sldId id="264" r:id="rId44"/>
    <p:sldId id="303" r:id="rId45"/>
    <p:sldId id="304" r:id="rId46"/>
    <p:sldId id="267" r:id="rId47"/>
    <p:sldId id="305" r:id="rId48"/>
    <p:sldId id="306" r:id="rId49"/>
    <p:sldId id="270" r:id="rId50"/>
    <p:sldId id="272"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93"/>
    <p:restoredTop sz="94694"/>
  </p:normalViewPr>
  <p:slideViewPr>
    <p:cSldViewPr snapToGrid="0" snapToObjects="1">
      <p:cViewPr varScale="1">
        <p:scale>
          <a:sx n="128" d="100"/>
          <a:sy n="128" d="100"/>
        </p:scale>
        <p:origin x="195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36F475-F7F5-6C41-B37C-656C49194CAF}" type="datetimeFigureOut">
              <a:rPr lang="en-US" smtClean="0"/>
              <a:t>9/1/22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5839EF-EF2D-A244-8B03-02564FD38722}" type="slidenum">
              <a:rPr lang="en-US" smtClean="0"/>
              <a:t>‹#›</a:t>
            </a:fld>
            <a:endParaRPr lang="en-US"/>
          </a:p>
        </p:txBody>
      </p:sp>
    </p:spTree>
    <p:extLst>
      <p:ext uri="{BB962C8B-B14F-4D97-AF65-F5344CB8AC3E}">
        <p14:creationId xmlns:p14="http://schemas.microsoft.com/office/powerpoint/2010/main" val="2679280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 name="Google Shape;166;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7" name="Picture 6" descr="Graphical user interface&#10;&#10;Description automatically generated with medium confidence">
            <a:extLst>
              <a:ext uri="{FF2B5EF4-FFF2-40B4-BE49-F238E27FC236}">
                <a16:creationId xmlns:a16="http://schemas.microsoft.com/office/drawing/2014/main" id="{4CEC2187-E5FA-944C-A56A-E562C9C1C5D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36664" y="5761051"/>
            <a:ext cx="3238500" cy="419100"/>
          </a:xfrm>
          <a:prstGeom prst="rect">
            <a:avLst/>
          </a:prstGeom>
        </p:spPr>
      </p:pic>
    </p:spTree>
    <p:extLst>
      <p:ext uri="{BB962C8B-B14F-4D97-AF65-F5344CB8AC3E}">
        <p14:creationId xmlns:p14="http://schemas.microsoft.com/office/powerpoint/2010/main" val="642655364"/>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2880" userDrawn="1">
          <p15:clr>
            <a:srgbClr val="FBAE40"/>
          </p15:clr>
        </p15:guide>
        <p15:guide id="9" orient="horz" pos="3888" userDrawn="1">
          <p15:clr>
            <a:srgbClr val="FBAE40"/>
          </p15:clr>
        </p15:guide>
        <p15:guide id="10" pos="270" userDrawn="1">
          <p15:clr>
            <a:srgbClr val="FBAE40"/>
          </p15:clr>
        </p15:guide>
        <p15:guide id="11" pos="5490" userDrawn="1">
          <p15:clr>
            <a:srgbClr val="FBAE40"/>
          </p15:clr>
        </p15:guide>
        <p15:guide id="12" orient="horz" pos="3984"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84E83-FA30-AE49-A809-D1503D6A577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1FF97B18-F1D3-C845-98E1-FCEEFD596FE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B0677A6-B440-D244-B039-82AFE3A152A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6ACFED41-9DB8-3441-9E99-88FCE31DC29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4160339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999BF-B963-A049-A11E-595313950FCA}"/>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6BA4A0F9-2FD7-DE46-AE52-AD7C0C073AC7}"/>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A59413AE-9723-9D45-B482-FF92ED073F46}"/>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Slide Number Placeholder 5">
            <a:extLst>
              <a:ext uri="{FF2B5EF4-FFF2-40B4-BE49-F238E27FC236}">
                <a16:creationId xmlns:a16="http://schemas.microsoft.com/office/drawing/2014/main" id="{B0BC717A-FCD7-0D46-A097-931C02281585}"/>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8119199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0FA0D-AA3C-664A-87D2-78DEA605DF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05DD7F-359B-0241-A0E1-CB414639490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194FE3B0-EE83-EE47-9729-1EF195304D10}"/>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38166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7785AC-BC0C-8F4E-B552-D8A6AD40EEB4}"/>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59A820-91F6-F544-8B07-61605B067C56}"/>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5">
            <a:extLst>
              <a:ext uri="{FF2B5EF4-FFF2-40B4-BE49-F238E27FC236}">
                <a16:creationId xmlns:a16="http://schemas.microsoft.com/office/drawing/2014/main" id="{E1FAE437-C75F-3A40-9104-1FFF2D5E7948}"/>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1066097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86"/>
        <p:cNvGrpSpPr/>
        <p:nvPr/>
      </p:nvGrpSpPr>
      <p:grpSpPr>
        <a:xfrm>
          <a:off x="0" y="0"/>
          <a:ext cx="0" cy="0"/>
          <a:chOff x="0" y="0"/>
          <a:chExt cx="0" cy="0"/>
        </a:xfrm>
      </p:grpSpPr>
      <p:sp>
        <p:nvSpPr>
          <p:cNvPr id="87" name="Google Shape;87;p14"/>
          <p:cNvSpPr txBox="1">
            <a:spLocks noGrp="1"/>
          </p:cNvSpPr>
          <p:nvPr>
            <p:ph type="title"/>
          </p:nvPr>
        </p:nvSpPr>
        <p:spPr>
          <a:xfrm>
            <a:off x="0" y="0"/>
            <a:ext cx="8520600" cy="7636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rgbClr val="4A86E8"/>
              </a:buClr>
              <a:buSzPts val="2800"/>
              <a:buFont typeface="Helvetica Neue"/>
              <a:buNone/>
              <a:defRPr>
                <a:solidFill>
                  <a:srgbClr val="4A86E8"/>
                </a:solidFill>
                <a:latin typeface="Helvetica Neue"/>
                <a:ea typeface="Helvetica Neue"/>
                <a:cs typeface="Helvetica Neue"/>
                <a:sym typeface="Helvetica Neu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88" name="Google Shape;88;p14"/>
          <p:cNvSpPr txBox="1">
            <a:spLocks noGrp="1"/>
          </p:cNvSpPr>
          <p:nvPr>
            <p:ph type="body" idx="1"/>
          </p:nvPr>
        </p:nvSpPr>
        <p:spPr>
          <a:xfrm>
            <a:off x="311700" y="1052167"/>
            <a:ext cx="8520600" cy="5495200"/>
          </a:xfrm>
          <a:prstGeom prst="rect">
            <a:avLst/>
          </a:prstGeom>
          <a:noFill/>
          <a:ln>
            <a:noFill/>
          </a:ln>
        </p:spPr>
        <p:txBody>
          <a:bodyPr spcFirstLastPara="1" wrap="square" lIns="91425" tIns="91425" rIns="91425" bIns="91425" anchor="t" anchorCtr="0">
            <a:noAutofit/>
          </a:bodyPr>
          <a:lstStyle>
            <a:lvl1pPr marL="342900" lvl="0" indent="-257175" algn="l">
              <a:lnSpc>
                <a:spcPct val="115000"/>
              </a:lnSpc>
              <a:spcBef>
                <a:spcPts val="0"/>
              </a:spcBef>
              <a:spcAft>
                <a:spcPts val="0"/>
              </a:spcAft>
              <a:buSzPts val="1800"/>
              <a:buChar char="●"/>
              <a:defRPr/>
            </a:lvl1pPr>
            <a:lvl2pPr marL="685800" lvl="1" indent="-238125" algn="l">
              <a:lnSpc>
                <a:spcPct val="115000"/>
              </a:lnSpc>
              <a:spcBef>
                <a:spcPts val="1600"/>
              </a:spcBef>
              <a:spcAft>
                <a:spcPts val="0"/>
              </a:spcAft>
              <a:buSzPts val="1400"/>
              <a:buChar char="○"/>
              <a:defRPr/>
            </a:lvl2pPr>
            <a:lvl3pPr marL="1028700" lvl="2" indent="-238125" algn="l">
              <a:lnSpc>
                <a:spcPct val="115000"/>
              </a:lnSpc>
              <a:spcBef>
                <a:spcPts val="1600"/>
              </a:spcBef>
              <a:spcAft>
                <a:spcPts val="0"/>
              </a:spcAft>
              <a:buSzPts val="1400"/>
              <a:buChar char="■"/>
              <a:defRPr/>
            </a:lvl3pPr>
            <a:lvl4pPr marL="1371600" lvl="3" indent="-238125" algn="l">
              <a:lnSpc>
                <a:spcPct val="115000"/>
              </a:lnSpc>
              <a:spcBef>
                <a:spcPts val="1600"/>
              </a:spcBef>
              <a:spcAft>
                <a:spcPts val="0"/>
              </a:spcAft>
              <a:buSzPts val="1400"/>
              <a:buChar char="●"/>
              <a:defRPr/>
            </a:lvl4pPr>
            <a:lvl5pPr marL="1714500" lvl="4" indent="-238125" algn="l">
              <a:lnSpc>
                <a:spcPct val="115000"/>
              </a:lnSpc>
              <a:spcBef>
                <a:spcPts val="1600"/>
              </a:spcBef>
              <a:spcAft>
                <a:spcPts val="0"/>
              </a:spcAft>
              <a:buSzPts val="1400"/>
              <a:buChar char="○"/>
              <a:defRPr/>
            </a:lvl5pPr>
            <a:lvl6pPr marL="2057400" lvl="5" indent="-238125" algn="l">
              <a:lnSpc>
                <a:spcPct val="115000"/>
              </a:lnSpc>
              <a:spcBef>
                <a:spcPts val="1600"/>
              </a:spcBef>
              <a:spcAft>
                <a:spcPts val="0"/>
              </a:spcAft>
              <a:buSzPts val="1400"/>
              <a:buChar char="■"/>
              <a:defRPr/>
            </a:lvl6pPr>
            <a:lvl7pPr marL="2400300" lvl="6" indent="-238125" algn="l">
              <a:lnSpc>
                <a:spcPct val="115000"/>
              </a:lnSpc>
              <a:spcBef>
                <a:spcPts val="1600"/>
              </a:spcBef>
              <a:spcAft>
                <a:spcPts val="0"/>
              </a:spcAft>
              <a:buSzPts val="1400"/>
              <a:buChar char="●"/>
              <a:defRPr/>
            </a:lvl7pPr>
            <a:lvl8pPr marL="2743200" lvl="7" indent="-238125" algn="l">
              <a:lnSpc>
                <a:spcPct val="115000"/>
              </a:lnSpc>
              <a:spcBef>
                <a:spcPts val="1600"/>
              </a:spcBef>
              <a:spcAft>
                <a:spcPts val="0"/>
              </a:spcAft>
              <a:buSzPts val="1400"/>
              <a:buChar char="○"/>
              <a:defRPr/>
            </a:lvl8pPr>
            <a:lvl9pPr marL="3086100" lvl="8" indent="-238125" algn="l">
              <a:lnSpc>
                <a:spcPct val="115000"/>
              </a:lnSpc>
              <a:spcBef>
                <a:spcPts val="1600"/>
              </a:spcBef>
              <a:spcAft>
                <a:spcPts val="1600"/>
              </a:spcAft>
              <a:buSzPts val="1400"/>
              <a:buChar char="■"/>
              <a:defRPr/>
            </a:lvl9pPr>
          </a:lstStyle>
          <a:p>
            <a:endParaRPr/>
          </a:p>
        </p:txBody>
      </p:sp>
      <p:sp>
        <p:nvSpPr>
          <p:cNvPr id="89" name="Google Shape;89;p14"/>
          <p:cNvSpPr txBox="1">
            <a:spLocks noGrp="1"/>
          </p:cNvSpPr>
          <p:nvPr>
            <p:ph type="sldNum" idx="12"/>
          </p:nvPr>
        </p:nvSpPr>
        <p:spPr>
          <a:xfrm>
            <a:off x="8472458" y="6319223"/>
            <a:ext cx="548700" cy="524800"/>
          </a:xfrm>
          <a:prstGeom prst="rect">
            <a:avLst/>
          </a:prstGeom>
          <a:noFill/>
          <a:ln>
            <a:noFill/>
          </a:ln>
        </p:spPr>
        <p:txBody>
          <a:bodyPr spcFirstLastPara="1" wrap="square" lIns="91425" tIns="91425" rIns="91425" bIns="91425" anchor="ctr" anchorCtr="0">
            <a:noAutofit/>
          </a:bodyPr>
          <a:lstStyle>
            <a:lvl1pPr marL="0" lvl="0"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1pPr>
            <a:lvl2pPr marL="0" lvl="1"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2pPr>
            <a:lvl3pPr marL="0" lvl="2"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3pPr>
            <a:lvl4pPr marL="0" lvl="3"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4pPr>
            <a:lvl5pPr marL="0" lvl="4"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5pPr>
            <a:lvl6pPr marL="0" lvl="5"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6pPr>
            <a:lvl7pPr marL="0" lvl="6"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7pPr>
            <a:lvl8pPr marL="0" lvl="7"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8pPr>
            <a:lvl9pPr marL="0" lvl="8" indent="0" algn="r">
              <a:buClr>
                <a:schemeClr val="dk2"/>
              </a:buClr>
              <a:buSzPts val="1333"/>
              <a:buFont typeface="Helvetica Neue"/>
              <a:buNone/>
              <a:defRPr sz="1000" b="0" i="0" u="none" strike="noStrike" cap="none">
                <a:solidFill>
                  <a:schemeClr val="dk2"/>
                </a:solidFill>
                <a:latin typeface="Helvetica Neue"/>
                <a:ea typeface="Helvetica Neue"/>
                <a:cs typeface="Helvetica Neue"/>
                <a:sym typeface="Helvetica Neu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4523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FD422-CF21-5F4B-9F3C-D943F67A9BE0}"/>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B4A5F0DF-C789-3B48-88B2-EEF178B1680D}"/>
              </a:ext>
            </a:extLst>
          </p:cNvPr>
          <p:cNvSpPr>
            <a:spLocks noGrp="1"/>
          </p:cNvSpPr>
          <p:nvPr>
            <p:ph type="subTitle" idx="1"/>
          </p:nvPr>
        </p:nvSpPr>
        <p:spPr>
          <a:xfrm>
            <a:off x="609882" y="5773230"/>
            <a:ext cx="7750969" cy="746185"/>
          </a:xfrm>
        </p:spPr>
        <p:txBody>
          <a:bodyPr>
            <a:normAutofit/>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Text Placeholder 4">
            <a:extLst>
              <a:ext uri="{FF2B5EF4-FFF2-40B4-BE49-F238E27FC236}">
                <a16:creationId xmlns:a16="http://schemas.microsoft.com/office/drawing/2014/main" id="{4B87851E-C1E1-6E46-8D1B-95D6C1888590}"/>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pic>
        <p:nvPicPr>
          <p:cNvPr id="6" name="Picture 5">
            <a:extLst>
              <a:ext uri="{FF2B5EF4-FFF2-40B4-BE49-F238E27FC236}">
                <a16:creationId xmlns:a16="http://schemas.microsoft.com/office/drawing/2014/main" id="{C11DD1EC-00E2-0247-ADB6-287150A1627B}"/>
              </a:ext>
            </a:extLst>
          </p:cNvPr>
          <p:cNvPicPr>
            <a:picLocks noChangeAspect="1"/>
          </p:cNvPicPr>
          <p:nvPr userDrawn="1"/>
        </p:nvPicPr>
        <p:blipFill>
          <a:blip r:embed="rId3"/>
          <a:stretch>
            <a:fillRect/>
          </a:stretch>
        </p:blipFill>
        <p:spPr>
          <a:xfrm>
            <a:off x="5436664" y="5761050"/>
            <a:ext cx="3238500" cy="419100"/>
          </a:xfrm>
          <a:prstGeom prst="rect">
            <a:avLst/>
          </a:prstGeom>
        </p:spPr>
      </p:pic>
    </p:spTree>
    <p:extLst>
      <p:ext uri="{BB962C8B-B14F-4D97-AF65-F5344CB8AC3E}">
        <p14:creationId xmlns:p14="http://schemas.microsoft.com/office/powerpoint/2010/main" val="485114529"/>
      </p:ext>
    </p:extLst>
  </p:cSld>
  <p:clrMapOvr>
    <a:masterClrMapping/>
  </p:clrMapOvr>
  <p:extLst>
    <p:ext uri="{DCECCB84-F9BA-43D5-87BE-67443E8EF086}">
      <p15:sldGuideLst xmlns:p15="http://schemas.microsoft.com/office/powerpoint/2012/main">
        <p15:guide id="7" orient="horz" pos="2160" userDrawn="1">
          <p15:clr>
            <a:srgbClr val="FBAE40"/>
          </p15:clr>
        </p15:guide>
        <p15:guide id="8" pos="2880" userDrawn="1">
          <p15:clr>
            <a:srgbClr val="FBAE40"/>
          </p15:clr>
        </p15:guide>
        <p15:guide id="9" orient="horz" pos="3888" userDrawn="1">
          <p15:clr>
            <a:srgbClr val="FBAE40"/>
          </p15:clr>
        </p15:guide>
        <p15:guide id="10" pos="270" userDrawn="1">
          <p15:clr>
            <a:srgbClr val="FBAE40"/>
          </p15:clr>
        </p15:guide>
        <p15:guide id="11" pos="5490" userDrawn="1">
          <p15:clr>
            <a:srgbClr val="FBAE40"/>
          </p15:clr>
        </p15:guide>
        <p15:guide id="12" orient="horz" pos="3984"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794568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bg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bg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4223687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Section Header_Print-friend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0C4E73FD-DB7D-6846-A2AE-E73A318442F4}"/>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solidFill>
                  <a:schemeClr val="tx1"/>
                </a:solidFill>
              </a:defRPr>
            </a:lvl1pPr>
          </a:lstStyle>
          <a:p>
            <a:fld id="{933A556B-7C63-244D-9B7C-B0EA8042B330}" type="slidenum">
              <a:rPr lang="en-US" smtClean="0"/>
              <a:pPr/>
              <a:t>‹#›</a:t>
            </a:fld>
            <a:endParaRPr lang="en-US" dirty="0"/>
          </a:p>
        </p:txBody>
      </p:sp>
      <p:sp>
        <p:nvSpPr>
          <p:cNvPr id="7" name="Title 1">
            <a:extLst>
              <a:ext uri="{FF2B5EF4-FFF2-40B4-BE49-F238E27FC236}">
                <a16:creationId xmlns:a16="http://schemas.microsoft.com/office/drawing/2014/main" id="{27110BA2-9B68-CC4C-A636-3277ABFA5F1F}"/>
              </a:ext>
            </a:extLst>
          </p:cNvPr>
          <p:cNvSpPr>
            <a:spLocks noGrp="1"/>
          </p:cNvSpPr>
          <p:nvPr>
            <p:ph type="ctrTitle" hasCustomPrompt="1"/>
          </p:nvPr>
        </p:nvSpPr>
        <p:spPr>
          <a:xfrm>
            <a:off x="609882" y="2541806"/>
            <a:ext cx="7750969" cy="1947460"/>
          </a:xfrm>
        </p:spPr>
        <p:txBody>
          <a:bodyPr anchor="t" anchorCtr="0">
            <a:normAutofit/>
          </a:bodyPr>
          <a:lstStyle>
            <a:lvl1pPr algn="l">
              <a:defRPr sz="4800" b="1" i="0">
                <a:solidFill>
                  <a:schemeClr val="tx1"/>
                </a:solidFill>
                <a:latin typeface="+mn-lt"/>
                <a:cs typeface="Arial" panose="020B0604020202020204" pitchFamily="34" charset="0"/>
              </a:defRPr>
            </a:lvl1pPr>
          </a:lstStyle>
          <a:p>
            <a:r>
              <a:rPr lang="en-US" dirty="0"/>
              <a:t>Click To Edit Master Title Style</a:t>
            </a:r>
          </a:p>
        </p:txBody>
      </p:sp>
      <p:sp>
        <p:nvSpPr>
          <p:cNvPr id="8" name="Text Placeholder 4">
            <a:extLst>
              <a:ext uri="{FF2B5EF4-FFF2-40B4-BE49-F238E27FC236}">
                <a16:creationId xmlns:a16="http://schemas.microsoft.com/office/drawing/2014/main" id="{9FCBF15F-CA7F-7641-B9E3-4E9C3E92F434}"/>
              </a:ext>
            </a:extLst>
          </p:cNvPr>
          <p:cNvSpPr>
            <a:spLocks noGrp="1"/>
          </p:cNvSpPr>
          <p:nvPr>
            <p:ph type="body" sz="quarter" idx="10"/>
          </p:nvPr>
        </p:nvSpPr>
        <p:spPr>
          <a:xfrm>
            <a:off x="609882" y="4501445"/>
            <a:ext cx="7750969" cy="1259607"/>
          </a:xfrm>
        </p:spPr>
        <p:txBody>
          <a:bodyPr>
            <a:noAutofit/>
          </a:bodyPr>
          <a:lstStyle>
            <a:lvl1pPr marL="0" indent="0">
              <a:buFontTx/>
              <a:buNone/>
              <a:defRPr sz="2400">
                <a:solidFill>
                  <a:schemeClr val="tx1"/>
                </a:solidFill>
              </a:defRPr>
            </a:lvl1pPr>
            <a:lvl2pPr marL="342900" indent="0">
              <a:buFontTx/>
              <a:buNone/>
              <a:defRPr sz="1500"/>
            </a:lvl2pPr>
            <a:lvl3pPr marL="685800" indent="0">
              <a:buFontTx/>
              <a:buNone/>
              <a:defRPr sz="1500"/>
            </a:lvl3pPr>
            <a:lvl4pPr marL="1028700" indent="0">
              <a:buFontTx/>
              <a:buNone/>
              <a:defRPr sz="1500"/>
            </a:lvl4pPr>
            <a:lvl5pPr marL="1371600" indent="0">
              <a:buFontTx/>
              <a:buNone/>
              <a:defRPr sz="1500"/>
            </a:lvl5pPr>
          </a:lstStyle>
          <a:p>
            <a:pPr lvl="0"/>
            <a:r>
              <a:rPr lang="en-US"/>
              <a:t>Click to edit Master text styles</a:t>
            </a:r>
          </a:p>
        </p:txBody>
      </p:sp>
    </p:spTree>
    <p:extLst>
      <p:ext uri="{BB962C8B-B14F-4D97-AF65-F5344CB8AC3E}">
        <p14:creationId xmlns:p14="http://schemas.microsoft.com/office/powerpoint/2010/main" val="2196815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B965E-00C4-6F4C-8817-84A69C14D2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8926A3-B154-C14C-BFED-E141D3C8B7D4}"/>
              </a:ext>
            </a:extLst>
          </p:cNvPr>
          <p:cNvSpPr>
            <a:spLocks noGrp="1"/>
          </p:cNvSpPr>
          <p:nvPr>
            <p:ph sz="half" idx="1"/>
          </p:nvPr>
        </p:nvSpPr>
        <p:spPr>
          <a:xfrm>
            <a:off x="428625"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940C922-34CF-D846-A402-06F51B18941E}"/>
              </a:ext>
            </a:extLst>
          </p:cNvPr>
          <p:cNvSpPr>
            <a:spLocks noGrp="1"/>
          </p:cNvSpPr>
          <p:nvPr>
            <p:ph sz="half" idx="2"/>
          </p:nvPr>
        </p:nvSpPr>
        <p:spPr>
          <a:xfrm>
            <a:off x="457200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471868AE-308B-D548-82A1-318656FC5556}"/>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630614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ACFC5-D97A-B448-B815-E68D1A9731E8}"/>
              </a:ext>
            </a:extLst>
          </p:cNvPr>
          <p:cNvSpPr>
            <a:spLocks noGrp="1"/>
          </p:cNvSpPr>
          <p:nvPr>
            <p:ph type="title"/>
          </p:nvPr>
        </p:nvSpPr>
        <p:spPr>
          <a:xfrm>
            <a:off x="428625"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EBFB46D-01D9-1D44-ABED-AC6282C16BC1}"/>
              </a:ext>
            </a:extLst>
          </p:cNvPr>
          <p:cNvSpPr>
            <a:spLocks noGrp="1"/>
          </p:cNvSpPr>
          <p:nvPr>
            <p:ph type="body" idx="1"/>
          </p:nvPr>
        </p:nvSpPr>
        <p:spPr>
          <a:xfrm>
            <a:off x="428626"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A08F9F48-3F7F-A545-9387-0732A54B5B13}"/>
              </a:ext>
            </a:extLst>
          </p:cNvPr>
          <p:cNvSpPr>
            <a:spLocks noGrp="1"/>
          </p:cNvSpPr>
          <p:nvPr>
            <p:ph sz="half" idx="2"/>
          </p:nvPr>
        </p:nvSpPr>
        <p:spPr>
          <a:xfrm>
            <a:off x="428626"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90C0DC1-B7CB-B343-8B4E-8D57625AEA93}"/>
              </a:ext>
            </a:extLst>
          </p:cNvPr>
          <p:cNvSpPr>
            <a:spLocks noGrp="1"/>
          </p:cNvSpPr>
          <p:nvPr>
            <p:ph type="body" sz="quarter" idx="3"/>
          </p:nvPr>
        </p:nvSpPr>
        <p:spPr>
          <a:xfrm>
            <a:off x="457200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782689F1-F4A7-6440-A9D9-1BF6E3E127B0}"/>
              </a:ext>
            </a:extLst>
          </p:cNvPr>
          <p:cNvSpPr>
            <a:spLocks noGrp="1"/>
          </p:cNvSpPr>
          <p:nvPr>
            <p:ph sz="quarter" idx="4"/>
          </p:nvPr>
        </p:nvSpPr>
        <p:spPr>
          <a:xfrm>
            <a:off x="457200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5">
            <a:extLst>
              <a:ext uri="{FF2B5EF4-FFF2-40B4-BE49-F238E27FC236}">
                <a16:creationId xmlns:a16="http://schemas.microsoft.com/office/drawing/2014/main" id="{24E88283-FA1D-D040-8AFC-1D07DFC302AA}"/>
              </a:ext>
            </a:extLst>
          </p:cNvPr>
          <p:cNvSpPr>
            <a:spLocks noGrp="1"/>
          </p:cNvSpPr>
          <p:nvPr>
            <p:ph type="sldNum" sz="quarter" idx="10"/>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3573931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4B70F5-09AC-CD48-85DB-1752A5E862CB}"/>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00D6FDB5-5C90-C844-8D34-266A469CEC5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413359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87D20343-9337-0E42-A01C-2815CA8E0561}"/>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391252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7DAAA2-8718-2247-8539-9A0DC22C048C}"/>
              </a:ext>
            </a:extLst>
          </p:cNvPr>
          <p:cNvSpPr>
            <a:spLocks noGrp="1"/>
          </p:cNvSpPr>
          <p:nvPr>
            <p:ph type="title"/>
          </p:nvPr>
        </p:nvSpPr>
        <p:spPr>
          <a:xfrm>
            <a:off x="428625" y="365126"/>
            <a:ext cx="8286750" cy="1325563"/>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A73056FE-C136-A54B-9DE3-EACD8E08FED9}"/>
              </a:ext>
            </a:extLst>
          </p:cNvPr>
          <p:cNvSpPr>
            <a:spLocks noGrp="1"/>
          </p:cNvSpPr>
          <p:nvPr>
            <p:ph type="body" idx="1"/>
          </p:nvPr>
        </p:nvSpPr>
        <p:spPr>
          <a:xfrm>
            <a:off x="428625" y="1825626"/>
            <a:ext cx="8286750" cy="420718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Slide Number Placeholder 5">
            <a:extLst>
              <a:ext uri="{FF2B5EF4-FFF2-40B4-BE49-F238E27FC236}">
                <a16:creationId xmlns:a16="http://schemas.microsoft.com/office/drawing/2014/main" id="{125833E0-DD3D-DF4F-9316-F67B7A80E307}"/>
              </a:ext>
            </a:extLst>
          </p:cNvPr>
          <p:cNvSpPr>
            <a:spLocks noGrp="1"/>
          </p:cNvSpPr>
          <p:nvPr>
            <p:ph type="sldNum" sz="quarter" idx="4"/>
          </p:nvPr>
        </p:nvSpPr>
        <p:spPr>
          <a:xfrm>
            <a:off x="8391010" y="6316596"/>
            <a:ext cx="324365" cy="365125"/>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544521178"/>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62" r:id="rId3"/>
    <p:sldLayoutId id="2147483663" r:id="rId4"/>
    <p:sldLayoutId id="214748367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4" r:id="rId14"/>
  </p:sldLayoutIdLst>
  <p:hf hdr="0" ftr="0" dt="0"/>
  <p:txStyles>
    <p:titleStyle>
      <a:lvl1pPr algn="l"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0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7" orient="horz" pos="2160" userDrawn="1">
          <p15:clr>
            <a:srgbClr val="F26B43"/>
          </p15:clr>
        </p15:guide>
        <p15:guide id="8" pos="2880" userDrawn="1">
          <p15:clr>
            <a:srgbClr val="F26B43"/>
          </p15:clr>
        </p15:guide>
        <p15:guide id="9" pos="270" userDrawn="1">
          <p15:clr>
            <a:srgbClr val="F26B43"/>
          </p15:clr>
        </p15:guide>
        <p15:guide id="10" orient="horz" pos="3888" userDrawn="1">
          <p15:clr>
            <a:srgbClr val="F26B43"/>
          </p15:clr>
        </p15:guide>
        <p15:guide id="11" pos="5490" userDrawn="1">
          <p15:clr>
            <a:srgbClr val="F26B43"/>
          </p15:clr>
        </p15:guide>
        <p15:guide id="12" orient="horz" pos="412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hyperlink" Target="http://www.golang.org/" TargetMode="Externa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hyperlink" Target="https://research.swtch.com/gotour" TargetMode="External"/><Relationship Id="rId7" Type="http://schemas.openxmlformats.org/officeDocument/2006/relationships/image" Target="../media/image29.png"/><Relationship Id="rId2" Type="http://schemas.openxmlformats.org/officeDocument/2006/relationships/hyperlink" Target="https://tour.golang.org/welcome/1" TargetMode="External"/><Relationship Id="rId1" Type="http://schemas.openxmlformats.org/officeDocument/2006/relationships/slideLayout" Target="../slideLayouts/slideLayout3.xml"/><Relationship Id="rId6" Type="http://schemas.openxmlformats.org/officeDocument/2006/relationships/hyperlink" Target="https://golang.org/doc/install" TargetMode="External"/><Relationship Id="rId5" Type="http://schemas.openxmlformats.org/officeDocument/2006/relationships/hyperlink" Target="https://www.youtube.com/watch?v=f6kdp27TYZs" TargetMode="External"/><Relationship Id="rId4" Type="http://schemas.openxmlformats.org/officeDocument/2006/relationships/hyperlink" Target="https://vimeo.com/5322156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hyperlink" Target="https://gitlab.cern.ch/bnl-omega-go/si5345tool" TargetMode="External"/><Relationship Id="rId2" Type="http://schemas.openxmlformats.org/officeDocument/2006/relationships/hyperlink" Target="https://gitlab.cern.ch/bnl-omega-go" TargetMode="External"/><Relationship Id="rId1" Type="http://schemas.openxmlformats.org/officeDocument/2006/relationships/slideLayout" Target="../slideLayouts/slideLayout3.xml"/><Relationship Id="rId4" Type="http://schemas.openxmlformats.org/officeDocument/2006/relationships/hyperlink" Target="https://gitlab.cern.ch/bnl-omega-go/ina228too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0.png"/><Relationship Id="rId1" Type="http://schemas.openxmlformats.org/officeDocument/2006/relationships/slideLayout" Target="../slideLayouts/slideLayout3.xml"/><Relationship Id="rId5" Type="http://schemas.openxmlformats.org/officeDocument/2006/relationships/hyperlink" Target="https://gitlab.cern.ch/BNL-ATLAS/larphase2/analysistools/gowfanalysis/-/tree/master/autocorrelation" TargetMode="External"/><Relationship Id="rId4" Type="http://schemas.openxmlformats.org/officeDocument/2006/relationships/image" Target="../media/image31.gif"/></Relationships>
</file>

<file path=ppt/slides/_rels/slide34.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digikey.com/short/v5qztpd3" TargetMode="External"/><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3.xml"/><Relationship Id="rId5" Type="http://schemas.openxmlformats.org/officeDocument/2006/relationships/image" Target="../media/image43.png"/><Relationship Id="rId4" Type="http://schemas.openxmlformats.org/officeDocument/2006/relationships/image" Target="../media/image42.png"/></Relationships>
</file>

<file path=ppt/slides/_rels/slide4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image" Target="../media/image48.png"/><Relationship Id="rId1" Type="http://schemas.openxmlformats.org/officeDocument/2006/relationships/slideLayout" Target="../slideLayouts/slideLayout3.xml"/><Relationship Id="rId6" Type="http://schemas.openxmlformats.org/officeDocument/2006/relationships/hyperlink" Target="https://gist.github.com/asukakenji/ac8a05644a2e98f1d5ea8c299541fce9" TargetMode="External"/><Relationship Id="rId5" Type="http://schemas.openxmlformats.org/officeDocument/2006/relationships/image" Target="../media/image51.png"/><Relationship Id="rId4" Type="http://schemas.openxmlformats.org/officeDocument/2006/relationships/image" Target="../media/image50.png"/></Relationships>
</file>

<file path=ppt/slides/_rels/slide4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github.com/mathieubenoit/FETB2_15EG_OS"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156CBC-DA70-7741-BB3F-BCDBBE052F88}"/>
              </a:ext>
            </a:extLst>
          </p:cNvPr>
          <p:cNvSpPr>
            <a:spLocks noGrp="1"/>
          </p:cNvSpPr>
          <p:nvPr>
            <p:ph type="ctrTitle"/>
          </p:nvPr>
        </p:nvSpPr>
        <p:spPr/>
        <p:txBody>
          <a:bodyPr>
            <a:normAutofit fontScale="90000"/>
          </a:bodyPr>
          <a:lstStyle/>
          <a:p>
            <a:r>
              <a:rPr lang="en-US" dirty="0"/>
              <a:t>Ongoing Design Effort for </a:t>
            </a:r>
            <a:r>
              <a:rPr lang="en-US" dirty="0" err="1"/>
              <a:t>SoM</a:t>
            </a:r>
            <a:r>
              <a:rPr lang="en-US" dirty="0"/>
              <a:t> as Basis for Caribou 2.0</a:t>
            </a:r>
          </a:p>
        </p:txBody>
      </p:sp>
      <p:sp>
        <p:nvSpPr>
          <p:cNvPr id="3" name="Subtitle 2">
            <a:extLst>
              <a:ext uri="{FF2B5EF4-FFF2-40B4-BE49-F238E27FC236}">
                <a16:creationId xmlns:a16="http://schemas.microsoft.com/office/drawing/2014/main" id="{FDB0E14B-6889-F849-8A8C-D01D7C36038D}"/>
              </a:ext>
            </a:extLst>
          </p:cNvPr>
          <p:cNvSpPr>
            <a:spLocks noGrp="1"/>
          </p:cNvSpPr>
          <p:nvPr>
            <p:ph type="subTitle" idx="1"/>
          </p:nvPr>
        </p:nvSpPr>
        <p:spPr/>
        <p:txBody>
          <a:bodyPr/>
          <a:lstStyle/>
          <a:p>
            <a:r>
              <a:rPr lang="en-US" dirty="0"/>
              <a:t>September 1</a:t>
            </a:r>
            <a:r>
              <a:rPr lang="en-US" baseline="30000" dirty="0"/>
              <a:t>st</a:t>
            </a:r>
            <a:r>
              <a:rPr lang="en-US" dirty="0"/>
              <a:t> 2022</a:t>
            </a:r>
          </a:p>
        </p:txBody>
      </p:sp>
      <p:sp>
        <p:nvSpPr>
          <p:cNvPr id="4" name="Text Placeholder 3">
            <a:extLst>
              <a:ext uri="{FF2B5EF4-FFF2-40B4-BE49-F238E27FC236}">
                <a16:creationId xmlns:a16="http://schemas.microsoft.com/office/drawing/2014/main" id="{BD0F4563-AB5E-1F4E-B28C-08AC1323034C}"/>
              </a:ext>
            </a:extLst>
          </p:cNvPr>
          <p:cNvSpPr>
            <a:spLocks noGrp="1"/>
          </p:cNvSpPr>
          <p:nvPr>
            <p:ph type="body" sz="quarter" idx="10"/>
          </p:nvPr>
        </p:nvSpPr>
        <p:spPr/>
        <p:txBody>
          <a:bodyPr/>
          <a:lstStyle/>
          <a:p>
            <a:r>
              <a:rPr lang="en-US" dirty="0"/>
              <a:t>Mathieu Benoit</a:t>
            </a:r>
          </a:p>
        </p:txBody>
      </p:sp>
      <p:sp>
        <p:nvSpPr>
          <p:cNvPr id="6" name="TextBox 5">
            <a:extLst>
              <a:ext uri="{FF2B5EF4-FFF2-40B4-BE49-F238E27FC236}">
                <a16:creationId xmlns:a16="http://schemas.microsoft.com/office/drawing/2014/main" id="{F1A15235-45D1-3302-5FF5-1A5F752ECED5}"/>
              </a:ext>
            </a:extLst>
          </p:cNvPr>
          <p:cNvSpPr txBox="1"/>
          <p:nvPr/>
        </p:nvSpPr>
        <p:spPr>
          <a:xfrm>
            <a:off x="2286000" y="3244334"/>
            <a:ext cx="4572000" cy="369332"/>
          </a:xfrm>
          <a:prstGeom prst="rect">
            <a:avLst/>
          </a:prstGeom>
          <a:noFill/>
        </p:spPr>
        <p:txBody>
          <a:bodyPr wrap="square">
            <a:spAutoFit/>
          </a:bodyPr>
          <a:lstStyle/>
          <a:p>
            <a:r>
              <a:rPr lang="en-US" b="0" dirty="0">
                <a:effectLst/>
              </a:rPr>
              <a:t> </a:t>
            </a:r>
            <a:endParaRPr lang="en-US" dirty="0"/>
          </a:p>
        </p:txBody>
      </p:sp>
    </p:spTree>
    <p:extLst>
      <p:ext uri="{BB962C8B-B14F-4D97-AF65-F5344CB8AC3E}">
        <p14:creationId xmlns:p14="http://schemas.microsoft.com/office/powerpoint/2010/main" val="22467559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4D7D3-E693-9145-8582-68DC59777CC8}"/>
              </a:ext>
            </a:extLst>
          </p:cNvPr>
          <p:cNvSpPr>
            <a:spLocks noGrp="1"/>
          </p:cNvSpPr>
          <p:nvPr>
            <p:ph type="title"/>
          </p:nvPr>
        </p:nvSpPr>
        <p:spPr/>
        <p:txBody>
          <a:bodyPr/>
          <a:lstStyle/>
          <a:p>
            <a:r>
              <a:rPr lang="en-US" dirty="0"/>
              <a:t>Goals of Go </a:t>
            </a:r>
          </a:p>
        </p:txBody>
      </p:sp>
      <p:sp>
        <p:nvSpPr>
          <p:cNvPr id="3" name="Content Placeholder 2">
            <a:extLst>
              <a:ext uri="{FF2B5EF4-FFF2-40B4-BE49-F238E27FC236}">
                <a16:creationId xmlns:a16="http://schemas.microsoft.com/office/drawing/2014/main" id="{83B0BA81-6A82-754A-A97F-F9458BB187E4}"/>
              </a:ext>
            </a:extLst>
          </p:cNvPr>
          <p:cNvSpPr>
            <a:spLocks noGrp="1"/>
          </p:cNvSpPr>
          <p:nvPr>
            <p:ph idx="1"/>
          </p:nvPr>
        </p:nvSpPr>
        <p:spPr>
          <a:xfrm>
            <a:off x="616226" y="1438000"/>
            <a:ext cx="8099149" cy="4803774"/>
          </a:xfrm>
        </p:spPr>
        <p:txBody>
          <a:bodyPr>
            <a:normAutofit/>
          </a:bodyPr>
          <a:lstStyle/>
          <a:p>
            <a:pPr marL="342900" indent="-342900">
              <a:buFont typeface="Arial" panose="020B0604020202020204" pitchFamily="34" charset="0"/>
              <a:buChar char="•"/>
            </a:pPr>
            <a:r>
              <a:rPr lang="en-US" dirty="0"/>
              <a:t>Provide a simple language in terms of syntax</a:t>
            </a:r>
          </a:p>
          <a:p>
            <a:pPr marL="685800" lvl="1" indent="-342900"/>
            <a:r>
              <a:rPr lang="en-US" dirty="0"/>
              <a:t>Syntax similar to python, C, Java </a:t>
            </a:r>
          </a:p>
          <a:p>
            <a:pPr marL="342900" indent="-342900">
              <a:buFont typeface="Arial" panose="020B0604020202020204" pitchFamily="34" charset="0"/>
              <a:buChar char="•"/>
            </a:pPr>
            <a:r>
              <a:rPr lang="en-US" dirty="0"/>
              <a:t>Provide an easy method to deal with modern multi-processor architecture to maximize its usage </a:t>
            </a:r>
          </a:p>
          <a:p>
            <a:pPr marL="685800" lvl="1" indent="-342900"/>
            <a:r>
              <a:rPr lang="en-US" dirty="0"/>
              <a:t>The language provides mechanism to simply handle concurrency and parallelism issues </a:t>
            </a:r>
          </a:p>
          <a:p>
            <a:pPr marL="342900" indent="-342900">
              <a:buFont typeface="Arial" panose="020B0604020202020204" pitchFamily="34" charset="0"/>
              <a:buChar char="•"/>
            </a:pPr>
            <a:r>
              <a:rPr lang="en-US" dirty="0"/>
              <a:t>Provide the speed of a compiled language, and the feeling and ease of use (libraries etc.) of a compiled language</a:t>
            </a:r>
          </a:p>
          <a:p>
            <a:pPr marL="685800" lvl="1" indent="-342900"/>
            <a:r>
              <a:rPr lang="en-US" dirty="0"/>
              <a:t>Large set of standard libraries covering the needs of a modern software </a:t>
            </a:r>
          </a:p>
          <a:p>
            <a:pPr marL="342900" indent="-342900">
              <a:buFont typeface="Arial" panose="020B0604020202020204" pitchFamily="34" charset="0"/>
              <a:buChar char="•"/>
            </a:pPr>
            <a:r>
              <a:rPr lang="en-US" dirty="0"/>
              <a:t>Provide ease of deployment </a:t>
            </a:r>
            <a:r>
              <a:rPr lang="en-US" b="1" dirty="0"/>
              <a:t>via the use of static linking</a:t>
            </a:r>
          </a:p>
          <a:p>
            <a:pPr marL="685800" lvl="1" indent="-342900"/>
            <a:endParaRPr lang="en-US" dirty="0"/>
          </a:p>
          <a:p>
            <a:pPr marL="685800" lvl="1" indent="-342900"/>
            <a:endParaRPr lang="en-US" dirty="0"/>
          </a:p>
          <a:p>
            <a:pPr marL="685800" lvl="1" indent="-342900"/>
            <a:endParaRPr lang="en-US" dirty="0"/>
          </a:p>
        </p:txBody>
      </p:sp>
      <p:sp>
        <p:nvSpPr>
          <p:cNvPr id="4" name="Slide Number Placeholder 3">
            <a:extLst>
              <a:ext uri="{FF2B5EF4-FFF2-40B4-BE49-F238E27FC236}">
                <a16:creationId xmlns:a16="http://schemas.microsoft.com/office/drawing/2014/main" id="{044A3F58-3163-8A49-8883-A71C3FCC54D6}"/>
              </a:ext>
            </a:extLst>
          </p:cNvPr>
          <p:cNvSpPr>
            <a:spLocks noGrp="1"/>
          </p:cNvSpPr>
          <p:nvPr>
            <p:ph type="sldNum" sz="quarter" idx="4"/>
          </p:nvPr>
        </p:nvSpPr>
        <p:spPr/>
        <p:txBody>
          <a:bodyPr/>
          <a:lstStyle/>
          <a:p>
            <a:fld id="{933A556B-7C63-244D-9B7C-B0EA8042B330}" type="slidenum">
              <a:rPr lang="en-US" smtClean="0"/>
              <a:pPr/>
              <a:t>10</a:t>
            </a:fld>
            <a:endParaRPr lang="en-US" sz="750" dirty="0"/>
          </a:p>
        </p:txBody>
      </p:sp>
      <p:pic>
        <p:nvPicPr>
          <p:cNvPr id="8194" name="Picture 2">
            <a:extLst>
              <a:ext uri="{FF2B5EF4-FFF2-40B4-BE49-F238E27FC236}">
                <a16:creationId xmlns:a16="http://schemas.microsoft.com/office/drawing/2014/main" id="{50C69766-F007-574C-BA9A-56230A3BD9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0"/>
            <a:ext cx="2159000" cy="162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9492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93FCD-1E73-3345-B0DD-950680376214}"/>
              </a:ext>
            </a:extLst>
          </p:cNvPr>
          <p:cNvSpPr>
            <a:spLocks noGrp="1"/>
          </p:cNvSpPr>
          <p:nvPr>
            <p:ph type="title"/>
          </p:nvPr>
        </p:nvSpPr>
        <p:spPr/>
        <p:txBody>
          <a:bodyPr/>
          <a:lstStyle/>
          <a:p>
            <a:r>
              <a:rPr lang="en-US" dirty="0"/>
              <a:t>Go language in a nutshell</a:t>
            </a:r>
          </a:p>
        </p:txBody>
      </p:sp>
      <p:sp>
        <p:nvSpPr>
          <p:cNvPr id="3" name="Content Placeholder 2">
            <a:extLst>
              <a:ext uri="{FF2B5EF4-FFF2-40B4-BE49-F238E27FC236}">
                <a16:creationId xmlns:a16="http://schemas.microsoft.com/office/drawing/2014/main" id="{B3ADD001-0795-2040-937A-2430CB61C694}"/>
              </a:ext>
            </a:extLst>
          </p:cNvPr>
          <p:cNvSpPr>
            <a:spLocks noGrp="1"/>
          </p:cNvSpPr>
          <p:nvPr>
            <p:ph idx="1"/>
          </p:nvPr>
        </p:nvSpPr>
        <p:spPr>
          <a:xfrm>
            <a:off x="428625" y="1825626"/>
            <a:ext cx="8178662" cy="4207185"/>
          </a:xfrm>
        </p:spPr>
        <p:txBody>
          <a:bodyPr>
            <a:normAutofit/>
          </a:bodyPr>
          <a:lstStyle/>
          <a:p>
            <a:pPr marL="457200" indent="-457200">
              <a:buFont typeface="Arial" panose="020B0604020202020204" pitchFamily="34" charset="0"/>
              <a:buChar char="•"/>
            </a:pPr>
            <a:r>
              <a:rPr lang="en-US" sz="2800" dirty="0"/>
              <a:t>The go language is an object-oriented language, but not in the common sense </a:t>
            </a:r>
          </a:p>
          <a:p>
            <a:pPr marL="800100" lvl="1" indent="-457200"/>
            <a:r>
              <a:rPr lang="en-US" sz="2400" dirty="0"/>
              <a:t>No classes, inheritance, polymorphism </a:t>
            </a:r>
          </a:p>
          <a:p>
            <a:pPr marL="800100" lvl="1" indent="-457200"/>
            <a:r>
              <a:rPr lang="en-US" sz="2400" b="1" dirty="0"/>
              <a:t>Types can be attributed methods </a:t>
            </a:r>
          </a:p>
          <a:p>
            <a:pPr marL="800100" lvl="1" indent="-457200"/>
            <a:r>
              <a:rPr lang="en-US" sz="2400" dirty="0"/>
              <a:t>Object-Oriented concept via </a:t>
            </a:r>
            <a:r>
              <a:rPr lang="en-US" sz="2400" b="1" dirty="0"/>
              <a:t>Interfaces</a:t>
            </a:r>
            <a:r>
              <a:rPr lang="en-US" sz="2400" dirty="0"/>
              <a:t> </a:t>
            </a:r>
          </a:p>
          <a:p>
            <a:pPr marL="800100" lvl="1" indent="-457200"/>
            <a:r>
              <a:rPr lang="en-US" sz="2400" dirty="0"/>
              <a:t>Functions are objects </a:t>
            </a:r>
          </a:p>
          <a:p>
            <a:pPr marL="457200" indent="-457200">
              <a:buFont typeface="Arial" panose="020B0604020202020204" pitchFamily="34" charset="0"/>
              <a:buChar char="•"/>
            </a:pPr>
            <a:r>
              <a:rPr lang="en-US" sz="2800" dirty="0"/>
              <a:t>The language is strongly typed </a:t>
            </a:r>
          </a:p>
          <a:p>
            <a:pPr marL="800100" lvl="1" indent="-457200"/>
            <a:r>
              <a:rPr lang="en-US" sz="2400" dirty="0"/>
              <a:t>Conversion between types always explicit </a:t>
            </a:r>
          </a:p>
          <a:p>
            <a:pPr marL="457200" indent="-457200">
              <a:buFont typeface="Arial" panose="020B0604020202020204" pitchFamily="34" charset="0"/>
              <a:buChar char="•"/>
            </a:pPr>
            <a:r>
              <a:rPr lang="en-US" sz="2800" dirty="0"/>
              <a:t>The language is not sensitive to indentation</a:t>
            </a:r>
          </a:p>
          <a:p>
            <a:pPr marL="457200" indent="-457200">
              <a:buFont typeface="Arial" panose="020B0604020202020204" pitchFamily="34" charset="0"/>
              <a:buChar char="•"/>
            </a:pPr>
            <a:endParaRPr lang="en-US" sz="2800" dirty="0"/>
          </a:p>
        </p:txBody>
      </p:sp>
      <p:sp>
        <p:nvSpPr>
          <p:cNvPr id="4" name="Slide Number Placeholder 3">
            <a:extLst>
              <a:ext uri="{FF2B5EF4-FFF2-40B4-BE49-F238E27FC236}">
                <a16:creationId xmlns:a16="http://schemas.microsoft.com/office/drawing/2014/main" id="{04CD2676-F76D-4345-9D3D-6612476DC584}"/>
              </a:ext>
            </a:extLst>
          </p:cNvPr>
          <p:cNvSpPr>
            <a:spLocks noGrp="1"/>
          </p:cNvSpPr>
          <p:nvPr>
            <p:ph type="sldNum" sz="quarter" idx="4"/>
          </p:nvPr>
        </p:nvSpPr>
        <p:spPr/>
        <p:txBody>
          <a:bodyPr/>
          <a:lstStyle/>
          <a:p>
            <a:fld id="{933A556B-7C63-244D-9B7C-B0EA8042B330}" type="slidenum">
              <a:rPr lang="en-US" smtClean="0"/>
              <a:pPr/>
              <a:t>11</a:t>
            </a:fld>
            <a:endParaRPr lang="en-US" sz="750" dirty="0"/>
          </a:p>
        </p:txBody>
      </p:sp>
      <p:pic>
        <p:nvPicPr>
          <p:cNvPr id="9218" name="Picture 2" descr="Golang Gopher in the nutshell&amp;quot; Art Board Print by clgtart | Redbubble">
            <a:extLst>
              <a:ext uri="{FF2B5EF4-FFF2-40B4-BE49-F238E27FC236}">
                <a16:creationId xmlns:a16="http://schemas.microsoft.com/office/drawing/2014/main" id="{FC97A27B-FA04-9F44-A618-266491C8BA0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02" t="26620" r="10580" b="27102"/>
          <a:stretch/>
        </p:blipFill>
        <p:spPr bwMode="auto">
          <a:xfrm>
            <a:off x="6872398" y="87315"/>
            <a:ext cx="2102637" cy="1603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15701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CBDF7-B35A-D048-8577-2540BA4B760A}"/>
              </a:ext>
            </a:extLst>
          </p:cNvPr>
          <p:cNvSpPr>
            <a:spLocks noGrp="1"/>
          </p:cNvSpPr>
          <p:nvPr>
            <p:ph type="title"/>
          </p:nvPr>
        </p:nvSpPr>
        <p:spPr>
          <a:xfrm>
            <a:off x="428625" y="-44365"/>
            <a:ext cx="8286750" cy="1325563"/>
          </a:xfrm>
        </p:spPr>
        <p:txBody>
          <a:bodyPr/>
          <a:lstStyle/>
          <a:p>
            <a:r>
              <a:rPr lang="en-US" dirty="0"/>
              <a:t>The go environment</a:t>
            </a:r>
          </a:p>
        </p:txBody>
      </p:sp>
      <p:sp>
        <p:nvSpPr>
          <p:cNvPr id="3" name="Content Placeholder 2">
            <a:extLst>
              <a:ext uri="{FF2B5EF4-FFF2-40B4-BE49-F238E27FC236}">
                <a16:creationId xmlns:a16="http://schemas.microsoft.com/office/drawing/2014/main" id="{9C99BC65-7434-6F49-A9B7-7E5767E51569}"/>
              </a:ext>
            </a:extLst>
          </p:cNvPr>
          <p:cNvSpPr>
            <a:spLocks noGrp="1"/>
          </p:cNvSpPr>
          <p:nvPr>
            <p:ph idx="1"/>
          </p:nvPr>
        </p:nvSpPr>
        <p:spPr>
          <a:xfrm>
            <a:off x="428625" y="1755613"/>
            <a:ext cx="8286750" cy="4207185"/>
          </a:xfrm>
        </p:spPr>
        <p:txBody>
          <a:bodyPr>
            <a:normAutofit fontScale="85000" lnSpcReduction="10000"/>
          </a:bodyPr>
          <a:lstStyle/>
          <a:p>
            <a:r>
              <a:rPr lang="en-US" dirty="0"/>
              <a:t>The go compiler can be downloaded and installed for any platform and architecture from </a:t>
            </a:r>
            <a:r>
              <a:rPr lang="en-US" dirty="0">
                <a:hlinkClick r:id="rId2"/>
              </a:rPr>
              <a:t>www.golang.org</a:t>
            </a:r>
            <a:endParaRPr lang="en-US" dirty="0"/>
          </a:p>
          <a:p>
            <a:endParaRPr lang="en-US" dirty="0"/>
          </a:p>
          <a:p>
            <a:pPr marL="342900" indent="-342900">
              <a:buFont typeface="Arial" panose="020B0604020202020204" pitchFamily="34" charset="0"/>
              <a:buChar char="•"/>
            </a:pPr>
            <a:r>
              <a:rPr lang="en-US" dirty="0"/>
              <a:t>The compiler comes with all the tools required to develop in the go </a:t>
            </a:r>
            <a:r>
              <a:rPr lang="en-US" dirty="0" err="1"/>
              <a:t>langage</a:t>
            </a:r>
            <a:r>
              <a:rPr lang="en-US" dirty="0"/>
              <a:t> : Compiler, formatter, linter, code checker, profiler , tracer, tester, coverage and version control integration </a:t>
            </a:r>
          </a:p>
          <a:p>
            <a:pPr marL="685800" lvl="1" indent="-342900"/>
            <a:r>
              <a:rPr lang="en-US" dirty="0"/>
              <a:t>It is recommended to use an IDE such as Visual code to make most use of the tools </a:t>
            </a:r>
          </a:p>
          <a:p>
            <a:pPr marL="685800" lvl="1" indent="-342900"/>
            <a:endParaRPr lang="en-US" dirty="0"/>
          </a:p>
          <a:p>
            <a:pPr marL="342900" indent="-342900">
              <a:buFont typeface="Arial" panose="020B0604020202020204" pitchFamily="34" charset="0"/>
              <a:buChar char="•"/>
            </a:pPr>
            <a:r>
              <a:rPr lang="en-US" dirty="0"/>
              <a:t>The go language is statically linked, so the executable produced </a:t>
            </a:r>
            <a:r>
              <a:rPr lang="en-US" b="1" dirty="0"/>
              <a:t>are standalone and contain all the code needed to run </a:t>
            </a:r>
          </a:p>
          <a:p>
            <a:pPr marL="342900" indent="-342900">
              <a:buFont typeface="Arial" panose="020B0604020202020204" pitchFamily="34" charset="0"/>
              <a:buChar char="•"/>
            </a:pPr>
            <a:endParaRPr lang="en-US" b="1" dirty="0"/>
          </a:p>
          <a:p>
            <a:pPr marL="342900" indent="-342900">
              <a:buFont typeface="Arial" panose="020B0604020202020204" pitchFamily="34" charset="0"/>
              <a:buChar char="•"/>
            </a:pPr>
            <a:r>
              <a:rPr lang="en-US" dirty="0"/>
              <a:t>The compiler can </a:t>
            </a:r>
            <a:r>
              <a:rPr lang="en-US" b="1" dirty="0"/>
              <a:t>produce executable for any platform </a:t>
            </a:r>
            <a:r>
              <a:rPr lang="en-US" dirty="0"/>
              <a:t>that run the go compiler (for example Linux ARM64)</a:t>
            </a:r>
          </a:p>
        </p:txBody>
      </p:sp>
      <p:sp>
        <p:nvSpPr>
          <p:cNvPr id="4" name="Slide Number Placeholder 3">
            <a:extLst>
              <a:ext uri="{FF2B5EF4-FFF2-40B4-BE49-F238E27FC236}">
                <a16:creationId xmlns:a16="http://schemas.microsoft.com/office/drawing/2014/main" id="{5463B7EA-E7E4-1E4F-AAF8-94FE539CB441}"/>
              </a:ext>
            </a:extLst>
          </p:cNvPr>
          <p:cNvSpPr>
            <a:spLocks noGrp="1"/>
          </p:cNvSpPr>
          <p:nvPr>
            <p:ph type="sldNum" sz="quarter" idx="4"/>
          </p:nvPr>
        </p:nvSpPr>
        <p:spPr/>
        <p:txBody>
          <a:bodyPr/>
          <a:lstStyle/>
          <a:p>
            <a:fld id="{933A556B-7C63-244D-9B7C-B0EA8042B330}" type="slidenum">
              <a:rPr lang="en-US" smtClean="0"/>
              <a:pPr/>
              <a:t>12</a:t>
            </a:fld>
            <a:endParaRPr lang="en-US" sz="750" dirty="0"/>
          </a:p>
        </p:txBody>
      </p:sp>
      <p:pic>
        <p:nvPicPr>
          <p:cNvPr id="5" name="Picture 2">
            <a:extLst>
              <a:ext uri="{FF2B5EF4-FFF2-40B4-BE49-F238E27FC236}">
                <a16:creationId xmlns:a16="http://schemas.microsoft.com/office/drawing/2014/main" id="{45579FE8-D79C-6E48-8CA7-E4C90BFD86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9050" y="23945"/>
            <a:ext cx="1723919" cy="1723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44660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E5C59-793C-4F40-8EF4-33CB67A8E656}"/>
              </a:ext>
            </a:extLst>
          </p:cNvPr>
          <p:cNvSpPr>
            <a:spLocks noGrp="1"/>
          </p:cNvSpPr>
          <p:nvPr>
            <p:ph type="title"/>
          </p:nvPr>
        </p:nvSpPr>
        <p:spPr>
          <a:xfrm>
            <a:off x="428625" y="0"/>
            <a:ext cx="8286750" cy="1325563"/>
          </a:xfrm>
        </p:spPr>
        <p:txBody>
          <a:bodyPr/>
          <a:lstStyle/>
          <a:p>
            <a:r>
              <a:rPr lang="en-US" dirty="0"/>
              <a:t>Go libraries </a:t>
            </a:r>
          </a:p>
        </p:txBody>
      </p:sp>
      <p:sp>
        <p:nvSpPr>
          <p:cNvPr id="3" name="Content Placeholder 2">
            <a:extLst>
              <a:ext uri="{FF2B5EF4-FFF2-40B4-BE49-F238E27FC236}">
                <a16:creationId xmlns:a16="http://schemas.microsoft.com/office/drawing/2014/main" id="{A28E493D-E0D0-F54A-A612-41315C50FA1B}"/>
              </a:ext>
            </a:extLst>
          </p:cNvPr>
          <p:cNvSpPr>
            <a:spLocks noGrp="1"/>
          </p:cNvSpPr>
          <p:nvPr>
            <p:ph idx="1"/>
          </p:nvPr>
        </p:nvSpPr>
        <p:spPr>
          <a:xfrm>
            <a:off x="428625" y="1182758"/>
            <a:ext cx="4580697" cy="4850054"/>
          </a:xfrm>
        </p:spPr>
        <p:txBody>
          <a:bodyPr>
            <a:normAutofit fontScale="92500" lnSpcReduction="10000"/>
          </a:bodyPr>
          <a:lstStyle/>
          <a:p>
            <a:r>
              <a:rPr lang="en-US" dirty="0"/>
              <a:t>The go standard library provides a wide array of tools to produce quickly modern code, not usually available in standard lib in other languages :</a:t>
            </a:r>
          </a:p>
          <a:p>
            <a:pPr marL="685800" lvl="1" indent="-342900"/>
            <a:r>
              <a:rPr lang="en-US" dirty="0"/>
              <a:t>Stats, math functions, logging and error handling</a:t>
            </a:r>
          </a:p>
          <a:p>
            <a:pPr marL="685800" lvl="1" indent="-342900"/>
            <a:r>
              <a:rPr lang="en-US" dirty="0"/>
              <a:t>http, </a:t>
            </a:r>
            <a:r>
              <a:rPr lang="en-US" dirty="0" err="1"/>
              <a:t>tcp</a:t>
            </a:r>
            <a:r>
              <a:rPr lang="en-US" dirty="0"/>
              <a:t> server client handling </a:t>
            </a:r>
          </a:p>
          <a:p>
            <a:pPr marL="685800" lvl="1" indent="-342900"/>
            <a:r>
              <a:rPr lang="en-US" dirty="0"/>
              <a:t>Cipher, cryptography </a:t>
            </a:r>
            <a:r>
              <a:rPr lang="en-US" dirty="0" err="1"/>
              <a:t>etc</a:t>
            </a:r>
            <a:r>
              <a:rPr lang="en-US" dirty="0"/>
              <a:t> … </a:t>
            </a:r>
          </a:p>
          <a:p>
            <a:pPr marL="685800" lvl="1" indent="-342900"/>
            <a:r>
              <a:rPr lang="en-US" dirty="0"/>
              <a:t>File readers and writer (JSON,YAML,HDF </a:t>
            </a:r>
            <a:r>
              <a:rPr lang="en-US" dirty="0" err="1"/>
              <a:t>etc</a:t>
            </a:r>
            <a:r>
              <a:rPr lang="en-US" dirty="0"/>
              <a:t>…)</a:t>
            </a:r>
          </a:p>
          <a:p>
            <a:pPr marL="685800" lvl="1" indent="-342900"/>
            <a:r>
              <a:rPr lang="en-US" dirty="0"/>
              <a:t>Image handling etc..</a:t>
            </a:r>
          </a:p>
          <a:p>
            <a:pPr marL="685800" lvl="1" indent="-342900"/>
            <a:endParaRPr lang="en-US" dirty="0"/>
          </a:p>
          <a:p>
            <a:pPr marL="342900" indent="-342900"/>
            <a:r>
              <a:rPr lang="en-US" dirty="0"/>
              <a:t>Libraries can be used simply by adding their URL to the code, the go compiler will fetch and compile them for you </a:t>
            </a:r>
          </a:p>
        </p:txBody>
      </p:sp>
      <p:sp>
        <p:nvSpPr>
          <p:cNvPr id="4" name="Slide Number Placeholder 3">
            <a:extLst>
              <a:ext uri="{FF2B5EF4-FFF2-40B4-BE49-F238E27FC236}">
                <a16:creationId xmlns:a16="http://schemas.microsoft.com/office/drawing/2014/main" id="{6D1ABAA5-A81A-D147-B586-63252C8B7F60}"/>
              </a:ext>
            </a:extLst>
          </p:cNvPr>
          <p:cNvSpPr>
            <a:spLocks noGrp="1"/>
          </p:cNvSpPr>
          <p:nvPr>
            <p:ph type="sldNum" sz="quarter" idx="4"/>
          </p:nvPr>
        </p:nvSpPr>
        <p:spPr/>
        <p:txBody>
          <a:bodyPr/>
          <a:lstStyle/>
          <a:p>
            <a:fld id="{933A556B-7C63-244D-9B7C-B0EA8042B330}" type="slidenum">
              <a:rPr lang="en-US" smtClean="0"/>
              <a:pPr/>
              <a:t>13</a:t>
            </a:fld>
            <a:endParaRPr lang="en-US" sz="750" dirty="0"/>
          </a:p>
        </p:txBody>
      </p:sp>
      <p:pic>
        <p:nvPicPr>
          <p:cNvPr id="5" name="Picture 4">
            <a:extLst>
              <a:ext uri="{FF2B5EF4-FFF2-40B4-BE49-F238E27FC236}">
                <a16:creationId xmlns:a16="http://schemas.microsoft.com/office/drawing/2014/main" id="{5C646052-BA0C-B548-8153-51A1A33A1F9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107056" y="1664252"/>
            <a:ext cx="5410200" cy="3708400"/>
          </a:xfrm>
          <a:prstGeom prst="rect">
            <a:avLst/>
          </a:prstGeom>
        </p:spPr>
      </p:pic>
      <p:sp>
        <p:nvSpPr>
          <p:cNvPr id="6" name="TextBox 5">
            <a:extLst>
              <a:ext uri="{FF2B5EF4-FFF2-40B4-BE49-F238E27FC236}">
                <a16:creationId xmlns:a16="http://schemas.microsoft.com/office/drawing/2014/main" id="{0350844A-76E1-5D40-B565-3E7884DF4A11}"/>
              </a:ext>
            </a:extLst>
          </p:cNvPr>
          <p:cNvSpPr txBox="1"/>
          <p:nvPr/>
        </p:nvSpPr>
        <p:spPr>
          <a:xfrm>
            <a:off x="6659217" y="2932043"/>
            <a:ext cx="1531188" cy="369332"/>
          </a:xfrm>
          <a:prstGeom prst="rect">
            <a:avLst/>
          </a:prstGeom>
          <a:noFill/>
        </p:spPr>
        <p:txBody>
          <a:bodyPr wrap="none" rtlCol="0">
            <a:spAutoFit/>
          </a:bodyPr>
          <a:lstStyle/>
          <a:p>
            <a:r>
              <a:rPr lang="en-US" dirty="0"/>
              <a:t>Standard libs</a:t>
            </a:r>
          </a:p>
        </p:txBody>
      </p:sp>
      <p:sp>
        <p:nvSpPr>
          <p:cNvPr id="7" name="TextBox 6">
            <a:extLst>
              <a:ext uri="{FF2B5EF4-FFF2-40B4-BE49-F238E27FC236}">
                <a16:creationId xmlns:a16="http://schemas.microsoft.com/office/drawing/2014/main" id="{FEBA4C18-6C98-6345-9E06-DB03437C31C7}"/>
              </a:ext>
            </a:extLst>
          </p:cNvPr>
          <p:cNvSpPr txBox="1"/>
          <p:nvPr/>
        </p:nvSpPr>
        <p:spPr>
          <a:xfrm>
            <a:off x="5935483" y="5187986"/>
            <a:ext cx="1608133" cy="369332"/>
          </a:xfrm>
          <a:prstGeom prst="rect">
            <a:avLst/>
          </a:prstGeom>
          <a:noFill/>
        </p:spPr>
        <p:txBody>
          <a:bodyPr wrap="none" rtlCol="0">
            <a:spAutoFit/>
          </a:bodyPr>
          <a:lstStyle/>
          <a:p>
            <a:r>
              <a:rPr lang="en-US" dirty="0"/>
              <a:t>Additional libs</a:t>
            </a:r>
          </a:p>
        </p:txBody>
      </p:sp>
      <p:pic>
        <p:nvPicPr>
          <p:cNvPr id="5122" name="Picture 2">
            <a:extLst>
              <a:ext uri="{FF2B5EF4-FFF2-40B4-BE49-F238E27FC236}">
                <a16:creationId xmlns:a16="http://schemas.microsoft.com/office/drawing/2014/main" id="{857BF3EE-559E-2D42-9A9A-EE3DB5BF92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4168" y="2073147"/>
            <a:ext cx="858896" cy="858896"/>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a:extLst>
              <a:ext uri="{FF2B5EF4-FFF2-40B4-BE49-F238E27FC236}">
                <a16:creationId xmlns:a16="http://schemas.microsoft.com/office/drawing/2014/main" id="{981D277A-FD03-0144-9C5B-76C9D68162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73064" y="4039705"/>
            <a:ext cx="1135088" cy="1332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464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8199C-B51B-E34E-965A-EFF64213522B}"/>
              </a:ext>
            </a:extLst>
          </p:cNvPr>
          <p:cNvSpPr>
            <a:spLocks noGrp="1"/>
          </p:cNvSpPr>
          <p:nvPr>
            <p:ph type="title"/>
          </p:nvPr>
        </p:nvSpPr>
        <p:spPr/>
        <p:txBody>
          <a:bodyPr/>
          <a:lstStyle/>
          <a:p>
            <a:r>
              <a:rPr lang="en-US" dirty="0"/>
              <a:t>Example : DAQ </a:t>
            </a:r>
          </a:p>
        </p:txBody>
      </p:sp>
      <p:sp>
        <p:nvSpPr>
          <p:cNvPr id="3" name="Content Placeholder 2">
            <a:extLst>
              <a:ext uri="{FF2B5EF4-FFF2-40B4-BE49-F238E27FC236}">
                <a16:creationId xmlns:a16="http://schemas.microsoft.com/office/drawing/2014/main" id="{73F27E99-4AD5-9C40-BF9D-4E602801903E}"/>
              </a:ext>
            </a:extLst>
          </p:cNvPr>
          <p:cNvSpPr>
            <a:spLocks noGrp="1"/>
          </p:cNvSpPr>
          <p:nvPr>
            <p:ph idx="1"/>
          </p:nvPr>
        </p:nvSpPr>
        <p:spPr>
          <a:xfrm>
            <a:off x="428625" y="1825626"/>
            <a:ext cx="3785563" cy="4207185"/>
          </a:xfrm>
        </p:spPr>
        <p:txBody>
          <a:bodyPr>
            <a:normAutofit fontScale="92500" lnSpcReduction="10000"/>
          </a:bodyPr>
          <a:lstStyle/>
          <a:p>
            <a:r>
              <a:rPr lang="en-US" dirty="0"/>
              <a:t>In this example, we show how to use buffered channel to maximize the throughput of the system by using all threads to average waveform and write them to disk (in ROOT format!)</a:t>
            </a:r>
          </a:p>
          <a:p>
            <a:endParaRPr lang="en-US" dirty="0"/>
          </a:p>
          <a:p>
            <a:r>
              <a:rPr lang="en-US" dirty="0"/>
              <a:t>In a second step, we show how a few line of code can change this application into a heterogenous client server application</a:t>
            </a:r>
          </a:p>
        </p:txBody>
      </p:sp>
      <p:sp>
        <p:nvSpPr>
          <p:cNvPr id="4" name="Slide Number Placeholder 3">
            <a:extLst>
              <a:ext uri="{FF2B5EF4-FFF2-40B4-BE49-F238E27FC236}">
                <a16:creationId xmlns:a16="http://schemas.microsoft.com/office/drawing/2014/main" id="{E872645C-B46C-C442-9063-7C478BD51726}"/>
              </a:ext>
            </a:extLst>
          </p:cNvPr>
          <p:cNvSpPr>
            <a:spLocks noGrp="1"/>
          </p:cNvSpPr>
          <p:nvPr>
            <p:ph type="sldNum" sz="quarter" idx="4"/>
          </p:nvPr>
        </p:nvSpPr>
        <p:spPr/>
        <p:txBody>
          <a:bodyPr/>
          <a:lstStyle/>
          <a:p>
            <a:fld id="{933A556B-7C63-244D-9B7C-B0EA8042B330}" type="slidenum">
              <a:rPr lang="en-US" smtClean="0"/>
              <a:pPr/>
              <a:t>14</a:t>
            </a:fld>
            <a:endParaRPr lang="en-US" sz="750" dirty="0"/>
          </a:p>
        </p:txBody>
      </p:sp>
      <p:sp>
        <p:nvSpPr>
          <p:cNvPr id="5" name="Rectangle 4">
            <a:extLst>
              <a:ext uri="{FF2B5EF4-FFF2-40B4-BE49-F238E27FC236}">
                <a16:creationId xmlns:a16="http://schemas.microsoft.com/office/drawing/2014/main" id="{25710AAC-2AAB-7D46-AC87-07200B631112}"/>
              </a:ext>
            </a:extLst>
          </p:cNvPr>
          <p:cNvSpPr/>
          <p:nvPr/>
        </p:nvSpPr>
        <p:spPr>
          <a:xfrm>
            <a:off x="4462669" y="758687"/>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Data Generator</a:t>
            </a:r>
          </a:p>
        </p:txBody>
      </p:sp>
      <p:sp>
        <p:nvSpPr>
          <p:cNvPr id="6" name="Rectangle 5">
            <a:extLst>
              <a:ext uri="{FF2B5EF4-FFF2-40B4-BE49-F238E27FC236}">
                <a16:creationId xmlns:a16="http://schemas.microsoft.com/office/drawing/2014/main" id="{57EEAA07-B424-E84F-A9F9-4B9C0DF285BD}"/>
              </a:ext>
            </a:extLst>
          </p:cNvPr>
          <p:cNvSpPr/>
          <p:nvPr/>
        </p:nvSpPr>
        <p:spPr>
          <a:xfrm>
            <a:off x="6674696" y="758687"/>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DCS Generator</a:t>
            </a:r>
          </a:p>
        </p:txBody>
      </p:sp>
      <p:sp>
        <p:nvSpPr>
          <p:cNvPr id="7" name="Rectangle 6">
            <a:extLst>
              <a:ext uri="{FF2B5EF4-FFF2-40B4-BE49-F238E27FC236}">
                <a16:creationId xmlns:a16="http://schemas.microsoft.com/office/drawing/2014/main" id="{93E6680D-FB26-EA46-A826-D7B1FCCCA54E}"/>
              </a:ext>
            </a:extLst>
          </p:cNvPr>
          <p:cNvSpPr/>
          <p:nvPr/>
        </p:nvSpPr>
        <p:spPr>
          <a:xfrm>
            <a:off x="4462669" y="2570922"/>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Averager</a:t>
            </a:r>
            <a:endParaRPr lang="en-US" dirty="0"/>
          </a:p>
        </p:txBody>
      </p:sp>
      <p:sp>
        <p:nvSpPr>
          <p:cNvPr id="8" name="Rectangle 7">
            <a:extLst>
              <a:ext uri="{FF2B5EF4-FFF2-40B4-BE49-F238E27FC236}">
                <a16:creationId xmlns:a16="http://schemas.microsoft.com/office/drawing/2014/main" id="{27B3E557-C55D-C54C-A82D-39F2B348DC3F}"/>
              </a:ext>
            </a:extLst>
          </p:cNvPr>
          <p:cNvSpPr/>
          <p:nvPr/>
        </p:nvSpPr>
        <p:spPr>
          <a:xfrm>
            <a:off x="6674696" y="4618383"/>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DCS Writer</a:t>
            </a:r>
          </a:p>
        </p:txBody>
      </p:sp>
      <p:sp>
        <p:nvSpPr>
          <p:cNvPr id="9" name="Rectangle 8">
            <a:extLst>
              <a:ext uri="{FF2B5EF4-FFF2-40B4-BE49-F238E27FC236}">
                <a16:creationId xmlns:a16="http://schemas.microsoft.com/office/drawing/2014/main" id="{F4A91088-4DDB-DB4D-A285-BE8EF535AB71}"/>
              </a:ext>
            </a:extLst>
          </p:cNvPr>
          <p:cNvSpPr/>
          <p:nvPr/>
        </p:nvSpPr>
        <p:spPr>
          <a:xfrm>
            <a:off x="4462669" y="4618382"/>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Waveform Writer</a:t>
            </a:r>
          </a:p>
        </p:txBody>
      </p:sp>
      <p:cxnSp>
        <p:nvCxnSpPr>
          <p:cNvPr id="11" name="Straight Arrow Connector 10">
            <a:extLst>
              <a:ext uri="{FF2B5EF4-FFF2-40B4-BE49-F238E27FC236}">
                <a16:creationId xmlns:a16="http://schemas.microsoft.com/office/drawing/2014/main" id="{514517DC-D17F-5C48-B9C9-F537B770B87E}"/>
              </a:ext>
            </a:extLst>
          </p:cNvPr>
          <p:cNvCxnSpPr>
            <a:stCxn id="5" idx="2"/>
            <a:endCxn id="7" idx="0"/>
          </p:cNvCxnSpPr>
          <p:nvPr/>
        </p:nvCxnSpPr>
        <p:spPr>
          <a:xfrm>
            <a:off x="5401917" y="2030896"/>
            <a:ext cx="0" cy="540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42276E1-4C7F-584E-9560-941D524FB523}"/>
              </a:ext>
            </a:extLst>
          </p:cNvPr>
          <p:cNvCxnSpPr>
            <a:stCxn id="7" idx="2"/>
            <a:endCxn id="9" idx="0"/>
          </p:cNvCxnSpPr>
          <p:nvPr/>
        </p:nvCxnSpPr>
        <p:spPr>
          <a:xfrm>
            <a:off x="5401917" y="3843131"/>
            <a:ext cx="0" cy="7752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C90E34B-6E97-B149-A099-A04405FF54D0}"/>
              </a:ext>
            </a:extLst>
          </p:cNvPr>
          <p:cNvCxnSpPr>
            <a:cxnSpLocks/>
            <a:stCxn id="6" idx="2"/>
            <a:endCxn id="8" idx="0"/>
          </p:cNvCxnSpPr>
          <p:nvPr/>
        </p:nvCxnSpPr>
        <p:spPr>
          <a:xfrm>
            <a:off x="7613944" y="2030896"/>
            <a:ext cx="0" cy="25874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922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8199C-B51B-E34E-965A-EFF64213522B}"/>
              </a:ext>
            </a:extLst>
          </p:cNvPr>
          <p:cNvSpPr>
            <a:spLocks noGrp="1"/>
          </p:cNvSpPr>
          <p:nvPr>
            <p:ph type="title"/>
          </p:nvPr>
        </p:nvSpPr>
        <p:spPr/>
        <p:txBody>
          <a:bodyPr/>
          <a:lstStyle/>
          <a:p>
            <a:r>
              <a:rPr lang="en-US" dirty="0"/>
              <a:t>Example : DAQ </a:t>
            </a:r>
          </a:p>
        </p:txBody>
      </p:sp>
      <p:sp>
        <p:nvSpPr>
          <p:cNvPr id="3" name="Content Placeholder 2">
            <a:extLst>
              <a:ext uri="{FF2B5EF4-FFF2-40B4-BE49-F238E27FC236}">
                <a16:creationId xmlns:a16="http://schemas.microsoft.com/office/drawing/2014/main" id="{73F27E99-4AD5-9C40-BF9D-4E602801903E}"/>
              </a:ext>
            </a:extLst>
          </p:cNvPr>
          <p:cNvSpPr>
            <a:spLocks noGrp="1"/>
          </p:cNvSpPr>
          <p:nvPr>
            <p:ph idx="1"/>
          </p:nvPr>
        </p:nvSpPr>
        <p:spPr>
          <a:xfrm>
            <a:off x="428625" y="1825626"/>
            <a:ext cx="3785563" cy="4207185"/>
          </a:xfrm>
        </p:spPr>
        <p:txBody>
          <a:bodyPr>
            <a:normAutofit fontScale="92500" lnSpcReduction="20000"/>
          </a:bodyPr>
          <a:lstStyle/>
          <a:p>
            <a:r>
              <a:rPr lang="en-US" dirty="0"/>
              <a:t>In this example, we show how to use buffered channel to maximize the throughput of the system by using all threads to average waveform and write them to disk (in ROOT format!)</a:t>
            </a:r>
          </a:p>
          <a:p>
            <a:endParaRPr lang="en-US" dirty="0"/>
          </a:p>
          <a:p>
            <a:r>
              <a:rPr lang="en-US" dirty="0"/>
              <a:t>In a second step, we show how a few line of code can change this application into a heterogenous client server application, using cross-compilation features of the go compiler</a:t>
            </a:r>
          </a:p>
        </p:txBody>
      </p:sp>
      <p:sp>
        <p:nvSpPr>
          <p:cNvPr id="4" name="Slide Number Placeholder 3">
            <a:extLst>
              <a:ext uri="{FF2B5EF4-FFF2-40B4-BE49-F238E27FC236}">
                <a16:creationId xmlns:a16="http://schemas.microsoft.com/office/drawing/2014/main" id="{E872645C-B46C-C442-9063-7C478BD51726}"/>
              </a:ext>
            </a:extLst>
          </p:cNvPr>
          <p:cNvSpPr>
            <a:spLocks noGrp="1"/>
          </p:cNvSpPr>
          <p:nvPr>
            <p:ph type="sldNum" sz="quarter" idx="4"/>
          </p:nvPr>
        </p:nvSpPr>
        <p:spPr/>
        <p:txBody>
          <a:bodyPr/>
          <a:lstStyle/>
          <a:p>
            <a:fld id="{933A556B-7C63-244D-9B7C-B0EA8042B330}" type="slidenum">
              <a:rPr lang="en-US" smtClean="0"/>
              <a:pPr/>
              <a:t>15</a:t>
            </a:fld>
            <a:endParaRPr lang="en-US" sz="750" dirty="0"/>
          </a:p>
        </p:txBody>
      </p:sp>
      <p:sp>
        <p:nvSpPr>
          <p:cNvPr id="5" name="Rectangle 4">
            <a:extLst>
              <a:ext uri="{FF2B5EF4-FFF2-40B4-BE49-F238E27FC236}">
                <a16:creationId xmlns:a16="http://schemas.microsoft.com/office/drawing/2014/main" id="{25710AAC-2AAB-7D46-AC87-07200B631112}"/>
              </a:ext>
            </a:extLst>
          </p:cNvPr>
          <p:cNvSpPr/>
          <p:nvPr/>
        </p:nvSpPr>
        <p:spPr>
          <a:xfrm>
            <a:off x="4462669" y="170001"/>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Data Generator</a:t>
            </a:r>
          </a:p>
        </p:txBody>
      </p:sp>
      <p:sp>
        <p:nvSpPr>
          <p:cNvPr id="6" name="Rectangle 5">
            <a:extLst>
              <a:ext uri="{FF2B5EF4-FFF2-40B4-BE49-F238E27FC236}">
                <a16:creationId xmlns:a16="http://schemas.microsoft.com/office/drawing/2014/main" id="{57EEAA07-B424-E84F-A9F9-4B9C0DF285BD}"/>
              </a:ext>
            </a:extLst>
          </p:cNvPr>
          <p:cNvSpPr/>
          <p:nvPr/>
        </p:nvSpPr>
        <p:spPr>
          <a:xfrm>
            <a:off x="6674696" y="170001"/>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DCS Generator</a:t>
            </a:r>
          </a:p>
        </p:txBody>
      </p:sp>
      <p:sp>
        <p:nvSpPr>
          <p:cNvPr id="7" name="Rectangle 6">
            <a:extLst>
              <a:ext uri="{FF2B5EF4-FFF2-40B4-BE49-F238E27FC236}">
                <a16:creationId xmlns:a16="http://schemas.microsoft.com/office/drawing/2014/main" id="{93E6680D-FB26-EA46-A826-D7B1FCCCA54E}"/>
              </a:ext>
            </a:extLst>
          </p:cNvPr>
          <p:cNvSpPr/>
          <p:nvPr/>
        </p:nvSpPr>
        <p:spPr>
          <a:xfrm>
            <a:off x="4462669" y="1690689"/>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Averager</a:t>
            </a:r>
            <a:endParaRPr lang="en-US" dirty="0"/>
          </a:p>
        </p:txBody>
      </p:sp>
      <p:sp>
        <p:nvSpPr>
          <p:cNvPr id="8" name="Rectangle 7">
            <a:extLst>
              <a:ext uri="{FF2B5EF4-FFF2-40B4-BE49-F238E27FC236}">
                <a16:creationId xmlns:a16="http://schemas.microsoft.com/office/drawing/2014/main" id="{27B3E557-C55D-C54C-A82D-39F2B348DC3F}"/>
              </a:ext>
            </a:extLst>
          </p:cNvPr>
          <p:cNvSpPr/>
          <p:nvPr/>
        </p:nvSpPr>
        <p:spPr>
          <a:xfrm>
            <a:off x="6674696" y="5125375"/>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DCS Writer</a:t>
            </a:r>
          </a:p>
        </p:txBody>
      </p:sp>
      <p:sp>
        <p:nvSpPr>
          <p:cNvPr id="9" name="Rectangle 8">
            <a:extLst>
              <a:ext uri="{FF2B5EF4-FFF2-40B4-BE49-F238E27FC236}">
                <a16:creationId xmlns:a16="http://schemas.microsoft.com/office/drawing/2014/main" id="{F4A91088-4DDB-DB4D-A285-BE8EF535AB71}"/>
              </a:ext>
            </a:extLst>
          </p:cNvPr>
          <p:cNvSpPr/>
          <p:nvPr/>
        </p:nvSpPr>
        <p:spPr>
          <a:xfrm>
            <a:off x="4462669" y="5125374"/>
            <a:ext cx="1878496" cy="12722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Waveform Writer</a:t>
            </a:r>
          </a:p>
        </p:txBody>
      </p:sp>
      <p:cxnSp>
        <p:nvCxnSpPr>
          <p:cNvPr id="11" name="Straight Arrow Connector 10">
            <a:extLst>
              <a:ext uri="{FF2B5EF4-FFF2-40B4-BE49-F238E27FC236}">
                <a16:creationId xmlns:a16="http://schemas.microsoft.com/office/drawing/2014/main" id="{514517DC-D17F-5C48-B9C9-F537B770B87E}"/>
              </a:ext>
            </a:extLst>
          </p:cNvPr>
          <p:cNvCxnSpPr>
            <a:stCxn id="5" idx="2"/>
            <a:endCxn id="7" idx="0"/>
          </p:cNvCxnSpPr>
          <p:nvPr/>
        </p:nvCxnSpPr>
        <p:spPr>
          <a:xfrm>
            <a:off x="5401917" y="1442210"/>
            <a:ext cx="0" cy="2484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42276E1-4C7F-584E-9560-941D524FB523}"/>
              </a:ext>
            </a:extLst>
          </p:cNvPr>
          <p:cNvCxnSpPr>
            <a:cxnSpLocks/>
            <a:stCxn id="7" idx="2"/>
            <a:endCxn id="17" idx="0"/>
          </p:cNvCxnSpPr>
          <p:nvPr/>
        </p:nvCxnSpPr>
        <p:spPr>
          <a:xfrm>
            <a:off x="5401917" y="2962898"/>
            <a:ext cx="1083935" cy="7631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C90E34B-6E97-B149-A099-A04405FF54D0}"/>
              </a:ext>
            </a:extLst>
          </p:cNvPr>
          <p:cNvCxnSpPr>
            <a:cxnSpLocks/>
            <a:stCxn id="6" idx="2"/>
            <a:endCxn id="17" idx="0"/>
          </p:cNvCxnSpPr>
          <p:nvPr/>
        </p:nvCxnSpPr>
        <p:spPr>
          <a:xfrm flipH="1">
            <a:off x="6485852" y="1442210"/>
            <a:ext cx="1128092" cy="2283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41B46030-8479-B344-B75D-8EC7A95436C2}"/>
              </a:ext>
            </a:extLst>
          </p:cNvPr>
          <p:cNvSpPr/>
          <p:nvPr/>
        </p:nvSpPr>
        <p:spPr>
          <a:xfrm>
            <a:off x="5546604" y="3726084"/>
            <a:ext cx="1878496" cy="398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Client</a:t>
            </a:r>
          </a:p>
        </p:txBody>
      </p:sp>
      <p:sp>
        <p:nvSpPr>
          <p:cNvPr id="22" name="Rectangle 21">
            <a:extLst>
              <a:ext uri="{FF2B5EF4-FFF2-40B4-BE49-F238E27FC236}">
                <a16:creationId xmlns:a16="http://schemas.microsoft.com/office/drawing/2014/main" id="{2B5A6891-7A51-AF4C-9845-53B0F5317E1E}"/>
              </a:ext>
            </a:extLst>
          </p:cNvPr>
          <p:cNvSpPr/>
          <p:nvPr/>
        </p:nvSpPr>
        <p:spPr>
          <a:xfrm>
            <a:off x="5546604" y="4677544"/>
            <a:ext cx="1878496" cy="398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Server</a:t>
            </a:r>
          </a:p>
        </p:txBody>
      </p:sp>
      <p:cxnSp>
        <p:nvCxnSpPr>
          <p:cNvPr id="26" name="Straight Arrow Connector 25">
            <a:extLst>
              <a:ext uri="{FF2B5EF4-FFF2-40B4-BE49-F238E27FC236}">
                <a16:creationId xmlns:a16="http://schemas.microsoft.com/office/drawing/2014/main" id="{274C6FD2-A96D-6943-9E5E-E5544EE464EC}"/>
              </a:ext>
            </a:extLst>
          </p:cNvPr>
          <p:cNvCxnSpPr>
            <a:endCxn id="22" idx="0"/>
          </p:cNvCxnSpPr>
          <p:nvPr/>
        </p:nvCxnSpPr>
        <p:spPr>
          <a:xfrm>
            <a:off x="6485852" y="4124788"/>
            <a:ext cx="0" cy="5527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1E627395-23F3-0242-A017-E1627BCD7C6F}"/>
              </a:ext>
            </a:extLst>
          </p:cNvPr>
          <p:cNvSpPr/>
          <p:nvPr/>
        </p:nvSpPr>
        <p:spPr>
          <a:xfrm>
            <a:off x="4283765" y="4489269"/>
            <a:ext cx="4681331" cy="219245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31B23328-A64C-9044-8D1A-2EAA8008BB77}"/>
              </a:ext>
            </a:extLst>
          </p:cNvPr>
          <p:cNvSpPr/>
          <p:nvPr/>
        </p:nvSpPr>
        <p:spPr>
          <a:xfrm>
            <a:off x="4334030" y="58788"/>
            <a:ext cx="4681331" cy="40659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261F4ECE-576E-7B40-8107-1B33411D3F7D}"/>
              </a:ext>
            </a:extLst>
          </p:cNvPr>
          <p:cNvSpPr txBox="1"/>
          <p:nvPr/>
        </p:nvSpPr>
        <p:spPr>
          <a:xfrm>
            <a:off x="6481895" y="4119937"/>
            <a:ext cx="1668085" cy="369332"/>
          </a:xfrm>
          <a:prstGeom prst="rect">
            <a:avLst/>
          </a:prstGeom>
          <a:noFill/>
        </p:spPr>
        <p:txBody>
          <a:bodyPr wrap="none" rtlCol="0">
            <a:spAutoFit/>
          </a:bodyPr>
          <a:lstStyle/>
          <a:p>
            <a:r>
              <a:rPr lang="en-US" dirty="0"/>
              <a:t>Struct via TCP</a:t>
            </a:r>
          </a:p>
        </p:txBody>
      </p:sp>
      <p:sp>
        <p:nvSpPr>
          <p:cNvPr id="31" name="TextBox 30">
            <a:extLst>
              <a:ext uri="{FF2B5EF4-FFF2-40B4-BE49-F238E27FC236}">
                <a16:creationId xmlns:a16="http://schemas.microsoft.com/office/drawing/2014/main" id="{DDFCA12B-C454-7142-9A35-0EBF0CE90EC3}"/>
              </a:ext>
            </a:extLst>
          </p:cNvPr>
          <p:cNvSpPr txBox="1"/>
          <p:nvPr/>
        </p:nvSpPr>
        <p:spPr>
          <a:xfrm>
            <a:off x="8020878" y="3726084"/>
            <a:ext cx="838691" cy="369332"/>
          </a:xfrm>
          <a:prstGeom prst="rect">
            <a:avLst/>
          </a:prstGeom>
          <a:noFill/>
        </p:spPr>
        <p:txBody>
          <a:bodyPr wrap="none" rtlCol="0">
            <a:spAutoFit/>
          </a:bodyPr>
          <a:lstStyle/>
          <a:p>
            <a:r>
              <a:rPr lang="en-US" dirty="0"/>
              <a:t>arm64</a:t>
            </a:r>
          </a:p>
        </p:txBody>
      </p:sp>
      <p:sp>
        <p:nvSpPr>
          <p:cNvPr id="32" name="TextBox 31">
            <a:extLst>
              <a:ext uri="{FF2B5EF4-FFF2-40B4-BE49-F238E27FC236}">
                <a16:creationId xmlns:a16="http://schemas.microsoft.com/office/drawing/2014/main" id="{FF78A234-9BA4-A740-83E4-5CC9C9FE6942}"/>
              </a:ext>
            </a:extLst>
          </p:cNvPr>
          <p:cNvSpPr txBox="1"/>
          <p:nvPr/>
        </p:nvSpPr>
        <p:spPr>
          <a:xfrm>
            <a:off x="7971664" y="4561425"/>
            <a:ext cx="979755" cy="369332"/>
          </a:xfrm>
          <a:prstGeom prst="rect">
            <a:avLst/>
          </a:prstGeom>
          <a:noFill/>
        </p:spPr>
        <p:txBody>
          <a:bodyPr wrap="none" rtlCol="0">
            <a:spAutoFit/>
          </a:bodyPr>
          <a:lstStyle/>
          <a:p>
            <a:r>
              <a:rPr lang="en-US" dirty="0"/>
              <a:t>X86_64</a:t>
            </a:r>
          </a:p>
        </p:txBody>
      </p:sp>
    </p:spTree>
    <p:extLst>
      <p:ext uri="{BB962C8B-B14F-4D97-AF65-F5344CB8AC3E}">
        <p14:creationId xmlns:p14="http://schemas.microsoft.com/office/powerpoint/2010/main" val="14123591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3ED8A-9C8D-8145-A12C-EA3C5E9241EE}"/>
              </a:ext>
            </a:extLst>
          </p:cNvPr>
          <p:cNvSpPr>
            <a:spLocks noGrp="1"/>
          </p:cNvSpPr>
          <p:nvPr>
            <p:ph type="title"/>
          </p:nvPr>
        </p:nvSpPr>
        <p:spPr/>
        <p:txBody>
          <a:bodyPr/>
          <a:lstStyle/>
          <a:p>
            <a:r>
              <a:rPr lang="en-US" dirty="0"/>
              <a:t>Writing to ROOT file </a:t>
            </a:r>
          </a:p>
        </p:txBody>
      </p:sp>
      <p:sp>
        <p:nvSpPr>
          <p:cNvPr id="4" name="Slide Number Placeholder 3">
            <a:extLst>
              <a:ext uri="{FF2B5EF4-FFF2-40B4-BE49-F238E27FC236}">
                <a16:creationId xmlns:a16="http://schemas.microsoft.com/office/drawing/2014/main" id="{D20AB360-0B82-6C4C-A322-822BB3BCB4B9}"/>
              </a:ext>
            </a:extLst>
          </p:cNvPr>
          <p:cNvSpPr>
            <a:spLocks noGrp="1"/>
          </p:cNvSpPr>
          <p:nvPr>
            <p:ph type="sldNum" sz="quarter" idx="4"/>
          </p:nvPr>
        </p:nvSpPr>
        <p:spPr/>
        <p:txBody>
          <a:bodyPr/>
          <a:lstStyle/>
          <a:p>
            <a:fld id="{933A556B-7C63-244D-9B7C-B0EA8042B330}" type="slidenum">
              <a:rPr lang="en-US" smtClean="0"/>
              <a:pPr/>
              <a:t>16</a:t>
            </a:fld>
            <a:endParaRPr lang="en-US" sz="750" dirty="0"/>
          </a:p>
        </p:txBody>
      </p:sp>
      <p:pic>
        <p:nvPicPr>
          <p:cNvPr id="5" name="Picture 4">
            <a:extLst>
              <a:ext uri="{FF2B5EF4-FFF2-40B4-BE49-F238E27FC236}">
                <a16:creationId xmlns:a16="http://schemas.microsoft.com/office/drawing/2014/main" id="{B1D2E5F9-43E5-E04A-B973-F8440D12398A}"/>
              </a:ext>
            </a:extLst>
          </p:cNvPr>
          <p:cNvPicPr>
            <a:picLocks noChangeAspect="1"/>
          </p:cNvPicPr>
          <p:nvPr/>
        </p:nvPicPr>
        <p:blipFill>
          <a:blip r:embed="rId2"/>
          <a:stretch>
            <a:fillRect/>
          </a:stretch>
        </p:blipFill>
        <p:spPr>
          <a:xfrm>
            <a:off x="518565" y="1401417"/>
            <a:ext cx="8196810" cy="4719838"/>
          </a:xfrm>
          <a:prstGeom prst="rect">
            <a:avLst/>
          </a:prstGeom>
        </p:spPr>
      </p:pic>
    </p:spTree>
    <p:extLst>
      <p:ext uri="{BB962C8B-B14F-4D97-AF65-F5344CB8AC3E}">
        <p14:creationId xmlns:p14="http://schemas.microsoft.com/office/powerpoint/2010/main" val="20378229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865B7-4549-1AE3-65DB-12ABA2969FDE}"/>
              </a:ext>
            </a:extLst>
          </p:cNvPr>
          <p:cNvSpPr>
            <a:spLocks noGrp="1"/>
          </p:cNvSpPr>
          <p:nvPr>
            <p:ph type="title"/>
          </p:nvPr>
        </p:nvSpPr>
        <p:spPr/>
        <p:txBody>
          <a:bodyPr/>
          <a:lstStyle/>
          <a:p>
            <a:r>
              <a:rPr lang="en-US" dirty="0"/>
              <a:t>FETBv2 DCS Monitoring</a:t>
            </a:r>
          </a:p>
        </p:txBody>
      </p:sp>
      <p:sp>
        <p:nvSpPr>
          <p:cNvPr id="3" name="Content Placeholder 2">
            <a:extLst>
              <a:ext uri="{FF2B5EF4-FFF2-40B4-BE49-F238E27FC236}">
                <a16:creationId xmlns:a16="http://schemas.microsoft.com/office/drawing/2014/main" id="{8BFA5948-888E-C9A4-B84C-25A6EA7B0867}"/>
              </a:ext>
            </a:extLst>
          </p:cNvPr>
          <p:cNvSpPr>
            <a:spLocks noGrp="1"/>
          </p:cNvSpPr>
          <p:nvPr>
            <p:ph idx="1"/>
          </p:nvPr>
        </p:nvSpPr>
        <p:spPr/>
        <p:txBody>
          <a:bodyPr/>
          <a:lstStyle/>
          <a:p>
            <a:r>
              <a:rPr lang="en-US" dirty="0"/>
              <a:t>DCS Consist of measurements from two sources : </a:t>
            </a:r>
          </a:p>
          <a:p>
            <a:pPr marL="342900" indent="-342900">
              <a:buFont typeface="Arial" panose="020B0604020202020204" pitchFamily="34" charset="0"/>
              <a:buChar char="•"/>
            </a:pPr>
            <a:r>
              <a:rPr lang="en-US" dirty="0"/>
              <a:t>Internal to FETB2 (read via I2C)</a:t>
            </a:r>
          </a:p>
          <a:p>
            <a:pPr marL="685800" lvl="1" indent="-342900"/>
            <a:r>
              <a:rPr lang="en-US" dirty="0"/>
              <a:t>INA228, MAX Temperature chip (including 3 external NTC for ALFE2, etc.)</a:t>
            </a:r>
          </a:p>
          <a:p>
            <a:pPr marL="685800" lvl="1" indent="-342900"/>
            <a:r>
              <a:rPr lang="en-US" dirty="0"/>
              <a:t>Power and Voltages from INA228</a:t>
            </a:r>
          </a:p>
          <a:p>
            <a:pPr marL="342900" indent="-342900">
              <a:buFont typeface="Arial" panose="020B0604020202020204" pitchFamily="34" charset="0"/>
              <a:buChar char="•"/>
            </a:pPr>
            <a:r>
              <a:rPr lang="en-US" dirty="0"/>
              <a:t>External (Read via SCPI over Ethernet)</a:t>
            </a:r>
          </a:p>
          <a:p>
            <a:pPr marL="685800" lvl="1" indent="-342900"/>
            <a:r>
              <a:rPr lang="en-US" dirty="0"/>
              <a:t>Keysight power supplies </a:t>
            </a:r>
          </a:p>
          <a:p>
            <a:pPr marL="0" indent="0"/>
            <a:endParaRPr lang="en-US" dirty="0"/>
          </a:p>
          <a:p>
            <a:pPr marL="0" indent="0"/>
            <a:r>
              <a:rPr lang="en-US" dirty="0"/>
              <a:t>The DCS runs in the FETB2 and act as an HTTP server that display the live results of measurements </a:t>
            </a:r>
          </a:p>
          <a:p>
            <a:pPr marL="342900" indent="-342900">
              <a:buFont typeface="Arial" panose="020B0604020202020204" pitchFamily="34" charset="0"/>
              <a:buChar char="•"/>
            </a:pPr>
            <a:r>
              <a:rPr lang="en-US" dirty="0"/>
              <a:t>A log of all event is stored in a ROOT Tree/File </a:t>
            </a:r>
          </a:p>
        </p:txBody>
      </p:sp>
      <p:sp>
        <p:nvSpPr>
          <p:cNvPr id="4" name="Slide Number Placeholder 3">
            <a:extLst>
              <a:ext uri="{FF2B5EF4-FFF2-40B4-BE49-F238E27FC236}">
                <a16:creationId xmlns:a16="http://schemas.microsoft.com/office/drawing/2014/main" id="{EEA64EF0-4A31-DA99-77B4-3B90453D9DC7}"/>
              </a:ext>
            </a:extLst>
          </p:cNvPr>
          <p:cNvSpPr>
            <a:spLocks noGrp="1"/>
          </p:cNvSpPr>
          <p:nvPr>
            <p:ph type="sldNum" sz="quarter" idx="4"/>
          </p:nvPr>
        </p:nvSpPr>
        <p:spPr/>
        <p:txBody>
          <a:bodyPr/>
          <a:lstStyle/>
          <a:p>
            <a:fld id="{933A556B-7C63-244D-9B7C-B0EA8042B330}" type="slidenum">
              <a:rPr lang="en-US" smtClean="0"/>
              <a:pPr/>
              <a:t>17</a:t>
            </a:fld>
            <a:endParaRPr lang="en-US" sz="750" dirty="0"/>
          </a:p>
        </p:txBody>
      </p:sp>
    </p:spTree>
    <p:extLst>
      <p:ext uri="{BB962C8B-B14F-4D97-AF65-F5344CB8AC3E}">
        <p14:creationId xmlns:p14="http://schemas.microsoft.com/office/powerpoint/2010/main" val="2831875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FCE30-B1F1-2FEF-4446-365143AF5C65}"/>
              </a:ext>
            </a:extLst>
          </p:cNvPr>
          <p:cNvSpPr>
            <a:spLocks noGrp="1"/>
          </p:cNvSpPr>
          <p:nvPr>
            <p:ph type="title"/>
          </p:nvPr>
        </p:nvSpPr>
        <p:spPr/>
        <p:txBody>
          <a:bodyPr/>
          <a:lstStyle/>
          <a:p>
            <a:r>
              <a:rPr lang="en-US" dirty="0"/>
              <a:t>DCS</a:t>
            </a:r>
          </a:p>
        </p:txBody>
      </p:sp>
      <p:pic>
        <p:nvPicPr>
          <p:cNvPr id="5" name="Content Placeholder 4">
            <a:extLst>
              <a:ext uri="{FF2B5EF4-FFF2-40B4-BE49-F238E27FC236}">
                <a16:creationId xmlns:a16="http://schemas.microsoft.com/office/drawing/2014/main" id="{FEA9BEE7-161A-3B9A-340F-4DE48B5B89D0}"/>
              </a:ext>
            </a:extLst>
          </p:cNvPr>
          <p:cNvPicPr>
            <a:picLocks noGrp="1" noChangeAspect="1"/>
          </p:cNvPicPr>
          <p:nvPr>
            <p:ph idx="1"/>
          </p:nvPr>
        </p:nvPicPr>
        <p:blipFill>
          <a:blip r:embed="rId2"/>
          <a:stretch>
            <a:fillRect/>
          </a:stretch>
        </p:blipFill>
        <p:spPr>
          <a:xfrm>
            <a:off x="2521461" y="1027907"/>
            <a:ext cx="5697403" cy="4924371"/>
          </a:xfrm>
          <a:prstGeom prst="rect">
            <a:avLst/>
          </a:prstGeom>
        </p:spPr>
      </p:pic>
      <p:sp>
        <p:nvSpPr>
          <p:cNvPr id="4" name="Slide Number Placeholder 3">
            <a:extLst>
              <a:ext uri="{FF2B5EF4-FFF2-40B4-BE49-F238E27FC236}">
                <a16:creationId xmlns:a16="http://schemas.microsoft.com/office/drawing/2014/main" id="{5BBB9674-9BFD-77B0-BAB1-8E6C6C58059B}"/>
              </a:ext>
            </a:extLst>
          </p:cNvPr>
          <p:cNvSpPr>
            <a:spLocks noGrp="1"/>
          </p:cNvSpPr>
          <p:nvPr>
            <p:ph type="sldNum" sz="quarter" idx="4"/>
          </p:nvPr>
        </p:nvSpPr>
        <p:spPr/>
        <p:txBody>
          <a:bodyPr/>
          <a:lstStyle/>
          <a:p>
            <a:fld id="{933A556B-7C63-244D-9B7C-B0EA8042B330}" type="slidenum">
              <a:rPr lang="en-US" smtClean="0"/>
              <a:pPr/>
              <a:t>18</a:t>
            </a:fld>
            <a:endParaRPr lang="en-US" sz="750" dirty="0"/>
          </a:p>
        </p:txBody>
      </p:sp>
    </p:spTree>
    <p:extLst>
      <p:ext uri="{BB962C8B-B14F-4D97-AF65-F5344CB8AC3E}">
        <p14:creationId xmlns:p14="http://schemas.microsoft.com/office/powerpoint/2010/main" val="1301879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C7D44-AB30-1348-91B6-81A4E6A65209}"/>
              </a:ext>
            </a:extLst>
          </p:cNvPr>
          <p:cNvSpPr>
            <a:spLocks noGrp="1"/>
          </p:cNvSpPr>
          <p:nvPr>
            <p:ph type="title"/>
          </p:nvPr>
        </p:nvSpPr>
        <p:spPr/>
        <p:txBody>
          <a:bodyPr/>
          <a:lstStyle/>
          <a:p>
            <a:r>
              <a:rPr lang="en-US" dirty="0"/>
              <a:t>FETB2 Software</a:t>
            </a:r>
          </a:p>
        </p:txBody>
      </p:sp>
      <p:sp>
        <p:nvSpPr>
          <p:cNvPr id="3" name="Slide Number Placeholder 2">
            <a:extLst>
              <a:ext uri="{FF2B5EF4-FFF2-40B4-BE49-F238E27FC236}">
                <a16:creationId xmlns:a16="http://schemas.microsoft.com/office/drawing/2014/main" id="{13D17D59-0FDD-D644-96B9-C9F0AD7AB808}"/>
              </a:ext>
            </a:extLst>
          </p:cNvPr>
          <p:cNvSpPr>
            <a:spLocks noGrp="1"/>
          </p:cNvSpPr>
          <p:nvPr>
            <p:ph type="sldNum" sz="quarter" idx="4"/>
          </p:nvPr>
        </p:nvSpPr>
        <p:spPr/>
        <p:txBody>
          <a:bodyPr/>
          <a:lstStyle/>
          <a:p>
            <a:fld id="{933A556B-7C63-244D-9B7C-B0EA8042B330}" type="slidenum">
              <a:rPr lang="en-US" smtClean="0"/>
              <a:pPr/>
              <a:t>19</a:t>
            </a:fld>
            <a:endParaRPr lang="en-US" sz="750" dirty="0"/>
          </a:p>
        </p:txBody>
      </p:sp>
      <p:sp>
        <p:nvSpPr>
          <p:cNvPr id="4" name="TextBox 3">
            <a:extLst>
              <a:ext uri="{FF2B5EF4-FFF2-40B4-BE49-F238E27FC236}">
                <a16:creationId xmlns:a16="http://schemas.microsoft.com/office/drawing/2014/main" id="{FD5B75EB-361A-23FA-248D-4433CBB79D44}"/>
              </a:ext>
            </a:extLst>
          </p:cNvPr>
          <p:cNvSpPr txBox="1"/>
          <p:nvPr/>
        </p:nvSpPr>
        <p:spPr>
          <a:xfrm>
            <a:off x="428625" y="1480930"/>
            <a:ext cx="8039514" cy="4524315"/>
          </a:xfrm>
          <a:prstGeom prst="rect">
            <a:avLst/>
          </a:prstGeom>
          <a:noFill/>
        </p:spPr>
        <p:txBody>
          <a:bodyPr wrap="square" rtlCol="0">
            <a:spAutoFit/>
          </a:bodyPr>
          <a:lstStyle/>
          <a:p>
            <a:r>
              <a:rPr lang="en-US" dirty="0"/>
              <a:t>Functionalities of the SW implemented via tools </a:t>
            </a:r>
          </a:p>
          <a:p>
            <a:pPr marL="285750" indent="-285750">
              <a:buFont typeface="Arial" panose="020B0604020202020204" pitchFamily="34" charset="0"/>
              <a:buChar char="•"/>
            </a:pPr>
            <a:r>
              <a:rPr lang="en-US" dirty="0"/>
              <a:t>Noise Scan  </a:t>
            </a:r>
          </a:p>
          <a:p>
            <a:pPr marL="285750" indent="-285750">
              <a:buFont typeface="Arial" panose="020B0604020202020204" pitchFamily="34" charset="0"/>
              <a:buChar char="•"/>
            </a:pPr>
            <a:r>
              <a:rPr lang="en-US" dirty="0"/>
              <a:t>Linearity Scan </a:t>
            </a:r>
          </a:p>
          <a:p>
            <a:pPr marL="285750" indent="-285750">
              <a:buFont typeface="Arial" panose="020B0604020202020204" pitchFamily="34" charset="0"/>
              <a:buChar char="•"/>
            </a:pPr>
            <a:r>
              <a:rPr lang="en-US" dirty="0"/>
              <a:t>Peaking Time Scan </a:t>
            </a:r>
          </a:p>
          <a:p>
            <a:pPr marL="285750" indent="-285750">
              <a:buFont typeface="Arial" panose="020B0604020202020204" pitchFamily="34" charset="0"/>
              <a:buChar char="•"/>
            </a:pPr>
            <a:r>
              <a:rPr lang="en-US" dirty="0"/>
              <a:t>Baseline Scan </a:t>
            </a:r>
          </a:p>
          <a:p>
            <a:pPr marL="285750" indent="-285750">
              <a:buFont typeface="Arial" panose="020B0604020202020204" pitchFamily="34" charset="0"/>
              <a:buChar char="•"/>
            </a:pPr>
            <a:r>
              <a:rPr lang="en-US" dirty="0"/>
              <a:t>etc.</a:t>
            </a:r>
          </a:p>
          <a:p>
            <a:pPr marL="285750" indent="-285750">
              <a:buFont typeface="Arial" panose="020B0604020202020204" pitchFamily="34" charset="0"/>
              <a:buChar char="•"/>
            </a:pPr>
            <a:endParaRPr lang="en-US" dirty="0"/>
          </a:p>
          <a:p>
            <a:r>
              <a:rPr lang="en-US" dirty="0"/>
              <a:t>The underlying libraries allow the scripting of the main board functionalities </a:t>
            </a:r>
          </a:p>
          <a:p>
            <a:pPr marL="285750" indent="-285750">
              <a:buFont typeface="Arial" panose="020B0604020202020204" pitchFamily="34" charset="0"/>
              <a:buChar char="•"/>
            </a:pPr>
            <a:r>
              <a:rPr lang="en-US" dirty="0"/>
              <a:t>Pulser controller </a:t>
            </a:r>
          </a:p>
          <a:p>
            <a:pPr marL="285750" indent="-285750">
              <a:buFont typeface="Arial" panose="020B0604020202020204" pitchFamily="34" charset="0"/>
              <a:buChar char="•"/>
            </a:pPr>
            <a:r>
              <a:rPr lang="en-US" dirty="0"/>
              <a:t>DAQ Controller (steer data acquisition)</a:t>
            </a:r>
          </a:p>
          <a:p>
            <a:pPr marL="285750" indent="-285750">
              <a:buFont typeface="Arial" panose="020B0604020202020204" pitchFamily="34" charset="0"/>
              <a:buChar char="•"/>
            </a:pPr>
            <a:r>
              <a:rPr lang="en-US" dirty="0"/>
              <a:t>MMCM Controller </a:t>
            </a:r>
          </a:p>
          <a:p>
            <a:pPr marL="285750" indent="-285750">
              <a:buFont typeface="Arial" panose="020B0604020202020204" pitchFamily="34" charset="0"/>
              <a:buChar char="•"/>
            </a:pPr>
            <a:r>
              <a:rPr lang="en-US" dirty="0"/>
              <a:t>Slow Control Register controller </a:t>
            </a:r>
          </a:p>
          <a:p>
            <a:endParaRPr lang="en-US" dirty="0"/>
          </a:p>
          <a:p>
            <a:r>
              <a:rPr lang="en-US" dirty="0"/>
              <a:t>The various controllers are integrated into a top controller exposing the required function to manipulate the FETB2 State : FETB2 Controller</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689545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B4C4A6-553B-795A-0A9B-6AB0EA930EC1}"/>
              </a:ext>
            </a:extLst>
          </p:cNvPr>
          <p:cNvSpPr>
            <a:spLocks noGrp="1"/>
          </p:cNvSpPr>
          <p:nvPr>
            <p:ph type="title"/>
          </p:nvPr>
        </p:nvSpPr>
        <p:spPr/>
        <p:txBody>
          <a:bodyPr/>
          <a:lstStyle/>
          <a:p>
            <a:r>
              <a:rPr lang="en-US" dirty="0"/>
              <a:t>Outline</a:t>
            </a:r>
          </a:p>
        </p:txBody>
      </p:sp>
      <p:sp>
        <p:nvSpPr>
          <p:cNvPr id="6" name="Content Placeholder 5">
            <a:extLst>
              <a:ext uri="{FF2B5EF4-FFF2-40B4-BE49-F238E27FC236}">
                <a16:creationId xmlns:a16="http://schemas.microsoft.com/office/drawing/2014/main" id="{5DD200FC-6F3B-C7BC-7E00-712168DC6B0F}"/>
              </a:ext>
            </a:extLst>
          </p:cNvPr>
          <p:cNvSpPr>
            <a:spLocks noGrp="1"/>
          </p:cNvSpPr>
          <p:nvPr>
            <p:ph idx="1"/>
          </p:nvPr>
        </p:nvSpPr>
        <p:spPr/>
        <p:txBody>
          <a:bodyPr/>
          <a:lstStyle/>
          <a:p>
            <a:pPr marL="342900" indent="-342900">
              <a:buFont typeface="Arial" panose="020B0604020202020204" pitchFamily="34" charset="0"/>
              <a:buChar char="•"/>
            </a:pPr>
            <a:r>
              <a:rPr lang="en-US" dirty="0"/>
              <a:t>The FETBv2 DAQ System </a:t>
            </a:r>
          </a:p>
          <a:p>
            <a:pPr marL="685800" lvl="1" indent="-342900"/>
            <a:r>
              <a:rPr lang="en-US" dirty="0"/>
              <a:t>Hardware </a:t>
            </a:r>
          </a:p>
          <a:p>
            <a:pPr marL="685800" lvl="1" indent="-342900"/>
            <a:r>
              <a:rPr lang="en-US" dirty="0"/>
              <a:t>Firmware </a:t>
            </a:r>
          </a:p>
          <a:p>
            <a:pPr marL="685800" lvl="1" indent="-342900"/>
            <a:r>
              <a:rPr lang="en-US" dirty="0"/>
              <a:t>Software (using Go )</a:t>
            </a:r>
          </a:p>
        </p:txBody>
      </p:sp>
    </p:spTree>
    <p:extLst>
      <p:ext uri="{BB962C8B-B14F-4D97-AF65-F5344CB8AC3E}">
        <p14:creationId xmlns:p14="http://schemas.microsoft.com/office/powerpoint/2010/main" val="35061169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2BA1F-D8DD-8E9F-8965-40A596CC4409}"/>
              </a:ext>
            </a:extLst>
          </p:cNvPr>
          <p:cNvSpPr>
            <a:spLocks noGrp="1"/>
          </p:cNvSpPr>
          <p:nvPr>
            <p:ph type="title"/>
          </p:nvPr>
        </p:nvSpPr>
        <p:spPr>
          <a:xfrm>
            <a:off x="428625" y="-267286"/>
            <a:ext cx="8286750" cy="1325563"/>
          </a:xfrm>
        </p:spPr>
        <p:txBody>
          <a:bodyPr/>
          <a:lstStyle/>
          <a:p>
            <a:r>
              <a:rPr lang="en-US" dirty="0"/>
              <a:t>Scans</a:t>
            </a:r>
          </a:p>
        </p:txBody>
      </p:sp>
      <p:sp>
        <p:nvSpPr>
          <p:cNvPr id="3" name="Slide Number Placeholder 2">
            <a:extLst>
              <a:ext uri="{FF2B5EF4-FFF2-40B4-BE49-F238E27FC236}">
                <a16:creationId xmlns:a16="http://schemas.microsoft.com/office/drawing/2014/main" id="{F52F823D-ABE4-1417-ED6E-C3169DFA9BE9}"/>
              </a:ext>
            </a:extLst>
          </p:cNvPr>
          <p:cNvSpPr>
            <a:spLocks noGrp="1"/>
          </p:cNvSpPr>
          <p:nvPr>
            <p:ph type="sldNum" sz="quarter" idx="4"/>
          </p:nvPr>
        </p:nvSpPr>
        <p:spPr/>
        <p:txBody>
          <a:bodyPr/>
          <a:lstStyle/>
          <a:p>
            <a:fld id="{933A556B-7C63-244D-9B7C-B0EA8042B330}" type="slidenum">
              <a:rPr lang="en-US" smtClean="0"/>
              <a:pPr/>
              <a:t>20</a:t>
            </a:fld>
            <a:endParaRPr lang="en-US" sz="750" dirty="0"/>
          </a:p>
        </p:txBody>
      </p:sp>
      <p:sp>
        <p:nvSpPr>
          <p:cNvPr id="4" name="TextBox 3">
            <a:extLst>
              <a:ext uri="{FF2B5EF4-FFF2-40B4-BE49-F238E27FC236}">
                <a16:creationId xmlns:a16="http://schemas.microsoft.com/office/drawing/2014/main" id="{04C7566A-DAEF-CBBC-2049-9FA2A0B21ED8}"/>
              </a:ext>
            </a:extLst>
          </p:cNvPr>
          <p:cNvSpPr txBox="1"/>
          <p:nvPr/>
        </p:nvSpPr>
        <p:spPr>
          <a:xfrm>
            <a:off x="428625" y="692201"/>
            <a:ext cx="5624305" cy="3693319"/>
          </a:xfrm>
          <a:prstGeom prst="rect">
            <a:avLst/>
          </a:prstGeom>
          <a:noFill/>
        </p:spPr>
        <p:txBody>
          <a:bodyPr wrap="square" rtlCol="0">
            <a:spAutoFit/>
          </a:bodyPr>
          <a:lstStyle/>
          <a:p>
            <a:r>
              <a:rPr lang="en-US" dirty="0"/>
              <a:t>Each type of scan are based on a common template in 4 steps  : </a:t>
            </a:r>
          </a:p>
          <a:p>
            <a:pPr marL="285750" indent="-285750">
              <a:buFont typeface="Arial" panose="020B0604020202020204" pitchFamily="34" charset="0"/>
              <a:buChar char="•"/>
            </a:pPr>
            <a:r>
              <a:rPr lang="en-US" dirty="0"/>
              <a:t>Initialization of the FETB2 controller </a:t>
            </a:r>
          </a:p>
          <a:p>
            <a:pPr marL="285750" indent="-285750">
              <a:buFont typeface="Arial" panose="020B0604020202020204" pitchFamily="34" charset="0"/>
              <a:buChar char="•"/>
            </a:pPr>
            <a:r>
              <a:rPr lang="en-US" dirty="0"/>
              <a:t>Scanning step : Acquisition of the required data </a:t>
            </a:r>
          </a:p>
          <a:p>
            <a:pPr marL="285750" indent="-285750">
              <a:buFont typeface="Arial" panose="020B0604020202020204" pitchFamily="34" charset="0"/>
              <a:buChar char="•"/>
            </a:pPr>
            <a:r>
              <a:rPr lang="en-US" dirty="0"/>
              <a:t>Analysis step : Perform analysis of acquired data </a:t>
            </a:r>
          </a:p>
          <a:p>
            <a:pPr marL="285750" indent="-285750">
              <a:buFont typeface="Arial" panose="020B0604020202020204" pitchFamily="34" charset="0"/>
              <a:buChar char="•"/>
            </a:pPr>
            <a:r>
              <a:rPr lang="en-US" dirty="0"/>
              <a:t>Writing Results : Write results and raw data to a ROOT file</a:t>
            </a:r>
          </a:p>
          <a:p>
            <a:endParaRPr lang="en-US" dirty="0"/>
          </a:p>
          <a:p>
            <a:r>
              <a:rPr lang="en-US" dirty="0"/>
              <a:t>The parameters of each scans are described in a YAML file that can easily be edited to change scan parameters </a:t>
            </a:r>
          </a:p>
          <a:p>
            <a:endParaRPr lang="en-US" dirty="0"/>
          </a:p>
          <a:p>
            <a:endParaRPr lang="en-US" dirty="0"/>
          </a:p>
        </p:txBody>
      </p:sp>
      <p:pic>
        <p:nvPicPr>
          <p:cNvPr id="5" name="Picture 4">
            <a:extLst>
              <a:ext uri="{FF2B5EF4-FFF2-40B4-BE49-F238E27FC236}">
                <a16:creationId xmlns:a16="http://schemas.microsoft.com/office/drawing/2014/main" id="{79126E75-60BF-9C11-3669-A63990FA629B}"/>
              </a:ext>
            </a:extLst>
          </p:cNvPr>
          <p:cNvPicPr>
            <a:picLocks noChangeAspect="1"/>
          </p:cNvPicPr>
          <p:nvPr/>
        </p:nvPicPr>
        <p:blipFill>
          <a:blip r:embed="rId2"/>
          <a:stretch>
            <a:fillRect/>
          </a:stretch>
        </p:blipFill>
        <p:spPr>
          <a:xfrm>
            <a:off x="997502" y="4127912"/>
            <a:ext cx="3213100" cy="2463800"/>
          </a:xfrm>
          <a:prstGeom prst="rect">
            <a:avLst/>
          </a:prstGeom>
        </p:spPr>
      </p:pic>
      <p:pic>
        <p:nvPicPr>
          <p:cNvPr id="6" name="Picture 5">
            <a:extLst>
              <a:ext uri="{FF2B5EF4-FFF2-40B4-BE49-F238E27FC236}">
                <a16:creationId xmlns:a16="http://schemas.microsoft.com/office/drawing/2014/main" id="{2B804B95-3522-7DE1-C379-88D46A632A63}"/>
              </a:ext>
            </a:extLst>
          </p:cNvPr>
          <p:cNvPicPr>
            <a:picLocks noChangeAspect="1"/>
          </p:cNvPicPr>
          <p:nvPr/>
        </p:nvPicPr>
        <p:blipFill>
          <a:blip r:embed="rId3"/>
          <a:stretch>
            <a:fillRect/>
          </a:stretch>
        </p:blipFill>
        <p:spPr>
          <a:xfrm>
            <a:off x="5978061" y="2150976"/>
            <a:ext cx="2997200" cy="4546600"/>
          </a:xfrm>
          <a:prstGeom prst="rect">
            <a:avLst/>
          </a:prstGeom>
        </p:spPr>
      </p:pic>
      <p:sp>
        <p:nvSpPr>
          <p:cNvPr id="7" name="TextBox 6">
            <a:extLst>
              <a:ext uri="{FF2B5EF4-FFF2-40B4-BE49-F238E27FC236}">
                <a16:creationId xmlns:a16="http://schemas.microsoft.com/office/drawing/2014/main" id="{3F5BA062-0A22-25FD-52FA-A3F86D7A003F}"/>
              </a:ext>
            </a:extLst>
          </p:cNvPr>
          <p:cNvSpPr txBox="1"/>
          <p:nvPr/>
        </p:nvSpPr>
        <p:spPr>
          <a:xfrm>
            <a:off x="6420678" y="1798983"/>
            <a:ext cx="1646605" cy="369332"/>
          </a:xfrm>
          <a:prstGeom prst="rect">
            <a:avLst/>
          </a:prstGeom>
          <a:noFill/>
        </p:spPr>
        <p:txBody>
          <a:bodyPr wrap="none" rtlCol="0">
            <a:spAutoFit/>
          </a:bodyPr>
          <a:lstStyle/>
          <a:p>
            <a:r>
              <a:rPr lang="en-US" dirty="0"/>
              <a:t>Linearity Scan</a:t>
            </a:r>
          </a:p>
        </p:txBody>
      </p:sp>
      <p:sp>
        <p:nvSpPr>
          <p:cNvPr id="8" name="TextBox 7">
            <a:extLst>
              <a:ext uri="{FF2B5EF4-FFF2-40B4-BE49-F238E27FC236}">
                <a16:creationId xmlns:a16="http://schemas.microsoft.com/office/drawing/2014/main" id="{8F137244-823C-1B0D-2C56-49CF1E779260}"/>
              </a:ext>
            </a:extLst>
          </p:cNvPr>
          <p:cNvSpPr txBox="1"/>
          <p:nvPr/>
        </p:nvSpPr>
        <p:spPr>
          <a:xfrm>
            <a:off x="1594172" y="3758580"/>
            <a:ext cx="1364476" cy="369332"/>
          </a:xfrm>
          <a:prstGeom prst="rect">
            <a:avLst/>
          </a:prstGeom>
          <a:noFill/>
        </p:spPr>
        <p:txBody>
          <a:bodyPr wrap="none" rtlCol="0">
            <a:spAutoFit/>
          </a:bodyPr>
          <a:lstStyle/>
          <a:p>
            <a:r>
              <a:rPr lang="en-US" dirty="0"/>
              <a:t>Noise Scan</a:t>
            </a:r>
          </a:p>
        </p:txBody>
      </p:sp>
    </p:spTree>
    <p:extLst>
      <p:ext uri="{BB962C8B-B14F-4D97-AF65-F5344CB8AC3E}">
        <p14:creationId xmlns:p14="http://schemas.microsoft.com/office/powerpoint/2010/main" val="1440320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601B-C2AB-A330-EA48-797963A9B1A8}"/>
              </a:ext>
            </a:extLst>
          </p:cNvPr>
          <p:cNvSpPr>
            <a:spLocks noGrp="1"/>
          </p:cNvSpPr>
          <p:nvPr>
            <p:ph type="title"/>
          </p:nvPr>
        </p:nvSpPr>
        <p:spPr/>
        <p:txBody>
          <a:bodyPr/>
          <a:lstStyle/>
          <a:p>
            <a:r>
              <a:rPr lang="en-US" dirty="0"/>
              <a:t>Noise Scan </a:t>
            </a:r>
          </a:p>
        </p:txBody>
      </p:sp>
      <p:sp>
        <p:nvSpPr>
          <p:cNvPr id="3" name="Slide Number Placeholder 2">
            <a:extLst>
              <a:ext uri="{FF2B5EF4-FFF2-40B4-BE49-F238E27FC236}">
                <a16:creationId xmlns:a16="http://schemas.microsoft.com/office/drawing/2014/main" id="{B8768375-E2DD-D151-AEAB-82405E284941}"/>
              </a:ext>
            </a:extLst>
          </p:cNvPr>
          <p:cNvSpPr>
            <a:spLocks noGrp="1"/>
          </p:cNvSpPr>
          <p:nvPr>
            <p:ph type="sldNum" sz="quarter" idx="4"/>
          </p:nvPr>
        </p:nvSpPr>
        <p:spPr/>
        <p:txBody>
          <a:bodyPr/>
          <a:lstStyle/>
          <a:p>
            <a:fld id="{933A556B-7C63-244D-9B7C-B0EA8042B330}" type="slidenum">
              <a:rPr lang="en-US" smtClean="0"/>
              <a:pPr/>
              <a:t>21</a:t>
            </a:fld>
            <a:endParaRPr lang="en-US" sz="750" dirty="0"/>
          </a:p>
        </p:txBody>
      </p:sp>
      <p:sp>
        <p:nvSpPr>
          <p:cNvPr id="4" name="TextBox 3">
            <a:extLst>
              <a:ext uri="{FF2B5EF4-FFF2-40B4-BE49-F238E27FC236}">
                <a16:creationId xmlns:a16="http://schemas.microsoft.com/office/drawing/2014/main" id="{4C4DF101-1EE9-8319-22D9-38FE6EB6E166}"/>
              </a:ext>
            </a:extLst>
          </p:cNvPr>
          <p:cNvSpPr txBox="1"/>
          <p:nvPr/>
        </p:nvSpPr>
        <p:spPr>
          <a:xfrm>
            <a:off x="428625" y="1573078"/>
            <a:ext cx="8467402" cy="1477328"/>
          </a:xfrm>
          <a:prstGeom prst="rect">
            <a:avLst/>
          </a:prstGeom>
          <a:noFill/>
        </p:spPr>
        <p:txBody>
          <a:bodyPr wrap="square" rtlCol="0">
            <a:spAutoFit/>
          </a:bodyPr>
          <a:lstStyle/>
          <a:p>
            <a:pPr marL="285750" indent="-285750">
              <a:buFont typeface="Arial" panose="020B0604020202020204" pitchFamily="34" charset="0"/>
              <a:buChar char="•"/>
            </a:pPr>
            <a:r>
              <a:rPr lang="en-US" dirty="0"/>
              <a:t>Perform a baseline measurement with a large amount of sample (</a:t>
            </a:r>
            <a:r>
              <a:rPr lang="en-US" dirty="0" err="1"/>
              <a:t>ie</a:t>
            </a:r>
            <a:r>
              <a:rPr lang="en-US" dirty="0"/>
              <a:t>: 65536)</a:t>
            </a:r>
          </a:p>
          <a:p>
            <a:pPr marL="285750" indent="-285750">
              <a:buFont typeface="Arial" panose="020B0604020202020204" pitchFamily="34" charset="0"/>
              <a:buChar char="•"/>
            </a:pPr>
            <a:r>
              <a:rPr lang="en-US" dirty="0"/>
              <a:t>Perform a pulse injection and measure pulse using a delay scan</a:t>
            </a:r>
          </a:p>
          <a:p>
            <a:pPr marL="285750" indent="-285750">
              <a:buFont typeface="Arial" panose="020B0604020202020204" pitchFamily="34" charset="0"/>
              <a:buChar char="•"/>
            </a:pPr>
            <a:r>
              <a:rPr lang="en-US" dirty="0"/>
              <a:t>Extract gain from delay scan, noise and baseline from noise waveform</a:t>
            </a:r>
          </a:p>
          <a:p>
            <a:pPr marL="285750" indent="-285750">
              <a:buFont typeface="Arial" panose="020B0604020202020204" pitchFamily="34" charset="0"/>
              <a:buChar char="•"/>
            </a:pPr>
            <a:r>
              <a:rPr lang="en-US" dirty="0"/>
              <a:t>Compute ENI, FFT </a:t>
            </a:r>
          </a:p>
          <a:p>
            <a:pPr marL="285750" indent="-285750">
              <a:buFont typeface="Arial" panose="020B0604020202020204" pitchFamily="34" charset="0"/>
              <a:buChar char="•"/>
            </a:pPr>
            <a:r>
              <a:rPr lang="en-US" dirty="0"/>
              <a:t>Write raw data, FFT(optional),Analysis results to ROOT file, CSV</a:t>
            </a:r>
          </a:p>
        </p:txBody>
      </p:sp>
      <p:pic>
        <p:nvPicPr>
          <p:cNvPr id="5" name="Picture 4">
            <a:extLst>
              <a:ext uri="{FF2B5EF4-FFF2-40B4-BE49-F238E27FC236}">
                <a16:creationId xmlns:a16="http://schemas.microsoft.com/office/drawing/2014/main" id="{633B557F-4376-2A5B-E3F3-0E42308E47DD}"/>
              </a:ext>
            </a:extLst>
          </p:cNvPr>
          <p:cNvPicPr>
            <a:picLocks noChangeAspect="1"/>
          </p:cNvPicPr>
          <p:nvPr/>
        </p:nvPicPr>
        <p:blipFill>
          <a:blip r:embed="rId2"/>
          <a:stretch>
            <a:fillRect/>
          </a:stretch>
        </p:blipFill>
        <p:spPr>
          <a:xfrm>
            <a:off x="2070968" y="3223647"/>
            <a:ext cx="5182716" cy="1939963"/>
          </a:xfrm>
          <a:prstGeom prst="rect">
            <a:avLst/>
          </a:prstGeom>
        </p:spPr>
      </p:pic>
      <p:sp>
        <p:nvSpPr>
          <p:cNvPr id="6" name="TextBox 5">
            <a:extLst>
              <a:ext uri="{FF2B5EF4-FFF2-40B4-BE49-F238E27FC236}">
                <a16:creationId xmlns:a16="http://schemas.microsoft.com/office/drawing/2014/main" id="{101A9437-EF80-FBBC-B038-7A2952D07EA8}"/>
              </a:ext>
            </a:extLst>
          </p:cNvPr>
          <p:cNvSpPr txBox="1"/>
          <p:nvPr/>
        </p:nvSpPr>
        <p:spPr>
          <a:xfrm>
            <a:off x="860156" y="5432156"/>
            <a:ext cx="7012983" cy="1200329"/>
          </a:xfrm>
          <a:prstGeom prst="rect">
            <a:avLst/>
          </a:prstGeom>
          <a:noFill/>
        </p:spPr>
        <p:txBody>
          <a:bodyPr wrap="square" rtlCol="0">
            <a:spAutoFit/>
          </a:bodyPr>
          <a:lstStyle/>
          <a:p>
            <a:r>
              <a:rPr lang="en-US" dirty="0"/>
              <a:t>Execution time (18 phases, 16 averaging, 65536 samples) 1.7s </a:t>
            </a:r>
          </a:p>
          <a:p>
            <a:pPr marL="742950" lvl="1" indent="-285750">
              <a:buFont typeface="Arial" panose="020B0604020202020204" pitchFamily="34" charset="0"/>
              <a:buChar char="•"/>
            </a:pPr>
            <a:r>
              <a:rPr lang="en-US" dirty="0"/>
              <a:t>500ms for analysis</a:t>
            </a:r>
          </a:p>
          <a:p>
            <a:pPr marL="742950" lvl="1" indent="-285750">
              <a:buFont typeface="Arial" panose="020B0604020202020204" pitchFamily="34" charset="0"/>
              <a:buChar char="•"/>
            </a:pPr>
            <a:r>
              <a:rPr lang="en-US" dirty="0"/>
              <a:t>970ms to write data to disk</a:t>
            </a:r>
          </a:p>
          <a:p>
            <a:pPr marL="742950" lvl="1" indent="-285750">
              <a:buFont typeface="Arial" panose="020B0604020202020204" pitchFamily="34" charset="0"/>
              <a:buChar char="•"/>
            </a:pPr>
            <a:r>
              <a:rPr lang="en-US" dirty="0"/>
              <a:t>800ms for optional FFT</a:t>
            </a:r>
          </a:p>
        </p:txBody>
      </p:sp>
    </p:spTree>
    <p:extLst>
      <p:ext uri="{BB962C8B-B14F-4D97-AF65-F5344CB8AC3E}">
        <p14:creationId xmlns:p14="http://schemas.microsoft.com/office/powerpoint/2010/main" val="110514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9EEFF-62CC-42B5-613C-85240E257524}"/>
              </a:ext>
            </a:extLst>
          </p:cNvPr>
          <p:cNvSpPr>
            <a:spLocks noGrp="1"/>
          </p:cNvSpPr>
          <p:nvPr>
            <p:ph type="title"/>
          </p:nvPr>
        </p:nvSpPr>
        <p:spPr/>
        <p:txBody>
          <a:bodyPr/>
          <a:lstStyle/>
          <a:p>
            <a:r>
              <a:rPr lang="en-US" dirty="0"/>
              <a:t>FFT</a:t>
            </a:r>
          </a:p>
        </p:txBody>
      </p:sp>
      <p:sp>
        <p:nvSpPr>
          <p:cNvPr id="3" name="Slide Number Placeholder 2">
            <a:extLst>
              <a:ext uri="{FF2B5EF4-FFF2-40B4-BE49-F238E27FC236}">
                <a16:creationId xmlns:a16="http://schemas.microsoft.com/office/drawing/2014/main" id="{AEC5F823-7CB5-C66F-32A3-5A60133C49DA}"/>
              </a:ext>
            </a:extLst>
          </p:cNvPr>
          <p:cNvSpPr>
            <a:spLocks noGrp="1"/>
          </p:cNvSpPr>
          <p:nvPr>
            <p:ph type="sldNum" sz="quarter" idx="4"/>
          </p:nvPr>
        </p:nvSpPr>
        <p:spPr/>
        <p:txBody>
          <a:bodyPr/>
          <a:lstStyle/>
          <a:p>
            <a:fld id="{933A556B-7C63-244D-9B7C-B0EA8042B330}" type="slidenum">
              <a:rPr lang="en-US" smtClean="0"/>
              <a:pPr/>
              <a:t>22</a:t>
            </a:fld>
            <a:endParaRPr lang="en-US" sz="750" dirty="0"/>
          </a:p>
        </p:txBody>
      </p:sp>
      <p:pic>
        <p:nvPicPr>
          <p:cNvPr id="4" name="Picture 3">
            <a:extLst>
              <a:ext uri="{FF2B5EF4-FFF2-40B4-BE49-F238E27FC236}">
                <a16:creationId xmlns:a16="http://schemas.microsoft.com/office/drawing/2014/main" id="{899B3FD6-7D9C-FE1C-49B3-F0B5CC08035B}"/>
              </a:ext>
            </a:extLst>
          </p:cNvPr>
          <p:cNvPicPr>
            <a:picLocks noChangeAspect="1"/>
          </p:cNvPicPr>
          <p:nvPr/>
        </p:nvPicPr>
        <p:blipFill>
          <a:blip r:embed="rId2"/>
          <a:stretch>
            <a:fillRect/>
          </a:stretch>
        </p:blipFill>
        <p:spPr>
          <a:xfrm>
            <a:off x="0" y="1440601"/>
            <a:ext cx="9144000" cy="5126084"/>
          </a:xfrm>
          <a:prstGeom prst="rect">
            <a:avLst/>
          </a:prstGeom>
        </p:spPr>
      </p:pic>
    </p:spTree>
    <p:extLst>
      <p:ext uri="{BB962C8B-B14F-4D97-AF65-F5344CB8AC3E}">
        <p14:creationId xmlns:p14="http://schemas.microsoft.com/office/powerpoint/2010/main" val="2477323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90907-D128-831B-8DD7-57A162A4DDB8}"/>
              </a:ext>
            </a:extLst>
          </p:cNvPr>
          <p:cNvSpPr>
            <a:spLocks noGrp="1"/>
          </p:cNvSpPr>
          <p:nvPr>
            <p:ph type="title"/>
          </p:nvPr>
        </p:nvSpPr>
        <p:spPr/>
        <p:txBody>
          <a:bodyPr/>
          <a:lstStyle/>
          <a:p>
            <a:r>
              <a:rPr lang="en-US" dirty="0"/>
              <a:t>Noise </a:t>
            </a:r>
          </a:p>
        </p:txBody>
      </p:sp>
      <p:sp>
        <p:nvSpPr>
          <p:cNvPr id="3" name="Slide Number Placeholder 2">
            <a:extLst>
              <a:ext uri="{FF2B5EF4-FFF2-40B4-BE49-F238E27FC236}">
                <a16:creationId xmlns:a16="http://schemas.microsoft.com/office/drawing/2014/main" id="{AA0FE945-2ED5-6CFD-3C20-56806810B2D4}"/>
              </a:ext>
            </a:extLst>
          </p:cNvPr>
          <p:cNvSpPr>
            <a:spLocks noGrp="1"/>
          </p:cNvSpPr>
          <p:nvPr>
            <p:ph type="sldNum" sz="quarter" idx="4"/>
          </p:nvPr>
        </p:nvSpPr>
        <p:spPr/>
        <p:txBody>
          <a:bodyPr/>
          <a:lstStyle/>
          <a:p>
            <a:fld id="{933A556B-7C63-244D-9B7C-B0EA8042B330}" type="slidenum">
              <a:rPr lang="en-US" smtClean="0"/>
              <a:pPr/>
              <a:t>23</a:t>
            </a:fld>
            <a:endParaRPr lang="en-US" sz="750" dirty="0"/>
          </a:p>
        </p:txBody>
      </p:sp>
      <p:pic>
        <p:nvPicPr>
          <p:cNvPr id="4" name="Picture 3">
            <a:extLst>
              <a:ext uri="{FF2B5EF4-FFF2-40B4-BE49-F238E27FC236}">
                <a16:creationId xmlns:a16="http://schemas.microsoft.com/office/drawing/2014/main" id="{60A28EB2-311E-B04E-AEA1-D4CA34A833FC}"/>
              </a:ext>
            </a:extLst>
          </p:cNvPr>
          <p:cNvPicPr>
            <a:picLocks noChangeAspect="1"/>
          </p:cNvPicPr>
          <p:nvPr/>
        </p:nvPicPr>
        <p:blipFill>
          <a:blip r:embed="rId2"/>
          <a:stretch>
            <a:fillRect/>
          </a:stretch>
        </p:blipFill>
        <p:spPr>
          <a:xfrm>
            <a:off x="0" y="1377388"/>
            <a:ext cx="9144000" cy="5420579"/>
          </a:xfrm>
          <a:prstGeom prst="rect">
            <a:avLst/>
          </a:prstGeom>
        </p:spPr>
      </p:pic>
    </p:spTree>
    <p:extLst>
      <p:ext uri="{BB962C8B-B14F-4D97-AF65-F5344CB8AC3E}">
        <p14:creationId xmlns:p14="http://schemas.microsoft.com/office/powerpoint/2010/main" val="724217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5E73E-E368-0000-E17E-1A35EBA57633}"/>
              </a:ext>
            </a:extLst>
          </p:cNvPr>
          <p:cNvSpPr>
            <a:spLocks noGrp="1"/>
          </p:cNvSpPr>
          <p:nvPr>
            <p:ph type="title"/>
          </p:nvPr>
        </p:nvSpPr>
        <p:spPr/>
        <p:txBody>
          <a:bodyPr/>
          <a:lstStyle/>
          <a:p>
            <a:r>
              <a:rPr lang="en-US" dirty="0"/>
              <a:t>Pulse</a:t>
            </a:r>
          </a:p>
        </p:txBody>
      </p:sp>
      <p:sp>
        <p:nvSpPr>
          <p:cNvPr id="3" name="Slide Number Placeholder 2">
            <a:extLst>
              <a:ext uri="{FF2B5EF4-FFF2-40B4-BE49-F238E27FC236}">
                <a16:creationId xmlns:a16="http://schemas.microsoft.com/office/drawing/2014/main" id="{B1ACB606-6D3A-0591-1449-89FA94B489EA}"/>
              </a:ext>
            </a:extLst>
          </p:cNvPr>
          <p:cNvSpPr>
            <a:spLocks noGrp="1"/>
          </p:cNvSpPr>
          <p:nvPr>
            <p:ph type="sldNum" sz="quarter" idx="4"/>
          </p:nvPr>
        </p:nvSpPr>
        <p:spPr/>
        <p:txBody>
          <a:bodyPr/>
          <a:lstStyle/>
          <a:p>
            <a:fld id="{933A556B-7C63-244D-9B7C-B0EA8042B330}" type="slidenum">
              <a:rPr lang="en-US" smtClean="0"/>
              <a:pPr/>
              <a:t>24</a:t>
            </a:fld>
            <a:endParaRPr lang="en-US" sz="750" dirty="0"/>
          </a:p>
        </p:txBody>
      </p:sp>
      <p:pic>
        <p:nvPicPr>
          <p:cNvPr id="4" name="Picture 3">
            <a:extLst>
              <a:ext uri="{FF2B5EF4-FFF2-40B4-BE49-F238E27FC236}">
                <a16:creationId xmlns:a16="http://schemas.microsoft.com/office/drawing/2014/main" id="{E53510B1-96A9-C8BB-20C4-E30718A9F779}"/>
              </a:ext>
            </a:extLst>
          </p:cNvPr>
          <p:cNvPicPr>
            <a:picLocks noChangeAspect="1"/>
          </p:cNvPicPr>
          <p:nvPr/>
        </p:nvPicPr>
        <p:blipFill>
          <a:blip r:embed="rId2"/>
          <a:stretch>
            <a:fillRect/>
          </a:stretch>
        </p:blipFill>
        <p:spPr>
          <a:xfrm>
            <a:off x="0" y="1186970"/>
            <a:ext cx="9144000" cy="5429457"/>
          </a:xfrm>
          <a:prstGeom prst="rect">
            <a:avLst/>
          </a:prstGeom>
        </p:spPr>
      </p:pic>
    </p:spTree>
    <p:extLst>
      <p:ext uri="{BB962C8B-B14F-4D97-AF65-F5344CB8AC3E}">
        <p14:creationId xmlns:p14="http://schemas.microsoft.com/office/powerpoint/2010/main" val="4105070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601B-C2AB-A330-EA48-797963A9B1A8}"/>
              </a:ext>
            </a:extLst>
          </p:cNvPr>
          <p:cNvSpPr>
            <a:spLocks noGrp="1"/>
          </p:cNvSpPr>
          <p:nvPr>
            <p:ph type="title"/>
          </p:nvPr>
        </p:nvSpPr>
        <p:spPr/>
        <p:txBody>
          <a:bodyPr/>
          <a:lstStyle/>
          <a:p>
            <a:r>
              <a:rPr lang="en-US" dirty="0"/>
              <a:t>Linearity Scan </a:t>
            </a:r>
          </a:p>
        </p:txBody>
      </p:sp>
      <p:sp>
        <p:nvSpPr>
          <p:cNvPr id="3" name="Slide Number Placeholder 2">
            <a:extLst>
              <a:ext uri="{FF2B5EF4-FFF2-40B4-BE49-F238E27FC236}">
                <a16:creationId xmlns:a16="http://schemas.microsoft.com/office/drawing/2014/main" id="{B8768375-E2DD-D151-AEAB-82405E284941}"/>
              </a:ext>
            </a:extLst>
          </p:cNvPr>
          <p:cNvSpPr>
            <a:spLocks noGrp="1"/>
          </p:cNvSpPr>
          <p:nvPr>
            <p:ph type="sldNum" sz="quarter" idx="4"/>
          </p:nvPr>
        </p:nvSpPr>
        <p:spPr/>
        <p:txBody>
          <a:bodyPr/>
          <a:lstStyle/>
          <a:p>
            <a:fld id="{933A556B-7C63-244D-9B7C-B0EA8042B330}" type="slidenum">
              <a:rPr lang="en-US" smtClean="0"/>
              <a:pPr/>
              <a:t>25</a:t>
            </a:fld>
            <a:endParaRPr lang="en-US" sz="750" dirty="0"/>
          </a:p>
        </p:txBody>
      </p:sp>
      <p:sp>
        <p:nvSpPr>
          <p:cNvPr id="4" name="TextBox 3">
            <a:extLst>
              <a:ext uri="{FF2B5EF4-FFF2-40B4-BE49-F238E27FC236}">
                <a16:creationId xmlns:a16="http://schemas.microsoft.com/office/drawing/2014/main" id="{4C4DF101-1EE9-8319-22D9-38FE6EB6E166}"/>
              </a:ext>
            </a:extLst>
          </p:cNvPr>
          <p:cNvSpPr txBox="1"/>
          <p:nvPr/>
        </p:nvSpPr>
        <p:spPr>
          <a:xfrm>
            <a:off x="428625" y="1573078"/>
            <a:ext cx="846740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Perform a pulse injection and measure pulse using a delay scan for each injection in the range </a:t>
            </a:r>
          </a:p>
          <a:p>
            <a:pPr marL="285750" indent="-285750">
              <a:buFont typeface="Arial" panose="020B0604020202020204" pitchFamily="34" charset="0"/>
              <a:buChar char="•"/>
            </a:pPr>
            <a:r>
              <a:rPr lang="en-US" dirty="0"/>
              <a:t>Extract pulse baseline and amplitude, do linearity fit and extract INL </a:t>
            </a:r>
          </a:p>
          <a:p>
            <a:pPr marL="285750" indent="-285750">
              <a:buFont typeface="Arial" panose="020B0604020202020204" pitchFamily="34" charset="0"/>
              <a:buChar char="•"/>
            </a:pPr>
            <a:r>
              <a:rPr lang="en-US" dirty="0"/>
              <a:t>Write raw </a:t>
            </a:r>
            <a:r>
              <a:rPr lang="en-US" dirty="0" err="1"/>
              <a:t>data.Analysis</a:t>
            </a:r>
            <a:r>
              <a:rPr lang="en-US" dirty="0"/>
              <a:t> results to ROOT file, CSV</a:t>
            </a:r>
          </a:p>
        </p:txBody>
      </p:sp>
      <p:sp>
        <p:nvSpPr>
          <p:cNvPr id="6" name="TextBox 5">
            <a:extLst>
              <a:ext uri="{FF2B5EF4-FFF2-40B4-BE49-F238E27FC236}">
                <a16:creationId xmlns:a16="http://schemas.microsoft.com/office/drawing/2014/main" id="{101A9437-EF80-FBBC-B038-7A2952D07EA8}"/>
              </a:ext>
            </a:extLst>
          </p:cNvPr>
          <p:cNvSpPr txBox="1"/>
          <p:nvPr/>
        </p:nvSpPr>
        <p:spPr>
          <a:xfrm>
            <a:off x="415792" y="2927932"/>
            <a:ext cx="4207789" cy="1477328"/>
          </a:xfrm>
          <a:prstGeom prst="rect">
            <a:avLst/>
          </a:prstGeom>
          <a:noFill/>
        </p:spPr>
        <p:txBody>
          <a:bodyPr wrap="square" rtlCol="0">
            <a:spAutoFit/>
          </a:bodyPr>
          <a:lstStyle/>
          <a:p>
            <a:r>
              <a:rPr lang="en-US" dirty="0"/>
              <a:t>Execution time (18 phases, 16 averaging, 18 steps) 4s </a:t>
            </a:r>
          </a:p>
          <a:p>
            <a:pPr marL="742950" lvl="1" indent="-285750">
              <a:buFont typeface="Arial" panose="020B0604020202020204" pitchFamily="34" charset="0"/>
              <a:buChar char="•"/>
            </a:pPr>
            <a:r>
              <a:rPr lang="en-US" dirty="0"/>
              <a:t>2.5s data acquisition</a:t>
            </a:r>
          </a:p>
          <a:p>
            <a:pPr marL="742950" lvl="1" indent="-285750">
              <a:buFont typeface="Arial" panose="020B0604020202020204" pitchFamily="34" charset="0"/>
              <a:buChar char="•"/>
            </a:pPr>
            <a:r>
              <a:rPr lang="en-US" dirty="0"/>
              <a:t>300ms analysis</a:t>
            </a:r>
          </a:p>
          <a:p>
            <a:pPr marL="742950" lvl="1" indent="-285750">
              <a:buFont typeface="Arial" panose="020B0604020202020204" pitchFamily="34" charset="0"/>
              <a:buChar char="•"/>
            </a:pPr>
            <a:r>
              <a:rPr lang="en-US" dirty="0"/>
              <a:t>1.15s to write all data to disk </a:t>
            </a:r>
          </a:p>
        </p:txBody>
      </p:sp>
      <p:pic>
        <p:nvPicPr>
          <p:cNvPr id="7" name="Picture 6">
            <a:extLst>
              <a:ext uri="{FF2B5EF4-FFF2-40B4-BE49-F238E27FC236}">
                <a16:creationId xmlns:a16="http://schemas.microsoft.com/office/drawing/2014/main" id="{95343226-6246-ABA5-8A05-5D4288ADAB6F}"/>
              </a:ext>
            </a:extLst>
          </p:cNvPr>
          <p:cNvPicPr>
            <a:picLocks noChangeAspect="1"/>
          </p:cNvPicPr>
          <p:nvPr/>
        </p:nvPicPr>
        <p:blipFill>
          <a:blip r:embed="rId2"/>
          <a:stretch>
            <a:fillRect/>
          </a:stretch>
        </p:blipFill>
        <p:spPr>
          <a:xfrm>
            <a:off x="4662326" y="2662918"/>
            <a:ext cx="4951708" cy="3661561"/>
          </a:xfrm>
          <a:prstGeom prst="rect">
            <a:avLst/>
          </a:prstGeom>
        </p:spPr>
      </p:pic>
    </p:spTree>
    <p:extLst>
      <p:ext uri="{BB962C8B-B14F-4D97-AF65-F5344CB8AC3E}">
        <p14:creationId xmlns:p14="http://schemas.microsoft.com/office/powerpoint/2010/main" val="3804305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3508954-ABFB-B7E2-0C46-B05B3418E023}"/>
              </a:ext>
            </a:extLst>
          </p:cNvPr>
          <p:cNvSpPr>
            <a:spLocks noGrp="1"/>
          </p:cNvSpPr>
          <p:nvPr>
            <p:ph type="sldNum" sz="quarter" idx="4"/>
          </p:nvPr>
        </p:nvSpPr>
        <p:spPr/>
        <p:txBody>
          <a:bodyPr/>
          <a:lstStyle/>
          <a:p>
            <a:fld id="{933A556B-7C63-244D-9B7C-B0EA8042B330}" type="slidenum">
              <a:rPr lang="en-US" smtClean="0"/>
              <a:pPr/>
              <a:t>26</a:t>
            </a:fld>
            <a:endParaRPr lang="en-US" sz="750" dirty="0"/>
          </a:p>
        </p:txBody>
      </p:sp>
      <p:pic>
        <p:nvPicPr>
          <p:cNvPr id="5" name="Picture 4" descr="Chart, scatter chart&#10;&#10;Description automatically generated">
            <a:extLst>
              <a:ext uri="{FF2B5EF4-FFF2-40B4-BE49-F238E27FC236}">
                <a16:creationId xmlns:a16="http://schemas.microsoft.com/office/drawing/2014/main" id="{D4C00DFB-A418-A279-DF85-3C4616BB67A1}"/>
              </a:ext>
            </a:extLst>
          </p:cNvPr>
          <p:cNvPicPr>
            <a:picLocks noChangeAspect="1"/>
          </p:cNvPicPr>
          <p:nvPr/>
        </p:nvPicPr>
        <p:blipFill>
          <a:blip r:embed="rId2"/>
          <a:stretch>
            <a:fillRect/>
          </a:stretch>
        </p:blipFill>
        <p:spPr>
          <a:xfrm>
            <a:off x="792350" y="476150"/>
            <a:ext cx="7367507" cy="5905700"/>
          </a:xfrm>
          <a:prstGeom prst="rect">
            <a:avLst/>
          </a:prstGeom>
        </p:spPr>
      </p:pic>
    </p:spTree>
    <p:extLst>
      <p:ext uri="{BB962C8B-B14F-4D97-AF65-F5344CB8AC3E}">
        <p14:creationId xmlns:p14="http://schemas.microsoft.com/office/powerpoint/2010/main" val="3274611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08601B-C2AB-A330-EA48-797963A9B1A8}"/>
              </a:ext>
            </a:extLst>
          </p:cNvPr>
          <p:cNvSpPr>
            <a:spLocks noGrp="1"/>
          </p:cNvSpPr>
          <p:nvPr>
            <p:ph type="title"/>
          </p:nvPr>
        </p:nvSpPr>
        <p:spPr/>
        <p:txBody>
          <a:bodyPr/>
          <a:lstStyle/>
          <a:p>
            <a:r>
              <a:rPr lang="en-US" dirty="0"/>
              <a:t>Peaking Time Scan </a:t>
            </a:r>
          </a:p>
        </p:txBody>
      </p:sp>
      <p:sp>
        <p:nvSpPr>
          <p:cNvPr id="3" name="Slide Number Placeholder 2">
            <a:extLst>
              <a:ext uri="{FF2B5EF4-FFF2-40B4-BE49-F238E27FC236}">
                <a16:creationId xmlns:a16="http://schemas.microsoft.com/office/drawing/2014/main" id="{B8768375-E2DD-D151-AEAB-82405E284941}"/>
              </a:ext>
            </a:extLst>
          </p:cNvPr>
          <p:cNvSpPr>
            <a:spLocks noGrp="1"/>
          </p:cNvSpPr>
          <p:nvPr>
            <p:ph type="sldNum" sz="quarter" idx="4"/>
          </p:nvPr>
        </p:nvSpPr>
        <p:spPr/>
        <p:txBody>
          <a:bodyPr/>
          <a:lstStyle/>
          <a:p>
            <a:fld id="{933A556B-7C63-244D-9B7C-B0EA8042B330}" type="slidenum">
              <a:rPr lang="en-US" smtClean="0"/>
              <a:pPr/>
              <a:t>27</a:t>
            </a:fld>
            <a:endParaRPr lang="en-US" sz="750" dirty="0"/>
          </a:p>
        </p:txBody>
      </p:sp>
      <p:sp>
        <p:nvSpPr>
          <p:cNvPr id="4" name="TextBox 3">
            <a:extLst>
              <a:ext uri="{FF2B5EF4-FFF2-40B4-BE49-F238E27FC236}">
                <a16:creationId xmlns:a16="http://schemas.microsoft.com/office/drawing/2014/main" id="{4C4DF101-1EE9-8319-22D9-38FE6EB6E166}"/>
              </a:ext>
            </a:extLst>
          </p:cNvPr>
          <p:cNvSpPr txBox="1"/>
          <p:nvPr/>
        </p:nvSpPr>
        <p:spPr>
          <a:xfrm>
            <a:off x="415792" y="1371600"/>
            <a:ext cx="846740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Perform a pulse injection and measure pulse using a delay scan for each injection in the range , for each register value in range</a:t>
            </a:r>
          </a:p>
          <a:p>
            <a:pPr marL="285750" indent="-285750">
              <a:buFont typeface="Arial" panose="020B0604020202020204" pitchFamily="34" charset="0"/>
              <a:buChar char="•"/>
            </a:pPr>
            <a:r>
              <a:rPr lang="en-US" dirty="0"/>
              <a:t>Extract pulse baseline and amplitude and peaking time </a:t>
            </a:r>
          </a:p>
          <a:p>
            <a:pPr marL="285750" indent="-285750">
              <a:buFont typeface="Arial" panose="020B0604020202020204" pitchFamily="34" charset="0"/>
              <a:buChar char="•"/>
            </a:pPr>
            <a:r>
              <a:rPr lang="en-US" dirty="0"/>
              <a:t>Write raw </a:t>
            </a:r>
            <a:r>
              <a:rPr lang="en-US" dirty="0" err="1"/>
              <a:t>data.Analysis</a:t>
            </a:r>
            <a:r>
              <a:rPr lang="en-US" dirty="0"/>
              <a:t> results to ROOT file, CSV</a:t>
            </a:r>
          </a:p>
        </p:txBody>
      </p:sp>
      <p:sp>
        <p:nvSpPr>
          <p:cNvPr id="6" name="TextBox 5">
            <a:extLst>
              <a:ext uri="{FF2B5EF4-FFF2-40B4-BE49-F238E27FC236}">
                <a16:creationId xmlns:a16="http://schemas.microsoft.com/office/drawing/2014/main" id="{101A9437-EF80-FBBC-B038-7A2952D07EA8}"/>
              </a:ext>
            </a:extLst>
          </p:cNvPr>
          <p:cNvSpPr txBox="1"/>
          <p:nvPr/>
        </p:nvSpPr>
        <p:spPr>
          <a:xfrm>
            <a:off x="662443" y="3193690"/>
            <a:ext cx="7728567" cy="369332"/>
          </a:xfrm>
          <a:prstGeom prst="rect">
            <a:avLst/>
          </a:prstGeom>
          <a:noFill/>
        </p:spPr>
        <p:txBody>
          <a:bodyPr wrap="square" rtlCol="0">
            <a:spAutoFit/>
          </a:bodyPr>
          <a:lstStyle/>
          <a:p>
            <a:r>
              <a:rPr lang="en-US" dirty="0"/>
              <a:t>Execution time (18 phases, 16 averaging, 18 steps, 10 DAC values ) 76s</a:t>
            </a:r>
          </a:p>
        </p:txBody>
      </p:sp>
      <p:pic>
        <p:nvPicPr>
          <p:cNvPr id="5" name="Picture 4">
            <a:extLst>
              <a:ext uri="{FF2B5EF4-FFF2-40B4-BE49-F238E27FC236}">
                <a16:creationId xmlns:a16="http://schemas.microsoft.com/office/drawing/2014/main" id="{C1870ED8-273E-710E-7DA4-AF24E9199A25}"/>
              </a:ext>
            </a:extLst>
          </p:cNvPr>
          <p:cNvPicPr>
            <a:picLocks noChangeAspect="1"/>
          </p:cNvPicPr>
          <p:nvPr/>
        </p:nvPicPr>
        <p:blipFill>
          <a:blip r:embed="rId2"/>
          <a:stretch>
            <a:fillRect/>
          </a:stretch>
        </p:blipFill>
        <p:spPr>
          <a:xfrm>
            <a:off x="906651" y="3987940"/>
            <a:ext cx="6989736" cy="1903737"/>
          </a:xfrm>
          <a:prstGeom prst="rect">
            <a:avLst/>
          </a:prstGeom>
        </p:spPr>
      </p:pic>
    </p:spTree>
    <p:extLst>
      <p:ext uri="{BB962C8B-B14F-4D97-AF65-F5344CB8AC3E}">
        <p14:creationId xmlns:p14="http://schemas.microsoft.com/office/powerpoint/2010/main" val="37286012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BCE9E-74EF-EFD5-4027-6DF6CDCA3388}"/>
              </a:ext>
            </a:extLst>
          </p:cNvPr>
          <p:cNvSpPr>
            <a:spLocks noGrp="1"/>
          </p:cNvSpPr>
          <p:nvPr>
            <p:ph type="title"/>
          </p:nvPr>
        </p:nvSpPr>
        <p:spPr/>
        <p:txBody>
          <a:bodyPr/>
          <a:lstStyle/>
          <a:p>
            <a:endParaRPr lang="en-US"/>
          </a:p>
        </p:txBody>
      </p:sp>
      <p:sp>
        <p:nvSpPr>
          <p:cNvPr id="3" name="Slide Number Placeholder 2">
            <a:extLst>
              <a:ext uri="{FF2B5EF4-FFF2-40B4-BE49-F238E27FC236}">
                <a16:creationId xmlns:a16="http://schemas.microsoft.com/office/drawing/2014/main" id="{3DB65B26-3817-9DB4-301F-C7FE85A49783}"/>
              </a:ext>
            </a:extLst>
          </p:cNvPr>
          <p:cNvSpPr>
            <a:spLocks noGrp="1"/>
          </p:cNvSpPr>
          <p:nvPr>
            <p:ph type="sldNum" sz="quarter" idx="4"/>
          </p:nvPr>
        </p:nvSpPr>
        <p:spPr/>
        <p:txBody>
          <a:bodyPr/>
          <a:lstStyle/>
          <a:p>
            <a:fld id="{933A556B-7C63-244D-9B7C-B0EA8042B330}" type="slidenum">
              <a:rPr lang="en-US" smtClean="0"/>
              <a:pPr/>
              <a:t>28</a:t>
            </a:fld>
            <a:endParaRPr lang="en-US" sz="750" dirty="0"/>
          </a:p>
        </p:txBody>
      </p:sp>
      <p:pic>
        <p:nvPicPr>
          <p:cNvPr id="4" name="Picture 3">
            <a:extLst>
              <a:ext uri="{FF2B5EF4-FFF2-40B4-BE49-F238E27FC236}">
                <a16:creationId xmlns:a16="http://schemas.microsoft.com/office/drawing/2014/main" id="{06DDD743-B30C-E732-51DA-68901E8BDCD8}"/>
              </a:ext>
            </a:extLst>
          </p:cNvPr>
          <p:cNvPicPr>
            <a:picLocks noChangeAspect="1"/>
          </p:cNvPicPr>
          <p:nvPr/>
        </p:nvPicPr>
        <p:blipFill>
          <a:blip r:embed="rId2"/>
          <a:stretch>
            <a:fillRect/>
          </a:stretch>
        </p:blipFill>
        <p:spPr>
          <a:xfrm>
            <a:off x="0" y="629506"/>
            <a:ext cx="9144000" cy="5273524"/>
          </a:xfrm>
          <a:prstGeom prst="rect">
            <a:avLst/>
          </a:prstGeom>
        </p:spPr>
      </p:pic>
    </p:spTree>
    <p:extLst>
      <p:ext uri="{BB962C8B-B14F-4D97-AF65-F5344CB8AC3E}">
        <p14:creationId xmlns:p14="http://schemas.microsoft.com/office/powerpoint/2010/main" val="31392286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63A1F-70BE-AF4C-A6AE-59477B8E1585}"/>
              </a:ext>
            </a:extLst>
          </p:cNvPr>
          <p:cNvSpPr>
            <a:spLocks noGrp="1"/>
          </p:cNvSpPr>
          <p:nvPr>
            <p:ph type="title"/>
          </p:nvPr>
        </p:nvSpPr>
        <p:spPr/>
        <p:txBody>
          <a:bodyPr/>
          <a:lstStyle/>
          <a:p>
            <a:r>
              <a:rPr lang="en-US" dirty="0" err="1"/>
              <a:t>Ressources</a:t>
            </a:r>
            <a:r>
              <a:rPr lang="en-US" dirty="0"/>
              <a:t> to learn Go </a:t>
            </a:r>
          </a:p>
        </p:txBody>
      </p:sp>
      <p:sp>
        <p:nvSpPr>
          <p:cNvPr id="3" name="Content Placeholder 2">
            <a:extLst>
              <a:ext uri="{FF2B5EF4-FFF2-40B4-BE49-F238E27FC236}">
                <a16:creationId xmlns:a16="http://schemas.microsoft.com/office/drawing/2014/main" id="{3C757010-6CAA-9042-928B-DDB4F33B792A}"/>
              </a:ext>
            </a:extLst>
          </p:cNvPr>
          <p:cNvSpPr>
            <a:spLocks noGrp="1"/>
          </p:cNvSpPr>
          <p:nvPr>
            <p:ph idx="1"/>
          </p:nvPr>
        </p:nvSpPr>
        <p:spPr/>
        <p:txBody>
          <a:bodyPr/>
          <a:lstStyle/>
          <a:p>
            <a:r>
              <a:rPr lang="en-US" dirty="0"/>
              <a:t>Basic, interactive online introduction : </a:t>
            </a:r>
          </a:p>
          <a:p>
            <a:pPr marL="342900" indent="-342900">
              <a:buFont typeface="Arial" panose="020B0604020202020204" pitchFamily="34" charset="0"/>
              <a:buChar char="•"/>
            </a:pPr>
            <a:r>
              <a:rPr lang="en-US" dirty="0">
                <a:hlinkClick r:id="rId2"/>
              </a:rPr>
              <a:t>https://tour.golang.org/welcome/1</a:t>
            </a:r>
            <a:endParaRPr lang="en-US" dirty="0"/>
          </a:p>
          <a:p>
            <a:pPr marL="342900" indent="-342900">
              <a:buFont typeface="Arial" panose="020B0604020202020204" pitchFamily="34" charset="0"/>
              <a:buChar char="•"/>
            </a:pPr>
            <a:endParaRPr lang="en-US" dirty="0"/>
          </a:p>
          <a:p>
            <a:pPr marL="0" indent="0"/>
            <a:r>
              <a:rPr lang="en-US" dirty="0"/>
              <a:t>Interesting video that go a bit more in depth : </a:t>
            </a:r>
          </a:p>
          <a:p>
            <a:pPr marL="0" indent="0"/>
            <a:r>
              <a:rPr lang="en-US" dirty="0">
                <a:hlinkClick r:id="rId3"/>
              </a:rPr>
              <a:t>https://research.swtch.com/gotour</a:t>
            </a:r>
            <a:endParaRPr lang="en-US" dirty="0"/>
          </a:p>
          <a:p>
            <a:pPr marL="0" indent="0"/>
            <a:r>
              <a:rPr lang="en-US" dirty="0">
                <a:hlinkClick r:id="rId4"/>
              </a:rPr>
              <a:t>https://vimeo.com/53221560</a:t>
            </a:r>
            <a:endParaRPr lang="en-US" dirty="0"/>
          </a:p>
          <a:p>
            <a:pPr marL="0" indent="0"/>
            <a:r>
              <a:rPr lang="en-US" dirty="0">
                <a:hlinkClick r:id="rId5"/>
              </a:rPr>
              <a:t>https://www.youtube.com/watch?v=f6kdp27TYZs</a:t>
            </a:r>
            <a:endParaRPr lang="en-US" dirty="0"/>
          </a:p>
          <a:p>
            <a:pPr marL="0" indent="0"/>
            <a:endParaRPr lang="en-US" dirty="0"/>
          </a:p>
          <a:p>
            <a:pPr marL="0" indent="0"/>
            <a:r>
              <a:rPr lang="en-US" dirty="0"/>
              <a:t>Installing go : </a:t>
            </a:r>
            <a:r>
              <a:rPr lang="en-US" dirty="0">
                <a:hlinkClick r:id="rId6"/>
              </a:rPr>
              <a:t>https://golang.org/doc/install</a:t>
            </a:r>
            <a:endParaRPr lang="en-US" dirty="0"/>
          </a:p>
          <a:p>
            <a:pPr marL="0" indent="0"/>
            <a:endParaRPr lang="en-US" dirty="0"/>
          </a:p>
          <a:p>
            <a:endParaRPr lang="en-US" dirty="0"/>
          </a:p>
        </p:txBody>
      </p:sp>
      <p:sp>
        <p:nvSpPr>
          <p:cNvPr id="4" name="Slide Number Placeholder 3">
            <a:extLst>
              <a:ext uri="{FF2B5EF4-FFF2-40B4-BE49-F238E27FC236}">
                <a16:creationId xmlns:a16="http://schemas.microsoft.com/office/drawing/2014/main" id="{FA35CE15-96A3-2940-B88D-C3A63B1B7179}"/>
              </a:ext>
            </a:extLst>
          </p:cNvPr>
          <p:cNvSpPr>
            <a:spLocks noGrp="1"/>
          </p:cNvSpPr>
          <p:nvPr>
            <p:ph type="sldNum" sz="quarter" idx="4"/>
          </p:nvPr>
        </p:nvSpPr>
        <p:spPr/>
        <p:txBody>
          <a:bodyPr/>
          <a:lstStyle/>
          <a:p>
            <a:fld id="{933A556B-7C63-244D-9B7C-B0EA8042B330}" type="slidenum">
              <a:rPr lang="en-US" smtClean="0"/>
              <a:pPr/>
              <a:t>29</a:t>
            </a:fld>
            <a:endParaRPr lang="en-US" sz="750" dirty="0"/>
          </a:p>
        </p:txBody>
      </p:sp>
      <p:pic>
        <p:nvPicPr>
          <p:cNvPr id="18434" name="Picture 2">
            <a:extLst>
              <a:ext uri="{FF2B5EF4-FFF2-40B4-BE49-F238E27FC236}">
                <a16:creationId xmlns:a16="http://schemas.microsoft.com/office/drawing/2014/main" id="{420DC961-7E24-0C4D-A93F-ED173330BF5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15425" y="176279"/>
            <a:ext cx="2647958" cy="19705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608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1"/>
          <p:cNvSpPr txBox="1">
            <a:spLocks noGrp="1"/>
          </p:cNvSpPr>
          <p:nvPr>
            <p:ph type="title"/>
          </p:nvPr>
        </p:nvSpPr>
        <p:spPr>
          <a:xfrm>
            <a:off x="500558" y="295033"/>
            <a:ext cx="8520600" cy="572700"/>
          </a:xfrm>
          <a:prstGeom prst="rect">
            <a:avLst/>
          </a:prstGeom>
          <a:noFill/>
          <a:ln>
            <a:noFill/>
          </a:ln>
        </p:spPr>
        <p:txBody>
          <a:bodyPr spcFirstLastPara="1" vert="horz" wrap="square" lIns="68569" tIns="68569" rIns="68569" bIns="68569" rtlCol="0" anchor="t" anchorCtr="0">
            <a:noAutofit/>
          </a:bodyPr>
          <a:lstStyle/>
          <a:p>
            <a:r>
              <a:rPr lang="en-US" dirty="0"/>
              <a:t>FETBv2 block diagram</a:t>
            </a:r>
            <a:endParaRPr dirty="0"/>
          </a:p>
        </p:txBody>
      </p:sp>
      <p:sp>
        <p:nvSpPr>
          <p:cNvPr id="169" name="Google Shape;169;p31"/>
          <p:cNvSpPr txBox="1">
            <a:spLocks noGrp="1"/>
          </p:cNvSpPr>
          <p:nvPr>
            <p:ph type="body" idx="1"/>
          </p:nvPr>
        </p:nvSpPr>
        <p:spPr>
          <a:xfrm>
            <a:off x="5864324" y="1475267"/>
            <a:ext cx="3279532" cy="4121400"/>
          </a:xfrm>
          <a:prstGeom prst="rect">
            <a:avLst/>
          </a:prstGeom>
          <a:noFill/>
          <a:ln>
            <a:noFill/>
          </a:ln>
        </p:spPr>
        <p:txBody>
          <a:bodyPr spcFirstLastPara="1" vert="horz" wrap="square" lIns="68569" tIns="68569" rIns="68569" bIns="68569" rtlCol="0" anchor="t" anchorCtr="0">
            <a:noAutofit/>
          </a:bodyPr>
          <a:lstStyle/>
          <a:p>
            <a:pPr marL="457189" indent="-342891"/>
            <a:r>
              <a:rPr lang="en-US" sz="1800" dirty="0"/>
              <a:t>Design based on XU1 SOM</a:t>
            </a:r>
            <a:endParaRPr sz="1800" dirty="0"/>
          </a:p>
          <a:p>
            <a:pPr marL="457189" indent="-342891"/>
            <a:r>
              <a:rPr lang="en-US" sz="1800" dirty="0"/>
              <a:t>Has JTAG, USB (host), SFP+, RJ45 and </a:t>
            </a:r>
            <a:r>
              <a:rPr lang="en-US" sz="1800" dirty="0" err="1"/>
              <a:t>miniDP</a:t>
            </a:r>
            <a:endParaRPr sz="1800" dirty="0"/>
          </a:p>
          <a:p>
            <a:pPr marL="457189" indent="-342891"/>
            <a:r>
              <a:rPr lang="en-US" sz="1800" dirty="0"/>
              <a:t>Has 2 power management chips to handle power up sequence and monitor all power rails</a:t>
            </a:r>
            <a:endParaRPr sz="1800" dirty="0"/>
          </a:p>
          <a:p>
            <a:pPr marL="457189" indent="-342891"/>
            <a:r>
              <a:rPr lang="en-US" sz="1800" dirty="0"/>
              <a:t>Uses the same ADA4932 dual channel ADC drivers with FETB</a:t>
            </a:r>
            <a:endParaRPr sz="1800" dirty="0"/>
          </a:p>
          <a:p>
            <a:pPr marL="457189" indent="-342891"/>
            <a:r>
              <a:rPr lang="en-US" sz="1800" dirty="0"/>
              <a:t>Has updated ADC (ADS52J65) by TI that provides superior performance</a:t>
            </a:r>
            <a:endParaRPr sz="1800" dirty="0"/>
          </a:p>
          <a:p>
            <a:pPr marL="457189" indent="-257166">
              <a:buNone/>
            </a:pPr>
            <a:endParaRPr sz="1800" dirty="0"/>
          </a:p>
        </p:txBody>
      </p:sp>
      <p:sp>
        <p:nvSpPr>
          <p:cNvPr id="170" name="Google Shape;170;p31"/>
          <p:cNvSpPr txBox="1">
            <a:spLocks noGrp="1"/>
          </p:cNvSpPr>
          <p:nvPr>
            <p:ph type="sldNum" idx="12"/>
          </p:nvPr>
        </p:nvSpPr>
        <p:spPr>
          <a:xfrm>
            <a:off x="8472458" y="5596667"/>
            <a:ext cx="548700" cy="393600"/>
          </a:xfrm>
          <a:prstGeom prst="rect">
            <a:avLst/>
          </a:prstGeom>
          <a:noFill/>
          <a:ln>
            <a:noFill/>
          </a:ln>
        </p:spPr>
        <p:txBody>
          <a:bodyPr spcFirstLastPara="1" wrap="square" lIns="68569" tIns="68569" rIns="68569" bIns="68569" anchor="ctr" anchorCtr="0">
            <a:noAutofit/>
          </a:bodyPr>
          <a:lstStyle/>
          <a:p>
            <a:pPr>
              <a:buSzPts val="1300"/>
            </a:pPr>
            <a:fld id="{00000000-1234-1234-1234-123412341234}" type="slidenum">
              <a:rPr lang="en-US"/>
              <a:pPr>
                <a:buSzPts val="1300"/>
              </a:pPr>
              <a:t>3</a:t>
            </a:fld>
            <a:endParaRPr/>
          </a:p>
        </p:txBody>
      </p:sp>
      <p:pic>
        <p:nvPicPr>
          <p:cNvPr id="171" name="Google Shape;171;p31"/>
          <p:cNvPicPr preferRelativeResize="0"/>
          <p:nvPr/>
        </p:nvPicPr>
        <p:blipFill>
          <a:blip r:embed="rId3">
            <a:alphaModFix/>
          </a:blip>
          <a:stretch>
            <a:fillRect/>
          </a:stretch>
        </p:blipFill>
        <p:spPr>
          <a:xfrm>
            <a:off x="311700" y="1534311"/>
            <a:ext cx="5552624" cy="35728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877A15-744E-F2BB-197C-71E2EB195378}"/>
              </a:ext>
            </a:extLst>
          </p:cNvPr>
          <p:cNvSpPr>
            <a:spLocks noGrp="1"/>
          </p:cNvSpPr>
          <p:nvPr>
            <p:ph type="title"/>
          </p:nvPr>
        </p:nvSpPr>
        <p:spPr/>
        <p:txBody>
          <a:bodyPr/>
          <a:lstStyle/>
          <a:p>
            <a:r>
              <a:rPr lang="en-US" dirty="0"/>
              <a:t>Code examples</a:t>
            </a:r>
          </a:p>
        </p:txBody>
      </p:sp>
      <p:sp>
        <p:nvSpPr>
          <p:cNvPr id="3" name="Content Placeholder 2">
            <a:extLst>
              <a:ext uri="{FF2B5EF4-FFF2-40B4-BE49-F238E27FC236}">
                <a16:creationId xmlns:a16="http://schemas.microsoft.com/office/drawing/2014/main" id="{4796FC03-A6EB-0A0E-18E9-BFC138F84B34}"/>
              </a:ext>
            </a:extLst>
          </p:cNvPr>
          <p:cNvSpPr>
            <a:spLocks noGrp="1"/>
          </p:cNvSpPr>
          <p:nvPr>
            <p:ph idx="1"/>
          </p:nvPr>
        </p:nvSpPr>
        <p:spPr/>
        <p:txBody>
          <a:bodyPr/>
          <a:lstStyle/>
          <a:p>
            <a:pPr marL="342900" indent="-342900">
              <a:buFont typeface="Arial" panose="020B0604020202020204" pitchFamily="34" charset="0"/>
              <a:buChar char="•"/>
            </a:pPr>
            <a:r>
              <a:rPr lang="en-US" dirty="0"/>
              <a:t>Various simple wrappers for interfaces such as I2C, SPI, AXI, SCPI memory access, etc. </a:t>
            </a:r>
          </a:p>
          <a:p>
            <a:pPr marL="685800" lvl="1" indent="-342900"/>
            <a:r>
              <a:rPr lang="en-US" dirty="0">
                <a:hlinkClick r:id="rId2"/>
              </a:rPr>
              <a:t>https://gitlab.cern.ch/bnl-omega-go</a:t>
            </a:r>
            <a:endParaRPr lang="en-US" dirty="0"/>
          </a:p>
          <a:p>
            <a:pPr marL="685800" lvl="1" indent="-342900"/>
            <a:endParaRPr lang="en-US" dirty="0"/>
          </a:p>
          <a:p>
            <a:pPr marL="342900" indent="-342900">
              <a:buFont typeface="Arial" panose="020B0604020202020204" pitchFamily="34" charset="0"/>
              <a:buChar char="•"/>
            </a:pPr>
            <a:r>
              <a:rPr lang="en-US" dirty="0"/>
              <a:t>Small tool to configure Si5345 </a:t>
            </a:r>
          </a:p>
          <a:p>
            <a:pPr marL="685800" lvl="1" indent="-342900"/>
            <a:r>
              <a:rPr lang="en-US" dirty="0">
                <a:hlinkClick r:id="rId3"/>
              </a:rPr>
              <a:t>https://gitlab.cern.ch/bnl-omega-go/si5345tool</a:t>
            </a:r>
            <a:endParaRPr lang="en-US" dirty="0"/>
          </a:p>
          <a:p>
            <a:pPr marL="685800" lvl="1" indent="-342900"/>
            <a:endParaRPr lang="en-US" dirty="0"/>
          </a:p>
          <a:p>
            <a:pPr marL="342900" indent="-342900">
              <a:buFont typeface="Arial" panose="020B0604020202020204" pitchFamily="34" charset="0"/>
              <a:buChar char="•"/>
            </a:pPr>
            <a:r>
              <a:rPr lang="en-US" dirty="0"/>
              <a:t>Small tool for INA228 </a:t>
            </a:r>
          </a:p>
          <a:p>
            <a:pPr marL="685800" lvl="1" indent="-342900"/>
            <a:r>
              <a:rPr lang="en-US" dirty="0">
                <a:hlinkClick r:id="rId4"/>
              </a:rPr>
              <a:t>https://gitlab.cern.ch/bnl-omega-go/ina228tool</a:t>
            </a:r>
            <a:endParaRPr lang="en-US" dirty="0"/>
          </a:p>
          <a:p>
            <a:pPr marL="342900" indent="-342900"/>
            <a:endParaRPr lang="en-US" dirty="0"/>
          </a:p>
          <a:p>
            <a:pPr marL="342900" indent="-342900"/>
            <a:endParaRPr lang="en-US" dirty="0"/>
          </a:p>
        </p:txBody>
      </p:sp>
      <p:sp>
        <p:nvSpPr>
          <p:cNvPr id="4" name="Slide Number Placeholder 3">
            <a:extLst>
              <a:ext uri="{FF2B5EF4-FFF2-40B4-BE49-F238E27FC236}">
                <a16:creationId xmlns:a16="http://schemas.microsoft.com/office/drawing/2014/main" id="{070BAB65-FCF0-37C4-38A2-81EE109362F8}"/>
              </a:ext>
            </a:extLst>
          </p:cNvPr>
          <p:cNvSpPr>
            <a:spLocks noGrp="1"/>
          </p:cNvSpPr>
          <p:nvPr>
            <p:ph type="sldNum" sz="quarter" idx="4"/>
          </p:nvPr>
        </p:nvSpPr>
        <p:spPr/>
        <p:txBody>
          <a:bodyPr/>
          <a:lstStyle/>
          <a:p>
            <a:fld id="{933A556B-7C63-244D-9B7C-B0EA8042B330}" type="slidenum">
              <a:rPr lang="en-US" smtClean="0"/>
              <a:pPr/>
              <a:t>30</a:t>
            </a:fld>
            <a:endParaRPr lang="en-US" sz="750" dirty="0"/>
          </a:p>
        </p:txBody>
      </p:sp>
    </p:spTree>
    <p:extLst>
      <p:ext uri="{BB962C8B-B14F-4D97-AF65-F5344CB8AC3E}">
        <p14:creationId xmlns:p14="http://schemas.microsoft.com/office/powerpoint/2010/main" val="10975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1DCD4-464D-8801-C90A-FFA28F19230A}"/>
              </a:ext>
            </a:extLst>
          </p:cNvPr>
          <p:cNvSpPr>
            <a:spLocks noGrp="1"/>
          </p:cNvSpPr>
          <p:nvPr>
            <p:ph type="title"/>
          </p:nvPr>
        </p:nvSpPr>
        <p:spPr/>
        <p:txBody>
          <a:bodyPr/>
          <a:lstStyle/>
          <a:p>
            <a:r>
              <a:rPr lang="en-US"/>
              <a:t>Outlook</a:t>
            </a:r>
            <a:endParaRPr lang="en-US" dirty="0"/>
          </a:p>
        </p:txBody>
      </p:sp>
      <p:sp>
        <p:nvSpPr>
          <p:cNvPr id="3" name="Content Placeholder 2">
            <a:extLst>
              <a:ext uri="{FF2B5EF4-FFF2-40B4-BE49-F238E27FC236}">
                <a16:creationId xmlns:a16="http://schemas.microsoft.com/office/drawing/2014/main" id="{C238B5B1-2900-3AE3-8592-72C817105849}"/>
              </a:ext>
            </a:extLst>
          </p:cNvPr>
          <p:cNvSpPr>
            <a:spLocks noGrp="1"/>
          </p:cNvSpPr>
          <p:nvPr>
            <p:ph idx="1"/>
          </p:nvPr>
        </p:nvSpPr>
        <p:spPr/>
        <p:txBody>
          <a:bodyPr>
            <a:normAutofit lnSpcReduction="10000"/>
          </a:bodyPr>
          <a:lstStyle/>
          <a:p>
            <a:pPr marL="342900" indent="-342900">
              <a:buFont typeface="Arial" panose="020B0604020202020204" pitchFamily="34" charset="0"/>
              <a:buChar char="•"/>
            </a:pPr>
            <a:r>
              <a:rPr lang="en-US" dirty="0"/>
              <a:t>We are proposing to use the current FETBv2 Design as the base for the Caribou 2.0</a:t>
            </a:r>
          </a:p>
          <a:p>
            <a:pPr marL="685800" lvl="1" indent="-342900"/>
            <a:r>
              <a:rPr lang="en-US" dirty="0"/>
              <a:t>The SOM part of </a:t>
            </a:r>
            <a:r>
              <a:rPr lang="en-US" dirty="0" err="1"/>
              <a:t>schematic+layout</a:t>
            </a:r>
            <a:r>
              <a:rPr lang="en-US" dirty="0"/>
              <a:t> can stay the same, is already validated </a:t>
            </a:r>
          </a:p>
          <a:p>
            <a:pPr marL="685800" lvl="1" indent="-342900"/>
            <a:r>
              <a:rPr lang="en-US" dirty="0"/>
              <a:t>Carleton University working on schematics for caribou side, will combine to FETb2 SOM side </a:t>
            </a:r>
          </a:p>
          <a:p>
            <a:pPr marL="342900" indent="-342900">
              <a:buFont typeface="Arial" panose="020B0604020202020204" pitchFamily="34" charset="0"/>
              <a:buChar char="•"/>
            </a:pPr>
            <a:r>
              <a:rPr lang="en-US" dirty="0"/>
              <a:t>Using </a:t>
            </a:r>
            <a:r>
              <a:rPr lang="en-US" dirty="0" err="1"/>
              <a:t>petalinux</a:t>
            </a:r>
            <a:r>
              <a:rPr lang="en-US" dirty="0"/>
              <a:t>-tools for OS generation is probably an improvement on current situation </a:t>
            </a:r>
          </a:p>
          <a:p>
            <a:pPr marL="342900" indent="-342900">
              <a:buFont typeface="Arial" panose="020B0604020202020204" pitchFamily="34" charset="0"/>
              <a:buChar char="•"/>
            </a:pPr>
            <a:r>
              <a:rPr lang="en-US" dirty="0"/>
              <a:t>We can provide ADC IP if we want to integrate it in the Caribou v2.0 </a:t>
            </a:r>
          </a:p>
          <a:p>
            <a:pPr marL="342900" indent="-342900">
              <a:buFont typeface="Arial" panose="020B0604020202020204" pitchFamily="34" charset="0"/>
              <a:buChar char="•"/>
            </a:pPr>
            <a:r>
              <a:rPr lang="en-US" dirty="0"/>
              <a:t>Go tools can be used for many applications in the Caribou, in addition to Peary. </a:t>
            </a:r>
          </a:p>
        </p:txBody>
      </p:sp>
      <p:sp>
        <p:nvSpPr>
          <p:cNvPr id="4" name="Slide Number Placeholder 3">
            <a:extLst>
              <a:ext uri="{FF2B5EF4-FFF2-40B4-BE49-F238E27FC236}">
                <a16:creationId xmlns:a16="http://schemas.microsoft.com/office/drawing/2014/main" id="{CECE9F89-2481-D0C7-88DE-47F1727AB82C}"/>
              </a:ext>
            </a:extLst>
          </p:cNvPr>
          <p:cNvSpPr>
            <a:spLocks noGrp="1"/>
          </p:cNvSpPr>
          <p:nvPr>
            <p:ph type="sldNum" sz="quarter" idx="4"/>
          </p:nvPr>
        </p:nvSpPr>
        <p:spPr/>
        <p:txBody>
          <a:bodyPr/>
          <a:lstStyle/>
          <a:p>
            <a:fld id="{933A556B-7C63-244D-9B7C-B0EA8042B330}" type="slidenum">
              <a:rPr lang="en-US" smtClean="0"/>
              <a:pPr/>
              <a:t>31</a:t>
            </a:fld>
            <a:endParaRPr lang="en-US" sz="750" dirty="0"/>
          </a:p>
        </p:txBody>
      </p:sp>
    </p:spTree>
    <p:extLst>
      <p:ext uri="{BB962C8B-B14F-4D97-AF65-F5344CB8AC3E}">
        <p14:creationId xmlns:p14="http://schemas.microsoft.com/office/powerpoint/2010/main" val="1874905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62A42F0-C1E8-21D4-4E29-156F899DC9C6}"/>
              </a:ext>
            </a:extLst>
          </p:cNvPr>
          <p:cNvSpPr>
            <a:spLocks noGrp="1"/>
          </p:cNvSpPr>
          <p:nvPr>
            <p:ph type="sldNum" sz="quarter" idx="4"/>
          </p:nvPr>
        </p:nvSpPr>
        <p:spPr/>
        <p:txBody>
          <a:bodyPr/>
          <a:lstStyle/>
          <a:p>
            <a:fld id="{933A556B-7C63-244D-9B7C-B0EA8042B330}" type="slidenum">
              <a:rPr lang="en-US" smtClean="0"/>
              <a:pPr/>
              <a:t>32</a:t>
            </a:fld>
            <a:endParaRPr lang="en-US" sz="750" dirty="0"/>
          </a:p>
        </p:txBody>
      </p:sp>
      <p:sp>
        <p:nvSpPr>
          <p:cNvPr id="5" name="Title 4">
            <a:extLst>
              <a:ext uri="{FF2B5EF4-FFF2-40B4-BE49-F238E27FC236}">
                <a16:creationId xmlns:a16="http://schemas.microsoft.com/office/drawing/2014/main" id="{9BB70EC9-FD94-551D-0A61-412AA256FC87}"/>
              </a:ext>
            </a:extLst>
          </p:cNvPr>
          <p:cNvSpPr>
            <a:spLocks noGrp="1"/>
          </p:cNvSpPr>
          <p:nvPr>
            <p:ph type="ctrTitle"/>
          </p:nvPr>
        </p:nvSpPr>
        <p:spPr/>
        <p:txBody>
          <a:bodyPr/>
          <a:lstStyle/>
          <a:p>
            <a:r>
              <a:rPr lang="en-US" dirty="0"/>
              <a:t>backup</a:t>
            </a:r>
          </a:p>
        </p:txBody>
      </p:sp>
      <p:sp>
        <p:nvSpPr>
          <p:cNvPr id="6" name="Text Placeholder 5">
            <a:extLst>
              <a:ext uri="{FF2B5EF4-FFF2-40B4-BE49-F238E27FC236}">
                <a16:creationId xmlns:a16="http://schemas.microsoft.com/office/drawing/2014/main" id="{26B79C11-AFC9-5E7D-C3B0-EE531D85FA61}"/>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40139522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60381-476B-1C4A-81CA-834C54BDBA4A}"/>
              </a:ext>
            </a:extLst>
          </p:cNvPr>
          <p:cNvSpPr>
            <a:spLocks noGrp="1"/>
          </p:cNvSpPr>
          <p:nvPr>
            <p:ph type="title"/>
          </p:nvPr>
        </p:nvSpPr>
        <p:spPr>
          <a:xfrm>
            <a:off x="428625" y="85858"/>
            <a:ext cx="8286750" cy="1325563"/>
          </a:xfrm>
        </p:spPr>
        <p:txBody>
          <a:bodyPr/>
          <a:lstStyle/>
          <a:p>
            <a:r>
              <a:rPr lang="en-US" dirty="0"/>
              <a:t>Autocorrelation</a:t>
            </a:r>
          </a:p>
        </p:txBody>
      </p:sp>
      <p:pic>
        <p:nvPicPr>
          <p:cNvPr id="5" name="Content Placeholder 4">
            <a:extLst>
              <a:ext uri="{FF2B5EF4-FFF2-40B4-BE49-F238E27FC236}">
                <a16:creationId xmlns:a16="http://schemas.microsoft.com/office/drawing/2014/main" id="{AB2D020D-5F9C-2B46-9320-DCC399747A29}"/>
              </a:ext>
            </a:extLst>
          </p:cNvPr>
          <p:cNvPicPr>
            <a:picLocks noGrp="1" noChangeAspect="1"/>
          </p:cNvPicPr>
          <p:nvPr>
            <p:ph idx="1"/>
          </p:nvPr>
        </p:nvPicPr>
        <p:blipFill>
          <a:blip r:embed="rId2">
            <a:clrChange>
              <a:clrFrom>
                <a:srgbClr val="F7FFF8"/>
              </a:clrFrom>
              <a:clrTo>
                <a:srgbClr val="F7FFF8">
                  <a:alpha val="0"/>
                </a:srgbClr>
              </a:clrTo>
            </a:clrChange>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1925707" y="1206933"/>
            <a:ext cx="4973558" cy="1494114"/>
          </a:xfrm>
          <a:prstGeom prst="rect">
            <a:avLst/>
          </a:prstGeom>
        </p:spPr>
      </p:pic>
      <p:sp>
        <p:nvSpPr>
          <p:cNvPr id="4" name="Slide Number Placeholder 3">
            <a:extLst>
              <a:ext uri="{FF2B5EF4-FFF2-40B4-BE49-F238E27FC236}">
                <a16:creationId xmlns:a16="http://schemas.microsoft.com/office/drawing/2014/main" id="{212C1443-54FF-8E4A-9E40-5E531C0A4555}"/>
              </a:ext>
            </a:extLst>
          </p:cNvPr>
          <p:cNvSpPr>
            <a:spLocks noGrp="1"/>
          </p:cNvSpPr>
          <p:nvPr>
            <p:ph type="sldNum" sz="quarter" idx="4"/>
          </p:nvPr>
        </p:nvSpPr>
        <p:spPr/>
        <p:txBody>
          <a:bodyPr/>
          <a:lstStyle/>
          <a:p>
            <a:fld id="{933A556B-7C63-244D-9B7C-B0EA8042B330}" type="slidenum">
              <a:rPr lang="en-US" smtClean="0"/>
              <a:pPr/>
              <a:t>33</a:t>
            </a:fld>
            <a:endParaRPr lang="en-US" sz="750" dirty="0"/>
          </a:p>
        </p:txBody>
      </p:sp>
      <p:sp>
        <p:nvSpPr>
          <p:cNvPr id="6" name="TextBox 5">
            <a:extLst>
              <a:ext uri="{FF2B5EF4-FFF2-40B4-BE49-F238E27FC236}">
                <a16:creationId xmlns:a16="http://schemas.microsoft.com/office/drawing/2014/main" id="{6C7020D6-1BFF-DC44-9F82-474280AC6F72}"/>
              </a:ext>
            </a:extLst>
          </p:cNvPr>
          <p:cNvSpPr txBox="1"/>
          <p:nvPr/>
        </p:nvSpPr>
        <p:spPr>
          <a:xfrm>
            <a:off x="603517" y="2725793"/>
            <a:ext cx="7936966" cy="2862322"/>
          </a:xfrm>
          <a:prstGeom prst="rect">
            <a:avLst/>
          </a:prstGeom>
          <a:noFill/>
        </p:spPr>
        <p:txBody>
          <a:bodyPr wrap="square" rtlCol="0">
            <a:spAutoFit/>
          </a:bodyPr>
          <a:lstStyle/>
          <a:p>
            <a:r>
              <a:rPr lang="en-US" dirty="0"/>
              <a:t>In the autocorrelation formula, there is a nested loop that can take a lot of computing time for long waveform. </a:t>
            </a:r>
          </a:p>
          <a:p>
            <a:endParaRPr lang="en-US" dirty="0"/>
          </a:p>
          <a:p>
            <a:r>
              <a:rPr lang="en-US" dirty="0"/>
              <a:t>To make use of all CPU on a machine</a:t>
            </a:r>
            <a:r>
              <a:rPr lang="en-US" b="1" dirty="0"/>
              <a:t>, we launch a goroutine for each coefficient k, sent the result via a channel, and gather the result to communicate to the writer . </a:t>
            </a:r>
          </a:p>
          <a:p>
            <a:endParaRPr lang="en-US" b="1" dirty="0"/>
          </a:p>
          <a:p>
            <a:r>
              <a:rPr lang="en-US" b="1" dirty="0"/>
              <a:t>Notice , no mention of mutex, semaphore </a:t>
            </a:r>
            <a:r>
              <a:rPr lang="en-US" b="1" dirty="0" err="1"/>
              <a:t>etc</a:t>
            </a:r>
            <a:r>
              <a:rPr lang="en-US" b="1" dirty="0"/>
              <a:t>… Here, channel are used to handle concurrency. The Data handle the thread synchronization, instead of thread handling data synchronization in usual languages </a:t>
            </a:r>
          </a:p>
        </p:txBody>
      </p:sp>
      <p:pic>
        <p:nvPicPr>
          <p:cNvPr id="21506" name="Picture 2" descr="My journey from Python to Go. I love Python. It has been my go-to… | by  Elad Leev | AppsFlyer | Medium">
            <a:extLst>
              <a:ext uri="{FF2B5EF4-FFF2-40B4-BE49-F238E27FC236}">
                <a16:creationId xmlns:a16="http://schemas.microsoft.com/office/drawing/2014/main" id="{7613C6DD-E36D-684B-8358-EC5323053D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4276" y="227125"/>
            <a:ext cx="1494114" cy="149411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0BA4682-FE03-C26B-CB05-32F0C26F2E8C}"/>
              </a:ext>
            </a:extLst>
          </p:cNvPr>
          <p:cNvSpPr txBox="1"/>
          <p:nvPr/>
        </p:nvSpPr>
        <p:spPr>
          <a:xfrm>
            <a:off x="2763078" y="5854931"/>
            <a:ext cx="4572000" cy="1200329"/>
          </a:xfrm>
          <a:prstGeom prst="rect">
            <a:avLst/>
          </a:prstGeom>
          <a:noFill/>
        </p:spPr>
        <p:txBody>
          <a:bodyPr wrap="square">
            <a:spAutoFit/>
          </a:bodyPr>
          <a:lstStyle/>
          <a:p>
            <a:r>
              <a:rPr lang="en-US" dirty="0">
                <a:hlinkClick r:id="rId5"/>
              </a:rPr>
              <a:t>https://gitlab.cern.ch/BNL-ATLAS/larphase2/analysistools/gowfanalysis/-/tree/master/autocorrelation</a:t>
            </a:r>
            <a:endParaRPr lang="en-US" dirty="0"/>
          </a:p>
          <a:p>
            <a:endParaRPr lang="en-US" dirty="0"/>
          </a:p>
        </p:txBody>
      </p:sp>
    </p:spTree>
    <p:extLst>
      <p:ext uri="{BB962C8B-B14F-4D97-AF65-F5344CB8AC3E}">
        <p14:creationId xmlns:p14="http://schemas.microsoft.com/office/powerpoint/2010/main" val="26250278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74019-E67D-A048-9777-E556A7E27C2C}"/>
              </a:ext>
            </a:extLst>
          </p:cNvPr>
          <p:cNvSpPr>
            <a:spLocks noGrp="1"/>
          </p:cNvSpPr>
          <p:nvPr>
            <p:ph type="title"/>
          </p:nvPr>
        </p:nvSpPr>
        <p:spPr/>
        <p:txBody>
          <a:bodyPr/>
          <a:lstStyle/>
          <a:p>
            <a:r>
              <a:rPr lang="en-US" dirty="0"/>
              <a:t>Interfaces</a:t>
            </a:r>
          </a:p>
        </p:txBody>
      </p:sp>
      <p:sp>
        <p:nvSpPr>
          <p:cNvPr id="3" name="Content Placeholder 2">
            <a:extLst>
              <a:ext uri="{FF2B5EF4-FFF2-40B4-BE49-F238E27FC236}">
                <a16:creationId xmlns:a16="http://schemas.microsoft.com/office/drawing/2014/main" id="{CF3E3F62-355B-B346-80E9-B2882CD596A5}"/>
              </a:ext>
            </a:extLst>
          </p:cNvPr>
          <p:cNvSpPr>
            <a:spLocks noGrp="1"/>
          </p:cNvSpPr>
          <p:nvPr>
            <p:ph idx="1"/>
          </p:nvPr>
        </p:nvSpPr>
        <p:spPr>
          <a:xfrm>
            <a:off x="428625" y="1510748"/>
            <a:ext cx="8286750" cy="4522063"/>
          </a:xfrm>
        </p:spPr>
        <p:txBody>
          <a:bodyPr>
            <a:normAutofit fontScale="92500" lnSpcReduction="20000"/>
          </a:bodyPr>
          <a:lstStyle/>
          <a:p>
            <a:r>
              <a:rPr lang="en-US" dirty="0"/>
              <a:t>Using the Reader and Writer interfaces, we can implement many different reader and writer, as long as they expect the same bytes in input or output, this way we implement :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TXT reader, get waveform from txt file </a:t>
            </a:r>
          </a:p>
          <a:p>
            <a:pPr marL="342900" indent="-342900">
              <a:buFont typeface="Arial" panose="020B0604020202020204" pitchFamily="34" charset="0"/>
              <a:buChar char="•"/>
            </a:pPr>
            <a:r>
              <a:rPr lang="en-US" dirty="0"/>
              <a:t>Random reader, get random generated signal </a:t>
            </a:r>
          </a:p>
          <a:p>
            <a:pPr marL="342900" indent="-342900">
              <a:buFont typeface="Arial" panose="020B0604020202020204" pitchFamily="34" charset="0"/>
              <a:buChar char="•"/>
            </a:pPr>
            <a:r>
              <a:rPr lang="en-US" dirty="0"/>
              <a:t>Sine Reader, generate a sine signal </a:t>
            </a:r>
          </a:p>
          <a:p>
            <a:pPr marL="342900" indent="-342900">
              <a:buFont typeface="Arial" panose="020B0604020202020204" pitchFamily="34" charset="0"/>
              <a:buChar char="•"/>
            </a:pPr>
            <a:r>
              <a:rPr lang="en-US" dirty="0"/>
              <a:t>CSV reader, read a CSV using standard library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TXT file writer </a:t>
            </a:r>
          </a:p>
          <a:p>
            <a:pPr marL="342900" indent="-342900">
              <a:buFont typeface="Arial" panose="020B0604020202020204" pitchFamily="34" charset="0"/>
              <a:buChar char="•"/>
            </a:pPr>
            <a:r>
              <a:rPr lang="en-US" dirty="0"/>
              <a:t>CSV writer (using standard library)</a:t>
            </a:r>
          </a:p>
          <a:p>
            <a:pPr marL="342900" indent="-342900">
              <a:buFont typeface="Arial" panose="020B0604020202020204" pitchFamily="34" charset="0"/>
              <a:buChar char="•"/>
            </a:pPr>
            <a:r>
              <a:rPr lang="en-US" dirty="0"/>
              <a:t>Cipher writer (encrypting data ! )</a:t>
            </a:r>
          </a:p>
          <a:p>
            <a:pPr marL="342900" indent="-342900">
              <a:buFont typeface="Arial" panose="020B0604020202020204" pitchFamily="34" charset="0"/>
              <a:buChar char="•"/>
            </a:pPr>
            <a:r>
              <a:rPr lang="en-US" dirty="0" err="1"/>
              <a:t>PlotWriter</a:t>
            </a:r>
            <a:r>
              <a:rPr lang="en-US" dirty="0"/>
              <a:t> , sending data to a plot in PNG</a:t>
            </a:r>
          </a:p>
          <a:p>
            <a:pPr marL="342900" indent="-342900">
              <a:buFont typeface="Arial" panose="020B0604020202020204" pitchFamily="34" charset="0"/>
              <a:buChar char="•"/>
            </a:pPr>
            <a:endParaRPr lang="en-US" dirty="0"/>
          </a:p>
        </p:txBody>
      </p:sp>
      <p:sp>
        <p:nvSpPr>
          <p:cNvPr id="4" name="Slide Number Placeholder 3">
            <a:extLst>
              <a:ext uri="{FF2B5EF4-FFF2-40B4-BE49-F238E27FC236}">
                <a16:creationId xmlns:a16="http://schemas.microsoft.com/office/drawing/2014/main" id="{5B0D0432-F848-2B44-B4A5-84DBAC448851}"/>
              </a:ext>
            </a:extLst>
          </p:cNvPr>
          <p:cNvSpPr>
            <a:spLocks noGrp="1"/>
          </p:cNvSpPr>
          <p:nvPr>
            <p:ph type="sldNum" sz="quarter" idx="4"/>
          </p:nvPr>
        </p:nvSpPr>
        <p:spPr/>
        <p:txBody>
          <a:bodyPr/>
          <a:lstStyle/>
          <a:p>
            <a:fld id="{933A556B-7C63-244D-9B7C-B0EA8042B330}" type="slidenum">
              <a:rPr lang="en-US" smtClean="0"/>
              <a:pPr/>
              <a:t>34</a:t>
            </a:fld>
            <a:endParaRPr lang="en-US" sz="750" dirty="0"/>
          </a:p>
        </p:txBody>
      </p:sp>
      <p:pic>
        <p:nvPicPr>
          <p:cNvPr id="22530" name="Picture 2" descr="Party Gopher GIF - Party Gopher Golang GIFs">
            <a:extLst>
              <a:ext uri="{FF2B5EF4-FFF2-40B4-BE49-F238E27FC236}">
                <a16:creationId xmlns:a16="http://schemas.microsoft.com/office/drawing/2014/main" id="{1DB023E3-222F-9B4B-B3FD-08A809F793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4978" y="5822952"/>
            <a:ext cx="894729" cy="987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75695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5B6D3-E9AB-3E47-A226-3A9160D3758F}"/>
              </a:ext>
            </a:extLst>
          </p:cNvPr>
          <p:cNvSpPr>
            <a:spLocks noGrp="1"/>
          </p:cNvSpPr>
          <p:nvPr>
            <p:ph type="title"/>
          </p:nvPr>
        </p:nvSpPr>
        <p:spPr/>
        <p:txBody>
          <a:bodyPr/>
          <a:lstStyle/>
          <a:p>
            <a:r>
              <a:rPr lang="en-US" dirty="0"/>
              <a:t>Trace in single thread mode </a:t>
            </a:r>
          </a:p>
        </p:txBody>
      </p:sp>
      <p:sp>
        <p:nvSpPr>
          <p:cNvPr id="4" name="Slide Number Placeholder 3">
            <a:extLst>
              <a:ext uri="{FF2B5EF4-FFF2-40B4-BE49-F238E27FC236}">
                <a16:creationId xmlns:a16="http://schemas.microsoft.com/office/drawing/2014/main" id="{E1F26089-C8EA-0042-917D-6B55A427D06B}"/>
              </a:ext>
            </a:extLst>
          </p:cNvPr>
          <p:cNvSpPr>
            <a:spLocks noGrp="1"/>
          </p:cNvSpPr>
          <p:nvPr>
            <p:ph type="sldNum" sz="quarter" idx="4"/>
          </p:nvPr>
        </p:nvSpPr>
        <p:spPr/>
        <p:txBody>
          <a:bodyPr/>
          <a:lstStyle/>
          <a:p>
            <a:fld id="{933A556B-7C63-244D-9B7C-B0EA8042B330}" type="slidenum">
              <a:rPr lang="en-US" smtClean="0"/>
              <a:pPr/>
              <a:t>35</a:t>
            </a:fld>
            <a:endParaRPr lang="en-US" sz="750" dirty="0"/>
          </a:p>
        </p:txBody>
      </p:sp>
      <p:pic>
        <p:nvPicPr>
          <p:cNvPr id="3" name="Picture 2">
            <a:extLst>
              <a:ext uri="{FF2B5EF4-FFF2-40B4-BE49-F238E27FC236}">
                <a16:creationId xmlns:a16="http://schemas.microsoft.com/office/drawing/2014/main" id="{B5324C94-C7DC-394A-8B5F-7C5281E91080}"/>
              </a:ext>
            </a:extLst>
          </p:cNvPr>
          <p:cNvPicPr>
            <a:picLocks noChangeAspect="1"/>
          </p:cNvPicPr>
          <p:nvPr/>
        </p:nvPicPr>
        <p:blipFill>
          <a:blip r:embed="rId2"/>
          <a:stretch>
            <a:fillRect/>
          </a:stretch>
        </p:blipFill>
        <p:spPr>
          <a:xfrm>
            <a:off x="0" y="1816186"/>
            <a:ext cx="9144000" cy="3225627"/>
          </a:xfrm>
          <a:prstGeom prst="rect">
            <a:avLst/>
          </a:prstGeom>
        </p:spPr>
      </p:pic>
    </p:spTree>
    <p:extLst>
      <p:ext uri="{BB962C8B-B14F-4D97-AF65-F5344CB8AC3E}">
        <p14:creationId xmlns:p14="http://schemas.microsoft.com/office/powerpoint/2010/main" val="31311461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5B6D3-E9AB-3E47-A226-3A9160D3758F}"/>
              </a:ext>
            </a:extLst>
          </p:cNvPr>
          <p:cNvSpPr>
            <a:spLocks noGrp="1"/>
          </p:cNvSpPr>
          <p:nvPr>
            <p:ph type="title"/>
          </p:nvPr>
        </p:nvSpPr>
        <p:spPr/>
        <p:txBody>
          <a:bodyPr/>
          <a:lstStyle/>
          <a:p>
            <a:r>
              <a:rPr lang="en-US" dirty="0"/>
              <a:t>Trace in multithreaded mode </a:t>
            </a:r>
          </a:p>
        </p:txBody>
      </p:sp>
      <p:sp>
        <p:nvSpPr>
          <p:cNvPr id="4" name="Slide Number Placeholder 3">
            <a:extLst>
              <a:ext uri="{FF2B5EF4-FFF2-40B4-BE49-F238E27FC236}">
                <a16:creationId xmlns:a16="http://schemas.microsoft.com/office/drawing/2014/main" id="{E1F26089-C8EA-0042-917D-6B55A427D06B}"/>
              </a:ext>
            </a:extLst>
          </p:cNvPr>
          <p:cNvSpPr>
            <a:spLocks noGrp="1"/>
          </p:cNvSpPr>
          <p:nvPr>
            <p:ph type="sldNum" sz="quarter" idx="4"/>
          </p:nvPr>
        </p:nvSpPr>
        <p:spPr/>
        <p:txBody>
          <a:bodyPr/>
          <a:lstStyle/>
          <a:p>
            <a:fld id="{933A556B-7C63-244D-9B7C-B0EA8042B330}" type="slidenum">
              <a:rPr lang="en-US" smtClean="0"/>
              <a:pPr/>
              <a:t>36</a:t>
            </a:fld>
            <a:endParaRPr lang="en-US" sz="750" dirty="0"/>
          </a:p>
        </p:txBody>
      </p:sp>
      <p:pic>
        <p:nvPicPr>
          <p:cNvPr id="7" name="Picture 6">
            <a:extLst>
              <a:ext uri="{FF2B5EF4-FFF2-40B4-BE49-F238E27FC236}">
                <a16:creationId xmlns:a16="http://schemas.microsoft.com/office/drawing/2014/main" id="{56E317F5-5728-FD43-AA54-C7D650D18B1A}"/>
              </a:ext>
            </a:extLst>
          </p:cNvPr>
          <p:cNvPicPr>
            <a:picLocks noChangeAspect="1"/>
          </p:cNvPicPr>
          <p:nvPr/>
        </p:nvPicPr>
        <p:blipFill>
          <a:blip r:embed="rId2"/>
          <a:stretch>
            <a:fillRect/>
          </a:stretch>
        </p:blipFill>
        <p:spPr>
          <a:xfrm>
            <a:off x="0" y="1974474"/>
            <a:ext cx="9144000" cy="3557868"/>
          </a:xfrm>
          <a:prstGeom prst="rect">
            <a:avLst/>
          </a:prstGeom>
        </p:spPr>
      </p:pic>
    </p:spTree>
    <p:extLst>
      <p:ext uri="{BB962C8B-B14F-4D97-AF65-F5344CB8AC3E}">
        <p14:creationId xmlns:p14="http://schemas.microsoft.com/office/powerpoint/2010/main" val="23996981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2D7F4-0052-AC45-9493-52C076B98A3C}"/>
              </a:ext>
            </a:extLst>
          </p:cNvPr>
          <p:cNvSpPr>
            <a:spLocks noGrp="1"/>
          </p:cNvSpPr>
          <p:nvPr>
            <p:ph type="title"/>
          </p:nvPr>
        </p:nvSpPr>
        <p:spPr>
          <a:xfrm>
            <a:off x="428625" y="0"/>
            <a:ext cx="8286750" cy="1325563"/>
          </a:xfrm>
        </p:spPr>
        <p:txBody>
          <a:bodyPr/>
          <a:lstStyle/>
          <a:p>
            <a:r>
              <a:rPr lang="en-US" dirty="0"/>
              <a:t>Data struct for IO </a:t>
            </a:r>
          </a:p>
        </p:txBody>
      </p:sp>
      <p:sp>
        <p:nvSpPr>
          <p:cNvPr id="4" name="Slide Number Placeholder 3">
            <a:extLst>
              <a:ext uri="{FF2B5EF4-FFF2-40B4-BE49-F238E27FC236}">
                <a16:creationId xmlns:a16="http://schemas.microsoft.com/office/drawing/2014/main" id="{4A58223A-B8DB-8244-A0B7-82DF5F74B6A8}"/>
              </a:ext>
            </a:extLst>
          </p:cNvPr>
          <p:cNvSpPr>
            <a:spLocks noGrp="1"/>
          </p:cNvSpPr>
          <p:nvPr>
            <p:ph type="sldNum" sz="quarter" idx="4"/>
          </p:nvPr>
        </p:nvSpPr>
        <p:spPr/>
        <p:txBody>
          <a:bodyPr/>
          <a:lstStyle/>
          <a:p>
            <a:fld id="{933A556B-7C63-244D-9B7C-B0EA8042B330}" type="slidenum">
              <a:rPr lang="en-US" smtClean="0"/>
              <a:pPr/>
              <a:t>37</a:t>
            </a:fld>
            <a:endParaRPr lang="en-US" sz="750" dirty="0"/>
          </a:p>
        </p:txBody>
      </p:sp>
      <p:pic>
        <p:nvPicPr>
          <p:cNvPr id="5" name="Picture 4">
            <a:extLst>
              <a:ext uri="{FF2B5EF4-FFF2-40B4-BE49-F238E27FC236}">
                <a16:creationId xmlns:a16="http://schemas.microsoft.com/office/drawing/2014/main" id="{2B690E28-601D-124A-AFAE-B5D05E21A3A2}"/>
              </a:ext>
            </a:extLst>
          </p:cNvPr>
          <p:cNvPicPr>
            <a:picLocks noChangeAspect="1"/>
          </p:cNvPicPr>
          <p:nvPr/>
        </p:nvPicPr>
        <p:blipFill>
          <a:blip r:embed="rId2"/>
          <a:stretch>
            <a:fillRect/>
          </a:stretch>
        </p:blipFill>
        <p:spPr>
          <a:xfrm>
            <a:off x="657225" y="2140684"/>
            <a:ext cx="8286751" cy="2139309"/>
          </a:xfrm>
          <a:prstGeom prst="rect">
            <a:avLst/>
          </a:prstGeom>
        </p:spPr>
      </p:pic>
    </p:spTree>
    <p:extLst>
      <p:ext uri="{BB962C8B-B14F-4D97-AF65-F5344CB8AC3E}">
        <p14:creationId xmlns:p14="http://schemas.microsoft.com/office/powerpoint/2010/main" val="1375187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950CBB-9AE5-C64A-A13E-2A5C6A5D6C49}"/>
              </a:ext>
            </a:extLst>
          </p:cNvPr>
          <p:cNvSpPr>
            <a:spLocks noGrp="1"/>
          </p:cNvSpPr>
          <p:nvPr>
            <p:ph type="title"/>
          </p:nvPr>
        </p:nvSpPr>
        <p:spPr/>
        <p:txBody>
          <a:bodyPr/>
          <a:lstStyle/>
          <a:p>
            <a:r>
              <a:rPr lang="en-US" dirty="0"/>
              <a:t>Averaging on all CPU efficiently</a:t>
            </a:r>
          </a:p>
        </p:txBody>
      </p:sp>
      <p:sp>
        <p:nvSpPr>
          <p:cNvPr id="4" name="Slide Number Placeholder 3">
            <a:extLst>
              <a:ext uri="{FF2B5EF4-FFF2-40B4-BE49-F238E27FC236}">
                <a16:creationId xmlns:a16="http://schemas.microsoft.com/office/drawing/2014/main" id="{542FEA87-2142-564C-9674-FA4A23646AD3}"/>
              </a:ext>
            </a:extLst>
          </p:cNvPr>
          <p:cNvSpPr>
            <a:spLocks noGrp="1"/>
          </p:cNvSpPr>
          <p:nvPr>
            <p:ph type="sldNum" sz="quarter" idx="4"/>
          </p:nvPr>
        </p:nvSpPr>
        <p:spPr/>
        <p:txBody>
          <a:bodyPr/>
          <a:lstStyle/>
          <a:p>
            <a:fld id="{933A556B-7C63-244D-9B7C-B0EA8042B330}" type="slidenum">
              <a:rPr lang="en-US" smtClean="0"/>
              <a:pPr/>
              <a:t>38</a:t>
            </a:fld>
            <a:endParaRPr lang="en-US" sz="750" dirty="0"/>
          </a:p>
        </p:txBody>
      </p:sp>
      <p:pic>
        <p:nvPicPr>
          <p:cNvPr id="5" name="Picture 4">
            <a:extLst>
              <a:ext uri="{FF2B5EF4-FFF2-40B4-BE49-F238E27FC236}">
                <a16:creationId xmlns:a16="http://schemas.microsoft.com/office/drawing/2014/main" id="{04B6F5DA-F866-1F4A-A318-E44F355B99D7}"/>
              </a:ext>
            </a:extLst>
          </p:cNvPr>
          <p:cNvPicPr>
            <a:picLocks noChangeAspect="1"/>
          </p:cNvPicPr>
          <p:nvPr/>
        </p:nvPicPr>
        <p:blipFill>
          <a:blip r:embed="rId2"/>
          <a:stretch>
            <a:fillRect/>
          </a:stretch>
        </p:blipFill>
        <p:spPr>
          <a:xfrm>
            <a:off x="760343" y="1580372"/>
            <a:ext cx="7623313" cy="4846542"/>
          </a:xfrm>
          <a:prstGeom prst="rect">
            <a:avLst/>
          </a:prstGeom>
        </p:spPr>
      </p:pic>
      <p:sp>
        <p:nvSpPr>
          <p:cNvPr id="6" name="TextBox 5">
            <a:extLst>
              <a:ext uri="{FF2B5EF4-FFF2-40B4-BE49-F238E27FC236}">
                <a16:creationId xmlns:a16="http://schemas.microsoft.com/office/drawing/2014/main" id="{F87FC071-780F-C54C-8151-CE921D7CE65A}"/>
              </a:ext>
            </a:extLst>
          </p:cNvPr>
          <p:cNvSpPr txBox="1"/>
          <p:nvPr/>
        </p:nvSpPr>
        <p:spPr>
          <a:xfrm>
            <a:off x="5595713" y="3616783"/>
            <a:ext cx="2787943" cy="369332"/>
          </a:xfrm>
          <a:prstGeom prst="rect">
            <a:avLst/>
          </a:prstGeom>
          <a:noFill/>
        </p:spPr>
        <p:txBody>
          <a:bodyPr wrap="none" rtlCol="0">
            <a:spAutoFit/>
          </a:bodyPr>
          <a:lstStyle/>
          <a:p>
            <a:r>
              <a:rPr lang="en-US" dirty="0">
                <a:solidFill>
                  <a:schemeClr val="accent3"/>
                </a:solidFill>
              </a:rPr>
              <a:t>Display rate every 500ms</a:t>
            </a:r>
          </a:p>
        </p:txBody>
      </p:sp>
      <p:sp>
        <p:nvSpPr>
          <p:cNvPr id="7" name="TextBox 6">
            <a:extLst>
              <a:ext uri="{FF2B5EF4-FFF2-40B4-BE49-F238E27FC236}">
                <a16:creationId xmlns:a16="http://schemas.microsoft.com/office/drawing/2014/main" id="{2637256E-70E9-5A4F-B7C2-03FFF260AE92}"/>
              </a:ext>
            </a:extLst>
          </p:cNvPr>
          <p:cNvSpPr txBox="1"/>
          <p:nvPr/>
        </p:nvSpPr>
        <p:spPr>
          <a:xfrm>
            <a:off x="5595712" y="4529676"/>
            <a:ext cx="2787943" cy="1200329"/>
          </a:xfrm>
          <a:prstGeom prst="rect">
            <a:avLst/>
          </a:prstGeom>
          <a:noFill/>
        </p:spPr>
        <p:txBody>
          <a:bodyPr wrap="square" rtlCol="0">
            <a:spAutoFit/>
          </a:bodyPr>
          <a:lstStyle/>
          <a:p>
            <a:r>
              <a:rPr lang="en-US" dirty="0">
                <a:solidFill>
                  <a:schemeClr val="accent3"/>
                </a:solidFill>
              </a:rPr>
              <a:t>If we have put enough waveform in the buffer, launch an Average goroutine to digest it </a:t>
            </a:r>
          </a:p>
        </p:txBody>
      </p:sp>
      <p:sp>
        <p:nvSpPr>
          <p:cNvPr id="8" name="TextBox 7">
            <a:extLst>
              <a:ext uri="{FF2B5EF4-FFF2-40B4-BE49-F238E27FC236}">
                <a16:creationId xmlns:a16="http://schemas.microsoft.com/office/drawing/2014/main" id="{F42EA31D-0AF1-5647-884A-AADD74AA16C2}"/>
              </a:ext>
            </a:extLst>
          </p:cNvPr>
          <p:cNvSpPr txBox="1"/>
          <p:nvPr/>
        </p:nvSpPr>
        <p:spPr>
          <a:xfrm>
            <a:off x="5595711" y="2550542"/>
            <a:ext cx="3637741" cy="646331"/>
          </a:xfrm>
          <a:prstGeom prst="rect">
            <a:avLst/>
          </a:prstGeom>
          <a:noFill/>
        </p:spPr>
        <p:txBody>
          <a:bodyPr wrap="square" rtlCol="0">
            <a:spAutoFit/>
          </a:bodyPr>
          <a:lstStyle/>
          <a:p>
            <a:r>
              <a:rPr lang="en-US" dirty="0">
                <a:solidFill>
                  <a:schemeClr val="accent3"/>
                </a:solidFill>
              </a:rPr>
              <a:t>Tick generate an event on a channel </a:t>
            </a:r>
            <a:r>
              <a:rPr lang="en-US" dirty="0" err="1">
                <a:solidFill>
                  <a:schemeClr val="accent3"/>
                </a:solidFill>
              </a:rPr>
              <a:t>tick.C</a:t>
            </a:r>
            <a:r>
              <a:rPr lang="en-US" dirty="0">
                <a:solidFill>
                  <a:schemeClr val="accent3"/>
                </a:solidFill>
              </a:rPr>
              <a:t> every 500 </a:t>
            </a:r>
            <a:r>
              <a:rPr lang="en-US" dirty="0" err="1">
                <a:solidFill>
                  <a:schemeClr val="accent3"/>
                </a:solidFill>
              </a:rPr>
              <a:t>ms</a:t>
            </a:r>
            <a:endParaRPr lang="en-US" dirty="0">
              <a:solidFill>
                <a:schemeClr val="accent3"/>
              </a:solidFill>
            </a:endParaRPr>
          </a:p>
        </p:txBody>
      </p:sp>
    </p:spTree>
    <p:extLst>
      <p:ext uri="{BB962C8B-B14F-4D97-AF65-F5344CB8AC3E}">
        <p14:creationId xmlns:p14="http://schemas.microsoft.com/office/powerpoint/2010/main" val="7808048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58FFA-5C99-3441-B8B9-2AC7C67330FA}"/>
              </a:ext>
            </a:extLst>
          </p:cNvPr>
          <p:cNvSpPr>
            <a:spLocks noGrp="1"/>
          </p:cNvSpPr>
          <p:nvPr>
            <p:ph type="title"/>
          </p:nvPr>
        </p:nvSpPr>
        <p:spPr/>
        <p:txBody>
          <a:bodyPr/>
          <a:lstStyle/>
          <a:p>
            <a:r>
              <a:rPr lang="en-US" dirty="0"/>
              <a:t>Assembling the code </a:t>
            </a:r>
          </a:p>
        </p:txBody>
      </p:sp>
      <p:sp>
        <p:nvSpPr>
          <p:cNvPr id="4" name="Slide Number Placeholder 3">
            <a:extLst>
              <a:ext uri="{FF2B5EF4-FFF2-40B4-BE49-F238E27FC236}">
                <a16:creationId xmlns:a16="http://schemas.microsoft.com/office/drawing/2014/main" id="{906326DB-7980-7544-9E92-FA7CAF4E1BB6}"/>
              </a:ext>
            </a:extLst>
          </p:cNvPr>
          <p:cNvSpPr>
            <a:spLocks noGrp="1"/>
          </p:cNvSpPr>
          <p:nvPr>
            <p:ph type="sldNum" sz="quarter" idx="4"/>
          </p:nvPr>
        </p:nvSpPr>
        <p:spPr/>
        <p:txBody>
          <a:bodyPr/>
          <a:lstStyle/>
          <a:p>
            <a:fld id="{933A556B-7C63-244D-9B7C-B0EA8042B330}" type="slidenum">
              <a:rPr lang="en-US" smtClean="0"/>
              <a:pPr/>
              <a:t>39</a:t>
            </a:fld>
            <a:endParaRPr lang="en-US" sz="750" dirty="0"/>
          </a:p>
        </p:txBody>
      </p:sp>
      <p:pic>
        <p:nvPicPr>
          <p:cNvPr id="5" name="Picture 4">
            <a:extLst>
              <a:ext uri="{FF2B5EF4-FFF2-40B4-BE49-F238E27FC236}">
                <a16:creationId xmlns:a16="http://schemas.microsoft.com/office/drawing/2014/main" id="{AF464D42-4AEB-5F4A-8BE4-21B0A2F6AEB0}"/>
              </a:ext>
            </a:extLst>
          </p:cNvPr>
          <p:cNvPicPr>
            <a:picLocks noChangeAspect="1"/>
          </p:cNvPicPr>
          <p:nvPr/>
        </p:nvPicPr>
        <p:blipFill>
          <a:blip r:embed="rId2"/>
          <a:stretch>
            <a:fillRect/>
          </a:stretch>
        </p:blipFill>
        <p:spPr>
          <a:xfrm>
            <a:off x="2544417" y="1451113"/>
            <a:ext cx="5300870" cy="5300870"/>
          </a:xfrm>
          <a:prstGeom prst="rect">
            <a:avLst/>
          </a:prstGeom>
        </p:spPr>
      </p:pic>
      <p:sp>
        <p:nvSpPr>
          <p:cNvPr id="6" name="TextBox 5">
            <a:extLst>
              <a:ext uri="{FF2B5EF4-FFF2-40B4-BE49-F238E27FC236}">
                <a16:creationId xmlns:a16="http://schemas.microsoft.com/office/drawing/2014/main" id="{79DEAEBF-5E83-9E4C-843F-6611EB26F9CE}"/>
              </a:ext>
            </a:extLst>
          </p:cNvPr>
          <p:cNvSpPr txBox="1"/>
          <p:nvPr/>
        </p:nvSpPr>
        <p:spPr>
          <a:xfrm>
            <a:off x="6500191" y="3717233"/>
            <a:ext cx="2415209" cy="646331"/>
          </a:xfrm>
          <a:prstGeom prst="rect">
            <a:avLst/>
          </a:prstGeom>
          <a:noFill/>
        </p:spPr>
        <p:txBody>
          <a:bodyPr wrap="square" rtlCol="0">
            <a:spAutoFit/>
          </a:bodyPr>
          <a:lstStyle/>
          <a:p>
            <a:r>
              <a:rPr lang="en-US" dirty="0">
                <a:solidFill>
                  <a:schemeClr val="accent3"/>
                </a:solidFill>
              </a:rPr>
              <a:t>Channels with buffers with depth 100</a:t>
            </a:r>
          </a:p>
        </p:txBody>
      </p:sp>
      <p:sp>
        <p:nvSpPr>
          <p:cNvPr id="8" name="TextBox 7">
            <a:extLst>
              <a:ext uri="{FF2B5EF4-FFF2-40B4-BE49-F238E27FC236}">
                <a16:creationId xmlns:a16="http://schemas.microsoft.com/office/drawing/2014/main" id="{3CB284CC-5371-B743-B2AE-09A687A993E7}"/>
              </a:ext>
            </a:extLst>
          </p:cNvPr>
          <p:cNvSpPr txBox="1"/>
          <p:nvPr/>
        </p:nvSpPr>
        <p:spPr>
          <a:xfrm>
            <a:off x="278917" y="4664763"/>
            <a:ext cx="2415209" cy="646331"/>
          </a:xfrm>
          <a:prstGeom prst="rect">
            <a:avLst/>
          </a:prstGeom>
          <a:noFill/>
        </p:spPr>
        <p:txBody>
          <a:bodyPr wrap="square" rtlCol="0">
            <a:spAutoFit/>
          </a:bodyPr>
          <a:lstStyle/>
          <a:p>
            <a:r>
              <a:rPr lang="en-US" dirty="0">
                <a:solidFill>
                  <a:schemeClr val="accent3"/>
                </a:solidFill>
              </a:rPr>
              <a:t>Go routines for each steps</a:t>
            </a:r>
          </a:p>
        </p:txBody>
      </p:sp>
    </p:spTree>
    <p:extLst>
      <p:ext uri="{BB962C8B-B14F-4D97-AF65-F5344CB8AC3E}">
        <p14:creationId xmlns:p14="http://schemas.microsoft.com/office/powerpoint/2010/main" val="39087907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62E0AC9-B3DF-A0CC-69BF-88C862D6BCB3}"/>
              </a:ext>
            </a:extLst>
          </p:cNvPr>
          <p:cNvSpPr>
            <a:spLocks noGrp="1"/>
          </p:cNvSpPr>
          <p:nvPr>
            <p:ph type="title"/>
          </p:nvPr>
        </p:nvSpPr>
        <p:spPr>
          <a:xfrm>
            <a:off x="428625" y="-251100"/>
            <a:ext cx="8286750" cy="1325563"/>
          </a:xfrm>
        </p:spPr>
        <p:txBody>
          <a:bodyPr/>
          <a:lstStyle/>
          <a:p>
            <a:r>
              <a:rPr lang="en-US" dirty="0"/>
              <a:t>The Enclustra XU1 SOM</a:t>
            </a:r>
          </a:p>
        </p:txBody>
      </p:sp>
      <p:sp>
        <p:nvSpPr>
          <p:cNvPr id="4" name="Slide Number Placeholder 3">
            <a:extLst>
              <a:ext uri="{FF2B5EF4-FFF2-40B4-BE49-F238E27FC236}">
                <a16:creationId xmlns:a16="http://schemas.microsoft.com/office/drawing/2014/main" id="{9E4A0E33-1310-F53A-1C32-3E48AE5BCC70}"/>
              </a:ext>
            </a:extLst>
          </p:cNvPr>
          <p:cNvSpPr>
            <a:spLocks noGrp="1"/>
          </p:cNvSpPr>
          <p:nvPr>
            <p:ph type="sldNum" sz="quarter" idx="4"/>
          </p:nvPr>
        </p:nvSpPr>
        <p:spPr/>
        <p:txBody>
          <a:bodyPr/>
          <a:lstStyle/>
          <a:p>
            <a:fld id="{00000000-1234-1234-1234-123412341234}" type="slidenum">
              <a:rPr lang="en-US" smtClean="0"/>
              <a:pPr/>
              <a:t>4</a:t>
            </a:fld>
            <a:endParaRPr lang="en-US"/>
          </a:p>
        </p:txBody>
      </p:sp>
      <p:pic>
        <p:nvPicPr>
          <p:cNvPr id="7" name="Picture 6">
            <a:extLst>
              <a:ext uri="{FF2B5EF4-FFF2-40B4-BE49-F238E27FC236}">
                <a16:creationId xmlns:a16="http://schemas.microsoft.com/office/drawing/2014/main" id="{A850E215-75CE-4954-DA60-CEB2629BFF79}"/>
              </a:ext>
            </a:extLst>
          </p:cNvPr>
          <p:cNvPicPr>
            <a:picLocks noChangeAspect="1"/>
          </p:cNvPicPr>
          <p:nvPr/>
        </p:nvPicPr>
        <p:blipFill>
          <a:blip r:embed="rId2"/>
          <a:stretch>
            <a:fillRect/>
          </a:stretch>
        </p:blipFill>
        <p:spPr>
          <a:xfrm>
            <a:off x="2206381" y="690476"/>
            <a:ext cx="4731237" cy="5477047"/>
          </a:xfrm>
          <a:prstGeom prst="rect">
            <a:avLst/>
          </a:prstGeom>
        </p:spPr>
      </p:pic>
      <p:sp>
        <p:nvSpPr>
          <p:cNvPr id="8" name="TextBox 7">
            <a:extLst>
              <a:ext uri="{FF2B5EF4-FFF2-40B4-BE49-F238E27FC236}">
                <a16:creationId xmlns:a16="http://schemas.microsoft.com/office/drawing/2014/main" id="{05CA0600-63D3-1C97-727F-104FFC095809}"/>
              </a:ext>
            </a:extLst>
          </p:cNvPr>
          <p:cNvSpPr txBox="1"/>
          <p:nvPr/>
        </p:nvSpPr>
        <p:spPr>
          <a:xfrm>
            <a:off x="2613992" y="6167523"/>
            <a:ext cx="4442791" cy="1354217"/>
          </a:xfrm>
          <a:prstGeom prst="rect">
            <a:avLst/>
          </a:prstGeom>
          <a:noFill/>
        </p:spPr>
        <p:txBody>
          <a:bodyPr wrap="square" rtlCol="0">
            <a:spAutoFit/>
          </a:bodyPr>
          <a:lstStyle/>
          <a:p>
            <a:r>
              <a:rPr lang="en-US" sz="1600" dirty="0"/>
              <a:t>Modules available on </a:t>
            </a:r>
            <a:r>
              <a:rPr lang="en-US" sz="1600" dirty="0" err="1"/>
              <a:t>digikey</a:t>
            </a:r>
            <a:r>
              <a:rPr lang="en-US" sz="1600" dirty="0"/>
              <a:t>, it seems : </a:t>
            </a:r>
            <a:r>
              <a:rPr lang="en-US" sz="1600" dirty="0">
                <a:hlinkClick r:id="rId3"/>
              </a:rPr>
              <a:t>https://www.digikey.com/short/v5qztpd3</a:t>
            </a:r>
            <a:endParaRPr lang="en-US" sz="1600" dirty="0"/>
          </a:p>
          <a:p>
            <a:r>
              <a:rPr lang="en-US" sz="1600" dirty="0"/>
              <a:t> </a:t>
            </a:r>
          </a:p>
          <a:p>
            <a:endParaRPr lang="en-US" sz="1600" dirty="0"/>
          </a:p>
          <a:p>
            <a:endParaRPr lang="en-US" sz="1600" dirty="0"/>
          </a:p>
        </p:txBody>
      </p:sp>
    </p:spTree>
    <p:extLst>
      <p:ext uri="{BB962C8B-B14F-4D97-AF65-F5344CB8AC3E}">
        <p14:creationId xmlns:p14="http://schemas.microsoft.com/office/powerpoint/2010/main" val="206014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4A843-DB23-ED49-B333-4F2ED70D6721}"/>
              </a:ext>
            </a:extLst>
          </p:cNvPr>
          <p:cNvSpPr>
            <a:spLocks noGrp="1"/>
          </p:cNvSpPr>
          <p:nvPr>
            <p:ph type="title"/>
          </p:nvPr>
        </p:nvSpPr>
        <p:spPr>
          <a:xfrm>
            <a:off x="428625" y="-211344"/>
            <a:ext cx="8286750" cy="1325563"/>
          </a:xfrm>
        </p:spPr>
        <p:txBody>
          <a:bodyPr/>
          <a:lstStyle/>
          <a:p>
            <a:r>
              <a:rPr lang="en-US" dirty="0"/>
              <a:t>Sending struct over network</a:t>
            </a:r>
          </a:p>
        </p:txBody>
      </p:sp>
      <p:sp>
        <p:nvSpPr>
          <p:cNvPr id="4" name="Slide Number Placeholder 3">
            <a:extLst>
              <a:ext uri="{FF2B5EF4-FFF2-40B4-BE49-F238E27FC236}">
                <a16:creationId xmlns:a16="http://schemas.microsoft.com/office/drawing/2014/main" id="{C47006AE-16B4-BE44-826C-74685578388A}"/>
              </a:ext>
            </a:extLst>
          </p:cNvPr>
          <p:cNvSpPr>
            <a:spLocks noGrp="1"/>
          </p:cNvSpPr>
          <p:nvPr>
            <p:ph type="sldNum" sz="quarter" idx="4"/>
          </p:nvPr>
        </p:nvSpPr>
        <p:spPr/>
        <p:txBody>
          <a:bodyPr/>
          <a:lstStyle/>
          <a:p>
            <a:fld id="{933A556B-7C63-244D-9B7C-B0EA8042B330}" type="slidenum">
              <a:rPr lang="en-US" smtClean="0"/>
              <a:pPr/>
              <a:t>40</a:t>
            </a:fld>
            <a:endParaRPr lang="en-US" sz="750" dirty="0"/>
          </a:p>
        </p:txBody>
      </p:sp>
      <p:pic>
        <p:nvPicPr>
          <p:cNvPr id="5" name="Picture 4">
            <a:extLst>
              <a:ext uri="{FF2B5EF4-FFF2-40B4-BE49-F238E27FC236}">
                <a16:creationId xmlns:a16="http://schemas.microsoft.com/office/drawing/2014/main" id="{F4145190-3018-5A44-9444-954DE9EE5282}"/>
              </a:ext>
            </a:extLst>
          </p:cNvPr>
          <p:cNvPicPr>
            <a:picLocks noChangeAspect="1"/>
          </p:cNvPicPr>
          <p:nvPr/>
        </p:nvPicPr>
        <p:blipFill>
          <a:blip r:embed="rId2"/>
          <a:stretch>
            <a:fillRect/>
          </a:stretch>
        </p:blipFill>
        <p:spPr>
          <a:xfrm>
            <a:off x="1275600" y="850122"/>
            <a:ext cx="6059477" cy="5831599"/>
          </a:xfrm>
          <a:prstGeom prst="rect">
            <a:avLst/>
          </a:prstGeom>
        </p:spPr>
      </p:pic>
    </p:spTree>
    <p:extLst>
      <p:ext uri="{BB962C8B-B14F-4D97-AF65-F5344CB8AC3E}">
        <p14:creationId xmlns:p14="http://schemas.microsoft.com/office/powerpoint/2010/main" val="26175079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4A843-DB23-ED49-B333-4F2ED70D6721}"/>
              </a:ext>
            </a:extLst>
          </p:cNvPr>
          <p:cNvSpPr>
            <a:spLocks noGrp="1"/>
          </p:cNvSpPr>
          <p:nvPr>
            <p:ph type="title"/>
          </p:nvPr>
        </p:nvSpPr>
        <p:spPr>
          <a:xfrm>
            <a:off x="428625" y="-211344"/>
            <a:ext cx="8286750" cy="1325563"/>
          </a:xfrm>
        </p:spPr>
        <p:txBody>
          <a:bodyPr/>
          <a:lstStyle/>
          <a:p>
            <a:r>
              <a:rPr lang="en-US" dirty="0"/>
              <a:t>Receiving struct over network</a:t>
            </a:r>
          </a:p>
        </p:txBody>
      </p:sp>
      <p:sp>
        <p:nvSpPr>
          <p:cNvPr id="4" name="Slide Number Placeholder 3">
            <a:extLst>
              <a:ext uri="{FF2B5EF4-FFF2-40B4-BE49-F238E27FC236}">
                <a16:creationId xmlns:a16="http://schemas.microsoft.com/office/drawing/2014/main" id="{C47006AE-16B4-BE44-826C-74685578388A}"/>
              </a:ext>
            </a:extLst>
          </p:cNvPr>
          <p:cNvSpPr>
            <a:spLocks noGrp="1"/>
          </p:cNvSpPr>
          <p:nvPr>
            <p:ph type="sldNum" sz="quarter" idx="4"/>
          </p:nvPr>
        </p:nvSpPr>
        <p:spPr/>
        <p:txBody>
          <a:bodyPr/>
          <a:lstStyle/>
          <a:p>
            <a:fld id="{933A556B-7C63-244D-9B7C-B0EA8042B330}" type="slidenum">
              <a:rPr lang="en-US" smtClean="0"/>
              <a:pPr/>
              <a:t>41</a:t>
            </a:fld>
            <a:endParaRPr lang="en-US" sz="750" dirty="0"/>
          </a:p>
        </p:txBody>
      </p:sp>
      <p:pic>
        <p:nvPicPr>
          <p:cNvPr id="6" name="Picture 5">
            <a:extLst>
              <a:ext uri="{FF2B5EF4-FFF2-40B4-BE49-F238E27FC236}">
                <a16:creationId xmlns:a16="http://schemas.microsoft.com/office/drawing/2014/main" id="{CA6E6FDA-21B4-B24E-B0E9-4207E9F9852F}"/>
              </a:ext>
            </a:extLst>
          </p:cNvPr>
          <p:cNvPicPr>
            <a:picLocks noChangeAspect="1"/>
          </p:cNvPicPr>
          <p:nvPr/>
        </p:nvPicPr>
        <p:blipFill>
          <a:blip r:embed="rId2"/>
          <a:stretch>
            <a:fillRect/>
          </a:stretch>
        </p:blipFill>
        <p:spPr>
          <a:xfrm>
            <a:off x="837475" y="844826"/>
            <a:ext cx="6805716" cy="5962766"/>
          </a:xfrm>
          <a:prstGeom prst="rect">
            <a:avLst/>
          </a:prstGeom>
        </p:spPr>
      </p:pic>
    </p:spTree>
    <p:extLst>
      <p:ext uri="{BB962C8B-B14F-4D97-AF65-F5344CB8AC3E}">
        <p14:creationId xmlns:p14="http://schemas.microsoft.com/office/powerpoint/2010/main" val="229693942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3ED8A-9C8D-8145-A12C-EA3C5E9241EE}"/>
              </a:ext>
            </a:extLst>
          </p:cNvPr>
          <p:cNvSpPr>
            <a:spLocks noGrp="1"/>
          </p:cNvSpPr>
          <p:nvPr>
            <p:ph type="title"/>
          </p:nvPr>
        </p:nvSpPr>
        <p:spPr/>
        <p:txBody>
          <a:bodyPr/>
          <a:lstStyle/>
          <a:p>
            <a:r>
              <a:rPr lang="en-US" dirty="0"/>
              <a:t>Writing to ROOT file </a:t>
            </a:r>
          </a:p>
        </p:txBody>
      </p:sp>
      <p:sp>
        <p:nvSpPr>
          <p:cNvPr id="4" name="Slide Number Placeholder 3">
            <a:extLst>
              <a:ext uri="{FF2B5EF4-FFF2-40B4-BE49-F238E27FC236}">
                <a16:creationId xmlns:a16="http://schemas.microsoft.com/office/drawing/2014/main" id="{D20AB360-0B82-6C4C-A322-822BB3BCB4B9}"/>
              </a:ext>
            </a:extLst>
          </p:cNvPr>
          <p:cNvSpPr>
            <a:spLocks noGrp="1"/>
          </p:cNvSpPr>
          <p:nvPr>
            <p:ph type="sldNum" sz="quarter" idx="4"/>
          </p:nvPr>
        </p:nvSpPr>
        <p:spPr/>
        <p:txBody>
          <a:bodyPr/>
          <a:lstStyle/>
          <a:p>
            <a:fld id="{933A556B-7C63-244D-9B7C-B0EA8042B330}" type="slidenum">
              <a:rPr lang="en-US" smtClean="0"/>
              <a:pPr/>
              <a:t>42</a:t>
            </a:fld>
            <a:endParaRPr lang="en-US" sz="750" dirty="0"/>
          </a:p>
        </p:txBody>
      </p:sp>
      <p:pic>
        <p:nvPicPr>
          <p:cNvPr id="5" name="Picture 4">
            <a:extLst>
              <a:ext uri="{FF2B5EF4-FFF2-40B4-BE49-F238E27FC236}">
                <a16:creationId xmlns:a16="http://schemas.microsoft.com/office/drawing/2014/main" id="{B1D2E5F9-43E5-E04A-B973-F8440D12398A}"/>
              </a:ext>
            </a:extLst>
          </p:cNvPr>
          <p:cNvPicPr>
            <a:picLocks noChangeAspect="1"/>
          </p:cNvPicPr>
          <p:nvPr/>
        </p:nvPicPr>
        <p:blipFill>
          <a:blip r:embed="rId2"/>
          <a:stretch>
            <a:fillRect/>
          </a:stretch>
        </p:blipFill>
        <p:spPr>
          <a:xfrm>
            <a:off x="518565" y="1401417"/>
            <a:ext cx="8196810" cy="4719838"/>
          </a:xfrm>
          <a:prstGeom prst="rect">
            <a:avLst/>
          </a:prstGeom>
        </p:spPr>
      </p:pic>
    </p:spTree>
    <p:extLst>
      <p:ext uri="{BB962C8B-B14F-4D97-AF65-F5344CB8AC3E}">
        <p14:creationId xmlns:p14="http://schemas.microsoft.com/office/powerpoint/2010/main" val="17704584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78860-9155-D647-81E4-386D2E2423F5}"/>
              </a:ext>
            </a:extLst>
          </p:cNvPr>
          <p:cNvSpPr>
            <a:spLocks noGrp="1"/>
          </p:cNvSpPr>
          <p:nvPr>
            <p:ph type="title"/>
          </p:nvPr>
        </p:nvSpPr>
        <p:spPr>
          <a:xfrm>
            <a:off x="428625" y="-102050"/>
            <a:ext cx="8286750" cy="1325563"/>
          </a:xfrm>
        </p:spPr>
        <p:txBody>
          <a:bodyPr/>
          <a:lstStyle/>
          <a:p>
            <a:r>
              <a:rPr lang="en-US" dirty="0"/>
              <a:t>Go concepts type and variables </a:t>
            </a:r>
          </a:p>
        </p:txBody>
      </p:sp>
      <p:sp>
        <p:nvSpPr>
          <p:cNvPr id="3" name="Content Placeholder 2">
            <a:extLst>
              <a:ext uri="{FF2B5EF4-FFF2-40B4-BE49-F238E27FC236}">
                <a16:creationId xmlns:a16="http://schemas.microsoft.com/office/drawing/2014/main" id="{5FF129D1-BC63-5A4F-A67C-20CD907BF349}"/>
              </a:ext>
            </a:extLst>
          </p:cNvPr>
          <p:cNvSpPr>
            <a:spLocks noGrp="1"/>
          </p:cNvSpPr>
          <p:nvPr>
            <p:ph idx="1"/>
          </p:nvPr>
        </p:nvSpPr>
        <p:spPr>
          <a:xfrm>
            <a:off x="428625" y="891107"/>
            <a:ext cx="9182514" cy="4207185"/>
          </a:xfrm>
        </p:spPr>
        <p:txBody>
          <a:bodyPr/>
          <a:lstStyle/>
          <a:p>
            <a:pPr marL="342900" indent="-342900">
              <a:buFont typeface="Arial" panose="020B0604020202020204" pitchFamily="34" charset="0"/>
              <a:buChar char="•"/>
            </a:pPr>
            <a:r>
              <a:rPr lang="en-US" dirty="0"/>
              <a:t>Basic types are similar to other languages : </a:t>
            </a:r>
          </a:p>
          <a:p>
            <a:pPr marL="685800" lvl="1" indent="-342900"/>
            <a:r>
              <a:rPr lang="en-US" dirty="0"/>
              <a:t>int, float, bool, string, byte (uint8), rune (uint32), complex </a:t>
            </a:r>
          </a:p>
          <a:p>
            <a:pPr marL="342900" indent="-342900">
              <a:buFont typeface="Arial" panose="020B0604020202020204" pitchFamily="34" charset="0"/>
              <a:buChar char="•"/>
            </a:pPr>
            <a:r>
              <a:rPr lang="en-US" dirty="0"/>
              <a:t>Composite types are also provided </a:t>
            </a:r>
          </a:p>
          <a:p>
            <a:pPr marL="685800" lvl="1" indent="-342900"/>
            <a:r>
              <a:rPr lang="en-US" dirty="0"/>
              <a:t>Struct, slice (array), map, </a:t>
            </a:r>
            <a:r>
              <a:rPr lang="en-US" b="1" dirty="0"/>
              <a:t>channel, error</a:t>
            </a:r>
            <a:r>
              <a:rPr lang="en-US" dirty="0"/>
              <a:t> </a:t>
            </a:r>
          </a:p>
          <a:p>
            <a:pPr marL="342900" indent="-342900">
              <a:buFont typeface="Arial" panose="020B0604020202020204" pitchFamily="34" charset="0"/>
              <a:buChar char="•"/>
            </a:pPr>
            <a:r>
              <a:rPr lang="en-US" dirty="0"/>
              <a:t>Types always have a default value </a:t>
            </a:r>
          </a:p>
          <a:p>
            <a:pPr marL="685800" lvl="1" indent="-342900"/>
            <a:r>
              <a:rPr lang="en-US" dirty="0"/>
              <a:t>0 for int, 0.0 for float, nil for composite objects like error</a:t>
            </a:r>
          </a:p>
          <a:p>
            <a:pPr marL="342900" indent="-342900">
              <a:buFont typeface="Arial" panose="020B0604020202020204" pitchFamily="34" charset="0"/>
              <a:buChar char="•"/>
            </a:pPr>
            <a:r>
              <a:rPr lang="en-US" dirty="0"/>
              <a:t>Variable can be instantiated explicitly or implicitly  </a:t>
            </a:r>
          </a:p>
          <a:p>
            <a:pPr marL="342900" indent="-342900"/>
            <a:endParaRPr lang="en-US" dirty="0"/>
          </a:p>
        </p:txBody>
      </p:sp>
      <p:sp>
        <p:nvSpPr>
          <p:cNvPr id="4" name="Slide Number Placeholder 3">
            <a:extLst>
              <a:ext uri="{FF2B5EF4-FFF2-40B4-BE49-F238E27FC236}">
                <a16:creationId xmlns:a16="http://schemas.microsoft.com/office/drawing/2014/main" id="{1765DC47-1C4F-1345-8A04-61A9A1DEC556}"/>
              </a:ext>
            </a:extLst>
          </p:cNvPr>
          <p:cNvSpPr>
            <a:spLocks noGrp="1"/>
          </p:cNvSpPr>
          <p:nvPr>
            <p:ph type="sldNum" sz="quarter" idx="4"/>
          </p:nvPr>
        </p:nvSpPr>
        <p:spPr/>
        <p:txBody>
          <a:bodyPr/>
          <a:lstStyle/>
          <a:p>
            <a:fld id="{933A556B-7C63-244D-9B7C-B0EA8042B330}" type="slidenum">
              <a:rPr lang="en-US" smtClean="0"/>
              <a:pPr/>
              <a:t>43</a:t>
            </a:fld>
            <a:endParaRPr lang="en-US" sz="750" dirty="0"/>
          </a:p>
        </p:txBody>
      </p:sp>
      <p:pic>
        <p:nvPicPr>
          <p:cNvPr id="5" name="Picture 4">
            <a:extLst>
              <a:ext uri="{FF2B5EF4-FFF2-40B4-BE49-F238E27FC236}">
                <a16:creationId xmlns:a16="http://schemas.microsoft.com/office/drawing/2014/main" id="{D6E7CE78-04AE-0141-A1C2-D5AFD814B82B}"/>
              </a:ext>
            </a:extLst>
          </p:cNvPr>
          <p:cNvPicPr>
            <a:picLocks noChangeAspect="1"/>
          </p:cNvPicPr>
          <p:nvPr/>
        </p:nvPicPr>
        <p:blipFill>
          <a:blip r:embed="rId2"/>
          <a:stretch>
            <a:fillRect/>
          </a:stretch>
        </p:blipFill>
        <p:spPr>
          <a:xfrm>
            <a:off x="1220269" y="3579262"/>
            <a:ext cx="6971958" cy="1519030"/>
          </a:xfrm>
          <a:prstGeom prst="rect">
            <a:avLst/>
          </a:prstGeom>
        </p:spPr>
      </p:pic>
      <p:pic>
        <p:nvPicPr>
          <p:cNvPr id="6" name="Picture 5">
            <a:extLst>
              <a:ext uri="{FF2B5EF4-FFF2-40B4-BE49-F238E27FC236}">
                <a16:creationId xmlns:a16="http://schemas.microsoft.com/office/drawing/2014/main" id="{2496F9E7-CA48-2646-A5C5-5159ABC6EDFE}"/>
              </a:ext>
            </a:extLst>
          </p:cNvPr>
          <p:cNvPicPr>
            <a:picLocks noChangeAspect="1"/>
          </p:cNvPicPr>
          <p:nvPr/>
        </p:nvPicPr>
        <p:blipFill>
          <a:blip r:embed="rId3"/>
          <a:stretch>
            <a:fillRect/>
          </a:stretch>
        </p:blipFill>
        <p:spPr>
          <a:xfrm>
            <a:off x="0" y="5213421"/>
            <a:ext cx="5373578" cy="988045"/>
          </a:xfrm>
          <a:prstGeom prst="rect">
            <a:avLst/>
          </a:prstGeom>
        </p:spPr>
      </p:pic>
      <p:pic>
        <p:nvPicPr>
          <p:cNvPr id="7" name="Picture 6">
            <a:extLst>
              <a:ext uri="{FF2B5EF4-FFF2-40B4-BE49-F238E27FC236}">
                <a16:creationId xmlns:a16="http://schemas.microsoft.com/office/drawing/2014/main" id="{CAE5F8D5-3604-274F-9F4F-72C82EBF7EDC}"/>
              </a:ext>
            </a:extLst>
          </p:cNvPr>
          <p:cNvPicPr>
            <a:picLocks noChangeAspect="1"/>
          </p:cNvPicPr>
          <p:nvPr/>
        </p:nvPicPr>
        <p:blipFill>
          <a:blip r:embed="rId4"/>
          <a:stretch>
            <a:fillRect/>
          </a:stretch>
        </p:blipFill>
        <p:spPr>
          <a:xfrm>
            <a:off x="4706248" y="5081349"/>
            <a:ext cx="4764342" cy="1325563"/>
          </a:xfrm>
          <a:prstGeom prst="rect">
            <a:avLst/>
          </a:prstGeom>
        </p:spPr>
      </p:pic>
      <p:pic>
        <p:nvPicPr>
          <p:cNvPr id="10242" name="Picture 2">
            <a:extLst>
              <a:ext uri="{FF2B5EF4-FFF2-40B4-BE49-F238E27FC236}">
                <a16:creationId xmlns:a16="http://schemas.microsoft.com/office/drawing/2014/main" id="{74B1178E-C278-E941-AAB8-23C4DA0CFB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09960" y="24744"/>
            <a:ext cx="1562100" cy="162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79362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76F339-1D1B-F045-9452-7E619445B105}"/>
              </a:ext>
            </a:extLst>
          </p:cNvPr>
          <p:cNvSpPr>
            <a:spLocks noGrp="1"/>
          </p:cNvSpPr>
          <p:nvPr>
            <p:ph type="title"/>
          </p:nvPr>
        </p:nvSpPr>
        <p:spPr/>
        <p:txBody>
          <a:bodyPr/>
          <a:lstStyle/>
          <a:p>
            <a:r>
              <a:rPr lang="en-US" dirty="0"/>
              <a:t>Types interface and functions </a:t>
            </a:r>
          </a:p>
        </p:txBody>
      </p:sp>
      <p:sp>
        <p:nvSpPr>
          <p:cNvPr id="3" name="Content Placeholder 2">
            <a:extLst>
              <a:ext uri="{FF2B5EF4-FFF2-40B4-BE49-F238E27FC236}">
                <a16:creationId xmlns:a16="http://schemas.microsoft.com/office/drawing/2014/main" id="{3874F7CA-D540-B740-A5B7-32F89712193B}"/>
              </a:ext>
            </a:extLst>
          </p:cNvPr>
          <p:cNvSpPr>
            <a:spLocks noGrp="1"/>
          </p:cNvSpPr>
          <p:nvPr>
            <p:ph idx="1"/>
          </p:nvPr>
        </p:nvSpPr>
        <p:spPr/>
        <p:txBody>
          <a:bodyPr/>
          <a:lstStyle/>
          <a:p>
            <a:r>
              <a:rPr lang="en-US" dirty="0"/>
              <a:t>In go, any types can be attributed functions, some special functions, called Interfaces, define specific type of behavior for your type , for example the Stringer Interface : </a:t>
            </a:r>
          </a:p>
        </p:txBody>
      </p:sp>
      <p:sp>
        <p:nvSpPr>
          <p:cNvPr id="4" name="Slide Number Placeholder 3">
            <a:extLst>
              <a:ext uri="{FF2B5EF4-FFF2-40B4-BE49-F238E27FC236}">
                <a16:creationId xmlns:a16="http://schemas.microsoft.com/office/drawing/2014/main" id="{AA4C68BA-C661-E14C-9BA9-A4C4D2C672C5}"/>
              </a:ext>
            </a:extLst>
          </p:cNvPr>
          <p:cNvSpPr>
            <a:spLocks noGrp="1"/>
          </p:cNvSpPr>
          <p:nvPr>
            <p:ph type="sldNum" sz="quarter" idx="4"/>
          </p:nvPr>
        </p:nvSpPr>
        <p:spPr/>
        <p:txBody>
          <a:bodyPr/>
          <a:lstStyle/>
          <a:p>
            <a:fld id="{933A556B-7C63-244D-9B7C-B0EA8042B330}" type="slidenum">
              <a:rPr lang="en-US" smtClean="0"/>
              <a:pPr/>
              <a:t>44</a:t>
            </a:fld>
            <a:endParaRPr lang="en-US" sz="750" dirty="0"/>
          </a:p>
        </p:txBody>
      </p:sp>
      <p:pic>
        <p:nvPicPr>
          <p:cNvPr id="6" name="Picture 5">
            <a:extLst>
              <a:ext uri="{FF2B5EF4-FFF2-40B4-BE49-F238E27FC236}">
                <a16:creationId xmlns:a16="http://schemas.microsoft.com/office/drawing/2014/main" id="{7F0A6374-07AF-1345-A776-53388C78E8E4}"/>
              </a:ext>
            </a:extLst>
          </p:cNvPr>
          <p:cNvPicPr>
            <a:picLocks noChangeAspect="1"/>
          </p:cNvPicPr>
          <p:nvPr/>
        </p:nvPicPr>
        <p:blipFill>
          <a:blip r:embed="rId2"/>
          <a:stretch>
            <a:fillRect/>
          </a:stretch>
        </p:blipFill>
        <p:spPr>
          <a:xfrm>
            <a:off x="1427369" y="3038837"/>
            <a:ext cx="6097757" cy="1780761"/>
          </a:xfrm>
          <a:prstGeom prst="rect">
            <a:avLst/>
          </a:prstGeom>
        </p:spPr>
      </p:pic>
      <p:sp>
        <p:nvSpPr>
          <p:cNvPr id="7" name="TextBox 6">
            <a:extLst>
              <a:ext uri="{FF2B5EF4-FFF2-40B4-BE49-F238E27FC236}">
                <a16:creationId xmlns:a16="http://schemas.microsoft.com/office/drawing/2014/main" id="{14229099-22F1-8D46-9079-DAFF10B2D0F1}"/>
              </a:ext>
            </a:extLst>
          </p:cNvPr>
          <p:cNvSpPr txBox="1"/>
          <p:nvPr/>
        </p:nvSpPr>
        <p:spPr>
          <a:xfrm>
            <a:off x="556591" y="5019261"/>
            <a:ext cx="8158784" cy="923330"/>
          </a:xfrm>
          <a:prstGeom prst="rect">
            <a:avLst/>
          </a:prstGeom>
          <a:noFill/>
        </p:spPr>
        <p:txBody>
          <a:bodyPr wrap="square" rtlCol="0">
            <a:spAutoFit/>
          </a:bodyPr>
          <a:lstStyle/>
          <a:p>
            <a:r>
              <a:rPr lang="en-US" dirty="0"/>
              <a:t>In go, any type that implement the function String() that return a string, implements the stringer interface , which is itself a special kind of type.</a:t>
            </a:r>
          </a:p>
          <a:p>
            <a:r>
              <a:rPr lang="en-US" b="1" dirty="0"/>
              <a:t>Interfaces are an extremely simple, yet extremely powerful concept in go </a:t>
            </a:r>
          </a:p>
        </p:txBody>
      </p:sp>
      <p:pic>
        <p:nvPicPr>
          <p:cNvPr id="11268" name="Picture 4">
            <a:extLst>
              <a:ext uri="{FF2B5EF4-FFF2-40B4-BE49-F238E27FC236}">
                <a16:creationId xmlns:a16="http://schemas.microsoft.com/office/drawing/2014/main" id="{62A4C035-DFF8-F946-A6A3-BA1241F8C8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4045" y="118996"/>
            <a:ext cx="1333930" cy="923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02860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C902686-E9C6-4B4B-8B0B-2A888B2442EF}"/>
              </a:ext>
            </a:extLst>
          </p:cNvPr>
          <p:cNvPicPr>
            <a:picLocks noChangeAspect="1"/>
          </p:cNvPicPr>
          <p:nvPr/>
        </p:nvPicPr>
        <p:blipFill>
          <a:blip r:embed="rId2"/>
          <a:stretch>
            <a:fillRect/>
          </a:stretch>
        </p:blipFill>
        <p:spPr>
          <a:xfrm>
            <a:off x="2507537" y="0"/>
            <a:ext cx="6636463" cy="6858000"/>
          </a:xfrm>
          <a:prstGeom prst="rect">
            <a:avLst/>
          </a:prstGeom>
        </p:spPr>
      </p:pic>
      <p:sp>
        <p:nvSpPr>
          <p:cNvPr id="2" name="Title 1">
            <a:extLst>
              <a:ext uri="{FF2B5EF4-FFF2-40B4-BE49-F238E27FC236}">
                <a16:creationId xmlns:a16="http://schemas.microsoft.com/office/drawing/2014/main" id="{6386A4C3-D07C-C24D-A81E-1BC14B761665}"/>
              </a:ext>
            </a:extLst>
          </p:cNvPr>
          <p:cNvSpPr>
            <a:spLocks noGrp="1"/>
          </p:cNvSpPr>
          <p:nvPr>
            <p:ph type="title"/>
          </p:nvPr>
        </p:nvSpPr>
        <p:spPr/>
        <p:txBody>
          <a:bodyPr/>
          <a:lstStyle/>
          <a:p>
            <a:r>
              <a:rPr lang="en-US" dirty="0"/>
              <a:t>Example</a:t>
            </a:r>
          </a:p>
        </p:txBody>
      </p:sp>
      <p:sp>
        <p:nvSpPr>
          <p:cNvPr id="4" name="Slide Number Placeholder 3">
            <a:extLst>
              <a:ext uri="{FF2B5EF4-FFF2-40B4-BE49-F238E27FC236}">
                <a16:creationId xmlns:a16="http://schemas.microsoft.com/office/drawing/2014/main" id="{47DF97D3-608A-594B-B44E-B99BF3A6FFDD}"/>
              </a:ext>
            </a:extLst>
          </p:cNvPr>
          <p:cNvSpPr>
            <a:spLocks noGrp="1"/>
          </p:cNvSpPr>
          <p:nvPr>
            <p:ph type="sldNum" sz="quarter" idx="4"/>
          </p:nvPr>
        </p:nvSpPr>
        <p:spPr/>
        <p:txBody>
          <a:bodyPr/>
          <a:lstStyle/>
          <a:p>
            <a:fld id="{933A556B-7C63-244D-9B7C-B0EA8042B330}" type="slidenum">
              <a:rPr lang="en-US" smtClean="0"/>
              <a:pPr/>
              <a:t>45</a:t>
            </a:fld>
            <a:endParaRPr lang="en-US" sz="750" dirty="0"/>
          </a:p>
        </p:txBody>
      </p:sp>
      <p:sp>
        <p:nvSpPr>
          <p:cNvPr id="9" name="TextBox 8">
            <a:extLst>
              <a:ext uri="{FF2B5EF4-FFF2-40B4-BE49-F238E27FC236}">
                <a16:creationId xmlns:a16="http://schemas.microsoft.com/office/drawing/2014/main" id="{D9CB655C-4089-264D-9557-410098CBFE05}"/>
              </a:ext>
            </a:extLst>
          </p:cNvPr>
          <p:cNvSpPr txBox="1"/>
          <p:nvPr/>
        </p:nvSpPr>
        <p:spPr>
          <a:xfrm>
            <a:off x="6728792" y="2782669"/>
            <a:ext cx="2415208" cy="646331"/>
          </a:xfrm>
          <a:prstGeom prst="rect">
            <a:avLst/>
          </a:prstGeom>
          <a:noFill/>
        </p:spPr>
        <p:txBody>
          <a:bodyPr wrap="square" rtlCol="0">
            <a:spAutoFit/>
          </a:bodyPr>
          <a:lstStyle/>
          <a:p>
            <a:r>
              <a:rPr lang="en-US" dirty="0"/>
              <a:t>Here </a:t>
            </a:r>
            <a:r>
              <a:rPr lang="en-US" dirty="0" err="1"/>
              <a:t>fmt.Println</a:t>
            </a:r>
            <a:r>
              <a:rPr lang="en-US" dirty="0"/>
              <a:t> expect interfaces</a:t>
            </a:r>
          </a:p>
        </p:txBody>
      </p:sp>
      <p:cxnSp>
        <p:nvCxnSpPr>
          <p:cNvPr id="11" name="Straight Arrow Connector 10">
            <a:extLst>
              <a:ext uri="{FF2B5EF4-FFF2-40B4-BE49-F238E27FC236}">
                <a16:creationId xmlns:a16="http://schemas.microsoft.com/office/drawing/2014/main" id="{4E99D178-B407-6743-87A7-98CDB9B5D273}"/>
              </a:ext>
            </a:extLst>
          </p:cNvPr>
          <p:cNvCxnSpPr>
            <a:cxnSpLocks/>
          </p:cNvCxnSpPr>
          <p:nvPr/>
        </p:nvCxnSpPr>
        <p:spPr>
          <a:xfrm flipH="1">
            <a:off x="4880113" y="3577294"/>
            <a:ext cx="1779106" cy="13841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F43EA252-72A8-E74E-83D6-07B8DEF0D5D4}"/>
              </a:ext>
            </a:extLst>
          </p:cNvPr>
          <p:cNvCxnSpPr>
            <a:cxnSpLocks/>
          </p:cNvCxnSpPr>
          <p:nvPr/>
        </p:nvCxnSpPr>
        <p:spPr>
          <a:xfrm flipH="1">
            <a:off x="5769666" y="3848393"/>
            <a:ext cx="1099930" cy="1374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290" name="Picture 2">
            <a:extLst>
              <a:ext uri="{FF2B5EF4-FFF2-40B4-BE49-F238E27FC236}">
                <a16:creationId xmlns:a16="http://schemas.microsoft.com/office/drawing/2014/main" id="{100ABB6C-3DE0-A449-AED5-D112A0A6DD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041" y="3202608"/>
            <a:ext cx="1282700" cy="162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89889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EE6E8-FFB1-BA42-B28F-5588C6781813}"/>
              </a:ext>
            </a:extLst>
          </p:cNvPr>
          <p:cNvSpPr>
            <a:spLocks noGrp="1"/>
          </p:cNvSpPr>
          <p:nvPr>
            <p:ph type="title"/>
          </p:nvPr>
        </p:nvSpPr>
        <p:spPr/>
        <p:txBody>
          <a:bodyPr/>
          <a:lstStyle/>
          <a:p>
            <a:r>
              <a:rPr lang="en-US" dirty="0"/>
              <a:t>Other common interfaces </a:t>
            </a:r>
          </a:p>
        </p:txBody>
      </p:sp>
      <p:sp>
        <p:nvSpPr>
          <p:cNvPr id="4" name="Slide Number Placeholder 3">
            <a:extLst>
              <a:ext uri="{FF2B5EF4-FFF2-40B4-BE49-F238E27FC236}">
                <a16:creationId xmlns:a16="http://schemas.microsoft.com/office/drawing/2014/main" id="{BA045814-9972-5D4B-9374-818F7E8AFEBC}"/>
              </a:ext>
            </a:extLst>
          </p:cNvPr>
          <p:cNvSpPr>
            <a:spLocks noGrp="1"/>
          </p:cNvSpPr>
          <p:nvPr>
            <p:ph type="sldNum" sz="quarter" idx="4"/>
          </p:nvPr>
        </p:nvSpPr>
        <p:spPr/>
        <p:txBody>
          <a:bodyPr/>
          <a:lstStyle/>
          <a:p>
            <a:fld id="{933A556B-7C63-244D-9B7C-B0EA8042B330}" type="slidenum">
              <a:rPr lang="en-US" smtClean="0"/>
              <a:pPr/>
              <a:t>46</a:t>
            </a:fld>
            <a:endParaRPr lang="en-US" sz="750" dirty="0"/>
          </a:p>
        </p:txBody>
      </p:sp>
      <p:pic>
        <p:nvPicPr>
          <p:cNvPr id="5" name="Picture 4">
            <a:extLst>
              <a:ext uri="{FF2B5EF4-FFF2-40B4-BE49-F238E27FC236}">
                <a16:creationId xmlns:a16="http://schemas.microsoft.com/office/drawing/2014/main" id="{3FE287CD-0BE4-7940-8CCF-077A508775CA}"/>
              </a:ext>
            </a:extLst>
          </p:cNvPr>
          <p:cNvPicPr>
            <a:picLocks noChangeAspect="1"/>
          </p:cNvPicPr>
          <p:nvPr/>
        </p:nvPicPr>
        <p:blipFill>
          <a:blip r:embed="rId2">
            <a:clrChange>
              <a:clrFrom>
                <a:srgbClr val="F6F8FA"/>
              </a:clrFrom>
              <a:clrTo>
                <a:srgbClr val="F6F8FA">
                  <a:alpha val="0"/>
                </a:srgbClr>
              </a:clrTo>
            </a:clrChange>
          </a:blip>
          <a:stretch>
            <a:fillRect/>
          </a:stretch>
        </p:blipFill>
        <p:spPr>
          <a:xfrm>
            <a:off x="428625" y="1540565"/>
            <a:ext cx="4813300" cy="914400"/>
          </a:xfrm>
          <a:prstGeom prst="rect">
            <a:avLst/>
          </a:prstGeom>
        </p:spPr>
      </p:pic>
      <p:pic>
        <p:nvPicPr>
          <p:cNvPr id="6" name="Picture 5">
            <a:extLst>
              <a:ext uri="{FF2B5EF4-FFF2-40B4-BE49-F238E27FC236}">
                <a16:creationId xmlns:a16="http://schemas.microsoft.com/office/drawing/2014/main" id="{8618E726-5488-8541-8217-36B2AC02C670}"/>
              </a:ext>
            </a:extLst>
          </p:cNvPr>
          <p:cNvPicPr>
            <a:picLocks noChangeAspect="1"/>
          </p:cNvPicPr>
          <p:nvPr/>
        </p:nvPicPr>
        <p:blipFill>
          <a:blip r:embed="rId3">
            <a:clrChange>
              <a:clrFrom>
                <a:srgbClr val="F6F8FA"/>
              </a:clrFrom>
              <a:clrTo>
                <a:srgbClr val="F6F8FA">
                  <a:alpha val="0"/>
                </a:srgbClr>
              </a:clrTo>
            </a:clrChange>
          </a:blip>
          <a:stretch>
            <a:fillRect/>
          </a:stretch>
        </p:blipFill>
        <p:spPr>
          <a:xfrm>
            <a:off x="398808" y="2454965"/>
            <a:ext cx="5092700" cy="927100"/>
          </a:xfrm>
          <a:prstGeom prst="rect">
            <a:avLst/>
          </a:prstGeom>
        </p:spPr>
      </p:pic>
      <p:pic>
        <p:nvPicPr>
          <p:cNvPr id="7" name="Picture 6">
            <a:extLst>
              <a:ext uri="{FF2B5EF4-FFF2-40B4-BE49-F238E27FC236}">
                <a16:creationId xmlns:a16="http://schemas.microsoft.com/office/drawing/2014/main" id="{B4C52285-4C02-7E43-8C07-9E867340250E}"/>
              </a:ext>
            </a:extLst>
          </p:cNvPr>
          <p:cNvPicPr>
            <a:picLocks noChangeAspect="1"/>
          </p:cNvPicPr>
          <p:nvPr/>
        </p:nvPicPr>
        <p:blipFill>
          <a:blip r:embed="rId4">
            <a:clrChange>
              <a:clrFrom>
                <a:srgbClr val="F6F8FA"/>
              </a:clrFrom>
              <a:clrTo>
                <a:srgbClr val="F6F8FA">
                  <a:alpha val="0"/>
                </a:srgbClr>
              </a:clrTo>
            </a:clrChange>
          </a:blip>
          <a:stretch>
            <a:fillRect/>
          </a:stretch>
        </p:blipFill>
        <p:spPr>
          <a:xfrm>
            <a:off x="398808" y="3382065"/>
            <a:ext cx="4267200" cy="889000"/>
          </a:xfrm>
          <a:prstGeom prst="rect">
            <a:avLst/>
          </a:prstGeom>
        </p:spPr>
      </p:pic>
      <p:pic>
        <p:nvPicPr>
          <p:cNvPr id="8" name="Picture 7">
            <a:extLst>
              <a:ext uri="{FF2B5EF4-FFF2-40B4-BE49-F238E27FC236}">
                <a16:creationId xmlns:a16="http://schemas.microsoft.com/office/drawing/2014/main" id="{A774B098-D87C-9540-8102-E017BF28FA55}"/>
              </a:ext>
            </a:extLst>
          </p:cNvPr>
          <p:cNvPicPr>
            <a:picLocks noChangeAspect="1"/>
          </p:cNvPicPr>
          <p:nvPr/>
        </p:nvPicPr>
        <p:blipFill>
          <a:blip r:embed="rId5">
            <a:clrChange>
              <a:clrFrom>
                <a:srgbClr val="F6F8FA"/>
              </a:clrFrom>
              <a:clrTo>
                <a:srgbClr val="F6F8FA">
                  <a:alpha val="0"/>
                </a:srgbClr>
              </a:clrTo>
            </a:clrChange>
          </a:blip>
          <a:stretch>
            <a:fillRect/>
          </a:stretch>
        </p:blipFill>
        <p:spPr>
          <a:xfrm>
            <a:off x="398808" y="4312583"/>
            <a:ext cx="3187700" cy="977900"/>
          </a:xfrm>
          <a:prstGeom prst="rect">
            <a:avLst/>
          </a:prstGeom>
        </p:spPr>
      </p:pic>
      <p:sp>
        <p:nvSpPr>
          <p:cNvPr id="9" name="TextBox 8">
            <a:extLst>
              <a:ext uri="{FF2B5EF4-FFF2-40B4-BE49-F238E27FC236}">
                <a16:creationId xmlns:a16="http://schemas.microsoft.com/office/drawing/2014/main" id="{59051C9F-FF6E-3A4C-90DA-43E17A092594}"/>
              </a:ext>
            </a:extLst>
          </p:cNvPr>
          <p:cNvSpPr txBox="1"/>
          <p:nvPr/>
        </p:nvSpPr>
        <p:spPr>
          <a:xfrm>
            <a:off x="5247033" y="1784907"/>
            <a:ext cx="3698448" cy="369332"/>
          </a:xfrm>
          <a:prstGeom prst="rect">
            <a:avLst/>
          </a:prstGeom>
          <a:noFill/>
        </p:spPr>
        <p:txBody>
          <a:bodyPr wrap="none" rtlCol="0">
            <a:spAutoFit/>
          </a:bodyPr>
          <a:lstStyle/>
          <a:p>
            <a:r>
              <a:rPr lang="en-US" dirty="0"/>
              <a:t>Something that read n bytes into p</a:t>
            </a:r>
          </a:p>
        </p:txBody>
      </p:sp>
      <p:sp>
        <p:nvSpPr>
          <p:cNvPr id="10" name="TextBox 9">
            <a:extLst>
              <a:ext uri="{FF2B5EF4-FFF2-40B4-BE49-F238E27FC236}">
                <a16:creationId xmlns:a16="http://schemas.microsoft.com/office/drawing/2014/main" id="{6CC64CB1-4858-0044-8884-D8A5FC2FA6AF}"/>
              </a:ext>
            </a:extLst>
          </p:cNvPr>
          <p:cNvSpPr txBox="1"/>
          <p:nvPr/>
        </p:nvSpPr>
        <p:spPr>
          <a:xfrm>
            <a:off x="5241925" y="2740163"/>
            <a:ext cx="2595582" cy="369332"/>
          </a:xfrm>
          <a:prstGeom prst="rect">
            <a:avLst/>
          </a:prstGeom>
          <a:noFill/>
        </p:spPr>
        <p:txBody>
          <a:bodyPr wrap="none" rtlCol="0">
            <a:spAutoFit/>
          </a:bodyPr>
          <a:lstStyle/>
          <a:p>
            <a:r>
              <a:rPr lang="en-US" dirty="0"/>
              <a:t>Something that write p </a:t>
            </a:r>
          </a:p>
        </p:txBody>
      </p:sp>
      <p:sp>
        <p:nvSpPr>
          <p:cNvPr id="11" name="TextBox 10">
            <a:extLst>
              <a:ext uri="{FF2B5EF4-FFF2-40B4-BE49-F238E27FC236}">
                <a16:creationId xmlns:a16="http://schemas.microsoft.com/office/drawing/2014/main" id="{0EFA26F0-C623-834C-AA45-D5E4BCD0C9A0}"/>
              </a:ext>
            </a:extLst>
          </p:cNvPr>
          <p:cNvSpPr txBox="1"/>
          <p:nvPr/>
        </p:nvSpPr>
        <p:spPr>
          <a:xfrm>
            <a:off x="5241925" y="3616979"/>
            <a:ext cx="2993127" cy="369332"/>
          </a:xfrm>
          <a:prstGeom prst="rect">
            <a:avLst/>
          </a:prstGeom>
          <a:noFill/>
        </p:spPr>
        <p:txBody>
          <a:bodyPr wrap="none" rtlCol="0">
            <a:spAutoFit/>
          </a:bodyPr>
          <a:lstStyle/>
          <a:p>
            <a:r>
              <a:rPr lang="en-US" dirty="0"/>
              <a:t>Something that has a color </a:t>
            </a:r>
          </a:p>
        </p:txBody>
      </p:sp>
      <p:sp>
        <p:nvSpPr>
          <p:cNvPr id="12" name="TextBox 11">
            <a:extLst>
              <a:ext uri="{FF2B5EF4-FFF2-40B4-BE49-F238E27FC236}">
                <a16:creationId xmlns:a16="http://schemas.microsoft.com/office/drawing/2014/main" id="{0B2E5059-CBD1-AD4D-A67C-22F7A4A8765F}"/>
              </a:ext>
            </a:extLst>
          </p:cNvPr>
          <p:cNvSpPr txBox="1"/>
          <p:nvPr/>
        </p:nvSpPr>
        <p:spPr>
          <a:xfrm>
            <a:off x="5353012" y="4590557"/>
            <a:ext cx="2967544" cy="369332"/>
          </a:xfrm>
          <a:prstGeom prst="rect">
            <a:avLst/>
          </a:prstGeom>
          <a:noFill/>
        </p:spPr>
        <p:txBody>
          <a:bodyPr wrap="none" rtlCol="0">
            <a:spAutoFit/>
          </a:bodyPr>
          <a:lstStyle/>
          <a:p>
            <a:r>
              <a:rPr lang="en-US" dirty="0"/>
              <a:t>A type of error that </a:t>
            </a:r>
            <a:r>
              <a:rPr lang="en-US" dirty="0" err="1"/>
              <a:t>occured</a:t>
            </a:r>
            <a:endParaRPr lang="en-US" dirty="0"/>
          </a:p>
        </p:txBody>
      </p:sp>
      <p:sp>
        <p:nvSpPr>
          <p:cNvPr id="13" name="Rectangle 12">
            <a:extLst>
              <a:ext uri="{FF2B5EF4-FFF2-40B4-BE49-F238E27FC236}">
                <a16:creationId xmlns:a16="http://schemas.microsoft.com/office/drawing/2014/main" id="{84B94701-305D-B74F-8E62-B08E31202AFB}"/>
              </a:ext>
            </a:extLst>
          </p:cNvPr>
          <p:cNvSpPr/>
          <p:nvPr/>
        </p:nvSpPr>
        <p:spPr>
          <a:xfrm>
            <a:off x="2141503" y="5325921"/>
            <a:ext cx="4572000" cy="646331"/>
          </a:xfrm>
          <a:prstGeom prst="rect">
            <a:avLst/>
          </a:prstGeom>
        </p:spPr>
        <p:txBody>
          <a:bodyPr>
            <a:spAutoFit/>
          </a:bodyPr>
          <a:lstStyle/>
          <a:p>
            <a:r>
              <a:rPr lang="en-US" dirty="0">
                <a:hlinkClick r:id="rId6"/>
              </a:rPr>
              <a:t>https://gist.github.com/asukakenji/ac8a05644a2e98f1d5ea8c299541fce9</a:t>
            </a:r>
            <a:endParaRPr lang="en-US" dirty="0"/>
          </a:p>
        </p:txBody>
      </p:sp>
      <p:pic>
        <p:nvPicPr>
          <p:cNvPr id="13314" name="Picture 2">
            <a:extLst>
              <a:ext uri="{FF2B5EF4-FFF2-40B4-BE49-F238E27FC236}">
                <a16:creationId xmlns:a16="http://schemas.microsoft.com/office/drawing/2014/main" id="{22D945CC-F1FF-614B-A5BF-A8787FCF793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737763" y="107179"/>
            <a:ext cx="1306493" cy="1177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6701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092B6-A6A1-1042-8EA7-44D0F1BA0157}"/>
              </a:ext>
            </a:extLst>
          </p:cNvPr>
          <p:cNvSpPr>
            <a:spLocks noGrp="1"/>
          </p:cNvSpPr>
          <p:nvPr>
            <p:ph type="title"/>
          </p:nvPr>
        </p:nvSpPr>
        <p:spPr>
          <a:xfrm>
            <a:off x="349112" y="-82134"/>
            <a:ext cx="8286750" cy="1325563"/>
          </a:xfrm>
        </p:spPr>
        <p:txBody>
          <a:bodyPr/>
          <a:lstStyle/>
          <a:p>
            <a:r>
              <a:rPr lang="en-US" dirty="0"/>
              <a:t>Channels</a:t>
            </a:r>
          </a:p>
        </p:txBody>
      </p:sp>
      <p:sp>
        <p:nvSpPr>
          <p:cNvPr id="3" name="Content Placeholder 2">
            <a:extLst>
              <a:ext uri="{FF2B5EF4-FFF2-40B4-BE49-F238E27FC236}">
                <a16:creationId xmlns:a16="http://schemas.microsoft.com/office/drawing/2014/main" id="{364B2472-B02A-1545-8D03-3E133B9CAAD9}"/>
              </a:ext>
            </a:extLst>
          </p:cNvPr>
          <p:cNvSpPr>
            <a:spLocks noGrp="1"/>
          </p:cNvSpPr>
          <p:nvPr>
            <p:ph idx="1"/>
          </p:nvPr>
        </p:nvSpPr>
        <p:spPr>
          <a:xfrm>
            <a:off x="508138" y="1080190"/>
            <a:ext cx="8286750" cy="4207185"/>
          </a:xfrm>
        </p:spPr>
        <p:txBody>
          <a:bodyPr/>
          <a:lstStyle/>
          <a:p>
            <a:r>
              <a:rPr lang="en-US" dirty="0"/>
              <a:t>Channels are a typed conduit through which you can send and receive values with the channel operator, &lt;-</a:t>
            </a:r>
          </a:p>
        </p:txBody>
      </p:sp>
      <p:sp>
        <p:nvSpPr>
          <p:cNvPr id="4" name="Slide Number Placeholder 3">
            <a:extLst>
              <a:ext uri="{FF2B5EF4-FFF2-40B4-BE49-F238E27FC236}">
                <a16:creationId xmlns:a16="http://schemas.microsoft.com/office/drawing/2014/main" id="{30FA28C5-7182-E54C-9C7B-723ED0C88CD0}"/>
              </a:ext>
            </a:extLst>
          </p:cNvPr>
          <p:cNvSpPr>
            <a:spLocks noGrp="1"/>
          </p:cNvSpPr>
          <p:nvPr>
            <p:ph type="sldNum" sz="quarter" idx="4"/>
          </p:nvPr>
        </p:nvSpPr>
        <p:spPr/>
        <p:txBody>
          <a:bodyPr/>
          <a:lstStyle/>
          <a:p>
            <a:fld id="{933A556B-7C63-244D-9B7C-B0EA8042B330}" type="slidenum">
              <a:rPr lang="en-US" smtClean="0"/>
              <a:pPr/>
              <a:t>47</a:t>
            </a:fld>
            <a:endParaRPr lang="en-US" sz="750" dirty="0"/>
          </a:p>
        </p:txBody>
      </p:sp>
      <p:pic>
        <p:nvPicPr>
          <p:cNvPr id="7" name="Picture 6">
            <a:extLst>
              <a:ext uri="{FF2B5EF4-FFF2-40B4-BE49-F238E27FC236}">
                <a16:creationId xmlns:a16="http://schemas.microsoft.com/office/drawing/2014/main" id="{C961F06D-D27D-934D-B23C-AC839B4F4535}"/>
              </a:ext>
            </a:extLst>
          </p:cNvPr>
          <p:cNvPicPr>
            <a:picLocks noChangeAspect="1"/>
          </p:cNvPicPr>
          <p:nvPr/>
        </p:nvPicPr>
        <p:blipFill>
          <a:blip r:embed="rId2"/>
          <a:stretch>
            <a:fillRect/>
          </a:stretch>
        </p:blipFill>
        <p:spPr>
          <a:xfrm>
            <a:off x="2138378" y="1918838"/>
            <a:ext cx="5080744" cy="1677297"/>
          </a:xfrm>
          <a:prstGeom prst="rect">
            <a:avLst/>
          </a:prstGeom>
        </p:spPr>
      </p:pic>
      <p:sp>
        <p:nvSpPr>
          <p:cNvPr id="8" name="TextBox 7">
            <a:extLst>
              <a:ext uri="{FF2B5EF4-FFF2-40B4-BE49-F238E27FC236}">
                <a16:creationId xmlns:a16="http://schemas.microsoft.com/office/drawing/2014/main" id="{8C184656-B169-7F40-9F4C-0E054BB132DA}"/>
              </a:ext>
            </a:extLst>
          </p:cNvPr>
          <p:cNvSpPr txBox="1"/>
          <p:nvPr/>
        </p:nvSpPr>
        <p:spPr>
          <a:xfrm>
            <a:off x="626165" y="3916017"/>
            <a:ext cx="7764845" cy="1200329"/>
          </a:xfrm>
          <a:prstGeom prst="rect">
            <a:avLst/>
          </a:prstGeom>
          <a:noFill/>
        </p:spPr>
        <p:txBody>
          <a:bodyPr wrap="square" rtlCol="0">
            <a:spAutoFit/>
          </a:bodyPr>
          <a:lstStyle/>
          <a:p>
            <a:r>
              <a:rPr lang="en-US" dirty="0"/>
              <a:t>Reading from a channel is a blocking operation, the process will stop until data is available on the channel </a:t>
            </a:r>
          </a:p>
          <a:p>
            <a:endParaRPr lang="en-US" dirty="0"/>
          </a:p>
          <a:p>
            <a:r>
              <a:rPr lang="en-US" dirty="0"/>
              <a:t>Channels can be passed to functions, and returned by them </a:t>
            </a:r>
          </a:p>
        </p:txBody>
      </p:sp>
      <p:pic>
        <p:nvPicPr>
          <p:cNvPr id="14338" name="Picture 2">
            <a:extLst>
              <a:ext uri="{FF2B5EF4-FFF2-40B4-BE49-F238E27FC236}">
                <a16:creationId xmlns:a16="http://schemas.microsoft.com/office/drawing/2014/main" id="{F6A8586E-CD0D-6842-A497-9333FC5214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9966" y="4574942"/>
            <a:ext cx="1824034" cy="1570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15061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DF84A-B5DA-C34E-9E2C-7AB921F0D109}"/>
              </a:ext>
            </a:extLst>
          </p:cNvPr>
          <p:cNvSpPr>
            <a:spLocks noGrp="1"/>
          </p:cNvSpPr>
          <p:nvPr>
            <p:ph type="title"/>
          </p:nvPr>
        </p:nvSpPr>
        <p:spPr>
          <a:xfrm>
            <a:off x="428625" y="0"/>
            <a:ext cx="8286750" cy="1325563"/>
          </a:xfrm>
        </p:spPr>
        <p:txBody>
          <a:bodyPr/>
          <a:lstStyle/>
          <a:p>
            <a:r>
              <a:rPr lang="en-US" dirty="0"/>
              <a:t>Channels </a:t>
            </a:r>
          </a:p>
        </p:txBody>
      </p:sp>
      <p:sp>
        <p:nvSpPr>
          <p:cNvPr id="3" name="Content Placeholder 2">
            <a:extLst>
              <a:ext uri="{FF2B5EF4-FFF2-40B4-BE49-F238E27FC236}">
                <a16:creationId xmlns:a16="http://schemas.microsoft.com/office/drawing/2014/main" id="{CBC8DDA3-2621-B248-94C6-E11A722B991D}"/>
              </a:ext>
            </a:extLst>
          </p:cNvPr>
          <p:cNvSpPr>
            <a:spLocks noGrp="1"/>
          </p:cNvSpPr>
          <p:nvPr>
            <p:ph idx="1"/>
          </p:nvPr>
        </p:nvSpPr>
        <p:spPr>
          <a:xfrm>
            <a:off x="428625" y="1110008"/>
            <a:ext cx="8286750" cy="4207185"/>
          </a:xfrm>
        </p:spPr>
        <p:txBody>
          <a:bodyPr/>
          <a:lstStyle/>
          <a:p>
            <a:r>
              <a:rPr lang="en-US" dirty="0"/>
              <a:t>Channels can also be buffered : </a:t>
            </a:r>
          </a:p>
          <a:p>
            <a:endParaRPr lang="en-US" dirty="0"/>
          </a:p>
        </p:txBody>
      </p:sp>
      <p:sp>
        <p:nvSpPr>
          <p:cNvPr id="4" name="Slide Number Placeholder 3">
            <a:extLst>
              <a:ext uri="{FF2B5EF4-FFF2-40B4-BE49-F238E27FC236}">
                <a16:creationId xmlns:a16="http://schemas.microsoft.com/office/drawing/2014/main" id="{D8208C5B-38BE-0E42-807B-BC09234EC5BB}"/>
              </a:ext>
            </a:extLst>
          </p:cNvPr>
          <p:cNvSpPr>
            <a:spLocks noGrp="1"/>
          </p:cNvSpPr>
          <p:nvPr>
            <p:ph type="sldNum" sz="quarter" idx="4"/>
          </p:nvPr>
        </p:nvSpPr>
        <p:spPr/>
        <p:txBody>
          <a:bodyPr/>
          <a:lstStyle/>
          <a:p>
            <a:fld id="{933A556B-7C63-244D-9B7C-B0EA8042B330}" type="slidenum">
              <a:rPr lang="en-US" smtClean="0"/>
              <a:pPr/>
              <a:t>48</a:t>
            </a:fld>
            <a:endParaRPr lang="en-US" sz="750" dirty="0"/>
          </a:p>
        </p:txBody>
      </p:sp>
      <p:pic>
        <p:nvPicPr>
          <p:cNvPr id="5" name="Picture 4">
            <a:extLst>
              <a:ext uri="{FF2B5EF4-FFF2-40B4-BE49-F238E27FC236}">
                <a16:creationId xmlns:a16="http://schemas.microsoft.com/office/drawing/2014/main" id="{1ABE8155-F8E2-4246-A724-4994F6694D48}"/>
              </a:ext>
            </a:extLst>
          </p:cNvPr>
          <p:cNvPicPr>
            <a:picLocks noChangeAspect="1"/>
          </p:cNvPicPr>
          <p:nvPr/>
        </p:nvPicPr>
        <p:blipFill>
          <a:blip r:embed="rId2"/>
          <a:stretch>
            <a:fillRect/>
          </a:stretch>
        </p:blipFill>
        <p:spPr>
          <a:xfrm>
            <a:off x="2032000" y="1768305"/>
            <a:ext cx="5080000" cy="3106145"/>
          </a:xfrm>
          <a:prstGeom prst="rect">
            <a:avLst/>
          </a:prstGeom>
        </p:spPr>
      </p:pic>
      <p:sp>
        <p:nvSpPr>
          <p:cNvPr id="6" name="TextBox 5">
            <a:extLst>
              <a:ext uri="{FF2B5EF4-FFF2-40B4-BE49-F238E27FC236}">
                <a16:creationId xmlns:a16="http://schemas.microsoft.com/office/drawing/2014/main" id="{EA21A3AD-8189-4845-B032-D2F21D69423A}"/>
              </a:ext>
            </a:extLst>
          </p:cNvPr>
          <p:cNvSpPr txBox="1"/>
          <p:nvPr/>
        </p:nvSpPr>
        <p:spPr>
          <a:xfrm>
            <a:off x="327991" y="5447562"/>
            <a:ext cx="8488017" cy="369332"/>
          </a:xfrm>
          <a:prstGeom prst="rect">
            <a:avLst/>
          </a:prstGeom>
          <a:noFill/>
        </p:spPr>
        <p:txBody>
          <a:bodyPr wrap="square" rtlCol="0">
            <a:spAutoFit/>
          </a:bodyPr>
          <a:lstStyle/>
          <a:p>
            <a:r>
              <a:rPr lang="en-US" b="1" dirty="0"/>
              <a:t>Channels are a key concept to implement concurrency and parallelism in go</a:t>
            </a:r>
          </a:p>
        </p:txBody>
      </p:sp>
      <p:pic>
        <p:nvPicPr>
          <p:cNvPr id="15362" name="Picture 2">
            <a:extLst>
              <a:ext uri="{FF2B5EF4-FFF2-40B4-BE49-F238E27FC236}">
                <a16:creationId xmlns:a16="http://schemas.microsoft.com/office/drawing/2014/main" id="{B131B7A9-8DD5-2244-95A7-4ECFD57EEE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3315" y="-3953"/>
            <a:ext cx="2186871" cy="1641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6857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F0FB3-E973-2E43-ABE8-643311E39CD5}"/>
              </a:ext>
            </a:extLst>
          </p:cNvPr>
          <p:cNvSpPr>
            <a:spLocks noGrp="1"/>
          </p:cNvSpPr>
          <p:nvPr>
            <p:ph type="title"/>
          </p:nvPr>
        </p:nvSpPr>
        <p:spPr/>
        <p:txBody>
          <a:bodyPr/>
          <a:lstStyle/>
          <a:p>
            <a:r>
              <a:rPr lang="en-US" dirty="0"/>
              <a:t>Select statements</a:t>
            </a:r>
          </a:p>
        </p:txBody>
      </p:sp>
      <p:sp>
        <p:nvSpPr>
          <p:cNvPr id="3" name="Content Placeholder 2">
            <a:extLst>
              <a:ext uri="{FF2B5EF4-FFF2-40B4-BE49-F238E27FC236}">
                <a16:creationId xmlns:a16="http://schemas.microsoft.com/office/drawing/2014/main" id="{72ECFD00-BA2F-954D-9209-84914CD01E8E}"/>
              </a:ext>
            </a:extLst>
          </p:cNvPr>
          <p:cNvSpPr>
            <a:spLocks noGrp="1"/>
          </p:cNvSpPr>
          <p:nvPr>
            <p:ph idx="1"/>
          </p:nvPr>
        </p:nvSpPr>
        <p:spPr>
          <a:xfrm>
            <a:off x="428625" y="1325407"/>
            <a:ext cx="8286750" cy="4207185"/>
          </a:xfrm>
        </p:spPr>
        <p:txBody>
          <a:bodyPr/>
          <a:lstStyle/>
          <a:p>
            <a:r>
              <a:rPr lang="en-US" dirty="0"/>
              <a:t>A select statement is used to have the current process wait for communication operation from channels : </a:t>
            </a:r>
          </a:p>
        </p:txBody>
      </p:sp>
      <p:sp>
        <p:nvSpPr>
          <p:cNvPr id="4" name="Slide Number Placeholder 3">
            <a:extLst>
              <a:ext uri="{FF2B5EF4-FFF2-40B4-BE49-F238E27FC236}">
                <a16:creationId xmlns:a16="http://schemas.microsoft.com/office/drawing/2014/main" id="{54F123DD-4985-3648-9F48-F01E3B9854D1}"/>
              </a:ext>
            </a:extLst>
          </p:cNvPr>
          <p:cNvSpPr>
            <a:spLocks noGrp="1"/>
          </p:cNvSpPr>
          <p:nvPr>
            <p:ph type="sldNum" sz="quarter" idx="4"/>
          </p:nvPr>
        </p:nvSpPr>
        <p:spPr/>
        <p:txBody>
          <a:bodyPr/>
          <a:lstStyle/>
          <a:p>
            <a:fld id="{933A556B-7C63-244D-9B7C-B0EA8042B330}" type="slidenum">
              <a:rPr lang="en-US" smtClean="0"/>
              <a:pPr/>
              <a:t>49</a:t>
            </a:fld>
            <a:endParaRPr lang="en-US" sz="750" dirty="0"/>
          </a:p>
        </p:txBody>
      </p:sp>
      <p:pic>
        <p:nvPicPr>
          <p:cNvPr id="5" name="Picture 4">
            <a:extLst>
              <a:ext uri="{FF2B5EF4-FFF2-40B4-BE49-F238E27FC236}">
                <a16:creationId xmlns:a16="http://schemas.microsoft.com/office/drawing/2014/main" id="{0BA3FB07-CCA8-CE4F-8F95-0B697B98E394}"/>
              </a:ext>
            </a:extLst>
          </p:cNvPr>
          <p:cNvPicPr>
            <a:picLocks noChangeAspect="1"/>
          </p:cNvPicPr>
          <p:nvPr/>
        </p:nvPicPr>
        <p:blipFill>
          <a:blip r:embed="rId2"/>
          <a:stretch>
            <a:fillRect/>
          </a:stretch>
        </p:blipFill>
        <p:spPr>
          <a:xfrm>
            <a:off x="2231472" y="2046324"/>
            <a:ext cx="4681055" cy="3305154"/>
          </a:xfrm>
          <a:prstGeom prst="rect">
            <a:avLst/>
          </a:prstGeom>
        </p:spPr>
      </p:pic>
      <p:sp>
        <p:nvSpPr>
          <p:cNvPr id="6" name="TextBox 5">
            <a:extLst>
              <a:ext uri="{FF2B5EF4-FFF2-40B4-BE49-F238E27FC236}">
                <a16:creationId xmlns:a16="http://schemas.microsoft.com/office/drawing/2014/main" id="{0F21227C-CB9B-B64C-A15A-845F45938C12}"/>
              </a:ext>
            </a:extLst>
          </p:cNvPr>
          <p:cNvSpPr txBox="1"/>
          <p:nvPr/>
        </p:nvSpPr>
        <p:spPr>
          <a:xfrm>
            <a:off x="1057174" y="5383947"/>
            <a:ext cx="7333836" cy="646331"/>
          </a:xfrm>
          <a:prstGeom prst="rect">
            <a:avLst/>
          </a:prstGeom>
          <a:noFill/>
        </p:spPr>
        <p:txBody>
          <a:bodyPr wrap="square" rtlCol="0">
            <a:spAutoFit/>
          </a:bodyPr>
          <a:lstStyle/>
          <a:p>
            <a:r>
              <a:rPr lang="en-US" dirty="0"/>
              <a:t>The process wait until of of the channel send data, if multiple have data, the execution is random </a:t>
            </a:r>
          </a:p>
        </p:txBody>
      </p:sp>
      <p:pic>
        <p:nvPicPr>
          <p:cNvPr id="16386" name="Picture 2">
            <a:extLst>
              <a:ext uri="{FF2B5EF4-FFF2-40B4-BE49-F238E27FC236}">
                <a16:creationId xmlns:a16="http://schemas.microsoft.com/office/drawing/2014/main" id="{0C2EB8A5-9B26-D249-83F3-8CD72D031F3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104434" y="6030278"/>
            <a:ext cx="759512" cy="8277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4934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8351A7-7248-7316-FB93-670C119A15BF}"/>
              </a:ext>
            </a:extLst>
          </p:cNvPr>
          <p:cNvSpPr>
            <a:spLocks noGrp="1"/>
          </p:cNvSpPr>
          <p:nvPr>
            <p:ph type="title"/>
          </p:nvPr>
        </p:nvSpPr>
        <p:spPr>
          <a:xfrm>
            <a:off x="428625" y="-133953"/>
            <a:ext cx="8286750" cy="1325563"/>
          </a:xfrm>
        </p:spPr>
        <p:txBody>
          <a:bodyPr/>
          <a:lstStyle/>
          <a:p>
            <a:r>
              <a:rPr lang="en-US" dirty="0"/>
              <a:t>The FETBv2 Board </a:t>
            </a:r>
          </a:p>
        </p:txBody>
      </p:sp>
      <p:sp>
        <p:nvSpPr>
          <p:cNvPr id="4" name="Slide Number Placeholder 3">
            <a:extLst>
              <a:ext uri="{FF2B5EF4-FFF2-40B4-BE49-F238E27FC236}">
                <a16:creationId xmlns:a16="http://schemas.microsoft.com/office/drawing/2014/main" id="{644B4962-392A-CDF8-E786-2A09ED71328F}"/>
              </a:ext>
            </a:extLst>
          </p:cNvPr>
          <p:cNvSpPr>
            <a:spLocks noGrp="1"/>
          </p:cNvSpPr>
          <p:nvPr>
            <p:ph type="sldNum" sz="quarter" idx="4"/>
          </p:nvPr>
        </p:nvSpPr>
        <p:spPr/>
        <p:txBody>
          <a:bodyPr/>
          <a:lstStyle/>
          <a:p>
            <a:fld id="{933A556B-7C63-244D-9B7C-B0EA8042B330}" type="slidenum">
              <a:rPr lang="en-US" smtClean="0"/>
              <a:pPr/>
              <a:t>5</a:t>
            </a:fld>
            <a:endParaRPr lang="en-US" sz="750" dirty="0"/>
          </a:p>
        </p:txBody>
      </p:sp>
      <p:sp>
        <p:nvSpPr>
          <p:cNvPr id="5" name="AutoShape 2" descr="fetb2">
            <a:extLst>
              <a:ext uri="{FF2B5EF4-FFF2-40B4-BE49-F238E27FC236}">
                <a16:creationId xmlns:a16="http://schemas.microsoft.com/office/drawing/2014/main" id="{8975B24A-ED3E-DBFB-DA79-07AC5C3E622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descr="A picture containing text, electronics, circuit&#10;&#10;Description automatically generated">
            <a:extLst>
              <a:ext uri="{FF2B5EF4-FFF2-40B4-BE49-F238E27FC236}">
                <a16:creationId xmlns:a16="http://schemas.microsoft.com/office/drawing/2014/main" id="{A0AD8591-0897-D752-3562-77E959AE67C4}"/>
              </a:ext>
            </a:extLst>
          </p:cNvPr>
          <p:cNvPicPr>
            <a:picLocks noChangeAspect="1"/>
          </p:cNvPicPr>
          <p:nvPr/>
        </p:nvPicPr>
        <p:blipFill>
          <a:blip r:embed="rId2"/>
          <a:stretch>
            <a:fillRect/>
          </a:stretch>
        </p:blipFill>
        <p:spPr>
          <a:xfrm>
            <a:off x="780792" y="1009047"/>
            <a:ext cx="7772400" cy="5490111"/>
          </a:xfrm>
          <a:prstGeom prst="rect">
            <a:avLst/>
          </a:prstGeom>
        </p:spPr>
      </p:pic>
    </p:spTree>
    <p:extLst>
      <p:ext uri="{BB962C8B-B14F-4D97-AF65-F5344CB8AC3E}">
        <p14:creationId xmlns:p14="http://schemas.microsoft.com/office/powerpoint/2010/main" val="38134404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36062-0E98-DF44-91F0-934B684E425D}"/>
              </a:ext>
            </a:extLst>
          </p:cNvPr>
          <p:cNvSpPr>
            <a:spLocks noGrp="1"/>
          </p:cNvSpPr>
          <p:nvPr>
            <p:ph type="title"/>
          </p:nvPr>
        </p:nvSpPr>
        <p:spPr/>
        <p:txBody>
          <a:bodyPr/>
          <a:lstStyle/>
          <a:p>
            <a:r>
              <a:rPr lang="en-US" dirty="0"/>
              <a:t>Goroutines</a:t>
            </a:r>
          </a:p>
        </p:txBody>
      </p:sp>
      <p:sp>
        <p:nvSpPr>
          <p:cNvPr id="3" name="Content Placeholder 2">
            <a:extLst>
              <a:ext uri="{FF2B5EF4-FFF2-40B4-BE49-F238E27FC236}">
                <a16:creationId xmlns:a16="http://schemas.microsoft.com/office/drawing/2014/main" id="{69C2998A-7277-B243-8ED6-077B0F6F1B3F}"/>
              </a:ext>
            </a:extLst>
          </p:cNvPr>
          <p:cNvSpPr>
            <a:spLocks noGrp="1"/>
          </p:cNvSpPr>
          <p:nvPr>
            <p:ph idx="1"/>
          </p:nvPr>
        </p:nvSpPr>
        <p:spPr>
          <a:xfrm>
            <a:off x="428625" y="1325407"/>
            <a:ext cx="8286750" cy="4207185"/>
          </a:xfrm>
        </p:spPr>
        <p:txBody>
          <a:bodyPr/>
          <a:lstStyle/>
          <a:p>
            <a:r>
              <a:rPr lang="en-US" dirty="0"/>
              <a:t>The final building block of </a:t>
            </a:r>
            <a:r>
              <a:rPr lang="en-US" dirty="0" err="1"/>
              <a:t>golang</a:t>
            </a:r>
            <a:r>
              <a:rPr lang="en-US" dirty="0"/>
              <a:t> are goroutines. A Goroutine is a light-weight thread that is managed by go at runtime	</a:t>
            </a:r>
          </a:p>
        </p:txBody>
      </p:sp>
      <p:sp>
        <p:nvSpPr>
          <p:cNvPr id="4" name="Slide Number Placeholder 3">
            <a:extLst>
              <a:ext uri="{FF2B5EF4-FFF2-40B4-BE49-F238E27FC236}">
                <a16:creationId xmlns:a16="http://schemas.microsoft.com/office/drawing/2014/main" id="{D4C5DC8C-6653-8844-B913-578178F1AF0C}"/>
              </a:ext>
            </a:extLst>
          </p:cNvPr>
          <p:cNvSpPr>
            <a:spLocks noGrp="1"/>
          </p:cNvSpPr>
          <p:nvPr>
            <p:ph type="sldNum" sz="quarter" idx="4"/>
          </p:nvPr>
        </p:nvSpPr>
        <p:spPr/>
        <p:txBody>
          <a:bodyPr/>
          <a:lstStyle/>
          <a:p>
            <a:fld id="{933A556B-7C63-244D-9B7C-B0EA8042B330}" type="slidenum">
              <a:rPr lang="en-US" smtClean="0"/>
              <a:pPr/>
              <a:t>50</a:t>
            </a:fld>
            <a:endParaRPr lang="en-US" sz="750" dirty="0"/>
          </a:p>
        </p:txBody>
      </p:sp>
      <p:pic>
        <p:nvPicPr>
          <p:cNvPr id="5" name="Picture 4">
            <a:extLst>
              <a:ext uri="{FF2B5EF4-FFF2-40B4-BE49-F238E27FC236}">
                <a16:creationId xmlns:a16="http://schemas.microsoft.com/office/drawing/2014/main" id="{DC7DD3BE-A269-A84A-99BB-E22897FA8E9B}"/>
              </a:ext>
            </a:extLst>
          </p:cNvPr>
          <p:cNvPicPr>
            <a:picLocks noChangeAspect="1"/>
          </p:cNvPicPr>
          <p:nvPr/>
        </p:nvPicPr>
        <p:blipFill>
          <a:blip r:embed="rId2"/>
          <a:stretch>
            <a:fillRect/>
          </a:stretch>
        </p:blipFill>
        <p:spPr>
          <a:xfrm>
            <a:off x="2709793" y="2288621"/>
            <a:ext cx="4559300" cy="4114800"/>
          </a:xfrm>
          <a:prstGeom prst="rect">
            <a:avLst/>
          </a:prstGeom>
        </p:spPr>
      </p:pic>
      <p:pic>
        <p:nvPicPr>
          <p:cNvPr id="17410" name="Picture 2">
            <a:extLst>
              <a:ext uri="{FF2B5EF4-FFF2-40B4-BE49-F238E27FC236}">
                <a16:creationId xmlns:a16="http://schemas.microsoft.com/office/drawing/2014/main" id="{D2D135CA-60F8-A340-87A5-7C2A379288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99846" y="-109332"/>
            <a:ext cx="1590261" cy="15902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84597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18"/>
          <p:cNvSpPr txBox="1">
            <a:spLocks noGrp="1"/>
          </p:cNvSpPr>
          <p:nvPr>
            <p:ph type="body" idx="1"/>
          </p:nvPr>
        </p:nvSpPr>
        <p:spPr>
          <a:xfrm>
            <a:off x="571500" y="1534954"/>
            <a:ext cx="7886700" cy="3997166"/>
          </a:xfrm>
          <a:prstGeom prst="rect">
            <a:avLst/>
          </a:prstGeom>
          <a:noFill/>
          <a:ln>
            <a:noFill/>
          </a:ln>
        </p:spPr>
        <p:txBody>
          <a:bodyPr spcFirstLastPara="1" vert="horz" wrap="square" lIns="68569" tIns="34275" rIns="68569" bIns="34275" rtlCol="0" anchor="t" anchorCtr="0">
            <a:noAutofit/>
          </a:bodyPr>
          <a:lstStyle/>
          <a:p>
            <a:pPr>
              <a:spcBef>
                <a:spcPts val="0"/>
              </a:spcBef>
              <a:buClr>
                <a:schemeClr val="dk1"/>
              </a:buClr>
              <a:buSzPts val="1800"/>
              <a:buChar char="•"/>
            </a:pPr>
            <a:r>
              <a:rPr lang="en-US" sz="1350"/>
              <a:t>ADS52J65 is a new device from TI that has very impressive noise performance</a:t>
            </a:r>
            <a:endParaRPr/>
          </a:p>
          <a:p>
            <a:pPr>
              <a:buClr>
                <a:schemeClr val="dk1"/>
              </a:buClr>
              <a:buSzPts val="1800"/>
              <a:buChar char="•"/>
            </a:pPr>
            <a:r>
              <a:rPr lang="en-US" sz="1350"/>
              <a:t>It offers improved resolution of 16bits, the ENOB (effective number of bits) is 13bits vs ~12 bits for other devices</a:t>
            </a:r>
            <a:endParaRPr/>
          </a:p>
          <a:p>
            <a:pPr>
              <a:buClr>
                <a:schemeClr val="dk1"/>
              </a:buClr>
              <a:buSzPts val="1800"/>
              <a:buChar char="•"/>
            </a:pPr>
            <a:r>
              <a:rPr lang="en-US" sz="1350"/>
              <a:t>INL,  SNR and power consumption are similar to our previous ADC</a:t>
            </a:r>
            <a:endParaRPr/>
          </a:p>
          <a:p>
            <a:pPr>
              <a:buClr>
                <a:schemeClr val="dk1"/>
              </a:buClr>
              <a:buSzPts val="1800"/>
              <a:buChar char="•"/>
            </a:pPr>
            <a:r>
              <a:rPr lang="en-US" sz="1350"/>
              <a:t>Noise level is just 70uV RMS for this ADC according to TI, which will improve some of the low noise measurements significantly</a:t>
            </a:r>
            <a:endParaRPr/>
          </a:p>
          <a:p>
            <a:pPr>
              <a:buClr>
                <a:schemeClr val="dk1"/>
              </a:buClr>
              <a:buSzPts val="1800"/>
              <a:buChar char="•"/>
            </a:pPr>
            <a:r>
              <a:rPr lang="en-US" sz="1350"/>
              <a:t>125MSps vs 65MSps (not critical, but interesting feature to have)</a:t>
            </a:r>
            <a:endParaRPr/>
          </a:p>
          <a:p>
            <a:pPr>
              <a:buClr>
                <a:schemeClr val="dk1"/>
              </a:buClr>
              <a:buSzPts val="1800"/>
              <a:buChar char="•"/>
            </a:pPr>
            <a:r>
              <a:rPr lang="en-US" sz="1350"/>
              <a:t>Multi channel ADCs with high sampling rates have a very high total throughput:</a:t>
            </a:r>
            <a:endParaRPr/>
          </a:p>
          <a:p>
            <a:pPr lvl="1">
              <a:buClr>
                <a:schemeClr val="dk1"/>
              </a:buClr>
              <a:buSzPts val="1600"/>
            </a:pPr>
            <a:r>
              <a:rPr lang="en-US" sz="1200"/>
              <a:t>8ch x 40 MSps x 16bits = 5.12 Gbps</a:t>
            </a:r>
            <a:endParaRPr/>
          </a:p>
          <a:p>
            <a:pPr lvl="1">
              <a:buClr>
                <a:schemeClr val="dk1"/>
              </a:buClr>
              <a:buSzPts val="1600"/>
            </a:pPr>
            <a:r>
              <a:rPr lang="en-US" sz="1200"/>
              <a:t>Most ADCs use multiple LVDS pairs to output the data</a:t>
            </a:r>
            <a:endParaRPr/>
          </a:p>
          <a:p>
            <a:pPr>
              <a:buClr>
                <a:schemeClr val="dk1"/>
              </a:buClr>
              <a:buSzPts val="1800"/>
              <a:buChar char="•"/>
            </a:pPr>
            <a:r>
              <a:rPr lang="en-US" sz="1350"/>
              <a:t>However, ADS52J65 uses the JESD204B interface to output data at up to 12Gbps using 8b10b encoding</a:t>
            </a:r>
            <a:endParaRPr/>
          </a:p>
          <a:p>
            <a:pPr lvl="1">
              <a:buClr>
                <a:schemeClr val="dk1"/>
              </a:buClr>
              <a:buSzPts val="1600"/>
            </a:pPr>
            <a:r>
              <a:rPr lang="en-US" sz="1200"/>
              <a:t>This will significantly reduce the IO requirements of the FPGA, simplify the layout and leads to much smaller packages for the ADC</a:t>
            </a:r>
            <a:endParaRPr/>
          </a:p>
          <a:p>
            <a:pPr lvl="1">
              <a:buClr>
                <a:schemeClr val="dk1"/>
              </a:buClr>
              <a:buSzPts val="1600"/>
            </a:pPr>
            <a:r>
              <a:rPr lang="en-US" sz="1200"/>
              <a:t>Firmware must be developed to read-out the ADC data (Hongbin has already done a similar project in the past)</a:t>
            </a:r>
            <a:endParaRPr/>
          </a:p>
          <a:p>
            <a:pPr lvl="1">
              <a:buClr>
                <a:schemeClr val="dk1"/>
              </a:buClr>
              <a:buSzPts val="1600"/>
            </a:pPr>
            <a:r>
              <a:rPr lang="en-US" sz="1200"/>
              <a:t>Latency of the ADC / system does not affect our test</a:t>
            </a:r>
            <a:endParaRPr/>
          </a:p>
          <a:p>
            <a:pPr>
              <a:buClr>
                <a:schemeClr val="dk1"/>
              </a:buClr>
              <a:buSzPts val="1800"/>
              <a:buChar char="•"/>
            </a:pPr>
            <a:r>
              <a:rPr lang="en-US" sz="1350"/>
              <a:t>Supports fractional decimation and advanced FIR filter that can be configured</a:t>
            </a:r>
            <a:endParaRPr/>
          </a:p>
          <a:p>
            <a:pPr indent="-76200">
              <a:buClr>
                <a:schemeClr val="dk1"/>
              </a:buClr>
              <a:buSzPts val="2000"/>
            </a:pPr>
            <a:endParaRPr sz="1500"/>
          </a:p>
        </p:txBody>
      </p:sp>
      <p:sp>
        <p:nvSpPr>
          <p:cNvPr id="118" name="Google Shape;118;p18"/>
          <p:cNvSpPr txBox="1">
            <a:spLocks noGrp="1"/>
          </p:cNvSpPr>
          <p:nvPr>
            <p:ph type="title"/>
          </p:nvPr>
        </p:nvSpPr>
        <p:spPr>
          <a:xfrm>
            <a:off x="427383" y="608772"/>
            <a:ext cx="9144000" cy="465165"/>
          </a:xfrm>
          <a:prstGeom prst="rect">
            <a:avLst/>
          </a:prstGeom>
          <a:noFill/>
          <a:ln>
            <a:noFill/>
          </a:ln>
        </p:spPr>
        <p:txBody>
          <a:bodyPr spcFirstLastPara="1" vert="horz" wrap="square" lIns="68569" tIns="34275" rIns="68569" bIns="34275" rtlCol="0" anchor="ctr" anchorCtr="0">
            <a:noAutofit/>
          </a:bodyPr>
          <a:lstStyle/>
          <a:p>
            <a:pPr>
              <a:spcBef>
                <a:spcPts val="0"/>
              </a:spcBef>
              <a:buClr>
                <a:schemeClr val="dk1"/>
              </a:buClr>
              <a:buSzPts val="3959"/>
            </a:pPr>
            <a:r>
              <a:rPr lang="en-US" sz="2969" dirty="0"/>
              <a:t>ADC, ADS52J65</a:t>
            </a: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51C05-8DFE-FE82-4CE9-2E4FE4B0C9A0}"/>
              </a:ext>
            </a:extLst>
          </p:cNvPr>
          <p:cNvSpPr>
            <a:spLocks noGrp="1"/>
          </p:cNvSpPr>
          <p:nvPr>
            <p:ph type="title"/>
          </p:nvPr>
        </p:nvSpPr>
        <p:spPr/>
        <p:txBody>
          <a:bodyPr/>
          <a:lstStyle/>
          <a:p>
            <a:r>
              <a:rPr lang="en-US" dirty="0"/>
              <a:t>The FETBv2 OS </a:t>
            </a:r>
          </a:p>
        </p:txBody>
      </p:sp>
      <p:sp>
        <p:nvSpPr>
          <p:cNvPr id="3" name="Content Placeholder 2">
            <a:extLst>
              <a:ext uri="{FF2B5EF4-FFF2-40B4-BE49-F238E27FC236}">
                <a16:creationId xmlns:a16="http://schemas.microsoft.com/office/drawing/2014/main" id="{D75471D3-F342-2973-72BC-146FB515EA13}"/>
              </a:ext>
            </a:extLst>
          </p:cNvPr>
          <p:cNvSpPr>
            <a:spLocks noGrp="1"/>
          </p:cNvSpPr>
          <p:nvPr>
            <p:ph idx="1"/>
          </p:nvPr>
        </p:nvSpPr>
        <p:spPr>
          <a:xfrm>
            <a:off x="428625" y="1825626"/>
            <a:ext cx="8286750" cy="4207185"/>
          </a:xfrm>
        </p:spPr>
        <p:txBody>
          <a:bodyPr/>
          <a:lstStyle/>
          <a:p>
            <a:r>
              <a:rPr lang="en-US" dirty="0"/>
              <a:t>We build the OS for FETBv2 with Xilinx </a:t>
            </a:r>
            <a:r>
              <a:rPr lang="en-US" dirty="0" err="1"/>
              <a:t>petalinux</a:t>
            </a:r>
            <a:r>
              <a:rPr lang="en-US" dirty="0"/>
              <a:t>-tools (2020.2). </a:t>
            </a:r>
          </a:p>
          <a:p>
            <a:pPr marL="342900" indent="-342900">
              <a:buFont typeface="Arial" panose="020B0604020202020204" pitchFamily="34" charset="0"/>
              <a:buChar char="•"/>
            </a:pPr>
            <a:r>
              <a:rPr lang="en-US" dirty="0"/>
              <a:t>Layer on top of Yocto to simplify some of the process </a:t>
            </a:r>
          </a:p>
          <a:p>
            <a:pPr marL="342900" indent="-342900">
              <a:buFont typeface="Arial" panose="020B0604020202020204" pitchFamily="34" charset="0"/>
              <a:buChar char="•"/>
            </a:pPr>
            <a:r>
              <a:rPr lang="en-US" dirty="0"/>
              <a:t>Take care of tools installation, go support, deploy scripts for startup etc..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hlinkClick r:id="rId2"/>
              </a:rPr>
              <a:t>https://github.com/mathieubenoit/FETB2_15EG_OS</a:t>
            </a:r>
            <a:endParaRPr lang="en-US" dirty="0"/>
          </a:p>
          <a:p>
            <a:pPr marL="0" indent="0"/>
            <a:endParaRPr lang="en-US" dirty="0"/>
          </a:p>
        </p:txBody>
      </p:sp>
      <p:sp>
        <p:nvSpPr>
          <p:cNvPr id="4" name="Slide Number Placeholder 3">
            <a:extLst>
              <a:ext uri="{FF2B5EF4-FFF2-40B4-BE49-F238E27FC236}">
                <a16:creationId xmlns:a16="http://schemas.microsoft.com/office/drawing/2014/main" id="{36E8940D-E660-4C17-66AC-69221166D5DA}"/>
              </a:ext>
            </a:extLst>
          </p:cNvPr>
          <p:cNvSpPr>
            <a:spLocks noGrp="1"/>
          </p:cNvSpPr>
          <p:nvPr>
            <p:ph type="sldNum" sz="quarter" idx="4"/>
          </p:nvPr>
        </p:nvSpPr>
        <p:spPr/>
        <p:txBody>
          <a:bodyPr/>
          <a:lstStyle/>
          <a:p>
            <a:fld id="{933A556B-7C63-244D-9B7C-B0EA8042B330}" type="slidenum">
              <a:rPr lang="en-US" smtClean="0"/>
              <a:pPr/>
              <a:t>7</a:t>
            </a:fld>
            <a:endParaRPr lang="en-US" sz="750" dirty="0"/>
          </a:p>
        </p:txBody>
      </p:sp>
    </p:spTree>
    <p:extLst>
      <p:ext uri="{BB962C8B-B14F-4D97-AF65-F5344CB8AC3E}">
        <p14:creationId xmlns:p14="http://schemas.microsoft.com/office/powerpoint/2010/main" val="22661076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64FF3-1B34-1BAA-EA9F-DB0D564C8BB3}"/>
              </a:ext>
            </a:extLst>
          </p:cNvPr>
          <p:cNvSpPr>
            <a:spLocks noGrp="1"/>
          </p:cNvSpPr>
          <p:nvPr>
            <p:ph type="title"/>
          </p:nvPr>
        </p:nvSpPr>
        <p:spPr/>
        <p:txBody>
          <a:bodyPr/>
          <a:lstStyle/>
          <a:p>
            <a:r>
              <a:rPr lang="en-US" dirty="0"/>
              <a:t>The FETBv2 Firmware</a:t>
            </a:r>
          </a:p>
        </p:txBody>
      </p:sp>
      <p:sp>
        <p:nvSpPr>
          <p:cNvPr id="3" name="Content Placeholder 2">
            <a:extLst>
              <a:ext uri="{FF2B5EF4-FFF2-40B4-BE49-F238E27FC236}">
                <a16:creationId xmlns:a16="http://schemas.microsoft.com/office/drawing/2014/main" id="{8F9D2E81-492E-804F-B248-D10D88D89DCD}"/>
              </a:ext>
            </a:extLst>
          </p:cNvPr>
          <p:cNvSpPr>
            <a:spLocks noGrp="1"/>
          </p:cNvSpPr>
          <p:nvPr>
            <p:ph idx="1"/>
          </p:nvPr>
        </p:nvSpPr>
        <p:spPr/>
        <p:txBody>
          <a:bodyPr/>
          <a:lstStyle/>
          <a:p>
            <a:pPr marL="342900" indent="-342900">
              <a:buFont typeface="Arial" panose="020B0604020202020204" pitchFamily="34" charset="0"/>
              <a:buChar char="•"/>
            </a:pPr>
            <a:r>
              <a:rPr lang="en-US" dirty="0"/>
              <a:t>JESD Interface for ADC with readout at full throughput</a:t>
            </a:r>
          </a:p>
          <a:p>
            <a:pPr marL="685800" lvl="1" indent="-342900"/>
            <a:r>
              <a:rPr lang="en-US" dirty="0"/>
              <a:t>Synchronization between ADCs </a:t>
            </a:r>
          </a:p>
          <a:p>
            <a:pPr marL="685800" lvl="1" indent="-342900"/>
            <a:r>
              <a:rPr lang="en-US" dirty="0"/>
              <a:t>Common clocking via Si5345 Chip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ADC decoding and data sorting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ADC Data stream to AXI-Stream </a:t>
            </a:r>
          </a:p>
          <a:p>
            <a:pPr marL="685800" lvl="1" indent="-342900"/>
            <a:r>
              <a:rPr lang="en-US" dirty="0"/>
              <a:t>Achieve bandwidth of ~1.4GB/s to RAM -&gt; 2xADC @ 40MHz</a:t>
            </a:r>
          </a:p>
          <a:p>
            <a:pPr marL="342900" lvl="1" indent="0">
              <a:buNone/>
            </a:pPr>
            <a:endParaRPr lang="en-US" dirty="0"/>
          </a:p>
          <a:p>
            <a:pPr marL="342900" indent="-342900">
              <a:buFont typeface="Arial" panose="020B0604020202020204" pitchFamily="34" charset="0"/>
              <a:buChar char="•"/>
            </a:pPr>
            <a:r>
              <a:rPr lang="en-US" dirty="0"/>
              <a:t>Pulser IP with AXI-programmable MMCM for phase scan with 0.01º resolution. </a:t>
            </a:r>
          </a:p>
        </p:txBody>
      </p:sp>
      <p:sp>
        <p:nvSpPr>
          <p:cNvPr id="4" name="Slide Number Placeholder 3">
            <a:extLst>
              <a:ext uri="{FF2B5EF4-FFF2-40B4-BE49-F238E27FC236}">
                <a16:creationId xmlns:a16="http://schemas.microsoft.com/office/drawing/2014/main" id="{2C645086-77C2-5458-1685-90F092417E34}"/>
              </a:ext>
            </a:extLst>
          </p:cNvPr>
          <p:cNvSpPr>
            <a:spLocks noGrp="1"/>
          </p:cNvSpPr>
          <p:nvPr>
            <p:ph type="sldNum" sz="quarter" idx="4"/>
          </p:nvPr>
        </p:nvSpPr>
        <p:spPr/>
        <p:txBody>
          <a:bodyPr/>
          <a:lstStyle/>
          <a:p>
            <a:fld id="{933A556B-7C63-244D-9B7C-B0EA8042B330}" type="slidenum">
              <a:rPr lang="en-US" smtClean="0"/>
              <a:pPr/>
              <a:t>8</a:t>
            </a:fld>
            <a:endParaRPr lang="en-US" sz="750" dirty="0"/>
          </a:p>
        </p:txBody>
      </p:sp>
    </p:spTree>
    <p:extLst>
      <p:ext uri="{BB962C8B-B14F-4D97-AF65-F5344CB8AC3E}">
        <p14:creationId xmlns:p14="http://schemas.microsoft.com/office/powerpoint/2010/main" val="2201715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3E8168-377E-9DE1-F963-309A6125347D}"/>
              </a:ext>
            </a:extLst>
          </p:cNvPr>
          <p:cNvSpPr>
            <a:spLocks noGrp="1"/>
          </p:cNvSpPr>
          <p:nvPr>
            <p:ph type="sldNum" sz="quarter" idx="4"/>
          </p:nvPr>
        </p:nvSpPr>
        <p:spPr/>
        <p:txBody>
          <a:bodyPr/>
          <a:lstStyle/>
          <a:p>
            <a:fld id="{933A556B-7C63-244D-9B7C-B0EA8042B330}" type="slidenum">
              <a:rPr lang="en-US" smtClean="0"/>
              <a:pPr/>
              <a:t>9</a:t>
            </a:fld>
            <a:endParaRPr lang="en-US" sz="750" dirty="0"/>
          </a:p>
        </p:txBody>
      </p:sp>
      <p:sp>
        <p:nvSpPr>
          <p:cNvPr id="5" name="Title 4">
            <a:extLst>
              <a:ext uri="{FF2B5EF4-FFF2-40B4-BE49-F238E27FC236}">
                <a16:creationId xmlns:a16="http://schemas.microsoft.com/office/drawing/2014/main" id="{1CF33EFB-4B44-A80B-70C4-127C71EB35E9}"/>
              </a:ext>
            </a:extLst>
          </p:cNvPr>
          <p:cNvSpPr>
            <a:spLocks noGrp="1"/>
          </p:cNvSpPr>
          <p:nvPr>
            <p:ph type="ctrTitle"/>
          </p:nvPr>
        </p:nvSpPr>
        <p:spPr/>
        <p:txBody>
          <a:bodyPr/>
          <a:lstStyle/>
          <a:p>
            <a:r>
              <a:rPr lang="en-US" dirty="0"/>
              <a:t>SW in Go</a:t>
            </a:r>
          </a:p>
        </p:txBody>
      </p:sp>
      <p:sp>
        <p:nvSpPr>
          <p:cNvPr id="6" name="Text Placeholder 5">
            <a:extLst>
              <a:ext uri="{FF2B5EF4-FFF2-40B4-BE49-F238E27FC236}">
                <a16:creationId xmlns:a16="http://schemas.microsoft.com/office/drawing/2014/main" id="{8F700029-5CF9-B43E-DFDC-667D88C7A137}"/>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426487681"/>
      </p:ext>
    </p:extLst>
  </p:cSld>
  <p:clrMapOvr>
    <a:masterClrMapping/>
  </p:clrMapOvr>
</p:sld>
</file>

<file path=ppt/theme/theme1.xml><?xml version="1.0" encoding="utf-8"?>
<a:theme xmlns:a="http://schemas.openxmlformats.org/drawingml/2006/main" name="BNL">
  <a:themeElements>
    <a:clrScheme name="BNL Color Palette">
      <a:dk1>
        <a:srgbClr val="000000"/>
      </a:dk1>
      <a:lt1>
        <a:srgbClr val="FFFFFF"/>
      </a:lt1>
      <a:dk2>
        <a:srgbClr val="000000"/>
      </a:dk2>
      <a:lt2>
        <a:srgbClr val="FFFFFF"/>
      </a:lt2>
      <a:accent1>
        <a:srgbClr val="105C78"/>
      </a:accent1>
      <a:accent2>
        <a:srgbClr val="00ADDC"/>
      </a:accent2>
      <a:accent3>
        <a:srgbClr val="B2D33B"/>
      </a:accent3>
      <a:accent4>
        <a:srgbClr val="F68B1F"/>
      </a:accent4>
      <a:accent5>
        <a:srgbClr val="B72467"/>
      </a:accent5>
      <a:accent6>
        <a:srgbClr val="FFCD34"/>
      </a:accent6>
      <a:hlink>
        <a:srgbClr val="4881C3"/>
      </a:hlink>
      <a:folHlink>
        <a:srgbClr val="51499E"/>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6BE5E16-0E3B-9D44-B351-31B3CB40A20F}" vid="{9340E69D-C151-6E4A-802E-1D1DFD02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BNL</Template>
  <TotalTime>163</TotalTime>
  <Words>2258</Words>
  <Application>Microsoft Macintosh PowerPoint</Application>
  <PresentationFormat>On-screen Show (4:3)</PresentationFormat>
  <Paragraphs>314</Paragraphs>
  <Slides>50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50</vt:i4>
      </vt:variant>
    </vt:vector>
  </HeadingPairs>
  <TitlesOfParts>
    <vt:vector size="54" baseType="lpstr">
      <vt:lpstr>Arial</vt:lpstr>
      <vt:lpstr>Calibri</vt:lpstr>
      <vt:lpstr>Helvetica Neue</vt:lpstr>
      <vt:lpstr>BNL</vt:lpstr>
      <vt:lpstr>Ongoing Design Effort for SoM as Basis for Caribou 2.0</vt:lpstr>
      <vt:lpstr>Outline</vt:lpstr>
      <vt:lpstr>FETBv2 block diagram</vt:lpstr>
      <vt:lpstr>The Enclustra XU1 SOM</vt:lpstr>
      <vt:lpstr>The FETBv2 Board </vt:lpstr>
      <vt:lpstr>ADC, ADS52J65</vt:lpstr>
      <vt:lpstr>The FETBv2 OS </vt:lpstr>
      <vt:lpstr>The FETBv2 Firmware</vt:lpstr>
      <vt:lpstr>SW in Go</vt:lpstr>
      <vt:lpstr>Goals of Go </vt:lpstr>
      <vt:lpstr>Go language in a nutshell</vt:lpstr>
      <vt:lpstr>The go environment</vt:lpstr>
      <vt:lpstr>Go libraries </vt:lpstr>
      <vt:lpstr>Example : DAQ </vt:lpstr>
      <vt:lpstr>Example : DAQ </vt:lpstr>
      <vt:lpstr>Writing to ROOT file </vt:lpstr>
      <vt:lpstr>FETBv2 DCS Monitoring</vt:lpstr>
      <vt:lpstr>DCS</vt:lpstr>
      <vt:lpstr>FETB2 Software</vt:lpstr>
      <vt:lpstr>Scans</vt:lpstr>
      <vt:lpstr>Noise Scan </vt:lpstr>
      <vt:lpstr>FFT</vt:lpstr>
      <vt:lpstr>Noise </vt:lpstr>
      <vt:lpstr>Pulse</vt:lpstr>
      <vt:lpstr>Linearity Scan </vt:lpstr>
      <vt:lpstr>PowerPoint Presentation</vt:lpstr>
      <vt:lpstr>Peaking Time Scan </vt:lpstr>
      <vt:lpstr>PowerPoint Presentation</vt:lpstr>
      <vt:lpstr>Ressources to learn Go </vt:lpstr>
      <vt:lpstr>Code examples</vt:lpstr>
      <vt:lpstr>Outlook</vt:lpstr>
      <vt:lpstr>backup</vt:lpstr>
      <vt:lpstr>Autocorrelation</vt:lpstr>
      <vt:lpstr>Interfaces</vt:lpstr>
      <vt:lpstr>Trace in single thread mode </vt:lpstr>
      <vt:lpstr>Trace in multithreaded mode </vt:lpstr>
      <vt:lpstr>Data struct for IO </vt:lpstr>
      <vt:lpstr>Averaging on all CPU efficiently</vt:lpstr>
      <vt:lpstr>Assembling the code </vt:lpstr>
      <vt:lpstr>Sending struct over network</vt:lpstr>
      <vt:lpstr>Receiving struct over network</vt:lpstr>
      <vt:lpstr>Writing to ROOT file </vt:lpstr>
      <vt:lpstr>Go concepts type and variables </vt:lpstr>
      <vt:lpstr>Types interface and functions </vt:lpstr>
      <vt:lpstr>Example</vt:lpstr>
      <vt:lpstr>Other common interfaces </vt:lpstr>
      <vt:lpstr>Channels</vt:lpstr>
      <vt:lpstr>Channels </vt:lpstr>
      <vt:lpstr>Select statements</vt:lpstr>
      <vt:lpstr>Goroutines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subject/>
  <dc:creator>Benoit, Mathieu</dc:creator>
  <cp:keywords/>
  <dc:description/>
  <cp:lastModifiedBy>Benoit, Mathieu</cp:lastModifiedBy>
  <cp:revision>15</cp:revision>
  <dcterms:created xsi:type="dcterms:W3CDTF">2022-09-01T11:13:07Z</dcterms:created>
  <dcterms:modified xsi:type="dcterms:W3CDTF">2022-09-01T13:56:59Z</dcterms:modified>
  <cp:category/>
</cp:coreProperties>
</file>