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259" r:id="rId2"/>
    <p:sldId id="298" r:id="rId3"/>
    <p:sldId id="366" r:id="rId4"/>
    <p:sldId id="355" r:id="rId5"/>
    <p:sldId id="367" r:id="rId6"/>
    <p:sldId id="368" r:id="rId7"/>
    <p:sldId id="369" r:id="rId8"/>
    <p:sldId id="373" r:id="rId9"/>
    <p:sldId id="381" r:id="rId10"/>
    <p:sldId id="370" r:id="rId11"/>
    <p:sldId id="310" r:id="rId12"/>
    <p:sldId id="374" r:id="rId13"/>
    <p:sldId id="296" r:id="rId14"/>
    <p:sldId id="375" r:id="rId15"/>
    <p:sldId id="376" r:id="rId16"/>
    <p:sldId id="382" r:id="rId17"/>
    <p:sldId id="28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00"/>
    <p:restoredTop sz="94686"/>
  </p:normalViewPr>
  <p:slideViewPr>
    <p:cSldViewPr snapToObjects="1">
      <p:cViewPr>
        <p:scale>
          <a:sx n="99" d="100"/>
          <a:sy n="99" d="100"/>
        </p:scale>
        <p:origin x="224" y="4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12/4/22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12/4/22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0383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672681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027170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5284014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05.12.2022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D. Banerjee  -- Joint Accelerators Performance Workshop</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05.12.2022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Banerjee  -- Joint Accelerators Performance Workshop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05.12.2022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Banerjee  -- Joint Accelerators Performance Workshop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05.12.2022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Banerjee  -- Joint Accelerators Performance Workshop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05.12.2022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D. Banerjee  -- Joint Accelerators Performance Workshop</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05.12.2022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Banerjee  -- Joint Accelerators Performance Workshop</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05.12.2022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Banerjee  -- Joint Accelerators Performance Workshop</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05.12.2022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Banerjee  -- Joint Accelerators Performance Workshop</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05.12.2022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Banerjee  -- Joint Accelerators Performance Workshop</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bg2">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05.12.2022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D. Banerjee  -- Joint Accelerators Performance Workshop</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05.12.2022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D. Banerjee  -- Joint Accelerators Performance Workshop</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05.12.2022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D. Banerjee  -- Joint Accelerators Performance Workshop</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05.12.2022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D. Banerjee  -- Joint Accelerators Performance Workshop</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 Joint Accelerators Performance Workshop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40588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 Joint Accelerators Performance Workshop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 Joint Accelerators Performance Workshop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 Joint Accelerators Performance Workshop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05.12.2022</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D. Banerjee  -- Joint Accelerators Performance Workshop</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 Joint Accelerators Performance Workshop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05.12.2022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D. Banerjee  -- Joint Accelerators Performance Workshop</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607135"/>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CH"/>
              <a:t>05.12.2022</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D. Banerjee  -- Joint Accelerators Performance Workshop</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pic>
        <p:nvPicPr>
          <p:cNvPr id="9" name="Picture 8" descr="Icon&#10;&#10;Description automatically generated">
            <a:extLst>
              <a:ext uri="{FF2B5EF4-FFF2-40B4-BE49-F238E27FC236}">
                <a16:creationId xmlns:a16="http://schemas.microsoft.com/office/drawing/2014/main" id="{35542C2E-5CF2-9940-9E7E-F32B115A6081}"/>
              </a:ext>
            </a:extLst>
          </p:cNvPr>
          <p:cNvPicPr>
            <a:picLocks noChangeAspect="1"/>
          </p:cNvPicPr>
          <p:nvPr userDrawn="1"/>
        </p:nvPicPr>
        <p:blipFill>
          <a:blip r:embed="rId26"/>
          <a:stretch>
            <a:fillRect/>
          </a:stretch>
        </p:blipFill>
        <p:spPr>
          <a:xfrm>
            <a:off x="1582583" y="6349605"/>
            <a:ext cx="408961" cy="411582"/>
          </a:xfrm>
          <a:prstGeom prst="rect">
            <a:avLst/>
          </a:prstGeom>
        </p:spPr>
      </p:pic>
      <p:pic>
        <p:nvPicPr>
          <p:cNvPr id="10" name="Picture 9" descr="A picture containing venn diagram&#10;&#10;Description automatically generated">
            <a:extLst>
              <a:ext uri="{FF2B5EF4-FFF2-40B4-BE49-F238E27FC236}">
                <a16:creationId xmlns:a16="http://schemas.microsoft.com/office/drawing/2014/main" id="{FD768DA8-63B7-C244-84A7-19F38A1CE0A3}"/>
              </a:ext>
            </a:extLst>
          </p:cNvPr>
          <p:cNvPicPr>
            <a:picLocks noChangeAspect="1"/>
          </p:cNvPicPr>
          <p:nvPr userDrawn="1"/>
        </p:nvPicPr>
        <p:blipFill rotWithShape="1">
          <a:blip r:embed="rId27">
            <a:extLst>
              <a:ext uri="{28A0092B-C50C-407E-A947-70E740481C1C}">
                <a14:useLocalDpi xmlns:a14="http://schemas.microsoft.com/office/drawing/2010/main"/>
              </a:ext>
            </a:extLst>
          </a:blip>
          <a:srcRect/>
          <a:stretch/>
        </p:blipFill>
        <p:spPr>
          <a:xfrm>
            <a:off x="991152" y="6364598"/>
            <a:ext cx="408961" cy="393697"/>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5">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3.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hyperlink" Target="https://edms.cern.ch/document/2783968/1" TargetMode="Externa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25.JP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sz="3400" dirty="0"/>
              <a:t>East Area Experiment Highlights and Requests </a:t>
            </a:r>
            <a:br>
              <a:rPr lang="en-US" sz="3400" b="0" dirty="0"/>
            </a:br>
            <a:r>
              <a:rPr lang="en-US" sz="3200" b="0" dirty="0">
                <a:solidFill>
                  <a:schemeClr val="bg2">
                    <a:lumMod val="50000"/>
                  </a:schemeClr>
                </a:solidFill>
              </a:rPr>
              <a:t>Proton &amp; Ion Beams</a:t>
            </a:r>
            <a:endParaRPr lang="en-US" sz="3200" dirty="0">
              <a:solidFill>
                <a:schemeClr val="bg2">
                  <a:lumMod val="50000"/>
                </a:schemeClr>
              </a:solidFill>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4505632"/>
            <a:ext cx="11376026" cy="1346847"/>
          </a:xfrm>
        </p:spPr>
        <p:txBody>
          <a:bodyPr/>
          <a:lstStyle/>
          <a:p>
            <a:pPr algn="l">
              <a:lnSpc>
                <a:spcPct val="100000"/>
              </a:lnSpc>
              <a:spcBef>
                <a:spcPts val="0"/>
              </a:spcBef>
              <a:spcAft>
                <a:spcPts val="0"/>
              </a:spcAft>
            </a:pPr>
            <a:r>
              <a:rPr lang="en-US" sz="1800" dirty="0"/>
              <a:t>D. Banerjee (BE-EA-LE)</a:t>
            </a:r>
          </a:p>
          <a:p>
            <a:pPr algn="l">
              <a:lnSpc>
                <a:spcPct val="100000"/>
              </a:lnSpc>
              <a:spcBef>
                <a:spcPts val="0"/>
              </a:spcBef>
              <a:spcAft>
                <a:spcPts val="0"/>
              </a:spcAft>
            </a:pPr>
            <a:r>
              <a:rPr lang="en-US" sz="1800" dirty="0"/>
              <a:t>On behalf of the East Area Users</a:t>
            </a:r>
          </a:p>
          <a:p>
            <a:pPr algn="l">
              <a:lnSpc>
                <a:spcPct val="100000"/>
              </a:lnSpc>
              <a:spcBef>
                <a:spcPts val="0"/>
              </a:spcBef>
              <a:spcAft>
                <a:spcPts val="0"/>
              </a:spcAft>
            </a:pPr>
            <a:endParaRPr lang="en-US" sz="600" dirty="0"/>
          </a:p>
          <a:p>
            <a:pPr algn="l">
              <a:lnSpc>
                <a:spcPct val="100000"/>
              </a:lnSpc>
              <a:spcBef>
                <a:spcPts val="0"/>
              </a:spcBef>
              <a:spcAft>
                <a:spcPts val="0"/>
              </a:spcAft>
            </a:pPr>
            <a:r>
              <a:rPr lang="en-US" sz="1800" dirty="0"/>
              <a:t>Date: 05.12.2022</a:t>
            </a:r>
          </a:p>
        </p:txBody>
      </p:sp>
      <p:pic>
        <p:nvPicPr>
          <p:cNvPr id="15" name="Picture 14" descr="Icon&#10;&#10;Description automatically generated">
            <a:extLst>
              <a:ext uri="{FF2B5EF4-FFF2-40B4-BE49-F238E27FC236}">
                <a16:creationId xmlns:a16="http://schemas.microsoft.com/office/drawing/2014/main" id="{3CE9F5CF-5826-8C4B-8929-A56666838B5B}"/>
              </a:ext>
            </a:extLst>
          </p:cNvPr>
          <p:cNvPicPr>
            <a:picLocks noChangeAspect="1"/>
          </p:cNvPicPr>
          <p:nvPr/>
        </p:nvPicPr>
        <p:blipFill>
          <a:blip r:embed="rId2"/>
          <a:stretch>
            <a:fillRect/>
          </a:stretch>
        </p:blipFill>
        <p:spPr>
          <a:xfrm>
            <a:off x="1415480" y="5949280"/>
            <a:ext cx="720080" cy="724696"/>
          </a:xfrm>
          <a:prstGeom prst="rect">
            <a:avLst/>
          </a:prstGeom>
        </p:spPr>
      </p:pic>
      <p:pic>
        <p:nvPicPr>
          <p:cNvPr id="9" name="Picture 8" descr="A picture containing venn diagram&#10;&#10;Description automatically generated">
            <a:extLst>
              <a:ext uri="{FF2B5EF4-FFF2-40B4-BE49-F238E27FC236}">
                <a16:creationId xmlns:a16="http://schemas.microsoft.com/office/drawing/2014/main" id="{4D46677F-B214-C942-9849-FEF42DEB0DA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9376" y="5949280"/>
            <a:ext cx="752793" cy="724696"/>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706940-7006-9242-872A-D16BEC8284BF}"/>
              </a:ext>
            </a:extLst>
          </p:cNvPr>
          <p:cNvSpPr>
            <a:spLocks noGrp="1"/>
          </p:cNvSpPr>
          <p:nvPr>
            <p:ph type="title"/>
          </p:nvPr>
        </p:nvSpPr>
        <p:spPr>
          <a:xfrm>
            <a:off x="407988" y="260648"/>
            <a:ext cx="11376025" cy="648072"/>
          </a:xfrm>
        </p:spPr>
        <p:txBody>
          <a:bodyPr/>
          <a:lstStyle/>
          <a:p>
            <a:r>
              <a:rPr lang="en-GB" dirty="0"/>
              <a:t>Feedback &amp; Status of 2021 Desiderata</a:t>
            </a:r>
          </a:p>
        </p:txBody>
      </p:sp>
      <p:sp>
        <p:nvSpPr>
          <p:cNvPr id="6" name="Content Placeholder 4">
            <a:extLst>
              <a:ext uri="{FF2B5EF4-FFF2-40B4-BE49-F238E27FC236}">
                <a16:creationId xmlns:a16="http://schemas.microsoft.com/office/drawing/2014/main" id="{D9BF09D2-95C5-B044-9FF2-C59C6179C3DD}"/>
              </a:ext>
            </a:extLst>
          </p:cNvPr>
          <p:cNvSpPr txBox="1">
            <a:spLocks/>
          </p:cNvSpPr>
          <p:nvPr/>
        </p:nvSpPr>
        <p:spPr>
          <a:xfrm>
            <a:off x="407986" y="908720"/>
            <a:ext cx="11592670" cy="5442731"/>
          </a:xfrm>
          <a:prstGeom prst="rect">
            <a:avLst/>
          </a:prstGeom>
        </p:spPr>
        <p:txBody>
          <a:bodyPr vert="horz" lIns="0" tIns="0" rIns="0" bIns="0" rtlCol="0">
            <a:noAutofit/>
          </a:bodyPr>
          <a:lstStyle>
            <a:lvl1pPr marL="271463" indent="-234950">
              <a:lnSpc>
                <a:spcPct val="90000"/>
              </a:lnSpc>
              <a:spcBef>
                <a:spcPts val="600"/>
              </a:spcBef>
              <a:spcAft>
                <a:spcPts val="600"/>
              </a:spcAft>
              <a:buFont typeface="Arial" panose="020B0604020202020204" pitchFamily="34" charset="0"/>
              <a:buChar char="•"/>
              <a:tabLst/>
              <a:defRPr b="1" i="1">
                <a:solidFill>
                  <a:schemeClr val="tx2"/>
                </a:solidFill>
              </a:defRPr>
            </a:lvl1pPr>
            <a:lvl2pPr marL="628650" indent="-261938">
              <a:lnSpc>
                <a:spcPct val="100000"/>
              </a:lnSpc>
              <a:spcBef>
                <a:spcPts val="500"/>
              </a:spcBef>
              <a:spcAft>
                <a:spcPts val="300"/>
              </a:spcAft>
              <a:buFont typeface="Arial" panose="020B0604020202020204" pitchFamily="34" charset="0"/>
              <a:buChar char="•"/>
              <a:tabLst/>
              <a:defRPr>
                <a:solidFill>
                  <a:schemeClr val="tx2">
                    <a:lumMod val="50000"/>
                  </a:schemeClr>
                </a:solidFill>
              </a:defRPr>
            </a:lvl2pPr>
            <a:lvl3pPr marL="889000" indent="-260350">
              <a:lnSpc>
                <a:spcPct val="100000"/>
              </a:lnSpc>
              <a:spcBef>
                <a:spcPts val="500"/>
              </a:spcBef>
              <a:spcAft>
                <a:spcPts val="300"/>
              </a:spcAft>
              <a:buSzPct val="100000"/>
              <a:buFont typeface="Arial" panose="020B0604020202020204" pitchFamily="34" charset="0"/>
              <a:buChar char="•"/>
              <a:tabLst/>
              <a:defRPr>
                <a:solidFill>
                  <a:schemeClr val="tx2">
                    <a:lumMod val="50000"/>
                  </a:schemeClr>
                </a:solidFill>
              </a:defRPr>
            </a:lvl3pPr>
            <a:lvl4pPr marL="1209675" indent="-269875">
              <a:lnSpc>
                <a:spcPct val="100000"/>
              </a:lnSpc>
              <a:spcBef>
                <a:spcPts val="500"/>
              </a:spcBef>
              <a:spcAft>
                <a:spcPts val="300"/>
              </a:spcAft>
              <a:buSzPct val="100000"/>
              <a:buFont typeface="Arial" panose="020B0604020202020204" pitchFamily="34" charset="0"/>
              <a:buChar char="•"/>
              <a:tabLst/>
              <a:defRPr sz="1600">
                <a:solidFill>
                  <a:schemeClr val="tx2">
                    <a:lumMod val="50000"/>
                  </a:schemeClr>
                </a:solidFill>
              </a:defRPr>
            </a:lvl4pPr>
            <a:lvl5pPr marL="2057400" indent="-228600">
              <a:lnSpc>
                <a:spcPct val="90000"/>
              </a:lnSpc>
              <a:spcBef>
                <a:spcPts val="500"/>
              </a:spcBef>
              <a:buSzPct val="100000"/>
              <a:buFont typeface="Arial" charset="0"/>
              <a:buChar char="•"/>
              <a:defRPr sz="1600">
                <a:solidFill>
                  <a:schemeClr val="tx2">
                    <a:lumMod val="50000"/>
                  </a:schemeClr>
                </a:solidFill>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en-GB" dirty="0"/>
              <a:t>“More signal cables accessible from the control room and Experimental Area”</a:t>
            </a:r>
          </a:p>
          <a:p>
            <a:pPr>
              <a:buFont typeface="Wingdings" pitchFamily="2" charset="2"/>
              <a:buChar char="Ø"/>
            </a:pPr>
            <a:r>
              <a:rPr lang="en-GB" sz="1600" b="0" i="0" dirty="0"/>
              <a:t>Analog cables have been connected between the experimental area and the control rooms for all beam instrumentation (scintillators + XCETs).</a:t>
            </a:r>
          </a:p>
          <a:p>
            <a:r>
              <a:rPr lang="en-GB" dirty="0"/>
              <a:t>“Better infrastructure (phone, control room, </a:t>
            </a:r>
            <a:r>
              <a:rPr lang="en-GB" dirty="0" err="1"/>
              <a:t>vistar</a:t>
            </a:r>
            <a:r>
              <a:rPr lang="en-GB" dirty="0"/>
              <a:t> page)”</a:t>
            </a:r>
          </a:p>
          <a:p>
            <a:pPr>
              <a:buFont typeface="Wingdings" pitchFamily="2" charset="2"/>
              <a:buChar char="Ø"/>
            </a:pPr>
            <a:r>
              <a:rPr lang="en-GB" sz="1600" b="0" i="0" dirty="0"/>
              <a:t>Phone and CESAR console available along-with a screen with the CPS </a:t>
            </a:r>
            <a:r>
              <a:rPr lang="en-GB" sz="1600" b="0" i="0" dirty="0" err="1"/>
              <a:t>vistar</a:t>
            </a:r>
            <a:r>
              <a:rPr lang="en-GB" sz="1600" b="0" i="0" dirty="0"/>
              <a:t> page.</a:t>
            </a:r>
          </a:p>
          <a:p>
            <a:pPr>
              <a:buFont typeface="Wingdings" pitchFamily="2" charset="2"/>
              <a:buChar char="Ø"/>
            </a:pPr>
            <a:r>
              <a:rPr lang="en-GB" sz="1600" b="0" i="0" dirty="0"/>
              <a:t>In 2022 mobile air-conditioning used in the control rooms helped alleviate the high temperatures. Permanent installations are  scheduled between 30th Nov – 6th Dec to be ready for 2023.</a:t>
            </a:r>
            <a:r>
              <a:rPr lang="en-GB" dirty="0"/>
              <a:t> </a:t>
            </a:r>
          </a:p>
          <a:p>
            <a:r>
              <a:rPr lang="en-GB" dirty="0"/>
              <a:t>“High temperatures and temperature adjustment”</a:t>
            </a:r>
          </a:p>
          <a:p>
            <a:pPr>
              <a:buFont typeface="Wingdings" pitchFamily="2" charset="2"/>
              <a:buChar char="Ø"/>
            </a:pPr>
            <a:r>
              <a:rPr lang="en-GB" sz="1600" b="0" i="0" dirty="0"/>
              <a:t>Discussions done with EN-CV and SCE regarding the high temperatures in the hall which will require detailed thermal study. Temperature probes were placed by CV in different locations, however the results were inconclusive as the big material doors were regularly opened due to high temperatures. </a:t>
            </a:r>
          </a:p>
          <a:p>
            <a:r>
              <a:rPr lang="en-GB" dirty="0"/>
              <a:t>“Better hygiene &amp; logistic services (closer toilet, sink) ”</a:t>
            </a:r>
          </a:p>
          <a:p>
            <a:pPr>
              <a:buFont typeface="Wingdings" pitchFamily="2" charset="2"/>
              <a:buChar char="Ø"/>
            </a:pPr>
            <a:r>
              <a:rPr lang="en-GB" sz="1600" b="0" i="0" dirty="0"/>
              <a:t>SCE confirmed its not possible to have a toilet or sink inside the building as connection to the sewers is not possible due to the galleries.</a:t>
            </a:r>
          </a:p>
          <a:p>
            <a:endParaRPr lang="en-GB" dirty="0"/>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r>
              <a:rPr lang="de-CH"/>
              <a:t>05.12.2022</a:t>
            </a:r>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D. Banerjee  -- Joint Accelerators Performance Workshop</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3519629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706940-7006-9242-872A-D16BEC8284BF}"/>
              </a:ext>
            </a:extLst>
          </p:cNvPr>
          <p:cNvSpPr>
            <a:spLocks noGrp="1"/>
          </p:cNvSpPr>
          <p:nvPr>
            <p:ph type="title"/>
          </p:nvPr>
        </p:nvSpPr>
        <p:spPr>
          <a:xfrm>
            <a:off x="407988" y="260648"/>
            <a:ext cx="11376025" cy="648072"/>
          </a:xfrm>
        </p:spPr>
        <p:txBody>
          <a:bodyPr/>
          <a:lstStyle/>
          <a:p>
            <a:r>
              <a:rPr lang="en-GB" dirty="0"/>
              <a:t>Requests &amp; Desiderata for 2023</a:t>
            </a:r>
          </a:p>
        </p:txBody>
      </p:sp>
      <p:sp>
        <p:nvSpPr>
          <p:cNvPr id="6" name="Content Placeholder 4">
            <a:extLst>
              <a:ext uri="{FF2B5EF4-FFF2-40B4-BE49-F238E27FC236}">
                <a16:creationId xmlns:a16="http://schemas.microsoft.com/office/drawing/2014/main" id="{D9BF09D2-95C5-B044-9FF2-C59C6179C3DD}"/>
              </a:ext>
            </a:extLst>
          </p:cNvPr>
          <p:cNvSpPr txBox="1">
            <a:spLocks/>
          </p:cNvSpPr>
          <p:nvPr/>
        </p:nvSpPr>
        <p:spPr>
          <a:xfrm>
            <a:off x="263352" y="764704"/>
            <a:ext cx="7449401" cy="5442731"/>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600"/>
              </a:spcBef>
              <a:spcAft>
                <a:spcPts val="0"/>
              </a:spcAft>
            </a:pPr>
            <a:r>
              <a:rPr lang="en-GB" sz="2000" b="0" dirty="0"/>
              <a:t> </a:t>
            </a:r>
            <a:r>
              <a:rPr lang="en-GB" sz="1800" dirty="0"/>
              <a:t>Beam</a:t>
            </a:r>
            <a:r>
              <a:rPr lang="en-GB" sz="2000" dirty="0"/>
              <a:t>:</a:t>
            </a:r>
          </a:p>
          <a:p>
            <a:pPr lvl="1">
              <a:spcBef>
                <a:spcPts val="600"/>
              </a:spcBef>
              <a:spcAft>
                <a:spcPts val="0"/>
              </a:spcAft>
            </a:pPr>
            <a:r>
              <a:rPr lang="en-GB" sz="1600" dirty="0"/>
              <a:t>Beam has been quite stable with few fluctuations from time to time. Request for a </a:t>
            </a:r>
            <a:r>
              <a:rPr lang="en-GB" sz="1600" b="1" dirty="0"/>
              <a:t>flatter spill structure </a:t>
            </a:r>
            <a:r>
              <a:rPr lang="en-GB" sz="1600" dirty="0"/>
              <a:t>with the fluctuation of the overall instantaneous intensity over the flat top </a:t>
            </a:r>
            <a:r>
              <a:rPr lang="en-GB" sz="1600" b="1" dirty="0"/>
              <a:t>within 10% to 20%</a:t>
            </a:r>
            <a:r>
              <a:rPr lang="en-GB" sz="1600" dirty="0"/>
              <a:t>.</a:t>
            </a:r>
          </a:p>
          <a:p>
            <a:pPr lvl="1">
              <a:spcBef>
                <a:spcPts val="600"/>
              </a:spcBef>
              <a:spcAft>
                <a:spcPts val="0"/>
              </a:spcAft>
            </a:pPr>
            <a:r>
              <a:rPr lang="en-GB" sz="1600" b="1" dirty="0"/>
              <a:t>Monitoring of the proton beam on target</a:t>
            </a:r>
            <a:r>
              <a:rPr lang="en-GB" sz="1600" dirty="0"/>
              <a:t>, similar to symmetry of the beam as done in the North Area. Beam position changes affect the intensity and position of the secondary beam at the experiment. </a:t>
            </a:r>
          </a:p>
          <a:p>
            <a:pPr lvl="1">
              <a:spcBef>
                <a:spcPts val="600"/>
              </a:spcBef>
              <a:spcAft>
                <a:spcPts val="0"/>
              </a:spcAft>
            </a:pPr>
            <a:r>
              <a:rPr lang="en-GB" sz="1600" b="0" dirty="0"/>
              <a:t>Possibility of </a:t>
            </a:r>
            <a:r>
              <a:rPr lang="en-GB" sz="1600" b="1" dirty="0"/>
              <a:t>longer spills (0.5s – 0.6s ?)</a:t>
            </a:r>
            <a:r>
              <a:rPr lang="en-GB" sz="1600" dirty="0"/>
              <a:t>.</a:t>
            </a:r>
            <a:endParaRPr lang="en-GB" sz="1600" b="0" dirty="0"/>
          </a:p>
          <a:p>
            <a:pPr lvl="1">
              <a:spcBef>
                <a:spcPts val="600"/>
              </a:spcBef>
              <a:spcAft>
                <a:spcPts val="0"/>
              </a:spcAft>
            </a:pPr>
            <a:r>
              <a:rPr lang="en-GB" sz="1600" b="1" dirty="0"/>
              <a:t>Lower</a:t>
            </a:r>
            <a:r>
              <a:rPr lang="en-GB" sz="1600" dirty="0"/>
              <a:t> primary beam </a:t>
            </a:r>
            <a:r>
              <a:rPr lang="en-GB" sz="1600" b="1" dirty="0"/>
              <a:t>energy (&lt; 20 GeV/c ?) for low momenta particles for WCTE</a:t>
            </a:r>
            <a:r>
              <a:rPr lang="en-GB" sz="1600" dirty="0"/>
              <a:t>. Studies to confirm the gain ongoing. </a:t>
            </a:r>
          </a:p>
          <a:p>
            <a:pPr>
              <a:spcBef>
                <a:spcPts val="600"/>
              </a:spcBef>
              <a:spcAft>
                <a:spcPts val="0"/>
              </a:spcAft>
            </a:pPr>
            <a:r>
              <a:rPr lang="en-GB" sz="1800" dirty="0"/>
              <a:t>Infrastructure and Instrumentation:</a:t>
            </a:r>
          </a:p>
          <a:p>
            <a:pPr lvl="1">
              <a:spcBef>
                <a:spcPts val="600"/>
              </a:spcBef>
              <a:spcAft>
                <a:spcPts val="0"/>
              </a:spcAft>
            </a:pPr>
            <a:r>
              <a:rPr lang="en-GB" sz="1600" b="1" dirty="0"/>
              <a:t>Control of high temperatures </a:t>
            </a:r>
            <a:r>
              <a:rPr lang="en-GB" sz="1600" dirty="0"/>
              <a:t>in the hall (~ 35°C on the CLOUD platform). </a:t>
            </a:r>
          </a:p>
          <a:p>
            <a:pPr lvl="1">
              <a:spcBef>
                <a:spcPts val="600"/>
              </a:spcBef>
              <a:spcAft>
                <a:spcPts val="0"/>
              </a:spcAft>
            </a:pPr>
            <a:r>
              <a:rPr lang="en-GB" sz="1600" dirty="0"/>
              <a:t>Investigate dropping efficiency of the high pressure XCET in T10. </a:t>
            </a:r>
            <a:r>
              <a:rPr lang="en-GB" sz="1600" i="1" dirty="0"/>
              <a:t>Studies are already underway with SY-BI to check the cause. PMTs have been exchanged. Readout and detector optics to be checked.</a:t>
            </a:r>
          </a:p>
          <a:p>
            <a:pPr lvl="1">
              <a:spcBef>
                <a:spcPts val="600"/>
              </a:spcBef>
              <a:spcAft>
                <a:spcPts val="0"/>
              </a:spcAft>
            </a:pPr>
            <a:r>
              <a:rPr lang="en-GB" sz="1600" b="1" dirty="0"/>
              <a:t>Calibration for the XSEC</a:t>
            </a:r>
            <a:r>
              <a:rPr lang="en-GB" sz="1600" dirty="0"/>
              <a:t> detectors to precisely measure the number of protons on target.</a:t>
            </a:r>
          </a:p>
          <a:p>
            <a:pPr lvl="1">
              <a:spcBef>
                <a:spcPts val="600"/>
              </a:spcBef>
              <a:spcAft>
                <a:spcPts val="0"/>
              </a:spcAft>
            </a:pPr>
            <a:r>
              <a:rPr lang="en-GB" sz="1600" dirty="0"/>
              <a:t>CESAR modification for shutter and access conditions for CLOUD.</a:t>
            </a:r>
          </a:p>
          <a:p>
            <a:pPr lvl="1">
              <a:spcBef>
                <a:spcPts val="600"/>
              </a:spcBef>
              <a:spcAft>
                <a:spcPts val="0"/>
              </a:spcAft>
            </a:pPr>
            <a:endParaRPr lang="en-GB" sz="1700" dirty="0"/>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r>
              <a:rPr lang="de-CH"/>
              <a:t>05.12.2022</a:t>
            </a:r>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D. Banerjee  -- Joint Accelerators Performance Workshop</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5" name="Picture 4" descr="A picture containing diagram&#10;&#10;Description automatically generated">
            <a:extLst>
              <a:ext uri="{FF2B5EF4-FFF2-40B4-BE49-F238E27FC236}">
                <a16:creationId xmlns:a16="http://schemas.microsoft.com/office/drawing/2014/main" id="{53A2BD7B-48A8-B264-8173-168D0E0B8772}"/>
              </a:ext>
            </a:extLst>
          </p:cNvPr>
          <p:cNvPicPr>
            <a:picLocks noChangeAspect="1"/>
          </p:cNvPicPr>
          <p:nvPr/>
        </p:nvPicPr>
        <p:blipFill rotWithShape="1">
          <a:blip r:embed="rId2"/>
          <a:srcRect t="15350" b="59450"/>
          <a:stretch/>
        </p:blipFill>
        <p:spPr>
          <a:xfrm>
            <a:off x="7825498" y="156120"/>
            <a:ext cx="3815118" cy="2083596"/>
          </a:xfrm>
          <a:prstGeom prst="rect">
            <a:avLst/>
          </a:prstGeom>
        </p:spPr>
      </p:pic>
      <p:pic>
        <p:nvPicPr>
          <p:cNvPr id="11" name="Picture 10" descr="Graphical user interface, Excel&#10;&#10;Description automatically generated">
            <a:extLst>
              <a:ext uri="{FF2B5EF4-FFF2-40B4-BE49-F238E27FC236}">
                <a16:creationId xmlns:a16="http://schemas.microsoft.com/office/drawing/2014/main" id="{B2C51A46-13D8-8292-80AA-74BAB4C3DDD7}"/>
              </a:ext>
            </a:extLst>
          </p:cNvPr>
          <p:cNvPicPr>
            <a:picLocks noChangeAspect="1"/>
          </p:cNvPicPr>
          <p:nvPr/>
        </p:nvPicPr>
        <p:blipFill>
          <a:blip r:embed="rId3"/>
          <a:stretch>
            <a:fillRect/>
          </a:stretch>
        </p:blipFill>
        <p:spPr>
          <a:xfrm>
            <a:off x="7707451" y="2546602"/>
            <a:ext cx="2204973" cy="1530470"/>
          </a:xfrm>
          <a:prstGeom prst="rect">
            <a:avLst/>
          </a:prstGeom>
        </p:spPr>
      </p:pic>
      <p:pic>
        <p:nvPicPr>
          <p:cNvPr id="13" name="Picture 12" descr="Graphical user interface, application, Excel&#10;&#10;Description automatically generated">
            <a:extLst>
              <a:ext uri="{FF2B5EF4-FFF2-40B4-BE49-F238E27FC236}">
                <a16:creationId xmlns:a16="http://schemas.microsoft.com/office/drawing/2014/main" id="{DD188820-43E7-A3EB-1428-6B210A11F977}"/>
              </a:ext>
            </a:extLst>
          </p:cNvPr>
          <p:cNvPicPr>
            <a:picLocks noChangeAspect="1"/>
          </p:cNvPicPr>
          <p:nvPr/>
        </p:nvPicPr>
        <p:blipFill>
          <a:blip r:embed="rId4"/>
          <a:stretch>
            <a:fillRect/>
          </a:stretch>
        </p:blipFill>
        <p:spPr>
          <a:xfrm>
            <a:off x="9953161" y="2538176"/>
            <a:ext cx="2204974" cy="1530471"/>
          </a:xfrm>
          <a:prstGeom prst="rect">
            <a:avLst/>
          </a:prstGeom>
        </p:spPr>
      </p:pic>
      <p:cxnSp>
        <p:nvCxnSpPr>
          <p:cNvPr id="15" name="Straight Arrow Connector 14">
            <a:extLst>
              <a:ext uri="{FF2B5EF4-FFF2-40B4-BE49-F238E27FC236}">
                <a16:creationId xmlns:a16="http://schemas.microsoft.com/office/drawing/2014/main" id="{86ABAAC5-FB08-758E-5664-8F3B967FEAC0}"/>
              </a:ext>
            </a:extLst>
          </p:cNvPr>
          <p:cNvCxnSpPr>
            <a:cxnSpLocks/>
          </p:cNvCxnSpPr>
          <p:nvPr/>
        </p:nvCxnSpPr>
        <p:spPr>
          <a:xfrm>
            <a:off x="9336360" y="3397061"/>
            <a:ext cx="1719288"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19" descr="Chart, line chart&#10;&#10;Description automatically generated">
            <a:extLst>
              <a:ext uri="{FF2B5EF4-FFF2-40B4-BE49-F238E27FC236}">
                <a16:creationId xmlns:a16="http://schemas.microsoft.com/office/drawing/2014/main" id="{209CA212-BC94-C7E3-982E-3E8F962CB83F}"/>
              </a:ext>
            </a:extLst>
          </p:cNvPr>
          <p:cNvPicPr>
            <a:picLocks noChangeAspect="1"/>
          </p:cNvPicPr>
          <p:nvPr/>
        </p:nvPicPr>
        <p:blipFill>
          <a:blip r:embed="rId5"/>
          <a:stretch>
            <a:fillRect/>
          </a:stretch>
        </p:blipFill>
        <p:spPr>
          <a:xfrm>
            <a:off x="7953920" y="3915368"/>
            <a:ext cx="3830712" cy="2231074"/>
          </a:xfrm>
          <a:prstGeom prst="rect">
            <a:avLst/>
          </a:prstGeom>
        </p:spPr>
      </p:pic>
      <p:sp>
        <p:nvSpPr>
          <p:cNvPr id="21" name="TextBox 20">
            <a:extLst>
              <a:ext uri="{FF2B5EF4-FFF2-40B4-BE49-F238E27FC236}">
                <a16:creationId xmlns:a16="http://schemas.microsoft.com/office/drawing/2014/main" id="{9A7743A5-E992-369D-0880-8C2D7120BD4E}"/>
              </a:ext>
            </a:extLst>
          </p:cNvPr>
          <p:cNvSpPr txBox="1"/>
          <p:nvPr/>
        </p:nvSpPr>
        <p:spPr>
          <a:xfrm>
            <a:off x="8328456" y="2327120"/>
            <a:ext cx="928708" cy="195814"/>
          </a:xfrm>
          <a:prstGeom prst="rect">
            <a:avLst/>
          </a:prstGeom>
          <a:solidFill>
            <a:schemeClr val="bg1"/>
          </a:solidFill>
          <a:ln w="6350">
            <a:solidFill>
              <a:schemeClr val="tx2"/>
            </a:solidFill>
          </a:ln>
        </p:spPr>
        <p:txBody>
          <a:bodyPr wrap="none" lIns="36000" tIns="36000" rIns="36000" bIns="36000" rtlCol="0" anchor="ctr" anchorCtr="0">
            <a:spAutoFit/>
          </a:bodyPr>
          <a:lstStyle/>
          <a:p>
            <a:pPr algn="ctr"/>
            <a:r>
              <a:rPr lang="en-US" sz="800" b="1" dirty="0">
                <a:solidFill>
                  <a:srgbClr val="FF0000"/>
                </a:solidFill>
              </a:rPr>
              <a:t>Before Alignment</a:t>
            </a:r>
            <a:endParaRPr lang="en-GB" sz="800" b="1" dirty="0">
              <a:solidFill>
                <a:srgbClr val="FF0000"/>
              </a:solidFill>
            </a:endParaRPr>
          </a:p>
        </p:txBody>
      </p:sp>
      <p:sp>
        <p:nvSpPr>
          <p:cNvPr id="22" name="TextBox 21">
            <a:extLst>
              <a:ext uri="{FF2B5EF4-FFF2-40B4-BE49-F238E27FC236}">
                <a16:creationId xmlns:a16="http://schemas.microsoft.com/office/drawing/2014/main" id="{6C704317-C8E8-5F18-4E5E-5DC1AF6B0791}"/>
              </a:ext>
            </a:extLst>
          </p:cNvPr>
          <p:cNvSpPr txBox="1"/>
          <p:nvPr/>
        </p:nvSpPr>
        <p:spPr>
          <a:xfrm>
            <a:off x="10874765" y="2321566"/>
            <a:ext cx="842145" cy="195814"/>
          </a:xfrm>
          <a:prstGeom prst="rect">
            <a:avLst/>
          </a:prstGeom>
          <a:solidFill>
            <a:schemeClr val="bg1"/>
          </a:solidFill>
          <a:ln w="6350">
            <a:solidFill>
              <a:schemeClr val="tx2"/>
            </a:solidFill>
          </a:ln>
        </p:spPr>
        <p:txBody>
          <a:bodyPr wrap="none" lIns="36000" tIns="36000" rIns="36000" bIns="36000" rtlCol="0" anchor="ctr" anchorCtr="0">
            <a:spAutoFit/>
          </a:bodyPr>
          <a:lstStyle/>
          <a:p>
            <a:pPr algn="ctr"/>
            <a:r>
              <a:rPr lang="en-US" sz="800" b="1" dirty="0">
                <a:solidFill>
                  <a:srgbClr val="FF0000"/>
                </a:solidFill>
              </a:rPr>
              <a:t>After Alignment</a:t>
            </a:r>
            <a:endParaRPr lang="en-GB" sz="800" b="1" dirty="0">
              <a:solidFill>
                <a:srgbClr val="FF0000"/>
              </a:solidFill>
            </a:endParaRPr>
          </a:p>
        </p:txBody>
      </p:sp>
    </p:spTree>
    <p:extLst>
      <p:ext uri="{BB962C8B-B14F-4D97-AF65-F5344CB8AC3E}">
        <p14:creationId xmlns:p14="http://schemas.microsoft.com/office/powerpoint/2010/main" val="1843249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2994D-FAD7-7947-93FF-DBD8F78249B1}"/>
              </a:ext>
            </a:extLst>
          </p:cNvPr>
          <p:cNvSpPr>
            <a:spLocks noGrp="1"/>
          </p:cNvSpPr>
          <p:nvPr>
            <p:ph type="title"/>
          </p:nvPr>
        </p:nvSpPr>
        <p:spPr>
          <a:xfrm>
            <a:off x="407987" y="1709739"/>
            <a:ext cx="11376025" cy="1719262"/>
          </a:xfrm>
        </p:spPr>
        <p:txBody>
          <a:bodyPr/>
          <a:lstStyle/>
          <a:p>
            <a:r>
              <a:rPr lang="en-GB" dirty="0"/>
              <a:t>Ion Beam: T08 </a:t>
            </a:r>
            <a:br>
              <a:rPr lang="en-GB" dirty="0"/>
            </a:br>
            <a:r>
              <a:rPr lang="en-GB" sz="4400" dirty="0">
                <a:solidFill>
                  <a:schemeClr val="bg2">
                    <a:lumMod val="50000"/>
                  </a:schemeClr>
                </a:solidFill>
              </a:rPr>
              <a:t>CHIMERA</a:t>
            </a:r>
            <a:endParaRPr lang="en-GB" dirty="0">
              <a:solidFill>
                <a:schemeClr val="bg2">
                  <a:lumMod val="50000"/>
                </a:schemeClr>
              </a:solidFill>
            </a:endParaRPr>
          </a:p>
        </p:txBody>
      </p:sp>
      <p:sp>
        <p:nvSpPr>
          <p:cNvPr id="4" name="Date Placeholder 3">
            <a:extLst>
              <a:ext uri="{FF2B5EF4-FFF2-40B4-BE49-F238E27FC236}">
                <a16:creationId xmlns:a16="http://schemas.microsoft.com/office/drawing/2014/main" id="{31A3AF7D-6BEA-5947-B9F3-10C4C282A611}"/>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DD2DFC53-252C-EA4F-8AC8-7AA02FEC2613}"/>
              </a:ext>
            </a:extLst>
          </p:cNvPr>
          <p:cNvSpPr>
            <a:spLocks noGrp="1"/>
          </p:cNvSpPr>
          <p:nvPr>
            <p:ph type="ftr" sz="quarter" idx="11"/>
          </p:nvPr>
        </p:nvSpPr>
        <p:spPr/>
        <p:txBody>
          <a:bodyPr/>
          <a:lstStyle/>
          <a:p>
            <a:r>
              <a:rPr lang="en-US"/>
              <a:t>D. Banerjee  -- Joint Accelerators Performance Workshop</a:t>
            </a:r>
            <a:endParaRPr lang="en-US" dirty="0"/>
          </a:p>
        </p:txBody>
      </p:sp>
      <p:sp>
        <p:nvSpPr>
          <p:cNvPr id="6" name="Slide Number Placeholder 5">
            <a:extLst>
              <a:ext uri="{FF2B5EF4-FFF2-40B4-BE49-F238E27FC236}">
                <a16:creationId xmlns:a16="http://schemas.microsoft.com/office/drawing/2014/main" id="{8035839B-B818-5046-88A6-449223FF4555}"/>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3" name="TextBox 2">
            <a:extLst>
              <a:ext uri="{FF2B5EF4-FFF2-40B4-BE49-F238E27FC236}">
                <a16:creationId xmlns:a16="http://schemas.microsoft.com/office/drawing/2014/main" id="{9233999B-98E6-B5AD-BE35-1EEDA386BD7C}"/>
              </a:ext>
            </a:extLst>
          </p:cNvPr>
          <p:cNvSpPr txBox="1"/>
          <p:nvPr/>
        </p:nvSpPr>
        <p:spPr>
          <a:xfrm>
            <a:off x="9912424" y="332656"/>
            <a:ext cx="2160240" cy="492443"/>
          </a:xfrm>
          <a:prstGeom prst="rect">
            <a:avLst/>
          </a:prstGeom>
          <a:noFill/>
        </p:spPr>
        <p:txBody>
          <a:bodyPr wrap="square">
            <a:spAutoFit/>
          </a:bodyPr>
          <a:lstStyle/>
          <a:p>
            <a:r>
              <a:rPr lang="en-GB" sz="1400" dirty="0"/>
              <a:t>R. Garcia Alia (SY-STI)</a:t>
            </a:r>
          </a:p>
          <a:p>
            <a:r>
              <a:rPr lang="en-GB" sz="1200" i="1" dirty="0"/>
              <a:t>On behalf of CHIMERA team</a:t>
            </a:r>
          </a:p>
        </p:txBody>
      </p:sp>
    </p:spTree>
    <p:extLst>
      <p:ext uri="{BB962C8B-B14F-4D97-AF65-F5344CB8AC3E}">
        <p14:creationId xmlns:p14="http://schemas.microsoft.com/office/powerpoint/2010/main" val="362719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877C429-7E08-BB0E-5790-409117C0103B}"/>
              </a:ext>
            </a:extLst>
          </p:cNvPr>
          <p:cNvPicPr>
            <a:picLocks noChangeAspect="1"/>
          </p:cNvPicPr>
          <p:nvPr/>
        </p:nvPicPr>
        <p:blipFill>
          <a:blip r:embed="rId2"/>
          <a:stretch>
            <a:fillRect/>
          </a:stretch>
        </p:blipFill>
        <p:spPr>
          <a:xfrm>
            <a:off x="2783632" y="4481732"/>
            <a:ext cx="9288413" cy="1766468"/>
          </a:xfrm>
          <a:prstGeom prst="rect">
            <a:avLst/>
          </a:prstGeom>
        </p:spPr>
      </p:pic>
      <p:sp>
        <p:nvSpPr>
          <p:cNvPr id="2" name="Content Placeholder 1">
            <a:extLst>
              <a:ext uri="{FF2B5EF4-FFF2-40B4-BE49-F238E27FC236}">
                <a16:creationId xmlns:a16="http://schemas.microsoft.com/office/drawing/2014/main" id="{A3B6364F-331B-2DF0-1485-CFDB4C760D42}"/>
              </a:ext>
            </a:extLst>
          </p:cNvPr>
          <p:cNvSpPr>
            <a:spLocks noGrp="1"/>
          </p:cNvSpPr>
          <p:nvPr>
            <p:ph idx="1"/>
          </p:nvPr>
        </p:nvSpPr>
        <p:spPr>
          <a:xfrm>
            <a:off x="263352" y="1124744"/>
            <a:ext cx="11376024" cy="4608512"/>
          </a:xfrm>
        </p:spPr>
        <p:txBody>
          <a:bodyPr vert="horz" lIns="0" tIns="0" rIns="0" bIns="0" rtlCol="0">
            <a:noAutofit/>
          </a:bodyPr>
          <a:lstStyle/>
          <a:p>
            <a:pPr marL="271463" indent="-234950">
              <a:lnSpc>
                <a:spcPct val="100000"/>
              </a:lnSpc>
              <a:spcBef>
                <a:spcPts val="600"/>
              </a:spcBef>
              <a:spcAft>
                <a:spcPts val="0"/>
              </a:spcAft>
              <a:buFont typeface="Arial" panose="020B0604020202020204" pitchFamily="34" charset="0"/>
              <a:buChar char="•"/>
            </a:pPr>
            <a:r>
              <a:rPr lang="en-US" sz="1800" b="0" dirty="0"/>
              <a:t>Aim to provide high-energy (&gt;100 MeV/u) heavy ion beams for radiation effects testing of electronics, for accelerator and space applications, and with the support of the European Space Agency (ESA) and European Commission </a:t>
            </a:r>
          </a:p>
          <a:p>
            <a:pPr marL="271463" indent="-234950">
              <a:lnSpc>
                <a:spcPct val="100000"/>
              </a:lnSpc>
              <a:spcBef>
                <a:spcPts val="600"/>
              </a:spcBef>
              <a:spcAft>
                <a:spcPts val="0"/>
              </a:spcAft>
              <a:buFont typeface="Arial" panose="020B0604020202020204" pitchFamily="34" charset="0"/>
              <a:buChar char="•"/>
            </a:pPr>
            <a:r>
              <a:rPr lang="en-US" sz="1800" b="0" dirty="0"/>
              <a:t>Three PS energies selected for the CHIMERA 2022 run – 650 MeV/u, 750 MeV/u, 1000 MeV/u.</a:t>
            </a:r>
          </a:p>
          <a:p>
            <a:pPr marL="342900" indent="-342900">
              <a:spcBef>
                <a:spcPts val="400"/>
              </a:spcBef>
              <a:buFont typeface="Arial" panose="020B0604020202020204" pitchFamily="34" charset="0"/>
              <a:buChar char="•"/>
            </a:pPr>
            <a:r>
              <a:rPr lang="en-US" sz="1800" b="0" dirty="0">
                <a:sym typeface="Wingdings" panose="05000000000000000000" pitchFamily="2" charset="2"/>
              </a:rPr>
              <a:t>Two main (and complementary) analysis axes  a) Accurate determination of beam flux at device-under-test location; b) Accurate determination of beam energy at device-under-test location </a:t>
            </a:r>
          </a:p>
          <a:p>
            <a:pPr marL="342900" indent="-342900">
              <a:spcBef>
                <a:spcPts val="400"/>
              </a:spcBef>
              <a:buFont typeface="Arial" panose="020B0604020202020204" pitchFamily="34" charset="0"/>
              <a:buChar char="•"/>
            </a:pPr>
            <a:r>
              <a:rPr lang="en-US" sz="1800" b="0" dirty="0"/>
              <a:t>2022 experimental schedule:</a:t>
            </a:r>
          </a:p>
          <a:p>
            <a:pPr marL="557213" lvl="1" indent="-234950">
              <a:spcBef>
                <a:spcPts val="600"/>
              </a:spcBef>
              <a:spcAft>
                <a:spcPts val="0"/>
              </a:spcAft>
              <a:buClr>
                <a:schemeClr val="tx2"/>
              </a:buClr>
              <a:buFont typeface="Arial" panose="020B0604020202020204" pitchFamily="34" charset="0"/>
            </a:pPr>
            <a:r>
              <a:rPr lang="en-US" dirty="0"/>
              <a:t>Several parallel MDs since ion setup in PS, with the beam propagated until the F61 East Area dump</a:t>
            </a:r>
          </a:p>
          <a:p>
            <a:pPr marL="557213" lvl="1" indent="-234950">
              <a:spcBef>
                <a:spcPts val="600"/>
              </a:spcBef>
              <a:spcAft>
                <a:spcPts val="0"/>
              </a:spcAft>
              <a:buClr>
                <a:schemeClr val="tx2"/>
              </a:buClr>
              <a:buFont typeface="Arial" panose="020B0604020202020204" pitchFamily="34" charset="0"/>
            </a:pPr>
            <a:r>
              <a:rPr lang="en-US" dirty="0"/>
              <a:t>Two dedicated Wednesday MDs with the beam propagated down to T8 </a:t>
            </a:r>
          </a:p>
          <a:p>
            <a:pPr marL="557213" lvl="1" indent="-234950">
              <a:spcBef>
                <a:spcPts val="600"/>
              </a:spcBef>
              <a:spcAft>
                <a:spcPts val="0"/>
              </a:spcAft>
              <a:buClr>
                <a:schemeClr val="tx2"/>
              </a:buClr>
              <a:buFont typeface="Arial" panose="020B0604020202020204" pitchFamily="34" charset="0"/>
            </a:pPr>
            <a:r>
              <a:rPr lang="en-US" dirty="0"/>
              <a:t>5-day run from 23/28-11, including external users from ESA </a:t>
            </a:r>
          </a:p>
        </p:txBody>
      </p:sp>
      <p:sp>
        <p:nvSpPr>
          <p:cNvPr id="3" name="Title 2">
            <a:extLst>
              <a:ext uri="{FF2B5EF4-FFF2-40B4-BE49-F238E27FC236}">
                <a16:creationId xmlns:a16="http://schemas.microsoft.com/office/drawing/2014/main" id="{54434E8B-F80E-BBEF-B787-4F54DD967A4C}"/>
              </a:ext>
            </a:extLst>
          </p:cNvPr>
          <p:cNvSpPr>
            <a:spLocks noGrp="1"/>
          </p:cNvSpPr>
          <p:nvPr>
            <p:ph type="title"/>
          </p:nvPr>
        </p:nvSpPr>
        <p:spPr/>
        <p:txBody>
          <a:bodyPr vert="horz" lIns="0" tIns="0" rIns="0" bIns="0" rtlCol="0" anchor="t" anchorCtr="0">
            <a:noAutofit/>
          </a:bodyPr>
          <a:lstStyle/>
          <a:p>
            <a:r>
              <a:rPr lang="en-US" sz="4400" dirty="0"/>
              <a:t>2022 Run</a:t>
            </a:r>
            <a:endParaRPr lang="en-GB" sz="4400" dirty="0"/>
          </a:p>
        </p:txBody>
      </p:sp>
      <p:sp>
        <p:nvSpPr>
          <p:cNvPr id="4" name="Date Placeholder 3">
            <a:extLst>
              <a:ext uri="{FF2B5EF4-FFF2-40B4-BE49-F238E27FC236}">
                <a16:creationId xmlns:a16="http://schemas.microsoft.com/office/drawing/2014/main" id="{06FB07DE-D9FF-A22A-D0AE-B15CFC3E2498}"/>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D080D8F2-9625-97C4-F918-32C6F828A0A9}"/>
              </a:ext>
            </a:extLst>
          </p:cNvPr>
          <p:cNvSpPr>
            <a:spLocks noGrp="1"/>
          </p:cNvSpPr>
          <p:nvPr>
            <p:ph type="ftr" sz="quarter" idx="11"/>
          </p:nvPr>
        </p:nvSpPr>
        <p:spPr/>
        <p:txBody>
          <a:bodyPr/>
          <a:lstStyle/>
          <a:p>
            <a:r>
              <a:rPr lang="en-US"/>
              <a:t>D. Banerjee  -- Joint Accelerators Performance Workshop</a:t>
            </a:r>
            <a:endParaRPr lang="en-US" dirty="0"/>
          </a:p>
        </p:txBody>
      </p:sp>
      <p:sp>
        <p:nvSpPr>
          <p:cNvPr id="6" name="Slide Number Placeholder 5">
            <a:extLst>
              <a:ext uri="{FF2B5EF4-FFF2-40B4-BE49-F238E27FC236}">
                <a16:creationId xmlns:a16="http://schemas.microsoft.com/office/drawing/2014/main" id="{A8082F3D-67AD-9C5F-DA25-4F4E2AEF1A11}"/>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1094508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59C3B23-FB9D-6B8B-EDAB-9B2FCA9453EC}"/>
              </a:ext>
            </a:extLst>
          </p:cNvPr>
          <p:cNvPicPr>
            <a:picLocks noChangeAspect="1"/>
          </p:cNvPicPr>
          <p:nvPr/>
        </p:nvPicPr>
        <p:blipFill>
          <a:blip r:embed="rId2"/>
          <a:stretch>
            <a:fillRect/>
          </a:stretch>
        </p:blipFill>
        <p:spPr>
          <a:xfrm>
            <a:off x="9261695" y="1351767"/>
            <a:ext cx="2912221" cy="1422089"/>
          </a:xfrm>
          <a:prstGeom prst="rect">
            <a:avLst/>
          </a:prstGeom>
        </p:spPr>
      </p:pic>
      <p:sp>
        <p:nvSpPr>
          <p:cNvPr id="3" name="Title 2">
            <a:extLst>
              <a:ext uri="{FF2B5EF4-FFF2-40B4-BE49-F238E27FC236}">
                <a16:creationId xmlns:a16="http://schemas.microsoft.com/office/drawing/2014/main" id="{54434E8B-F80E-BBEF-B787-4F54DD967A4C}"/>
              </a:ext>
            </a:extLst>
          </p:cNvPr>
          <p:cNvSpPr>
            <a:spLocks noGrp="1"/>
          </p:cNvSpPr>
          <p:nvPr>
            <p:ph type="title"/>
          </p:nvPr>
        </p:nvSpPr>
        <p:spPr/>
        <p:txBody>
          <a:bodyPr vert="horz" lIns="0" tIns="0" rIns="0" bIns="0" rtlCol="0" anchor="t" anchorCtr="0">
            <a:noAutofit/>
          </a:bodyPr>
          <a:lstStyle/>
          <a:p>
            <a:r>
              <a:rPr lang="en-US" sz="4400" dirty="0"/>
              <a:t>Feedback</a:t>
            </a:r>
            <a:endParaRPr lang="en-GB" sz="4400" dirty="0"/>
          </a:p>
        </p:txBody>
      </p:sp>
      <p:sp>
        <p:nvSpPr>
          <p:cNvPr id="4" name="Date Placeholder 3">
            <a:extLst>
              <a:ext uri="{FF2B5EF4-FFF2-40B4-BE49-F238E27FC236}">
                <a16:creationId xmlns:a16="http://schemas.microsoft.com/office/drawing/2014/main" id="{06FB07DE-D9FF-A22A-D0AE-B15CFC3E2498}"/>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D080D8F2-9625-97C4-F918-32C6F828A0A9}"/>
              </a:ext>
            </a:extLst>
          </p:cNvPr>
          <p:cNvSpPr>
            <a:spLocks noGrp="1"/>
          </p:cNvSpPr>
          <p:nvPr>
            <p:ph type="ftr" sz="quarter" idx="11"/>
          </p:nvPr>
        </p:nvSpPr>
        <p:spPr/>
        <p:txBody>
          <a:bodyPr/>
          <a:lstStyle/>
          <a:p>
            <a:r>
              <a:rPr lang="en-US"/>
              <a:t>D. Banerjee  -- Joint Accelerators Performance Workshop</a:t>
            </a:r>
            <a:endParaRPr lang="en-US" dirty="0"/>
          </a:p>
        </p:txBody>
      </p:sp>
      <p:sp>
        <p:nvSpPr>
          <p:cNvPr id="6" name="Slide Number Placeholder 5">
            <a:extLst>
              <a:ext uri="{FF2B5EF4-FFF2-40B4-BE49-F238E27FC236}">
                <a16:creationId xmlns:a16="http://schemas.microsoft.com/office/drawing/2014/main" id="{A8082F3D-67AD-9C5F-DA25-4F4E2AEF1A11}"/>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9" name="Content Placeholder 8">
            <a:extLst>
              <a:ext uri="{FF2B5EF4-FFF2-40B4-BE49-F238E27FC236}">
                <a16:creationId xmlns:a16="http://schemas.microsoft.com/office/drawing/2014/main" id="{45FA2209-59C5-526F-77DB-E95FD0D0A5B5}"/>
              </a:ext>
            </a:extLst>
          </p:cNvPr>
          <p:cNvSpPr>
            <a:spLocks noGrp="1"/>
          </p:cNvSpPr>
          <p:nvPr>
            <p:ph idx="1"/>
          </p:nvPr>
        </p:nvSpPr>
        <p:spPr>
          <a:xfrm>
            <a:off x="407988" y="1124744"/>
            <a:ext cx="7416204" cy="4608512"/>
          </a:xfrm>
        </p:spPr>
        <p:txBody>
          <a:bodyPr vert="horz" lIns="0" tIns="0" rIns="0" bIns="0" rtlCol="0">
            <a:noAutofit/>
          </a:bodyPr>
          <a:lstStyle/>
          <a:p>
            <a:pPr marL="271463" indent="-234950">
              <a:lnSpc>
                <a:spcPct val="100000"/>
              </a:lnSpc>
              <a:spcBef>
                <a:spcPts val="600"/>
              </a:spcBef>
              <a:spcAft>
                <a:spcPts val="0"/>
              </a:spcAft>
              <a:buFont typeface="Arial" panose="020B0604020202020204" pitchFamily="34" charset="0"/>
              <a:buChar char="•"/>
            </a:pPr>
            <a:r>
              <a:rPr lang="en-US" sz="1800" b="0" dirty="0"/>
              <a:t>Very successful test campaign – a lot of data collected, waiting to be analyzed in detail.</a:t>
            </a:r>
            <a:endParaRPr lang="en-GB" sz="1800" b="0" dirty="0"/>
          </a:p>
          <a:p>
            <a:pPr marL="271463" indent="-234950">
              <a:lnSpc>
                <a:spcPct val="100000"/>
              </a:lnSpc>
              <a:spcBef>
                <a:spcPts val="600"/>
              </a:spcBef>
              <a:spcAft>
                <a:spcPts val="0"/>
              </a:spcAft>
              <a:buFont typeface="Arial" panose="020B0604020202020204" pitchFamily="34" charset="0"/>
              <a:buChar char="•"/>
            </a:pPr>
            <a:r>
              <a:rPr lang="en-GB" sz="1800" b="0" dirty="0"/>
              <a:t>Preliminary analysis shows relatively large beam as requested (several cm FWHM) with dips in profile due to material in the beam (e.g., support frame) and independent of beam intensity.</a:t>
            </a:r>
          </a:p>
          <a:p>
            <a:pPr marL="271463" indent="-234950">
              <a:lnSpc>
                <a:spcPct val="100000"/>
              </a:lnSpc>
              <a:spcBef>
                <a:spcPts val="600"/>
              </a:spcBef>
              <a:spcAft>
                <a:spcPts val="0"/>
              </a:spcAft>
              <a:buFont typeface="Arial" panose="020B0604020202020204" pitchFamily="34" charset="0"/>
              <a:buChar char="•"/>
            </a:pPr>
            <a:r>
              <a:rPr lang="en-GB" sz="1800" b="0" dirty="0"/>
              <a:t>Spill time structure measured with variety of instruments found to be overall long and uniform enough for radiation effects testing.</a:t>
            </a:r>
          </a:p>
          <a:p>
            <a:pPr marL="271463" indent="-234950">
              <a:lnSpc>
                <a:spcPct val="100000"/>
              </a:lnSpc>
              <a:spcBef>
                <a:spcPts val="600"/>
              </a:spcBef>
              <a:spcAft>
                <a:spcPts val="0"/>
              </a:spcAft>
              <a:buFont typeface="Arial" panose="020B0604020202020204" pitchFamily="34" charset="0"/>
              <a:buChar char="•"/>
            </a:pPr>
            <a:r>
              <a:rPr lang="en-GB" sz="1800" b="0" dirty="0"/>
              <a:t>Online dashboard for flux estimate based on SEC measurements developed by K. </a:t>
            </a:r>
            <a:r>
              <a:rPr lang="en-GB" sz="1800" b="0" dirty="0" err="1"/>
              <a:t>Bilko</a:t>
            </a:r>
            <a:r>
              <a:rPr lang="en-GB" sz="1800" b="0" dirty="0"/>
              <a:t> – </a:t>
            </a:r>
            <a:r>
              <a:rPr lang="en-GB" sz="1600" b="0" i="1" dirty="0"/>
              <a:t>very useful and necessary for the users</a:t>
            </a:r>
            <a:r>
              <a:rPr lang="en-GB" sz="1800" b="0" dirty="0"/>
              <a:t>. </a:t>
            </a:r>
          </a:p>
          <a:p>
            <a:pPr marL="271463" indent="-234950">
              <a:lnSpc>
                <a:spcPct val="100000"/>
              </a:lnSpc>
              <a:spcBef>
                <a:spcPts val="600"/>
              </a:spcBef>
              <a:spcAft>
                <a:spcPts val="0"/>
              </a:spcAft>
              <a:buFont typeface="Arial" panose="020B0604020202020204" pitchFamily="34" charset="0"/>
              <a:buChar char="•"/>
            </a:pPr>
            <a:r>
              <a:rPr lang="en-GB" sz="1800" b="0" dirty="0"/>
              <a:t>Flux calculation using diodes as beam diagnostic shows different runs with the same beam settings yield identical energy deposition distributions.</a:t>
            </a:r>
          </a:p>
          <a:p>
            <a:pPr marL="271463" indent="-234950">
              <a:lnSpc>
                <a:spcPct val="100000"/>
              </a:lnSpc>
              <a:spcBef>
                <a:spcPts val="600"/>
              </a:spcBef>
              <a:spcAft>
                <a:spcPts val="0"/>
              </a:spcAft>
              <a:buFont typeface="Arial" panose="020B0604020202020204" pitchFamily="34" charset="0"/>
              <a:buChar char="•"/>
            </a:pPr>
            <a:r>
              <a:rPr lang="en-GB" sz="1800" b="0" dirty="0"/>
              <a:t>However, surprisingly shifts in the deposited energy were observed for all three primary energies. These seem to have occurred when switching from one energy to the other (as opposed to during a run).</a:t>
            </a:r>
          </a:p>
          <a:p>
            <a:pPr marL="271463" indent="-234950">
              <a:lnSpc>
                <a:spcPct val="100000"/>
              </a:lnSpc>
              <a:spcBef>
                <a:spcPts val="600"/>
              </a:spcBef>
              <a:spcAft>
                <a:spcPts val="0"/>
              </a:spcAft>
              <a:buFont typeface="Arial" panose="020B0604020202020204" pitchFamily="34" charset="0"/>
              <a:buChar char="•"/>
            </a:pPr>
            <a:endParaRPr lang="en-GB" sz="1800" b="0" dirty="0"/>
          </a:p>
        </p:txBody>
      </p:sp>
      <p:pic>
        <p:nvPicPr>
          <p:cNvPr id="10" name="Picture 9">
            <a:extLst>
              <a:ext uri="{FF2B5EF4-FFF2-40B4-BE49-F238E27FC236}">
                <a16:creationId xmlns:a16="http://schemas.microsoft.com/office/drawing/2014/main" id="{D93AE2A8-8DC6-8F3C-307A-2581B7130100}"/>
              </a:ext>
            </a:extLst>
          </p:cNvPr>
          <p:cNvPicPr>
            <a:picLocks noChangeAspect="1"/>
          </p:cNvPicPr>
          <p:nvPr/>
        </p:nvPicPr>
        <p:blipFill>
          <a:blip r:embed="rId3"/>
          <a:stretch>
            <a:fillRect/>
          </a:stretch>
        </p:blipFill>
        <p:spPr>
          <a:xfrm>
            <a:off x="7774652" y="352172"/>
            <a:ext cx="3067330" cy="1349945"/>
          </a:xfrm>
          <a:prstGeom prst="rect">
            <a:avLst/>
          </a:prstGeom>
        </p:spPr>
      </p:pic>
      <p:pic>
        <p:nvPicPr>
          <p:cNvPr id="17" name="Picture 16">
            <a:extLst>
              <a:ext uri="{FF2B5EF4-FFF2-40B4-BE49-F238E27FC236}">
                <a16:creationId xmlns:a16="http://schemas.microsoft.com/office/drawing/2014/main" id="{E9268B3B-070B-EF5B-8AB8-C71E8A848807}"/>
              </a:ext>
            </a:extLst>
          </p:cNvPr>
          <p:cNvPicPr>
            <a:picLocks noChangeAspect="1"/>
          </p:cNvPicPr>
          <p:nvPr/>
        </p:nvPicPr>
        <p:blipFill>
          <a:blip r:embed="rId4"/>
          <a:stretch>
            <a:fillRect/>
          </a:stretch>
        </p:blipFill>
        <p:spPr>
          <a:xfrm>
            <a:off x="7619008" y="2742444"/>
            <a:ext cx="3378618" cy="1795421"/>
          </a:xfrm>
          <a:prstGeom prst="rect">
            <a:avLst/>
          </a:prstGeom>
        </p:spPr>
      </p:pic>
      <p:pic>
        <p:nvPicPr>
          <p:cNvPr id="18" name="Content Placeholder 6">
            <a:extLst>
              <a:ext uri="{FF2B5EF4-FFF2-40B4-BE49-F238E27FC236}">
                <a16:creationId xmlns:a16="http://schemas.microsoft.com/office/drawing/2014/main" id="{996F4E49-333D-6DA5-6370-454F7AACEAE3}"/>
              </a:ext>
            </a:extLst>
          </p:cNvPr>
          <p:cNvPicPr>
            <a:picLocks noChangeAspect="1"/>
          </p:cNvPicPr>
          <p:nvPr/>
        </p:nvPicPr>
        <p:blipFill>
          <a:blip r:embed="rId5"/>
          <a:stretch>
            <a:fillRect/>
          </a:stretch>
        </p:blipFill>
        <p:spPr>
          <a:xfrm>
            <a:off x="9221588" y="4506452"/>
            <a:ext cx="2952328" cy="1722633"/>
          </a:xfrm>
          <a:prstGeom prst="rect">
            <a:avLst/>
          </a:prstGeom>
        </p:spPr>
      </p:pic>
    </p:spTree>
    <p:extLst>
      <p:ext uri="{BB962C8B-B14F-4D97-AF65-F5344CB8AC3E}">
        <p14:creationId xmlns:p14="http://schemas.microsoft.com/office/powerpoint/2010/main" val="3418475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434E8B-F80E-BBEF-B787-4F54DD967A4C}"/>
              </a:ext>
            </a:extLst>
          </p:cNvPr>
          <p:cNvSpPr>
            <a:spLocks noGrp="1"/>
          </p:cNvSpPr>
          <p:nvPr>
            <p:ph type="title"/>
          </p:nvPr>
        </p:nvSpPr>
        <p:spPr/>
        <p:txBody>
          <a:bodyPr vert="horz" lIns="0" tIns="0" rIns="0" bIns="0" rtlCol="0" anchor="t" anchorCtr="0">
            <a:noAutofit/>
          </a:bodyPr>
          <a:lstStyle/>
          <a:p>
            <a:r>
              <a:rPr lang="en-US" sz="4400" dirty="0"/>
              <a:t>CHIMERA Outlook for 2023</a:t>
            </a:r>
            <a:endParaRPr lang="en-GB" sz="4400" dirty="0"/>
          </a:p>
        </p:txBody>
      </p:sp>
      <p:sp>
        <p:nvSpPr>
          <p:cNvPr id="4" name="Date Placeholder 3">
            <a:extLst>
              <a:ext uri="{FF2B5EF4-FFF2-40B4-BE49-F238E27FC236}">
                <a16:creationId xmlns:a16="http://schemas.microsoft.com/office/drawing/2014/main" id="{06FB07DE-D9FF-A22A-D0AE-B15CFC3E2498}"/>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D080D8F2-9625-97C4-F918-32C6F828A0A9}"/>
              </a:ext>
            </a:extLst>
          </p:cNvPr>
          <p:cNvSpPr>
            <a:spLocks noGrp="1"/>
          </p:cNvSpPr>
          <p:nvPr>
            <p:ph type="ftr" sz="quarter" idx="11"/>
          </p:nvPr>
        </p:nvSpPr>
        <p:spPr/>
        <p:txBody>
          <a:bodyPr/>
          <a:lstStyle/>
          <a:p>
            <a:r>
              <a:rPr lang="en-US"/>
              <a:t>D. Banerjee  -- Joint Accelerators Performance Workshop</a:t>
            </a:r>
            <a:endParaRPr lang="en-US" dirty="0"/>
          </a:p>
        </p:txBody>
      </p:sp>
      <p:sp>
        <p:nvSpPr>
          <p:cNvPr id="6" name="Slide Number Placeholder 5">
            <a:extLst>
              <a:ext uri="{FF2B5EF4-FFF2-40B4-BE49-F238E27FC236}">
                <a16:creationId xmlns:a16="http://schemas.microsoft.com/office/drawing/2014/main" id="{A8082F3D-67AD-9C5F-DA25-4F4E2AEF1A11}"/>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9" name="Content Placeholder 8">
            <a:extLst>
              <a:ext uri="{FF2B5EF4-FFF2-40B4-BE49-F238E27FC236}">
                <a16:creationId xmlns:a16="http://schemas.microsoft.com/office/drawing/2014/main" id="{45FA2209-59C5-526F-77DB-E95FD0D0A5B5}"/>
              </a:ext>
            </a:extLst>
          </p:cNvPr>
          <p:cNvSpPr>
            <a:spLocks noGrp="1"/>
          </p:cNvSpPr>
          <p:nvPr>
            <p:ph idx="1"/>
          </p:nvPr>
        </p:nvSpPr>
        <p:spPr>
          <a:xfrm>
            <a:off x="407988" y="1124744"/>
            <a:ext cx="11448652" cy="4608512"/>
          </a:xfrm>
        </p:spPr>
        <p:txBody>
          <a:bodyPr/>
          <a:lstStyle/>
          <a:p>
            <a:pPr marL="342900" indent="-342900">
              <a:spcBef>
                <a:spcPts val="400"/>
              </a:spcBef>
              <a:buFont typeface="Arial" panose="020B0604020202020204" pitchFamily="34" charset="0"/>
              <a:buChar char="•"/>
            </a:pPr>
            <a:r>
              <a:rPr lang="en-US" sz="1800" dirty="0">
                <a:solidFill>
                  <a:srgbClr val="000000"/>
                </a:solidFill>
                <a:sym typeface="Wingdings" panose="05000000000000000000" pitchFamily="2" charset="2"/>
              </a:rPr>
              <a:t>Cause of change of the beam energy </a:t>
            </a:r>
            <a:r>
              <a:rPr lang="en-US" sz="1800" b="0" dirty="0">
                <a:solidFill>
                  <a:srgbClr val="000000"/>
                </a:solidFill>
                <a:sym typeface="Wingdings" panose="05000000000000000000" pitchFamily="2" charset="2"/>
              </a:rPr>
              <a:t>of the beam throughout the different runs? </a:t>
            </a:r>
          </a:p>
          <a:p>
            <a:pPr marL="342900" indent="-342900">
              <a:spcBef>
                <a:spcPts val="400"/>
              </a:spcBef>
              <a:buFont typeface="Arial" panose="020B0604020202020204" pitchFamily="34" charset="0"/>
              <a:buChar char="•"/>
            </a:pPr>
            <a:r>
              <a:rPr lang="en-US" sz="1800" b="0" dirty="0">
                <a:solidFill>
                  <a:srgbClr val="000000"/>
                </a:solidFill>
                <a:sym typeface="Wingdings" panose="05000000000000000000" pitchFamily="2" charset="2"/>
              </a:rPr>
              <a:t>Initial hypothesis is some additional material budget being put in and out of the line. Being investigated!!</a:t>
            </a:r>
          </a:p>
          <a:p>
            <a:pPr marL="342900" indent="-342900">
              <a:spcBef>
                <a:spcPts val="400"/>
              </a:spcBef>
              <a:buFont typeface="Arial" panose="020B0604020202020204" pitchFamily="34" charset="0"/>
              <a:buChar char="•"/>
            </a:pPr>
            <a:r>
              <a:rPr lang="en-US" sz="1800" b="0" dirty="0">
                <a:sym typeface="Wingdings" panose="05000000000000000000" pitchFamily="2" charset="2"/>
              </a:rPr>
              <a:t>Some initial thoughts for 2023:</a:t>
            </a:r>
          </a:p>
          <a:p>
            <a:pPr marL="666900" lvl="1" indent="-342900">
              <a:spcBef>
                <a:spcPts val="400"/>
              </a:spcBef>
              <a:buFont typeface="Arial" panose="020B0604020202020204" pitchFamily="34" charset="0"/>
              <a:buChar char="•"/>
            </a:pPr>
            <a:r>
              <a:rPr lang="en-US" dirty="0">
                <a:sym typeface="Wingdings" panose="05000000000000000000" pitchFamily="2" charset="2"/>
              </a:rPr>
              <a:t>A lot of </a:t>
            </a:r>
            <a:r>
              <a:rPr lang="en-US" b="1" dirty="0">
                <a:sym typeface="Wingdings" panose="05000000000000000000" pitchFamily="2" charset="2"/>
              </a:rPr>
              <a:t>data analysis and reporting</a:t>
            </a:r>
            <a:r>
              <a:rPr lang="en-US" dirty="0">
                <a:sym typeface="Wingdings" panose="05000000000000000000" pitchFamily="2" charset="2"/>
              </a:rPr>
              <a:t>! (also, in the context of contractual commitments with ESA and the EU) </a:t>
            </a:r>
          </a:p>
          <a:p>
            <a:pPr marL="666900" lvl="1" indent="-342900">
              <a:spcBef>
                <a:spcPts val="400"/>
              </a:spcBef>
              <a:buFont typeface="Arial" panose="020B0604020202020204" pitchFamily="34" charset="0"/>
              <a:buChar char="•"/>
            </a:pPr>
            <a:r>
              <a:rPr lang="en-US" b="1" dirty="0">
                <a:sym typeface="Wingdings" panose="05000000000000000000" pitchFamily="2" charset="2"/>
              </a:rPr>
              <a:t>Schedule definition </a:t>
            </a:r>
            <a:r>
              <a:rPr lang="en-US" dirty="0">
                <a:sym typeface="Wingdings" panose="05000000000000000000" pitchFamily="2" charset="2"/>
              </a:rPr>
              <a:t>(including, if possible, some parallel and dedicated Wed MDs, once ions are available in the PS)</a:t>
            </a:r>
          </a:p>
          <a:p>
            <a:pPr marL="666900" lvl="1" indent="-342900">
              <a:spcBef>
                <a:spcPts val="400"/>
              </a:spcBef>
              <a:buFont typeface="Arial" panose="020B0604020202020204" pitchFamily="34" charset="0"/>
              <a:buChar char="•"/>
            </a:pPr>
            <a:r>
              <a:rPr lang="en-US" b="1" dirty="0">
                <a:sym typeface="Wingdings" panose="05000000000000000000" pitchFamily="2" charset="2"/>
              </a:rPr>
              <a:t>Target station development and considerations</a:t>
            </a:r>
          </a:p>
          <a:p>
            <a:pPr marL="990900" lvl="2" indent="-342900">
              <a:spcBef>
                <a:spcPts val="400"/>
              </a:spcBef>
            </a:pPr>
            <a:r>
              <a:rPr lang="en-US" dirty="0">
                <a:sym typeface="Wingdings" panose="05000000000000000000" pitchFamily="2" charset="2"/>
              </a:rPr>
              <a:t>Solution for installation of ancillary electronics near the device-under-test </a:t>
            </a:r>
          </a:p>
          <a:p>
            <a:pPr marL="990900" lvl="2" indent="-342900">
              <a:spcBef>
                <a:spcPts val="400"/>
              </a:spcBef>
            </a:pPr>
            <a:r>
              <a:rPr lang="en-US" dirty="0">
                <a:sym typeface="Wingdings" panose="05000000000000000000" pitchFamily="2" charset="2"/>
              </a:rPr>
              <a:t>Remotely controlled degrader and collimator system</a:t>
            </a:r>
            <a:endParaRPr lang="en-GB" b="0" dirty="0"/>
          </a:p>
        </p:txBody>
      </p:sp>
    </p:spTree>
    <p:extLst>
      <p:ext uri="{BB962C8B-B14F-4D97-AF65-F5344CB8AC3E}">
        <p14:creationId xmlns:p14="http://schemas.microsoft.com/office/powerpoint/2010/main" val="2164920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706940-7006-9242-872A-D16BEC8284BF}"/>
              </a:ext>
            </a:extLst>
          </p:cNvPr>
          <p:cNvSpPr>
            <a:spLocks noGrp="1"/>
          </p:cNvSpPr>
          <p:nvPr>
            <p:ph type="title"/>
          </p:nvPr>
        </p:nvSpPr>
        <p:spPr>
          <a:xfrm>
            <a:off x="407988" y="260648"/>
            <a:ext cx="11376025" cy="648072"/>
          </a:xfrm>
        </p:spPr>
        <p:txBody>
          <a:bodyPr/>
          <a:lstStyle/>
          <a:p>
            <a:r>
              <a:rPr lang="en-GB" dirty="0"/>
              <a:t>Summary</a:t>
            </a:r>
          </a:p>
        </p:txBody>
      </p:sp>
      <p:sp>
        <p:nvSpPr>
          <p:cNvPr id="6" name="Content Placeholder 4">
            <a:extLst>
              <a:ext uri="{FF2B5EF4-FFF2-40B4-BE49-F238E27FC236}">
                <a16:creationId xmlns:a16="http://schemas.microsoft.com/office/drawing/2014/main" id="{D9BF09D2-95C5-B044-9FF2-C59C6179C3DD}"/>
              </a:ext>
            </a:extLst>
          </p:cNvPr>
          <p:cNvSpPr txBox="1">
            <a:spLocks/>
          </p:cNvSpPr>
          <p:nvPr/>
        </p:nvSpPr>
        <p:spPr>
          <a:xfrm>
            <a:off x="407987" y="908720"/>
            <a:ext cx="11592669" cy="5442731"/>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600"/>
              </a:spcBef>
              <a:spcAft>
                <a:spcPts val="0"/>
              </a:spcAft>
            </a:pPr>
            <a:r>
              <a:rPr lang="en-GB" sz="1800" dirty="0"/>
              <a:t>The renovation of the East Area has greatly increased the performance of all beamlines including their availability and stability. </a:t>
            </a:r>
          </a:p>
          <a:p>
            <a:pPr marL="0" indent="0">
              <a:lnSpc>
                <a:spcPct val="100000"/>
              </a:lnSpc>
              <a:spcBef>
                <a:spcPts val="600"/>
              </a:spcBef>
              <a:spcAft>
                <a:spcPts val="0"/>
              </a:spcAft>
              <a:buNone/>
            </a:pPr>
            <a:endParaRPr lang="en-GB" sz="1800" dirty="0"/>
          </a:p>
          <a:p>
            <a:pPr>
              <a:lnSpc>
                <a:spcPct val="100000"/>
              </a:lnSpc>
              <a:spcBef>
                <a:spcPts val="600"/>
              </a:spcBef>
              <a:spcAft>
                <a:spcPts val="0"/>
              </a:spcAft>
            </a:pPr>
            <a:r>
              <a:rPr lang="en-GB" sz="1800" dirty="0"/>
              <a:t>Very good co-ordination between the users and BE-OP to optimise the sharing of the beam between the destinations. </a:t>
            </a:r>
          </a:p>
          <a:p>
            <a:pPr marL="0" indent="0">
              <a:lnSpc>
                <a:spcPct val="100000"/>
              </a:lnSpc>
              <a:spcBef>
                <a:spcPts val="600"/>
              </a:spcBef>
              <a:spcAft>
                <a:spcPts val="0"/>
              </a:spcAft>
              <a:buNone/>
            </a:pPr>
            <a:endParaRPr lang="en-GB" sz="1800" dirty="0"/>
          </a:p>
          <a:p>
            <a:pPr>
              <a:lnSpc>
                <a:spcPct val="100000"/>
              </a:lnSpc>
              <a:spcBef>
                <a:spcPts val="600"/>
              </a:spcBef>
              <a:spcAft>
                <a:spcPts val="0"/>
              </a:spcAft>
            </a:pPr>
            <a:r>
              <a:rPr lang="en-GB" sz="1800" dirty="0">
                <a:solidFill>
                  <a:srgbClr val="FF0000"/>
                </a:solidFill>
              </a:rPr>
              <a:t>Overall very happy users and a productive year.</a:t>
            </a:r>
          </a:p>
          <a:p>
            <a:pPr marL="0" indent="0">
              <a:lnSpc>
                <a:spcPct val="100000"/>
              </a:lnSpc>
              <a:spcBef>
                <a:spcPts val="600"/>
              </a:spcBef>
              <a:spcAft>
                <a:spcPts val="0"/>
              </a:spcAft>
              <a:buNone/>
            </a:pPr>
            <a:endParaRPr lang="en-GB" sz="1800" dirty="0"/>
          </a:p>
          <a:p>
            <a:pPr>
              <a:lnSpc>
                <a:spcPct val="100000"/>
              </a:lnSpc>
              <a:spcBef>
                <a:spcPts val="600"/>
              </a:spcBef>
              <a:spcAft>
                <a:spcPts val="0"/>
              </a:spcAft>
            </a:pPr>
            <a:r>
              <a:rPr lang="en-GB" sz="1800" dirty="0"/>
              <a:t>Discussions are also ongoing to increase the frequency of spills and/or intensity on target to the East Area beyond the design values (</a:t>
            </a:r>
            <a:r>
              <a:rPr lang="en-GB" sz="1800" b="0" i="1" dirty="0"/>
              <a:t>Denis’s talk</a:t>
            </a:r>
            <a:r>
              <a:rPr lang="en-GB" sz="1800" dirty="0"/>
              <a:t>).</a:t>
            </a:r>
            <a:endParaRPr lang="en-GB" b="1" dirty="0"/>
          </a:p>
          <a:p>
            <a:pPr lvl="1">
              <a:spcBef>
                <a:spcPts val="600"/>
              </a:spcBef>
              <a:spcAft>
                <a:spcPts val="0"/>
              </a:spcAft>
            </a:pPr>
            <a:endParaRPr lang="en-GB" b="1" dirty="0"/>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r>
              <a:rPr lang="de-CH"/>
              <a:t>05.12.2022</a:t>
            </a:r>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D. Banerjee  -- Joint Accelerators Performance Workshop</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2" name="TextBox 1">
            <a:extLst>
              <a:ext uri="{FF2B5EF4-FFF2-40B4-BE49-F238E27FC236}">
                <a16:creationId xmlns:a16="http://schemas.microsoft.com/office/drawing/2014/main" id="{C9E18824-F949-D1E2-49DB-C6096C76BAA6}"/>
              </a:ext>
            </a:extLst>
          </p:cNvPr>
          <p:cNvSpPr txBox="1"/>
          <p:nvPr/>
        </p:nvSpPr>
        <p:spPr>
          <a:xfrm>
            <a:off x="4799856" y="4941168"/>
            <a:ext cx="1905971" cy="384721"/>
          </a:xfrm>
          <a:prstGeom prst="rect">
            <a:avLst/>
          </a:prstGeom>
          <a:noFill/>
        </p:spPr>
        <p:txBody>
          <a:bodyPr wrap="none" lIns="0" tIns="0" rIns="0" bIns="0" rtlCol="0">
            <a:spAutoFit/>
          </a:bodyPr>
          <a:lstStyle/>
          <a:p>
            <a:pPr algn="l"/>
            <a:r>
              <a:rPr lang="en-GB" sz="2500" b="1" dirty="0">
                <a:solidFill>
                  <a:srgbClr val="000000"/>
                </a:solidFill>
              </a:rPr>
              <a:t>Thank you !!</a:t>
            </a:r>
          </a:p>
        </p:txBody>
      </p:sp>
    </p:spTree>
    <p:extLst>
      <p:ext uri="{BB962C8B-B14F-4D97-AF65-F5344CB8AC3E}">
        <p14:creationId xmlns:p14="http://schemas.microsoft.com/office/powerpoint/2010/main" val="2734147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2994D-FAD7-7947-93FF-DBD8F78249B1}"/>
              </a:ext>
            </a:extLst>
          </p:cNvPr>
          <p:cNvSpPr>
            <a:spLocks noGrp="1"/>
          </p:cNvSpPr>
          <p:nvPr>
            <p:ph type="title"/>
          </p:nvPr>
        </p:nvSpPr>
        <p:spPr>
          <a:xfrm>
            <a:off x="407987" y="1709739"/>
            <a:ext cx="11376025" cy="1719262"/>
          </a:xfrm>
        </p:spPr>
        <p:txBody>
          <a:bodyPr/>
          <a:lstStyle/>
          <a:p>
            <a:r>
              <a:rPr lang="en-GB" dirty="0"/>
              <a:t>Primary Beam: T08 </a:t>
            </a:r>
            <a:br>
              <a:rPr lang="en-GB" dirty="0"/>
            </a:br>
            <a:r>
              <a:rPr lang="en-GB" sz="4400" dirty="0">
                <a:solidFill>
                  <a:schemeClr val="bg2">
                    <a:lumMod val="50000"/>
                  </a:schemeClr>
                </a:solidFill>
              </a:rPr>
              <a:t>Irradiation Facilities (IRRAD/CHARM)</a:t>
            </a:r>
            <a:endParaRPr lang="en-GB" dirty="0">
              <a:solidFill>
                <a:schemeClr val="bg2">
                  <a:lumMod val="50000"/>
                </a:schemeClr>
              </a:solidFill>
            </a:endParaRPr>
          </a:p>
        </p:txBody>
      </p:sp>
      <p:sp>
        <p:nvSpPr>
          <p:cNvPr id="4" name="Date Placeholder 3">
            <a:extLst>
              <a:ext uri="{FF2B5EF4-FFF2-40B4-BE49-F238E27FC236}">
                <a16:creationId xmlns:a16="http://schemas.microsoft.com/office/drawing/2014/main" id="{31A3AF7D-6BEA-5947-B9F3-10C4C282A611}"/>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DD2DFC53-252C-EA4F-8AC8-7AA02FEC2613}"/>
              </a:ext>
            </a:extLst>
          </p:cNvPr>
          <p:cNvSpPr>
            <a:spLocks noGrp="1"/>
          </p:cNvSpPr>
          <p:nvPr>
            <p:ph type="ftr" sz="quarter" idx="11"/>
          </p:nvPr>
        </p:nvSpPr>
        <p:spPr/>
        <p:txBody>
          <a:bodyPr/>
          <a:lstStyle/>
          <a:p>
            <a:r>
              <a:rPr lang="en-US"/>
              <a:t>D. Banerjee  -- Joint Accelerators Performance Workshop</a:t>
            </a:r>
            <a:endParaRPr lang="en-US" dirty="0"/>
          </a:p>
        </p:txBody>
      </p:sp>
      <p:sp>
        <p:nvSpPr>
          <p:cNvPr id="6" name="Slide Number Placeholder 5">
            <a:extLst>
              <a:ext uri="{FF2B5EF4-FFF2-40B4-BE49-F238E27FC236}">
                <a16:creationId xmlns:a16="http://schemas.microsoft.com/office/drawing/2014/main" id="{8035839B-B818-5046-88A6-449223FF4555}"/>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3" name="TextBox 2">
            <a:extLst>
              <a:ext uri="{FF2B5EF4-FFF2-40B4-BE49-F238E27FC236}">
                <a16:creationId xmlns:a16="http://schemas.microsoft.com/office/drawing/2014/main" id="{9233999B-98E6-B5AD-BE35-1EEDA386BD7C}"/>
              </a:ext>
            </a:extLst>
          </p:cNvPr>
          <p:cNvSpPr txBox="1"/>
          <p:nvPr/>
        </p:nvSpPr>
        <p:spPr>
          <a:xfrm>
            <a:off x="10060088" y="332656"/>
            <a:ext cx="2012576" cy="523220"/>
          </a:xfrm>
          <a:prstGeom prst="rect">
            <a:avLst/>
          </a:prstGeom>
          <a:noFill/>
        </p:spPr>
        <p:txBody>
          <a:bodyPr wrap="square">
            <a:spAutoFit/>
          </a:bodyPr>
          <a:lstStyle/>
          <a:p>
            <a:r>
              <a:rPr lang="en-GB" sz="1400" dirty="0"/>
              <a:t>F. </a:t>
            </a:r>
            <a:r>
              <a:rPr lang="en-GB" sz="1400" dirty="0" err="1"/>
              <a:t>Ravotti</a:t>
            </a:r>
            <a:r>
              <a:rPr lang="en-GB" sz="1400" dirty="0"/>
              <a:t> (EP-DT) /   S. </a:t>
            </a:r>
            <a:r>
              <a:rPr lang="en-GB" sz="1400" dirty="0" err="1"/>
              <a:t>Danzeca</a:t>
            </a:r>
            <a:r>
              <a:rPr lang="en-GB" sz="1400" dirty="0"/>
              <a:t> (BE-CEM) </a:t>
            </a:r>
          </a:p>
        </p:txBody>
      </p:sp>
    </p:spTree>
    <p:extLst>
      <p:ext uri="{BB962C8B-B14F-4D97-AF65-F5344CB8AC3E}">
        <p14:creationId xmlns:p14="http://schemas.microsoft.com/office/powerpoint/2010/main" val="3545373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7EA33F-7AE4-431A-90BF-A0F2A0FE1DD5}"/>
              </a:ext>
            </a:extLst>
          </p:cNvPr>
          <p:cNvSpPr>
            <a:spLocks noGrp="1"/>
          </p:cNvSpPr>
          <p:nvPr>
            <p:ph type="title"/>
          </p:nvPr>
        </p:nvSpPr>
        <p:spPr>
          <a:xfrm>
            <a:off x="213512" y="229449"/>
            <a:ext cx="6242528" cy="1065742"/>
          </a:xfrm>
        </p:spPr>
        <p:txBody>
          <a:bodyPr/>
          <a:lstStyle/>
          <a:p>
            <a:r>
              <a:rPr lang="en-US" sz="4400" dirty="0"/>
              <a:t>2022 Proton Run</a:t>
            </a:r>
            <a:endParaRPr lang="en-GB" sz="4400" dirty="0"/>
          </a:p>
        </p:txBody>
      </p:sp>
      <p:sp>
        <p:nvSpPr>
          <p:cNvPr id="4" name="Date Placeholder 3">
            <a:extLst>
              <a:ext uri="{FF2B5EF4-FFF2-40B4-BE49-F238E27FC236}">
                <a16:creationId xmlns:a16="http://schemas.microsoft.com/office/drawing/2014/main" id="{5D1223CC-61E9-4F96-9F29-BF23FFF850CC}"/>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364DCEEA-5B53-4D4A-9137-8A308D51D6BF}"/>
              </a:ext>
            </a:extLst>
          </p:cNvPr>
          <p:cNvSpPr>
            <a:spLocks noGrp="1"/>
          </p:cNvSpPr>
          <p:nvPr>
            <p:ph type="ftr" sz="quarter" idx="11"/>
          </p:nvPr>
        </p:nvSpPr>
        <p:spPr/>
        <p:txBody>
          <a:bodyPr/>
          <a:lstStyle/>
          <a:p>
            <a:r>
              <a:rPr lang="en-GB"/>
              <a:t>D. Banerjee  -- Joint Accelerators Performance Workshop</a:t>
            </a:r>
            <a:endParaRPr lang="en-US" dirty="0"/>
          </a:p>
        </p:txBody>
      </p:sp>
      <p:sp>
        <p:nvSpPr>
          <p:cNvPr id="6" name="Slide Number Placeholder 5">
            <a:extLst>
              <a:ext uri="{FF2B5EF4-FFF2-40B4-BE49-F238E27FC236}">
                <a16:creationId xmlns:a16="http://schemas.microsoft.com/office/drawing/2014/main" id="{422C6E3C-5D5D-47C0-B352-FF49F24F0C03}"/>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2" name="Picture 11" descr="A picture containing indoor, wall, equipment, cluttered&#10;&#10;Description automatically generated">
            <a:extLst>
              <a:ext uri="{FF2B5EF4-FFF2-40B4-BE49-F238E27FC236}">
                <a16:creationId xmlns:a16="http://schemas.microsoft.com/office/drawing/2014/main" id="{958A0C35-BABB-A67F-87D4-38247EFC451A}"/>
              </a:ext>
            </a:extLst>
          </p:cNvPr>
          <p:cNvPicPr>
            <a:picLocks noChangeAspect="1"/>
          </p:cNvPicPr>
          <p:nvPr/>
        </p:nvPicPr>
        <p:blipFill rotWithShape="1">
          <a:blip r:embed="rId3"/>
          <a:srcRect l="20734" r="10274"/>
          <a:stretch/>
        </p:blipFill>
        <p:spPr>
          <a:xfrm rot="5400000">
            <a:off x="7605521" y="1072196"/>
            <a:ext cx="3367277" cy="2198249"/>
          </a:xfrm>
          <a:prstGeom prst="rect">
            <a:avLst/>
          </a:prstGeom>
        </p:spPr>
      </p:pic>
      <p:pic>
        <p:nvPicPr>
          <p:cNvPr id="13" name="Picture 12" descr="A picture containing indoor&#10;&#10;Description automatically generated">
            <a:extLst>
              <a:ext uri="{FF2B5EF4-FFF2-40B4-BE49-F238E27FC236}">
                <a16:creationId xmlns:a16="http://schemas.microsoft.com/office/drawing/2014/main" id="{8DAB95F1-E95C-94F6-9560-5F2873F1611B}"/>
              </a:ext>
            </a:extLst>
          </p:cNvPr>
          <p:cNvPicPr>
            <a:picLocks noChangeAspect="1"/>
          </p:cNvPicPr>
          <p:nvPr/>
        </p:nvPicPr>
        <p:blipFill rotWithShape="1">
          <a:blip r:embed="rId4"/>
          <a:srcRect l="7926"/>
          <a:stretch/>
        </p:blipFill>
        <p:spPr>
          <a:xfrm rot="5400000">
            <a:off x="9641434" y="1357550"/>
            <a:ext cx="3361931" cy="1644545"/>
          </a:xfrm>
          <a:prstGeom prst="rect">
            <a:avLst/>
          </a:prstGeom>
        </p:spPr>
      </p:pic>
      <p:sp>
        <p:nvSpPr>
          <p:cNvPr id="15" name="TextBox 14">
            <a:extLst>
              <a:ext uri="{FF2B5EF4-FFF2-40B4-BE49-F238E27FC236}">
                <a16:creationId xmlns:a16="http://schemas.microsoft.com/office/drawing/2014/main" id="{2016E771-19EB-43DF-AC41-307006BB81FA}"/>
              </a:ext>
            </a:extLst>
          </p:cNvPr>
          <p:cNvSpPr txBox="1"/>
          <p:nvPr/>
        </p:nvSpPr>
        <p:spPr>
          <a:xfrm>
            <a:off x="8425499" y="559118"/>
            <a:ext cx="1656470" cy="211203"/>
          </a:xfrm>
          <a:prstGeom prst="rect">
            <a:avLst/>
          </a:prstGeom>
          <a:solidFill>
            <a:schemeClr val="bg1"/>
          </a:solidFill>
          <a:ln w="6350">
            <a:solidFill>
              <a:schemeClr val="tx2"/>
            </a:solidFill>
          </a:ln>
        </p:spPr>
        <p:txBody>
          <a:bodyPr wrap="none" lIns="36000" tIns="36000" rIns="36000" bIns="36000" rtlCol="0" anchor="ctr" anchorCtr="0">
            <a:spAutoFit/>
          </a:bodyPr>
          <a:lstStyle>
            <a:defPPr>
              <a:defRPr lang="en-US"/>
            </a:defPPr>
            <a:lvl1pPr algn="ctr">
              <a:defRPr sz="900" b="1">
                <a:solidFill>
                  <a:schemeClr val="tx2"/>
                </a:solidFill>
              </a:defRPr>
            </a:lvl1pPr>
          </a:lstStyle>
          <a:p>
            <a:r>
              <a:rPr lang="en-US" dirty="0"/>
              <a:t>EXPERIMENTS R&amp;D (IRRAD)</a:t>
            </a:r>
            <a:endParaRPr lang="en-GB" dirty="0"/>
          </a:p>
        </p:txBody>
      </p:sp>
      <p:pic>
        <p:nvPicPr>
          <p:cNvPr id="17" name="Picture 16">
            <a:extLst>
              <a:ext uri="{FF2B5EF4-FFF2-40B4-BE49-F238E27FC236}">
                <a16:creationId xmlns:a16="http://schemas.microsoft.com/office/drawing/2014/main" id="{99C4D691-281E-7066-E411-E90A3A62D329}"/>
              </a:ext>
            </a:extLst>
          </p:cNvPr>
          <p:cNvPicPr>
            <a:picLocks noChangeAspect="1"/>
          </p:cNvPicPr>
          <p:nvPr/>
        </p:nvPicPr>
        <p:blipFill rotWithShape="1">
          <a:blip r:embed="rId5"/>
          <a:srcRect l="11812" r="16402"/>
          <a:stretch/>
        </p:blipFill>
        <p:spPr>
          <a:xfrm rot="5400000">
            <a:off x="5156801" y="1114986"/>
            <a:ext cx="3367277" cy="2112671"/>
          </a:xfrm>
          <a:prstGeom prst="rect">
            <a:avLst/>
          </a:prstGeom>
        </p:spPr>
      </p:pic>
      <p:sp>
        <p:nvSpPr>
          <p:cNvPr id="18" name="TextBox 17">
            <a:extLst>
              <a:ext uri="{FF2B5EF4-FFF2-40B4-BE49-F238E27FC236}">
                <a16:creationId xmlns:a16="http://schemas.microsoft.com/office/drawing/2014/main" id="{128A20D7-A3F2-02A8-3C3C-C96531200648}"/>
              </a:ext>
            </a:extLst>
          </p:cNvPr>
          <p:cNvSpPr txBox="1"/>
          <p:nvPr/>
        </p:nvSpPr>
        <p:spPr>
          <a:xfrm>
            <a:off x="5964459" y="551117"/>
            <a:ext cx="1823183" cy="211203"/>
          </a:xfrm>
          <a:prstGeom prst="rect">
            <a:avLst/>
          </a:prstGeom>
          <a:solidFill>
            <a:schemeClr val="bg1"/>
          </a:solidFill>
          <a:ln w="6350">
            <a:solidFill>
              <a:schemeClr val="tx2"/>
            </a:solidFill>
          </a:ln>
        </p:spPr>
        <p:txBody>
          <a:bodyPr wrap="none" lIns="36000" tIns="36000" rIns="36000" bIns="36000" rtlCol="0" anchor="ctr" anchorCtr="0">
            <a:spAutoFit/>
          </a:bodyPr>
          <a:lstStyle/>
          <a:p>
            <a:pPr algn="ctr"/>
            <a:r>
              <a:rPr lang="en-US" sz="900" b="1" dirty="0">
                <a:solidFill>
                  <a:schemeClr val="tx2"/>
                </a:solidFill>
              </a:rPr>
              <a:t>SYSTEM-LEVEL TEST (CHARM)</a:t>
            </a:r>
            <a:endParaRPr lang="en-GB" sz="900" b="1" dirty="0">
              <a:solidFill>
                <a:schemeClr val="tx2"/>
              </a:solidFill>
            </a:endParaRPr>
          </a:p>
        </p:txBody>
      </p:sp>
      <p:sp>
        <p:nvSpPr>
          <p:cNvPr id="20" name="TextBox 19">
            <a:extLst>
              <a:ext uri="{FF2B5EF4-FFF2-40B4-BE49-F238E27FC236}">
                <a16:creationId xmlns:a16="http://schemas.microsoft.com/office/drawing/2014/main" id="{4653ED72-519F-2178-BB2F-A4D2D6300D11}"/>
              </a:ext>
            </a:extLst>
          </p:cNvPr>
          <p:cNvSpPr txBox="1"/>
          <p:nvPr/>
        </p:nvSpPr>
        <p:spPr>
          <a:xfrm>
            <a:off x="10535806" y="562706"/>
            <a:ext cx="1573114" cy="211203"/>
          </a:xfrm>
          <a:prstGeom prst="rect">
            <a:avLst/>
          </a:prstGeom>
          <a:solidFill>
            <a:schemeClr val="bg1"/>
          </a:solidFill>
          <a:ln w="6350">
            <a:solidFill>
              <a:schemeClr val="tx2"/>
            </a:solidFill>
          </a:ln>
        </p:spPr>
        <p:txBody>
          <a:bodyPr wrap="none" lIns="36000" tIns="36000" rIns="36000" bIns="36000" rtlCol="0" anchor="ctr" anchorCtr="0">
            <a:spAutoFit/>
          </a:bodyPr>
          <a:lstStyle/>
          <a:p>
            <a:pPr algn="ctr"/>
            <a:r>
              <a:rPr lang="en-US" sz="900" b="1" dirty="0">
                <a:solidFill>
                  <a:schemeClr val="tx2"/>
                </a:solidFill>
              </a:rPr>
              <a:t>CRYOGENIC TEST (IRRAD)</a:t>
            </a:r>
            <a:endParaRPr lang="en-GB" sz="900" b="1" dirty="0">
              <a:solidFill>
                <a:schemeClr val="tx2"/>
              </a:solidFill>
            </a:endParaRPr>
          </a:p>
        </p:txBody>
      </p:sp>
      <p:sp>
        <p:nvSpPr>
          <p:cNvPr id="21" name="Content Placeholder 2">
            <a:extLst>
              <a:ext uri="{FF2B5EF4-FFF2-40B4-BE49-F238E27FC236}">
                <a16:creationId xmlns:a16="http://schemas.microsoft.com/office/drawing/2014/main" id="{A4641FB8-0974-921C-39BD-10C82302B9CD}"/>
              </a:ext>
            </a:extLst>
          </p:cNvPr>
          <p:cNvSpPr>
            <a:spLocks noGrp="1"/>
          </p:cNvSpPr>
          <p:nvPr>
            <p:ph idx="1"/>
          </p:nvPr>
        </p:nvSpPr>
        <p:spPr>
          <a:xfrm>
            <a:off x="105048" y="1043885"/>
            <a:ext cx="5256041" cy="3114719"/>
          </a:xfrm>
        </p:spPr>
        <p:txBody>
          <a:bodyPr>
            <a:normAutofit/>
          </a:bodyPr>
          <a:lstStyle/>
          <a:p>
            <a:pPr marL="180975" indent="-144463">
              <a:lnSpc>
                <a:spcPct val="100000"/>
              </a:lnSpc>
              <a:spcBef>
                <a:spcPts val="600"/>
              </a:spcBef>
              <a:spcAft>
                <a:spcPts val="600"/>
              </a:spcAft>
            </a:pPr>
            <a:r>
              <a:rPr lang="en-US" sz="1800" dirty="0"/>
              <a:t>IRRAD:</a:t>
            </a:r>
          </a:p>
          <a:p>
            <a:pPr marL="361950" lvl="1" indent="-184150">
              <a:spcBef>
                <a:spcPts val="0"/>
              </a:spcBef>
              <a:spcAft>
                <a:spcPts val="600"/>
              </a:spcAft>
            </a:pPr>
            <a:r>
              <a:rPr lang="en-US" sz="1600" dirty="0">
                <a:solidFill>
                  <a:srgbClr val="000000"/>
                </a:solidFill>
              </a:rPr>
              <a:t>54 experiments registered</a:t>
            </a:r>
            <a:endParaRPr lang="en-US" sz="1400" dirty="0">
              <a:solidFill>
                <a:srgbClr val="000000"/>
              </a:solidFill>
            </a:endParaRPr>
          </a:p>
          <a:p>
            <a:pPr marL="361950" lvl="1" indent="-184150">
              <a:spcBef>
                <a:spcPts val="0"/>
              </a:spcBef>
              <a:spcAft>
                <a:spcPts val="600"/>
              </a:spcAft>
            </a:pPr>
            <a:r>
              <a:rPr lang="en-US" sz="1600" dirty="0">
                <a:solidFill>
                  <a:srgbClr val="000000"/>
                </a:solidFill>
              </a:rPr>
              <a:t>&gt;600 samples processed:</a:t>
            </a:r>
          </a:p>
          <a:p>
            <a:pPr marL="539750" lvl="2" indent="-177800">
              <a:spcBef>
                <a:spcPts val="0"/>
              </a:spcBef>
              <a:spcAft>
                <a:spcPts val="600"/>
              </a:spcAft>
            </a:pPr>
            <a:r>
              <a:rPr lang="en-US" sz="1400" dirty="0"/>
              <a:t>LHC Experiments: ATLAS, CMS, </a:t>
            </a:r>
            <a:r>
              <a:rPr lang="en-US" sz="1400" dirty="0" err="1"/>
              <a:t>LHCb</a:t>
            </a:r>
            <a:r>
              <a:rPr lang="en-US" sz="1400" dirty="0"/>
              <a:t> Phase II upgrade</a:t>
            </a:r>
          </a:p>
          <a:p>
            <a:pPr marL="539750" lvl="2" indent="-177800">
              <a:spcBef>
                <a:spcPts val="0"/>
              </a:spcBef>
              <a:spcAft>
                <a:spcPts val="600"/>
              </a:spcAft>
            </a:pPr>
            <a:r>
              <a:rPr lang="en-US" sz="1400" dirty="0"/>
              <a:t>R&amp;D &amp; expt. support: EPRD, RD53, RD50, EP-ESE / DT</a:t>
            </a:r>
          </a:p>
          <a:p>
            <a:pPr marL="539750" lvl="2" indent="-177800">
              <a:spcBef>
                <a:spcPts val="0"/>
              </a:spcBef>
              <a:spcAft>
                <a:spcPts val="600"/>
              </a:spcAft>
            </a:pPr>
            <a:r>
              <a:rPr lang="en-US" sz="1400" dirty="0"/>
              <a:t>CERN ATS Projects: TE-MSC, EN-EL, R2E</a:t>
            </a:r>
          </a:p>
          <a:p>
            <a:pPr marL="539750" lvl="2" indent="-177800">
              <a:spcBef>
                <a:spcPts val="0"/>
              </a:spcBef>
              <a:spcAft>
                <a:spcPts val="600"/>
              </a:spcAft>
            </a:pPr>
            <a:r>
              <a:rPr lang="en-US" sz="1400" dirty="0">
                <a:solidFill>
                  <a:schemeClr val="tx2"/>
                </a:solidFill>
              </a:rPr>
              <a:t>EU- projects &amp; external</a:t>
            </a:r>
            <a:r>
              <a:rPr lang="en-US" sz="1400" b="1" dirty="0">
                <a:solidFill>
                  <a:schemeClr val="tx2"/>
                </a:solidFill>
              </a:rPr>
              <a:t>: </a:t>
            </a:r>
            <a:r>
              <a:rPr lang="en-US" sz="1400" dirty="0" err="1">
                <a:solidFill>
                  <a:schemeClr val="tx2"/>
                </a:solidFill>
              </a:rPr>
              <a:t>AIDAinnova</a:t>
            </a:r>
            <a:r>
              <a:rPr lang="en-US" sz="1400" dirty="0">
                <a:solidFill>
                  <a:schemeClr val="tx2"/>
                </a:solidFill>
              </a:rPr>
              <a:t>, CNES (FR)</a:t>
            </a:r>
          </a:p>
          <a:p>
            <a:pPr marL="361950" marR="0" lvl="1" indent="-184150" fontAlgn="auto">
              <a:spcBef>
                <a:spcPts val="0"/>
              </a:spcBef>
              <a:spcAft>
                <a:spcPts val="600"/>
              </a:spcAft>
              <a:buClrTx/>
              <a:buSzTx/>
              <a:defRPr/>
            </a:pPr>
            <a:r>
              <a:rPr lang="en-US" sz="1600" b="1" dirty="0">
                <a:solidFill>
                  <a:srgbClr val="000000"/>
                </a:solidFill>
              </a:rPr>
              <a:t>~50% requests exceeding 10</a:t>
            </a:r>
            <a:r>
              <a:rPr lang="en-US" sz="1600" b="1" baseline="30000" dirty="0">
                <a:solidFill>
                  <a:srgbClr val="000000"/>
                </a:solidFill>
              </a:rPr>
              <a:t>16</a:t>
            </a:r>
            <a:r>
              <a:rPr lang="en-US" sz="1600" b="1" dirty="0">
                <a:solidFill>
                  <a:srgbClr val="000000"/>
                </a:solidFill>
              </a:rPr>
              <a:t> p/cm</a:t>
            </a:r>
            <a:r>
              <a:rPr lang="en-US" sz="1600" b="1" baseline="30000" dirty="0">
                <a:solidFill>
                  <a:srgbClr val="000000"/>
                </a:solidFill>
              </a:rPr>
              <a:t>2</a:t>
            </a:r>
          </a:p>
        </p:txBody>
      </p:sp>
      <p:sp>
        <p:nvSpPr>
          <p:cNvPr id="22" name="Content Placeholder 2">
            <a:extLst>
              <a:ext uri="{FF2B5EF4-FFF2-40B4-BE49-F238E27FC236}">
                <a16:creationId xmlns:a16="http://schemas.microsoft.com/office/drawing/2014/main" id="{E33B2BF1-CA0B-13EA-B645-7F2CCF7F81F6}"/>
              </a:ext>
            </a:extLst>
          </p:cNvPr>
          <p:cNvSpPr txBox="1">
            <a:spLocks/>
          </p:cNvSpPr>
          <p:nvPr/>
        </p:nvSpPr>
        <p:spPr>
          <a:xfrm>
            <a:off x="172234" y="3789040"/>
            <a:ext cx="4916133" cy="2165481"/>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80975" indent="-144463">
              <a:lnSpc>
                <a:spcPct val="100000"/>
              </a:lnSpc>
              <a:spcBef>
                <a:spcPts val="600"/>
              </a:spcBef>
              <a:spcAft>
                <a:spcPts val="600"/>
              </a:spcAft>
            </a:pPr>
            <a:r>
              <a:rPr lang="en-US" sz="1800" dirty="0"/>
              <a:t>CHARM:</a:t>
            </a:r>
          </a:p>
          <a:p>
            <a:pPr marL="361950" lvl="1" indent="-184150">
              <a:spcBef>
                <a:spcPts val="0"/>
              </a:spcBef>
              <a:spcAft>
                <a:spcPts val="600"/>
              </a:spcAft>
            </a:pPr>
            <a:r>
              <a:rPr lang="en-US" sz="1600" dirty="0">
                <a:solidFill>
                  <a:srgbClr val="000000"/>
                </a:solidFill>
              </a:rPr>
              <a:t>29 users scheduled</a:t>
            </a:r>
            <a:endParaRPr lang="en-US" sz="1400" dirty="0">
              <a:solidFill>
                <a:srgbClr val="000000"/>
              </a:solidFill>
            </a:endParaRPr>
          </a:p>
          <a:p>
            <a:pPr marL="361950" lvl="1" indent="-184150">
              <a:spcBef>
                <a:spcPts val="0"/>
              </a:spcBef>
              <a:spcAft>
                <a:spcPts val="600"/>
              </a:spcAft>
            </a:pPr>
            <a:r>
              <a:rPr lang="en-US" sz="1600" dirty="0">
                <a:solidFill>
                  <a:srgbClr val="000000"/>
                </a:solidFill>
              </a:rPr>
              <a:t>39 system-level &amp; 13 component tests:</a:t>
            </a:r>
          </a:p>
          <a:p>
            <a:pPr marL="539750" lvl="2" indent="-177800">
              <a:spcBef>
                <a:spcPts val="0"/>
              </a:spcBef>
              <a:spcAft>
                <a:spcPts val="600"/>
              </a:spcAft>
            </a:pPr>
            <a:r>
              <a:rPr lang="en-US" sz="1400" dirty="0"/>
              <a:t>ATS:  SY-BI / EPC / STI, TE-MPE / VSC, BE-CEM</a:t>
            </a:r>
          </a:p>
          <a:p>
            <a:pPr marL="539750" lvl="2" indent="-177800">
              <a:spcBef>
                <a:spcPts val="0"/>
              </a:spcBef>
              <a:spcAft>
                <a:spcPts val="600"/>
              </a:spcAft>
            </a:pPr>
            <a:r>
              <a:rPr lang="en-US" sz="1400" dirty="0">
                <a:solidFill>
                  <a:schemeClr val="tx2"/>
                </a:solidFill>
              </a:rPr>
              <a:t>RCS: </a:t>
            </a:r>
            <a:r>
              <a:rPr lang="en-GB" sz="1400" dirty="0">
                <a:solidFill>
                  <a:schemeClr val="tx2"/>
                </a:solidFill>
              </a:rPr>
              <a:t>EP-DT, CMS, ATLAS, Caen, Wiener</a:t>
            </a:r>
            <a:endParaRPr lang="en-US" sz="1400" dirty="0">
              <a:solidFill>
                <a:schemeClr val="tx2"/>
              </a:solidFill>
            </a:endParaRPr>
          </a:p>
          <a:p>
            <a:pPr marL="539750" lvl="2" indent="-177800">
              <a:spcBef>
                <a:spcPts val="0"/>
              </a:spcBef>
              <a:spcAft>
                <a:spcPts val="600"/>
              </a:spcAft>
            </a:pPr>
            <a:r>
              <a:rPr lang="en-US" sz="1400" dirty="0">
                <a:solidFill>
                  <a:schemeClr val="tx2"/>
                </a:solidFill>
              </a:rPr>
              <a:t>EU-projects: RADNEXT (3 users)</a:t>
            </a:r>
          </a:p>
          <a:p>
            <a:pPr marL="361950" lvl="1" indent="-184150">
              <a:spcBef>
                <a:spcPts val="0"/>
              </a:spcBef>
              <a:spcAft>
                <a:spcPts val="600"/>
              </a:spcAft>
            </a:pPr>
            <a:r>
              <a:rPr lang="en-GB" sz="1600" b="1" dirty="0">
                <a:solidFill>
                  <a:srgbClr val="000000"/>
                </a:solidFill>
              </a:rPr>
              <a:t>increasing number of requests</a:t>
            </a:r>
            <a:endParaRPr lang="en-GB" sz="1600" dirty="0">
              <a:solidFill>
                <a:srgbClr val="000000"/>
              </a:solidFill>
            </a:endParaRPr>
          </a:p>
        </p:txBody>
      </p:sp>
      <p:pic>
        <p:nvPicPr>
          <p:cNvPr id="2" name="Picture 1">
            <a:extLst>
              <a:ext uri="{FF2B5EF4-FFF2-40B4-BE49-F238E27FC236}">
                <a16:creationId xmlns:a16="http://schemas.microsoft.com/office/drawing/2014/main" id="{F9E12649-5873-7436-F803-570E8C6EB03B}"/>
              </a:ext>
            </a:extLst>
          </p:cNvPr>
          <p:cNvPicPr>
            <a:picLocks noChangeAspect="1"/>
          </p:cNvPicPr>
          <p:nvPr/>
        </p:nvPicPr>
        <p:blipFill>
          <a:blip r:embed="rId6"/>
          <a:stretch>
            <a:fillRect/>
          </a:stretch>
        </p:blipFill>
        <p:spPr>
          <a:xfrm>
            <a:off x="4722414" y="4036674"/>
            <a:ext cx="3573330" cy="2185843"/>
          </a:xfrm>
          <a:prstGeom prst="rect">
            <a:avLst/>
          </a:prstGeom>
        </p:spPr>
      </p:pic>
      <p:grpSp>
        <p:nvGrpSpPr>
          <p:cNvPr id="23" name="Group 22">
            <a:extLst>
              <a:ext uri="{FF2B5EF4-FFF2-40B4-BE49-F238E27FC236}">
                <a16:creationId xmlns:a16="http://schemas.microsoft.com/office/drawing/2014/main" id="{610AC990-7C86-B06B-27D3-D84C2EEE77AD}"/>
              </a:ext>
            </a:extLst>
          </p:cNvPr>
          <p:cNvGrpSpPr>
            <a:grpSpLocks noChangeAspect="1"/>
          </p:cNvGrpSpPr>
          <p:nvPr/>
        </p:nvGrpSpPr>
        <p:grpSpPr>
          <a:xfrm>
            <a:off x="8412000" y="4000516"/>
            <a:ext cx="3780000" cy="2262014"/>
            <a:chOff x="8302831" y="3948779"/>
            <a:chExt cx="3889170" cy="2327343"/>
          </a:xfrm>
        </p:grpSpPr>
        <p:pic>
          <p:nvPicPr>
            <p:cNvPr id="8" name="Picture 7">
              <a:extLst>
                <a:ext uri="{FF2B5EF4-FFF2-40B4-BE49-F238E27FC236}">
                  <a16:creationId xmlns:a16="http://schemas.microsoft.com/office/drawing/2014/main" id="{E39A535B-9A0D-0448-0CE6-E64A07147E58}"/>
                </a:ext>
              </a:extLst>
            </p:cNvPr>
            <p:cNvPicPr>
              <a:picLocks noChangeAspect="1"/>
            </p:cNvPicPr>
            <p:nvPr/>
          </p:nvPicPr>
          <p:blipFill rotWithShape="1">
            <a:blip r:embed="rId7"/>
            <a:srcRect r="780"/>
            <a:stretch/>
          </p:blipFill>
          <p:spPr>
            <a:xfrm>
              <a:off x="8302831" y="3948779"/>
              <a:ext cx="3889170" cy="2327343"/>
            </a:xfrm>
            <a:prstGeom prst="rect">
              <a:avLst/>
            </a:prstGeom>
          </p:spPr>
        </p:pic>
        <p:sp>
          <p:nvSpPr>
            <p:cNvPr id="9" name="TextBox 8">
              <a:extLst>
                <a:ext uri="{FF2B5EF4-FFF2-40B4-BE49-F238E27FC236}">
                  <a16:creationId xmlns:a16="http://schemas.microsoft.com/office/drawing/2014/main" id="{1FFC84F8-7E2F-EA3B-4A64-BDF9D0775527}"/>
                </a:ext>
              </a:extLst>
            </p:cNvPr>
            <p:cNvSpPr txBox="1"/>
            <p:nvPr/>
          </p:nvSpPr>
          <p:spPr>
            <a:xfrm>
              <a:off x="8734897" y="4381997"/>
              <a:ext cx="1595784" cy="307777"/>
            </a:xfrm>
            <a:prstGeom prst="rect">
              <a:avLst/>
            </a:prstGeom>
            <a:solidFill>
              <a:schemeClr val="bg1"/>
            </a:solidFill>
            <a:ln w="6350">
              <a:noFill/>
            </a:ln>
          </p:spPr>
          <p:txBody>
            <a:bodyPr wrap="square" lIns="36000" tIns="0" rIns="36000" bIns="0" rtlCol="0" anchor="ctr" anchorCtr="0">
              <a:spAutoFit/>
            </a:bodyPr>
            <a:lstStyle/>
            <a:p>
              <a:pPr algn="ctr"/>
              <a:r>
                <a:rPr lang="en-US" sz="1000" b="1" dirty="0">
                  <a:solidFill>
                    <a:schemeClr val="tx2"/>
                  </a:solidFill>
                </a:rPr>
                <a:t>CHARM COMPONENTS TEST CAMPAIGNS</a:t>
              </a:r>
              <a:endParaRPr lang="en-GB" sz="1000" b="1" dirty="0">
                <a:solidFill>
                  <a:schemeClr val="tx2"/>
                </a:solidFill>
              </a:endParaRPr>
            </a:p>
          </p:txBody>
        </p:sp>
        <p:sp>
          <p:nvSpPr>
            <p:cNvPr id="10" name="TextBox 9">
              <a:extLst>
                <a:ext uri="{FF2B5EF4-FFF2-40B4-BE49-F238E27FC236}">
                  <a16:creationId xmlns:a16="http://schemas.microsoft.com/office/drawing/2014/main" id="{F5C7BC03-D325-339C-8B9F-86E3FED18FA9}"/>
                </a:ext>
              </a:extLst>
            </p:cNvPr>
            <p:cNvSpPr txBox="1"/>
            <p:nvPr/>
          </p:nvSpPr>
          <p:spPr>
            <a:xfrm>
              <a:off x="11215950" y="5821009"/>
              <a:ext cx="271476" cy="107722"/>
            </a:xfrm>
            <a:prstGeom prst="rect">
              <a:avLst/>
            </a:prstGeom>
            <a:noFill/>
            <a:ln w="6350">
              <a:noFill/>
            </a:ln>
          </p:spPr>
          <p:txBody>
            <a:bodyPr wrap="none" lIns="36000" tIns="0" rIns="36000" bIns="0" rtlCol="0" anchor="ctr" anchorCtr="0">
              <a:spAutoFit/>
            </a:bodyPr>
            <a:lstStyle/>
            <a:p>
              <a:pPr algn="ctr"/>
              <a:r>
                <a:rPr lang="en-US" sz="700" b="1" dirty="0">
                  <a:solidFill>
                    <a:srgbClr val="FF0000"/>
                  </a:solidFill>
                </a:rPr>
                <a:t>2022</a:t>
              </a:r>
              <a:endParaRPr lang="en-GB" sz="700" b="1" dirty="0">
                <a:solidFill>
                  <a:srgbClr val="FF0000"/>
                </a:solidFill>
              </a:endParaRPr>
            </a:p>
          </p:txBody>
        </p:sp>
      </p:grpSp>
    </p:spTree>
    <p:extLst>
      <p:ext uri="{BB962C8B-B14F-4D97-AF65-F5344CB8AC3E}">
        <p14:creationId xmlns:p14="http://schemas.microsoft.com/office/powerpoint/2010/main" val="1911621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C190061-31A3-A7B1-EBA9-EE8653BA1492}"/>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605C7DC4-EA4C-F928-B803-71F8364C72D6}"/>
              </a:ext>
            </a:extLst>
          </p:cNvPr>
          <p:cNvSpPr>
            <a:spLocks noGrp="1"/>
          </p:cNvSpPr>
          <p:nvPr>
            <p:ph type="ftr" sz="quarter" idx="11"/>
          </p:nvPr>
        </p:nvSpPr>
        <p:spPr/>
        <p:txBody>
          <a:bodyPr/>
          <a:lstStyle/>
          <a:p>
            <a:r>
              <a:rPr lang="en-GB"/>
              <a:t>D. Banerjee  -- Joint Accelerators Performance Workshop</a:t>
            </a:r>
            <a:endParaRPr lang="en-US" dirty="0"/>
          </a:p>
        </p:txBody>
      </p:sp>
      <p:sp>
        <p:nvSpPr>
          <p:cNvPr id="6" name="Slide Number Placeholder 5">
            <a:extLst>
              <a:ext uri="{FF2B5EF4-FFF2-40B4-BE49-F238E27FC236}">
                <a16:creationId xmlns:a16="http://schemas.microsoft.com/office/drawing/2014/main" id="{1D56D19C-22D4-3E58-8038-69F0417F1EEF}"/>
              </a:ext>
            </a:extLst>
          </p:cNvPr>
          <p:cNvSpPr>
            <a:spLocks noGrp="1"/>
          </p:cNvSpPr>
          <p:nvPr>
            <p:ph type="sldNum" sz="quarter" idx="12"/>
          </p:nvPr>
        </p:nvSpPr>
        <p:spPr/>
        <p:txBody>
          <a:bodyPr/>
          <a:lstStyle/>
          <a:p>
            <a:fld id="{36B5EA5A-BC32-A742-B11B-8E7414D5B535}" type="slidenum">
              <a:rPr lang="en-US" smtClean="0"/>
              <a:pPr/>
              <a:t>4</a:t>
            </a:fld>
            <a:endParaRPr lang="en-US" dirty="0"/>
          </a:p>
        </p:txBody>
      </p:sp>
      <p:grpSp>
        <p:nvGrpSpPr>
          <p:cNvPr id="21" name="Group 20">
            <a:extLst>
              <a:ext uri="{FF2B5EF4-FFF2-40B4-BE49-F238E27FC236}">
                <a16:creationId xmlns:a16="http://schemas.microsoft.com/office/drawing/2014/main" id="{E1A3BA27-1CE7-B2B8-26C5-6139C08D97B5}"/>
              </a:ext>
            </a:extLst>
          </p:cNvPr>
          <p:cNvGrpSpPr>
            <a:grpSpLocks noChangeAspect="1"/>
          </p:cNvGrpSpPr>
          <p:nvPr/>
        </p:nvGrpSpPr>
        <p:grpSpPr>
          <a:xfrm>
            <a:off x="7364406" y="2492835"/>
            <a:ext cx="4653575" cy="2369438"/>
            <a:chOff x="597452" y="3962624"/>
            <a:chExt cx="3883445" cy="1977312"/>
          </a:xfrm>
        </p:grpSpPr>
        <p:pic>
          <p:nvPicPr>
            <p:cNvPr id="9" name="Picture 8">
              <a:extLst>
                <a:ext uri="{FF2B5EF4-FFF2-40B4-BE49-F238E27FC236}">
                  <a16:creationId xmlns:a16="http://schemas.microsoft.com/office/drawing/2014/main" id="{40D8BE78-E967-8C21-200E-5BC10A74AA55}"/>
                </a:ext>
              </a:extLst>
            </p:cNvPr>
            <p:cNvPicPr>
              <a:picLocks noChangeAspect="1"/>
            </p:cNvPicPr>
            <p:nvPr/>
          </p:nvPicPr>
          <p:blipFill rotWithShape="1">
            <a:blip r:embed="rId2"/>
            <a:srcRect l="2152" t="2600" r="1314" b="8453"/>
            <a:stretch/>
          </p:blipFill>
          <p:spPr>
            <a:xfrm>
              <a:off x="597452" y="3962624"/>
              <a:ext cx="3883445" cy="1977312"/>
            </a:xfrm>
            <a:prstGeom prst="rect">
              <a:avLst/>
            </a:prstGeom>
          </p:spPr>
        </p:pic>
        <p:sp>
          <p:nvSpPr>
            <p:cNvPr id="10" name="TextBox 9">
              <a:extLst>
                <a:ext uri="{FF2B5EF4-FFF2-40B4-BE49-F238E27FC236}">
                  <a16:creationId xmlns:a16="http://schemas.microsoft.com/office/drawing/2014/main" id="{05887A90-FB93-B9A0-E525-7705E37E36D0}"/>
                </a:ext>
              </a:extLst>
            </p:cNvPr>
            <p:cNvSpPr txBox="1"/>
            <p:nvPr/>
          </p:nvSpPr>
          <p:spPr>
            <a:xfrm>
              <a:off x="1456257" y="4161911"/>
              <a:ext cx="462700" cy="128421"/>
            </a:xfrm>
            <a:prstGeom prst="rect">
              <a:avLst/>
            </a:prstGeom>
            <a:noFill/>
          </p:spPr>
          <p:txBody>
            <a:bodyPr wrap="square" lIns="0" tIns="0" rIns="0" bIns="0" rtlCol="0">
              <a:spAutoFit/>
            </a:bodyPr>
            <a:lstStyle/>
            <a:p>
              <a:r>
                <a:rPr lang="en-US" sz="1000" b="1" dirty="0">
                  <a:solidFill>
                    <a:srgbClr val="FF6600"/>
                  </a:solidFill>
                </a:rPr>
                <a:t>85 ± 10%</a:t>
              </a:r>
              <a:endParaRPr lang="en-GB" sz="1000" b="1" dirty="0">
                <a:solidFill>
                  <a:srgbClr val="FF6600"/>
                </a:solidFill>
              </a:endParaRPr>
            </a:p>
          </p:txBody>
        </p:sp>
        <p:sp>
          <p:nvSpPr>
            <p:cNvPr id="11" name="TextBox 10">
              <a:extLst>
                <a:ext uri="{FF2B5EF4-FFF2-40B4-BE49-F238E27FC236}">
                  <a16:creationId xmlns:a16="http://schemas.microsoft.com/office/drawing/2014/main" id="{CA0D33F8-83D4-C75D-5FBA-E5D84233E161}"/>
                </a:ext>
              </a:extLst>
            </p:cNvPr>
            <p:cNvSpPr txBox="1"/>
            <p:nvPr/>
          </p:nvSpPr>
          <p:spPr>
            <a:xfrm>
              <a:off x="1402945" y="4474494"/>
              <a:ext cx="466474" cy="153888"/>
            </a:xfrm>
            <a:prstGeom prst="rect">
              <a:avLst/>
            </a:prstGeom>
            <a:noFill/>
          </p:spPr>
          <p:txBody>
            <a:bodyPr wrap="none" lIns="0" tIns="0" rIns="0" bIns="0" rtlCol="0">
              <a:spAutoFit/>
            </a:bodyPr>
            <a:lstStyle/>
            <a:p>
              <a:r>
                <a:rPr lang="en-US" sz="1000" b="1" dirty="0"/>
                <a:t>72 ± 5%</a:t>
              </a:r>
              <a:endParaRPr lang="en-GB" sz="1000" b="1" dirty="0"/>
            </a:p>
          </p:txBody>
        </p:sp>
        <p:pic>
          <p:nvPicPr>
            <p:cNvPr id="12" name="Picture 11" descr="A picture containing graphical user interface&#10;&#10;Description automatically generated">
              <a:extLst>
                <a:ext uri="{FF2B5EF4-FFF2-40B4-BE49-F238E27FC236}">
                  <a16:creationId xmlns:a16="http://schemas.microsoft.com/office/drawing/2014/main" id="{E5213752-C719-37AC-E1FF-C1BC7C9DF5A4}"/>
                </a:ext>
              </a:extLst>
            </p:cNvPr>
            <p:cNvPicPr>
              <a:picLocks noChangeAspect="1"/>
            </p:cNvPicPr>
            <p:nvPr/>
          </p:nvPicPr>
          <p:blipFill rotWithShape="1">
            <a:blip r:embed="rId3"/>
            <a:srcRect l="10486" r="9445"/>
            <a:stretch/>
          </p:blipFill>
          <p:spPr>
            <a:xfrm>
              <a:off x="1754904" y="4843912"/>
              <a:ext cx="2656345" cy="829387"/>
            </a:xfrm>
            <a:prstGeom prst="rect">
              <a:avLst/>
            </a:prstGeom>
          </p:spPr>
        </p:pic>
        <p:sp>
          <p:nvSpPr>
            <p:cNvPr id="13" name="Oval 12">
              <a:extLst>
                <a:ext uri="{FF2B5EF4-FFF2-40B4-BE49-F238E27FC236}">
                  <a16:creationId xmlns:a16="http://schemas.microsoft.com/office/drawing/2014/main" id="{879C6AA1-C0CB-51D7-A9C4-8A497C0FE67D}"/>
                </a:ext>
              </a:extLst>
            </p:cNvPr>
            <p:cNvSpPr/>
            <p:nvPr/>
          </p:nvSpPr>
          <p:spPr>
            <a:xfrm rot="1457489">
              <a:off x="3985733" y="4190878"/>
              <a:ext cx="468173" cy="100899"/>
            </a:xfrm>
            <a:prstGeom prst="ellipse">
              <a:avLst/>
            </a:prstGeom>
            <a:noFill/>
            <a:ln w="6350">
              <a:solidFill>
                <a:srgbClr val="FF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Oval 13">
              <a:extLst>
                <a:ext uri="{FF2B5EF4-FFF2-40B4-BE49-F238E27FC236}">
                  <a16:creationId xmlns:a16="http://schemas.microsoft.com/office/drawing/2014/main" id="{AB90B818-1E1E-75FB-5BC5-E15BB0D1CE48}"/>
                </a:ext>
              </a:extLst>
            </p:cNvPr>
            <p:cNvSpPr/>
            <p:nvPr/>
          </p:nvSpPr>
          <p:spPr>
            <a:xfrm rot="1457489">
              <a:off x="3425569" y="4329916"/>
              <a:ext cx="685874" cy="136073"/>
            </a:xfrm>
            <a:prstGeom prst="ellipse">
              <a:avLst/>
            </a:prstGeom>
            <a:noFill/>
            <a:ln w="6350">
              <a:solidFill>
                <a:srgbClr val="FF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Oval 14">
              <a:extLst>
                <a:ext uri="{FF2B5EF4-FFF2-40B4-BE49-F238E27FC236}">
                  <a16:creationId xmlns:a16="http://schemas.microsoft.com/office/drawing/2014/main" id="{D11BF4C5-A275-1D47-4058-2EE4E179C3D2}"/>
                </a:ext>
              </a:extLst>
            </p:cNvPr>
            <p:cNvSpPr/>
            <p:nvPr/>
          </p:nvSpPr>
          <p:spPr>
            <a:xfrm rot="3172502">
              <a:off x="2516026" y="4389376"/>
              <a:ext cx="823071" cy="142341"/>
            </a:xfrm>
            <a:prstGeom prst="ellipse">
              <a:avLst/>
            </a:prstGeom>
            <a:noFill/>
            <a:ln w="6350">
              <a:solidFill>
                <a:srgbClr val="FF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6" name="Oval 15">
              <a:extLst>
                <a:ext uri="{FF2B5EF4-FFF2-40B4-BE49-F238E27FC236}">
                  <a16:creationId xmlns:a16="http://schemas.microsoft.com/office/drawing/2014/main" id="{303A87EB-25E9-F0A5-3C88-457FBD6CB3AE}"/>
                </a:ext>
              </a:extLst>
            </p:cNvPr>
            <p:cNvSpPr/>
            <p:nvPr/>
          </p:nvSpPr>
          <p:spPr>
            <a:xfrm rot="1457489">
              <a:off x="3083106" y="4351773"/>
              <a:ext cx="468173" cy="100899"/>
            </a:xfrm>
            <a:prstGeom prst="ellipse">
              <a:avLst/>
            </a:prstGeom>
            <a:noFill/>
            <a:ln w="6350">
              <a:solidFill>
                <a:srgbClr val="FF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E30CCCBA-A7D8-956B-74B2-35E3AA59C09C}"/>
                </a:ext>
              </a:extLst>
            </p:cNvPr>
            <p:cNvCxnSpPr>
              <a:stCxn id="14" idx="7"/>
            </p:cNvCxnSpPr>
            <p:nvPr/>
          </p:nvCxnSpPr>
          <p:spPr>
            <a:xfrm flipV="1">
              <a:off x="4009321" y="4231921"/>
              <a:ext cx="62617" cy="221938"/>
            </a:xfrm>
            <a:prstGeom prst="straightConnector1">
              <a:avLst/>
            </a:prstGeom>
            <a:ln>
              <a:solidFill>
                <a:srgbClr val="FF0000"/>
              </a:solidFill>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9BD64062-11E8-8F29-A04B-00C667FBBD93}"/>
                </a:ext>
              </a:extLst>
            </p:cNvPr>
            <p:cNvSpPr txBox="1"/>
            <p:nvPr/>
          </p:nvSpPr>
          <p:spPr>
            <a:xfrm>
              <a:off x="895146" y="4500480"/>
              <a:ext cx="230832" cy="123111"/>
            </a:xfrm>
            <a:prstGeom prst="rect">
              <a:avLst/>
            </a:prstGeom>
            <a:noFill/>
          </p:spPr>
          <p:txBody>
            <a:bodyPr wrap="none" lIns="0" tIns="0" rIns="0" bIns="0" rtlCol="0">
              <a:spAutoFit/>
            </a:bodyPr>
            <a:lstStyle/>
            <a:p>
              <a:r>
                <a:rPr lang="en-US" sz="800" dirty="0"/>
                <a:t>2018</a:t>
              </a:r>
              <a:endParaRPr lang="en-GB" sz="800" dirty="0"/>
            </a:p>
          </p:txBody>
        </p:sp>
        <p:sp>
          <p:nvSpPr>
            <p:cNvPr id="19" name="TextBox 18">
              <a:extLst>
                <a:ext uri="{FF2B5EF4-FFF2-40B4-BE49-F238E27FC236}">
                  <a16:creationId xmlns:a16="http://schemas.microsoft.com/office/drawing/2014/main" id="{E2773268-D035-EB04-AD3C-3618102D2689}"/>
                </a:ext>
              </a:extLst>
            </p:cNvPr>
            <p:cNvSpPr txBox="1"/>
            <p:nvPr/>
          </p:nvSpPr>
          <p:spPr>
            <a:xfrm>
              <a:off x="895146" y="4286633"/>
              <a:ext cx="261585" cy="123111"/>
            </a:xfrm>
            <a:prstGeom prst="rect">
              <a:avLst/>
            </a:prstGeom>
            <a:noFill/>
          </p:spPr>
          <p:txBody>
            <a:bodyPr wrap="square" lIns="0" tIns="0" rIns="0" bIns="0" rtlCol="0">
              <a:spAutoFit/>
            </a:bodyPr>
            <a:lstStyle/>
            <a:p>
              <a:r>
                <a:rPr lang="en-US" sz="800" dirty="0">
                  <a:solidFill>
                    <a:srgbClr val="FF6600"/>
                  </a:solidFill>
                </a:rPr>
                <a:t>2022</a:t>
              </a:r>
              <a:endParaRPr lang="en-GB" sz="800" dirty="0">
                <a:solidFill>
                  <a:srgbClr val="FF6600"/>
                </a:solidFill>
              </a:endParaRPr>
            </a:p>
          </p:txBody>
        </p:sp>
        <p:sp>
          <p:nvSpPr>
            <p:cNvPr id="20" name="TextBox 19">
              <a:extLst>
                <a:ext uri="{FF2B5EF4-FFF2-40B4-BE49-F238E27FC236}">
                  <a16:creationId xmlns:a16="http://schemas.microsoft.com/office/drawing/2014/main" id="{549E4CB8-7C8C-2D1D-3772-2F13BA831612}"/>
                </a:ext>
              </a:extLst>
            </p:cNvPr>
            <p:cNvSpPr txBox="1"/>
            <p:nvPr/>
          </p:nvSpPr>
          <p:spPr>
            <a:xfrm>
              <a:off x="3669571" y="4631470"/>
              <a:ext cx="632266" cy="246221"/>
            </a:xfrm>
            <a:prstGeom prst="rect">
              <a:avLst/>
            </a:prstGeom>
            <a:noFill/>
          </p:spPr>
          <p:txBody>
            <a:bodyPr wrap="square" lIns="0" tIns="0" rIns="0" bIns="0" rtlCol="0">
              <a:spAutoFit/>
            </a:bodyPr>
            <a:lstStyle/>
            <a:p>
              <a:pPr algn="ctr"/>
              <a:r>
                <a:rPr lang="en-US" sz="800" dirty="0">
                  <a:solidFill>
                    <a:srgbClr val="FF0000"/>
                  </a:solidFill>
                </a:rPr>
                <a:t>optimization 26/10</a:t>
              </a:r>
              <a:endParaRPr lang="en-GB" sz="800" dirty="0">
                <a:solidFill>
                  <a:srgbClr val="FF0000"/>
                </a:solidFill>
              </a:endParaRPr>
            </a:p>
          </p:txBody>
        </p:sp>
      </p:grpSp>
      <p:sp>
        <p:nvSpPr>
          <p:cNvPr id="27" name="TextBox 26">
            <a:extLst>
              <a:ext uri="{FF2B5EF4-FFF2-40B4-BE49-F238E27FC236}">
                <a16:creationId xmlns:a16="http://schemas.microsoft.com/office/drawing/2014/main" id="{BF8C67AC-915A-96AA-4C5F-6DDFCEE56DF7}"/>
              </a:ext>
            </a:extLst>
          </p:cNvPr>
          <p:cNvSpPr txBox="1"/>
          <p:nvPr/>
        </p:nvSpPr>
        <p:spPr>
          <a:xfrm>
            <a:off x="7719035" y="3787680"/>
            <a:ext cx="750774" cy="195814"/>
          </a:xfrm>
          <a:prstGeom prst="rect">
            <a:avLst/>
          </a:prstGeom>
          <a:solidFill>
            <a:schemeClr val="bg1"/>
          </a:solidFill>
          <a:ln w="6350">
            <a:solidFill>
              <a:schemeClr val="tx2"/>
            </a:solidFill>
          </a:ln>
        </p:spPr>
        <p:txBody>
          <a:bodyPr wrap="none" lIns="36000" tIns="36000" rIns="36000" bIns="36000" rtlCol="0" anchor="ctr" anchorCtr="0">
            <a:spAutoFit/>
          </a:bodyPr>
          <a:lstStyle/>
          <a:p>
            <a:pPr algn="ctr"/>
            <a:r>
              <a:rPr lang="en-US" sz="800" b="1" dirty="0">
                <a:solidFill>
                  <a:schemeClr val="tx2"/>
                </a:solidFill>
              </a:rPr>
              <a:t>ALIGNEMENT</a:t>
            </a:r>
            <a:endParaRPr lang="en-GB" sz="800" b="1" dirty="0">
              <a:solidFill>
                <a:schemeClr val="tx2"/>
              </a:solidFill>
            </a:endParaRPr>
          </a:p>
        </p:txBody>
      </p:sp>
      <p:sp>
        <p:nvSpPr>
          <p:cNvPr id="29" name="Title 2">
            <a:extLst>
              <a:ext uri="{FF2B5EF4-FFF2-40B4-BE49-F238E27FC236}">
                <a16:creationId xmlns:a16="http://schemas.microsoft.com/office/drawing/2014/main" id="{D0B6A762-C845-9A6E-1944-BA0214BAB8D3}"/>
              </a:ext>
            </a:extLst>
          </p:cNvPr>
          <p:cNvSpPr>
            <a:spLocks noGrp="1"/>
          </p:cNvSpPr>
          <p:nvPr>
            <p:ph type="title"/>
          </p:nvPr>
        </p:nvSpPr>
        <p:spPr>
          <a:xfrm>
            <a:off x="213511" y="229449"/>
            <a:ext cx="11460677" cy="1065742"/>
          </a:xfrm>
        </p:spPr>
        <p:txBody>
          <a:bodyPr/>
          <a:lstStyle/>
          <a:p>
            <a:r>
              <a:rPr lang="en-US" sz="4400" dirty="0"/>
              <a:t>Feedback and Status of 2021 Desiderata</a:t>
            </a:r>
            <a:endParaRPr lang="en-GB" sz="4400" dirty="0"/>
          </a:p>
        </p:txBody>
      </p:sp>
      <p:pic>
        <p:nvPicPr>
          <p:cNvPr id="31" name="Picture 30">
            <a:extLst>
              <a:ext uri="{FF2B5EF4-FFF2-40B4-BE49-F238E27FC236}">
                <a16:creationId xmlns:a16="http://schemas.microsoft.com/office/drawing/2014/main" id="{C0F0C46E-F286-13DB-C40D-5188BAE782EC}"/>
              </a:ext>
            </a:extLst>
          </p:cNvPr>
          <p:cNvPicPr>
            <a:picLocks noChangeAspect="1"/>
          </p:cNvPicPr>
          <p:nvPr/>
        </p:nvPicPr>
        <p:blipFill rotWithShape="1">
          <a:blip r:embed="rId4"/>
          <a:srcRect t="13670" b="12359"/>
          <a:stretch/>
        </p:blipFill>
        <p:spPr>
          <a:xfrm>
            <a:off x="6001462" y="945132"/>
            <a:ext cx="6136838" cy="1471021"/>
          </a:xfrm>
          <a:prstGeom prst="rect">
            <a:avLst/>
          </a:prstGeom>
        </p:spPr>
      </p:pic>
      <p:sp>
        <p:nvSpPr>
          <p:cNvPr id="33" name="TextBox 32">
            <a:extLst>
              <a:ext uri="{FF2B5EF4-FFF2-40B4-BE49-F238E27FC236}">
                <a16:creationId xmlns:a16="http://schemas.microsoft.com/office/drawing/2014/main" id="{A8E88C07-090A-A4ED-A74D-AACFCA36FEBC}"/>
              </a:ext>
            </a:extLst>
          </p:cNvPr>
          <p:cNvSpPr txBox="1"/>
          <p:nvPr/>
        </p:nvSpPr>
        <p:spPr>
          <a:xfrm>
            <a:off x="6558054" y="4764366"/>
            <a:ext cx="518338" cy="195814"/>
          </a:xfrm>
          <a:prstGeom prst="rect">
            <a:avLst/>
          </a:prstGeom>
          <a:solidFill>
            <a:schemeClr val="bg1"/>
          </a:solidFill>
          <a:ln w="6350">
            <a:solidFill>
              <a:schemeClr val="tx2"/>
            </a:solidFill>
          </a:ln>
        </p:spPr>
        <p:txBody>
          <a:bodyPr wrap="none" lIns="36000" tIns="36000" rIns="36000" bIns="36000" rtlCol="0" anchor="ctr" anchorCtr="0">
            <a:spAutoFit/>
          </a:bodyPr>
          <a:lstStyle/>
          <a:p>
            <a:pPr algn="ctr"/>
            <a:r>
              <a:rPr lang="en-US" sz="800" b="1" dirty="0">
                <a:solidFill>
                  <a:schemeClr val="tx2"/>
                </a:solidFill>
              </a:rPr>
              <a:t>PROFILE</a:t>
            </a:r>
            <a:endParaRPr lang="en-GB" sz="800" b="1" dirty="0">
              <a:solidFill>
                <a:schemeClr val="tx2"/>
              </a:solidFill>
            </a:endParaRPr>
          </a:p>
        </p:txBody>
      </p:sp>
      <p:sp>
        <p:nvSpPr>
          <p:cNvPr id="36" name="Content Placeholder 1">
            <a:extLst>
              <a:ext uri="{FF2B5EF4-FFF2-40B4-BE49-F238E27FC236}">
                <a16:creationId xmlns:a16="http://schemas.microsoft.com/office/drawing/2014/main" id="{B228A625-4308-888B-5B58-47A8F57D466A}"/>
              </a:ext>
            </a:extLst>
          </p:cNvPr>
          <p:cNvSpPr>
            <a:spLocks noGrp="1"/>
          </p:cNvSpPr>
          <p:nvPr>
            <p:ph idx="1"/>
          </p:nvPr>
        </p:nvSpPr>
        <p:spPr>
          <a:xfrm>
            <a:off x="174019" y="1092709"/>
            <a:ext cx="6118621" cy="5360627"/>
          </a:xfrm>
        </p:spPr>
        <p:txBody>
          <a:bodyPr/>
          <a:lstStyle/>
          <a:p>
            <a:pPr marL="271463" indent="-234950">
              <a:spcBef>
                <a:spcPts val="600"/>
              </a:spcBef>
              <a:spcAft>
                <a:spcPts val="600"/>
              </a:spcAft>
            </a:pPr>
            <a:r>
              <a:rPr lang="en-GB" sz="1800" i="1" dirty="0">
                <a:solidFill>
                  <a:schemeClr val="tx2"/>
                </a:solidFill>
              </a:rPr>
              <a:t>“As much as possible” proton intensity :</a:t>
            </a:r>
          </a:p>
          <a:p>
            <a:pPr marL="322263" indent="-285750">
              <a:spcBef>
                <a:spcPts val="600"/>
              </a:spcBef>
              <a:spcAft>
                <a:spcPts val="600"/>
              </a:spcAft>
              <a:buFont typeface="Wingdings" pitchFamily="2" charset="2"/>
              <a:buChar char="Ø"/>
            </a:pPr>
            <a:r>
              <a:rPr lang="en-GB" sz="1600" b="0" dirty="0">
                <a:solidFill>
                  <a:schemeClr val="tx2"/>
                </a:solidFill>
              </a:rPr>
              <a:t>Cumulated Intensity on T08 in 2022 </a:t>
            </a:r>
            <a:r>
              <a:rPr lang="en-GB" sz="1600" b="0" dirty="0">
                <a:solidFill>
                  <a:srgbClr val="000000"/>
                </a:solidFill>
              </a:rPr>
              <a:t>~1.8×10</a:t>
            </a:r>
            <a:r>
              <a:rPr lang="en-GB" sz="1600" b="0" baseline="30000" dirty="0">
                <a:solidFill>
                  <a:srgbClr val="000000"/>
                </a:solidFill>
              </a:rPr>
              <a:t>16</a:t>
            </a:r>
            <a:r>
              <a:rPr lang="en-GB" sz="1600" b="0" dirty="0">
                <a:solidFill>
                  <a:srgbClr val="000000"/>
                </a:solidFill>
              </a:rPr>
              <a:t> p/w vs. 1.6×10</a:t>
            </a:r>
            <a:r>
              <a:rPr lang="en-GB" sz="1600" b="0" baseline="30000" dirty="0">
                <a:solidFill>
                  <a:srgbClr val="000000"/>
                </a:solidFill>
              </a:rPr>
              <a:t>16</a:t>
            </a:r>
            <a:r>
              <a:rPr lang="en-GB" sz="1600" b="0" dirty="0">
                <a:solidFill>
                  <a:srgbClr val="000000"/>
                </a:solidFill>
              </a:rPr>
              <a:t> p/w</a:t>
            </a:r>
            <a:r>
              <a:rPr lang="en-GB" sz="1600" b="0" dirty="0">
                <a:solidFill>
                  <a:srgbClr val="FF642A"/>
                </a:solidFill>
              </a:rPr>
              <a:t> </a:t>
            </a:r>
            <a:r>
              <a:rPr lang="en-GB" sz="1600" b="0" dirty="0">
                <a:solidFill>
                  <a:schemeClr val="tx2"/>
                </a:solidFill>
              </a:rPr>
              <a:t>(performance 2018)</a:t>
            </a:r>
          </a:p>
          <a:p>
            <a:pPr marL="271463" indent="-234950">
              <a:spcBef>
                <a:spcPts val="600"/>
              </a:spcBef>
              <a:spcAft>
                <a:spcPts val="600"/>
              </a:spcAft>
            </a:pPr>
            <a:r>
              <a:rPr lang="en-GB" sz="1600" b="0" dirty="0">
                <a:solidFill>
                  <a:srgbClr val="000000"/>
                </a:solidFill>
              </a:rPr>
              <a:t>beam sharing target achieved during ~55% of the weeks </a:t>
            </a:r>
            <a:r>
              <a:rPr lang="en-GB" sz="1600" b="0" dirty="0">
                <a:solidFill>
                  <a:schemeClr val="tx2"/>
                </a:solidFill>
              </a:rPr>
              <a:t>(target 1 EAST_T8 each ~ 10 BP)</a:t>
            </a:r>
          </a:p>
          <a:p>
            <a:pPr marL="271463" indent="-234950">
              <a:spcBef>
                <a:spcPts val="600"/>
              </a:spcBef>
              <a:spcAft>
                <a:spcPts val="600"/>
              </a:spcAft>
            </a:pPr>
            <a:r>
              <a:rPr lang="en-GB" sz="1800" i="1" dirty="0">
                <a:solidFill>
                  <a:schemeClr val="tx2"/>
                </a:solidFill>
              </a:rPr>
              <a:t>“Reduce proton beam losses &amp; improve stability”</a:t>
            </a:r>
          </a:p>
          <a:p>
            <a:pPr marL="322263" indent="-285750">
              <a:spcBef>
                <a:spcPts val="600"/>
              </a:spcBef>
              <a:spcAft>
                <a:spcPts val="600"/>
              </a:spcAft>
              <a:buFont typeface="Wingdings" pitchFamily="2" charset="2"/>
              <a:buChar char="Ø"/>
            </a:pPr>
            <a:r>
              <a:rPr lang="en-GB" sz="1600" b="0" dirty="0">
                <a:solidFill>
                  <a:schemeClr val="tx2"/>
                </a:solidFill>
              </a:rPr>
              <a:t>dedicated Al-foil / BCT calibration of XSEC070 (</a:t>
            </a:r>
            <a:r>
              <a:rPr lang="en-GB" sz="1600" b="0" dirty="0">
                <a:solidFill>
                  <a:schemeClr val="tx2"/>
                </a:solidFill>
                <a:hlinkClick r:id="rId5"/>
              </a:rPr>
              <a:t>EDMS 2783968</a:t>
            </a:r>
            <a:r>
              <a:rPr lang="en-GB" sz="1600" b="0" dirty="0">
                <a:solidFill>
                  <a:schemeClr val="tx2"/>
                </a:solidFill>
              </a:rPr>
              <a:t>) confirm the </a:t>
            </a:r>
            <a:r>
              <a:rPr lang="en-GB" sz="1600" b="0" dirty="0">
                <a:solidFill>
                  <a:srgbClr val="000000"/>
                </a:solidFill>
              </a:rPr>
              <a:t>~20% transmission loss </a:t>
            </a:r>
            <a:r>
              <a:rPr lang="en-GB" sz="1600" b="0" dirty="0">
                <a:solidFill>
                  <a:schemeClr val="tx2"/>
                </a:solidFill>
              </a:rPr>
              <a:t>during slow-extraction</a:t>
            </a:r>
          </a:p>
          <a:p>
            <a:pPr marL="322263" indent="-285750">
              <a:spcBef>
                <a:spcPts val="600"/>
              </a:spcBef>
              <a:spcAft>
                <a:spcPts val="600"/>
              </a:spcAft>
              <a:buFont typeface="Wingdings" pitchFamily="2" charset="2"/>
              <a:buChar char="Ø"/>
            </a:pPr>
            <a:r>
              <a:rPr lang="en-GB" sz="1600" b="0" dirty="0">
                <a:solidFill>
                  <a:srgbClr val="000000"/>
                </a:solidFill>
              </a:rPr>
              <a:t>intensity variations ~&gt;1×10</a:t>
            </a:r>
            <a:r>
              <a:rPr lang="en-GB" sz="1600" b="0" baseline="30000" dirty="0">
                <a:solidFill>
                  <a:srgbClr val="000000"/>
                </a:solidFill>
              </a:rPr>
              <a:t>11</a:t>
            </a:r>
            <a:r>
              <a:rPr lang="en-GB" sz="1600" b="0" dirty="0">
                <a:solidFill>
                  <a:srgbClr val="000000"/>
                </a:solidFill>
              </a:rPr>
              <a:t> p/spill </a:t>
            </a:r>
            <a:r>
              <a:rPr lang="en-GB" sz="1600" b="0" dirty="0">
                <a:solidFill>
                  <a:schemeClr val="tx2"/>
                </a:solidFill>
              </a:rPr>
              <a:t>sometime observed</a:t>
            </a:r>
          </a:p>
          <a:p>
            <a:pPr marL="322263" indent="-285750">
              <a:spcBef>
                <a:spcPts val="600"/>
              </a:spcBef>
              <a:spcAft>
                <a:spcPts val="600"/>
              </a:spcAft>
            </a:pPr>
            <a:r>
              <a:rPr lang="en-GB" sz="1800" i="1" dirty="0">
                <a:solidFill>
                  <a:schemeClr val="tx2"/>
                </a:solidFill>
              </a:rPr>
              <a:t>“Optimise beam profile”</a:t>
            </a:r>
          </a:p>
          <a:p>
            <a:pPr marL="322263" indent="-285750">
              <a:spcBef>
                <a:spcPts val="600"/>
              </a:spcBef>
              <a:spcAft>
                <a:spcPts val="600"/>
              </a:spcAft>
              <a:buFont typeface="Wingdings" pitchFamily="2" charset="2"/>
              <a:buChar char="Ø"/>
            </a:pPr>
            <a:r>
              <a:rPr lang="en-GB" sz="1600" b="0" u="sng" dirty="0">
                <a:solidFill>
                  <a:srgbClr val="000000"/>
                </a:solidFill>
              </a:rPr>
              <a:t>preliminary analysis</a:t>
            </a:r>
            <a:r>
              <a:rPr lang="en-GB" sz="1600" b="0" dirty="0">
                <a:solidFill>
                  <a:srgbClr val="000000"/>
                </a:solidFill>
              </a:rPr>
              <a:t> on BPM2 (</a:t>
            </a:r>
            <a:r>
              <a:rPr lang="en-GB" sz="1600" b="0" dirty="0" err="1">
                <a:solidFill>
                  <a:srgbClr val="000000"/>
                </a:solidFill>
              </a:rPr>
              <a:t>center</a:t>
            </a:r>
            <a:r>
              <a:rPr lang="en-GB" sz="1600" b="0" dirty="0">
                <a:solidFill>
                  <a:srgbClr val="000000"/>
                </a:solidFill>
              </a:rPr>
              <a:t> within ± 2mm) shows improved beam trajectory (both axes), but larger variation.</a:t>
            </a:r>
          </a:p>
          <a:p>
            <a:pPr marL="322263" indent="-285750">
              <a:spcBef>
                <a:spcPts val="600"/>
              </a:spcBef>
              <a:spcAft>
                <a:spcPts val="600"/>
              </a:spcAft>
              <a:buFont typeface="Wingdings" pitchFamily="2" charset="2"/>
              <a:buChar char="Ø"/>
            </a:pPr>
            <a:r>
              <a:rPr lang="en-GB" sz="1600" b="0" dirty="0">
                <a:solidFill>
                  <a:srgbClr val="000000"/>
                </a:solidFill>
              </a:rPr>
              <a:t>slow “drift” of the beam </a:t>
            </a:r>
            <a:r>
              <a:rPr lang="en-GB" sz="1600" b="0" dirty="0" err="1">
                <a:solidFill>
                  <a:srgbClr val="000000"/>
                </a:solidFill>
              </a:rPr>
              <a:t>center</a:t>
            </a:r>
            <a:r>
              <a:rPr lang="en-GB" sz="1600" b="0" dirty="0">
                <a:solidFill>
                  <a:srgbClr val="000000"/>
                </a:solidFill>
              </a:rPr>
              <a:t> (x-axis only) along the weeks</a:t>
            </a:r>
            <a:r>
              <a:rPr lang="en-GB" sz="1600" b="0" dirty="0">
                <a:solidFill>
                  <a:schemeClr val="tx2"/>
                </a:solidFill>
              </a:rPr>
              <a:t> </a:t>
            </a:r>
          </a:p>
          <a:p>
            <a:pPr marL="322263" indent="-285750">
              <a:spcBef>
                <a:spcPts val="600"/>
              </a:spcBef>
              <a:spcAft>
                <a:spcPts val="600"/>
              </a:spcAft>
              <a:buFont typeface="Wingdings" pitchFamily="2" charset="2"/>
              <a:buChar char="Ø"/>
            </a:pPr>
            <a:r>
              <a:rPr lang="en-GB" sz="1600" b="0" dirty="0">
                <a:solidFill>
                  <a:schemeClr val="tx2"/>
                </a:solidFill>
              </a:rPr>
              <a:t>tail on the horizontal profile (BPM1)</a:t>
            </a:r>
          </a:p>
          <a:p>
            <a:pPr marL="608013" lvl="1" indent="-285750">
              <a:spcBef>
                <a:spcPts val="600"/>
              </a:spcBef>
              <a:spcAft>
                <a:spcPts val="600"/>
              </a:spcAft>
              <a:buFont typeface="Wingdings" pitchFamily="2" charset="2"/>
              <a:buChar char="Ø"/>
            </a:pPr>
            <a:r>
              <a:rPr lang="en-GB" sz="1600" b="0" dirty="0">
                <a:solidFill>
                  <a:schemeClr val="tx2"/>
                </a:solidFill>
              </a:rPr>
              <a:t>scattering of lower energy particles when reducing extraction losses ?</a:t>
            </a:r>
            <a:endParaRPr lang="en-GB" sz="1600" b="0" i="1" dirty="0">
              <a:solidFill>
                <a:schemeClr val="tx2"/>
              </a:solidFill>
            </a:endParaRPr>
          </a:p>
        </p:txBody>
      </p:sp>
      <p:pic>
        <p:nvPicPr>
          <p:cNvPr id="32" name="Picture 31">
            <a:extLst>
              <a:ext uri="{FF2B5EF4-FFF2-40B4-BE49-F238E27FC236}">
                <a16:creationId xmlns:a16="http://schemas.microsoft.com/office/drawing/2014/main" id="{4690C94E-D615-40A2-3FB8-1062660E07B6}"/>
              </a:ext>
            </a:extLst>
          </p:cNvPr>
          <p:cNvPicPr>
            <a:picLocks noChangeAspect="1"/>
          </p:cNvPicPr>
          <p:nvPr/>
        </p:nvPicPr>
        <p:blipFill>
          <a:blip r:embed="rId6"/>
          <a:stretch>
            <a:fillRect/>
          </a:stretch>
        </p:blipFill>
        <p:spPr>
          <a:xfrm>
            <a:off x="6334684" y="4574235"/>
            <a:ext cx="1698907" cy="1604698"/>
          </a:xfrm>
          <a:prstGeom prst="rect">
            <a:avLst/>
          </a:prstGeom>
        </p:spPr>
      </p:pic>
    </p:spTree>
    <p:extLst>
      <p:ext uri="{BB962C8B-B14F-4D97-AF65-F5344CB8AC3E}">
        <p14:creationId xmlns:p14="http://schemas.microsoft.com/office/powerpoint/2010/main" val="4042198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AF2123-30FF-ABC6-0ABD-8F642C52C0DE}"/>
              </a:ext>
            </a:extLst>
          </p:cNvPr>
          <p:cNvSpPr>
            <a:spLocks noGrp="1"/>
          </p:cNvSpPr>
          <p:nvPr>
            <p:ph idx="1"/>
          </p:nvPr>
        </p:nvSpPr>
        <p:spPr>
          <a:xfrm>
            <a:off x="133496" y="1210406"/>
            <a:ext cx="11925008" cy="5007514"/>
          </a:xfrm>
        </p:spPr>
        <p:txBody>
          <a:bodyPr/>
          <a:lstStyle/>
          <a:p>
            <a:pPr marL="271463" indent="-234950">
              <a:lnSpc>
                <a:spcPct val="100000"/>
              </a:lnSpc>
              <a:spcBef>
                <a:spcPts val="600"/>
              </a:spcBef>
              <a:spcAft>
                <a:spcPts val="0"/>
              </a:spcAft>
            </a:pPr>
            <a:r>
              <a:rPr lang="en-US" sz="1800" dirty="0">
                <a:solidFill>
                  <a:schemeClr val="tx2"/>
                </a:solidFill>
              </a:rPr>
              <a:t>Targeting the </a:t>
            </a:r>
            <a:r>
              <a:rPr lang="en-US" sz="1800" dirty="0">
                <a:solidFill>
                  <a:srgbClr val="3030FF"/>
                </a:solidFill>
              </a:rPr>
              <a:t>2.2×10</a:t>
            </a:r>
            <a:r>
              <a:rPr lang="en-US" sz="1800" baseline="30000" dirty="0">
                <a:solidFill>
                  <a:srgbClr val="3030FF"/>
                </a:solidFill>
              </a:rPr>
              <a:t>16</a:t>
            </a:r>
            <a:r>
              <a:rPr lang="en-US" sz="1800" dirty="0">
                <a:solidFill>
                  <a:srgbClr val="3030FF"/>
                </a:solidFill>
              </a:rPr>
              <a:t> p/w intensity baseline </a:t>
            </a:r>
            <a:r>
              <a:rPr lang="en-US" sz="1800" dirty="0">
                <a:solidFill>
                  <a:schemeClr val="tx2"/>
                </a:solidFill>
              </a:rPr>
              <a:t>is becoming critical to compensate for the shorter run and satisfy</a:t>
            </a:r>
            <a:r>
              <a:rPr lang="en-US" sz="1800" b="1" dirty="0">
                <a:solidFill>
                  <a:srgbClr val="00B050"/>
                </a:solidFill>
              </a:rPr>
              <a:t> </a:t>
            </a:r>
            <a:r>
              <a:rPr lang="en-US" sz="1800" b="1" dirty="0">
                <a:solidFill>
                  <a:srgbClr val="000000"/>
                </a:solidFill>
              </a:rPr>
              <a:t>evolving needs </a:t>
            </a:r>
            <a:r>
              <a:rPr lang="en-US" sz="1800" dirty="0">
                <a:solidFill>
                  <a:srgbClr val="000000"/>
                </a:solidFill>
              </a:rPr>
              <a:t>and </a:t>
            </a:r>
            <a:r>
              <a:rPr lang="en-US" sz="1800" b="1" dirty="0">
                <a:solidFill>
                  <a:srgbClr val="000000"/>
                </a:solidFill>
              </a:rPr>
              <a:t>increasing number of requests </a:t>
            </a:r>
            <a:r>
              <a:rPr lang="en-US" sz="1800" dirty="0">
                <a:solidFill>
                  <a:schemeClr val="tx2"/>
                </a:solidFill>
              </a:rPr>
              <a:t>from both IRRAD/CHARM experiment &amp; accelerator users.</a:t>
            </a:r>
          </a:p>
          <a:p>
            <a:pPr marL="271463" indent="-234950">
              <a:spcBef>
                <a:spcPts val="1200"/>
              </a:spcBef>
              <a:spcAft>
                <a:spcPts val="0"/>
              </a:spcAft>
              <a:buClr>
                <a:schemeClr val="tx2"/>
              </a:buClr>
            </a:pPr>
            <a:r>
              <a:rPr lang="en-US" sz="1800" dirty="0">
                <a:solidFill>
                  <a:srgbClr val="000000"/>
                </a:solidFill>
              </a:rPr>
              <a:t>Beam intensity &amp; </a:t>
            </a:r>
            <a:r>
              <a:rPr lang="en-US" sz="1800" dirty="0">
                <a:solidFill>
                  <a:schemeClr val="tx2"/>
                </a:solidFill>
              </a:rPr>
              <a:t>transmission:</a:t>
            </a:r>
          </a:p>
          <a:p>
            <a:pPr marL="557213" lvl="1" indent="-234950">
              <a:spcBef>
                <a:spcPts val="600"/>
              </a:spcBef>
              <a:spcAft>
                <a:spcPts val="0"/>
              </a:spcAft>
              <a:buClr>
                <a:schemeClr val="tx2"/>
              </a:buClr>
            </a:pPr>
            <a:r>
              <a:rPr lang="en-US" sz="1600" dirty="0">
                <a:solidFill>
                  <a:schemeClr val="tx2"/>
                </a:solidFill>
              </a:rPr>
              <a:t>successful collaboration with BI in 2022 (</a:t>
            </a:r>
            <a:r>
              <a:rPr lang="en-US" sz="1600" b="1" dirty="0">
                <a:solidFill>
                  <a:srgbClr val="000000"/>
                </a:solidFill>
              </a:rPr>
              <a:t>thanks to SY-BI!</a:t>
            </a:r>
            <a:r>
              <a:rPr lang="en-US" sz="1600" dirty="0">
                <a:solidFill>
                  <a:srgbClr val="000000"/>
                </a:solidFill>
              </a:rPr>
              <a:t>)</a:t>
            </a:r>
          </a:p>
          <a:p>
            <a:pPr marL="557213" lvl="1" indent="-234950">
              <a:spcBef>
                <a:spcPts val="600"/>
              </a:spcBef>
              <a:spcAft>
                <a:spcPts val="0"/>
              </a:spcAft>
              <a:buClr>
                <a:schemeClr val="tx2"/>
              </a:buClr>
            </a:pPr>
            <a:r>
              <a:rPr lang="en-US" sz="1600" dirty="0">
                <a:solidFill>
                  <a:schemeClr val="tx2"/>
                </a:solidFill>
              </a:rPr>
              <a:t>continue XSEC/BCT calibration runs and related studies</a:t>
            </a:r>
          </a:p>
          <a:p>
            <a:pPr marL="557213" lvl="1" indent="-234950">
              <a:spcBef>
                <a:spcPts val="600"/>
              </a:spcBef>
              <a:spcAft>
                <a:spcPts val="0"/>
              </a:spcAft>
              <a:buClr>
                <a:schemeClr val="tx2"/>
              </a:buClr>
            </a:pPr>
            <a:r>
              <a:rPr lang="en-GB" sz="1600" b="1" dirty="0">
                <a:solidFill>
                  <a:schemeClr val="tx2"/>
                </a:solidFill>
              </a:rPr>
              <a:t>increase spill intensity </a:t>
            </a:r>
            <a:r>
              <a:rPr lang="en-GB" sz="1600" dirty="0">
                <a:solidFill>
                  <a:schemeClr val="tx2"/>
                </a:solidFill>
              </a:rPr>
              <a:t>? </a:t>
            </a:r>
            <a:r>
              <a:rPr lang="en-GB" sz="1600" b="1" dirty="0">
                <a:solidFill>
                  <a:schemeClr val="tx2"/>
                </a:solidFill>
              </a:rPr>
              <a:t>optimize EAST sharing </a:t>
            </a:r>
            <a:r>
              <a:rPr lang="en-GB" sz="1600" dirty="0">
                <a:solidFill>
                  <a:schemeClr val="tx2"/>
                </a:solidFill>
              </a:rPr>
              <a:t>? etc.</a:t>
            </a:r>
          </a:p>
          <a:p>
            <a:pPr marL="557213" lvl="1" indent="-234950">
              <a:spcBef>
                <a:spcPts val="600"/>
              </a:spcBef>
              <a:spcAft>
                <a:spcPts val="0"/>
              </a:spcAft>
              <a:buClr>
                <a:schemeClr val="tx2"/>
              </a:buClr>
            </a:pPr>
            <a:r>
              <a:rPr lang="en-GB" sz="1600" dirty="0">
                <a:solidFill>
                  <a:schemeClr val="tx2"/>
                </a:solidFill>
              </a:rPr>
              <a:t>clean extraction, </a:t>
            </a:r>
            <a:r>
              <a:rPr lang="en-GB" sz="1600" b="1" dirty="0">
                <a:solidFill>
                  <a:schemeClr val="tx2"/>
                </a:solidFill>
              </a:rPr>
              <a:t>reduce losses </a:t>
            </a:r>
            <a:r>
              <a:rPr lang="en-GB" sz="1600" dirty="0">
                <a:solidFill>
                  <a:schemeClr val="tx2"/>
                </a:solidFill>
              </a:rPr>
              <a:t>while </a:t>
            </a:r>
            <a:r>
              <a:rPr lang="en-GB" sz="1600" b="1" dirty="0">
                <a:solidFill>
                  <a:schemeClr val="tx2"/>
                </a:solidFill>
              </a:rPr>
              <a:t>preserving the beam shape</a:t>
            </a:r>
            <a:r>
              <a:rPr lang="en-GB" sz="1600" dirty="0">
                <a:solidFill>
                  <a:schemeClr val="tx2"/>
                </a:solidFill>
              </a:rPr>
              <a:t>!</a:t>
            </a:r>
            <a:endParaRPr lang="en-US" sz="1600" dirty="0">
              <a:solidFill>
                <a:schemeClr val="tx2"/>
              </a:solidFill>
            </a:endParaRPr>
          </a:p>
          <a:p>
            <a:pPr marL="271463" indent="-234950">
              <a:spcBef>
                <a:spcPts val="1200"/>
              </a:spcBef>
              <a:spcAft>
                <a:spcPts val="0"/>
              </a:spcAft>
              <a:buClr>
                <a:schemeClr val="tx2"/>
              </a:buClr>
            </a:pPr>
            <a:r>
              <a:rPr lang="en-US" sz="1800" dirty="0">
                <a:solidFill>
                  <a:schemeClr val="tx2"/>
                </a:solidFill>
              </a:rPr>
              <a:t>Beam profile &amp; optics:</a:t>
            </a:r>
          </a:p>
          <a:p>
            <a:pPr marL="557213" lvl="1" indent="-234950">
              <a:spcBef>
                <a:spcPts val="600"/>
              </a:spcBef>
              <a:spcAft>
                <a:spcPts val="0"/>
              </a:spcAft>
              <a:buClr>
                <a:schemeClr val="tx2"/>
              </a:buClr>
            </a:pPr>
            <a:r>
              <a:rPr lang="en-US" sz="1600" dirty="0">
                <a:solidFill>
                  <a:schemeClr val="tx2"/>
                </a:solidFill>
              </a:rPr>
              <a:t>essential to </a:t>
            </a:r>
            <a:r>
              <a:rPr lang="en-US" sz="1600" b="1" dirty="0">
                <a:solidFill>
                  <a:srgbClr val="000000"/>
                </a:solidFill>
              </a:rPr>
              <a:t>provide homogeneous irradiation </a:t>
            </a:r>
            <a:r>
              <a:rPr lang="en-US" sz="1600" dirty="0">
                <a:solidFill>
                  <a:schemeClr val="tx2"/>
                </a:solidFill>
              </a:rPr>
              <a:t>of large areas</a:t>
            </a:r>
          </a:p>
          <a:p>
            <a:pPr marL="557213" lvl="1" indent="-234950">
              <a:spcBef>
                <a:spcPts val="600"/>
              </a:spcBef>
              <a:spcAft>
                <a:spcPts val="0"/>
              </a:spcAft>
              <a:buClr>
                <a:schemeClr val="tx2"/>
              </a:buClr>
            </a:pPr>
            <a:r>
              <a:rPr lang="en-US" sz="1600" dirty="0">
                <a:solidFill>
                  <a:schemeClr val="tx2"/>
                </a:solidFill>
              </a:rPr>
              <a:t>a lot of </a:t>
            </a:r>
            <a:r>
              <a:rPr lang="en-US" sz="1600" b="1" dirty="0">
                <a:solidFill>
                  <a:schemeClr val="tx2"/>
                </a:solidFill>
              </a:rPr>
              <a:t>(ongoing) work on the T08 optics </a:t>
            </a:r>
            <a:r>
              <a:rPr lang="en-US" sz="1600" dirty="0">
                <a:solidFill>
                  <a:schemeClr val="tx2"/>
                </a:solidFill>
              </a:rPr>
              <a:t>&amp; </a:t>
            </a:r>
            <a:r>
              <a:rPr lang="en-US" sz="1600" b="1" dirty="0">
                <a:solidFill>
                  <a:schemeClr val="tx2"/>
                </a:solidFill>
              </a:rPr>
              <a:t>beam alignment </a:t>
            </a:r>
            <a:r>
              <a:rPr lang="en-US" sz="1600" dirty="0">
                <a:solidFill>
                  <a:schemeClr val="tx2"/>
                </a:solidFill>
              </a:rPr>
              <a:t>during dedicated MDs (</a:t>
            </a:r>
            <a:r>
              <a:rPr lang="en-US" sz="1600" b="1" dirty="0">
                <a:solidFill>
                  <a:srgbClr val="000000"/>
                </a:solidFill>
              </a:rPr>
              <a:t>many thanks to BE-OP and SY-ABT!</a:t>
            </a:r>
            <a:r>
              <a:rPr lang="en-US" sz="1600" dirty="0">
                <a:solidFill>
                  <a:srgbClr val="000000"/>
                </a:solidFill>
              </a:rPr>
              <a:t>)</a:t>
            </a:r>
          </a:p>
          <a:p>
            <a:pPr marL="271463" indent="-234950">
              <a:spcBef>
                <a:spcPts val="1200"/>
              </a:spcBef>
              <a:spcAft>
                <a:spcPts val="0"/>
              </a:spcAft>
              <a:buClr>
                <a:schemeClr val="tx2"/>
              </a:buClr>
            </a:pPr>
            <a:r>
              <a:rPr lang="en-US" sz="1800" dirty="0">
                <a:solidFill>
                  <a:schemeClr val="tx2"/>
                </a:solidFill>
              </a:rPr>
              <a:t>Spill length &amp; quality:</a:t>
            </a:r>
          </a:p>
          <a:p>
            <a:pPr marL="557213" lvl="1" indent="-234950">
              <a:spcBef>
                <a:spcPts val="600"/>
              </a:spcBef>
              <a:spcAft>
                <a:spcPts val="0"/>
              </a:spcAft>
              <a:buClr>
                <a:schemeClr val="tx2"/>
              </a:buClr>
            </a:pPr>
            <a:r>
              <a:rPr lang="en-US" sz="1600" dirty="0">
                <a:solidFill>
                  <a:schemeClr val="tx2"/>
                </a:solidFill>
              </a:rPr>
              <a:t>not a primary requirement now, it could become in the future (for on-line detector DAQ or electronics testing)</a:t>
            </a:r>
          </a:p>
        </p:txBody>
      </p:sp>
      <p:sp>
        <p:nvSpPr>
          <p:cNvPr id="3" name="Title 2">
            <a:extLst>
              <a:ext uri="{FF2B5EF4-FFF2-40B4-BE49-F238E27FC236}">
                <a16:creationId xmlns:a16="http://schemas.microsoft.com/office/drawing/2014/main" id="{81C524A6-D7EA-EEE4-1DE8-B7BE60348BF6}"/>
              </a:ext>
            </a:extLst>
          </p:cNvPr>
          <p:cNvSpPr>
            <a:spLocks noGrp="1"/>
          </p:cNvSpPr>
          <p:nvPr>
            <p:ph type="title"/>
          </p:nvPr>
        </p:nvSpPr>
        <p:spPr>
          <a:xfrm>
            <a:off x="407988" y="373593"/>
            <a:ext cx="11376025" cy="574058"/>
          </a:xfrm>
        </p:spPr>
        <p:txBody>
          <a:bodyPr vert="horz" lIns="0" tIns="0" rIns="0" bIns="0" rtlCol="0" anchor="t" anchorCtr="0">
            <a:noAutofit/>
          </a:bodyPr>
          <a:lstStyle/>
          <a:p>
            <a:r>
              <a:rPr lang="en-US" sz="4400" dirty="0"/>
              <a:t>Requests &amp; Desiderata for 2023</a:t>
            </a:r>
            <a:endParaRPr lang="en-GB" sz="4400" dirty="0"/>
          </a:p>
        </p:txBody>
      </p:sp>
      <p:sp>
        <p:nvSpPr>
          <p:cNvPr id="4" name="Date Placeholder 3">
            <a:extLst>
              <a:ext uri="{FF2B5EF4-FFF2-40B4-BE49-F238E27FC236}">
                <a16:creationId xmlns:a16="http://schemas.microsoft.com/office/drawing/2014/main" id="{FC190061-31A3-A7B1-EBA9-EE8653BA1492}"/>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605C7DC4-EA4C-F928-B803-71F8364C72D6}"/>
              </a:ext>
            </a:extLst>
          </p:cNvPr>
          <p:cNvSpPr>
            <a:spLocks noGrp="1"/>
          </p:cNvSpPr>
          <p:nvPr>
            <p:ph type="ftr" sz="quarter" idx="11"/>
          </p:nvPr>
        </p:nvSpPr>
        <p:spPr/>
        <p:txBody>
          <a:bodyPr/>
          <a:lstStyle/>
          <a:p>
            <a:r>
              <a:rPr lang="en-GB"/>
              <a:t>D. Banerjee  -- Joint Accelerators Performance Workshop</a:t>
            </a:r>
            <a:endParaRPr lang="en-US" dirty="0"/>
          </a:p>
        </p:txBody>
      </p:sp>
      <p:sp>
        <p:nvSpPr>
          <p:cNvPr id="6" name="Slide Number Placeholder 5">
            <a:extLst>
              <a:ext uri="{FF2B5EF4-FFF2-40B4-BE49-F238E27FC236}">
                <a16:creationId xmlns:a16="http://schemas.microsoft.com/office/drawing/2014/main" id="{1D56D19C-22D4-3E58-8038-69F0417F1EEF}"/>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394253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2994D-FAD7-7947-93FF-DBD8F78249B1}"/>
              </a:ext>
            </a:extLst>
          </p:cNvPr>
          <p:cNvSpPr>
            <a:spLocks noGrp="1"/>
          </p:cNvSpPr>
          <p:nvPr>
            <p:ph type="title"/>
          </p:nvPr>
        </p:nvSpPr>
        <p:spPr>
          <a:xfrm>
            <a:off x="407987" y="1709739"/>
            <a:ext cx="11376025" cy="1719262"/>
          </a:xfrm>
        </p:spPr>
        <p:txBody>
          <a:bodyPr/>
          <a:lstStyle/>
          <a:p>
            <a:r>
              <a:rPr lang="en-GB" dirty="0"/>
              <a:t>Secondary Beam: T09/T10/T11 </a:t>
            </a:r>
            <a:br>
              <a:rPr lang="en-GB" dirty="0"/>
            </a:br>
            <a:r>
              <a:rPr lang="en-GB" sz="4400" dirty="0">
                <a:solidFill>
                  <a:schemeClr val="bg2">
                    <a:lumMod val="50000"/>
                  </a:schemeClr>
                </a:solidFill>
              </a:rPr>
              <a:t>Test Beams &amp; CLOUD</a:t>
            </a:r>
            <a:endParaRPr lang="en-GB" dirty="0">
              <a:solidFill>
                <a:schemeClr val="bg2">
                  <a:lumMod val="50000"/>
                </a:schemeClr>
              </a:solidFill>
            </a:endParaRPr>
          </a:p>
        </p:txBody>
      </p:sp>
      <p:sp>
        <p:nvSpPr>
          <p:cNvPr id="4" name="Date Placeholder 3">
            <a:extLst>
              <a:ext uri="{FF2B5EF4-FFF2-40B4-BE49-F238E27FC236}">
                <a16:creationId xmlns:a16="http://schemas.microsoft.com/office/drawing/2014/main" id="{31A3AF7D-6BEA-5947-B9F3-10C4C282A611}"/>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DD2DFC53-252C-EA4F-8AC8-7AA02FEC2613}"/>
              </a:ext>
            </a:extLst>
          </p:cNvPr>
          <p:cNvSpPr>
            <a:spLocks noGrp="1"/>
          </p:cNvSpPr>
          <p:nvPr>
            <p:ph type="ftr" sz="quarter" idx="11"/>
          </p:nvPr>
        </p:nvSpPr>
        <p:spPr/>
        <p:txBody>
          <a:bodyPr/>
          <a:lstStyle/>
          <a:p>
            <a:r>
              <a:rPr lang="en-US"/>
              <a:t>D. Banerjee  -- Joint Accelerators Performance Workshop</a:t>
            </a:r>
            <a:endParaRPr lang="en-US" dirty="0"/>
          </a:p>
        </p:txBody>
      </p:sp>
      <p:sp>
        <p:nvSpPr>
          <p:cNvPr id="6" name="Slide Number Placeholder 5">
            <a:extLst>
              <a:ext uri="{FF2B5EF4-FFF2-40B4-BE49-F238E27FC236}">
                <a16:creationId xmlns:a16="http://schemas.microsoft.com/office/drawing/2014/main" id="{8035839B-B818-5046-88A6-449223FF4555}"/>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2045939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7EA33F-7AE4-431A-90BF-A0F2A0FE1DD5}"/>
              </a:ext>
            </a:extLst>
          </p:cNvPr>
          <p:cNvSpPr>
            <a:spLocks noGrp="1"/>
          </p:cNvSpPr>
          <p:nvPr>
            <p:ph type="title"/>
          </p:nvPr>
        </p:nvSpPr>
        <p:spPr>
          <a:xfrm>
            <a:off x="213512" y="229449"/>
            <a:ext cx="6242528" cy="1065742"/>
          </a:xfrm>
        </p:spPr>
        <p:txBody>
          <a:bodyPr/>
          <a:lstStyle/>
          <a:p>
            <a:r>
              <a:rPr lang="en-US" sz="4400" dirty="0"/>
              <a:t>2022 Proton Run</a:t>
            </a:r>
            <a:endParaRPr lang="en-GB" sz="4400" dirty="0"/>
          </a:p>
        </p:txBody>
      </p:sp>
      <p:sp>
        <p:nvSpPr>
          <p:cNvPr id="4" name="Date Placeholder 3">
            <a:extLst>
              <a:ext uri="{FF2B5EF4-FFF2-40B4-BE49-F238E27FC236}">
                <a16:creationId xmlns:a16="http://schemas.microsoft.com/office/drawing/2014/main" id="{5D1223CC-61E9-4F96-9F29-BF23FFF850CC}"/>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364DCEEA-5B53-4D4A-9137-8A308D51D6BF}"/>
              </a:ext>
            </a:extLst>
          </p:cNvPr>
          <p:cNvSpPr>
            <a:spLocks noGrp="1"/>
          </p:cNvSpPr>
          <p:nvPr>
            <p:ph type="ftr" sz="quarter" idx="11"/>
          </p:nvPr>
        </p:nvSpPr>
        <p:spPr/>
        <p:txBody>
          <a:bodyPr/>
          <a:lstStyle/>
          <a:p>
            <a:r>
              <a:rPr lang="en-GB"/>
              <a:t>D. Banerjee  -- Joint Accelerators Performance Workshop</a:t>
            </a:r>
            <a:endParaRPr lang="en-US" dirty="0"/>
          </a:p>
        </p:txBody>
      </p:sp>
      <p:sp>
        <p:nvSpPr>
          <p:cNvPr id="6" name="Slide Number Placeholder 5">
            <a:extLst>
              <a:ext uri="{FF2B5EF4-FFF2-40B4-BE49-F238E27FC236}">
                <a16:creationId xmlns:a16="http://schemas.microsoft.com/office/drawing/2014/main" id="{422C6E3C-5D5D-47C0-B352-FF49F24F0C03}"/>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21" name="Content Placeholder 2">
            <a:extLst>
              <a:ext uri="{FF2B5EF4-FFF2-40B4-BE49-F238E27FC236}">
                <a16:creationId xmlns:a16="http://schemas.microsoft.com/office/drawing/2014/main" id="{A4641FB8-0974-921C-39BD-10C82302B9CD}"/>
              </a:ext>
            </a:extLst>
          </p:cNvPr>
          <p:cNvSpPr>
            <a:spLocks noGrp="1"/>
          </p:cNvSpPr>
          <p:nvPr>
            <p:ph idx="1"/>
          </p:nvPr>
        </p:nvSpPr>
        <p:spPr>
          <a:xfrm>
            <a:off x="105048" y="1043885"/>
            <a:ext cx="5256041" cy="5121419"/>
          </a:xfrm>
        </p:spPr>
        <p:txBody>
          <a:bodyPr>
            <a:normAutofit/>
          </a:bodyPr>
          <a:lstStyle/>
          <a:p>
            <a:pPr marL="180975" indent="-144463">
              <a:lnSpc>
                <a:spcPct val="100000"/>
              </a:lnSpc>
              <a:spcBef>
                <a:spcPts val="600"/>
              </a:spcBef>
              <a:spcAft>
                <a:spcPts val="600"/>
              </a:spcAft>
            </a:pPr>
            <a:r>
              <a:rPr lang="en-US" sz="1800" dirty="0"/>
              <a:t>T09:</a:t>
            </a:r>
            <a:endParaRPr lang="en-US" sz="1400" dirty="0">
              <a:solidFill>
                <a:srgbClr val="7030A0"/>
              </a:solidFill>
            </a:endParaRPr>
          </a:p>
          <a:p>
            <a:pPr marL="466725" lvl="1" indent="-144463">
              <a:spcBef>
                <a:spcPts val="200"/>
              </a:spcBef>
              <a:spcAft>
                <a:spcPts val="200"/>
              </a:spcAft>
            </a:pPr>
            <a:r>
              <a:rPr lang="en-US" sz="1600" dirty="0">
                <a:solidFill>
                  <a:srgbClr val="000000"/>
                </a:solidFill>
              </a:rPr>
              <a:t>Various users with requests of </a:t>
            </a:r>
            <a:r>
              <a:rPr lang="en-US" sz="1600" b="1" dirty="0">
                <a:solidFill>
                  <a:srgbClr val="000000"/>
                </a:solidFill>
              </a:rPr>
              <a:t>beam ranging between 0.1 GeV/c to 16 GeV/c</a:t>
            </a:r>
            <a:r>
              <a:rPr lang="en-US" sz="1600" dirty="0">
                <a:solidFill>
                  <a:srgbClr val="000000"/>
                </a:solidFill>
              </a:rPr>
              <a:t>.</a:t>
            </a:r>
          </a:p>
          <a:p>
            <a:pPr marL="466725" lvl="1" indent="-144463">
              <a:spcBef>
                <a:spcPts val="200"/>
              </a:spcBef>
              <a:spcAft>
                <a:spcPts val="200"/>
              </a:spcAft>
            </a:pPr>
            <a:r>
              <a:rPr lang="en-US" sz="1600" b="1" dirty="0">
                <a:solidFill>
                  <a:srgbClr val="000000"/>
                </a:solidFill>
              </a:rPr>
              <a:t>First Low momentum run in T09 </a:t>
            </a:r>
            <a:r>
              <a:rPr lang="en-US" sz="1600" dirty="0">
                <a:solidFill>
                  <a:srgbClr val="000000"/>
                </a:solidFill>
              </a:rPr>
              <a:t>for SHERPA and WCTE successful with complete vacuum.</a:t>
            </a:r>
          </a:p>
          <a:p>
            <a:pPr marL="466725" lvl="1" indent="-144463">
              <a:spcBef>
                <a:spcPts val="200"/>
              </a:spcBef>
              <a:spcAft>
                <a:spcPts val="200"/>
              </a:spcAft>
            </a:pPr>
            <a:r>
              <a:rPr lang="en-US" sz="1600" dirty="0">
                <a:solidFill>
                  <a:srgbClr val="000000"/>
                </a:solidFill>
              </a:rPr>
              <a:t>Data collected by WCTE at low momentum served as input to potentially only need secondary beam thus reducing considerably their data taking period in 2024 (updated planning to be confirmed by the experiment).</a:t>
            </a:r>
          </a:p>
          <a:p>
            <a:pPr marL="466725" lvl="1" indent="-144463">
              <a:spcBef>
                <a:spcPts val="200"/>
              </a:spcBef>
              <a:spcAft>
                <a:spcPts val="200"/>
              </a:spcAft>
            </a:pPr>
            <a:r>
              <a:rPr lang="en-US" sz="1600" b="1" dirty="0">
                <a:solidFill>
                  <a:srgbClr val="000000"/>
                </a:solidFill>
              </a:rPr>
              <a:t>Return of BL4S </a:t>
            </a:r>
            <a:r>
              <a:rPr lang="en-US" sz="1600" dirty="0">
                <a:solidFill>
                  <a:srgbClr val="000000"/>
                </a:solidFill>
              </a:rPr>
              <a:t>in T09 with two experiments. </a:t>
            </a:r>
          </a:p>
          <a:p>
            <a:pPr marL="466725" lvl="1" indent="-144463">
              <a:spcBef>
                <a:spcPts val="200"/>
              </a:spcBef>
              <a:spcAft>
                <a:spcPts val="200"/>
              </a:spcAft>
            </a:pPr>
            <a:r>
              <a:rPr lang="en-GB" sz="1600" b="0" dirty="0"/>
              <a:t>Many special requests met due to great support from all teams.</a:t>
            </a:r>
          </a:p>
          <a:p>
            <a:pPr marL="727075" lvl="2" indent="-144463">
              <a:spcBef>
                <a:spcPts val="200"/>
              </a:spcBef>
              <a:spcAft>
                <a:spcPts val="200"/>
              </a:spcAft>
            </a:pPr>
            <a:r>
              <a:rPr lang="en-GB" sz="1600" dirty="0"/>
              <a:t>Installation of large scintillators for calibration runs with muons for LDMX.</a:t>
            </a:r>
          </a:p>
          <a:p>
            <a:pPr marL="727075" lvl="2" indent="-144463">
              <a:spcBef>
                <a:spcPts val="200"/>
              </a:spcBef>
              <a:spcAft>
                <a:spcPts val="200"/>
              </a:spcAft>
            </a:pPr>
            <a:r>
              <a:rPr lang="en-GB" sz="1600" dirty="0"/>
              <a:t>Installation and powering of a MDX magnet for HERD and </a:t>
            </a:r>
            <a:r>
              <a:rPr lang="en-GB" sz="1600" dirty="0" err="1"/>
              <a:t>GammaMeV</a:t>
            </a:r>
            <a:r>
              <a:rPr lang="en-GB" sz="1600" dirty="0"/>
              <a:t> for tracking and tagged photon beam respectively.</a:t>
            </a:r>
          </a:p>
        </p:txBody>
      </p:sp>
      <p:pic>
        <p:nvPicPr>
          <p:cNvPr id="7" name="Picture 6">
            <a:extLst>
              <a:ext uri="{FF2B5EF4-FFF2-40B4-BE49-F238E27FC236}">
                <a16:creationId xmlns:a16="http://schemas.microsoft.com/office/drawing/2014/main" id="{F8CF6645-A6D4-1174-4DD2-56A67B65F3D4}"/>
              </a:ext>
            </a:extLst>
          </p:cNvPr>
          <p:cNvPicPr>
            <a:picLocks noChangeAspect="1"/>
          </p:cNvPicPr>
          <p:nvPr/>
        </p:nvPicPr>
        <p:blipFill>
          <a:blip r:embed="rId3"/>
          <a:stretch>
            <a:fillRect/>
          </a:stretch>
        </p:blipFill>
        <p:spPr>
          <a:xfrm>
            <a:off x="5445167" y="323647"/>
            <a:ext cx="3548828" cy="939721"/>
          </a:xfrm>
          <a:prstGeom prst="rect">
            <a:avLst/>
          </a:prstGeom>
        </p:spPr>
      </p:pic>
      <p:pic>
        <p:nvPicPr>
          <p:cNvPr id="11" name="Picture 10">
            <a:extLst>
              <a:ext uri="{FF2B5EF4-FFF2-40B4-BE49-F238E27FC236}">
                <a16:creationId xmlns:a16="http://schemas.microsoft.com/office/drawing/2014/main" id="{01C0D736-A71E-C352-449C-C62D3F605969}"/>
              </a:ext>
            </a:extLst>
          </p:cNvPr>
          <p:cNvPicPr>
            <a:picLocks noChangeAspect="1"/>
          </p:cNvPicPr>
          <p:nvPr/>
        </p:nvPicPr>
        <p:blipFill>
          <a:blip r:embed="rId4"/>
          <a:stretch>
            <a:fillRect/>
          </a:stretch>
        </p:blipFill>
        <p:spPr>
          <a:xfrm>
            <a:off x="5445167" y="1543990"/>
            <a:ext cx="3603161" cy="939721"/>
          </a:xfrm>
          <a:prstGeom prst="rect">
            <a:avLst/>
          </a:prstGeom>
        </p:spPr>
      </p:pic>
      <p:sp>
        <p:nvSpPr>
          <p:cNvPr id="14" name="TextBox 13">
            <a:extLst>
              <a:ext uri="{FF2B5EF4-FFF2-40B4-BE49-F238E27FC236}">
                <a16:creationId xmlns:a16="http://schemas.microsoft.com/office/drawing/2014/main" id="{5174725F-FF68-DD45-2DA5-E449AA1A0844}"/>
              </a:ext>
            </a:extLst>
          </p:cNvPr>
          <p:cNvSpPr txBox="1"/>
          <p:nvPr/>
        </p:nvSpPr>
        <p:spPr>
          <a:xfrm>
            <a:off x="6032888" y="1278257"/>
            <a:ext cx="2197718" cy="215444"/>
          </a:xfrm>
          <a:prstGeom prst="rect">
            <a:avLst/>
          </a:prstGeom>
          <a:noFill/>
        </p:spPr>
        <p:txBody>
          <a:bodyPr wrap="none" lIns="0" tIns="0" rIns="0" bIns="0" rtlCol="0">
            <a:spAutoFit/>
          </a:bodyPr>
          <a:lstStyle/>
          <a:p>
            <a:pPr algn="l"/>
            <a:r>
              <a:rPr lang="en-GB" sz="1400" dirty="0">
                <a:solidFill>
                  <a:srgbClr val="000000"/>
                </a:solidFill>
              </a:rPr>
              <a:t>T09 Standard Configuration</a:t>
            </a:r>
          </a:p>
        </p:txBody>
      </p:sp>
      <p:sp>
        <p:nvSpPr>
          <p:cNvPr id="16" name="TextBox 15">
            <a:extLst>
              <a:ext uri="{FF2B5EF4-FFF2-40B4-BE49-F238E27FC236}">
                <a16:creationId xmlns:a16="http://schemas.microsoft.com/office/drawing/2014/main" id="{47BDC726-AD48-B370-91F9-C16EC256B8A2}"/>
              </a:ext>
            </a:extLst>
          </p:cNvPr>
          <p:cNvSpPr txBox="1"/>
          <p:nvPr/>
        </p:nvSpPr>
        <p:spPr>
          <a:xfrm>
            <a:off x="5759576" y="2483711"/>
            <a:ext cx="2744341" cy="215444"/>
          </a:xfrm>
          <a:prstGeom prst="rect">
            <a:avLst/>
          </a:prstGeom>
          <a:noFill/>
        </p:spPr>
        <p:txBody>
          <a:bodyPr wrap="none" lIns="0" tIns="0" rIns="0" bIns="0" rtlCol="0">
            <a:spAutoFit/>
          </a:bodyPr>
          <a:lstStyle/>
          <a:p>
            <a:pPr algn="l"/>
            <a:r>
              <a:rPr lang="en-GB" sz="1400" dirty="0">
                <a:solidFill>
                  <a:srgbClr val="000000"/>
                </a:solidFill>
              </a:rPr>
              <a:t>T09 Low Momentum Configuration</a:t>
            </a:r>
          </a:p>
        </p:txBody>
      </p:sp>
      <p:pic>
        <p:nvPicPr>
          <p:cNvPr id="19" name="Picture 18" descr="A group of people in a factory&#10;&#10;Description automatically generated with medium confidence">
            <a:extLst>
              <a:ext uri="{FF2B5EF4-FFF2-40B4-BE49-F238E27FC236}">
                <a16:creationId xmlns:a16="http://schemas.microsoft.com/office/drawing/2014/main" id="{898B627D-5C58-6CF7-E9A0-87472D1A6483}"/>
              </a:ext>
            </a:extLst>
          </p:cNvPr>
          <p:cNvPicPr>
            <a:picLocks noChangeAspect="1"/>
          </p:cNvPicPr>
          <p:nvPr/>
        </p:nvPicPr>
        <p:blipFill>
          <a:blip r:embed="rId5"/>
          <a:stretch>
            <a:fillRect/>
          </a:stretch>
        </p:blipFill>
        <p:spPr>
          <a:xfrm>
            <a:off x="9101265" y="887191"/>
            <a:ext cx="2952328" cy="1968219"/>
          </a:xfrm>
          <a:prstGeom prst="rect">
            <a:avLst/>
          </a:prstGeom>
        </p:spPr>
      </p:pic>
      <p:pic>
        <p:nvPicPr>
          <p:cNvPr id="24" name="Picture 23">
            <a:extLst>
              <a:ext uri="{FF2B5EF4-FFF2-40B4-BE49-F238E27FC236}">
                <a16:creationId xmlns:a16="http://schemas.microsoft.com/office/drawing/2014/main" id="{70716D2D-D2CD-C5BC-1926-5519373D3EAF}"/>
              </a:ext>
            </a:extLst>
          </p:cNvPr>
          <p:cNvPicPr>
            <a:picLocks noChangeAspect="1"/>
          </p:cNvPicPr>
          <p:nvPr/>
        </p:nvPicPr>
        <p:blipFill>
          <a:blip r:embed="rId6"/>
          <a:stretch>
            <a:fillRect/>
          </a:stretch>
        </p:blipFill>
        <p:spPr>
          <a:xfrm>
            <a:off x="5591944" y="3073954"/>
            <a:ext cx="5118240" cy="2880319"/>
          </a:xfrm>
          <a:prstGeom prst="rect">
            <a:avLst/>
          </a:prstGeom>
        </p:spPr>
      </p:pic>
      <p:sp>
        <p:nvSpPr>
          <p:cNvPr id="25" name="TextBox 24">
            <a:extLst>
              <a:ext uri="{FF2B5EF4-FFF2-40B4-BE49-F238E27FC236}">
                <a16:creationId xmlns:a16="http://schemas.microsoft.com/office/drawing/2014/main" id="{D81E2BD4-3831-8A14-15C1-A05812FC2B74}"/>
              </a:ext>
            </a:extLst>
          </p:cNvPr>
          <p:cNvSpPr txBox="1"/>
          <p:nvPr/>
        </p:nvSpPr>
        <p:spPr>
          <a:xfrm>
            <a:off x="5692979" y="3204320"/>
            <a:ext cx="2152833" cy="307777"/>
          </a:xfrm>
          <a:prstGeom prst="rect">
            <a:avLst/>
          </a:prstGeom>
          <a:solidFill>
            <a:schemeClr val="bg1"/>
          </a:solidFill>
        </p:spPr>
        <p:txBody>
          <a:bodyPr wrap="none" lIns="0" tIns="0" rIns="0" bIns="0" rtlCol="0">
            <a:spAutoFit/>
          </a:bodyPr>
          <a:lstStyle/>
          <a:p>
            <a:pPr algn="l"/>
            <a:r>
              <a:rPr lang="en-GB" sz="2000" b="1" dirty="0"/>
              <a:t>ALICE PHOS T09</a:t>
            </a:r>
          </a:p>
        </p:txBody>
      </p:sp>
      <p:pic>
        <p:nvPicPr>
          <p:cNvPr id="26" name="Picture 25">
            <a:extLst>
              <a:ext uri="{FF2B5EF4-FFF2-40B4-BE49-F238E27FC236}">
                <a16:creationId xmlns:a16="http://schemas.microsoft.com/office/drawing/2014/main" id="{20980FA8-C05C-DD6B-5734-41013CDACD70}"/>
              </a:ext>
            </a:extLst>
          </p:cNvPr>
          <p:cNvPicPr>
            <a:picLocks noChangeAspect="1"/>
          </p:cNvPicPr>
          <p:nvPr/>
        </p:nvPicPr>
        <p:blipFill>
          <a:blip r:embed="rId7"/>
          <a:stretch>
            <a:fillRect/>
          </a:stretch>
        </p:blipFill>
        <p:spPr>
          <a:xfrm>
            <a:off x="8679706" y="3513275"/>
            <a:ext cx="3109094" cy="2360507"/>
          </a:xfrm>
          <a:prstGeom prst="rect">
            <a:avLst/>
          </a:prstGeom>
        </p:spPr>
      </p:pic>
      <p:sp>
        <p:nvSpPr>
          <p:cNvPr id="27" name="TextBox 26">
            <a:extLst>
              <a:ext uri="{FF2B5EF4-FFF2-40B4-BE49-F238E27FC236}">
                <a16:creationId xmlns:a16="http://schemas.microsoft.com/office/drawing/2014/main" id="{3186B33F-6B97-5F62-C545-E2BE4BD791CD}"/>
              </a:ext>
            </a:extLst>
          </p:cNvPr>
          <p:cNvSpPr txBox="1"/>
          <p:nvPr/>
        </p:nvSpPr>
        <p:spPr>
          <a:xfrm>
            <a:off x="9101265" y="3328811"/>
            <a:ext cx="1570943" cy="307777"/>
          </a:xfrm>
          <a:prstGeom prst="rect">
            <a:avLst/>
          </a:prstGeom>
          <a:solidFill>
            <a:schemeClr val="bg1"/>
          </a:solidFill>
        </p:spPr>
        <p:txBody>
          <a:bodyPr wrap="none" lIns="0" tIns="0" rIns="0" bIns="0" rtlCol="0">
            <a:spAutoFit/>
          </a:bodyPr>
          <a:lstStyle/>
          <a:p>
            <a:pPr algn="l"/>
            <a:r>
              <a:rPr lang="en-GB" sz="2000" b="1" dirty="0"/>
              <a:t>ENUBET T09</a:t>
            </a:r>
          </a:p>
        </p:txBody>
      </p:sp>
    </p:spTree>
    <p:extLst>
      <p:ext uri="{BB962C8B-B14F-4D97-AF65-F5344CB8AC3E}">
        <p14:creationId xmlns:p14="http://schemas.microsoft.com/office/powerpoint/2010/main" val="3792878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indoor&#10;&#10;Description automatically generated">
            <a:extLst>
              <a:ext uri="{FF2B5EF4-FFF2-40B4-BE49-F238E27FC236}">
                <a16:creationId xmlns:a16="http://schemas.microsoft.com/office/drawing/2014/main" id="{E6B36542-5A2E-49B2-E013-2C4441501267}"/>
              </a:ext>
            </a:extLst>
          </p:cNvPr>
          <p:cNvPicPr>
            <a:picLocks noChangeAspect="1"/>
          </p:cNvPicPr>
          <p:nvPr/>
        </p:nvPicPr>
        <p:blipFill>
          <a:blip r:embed="rId3"/>
          <a:stretch>
            <a:fillRect/>
          </a:stretch>
        </p:blipFill>
        <p:spPr>
          <a:xfrm rot="5400000">
            <a:off x="5561329" y="824389"/>
            <a:ext cx="3627157" cy="2720368"/>
          </a:xfrm>
          <a:prstGeom prst="rect">
            <a:avLst/>
          </a:prstGeom>
        </p:spPr>
      </p:pic>
      <p:pic>
        <p:nvPicPr>
          <p:cNvPr id="12" name="Picture 11">
            <a:extLst>
              <a:ext uri="{FF2B5EF4-FFF2-40B4-BE49-F238E27FC236}">
                <a16:creationId xmlns:a16="http://schemas.microsoft.com/office/drawing/2014/main" id="{A3F8EF17-691D-8185-6127-BACF275C4163}"/>
              </a:ext>
            </a:extLst>
          </p:cNvPr>
          <p:cNvPicPr>
            <a:picLocks noChangeAspect="1"/>
          </p:cNvPicPr>
          <p:nvPr/>
        </p:nvPicPr>
        <p:blipFill>
          <a:blip r:embed="rId4"/>
          <a:stretch>
            <a:fillRect/>
          </a:stretch>
        </p:blipFill>
        <p:spPr>
          <a:xfrm>
            <a:off x="7678563" y="2797262"/>
            <a:ext cx="4490723" cy="3368042"/>
          </a:xfrm>
          <a:prstGeom prst="rect">
            <a:avLst/>
          </a:prstGeom>
        </p:spPr>
      </p:pic>
      <p:sp>
        <p:nvSpPr>
          <p:cNvPr id="3" name="Title 2">
            <a:extLst>
              <a:ext uri="{FF2B5EF4-FFF2-40B4-BE49-F238E27FC236}">
                <a16:creationId xmlns:a16="http://schemas.microsoft.com/office/drawing/2014/main" id="{097EA33F-7AE4-431A-90BF-A0F2A0FE1DD5}"/>
              </a:ext>
            </a:extLst>
          </p:cNvPr>
          <p:cNvSpPr>
            <a:spLocks noGrp="1"/>
          </p:cNvSpPr>
          <p:nvPr>
            <p:ph type="title"/>
          </p:nvPr>
        </p:nvSpPr>
        <p:spPr>
          <a:xfrm>
            <a:off x="213512" y="229449"/>
            <a:ext cx="6242528" cy="1065742"/>
          </a:xfrm>
        </p:spPr>
        <p:txBody>
          <a:bodyPr/>
          <a:lstStyle/>
          <a:p>
            <a:r>
              <a:rPr lang="en-US" sz="4400" dirty="0"/>
              <a:t>2022 Proton Run</a:t>
            </a:r>
            <a:endParaRPr lang="en-GB" sz="4400" dirty="0"/>
          </a:p>
        </p:txBody>
      </p:sp>
      <p:sp>
        <p:nvSpPr>
          <p:cNvPr id="4" name="Date Placeholder 3">
            <a:extLst>
              <a:ext uri="{FF2B5EF4-FFF2-40B4-BE49-F238E27FC236}">
                <a16:creationId xmlns:a16="http://schemas.microsoft.com/office/drawing/2014/main" id="{5D1223CC-61E9-4F96-9F29-BF23FFF850CC}"/>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364DCEEA-5B53-4D4A-9137-8A308D51D6BF}"/>
              </a:ext>
            </a:extLst>
          </p:cNvPr>
          <p:cNvSpPr>
            <a:spLocks noGrp="1"/>
          </p:cNvSpPr>
          <p:nvPr>
            <p:ph type="ftr" sz="quarter" idx="11"/>
          </p:nvPr>
        </p:nvSpPr>
        <p:spPr/>
        <p:txBody>
          <a:bodyPr/>
          <a:lstStyle/>
          <a:p>
            <a:r>
              <a:rPr lang="en-GB"/>
              <a:t>D. Banerjee  -- Joint Accelerators Performance Workshop</a:t>
            </a:r>
            <a:endParaRPr lang="en-US" dirty="0"/>
          </a:p>
        </p:txBody>
      </p:sp>
      <p:sp>
        <p:nvSpPr>
          <p:cNvPr id="6" name="Slide Number Placeholder 5">
            <a:extLst>
              <a:ext uri="{FF2B5EF4-FFF2-40B4-BE49-F238E27FC236}">
                <a16:creationId xmlns:a16="http://schemas.microsoft.com/office/drawing/2014/main" id="{422C6E3C-5D5D-47C0-B352-FF49F24F0C03}"/>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21" name="Content Placeholder 2">
            <a:extLst>
              <a:ext uri="{FF2B5EF4-FFF2-40B4-BE49-F238E27FC236}">
                <a16:creationId xmlns:a16="http://schemas.microsoft.com/office/drawing/2014/main" id="{A4641FB8-0974-921C-39BD-10C82302B9CD}"/>
              </a:ext>
            </a:extLst>
          </p:cNvPr>
          <p:cNvSpPr>
            <a:spLocks noGrp="1"/>
          </p:cNvSpPr>
          <p:nvPr>
            <p:ph idx="1"/>
          </p:nvPr>
        </p:nvSpPr>
        <p:spPr>
          <a:xfrm>
            <a:off x="105048" y="1043885"/>
            <a:ext cx="5256041" cy="5121419"/>
          </a:xfrm>
        </p:spPr>
        <p:txBody>
          <a:bodyPr>
            <a:normAutofit/>
          </a:bodyPr>
          <a:lstStyle/>
          <a:p>
            <a:pPr marL="180975" indent="-144463">
              <a:lnSpc>
                <a:spcPct val="100000"/>
              </a:lnSpc>
              <a:spcBef>
                <a:spcPts val="600"/>
              </a:spcBef>
              <a:spcAft>
                <a:spcPts val="600"/>
              </a:spcAft>
            </a:pPr>
            <a:r>
              <a:rPr lang="en-US" sz="1800" dirty="0"/>
              <a:t>T10:</a:t>
            </a:r>
            <a:endParaRPr lang="en-US" sz="1400" dirty="0">
              <a:solidFill>
                <a:srgbClr val="7030A0"/>
              </a:solidFill>
            </a:endParaRPr>
          </a:p>
          <a:p>
            <a:pPr marL="466725" lvl="1" indent="-144463">
              <a:spcBef>
                <a:spcPts val="200"/>
              </a:spcBef>
              <a:spcAft>
                <a:spcPts val="200"/>
              </a:spcAft>
            </a:pPr>
            <a:r>
              <a:rPr lang="en-US" sz="1600" dirty="0">
                <a:solidFill>
                  <a:srgbClr val="000000"/>
                </a:solidFill>
              </a:rPr>
              <a:t>Many users requesting different energies mixed hadron and electron enriched beam.</a:t>
            </a:r>
          </a:p>
          <a:p>
            <a:pPr marL="466725" lvl="1" indent="-144463">
              <a:spcBef>
                <a:spcPts val="200"/>
              </a:spcBef>
              <a:spcAft>
                <a:spcPts val="200"/>
              </a:spcAft>
            </a:pPr>
            <a:r>
              <a:rPr lang="en-US" sz="1600" b="1" dirty="0">
                <a:solidFill>
                  <a:srgbClr val="000000"/>
                </a:solidFill>
              </a:rPr>
              <a:t>Installation of absorber </a:t>
            </a:r>
            <a:r>
              <a:rPr lang="en-US" sz="1600" dirty="0">
                <a:solidFill>
                  <a:srgbClr val="000000"/>
                </a:solidFill>
              </a:rPr>
              <a:t>to have pure hadron beams in T10.</a:t>
            </a:r>
          </a:p>
          <a:p>
            <a:pPr marL="466725" lvl="1" indent="-144463">
              <a:spcBef>
                <a:spcPts val="200"/>
              </a:spcBef>
              <a:spcAft>
                <a:spcPts val="200"/>
              </a:spcAft>
            </a:pPr>
            <a:r>
              <a:rPr lang="en-US" sz="1600" dirty="0">
                <a:solidFill>
                  <a:srgbClr val="000000"/>
                </a:solidFill>
              </a:rPr>
              <a:t>Beam composition studies performed with the threshold Cherenkov detectors at different energies. </a:t>
            </a:r>
          </a:p>
          <a:p>
            <a:pPr marL="466725" lvl="1" indent="-144463">
              <a:spcBef>
                <a:spcPts val="200"/>
              </a:spcBef>
              <a:spcAft>
                <a:spcPts val="200"/>
              </a:spcAft>
            </a:pPr>
            <a:r>
              <a:rPr lang="en-GB" sz="1600" dirty="0"/>
              <a:t>Long-term operation shows that the line can be operated stably up to 11.5 GeV/c momentum, close to the 12 GeV/c design parameter.</a:t>
            </a:r>
          </a:p>
          <a:p>
            <a:pPr marL="466725" lvl="1" indent="-144463">
              <a:spcBef>
                <a:spcPts val="200"/>
              </a:spcBef>
              <a:spcAft>
                <a:spcPts val="200"/>
              </a:spcAft>
            </a:pPr>
            <a:r>
              <a:rPr lang="en-GB" sz="1600" b="1" dirty="0"/>
              <a:t>Hadron beam intensities up to 5 x 10</a:t>
            </a:r>
            <a:r>
              <a:rPr lang="en-GB" sz="1600" b="1" baseline="30000" dirty="0"/>
              <a:t>6</a:t>
            </a:r>
            <a:r>
              <a:rPr lang="en-GB" sz="1600" b="1" dirty="0"/>
              <a:t> </a:t>
            </a:r>
            <a:r>
              <a:rPr lang="en-GB" sz="1600" dirty="0"/>
              <a:t>particles per 0.4 s extraction were achieved.</a:t>
            </a:r>
            <a:endParaRPr lang="en-US" sz="1600" dirty="0">
              <a:solidFill>
                <a:srgbClr val="000000"/>
              </a:solidFill>
            </a:endParaRPr>
          </a:p>
        </p:txBody>
      </p:sp>
      <p:sp>
        <p:nvSpPr>
          <p:cNvPr id="27" name="TextBox 26">
            <a:extLst>
              <a:ext uri="{FF2B5EF4-FFF2-40B4-BE49-F238E27FC236}">
                <a16:creationId xmlns:a16="http://schemas.microsoft.com/office/drawing/2014/main" id="{3186B33F-6B97-5F62-C545-E2BE4BD791CD}"/>
              </a:ext>
            </a:extLst>
          </p:cNvPr>
          <p:cNvSpPr txBox="1"/>
          <p:nvPr/>
        </p:nvSpPr>
        <p:spPr>
          <a:xfrm>
            <a:off x="7817783" y="2924944"/>
            <a:ext cx="1155766" cy="307777"/>
          </a:xfrm>
          <a:prstGeom prst="rect">
            <a:avLst/>
          </a:prstGeom>
          <a:solidFill>
            <a:schemeClr val="bg1"/>
          </a:solidFill>
        </p:spPr>
        <p:txBody>
          <a:bodyPr wrap="none" lIns="0" tIns="0" rIns="0" bIns="0" rtlCol="0">
            <a:spAutoFit/>
          </a:bodyPr>
          <a:lstStyle/>
          <a:p>
            <a:pPr algn="l"/>
            <a:r>
              <a:rPr lang="en-GB" sz="2000" b="1" dirty="0"/>
              <a:t>NP07 T10</a:t>
            </a:r>
          </a:p>
        </p:txBody>
      </p:sp>
      <p:sp>
        <p:nvSpPr>
          <p:cNvPr id="15" name="TextBox 14">
            <a:extLst>
              <a:ext uri="{FF2B5EF4-FFF2-40B4-BE49-F238E27FC236}">
                <a16:creationId xmlns:a16="http://schemas.microsoft.com/office/drawing/2014/main" id="{7215A901-602C-CBEE-1772-415A74F73824}"/>
              </a:ext>
            </a:extLst>
          </p:cNvPr>
          <p:cNvSpPr txBox="1"/>
          <p:nvPr/>
        </p:nvSpPr>
        <p:spPr>
          <a:xfrm>
            <a:off x="6286436" y="1844824"/>
            <a:ext cx="546625" cy="153888"/>
          </a:xfrm>
          <a:prstGeom prst="rect">
            <a:avLst/>
          </a:prstGeom>
          <a:solidFill>
            <a:schemeClr val="bg1"/>
          </a:solidFill>
        </p:spPr>
        <p:txBody>
          <a:bodyPr wrap="none" lIns="0" tIns="0" rIns="0" bIns="0" rtlCol="0">
            <a:spAutoFit/>
          </a:bodyPr>
          <a:lstStyle/>
          <a:p>
            <a:pPr algn="l"/>
            <a:r>
              <a:rPr lang="en-GB" sz="1000" b="1" dirty="0"/>
              <a:t>PB 4 mm</a:t>
            </a:r>
          </a:p>
        </p:txBody>
      </p:sp>
      <p:sp>
        <p:nvSpPr>
          <p:cNvPr id="17" name="TextBox 16">
            <a:extLst>
              <a:ext uri="{FF2B5EF4-FFF2-40B4-BE49-F238E27FC236}">
                <a16:creationId xmlns:a16="http://schemas.microsoft.com/office/drawing/2014/main" id="{10892792-2825-554D-96B3-A8573B59EA2D}"/>
              </a:ext>
            </a:extLst>
          </p:cNvPr>
          <p:cNvSpPr txBox="1"/>
          <p:nvPr/>
        </p:nvSpPr>
        <p:spPr>
          <a:xfrm>
            <a:off x="6246513" y="2227630"/>
            <a:ext cx="546625" cy="153888"/>
          </a:xfrm>
          <a:prstGeom prst="rect">
            <a:avLst/>
          </a:prstGeom>
          <a:solidFill>
            <a:schemeClr val="bg1"/>
          </a:solidFill>
        </p:spPr>
        <p:txBody>
          <a:bodyPr wrap="none" lIns="0" tIns="0" rIns="0" bIns="0" rtlCol="0">
            <a:spAutoFit/>
          </a:bodyPr>
          <a:lstStyle/>
          <a:p>
            <a:pPr algn="l"/>
            <a:r>
              <a:rPr lang="en-GB" sz="1000" b="1" dirty="0"/>
              <a:t>PB 8 mm</a:t>
            </a:r>
          </a:p>
        </p:txBody>
      </p:sp>
      <p:sp>
        <p:nvSpPr>
          <p:cNvPr id="18" name="TextBox 17">
            <a:extLst>
              <a:ext uri="{FF2B5EF4-FFF2-40B4-BE49-F238E27FC236}">
                <a16:creationId xmlns:a16="http://schemas.microsoft.com/office/drawing/2014/main" id="{1BC1150D-D987-AE35-83B3-82411CC7775E}"/>
              </a:ext>
            </a:extLst>
          </p:cNvPr>
          <p:cNvSpPr txBox="1"/>
          <p:nvPr/>
        </p:nvSpPr>
        <p:spPr>
          <a:xfrm>
            <a:off x="6258248" y="2692077"/>
            <a:ext cx="617157" cy="153888"/>
          </a:xfrm>
          <a:prstGeom prst="rect">
            <a:avLst/>
          </a:prstGeom>
          <a:solidFill>
            <a:schemeClr val="bg1"/>
          </a:solidFill>
        </p:spPr>
        <p:txBody>
          <a:bodyPr wrap="none" lIns="0" tIns="0" rIns="0" bIns="0" rtlCol="0">
            <a:spAutoFit/>
          </a:bodyPr>
          <a:lstStyle/>
          <a:p>
            <a:pPr algn="l"/>
            <a:r>
              <a:rPr lang="en-GB" sz="1000" b="1" dirty="0"/>
              <a:t>PB 18 mm</a:t>
            </a:r>
          </a:p>
        </p:txBody>
      </p:sp>
    </p:spTree>
    <p:extLst>
      <p:ext uri="{BB962C8B-B14F-4D97-AF65-F5344CB8AC3E}">
        <p14:creationId xmlns:p14="http://schemas.microsoft.com/office/powerpoint/2010/main" val="2598900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7EA33F-7AE4-431A-90BF-A0F2A0FE1DD5}"/>
              </a:ext>
            </a:extLst>
          </p:cNvPr>
          <p:cNvSpPr>
            <a:spLocks noGrp="1"/>
          </p:cNvSpPr>
          <p:nvPr>
            <p:ph type="title"/>
          </p:nvPr>
        </p:nvSpPr>
        <p:spPr>
          <a:xfrm>
            <a:off x="213512" y="229449"/>
            <a:ext cx="6242528" cy="1065742"/>
          </a:xfrm>
        </p:spPr>
        <p:txBody>
          <a:bodyPr/>
          <a:lstStyle/>
          <a:p>
            <a:r>
              <a:rPr lang="en-US" sz="4400" dirty="0"/>
              <a:t>2022 Proton Run</a:t>
            </a:r>
            <a:endParaRPr lang="en-GB" sz="4400" dirty="0"/>
          </a:p>
        </p:txBody>
      </p:sp>
      <p:sp>
        <p:nvSpPr>
          <p:cNvPr id="4" name="Date Placeholder 3">
            <a:extLst>
              <a:ext uri="{FF2B5EF4-FFF2-40B4-BE49-F238E27FC236}">
                <a16:creationId xmlns:a16="http://schemas.microsoft.com/office/drawing/2014/main" id="{5D1223CC-61E9-4F96-9F29-BF23FFF850CC}"/>
              </a:ext>
            </a:extLst>
          </p:cNvPr>
          <p:cNvSpPr>
            <a:spLocks noGrp="1"/>
          </p:cNvSpPr>
          <p:nvPr>
            <p:ph type="dt" sz="half" idx="10"/>
          </p:nvPr>
        </p:nvSpPr>
        <p:spPr/>
        <p:txBody>
          <a:bodyPr/>
          <a:lstStyle/>
          <a:p>
            <a:r>
              <a:rPr lang="de-CH"/>
              <a:t>05.12.2022</a:t>
            </a:r>
            <a:endParaRPr lang="en-US" dirty="0"/>
          </a:p>
        </p:txBody>
      </p:sp>
      <p:sp>
        <p:nvSpPr>
          <p:cNvPr id="5" name="Footer Placeholder 4">
            <a:extLst>
              <a:ext uri="{FF2B5EF4-FFF2-40B4-BE49-F238E27FC236}">
                <a16:creationId xmlns:a16="http://schemas.microsoft.com/office/drawing/2014/main" id="{364DCEEA-5B53-4D4A-9137-8A308D51D6BF}"/>
              </a:ext>
            </a:extLst>
          </p:cNvPr>
          <p:cNvSpPr>
            <a:spLocks noGrp="1"/>
          </p:cNvSpPr>
          <p:nvPr>
            <p:ph type="ftr" sz="quarter" idx="11"/>
          </p:nvPr>
        </p:nvSpPr>
        <p:spPr/>
        <p:txBody>
          <a:bodyPr/>
          <a:lstStyle/>
          <a:p>
            <a:r>
              <a:rPr lang="en-GB"/>
              <a:t>D. Banerjee  -- Joint Accelerators Performance Workshop</a:t>
            </a:r>
            <a:endParaRPr lang="en-US" dirty="0"/>
          </a:p>
        </p:txBody>
      </p:sp>
      <p:sp>
        <p:nvSpPr>
          <p:cNvPr id="6" name="Slide Number Placeholder 5">
            <a:extLst>
              <a:ext uri="{FF2B5EF4-FFF2-40B4-BE49-F238E27FC236}">
                <a16:creationId xmlns:a16="http://schemas.microsoft.com/office/drawing/2014/main" id="{422C6E3C-5D5D-47C0-B352-FF49F24F0C03}"/>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21" name="Content Placeholder 2">
            <a:extLst>
              <a:ext uri="{FF2B5EF4-FFF2-40B4-BE49-F238E27FC236}">
                <a16:creationId xmlns:a16="http://schemas.microsoft.com/office/drawing/2014/main" id="{A4641FB8-0974-921C-39BD-10C82302B9CD}"/>
              </a:ext>
            </a:extLst>
          </p:cNvPr>
          <p:cNvSpPr>
            <a:spLocks noGrp="1"/>
          </p:cNvSpPr>
          <p:nvPr>
            <p:ph idx="1"/>
          </p:nvPr>
        </p:nvSpPr>
        <p:spPr>
          <a:xfrm>
            <a:off x="105048" y="1043885"/>
            <a:ext cx="5702920" cy="5121419"/>
          </a:xfrm>
        </p:spPr>
        <p:txBody>
          <a:bodyPr>
            <a:normAutofit/>
          </a:bodyPr>
          <a:lstStyle/>
          <a:p>
            <a:pPr marL="180975" indent="-144463">
              <a:lnSpc>
                <a:spcPct val="100000"/>
              </a:lnSpc>
              <a:spcBef>
                <a:spcPts val="600"/>
              </a:spcBef>
              <a:spcAft>
                <a:spcPts val="600"/>
              </a:spcAft>
            </a:pPr>
            <a:r>
              <a:rPr lang="en-US" sz="1800" dirty="0"/>
              <a:t>T11:</a:t>
            </a:r>
            <a:endParaRPr lang="en-US" sz="1100" dirty="0">
              <a:solidFill>
                <a:srgbClr val="7030A0"/>
              </a:solidFill>
            </a:endParaRPr>
          </a:p>
          <a:p>
            <a:pPr marL="466725" lvl="1" indent="-144463">
              <a:spcBef>
                <a:spcPts val="600"/>
              </a:spcBef>
              <a:spcAft>
                <a:spcPts val="600"/>
              </a:spcAft>
            </a:pPr>
            <a:r>
              <a:rPr lang="en-US" sz="1600" dirty="0"/>
              <a:t>CLOUD had </a:t>
            </a:r>
            <a:r>
              <a:rPr lang="en-GB" sz="1600" dirty="0"/>
              <a:t>a </a:t>
            </a:r>
            <a:r>
              <a:rPr lang="en-GB" sz="1600" b="1" dirty="0"/>
              <a:t>long physics run </a:t>
            </a:r>
            <a:r>
              <a:rPr lang="en-GB" sz="1600" dirty="0"/>
              <a:t>including the new FLOTUS set-up that will allow a </a:t>
            </a:r>
            <a:r>
              <a:rPr lang="en-GB" sz="1600" b="1" dirty="0"/>
              <a:t>sustained cloud in the reaction chamber</a:t>
            </a:r>
            <a:r>
              <a:rPr lang="en-GB" sz="1600" dirty="0"/>
              <a:t> without the need for expansion of the volume.</a:t>
            </a:r>
            <a:endParaRPr lang="en-US" sz="1600" dirty="0"/>
          </a:p>
          <a:p>
            <a:pPr marL="466725" lvl="1" indent="-144463">
              <a:spcBef>
                <a:spcPts val="600"/>
              </a:spcBef>
              <a:spcAft>
                <a:spcPts val="600"/>
              </a:spcAft>
            </a:pPr>
            <a:r>
              <a:rPr lang="en-US" sz="1600" dirty="0"/>
              <a:t>Late September a mismatch between the software and the multi-target definition was found. The electron enriched Target 1 (200 mm Be + 3 mm W)  was being used for the run as opposed to Target 3 (200 mm Al). Same for T09.</a:t>
            </a:r>
          </a:p>
          <a:p>
            <a:pPr marL="466725" lvl="1" indent="-144463">
              <a:spcBef>
                <a:spcPts val="600"/>
              </a:spcBef>
              <a:spcAft>
                <a:spcPts val="600"/>
              </a:spcAft>
            </a:pPr>
            <a:r>
              <a:rPr lang="en-US" sz="1600" dirty="0"/>
              <a:t>On 27th September, this was corrected but TN (T10/T11) continued with Target 1 to be consistent with the beginning of the run.</a:t>
            </a:r>
          </a:p>
        </p:txBody>
      </p:sp>
      <p:pic>
        <p:nvPicPr>
          <p:cNvPr id="8" name="Picture 7" descr="Table&#10;&#10;Description automatically generated">
            <a:extLst>
              <a:ext uri="{FF2B5EF4-FFF2-40B4-BE49-F238E27FC236}">
                <a16:creationId xmlns:a16="http://schemas.microsoft.com/office/drawing/2014/main" id="{3BBD83B7-7743-CF8F-B5F2-943FF9226C99}"/>
              </a:ext>
            </a:extLst>
          </p:cNvPr>
          <p:cNvPicPr>
            <a:picLocks noChangeAspect="1"/>
          </p:cNvPicPr>
          <p:nvPr/>
        </p:nvPicPr>
        <p:blipFill>
          <a:blip r:embed="rId3"/>
          <a:stretch>
            <a:fillRect/>
          </a:stretch>
        </p:blipFill>
        <p:spPr>
          <a:xfrm>
            <a:off x="2488762" y="4437842"/>
            <a:ext cx="5744653" cy="1831235"/>
          </a:xfrm>
          <a:prstGeom prst="rect">
            <a:avLst/>
          </a:prstGeom>
        </p:spPr>
      </p:pic>
      <p:pic>
        <p:nvPicPr>
          <p:cNvPr id="9" name="Picture 2">
            <a:extLst>
              <a:ext uri="{FF2B5EF4-FFF2-40B4-BE49-F238E27FC236}">
                <a16:creationId xmlns:a16="http://schemas.microsoft.com/office/drawing/2014/main" id="{8C65D0F2-01C0-8ED3-2B82-D977063C808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138" r="20018"/>
          <a:stretch/>
        </p:blipFill>
        <p:spPr bwMode="auto">
          <a:xfrm>
            <a:off x="5807968" y="121703"/>
            <a:ext cx="3642255" cy="4131598"/>
          </a:xfrm>
          <a:prstGeom prst="rect">
            <a:avLst/>
          </a:prstGeom>
          <a:solidFill>
            <a:srgbClr val="FFFFFF"/>
          </a:solidFill>
        </p:spPr>
      </p:pic>
      <p:pic>
        <p:nvPicPr>
          <p:cNvPr id="14" name="Picture 13" descr="Diagram, engineering drawing&#10;&#10;Description automatically generated">
            <a:extLst>
              <a:ext uri="{FF2B5EF4-FFF2-40B4-BE49-F238E27FC236}">
                <a16:creationId xmlns:a16="http://schemas.microsoft.com/office/drawing/2014/main" id="{62C6521C-0F9A-37B3-213C-8C0B73215E87}"/>
              </a:ext>
            </a:extLst>
          </p:cNvPr>
          <p:cNvPicPr>
            <a:picLocks noChangeAspect="1"/>
          </p:cNvPicPr>
          <p:nvPr/>
        </p:nvPicPr>
        <p:blipFill>
          <a:blip r:embed="rId5"/>
          <a:stretch>
            <a:fillRect/>
          </a:stretch>
        </p:blipFill>
        <p:spPr>
          <a:xfrm>
            <a:off x="8500123" y="3416609"/>
            <a:ext cx="3642255" cy="2849686"/>
          </a:xfrm>
          <a:prstGeom prst="rect">
            <a:avLst/>
          </a:prstGeom>
        </p:spPr>
      </p:pic>
      <p:sp>
        <p:nvSpPr>
          <p:cNvPr id="16" name="TextBox 15">
            <a:extLst>
              <a:ext uri="{FF2B5EF4-FFF2-40B4-BE49-F238E27FC236}">
                <a16:creationId xmlns:a16="http://schemas.microsoft.com/office/drawing/2014/main" id="{A3B4652E-43D7-D157-97EF-4485611B79CF}"/>
              </a:ext>
            </a:extLst>
          </p:cNvPr>
          <p:cNvSpPr txBox="1"/>
          <p:nvPr/>
        </p:nvSpPr>
        <p:spPr>
          <a:xfrm>
            <a:off x="8652386" y="5774487"/>
            <a:ext cx="3248252" cy="257369"/>
          </a:xfrm>
          <a:prstGeom prst="rect">
            <a:avLst/>
          </a:prstGeom>
          <a:solidFill>
            <a:schemeClr val="bg1"/>
          </a:solidFill>
          <a:ln w="6350">
            <a:solidFill>
              <a:schemeClr val="tx2"/>
            </a:solidFill>
          </a:ln>
        </p:spPr>
        <p:txBody>
          <a:bodyPr wrap="none" lIns="36000" tIns="36000" rIns="36000" bIns="36000" rtlCol="0" anchor="ctr" anchorCtr="0">
            <a:spAutoFit/>
          </a:bodyPr>
          <a:lstStyle/>
          <a:p>
            <a:pPr algn="ctr"/>
            <a:r>
              <a:rPr lang="en-US" sz="1200" b="1" dirty="0">
                <a:solidFill>
                  <a:schemeClr val="tx2"/>
                </a:solidFill>
              </a:rPr>
              <a:t>Configuration in software before correction</a:t>
            </a:r>
            <a:endParaRPr lang="en-GB" sz="1200" b="1" dirty="0">
              <a:solidFill>
                <a:schemeClr val="tx2"/>
              </a:solidFill>
            </a:endParaRPr>
          </a:p>
        </p:txBody>
      </p:sp>
      <p:sp>
        <p:nvSpPr>
          <p:cNvPr id="19" name="TextBox 18">
            <a:extLst>
              <a:ext uri="{FF2B5EF4-FFF2-40B4-BE49-F238E27FC236}">
                <a16:creationId xmlns:a16="http://schemas.microsoft.com/office/drawing/2014/main" id="{F6F4519D-B7CB-5608-2E7C-F06F2160109E}"/>
              </a:ext>
            </a:extLst>
          </p:cNvPr>
          <p:cNvSpPr txBox="1"/>
          <p:nvPr/>
        </p:nvSpPr>
        <p:spPr>
          <a:xfrm>
            <a:off x="2567607" y="4542281"/>
            <a:ext cx="5665807" cy="257369"/>
          </a:xfrm>
          <a:prstGeom prst="rect">
            <a:avLst/>
          </a:prstGeom>
          <a:solidFill>
            <a:schemeClr val="bg1"/>
          </a:solidFill>
          <a:ln w="6350">
            <a:solidFill>
              <a:schemeClr val="tx2"/>
            </a:solidFill>
          </a:ln>
        </p:spPr>
        <p:txBody>
          <a:bodyPr wrap="square" lIns="36000" tIns="36000" rIns="36000" bIns="36000" rtlCol="0" anchor="ctr" anchorCtr="0">
            <a:spAutoFit/>
          </a:bodyPr>
          <a:lstStyle/>
          <a:p>
            <a:pPr algn="ctr"/>
            <a:r>
              <a:rPr lang="en-US" sz="1200" b="1" dirty="0">
                <a:solidFill>
                  <a:schemeClr val="tx2"/>
                </a:solidFill>
              </a:rPr>
              <a:t>Design in Yellow report. Beam coming out of the page.</a:t>
            </a:r>
            <a:endParaRPr lang="en-GB" sz="1200" b="1" dirty="0">
              <a:solidFill>
                <a:schemeClr val="tx2"/>
              </a:solidFill>
            </a:endParaRPr>
          </a:p>
        </p:txBody>
      </p:sp>
      <p:sp>
        <p:nvSpPr>
          <p:cNvPr id="20" name="TextBox 19">
            <a:extLst>
              <a:ext uri="{FF2B5EF4-FFF2-40B4-BE49-F238E27FC236}">
                <a16:creationId xmlns:a16="http://schemas.microsoft.com/office/drawing/2014/main" id="{9432D836-5A72-D193-E486-4C4A507F6E58}"/>
              </a:ext>
            </a:extLst>
          </p:cNvPr>
          <p:cNvSpPr txBox="1"/>
          <p:nvPr/>
        </p:nvSpPr>
        <p:spPr>
          <a:xfrm>
            <a:off x="1066647" y="5276470"/>
            <a:ext cx="1345984" cy="626701"/>
          </a:xfrm>
          <a:prstGeom prst="rect">
            <a:avLst/>
          </a:prstGeom>
          <a:solidFill>
            <a:schemeClr val="bg1"/>
          </a:solidFill>
          <a:ln w="6350">
            <a:solidFill>
              <a:schemeClr val="tx2"/>
            </a:solidFill>
          </a:ln>
        </p:spPr>
        <p:txBody>
          <a:bodyPr wrap="square" lIns="36000" tIns="36000" rIns="36000" bIns="36000" rtlCol="0" anchor="ctr" anchorCtr="0">
            <a:spAutoFit/>
          </a:bodyPr>
          <a:lstStyle/>
          <a:p>
            <a:pPr algn="ctr"/>
            <a:r>
              <a:rPr lang="en-US" sz="1200" b="1" dirty="0">
                <a:solidFill>
                  <a:srgbClr val="FF0000"/>
                </a:solidFill>
              </a:rPr>
              <a:t>Current configuration in software</a:t>
            </a:r>
            <a:endParaRPr lang="en-GB" sz="1200" b="1" dirty="0">
              <a:solidFill>
                <a:srgbClr val="FF0000"/>
              </a:solidFill>
            </a:endParaRPr>
          </a:p>
        </p:txBody>
      </p:sp>
      <p:cxnSp>
        <p:nvCxnSpPr>
          <p:cNvPr id="23" name="Straight Arrow Connector 22">
            <a:extLst>
              <a:ext uri="{FF2B5EF4-FFF2-40B4-BE49-F238E27FC236}">
                <a16:creationId xmlns:a16="http://schemas.microsoft.com/office/drawing/2014/main" id="{CDC239A1-18F3-4D0C-D298-B1888AE70E41}"/>
              </a:ext>
            </a:extLst>
          </p:cNvPr>
          <p:cNvCxnSpPr>
            <a:stCxn id="20" idx="3"/>
          </p:cNvCxnSpPr>
          <p:nvPr/>
        </p:nvCxnSpPr>
        <p:spPr>
          <a:xfrm flipV="1">
            <a:off x="2412631" y="5353459"/>
            <a:ext cx="515017" cy="2363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257452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4" id="{A5ED4DE0-6C8E-0F4F-99A2-B683A9745008}" vid="{F053E86A-31FE-1346-BAEE-DD9C694C52F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17371</TotalTime>
  <Words>1944</Words>
  <Application>Microsoft Macintosh PowerPoint</Application>
  <PresentationFormat>Widescreen</PresentationFormat>
  <Paragraphs>200</Paragraphs>
  <Slides>17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Wingdings</vt:lpstr>
      <vt:lpstr>Office Theme</vt:lpstr>
      <vt:lpstr>East Area Experiment Highlights and Requests  Proton &amp; Ion Beams</vt:lpstr>
      <vt:lpstr>Primary Beam: T08  Irradiation Facilities (IRRAD/CHARM)</vt:lpstr>
      <vt:lpstr>2022 Proton Run</vt:lpstr>
      <vt:lpstr>Feedback and Status of 2021 Desiderata</vt:lpstr>
      <vt:lpstr>Requests &amp; Desiderata for 2023</vt:lpstr>
      <vt:lpstr>Secondary Beam: T09/T10/T11  Test Beams &amp; CLOUD</vt:lpstr>
      <vt:lpstr>2022 Proton Run</vt:lpstr>
      <vt:lpstr>2022 Proton Run</vt:lpstr>
      <vt:lpstr>2022 Proton Run</vt:lpstr>
      <vt:lpstr>Feedback &amp; Status of 2021 Desiderata</vt:lpstr>
      <vt:lpstr>Requests &amp; Desiderata for 2023</vt:lpstr>
      <vt:lpstr>Ion Beam: T08  CHIMERA</vt:lpstr>
      <vt:lpstr>2022 Run</vt:lpstr>
      <vt:lpstr>Feedback</vt:lpstr>
      <vt:lpstr>CHIMERA Outlook for 2023</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Subtitle</dc:title>
  <dc:creator>Dipanwita Banerjee</dc:creator>
  <cp:lastModifiedBy>Dipanwita Banerjee</cp:lastModifiedBy>
  <cp:revision>90</cp:revision>
  <cp:lastPrinted>2022-11-28T14:18:35Z</cp:lastPrinted>
  <dcterms:created xsi:type="dcterms:W3CDTF">2022-11-18T11:37:44Z</dcterms:created>
  <dcterms:modified xsi:type="dcterms:W3CDTF">2022-12-05T08:01:34Z</dcterms:modified>
</cp:coreProperties>
</file>