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7" r:id="rId2"/>
    <p:sldId id="284" r:id="rId3"/>
    <p:sldId id="285" r:id="rId4"/>
    <p:sldId id="261" r:id="rId5"/>
    <p:sldId id="283" r:id="rId6"/>
    <p:sldId id="296" r:id="rId7"/>
    <p:sldId id="258" r:id="rId8"/>
    <p:sldId id="265" r:id="rId9"/>
    <p:sldId id="288" r:id="rId10"/>
    <p:sldId id="259" r:id="rId11"/>
    <p:sldId id="272" r:id="rId12"/>
    <p:sldId id="273" r:id="rId13"/>
    <p:sldId id="286" r:id="rId14"/>
    <p:sldId id="287" r:id="rId15"/>
    <p:sldId id="262" r:id="rId16"/>
    <p:sldId id="278" r:id="rId17"/>
    <p:sldId id="263" r:id="rId18"/>
    <p:sldId id="276" r:id="rId19"/>
    <p:sldId id="290" r:id="rId20"/>
    <p:sldId id="292" r:id="rId21"/>
    <p:sldId id="277" r:id="rId22"/>
    <p:sldId id="264" r:id="rId23"/>
    <p:sldId id="297" r:id="rId24"/>
    <p:sldId id="266" r:id="rId25"/>
    <p:sldId id="267" r:id="rId26"/>
    <p:sldId id="268" r:id="rId27"/>
    <p:sldId id="269" r:id="rId28"/>
    <p:sldId id="271" r:id="rId29"/>
    <p:sldId id="270" r:id="rId30"/>
    <p:sldId id="293" r:id="rId31"/>
    <p:sldId id="275" r:id="rId32"/>
    <p:sldId id="289" r:id="rId33"/>
    <p:sldId id="295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6"/>
    <p:restoredTop sz="87117"/>
  </p:normalViewPr>
  <p:slideViewPr>
    <p:cSldViewPr snapToGrid="0" snapToObjects="1">
      <p:cViewPr varScale="1">
        <p:scale>
          <a:sx n="114" d="100"/>
          <a:sy n="114" d="100"/>
        </p:scale>
        <p:origin x="192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3BAAD-E596-5941-AAE4-58DCC4E0F751}" type="datetimeFigureOut">
              <a:rPr lang="en-GB" smtClean="0"/>
              <a:t>07/12/2022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22F7D-763B-8149-AEA8-89EC3295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492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10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545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Last year we were asked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404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machine controls may be inconsistent if things are not checked and setup.</a:t>
            </a:r>
          </a:p>
          <a:p>
            <a:r>
              <a:rPr lang="en-GB" dirty="0"/>
              <a:t>Risk that it will take even longer then normal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075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machine controls may be inconsistent if things are not checked and setup.</a:t>
            </a:r>
          </a:p>
          <a:p>
            <a:r>
              <a:rPr lang="en-GB" dirty="0"/>
              <a:t>Risk that it will take even longer then normal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372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22F7D-763B-8149-AEA8-89EC32952B5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490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11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46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28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046" y="0"/>
            <a:ext cx="10026507" cy="8229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71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35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97033"/>
            <a:ext cx="5181600" cy="49799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97033"/>
            <a:ext cx="5181600" cy="49799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00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64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38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2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06997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582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03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625244"/>
            <a:ext cx="12192000" cy="22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6046" y="0"/>
            <a:ext cx="10099908" cy="673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080655"/>
            <a:ext cx="10515600" cy="5096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215" y="6625244"/>
            <a:ext cx="2044931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fr-FR"/>
              <a:t>December 8,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4065" y="6625244"/>
            <a:ext cx="7403870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JAP WS @CERN, Week #35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7" y="6625244"/>
            <a:ext cx="1037709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E4AEE9E4-A26E-440D-8E11-BACFB577A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  <p:sp>
        <p:nvSpPr>
          <p:cNvPr id="10" name="AutoShape 2" descr="https://linac4-project.web.cern.ch/linac4-project/img/Logo-Linac.gif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4" descr="https://linac4-project.web.cern.ch/linac4-project/img/Logo-Linac.gif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60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7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66000"/>
        <a:buFont typeface="Wingdings" panose="05000000000000000000" pitchFamily="2" charset="2"/>
        <a:buChar char="Ø"/>
        <a:defRPr sz="2400" kern="1200">
          <a:solidFill>
            <a:schemeClr val="accent5">
              <a:lumMod val="7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200" kern="1200">
          <a:solidFill>
            <a:srgbClr val="0070C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399FF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Tahoma" panose="020B0604030504040204" pitchFamily="34" charset="0"/>
        <a:buChar char="‒"/>
        <a:defRPr sz="1800" kern="1200">
          <a:solidFill>
            <a:srgbClr val="C784D2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B177A9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15665/contributions/169014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category/6174/" TargetMode="External"/><Relationship Id="rId5" Type="http://schemas.openxmlformats.org/officeDocument/2006/relationships/hyperlink" Target="https://indico.cern.ch/event/352958/contributions/830019/subcontributions/64221/attachments/699104/" TargetMode="External"/><Relationship Id="rId4" Type="http://schemas.openxmlformats.org/officeDocument/2006/relationships/hyperlink" Target="https://indico.cern.ch/event/315665/contributions/1690144/attachments/605789/833694/chamonix_kh_v7.pdf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960709"/>
            <a:ext cx="9144000" cy="2148954"/>
          </a:xfrm>
        </p:spPr>
        <p:txBody>
          <a:bodyPr>
            <a:normAutofit/>
          </a:bodyPr>
          <a:lstStyle/>
          <a:p>
            <a:r>
              <a:rPr lang="en-US" sz="4800" dirty="0"/>
              <a:t>Aggressive </a:t>
            </a:r>
            <a:br>
              <a:rPr lang="en-US" sz="4800" dirty="0"/>
            </a:br>
            <a:r>
              <a:rPr lang="en-US" sz="4800" dirty="0"/>
              <a:t>hardware &amp; beam commissioning in </a:t>
            </a:r>
            <a:r>
              <a:rPr lang="en-US" sz="4800"/>
              <a:t>the injectors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1258" y="5270642"/>
            <a:ext cx="9144000" cy="78834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Gian Piero Di Giovanni</a:t>
            </a:r>
          </a:p>
          <a:p>
            <a:r>
              <a:rPr lang="en-US" b="1" dirty="0"/>
              <a:t>Piotr Skowronski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3913C-7441-1345-9FE9-37023BDAA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9278A-4098-364B-AFF6-BBC757710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9F759-4CD3-B74A-8BB3-643835299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286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79158-70F8-59A5-571B-3150D098C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Commissioning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38F9F-BD77-E2EB-4776-D4E8115B9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852" y="1080655"/>
            <a:ext cx="11241742" cy="5096308"/>
          </a:xfrm>
        </p:spPr>
        <p:txBody>
          <a:bodyPr>
            <a:normAutofit/>
          </a:bodyPr>
          <a:lstStyle/>
          <a:p>
            <a:r>
              <a:rPr lang="en-GB" sz="2600" dirty="0"/>
              <a:t>Sometimes, the tasks of different experts are densely interleaved </a:t>
            </a:r>
            <a:br>
              <a:rPr lang="en-GB" sz="2600" dirty="0"/>
            </a:br>
            <a:r>
              <a:rPr lang="en-GB" sz="2600" dirty="0"/>
              <a:t>as the beam is transported further down the machine</a:t>
            </a:r>
          </a:p>
          <a:p>
            <a:pPr lvl="1"/>
            <a:r>
              <a:rPr lang="en-GB" sz="2400" dirty="0"/>
              <a:t>Circular dependencies </a:t>
            </a:r>
          </a:p>
          <a:p>
            <a:pPr lvl="2"/>
            <a:r>
              <a:rPr lang="en-GB" sz="2400" dirty="0"/>
              <a:t>For example: beam setup &lt;--&gt; BI setup &amp; calibration </a:t>
            </a:r>
          </a:p>
          <a:p>
            <a:r>
              <a:rPr lang="en-GB" sz="2600" dirty="0"/>
              <a:t>The planning is started with a list of steps to be completed</a:t>
            </a:r>
          </a:p>
          <a:p>
            <a:r>
              <a:rPr lang="en-GB" sz="2600" b="1" dirty="0"/>
              <a:t>Time estimate for each step is defined by the Experts</a:t>
            </a:r>
          </a:p>
          <a:p>
            <a:pPr lvl="1"/>
            <a:r>
              <a:rPr lang="en-GB" sz="2400" b="1" dirty="0"/>
              <a:t>By the </a:t>
            </a:r>
            <a:r>
              <a:rPr lang="en-GB" sz="2400" b="1" dirty="0" err="1"/>
              <a:t>EiC</a:t>
            </a:r>
            <a:r>
              <a:rPr lang="en-GB" sz="2400" b="1" dirty="0"/>
              <a:t> for the operational steps</a:t>
            </a:r>
          </a:p>
          <a:p>
            <a:r>
              <a:rPr lang="en-GB" sz="2600" dirty="0"/>
              <a:t>The plan is constructed such that </a:t>
            </a:r>
          </a:p>
          <a:p>
            <a:pPr lvl="1"/>
            <a:r>
              <a:rPr lang="en-GB" sz="2400" dirty="0"/>
              <a:t>The required sequence is respected</a:t>
            </a:r>
          </a:p>
          <a:p>
            <a:pPr lvl="1"/>
            <a:r>
              <a:rPr lang="en-GB" sz="2400" dirty="0"/>
              <a:t>The Expert steps are scheduled during working hours</a:t>
            </a:r>
          </a:p>
          <a:p>
            <a:pPr lvl="1"/>
            <a:r>
              <a:rPr lang="en-GB" sz="2400" dirty="0"/>
              <a:t>Nights are populated with OP steps</a:t>
            </a:r>
          </a:p>
          <a:p>
            <a:pPr lvl="2"/>
            <a:r>
              <a:rPr lang="en-GB" sz="2400" dirty="0"/>
              <a:t>For HC the operations work on morning &amp; afternoon shifts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04945B-6EAF-D110-6AB8-5B61A7C39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0F190-2BF6-FC2A-B6B6-35E72FF4F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72ED8-F2DE-701E-6F03-58BD721C1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7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phic 21">
            <a:extLst>
              <a:ext uri="{FF2B5EF4-FFF2-40B4-BE49-F238E27FC236}">
                <a16:creationId xmlns:a16="http://schemas.microsoft.com/office/drawing/2014/main" id="{5C62CAE9-38BE-D0E4-9F46-ACB423BEE9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97552" y="3077733"/>
            <a:ext cx="6680595" cy="34631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0C54AB-1657-DB4A-7CB0-C7D22DDCA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2022 Commissioning in LINAC4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8D8F8B-BB4F-FCA4-C03B-FE25CEBB1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694" y="907322"/>
            <a:ext cx="3690350" cy="1904005"/>
          </a:xfrm>
        </p:spPr>
        <p:txBody>
          <a:bodyPr/>
          <a:lstStyle/>
          <a:p>
            <a:r>
              <a:rPr lang="en-GB" dirty="0"/>
              <a:t>7 + 12 days (HC+BC)</a:t>
            </a:r>
          </a:p>
          <a:p>
            <a:r>
              <a:rPr lang="en-GB" dirty="0"/>
              <a:t>The longest items:</a:t>
            </a:r>
          </a:p>
          <a:p>
            <a:pPr lvl="1"/>
            <a:r>
              <a:rPr lang="en-GB" dirty="0"/>
              <a:t>Power Converters</a:t>
            </a:r>
          </a:p>
          <a:p>
            <a:pPr lvl="1"/>
            <a:r>
              <a:rPr lang="en-GB" dirty="0"/>
              <a:t>Phasing</a:t>
            </a:r>
          </a:p>
          <a:p>
            <a:pPr lvl="1"/>
            <a:r>
              <a:rPr lang="en-GB" dirty="0"/>
              <a:t>LLRF setup with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961B6-865C-EFC3-F0DD-E21BB32C6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E0CBEA-4AE7-B49E-E894-4210F1ABA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9DB85-AC94-CFAF-B151-1AC039F22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11</a:t>
            </a:fld>
            <a:endParaRPr lang="en-US"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F0C954C0-D072-035B-0735-5E89573499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4964" y="2811327"/>
            <a:ext cx="5688421" cy="372955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4B7A76A-03F9-052C-D91A-052E81270F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5753" y="731423"/>
            <a:ext cx="4929467" cy="232188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5829506-93E0-BDEF-7D58-8DF6E10558A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040"/>
          <a:stretch/>
        </p:blipFill>
        <p:spPr>
          <a:xfrm>
            <a:off x="9630368" y="703566"/>
            <a:ext cx="1596851" cy="220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505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8B74E-D894-7746-C0A1-2B770288B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2022 Commissioning in the PSB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70BA9-652B-D7DB-BBE0-A7A862B11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952" y="964795"/>
            <a:ext cx="10515600" cy="5096308"/>
          </a:xfrm>
        </p:spPr>
        <p:txBody>
          <a:bodyPr/>
          <a:lstStyle/>
          <a:p>
            <a:r>
              <a:rPr lang="en-GB" dirty="0"/>
              <a:t>14 + 7 days</a:t>
            </a:r>
          </a:p>
          <a:p>
            <a:r>
              <a:rPr lang="en-GB" dirty="0"/>
              <a:t>The longest items:</a:t>
            </a:r>
          </a:p>
          <a:p>
            <a:pPr lvl="1"/>
            <a:r>
              <a:rPr lang="en-GB" dirty="0"/>
              <a:t>Power converters</a:t>
            </a:r>
          </a:p>
          <a:p>
            <a:pPr lvl="1"/>
            <a:r>
              <a:rPr lang="en-GB" dirty="0"/>
              <a:t>Interlocks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DAE5D-CC63-DB4F-2BC2-506469428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5F0F5-18EE-312A-996E-6ABB7317D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B0BC49-64B3-CE4A-6ACD-04396C018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F3EAEC-C4D5-2589-42D0-DC9E6056D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96" y="3268118"/>
            <a:ext cx="7041830" cy="32832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112F344-D96F-7AD5-6D86-B0F9A6A524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1526" y="3126283"/>
            <a:ext cx="5052552" cy="3464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11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8B74E-D894-7746-C0A1-2B770288B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2022 Commissioning in the 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70BA9-652B-D7DB-BBE0-A7A862B11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911" y="1052945"/>
            <a:ext cx="10515600" cy="5096308"/>
          </a:xfrm>
        </p:spPr>
        <p:txBody>
          <a:bodyPr/>
          <a:lstStyle/>
          <a:p>
            <a:r>
              <a:rPr lang="en-GB" dirty="0"/>
              <a:t>14 + 7 days</a:t>
            </a:r>
          </a:p>
          <a:p>
            <a:pPr lvl="1"/>
            <a:r>
              <a:rPr lang="en-GB" dirty="0"/>
              <a:t>In 2023 it will be 7 + 7 days</a:t>
            </a:r>
          </a:p>
          <a:p>
            <a:r>
              <a:rPr lang="en-GB" dirty="0"/>
              <a:t>The longest items:</a:t>
            </a:r>
          </a:p>
          <a:p>
            <a:pPr lvl="1"/>
            <a:r>
              <a:rPr lang="en-GB" dirty="0"/>
              <a:t>Power converters</a:t>
            </a:r>
          </a:p>
          <a:p>
            <a:pPr lvl="1"/>
            <a:r>
              <a:rPr lang="en-GB" dirty="0"/>
              <a:t>RF Setup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DAE5D-CC63-DB4F-2BC2-506469428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5F0F5-18EE-312A-996E-6ABB7317D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B0BC49-64B3-CE4A-6ACD-04396C018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FB7504-A2E7-7AD9-E647-5310293FF7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36" t="9076" r="25062" b="35933"/>
          <a:stretch/>
        </p:blipFill>
        <p:spPr>
          <a:xfrm>
            <a:off x="3006437" y="2727217"/>
            <a:ext cx="9127676" cy="389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5813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8B74E-D894-7746-C0A1-2B770288B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2022 Commissioning in the SPS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70BA9-652B-D7DB-BBE0-A7A862B11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191" y="913312"/>
            <a:ext cx="10515600" cy="5096308"/>
          </a:xfrm>
        </p:spPr>
        <p:txBody>
          <a:bodyPr/>
          <a:lstStyle/>
          <a:p>
            <a:r>
              <a:rPr lang="en-GB" dirty="0"/>
              <a:t> 3 + 2 weeks (LHC) and additional 2-3 weeks for NA</a:t>
            </a:r>
          </a:p>
          <a:p>
            <a:r>
              <a:rPr lang="en-GB" dirty="0"/>
              <a:t>The longest items:</a:t>
            </a:r>
          </a:p>
          <a:p>
            <a:pPr lvl="1"/>
            <a:r>
              <a:rPr lang="en-GB" dirty="0"/>
              <a:t>Scrubbing</a:t>
            </a:r>
          </a:p>
          <a:p>
            <a:pPr lvl="1"/>
            <a:r>
              <a:rPr lang="en-GB" dirty="0"/>
              <a:t>Slow extraction steering to target</a:t>
            </a:r>
          </a:p>
          <a:p>
            <a:pPr lvl="1"/>
            <a:r>
              <a:rPr lang="en-GB" dirty="0"/>
              <a:t>Power converters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DAE5D-CC63-DB4F-2BC2-506469428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5F0F5-18EE-312A-996E-6ABB7317D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B0BC49-64B3-CE4A-6ACD-04396C018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A3DACC-BA92-B6FB-1B5F-86A82C1E3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9709" y="2657139"/>
            <a:ext cx="8472291" cy="3968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501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DE43F-0D91-8DFC-F422-38CBCC81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No gain in some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AD1CEA-57D7-1F9B-E99F-6C2F84799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809" y="1080655"/>
            <a:ext cx="11502736" cy="5096308"/>
          </a:xfrm>
        </p:spPr>
        <p:txBody>
          <a:bodyPr/>
          <a:lstStyle/>
          <a:p>
            <a:r>
              <a:rPr lang="en-GB" sz="2800" dirty="0"/>
              <a:t>Aggressive commissioning doesn’t always make sense</a:t>
            </a:r>
          </a:p>
          <a:p>
            <a:endParaRPr lang="en-GB" sz="2800" dirty="0"/>
          </a:p>
          <a:p>
            <a:r>
              <a:rPr lang="en-GB" sz="2800" dirty="0"/>
              <a:t>For each machine minimum YETS duration is different</a:t>
            </a:r>
          </a:p>
          <a:p>
            <a:endParaRPr lang="en-GB" sz="2800" dirty="0"/>
          </a:p>
          <a:p>
            <a:r>
              <a:rPr lang="en-GB" sz="2800" dirty="0"/>
              <a:t>Downstream machine may not be ready yet to take the beam </a:t>
            </a:r>
            <a:br>
              <a:rPr lang="en-GB" sz="2800" dirty="0"/>
            </a:br>
            <a:r>
              <a:rPr lang="en-GB" sz="2800" dirty="0"/>
              <a:t>if the upstream accelerator provides the beam earlier</a:t>
            </a:r>
          </a:p>
          <a:p>
            <a:pPr lvl="1"/>
            <a:r>
              <a:rPr lang="en-GB" sz="2400" dirty="0"/>
              <a:t>For example, for LINAC4 YETS, normally is 2 weeks shorter than for the PSB, which is exactly the time needed for beam commissioning of LN4</a:t>
            </a:r>
          </a:p>
          <a:p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274EB-B8D7-A68D-7B93-ED968521D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E0AAF-4882-BA0A-DC63-8B4567A34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EC1D74-B05F-BD1E-97FE-68461E449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9901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E0DFD-DD8C-CFB9-7ECE-662BA7CE4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Automation &amp; Optimization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047E51-21C3-182E-01DC-7C95DFCC20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D6AC30-52BF-9132-81E6-C4F31DFA2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BF046E-376E-9FFB-E275-8EBFA73AA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48449-8C0B-BD24-6F13-99D02F887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129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9B8CA-33C7-53BA-01BA-BA478F7FA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056" y="0"/>
            <a:ext cx="10220498" cy="822960"/>
          </a:xfrm>
        </p:spPr>
        <p:txBody>
          <a:bodyPr>
            <a:normAutofit/>
          </a:bodyPr>
          <a:lstStyle/>
          <a:p>
            <a:r>
              <a:rPr lang="en-GB" sz="4000" dirty="0"/>
              <a:t>Automation is not aggressive!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34978C-4F6D-BAE5-8A8B-F32DC9C7E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175" y="1080655"/>
            <a:ext cx="11383767" cy="5096308"/>
          </a:xfrm>
        </p:spPr>
        <p:txBody>
          <a:bodyPr/>
          <a:lstStyle/>
          <a:p>
            <a:r>
              <a:rPr lang="en-GB" sz="2800" dirty="0"/>
              <a:t>We don’t consider automation as an aggressive approach:</a:t>
            </a:r>
          </a:p>
          <a:p>
            <a:pPr lvl="1"/>
            <a:r>
              <a:rPr lang="en-GB" sz="2600" dirty="0"/>
              <a:t>In other words: “automation” is not a synonym of “aggressive”</a:t>
            </a:r>
          </a:p>
          <a:p>
            <a:endParaRPr lang="en-GB" sz="2800" dirty="0"/>
          </a:p>
          <a:p>
            <a:r>
              <a:rPr lang="en-GB" sz="2800" dirty="0"/>
              <a:t>It’s our obligation to improve performance and </a:t>
            </a:r>
            <a:br>
              <a:rPr lang="en-GB" sz="2800" dirty="0"/>
            </a:br>
            <a:r>
              <a:rPr lang="en-GB" sz="2800" dirty="0"/>
              <a:t>minimize the required time by automation of all possible tasks</a:t>
            </a:r>
            <a:r>
              <a:rPr lang="en-GB" sz="2600" dirty="0"/>
              <a:t> </a:t>
            </a:r>
          </a:p>
          <a:p>
            <a:pPr lvl="1"/>
            <a:endParaRPr lang="en-GB" sz="2400" dirty="0"/>
          </a:p>
          <a:p>
            <a:r>
              <a:rPr lang="en-GB" sz="2800" dirty="0"/>
              <a:t>Every year, in each machine, there are many examples of new automatizations</a:t>
            </a:r>
          </a:p>
          <a:p>
            <a:pPr lvl="1"/>
            <a:r>
              <a:rPr lang="en-GB" sz="2400" dirty="0"/>
              <a:t>Phasing and beam intensity change in LINAC4</a:t>
            </a:r>
          </a:p>
          <a:p>
            <a:pPr lvl="1"/>
            <a:r>
              <a:rPr lang="en-GB" sz="2400" dirty="0"/>
              <a:t>FGC power converter testing in SPS &amp; PS</a:t>
            </a:r>
          </a:p>
          <a:p>
            <a:pPr lvl="1"/>
            <a:r>
              <a:rPr lang="en-GB" sz="2400" dirty="0"/>
              <a:t>BLM channel testing in SPS</a:t>
            </a:r>
          </a:p>
          <a:p>
            <a:pPr lvl="1"/>
            <a:r>
              <a:rPr lang="en-GB" sz="2400" dirty="0"/>
              <a:t>…</a:t>
            </a:r>
          </a:p>
          <a:p>
            <a:pPr lvl="1"/>
            <a:endParaRPr lang="en-GB" sz="24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2F011-4BEB-3459-1485-4C35EBDB2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68F21D-B6F3-B92A-D8D8-57BAF39C0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195623-C5F0-989D-E4AE-BB65001B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982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9B8CA-33C7-53BA-01BA-BA478F7FA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Automation: space for improvement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34978C-4F6D-BAE5-8A8B-F32DC9C7E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805" y="1080655"/>
            <a:ext cx="11488137" cy="5096308"/>
          </a:xfrm>
        </p:spPr>
        <p:txBody>
          <a:bodyPr/>
          <a:lstStyle/>
          <a:p>
            <a:r>
              <a:rPr lang="en-GB" sz="2800" dirty="0"/>
              <a:t>However, there is still space for further improvements </a:t>
            </a:r>
            <a:br>
              <a:rPr lang="en-GB" sz="2800" dirty="0"/>
            </a:br>
            <a:r>
              <a:rPr lang="en-GB" sz="2800" dirty="0"/>
              <a:t>in the field of automation</a:t>
            </a:r>
          </a:p>
          <a:p>
            <a:endParaRPr lang="en-GB" sz="1800" dirty="0"/>
          </a:p>
          <a:p>
            <a:r>
              <a:rPr lang="en-GB" sz="2800" dirty="0"/>
              <a:t>But with the limited work force we are not able </a:t>
            </a:r>
            <a:br>
              <a:rPr lang="en-GB" sz="2800" dirty="0"/>
            </a:br>
            <a:r>
              <a:rPr lang="en-GB" sz="2800" dirty="0"/>
              <a:t>to implement everything within one or two years</a:t>
            </a:r>
          </a:p>
          <a:p>
            <a:pPr lvl="1"/>
            <a:r>
              <a:rPr lang="en-GB" sz="2400" dirty="0"/>
              <a:t>A good program takes time to develop</a:t>
            </a:r>
          </a:p>
          <a:p>
            <a:pPr lvl="1"/>
            <a:r>
              <a:rPr lang="en-GB" sz="2400" dirty="0"/>
              <a:t>Also, testing automatics for commissioning is not always straight forward </a:t>
            </a:r>
            <a:br>
              <a:rPr lang="en-GB" sz="2400" dirty="0"/>
            </a:br>
            <a:r>
              <a:rPr lang="en-GB" sz="2400" dirty="0"/>
              <a:t>during beam operation or YETS</a:t>
            </a:r>
          </a:p>
          <a:p>
            <a:endParaRPr lang="en-GB" sz="1800" dirty="0"/>
          </a:p>
          <a:p>
            <a:r>
              <a:rPr lang="en-GB" sz="2800" dirty="0"/>
              <a:t>Automation of regular beam operation, improving machine operability, reducing fault recovery time, is usually given higher priority than </a:t>
            </a:r>
            <a:br>
              <a:rPr lang="en-GB" sz="2800" dirty="0"/>
            </a:br>
            <a:r>
              <a:rPr lang="en-GB" sz="2800" dirty="0"/>
              <a:t>the tasks done once per year during commissioning</a:t>
            </a:r>
          </a:p>
          <a:p>
            <a:pPr lvl="1"/>
            <a:r>
              <a:rPr lang="en-GB" sz="2400" dirty="0"/>
              <a:t>Downtime recovery vs. commissioning speed</a:t>
            </a:r>
          </a:p>
          <a:p>
            <a:endParaRPr lang="en-GB" sz="2800" dirty="0"/>
          </a:p>
          <a:p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2F011-4BEB-3459-1485-4C35EBDB2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68F21D-B6F3-B92A-D8D8-57BAF39C0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195623-C5F0-989D-E4AE-BB65001B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855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4810D-1CDD-BE31-F2F0-0200F2664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Automation prospects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B2181-5FEB-88BA-B55F-9C16E91D5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Potential to reduce Hardware Commissioning </a:t>
            </a:r>
            <a:br>
              <a:rPr lang="en-GB" sz="2800" dirty="0"/>
            </a:br>
            <a:r>
              <a:rPr lang="en-GB" sz="2800" dirty="0"/>
              <a:t>by 1 week in PSB and PS</a:t>
            </a:r>
          </a:p>
          <a:p>
            <a:endParaRPr lang="en-GB" sz="2800" dirty="0"/>
          </a:p>
          <a:p>
            <a:r>
              <a:rPr lang="en-GB" sz="2800" dirty="0"/>
              <a:t>Automatic testing won’t bring all its fruits </a:t>
            </a:r>
            <a:br>
              <a:rPr lang="en-GB" sz="2800" dirty="0"/>
            </a:br>
            <a:r>
              <a:rPr lang="en-GB" sz="2800" dirty="0"/>
              <a:t>in the first time it’s implemented</a:t>
            </a:r>
          </a:p>
          <a:p>
            <a:pPr lvl="1"/>
            <a:r>
              <a:rPr lang="en-GB" sz="2600" dirty="0"/>
              <a:t>Teething problems: bugs, corner cases, real vs. test environment</a:t>
            </a:r>
          </a:p>
          <a:p>
            <a:pPr lvl="1"/>
            <a:r>
              <a:rPr lang="en-GB" sz="2600" dirty="0"/>
              <a:t>Software obsolescence</a:t>
            </a:r>
          </a:p>
          <a:p>
            <a:endParaRPr lang="en-GB" sz="2800" dirty="0"/>
          </a:p>
          <a:p>
            <a:r>
              <a:rPr lang="en-GB" sz="2800" dirty="0"/>
              <a:t>Even if the tests can be run very quickly,</a:t>
            </a:r>
            <a:br>
              <a:rPr lang="en-GB" sz="2800" dirty="0"/>
            </a:br>
            <a:r>
              <a:rPr lang="en-GB" sz="2800" dirty="0"/>
              <a:t>we need time to solve the discovered problems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95598-9FE7-7578-CD8A-684BAEFA9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5BAFF-7B6A-713E-846D-A07D3F5B4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18871-EE71-1105-5286-B5AD45563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461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E3197-B672-D617-3E8E-4618EEB8C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59E0A7-5D9D-912C-9F8A-39DD062128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70041-071E-67AB-63A9-0AB0D4C50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C6CC2-4C66-8640-767D-2AE4951C2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31025-515F-F6A8-6BFB-B0D356CB7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36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881FF-2C03-F389-D74D-8AFA9964D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FE164-4525-B566-51CB-074D6FD84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636" y="1080655"/>
            <a:ext cx="11658600" cy="5096308"/>
          </a:xfrm>
        </p:spPr>
        <p:txBody>
          <a:bodyPr/>
          <a:lstStyle/>
          <a:p>
            <a:r>
              <a:rPr lang="en-GB" sz="2800" dirty="0"/>
              <a:t>Think what really needs to be tested: can we reduce the list of checks?</a:t>
            </a:r>
          </a:p>
          <a:p>
            <a:pPr lvl="1"/>
            <a:endParaRPr lang="en-GB" sz="2400" dirty="0"/>
          </a:p>
          <a:p>
            <a:pPr lvl="1"/>
            <a:r>
              <a:rPr lang="en-GB" sz="2600" dirty="0"/>
              <a:t>New hardware technologies contain sufficient intelligence </a:t>
            </a:r>
            <a:br>
              <a:rPr lang="en-GB" sz="2600" dirty="0"/>
            </a:br>
            <a:r>
              <a:rPr lang="en-GB" sz="2600" dirty="0"/>
              <a:t>to immediately show problems on the alarm console</a:t>
            </a:r>
          </a:p>
          <a:p>
            <a:pPr lvl="1"/>
            <a:r>
              <a:rPr lang="en-GB" sz="2600" dirty="0"/>
              <a:t>The experts normally do test their hardware in Individual System Tests</a:t>
            </a:r>
          </a:p>
          <a:p>
            <a:pPr marL="457200" lvl="1" indent="0">
              <a:buNone/>
            </a:pPr>
            <a:r>
              <a:rPr lang="en-GB" sz="2600" dirty="0">
                <a:sym typeface="Wingdings" pitchFamily="2" charset="2"/>
              </a:rPr>
              <a:t>	 Full testing by OP is likely redundant </a:t>
            </a:r>
            <a:endParaRPr lang="en-GB" sz="2600" dirty="0"/>
          </a:p>
          <a:p>
            <a:pPr lvl="1"/>
            <a:endParaRPr lang="en-GB" sz="2600" dirty="0"/>
          </a:p>
          <a:p>
            <a:pPr lvl="1"/>
            <a:r>
              <a:rPr lang="en-GB" sz="2600" dirty="0"/>
              <a:t>It depends on the particular system technology </a:t>
            </a:r>
          </a:p>
          <a:p>
            <a:pPr lvl="2"/>
            <a:r>
              <a:rPr lang="en-GB" sz="2400" dirty="0"/>
              <a:t>For example, it could be reduced for FGC 62&amp;63 of LN4 &amp; PSB,</a:t>
            </a:r>
            <a:br>
              <a:rPr lang="en-GB" sz="2400" dirty="0"/>
            </a:br>
            <a:r>
              <a:rPr lang="en-GB" sz="2400" dirty="0"/>
              <a:t>but it cannot be done in AD (old technology)</a:t>
            </a:r>
          </a:p>
          <a:p>
            <a:pPr lvl="2"/>
            <a:r>
              <a:rPr lang="en-GB" sz="2400" dirty="0"/>
              <a:t>Interlocks are still critical and this cannot be shrunk</a:t>
            </a:r>
          </a:p>
          <a:p>
            <a:pPr lvl="1"/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BA89A-9048-7E7D-A97A-3D2CE7C9D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38B03-9752-C797-5EB9-65602DF65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44D87D-FA9E-DCBB-A7A7-B1F964601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9198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83946-7FEB-51F4-A083-D72F01622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Aggressive Options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06B5E9-DF15-D7EF-B72B-BB6716F5DC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9DA73-ABD7-B512-89B6-D1C87CAD1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D583B-5EE6-542E-F239-6405FBBCB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76B8A-0CF9-A271-8FA9-EFFDEE84B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7977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A8A27-D2B1-B0EC-10EC-EABDBAF7B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Option 1: Use the past year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E54EE-505E-9D97-65CE-4C702993E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709" y="1047201"/>
            <a:ext cx="11459216" cy="5340693"/>
          </a:xfrm>
        </p:spPr>
        <p:txBody>
          <a:bodyPr>
            <a:normAutofit/>
          </a:bodyPr>
          <a:lstStyle/>
          <a:p>
            <a:r>
              <a:rPr lang="en-GB" sz="2800" dirty="0"/>
              <a:t>If hardware did not change too much over YETS then</a:t>
            </a:r>
            <a:br>
              <a:rPr lang="en-GB" sz="2800" dirty="0"/>
            </a:br>
            <a:r>
              <a:rPr lang="en-GB" sz="2800" dirty="0"/>
              <a:t>it might be possible to run the machine with the past year settings</a:t>
            </a:r>
          </a:p>
          <a:p>
            <a:pPr marL="577850" lvl="1" indent="-254000"/>
            <a:r>
              <a:rPr lang="en-GB" sz="2600" dirty="0"/>
              <a:t>If necessary, correct the steering and tunes to the old reference</a:t>
            </a:r>
          </a:p>
          <a:p>
            <a:pPr marL="577850" lvl="1" indent="-254000"/>
            <a:r>
              <a:rPr lang="en-GB" sz="2600" dirty="0"/>
              <a:t>Verify that the bunch sizes, losses and other key parameters are still fine</a:t>
            </a:r>
          </a:p>
          <a:p>
            <a:pPr lvl="2"/>
            <a:endParaRPr lang="en-GB" sz="1400" dirty="0"/>
          </a:p>
          <a:p>
            <a:r>
              <a:rPr lang="en-GB" sz="2800" dirty="0"/>
              <a:t>Before LS1 it was often the way to start</a:t>
            </a:r>
          </a:p>
          <a:p>
            <a:r>
              <a:rPr lang="en-GB" sz="2800" dirty="0"/>
              <a:t>The post LS1 troubles (see </a:t>
            </a:r>
            <a:r>
              <a:rPr lang="en-GB" sz="2800" dirty="0">
                <a:hlinkClick r:id="rId3"/>
              </a:rPr>
              <a:t>Chamonix 2014 </a:t>
            </a:r>
            <a:r>
              <a:rPr lang="en-GB" sz="2800" dirty="0" err="1">
                <a:hlinkClick r:id="rId3"/>
              </a:rPr>
              <a:t>slides</a:t>
            </a:r>
            <a:r>
              <a:rPr lang="en-GB" sz="2800" dirty="0" err="1"/>
              <a:t>&amp;</a:t>
            </a:r>
            <a:r>
              <a:rPr lang="en-GB" sz="2800" dirty="0" err="1">
                <a:hlinkClick r:id="rId4"/>
              </a:rPr>
              <a:t>paper</a:t>
            </a:r>
            <a:r>
              <a:rPr lang="en-GB" sz="2800" dirty="0"/>
              <a:t> by K. Hanke)</a:t>
            </a:r>
            <a:br>
              <a:rPr lang="en-GB" sz="2800" dirty="0"/>
            </a:br>
            <a:r>
              <a:rPr lang="en-GB" sz="2800" dirty="0"/>
              <a:t>lead to creation of a Injectors Recommissioning WG (</a:t>
            </a:r>
            <a:r>
              <a:rPr lang="en-GB" sz="2800" dirty="0">
                <a:hlinkClick r:id="rId5"/>
              </a:rPr>
              <a:t>119</a:t>
            </a:r>
            <a:r>
              <a:rPr lang="en-GB" sz="2800" baseline="30000" dirty="0">
                <a:hlinkClick r:id="rId5"/>
              </a:rPr>
              <a:t>th</a:t>
            </a:r>
            <a:r>
              <a:rPr lang="en-GB" sz="2800" dirty="0">
                <a:hlinkClick r:id="rId5"/>
              </a:rPr>
              <a:t> IEFC</a:t>
            </a:r>
            <a:r>
              <a:rPr lang="en-GB" sz="2800" dirty="0"/>
              <a:t> )</a:t>
            </a:r>
          </a:p>
          <a:p>
            <a:pPr marL="577850" lvl="1" indent="-254000"/>
            <a:r>
              <a:rPr lang="en-GB" sz="2400" dirty="0">
                <a:hlinkClick r:id="rId6"/>
              </a:rPr>
              <a:t>IRWG Indico</a:t>
            </a:r>
            <a:endParaRPr lang="en-GB" sz="2400" dirty="0"/>
          </a:p>
          <a:p>
            <a:r>
              <a:rPr lang="en-GB" sz="2800" dirty="0"/>
              <a:t>It imposed more rigorous approach that we have now</a:t>
            </a:r>
          </a:p>
          <a:p>
            <a:pPr lvl="1"/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04EA3-9A8F-8D7F-5244-1F9741927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0B14-0E6A-0D9F-ECEA-AA93B64B9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45102-C243-7E0F-4AAC-43939AFA3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862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A8A27-D2B1-B0EC-10EC-EABDBAF7B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Use the past year setup: </a:t>
            </a:r>
            <a:r>
              <a:rPr lang="en-GB" sz="4000" b="1" dirty="0"/>
              <a:t>consequences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E54EE-505E-9D97-65CE-4C702993E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709" y="1047201"/>
            <a:ext cx="11416354" cy="5340693"/>
          </a:xfrm>
        </p:spPr>
        <p:txBody>
          <a:bodyPr>
            <a:normAutofit/>
          </a:bodyPr>
          <a:lstStyle/>
          <a:p>
            <a:r>
              <a:rPr lang="en-GB" sz="2800" dirty="0"/>
              <a:t>It’s likely that the beam parameters won’t have the best performance</a:t>
            </a:r>
            <a:br>
              <a:rPr lang="en-GB" sz="2800" dirty="0"/>
            </a:br>
            <a:r>
              <a:rPr lang="en-GB" sz="2800" dirty="0"/>
              <a:t>	</a:t>
            </a:r>
            <a:r>
              <a:rPr lang="en-GB" sz="2800" dirty="0">
                <a:sym typeface="Wingdings" pitchFamily="2" charset="2"/>
              </a:rPr>
              <a:t> brightness, losses (activation), intensity</a:t>
            </a:r>
            <a:endParaRPr lang="en-GB" sz="2800" dirty="0"/>
          </a:p>
          <a:p>
            <a:pPr lvl="1"/>
            <a:r>
              <a:rPr lang="en-GB" sz="2600" dirty="0"/>
              <a:t>Machine parameters usually drift away in course of a run</a:t>
            </a:r>
          </a:p>
          <a:p>
            <a:pPr lvl="1"/>
            <a:r>
              <a:rPr lang="en-GB" sz="2600" dirty="0"/>
              <a:t>A set of good enough parameter values to be defined for each beam</a:t>
            </a:r>
          </a:p>
          <a:p>
            <a:pPr lvl="1"/>
            <a:r>
              <a:rPr lang="en-GB" sz="2600" dirty="0"/>
              <a:t>The parameters will likely continue drifting away: </a:t>
            </a:r>
            <a:br>
              <a:rPr lang="en-GB" sz="2600" dirty="0"/>
            </a:br>
            <a:r>
              <a:rPr lang="en-GB" sz="2600" dirty="0"/>
              <a:t>count-in safety margins</a:t>
            </a:r>
          </a:p>
          <a:p>
            <a:pPr lvl="1"/>
            <a:r>
              <a:rPr lang="en-GB" sz="2600" dirty="0"/>
              <a:t>Certain items will be left unchecked</a:t>
            </a:r>
          </a:p>
          <a:p>
            <a:pPr lvl="1"/>
            <a:r>
              <a:rPr lang="en-GB" sz="2600" dirty="0"/>
              <a:t>More difficult beam setup for the downstream machines </a:t>
            </a:r>
          </a:p>
          <a:p>
            <a:pPr lvl="2"/>
            <a:r>
              <a:rPr lang="en-GB" sz="2400" dirty="0"/>
              <a:t>The imperfect incoming beam will be the reason for all their troubles</a:t>
            </a:r>
          </a:p>
          <a:p>
            <a:pPr lvl="1"/>
            <a:r>
              <a:rPr lang="en-GB" sz="2600" dirty="0"/>
              <a:t>Risk of full re-commissioning </a:t>
            </a:r>
            <a:r>
              <a:rPr lang="en-GB" sz="2600" dirty="0">
                <a:sym typeface="Wingdings" pitchFamily="2" charset="2"/>
              </a:rPr>
              <a:t></a:t>
            </a:r>
            <a:r>
              <a:rPr lang="en-GB" sz="2600" dirty="0"/>
              <a:t> uncertainty for the downstream machines planning</a:t>
            </a:r>
          </a:p>
          <a:p>
            <a:pPr lvl="1"/>
            <a:endParaRPr lang="en-GB" sz="2400" dirty="0"/>
          </a:p>
          <a:p>
            <a:pPr lvl="1"/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04EA3-9A8F-8D7F-5244-1F9741927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0B14-0E6A-0D9F-ECEA-AA93B64B9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45102-C243-7E0F-4AAC-43939AFA3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91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8361E-D155-BD34-32DD-125205499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Option 2: Reduce contingencies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B7DDE-289A-5443-459F-132CBBA35B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462" y="1026325"/>
            <a:ext cx="11906683" cy="5096308"/>
          </a:xfrm>
        </p:spPr>
        <p:txBody>
          <a:bodyPr/>
          <a:lstStyle/>
          <a:p>
            <a:r>
              <a:rPr lang="en-GB" sz="2800" dirty="0"/>
              <a:t>Every team counts in safety margins </a:t>
            </a:r>
            <a:br>
              <a:rPr lang="en-GB" sz="2800" dirty="0"/>
            </a:br>
            <a:r>
              <a:rPr lang="en-GB" sz="2800" dirty="0"/>
              <a:t>in the required duration of their activities</a:t>
            </a:r>
          </a:p>
          <a:p>
            <a:pPr marL="534988" lvl="1" indent="-254000"/>
            <a:r>
              <a:rPr lang="en-GB" sz="2400" dirty="0"/>
              <a:t>Observation from the past time: </a:t>
            </a:r>
            <a:br>
              <a:rPr lang="en-GB" sz="2400" dirty="0"/>
            </a:br>
            <a:r>
              <a:rPr lang="en-GB" sz="2400" dirty="0"/>
              <a:t>Most of the activities are completed much faster than declared</a:t>
            </a:r>
            <a:br>
              <a:rPr lang="en-GB" sz="2400" dirty="0"/>
            </a:br>
            <a:r>
              <a:rPr lang="en-GB" sz="2400" dirty="0">
                <a:sym typeface="Wingdings" pitchFamily="2" charset="2"/>
              </a:rPr>
              <a:t> The d</a:t>
            </a:r>
            <a:r>
              <a:rPr lang="en-GB" sz="2400" dirty="0"/>
              <a:t>ownstream facility usually can start commissioning a few days earlier</a:t>
            </a:r>
            <a:endParaRPr lang="en-GB" dirty="0"/>
          </a:p>
          <a:p>
            <a:pPr marL="534988" lvl="1" indent="-254000"/>
            <a:endParaRPr lang="en-GB" dirty="0"/>
          </a:p>
          <a:p>
            <a:pPr marL="534988" lvl="1" indent="-254000"/>
            <a:r>
              <a:rPr lang="en-GB" dirty="0"/>
              <a:t>Declared time is longer than the expectation value</a:t>
            </a:r>
          </a:p>
          <a:p>
            <a:pPr marL="534988" lvl="1" indent="-254000"/>
            <a:endParaRPr lang="en-GB" dirty="0"/>
          </a:p>
          <a:p>
            <a:pPr marL="534988" lvl="1" indent="-254000"/>
            <a:r>
              <a:rPr lang="en-GB" dirty="0"/>
              <a:t>Time needed for standard amount of problems</a:t>
            </a:r>
          </a:p>
          <a:p>
            <a:pPr marL="534988" lvl="1" indent="-254000"/>
            <a:r>
              <a:rPr lang="en-GB" dirty="0"/>
              <a:t>Gives flexibility in execution of parallel activities</a:t>
            </a:r>
          </a:p>
          <a:p>
            <a:pPr marL="534988" lvl="1" indent="-254000">
              <a:buNone/>
            </a:pPr>
            <a:endParaRPr lang="en-GB" dirty="0"/>
          </a:p>
          <a:p>
            <a:pPr marL="534988" lvl="1" indent="-254000"/>
            <a:r>
              <a:rPr lang="en-GB" dirty="0"/>
              <a:t>Nobody wants to be responsible for delays and </a:t>
            </a:r>
            <a:br>
              <a:rPr lang="en-GB" dirty="0"/>
            </a:br>
            <a:r>
              <a:rPr lang="en-GB" dirty="0"/>
              <a:t>rescheduling of subsequent activities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8248C-87A9-590B-BB56-3F08A0751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BA33C-6FD3-B712-5D52-4625E3AA7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D53B67-3714-C9A8-687B-CCABABEB4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24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16E88A-AA1B-E812-1C57-CE8C54FE13C0}"/>
              </a:ext>
            </a:extLst>
          </p:cNvPr>
          <p:cNvGrpSpPr/>
          <p:nvPr/>
        </p:nvGrpSpPr>
        <p:grpSpPr>
          <a:xfrm>
            <a:off x="7415672" y="3159675"/>
            <a:ext cx="4732150" cy="3408129"/>
            <a:chOff x="7415672" y="3159675"/>
            <a:chExt cx="4732150" cy="340812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8F1884D-7B98-A906-87CB-39759228CF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15672" y="3159675"/>
              <a:ext cx="4732150" cy="3408129"/>
            </a:xfrm>
            <a:prstGeom prst="rect">
              <a:avLst/>
            </a:prstGeom>
          </p:spPr>
        </p:pic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7A28195-492F-70EA-0FF7-07AAFE2C0E55}"/>
                </a:ext>
              </a:extLst>
            </p:cNvPr>
            <p:cNvCxnSpPr>
              <a:cxnSpLocks/>
            </p:cNvCxnSpPr>
            <p:nvPr/>
          </p:nvCxnSpPr>
          <p:spPr>
            <a:xfrm>
              <a:off x="9883887" y="3451302"/>
              <a:ext cx="0" cy="2651511"/>
            </a:xfrm>
            <a:prstGeom prst="line">
              <a:avLst/>
            </a:prstGeom>
            <a:ln w="25400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A6BBFC7-ABF1-DAD2-D2A6-F06C5D467830}"/>
                </a:ext>
              </a:extLst>
            </p:cNvPr>
            <p:cNvSpPr txBox="1"/>
            <p:nvPr/>
          </p:nvSpPr>
          <p:spPr>
            <a:xfrm rot="16200000">
              <a:off x="8648000" y="4696074"/>
              <a:ext cx="21738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5"/>
                  </a:solidFill>
                </a:rPr>
                <a:t>expectation value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7B43EFC-4629-1E62-DBE0-844D8DB39EAE}"/>
                </a:ext>
              </a:extLst>
            </p:cNvPr>
            <p:cNvCxnSpPr>
              <a:cxnSpLocks/>
            </p:cNvCxnSpPr>
            <p:nvPr/>
          </p:nvCxnSpPr>
          <p:spPr>
            <a:xfrm>
              <a:off x="10850325" y="3425310"/>
              <a:ext cx="0" cy="2699805"/>
            </a:xfrm>
            <a:prstGeom prst="line">
              <a:avLst/>
            </a:prstGeom>
            <a:ln w="25400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7FCAE29-7A59-312C-1E46-A4B643940CBF}"/>
                </a:ext>
              </a:extLst>
            </p:cNvPr>
            <p:cNvSpPr txBox="1"/>
            <p:nvPr/>
          </p:nvSpPr>
          <p:spPr>
            <a:xfrm rot="16200000">
              <a:off x="9879130" y="4451429"/>
              <a:ext cx="21738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2"/>
                  </a:solidFill>
                </a:rPr>
                <a:t>declared value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4473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1D295-88C9-79E7-4505-3962730A2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918" y="0"/>
            <a:ext cx="10248872" cy="834462"/>
          </a:xfrm>
        </p:spPr>
        <p:txBody>
          <a:bodyPr>
            <a:normAutofit/>
          </a:bodyPr>
          <a:lstStyle/>
          <a:p>
            <a:r>
              <a:rPr lang="en-GB" sz="4000" dirty="0"/>
              <a:t>Reduction of contingencies: </a:t>
            </a:r>
            <a:r>
              <a:rPr lang="en-GB" sz="4000" b="1" dirty="0"/>
              <a:t>consequences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52F25-BB23-CA9D-D138-5158D93BF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191" y="1055388"/>
            <a:ext cx="11230984" cy="5569856"/>
          </a:xfrm>
        </p:spPr>
        <p:txBody>
          <a:bodyPr/>
          <a:lstStyle/>
          <a:p>
            <a:r>
              <a:rPr lang="en-GB" dirty="0"/>
              <a:t>Everyone needs to accept delays, that would become much more likely</a:t>
            </a:r>
          </a:p>
          <a:p>
            <a:pPr lvl="1"/>
            <a:r>
              <a:rPr lang="en-GB" dirty="0"/>
              <a:t>Environment needs to be prepared for delays</a:t>
            </a:r>
          </a:p>
          <a:p>
            <a:r>
              <a:rPr lang="en-GB" dirty="0"/>
              <a:t>This includes the downstream machines and the experiments</a:t>
            </a:r>
          </a:p>
          <a:p>
            <a:pPr lvl="1"/>
            <a:r>
              <a:rPr lang="en-GB" dirty="0"/>
              <a:t>They could receive no beam or poor quality beam to start with</a:t>
            </a:r>
          </a:p>
          <a:p>
            <a:pPr lvl="1"/>
            <a:r>
              <a:rPr lang="en-GB" dirty="0"/>
              <a:t>As more downstream facility as bigger the uncertainty is!</a:t>
            </a:r>
          </a:p>
          <a:p>
            <a:pPr lvl="1"/>
            <a:endParaRPr lang="en-GB" dirty="0"/>
          </a:p>
          <a:p>
            <a:r>
              <a:rPr lang="en-GB" dirty="0"/>
              <a:t>The planning of each team </a:t>
            </a:r>
            <a:br>
              <a:rPr lang="en-GB" dirty="0"/>
            </a:br>
            <a:r>
              <a:rPr lang="en-GB" dirty="0"/>
              <a:t>would have to be very agile</a:t>
            </a:r>
            <a:br>
              <a:rPr lang="en-GB" dirty="0"/>
            </a:br>
            <a:br>
              <a:rPr lang="en-GB" dirty="0"/>
            </a:b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Consequences for all other activities of the team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86617-2D46-8669-4E12-5B7C8774E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A34EC-F512-E8AF-446F-58E3AB78A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59FF7-9BD9-C18D-459D-12F6A4FB8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25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43562DC-89CC-43FA-1F38-F531B854E41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856621" y="3523444"/>
            <a:ext cx="4327296" cy="3116549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F5B83C1-1351-DF84-DA42-7070F2D2F114}"/>
              </a:ext>
            </a:extLst>
          </p:cNvPr>
          <p:cNvCxnSpPr>
            <a:cxnSpLocks/>
          </p:cNvCxnSpPr>
          <p:nvPr/>
        </p:nvCxnSpPr>
        <p:spPr>
          <a:xfrm>
            <a:off x="10758088" y="3728434"/>
            <a:ext cx="0" cy="2448332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C80C9E0-E707-D4BD-35C5-050F3D55BEFB}"/>
              </a:ext>
            </a:extLst>
          </p:cNvPr>
          <p:cNvSpPr txBox="1"/>
          <p:nvPr/>
        </p:nvSpPr>
        <p:spPr>
          <a:xfrm rot="16200000">
            <a:off x="9610658" y="4943440"/>
            <a:ext cx="19713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5"/>
                </a:solidFill>
              </a:rPr>
              <a:t>expectation value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CAF53A2-A16D-E57F-F2F1-9FA9B94C7E13}"/>
              </a:ext>
            </a:extLst>
          </p:cNvPr>
          <p:cNvCxnSpPr>
            <a:cxnSpLocks/>
          </p:cNvCxnSpPr>
          <p:nvPr/>
        </p:nvCxnSpPr>
        <p:spPr>
          <a:xfrm flipH="1">
            <a:off x="10814232" y="3814011"/>
            <a:ext cx="4148" cy="2338691"/>
          </a:xfrm>
          <a:prstGeom prst="line">
            <a:avLst/>
          </a:prstGeom>
          <a:ln w="254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A378688-9944-104C-1876-826E471714CC}"/>
              </a:ext>
            </a:extLst>
          </p:cNvPr>
          <p:cNvSpPr txBox="1"/>
          <p:nvPr/>
        </p:nvSpPr>
        <p:spPr>
          <a:xfrm rot="16200000">
            <a:off x="10010668" y="4819476"/>
            <a:ext cx="19713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2"/>
                </a:solidFill>
              </a:rPr>
              <a:t>declared value</a:t>
            </a:r>
          </a:p>
        </p:txBody>
      </p:sp>
    </p:spTree>
    <p:extLst>
      <p:ext uri="{BB962C8B-B14F-4D97-AF65-F5344CB8AC3E}">
        <p14:creationId xmlns:p14="http://schemas.microsoft.com/office/powerpoint/2010/main" val="182402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D71C9-55D1-EC17-990D-708585FD1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Agile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0BCAC-47F2-31F4-0911-34C4B1FE8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953" y="1056592"/>
            <a:ext cx="10515600" cy="5096308"/>
          </a:xfrm>
        </p:spPr>
        <p:txBody>
          <a:bodyPr>
            <a:normAutofit/>
          </a:bodyPr>
          <a:lstStyle/>
          <a:p>
            <a:r>
              <a:rPr lang="en-GB" sz="2800" dirty="0"/>
              <a:t>Ensure that machine commissioning has the top priority </a:t>
            </a:r>
          </a:p>
          <a:p>
            <a:endParaRPr lang="en-GB" sz="2800" dirty="0"/>
          </a:p>
          <a:p>
            <a:r>
              <a:rPr lang="en-GB" sz="2800" dirty="0"/>
              <a:t>Dynamic rescheduling of other activities</a:t>
            </a:r>
          </a:p>
          <a:p>
            <a:pPr lvl="1"/>
            <a:r>
              <a:rPr lang="en-GB" sz="2600" dirty="0"/>
              <a:t>Including YETS installations &amp; ISTs in other machines</a:t>
            </a:r>
          </a:p>
          <a:p>
            <a:pPr lvl="1"/>
            <a:r>
              <a:rPr lang="en-GB" sz="2600" dirty="0"/>
              <a:t>Can all the teams afford it?</a:t>
            </a:r>
          </a:p>
          <a:p>
            <a:pPr lvl="1"/>
            <a:endParaRPr lang="en-GB" sz="2400" dirty="0"/>
          </a:p>
          <a:p>
            <a:r>
              <a:rPr lang="en-GB" sz="2800" dirty="0"/>
              <a:t>Be ready to start an activity earlier then scheduled</a:t>
            </a:r>
          </a:p>
          <a:p>
            <a:endParaRPr lang="en-GB" sz="2800" dirty="0"/>
          </a:p>
          <a:p>
            <a:r>
              <a:rPr lang="en-GB" sz="2800" dirty="0"/>
              <a:t>Effective problem communication and handling</a:t>
            </a:r>
          </a:p>
          <a:p>
            <a:endParaRPr lang="en-GB" sz="2800" dirty="0"/>
          </a:p>
          <a:p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6A27D-33D9-1E0E-1F1F-E137A8584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FD05D0-DD38-BF08-475C-25DA8663E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E6810-4FC5-C60F-DA80-83FD3B7CE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8586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20DA7-C09E-30C0-5517-5D709E4E2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Option 3: Extend Expert working hours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50B99-0D53-32A9-291E-C0A26DEA4C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484" y="1080654"/>
            <a:ext cx="11381874" cy="5544589"/>
          </a:xfrm>
        </p:spPr>
        <p:txBody>
          <a:bodyPr>
            <a:normAutofit/>
          </a:bodyPr>
          <a:lstStyle/>
          <a:p>
            <a:r>
              <a:rPr lang="en-GB" sz="2800" dirty="0"/>
              <a:t>Naturally, if the expert activities could be scheduled also beyond working hours then the total commissioning time could be reduced</a:t>
            </a:r>
          </a:p>
          <a:p>
            <a:pPr lvl="1"/>
            <a:endParaRPr lang="en-GB" sz="2600" dirty="0"/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b="1" dirty="0"/>
              <a:t>Consequences:</a:t>
            </a:r>
          </a:p>
          <a:p>
            <a:r>
              <a:rPr lang="en-GB" sz="2800" dirty="0"/>
              <a:t>Longer support requires larger pool of experts</a:t>
            </a:r>
          </a:p>
          <a:p>
            <a:pPr lvl="1"/>
            <a:r>
              <a:rPr lang="en-GB" sz="2400" dirty="0"/>
              <a:t>Maximum working time per day must be respected</a:t>
            </a:r>
          </a:p>
          <a:p>
            <a:pPr lvl="1"/>
            <a:r>
              <a:rPr lang="en-GB" sz="2400" dirty="0"/>
              <a:t>An Expert working a late evening cannot be available </a:t>
            </a:r>
            <a:br>
              <a:rPr lang="en-GB" sz="2400" dirty="0"/>
            </a:br>
            <a:r>
              <a:rPr lang="en-GB" sz="2400" dirty="0"/>
              <a:t>on the following morning</a:t>
            </a:r>
          </a:p>
          <a:p>
            <a:r>
              <a:rPr lang="en-GB" sz="2600" dirty="0"/>
              <a:t>Homogenous compensation schema across the sector</a:t>
            </a:r>
          </a:p>
          <a:p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43C28-E3E0-D226-0599-D5BFCAA64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4B80D-A304-075C-3C4D-CBAE3D4E2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2F7E42-00B6-AE9A-065C-721A791FB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99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DE6CA-B804-FAE3-AD4A-D7110F446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Expert availability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4FDA2-5C2B-5431-D83F-D83CC0158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516" y="1080655"/>
            <a:ext cx="10776284" cy="5096308"/>
          </a:xfrm>
        </p:spPr>
        <p:txBody>
          <a:bodyPr>
            <a:normAutofit/>
          </a:bodyPr>
          <a:lstStyle/>
          <a:p>
            <a:r>
              <a:rPr lang="en-GB" sz="2800" dirty="0"/>
              <a:t>Ensure that the Experts can focus on commissioning and </a:t>
            </a:r>
            <a:br>
              <a:rPr lang="en-GB" sz="2800" dirty="0"/>
            </a:br>
            <a:r>
              <a:rPr lang="en-GB" sz="2800" dirty="0"/>
              <a:t>avoid conflicts with other activities</a:t>
            </a:r>
          </a:p>
          <a:p>
            <a:pPr lvl="1"/>
            <a:r>
              <a:rPr lang="en-GB" sz="2400" dirty="0"/>
              <a:t>MERITs</a:t>
            </a:r>
          </a:p>
          <a:p>
            <a:pPr lvl="1"/>
            <a:r>
              <a:rPr lang="en-GB" sz="2400" dirty="0"/>
              <a:t>Meetings: reduce to minimum</a:t>
            </a:r>
          </a:p>
          <a:p>
            <a:pPr lvl="2"/>
            <a:r>
              <a:rPr lang="en-GB" sz="2400" dirty="0"/>
              <a:t>Regular meetings (FOM, IEFC, IPP)</a:t>
            </a:r>
          </a:p>
          <a:p>
            <a:pPr lvl="3"/>
            <a:r>
              <a:rPr lang="en-GB" sz="2000" dirty="0"/>
              <a:t>Morning meeting only?</a:t>
            </a:r>
          </a:p>
          <a:p>
            <a:pPr lvl="3"/>
            <a:r>
              <a:rPr lang="en-GB" sz="2000" dirty="0"/>
              <a:t>Zoom?</a:t>
            </a:r>
          </a:p>
          <a:p>
            <a:pPr lvl="2"/>
            <a:r>
              <a:rPr lang="en-GB" sz="2400" dirty="0"/>
              <a:t>Avoid conferences, workshops &amp; events (FCC week, IPAC)</a:t>
            </a:r>
          </a:p>
          <a:p>
            <a:endParaRPr lang="en-GB" sz="2800" dirty="0"/>
          </a:p>
          <a:p>
            <a:r>
              <a:rPr lang="en-GB" sz="2800" dirty="0"/>
              <a:t>All the experts, also the backup ones, need to be available</a:t>
            </a:r>
            <a:br>
              <a:rPr lang="en-GB" sz="2800" dirty="0"/>
            </a:br>
            <a:r>
              <a:rPr lang="en-GB" sz="2800" dirty="0">
                <a:sym typeface="Wingdings" pitchFamily="2" charset="2"/>
              </a:rPr>
              <a:t> leave policy during the commissioning period</a:t>
            </a:r>
          </a:p>
          <a:p>
            <a:pPr lvl="1"/>
            <a:r>
              <a:rPr lang="en-GB" sz="2400" dirty="0"/>
              <a:t>For some machines the commissioning systematically falls into </a:t>
            </a:r>
            <a:br>
              <a:rPr lang="en-GB" sz="2400" dirty="0"/>
            </a:br>
            <a:r>
              <a:rPr lang="en-GB" sz="2400" dirty="0"/>
              <a:t>winter or Easter vacation periods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EF7A19-1E62-4BB8-3E1C-6F126C2ED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AD76D-8B32-F6AA-0D4E-ED6432E3B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4BC23-DDE0-91E6-7D24-A00740266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43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026B-9687-2FDD-7688-88308E749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Option 4: Transfer expert activities to 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A1A94A-3767-9206-7CE8-E65BBE695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If Operators are trained to perform currently expert tasks then </a:t>
            </a:r>
            <a:br>
              <a:rPr lang="en-GB" sz="2800" dirty="0"/>
            </a:br>
            <a:r>
              <a:rPr lang="en-GB" sz="2800" dirty="0"/>
              <a:t>they could be scheduled outside working hours</a:t>
            </a:r>
          </a:p>
          <a:p>
            <a:endParaRPr lang="en-GB" sz="2800" dirty="0"/>
          </a:p>
          <a:p>
            <a:r>
              <a:rPr lang="en-GB" sz="2800" dirty="0"/>
              <a:t>Study what can and what definitively cannot be given to OP</a:t>
            </a:r>
          </a:p>
          <a:p>
            <a:pPr lvl="1"/>
            <a:r>
              <a:rPr lang="en-GB" sz="2600" dirty="0"/>
              <a:t>For example, RF setup clearly must be done by the experts</a:t>
            </a:r>
          </a:p>
          <a:p>
            <a:endParaRPr lang="en-GB" sz="2800" dirty="0"/>
          </a:p>
          <a:p>
            <a:r>
              <a:rPr lang="en-GB" sz="2800" dirty="0"/>
              <a:t>It requires</a:t>
            </a:r>
          </a:p>
          <a:p>
            <a:pPr lvl="1"/>
            <a:r>
              <a:rPr lang="en-GB" sz="2400" dirty="0"/>
              <a:t>Expert agreement</a:t>
            </a:r>
          </a:p>
          <a:p>
            <a:pPr lvl="1"/>
            <a:r>
              <a:rPr lang="en-GB" sz="2400" dirty="0"/>
              <a:t>Documentation</a:t>
            </a:r>
          </a:p>
          <a:p>
            <a:pPr lvl="1"/>
            <a:r>
              <a:rPr lang="en-GB" sz="2400" dirty="0"/>
              <a:t>Software tooling and adjustment of operational control interface</a:t>
            </a:r>
          </a:p>
          <a:p>
            <a:pPr lvl="1"/>
            <a:r>
              <a:rPr lang="en-GB" sz="2400" dirty="0"/>
              <a:t>Training</a:t>
            </a:r>
          </a:p>
          <a:p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AC22A6-9302-AA16-1875-A86B3035C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CC2B8-1702-D800-80A4-553181E6F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DA9363-FADF-E68E-875D-0B05A82C7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22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FEA22-FEB5-D869-5872-43C918DEB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6D7941-DD16-06AE-04B2-175E89E9BB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018" y="1080655"/>
            <a:ext cx="11263746" cy="5096308"/>
          </a:xfrm>
        </p:spPr>
        <p:txBody>
          <a:bodyPr>
            <a:normAutofit/>
          </a:bodyPr>
          <a:lstStyle/>
          <a:p>
            <a:r>
              <a:rPr lang="en-GB" sz="2800" dirty="0"/>
              <a:t>The electricity crisis, shortage during winter and its price increase,</a:t>
            </a:r>
            <a:br>
              <a:rPr lang="en-GB" sz="2800" dirty="0"/>
            </a:br>
            <a:r>
              <a:rPr lang="en-GB" sz="2800" dirty="0"/>
              <a:t>led to shortening of 2023 run by 6 weeks</a:t>
            </a:r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314</a:t>
            </a:r>
            <a:r>
              <a:rPr lang="en-GB" sz="2800" baseline="30000" dirty="0"/>
              <a:t>th</a:t>
            </a:r>
            <a:r>
              <a:rPr lang="en-GB" sz="2800" dirty="0"/>
              <a:t> IEFC issued action</a:t>
            </a:r>
            <a:r>
              <a:rPr lang="en-GB" sz="28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2800" dirty="0"/>
              <a:t>for BE-OP: </a:t>
            </a:r>
          </a:p>
          <a:p>
            <a:pPr marL="763588" indent="0">
              <a:buNone/>
            </a:pPr>
            <a:r>
              <a:rPr lang="en-GB" sz="2800" b="1" dirty="0">
                <a:solidFill>
                  <a:srgbClr val="FF0000"/>
                </a:solidFill>
              </a:rPr>
              <a:t>Make </a:t>
            </a:r>
            <a:r>
              <a:rPr lang="en-GB" sz="2800" b="1" dirty="0" err="1">
                <a:solidFill>
                  <a:srgbClr val="FF0000"/>
                </a:solidFill>
              </a:rPr>
              <a:t>startup</a:t>
            </a:r>
            <a:r>
              <a:rPr lang="en-GB" sz="2800" b="1" dirty="0">
                <a:solidFill>
                  <a:srgbClr val="FF0000"/>
                </a:solidFill>
              </a:rPr>
              <a:t> planning in 2023 (IST, HW and BC commissioning) with a most aggressive schedule</a:t>
            </a:r>
          </a:p>
          <a:p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C22B0-6B11-87B7-1E17-478C59681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8C648-FC81-8728-3687-DD7BCFA66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40BAB-8DF3-7EDC-AE74-63288B5D3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3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67B355-72CB-0751-8748-6DC68595C435}"/>
              </a:ext>
            </a:extLst>
          </p:cNvPr>
          <p:cNvSpPr/>
          <p:nvPr/>
        </p:nvSpPr>
        <p:spPr>
          <a:xfrm>
            <a:off x="994536" y="2585996"/>
            <a:ext cx="3511317" cy="325580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26000">
                <a:srgbClr val="92D050"/>
              </a:gs>
              <a:gs pos="26000">
                <a:srgbClr val="92D050"/>
              </a:gs>
              <a:gs pos="100000">
                <a:srgbClr val="92D05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SPS: 38 Weeks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90A064-38E2-E91E-6192-008C560DBC62}"/>
              </a:ext>
            </a:extLst>
          </p:cNvPr>
          <p:cNvSpPr txBox="1"/>
          <p:nvPr/>
        </p:nvSpPr>
        <p:spPr>
          <a:xfrm>
            <a:off x="9598030" y="2280840"/>
            <a:ext cx="12439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YETS’23-24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25717D-44D2-856C-BC74-99D715F976A1}"/>
              </a:ext>
            </a:extLst>
          </p:cNvPr>
          <p:cNvSpPr txBox="1"/>
          <p:nvPr/>
        </p:nvSpPr>
        <p:spPr>
          <a:xfrm>
            <a:off x="2330904" y="2300263"/>
            <a:ext cx="100027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2022 Run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458FCB-3D69-7D9E-1A4E-66063080D950}"/>
              </a:ext>
            </a:extLst>
          </p:cNvPr>
          <p:cNvSpPr/>
          <p:nvPr/>
        </p:nvSpPr>
        <p:spPr>
          <a:xfrm>
            <a:off x="4566903" y="2586109"/>
            <a:ext cx="1347715" cy="325581"/>
          </a:xfrm>
          <a:prstGeom prst="rect">
            <a:avLst/>
          </a:prstGeom>
          <a:gradFill>
            <a:gsLst>
              <a:gs pos="0">
                <a:srgbClr val="00B0F0"/>
              </a:gs>
              <a:gs pos="65000">
                <a:srgbClr val="00B0F0"/>
              </a:gs>
              <a:gs pos="67000">
                <a:srgbClr val="00B0F0"/>
              </a:gs>
              <a:gs pos="100000">
                <a:srgbClr val="FF0000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17 Weeks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9A9AB2-E04D-F2EF-0986-46BD07BB8C57}"/>
              </a:ext>
            </a:extLst>
          </p:cNvPr>
          <p:cNvSpPr txBox="1"/>
          <p:nvPr/>
        </p:nvSpPr>
        <p:spPr>
          <a:xfrm>
            <a:off x="4618795" y="2280840"/>
            <a:ext cx="12439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YETS’22-23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7D95B5-D0AB-DC48-91FD-B6F90C1458B6}"/>
              </a:ext>
            </a:extLst>
          </p:cNvPr>
          <p:cNvSpPr txBox="1"/>
          <p:nvPr/>
        </p:nvSpPr>
        <p:spPr>
          <a:xfrm>
            <a:off x="7419681" y="2280840"/>
            <a:ext cx="100027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2023 Run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6E5C3F-99E5-B4F7-F4E8-1203414D98D8}"/>
              </a:ext>
            </a:extLst>
          </p:cNvPr>
          <p:cNvSpPr txBox="1"/>
          <p:nvPr/>
        </p:nvSpPr>
        <p:spPr>
          <a:xfrm>
            <a:off x="1459339" y="2938581"/>
            <a:ext cx="28165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Was 40 weeks </a:t>
            </a:r>
            <a:r>
              <a:rPr lang="en-GB" dirty="0">
                <a:sym typeface="Wingdings" pitchFamily="2" charset="2"/>
              </a:rPr>
              <a:t> -2 Weeks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0CFBE18-2D77-3CCA-09F1-138B7C509815}"/>
              </a:ext>
            </a:extLst>
          </p:cNvPr>
          <p:cNvSpPr/>
          <p:nvPr/>
        </p:nvSpPr>
        <p:spPr>
          <a:xfrm>
            <a:off x="5975668" y="2585056"/>
            <a:ext cx="3511317" cy="325580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26000">
                <a:srgbClr val="92D050"/>
              </a:gs>
              <a:gs pos="26000">
                <a:srgbClr val="92D050"/>
              </a:gs>
              <a:gs pos="100000">
                <a:srgbClr val="92D05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SPS: 32 Weeks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ADBD328-F5FD-C97D-55F8-E393B3A23959}"/>
              </a:ext>
            </a:extLst>
          </p:cNvPr>
          <p:cNvSpPr/>
          <p:nvPr/>
        </p:nvSpPr>
        <p:spPr>
          <a:xfrm>
            <a:off x="9548035" y="2585056"/>
            <a:ext cx="1347715" cy="325581"/>
          </a:xfrm>
          <a:prstGeom prst="rect">
            <a:avLst/>
          </a:prstGeom>
          <a:gradFill>
            <a:gsLst>
              <a:gs pos="0">
                <a:srgbClr val="00B0F0"/>
              </a:gs>
              <a:gs pos="65000">
                <a:srgbClr val="00B0F0"/>
              </a:gs>
              <a:gs pos="67000">
                <a:srgbClr val="00B0F0"/>
              </a:gs>
              <a:gs pos="100000">
                <a:srgbClr val="FF0000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19 Weeks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687E69-1220-A13D-52A4-449013787D8C}"/>
              </a:ext>
            </a:extLst>
          </p:cNvPr>
          <p:cNvSpPr txBox="1"/>
          <p:nvPr/>
        </p:nvSpPr>
        <p:spPr>
          <a:xfrm>
            <a:off x="6511548" y="2946818"/>
            <a:ext cx="28165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Was 38 weeks </a:t>
            </a:r>
            <a:r>
              <a:rPr lang="en-GB" dirty="0">
                <a:sym typeface="Wingdings" pitchFamily="2" charset="2"/>
              </a:rPr>
              <a:t> -6 Weeks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58AC0A-8CCB-11F1-C12A-45FACD26105D}"/>
              </a:ext>
            </a:extLst>
          </p:cNvPr>
          <p:cNvSpPr txBox="1"/>
          <p:nvPr/>
        </p:nvSpPr>
        <p:spPr>
          <a:xfrm>
            <a:off x="9559661" y="3374233"/>
            <a:ext cx="1950855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i="1" dirty="0"/>
              <a:t>YETS is defined beam to beam</a:t>
            </a:r>
          </a:p>
        </p:txBody>
      </p:sp>
    </p:spTree>
    <p:extLst>
      <p:ext uri="{BB962C8B-B14F-4D97-AF65-F5344CB8AC3E}">
        <p14:creationId xmlns:p14="http://schemas.microsoft.com/office/powerpoint/2010/main" val="4159736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39DDB-B2AC-BC46-8C34-1A890972F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0B713-F13B-AD27-5BAF-1A1BE2E08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Commissioning time is the best moment to train new staff members</a:t>
            </a:r>
          </a:p>
          <a:p>
            <a:endParaRPr lang="en-GB" dirty="0"/>
          </a:p>
          <a:p>
            <a:r>
              <a:rPr lang="en-GB" dirty="0"/>
              <a:t>Ability to react to unexpected problems comes from the experience gained during the setup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01E0F-2F0D-8DFD-C642-0BBD182B9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F13C7-B3FD-8971-C132-A32CA541A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48026-8808-47A3-C9C1-D8751812A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06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CBC30-6AC7-169D-2A6A-5630CDFE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42452-40AE-3980-B640-5FAD89246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0655"/>
            <a:ext cx="11160512" cy="5096308"/>
          </a:xfrm>
        </p:spPr>
        <p:txBody>
          <a:bodyPr>
            <a:normAutofit/>
          </a:bodyPr>
          <a:lstStyle/>
          <a:p>
            <a:r>
              <a:rPr lang="en-GB" sz="2800" dirty="0"/>
              <a:t>There are possibilities to speed up machine restart, </a:t>
            </a:r>
            <a:br>
              <a:rPr lang="en-GB" sz="2800" dirty="0"/>
            </a:br>
            <a:r>
              <a:rPr lang="en-GB" sz="2800" dirty="0"/>
              <a:t>that all the teams already actively work on</a:t>
            </a:r>
          </a:p>
          <a:p>
            <a:pPr lvl="1"/>
            <a:r>
              <a:rPr lang="en-GB" sz="2600" dirty="0"/>
              <a:t>Automatization</a:t>
            </a:r>
          </a:p>
          <a:p>
            <a:pPr lvl="1"/>
            <a:r>
              <a:rPr lang="en-GB" sz="2600" dirty="0"/>
              <a:t>Optimization</a:t>
            </a:r>
          </a:p>
          <a:p>
            <a:pPr lvl="1"/>
            <a:r>
              <a:rPr lang="en-GB" sz="2600" dirty="0"/>
              <a:t>Rationalization</a:t>
            </a:r>
          </a:p>
          <a:p>
            <a:r>
              <a:rPr lang="en-GB" sz="2800" dirty="0"/>
              <a:t>Four aggressive options</a:t>
            </a:r>
          </a:p>
          <a:p>
            <a:pPr lvl="1"/>
            <a:r>
              <a:rPr lang="en-GB" sz="2600" dirty="0"/>
              <a:t>Running with past year settings</a:t>
            </a:r>
          </a:p>
          <a:p>
            <a:pPr lvl="1"/>
            <a:r>
              <a:rPr lang="en-GB" sz="2600" dirty="0"/>
              <a:t>Reducing contingencies</a:t>
            </a:r>
          </a:p>
          <a:p>
            <a:pPr lvl="1"/>
            <a:r>
              <a:rPr lang="en-GB" sz="2600" dirty="0"/>
              <a:t>Scheduling expert activities also outside working hours</a:t>
            </a:r>
          </a:p>
          <a:p>
            <a:pPr lvl="1"/>
            <a:r>
              <a:rPr lang="en-GB" sz="2600" dirty="0"/>
              <a:t>Transfer selected Expert activities to OP</a:t>
            </a:r>
            <a:endParaRPr lang="en-GB" sz="2800" dirty="0"/>
          </a:p>
          <a:p>
            <a:r>
              <a:rPr lang="en-GB" sz="2800" dirty="0"/>
              <a:t>These are not exclusive, each of them can be applied independently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DA174-36F0-6244-45E2-5F86CCC01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0053C-77EF-5910-ECCA-684F25962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67B0-9683-944C-64CB-B2B536BE9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382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CBC30-6AC7-169D-2A6A-5630CDFE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42452-40AE-3980-B640-5FAD89246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086" y="1080655"/>
            <a:ext cx="11160512" cy="5096308"/>
          </a:xfrm>
        </p:spPr>
        <p:txBody>
          <a:bodyPr>
            <a:normAutofit/>
          </a:bodyPr>
          <a:lstStyle/>
          <a:p>
            <a:r>
              <a:rPr lang="en-GB" sz="2800" dirty="0"/>
              <a:t>Each of the aggressive options comes with a price to pay: </a:t>
            </a:r>
            <a:br>
              <a:rPr lang="en-GB" sz="2800" dirty="0"/>
            </a:br>
            <a:r>
              <a:rPr lang="en-GB" sz="2800" dirty="0"/>
              <a:t>important consequences</a:t>
            </a:r>
          </a:p>
          <a:p>
            <a:pPr lvl="1"/>
            <a:r>
              <a:rPr lang="en-GB" sz="2600" dirty="0"/>
              <a:t>Not the best beam performance</a:t>
            </a:r>
          </a:p>
          <a:p>
            <a:pPr lvl="1"/>
            <a:r>
              <a:rPr lang="en-GB" sz="2600" dirty="0"/>
              <a:t>Uncertainty in time of the activities and the commissioning completion</a:t>
            </a:r>
          </a:p>
          <a:p>
            <a:pPr lvl="1"/>
            <a:r>
              <a:rPr lang="en-GB" sz="2600" dirty="0"/>
              <a:t>Compensations for outside working hours activities</a:t>
            </a:r>
          </a:p>
          <a:p>
            <a:pPr lvl="1"/>
            <a:r>
              <a:rPr lang="en-GB" sz="2600" dirty="0"/>
              <a:t>Work on documentation and training</a:t>
            </a:r>
          </a:p>
          <a:p>
            <a:pPr lvl="1"/>
            <a:r>
              <a:rPr lang="en-GB" sz="2600" dirty="0"/>
              <a:t>Agile planning of the commissioning, YETS and </a:t>
            </a:r>
            <a:br>
              <a:rPr lang="en-GB" sz="2600" dirty="0"/>
            </a:br>
            <a:r>
              <a:rPr lang="en-GB" sz="2600" dirty="0"/>
              <a:t>other adjacent activities</a:t>
            </a:r>
          </a:p>
          <a:p>
            <a:pPr lvl="2"/>
            <a:r>
              <a:rPr lang="en-GB" sz="2600" dirty="0"/>
              <a:t>Increased entropy requires energy to keep the temperature cool, </a:t>
            </a:r>
            <a:br>
              <a:rPr lang="en-GB" sz="2600" dirty="0"/>
            </a:br>
            <a:r>
              <a:rPr lang="en-GB" sz="2600" dirty="0"/>
              <a:t>well below boiling point</a:t>
            </a:r>
          </a:p>
          <a:p>
            <a:endParaRPr lang="en-GB" sz="2800" dirty="0"/>
          </a:p>
          <a:p>
            <a:pPr marL="457200" lvl="1" indent="0">
              <a:buNone/>
            </a:pPr>
            <a:endParaRPr lang="en-GB" sz="2400" dirty="0"/>
          </a:p>
          <a:p>
            <a:pPr lvl="1"/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DA174-36F0-6244-45E2-5F86CCC01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0053C-77EF-5910-ECCA-684F25962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67B0-9683-944C-64CB-B2B536BE9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6017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CBC30-6AC7-169D-2A6A-5630CDFE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42452-40AE-3980-B640-5FAD89246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0655"/>
            <a:ext cx="11160512" cy="5096308"/>
          </a:xfrm>
        </p:spPr>
        <p:txBody>
          <a:bodyPr>
            <a:normAutofit/>
          </a:bodyPr>
          <a:lstStyle/>
          <a:p>
            <a:endParaRPr lang="en-GB" sz="2400" dirty="0"/>
          </a:p>
          <a:p>
            <a:r>
              <a:rPr lang="en-GB" sz="2800" dirty="0"/>
              <a:t>There are opportunities to improve the whole process</a:t>
            </a:r>
            <a:br>
              <a:rPr lang="en-GB" sz="2800" dirty="0"/>
            </a:br>
            <a:r>
              <a:rPr lang="en-GB" sz="2800" dirty="0"/>
              <a:t>of accelerator restart</a:t>
            </a:r>
          </a:p>
          <a:p>
            <a:endParaRPr lang="en-GB" sz="2800" dirty="0"/>
          </a:p>
          <a:p>
            <a:r>
              <a:rPr lang="en-GB" sz="2800" dirty="0"/>
              <a:t>It requires global discussion and </a:t>
            </a:r>
            <a:br>
              <a:rPr lang="en-GB" sz="2800" dirty="0"/>
            </a:br>
            <a:r>
              <a:rPr lang="en-GB" sz="2800" dirty="0"/>
              <a:t>a shared vision across whole ATS sector </a:t>
            </a:r>
          </a:p>
          <a:p>
            <a:pPr marL="457200" lvl="1" indent="0">
              <a:buNone/>
            </a:pPr>
            <a:endParaRPr lang="en-GB" sz="2400" dirty="0"/>
          </a:p>
          <a:p>
            <a:pPr lvl="1"/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DA174-36F0-6244-45E2-5F86CCC01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0053C-77EF-5910-ECCA-684F25962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67B0-9683-944C-64CB-B2B536BE9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86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D0294-ECC3-1FF1-9AE5-F151963D8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Preamble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111F2-E0BD-C29D-1430-EA433ED192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561" y="1080655"/>
            <a:ext cx="11106615" cy="5096308"/>
          </a:xfrm>
        </p:spPr>
        <p:txBody>
          <a:bodyPr>
            <a:normAutofit/>
          </a:bodyPr>
          <a:lstStyle/>
          <a:p>
            <a:r>
              <a:rPr lang="en-GB" sz="3200" dirty="0"/>
              <a:t>In this talk </a:t>
            </a:r>
          </a:p>
          <a:p>
            <a:pPr lvl="1"/>
            <a:endParaRPr lang="en-GB" sz="2800" dirty="0"/>
          </a:p>
          <a:p>
            <a:pPr lvl="1"/>
            <a:r>
              <a:rPr lang="en-GB" sz="2800" dirty="0"/>
              <a:t>We discuss what are the options to speed up commissioning</a:t>
            </a:r>
          </a:p>
          <a:p>
            <a:pPr lvl="1"/>
            <a:endParaRPr lang="en-GB" sz="2800" dirty="0"/>
          </a:p>
          <a:p>
            <a:pPr lvl="1"/>
            <a:r>
              <a:rPr lang="en-GB" sz="2800" dirty="0"/>
              <a:t>What are their pros and cons</a:t>
            </a:r>
          </a:p>
          <a:p>
            <a:pPr lvl="1"/>
            <a:endParaRPr lang="en-GB" sz="2800" dirty="0"/>
          </a:p>
          <a:p>
            <a:pPr lvl="1"/>
            <a:r>
              <a:rPr lang="en-GB" sz="2800" dirty="0"/>
              <a:t>Which ones we try to endeavour </a:t>
            </a:r>
            <a:br>
              <a:rPr lang="en-GB" sz="2800" dirty="0"/>
            </a:br>
            <a:r>
              <a:rPr lang="en-GB" sz="2800" dirty="0"/>
              <a:t>should come from this workshop</a:t>
            </a:r>
          </a:p>
          <a:p>
            <a:endParaRPr lang="en-GB" sz="3200" dirty="0"/>
          </a:p>
          <a:p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CDCF5-EBFC-3D97-D790-FCDF3F28D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ED40D8-266D-10C1-5721-B33FD9BC7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DDF72-D180-DE42-CE2C-7CF1C1959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5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5E315-A704-6CF5-C375-46CCEEF2F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Commissioning planning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59A433-13D6-2F41-A2F9-927D13B3AF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20480-A2CA-5D23-40F9-C89A50528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075801-3FAF-E37F-EE0E-2465012FC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89FC1-7E51-87A1-C273-C8AA6158B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44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B5155-99E5-4DCC-8D62-5A2794F1E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Accelerator commissioning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5C3DB-CFF1-A86E-18F0-F54DCF6F4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064" y="1020700"/>
            <a:ext cx="11230983" cy="5096308"/>
          </a:xfrm>
        </p:spPr>
        <p:txBody>
          <a:bodyPr>
            <a:normAutofit/>
          </a:bodyPr>
          <a:lstStyle/>
          <a:p>
            <a:r>
              <a:rPr lang="en-GB" sz="2800" dirty="0"/>
              <a:t>Every year, each accelerator, is setup basically from scratch ensuring </a:t>
            </a:r>
          </a:p>
          <a:p>
            <a:pPr lvl="1"/>
            <a:r>
              <a:rPr lang="en-GB" sz="2600" b="1" dirty="0"/>
              <a:t>Its safety </a:t>
            </a:r>
          </a:p>
          <a:p>
            <a:pPr lvl="1"/>
            <a:r>
              <a:rPr lang="en-GB" sz="2600" b="1" dirty="0"/>
              <a:t>The best beam performance</a:t>
            </a:r>
          </a:p>
          <a:p>
            <a:endParaRPr lang="en-GB" sz="2800" dirty="0"/>
          </a:p>
          <a:p>
            <a:r>
              <a:rPr lang="en-GB" sz="2800" dirty="0"/>
              <a:t>It involves many actors:</a:t>
            </a:r>
          </a:p>
          <a:p>
            <a:pPr lvl="1"/>
            <a:r>
              <a:rPr lang="en-GB" sz="2400" dirty="0"/>
              <a:t>BE/OP Team</a:t>
            </a:r>
          </a:p>
          <a:p>
            <a:pPr lvl="2"/>
            <a:r>
              <a:rPr lang="en-GB" sz="2400" dirty="0"/>
              <a:t>Operators</a:t>
            </a:r>
          </a:p>
          <a:p>
            <a:pPr lvl="2"/>
            <a:r>
              <a:rPr lang="en-GB" sz="2400" dirty="0"/>
              <a:t>Physicists/Engineers in Charge</a:t>
            </a:r>
          </a:p>
          <a:p>
            <a:pPr lvl="1"/>
            <a:r>
              <a:rPr lang="en-GB" sz="2400" dirty="0"/>
              <a:t>BE/ABP Team</a:t>
            </a:r>
          </a:p>
          <a:p>
            <a:pPr lvl="1"/>
            <a:r>
              <a:rPr lang="en-GB" sz="2400" dirty="0"/>
              <a:t>SY Experts responsible for all various subsystems</a:t>
            </a:r>
          </a:p>
          <a:p>
            <a:pPr lvl="2"/>
            <a:r>
              <a:rPr lang="en-GB" sz="2400" dirty="0"/>
              <a:t>SY/BI, SY/EPC, SY/RF, SY/ABT, SY/STI, …</a:t>
            </a:r>
            <a:endParaRPr lang="en-GB" sz="2400" b="1" dirty="0"/>
          </a:p>
          <a:p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7E84C-6761-1F2D-6559-33AD7F212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2277E-B3EC-ECFC-F0D8-193221071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95DD3-BC5F-AD92-203D-3F6651D84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42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AD263-1CAB-DFF3-6E39-439D9C114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Accelerator commissioning prerequisites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7DC6D-E757-A328-6C69-0D8A4DF11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217" y="971325"/>
            <a:ext cx="11080376" cy="5422887"/>
          </a:xfrm>
        </p:spPr>
        <p:txBody>
          <a:bodyPr>
            <a:normAutofit/>
          </a:bodyPr>
          <a:lstStyle/>
          <a:p>
            <a:endParaRPr lang="en-GB" sz="800" dirty="0"/>
          </a:p>
          <a:p>
            <a:pPr>
              <a:spcAft>
                <a:spcPts val="1200"/>
              </a:spcAft>
            </a:pPr>
            <a:r>
              <a:rPr lang="en-GB" sz="2600" dirty="0"/>
              <a:t>Hardware readiness of all systems </a:t>
            </a:r>
          </a:p>
          <a:p>
            <a:pPr>
              <a:spcAft>
                <a:spcPts val="1200"/>
              </a:spcAft>
            </a:pPr>
            <a:r>
              <a:rPr lang="en-GB" sz="2600" dirty="0"/>
              <a:t>All systems fully integrated and tested in the controls environment </a:t>
            </a:r>
          </a:p>
          <a:p>
            <a:pPr lvl="1"/>
            <a:r>
              <a:rPr lang="en-GB" sz="2400" dirty="0"/>
              <a:t>FESA classes</a:t>
            </a:r>
          </a:p>
          <a:p>
            <a:pPr lvl="1"/>
            <a:r>
              <a:rPr lang="en-GB" sz="2400" dirty="0"/>
              <a:t>Settings: parameters, value generators, make rules</a:t>
            </a:r>
            <a:endParaRPr lang="en-GB" sz="2600" dirty="0"/>
          </a:p>
          <a:p>
            <a:pPr>
              <a:spcAft>
                <a:spcPts val="1200"/>
              </a:spcAft>
            </a:pPr>
            <a:r>
              <a:rPr lang="en-GB" sz="2600" dirty="0"/>
              <a:t>Tools and applications ready and tested during dry-runs and checkout </a:t>
            </a:r>
          </a:p>
          <a:p>
            <a:pPr>
              <a:spcAft>
                <a:spcPts val="1200"/>
              </a:spcAft>
            </a:pPr>
            <a:r>
              <a:rPr lang="en-GB" sz="2600" dirty="0"/>
              <a:t>All systems successfully commissioned and tested without beam </a:t>
            </a:r>
          </a:p>
          <a:p>
            <a:pPr>
              <a:spcAft>
                <a:spcPts val="1200"/>
              </a:spcAft>
            </a:pPr>
            <a:r>
              <a:rPr lang="en-GB" sz="2600" dirty="0"/>
              <a:t>Operational scenarios tested during dry-runs and checkout </a:t>
            </a:r>
          </a:p>
          <a:p>
            <a:pPr lvl="1"/>
            <a:endParaRPr lang="en-GB" sz="2400" dirty="0"/>
          </a:p>
          <a:p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21A82-628D-BF73-680A-575CB0090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76652-B884-ED2D-2769-F768EEA8D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1DAB3-57F6-FEA7-FBE2-245F600E1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87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B5155-99E5-4DCC-8D62-5A2794F1E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Accelerator commissioning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5C3DB-CFF1-A86E-18F0-F54DCF6F4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428" y="1140310"/>
            <a:ext cx="11209467" cy="5109883"/>
          </a:xfrm>
        </p:spPr>
        <p:txBody>
          <a:bodyPr>
            <a:noAutofit/>
          </a:bodyPr>
          <a:lstStyle/>
          <a:p>
            <a:r>
              <a:rPr lang="en-GB" sz="2600" dirty="0"/>
              <a:t>Before enabling the beam all the hardware elements and </a:t>
            </a:r>
            <a:br>
              <a:rPr lang="en-GB" sz="2600" dirty="0"/>
            </a:br>
            <a:r>
              <a:rPr lang="en-GB" sz="2600" dirty="0"/>
              <a:t>interlocks are checked </a:t>
            </a:r>
          </a:p>
          <a:p>
            <a:pPr lvl="1"/>
            <a:r>
              <a:rPr lang="en-GB" sz="2400" dirty="0"/>
              <a:t>Individual System Tests (IST) by the Experts</a:t>
            </a:r>
          </a:p>
          <a:p>
            <a:pPr lvl="1"/>
            <a:r>
              <a:rPr lang="en-GB" sz="2400" dirty="0"/>
              <a:t>Hardware Commissioning (HC) by Operation</a:t>
            </a:r>
            <a:endParaRPr lang="en-GB" sz="2600" dirty="0"/>
          </a:p>
          <a:p>
            <a:r>
              <a:rPr lang="en-GB" sz="2600" dirty="0"/>
              <a:t>Beam is started with the lowest reasonable intensity</a:t>
            </a:r>
          </a:p>
          <a:p>
            <a:r>
              <a:rPr lang="en-GB" sz="2600" dirty="0"/>
              <a:t>At each step it is sent only to the next safe dump location</a:t>
            </a:r>
          </a:p>
          <a:p>
            <a:r>
              <a:rPr lang="en-GB" sz="2600" dirty="0"/>
              <a:t>Beam parameters are measured with all possible instruments</a:t>
            </a:r>
          </a:p>
          <a:p>
            <a:pPr lvl="1"/>
            <a:r>
              <a:rPr lang="en-GB" sz="2400" dirty="0"/>
              <a:t>Often, the instruments first need to be checked and calibrated with beam</a:t>
            </a:r>
            <a:endParaRPr lang="en-GB" sz="2600" dirty="0"/>
          </a:p>
          <a:p>
            <a:r>
              <a:rPr lang="en-GB" sz="2600" dirty="0"/>
              <a:t>The results are verified against the expectations and, </a:t>
            </a:r>
            <a:br>
              <a:rPr lang="en-GB" sz="2600" dirty="0"/>
            </a:br>
            <a:r>
              <a:rPr lang="en-GB" sz="2600" dirty="0"/>
              <a:t>if needed, the settings are corrected</a:t>
            </a:r>
          </a:p>
          <a:p>
            <a:r>
              <a:rPr lang="en-GB" sz="2600" dirty="0"/>
              <a:t>Intensities are ramped to reach the design / maximum performance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7E84C-6761-1F2D-6559-33AD7F212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2277E-B3EC-ECFC-F0D8-193221071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95DD3-BC5F-AD92-203D-3F6651D84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048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AD263-1CAB-DFF3-6E39-439D9C114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Commissioning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7DC6D-E757-A328-6C69-0D8A4DF11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0654"/>
            <a:ext cx="10515600" cy="5422887"/>
          </a:xfrm>
        </p:spPr>
        <p:txBody>
          <a:bodyPr>
            <a:normAutofit/>
          </a:bodyPr>
          <a:lstStyle/>
          <a:p>
            <a:r>
              <a:rPr lang="en-GB" sz="2800" dirty="0"/>
              <a:t>Commissioning is a more or less a sequential process</a:t>
            </a:r>
          </a:p>
          <a:p>
            <a:pPr lvl="1"/>
            <a:endParaRPr lang="en-GB" sz="2400" dirty="0"/>
          </a:p>
          <a:p>
            <a:pPr lvl="1"/>
            <a:r>
              <a:rPr lang="en-GB" sz="2600" dirty="0"/>
              <a:t>Testing the hardware before starting the beam</a:t>
            </a:r>
          </a:p>
          <a:p>
            <a:pPr lvl="1"/>
            <a:endParaRPr lang="en-GB" sz="2600" dirty="0"/>
          </a:p>
          <a:p>
            <a:pPr lvl="1"/>
            <a:r>
              <a:rPr lang="en-GB" sz="2600" dirty="0"/>
              <a:t>Interlocks</a:t>
            </a:r>
          </a:p>
          <a:p>
            <a:pPr lvl="1"/>
            <a:endParaRPr lang="en-GB" sz="2600" dirty="0"/>
          </a:p>
          <a:p>
            <a:pPr lvl="1"/>
            <a:r>
              <a:rPr lang="en-GB" sz="2600" dirty="0"/>
              <a:t>Beam Instrumentation setup and calibration with beam</a:t>
            </a:r>
          </a:p>
          <a:p>
            <a:pPr lvl="1"/>
            <a:endParaRPr lang="en-GB" sz="2600" dirty="0"/>
          </a:p>
          <a:p>
            <a:pPr lvl="1"/>
            <a:r>
              <a:rPr lang="en-GB" sz="2600" dirty="0"/>
              <a:t>Injection </a:t>
            </a:r>
            <a:r>
              <a:rPr lang="en-GB" sz="2600" dirty="0">
                <a:sym typeface="Wingdings" pitchFamily="2" charset="2"/>
              </a:rPr>
              <a:t></a:t>
            </a:r>
            <a:r>
              <a:rPr lang="en-GB" sz="2600" dirty="0"/>
              <a:t> Steering </a:t>
            </a:r>
            <a:r>
              <a:rPr lang="en-GB" sz="2600" dirty="0">
                <a:sym typeface="Wingdings" pitchFamily="2" charset="2"/>
              </a:rPr>
              <a:t></a:t>
            </a:r>
            <a:r>
              <a:rPr lang="en-GB" sz="2600" dirty="0"/>
              <a:t> RF Setup </a:t>
            </a:r>
            <a:r>
              <a:rPr lang="en-GB" sz="2600" dirty="0">
                <a:sym typeface="Wingdings" pitchFamily="2" charset="2"/>
              </a:rPr>
              <a:t></a:t>
            </a:r>
            <a:r>
              <a:rPr lang="en-GB" sz="2600" dirty="0"/>
              <a:t> Ejection </a:t>
            </a:r>
            <a:r>
              <a:rPr lang="en-GB" sz="2600" dirty="0">
                <a:sym typeface="Wingdings" pitchFamily="2" charset="2"/>
              </a:rPr>
              <a:t></a:t>
            </a:r>
            <a:r>
              <a:rPr lang="en-GB" sz="2600" dirty="0"/>
              <a:t> Dumping</a:t>
            </a:r>
          </a:p>
          <a:p>
            <a:pPr lvl="1"/>
            <a:endParaRPr lang="en-GB" sz="2600" dirty="0"/>
          </a:p>
          <a:p>
            <a:pPr lvl="1"/>
            <a:r>
              <a:rPr lang="en-GB" sz="2600" dirty="0"/>
              <a:t>Optics </a:t>
            </a:r>
            <a:r>
              <a:rPr lang="en-GB" sz="2600" dirty="0">
                <a:sym typeface="Wingdings" pitchFamily="2" charset="2"/>
              </a:rPr>
              <a:t></a:t>
            </a:r>
            <a:r>
              <a:rPr lang="en-GB" sz="2600" dirty="0"/>
              <a:t> Collimation </a:t>
            </a:r>
            <a:r>
              <a:rPr lang="en-GB" sz="2600" dirty="0">
                <a:sym typeface="Wingdings" pitchFamily="2" charset="2"/>
              </a:rPr>
              <a:t></a:t>
            </a:r>
            <a:r>
              <a:rPr lang="en-GB" sz="2600" dirty="0"/>
              <a:t> Verification</a:t>
            </a:r>
          </a:p>
          <a:p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21A82-628D-BF73-680A-575CB0090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8,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76652-B884-ED2D-2769-F768EEA8D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JAP WS @CERN, Week #35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1DAB3-57F6-FEA7-FBE2-245F600E1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98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46302</TotalTime>
  <Words>2300</Words>
  <Application>Microsoft Macintosh PowerPoint</Application>
  <PresentationFormat>Widescreen</PresentationFormat>
  <Paragraphs>379</Paragraphs>
  <Slides>33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Tahoma</vt:lpstr>
      <vt:lpstr>Wingdings</vt:lpstr>
      <vt:lpstr>1_Office Theme</vt:lpstr>
      <vt:lpstr>Aggressive  hardware &amp; beam commissioning in the injectors</vt:lpstr>
      <vt:lpstr>Introduction</vt:lpstr>
      <vt:lpstr>PowerPoint Presentation</vt:lpstr>
      <vt:lpstr>Preamble</vt:lpstr>
      <vt:lpstr>Commissioning planning</vt:lpstr>
      <vt:lpstr>Accelerator commissioning</vt:lpstr>
      <vt:lpstr>Accelerator commissioning prerequisites</vt:lpstr>
      <vt:lpstr>Accelerator commissioning</vt:lpstr>
      <vt:lpstr>Commissioning planning</vt:lpstr>
      <vt:lpstr>Commissioning planning</vt:lpstr>
      <vt:lpstr>2022 Commissioning in LINAC4</vt:lpstr>
      <vt:lpstr>2022 Commissioning in the PSB</vt:lpstr>
      <vt:lpstr>2022 Commissioning in the PS</vt:lpstr>
      <vt:lpstr>2022 Commissioning in the SPS</vt:lpstr>
      <vt:lpstr>No gain in some cases</vt:lpstr>
      <vt:lpstr>Automation &amp; Optimization</vt:lpstr>
      <vt:lpstr>Automation is not aggressive!</vt:lpstr>
      <vt:lpstr>Automation: space for improvement</vt:lpstr>
      <vt:lpstr>Automation prospects</vt:lpstr>
      <vt:lpstr>Optimization</vt:lpstr>
      <vt:lpstr>Aggressive Options</vt:lpstr>
      <vt:lpstr>Option 1: Use the past year setup</vt:lpstr>
      <vt:lpstr>Use the past year setup: consequences</vt:lpstr>
      <vt:lpstr>Option 2: Reduce contingencies</vt:lpstr>
      <vt:lpstr>Reduction of contingencies: consequences</vt:lpstr>
      <vt:lpstr>Agile planning</vt:lpstr>
      <vt:lpstr>Option 3: Extend Expert working hours</vt:lpstr>
      <vt:lpstr>Expert availability</vt:lpstr>
      <vt:lpstr>Option 4: Transfer expert activities to OP</vt:lpstr>
      <vt:lpstr>Remarks</vt:lpstr>
      <vt:lpstr>Conclusions</vt:lpstr>
      <vt:lpstr>Conclusions</vt:lpstr>
      <vt:lpstr>Conclusions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LINAC4 Restart Planning 2022</dc:title>
  <dc:subject>LINAC4 Restart Planning 2022</dc:subject>
  <dc:creator>Piotr Skowronski</dc:creator>
  <cp:keywords/>
  <dc:description/>
  <cp:lastModifiedBy>Piotr Krzysztof Skowronski</cp:lastModifiedBy>
  <cp:revision>789</cp:revision>
  <dcterms:created xsi:type="dcterms:W3CDTF">2020-09-07T09:09:31Z</dcterms:created>
  <dcterms:modified xsi:type="dcterms:W3CDTF">2022-12-08T09:14:39Z</dcterms:modified>
  <cp:category/>
</cp:coreProperties>
</file>