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30" r:id="rId1"/>
  </p:sldMasterIdLst>
  <p:notesMasterIdLst>
    <p:notesMasterId r:id="rId4"/>
  </p:notesMasterIdLst>
  <p:handoutMasterIdLst>
    <p:handoutMasterId r:id="rId5"/>
  </p:handoutMasterIdLst>
  <p:sldIdLst>
    <p:sldId id="1101" r:id="rId2"/>
    <p:sldId id="1099" r:id="rId3"/>
  </p:sldIdLst>
  <p:sldSz cx="12192000" cy="6858000"/>
  <p:notesSz cx="7315200" cy="9601200"/>
  <p:defaultTextStyle>
    <a:defPPr>
      <a:defRPr lang="en-US"/>
    </a:defPPr>
    <a:lvl1pPr marL="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2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4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6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48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60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72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84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6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structions (Delete After)" id="{27CA633A-42C3-9B40-91FF-2171A1EEFB35}">
          <p14:sldIdLst>
            <p14:sldId id="1101"/>
            <p14:sldId id="109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77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1C23"/>
    <a:srgbClr val="FF8596"/>
    <a:srgbClr val="94EF01"/>
    <a:srgbClr val="EF01EF"/>
    <a:srgbClr val="C9C2CE"/>
    <a:srgbClr val="E7E7E7"/>
    <a:srgbClr val="A21820"/>
    <a:srgbClr val="171C2D"/>
    <a:srgbClr val="F5811F"/>
    <a:srgbClr val="045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02" autoAdjust="0"/>
    <p:restoredTop sz="64575" autoAdjust="0"/>
  </p:normalViewPr>
  <p:slideViewPr>
    <p:cSldViewPr showGuides="1">
      <p:cViewPr varScale="1">
        <p:scale>
          <a:sx n="103" d="100"/>
          <a:sy n="103" d="100"/>
        </p:scale>
        <p:origin x="4722" y="108"/>
      </p:cViewPr>
      <p:guideLst>
        <p:guide orient="horz" pos="2160"/>
        <p:guide pos="3840"/>
        <p:guide orient="horz" pos="17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5" d="100"/>
        <a:sy n="105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>
        <p:scale>
          <a:sx n="66" d="100"/>
          <a:sy n="66" d="100"/>
        </p:scale>
        <p:origin x="3134" y="43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279EEC3C-A001-4107-B54E-3DA93EFF18E7}" type="datetimeFigureOut">
              <a:rPr lang="en-US" smtClean="0"/>
              <a:t>8/26/2022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F9C473-A00E-481E-A6E8-16CFC626F81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AF16447F-F8B4-4CE6-9C1A-CBB460477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677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96E16B4-3FB2-4CDC-BEBF-CD70C72EF480}" type="datetimeFigureOut">
              <a:rPr lang="en-US" smtClean="0"/>
              <a:pPr/>
              <a:t>8/26/2022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879475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9D42829-8409-4711-B36D-25AE5703B8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622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4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120" algn="l" defTabSz="91424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240" algn="l" defTabSz="91424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360" algn="l" defTabSz="91424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480" algn="l" defTabSz="91424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5600" algn="l" defTabSz="9142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20" algn="l" defTabSz="9142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840" algn="l" defTabSz="9142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0" algn="l" defTabSz="9142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342900" marR="0" lvl="0" indent="-342900" algn="l" defTabSz="91424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AutoNum type="arabicPeriod"/>
                  <a:tabLst/>
                  <a:defRPr/>
                </a:pP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Previously, we find it hard to learn meaningful Sigma that can indicate import geometric feature directions</a:t>
                </a:r>
              </a:p>
              <a:p>
                <a:pPr marL="800020" marR="0" lvl="1" indent="-342900" algn="l" defTabSz="91424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AutoNum type="arabicPeriod"/>
                  <a:tabLst/>
                  <a:defRPr/>
                </a:pP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For example, in a dataset that we are given tracks and to predict if there is a certain decay</a:t>
                </a:r>
              </a:p>
              <a:p>
                <a:pPr marL="1257140" marR="0" lvl="2" indent="-342900" algn="l" defTabSz="91424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AutoNum type="arabicPeriod"/>
                  <a:tabLst/>
                  <a:defRPr/>
                </a:pP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For a background particle, no matter how much gaussian noise we add on it, it shouldn’t affect model predictions</a:t>
                </a:r>
              </a:p>
              <a:p>
                <a:pPr marL="1257140" marR="0" lvl="2" indent="-342900" algn="l" defTabSz="91424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AutoNum type="arabicPeriod"/>
                  <a:tabLst/>
                  <a:defRPr/>
                </a:pP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Yet, for a signal particle, we can either</a:t>
                </a:r>
              </a:p>
              <a:p>
                <a:pPr marL="1714260" marR="0" lvl="3" indent="-342900" algn="l" defTabSz="91424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AutoNum type="arabicPeriod"/>
                  <a:tabLst/>
                  <a:defRPr/>
                </a:pP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Learn a very small gaussian, and almost add zero noise on it</a:t>
                </a:r>
              </a:p>
              <a:p>
                <a:pPr marL="1714260" marR="0" lvl="3" indent="-342900" algn="l" defTabSz="91424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AutoNum type="arabicPeriod"/>
                  <a:tabLst/>
                  <a:defRPr/>
                </a:pP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Or, we can learn a gaussian </a:t>
                </a:r>
                <a:r>
                  <a:rPr lang="en-US" altLang="zh-CN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that matches the direction of particle velocity, as shown in the image</a:t>
                </a:r>
              </a:p>
              <a:p>
                <a:pPr marL="800020" marR="0" lvl="1" indent="-342900" algn="l" defTabSz="91424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AutoNum type="arabicPeriod"/>
                  <a:tabLst/>
                  <a:defRPr/>
                </a:pP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We add extra three modifications in our model, and eventually make it possible to</a:t>
                </a:r>
              </a:p>
              <a:p>
                <a:pPr marL="1257140" marR="0" lvl="2" indent="-342900" algn="l" defTabSz="91424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AutoNum type="arabicPeriod"/>
                  <a:tabLst/>
                  <a:defRPr/>
                </a:pP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Provide point importance interpretation</a:t>
                </a:r>
              </a:p>
              <a:p>
                <a:pPr marL="1257140" marR="0" lvl="2" indent="-342900" algn="l" defTabSz="91424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AutoNum type="arabicPeriod"/>
                  <a:tabLst/>
                  <a:defRPr/>
                </a:pP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Provide important feature directions</a:t>
                </a:r>
              </a:p>
              <a:p>
                <a:pPr marL="342900" marR="0" lvl="0" indent="-342900" algn="l" defTabSz="91424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AutoNum type="arabicPeriod"/>
                  <a:tabLst/>
                  <a:defRPr/>
                </a:pP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As we have a track dataset, which enables us to evaluate these two aspects quantitatively</a:t>
                </a:r>
              </a:p>
              <a:p>
                <a:pPr marL="800020" marR="0" lvl="1" indent="-342900" algn="l" defTabSz="91424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AutoNum type="arabicPeriod"/>
                  <a:tabLst/>
                  <a:defRPr/>
                </a:pP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Specifically,</a:t>
                </a:r>
              </a:p>
              <a:p>
                <a:pPr marL="1257140" marR="0" lvl="2" indent="-342900" algn="l" defTabSz="91424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AutoNum type="arabicPeriod"/>
                  <a:tabLst/>
                  <a:defRPr/>
                </a:pP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In terms of interpretation AUC and </a:t>
                </a:r>
                <a:r>
                  <a:rPr lang="en-US" sz="16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prec@k</a:t>
                </a: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, we outperform previous SOTA significantly</a:t>
                </a:r>
              </a:p>
              <a:p>
                <a:pPr marL="1257140" marR="0" lvl="2" indent="-342900" algn="l" defTabSz="91424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AutoNum type="arabicPeriod"/>
                  <a:tabLst/>
                  <a:defRPr/>
                </a:pP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Beyond that,</a:t>
                </a:r>
              </a:p>
              <a:p>
                <a:pPr marL="1714260" marR="0" lvl="3" indent="-342900" algn="l" defTabSz="91424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AutoNum type="arabicPeriod"/>
                  <a:tabLst/>
                  <a:defRPr/>
                </a:pP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Our learned important feature direction on average is within </a:t>
                </a:r>
                <a:r>
                  <a:rPr lang="en-US" sz="1600" b="1" u="sng" dirty="0">
                    <a:solidFill>
                      <a:srgbClr val="0070C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5 degrees</a:t>
                </a: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of the direction of particle velocity</a:t>
                </a:r>
              </a:p>
              <a:p>
                <a:pPr marL="1714260" marR="0" lvl="3" indent="-342900" algn="l" defTabSz="91424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AutoNum type="arabicPeriod"/>
                  <a:tabLst/>
                  <a:defRPr/>
                </a:pP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The ratio between </a:t>
                </a:r>
                <a:r>
                  <a:rPr lang="en-US" sz="1600" dirty="0">
                    <a:solidFill>
                      <a:srgbClr val="1D1C1D"/>
                    </a:solidFill>
                    <a:latin typeface="Slack-Lato"/>
                  </a:rPr>
                  <a:t>L</a:t>
                </a:r>
                <a:r>
                  <a:rPr lang="en-US" sz="1600" b="0" i="0" dirty="0">
                    <a:solidFill>
                      <a:srgbClr val="1D1C1D"/>
                    </a:solidFill>
                    <a:effectLst/>
                    <a:latin typeface="Slack-Lato"/>
                  </a:rPr>
                  <a:t>argest eigenvalue and the other eigenvalue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Σ</m:t>
                    </m:r>
                  </m:oMath>
                </a14:m>
                <a:r>
                  <a:rPr lang="en-US" sz="1600" b="0" i="0" dirty="0">
                    <a:solidFill>
                      <a:srgbClr val="1D1C1D"/>
                    </a:solidFill>
                    <a:effectLst/>
                    <a:latin typeface="Slack-Lato"/>
                  </a:rPr>
                  <a:t>, can indicate the strength of magnetic</a:t>
                </a:r>
                <a:r>
                  <a:rPr lang="en-US" sz="1600" b="0" i="0" baseline="0" dirty="0">
                    <a:solidFill>
                      <a:srgbClr val="1D1C1D"/>
                    </a:solidFill>
                    <a:effectLst/>
                    <a:latin typeface="Slack-Lato"/>
                  </a:rPr>
                  <a:t> field</a:t>
                </a:r>
              </a:p>
              <a:p>
                <a:pPr marL="2171380" marR="0" lvl="4" indent="-342900" algn="l" defTabSz="91424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AutoNum type="arabicPeriod"/>
                  <a:tabLst/>
                  <a:defRPr/>
                </a:pPr>
                <a:r>
                  <a:rPr lang="en-US" sz="1600" b="0" i="0" baseline="0" dirty="0">
                    <a:solidFill>
                      <a:srgbClr val="1D1C1D"/>
                    </a:solidFill>
                    <a:effectLst/>
                    <a:latin typeface="Slack-Lato"/>
                  </a:rPr>
                  <a:t>As its </a:t>
                </a:r>
                <a:r>
                  <a:rPr lang="en-US" sz="1600" b="0" i="0" baseline="0" dirty="0" err="1">
                    <a:solidFill>
                      <a:srgbClr val="1D1C1D"/>
                    </a:solidFill>
                    <a:effectLst/>
                    <a:latin typeface="Slack-Lato"/>
                  </a:rPr>
                  <a:t>p</a:t>
                </a:r>
                <a:r>
                  <a:rPr lang="en-US" sz="1600" b="0" i="0" dirty="0" err="1">
                    <a:solidFill>
                      <a:srgbClr val="1D1C1D"/>
                    </a:solidFill>
                    <a:effectLst/>
                    <a:latin typeface="Slack-Lato"/>
                  </a:rPr>
                  <a:t>earson</a:t>
                </a:r>
                <a:r>
                  <a:rPr lang="en-US" sz="1600" b="0" i="0" dirty="0">
                    <a:solidFill>
                      <a:srgbClr val="1D1C1D"/>
                    </a:solidFill>
                    <a:effectLst/>
                    <a:latin typeface="Slack-Lato"/>
                  </a:rPr>
                  <a:t> correlation </a:t>
                </a:r>
                <a:r>
                  <a:rPr lang="en-US" sz="1600" b="0" i="0" dirty="0" err="1">
                    <a:solidFill>
                      <a:srgbClr val="1D1C1D"/>
                    </a:solidFill>
                    <a:effectLst/>
                    <a:latin typeface="Slack-Lato"/>
                  </a:rPr>
                  <a:t>coeff</a:t>
                </a:r>
                <a:r>
                  <a:rPr lang="en-US" sz="1600" b="0" i="0" dirty="0">
                    <a:solidFill>
                      <a:srgbClr val="1D1C1D"/>
                    </a:solidFill>
                    <a:effectLst/>
                    <a:latin typeface="Slack-Lato"/>
                  </a:rPr>
                  <a:t> with magnetic field strength is </a:t>
                </a:r>
                <a:r>
                  <a:rPr lang="en-US" sz="1600" b="1" u="sng" dirty="0">
                    <a:solidFill>
                      <a:srgbClr val="0070C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0.982</a:t>
                </a:r>
              </a:p>
              <a:p>
                <a:pPr marL="2171380" marR="0" lvl="4" indent="-342900" algn="l" defTabSz="91424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AutoNum type="arabicPeriod"/>
                  <a:tabLst/>
                  <a:defRPr/>
                </a:pPr>
                <a:endParaRPr lang="en-US" sz="1600" b="0" i="0" dirty="0">
                  <a:solidFill>
                    <a:srgbClr val="1D1C1D"/>
                  </a:solidFill>
                  <a:effectLst/>
                  <a:latin typeface="Slack-Lato"/>
                </a:endParaRPr>
              </a:p>
              <a:p>
                <a:pPr marL="1714260" marR="0" lvl="3" indent="-342900" algn="l" defTabSz="91424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AutoNum type="arabicPeriod"/>
                  <a:tabLst/>
                  <a:defRPr/>
                </a:pPr>
                <a:endParaRPr lang="en-US" sz="16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342900" marR="0" lvl="0" indent="-342900" algn="l" defTabSz="91424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AutoNum type="arabicPeriod"/>
                  <a:tabLst/>
                  <a:defRPr/>
                </a:pP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Previously, we find it hard to learn meaningful Sigma that can indicate import geometric feature directions</a:t>
                </a:r>
              </a:p>
              <a:p>
                <a:pPr marL="800020" marR="0" lvl="1" indent="-342900" algn="l" defTabSz="91424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AutoNum type="arabicPeriod"/>
                  <a:tabLst/>
                  <a:defRPr/>
                </a:pP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For example, in a dataset that we are given tracks and to predict if there is a certain decay</a:t>
                </a:r>
              </a:p>
              <a:p>
                <a:pPr marL="1257140" marR="0" lvl="2" indent="-342900" algn="l" defTabSz="91424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AutoNum type="arabicPeriod"/>
                  <a:tabLst/>
                  <a:defRPr/>
                </a:pP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For a background particle, no matter how much gaussian noise we add on it, it shouldn’t affect model predictions</a:t>
                </a:r>
              </a:p>
              <a:p>
                <a:pPr marL="1257140" marR="0" lvl="2" indent="-342900" algn="l" defTabSz="91424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AutoNum type="arabicPeriod"/>
                  <a:tabLst/>
                  <a:defRPr/>
                </a:pP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Yet, for a signal particle, we can either</a:t>
                </a:r>
              </a:p>
              <a:p>
                <a:pPr marL="1714260" marR="0" lvl="3" indent="-342900" algn="l" defTabSz="91424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AutoNum type="arabicPeriod"/>
                  <a:tabLst/>
                  <a:defRPr/>
                </a:pP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Learn a very small gaussian, and almost add zero noise on it</a:t>
                </a:r>
              </a:p>
              <a:p>
                <a:pPr marL="1714260" marR="0" lvl="3" indent="-342900" algn="l" defTabSz="91424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AutoNum type="arabicPeriod"/>
                  <a:tabLst/>
                  <a:defRPr/>
                </a:pP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Or, we can learn a gaussian </a:t>
                </a:r>
                <a:r>
                  <a:rPr lang="en-US" altLang="zh-CN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that matches the direction of particle velocity, as shown in the image</a:t>
                </a:r>
              </a:p>
              <a:p>
                <a:pPr marL="800020" marR="0" lvl="1" indent="-342900" algn="l" defTabSz="91424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AutoNum type="arabicPeriod"/>
                  <a:tabLst/>
                  <a:defRPr/>
                </a:pP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We add extra three modifications in our model, and eventually make it possible to</a:t>
                </a:r>
              </a:p>
              <a:p>
                <a:pPr marL="1257140" marR="0" lvl="2" indent="-342900" algn="l" defTabSz="91424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AutoNum type="arabicPeriod"/>
                  <a:tabLst/>
                  <a:defRPr/>
                </a:pP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Provide point importance interpretation</a:t>
                </a:r>
              </a:p>
              <a:p>
                <a:pPr marL="1257140" marR="0" lvl="2" indent="-342900" algn="l" defTabSz="91424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AutoNum type="arabicPeriod"/>
                  <a:tabLst/>
                  <a:defRPr/>
                </a:pP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Provide important feature directions</a:t>
                </a:r>
              </a:p>
              <a:p>
                <a:pPr marL="342900" marR="0" lvl="0" indent="-342900" algn="l" defTabSz="91424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AutoNum type="arabicPeriod"/>
                  <a:tabLst/>
                  <a:defRPr/>
                </a:pP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As we have a track dataset, which enables us to evaluate these two aspects quantitatively</a:t>
                </a:r>
              </a:p>
              <a:p>
                <a:pPr marL="800020" marR="0" lvl="1" indent="-342900" algn="l" defTabSz="91424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AutoNum type="arabicPeriod"/>
                  <a:tabLst/>
                  <a:defRPr/>
                </a:pP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Specifically,</a:t>
                </a:r>
              </a:p>
              <a:p>
                <a:pPr marL="1257140" marR="0" lvl="2" indent="-342900" algn="l" defTabSz="91424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AutoNum type="arabicPeriod"/>
                  <a:tabLst/>
                  <a:defRPr/>
                </a:pP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In terms of interpretation AUC and </a:t>
                </a:r>
                <a:r>
                  <a:rPr lang="en-US" sz="16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prec@k</a:t>
                </a: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, we outperform previous SOTA significantly</a:t>
                </a:r>
              </a:p>
              <a:p>
                <a:pPr marL="1257140" marR="0" lvl="2" indent="-342900" algn="l" defTabSz="91424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AutoNum type="arabicPeriod"/>
                  <a:tabLst/>
                  <a:defRPr/>
                </a:pP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Beyond that,</a:t>
                </a:r>
              </a:p>
              <a:p>
                <a:pPr marL="1714260" marR="0" lvl="3" indent="-342900" algn="l" defTabSz="91424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AutoNum type="arabicPeriod"/>
                  <a:tabLst/>
                  <a:defRPr/>
                </a:pP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Our learned important feature direction on average is within </a:t>
                </a:r>
                <a:r>
                  <a:rPr lang="en-US" sz="1600" b="1" u="sng" dirty="0">
                    <a:solidFill>
                      <a:srgbClr val="0070C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5 degrees</a:t>
                </a: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of the direction of particle velocity</a:t>
                </a:r>
              </a:p>
              <a:p>
                <a:pPr marL="1714260" marR="0" lvl="3" indent="-342900" algn="l" defTabSz="91424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AutoNum type="arabicPeriod"/>
                  <a:tabLst/>
                  <a:defRPr/>
                </a:pP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The ratio between </a:t>
                </a:r>
                <a:r>
                  <a:rPr lang="en-US" sz="1600" dirty="0">
                    <a:solidFill>
                      <a:srgbClr val="1D1C1D"/>
                    </a:solidFill>
                    <a:latin typeface="Slack-Lato"/>
                  </a:rPr>
                  <a:t>L</a:t>
                </a:r>
                <a:r>
                  <a:rPr lang="en-US" sz="1600" b="0" i="0" dirty="0">
                    <a:solidFill>
                      <a:srgbClr val="1D1C1D"/>
                    </a:solidFill>
                    <a:effectLst/>
                    <a:latin typeface="Slack-Lato"/>
                  </a:rPr>
                  <a:t>argest eigenvalue and the other eigenvalue of </a:t>
                </a:r>
                <a:r>
                  <a:rPr lang="en-US" sz="16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Σ</a:t>
                </a:r>
                <a:r>
                  <a:rPr lang="en-US" sz="1600" b="0" i="0" dirty="0">
                    <a:solidFill>
                      <a:srgbClr val="1D1C1D"/>
                    </a:solidFill>
                    <a:effectLst/>
                    <a:latin typeface="Slack-Lato"/>
                  </a:rPr>
                  <a:t>, can indicate the strength of magnetic</a:t>
                </a:r>
                <a:r>
                  <a:rPr lang="en-US" sz="1600" b="0" i="0" baseline="0" dirty="0">
                    <a:solidFill>
                      <a:srgbClr val="1D1C1D"/>
                    </a:solidFill>
                    <a:effectLst/>
                    <a:latin typeface="Slack-Lato"/>
                  </a:rPr>
                  <a:t> field</a:t>
                </a:r>
              </a:p>
              <a:p>
                <a:pPr marL="2171380" marR="0" lvl="4" indent="-342900" algn="l" defTabSz="91424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AutoNum type="arabicPeriod"/>
                  <a:tabLst/>
                  <a:defRPr/>
                </a:pPr>
                <a:r>
                  <a:rPr lang="en-US" sz="1600" b="0" i="0" baseline="0" dirty="0">
                    <a:solidFill>
                      <a:srgbClr val="1D1C1D"/>
                    </a:solidFill>
                    <a:effectLst/>
                    <a:latin typeface="Slack-Lato"/>
                  </a:rPr>
                  <a:t>As its </a:t>
                </a:r>
                <a:r>
                  <a:rPr lang="en-US" sz="1600" b="0" i="0" baseline="0" dirty="0" err="1">
                    <a:solidFill>
                      <a:srgbClr val="1D1C1D"/>
                    </a:solidFill>
                    <a:effectLst/>
                    <a:latin typeface="Slack-Lato"/>
                  </a:rPr>
                  <a:t>p</a:t>
                </a:r>
                <a:r>
                  <a:rPr lang="en-US" sz="1600" b="0" i="0" dirty="0" err="1">
                    <a:solidFill>
                      <a:srgbClr val="1D1C1D"/>
                    </a:solidFill>
                    <a:effectLst/>
                    <a:latin typeface="Slack-Lato"/>
                  </a:rPr>
                  <a:t>earson</a:t>
                </a:r>
                <a:r>
                  <a:rPr lang="en-US" sz="1600" b="0" i="0" dirty="0">
                    <a:solidFill>
                      <a:srgbClr val="1D1C1D"/>
                    </a:solidFill>
                    <a:effectLst/>
                    <a:latin typeface="Slack-Lato"/>
                  </a:rPr>
                  <a:t> correlation </a:t>
                </a:r>
                <a:r>
                  <a:rPr lang="en-US" sz="1600" b="0" i="0" dirty="0" err="1">
                    <a:solidFill>
                      <a:srgbClr val="1D1C1D"/>
                    </a:solidFill>
                    <a:effectLst/>
                    <a:latin typeface="Slack-Lato"/>
                  </a:rPr>
                  <a:t>coeff</a:t>
                </a:r>
                <a:r>
                  <a:rPr lang="en-US" sz="1600" b="0" i="0" dirty="0">
                    <a:solidFill>
                      <a:srgbClr val="1D1C1D"/>
                    </a:solidFill>
                    <a:effectLst/>
                    <a:latin typeface="Slack-Lato"/>
                  </a:rPr>
                  <a:t> with magnetic field strength is </a:t>
                </a:r>
                <a:r>
                  <a:rPr lang="en-US" sz="1600" b="1" u="sng" dirty="0">
                    <a:solidFill>
                      <a:srgbClr val="0070C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0.982</a:t>
                </a:r>
              </a:p>
              <a:p>
                <a:pPr marL="2171380" marR="0" lvl="4" indent="-342900" algn="l" defTabSz="91424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AutoNum type="arabicPeriod"/>
                  <a:tabLst/>
                  <a:defRPr/>
                </a:pPr>
                <a:endParaRPr lang="en-US" sz="1600" b="0" i="0" dirty="0">
                  <a:solidFill>
                    <a:srgbClr val="1D1C1D"/>
                  </a:solidFill>
                  <a:effectLst/>
                  <a:latin typeface="Slack-Lato"/>
                </a:endParaRPr>
              </a:p>
              <a:p>
                <a:pPr marL="1714260" marR="0" lvl="3" indent="-342900" algn="l" defTabSz="91424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AutoNum type="arabicPeriod"/>
                  <a:tabLst/>
                  <a:defRPr/>
                </a:pPr>
                <a:endParaRPr lang="en-US" sz="16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D42829-8409-4711-B36D-25AE5703B863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0215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800020" marR="0" lvl="1" indent="-342900" algn="l" defTabSz="9142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1600" dirty="0">
                <a:solidFill>
                  <a:srgbClr val="0070C0"/>
                </a:solidFill>
              </a:rPr>
              <a:t>We also have evaluated GSAT and PSAT on other datasets we collected</a:t>
            </a:r>
          </a:p>
          <a:p>
            <a:pPr marL="1257140" marR="0" lvl="2" indent="-342900" algn="l" defTabSz="9142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1600" dirty="0">
                <a:solidFill>
                  <a:srgbClr val="0070C0"/>
                </a:solidFill>
              </a:rPr>
              <a:t>On Tau3mu and </a:t>
            </a:r>
            <a:r>
              <a:rPr lang="en-US" sz="1600" dirty="0" err="1">
                <a:solidFill>
                  <a:srgbClr val="0070C0"/>
                </a:solidFill>
              </a:rPr>
              <a:t>SynBind</a:t>
            </a:r>
            <a:r>
              <a:rPr lang="en-US" sz="1600" dirty="0">
                <a:solidFill>
                  <a:srgbClr val="0070C0"/>
                </a:solidFill>
              </a:rPr>
              <a:t>, PSAT achieve (slightly) better performance compared with previous SOTA GSAT</a:t>
            </a:r>
          </a:p>
          <a:p>
            <a:pPr marL="1257140" marR="0" lvl="2" indent="-342900" algn="l" defTabSz="9142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1600" dirty="0">
                <a:solidFill>
                  <a:srgbClr val="0070C0"/>
                </a:solidFill>
              </a:rPr>
              <a:t>On </a:t>
            </a:r>
            <a:r>
              <a:rPr lang="en-US" sz="1600" dirty="0" err="1">
                <a:solidFill>
                  <a:srgbClr val="0070C0"/>
                </a:solidFill>
              </a:rPr>
              <a:t>PDBBind</a:t>
            </a:r>
            <a:r>
              <a:rPr lang="en-US" sz="1600" dirty="0">
                <a:solidFill>
                  <a:srgbClr val="0070C0"/>
                </a:solidFill>
              </a:rPr>
              <a:t>, the experiments of PSAT are not finished yet.</a:t>
            </a:r>
          </a:p>
          <a:p>
            <a:pPr marL="1714260" marR="0" lvl="3" indent="-342900" algn="l" defTabSz="9142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1600" dirty="0">
                <a:solidFill>
                  <a:srgbClr val="0070C0"/>
                </a:solidFill>
              </a:rPr>
              <a:t>though PSAT performs well on 1 seed, preliminary results show that the performance of PSAT has very large variance on </a:t>
            </a:r>
            <a:r>
              <a:rPr lang="en-US" sz="1600" dirty="0" err="1">
                <a:solidFill>
                  <a:srgbClr val="0070C0"/>
                </a:solidFill>
              </a:rPr>
              <a:t>PDBBind</a:t>
            </a:r>
            <a:r>
              <a:rPr lang="en-US" sz="1600" dirty="0">
                <a:solidFill>
                  <a:srgbClr val="0070C0"/>
                </a:solidFill>
              </a:rPr>
              <a:t> dataset</a:t>
            </a:r>
          </a:p>
          <a:p>
            <a:pPr marL="1714260" marR="0" lvl="3" indent="-342900" algn="l" defTabSz="9142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1600" dirty="0">
                <a:solidFill>
                  <a:srgbClr val="0070C0"/>
                </a:solidFill>
              </a:rPr>
              <a:t>We might see more results on this dataset later.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D42829-8409-4711-B36D-25AE5703B86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956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EAD77-0876-4647-97DC-D93085BB1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121" y="304800"/>
            <a:ext cx="11033760" cy="9753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0F2BAF-0E03-9146-9CEF-EF57A70481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1" y="0"/>
            <a:ext cx="12192000" cy="853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4004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EAD77-0876-4647-97DC-D93085BB1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121" y="304800"/>
            <a:ext cx="11033760" cy="9753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0F2BAF-0E03-9146-9CEF-EF57A70481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3A824BE7-9859-7240-83D5-846AECA235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9121" y="1470401"/>
            <a:ext cx="11033760" cy="46329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34962" indent="-234962">
              <a:buSzPct val="80000"/>
              <a:buFont typeface="Webdings" panose="05030102010509060703" pitchFamily="18" charset="2"/>
              <a:buChar char=""/>
              <a:defRPr lang="en-US" dirty="0" smtClean="0"/>
            </a:lvl1pPr>
            <a:lvl2pPr marL="452989" indent="-220144">
              <a:buSzPct val="80000"/>
              <a:buFont typeface="Wingdings 3" panose="05040102010807070707" pitchFamily="18" charset="2"/>
              <a:buChar char=""/>
              <a:defRPr sz="2000"/>
            </a:lvl2pPr>
            <a:lvl3pPr marL="685835" indent="-232845">
              <a:buSzPct val="80000"/>
              <a:buFont typeface="Wingdings 3" panose="05040102010807070707" pitchFamily="18" charset="2"/>
              <a:buChar char="¬"/>
              <a:defRPr sz="1600"/>
            </a:lvl3pPr>
            <a:lvl4pPr marL="916563" indent="-230729">
              <a:buSzPct val="80000"/>
              <a:buFont typeface="Wingdings 3" panose="05040102010807070707" pitchFamily="18" charset="2"/>
              <a:buChar char="¬"/>
              <a:defRPr/>
            </a:lvl4pPr>
            <a:lvl5pPr marL="1138824" indent="-222262">
              <a:buSzPct val="80000"/>
              <a:buFont typeface="Wingdings 3" panose="05040102010807070707" pitchFamily="18" charset="2"/>
              <a:buChar char="¬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1" y="0"/>
            <a:ext cx="12192000" cy="853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839187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9121" y="304800"/>
            <a:ext cx="11033760" cy="9753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9120" y="1463041"/>
            <a:ext cx="5364480" cy="463296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8401" y="1463041"/>
            <a:ext cx="5364480" cy="463296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1A8B06E9-672B-49AA-8789-D576D56808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86646" y="6363709"/>
            <a:ext cx="97536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marL="0" indent="0" algn="l">
              <a:buFont typeface="Arial" panose="020B0604020202020204" pitchFamily="34" charset="0"/>
              <a:buNone/>
              <a:defRPr sz="1133" b="1">
                <a:solidFill>
                  <a:schemeClr val="tx1"/>
                </a:solidFill>
              </a:defRPr>
            </a:lvl1pPr>
          </a:lstStyle>
          <a:p>
            <a:fld id="{626C978B-826E-438C-909A-E9C381D3FF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1" y="0"/>
            <a:ext cx="12192000" cy="853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22307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9121" y="234696"/>
            <a:ext cx="11033760" cy="97536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586646" y="6363709"/>
            <a:ext cx="97536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marL="0" indent="0" algn="l">
              <a:buFont typeface="Arial" panose="020B0604020202020204" pitchFamily="34" charset="0"/>
              <a:buNone/>
              <a:defRPr sz="1133" b="1">
                <a:solidFill>
                  <a:schemeClr val="tx1"/>
                </a:solidFill>
              </a:defRPr>
            </a:lvl1pPr>
          </a:lstStyle>
          <a:p>
            <a:fld id="{626C978B-826E-438C-909A-E9C381D3FF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9121" y="1470401"/>
            <a:ext cx="11033760" cy="46329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898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9" r:id="rId1"/>
    <p:sldLayoutId id="2147483973" r:id="rId2"/>
    <p:sldLayoutId id="2147483938" r:id="rId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45" rtl="0" eaLnBrk="1" latinLnBrk="0" hangingPunct="1">
        <a:lnSpc>
          <a:spcPct val="90000"/>
        </a:lnSpc>
        <a:spcBef>
          <a:spcPct val="0"/>
        </a:spcBef>
        <a:buNone/>
        <a:defRPr lang="en-US" sz="3200" b="1" i="0" kern="1200" dirty="0" smtClean="0">
          <a:solidFill>
            <a:schemeClr val="tx1"/>
          </a:solidFill>
          <a:latin typeface="Arial" charset="0"/>
          <a:ea typeface="+mj-ea"/>
          <a:cs typeface="Arial" charset="0"/>
        </a:defRPr>
      </a:lvl1pPr>
    </p:titleStyle>
    <p:bodyStyle>
      <a:lvl1pPr marL="234962" indent="-234962" algn="l" defTabSz="1219261" rtl="0" eaLnBrk="1" latinLnBrk="0" hangingPunct="1">
        <a:lnSpc>
          <a:spcPct val="100000"/>
        </a:lnSpc>
        <a:spcBef>
          <a:spcPts val="1600"/>
        </a:spcBef>
        <a:buClr>
          <a:schemeClr val="accent1"/>
        </a:buClr>
        <a:buSzPct val="80000"/>
        <a:buFont typeface="Webdings" panose="05030102010509060703" pitchFamily="18" charset="2"/>
        <a:buChar char="4"/>
        <a:defRPr lang="en-US" sz="2400" b="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452989" indent="-220144" algn="l" defTabSz="914445" rtl="0" eaLnBrk="1" latinLnBrk="0" hangingPunct="1">
        <a:lnSpc>
          <a:spcPct val="95000"/>
        </a:lnSpc>
        <a:spcBef>
          <a:spcPts val="600"/>
        </a:spcBef>
        <a:buClr>
          <a:schemeClr val="accent1"/>
        </a:buClr>
        <a:buSzPct val="80000"/>
        <a:buFont typeface="Wingdings 3" panose="05040102010807070707" pitchFamily="18" charset="2"/>
        <a:buChar char="¬"/>
        <a:defRPr lang="en-US" sz="200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85835" indent="-232845" algn="l" defTabSz="914445" rtl="0" eaLnBrk="1" latinLnBrk="0" hangingPunct="1">
        <a:lnSpc>
          <a:spcPct val="95000"/>
        </a:lnSpc>
        <a:spcBef>
          <a:spcPts val="833"/>
        </a:spcBef>
        <a:buClr>
          <a:schemeClr val="tx1"/>
        </a:buClr>
        <a:buSzPct val="80000"/>
        <a:buFont typeface="Wingdings 3" panose="05040102010807070707" pitchFamily="18" charset="2"/>
        <a:buChar char="¬"/>
        <a:defRPr lang="en-US" sz="160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916563" indent="-230729" algn="l" defTabSz="914445" rtl="0" eaLnBrk="1" latinLnBrk="0" hangingPunct="1">
        <a:lnSpc>
          <a:spcPct val="95000"/>
        </a:lnSpc>
        <a:spcBef>
          <a:spcPts val="833"/>
        </a:spcBef>
        <a:buClr>
          <a:schemeClr val="tx1"/>
        </a:buClr>
        <a:buSzPct val="80000"/>
        <a:buFont typeface="Wingdings 3" panose="05040102010807070707" pitchFamily="18" charset="2"/>
        <a:buChar char="¬"/>
        <a:defRPr lang="en-US" sz="160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138824" indent="-222262" algn="l" defTabSz="914445" rtl="0" eaLnBrk="1" latinLnBrk="0" hangingPunct="1">
        <a:lnSpc>
          <a:spcPct val="95000"/>
        </a:lnSpc>
        <a:spcBef>
          <a:spcPts val="833"/>
        </a:spcBef>
        <a:buClr>
          <a:schemeClr val="tx1"/>
        </a:buClr>
        <a:buSzPct val="80000"/>
        <a:buFont typeface="Wingdings 3" panose="05040102010807070707" pitchFamily="18" charset="2"/>
        <a:buChar char="¬"/>
        <a:tabLst/>
        <a:defRPr lang="en-US" sz="1600" kern="1200" dirty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725" indent="-228612" algn="l" defTabSz="91444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948" indent="-228612" algn="l" defTabSz="91444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171" indent="-228612" algn="l" defTabSz="91444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394" indent="-228612" algn="l" defTabSz="91444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23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45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68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92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115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337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560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783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orient="horz" pos="4176" userDrawn="1">
          <p15:clr>
            <a:srgbClr val="F26B43"/>
          </p15:clr>
        </p15:guide>
        <p15:guide id="4" pos="448" userDrawn="1">
          <p15:clr>
            <a:srgbClr val="F26B43"/>
          </p15:clr>
        </p15:guide>
        <p15:guide id="5" pos="7232" userDrawn="1">
          <p15:clr>
            <a:srgbClr val="F26B43"/>
          </p15:clr>
        </p15:guide>
        <p15:guide id="6" orient="horz" pos="208" userDrawn="1">
          <p15:clr>
            <a:srgbClr val="F26B43"/>
          </p15:clr>
        </p15:guide>
        <p15:guide id="7" orient="horz" pos="97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7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0DCD8C3E-CDAF-EF20-0A37-DC658E0B1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Inherently Interpretable Learning on Point Cloud Data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B47BE0-E8B2-E1B2-28D9-2F020A10E0F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333B61-0BDC-4159-BB22-5958699804EF}" type="slidenum">
              <a:rPr lang="en-US" smtClean="0"/>
              <a:t>1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8E0CB7B-DF5B-4601-7522-9273D69F910F}"/>
                  </a:ext>
                </a:extLst>
              </p:cNvPr>
              <p:cNvSpPr txBox="1"/>
              <p:nvPr/>
            </p:nvSpPr>
            <p:spPr>
              <a:xfrm>
                <a:off x="152400" y="1276261"/>
                <a:ext cx="5562600" cy="24929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Previous problems</a:t>
                </a:r>
              </a:p>
              <a:p>
                <a:pPr marL="914320" lvl="1" indent="-457200">
                  <a:buFont typeface="+mj-lt"/>
                  <a:buAutoNum type="arabicPeriod"/>
                </a:pPr>
                <a:r>
                  <a:rPr 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Hard to learn meaningful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Σ</m:t>
                    </m:r>
                  </m:oMath>
                </a14:m>
                <a:endParaRPr lang="en-US" sz="2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Solutions</a:t>
                </a:r>
              </a:p>
              <a:p>
                <a:pPr marL="914320" lvl="1" indent="-457200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Σ</m:t>
                    </m:r>
                    <m:r>
                      <a:rPr lang="en-US" sz="2000" b="0" i="0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σ</m:t>
                        </m:r>
                      </m:e>
                      <m:sub>
                        <m:r>
                          <a:rPr lang="en-US" sz="20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2000" b="0" i="1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𝑈</m:t>
                    </m:r>
                    <m:sSup>
                      <m:sSupPr>
                        <m:ctrlPr>
                          <a:rPr lang="en-US" sz="20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𝑈</m:t>
                        </m:r>
                      </m:e>
                      <m:sup>
                        <m:r>
                          <a:rPr lang="en-US" sz="20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𝑇</m:t>
                        </m:r>
                      </m:sup>
                    </m:sSup>
                    <m:r>
                      <a:rPr lang="en-US" sz="2000" b="0" i="1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en-US" sz="20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0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sz="2000" b="0" i="1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𝐼</m:t>
                    </m:r>
                  </m:oMath>
                </a14:m>
                <a:r>
                  <a:rPr lang="en-US" sz="2000" b="0" dirty="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, instead of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𝑈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𝑈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⊤</m:t>
                        </m:r>
                      </m:sup>
                    </m:sSup>
                  </m:oMath>
                </a14:m>
                <a:endParaRPr lang="en-US" sz="2000" b="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914320" lvl="1" indent="-457200">
                  <a:buFont typeface="+mj-lt"/>
                  <a:buAutoNum type="arabicPeriod"/>
                </a:pPr>
                <a:r>
                  <a:rPr 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A separate GNN to learn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Σ</m:t>
                    </m:r>
                  </m:oMath>
                </a14:m>
                <a:endParaRPr lang="en-US" sz="2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914320" lvl="1" indent="-457200">
                  <a:buFont typeface="+mj-lt"/>
                  <a:buAutoNum type="arabicPeriod"/>
                </a:pPr>
                <a:r>
                  <a:rPr 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Larger regularization penalty and longer training epochs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8E0CB7B-DF5B-4601-7522-9273D69F91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1276261"/>
                <a:ext cx="5562600" cy="2492990"/>
              </a:xfrm>
              <a:prstGeom prst="rect">
                <a:avLst/>
              </a:prstGeom>
              <a:blipFill>
                <a:blip r:embed="rId3"/>
                <a:stretch>
                  <a:fillRect l="-1972" t="-2200" b="-34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" name="Picture 27">
            <a:extLst>
              <a:ext uri="{FF2B5EF4-FFF2-40B4-BE49-F238E27FC236}">
                <a16:creationId xmlns:a16="http://schemas.microsoft.com/office/drawing/2014/main" id="{57BD7043-F293-156E-68FE-D633C157EA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5826" y="3888165"/>
            <a:ext cx="3421655" cy="249299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3BED9ED2-E7CA-A61A-4B77-6F7788E6EDEB}"/>
                  </a:ext>
                </a:extLst>
              </p:cNvPr>
              <p:cNvSpPr txBox="1"/>
              <p:nvPr/>
            </p:nvSpPr>
            <p:spPr>
              <a:xfrm>
                <a:off x="5560907" y="1260872"/>
                <a:ext cx="6631093" cy="53245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Results on Acts dataset (5 seeds)</a:t>
                </a:r>
              </a:p>
              <a:p>
                <a:pPr marL="742870" lvl="1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GSAT</a:t>
                </a:r>
              </a:p>
              <a:p>
                <a:pPr marL="1199990" lvl="2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AUC: 84.93%</a:t>
                </a:r>
              </a:p>
              <a:p>
                <a:pPr marL="1199990" lvl="2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Prec@10: 82.26%</a:t>
                </a:r>
              </a:p>
              <a:p>
                <a:pPr marL="1199990" lvl="2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Prec@20: 69.71%</a:t>
                </a:r>
              </a:p>
              <a:p>
                <a:pPr marL="742870" lvl="1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PSAT</a:t>
                </a:r>
              </a:p>
              <a:p>
                <a:pPr marL="1199990" lvl="2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AUC: </a:t>
                </a:r>
                <a:r>
                  <a:rPr lang="en-US" sz="2000" b="1" u="sng" dirty="0">
                    <a:solidFill>
                      <a:srgbClr val="0070C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93.01%</a:t>
                </a:r>
              </a:p>
              <a:p>
                <a:pPr marL="1199990" lvl="2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Prec@10: </a:t>
                </a:r>
                <a:r>
                  <a:rPr lang="en-US" sz="2000" b="1" u="sng" dirty="0">
                    <a:solidFill>
                      <a:srgbClr val="0070C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89.86%</a:t>
                </a:r>
              </a:p>
              <a:p>
                <a:pPr marL="1199990" lvl="2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Prec@20: </a:t>
                </a:r>
                <a:r>
                  <a:rPr lang="en-US" sz="2000" b="1" u="sng" dirty="0">
                    <a:solidFill>
                      <a:srgbClr val="0070C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80.04%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Beyond point importance…</a:t>
                </a:r>
              </a:p>
              <a:p>
                <a:pPr marL="742870" lvl="1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Principal direction of the learned multivariate Gaussian </a:t>
                </a:r>
              </a:p>
              <a:p>
                <a:pPr marL="1199990" lvl="2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On average is within </a:t>
                </a:r>
                <a:r>
                  <a:rPr lang="en-US" sz="2000" b="1" u="sng" dirty="0">
                    <a:solidFill>
                      <a:srgbClr val="0070C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5 degrees</a:t>
                </a:r>
                <a:r>
                  <a:rPr 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of the direction of particle velocity</a:t>
                </a:r>
              </a:p>
              <a:p>
                <a:pPr marL="742870" lvl="1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rgbClr val="1D1C1D"/>
                    </a:solidFill>
                    <a:latin typeface="Slack-Lato"/>
                  </a:rPr>
                  <a:t>L</a:t>
                </a:r>
                <a:r>
                  <a:rPr lang="en-US" sz="2000" b="0" i="0" dirty="0">
                    <a:solidFill>
                      <a:srgbClr val="1D1C1D"/>
                    </a:solidFill>
                    <a:effectLst/>
                    <a:latin typeface="Slack-Lato"/>
                  </a:rPr>
                  <a:t>argest eigenvalue / the other eigenvalue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Σ</m:t>
                    </m:r>
                  </m:oMath>
                </a14:m>
                <a:endParaRPr lang="en-US" sz="2000" b="0" i="0" dirty="0">
                  <a:solidFill>
                    <a:srgbClr val="1D1C1D"/>
                  </a:solidFill>
                  <a:effectLst/>
                  <a:latin typeface="Slack-Lato"/>
                </a:endParaRPr>
              </a:p>
              <a:p>
                <a:pPr marL="1199990" lvl="2" indent="-285750">
                  <a:buFont typeface="Arial" panose="020B0604020202020204" pitchFamily="34" charset="0"/>
                  <a:buChar char="•"/>
                </a:pPr>
                <a:r>
                  <a:rPr lang="en-US" sz="2000" b="0" i="0" dirty="0">
                    <a:solidFill>
                      <a:srgbClr val="1D1C1D"/>
                    </a:solidFill>
                    <a:effectLst/>
                    <a:latin typeface="Slack-Lato"/>
                  </a:rPr>
                  <a:t>Pearson correlation </a:t>
                </a:r>
                <a:r>
                  <a:rPr lang="en-US" sz="2000" b="0" i="0" dirty="0" err="1">
                    <a:solidFill>
                      <a:srgbClr val="1D1C1D"/>
                    </a:solidFill>
                    <a:effectLst/>
                    <a:latin typeface="Slack-Lato"/>
                  </a:rPr>
                  <a:t>coeff</a:t>
                </a:r>
                <a:r>
                  <a:rPr lang="en-US" sz="2000" b="0" i="0" dirty="0">
                    <a:solidFill>
                      <a:srgbClr val="1D1C1D"/>
                    </a:solidFill>
                    <a:effectLst/>
                    <a:latin typeface="Slack-Lato"/>
                  </a:rPr>
                  <a:t> with magnetic field strength is </a:t>
                </a:r>
                <a:r>
                  <a:rPr lang="en-US" sz="2000" b="1" u="sng" dirty="0">
                    <a:solidFill>
                      <a:srgbClr val="0070C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0.982</a:t>
                </a: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3BED9ED2-E7CA-A61A-4B77-6F7788E6ED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0907" y="1260872"/>
                <a:ext cx="6631093" cy="5324535"/>
              </a:xfrm>
              <a:prstGeom prst="rect">
                <a:avLst/>
              </a:prstGeom>
              <a:blipFill>
                <a:blip r:embed="rId5"/>
                <a:stretch>
                  <a:fillRect l="-1654" t="-1145" r="-1654" b="-11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6" name="Picture 45">
            <a:extLst>
              <a:ext uri="{FF2B5EF4-FFF2-40B4-BE49-F238E27FC236}">
                <a16:creationId xmlns:a16="http://schemas.microsoft.com/office/drawing/2014/main" id="{8E5231A7-01AF-1EA4-B46E-2E0C63D06FA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13901" y="3054938"/>
            <a:ext cx="2322936" cy="1666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228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640BD5-D5C3-4D4F-BCF4-C8A2FD04B5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Inherently Interpretable Learning on Point Cloud Data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45A72A7-43C6-430D-9C04-C9F0387D454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B493F2B-2234-CFAB-76CA-10FC395E22D8}"/>
              </a:ext>
            </a:extLst>
          </p:cNvPr>
          <p:cNvSpPr txBox="1"/>
          <p:nvPr/>
        </p:nvSpPr>
        <p:spPr>
          <a:xfrm>
            <a:off x="152400" y="914400"/>
            <a:ext cx="579120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Results on Tau3mu dataset (5 seeds)</a:t>
            </a:r>
          </a:p>
          <a:p>
            <a:pPr marL="74287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GSAT</a:t>
            </a:r>
          </a:p>
          <a:p>
            <a:pPr marL="1199990" lvl="2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X AUC: 73.06%</a:t>
            </a:r>
          </a:p>
          <a:p>
            <a:pPr marL="1199990" lvl="2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Prec@3: 62.40%</a:t>
            </a:r>
          </a:p>
          <a:p>
            <a:pPr marL="1199990" lvl="2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Prec@6: 56.06%</a:t>
            </a:r>
          </a:p>
          <a:p>
            <a:pPr marL="74287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PSAT</a:t>
            </a:r>
          </a:p>
          <a:p>
            <a:pPr marL="1199990" lvl="2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X AUC: </a:t>
            </a:r>
            <a:r>
              <a:rPr lang="en-US" sz="2000" b="1" u="sng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74.56%</a:t>
            </a:r>
          </a:p>
          <a:p>
            <a:pPr marL="1199990" lvl="2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Prec@10: </a:t>
            </a:r>
            <a:r>
              <a:rPr lang="en-US" sz="2000" b="1" u="sng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62.11%</a:t>
            </a:r>
          </a:p>
          <a:p>
            <a:pPr marL="1199990" lvl="2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Prec@20: </a:t>
            </a:r>
            <a:r>
              <a:rPr lang="en-US" sz="2000" b="1" u="sng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55.82%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657110" lvl="3" indent="-285750">
              <a:buFont typeface="Arial" panose="020B0604020202020204" pitchFamily="34" charset="0"/>
              <a:buChar char="•"/>
            </a:pP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965A591-1B3F-4749-896D-BA1A8BCEBF91}"/>
              </a:ext>
            </a:extLst>
          </p:cNvPr>
          <p:cNvSpPr txBox="1"/>
          <p:nvPr/>
        </p:nvSpPr>
        <p:spPr>
          <a:xfrm>
            <a:off x="6096000" y="914400"/>
            <a:ext cx="624840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Results on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SynBind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dataset (5 seeds)</a:t>
            </a:r>
          </a:p>
          <a:p>
            <a:pPr marL="74287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GSAT</a:t>
            </a:r>
          </a:p>
          <a:p>
            <a:pPr marL="1199990" lvl="2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X AUC: 77.41%</a:t>
            </a:r>
          </a:p>
          <a:p>
            <a:pPr marL="1199990" lvl="2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Prec@5: 96.57%</a:t>
            </a:r>
          </a:p>
          <a:p>
            <a:pPr marL="1199990" lvl="2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Prec@10: 69.86%</a:t>
            </a:r>
          </a:p>
          <a:p>
            <a:pPr marL="74287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PSAT</a:t>
            </a:r>
          </a:p>
          <a:p>
            <a:pPr marL="1199990" lvl="2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X AUC: </a:t>
            </a:r>
            <a:r>
              <a:rPr lang="en-US" sz="2000" b="1" u="sng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79.68%</a:t>
            </a:r>
          </a:p>
          <a:p>
            <a:pPr marL="1199990" lvl="2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Prec@10: </a:t>
            </a:r>
            <a:r>
              <a:rPr lang="en-US" sz="2000" b="1" u="sng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97.32%</a:t>
            </a:r>
          </a:p>
          <a:p>
            <a:pPr marL="1199990" lvl="2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Prec@20: </a:t>
            </a:r>
            <a:r>
              <a:rPr lang="en-US" sz="2000" b="1" u="sng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72.98%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657110" lvl="3" indent="-285750">
              <a:buFont typeface="Arial" panose="020B0604020202020204" pitchFamily="34" charset="0"/>
              <a:buChar char="•"/>
            </a:pP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5CD106-4448-284E-D351-EA61E27DB8FF}"/>
              </a:ext>
            </a:extLst>
          </p:cNvPr>
          <p:cNvSpPr txBox="1"/>
          <p:nvPr/>
        </p:nvSpPr>
        <p:spPr>
          <a:xfrm>
            <a:off x="152400" y="4419600"/>
            <a:ext cx="61722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Results on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PDBBind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dataset</a:t>
            </a:r>
          </a:p>
          <a:p>
            <a:pPr marL="74287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GSAT (5 seeds)</a:t>
            </a:r>
          </a:p>
          <a:p>
            <a:pPr marL="1199990" lvl="2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X AUC: 58.01%</a:t>
            </a:r>
          </a:p>
          <a:p>
            <a:pPr marL="1199990" lvl="2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Prec@10: 74.70%</a:t>
            </a:r>
          </a:p>
          <a:p>
            <a:pPr marL="1199990" lvl="2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Prec@20: 71.57%</a:t>
            </a:r>
          </a:p>
          <a:p>
            <a:pPr marL="742870" lvl="1" indent="-285750">
              <a:buFont typeface="Arial" panose="020B0604020202020204" pitchFamily="34" charset="0"/>
              <a:buChar char="•"/>
            </a:pP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99D3FA-C93A-6D9E-03D9-8374194E05DF}"/>
              </a:ext>
            </a:extLst>
          </p:cNvPr>
          <p:cNvSpPr txBox="1"/>
          <p:nvPr/>
        </p:nvSpPr>
        <p:spPr>
          <a:xfrm>
            <a:off x="3352800" y="4841379"/>
            <a:ext cx="442332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4287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PSAT (1 seed, not done yet)</a:t>
            </a:r>
          </a:p>
          <a:p>
            <a:pPr marL="1199990" lvl="2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X AUC: </a:t>
            </a:r>
            <a:r>
              <a:rPr lang="en-US" sz="2000" b="1" u="sng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65.30%</a:t>
            </a:r>
          </a:p>
          <a:p>
            <a:pPr marL="1199990" lvl="2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Prec@10: </a:t>
            </a:r>
            <a:r>
              <a:rPr lang="en-US" sz="2000" b="1" u="sng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68.03%</a:t>
            </a:r>
          </a:p>
          <a:p>
            <a:pPr marL="1199990" lvl="2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Prec@20: </a:t>
            </a:r>
            <a:r>
              <a:rPr lang="en-US" sz="2000" b="1" u="sng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70.13%</a:t>
            </a:r>
          </a:p>
        </p:txBody>
      </p:sp>
    </p:spTree>
    <p:extLst>
      <p:ext uri="{BB962C8B-B14F-4D97-AF65-F5344CB8AC3E}">
        <p14:creationId xmlns:p14="http://schemas.microsoft.com/office/powerpoint/2010/main" val="3003940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Xilinx-5">
  <a:themeElements>
    <a:clrScheme name="Custom 1">
      <a:dk1>
        <a:srgbClr val="0C0C0C"/>
      </a:dk1>
      <a:lt1>
        <a:srgbClr val="FFFFFF"/>
      </a:lt1>
      <a:dk2>
        <a:srgbClr val="161C2E"/>
      </a:dk2>
      <a:lt2>
        <a:srgbClr val="5F5F5F"/>
      </a:lt2>
      <a:accent1>
        <a:srgbClr val="E20000"/>
      </a:accent1>
      <a:accent2>
        <a:srgbClr val="282D3F"/>
      </a:accent2>
      <a:accent3>
        <a:srgbClr val="8D919A"/>
      </a:accent3>
      <a:accent4>
        <a:srgbClr val="055C99"/>
      </a:accent4>
      <a:accent5>
        <a:srgbClr val="0D9079"/>
      </a:accent5>
      <a:accent6>
        <a:srgbClr val="00B2BA"/>
      </a:accent6>
      <a:hlink>
        <a:srgbClr val="055C99"/>
      </a:hlink>
      <a:folHlink>
        <a:srgbClr val="5F5F5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resentation1" id="{E1551F94-4F86-FC46-B39B-8DCDD2315BFB}" vid="{B4C64D15-1BD8-D446-A946-42B1223C2A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D13AA4F4-3B34-2743-ACD6-F6D573A82AF7}">
  <we:reference id="f9ac8e4d-ed29-46df-aca6-61a4f7a9a1d6" version="1.0.0.1" store="developer" storeType="Registry"/>
  <we:alternateReferences/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Xilinx-5</Template>
  <TotalTime>3944</TotalTime>
  <Words>555</Words>
  <Application>Microsoft Office PowerPoint</Application>
  <PresentationFormat>Widescreen</PresentationFormat>
  <Paragraphs>75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Slack-Lato</vt:lpstr>
      <vt:lpstr>Arial</vt:lpstr>
      <vt:lpstr>Calibri</vt:lpstr>
      <vt:lpstr>Cambria Math</vt:lpstr>
      <vt:lpstr>Webdings</vt:lpstr>
      <vt:lpstr>Wingdings 3</vt:lpstr>
      <vt:lpstr>Xilinx-5</vt:lpstr>
      <vt:lpstr>Inherently Interpretable Learning on Point Cloud Data</vt:lpstr>
      <vt:lpstr>Inherently Interpretable Learning on Point Cloud Data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STOP (Read Instructions Below)</dc:title>
  <dc:subject/>
  <dc:creator>Hugo A. Andrade</dc:creator>
  <cp:keywords/>
  <dc:description/>
  <cp:lastModifiedBy>Li, Pan</cp:lastModifiedBy>
  <cp:revision>255</cp:revision>
  <cp:lastPrinted>2021-11-08T19:02:29Z</cp:lastPrinted>
  <dcterms:created xsi:type="dcterms:W3CDTF">2021-08-11T23:26:07Z</dcterms:created>
  <dcterms:modified xsi:type="dcterms:W3CDTF">2022-08-26T19:36:25Z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DENTIFIER">
    <vt:lpwstr>DB47E1AF-05DE-409D-8B5C-CC62551F8E8D</vt:lpwstr>
  </property>
  <property fmtid="{D5CDD505-2E9C-101B-9397-08002B2CF9AE}" pid="3" name="PublicationYear">
    <vt:lpwstr>2021</vt:lpwstr>
  </property>
  <property fmtid="{D5CDD505-2E9C-101B-9397-08002B2CF9AE}" pid="4" name="VisualMarkings">
    <vt:lpwstr>Yes</vt:lpwstr>
  </property>
  <property fmtid="{D5CDD505-2E9C-101B-9397-08002B2CF9AE}" pid="5" name="XilinxClassification">
    <vt:lpwstr>Public</vt:lpwstr>
  </property>
</Properties>
</file>