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5.xml" ContentType="application/vnd.openxmlformats-officedocument.presentationml.tags+xml"/>
  <Override PartName="/ppt/notesSlides/notesSlide17.xml" ContentType="application/vnd.openxmlformats-officedocument.presentationml.notesSlide+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91" r:id="rId2"/>
  </p:sldMasterIdLst>
  <p:notesMasterIdLst>
    <p:notesMasterId r:id="rId54"/>
  </p:notesMasterIdLst>
  <p:sldIdLst>
    <p:sldId id="256" r:id="rId3"/>
    <p:sldId id="881" r:id="rId4"/>
    <p:sldId id="882" r:id="rId5"/>
    <p:sldId id="343" r:id="rId6"/>
    <p:sldId id="1702" r:id="rId7"/>
    <p:sldId id="1678" r:id="rId8"/>
    <p:sldId id="813" r:id="rId9"/>
    <p:sldId id="772" r:id="rId10"/>
    <p:sldId id="286" r:id="rId11"/>
    <p:sldId id="838" r:id="rId12"/>
    <p:sldId id="288" r:id="rId13"/>
    <p:sldId id="289" r:id="rId14"/>
    <p:sldId id="600" r:id="rId15"/>
    <p:sldId id="1698" r:id="rId16"/>
    <p:sldId id="1705" r:id="rId17"/>
    <p:sldId id="1708" r:id="rId18"/>
    <p:sldId id="272" r:id="rId19"/>
    <p:sldId id="323" r:id="rId20"/>
    <p:sldId id="300" r:id="rId21"/>
    <p:sldId id="301" r:id="rId22"/>
    <p:sldId id="304" r:id="rId23"/>
    <p:sldId id="856" r:id="rId24"/>
    <p:sldId id="335" r:id="rId25"/>
    <p:sldId id="847" r:id="rId26"/>
    <p:sldId id="291" r:id="rId27"/>
    <p:sldId id="1706" r:id="rId28"/>
    <p:sldId id="1703" r:id="rId29"/>
    <p:sldId id="931" r:id="rId30"/>
    <p:sldId id="1688" r:id="rId31"/>
    <p:sldId id="1689" r:id="rId32"/>
    <p:sldId id="1690" r:id="rId33"/>
    <p:sldId id="1691" r:id="rId34"/>
    <p:sldId id="1700" r:id="rId35"/>
    <p:sldId id="1692" r:id="rId36"/>
    <p:sldId id="906" r:id="rId37"/>
    <p:sldId id="1693" r:id="rId38"/>
    <p:sldId id="1707" r:id="rId39"/>
    <p:sldId id="1699" r:id="rId40"/>
    <p:sldId id="259" r:id="rId41"/>
    <p:sldId id="258" r:id="rId42"/>
    <p:sldId id="275" r:id="rId43"/>
    <p:sldId id="1704" r:id="rId44"/>
    <p:sldId id="318" r:id="rId45"/>
    <p:sldId id="280" r:id="rId46"/>
    <p:sldId id="1697" r:id="rId47"/>
    <p:sldId id="1685" r:id="rId48"/>
    <p:sldId id="278" r:id="rId49"/>
    <p:sldId id="837" r:id="rId50"/>
    <p:sldId id="848" r:id="rId51"/>
    <p:sldId id="932" r:id="rId52"/>
    <p:sldId id="1709" r:id="rId53"/>
  </p:sldIdLst>
  <p:sldSz cx="11520488" cy="64801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6974"/>
    <a:srgbClr val="A8322D"/>
    <a:srgbClr val="E0384F"/>
    <a:srgbClr val="1269B0"/>
    <a:srgbClr val="005CB3"/>
    <a:srgbClr val="F3D1D1"/>
    <a:srgbClr val="FEE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32"/>
    <p:restoredTop sz="94660"/>
  </p:normalViewPr>
  <p:slideViewPr>
    <p:cSldViewPr snapToGrid="0" snapToObjects="1">
      <p:cViewPr varScale="1">
        <p:scale>
          <a:sx n="84" d="100"/>
          <a:sy n="84" d="100"/>
        </p:scale>
        <p:origin x="218" y="24"/>
      </p:cViewPr>
      <p:guideLst/>
    </p:cSldViewPr>
  </p:slideViewPr>
  <p:outlineViewPr>
    <p:cViewPr>
      <p:scale>
        <a:sx n="33" d="100"/>
        <a:sy n="33" d="100"/>
      </p:scale>
      <p:origin x="0" y="-1151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Power [mW]</c:v>
                </c:pt>
              </c:strCache>
            </c:strRef>
          </c:tx>
          <c:explosion val="5"/>
          <c:dPt>
            <c:idx val="0"/>
            <c:bubble3D val="0"/>
            <c:spPr>
              <a:solidFill>
                <a:schemeClr val="accent1"/>
              </a:solidFill>
              <a:ln w="19050">
                <a:solidFill>
                  <a:schemeClr val="lt1"/>
                </a:solidFill>
              </a:ln>
              <a:effectLst/>
            </c:spPr>
            <c:extLst>
              <c:ext xmlns:c16="http://schemas.microsoft.com/office/drawing/2014/chart" uri="{C3380CC4-5D6E-409C-BE32-E72D297353CC}">
                <c16:uniqueId val="{00000003-ACED-DD47-B22E-CA1658EE7A9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8-ACED-DD47-B22E-CA1658EE7A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4-ACED-DD47-B22E-CA1658EE7A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5-ACED-DD47-B22E-CA1658EE7A9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7-ACED-DD47-B22E-CA1658EE7A9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6-ACED-DD47-B22E-CA1658EE7A98}"/>
              </c:ext>
            </c:extLst>
          </c:dPt>
          <c:dLbls>
            <c:dLbl>
              <c:idx val="0"/>
              <c:layout>
                <c:manualLayout>
                  <c:x val="3.8379887305498593E-2"/>
                  <c:y val="5.076134376604468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CED-DD47-B22E-CA1658EE7A98}"/>
                </c:ext>
              </c:extLst>
            </c:dLbl>
            <c:dLbl>
              <c:idx val="1"/>
              <c:layout>
                <c:manualLayout>
                  <c:x val="6.2855042246078383E-3"/>
                  <c:y val="7.22847284954449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CED-DD47-B22E-CA1658EE7A98}"/>
                </c:ext>
              </c:extLst>
            </c:dLbl>
            <c:dLbl>
              <c:idx val="2"/>
              <c:layout>
                <c:manualLayout>
                  <c:x val="-1.5788287123992672E-2"/>
                  <c:y val="7.6405508891632728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CED-DD47-B22E-CA1658EE7A98}"/>
                </c:ext>
              </c:extLst>
            </c:dLbl>
            <c:dLbl>
              <c:idx val="5"/>
              <c:layout>
                <c:manualLayout>
                  <c:x val="-4.082260667780975E-2"/>
                  <c:y val="6.0658102616254421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CED-DD47-B22E-CA1658EE7A98}"/>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FPU</c:v>
                </c:pt>
                <c:pt idx="1">
                  <c:v>Miscellaneous</c:v>
                </c:pt>
                <c:pt idx="2">
                  <c:v>ICACHE</c:v>
                </c:pt>
                <c:pt idx="3">
                  <c:v>SSR/FREP</c:v>
                </c:pt>
                <c:pt idx="4">
                  <c:v>Integer Core</c:v>
                </c:pt>
                <c:pt idx="5">
                  <c:v>L1 Memory</c:v>
                </c:pt>
              </c:strCache>
            </c:strRef>
          </c:cat>
          <c:val>
            <c:numRef>
              <c:f>Sheet1!$B$2:$B$7</c:f>
              <c:numCache>
                <c:formatCode>General</c:formatCode>
                <c:ptCount val="6"/>
                <c:pt idx="0">
                  <c:v>87.44</c:v>
                </c:pt>
                <c:pt idx="1">
                  <c:v>25.26</c:v>
                </c:pt>
                <c:pt idx="2">
                  <c:v>4.82</c:v>
                </c:pt>
                <c:pt idx="3">
                  <c:v>9.52</c:v>
                </c:pt>
                <c:pt idx="4">
                  <c:v>4.24</c:v>
                </c:pt>
                <c:pt idx="5">
                  <c:v>47.19</c:v>
                </c:pt>
              </c:numCache>
            </c:numRef>
          </c:val>
          <c:extLst>
            <c:ext xmlns:c16="http://schemas.microsoft.com/office/drawing/2014/chart" uri="{C3380CC4-5D6E-409C-BE32-E72D297353CC}">
              <c16:uniqueId val="{00000000-ACED-DD47-B22E-CA1658EE7A98}"/>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24DC17-3E8D-F94C-91D3-5E624AEBA41F}" type="datetimeFigureOut">
              <a:rPr lang="en-US" smtClean="0"/>
              <a:t>10/23/2022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5ABEB-D898-3E42-AE61-56CF49C1D686}" type="slidenum">
              <a:rPr lang="en-US" smtClean="0"/>
              <a:t>‹#›</a:t>
            </a:fld>
            <a:endParaRPr lang="en-US"/>
          </a:p>
        </p:txBody>
      </p:sp>
    </p:spTree>
    <p:extLst>
      <p:ext uri="{BB962C8B-B14F-4D97-AF65-F5344CB8AC3E}">
        <p14:creationId xmlns:p14="http://schemas.microsoft.com/office/powerpoint/2010/main" val="1435586081"/>
      </p:ext>
    </p:extLst>
  </p:cSld>
  <p:clrMap bg1="lt1" tx1="dk1" bg2="lt2" tx2="dk2" accent1="accent1" accent2="accent2" accent3="accent3" accent4="accent4" accent5="accent5" accent6="accent6" hlink="hlink" folHlink="folHlink"/>
  <p:notesStyle>
    <a:lvl1pPr marL="0" algn="l" defTabSz="864017" rtl="0" eaLnBrk="1" latinLnBrk="0" hangingPunct="1">
      <a:defRPr sz="1134" kern="1200">
        <a:solidFill>
          <a:schemeClr val="tx1"/>
        </a:solidFill>
        <a:latin typeface="+mn-lt"/>
        <a:ea typeface="+mn-ea"/>
        <a:cs typeface="+mn-cs"/>
      </a:defRPr>
    </a:lvl1pPr>
    <a:lvl2pPr marL="432008" algn="l" defTabSz="864017" rtl="0" eaLnBrk="1" latinLnBrk="0" hangingPunct="1">
      <a:defRPr sz="1134" kern="1200">
        <a:solidFill>
          <a:schemeClr val="tx1"/>
        </a:solidFill>
        <a:latin typeface="+mn-lt"/>
        <a:ea typeface="+mn-ea"/>
        <a:cs typeface="+mn-cs"/>
      </a:defRPr>
    </a:lvl2pPr>
    <a:lvl3pPr marL="864017" algn="l" defTabSz="864017" rtl="0" eaLnBrk="1" latinLnBrk="0" hangingPunct="1">
      <a:defRPr sz="1134" kern="1200">
        <a:solidFill>
          <a:schemeClr val="tx1"/>
        </a:solidFill>
        <a:latin typeface="+mn-lt"/>
        <a:ea typeface="+mn-ea"/>
        <a:cs typeface="+mn-cs"/>
      </a:defRPr>
    </a:lvl3pPr>
    <a:lvl4pPr marL="1296025" algn="l" defTabSz="864017" rtl="0" eaLnBrk="1" latinLnBrk="0" hangingPunct="1">
      <a:defRPr sz="1134" kern="1200">
        <a:solidFill>
          <a:schemeClr val="tx1"/>
        </a:solidFill>
        <a:latin typeface="+mn-lt"/>
        <a:ea typeface="+mn-ea"/>
        <a:cs typeface="+mn-cs"/>
      </a:defRPr>
    </a:lvl4pPr>
    <a:lvl5pPr marL="1728033" algn="l" defTabSz="864017" rtl="0" eaLnBrk="1" latinLnBrk="0" hangingPunct="1">
      <a:defRPr sz="1134" kern="1200">
        <a:solidFill>
          <a:schemeClr val="tx1"/>
        </a:solidFill>
        <a:latin typeface="+mn-lt"/>
        <a:ea typeface="+mn-ea"/>
        <a:cs typeface="+mn-cs"/>
      </a:defRPr>
    </a:lvl5pPr>
    <a:lvl6pPr marL="2160041" algn="l" defTabSz="864017" rtl="0" eaLnBrk="1" latinLnBrk="0" hangingPunct="1">
      <a:defRPr sz="1134" kern="1200">
        <a:solidFill>
          <a:schemeClr val="tx1"/>
        </a:solidFill>
        <a:latin typeface="+mn-lt"/>
        <a:ea typeface="+mn-ea"/>
        <a:cs typeface="+mn-cs"/>
      </a:defRPr>
    </a:lvl6pPr>
    <a:lvl7pPr marL="2592050" algn="l" defTabSz="864017" rtl="0" eaLnBrk="1" latinLnBrk="0" hangingPunct="1">
      <a:defRPr sz="1134" kern="1200">
        <a:solidFill>
          <a:schemeClr val="tx1"/>
        </a:solidFill>
        <a:latin typeface="+mn-lt"/>
        <a:ea typeface="+mn-ea"/>
        <a:cs typeface="+mn-cs"/>
      </a:defRPr>
    </a:lvl7pPr>
    <a:lvl8pPr marL="3024058" algn="l" defTabSz="864017" rtl="0" eaLnBrk="1" latinLnBrk="0" hangingPunct="1">
      <a:defRPr sz="1134" kern="1200">
        <a:solidFill>
          <a:schemeClr val="tx1"/>
        </a:solidFill>
        <a:latin typeface="+mn-lt"/>
        <a:ea typeface="+mn-ea"/>
        <a:cs typeface="+mn-cs"/>
      </a:defRPr>
    </a:lvl8pPr>
    <a:lvl9pPr marL="3456066" algn="l" defTabSz="864017" rtl="0" eaLnBrk="1" latinLnBrk="0" hangingPunct="1">
      <a:defRPr sz="113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F615DDFD-030C-4D5A-B33E-3A7E7538D2BE}" type="slidenum">
              <a:rPr lang="de-CH" smtClean="0"/>
              <a:t>2</a:t>
            </a:fld>
            <a:endParaRPr lang="de-CH" dirty="0"/>
          </a:p>
        </p:txBody>
      </p:sp>
    </p:spTree>
    <p:extLst>
      <p:ext uri="{BB962C8B-B14F-4D97-AF65-F5344CB8AC3E}">
        <p14:creationId xmlns:p14="http://schemas.microsoft.com/office/powerpoint/2010/main" val="534133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FREP buffer is a small micro-loop buffer.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Dedicated sequencer hardware steps through the buffer and issues instruction to the FPU, independently of the Snitch core.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For example consider this simple loop instruction. Instead of the core stepping through the loop, (click) the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buffer is being programmed using a special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instruction to sequence the </a:t>
            </a:r>
            <a:r>
              <a:rPr lang="en-GB" sz="1200" b="0" i="0" u="none" strike="noStrike" kern="1200" dirty="0" err="1">
                <a:solidFill>
                  <a:schemeClr val="tx1"/>
                </a:solidFill>
                <a:effectLst/>
                <a:latin typeface="+mn-lt"/>
                <a:ea typeface="+mn-ea"/>
                <a:cs typeface="+mn-cs"/>
              </a:rPr>
              <a:t>fmadd</a:t>
            </a:r>
            <a:r>
              <a:rPr lang="en-GB" sz="1200" b="0" i="0" u="none" strike="noStrike" kern="1200" dirty="0">
                <a:solidFill>
                  <a:schemeClr val="tx1"/>
                </a:solidFill>
                <a:effectLst/>
                <a:latin typeface="+mn-lt"/>
                <a:ea typeface="+mn-ea"/>
                <a:cs typeface="+mn-cs"/>
              </a:rPr>
              <a:t>, independently of the core, to the FPU. That frees up the integer core to do other work, such as configuring the next loop iteration or preparing DMA transfers;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we call this behaviour pseudo-dual-issue.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Together with the SSRs, we have enabled the same capabilities as in NTX with a much higher control ratio, so that we can off-load much shorter and finer-grained compute patterns.</a:t>
            </a: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12</a:t>
            </a:fld>
            <a:endParaRPr lang="de-CH"/>
          </a:p>
        </p:txBody>
      </p:sp>
    </p:spTree>
    <p:extLst>
      <p:ext uri="{BB962C8B-B14F-4D97-AF65-F5344CB8AC3E}">
        <p14:creationId xmlns:p14="http://schemas.microsoft.com/office/powerpoint/2010/main" val="807819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FREP buffer is a small micro-loop buffer.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Dedicated sequencer hardware steps through the buffer and issues instruction to the FPU, independently of the Snitch core.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For example consider this simple loop instruction. Instead of the core stepping through the loop, (click) the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buffer is being programmed using a special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instruction to sequence the </a:t>
            </a:r>
            <a:r>
              <a:rPr lang="en-GB" sz="1200" b="0" i="0" u="none" strike="noStrike" kern="1200" dirty="0" err="1">
                <a:solidFill>
                  <a:schemeClr val="tx1"/>
                </a:solidFill>
                <a:effectLst/>
                <a:latin typeface="+mn-lt"/>
                <a:ea typeface="+mn-ea"/>
                <a:cs typeface="+mn-cs"/>
              </a:rPr>
              <a:t>fmadd</a:t>
            </a:r>
            <a:r>
              <a:rPr lang="en-GB" sz="1200" b="0" i="0" u="none" strike="noStrike" kern="1200" dirty="0">
                <a:solidFill>
                  <a:schemeClr val="tx1"/>
                </a:solidFill>
                <a:effectLst/>
                <a:latin typeface="+mn-lt"/>
                <a:ea typeface="+mn-ea"/>
                <a:cs typeface="+mn-cs"/>
              </a:rPr>
              <a:t>, independently of the core, to the FPU. That frees up the integer core to do other work, such as configuring the next loop iteration or preparing DMA transfers;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we call this behaviour pseudo-dual-issue.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Together with the SSRs, we have enabled the same capabilities as in NTX with a much higher control ratio, so that we can off-load much shorter and finer-grained compute patterns.</a:t>
            </a: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14</a:t>
            </a:fld>
            <a:endParaRPr lang="de-CH"/>
          </a:p>
        </p:txBody>
      </p:sp>
    </p:spTree>
    <p:extLst>
      <p:ext uri="{BB962C8B-B14F-4D97-AF65-F5344CB8AC3E}">
        <p14:creationId xmlns:p14="http://schemas.microsoft.com/office/powerpoint/2010/main" val="255273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24552ABC-15D8-4868-B2CB-F64D1FBF37EE}" type="slidenum">
              <a:rPr lang="de-DE" smtClean="0"/>
              <a:pPr/>
              <a:t>18</a:t>
            </a:fld>
            <a:endParaRPr lang="de-DE"/>
          </a:p>
        </p:txBody>
      </p:sp>
    </p:spTree>
    <p:extLst>
      <p:ext uri="{BB962C8B-B14F-4D97-AF65-F5344CB8AC3E}">
        <p14:creationId xmlns:p14="http://schemas.microsoft.com/office/powerpoint/2010/main" val="453226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0375" y="720725"/>
            <a:ext cx="6391275" cy="359568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defTabSz="474254">
              <a:defRPr/>
            </a:pPr>
            <a:fld id="{4DCD127F-6430-491C-901C-BE6EC8D748C4}" type="slidenum">
              <a:rPr lang="en-US"/>
              <a:pPr defTabSz="474254">
                <a:defRPr/>
              </a:pPr>
              <a:t>20</a:t>
            </a:fld>
            <a:endParaRPr lang="en-US" dirty="0"/>
          </a:p>
        </p:txBody>
      </p:sp>
    </p:spTree>
    <p:extLst>
      <p:ext uri="{BB962C8B-B14F-4D97-AF65-F5344CB8AC3E}">
        <p14:creationId xmlns:p14="http://schemas.microsoft.com/office/powerpoint/2010/main" val="1277465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15DDFD-030C-4D5A-B33E-3A7E7538D2BE}" type="slidenum">
              <a:rPr lang="de-CH" smtClean="0"/>
              <a:t>22</a:t>
            </a:fld>
            <a:endParaRPr lang="de-CH" dirty="0"/>
          </a:p>
        </p:txBody>
      </p:sp>
    </p:spTree>
    <p:extLst>
      <p:ext uri="{BB962C8B-B14F-4D97-AF65-F5344CB8AC3E}">
        <p14:creationId xmlns:p14="http://schemas.microsoft.com/office/powerpoint/2010/main" val="3589084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23</a:t>
            </a:fld>
            <a:endParaRPr lang="de-CH" dirty="0"/>
          </a:p>
        </p:txBody>
      </p:sp>
    </p:spTree>
    <p:extLst>
      <p:ext uri="{BB962C8B-B14F-4D97-AF65-F5344CB8AC3E}">
        <p14:creationId xmlns:p14="http://schemas.microsoft.com/office/powerpoint/2010/main" val="3069627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1:00</a:t>
            </a:r>
          </a:p>
          <a:p>
            <a:r>
              <a:rPr lang="en-GB" dirty="0"/>
              <a:t>- Lots of talk on FPU busy, focus energy</a:t>
            </a:r>
          </a:p>
          <a:p>
            <a:r>
              <a:rPr lang="en-GB" dirty="0"/>
              <a:t>- Where does it go in real silicon?</a:t>
            </a:r>
          </a:p>
          <a:p>
            <a:r>
              <a:rPr lang="en-GB" dirty="0"/>
              <a:t>- Int core 2%</a:t>
            </a:r>
          </a:p>
          <a:p>
            <a:r>
              <a:rPr lang="en-GB" dirty="0"/>
              <a:t>- SSR/FREP 5%</a:t>
            </a:r>
          </a:p>
          <a:p>
            <a:r>
              <a:rPr lang="en-GB" dirty="0"/>
              <a:t>- Inevitable local memory: quarter</a:t>
            </a:r>
          </a:p>
          <a:p>
            <a:r>
              <a:rPr lang="en-GB" dirty="0"/>
              <a:t>- FPU: 50% !!!</a:t>
            </a:r>
          </a:p>
          <a:p>
            <a:r>
              <a:rPr lang="en-GB" dirty="0"/>
              <a:t>- Spend energy where useful = efficiency</a:t>
            </a:r>
          </a:p>
          <a:p>
            <a:r>
              <a:rPr lang="en-GB" dirty="0"/>
              <a:t>- End of the day: eff = energy accrued next to FPU</a:t>
            </a:r>
          </a:p>
        </p:txBody>
      </p:sp>
      <p:sp>
        <p:nvSpPr>
          <p:cNvPr id="4" name="Slide Number Placeholder 3"/>
          <p:cNvSpPr>
            <a:spLocks noGrp="1"/>
          </p:cNvSpPr>
          <p:nvPr>
            <p:ph type="sldNum" sz="quarter" idx="5"/>
          </p:nvPr>
        </p:nvSpPr>
        <p:spPr/>
        <p:txBody>
          <a:bodyPr/>
          <a:lstStyle/>
          <a:p>
            <a:fld id="{A51C0C35-A9A2-4EFD-9BAF-1E52E29E03D1}" type="slidenum">
              <a:rPr lang="de-CH" smtClean="0"/>
              <a:pPr/>
              <a:t>24</a:t>
            </a:fld>
            <a:endParaRPr lang="de-CH" dirty="0"/>
          </a:p>
        </p:txBody>
      </p:sp>
    </p:spTree>
    <p:extLst>
      <p:ext uri="{BB962C8B-B14F-4D97-AF65-F5344CB8AC3E}">
        <p14:creationId xmlns:p14="http://schemas.microsoft.com/office/powerpoint/2010/main" val="2328351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To provide an efficient compute system, (click) we have bundled eight Snitch cores into a common cluster. </a:t>
            </a:r>
          </a:p>
          <a:p>
            <a:pPr rtl="0"/>
            <a:r>
              <a:rPr lang="en-GB" sz="1200" b="0" i="0" u="none" strike="noStrike" kern="1200" dirty="0">
                <a:solidFill>
                  <a:schemeClr val="tx1"/>
                </a:solidFill>
                <a:effectLst/>
                <a:latin typeface="+mn-lt"/>
                <a:ea typeface="+mn-ea"/>
                <a:cs typeface="+mn-cs"/>
              </a:rPr>
              <a:t>(click) Each core is coupled to a large double-precision floating-point unit. </a:t>
            </a:r>
          </a:p>
          <a:p>
            <a:pPr rtl="0"/>
            <a:r>
              <a:rPr lang="en-GB" sz="1200" b="0" i="0" u="none" strike="noStrike" kern="1200" dirty="0">
                <a:solidFill>
                  <a:schemeClr val="tx1"/>
                </a:solidFill>
                <a:effectLst/>
                <a:latin typeface="+mn-lt"/>
                <a:ea typeface="+mn-ea"/>
                <a:cs typeface="+mn-cs"/>
              </a:rPr>
              <a:t>(click) Over 40% of the total cluster energy is spent on the FPU, (click) which allows us to achieve a high energy-efficiency of 80 </a:t>
            </a:r>
            <a:r>
              <a:rPr lang="en-GB" sz="1200" b="0" i="0" u="none" strike="noStrike" kern="1200" dirty="0" err="1">
                <a:solidFill>
                  <a:schemeClr val="tx1"/>
                </a:solidFill>
                <a:effectLst/>
                <a:latin typeface="+mn-lt"/>
                <a:ea typeface="+mn-ea"/>
                <a:cs typeface="+mn-cs"/>
              </a:rPr>
              <a:t>Gdpflop</a:t>
            </a:r>
            <a:r>
              <a:rPr lang="en-GB" sz="1200" b="0" i="0" u="none" strike="noStrike" kern="1200" dirty="0">
                <a:solidFill>
                  <a:schemeClr val="tx1"/>
                </a:solidFill>
                <a:effectLst/>
                <a:latin typeface="+mn-lt"/>
                <a:ea typeface="+mn-ea"/>
                <a:cs typeface="+mn-cs"/>
              </a:rPr>
              <a:t>/s/W and 104 </a:t>
            </a:r>
            <a:r>
              <a:rPr lang="en-GB" sz="1200" b="0" i="0" u="none" strike="noStrike" kern="1200" dirty="0" err="1">
                <a:solidFill>
                  <a:schemeClr val="tx1"/>
                </a:solidFill>
                <a:effectLst/>
                <a:latin typeface="+mn-lt"/>
                <a:ea typeface="+mn-ea"/>
                <a:cs typeface="+mn-cs"/>
              </a:rPr>
              <a:t>Gspflop</a:t>
            </a:r>
            <a:r>
              <a:rPr lang="en-GB" sz="1200" b="0" i="0" u="none" strike="noStrike" kern="1200" dirty="0">
                <a:solidFill>
                  <a:schemeClr val="tx1"/>
                </a:solidFill>
                <a:effectLst/>
                <a:latin typeface="+mn-lt"/>
                <a:ea typeface="+mn-ea"/>
                <a:cs typeface="+mn-cs"/>
              </a:rPr>
              <a:t>/s/W, which is similar to NTX.</a:t>
            </a:r>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(click) Even looking at the high-level system area break-down, we can clearly see that the FPU to integer core ratio is much higher than for the Ariane core.</a:t>
            </a:r>
          </a:p>
          <a:p>
            <a:pPr rtl="0"/>
            <a:r>
              <a:rPr lang="en-GB" sz="1200" b="0" i="0" u="none" strike="noStrike" kern="1200" dirty="0">
                <a:solidFill>
                  <a:schemeClr val="tx1"/>
                </a:solidFill>
                <a:effectLst/>
                <a:latin typeface="+mn-lt"/>
                <a:ea typeface="+mn-ea"/>
                <a:cs typeface="+mn-cs"/>
              </a:rPr>
              <a:t>(click) Zooming further into the units we can see that over (click) 50% of the area is dedicated to the FPU.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We have manufactured a 9mm2 prototype in 22 nm FDX as a </a:t>
            </a:r>
            <a:r>
              <a:rPr lang="en-GB" sz="1200" b="0" i="0" u="none" strike="noStrike" kern="1200" dirty="0" err="1">
                <a:solidFill>
                  <a:schemeClr val="tx1"/>
                </a:solidFill>
                <a:effectLst/>
                <a:latin typeface="+mn-lt"/>
                <a:ea typeface="+mn-ea"/>
                <a:cs typeface="+mn-cs"/>
              </a:rPr>
              <a:t>testpad</a:t>
            </a:r>
            <a:r>
              <a:rPr lang="en-GB" sz="1200" b="0" i="0" u="none" strike="noStrike" kern="1200" dirty="0">
                <a:solidFill>
                  <a:schemeClr val="tx1"/>
                </a:solidFill>
                <a:effectLst/>
                <a:latin typeface="+mn-lt"/>
                <a:ea typeface="+mn-ea"/>
                <a:cs typeface="+mn-cs"/>
              </a:rPr>
              <a:t> for the key architectural components. </a:t>
            </a:r>
          </a:p>
          <a:p>
            <a:pPr rtl="0"/>
            <a:r>
              <a:rPr lang="en-GB" sz="1200" b="0" i="0" u="none" strike="noStrike" kern="1200" dirty="0">
                <a:solidFill>
                  <a:schemeClr val="tx1"/>
                </a:solidFill>
                <a:effectLst/>
                <a:latin typeface="+mn-lt"/>
                <a:ea typeface="+mn-ea"/>
                <a:cs typeface="+mn-cs"/>
              </a:rPr>
              <a:t>(click) The chip contains 3 octa-core Snitch clusters and </a:t>
            </a:r>
          </a:p>
          <a:p>
            <a:pPr rtl="0"/>
            <a:r>
              <a:rPr lang="en-GB" sz="1200" b="0" i="0" u="none" strike="noStrike" kern="1200" dirty="0">
                <a:solidFill>
                  <a:schemeClr val="tx1"/>
                </a:solidFill>
                <a:effectLst/>
                <a:latin typeface="+mn-lt"/>
                <a:ea typeface="+mn-ea"/>
                <a:cs typeface="+mn-cs"/>
              </a:rPr>
              <a:t>(click) two Ariane management cores. </a:t>
            </a:r>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(click) This is a very efficient and versatile compute cluster, but how do we scale to larger systems?</a:t>
            </a:r>
          </a:p>
          <a:p>
            <a:br>
              <a:rPr lang="en-GB" dirty="0"/>
            </a:br>
            <a:br>
              <a:rPr lang="en-GB" dirty="0"/>
            </a:b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25</a:t>
            </a:fld>
            <a:endParaRPr lang="de-CH"/>
          </a:p>
        </p:txBody>
      </p:sp>
    </p:spTree>
    <p:extLst>
      <p:ext uri="{BB962C8B-B14F-4D97-AF65-F5344CB8AC3E}">
        <p14:creationId xmlns:p14="http://schemas.microsoft.com/office/powerpoint/2010/main" val="2651618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FREP buffer is a small micro-loop buffer.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Dedicated sequencer hardware steps through the buffer and issues instruction to the FPU, independently of the Snitch core.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For example consider this simple loop instruction. Instead of the core stepping through the loop, (click) the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buffer is being programmed using a special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instruction to sequence the </a:t>
            </a:r>
            <a:r>
              <a:rPr lang="en-GB" sz="1200" b="0" i="0" u="none" strike="noStrike" kern="1200" dirty="0" err="1">
                <a:solidFill>
                  <a:schemeClr val="tx1"/>
                </a:solidFill>
                <a:effectLst/>
                <a:latin typeface="+mn-lt"/>
                <a:ea typeface="+mn-ea"/>
                <a:cs typeface="+mn-cs"/>
              </a:rPr>
              <a:t>fmadd</a:t>
            </a:r>
            <a:r>
              <a:rPr lang="en-GB" sz="1200" b="0" i="0" u="none" strike="noStrike" kern="1200" dirty="0">
                <a:solidFill>
                  <a:schemeClr val="tx1"/>
                </a:solidFill>
                <a:effectLst/>
                <a:latin typeface="+mn-lt"/>
                <a:ea typeface="+mn-ea"/>
                <a:cs typeface="+mn-cs"/>
              </a:rPr>
              <a:t>, independently of the core, to the FPU. That frees up the integer core to do other work, such as configuring the next loop iteration or preparing DMA transfers;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we call this behaviour pseudo-dual-issue.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Together with the SSRs, we have enabled the same capabilities as in NTX with a much higher control ratio, so that we can off-load much shorter and finer-grained compute patterns.</a:t>
            </a: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26</a:t>
            </a:fld>
            <a:endParaRPr lang="de-CH"/>
          </a:p>
        </p:txBody>
      </p:sp>
    </p:spTree>
    <p:extLst>
      <p:ext uri="{BB962C8B-B14F-4D97-AF65-F5344CB8AC3E}">
        <p14:creationId xmlns:p14="http://schemas.microsoft.com/office/powerpoint/2010/main" val="1913621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59ABD932-4BD1-4C53-820D-24D32831AB97}" type="slidenum">
              <a:rPr lang="en-US" smtClean="0"/>
              <a:t>28</a:t>
            </a:fld>
            <a:endParaRPr lang="en-US"/>
          </a:p>
        </p:txBody>
      </p:sp>
    </p:spTree>
    <p:extLst>
      <p:ext uri="{BB962C8B-B14F-4D97-AF65-F5344CB8AC3E}">
        <p14:creationId xmlns:p14="http://schemas.microsoft.com/office/powerpoint/2010/main" val="2550269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F615DDFD-030C-4D5A-B33E-3A7E7538D2BE}" type="slidenum">
              <a:rPr lang="de-CH" smtClean="0"/>
              <a:t>3</a:t>
            </a:fld>
            <a:endParaRPr lang="de-CH" dirty="0"/>
          </a:p>
        </p:txBody>
      </p:sp>
    </p:spTree>
    <p:extLst>
      <p:ext uri="{BB962C8B-B14F-4D97-AF65-F5344CB8AC3E}">
        <p14:creationId xmlns:p14="http://schemas.microsoft.com/office/powerpoint/2010/main" val="2587507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GB" sz="1200" b="0" i="0" u="none" strike="noStrike" kern="1200" dirty="0">
              <a:solidFill>
                <a:schemeClr val="tx1"/>
              </a:solidFill>
              <a:effectLst/>
              <a:latin typeface="+mn-lt"/>
              <a:ea typeface="+mn-ea"/>
              <a:cs typeface="+mn-cs"/>
            </a:endParaRPr>
          </a:p>
          <a:p>
            <a:endParaRPr lang="LID4096" dirty="0"/>
          </a:p>
        </p:txBody>
      </p:sp>
      <p:sp>
        <p:nvSpPr>
          <p:cNvPr id="4" name="Slide Number Placeholder 3"/>
          <p:cNvSpPr>
            <a:spLocks noGrp="1"/>
          </p:cNvSpPr>
          <p:nvPr>
            <p:ph type="sldNum" sz="quarter" idx="5"/>
          </p:nvPr>
        </p:nvSpPr>
        <p:spPr/>
        <p:txBody>
          <a:bodyPr/>
          <a:lstStyle/>
          <a:p>
            <a:fld id="{59ABD932-4BD1-4C53-820D-24D32831AB97}" type="slidenum">
              <a:rPr lang="en-US" smtClean="0"/>
              <a:t>29</a:t>
            </a:fld>
            <a:endParaRPr lang="en-US"/>
          </a:p>
        </p:txBody>
      </p:sp>
    </p:spTree>
    <p:extLst>
      <p:ext uri="{BB962C8B-B14F-4D97-AF65-F5344CB8AC3E}">
        <p14:creationId xmlns:p14="http://schemas.microsoft.com/office/powerpoint/2010/main" val="3904236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59ABD932-4BD1-4C53-820D-24D32831AB97}" type="slidenum">
              <a:rPr lang="en-US" smtClean="0"/>
              <a:t>34</a:t>
            </a:fld>
            <a:endParaRPr lang="en-US"/>
          </a:p>
        </p:txBody>
      </p:sp>
    </p:spTree>
    <p:extLst>
      <p:ext uri="{BB962C8B-B14F-4D97-AF65-F5344CB8AC3E}">
        <p14:creationId xmlns:p14="http://schemas.microsoft.com/office/powerpoint/2010/main" val="1413729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15DDFD-030C-4D5A-B33E-3A7E7538D2BE}" type="slidenum">
              <a:rPr lang="de-CH" smtClean="0"/>
              <a:t>35</a:t>
            </a:fld>
            <a:endParaRPr lang="de-CH" dirty="0"/>
          </a:p>
        </p:txBody>
      </p:sp>
    </p:spTree>
    <p:extLst>
      <p:ext uri="{BB962C8B-B14F-4D97-AF65-F5344CB8AC3E}">
        <p14:creationId xmlns:p14="http://schemas.microsoft.com/office/powerpoint/2010/main" val="1844991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35ABEB-D898-3E42-AE61-56CF49C1D686}" type="slidenum">
              <a:rPr lang="en-US" smtClean="0"/>
              <a:t>37</a:t>
            </a:fld>
            <a:endParaRPr lang="en-US"/>
          </a:p>
        </p:txBody>
      </p:sp>
    </p:spTree>
    <p:extLst>
      <p:ext uri="{BB962C8B-B14F-4D97-AF65-F5344CB8AC3E}">
        <p14:creationId xmlns:p14="http://schemas.microsoft.com/office/powerpoint/2010/main" val="2600979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FREP buffer is a small micro-loop buffer.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Dedicated sequencer hardware steps through the buffer and issues instruction to the FPU, independently of the Snitch core.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For example consider this simple loop instruction. Instead of the core stepping through the loop, (click) the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buffer is being programmed using a special </a:t>
            </a:r>
            <a:r>
              <a:rPr lang="en-GB" sz="1200" b="0" i="0" u="none" strike="noStrike" kern="1200" dirty="0" err="1">
                <a:solidFill>
                  <a:schemeClr val="tx1"/>
                </a:solidFill>
                <a:effectLst/>
                <a:latin typeface="+mn-lt"/>
                <a:ea typeface="+mn-ea"/>
                <a:cs typeface="+mn-cs"/>
              </a:rPr>
              <a:t>frep</a:t>
            </a:r>
            <a:r>
              <a:rPr lang="en-GB" sz="1200" b="0" i="0" u="none" strike="noStrike" kern="1200" dirty="0">
                <a:solidFill>
                  <a:schemeClr val="tx1"/>
                </a:solidFill>
                <a:effectLst/>
                <a:latin typeface="+mn-lt"/>
                <a:ea typeface="+mn-ea"/>
                <a:cs typeface="+mn-cs"/>
              </a:rPr>
              <a:t> instruction to sequence the </a:t>
            </a:r>
            <a:r>
              <a:rPr lang="en-GB" sz="1200" b="0" i="0" u="none" strike="noStrike" kern="1200" dirty="0" err="1">
                <a:solidFill>
                  <a:schemeClr val="tx1"/>
                </a:solidFill>
                <a:effectLst/>
                <a:latin typeface="+mn-lt"/>
                <a:ea typeface="+mn-ea"/>
                <a:cs typeface="+mn-cs"/>
              </a:rPr>
              <a:t>fmadd</a:t>
            </a:r>
            <a:r>
              <a:rPr lang="en-GB" sz="1200" b="0" i="0" u="none" strike="noStrike" kern="1200" dirty="0">
                <a:solidFill>
                  <a:schemeClr val="tx1"/>
                </a:solidFill>
                <a:effectLst/>
                <a:latin typeface="+mn-lt"/>
                <a:ea typeface="+mn-ea"/>
                <a:cs typeface="+mn-cs"/>
              </a:rPr>
              <a:t>, independently of the core, to the FPU. That frees up the integer core to do other work, such as configuring the next loop iteration or preparing DMA transfers;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we call this behaviour pseudo-dual-issue.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(click) Together with the SSRs, we have enabled the same capabilities as in NTX with a much higher control ratio, so that we can off-load much shorter and finer-grained compute patterns.</a:t>
            </a: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38</a:t>
            </a:fld>
            <a:endParaRPr lang="de-CH"/>
          </a:p>
        </p:txBody>
      </p:sp>
    </p:spTree>
    <p:extLst>
      <p:ext uri="{BB962C8B-B14F-4D97-AF65-F5344CB8AC3E}">
        <p14:creationId xmlns:p14="http://schemas.microsoft.com/office/powerpoint/2010/main" val="1565679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8">
            <a:extLst>
              <a:ext uri="{FF2B5EF4-FFF2-40B4-BE49-F238E27FC236}">
                <a16:creationId xmlns:a16="http://schemas.microsoft.com/office/drawing/2014/main" id="{21ED5F43-F92B-42A0-B2E5-B71D7AE2969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1pPr>
            <a:lvl2pPr>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2pPr>
            <a:lvl3pPr>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3pPr>
            <a:lvl4pPr>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4pPr>
            <a:lvl5pPr>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5pPr>
            <a:lvl6pPr marL="2514600" indent="-228600" defTabSz="457200" eaLnBrk="0" fontAlgn="base" hangingPunct="0">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6pPr>
            <a:lvl7pPr marL="2971800" indent="-228600" defTabSz="457200" eaLnBrk="0" fontAlgn="base" hangingPunct="0">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7pPr>
            <a:lvl8pPr marL="3429000" indent="-228600" defTabSz="457200" eaLnBrk="0" fontAlgn="base" hangingPunct="0">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8pPr>
            <a:lvl9pPr marL="3886200" indent="-228600" defTabSz="457200" eaLnBrk="0" fontAlgn="base" hangingPunct="0">
              <a:lnSpc>
                <a:spcPct val="93000"/>
              </a:lnSpc>
              <a:spcBef>
                <a:spcPts val="38"/>
              </a:spcBef>
              <a:spcAft>
                <a:spcPts val="38"/>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chemeClr val="bg1"/>
                </a:solidFill>
                <a:latin typeface="Arial" panose="020B0604020202020204" pitchFamily="34" charset="0"/>
                <a:cs typeface="Noto Sans CJK SC" charset="0"/>
              </a:defRPr>
            </a:lvl9pPr>
          </a:lstStyle>
          <a:p>
            <a:pPr>
              <a:buClrTx/>
              <a:buFontTx/>
              <a:buNone/>
            </a:pPr>
            <a:fld id="{E6EA7AF5-7F6C-4820-A399-F30CC0753974}" type="slidenum">
              <a:rPr lang="en-US" altLang="en-US">
                <a:solidFill>
                  <a:srgbClr val="000000"/>
                </a:solidFill>
                <a:latin typeface="Times New Roman" panose="02020603050405020304" pitchFamily="18" charset="0"/>
                <a:cs typeface="Tahoma" panose="020B0604030504040204" pitchFamily="34" charset="0"/>
              </a:rPr>
              <a:pPr>
                <a:buClrTx/>
                <a:buFontTx/>
                <a:buNone/>
              </a:pPr>
              <a:t>43</a:t>
            </a:fld>
            <a:endParaRPr lang="en-US" altLang="en-US">
              <a:solidFill>
                <a:srgbClr val="000000"/>
              </a:solidFill>
              <a:latin typeface="Times New Roman" panose="02020603050405020304" pitchFamily="18" charset="0"/>
              <a:cs typeface="Tahoma" panose="020B0604030504040204" pitchFamily="34" charset="0"/>
            </a:endParaRPr>
          </a:p>
        </p:txBody>
      </p:sp>
      <p:sp>
        <p:nvSpPr>
          <p:cNvPr id="15363" name="Rectangle 1">
            <a:extLst>
              <a:ext uri="{FF2B5EF4-FFF2-40B4-BE49-F238E27FC236}">
                <a16:creationId xmlns:a16="http://schemas.microsoft.com/office/drawing/2014/main" id="{40A2FB26-71CD-4217-BCCA-4E99E8251109}"/>
              </a:ext>
            </a:extLst>
          </p:cNvPr>
          <p:cNvSpPr txBox="1">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a:extLst>
              <a:ext uri="{FF2B5EF4-FFF2-40B4-BE49-F238E27FC236}">
                <a16:creationId xmlns:a16="http://schemas.microsoft.com/office/drawing/2014/main" id="{3ABE054D-8CC7-400E-8F87-81696146474B}"/>
              </a:ext>
            </a:extLst>
          </p:cNvPr>
          <p:cNvSpPr txBox="1">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Also, in industry, energy-efficiency is a huge driving factor. </a:t>
            </a:r>
          </a:p>
          <a:p>
            <a:pPr rtl="0"/>
            <a:r>
              <a:rPr lang="en-GB" sz="1200" b="0" i="0" u="none" strike="noStrike" kern="1200" dirty="0">
                <a:solidFill>
                  <a:schemeClr val="tx1"/>
                </a:solidFill>
                <a:effectLst/>
                <a:latin typeface="+mn-lt"/>
                <a:ea typeface="+mn-ea"/>
                <a:cs typeface="+mn-cs"/>
              </a:rPr>
              <a:t>We are seeing specially built processors for high-performance computers such as the Fujitsu A64FX, existing architectures gaining improved support for new domains such as machine learning in the NVIDIA Ampere, as well as companies not traditionally into building chips entering the field, such as Google’s Cloud TPU. </a:t>
            </a:r>
          </a:p>
          <a:p>
            <a:pPr rtl="0"/>
            <a:r>
              <a:rPr lang="en-GB" sz="1200" b="0" i="0" u="none" strike="noStrike" kern="1200" dirty="0">
                <a:solidFill>
                  <a:schemeClr val="tx1"/>
                </a:solidFill>
                <a:effectLst/>
                <a:latin typeface="+mn-lt"/>
                <a:ea typeface="+mn-ea"/>
                <a:cs typeface="+mn-cs"/>
              </a:rPr>
              <a:t>The theme of them is similar: </a:t>
            </a:r>
            <a:r>
              <a:rPr lang="en-GB" sz="1200" b="1" i="0" u="none" strike="noStrike" kern="1200" dirty="0">
                <a:solidFill>
                  <a:schemeClr val="tx1"/>
                </a:solidFill>
                <a:effectLst/>
                <a:latin typeface="+mn-lt"/>
                <a:ea typeface="+mn-ea"/>
                <a:cs typeface="+mn-cs"/>
              </a:rPr>
              <a:t>maximize the computational data-path with respect to control and scale-over huge chip areas</a:t>
            </a:r>
            <a:r>
              <a:rPr lang="en-GB" sz="1200" b="0" i="0" u="none" strike="noStrike" kern="1200" dirty="0">
                <a:solidFill>
                  <a:schemeClr val="tx1"/>
                </a:solidFill>
                <a:effectLst/>
                <a:latin typeface="+mn-lt"/>
                <a:ea typeface="+mn-ea"/>
                <a:cs typeface="+mn-cs"/>
              </a:rPr>
              <a:t>. </a:t>
            </a:r>
          </a:p>
          <a:p>
            <a:pPr rtl="0"/>
            <a:r>
              <a:rPr lang="en-GB" sz="1200" b="0" i="0" u="none" strike="noStrike" kern="1200" dirty="0">
                <a:solidFill>
                  <a:schemeClr val="tx1"/>
                </a:solidFill>
                <a:effectLst/>
                <a:latin typeface="+mn-lt"/>
                <a:ea typeface="+mn-ea"/>
                <a:cs typeface="+mn-cs"/>
              </a:rPr>
              <a:t>(click) The A64FX does so by using Arm's scalable vector extension, </a:t>
            </a:r>
          </a:p>
          <a:p>
            <a:pPr rtl="0"/>
            <a:r>
              <a:rPr lang="en-GB" sz="1200" b="0" i="0" u="none" strike="noStrike" kern="1200" dirty="0">
                <a:solidFill>
                  <a:schemeClr val="tx1"/>
                </a:solidFill>
                <a:effectLst/>
                <a:latin typeface="+mn-lt"/>
                <a:ea typeface="+mn-ea"/>
                <a:cs typeface="+mn-cs"/>
              </a:rPr>
              <a:t>(click) NVIDIA’s Ampere GPU by using SIMT and specialized tensor cores, </a:t>
            </a:r>
          </a:p>
          <a:p>
            <a:pPr rtl="0"/>
            <a:r>
              <a:rPr lang="en-GB" sz="1200" b="0" i="0" u="none" strike="noStrike" kern="1200" dirty="0">
                <a:solidFill>
                  <a:schemeClr val="tx1"/>
                </a:solidFill>
                <a:effectLst/>
                <a:latin typeface="+mn-lt"/>
                <a:ea typeface="+mn-ea"/>
                <a:cs typeface="+mn-cs"/>
              </a:rPr>
              <a:t>(click) and the TPU by coupling four vector cores with massive matrix multiplication units, so called systolic arrays.</a:t>
            </a:r>
          </a:p>
          <a:p>
            <a:pPr rtl="0"/>
            <a:r>
              <a:rPr lang="en-GB" sz="1200" b="0" i="0" u="none" strike="noStrike" kern="1200" dirty="0">
                <a:solidFill>
                  <a:schemeClr val="tx1"/>
                </a:solidFill>
                <a:effectLst/>
                <a:latin typeface="+mn-lt"/>
                <a:ea typeface="+mn-ea"/>
                <a:cs typeface="+mn-cs"/>
              </a:rPr>
              <a:t>(click) Finally, we can observe a trend towards more integrated packaging such as 2.5D integration or even emerging 3D integration trends - which is the common theme of the just mentioned chips. </a:t>
            </a:r>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Let's sketch a path on how we want to achieve building a system that can outperform the existing state-of-the-art.</a:t>
            </a:r>
          </a:p>
          <a:p>
            <a:br>
              <a:rPr lang="en-GB" dirty="0"/>
            </a:br>
            <a:br>
              <a:rPr lang="en-GB" dirty="0"/>
            </a:br>
            <a:endParaRPr lang="en-AT" dirty="0"/>
          </a:p>
          <a:p>
            <a:pPr marL="171450" indent="-171450">
              <a:buFontTx/>
              <a:buChar char="-"/>
            </a:pPr>
            <a:r>
              <a:rPr lang="en-AT" dirty="0"/>
              <a:t>GA102</a:t>
            </a:r>
          </a:p>
        </p:txBody>
      </p:sp>
      <p:sp>
        <p:nvSpPr>
          <p:cNvPr id="4" name="Slide Number Placeholder 3"/>
          <p:cNvSpPr>
            <a:spLocks noGrp="1"/>
          </p:cNvSpPr>
          <p:nvPr>
            <p:ph type="sldNum" sz="quarter" idx="5"/>
          </p:nvPr>
        </p:nvSpPr>
        <p:spPr/>
        <p:txBody>
          <a:bodyPr/>
          <a:lstStyle/>
          <a:p>
            <a:fld id="{F615DDFD-030C-4D5A-B33E-3A7E7538D2BE}" type="slidenum">
              <a:rPr lang="de-CH" smtClean="0"/>
              <a:t>47</a:t>
            </a:fld>
            <a:endParaRPr lang="de-CH" dirty="0"/>
          </a:p>
        </p:txBody>
      </p:sp>
    </p:spTree>
    <p:extLst>
      <p:ext uri="{BB962C8B-B14F-4D97-AF65-F5344CB8AC3E}">
        <p14:creationId xmlns:p14="http://schemas.microsoft.com/office/powerpoint/2010/main" val="12633528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2:00</a:t>
            </a:r>
          </a:p>
          <a:p>
            <a:r>
              <a:rPr lang="en-GB" dirty="0"/>
              <a:t>- Streaming / One op / Expensive config / No regs</a:t>
            </a:r>
          </a:p>
          <a:p>
            <a:r>
              <a:rPr lang="en-GB" dirty="0"/>
              <a:t>- Regular core setup, FPU, </a:t>
            </a:r>
            <a:r>
              <a:rPr lang="en-GB" dirty="0" err="1"/>
              <a:t>regfile</a:t>
            </a:r>
            <a:endParaRPr lang="en-GB" dirty="0"/>
          </a:p>
          <a:p>
            <a:r>
              <a:rPr lang="en-GB" dirty="0"/>
              <a:t>- Streaming: SSRs, redirect to mem</a:t>
            </a:r>
          </a:p>
          <a:p>
            <a:r>
              <a:rPr lang="en-GB" dirty="0"/>
              <a:t>- AGU: from NTX, prog pattern</a:t>
            </a:r>
          </a:p>
          <a:p>
            <a:r>
              <a:rPr lang="en-GB" dirty="0"/>
              <a:t>- Core still issues many FP ops</a:t>
            </a:r>
          </a:p>
          <a:p>
            <a:r>
              <a:rPr lang="en-GB" dirty="0"/>
              <a:t>- Sequencer, µloop buffer</a:t>
            </a:r>
          </a:p>
          <a:p>
            <a:r>
              <a:rPr lang="en-GB" dirty="0"/>
              <a:t>- Amplify </a:t>
            </a:r>
            <a:r>
              <a:rPr lang="en-GB" dirty="0" err="1"/>
              <a:t>inst</a:t>
            </a:r>
            <a:r>
              <a:rPr lang="en-GB" dirty="0"/>
              <a:t> BW</a:t>
            </a:r>
          </a:p>
          <a:p>
            <a:r>
              <a:rPr lang="en-GB" dirty="0"/>
              <a:t>- Core in parallel</a:t>
            </a:r>
          </a:p>
          <a:p>
            <a:r>
              <a:rPr lang="en-GB" dirty="0"/>
              <a:t>- SSR: [DSPs already have AGUs]</a:t>
            </a:r>
          </a:p>
          <a:p>
            <a:r>
              <a:rPr lang="en-GB" dirty="0"/>
              <a:t>- FREP: [Decoupled Access/Execute Machines]</a:t>
            </a:r>
          </a:p>
        </p:txBody>
      </p:sp>
      <p:sp>
        <p:nvSpPr>
          <p:cNvPr id="4" name="Slide Number Placeholder 3"/>
          <p:cNvSpPr>
            <a:spLocks noGrp="1"/>
          </p:cNvSpPr>
          <p:nvPr>
            <p:ph type="sldNum" sz="quarter" idx="5"/>
          </p:nvPr>
        </p:nvSpPr>
        <p:spPr/>
        <p:txBody>
          <a:bodyPr/>
          <a:lstStyle/>
          <a:p>
            <a:fld id="{A51C0C35-A9A2-4EFD-9BAF-1E52E29E03D1}" type="slidenum">
              <a:rPr lang="de-CH" smtClean="0"/>
              <a:pPr/>
              <a:t>48</a:t>
            </a:fld>
            <a:endParaRPr lang="de-CH" dirty="0"/>
          </a:p>
        </p:txBody>
      </p:sp>
    </p:spTree>
    <p:extLst>
      <p:ext uri="{BB962C8B-B14F-4D97-AF65-F5344CB8AC3E}">
        <p14:creationId xmlns:p14="http://schemas.microsoft.com/office/powerpoint/2010/main" val="1201059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49</a:t>
            </a:fld>
            <a:endParaRPr lang="de-CH" dirty="0"/>
          </a:p>
        </p:txBody>
      </p:sp>
    </p:spTree>
    <p:extLst>
      <p:ext uri="{BB962C8B-B14F-4D97-AF65-F5344CB8AC3E}">
        <p14:creationId xmlns:p14="http://schemas.microsoft.com/office/powerpoint/2010/main" val="7280102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15DDFD-030C-4D5A-B33E-3A7E7538D2BE}" type="slidenum">
              <a:rPr lang="de-CH" smtClean="0"/>
              <a:t>50</a:t>
            </a:fld>
            <a:endParaRPr lang="de-CH" dirty="0"/>
          </a:p>
        </p:txBody>
      </p:sp>
    </p:spTree>
    <p:extLst>
      <p:ext uri="{BB962C8B-B14F-4D97-AF65-F5344CB8AC3E}">
        <p14:creationId xmlns:p14="http://schemas.microsoft.com/office/powerpoint/2010/main" val="3286822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F615DDFD-030C-4D5A-B33E-3A7E7538D2BE}" type="slidenum">
              <a:rPr lang="de-CH" smtClean="0"/>
              <a:t>4</a:t>
            </a:fld>
            <a:endParaRPr lang="de-CH" dirty="0"/>
          </a:p>
        </p:txBody>
      </p:sp>
    </p:spTree>
    <p:extLst>
      <p:ext uri="{BB962C8B-B14F-4D97-AF65-F5344CB8AC3E}">
        <p14:creationId xmlns:p14="http://schemas.microsoft.com/office/powerpoint/2010/main" val="27794662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https://www.anandtech.com/show/17288/universal-chiplet-interconnect-express-ucie-announced-setting-standards-for-the-chiplet-ecosystem</a:t>
            </a:r>
            <a:endParaRPr lang="en-CH" dirty="0"/>
          </a:p>
        </p:txBody>
      </p:sp>
      <p:sp>
        <p:nvSpPr>
          <p:cNvPr id="4" name="Slide Number Placeholder 3"/>
          <p:cNvSpPr>
            <a:spLocks noGrp="1"/>
          </p:cNvSpPr>
          <p:nvPr>
            <p:ph type="sldNum" sz="quarter" idx="5"/>
          </p:nvPr>
        </p:nvSpPr>
        <p:spPr/>
        <p:txBody>
          <a:bodyPr/>
          <a:lstStyle/>
          <a:p>
            <a:fld id="{1D35ABEB-D898-3E42-AE61-56CF49C1D686}" type="slidenum">
              <a:rPr lang="en-US" smtClean="0"/>
              <a:t>51</a:t>
            </a:fld>
            <a:endParaRPr lang="en-US"/>
          </a:p>
        </p:txBody>
      </p:sp>
    </p:spTree>
    <p:extLst>
      <p:ext uri="{BB962C8B-B14F-4D97-AF65-F5344CB8AC3E}">
        <p14:creationId xmlns:p14="http://schemas.microsoft.com/office/powerpoint/2010/main" val="327230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F615DDFD-030C-4D5A-B33E-3A7E7538D2BE}" type="slidenum">
              <a:rPr lang="de-CH" smtClean="0"/>
              <a:t>5</a:t>
            </a:fld>
            <a:endParaRPr lang="de-CH" dirty="0"/>
          </a:p>
        </p:txBody>
      </p:sp>
    </p:spTree>
    <p:extLst>
      <p:ext uri="{BB962C8B-B14F-4D97-AF65-F5344CB8AC3E}">
        <p14:creationId xmlns:p14="http://schemas.microsoft.com/office/powerpoint/2010/main" val="2578936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1C0C35-A9A2-4EFD-9BAF-1E52E29E03D1}" type="slidenum">
              <a:rPr lang="de-CH" smtClean="0"/>
              <a:pPr/>
              <a:t>6</a:t>
            </a:fld>
            <a:endParaRPr lang="de-CH" dirty="0"/>
          </a:p>
        </p:txBody>
      </p:sp>
    </p:spTree>
    <p:extLst>
      <p:ext uri="{BB962C8B-B14F-4D97-AF65-F5344CB8AC3E}">
        <p14:creationId xmlns:p14="http://schemas.microsoft.com/office/powerpoint/2010/main" val="253634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0:50</a:t>
            </a:r>
          </a:p>
          <a:p>
            <a:r>
              <a:rPr lang="en-GB" dirty="0"/>
              <a:t>- Programs have different characteristics</a:t>
            </a:r>
          </a:p>
          <a:p>
            <a:r>
              <a:rPr lang="en-GB" dirty="0"/>
              <a:t>- Two kinds of useful work</a:t>
            </a:r>
          </a:p>
          <a:p>
            <a:r>
              <a:rPr lang="en-GB" dirty="0"/>
              <a:t>-- Decide</a:t>
            </a:r>
          </a:p>
          <a:p>
            <a:r>
              <a:rPr lang="en-GB" dirty="0"/>
              <a:t>-- Compute</a:t>
            </a:r>
          </a:p>
          <a:p>
            <a:r>
              <a:rPr lang="en-GB" dirty="0"/>
              <a:t>- Lots of diligence today</a:t>
            </a:r>
          </a:p>
          <a:p>
            <a:r>
              <a:rPr lang="en-GB" dirty="0"/>
              <a:t>- "We'd like to call [...] data-oblivious"</a:t>
            </a:r>
          </a:p>
        </p:txBody>
      </p:sp>
      <p:sp>
        <p:nvSpPr>
          <p:cNvPr id="4" name="Slide Number Placeholder 3"/>
          <p:cNvSpPr>
            <a:spLocks noGrp="1"/>
          </p:cNvSpPr>
          <p:nvPr>
            <p:ph type="sldNum" sz="quarter" idx="5"/>
          </p:nvPr>
        </p:nvSpPr>
        <p:spPr/>
        <p:txBody>
          <a:bodyPr/>
          <a:lstStyle/>
          <a:p>
            <a:fld id="{A51C0C35-A9A2-4EFD-9BAF-1E52E29E03D1}" type="slidenum">
              <a:rPr lang="de-CH" smtClean="0"/>
              <a:pPr/>
              <a:t>7</a:t>
            </a:fld>
            <a:endParaRPr lang="de-CH" dirty="0"/>
          </a:p>
        </p:txBody>
      </p:sp>
    </p:spTree>
    <p:extLst>
      <p:ext uri="{BB962C8B-B14F-4D97-AF65-F5344CB8AC3E}">
        <p14:creationId xmlns:p14="http://schemas.microsoft.com/office/powerpoint/2010/main" val="616809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Following Occam's razor, the idea is to start with the most simplistic integer core we can imagine. (click) The focus shall be on size, simplicity, and high IPC for control tasks.</a:t>
            </a:r>
          </a:p>
          <a:p>
            <a:pPr rtl="0"/>
            <a:r>
              <a:rPr lang="en-GB" sz="1200" b="0" i="0" u="none" strike="noStrike" kern="1200" dirty="0">
                <a:solidFill>
                  <a:schemeClr val="tx1"/>
                </a:solidFill>
                <a:effectLst/>
                <a:latin typeface="+mn-lt"/>
                <a:ea typeface="+mn-ea"/>
                <a:cs typeface="+mn-cs"/>
              </a:rPr>
              <a:t>(click) The Snitch core is based on RISC-V, where the base instruction set only needs to decode 47 instructions, the register file reads and the arithmetic operations are all performed in a single-cycle.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The load-store units have a decoupled interface towards the memory hierarchy, and the standardized accelerator port facilitates the high </a:t>
            </a:r>
            <a:r>
              <a:rPr lang="en-GB" sz="1200" b="0" i="0" u="none" strike="noStrike" kern="1200" dirty="0" err="1">
                <a:solidFill>
                  <a:schemeClr val="tx1"/>
                </a:solidFill>
                <a:effectLst/>
                <a:latin typeface="+mn-lt"/>
                <a:ea typeface="+mn-ea"/>
                <a:cs typeface="+mn-cs"/>
              </a:rPr>
              <a:t>extendability</a:t>
            </a:r>
            <a:r>
              <a:rPr lang="en-GB" sz="1200" b="0" i="0" u="none" strike="noStrike" kern="1200" dirty="0">
                <a:solidFill>
                  <a:schemeClr val="tx1"/>
                </a:solidFill>
                <a:effectLst/>
                <a:latin typeface="+mn-lt"/>
                <a:ea typeface="+mn-ea"/>
                <a:cs typeface="+mn-cs"/>
              </a:rPr>
              <a:t> and customizability of the Snitch core.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To tolerate latency on the load-store unit and on the accelerator port, the core contains a tiny scoreboard which tracks instruction operands. That enables the core to execute independent instructions on the accelerator port, while supporting multiple out standing loads in-flight.</a:t>
            </a:r>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(click) To reach a competitive frequency, instructions are fetched from a small, private L0 cache. The L0 cache is backed by a multi-cycle shared l1 cache on a miss.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The entire core comes in at around ten </a:t>
            </a:r>
            <a:r>
              <a:rPr lang="en-GB" sz="1200" b="0" i="0" u="none" strike="noStrike" kern="1200" dirty="0" err="1">
                <a:solidFill>
                  <a:schemeClr val="tx1"/>
                </a:solidFill>
                <a:effectLst/>
                <a:latin typeface="+mn-lt"/>
                <a:ea typeface="+mn-ea"/>
                <a:cs typeface="+mn-cs"/>
              </a:rPr>
              <a:t>kGE</a:t>
            </a:r>
            <a:r>
              <a:rPr lang="en-GB" sz="1200" b="0" i="0" u="none" strike="noStrike" kern="1200" dirty="0">
                <a:solidFill>
                  <a:schemeClr val="tx1"/>
                </a:solidFill>
                <a:effectLst/>
                <a:latin typeface="+mn-lt"/>
                <a:ea typeface="+mn-ea"/>
                <a:cs typeface="+mn-cs"/>
              </a:rPr>
              <a:t>. To give an intuition of how small that is, consider this Zen2 die (click). The entire die contains eight cores (click). One Snitch core is only a tiny, tiny fraction of the big out-of-order core (click) (actually, it is even smaller, but power-point wouldn't allow me to draw such small shapes).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Let's have a look, based on </a:t>
            </a:r>
            <a:r>
              <a:rPr lang="en-GB" sz="1200" b="0" i="0" u="none" strike="noStrike" kern="1200" dirty="0" err="1">
                <a:solidFill>
                  <a:schemeClr val="tx1"/>
                </a:solidFill>
                <a:effectLst/>
                <a:latin typeface="+mn-lt"/>
                <a:ea typeface="+mn-ea"/>
                <a:cs typeface="+mn-cs"/>
              </a:rPr>
              <a:t>Xssr</a:t>
            </a:r>
            <a:r>
              <a:rPr lang="en-GB" sz="1200" b="0" i="0" u="none" strike="noStrike" kern="1200" dirty="0">
                <a:solidFill>
                  <a:schemeClr val="tx1"/>
                </a:solidFill>
                <a:effectLst/>
                <a:latin typeface="+mn-lt"/>
                <a:ea typeface="+mn-ea"/>
                <a:cs typeface="+mn-cs"/>
              </a:rPr>
              <a:t> and </a:t>
            </a:r>
            <a:r>
              <a:rPr lang="en-GB" sz="1200" b="0" i="0" u="none" strike="noStrike" kern="1200" dirty="0" err="1">
                <a:solidFill>
                  <a:schemeClr val="tx1"/>
                </a:solidFill>
                <a:effectLst/>
                <a:latin typeface="+mn-lt"/>
                <a:ea typeface="+mn-ea"/>
                <a:cs typeface="+mn-cs"/>
              </a:rPr>
              <a:t>Xfrep</a:t>
            </a:r>
            <a:r>
              <a:rPr lang="en-GB" sz="1200" b="0" i="0" u="none" strike="noStrike" kern="1200" dirty="0">
                <a:solidFill>
                  <a:schemeClr val="tx1"/>
                </a:solidFill>
                <a:effectLst/>
                <a:latin typeface="+mn-lt"/>
                <a:ea typeface="+mn-ea"/>
                <a:cs typeface="+mn-cs"/>
              </a:rPr>
              <a:t>, at how ISA extensions can be used to significantly boost energy-efficiency.</a:t>
            </a:r>
          </a:p>
          <a:p>
            <a:br>
              <a:rPr lang="en-GB" dirty="0"/>
            </a:br>
            <a:br>
              <a:rPr lang="en-GB" dirty="0"/>
            </a:br>
            <a:endParaRPr lang="en-AT" dirty="0"/>
          </a:p>
        </p:txBody>
      </p:sp>
      <p:sp>
        <p:nvSpPr>
          <p:cNvPr id="4" name="Slide Number Placeholder 3"/>
          <p:cNvSpPr>
            <a:spLocks noGrp="1"/>
          </p:cNvSpPr>
          <p:nvPr>
            <p:ph type="sldNum" sz="quarter" idx="5"/>
          </p:nvPr>
        </p:nvSpPr>
        <p:spPr/>
        <p:txBody>
          <a:bodyPr/>
          <a:lstStyle/>
          <a:p>
            <a:fld id="{F615DDFD-030C-4D5A-B33E-3A7E7538D2BE}" type="slidenum">
              <a:rPr lang="de-CH" smtClean="0"/>
              <a:t>9</a:t>
            </a:fld>
            <a:endParaRPr lang="de-CH"/>
          </a:p>
        </p:txBody>
      </p:sp>
    </p:spTree>
    <p:extLst>
      <p:ext uri="{BB962C8B-B14F-4D97-AF65-F5344CB8AC3E}">
        <p14:creationId xmlns:p14="http://schemas.microsoft.com/office/powerpoint/2010/main" val="3344874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0:40</a:t>
            </a:r>
          </a:p>
          <a:p>
            <a:r>
              <a:rPr lang="en-GB" dirty="0"/>
              <a:t>- Why attractive today in cores</a:t>
            </a:r>
          </a:p>
          <a:p>
            <a:r>
              <a:rPr lang="en-GB" dirty="0"/>
              <a:t>- C-like </a:t>
            </a:r>
            <a:r>
              <a:rPr lang="en-GB" dirty="0" err="1"/>
              <a:t>impl</a:t>
            </a:r>
            <a:endParaRPr lang="en-GB" dirty="0"/>
          </a:p>
          <a:p>
            <a:r>
              <a:rPr lang="en-GB" dirty="0"/>
              <a:t>- Start at 0, N elements, load A/B, </a:t>
            </a:r>
            <a:r>
              <a:rPr lang="en-GB" dirty="0" err="1"/>
              <a:t>mul</a:t>
            </a:r>
            <a:r>
              <a:rPr lang="en-GB" dirty="0"/>
              <a:t>, add to sum</a:t>
            </a:r>
          </a:p>
          <a:p>
            <a:r>
              <a:rPr lang="en-GB" dirty="0"/>
              <a:t>- Compile "hot" repeated part</a:t>
            </a:r>
          </a:p>
          <a:p>
            <a:r>
              <a:rPr lang="en-GB" dirty="0"/>
              <a:t>- Details in a bit, 50-80 </a:t>
            </a:r>
            <a:r>
              <a:rPr lang="en-GB" dirty="0" err="1"/>
              <a:t>pJ</a:t>
            </a:r>
            <a:r>
              <a:rPr lang="en-GB" dirty="0"/>
              <a:t> per </a:t>
            </a:r>
            <a:r>
              <a:rPr lang="en-GB" dirty="0" err="1"/>
              <a:t>inst</a:t>
            </a:r>
            <a:r>
              <a:rPr lang="en-GB" dirty="0"/>
              <a:t> (shoutout Flo)</a:t>
            </a:r>
          </a:p>
          <a:p>
            <a:r>
              <a:rPr lang="en-GB" dirty="0"/>
              <a:t>- </a:t>
            </a:r>
            <a:r>
              <a:rPr lang="en-GB" dirty="0" err="1"/>
              <a:t>fmadd</a:t>
            </a:r>
            <a:r>
              <a:rPr lang="en-GB" dirty="0"/>
              <a:t> vs. bookkeeping</a:t>
            </a:r>
          </a:p>
        </p:txBody>
      </p:sp>
      <p:sp>
        <p:nvSpPr>
          <p:cNvPr id="4" name="Slide Number Placeholder 3"/>
          <p:cNvSpPr>
            <a:spLocks noGrp="1"/>
          </p:cNvSpPr>
          <p:nvPr>
            <p:ph type="sldNum" sz="quarter" idx="5"/>
          </p:nvPr>
        </p:nvSpPr>
        <p:spPr/>
        <p:txBody>
          <a:bodyPr/>
          <a:lstStyle/>
          <a:p>
            <a:fld id="{A51C0C35-A9A2-4EFD-9BAF-1E52E29E03D1}" type="slidenum">
              <a:rPr lang="de-CH" smtClean="0"/>
              <a:pPr/>
              <a:t>10</a:t>
            </a:fld>
            <a:endParaRPr lang="de-CH" dirty="0"/>
          </a:p>
        </p:txBody>
      </p:sp>
    </p:spTree>
    <p:extLst>
      <p:ext uri="{BB962C8B-B14F-4D97-AF65-F5344CB8AC3E}">
        <p14:creationId xmlns:p14="http://schemas.microsoft.com/office/powerpoint/2010/main" val="2486418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Let’s start by looking at the floating-point capabilities and stream semantic registers of Snitch.</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A first-order rule of thumb to improve energy-efficiency is to increase the FPU utilization and therefore increase the amount of useful work pushed through the system. In very efficient but constraint, single-issue, in-order systems, load and stores take away valuable issue bandwidth; in other words: </a:t>
            </a:r>
            <a:r>
              <a:rPr lang="en-GB" sz="1200" b="1" i="0" u="none" strike="noStrike" kern="1200" dirty="0">
                <a:solidFill>
                  <a:schemeClr val="tx1"/>
                </a:solidFill>
                <a:effectLst/>
                <a:latin typeface="+mn-lt"/>
                <a:ea typeface="+mn-ea"/>
                <a:cs typeface="+mn-cs"/>
              </a:rPr>
              <a:t>every cycle used for a load or store is one lost for compute.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If we could turn register reads/writes into implicit memory load and stores, we can push the FPU utilization as explicit load and store are elided.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The SSR extension logically wraps around the core's register file. Accesses to the first two floating-point registers are implicitly mapped to load and stores where the address is being calculated by a dedicated address generation hardware. (click) The address generator is a lightweight module that can generate up to 4-dimensional affine patterns.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Consider, for example, the following loop of a dot product. Two load get the operand from memory, the fused-multiply-add multiplies the operands and adds them to the value in r2. For a single-issue in-order core the maximum FPU utilization is 33%. (click) When using SSRs, the loop body decomposes into just the floating-point multiply-accumulate preceded by two-loop configuration instructions that are only executed once. </a:t>
            </a:r>
          </a:p>
          <a:p>
            <a:pPr rtl="0"/>
            <a:endParaRPr lang="en-GB" sz="1200" b="0" i="0" u="none" strike="noStrike" kern="1200" dirty="0">
              <a:solidFill>
                <a:schemeClr val="tx1"/>
              </a:solidFill>
              <a:effectLst/>
              <a:latin typeface="+mn-lt"/>
              <a:ea typeface="+mn-ea"/>
              <a:cs typeface="+mn-cs"/>
            </a:endParaRPr>
          </a:p>
          <a:p>
            <a:pPr rtl="0"/>
            <a:r>
              <a:rPr lang="en-GB" sz="1200" b="0" i="0" u="none" strike="noStrike" kern="1200" dirty="0">
                <a:solidFill>
                  <a:schemeClr val="tx1"/>
                </a:solidFill>
                <a:effectLst/>
                <a:latin typeface="+mn-lt"/>
                <a:ea typeface="+mn-ea"/>
                <a:cs typeface="+mn-cs"/>
              </a:rPr>
              <a:t>(click) With this simple extension we can already push the FPU utilization up to 100%.</a:t>
            </a:r>
          </a:p>
          <a:p>
            <a:pPr rtl="0"/>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(click) It is vital to notice that SSRs are no memory operands. As the access pattern is known in advance, the address generator can go ahead and already perfectly prefetch future elements (click, click), therefore successfully hiding memory latency and enabling almost 100% FPU utilization (click). At this stage, the integer core still is busy issuing instructions to the FPU. We will see how the Floating-point repetition instruction alleviates this.</a:t>
            </a:r>
          </a:p>
        </p:txBody>
      </p:sp>
      <p:sp>
        <p:nvSpPr>
          <p:cNvPr id="4" name="Slide Number Placeholder 3"/>
          <p:cNvSpPr>
            <a:spLocks noGrp="1"/>
          </p:cNvSpPr>
          <p:nvPr>
            <p:ph type="sldNum" sz="quarter" idx="5"/>
          </p:nvPr>
        </p:nvSpPr>
        <p:spPr/>
        <p:txBody>
          <a:bodyPr/>
          <a:lstStyle/>
          <a:p>
            <a:fld id="{F615DDFD-030C-4D5A-B33E-3A7E7538D2BE}" type="slidenum">
              <a:rPr lang="de-CH" smtClean="0"/>
              <a:t>11</a:t>
            </a:fld>
            <a:endParaRPr lang="de-CH"/>
          </a:p>
        </p:txBody>
      </p:sp>
    </p:spTree>
    <p:extLst>
      <p:ext uri="{BB962C8B-B14F-4D97-AF65-F5344CB8AC3E}">
        <p14:creationId xmlns:p14="http://schemas.microsoft.com/office/powerpoint/2010/main" val="1544251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0000" y="2880000"/>
            <a:ext cx="10800000" cy="720000"/>
          </a:xfrm>
        </p:spPr>
        <p:txBody>
          <a:bodyPr lIns="0" tIns="0" rIns="0" bIns="0"/>
          <a:lstStyle>
            <a:lvl1pPr marL="0" indent="0" algn="l">
              <a:buNone/>
              <a:defRPr sz="2800"/>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en-US" dirty="0"/>
          </a:p>
        </p:txBody>
      </p:sp>
      <p:sp>
        <p:nvSpPr>
          <p:cNvPr id="9" name="Title 8">
            <a:extLst>
              <a:ext uri="{FF2B5EF4-FFF2-40B4-BE49-F238E27FC236}">
                <a16:creationId xmlns:a16="http://schemas.microsoft.com/office/drawing/2014/main" id="{64B1D23C-9584-2E4A-A1F1-75A06D506230}"/>
              </a:ext>
            </a:extLst>
          </p:cNvPr>
          <p:cNvSpPr>
            <a:spLocks noGrp="1"/>
          </p:cNvSpPr>
          <p:nvPr>
            <p:ph type="title"/>
          </p:nvPr>
        </p:nvSpPr>
        <p:spPr>
          <a:xfrm>
            <a:off x="360000" y="1980000"/>
            <a:ext cx="10800000" cy="720000"/>
          </a:xfrm>
        </p:spPr>
        <p:txBody>
          <a:bodyPr/>
          <a:lstStyle>
            <a:lvl1pPr>
              <a:defRPr>
                <a:solidFill>
                  <a:schemeClr val="tx1"/>
                </a:solidFill>
              </a:defRPr>
            </a:lvl1pPr>
          </a:lstStyle>
          <a:p>
            <a:r>
              <a:rPr lang="en-US"/>
              <a:t>Click to edit Master title style</a:t>
            </a:r>
            <a:endParaRPr lang="en-US" dirty="0"/>
          </a:p>
        </p:txBody>
      </p:sp>
      <p:pic>
        <p:nvPicPr>
          <p:cNvPr id="11" name="Picture 10">
            <a:extLst>
              <a:ext uri="{FF2B5EF4-FFF2-40B4-BE49-F238E27FC236}">
                <a16:creationId xmlns:a16="http://schemas.microsoft.com/office/drawing/2014/main" id="{B633F244-84EA-9348-9B2B-997FF5FC7F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0000" y="180000"/>
            <a:ext cx="1702800" cy="1440831"/>
          </a:xfrm>
          <a:prstGeom prst="rect">
            <a:avLst/>
          </a:prstGeom>
        </p:spPr>
      </p:pic>
      <p:sp>
        <p:nvSpPr>
          <p:cNvPr id="12" name="TextBox 11">
            <a:extLst>
              <a:ext uri="{FF2B5EF4-FFF2-40B4-BE49-F238E27FC236}">
                <a16:creationId xmlns:a16="http://schemas.microsoft.com/office/drawing/2014/main" id="{A48A7A69-1A4D-8E4B-8E7D-EF168797C75E}"/>
              </a:ext>
            </a:extLst>
          </p:cNvPr>
          <p:cNvSpPr txBox="1"/>
          <p:nvPr userDrawn="1"/>
        </p:nvSpPr>
        <p:spPr>
          <a:xfrm>
            <a:off x="2160000" y="1008000"/>
            <a:ext cx="4320000" cy="646331"/>
          </a:xfrm>
          <a:prstGeom prst="rect">
            <a:avLst/>
          </a:prstGeom>
          <a:noFill/>
        </p:spPr>
        <p:txBody>
          <a:bodyPr wrap="square" rtlCol="0">
            <a:spAutoFit/>
          </a:bodyPr>
          <a:lstStyle/>
          <a:p>
            <a:r>
              <a:rPr lang="en-US" b="1" i="0" dirty="0">
                <a:solidFill>
                  <a:schemeClr val="tx2"/>
                </a:solidFill>
                <a:latin typeface="Arial Narrow" panose="020B0604020202020204" pitchFamily="34" charset="0"/>
                <a:cs typeface="Arial Narrow" panose="020B0604020202020204" pitchFamily="34" charset="0"/>
              </a:rPr>
              <a:t>PULP PLATFORM</a:t>
            </a:r>
          </a:p>
          <a:p>
            <a:r>
              <a:rPr lang="en-US" b="0" i="0" dirty="0">
                <a:solidFill>
                  <a:schemeClr val="tx2"/>
                </a:solidFill>
                <a:latin typeface="Arial Narrow" panose="020B0604020202020204" pitchFamily="34" charset="0"/>
                <a:cs typeface="Arial Narrow" panose="020B0604020202020204" pitchFamily="34" charset="0"/>
              </a:rPr>
              <a:t>Open Source Hardware, the way it should be!</a:t>
            </a:r>
          </a:p>
        </p:txBody>
      </p:sp>
      <p:cxnSp>
        <p:nvCxnSpPr>
          <p:cNvPr id="14" name="Straight Connector 13">
            <a:extLst>
              <a:ext uri="{FF2B5EF4-FFF2-40B4-BE49-F238E27FC236}">
                <a16:creationId xmlns:a16="http://schemas.microsoft.com/office/drawing/2014/main" id="{05F3DC14-DF1E-7C4F-AC0F-78EDEB6A328E}"/>
              </a:ext>
            </a:extLst>
          </p:cNvPr>
          <p:cNvCxnSpPr/>
          <p:nvPr userDrawn="1"/>
        </p:nvCxnSpPr>
        <p:spPr>
          <a:xfrm>
            <a:off x="360000" y="1800000"/>
            <a:ext cx="10800000" cy="0"/>
          </a:xfrm>
          <a:prstGeom prst="line">
            <a:avLst/>
          </a:prstGeom>
          <a:ln w="38100">
            <a:solidFill>
              <a:srgbClr val="005CB3"/>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19079595-C4C1-4441-B1A7-D8B058E365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42200" y="4937740"/>
            <a:ext cx="1105200" cy="1079297"/>
          </a:xfrm>
          <a:prstGeom prst="rect">
            <a:avLst/>
          </a:prstGeom>
        </p:spPr>
      </p:pic>
      <p:pic>
        <p:nvPicPr>
          <p:cNvPr id="22" name="Picture 21">
            <a:extLst>
              <a:ext uri="{FF2B5EF4-FFF2-40B4-BE49-F238E27FC236}">
                <a16:creationId xmlns:a16="http://schemas.microsoft.com/office/drawing/2014/main" id="{8C141FDD-4921-9B4E-9B9A-E221AD8174A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840000" y="5477389"/>
            <a:ext cx="2880000" cy="470204"/>
          </a:xfrm>
          <a:prstGeom prst="rect">
            <a:avLst/>
          </a:prstGeom>
        </p:spPr>
      </p:pic>
      <p:sp>
        <p:nvSpPr>
          <p:cNvPr id="25" name="TextBox 24">
            <a:extLst>
              <a:ext uri="{FF2B5EF4-FFF2-40B4-BE49-F238E27FC236}">
                <a16:creationId xmlns:a16="http://schemas.microsoft.com/office/drawing/2014/main" id="{CCB1325D-79A4-CF41-9A06-BE87E93669DD}"/>
              </a:ext>
            </a:extLst>
          </p:cNvPr>
          <p:cNvSpPr txBox="1"/>
          <p:nvPr userDrawn="1"/>
        </p:nvSpPr>
        <p:spPr>
          <a:xfrm>
            <a:off x="360000" y="6066256"/>
            <a:ext cx="10800000" cy="369332"/>
          </a:xfrm>
          <a:prstGeom prst="rect">
            <a:avLst/>
          </a:prstGeom>
          <a:noFill/>
        </p:spPr>
        <p:txBody>
          <a:bodyPr wrap="square" rtlCol="0">
            <a:spAutoFit/>
          </a:bodyPr>
          <a:lstStyle/>
          <a:p>
            <a:r>
              <a:rPr lang="en-US" b="1" i="0" dirty="0">
                <a:solidFill>
                  <a:srgbClr val="005CB3"/>
                </a:solidFill>
                <a:latin typeface="Arial Narrow" panose="020B0604020202020204" pitchFamily="34" charset="0"/>
                <a:cs typeface="Arial Narrow" panose="020B0604020202020204" pitchFamily="34" charset="0"/>
              </a:rPr>
              <a:t>      http://pulp-</a:t>
            </a:r>
            <a:r>
              <a:rPr lang="en-US" b="1" i="0" dirty="0" err="1">
                <a:solidFill>
                  <a:srgbClr val="005CB3"/>
                </a:solidFill>
                <a:latin typeface="Arial Narrow" panose="020B0604020202020204" pitchFamily="34" charset="0"/>
                <a:cs typeface="Arial Narrow" panose="020B0604020202020204" pitchFamily="34" charset="0"/>
              </a:rPr>
              <a:t>platform.org</a:t>
            </a:r>
            <a:r>
              <a:rPr lang="en-US" b="1" i="0" dirty="0">
                <a:solidFill>
                  <a:srgbClr val="005CB3"/>
                </a:solidFill>
                <a:latin typeface="Arial Narrow" panose="020B0604020202020204" pitchFamily="34" charset="0"/>
                <a:cs typeface="Arial Narrow" panose="020B0604020202020204" pitchFamily="34" charset="0"/>
              </a:rPr>
              <a:t>              @</a:t>
            </a:r>
            <a:r>
              <a:rPr lang="en-US" b="1" i="0" dirty="0" err="1">
                <a:solidFill>
                  <a:srgbClr val="005CB3"/>
                </a:solidFill>
                <a:latin typeface="Arial Narrow" panose="020B0604020202020204" pitchFamily="34" charset="0"/>
                <a:cs typeface="Arial Narrow" panose="020B0604020202020204" pitchFamily="34" charset="0"/>
              </a:rPr>
              <a:t>pulp_platform</a:t>
            </a:r>
            <a:r>
              <a:rPr lang="en-US" b="1" i="0" dirty="0">
                <a:solidFill>
                  <a:srgbClr val="005CB3"/>
                </a:solidFill>
                <a:latin typeface="Arial Narrow" panose="020B0604020202020204" pitchFamily="34" charset="0"/>
                <a:cs typeface="Arial Narrow" panose="020B0604020202020204" pitchFamily="34" charset="0"/>
              </a:rPr>
              <a:t>                https://</a:t>
            </a:r>
            <a:r>
              <a:rPr lang="en-US" b="1" i="0" dirty="0" err="1">
                <a:solidFill>
                  <a:srgbClr val="005CB3"/>
                </a:solidFill>
                <a:latin typeface="Arial Narrow" panose="020B0604020202020204" pitchFamily="34" charset="0"/>
                <a:cs typeface="Arial Narrow" panose="020B0604020202020204" pitchFamily="34" charset="0"/>
              </a:rPr>
              <a:t>www.youtube.com</a:t>
            </a:r>
            <a:r>
              <a:rPr lang="en-US" b="1" i="0" dirty="0">
                <a:solidFill>
                  <a:srgbClr val="005CB3"/>
                </a:solidFill>
                <a:latin typeface="Arial Narrow" panose="020B0604020202020204" pitchFamily="34" charset="0"/>
                <a:cs typeface="Arial Narrow" panose="020B0604020202020204" pitchFamily="34" charset="0"/>
              </a:rPr>
              <a:t>/</a:t>
            </a:r>
            <a:r>
              <a:rPr lang="en-US" b="1" i="0" dirty="0" err="1">
                <a:solidFill>
                  <a:srgbClr val="005CB3"/>
                </a:solidFill>
                <a:latin typeface="Arial Narrow" panose="020B0604020202020204" pitchFamily="34" charset="0"/>
                <a:cs typeface="Arial Narrow" panose="020B0604020202020204" pitchFamily="34" charset="0"/>
              </a:rPr>
              <a:t>pulp_platform</a:t>
            </a:r>
            <a:endParaRPr lang="en-US" b="1" i="0" dirty="0">
              <a:solidFill>
                <a:srgbClr val="005CB3"/>
              </a:solidFill>
              <a:latin typeface="Arial Narrow" panose="020B0604020202020204" pitchFamily="34" charset="0"/>
              <a:cs typeface="Arial Narrow" panose="020B0604020202020204" pitchFamily="34" charset="0"/>
            </a:endParaRPr>
          </a:p>
        </p:txBody>
      </p:sp>
      <p:pic>
        <p:nvPicPr>
          <p:cNvPr id="27" name="Picture 26">
            <a:extLst>
              <a:ext uri="{FF2B5EF4-FFF2-40B4-BE49-F238E27FC236}">
                <a16:creationId xmlns:a16="http://schemas.microsoft.com/office/drawing/2014/main" id="{BCE6DFF8-36E9-0E49-9BDA-2009081B69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060000" y="6073001"/>
            <a:ext cx="478800" cy="359100"/>
          </a:xfrm>
          <a:prstGeom prst="rect">
            <a:avLst/>
          </a:prstGeom>
          <a:effectLst>
            <a:outerShdw blurRad="50800" dist="38100" dir="2700000" algn="tl" rotWithShape="0">
              <a:prstClr val="black">
                <a:alpha val="40000"/>
              </a:prstClr>
            </a:outerShdw>
          </a:effectLst>
        </p:spPr>
      </p:pic>
      <p:pic>
        <p:nvPicPr>
          <p:cNvPr id="29" name="Picture 28">
            <a:extLst>
              <a:ext uri="{FF2B5EF4-FFF2-40B4-BE49-F238E27FC236}">
                <a16:creationId xmlns:a16="http://schemas.microsoft.com/office/drawing/2014/main" id="{3D72BA9D-E789-9045-8B03-7D595FF21900}"/>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60000" y="6073001"/>
            <a:ext cx="360000" cy="360000"/>
          </a:xfrm>
          <a:prstGeom prst="rect">
            <a:avLst/>
          </a:prstGeom>
        </p:spPr>
      </p:pic>
      <p:sp>
        <p:nvSpPr>
          <p:cNvPr id="33" name="Content Placeholder 32">
            <a:extLst>
              <a:ext uri="{FF2B5EF4-FFF2-40B4-BE49-F238E27FC236}">
                <a16:creationId xmlns:a16="http://schemas.microsoft.com/office/drawing/2014/main" id="{35F1DCB6-D566-1B40-9A81-14675C005BB5}"/>
              </a:ext>
            </a:extLst>
          </p:cNvPr>
          <p:cNvSpPr>
            <a:spLocks noGrp="1"/>
          </p:cNvSpPr>
          <p:nvPr>
            <p:ph sz="quarter" idx="10" hasCustomPrompt="1"/>
          </p:nvPr>
        </p:nvSpPr>
        <p:spPr>
          <a:xfrm>
            <a:off x="360000" y="3600000"/>
            <a:ext cx="5400000" cy="2160000"/>
          </a:xfrm>
        </p:spPr>
        <p:txBody>
          <a:bodyPr lIns="0"/>
          <a:lstStyle>
            <a:lvl1pPr marL="0" indent="0" algn="l">
              <a:spcBef>
                <a:spcPts val="0"/>
              </a:spcBef>
              <a:buNone/>
              <a:defRPr sz="1800" b="0" i="0" baseline="0">
                <a:solidFill>
                  <a:schemeClr val="accent1"/>
                </a:solidFill>
                <a:latin typeface="Arial Narrow" panose="020B0604020202020204" pitchFamily="34" charset="0"/>
                <a:cs typeface="Arial Narrow" panose="020B0604020202020204" pitchFamily="34" charset="0"/>
              </a:defRPr>
            </a:lvl1pPr>
          </a:lstStyle>
          <a:p>
            <a:pPr lvl="0"/>
            <a:r>
              <a:rPr lang="en-US" sz="1600" b="1" i="0" dirty="0">
                <a:latin typeface="Arial Narrow" panose="020B0604020202020204" pitchFamily="34" charset="0"/>
                <a:cs typeface="Arial Narrow" panose="020B0604020202020204" pitchFamily="34" charset="0"/>
              </a:rPr>
              <a:t>Enter the Authors</a:t>
            </a:r>
          </a:p>
        </p:txBody>
      </p:sp>
      <p:pic>
        <p:nvPicPr>
          <p:cNvPr id="6" name="Picture 5">
            <a:extLst>
              <a:ext uri="{FF2B5EF4-FFF2-40B4-BE49-F238E27FC236}">
                <a16:creationId xmlns:a16="http://schemas.microsoft.com/office/drawing/2014/main" id="{15EE97CB-0E3D-4443-A9AD-438E32664B7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80500" y="6073001"/>
            <a:ext cx="519070" cy="360000"/>
          </a:xfrm>
          <a:prstGeom prst="rect">
            <a:avLst/>
          </a:prstGeom>
        </p:spPr>
      </p:pic>
    </p:spTree>
    <p:extLst>
      <p:ext uri="{BB962C8B-B14F-4D97-AF65-F5344CB8AC3E}">
        <p14:creationId xmlns:p14="http://schemas.microsoft.com/office/powerpoint/2010/main" val="4199917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content">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D82059A-5430-3949-8821-A8B4E28D2D8D}"/>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Content Placeholder 6">
            <a:extLst>
              <a:ext uri="{FF2B5EF4-FFF2-40B4-BE49-F238E27FC236}">
                <a16:creationId xmlns:a16="http://schemas.microsoft.com/office/drawing/2014/main" id="{82956A24-FE4F-CC41-AE52-8BE952BA285C}"/>
              </a:ext>
            </a:extLst>
          </p:cNvPr>
          <p:cNvSpPr>
            <a:spLocks noGrp="1"/>
          </p:cNvSpPr>
          <p:nvPr>
            <p:ph sz="quarter" idx="13"/>
          </p:nvPr>
        </p:nvSpPr>
        <p:spPr>
          <a:xfrm>
            <a:off x="1079996" y="360000"/>
            <a:ext cx="10080003" cy="594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a:extLst>
              <a:ext uri="{FF2B5EF4-FFF2-40B4-BE49-F238E27FC236}">
                <a16:creationId xmlns:a16="http://schemas.microsoft.com/office/drawing/2014/main" id="{3C36B0BC-74E8-3A47-9E60-24989F1BAD90}"/>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9" name="Slide Number Placeholder 5">
            <a:extLst>
              <a:ext uri="{FF2B5EF4-FFF2-40B4-BE49-F238E27FC236}">
                <a16:creationId xmlns:a16="http://schemas.microsoft.com/office/drawing/2014/main" id="{E383F9D0-47E4-B848-9A1F-9CAAF94DE4C8}"/>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1263955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Title">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BAE418F-DCBE-104E-8696-9848CE8E89A6}"/>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2" name="TextBox 1">
            <a:extLst>
              <a:ext uri="{FF2B5EF4-FFF2-40B4-BE49-F238E27FC236}">
                <a16:creationId xmlns:a16="http://schemas.microsoft.com/office/drawing/2014/main" id="{BAB950E2-5B08-DE4D-85C1-073281664B68}"/>
              </a:ext>
            </a:extLst>
          </p:cNvPr>
          <p:cNvSpPr txBox="1"/>
          <p:nvPr userDrawn="1"/>
        </p:nvSpPr>
        <p:spPr>
          <a:xfrm>
            <a:off x="943583" y="4941651"/>
            <a:ext cx="0" cy="0"/>
          </a:xfrm>
          <a:prstGeom prst="rect">
            <a:avLst/>
          </a:prstGeom>
          <a:noFill/>
        </p:spPr>
        <p:txBody>
          <a:bodyPr wrap="none" lIns="0" tIns="0" rIns="0" bIns="0" rtlCol="0">
            <a:noAutofit/>
          </a:bodyPr>
          <a:lstStyle/>
          <a:p>
            <a:pPr algn="l" defTabSz="720000"/>
            <a:endParaRPr lang="en-US" sz="2400" b="0" i="0" dirty="0">
              <a:solidFill>
                <a:schemeClr val="tx2"/>
              </a:solidFill>
              <a:latin typeface="Arial Narrow" panose="020B0604020202020204" pitchFamily="34" charset="0"/>
              <a:cs typeface="Arial Narrow" panose="020B0604020202020204" pitchFamily="34" charset="0"/>
            </a:endParaRPr>
          </a:p>
        </p:txBody>
      </p:sp>
      <p:sp>
        <p:nvSpPr>
          <p:cNvPr id="7" name="Date Placeholder 3">
            <a:extLst>
              <a:ext uri="{FF2B5EF4-FFF2-40B4-BE49-F238E27FC236}">
                <a16:creationId xmlns:a16="http://schemas.microsoft.com/office/drawing/2014/main" id="{C4DBED1C-4610-4540-A4AE-CA5E431A65D1}"/>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8" name="Slide Number Placeholder 5">
            <a:extLst>
              <a:ext uri="{FF2B5EF4-FFF2-40B4-BE49-F238E27FC236}">
                <a16:creationId xmlns:a16="http://schemas.microsoft.com/office/drawing/2014/main" id="{448259B6-ACB1-194F-929F-52CDE5D65619}"/>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40590292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mpletely 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909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ompletely Empty">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8206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a semplice">
    <p:spTree>
      <p:nvGrpSpPr>
        <p:cNvPr id="1" name=""/>
        <p:cNvGrpSpPr/>
        <p:nvPr/>
      </p:nvGrpSpPr>
      <p:grpSpPr>
        <a:xfrm>
          <a:off x="0" y="0"/>
          <a:ext cx="0" cy="0"/>
          <a:chOff x="0" y="0"/>
          <a:chExt cx="0" cy="0"/>
        </a:xfrm>
      </p:grpSpPr>
      <p:sp>
        <p:nvSpPr>
          <p:cNvPr id="9" name="Segnaposto testo 7"/>
          <p:cNvSpPr>
            <a:spLocks noGrp="1"/>
          </p:cNvSpPr>
          <p:nvPr>
            <p:ph type="body" sz="quarter" idx="11" hasCustomPrompt="1"/>
          </p:nvPr>
        </p:nvSpPr>
        <p:spPr>
          <a:xfrm>
            <a:off x="498022" y="1062780"/>
            <a:ext cx="10614449" cy="4830903"/>
          </a:xfrm>
          <a:prstGeom prst="rect">
            <a:avLst/>
          </a:prstGeom>
        </p:spPr>
        <p:txBody>
          <a:bodyPr/>
          <a:lstStyle>
            <a:lvl1pPr marL="0" indent="0">
              <a:buFont typeface="Arial" panose="020B0604020202020204" pitchFamily="34" charset="0"/>
              <a:buNone/>
              <a:defRPr sz="1890" baseline="0">
                <a:latin typeface="Source Sans Pro" panose="020B0503030403020204" pitchFamily="34" charset="0"/>
                <a:ea typeface="Source Sans Pro" panose="020B0503030403020204" pitchFamily="34" charset="0"/>
              </a:defRPr>
            </a:lvl1pPr>
          </a:lstStyle>
          <a:p>
            <a:pPr lvl="0"/>
            <a:r>
              <a:rPr lang="it-IT"/>
              <a:t>Fare clic per modificare il testo</a:t>
            </a:r>
          </a:p>
        </p:txBody>
      </p:sp>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820703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iapositiva semplice">
    <p:spTree>
      <p:nvGrpSpPr>
        <p:cNvPr id="1" name=""/>
        <p:cNvGrpSpPr/>
        <p:nvPr/>
      </p:nvGrpSpPr>
      <p:grpSpPr>
        <a:xfrm>
          <a:off x="0" y="0"/>
          <a:ext cx="0" cy="0"/>
          <a:chOff x="0" y="0"/>
          <a:chExt cx="0" cy="0"/>
        </a:xfrm>
      </p:grpSpPr>
      <p:sp>
        <p:nvSpPr>
          <p:cNvPr id="9" name="Segnaposto testo 7"/>
          <p:cNvSpPr>
            <a:spLocks noGrp="1"/>
          </p:cNvSpPr>
          <p:nvPr>
            <p:ph type="body" sz="quarter" idx="11" hasCustomPrompt="1"/>
          </p:nvPr>
        </p:nvSpPr>
        <p:spPr>
          <a:xfrm>
            <a:off x="498022" y="1062780"/>
            <a:ext cx="10614449" cy="4830903"/>
          </a:xfrm>
          <a:prstGeom prst="rect">
            <a:avLst/>
          </a:prstGeom>
        </p:spPr>
        <p:txBody>
          <a:bodyPr/>
          <a:lstStyle>
            <a:lvl1pPr marL="0" indent="0">
              <a:buFont typeface="Arial" panose="020B0604020202020204" pitchFamily="34" charset="0"/>
              <a:buNone/>
              <a:defRPr sz="1890" baseline="0">
                <a:latin typeface="Source Sans Pro" panose="020B0503030403020204" pitchFamily="34" charset="0"/>
                <a:ea typeface="Source Sans Pro" panose="020B0503030403020204" pitchFamily="34" charset="0"/>
              </a:defRPr>
            </a:lvl1pPr>
          </a:lstStyle>
          <a:p>
            <a:pPr lvl="0"/>
            <a:r>
              <a:rPr lang="it-IT"/>
              <a:t>Fare clic per modificare il testo</a:t>
            </a:r>
          </a:p>
        </p:txBody>
      </p:sp>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071625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Diapositiva semplic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208CA2-92C5-4338-95B5-2C9FEB91B352}"/>
              </a:ext>
            </a:extLst>
          </p:cNvPr>
          <p:cNvSpPr>
            <a:spLocks noGrp="1"/>
          </p:cNvSpPr>
          <p:nvPr>
            <p:ph type="body" sz="quarter" idx="15"/>
          </p:nvPr>
        </p:nvSpPr>
        <p:spPr>
          <a:xfrm>
            <a:off x="495020" y="1059779"/>
            <a:ext cx="10614449" cy="4833904"/>
          </a:xfrm>
          <a:prstGeom prst="rect">
            <a:avLst/>
          </a:prstGeom>
        </p:spPr>
        <p:txBody>
          <a:bodyPr/>
          <a:lstStyle>
            <a:lvl1pPr>
              <a:defRPr sz="2268">
                <a:latin typeface="Source Sans Pro" panose="020B0503030403020204" pitchFamily="34" charset="0"/>
                <a:ea typeface="Source Sans Pro" panose="020B0503030403020204" pitchFamily="34" charset="0"/>
              </a:defRPr>
            </a:lvl1pPr>
            <a:lvl2pPr>
              <a:defRPr sz="1890">
                <a:latin typeface="Source Sans Pro" panose="020B0503030403020204" pitchFamily="34" charset="0"/>
                <a:ea typeface="Source Sans Pro" panose="020B0503030403020204" pitchFamily="34" charset="0"/>
              </a:defRPr>
            </a:lvl2pPr>
            <a:lvl3pPr>
              <a:defRPr sz="1701">
                <a:latin typeface="Source Sans Pro" panose="020B0503030403020204" pitchFamily="34" charset="0"/>
                <a:ea typeface="Source Sans Pro" panose="020B0503030403020204" pitchFamily="34" charset="0"/>
              </a:defRPr>
            </a:lvl3pPr>
            <a:lvl4pPr>
              <a:defRPr sz="1512">
                <a:latin typeface="Source Sans Pro" panose="020B0503030403020204" pitchFamily="34" charset="0"/>
                <a:ea typeface="Source Sans Pro" panose="020B0503030403020204" pitchFamily="34" charset="0"/>
              </a:defRPr>
            </a:lvl4pPr>
            <a:lvl5pPr>
              <a:defRPr sz="1512">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2034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Diapositiva semplic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208CA2-92C5-4338-95B5-2C9FEB91B352}"/>
              </a:ext>
            </a:extLst>
          </p:cNvPr>
          <p:cNvSpPr>
            <a:spLocks noGrp="1"/>
          </p:cNvSpPr>
          <p:nvPr>
            <p:ph type="body" sz="quarter" idx="15"/>
          </p:nvPr>
        </p:nvSpPr>
        <p:spPr>
          <a:xfrm>
            <a:off x="495020" y="1059779"/>
            <a:ext cx="10614449" cy="4833904"/>
          </a:xfrm>
          <a:prstGeom prst="rect">
            <a:avLst/>
          </a:prstGeom>
        </p:spPr>
        <p:txBody>
          <a:bodyPr/>
          <a:lstStyle>
            <a:lvl1pPr>
              <a:defRPr sz="2268">
                <a:latin typeface="Source Sans Pro" panose="020B0503030403020204" pitchFamily="34" charset="0"/>
                <a:ea typeface="Source Sans Pro" panose="020B0503030403020204" pitchFamily="34" charset="0"/>
              </a:defRPr>
            </a:lvl1pPr>
            <a:lvl2pPr>
              <a:defRPr sz="1890">
                <a:latin typeface="Source Sans Pro" panose="020B0503030403020204" pitchFamily="34" charset="0"/>
                <a:ea typeface="Source Sans Pro" panose="020B0503030403020204" pitchFamily="34" charset="0"/>
              </a:defRPr>
            </a:lvl2pPr>
            <a:lvl3pPr>
              <a:defRPr sz="1701">
                <a:latin typeface="Source Sans Pro" panose="020B0503030403020204" pitchFamily="34" charset="0"/>
                <a:ea typeface="Source Sans Pro" panose="020B0503030403020204" pitchFamily="34" charset="0"/>
              </a:defRPr>
            </a:lvl3pPr>
            <a:lvl4pPr>
              <a:defRPr sz="1512">
                <a:latin typeface="Source Sans Pro" panose="020B0503030403020204" pitchFamily="34" charset="0"/>
                <a:ea typeface="Source Sans Pro" panose="020B0503030403020204" pitchFamily="34" charset="0"/>
              </a:defRPr>
            </a:lvl4pPr>
            <a:lvl5pPr>
              <a:defRPr sz="1512">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4842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Diapositiva semplic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208CA2-92C5-4338-95B5-2C9FEB91B352}"/>
              </a:ext>
            </a:extLst>
          </p:cNvPr>
          <p:cNvSpPr>
            <a:spLocks noGrp="1"/>
          </p:cNvSpPr>
          <p:nvPr>
            <p:ph type="body" sz="quarter" idx="15"/>
          </p:nvPr>
        </p:nvSpPr>
        <p:spPr>
          <a:xfrm>
            <a:off x="495020" y="1059779"/>
            <a:ext cx="10614449" cy="4833904"/>
          </a:xfrm>
          <a:prstGeom prst="rect">
            <a:avLst/>
          </a:prstGeom>
        </p:spPr>
        <p:txBody>
          <a:bodyPr/>
          <a:lstStyle>
            <a:lvl1pPr>
              <a:defRPr sz="2268">
                <a:latin typeface="Source Sans Pro" panose="020B0503030403020204" pitchFamily="34" charset="0"/>
                <a:ea typeface="Source Sans Pro" panose="020B0503030403020204" pitchFamily="34" charset="0"/>
              </a:defRPr>
            </a:lvl1pPr>
            <a:lvl2pPr>
              <a:defRPr sz="1890">
                <a:latin typeface="Source Sans Pro" panose="020B0503030403020204" pitchFamily="34" charset="0"/>
                <a:ea typeface="Source Sans Pro" panose="020B0503030403020204" pitchFamily="34" charset="0"/>
              </a:defRPr>
            </a:lvl2pPr>
            <a:lvl3pPr>
              <a:defRPr sz="1701">
                <a:latin typeface="Source Sans Pro" panose="020B0503030403020204" pitchFamily="34" charset="0"/>
                <a:ea typeface="Source Sans Pro" panose="020B0503030403020204" pitchFamily="34" charset="0"/>
              </a:defRPr>
            </a:lvl3pPr>
            <a:lvl4pPr>
              <a:defRPr sz="1512">
                <a:latin typeface="Source Sans Pro" panose="020B0503030403020204" pitchFamily="34" charset="0"/>
                <a:ea typeface="Source Sans Pro" panose="020B0503030403020204" pitchFamily="34" charset="0"/>
              </a:defRPr>
            </a:lvl4pPr>
            <a:lvl5pPr>
              <a:defRPr sz="1512">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19179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Diapositiva semplice">
    <p:spTree>
      <p:nvGrpSpPr>
        <p:cNvPr id="1" name=""/>
        <p:cNvGrpSpPr/>
        <p:nvPr/>
      </p:nvGrpSpPr>
      <p:grpSpPr>
        <a:xfrm>
          <a:off x="0" y="0"/>
          <a:ext cx="0" cy="0"/>
          <a:chOff x="0" y="0"/>
          <a:chExt cx="0" cy="0"/>
        </a:xfrm>
      </p:grpSpPr>
      <p:sp>
        <p:nvSpPr>
          <p:cNvPr id="9" name="Segnaposto testo 7"/>
          <p:cNvSpPr>
            <a:spLocks noGrp="1"/>
          </p:cNvSpPr>
          <p:nvPr>
            <p:ph type="body" sz="quarter" idx="11" hasCustomPrompt="1"/>
          </p:nvPr>
        </p:nvSpPr>
        <p:spPr>
          <a:xfrm>
            <a:off x="498022" y="1062780"/>
            <a:ext cx="10614449" cy="4830903"/>
          </a:xfrm>
          <a:prstGeom prst="rect">
            <a:avLst/>
          </a:prstGeom>
        </p:spPr>
        <p:txBody>
          <a:bodyPr/>
          <a:lstStyle>
            <a:lvl1pPr marL="0" indent="0">
              <a:buFont typeface="Arial" panose="020B0604020202020204" pitchFamily="34" charset="0"/>
              <a:buNone/>
              <a:defRPr sz="1701" baseline="0">
                <a:latin typeface="Source Sans Pro" panose="020B0503030403020204" pitchFamily="34" charset="0"/>
                <a:ea typeface="Source Sans Pro" panose="020B0503030403020204" pitchFamily="34" charset="0"/>
              </a:defRPr>
            </a:lvl1pPr>
          </a:lstStyle>
          <a:p>
            <a:pPr lvl="0"/>
            <a:r>
              <a:rPr lang="it-IT"/>
              <a:t>Fare clic per modificare il testo</a:t>
            </a:r>
          </a:p>
        </p:txBody>
      </p:sp>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2254213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D077E-5042-0548-869A-7270756A629A}"/>
              </a:ext>
            </a:extLst>
          </p:cNvPr>
          <p:cNvSpPr>
            <a:spLocks noGrp="1"/>
          </p:cNvSpPr>
          <p:nvPr>
            <p:ph type="title"/>
          </p:nvPr>
        </p:nvSpPr>
        <p:spPr/>
        <p:txBody>
          <a:bodyPr/>
          <a:lstStyle>
            <a:lvl1pPr>
              <a:defRPr>
                <a:solidFill>
                  <a:srgbClr val="005CB3"/>
                </a:solidFill>
              </a:defRPr>
            </a:lvl1pPr>
          </a:lstStyle>
          <a:p>
            <a:r>
              <a:rPr lang="en-US" dirty="0"/>
              <a:t>Click to edit Master title style</a:t>
            </a:r>
          </a:p>
        </p:txBody>
      </p:sp>
      <p:sp>
        <p:nvSpPr>
          <p:cNvPr id="4" name="Footer Placeholder 3">
            <a:extLst>
              <a:ext uri="{FF2B5EF4-FFF2-40B4-BE49-F238E27FC236}">
                <a16:creationId xmlns:a16="http://schemas.microsoft.com/office/drawing/2014/main" id="{0532FB80-0278-4A47-9D84-03D331F32995}"/>
              </a:ext>
            </a:extLst>
          </p:cNvPr>
          <p:cNvSpPr>
            <a:spLocks noGrp="1"/>
          </p:cNvSpPr>
          <p:nvPr>
            <p:ph type="ftr" sz="quarter" idx="11"/>
          </p:nvPr>
        </p:nvSpPr>
        <p:spPr>
          <a:xfrm>
            <a:off x="1079996" y="-1"/>
            <a:ext cx="4320004" cy="180175"/>
          </a:xfrm>
          <a:prstGeom prst="rect">
            <a:avLst/>
          </a:prstGeom>
        </p:spPr>
        <p:txBody>
          <a:bodyPr lIns="0" tIns="0" rIns="0" bIns="0"/>
          <a:lstStyle/>
          <a:p>
            <a:r>
              <a:rPr lang="en-GB" b="1" dirty="0"/>
              <a:t>RISC-V: Open ISA, Processors and Systems from AI-enabled IoT to HPC</a:t>
            </a:r>
          </a:p>
        </p:txBody>
      </p:sp>
      <p:sp>
        <p:nvSpPr>
          <p:cNvPr id="7" name="Content Placeholder 6">
            <a:extLst>
              <a:ext uri="{FF2B5EF4-FFF2-40B4-BE49-F238E27FC236}">
                <a16:creationId xmlns:a16="http://schemas.microsoft.com/office/drawing/2014/main" id="{70174C9C-B987-0541-A176-A2B2DAD7ED20}"/>
              </a:ext>
            </a:extLst>
          </p:cNvPr>
          <p:cNvSpPr>
            <a:spLocks noGrp="1"/>
          </p:cNvSpPr>
          <p:nvPr>
            <p:ph sz="quarter" idx="13"/>
          </p:nvPr>
        </p:nvSpPr>
        <p:spPr>
          <a:xfrm>
            <a:off x="1079996" y="1080000"/>
            <a:ext cx="10080003" cy="5220000"/>
          </a:xfrm>
        </p:spPr>
        <p:txBody>
          <a:bodyPr l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C85844A4-0C1D-A84A-A5CA-8EFDA3423416}"/>
              </a:ext>
            </a:extLst>
          </p:cNvPr>
          <p:cNvSpPr txBox="1">
            <a:spLocks/>
          </p:cNvSpPr>
          <p:nvPr userDrawn="1"/>
        </p:nvSpPr>
        <p:spPr>
          <a:xfrm>
            <a:off x="9360000" y="6300000"/>
            <a:ext cx="900000" cy="180000"/>
          </a:xfrm>
          <a:prstGeom prst="rect">
            <a:avLst/>
          </a:prstGeom>
        </p:spPr>
        <p:txBody>
          <a:bodyPr vert="horz" lIns="91440" tIns="0" rIns="0" bIns="0" rtlCol="0" anchor="ctr"/>
          <a:lstStyle>
            <a:defPPr>
              <a:defRPr lang="en-US"/>
            </a:defPPr>
            <a:lvl1pPr marL="0" algn="r" defTabSz="457200" rtl="0" eaLnBrk="1" latinLnBrk="0" hangingPunct="1">
              <a:defRPr sz="1200" b="1" i="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9" name="Date Placeholder 3">
            <a:extLst>
              <a:ext uri="{FF2B5EF4-FFF2-40B4-BE49-F238E27FC236}">
                <a16:creationId xmlns:a16="http://schemas.microsoft.com/office/drawing/2014/main" id="{AB408E5F-6BA7-1449-BAB6-D773EAAF8AD5}"/>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10" name="Slide Number Placeholder 5">
            <a:extLst>
              <a:ext uri="{FF2B5EF4-FFF2-40B4-BE49-F238E27FC236}">
                <a16:creationId xmlns:a16="http://schemas.microsoft.com/office/drawing/2014/main" id="{27828587-0027-724C-9FA4-71D71E3EE480}"/>
              </a:ext>
            </a:extLst>
          </p:cNvPr>
          <p:cNvSpPr>
            <a:spLocks noGrp="1"/>
          </p:cNvSpPr>
          <p:nvPr>
            <p:ph type="sldNum" sz="quarter" idx="4"/>
          </p:nvPr>
        </p:nvSpPr>
        <p:spPr>
          <a:xfrm>
            <a:off x="10800000" y="6300000"/>
            <a:ext cx="720000" cy="180000"/>
          </a:xfrm>
          <a:prstGeom prst="rect">
            <a:avLst/>
          </a:prstGeom>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40312458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Diapositiva semplic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208CA2-92C5-4338-95B5-2C9FEB91B352}"/>
              </a:ext>
            </a:extLst>
          </p:cNvPr>
          <p:cNvSpPr>
            <a:spLocks noGrp="1"/>
          </p:cNvSpPr>
          <p:nvPr>
            <p:ph type="body" sz="quarter" idx="15"/>
          </p:nvPr>
        </p:nvSpPr>
        <p:spPr>
          <a:xfrm>
            <a:off x="495020" y="1059779"/>
            <a:ext cx="10614449" cy="4833904"/>
          </a:xfrm>
          <a:prstGeom prst="rect">
            <a:avLst/>
          </a:prstGeom>
        </p:spPr>
        <p:txBody>
          <a:bodyPr/>
          <a:lstStyle>
            <a:lvl1pPr>
              <a:defRPr sz="2268">
                <a:latin typeface="Source Sans Pro" panose="020B0503030403020204" pitchFamily="34" charset="0"/>
                <a:ea typeface="Source Sans Pro" panose="020B0503030403020204" pitchFamily="34" charset="0"/>
              </a:defRPr>
            </a:lvl1pPr>
            <a:lvl2pPr>
              <a:defRPr sz="1890">
                <a:latin typeface="Source Sans Pro" panose="020B0503030403020204" pitchFamily="34" charset="0"/>
                <a:ea typeface="Source Sans Pro" panose="020B0503030403020204" pitchFamily="34" charset="0"/>
              </a:defRPr>
            </a:lvl2pPr>
            <a:lvl3pPr>
              <a:defRPr sz="1701">
                <a:latin typeface="Source Sans Pro" panose="020B0503030403020204" pitchFamily="34" charset="0"/>
                <a:ea typeface="Source Sans Pro" panose="020B0503030403020204" pitchFamily="34" charset="0"/>
              </a:defRPr>
            </a:lvl3pPr>
            <a:lvl4pPr>
              <a:defRPr sz="1512">
                <a:latin typeface="Source Sans Pro" panose="020B0503030403020204" pitchFamily="34" charset="0"/>
                <a:ea typeface="Source Sans Pro" panose="020B0503030403020204" pitchFamily="34" charset="0"/>
              </a:defRPr>
            </a:lvl4pPr>
            <a:lvl5pPr>
              <a:defRPr sz="1512">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46665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3954" y="1281059"/>
            <a:ext cx="10672581" cy="4555600"/>
          </a:xfrm>
          <a:prstGeom prst="rect">
            <a:avLst/>
          </a:prstGeom>
        </p:spPr>
        <p:txBody>
          <a:bodyPr wrap="square">
            <a:normAutofit/>
          </a:bodyPr>
          <a:lstStyle>
            <a:lvl1pPr>
              <a:defRPr sz="3024" b="1"/>
            </a:lvl1pPr>
            <a:lvl2pPr>
              <a:defRPr sz="2520" b="1"/>
            </a:lvl2pPr>
            <a:lvl3pPr>
              <a:defRPr sz="2520" b="1"/>
            </a:lvl3pPr>
            <a:lvl4pPr>
              <a:defRPr sz="2520" b="1"/>
            </a:lvl4pPr>
            <a:lvl5pPr>
              <a:defRPr sz="2520" b="1"/>
            </a:lvl5pPr>
            <a:lvl6pPr marL="2376108" marR="0" indent="-216010" algn="l" defTabSz="864039" rtl="0" eaLnBrk="1" fontAlgn="auto" latinLnBrk="0" hangingPunct="1">
              <a:lnSpc>
                <a:spcPct val="90000"/>
              </a:lnSpc>
              <a:spcBef>
                <a:spcPts val="472"/>
              </a:spcBef>
              <a:spcAft>
                <a:spcPts val="0"/>
              </a:spcAft>
              <a:buClrTx/>
              <a:buSzTx/>
              <a:buFont typeface="Arial" panose="020B0604020202020204" pitchFamily="34" charset="0"/>
              <a:buChar char="•"/>
              <a:tabLst/>
              <a:defRPr sz="2520" b="1"/>
            </a:lvl6pPr>
            <a:lvl7pPr>
              <a:defRPr sz="2520" b="1"/>
            </a:lvl7pPr>
            <a:lvl8pPr>
              <a:defRPr sz="2520" b="1"/>
            </a:lvl8pPr>
            <a:lvl9pPr>
              <a:defRPr sz="2520" b="1"/>
            </a:lvl9pPr>
          </a:lstStyle>
          <a:p>
            <a:pPr lvl="0"/>
            <a:r>
              <a:rPr lang="en-US" noProof="0"/>
              <a:t>First Level Content</a:t>
            </a:r>
          </a:p>
          <a:p>
            <a:pPr lvl="1"/>
            <a:r>
              <a:rPr lang="en-US" noProof="0"/>
              <a:t>Second Level Content</a:t>
            </a:r>
          </a:p>
          <a:p>
            <a:pPr lvl="2"/>
            <a:r>
              <a:rPr lang="en-US" noProof="0"/>
              <a:t>Third Level Content</a:t>
            </a:r>
          </a:p>
          <a:p>
            <a:pPr lvl="3"/>
            <a:r>
              <a:rPr lang="en-US" noProof="0"/>
              <a:t>Fourth Level Content</a:t>
            </a:r>
          </a:p>
          <a:p>
            <a:pPr lvl="4"/>
            <a:r>
              <a:rPr lang="en-US" noProof="0"/>
              <a:t>Fifth Level Content</a:t>
            </a:r>
          </a:p>
          <a:p>
            <a:pPr marL="2376108" marR="0" lvl="5" indent="-216010" algn="l" defTabSz="864039" rtl="0" eaLnBrk="1" fontAlgn="auto" latinLnBrk="0" hangingPunct="1">
              <a:lnSpc>
                <a:spcPct val="90000"/>
              </a:lnSpc>
              <a:spcBef>
                <a:spcPts val="472"/>
              </a:spcBef>
              <a:spcAft>
                <a:spcPts val="0"/>
              </a:spcAft>
              <a:buClrTx/>
              <a:buSzTx/>
              <a:buFont typeface="Arial" panose="020B0604020202020204" pitchFamily="34" charset="0"/>
              <a:buChar char="•"/>
              <a:tabLst/>
              <a:defRPr/>
            </a:pPr>
            <a:r>
              <a:rPr lang="en-US" noProof="0"/>
              <a:t>Sixth Level Content</a:t>
            </a:r>
          </a:p>
          <a:p>
            <a:pPr lvl="6"/>
            <a:r>
              <a:rPr lang="en-US" noProof="0"/>
              <a:t>Seventh Level Content</a:t>
            </a:r>
          </a:p>
          <a:p>
            <a:pPr lvl="7"/>
            <a:r>
              <a:rPr lang="en-US" noProof="0"/>
              <a:t>Eight Level Content</a:t>
            </a:r>
          </a:p>
          <a:p>
            <a:pPr lvl="8"/>
            <a:r>
              <a:rPr lang="en-US" noProof="0"/>
              <a:t>Ninth Level Content</a:t>
            </a:r>
          </a:p>
        </p:txBody>
      </p:sp>
      <p:sp>
        <p:nvSpPr>
          <p:cNvPr id="25" name="Title 24"/>
          <p:cNvSpPr>
            <a:spLocks noGrp="1"/>
          </p:cNvSpPr>
          <p:nvPr>
            <p:ph type="title" hasCustomPrompt="1"/>
          </p:nvPr>
        </p:nvSpPr>
        <p:spPr>
          <a:xfrm>
            <a:off x="171582" y="119807"/>
            <a:ext cx="11177325" cy="728085"/>
          </a:xfrm>
          <a:prstGeom prst="rect">
            <a:avLst/>
          </a:prstGeom>
        </p:spPr>
        <p:txBody>
          <a:bodyPr wrap="none" anchor="ctr" anchorCtr="0">
            <a:noAutofit/>
          </a:bodyPr>
          <a:lstStyle>
            <a:lvl1pPr>
              <a:defRPr b="1"/>
            </a:lvl1pPr>
          </a:lstStyle>
          <a:p>
            <a:r>
              <a:rPr lang="en-US" noProof="0"/>
              <a:t>Slide Title</a:t>
            </a:r>
          </a:p>
        </p:txBody>
      </p:sp>
      <p:sp>
        <p:nvSpPr>
          <p:cNvPr id="32" name="Date Placeholder 31"/>
          <p:cNvSpPr>
            <a:spLocks noGrp="1"/>
          </p:cNvSpPr>
          <p:nvPr>
            <p:ph type="dt" sz="half" idx="10"/>
          </p:nvPr>
        </p:nvSpPr>
        <p:spPr>
          <a:xfrm>
            <a:off x="423954" y="6006163"/>
            <a:ext cx="2960190" cy="345010"/>
          </a:xfrm>
          <a:prstGeom prst="rect">
            <a:avLst/>
          </a:prstGeom>
        </p:spPr>
        <p:txBody>
          <a:bodyPr anchor="b"/>
          <a:lstStyle>
            <a:lvl1pPr>
              <a:defRPr sz="1323"/>
            </a:lvl1pPr>
          </a:lstStyle>
          <a:p>
            <a:r>
              <a:rPr lang="it-IT" noProof="1"/>
              <a:t>ACACES 2022</a:t>
            </a:r>
            <a:endParaRPr lang="en-US" noProof="1"/>
          </a:p>
        </p:txBody>
      </p:sp>
      <p:sp>
        <p:nvSpPr>
          <p:cNvPr id="33" name="Footer Placeholder 32"/>
          <p:cNvSpPr>
            <a:spLocks noGrp="1"/>
          </p:cNvSpPr>
          <p:nvPr>
            <p:ph type="ftr" sz="quarter" idx="11"/>
          </p:nvPr>
        </p:nvSpPr>
        <p:spPr>
          <a:xfrm>
            <a:off x="3816162" y="6006163"/>
            <a:ext cx="3888165" cy="345010"/>
          </a:xfrm>
          <a:prstGeom prst="rect">
            <a:avLst/>
          </a:prstGeom>
        </p:spPr>
        <p:txBody>
          <a:bodyPr anchor="b"/>
          <a:lstStyle>
            <a:lvl1pPr algn="ctr">
              <a:defRPr sz="1323"/>
            </a:lvl1pPr>
          </a:lstStyle>
          <a:p>
            <a:r>
              <a:rPr lang="en-US" noProof="1"/>
              <a:t>RISC-V: Open ISA, Processors and Systems from AI-enabled IoT to HPC</a:t>
            </a:r>
          </a:p>
        </p:txBody>
      </p:sp>
      <p:sp>
        <p:nvSpPr>
          <p:cNvPr id="34" name="Slide Number Placeholder 33"/>
          <p:cNvSpPr>
            <a:spLocks noGrp="1"/>
          </p:cNvSpPr>
          <p:nvPr>
            <p:ph type="sldNum" sz="quarter" idx="12"/>
          </p:nvPr>
        </p:nvSpPr>
        <p:spPr>
          <a:xfrm>
            <a:off x="8136344" y="6006163"/>
            <a:ext cx="2960190" cy="345010"/>
          </a:xfrm>
          <a:prstGeom prst="rect">
            <a:avLst/>
          </a:prstGeom>
        </p:spPr>
        <p:txBody>
          <a:bodyPr anchor="b"/>
          <a:lstStyle>
            <a:lvl1pPr algn="r">
              <a:defRPr sz="1323"/>
            </a:lvl1pPr>
          </a:lstStyle>
          <a:p>
            <a:fld id="{22DECF6A-13F7-418C-BBFC-95033FFCD5F1}" type="slidenum">
              <a:rPr lang="en-US" noProof="1" smtClean="0"/>
              <a:pPr/>
              <a:t>‹#›</a:t>
            </a:fld>
            <a:endParaRPr lang="en-US" noProof="1"/>
          </a:p>
        </p:txBody>
      </p:sp>
    </p:spTree>
    <p:extLst>
      <p:ext uri="{BB962C8B-B14F-4D97-AF65-F5344CB8AC3E}">
        <p14:creationId xmlns:p14="http://schemas.microsoft.com/office/powerpoint/2010/main" val="4245292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408017" y="1266902"/>
            <a:ext cx="5170613" cy="4626759"/>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de-CH" dirty="0"/>
              <a:t>Erste Ebene</a:t>
            </a:r>
          </a:p>
          <a:p>
            <a:pPr lvl="1"/>
            <a:r>
              <a:rPr lang="de-CH" dirty="0"/>
              <a:t>Zweite Ebene</a:t>
            </a:r>
          </a:p>
          <a:p>
            <a:pPr lvl="2"/>
            <a:r>
              <a:rPr lang="de-CH" dirty="0"/>
              <a:t>Dritte Ebene</a:t>
            </a:r>
          </a:p>
          <a:p>
            <a:pPr lvl="3"/>
            <a:r>
              <a:rPr lang="de-CH" dirty="0"/>
              <a:t>Vierte Ebene</a:t>
            </a:r>
          </a:p>
        </p:txBody>
      </p:sp>
      <p:sp>
        <p:nvSpPr>
          <p:cNvPr id="4" name="Inhaltsplatzhalter 3"/>
          <p:cNvSpPr>
            <a:spLocks noGrp="1"/>
          </p:cNvSpPr>
          <p:nvPr>
            <p:ph sz="half" idx="2" hasCustomPrompt="1"/>
          </p:nvPr>
        </p:nvSpPr>
        <p:spPr>
          <a:xfrm>
            <a:off x="5941689" y="1266902"/>
            <a:ext cx="5170782" cy="4626759"/>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de-CH" dirty="0"/>
              <a:t>Erste Ebene</a:t>
            </a:r>
          </a:p>
          <a:p>
            <a:pPr lvl="1"/>
            <a:r>
              <a:rPr lang="de-CH" dirty="0"/>
              <a:t>Zweite Ebene</a:t>
            </a:r>
          </a:p>
          <a:p>
            <a:pPr lvl="2"/>
            <a:r>
              <a:rPr lang="de-CH" dirty="0"/>
              <a:t>Dritte Ebene</a:t>
            </a:r>
          </a:p>
          <a:p>
            <a:pPr lvl="3"/>
            <a:r>
              <a:rPr lang="de-CH" dirty="0"/>
              <a:t>Vierte Ebene</a:t>
            </a:r>
          </a:p>
        </p:txBody>
      </p:sp>
      <p:sp>
        <p:nvSpPr>
          <p:cNvPr id="5" name="Datumsplatzhalter 4"/>
          <p:cNvSpPr>
            <a:spLocks noGrp="1"/>
          </p:cNvSpPr>
          <p:nvPr>
            <p:ph type="dt" sz="half" idx="10"/>
          </p:nvPr>
        </p:nvSpPr>
        <p:spPr/>
        <p:txBody>
          <a:bodyPr/>
          <a:lstStyle/>
          <a:p>
            <a:r>
              <a:rPr lang="it-IT"/>
              <a:t>ACACES 2022</a:t>
            </a:r>
            <a:endParaRPr lang="de-CH" dirty="0"/>
          </a:p>
        </p:txBody>
      </p:sp>
      <p:sp>
        <p:nvSpPr>
          <p:cNvPr id="6" name="Fußzeilenplatzhalter 5"/>
          <p:cNvSpPr>
            <a:spLocks noGrp="1"/>
          </p:cNvSpPr>
          <p:nvPr>
            <p:ph type="ftr" sz="quarter" idx="11"/>
          </p:nvPr>
        </p:nvSpPr>
        <p:spPr/>
        <p:txBody>
          <a:bodyPr/>
          <a:lstStyle/>
          <a:p>
            <a:r>
              <a:rPr lang="de-CH"/>
              <a:t>RISC-V: Open ISA, Processors and Systems from AI-enabled IoT to HPC</a:t>
            </a:r>
            <a:endParaRPr lang="de-CH" dirty="0"/>
          </a:p>
        </p:txBody>
      </p:sp>
      <p:sp>
        <p:nvSpPr>
          <p:cNvPr id="7" name="Foliennummernplatzhalter 6"/>
          <p:cNvSpPr>
            <a:spLocks noGrp="1"/>
          </p:cNvSpPr>
          <p:nvPr>
            <p:ph type="sldNum" sz="quarter" idx="12"/>
          </p:nvPr>
        </p:nvSpPr>
        <p:spPr/>
        <p:txBody>
          <a:bodyPr/>
          <a:lstStyle/>
          <a:p>
            <a:fld id="{6C6AE60A-B69C-4790-82F7-3882EDF23186}" type="slidenum">
              <a:rPr lang="de-CH" smtClean="0"/>
              <a:pPr/>
              <a:t>‹#›</a:t>
            </a:fld>
            <a:endParaRPr lang="de-CH" dirty="0"/>
          </a:p>
        </p:txBody>
      </p:sp>
      <p:sp>
        <p:nvSpPr>
          <p:cNvPr id="8" name="Titel 7"/>
          <p:cNvSpPr>
            <a:spLocks noGrp="1"/>
          </p:cNvSpPr>
          <p:nvPr>
            <p:ph type="title"/>
          </p:nvPr>
        </p:nvSpPr>
        <p:spPr>
          <a:noFill/>
        </p:spPr>
        <p:txBody>
          <a:bodyPr/>
          <a:lstStyle/>
          <a:p>
            <a:r>
              <a:rPr lang="de-CH" dirty="0"/>
              <a:t>Mastertitelformat bearbeiten</a:t>
            </a:r>
          </a:p>
        </p:txBody>
      </p:sp>
    </p:spTree>
    <p:extLst>
      <p:ext uri="{BB962C8B-B14F-4D97-AF65-F5344CB8AC3E}">
        <p14:creationId xmlns:p14="http://schemas.microsoft.com/office/powerpoint/2010/main" val="348843087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r>
              <a:rPr lang="en-US" noProof="0"/>
              <a:t>10.05.2021</a:t>
            </a:r>
            <a:endParaRPr lang="de-CH" noProof="0" dirty="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CH" dirty="0"/>
              <a:t>PhD Examination (Diss.-No. 27490) | Energy-Efficient High-Performance Computing | Florian Zaruba</a:t>
            </a:r>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dirty="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1529" y="6148596"/>
            <a:ext cx="930240" cy="153075"/>
          </a:xfrm>
          <a:prstGeom prst="rect">
            <a:avLst/>
          </a:prstGeom>
        </p:spPr>
      </p:pic>
      <p:pic>
        <p:nvPicPr>
          <p:cNvPr id="8" name="Picture 7">
            <a:extLst>
              <a:ext uri="{FF2B5EF4-FFF2-40B4-BE49-F238E27FC236}">
                <a16:creationId xmlns:a16="http://schemas.microsoft.com/office/drawing/2014/main" id="{D5C22445-F748-4C6A-BCEC-7D18F226D916}"/>
              </a:ext>
            </a:extLst>
          </p:cNvPr>
          <p:cNvPicPr>
            <a:picLocks noChangeAspect="1"/>
          </p:cNvPicPr>
          <p:nvPr userDrawn="1"/>
        </p:nvPicPr>
        <p:blipFill>
          <a:blip r:embed="rId4"/>
          <a:stretch>
            <a:fillRect/>
          </a:stretch>
        </p:blipFill>
        <p:spPr>
          <a:xfrm>
            <a:off x="261211" y="6049162"/>
            <a:ext cx="361211" cy="351943"/>
          </a:xfrm>
          <a:prstGeom prst="rect">
            <a:avLst/>
          </a:prstGeom>
        </p:spPr>
      </p:pic>
    </p:spTree>
    <p:extLst>
      <p:ext uri="{BB962C8B-B14F-4D97-AF65-F5344CB8AC3E}">
        <p14:creationId xmlns:p14="http://schemas.microsoft.com/office/powerpoint/2010/main" val="7300691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Inhalt zwei Spal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5862449" y="1335036"/>
            <a:ext cx="4966510" cy="459225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r>
              <a:rPr lang="en-US" noProof="0"/>
              <a:t>10.05.2021</a:t>
            </a:r>
            <a:endParaRPr lang="de-CH" noProof="0" dirty="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CH" dirty="0"/>
              <a:t>PhD Examination (Diss.-No. 27490) | Energy-Efficient High-Performance Computing | Florian Zaruba</a:t>
            </a:r>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dirty="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1529" y="6148596"/>
            <a:ext cx="930240" cy="153075"/>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691530" y="1335036"/>
            <a:ext cx="4762406" cy="4592250"/>
          </a:xfrm>
        </p:spPr>
        <p:txBody>
          <a:bodyPr tIns="1620000"/>
          <a:lstStyle>
            <a:lvl1pPr marL="0" indent="0" algn="ctr">
              <a:buNone/>
              <a:defRPr/>
            </a:lvl1pPr>
          </a:lstStyle>
          <a:p>
            <a:r>
              <a:rPr lang="en-GB" noProof="0" dirty="0"/>
              <a:t>Click icon to add picture</a:t>
            </a:r>
            <a:endParaRPr lang="de-CH" noProof="0" dirty="0"/>
          </a:p>
        </p:txBody>
      </p:sp>
      <p:pic>
        <p:nvPicPr>
          <p:cNvPr id="9" name="Picture 8">
            <a:extLst>
              <a:ext uri="{FF2B5EF4-FFF2-40B4-BE49-F238E27FC236}">
                <a16:creationId xmlns:a16="http://schemas.microsoft.com/office/drawing/2014/main" id="{48674209-E55E-411B-9D8E-B8B570DD4E9A}"/>
              </a:ext>
            </a:extLst>
          </p:cNvPr>
          <p:cNvPicPr>
            <a:picLocks noChangeAspect="1"/>
          </p:cNvPicPr>
          <p:nvPr userDrawn="1"/>
        </p:nvPicPr>
        <p:blipFill>
          <a:blip r:embed="rId4"/>
          <a:stretch>
            <a:fillRect/>
          </a:stretch>
        </p:blipFill>
        <p:spPr>
          <a:xfrm>
            <a:off x="261211" y="6049162"/>
            <a:ext cx="361211" cy="351943"/>
          </a:xfrm>
          <a:prstGeom prst="rect">
            <a:avLst/>
          </a:prstGeom>
        </p:spPr>
      </p:pic>
    </p:spTree>
    <p:extLst>
      <p:ext uri="{BB962C8B-B14F-4D97-AF65-F5344CB8AC3E}">
        <p14:creationId xmlns:p14="http://schemas.microsoft.com/office/powerpoint/2010/main" val="1721691403"/>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Inhalt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lvl1pPr>
              <a:defRPr/>
            </a:lvl1pPr>
          </a:lstStyle>
          <a:p>
            <a:r>
              <a:rPr lang="en-GB" noProof="0"/>
              <a:t>Click to edit Master title style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r>
              <a:rPr lang="en-US" noProof="0"/>
              <a:t>10.05.2021</a:t>
            </a:r>
            <a:endParaRPr lang="de-CH" noProof="0" dirty="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CH" dirty="0"/>
              <a:t>PhD Examination (Diss.-No. 27490) | Energy-Efficient High-Performance Computing | Florian Zaruba</a:t>
            </a:r>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dirty="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1529" y="6148596"/>
            <a:ext cx="930240" cy="153075"/>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691529" y="1335035"/>
            <a:ext cx="10137122" cy="4592250"/>
          </a:xfrm>
        </p:spPr>
        <p:txBody>
          <a:bodyPr tIns="1620000"/>
          <a:lstStyle>
            <a:lvl1pPr marL="0" indent="0" algn="ctr">
              <a:buNone/>
              <a:defRPr/>
            </a:lvl1pPr>
          </a:lstStyle>
          <a:p>
            <a:r>
              <a:rPr lang="en-GB" noProof="0" dirty="0"/>
              <a:t>Click icon to add picture</a:t>
            </a:r>
            <a:endParaRPr lang="de-CH" noProof="0" dirty="0"/>
          </a:p>
        </p:txBody>
      </p:sp>
      <p:pic>
        <p:nvPicPr>
          <p:cNvPr id="8" name="Picture 7">
            <a:extLst>
              <a:ext uri="{FF2B5EF4-FFF2-40B4-BE49-F238E27FC236}">
                <a16:creationId xmlns:a16="http://schemas.microsoft.com/office/drawing/2014/main" id="{4B963876-5B3A-4C67-8E17-35C605EE4C90}"/>
              </a:ext>
            </a:extLst>
          </p:cNvPr>
          <p:cNvPicPr>
            <a:picLocks noChangeAspect="1"/>
          </p:cNvPicPr>
          <p:nvPr userDrawn="1"/>
        </p:nvPicPr>
        <p:blipFill>
          <a:blip r:embed="rId4"/>
          <a:stretch>
            <a:fillRect/>
          </a:stretch>
        </p:blipFill>
        <p:spPr>
          <a:xfrm>
            <a:off x="261211" y="6049162"/>
            <a:ext cx="361211" cy="351943"/>
          </a:xfrm>
          <a:prstGeom prst="rect">
            <a:avLst/>
          </a:prstGeom>
        </p:spPr>
      </p:pic>
    </p:spTree>
    <p:extLst>
      <p:ext uri="{BB962C8B-B14F-4D97-AF65-F5344CB8AC3E}">
        <p14:creationId xmlns:p14="http://schemas.microsoft.com/office/powerpoint/2010/main" val="3936264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92710" y="560677"/>
            <a:ext cx="10735069" cy="721531"/>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92709" y="1451976"/>
            <a:ext cx="5039458" cy="4304242"/>
          </a:xfrm>
          <a:prstGeom prst="rect">
            <a:avLst/>
          </a:prstGeom>
        </p:spPr>
        <p:txBody>
          <a:bodyPr spcFirstLastPara="1" wrap="square" lIns="91425" tIns="91425" rIns="91425" bIns="91425" anchor="t" anchorCtr="0">
            <a:normAutofit/>
          </a:bodyPr>
          <a:lstStyle>
            <a:lvl1pPr marL="576026" lvl="0" indent="-400018">
              <a:spcBef>
                <a:spcPts val="0"/>
              </a:spcBef>
              <a:spcAft>
                <a:spcPts val="0"/>
              </a:spcAft>
              <a:buSzPts val="1400"/>
              <a:buChar char="●"/>
              <a:defRPr sz="1764"/>
            </a:lvl1pPr>
            <a:lvl2pPr marL="1152053" lvl="1" indent="-384018">
              <a:spcBef>
                <a:spcPts val="0"/>
              </a:spcBef>
              <a:spcAft>
                <a:spcPts val="0"/>
              </a:spcAft>
              <a:buSzPts val="1200"/>
              <a:buChar char="○"/>
              <a:defRPr sz="1512"/>
            </a:lvl2pPr>
            <a:lvl3pPr marL="1728079" lvl="2" indent="-384018">
              <a:spcBef>
                <a:spcPts val="0"/>
              </a:spcBef>
              <a:spcAft>
                <a:spcPts val="0"/>
              </a:spcAft>
              <a:buSzPts val="1200"/>
              <a:buChar char="■"/>
              <a:defRPr sz="1512"/>
            </a:lvl3pPr>
            <a:lvl4pPr marL="2304105" lvl="3" indent="-384018">
              <a:spcBef>
                <a:spcPts val="0"/>
              </a:spcBef>
              <a:spcAft>
                <a:spcPts val="0"/>
              </a:spcAft>
              <a:buSzPts val="1200"/>
              <a:buChar char="●"/>
              <a:defRPr sz="1512"/>
            </a:lvl4pPr>
            <a:lvl5pPr marL="2880131" lvl="4" indent="-384018">
              <a:spcBef>
                <a:spcPts val="0"/>
              </a:spcBef>
              <a:spcAft>
                <a:spcPts val="0"/>
              </a:spcAft>
              <a:buSzPts val="1200"/>
              <a:buChar char="○"/>
              <a:defRPr sz="1512"/>
            </a:lvl5pPr>
            <a:lvl6pPr marL="3456158" lvl="5" indent="-384018">
              <a:spcBef>
                <a:spcPts val="0"/>
              </a:spcBef>
              <a:spcAft>
                <a:spcPts val="0"/>
              </a:spcAft>
              <a:buSzPts val="1200"/>
              <a:buChar char="■"/>
              <a:defRPr sz="1512"/>
            </a:lvl6pPr>
            <a:lvl7pPr marL="4032184" lvl="6" indent="-384018">
              <a:spcBef>
                <a:spcPts val="0"/>
              </a:spcBef>
              <a:spcAft>
                <a:spcPts val="0"/>
              </a:spcAft>
              <a:buSzPts val="1200"/>
              <a:buChar char="●"/>
              <a:defRPr sz="1512"/>
            </a:lvl7pPr>
            <a:lvl8pPr marL="4608210" lvl="7" indent="-384018">
              <a:spcBef>
                <a:spcPts val="0"/>
              </a:spcBef>
              <a:spcAft>
                <a:spcPts val="0"/>
              </a:spcAft>
              <a:buSzPts val="1200"/>
              <a:buChar char="○"/>
              <a:defRPr sz="1512"/>
            </a:lvl8pPr>
            <a:lvl9pPr marL="5184237" lvl="8" indent="-384018">
              <a:spcBef>
                <a:spcPts val="0"/>
              </a:spcBef>
              <a:spcAft>
                <a:spcPts val="0"/>
              </a:spcAft>
              <a:buSzPts val="1200"/>
              <a:buChar char="■"/>
              <a:defRPr sz="1512"/>
            </a:lvl9pPr>
          </a:lstStyle>
          <a:p>
            <a:endParaRPr/>
          </a:p>
        </p:txBody>
      </p:sp>
      <p:sp>
        <p:nvSpPr>
          <p:cNvPr id="23" name="Google Shape;23;p5"/>
          <p:cNvSpPr txBox="1">
            <a:spLocks noGrp="1"/>
          </p:cNvSpPr>
          <p:nvPr>
            <p:ph type="body" idx="2"/>
          </p:nvPr>
        </p:nvSpPr>
        <p:spPr>
          <a:xfrm>
            <a:off x="6088321" y="1451976"/>
            <a:ext cx="5039458" cy="4304242"/>
          </a:xfrm>
          <a:prstGeom prst="rect">
            <a:avLst/>
          </a:prstGeom>
        </p:spPr>
        <p:txBody>
          <a:bodyPr spcFirstLastPara="1" wrap="square" lIns="91425" tIns="91425" rIns="91425" bIns="91425" anchor="t" anchorCtr="0">
            <a:normAutofit/>
          </a:bodyPr>
          <a:lstStyle>
            <a:lvl1pPr marL="576026" lvl="0" indent="-400018">
              <a:spcBef>
                <a:spcPts val="0"/>
              </a:spcBef>
              <a:spcAft>
                <a:spcPts val="0"/>
              </a:spcAft>
              <a:buSzPts val="1400"/>
              <a:buChar char="●"/>
              <a:defRPr sz="1764"/>
            </a:lvl1pPr>
            <a:lvl2pPr marL="1152053" lvl="1" indent="-384018">
              <a:spcBef>
                <a:spcPts val="0"/>
              </a:spcBef>
              <a:spcAft>
                <a:spcPts val="0"/>
              </a:spcAft>
              <a:buSzPts val="1200"/>
              <a:buChar char="○"/>
              <a:defRPr sz="1512"/>
            </a:lvl2pPr>
            <a:lvl3pPr marL="1728079" lvl="2" indent="-384018">
              <a:spcBef>
                <a:spcPts val="0"/>
              </a:spcBef>
              <a:spcAft>
                <a:spcPts val="0"/>
              </a:spcAft>
              <a:buSzPts val="1200"/>
              <a:buChar char="■"/>
              <a:defRPr sz="1512"/>
            </a:lvl3pPr>
            <a:lvl4pPr marL="2304105" lvl="3" indent="-384018">
              <a:spcBef>
                <a:spcPts val="0"/>
              </a:spcBef>
              <a:spcAft>
                <a:spcPts val="0"/>
              </a:spcAft>
              <a:buSzPts val="1200"/>
              <a:buChar char="●"/>
              <a:defRPr sz="1512"/>
            </a:lvl4pPr>
            <a:lvl5pPr marL="2880131" lvl="4" indent="-384018">
              <a:spcBef>
                <a:spcPts val="0"/>
              </a:spcBef>
              <a:spcAft>
                <a:spcPts val="0"/>
              </a:spcAft>
              <a:buSzPts val="1200"/>
              <a:buChar char="○"/>
              <a:defRPr sz="1512"/>
            </a:lvl5pPr>
            <a:lvl6pPr marL="3456158" lvl="5" indent="-384018">
              <a:spcBef>
                <a:spcPts val="0"/>
              </a:spcBef>
              <a:spcAft>
                <a:spcPts val="0"/>
              </a:spcAft>
              <a:buSzPts val="1200"/>
              <a:buChar char="■"/>
              <a:defRPr sz="1512"/>
            </a:lvl6pPr>
            <a:lvl7pPr marL="4032184" lvl="6" indent="-384018">
              <a:spcBef>
                <a:spcPts val="0"/>
              </a:spcBef>
              <a:spcAft>
                <a:spcPts val="0"/>
              </a:spcAft>
              <a:buSzPts val="1200"/>
              <a:buChar char="●"/>
              <a:defRPr sz="1512"/>
            </a:lvl7pPr>
            <a:lvl8pPr marL="4608210" lvl="7" indent="-384018">
              <a:spcBef>
                <a:spcPts val="0"/>
              </a:spcBef>
              <a:spcAft>
                <a:spcPts val="0"/>
              </a:spcAft>
              <a:buSzPts val="1200"/>
              <a:buChar char="○"/>
              <a:defRPr sz="1512"/>
            </a:lvl8pPr>
            <a:lvl9pPr marL="5184237" lvl="8" indent="-384018">
              <a:spcBef>
                <a:spcPts val="0"/>
              </a:spcBef>
              <a:spcAft>
                <a:spcPts val="0"/>
              </a:spcAft>
              <a:buSzPts val="1200"/>
              <a:buChar char="■"/>
              <a:defRPr sz="1512"/>
            </a:lvl9pPr>
          </a:lstStyle>
          <a:p>
            <a:endParaRPr/>
          </a:p>
        </p:txBody>
      </p:sp>
      <p:sp>
        <p:nvSpPr>
          <p:cNvPr id="24" name="Google Shape;24;p5"/>
          <p:cNvSpPr txBox="1">
            <a:spLocks noGrp="1"/>
          </p:cNvSpPr>
          <p:nvPr>
            <p:ph type="sldNum" idx="12"/>
          </p:nvPr>
        </p:nvSpPr>
        <p:spPr>
          <a:xfrm>
            <a:off x="10674415" y="5875078"/>
            <a:ext cx="691305" cy="495887"/>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9403701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DB99AB6F-4918-4C1F-AF33-6011C04F4F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05"/>
            <a:ext cx="11520488" cy="6479365"/>
          </a:xfrm>
          <a:prstGeom prst="rect">
            <a:avLst/>
          </a:prstGeom>
        </p:spPr>
      </p:pic>
      <p:sp>
        <p:nvSpPr>
          <p:cNvPr id="45" name="Body Level One…"/>
          <p:cNvSpPr txBox="1">
            <a:spLocks noGrp="1"/>
          </p:cNvSpPr>
          <p:nvPr>
            <p:ph type="body" idx="1"/>
          </p:nvPr>
        </p:nvSpPr>
        <p:spPr>
          <a:xfrm>
            <a:off x="1110070" y="1713647"/>
            <a:ext cx="9469620" cy="3902505"/>
          </a:xfrm>
          <a:prstGeom prst="rect">
            <a:avLst/>
          </a:prstGeom>
        </p:spPr>
        <p:txBody>
          <a:bodyPr anchor="t"/>
          <a:lstStyle>
            <a:lvl1pPr marL="262533" indent="-262533"/>
            <a:lvl2pPr marL="562570" indent="-262533"/>
            <a:lvl3pPr marL="862608" indent="-262533"/>
            <a:lvl4pPr marL="1162645" indent="-262533"/>
            <a:lvl5pPr marL="1462683" indent="-262533"/>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7" name="Title Text"/>
          <p:cNvSpPr txBox="1">
            <a:spLocks noGrp="1"/>
          </p:cNvSpPr>
          <p:nvPr>
            <p:ph type="title"/>
          </p:nvPr>
        </p:nvSpPr>
        <p:spPr>
          <a:xfrm>
            <a:off x="1110070" y="639096"/>
            <a:ext cx="9469620" cy="722332"/>
          </a:xfrm>
          <a:prstGeom prst="rect">
            <a:avLst/>
          </a:prstGeom>
        </p:spPr>
        <p:txBody>
          <a:bodyPr anchor="b"/>
          <a:lstStyle/>
          <a:p>
            <a:r>
              <a:rPr dirty="0"/>
              <a:t>Title Text</a:t>
            </a:r>
          </a:p>
        </p:txBody>
      </p:sp>
    </p:spTree>
    <p:extLst>
      <p:ext uri="{BB962C8B-B14F-4D97-AF65-F5344CB8AC3E}">
        <p14:creationId xmlns:p14="http://schemas.microsoft.com/office/powerpoint/2010/main" val="2783592513"/>
      </p:ext>
    </p:extLst>
  </p:cSld>
  <p:clrMapOvr>
    <a:masterClrMapping/>
  </p:clrMapOvr>
  <p:transition spd="med"/>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208CA2-92C5-4338-95B5-2C9FEB91B352}"/>
              </a:ext>
            </a:extLst>
          </p:cNvPr>
          <p:cNvSpPr>
            <a:spLocks noGrp="1"/>
          </p:cNvSpPr>
          <p:nvPr>
            <p:ph type="body" sz="quarter" idx="15"/>
          </p:nvPr>
        </p:nvSpPr>
        <p:spPr>
          <a:xfrm>
            <a:off x="495020" y="1059779"/>
            <a:ext cx="10614449" cy="4833904"/>
          </a:xfrm>
          <a:prstGeom prst="rect">
            <a:avLst/>
          </a:prstGeom>
        </p:spPr>
        <p:txBody>
          <a:bodyPr/>
          <a:lstStyle>
            <a:lvl1pPr>
              <a:defRPr sz="2268">
                <a:latin typeface="Source Sans Pro" panose="020B0503030403020204" pitchFamily="34" charset="0"/>
                <a:ea typeface="Source Sans Pro" panose="020B0503030403020204" pitchFamily="34" charset="0"/>
              </a:defRPr>
            </a:lvl1pPr>
            <a:lvl2pPr>
              <a:defRPr sz="1890">
                <a:latin typeface="Source Sans Pro" panose="020B0503030403020204" pitchFamily="34" charset="0"/>
                <a:ea typeface="Source Sans Pro" panose="020B0503030403020204" pitchFamily="34" charset="0"/>
              </a:defRPr>
            </a:lvl2pPr>
            <a:lvl3pPr>
              <a:defRPr sz="1701">
                <a:latin typeface="Source Sans Pro" panose="020B0503030403020204" pitchFamily="34" charset="0"/>
                <a:ea typeface="Source Sans Pro" panose="020B0503030403020204" pitchFamily="34" charset="0"/>
              </a:defRPr>
            </a:lvl3pPr>
            <a:lvl4pPr>
              <a:defRPr sz="1512">
                <a:latin typeface="Source Sans Pro" panose="020B0503030403020204" pitchFamily="34" charset="0"/>
                <a:ea typeface="Source Sans Pro" panose="020B0503030403020204" pitchFamily="34" charset="0"/>
              </a:defRPr>
            </a:lvl4pPr>
            <a:lvl5pPr>
              <a:defRPr sz="1512">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854344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Diapositiva semplice">
    <p:spTree>
      <p:nvGrpSpPr>
        <p:cNvPr id="1" name=""/>
        <p:cNvGrpSpPr/>
        <p:nvPr/>
      </p:nvGrpSpPr>
      <p:grpSpPr>
        <a:xfrm>
          <a:off x="0" y="0"/>
          <a:ext cx="0" cy="0"/>
          <a:chOff x="0" y="0"/>
          <a:chExt cx="0" cy="0"/>
        </a:xfrm>
      </p:grpSpPr>
      <p:sp>
        <p:nvSpPr>
          <p:cNvPr id="9" name="Segnaposto testo 7"/>
          <p:cNvSpPr>
            <a:spLocks noGrp="1"/>
          </p:cNvSpPr>
          <p:nvPr>
            <p:ph type="body" sz="quarter" idx="11" hasCustomPrompt="1"/>
          </p:nvPr>
        </p:nvSpPr>
        <p:spPr>
          <a:xfrm>
            <a:off x="498022" y="1062780"/>
            <a:ext cx="10614449" cy="4830903"/>
          </a:xfrm>
          <a:prstGeom prst="rect">
            <a:avLst/>
          </a:prstGeom>
        </p:spPr>
        <p:txBody>
          <a:bodyPr/>
          <a:lstStyle>
            <a:lvl1pPr marL="0" indent="0">
              <a:buFont typeface="Arial" panose="020B0604020202020204" pitchFamily="34" charset="0"/>
              <a:buNone/>
              <a:defRPr sz="1890" baseline="0">
                <a:latin typeface="Source Sans Pro" panose="020B0503030403020204" pitchFamily="34" charset="0"/>
                <a:ea typeface="Source Sans Pro" panose="020B0503030403020204" pitchFamily="34" charset="0"/>
              </a:defRPr>
            </a:lvl1pPr>
          </a:lstStyle>
          <a:p>
            <a:pPr lvl="0"/>
            <a:r>
              <a:rPr lang="it-IT"/>
              <a:t>Fare clic per modificare il testo</a:t>
            </a:r>
          </a:p>
        </p:txBody>
      </p:sp>
      <p:sp>
        <p:nvSpPr>
          <p:cNvPr id="5" name="Date Placeholder 4">
            <a:extLst>
              <a:ext uri="{FF2B5EF4-FFF2-40B4-BE49-F238E27FC236}">
                <a16:creationId xmlns:a16="http://schemas.microsoft.com/office/drawing/2014/main" id="{40F5A909-13C4-6F40-BBCF-31160B527665}"/>
              </a:ext>
            </a:extLst>
          </p:cNvPr>
          <p:cNvSpPr>
            <a:spLocks noGrp="1"/>
          </p:cNvSpPr>
          <p:nvPr>
            <p:ph type="dt" sz="half" idx="12"/>
          </p:nvPr>
        </p:nvSpPr>
        <p:spPr/>
        <p:txBody>
          <a:bodyPr/>
          <a:lstStyle/>
          <a:p>
            <a:r>
              <a:rPr lang="it-IT"/>
              <a:t>ACACES 2022</a:t>
            </a:r>
            <a:endParaRPr lang="en-US"/>
          </a:p>
        </p:txBody>
      </p:sp>
      <p:sp>
        <p:nvSpPr>
          <p:cNvPr id="6" name="Footer Placeholder 5">
            <a:extLst>
              <a:ext uri="{FF2B5EF4-FFF2-40B4-BE49-F238E27FC236}">
                <a16:creationId xmlns:a16="http://schemas.microsoft.com/office/drawing/2014/main" id="{A790A77F-D04A-354E-AEA1-95FAEFF142F6}"/>
              </a:ext>
            </a:extLst>
          </p:cNvPr>
          <p:cNvSpPr>
            <a:spLocks noGrp="1"/>
          </p:cNvSpPr>
          <p:nvPr>
            <p:ph type="ftr" sz="quarter" idx="13"/>
          </p:nvPr>
        </p:nvSpPr>
        <p:spPr/>
        <p:txBody>
          <a:bodyPr/>
          <a:lstStyle/>
          <a:p>
            <a:r>
              <a:rPr lang="en-US"/>
              <a:t>RISC-V: Open ISA, Processors and Systems from AI-enabled IoT to HPC</a:t>
            </a:r>
          </a:p>
        </p:txBody>
      </p:sp>
      <p:sp>
        <p:nvSpPr>
          <p:cNvPr id="8" name="Slide Number Placeholder 7">
            <a:extLst>
              <a:ext uri="{FF2B5EF4-FFF2-40B4-BE49-F238E27FC236}">
                <a16:creationId xmlns:a16="http://schemas.microsoft.com/office/drawing/2014/main" id="{C596A3A1-7094-194F-843C-3B37565CF3F5}"/>
              </a:ext>
            </a:extLst>
          </p:cNvPr>
          <p:cNvSpPr>
            <a:spLocks noGrp="1"/>
          </p:cNvSpPr>
          <p:nvPr>
            <p:ph type="sldNum" sz="quarter" idx="14"/>
          </p:nvPr>
        </p:nvSpPr>
        <p:spPr/>
        <p:txBody>
          <a:bodyPr/>
          <a:lstStyle/>
          <a:p>
            <a:fld id="{C2C0BE87-EA49-234B-AB60-DA484B3832C8}" type="slidenum">
              <a:rPr lang="en-US" smtClean="0"/>
              <a:pPr/>
              <a:t>‹#›</a:t>
            </a:fld>
            <a:endParaRPr lang="en-US"/>
          </a:p>
        </p:txBody>
      </p:sp>
      <p:sp>
        <p:nvSpPr>
          <p:cNvPr id="12" name="Title 11">
            <a:extLst>
              <a:ext uri="{FF2B5EF4-FFF2-40B4-BE49-F238E27FC236}">
                <a16:creationId xmlns:a16="http://schemas.microsoft.com/office/drawing/2014/main" id="{E2EED155-6B16-8D4E-9EBE-C6C9386B647F}"/>
              </a:ext>
            </a:extLst>
          </p:cNvPr>
          <p:cNvSpPr>
            <a:spLocks noGrp="1"/>
          </p:cNvSpPr>
          <p:nvPr>
            <p:ph type="title"/>
          </p:nvPr>
        </p:nvSpPr>
        <p:spPr>
          <a:xfrm>
            <a:off x="498022" y="450413"/>
            <a:ext cx="10614449" cy="544326"/>
          </a:xfrm>
          <a:prstGeom prst="rect">
            <a:avLst/>
          </a:prstGeom>
        </p:spPr>
        <p:txBody>
          <a:bodyPr/>
          <a:lstStyle>
            <a:lvl1pPr algn="l">
              <a:defRPr sz="2457" b="1">
                <a:solidFill>
                  <a:srgbClr val="C00000"/>
                </a:solidFill>
                <a:latin typeface="Source Sans Pro" panose="020B0503030403020204" pitchFamily="34" charset="0"/>
                <a:ea typeface="Source Sans Pro" panose="020B0503030403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817055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by-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B9BE-1D26-7346-9AA8-506C5668F510}"/>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6733BD81-36DA-2A45-83D0-CC9351A6467F}"/>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Content Placeholder 6">
            <a:extLst>
              <a:ext uri="{FF2B5EF4-FFF2-40B4-BE49-F238E27FC236}">
                <a16:creationId xmlns:a16="http://schemas.microsoft.com/office/drawing/2014/main" id="{A3728336-7315-434C-A2F3-4C0D9A3AA41A}"/>
              </a:ext>
            </a:extLst>
          </p:cNvPr>
          <p:cNvSpPr>
            <a:spLocks noGrp="1"/>
          </p:cNvSpPr>
          <p:nvPr>
            <p:ph sz="quarter" idx="13"/>
          </p:nvPr>
        </p:nvSpPr>
        <p:spPr>
          <a:xfrm>
            <a:off x="1079997" y="1080000"/>
            <a:ext cx="5040000" cy="5220000"/>
          </a:xfrm>
        </p:spPr>
        <p:txBody>
          <a:bodyPr l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a:extLst>
              <a:ext uri="{FF2B5EF4-FFF2-40B4-BE49-F238E27FC236}">
                <a16:creationId xmlns:a16="http://schemas.microsoft.com/office/drawing/2014/main" id="{68EB7E14-95DC-BD46-A92B-290E248FFCB6}"/>
              </a:ext>
            </a:extLst>
          </p:cNvPr>
          <p:cNvSpPr>
            <a:spLocks noGrp="1"/>
          </p:cNvSpPr>
          <p:nvPr>
            <p:ph sz="quarter" idx="14"/>
          </p:nvPr>
        </p:nvSpPr>
        <p:spPr>
          <a:xfrm>
            <a:off x="6120000" y="1080000"/>
            <a:ext cx="5040000" cy="5220000"/>
          </a:xfrm>
        </p:spPr>
        <p:txBody>
          <a:bodyPr l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D9D0185B-D6A4-1E45-872F-45D17A4229D7}"/>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11" name="Slide Number Placeholder 5">
            <a:extLst>
              <a:ext uri="{FF2B5EF4-FFF2-40B4-BE49-F238E27FC236}">
                <a16:creationId xmlns:a16="http://schemas.microsoft.com/office/drawing/2014/main" id="{75834E1C-61AE-2E49-8D14-46F06456D587}"/>
              </a:ext>
            </a:extLst>
          </p:cNvPr>
          <p:cNvSpPr>
            <a:spLocks noGrp="1"/>
          </p:cNvSpPr>
          <p:nvPr>
            <p:ph type="sldNum" sz="quarter" idx="4"/>
          </p:nvPr>
        </p:nvSpPr>
        <p:spPr>
          <a:xfrm>
            <a:off x="10800000" y="6300000"/>
            <a:ext cx="720000" cy="180000"/>
          </a:xfrm>
          <a:prstGeom prst="rect">
            <a:avLst/>
          </a:prstGeom>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39056168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400B37-C00D-40D1-8A6F-B6216F3A6F10}"/>
              </a:ext>
            </a:extLst>
          </p:cNvPr>
          <p:cNvSpPr>
            <a:spLocks noGrp="1"/>
          </p:cNvSpPr>
          <p:nvPr>
            <p:ph type="dt" sz="half" idx="10"/>
          </p:nvPr>
        </p:nvSpPr>
        <p:spPr/>
        <p:txBody>
          <a:bodyPr/>
          <a:lstStyle/>
          <a:p>
            <a:pPr lvl="0"/>
            <a:r>
              <a:rPr lang="it-IT"/>
              <a:t>ACACES 2022</a:t>
            </a:r>
            <a:endParaRPr lang="en-US"/>
          </a:p>
        </p:txBody>
      </p:sp>
      <p:sp>
        <p:nvSpPr>
          <p:cNvPr id="3" name="Footer Placeholder 2">
            <a:extLst>
              <a:ext uri="{FF2B5EF4-FFF2-40B4-BE49-F238E27FC236}">
                <a16:creationId xmlns:a16="http://schemas.microsoft.com/office/drawing/2014/main" id="{8967C27D-4C88-4805-91D0-D57D5CA70393}"/>
              </a:ext>
            </a:extLst>
          </p:cNvPr>
          <p:cNvSpPr>
            <a:spLocks noGrp="1"/>
          </p:cNvSpPr>
          <p:nvPr>
            <p:ph type="ftr" sz="quarter" idx="11"/>
          </p:nvPr>
        </p:nvSpPr>
        <p:spPr/>
        <p:txBody>
          <a:bodyPr/>
          <a:lstStyle/>
          <a:p>
            <a:pPr lvl="0"/>
            <a:r>
              <a:rPr lang="en-US"/>
              <a:t>RISC-V: Open ISA, Processors and Systems from AI-enabled IoT to HPC</a:t>
            </a:r>
          </a:p>
        </p:txBody>
      </p:sp>
      <p:sp>
        <p:nvSpPr>
          <p:cNvPr id="4" name="Slide Number Placeholder 3">
            <a:extLst>
              <a:ext uri="{FF2B5EF4-FFF2-40B4-BE49-F238E27FC236}">
                <a16:creationId xmlns:a16="http://schemas.microsoft.com/office/drawing/2014/main" id="{E134AA07-AF88-476D-956F-8A15F925788C}"/>
              </a:ext>
            </a:extLst>
          </p:cNvPr>
          <p:cNvSpPr>
            <a:spLocks noGrp="1"/>
          </p:cNvSpPr>
          <p:nvPr>
            <p:ph type="sldNum" sz="quarter" idx="12"/>
          </p:nvPr>
        </p:nvSpPr>
        <p:spPr/>
        <p:txBody>
          <a:bodyPr/>
          <a:lstStyle/>
          <a:p>
            <a:pPr lvl="0"/>
            <a:fld id="{446C4528-D39E-46AE-99B7-D336ED6AC3CF}" type="slidenum">
              <a:t>‹#›</a:t>
            </a:fld>
            <a:endParaRPr lang="en-US"/>
          </a:p>
        </p:txBody>
      </p:sp>
    </p:spTree>
    <p:extLst>
      <p:ext uri="{BB962C8B-B14F-4D97-AF65-F5344CB8AC3E}">
        <p14:creationId xmlns:p14="http://schemas.microsoft.com/office/powerpoint/2010/main" val="1908650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in-Thi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B9BE-1D26-7346-9AA8-506C5668F510}"/>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6733BD81-36DA-2A45-83D0-CC9351A6467F}"/>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8" name="Content Placeholder 6">
            <a:extLst>
              <a:ext uri="{FF2B5EF4-FFF2-40B4-BE49-F238E27FC236}">
                <a16:creationId xmlns:a16="http://schemas.microsoft.com/office/drawing/2014/main" id="{68EB7E14-95DC-BD46-A92B-290E248FFCB6}"/>
              </a:ext>
            </a:extLst>
          </p:cNvPr>
          <p:cNvSpPr>
            <a:spLocks noGrp="1"/>
          </p:cNvSpPr>
          <p:nvPr>
            <p:ph sz="quarter" idx="14"/>
          </p:nvPr>
        </p:nvSpPr>
        <p:spPr>
          <a:xfrm>
            <a:off x="4680000" y="1080000"/>
            <a:ext cx="6480000" cy="522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a:extLst>
              <a:ext uri="{FF2B5EF4-FFF2-40B4-BE49-F238E27FC236}">
                <a16:creationId xmlns:a16="http://schemas.microsoft.com/office/drawing/2014/main" id="{A3728336-7315-434C-A2F3-4C0D9A3AA41A}"/>
              </a:ext>
            </a:extLst>
          </p:cNvPr>
          <p:cNvSpPr>
            <a:spLocks noGrp="1"/>
          </p:cNvSpPr>
          <p:nvPr>
            <p:ph sz="quarter" idx="13"/>
          </p:nvPr>
        </p:nvSpPr>
        <p:spPr>
          <a:xfrm>
            <a:off x="1080000" y="1080000"/>
            <a:ext cx="3600000" cy="522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4CE66A78-6EF9-1B43-B1AF-8B137E9B826F}"/>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11" name="Slide Number Placeholder 5">
            <a:extLst>
              <a:ext uri="{FF2B5EF4-FFF2-40B4-BE49-F238E27FC236}">
                <a16:creationId xmlns:a16="http://schemas.microsoft.com/office/drawing/2014/main" id="{1D4D8562-307B-C149-828F-0553474BB9EA}"/>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72871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ick-Thi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B9BE-1D26-7346-9AA8-506C5668F510}"/>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6733BD81-36DA-2A45-83D0-CC9351A6467F}"/>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Content Placeholder 6">
            <a:extLst>
              <a:ext uri="{FF2B5EF4-FFF2-40B4-BE49-F238E27FC236}">
                <a16:creationId xmlns:a16="http://schemas.microsoft.com/office/drawing/2014/main" id="{A3728336-7315-434C-A2F3-4C0D9A3AA41A}"/>
              </a:ext>
            </a:extLst>
          </p:cNvPr>
          <p:cNvSpPr>
            <a:spLocks noGrp="1"/>
          </p:cNvSpPr>
          <p:nvPr>
            <p:ph sz="quarter" idx="13"/>
          </p:nvPr>
        </p:nvSpPr>
        <p:spPr>
          <a:xfrm>
            <a:off x="1080000" y="1080000"/>
            <a:ext cx="6480000" cy="522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a:extLst>
              <a:ext uri="{FF2B5EF4-FFF2-40B4-BE49-F238E27FC236}">
                <a16:creationId xmlns:a16="http://schemas.microsoft.com/office/drawing/2014/main" id="{68EB7E14-95DC-BD46-A92B-290E248FFCB6}"/>
              </a:ext>
            </a:extLst>
          </p:cNvPr>
          <p:cNvSpPr>
            <a:spLocks noGrp="1"/>
          </p:cNvSpPr>
          <p:nvPr>
            <p:ph sz="quarter" idx="14"/>
          </p:nvPr>
        </p:nvSpPr>
        <p:spPr>
          <a:xfrm>
            <a:off x="7560000" y="1080000"/>
            <a:ext cx="3600000" cy="522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4AE9C7AB-B5DC-3842-A2B2-AA44FFD8C542}"/>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11" name="Slide Number Placeholder 5">
            <a:extLst>
              <a:ext uri="{FF2B5EF4-FFF2-40B4-BE49-F238E27FC236}">
                <a16:creationId xmlns:a16="http://schemas.microsoft.com/office/drawing/2014/main" id="{3C2B6B95-F30A-9347-A2DC-A51C3B1614DC}"/>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507799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plus tw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71930-E256-A84E-8AC4-067EFE37D23D}"/>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199018DC-0B76-8B41-8D9B-65ECA0718934}"/>
              </a:ext>
            </a:extLst>
          </p:cNvPr>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Content Placeholder 6">
            <a:extLst>
              <a:ext uri="{FF2B5EF4-FFF2-40B4-BE49-F238E27FC236}">
                <a16:creationId xmlns:a16="http://schemas.microsoft.com/office/drawing/2014/main" id="{44A658AA-5F13-9145-AA9C-7217BB8AFC66}"/>
              </a:ext>
            </a:extLst>
          </p:cNvPr>
          <p:cNvSpPr>
            <a:spLocks noGrp="1"/>
          </p:cNvSpPr>
          <p:nvPr>
            <p:ph sz="quarter" idx="13"/>
          </p:nvPr>
        </p:nvSpPr>
        <p:spPr>
          <a:xfrm>
            <a:off x="1080000" y="1080000"/>
            <a:ext cx="10080000" cy="2520000"/>
          </a:xfrm>
          <a:effectLst/>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a:extLst>
              <a:ext uri="{FF2B5EF4-FFF2-40B4-BE49-F238E27FC236}">
                <a16:creationId xmlns:a16="http://schemas.microsoft.com/office/drawing/2014/main" id="{DBBDF1A2-5CF8-E945-BD80-7B75AF0E1589}"/>
              </a:ext>
            </a:extLst>
          </p:cNvPr>
          <p:cNvSpPr>
            <a:spLocks noGrp="1"/>
          </p:cNvSpPr>
          <p:nvPr>
            <p:ph sz="quarter" idx="14"/>
          </p:nvPr>
        </p:nvSpPr>
        <p:spPr>
          <a:xfrm>
            <a:off x="1080000" y="3600000"/>
            <a:ext cx="5040000" cy="270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a:extLst>
              <a:ext uri="{FF2B5EF4-FFF2-40B4-BE49-F238E27FC236}">
                <a16:creationId xmlns:a16="http://schemas.microsoft.com/office/drawing/2014/main" id="{D52D67F4-7CD9-7D48-9F3C-897EB7BBCA2F}"/>
              </a:ext>
            </a:extLst>
          </p:cNvPr>
          <p:cNvSpPr>
            <a:spLocks noGrp="1"/>
          </p:cNvSpPr>
          <p:nvPr>
            <p:ph sz="quarter" idx="15"/>
          </p:nvPr>
        </p:nvSpPr>
        <p:spPr>
          <a:xfrm>
            <a:off x="6120000" y="3600000"/>
            <a:ext cx="5040000" cy="270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Date Placeholder 3">
            <a:extLst>
              <a:ext uri="{FF2B5EF4-FFF2-40B4-BE49-F238E27FC236}">
                <a16:creationId xmlns:a16="http://schemas.microsoft.com/office/drawing/2014/main" id="{245CB29A-20BB-744F-9EF2-C2FD672A4DCB}"/>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12" name="Slide Number Placeholder 5">
            <a:extLst>
              <a:ext uri="{FF2B5EF4-FFF2-40B4-BE49-F238E27FC236}">
                <a16:creationId xmlns:a16="http://schemas.microsoft.com/office/drawing/2014/main" id="{E3E50CD6-A48A-0C46-A908-FF8C238253B2}"/>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44497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by-side">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1079996" y="1260000"/>
            <a:ext cx="3240000" cy="504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dirty="0" err="1"/>
              <a:t>Erste</a:t>
            </a:r>
            <a:r>
              <a:rPr lang="en-US" noProof="0" dirty="0"/>
              <a:t> </a:t>
            </a:r>
            <a:r>
              <a:rPr lang="en-US" noProof="0" dirty="0" err="1"/>
              <a:t>Ebene</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p:txBody>
      </p:sp>
      <p:sp>
        <p:nvSpPr>
          <p:cNvPr id="5" name="Datumsplatzhalter 4"/>
          <p:cNvSpPr>
            <a:spLocks noGrp="1"/>
          </p:cNvSpPr>
          <p:nvPr>
            <p:ph type="dt" sz="half" idx="10"/>
          </p:nvPr>
        </p:nvSpPr>
        <p:spPr>
          <a:xfrm>
            <a:off x="6120000" y="6300000"/>
            <a:ext cx="4140000" cy="180000"/>
          </a:xfrm>
          <a:prstGeom prst="rect">
            <a:avLst/>
          </a:prstGeom>
        </p:spPr>
        <p:txBody>
          <a:bodyPr/>
          <a:lstStyle/>
          <a:p>
            <a:r>
              <a:rPr lang="it-IT"/>
              <a:t>ACACES 2022</a:t>
            </a:r>
            <a:endParaRPr lang="en-US" noProof="0" dirty="0"/>
          </a:p>
        </p:txBody>
      </p:sp>
      <p:sp>
        <p:nvSpPr>
          <p:cNvPr id="6" name="Fußzeilenplatzhalter 5"/>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Foliennummernplatzhalter 6"/>
          <p:cNvSpPr>
            <a:spLocks noGrp="1"/>
          </p:cNvSpPr>
          <p:nvPr>
            <p:ph type="sldNum" sz="quarter" idx="12"/>
          </p:nvPr>
        </p:nvSpPr>
        <p:spPr/>
        <p:txBody>
          <a:bodyPr/>
          <a:lstStyle/>
          <a:p>
            <a:fld id="{6C6AE60A-B69C-4790-82F7-3882EDF23186}" type="slidenum">
              <a:rPr lang="en-US" noProof="0" smtClean="0"/>
              <a:pPr/>
              <a:t>‹#›</a:t>
            </a:fld>
            <a:endParaRPr lang="en-US" noProof="0"/>
          </a:p>
        </p:txBody>
      </p:sp>
      <p:sp>
        <p:nvSpPr>
          <p:cNvPr id="8" name="Titel 7"/>
          <p:cNvSpPr>
            <a:spLocks noGrp="1"/>
          </p:cNvSpPr>
          <p:nvPr>
            <p:ph type="title" hasCustomPrompt="1"/>
          </p:nvPr>
        </p:nvSpPr>
        <p:spPr>
          <a:xfrm>
            <a:off x="1079997" y="360000"/>
            <a:ext cx="10080000" cy="720000"/>
          </a:xfrm>
          <a:noFill/>
        </p:spPr>
        <p:txBody>
          <a:bodyPr/>
          <a:lstStyle/>
          <a:p>
            <a:r>
              <a:rPr lang="en-US" noProof="0" dirty="0" err="1"/>
              <a:t>Mastertitelformat</a:t>
            </a:r>
            <a:r>
              <a:rPr lang="en-US" noProof="0" dirty="0"/>
              <a:t> </a:t>
            </a:r>
            <a:r>
              <a:rPr lang="en-US" noProof="0" dirty="0" err="1"/>
              <a:t>bearbeiten</a:t>
            </a:r>
            <a:endParaRPr lang="en-US" noProof="0" dirty="0"/>
          </a:p>
        </p:txBody>
      </p:sp>
      <p:sp>
        <p:nvSpPr>
          <p:cNvPr id="9" name="Inhaltsplatzhalter 2">
            <a:extLst>
              <a:ext uri="{FF2B5EF4-FFF2-40B4-BE49-F238E27FC236}">
                <a16:creationId xmlns:a16="http://schemas.microsoft.com/office/drawing/2014/main" id="{7EFD657C-081B-244B-977B-C089FB58A1D2}"/>
              </a:ext>
            </a:extLst>
          </p:cNvPr>
          <p:cNvSpPr>
            <a:spLocks noGrp="1"/>
          </p:cNvSpPr>
          <p:nvPr>
            <p:ph sz="half" idx="13" hasCustomPrompt="1"/>
          </p:nvPr>
        </p:nvSpPr>
        <p:spPr>
          <a:xfrm>
            <a:off x="4500000" y="1260000"/>
            <a:ext cx="3240000" cy="504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dirty="0" err="1"/>
              <a:t>Erste</a:t>
            </a:r>
            <a:r>
              <a:rPr lang="en-US" noProof="0" dirty="0"/>
              <a:t> </a:t>
            </a:r>
            <a:r>
              <a:rPr lang="en-US" noProof="0" dirty="0" err="1"/>
              <a:t>Ebene</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p:txBody>
      </p:sp>
      <p:sp>
        <p:nvSpPr>
          <p:cNvPr id="10" name="Inhaltsplatzhalter 2">
            <a:extLst>
              <a:ext uri="{FF2B5EF4-FFF2-40B4-BE49-F238E27FC236}">
                <a16:creationId xmlns:a16="http://schemas.microsoft.com/office/drawing/2014/main" id="{C466C897-17D8-464D-80AC-5BEDA0432F94}"/>
              </a:ext>
            </a:extLst>
          </p:cNvPr>
          <p:cNvSpPr>
            <a:spLocks noGrp="1"/>
          </p:cNvSpPr>
          <p:nvPr>
            <p:ph sz="half" idx="14" hasCustomPrompt="1"/>
          </p:nvPr>
        </p:nvSpPr>
        <p:spPr>
          <a:xfrm>
            <a:off x="7920000" y="1260000"/>
            <a:ext cx="3240000" cy="504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a:t>Erste Ebene</a:t>
            </a:r>
          </a:p>
          <a:p>
            <a:pPr lvl="1"/>
            <a:r>
              <a:rPr lang="en-US" noProof="0"/>
              <a:t>Zweite Ebene</a:t>
            </a:r>
          </a:p>
          <a:p>
            <a:pPr lvl="2"/>
            <a:r>
              <a:rPr lang="en-US" noProof="0"/>
              <a:t>Dritte Ebene</a:t>
            </a:r>
          </a:p>
          <a:p>
            <a:pPr lvl="3"/>
            <a:r>
              <a:rPr lang="en-US" noProof="0"/>
              <a:t>Vierte Ebene</a:t>
            </a:r>
          </a:p>
        </p:txBody>
      </p:sp>
    </p:spTree>
    <p:extLst>
      <p:ext uri="{BB962C8B-B14F-4D97-AF65-F5344CB8AC3E}">
        <p14:creationId xmlns:p14="http://schemas.microsoft.com/office/powerpoint/2010/main" val="416799821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box">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1079996" y="1260000"/>
            <a:ext cx="5040000" cy="252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a:t>Erste Ebene</a:t>
            </a:r>
          </a:p>
          <a:p>
            <a:pPr lvl="1"/>
            <a:r>
              <a:rPr lang="en-US" noProof="0"/>
              <a:t>Zweite Ebene</a:t>
            </a:r>
          </a:p>
          <a:p>
            <a:pPr lvl="2"/>
            <a:r>
              <a:rPr lang="en-US" noProof="0"/>
              <a:t>Dritte Ebene</a:t>
            </a:r>
          </a:p>
          <a:p>
            <a:pPr lvl="3"/>
            <a:r>
              <a:rPr lang="en-US" noProof="0"/>
              <a:t>Vierte Ebene</a:t>
            </a:r>
          </a:p>
        </p:txBody>
      </p:sp>
      <p:sp>
        <p:nvSpPr>
          <p:cNvPr id="5" name="Datumsplatzhalter 4"/>
          <p:cNvSpPr>
            <a:spLocks noGrp="1"/>
          </p:cNvSpPr>
          <p:nvPr>
            <p:ph type="dt" sz="half" idx="10"/>
          </p:nvPr>
        </p:nvSpPr>
        <p:spPr>
          <a:xfrm>
            <a:off x="6120000" y="6300000"/>
            <a:ext cx="4140000" cy="180000"/>
          </a:xfrm>
          <a:prstGeom prst="rect">
            <a:avLst/>
          </a:prstGeom>
        </p:spPr>
        <p:txBody>
          <a:bodyPr/>
          <a:lstStyle/>
          <a:p>
            <a:r>
              <a:rPr lang="it-IT"/>
              <a:t>ACACES 2022</a:t>
            </a:r>
            <a:endParaRPr lang="en-US" noProof="0" dirty="0"/>
          </a:p>
        </p:txBody>
      </p:sp>
      <p:sp>
        <p:nvSpPr>
          <p:cNvPr id="6" name="Fußzeilenplatzhalter 5"/>
          <p:cNvSpPr>
            <a:spLocks noGrp="1"/>
          </p:cNvSpPr>
          <p:nvPr>
            <p:ph type="ftr" sz="quarter" idx="11"/>
          </p:nvPr>
        </p:nvSpPr>
        <p:spPr>
          <a:xfrm>
            <a:off x="1094614" y="0"/>
            <a:ext cx="4305386" cy="155697"/>
          </a:xfrm>
          <a:prstGeom prst="rect">
            <a:avLst/>
          </a:prstGeom>
        </p:spPr>
        <p:txBody>
          <a:bodyPr/>
          <a:lstStyle/>
          <a:p>
            <a:r>
              <a:rPr lang="en-GB" b="1" dirty="0"/>
              <a:t>RISC-V: Open ISA, Processors and Systems from AI-enabled IoT to HPC</a:t>
            </a:r>
          </a:p>
        </p:txBody>
      </p:sp>
      <p:sp>
        <p:nvSpPr>
          <p:cNvPr id="7" name="Foliennummernplatzhalter 6"/>
          <p:cNvSpPr>
            <a:spLocks noGrp="1"/>
          </p:cNvSpPr>
          <p:nvPr>
            <p:ph type="sldNum" sz="quarter" idx="12"/>
          </p:nvPr>
        </p:nvSpPr>
        <p:spPr/>
        <p:txBody>
          <a:bodyPr/>
          <a:lstStyle/>
          <a:p>
            <a:fld id="{6C6AE60A-B69C-4790-82F7-3882EDF23186}" type="slidenum">
              <a:rPr lang="en-US" noProof="0" smtClean="0"/>
              <a:pPr/>
              <a:t>‹#›</a:t>
            </a:fld>
            <a:endParaRPr lang="en-US" noProof="0"/>
          </a:p>
        </p:txBody>
      </p:sp>
      <p:sp>
        <p:nvSpPr>
          <p:cNvPr id="8" name="Titel 7"/>
          <p:cNvSpPr>
            <a:spLocks noGrp="1"/>
          </p:cNvSpPr>
          <p:nvPr>
            <p:ph type="title" hasCustomPrompt="1"/>
          </p:nvPr>
        </p:nvSpPr>
        <p:spPr>
          <a:xfrm>
            <a:off x="1079997" y="360000"/>
            <a:ext cx="10080000" cy="720000"/>
          </a:xfrm>
          <a:noFill/>
        </p:spPr>
        <p:txBody>
          <a:bodyPr/>
          <a:lstStyle/>
          <a:p>
            <a:r>
              <a:rPr lang="en-US" noProof="0" dirty="0" err="1"/>
              <a:t>Mastertitelformat</a:t>
            </a:r>
            <a:r>
              <a:rPr lang="en-US" noProof="0" dirty="0"/>
              <a:t> </a:t>
            </a:r>
            <a:r>
              <a:rPr lang="en-US" noProof="0" dirty="0" err="1"/>
              <a:t>bearbeiten</a:t>
            </a:r>
            <a:endParaRPr lang="en-US" noProof="0" dirty="0"/>
          </a:p>
        </p:txBody>
      </p:sp>
      <p:sp>
        <p:nvSpPr>
          <p:cNvPr id="9" name="Inhaltsplatzhalter 2">
            <a:extLst>
              <a:ext uri="{FF2B5EF4-FFF2-40B4-BE49-F238E27FC236}">
                <a16:creationId xmlns:a16="http://schemas.microsoft.com/office/drawing/2014/main" id="{7EFD657C-081B-244B-977B-C089FB58A1D2}"/>
              </a:ext>
            </a:extLst>
          </p:cNvPr>
          <p:cNvSpPr>
            <a:spLocks noGrp="1"/>
          </p:cNvSpPr>
          <p:nvPr>
            <p:ph sz="half" idx="13" hasCustomPrompt="1"/>
          </p:nvPr>
        </p:nvSpPr>
        <p:spPr>
          <a:xfrm>
            <a:off x="6120000" y="1260000"/>
            <a:ext cx="5040000" cy="252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a:t>Erste Ebene</a:t>
            </a:r>
          </a:p>
          <a:p>
            <a:pPr lvl="1"/>
            <a:r>
              <a:rPr lang="en-US" noProof="0"/>
              <a:t>Zweite Ebene</a:t>
            </a:r>
          </a:p>
          <a:p>
            <a:pPr lvl="2"/>
            <a:r>
              <a:rPr lang="en-US" noProof="0"/>
              <a:t>Dritte Ebene</a:t>
            </a:r>
          </a:p>
          <a:p>
            <a:pPr lvl="3"/>
            <a:r>
              <a:rPr lang="en-US" noProof="0"/>
              <a:t>Vierte Ebene</a:t>
            </a:r>
          </a:p>
        </p:txBody>
      </p:sp>
      <p:sp>
        <p:nvSpPr>
          <p:cNvPr id="11" name="Inhaltsplatzhalter 2">
            <a:extLst>
              <a:ext uri="{FF2B5EF4-FFF2-40B4-BE49-F238E27FC236}">
                <a16:creationId xmlns:a16="http://schemas.microsoft.com/office/drawing/2014/main" id="{A7A6DD52-705F-8C4E-BFBD-BE67BF0FB65A}"/>
              </a:ext>
            </a:extLst>
          </p:cNvPr>
          <p:cNvSpPr>
            <a:spLocks noGrp="1"/>
          </p:cNvSpPr>
          <p:nvPr>
            <p:ph sz="half" idx="15" hasCustomPrompt="1"/>
          </p:nvPr>
        </p:nvSpPr>
        <p:spPr>
          <a:xfrm>
            <a:off x="1079996" y="3780000"/>
            <a:ext cx="5040000" cy="252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a:t>Erste Ebene</a:t>
            </a:r>
          </a:p>
          <a:p>
            <a:pPr lvl="1"/>
            <a:r>
              <a:rPr lang="en-US" noProof="0"/>
              <a:t>Zweite Ebene</a:t>
            </a:r>
          </a:p>
          <a:p>
            <a:pPr lvl="2"/>
            <a:r>
              <a:rPr lang="en-US" noProof="0"/>
              <a:t>Dritte Ebene</a:t>
            </a:r>
          </a:p>
          <a:p>
            <a:pPr lvl="3"/>
            <a:r>
              <a:rPr lang="en-US" noProof="0"/>
              <a:t>Vierte Ebene</a:t>
            </a:r>
          </a:p>
        </p:txBody>
      </p:sp>
      <p:sp>
        <p:nvSpPr>
          <p:cNvPr id="12" name="Inhaltsplatzhalter 2">
            <a:extLst>
              <a:ext uri="{FF2B5EF4-FFF2-40B4-BE49-F238E27FC236}">
                <a16:creationId xmlns:a16="http://schemas.microsoft.com/office/drawing/2014/main" id="{A3ED5591-6176-CF4B-A32B-DDE9257B1FB2}"/>
              </a:ext>
            </a:extLst>
          </p:cNvPr>
          <p:cNvSpPr>
            <a:spLocks noGrp="1"/>
          </p:cNvSpPr>
          <p:nvPr>
            <p:ph sz="half" idx="16" hasCustomPrompt="1"/>
          </p:nvPr>
        </p:nvSpPr>
        <p:spPr>
          <a:xfrm>
            <a:off x="6120000" y="3780000"/>
            <a:ext cx="5040000" cy="2520000"/>
          </a:xfrm>
        </p:spPr>
        <p:txBody>
          <a:bodyPr lIns="140400" rIns="0"/>
          <a:lstStyle>
            <a:lvl1pPr>
              <a:lnSpc>
                <a:spcPct val="100000"/>
              </a:lnSpc>
              <a:spcBef>
                <a:spcPts val="472"/>
              </a:spcBef>
              <a:defRPr sz="1890"/>
            </a:lvl1pPr>
            <a:lvl2pPr>
              <a:lnSpc>
                <a:spcPct val="100000"/>
              </a:lnSpc>
              <a:spcBef>
                <a:spcPts val="378"/>
              </a:spcBef>
              <a:defRPr sz="1701"/>
            </a:lvl2pPr>
            <a:lvl3pPr>
              <a:lnSpc>
                <a:spcPct val="100000"/>
              </a:lnSpc>
              <a:spcBef>
                <a:spcPts val="378"/>
              </a:spcBef>
              <a:defRPr sz="1512"/>
            </a:lvl3pPr>
            <a:lvl4pPr marL="1018520" indent="-168003">
              <a:lnSpc>
                <a:spcPct val="100000"/>
              </a:lnSpc>
              <a:spcBef>
                <a:spcPts val="378"/>
              </a:spcBef>
              <a:defRPr sz="1323"/>
            </a:lvl4pPr>
            <a:lvl5pPr>
              <a:defRPr sz="1323"/>
            </a:lvl5pPr>
            <a:lvl6pPr>
              <a:defRPr sz="1701"/>
            </a:lvl6pPr>
            <a:lvl7pPr>
              <a:defRPr sz="1701"/>
            </a:lvl7pPr>
            <a:lvl8pPr>
              <a:defRPr sz="1701"/>
            </a:lvl8pPr>
            <a:lvl9pPr>
              <a:defRPr sz="1701"/>
            </a:lvl9pPr>
          </a:lstStyle>
          <a:p>
            <a:pPr lvl="0"/>
            <a:r>
              <a:rPr lang="en-US" noProof="0"/>
              <a:t>Erste Ebene</a:t>
            </a:r>
          </a:p>
          <a:p>
            <a:pPr lvl="1"/>
            <a:r>
              <a:rPr lang="en-US" noProof="0"/>
              <a:t>Zweite Ebene</a:t>
            </a:r>
          </a:p>
          <a:p>
            <a:pPr lvl="2"/>
            <a:r>
              <a:rPr lang="en-US" noProof="0"/>
              <a:t>Dritte Ebene</a:t>
            </a:r>
          </a:p>
          <a:p>
            <a:pPr lvl="3"/>
            <a:r>
              <a:rPr lang="en-US" noProof="0"/>
              <a:t>Vierte Ebene</a:t>
            </a:r>
          </a:p>
        </p:txBody>
      </p:sp>
    </p:spTree>
    <p:extLst>
      <p:ext uri="{BB962C8B-B14F-4D97-AF65-F5344CB8AC3E}">
        <p14:creationId xmlns:p14="http://schemas.microsoft.com/office/powerpoint/2010/main" val="420625341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492CF-D048-CF47-9D04-62CE98A96B36}"/>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6BF14167-EACE-1C49-8A74-96A2963E8742}"/>
              </a:ext>
            </a:extLst>
          </p:cNvPr>
          <p:cNvSpPr>
            <a:spLocks noGrp="1"/>
          </p:cNvSpPr>
          <p:nvPr>
            <p:ph type="ftr" sz="quarter" idx="11"/>
          </p:nvPr>
        </p:nvSpPr>
        <p:spPr>
          <a:xfrm>
            <a:off x="1079997" y="0"/>
            <a:ext cx="4500003" cy="180474"/>
          </a:xfrm>
          <a:prstGeom prst="rect">
            <a:avLst/>
          </a:prstGeom>
        </p:spPr>
        <p:txBody>
          <a:bodyPr/>
          <a:lstStyle/>
          <a:p>
            <a:r>
              <a:rPr lang="en-GB" b="1" dirty="0"/>
              <a:t>RISC-V: Open ISA, Processors and Systems from AI-enabled IoT to HPC</a:t>
            </a:r>
          </a:p>
        </p:txBody>
      </p:sp>
      <p:sp>
        <p:nvSpPr>
          <p:cNvPr id="8" name="Date Placeholder 3">
            <a:extLst>
              <a:ext uri="{FF2B5EF4-FFF2-40B4-BE49-F238E27FC236}">
                <a16:creationId xmlns:a16="http://schemas.microsoft.com/office/drawing/2014/main" id="{A76E5756-1B1F-F24F-B911-FC0EDA7E6A31}"/>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9" name="Slide Number Placeholder 5">
            <a:extLst>
              <a:ext uri="{FF2B5EF4-FFF2-40B4-BE49-F238E27FC236}">
                <a16:creationId xmlns:a16="http://schemas.microsoft.com/office/drawing/2014/main" id="{BF7DD318-6214-3E40-AC75-F96B63F7A7FA}"/>
              </a:ext>
            </a:extLst>
          </p:cNvPr>
          <p:cNvSpPr>
            <a:spLocks noGrp="1"/>
          </p:cNvSpPr>
          <p:nvPr>
            <p:ph type="sldNum" sz="quarter" idx="4"/>
          </p:nvPr>
        </p:nvSpPr>
        <p:spPr>
          <a:xfrm>
            <a:off x="10800000" y="6300000"/>
            <a:ext cx="720000" cy="180000"/>
          </a:xfrm>
          <a:prstGeom prst="rect">
            <a:avLst/>
          </a:prstGeom>
          <a:solidFill>
            <a:srgbClr val="005CB3"/>
          </a:solidFill>
        </p:spPr>
        <p:txBody>
          <a:bodyPr vert="horz" lIns="91440" tIns="0" rIns="0" bIns="0" rtlCol="0" anchor="ctr"/>
          <a:lstStyle>
            <a:lvl1pPr algn="r">
              <a:defRPr sz="1200" b="1" i="0">
                <a:solidFill>
                  <a:schemeClr val="bg1">
                    <a:lumMod val="20000"/>
                    <a:lumOff val="80000"/>
                  </a:schemeClr>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2292760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image" Target="../media/image1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9997" y="335697"/>
            <a:ext cx="10080000" cy="720000"/>
          </a:xfrm>
          <a:prstGeom prst="rect">
            <a:avLst/>
          </a:prstGeom>
          <a:noFill/>
        </p:spPr>
        <p:txBody>
          <a:bodyPr vert="horz" lIns="0" tIns="0" rIns="0" bIns="0" rtlCol="0" anchor="ctr">
            <a:noAutofit/>
          </a:bodyPr>
          <a:lstStyle/>
          <a:p>
            <a:pPr lvl="0"/>
            <a:r>
              <a:rPr lang="en-US" dirty="0"/>
              <a:t>Title</a:t>
            </a:r>
          </a:p>
        </p:txBody>
      </p:sp>
      <p:sp>
        <p:nvSpPr>
          <p:cNvPr id="3" name="Text Placeholder 2"/>
          <p:cNvSpPr>
            <a:spLocks noGrp="1"/>
          </p:cNvSpPr>
          <p:nvPr>
            <p:ph type="body" idx="1"/>
          </p:nvPr>
        </p:nvSpPr>
        <p:spPr>
          <a:xfrm>
            <a:off x="1079997" y="1080000"/>
            <a:ext cx="10080002" cy="5220000"/>
          </a:xfrm>
          <a:prstGeom prst="rect">
            <a:avLst/>
          </a:prstGeom>
        </p:spPr>
        <p:txBody>
          <a:bodyPr vert="horz" lIns="0" tIns="46800" rIns="0" bIns="45720" rtlCol="0">
            <a:noAutofit/>
          </a:bodyPr>
          <a:lstStyle/>
          <a:p>
            <a:pPr lvl="0"/>
            <a:r>
              <a:rPr lang="en-US" dirty="0"/>
              <a:t>First line of text (bold)</a:t>
            </a:r>
          </a:p>
          <a:p>
            <a:pPr lvl="1"/>
            <a:r>
              <a:rPr lang="en-US" dirty="0"/>
              <a:t>Subtitle</a:t>
            </a:r>
          </a:p>
          <a:p>
            <a:pPr lvl="2"/>
            <a:r>
              <a:rPr lang="en-US" dirty="0"/>
              <a:t>Sub-subtitle</a:t>
            </a:r>
          </a:p>
          <a:p>
            <a:pPr lvl="3"/>
            <a:r>
              <a:rPr lang="en-US" dirty="0"/>
              <a:t>Normally this should not be here</a:t>
            </a:r>
          </a:p>
          <a:p>
            <a:pPr lvl="4"/>
            <a:r>
              <a:rPr lang="en-US" dirty="0"/>
              <a:t>This level should not be used</a:t>
            </a:r>
          </a:p>
        </p:txBody>
      </p:sp>
      <p:sp>
        <p:nvSpPr>
          <p:cNvPr id="9" name="TextBox 8">
            <a:extLst>
              <a:ext uri="{FF2B5EF4-FFF2-40B4-BE49-F238E27FC236}">
                <a16:creationId xmlns:a16="http://schemas.microsoft.com/office/drawing/2014/main" id="{311254CD-0FE2-BE4E-B26C-04DE1C684BCF}"/>
              </a:ext>
            </a:extLst>
          </p:cNvPr>
          <p:cNvSpPr txBox="1"/>
          <p:nvPr userDrawn="1"/>
        </p:nvSpPr>
        <p:spPr>
          <a:xfrm>
            <a:off x="7072009" y="4688732"/>
            <a:ext cx="0" cy="0"/>
          </a:xfrm>
          <a:prstGeom prst="rect">
            <a:avLst/>
          </a:prstGeom>
          <a:noFill/>
        </p:spPr>
        <p:txBody>
          <a:bodyPr wrap="none" lIns="0" tIns="0" rIns="0" bIns="0" rtlCol="0">
            <a:noAutofit/>
          </a:bodyPr>
          <a:lstStyle/>
          <a:p>
            <a:pPr algn="l" defTabSz="720000"/>
            <a:endParaRPr lang="en-US" sz="2400" b="0" i="0" dirty="0">
              <a:solidFill>
                <a:schemeClr val="tx2"/>
              </a:solidFill>
              <a:latin typeface="Arial Narrow" panose="020B0604020202020204" pitchFamily="34" charset="0"/>
              <a:cs typeface="Arial Narrow" panose="020B0604020202020204" pitchFamily="34" charset="0"/>
            </a:endParaRPr>
          </a:p>
        </p:txBody>
      </p:sp>
      <p:sp>
        <p:nvSpPr>
          <p:cNvPr id="13" name="Footer Placeholder 4">
            <a:extLst>
              <a:ext uri="{FF2B5EF4-FFF2-40B4-BE49-F238E27FC236}">
                <a16:creationId xmlns:a16="http://schemas.microsoft.com/office/drawing/2014/main" id="{E6FD5025-9A1A-274B-B8A5-5F667263127A}"/>
              </a:ext>
            </a:extLst>
          </p:cNvPr>
          <p:cNvSpPr>
            <a:spLocks noGrp="1"/>
          </p:cNvSpPr>
          <p:nvPr>
            <p:ph type="ftr" sz="quarter" idx="3"/>
          </p:nvPr>
        </p:nvSpPr>
        <p:spPr>
          <a:xfrm>
            <a:off x="1094614" y="0"/>
            <a:ext cx="4305386" cy="155697"/>
          </a:xfrm>
          <a:prstGeom prst="rect">
            <a:avLst/>
          </a:prstGeom>
          <a:solidFill>
            <a:srgbClr val="005CB3"/>
          </a:solidFill>
        </p:spPr>
        <p:txBody>
          <a:bodyPr lIns="0" tIns="0" rIns="0" bIns="0" anchor="ctr"/>
          <a:lstStyle>
            <a:lvl1pPr algn="l">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en-GB" b="1" dirty="0"/>
              <a:t>RISC-V: Open ISA, Processors and Systems from AI-enabled IoT to HPC</a:t>
            </a:r>
          </a:p>
        </p:txBody>
      </p:sp>
      <p:sp>
        <p:nvSpPr>
          <p:cNvPr id="12" name="Date Placeholder 3">
            <a:extLst>
              <a:ext uri="{FF2B5EF4-FFF2-40B4-BE49-F238E27FC236}">
                <a16:creationId xmlns:a16="http://schemas.microsoft.com/office/drawing/2014/main" id="{87F95553-1809-914E-8B2E-2181C949618F}"/>
              </a:ext>
            </a:extLst>
          </p:cNvPr>
          <p:cNvSpPr>
            <a:spLocks noGrp="1"/>
          </p:cNvSpPr>
          <p:nvPr>
            <p:ph type="dt" sz="half" idx="2"/>
          </p:nvPr>
        </p:nvSpPr>
        <p:spPr>
          <a:xfrm>
            <a:off x="6120000" y="6300000"/>
            <a:ext cx="4140000" cy="180000"/>
          </a:xfrm>
          <a:prstGeom prst="rect">
            <a:avLst/>
          </a:prstGeom>
          <a:solidFill>
            <a:srgbClr val="005CB3"/>
          </a:solidFill>
        </p:spPr>
        <p:txBody>
          <a:bodyPr lIns="90000" tIns="0" rIns="0" bIns="0" anchor="ctr" anchorCtr="0">
            <a:noAutofit/>
          </a:bodyPr>
          <a:lstStyle>
            <a:lvl1pPr algn="r">
              <a:defRPr sz="1200" b="1" i="0">
                <a:solidFill>
                  <a:schemeClr val="bg1">
                    <a:lumMod val="20000"/>
                    <a:lumOff val="80000"/>
                  </a:schemeClr>
                </a:solidFill>
                <a:latin typeface="Arial Narrow" panose="020B0604020202020204" pitchFamily="34" charset="0"/>
                <a:cs typeface="Arial Narrow" panose="020B0604020202020204" pitchFamily="34" charset="0"/>
              </a:defRPr>
            </a:lvl1pPr>
          </a:lstStyle>
          <a:p>
            <a:r>
              <a:rPr lang="it-IT"/>
              <a:t>ACACES 2022</a:t>
            </a:r>
            <a:endParaRPr lang="en-US" dirty="0"/>
          </a:p>
        </p:txBody>
      </p:sp>
      <p:sp>
        <p:nvSpPr>
          <p:cNvPr id="6" name="Slide Number Placeholder 5">
            <a:extLst>
              <a:ext uri="{FF2B5EF4-FFF2-40B4-BE49-F238E27FC236}">
                <a16:creationId xmlns:a16="http://schemas.microsoft.com/office/drawing/2014/main" id="{AD80B80C-67CA-A547-9615-2E602B6638D7}"/>
              </a:ext>
            </a:extLst>
          </p:cNvPr>
          <p:cNvSpPr>
            <a:spLocks noGrp="1"/>
          </p:cNvSpPr>
          <p:nvPr>
            <p:ph type="sldNum" sz="quarter" idx="4"/>
          </p:nvPr>
        </p:nvSpPr>
        <p:spPr>
          <a:xfrm>
            <a:off x="10800000" y="6300000"/>
            <a:ext cx="720000" cy="180000"/>
          </a:xfrm>
          <a:prstGeom prst="rect">
            <a:avLst/>
          </a:prstGeom>
        </p:spPr>
        <p:txBody>
          <a:bodyPr vert="horz" lIns="91440" tIns="0" rIns="0" bIns="0" rtlCol="0" anchor="ctr"/>
          <a:lstStyle>
            <a:lvl1pPr algn="r">
              <a:defRPr sz="1200" b="0" i="0">
                <a:solidFill>
                  <a:schemeClr val="tx1"/>
                </a:solidFill>
                <a:latin typeface="Arial" panose="020B0604020202020204" pitchFamily="34" charset="0"/>
                <a:cs typeface="Arial" panose="020B0604020202020204" pitchFamily="34" charset="0"/>
              </a:defRPr>
            </a:lvl1pPr>
          </a:lstStyle>
          <a:p>
            <a:fld id="{8EB6DE79-3EF7-DA4A-A4B3-54448DD08F9F}" type="slidenum">
              <a:rPr lang="en-US" smtClean="0"/>
              <a:pPr/>
              <a:t>‹#›</a:t>
            </a:fld>
            <a:endParaRPr lang="en-US" dirty="0"/>
          </a:p>
        </p:txBody>
      </p:sp>
    </p:spTree>
    <p:extLst>
      <p:ext uri="{BB962C8B-B14F-4D97-AF65-F5344CB8AC3E}">
        <p14:creationId xmlns:p14="http://schemas.microsoft.com/office/powerpoint/2010/main" val="4259188032"/>
      </p:ext>
    </p:extLst>
  </p:cSld>
  <p:clrMap bg1="lt1" tx1="dk1" bg2="lt2" tx2="dk2" accent1="accent1" accent2="accent2" accent3="accent3" accent4="accent4" accent5="accent5" accent6="accent6" hlink="hlink" folHlink="folHlink"/>
  <p:sldLayoutIdLst>
    <p:sldLayoutId id="2147483664" r:id="rId1"/>
    <p:sldLayoutId id="2147483675" r:id="rId2"/>
    <p:sldLayoutId id="2147483666" r:id="rId3"/>
    <p:sldLayoutId id="2147483672" r:id="rId4"/>
    <p:sldLayoutId id="2147483673" r:id="rId5"/>
    <p:sldLayoutId id="2147483674" r:id="rId6"/>
    <p:sldLayoutId id="2147483680" r:id="rId7"/>
    <p:sldLayoutId id="2147483679" r:id="rId8"/>
    <p:sldLayoutId id="2147483667" r:id="rId9"/>
    <p:sldLayoutId id="2147483669" r:id="rId10"/>
    <p:sldLayoutId id="2147483668" r:id="rId11"/>
    <p:sldLayoutId id="2147483670" r:id="rId12"/>
    <p:sldLayoutId id="2147483676" r:id="rId13"/>
    <p:sldLayoutId id="2147483690" r:id="rId14"/>
    <p:sldLayoutId id="2147483695" r:id="rId15"/>
    <p:sldLayoutId id="2147483696" r:id="rId16"/>
    <p:sldLayoutId id="2147483697" r:id="rId17"/>
    <p:sldLayoutId id="2147483698" r:id="rId18"/>
    <p:sldLayoutId id="2147483699" r:id="rId19"/>
    <p:sldLayoutId id="2147483700" r:id="rId20"/>
    <p:sldLayoutId id="2147483704" r:id="rId21"/>
    <p:sldLayoutId id="2147483706" r:id="rId22"/>
    <p:sldLayoutId id="2147483707" r:id="rId23"/>
    <p:sldLayoutId id="2147483709" r:id="rId24"/>
    <p:sldLayoutId id="2147483710" r:id="rId25"/>
    <p:sldLayoutId id="2147483711" r:id="rId26"/>
    <p:sldLayoutId id="2147483712" r:id="rId27"/>
  </p:sldLayoutIdLst>
  <p:hf sldNum="0" hdr="0" ftr="0" dt="0"/>
  <p:txStyles>
    <p:titleStyle>
      <a:lvl1pPr algn="l" defTabSz="864017" rtl="0" eaLnBrk="1" latinLnBrk="0" hangingPunct="1">
        <a:lnSpc>
          <a:spcPct val="90000"/>
        </a:lnSpc>
        <a:spcBef>
          <a:spcPct val="0"/>
        </a:spcBef>
        <a:buNone/>
        <a:defRPr lang="en-US" sz="4000" b="1" i="0" kern="1200" spc="-100" baseline="0" dirty="0">
          <a:solidFill>
            <a:schemeClr val="accent3"/>
          </a:solidFill>
          <a:latin typeface="Arial Narrow" panose="020B0604020202020204" pitchFamily="34" charset="0"/>
          <a:ea typeface="+mj-ea"/>
          <a:cs typeface="Arial Narrow" panose="020B0604020202020204" pitchFamily="34" charset="0"/>
        </a:defRPr>
      </a:lvl1pPr>
    </p:titleStyle>
    <p:bodyStyle>
      <a:lvl1pPr marL="288004" indent="-288004" algn="l" defTabSz="720000" rtl="0" eaLnBrk="1" latinLnBrk="0" hangingPunct="1">
        <a:lnSpc>
          <a:spcPct val="100000"/>
        </a:lnSpc>
        <a:spcBef>
          <a:spcPts val="1200"/>
        </a:spcBef>
        <a:buClr>
          <a:schemeClr val="accent1"/>
        </a:buClr>
        <a:buFont typeface="Wingdings" pitchFamily="2" charset="2"/>
        <a:buChar char="§"/>
        <a:defRPr sz="3200" b="1" i="0" kern="1200">
          <a:solidFill>
            <a:schemeClr val="tx2"/>
          </a:solidFill>
          <a:latin typeface="Arial Narrow" panose="020B0604020202020204" pitchFamily="34" charset="0"/>
          <a:ea typeface="+mn-ea"/>
          <a:cs typeface="Arial Narrow" panose="020B0604020202020204" pitchFamily="34" charset="0"/>
        </a:defRPr>
      </a:lvl1pPr>
      <a:lvl2pPr marL="504000" indent="-216004" algn="l" defTabSz="720000" rtl="0" eaLnBrk="1" latinLnBrk="0" hangingPunct="1">
        <a:lnSpc>
          <a:spcPct val="100000"/>
        </a:lnSpc>
        <a:spcBef>
          <a:spcPts val="600"/>
        </a:spcBef>
        <a:buClr>
          <a:schemeClr val="accent1"/>
        </a:buClr>
        <a:buFont typeface="Wingdings" pitchFamily="2" charset="2"/>
        <a:buChar char="§"/>
        <a:defRPr sz="2400" b="0" i="0" kern="1200">
          <a:solidFill>
            <a:schemeClr val="tx2"/>
          </a:solidFill>
          <a:latin typeface="Arial Narrow" panose="020B0604020202020204" pitchFamily="34" charset="0"/>
          <a:ea typeface="+mn-ea"/>
          <a:cs typeface="Arial Narrow" panose="020B0604020202020204" pitchFamily="34" charset="0"/>
        </a:defRPr>
      </a:lvl2pPr>
      <a:lvl3pPr marL="720000" indent="-216004" algn="l" defTabSz="864017" rtl="0" eaLnBrk="1" latinLnBrk="0" hangingPunct="1">
        <a:lnSpc>
          <a:spcPct val="100000"/>
        </a:lnSpc>
        <a:spcBef>
          <a:spcPts val="600"/>
        </a:spcBef>
        <a:buClr>
          <a:schemeClr val="accent1"/>
        </a:buClr>
        <a:buFont typeface="Wingdings" pitchFamily="2" charset="2"/>
        <a:buChar char="§"/>
        <a:defRPr sz="2000" b="0" i="0" kern="1200">
          <a:solidFill>
            <a:schemeClr val="tx2"/>
          </a:solidFill>
          <a:latin typeface="Arial Narrow" panose="020B0604020202020204" pitchFamily="34" charset="0"/>
          <a:ea typeface="+mn-ea"/>
          <a:cs typeface="Arial Narrow" panose="020B0604020202020204" pitchFamily="34" charset="0"/>
        </a:defRPr>
      </a:lvl3pPr>
      <a:lvl4pPr marL="936000" indent="-216004" algn="l" defTabSz="864017" rtl="0" eaLnBrk="1" latinLnBrk="0" hangingPunct="1">
        <a:lnSpc>
          <a:spcPct val="100000"/>
        </a:lnSpc>
        <a:spcBef>
          <a:spcPts val="0"/>
        </a:spcBef>
        <a:buClr>
          <a:schemeClr val="accent1"/>
        </a:buClr>
        <a:buFont typeface="Wingdings" pitchFamily="2" charset="2"/>
        <a:buChar char="§"/>
        <a:defRPr sz="1600" b="0" i="0" kern="1200">
          <a:solidFill>
            <a:schemeClr val="tx2"/>
          </a:solidFill>
          <a:latin typeface="Arial Narrow" panose="020B0604020202020204" pitchFamily="34" charset="0"/>
          <a:ea typeface="+mn-ea"/>
          <a:cs typeface="Arial Narrow" panose="020B0604020202020204" pitchFamily="34" charset="0"/>
        </a:defRPr>
      </a:lvl4pPr>
      <a:lvl5pPr marL="1152000" indent="-216004" algn="l" defTabSz="864017" rtl="0" eaLnBrk="1" latinLnBrk="0" hangingPunct="1">
        <a:lnSpc>
          <a:spcPct val="100000"/>
        </a:lnSpc>
        <a:spcBef>
          <a:spcPts val="0"/>
        </a:spcBef>
        <a:buClr>
          <a:schemeClr val="accent1"/>
        </a:buClr>
        <a:buFont typeface="Wingdings" pitchFamily="2" charset="2"/>
        <a:buChar char="§"/>
        <a:defRPr sz="1400" b="0" i="0" kern="1200">
          <a:solidFill>
            <a:schemeClr val="tx2"/>
          </a:solidFill>
          <a:latin typeface="Arial Narrow" panose="020B0604020202020204" pitchFamily="34" charset="0"/>
          <a:ea typeface="+mn-ea"/>
          <a:cs typeface="Arial Narrow" panose="020B0604020202020204" pitchFamily="34" charset="0"/>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en-US"/>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9827790" y="5417396"/>
            <a:ext cx="1647978" cy="1062779"/>
          </a:xfrm>
          <a:prstGeom prst="rect">
            <a:avLst/>
          </a:prstGeom>
        </p:spPr>
      </p:pic>
      <p:sp>
        <p:nvSpPr>
          <p:cNvPr id="4" name="Slide Number Placeholder 3">
            <a:extLst>
              <a:ext uri="{FF2B5EF4-FFF2-40B4-BE49-F238E27FC236}">
                <a16:creationId xmlns:a16="http://schemas.microsoft.com/office/drawing/2014/main" id="{7478BA62-068A-8D43-A8A6-5BCCE5A7FB82}"/>
              </a:ext>
            </a:extLst>
          </p:cNvPr>
          <p:cNvSpPr>
            <a:spLocks noGrp="1"/>
          </p:cNvSpPr>
          <p:nvPr>
            <p:ph type="sldNum" sz="quarter" idx="4"/>
          </p:nvPr>
        </p:nvSpPr>
        <p:spPr>
          <a:xfrm>
            <a:off x="9207703" y="6006164"/>
            <a:ext cx="620087" cy="345009"/>
          </a:xfrm>
          <a:prstGeom prst="rect">
            <a:avLst/>
          </a:prstGeom>
        </p:spPr>
        <p:txBody>
          <a:bodyPr vert="horz" lIns="91440" tIns="45720" rIns="91440" bIns="45720" rtlCol="0" anchor="ctr"/>
          <a:lstStyle>
            <a:lvl1pPr algn="r">
              <a:defRPr sz="1134">
                <a:solidFill>
                  <a:schemeClr val="tx1"/>
                </a:solidFill>
                <a:latin typeface="Source Sans Pro" panose="020B0503030403020204" pitchFamily="34" charset="0"/>
                <a:ea typeface="Source Sans Pro" panose="020B0503030403020204" pitchFamily="34" charset="0"/>
              </a:defRPr>
            </a:lvl1pPr>
          </a:lstStyle>
          <a:p>
            <a:fld id="{C2C0BE87-EA49-234B-AB60-DA484B3832C8}" type="slidenum">
              <a:rPr lang="en-US" smtClean="0"/>
              <a:pPr/>
              <a:t>‹#›</a:t>
            </a:fld>
            <a:endParaRPr lang="en-US"/>
          </a:p>
        </p:txBody>
      </p:sp>
      <p:sp>
        <p:nvSpPr>
          <p:cNvPr id="6" name="Footer Placeholder 5">
            <a:extLst>
              <a:ext uri="{FF2B5EF4-FFF2-40B4-BE49-F238E27FC236}">
                <a16:creationId xmlns:a16="http://schemas.microsoft.com/office/drawing/2014/main" id="{C4069DF0-7A2D-5142-8835-BD49F048D0A1}"/>
              </a:ext>
            </a:extLst>
          </p:cNvPr>
          <p:cNvSpPr>
            <a:spLocks noGrp="1"/>
          </p:cNvSpPr>
          <p:nvPr>
            <p:ph type="ftr" sz="quarter" idx="3"/>
          </p:nvPr>
        </p:nvSpPr>
        <p:spPr>
          <a:xfrm>
            <a:off x="3816162" y="6006164"/>
            <a:ext cx="3888165" cy="345009"/>
          </a:xfrm>
          <a:prstGeom prst="rect">
            <a:avLst/>
          </a:prstGeom>
        </p:spPr>
        <p:txBody>
          <a:bodyPr vert="horz" lIns="91440" tIns="45720" rIns="91440" bIns="45720" rtlCol="0" anchor="ctr"/>
          <a:lstStyle>
            <a:lvl1pPr algn="ctr">
              <a:defRPr sz="1134">
                <a:solidFill>
                  <a:schemeClr val="tx1">
                    <a:tint val="75000"/>
                  </a:schemeClr>
                </a:solidFill>
                <a:latin typeface="Source Sans Pro" panose="020B0503030403020204" pitchFamily="34" charset="0"/>
                <a:ea typeface="Source Sans Pro" panose="020B0503030403020204" pitchFamily="34" charset="0"/>
              </a:defRPr>
            </a:lvl1pPr>
          </a:lstStyle>
          <a:p>
            <a:r>
              <a:rPr lang="en-US"/>
              <a:t>RISC-V: Open ISA, Processors and Systems from AI-enabled IoT to HPC</a:t>
            </a:r>
          </a:p>
        </p:txBody>
      </p:sp>
      <p:sp>
        <p:nvSpPr>
          <p:cNvPr id="7" name="Date Placeholder 6">
            <a:extLst>
              <a:ext uri="{FF2B5EF4-FFF2-40B4-BE49-F238E27FC236}">
                <a16:creationId xmlns:a16="http://schemas.microsoft.com/office/drawing/2014/main" id="{9A9511BC-55BD-8942-997E-32275312BBB0}"/>
              </a:ext>
            </a:extLst>
          </p:cNvPr>
          <p:cNvSpPr>
            <a:spLocks noGrp="1"/>
          </p:cNvSpPr>
          <p:nvPr>
            <p:ph type="dt" sz="half" idx="2"/>
          </p:nvPr>
        </p:nvSpPr>
        <p:spPr>
          <a:xfrm>
            <a:off x="792033" y="6006164"/>
            <a:ext cx="2592110" cy="345009"/>
          </a:xfrm>
          <a:prstGeom prst="rect">
            <a:avLst/>
          </a:prstGeom>
        </p:spPr>
        <p:txBody>
          <a:bodyPr vert="horz" lIns="91440" tIns="45720" rIns="91440" bIns="45720" rtlCol="0" anchor="ctr"/>
          <a:lstStyle>
            <a:lvl1pPr algn="l">
              <a:defRPr sz="1134">
                <a:solidFill>
                  <a:schemeClr val="tx1">
                    <a:tint val="75000"/>
                  </a:schemeClr>
                </a:solidFill>
                <a:latin typeface="Source Sans Pro" panose="020B0503030403020204" pitchFamily="34" charset="0"/>
                <a:ea typeface="Source Sans Pro" panose="020B0503030403020204" pitchFamily="34" charset="0"/>
              </a:defRPr>
            </a:lvl1pPr>
          </a:lstStyle>
          <a:p>
            <a:r>
              <a:rPr lang="it-IT"/>
              <a:t>ACACES 2022</a:t>
            </a:r>
            <a:endParaRPr lang="en-US"/>
          </a:p>
        </p:txBody>
      </p:sp>
    </p:spTree>
    <p:extLst>
      <p:ext uri="{BB962C8B-B14F-4D97-AF65-F5344CB8AC3E}">
        <p14:creationId xmlns:p14="http://schemas.microsoft.com/office/powerpoint/2010/main" val="248525113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sldNum="0" hdr="0" ftr="0" dt="0"/>
  <p:txStyles>
    <p:titleStyle>
      <a:lvl1pPr algn="ctr" defTabSz="864017" rtl="0" eaLnBrk="1" latinLnBrk="0" hangingPunct="1">
        <a:spcBef>
          <a:spcPct val="0"/>
        </a:spcBef>
        <a:buNone/>
        <a:defRPr sz="4158" kern="1200">
          <a:solidFill>
            <a:schemeClr val="tx1"/>
          </a:solidFill>
          <a:latin typeface="+mj-lt"/>
          <a:ea typeface="+mj-ea"/>
          <a:cs typeface="+mj-cs"/>
        </a:defRPr>
      </a:lvl1pPr>
    </p:titleStyle>
    <p:bodyStyle>
      <a:lvl1pPr marL="324006" indent="-324006" algn="l" defTabSz="864017" rtl="0" eaLnBrk="1" latinLnBrk="0" hangingPunct="1">
        <a:spcBef>
          <a:spcPct val="20000"/>
        </a:spcBef>
        <a:buFont typeface="Arial" panose="020B0604020202020204" pitchFamily="34" charset="0"/>
        <a:buChar char="•"/>
        <a:defRPr sz="3024" kern="1200">
          <a:solidFill>
            <a:schemeClr val="tx1"/>
          </a:solidFill>
          <a:latin typeface="+mn-lt"/>
          <a:ea typeface="+mn-ea"/>
          <a:cs typeface="+mn-cs"/>
        </a:defRPr>
      </a:lvl1pPr>
      <a:lvl2pPr marL="702013" indent="-270005" algn="l" defTabSz="864017" rtl="0" eaLnBrk="1" latinLnBrk="0" hangingPunct="1">
        <a:spcBef>
          <a:spcPct val="20000"/>
        </a:spcBef>
        <a:buFont typeface="Arial" panose="020B0604020202020204" pitchFamily="34" charset="0"/>
        <a:buChar char="–"/>
        <a:defRPr sz="2646" kern="1200">
          <a:solidFill>
            <a:schemeClr val="tx1"/>
          </a:solidFill>
          <a:latin typeface="+mn-lt"/>
          <a:ea typeface="+mn-ea"/>
          <a:cs typeface="+mn-cs"/>
        </a:defRPr>
      </a:lvl2pPr>
      <a:lvl3pPr marL="1080021" indent="-216004" algn="l" defTabSz="864017" rtl="0" eaLnBrk="1" latinLnBrk="0" hangingPunct="1">
        <a:spcBef>
          <a:spcPct val="20000"/>
        </a:spcBef>
        <a:buFont typeface="Arial" panose="020B0604020202020204" pitchFamily="34" charset="0"/>
        <a:buChar char="•"/>
        <a:defRPr sz="2268" kern="1200">
          <a:solidFill>
            <a:schemeClr val="tx1"/>
          </a:solidFill>
          <a:latin typeface="+mn-lt"/>
          <a:ea typeface="+mn-ea"/>
          <a:cs typeface="+mn-cs"/>
        </a:defRPr>
      </a:lvl3pPr>
      <a:lvl4pPr marL="1512029"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4pPr>
      <a:lvl5pPr marL="1944037"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anose="020B0604020202020204" pitchFamily="34" charset="0"/>
        <a:buChar char="•"/>
        <a:defRPr sz="1890" kern="1200">
          <a:solidFill>
            <a:schemeClr val="tx1"/>
          </a:solidFill>
          <a:latin typeface="+mn-lt"/>
          <a:ea typeface="+mn-ea"/>
          <a:cs typeface="+mn-cs"/>
        </a:defRPr>
      </a:lvl9pPr>
    </p:bodyStyle>
    <p:otherStyle>
      <a:defPPr>
        <a:defRPr lang="it-IT"/>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5.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5.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5.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jpg"/><Relationship Id="rId1" Type="http://schemas.openxmlformats.org/officeDocument/2006/relationships/slideLayout" Target="../slideLayouts/slideLayout25.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5.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5.xml"/><Relationship Id="rId1" Type="http://schemas.openxmlformats.org/officeDocument/2006/relationships/tags" Target="../tags/tag5.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5.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image" Target="../media/image37.tiff"/><Relationship Id="rId11" Type="http://schemas.openxmlformats.org/officeDocument/2006/relationships/image" Target="../media/image43.svg"/><Relationship Id="rId5" Type="http://schemas.openxmlformats.org/officeDocument/2006/relationships/image" Target="../media/image39.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sv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6.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25.xml"/><Relationship Id="rId5" Type="http://schemas.openxmlformats.org/officeDocument/2006/relationships/image" Target="../media/image49.jpg"/><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5.xml"/><Relationship Id="rId1" Type="http://schemas.openxmlformats.org/officeDocument/2006/relationships/tags" Target="../tags/tag7.xml"/></Relationships>
</file>

<file path=ppt/slides/_rels/slide39.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50.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21.png"/></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23.xml"/><Relationship Id="rId4" Type="http://schemas.openxmlformats.org/officeDocument/2006/relationships/image" Target="../media/image5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3.xml"/><Relationship Id="rId5" Type="http://schemas.openxmlformats.org/officeDocument/2006/relationships/image" Target="../media/image49.jpg"/><Relationship Id="rId4" Type="http://schemas.openxmlformats.org/officeDocument/2006/relationships/image" Target="../media/image62.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66.svg"/><Relationship Id="rId2" Type="http://schemas.openxmlformats.org/officeDocument/2006/relationships/slideLayout" Target="../slideLayouts/slideLayout12.xml"/><Relationship Id="rId1" Type="http://schemas.openxmlformats.org/officeDocument/2006/relationships/tags" Target="../tags/tag8.xml"/><Relationship Id="rId6" Type="http://schemas.openxmlformats.org/officeDocument/2006/relationships/image" Target="../media/image65.png"/><Relationship Id="rId5" Type="http://schemas.openxmlformats.org/officeDocument/2006/relationships/image" Target="../media/image64.emf"/><Relationship Id="rId4" Type="http://schemas.openxmlformats.org/officeDocument/2006/relationships/image" Target="../media/image6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21.svg"/><Relationship Id="rId4" Type="http://schemas.openxmlformats.org/officeDocument/2006/relationships/image" Target="../media/image20.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0.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5.xml"/><Relationship Id="rId1" Type="http://schemas.openxmlformats.org/officeDocument/2006/relationships/tags" Target="../tags/tag1.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3"/>
          <p:cNvSpPr>
            <a:spLocks noGrp="1"/>
          </p:cNvSpPr>
          <p:nvPr>
            <p:ph sz="quarter" idx="10"/>
          </p:nvPr>
        </p:nvSpPr>
        <p:spPr>
          <a:xfrm>
            <a:off x="360447" y="3600445"/>
            <a:ext cx="7056329" cy="2158967"/>
          </a:xfrm>
        </p:spPr>
        <p:txBody>
          <a:bodyPr/>
          <a:lstStyle/>
          <a:p>
            <a:pPr>
              <a:spcBef>
                <a:spcPct val="0"/>
              </a:spcBef>
            </a:pPr>
            <a:r>
              <a:rPr lang="en-US" altLang="en-US" sz="2800" dirty="0">
                <a:latin typeface="Arial Narrow" panose="020B0606020202030204" pitchFamily="34" charset="0"/>
                <a:cs typeface="Arial Narrow" panose="020B0606020202030204" pitchFamily="34" charset="0"/>
              </a:rPr>
              <a:t>Luca Benini &lt;</a:t>
            </a:r>
            <a:r>
              <a:rPr lang="en-US" altLang="en-US" sz="2800" dirty="0" err="1">
                <a:latin typeface="Arial Narrow" panose="020B0606020202030204" pitchFamily="34" charset="0"/>
                <a:cs typeface="Arial Narrow" panose="020B0606020202030204" pitchFamily="34" charset="0"/>
              </a:rPr>
              <a:t>lbenini@iis.ee.ethz.ch,luca.Benini@unibo.it</a:t>
            </a:r>
            <a:r>
              <a:rPr lang="en-US" altLang="en-US" sz="2800" dirty="0">
                <a:latin typeface="Arial Narrow" panose="020B0606020202030204" pitchFamily="34" charset="0"/>
                <a:cs typeface="Arial Narrow" panose="020B0606020202030204" pitchFamily="34" charset="0"/>
              </a:rPr>
              <a:t>&gt;</a:t>
            </a:r>
          </a:p>
        </p:txBody>
      </p:sp>
      <p:sp>
        <p:nvSpPr>
          <p:cNvPr id="11" name="Title 2">
            <a:extLst>
              <a:ext uri="{FF2B5EF4-FFF2-40B4-BE49-F238E27FC236}">
                <a16:creationId xmlns:a16="http://schemas.microsoft.com/office/drawing/2014/main" id="{99FF153F-FE02-7745-B797-DA5882446484}"/>
              </a:ext>
            </a:extLst>
          </p:cNvPr>
          <p:cNvSpPr txBox="1">
            <a:spLocks/>
          </p:cNvSpPr>
          <p:nvPr/>
        </p:nvSpPr>
        <p:spPr>
          <a:xfrm>
            <a:off x="45229" y="2132031"/>
            <a:ext cx="8913276" cy="1260455"/>
          </a:xfrm>
          <a:prstGeom prst="rect">
            <a:avLst/>
          </a:prstGeom>
          <a:noFill/>
        </p:spPr>
        <p:txBody>
          <a:bodyPr vert="horz" lIns="0" tIns="0" rIns="0" bIns="0" rtlCol="0" anchor="ctr">
            <a:noAutofit/>
          </a:bodyPr>
          <a:lstStyle>
            <a:lvl1pPr algn="l" defTabSz="863600" rtl="0" fontAlgn="base">
              <a:lnSpc>
                <a:spcPct val="90000"/>
              </a:lnSpc>
              <a:spcBef>
                <a:spcPct val="0"/>
              </a:spcBef>
              <a:spcAft>
                <a:spcPct val="0"/>
              </a:spcAft>
              <a:defRPr sz="4400" b="1" kern="1200" spc="-100">
                <a:solidFill>
                  <a:schemeClr val="tx1"/>
                </a:solidFill>
                <a:latin typeface="Arial Narrow" panose="020B0604020202020204" pitchFamily="34" charset="0"/>
                <a:ea typeface="Arial Narrow" panose="020B0606020202030204" pitchFamily="34" charset="0"/>
                <a:cs typeface="Arial Narrow" panose="020B0604020202020204" pitchFamily="34" charset="0"/>
              </a:defRPr>
            </a:lvl1pPr>
            <a:lvl2pPr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2pPr>
            <a:lvl3pPr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3pPr>
            <a:lvl4pPr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4pPr>
            <a:lvl5pPr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5pPr>
            <a:lvl6pPr marL="457200"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6pPr>
            <a:lvl7pPr marL="914400"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7pPr>
            <a:lvl8pPr marL="1371600"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8pPr>
            <a:lvl9pPr marL="1828800" algn="l" defTabSz="863600" rtl="0" fontAlgn="base">
              <a:lnSpc>
                <a:spcPct val="90000"/>
              </a:lnSpc>
              <a:spcBef>
                <a:spcPct val="0"/>
              </a:spcBef>
              <a:spcAft>
                <a:spcPct val="0"/>
              </a:spcAft>
              <a:defRPr sz="4400" b="1">
                <a:solidFill>
                  <a:srgbClr val="1DB24B"/>
                </a:solidFill>
                <a:latin typeface="Arial Narrow" panose="020B0606020202030204" pitchFamily="34" charset="0"/>
                <a:ea typeface="Arial Narrow" panose="020B0606020202030204" pitchFamily="34" charset="0"/>
                <a:cs typeface="Arial Narrow" panose="020B0606020202030204" pitchFamily="34" charset="0"/>
              </a:defRPr>
            </a:lvl9pPr>
          </a:lstStyle>
          <a:p>
            <a:pPr defTabSz="864006" fontAlgn="auto">
              <a:lnSpc>
                <a:spcPct val="100000"/>
              </a:lnSpc>
              <a:spcAft>
                <a:spcPts val="0"/>
              </a:spcAft>
              <a:defRPr/>
            </a:pPr>
            <a:r>
              <a:rPr lang="en-US" sz="4000" dirty="0">
                <a:ea typeface="+mj-ea"/>
              </a:rPr>
              <a:t>The Rise of Tightly-Coupled Processor Clusters</a:t>
            </a:r>
          </a:p>
        </p:txBody>
      </p:sp>
      <p:pic>
        <p:nvPicPr>
          <p:cNvPr id="4" name="Picture 3" descr="A picture containing diagram&#10;&#10;Description automatically generated">
            <a:extLst>
              <a:ext uri="{FF2B5EF4-FFF2-40B4-BE49-F238E27FC236}">
                <a16:creationId xmlns:a16="http://schemas.microsoft.com/office/drawing/2014/main" id="{772B1C4C-320A-4D4F-93C1-A8C7D886F684}"/>
              </a:ext>
            </a:extLst>
          </p:cNvPr>
          <p:cNvPicPr>
            <a:picLocks noChangeAspect="1"/>
          </p:cNvPicPr>
          <p:nvPr/>
        </p:nvPicPr>
        <p:blipFill>
          <a:blip r:embed="rId2"/>
          <a:stretch>
            <a:fillRect/>
          </a:stretch>
        </p:blipFill>
        <p:spPr>
          <a:xfrm>
            <a:off x="1216890" y="4791237"/>
            <a:ext cx="2330943" cy="837020"/>
          </a:xfrm>
          <a:prstGeom prst="rect">
            <a:avLst/>
          </a:prstGeom>
        </p:spPr>
      </p:pic>
      <p:pic>
        <p:nvPicPr>
          <p:cNvPr id="6" name="Picture 5" descr="A picture containing text&#10;&#10;Description automatically generated">
            <a:extLst>
              <a:ext uri="{FF2B5EF4-FFF2-40B4-BE49-F238E27FC236}">
                <a16:creationId xmlns:a16="http://schemas.microsoft.com/office/drawing/2014/main" id="{8854DDBD-75BA-4927-AFE6-C9FF52056146}"/>
              </a:ext>
            </a:extLst>
          </p:cNvPr>
          <p:cNvPicPr>
            <a:picLocks noChangeAspect="1"/>
          </p:cNvPicPr>
          <p:nvPr/>
        </p:nvPicPr>
        <p:blipFill>
          <a:blip r:embed="rId3"/>
          <a:stretch>
            <a:fillRect/>
          </a:stretch>
        </p:blipFill>
        <p:spPr>
          <a:xfrm>
            <a:off x="3627129" y="4767269"/>
            <a:ext cx="2258403" cy="903361"/>
          </a:xfrm>
          <a:prstGeom prst="rect">
            <a:avLst/>
          </a:prstGeom>
        </p:spPr>
      </p:pic>
      <p:pic>
        <p:nvPicPr>
          <p:cNvPr id="17" name="Picture 27" descr="http://smat.epfl.ch/ERC.png">
            <a:extLst>
              <a:ext uri="{FF2B5EF4-FFF2-40B4-BE49-F238E27FC236}">
                <a16:creationId xmlns:a16="http://schemas.microsoft.com/office/drawing/2014/main" id="{D24A41E3-4102-4D70-A594-F839DC7C7D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59" y="4824649"/>
            <a:ext cx="1174469" cy="72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4" descr="https://www.elca.ch/sites/default/files/styles/panopoly_image_full/public/general/snf_logo_0.gif?itok=O5En1paF">
            <a:extLst>
              <a:ext uri="{FF2B5EF4-FFF2-40B4-BE49-F238E27FC236}">
                <a16:creationId xmlns:a16="http://schemas.microsoft.com/office/drawing/2014/main" id="{747F2560-25E9-4ACC-8CA4-4DCA50E995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4829" y="4729666"/>
            <a:ext cx="2126528" cy="72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erson smiling for the camera&#10;&#10;Description automatically generated with medium confidence">
            <a:extLst>
              <a:ext uri="{FF2B5EF4-FFF2-40B4-BE49-F238E27FC236}">
                <a16:creationId xmlns:a16="http://schemas.microsoft.com/office/drawing/2014/main" id="{8BA1E4F2-4A82-4B5E-8B5B-753547F5DE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42459" y="1954338"/>
            <a:ext cx="2081353" cy="2437780"/>
          </a:xfrm>
          <a:prstGeom prst="rect">
            <a:avLst/>
          </a:prstGeom>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7692CEA4-0DA8-094B-BC45-EF5A3CFCD980}"/>
              </a:ext>
            </a:extLst>
          </p:cNvPr>
          <p:cNvSpPr/>
          <p:nvPr/>
        </p:nvSpPr>
        <p:spPr>
          <a:xfrm>
            <a:off x="5877695" y="2424262"/>
            <a:ext cx="4849458" cy="2130998"/>
          </a:xfrm>
          <a:prstGeom prst="rect">
            <a:avLst/>
          </a:prstGeom>
          <a:solidFill>
            <a:schemeClr val="bg1">
              <a:lumMod val="75000"/>
              <a:alpha val="20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7907C989-D149-3543-B029-6C49B97CE5DB}"/>
              </a:ext>
            </a:extLst>
          </p:cNvPr>
          <p:cNvSpPr/>
          <p:nvPr/>
        </p:nvSpPr>
        <p:spPr>
          <a:xfrm>
            <a:off x="970118" y="3018511"/>
            <a:ext cx="3957166" cy="1036813"/>
          </a:xfrm>
          <a:prstGeom prst="rect">
            <a:avLst/>
          </a:prstGeom>
          <a:solidFill>
            <a:srgbClr val="FFC000">
              <a:alpha val="2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6">
            <a:extLst>
              <a:ext uri="{FF2B5EF4-FFF2-40B4-BE49-F238E27FC236}">
                <a16:creationId xmlns:a16="http://schemas.microsoft.com/office/drawing/2014/main" id="{03789CE5-6E63-524E-8E9D-FEA28A233D1F}"/>
              </a:ext>
            </a:extLst>
          </p:cNvPr>
          <p:cNvSpPr>
            <a:spLocks noGrp="1"/>
          </p:cNvSpPr>
          <p:nvPr>
            <p:ph type="title"/>
          </p:nvPr>
        </p:nvSpPr>
        <p:spPr/>
        <p:txBody>
          <a:bodyPr/>
          <a:lstStyle/>
          <a:p>
            <a:r>
              <a:rPr lang="en-GB" dirty="0"/>
              <a:t>Snitch PE:  ISA Extension for efficient “Compute” </a:t>
            </a:r>
            <a:endParaRPr lang="en-GB" b="1" dirty="0"/>
          </a:p>
        </p:txBody>
      </p:sp>
      <p:sp>
        <p:nvSpPr>
          <p:cNvPr id="6" name="Slide Number Placeholder 5">
            <a:extLst>
              <a:ext uri="{FF2B5EF4-FFF2-40B4-BE49-F238E27FC236}">
                <a16:creationId xmlns:a16="http://schemas.microsoft.com/office/drawing/2014/main" id="{6DB39C5C-81C0-D446-ABA5-6B553FAFFCE5}"/>
              </a:ext>
            </a:extLst>
          </p:cNvPr>
          <p:cNvSpPr>
            <a:spLocks noGrp="1"/>
          </p:cNvSpPr>
          <p:nvPr>
            <p:ph type="sldNum" sz="quarter" idx="12"/>
          </p:nvPr>
        </p:nvSpPr>
        <p:spPr/>
        <p:txBody>
          <a:bodyPr/>
          <a:lstStyle/>
          <a:p>
            <a:fld id="{6C6AE60A-B69C-4790-82F7-3882EDF23186}" type="slidenum">
              <a:rPr lang="en-GB" smtClean="0"/>
              <a:t>10</a:t>
            </a:fld>
            <a:endParaRPr lang="en-GB" dirty="0"/>
          </a:p>
        </p:txBody>
      </p:sp>
      <p:sp>
        <p:nvSpPr>
          <p:cNvPr id="2" name="Content Placeholder 1">
            <a:extLst>
              <a:ext uri="{FF2B5EF4-FFF2-40B4-BE49-F238E27FC236}">
                <a16:creationId xmlns:a16="http://schemas.microsoft.com/office/drawing/2014/main" id="{CF7EA15A-A39F-2E43-927F-318D1B2B85F5}"/>
              </a:ext>
            </a:extLst>
          </p:cNvPr>
          <p:cNvSpPr>
            <a:spLocks noGrp="1"/>
          </p:cNvSpPr>
          <p:nvPr>
            <p:ph idx="4294967295"/>
          </p:nvPr>
        </p:nvSpPr>
        <p:spPr>
          <a:xfrm>
            <a:off x="0" y="1085850"/>
            <a:ext cx="10080625" cy="774700"/>
          </a:xfrm>
        </p:spPr>
        <p:txBody>
          <a:bodyPr/>
          <a:lstStyle/>
          <a:p>
            <a:r>
              <a:rPr lang="en-GB" sz="2000" dirty="0">
                <a:solidFill>
                  <a:schemeClr val="tx1"/>
                </a:solidFill>
                <a:latin typeface="+mn-lt"/>
              </a:rPr>
              <a:t>How can we remove the Von Neumann Bottleneck?</a:t>
            </a:r>
          </a:p>
          <a:p>
            <a:r>
              <a:rPr lang="en-GB" sz="2000" dirty="0">
                <a:solidFill>
                  <a:schemeClr val="tx1"/>
                </a:solidFill>
                <a:latin typeface="+mn-lt"/>
              </a:rPr>
              <a:t>Targeting “compute” code</a:t>
            </a:r>
          </a:p>
          <a:p>
            <a:pPr marL="0" indent="0">
              <a:buNone/>
            </a:pPr>
            <a:endParaRPr lang="en-GB" sz="2000" dirty="0">
              <a:solidFill>
                <a:schemeClr val="tx1"/>
              </a:solidFill>
              <a:latin typeface="+mn-lt"/>
            </a:endParaRPr>
          </a:p>
        </p:txBody>
      </p:sp>
      <p:sp>
        <p:nvSpPr>
          <p:cNvPr id="14" name="TextBox 13">
            <a:extLst>
              <a:ext uri="{FF2B5EF4-FFF2-40B4-BE49-F238E27FC236}">
                <a16:creationId xmlns:a16="http://schemas.microsoft.com/office/drawing/2014/main" id="{122AB9AD-DC52-7C43-8C5A-AAF8A5781FDA}"/>
              </a:ext>
            </a:extLst>
          </p:cNvPr>
          <p:cNvSpPr txBox="1"/>
          <p:nvPr/>
        </p:nvSpPr>
        <p:spPr>
          <a:xfrm>
            <a:off x="943001" y="2677446"/>
            <a:ext cx="4043094" cy="1354602"/>
          </a:xfrm>
          <a:prstGeom prst="rect">
            <a:avLst/>
          </a:prstGeom>
          <a:noFill/>
        </p:spPr>
        <p:txBody>
          <a:bodyPr wrap="none" rtlCol="0">
            <a:spAutoFit/>
          </a:bodyPr>
          <a:lstStyle/>
          <a:p>
            <a:pPr>
              <a:lnSpc>
                <a:spcPct val="110000"/>
              </a:lnSpc>
            </a:pPr>
            <a:r>
              <a:rPr lang="en-GB" sz="1890" b="1" dirty="0">
                <a:latin typeface="Consolas" panose="020B0609020204030204" pitchFamily="49" charset="0"/>
                <a:cs typeface="Consolas" panose="020B0609020204030204" pitchFamily="49" charset="0"/>
              </a:rPr>
              <a:t>double</a:t>
            </a:r>
            <a:r>
              <a:rPr lang="en-GB" sz="1890" dirty="0">
                <a:latin typeface="Consolas" panose="020B0609020204030204" pitchFamily="49" charset="0"/>
                <a:cs typeface="Consolas" panose="020B0609020204030204" pitchFamily="49" charset="0"/>
              </a:rPr>
              <a:t> </a:t>
            </a:r>
            <a:r>
              <a:rPr lang="en-GB" sz="1890" dirty="0">
                <a:solidFill>
                  <a:srgbClr val="7030A0"/>
                </a:solidFill>
                <a:latin typeface="Consolas" panose="020B0609020204030204" pitchFamily="49" charset="0"/>
                <a:cs typeface="Consolas" panose="020B0609020204030204" pitchFamily="49" charset="0"/>
              </a:rPr>
              <a:t>sum</a:t>
            </a:r>
            <a:r>
              <a:rPr lang="en-GB" sz="1890" dirty="0">
                <a:latin typeface="Consolas" panose="020B0609020204030204" pitchFamily="49" charset="0"/>
                <a:cs typeface="Consolas" panose="020B0609020204030204" pitchFamily="49" charset="0"/>
              </a:rPr>
              <a:t> = 0;</a:t>
            </a:r>
          </a:p>
          <a:p>
            <a:pPr>
              <a:lnSpc>
                <a:spcPct val="110000"/>
              </a:lnSpc>
            </a:pPr>
            <a:r>
              <a:rPr lang="en-GB" sz="1890" b="1" dirty="0">
                <a:latin typeface="Consolas" panose="020B0609020204030204" pitchFamily="49" charset="0"/>
                <a:cs typeface="Consolas" panose="020B0609020204030204" pitchFamily="49" charset="0"/>
              </a:rPr>
              <a:t>for</a:t>
            </a:r>
            <a:r>
              <a:rPr lang="en-GB" sz="1890" dirty="0">
                <a:latin typeface="Consolas" panose="020B0609020204030204" pitchFamily="49" charset="0"/>
                <a:cs typeface="Consolas" panose="020B0609020204030204" pitchFamily="49" charset="0"/>
              </a:rPr>
              <a:t> (</a:t>
            </a:r>
            <a:r>
              <a:rPr lang="en-GB" sz="1890" b="1" dirty="0">
                <a:latin typeface="Consolas" panose="020B0609020204030204" pitchFamily="49" charset="0"/>
                <a:cs typeface="Consolas" panose="020B0609020204030204" pitchFamily="49" charset="0"/>
              </a:rPr>
              <a:t>int</a:t>
            </a:r>
            <a:r>
              <a:rPr lang="en-GB" sz="1890" dirty="0">
                <a:latin typeface="Consolas" panose="020B0609020204030204" pitchFamily="49" charset="0"/>
                <a:cs typeface="Consolas" panose="020B0609020204030204" pitchFamily="49" charset="0"/>
              </a:rPr>
              <a:t> </a:t>
            </a:r>
            <a:r>
              <a:rPr lang="en-GB" sz="1890" dirty="0" err="1">
                <a:solidFill>
                  <a:srgbClr val="00B050"/>
                </a:solidFill>
                <a:latin typeface="Consolas" panose="020B0609020204030204" pitchFamily="49" charset="0"/>
                <a:cs typeface="Consolas" panose="020B0609020204030204" pitchFamily="49" charset="0"/>
              </a:rPr>
              <a:t>i</a:t>
            </a:r>
            <a:r>
              <a:rPr lang="en-GB" sz="1890" dirty="0">
                <a:latin typeface="Consolas" panose="020B0609020204030204" pitchFamily="49" charset="0"/>
                <a:cs typeface="Consolas" panose="020B0609020204030204" pitchFamily="49" charset="0"/>
              </a:rPr>
              <a:t> = 0; </a:t>
            </a:r>
            <a:r>
              <a:rPr lang="en-GB" sz="1890" dirty="0" err="1">
                <a:solidFill>
                  <a:srgbClr val="00B050"/>
                </a:solidFill>
                <a:latin typeface="Consolas" panose="020B0609020204030204" pitchFamily="49" charset="0"/>
                <a:cs typeface="Consolas" panose="020B0609020204030204" pitchFamily="49" charset="0"/>
              </a:rPr>
              <a:t>i</a:t>
            </a:r>
            <a:r>
              <a:rPr lang="en-GB" sz="1890" dirty="0">
                <a:latin typeface="Consolas" panose="020B0609020204030204" pitchFamily="49" charset="0"/>
                <a:cs typeface="Consolas" panose="020B0609020204030204" pitchFamily="49" charset="0"/>
              </a:rPr>
              <a:t> &lt; </a:t>
            </a:r>
            <a:r>
              <a:rPr lang="en-GB" sz="1890" dirty="0">
                <a:solidFill>
                  <a:srgbClr val="C00000"/>
                </a:solidFill>
                <a:latin typeface="Consolas" panose="020B0609020204030204" pitchFamily="49" charset="0"/>
                <a:cs typeface="Consolas" panose="020B0609020204030204" pitchFamily="49" charset="0"/>
              </a:rPr>
              <a:t>N</a:t>
            </a:r>
            <a:r>
              <a:rPr lang="en-GB" sz="1890" dirty="0">
                <a:latin typeface="Consolas" panose="020B0609020204030204" pitchFamily="49" charset="0"/>
                <a:cs typeface="Consolas" panose="020B0609020204030204" pitchFamily="49" charset="0"/>
              </a:rPr>
              <a:t>; ++</a:t>
            </a:r>
            <a:r>
              <a:rPr lang="en-GB" sz="1890" dirty="0" err="1">
                <a:solidFill>
                  <a:srgbClr val="00B050"/>
                </a:solidFill>
                <a:latin typeface="Consolas" panose="020B0609020204030204" pitchFamily="49" charset="0"/>
                <a:cs typeface="Consolas" panose="020B0609020204030204" pitchFamily="49" charset="0"/>
              </a:rPr>
              <a:t>i</a:t>
            </a:r>
            <a:r>
              <a:rPr lang="en-GB" sz="1890" dirty="0">
                <a:latin typeface="Consolas" panose="020B0609020204030204" pitchFamily="49" charset="0"/>
                <a:cs typeface="Consolas" panose="020B0609020204030204" pitchFamily="49" charset="0"/>
              </a:rPr>
              <a:t>) {</a:t>
            </a:r>
          </a:p>
          <a:p>
            <a:pPr>
              <a:lnSpc>
                <a:spcPct val="110000"/>
              </a:lnSpc>
            </a:pPr>
            <a:r>
              <a:rPr lang="en-GB" sz="1890" dirty="0">
                <a:latin typeface="Consolas" panose="020B0609020204030204" pitchFamily="49" charset="0"/>
                <a:cs typeface="Consolas" panose="020B0609020204030204" pitchFamily="49" charset="0"/>
              </a:rPr>
              <a:t>  </a:t>
            </a:r>
            <a:r>
              <a:rPr lang="en-GB" sz="1890" dirty="0">
                <a:solidFill>
                  <a:srgbClr val="7030A0"/>
                </a:solidFill>
                <a:latin typeface="Consolas" panose="020B0609020204030204" pitchFamily="49" charset="0"/>
                <a:cs typeface="Consolas" panose="020B0609020204030204" pitchFamily="49" charset="0"/>
              </a:rPr>
              <a:t>sum</a:t>
            </a:r>
            <a:r>
              <a:rPr lang="en-GB" sz="1890" dirty="0">
                <a:latin typeface="Consolas" panose="020B0609020204030204" pitchFamily="49" charset="0"/>
                <a:cs typeface="Consolas" panose="020B0609020204030204" pitchFamily="49" charset="0"/>
              </a:rPr>
              <a:t> += </a:t>
            </a:r>
            <a:r>
              <a:rPr lang="en-GB" sz="1890" dirty="0">
                <a:solidFill>
                  <a:srgbClr val="0070C0"/>
                </a:solidFill>
                <a:latin typeface="Consolas" panose="020B0609020204030204" pitchFamily="49" charset="0"/>
                <a:cs typeface="Consolas" panose="020B0609020204030204" pitchFamily="49" charset="0"/>
              </a:rPr>
              <a:t>A[</a:t>
            </a:r>
            <a:r>
              <a:rPr lang="en-GB" sz="1890" dirty="0" err="1">
                <a:solidFill>
                  <a:srgbClr val="00B050"/>
                </a:solidFill>
                <a:latin typeface="Consolas" panose="020B0609020204030204" pitchFamily="49" charset="0"/>
                <a:cs typeface="Consolas" panose="020B0609020204030204" pitchFamily="49" charset="0"/>
              </a:rPr>
              <a:t>i</a:t>
            </a:r>
            <a:r>
              <a:rPr lang="en-GB" sz="1890" dirty="0">
                <a:solidFill>
                  <a:srgbClr val="0070C0"/>
                </a:solidFill>
                <a:latin typeface="Consolas" panose="020B0609020204030204" pitchFamily="49" charset="0"/>
                <a:cs typeface="Consolas" panose="020B0609020204030204" pitchFamily="49" charset="0"/>
              </a:rPr>
              <a:t>]</a:t>
            </a:r>
            <a:r>
              <a:rPr lang="en-GB" sz="1890" dirty="0">
                <a:latin typeface="Consolas" panose="020B0609020204030204" pitchFamily="49" charset="0"/>
                <a:cs typeface="Consolas" panose="020B0609020204030204" pitchFamily="49" charset="0"/>
              </a:rPr>
              <a:t> * </a:t>
            </a:r>
            <a:r>
              <a:rPr lang="en-GB" sz="1890" dirty="0">
                <a:solidFill>
                  <a:srgbClr val="0070C0"/>
                </a:solidFill>
                <a:latin typeface="Consolas" panose="020B0609020204030204" pitchFamily="49" charset="0"/>
                <a:cs typeface="Consolas" panose="020B0609020204030204" pitchFamily="49" charset="0"/>
              </a:rPr>
              <a:t>B[</a:t>
            </a:r>
            <a:r>
              <a:rPr lang="en-GB" sz="1890" dirty="0" err="1">
                <a:solidFill>
                  <a:srgbClr val="00B050"/>
                </a:solidFill>
                <a:latin typeface="Consolas" panose="020B0609020204030204" pitchFamily="49" charset="0"/>
                <a:cs typeface="Consolas" panose="020B0609020204030204" pitchFamily="49" charset="0"/>
              </a:rPr>
              <a:t>i</a:t>
            </a:r>
            <a:r>
              <a:rPr lang="en-GB" sz="1890" dirty="0">
                <a:solidFill>
                  <a:srgbClr val="0070C0"/>
                </a:solidFill>
                <a:latin typeface="Consolas" panose="020B0609020204030204" pitchFamily="49" charset="0"/>
                <a:cs typeface="Consolas" panose="020B0609020204030204" pitchFamily="49" charset="0"/>
              </a:rPr>
              <a:t>]</a:t>
            </a:r>
            <a:r>
              <a:rPr lang="en-GB" sz="1890" dirty="0">
                <a:latin typeface="Consolas" panose="020B0609020204030204" pitchFamily="49" charset="0"/>
                <a:cs typeface="Consolas" panose="020B0609020204030204" pitchFamily="49" charset="0"/>
              </a:rPr>
              <a:t>;</a:t>
            </a:r>
          </a:p>
          <a:p>
            <a:pPr>
              <a:lnSpc>
                <a:spcPct val="110000"/>
              </a:lnSpc>
            </a:pPr>
            <a:r>
              <a:rPr lang="en-GB" sz="1890" dirty="0">
                <a:latin typeface="Consolas" panose="020B0609020204030204" pitchFamily="49" charset="0"/>
                <a:cs typeface="Consolas" panose="020B0609020204030204" pitchFamily="49" charset="0"/>
              </a:rPr>
              <a:t>}</a:t>
            </a:r>
          </a:p>
        </p:txBody>
      </p:sp>
      <p:sp>
        <p:nvSpPr>
          <p:cNvPr id="15" name="TextBox 14">
            <a:extLst>
              <a:ext uri="{FF2B5EF4-FFF2-40B4-BE49-F238E27FC236}">
                <a16:creationId xmlns:a16="http://schemas.microsoft.com/office/drawing/2014/main" id="{FC2841CE-92CA-B845-83CA-06988D7E1509}"/>
              </a:ext>
            </a:extLst>
          </p:cNvPr>
          <p:cNvSpPr txBox="1"/>
          <p:nvPr/>
        </p:nvSpPr>
        <p:spPr>
          <a:xfrm>
            <a:off x="5963613" y="2490408"/>
            <a:ext cx="3643946" cy="1994520"/>
          </a:xfrm>
          <a:prstGeom prst="rect">
            <a:avLst/>
          </a:prstGeom>
          <a:noFill/>
        </p:spPr>
        <p:txBody>
          <a:bodyPr wrap="none" rtlCol="0">
            <a:spAutoFit/>
          </a:bodyPr>
          <a:lstStyle/>
          <a:p>
            <a:pPr>
              <a:lnSpc>
                <a:spcPct val="110000"/>
              </a:lnSpc>
            </a:pPr>
            <a:r>
              <a:rPr lang="en-GB" sz="1890" dirty="0" err="1">
                <a:latin typeface="Consolas" panose="020B0609020204030204" pitchFamily="49" charset="0"/>
                <a:cs typeface="Consolas" panose="020B0609020204030204" pitchFamily="49" charset="0"/>
              </a:rPr>
              <a:t>fld</a:t>
            </a:r>
            <a:r>
              <a:rPr lang="en-GB" sz="1890" dirty="0">
                <a:latin typeface="Consolas" panose="020B0609020204030204" pitchFamily="49" charset="0"/>
                <a:cs typeface="Consolas" panose="020B0609020204030204" pitchFamily="49" charset="0"/>
              </a:rPr>
              <a:t>     </a:t>
            </a:r>
            <a:r>
              <a:rPr lang="en-GB" sz="1890" dirty="0">
                <a:solidFill>
                  <a:srgbClr val="0070C0"/>
                </a:solidFill>
                <a:latin typeface="Consolas" panose="020B0609020204030204" pitchFamily="49" charset="0"/>
                <a:cs typeface="Consolas" panose="020B0609020204030204" pitchFamily="49" charset="0"/>
              </a:rPr>
              <a:t>ft0</a:t>
            </a:r>
            <a:r>
              <a:rPr lang="en-GB" sz="1890" dirty="0">
                <a:latin typeface="Consolas" panose="020B0609020204030204" pitchFamily="49" charset="0"/>
                <a:cs typeface="Consolas" panose="020B0609020204030204" pitchFamily="49" charset="0"/>
              </a:rPr>
              <a:t>, 0(</a:t>
            </a:r>
            <a:r>
              <a:rPr lang="en-GB" sz="1890" dirty="0">
                <a:solidFill>
                  <a:srgbClr val="00B050"/>
                </a:solidFill>
                <a:latin typeface="Consolas" panose="020B0609020204030204" pitchFamily="49" charset="0"/>
                <a:cs typeface="Consolas" panose="020B0609020204030204" pitchFamily="49" charset="0"/>
              </a:rPr>
              <a:t>a1</a:t>
            </a:r>
            <a:r>
              <a:rPr lang="en-GB" sz="1890" dirty="0">
                <a:latin typeface="Consolas" panose="020B0609020204030204" pitchFamily="49" charset="0"/>
                <a:cs typeface="Consolas" panose="020B0609020204030204" pitchFamily="49" charset="0"/>
              </a:rPr>
              <a:t>)</a:t>
            </a:r>
          </a:p>
          <a:p>
            <a:pPr>
              <a:lnSpc>
                <a:spcPct val="110000"/>
              </a:lnSpc>
            </a:pPr>
            <a:r>
              <a:rPr lang="en-GB" sz="1890" dirty="0" err="1">
                <a:latin typeface="Consolas" panose="020B0609020204030204" pitchFamily="49" charset="0"/>
                <a:cs typeface="Consolas" panose="020B0609020204030204" pitchFamily="49" charset="0"/>
              </a:rPr>
              <a:t>fld</a:t>
            </a:r>
            <a:r>
              <a:rPr lang="en-GB" sz="1890" dirty="0">
                <a:latin typeface="Consolas" panose="020B0609020204030204" pitchFamily="49" charset="0"/>
                <a:cs typeface="Consolas" panose="020B0609020204030204" pitchFamily="49" charset="0"/>
              </a:rPr>
              <a:t>     </a:t>
            </a:r>
            <a:r>
              <a:rPr lang="en-GB" sz="1890" dirty="0">
                <a:solidFill>
                  <a:srgbClr val="0070C0"/>
                </a:solidFill>
                <a:latin typeface="Consolas" panose="020B0609020204030204" pitchFamily="49" charset="0"/>
                <a:cs typeface="Consolas" panose="020B0609020204030204" pitchFamily="49" charset="0"/>
              </a:rPr>
              <a:t>ft1</a:t>
            </a:r>
            <a:r>
              <a:rPr lang="en-GB" sz="1890" dirty="0">
                <a:latin typeface="Consolas" panose="020B0609020204030204" pitchFamily="49" charset="0"/>
                <a:cs typeface="Consolas" panose="020B0609020204030204" pitchFamily="49" charset="0"/>
              </a:rPr>
              <a:t>, 0(</a:t>
            </a:r>
            <a:r>
              <a:rPr lang="en-GB" sz="1890" dirty="0">
                <a:solidFill>
                  <a:srgbClr val="00B050"/>
                </a:solidFill>
                <a:latin typeface="Consolas" panose="020B0609020204030204" pitchFamily="49" charset="0"/>
                <a:cs typeface="Consolas" panose="020B0609020204030204" pitchFamily="49" charset="0"/>
              </a:rPr>
              <a:t>a2</a:t>
            </a:r>
            <a:r>
              <a:rPr lang="en-GB" sz="1890" dirty="0">
                <a:latin typeface="Consolas" panose="020B0609020204030204" pitchFamily="49" charset="0"/>
                <a:cs typeface="Consolas" panose="020B0609020204030204" pitchFamily="49" charset="0"/>
              </a:rPr>
              <a:t>)</a:t>
            </a:r>
          </a:p>
          <a:p>
            <a:pPr>
              <a:lnSpc>
                <a:spcPct val="110000"/>
              </a:lnSpc>
            </a:pPr>
            <a:r>
              <a:rPr lang="en-GB" sz="1890" dirty="0" err="1">
                <a:latin typeface="Consolas" panose="020B0609020204030204" pitchFamily="49" charset="0"/>
                <a:cs typeface="Consolas" panose="020B0609020204030204" pitchFamily="49" charset="0"/>
              </a:rPr>
              <a:t>addi</a:t>
            </a:r>
            <a:r>
              <a:rPr lang="en-GB" sz="1890" dirty="0">
                <a:latin typeface="Consolas" panose="020B0609020204030204" pitchFamily="49" charset="0"/>
                <a:cs typeface="Consolas" panose="020B0609020204030204" pitchFamily="49" charset="0"/>
              </a:rPr>
              <a:t>    </a:t>
            </a:r>
            <a:r>
              <a:rPr lang="en-GB" sz="1890" dirty="0">
                <a:solidFill>
                  <a:srgbClr val="00B050"/>
                </a:solidFill>
                <a:latin typeface="Consolas" panose="020B0609020204030204" pitchFamily="49" charset="0"/>
                <a:cs typeface="Consolas" panose="020B0609020204030204" pitchFamily="49" charset="0"/>
              </a:rPr>
              <a:t>a1</a:t>
            </a:r>
            <a:r>
              <a:rPr lang="en-GB" sz="1890" dirty="0">
                <a:latin typeface="Consolas" panose="020B0609020204030204" pitchFamily="49" charset="0"/>
                <a:cs typeface="Consolas" panose="020B0609020204030204" pitchFamily="49" charset="0"/>
              </a:rPr>
              <a:t>, </a:t>
            </a:r>
            <a:r>
              <a:rPr lang="en-GB" sz="1890" dirty="0">
                <a:solidFill>
                  <a:srgbClr val="00B050"/>
                </a:solidFill>
                <a:latin typeface="Consolas" panose="020B0609020204030204" pitchFamily="49" charset="0"/>
                <a:cs typeface="Consolas" panose="020B0609020204030204" pitchFamily="49" charset="0"/>
              </a:rPr>
              <a:t>a1</a:t>
            </a:r>
            <a:r>
              <a:rPr lang="en-GB" sz="1890" dirty="0">
                <a:latin typeface="Consolas" panose="020B0609020204030204" pitchFamily="49" charset="0"/>
                <a:cs typeface="Consolas" panose="020B0609020204030204" pitchFamily="49" charset="0"/>
              </a:rPr>
              <a:t>, 8</a:t>
            </a:r>
          </a:p>
          <a:p>
            <a:pPr>
              <a:lnSpc>
                <a:spcPct val="110000"/>
              </a:lnSpc>
            </a:pPr>
            <a:r>
              <a:rPr lang="en-GB" sz="1890" dirty="0" err="1">
                <a:latin typeface="Consolas" panose="020B0609020204030204" pitchFamily="49" charset="0"/>
                <a:cs typeface="Consolas" panose="020B0609020204030204" pitchFamily="49" charset="0"/>
              </a:rPr>
              <a:t>addi</a:t>
            </a:r>
            <a:r>
              <a:rPr lang="en-GB" sz="1890" dirty="0">
                <a:latin typeface="Consolas" panose="020B0609020204030204" pitchFamily="49" charset="0"/>
                <a:cs typeface="Consolas" panose="020B0609020204030204" pitchFamily="49" charset="0"/>
              </a:rPr>
              <a:t>    </a:t>
            </a:r>
            <a:r>
              <a:rPr lang="en-GB" sz="1890" dirty="0">
                <a:solidFill>
                  <a:srgbClr val="00B050"/>
                </a:solidFill>
                <a:latin typeface="Consolas" panose="020B0609020204030204" pitchFamily="49" charset="0"/>
                <a:cs typeface="Consolas" panose="020B0609020204030204" pitchFamily="49" charset="0"/>
              </a:rPr>
              <a:t>a2</a:t>
            </a:r>
            <a:r>
              <a:rPr lang="en-GB" sz="1890" dirty="0">
                <a:latin typeface="Consolas" panose="020B0609020204030204" pitchFamily="49" charset="0"/>
                <a:cs typeface="Consolas" panose="020B0609020204030204" pitchFamily="49" charset="0"/>
              </a:rPr>
              <a:t>, </a:t>
            </a:r>
            <a:r>
              <a:rPr lang="en-GB" sz="1890" dirty="0">
                <a:solidFill>
                  <a:srgbClr val="00B050"/>
                </a:solidFill>
                <a:latin typeface="Consolas" panose="020B0609020204030204" pitchFamily="49" charset="0"/>
                <a:cs typeface="Consolas" panose="020B0609020204030204" pitchFamily="49" charset="0"/>
              </a:rPr>
              <a:t>a2</a:t>
            </a:r>
            <a:r>
              <a:rPr lang="en-GB" sz="1890" dirty="0">
                <a:latin typeface="Consolas" panose="020B0609020204030204" pitchFamily="49" charset="0"/>
                <a:cs typeface="Consolas" panose="020B0609020204030204" pitchFamily="49" charset="0"/>
              </a:rPr>
              <a:t>, 8</a:t>
            </a:r>
          </a:p>
          <a:p>
            <a:pPr>
              <a:lnSpc>
                <a:spcPct val="110000"/>
              </a:lnSpc>
            </a:pPr>
            <a:r>
              <a:rPr lang="en-GB" sz="1890" dirty="0" err="1">
                <a:latin typeface="Consolas" panose="020B0609020204030204" pitchFamily="49" charset="0"/>
                <a:cs typeface="Consolas" panose="020B0609020204030204" pitchFamily="49" charset="0"/>
              </a:rPr>
              <a:t>fmadd.d</a:t>
            </a:r>
            <a:r>
              <a:rPr lang="en-GB" sz="1890" dirty="0">
                <a:latin typeface="Consolas" panose="020B0609020204030204" pitchFamily="49" charset="0"/>
                <a:cs typeface="Consolas" panose="020B0609020204030204" pitchFamily="49" charset="0"/>
              </a:rPr>
              <a:t> </a:t>
            </a:r>
            <a:r>
              <a:rPr lang="en-GB" sz="1890" dirty="0">
                <a:solidFill>
                  <a:srgbClr val="7030A0"/>
                </a:solidFill>
                <a:latin typeface="Consolas" panose="020B0609020204030204" pitchFamily="49" charset="0"/>
                <a:cs typeface="Consolas" panose="020B0609020204030204" pitchFamily="49" charset="0"/>
              </a:rPr>
              <a:t>fa0</a:t>
            </a:r>
            <a:r>
              <a:rPr lang="en-GB" sz="1890" dirty="0">
                <a:latin typeface="Consolas" panose="020B0609020204030204" pitchFamily="49" charset="0"/>
                <a:cs typeface="Consolas" panose="020B0609020204030204" pitchFamily="49" charset="0"/>
              </a:rPr>
              <a:t>, </a:t>
            </a:r>
            <a:r>
              <a:rPr lang="en-GB" sz="1890" dirty="0">
                <a:solidFill>
                  <a:srgbClr val="0070C0"/>
                </a:solidFill>
                <a:latin typeface="Consolas" panose="020B0609020204030204" pitchFamily="49" charset="0"/>
                <a:cs typeface="Consolas" panose="020B0609020204030204" pitchFamily="49" charset="0"/>
              </a:rPr>
              <a:t>ft0</a:t>
            </a:r>
            <a:r>
              <a:rPr lang="en-GB" sz="1890" dirty="0">
                <a:latin typeface="Consolas" panose="020B0609020204030204" pitchFamily="49" charset="0"/>
                <a:cs typeface="Consolas" panose="020B0609020204030204" pitchFamily="49" charset="0"/>
              </a:rPr>
              <a:t>, </a:t>
            </a:r>
            <a:r>
              <a:rPr lang="en-GB" sz="1890" dirty="0">
                <a:solidFill>
                  <a:srgbClr val="0070C0"/>
                </a:solidFill>
                <a:latin typeface="Consolas" panose="020B0609020204030204" pitchFamily="49" charset="0"/>
                <a:cs typeface="Consolas" panose="020B0609020204030204" pitchFamily="49" charset="0"/>
              </a:rPr>
              <a:t>ft1</a:t>
            </a:r>
            <a:r>
              <a:rPr lang="en-GB" sz="1890" dirty="0">
                <a:latin typeface="Consolas" panose="020B0609020204030204" pitchFamily="49" charset="0"/>
                <a:cs typeface="Consolas" panose="020B0609020204030204" pitchFamily="49" charset="0"/>
              </a:rPr>
              <a:t>, </a:t>
            </a:r>
            <a:r>
              <a:rPr lang="en-GB" sz="1890" dirty="0">
                <a:solidFill>
                  <a:srgbClr val="7030A0"/>
                </a:solidFill>
                <a:latin typeface="Consolas" panose="020B0609020204030204" pitchFamily="49" charset="0"/>
                <a:cs typeface="Consolas" panose="020B0609020204030204" pitchFamily="49" charset="0"/>
              </a:rPr>
              <a:t>fa0</a:t>
            </a:r>
          </a:p>
          <a:p>
            <a:pPr>
              <a:lnSpc>
                <a:spcPct val="110000"/>
              </a:lnSpc>
            </a:pPr>
            <a:r>
              <a:rPr lang="en-GB" sz="1890" dirty="0" err="1">
                <a:latin typeface="Consolas" panose="020B0609020204030204" pitchFamily="49" charset="0"/>
                <a:cs typeface="Consolas" panose="020B0609020204030204" pitchFamily="49" charset="0"/>
              </a:rPr>
              <a:t>bne</a:t>
            </a:r>
            <a:r>
              <a:rPr lang="en-GB" sz="1890" dirty="0">
                <a:latin typeface="Consolas" panose="020B0609020204030204" pitchFamily="49" charset="0"/>
                <a:cs typeface="Consolas" panose="020B0609020204030204" pitchFamily="49" charset="0"/>
              </a:rPr>
              <a:t>     </a:t>
            </a:r>
            <a:r>
              <a:rPr lang="en-GB" sz="1890" dirty="0">
                <a:solidFill>
                  <a:srgbClr val="00B050"/>
                </a:solidFill>
                <a:latin typeface="Consolas" panose="020B0609020204030204" pitchFamily="49" charset="0"/>
                <a:cs typeface="Consolas" panose="020B0609020204030204" pitchFamily="49" charset="0"/>
              </a:rPr>
              <a:t>a1</a:t>
            </a:r>
            <a:r>
              <a:rPr lang="en-GB" sz="1890" dirty="0">
                <a:latin typeface="Consolas" panose="020B0609020204030204" pitchFamily="49" charset="0"/>
                <a:cs typeface="Consolas" panose="020B0609020204030204" pitchFamily="49" charset="0"/>
              </a:rPr>
              <a:t>, </a:t>
            </a:r>
            <a:r>
              <a:rPr lang="en-GB" sz="1890" dirty="0">
                <a:solidFill>
                  <a:srgbClr val="C00000"/>
                </a:solidFill>
                <a:latin typeface="Consolas" panose="020B0609020204030204" pitchFamily="49" charset="0"/>
                <a:cs typeface="Consolas" panose="020B0609020204030204" pitchFamily="49" charset="0"/>
              </a:rPr>
              <a:t>a3</a:t>
            </a:r>
            <a:r>
              <a:rPr lang="en-GB" sz="1890" dirty="0">
                <a:latin typeface="Consolas" panose="020B0609020204030204" pitchFamily="49" charset="0"/>
                <a:cs typeface="Consolas" panose="020B0609020204030204" pitchFamily="49" charset="0"/>
              </a:rPr>
              <a:t>, -5</a:t>
            </a:r>
          </a:p>
        </p:txBody>
      </p:sp>
      <p:sp>
        <p:nvSpPr>
          <p:cNvPr id="16" name="Rectangle 15">
            <a:extLst>
              <a:ext uri="{FF2B5EF4-FFF2-40B4-BE49-F238E27FC236}">
                <a16:creationId xmlns:a16="http://schemas.microsoft.com/office/drawing/2014/main" id="{591AB01A-7F80-E947-ACFC-4AF5B0DCBA6A}"/>
              </a:ext>
            </a:extLst>
          </p:cNvPr>
          <p:cNvSpPr/>
          <p:nvPr/>
        </p:nvSpPr>
        <p:spPr>
          <a:xfrm>
            <a:off x="9740671" y="2578711"/>
            <a:ext cx="850404" cy="255121"/>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C00000"/>
                </a:solidFill>
                <a:latin typeface="Consolas" panose="020B0609020204030204" pitchFamily="49" charset="0"/>
                <a:cs typeface="Consolas" panose="020B0609020204030204" pitchFamily="49" charset="0"/>
              </a:rPr>
              <a:t>70 </a:t>
            </a:r>
            <a:r>
              <a:rPr lang="en-GB" dirty="0" err="1">
                <a:solidFill>
                  <a:srgbClr val="C00000"/>
                </a:solidFill>
                <a:latin typeface="Consolas" panose="020B0609020204030204" pitchFamily="49" charset="0"/>
                <a:cs typeface="Consolas" panose="020B0609020204030204" pitchFamily="49" charset="0"/>
              </a:rPr>
              <a:t>pJ</a:t>
            </a:r>
            <a:endParaRPr lang="en-GB" dirty="0">
              <a:solidFill>
                <a:srgbClr val="C00000"/>
              </a:solidFill>
              <a:latin typeface="Consolas" panose="020B0609020204030204" pitchFamily="49" charset="0"/>
              <a:cs typeface="Consolas" panose="020B0609020204030204" pitchFamily="49" charset="0"/>
            </a:endParaRPr>
          </a:p>
        </p:txBody>
      </p:sp>
      <p:sp>
        <p:nvSpPr>
          <p:cNvPr id="17" name="Rectangle 16">
            <a:extLst>
              <a:ext uri="{FF2B5EF4-FFF2-40B4-BE49-F238E27FC236}">
                <a16:creationId xmlns:a16="http://schemas.microsoft.com/office/drawing/2014/main" id="{E386C7B8-BB5F-764F-A312-C482992B57C1}"/>
              </a:ext>
            </a:extLst>
          </p:cNvPr>
          <p:cNvSpPr/>
          <p:nvPr/>
        </p:nvSpPr>
        <p:spPr>
          <a:xfrm>
            <a:off x="9740671" y="2891955"/>
            <a:ext cx="850404" cy="255121"/>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C00000"/>
                </a:solidFill>
                <a:latin typeface="Consolas" panose="020B0609020204030204" pitchFamily="49" charset="0"/>
                <a:cs typeface="Consolas" panose="020B0609020204030204" pitchFamily="49" charset="0"/>
              </a:rPr>
              <a:t>70 </a:t>
            </a:r>
            <a:r>
              <a:rPr lang="en-GB" dirty="0" err="1">
                <a:solidFill>
                  <a:srgbClr val="C00000"/>
                </a:solidFill>
                <a:latin typeface="Consolas" panose="020B0609020204030204" pitchFamily="49" charset="0"/>
                <a:cs typeface="Consolas" panose="020B0609020204030204" pitchFamily="49" charset="0"/>
              </a:rPr>
              <a:t>pJ</a:t>
            </a:r>
            <a:endParaRPr lang="en-GB" dirty="0">
              <a:solidFill>
                <a:srgbClr val="C00000"/>
              </a:solidFill>
              <a:latin typeface="Consolas" panose="020B0609020204030204" pitchFamily="49" charset="0"/>
              <a:cs typeface="Consolas" panose="020B0609020204030204" pitchFamily="49" charset="0"/>
            </a:endParaRPr>
          </a:p>
        </p:txBody>
      </p:sp>
      <p:sp>
        <p:nvSpPr>
          <p:cNvPr id="18" name="Rectangle 17">
            <a:extLst>
              <a:ext uri="{FF2B5EF4-FFF2-40B4-BE49-F238E27FC236}">
                <a16:creationId xmlns:a16="http://schemas.microsoft.com/office/drawing/2014/main" id="{228DCC1A-558C-8B4F-8822-9DC57CE4C224}"/>
              </a:ext>
            </a:extLst>
          </p:cNvPr>
          <p:cNvSpPr/>
          <p:nvPr/>
        </p:nvSpPr>
        <p:spPr>
          <a:xfrm>
            <a:off x="9740671" y="3205200"/>
            <a:ext cx="850404" cy="255121"/>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C00000"/>
                </a:solidFill>
                <a:latin typeface="Consolas" panose="020B0609020204030204" pitchFamily="49" charset="0"/>
                <a:cs typeface="Consolas" panose="020B0609020204030204" pitchFamily="49" charset="0"/>
              </a:rPr>
              <a:t>50 </a:t>
            </a:r>
            <a:r>
              <a:rPr lang="en-GB" dirty="0" err="1">
                <a:solidFill>
                  <a:srgbClr val="C00000"/>
                </a:solidFill>
                <a:latin typeface="Consolas" panose="020B0609020204030204" pitchFamily="49" charset="0"/>
                <a:cs typeface="Consolas" panose="020B0609020204030204" pitchFamily="49" charset="0"/>
              </a:rPr>
              <a:t>pJ</a:t>
            </a:r>
            <a:endParaRPr lang="en-GB" dirty="0">
              <a:solidFill>
                <a:srgbClr val="C00000"/>
              </a:solidFill>
              <a:latin typeface="Consolas" panose="020B0609020204030204" pitchFamily="49" charset="0"/>
              <a:cs typeface="Consolas" panose="020B0609020204030204" pitchFamily="49" charset="0"/>
            </a:endParaRPr>
          </a:p>
        </p:txBody>
      </p:sp>
      <p:sp>
        <p:nvSpPr>
          <p:cNvPr id="19" name="Rectangle 18">
            <a:extLst>
              <a:ext uri="{FF2B5EF4-FFF2-40B4-BE49-F238E27FC236}">
                <a16:creationId xmlns:a16="http://schemas.microsoft.com/office/drawing/2014/main" id="{8302BE0D-75BF-0E44-BBB2-FAE2BC7A09FD}"/>
              </a:ext>
            </a:extLst>
          </p:cNvPr>
          <p:cNvSpPr/>
          <p:nvPr/>
        </p:nvSpPr>
        <p:spPr>
          <a:xfrm>
            <a:off x="9740671" y="3518446"/>
            <a:ext cx="850404" cy="255121"/>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C00000"/>
                </a:solidFill>
                <a:latin typeface="Consolas" panose="020B0609020204030204" pitchFamily="49" charset="0"/>
                <a:cs typeface="Consolas" panose="020B0609020204030204" pitchFamily="49" charset="0"/>
              </a:rPr>
              <a:t>50 </a:t>
            </a:r>
            <a:r>
              <a:rPr lang="en-GB" dirty="0" err="1">
                <a:solidFill>
                  <a:srgbClr val="C00000"/>
                </a:solidFill>
                <a:latin typeface="Consolas" panose="020B0609020204030204" pitchFamily="49" charset="0"/>
                <a:cs typeface="Consolas" panose="020B0609020204030204" pitchFamily="49" charset="0"/>
              </a:rPr>
              <a:t>pJ</a:t>
            </a:r>
            <a:endParaRPr lang="en-GB" dirty="0">
              <a:solidFill>
                <a:srgbClr val="C00000"/>
              </a:solidFill>
              <a:latin typeface="Consolas" panose="020B0609020204030204" pitchFamily="49" charset="0"/>
              <a:cs typeface="Consolas" panose="020B0609020204030204" pitchFamily="49" charset="0"/>
            </a:endParaRPr>
          </a:p>
        </p:txBody>
      </p:sp>
      <p:sp>
        <p:nvSpPr>
          <p:cNvPr id="20" name="Rectangle 19">
            <a:extLst>
              <a:ext uri="{FF2B5EF4-FFF2-40B4-BE49-F238E27FC236}">
                <a16:creationId xmlns:a16="http://schemas.microsoft.com/office/drawing/2014/main" id="{806C123C-0FAF-BB40-ABE4-BEA19E32A598}"/>
              </a:ext>
            </a:extLst>
          </p:cNvPr>
          <p:cNvSpPr/>
          <p:nvPr/>
        </p:nvSpPr>
        <p:spPr>
          <a:xfrm>
            <a:off x="9740671" y="3831691"/>
            <a:ext cx="850404" cy="255121"/>
          </a:xfrm>
          <a:prstGeom prst="rect">
            <a:avLst/>
          </a:prstGeom>
          <a:solidFill>
            <a:srgbClr val="92D050">
              <a:alpha val="34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00B050"/>
                </a:solidFill>
                <a:latin typeface="Consolas" panose="020B0609020204030204" pitchFamily="49" charset="0"/>
                <a:cs typeface="Consolas" panose="020B0609020204030204" pitchFamily="49" charset="0"/>
              </a:rPr>
              <a:t>80 </a:t>
            </a:r>
            <a:r>
              <a:rPr lang="en-GB" dirty="0" err="1">
                <a:solidFill>
                  <a:srgbClr val="00B050"/>
                </a:solidFill>
                <a:latin typeface="Consolas" panose="020B0609020204030204" pitchFamily="49" charset="0"/>
                <a:cs typeface="Consolas" panose="020B0609020204030204" pitchFamily="49" charset="0"/>
              </a:rPr>
              <a:t>pJ</a:t>
            </a:r>
            <a:endParaRPr lang="en-GB" dirty="0">
              <a:solidFill>
                <a:srgbClr val="00B050"/>
              </a:solidFill>
              <a:latin typeface="Consolas" panose="020B0609020204030204" pitchFamily="49" charset="0"/>
              <a:cs typeface="Consolas" panose="020B0609020204030204" pitchFamily="49" charset="0"/>
            </a:endParaRPr>
          </a:p>
        </p:txBody>
      </p:sp>
      <p:sp>
        <p:nvSpPr>
          <p:cNvPr id="21" name="Rectangle 20">
            <a:extLst>
              <a:ext uri="{FF2B5EF4-FFF2-40B4-BE49-F238E27FC236}">
                <a16:creationId xmlns:a16="http://schemas.microsoft.com/office/drawing/2014/main" id="{1629BE09-A595-9542-A5A2-A52289CC0BB2}"/>
              </a:ext>
            </a:extLst>
          </p:cNvPr>
          <p:cNvSpPr/>
          <p:nvPr/>
        </p:nvSpPr>
        <p:spPr>
          <a:xfrm>
            <a:off x="9740671" y="4144937"/>
            <a:ext cx="850404" cy="255121"/>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rgbClr val="C00000"/>
                </a:solidFill>
                <a:latin typeface="Consolas" panose="020B0609020204030204" pitchFamily="49" charset="0"/>
                <a:cs typeface="Consolas" panose="020B0609020204030204" pitchFamily="49" charset="0"/>
              </a:rPr>
              <a:t>50 </a:t>
            </a:r>
            <a:r>
              <a:rPr lang="en-GB" dirty="0" err="1">
                <a:solidFill>
                  <a:srgbClr val="C00000"/>
                </a:solidFill>
                <a:latin typeface="Consolas" panose="020B0609020204030204" pitchFamily="49" charset="0"/>
                <a:cs typeface="Consolas" panose="020B0609020204030204" pitchFamily="49" charset="0"/>
              </a:rPr>
              <a:t>pJ</a:t>
            </a:r>
            <a:endParaRPr lang="en-GB" dirty="0">
              <a:solidFill>
                <a:srgbClr val="C00000"/>
              </a:solidFill>
              <a:latin typeface="Consolas" panose="020B0609020204030204" pitchFamily="49" charset="0"/>
              <a:cs typeface="Consolas" panose="020B0609020204030204" pitchFamily="49" charset="0"/>
            </a:endParaRPr>
          </a:p>
        </p:txBody>
      </p:sp>
      <p:cxnSp>
        <p:nvCxnSpPr>
          <p:cNvPr id="43" name="Straight Connector 42">
            <a:extLst>
              <a:ext uri="{FF2B5EF4-FFF2-40B4-BE49-F238E27FC236}">
                <a16:creationId xmlns:a16="http://schemas.microsoft.com/office/drawing/2014/main" id="{669C9057-9DC2-FC44-9A84-A20083660CD1}"/>
              </a:ext>
            </a:extLst>
          </p:cNvPr>
          <p:cNvCxnSpPr>
            <a:cxnSpLocks/>
          </p:cNvCxnSpPr>
          <p:nvPr/>
        </p:nvCxnSpPr>
        <p:spPr>
          <a:xfrm flipV="1">
            <a:off x="4931974" y="2422657"/>
            <a:ext cx="944383" cy="596099"/>
          </a:xfrm>
          <a:prstGeom prst="line">
            <a:avLst/>
          </a:prstGeom>
          <a:ln w="12700" cap="sq">
            <a:solidFill>
              <a:schemeClr val="bg1">
                <a:lumMod val="7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C34796C-F180-6C45-B871-E605D83C7DBD}"/>
              </a:ext>
            </a:extLst>
          </p:cNvPr>
          <p:cNvCxnSpPr>
            <a:cxnSpLocks/>
          </p:cNvCxnSpPr>
          <p:nvPr/>
        </p:nvCxnSpPr>
        <p:spPr>
          <a:xfrm>
            <a:off x="4931974" y="4063605"/>
            <a:ext cx="944383" cy="495634"/>
          </a:xfrm>
          <a:prstGeom prst="line">
            <a:avLst/>
          </a:prstGeom>
          <a:ln w="12700" cap="sq">
            <a:solidFill>
              <a:schemeClr val="bg1">
                <a:lumMod val="7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B056652-4EED-4CB2-9206-34FA1EDA3A4C}"/>
              </a:ext>
            </a:extLst>
          </p:cNvPr>
          <p:cNvSpPr txBox="1"/>
          <p:nvPr/>
        </p:nvSpPr>
        <p:spPr>
          <a:xfrm>
            <a:off x="943001" y="5147890"/>
            <a:ext cx="9449388" cy="707886"/>
          </a:xfrm>
          <a:prstGeom prst="rect">
            <a:avLst/>
          </a:prstGeom>
          <a:noFill/>
        </p:spPr>
        <p:txBody>
          <a:bodyPr wrap="square" rtlCol="0">
            <a:spAutoFit/>
          </a:bodyPr>
          <a:lstStyle/>
          <a:p>
            <a:r>
              <a:rPr lang="en-US" sz="2000" dirty="0">
                <a:solidFill>
                  <a:srgbClr val="FF0000"/>
                </a:solidFill>
              </a:rPr>
              <a:t>Memory access</a:t>
            </a:r>
            <a:r>
              <a:rPr lang="en-US" sz="2000" dirty="0"/>
              <a:t>, </a:t>
            </a:r>
            <a:r>
              <a:rPr lang="en-US" sz="2000" b="1" dirty="0">
                <a:solidFill>
                  <a:srgbClr val="00B050"/>
                </a:solidFill>
              </a:rPr>
              <a:t>operation</a:t>
            </a:r>
            <a:r>
              <a:rPr lang="en-US" sz="2000" dirty="0"/>
              <a:t>, </a:t>
            </a:r>
            <a:r>
              <a:rPr lang="en-US" sz="2000" dirty="0">
                <a:solidFill>
                  <a:srgbClr val="FF0000"/>
                </a:solidFill>
              </a:rPr>
              <a:t>iteration control </a:t>
            </a:r>
            <a:r>
              <a:rPr lang="en-US" sz="2000" dirty="0"/>
              <a:t>– can we do better?</a:t>
            </a:r>
          </a:p>
          <a:p>
            <a:r>
              <a:rPr lang="en-US" sz="2000" dirty="0"/>
              <a:t>Note: memory access (&gt;1 cycle even for L1) </a:t>
            </a:r>
            <a:r>
              <a:rPr lang="en-US" sz="2000" dirty="0">
                <a:sym typeface="Wingdings" panose="05000000000000000000" pitchFamily="2" charset="2"/>
              </a:rPr>
              <a:t> need </a:t>
            </a:r>
            <a:r>
              <a:rPr lang="en-US" sz="2000" dirty="0">
                <a:solidFill>
                  <a:srgbClr val="FF0000"/>
                </a:solidFill>
                <a:sym typeface="Wingdings" panose="05000000000000000000" pitchFamily="2" charset="2"/>
              </a:rPr>
              <a:t>latency tolerance </a:t>
            </a:r>
            <a:r>
              <a:rPr lang="en-US" sz="2000" dirty="0">
                <a:sym typeface="Wingdings" panose="05000000000000000000" pitchFamily="2" charset="2"/>
              </a:rPr>
              <a:t>for LD/ST</a:t>
            </a:r>
            <a:endParaRPr lang="en-US" sz="2000" dirty="0"/>
          </a:p>
        </p:txBody>
      </p:sp>
    </p:spTree>
    <p:extLst>
      <p:ext uri="{BB962C8B-B14F-4D97-AF65-F5344CB8AC3E}">
        <p14:creationId xmlns:p14="http://schemas.microsoft.com/office/powerpoint/2010/main" val="649682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2" grpId="0" uiExpand="1"/>
      <p:bldP spid="14" grpId="0"/>
      <p:bldP spid="15" grpId="0"/>
      <p:bldP spid="16" grpId="0" animBg="1"/>
      <p:bldP spid="17" grpId="0" animBg="1"/>
      <p:bldP spid="18" grpId="0" animBg="1"/>
      <p:bldP spid="19" grpId="0" animBg="1"/>
      <p:bldP spid="20" grpId="0" animBg="1"/>
      <p:bldP spid="21"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b="1" noProof="0" dirty="0"/>
              <a:t>Stream Semantic Registers</a:t>
            </a:r>
            <a:br>
              <a:rPr lang="en-US" b="1" dirty="0"/>
            </a:br>
            <a:r>
              <a:rPr lang="en-US" sz="2000" dirty="0"/>
              <a:t>LD/ST elision</a:t>
            </a:r>
            <a:br>
              <a:rPr lang="en-US" b="1" noProof="0" dirty="0"/>
            </a:br>
            <a:endParaRPr lang="en-US" sz="1701" dirty="0"/>
          </a:p>
        </p:txBody>
      </p:sp>
      <p:sp>
        <p:nvSpPr>
          <p:cNvPr id="4" name="Slide Number Placeholder 3">
            <a:extLst>
              <a:ext uri="{FF2B5EF4-FFF2-40B4-BE49-F238E27FC236}">
                <a16:creationId xmlns:a16="http://schemas.microsoft.com/office/drawing/2014/main" id="{6A6AC882-E61D-714F-AABF-7C9681EAFC38}"/>
              </a:ext>
            </a:extLst>
          </p:cNvPr>
          <p:cNvSpPr>
            <a:spLocks noGrp="1"/>
          </p:cNvSpPr>
          <p:nvPr>
            <p:ph type="sldNum" sz="quarter" idx="12"/>
          </p:nvPr>
        </p:nvSpPr>
        <p:spPr/>
        <p:txBody>
          <a:bodyPr/>
          <a:lstStyle/>
          <a:p>
            <a:fld id="{5ACA52AF-F19D-405C-AD5F-7D94B96A5CC3}" type="slidenum">
              <a:rPr lang="de-CH" b="0" noProof="0" smtClean="0">
                <a:solidFill>
                  <a:schemeClr val="tx1"/>
                </a:solidFill>
              </a:rPr>
              <a:t>11</a:t>
            </a:fld>
            <a:endParaRPr lang="de-CH" b="0" noProof="0" dirty="0">
              <a:solidFill>
                <a:schemeClr val="tx1"/>
              </a:solidFill>
            </a:endParaRPr>
          </a:p>
        </p:txBody>
      </p:sp>
      <p:sp>
        <p:nvSpPr>
          <p:cNvPr id="10" name="Content Placeholder 9">
            <a:extLst>
              <a:ext uri="{FF2B5EF4-FFF2-40B4-BE49-F238E27FC236}">
                <a16:creationId xmlns:a16="http://schemas.microsoft.com/office/drawing/2014/main" id="{7D9DA742-B9B5-3347-B98C-7E643FA5D772}"/>
              </a:ext>
            </a:extLst>
          </p:cNvPr>
          <p:cNvSpPr>
            <a:spLocks noGrp="1"/>
          </p:cNvSpPr>
          <p:nvPr>
            <p:ph idx="4294967295"/>
          </p:nvPr>
        </p:nvSpPr>
        <p:spPr>
          <a:xfrm>
            <a:off x="0" y="1328738"/>
            <a:ext cx="6700838" cy="4422775"/>
          </a:xfrm>
        </p:spPr>
        <p:txBody>
          <a:bodyPr/>
          <a:lstStyle/>
          <a:p>
            <a:r>
              <a:rPr lang="en-US" sz="2000" b="0" noProof="0" dirty="0">
                <a:solidFill>
                  <a:schemeClr val="tx1"/>
                </a:solidFill>
                <a:latin typeface="+mn-lt"/>
              </a:rPr>
              <a:t>Intuition: High FPU utilization ≈ high energy-efficiency</a:t>
            </a:r>
          </a:p>
          <a:p>
            <a:r>
              <a:rPr lang="en-US" sz="2000" b="0" noProof="0" dirty="0">
                <a:solidFill>
                  <a:schemeClr val="tx1"/>
                </a:solidFill>
                <a:latin typeface="+mn-lt"/>
              </a:rPr>
              <a:t>Idea: Turn register read/writes into implicit memory loads/stores.</a:t>
            </a:r>
          </a:p>
          <a:p>
            <a:r>
              <a:rPr lang="en-US" sz="2000" b="0" dirty="0">
                <a:solidFill>
                  <a:schemeClr val="tx1"/>
                </a:solidFill>
                <a:latin typeface="+mn-lt"/>
              </a:rPr>
              <a:t>Extension around the core’s register file</a:t>
            </a:r>
          </a:p>
          <a:p>
            <a:r>
              <a:rPr lang="en-US" sz="2000" b="0" dirty="0">
                <a:solidFill>
                  <a:schemeClr val="tx1"/>
                </a:solidFill>
                <a:latin typeface="+mn-lt"/>
              </a:rPr>
              <a:t>Address generation hardware</a:t>
            </a:r>
            <a:endParaRPr lang="en-US" sz="2000" b="0" noProof="0" dirty="0">
              <a:solidFill>
                <a:schemeClr val="tx1"/>
              </a:solidFill>
              <a:latin typeface="+mn-lt"/>
            </a:endParaRPr>
          </a:p>
          <a:p>
            <a:endParaRPr lang="en-US" sz="2000" b="0" noProof="0" dirty="0">
              <a:solidFill>
                <a:schemeClr val="tx1"/>
              </a:solidFill>
              <a:latin typeface="+mn-lt"/>
            </a:endParaRPr>
          </a:p>
          <a:p>
            <a:pPr marL="0" indent="0">
              <a:buNone/>
            </a:pPr>
            <a:endParaRPr lang="en-US" sz="2000" b="0" noProof="0" dirty="0">
              <a:solidFill>
                <a:schemeClr val="tx1"/>
              </a:solidFill>
              <a:latin typeface="+mn-lt"/>
            </a:endParaRPr>
          </a:p>
          <a:p>
            <a:r>
              <a:rPr lang="en-US" sz="2000" b="0" dirty="0">
                <a:solidFill>
                  <a:schemeClr val="tx1"/>
                </a:solidFill>
                <a:latin typeface="+mn-lt"/>
              </a:rPr>
              <a:t>Increase FPU/ALU utilization by ~3x up to 100%</a:t>
            </a:r>
            <a:endParaRPr lang="en-US" sz="2000" b="0" noProof="0" dirty="0">
              <a:solidFill>
                <a:schemeClr val="tx1"/>
              </a:solidFill>
              <a:latin typeface="+mn-lt"/>
            </a:endParaRPr>
          </a:p>
          <a:p>
            <a:r>
              <a:rPr lang="en-US" sz="2000" b="0" noProof="0" dirty="0">
                <a:solidFill>
                  <a:schemeClr val="tx1"/>
                </a:solidFill>
                <a:latin typeface="+mn-lt"/>
              </a:rPr>
              <a:t>SSRs ≠ memory operands</a:t>
            </a:r>
          </a:p>
          <a:p>
            <a:pPr lvl="1"/>
            <a:r>
              <a:rPr lang="en-US" sz="1600" noProof="0" dirty="0">
                <a:solidFill>
                  <a:schemeClr val="tx1"/>
                </a:solidFill>
                <a:latin typeface="+mn-lt"/>
              </a:rPr>
              <a:t>Perfect prefetching, latency-tolerant</a:t>
            </a:r>
          </a:p>
          <a:p>
            <a:endParaRPr lang="en-US" sz="2000" b="0" noProof="0" dirty="0">
              <a:solidFill>
                <a:schemeClr val="tx1"/>
              </a:solidFill>
              <a:latin typeface="+mn-lt"/>
            </a:endParaRPr>
          </a:p>
          <a:p>
            <a:endParaRPr lang="en-US" sz="2000" b="0" noProof="0" dirty="0">
              <a:solidFill>
                <a:schemeClr val="tx1"/>
              </a:solidFill>
              <a:latin typeface="+mn-lt"/>
            </a:endParaRPr>
          </a:p>
        </p:txBody>
      </p:sp>
      <p:sp>
        <p:nvSpPr>
          <p:cNvPr id="8" name="Freeform 7">
            <a:extLst>
              <a:ext uri="{FF2B5EF4-FFF2-40B4-BE49-F238E27FC236}">
                <a16:creationId xmlns:a16="http://schemas.microsoft.com/office/drawing/2014/main" id="{A6369FC2-AAB7-7C4D-B6E2-77D1738CAE75}"/>
              </a:ext>
            </a:extLst>
          </p:cNvPr>
          <p:cNvSpPr/>
          <p:nvPr/>
        </p:nvSpPr>
        <p:spPr>
          <a:xfrm>
            <a:off x="6873677" y="1996317"/>
            <a:ext cx="4058031" cy="1600329"/>
          </a:xfrm>
          <a:custGeom>
            <a:avLst/>
            <a:gdLst>
              <a:gd name="connsiteX0" fmla="*/ 0 w 4294633"/>
              <a:gd name="connsiteY0" fmla="*/ 0 h 1693636"/>
              <a:gd name="connsiteX1" fmla="*/ 4294634 w 4294633"/>
              <a:gd name="connsiteY1" fmla="*/ 0 h 1693636"/>
              <a:gd name="connsiteX2" fmla="*/ 4294634 w 4294633"/>
              <a:gd name="connsiteY2" fmla="*/ 1693637 h 1693636"/>
              <a:gd name="connsiteX3" fmla="*/ 0 w 4294633"/>
              <a:gd name="connsiteY3" fmla="*/ 1693637 h 1693636"/>
            </a:gdLst>
            <a:ahLst/>
            <a:cxnLst>
              <a:cxn ang="0">
                <a:pos x="connsiteX0" y="connsiteY0"/>
              </a:cxn>
              <a:cxn ang="0">
                <a:pos x="connsiteX1" y="connsiteY1"/>
              </a:cxn>
              <a:cxn ang="0">
                <a:pos x="connsiteX2" y="connsiteY2"/>
              </a:cxn>
              <a:cxn ang="0">
                <a:pos x="connsiteX3" y="connsiteY3"/>
              </a:cxn>
            </a:cxnLst>
            <a:rect l="l" t="t" r="r" b="b"/>
            <a:pathLst>
              <a:path w="4294633" h="1693636">
                <a:moveTo>
                  <a:pt x="0" y="0"/>
                </a:moveTo>
                <a:lnTo>
                  <a:pt x="4294634" y="0"/>
                </a:lnTo>
                <a:lnTo>
                  <a:pt x="4294634" y="1693637"/>
                </a:lnTo>
                <a:lnTo>
                  <a:pt x="0" y="1693637"/>
                </a:lnTo>
                <a:close/>
              </a:path>
            </a:pathLst>
          </a:custGeom>
          <a:noFill/>
          <a:ln w="4842" cap="sq">
            <a:noFill/>
            <a:prstDash val="solid"/>
            <a:miter/>
          </a:ln>
        </p:spPr>
        <p:txBody>
          <a:bodyPr rtlCol="0" anchor="ctr"/>
          <a:lstStyle/>
          <a:p>
            <a:endParaRPr lang="en-US" sz="1701"/>
          </a:p>
        </p:txBody>
      </p:sp>
      <p:sp>
        <p:nvSpPr>
          <p:cNvPr id="15" name="Freeform 14">
            <a:extLst>
              <a:ext uri="{FF2B5EF4-FFF2-40B4-BE49-F238E27FC236}">
                <a16:creationId xmlns:a16="http://schemas.microsoft.com/office/drawing/2014/main" id="{57FB1B3F-C5B0-B142-BC47-8DA6EA18260A}"/>
              </a:ext>
            </a:extLst>
          </p:cNvPr>
          <p:cNvSpPr/>
          <p:nvPr/>
        </p:nvSpPr>
        <p:spPr>
          <a:xfrm>
            <a:off x="6873677" y="1996317"/>
            <a:ext cx="4058031" cy="1600329"/>
          </a:xfrm>
          <a:custGeom>
            <a:avLst/>
            <a:gdLst>
              <a:gd name="connsiteX0" fmla="*/ 0 w 4294633"/>
              <a:gd name="connsiteY0" fmla="*/ 0 h 1693636"/>
              <a:gd name="connsiteX1" fmla="*/ 4294634 w 4294633"/>
              <a:gd name="connsiteY1" fmla="*/ 0 h 1693636"/>
              <a:gd name="connsiteX2" fmla="*/ 4294634 w 4294633"/>
              <a:gd name="connsiteY2" fmla="*/ 1693637 h 1693636"/>
              <a:gd name="connsiteX3" fmla="*/ 0 w 4294633"/>
              <a:gd name="connsiteY3" fmla="*/ 1693637 h 1693636"/>
            </a:gdLst>
            <a:ahLst/>
            <a:cxnLst>
              <a:cxn ang="0">
                <a:pos x="connsiteX0" y="connsiteY0"/>
              </a:cxn>
              <a:cxn ang="0">
                <a:pos x="connsiteX1" y="connsiteY1"/>
              </a:cxn>
              <a:cxn ang="0">
                <a:pos x="connsiteX2" y="connsiteY2"/>
              </a:cxn>
              <a:cxn ang="0">
                <a:pos x="connsiteX3" y="connsiteY3"/>
              </a:cxn>
            </a:cxnLst>
            <a:rect l="l" t="t" r="r" b="b"/>
            <a:pathLst>
              <a:path w="4294633" h="1693636">
                <a:moveTo>
                  <a:pt x="0" y="0"/>
                </a:moveTo>
                <a:lnTo>
                  <a:pt x="4294634" y="0"/>
                </a:lnTo>
                <a:lnTo>
                  <a:pt x="4294634" y="1693637"/>
                </a:lnTo>
                <a:lnTo>
                  <a:pt x="0" y="1693637"/>
                </a:lnTo>
                <a:close/>
              </a:path>
            </a:pathLst>
          </a:custGeom>
          <a:noFill/>
          <a:ln w="4842" cap="flat">
            <a:solidFill>
              <a:srgbClr val="595959"/>
            </a:solidFill>
            <a:custDash>
              <a:ds d="75000" sp="225000"/>
            </a:custDash>
            <a:round/>
          </a:ln>
        </p:spPr>
        <p:txBody>
          <a:bodyPr rtlCol="0" anchor="ctr"/>
          <a:lstStyle/>
          <a:p>
            <a:endParaRPr lang="en-US" sz="1701"/>
          </a:p>
        </p:txBody>
      </p:sp>
      <p:sp>
        <p:nvSpPr>
          <p:cNvPr id="16" name="Freeform 15">
            <a:extLst>
              <a:ext uri="{FF2B5EF4-FFF2-40B4-BE49-F238E27FC236}">
                <a16:creationId xmlns:a16="http://schemas.microsoft.com/office/drawing/2014/main" id="{76D547F5-4E5A-3149-8E99-5EDC8ADBFDDD}"/>
              </a:ext>
            </a:extLst>
          </p:cNvPr>
          <p:cNvSpPr/>
          <p:nvPr/>
        </p:nvSpPr>
        <p:spPr>
          <a:xfrm>
            <a:off x="6919427" y="3436312"/>
            <a:ext cx="632419" cy="104789"/>
          </a:xfrm>
          <a:custGeom>
            <a:avLst/>
            <a:gdLst>
              <a:gd name="connsiteX0" fmla="*/ 80536 w 669292"/>
              <a:gd name="connsiteY0" fmla="*/ 71588 h 110899"/>
              <a:gd name="connsiteX1" fmla="*/ 94758 w 669292"/>
              <a:gd name="connsiteY1" fmla="*/ 75106 h 110899"/>
              <a:gd name="connsiteX2" fmla="*/ 78619 w 669292"/>
              <a:gd name="connsiteY2" fmla="*/ 101788 h 110899"/>
              <a:gd name="connsiteX3" fmla="*/ 50336 w 669292"/>
              <a:gd name="connsiteY3" fmla="*/ 110900 h 110899"/>
              <a:gd name="connsiteX4" fmla="*/ 22212 w 669292"/>
              <a:gd name="connsiteY4" fmla="*/ 103864 h 110899"/>
              <a:gd name="connsiteX5" fmla="*/ 5593 w 669292"/>
              <a:gd name="connsiteY5" fmla="*/ 83410 h 110899"/>
              <a:gd name="connsiteX6" fmla="*/ 0 w 669292"/>
              <a:gd name="connsiteY6" fmla="*/ 54652 h 110899"/>
              <a:gd name="connsiteX7" fmla="*/ 6392 w 669292"/>
              <a:gd name="connsiteY7" fmla="*/ 25404 h 110899"/>
              <a:gd name="connsiteX8" fmla="*/ 24609 w 669292"/>
              <a:gd name="connsiteY8" fmla="*/ 6545 h 110899"/>
              <a:gd name="connsiteX9" fmla="*/ 50655 w 669292"/>
              <a:gd name="connsiteY9" fmla="*/ 0 h 110899"/>
              <a:gd name="connsiteX10" fmla="*/ 77661 w 669292"/>
              <a:gd name="connsiteY10" fmla="*/ 8304 h 110899"/>
              <a:gd name="connsiteX11" fmla="*/ 93001 w 669292"/>
              <a:gd name="connsiteY11" fmla="*/ 31315 h 110899"/>
              <a:gd name="connsiteX12" fmla="*/ 78939 w 669292"/>
              <a:gd name="connsiteY12" fmla="*/ 34516 h 110899"/>
              <a:gd name="connsiteX13" fmla="*/ 68073 w 669292"/>
              <a:gd name="connsiteY13" fmla="*/ 17580 h 110899"/>
              <a:gd name="connsiteX14" fmla="*/ 50336 w 669292"/>
              <a:gd name="connsiteY14" fmla="*/ 12139 h 110899"/>
              <a:gd name="connsiteX15" fmla="*/ 29562 w 669292"/>
              <a:gd name="connsiteY15" fmla="*/ 18051 h 110899"/>
              <a:gd name="connsiteX16" fmla="*/ 17897 w 669292"/>
              <a:gd name="connsiteY16" fmla="*/ 34035 h 110899"/>
              <a:gd name="connsiteX17" fmla="*/ 14542 w 669292"/>
              <a:gd name="connsiteY17" fmla="*/ 54652 h 110899"/>
              <a:gd name="connsiteX18" fmla="*/ 18536 w 669292"/>
              <a:gd name="connsiteY18" fmla="*/ 78460 h 110899"/>
              <a:gd name="connsiteX19" fmla="*/ 31001 w 669292"/>
              <a:gd name="connsiteY19" fmla="*/ 93801 h 110899"/>
              <a:gd name="connsiteX20" fmla="*/ 49217 w 669292"/>
              <a:gd name="connsiteY20" fmla="*/ 98750 h 110899"/>
              <a:gd name="connsiteX21" fmla="*/ 69351 w 669292"/>
              <a:gd name="connsiteY21" fmla="*/ 91878 h 110899"/>
              <a:gd name="connsiteX22" fmla="*/ 80536 w 669292"/>
              <a:gd name="connsiteY22" fmla="*/ 71588 h 110899"/>
              <a:gd name="connsiteX23" fmla="*/ 112239 w 669292"/>
              <a:gd name="connsiteY23" fmla="*/ 109141 h 110899"/>
              <a:gd name="connsiteX24" fmla="*/ 112239 w 669292"/>
              <a:gd name="connsiteY24" fmla="*/ 1913 h 110899"/>
              <a:gd name="connsiteX25" fmla="*/ 152827 w 669292"/>
              <a:gd name="connsiteY25" fmla="*/ 1913 h 110899"/>
              <a:gd name="connsiteX26" fmla="*/ 169125 w 669292"/>
              <a:gd name="connsiteY26" fmla="*/ 2874 h 110899"/>
              <a:gd name="connsiteX27" fmla="*/ 182229 w 669292"/>
              <a:gd name="connsiteY27" fmla="*/ 7824 h 110899"/>
              <a:gd name="connsiteX28" fmla="*/ 190858 w 669292"/>
              <a:gd name="connsiteY28" fmla="*/ 18214 h 110899"/>
              <a:gd name="connsiteX29" fmla="*/ 194213 w 669292"/>
              <a:gd name="connsiteY29" fmla="*/ 32920 h 110899"/>
              <a:gd name="connsiteX30" fmla="*/ 185425 w 669292"/>
              <a:gd name="connsiteY30" fmla="*/ 56084 h 110899"/>
              <a:gd name="connsiteX31" fmla="*/ 153945 w 669292"/>
              <a:gd name="connsiteY31" fmla="*/ 65513 h 110899"/>
              <a:gd name="connsiteX32" fmla="*/ 126460 w 669292"/>
              <a:gd name="connsiteY32" fmla="*/ 65513 h 110899"/>
              <a:gd name="connsiteX33" fmla="*/ 126460 w 669292"/>
              <a:gd name="connsiteY33" fmla="*/ 109141 h 110899"/>
              <a:gd name="connsiteX34" fmla="*/ 112239 w 669292"/>
              <a:gd name="connsiteY34" fmla="*/ 109141 h 110899"/>
              <a:gd name="connsiteX35" fmla="*/ 126460 w 669292"/>
              <a:gd name="connsiteY35" fmla="*/ 52893 h 110899"/>
              <a:gd name="connsiteX36" fmla="*/ 154265 w 669292"/>
              <a:gd name="connsiteY36" fmla="*/ 52893 h 110899"/>
              <a:gd name="connsiteX37" fmla="*/ 173759 w 669292"/>
              <a:gd name="connsiteY37" fmla="*/ 47780 h 110899"/>
              <a:gd name="connsiteX38" fmla="*/ 179512 w 669292"/>
              <a:gd name="connsiteY38" fmla="*/ 33391 h 110899"/>
              <a:gd name="connsiteX39" fmla="*/ 176156 w 669292"/>
              <a:gd name="connsiteY39" fmla="*/ 21732 h 110899"/>
              <a:gd name="connsiteX40" fmla="*/ 167208 w 669292"/>
              <a:gd name="connsiteY40" fmla="*/ 15494 h 110899"/>
              <a:gd name="connsiteX41" fmla="*/ 153945 w 669292"/>
              <a:gd name="connsiteY41" fmla="*/ 14543 h 110899"/>
              <a:gd name="connsiteX42" fmla="*/ 126460 w 669292"/>
              <a:gd name="connsiteY42" fmla="*/ 14543 h 110899"/>
              <a:gd name="connsiteX43" fmla="*/ 126460 w 669292"/>
              <a:gd name="connsiteY43" fmla="*/ 52893 h 110899"/>
              <a:gd name="connsiteX44" fmla="*/ 282681 w 669292"/>
              <a:gd name="connsiteY44" fmla="*/ 1913 h 110899"/>
              <a:gd name="connsiteX45" fmla="*/ 296904 w 669292"/>
              <a:gd name="connsiteY45" fmla="*/ 1913 h 110899"/>
              <a:gd name="connsiteX46" fmla="*/ 296904 w 669292"/>
              <a:gd name="connsiteY46" fmla="*/ 63754 h 110899"/>
              <a:gd name="connsiteX47" fmla="*/ 293228 w 669292"/>
              <a:gd name="connsiteY47" fmla="*/ 89638 h 110899"/>
              <a:gd name="connsiteX48" fmla="*/ 279965 w 669292"/>
              <a:gd name="connsiteY48" fmla="*/ 104979 h 110899"/>
              <a:gd name="connsiteX49" fmla="*/ 254878 w 669292"/>
              <a:gd name="connsiteY49" fmla="*/ 110900 h 110899"/>
              <a:gd name="connsiteX50" fmla="*/ 230269 w 669292"/>
              <a:gd name="connsiteY50" fmla="*/ 105786 h 110899"/>
              <a:gd name="connsiteX51" fmla="*/ 216527 w 669292"/>
              <a:gd name="connsiteY51" fmla="*/ 90763 h 110899"/>
              <a:gd name="connsiteX52" fmla="*/ 212532 w 669292"/>
              <a:gd name="connsiteY52" fmla="*/ 63754 h 110899"/>
              <a:gd name="connsiteX53" fmla="*/ 212532 w 669292"/>
              <a:gd name="connsiteY53" fmla="*/ 1913 h 110899"/>
              <a:gd name="connsiteX54" fmla="*/ 226754 w 669292"/>
              <a:gd name="connsiteY54" fmla="*/ 1913 h 110899"/>
              <a:gd name="connsiteX55" fmla="*/ 226754 w 669292"/>
              <a:gd name="connsiteY55" fmla="*/ 63754 h 110899"/>
              <a:gd name="connsiteX56" fmla="*/ 229310 w 669292"/>
              <a:gd name="connsiteY56" fmla="*/ 84371 h 110899"/>
              <a:gd name="connsiteX57" fmla="*/ 238099 w 669292"/>
              <a:gd name="connsiteY57" fmla="*/ 94598 h 110899"/>
              <a:gd name="connsiteX58" fmla="*/ 253759 w 669292"/>
              <a:gd name="connsiteY58" fmla="*/ 98116 h 110899"/>
              <a:gd name="connsiteX59" fmla="*/ 275970 w 669292"/>
              <a:gd name="connsiteY59" fmla="*/ 91080 h 110899"/>
              <a:gd name="connsiteX60" fmla="*/ 282681 w 669292"/>
              <a:gd name="connsiteY60" fmla="*/ 63754 h 110899"/>
              <a:gd name="connsiteX61" fmla="*/ 282681 w 669292"/>
              <a:gd name="connsiteY61" fmla="*/ 1913 h 110899"/>
              <a:gd name="connsiteX62" fmla="*/ 438641 w 669292"/>
              <a:gd name="connsiteY62" fmla="*/ 71588 h 110899"/>
              <a:gd name="connsiteX63" fmla="*/ 452863 w 669292"/>
              <a:gd name="connsiteY63" fmla="*/ 75106 h 110899"/>
              <a:gd name="connsiteX64" fmla="*/ 436723 w 669292"/>
              <a:gd name="connsiteY64" fmla="*/ 101788 h 110899"/>
              <a:gd name="connsiteX65" fmla="*/ 408440 w 669292"/>
              <a:gd name="connsiteY65" fmla="*/ 110900 h 110899"/>
              <a:gd name="connsiteX66" fmla="*/ 380316 w 669292"/>
              <a:gd name="connsiteY66" fmla="*/ 103864 h 110899"/>
              <a:gd name="connsiteX67" fmla="*/ 363697 w 669292"/>
              <a:gd name="connsiteY67" fmla="*/ 83410 h 110899"/>
              <a:gd name="connsiteX68" fmla="*/ 358104 w 669292"/>
              <a:gd name="connsiteY68" fmla="*/ 54652 h 110899"/>
              <a:gd name="connsiteX69" fmla="*/ 364496 w 669292"/>
              <a:gd name="connsiteY69" fmla="*/ 25404 h 110899"/>
              <a:gd name="connsiteX70" fmla="*/ 382713 w 669292"/>
              <a:gd name="connsiteY70" fmla="*/ 6545 h 110899"/>
              <a:gd name="connsiteX71" fmla="*/ 408760 w 669292"/>
              <a:gd name="connsiteY71" fmla="*/ 0 h 110899"/>
              <a:gd name="connsiteX72" fmla="*/ 435765 w 669292"/>
              <a:gd name="connsiteY72" fmla="*/ 8304 h 110899"/>
              <a:gd name="connsiteX73" fmla="*/ 451105 w 669292"/>
              <a:gd name="connsiteY73" fmla="*/ 31315 h 110899"/>
              <a:gd name="connsiteX74" fmla="*/ 437043 w 669292"/>
              <a:gd name="connsiteY74" fmla="*/ 34516 h 110899"/>
              <a:gd name="connsiteX75" fmla="*/ 426177 w 669292"/>
              <a:gd name="connsiteY75" fmla="*/ 17580 h 110899"/>
              <a:gd name="connsiteX76" fmla="*/ 408440 w 669292"/>
              <a:gd name="connsiteY76" fmla="*/ 12139 h 110899"/>
              <a:gd name="connsiteX77" fmla="*/ 387667 w 669292"/>
              <a:gd name="connsiteY77" fmla="*/ 18051 h 110899"/>
              <a:gd name="connsiteX78" fmla="*/ 376001 w 669292"/>
              <a:gd name="connsiteY78" fmla="*/ 34035 h 110899"/>
              <a:gd name="connsiteX79" fmla="*/ 372646 w 669292"/>
              <a:gd name="connsiteY79" fmla="*/ 54652 h 110899"/>
              <a:gd name="connsiteX80" fmla="*/ 376640 w 669292"/>
              <a:gd name="connsiteY80" fmla="*/ 78460 h 110899"/>
              <a:gd name="connsiteX81" fmla="*/ 389105 w 669292"/>
              <a:gd name="connsiteY81" fmla="*/ 93801 h 110899"/>
              <a:gd name="connsiteX82" fmla="*/ 407321 w 669292"/>
              <a:gd name="connsiteY82" fmla="*/ 98750 h 110899"/>
              <a:gd name="connsiteX83" fmla="*/ 427456 w 669292"/>
              <a:gd name="connsiteY83" fmla="*/ 91878 h 110899"/>
              <a:gd name="connsiteX84" fmla="*/ 438641 w 669292"/>
              <a:gd name="connsiteY84" fmla="*/ 71588 h 110899"/>
              <a:gd name="connsiteX85" fmla="*/ 463792 w 669292"/>
              <a:gd name="connsiteY85" fmla="*/ 70310 h 110899"/>
              <a:gd name="connsiteX86" fmla="*/ 475776 w 669292"/>
              <a:gd name="connsiteY86" fmla="*/ 38351 h 110899"/>
              <a:gd name="connsiteX87" fmla="*/ 500225 w 669292"/>
              <a:gd name="connsiteY87" fmla="*/ 29719 h 110899"/>
              <a:gd name="connsiteX88" fmla="*/ 526431 w 669292"/>
              <a:gd name="connsiteY88" fmla="*/ 40263 h 110899"/>
              <a:gd name="connsiteX89" fmla="*/ 536658 w 669292"/>
              <a:gd name="connsiteY89" fmla="*/ 69185 h 110899"/>
              <a:gd name="connsiteX90" fmla="*/ 532184 w 669292"/>
              <a:gd name="connsiteY90" fmla="*/ 92839 h 110899"/>
              <a:gd name="connsiteX91" fmla="*/ 519081 w 669292"/>
              <a:gd name="connsiteY91" fmla="*/ 106103 h 110899"/>
              <a:gd name="connsiteX92" fmla="*/ 500225 w 669292"/>
              <a:gd name="connsiteY92" fmla="*/ 110900 h 110899"/>
              <a:gd name="connsiteX93" fmla="*/ 473859 w 669292"/>
              <a:gd name="connsiteY93" fmla="*/ 100509 h 110899"/>
              <a:gd name="connsiteX94" fmla="*/ 463792 w 669292"/>
              <a:gd name="connsiteY94" fmla="*/ 70310 h 110899"/>
              <a:gd name="connsiteX95" fmla="*/ 477374 w 669292"/>
              <a:gd name="connsiteY95" fmla="*/ 70310 h 110899"/>
              <a:gd name="connsiteX96" fmla="*/ 483766 w 669292"/>
              <a:gd name="connsiteY96" fmla="*/ 92676 h 110899"/>
              <a:gd name="connsiteX97" fmla="*/ 500225 w 669292"/>
              <a:gd name="connsiteY97" fmla="*/ 100029 h 110899"/>
              <a:gd name="connsiteX98" fmla="*/ 516524 w 669292"/>
              <a:gd name="connsiteY98" fmla="*/ 92676 h 110899"/>
              <a:gd name="connsiteX99" fmla="*/ 523076 w 669292"/>
              <a:gd name="connsiteY99" fmla="*/ 69829 h 110899"/>
              <a:gd name="connsiteX100" fmla="*/ 516524 w 669292"/>
              <a:gd name="connsiteY100" fmla="*/ 48097 h 110899"/>
              <a:gd name="connsiteX101" fmla="*/ 500225 w 669292"/>
              <a:gd name="connsiteY101" fmla="*/ 40590 h 110899"/>
              <a:gd name="connsiteX102" fmla="*/ 483766 w 669292"/>
              <a:gd name="connsiteY102" fmla="*/ 47933 h 110899"/>
              <a:gd name="connsiteX103" fmla="*/ 477374 w 669292"/>
              <a:gd name="connsiteY103" fmla="*/ 70310 h 110899"/>
              <a:gd name="connsiteX104" fmla="*/ 551946 w 669292"/>
              <a:gd name="connsiteY104" fmla="*/ 109141 h 110899"/>
              <a:gd name="connsiteX105" fmla="*/ 551946 w 669292"/>
              <a:gd name="connsiteY105" fmla="*/ 31478 h 110899"/>
              <a:gd name="connsiteX106" fmla="*/ 563770 w 669292"/>
              <a:gd name="connsiteY106" fmla="*/ 31478 h 110899"/>
              <a:gd name="connsiteX107" fmla="*/ 563770 w 669292"/>
              <a:gd name="connsiteY107" fmla="*/ 43147 h 110899"/>
              <a:gd name="connsiteX108" fmla="*/ 572240 w 669292"/>
              <a:gd name="connsiteY108" fmla="*/ 32440 h 110899"/>
              <a:gd name="connsiteX109" fmla="*/ 580550 w 669292"/>
              <a:gd name="connsiteY109" fmla="*/ 29719 h 110899"/>
              <a:gd name="connsiteX110" fmla="*/ 594132 w 669292"/>
              <a:gd name="connsiteY110" fmla="*/ 33871 h 110899"/>
              <a:gd name="connsiteX111" fmla="*/ 589658 w 669292"/>
              <a:gd name="connsiteY111" fmla="*/ 46174 h 110899"/>
              <a:gd name="connsiteX112" fmla="*/ 579910 w 669292"/>
              <a:gd name="connsiteY112" fmla="*/ 43301 h 110899"/>
              <a:gd name="connsiteX113" fmla="*/ 572080 w 669292"/>
              <a:gd name="connsiteY113" fmla="*/ 45857 h 110899"/>
              <a:gd name="connsiteX114" fmla="*/ 567286 w 669292"/>
              <a:gd name="connsiteY114" fmla="*/ 53047 h 110899"/>
              <a:gd name="connsiteX115" fmla="*/ 565049 w 669292"/>
              <a:gd name="connsiteY115" fmla="*/ 68387 h 110899"/>
              <a:gd name="connsiteX116" fmla="*/ 565049 w 669292"/>
              <a:gd name="connsiteY116" fmla="*/ 109141 h 110899"/>
              <a:gd name="connsiteX117" fmla="*/ 551946 w 669292"/>
              <a:gd name="connsiteY117" fmla="*/ 109141 h 110899"/>
              <a:gd name="connsiteX118" fmla="*/ 655231 w 669292"/>
              <a:gd name="connsiteY118" fmla="*/ 84054 h 110899"/>
              <a:gd name="connsiteX119" fmla="*/ 668813 w 669292"/>
              <a:gd name="connsiteY119" fmla="*/ 85803 h 110899"/>
              <a:gd name="connsiteX120" fmla="*/ 656828 w 669292"/>
              <a:gd name="connsiteY120" fmla="*/ 104345 h 110899"/>
              <a:gd name="connsiteX121" fmla="*/ 634618 w 669292"/>
              <a:gd name="connsiteY121" fmla="*/ 110900 h 110899"/>
              <a:gd name="connsiteX122" fmla="*/ 607452 w 669292"/>
              <a:gd name="connsiteY122" fmla="*/ 100509 h 110899"/>
              <a:gd name="connsiteX123" fmla="*/ 597545 w 669292"/>
              <a:gd name="connsiteY123" fmla="*/ 70944 h 110899"/>
              <a:gd name="connsiteX124" fmla="*/ 607612 w 669292"/>
              <a:gd name="connsiteY124" fmla="*/ 40590 h 110899"/>
              <a:gd name="connsiteX125" fmla="*/ 633979 w 669292"/>
              <a:gd name="connsiteY125" fmla="*/ 29719 h 110899"/>
              <a:gd name="connsiteX126" fmla="*/ 659385 w 669292"/>
              <a:gd name="connsiteY126" fmla="*/ 40263 h 110899"/>
              <a:gd name="connsiteX127" fmla="*/ 669293 w 669292"/>
              <a:gd name="connsiteY127" fmla="*/ 70146 h 110899"/>
              <a:gd name="connsiteX128" fmla="*/ 669133 w 669292"/>
              <a:gd name="connsiteY128" fmla="*/ 73664 h 110899"/>
              <a:gd name="connsiteX129" fmla="*/ 611287 w 669292"/>
              <a:gd name="connsiteY129" fmla="*/ 73664 h 110899"/>
              <a:gd name="connsiteX130" fmla="*/ 618478 w 669292"/>
              <a:gd name="connsiteY130" fmla="*/ 93320 h 110899"/>
              <a:gd name="connsiteX131" fmla="*/ 634777 w 669292"/>
              <a:gd name="connsiteY131" fmla="*/ 100029 h 110899"/>
              <a:gd name="connsiteX132" fmla="*/ 647081 w 669292"/>
              <a:gd name="connsiteY132" fmla="*/ 96357 h 110899"/>
              <a:gd name="connsiteX133" fmla="*/ 655231 w 669292"/>
              <a:gd name="connsiteY133" fmla="*/ 84054 h 110899"/>
              <a:gd name="connsiteX134" fmla="*/ 611927 w 669292"/>
              <a:gd name="connsiteY134" fmla="*/ 62793 h 110899"/>
              <a:gd name="connsiteX135" fmla="*/ 655391 w 669292"/>
              <a:gd name="connsiteY135" fmla="*/ 62793 h 110899"/>
              <a:gd name="connsiteX136" fmla="*/ 650437 w 669292"/>
              <a:gd name="connsiteY136" fmla="*/ 48097 h 110899"/>
              <a:gd name="connsiteX137" fmla="*/ 633979 w 669292"/>
              <a:gd name="connsiteY137" fmla="*/ 40427 h 110899"/>
              <a:gd name="connsiteX138" fmla="*/ 618798 w 669292"/>
              <a:gd name="connsiteY138" fmla="*/ 46501 h 110899"/>
              <a:gd name="connsiteX139" fmla="*/ 611927 w 669292"/>
              <a:gd name="connsiteY139" fmla="*/ 62793 h 11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669292" h="110899">
                <a:moveTo>
                  <a:pt x="80536" y="71588"/>
                </a:moveTo>
                <a:lnTo>
                  <a:pt x="94758" y="75106"/>
                </a:lnTo>
                <a:cubicBezTo>
                  <a:pt x="91776" y="86713"/>
                  <a:pt x="86395" y="95611"/>
                  <a:pt x="78619" y="101788"/>
                </a:cubicBezTo>
                <a:cubicBezTo>
                  <a:pt x="70949" y="107862"/>
                  <a:pt x="61521" y="110900"/>
                  <a:pt x="50336" y="110900"/>
                </a:cubicBezTo>
                <a:cubicBezTo>
                  <a:pt x="38830" y="110900"/>
                  <a:pt x="29455" y="108548"/>
                  <a:pt x="22212" y="103864"/>
                </a:cubicBezTo>
                <a:cubicBezTo>
                  <a:pt x="14968" y="99180"/>
                  <a:pt x="9428" y="92359"/>
                  <a:pt x="5593" y="83410"/>
                </a:cubicBezTo>
                <a:cubicBezTo>
                  <a:pt x="1864" y="74462"/>
                  <a:pt x="0" y="64879"/>
                  <a:pt x="0" y="54652"/>
                </a:cubicBezTo>
                <a:cubicBezTo>
                  <a:pt x="0" y="43464"/>
                  <a:pt x="2131" y="33718"/>
                  <a:pt x="6392" y="25404"/>
                </a:cubicBezTo>
                <a:cubicBezTo>
                  <a:pt x="10653" y="17099"/>
                  <a:pt x="16725" y="10810"/>
                  <a:pt x="24609" y="6545"/>
                </a:cubicBezTo>
                <a:cubicBezTo>
                  <a:pt x="32492" y="2178"/>
                  <a:pt x="41174" y="0"/>
                  <a:pt x="50655" y="0"/>
                </a:cubicBezTo>
                <a:cubicBezTo>
                  <a:pt x="61308" y="0"/>
                  <a:pt x="70310" y="2771"/>
                  <a:pt x="77661" y="8304"/>
                </a:cubicBezTo>
                <a:cubicBezTo>
                  <a:pt x="85011" y="13745"/>
                  <a:pt x="90124" y="21415"/>
                  <a:pt x="93001" y="31315"/>
                </a:cubicBezTo>
                <a:lnTo>
                  <a:pt x="78939" y="34516"/>
                </a:lnTo>
                <a:cubicBezTo>
                  <a:pt x="76489" y="26733"/>
                  <a:pt x="72866" y="21088"/>
                  <a:pt x="68073" y="17580"/>
                </a:cubicBezTo>
                <a:cubicBezTo>
                  <a:pt x="63385" y="13950"/>
                  <a:pt x="57473" y="12139"/>
                  <a:pt x="50336" y="12139"/>
                </a:cubicBezTo>
                <a:cubicBezTo>
                  <a:pt x="42026" y="12139"/>
                  <a:pt x="35102" y="14113"/>
                  <a:pt x="29562" y="18051"/>
                </a:cubicBezTo>
                <a:cubicBezTo>
                  <a:pt x="24023" y="21998"/>
                  <a:pt x="20135" y="27326"/>
                  <a:pt x="17897" y="34035"/>
                </a:cubicBezTo>
                <a:cubicBezTo>
                  <a:pt x="15660" y="40641"/>
                  <a:pt x="14542" y="47514"/>
                  <a:pt x="14542" y="54652"/>
                </a:cubicBezTo>
                <a:cubicBezTo>
                  <a:pt x="14542" y="63703"/>
                  <a:pt x="15873" y="71639"/>
                  <a:pt x="18536" y="78460"/>
                </a:cubicBezTo>
                <a:cubicBezTo>
                  <a:pt x="21199" y="85272"/>
                  <a:pt x="25354" y="90385"/>
                  <a:pt x="31001" y="93801"/>
                </a:cubicBezTo>
                <a:cubicBezTo>
                  <a:pt x="36647" y="97104"/>
                  <a:pt x="42719" y="98750"/>
                  <a:pt x="49217" y="98750"/>
                </a:cubicBezTo>
                <a:cubicBezTo>
                  <a:pt x="57207" y="98750"/>
                  <a:pt x="63918" y="96460"/>
                  <a:pt x="69351" y="91878"/>
                </a:cubicBezTo>
                <a:cubicBezTo>
                  <a:pt x="74890" y="87296"/>
                  <a:pt x="78619" y="80536"/>
                  <a:pt x="80536" y="71588"/>
                </a:cubicBezTo>
                <a:close/>
                <a:moveTo>
                  <a:pt x="112239" y="109141"/>
                </a:moveTo>
                <a:lnTo>
                  <a:pt x="112239" y="1913"/>
                </a:lnTo>
                <a:lnTo>
                  <a:pt x="152827" y="1913"/>
                </a:lnTo>
                <a:cubicBezTo>
                  <a:pt x="159964" y="1913"/>
                  <a:pt x="165397" y="2240"/>
                  <a:pt x="169125" y="2874"/>
                </a:cubicBezTo>
                <a:cubicBezTo>
                  <a:pt x="174345" y="3723"/>
                  <a:pt x="178713" y="5379"/>
                  <a:pt x="182229" y="7824"/>
                </a:cubicBezTo>
                <a:cubicBezTo>
                  <a:pt x="185850" y="10278"/>
                  <a:pt x="188727" y="13745"/>
                  <a:pt x="190858" y="18214"/>
                </a:cubicBezTo>
                <a:cubicBezTo>
                  <a:pt x="193095" y="22693"/>
                  <a:pt x="194213" y="27592"/>
                  <a:pt x="194213" y="32920"/>
                </a:cubicBezTo>
                <a:cubicBezTo>
                  <a:pt x="194213" y="41971"/>
                  <a:pt x="191284" y="49692"/>
                  <a:pt x="185425" y="56084"/>
                </a:cubicBezTo>
                <a:cubicBezTo>
                  <a:pt x="179672" y="62374"/>
                  <a:pt x="169179" y="65513"/>
                  <a:pt x="153945" y="65513"/>
                </a:cubicBezTo>
                <a:lnTo>
                  <a:pt x="126460" y="65513"/>
                </a:lnTo>
                <a:lnTo>
                  <a:pt x="126460" y="109141"/>
                </a:lnTo>
                <a:lnTo>
                  <a:pt x="112239" y="109141"/>
                </a:lnTo>
                <a:close/>
                <a:moveTo>
                  <a:pt x="126460" y="52893"/>
                </a:moveTo>
                <a:lnTo>
                  <a:pt x="154265" y="52893"/>
                </a:lnTo>
                <a:cubicBezTo>
                  <a:pt x="163426" y="52893"/>
                  <a:pt x="169924" y="51185"/>
                  <a:pt x="173759" y="47780"/>
                </a:cubicBezTo>
                <a:cubicBezTo>
                  <a:pt x="177594" y="44364"/>
                  <a:pt x="179512" y="39578"/>
                  <a:pt x="179512" y="33391"/>
                </a:cubicBezTo>
                <a:cubicBezTo>
                  <a:pt x="179512" y="28809"/>
                  <a:pt x="178394" y="24923"/>
                  <a:pt x="176156" y="21732"/>
                </a:cubicBezTo>
                <a:cubicBezTo>
                  <a:pt x="173920" y="18531"/>
                  <a:pt x="170937" y="16455"/>
                  <a:pt x="167208" y="15494"/>
                </a:cubicBezTo>
                <a:cubicBezTo>
                  <a:pt x="164758" y="14860"/>
                  <a:pt x="160337" y="14543"/>
                  <a:pt x="153945" y="14543"/>
                </a:cubicBezTo>
                <a:lnTo>
                  <a:pt x="126460" y="14543"/>
                </a:lnTo>
                <a:lnTo>
                  <a:pt x="126460" y="52893"/>
                </a:lnTo>
                <a:close/>
                <a:moveTo>
                  <a:pt x="282681" y="1913"/>
                </a:moveTo>
                <a:lnTo>
                  <a:pt x="296904" y="1913"/>
                </a:lnTo>
                <a:lnTo>
                  <a:pt x="296904" y="63754"/>
                </a:lnTo>
                <a:cubicBezTo>
                  <a:pt x="296904" y="74625"/>
                  <a:pt x="295679" y="83247"/>
                  <a:pt x="293228" y="89638"/>
                </a:cubicBezTo>
                <a:cubicBezTo>
                  <a:pt x="290778" y="95928"/>
                  <a:pt x="286357" y="101041"/>
                  <a:pt x="279965" y="104979"/>
                </a:cubicBezTo>
                <a:cubicBezTo>
                  <a:pt x="273573" y="108926"/>
                  <a:pt x="265211" y="110900"/>
                  <a:pt x="254878" y="110900"/>
                </a:cubicBezTo>
                <a:cubicBezTo>
                  <a:pt x="244863" y="110900"/>
                  <a:pt x="236660" y="109192"/>
                  <a:pt x="230269" y="105786"/>
                </a:cubicBezTo>
                <a:cubicBezTo>
                  <a:pt x="223877" y="102268"/>
                  <a:pt x="219296" y="97257"/>
                  <a:pt x="216527" y="90763"/>
                </a:cubicBezTo>
                <a:cubicBezTo>
                  <a:pt x="213864" y="84157"/>
                  <a:pt x="212532" y="75157"/>
                  <a:pt x="212532" y="63754"/>
                </a:cubicBezTo>
                <a:lnTo>
                  <a:pt x="212532" y="1913"/>
                </a:lnTo>
                <a:lnTo>
                  <a:pt x="226754" y="1913"/>
                </a:lnTo>
                <a:lnTo>
                  <a:pt x="226754" y="63754"/>
                </a:lnTo>
                <a:cubicBezTo>
                  <a:pt x="226754" y="73132"/>
                  <a:pt x="227606" y="80005"/>
                  <a:pt x="229310" y="84371"/>
                </a:cubicBezTo>
                <a:cubicBezTo>
                  <a:pt x="231015" y="88738"/>
                  <a:pt x="233944" y="92144"/>
                  <a:pt x="238099" y="94598"/>
                </a:cubicBezTo>
                <a:cubicBezTo>
                  <a:pt x="242360" y="96940"/>
                  <a:pt x="247581" y="98116"/>
                  <a:pt x="253759" y="98116"/>
                </a:cubicBezTo>
                <a:cubicBezTo>
                  <a:pt x="264199" y="98116"/>
                  <a:pt x="271603" y="95764"/>
                  <a:pt x="275970" y="91080"/>
                </a:cubicBezTo>
                <a:cubicBezTo>
                  <a:pt x="280445" y="86284"/>
                  <a:pt x="282681" y="77182"/>
                  <a:pt x="282681" y="63754"/>
                </a:cubicBezTo>
                <a:lnTo>
                  <a:pt x="282681" y="1913"/>
                </a:lnTo>
                <a:close/>
                <a:moveTo>
                  <a:pt x="438641" y="71588"/>
                </a:moveTo>
                <a:lnTo>
                  <a:pt x="452863" y="75106"/>
                </a:lnTo>
                <a:cubicBezTo>
                  <a:pt x="449880" y="86713"/>
                  <a:pt x="444501" y="95611"/>
                  <a:pt x="436723" y="101788"/>
                </a:cubicBezTo>
                <a:cubicBezTo>
                  <a:pt x="429053" y="107862"/>
                  <a:pt x="419626" y="110900"/>
                  <a:pt x="408440" y="110900"/>
                </a:cubicBezTo>
                <a:cubicBezTo>
                  <a:pt x="396935" y="110900"/>
                  <a:pt x="387561" y="108548"/>
                  <a:pt x="380316" y="103864"/>
                </a:cubicBezTo>
                <a:cubicBezTo>
                  <a:pt x="373072" y="99180"/>
                  <a:pt x="367532" y="92359"/>
                  <a:pt x="363697" y="83410"/>
                </a:cubicBezTo>
                <a:cubicBezTo>
                  <a:pt x="359969" y="74462"/>
                  <a:pt x="358104" y="64879"/>
                  <a:pt x="358104" y="54652"/>
                </a:cubicBezTo>
                <a:cubicBezTo>
                  <a:pt x="358104" y="43464"/>
                  <a:pt x="360236" y="33718"/>
                  <a:pt x="364496" y="25404"/>
                </a:cubicBezTo>
                <a:cubicBezTo>
                  <a:pt x="368758" y="17099"/>
                  <a:pt x="374830" y="10810"/>
                  <a:pt x="382713" y="6545"/>
                </a:cubicBezTo>
                <a:cubicBezTo>
                  <a:pt x="390596" y="2178"/>
                  <a:pt x="399279" y="0"/>
                  <a:pt x="408760" y="0"/>
                </a:cubicBezTo>
                <a:cubicBezTo>
                  <a:pt x="419412" y="0"/>
                  <a:pt x="428414" y="2771"/>
                  <a:pt x="435765" y="8304"/>
                </a:cubicBezTo>
                <a:cubicBezTo>
                  <a:pt x="443115" y="13745"/>
                  <a:pt x="448228" y="21415"/>
                  <a:pt x="451105" y="31315"/>
                </a:cubicBezTo>
                <a:lnTo>
                  <a:pt x="437043" y="34516"/>
                </a:lnTo>
                <a:cubicBezTo>
                  <a:pt x="434593" y="26733"/>
                  <a:pt x="430971" y="21088"/>
                  <a:pt x="426177" y="17580"/>
                </a:cubicBezTo>
                <a:cubicBezTo>
                  <a:pt x="421490" y="13950"/>
                  <a:pt x="415577" y="12139"/>
                  <a:pt x="408440" y="12139"/>
                </a:cubicBezTo>
                <a:cubicBezTo>
                  <a:pt x="400131" y="12139"/>
                  <a:pt x="393206" y="14113"/>
                  <a:pt x="387667" y="18051"/>
                </a:cubicBezTo>
                <a:cubicBezTo>
                  <a:pt x="382127" y="21998"/>
                  <a:pt x="378239" y="27326"/>
                  <a:pt x="376001" y="34035"/>
                </a:cubicBezTo>
                <a:cubicBezTo>
                  <a:pt x="373765" y="40641"/>
                  <a:pt x="372646" y="47514"/>
                  <a:pt x="372646" y="54652"/>
                </a:cubicBezTo>
                <a:cubicBezTo>
                  <a:pt x="372646" y="63703"/>
                  <a:pt x="373977" y="71639"/>
                  <a:pt x="376640" y="78460"/>
                </a:cubicBezTo>
                <a:cubicBezTo>
                  <a:pt x="379305" y="85272"/>
                  <a:pt x="383459" y="90385"/>
                  <a:pt x="389105" y="93801"/>
                </a:cubicBezTo>
                <a:cubicBezTo>
                  <a:pt x="394751" y="97104"/>
                  <a:pt x="400823" y="98750"/>
                  <a:pt x="407321" y="98750"/>
                </a:cubicBezTo>
                <a:cubicBezTo>
                  <a:pt x="415311" y="98750"/>
                  <a:pt x="422022" y="96460"/>
                  <a:pt x="427456" y="91878"/>
                </a:cubicBezTo>
                <a:cubicBezTo>
                  <a:pt x="432996" y="87296"/>
                  <a:pt x="436723" y="80536"/>
                  <a:pt x="438641" y="71588"/>
                </a:cubicBezTo>
                <a:close/>
                <a:moveTo>
                  <a:pt x="463792" y="70310"/>
                </a:moveTo>
                <a:cubicBezTo>
                  <a:pt x="463792" y="55931"/>
                  <a:pt x="467786" y="45274"/>
                  <a:pt x="475776" y="38351"/>
                </a:cubicBezTo>
                <a:cubicBezTo>
                  <a:pt x="482487" y="32593"/>
                  <a:pt x="490637" y="29719"/>
                  <a:pt x="500225" y="29719"/>
                </a:cubicBezTo>
                <a:cubicBezTo>
                  <a:pt x="510984" y="29719"/>
                  <a:pt x="519720" y="33237"/>
                  <a:pt x="526431" y="40263"/>
                </a:cubicBezTo>
                <a:cubicBezTo>
                  <a:pt x="533249" y="47187"/>
                  <a:pt x="536658" y="56831"/>
                  <a:pt x="536658" y="69185"/>
                </a:cubicBezTo>
                <a:cubicBezTo>
                  <a:pt x="536658" y="79207"/>
                  <a:pt x="535167" y="87082"/>
                  <a:pt x="532184" y="92839"/>
                </a:cubicBezTo>
                <a:cubicBezTo>
                  <a:pt x="529202" y="98485"/>
                  <a:pt x="524834" y="102903"/>
                  <a:pt x="519081" y="106103"/>
                </a:cubicBezTo>
                <a:cubicBezTo>
                  <a:pt x="513328" y="109294"/>
                  <a:pt x="507043" y="110900"/>
                  <a:pt x="500225" y="110900"/>
                </a:cubicBezTo>
                <a:cubicBezTo>
                  <a:pt x="489359" y="110900"/>
                  <a:pt x="480570" y="107433"/>
                  <a:pt x="473859" y="100509"/>
                </a:cubicBezTo>
                <a:cubicBezTo>
                  <a:pt x="467147" y="93473"/>
                  <a:pt x="463792" y="83410"/>
                  <a:pt x="463792" y="70310"/>
                </a:cubicBezTo>
                <a:close/>
                <a:moveTo>
                  <a:pt x="477374" y="70310"/>
                </a:moveTo>
                <a:cubicBezTo>
                  <a:pt x="477374" y="80219"/>
                  <a:pt x="479505" y="87675"/>
                  <a:pt x="483766" y="92676"/>
                </a:cubicBezTo>
                <a:cubicBezTo>
                  <a:pt x="488134" y="97574"/>
                  <a:pt x="493620" y="100029"/>
                  <a:pt x="500225" y="100029"/>
                </a:cubicBezTo>
                <a:cubicBezTo>
                  <a:pt x="506830" y="100029"/>
                  <a:pt x="512263" y="97574"/>
                  <a:pt x="516524" y="92676"/>
                </a:cubicBezTo>
                <a:cubicBezTo>
                  <a:pt x="520892" y="87675"/>
                  <a:pt x="523076" y="80056"/>
                  <a:pt x="523076" y="69829"/>
                </a:cubicBezTo>
                <a:cubicBezTo>
                  <a:pt x="523076" y="60236"/>
                  <a:pt x="520892" y="52996"/>
                  <a:pt x="516524" y="48097"/>
                </a:cubicBezTo>
                <a:cubicBezTo>
                  <a:pt x="512156" y="43086"/>
                  <a:pt x="506723" y="40590"/>
                  <a:pt x="500225" y="40590"/>
                </a:cubicBezTo>
                <a:cubicBezTo>
                  <a:pt x="493620" y="40590"/>
                  <a:pt x="488134" y="43035"/>
                  <a:pt x="483766" y="47933"/>
                </a:cubicBezTo>
                <a:cubicBezTo>
                  <a:pt x="479505" y="52832"/>
                  <a:pt x="477374" y="60297"/>
                  <a:pt x="477374" y="70310"/>
                </a:cubicBezTo>
                <a:close/>
                <a:moveTo>
                  <a:pt x="551946" y="109141"/>
                </a:moveTo>
                <a:lnTo>
                  <a:pt x="551946" y="31478"/>
                </a:lnTo>
                <a:lnTo>
                  <a:pt x="563770" y="31478"/>
                </a:lnTo>
                <a:lnTo>
                  <a:pt x="563770" y="43147"/>
                </a:lnTo>
                <a:cubicBezTo>
                  <a:pt x="566860" y="37706"/>
                  <a:pt x="569684" y="34137"/>
                  <a:pt x="572240" y="32440"/>
                </a:cubicBezTo>
                <a:cubicBezTo>
                  <a:pt x="574797" y="30629"/>
                  <a:pt x="577566" y="29719"/>
                  <a:pt x="580550" y="29719"/>
                </a:cubicBezTo>
                <a:cubicBezTo>
                  <a:pt x="585024" y="29719"/>
                  <a:pt x="589551" y="31100"/>
                  <a:pt x="594132" y="33871"/>
                </a:cubicBezTo>
                <a:lnTo>
                  <a:pt x="589658" y="46174"/>
                </a:lnTo>
                <a:cubicBezTo>
                  <a:pt x="586462" y="44262"/>
                  <a:pt x="583213" y="43301"/>
                  <a:pt x="579910" y="43301"/>
                </a:cubicBezTo>
                <a:cubicBezTo>
                  <a:pt x="577034" y="43301"/>
                  <a:pt x="574424" y="44149"/>
                  <a:pt x="572080" y="45857"/>
                </a:cubicBezTo>
                <a:cubicBezTo>
                  <a:pt x="569843" y="47565"/>
                  <a:pt x="568245" y="49958"/>
                  <a:pt x="567286" y="53047"/>
                </a:cubicBezTo>
                <a:cubicBezTo>
                  <a:pt x="565794" y="57741"/>
                  <a:pt x="565049" y="62854"/>
                  <a:pt x="565049" y="68387"/>
                </a:cubicBezTo>
                <a:lnTo>
                  <a:pt x="565049" y="109141"/>
                </a:lnTo>
                <a:lnTo>
                  <a:pt x="551946" y="109141"/>
                </a:lnTo>
                <a:close/>
                <a:moveTo>
                  <a:pt x="655231" y="84054"/>
                </a:moveTo>
                <a:lnTo>
                  <a:pt x="668813" y="85803"/>
                </a:lnTo>
                <a:cubicBezTo>
                  <a:pt x="666683" y="93801"/>
                  <a:pt x="662687" y="99978"/>
                  <a:pt x="656828" y="104345"/>
                </a:cubicBezTo>
                <a:cubicBezTo>
                  <a:pt x="651076" y="108711"/>
                  <a:pt x="643673" y="110900"/>
                  <a:pt x="634618" y="110900"/>
                </a:cubicBezTo>
                <a:cubicBezTo>
                  <a:pt x="623219" y="110900"/>
                  <a:pt x="614164" y="107433"/>
                  <a:pt x="607452" y="100509"/>
                </a:cubicBezTo>
                <a:cubicBezTo>
                  <a:pt x="600848" y="93473"/>
                  <a:pt x="597545" y="83625"/>
                  <a:pt x="597545" y="70944"/>
                </a:cubicBezTo>
                <a:cubicBezTo>
                  <a:pt x="597545" y="57843"/>
                  <a:pt x="600901" y="47718"/>
                  <a:pt x="607612" y="40590"/>
                </a:cubicBezTo>
                <a:cubicBezTo>
                  <a:pt x="614430" y="33340"/>
                  <a:pt x="623219" y="29719"/>
                  <a:pt x="633979" y="29719"/>
                </a:cubicBezTo>
                <a:cubicBezTo>
                  <a:pt x="644312" y="29719"/>
                  <a:pt x="652781" y="33237"/>
                  <a:pt x="659385" y="40263"/>
                </a:cubicBezTo>
                <a:cubicBezTo>
                  <a:pt x="665991" y="47299"/>
                  <a:pt x="669293" y="57260"/>
                  <a:pt x="669293" y="70146"/>
                </a:cubicBezTo>
                <a:cubicBezTo>
                  <a:pt x="669293" y="70893"/>
                  <a:pt x="669240" y="72069"/>
                  <a:pt x="669133" y="73664"/>
                </a:cubicBezTo>
                <a:lnTo>
                  <a:pt x="611287" y="73664"/>
                </a:lnTo>
                <a:cubicBezTo>
                  <a:pt x="611714" y="82183"/>
                  <a:pt x="614110" y="88738"/>
                  <a:pt x="618478" y="93320"/>
                </a:cubicBezTo>
                <a:cubicBezTo>
                  <a:pt x="622846" y="97789"/>
                  <a:pt x="628279" y="100029"/>
                  <a:pt x="634777" y="100029"/>
                </a:cubicBezTo>
                <a:cubicBezTo>
                  <a:pt x="639571" y="100029"/>
                  <a:pt x="643673" y="98802"/>
                  <a:pt x="647081" y="96357"/>
                </a:cubicBezTo>
                <a:cubicBezTo>
                  <a:pt x="650490" y="93801"/>
                  <a:pt x="653207" y="89700"/>
                  <a:pt x="655231" y="84054"/>
                </a:cubicBezTo>
                <a:close/>
                <a:moveTo>
                  <a:pt x="611927" y="62793"/>
                </a:moveTo>
                <a:lnTo>
                  <a:pt x="655391" y="62793"/>
                </a:lnTo>
                <a:cubicBezTo>
                  <a:pt x="654751" y="56299"/>
                  <a:pt x="653100" y="51400"/>
                  <a:pt x="650437" y="48097"/>
                </a:cubicBezTo>
                <a:cubicBezTo>
                  <a:pt x="646176" y="42983"/>
                  <a:pt x="640690" y="40427"/>
                  <a:pt x="633979" y="40427"/>
                </a:cubicBezTo>
                <a:cubicBezTo>
                  <a:pt x="628012" y="40427"/>
                  <a:pt x="622952" y="42452"/>
                  <a:pt x="618798" y="46501"/>
                </a:cubicBezTo>
                <a:cubicBezTo>
                  <a:pt x="614643" y="50541"/>
                  <a:pt x="612353" y="55982"/>
                  <a:pt x="611927" y="62793"/>
                </a:cubicBezTo>
                <a:close/>
              </a:path>
            </a:pathLst>
          </a:custGeom>
          <a:solidFill>
            <a:srgbClr val="000000"/>
          </a:solidFill>
          <a:ln w="4842" cap="sq">
            <a:noFill/>
            <a:prstDash val="solid"/>
            <a:miter/>
          </a:ln>
        </p:spPr>
        <p:txBody>
          <a:bodyPr rtlCol="0" anchor="ctr"/>
          <a:lstStyle/>
          <a:p>
            <a:endParaRPr lang="en-US" sz="1701"/>
          </a:p>
        </p:txBody>
      </p:sp>
      <p:sp>
        <p:nvSpPr>
          <p:cNvPr id="17" name="Freeform 16">
            <a:extLst>
              <a:ext uri="{FF2B5EF4-FFF2-40B4-BE49-F238E27FC236}">
                <a16:creationId xmlns:a16="http://schemas.microsoft.com/office/drawing/2014/main" id="{85214A72-78E0-1743-93D6-7B8CE7E53B7D}"/>
              </a:ext>
            </a:extLst>
          </p:cNvPr>
          <p:cNvSpPr/>
          <p:nvPr/>
        </p:nvSpPr>
        <p:spPr>
          <a:xfrm>
            <a:off x="8091840" y="2174067"/>
            <a:ext cx="556680" cy="1113351"/>
          </a:xfrm>
          <a:custGeom>
            <a:avLst/>
            <a:gdLst>
              <a:gd name="connsiteX0" fmla="*/ 0 w 589137"/>
              <a:gd name="connsiteY0" fmla="*/ 1178265 h 1178265"/>
              <a:gd name="connsiteX1" fmla="*/ 0 w 589137"/>
              <a:gd name="connsiteY1" fmla="*/ 0 h 1178265"/>
              <a:gd name="connsiteX2" fmla="*/ 589138 w 589137"/>
              <a:gd name="connsiteY2" fmla="*/ 0 h 1178265"/>
              <a:gd name="connsiteX3" fmla="*/ 589138 w 589137"/>
              <a:gd name="connsiteY3" fmla="*/ 1178265 h 1178265"/>
            </a:gdLst>
            <a:ahLst/>
            <a:cxnLst>
              <a:cxn ang="0">
                <a:pos x="connsiteX0" y="connsiteY0"/>
              </a:cxn>
              <a:cxn ang="0">
                <a:pos x="connsiteX1" y="connsiteY1"/>
              </a:cxn>
              <a:cxn ang="0">
                <a:pos x="connsiteX2" y="connsiteY2"/>
              </a:cxn>
              <a:cxn ang="0">
                <a:pos x="connsiteX3" y="connsiteY3"/>
              </a:cxn>
            </a:cxnLst>
            <a:rect l="l" t="t" r="r" b="b"/>
            <a:pathLst>
              <a:path w="589137" h="1178265">
                <a:moveTo>
                  <a:pt x="0" y="1178265"/>
                </a:moveTo>
                <a:lnTo>
                  <a:pt x="0" y="0"/>
                </a:lnTo>
                <a:lnTo>
                  <a:pt x="589138" y="0"/>
                </a:lnTo>
                <a:lnTo>
                  <a:pt x="589138" y="1178265"/>
                </a:lnTo>
                <a:close/>
              </a:path>
            </a:pathLst>
          </a:custGeom>
          <a:solidFill>
            <a:srgbClr val="F8BD3F"/>
          </a:solidFill>
          <a:ln w="4842" cap="sq">
            <a:noFill/>
            <a:prstDash val="solid"/>
            <a:miter/>
          </a:ln>
        </p:spPr>
        <p:txBody>
          <a:bodyPr rtlCol="0" anchor="ctr"/>
          <a:lstStyle/>
          <a:p>
            <a:endParaRPr lang="en-US" sz="1701"/>
          </a:p>
        </p:txBody>
      </p:sp>
      <p:sp>
        <p:nvSpPr>
          <p:cNvPr id="18" name="Freeform 17">
            <a:extLst>
              <a:ext uri="{FF2B5EF4-FFF2-40B4-BE49-F238E27FC236}">
                <a16:creationId xmlns:a16="http://schemas.microsoft.com/office/drawing/2014/main" id="{1703E049-346D-3F4D-BF6A-D2BDCEC27C54}"/>
              </a:ext>
            </a:extLst>
          </p:cNvPr>
          <p:cNvSpPr/>
          <p:nvPr/>
        </p:nvSpPr>
        <p:spPr>
          <a:xfrm>
            <a:off x="8208158" y="2416763"/>
            <a:ext cx="155069" cy="612602"/>
          </a:xfrm>
          <a:custGeom>
            <a:avLst/>
            <a:gdLst>
              <a:gd name="connsiteX0" fmla="*/ 126874 w 164110"/>
              <a:gd name="connsiteY0" fmla="*/ 648320 h 648320"/>
              <a:gd name="connsiteX1" fmla="*/ 0 w 164110"/>
              <a:gd name="connsiteY1" fmla="*/ 648320 h 648320"/>
              <a:gd name="connsiteX2" fmla="*/ 0 w 164110"/>
              <a:gd name="connsiteY2" fmla="*/ 592073 h 648320"/>
              <a:gd name="connsiteX3" fmla="*/ 3518 w 164110"/>
              <a:gd name="connsiteY3" fmla="*/ 566342 h 648320"/>
              <a:gd name="connsiteX4" fmla="*/ 15504 w 164110"/>
              <a:gd name="connsiteY4" fmla="*/ 552127 h 648320"/>
              <a:gd name="connsiteX5" fmla="*/ 34679 w 164110"/>
              <a:gd name="connsiteY5" fmla="*/ 546850 h 648320"/>
              <a:gd name="connsiteX6" fmla="*/ 57373 w 164110"/>
              <a:gd name="connsiteY6" fmla="*/ 555635 h 648320"/>
              <a:gd name="connsiteX7" fmla="*/ 69195 w 164110"/>
              <a:gd name="connsiteY7" fmla="*/ 582644 h 648320"/>
              <a:gd name="connsiteX8" fmla="*/ 75423 w 164110"/>
              <a:gd name="connsiteY8" fmla="*/ 572417 h 648320"/>
              <a:gd name="connsiteX9" fmla="*/ 92359 w 164110"/>
              <a:gd name="connsiteY9" fmla="*/ 558518 h 648320"/>
              <a:gd name="connsiteX10" fmla="*/ 126874 w 164110"/>
              <a:gd name="connsiteY10" fmla="*/ 536459 h 648320"/>
              <a:gd name="connsiteX11" fmla="*/ 126874 w 164110"/>
              <a:gd name="connsiteY11" fmla="*/ 557557 h 648320"/>
              <a:gd name="connsiteX12" fmla="*/ 100509 w 164110"/>
              <a:gd name="connsiteY12" fmla="*/ 574329 h 648320"/>
              <a:gd name="connsiteX13" fmla="*/ 83093 w 164110"/>
              <a:gd name="connsiteY13" fmla="*/ 586479 h 648320"/>
              <a:gd name="connsiteX14" fmla="*/ 74625 w 164110"/>
              <a:gd name="connsiteY14" fmla="*/ 595110 h 648320"/>
              <a:gd name="connsiteX15" fmla="*/ 71107 w 164110"/>
              <a:gd name="connsiteY15" fmla="*/ 602617 h 648320"/>
              <a:gd name="connsiteX16" fmla="*/ 70473 w 164110"/>
              <a:gd name="connsiteY16" fmla="*/ 612046 h 648320"/>
              <a:gd name="connsiteX17" fmla="*/ 70473 w 164110"/>
              <a:gd name="connsiteY17" fmla="*/ 631538 h 648320"/>
              <a:gd name="connsiteX18" fmla="*/ 126874 w 164110"/>
              <a:gd name="connsiteY18" fmla="*/ 631538 h 648320"/>
              <a:gd name="connsiteX19" fmla="*/ 126874 w 164110"/>
              <a:gd name="connsiteY19" fmla="*/ 648320 h 648320"/>
              <a:gd name="connsiteX20" fmla="*/ 56094 w 164110"/>
              <a:gd name="connsiteY20" fmla="*/ 631538 h 648320"/>
              <a:gd name="connsiteX21" fmla="*/ 56094 w 164110"/>
              <a:gd name="connsiteY21" fmla="*/ 595427 h 648320"/>
              <a:gd name="connsiteX22" fmla="*/ 53691 w 164110"/>
              <a:gd name="connsiteY22" fmla="*/ 577530 h 648320"/>
              <a:gd name="connsiteX23" fmla="*/ 46021 w 164110"/>
              <a:gd name="connsiteY23" fmla="*/ 567620 h 648320"/>
              <a:gd name="connsiteX24" fmla="*/ 34679 w 164110"/>
              <a:gd name="connsiteY24" fmla="*/ 564102 h 648320"/>
              <a:gd name="connsiteX25" fmla="*/ 19820 w 164110"/>
              <a:gd name="connsiteY25" fmla="*/ 570658 h 648320"/>
              <a:gd name="connsiteX26" fmla="*/ 14062 w 164110"/>
              <a:gd name="connsiteY26" fmla="*/ 591429 h 648320"/>
              <a:gd name="connsiteX27" fmla="*/ 14062 w 164110"/>
              <a:gd name="connsiteY27" fmla="*/ 631538 h 648320"/>
              <a:gd name="connsiteX28" fmla="*/ 56094 w 164110"/>
              <a:gd name="connsiteY28" fmla="*/ 631538 h 648320"/>
              <a:gd name="connsiteX29" fmla="*/ 97319 w 164110"/>
              <a:gd name="connsiteY29" fmla="*/ 459615 h 648320"/>
              <a:gd name="connsiteX30" fmla="*/ 99231 w 164110"/>
              <a:gd name="connsiteY30" fmla="*/ 443640 h 648320"/>
              <a:gd name="connsiteX31" fmla="*/ 121290 w 164110"/>
              <a:gd name="connsiteY31" fmla="*/ 457702 h 648320"/>
              <a:gd name="connsiteX32" fmla="*/ 128961 w 164110"/>
              <a:gd name="connsiteY32" fmla="*/ 483904 h 648320"/>
              <a:gd name="connsiteX33" fmla="*/ 116647 w 164110"/>
              <a:gd name="connsiteY33" fmla="*/ 516026 h 648320"/>
              <a:gd name="connsiteX34" fmla="*/ 81661 w 164110"/>
              <a:gd name="connsiteY34" fmla="*/ 527695 h 648320"/>
              <a:gd name="connsiteX35" fmla="*/ 45704 w 164110"/>
              <a:gd name="connsiteY35" fmla="*/ 515862 h 648320"/>
              <a:gd name="connsiteX36" fmla="*/ 32920 w 164110"/>
              <a:gd name="connsiteY36" fmla="*/ 484865 h 648320"/>
              <a:gd name="connsiteX37" fmla="*/ 45540 w 164110"/>
              <a:gd name="connsiteY37" fmla="*/ 454665 h 648320"/>
              <a:gd name="connsiteX38" fmla="*/ 80700 w 164110"/>
              <a:gd name="connsiteY38" fmla="*/ 442996 h 648320"/>
              <a:gd name="connsiteX39" fmla="*/ 84852 w 164110"/>
              <a:gd name="connsiteY39" fmla="*/ 443160 h 648320"/>
              <a:gd name="connsiteX40" fmla="*/ 84852 w 164110"/>
              <a:gd name="connsiteY40" fmla="*/ 511710 h 648320"/>
              <a:gd name="connsiteX41" fmla="*/ 108179 w 164110"/>
              <a:gd name="connsiteY41" fmla="*/ 503079 h 648320"/>
              <a:gd name="connsiteX42" fmla="*/ 116177 w 164110"/>
              <a:gd name="connsiteY42" fmla="*/ 483904 h 648320"/>
              <a:gd name="connsiteX43" fmla="*/ 111698 w 164110"/>
              <a:gd name="connsiteY43" fmla="*/ 469207 h 648320"/>
              <a:gd name="connsiteX44" fmla="*/ 97319 w 164110"/>
              <a:gd name="connsiteY44" fmla="*/ 459615 h 648320"/>
              <a:gd name="connsiteX45" fmla="*/ 72069 w 164110"/>
              <a:gd name="connsiteY45" fmla="*/ 510749 h 648320"/>
              <a:gd name="connsiteX46" fmla="*/ 72069 w 164110"/>
              <a:gd name="connsiteY46" fmla="*/ 459461 h 648320"/>
              <a:gd name="connsiteX47" fmla="*/ 54652 w 164110"/>
              <a:gd name="connsiteY47" fmla="*/ 465372 h 648320"/>
              <a:gd name="connsiteX48" fmla="*/ 45704 w 164110"/>
              <a:gd name="connsiteY48" fmla="*/ 484711 h 648320"/>
              <a:gd name="connsiteX49" fmla="*/ 52893 w 164110"/>
              <a:gd name="connsiteY49" fmla="*/ 502762 h 648320"/>
              <a:gd name="connsiteX50" fmla="*/ 72069 w 164110"/>
              <a:gd name="connsiteY50" fmla="*/ 510749 h 648320"/>
              <a:gd name="connsiteX51" fmla="*/ 134544 w 164110"/>
              <a:gd name="connsiteY51" fmla="*/ 426899 h 648320"/>
              <a:gd name="connsiteX52" fmla="*/ 136784 w 164110"/>
              <a:gd name="connsiteY52" fmla="*/ 411712 h 648320"/>
              <a:gd name="connsiteX53" fmla="*/ 147011 w 164110"/>
              <a:gd name="connsiteY53" fmla="*/ 406445 h 648320"/>
              <a:gd name="connsiteX54" fmla="*/ 151327 w 164110"/>
              <a:gd name="connsiteY54" fmla="*/ 390624 h 648320"/>
              <a:gd name="connsiteX55" fmla="*/ 147011 w 164110"/>
              <a:gd name="connsiteY55" fmla="*/ 374006 h 648320"/>
              <a:gd name="connsiteX56" fmla="*/ 134872 w 164110"/>
              <a:gd name="connsiteY56" fmla="*/ 366019 h 648320"/>
              <a:gd name="connsiteX57" fmla="*/ 114899 w 164110"/>
              <a:gd name="connsiteY57" fmla="*/ 364894 h 648320"/>
              <a:gd name="connsiteX58" fmla="*/ 126874 w 164110"/>
              <a:gd name="connsiteY58" fmla="*/ 390307 h 648320"/>
              <a:gd name="connsiteX59" fmla="*/ 113293 w 164110"/>
              <a:gd name="connsiteY59" fmla="*/ 419546 h 648320"/>
              <a:gd name="connsiteX60" fmla="*/ 80383 w 164110"/>
              <a:gd name="connsiteY60" fmla="*/ 429936 h 648320"/>
              <a:gd name="connsiteX61" fmla="*/ 56248 w 164110"/>
              <a:gd name="connsiteY61" fmla="*/ 425304 h 648320"/>
              <a:gd name="connsiteX62" fmla="*/ 38995 w 164110"/>
              <a:gd name="connsiteY62" fmla="*/ 411559 h 648320"/>
              <a:gd name="connsiteX63" fmla="*/ 32920 w 164110"/>
              <a:gd name="connsiteY63" fmla="*/ 390144 h 648320"/>
              <a:gd name="connsiteX64" fmla="*/ 46021 w 164110"/>
              <a:gd name="connsiteY64" fmla="*/ 363298 h 648320"/>
              <a:gd name="connsiteX65" fmla="*/ 34996 w 164110"/>
              <a:gd name="connsiteY65" fmla="*/ 363298 h 648320"/>
              <a:gd name="connsiteX66" fmla="*/ 34996 w 164110"/>
              <a:gd name="connsiteY66" fmla="*/ 348919 h 648320"/>
              <a:gd name="connsiteX67" fmla="*/ 114418 w 164110"/>
              <a:gd name="connsiteY67" fmla="*/ 348919 h 648320"/>
              <a:gd name="connsiteX68" fmla="*/ 144771 w 164110"/>
              <a:gd name="connsiteY68" fmla="*/ 353388 h 648320"/>
              <a:gd name="connsiteX69" fmla="*/ 158833 w 164110"/>
              <a:gd name="connsiteY69" fmla="*/ 367297 h 648320"/>
              <a:gd name="connsiteX70" fmla="*/ 164110 w 164110"/>
              <a:gd name="connsiteY70" fmla="*/ 390461 h 648320"/>
              <a:gd name="connsiteX71" fmla="*/ 156757 w 164110"/>
              <a:gd name="connsiteY71" fmla="*/ 417153 h 648320"/>
              <a:gd name="connsiteX72" fmla="*/ 134544 w 164110"/>
              <a:gd name="connsiteY72" fmla="*/ 426899 h 648320"/>
              <a:gd name="connsiteX73" fmla="*/ 79258 w 164110"/>
              <a:gd name="connsiteY73" fmla="*/ 413952 h 648320"/>
              <a:gd name="connsiteX74" fmla="*/ 105623 w 164110"/>
              <a:gd name="connsiteY74" fmla="*/ 406762 h 648320"/>
              <a:gd name="connsiteX75" fmla="*/ 113937 w 164110"/>
              <a:gd name="connsiteY75" fmla="*/ 388865 h 648320"/>
              <a:gd name="connsiteX76" fmla="*/ 105786 w 164110"/>
              <a:gd name="connsiteY76" fmla="*/ 370805 h 648320"/>
              <a:gd name="connsiteX77" fmla="*/ 79739 w 164110"/>
              <a:gd name="connsiteY77" fmla="*/ 363462 h 648320"/>
              <a:gd name="connsiteX78" fmla="*/ 54489 w 164110"/>
              <a:gd name="connsiteY78" fmla="*/ 370969 h 648320"/>
              <a:gd name="connsiteX79" fmla="*/ 45867 w 164110"/>
              <a:gd name="connsiteY79" fmla="*/ 389029 h 648320"/>
              <a:gd name="connsiteX80" fmla="*/ 54335 w 164110"/>
              <a:gd name="connsiteY80" fmla="*/ 406762 h 648320"/>
              <a:gd name="connsiteX81" fmla="*/ 79258 w 164110"/>
              <a:gd name="connsiteY81" fmla="*/ 413952 h 648320"/>
              <a:gd name="connsiteX82" fmla="*/ 17897 w 164110"/>
              <a:gd name="connsiteY82" fmla="*/ 325306 h 648320"/>
              <a:gd name="connsiteX83" fmla="*/ 0 w 164110"/>
              <a:gd name="connsiteY83" fmla="*/ 325306 h 648320"/>
              <a:gd name="connsiteX84" fmla="*/ 0 w 164110"/>
              <a:gd name="connsiteY84" fmla="*/ 309802 h 648320"/>
              <a:gd name="connsiteX85" fmla="*/ 17897 w 164110"/>
              <a:gd name="connsiteY85" fmla="*/ 309802 h 648320"/>
              <a:gd name="connsiteX86" fmla="*/ 17897 w 164110"/>
              <a:gd name="connsiteY86" fmla="*/ 325306 h 648320"/>
              <a:gd name="connsiteX87" fmla="*/ 126874 w 164110"/>
              <a:gd name="connsiteY87" fmla="*/ 325306 h 648320"/>
              <a:gd name="connsiteX88" fmla="*/ 34996 w 164110"/>
              <a:gd name="connsiteY88" fmla="*/ 325306 h 648320"/>
              <a:gd name="connsiteX89" fmla="*/ 34996 w 164110"/>
              <a:gd name="connsiteY89" fmla="*/ 309802 h 648320"/>
              <a:gd name="connsiteX90" fmla="*/ 126874 w 164110"/>
              <a:gd name="connsiteY90" fmla="*/ 309802 h 648320"/>
              <a:gd name="connsiteX91" fmla="*/ 126874 w 164110"/>
              <a:gd name="connsiteY91" fmla="*/ 325306 h 648320"/>
              <a:gd name="connsiteX92" fmla="*/ 99395 w 164110"/>
              <a:gd name="connsiteY92" fmla="*/ 292324 h 648320"/>
              <a:gd name="connsiteX93" fmla="*/ 97002 w 164110"/>
              <a:gd name="connsiteY93" fmla="*/ 276830 h 648320"/>
              <a:gd name="connsiteX94" fmla="*/ 111217 w 164110"/>
              <a:gd name="connsiteY94" fmla="*/ 269631 h 648320"/>
              <a:gd name="connsiteX95" fmla="*/ 116177 w 164110"/>
              <a:gd name="connsiteY95" fmla="*/ 253176 h 648320"/>
              <a:gd name="connsiteX96" fmla="*/ 111861 w 164110"/>
              <a:gd name="connsiteY96" fmla="*/ 237201 h 648320"/>
              <a:gd name="connsiteX97" fmla="*/ 101471 w 164110"/>
              <a:gd name="connsiteY97" fmla="*/ 231924 h 648320"/>
              <a:gd name="connsiteX98" fmla="*/ 93167 w 164110"/>
              <a:gd name="connsiteY98" fmla="*/ 236557 h 648320"/>
              <a:gd name="connsiteX99" fmla="*/ 87889 w 164110"/>
              <a:gd name="connsiteY99" fmla="*/ 252542 h 648320"/>
              <a:gd name="connsiteX100" fmla="*/ 80536 w 164110"/>
              <a:gd name="connsiteY100" fmla="*/ 276350 h 648320"/>
              <a:gd name="connsiteX101" fmla="*/ 71751 w 164110"/>
              <a:gd name="connsiteY101" fmla="*/ 286413 h 648320"/>
              <a:gd name="connsiteX102" fmla="*/ 59449 w 164110"/>
              <a:gd name="connsiteY102" fmla="*/ 289767 h 648320"/>
              <a:gd name="connsiteX103" fmla="*/ 48097 w 164110"/>
              <a:gd name="connsiteY103" fmla="*/ 286894 h 648320"/>
              <a:gd name="connsiteX104" fmla="*/ 39312 w 164110"/>
              <a:gd name="connsiteY104" fmla="*/ 279223 h 648320"/>
              <a:gd name="connsiteX105" fmla="*/ 34833 w 164110"/>
              <a:gd name="connsiteY105" fmla="*/ 269314 h 648320"/>
              <a:gd name="connsiteX106" fmla="*/ 32920 w 164110"/>
              <a:gd name="connsiteY106" fmla="*/ 255896 h 648320"/>
              <a:gd name="connsiteX107" fmla="*/ 36111 w 164110"/>
              <a:gd name="connsiteY107" fmla="*/ 236874 h 648320"/>
              <a:gd name="connsiteX108" fmla="*/ 44589 w 164110"/>
              <a:gd name="connsiteY108" fmla="*/ 224888 h 648320"/>
              <a:gd name="connsiteX109" fmla="*/ 58651 w 164110"/>
              <a:gd name="connsiteY109" fmla="*/ 219458 h 648320"/>
              <a:gd name="connsiteX110" fmla="*/ 60727 w 164110"/>
              <a:gd name="connsiteY110" fmla="*/ 234645 h 648320"/>
              <a:gd name="connsiteX111" fmla="*/ 49702 w 164110"/>
              <a:gd name="connsiteY111" fmla="*/ 240709 h 648320"/>
              <a:gd name="connsiteX112" fmla="*/ 45704 w 164110"/>
              <a:gd name="connsiteY112" fmla="*/ 254771 h 648320"/>
              <a:gd name="connsiteX113" fmla="*/ 49222 w 164110"/>
              <a:gd name="connsiteY113" fmla="*/ 270111 h 648320"/>
              <a:gd name="connsiteX114" fmla="*/ 57526 w 164110"/>
              <a:gd name="connsiteY114" fmla="*/ 274591 h 648320"/>
              <a:gd name="connsiteX115" fmla="*/ 62956 w 164110"/>
              <a:gd name="connsiteY115" fmla="*/ 272832 h 648320"/>
              <a:gd name="connsiteX116" fmla="*/ 67119 w 164110"/>
              <a:gd name="connsiteY116" fmla="*/ 266757 h 648320"/>
              <a:gd name="connsiteX117" fmla="*/ 71107 w 164110"/>
              <a:gd name="connsiteY117" fmla="*/ 253012 h 648320"/>
              <a:gd name="connsiteX118" fmla="*/ 78460 w 164110"/>
              <a:gd name="connsiteY118" fmla="*/ 230002 h 648320"/>
              <a:gd name="connsiteX119" fmla="*/ 86611 w 164110"/>
              <a:gd name="connsiteY119" fmla="*/ 219775 h 648320"/>
              <a:gd name="connsiteX120" fmla="*/ 99875 w 164110"/>
              <a:gd name="connsiteY120" fmla="*/ 215940 h 648320"/>
              <a:gd name="connsiteX121" fmla="*/ 114571 w 164110"/>
              <a:gd name="connsiteY121" fmla="*/ 220583 h 648320"/>
              <a:gd name="connsiteX122" fmla="*/ 125279 w 164110"/>
              <a:gd name="connsiteY122" fmla="*/ 233683 h 648320"/>
              <a:gd name="connsiteX123" fmla="*/ 128961 w 164110"/>
              <a:gd name="connsiteY123" fmla="*/ 253012 h 648320"/>
              <a:gd name="connsiteX124" fmla="*/ 121607 w 164110"/>
              <a:gd name="connsiteY124" fmla="*/ 280338 h 648320"/>
              <a:gd name="connsiteX125" fmla="*/ 99395 w 164110"/>
              <a:gd name="connsiteY125" fmla="*/ 292324 h 648320"/>
              <a:gd name="connsiteX126" fmla="*/ 112976 w 164110"/>
              <a:gd name="connsiteY126" fmla="*/ 163456 h 648320"/>
              <a:gd name="connsiteX127" fmla="*/ 126721 w 164110"/>
              <a:gd name="connsiteY127" fmla="*/ 161216 h 648320"/>
              <a:gd name="connsiteX128" fmla="*/ 128153 w 164110"/>
              <a:gd name="connsiteY128" fmla="*/ 173038 h 648320"/>
              <a:gd name="connsiteX129" fmla="*/ 125442 w 164110"/>
              <a:gd name="connsiteY129" fmla="*/ 186139 h 648320"/>
              <a:gd name="connsiteX130" fmla="*/ 118406 w 164110"/>
              <a:gd name="connsiteY130" fmla="*/ 192694 h 648320"/>
              <a:gd name="connsiteX131" fmla="*/ 100029 w 164110"/>
              <a:gd name="connsiteY131" fmla="*/ 194607 h 648320"/>
              <a:gd name="connsiteX132" fmla="*/ 47146 w 164110"/>
              <a:gd name="connsiteY132" fmla="*/ 194607 h 648320"/>
              <a:gd name="connsiteX133" fmla="*/ 47146 w 164110"/>
              <a:gd name="connsiteY133" fmla="*/ 206112 h 648320"/>
              <a:gd name="connsiteX134" fmla="*/ 34996 w 164110"/>
              <a:gd name="connsiteY134" fmla="*/ 206112 h 648320"/>
              <a:gd name="connsiteX135" fmla="*/ 34996 w 164110"/>
              <a:gd name="connsiteY135" fmla="*/ 194607 h 648320"/>
              <a:gd name="connsiteX136" fmla="*/ 12303 w 164110"/>
              <a:gd name="connsiteY136" fmla="*/ 194607 h 648320"/>
              <a:gd name="connsiteX137" fmla="*/ 2874 w 164110"/>
              <a:gd name="connsiteY137" fmla="*/ 179113 h 648320"/>
              <a:gd name="connsiteX138" fmla="*/ 34996 w 164110"/>
              <a:gd name="connsiteY138" fmla="*/ 179113 h 648320"/>
              <a:gd name="connsiteX139" fmla="*/ 34996 w 164110"/>
              <a:gd name="connsiteY139" fmla="*/ 163456 h 648320"/>
              <a:gd name="connsiteX140" fmla="*/ 47146 w 164110"/>
              <a:gd name="connsiteY140" fmla="*/ 163456 h 648320"/>
              <a:gd name="connsiteX141" fmla="*/ 47146 w 164110"/>
              <a:gd name="connsiteY141" fmla="*/ 179113 h 648320"/>
              <a:gd name="connsiteX142" fmla="*/ 100837 w 164110"/>
              <a:gd name="connsiteY142" fmla="*/ 179113 h 648320"/>
              <a:gd name="connsiteX143" fmla="*/ 109458 w 164110"/>
              <a:gd name="connsiteY143" fmla="*/ 178315 h 648320"/>
              <a:gd name="connsiteX144" fmla="*/ 112495 w 164110"/>
              <a:gd name="connsiteY144" fmla="*/ 175758 h 648320"/>
              <a:gd name="connsiteX145" fmla="*/ 113620 w 164110"/>
              <a:gd name="connsiteY145" fmla="*/ 170318 h 648320"/>
              <a:gd name="connsiteX146" fmla="*/ 112976 w 164110"/>
              <a:gd name="connsiteY146" fmla="*/ 163456 h 648320"/>
              <a:gd name="connsiteX147" fmla="*/ 97319 w 164110"/>
              <a:gd name="connsiteY147" fmla="*/ 85292 h 648320"/>
              <a:gd name="connsiteX148" fmla="*/ 99231 w 164110"/>
              <a:gd name="connsiteY148" fmla="*/ 69318 h 648320"/>
              <a:gd name="connsiteX149" fmla="*/ 121290 w 164110"/>
              <a:gd name="connsiteY149" fmla="*/ 83379 h 648320"/>
              <a:gd name="connsiteX150" fmla="*/ 128961 w 164110"/>
              <a:gd name="connsiteY150" fmla="*/ 109581 h 648320"/>
              <a:gd name="connsiteX151" fmla="*/ 116647 w 164110"/>
              <a:gd name="connsiteY151" fmla="*/ 141703 h 648320"/>
              <a:gd name="connsiteX152" fmla="*/ 81661 w 164110"/>
              <a:gd name="connsiteY152" fmla="*/ 153362 h 648320"/>
              <a:gd name="connsiteX153" fmla="*/ 45704 w 164110"/>
              <a:gd name="connsiteY153" fmla="*/ 141539 h 648320"/>
              <a:gd name="connsiteX154" fmla="*/ 32920 w 164110"/>
              <a:gd name="connsiteY154" fmla="*/ 110542 h 648320"/>
              <a:gd name="connsiteX155" fmla="*/ 45540 w 164110"/>
              <a:gd name="connsiteY155" fmla="*/ 80342 h 648320"/>
              <a:gd name="connsiteX156" fmla="*/ 80700 w 164110"/>
              <a:gd name="connsiteY156" fmla="*/ 68673 h 648320"/>
              <a:gd name="connsiteX157" fmla="*/ 84852 w 164110"/>
              <a:gd name="connsiteY157" fmla="*/ 68837 h 648320"/>
              <a:gd name="connsiteX158" fmla="*/ 84852 w 164110"/>
              <a:gd name="connsiteY158" fmla="*/ 137387 h 648320"/>
              <a:gd name="connsiteX159" fmla="*/ 108179 w 164110"/>
              <a:gd name="connsiteY159" fmla="*/ 128756 h 648320"/>
              <a:gd name="connsiteX160" fmla="*/ 116177 w 164110"/>
              <a:gd name="connsiteY160" fmla="*/ 109581 h 648320"/>
              <a:gd name="connsiteX161" fmla="*/ 111698 w 164110"/>
              <a:gd name="connsiteY161" fmla="*/ 94885 h 648320"/>
              <a:gd name="connsiteX162" fmla="*/ 97319 w 164110"/>
              <a:gd name="connsiteY162" fmla="*/ 85292 h 648320"/>
              <a:gd name="connsiteX163" fmla="*/ 72069 w 164110"/>
              <a:gd name="connsiteY163" fmla="*/ 136426 h 648320"/>
              <a:gd name="connsiteX164" fmla="*/ 72069 w 164110"/>
              <a:gd name="connsiteY164" fmla="*/ 85138 h 648320"/>
              <a:gd name="connsiteX165" fmla="*/ 54652 w 164110"/>
              <a:gd name="connsiteY165" fmla="*/ 91050 h 648320"/>
              <a:gd name="connsiteX166" fmla="*/ 45704 w 164110"/>
              <a:gd name="connsiteY166" fmla="*/ 110378 h 648320"/>
              <a:gd name="connsiteX167" fmla="*/ 52893 w 164110"/>
              <a:gd name="connsiteY167" fmla="*/ 128439 h 648320"/>
              <a:gd name="connsiteX168" fmla="*/ 72069 w 164110"/>
              <a:gd name="connsiteY168" fmla="*/ 136426 h 648320"/>
              <a:gd name="connsiteX169" fmla="*/ 126874 w 164110"/>
              <a:gd name="connsiteY169" fmla="*/ 49856 h 648320"/>
              <a:gd name="connsiteX170" fmla="*/ 34996 w 164110"/>
              <a:gd name="connsiteY170" fmla="*/ 49856 h 648320"/>
              <a:gd name="connsiteX171" fmla="*/ 34996 w 164110"/>
              <a:gd name="connsiteY171" fmla="*/ 35794 h 648320"/>
              <a:gd name="connsiteX172" fmla="*/ 48894 w 164110"/>
              <a:gd name="connsiteY172" fmla="*/ 35794 h 648320"/>
              <a:gd name="connsiteX173" fmla="*/ 36111 w 164110"/>
              <a:gd name="connsiteY173" fmla="*/ 26048 h 648320"/>
              <a:gd name="connsiteX174" fmla="*/ 32920 w 164110"/>
              <a:gd name="connsiteY174" fmla="*/ 15974 h 648320"/>
              <a:gd name="connsiteX175" fmla="*/ 37870 w 164110"/>
              <a:gd name="connsiteY175" fmla="*/ 0 h 648320"/>
              <a:gd name="connsiteX176" fmla="*/ 52413 w 164110"/>
              <a:gd name="connsiteY176" fmla="*/ 5277 h 648320"/>
              <a:gd name="connsiteX177" fmla="*/ 49058 w 164110"/>
              <a:gd name="connsiteY177" fmla="*/ 16782 h 648320"/>
              <a:gd name="connsiteX178" fmla="*/ 52096 w 164110"/>
              <a:gd name="connsiteY178" fmla="*/ 25884 h 648320"/>
              <a:gd name="connsiteX179" fmla="*/ 60563 w 164110"/>
              <a:gd name="connsiteY179" fmla="*/ 31642 h 648320"/>
              <a:gd name="connsiteX180" fmla="*/ 78777 w 164110"/>
              <a:gd name="connsiteY180" fmla="*/ 34352 h 648320"/>
              <a:gd name="connsiteX181" fmla="*/ 126874 w 164110"/>
              <a:gd name="connsiteY181" fmla="*/ 34352 h 648320"/>
              <a:gd name="connsiteX182" fmla="*/ 126874 w 164110"/>
              <a:gd name="connsiteY182" fmla="*/ 49856 h 64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164110" h="648320">
                <a:moveTo>
                  <a:pt x="126874" y="648320"/>
                </a:moveTo>
                <a:lnTo>
                  <a:pt x="0" y="648320"/>
                </a:lnTo>
                <a:lnTo>
                  <a:pt x="0" y="592073"/>
                </a:lnTo>
                <a:cubicBezTo>
                  <a:pt x="0" y="580782"/>
                  <a:pt x="1176" y="572202"/>
                  <a:pt x="3518" y="566342"/>
                </a:cubicBezTo>
                <a:cubicBezTo>
                  <a:pt x="5758" y="560380"/>
                  <a:pt x="9746" y="555635"/>
                  <a:pt x="15504" y="552127"/>
                </a:cubicBezTo>
                <a:cubicBezTo>
                  <a:pt x="21251" y="548609"/>
                  <a:pt x="27643" y="546850"/>
                  <a:pt x="34679" y="546850"/>
                </a:cubicBezTo>
                <a:cubicBezTo>
                  <a:pt x="43628" y="546850"/>
                  <a:pt x="51185" y="549775"/>
                  <a:pt x="57373" y="555635"/>
                </a:cubicBezTo>
                <a:cubicBezTo>
                  <a:pt x="63550" y="561495"/>
                  <a:pt x="67487" y="570494"/>
                  <a:pt x="69195" y="582644"/>
                </a:cubicBezTo>
                <a:cubicBezTo>
                  <a:pt x="71322" y="578164"/>
                  <a:pt x="73398" y="574759"/>
                  <a:pt x="75423" y="572417"/>
                </a:cubicBezTo>
                <a:cubicBezTo>
                  <a:pt x="80005" y="567518"/>
                  <a:pt x="85650" y="562885"/>
                  <a:pt x="92359" y="558518"/>
                </a:cubicBezTo>
                <a:lnTo>
                  <a:pt x="126874" y="536459"/>
                </a:lnTo>
                <a:lnTo>
                  <a:pt x="126874" y="557557"/>
                </a:lnTo>
                <a:lnTo>
                  <a:pt x="100509" y="574329"/>
                </a:lnTo>
                <a:cubicBezTo>
                  <a:pt x="92839" y="579238"/>
                  <a:pt x="87041" y="583278"/>
                  <a:pt x="83093" y="586479"/>
                </a:cubicBezTo>
                <a:cubicBezTo>
                  <a:pt x="79043" y="589670"/>
                  <a:pt x="76221" y="592553"/>
                  <a:pt x="74625" y="595110"/>
                </a:cubicBezTo>
                <a:cubicBezTo>
                  <a:pt x="72917" y="597554"/>
                  <a:pt x="71751" y="600060"/>
                  <a:pt x="71107" y="602617"/>
                </a:cubicBezTo>
                <a:cubicBezTo>
                  <a:pt x="70688" y="604539"/>
                  <a:pt x="70473" y="607679"/>
                  <a:pt x="70473" y="612046"/>
                </a:cubicBezTo>
                <a:lnTo>
                  <a:pt x="70473" y="631538"/>
                </a:lnTo>
                <a:lnTo>
                  <a:pt x="126874" y="631538"/>
                </a:lnTo>
                <a:lnTo>
                  <a:pt x="126874" y="648320"/>
                </a:lnTo>
                <a:close/>
                <a:moveTo>
                  <a:pt x="56094" y="631538"/>
                </a:moveTo>
                <a:lnTo>
                  <a:pt x="56094" y="595427"/>
                </a:lnTo>
                <a:cubicBezTo>
                  <a:pt x="56094" y="587757"/>
                  <a:pt x="55286" y="581795"/>
                  <a:pt x="53691" y="577530"/>
                </a:cubicBezTo>
                <a:cubicBezTo>
                  <a:pt x="52096" y="573163"/>
                  <a:pt x="49539" y="569860"/>
                  <a:pt x="46021" y="567620"/>
                </a:cubicBezTo>
                <a:cubicBezTo>
                  <a:pt x="42503" y="565279"/>
                  <a:pt x="38729" y="564102"/>
                  <a:pt x="34679" y="564102"/>
                </a:cubicBezTo>
                <a:cubicBezTo>
                  <a:pt x="28604" y="564102"/>
                  <a:pt x="23655" y="566291"/>
                  <a:pt x="19820" y="570658"/>
                </a:cubicBezTo>
                <a:cubicBezTo>
                  <a:pt x="15984" y="575025"/>
                  <a:pt x="14062" y="581948"/>
                  <a:pt x="14062" y="591429"/>
                </a:cubicBezTo>
                <a:lnTo>
                  <a:pt x="14062" y="631538"/>
                </a:lnTo>
                <a:lnTo>
                  <a:pt x="56094" y="631538"/>
                </a:lnTo>
                <a:close/>
                <a:moveTo>
                  <a:pt x="97319" y="459615"/>
                </a:moveTo>
                <a:lnTo>
                  <a:pt x="99231" y="443640"/>
                </a:lnTo>
                <a:cubicBezTo>
                  <a:pt x="108711" y="446095"/>
                  <a:pt x="116064" y="450779"/>
                  <a:pt x="121290" y="457702"/>
                </a:cubicBezTo>
                <a:cubicBezTo>
                  <a:pt x="126404" y="464524"/>
                  <a:pt x="128961" y="473257"/>
                  <a:pt x="128961" y="483904"/>
                </a:cubicBezTo>
                <a:cubicBezTo>
                  <a:pt x="128961" y="497434"/>
                  <a:pt x="124860" y="508141"/>
                  <a:pt x="116647" y="516026"/>
                </a:cubicBezTo>
                <a:cubicBezTo>
                  <a:pt x="108343" y="523798"/>
                  <a:pt x="96674" y="527695"/>
                  <a:pt x="81661" y="527695"/>
                </a:cubicBezTo>
                <a:cubicBezTo>
                  <a:pt x="66209" y="527695"/>
                  <a:pt x="54223" y="523747"/>
                  <a:pt x="45704" y="515862"/>
                </a:cubicBezTo>
                <a:cubicBezTo>
                  <a:pt x="37185" y="507875"/>
                  <a:pt x="32920" y="497546"/>
                  <a:pt x="32920" y="484865"/>
                </a:cubicBezTo>
                <a:cubicBezTo>
                  <a:pt x="32920" y="472511"/>
                  <a:pt x="37123" y="462437"/>
                  <a:pt x="45540" y="454665"/>
                </a:cubicBezTo>
                <a:cubicBezTo>
                  <a:pt x="53854" y="446893"/>
                  <a:pt x="65574" y="442996"/>
                  <a:pt x="80700" y="442996"/>
                </a:cubicBezTo>
                <a:cubicBezTo>
                  <a:pt x="81661" y="442996"/>
                  <a:pt x="83042" y="443057"/>
                  <a:pt x="84852" y="443160"/>
                </a:cubicBezTo>
                <a:lnTo>
                  <a:pt x="84852" y="511710"/>
                </a:lnTo>
                <a:cubicBezTo>
                  <a:pt x="94977" y="511076"/>
                  <a:pt x="102749" y="508192"/>
                  <a:pt x="108179" y="503079"/>
                </a:cubicBezTo>
                <a:cubicBezTo>
                  <a:pt x="113508" y="497965"/>
                  <a:pt x="116177" y="491574"/>
                  <a:pt x="116177" y="483904"/>
                </a:cubicBezTo>
                <a:cubicBezTo>
                  <a:pt x="116177" y="478156"/>
                  <a:pt x="114684" y="473257"/>
                  <a:pt x="111698" y="469207"/>
                </a:cubicBezTo>
                <a:cubicBezTo>
                  <a:pt x="108711" y="465158"/>
                  <a:pt x="103925" y="461967"/>
                  <a:pt x="97319" y="459615"/>
                </a:cubicBezTo>
                <a:close/>
                <a:moveTo>
                  <a:pt x="72069" y="510749"/>
                </a:moveTo>
                <a:lnTo>
                  <a:pt x="72069" y="459461"/>
                </a:lnTo>
                <a:cubicBezTo>
                  <a:pt x="64398" y="460208"/>
                  <a:pt x="58589" y="462171"/>
                  <a:pt x="54652" y="465372"/>
                </a:cubicBezTo>
                <a:cubicBezTo>
                  <a:pt x="48690" y="470384"/>
                  <a:pt x="45704" y="476827"/>
                  <a:pt x="45704" y="484711"/>
                </a:cubicBezTo>
                <a:cubicBezTo>
                  <a:pt x="45704" y="491840"/>
                  <a:pt x="48097" y="497863"/>
                  <a:pt x="52893" y="502762"/>
                </a:cubicBezTo>
                <a:cubicBezTo>
                  <a:pt x="57690" y="507558"/>
                  <a:pt x="64081" y="510217"/>
                  <a:pt x="72069" y="510749"/>
                </a:cubicBezTo>
                <a:close/>
                <a:moveTo>
                  <a:pt x="134544" y="426899"/>
                </a:moveTo>
                <a:lnTo>
                  <a:pt x="136784" y="411712"/>
                </a:lnTo>
                <a:cubicBezTo>
                  <a:pt x="141478" y="411078"/>
                  <a:pt x="144884" y="409319"/>
                  <a:pt x="147011" y="406445"/>
                </a:cubicBezTo>
                <a:cubicBezTo>
                  <a:pt x="149885" y="402610"/>
                  <a:pt x="151327" y="397333"/>
                  <a:pt x="151327" y="390624"/>
                </a:cubicBezTo>
                <a:cubicBezTo>
                  <a:pt x="151327" y="383384"/>
                  <a:pt x="149885" y="377841"/>
                  <a:pt x="147011" y="374006"/>
                </a:cubicBezTo>
                <a:cubicBezTo>
                  <a:pt x="144137" y="370068"/>
                  <a:pt x="140087" y="367399"/>
                  <a:pt x="134872" y="366019"/>
                </a:cubicBezTo>
                <a:cubicBezTo>
                  <a:pt x="131671" y="365160"/>
                  <a:pt x="125013" y="364791"/>
                  <a:pt x="114899" y="364894"/>
                </a:cubicBezTo>
                <a:cubicBezTo>
                  <a:pt x="122886" y="371613"/>
                  <a:pt x="126874" y="380081"/>
                  <a:pt x="126874" y="390307"/>
                </a:cubicBezTo>
                <a:cubicBezTo>
                  <a:pt x="126874" y="402876"/>
                  <a:pt x="122354" y="412622"/>
                  <a:pt x="113293" y="419546"/>
                </a:cubicBezTo>
                <a:cubicBezTo>
                  <a:pt x="104140" y="426470"/>
                  <a:pt x="93167" y="429936"/>
                  <a:pt x="80383" y="429936"/>
                </a:cubicBezTo>
                <a:cubicBezTo>
                  <a:pt x="71639" y="429936"/>
                  <a:pt x="63601" y="428392"/>
                  <a:pt x="56248" y="425304"/>
                </a:cubicBezTo>
                <a:cubicBezTo>
                  <a:pt x="48792" y="422103"/>
                  <a:pt x="43045" y="417521"/>
                  <a:pt x="38995" y="411559"/>
                </a:cubicBezTo>
                <a:cubicBezTo>
                  <a:pt x="34945" y="405484"/>
                  <a:pt x="32920" y="398346"/>
                  <a:pt x="32920" y="390144"/>
                </a:cubicBezTo>
                <a:cubicBezTo>
                  <a:pt x="32920" y="379283"/>
                  <a:pt x="37287" y="370334"/>
                  <a:pt x="46021" y="363298"/>
                </a:cubicBezTo>
                <a:lnTo>
                  <a:pt x="34996" y="363298"/>
                </a:lnTo>
                <a:lnTo>
                  <a:pt x="34996" y="348919"/>
                </a:lnTo>
                <a:lnTo>
                  <a:pt x="114418" y="348919"/>
                </a:lnTo>
                <a:cubicBezTo>
                  <a:pt x="128695" y="348919"/>
                  <a:pt x="138809" y="350412"/>
                  <a:pt x="144771" y="353388"/>
                </a:cubicBezTo>
                <a:cubicBezTo>
                  <a:pt x="150744" y="356272"/>
                  <a:pt x="155428" y="360905"/>
                  <a:pt x="158833" y="367297"/>
                </a:cubicBezTo>
                <a:cubicBezTo>
                  <a:pt x="162351" y="373576"/>
                  <a:pt x="164110" y="381308"/>
                  <a:pt x="164110" y="390461"/>
                </a:cubicBezTo>
                <a:cubicBezTo>
                  <a:pt x="164110" y="401434"/>
                  <a:pt x="161666" y="410332"/>
                  <a:pt x="156757" y="417153"/>
                </a:cubicBezTo>
                <a:cubicBezTo>
                  <a:pt x="151858" y="423862"/>
                  <a:pt x="144454" y="427114"/>
                  <a:pt x="134544" y="426899"/>
                </a:cubicBezTo>
                <a:close/>
                <a:moveTo>
                  <a:pt x="79258" y="413952"/>
                </a:moveTo>
                <a:cubicBezTo>
                  <a:pt x="91295" y="413952"/>
                  <a:pt x="100090" y="411559"/>
                  <a:pt x="105623" y="406762"/>
                </a:cubicBezTo>
                <a:cubicBezTo>
                  <a:pt x="111166" y="401966"/>
                  <a:pt x="113937" y="396004"/>
                  <a:pt x="113937" y="388865"/>
                </a:cubicBezTo>
                <a:cubicBezTo>
                  <a:pt x="113937" y="381625"/>
                  <a:pt x="111217" y="375601"/>
                  <a:pt x="105786" y="370805"/>
                </a:cubicBezTo>
                <a:cubicBezTo>
                  <a:pt x="100243" y="365906"/>
                  <a:pt x="91561" y="363462"/>
                  <a:pt x="79739" y="363462"/>
                </a:cubicBezTo>
                <a:cubicBezTo>
                  <a:pt x="68550" y="363462"/>
                  <a:pt x="60134" y="365968"/>
                  <a:pt x="54489" y="370969"/>
                </a:cubicBezTo>
                <a:cubicBezTo>
                  <a:pt x="48741" y="375980"/>
                  <a:pt x="45867" y="381993"/>
                  <a:pt x="45867" y="389029"/>
                </a:cubicBezTo>
                <a:cubicBezTo>
                  <a:pt x="45867" y="395953"/>
                  <a:pt x="48690" y="401864"/>
                  <a:pt x="54335" y="406762"/>
                </a:cubicBezTo>
                <a:cubicBezTo>
                  <a:pt x="59868" y="411559"/>
                  <a:pt x="68182" y="413952"/>
                  <a:pt x="79258" y="413952"/>
                </a:cubicBezTo>
                <a:close/>
                <a:moveTo>
                  <a:pt x="17897" y="325306"/>
                </a:moveTo>
                <a:lnTo>
                  <a:pt x="0" y="325306"/>
                </a:lnTo>
                <a:lnTo>
                  <a:pt x="0" y="309802"/>
                </a:lnTo>
                <a:lnTo>
                  <a:pt x="17897" y="309802"/>
                </a:lnTo>
                <a:lnTo>
                  <a:pt x="17897" y="325306"/>
                </a:lnTo>
                <a:close/>
                <a:moveTo>
                  <a:pt x="126874" y="325306"/>
                </a:moveTo>
                <a:lnTo>
                  <a:pt x="34996" y="325306"/>
                </a:lnTo>
                <a:lnTo>
                  <a:pt x="34996" y="309802"/>
                </a:lnTo>
                <a:lnTo>
                  <a:pt x="126874" y="309802"/>
                </a:lnTo>
                <a:lnTo>
                  <a:pt x="126874" y="325306"/>
                </a:lnTo>
                <a:close/>
                <a:moveTo>
                  <a:pt x="99395" y="292324"/>
                </a:moveTo>
                <a:lnTo>
                  <a:pt x="97002" y="276830"/>
                </a:lnTo>
                <a:cubicBezTo>
                  <a:pt x="103179" y="275971"/>
                  <a:pt x="107914" y="273578"/>
                  <a:pt x="111217" y="269631"/>
                </a:cubicBezTo>
                <a:cubicBezTo>
                  <a:pt x="114520" y="265693"/>
                  <a:pt x="116177" y="260212"/>
                  <a:pt x="116177" y="253176"/>
                </a:cubicBezTo>
                <a:cubicBezTo>
                  <a:pt x="116177" y="245935"/>
                  <a:pt x="114735" y="240607"/>
                  <a:pt x="111861" y="237201"/>
                </a:cubicBezTo>
                <a:cubicBezTo>
                  <a:pt x="108875" y="233683"/>
                  <a:pt x="105418" y="231924"/>
                  <a:pt x="101471" y="231924"/>
                </a:cubicBezTo>
                <a:cubicBezTo>
                  <a:pt x="97953" y="231924"/>
                  <a:pt x="95191" y="233469"/>
                  <a:pt x="93167" y="236557"/>
                </a:cubicBezTo>
                <a:cubicBezTo>
                  <a:pt x="91776" y="238684"/>
                  <a:pt x="90017" y="244012"/>
                  <a:pt x="87889" y="252542"/>
                </a:cubicBezTo>
                <a:cubicBezTo>
                  <a:pt x="85016" y="263934"/>
                  <a:pt x="82561" y="271870"/>
                  <a:pt x="80536" y="276350"/>
                </a:cubicBezTo>
                <a:cubicBezTo>
                  <a:pt x="78409" y="280717"/>
                  <a:pt x="75474" y="284071"/>
                  <a:pt x="71751" y="286413"/>
                </a:cubicBezTo>
                <a:cubicBezTo>
                  <a:pt x="68019" y="288653"/>
                  <a:pt x="63918" y="289767"/>
                  <a:pt x="59449" y="289767"/>
                </a:cubicBezTo>
                <a:cubicBezTo>
                  <a:pt x="55286" y="289767"/>
                  <a:pt x="51513" y="288806"/>
                  <a:pt x="48097" y="286894"/>
                </a:cubicBezTo>
                <a:cubicBezTo>
                  <a:pt x="44589" y="284971"/>
                  <a:pt x="41654" y="282414"/>
                  <a:pt x="39312" y="279223"/>
                </a:cubicBezTo>
                <a:cubicBezTo>
                  <a:pt x="37502" y="276769"/>
                  <a:pt x="36009" y="273466"/>
                  <a:pt x="34833" y="269314"/>
                </a:cubicBezTo>
                <a:cubicBezTo>
                  <a:pt x="33554" y="265162"/>
                  <a:pt x="32920" y="260682"/>
                  <a:pt x="32920" y="255896"/>
                </a:cubicBezTo>
                <a:cubicBezTo>
                  <a:pt x="32920" y="248645"/>
                  <a:pt x="33984" y="242315"/>
                  <a:pt x="36111" y="236874"/>
                </a:cubicBezTo>
                <a:cubicBezTo>
                  <a:pt x="38136" y="231444"/>
                  <a:pt x="40958" y="227445"/>
                  <a:pt x="44589" y="224888"/>
                </a:cubicBezTo>
                <a:cubicBezTo>
                  <a:pt x="48097" y="222229"/>
                  <a:pt x="52791" y="220419"/>
                  <a:pt x="58651" y="219458"/>
                </a:cubicBezTo>
                <a:lnTo>
                  <a:pt x="60727" y="234645"/>
                </a:lnTo>
                <a:cubicBezTo>
                  <a:pt x="56033" y="235381"/>
                  <a:pt x="52361" y="237406"/>
                  <a:pt x="49702" y="240709"/>
                </a:cubicBezTo>
                <a:cubicBezTo>
                  <a:pt x="47033" y="244012"/>
                  <a:pt x="45704" y="248707"/>
                  <a:pt x="45704" y="254771"/>
                </a:cubicBezTo>
                <a:cubicBezTo>
                  <a:pt x="45704" y="261909"/>
                  <a:pt x="46880" y="267023"/>
                  <a:pt x="49222" y="270111"/>
                </a:cubicBezTo>
                <a:cubicBezTo>
                  <a:pt x="51564" y="273098"/>
                  <a:pt x="54335" y="274591"/>
                  <a:pt x="57526" y="274591"/>
                </a:cubicBezTo>
                <a:cubicBezTo>
                  <a:pt x="59551" y="274591"/>
                  <a:pt x="61361" y="273998"/>
                  <a:pt x="62956" y="272832"/>
                </a:cubicBezTo>
                <a:cubicBezTo>
                  <a:pt x="64664" y="271553"/>
                  <a:pt x="66055" y="269528"/>
                  <a:pt x="67119" y="266757"/>
                </a:cubicBezTo>
                <a:cubicBezTo>
                  <a:pt x="67753" y="265264"/>
                  <a:pt x="69082" y="260682"/>
                  <a:pt x="71107" y="253012"/>
                </a:cubicBezTo>
                <a:cubicBezTo>
                  <a:pt x="74093" y="242039"/>
                  <a:pt x="76548" y="234368"/>
                  <a:pt x="78460" y="230002"/>
                </a:cubicBezTo>
                <a:cubicBezTo>
                  <a:pt x="80271" y="225635"/>
                  <a:pt x="82991" y="222229"/>
                  <a:pt x="86611" y="219775"/>
                </a:cubicBezTo>
                <a:cubicBezTo>
                  <a:pt x="90129" y="217218"/>
                  <a:pt x="94547" y="215940"/>
                  <a:pt x="99875" y="215940"/>
                </a:cubicBezTo>
                <a:cubicBezTo>
                  <a:pt x="105091" y="215940"/>
                  <a:pt x="109990" y="217484"/>
                  <a:pt x="114571" y="220583"/>
                </a:cubicBezTo>
                <a:cubicBezTo>
                  <a:pt x="119153" y="223559"/>
                  <a:pt x="122722" y="227926"/>
                  <a:pt x="125279" y="233683"/>
                </a:cubicBezTo>
                <a:cubicBezTo>
                  <a:pt x="127733" y="239329"/>
                  <a:pt x="128961" y="245771"/>
                  <a:pt x="128961" y="253012"/>
                </a:cubicBezTo>
                <a:cubicBezTo>
                  <a:pt x="128961" y="264947"/>
                  <a:pt x="126506" y="274059"/>
                  <a:pt x="121607" y="280338"/>
                </a:cubicBezTo>
                <a:cubicBezTo>
                  <a:pt x="116596" y="286628"/>
                  <a:pt x="109192" y="290616"/>
                  <a:pt x="99395" y="292324"/>
                </a:cubicBezTo>
                <a:close/>
                <a:moveTo>
                  <a:pt x="112976" y="163456"/>
                </a:moveTo>
                <a:lnTo>
                  <a:pt x="126721" y="161216"/>
                </a:lnTo>
                <a:cubicBezTo>
                  <a:pt x="127682" y="165583"/>
                  <a:pt x="128153" y="169520"/>
                  <a:pt x="128153" y="173038"/>
                </a:cubicBezTo>
                <a:cubicBezTo>
                  <a:pt x="128153" y="178683"/>
                  <a:pt x="127253" y="183050"/>
                  <a:pt x="125442" y="186139"/>
                </a:cubicBezTo>
                <a:cubicBezTo>
                  <a:pt x="123632" y="189227"/>
                  <a:pt x="121290" y="191416"/>
                  <a:pt x="118406" y="192694"/>
                </a:cubicBezTo>
                <a:cubicBezTo>
                  <a:pt x="115430" y="193972"/>
                  <a:pt x="109304" y="194607"/>
                  <a:pt x="100029" y="194607"/>
                </a:cubicBezTo>
                <a:lnTo>
                  <a:pt x="47146" y="194607"/>
                </a:lnTo>
                <a:lnTo>
                  <a:pt x="47146" y="206112"/>
                </a:lnTo>
                <a:lnTo>
                  <a:pt x="34996" y="206112"/>
                </a:lnTo>
                <a:lnTo>
                  <a:pt x="34996" y="194607"/>
                </a:lnTo>
                <a:lnTo>
                  <a:pt x="12303" y="194607"/>
                </a:lnTo>
                <a:lnTo>
                  <a:pt x="2874" y="179113"/>
                </a:lnTo>
                <a:lnTo>
                  <a:pt x="34996" y="179113"/>
                </a:lnTo>
                <a:lnTo>
                  <a:pt x="34996" y="163456"/>
                </a:lnTo>
                <a:lnTo>
                  <a:pt x="47146" y="163456"/>
                </a:lnTo>
                <a:lnTo>
                  <a:pt x="47146" y="179113"/>
                </a:lnTo>
                <a:lnTo>
                  <a:pt x="100837" y="179113"/>
                </a:lnTo>
                <a:cubicBezTo>
                  <a:pt x="105306" y="179113"/>
                  <a:pt x="108179" y="178847"/>
                  <a:pt x="109458" y="178315"/>
                </a:cubicBezTo>
                <a:cubicBezTo>
                  <a:pt x="110736" y="177783"/>
                  <a:pt x="111749" y="176924"/>
                  <a:pt x="112495" y="175758"/>
                </a:cubicBezTo>
                <a:cubicBezTo>
                  <a:pt x="113242" y="174480"/>
                  <a:pt x="113620" y="172670"/>
                  <a:pt x="113620" y="170318"/>
                </a:cubicBezTo>
                <a:cubicBezTo>
                  <a:pt x="113620" y="168620"/>
                  <a:pt x="113405" y="166329"/>
                  <a:pt x="112976" y="163456"/>
                </a:cubicBezTo>
                <a:close/>
                <a:moveTo>
                  <a:pt x="97319" y="85292"/>
                </a:moveTo>
                <a:lnTo>
                  <a:pt x="99231" y="69318"/>
                </a:lnTo>
                <a:cubicBezTo>
                  <a:pt x="108711" y="71762"/>
                  <a:pt x="116064" y="76456"/>
                  <a:pt x="121290" y="83379"/>
                </a:cubicBezTo>
                <a:cubicBezTo>
                  <a:pt x="126404" y="90191"/>
                  <a:pt x="128961" y="98924"/>
                  <a:pt x="128961" y="109581"/>
                </a:cubicBezTo>
                <a:cubicBezTo>
                  <a:pt x="128961" y="123111"/>
                  <a:pt x="124860" y="133818"/>
                  <a:pt x="116647" y="141703"/>
                </a:cubicBezTo>
                <a:cubicBezTo>
                  <a:pt x="108343" y="149476"/>
                  <a:pt x="96674" y="153362"/>
                  <a:pt x="81661" y="153362"/>
                </a:cubicBezTo>
                <a:cubicBezTo>
                  <a:pt x="66209" y="153362"/>
                  <a:pt x="54223" y="149424"/>
                  <a:pt x="45704" y="141539"/>
                </a:cubicBezTo>
                <a:cubicBezTo>
                  <a:pt x="37185" y="133552"/>
                  <a:pt x="32920" y="123213"/>
                  <a:pt x="32920" y="110542"/>
                </a:cubicBezTo>
                <a:cubicBezTo>
                  <a:pt x="32920" y="98188"/>
                  <a:pt x="37123" y="88114"/>
                  <a:pt x="45540" y="80342"/>
                </a:cubicBezTo>
                <a:cubicBezTo>
                  <a:pt x="53854" y="72559"/>
                  <a:pt x="65574" y="68673"/>
                  <a:pt x="80700" y="68673"/>
                </a:cubicBezTo>
                <a:cubicBezTo>
                  <a:pt x="81661" y="68673"/>
                  <a:pt x="83042" y="68724"/>
                  <a:pt x="84852" y="68837"/>
                </a:cubicBezTo>
                <a:lnTo>
                  <a:pt x="84852" y="137387"/>
                </a:lnTo>
                <a:cubicBezTo>
                  <a:pt x="94977" y="136743"/>
                  <a:pt x="102749" y="133869"/>
                  <a:pt x="108179" y="128756"/>
                </a:cubicBezTo>
                <a:cubicBezTo>
                  <a:pt x="113508" y="123642"/>
                  <a:pt x="116177" y="117251"/>
                  <a:pt x="116177" y="109581"/>
                </a:cubicBezTo>
                <a:cubicBezTo>
                  <a:pt x="116177" y="103833"/>
                  <a:pt x="114684" y="98924"/>
                  <a:pt x="111698" y="94885"/>
                </a:cubicBezTo>
                <a:cubicBezTo>
                  <a:pt x="108711" y="90835"/>
                  <a:pt x="103925" y="87634"/>
                  <a:pt x="97319" y="85292"/>
                </a:cubicBezTo>
                <a:close/>
                <a:moveTo>
                  <a:pt x="72069" y="136426"/>
                </a:moveTo>
                <a:lnTo>
                  <a:pt x="72069" y="85138"/>
                </a:lnTo>
                <a:cubicBezTo>
                  <a:pt x="64398" y="85875"/>
                  <a:pt x="58589" y="87849"/>
                  <a:pt x="54652" y="91050"/>
                </a:cubicBezTo>
                <a:cubicBezTo>
                  <a:pt x="48690" y="96050"/>
                  <a:pt x="45704" y="102493"/>
                  <a:pt x="45704" y="110378"/>
                </a:cubicBezTo>
                <a:cubicBezTo>
                  <a:pt x="45704" y="117517"/>
                  <a:pt x="48097" y="123540"/>
                  <a:pt x="52893" y="128439"/>
                </a:cubicBezTo>
                <a:cubicBezTo>
                  <a:pt x="57690" y="133235"/>
                  <a:pt x="64081" y="135894"/>
                  <a:pt x="72069" y="136426"/>
                </a:cubicBezTo>
                <a:close/>
                <a:moveTo>
                  <a:pt x="126874" y="49856"/>
                </a:moveTo>
                <a:lnTo>
                  <a:pt x="34996" y="49856"/>
                </a:lnTo>
                <a:lnTo>
                  <a:pt x="34996" y="35794"/>
                </a:lnTo>
                <a:lnTo>
                  <a:pt x="48894" y="35794"/>
                </a:lnTo>
                <a:cubicBezTo>
                  <a:pt x="42400" y="32276"/>
                  <a:pt x="38136" y="29024"/>
                  <a:pt x="36111" y="26048"/>
                </a:cubicBezTo>
                <a:cubicBezTo>
                  <a:pt x="33984" y="22959"/>
                  <a:pt x="32920" y="19605"/>
                  <a:pt x="32920" y="15974"/>
                </a:cubicBezTo>
                <a:cubicBezTo>
                  <a:pt x="32920" y="10656"/>
                  <a:pt x="34567" y="5328"/>
                  <a:pt x="37870" y="0"/>
                </a:cubicBezTo>
                <a:lnTo>
                  <a:pt x="52413" y="5277"/>
                </a:lnTo>
                <a:cubicBezTo>
                  <a:pt x="50173" y="9112"/>
                  <a:pt x="49058" y="12947"/>
                  <a:pt x="49058" y="16782"/>
                </a:cubicBezTo>
                <a:cubicBezTo>
                  <a:pt x="49058" y="20188"/>
                  <a:pt x="50071" y="23225"/>
                  <a:pt x="52096" y="25884"/>
                </a:cubicBezTo>
                <a:cubicBezTo>
                  <a:pt x="54120" y="28553"/>
                  <a:pt x="56943" y="30466"/>
                  <a:pt x="60563" y="31642"/>
                </a:cubicBezTo>
                <a:cubicBezTo>
                  <a:pt x="66106" y="33452"/>
                  <a:pt x="72181" y="34352"/>
                  <a:pt x="78777" y="34352"/>
                </a:cubicBezTo>
                <a:lnTo>
                  <a:pt x="126874" y="34352"/>
                </a:lnTo>
                <a:lnTo>
                  <a:pt x="126874" y="49856"/>
                </a:lnTo>
                <a:close/>
              </a:path>
            </a:pathLst>
          </a:custGeom>
          <a:solidFill>
            <a:srgbClr val="000000"/>
          </a:solidFill>
          <a:ln w="4842" cap="sq">
            <a:noFill/>
            <a:prstDash val="solid"/>
            <a:miter/>
          </a:ln>
        </p:spPr>
        <p:txBody>
          <a:bodyPr rtlCol="0" anchor="ctr"/>
          <a:lstStyle/>
          <a:p>
            <a:endParaRPr lang="en-US" sz="1701"/>
          </a:p>
        </p:txBody>
      </p:sp>
      <p:sp>
        <p:nvSpPr>
          <p:cNvPr id="19" name="Freeform 18">
            <a:extLst>
              <a:ext uri="{FF2B5EF4-FFF2-40B4-BE49-F238E27FC236}">
                <a16:creationId xmlns:a16="http://schemas.microsoft.com/office/drawing/2014/main" id="{05319D5E-033B-DE40-96BC-5CF5AEBEBB37}"/>
              </a:ext>
            </a:extLst>
          </p:cNvPr>
          <p:cNvSpPr/>
          <p:nvPr/>
        </p:nvSpPr>
        <p:spPr>
          <a:xfrm>
            <a:off x="8411090" y="2602745"/>
            <a:ext cx="121855" cy="249161"/>
          </a:xfrm>
          <a:custGeom>
            <a:avLst/>
            <a:gdLst>
              <a:gd name="connsiteX0" fmla="*/ 126874 w 128960"/>
              <a:gd name="connsiteY0" fmla="*/ 263689 h 263688"/>
              <a:gd name="connsiteX1" fmla="*/ 0 w 128960"/>
              <a:gd name="connsiteY1" fmla="*/ 263689 h 263688"/>
              <a:gd name="connsiteX2" fmla="*/ 0 w 128960"/>
              <a:gd name="connsiteY2" fmla="*/ 178039 h 263688"/>
              <a:gd name="connsiteX3" fmla="*/ 15023 w 128960"/>
              <a:gd name="connsiteY3" fmla="*/ 178039 h 263688"/>
              <a:gd name="connsiteX4" fmla="*/ 15023 w 128960"/>
              <a:gd name="connsiteY4" fmla="*/ 246907 h 263688"/>
              <a:gd name="connsiteX5" fmla="*/ 54335 w 128960"/>
              <a:gd name="connsiteY5" fmla="*/ 246907 h 263688"/>
              <a:gd name="connsiteX6" fmla="*/ 54335 w 128960"/>
              <a:gd name="connsiteY6" fmla="*/ 187304 h 263688"/>
              <a:gd name="connsiteX7" fmla="*/ 69195 w 128960"/>
              <a:gd name="connsiteY7" fmla="*/ 187304 h 263688"/>
              <a:gd name="connsiteX8" fmla="*/ 69195 w 128960"/>
              <a:gd name="connsiteY8" fmla="*/ 246907 h 263688"/>
              <a:gd name="connsiteX9" fmla="*/ 126874 w 128960"/>
              <a:gd name="connsiteY9" fmla="*/ 246907 h 263688"/>
              <a:gd name="connsiteX10" fmla="*/ 126874 w 128960"/>
              <a:gd name="connsiteY10" fmla="*/ 263689 h 263688"/>
              <a:gd name="connsiteX11" fmla="*/ 17897 w 128960"/>
              <a:gd name="connsiteY11" fmla="*/ 158158 h 263688"/>
              <a:gd name="connsiteX12" fmla="*/ 0 w 128960"/>
              <a:gd name="connsiteY12" fmla="*/ 158158 h 263688"/>
              <a:gd name="connsiteX13" fmla="*/ 0 w 128960"/>
              <a:gd name="connsiteY13" fmla="*/ 142654 h 263688"/>
              <a:gd name="connsiteX14" fmla="*/ 17897 w 128960"/>
              <a:gd name="connsiteY14" fmla="*/ 142654 h 263688"/>
              <a:gd name="connsiteX15" fmla="*/ 17897 w 128960"/>
              <a:gd name="connsiteY15" fmla="*/ 158158 h 263688"/>
              <a:gd name="connsiteX16" fmla="*/ 126874 w 128960"/>
              <a:gd name="connsiteY16" fmla="*/ 158158 h 263688"/>
              <a:gd name="connsiteX17" fmla="*/ 34996 w 128960"/>
              <a:gd name="connsiteY17" fmla="*/ 158158 h 263688"/>
              <a:gd name="connsiteX18" fmla="*/ 34996 w 128960"/>
              <a:gd name="connsiteY18" fmla="*/ 142654 h 263688"/>
              <a:gd name="connsiteX19" fmla="*/ 126874 w 128960"/>
              <a:gd name="connsiteY19" fmla="*/ 142654 h 263688"/>
              <a:gd name="connsiteX20" fmla="*/ 126874 w 128960"/>
              <a:gd name="connsiteY20" fmla="*/ 158158 h 263688"/>
              <a:gd name="connsiteX21" fmla="*/ 126874 w 128960"/>
              <a:gd name="connsiteY21" fmla="*/ 119265 h 263688"/>
              <a:gd name="connsiteX22" fmla="*/ 0 w 128960"/>
              <a:gd name="connsiteY22" fmla="*/ 119265 h 263688"/>
              <a:gd name="connsiteX23" fmla="*/ 0 w 128960"/>
              <a:gd name="connsiteY23" fmla="*/ 103772 h 263688"/>
              <a:gd name="connsiteX24" fmla="*/ 126874 w 128960"/>
              <a:gd name="connsiteY24" fmla="*/ 103772 h 263688"/>
              <a:gd name="connsiteX25" fmla="*/ 126874 w 128960"/>
              <a:gd name="connsiteY25" fmla="*/ 119265 h 263688"/>
              <a:gd name="connsiteX26" fmla="*/ 97319 w 128960"/>
              <a:gd name="connsiteY26" fmla="*/ 16619 h 263688"/>
              <a:gd name="connsiteX27" fmla="*/ 99231 w 128960"/>
              <a:gd name="connsiteY27" fmla="*/ 634 h 263688"/>
              <a:gd name="connsiteX28" fmla="*/ 121290 w 128960"/>
              <a:gd name="connsiteY28" fmla="*/ 14696 h 263688"/>
              <a:gd name="connsiteX29" fmla="*/ 128961 w 128960"/>
              <a:gd name="connsiteY29" fmla="*/ 40907 h 263688"/>
              <a:gd name="connsiteX30" fmla="*/ 116647 w 128960"/>
              <a:gd name="connsiteY30" fmla="*/ 73030 h 263688"/>
              <a:gd name="connsiteX31" fmla="*/ 81661 w 128960"/>
              <a:gd name="connsiteY31" fmla="*/ 84688 h 263688"/>
              <a:gd name="connsiteX32" fmla="*/ 45704 w 128960"/>
              <a:gd name="connsiteY32" fmla="*/ 72866 h 263688"/>
              <a:gd name="connsiteX33" fmla="*/ 32920 w 128960"/>
              <a:gd name="connsiteY33" fmla="*/ 41869 h 263688"/>
              <a:gd name="connsiteX34" fmla="*/ 45540 w 128960"/>
              <a:gd name="connsiteY34" fmla="*/ 11669 h 263688"/>
              <a:gd name="connsiteX35" fmla="*/ 80700 w 128960"/>
              <a:gd name="connsiteY35" fmla="*/ 0 h 263688"/>
              <a:gd name="connsiteX36" fmla="*/ 84852 w 128960"/>
              <a:gd name="connsiteY36" fmla="*/ 164 h 263688"/>
              <a:gd name="connsiteX37" fmla="*/ 84852 w 128960"/>
              <a:gd name="connsiteY37" fmla="*/ 68714 h 263688"/>
              <a:gd name="connsiteX38" fmla="*/ 108179 w 128960"/>
              <a:gd name="connsiteY38" fmla="*/ 60083 h 263688"/>
              <a:gd name="connsiteX39" fmla="*/ 116177 w 128960"/>
              <a:gd name="connsiteY39" fmla="*/ 40907 h 263688"/>
              <a:gd name="connsiteX40" fmla="*/ 111698 w 128960"/>
              <a:gd name="connsiteY40" fmla="*/ 26201 h 263688"/>
              <a:gd name="connsiteX41" fmla="*/ 97319 w 128960"/>
              <a:gd name="connsiteY41" fmla="*/ 16619 h 263688"/>
              <a:gd name="connsiteX42" fmla="*/ 72069 w 128960"/>
              <a:gd name="connsiteY42" fmla="*/ 67753 h 263688"/>
              <a:gd name="connsiteX43" fmla="*/ 72069 w 128960"/>
              <a:gd name="connsiteY43" fmla="*/ 16455 h 263688"/>
              <a:gd name="connsiteX44" fmla="*/ 54652 w 128960"/>
              <a:gd name="connsiteY44" fmla="*/ 22366 h 263688"/>
              <a:gd name="connsiteX45" fmla="*/ 45704 w 128960"/>
              <a:gd name="connsiteY45" fmla="*/ 41705 h 263688"/>
              <a:gd name="connsiteX46" fmla="*/ 52893 w 128960"/>
              <a:gd name="connsiteY46" fmla="*/ 59766 h 263688"/>
              <a:gd name="connsiteX47" fmla="*/ 72069 w 128960"/>
              <a:gd name="connsiteY47" fmla="*/ 67753 h 26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8960" h="263688">
                <a:moveTo>
                  <a:pt x="126874" y="263689"/>
                </a:moveTo>
                <a:lnTo>
                  <a:pt x="0" y="263689"/>
                </a:lnTo>
                <a:lnTo>
                  <a:pt x="0" y="178039"/>
                </a:lnTo>
                <a:lnTo>
                  <a:pt x="15023" y="178039"/>
                </a:lnTo>
                <a:lnTo>
                  <a:pt x="15023" y="246907"/>
                </a:lnTo>
                <a:lnTo>
                  <a:pt x="54335" y="246907"/>
                </a:lnTo>
                <a:lnTo>
                  <a:pt x="54335" y="187304"/>
                </a:lnTo>
                <a:lnTo>
                  <a:pt x="69195" y="187304"/>
                </a:lnTo>
                <a:lnTo>
                  <a:pt x="69195" y="246907"/>
                </a:lnTo>
                <a:lnTo>
                  <a:pt x="126874" y="246907"/>
                </a:lnTo>
                <a:lnTo>
                  <a:pt x="126874" y="263689"/>
                </a:lnTo>
                <a:close/>
                <a:moveTo>
                  <a:pt x="17897" y="158158"/>
                </a:moveTo>
                <a:lnTo>
                  <a:pt x="0" y="158158"/>
                </a:lnTo>
                <a:lnTo>
                  <a:pt x="0" y="142654"/>
                </a:lnTo>
                <a:lnTo>
                  <a:pt x="17897" y="142654"/>
                </a:lnTo>
                <a:lnTo>
                  <a:pt x="17897" y="158158"/>
                </a:lnTo>
                <a:close/>
                <a:moveTo>
                  <a:pt x="126874" y="158158"/>
                </a:moveTo>
                <a:lnTo>
                  <a:pt x="34996" y="158158"/>
                </a:lnTo>
                <a:lnTo>
                  <a:pt x="34996" y="142654"/>
                </a:lnTo>
                <a:lnTo>
                  <a:pt x="126874" y="142654"/>
                </a:lnTo>
                <a:lnTo>
                  <a:pt x="126874" y="158158"/>
                </a:lnTo>
                <a:close/>
                <a:moveTo>
                  <a:pt x="126874" y="119265"/>
                </a:moveTo>
                <a:lnTo>
                  <a:pt x="0" y="119265"/>
                </a:lnTo>
                <a:lnTo>
                  <a:pt x="0" y="103772"/>
                </a:lnTo>
                <a:lnTo>
                  <a:pt x="126874" y="103772"/>
                </a:lnTo>
                <a:lnTo>
                  <a:pt x="126874" y="119265"/>
                </a:lnTo>
                <a:close/>
                <a:moveTo>
                  <a:pt x="97319" y="16619"/>
                </a:moveTo>
                <a:lnTo>
                  <a:pt x="99231" y="634"/>
                </a:lnTo>
                <a:cubicBezTo>
                  <a:pt x="108711" y="3089"/>
                  <a:pt x="116064" y="7772"/>
                  <a:pt x="121290" y="14696"/>
                </a:cubicBezTo>
                <a:cubicBezTo>
                  <a:pt x="126404" y="21517"/>
                  <a:pt x="128961" y="30251"/>
                  <a:pt x="128961" y="40907"/>
                </a:cubicBezTo>
                <a:cubicBezTo>
                  <a:pt x="128961" y="54437"/>
                  <a:pt x="124860" y="65145"/>
                  <a:pt x="116647" y="73030"/>
                </a:cubicBezTo>
                <a:cubicBezTo>
                  <a:pt x="108343" y="80802"/>
                  <a:pt x="96674" y="84688"/>
                  <a:pt x="81661" y="84688"/>
                </a:cubicBezTo>
                <a:cubicBezTo>
                  <a:pt x="66209" y="84688"/>
                  <a:pt x="54223" y="80751"/>
                  <a:pt x="45704" y="72866"/>
                </a:cubicBezTo>
                <a:cubicBezTo>
                  <a:pt x="37185" y="64879"/>
                  <a:pt x="32920" y="54540"/>
                  <a:pt x="32920" y="41869"/>
                </a:cubicBezTo>
                <a:cubicBezTo>
                  <a:pt x="32920" y="29504"/>
                  <a:pt x="37123" y="19441"/>
                  <a:pt x="45540" y="11669"/>
                </a:cubicBezTo>
                <a:cubicBezTo>
                  <a:pt x="53854" y="3886"/>
                  <a:pt x="65574" y="0"/>
                  <a:pt x="80700" y="0"/>
                </a:cubicBezTo>
                <a:cubicBezTo>
                  <a:pt x="81661" y="0"/>
                  <a:pt x="83042" y="51"/>
                  <a:pt x="84852" y="164"/>
                </a:cubicBezTo>
                <a:lnTo>
                  <a:pt x="84852" y="68714"/>
                </a:lnTo>
                <a:cubicBezTo>
                  <a:pt x="94977" y="68070"/>
                  <a:pt x="102749" y="65196"/>
                  <a:pt x="108179" y="60083"/>
                </a:cubicBezTo>
                <a:cubicBezTo>
                  <a:pt x="113508" y="54969"/>
                  <a:pt x="116177" y="48578"/>
                  <a:pt x="116177" y="40907"/>
                </a:cubicBezTo>
                <a:cubicBezTo>
                  <a:pt x="116177" y="35150"/>
                  <a:pt x="114684" y="30251"/>
                  <a:pt x="111698" y="26201"/>
                </a:cubicBezTo>
                <a:cubicBezTo>
                  <a:pt x="108711" y="22161"/>
                  <a:pt x="103925" y="18960"/>
                  <a:pt x="97319" y="16619"/>
                </a:cubicBezTo>
                <a:close/>
                <a:moveTo>
                  <a:pt x="72069" y="67753"/>
                </a:moveTo>
                <a:lnTo>
                  <a:pt x="72069" y="16455"/>
                </a:lnTo>
                <a:cubicBezTo>
                  <a:pt x="64398" y="17201"/>
                  <a:pt x="58589" y="19175"/>
                  <a:pt x="54652" y="22366"/>
                </a:cubicBezTo>
                <a:cubicBezTo>
                  <a:pt x="48690" y="27377"/>
                  <a:pt x="45704" y="33820"/>
                  <a:pt x="45704" y="41705"/>
                </a:cubicBezTo>
                <a:cubicBezTo>
                  <a:pt x="45704" y="48843"/>
                  <a:pt x="48097" y="54857"/>
                  <a:pt x="52893" y="59766"/>
                </a:cubicBezTo>
                <a:cubicBezTo>
                  <a:pt x="57690" y="64552"/>
                  <a:pt x="64081" y="67221"/>
                  <a:pt x="72069" y="67753"/>
                </a:cubicBezTo>
                <a:close/>
              </a:path>
            </a:pathLst>
          </a:custGeom>
          <a:solidFill>
            <a:srgbClr val="000000"/>
          </a:solidFill>
          <a:ln w="4842" cap="sq">
            <a:noFill/>
            <a:prstDash val="solid"/>
            <a:miter/>
          </a:ln>
        </p:spPr>
        <p:txBody>
          <a:bodyPr rtlCol="0" anchor="ctr"/>
          <a:lstStyle/>
          <a:p>
            <a:endParaRPr lang="en-US" sz="1701"/>
          </a:p>
        </p:txBody>
      </p:sp>
      <p:sp>
        <p:nvSpPr>
          <p:cNvPr id="20" name="Freeform 19">
            <a:extLst>
              <a:ext uri="{FF2B5EF4-FFF2-40B4-BE49-F238E27FC236}">
                <a16:creationId xmlns:a16="http://schemas.microsoft.com/office/drawing/2014/main" id="{BFBDD65C-00C8-3D43-B6B3-5F46F829AF97}"/>
              </a:ext>
            </a:extLst>
          </p:cNvPr>
          <p:cNvSpPr/>
          <p:nvPr/>
        </p:nvSpPr>
        <p:spPr>
          <a:xfrm>
            <a:off x="9095126" y="2174067"/>
            <a:ext cx="556670" cy="1113351"/>
          </a:xfrm>
          <a:custGeom>
            <a:avLst/>
            <a:gdLst>
              <a:gd name="connsiteX0" fmla="*/ 0 w 589127"/>
              <a:gd name="connsiteY0" fmla="*/ 1178265 h 1178265"/>
              <a:gd name="connsiteX1" fmla="*/ 0 w 589127"/>
              <a:gd name="connsiteY1" fmla="*/ 0 h 1178265"/>
              <a:gd name="connsiteX2" fmla="*/ 589128 w 589127"/>
              <a:gd name="connsiteY2" fmla="*/ 0 h 1178265"/>
              <a:gd name="connsiteX3" fmla="*/ 589128 w 589127"/>
              <a:gd name="connsiteY3" fmla="*/ 1178265 h 1178265"/>
            </a:gdLst>
            <a:ahLst/>
            <a:cxnLst>
              <a:cxn ang="0">
                <a:pos x="connsiteX0" y="connsiteY0"/>
              </a:cxn>
              <a:cxn ang="0">
                <a:pos x="connsiteX1" y="connsiteY1"/>
              </a:cxn>
              <a:cxn ang="0">
                <a:pos x="connsiteX2" y="connsiteY2"/>
              </a:cxn>
              <a:cxn ang="0">
                <a:pos x="connsiteX3" y="connsiteY3"/>
              </a:cxn>
            </a:cxnLst>
            <a:rect l="l" t="t" r="r" b="b"/>
            <a:pathLst>
              <a:path w="589127" h="1178265">
                <a:moveTo>
                  <a:pt x="0" y="1178265"/>
                </a:moveTo>
                <a:lnTo>
                  <a:pt x="0" y="0"/>
                </a:lnTo>
                <a:lnTo>
                  <a:pt x="589128" y="0"/>
                </a:lnTo>
                <a:lnTo>
                  <a:pt x="589128" y="1178265"/>
                </a:lnTo>
                <a:close/>
              </a:path>
            </a:pathLst>
          </a:custGeom>
          <a:solidFill>
            <a:srgbClr val="C9C7C2"/>
          </a:solidFill>
          <a:ln w="4842" cap="sq">
            <a:noFill/>
            <a:prstDash val="solid"/>
            <a:miter/>
          </a:ln>
        </p:spPr>
        <p:txBody>
          <a:bodyPr rtlCol="0" anchor="ctr"/>
          <a:lstStyle/>
          <a:p>
            <a:endParaRPr lang="en-US" sz="1701"/>
          </a:p>
        </p:txBody>
      </p:sp>
      <p:sp>
        <p:nvSpPr>
          <p:cNvPr id="21" name="Freeform 20">
            <a:extLst>
              <a:ext uri="{FF2B5EF4-FFF2-40B4-BE49-F238E27FC236}">
                <a16:creationId xmlns:a16="http://schemas.microsoft.com/office/drawing/2014/main" id="{ECB85ACF-CDB6-C24F-A688-37631B322A8D}"/>
              </a:ext>
            </a:extLst>
          </p:cNvPr>
          <p:cNvSpPr/>
          <p:nvPr/>
        </p:nvSpPr>
        <p:spPr>
          <a:xfrm>
            <a:off x="9312910" y="2581292"/>
            <a:ext cx="122000" cy="312621"/>
          </a:xfrm>
          <a:custGeom>
            <a:avLst/>
            <a:gdLst>
              <a:gd name="connsiteX0" fmla="*/ 126874 w 129113"/>
              <a:gd name="connsiteY0" fmla="*/ 330849 h 330848"/>
              <a:gd name="connsiteX1" fmla="*/ 0 w 129113"/>
              <a:gd name="connsiteY1" fmla="*/ 282107 h 330848"/>
              <a:gd name="connsiteX2" fmla="*/ 0 w 129113"/>
              <a:gd name="connsiteY2" fmla="*/ 264057 h 330848"/>
              <a:gd name="connsiteX3" fmla="*/ 126874 w 129113"/>
              <a:gd name="connsiteY3" fmla="*/ 212125 h 330848"/>
              <a:gd name="connsiteX4" fmla="*/ 126874 w 129113"/>
              <a:gd name="connsiteY4" fmla="*/ 231137 h 330848"/>
              <a:gd name="connsiteX5" fmla="*/ 88524 w 129113"/>
              <a:gd name="connsiteY5" fmla="*/ 245996 h 330848"/>
              <a:gd name="connsiteX6" fmla="*/ 88524 w 129113"/>
              <a:gd name="connsiteY6" fmla="*/ 299053 h 330848"/>
              <a:gd name="connsiteX7" fmla="*/ 126874 w 129113"/>
              <a:gd name="connsiteY7" fmla="*/ 312952 h 330848"/>
              <a:gd name="connsiteX8" fmla="*/ 126874 w 129113"/>
              <a:gd name="connsiteY8" fmla="*/ 330849 h 330848"/>
              <a:gd name="connsiteX9" fmla="*/ 74779 w 129113"/>
              <a:gd name="connsiteY9" fmla="*/ 294257 h 330848"/>
              <a:gd name="connsiteX10" fmla="*/ 74779 w 129113"/>
              <a:gd name="connsiteY10" fmla="*/ 251110 h 330848"/>
              <a:gd name="connsiteX11" fmla="*/ 39629 w 129113"/>
              <a:gd name="connsiteY11" fmla="*/ 264374 h 330848"/>
              <a:gd name="connsiteX12" fmla="*/ 13418 w 129113"/>
              <a:gd name="connsiteY12" fmla="*/ 273486 h 330848"/>
              <a:gd name="connsiteX13" fmla="*/ 37543 w 129113"/>
              <a:gd name="connsiteY13" fmla="*/ 280195 h 330848"/>
              <a:gd name="connsiteX14" fmla="*/ 74779 w 129113"/>
              <a:gd name="connsiteY14" fmla="*/ 294257 h 330848"/>
              <a:gd name="connsiteX15" fmla="*/ 126874 w 129113"/>
              <a:gd name="connsiteY15" fmla="*/ 199383 h 330848"/>
              <a:gd name="connsiteX16" fmla="*/ 0 w 129113"/>
              <a:gd name="connsiteY16" fmla="*/ 199383 h 330848"/>
              <a:gd name="connsiteX17" fmla="*/ 0 w 129113"/>
              <a:gd name="connsiteY17" fmla="*/ 182611 h 330848"/>
              <a:gd name="connsiteX18" fmla="*/ 111851 w 129113"/>
              <a:gd name="connsiteY18" fmla="*/ 182611 h 330848"/>
              <a:gd name="connsiteX19" fmla="*/ 111851 w 129113"/>
              <a:gd name="connsiteY19" fmla="*/ 120125 h 330848"/>
              <a:gd name="connsiteX20" fmla="*/ 126874 w 129113"/>
              <a:gd name="connsiteY20" fmla="*/ 120125 h 330848"/>
              <a:gd name="connsiteX21" fmla="*/ 126874 w 129113"/>
              <a:gd name="connsiteY21" fmla="*/ 199383 h 330848"/>
              <a:gd name="connsiteX22" fmla="*/ 0 w 129113"/>
              <a:gd name="connsiteY22" fmla="*/ 16936 h 330848"/>
              <a:gd name="connsiteX23" fmla="*/ 0 w 129113"/>
              <a:gd name="connsiteY23" fmla="*/ 0 h 330848"/>
              <a:gd name="connsiteX24" fmla="*/ 73337 w 129113"/>
              <a:gd name="connsiteY24" fmla="*/ 0 h 330848"/>
              <a:gd name="connsiteX25" fmla="*/ 103700 w 129113"/>
              <a:gd name="connsiteY25" fmla="*/ 4469 h 330848"/>
              <a:gd name="connsiteX26" fmla="*/ 122078 w 129113"/>
              <a:gd name="connsiteY26" fmla="*/ 20137 h 330848"/>
              <a:gd name="connsiteX27" fmla="*/ 129114 w 129113"/>
              <a:gd name="connsiteY27" fmla="*/ 49692 h 330848"/>
              <a:gd name="connsiteX28" fmla="*/ 123039 w 129113"/>
              <a:gd name="connsiteY28" fmla="*/ 78777 h 330848"/>
              <a:gd name="connsiteX29" fmla="*/ 105142 w 129113"/>
              <a:gd name="connsiteY29" fmla="*/ 95079 h 330848"/>
              <a:gd name="connsiteX30" fmla="*/ 73337 w 129113"/>
              <a:gd name="connsiteY30" fmla="*/ 99865 h 330848"/>
              <a:gd name="connsiteX31" fmla="*/ 0 w 129113"/>
              <a:gd name="connsiteY31" fmla="*/ 99865 h 330848"/>
              <a:gd name="connsiteX32" fmla="*/ 0 w 129113"/>
              <a:gd name="connsiteY32" fmla="*/ 83093 h 330848"/>
              <a:gd name="connsiteX33" fmla="*/ 73183 w 129113"/>
              <a:gd name="connsiteY33" fmla="*/ 83093 h 330848"/>
              <a:gd name="connsiteX34" fmla="*/ 97626 w 129113"/>
              <a:gd name="connsiteY34" fmla="*/ 80056 h 330848"/>
              <a:gd name="connsiteX35" fmla="*/ 109775 w 129113"/>
              <a:gd name="connsiteY35" fmla="*/ 69512 h 330848"/>
              <a:gd name="connsiteX36" fmla="*/ 113927 w 129113"/>
              <a:gd name="connsiteY36" fmla="*/ 51134 h 330848"/>
              <a:gd name="connsiteX37" fmla="*/ 105623 w 129113"/>
              <a:gd name="connsiteY37" fmla="*/ 24769 h 330848"/>
              <a:gd name="connsiteX38" fmla="*/ 73183 w 129113"/>
              <a:gd name="connsiteY38" fmla="*/ 16936 h 330848"/>
              <a:gd name="connsiteX39" fmla="*/ 0 w 129113"/>
              <a:gd name="connsiteY39" fmla="*/ 16936 h 330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9113" h="330848">
                <a:moveTo>
                  <a:pt x="126874" y="330849"/>
                </a:moveTo>
                <a:lnTo>
                  <a:pt x="0" y="282107"/>
                </a:lnTo>
                <a:lnTo>
                  <a:pt x="0" y="264057"/>
                </a:lnTo>
                <a:lnTo>
                  <a:pt x="126874" y="212125"/>
                </a:lnTo>
                <a:lnTo>
                  <a:pt x="126874" y="231137"/>
                </a:lnTo>
                <a:lnTo>
                  <a:pt x="88524" y="245996"/>
                </a:lnTo>
                <a:lnTo>
                  <a:pt x="88524" y="299053"/>
                </a:lnTo>
                <a:lnTo>
                  <a:pt x="126874" y="312952"/>
                </a:lnTo>
                <a:lnTo>
                  <a:pt x="126874" y="330849"/>
                </a:lnTo>
                <a:close/>
                <a:moveTo>
                  <a:pt x="74779" y="294257"/>
                </a:moveTo>
                <a:lnTo>
                  <a:pt x="74779" y="251110"/>
                </a:lnTo>
                <a:lnTo>
                  <a:pt x="39629" y="264374"/>
                </a:lnTo>
                <a:cubicBezTo>
                  <a:pt x="28973" y="268424"/>
                  <a:pt x="20239" y="271461"/>
                  <a:pt x="13418" y="273486"/>
                </a:cubicBezTo>
                <a:cubicBezTo>
                  <a:pt x="21517" y="275082"/>
                  <a:pt x="29556" y="277321"/>
                  <a:pt x="37543" y="280195"/>
                </a:cubicBezTo>
                <a:lnTo>
                  <a:pt x="74779" y="294257"/>
                </a:lnTo>
                <a:close/>
                <a:moveTo>
                  <a:pt x="126874" y="199383"/>
                </a:moveTo>
                <a:lnTo>
                  <a:pt x="0" y="199383"/>
                </a:lnTo>
                <a:lnTo>
                  <a:pt x="0" y="182611"/>
                </a:lnTo>
                <a:lnTo>
                  <a:pt x="111851" y="182611"/>
                </a:lnTo>
                <a:lnTo>
                  <a:pt x="111851" y="120125"/>
                </a:lnTo>
                <a:lnTo>
                  <a:pt x="126874" y="120125"/>
                </a:lnTo>
                <a:lnTo>
                  <a:pt x="126874" y="199383"/>
                </a:lnTo>
                <a:close/>
                <a:moveTo>
                  <a:pt x="0" y="16936"/>
                </a:moveTo>
                <a:lnTo>
                  <a:pt x="0" y="0"/>
                </a:lnTo>
                <a:lnTo>
                  <a:pt x="73337" y="0"/>
                </a:lnTo>
                <a:cubicBezTo>
                  <a:pt x="86018" y="0"/>
                  <a:pt x="96143" y="1493"/>
                  <a:pt x="103700" y="4469"/>
                </a:cubicBezTo>
                <a:cubicBezTo>
                  <a:pt x="111156" y="7353"/>
                  <a:pt x="117282" y="12569"/>
                  <a:pt x="122078" y="20137"/>
                </a:cubicBezTo>
                <a:cubicBezTo>
                  <a:pt x="126762" y="27592"/>
                  <a:pt x="129114" y="37440"/>
                  <a:pt x="129114" y="49692"/>
                </a:cubicBezTo>
                <a:cubicBezTo>
                  <a:pt x="129114" y="61514"/>
                  <a:pt x="127089" y="71209"/>
                  <a:pt x="123039" y="78777"/>
                </a:cubicBezTo>
                <a:cubicBezTo>
                  <a:pt x="118887" y="86345"/>
                  <a:pt x="112915" y="91776"/>
                  <a:pt x="105142" y="95079"/>
                </a:cubicBezTo>
                <a:cubicBezTo>
                  <a:pt x="97360" y="98270"/>
                  <a:pt x="86765" y="99865"/>
                  <a:pt x="73337" y="99865"/>
                </a:cubicBezTo>
                <a:lnTo>
                  <a:pt x="0" y="99865"/>
                </a:lnTo>
                <a:lnTo>
                  <a:pt x="0" y="83093"/>
                </a:lnTo>
                <a:lnTo>
                  <a:pt x="73183" y="83093"/>
                </a:lnTo>
                <a:cubicBezTo>
                  <a:pt x="84259" y="83093"/>
                  <a:pt x="92410" y="82081"/>
                  <a:pt x="97626" y="80056"/>
                </a:cubicBezTo>
                <a:cubicBezTo>
                  <a:pt x="102851" y="77928"/>
                  <a:pt x="106901" y="74411"/>
                  <a:pt x="109775" y="69512"/>
                </a:cubicBezTo>
                <a:cubicBezTo>
                  <a:pt x="112547" y="64501"/>
                  <a:pt x="113927" y="58375"/>
                  <a:pt x="113927" y="51134"/>
                </a:cubicBezTo>
                <a:cubicBezTo>
                  <a:pt x="113927" y="38780"/>
                  <a:pt x="111156" y="29985"/>
                  <a:pt x="105623" y="24769"/>
                </a:cubicBezTo>
                <a:cubicBezTo>
                  <a:pt x="99978" y="19543"/>
                  <a:pt x="89158" y="16936"/>
                  <a:pt x="73183" y="16936"/>
                </a:cubicBezTo>
                <a:lnTo>
                  <a:pt x="0" y="16936"/>
                </a:lnTo>
                <a:close/>
              </a:path>
            </a:pathLst>
          </a:custGeom>
          <a:solidFill>
            <a:srgbClr val="000000"/>
          </a:solidFill>
          <a:ln w="4842" cap="sq">
            <a:noFill/>
            <a:prstDash val="solid"/>
            <a:miter/>
          </a:ln>
        </p:spPr>
        <p:txBody>
          <a:bodyPr rtlCol="0" anchor="ctr"/>
          <a:lstStyle/>
          <a:p>
            <a:endParaRPr lang="en-US" sz="1701"/>
          </a:p>
        </p:txBody>
      </p:sp>
      <p:sp>
        <p:nvSpPr>
          <p:cNvPr id="22" name="Freeform 21">
            <a:extLst>
              <a:ext uri="{FF2B5EF4-FFF2-40B4-BE49-F238E27FC236}">
                <a16:creationId xmlns:a16="http://schemas.microsoft.com/office/drawing/2014/main" id="{AD0E9D8D-0980-F94F-B574-8ED2F0E940C8}"/>
              </a:ext>
            </a:extLst>
          </p:cNvPr>
          <p:cNvSpPr/>
          <p:nvPr/>
        </p:nvSpPr>
        <p:spPr>
          <a:xfrm>
            <a:off x="10098391" y="2174067"/>
            <a:ext cx="556681" cy="1113351"/>
          </a:xfrm>
          <a:custGeom>
            <a:avLst/>
            <a:gdLst>
              <a:gd name="connsiteX0" fmla="*/ 0 w 589138"/>
              <a:gd name="connsiteY0" fmla="*/ 1178265 h 1178265"/>
              <a:gd name="connsiteX1" fmla="*/ 0 w 589138"/>
              <a:gd name="connsiteY1" fmla="*/ 0 h 1178265"/>
              <a:gd name="connsiteX2" fmla="*/ 589138 w 589138"/>
              <a:gd name="connsiteY2" fmla="*/ 0 h 1178265"/>
              <a:gd name="connsiteX3" fmla="*/ 589138 w 589138"/>
              <a:gd name="connsiteY3" fmla="*/ 1178265 h 1178265"/>
            </a:gdLst>
            <a:ahLst/>
            <a:cxnLst>
              <a:cxn ang="0">
                <a:pos x="connsiteX0" y="connsiteY0"/>
              </a:cxn>
              <a:cxn ang="0">
                <a:pos x="connsiteX1" y="connsiteY1"/>
              </a:cxn>
              <a:cxn ang="0">
                <a:pos x="connsiteX2" y="connsiteY2"/>
              </a:cxn>
              <a:cxn ang="0">
                <a:pos x="connsiteX3" y="connsiteY3"/>
              </a:cxn>
            </a:cxnLst>
            <a:rect l="l" t="t" r="r" b="b"/>
            <a:pathLst>
              <a:path w="589138" h="1178265">
                <a:moveTo>
                  <a:pt x="0" y="1178265"/>
                </a:moveTo>
                <a:lnTo>
                  <a:pt x="0" y="0"/>
                </a:lnTo>
                <a:lnTo>
                  <a:pt x="589138" y="0"/>
                </a:lnTo>
                <a:lnTo>
                  <a:pt x="589138" y="1178265"/>
                </a:lnTo>
                <a:close/>
              </a:path>
            </a:pathLst>
          </a:custGeom>
          <a:solidFill>
            <a:srgbClr val="C9C7C2"/>
          </a:solidFill>
          <a:ln w="4842" cap="sq">
            <a:noFill/>
            <a:prstDash val="solid"/>
            <a:miter/>
          </a:ln>
        </p:spPr>
        <p:txBody>
          <a:bodyPr rtlCol="0" anchor="ctr"/>
          <a:lstStyle/>
          <a:p>
            <a:endParaRPr lang="en-US" sz="1701"/>
          </a:p>
        </p:txBody>
      </p:sp>
      <p:sp>
        <p:nvSpPr>
          <p:cNvPr id="23" name="Freeform 22">
            <a:extLst>
              <a:ext uri="{FF2B5EF4-FFF2-40B4-BE49-F238E27FC236}">
                <a16:creationId xmlns:a16="http://schemas.microsoft.com/office/drawing/2014/main" id="{7C1A7093-BFFC-5C43-81DF-0F78B63D6706}"/>
              </a:ext>
            </a:extLst>
          </p:cNvPr>
          <p:cNvSpPr/>
          <p:nvPr/>
        </p:nvSpPr>
        <p:spPr>
          <a:xfrm>
            <a:off x="10212749" y="2328023"/>
            <a:ext cx="123962" cy="800112"/>
          </a:xfrm>
          <a:custGeom>
            <a:avLst/>
            <a:gdLst>
              <a:gd name="connsiteX0" fmla="*/ 128950 w 131190"/>
              <a:gd name="connsiteY0" fmla="*/ 846762 h 846762"/>
              <a:gd name="connsiteX1" fmla="*/ 2076 w 131190"/>
              <a:gd name="connsiteY1" fmla="*/ 846762 h 846762"/>
              <a:gd name="connsiteX2" fmla="*/ 2076 w 131190"/>
              <a:gd name="connsiteY2" fmla="*/ 829990 h 846762"/>
              <a:gd name="connsiteX3" fmla="*/ 113937 w 131190"/>
              <a:gd name="connsiteY3" fmla="*/ 829990 h 846762"/>
              <a:gd name="connsiteX4" fmla="*/ 113937 w 131190"/>
              <a:gd name="connsiteY4" fmla="*/ 767504 h 846762"/>
              <a:gd name="connsiteX5" fmla="*/ 128950 w 131190"/>
              <a:gd name="connsiteY5" fmla="*/ 767504 h 846762"/>
              <a:gd name="connsiteX6" fmla="*/ 128950 w 131190"/>
              <a:gd name="connsiteY6" fmla="*/ 846762 h 846762"/>
              <a:gd name="connsiteX7" fmla="*/ 82930 w 131190"/>
              <a:gd name="connsiteY7" fmla="*/ 755242 h 846762"/>
              <a:gd name="connsiteX8" fmla="*/ 45223 w 131190"/>
              <a:gd name="connsiteY8" fmla="*/ 741017 h 846762"/>
              <a:gd name="connsiteX9" fmla="*/ 34996 w 131190"/>
              <a:gd name="connsiteY9" fmla="*/ 712259 h 846762"/>
              <a:gd name="connsiteX10" fmla="*/ 47463 w 131190"/>
              <a:gd name="connsiteY10" fmla="*/ 681251 h 846762"/>
              <a:gd name="connsiteX11" fmla="*/ 81651 w 131190"/>
              <a:gd name="connsiteY11" fmla="*/ 669112 h 846762"/>
              <a:gd name="connsiteX12" fmla="*/ 109622 w 131190"/>
              <a:gd name="connsiteY12" fmla="*/ 674542 h 846762"/>
              <a:gd name="connsiteX13" fmla="*/ 125442 w 131190"/>
              <a:gd name="connsiteY13" fmla="*/ 690046 h 846762"/>
              <a:gd name="connsiteX14" fmla="*/ 131036 w 131190"/>
              <a:gd name="connsiteY14" fmla="*/ 712259 h 846762"/>
              <a:gd name="connsiteX15" fmla="*/ 118724 w 131190"/>
              <a:gd name="connsiteY15" fmla="*/ 743420 h 846762"/>
              <a:gd name="connsiteX16" fmla="*/ 82930 w 131190"/>
              <a:gd name="connsiteY16" fmla="*/ 755242 h 846762"/>
              <a:gd name="connsiteX17" fmla="*/ 82930 w 131190"/>
              <a:gd name="connsiteY17" fmla="*/ 739258 h 846762"/>
              <a:gd name="connsiteX18" fmla="*/ 109458 w 131190"/>
              <a:gd name="connsiteY18" fmla="*/ 731587 h 846762"/>
              <a:gd name="connsiteX19" fmla="*/ 118253 w 131190"/>
              <a:gd name="connsiteY19" fmla="*/ 712259 h 846762"/>
              <a:gd name="connsiteX20" fmla="*/ 109458 w 131190"/>
              <a:gd name="connsiteY20" fmla="*/ 692920 h 846762"/>
              <a:gd name="connsiteX21" fmla="*/ 82459 w 131190"/>
              <a:gd name="connsiteY21" fmla="*/ 685250 h 846762"/>
              <a:gd name="connsiteX22" fmla="*/ 56728 w 131190"/>
              <a:gd name="connsiteY22" fmla="*/ 692920 h 846762"/>
              <a:gd name="connsiteX23" fmla="*/ 47943 w 131190"/>
              <a:gd name="connsiteY23" fmla="*/ 712259 h 846762"/>
              <a:gd name="connsiteX24" fmla="*/ 56728 w 131190"/>
              <a:gd name="connsiteY24" fmla="*/ 731587 h 846762"/>
              <a:gd name="connsiteX25" fmla="*/ 82930 w 131190"/>
              <a:gd name="connsiteY25" fmla="*/ 739258 h 846762"/>
              <a:gd name="connsiteX26" fmla="*/ 117609 w 131190"/>
              <a:gd name="connsiteY26" fmla="*/ 591009 h 846762"/>
              <a:gd name="connsiteX27" fmla="*/ 127999 w 131190"/>
              <a:gd name="connsiteY27" fmla="*/ 607628 h 846762"/>
              <a:gd name="connsiteX28" fmla="*/ 131036 w 131190"/>
              <a:gd name="connsiteY28" fmla="*/ 624727 h 846762"/>
              <a:gd name="connsiteX29" fmla="*/ 123683 w 131190"/>
              <a:gd name="connsiteY29" fmla="*/ 648055 h 846762"/>
              <a:gd name="connsiteX30" fmla="*/ 104662 w 131190"/>
              <a:gd name="connsiteY30" fmla="*/ 656205 h 846762"/>
              <a:gd name="connsiteX31" fmla="*/ 92359 w 131190"/>
              <a:gd name="connsiteY31" fmla="*/ 653168 h 846762"/>
              <a:gd name="connsiteX32" fmla="*/ 83410 w 131190"/>
              <a:gd name="connsiteY32" fmla="*/ 645017 h 846762"/>
              <a:gd name="connsiteX33" fmla="*/ 78297 w 131190"/>
              <a:gd name="connsiteY33" fmla="*/ 633829 h 846762"/>
              <a:gd name="connsiteX34" fmla="*/ 76067 w 131190"/>
              <a:gd name="connsiteY34" fmla="*/ 620094 h 846762"/>
              <a:gd name="connsiteX35" fmla="*/ 70627 w 131190"/>
              <a:gd name="connsiteY35" fmla="*/ 592288 h 846762"/>
              <a:gd name="connsiteX36" fmla="*/ 66638 w 131190"/>
              <a:gd name="connsiteY36" fmla="*/ 592124 h 846762"/>
              <a:gd name="connsiteX37" fmla="*/ 53210 w 131190"/>
              <a:gd name="connsiteY37" fmla="*/ 596603 h 846762"/>
              <a:gd name="connsiteX38" fmla="*/ 47943 w 131190"/>
              <a:gd name="connsiteY38" fmla="*/ 614337 h 846762"/>
              <a:gd name="connsiteX39" fmla="*/ 51778 w 131190"/>
              <a:gd name="connsiteY39" fmla="*/ 630638 h 846762"/>
              <a:gd name="connsiteX40" fmla="*/ 65360 w 131190"/>
              <a:gd name="connsiteY40" fmla="*/ 638308 h 846762"/>
              <a:gd name="connsiteX41" fmla="*/ 63284 w 131190"/>
              <a:gd name="connsiteY41" fmla="*/ 653485 h 846762"/>
              <a:gd name="connsiteX42" fmla="*/ 47616 w 131190"/>
              <a:gd name="connsiteY42" fmla="*/ 646776 h 846762"/>
              <a:gd name="connsiteX43" fmla="*/ 38351 w 131190"/>
              <a:gd name="connsiteY43" fmla="*/ 633031 h 846762"/>
              <a:gd name="connsiteX44" fmla="*/ 34996 w 131190"/>
              <a:gd name="connsiteY44" fmla="*/ 612097 h 846762"/>
              <a:gd name="connsiteX45" fmla="*/ 37870 w 131190"/>
              <a:gd name="connsiteY45" fmla="*/ 592922 h 846762"/>
              <a:gd name="connsiteX46" fmla="*/ 44742 w 131190"/>
              <a:gd name="connsiteY46" fmla="*/ 582214 h 846762"/>
              <a:gd name="connsiteX47" fmla="*/ 55286 w 131190"/>
              <a:gd name="connsiteY47" fmla="*/ 577264 h 846762"/>
              <a:gd name="connsiteX48" fmla="*/ 69675 w 131190"/>
              <a:gd name="connsiteY48" fmla="*/ 576467 h 846762"/>
              <a:gd name="connsiteX49" fmla="*/ 90446 w 131190"/>
              <a:gd name="connsiteY49" fmla="*/ 576467 h 846762"/>
              <a:gd name="connsiteX50" fmla="*/ 117926 w 131190"/>
              <a:gd name="connsiteY50" fmla="*/ 575505 h 846762"/>
              <a:gd name="connsiteX51" fmla="*/ 128950 w 131190"/>
              <a:gd name="connsiteY51" fmla="*/ 571517 h 846762"/>
              <a:gd name="connsiteX52" fmla="*/ 128950 w 131190"/>
              <a:gd name="connsiteY52" fmla="*/ 587808 h 846762"/>
              <a:gd name="connsiteX53" fmla="*/ 117609 w 131190"/>
              <a:gd name="connsiteY53" fmla="*/ 591009 h 846762"/>
              <a:gd name="connsiteX54" fmla="*/ 82776 w 131190"/>
              <a:gd name="connsiteY54" fmla="*/ 592288 h 846762"/>
              <a:gd name="connsiteX55" fmla="*/ 88687 w 131190"/>
              <a:gd name="connsiteY55" fmla="*/ 617691 h 846762"/>
              <a:gd name="connsiteX56" fmla="*/ 91878 w 131190"/>
              <a:gd name="connsiteY56" fmla="*/ 631272 h 846762"/>
              <a:gd name="connsiteX57" fmla="*/ 96992 w 131190"/>
              <a:gd name="connsiteY57" fmla="*/ 637511 h 846762"/>
              <a:gd name="connsiteX58" fmla="*/ 104345 w 131190"/>
              <a:gd name="connsiteY58" fmla="*/ 639587 h 846762"/>
              <a:gd name="connsiteX59" fmla="*/ 114735 w 131190"/>
              <a:gd name="connsiteY59" fmla="*/ 634954 h 846762"/>
              <a:gd name="connsiteX60" fmla="*/ 118887 w 131190"/>
              <a:gd name="connsiteY60" fmla="*/ 621045 h 846762"/>
              <a:gd name="connsiteX61" fmla="*/ 114888 w 131190"/>
              <a:gd name="connsiteY61" fmla="*/ 605071 h 846762"/>
              <a:gd name="connsiteX62" fmla="*/ 104191 w 131190"/>
              <a:gd name="connsiteY62" fmla="*/ 594681 h 846762"/>
              <a:gd name="connsiteX63" fmla="*/ 88524 w 131190"/>
              <a:gd name="connsiteY63" fmla="*/ 592288 h 846762"/>
              <a:gd name="connsiteX64" fmla="*/ 82776 w 131190"/>
              <a:gd name="connsiteY64" fmla="*/ 592288 h 846762"/>
              <a:gd name="connsiteX65" fmla="*/ 128950 w 131190"/>
              <a:gd name="connsiteY65" fmla="*/ 492770 h 846762"/>
              <a:gd name="connsiteX66" fmla="*/ 117292 w 131190"/>
              <a:gd name="connsiteY66" fmla="*/ 492770 h 846762"/>
              <a:gd name="connsiteX67" fmla="*/ 131036 w 131190"/>
              <a:gd name="connsiteY67" fmla="*/ 518501 h 846762"/>
              <a:gd name="connsiteX68" fmla="*/ 124962 w 131190"/>
              <a:gd name="connsiteY68" fmla="*/ 538627 h 846762"/>
              <a:gd name="connsiteX69" fmla="*/ 108026 w 131190"/>
              <a:gd name="connsiteY69" fmla="*/ 553017 h 846762"/>
              <a:gd name="connsiteX70" fmla="*/ 83093 w 131190"/>
              <a:gd name="connsiteY70" fmla="*/ 557966 h 846762"/>
              <a:gd name="connsiteX71" fmla="*/ 58170 w 131190"/>
              <a:gd name="connsiteY71" fmla="*/ 553487 h 846762"/>
              <a:gd name="connsiteX72" fmla="*/ 41071 w 131190"/>
              <a:gd name="connsiteY72" fmla="*/ 539752 h 846762"/>
              <a:gd name="connsiteX73" fmla="*/ 34996 w 131190"/>
              <a:gd name="connsiteY73" fmla="*/ 519135 h 846762"/>
              <a:gd name="connsiteX74" fmla="*/ 38514 w 131190"/>
              <a:gd name="connsiteY74" fmla="*/ 504439 h 846762"/>
              <a:gd name="connsiteX75" fmla="*/ 47616 w 131190"/>
              <a:gd name="connsiteY75" fmla="*/ 493732 h 846762"/>
              <a:gd name="connsiteX76" fmla="*/ 2076 w 131190"/>
              <a:gd name="connsiteY76" fmla="*/ 493732 h 846762"/>
              <a:gd name="connsiteX77" fmla="*/ 2076 w 131190"/>
              <a:gd name="connsiteY77" fmla="*/ 478228 h 846762"/>
              <a:gd name="connsiteX78" fmla="*/ 128950 w 131190"/>
              <a:gd name="connsiteY78" fmla="*/ 478228 h 846762"/>
              <a:gd name="connsiteX79" fmla="*/ 128950 w 131190"/>
              <a:gd name="connsiteY79" fmla="*/ 492770 h 846762"/>
              <a:gd name="connsiteX80" fmla="*/ 83093 w 131190"/>
              <a:gd name="connsiteY80" fmla="*/ 541982 h 846762"/>
              <a:gd name="connsiteX81" fmla="*/ 109458 w 131190"/>
              <a:gd name="connsiteY81" fmla="*/ 534639 h 846762"/>
              <a:gd name="connsiteX82" fmla="*/ 118253 w 131190"/>
              <a:gd name="connsiteY82" fmla="*/ 516895 h 846762"/>
              <a:gd name="connsiteX83" fmla="*/ 109939 w 131190"/>
              <a:gd name="connsiteY83" fmla="*/ 499643 h 846762"/>
              <a:gd name="connsiteX84" fmla="*/ 84371 w 131190"/>
              <a:gd name="connsiteY84" fmla="*/ 492453 h 846762"/>
              <a:gd name="connsiteX85" fmla="*/ 56728 w 131190"/>
              <a:gd name="connsiteY85" fmla="*/ 499796 h 846762"/>
              <a:gd name="connsiteX86" fmla="*/ 47943 w 131190"/>
              <a:gd name="connsiteY86" fmla="*/ 517693 h 846762"/>
              <a:gd name="connsiteX87" fmla="*/ 56411 w 131190"/>
              <a:gd name="connsiteY87" fmla="*/ 535120 h 846762"/>
              <a:gd name="connsiteX88" fmla="*/ 83093 w 131190"/>
              <a:gd name="connsiteY88" fmla="*/ 541982 h 846762"/>
              <a:gd name="connsiteX89" fmla="*/ 131190 w 131190"/>
              <a:gd name="connsiteY89" fmla="*/ 465485 h 846762"/>
              <a:gd name="connsiteX90" fmla="*/ 0 w 131190"/>
              <a:gd name="connsiteY90" fmla="*/ 428730 h 846762"/>
              <a:gd name="connsiteX91" fmla="*/ 0 w 131190"/>
              <a:gd name="connsiteY91" fmla="*/ 416263 h 846762"/>
              <a:gd name="connsiteX92" fmla="*/ 131190 w 131190"/>
              <a:gd name="connsiteY92" fmla="*/ 452855 h 846762"/>
              <a:gd name="connsiteX93" fmla="*/ 131190 w 131190"/>
              <a:gd name="connsiteY93" fmla="*/ 465485 h 846762"/>
              <a:gd name="connsiteX94" fmla="*/ 88207 w 131190"/>
              <a:gd name="connsiteY94" fmla="*/ 408256 h 846762"/>
              <a:gd name="connsiteX95" fmla="*/ 86765 w 131190"/>
              <a:gd name="connsiteY95" fmla="*/ 392435 h 846762"/>
              <a:gd name="connsiteX96" fmla="*/ 102432 w 131190"/>
              <a:gd name="connsiteY96" fmla="*/ 387321 h 846762"/>
              <a:gd name="connsiteX97" fmla="*/ 112332 w 131190"/>
              <a:gd name="connsiteY97" fmla="*/ 374538 h 846762"/>
              <a:gd name="connsiteX98" fmla="*/ 116013 w 131190"/>
              <a:gd name="connsiteY98" fmla="*/ 355045 h 846762"/>
              <a:gd name="connsiteX99" fmla="*/ 113293 w 131190"/>
              <a:gd name="connsiteY99" fmla="*/ 338110 h 846762"/>
              <a:gd name="connsiteX100" fmla="*/ 105469 w 131190"/>
              <a:gd name="connsiteY100" fmla="*/ 327085 h 846762"/>
              <a:gd name="connsiteX101" fmla="*/ 94435 w 131190"/>
              <a:gd name="connsiteY101" fmla="*/ 323567 h 846762"/>
              <a:gd name="connsiteX102" fmla="*/ 84054 w 131190"/>
              <a:gd name="connsiteY102" fmla="*/ 327085 h 846762"/>
              <a:gd name="connsiteX103" fmla="*/ 76538 w 131190"/>
              <a:gd name="connsiteY103" fmla="*/ 338427 h 846762"/>
              <a:gd name="connsiteX104" fmla="*/ 70473 w 131190"/>
              <a:gd name="connsiteY104" fmla="*/ 360956 h 846762"/>
              <a:gd name="connsiteX105" fmla="*/ 62476 w 131190"/>
              <a:gd name="connsiteY105" fmla="*/ 385409 h 846762"/>
              <a:gd name="connsiteX106" fmla="*/ 50654 w 131190"/>
              <a:gd name="connsiteY106" fmla="*/ 398990 h 846762"/>
              <a:gd name="connsiteX107" fmla="*/ 34833 w 131190"/>
              <a:gd name="connsiteY107" fmla="*/ 403459 h 846762"/>
              <a:gd name="connsiteX108" fmla="*/ 16936 w 131190"/>
              <a:gd name="connsiteY108" fmla="*/ 398029 h 846762"/>
              <a:gd name="connsiteX109" fmla="*/ 4316 w 131190"/>
              <a:gd name="connsiteY109" fmla="*/ 382208 h 846762"/>
              <a:gd name="connsiteX110" fmla="*/ 0 w 131190"/>
              <a:gd name="connsiteY110" fmla="*/ 358717 h 846762"/>
              <a:gd name="connsiteX111" fmla="*/ 4479 w 131190"/>
              <a:gd name="connsiteY111" fmla="*/ 333947 h 846762"/>
              <a:gd name="connsiteX112" fmla="*/ 17897 w 131190"/>
              <a:gd name="connsiteY112" fmla="*/ 317329 h 846762"/>
              <a:gd name="connsiteX113" fmla="*/ 37870 w 131190"/>
              <a:gd name="connsiteY113" fmla="*/ 311101 h 846762"/>
              <a:gd name="connsiteX114" fmla="*/ 38995 w 131190"/>
              <a:gd name="connsiteY114" fmla="*/ 327239 h 846762"/>
              <a:gd name="connsiteX115" fmla="*/ 20934 w 131190"/>
              <a:gd name="connsiteY115" fmla="*/ 336034 h 846762"/>
              <a:gd name="connsiteX116" fmla="*/ 14706 w 131190"/>
              <a:gd name="connsiteY116" fmla="*/ 358083 h 846762"/>
              <a:gd name="connsiteX117" fmla="*/ 20290 w 131190"/>
              <a:gd name="connsiteY117" fmla="*/ 380295 h 846762"/>
              <a:gd name="connsiteX118" fmla="*/ 33718 w 131190"/>
              <a:gd name="connsiteY118" fmla="*/ 387321 h 846762"/>
              <a:gd name="connsiteX119" fmla="*/ 45060 w 131190"/>
              <a:gd name="connsiteY119" fmla="*/ 382371 h 846762"/>
              <a:gd name="connsiteX120" fmla="*/ 54008 w 131190"/>
              <a:gd name="connsiteY120" fmla="*/ 356958 h 846762"/>
              <a:gd name="connsiteX121" fmla="*/ 62159 w 131190"/>
              <a:gd name="connsiteY121" fmla="*/ 328998 h 846762"/>
              <a:gd name="connsiteX122" fmla="*/ 75106 w 131190"/>
              <a:gd name="connsiteY122" fmla="*/ 312542 h 846762"/>
              <a:gd name="connsiteX123" fmla="*/ 93156 w 131190"/>
              <a:gd name="connsiteY123" fmla="*/ 307265 h 846762"/>
              <a:gd name="connsiteX124" fmla="*/ 112178 w 131190"/>
              <a:gd name="connsiteY124" fmla="*/ 313177 h 846762"/>
              <a:gd name="connsiteX125" fmla="*/ 126240 w 131190"/>
              <a:gd name="connsiteY125" fmla="*/ 329795 h 846762"/>
              <a:gd name="connsiteX126" fmla="*/ 131190 w 131190"/>
              <a:gd name="connsiteY126" fmla="*/ 354248 h 846762"/>
              <a:gd name="connsiteX127" fmla="*/ 126240 w 131190"/>
              <a:gd name="connsiteY127" fmla="*/ 383169 h 846762"/>
              <a:gd name="connsiteX128" fmla="*/ 111053 w 131190"/>
              <a:gd name="connsiteY128" fmla="*/ 401383 h 846762"/>
              <a:gd name="connsiteX129" fmla="*/ 88207 w 131190"/>
              <a:gd name="connsiteY129" fmla="*/ 408256 h 846762"/>
              <a:gd name="connsiteX130" fmla="*/ 115052 w 131190"/>
              <a:gd name="connsiteY130" fmla="*/ 252347 h 846762"/>
              <a:gd name="connsiteX131" fmla="*/ 128797 w 131190"/>
              <a:gd name="connsiteY131" fmla="*/ 250108 h 846762"/>
              <a:gd name="connsiteX132" fmla="*/ 130229 w 131190"/>
              <a:gd name="connsiteY132" fmla="*/ 261930 h 846762"/>
              <a:gd name="connsiteX133" fmla="*/ 127519 w 131190"/>
              <a:gd name="connsiteY133" fmla="*/ 275041 h 846762"/>
              <a:gd name="connsiteX134" fmla="*/ 120483 w 131190"/>
              <a:gd name="connsiteY134" fmla="*/ 281586 h 846762"/>
              <a:gd name="connsiteX135" fmla="*/ 102105 w 131190"/>
              <a:gd name="connsiteY135" fmla="*/ 283509 h 846762"/>
              <a:gd name="connsiteX136" fmla="*/ 49222 w 131190"/>
              <a:gd name="connsiteY136" fmla="*/ 283509 h 846762"/>
              <a:gd name="connsiteX137" fmla="*/ 49222 w 131190"/>
              <a:gd name="connsiteY137" fmla="*/ 295014 h 846762"/>
              <a:gd name="connsiteX138" fmla="*/ 37072 w 131190"/>
              <a:gd name="connsiteY138" fmla="*/ 295014 h 846762"/>
              <a:gd name="connsiteX139" fmla="*/ 37072 w 131190"/>
              <a:gd name="connsiteY139" fmla="*/ 283509 h 846762"/>
              <a:gd name="connsiteX140" fmla="*/ 14379 w 131190"/>
              <a:gd name="connsiteY140" fmla="*/ 283509 h 846762"/>
              <a:gd name="connsiteX141" fmla="*/ 4950 w 131190"/>
              <a:gd name="connsiteY141" fmla="*/ 268005 h 846762"/>
              <a:gd name="connsiteX142" fmla="*/ 37072 w 131190"/>
              <a:gd name="connsiteY142" fmla="*/ 268005 h 846762"/>
              <a:gd name="connsiteX143" fmla="*/ 37072 w 131190"/>
              <a:gd name="connsiteY143" fmla="*/ 252347 h 846762"/>
              <a:gd name="connsiteX144" fmla="*/ 49222 w 131190"/>
              <a:gd name="connsiteY144" fmla="*/ 252347 h 846762"/>
              <a:gd name="connsiteX145" fmla="*/ 49222 w 131190"/>
              <a:gd name="connsiteY145" fmla="*/ 268005 h 846762"/>
              <a:gd name="connsiteX146" fmla="*/ 102913 w 131190"/>
              <a:gd name="connsiteY146" fmla="*/ 268005 h 846762"/>
              <a:gd name="connsiteX147" fmla="*/ 111534 w 131190"/>
              <a:gd name="connsiteY147" fmla="*/ 267207 h 846762"/>
              <a:gd name="connsiteX148" fmla="*/ 114571 w 131190"/>
              <a:gd name="connsiteY148" fmla="*/ 264650 h 846762"/>
              <a:gd name="connsiteX149" fmla="*/ 115696 w 131190"/>
              <a:gd name="connsiteY149" fmla="*/ 259220 h 846762"/>
              <a:gd name="connsiteX150" fmla="*/ 115052 w 131190"/>
              <a:gd name="connsiteY150" fmla="*/ 252347 h 846762"/>
              <a:gd name="connsiteX151" fmla="*/ 82930 w 131190"/>
              <a:gd name="connsiteY151" fmla="*/ 242898 h 846762"/>
              <a:gd name="connsiteX152" fmla="*/ 45223 w 131190"/>
              <a:gd name="connsiteY152" fmla="*/ 228682 h 846762"/>
              <a:gd name="connsiteX153" fmla="*/ 34996 w 131190"/>
              <a:gd name="connsiteY153" fmla="*/ 199914 h 846762"/>
              <a:gd name="connsiteX154" fmla="*/ 47463 w 131190"/>
              <a:gd name="connsiteY154" fmla="*/ 168917 h 846762"/>
              <a:gd name="connsiteX155" fmla="*/ 81651 w 131190"/>
              <a:gd name="connsiteY155" fmla="*/ 156767 h 846762"/>
              <a:gd name="connsiteX156" fmla="*/ 109622 w 131190"/>
              <a:gd name="connsiteY156" fmla="*/ 162208 h 846762"/>
              <a:gd name="connsiteX157" fmla="*/ 125442 w 131190"/>
              <a:gd name="connsiteY157" fmla="*/ 177702 h 846762"/>
              <a:gd name="connsiteX158" fmla="*/ 131036 w 131190"/>
              <a:gd name="connsiteY158" fmla="*/ 199914 h 846762"/>
              <a:gd name="connsiteX159" fmla="*/ 118724 w 131190"/>
              <a:gd name="connsiteY159" fmla="*/ 231076 h 846762"/>
              <a:gd name="connsiteX160" fmla="*/ 82930 w 131190"/>
              <a:gd name="connsiteY160" fmla="*/ 242898 h 846762"/>
              <a:gd name="connsiteX161" fmla="*/ 82930 w 131190"/>
              <a:gd name="connsiteY161" fmla="*/ 226923 h 846762"/>
              <a:gd name="connsiteX162" fmla="*/ 109458 w 131190"/>
              <a:gd name="connsiteY162" fmla="*/ 219253 h 846762"/>
              <a:gd name="connsiteX163" fmla="*/ 118253 w 131190"/>
              <a:gd name="connsiteY163" fmla="*/ 199914 h 846762"/>
              <a:gd name="connsiteX164" fmla="*/ 109458 w 131190"/>
              <a:gd name="connsiteY164" fmla="*/ 180575 h 846762"/>
              <a:gd name="connsiteX165" fmla="*/ 82459 w 131190"/>
              <a:gd name="connsiteY165" fmla="*/ 172905 h 846762"/>
              <a:gd name="connsiteX166" fmla="*/ 56728 w 131190"/>
              <a:gd name="connsiteY166" fmla="*/ 180575 h 846762"/>
              <a:gd name="connsiteX167" fmla="*/ 47943 w 131190"/>
              <a:gd name="connsiteY167" fmla="*/ 199914 h 846762"/>
              <a:gd name="connsiteX168" fmla="*/ 56728 w 131190"/>
              <a:gd name="connsiteY168" fmla="*/ 219253 h 846762"/>
              <a:gd name="connsiteX169" fmla="*/ 82930 w 131190"/>
              <a:gd name="connsiteY169" fmla="*/ 226923 h 846762"/>
              <a:gd name="connsiteX170" fmla="*/ 128950 w 131190"/>
              <a:gd name="connsiteY170" fmla="*/ 138748 h 846762"/>
              <a:gd name="connsiteX171" fmla="*/ 37072 w 131190"/>
              <a:gd name="connsiteY171" fmla="*/ 138748 h 846762"/>
              <a:gd name="connsiteX172" fmla="*/ 37072 w 131190"/>
              <a:gd name="connsiteY172" fmla="*/ 124686 h 846762"/>
              <a:gd name="connsiteX173" fmla="*/ 50971 w 131190"/>
              <a:gd name="connsiteY173" fmla="*/ 124686 h 846762"/>
              <a:gd name="connsiteX174" fmla="*/ 38187 w 131190"/>
              <a:gd name="connsiteY174" fmla="*/ 114939 h 846762"/>
              <a:gd name="connsiteX175" fmla="*/ 34996 w 131190"/>
              <a:gd name="connsiteY175" fmla="*/ 104876 h 846762"/>
              <a:gd name="connsiteX176" fmla="*/ 39946 w 131190"/>
              <a:gd name="connsiteY176" fmla="*/ 88892 h 846762"/>
              <a:gd name="connsiteX177" fmla="*/ 54489 w 131190"/>
              <a:gd name="connsiteY177" fmla="*/ 94169 h 846762"/>
              <a:gd name="connsiteX178" fmla="*/ 51134 w 131190"/>
              <a:gd name="connsiteY178" fmla="*/ 105674 h 846762"/>
              <a:gd name="connsiteX179" fmla="*/ 54172 w 131190"/>
              <a:gd name="connsiteY179" fmla="*/ 114776 h 846762"/>
              <a:gd name="connsiteX180" fmla="*/ 62639 w 131190"/>
              <a:gd name="connsiteY180" fmla="*/ 120534 h 846762"/>
              <a:gd name="connsiteX181" fmla="*/ 80854 w 131190"/>
              <a:gd name="connsiteY181" fmla="*/ 123254 h 846762"/>
              <a:gd name="connsiteX182" fmla="*/ 128950 w 131190"/>
              <a:gd name="connsiteY182" fmla="*/ 123254 h 846762"/>
              <a:gd name="connsiteX183" fmla="*/ 128950 w 131190"/>
              <a:gd name="connsiteY183" fmla="*/ 138748 h 846762"/>
              <a:gd name="connsiteX184" fmla="*/ 99395 w 131190"/>
              <a:gd name="connsiteY184" fmla="*/ 16619 h 846762"/>
              <a:gd name="connsiteX185" fmla="*/ 101307 w 131190"/>
              <a:gd name="connsiteY185" fmla="*/ 634 h 846762"/>
              <a:gd name="connsiteX186" fmla="*/ 123366 w 131190"/>
              <a:gd name="connsiteY186" fmla="*/ 14696 h 846762"/>
              <a:gd name="connsiteX187" fmla="*/ 131036 w 131190"/>
              <a:gd name="connsiteY187" fmla="*/ 40907 h 846762"/>
              <a:gd name="connsiteX188" fmla="*/ 118724 w 131190"/>
              <a:gd name="connsiteY188" fmla="*/ 73030 h 846762"/>
              <a:gd name="connsiteX189" fmla="*/ 83737 w 131190"/>
              <a:gd name="connsiteY189" fmla="*/ 84688 h 846762"/>
              <a:gd name="connsiteX190" fmla="*/ 47780 w 131190"/>
              <a:gd name="connsiteY190" fmla="*/ 72866 h 846762"/>
              <a:gd name="connsiteX191" fmla="*/ 34996 w 131190"/>
              <a:gd name="connsiteY191" fmla="*/ 41869 h 846762"/>
              <a:gd name="connsiteX192" fmla="*/ 47616 w 131190"/>
              <a:gd name="connsiteY192" fmla="*/ 11669 h 846762"/>
              <a:gd name="connsiteX193" fmla="*/ 82776 w 131190"/>
              <a:gd name="connsiteY193" fmla="*/ 0 h 846762"/>
              <a:gd name="connsiteX194" fmla="*/ 86928 w 131190"/>
              <a:gd name="connsiteY194" fmla="*/ 164 h 846762"/>
              <a:gd name="connsiteX195" fmla="*/ 86928 w 131190"/>
              <a:gd name="connsiteY195" fmla="*/ 68714 h 846762"/>
              <a:gd name="connsiteX196" fmla="*/ 110256 w 131190"/>
              <a:gd name="connsiteY196" fmla="*/ 60083 h 846762"/>
              <a:gd name="connsiteX197" fmla="*/ 118253 w 131190"/>
              <a:gd name="connsiteY197" fmla="*/ 40907 h 846762"/>
              <a:gd name="connsiteX198" fmla="*/ 113774 w 131190"/>
              <a:gd name="connsiteY198" fmla="*/ 26201 h 846762"/>
              <a:gd name="connsiteX199" fmla="*/ 99395 w 131190"/>
              <a:gd name="connsiteY199" fmla="*/ 16619 h 846762"/>
              <a:gd name="connsiteX200" fmla="*/ 74145 w 131190"/>
              <a:gd name="connsiteY200" fmla="*/ 67753 h 846762"/>
              <a:gd name="connsiteX201" fmla="*/ 74145 w 131190"/>
              <a:gd name="connsiteY201" fmla="*/ 16455 h 846762"/>
              <a:gd name="connsiteX202" fmla="*/ 56728 w 131190"/>
              <a:gd name="connsiteY202" fmla="*/ 22366 h 846762"/>
              <a:gd name="connsiteX203" fmla="*/ 47780 w 131190"/>
              <a:gd name="connsiteY203" fmla="*/ 41705 h 846762"/>
              <a:gd name="connsiteX204" fmla="*/ 54969 w 131190"/>
              <a:gd name="connsiteY204" fmla="*/ 59766 h 846762"/>
              <a:gd name="connsiteX205" fmla="*/ 74145 w 131190"/>
              <a:gd name="connsiteY205" fmla="*/ 67753 h 84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131190" h="846762">
                <a:moveTo>
                  <a:pt x="128950" y="846762"/>
                </a:moveTo>
                <a:lnTo>
                  <a:pt x="2076" y="846762"/>
                </a:lnTo>
                <a:lnTo>
                  <a:pt x="2076" y="829990"/>
                </a:lnTo>
                <a:lnTo>
                  <a:pt x="113937" y="829990"/>
                </a:lnTo>
                <a:lnTo>
                  <a:pt x="113937" y="767504"/>
                </a:lnTo>
                <a:lnTo>
                  <a:pt x="128950" y="767504"/>
                </a:lnTo>
                <a:lnTo>
                  <a:pt x="128950" y="846762"/>
                </a:lnTo>
                <a:close/>
                <a:moveTo>
                  <a:pt x="82930" y="755242"/>
                </a:moveTo>
                <a:cubicBezTo>
                  <a:pt x="65994" y="755242"/>
                  <a:pt x="53425" y="750497"/>
                  <a:pt x="45223" y="741017"/>
                </a:cubicBezTo>
                <a:cubicBezTo>
                  <a:pt x="38402" y="733132"/>
                  <a:pt x="34996" y="723549"/>
                  <a:pt x="34996" y="712259"/>
                </a:cubicBezTo>
                <a:cubicBezTo>
                  <a:pt x="34996" y="699577"/>
                  <a:pt x="39148" y="689248"/>
                  <a:pt x="47463" y="681251"/>
                </a:cubicBezTo>
                <a:cubicBezTo>
                  <a:pt x="55665" y="673161"/>
                  <a:pt x="67058" y="669112"/>
                  <a:pt x="81651" y="669112"/>
                </a:cubicBezTo>
                <a:cubicBezTo>
                  <a:pt x="93484" y="669112"/>
                  <a:pt x="102800" y="670922"/>
                  <a:pt x="109622" y="674542"/>
                </a:cubicBezTo>
                <a:cubicBezTo>
                  <a:pt x="116433" y="678060"/>
                  <a:pt x="121710" y="683225"/>
                  <a:pt x="125442" y="690046"/>
                </a:cubicBezTo>
                <a:cubicBezTo>
                  <a:pt x="129165" y="696755"/>
                  <a:pt x="131036" y="704159"/>
                  <a:pt x="131036" y="712259"/>
                </a:cubicBezTo>
                <a:cubicBezTo>
                  <a:pt x="131036" y="725042"/>
                  <a:pt x="126926" y="735422"/>
                  <a:pt x="118724" y="743420"/>
                </a:cubicBezTo>
                <a:cubicBezTo>
                  <a:pt x="110419" y="751295"/>
                  <a:pt x="98485" y="755242"/>
                  <a:pt x="82930" y="755242"/>
                </a:cubicBezTo>
                <a:close/>
                <a:moveTo>
                  <a:pt x="82930" y="739258"/>
                </a:moveTo>
                <a:cubicBezTo>
                  <a:pt x="94762" y="739258"/>
                  <a:pt x="103598" y="736701"/>
                  <a:pt x="109458" y="731587"/>
                </a:cubicBezTo>
                <a:cubicBezTo>
                  <a:pt x="115318" y="726474"/>
                  <a:pt x="118253" y="720031"/>
                  <a:pt x="118253" y="712259"/>
                </a:cubicBezTo>
                <a:cubicBezTo>
                  <a:pt x="118253" y="704476"/>
                  <a:pt x="115318" y="698033"/>
                  <a:pt x="109458" y="692920"/>
                </a:cubicBezTo>
                <a:cubicBezTo>
                  <a:pt x="103496" y="687806"/>
                  <a:pt x="94496" y="685250"/>
                  <a:pt x="82459" y="685250"/>
                </a:cubicBezTo>
                <a:cubicBezTo>
                  <a:pt x="71158" y="685250"/>
                  <a:pt x="62588" y="687806"/>
                  <a:pt x="56728" y="692920"/>
                </a:cubicBezTo>
                <a:cubicBezTo>
                  <a:pt x="50868" y="698033"/>
                  <a:pt x="47943" y="704476"/>
                  <a:pt x="47943" y="712259"/>
                </a:cubicBezTo>
                <a:cubicBezTo>
                  <a:pt x="47943" y="720031"/>
                  <a:pt x="50868" y="726474"/>
                  <a:pt x="56728" y="731587"/>
                </a:cubicBezTo>
                <a:cubicBezTo>
                  <a:pt x="62476" y="736701"/>
                  <a:pt x="71220" y="739258"/>
                  <a:pt x="82930" y="739258"/>
                </a:cubicBezTo>
                <a:close/>
                <a:moveTo>
                  <a:pt x="117609" y="591009"/>
                </a:moveTo>
                <a:cubicBezTo>
                  <a:pt x="122507" y="596757"/>
                  <a:pt x="125974" y="602300"/>
                  <a:pt x="127999" y="607628"/>
                </a:cubicBezTo>
                <a:cubicBezTo>
                  <a:pt x="130024" y="612956"/>
                  <a:pt x="131036" y="618652"/>
                  <a:pt x="131036" y="624727"/>
                </a:cubicBezTo>
                <a:cubicBezTo>
                  <a:pt x="131036" y="634841"/>
                  <a:pt x="128582" y="642624"/>
                  <a:pt x="123683" y="648055"/>
                </a:cubicBezTo>
                <a:cubicBezTo>
                  <a:pt x="118672" y="653485"/>
                  <a:pt x="112332" y="656205"/>
                  <a:pt x="104662" y="656205"/>
                </a:cubicBezTo>
                <a:cubicBezTo>
                  <a:pt x="100192" y="656205"/>
                  <a:pt x="96091" y="655193"/>
                  <a:pt x="92359" y="653168"/>
                </a:cubicBezTo>
                <a:cubicBezTo>
                  <a:pt x="88636" y="651041"/>
                  <a:pt x="85650" y="648320"/>
                  <a:pt x="83410" y="645017"/>
                </a:cubicBezTo>
                <a:cubicBezTo>
                  <a:pt x="81181" y="641714"/>
                  <a:pt x="79473" y="637991"/>
                  <a:pt x="78297" y="633829"/>
                </a:cubicBezTo>
                <a:cubicBezTo>
                  <a:pt x="77550" y="630853"/>
                  <a:pt x="76804" y="626271"/>
                  <a:pt x="76067" y="620094"/>
                </a:cubicBezTo>
                <a:cubicBezTo>
                  <a:pt x="74574" y="607515"/>
                  <a:pt x="72764" y="598250"/>
                  <a:pt x="70627" y="592288"/>
                </a:cubicBezTo>
                <a:cubicBezTo>
                  <a:pt x="68499" y="592175"/>
                  <a:pt x="67170" y="592124"/>
                  <a:pt x="66638" y="592124"/>
                </a:cubicBezTo>
                <a:cubicBezTo>
                  <a:pt x="60246" y="592124"/>
                  <a:pt x="55767" y="593617"/>
                  <a:pt x="53210" y="596603"/>
                </a:cubicBezTo>
                <a:cubicBezTo>
                  <a:pt x="49692" y="600541"/>
                  <a:pt x="47943" y="606452"/>
                  <a:pt x="47943" y="614337"/>
                </a:cubicBezTo>
                <a:cubicBezTo>
                  <a:pt x="47943" y="621690"/>
                  <a:pt x="49222" y="627120"/>
                  <a:pt x="51778" y="630638"/>
                </a:cubicBezTo>
                <a:cubicBezTo>
                  <a:pt x="54335" y="634044"/>
                  <a:pt x="58856" y="636601"/>
                  <a:pt x="65360" y="638308"/>
                </a:cubicBezTo>
                <a:lnTo>
                  <a:pt x="63284" y="653485"/>
                </a:lnTo>
                <a:cubicBezTo>
                  <a:pt x="56779" y="652104"/>
                  <a:pt x="51564" y="649865"/>
                  <a:pt x="47616" y="646776"/>
                </a:cubicBezTo>
                <a:cubicBezTo>
                  <a:pt x="43566" y="643575"/>
                  <a:pt x="40478" y="639004"/>
                  <a:pt x="38351" y="633031"/>
                </a:cubicBezTo>
                <a:cubicBezTo>
                  <a:pt x="36111" y="626957"/>
                  <a:pt x="34996" y="619982"/>
                  <a:pt x="34996" y="612097"/>
                </a:cubicBezTo>
                <a:cubicBezTo>
                  <a:pt x="34996" y="604212"/>
                  <a:pt x="35958" y="597820"/>
                  <a:pt x="37870" y="592922"/>
                </a:cubicBezTo>
                <a:cubicBezTo>
                  <a:pt x="39680" y="588023"/>
                  <a:pt x="41971" y="584454"/>
                  <a:pt x="44742" y="582214"/>
                </a:cubicBezTo>
                <a:cubicBezTo>
                  <a:pt x="47514" y="579872"/>
                  <a:pt x="51032" y="578226"/>
                  <a:pt x="55286" y="577264"/>
                </a:cubicBezTo>
                <a:cubicBezTo>
                  <a:pt x="57955" y="576733"/>
                  <a:pt x="62742" y="576467"/>
                  <a:pt x="69675" y="576467"/>
                </a:cubicBezTo>
                <a:lnTo>
                  <a:pt x="90446" y="576467"/>
                </a:lnTo>
                <a:cubicBezTo>
                  <a:pt x="104928" y="576467"/>
                  <a:pt x="114091" y="576150"/>
                  <a:pt x="117926" y="575505"/>
                </a:cubicBezTo>
                <a:cubicBezTo>
                  <a:pt x="121761" y="574871"/>
                  <a:pt x="125442" y="573532"/>
                  <a:pt x="128950" y="571517"/>
                </a:cubicBezTo>
                <a:lnTo>
                  <a:pt x="128950" y="587808"/>
                </a:lnTo>
                <a:cubicBezTo>
                  <a:pt x="125760" y="589414"/>
                  <a:pt x="121976" y="590477"/>
                  <a:pt x="117609" y="591009"/>
                </a:cubicBezTo>
                <a:close/>
                <a:moveTo>
                  <a:pt x="82776" y="592288"/>
                </a:moveTo>
                <a:cubicBezTo>
                  <a:pt x="85118" y="597933"/>
                  <a:pt x="87092" y="606401"/>
                  <a:pt x="88687" y="617691"/>
                </a:cubicBezTo>
                <a:cubicBezTo>
                  <a:pt x="89648" y="624083"/>
                  <a:pt x="90712" y="628613"/>
                  <a:pt x="91878" y="631272"/>
                </a:cubicBezTo>
                <a:cubicBezTo>
                  <a:pt x="93054" y="633941"/>
                  <a:pt x="94762" y="636018"/>
                  <a:pt x="96992" y="637511"/>
                </a:cubicBezTo>
                <a:cubicBezTo>
                  <a:pt x="99129" y="638891"/>
                  <a:pt x="101573" y="639587"/>
                  <a:pt x="104345" y="639587"/>
                </a:cubicBezTo>
                <a:cubicBezTo>
                  <a:pt x="108497" y="639587"/>
                  <a:pt x="111964" y="638042"/>
                  <a:pt x="114735" y="634954"/>
                </a:cubicBezTo>
                <a:cubicBezTo>
                  <a:pt x="117506" y="631753"/>
                  <a:pt x="118887" y="627120"/>
                  <a:pt x="118887" y="621045"/>
                </a:cubicBezTo>
                <a:cubicBezTo>
                  <a:pt x="118887" y="615083"/>
                  <a:pt x="117558" y="609755"/>
                  <a:pt x="114888" y="605071"/>
                </a:cubicBezTo>
                <a:cubicBezTo>
                  <a:pt x="112229" y="600377"/>
                  <a:pt x="108660" y="596920"/>
                  <a:pt x="104191" y="594681"/>
                </a:cubicBezTo>
                <a:cubicBezTo>
                  <a:pt x="100673" y="593085"/>
                  <a:pt x="95447" y="592288"/>
                  <a:pt x="88524" y="592288"/>
                </a:cubicBezTo>
                <a:lnTo>
                  <a:pt x="82776" y="592288"/>
                </a:lnTo>
                <a:close/>
                <a:moveTo>
                  <a:pt x="128950" y="492770"/>
                </a:moveTo>
                <a:lnTo>
                  <a:pt x="117292" y="492770"/>
                </a:lnTo>
                <a:cubicBezTo>
                  <a:pt x="126455" y="498518"/>
                  <a:pt x="131036" y="507098"/>
                  <a:pt x="131036" y="518501"/>
                </a:cubicBezTo>
                <a:cubicBezTo>
                  <a:pt x="131036" y="525741"/>
                  <a:pt x="129012" y="532450"/>
                  <a:pt x="124962" y="538627"/>
                </a:cubicBezTo>
                <a:cubicBezTo>
                  <a:pt x="120912" y="544804"/>
                  <a:pt x="115267" y="549601"/>
                  <a:pt x="108026" y="553017"/>
                </a:cubicBezTo>
                <a:cubicBezTo>
                  <a:pt x="100775" y="556310"/>
                  <a:pt x="92471" y="557966"/>
                  <a:pt x="83093" y="557966"/>
                </a:cubicBezTo>
                <a:cubicBezTo>
                  <a:pt x="73930" y="557966"/>
                  <a:pt x="65626" y="556473"/>
                  <a:pt x="58170" y="553487"/>
                </a:cubicBezTo>
                <a:cubicBezTo>
                  <a:pt x="50705" y="550398"/>
                  <a:pt x="45008" y="545817"/>
                  <a:pt x="41071" y="539752"/>
                </a:cubicBezTo>
                <a:cubicBezTo>
                  <a:pt x="37021" y="533575"/>
                  <a:pt x="34996" y="526703"/>
                  <a:pt x="34996" y="519135"/>
                </a:cubicBezTo>
                <a:cubicBezTo>
                  <a:pt x="34996" y="513592"/>
                  <a:pt x="36162" y="508693"/>
                  <a:pt x="38514" y="504439"/>
                </a:cubicBezTo>
                <a:cubicBezTo>
                  <a:pt x="40856" y="500062"/>
                  <a:pt x="43894" y="496503"/>
                  <a:pt x="47616" y="493732"/>
                </a:cubicBezTo>
                <a:lnTo>
                  <a:pt x="2076" y="493732"/>
                </a:lnTo>
                <a:lnTo>
                  <a:pt x="2076" y="478228"/>
                </a:lnTo>
                <a:lnTo>
                  <a:pt x="128950" y="478228"/>
                </a:lnTo>
                <a:lnTo>
                  <a:pt x="128950" y="492770"/>
                </a:lnTo>
                <a:close/>
                <a:moveTo>
                  <a:pt x="83093" y="541982"/>
                </a:moveTo>
                <a:cubicBezTo>
                  <a:pt x="94813" y="541982"/>
                  <a:pt x="103598" y="539537"/>
                  <a:pt x="109458" y="534639"/>
                </a:cubicBezTo>
                <a:cubicBezTo>
                  <a:pt x="115318" y="529628"/>
                  <a:pt x="118253" y="523717"/>
                  <a:pt x="118253" y="516895"/>
                </a:cubicBezTo>
                <a:cubicBezTo>
                  <a:pt x="118253" y="510186"/>
                  <a:pt x="115481" y="504439"/>
                  <a:pt x="109939" y="499643"/>
                </a:cubicBezTo>
                <a:cubicBezTo>
                  <a:pt x="104293" y="494846"/>
                  <a:pt x="95774" y="492453"/>
                  <a:pt x="84371" y="492453"/>
                </a:cubicBezTo>
                <a:cubicBezTo>
                  <a:pt x="71803" y="492453"/>
                  <a:pt x="62588" y="494897"/>
                  <a:pt x="56728" y="499796"/>
                </a:cubicBezTo>
                <a:cubicBezTo>
                  <a:pt x="50868" y="504592"/>
                  <a:pt x="47943" y="510565"/>
                  <a:pt x="47943" y="517693"/>
                </a:cubicBezTo>
                <a:cubicBezTo>
                  <a:pt x="47943" y="524627"/>
                  <a:pt x="50766" y="530425"/>
                  <a:pt x="56411" y="535120"/>
                </a:cubicBezTo>
                <a:cubicBezTo>
                  <a:pt x="62056" y="539691"/>
                  <a:pt x="70954" y="541982"/>
                  <a:pt x="83093" y="541982"/>
                </a:cubicBezTo>
                <a:close/>
                <a:moveTo>
                  <a:pt x="131190" y="465485"/>
                </a:moveTo>
                <a:lnTo>
                  <a:pt x="0" y="428730"/>
                </a:lnTo>
                <a:lnTo>
                  <a:pt x="0" y="416263"/>
                </a:lnTo>
                <a:lnTo>
                  <a:pt x="131190" y="452855"/>
                </a:lnTo>
                <a:lnTo>
                  <a:pt x="131190" y="465485"/>
                </a:lnTo>
                <a:close/>
                <a:moveTo>
                  <a:pt x="88207" y="408256"/>
                </a:moveTo>
                <a:lnTo>
                  <a:pt x="86765" y="392435"/>
                </a:lnTo>
                <a:cubicBezTo>
                  <a:pt x="93156" y="391688"/>
                  <a:pt x="98382" y="389990"/>
                  <a:pt x="102432" y="387321"/>
                </a:cubicBezTo>
                <a:cubicBezTo>
                  <a:pt x="106482" y="384550"/>
                  <a:pt x="109775" y="380295"/>
                  <a:pt x="112332" y="374538"/>
                </a:cubicBezTo>
                <a:cubicBezTo>
                  <a:pt x="114786" y="368678"/>
                  <a:pt x="116013" y="362184"/>
                  <a:pt x="116013" y="355045"/>
                </a:cubicBezTo>
                <a:cubicBezTo>
                  <a:pt x="116013" y="348653"/>
                  <a:pt x="115103" y="343008"/>
                  <a:pt x="113293" y="338110"/>
                </a:cubicBezTo>
                <a:cubicBezTo>
                  <a:pt x="111381" y="333098"/>
                  <a:pt x="108763" y="329427"/>
                  <a:pt x="105469" y="327085"/>
                </a:cubicBezTo>
                <a:cubicBezTo>
                  <a:pt x="102054" y="324733"/>
                  <a:pt x="98382" y="323567"/>
                  <a:pt x="94435" y="323567"/>
                </a:cubicBezTo>
                <a:cubicBezTo>
                  <a:pt x="90497" y="323567"/>
                  <a:pt x="87031" y="324733"/>
                  <a:pt x="84054" y="327085"/>
                </a:cubicBezTo>
                <a:cubicBezTo>
                  <a:pt x="81068" y="329314"/>
                  <a:pt x="78563" y="333098"/>
                  <a:pt x="76538" y="338427"/>
                </a:cubicBezTo>
                <a:cubicBezTo>
                  <a:pt x="75259" y="341832"/>
                  <a:pt x="73235" y="349349"/>
                  <a:pt x="70473" y="360956"/>
                </a:cubicBezTo>
                <a:cubicBezTo>
                  <a:pt x="67589" y="372564"/>
                  <a:pt x="64930" y="380715"/>
                  <a:pt x="62476" y="385409"/>
                </a:cubicBezTo>
                <a:cubicBezTo>
                  <a:pt x="59285" y="391473"/>
                  <a:pt x="55338" y="396004"/>
                  <a:pt x="50654" y="398990"/>
                </a:cubicBezTo>
                <a:cubicBezTo>
                  <a:pt x="45970" y="401966"/>
                  <a:pt x="40693" y="403459"/>
                  <a:pt x="34833" y="403459"/>
                </a:cubicBezTo>
                <a:cubicBezTo>
                  <a:pt x="28441" y="403459"/>
                  <a:pt x="22479" y="401649"/>
                  <a:pt x="16936" y="398029"/>
                </a:cubicBezTo>
                <a:cubicBezTo>
                  <a:pt x="11403" y="394408"/>
                  <a:pt x="7190" y="389131"/>
                  <a:pt x="4316" y="382208"/>
                </a:cubicBezTo>
                <a:cubicBezTo>
                  <a:pt x="1442" y="375182"/>
                  <a:pt x="0" y="367348"/>
                  <a:pt x="0" y="358717"/>
                </a:cubicBezTo>
                <a:cubicBezTo>
                  <a:pt x="0" y="349349"/>
                  <a:pt x="1493" y="341086"/>
                  <a:pt x="4479" y="333947"/>
                </a:cubicBezTo>
                <a:cubicBezTo>
                  <a:pt x="7455" y="326707"/>
                  <a:pt x="11935" y="321164"/>
                  <a:pt x="17897" y="317329"/>
                </a:cubicBezTo>
                <a:cubicBezTo>
                  <a:pt x="23757" y="313494"/>
                  <a:pt x="30415" y="311417"/>
                  <a:pt x="37870" y="311101"/>
                </a:cubicBezTo>
                <a:lnTo>
                  <a:pt x="38995" y="327239"/>
                </a:lnTo>
                <a:cubicBezTo>
                  <a:pt x="30998" y="328098"/>
                  <a:pt x="24984" y="331022"/>
                  <a:pt x="20934" y="336034"/>
                </a:cubicBezTo>
                <a:cubicBezTo>
                  <a:pt x="16782" y="341035"/>
                  <a:pt x="14706" y="348388"/>
                  <a:pt x="14706" y="358083"/>
                </a:cubicBezTo>
                <a:cubicBezTo>
                  <a:pt x="14706" y="368197"/>
                  <a:pt x="16567" y="375601"/>
                  <a:pt x="20290" y="380295"/>
                </a:cubicBezTo>
                <a:cubicBezTo>
                  <a:pt x="24023" y="384979"/>
                  <a:pt x="28492" y="387321"/>
                  <a:pt x="33718" y="387321"/>
                </a:cubicBezTo>
                <a:cubicBezTo>
                  <a:pt x="38299" y="387321"/>
                  <a:pt x="42083" y="385675"/>
                  <a:pt x="45060" y="382371"/>
                </a:cubicBezTo>
                <a:cubicBezTo>
                  <a:pt x="47943" y="379068"/>
                  <a:pt x="50920" y="370600"/>
                  <a:pt x="54008" y="356958"/>
                </a:cubicBezTo>
                <a:cubicBezTo>
                  <a:pt x="57097" y="343325"/>
                  <a:pt x="59817" y="334009"/>
                  <a:pt x="62159" y="328998"/>
                </a:cubicBezTo>
                <a:cubicBezTo>
                  <a:pt x="65574" y="321542"/>
                  <a:pt x="69880" y="316050"/>
                  <a:pt x="75106" y="312542"/>
                </a:cubicBezTo>
                <a:cubicBezTo>
                  <a:pt x="80322" y="309024"/>
                  <a:pt x="86345" y="307265"/>
                  <a:pt x="93156" y="307265"/>
                </a:cubicBezTo>
                <a:cubicBezTo>
                  <a:pt x="99875" y="307265"/>
                  <a:pt x="106206" y="309239"/>
                  <a:pt x="112178" y="313177"/>
                </a:cubicBezTo>
                <a:cubicBezTo>
                  <a:pt x="118141" y="317012"/>
                  <a:pt x="122825" y="322555"/>
                  <a:pt x="126240" y="329795"/>
                </a:cubicBezTo>
                <a:cubicBezTo>
                  <a:pt x="129543" y="337046"/>
                  <a:pt x="131190" y="345187"/>
                  <a:pt x="131190" y="354248"/>
                </a:cubicBezTo>
                <a:cubicBezTo>
                  <a:pt x="131190" y="365753"/>
                  <a:pt x="129543" y="375397"/>
                  <a:pt x="126240" y="383169"/>
                </a:cubicBezTo>
                <a:cubicBezTo>
                  <a:pt x="122825" y="390839"/>
                  <a:pt x="117772" y="396914"/>
                  <a:pt x="111053" y="401383"/>
                </a:cubicBezTo>
                <a:cubicBezTo>
                  <a:pt x="104345" y="405750"/>
                  <a:pt x="96726" y="408041"/>
                  <a:pt x="88207" y="408256"/>
                </a:cubicBezTo>
                <a:close/>
                <a:moveTo>
                  <a:pt x="115052" y="252347"/>
                </a:moveTo>
                <a:lnTo>
                  <a:pt x="128797" y="250108"/>
                </a:lnTo>
                <a:cubicBezTo>
                  <a:pt x="129758" y="254474"/>
                  <a:pt x="130229" y="258422"/>
                  <a:pt x="130229" y="261930"/>
                </a:cubicBezTo>
                <a:cubicBezTo>
                  <a:pt x="130229" y="267575"/>
                  <a:pt x="129329" y="271942"/>
                  <a:pt x="127519" y="275041"/>
                </a:cubicBezTo>
                <a:cubicBezTo>
                  <a:pt x="125708" y="278129"/>
                  <a:pt x="123366" y="280308"/>
                  <a:pt x="120483" y="281586"/>
                </a:cubicBezTo>
                <a:cubicBezTo>
                  <a:pt x="117506" y="282864"/>
                  <a:pt x="111381" y="283509"/>
                  <a:pt x="102105" y="283509"/>
                </a:cubicBezTo>
                <a:lnTo>
                  <a:pt x="49222" y="283509"/>
                </a:lnTo>
                <a:lnTo>
                  <a:pt x="49222" y="295014"/>
                </a:lnTo>
                <a:lnTo>
                  <a:pt x="37072" y="295014"/>
                </a:lnTo>
                <a:lnTo>
                  <a:pt x="37072" y="283509"/>
                </a:lnTo>
                <a:lnTo>
                  <a:pt x="14379" y="283509"/>
                </a:lnTo>
                <a:lnTo>
                  <a:pt x="4950" y="268005"/>
                </a:lnTo>
                <a:lnTo>
                  <a:pt x="37072" y="268005"/>
                </a:lnTo>
                <a:lnTo>
                  <a:pt x="37072" y="252347"/>
                </a:lnTo>
                <a:lnTo>
                  <a:pt x="49222" y="252347"/>
                </a:lnTo>
                <a:lnTo>
                  <a:pt x="49222" y="268005"/>
                </a:lnTo>
                <a:lnTo>
                  <a:pt x="102913" y="268005"/>
                </a:lnTo>
                <a:cubicBezTo>
                  <a:pt x="107382" y="268005"/>
                  <a:pt x="110256" y="267739"/>
                  <a:pt x="111534" y="267207"/>
                </a:cubicBezTo>
                <a:cubicBezTo>
                  <a:pt x="112812" y="266675"/>
                  <a:pt x="113825" y="265826"/>
                  <a:pt x="114571" y="264650"/>
                </a:cubicBezTo>
                <a:cubicBezTo>
                  <a:pt x="115318" y="263372"/>
                  <a:pt x="115696" y="261562"/>
                  <a:pt x="115696" y="259220"/>
                </a:cubicBezTo>
                <a:cubicBezTo>
                  <a:pt x="115696" y="257512"/>
                  <a:pt x="115481" y="255221"/>
                  <a:pt x="115052" y="252347"/>
                </a:cubicBezTo>
                <a:close/>
                <a:moveTo>
                  <a:pt x="82930" y="242898"/>
                </a:moveTo>
                <a:cubicBezTo>
                  <a:pt x="65994" y="242898"/>
                  <a:pt x="53425" y="238163"/>
                  <a:pt x="45223" y="228682"/>
                </a:cubicBezTo>
                <a:cubicBezTo>
                  <a:pt x="38402" y="220798"/>
                  <a:pt x="34996" y="211205"/>
                  <a:pt x="34996" y="199914"/>
                </a:cubicBezTo>
                <a:cubicBezTo>
                  <a:pt x="34996" y="187233"/>
                  <a:pt x="39148" y="176904"/>
                  <a:pt x="47463" y="168917"/>
                </a:cubicBezTo>
                <a:cubicBezTo>
                  <a:pt x="55665" y="160817"/>
                  <a:pt x="67058" y="156767"/>
                  <a:pt x="81651" y="156767"/>
                </a:cubicBezTo>
                <a:cubicBezTo>
                  <a:pt x="93484" y="156767"/>
                  <a:pt x="102800" y="158577"/>
                  <a:pt x="109622" y="162208"/>
                </a:cubicBezTo>
                <a:cubicBezTo>
                  <a:pt x="116433" y="165716"/>
                  <a:pt x="121710" y="170880"/>
                  <a:pt x="125442" y="177702"/>
                </a:cubicBezTo>
                <a:cubicBezTo>
                  <a:pt x="129165" y="184410"/>
                  <a:pt x="131036" y="191815"/>
                  <a:pt x="131036" y="199914"/>
                </a:cubicBezTo>
                <a:cubicBezTo>
                  <a:pt x="131036" y="212698"/>
                  <a:pt x="126926" y="223088"/>
                  <a:pt x="118724" y="231076"/>
                </a:cubicBezTo>
                <a:cubicBezTo>
                  <a:pt x="110419" y="238960"/>
                  <a:pt x="98485" y="242898"/>
                  <a:pt x="82930" y="242898"/>
                </a:cubicBezTo>
                <a:close/>
                <a:moveTo>
                  <a:pt x="82930" y="226923"/>
                </a:moveTo>
                <a:cubicBezTo>
                  <a:pt x="94762" y="226923"/>
                  <a:pt x="103598" y="224367"/>
                  <a:pt x="109458" y="219253"/>
                </a:cubicBezTo>
                <a:cubicBezTo>
                  <a:pt x="115318" y="214140"/>
                  <a:pt x="118253" y="207687"/>
                  <a:pt x="118253" y="199914"/>
                </a:cubicBezTo>
                <a:cubicBezTo>
                  <a:pt x="118253" y="192142"/>
                  <a:pt x="115318" y="185689"/>
                  <a:pt x="109458" y="180575"/>
                </a:cubicBezTo>
                <a:cubicBezTo>
                  <a:pt x="103496" y="175462"/>
                  <a:pt x="94496" y="172905"/>
                  <a:pt x="82459" y="172905"/>
                </a:cubicBezTo>
                <a:cubicBezTo>
                  <a:pt x="71158" y="172905"/>
                  <a:pt x="62588" y="175462"/>
                  <a:pt x="56728" y="180575"/>
                </a:cubicBezTo>
                <a:cubicBezTo>
                  <a:pt x="50868" y="185689"/>
                  <a:pt x="47943" y="192142"/>
                  <a:pt x="47943" y="199914"/>
                </a:cubicBezTo>
                <a:cubicBezTo>
                  <a:pt x="47943" y="207687"/>
                  <a:pt x="50868" y="214140"/>
                  <a:pt x="56728" y="219253"/>
                </a:cubicBezTo>
                <a:cubicBezTo>
                  <a:pt x="62476" y="224367"/>
                  <a:pt x="71220" y="226923"/>
                  <a:pt x="82930" y="226923"/>
                </a:cubicBezTo>
                <a:close/>
                <a:moveTo>
                  <a:pt x="128950" y="138748"/>
                </a:moveTo>
                <a:lnTo>
                  <a:pt x="37072" y="138748"/>
                </a:lnTo>
                <a:lnTo>
                  <a:pt x="37072" y="124686"/>
                </a:lnTo>
                <a:lnTo>
                  <a:pt x="50971" y="124686"/>
                </a:lnTo>
                <a:cubicBezTo>
                  <a:pt x="44477" y="121168"/>
                  <a:pt x="40212" y="117926"/>
                  <a:pt x="38187" y="114939"/>
                </a:cubicBezTo>
                <a:cubicBezTo>
                  <a:pt x="36060" y="111851"/>
                  <a:pt x="34996" y="108497"/>
                  <a:pt x="34996" y="104876"/>
                </a:cubicBezTo>
                <a:cubicBezTo>
                  <a:pt x="34996" y="99548"/>
                  <a:pt x="36643" y="94220"/>
                  <a:pt x="39946" y="88892"/>
                </a:cubicBezTo>
                <a:lnTo>
                  <a:pt x="54489" y="94169"/>
                </a:lnTo>
                <a:cubicBezTo>
                  <a:pt x="52249" y="98004"/>
                  <a:pt x="51134" y="101839"/>
                  <a:pt x="51134" y="105674"/>
                </a:cubicBezTo>
                <a:cubicBezTo>
                  <a:pt x="51134" y="109080"/>
                  <a:pt x="52147" y="112117"/>
                  <a:pt x="54172" y="114776"/>
                </a:cubicBezTo>
                <a:cubicBezTo>
                  <a:pt x="56196" y="117445"/>
                  <a:pt x="59019" y="119357"/>
                  <a:pt x="62639" y="120534"/>
                </a:cubicBezTo>
                <a:cubicBezTo>
                  <a:pt x="68182" y="122344"/>
                  <a:pt x="74247" y="123254"/>
                  <a:pt x="80854" y="123254"/>
                </a:cubicBezTo>
                <a:lnTo>
                  <a:pt x="128950" y="123254"/>
                </a:lnTo>
                <a:lnTo>
                  <a:pt x="128950" y="138748"/>
                </a:lnTo>
                <a:close/>
                <a:moveTo>
                  <a:pt x="99395" y="16619"/>
                </a:moveTo>
                <a:lnTo>
                  <a:pt x="101307" y="634"/>
                </a:lnTo>
                <a:cubicBezTo>
                  <a:pt x="110788" y="3089"/>
                  <a:pt x="118141" y="7772"/>
                  <a:pt x="123366" y="14696"/>
                </a:cubicBezTo>
                <a:cubicBezTo>
                  <a:pt x="128480" y="21517"/>
                  <a:pt x="131036" y="30251"/>
                  <a:pt x="131036" y="40907"/>
                </a:cubicBezTo>
                <a:cubicBezTo>
                  <a:pt x="131036" y="54437"/>
                  <a:pt x="126926" y="65145"/>
                  <a:pt x="118724" y="73030"/>
                </a:cubicBezTo>
                <a:cubicBezTo>
                  <a:pt x="110419" y="80802"/>
                  <a:pt x="98750" y="84688"/>
                  <a:pt x="83737" y="84688"/>
                </a:cubicBezTo>
                <a:cubicBezTo>
                  <a:pt x="68285" y="84688"/>
                  <a:pt x="56299" y="80751"/>
                  <a:pt x="47780" y="72866"/>
                </a:cubicBezTo>
                <a:cubicBezTo>
                  <a:pt x="39261" y="64879"/>
                  <a:pt x="34996" y="54540"/>
                  <a:pt x="34996" y="41869"/>
                </a:cubicBezTo>
                <a:cubicBezTo>
                  <a:pt x="34996" y="29504"/>
                  <a:pt x="39200" y="19441"/>
                  <a:pt x="47616" y="11669"/>
                </a:cubicBezTo>
                <a:cubicBezTo>
                  <a:pt x="55931" y="3886"/>
                  <a:pt x="67650" y="0"/>
                  <a:pt x="82776" y="0"/>
                </a:cubicBezTo>
                <a:cubicBezTo>
                  <a:pt x="83737" y="0"/>
                  <a:pt x="85118" y="51"/>
                  <a:pt x="86928" y="164"/>
                </a:cubicBezTo>
                <a:lnTo>
                  <a:pt x="86928" y="68714"/>
                </a:lnTo>
                <a:cubicBezTo>
                  <a:pt x="97053" y="68070"/>
                  <a:pt x="104825" y="65196"/>
                  <a:pt x="110256" y="60083"/>
                </a:cubicBezTo>
                <a:cubicBezTo>
                  <a:pt x="115584" y="54969"/>
                  <a:pt x="118253" y="48578"/>
                  <a:pt x="118253" y="40907"/>
                </a:cubicBezTo>
                <a:cubicBezTo>
                  <a:pt x="118253" y="35150"/>
                  <a:pt x="116760" y="30251"/>
                  <a:pt x="113774" y="26201"/>
                </a:cubicBezTo>
                <a:cubicBezTo>
                  <a:pt x="110788" y="22161"/>
                  <a:pt x="106001" y="18960"/>
                  <a:pt x="99395" y="16619"/>
                </a:cubicBezTo>
                <a:close/>
                <a:moveTo>
                  <a:pt x="74145" y="67753"/>
                </a:moveTo>
                <a:lnTo>
                  <a:pt x="74145" y="16455"/>
                </a:lnTo>
                <a:cubicBezTo>
                  <a:pt x="66475" y="17201"/>
                  <a:pt x="60666" y="19175"/>
                  <a:pt x="56728" y="22366"/>
                </a:cubicBezTo>
                <a:cubicBezTo>
                  <a:pt x="50766" y="27377"/>
                  <a:pt x="47780" y="33820"/>
                  <a:pt x="47780" y="41705"/>
                </a:cubicBezTo>
                <a:cubicBezTo>
                  <a:pt x="47780" y="48843"/>
                  <a:pt x="50173" y="54857"/>
                  <a:pt x="54969" y="59766"/>
                </a:cubicBezTo>
                <a:cubicBezTo>
                  <a:pt x="59766" y="64552"/>
                  <a:pt x="66157" y="67221"/>
                  <a:pt x="74145" y="67753"/>
                </a:cubicBezTo>
                <a:close/>
              </a:path>
            </a:pathLst>
          </a:custGeom>
          <a:solidFill>
            <a:srgbClr val="000000"/>
          </a:solidFill>
          <a:ln w="4842" cap="sq">
            <a:noFill/>
            <a:prstDash val="solid"/>
            <a:miter/>
          </a:ln>
        </p:spPr>
        <p:txBody>
          <a:bodyPr rtlCol="0" anchor="ctr"/>
          <a:lstStyle/>
          <a:p>
            <a:endParaRPr lang="en-US" sz="1701"/>
          </a:p>
        </p:txBody>
      </p:sp>
      <p:sp>
        <p:nvSpPr>
          <p:cNvPr id="24" name="Freeform 23">
            <a:extLst>
              <a:ext uri="{FF2B5EF4-FFF2-40B4-BE49-F238E27FC236}">
                <a16:creationId xmlns:a16="http://schemas.microsoft.com/office/drawing/2014/main" id="{7819232A-A656-2E4B-8458-CB8D38F68D8C}"/>
              </a:ext>
            </a:extLst>
          </p:cNvPr>
          <p:cNvSpPr/>
          <p:nvPr/>
        </p:nvSpPr>
        <p:spPr>
          <a:xfrm>
            <a:off x="10417643" y="2583080"/>
            <a:ext cx="122000" cy="283408"/>
          </a:xfrm>
          <a:custGeom>
            <a:avLst/>
            <a:gdLst>
              <a:gd name="connsiteX0" fmla="*/ 0 w 129113"/>
              <a:gd name="connsiteY0" fmla="*/ 217003 h 299932"/>
              <a:gd name="connsiteX1" fmla="*/ 0 w 129113"/>
              <a:gd name="connsiteY1" fmla="*/ 200068 h 299932"/>
              <a:gd name="connsiteX2" fmla="*/ 73347 w 129113"/>
              <a:gd name="connsiteY2" fmla="*/ 200068 h 299932"/>
              <a:gd name="connsiteX3" fmla="*/ 103710 w 129113"/>
              <a:gd name="connsiteY3" fmla="*/ 204537 h 299932"/>
              <a:gd name="connsiteX4" fmla="*/ 122088 w 129113"/>
              <a:gd name="connsiteY4" fmla="*/ 220204 h 299932"/>
              <a:gd name="connsiteX5" fmla="*/ 129114 w 129113"/>
              <a:gd name="connsiteY5" fmla="*/ 249760 h 299932"/>
              <a:gd name="connsiteX6" fmla="*/ 123039 w 129113"/>
              <a:gd name="connsiteY6" fmla="*/ 278845 h 299932"/>
              <a:gd name="connsiteX7" fmla="*/ 105142 w 129113"/>
              <a:gd name="connsiteY7" fmla="*/ 295147 h 299932"/>
              <a:gd name="connsiteX8" fmla="*/ 73347 w 129113"/>
              <a:gd name="connsiteY8" fmla="*/ 299933 h 299932"/>
              <a:gd name="connsiteX9" fmla="*/ 0 w 129113"/>
              <a:gd name="connsiteY9" fmla="*/ 299933 h 299932"/>
              <a:gd name="connsiteX10" fmla="*/ 0 w 129113"/>
              <a:gd name="connsiteY10" fmla="*/ 283161 h 299932"/>
              <a:gd name="connsiteX11" fmla="*/ 73183 w 129113"/>
              <a:gd name="connsiteY11" fmla="*/ 283161 h 299932"/>
              <a:gd name="connsiteX12" fmla="*/ 97636 w 129113"/>
              <a:gd name="connsiteY12" fmla="*/ 280123 h 299932"/>
              <a:gd name="connsiteX13" fmla="*/ 109785 w 129113"/>
              <a:gd name="connsiteY13" fmla="*/ 269580 h 299932"/>
              <a:gd name="connsiteX14" fmla="*/ 113937 w 129113"/>
              <a:gd name="connsiteY14" fmla="*/ 251202 h 299932"/>
              <a:gd name="connsiteX15" fmla="*/ 105623 w 129113"/>
              <a:gd name="connsiteY15" fmla="*/ 224837 h 299932"/>
              <a:gd name="connsiteX16" fmla="*/ 73183 w 129113"/>
              <a:gd name="connsiteY16" fmla="*/ 217003 h 299932"/>
              <a:gd name="connsiteX17" fmla="*/ 0 w 129113"/>
              <a:gd name="connsiteY17" fmla="*/ 217003 h 299932"/>
              <a:gd name="connsiteX18" fmla="*/ 126874 w 129113"/>
              <a:gd name="connsiteY18" fmla="*/ 174194 h 299932"/>
              <a:gd name="connsiteX19" fmla="*/ 34996 w 129113"/>
              <a:gd name="connsiteY19" fmla="*/ 174194 h 299932"/>
              <a:gd name="connsiteX20" fmla="*/ 34996 w 129113"/>
              <a:gd name="connsiteY20" fmla="*/ 160132 h 299932"/>
              <a:gd name="connsiteX21" fmla="*/ 48097 w 129113"/>
              <a:gd name="connsiteY21" fmla="*/ 160132 h 299932"/>
              <a:gd name="connsiteX22" fmla="*/ 32920 w 129113"/>
              <a:gd name="connsiteY22" fmla="*/ 130893 h 299932"/>
              <a:gd name="connsiteX23" fmla="*/ 35958 w 129113"/>
              <a:gd name="connsiteY23" fmla="*/ 115717 h 299932"/>
              <a:gd name="connsiteX24" fmla="*/ 43781 w 129113"/>
              <a:gd name="connsiteY24" fmla="*/ 105326 h 299932"/>
              <a:gd name="connsiteX25" fmla="*/ 55286 w 129113"/>
              <a:gd name="connsiteY25" fmla="*/ 100376 h 299932"/>
              <a:gd name="connsiteX26" fmla="*/ 70310 w 129113"/>
              <a:gd name="connsiteY26" fmla="*/ 99579 h 299932"/>
              <a:gd name="connsiteX27" fmla="*/ 126874 w 129113"/>
              <a:gd name="connsiteY27" fmla="*/ 99579 h 299932"/>
              <a:gd name="connsiteX28" fmla="*/ 126874 w 129113"/>
              <a:gd name="connsiteY28" fmla="*/ 115072 h 299932"/>
              <a:gd name="connsiteX29" fmla="*/ 70954 w 129113"/>
              <a:gd name="connsiteY29" fmla="*/ 115072 h 299932"/>
              <a:gd name="connsiteX30" fmla="*/ 56892 w 129113"/>
              <a:gd name="connsiteY30" fmla="*/ 116995 h 299932"/>
              <a:gd name="connsiteX31" fmla="*/ 49222 w 129113"/>
              <a:gd name="connsiteY31" fmla="*/ 123387 h 299932"/>
              <a:gd name="connsiteX32" fmla="*/ 46338 w 129113"/>
              <a:gd name="connsiteY32" fmla="*/ 134248 h 299932"/>
              <a:gd name="connsiteX33" fmla="*/ 52730 w 129113"/>
              <a:gd name="connsiteY33" fmla="*/ 151347 h 299932"/>
              <a:gd name="connsiteX34" fmla="*/ 76701 w 129113"/>
              <a:gd name="connsiteY34" fmla="*/ 158537 h 299932"/>
              <a:gd name="connsiteX35" fmla="*/ 126874 w 129113"/>
              <a:gd name="connsiteY35" fmla="*/ 158537 h 299932"/>
              <a:gd name="connsiteX36" fmla="*/ 126874 w 129113"/>
              <a:gd name="connsiteY36" fmla="*/ 174194 h 299932"/>
              <a:gd name="connsiteX37" fmla="*/ 17897 w 129113"/>
              <a:gd name="connsiteY37" fmla="*/ 75484 h 299932"/>
              <a:gd name="connsiteX38" fmla="*/ 0 w 129113"/>
              <a:gd name="connsiteY38" fmla="*/ 75484 h 299932"/>
              <a:gd name="connsiteX39" fmla="*/ 0 w 129113"/>
              <a:gd name="connsiteY39" fmla="*/ 59980 h 299932"/>
              <a:gd name="connsiteX40" fmla="*/ 17897 w 129113"/>
              <a:gd name="connsiteY40" fmla="*/ 59980 h 299932"/>
              <a:gd name="connsiteX41" fmla="*/ 17897 w 129113"/>
              <a:gd name="connsiteY41" fmla="*/ 75484 h 299932"/>
              <a:gd name="connsiteX42" fmla="*/ 126874 w 129113"/>
              <a:gd name="connsiteY42" fmla="*/ 75484 h 299932"/>
              <a:gd name="connsiteX43" fmla="*/ 34996 w 129113"/>
              <a:gd name="connsiteY43" fmla="*/ 75484 h 299932"/>
              <a:gd name="connsiteX44" fmla="*/ 34996 w 129113"/>
              <a:gd name="connsiteY44" fmla="*/ 59980 h 299932"/>
              <a:gd name="connsiteX45" fmla="*/ 126874 w 129113"/>
              <a:gd name="connsiteY45" fmla="*/ 59980 h 299932"/>
              <a:gd name="connsiteX46" fmla="*/ 126874 w 129113"/>
              <a:gd name="connsiteY46" fmla="*/ 75484 h 299932"/>
              <a:gd name="connsiteX47" fmla="*/ 112976 w 129113"/>
              <a:gd name="connsiteY47" fmla="*/ 2229 h 299932"/>
              <a:gd name="connsiteX48" fmla="*/ 126721 w 129113"/>
              <a:gd name="connsiteY48" fmla="*/ 0 h 299932"/>
              <a:gd name="connsiteX49" fmla="*/ 128153 w 129113"/>
              <a:gd name="connsiteY49" fmla="*/ 11822 h 299932"/>
              <a:gd name="connsiteX50" fmla="*/ 125442 w 129113"/>
              <a:gd name="connsiteY50" fmla="*/ 24923 h 299932"/>
              <a:gd name="connsiteX51" fmla="*/ 118406 w 129113"/>
              <a:gd name="connsiteY51" fmla="*/ 31478 h 299932"/>
              <a:gd name="connsiteX52" fmla="*/ 100029 w 129113"/>
              <a:gd name="connsiteY52" fmla="*/ 33391 h 299932"/>
              <a:gd name="connsiteX53" fmla="*/ 47146 w 129113"/>
              <a:gd name="connsiteY53" fmla="*/ 33391 h 299932"/>
              <a:gd name="connsiteX54" fmla="*/ 47146 w 129113"/>
              <a:gd name="connsiteY54" fmla="*/ 44896 h 299932"/>
              <a:gd name="connsiteX55" fmla="*/ 34996 w 129113"/>
              <a:gd name="connsiteY55" fmla="*/ 44896 h 299932"/>
              <a:gd name="connsiteX56" fmla="*/ 34996 w 129113"/>
              <a:gd name="connsiteY56" fmla="*/ 33391 h 299932"/>
              <a:gd name="connsiteX57" fmla="*/ 12303 w 129113"/>
              <a:gd name="connsiteY57" fmla="*/ 33391 h 299932"/>
              <a:gd name="connsiteX58" fmla="*/ 2874 w 129113"/>
              <a:gd name="connsiteY58" fmla="*/ 17897 h 299932"/>
              <a:gd name="connsiteX59" fmla="*/ 34996 w 129113"/>
              <a:gd name="connsiteY59" fmla="*/ 17897 h 299932"/>
              <a:gd name="connsiteX60" fmla="*/ 34996 w 129113"/>
              <a:gd name="connsiteY60" fmla="*/ 2229 h 299932"/>
              <a:gd name="connsiteX61" fmla="*/ 47146 w 129113"/>
              <a:gd name="connsiteY61" fmla="*/ 2229 h 299932"/>
              <a:gd name="connsiteX62" fmla="*/ 47146 w 129113"/>
              <a:gd name="connsiteY62" fmla="*/ 17897 h 299932"/>
              <a:gd name="connsiteX63" fmla="*/ 100837 w 129113"/>
              <a:gd name="connsiteY63" fmla="*/ 17897 h 299932"/>
              <a:gd name="connsiteX64" fmla="*/ 109458 w 129113"/>
              <a:gd name="connsiteY64" fmla="*/ 17099 h 299932"/>
              <a:gd name="connsiteX65" fmla="*/ 112495 w 129113"/>
              <a:gd name="connsiteY65" fmla="*/ 14543 h 299932"/>
              <a:gd name="connsiteX66" fmla="*/ 113620 w 129113"/>
              <a:gd name="connsiteY66" fmla="*/ 9102 h 299932"/>
              <a:gd name="connsiteX67" fmla="*/ 112976 w 129113"/>
              <a:gd name="connsiteY67" fmla="*/ 2229 h 29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29113" h="299932">
                <a:moveTo>
                  <a:pt x="0" y="217003"/>
                </a:moveTo>
                <a:lnTo>
                  <a:pt x="0" y="200068"/>
                </a:lnTo>
                <a:lnTo>
                  <a:pt x="73347" y="200068"/>
                </a:lnTo>
                <a:cubicBezTo>
                  <a:pt x="86028" y="200068"/>
                  <a:pt x="96143" y="201561"/>
                  <a:pt x="103710" y="204537"/>
                </a:cubicBezTo>
                <a:cubicBezTo>
                  <a:pt x="111166" y="207421"/>
                  <a:pt x="117292" y="212636"/>
                  <a:pt x="122088" y="220204"/>
                </a:cubicBezTo>
                <a:cubicBezTo>
                  <a:pt x="126772" y="227660"/>
                  <a:pt x="129114" y="237508"/>
                  <a:pt x="129114" y="249760"/>
                </a:cubicBezTo>
                <a:cubicBezTo>
                  <a:pt x="129114" y="261582"/>
                  <a:pt x="127089" y="271277"/>
                  <a:pt x="123039" y="278845"/>
                </a:cubicBezTo>
                <a:cubicBezTo>
                  <a:pt x="118887" y="286413"/>
                  <a:pt x="112925" y="291843"/>
                  <a:pt x="105142" y="295147"/>
                </a:cubicBezTo>
                <a:cubicBezTo>
                  <a:pt x="97370" y="298337"/>
                  <a:pt x="86775" y="299933"/>
                  <a:pt x="73347" y="299933"/>
                </a:cubicBezTo>
                <a:lnTo>
                  <a:pt x="0" y="299933"/>
                </a:lnTo>
                <a:lnTo>
                  <a:pt x="0" y="283161"/>
                </a:lnTo>
                <a:lnTo>
                  <a:pt x="73183" y="283161"/>
                </a:lnTo>
                <a:cubicBezTo>
                  <a:pt x="84269" y="283161"/>
                  <a:pt x="92420" y="282148"/>
                  <a:pt x="97636" y="280123"/>
                </a:cubicBezTo>
                <a:cubicBezTo>
                  <a:pt x="102851" y="277996"/>
                  <a:pt x="106901" y="274478"/>
                  <a:pt x="109785" y="269580"/>
                </a:cubicBezTo>
                <a:cubicBezTo>
                  <a:pt x="112547" y="264568"/>
                  <a:pt x="113937" y="258443"/>
                  <a:pt x="113937" y="251202"/>
                </a:cubicBezTo>
                <a:cubicBezTo>
                  <a:pt x="113937" y="238848"/>
                  <a:pt x="111166" y="230053"/>
                  <a:pt x="105623" y="224837"/>
                </a:cubicBezTo>
                <a:cubicBezTo>
                  <a:pt x="99978" y="219611"/>
                  <a:pt x="89168" y="217003"/>
                  <a:pt x="73183" y="217003"/>
                </a:cubicBezTo>
                <a:lnTo>
                  <a:pt x="0" y="217003"/>
                </a:lnTo>
                <a:close/>
                <a:moveTo>
                  <a:pt x="126874" y="174194"/>
                </a:moveTo>
                <a:lnTo>
                  <a:pt x="34996" y="174194"/>
                </a:lnTo>
                <a:lnTo>
                  <a:pt x="34996" y="160132"/>
                </a:lnTo>
                <a:lnTo>
                  <a:pt x="48097" y="160132"/>
                </a:lnTo>
                <a:cubicBezTo>
                  <a:pt x="37982" y="153423"/>
                  <a:pt x="32920" y="143677"/>
                  <a:pt x="32920" y="130893"/>
                </a:cubicBezTo>
                <a:cubicBezTo>
                  <a:pt x="32920" y="125350"/>
                  <a:pt x="33933" y="120298"/>
                  <a:pt x="35958" y="115717"/>
                </a:cubicBezTo>
                <a:cubicBezTo>
                  <a:pt x="37870" y="111023"/>
                  <a:pt x="40488" y="107566"/>
                  <a:pt x="43781" y="105326"/>
                </a:cubicBezTo>
                <a:cubicBezTo>
                  <a:pt x="46982" y="102984"/>
                  <a:pt x="50817" y="101328"/>
                  <a:pt x="55286" y="100376"/>
                </a:cubicBezTo>
                <a:cubicBezTo>
                  <a:pt x="58170" y="99845"/>
                  <a:pt x="63171" y="99579"/>
                  <a:pt x="70310" y="99579"/>
                </a:cubicBezTo>
                <a:lnTo>
                  <a:pt x="126874" y="99579"/>
                </a:lnTo>
                <a:lnTo>
                  <a:pt x="126874" y="115072"/>
                </a:lnTo>
                <a:lnTo>
                  <a:pt x="70954" y="115072"/>
                </a:lnTo>
                <a:cubicBezTo>
                  <a:pt x="64664" y="115072"/>
                  <a:pt x="59980" y="115717"/>
                  <a:pt x="56892" y="116995"/>
                </a:cubicBezTo>
                <a:cubicBezTo>
                  <a:pt x="53691" y="118161"/>
                  <a:pt x="51134" y="120298"/>
                  <a:pt x="49222" y="123387"/>
                </a:cubicBezTo>
                <a:cubicBezTo>
                  <a:pt x="47299" y="126475"/>
                  <a:pt x="46338" y="130096"/>
                  <a:pt x="46338" y="134248"/>
                </a:cubicBezTo>
                <a:cubicBezTo>
                  <a:pt x="46338" y="140854"/>
                  <a:pt x="48475" y="146551"/>
                  <a:pt x="52730" y="151347"/>
                </a:cubicBezTo>
                <a:cubicBezTo>
                  <a:pt x="56892" y="156143"/>
                  <a:pt x="64879" y="158537"/>
                  <a:pt x="76701" y="158537"/>
                </a:cubicBezTo>
                <a:lnTo>
                  <a:pt x="126874" y="158537"/>
                </a:lnTo>
                <a:lnTo>
                  <a:pt x="126874" y="174194"/>
                </a:lnTo>
                <a:close/>
                <a:moveTo>
                  <a:pt x="17897" y="75484"/>
                </a:moveTo>
                <a:lnTo>
                  <a:pt x="0" y="75484"/>
                </a:lnTo>
                <a:lnTo>
                  <a:pt x="0" y="59980"/>
                </a:lnTo>
                <a:lnTo>
                  <a:pt x="17897" y="59980"/>
                </a:lnTo>
                <a:lnTo>
                  <a:pt x="17897" y="75484"/>
                </a:lnTo>
                <a:close/>
                <a:moveTo>
                  <a:pt x="126874" y="75484"/>
                </a:moveTo>
                <a:lnTo>
                  <a:pt x="34996" y="75484"/>
                </a:lnTo>
                <a:lnTo>
                  <a:pt x="34996" y="59980"/>
                </a:lnTo>
                <a:lnTo>
                  <a:pt x="126874" y="59980"/>
                </a:lnTo>
                <a:lnTo>
                  <a:pt x="126874" y="75484"/>
                </a:lnTo>
                <a:close/>
                <a:moveTo>
                  <a:pt x="112976" y="2229"/>
                </a:moveTo>
                <a:lnTo>
                  <a:pt x="126721" y="0"/>
                </a:lnTo>
                <a:cubicBezTo>
                  <a:pt x="127682" y="4367"/>
                  <a:pt x="128153" y="8304"/>
                  <a:pt x="128153" y="11822"/>
                </a:cubicBezTo>
                <a:cubicBezTo>
                  <a:pt x="128153" y="17467"/>
                  <a:pt x="127253" y="21834"/>
                  <a:pt x="125442" y="24923"/>
                </a:cubicBezTo>
                <a:cubicBezTo>
                  <a:pt x="123632" y="28011"/>
                  <a:pt x="121290" y="30200"/>
                  <a:pt x="118406" y="31478"/>
                </a:cubicBezTo>
                <a:cubicBezTo>
                  <a:pt x="115430" y="32757"/>
                  <a:pt x="109304" y="33391"/>
                  <a:pt x="100029" y="33391"/>
                </a:cubicBezTo>
                <a:lnTo>
                  <a:pt x="47146" y="33391"/>
                </a:lnTo>
                <a:lnTo>
                  <a:pt x="47146" y="44896"/>
                </a:lnTo>
                <a:lnTo>
                  <a:pt x="34996" y="44896"/>
                </a:lnTo>
                <a:lnTo>
                  <a:pt x="34996" y="33391"/>
                </a:lnTo>
                <a:lnTo>
                  <a:pt x="12303" y="33391"/>
                </a:lnTo>
                <a:lnTo>
                  <a:pt x="2874" y="17897"/>
                </a:lnTo>
                <a:lnTo>
                  <a:pt x="34996" y="17897"/>
                </a:lnTo>
                <a:lnTo>
                  <a:pt x="34996" y="2229"/>
                </a:lnTo>
                <a:lnTo>
                  <a:pt x="47146" y="2229"/>
                </a:lnTo>
                <a:lnTo>
                  <a:pt x="47146" y="17897"/>
                </a:lnTo>
                <a:lnTo>
                  <a:pt x="100837" y="17897"/>
                </a:lnTo>
                <a:cubicBezTo>
                  <a:pt x="105306" y="17897"/>
                  <a:pt x="108180" y="17631"/>
                  <a:pt x="109458" y="17099"/>
                </a:cubicBezTo>
                <a:cubicBezTo>
                  <a:pt x="110736" y="16557"/>
                  <a:pt x="111749" y="15708"/>
                  <a:pt x="112495" y="14543"/>
                </a:cubicBezTo>
                <a:cubicBezTo>
                  <a:pt x="113242" y="13264"/>
                  <a:pt x="113620" y="11444"/>
                  <a:pt x="113620" y="9102"/>
                </a:cubicBezTo>
                <a:cubicBezTo>
                  <a:pt x="113620" y="7404"/>
                  <a:pt x="113405" y="5113"/>
                  <a:pt x="112976" y="2229"/>
                </a:cubicBezTo>
                <a:close/>
              </a:path>
            </a:pathLst>
          </a:custGeom>
          <a:solidFill>
            <a:srgbClr val="000000"/>
          </a:solidFill>
          <a:ln w="4842" cap="sq">
            <a:noFill/>
            <a:prstDash val="solid"/>
            <a:miter/>
          </a:ln>
        </p:spPr>
        <p:txBody>
          <a:bodyPr rtlCol="0" anchor="ctr"/>
          <a:lstStyle/>
          <a:p>
            <a:endParaRPr lang="en-US" sz="1701"/>
          </a:p>
        </p:txBody>
      </p:sp>
      <p:sp>
        <p:nvSpPr>
          <p:cNvPr id="25" name="Freeform 24">
            <a:extLst>
              <a:ext uri="{FF2B5EF4-FFF2-40B4-BE49-F238E27FC236}">
                <a16:creationId xmlns:a16="http://schemas.microsoft.com/office/drawing/2014/main" id="{1F056578-21E4-9C47-AED5-D4A13A3C24E4}"/>
              </a:ext>
            </a:extLst>
          </p:cNvPr>
          <p:cNvSpPr/>
          <p:nvPr/>
        </p:nvSpPr>
        <p:spPr>
          <a:xfrm>
            <a:off x="7088580" y="2174067"/>
            <a:ext cx="556673" cy="1113351"/>
          </a:xfrm>
          <a:custGeom>
            <a:avLst/>
            <a:gdLst>
              <a:gd name="connsiteX0" fmla="*/ 0 w 589130"/>
              <a:gd name="connsiteY0" fmla="*/ 1178265 h 1178265"/>
              <a:gd name="connsiteX1" fmla="*/ 0 w 589130"/>
              <a:gd name="connsiteY1" fmla="*/ 0 h 1178265"/>
              <a:gd name="connsiteX2" fmla="*/ 589131 w 589130"/>
              <a:gd name="connsiteY2" fmla="*/ 0 h 1178265"/>
              <a:gd name="connsiteX3" fmla="*/ 589131 w 589130"/>
              <a:gd name="connsiteY3" fmla="*/ 1178265 h 1178265"/>
            </a:gdLst>
            <a:ahLst/>
            <a:cxnLst>
              <a:cxn ang="0">
                <a:pos x="connsiteX0" y="connsiteY0"/>
              </a:cxn>
              <a:cxn ang="0">
                <a:pos x="connsiteX1" y="connsiteY1"/>
              </a:cxn>
              <a:cxn ang="0">
                <a:pos x="connsiteX2" y="connsiteY2"/>
              </a:cxn>
              <a:cxn ang="0">
                <a:pos x="connsiteX3" y="connsiteY3"/>
              </a:cxn>
            </a:cxnLst>
            <a:rect l="l" t="t" r="r" b="b"/>
            <a:pathLst>
              <a:path w="589130" h="1178265">
                <a:moveTo>
                  <a:pt x="0" y="1178265"/>
                </a:moveTo>
                <a:lnTo>
                  <a:pt x="0" y="0"/>
                </a:lnTo>
                <a:lnTo>
                  <a:pt x="589131" y="0"/>
                </a:lnTo>
                <a:lnTo>
                  <a:pt x="589131" y="1178265"/>
                </a:lnTo>
                <a:close/>
              </a:path>
            </a:pathLst>
          </a:custGeom>
          <a:solidFill>
            <a:srgbClr val="C9C7C2"/>
          </a:solidFill>
          <a:ln w="4842" cap="sq">
            <a:noFill/>
            <a:prstDash val="solid"/>
            <a:miter/>
          </a:ln>
        </p:spPr>
        <p:txBody>
          <a:bodyPr rtlCol="0" anchor="ctr"/>
          <a:lstStyle/>
          <a:p>
            <a:endParaRPr lang="en-US" sz="1701"/>
          </a:p>
        </p:txBody>
      </p:sp>
      <p:sp>
        <p:nvSpPr>
          <p:cNvPr id="26" name="Freeform 25">
            <a:extLst>
              <a:ext uri="{FF2B5EF4-FFF2-40B4-BE49-F238E27FC236}">
                <a16:creationId xmlns:a16="http://schemas.microsoft.com/office/drawing/2014/main" id="{543B63CD-04A4-9647-85C4-B50707254001}"/>
              </a:ext>
            </a:extLst>
          </p:cNvPr>
          <p:cNvSpPr/>
          <p:nvPr/>
        </p:nvSpPr>
        <p:spPr>
          <a:xfrm>
            <a:off x="7202935" y="2446120"/>
            <a:ext cx="124567" cy="559377"/>
          </a:xfrm>
          <a:custGeom>
            <a:avLst/>
            <a:gdLst>
              <a:gd name="connsiteX0" fmla="*/ 128953 w 131830"/>
              <a:gd name="connsiteY0" fmla="*/ 591991 h 591991"/>
              <a:gd name="connsiteX1" fmla="*/ 2077 w 131830"/>
              <a:gd name="connsiteY1" fmla="*/ 591991 h 591991"/>
              <a:gd name="connsiteX2" fmla="*/ 2077 w 131830"/>
              <a:gd name="connsiteY2" fmla="*/ 506341 h 591991"/>
              <a:gd name="connsiteX3" fmla="*/ 17097 w 131830"/>
              <a:gd name="connsiteY3" fmla="*/ 506341 h 591991"/>
              <a:gd name="connsiteX4" fmla="*/ 17097 w 131830"/>
              <a:gd name="connsiteY4" fmla="*/ 575209 h 591991"/>
              <a:gd name="connsiteX5" fmla="*/ 56407 w 131830"/>
              <a:gd name="connsiteY5" fmla="*/ 575209 h 591991"/>
              <a:gd name="connsiteX6" fmla="*/ 56407 w 131830"/>
              <a:gd name="connsiteY6" fmla="*/ 515607 h 591991"/>
              <a:gd name="connsiteX7" fmla="*/ 71268 w 131830"/>
              <a:gd name="connsiteY7" fmla="*/ 515607 h 591991"/>
              <a:gd name="connsiteX8" fmla="*/ 71268 w 131830"/>
              <a:gd name="connsiteY8" fmla="*/ 575209 h 591991"/>
              <a:gd name="connsiteX9" fmla="*/ 128953 w 131830"/>
              <a:gd name="connsiteY9" fmla="*/ 575209 h 591991"/>
              <a:gd name="connsiteX10" fmla="*/ 128953 w 131830"/>
              <a:gd name="connsiteY10" fmla="*/ 591991 h 591991"/>
              <a:gd name="connsiteX11" fmla="*/ 99392 w 131830"/>
              <a:gd name="connsiteY11" fmla="*/ 423657 h 591991"/>
              <a:gd name="connsiteX12" fmla="*/ 101309 w 131830"/>
              <a:gd name="connsiteY12" fmla="*/ 407683 h 591991"/>
              <a:gd name="connsiteX13" fmla="*/ 123361 w 131830"/>
              <a:gd name="connsiteY13" fmla="*/ 421745 h 591991"/>
              <a:gd name="connsiteX14" fmla="*/ 131031 w 131830"/>
              <a:gd name="connsiteY14" fmla="*/ 447946 h 591991"/>
              <a:gd name="connsiteX15" fmla="*/ 118727 w 131830"/>
              <a:gd name="connsiteY15" fmla="*/ 480068 h 591991"/>
              <a:gd name="connsiteX16" fmla="*/ 83732 w 131830"/>
              <a:gd name="connsiteY16" fmla="*/ 491737 h 591991"/>
              <a:gd name="connsiteX17" fmla="*/ 47778 w 131830"/>
              <a:gd name="connsiteY17" fmla="*/ 479905 h 591991"/>
              <a:gd name="connsiteX18" fmla="*/ 34994 w 131830"/>
              <a:gd name="connsiteY18" fmla="*/ 448907 h 591991"/>
              <a:gd name="connsiteX19" fmla="*/ 47618 w 131830"/>
              <a:gd name="connsiteY19" fmla="*/ 418707 h 591991"/>
              <a:gd name="connsiteX20" fmla="*/ 82773 w 131830"/>
              <a:gd name="connsiteY20" fmla="*/ 407039 h 591991"/>
              <a:gd name="connsiteX21" fmla="*/ 86928 w 131830"/>
              <a:gd name="connsiteY21" fmla="*/ 407202 h 591991"/>
              <a:gd name="connsiteX22" fmla="*/ 86928 w 131830"/>
              <a:gd name="connsiteY22" fmla="*/ 475753 h 591991"/>
              <a:gd name="connsiteX23" fmla="*/ 110258 w 131830"/>
              <a:gd name="connsiteY23" fmla="*/ 467121 h 591991"/>
              <a:gd name="connsiteX24" fmla="*/ 118248 w 131830"/>
              <a:gd name="connsiteY24" fmla="*/ 447946 h 591991"/>
              <a:gd name="connsiteX25" fmla="*/ 113774 w 131830"/>
              <a:gd name="connsiteY25" fmla="*/ 433250 h 591991"/>
              <a:gd name="connsiteX26" fmla="*/ 99392 w 131830"/>
              <a:gd name="connsiteY26" fmla="*/ 423657 h 591991"/>
              <a:gd name="connsiteX27" fmla="*/ 74145 w 131830"/>
              <a:gd name="connsiteY27" fmla="*/ 474792 h 591991"/>
              <a:gd name="connsiteX28" fmla="*/ 74145 w 131830"/>
              <a:gd name="connsiteY28" fmla="*/ 423504 h 591991"/>
              <a:gd name="connsiteX29" fmla="*/ 56726 w 131830"/>
              <a:gd name="connsiteY29" fmla="*/ 429415 h 591991"/>
              <a:gd name="connsiteX30" fmla="*/ 47778 w 131830"/>
              <a:gd name="connsiteY30" fmla="*/ 448754 h 591991"/>
              <a:gd name="connsiteX31" fmla="*/ 54969 w 131830"/>
              <a:gd name="connsiteY31" fmla="*/ 466804 h 591991"/>
              <a:gd name="connsiteX32" fmla="*/ 74145 w 131830"/>
              <a:gd name="connsiteY32" fmla="*/ 474792 h 591991"/>
              <a:gd name="connsiteX33" fmla="*/ 115052 w 131830"/>
              <a:gd name="connsiteY33" fmla="*/ 354023 h 591991"/>
              <a:gd name="connsiteX34" fmla="*/ 128794 w 131830"/>
              <a:gd name="connsiteY34" fmla="*/ 351793 h 591991"/>
              <a:gd name="connsiteX35" fmla="*/ 130232 w 131830"/>
              <a:gd name="connsiteY35" fmla="*/ 363615 h 591991"/>
              <a:gd name="connsiteX36" fmla="*/ 127515 w 131830"/>
              <a:gd name="connsiteY36" fmla="*/ 376716 h 591991"/>
              <a:gd name="connsiteX37" fmla="*/ 120485 w 131830"/>
              <a:gd name="connsiteY37" fmla="*/ 383271 h 591991"/>
              <a:gd name="connsiteX38" fmla="*/ 102108 w 131830"/>
              <a:gd name="connsiteY38" fmla="*/ 385184 h 591991"/>
              <a:gd name="connsiteX39" fmla="*/ 49217 w 131830"/>
              <a:gd name="connsiteY39" fmla="*/ 385184 h 591991"/>
              <a:gd name="connsiteX40" fmla="*/ 49217 w 131830"/>
              <a:gd name="connsiteY40" fmla="*/ 396689 h 591991"/>
              <a:gd name="connsiteX41" fmla="*/ 37072 w 131830"/>
              <a:gd name="connsiteY41" fmla="*/ 396689 h 591991"/>
              <a:gd name="connsiteX42" fmla="*/ 37072 w 131830"/>
              <a:gd name="connsiteY42" fmla="*/ 385184 h 591991"/>
              <a:gd name="connsiteX43" fmla="*/ 14381 w 131830"/>
              <a:gd name="connsiteY43" fmla="*/ 385184 h 591991"/>
              <a:gd name="connsiteX44" fmla="*/ 4953 w 131830"/>
              <a:gd name="connsiteY44" fmla="*/ 369690 h 591991"/>
              <a:gd name="connsiteX45" fmla="*/ 37072 w 131830"/>
              <a:gd name="connsiteY45" fmla="*/ 369690 h 591991"/>
              <a:gd name="connsiteX46" fmla="*/ 37072 w 131830"/>
              <a:gd name="connsiteY46" fmla="*/ 354023 h 591991"/>
              <a:gd name="connsiteX47" fmla="*/ 49217 w 131830"/>
              <a:gd name="connsiteY47" fmla="*/ 354023 h 591991"/>
              <a:gd name="connsiteX48" fmla="*/ 49217 w 131830"/>
              <a:gd name="connsiteY48" fmla="*/ 369690 h 591991"/>
              <a:gd name="connsiteX49" fmla="*/ 102908 w 131830"/>
              <a:gd name="connsiteY49" fmla="*/ 369690 h 591991"/>
              <a:gd name="connsiteX50" fmla="*/ 111536 w 131830"/>
              <a:gd name="connsiteY50" fmla="*/ 368892 h 591991"/>
              <a:gd name="connsiteX51" fmla="*/ 114572 w 131830"/>
              <a:gd name="connsiteY51" fmla="*/ 366336 h 591991"/>
              <a:gd name="connsiteX52" fmla="*/ 115691 w 131830"/>
              <a:gd name="connsiteY52" fmla="*/ 360895 h 591991"/>
              <a:gd name="connsiteX53" fmla="*/ 115052 w 131830"/>
              <a:gd name="connsiteY53" fmla="*/ 354023 h 591991"/>
              <a:gd name="connsiteX54" fmla="*/ 95238 w 131830"/>
              <a:gd name="connsiteY54" fmla="*/ 278906 h 591991"/>
              <a:gd name="connsiteX55" fmla="*/ 97315 w 131830"/>
              <a:gd name="connsiteY55" fmla="*/ 263566 h 591991"/>
              <a:gd name="connsiteX56" fmla="*/ 122083 w 131830"/>
              <a:gd name="connsiteY56" fmla="*/ 276350 h 591991"/>
              <a:gd name="connsiteX57" fmla="*/ 131031 w 131830"/>
              <a:gd name="connsiteY57" fmla="*/ 301753 h 591991"/>
              <a:gd name="connsiteX58" fmla="*/ 118727 w 131830"/>
              <a:gd name="connsiteY58" fmla="*/ 332117 h 591991"/>
              <a:gd name="connsiteX59" fmla="*/ 83412 w 131830"/>
              <a:gd name="connsiteY59" fmla="*/ 343622 h 591991"/>
              <a:gd name="connsiteX60" fmla="*/ 57365 w 131830"/>
              <a:gd name="connsiteY60" fmla="*/ 338672 h 591991"/>
              <a:gd name="connsiteX61" fmla="*/ 40587 w 131830"/>
              <a:gd name="connsiteY61" fmla="*/ 323649 h 591991"/>
              <a:gd name="connsiteX62" fmla="*/ 34994 w 131830"/>
              <a:gd name="connsiteY62" fmla="*/ 301753 h 591991"/>
              <a:gd name="connsiteX63" fmla="*/ 42664 w 131830"/>
              <a:gd name="connsiteY63" fmla="*/ 277311 h 591991"/>
              <a:gd name="connsiteX64" fmla="*/ 64077 w 131830"/>
              <a:gd name="connsiteY64" fmla="*/ 265008 h 591991"/>
              <a:gd name="connsiteX65" fmla="*/ 66314 w 131830"/>
              <a:gd name="connsiteY65" fmla="*/ 280185 h 591991"/>
              <a:gd name="connsiteX66" fmla="*/ 52572 w 131830"/>
              <a:gd name="connsiteY66" fmla="*/ 287855 h 591991"/>
              <a:gd name="connsiteX67" fmla="*/ 47778 w 131830"/>
              <a:gd name="connsiteY67" fmla="*/ 301119 h 591991"/>
              <a:gd name="connsiteX68" fmla="*/ 56248 w 131830"/>
              <a:gd name="connsiteY68" fmla="*/ 320295 h 591991"/>
              <a:gd name="connsiteX69" fmla="*/ 82933 w 131830"/>
              <a:gd name="connsiteY69" fmla="*/ 327648 h 591991"/>
              <a:gd name="connsiteX70" fmla="*/ 109939 w 131830"/>
              <a:gd name="connsiteY70" fmla="*/ 320612 h 591991"/>
              <a:gd name="connsiteX71" fmla="*/ 118248 w 131830"/>
              <a:gd name="connsiteY71" fmla="*/ 301917 h 591991"/>
              <a:gd name="connsiteX72" fmla="*/ 112655 w 131830"/>
              <a:gd name="connsiteY72" fmla="*/ 286740 h 591991"/>
              <a:gd name="connsiteX73" fmla="*/ 95238 w 131830"/>
              <a:gd name="connsiteY73" fmla="*/ 278906 h 591991"/>
              <a:gd name="connsiteX74" fmla="*/ 128953 w 131830"/>
              <a:gd name="connsiteY74" fmla="*/ 250220 h 591991"/>
              <a:gd name="connsiteX75" fmla="*/ 2077 w 131830"/>
              <a:gd name="connsiteY75" fmla="*/ 250220 h 591991"/>
              <a:gd name="connsiteX76" fmla="*/ 2077 w 131830"/>
              <a:gd name="connsiteY76" fmla="*/ 234563 h 591991"/>
              <a:gd name="connsiteX77" fmla="*/ 47618 w 131830"/>
              <a:gd name="connsiteY77" fmla="*/ 234563 h 591991"/>
              <a:gd name="connsiteX78" fmla="*/ 34994 w 131830"/>
              <a:gd name="connsiteY78" fmla="*/ 207073 h 591991"/>
              <a:gd name="connsiteX79" fmla="*/ 38990 w 131830"/>
              <a:gd name="connsiteY79" fmla="*/ 189340 h 591991"/>
              <a:gd name="connsiteX80" fmla="*/ 50175 w 131830"/>
              <a:gd name="connsiteY80" fmla="*/ 178632 h 591991"/>
              <a:gd name="connsiteX81" fmla="*/ 70788 w 131830"/>
              <a:gd name="connsiteY81" fmla="*/ 175278 h 591991"/>
              <a:gd name="connsiteX82" fmla="*/ 128953 w 131830"/>
              <a:gd name="connsiteY82" fmla="*/ 175278 h 591991"/>
              <a:gd name="connsiteX83" fmla="*/ 128953 w 131830"/>
              <a:gd name="connsiteY83" fmla="*/ 190935 h 591991"/>
              <a:gd name="connsiteX84" fmla="*/ 70788 w 131830"/>
              <a:gd name="connsiteY84" fmla="*/ 190935 h 591991"/>
              <a:gd name="connsiteX85" fmla="*/ 53691 w 131830"/>
              <a:gd name="connsiteY85" fmla="*/ 196049 h 591991"/>
              <a:gd name="connsiteX86" fmla="*/ 48417 w 131830"/>
              <a:gd name="connsiteY86" fmla="*/ 210274 h 591991"/>
              <a:gd name="connsiteX87" fmla="*/ 52092 w 131830"/>
              <a:gd name="connsiteY87" fmla="*/ 223375 h 591991"/>
              <a:gd name="connsiteX88" fmla="*/ 61840 w 131830"/>
              <a:gd name="connsiteY88" fmla="*/ 232006 h 591991"/>
              <a:gd name="connsiteX89" fmla="*/ 78619 w 131830"/>
              <a:gd name="connsiteY89" fmla="*/ 234563 h 591991"/>
              <a:gd name="connsiteX90" fmla="*/ 128953 w 131830"/>
              <a:gd name="connsiteY90" fmla="*/ 234563 h 591991"/>
              <a:gd name="connsiteX91" fmla="*/ 128953 w 131830"/>
              <a:gd name="connsiteY91" fmla="*/ 250220 h 591991"/>
              <a:gd name="connsiteX92" fmla="*/ 113933 w 131830"/>
              <a:gd name="connsiteY92" fmla="*/ 29883 h 591991"/>
              <a:gd name="connsiteX93" fmla="*/ 126876 w 131830"/>
              <a:gd name="connsiteY93" fmla="*/ 46665 h 591991"/>
              <a:gd name="connsiteX94" fmla="*/ 131191 w 131830"/>
              <a:gd name="connsiteY94" fmla="*/ 66321 h 591991"/>
              <a:gd name="connsiteX95" fmla="*/ 117928 w 131830"/>
              <a:gd name="connsiteY95" fmla="*/ 97155 h 591991"/>
              <a:gd name="connsiteX96" fmla="*/ 93959 w 131830"/>
              <a:gd name="connsiteY96" fmla="*/ 106421 h 591991"/>
              <a:gd name="connsiteX97" fmla="*/ 72866 w 131830"/>
              <a:gd name="connsiteY97" fmla="*/ 98914 h 591991"/>
              <a:gd name="connsiteX98" fmla="*/ 56087 w 131830"/>
              <a:gd name="connsiteY98" fmla="*/ 76221 h 591991"/>
              <a:gd name="connsiteX99" fmla="*/ 40108 w 131830"/>
              <a:gd name="connsiteY99" fmla="*/ 87726 h 591991"/>
              <a:gd name="connsiteX100" fmla="*/ 28283 w 131830"/>
              <a:gd name="connsiteY100" fmla="*/ 90610 h 591991"/>
              <a:gd name="connsiteX101" fmla="*/ 8469 w 131830"/>
              <a:gd name="connsiteY101" fmla="*/ 81661 h 591991"/>
              <a:gd name="connsiteX102" fmla="*/ 0 w 131830"/>
              <a:gd name="connsiteY102" fmla="*/ 59121 h 591991"/>
              <a:gd name="connsiteX103" fmla="*/ 7989 w 131830"/>
              <a:gd name="connsiteY103" fmla="*/ 37870 h 591991"/>
              <a:gd name="connsiteX104" fmla="*/ 27005 w 131830"/>
              <a:gd name="connsiteY104" fmla="*/ 29566 h 591991"/>
              <a:gd name="connsiteX105" fmla="*/ 57845 w 131830"/>
              <a:gd name="connsiteY105" fmla="*/ 53538 h 591991"/>
              <a:gd name="connsiteX106" fmla="*/ 86928 w 131830"/>
              <a:gd name="connsiteY106" fmla="*/ 30844 h 591991"/>
              <a:gd name="connsiteX107" fmla="*/ 69191 w 131830"/>
              <a:gd name="connsiteY107" fmla="*/ 24769 h 591991"/>
              <a:gd name="connsiteX108" fmla="*/ 72706 w 131830"/>
              <a:gd name="connsiteY108" fmla="*/ 8468 h 591991"/>
              <a:gd name="connsiteX109" fmla="*/ 100031 w 131830"/>
              <a:gd name="connsiteY109" fmla="*/ 19820 h 591991"/>
              <a:gd name="connsiteX110" fmla="*/ 119526 w 131830"/>
              <a:gd name="connsiteY110" fmla="*/ 0 h 591991"/>
              <a:gd name="connsiteX111" fmla="*/ 131830 w 131830"/>
              <a:gd name="connsiteY111" fmla="*/ 10391 h 591991"/>
              <a:gd name="connsiteX112" fmla="*/ 113933 w 131830"/>
              <a:gd name="connsiteY112" fmla="*/ 29883 h 591991"/>
              <a:gd name="connsiteX113" fmla="*/ 47938 w 131830"/>
              <a:gd name="connsiteY113" fmla="*/ 61525 h 591991"/>
              <a:gd name="connsiteX114" fmla="*/ 37391 w 131830"/>
              <a:gd name="connsiteY114" fmla="*/ 48578 h 591991"/>
              <a:gd name="connsiteX115" fmla="*/ 27485 w 131830"/>
              <a:gd name="connsiteY115" fmla="*/ 45540 h 591991"/>
              <a:gd name="connsiteX116" fmla="*/ 16938 w 131830"/>
              <a:gd name="connsiteY116" fmla="*/ 49702 h 591991"/>
              <a:gd name="connsiteX117" fmla="*/ 12784 w 131830"/>
              <a:gd name="connsiteY117" fmla="*/ 59766 h 591991"/>
              <a:gd name="connsiteX118" fmla="*/ 16938 w 131830"/>
              <a:gd name="connsiteY118" fmla="*/ 70473 h 591991"/>
              <a:gd name="connsiteX119" fmla="*/ 26685 w 131830"/>
              <a:gd name="connsiteY119" fmla="*/ 74625 h 591991"/>
              <a:gd name="connsiteX120" fmla="*/ 33077 w 131830"/>
              <a:gd name="connsiteY120" fmla="*/ 73183 h 591991"/>
              <a:gd name="connsiteX121" fmla="*/ 39789 w 131830"/>
              <a:gd name="connsiteY121" fmla="*/ 68551 h 591991"/>
              <a:gd name="connsiteX122" fmla="*/ 47938 w 131830"/>
              <a:gd name="connsiteY122" fmla="*/ 61525 h 591991"/>
              <a:gd name="connsiteX123" fmla="*/ 101629 w 131830"/>
              <a:gd name="connsiteY123" fmla="*/ 39629 h 591991"/>
              <a:gd name="connsiteX124" fmla="*/ 66314 w 131830"/>
              <a:gd name="connsiteY124" fmla="*/ 68233 h 591991"/>
              <a:gd name="connsiteX125" fmla="*/ 80376 w 131830"/>
              <a:gd name="connsiteY125" fmla="*/ 85333 h 591991"/>
              <a:gd name="connsiteX126" fmla="*/ 93000 w 131830"/>
              <a:gd name="connsiteY126" fmla="*/ 89649 h 591991"/>
              <a:gd name="connsiteX127" fmla="*/ 108979 w 131830"/>
              <a:gd name="connsiteY127" fmla="*/ 83574 h 591991"/>
              <a:gd name="connsiteX128" fmla="*/ 117289 w 131830"/>
              <a:gd name="connsiteY128" fmla="*/ 66158 h 591991"/>
              <a:gd name="connsiteX129" fmla="*/ 112974 w 131830"/>
              <a:gd name="connsiteY129" fmla="*/ 51615 h 591991"/>
              <a:gd name="connsiteX130" fmla="*/ 101629 w 131830"/>
              <a:gd name="connsiteY130" fmla="*/ 39629 h 591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31830" h="591991">
                <a:moveTo>
                  <a:pt x="128953" y="591991"/>
                </a:moveTo>
                <a:lnTo>
                  <a:pt x="2077" y="591991"/>
                </a:lnTo>
                <a:lnTo>
                  <a:pt x="2077" y="506341"/>
                </a:lnTo>
                <a:lnTo>
                  <a:pt x="17097" y="506341"/>
                </a:lnTo>
                <a:lnTo>
                  <a:pt x="17097" y="575209"/>
                </a:lnTo>
                <a:lnTo>
                  <a:pt x="56407" y="575209"/>
                </a:lnTo>
                <a:lnTo>
                  <a:pt x="56407" y="515607"/>
                </a:lnTo>
                <a:lnTo>
                  <a:pt x="71268" y="515607"/>
                </a:lnTo>
                <a:lnTo>
                  <a:pt x="71268" y="575209"/>
                </a:lnTo>
                <a:lnTo>
                  <a:pt x="128953" y="575209"/>
                </a:lnTo>
                <a:lnTo>
                  <a:pt x="128953" y="591991"/>
                </a:lnTo>
                <a:close/>
                <a:moveTo>
                  <a:pt x="99392" y="423657"/>
                </a:moveTo>
                <a:lnTo>
                  <a:pt x="101309" y="407683"/>
                </a:lnTo>
                <a:cubicBezTo>
                  <a:pt x="110790" y="410127"/>
                  <a:pt x="118141" y="414821"/>
                  <a:pt x="123361" y="421745"/>
                </a:cubicBezTo>
                <a:cubicBezTo>
                  <a:pt x="128475" y="428566"/>
                  <a:pt x="131031" y="437300"/>
                  <a:pt x="131031" y="447946"/>
                </a:cubicBezTo>
                <a:cubicBezTo>
                  <a:pt x="131031" y="461476"/>
                  <a:pt x="126929" y="472184"/>
                  <a:pt x="118727" y="480068"/>
                </a:cubicBezTo>
                <a:cubicBezTo>
                  <a:pt x="110417" y="487841"/>
                  <a:pt x="98752" y="491737"/>
                  <a:pt x="83732" y="491737"/>
                </a:cubicBezTo>
                <a:cubicBezTo>
                  <a:pt x="68286" y="491737"/>
                  <a:pt x="56301" y="487790"/>
                  <a:pt x="47778" y="479905"/>
                </a:cubicBezTo>
                <a:cubicBezTo>
                  <a:pt x="39256" y="471918"/>
                  <a:pt x="34994" y="461589"/>
                  <a:pt x="34994" y="448907"/>
                </a:cubicBezTo>
                <a:cubicBezTo>
                  <a:pt x="34994" y="436553"/>
                  <a:pt x="39203" y="426480"/>
                  <a:pt x="47618" y="418707"/>
                </a:cubicBezTo>
                <a:cubicBezTo>
                  <a:pt x="55928" y="410935"/>
                  <a:pt x="67647" y="407039"/>
                  <a:pt x="82773" y="407039"/>
                </a:cubicBezTo>
                <a:cubicBezTo>
                  <a:pt x="83732" y="407039"/>
                  <a:pt x="85117" y="407100"/>
                  <a:pt x="86928" y="407202"/>
                </a:cubicBezTo>
                <a:lnTo>
                  <a:pt x="86928" y="475753"/>
                </a:lnTo>
                <a:cubicBezTo>
                  <a:pt x="97048" y="475119"/>
                  <a:pt x="104825" y="472235"/>
                  <a:pt x="110258" y="467121"/>
                </a:cubicBezTo>
                <a:cubicBezTo>
                  <a:pt x="115584" y="462008"/>
                  <a:pt x="118248" y="455616"/>
                  <a:pt x="118248" y="447946"/>
                </a:cubicBezTo>
                <a:cubicBezTo>
                  <a:pt x="118248" y="442198"/>
                  <a:pt x="116756" y="437300"/>
                  <a:pt x="113774" y="433250"/>
                </a:cubicBezTo>
                <a:cubicBezTo>
                  <a:pt x="110790" y="429200"/>
                  <a:pt x="105996" y="426009"/>
                  <a:pt x="99392" y="423657"/>
                </a:cubicBezTo>
                <a:close/>
                <a:moveTo>
                  <a:pt x="74145" y="474792"/>
                </a:moveTo>
                <a:lnTo>
                  <a:pt x="74145" y="423504"/>
                </a:lnTo>
                <a:cubicBezTo>
                  <a:pt x="66475" y="424250"/>
                  <a:pt x="60669" y="426214"/>
                  <a:pt x="56726" y="429415"/>
                </a:cubicBezTo>
                <a:cubicBezTo>
                  <a:pt x="50761" y="434416"/>
                  <a:pt x="47778" y="440869"/>
                  <a:pt x="47778" y="448754"/>
                </a:cubicBezTo>
                <a:cubicBezTo>
                  <a:pt x="47778" y="455882"/>
                  <a:pt x="50175" y="461906"/>
                  <a:pt x="54969" y="466804"/>
                </a:cubicBezTo>
                <a:cubicBezTo>
                  <a:pt x="59763" y="471601"/>
                  <a:pt x="66154" y="474260"/>
                  <a:pt x="74145" y="474792"/>
                </a:cubicBezTo>
                <a:close/>
                <a:moveTo>
                  <a:pt x="115052" y="354023"/>
                </a:moveTo>
                <a:lnTo>
                  <a:pt x="128794" y="351793"/>
                </a:lnTo>
                <a:cubicBezTo>
                  <a:pt x="129753" y="356160"/>
                  <a:pt x="130232" y="360097"/>
                  <a:pt x="130232" y="363615"/>
                </a:cubicBezTo>
                <a:cubicBezTo>
                  <a:pt x="130232" y="369261"/>
                  <a:pt x="129327" y="373627"/>
                  <a:pt x="127515" y="376716"/>
                </a:cubicBezTo>
                <a:cubicBezTo>
                  <a:pt x="125704" y="379805"/>
                  <a:pt x="123361" y="381993"/>
                  <a:pt x="120485" y="383271"/>
                </a:cubicBezTo>
                <a:cubicBezTo>
                  <a:pt x="117501" y="384550"/>
                  <a:pt x="111377" y="385184"/>
                  <a:pt x="102108" y="385184"/>
                </a:cubicBezTo>
                <a:lnTo>
                  <a:pt x="49217" y="385184"/>
                </a:lnTo>
                <a:lnTo>
                  <a:pt x="49217" y="396689"/>
                </a:lnTo>
                <a:lnTo>
                  <a:pt x="37072" y="396689"/>
                </a:lnTo>
                <a:lnTo>
                  <a:pt x="37072" y="385184"/>
                </a:lnTo>
                <a:lnTo>
                  <a:pt x="14381" y="385184"/>
                </a:lnTo>
                <a:lnTo>
                  <a:pt x="4953" y="369690"/>
                </a:lnTo>
                <a:lnTo>
                  <a:pt x="37072" y="369690"/>
                </a:lnTo>
                <a:lnTo>
                  <a:pt x="37072" y="354023"/>
                </a:lnTo>
                <a:lnTo>
                  <a:pt x="49217" y="354023"/>
                </a:lnTo>
                <a:lnTo>
                  <a:pt x="49217" y="369690"/>
                </a:lnTo>
                <a:lnTo>
                  <a:pt x="102908" y="369690"/>
                </a:lnTo>
                <a:cubicBezTo>
                  <a:pt x="107382" y="369690"/>
                  <a:pt x="110258" y="369424"/>
                  <a:pt x="111536" y="368892"/>
                </a:cubicBezTo>
                <a:cubicBezTo>
                  <a:pt x="112814" y="368350"/>
                  <a:pt x="113827" y="367502"/>
                  <a:pt x="114572" y="366336"/>
                </a:cubicBezTo>
                <a:cubicBezTo>
                  <a:pt x="115318" y="365057"/>
                  <a:pt x="115691" y="363237"/>
                  <a:pt x="115691" y="360895"/>
                </a:cubicBezTo>
                <a:cubicBezTo>
                  <a:pt x="115691" y="359197"/>
                  <a:pt x="115478" y="356907"/>
                  <a:pt x="115052" y="354023"/>
                </a:cubicBezTo>
                <a:close/>
                <a:moveTo>
                  <a:pt x="95238" y="278906"/>
                </a:moveTo>
                <a:lnTo>
                  <a:pt x="97315" y="263566"/>
                </a:lnTo>
                <a:cubicBezTo>
                  <a:pt x="107861" y="265162"/>
                  <a:pt x="116117" y="269426"/>
                  <a:pt x="122083" y="276350"/>
                </a:cubicBezTo>
                <a:cubicBezTo>
                  <a:pt x="128048" y="283273"/>
                  <a:pt x="131031" y="291741"/>
                  <a:pt x="131031" y="301753"/>
                </a:cubicBezTo>
                <a:cubicBezTo>
                  <a:pt x="131031" y="314322"/>
                  <a:pt x="126929" y="324447"/>
                  <a:pt x="118727" y="332117"/>
                </a:cubicBezTo>
                <a:cubicBezTo>
                  <a:pt x="110525" y="339787"/>
                  <a:pt x="98752" y="343622"/>
                  <a:pt x="83412" y="343622"/>
                </a:cubicBezTo>
                <a:cubicBezTo>
                  <a:pt x="73399" y="343622"/>
                  <a:pt x="64716" y="341975"/>
                  <a:pt x="57365" y="338672"/>
                </a:cubicBezTo>
                <a:cubicBezTo>
                  <a:pt x="49909" y="335369"/>
                  <a:pt x="44316" y="330358"/>
                  <a:pt x="40587" y="323649"/>
                </a:cubicBezTo>
                <a:cubicBezTo>
                  <a:pt x="36859" y="316940"/>
                  <a:pt x="34994" y="309638"/>
                  <a:pt x="34994" y="301753"/>
                </a:cubicBezTo>
                <a:cubicBezTo>
                  <a:pt x="34994" y="291741"/>
                  <a:pt x="37551" y="283590"/>
                  <a:pt x="42664" y="277311"/>
                </a:cubicBezTo>
                <a:cubicBezTo>
                  <a:pt x="47671" y="270919"/>
                  <a:pt x="54809" y="266818"/>
                  <a:pt x="64077" y="265008"/>
                </a:cubicBezTo>
                <a:lnTo>
                  <a:pt x="66314" y="280185"/>
                </a:lnTo>
                <a:cubicBezTo>
                  <a:pt x="60242" y="281565"/>
                  <a:pt x="55662" y="284122"/>
                  <a:pt x="52572" y="287855"/>
                </a:cubicBezTo>
                <a:cubicBezTo>
                  <a:pt x="49376" y="291475"/>
                  <a:pt x="47778" y="295893"/>
                  <a:pt x="47778" y="301119"/>
                </a:cubicBezTo>
                <a:cubicBezTo>
                  <a:pt x="47778" y="308892"/>
                  <a:pt x="50601" y="315283"/>
                  <a:pt x="56248" y="320295"/>
                </a:cubicBezTo>
                <a:cubicBezTo>
                  <a:pt x="61894" y="325193"/>
                  <a:pt x="70788" y="327648"/>
                  <a:pt x="82933" y="327648"/>
                </a:cubicBezTo>
                <a:cubicBezTo>
                  <a:pt x="95291" y="327648"/>
                  <a:pt x="104292" y="325295"/>
                  <a:pt x="109939" y="320612"/>
                </a:cubicBezTo>
                <a:cubicBezTo>
                  <a:pt x="115478" y="315815"/>
                  <a:pt x="118248" y="309587"/>
                  <a:pt x="118248" y="301917"/>
                </a:cubicBezTo>
                <a:cubicBezTo>
                  <a:pt x="118248" y="295842"/>
                  <a:pt x="116384" y="290780"/>
                  <a:pt x="112655" y="286740"/>
                </a:cubicBezTo>
                <a:cubicBezTo>
                  <a:pt x="108820" y="282578"/>
                  <a:pt x="103014" y="279970"/>
                  <a:pt x="95238" y="278906"/>
                </a:cubicBezTo>
                <a:close/>
                <a:moveTo>
                  <a:pt x="128953" y="250220"/>
                </a:moveTo>
                <a:lnTo>
                  <a:pt x="2077" y="250220"/>
                </a:lnTo>
                <a:lnTo>
                  <a:pt x="2077" y="234563"/>
                </a:lnTo>
                <a:lnTo>
                  <a:pt x="47618" y="234563"/>
                </a:lnTo>
                <a:cubicBezTo>
                  <a:pt x="39203" y="227322"/>
                  <a:pt x="34994" y="218159"/>
                  <a:pt x="34994" y="207073"/>
                </a:cubicBezTo>
                <a:cubicBezTo>
                  <a:pt x="34994" y="200262"/>
                  <a:pt x="36327" y="194351"/>
                  <a:pt x="38990" y="189340"/>
                </a:cubicBezTo>
                <a:cubicBezTo>
                  <a:pt x="41653" y="184329"/>
                  <a:pt x="45382" y="180770"/>
                  <a:pt x="50175" y="178632"/>
                </a:cubicBezTo>
                <a:cubicBezTo>
                  <a:pt x="54863" y="176393"/>
                  <a:pt x="61733" y="175278"/>
                  <a:pt x="70788" y="175278"/>
                </a:cubicBezTo>
                <a:lnTo>
                  <a:pt x="128953" y="175278"/>
                </a:lnTo>
                <a:lnTo>
                  <a:pt x="128953" y="190935"/>
                </a:lnTo>
                <a:lnTo>
                  <a:pt x="70788" y="190935"/>
                </a:lnTo>
                <a:cubicBezTo>
                  <a:pt x="62905" y="190935"/>
                  <a:pt x="57206" y="192643"/>
                  <a:pt x="53691" y="196049"/>
                </a:cubicBezTo>
                <a:cubicBezTo>
                  <a:pt x="50175" y="199352"/>
                  <a:pt x="48417" y="204097"/>
                  <a:pt x="48417" y="210274"/>
                </a:cubicBezTo>
                <a:cubicBezTo>
                  <a:pt x="48417" y="214958"/>
                  <a:pt x="49642" y="219325"/>
                  <a:pt x="52092" y="223375"/>
                </a:cubicBezTo>
                <a:cubicBezTo>
                  <a:pt x="54436" y="227425"/>
                  <a:pt x="57686" y="230298"/>
                  <a:pt x="61840" y="232006"/>
                </a:cubicBezTo>
                <a:cubicBezTo>
                  <a:pt x="65889" y="233714"/>
                  <a:pt x="71482" y="234563"/>
                  <a:pt x="78619" y="234563"/>
                </a:cubicBezTo>
                <a:lnTo>
                  <a:pt x="128953" y="234563"/>
                </a:lnTo>
                <a:lnTo>
                  <a:pt x="128953" y="250220"/>
                </a:lnTo>
                <a:close/>
                <a:moveTo>
                  <a:pt x="113933" y="29883"/>
                </a:moveTo>
                <a:cubicBezTo>
                  <a:pt x="119686" y="34996"/>
                  <a:pt x="124001" y="40590"/>
                  <a:pt x="126876" y="46665"/>
                </a:cubicBezTo>
                <a:cubicBezTo>
                  <a:pt x="129753" y="52730"/>
                  <a:pt x="131191" y="59285"/>
                  <a:pt x="131191" y="66321"/>
                </a:cubicBezTo>
                <a:cubicBezTo>
                  <a:pt x="131191" y="79309"/>
                  <a:pt x="126770" y="89597"/>
                  <a:pt x="117928" y="97155"/>
                </a:cubicBezTo>
                <a:cubicBezTo>
                  <a:pt x="110790" y="103332"/>
                  <a:pt x="102800" y="106421"/>
                  <a:pt x="93959" y="106421"/>
                </a:cubicBezTo>
                <a:cubicBezTo>
                  <a:pt x="86183" y="106421"/>
                  <a:pt x="79152" y="103925"/>
                  <a:pt x="72866" y="98914"/>
                </a:cubicBezTo>
                <a:cubicBezTo>
                  <a:pt x="66475" y="93903"/>
                  <a:pt x="60881" y="86345"/>
                  <a:pt x="56087" y="76221"/>
                </a:cubicBezTo>
                <a:cubicBezTo>
                  <a:pt x="49483" y="81978"/>
                  <a:pt x="44156" y="85814"/>
                  <a:pt x="40108" y="87726"/>
                </a:cubicBezTo>
                <a:cubicBezTo>
                  <a:pt x="35953" y="89649"/>
                  <a:pt x="32012" y="90610"/>
                  <a:pt x="28283" y="90610"/>
                </a:cubicBezTo>
                <a:cubicBezTo>
                  <a:pt x="20613" y="90610"/>
                  <a:pt x="14009" y="87624"/>
                  <a:pt x="8469" y="81661"/>
                </a:cubicBezTo>
                <a:cubicBezTo>
                  <a:pt x="2823" y="75689"/>
                  <a:pt x="0" y="68182"/>
                  <a:pt x="0" y="59121"/>
                </a:cubicBezTo>
                <a:cubicBezTo>
                  <a:pt x="0" y="50388"/>
                  <a:pt x="2663" y="43311"/>
                  <a:pt x="7989" y="37870"/>
                </a:cubicBezTo>
                <a:cubicBezTo>
                  <a:pt x="13209" y="32337"/>
                  <a:pt x="19548" y="29566"/>
                  <a:pt x="27005" y="29566"/>
                </a:cubicBezTo>
                <a:cubicBezTo>
                  <a:pt x="39043" y="29566"/>
                  <a:pt x="49323" y="37553"/>
                  <a:pt x="57845" y="53538"/>
                </a:cubicBezTo>
                <a:lnTo>
                  <a:pt x="86928" y="30844"/>
                </a:lnTo>
                <a:cubicBezTo>
                  <a:pt x="81815" y="28175"/>
                  <a:pt x="75902" y="26150"/>
                  <a:pt x="69191" y="24769"/>
                </a:cubicBezTo>
                <a:lnTo>
                  <a:pt x="72706" y="8468"/>
                </a:lnTo>
                <a:cubicBezTo>
                  <a:pt x="83785" y="11239"/>
                  <a:pt x="92894" y="15023"/>
                  <a:pt x="100031" y="19820"/>
                </a:cubicBezTo>
                <a:cubicBezTo>
                  <a:pt x="107807" y="13960"/>
                  <a:pt x="114305" y="7353"/>
                  <a:pt x="119526" y="0"/>
                </a:cubicBezTo>
                <a:lnTo>
                  <a:pt x="131830" y="10391"/>
                </a:lnTo>
                <a:cubicBezTo>
                  <a:pt x="127889" y="16670"/>
                  <a:pt x="121922" y="23174"/>
                  <a:pt x="113933" y="29883"/>
                </a:cubicBezTo>
                <a:close/>
                <a:moveTo>
                  <a:pt x="47938" y="61525"/>
                </a:moveTo>
                <a:cubicBezTo>
                  <a:pt x="43890" y="54816"/>
                  <a:pt x="40375" y="50500"/>
                  <a:pt x="37391" y="48578"/>
                </a:cubicBezTo>
                <a:cubicBezTo>
                  <a:pt x="34409" y="46553"/>
                  <a:pt x="31106" y="45540"/>
                  <a:pt x="27485" y="45540"/>
                </a:cubicBezTo>
                <a:cubicBezTo>
                  <a:pt x="23117" y="45540"/>
                  <a:pt x="19601" y="46931"/>
                  <a:pt x="16938" y="49702"/>
                </a:cubicBezTo>
                <a:cubicBezTo>
                  <a:pt x="14168" y="52361"/>
                  <a:pt x="12784" y="55716"/>
                  <a:pt x="12784" y="59766"/>
                </a:cubicBezTo>
                <a:cubicBezTo>
                  <a:pt x="12784" y="64030"/>
                  <a:pt x="14168" y="67599"/>
                  <a:pt x="16938" y="70473"/>
                </a:cubicBezTo>
                <a:cubicBezTo>
                  <a:pt x="19601" y="73245"/>
                  <a:pt x="22850" y="74625"/>
                  <a:pt x="26685" y="74625"/>
                </a:cubicBezTo>
                <a:cubicBezTo>
                  <a:pt x="28710" y="74625"/>
                  <a:pt x="30840" y="74145"/>
                  <a:pt x="33077" y="73183"/>
                </a:cubicBezTo>
                <a:cubicBezTo>
                  <a:pt x="35208" y="72120"/>
                  <a:pt x="37445" y="70575"/>
                  <a:pt x="39789" y="68551"/>
                </a:cubicBezTo>
                <a:lnTo>
                  <a:pt x="47938" y="61525"/>
                </a:lnTo>
                <a:close/>
                <a:moveTo>
                  <a:pt x="101629" y="39629"/>
                </a:moveTo>
                <a:lnTo>
                  <a:pt x="66314" y="68233"/>
                </a:lnTo>
                <a:cubicBezTo>
                  <a:pt x="71321" y="76650"/>
                  <a:pt x="76009" y="82347"/>
                  <a:pt x="80376" y="85333"/>
                </a:cubicBezTo>
                <a:cubicBezTo>
                  <a:pt x="84637" y="88207"/>
                  <a:pt x="88846" y="89649"/>
                  <a:pt x="93000" y="89649"/>
                </a:cubicBezTo>
                <a:cubicBezTo>
                  <a:pt x="98113" y="89649"/>
                  <a:pt x="103439" y="87624"/>
                  <a:pt x="108979" y="83574"/>
                </a:cubicBezTo>
                <a:cubicBezTo>
                  <a:pt x="114519" y="79422"/>
                  <a:pt x="117289" y="73613"/>
                  <a:pt x="117289" y="66158"/>
                </a:cubicBezTo>
                <a:cubicBezTo>
                  <a:pt x="117289" y="61474"/>
                  <a:pt x="115851" y="56626"/>
                  <a:pt x="112974" y="51615"/>
                </a:cubicBezTo>
                <a:cubicBezTo>
                  <a:pt x="110098" y="46604"/>
                  <a:pt x="106316" y="42615"/>
                  <a:pt x="101629" y="39629"/>
                </a:cubicBezTo>
                <a:close/>
              </a:path>
            </a:pathLst>
          </a:custGeom>
          <a:solidFill>
            <a:srgbClr val="000000"/>
          </a:solidFill>
          <a:ln w="4842" cap="sq">
            <a:noFill/>
            <a:prstDash val="solid"/>
            <a:miter/>
          </a:ln>
        </p:spPr>
        <p:txBody>
          <a:bodyPr rtlCol="0" anchor="ctr"/>
          <a:lstStyle/>
          <a:p>
            <a:endParaRPr lang="en-US" sz="1701"/>
          </a:p>
        </p:txBody>
      </p:sp>
      <p:sp>
        <p:nvSpPr>
          <p:cNvPr id="27" name="Freeform 26">
            <a:extLst>
              <a:ext uri="{FF2B5EF4-FFF2-40B4-BE49-F238E27FC236}">
                <a16:creationId xmlns:a16="http://schemas.microsoft.com/office/drawing/2014/main" id="{8B095AAA-3B64-0D45-8447-D6F72FC55A01}"/>
              </a:ext>
            </a:extLst>
          </p:cNvPr>
          <p:cNvSpPr/>
          <p:nvPr/>
        </p:nvSpPr>
        <p:spPr>
          <a:xfrm>
            <a:off x="7407830" y="2449067"/>
            <a:ext cx="121850" cy="557270"/>
          </a:xfrm>
          <a:custGeom>
            <a:avLst/>
            <a:gdLst>
              <a:gd name="connsiteX0" fmla="*/ 126876 w 128954"/>
              <a:gd name="connsiteY0" fmla="*/ 589762 h 589761"/>
              <a:gd name="connsiteX1" fmla="*/ 0 w 128954"/>
              <a:gd name="connsiteY1" fmla="*/ 589762 h 589761"/>
              <a:gd name="connsiteX2" fmla="*/ 0 w 128954"/>
              <a:gd name="connsiteY2" fmla="*/ 546134 h 589761"/>
              <a:gd name="connsiteX3" fmla="*/ 1918 w 128954"/>
              <a:gd name="connsiteY3" fmla="*/ 523604 h 589761"/>
              <a:gd name="connsiteX4" fmla="*/ 10866 w 128954"/>
              <a:gd name="connsiteY4" fmla="*/ 504909 h 589761"/>
              <a:gd name="connsiteX5" fmla="*/ 32598 w 128954"/>
              <a:gd name="connsiteY5" fmla="*/ 489886 h 589761"/>
              <a:gd name="connsiteX6" fmla="*/ 62799 w 128954"/>
              <a:gd name="connsiteY6" fmla="*/ 484936 h 589761"/>
              <a:gd name="connsiteX7" fmla="*/ 88366 w 128954"/>
              <a:gd name="connsiteY7" fmla="*/ 488291 h 589761"/>
              <a:gd name="connsiteX8" fmla="*/ 106902 w 128954"/>
              <a:gd name="connsiteY8" fmla="*/ 496922 h 589761"/>
              <a:gd name="connsiteX9" fmla="*/ 118407 w 128954"/>
              <a:gd name="connsiteY9" fmla="*/ 508581 h 589761"/>
              <a:gd name="connsiteX10" fmla="*/ 124799 w 128954"/>
              <a:gd name="connsiteY10" fmla="*/ 523768 h 589761"/>
              <a:gd name="connsiteX11" fmla="*/ 126876 w 128954"/>
              <a:gd name="connsiteY11" fmla="*/ 544058 h 589761"/>
              <a:gd name="connsiteX12" fmla="*/ 126876 w 128954"/>
              <a:gd name="connsiteY12" fmla="*/ 589762 h 589761"/>
              <a:gd name="connsiteX13" fmla="*/ 111856 w 128954"/>
              <a:gd name="connsiteY13" fmla="*/ 572979 h 589761"/>
              <a:gd name="connsiteX14" fmla="*/ 111856 w 128954"/>
              <a:gd name="connsiteY14" fmla="*/ 545970 h 589761"/>
              <a:gd name="connsiteX15" fmla="*/ 109618 w 128954"/>
              <a:gd name="connsiteY15" fmla="*/ 526324 h 589761"/>
              <a:gd name="connsiteX16" fmla="*/ 103067 w 128954"/>
              <a:gd name="connsiteY16" fmla="*/ 514819 h 589761"/>
              <a:gd name="connsiteX17" fmla="*/ 86928 w 128954"/>
              <a:gd name="connsiteY17" fmla="*/ 505544 h 589761"/>
              <a:gd name="connsiteX18" fmla="*/ 62480 w 128954"/>
              <a:gd name="connsiteY18" fmla="*/ 502189 h 589761"/>
              <a:gd name="connsiteX19" fmla="*/ 31959 w 128954"/>
              <a:gd name="connsiteY19" fmla="*/ 508745 h 589761"/>
              <a:gd name="connsiteX20" fmla="*/ 17577 w 128954"/>
              <a:gd name="connsiteY20" fmla="*/ 524719 h 589761"/>
              <a:gd name="connsiteX21" fmla="*/ 15020 w 128954"/>
              <a:gd name="connsiteY21" fmla="*/ 546451 h 589761"/>
              <a:gd name="connsiteX22" fmla="*/ 15020 w 128954"/>
              <a:gd name="connsiteY22" fmla="*/ 572979 h 589761"/>
              <a:gd name="connsiteX23" fmla="*/ 111856 w 128954"/>
              <a:gd name="connsiteY23" fmla="*/ 572979 h 589761"/>
              <a:gd name="connsiteX24" fmla="*/ 97315 w 128954"/>
              <a:gd name="connsiteY24" fmla="*/ 400902 h 589761"/>
              <a:gd name="connsiteX25" fmla="*/ 99232 w 128954"/>
              <a:gd name="connsiteY25" fmla="*/ 384918 h 589761"/>
              <a:gd name="connsiteX26" fmla="*/ 121284 w 128954"/>
              <a:gd name="connsiteY26" fmla="*/ 398980 h 589761"/>
              <a:gd name="connsiteX27" fmla="*/ 128954 w 128954"/>
              <a:gd name="connsiteY27" fmla="*/ 425191 h 589761"/>
              <a:gd name="connsiteX28" fmla="*/ 116649 w 128954"/>
              <a:gd name="connsiteY28" fmla="*/ 457303 h 589761"/>
              <a:gd name="connsiteX29" fmla="*/ 81655 w 128954"/>
              <a:gd name="connsiteY29" fmla="*/ 468972 h 589761"/>
              <a:gd name="connsiteX30" fmla="*/ 45701 w 128954"/>
              <a:gd name="connsiteY30" fmla="*/ 457150 h 589761"/>
              <a:gd name="connsiteX31" fmla="*/ 32917 w 128954"/>
              <a:gd name="connsiteY31" fmla="*/ 426142 h 589761"/>
              <a:gd name="connsiteX32" fmla="*/ 45541 w 128954"/>
              <a:gd name="connsiteY32" fmla="*/ 395942 h 589761"/>
              <a:gd name="connsiteX33" fmla="*/ 80696 w 128954"/>
              <a:gd name="connsiteY33" fmla="*/ 384284 h 589761"/>
              <a:gd name="connsiteX34" fmla="*/ 84851 w 128954"/>
              <a:gd name="connsiteY34" fmla="*/ 384437 h 589761"/>
              <a:gd name="connsiteX35" fmla="*/ 84851 w 128954"/>
              <a:gd name="connsiteY35" fmla="*/ 452998 h 589761"/>
              <a:gd name="connsiteX36" fmla="*/ 108181 w 128954"/>
              <a:gd name="connsiteY36" fmla="*/ 444366 h 589761"/>
              <a:gd name="connsiteX37" fmla="*/ 116171 w 128954"/>
              <a:gd name="connsiteY37" fmla="*/ 425191 h 589761"/>
              <a:gd name="connsiteX38" fmla="*/ 111697 w 128954"/>
              <a:gd name="connsiteY38" fmla="*/ 410485 h 589761"/>
              <a:gd name="connsiteX39" fmla="*/ 97315 w 128954"/>
              <a:gd name="connsiteY39" fmla="*/ 400902 h 589761"/>
              <a:gd name="connsiteX40" fmla="*/ 72068 w 128954"/>
              <a:gd name="connsiteY40" fmla="*/ 452037 h 589761"/>
              <a:gd name="connsiteX41" fmla="*/ 72068 w 128954"/>
              <a:gd name="connsiteY41" fmla="*/ 400739 h 589761"/>
              <a:gd name="connsiteX42" fmla="*/ 54649 w 128954"/>
              <a:gd name="connsiteY42" fmla="*/ 406650 h 589761"/>
              <a:gd name="connsiteX43" fmla="*/ 45701 w 128954"/>
              <a:gd name="connsiteY43" fmla="*/ 425989 h 589761"/>
              <a:gd name="connsiteX44" fmla="*/ 52892 w 128954"/>
              <a:gd name="connsiteY44" fmla="*/ 444039 h 589761"/>
              <a:gd name="connsiteX45" fmla="*/ 72068 w 128954"/>
              <a:gd name="connsiteY45" fmla="*/ 452037 h 589761"/>
              <a:gd name="connsiteX46" fmla="*/ 93160 w 128954"/>
              <a:gd name="connsiteY46" fmla="*/ 305384 h 589761"/>
              <a:gd name="connsiteX47" fmla="*/ 95238 w 128954"/>
              <a:gd name="connsiteY47" fmla="*/ 290043 h 589761"/>
              <a:gd name="connsiteX48" fmla="*/ 120006 w 128954"/>
              <a:gd name="connsiteY48" fmla="*/ 302827 h 589761"/>
              <a:gd name="connsiteX49" fmla="*/ 128954 w 128954"/>
              <a:gd name="connsiteY49" fmla="*/ 328231 h 589761"/>
              <a:gd name="connsiteX50" fmla="*/ 116649 w 128954"/>
              <a:gd name="connsiteY50" fmla="*/ 358594 h 589761"/>
              <a:gd name="connsiteX51" fmla="*/ 81335 w 128954"/>
              <a:gd name="connsiteY51" fmla="*/ 370099 h 589761"/>
              <a:gd name="connsiteX52" fmla="*/ 55288 w 128954"/>
              <a:gd name="connsiteY52" fmla="*/ 365139 h 589761"/>
              <a:gd name="connsiteX53" fmla="*/ 38510 w 128954"/>
              <a:gd name="connsiteY53" fmla="*/ 350126 h 589761"/>
              <a:gd name="connsiteX54" fmla="*/ 32917 w 128954"/>
              <a:gd name="connsiteY54" fmla="*/ 328231 h 589761"/>
              <a:gd name="connsiteX55" fmla="*/ 40587 w 128954"/>
              <a:gd name="connsiteY55" fmla="*/ 303778 h 589761"/>
              <a:gd name="connsiteX56" fmla="*/ 62000 w 128954"/>
              <a:gd name="connsiteY56" fmla="*/ 291475 h 589761"/>
              <a:gd name="connsiteX57" fmla="*/ 64237 w 128954"/>
              <a:gd name="connsiteY57" fmla="*/ 306662 h 589761"/>
              <a:gd name="connsiteX58" fmla="*/ 50495 w 128954"/>
              <a:gd name="connsiteY58" fmla="*/ 314332 h 589761"/>
              <a:gd name="connsiteX59" fmla="*/ 45701 w 128954"/>
              <a:gd name="connsiteY59" fmla="*/ 327586 h 589761"/>
              <a:gd name="connsiteX60" fmla="*/ 54171 w 128954"/>
              <a:gd name="connsiteY60" fmla="*/ 346762 h 589761"/>
              <a:gd name="connsiteX61" fmla="*/ 80855 w 128954"/>
              <a:gd name="connsiteY61" fmla="*/ 354115 h 589761"/>
              <a:gd name="connsiteX62" fmla="*/ 107862 w 128954"/>
              <a:gd name="connsiteY62" fmla="*/ 347089 h 589761"/>
              <a:gd name="connsiteX63" fmla="*/ 116171 w 128954"/>
              <a:gd name="connsiteY63" fmla="*/ 328394 h 589761"/>
              <a:gd name="connsiteX64" fmla="*/ 110578 w 128954"/>
              <a:gd name="connsiteY64" fmla="*/ 313207 h 589761"/>
              <a:gd name="connsiteX65" fmla="*/ 93160 w 128954"/>
              <a:gd name="connsiteY65" fmla="*/ 305384 h 589761"/>
              <a:gd name="connsiteX66" fmla="*/ 80855 w 128954"/>
              <a:gd name="connsiteY66" fmla="*/ 282445 h 589761"/>
              <a:gd name="connsiteX67" fmla="*/ 43144 w 128954"/>
              <a:gd name="connsiteY67" fmla="*/ 268230 h 589761"/>
              <a:gd name="connsiteX68" fmla="*/ 32917 w 128954"/>
              <a:gd name="connsiteY68" fmla="*/ 239461 h 589761"/>
              <a:gd name="connsiteX69" fmla="*/ 45382 w 128954"/>
              <a:gd name="connsiteY69" fmla="*/ 208464 h 589761"/>
              <a:gd name="connsiteX70" fmla="*/ 79577 w 128954"/>
              <a:gd name="connsiteY70" fmla="*/ 196314 h 589761"/>
              <a:gd name="connsiteX71" fmla="*/ 107541 w 128954"/>
              <a:gd name="connsiteY71" fmla="*/ 201755 h 589761"/>
              <a:gd name="connsiteX72" fmla="*/ 123361 w 128954"/>
              <a:gd name="connsiteY72" fmla="*/ 217249 h 589761"/>
              <a:gd name="connsiteX73" fmla="*/ 128954 w 128954"/>
              <a:gd name="connsiteY73" fmla="*/ 239461 h 589761"/>
              <a:gd name="connsiteX74" fmla="*/ 116649 w 128954"/>
              <a:gd name="connsiteY74" fmla="*/ 270623 h 589761"/>
              <a:gd name="connsiteX75" fmla="*/ 80855 w 128954"/>
              <a:gd name="connsiteY75" fmla="*/ 282445 h 589761"/>
              <a:gd name="connsiteX76" fmla="*/ 80855 w 128954"/>
              <a:gd name="connsiteY76" fmla="*/ 266471 h 589761"/>
              <a:gd name="connsiteX77" fmla="*/ 107382 w 128954"/>
              <a:gd name="connsiteY77" fmla="*/ 258800 h 589761"/>
              <a:gd name="connsiteX78" fmla="*/ 116171 w 128954"/>
              <a:gd name="connsiteY78" fmla="*/ 239461 h 589761"/>
              <a:gd name="connsiteX79" fmla="*/ 107382 w 128954"/>
              <a:gd name="connsiteY79" fmla="*/ 220133 h 589761"/>
              <a:gd name="connsiteX80" fmla="*/ 80377 w 128954"/>
              <a:gd name="connsiteY80" fmla="*/ 212463 h 589761"/>
              <a:gd name="connsiteX81" fmla="*/ 54649 w 128954"/>
              <a:gd name="connsiteY81" fmla="*/ 220133 h 589761"/>
              <a:gd name="connsiteX82" fmla="*/ 45861 w 128954"/>
              <a:gd name="connsiteY82" fmla="*/ 239461 h 589761"/>
              <a:gd name="connsiteX83" fmla="*/ 54649 w 128954"/>
              <a:gd name="connsiteY83" fmla="*/ 258800 h 589761"/>
              <a:gd name="connsiteX84" fmla="*/ 80855 w 128954"/>
              <a:gd name="connsiteY84" fmla="*/ 266471 h 589761"/>
              <a:gd name="connsiteX85" fmla="*/ 126876 w 128954"/>
              <a:gd name="connsiteY85" fmla="*/ 118539 h 589761"/>
              <a:gd name="connsiteX86" fmla="*/ 115212 w 128954"/>
              <a:gd name="connsiteY86" fmla="*/ 118539 h 589761"/>
              <a:gd name="connsiteX87" fmla="*/ 128954 w 128954"/>
              <a:gd name="connsiteY87" fmla="*/ 144260 h 589761"/>
              <a:gd name="connsiteX88" fmla="*/ 122882 w 128954"/>
              <a:gd name="connsiteY88" fmla="*/ 164396 h 589761"/>
              <a:gd name="connsiteX89" fmla="*/ 105944 w 128954"/>
              <a:gd name="connsiteY89" fmla="*/ 178775 h 589761"/>
              <a:gd name="connsiteX90" fmla="*/ 81016 w 128954"/>
              <a:gd name="connsiteY90" fmla="*/ 183735 h 589761"/>
              <a:gd name="connsiteX91" fmla="*/ 56088 w 128954"/>
              <a:gd name="connsiteY91" fmla="*/ 179256 h 589761"/>
              <a:gd name="connsiteX92" fmla="*/ 38990 w 128954"/>
              <a:gd name="connsiteY92" fmla="*/ 165511 h 589761"/>
              <a:gd name="connsiteX93" fmla="*/ 32917 w 128954"/>
              <a:gd name="connsiteY93" fmla="*/ 144904 h 589761"/>
              <a:gd name="connsiteX94" fmla="*/ 36433 w 128954"/>
              <a:gd name="connsiteY94" fmla="*/ 130198 h 589761"/>
              <a:gd name="connsiteX95" fmla="*/ 45541 w 128954"/>
              <a:gd name="connsiteY95" fmla="*/ 119490 h 589761"/>
              <a:gd name="connsiteX96" fmla="*/ 0 w 128954"/>
              <a:gd name="connsiteY96" fmla="*/ 119490 h 589761"/>
              <a:gd name="connsiteX97" fmla="*/ 0 w 128954"/>
              <a:gd name="connsiteY97" fmla="*/ 103997 h 589761"/>
              <a:gd name="connsiteX98" fmla="*/ 126876 w 128954"/>
              <a:gd name="connsiteY98" fmla="*/ 103997 h 589761"/>
              <a:gd name="connsiteX99" fmla="*/ 126876 w 128954"/>
              <a:gd name="connsiteY99" fmla="*/ 118539 h 589761"/>
              <a:gd name="connsiteX100" fmla="*/ 81016 w 128954"/>
              <a:gd name="connsiteY100" fmla="*/ 167751 h 589761"/>
              <a:gd name="connsiteX101" fmla="*/ 107382 w 128954"/>
              <a:gd name="connsiteY101" fmla="*/ 160398 h 589761"/>
              <a:gd name="connsiteX102" fmla="*/ 116171 w 128954"/>
              <a:gd name="connsiteY102" fmla="*/ 142664 h 589761"/>
              <a:gd name="connsiteX103" fmla="*/ 107862 w 128954"/>
              <a:gd name="connsiteY103" fmla="*/ 125412 h 589761"/>
              <a:gd name="connsiteX104" fmla="*/ 82294 w 128954"/>
              <a:gd name="connsiteY104" fmla="*/ 118212 h 589761"/>
              <a:gd name="connsiteX105" fmla="*/ 54649 w 128954"/>
              <a:gd name="connsiteY105" fmla="*/ 125565 h 589761"/>
              <a:gd name="connsiteX106" fmla="*/ 45861 w 128954"/>
              <a:gd name="connsiteY106" fmla="*/ 143462 h 589761"/>
              <a:gd name="connsiteX107" fmla="*/ 54330 w 128954"/>
              <a:gd name="connsiteY107" fmla="*/ 160878 h 589761"/>
              <a:gd name="connsiteX108" fmla="*/ 81016 w 128954"/>
              <a:gd name="connsiteY108" fmla="*/ 167751 h 589761"/>
              <a:gd name="connsiteX109" fmla="*/ 97315 w 128954"/>
              <a:gd name="connsiteY109" fmla="*/ 16619 h 589761"/>
              <a:gd name="connsiteX110" fmla="*/ 99232 w 128954"/>
              <a:gd name="connsiteY110" fmla="*/ 644 h 589761"/>
              <a:gd name="connsiteX111" fmla="*/ 121284 w 128954"/>
              <a:gd name="connsiteY111" fmla="*/ 14706 h 589761"/>
              <a:gd name="connsiteX112" fmla="*/ 128954 w 128954"/>
              <a:gd name="connsiteY112" fmla="*/ 40907 h 589761"/>
              <a:gd name="connsiteX113" fmla="*/ 116649 w 128954"/>
              <a:gd name="connsiteY113" fmla="*/ 73030 h 589761"/>
              <a:gd name="connsiteX114" fmla="*/ 81655 w 128954"/>
              <a:gd name="connsiteY114" fmla="*/ 84699 h 589761"/>
              <a:gd name="connsiteX115" fmla="*/ 45701 w 128954"/>
              <a:gd name="connsiteY115" fmla="*/ 72866 h 589761"/>
              <a:gd name="connsiteX116" fmla="*/ 32917 w 128954"/>
              <a:gd name="connsiteY116" fmla="*/ 41869 h 589761"/>
              <a:gd name="connsiteX117" fmla="*/ 45541 w 128954"/>
              <a:gd name="connsiteY117" fmla="*/ 11669 h 589761"/>
              <a:gd name="connsiteX118" fmla="*/ 80696 w 128954"/>
              <a:gd name="connsiteY118" fmla="*/ 0 h 589761"/>
              <a:gd name="connsiteX119" fmla="*/ 84851 w 128954"/>
              <a:gd name="connsiteY119" fmla="*/ 164 h 589761"/>
              <a:gd name="connsiteX120" fmla="*/ 84851 w 128954"/>
              <a:gd name="connsiteY120" fmla="*/ 68714 h 589761"/>
              <a:gd name="connsiteX121" fmla="*/ 108181 w 128954"/>
              <a:gd name="connsiteY121" fmla="*/ 60083 h 589761"/>
              <a:gd name="connsiteX122" fmla="*/ 116171 w 128954"/>
              <a:gd name="connsiteY122" fmla="*/ 40907 h 589761"/>
              <a:gd name="connsiteX123" fmla="*/ 111697 w 128954"/>
              <a:gd name="connsiteY123" fmla="*/ 26211 h 589761"/>
              <a:gd name="connsiteX124" fmla="*/ 97315 w 128954"/>
              <a:gd name="connsiteY124" fmla="*/ 16619 h 589761"/>
              <a:gd name="connsiteX125" fmla="*/ 72068 w 128954"/>
              <a:gd name="connsiteY125" fmla="*/ 67753 h 589761"/>
              <a:gd name="connsiteX126" fmla="*/ 72068 w 128954"/>
              <a:gd name="connsiteY126" fmla="*/ 16465 h 589761"/>
              <a:gd name="connsiteX127" fmla="*/ 54649 w 128954"/>
              <a:gd name="connsiteY127" fmla="*/ 22376 h 589761"/>
              <a:gd name="connsiteX128" fmla="*/ 45701 w 128954"/>
              <a:gd name="connsiteY128" fmla="*/ 41715 h 589761"/>
              <a:gd name="connsiteX129" fmla="*/ 52892 w 128954"/>
              <a:gd name="connsiteY129" fmla="*/ 59766 h 589761"/>
              <a:gd name="connsiteX130" fmla="*/ 72068 w 128954"/>
              <a:gd name="connsiteY130" fmla="*/ 67753 h 58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28954" h="589761">
                <a:moveTo>
                  <a:pt x="126876" y="589762"/>
                </a:moveTo>
                <a:lnTo>
                  <a:pt x="0" y="589762"/>
                </a:lnTo>
                <a:lnTo>
                  <a:pt x="0" y="546134"/>
                </a:lnTo>
                <a:cubicBezTo>
                  <a:pt x="0" y="536224"/>
                  <a:pt x="639" y="528717"/>
                  <a:pt x="1918" y="523604"/>
                </a:cubicBezTo>
                <a:cubicBezTo>
                  <a:pt x="3515" y="516251"/>
                  <a:pt x="6498" y="510023"/>
                  <a:pt x="10866" y="504909"/>
                </a:cubicBezTo>
                <a:cubicBezTo>
                  <a:pt x="16512" y="498201"/>
                  <a:pt x="23756" y="493189"/>
                  <a:pt x="32598" y="489886"/>
                </a:cubicBezTo>
                <a:cubicBezTo>
                  <a:pt x="41440" y="486583"/>
                  <a:pt x="51506" y="484936"/>
                  <a:pt x="62799" y="484936"/>
                </a:cubicBezTo>
                <a:cubicBezTo>
                  <a:pt x="72387" y="484936"/>
                  <a:pt x="80909" y="486051"/>
                  <a:pt x="88366" y="488291"/>
                </a:cubicBezTo>
                <a:cubicBezTo>
                  <a:pt x="95823" y="490530"/>
                  <a:pt x="102002" y="493404"/>
                  <a:pt x="106902" y="496922"/>
                </a:cubicBezTo>
                <a:cubicBezTo>
                  <a:pt x="111697" y="500430"/>
                  <a:pt x="115532" y="504326"/>
                  <a:pt x="118407" y="508581"/>
                </a:cubicBezTo>
                <a:cubicBezTo>
                  <a:pt x="121177" y="512733"/>
                  <a:pt x="123308" y="517795"/>
                  <a:pt x="124799" y="523768"/>
                </a:cubicBezTo>
                <a:cubicBezTo>
                  <a:pt x="126184" y="529617"/>
                  <a:pt x="126876" y="536388"/>
                  <a:pt x="126876" y="544058"/>
                </a:cubicBezTo>
                <a:lnTo>
                  <a:pt x="126876" y="589762"/>
                </a:lnTo>
                <a:close/>
                <a:moveTo>
                  <a:pt x="111856" y="572979"/>
                </a:moveTo>
                <a:lnTo>
                  <a:pt x="111856" y="545970"/>
                </a:lnTo>
                <a:cubicBezTo>
                  <a:pt x="111856" y="537564"/>
                  <a:pt x="111111" y="531008"/>
                  <a:pt x="109618" y="526324"/>
                </a:cubicBezTo>
                <a:cubicBezTo>
                  <a:pt x="108021" y="521528"/>
                  <a:pt x="105837" y="517693"/>
                  <a:pt x="103067" y="514819"/>
                </a:cubicBezTo>
                <a:cubicBezTo>
                  <a:pt x="99019" y="510872"/>
                  <a:pt x="93639" y="507783"/>
                  <a:pt x="86928" y="505544"/>
                </a:cubicBezTo>
                <a:cubicBezTo>
                  <a:pt x="80216" y="503314"/>
                  <a:pt x="72068" y="502189"/>
                  <a:pt x="62480" y="502189"/>
                </a:cubicBezTo>
                <a:cubicBezTo>
                  <a:pt x="49270" y="502189"/>
                  <a:pt x="39096" y="504378"/>
                  <a:pt x="31959" y="508745"/>
                </a:cubicBezTo>
                <a:cubicBezTo>
                  <a:pt x="24822" y="513111"/>
                  <a:pt x="20027" y="518440"/>
                  <a:pt x="17577" y="524719"/>
                </a:cubicBezTo>
                <a:cubicBezTo>
                  <a:pt x="15873" y="529198"/>
                  <a:pt x="15020" y="536439"/>
                  <a:pt x="15020" y="546451"/>
                </a:cubicBezTo>
                <a:lnTo>
                  <a:pt x="15020" y="572979"/>
                </a:lnTo>
                <a:lnTo>
                  <a:pt x="111856" y="572979"/>
                </a:lnTo>
                <a:close/>
                <a:moveTo>
                  <a:pt x="97315" y="400902"/>
                </a:moveTo>
                <a:lnTo>
                  <a:pt x="99232" y="384918"/>
                </a:lnTo>
                <a:cubicBezTo>
                  <a:pt x="108713" y="387372"/>
                  <a:pt x="116063" y="392056"/>
                  <a:pt x="121284" y="398980"/>
                </a:cubicBezTo>
                <a:cubicBezTo>
                  <a:pt x="126398" y="405801"/>
                  <a:pt x="128954" y="414535"/>
                  <a:pt x="128954" y="425191"/>
                </a:cubicBezTo>
                <a:cubicBezTo>
                  <a:pt x="128954" y="438721"/>
                  <a:pt x="124852" y="449429"/>
                  <a:pt x="116649" y="457303"/>
                </a:cubicBezTo>
                <a:cubicBezTo>
                  <a:pt x="108340" y="465086"/>
                  <a:pt x="96675" y="468972"/>
                  <a:pt x="81655" y="468972"/>
                </a:cubicBezTo>
                <a:cubicBezTo>
                  <a:pt x="66208" y="468972"/>
                  <a:pt x="54224" y="465035"/>
                  <a:pt x="45701" y="457150"/>
                </a:cubicBezTo>
                <a:cubicBezTo>
                  <a:pt x="37179" y="449153"/>
                  <a:pt x="32917" y="438824"/>
                  <a:pt x="32917" y="426142"/>
                </a:cubicBezTo>
                <a:cubicBezTo>
                  <a:pt x="32917" y="413788"/>
                  <a:pt x="37125" y="403725"/>
                  <a:pt x="45541" y="395942"/>
                </a:cubicBezTo>
                <a:cubicBezTo>
                  <a:pt x="53850" y="388170"/>
                  <a:pt x="65568" y="384284"/>
                  <a:pt x="80696" y="384284"/>
                </a:cubicBezTo>
                <a:cubicBezTo>
                  <a:pt x="81655" y="384284"/>
                  <a:pt x="83040" y="384335"/>
                  <a:pt x="84851" y="384437"/>
                </a:cubicBezTo>
                <a:lnTo>
                  <a:pt x="84851" y="452998"/>
                </a:lnTo>
                <a:cubicBezTo>
                  <a:pt x="94971" y="452354"/>
                  <a:pt x="102748" y="449480"/>
                  <a:pt x="108181" y="444366"/>
                </a:cubicBezTo>
                <a:cubicBezTo>
                  <a:pt x="113507" y="439253"/>
                  <a:pt x="116171" y="432861"/>
                  <a:pt x="116171" y="425191"/>
                </a:cubicBezTo>
                <a:cubicBezTo>
                  <a:pt x="116171" y="419434"/>
                  <a:pt x="114679" y="414535"/>
                  <a:pt x="111697" y="410485"/>
                </a:cubicBezTo>
                <a:cubicBezTo>
                  <a:pt x="108713" y="406435"/>
                  <a:pt x="103919" y="403244"/>
                  <a:pt x="97315" y="400902"/>
                </a:cubicBezTo>
                <a:close/>
                <a:moveTo>
                  <a:pt x="72068" y="452037"/>
                </a:moveTo>
                <a:lnTo>
                  <a:pt x="72068" y="400739"/>
                </a:lnTo>
                <a:cubicBezTo>
                  <a:pt x="64397" y="401485"/>
                  <a:pt x="58592" y="403459"/>
                  <a:pt x="54649" y="406650"/>
                </a:cubicBezTo>
                <a:cubicBezTo>
                  <a:pt x="48684" y="411661"/>
                  <a:pt x="45701" y="418104"/>
                  <a:pt x="45701" y="425989"/>
                </a:cubicBezTo>
                <a:cubicBezTo>
                  <a:pt x="45701" y="433127"/>
                  <a:pt x="48098" y="439141"/>
                  <a:pt x="52892" y="444039"/>
                </a:cubicBezTo>
                <a:cubicBezTo>
                  <a:pt x="57685" y="448836"/>
                  <a:pt x="64077" y="451505"/>
                  <a:pt x="72068" y="452037"/>
                </a:cubicBezTo>
                <a:close/>
                <a:moveTo>
                  <a:pt x="93160" y="305384"/>
                </a:moveTo>
                <a:lnTo>
                  <a:pt x="95238" y="290043"/>
                </a:lnTo>
                <a:cubicBezTo>
                  <a:pt x="105783" y="291639"/>
                  <a:pt x="114040" y="295893"/>
                  <a:pt x="120006" y="302827"/>
                </a:cubicBezTo>
                <a:cubicBezTo>
                  <a:pt x="125971" y="309751"/>
                  <a:pt x="128954" y="318218"/>
                  <a:pt x="128954" y="328231"/>
                </a:cubicBezTo>
                <a:cubicBezTo>
                  <a:pt x="128954" y="340799"/>
                  <a:pt x="124852" y="350924"/>
                  <a:pt x="116649" y="358594"/>
                </a:cubicBezTo>
                <a:cubicBezTo>
                  <a:pt x="108447" y="366264"/>
                  <a:pt x="96675" y="370099"/>
                  <a:pt x="81335" y="370099"/>
                </a:cubicBezTo>
                <a:cubicBezTo>
                  <a:pt x="71321" y="370099"/>
                  <a:pt x="62639" y="368442"/>
                  <a:pt x="55288" y="365139"/>
                </a:cubicBezTo>
                <a:cubicBezTo>
                  <a:pt x="47832" y="361836"/>
                  <a:pt x="42239" y="356835"/>
                  <a:pt x="38510" y="350126"/>
                </a:cubicBezTo>
                <a:cubicBezTo>
                  <a:pt x="34782" y="343407"/>
                  <a:pt x="32917" y="336115"/>
                  <a:pt x="32917" y="328231"/>
                </a:cubicBezTo>
                <a:cubicBezTo>
                  <a:pt x="32917" y="318218"/>
                  <a:pt x="35474" y="310068"/>
                  <a:pt x="40587" y="303778"/>
                </a:cubicBezTo>
                <a:cubicBezTo>
                  <a:pt x="45594" y="297386"/>
                  <a:pt x="52732" y="293285"/>
                  <a:pt x="62000" y="291475"/>
                </a:cubicBezTo>
                <a:lnTo>
                  <a:pt x="64237" y="306662"/>
                </a:lnTo>
                <a:cubicBezTo>
                  <a:pt x="58165" y="308043"/>
                  <a:pt x="53585" y="310599"/>
                  <a:pt x="50495" y="314332"/>
                </a:cubicBezTo>
                <a:cubicBezTo>
                  <a:pt x="47299" y="317953"/>
                  <a:pt x="45701" y="322370"/>
                  <a:pt x="45701" y="327586"/>
                </a:cubicBezTo>
                <a:cubicBezTo>
                  <a:pt x="45701" y="335369"/>
                  <a:pt x="48524" y="341761"/>
                  <a:pt x="54171" y="346762"/>
                </a:cubicBezTo>
                <a:cubicBezTo>
                  <a:pt x="59816" y="351670"/>
                  <a:pt x="68711" y="354115"/>
                  <a:pt x="80855" y="354115"/>
                </a:cubicBezTo>
                <a:cubicBezTo>
                  <a:pt x="93214" y="354115"/>
                  <a:pt x="102215" y="351773"/>
                  <a:pt x="107862" y="347089"/>
                </a:cubicBezTo>
                <a:cubicBezTo>
                  <a:pt x="113400" y="342292"/>
                  <a:pt x="116171" y="336064"/>
                  <a:pt x="116171" y="328394"/>
                </a:cubicBezTo>
                <a:cubicBezTo>
                  <a:pt x="116171" y="322319"/>
                  <a:pt x="114307" y="317257"/>
                  <a:pt x="110578" y="313207"/>
                </a:cubicBezTo>
                <a:cubicBezTo>
                  <a:pt x="106743" y="309055"/>
                  <a:pt x="100937" y="306447"/>
                  <a:pt x="93160" y="305384"/>
                </a:cubicBezTo>
                <a:close/>
                <a:moveTo>
                  <a:pt x="80855" y="282445"/>
                </a:moveTo>
                <a:cubicBezTo>
                  <a:pt x="63918" y="282445"/>
                  <a:pt x="51347" y="277710"/>
                  <a:pt x="43144" y="268230"/>
                </a:cubicBezTo>
                <a:cubicBezTo>
                  <a:pt x="36327" y="260345"/>
                  <a:pt x="32917" y="250752"/>
                  <a:pt x="32917" y="239461"/>
                </a:cubicBezTo>
                <a:cubicBezTo>
                  <a:pt x="32917" y="226790"/>
                  <a:pt x="37072" y="216451"/>
                  <a:pt x="45382" y="208464"/>
                </a:cubicBezTo>
                <a:cubicBezTo>
                  <a:pt x="53585" y="200364"/>
                  <a:pt x="64983" y="196314"/>
                  <a:pt x="79577" y="196314"/>
                </a:cubicBezTo>
                <a:cubicBezTo>
                  <a:pt x="91402" y="196314"/>
                  <a:pt x="100723" y="198135"/>
                  <a:pt x="107541" y="201755"/>
                </a:cubicBezTo>
                <a:cubicBezTo>
                  <a:pt x="114360" y="205263"/>
                  <a:pt x="119633" y="210438"/>
                  <a:pt x="123361" y="217249"/>
                </a:cubicBezTo>
                <a:cubicBezTo>
                  <a:pt x="127090" y="223968"/>
                  <a:pt x="128954" y="231372"/>
                  <a:pt x="128954" y="239461"/>
                </a:cubicBezTo>
                <a:cubicBezTo>
                  <a:pt x="128954" y="252245"/>
                  <a:pt x="124852" y="262636"/>
                  <a:pt x="116649" y="270623"/>
                </a:cubicBezTo>
                <a:cubicBezTo>
                  <a:pt x="108340" y="278508"/>
                  <a:pt x="96410" y="282445"/>
                  <a:pt x="80855" y="282445"/>
                </a:cubicBezTo>
                <a:close/>
                <a:moveTo>
                  <a:pt x="80855" y="266471"/>
                </a:moveTo>
                <a:cubicBezTo>
                  <a:pt x="92681" y="266471"/>
                  <a:pt x="101523" y="263914"/>
                  <a:pt x="107382" y="258800"/>
                </a:cubicBezTo>
                <a:cubicBezTo>
                  <a:pt x="113241" y="253687"/>
                  <a:pt x="116171" y="247244"/>
                  <a:pt x="116171" y="239461"/>
                </a:cubicBezTo>
                <a:cubicBezTo>
                  <a:pt x="116171" y="231689"/>
                  <a:pt x="113241" y="225246"/>
                  <a:pt x="107382" y="220133"/>
                </a:cubicBezTo>
                <a:cubicBezTo>
                  <a:pt x="101417" y="215019"/>
                  <a:pt x="92414" y="212463"/>
                  <a:pt x="80377" y="212463"/>
                </a:cubicBezTo>
                <a:cubicBezTo>
                  <a:pt x="69084" y="212463"/>
                  <a:pt x="60509" y="215019"/>
                  <a:pt x="54649" y="220133"/>
                </a:cubicBezTo>
                <a:cubicBezTo>
                  <a:pt x="48790" y="225246"/>
                  <a:pt x="45861" y="231689"/>
                  <a:pt x="45861" y="239461"/>
                </a:cubicBezTo>
                <a:cubicBezTo>
                  <a:pt x="45861" y="247244"/>
                  <a:pt x="48790" y="253687"/>
                  <a:pt x="54649" y="258800"/>
                </a:cubicBezTo>
                <a:cubicBezTo>
                  <a:pt x="60402" y="263914"/>
                  <a:pt x="69138" y="266471"/>
                  <a:pt x="80855" y="266471"/>
                </a:cubicBezTo>
                <a:close/>
                <a:moveTo>
                  <a:pt x="126876" y="118539"/>
                </a:moveTo>
                <a:lnTo>
                  <a:pt x="115212" y="118539"/>
                </a:lnTo>
                <a:cubicBezTo>
                  <a:pt x="124373" y="124287"/>
                  <a:pt x="128954" y="132867"/>
                  <a:pt x="128954" y="144260"/>
                </a:cubicBezTo>
                <a:cubicBezTo>
                  <a:pt x="128954" y="151511"/>
                  <a:pt x="126929" y="158219"/>
                  <a:pt x="122882" y="164396"/>
                </a:cubicBezTo>
                <a:cubicBezTo>
                  <a:pt x="118834" y="170574"/>
                  <a:pt x="113188" y="175370"/>
                  <a:pt x="105944" y="178775"/>
                </a:cubicBezTo>
                <a:cubicBezTo>
                  <a:pt x="98699" y="182079"/>
                  <a:pt x="90390" y="183735"/>
                  <a:pt x="81016" y="183735"/>
                </a:cubicBezTo>
                <a:cubicBezTo>
                  <a:pt x="71854" y="183735"/>
                  <a:pt x="63545" y="182242"/>
                  <a:pt x="56088" y="179256"/>
                </a:cubicBezTo>
                <a:cubicBezTo>
                  <a:pt x="48631" y="176168"/>
                  <a:pt x="42931" y="171586"/>
                  <a:pt x="38990" y="165511"/>
                </a:cubicBezTo>
                <a:cubicBezTo>
                  <a:pt x="34942" y="159334"/>
                  <a:pt x="32917" y="152462"/>
                  <a:pt x="32917" y="144904"/>
                </a:cubicBezTo>
                <a:cubicBezTo>
                  <a:pt x="32917" y="139361"/>
                  <a:pt x="34089" y="134462"/>
                  <a:pt x="36433" y="130198"/>
                </a:cubicBezTo>
                <a:cubicBezTo>
                  <a:pt x="38777" y="125831"/>
                  <a:pt x="41812" y="122262"/>
                  <a:pt x="45541" y="119490"/>
                </a:cubicBezTo>
                <a:lnTo>
                  <a:pt x="0" y="119490"/>
                </a:lnTo>
                <a:lnTo>
                  <a:pt x="0" y="103997"/>
                </a:lnTo>
                <a:lnTo>
                  <a:pt x="126876" y="103997"/>
                </a:lnTo>
                <a:lnTo>
                  <a:pt x="126876" y="118539"/>
                </a:lnTo>
                <a:close/>
                <a:moveTo>
                  <a:pt x="81016" y="167751"/>
                </a:moveTo>
                <a:cubicBezTo>
                  <a:pt x="92734" y="167751"/>
                  <a:pt x="101523" y="165307"/>
                  <a:pt x="107382" y="160398"/>
                </a:cubicBezTo>
                <a:cubicBezTo>
                  <a:pt x="113241" y="155397"/>
                  <a:pt x="116171" y="149486"/>
                  <a:pt x="116171" y="142664"/>
                </a:cubicBezTo>
                <a:cubicBezTo>
                  <a:pt x="116171" y="135956"/>
                  <a:pt x="113400" y="130198"/>
                  <a:pt x="107862" y="125412"/>
                </a:cubicBezTo>
                <a:cubicBezTo>
                  <a:pt x="102215" y="120615"/>
                  <a:pt x="93692" y="118212"/>
                  <a:pt x="82294" y="118212"/>
                </a:cubicBezTo>
                <a:cubicBezTo>
                  <a:pt x="69724" y="118212"/>
                  <a:pt x="60509" y="120666"/>
                  <a:pt x="54649" y="125565"/>
                </a:cubicBezTo>
                <a:cubicBezTo>
                  <a:pt x="48790" y="130362"/>
                  <a:pt x="45861" y="136324"/>
                  <a:pt x="45861" y="143462"/>
                </a:cubicBezTo>
                <a:cubicBezTo>
                  <a:pt x="45861" y="150386"/>
                  <a:pt x="48684" y="156195"/>
                  <a:pt x="54330" y="160878"/>
                </a:cubicBezTo>
                <a:cubicBezTo>
                  <a:pt x="59976" y="165460"/>
                  <a:pt x="68872" y="167751"/>
                  <a:pt x="81016" y="167751"/>
                </a:cubicBezTo>
                <a:close/>
                <a:moveTo>
                  <a:pt x="97315" y="16619"/>
                </a:moveTo>
                <a:lnTo>
                  <a:pt x="99232" y="644"/>
                </a:lnTo>
                <a:cubicBezTo>
                  <a:pt x="108713" y="3099"/>
                  <a:pt x="116063" y="7783"/>
                  <a:pt x="121284" y="14706"/>
                </a:cubicBezTo>
                <a:cubicBezTo>
                  <a:pt x="126398" y="21527"/>
                  <a:pt x="128954" y="30261"/>
                  <a:pt x="128954" y="40907"/>
                </a:cubicBezTo>
                <a:cubicBezTo>
                  <a:pt x="128954" y="54437"/>
                  <a:pt x="124852" y="65145"/>
                  <a:pt x="116649" y="73030"/>
                </a:cubicBezTo>
                <a:cubicBezTo>
                  <a:pt x="108340" y="80802"/>
                  <a:pt x="96675" y="84699"/>
                  <a:pt x="81655" y="84699"/>
                </a:cubicBezTo>
                <a:cubicBezTo>
                  <a:pt x="66208" y="84699"/>
                  <a:pt x="54224" y="80751"/>
                  <a:pt x="45701" y="72866"/>
                </a:cubicBezTo>
                <a:cubicBezTo>
                  <a:pt x="37179" y="64879"/>
                  <a:pt x="32917" y="54550"/>
                  <a:pt x="32917" y="41869"/>
                </a:cubicBezTo>
                <a:cubicBezTo>
                  <a:pt x="32917" y="29515"/>
                  <a:pt x="37125" y="19441"/>
                  <a:pt x="45541" y="11669"/>
                </a:cubicBezTo>
                <a:cubicBezTo>
                  <a:pt x="53850" y="3896"/>
                  <a:pt x="65568" y="0"/>
                  <a:pt x="80696" y="0"/>
                </a:cubicBezTo>
                <a:cubicBezTo>
                  <a:pt x="81655" y="0"/>
                  <a:pt x="83040" y="61"/>
                  <a:pt x="84851" y="164"/>
                </a:cubicBezTo>
                <a:lnTo>
                  <a:pt x="84851" y="68714"/>
                </a:lnTo>
                <a:cubicBezTo>
                  <a:pt x="94971" y="68080"/>
                  <a:pt x="102748" y="65196"/>
                  <a:pt x="108181" y="60083"/>
                </a:cubicBezTo>
                <a:cubicBezTo>
                  <a:pt x="113507" y="54969"/>
                  <a:pt x="116171" y="48578"/>
                  <a:pt x="116171" y="40907"/>
                </a:cubicBezTo>
                <a:cubicBezTo>
                  <a:pt x="116171" y="35160"/>
                  <a:pt x="114679" y="30261"/>
                  <a:pt x="111697" y="26211"/>
                </a:cubicBezTo>
                <a:cubicBezTo>
                  <a:pt x="108713" y="22161"/>
                  <a:pt x="103919" y="18971"/>
                  <a:pt x="97315" y="16619"/>
                </a:cubicBezTo>
                <a:close/>
                <a:moveTo>
                  <a:pt x="72068" y="67753"/>
                </a:moveTo>
                <a:lnTo>
                  <a:pt x="72068" y="16465"/>
                </a:lnTo>
                <a:cubicBezTo>
                  <a:pt x="64397" y="17212"/>
                  <a:pt x="58592" y="19175"/>
                  <a:pt x="54649" y="22376"/>
                </a:cubicBezTo>
                <a:cubicBezTo>
                  <a:pt x="48684" y="27387"/>
                  <a:pt x="45701" y="33830"/>
                  <a:pt x="45701" y="41715"/>
                </a:cubicBezTo>
                <a:cubicBezTo>
                  <a:pt x="45701" y="48843"/>
                  <a:pt x="48098" y="54867"/>
                  <a:pt x="52892" y="59766"/>
                </a:cubicBezTo>
                <a:cubicBezTo>
                  <a:pt x="57685" y="64562"/>
                  <a:pt x="64077" y="67221"/>
                  <a:pt x="72068" y="67753"/>
                </a:cubicBezTo>
                <a:close/>
              </a:path>
            </a:pathLst>
          </a:custGeom>
          <a:solidFill>
            <a:srgbClr val="000000"/>
          </a:solidFill>
          <a:ln w="4842" cap="sq">
            <a:noFill/>
            <a:prstDash val="solid"/>
            <a:miter/>
          </a:ln>
        </p:spPr>
        <p:txBody>
          <a:bodyPr rtlCol="0" anchor="ctr"/>
          <a:lstStyle/>
          <a:p>
            <a:endParaRPr lang="en-US" sz="1701"/>
          </a:p>
        </p:txBody>
      </p:sp>
      <p:sp>
        <p:nvSpPr>
          <p:cNvPr id="28" name="Freeform 27">
            <a:extLst>
              <a:ext uri="{FF2B5EF4-FFF2-40B4-BE49-F238E27FC236}">
                <a16:creationId xmlns:a16="http://schemas.microsoft.com/office/drawing/2014/main" id="{B0DC43FF-73F4-4A4D-A245-6D3CFBB53F1C}"/>
              </a:ext>
            </a:extLst>
          </p:cNvPr>
          <p:cNvSpPr/>
          <p:nvPr/>
        </p:nvSpPr>
        <p:spPr>
          <a:xfrm>
            <a:off x="6873702" y="1031336"/>
            <a:ext cx="4058024" cy="269967"/>
          </a:xfrm>
          <a:custGeom>
            <a:avLst/>
            <a:gdLst>
              <a:gd name="connsiteX0" fmla="*/ 0 w 4294626"/>
              <a:gd name="connsiteY0" fmla="*/ 0 h 285707"/>
              <a:gd name="connsiteX1" fmla="*/ 4294627 w 4294626"/>
              <a:gd name="connsiteY1" fmla="*/ 0 h 285707"/>
              <a:gd name="connsiteX2" fmla="*/ 4294627 w 4294626"/>
              <a:gd name="connsiteY2" fmla="*/ 285707 h 285707"/>
              <a:gd name="connsiteX3" fmla="*/ 0 w 4294626"/>
              <a:gd name="connsiteY3" fmla="*/ 285707 h 285707"/>
            </a:gdLst>
            <a:ahLst/>
            <a:cxnLst>
              <a:cxn ang="0">
                <a:pos x="connsiteX0" y="connsiteY0"/>
              </a:cxn>
              <a:cxn ang="0">
                <a:pos x="connsiteX1" y="connsiteY1"/>
              </a:cxn>
              <a:cxn ang="0">
                <a:pos x="connsiteX2" y="connsiteY2"/>
              </a:cxn>
              <a:cxn ang="0">
                <a:pos x="connsiteX3" y="connsiteY3"/>
              </a:cxn>
            </a:cxnLst>
            <a:rect l="l" t="t" r="r" b="b"/>
            <a:pathLst>
              <a:path w="4294626" h="285707">
                <a:moveTo>
                  <a:pt x="0" y="0"/>
                </a:moveTo>
                <a:lnTo>
                  <a:pt x="4294627" y="0"/>
                </a:lnTo>
                <a:lnTo>
                  <a:pt x="4294627" y="285707"/>
                </a:lnTo>
                <a:lnTo>
                  <a:pt x="0" y="285707"/>
                </a:lnTo>
                <a:close/>
              </a:path>
            </a:pathLst>
          </a:custGeom>
          <a:solidFill>
            <a:srgbClr val="EEEEEE"/>
          </a:solidFill>
          <a:ln w="4842" cap="sq">
            <a:noFill/>
            <a:prstDash val="solid"/>
            <a:miter/>
          </a:ln>
        </p:spPr>
        <p:txBody>
          <a:bodyPr rtlCol="0" anchor="ctr"/>
          <a:lstStyle/>
          <a:p>
            <a:endParaRPr lang="en-US" sz="1701"/>
          </a:p>
        </p:txBody>
      </p:sp>
      <p:sp>
        <p:nvSpPr>
          <p:cNvPr id="29" name="Freeform 28">
            <a:extLst>
              <a:ext uri="{FF2B5EF4-FFF2-40B4-BE49-F238E27FC236}">
                <a16:creationId xmlns:a16="http://schemas.microsoft.com/office/drawing/2014/main" id="{4B42766E-F788-3F47-A90D-D2210E42FD4C}"/>
              </a:ext>
            </a:extLst>
          </p:cNvPr>
          <p:cNvSpPr/>
          <p:nvPr/>
        </p:nvSpPr>
        <p:spPr>
          <a:xfrm>
            <a:off x="8612737" y="1105766"/>
            <a:ext cx="590899" cy="155067"/>
          </a:xfrm>
          <a:custGeom>
            <a:avLst/>
            <a:gdLst>
              <a:gd name="connsiteX0" fmla="*/ 0 w 625351"/>
              <a:gd name="connsiteY0" fmla="*/ 126876 h 164108"/>
              <a:gd name="connsiteX1" fmla="*/ 0 w 625351"/>
              <a:gd name="connsiteY1" fmla="*/ 0 h 164108"/>
              <a:gd name="connsiteX2" fmla="*/ 25250 w 625351"/>
              <a:gd name="connsiteY2" fmla="*/ 0 h 164108"/>
              <a:gd name="connsiteX3" fmla="*/ 55297 w 625351"/>
              <a:gd name="connsiteY3" fmla="*/ 89804 h 164108"/>
              <a:gd name="connsiteX4" fmla="*/ 61361 w 625351"/>
              <a:gd name="connsiteY4" fmla="*/ 108660 h 164108"/>
              <a:gd name="connsiteX5" fmla="*/ 68080 w 625351"/>
              <a:gd name="connsiteY5" fmla="*/ 88207 h 164108"/>
              <a:gd name="connsiteX6" fmla="*/ 98597 w 625351"/>
              <a:gd name="connsiteY6" fmla="*/ 0 h 164108"/>
              <a:gd name="connsiteX7" fmla="*/ 121127 w 625351"/>
              <a:gd name="connsiteY7" fmla="*/ 0 h 164108"/>
              <a:gd name="connsiteX8" fmla="*/ 121127 w 625351"/>
              <a:gd name="connsiteY8" fmla="*/ 126876 h 164108"/>
              <a:gd name="connsiteX9" fmla="*/ 104989 w 625351"/>
              <a:gd name="connsiteY9" fmla="*/ 126876 h 164108"/>
              <a:gd name="connsiteX10" fmla="*/ 104989 w 625351"/>
              <a:gd name="connsiteY10" fmla="*/ 20773 h 164108"/>
              <a:gd name="connsiteX11" fmla="*/ 68080 w 625351"/>
              <a:gd name="connsiteY11" fmla="*/ 126876 h 164108"/>
              <a:gd name="connsiteX12" fmla="*/ 52893 w 625351"/>
              <a:gd name="connsiteY12" fmla="*/ 126876 h 164108"/>
              <a:gd name="connsiteX13" fmla="*/ 16302 w 625351"/>
              <a:gd name="connsiteY13" fmla="*/ 18855 h 164108"/>
              <a:gd name="connsiteX14" fmla="*/ 16302 w 625351"/>
              <a:gd name="connsiteY14" fmla="*/ 126876 h 164108"/>
              <a:gd name="connsiteX15" fmla="*/ 0 w 625351"/>
              <a:gd name="connsiteY15" fmla="*/ 126876 h 164108"/>
              <a:gd name="connsiteX16" fmla="*/ 209149 w 625351"/>
              <a:gd name="connsiteY16" fmla="*/ 97315 h 164108"/>
              <a:gd name="connsiteX17" fmla="*/ 225124 w 625351"/>
              <a:gd name="connsiteY17" fmla="*/ 99232 h 164108"/>
              <a:gd name="connsiteX18" fmla="*/ 211062 w 625351"/>
              <a:gd name="connsiteY18" fmla="*/ 121284 h 164108"/>
              <a:gd name="connsiteX19" fmla="*/ 184861 w 625351"/>
              <a:gd name="connsiteY19" fmla="*/ 128954 h 164108"/>
              <a:gd name="connsiteX20" fmla="*/ 152738 w 625351"/>
              <a:gd name="connsiteY20" fmla="*/ 116649 h 164108"/>
              <a:gd name="connsiteX21" fmla="*/ 141069 w 625351"/>
              <a:gd name="connsiteY21" fmla="*/ 81655 h 164108"/>
              <a:gd name="connsiteX22" fmla="*/ 152902 w 625351"/>
              <a:gd name="connsiteY22" fmla="*/ 45701 h 164108"/>
              <a:gd name="connsiteX23" fmla="*/ 183899 w 625351"/>
              <a:gd name="connsiteY23" fmla="*/ 32917 h 164108"/>
              <a:gd name="connsiteX24" fmla="*/ 214099 w 625351"/>
              <a:gd name="connsiteY24" fmla="*/ 45541 h 164108"/>
              <a:gd name="connsiteX25" fmla="*/ 225768 w 625351"/>
              <a:gd name="connsiteY25" fmla="*/ 80696 h 164108"/>
              <a:gd name="connsiteX26" fmla="*/ 225604 w 625351"/>
              <a:gd name="connsiteY26" fmla="*/ 84851 h 164108"/>
              <a:gd name="connsiteX27" fmla="*/ 157054 w 625351"/>
              <a:gd name="connsiteY27" fmla="*/ 84851 h 164108"/>
              <a:gd name="connsiteX28" fmla="*/ 165685 w 625351"/>
              <a:gd name="connsiteY28" fmla="*/ 108181 h 164108"/>
              <a:gd name="connsiteX29" fmla="*/ 184861 w 625351"/>
              <a:gd name="connsiteY29" fmla="*/ 116171 h 164108"/>
              <a:gd name="connsiteX30" fmla="*/ 199556 w 625351"/>
              <a:gd name="connsiteY30" fmla="*/ 111697 h 164108"/>
              <a:gd name="connsiteX31" fmla="*/ 209149 w 625351"/>
              <a:gd name="connsiteY31" fmla="*/ 97315 h 164108"/>
              <a:gd name="connsiteX32" fmla="*/ 158015 w 625351"/>
              <a:gd name="connsiteY32" fmla="*/ 72068 h 164108"/>
              <a:gd name="connsiteX33" fmla="*/ 209303 w 625351"/>
              <a:gd name="connsiteY33" fmla="*/ 72068 h 164108"/>
              <a:gd name="connsiteX34" fmla="*/ 203392 w 625351"/>
              <a:gd name="connsiteY34" fmla="*/ 54649 h 164108"/>
              <a:gd name="connsiteX35" fmla="*/ 184053 w 625351"/>
              <a:gd name="connsiteY35" fmla="*/ 45701 h 164108"/>
              <a:gd name="connsiteX36" fmla="*/ 166002 w 625351"/>
              <a:gd name="connsiteY36" fmla="*/ 52892 h 164108"/>
              <a:gd name="connsiteX37" fmla="*/ 158015 w 625351"/>
              <a:gd name="connsiteY37" fmla="*/ 72068 h 164108"/>
              <a:gd name="connsiteX38" fmla="*/ 244739 w 625351"/>
              <a:gd name="connsiteY38" fmla="*/ 126876 h 164108"/>
              <a:gd name="connsiteX39" fmla="*/ 244739 w 625351"/>
              <a:gd name="connsiteY39" fmla="*/ 34995 h 164108"/>
              <a:gd name="connsiteX40" fmla="*/ 258647 w 625351"/>
              <a:gd name="connsiteY40" fmla="*/ 34995 h 164108"/>
              <a:gd name="connsiteX41" fmla="*/ 258647 w 625351"/>
              <a:gd name="connsiteY41" fmla="*/ 47938 h 164108"/>
              <a:gd name="connsiteX42" fmla="*/ 270152 w 625351"/>
              <a:gd name="connsiteY42" fmla="*/ 37072 h 164108"/>
              <a:gd name="connsiteX43" fmla="*/ 286608 w 625351"/>
              <a:gd name="connsiteY43" fmla="*/ 32917 h 164108"/>
              <a:gd name="connsiteX44" fmla="*/ 303226 w 625351"/>
              <a:gd name="connsiteY44" fmla="*/ 37232 h 164108"/>
              <a:gd name="connsiteX45" fmla="*/ 312492 w 625351"/>
              <a:gd name="connsiteY45" fmla="*/ 49057 h 164108"/>
              <a:gd name="connsiteX46" fmla="*/ 340943 w 625351"/>
              <a:gd name="connsiteY46" fmla="*/ 32917 h 164108"/>
              <a:gd name="connsiteX47" fmla="*/ 361867 w 625351"/>
              <a:gd name="connsiteY47" fmla="*/ 40587 h 164108"/>
              <a:gd name="connsiteX48" fmla="*/ 369220 w 625351"/>
              <a:gd name="connsiteY48" fmla="*/ 63758 h 164108"/>
              <a:gd name="connsiteX49" fmla="*/ 369220 w 625351"/>
              <a:gd name="connsiteY49" fmla="*/ 126876 h 164108"/>
              <a:gd name="connsiteX50" fmla="*/ 353726 w 625351"/>
              <a:gd name="connsiteY50" fmla="*/ 126876 h 164108"/>
              <a:gd name="connsiteX51" fmla="*/ 353726 w 625351"/>
              <a:gd name="connsiteY51" fmla="*/ 69031 h 164108"/>
              <a:gd name="connsiteX52" fmla="*/ 352121 w 625351"/>
              <a:gd name="connsiteY52" fmla="*/ 55608 h 164108"/>
              <a:gd name="connsiteX53" fmla="*/ 346690 w 625351"/>
              <a:gd name="connsiteY53" fmla="*/ 48897 h 164108"/>
              <a:gd name="connsiteX54" fmla="*/ 337425 w 625351"/>
              <a:gd name="connsiteY54" fmla="*/ 46340 h 164108"/>
              <a:gd name="connsiteX55" fmla="*/ 321287 w 625351"/>
              <a:gd name="connsiteY55" fmla="*/ 52892 h 164108"/>
              <a:gd name="connsiteX56" fmla="*/ 314895 w 625351"/>
              <a:gd name="connsiteY56" fmla="*/ 73505 h 164108"/>
              <a:gd name="connsiteX57" fmla="*/ 314895 w 625351"/>
              <a:gd name="connsiteY57" fmla="*/ 126876 h 164108"/>
              <a:gd name="connsiteX58" fmla="*/ 299391 w 625351"/>
              <a:gd name="connsiteY58" fmla="*/ 126876 h 164108"/>
              <a:gd name="connsiteX59" fmla="*/ 299391 w 625351"/>
              <a:gd name="connsiteY59" fmla="*/ 67114 h 164108"/>
              <a:gd name="connsiteX60" fmla="*/ 295556 w 625351"/>
              <a:gd name="connsiteY60" fmla="*/ 51614 h 164108"/>
              <a:gd name="connsiteX61" fmla="*/ 283089 w 625351"/>
              <a:gd name="connsiteY61" fmla="*/ 46340 h 164108"/>
              <a:gd name="connsiteX62" fmla="*/ 270950 w 625351"/>
              <a:gd name="connsiteY62" fmla="*/ 49856 h 164108"/>
              <a:gd name="connsiteX63" fmla="*/ 262799 w 625351"/>
              <a:gd name="connsiteY63" fmla="*/ 60083 h 164108"/>
              <a:gd name="connsiteX64" fmla="*/ 260406 w 625351"/>
              <a:gd name="connsiteY64" fmla="*/ 79258 h 164108"/>
              <a:gd name="connsiteX65" fmla="*/ 260406 w 625351"/>
              <a:gd name="connsiteY65" fmla="*/ 126876 h 164108"/>
              <a:gd name="connsiteX66" fmla="*/ 244739 w 625351"/>
              <a:gd name="connsiteY66" fmla="*/ 126876 h 164108"/>
              <a:gd name="connsiteX67" fmla="*/ 386606 w 625351"/>
              <a:gd name="connsiteY67" fmla="*/ 80855 h 164108"/>
              <a:gd name="connsiteX68" fmla="*/ 400831 w 625351"/>
              <a:gd name="connsiteY68" fmla="*/ 43144 h 164108"/>
              <a:gd name="connsiteX69" fmla="*/ 429589 w 625351"/>
              <a:gd name="connsiteY69" fmla="*/ 32917 h 164108"/>
              <a:gd name="connsiteX70" fmla="*/ 460597 w 625351"/>
              <a:gd name="connsiteY70" fmla="*/ 45382 h 164108"/>
              <a:gd name="connsiteX71" fmla="*/ 472736 w 625351"/>
              <a:gd name="connsiteY71" fmla="*/ 79577 h 164108"/>
              <a:gd name="connsiteX72" fmla="*/ 467306 w 625351"/>
              <a:gd name="connsiteY72" fmla="*/ 107541 h 164108"/>
              <a:gd name="connsiteX73" fmla="*/ 451802 w 625351"/>
              <a:gd name="connsiteY73" fmla="*/ 123361 h 164108"/>
              <a:gd name="connsiteX74" fmla="*/ 429589 w 625351"/>
              <a:gd name="connsiteY74" fmla="*/ 128954 h 164108"/>
              <a:gd name="connsiteX75" fmla="*/ 398438 w 625351"/>
              <a:gd name="connsiteY75" fmla="*/ 116649 h 164108"/>
              <a:gd name="connsiteX76" fmla="*/ 386606 w 625351"/>
              <a:gd name="connsiteY76" fmla="*/ 80855 h 164108"/>
              <a:gd name="connsiteX77" fmla="*/ 402590 w 625351"/>
              <a:gd name="connsiteY77" fmla="*/ 80855 h 164108"/>
              <a:gd name="connsiteX78" fmla="*/ 410260 w 625351"/>
              <a:gd name="connsiteY78" fmla="*/ 107382 h 164108"/>
              <a:gd name="connsiteX79" fmla="*/ 429589 w 625351"/>
              <a:gd name="connsiteY79" fmla="*/ 116171 h 164108"/>
              <a:gd name="connsiteX80" fmla="*/ 448928 w 625351"/>
              <a:gd name="connsiteY80" fmla="*/ 107382 h 164108"/>
              <a:gd name="connsiteX81" fmla="*/ 456598 w 625351"/>
              <a:gd name="connsiteY81" fmla="*/ 80377 h 164108"/>
              <a:gd name="connsiteX82" fmla="*/ 448928 w 625351"/>
              <a:gd name="connsiteY82" fmla="*/ 54649 h 164108"/>
              <a:gd name="connsiteX83" fmla="*/ 429589 w 625351"/>
              <a:gd name="connsiteY83" fmla="*/ 45861 h 164108"/>
              <a:gd name="connsiteX84" fmla="*/ 410260 w 625351"/>
              <a:gd name="connsiteY84" fmla="*/ 54649 h 164108"/>
              <a:gd name="connsiteX85" fmla="*/ 402590 w 625351"/>
              <a:gd name="connsiteY85" fmla="*/ 80855 h 164108"/>
              <a:gd name="connsiteX86" fmla="*/ 490756 w 625351"/>
              <a:gd name="connsiteY86" fmla="*/ 126876 h 164108"/>
              <a:gd name="connsiteX87" fmla="*/ 490756 w 625351"/>
              <a:gd name="connsiteY87" fmla="*/ 34995 h 164108"/>
              <a:gd name="connsiteX88" fmla="*/ 504818 w 625351"/>
              <a:gd name="connsiteY88" fmla="*/ 34995 h 164108"/>
              <a:gd name="connsiteX89" fmla="*/ 504818 w 625351"/>
              <a:gd name="connsiteY89" fmla="*/ 48897 h 164108"/>
              <a:gd name="connsiteX90" fmla="*/ 514564 w 625351"/>
              <a:gd name="connsiteY90" fmla="*/ 36113 h 164108"/>
              <a:gd name="connsiteX91" fmla="*/ 524637 w 625351"/>
              <a:gd name="connsiteY91" fmla="*/ 32917 h 164108"/>
              <a:gd name="connsiteX92" fmla="*/ 540612 w 625351"/>
              <a:gd name="connsiteY92" fmla="*/ 37871 h 164108"/>
              <a:gd name="connsiteX93" fmla="*/ 535345 w 625351"/>
              <a:gd name="connsiteY93" fmla="*/ 52413 h 164108"/>
              <a:gd name="connsiteX94" fmla="*/ 523840 w 625351"/>
              <a:gd name="connsiteY94" fmla="*/ 49057 h 164108"/>
              <a:gd name="connsiteX95" fmla="*/ 514728 w 625351"/>
              <a:gd name="connsiteY95" fmla="*/ 52092 h 164108"/>
              <a:gd name="connsiteX96" fmla="*/ 508980 w 625351"/>
              <a:gd name="connsiteY96" fmla="*/ 60562 h 164108"/>
              <a:gd name="connsiteX97" fmla="*/ 506260 w 625351"/>
              <a:gd name="connsiteY97" fmla="*/ 78778 h 164108"/>
              <a:gd name="connsiteX98" fmla="*/ 506260 w 625351"/>
              <a:gd name="connsiteY98" fmla="*/ 126876 h 164108"/>
              <a:gd name="connsiteX99" fmla="*/ 490756 w 625351"/>
              <a:gd name="connsiteY99" fmla="*/ 126876 h 164108"/>
              <a:gd name="connsiteX100" fmla="*/ 549294 w 625351"/>
              <a:gd name="connsiteY100" fmla="*/ 162191 h 164108"/>
              <a:gd name="connsiteX101" fmla="*/ 547535 w 625351"/>
              <a:gd name="connsiteY101" fmla="*/ 147650 h 164108"/>
              <a:gd name="connsiteX102" fmla="*/ 556484 w 625351"/>
              <a:gd name="connsiteY102" fmla="*/ 149088 h 164108"/>
              <a:gd name="connsiteX103" fmla="*/ 564634 w 625351"/>
              <a:gd name="connsiteY103" fmla="*/ 147330 h 164108"/>
              <a:gd name="connsiteX104" fmla="*/ 569901 w 625351"/>
              <a:gd name="connsiteY104" fmla="*/ 142377 h 164108"/>
              <a:gd name="connsiteX105" fmla="*/ 574544 w 625351"/>
              <a:gd name="connsiteY105" fmla="*/ 130872 h 164108"/>
              <a:gd name="connsiteX106" fmla="*/ 575976 w 625351"/>
              <a:gd name="connsiteY106" fmla="*/ 127037 h 164108"/>
              <a:gd name="connsiteX107" fmla="*/ 541143 w 625351"/>
              <a:gd name="connsiteY107" fmla="*/ 34995 h 164108"/>
              <a:gd name="connsiteX108" fmla="*/ 557926 w 625351"/>
              <a:gd name="connsiteY108" fmla="*/ 34995 h 164108"/>
              <a:gd name="connsiteX109" fmla="*/ 577101 w 625351"/>
              <a:gd name="connsiteY109" fmla="*/ 88207 h 164108"/>
              <a:gd name="connsiteX110" fmla="*/ 583646 w 625351"/>
              <a:gd name="connsiteY110" fmla="*/ 109459 h 164108"/>
              <a:gd name="connsiteX111" fmla="*/ 590038 w 625351"/>
              <a:gd name="connsiteY111" fmla="*/ 88526 h 164108"/>
              <a:gd name="connsiteX112" fmla="*/ 609694 w 625351"/>
              <a:gd name="connsiteY112" fmla="*/ 34995 h 164108"/>
              <a:gd name="connsiteX113" fmla="*/ 625351 w 625351"/>
              <a:gd name="connsiteY113" fmla="*/ 34995 h 164108"/>
              <a:gd name="connsiteX114" fmla="*/ 590355 w 625351"/>
              <a:gd name="connsiteY114" fmla="*/ 128475 h 164108"/>
              <a:gd name="connsiteX115" fmla="*/ 581570 w 625351"/>
              <a:gd name="connsiteY115" fmla="*/ 149247 h 164108"/>
              <a:gd name="connsiteX116" fmla="*/ 571988 w 625351"/>
              <a:gd name="connsiteY116" fmla="*/ 160434 h 164108"/>
              <a:gd name="connsiteX117" fmla="*/ 559358 w 625351"/>
              <a:gd name="connsiteY117" fmla="*/ 164108 h 164108"/>
              <a:gd name="connsiteX118" fmla="*/ 549294 w 625351"/>
              <a:gd name="connsiteY118" fmla="*/ 162191 h 164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25351" h="164108">
                <a:moveTo>
                  <a:pt x="0" y="126876"/>
                </a:moveTo>
                <a:lnTo>
                  <a:pt x="0" y="0"/>
                </a:lnTo>
                <a:lnTo>
                  <a:pt x="25250" y="0"/>
                </a:lnTo>
                <a:lnTo>
                  <a:pt x="55297" y="89804"/>
                </a:lnTo>
                <a:cubicBezTo>
                  <a:pt x="58068" y="98220"/>
                  <a:pt x="60083" y="104505"/>
                  <a:pt x="61361" y="108660"/>
                </a:cubicBezTo>
                <a:cubicBezTo>
                  <a:pt x="62854" y="103972"/>
                  <a:pt x="65094" y="97155"/>
                  <a:pt x="68080" y="88207"/>
                </a:cubicBezTo>
                <a:lnTo>
                  <a:pt x="98597" y="0"/>
                </a:lnTo>
                <a:lnTo>
                  <a:pt x="121127" y="0"/>
                </a:lnTo>
                <a:lnTo>
                  <a:pt x="121127" y="126876"/>
                </a:lnTo>
                <a:lnTo>
                  <a:pt x="104989" y="126876"/>
                </a:lnTo>
                <a:lnTo>
                  <a:pt x="104989" y="20773"/>
                </a:lnTo>
                <a:lnTo>
                  <a:pt x="68080" y="126876"/>
                </a:lnTo>
                <a:lnTo>
                  <a:pt x="52893" y="126876"/>
                </a:lnTo>
                <a:lnTo>
                  <a:pt x="16302" y="18855"/>
                </a:lnTo>
                <a:lnTo>
                  <a:pt x="16302" y="126876"/>
                </a:lnTo>
                <a:lnTo>
                  <a:pt x="0" y="126876"/>
                </a:lnTo>
                <a:close/>
                <a:moveTo>
                  <a:pt x="209149" y="97315"/>
                </a:moveTo>
                <a:lnTo>
                  <a:pt x="225124" y="99232"/>
                </a:lnTo>
                <a:cubicBezTo>
                  <a:pt x="222669" y="108713"/>
                  <a:pt x="217985" y="116063"/>
                  <a:pt x="211062" y="121284"/>
                </a:cubicBezTo>
                <a:cubicBezTo>
                  <a:pt x="204240" y="126398"/>
                  <a:pt x="195507" y="128954"/>
                  <a:pt x="184861" y="128954"/>
                </a:cubicBezTo>
                <a:cubicBezTo>
                  <a:pt x="171330" y="128954"/>
                  <a:pt x="160623" y="124852"/>
                  <a:pt x="152738" y="116649"/>
                </a:cubicBezTo>
                <a:cubicBezTo>
                  <a:pt x="144955" y="108340"/>
                  <a:pt x="141069" y="96675"/>
                  <a:pt x="141069" y="81655"/>
                </a:cubicBezTo>
                <a:cubicBezTo>
                  <a:pt x="141069" y="66208"/>
                  <a:pt x="145017" y="54224"/>
                  <a:pt x="152902" y="45701"/>
                </a:cubicBezTo>
                <a:cubicBezTo>
                  <a:pt x="160889" y="37179"/>
                  <a:pt x="171218" y="32917"/>
                  <a:pt x="183899" y="32917"/>
                </a:cubicBezTo>
                <a:cubicBezTo>
                  <a:pt x="196253" y="32917"/>
                  <a:pt x="206317" y="37125"/>
                  <a:pt x="214099" y="45541"/>
                </a:cubicBezTo>
                <a:cubicBezTo>
                  <a:pt x="221872" y="53850"/>
                  <a:pt x="225768" y="65568"/>
                  <a:pt x="225768" y="80696"/>
                </a:cubicBezTo>
                <a:cubicBezTo>
                  <a:pt x="225768" y="81655"/>
                  <a:pt x="225707" y="83040"/>
                  <a:pt x="225604" y="84851"/>
                </a:cubicBezTo>
                <a:lnTo>
                  <a:pt x="157054" y="84851"/>
                </a:lnTo>
                <a:cubicBezTo>
                  <a:pt x="157688" y="94971"/>
                  <a:pt x="160572" y="102748"/>
                  <a:pt x="165685" y="108181"/>
                </a:cubicBezTo>
                <a:cubicBezTo>
                  <a:pt x="170799" y="113507"/>
                  <a:pt x="177190" y="116171"/>
                  <a:pt x="184861" y="116171"/>
                </a:cubicBezTo>
                <a:cubicBezTo>
                  <a:pt x="190608" y="116171"/>
                  <a:pt x="195507" y="114679"/>
                  <a:pt x="199556" y="111697"/>
                </a:cubicBezTo>
                <a:cubicBezTo>
                  <a:pt x="203606" y="108713"/>
                  <a:pt x="206797" y="103919"/>
                  <a:pt x="209149" y="97315"/>
                </a:cubicBezTo>
                <a:close/>
                <a:moveTo>
                  <a:pt x="158015" y="72068"/>
                </a:moveTo>
                <a:lnTo>
                  <a:pt x="209303" y="72068"/>
                </a:lnTo>
                <a:cubicBezTo>
                  <a:pt x="208556" y="64397"/>
                  <a:pt x="206593" y="58591"/>
                  <a:pt x="203392" y="54649"/>
                </a:cubicBezTo>
                <a:cubicBezTo>
                  <a:pt x="198380" y="48684"/>
                  <a:pt x="191938" y="45701"/>
                  <a:pt x="184053" y="45701"/>
                </a:cubicBezTo>
                <a:cubicBezTo>
                  <a:pt x="176914" y="45701"/>
                  <a:pt x="170901" y="48098"/>
                  <a:pt x="166002" y="52892"/>
                </a:cubicBezTo>
                <a:cubicBezTo>
                  <a:pt x="161206" y="57686"/>
                  <a:pt x="158547" y="64077"/>
                  <a:pt x="158015" y="72068"/>
                </a:cubicBezTo>
                <a:close/>
                <a:moveTo>
                  <a:pt x="244739" y="126876"/>
                </a:moveTo>
                <a:lnTo>
                  <a:pt x="244739" y="34995"/>
                </a:lnTo>
                <a:lnTo>
                  <a:pt x="258647" y="34995"/>
                </a:lnTo>
                <a:lnTo>
                  <a:pt x="258647" y="47938"/>
                </a:lnTo>
                <a:cubicBezTo>
                  <a:pt x="261521" y="43358"/>
                  <a:pt x="265356" y="39735"/>
                  <a:pt x="270152" y="37072"/>
                </a:cubicBezTo>
                <a:cubicBezTo>
                  <a:pt x="274939" y="34302"/>
                  <a:pt x="280430" y="32917"/>
                  <a:pt x="286608" y="32917"/>
                </a:cubicBezTo>
                <a:cubicBezTo>
                  <a:pt x="293429" y="32917"/>
                  <a:pt x="298961" y="34356"/>
                  <a:pt x="303226" y="37232"/>
                </a:cubicBezTo>
                <a:cubicBezTo>
                  <a:pt x="307593" y="40001"/>
                  <a:pt x="310681" y="43944"/>
                  <a:pt x="312492" y="49057"/>
                </a:cubicBezTo>
                <a:cubicBezTo>
                  <a:pt x="319742" y="38297"/>
                  <a:pt x="329223" y="32917"/>
                  <a:pt x="340943" y="32917"/>
                </a:cubicBezTo>
                <a:cubicBezTo>
                  <a:pt x="349993" y="32917"/>
                  <a:pt x="356968" y="35474"/>
                  <a:pt x="361867" y="40587"/>
                </a:cubicBezTo>
                <a:cubicBezTo>
                  <a:pt x="366776" y="45594"/>
                  <a:pt x="369220" y="53318"/>
                  <a:pt x="369220" y="63758"/>
                </a:cubicBezTo>
                <a:lnTo>
                  <a:pt x="369220" y="126876"/>
                </a:lnTo>
                <a:lnTo>
                  <a:pt x="353726" y="126876"/>
                </a:lnTo>
                <a:lnTo>
                  <a:pt x="353726" y="69031"/>
                </a:lnTo>
                <a:cubicBezTo>
                  <a:pt x="353726" y="62746"/>
                  <a:pt x="353195" y="58272"/>
                  <a:pt x="352121" y="55608"/>
                </a:cubicBezTo>
                <a:cubicBezTo>
                  <a:pt x="351169" y="52838"/>
                  <a:pt x="349359" y="50601"/>
                  <a:pt x="346690" y="48897"/>
                </a:cubicBezTo>
                <a:cubicBezTo>
                  <a:pt x="344134" y="47193"/>
                  <a:pt x="341045" y="46340"/>
                  <a:pt x="337425" y="46340"/>
                </a:cubicBezTo>
                <a:cubicBezTo>
                  <a:pt x="330920" y="46340"/>
                  <a:pt x="325541" y="48524"/>
                  <a:pt x="321287" y="52892"/>
                </a:cubicBezTo>
                <a:cubicBezTo>
                  <a:pt x="317022" y="57153"/>
                  <a:pt x="314895" y="64024"/>
                  <a:pt x="314895" y="73505"/>
                </a:cubicBezTo>
                <a:lnTo>
                  <a:pt x="314895" y="126876"/>
                </a:lnTo>
                <a:lnTo>
                  <a:pt x="299391" y="126876"/>
                </a:lnTo>
                <a:lnTo>
                  <a:pt x="299391" y="67114"/>
                </a:lnTo>
                <a:cubicBezTo>
                  <a:pt x="299391" y="60189"/>
                  <a:pt x="298113" y="55022"/>
                  <a:pt x="295556" y="51614"/>
                </a:cubicBezTo>
                <a:cubicBezTo>
                  <a:pt x="292999" y="48098"/>
                  <a:pt x="288847" y="46340"/>
                  <a:pt x="283089" y="46340"/>
                </a:cubicBezTo>
                <a:cubicBezTo>
                  <a:pt x="278722" y="46340"/>
                  <a:pt x="274673" y="47512"/>
                  <a:pt x="270950" y="49856"/>
                </a:cubicBezTo>
                <a:cubicBezTo>
                  <a:pt x="267217" y="52199"/>
                  <a:pt x="264507" y="55608"/>
                  <a:pt x="262799" y="60083"/>
                </a:cubicBezTo>
                <a:cubicBezTo>
                  <a:pt x="261204" y="64451"/>
                  <a:pt x="260406" y="70842"/>
                  <a:pt x="260406" y="79258"/>
                </a:cubicBezTo>
                <a:lnTo>
                  <a:pt x="260406" y="126876"/>
                </a:lnTo>
                <a:lnTo>
                  <a:pt x="244739" y="126876"/>
                </a:lnTo>
                <a:close/>
                <a:moveTo>
                  <a:pt x="386606" y="80855"/>
                </a:moveTo>
                <a:cubicBezTo>
                  <a:pt x="386606" y="63918"/>
                  <a:pt x="391351" y="51347"/>
                  <a:pt x="400831" y="43144"/>
                </a:cubicBezTo>
                <a:cubicBezTo>
                  <a:pt x="408716" y="36327"/>
                  <a:pt x="418299" y="32917"/>
                  <a:pt x="429589" y="32917"/>
                </a:cubicBezTo>
                <a:cubicBezTo>
                  <a:pt x="442270" y="32917"/>
                  <a:pt x="452599" y="37072"/>
                  <a:pt x="460597" y="45382"/>
                </a:cubicBezTo>
                <a:cubicBezTo>
                  <a:pt x="468686" y="53585"/>
                  <a:pt x="472736" y="64982"/>
                  <a:pt x="472736" y="79577"/>
                </a:cubicBezTo>
                <a:cubicBezTo>
                  <a:pt x="472736" y="91402"/>
                  <a:pt x="470926" y="100723"/>
                  <a:pt x="467306" y="107541"/>
                </a:cubicBezTo>
                <a:cubicBezTo>
                  <a:pt x="463788" y="114360"/>
                  <a:pt x="458623" y="119633"/>
                  <a:pt x="451802" y="123361"/>
                </a:cubicBezTo>
                <a:cubicBezTo>
                  <a:pt x="445093" y="127090"/>
                  <a:pt x="437689" y="128954"/>
                  <a:pt x="429589" y="128954"/>
                </a:cubicBezTo>
                <a:cubicBezTo>
                  <a:pt x="416805" y="128954"/>
                  <a:pt x="406425" y="124852"/>
                  <a:pt x="398438" y="116649"/>
                </a:cubicBezTo>
                <a:cubicBezTo>
                  <a:pt x="390553" y="108340"/>
                  <a:pt x="386606" y="96409"/>
                  <a:pt x="386606" y="80855"/>
                </a:cubicBezTo>
                <a:close/>
                <a:moveTo>
                  <a:pt x="402590" y="80855"/>
                </a:moveTo>
                <a:cubicBezTo>
                  <a:pt x="402590" y="92681"/>
                  <a:pt x="405147" y="101523"/>
                  <a:pt x="410260" y="107382"/>
                </a:cubicBezTo>
                <a:cubicBezTo>
                  <a:pt x="415374" y="113241"/>
                  <a:pt x="421817" y="116171"/>
                  <a:pt x="429589" y="116171"/>
                </a:cubicBezTo>
                <a:cubicBezTo>
                  <a:pt x="437372" y="116171"/>
                  <a:pt x="443815" y="113241"/>
                  <a:pt x="448928" y="107382"/>
                </a:cubicBezTo>
                <a:cubicBezTo>
                  <a:pt x="454041" y="101416"/>
                  <a:pt x="456598" y="92414"/>
                  <a:pt x="456598" y="80377"/>
                </a:cubicBezTo>
                <a:cubicBezTo>
                  <a:pt x="456598" y="69084"/>
                  <a:pt x="454041" y="60508"/>
                  <a:pt x="448928" y="54649"/>
                </a:cubicBezTo>
                <a:cubicBezTo>
                  <a:pt x="443815" y="48790"/>
                  <a:pt x="437372" y="45861"/>
                  <a:pt x="429589" y="45861"/>
                </a:cubicBezTo>
                <a:cubicBezTo>
                  <a:pt x="421817" y="45861"/>
                  <a:pt x="415374" y="48790"/>
                  <a:pt x="410260" y="54649"/>
                </a:cubicBezTo>
                <a:cubicBezTo>
                  <a:pt x="405147" y="60402"/>
                  <a:pt x="402590" y="69138"/>
                  <a:pt x="402590" y="80855"/>
                </a:cubicBezTo>
                <a:close/>
                <a:moveTo>
                  <a:pt x="490756" y="126876"/>
                </a:moveTo>
                <a:lnTo>
                  <a:pt x="490756" y="34995"/>
                </a:lnTo>
                <a:lnTo>
                  <a:pt x="504818" y="34995"/>
                </a:lnTo>
                <a:lnTo>
                  <a:pt x="504818" y="48897"/>
                </a:lnTo>
                <a:cubicBezTo>
                  <a:pt x="508336" y="42398"/>
                  <a:pt x="511588" y="38137"/>
                  <a:pt x="514564" y="36113"/>
                </a:cubicBezTo>
                <a:cubicBezTo>
                  <a:pt x="517652" y="33983"/>
                  <a:pt x="521017" y="32917"/>
                  <a:pt x="524637" y="32917"/>
                </a:cubicBezTo>
                <a:cubicBezTo>
                  <a:pt x="529965" y="32917"/>
                  <a:pt x="535283" y="34569"/>
                  <a:pt x="540612" y="37871"/>
                </a:cubicBezTo>
                <a:lnTo>
                  <a:pt x="535345" y="52413"/>
                </a:lnTo>
                <a:cubicBezTo>
                  <a:pt x="531510" y="50175"/>
                  <a:pt x="527675" y="49057"/>
                  <a:pt x="523840" y="49057"/>
                </a:cubicBezTo>
                <a:cubicBezTo>
                  <a:pt x="520424" y="49057"/>
                  <a:pt x="517386" y="50069"/>
                  <a:pt x="514728" y="52092"/>
                </a:cubicBezTo>
                <a:cubicBezTo>
                  <a:pt x="512068" y="54116"/>
                  <a:pt x="510146" y="56940"/>
                  <a:pt x="508980" y="60562"/>
                </a:cubicBezTo>
                <a:cubicBezTo>
                  <a:pt x="507160" y="66101"/>
                  <a:pt x="506260" y="72174"/>
                  <a:pt x="506260" y="78778"/>
                </a:cubicBezTo>
                <a:lnTo>
                  <a:pt x="506260" y="126876"/>
                </a:lnTo>
                <a:lnTo>
                  <a:pt x="490756" y="126876"/>
                </a:lnTo>
                <a:close/>
                <a:moveTo>
                  <a:pt x="549294" y="162191"/>
                </a:moveTo>
                <a:lnTo>
                  <a:pt x="547535" y="147650"/>
                </a:lnTo>
                <a:cubicBezTo>
                  <a:pt x="550941" y="148608"/>
                  <a:pt x="553927" y="149088"/>
                  <a:pt x="556484" y="149088"/>
                </a:cubicBezTo>
                <a:cubicBezTo>
                  <a:pt x="559889" y="149088"/>
                  <a:pt x="562610" y="148502"/>
                  <a:pt x="564634" y="147330"/>
                </a:cubicBezTo>
                <a:cubicBezTo>
                  <a:pt x="566762" y="146158"/>
                  <a:pt x="568521" y="144507"/>
                  <a:pt x="569901" y="142377"/>
                </a:cubicBezTo>
                <a:cubicBezTo>
                  <a:pt x="570863" y="140885"/>
                  <a:pt x="572407" y="137050"/>
                  <a:pt x="574544" y="130872"/>
                </a:cubicBezTo>
                <a:cubicBezTo>
                  <a:pt x="574861" y="130019"/>
                  <a:pt x="575342" y="128741"/>
                  <a:pt x="575976" y="127037"/>
                </a:cubicBezTo>
                <a:lnTo>
                  <a:pt x="541143" y="34995"/>
                </a:lnTo>
                <a:lnTo>
                  <a:pt x="557926" y="34995"/>
                </a:lnTo>
                <a:lnTo>
                  <a:pt x="577101" y="88207"/>
                </a:lnTo>
                <a:cubicBezTo>
                  <a:pt x="579545" y="94917"/>
                  <a:pt x="581734" y="102002"/>
                  <a:pt x="583646" y="109459"/>
                </a:cubicBezTo>
                <a:cubicBezTo>
                  <a:pt x="585456" y="102322"/>
                  <a:pt x="587594" y="95344"/>
                  <a:pt x="590038" y="88526"/>
                </a:cubicBezTo>
                <a:lnTo>
                  <a:pt x="609694" y="34995"/>
                </a:lnTo>
                <a:lnTo>
                  <a:pt x="625351" y="34995"/>
                </a:lnTo>
                <a:lnTo>
                  <a:pt x="590355" y="128475"/>
                </a:lnTo>
                <a:cubicBezTo>
                  <a:pt x="586632" y="138595"/>
                  <a:pt x="583697" y="145519"/>
                  <a:pt x="581570" y="149247"/>
                </a:cubicBezTo>
                <a:cubicBezTo>
                  <a:pt x="578799" y="154361"/>
                  <a:pt x="575608" y="158090"/>
                  <a:pt x="571988" y="160434"/>
                </a:cubicBezTo>
                <a:cubicBezTo>
                  <a:pt x="568470" y="162884"/>
                  <a:pt x="564256" y="164108"/>
                  <a:pt x="559358" y="164108"/>
                </a:cubicBezTo>
                <a:cubicBezTo>
                  <a:pt x="556269" y="164108"/>
                  <a:pt x="552915" y="163469"/>
                  <a:pt x="549294" y="162191"/>
                </a:cubicBezTo>
                <a:close/>
              </a:path>
            </a:pathLst>
          </a:custGeom>
          <a:solidFill>
            <a:srgbClr val="000000"/>
          </a:solidFill>
          <a:ln w="4842" cap="sq">
            <a:noFill/>
            <a:prstDash val="solid"/>
            <a:miter/>
          </a:ln>
        </p:spPr>
        <p:txBody>
          <a:bodyPr rtlCol="0" anchor="ctr"/>
          <a:lstStyle/>
          <a:p>
            <a:endParaRPr lang="en-US" sz="1701"/>
          </a:p>
        </p:txBody>
      </p:sp>
      <p:sp>
        <p:nvSpPr>
          <p:cNvPr id="30" name="Freeform 29">
            <a:extLst>
              <a:ext uri="{FF2B5EF4-FFF2-40B4-BE49-F238E27FC236}">
                <a16:creationId xmlns:a16="http://schemas.microsoft.com/office/drawing/2014/main" id="{2AA3695A-C5A2-4B4D-A9A8-5C872E3AEAC8}"/>
              </a:ext>
            </a:extLst>
          </p:cNvPr>
          <p:cNvSpPr/>
          <p:nvPr/>
        </p:nvSpPr>
        <p:spPr>
          <a:xfrm>
            <a:off x="7366916" y="1300554"/>
            <a:ext cx="9663" cy="872603"/>
          </a:xfrm>
          <a:custGeom>
            <a:avLst/>
            <a:gdLst>
              <a:gd name="connsiteX0" fmla="*/ 0 w 10226"/>
              <a:gd name="connsiteY0" fmla="*/ 0 h 923480"/>
              <a:gd name="connsiteX1" fmla="*/ 0 w 10226"/>
              <a:gd name="connsiteY1" fmla="*/ 923481 h 923480"/>
            </a:gdLst>
            <a:ahLst/>
            <a:cxnLst>
              <a:cxn ang="0">
                <a:pos x="connsiteX0" y="connsiteY0"/>
              </a:cxn>
              <a:cxn ang="0">
                <a:pos x="connsiteX1" y="connsiteY1"/>
              </a:cxn>
            </a:cxnLst>
            <a:rect l="l" t="t" r="r" b="b"/>
            <a:pathLst>
              <a:path w="10226" h="923480">
                <a:moveTo>
                  <a:pt x="0" y="0"/>
                </a:moveTo>
                <a:lnTo>
                  <a:pt x="0" y="923481"/>
                </a:lnTo>
              </a:path>
            </a:pathLst>
          </a:custGeom>
          <a:solidFill>
            <a:srgbClr val="000000">
              <a:alpha val="0"/>
            </a:srgbClr>
          </a:solidFill>
          <a:ln w="4842" cap="sq">
            <a:noFill/>
            <a:prstDash val="solid"/>
            <a:miter/>
          </a:ln>
        </p:spPr>
        <p:txBody>
          <a:bodyPr rtlCol="0" anchor="ctr"/>
          <a:lstStyle/>
          <a:p>
            <a:endParaRPr lang="en-US" sz="1701"/>
          </a:p>
        </p:txBody>
      </p:sp>
      <p:sp>
        <p:nvSpPr>
          <p:cNvPr id="31" name="Freeform 30">
            <a:extLst>
              <a:ext uri="{FF2B5EF4-FFF2-40B4-BE49-F238E27FC236}">
                <a16:creationId xmlns:a16="http://schemas.microsoft.com/office/drawing/2014/main" id="{59ACDCB6-FCB3-FD45-A3D8-45737C143E41}"/>
              </a:ext>
            </a:extLst>
          </p:cNvPr>
          <p:cNvSpPr/>
          <p:nvPr/>
        </p:nvSpPr>
        <p:spPr>
          <a:xfrm>
            <a:off x="7366916" y="1300554"/>
            <a:ext cx="9663" cy="814623"/>
          </a:xfrm>
          <a:custGeom>
            <a:avLst/>
            <a:gdLst>
              <a:gd name="connsiteX0" fmla="*/ 0 w 10226"/>
              <a:gd name="connsiteY0" fmla="*/ 0 h 862119"/>
              <a:gd name="connsiteX1" fmla="*/ 0 w 10226"/>
              <a:gd name="connsiteY1" fmla="*/ 862120 h 862119"/>
            </a:gdLst>
            <a:ahLst/>
            <a:cxnLst>
              <a:cxn ang="0">
                <a:pos x="connsiteX0" y="connsiteY0"/>
              </a:cxn>
              <a:cxn ang="0">
                <a:pos x="connsiteX1" y="connsiteY1"/>
              </a:cxn>
            </a:cxnLst>
            <a:rect l="l" t="t" r="r" b="b"/>
            <a:pathLst>
              <a:path w="10226" h="862119">
                <a:moveTo>
                  <a:pt x="0" y="0"/>
                </a:moveTo>
                <a:lnTo>
                  <a:pt x="0" y="862120"/>
                </a:lnTo>
              </a:path>
            </a:pathLst>
          </a:custGeom>
          <a:noFill/>
          <a:ln w="4842" cap="flat">
            <a:solidFill>
              <a:srgbClr val="595959"/>
            </a:solidFill>
            <a:prstDash val="solid"/>
            <a:round/>
          </a:ln>
        </p:spPr>
        <p:txBody>
          <a:bodyPr rtlCol="0" anchor="ctr"/>
          <a:lstStyle/>
          <a:p>
            <a:endParaRPr lang="en-US" sz="1701"/>
          </a:p>
        </p:txBody>
      </p:sp>
      <p:sp>
        <p:nvSpPr>
          <p:cNvPr id="32" name="Freeform 31">
            <a:extLst>
              <a:ext uri="{FF2B5EF4-FFF2-40B4-BE49-F238E27FC236}">
                <a16:creationId xmlns:a16="http://schemas.microsoft.com/office/drawing/2014/main" id="{00BD5D55-430F-5E4A-B9B7-5A4233D140DA}"/>
              </a:ext>
            </a:extLst>
          </p:cNvPr>
          <p:cNvSpPr/>
          <p:nvPr/>
        </p:nvSpPr>
        <p:spPr>
          <a:xfrm>
            <a:off x="7350956" y="2115178"/>
            <a:ext cx="31923" cy="43852"/>
          </a:xfrm>
          <a:custGeom>
            <a:avLst/>
            <a:gdLst>
              <a:gd name="connsiteX0" fmla="*/ 0 w 33784"/>
              <a:gd name="connsiteY0" fmla="*/ 0 h 46409"/>
              <a:gd name="connsiteX1" fmla="*/ 16892 w 33784"/>
              <a:gd name="connsiteY1" fmla="*/ 46409 h 46409"/>
              <a:gd name="connsiteX2" fmla="*/ 33784 w 33784"/>
              <a:gd name="connsiteY2" fmla="*/ 0 h 46409"/>
            </a:gdLst>
            <a:ahLst/>
            <a:cxnLst>
              <a:cxn ang="0">
                <a:pos x="connsiteX0" y="connsiteY0"/>
              </a:cxn>
              <a:cxn ang="0">
                <a:pos x="connsiteX1" y="connsiteY1"/>
              </a:cxn>
              <a:cxn ang="0">
                <a:pos x="connsiteX2" y="connsiteY2"/>
              </a:cxn>
            </a:cxnLst>
            <a:rect l="l" t="t" r="r" b="b"/>
            <a:pathLst>
              <a:path w="33784" h="46409">
                <a:moveTo>
                  <a:pt x="0" y="0"/>
                </a:moveTo>
                <a:lnTo>
                  <a:pt x="16892" y="46409"/>
                </a:lnTo>
                <a:lnTo>
                  <a:pt x="33784"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33" name="Freeform 32">
            <a:extLst>
              <a:ext uri="{FF2B5EF4-FFF2-40B4-BE49-F238E27FC236}">
                <a16:creationId xmlns:a16="http://schemas.microsoft.com/office/drawing/2014/main" id="{F7BF8CA0-820B-004F-83E0-B6FB40806FD4}"/>
              </a:ext>
            </a:extLst>
          </p:cNvPr>
          <p:cNvSpPr/>
          <p:nvPr/>
        </p:nvSpPr>
        <p:spPr>
          <a:xfrm>
            <a:off x="10376727" y="1300554"/>
            <a:ext cx="9663" cy="872603"/>
          </a:xfrm>
          <a:custGeom>
            <a:avLst/>
            <a:gdLst>
              <a:gd name="connsiteX0" fmla="*/ 0 w 10226"/>
              <a:gd name="connsiteY0" fmla="*/ 0 h 923480"/>
              <a:gd name="connsiteX1" fmla="*/ 0 w 10226"/>
              <a:gd name="connsiteY1" fmla="*/ 923481 h 923480"/>
            </a:gdLst>
            <a:ahLst/>
            <a:cxnLst>
              <a:cxn ang="0">
                <a:pos x="connsiteX0" y="connsiteY0"/>
              </a:cxn>
              <a:cxn ang="0">
                <a:pos x="connsiteX1" y="connsiteY1"/>
              </a:cxn>
            </a:cxnLst>
            <a:rect l="l" t="t" r="r" b="b"/>
            <a:pathLst>
              <a:path w="10226" h="923480">
                <a:moveTo>
                  <a:pt x="0" y="0"/>
                </a:moveTo>
                <a:lnTo>
                  <a:pt x="0" y="923481"/>
                </a:lnTo>
              </a:path>
            </a:pathLst>
          </a:custGeom>
          <a:solidFill>
            <a:srgbClr val="000000">
              <a:alpha val="0"/>
            </a:srgbClr>
          </a:solidFill>
          <a:ln w="4842" cap="sq">
            <a:noFill/>
            <a:prstDash val="solid"/>
            <a:miter/>
          </a:ln>
        </p:spPr>
        <p:txBody>
          <a:bodyPr rtlCol="0" anchor="ctr"/>
          <a:lstStyle/>
          <a:p>
            <a:endParaRPr lang="en-US" sz="1701"/>
          </a:p>
        </p:txBody>
      </p:sp>
      <p:sp>
        <p:nvSpPr>
          <p:cNvPr id="34" name="Freeform 33">
            <a:extLst>
              <a:ext uri="{FF2B5EF4-FFF2-40B4-BE49-F238E27FC236}">
                <a16:creationId xmlns:a16="http://schemas.microsoft.com/office/drawing/2014/main" id="{6957157B-B725-1843-B06E-C79761507D55}"/>
              </a:ext>
            </a:extLst>
          </p:cNvPr>
          <p:cNvSpPr/>
          <p:nvPr/>
        </p:nvSpPr>
        <p:spPr>
          <a:xfrm>
            <a:off x="10376727" y="1358535"/>
            <a:ext cx="9663" cy="756642"/>
          </a:xfrm>
          <a:custGeom>
            <a:avLst/>
            <a:gdLst>
              <a:gd name="connsiteX0" fmla="*/ 0 w 10226"/>
              <a:gd name="connsiteY0" fmla="*/ 0 h 800758"/>
              <a:gd name="connsiteX1" fmla="*/ 0 w 10226"/>
              <a:gd name="connsiteY1" fmla="*/ 800759 h 800758"/>
            </a:gdLst>
            <a:ahLst/>
            <a:cxnLst>
              <a:cxn ang="0">
                <a:pos x="connsiteX0" y="connsiteY0"/>
              </a:cxn>
              <a:cxn ang="0">
                <a:pos x="connsiteX1" y="connsiteY1"/>
              </a:cxn>
            </a:cxnLst>
            <a:rect l="l" t="t" r="r" b="b"/>
            <a:pathLst>
              <a:path w="10226" h="800758">
                <a:moveTo>
                  <a:pt x="0" y="0"/>
                </a:moveTo>
                <a:lnTo>
                  <a:pt x="0" y="800759"/>
                </a:lnTo>
              </a:path>
            </a:pathLst>
          </a:custGeom>
          <a:noFill/>
          <a:ln w="4842" cap="flat">
            <a:solidFill>
              <a:srgbClr val="595959"/>
            </a:solidFill>
            <a:prstDash val="solid"/>
            <a:round/>
          </a:ln>
        </p:spPr>
        <p:txBody>
          <a:bodyPr rtlCol="0" anchor="ctr"/>
          <a:lstStyle/>
          <a:p>
            <a:endParaRPr lang="en-US" sz="1701"/>
          </a:p>
        </p:txBody>
      </p:sp>
      <p:sp>
        <p:nvSpPr>
          <p:cNvPr id="35" name="Freeform 34">
            <a:extLst>
              <a:ext uri="{FF2B5EF4-FFF2-40B4-BE49-F238E27FC236}">
                <a16:creationId xmlns:a16="http://schemas.microsoft.com/office/drawing/2014/main" id="{A1786623-F85B-4F45-9149-52AC7E97FF3A}"/>
              </a:ext>
            </a:extLst>
          </p:cNvPr>
          <p:cNvSpPr/>
          <p:nvPr/>
        </p:nvSpPr>
        <p:spPr>
          <a:xfrm>
            <a:off x="10360774" y="1314680"/>
            <a:ext cx="31918" cy="43853"/>
          </a:xfrm>
          <a:custGeom>
            <a:avLst/>
            <a:gdLst>
              <a:gd name="connsiteX0" fmla="*/ 33779 w 33779"/>
              <a:gd name="connsiteY0" fmla="*/ 46410 h 46410"/>
              <a:gd name="connsiteX1" fmla="*/ 16885 w 33779"/>
              <a:gd name="connsiteY1" fmla="*/ 0 h 46410"/>
              <a:gd name="connsiteX2" fmla="*/ 0 w 33779"/>
              <a:gd name="connsiteY2" fmla="*/ 46410 h 46410"/>
            </a:gdLst>
            <a:ahLst/>
            <a:cxnLst>
              <a:cxn ang="0">
                <a:pos x="connsiteX0" y="connsiteY0"/>
              </a:cxn>
              <a:cxn ang="0">
                <a:pos x="connsiteX1" y="connsiteY1"/>
              </a:cxn>
              <a:cxn ang="0">
                <a:pos x="connsiteX2" y="connsiteY2"/>
              </a:cxn>
            </a:cxnLst>
            <a:rect l="l" t="t" r="r" b="b"/>
            <a:pathLst>
              <a:path w="33779" h="46410">
                <a:moveTo>
                  <a:pt x="33779" y="46410"/>
                </a:moveTo>
                <a:lnTo>
                  <a:pt x="16885" y="0"/>
                </a:lnTo>
                <a:lnTo>
                  <a:pt x="0" y="4641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36" name="Freeform 35">
            <a:extLst>
              <a:ext uri="{FF2B5EF4-FFF2-40B4-BE49-F238E27FC236}">
                <a16:creationId xmlns:a16="http://schemas.microsoft.com/office/drawing/2014/main" id="{20DB2C41-B1D3-3B44-BEBE-5739DB22A8B3}"/>
              </a:ext>
            </a:extLst>
          </p:cNvPr>
          <p:cNvSpPr/>
          <p:nvPr/>
        </p:nvSpPr>
        <p:spPr>
          <a:xfrm>
            <a:off x="10360774" y="2115178"/>
            <a:ext cx="31918" cy="43852"/>
          </a:xfrm>
          <a:custGeom>
            <a:avLst/>
            <a:gdLst>
              <a:gd name="connsiteX0" fmla="*/ 0 w 33779"/>
              <a:gd name="connsiteY0" fmla="*/ 0 h 46409"/>
              <a:gd name="connsiteX1" fmla="*/ 16885 w 33779"/>
              <a:gd name="connsiteY1" fmla="*/ 46409 h 46409"/>
              <a:gd name="connsiteX2" fmla="*/ 33779 w 33779"/>
              <a:gd name="connsiteY2" fmla="*/ 0 h 46409"/>
            </a:gdLst>
            <a:ahLst/>
            <a:cxnLst>
              <a:cxn ang="0">
                <a:pos x="connsiteX0" y="connsiteY0"/>
              </a:cxn>
              <a:cxn ang="0">
                <a:pos x="connsiteX1" y="connsiteY1"/>
              </a:cxn>
              <a:cxn ang="0">
                <a:pos x="connsiteX2" y="connsiteY2"/>
              </a:cxn>
            </a:cxnLst>
            <a:rect l="l" t="t" r="r" b="b"/>
            <a:pathLst>
              <a:path w="33779" h="46409">
                <a:moveTo>
                  <a:pt x="0" y="0"/>
                </a:moveTo>
                <a:lnTo>
                  <a:pt x="16885" y="46409"/>
                </a:lnTo>
                <a:lnTo>
                  <a:pt x="33779"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37" name="Freeform 36">
            <a:extLst>
              <a:ext uri="{FF2B5EF4-FFF2-40B4-BE49-F238E27FC236}">
                <a16:creationId xmlns:a16="http://schemas.microsoft.com/office/drawing/2014/main" id="{E7B44ADE-3AC9-FB46-955D-1DD56BE5CE5A}"/>
              </a:ext>
            </a:extLst>
          </p:cNvPr>
          <p:cNvSpPr/>
          <p:nvPr/>
        </p:nvSpPr>
        <p:spPr>
          <a:xfrm>
            <a:off x="7645254" y="2653430"/>
            <a:ext cx="449542" cy="9663"/>
          </a:xfrm>
          <a:custGeom>
            <a:avLst/>
            <a:gdLst>
              <a:gd name="connsiteX0" fmla="*/ 0 w 475752"/>
              <a:gd name="connsiteY0" fmla="*/ 0 h 10226"/>
              <a:gd name="connsiteX1" fmla="*/ 475753 w 475752"/>
              <a:gd name="connsiteY1" fmla="*/ 0 h 10226"/>
            </a:gdLst>
            <a:ahLst/>
            <a:cxnLst>
              <a:cxn ang="0">
                <a:pos x="connsiteX0" y="connsiteY0"/>
              </a:cxn>
              <a:cxn ang="0">
                <a:pos x="connsiteX1" y="connsiteY1"/>
              </a:cxn>
            </a:cxnLst>
            <a:rect l="l" t="t" r="r" b="b"/>
            <a:pathLst>
              <a:path w="475752" h="10226">
                <a:moveTo>
                  <a:pt x="0" y="0"/>
                </a:moveTo>
                <a:lnTo>
                  <a:pt x="475753" y="0"/>
                </a:lnTo>
              </a:path>
            </a:pathLst>
          </a:custGeom>
          <a:solidFill>
            <a:srgbClr val="000000">
              <a:alpha val="0"/>
            </a:srgbClr>
          </a:solidFill>
          <a:ln w="4842" cap="sq">
            <a:noFill/>
            <a:prstDash val="solid"/>
            <a:miter/>
          </a:ln>
        </p:spPr>
        <p:txBody>
          <a:bodyPr rtlCol="0" anchor="ctr"/>
          <a:lstStyle/>
          <a:p>
            <a:endParaRPr lang="en-US" sz="1701"/>
          </a:p>
        </p:txBody>
      </p:sp>
      <p:sp>
        <p:nvSpPr>
          <p:cNvPr id="38" name="Freeform 37">
            <a:extLst>
              <a:ext uri="{FF2B5EF4-FFF2-40B4-BE49-F238E27FC236}">
                <a16:creationId xmlns:a16="http://schemas.microsoft.com/office/drawing/2014/main" id="{DC2A6CAA-EB9D-A243-9558-86C83BBAE818}"/>
              </a:ext>
            </a:extLst>
          </p:cNvPr>
          <p:cNvSpPr/>
          <p:nvPr/>
        </p:nvSpPr>
        <p:spPr>
          <a:xfrm>
            <a:off x="7645254" y="2653430"/>
            <a:ext cx="391561" cy="9663"/>
          </a:xfrm>
          <a:custGeom>
            <a:avLst/>
            <a:gdLst>
              <a:gd name="connsiteX0" fmla="*/ 0 w 414391"/>
              <a:gd name="connsiteY0" fmla="*/ 0 h 10226"/>
              <a:gd name="connsiteX1" fmla="*/ 414392 w 414391"/>
              <a:gd name="connsiteY1" fmla="*/ 0 h 10226"/>
            </a:gdLst>
            <a:ahLst/>
            <a:cxnLst>
              <a:cxn ang="0">
                <a:pos x="connsiteX0" y="connsiteY0"/>
              </a:cxn>
              <a:cxn ang="0">
                <a:pos x="connsiteX1" y="connsiteY1"/>
              </a:cxn>
            </a:cxnLst>
            <a:rect l="l" t="t" r="r" b="b"/>
            <a:pathLst>
              <a:path w="414391" h="10226">
                <a:moveTo>
                  <a:pt x="0" y="0"/>
                </a:moveTo>
                <a:lnTo>
                  <a:pt x="414392" y="0"/>
                </a:lnTo>
              </a:path>
            </a:pathLst>
          </a:custGeom>
          <a:noFill/>
          <a:ln w="4842" cap="flat">
            <a:solidFill>
              <a:srgbClr val="595959"/>
            </a:solidFill>
            <a:prstDash val="solid"/>
            <a:round/>
          </a:ln>
        </p:spPr>
        <p:txBody>
          <a:bodyPr rtlCol="0" anchor="ctr"/>
          <a:lstStyle/>
          <a:p>
            <a:endParaRPr lang="en-US" sz="1701"/>
          </a:p>
        </p:txBody>
      </p:sp>
      <p:sp>
        <p:nvSpPr>
          <p:cNvPr id="39" name="Freeform 38">
            <a:extLst>
              <a:ext uri="{FF2B5EF4-FFF2-40B4-BE49-F238E27FC236}">
                <a16:creationId xmlns:a16="http://schemas.microsoft.com/office/drawing/2014/main" id="{D4205FED-7CED-6646-987F-78458B9448BC}"/>
              </a:ext>
            </a:extLst>
          </p:cNvPr>
          <p:cNvSpPr/>
          <p:nvPr/>
        </p:nvSpPr>
        <p:spPr>
          <a:xfrm>
            <a:off x="8036817" y="2637476"/>
            <a:ext cx="43852" cy="31918"/>
          </a:xfrm>
          <a:custGeom>
            <a:avLst/>
            <a:gdLst>
              <a:gd name="connsiteX0" fmla="*/ 0 w 46409"/>
              <a:gd name="connsiteY0" fmla="*/ 33779 h 33779"/>
              <a:gd name="connsiteX1" fmla="*/ 46409 w 46409"/>
              <a:gd name="connsiteY1" fmla="*/ 16885 h 33779"/>
              <a:gd name="connsiteX2" fmla="*/ 0 w 46409"/>
              <a:gd name="connsiteY2" fmla="*/ 0 h 33779"/>
            </a:gdLst>
            <a:ahLst/>
            <a:cxnLst>
              <a:cxn ang="0">
                <a:pos x="connsiteX0" y="connsiteY0"/>
              </a:cxn>
              <a:cxn ang="0">
                <a:pos x="connsiteX1" y="connsiteY1"/>
              </a:cxn>
              <a:cxn ang="0">
                <a:pos x="connsiteX2" y="connsiteY2"/>
              </a:cxn>
            </a:cxnLst>
            <a:rect l="l" t="t" r="r" b="b"/>
            <a:pathLst>
              <a:path w="46409" h="33779">
                <a:moveTo>
                  <a:pt x="0" y="33779"/>
                </a:moveTo>
                <a:lnTo>
                  <a:pt x="46409" y="16885"/>
                </a:lnTo>
                <a:lnTo>
                  <a:pt x="0"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40" name="Freeform 39">
            <a:extLst>
              <a:ext uri="{FF2B5EF4-FFF2-40B4-BE49-F238E27FC236}">
                <a16:creationId xmlns:a16="http://schemas.microsoft.com/office/drawing/2014/main" id="{BE3D7D97-CD47-824E-B3F1-32A6812004FF}"/>
              </a:ext>
            </a:extLst>
          </p:cNvPr>
          <p:cNvSpPr/>
          <p:nvPr/>
        </p:nvSpPr>
        <p:spPr>
          <a:xfrm>
            <a:off x="8647051" y="2730736"/>
            <a:ext cx="449542" cy="9663"/>
          </a:xfrm>
          <a:custGeom>
            <a:avLst/>
            <a:gdLst>
              <a:gd name="connsiteX0" fmla="*/ 0 w 475752"/>
              <a:gd name="connsiteY0" fmla="*/ 0 h 10226"/>
              <a:gd name="connsiteX1" fmla="*/ 475753 w 475752"/>
              <a:gd name="connsiteY1" fmla="*/ 0 h 10226"/>
            </a:gdLst>
            <a:ahLst/>
            <a:cxnLst>
              <a:cxn ang="0">
                <a:pos x="connsiteX0" y="connsiteY0"/>
              </a:cxn>
              <a:cxn ang="0">
                <a:pos x="connsiteX1" y="connsiteY1"/>
              </a:cxn>
            </a:cxnLst>
            <a:rect l="l" t="t" r="r" b="b"/>
            <a:pathLst>
              <a:path w="475752" h="10226">
                <a:moveTo>
                  <a:pt x="0" y="0"/>
                </a:moveTo>
                <a:lnTo>
                  <a:pt x="475753" y="0"/>
                </a:lnTo>
              </a:path>
            </a:pathLst>
          </a:custGeom>
          <a:solidFill>
            <a:srgbClr val="000000">
              <a:alpha val="0"/>
            </a:srgbClr>
          </a:solidFill>
          <a:ln w="4842" cap="sq">
            <a:noFill/>
            <a:prstDash val="solid"/>
            <a:miter/>
          </a:ln>
        </p:spPr>
        <p:txBody>
          <a:bodyPr rtlCol="0" anchor="ctr"/>
          <a:lstStyle/>
          <a:p>
            <a:endParaRPr lang="en-US" sz="1701"/>
          </a:p>
        </p:txBody>
      </p:sp>
      <p:sp>
        <p:nvSpPr>
          <p:cNvPr id="41" name="Freeform 40">
            <a:extLst>
              <a:ext uri="{FF2B5EF4-FFF2-40B4-BE49-F238E27FC236}">
                <a16:creationId xmlns:a16="http://schemas.microsoft.com/office/drawing/2014/main" id="{3DD16F4C-E530-A543-BB33-BB4EAE3A134F}"/>
              </a:ext>
            </a:extLst>
          </p:cNvPr>
          <p:cNvSpPr/>
          <p:nvPr/>
        </p:nvSpPr>
        <p:spPr>
          <a:xfrm>
            <a:off x="8647052" y="2730736"/>
            <a:ext cx="391561" cy="9663"/>
          </a:xfrm>
          <a:custGeom>
            <a:avLst/>
            <a:gdLst>
              <a:gd name="connsiteX0" fmla="*/ 0 w 414391"/>
              <a:gd name="connsiteY0" fmla="*/ 0 h 10226"/>
              <a:gd name="connsiteX1" fmla="*/ 414392 w 414391"/>
              <a:gd name="connsiteY1" fmla="*/ 0 h 10226"/>
            </a:gdLst>
            <a:ahLst/>
            <a:cxnLst>
              <a:cxn ang="0">
                <a:pos x="connsiteX0" y="connsiteY0"/>
              </a:cxn>
              <a:cxn ang="0">
                <a:pos x="connsiteX1" y="connsiteY1"/>
              </a:cxn>
            </a:cxnLst>
            <a:rect l="l" t="t" r="r" b="b"/>
            <a:pathLst>
              <a:path w="414391" h="10226">
                <a:moveTo>
                  <a:pt x="0" y="0"/>
                </a:moveTo>
                <a:lnTo>
                  <a:pt x="414392" y="0"/>
                </a:lnTo>
              </a:path>
            </a:pathLst>
          </a:custGeom>
          <a:noFill/>
          <a:ln w="4842" cap="flat">
            <a:solidFill>
              <a:srgbClr val="595959"/>
            </a:solidFill>
            <a:prstDash val="solid"/>
            <a:round/>
          </a:ln>
        </p:spPr>
        <p:txBody>
          <a:bodyPr rtlCol="0" anchor="ctr"/>
          <a:lstStyle/>
          <a:p>
            <a:endParaRPr lang="en-US" sz="1701"/>
          </a:p>
        </p:txBody>
      </p:sp>
      <p:sp>
        <p:nvSpPr>
          <p:cNvPr id="42" name="Freeform 41">
            <a:extLst>
              <a:ext uri="{FF2B5EF4-FFF2-40B4-BE49-F238E27FC236}">
                <a16:creationId xmlns:a16="http://schemas.microsoft.com/office/drawing/2014/main" id="{18ECBE94-4CF6-C34E-A674-5DF30B11D8A5}"/>
              </a:ext>
            </a:extLst>
          </p:cNvPr>
          <p:cNvSpPr/>
          <p:nvPr/>
        </p:nvSpPr>
        <p:spPr>
          <a:xfrm>
            <a:off x="9038614" y="2714783"/>
            <a:ext cx="43852" cy="31918"/>
          </a:xfrm>
          <a:custGeom>
            <a:avLst/>
            <a:gdLst>
              <a:gd name="connsiteX0" fmla="*/ 0 w 46409"/>
              <a:gd name="connsiteY0" fmla="*/ 33779 h 33779"/>
              <a:gd name="connsiteX1" fmla="*/ 46410 w 46409"/>
              <a:gd name="connsiteY1" fmla="*/ 16885 h 33779"/>
              <a:gd name="connsiteX2" fmla="*/ 0 w 46409"/>
              <a:gd name="connsiteY2" fmla="*/ 0 h 33779"/>
            </a:gdLst>
            <a:ahLst/>
            <a:cxnLst>
              <a:cxn ang="0">
                <a:pos x="connsiteX0" y="connsiteY0"/>
              </a:cxn>
              <a:cxn ang="0">
                <a:pos x="connsiteX1" y="connsiteY1"/>
              </a:cxn>
              <a:cxn ang="0">
                <a:pos x="connsiteX2" y="connsiteY2"/>
              </a:cxn>
            </a:cxnLst>
            <a:rect l="l" t="t" r="r" b="b"/>
            <a:pathLst>
              <a:path w="46409" h="33779">
                <a:moveTo>
                  <a:pt x="0" y="33779"/>
                </a:moveTo>
                <a:lnTo>
                  <a:pt x="46410" y="16885"/>
                </a:lnTo>
                <a:lnTo>
                  <a:pt x="0"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43" name="Freeform 42">
            <a:extLst>
              <a:ext uri="{FF2B5EF4-FFF2-40B4-BE49-F238E27FC236}">
                <a16:creationId xmlns:a16="http://schemas.microsoft.com/office/drawing/2014/main" id="{FFD2EE4E-7A7B-2842-9F58-4BFD9D8D153E}"/>
              </a:ext>
            </a:extLst>
          </p:cNvPr>
          <p:cNvSpPr/>
          <p:nvPr/>
        </p:nvSpPr>
        <p:spPr>
          <a:xfrm>
            <a:off x="9651796" y="2730736"/>
            <a:ext cx="449543" cy="9663"/>
          </a:xfrm>
          <a:custGeom>
            <a:avLst/>
            <a:gdLst>
              <a:gd name="connsiteX0" fmla="*/ 0 w 475753"/>
              <a:gd name="connsiteY0" fmla="*/ 0 h 10226"/>
              <a:gd name="connsiteX1" fmla="*/ 475753 w 475753"/>
              <a:gd name="connsiteY1" fmla="*/ 0 h 10226"/>
            </a:gdLst>
            <a:ahLst/>
            <a:cxnLst>
              <a:cxn ang="0">
                <a:pos x="connsiteX0" y="connsiteY0"/>
              </a:cxn>
              <a:cxn ang="0">
                <a:pos x="connsiteX1" y="connsiteY1"/>
              </a:cxn>
            </a:cxnLst>
            <a:rect l="l" t="t" r="r" b="b"/>
            <a:pathLst>
              <a:path w="475753" h="10226">
                <a:moveTo>
                  <a:pt x="0" y="0"/>
                </a:moveTo>
                <a:lnTo>
                  <a:pt x="475753" y="0"/>
                </a:lnTo>
              </a:path>
            </a:pathLst>
          </a:custGeom>
          <a:solidFill>
            <a:srgbClr val="000000">
              <a:alpha val="0"/>
            </a:srgbClr>
          </a:solidFill>
          <a:ln w="4842" cap="sq">
            <a:noFill/>
            <a:prstDash val="solid"/>
            <a:miter/>
          </a:ln>
        </p:spPr>
        <p:txBody>
          <a:bodyPr rtlCol="0" anchor="ctr"/>
          <a:lstStyle/>
          <a:p>
            <a:endParaRPr lang="en-US" sz="1701"/>
          </a:p>
        </p:txBody>
      </p:sp>
      <p:sp>
        <p:nvSpPr>
          <p:cNvPr id="44" name="Freeform 43">
            <a:extLst>
              <a:ext uri="{FF2B5EF4-FFF2-40B4-BE49-F238E27FC236}">
                <a16:creationId xmlns:a16="http://schemas.microsoft.com/office/drawing/2014/main" id="{B543AD59-023C-0349-AEEF-4FFAD64B79B7}"/>
              </a:ext>
            </a:extLst>
          </p:cNvPr>
          <p:cNvSpPr/>
          <p:nvPr/>
        </p:nvSpPr>
        <p:spPr>
          <a:xfrm>
            <a:off x="9651796" y="2730736"/>
            <a:ext cx="391562" cy="9663"/>
          </a:xfrm>
          <a:custGeom>
            <a:avLst/>
            <a:gdLst>
              <a:gd name="connsiteX0" fmla="*/ 0 w 414392"/>
              <a:gd name="connsiteY0" fmla="*/ 0 h 10226"/>
              <a:gd name="connsiteX1" fmla="*/ 414392 w 414392"/>
              <a:gd name="connsiteY1" fmla="*/ 0 h 10226"/>
            </a:gdLst>
            <a:ahLst/>
            <a:cxnLst>
              <a:cxn ang="0">
                <a:pos x="connsiteX0" y="connsiteY0"/>
              </a:cxn>
              <a:cxn ang="0">
                <a:pos x="connsiteX1" y="connsiteY1"/>
              </a:cxn>
            </a:cxnLst>
            <a:rect l="l" t="t" r="r" b="b"/>
            <a:pathLst>
              <a:path w="414392" h="10226">
                <a:moveTo>
                  <a:pt x="0" y="0"/>
                </a:moveTo>
                <a:lnTo>
                  <a:pt x="414392" y="0"/>
                </a:lnTo>
              </a:path>
            </a:pathLst>
          </a:custGeom>
          <a:noFill/>
          <a:ln w="4842" cap="flat">
            <a:solidFill>
              <a:srgbClr val="595959"/>
            </a:solidFill>
            <a:prstDash val="solid"/>
            <a:round/>
          </a:ln>
        </p:spPr>
        <p:txBody>
          <a:bodyPr rtlCol="0" anchor="ctr"/>
          <a:lstStyle/>
          <a:p>
            <a:endParaRPr lang="en-US" sz="1701"/>
          </a:p>
        </p:txBody>
      </p:sp>
      <p:sp>
        <p:nvSpPr>
          <p:cNvPr id="45" name="Freeform 44">
            <a:extLst>
              <a:ext uri="{FF2B5EF4-FFF2-40B4-BE49-F238E27FC236}">
                <a16:creationId xmlns:a16="http://schemas.microsoft.com/office/drawing/2014/main" id="{BEA71D44-B143-B945-93C6-5D2B80BD5A06}"/>
              </a:ext>
            </a:extLst>
          </p:cNvPr>
          <p:cNvSpPr/>
          <p:nvPr/>
        </p:nvSpPr>
        <p:spPr>
          <a:xfrm>
            <a:off x="10043359" y="2714783"/>
            <a:ext cx="43852" cy="31918"/>
          </a:xfrm>
          <a:custGeom>
            <a:avLst/>
            <a:gdLst>
              <a:gd name="connsiteX0" fmla="*/ 0 w 46409"/>
              <a:gd name="connsiteY0" fmla="*/ 33779 h 33779"/>
              <a:gd name="connsiteX1" fmla="*/ 46409 w 46409"/>
              <a:gd name="connsiteY1" fmla="*/ 16885 h 33779"/>
              <a:gd name="connsiteX2" fmla="*/ 0 w 46409"/>
              <a:gd name="connsiteY2" fmla="*/ 0 h 33779"/>
            </a:gdLst>
            <a:ahLst/>
            <a:cxnLst>
              <a:cxn ang="0">
                <a:pos x="connsiteX0" y="connsiteY0"/>
              </a:cxn>
              <a:cxn ang="0">
                <a:pos x="connsiteX1" y="connsiteY1"/>
              </a:cxn>
              <a:cxn ang="0">
                <a:pos x="connsiteX2" y="connsiteY2"/>
              </a:cxn>
            </a:cxnLst>
            <a:rect l="l" t="t" r="r" b="b"/>
            <a:pathLst>
              <a:path w="46409" h="33779">
                <a:moveTo>
                  <a:pt x="0" y="33779"/>
                </a:moveTo>
                <a:lnTo>
                  <a:pt x="46409" y="16885"/>
                </a:lnTo>
                <a:lnTo>
                  <a:pt x="0"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46" name="Freeform 45">
            <a:extLst>
              <a:ext uri="{FF2B5EF4-FFF2-40B4-BE49-F238E27FC236}">
                <a16:creationId xmlns:a16="http://schemas.microsoft.com/office/drawing/2014/main" id="{A0A2BB30-0EE0-374C-90C2-098C7FE68E5C}"/>
              </a:ext>
            </a:extLst>
          </p:cNvPr>
          <p:cNvSpPr/>
          <p:nvPr/>
        </p:nvSpPr>
        <p:spPr>
          <a:xfrm>
            <a:off x="7955605" y="2730128"/>
            <a:ext cx="2859378" cy="730187"/>
          </a:xfrm>
          <a:custGeom>
            <a:avLst/>
            <a:gdLst>
              <a:gd name="connsiteX0" fmla="*/ 2856952 w 3026093"/>
              <a:gd name="connsiteY0" fmla="*/ 0 h 772760"/>
              <a:gd name="connsiteX1" fmla="*/ 3026093 w 3026093"/>
              <a:gd name="connsiteY1" fmla="*/ 0 h 772760"/>
              <a:gd name="connsiteX2" fmla="*/ 3026093 w 3026093"/>
              <a:gd name="connsiteY2" fmla="*/ 772761 h 772760"/>
              <a:gd name="connsiteX3" fmla="*/ 0 w 3026093"/>
              <a:gd name="connsiteY3" fmla="*/ 772761 h 772760"/>
              <a:gd name="connsiteX4" fmla="*/ 0 w 3026093"/>
              <a:gd name="connsiteY4" fmla="*/ 644 h 772760"/>
              <a:gd name="connsiteX5" fmla="*/ 144178 w 3026093"/>
              <a:gd name="connsiteY5" fmla="*/ 644 h 772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6093" h="772760">
                <a:moveTo>
                  <a:pt x="2856952" y="0"/>
                </a:moveTo>
                <a:lnTo>
                  <a:pt x="3026093" y="0"/>
                </a:lnTo>
                <a:lnTo>
                  <a:pt x="3026093" y="772761"/>
                </a:lnTo>
                <a:lnTo>
                  <a:pt x="0" y="772761"/>
                </a:lnTo>
                <a:lnTo>
                  <a:pt x="0" y="644"/>
                </a:lnTo>
                <a:lnTo>
                  <a:pt x="144178" y="644"/>
                </a:lnTo>
              </a:path>
            </a:pathLst>
          </a:custGeom>
          <a:solidFill>
            <a:srgbClr val="000000">
              <a:alpha val="0"/>
            </a:srgbClr>
          </a:solidFill>
          <a:ln w="4842" cap="sq">
            <a:noFill/>
            <a:prstDash val="solid"/>
            <a:miter/>
          </a:ln>
        </p:spPr>
        <p:txBody>
          <a:bodyPr rtlCol="0" anchor="ctr"/>
          <a:lstStyle/>
          <a:p>
            <a:endParaRPr lang="en-US" sz="1701"/>
          </a:p>
        </p:txBody>
      </p:sp>
      <p:sp>
        <p:nvSpPr>
          <p:cNvPr id="47" name="Freeform 46">
            <a:extLst>
              <a:ext uri="{FF2B5EF4-FFF2-40B4-BE49-F238E27FC236}">
                <a16:creationId xmlns:a16="http://schemas.microsoft.com/office/drawing/2014/main" id="{4241C5F0-0BE6-224C-98E2-6DAD50551370}"/>
              </a:ext>
            </a:extLst>
          </p:cNvPr>
          <p:cNvSpPr/>
          <p:nvPr/>
        </p:nvSpPr>
        <p:spPr>
          <a:xfrm>
            <a:off x="7955605" y="2730128"/>
            <a:ext cx="2859378" cy="730187"/>
          </a:xfrm>
          <a:custGeom>
            <a:avLst/>
            <a:gdLst>
              <a:gd name="connsiteX0" fmla="*/ 2856952 w 3026093"/>
              <a:gd name="connsiteY0" fmla="*/ 0 h 772760"/>
              <a:gd name="connsiteX1" fmla="*/ 3026093 w 3026093"/>
              <a:gd name="connsiteY1" fmla="*/ 0 h 772760"/>
              <a:gd name="connsiteX2" fmla="*/ 3026093 w 3026093"/>
              <a:gd name="connsiteY2" fmla="*/ 772761 h 772760"/>
              <a:gd name="connsiteX3" fmla="*/ 0 w 3026093"/>
              <a:gd name="connsiteY3" fmla="*/ 772761 h 772760"/>
              <a:gd name="connsiteX4" fmla="*/ 0 w 3026093"/>
              <a:gd name="connsiteY4" fmla="*/ 644 h 772760"/>
              <a:gd name="connsiteX5" fmla="*/ 82817 w 3026093"/>
              <a:gd name="connsiteY5" fmla="*/ 644 h 772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6093" h="772760">
                <a:moveTo>
                  <a:pt x="2856952" y="0"/>
                </a:moveTo>
                <a:lnTo>
                  <a:pt x="3026093" y="0"/>
                </a:lnTo>
                <a:lnTo>
                  <a:pt x="3026093" y="772761"/>
                </a:lnTo>
                <a:lnTo>
                  <a:pt x="0" y="772761"/>
                </a:lnTo>
                <a:lnTo>
                  <a:pt x="0" y="644"/>
                </a:lnTo>
                <a:lnTo>
                  <a:pt x="82817" y="644"/>
                </a:lnTo>
              </a:path>
            </a:pathLst>
          </a:custGeom>
          <a:noFill/>
          <a:ln w="4842" cap="flat">
            <a:solidFill>
              <a:srgbClr val="595959"/>
            </a:solidFill>
            <a:prstDash val="solid"/>
            <a:round/>
          </a:ln>
        </p:spPr>
        <p:txBody>
          <a:bodyPr rtlCol="0" anchor="ctr"/>
          <a:lstStyle/>
          <a:p>
            <a:endParaRPr lang="en-US" sz="1701"/>
          </a:p>
        </p:txBody>
      </p:sp>
      <p:sp>
        <p:nvSpPr>
          <p:cNvPr id="48" name="Freeform 47">
            <a:extLst>
              <a:ext uri="{FF2B5EF4-FFF2-40B4-BE49-F238E27FC236}">
                <a16:creationId xmlns:a16="http://schemas.microsoft.com/office/drawing/2014/main" id="{5FE76EA2-FA20-4942-82A1-EFF0E883EA58}"/>
              </a:ext>
            </a:extLst>
          </p:cNvPr>
          <p:cNvSpPr/>
          <p:nvPr/>
        </p:nvSpPr>
        <p:spPr>
          <a:xfrm>
            <a:off x="8033860" y="2714783"/>
            <a:ext cx="43852" cy="31918"/>
          </a:xfrm>
          <a:custGeom>
            <a:avLst/>
            <a:gdLst>
              <a:gd name="connsiteX0" fmla="*/ 0 w 46409"/>
              <a:gd name="connsiteY0" fmla="*/ 33779 h 33779"/>
              <a:gd name="connsiteX1" fmla="*/ 46409 w 46409"/>
              <a:gd name="connsiteY1" fmla="*/ 16885 h 33779"/>
              <a:gd name="connsiteX2" fmla="*/ 0 w 46409"/>
              <a:gd name="connsiteY2" fmla="*/ 0 h 33779"/>
            </a:gdLst>
            <a:ahLst/>
            <a:cxnLst>
              <a:cxn ang="0">
                <a:pos x="connsiteX0" y="connsiteY0"/>
              </a:cxn>
              <a:cxn ang="0">
                <a:pos x="connsiteX1" y="connsiteY1"/>
              </a:cxn>
              <a:cxn ang="0">
                <a:pos x="connsiteX2" y="connsiteY2"/>
              </a:cxn>
            </a:cxnLst>
            <a:rect l="l" t="t" r="r" b="b"/>
            <a:pathLst>
              <a:path w="46409" h="33779">
                <a:moveTo>
                  <a:pt x="0" y="33779"/>
                </a:moveTo>
                <a:lnTo>
                  <a:pt x="46409" y="16885"/>
                </a:lnTo>
                <a:lnTo>
                  <a:pt x="0"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49" name="Freeform 48">
            <a:extLst>
              <a:ext uri="{FF2B5EF4-FFF2-40B4-BE49-F238E27FC236}">
                <a16:creationId xmlns:a16="http://schemas.microsoft.com/office/drawing/2014/main" id="{DAB87B14-BA5E-2C4F-BD24-BCD267B62B03}"/>
              </a:ext>
            </a:extLst>
          </p:cNvPr>
          <p:cNvSpPr/>
          <p:nvPr/>
        </p:nvSpPr>
        <p:spPr>
          <a:xfrm>
            <a:off x="7804334" y="1423313"/>
            <a:ext cx="1113351" cy="371009"/>
          </a:xfrm>
          <a:custGeom>
            <a:avLst/>
            <a:gdLst>
              <a:gd name="connsiteX0" fmla="*/ 0 w 1178265"/>
              <a:gd name="connsiteY0" fmla="*/ 0 h 392641"/>
              <a:gd name="connsiteX1" fmla="*/ 1178266 w 1178265"/>
              <a:gd name="connsiteY1" fmla="*/ 0 h 392641"/>
              <a:gd name="connsiteX2" fmla="*/ 1178266 w 1178265"/>
              <a:gd name="connsiteY2" fmla="*/ 392641 h 392641"/>
              <a:gd name="connsiteX3" fmla="*/ 0 w 1178265"/>
              <a:gd name="connsiteY3" fmla="*/ 392641 h 392641"/>
            </a:gdLst>
            <a:ahLst/>
            <a:cxnLst>
              <a:cxn ang="0">
                <a:pos x="connsiteX0" y="connsiteY0"/>
              </a:cxn>
              <a:cxn ang="0">
                <a:pos x="connsiteX1" y="connsiteY1"/>
              </a:cxn>
              <a:cxn ang="0">
                <a:pos x="connsiteX2" y="connsiteY2"/>
              </a:cxn>
              <a:cxn ang="0">
                <a:pos x="connsiteX3" y="connsiteY3"/>
              </a:cxn>
            </a:cxnLst>
            <a:rect l="l" t="t" r="r" b="b"/>
            <a:pathLst>
              <a:path w="1178265" h="392641">
                <a:moveTo>
                  <a:pt x="0" y="0"/>
                </a:moveTo>
                <a:lnTo>
                  <a:pt x="1178266" y="0"/>
                </a:lnTo>
                <a:lnTo>
                  <a:pt x="1178266" y="392641"/>
                </a:lnTo>
                <a:lnTo>
                  <a:pt x="0" y="392641"/>
                </a:lnTo>
                <a:close/>
              </a:path>
            </a:pathLst>
          </a:custGeom>
          <a:solidFill>
            <a:srgbClr val="026974"/>
          </a:solidFill>
          <a:ln w="4842" cap="sq">
            <a:noFill/>
            <a:prstDash val="solid"/>
            <a:miter/>
          </a:ln>
        </p:spPr>
        <p:txBody>
          <a:bodyPr rtlCol="0" anchor="ctr"/>
          <a:lstStyle/>
          <a:p>
            <a:endParaRPr lang="en-US" sz="1701"/>
          </a:p>
        </p:txBody>
      </p:sp>
      <p:sp>
        <p:nvSpPr>
          <p:cNvPr id="50" name="Freeform 49">
            <a:extLst>
              <a:ext uri="{FF2B5EF4-FFF2-40B4-BE49-F238E27FC236}">
                <a16:creationId xmlns:a16="http://schemas.microsoft.com/office/drawing/2014/main" id="{BBABA212-FAA5-CE45-AEAD-6ED7DAB9DE92}"/>
              </a:ext>
            </a:extLst>
          </p:cNvPr>
          <p:cNvSpPr/>
          <p:nvPr/>
        </p:nvSpPr>
        <p:spPr>
          <a:xfrm>
            <a:off x="7960446" y="1546304"/>
            <a:ext cx="786322" cy="123960"/>
          </a:xfrm>
          <a:custGeom>
            <a:avLst/>
            <a:gdLst>
              <a:gd name="connsiteX0" fmla="*/ 0 w 832168"/>
              <a:gd name="connsiteY0" fmla="*/ 128958 h 131187"/>
              <a:gd name="connsiteX1" fmla="*/ 48731 w 832168"/>
              <a:gd name="connsiteY1" fmla="*/ 2077 h 131187"/>
              <a:gd name="connsiteX2" fmla="*/ 66791 w 832168"/>
              <a:gd name="connsiteY2" fmla="*/ 2077 h 131187"/>
              <a:gd name="connsiteX3" fmla="*/ 118723 w 832168"/>
              <a:gd name="connsiteY3" fmla="*/ 128958 h 131187"/>
              <a:gd name="connsiteX4" fmla="*/ 99712 w 832168"/>
              <a:gd name="connsiteY4" fmla="*/ 128958 h 131187"/>
              <a:gd name="connsiteX5" fmla="*/ 84852 w 832168"/>
              <a:gd name="connsiteY5" fmla="*/ 90608 h 131187"/>
              <a:gd name="connsiteX6" fmla="*/ 31795 w 832168"/>
              <a:gd name="connsiteY6" fmla="*/ 90608 h 131187"/>
              <a:gd name="connsiteX7" fmla="*/ 17897 w 832168"/>
              <a:gd name="connsiteY7" fmla="*/ 128958 h 131187"/>
              <a:gd name="connsiteX8" fmla="*/ 0 w 832168"/>
              <a:gd name="connsiteY8" fmla="*/ 128958 h 131187"/>
              <a:gd name="connsiteX9" fmla="*/ 36592 w 832168"/>
              <a:gd name="connsiteY9" fmla="*/ 76863 h 131187"/>
              <a:gd name="connsiteX10" fmla="*/ 79739 w 832168"/>
              <a:gd name="connsiteY10" fmla="*/ 76863 h 131187"/>
              <a:gd name="connsiteX11" fmla="*/ 66475 w 832168"/>
              <a:gd name="connsiteY11" fmla="*/ 41706 h 131187"/>
              <a:gd name="connsiteX12" fmla="*/ 57362 w 832168"/>
              <a:gd name="connsiteY12" fmla="*/ 15500 h 131187"/>
              <a:gd name="connsiteX13" fmla="*/ 50654 w 832168"/>
              <a:gd name="connsiteY13" fmla="*/ 39629 h 131187"/>
              <a:gd name="connsiteX14" fmla="*/ 36592 w 832168"/>
              <a:gd name="connsiteY14" fmla="*/ 76863 h 131187"/>
              <a:gd name="connsiteX15" fmla="*/ 189780 w 832168"/>
              <a:gd name="connsiteY15" fmla="*/ 128958 h 131187"/>
              <a:gd name="connsiteX16" fmla="*/ 189780 w 832168"/>
              <a:gd name="connsiteY16" fmla="*/ 117290 h 131187"/>
              <a:gd name="connsiteX17" fmla="*/ 164059 w 832168"/>
              <a:gd name="connsiteY17" fmla="*/ 131035 h 131187"/>
              <a:gd name="connsiteX18" fmla="*/ 143922 w 832168"/>
              <a:gd name="connsiteY18" fmla="*/ 124960 h 131187"/>
              <a:gd name="connsiteX19" fmla="*/ 129543 w 832168"/>
              <a:gd name="connsiteY19" fmla="*/ 108024 h 131187"/>
              <a:gd name="connsiteX20" fmla="*/ 124583 w 832168"/>
              <a:gd name="connsiteY20" fmla="*/ 83091 h 131187"/>
              <a:gd name="connsiteX21" fmla="*/ 129063 w 832168"/>
              <a:gd name="connsiteY21" fmla="*/ 58168 h 131187"/>
              <a:gd name="connsiteX22" fmla="*/ 142808 w 832168"/>
              <a:gd name="connsiteY22" fmla="*/ 41067 h 131187"/>
              <a:gd name="connsiteX23" fmla="*/ 163415 w 832168"/>
              <a:gd name="connsiteY23" fmla="*/ 34995 h 131187"/>
              <a:gd name="connsiteX24" fmla="*/ 178121 w 832168"/>
              <a:gd name="connsiteY24" fmla="*/ 38510 h 131187"/>
              <a:gd name="connsiteX25" fmla="*/ 188828 w 832168"/>
              <a:gd name="connsiteY25" fmla="*/ 47619 h 131187"/>
              <a:gd name="connsiteX26" fmla="*/ 188828 w 832168"/>
              <a:gd name="connsiteY26" fmla="*/ 2077 h 131187"/>
              <a:gd name="connsiteX27" fmla="*/ 204322 w 832168"/>
              <a:gd name="connsiteY27" fmla="*/ 2077 h 131187"/>
              <a:gd name="connsiteX28" fmla="*/ 204322 w 832168"/>
              <a:gd name="connsiteY28" fmla="*/ 128958 h 131187"/>
              <a:gd name="connsiteX29" fmla="*/ 189780 w 832168"/>
              <a:gd name="connsiteY29" fmla="*/ 128958 h 131187"/>
              <a:gd name="connsiteX30" fmla="*/ 140568 w 832168"/>
              <a:gd name="connsiteY30" fmla="*/ 83091 h 131187"/>
              <a:gd name="connsiteX31" fmla="*/ 147921 w 832168"/>
              <a:gd name="connsiteY31" fmla="*/ 109456 h 131187"/>
              <a:gd name="connsiteX32" fmla="*/ 165654 w 832168"/>
              <a:gd name="connsiteY32" fmla="*/ 118251 h 131187"/>
              <a:gd name="connsiteX33" fmla="*/ 182917 w 832168"/>
              <a:gd name="connsiteY33" fmla="*/ 109937 h 131187"/>
              <a:gd name="connsiteX34" fmla="*/ 190107 w 832168"/>
              <a:gd name="connsiteY34" fmla="*/ 84369 h 131187"/>
              <a:gd name="connsiteX35" fmla="*/ 182754 w 832168"/>
              <a:gd name="connsiteY35" fmla="*/ 56726 h 131187"/>
              <a:gd name="connsiteX36" fmla="*/ 164857 w 832168"/>
              <a:gd name="connsiteY36" fmla="*/ 47938 h 131187"/>
              <a:gd name="connsiteX37" fmla="*/ 147440 w 832168"/>
              <a:gd name="connsiteY37" fmla="*/ 56409 h 131187"/>
              <a:gd name="connsiteX38" fmla="*/ 140568 w 832168"/>
              <a:gd name="connsiteY38" fmla="*/ 83091 h 131187"/>
              <a:gd name="connsiteX39" fmla="*/ 288346 w 832168"/>
              <a:gd name="connsiteY39" fmla="*/ 128958 h 131187"/>
              <a:gd name="connsiteX40" fmla="*/ 288346 w 832168"/>
              <a:gd name="connsiteY40" fmla="*/ 117290 h 131187"/>
              <a:gd name="connsiteX41" fmla="*/ 262615 w 832168"/>
              <a:gd name="connsiteY41" fmla="*/ 131035 h 131187"/>
              <a:gd name="connsiteX42" fmla="*/ 242478 w 832168"/>
              <a:gd name="connsiteY42" fmla="*/ 124960 h 131187"/>
              <a:gd name="connsiteX43" fmla="*/ 228100 w 832168"/>
              <a:gd name="connsiteY43" fmla="*/ 108024 h 131187"/>
              <a:gd name="connsiteX44" fmla="*/ 223150 w 832168"/>
              <a:gd name="connsiteY44" fmla="*/ 83091 h 131187"/>
              <a:gd name="connsiteX45" fmla="*/ 227619 w 832168"/>
              <a:gd name="connsiteY45" fmla="*/ 58168 h 131187"/>
              <a:gd name="connsiteX46" fmla="*/ 241364 w 832168"/>
              <a:gd name="connsiteY46" fmla="*/ 41067 h 131187"/>
              <a:gd name="connsiteX47" fmla="*/ 261971 w 832168"/>
              <a:gd name="connsiteY47" fmla="*/ 34995 h 131187"/>
              <a:gd name="connsiteX48" fmla="*/ 276677 w 832168"/>
              <a:gd name="connsiteY48" fmla="*/ 38510 h 131187"/>
              <a:gd name="connsiteX49" fmla="*/ 287385 w 832168"/>
              <a:gd name="connsiteY49" fmla="*/ 47619 h 131187"/>
              <a:gd name="connsiteX50" fmla="*/ 287385 w 832168"/>
              <a:gd name="connsiteY50" fmla="*/ 2077 h 131187"/>
              <a:gd name="connsiteX51" fmla="*/ 302878 w 832168"/>
              <a:gd name="connsiteY51" fmla="*/ 2077 h 131187"/>
              <a:gd name="connsiteX52" fmla="*/ 302878 w 832168"/>
              <a:gd name="connsiteY52" fmla="*/ 128958 h 131187"/>
              <a:gd name="connsiteX53" fmla="*/ 288346 w 832168"/>
              <a:gd name="connsiteY53" fmla="*/ 128958 h 131187"/>
              <a:gd name="connsiteX54" fmla="*/ 239124 w 832168"/>
              <a:gd name="connsiteY54" fmla="*/ 83091 h 131187"/>
              <a:gd name="connsiteX55" fmla="*/ 246477 w 832168"/>
              <a:gd name="connsiteY55" fmla="*/ 109456 h 131187"/>
              <a:gd name="connsiteX56" fmla="*/ 264211 w 832168"/>
              <a:gd name="connsiteY56" fmla="*/ 118251 h 131187"/>
              <a:gd name="connsiteX57" fmla="*/ 281473 w 832168"/>
              <a:gd name="connsiteY57" fmla="*/ 109937 h 131187"/>
              <a:gd name="connsiteX58" fmla="*/ 288663 w 832168"/>
              <a:gd name="connsiteY58" fmla="*/ 84369 h 131187"/>
              <a:gd name="connsiteX59" fmla="*/ 281310 w 832168"/>
              <a:gd name="connsiteY59" fmla="*/ 56726 h 131187"/>
              <a:gd name="connsiteX60" fmla="*/ 263413 w 832168"/>
              <a:gd name="connsiteY60" fmla="*/ 47938 h 131187"/>
              <a:gd name="connsiteX61" fmla="*/ 245997 w 832168"/>
              <a:gd name="connsiteY61" fmla="*/ 56409 h 131187"/>
              <a:gd name="connsiteX62" fmla="*/ 239124 w 832168"/>
              <a:gd name="connsiteY62" fmla="*/ 83091 h 131187"/>
              <a:gd name="connsiteX63" fmla="*/ 327136 w 832168"/>
              <a:gd name="connsiteY63" fmla="*/ 128958 h 131187"/>
              <a:gd name="connsiteX64" fmla="*/ 327136 w 832168"/>
              <a:gd name="connsiteY64" fmla="*/ 37072 h 131187"/>
              <a:gd name="connsiteX65" fmla="*/ 341198 w 832168"/>
              <a:gd name="connsiteY65" fmla="*/ 37072 h 131187"/>
              <a:gd name="connsiteX66" fmla="*/ 341198 w 832168"/>
              <a:gd name="connsiteY66" fmla="*/ 50975 h 131187"/>
              <a:gd name="connsiteX67" fmla="*/ 350944 w 832168"/>
              <a:gd name="connsiteY67" fmla="*/ 38191 h 131187"/>
              <a:gd name="connsiteX68" fmla="*/ 361008 w 832168"/>
              <a:gd name="connsiteY68" fmla="*/ 34995 h 131187"/>
              <a:gd name="connsiteX69" fmla="*/ 376992 w 832168"/>
              <a:gd name="connsiteY69" fmla="*/ 39949 h 131187"/>
              <a:gd name="connsiteX70" fmla="*/ 371715 w 832168"/>
              <a:gd name="connsiteY70" fmla="*/ 54487 h 131187"/>
              <a:gd name="connsiteX71" fmla="*/ 360210 w 832168"/>
              <a:gd name="connsiteY71" fmla="*/ 51134 h 131187"/>
              <a:gd name="connsiteX72" fmla="*/ 351108 w 832168"/>
              <a:gd name="connsiteY72" fmla="*/ 54170 h 131187"/>
              <a:gd name="connsiteX73" fmla="*/ 345350 w 832168"/>
              <a:gd name="connsiteY73" fmla="*/ 62637 h 131187"/>
              <a:gd name="connsiteX74" fmla="*/ 342630 w 832168"/>
              <a:gd name="connsiteY74" fmla="*/ 80851 h 131187"/>
              <a:gd name="connsiteX75" fmla="*/ 342630 w 832168"/>
              <a:gd name="connsiteY75" fmla="*/ 128958 h 131187"/>
              <a:gd name="connsiteX76" fmla="*/ 327136 w 832168"/>
              <a:gd name="connsiteY76" fmla="*/ 128958 h 131187"/>
              <a:gd name="connsiteX77" fmla="*/ 381001 w 832168"/>
              <a:gd name="connsiteY77" fmla="*/ 128958 h 131187"/>
              <a:gd name="connsiteX78" fmla="*/ 381001 w 832168"/>
              <a:gd name="connsiteY78" fmla="*/ 111215 h 131187"/>
              <a:gd name="connsiteX79" fmla="*/ 398735 w 832168"/>
              <a:gd name="connsiteY79" fmla="*/ 111215 h 131187"/>
              <a:gd name="connsiteX80" fmla="*/ 398735 w 832168"/>
              <a:gd name="connsiteY80" fmla="*/ 128958 h 131187"/>
              <a:gd name="connsiteX81" fmla="*/ 381001 w 832168"/>
              <a:gd name="connsiteY81" fmla="*/ 128958 h 131187"/>
              <a:gd name="connsiteX82" fmla="*/ 536357 w 832168"/>
              <a:gd name="connsiteY82" fmla="*/ 79256 h 131187"/>
              <a:gd name="connsiteX83" fmla="*/ 536357 w 832168"/>
              <a:gd name="connsiteY83" fmla="*/ 64233 h 131187"/>
              <a:gd name="connsiteX84" fmla="*/ 590048 w 832168"/>
              <a:gd name="connsiteY84" fmla="*/ 64233 h 131187"/>
              <a:gd name="connsiteX85" fmla="*/ 590048 w 832168"/>
              <a:gd name="connsiteY85" fmla="*/ 111379 h 131187"/>
              <a:gd name="connsiteX86" fmla="*/ 564481 w 832168"/>
              <a:gd name="connsiteY86" fmla="*/ 126238 h 131187"/>
              <a:gd name="connsiteX87" fmla="*/ 537636 w 832168"/>
              <a:gd name="connsiteY87" fmla="*/ 131188 h 131187"/>
              <a:gd name="connsiteX88" fmla="*/ 503601 w 832168"/>
              <a:gd name="connsiteY88" fmla="*/ 123201 h 131187"/>
              <a:gd name="connsiteX89" fmla="*/ 480427 w 832168"/>
              <a:gd name="connsiteY89" fmla="*/ 100027 h 131187"/>
              <a:gd name="connsiteX90" fmla="*/ 472756 w 832168"/>
              <a:gd name="connsiteY90" fmla="*/ 66155 h 131187"/>
              <a:gd name="connsiteX91" fmla="*/ 480427 w 832168"/>
              <a:gd name="connsiteY91" fmla="*/ 31640 h 131187"/>
              <a:gd name="connsiteX92" fmla="*/ 502803 w 832168"/>
              <a:gd name="connsiteY92" fmla="*/ 7830 h 131187"/>
              <a:gd name="connsiteX93" fmla="*/ 536204 w 832168"/>
              <a:gd name="connsiteY93" fmla="*/ 0 h 131187"/>
              <a:gd name="connsiteX94" fmla="*/ 561127 w 832168"/>
              <a:gd name="connsiteY94" fmla="*/ 4474 h 131187"/>
              <a:gd name="connsiteX95" fmla="*/ 578543 w 832168"/>
              <a:gd name="connsiteY95" fmla="*/ 16778 h 131187"/>
              <a:gd name="connsiteX96" fmla="*/ 588136 w 832168"/>
              <a:gd name="connsiteY96" fmla="*/ 37552 h 131187"/>
              <a:gd name="connsiteX97" fmla="*/ 573112 w 832168"/>
              <a:gd name="connsiteY97" fmla="*/ 41706 h 131187"/>
              <a:gd name="connsiteX98" fmla="*/ 565923 w 832168"/>
              <a:gd name="connsiteY98" fmla="*/ 26526 h 131187"/>
              <a:gd name="connsiteX99" fmla="*/ 553774 w 832168"/>
              <a:gd name="connsiteY99" fmla="*/ 17737 h 131187"/>
              <a:gd name="connsiteX100" fmla="*/ 536357 w 832168"/>
              <a:gd name="connsiteY100" fmla="*/ 14382 h 131187"/>
              <a:gd name="connsiteX101" fmla="*/ 516384 w 832168"/>
              <a:gd name="connsiteY101" fmla="*/ 17897 h 131187"/>
              <a:gd name="connsiteX102" fmla="*/ 502967 w 832168"/>
              <a:gd name="connsiteY102" fmla="*/ 27005 h 131187"/>
              <a:gd name="connsiteX103" fmla="*/ 494969 w 832168"/>
              <a:gd name="connsiteY103" fmla="*/ 39629 h 131187"/>
              <a:gd name="connsiteX104" fmla="*/ 490019 w 832168"/>
              <a:gd name="connsiteY104" fmla="*/ 65041 h 131187"/>
              <a:gd name="connsiteX105" fmla="*/ 495767 w 832168"/>
              <a:gd name="connsiteY105" fmla="*/ 93482 h 131187"/>
              <a:gd name="connsiteX106" fmla="*/ 512866 w 832168"/>
              <a:gd name="connsiteY106" fmla="*/ 110417 h 131187"/>
              <a:gd name="connsiteX107" fmla="*/ 536674 w 832168"/>
              <a:gd name="connsiteY107" fmla="*/ 116011 h 131187"/>
              <a:gd name="connsiteX108" fmla="*/ 557936 w 832168"/>
              <a:gd name="connsiteY108" fmla="*/ 111859 h 131187"/>
              <a:gd name="connsiteX109" fmla="*/ 573593 w 832168"/>
              <a:gd name="connsiteY109" fmla="*/ 102747 h 131187"/>
              <a:gd name="connsiteX110" fmla="*/ 573593 w 832168"/>
              <a:gd name="connsiteY110" fmla="*/ 79256 h 131187"/>
              <a:gd name="connsiteX111" fmla="*/ 536357 w 832168"/>
              <a:gd name="connsiteY111" fmla="*/ 79256 h 131187"/>
              <a:gd name="connsiteX112" fmla="*/ 675800 w 832168"/>
              <a:gd name="connsiteY112" fmla="*/ 99393 h 131187"/>
              <a:gd name="connsiteX113" fmla="*/ 691775 w 832168"/>
              <a:gd name="connsiteY113" fmla="*/ 101305 h 131187"/>
              <a:gd name="connsiteX114" fmla="*/ 677713 w 832168"/>
              <a:gd name="connsiteY114" fmla="*/ 123364 h 131187"/>
              <a:gd name="connsiteX115" fmla="*/ 651511 w 832168"/>
              <a:gd name="connsiteY115" fmla="*/ 131035 h 131187"/>
              <a:gd name="connsiteX116" fmla="*/ 619389 w 832168"/>
              <a:gd name="connsiteY116" fmla="*/ 118732 h 131187"/>
              <a:gd name="connsiteX117" fmla="*/ 607730 w 832168"/>
              <a:gd name="connsiteY117" fmla="*/ 83735 h 131187"/>
              <a:gd name="connsiteX118" fmla="*/ 619553 w 832168"/>
              <a:gd name="connsiteY118" fmla="*/ 47779 h 131187"/>
              <a:gd name="connsiteX119" fmla="*/ 650550 w 832168"/>
              <a:gd name="connsiteY119" fmla="*/ 34995 h 131187"/>
              <a:gd name="connsiteX120" fmla="*/ 680750 w 832168"/>
              <a:gd name="connsiteY120" fmla="*/ 47619 h 131187"/>
              <a:gd name="connsiteX121" fmla="*/ 692419 w 832168"/>
              <a:gd name="connsiteY121" fmla="*/ 82774 h 131187"/>
              <a:gd name="connsiteX122" fmla="*/ 692255 w 832168"/>
              <a:gd name="connsiteY122" fmla="*/ 86926 h 131187"/>
              <a:gd name="connsiteX123" fmla="*/ 623705 w 832168"/>
              <a:gd name="connsiteY123" fmla="*/ 86926 h 131187"/>
              <a:gd name="connsiteX124" fmla="*/ 632336 w 832168"/>
              <a:gd name="connsiteY124" fmla="*/ 110254 h 131187"/>
              <a:gd name="connsiteX125" fmla="*/ 651511 w 832168"/>
              <a:gd name="connsiteY125" fmla="*/ 118251 h 131187"/>
              <a:gd name="connsiteX126" fmla="*/ 666207 w 832168"/>
              <a:gd name="connsiteY126" fmla="*/ 113772 h 131187"/>
              <a:gd name="connsiteX127" fmla="*/ 675800 w 832168"/>
              <a:gd name="connsiteY127" fmla="*/ 99393 h 131187"/>
              <a:gd name="connsiteX128" fmla="*/ 624666 w 832168"/>
              <a:gd name="connsiteY128" fmla="*/ 74143 h 131187"/>
              <a:gd name="connsiteX129" fmla="*/ 675954 w 832168"/>
              <a:gd name="connsiteY129" fmla="*/ 74143 h 131187"/>
              <a:gd name="connsiteX130" fmla="*/ 670043 w 832168"/>
              <a:gd name="connsiteY130" fmla="*/ 56726 h 131187"/>
              <a:gd name="connsiteX131" fmla="*/ 650714 w 832168"/>
              <a:gd name="connsiteY131" fmla="*/ 47779 h 131187"/>
              <a:gd name="connsiteX132" fmla="*/ 632653 w 832168"/>
              <a:gd name="connsiteY132" fmla="*/ 54967 h 131187"/>
              <a:gd name="connsiteX133" fmla="*/ 624666 w 832168"/>
              <a:gd name="connsiteY133" fmla="*/ 74143 h 131187"/>
              <a:gd name="connsiteX134" fmla="*/ 711400 w 832168"/>
              <a:gd name="connsiteY134" fmla="*/ 128958 h 131187"/>
              <a:gd name="connsiteX135" fmla="*/ 711400 w 832168"/>
              <a:gd name="connsiteY135" fmla="*/ 37072 h 131187"/>
              <a:gd name="connsiteX136" fmla="*/ 725462 w 832168"/>
              <a:gd name="connsiteY136" fmla="*/ 37072 h 131187"/>
              <a:gd name="connsiteX137" fmla="*/ 725462 w 832168"/>
              <a:gd name="connsiteY137" fmla="*/ 50176 h 131187"/>
              <a:gd name="connsiteX138" fmla="*/ 754700 w 832168"/>
              <a:gd name="connsiteY138" fmla="*/ 34995 h 131187"/>
              <a:gd name="connsiteX139" fmla="*/ 769877 w 832168"/>
              <a:gd name="connsiteY139" fmla="*/ 38032 h 131187"/>
              <a:gd name="connsiteX140" fmla="*/ 780267 w 832168"/>
              <a:gd name="connsiteY140" fmla="*/ 45861 h 131187"/>
              <a:gd name="connsiteX141" fmla="*/ 785217 w 832168"/>
              <a:gd name="connsiteY141" fmla="*/ 57371 h 131187"/>
              <a:gd name="connsiteX142" fmla="*/ 786015 w 832168"/>
              <a:gd name="connsiteY142" fmla="*/ 72384 h 131187"/>
              <a:gd name="connsiteX143" fmla="*/ 786015 w 832168"/>
              <a:gd name="connsiteY143" fmla="*/ 128958 h 131187"/>
              <a:gd name="connsiteX144" fmla="*/ 770521 w 832168"/>
              <a:gd name="connsiteY144" fmla="*/ 128958 h 131187"/>
              <a:gd name="connsiteX145" fmla="*/ 770521 w 832168"/>
              <a:gd name="connsiteY145" fmla="*/ 73028 h 131187"/>
              <a:gd name="connsiteX146" fmla="*/ 768599 w 832168"/>
              <a:gd name="connsiteY146" fmla="*/ 58966 h 131187"/>
              <a:gd name="connsiteX147" fmla="*/ 762207 w 832168"/>
              <a:gd name="connsiteY147" fmla="*/ 51294 h 131187"/>
              <a:gd name="connsiteX148" fmla="*/ 751346 w 832168"/>
              <a:gd name="connsiteY148" fmla="*/ 48418 h 131187"/>
              <a:gd name="connsiteX149" fmla="*/ 734247 w 832168"/>
              <a:gd name="connsiteY149" fmla="*/ 54814 h 131187"/>
              <a:gd name="connsiteX150" fmla="*/ 727057 w 832168"/>
              <a:gd name="connsiteY150" fmla="*/ 78775 h 131187"/>
              <a:gd name="connsiteX151" fmla="*/ 727057 w 832168"/>
              <a:gd name="connsiteY151" fmla="*/ 128958 h 131187"/>
              <a:gd name="connsiteX152" fmla="*/ 711400 w 832168"/>
              <a:gd name="connsiteY152" fmla="*/ 128958 h 131187"/>
              <a:gd name="connsiteX153" fmla="*/ 814425 w 832168"/>
              <a:gd name="connsiteY153" fmla="*/ 128958 h 131187"/>
              <a:gd name="connsiteX154" fmla="*/ 814425 w 832168"/>
              <a:gd name="connsiteY154" fmla="*/ 111215 h 131187"/>
              <a:gd name="connsiteX155" fmla="*/ 832169 w 832168"/>
              <a:gd name="connsiteY155" fmla="*/ 111215 h 131187"/>
              <a:gd name="connsiteX156" fmla="*/ 832169 w 832168"/>
              <a:gd name="connsiteY156" fmla="*/ 128958 h 131187"/>
              <a:gd name="connsiteX157" fmla="*/ 814425 w 832168"/>
              <a:gd name="connsiteY157" fmla="*/ 128958 h 13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832168" h="131187">
                <a:moveTo>
                  <a:pt x="0" y="128958"/>
                </a:moveTo>
                <a:lnTo>
                  <a:pt x="48731" y="2077"/>
                </a:lnTo>
                <a:lnTo>
                  <a:pt x="66791" y="2077"/>
                </a:lnTo>
                <a:lnTo>
                  <a:pt x="118723" y="128958"/>
                </a:lnTo>
                <a:lnTo>
                  <a:pt x="99712" y="128958"/>
                </a:lnTo>
                <a:lnTo>
                  <a:pt x="84852" y="90608"/>
                </a:lnTo>
                <a:lnTo>
                  <a:pt x="31795" y="90608"/>
                </a:lnTo>
                <a:lnTo>
                  <a:pt x="17897" y="128958"/>
                </a:lnTo>
                <a:lnTo>
                  <a:pt x="0" y="128958"/>
                </a:lnTo>
                <a:close/>
                <a:moveTo>
                  <a:pt x="36592" y="76863"/>
                </a:moveTo>
                <a:lnTo>
                  <a:pt x="79739" y="76863"/>
                </a:lnTo>
                <a:lnTo>
                  <a:pt x="66475" y="41706"/>
                </a:lnTo>
                <a:cubicBezTo>
                  <a:pt x="62425" y="31054"/>
                  <a:pt x="59387" y="22318"/>
                  <a:pt x="57362" y="15500"/>
                </a:cubicBezTo>
                <a:cubicBezTo>
                  <a:pt x="55767" y="23596"/>
                  <a:pt x="53527" y="31640"/>
                  <a:pt x="50654" y="39629"/>
                </a:cubicBezTo>
                <a:lnTo>
                  <a:pt x="36592" y="76863"/>
                </a:lnTo>
                <a:close/>
                <a:moveTo>
                  <a:pt x="189780" y="128958"/>
                </a:moveTo>
                <a:lnTo>
                  <a:pt x="189780" y="117290"/>
                </a:lnTo>
                <a:cubicBezTo>
                  <a:pt x="184032" y="126453"/>
                  <a:pt x="175452" y="131035"/>
                  <a:pt x="164059" y="131035"/>
                </a:cubicBezTo>
                <a:cubicBezTo>
                  <a:pt x="156808" y="131035"/>
                  <a:pt x="150099" y="129010"/>
                  <a:pt x="143922" y="124960"/>
                </a:cubicBezTo>
                <a:cubicBezTo>
                  <a:pt x="137745" y="120910"/>
                  <a:pt x="132949" y="115265"/>
                  <a:pt x="129543" y="108024"/>
                </a:cubicBezTo>
                <a:cubicBezTo>
                  <a:pt x="126240" y="100773"/>
                  <a:pt x="124583" y="92469"/>
                  <a:pt x="124583" y="83091"/>
                </a:cubicBezTo>
                <a:cubicBezTo>
                  <a:pt x="124583" y="73928"/>
                  <a:pt x="126077" y="65624"/>
                  <a:pt x="129063" y="58168"/>
                </a:cubicBezTo>
                <a:cubicBezTo>
                  <a:pt x="132151" y="50709"/>
                  <a:pt x="136733" y="45009"/>
                  <a:pt x="142808" y="41067"/>
                </a:cubicBezTo>
                <a:cubicBezTo>
                  <a:pt x="148985" y="37019"/>
                  <a:pt x="155857" y="34995"/>
                  <a:pt x="163415" y="34995"/>
                </a:cubicBezTo>
                <a:cubicBezTo>
                  <a:pt x="168958" y="34995"/>
                  <a:pt x="173856" y="36167"/>
                  <a:pt x="178121" y="38510"/>
                </a:cubicBezTo>
                <a:cubicBezTo>
                  <a:pt x="182488" y="40854"/>
                  <a:pt x="186057" y="43891"/>
                  <a:pt x="188828" y="47619"/>
                </a:cubicBezTo>
                <a:lnTo>
                  <a:pt x="188828" y="2077"/>
                </a:lnTo>
                <a:lnTo>
                  <a:pt x="204322" y="2077"/>
                </a:lnTo>
                <a:lnTo>
                  <a:pt x="204322" y="128958"/>
                </a:lnTo>
                <a:lnTo>
                  <a:pt x="189780" y="128958"/>
                </a:lnTo>
                <a:close/>
                <a:moveTo>
                  <a:pt x="140568" y="83091"/>
                </a:moveTo>
                <a:cubicBezTo>
                  <a:pt x="140568" y="94811"/>
                  <a:pt x="143022" y="103596"/>
                  <a:pt x="147921" y="109456"/>
                </a:cubicBezTo>
                <a:cubicBezTo>
                  <a:pt x="152922" y="115316"/>
                  <a:pt x="158833" y="118251"/>
                  <a:pt x="165654" y="118251"/>
                </a:cubicBezTo>
                <a:cubicBezTo>
                  <a:pt x="172363" y="118251"/>
                  <a:pt x="178121" y="115479"/>
                  <a:pt x="182917" y="109937"/>
                </a:cubicBezTo>
                <a:cubicBezTo>
                  <a:pt x="187703" y="104291"/>
                  <a:pt x="190107" y="95772"/>
                  <a:pt x="190107" y="84369"/>
                </a:cubicBezTo>
                <a:cubicBezTo>
                  <a:pt x="190107" y="71801"/>
                  <a:pt x="187652" y="62586"/>
                  <a:pt x="182754" y="56726"/>
                </a:cubicBezTo>
                <a:cubicBezTo>
                  <a:pt x="177957" y="50868"/>
                  <a:pt x="171995" y="47938"/>
                  <a:pt x="164857" y="47938"/>
                </a:cubicBezTo>
                <a:cubicBezTo>
                  <a:pt x="157933" y="47938"/>
                  <a:pt x="152124" y="50762"/>
                  <a:pt x="147440" y="56409"/>
                </a:cubicBezTo>
                <a:cubicBezTo>
                  <a:pt x="142859" y="62054"/>
                  <a:pt x="140568" y="70952"/>
                  <a:pt x="140568" y="83091"/>
                </a:cubicBezTo>
                <a:close/>
                <a:moveTo>
                  <a:pt x="288346" y="128958"/>
                </a:moveTo>
                <a:lnTo>
                  <a:pt x="288346" y="117290"/>
                </a:lnTo>
                <a:cubicBezTo>
                  <a:pt x="282588" y="126453"/>
                  <a:pt x="274008" y="131035"/>
                  <a:pt x="262615" y="131035"/>
                </a:cubicBezTo>
                <a:cubicBezTo>
                  <a:pt x="255375" y="131035"/>
                  <a:pt x="248656" y="129010"/>
                  <a:pt x="242478" y="124960"/>
                </a:cubicBezTo>
                <a:cubicBezTo>
                  <a:pt x="236302" y="120910"/>
                  <a:pt x="231505" y="115265"/>
                  <a:pt x="228100" y="108024"/>
                </a:cubicBezTo>
                <a:cubicBezTo>
                  <a:pt x="224796" y="100773"/>
                  <a:pt x="223150" y="92469"/>
                  <a:pt x="223150" y="83091"/>
                </a:cubicBezTo>
                <a:cubicBezTo>
                  <a:pt x="223150" y="73928"/>
                  <a:pt x="224633" y="65624"/>
                  <a:pt x="227619" y="58168"/>
                </a:cubicBezTo>
                <a:cubicBezTo>
                  <a:pt x="230707" y="50709"/>
                  <a:pt x="235289" y="45009"/>
                  <a:pt x="241364" y="41067"/>
                </a:cubicBezTo>
                <a:cubicBezTo>
                  <a:pt x="247541" y="37019"/>
                  <a:pt x="254413" y="34995"/>
                  <a:pt x="261971" y="34995"/>
                </a:cubicBezTo>
                <a:cubicBezTo>
                  <a:pt x="267514" y="34995"/>
                  <a:pt x="272412" y="36167"/>
                  <a:pt x="276677" y="38510"/>
                </a:cubicBezTo>
                <a:cubicBezTo>
                  <a:pt x="281044" y="40854"/>
                  <a:pt x="284613" y="43891"/>
                  <a:pt x="287385" y="47619"/>
                </a:cubicBezTo>
                <a:lnTo>
                  <a:pt x="287385" y="2077"/>
                </a:lnTo>
                <a:lnTo>
                  <a:pt x="302878" y="2077"/>
                </a:lnTo>
                <a:lnTo>
                  <a:pt x="302878" y="128958"/>
                </a:lnTo>
                <a:lnTo>
                  <a:pt x="288346" y="128958"/>
                </a:lnTo>
                <a:close/>
                <a:moveTo>
                  <a:pt x="239124" y="83091"/>
                </a:moveTo>
                <a:cubicBezTo>
                  <a:pt x="239124" y="94811"/>
                  <a:pt x="241579" y="103596"/>
                  <a:pt x="246477" y="109456"/>
                </a:cubicBezTo>
                <a:cubicBezTo>
                  <a:pt x="251478" y="115316"/>
                  <a:pt x="257389" y="118251"/>
                  <a:pt x="264211" y="118251"/>
                </a:cubicBezTo>
                <a:cubicBezTo>
                  <a:pt x="270919" y="118251"/>
                  <a:pt x="276677" y="115479"/>
                  <a:pt x="281473" y="109937"/>
                </a:cubicBezTo>
                <a:cubicBezTo>
                  <a:pt x="286260" y="104291"/>
                  <a:pt x="288663" y="95772"/>
                  <a:pt x="288663" y="84369"/>
                </a:cubicBezTo>
                <a:cubicBezTo>
                  <a:pt x="288663" y="71801"/>
                  <a:pt x="286208" y="62586"/>
                  <a:pt x="281310" y="56726"/>
                </a:cubicBezTo>
                <a:cubicBezTo>
                  <a:pt x="276513" y="50868"/>
                  <a:pt x="270551" y="47938"/>
                  <a:pt x="263413" y="47938"/>
                </a:cubicBezTo>
                <a:cubicBezTo>
                  <a:pt x="256489" y="47938"/>
                  <a:pt x="250680" y="50762"/>
                  <a:pt x="245997" y="56409"/>
                </a:cubicBezTo>
                <a:cubicBezTo>
                  <a:pt x="241415" y="62054"/>
                  <a:pt x="239124" y="70952"/>
                  <a:pt x="239124" y="83091"/>
                </a:cubicBezTo>
                <a:close/>
                <a:moveTo>
                  <a:pt x="327136" y="128958"/>
                </a:moveTo>
                <a:lnTo>
                  <a:pt x="327136" y="37072"/>
                </a:lnTo>
                <a:lnTo>
                  <a:pt x="341198" y="37072"/>
                </a:lnTo>
                <a:lnTo>
                  <a:pt x="341198" y="50975"/>
                </a:lnTo>
                <a:cubicBezTo>
                  <a:pt x="344716" y="44477"/>
                  <a:pt x="347958" y="40215"/>
                  <a:pt x="350944" y="38191"/>
                </a:cubicBezTo>
                <a:cubicBezTo>
                  <a:pt x="354033" y="36061"/>
                  <a:pt x="357387" y="34995"/>
                  <a:pt x="361008" y="34995"/>
                </a:cubicBezTo>
                <a:cubicBezTo>
                  <a:pt x="366336" y="34995"/>
                  <a:pt x="371664" y="36647"/>
                  <a:pt x="376992" y="39949"/>
                </a:cubicBezTo>
                <a:lnTo>
                  <a:pt x="371715" y="54487"/>
                </a:lnTo>
                <a:cubicBezTo>
                  <a:pt x="367880" y="52253"/>
                  <a:pt x="364045" y="51134"/>
                  <a:pt x="360210" y="51134"/>
                </a:cubicBezTo>
                <a:cubicBezTo>
                  <a:pt x="356804" y="51134"/>
                  <a:pt x="353767" y="52147"/>
                  <a:pt x="351108" y="54170"/>
                </a:cubicBezTo>
                <a:cubicBezTo>
                  <a:pt x="348439" y="56195"/>
                  <a:pt x="346527" y="59017"/>
                  <a:pt x="345350" y="62637"/>
                </a:cubicBezTo>
                <a:cubicBezTo>
                  <a:pt x="343540" y="68180"/>
                  <a:pt x="342630" y="74255"/>
                  <a:pt x="342630" y="80851"/>
                </a:cubicBezTo>
                <a:lnTo>
                  <a:pt x="342630" y="128958"/>
                </a:lnTo>
                <a:lnTo>
                  <a:pt x="327136" y="128958"/>
                </a:lnTo>
                <a:close/>
                <a:moveTo>
                  <a:pt x="381001" y="128958"/>
                </a:moveTo>
                <a:lnTo>
                  <a:pt x="381001" y="111215"/>
                </a:lnTo>
                <a:lnTo>
                  <a:pt x="398735" y="111215"/>
                </a:lnTo>
                <a:lnTo>
                  <a:pt x="398735" y="128958"/>
                </a:lnTo>
                <a:lnTo>
                  <a:pt x="381001" y="128958"/>
                </a:lnTo>
                <a:close/>
                <a:moveTo>
                  <a:pt x="536357" y="79256"/>
                </a:moveTo>
                <a:lnTo>
                  <a:pt x="536357" y="64233"/>
                </a:lnTo>
                <a:lnTo>
                  <a:pt x="590048" y="64233"/>
                </a:lnTo>
                <a:lnTo>
                  <a:pt x="590048" y="111379"/>
                </a:lnTo>
                <a:cubicBezTo>
                  <a:pt x="581846" y="117873"/>
                  <a:pt x="573327" y="122833"/>
                  <a:pt x="564481" y="126238"/>
                </a:cubicBezTo>
                <a:cubicBezTo>
                  <a:pt x="555747" y="129541"/>
                  <a:pt x="546799" y="131188"/>
                  <a:pt x="537636" y="131188"/>
                </a:cubicBezTo>
                <a:cubicBezTo>
                  <a:pt x="525169" y="131188"/>
                  <a:pt x="513827" y="128529"/>
                  <a:pt x="503601" y="123201"/>
                </a:cubicBezTo>
                <a:cubicBezTo>
                  <a:pt x="493374" y="117770"/>
                  <a:pt x="485652" y="110049"/>
                  <a:pt x="480427" y="100027"/>
                </a:cubicBezTo>
                <a:cubicBezTo>
                  <a:pt x="475313" y="89912"/>
                  <a:pt x="472756" y="78622"/>
                  <a:pt x="472756" y="66155"/>
                </a:cubicBezTo>
                <a:cubicBezTo>
                  <a:pt x="472756" y="53797"/>
                  <a:pt x="475313" y="42292"/>
                  <a:pt x="480427" y="31640"/>
                </a:cubicBezTo>
                <a:cubicBezTo>
                  <a:pt x="485652" y="20880"/>
                  <a:pt x="493108" y="12943"/>
                  <a:pt x="502803" y="7830"/>
                </a:cubicBezTo>
                <a:cubicBezTo>
                  <a:pt x="512498" y="2610"/>
                  <a:pt x="523625" y="0"/>
                  <a:pt x="536204" y="0"/>
                </a:cubicBezTo>
                <a:cubicBezTo>
                  <a:pt x="545469" y="0"/>
                  <a:pt x="553774" y="1492"/>
                  <a:pt x="561127" y="4474"/>
                </a:cubicBezTo>
                <a:cubicBezTo>
                  <a:pt x="568582" y="7351"/>
                  <a:pt x="574391" y="11452"/>
                  <a:pt x="578543" y="16778"/>
                </a:cubicBezTo>
                <a:cubicBezTo>
                  <a:pt x="582808" y="22105"/>
                  <a:pt x="585998" y="29030"/>
                  <a:pt x="588136" y="37552"/>
                </a:cubicBezTo>
                <a:lnTo>
                  <a:pt x="573112" y="41706"/>
                </a:lnTo>
                <a:cubicBezTo>
                  <a:pt x="571190" y="35314"/>
                  <a:pt x="568797" y="30255"/>
                  <a:pt x="565923" y="26526"/>
                </a:cubicBezTo>
                <a:cubicBezTo>
                  <a:pt x="563152" y="22798"/>
                  <a:pt x="559102" y="19868"/>
                  <a:pt x="553774" y="17737"/>
                </a:cubicBezTo>
                <a:cubicBezTo>
                  <a:pt x="548558" y="15500"/>
                  <a:pt x="542749" y="14382"/>
                  <a:pt x="536357" y="14382"/>
                </a:cubicBezTo>
                <a:cubicBezTo>
                  <a:pt x="528687" y="14382"/>
                  <a:pt x="522029" y="15554"/>
                  <a:pt x="516384" y="17897"/>
                </a:cubicBezTo>
                <a:cubicBezTo>
                  <a:pt x="510841" y="20135"/>
                  <a:pt x="506372" y="23170"/>
                  <a:pt x="502967" y="27005"/>
                </a:cubicBezTo>
                <a:cubicBezTo>
                  <a:pt x="499551" y="30840"/>
                  <a:pt x="496892" y="35048"/>
                  <a:pt x="494969" y="39629"/>
                </a:cubicBezTo>
                <a:cubicBezTo>
                  <a:pt x="491666" y="47405"/>
                  <a:pt x="490019" y="55877"/>
                  <a:pt x="490019" y="65041"/>
                </a:cubicBezTo>
                <a:cubicBezTo>
                  <a:pt x="490019" y="76433"/>
                  <a:pt x="491932" y="85914"/>
                  <a:pt x="495767" y="93482"/>
                </a:cubicBezTo>
                <a:cubicBezTo>
                  <a:pt x="499714" y="101039"/>
                  <a:pt x="505411" y="106695"/>
                  <a:pt x="512866" y="110417"/>
                </a:cubicBezTo>
                <a:cubicBezTo>
                  <a:pt x="520321" y="114150"/>
                  <a:pt x="528258" y="116011"/>
                  <a:pt x="536674" y="116011"/>
                </a:cubicBezTo>
                <a:cubicBezTo>
                  <a:pt x="543925" y="116011"/>
                  <a:pt x="551002" y="114631"/>
                  <a:pt x="557936" y="111859"/>
                </a:cubicBezTo>
                <a:cubicBezTo>
                  <a:pt x="564859" y="108975"/>
                  <a:pt x="570075" y="105948"/>
                  <a:pt x="573593" y="102747"/>
                </a:cubicBezTo>
                <a:lnTo>
                  <a:pt x="573593" y="79256"/>
                </a:lnTo>
                <a:lnTo>
                  <a:pt x="536357" y="79256"/>
                </a:lnTo>
                <a:close/>
                <a:moveTo>
                  <a:pt x="675800" y="99393"/>
                </a:moveTo>
                <a:lnTo>
                  <a:pt x="691775" y="101305"/>
                </a:lnTo>
                <a:cubicBezTo>
                  <a:pt x="689330" y="110796"/>
                  <a:pt x="684636" y="118138"/>
                  <a:pt x="677713" y="123364"/>
                </a:cubicBezTo>
                <a:cubicBezTo>
                  <a:pt x="670902" y="128478"/>
                  <a:pt x="662158" y="131035"/>
                  <a:pt x="651511" y="131035"/>
                </a:cubicBezTo>
                <a:cubicBezTo>
                  <a:pt x="637981" y="131035"/>
                  <a:pt x="627274" y="126934"/>
                  <a:pt x="619389" y="118732"/>
                </a:cubicBezTo>
                <a:cubicBezTo>
                  <a:pt x="611617" y="110417"/>
                  <a:pt x="607730" y="98748"/>
                  <a:pt x="607730" y="83735"/>
                </a:cubicBezTo>
                <a:cubicBezTo>
                  <a:pt x="607730" y="68283"/>
                  <a:pt x="611668" y="56297"/>
                  <a:pt x="619553" y="47779"/>
                </a:cubicBezTo>
                <a:cubicBezTo>
                  <a:pt x="627540" y="39257"/>
                  <a:pt x="637869" y="34995"/>
                  <a:pt x="650550" y="34995"/>
                </a:cubicBezTo>
                <a:cubicBezTo>
                  <a:pt x="662904" y="34995"/>
                  <a:pt x="672978" y="39204"/>
                  <a:pt x="680750" y="47619"/>
                </a:cubicBezTo>
                <a:cubicBezTo>
                  <a:pt x="688533" y="55929"/>
                  <a:pt x="692419" y="67649"/>
                  <a:pt x="692419" y="82774"/>
                </a:cubicBezTo>
                <a:cubicBezTo>
                  <a:pt x="692419" y="83735"/>
                  <a:pt x="692368" y="85116"/>
                  <a:pt x="692255" y="86926"/>
                </a:cubicBezTo>
                <a:lnTo>
                  <a:pt x="623705" y="86926"/>
                </a:lnTo>
                <a:cubicBezTo>
                  <a:pt x="624349" y="97051"/>
                  <a:pt x="627223" y="104823"/>
                  <a:pt x="632336" y="110254"/>
                </a:cubicBezTo>
                <a:cubicBezTo>
                  <a:pt x="637450" y="115582"/>
                  <a:pt x="643841" y="118251"/>
                  <a:pt x="651511" y="118251"/>
                </a:cubicBezTo>
                <a:cubicBezTo>
                  <a:pt x="657259" y="118251"/>
                  <a:pt x="662158" y="116758"/>
                  <a:pt x="666207" y="113772"/>
                </a:cubicBezTo>
                <a:cubicBezTo>
                  <a:pt x="670257" y="110796"/>
                  <a:pt x="673458" y="105999"/>
                  <a:pt x="675800" y="99393"/>
                </a:cubicBezTo>
                <a:close/>
                <a:moveTo>
                  <a:pt x="624666" y="74143"/>
                </a:moveTo>
                <a:lnTo>
                  <a:pt x="675954" y="74143"/>
                </a:lnTo>
                <a:cubicBezTo>
                  <a:pt x="675207" y="66472"/>
                  <a:pt x="673244" y="60674"/>
                  <a:pt x="670043" y="56726"/>
                </a:cubicBezTo>
                <a:cubicBezTo>
                  <a:pt x="665042" y="50762"/>
                  <a:pt x="658588" y="47779"/>
                  <a:pt x="650714" y="47779"/>
                </a:cubicBezTo>
                <a:cubicBezTo>
                  <a:pt x="643575" y="47779"/>
                  <a:pt x="637552" y="50176"/>
                  <a:pt x="632653" y="54967"/>
                </a:cubicBezTo>
                <a:cubicBezTo>
                  <a:pt x="627857" y="59764"/>
                  <a:pt x="625198" y="66155"/>
                  <a:pt x="624666" y="74143"/>
                </a:cubicBezTo>
                <a:close/>
                <a:moveTo>
                  <a:pt x="711400" y="128958"/>
                </a:moveTo>
                <a:lnTo>
                  <a:pt x="711400" y="37072"/>
                </a:lnTo>
                <a:lnTo>
                  <a:pt x="725462" y="37072"/>
                </a:lnTo>
                <a:lnTo>
                  <a:pt x="725462" y="50176"/>
                </a:lnTo>
                <a:cubicBezTo>
                  <a:pt x="732171" y="40055"/>
                  <a:pt x="741917" y="34995"/>
                  <a:pt x="754700" y="34995"/>
                </a:cubicBezTo>
                <a:cubicBezTo>
                  <a:pt x="760243" y="34995"/>
                  <a:pt x="765295" y="36008"/>
                  <a:pt x="769877" y="38032"/>
                </a:cubicBezTo>
                <a:cubicBezTo>
                  <a:pt x="774571" y="39949"/>
                  <a:pt x="778028" y="42559"/>
                  <a:pt x="780267" y="45861"/>
                </a:cubicBezTo>
                <a:cubicBezTo>
                  <a:pt x="782609" y="49057"/>
                  <a:pt x="784266" y="52892"/>
                  <a:pt x="785217" y="57371"/>
                </a:cubicBezTo>
                <a:cubicBezTo>
                  <a:pt x="785749" y="60244"/>
                  <a:pt x="786015" y="65245"/>
                  <a:pt x="786015" y="72384"/>
                </a:cubicBezTo>
                <a:lnTo>
                  <a:pt x="786015" y="128958"/>
                </a:lnTo>
                <a:lnTo>
                  <a:pt x="770521" y="128958"/>
                </a:lnTo>
                <a:lnTo>
                  <a:pt x="770521" y="73028"/>
                </a:lnTo>
                <a:cubicBezTo>
                  <a:pt x="770521" y="66738"/>
                  <a:pt x="769877" y="62054"/>
                  <a:pt x="768599" y="58966"/>
                </a:cubicBezTo>
                <a:cubicBezTo>
                  <a:pt x="767433" y="55765"/>
                  <a:pt x="765295" y="53211"/>
                  <a:pt x="762207" y="51294"/>
                </a:cubicBezTo>
                <a:cubicBezTo>
                  <a:pt x="759118" y="49376"/>
                  <a:pt x="755498" y="48418"/>
                  <a:pt x="751346" y="48418"/>
                </a:cubicBezTo>
                <a:cubicBezTo>
                  <a:pt x="744739" y="48418"/>
                  <a:pt x="739043" y="50548"/>
                  <a:pt x="734247" y="54814"/>
                </a:cubicBezTo>
                <a:cubicBezTo>
                  <a:pt x="729450" y="58966"/>
                  <a:pt x="727057" y="66953"/>
                  <a:pt x="727057" y="78775"/>
                </a:cubicBezTo>
                <a:lnTo>
                  <a:pt x="727057" y="128958"/>
                </a:lnTo>
                <a:lnTo>
                  <a:pt x="711400" y="128958"/>
                </a:lnTo>
                <a:close/>
                <a:moveTo>
                  <a:pt x="814425" y="128958"/>
                </a:moveTo>
                <a:lnTo>
                  <a:pt x="814425" y="111215"/>
                </a:lnTo>
                <a:lnTo>
                  <a:pt x="832169" y="111215"/>
                </a:lnTo>
                <a:lnTo>
                  <a:pt x="832169" y="128958"/>
                </a:lnTo>
                <a:lnTo>
                  <a:pt x="814425" y="128958"/>
                </a:lnTo>
                <a:close/>
              </a:path>
            </a:pathLst>
          </a:custGeom>
          <a:solidFill>
            <a:srgbClr val="FFFFFF"/>
          </a:solidFill>
          <a:ln w="4842" cap="sq">
            <a:noFill/>
            <a:prstDash val="solid"/>
            <a:miter/>
          </a:ln>
        </p:spPr>
        <p:txBody>
          <a:bodyPr rtlCol="0" anchor="ctr"/>
          <a:lstStyle/>
          <a:p>
            <a:endParaRPr lang="en-US" sz="1701"/>
          </a:p>
        </p:txBody>
      </p:sp>
      <p:sp>
        <p:nvSpPr>
          <p:cNvPr id="51" name="Freeform 50">
            <a:extLst>
              <a:ext uri="{FF2B5EF4-FFF2-40B4-BE49-F238E27FC236}">
                <a16:creationId xmlns:a16="http://schemas.microsoft.com/office/drawing/2014/main" id="{64F564CF-0025-4243-B87B-55CE31988D45}"/>
              </a:ext>
            </a:extLst>
          </p:cNvPr>
          <p:cNvSpPr/>
          <p:nvPr/>
        </p:nvSpPr>
        <p:spPr>
          <a:xfrm>
            <a:off x="10196350" y="1455499"/>
            <a:ext cx="278181" cy="92830"/>
          </a:xfrm>
          <a:custGeom>
            <a:avLst/>
            <a:gdLst>
              <a:gd name="connsiteX0" fmla="*/ 0 w 294400"/>
              <a:gd name="connsiteY0" fmla="*/ 98242 h 98242"/>
              <a:gd name="connsiteX1" fmla="*/ 24555 w 294400"/>
              <a:gd name="connsiteY1" fmla="*/ 0 h 98242"/>
              <a:gd name="connsiteX2" fmla="*/ 269845 w 294400"/>
              <a:gd name="connsiteY2" fmla="*/ 0 h 98242"/>
              <a:gd name="connsiteX3" fmla="*/ 294400 w 294400"/>
              <a:gd name="connsiteY3" fmla="*/ 98242 h 98242"/>
            </a:gdLst>
            <a:ahLst/>
            <a:cxnLst>
              <a:cxn ang="0">
                <a:pos x="connsiteX0" y="connsiteY0"/>
              </a:cxn>
              <a:cxn ang="0">
                <a:pos x="connsiteX1" y="connsiteY1"/>
              </a:cxn>
              <a:cxn ang="0">
                <a:pos x="connsiteX2" y="connsiteY2"/>
              </a:cxn>
              <a:cxn ang="0">
                <a:pos x="connsiteX3" y="connsiteY3"/>
              </a:cxn>
            </a:cxnLst>
            <a:rect l="l" t="t" r="r" b="b"/>
            <a:pathLst>
              <a:path w="294400" h="98242">
                <a:moveTo>
                  <a:pt x="0" y="98242"/>
                </a:moveTo>
                <a:lnTo>
                  <a:pt x="24555" y="0"/>
                </a:lnTo>
                <a:lnTo>
                  <a:pt x="269845" y="0"/>
                </a:lnTo>
                <a:lnTo>
                  <a:pt x="294400" y="98242"/>
                </a:lnTo>
                <a:close/>
              </a:path>
            </a:pathLst>
          </a:custGeom>
          <a:solidFill>
            <a:srgbClr val="026974"/>
          </a:solidFill>
          <a:ln w="4842" cap="sq">
            <a:noFill/>
            <a:prstDash val="solid"/>
            <a:miter/>
          </a:ln>
        </p:spPr>
        <p:txBody>
          <a:bodyPr rtlCol="0" anchor="ctr"/>
          <a:lstStyle/>
          <a:p>
            <a:endParaRPr lang="en-US" sz="1701"/>
          </a:p>
        </p:txBody>
      </p:sp>
      <p:sp>
        <p:nvSpPr>
          <p:cNvPr id="52" name="Freeform 51">
            <a:extLst>
              <a:ext uri="{FF2B5EF4-FFF2-40B4-BE49-F238E27FC236}">
                <a16:creationId xmlns:a16="http://schemas.microsoft.com/office/drawing/2014/main" id="{70DD8DBF-C03F-4C49-9C79-D19E9B90D56B}"/>
              </a:ext>
            </a:extLst>
          </p:cNvPr>
          <p:cNvSpPr/>
          <p:nvPr/>
        </p:nvSpPr>
        <p:spPr>
          <a:xfrm>
            <a:off x="10196350" y="1455499"/>
            <a:ext cx="278181" cy="92830"/>
          </a:xfrm>
          <a:custGeom>
            <a:avLst/>
            <a:gdLst>
              <a:gd name="connsiteX0" fmla="*/ 0 w 294400"/>
              <a:gd name="connsiteY0" fmla="*/ 98242 h 98242"/>
              <a:gd name="connsiteX1" fmla="*/ 24555 w 294400"/>
              <a:gd name="connsiteY1" fmla="*/ 0 h 98242"/>
              <a:gd name="connsiteX2" fmla="*/ 269845 w 294400"/>
              <a:gd name="connsiteY2" fmla="*/ 0 h 98242"/>
              <a:gd name="connsiteX3" fmla="*/ 294400 w 294400"/>
              <a:gd name="connsiteY3" fmla="*/ 98242 h 98242"/>
            </a:gdLst>
            <a:ahLst/>
            <a:cxnLst>
              <a:cxn ang="0">
                <a:pos x="connsiteX0" y="connsiteY0"/>
              </a:cxn>
              <a:cxn ang="0">
                <a:pos x="connsiteX1" y="connsiteY1"/>
              </a:cxn>
              <a:cxn ang="0">
                <a:pos x="connsiteX2" y="connsiteY2"/>
              </a:cxn>
              <a:cxn ang="0">
                <a:pos x="connsiteX3" y="connsiteY3"/>
              </a:cxn>
            </a:cxnLst>
            <a:rect l="l" t="t" r="r" b="b"/>
            <a:pathLst>
              <a:path w="294400" h="98242">
                <a:moveTo>
                  <a:pt x="0" y="98242"/>
                </a:moveTo>
                <a:lnTo>
                  <a:pt x="24555" y="0"/>
                </a:lnTo>
                <a:lnTo>
                  <a:pt x="269845" y="0"/>
                </a:lnTo>
                <a:lnTo>
                  <a:pt x="294400" y="98242"/>
                </a:lnTo>
                <a:close/>
              </a:path>
            </a:pathLst>
          </a:custGeom>
          <a:noFill/>
          <a:ln w="4842" cap="flat">
            <a:solidFill>
              <a:srgbClr val="026974"/>
            </a:solidFill>
            <a:prstDash val="solid"/>
            <a:round/>
          </a:ln>
        </p:spPr>
        <p:txBody>
          <a:bodyPr rtlCol="0" anchor="ctr"/>
          <a:lstStyle/>
          <a:p>
            <a:endParaRPr lang="en-US" sz="1701"/>
          </a:p>
        </p:txBody>
      </p:sp>
      <p:sp>
        <p:nvSpPr>
          <p:cNvPr id="53" name="Freeform 52">
            <a:extLst>
              <a:ext uri="{FF2B5EF4-FFF2-40B4-BE49-F238E27FC236}">
                <a16:creationId xmlns:a16="http://schemas.microsoft.com/office/drawing/2014/main" id="{8A4ED974-6E25-3144-9A8B-C6E741460F2D}"/>
              </a:ext>
            </a:extLst>
          </p:cNvPr>
          <p:cNvSpPr/>
          <p:nvPr/>
        </p:nvSpPr>
        <p:spPr>
          <a:xfrm>
            <a:off x="8828754" y="2541866"/>
            <a:ext cx="92827" cy="278190"/>
          </a:xfrm>
          <a:custGeom>
            <a:avLst/>
            <a:gdLst>
              <a:gd name="connsiteX0" fmla="*/ 0 w 98239"/>
              <a:gd name="connsiteY0" fmla="*/ 0 h 294410"/>
              <a:gd name="connsiteX1" fmla="*/ 98239 w 98239"/>
              <a:gd name="connsiteY1" fmla="*/ 24565 h 294410"/>
              <a:gd name="connsiteX2" fmla="*/ 98239 w 98239"/>
              <a:gd name="connsiteY2" fmla="*/ 269846 h 294410"/>
              <a:gd name="connsiteX3" fmla="*/ 0 w 98239"/>
              <a:gd name="connsiteY3" fmla="*/ 294410 h 294410"/>
            </a:gdLst>
            <a:ahLst/>
            <a:cxnLst>
              <a:cxn ang="0">
                <a:pos x="connsiteX0" y="connsiteY0"/>
              </a:cxn>
              <a:cxn ang="0">
                <a:pos x="connsiteX1" y="connsiteY1"/>
              </a:cxn>
              <a:cxn ang="0">
                <a:pos x="connsiteX2" y="connsiteY2"/>
              </a:cxn>
              <a:cxn ang="0">
                <a:pos x="connsiteX3" y="connsiteY3"/>
              </a:cxn>
            </a:cxnLst>
            <a:rect l="l" t="t" r="r" b="b"/>
            <a:pathLst>
              <a:path w="98239" h="294410">
                <a:moveTo>
                  <a:pt x="0" y="0"/>
                </a:moveTo>
                <a:lnTo>
                  <a:pt x="98239" y="24565"/>
                </a:lnTo>
                <a:lnTo>
                  <a:pt x="98239" y="269846"/>
                </a:lnTo>
                <a:lnTo>
                  <a:pt x="0" y="294410"/>
                </a:lnTo>
                <a:close/>
              </a:path>
            </a:pathLst>
          </a:custGeom>
          <a:solidFill>
            <a:srgbClr val="026974"/>
          </a:solidFill>
          <a:ln w="4842" cap="sq">
            <a:noFill/>
            <a:prstDash val="solid"/>
            <a:miter/>
          </a:ln>
        </p:spPr>
        <p:txBody>
          <a:bodyPr rtlCol="0" anchor="ctr"/>
          <a:lstStyle/>
          <a:p>
            <a:endParaRPr lang="en-US" sz="1701"/>
          </a:p>
        </p:txBody>
      </p:sp>
      <p:sp>
        <p:nvSpPr>
          <p:cNvPr id="54" name="Freeform 53">
            <a:extLst>
              <a:ext uri="{FF2B5EF4-FFF2-40B4-BE49-F238E27FC236}">
                <a16:creationId xmlns:a16="http://schemas.microsoft.com/office/drawing/2014/main" id="{38B3D104-827C-1E4D-AF8F-EC4BD154A38D}"/>
              </a:ext>
            </a:extLst>
          </p:cNvPr>
          <p:cNvSpPr/>
          <p:nvPr/>
        </p:nvSpPr>
        <p:spPr>
          <a:xfrm>
            <a:off x="8828754" y="2541866"/>
            <a:ext cx="92827" cy="278190"/>
          </a:xfrm>
          <a:custGeom>
            <a:avLst/>
            <a:gdLst>
              <a:gd name="connsiteX0" fmla="*/ 0 w 98239"/>
              <a:gd name="connsiteY0" fmla="*/ 0 h 294410"/>
              <a:gd name="connsiteX1" fmla="*/ 98239 w 98239"/>
              <a:gd name="connsiteY1" fmla="*/ 24565 h 294410"/>
              <a:gd name="connsiteX2" fmla="*/ 98239 w 98239"/>
              <a:gd name="connsiteY2" fmla="*/ 269846 h 294410"/>
              <a:gd name="connsiteX3" fmla="*/ 0 w 98239"/>
              <a:gd name="connsiteY3" fmla="*/ 294410 h 294410"/>
            </a:gdLst>
            <a:ahLst/>
            <a:cxnLst>
              <a:cxn ang="0">
                <a:pos x="connsiteX0" y="connsiteY0"/>
              </a:cxn>
              <a:cxn ang="0">
                <a:pos x="connsiteX1" y="connsiteY1"/>
              </a:cxn>
              <a:cxn ang="0">
                <a:pos x="connsiteX2" y="connsiteY2"/>
              </a:cxn>
              <a:cxn ang="0">
                <a:pos x="connsiteX3" y="connsiteY3"/>
              </a:cxn>
            </a:cxnLst>
            <a:rect l="l" t="t" r="r" b="b"/>
            <a:pathLst>
              <a:path w="98239" h="294410">
                <a:moveTo>
                  <a:pt x="0" y="0"/>
                </a:moveTo>
                <a:lnTo>
                  <a:pt x="98239" y="24565"/>
                </a:lnTo>
                <a:lnTo>
                  <a:pt x="98239" y="269846"/>
                </a:lnTo>
                <a:lnTo>
                  <a:pt x="0" y="294410"/>
                </a:lnTo>
                <a:close/>
              </a:path>
            </a:pathLst>
          </a:custGeom>
          <a:noFill/>
          <a:ln w="4842" cap="flat">
            <a:solidFill>
              <a:srgbClr val="026974"/>
            </a:solidFill>
            <a:prstDash val="solid"/>
            <a:round/>
          </a:ln>
        </p:spPr>
        <p:txBody>
          <a:bodyPr rtlCol="0" anchor="ctr"/>
          <a:lstStyle/>
          <a:p>
            <a:endParaRPr lang="en-US" sz="1701"/>
          </a:p>
        </p:txBody>
      </p:sp>
      <p:sp>
        <p:nvSpPr>
          <p:cNvPr id="55" name="Freeform 54">
            <a:extLst>
              <a:ext uri="{FF2B5EF4-FFF2-40B4-BE49-F238E27FC236}">
                <a16:creationId xmlns:a16="http://schemas.microsoft.com/office/drawing/2014/main" id="{C192C431-34CE-B94F-B0F3-4DA6FDF79F42}"/>
              </a:ext>
            </a:extLst>
          </p:cNvPr>
          <p:cNvSpPr/>
          <p:nvPr/>
        </p:nvSpPr>
        <p:spPr>
          <a:xfrm>
            <a:off x="7818800" y="2514344"/>
            <a:ext cx="92827" cy="278181"/>
          </a:xfrm>
          <a:custGeom>
            <a:avLst/>
            <a:gdLst>
              <a:gd name="connsiteX0" fmla="*/ 98239 w 98239"/>
              <a:gd name="connsiteY0" fmla="*/ 0 h 294400"/>
              <a:gd name="connsiteX1" fmla="*/ 0 w 98239"/>
              <a:gd name="connsiteY1" fmla="*/ 24555 h 294400"/>
              <a:gd name="connsiteX2" fmla="*/ 0 w 98239"/>
              <a:gd name="connsiteY2" fmla="*/ 269835 h 294400"/>
              <a:gd name="connsiteX3" fmla="*/ 98239 w 98239"/>
              <a:gd name="connsiteY3" fmla="*/ 294400 h 294400"/>
            </a:gdLst>
            <a:ahLst/>
            <a:cxnLst>
              <a:cxn ang="0">
                <a:pos x="connsiteX0" y="connsiteY0"/>
              </a:cxn>
              <a:cxn ang="0">
                <a:pos x="connsiteX1" y="connsiteY1"/>
              </a:cxn>
              <a:cxn ang="0">
                <a:pos x="connsiteX2" y="connsiteY2"/>
              </a:cxn>
              <a:cxn ang="0">
                <a:pos x="connsiteX3" y="connsiteY3"/>
              </a:cxn>
            </a:cxnLst>
            <a:rect l="l" t="t" r="r" b="b"/>
            <a:pathLst>
              <a:path w="98239" h="294400">
                <a:moveTo>
                  <a:pt x="98239" y="0"/>
                </a:moveTo>
                <a:lnTo>
                  <a:pt x="0" y="24555"/>
                </a:lnTo>
                <a:lnTo>
                  <a:pt x="0" y="269835"/>
                </a:lnTo>
                <a:lnTo>
                  <a:pt x="98239" y="294400"/>
                </a:lnTo>
                <a:close/>
              </a:path>
            </a:pathLst>
          </a:custGeom>
          <a:solidFill>
            <a:srgbClr val="026974"/>
          </a:solidFill>
          <a:ln w="4842" cap="sq">
            <a:noFill/>
            <a:prstDash val="solid"/>
            <a:miter/>
          </a:ln>
        </p:spPr>
        <p:txBody>
          <a:bodyPr rtlCol="0" anchor="ctr"/>
          <a:lstStyle/>
          <a:p>
            <a:endParaRPr lang="en-US" sz="1701"/>
          </a:p>
        </p:txBody>
      </p:sp>
      <p:sp>
        <p:nvSpPr>
          <p:cNvPr id="56" name="Freeform 55">
            <a:extLst>
              <a:ext uri="{FF2B5EF4-FFF2-40B4-BE49-F238E27FC236}">
                <a16:creationId xmlns:a16="http://schemas.microsoft.com/office/drawing/2014/main" id="{FB75A206-DA29-A241-89B3-CC6120FC1B9B}"/>
              </a:ext>
            </a:extLst>
          </p:cNvPr>
          <p:cNvSpPr/>
          <p:nvPr/>
        </p:nvSpPr>
        <p:spPr>
          <a:xfrm>
            <a:off x="7818800" y="2514344"/>
            <a:ext cx="92827" cy="278181"/>
          </a:xfrm>
          <a:custGeom>
            <a:avLst/>
            <a:gdLst>
              <a:gd name="connsiteX0" fmla="*/ 98239 w 98239"/>
              <a:gd name="connsiteY0" fmla="*/ 0 h 294400"/>
              <a:gd name="connsiteX1" fmla="*/ 0 w 98239"/>
              <a:gd name="connsiteY1" fmla="*/ 24555 h 294400"/>
              <a:gd name="connsiteX2" fmla="*/ 0 w 98239"/>
              <a:gd name="connsiteY2" fmla="*/ 269835 h 294400"/>
              <a:gd name="connsiteX3" fmla="*/ 98239 w 98239"/>
              <a:gd name="connsiteY3" fmla="*/ 294400 h 294400"/>
            </a:gdLst>
            <a:ahLst/>
            <a:cxnLst>
              <a:cxn ang="0">
                <a:pos x="connsiteX0" y="connsiteY0"/>
              </a:cxn>
              <a:cxn ang="0">
                <a:pos x="connsiteX1" y="connsiteY1"/>
              </a:cxn>
              <a:cxn ang="0">
                <a:pos x="connsiteX2" y="connsiteY2"/>
              </a:cxn>
              <a:cxn ang="0">
                <a:pos x="connsiteX3" y="connsiteY3"/>
              </a:cxn>
            </a:cxnLst>
            <a:rect l="l" t="t" r="r" b="b"/>
            <a:pathLst>
              <a:path w="98239" h="294400">
                <a:moveTo>
                  <a:pt x="98239" y="0"/>
                </a:moveTo>
                <a:lnTo>
                  <a:pt x="0" y="24555"/>
                </a:lnTo>
                <a:lnTo>
                  <a:pt x="0" y="269835"/>
                </a:lnTo>
                <a:lnTo>
                  <a:pt x="98239" y="294400"/>
                </a:lnTo>
                <a:close/>
              </a:path>
            </a:pathLst>
          </a:custGeom>
          <a:noFill/>
          <a:ln w="4842" cap="flat">
            <a:solidFill>
              <a:srgbClr val="026974"/>
            </a:solidFill>
            <a:prstDash val="solid"/>
            <a:round/>
          </a:ln>
        </p:spPr>
        <p:txBody>
          <a:bodyPr rtlCol="0" anchor="ctr"/>
          <a:lstStyle/>
          <a:p>
            <a:endParaRPr lang="en-US" sz="1701"/>
          </a:p>
        </p:txBody>
      </p:sp>
      <p:sp>
        <p:nvSpPr>
          <p:cNvPr id="57" name="Freeform 56">
            <a:extLst>
              <a:ext uri="{FF2B5EF4-FFF2-40B4-BE49-F238E27FC236}">
                <a16:creationId xmlns:a16="http://schemas.microsoft.com/office/drawing/2014/main" id="{12D8B341-D39C-E645-8895-04DCFFC2001B}"/>
              </a:ext>
            </a:extLst>
          </p:cNvPr>
          <p:cNvSpPr/>
          <p:nvPr/>
        </p:nvSpPr>
        <p:spPr>
          <a:xfrm>
            <a:off x="7917077" y="1790206"/>
            <a:ext cx="89473" cy="784640"/>
          </a:xfrm>
          <a:custGeom>
            <a:avLst/>
            <a:gdLst>
              <a:gd name="connsiteX0" fmla="*/ 0 w 94690"/>
              <a:gd name="connsiteY0" fmla="*/ 830389 h 830388"/>
              <a:gd name="connsiteX1" fmla="*/ 0 w 94690"/>
              <a:gd name="connsiteY1" fmla="*/ 830389 h 830388"/>
              <a:gd name="connsiteX2" fmla="*/ 94690 w 94690"/>
              <a:gd name="connsiteY2" fmla="*/ 830389 h 830388"/>
              <a:gd name="connsiteX3" fmla="*/ 94690 w 94690"/>
              <a:gd name="connsiteY3" fmla="*/ 0 h 830388"/>
            </a:gdLst>
            <a:ahLst/>
            <a:cxnLst>
              <a:cxn ang="0">
                <a:pos x="connsiteX0" y="connsiteY0"/>
              </a:cxn>
              <a:cxn ang="0">
                <a:pos x="connsiteX1" y="connsiteY1"/>
              </a:cxn>
              <a:cxn ang="0">
                <a:pos x="connsiteX2" y="connsiteY2"/>
              </a:cxn>
              <a:cxn ang="0">
                <a:pos x="connsiteX3" y="connsiteY3"/>
              </a:cxn>
            </a:cxnLst>
            <a:rect l="l" t="t" r="r" b="b"/>
            <a:pathLst>
              <a:path w="94690" h="830388">
                <a:moveTo>
                  <a:pt x="0" y="830389"/>
                </a:moveTo>
                <a:lnTo>
                  <a:pt x="0" y="830389"/>
                </a:lnTo>
                <a:lnTo>
                  <a:pt x="94690" y="830389"/>
                </a:lnTo>
                <a:lnTo>
                  <a:pt x="94690" y="0"/>
                </a:lnTo>
              </a:path>
            </a:pathLst>
          </a:custGeom>
          <a:solidFill>
            <a:srgbClr val="000000">
              <a:alpha val="0"/>
            </a:srgbClr>
          </a:solidFill>
          <a:ln w="4842" cap="sq">
            <a:noFill/>
            <a:prstDash val="solid"/>
            <a:miter/>
          </a:ln>
        </p:spPr>
        <p:txBody>
          <a:bodyPr rtlCol="0" anchor="ctr"/>
          <a:lstStyle/>
          <a:p>
            <a:endParaRPr lang="en-US" sz="1701"/>
          </a:p>
        </p:txBody>
      </p:sp>
      <p:sp>
        <p:nvSpPr>
          <p:cNvPr id="58" name="Freeform 57">
            <a:extLst>
              <a:ext uri="{FF2B5EF4-FFF2-40B4-BE49-F238E27FC236}">
                <a16:creationId xmlns:a16="http://schemas.microsoft.com/office/drawing/2014/main" id="{9E8F49CB-8DD5-BB4F-95A8-1B3A76286C9C}"/>
              </a:ext>
            </a:extLst>
          </p:cNvPr>
          <p:cNvSpPr/>
          <p:nvPr/>
        </p:nvSpPr>
        <p:spPr>
          <a:xfrm>
            <a:off x="7917077" y="1848187"/>
            <a:ext cx="89473" cy="726659"/>
          </a:xfrm>
          <a:custGeom>
            <a:avLst/>
            <a:gdLst>
              <a:gd name="connsiteX0" fmla="*/ 0 w 94690"/>
              <a:gd name="connsiteY0" fmla="*/ 769028 h 769027"/>
              <a:gd name="connsiteX1" fmla="*/ 0 w 94690"/>
              <a:gd name="connsiteY1" fmla="*/ 769028 h 769027"/>
              <a:gd name="connsiteX2" fmla="*/ 94690 w 94690"/>
              <a:gd name="connsiteY2" fmla="*/ 769028 h 769027"/>
              <a:gd name="connsiteX3" fmla="*/ 94690 w 94690"/>
              <a:gd name="connsiteY3" fmla="*/ 0 h 769027"/>
            </a:gdLst>
            <a:ahLst/>
            <a:cxnLst>
              <a:cxn ang="0">
                <a:pos x="connsiteX0" y="connsiteY0"/>
              </a:cxn>
              <a:cxn ang="0">
                <a:pos x="connsiteX1" y="connsiteY1"/>
              </a:cxn>
              <a:cxn ang="0">
                <a:pos x="connsiteX2" y="connsiteY2"/>
              </a:cxn>
              <a:cxn ang="0">
                <a:pos x="connsiteX3" y="connsiteY3"/>
              </a:cxn>
            </a:cxnLst>
            <a:rect l="l" t="t" r="r" b="b"/>
            <a:pathLst>
              <a:path w="94690" h="769027">
                <a:moveTo>
                  <a:pt x="0" y="769028"/>
                </a:moveTo>
                <a:lnTo>
                  <a:pt x="0" y="769028"/>
                </a:lnTo>
                <a:lnTo>
                  <a:pt x="94690" y="769028"/>
                </a:lnTo>
                <a:lnTo>
                  <a:pt x="94690" y="0"/>
                </a:lnTo>
              </a:path>
            </a:pathLst>
          </a:custGeom>
          <a:noFill/>
          <a:ln w="4842" cap="flat">
            <a:solidFill>
              <a:srgbClr val="026974"/>
            </a:solidFill>
            <a:prstDash val="solid"/>
            <a:round/>
          </a:ln>
        </p:spPr>
        <p:txBody>
          <a:bodyPr rtlCol="0" anchor="ctr"/>
          <a:lstStyle/>
          <a:p>
            <a:endParaRPr lang="en-US" sz="1701"/>
          </a:p>
        </p:txBody>
      </p:sp>
      <p:sp>
        <p:nvSpPr>
          <p:cNvPr id="59" name="Freeform 58">
            <a:extLst>
              <a:ext uri="{FF2B5EF4-FFF2-40B4-BE49-F238E27FC236}">
                <a16:creationId xmlns:a16="http://schemas.microsoft.com/office/drawing/2014/main" id="{3D857BCC-7119-2644-A037-339488A1C386}"/>
              </a:ext>
            </a:extLst>
          </p:cNvPr>
          <p:cNvSpPr/>
          <p:nvPr/>
        </p:nvSpPr>
        <p:spPr>
          <a:xfrm>
            <a:off x="7990596" y="1804335"/>
            <a:ext cx="31918" cy="43852"/>
          </a:xfrm>
          <a:custGeom>
            <a:avLst/>
            <a:gdLst>
              <a:gd name="connsiteX0" fmla="*/ 33779 w 33779"/>
              <a:gd name="connsiteY0" fmla="*/ 46409 h 46409"/>
              <a:gd name="connsiteX1" fmla="*/ 16885 w 33779"/>
              <a:gd name="connsiteY1" fmla="*/ 0 h 46409"/>
              <a:gd name="connsiteX2" fmla="*/ 0 w 33779"/>
              <a:gd name="connsiteY2" fmla="*/ 46409 h 46409"/>
            </a:gdLst>
            <a:ahLst/>
            <a:cxnLst>
              <a:cxn ang="0">
                <a:pos x="connsiteX0" y="connsiteY0"/>
              </a:cxn>
              <a:cxn ang="0">
                <a:pos x="connsiteX1" y="connsiteY1"/>
              </a:cxn>
              <a:cxn ang="0">
                <a:pos x="connsiteX2" y="connsiteY2"/>
              </a:cxn>
            </a:cxnLst>
            <a:rect l="l" t="t" r="r" b="b"/>
            <a:pathLst>
              <a:path w="33779" h="46409">
                <a:moveTo>
                  <a:pt x="33779" y="46409"/>
                </a:moveTo>
                <a:lnTo>
                  <a:pt x="16885" y="0"/>
                </a:lnTo>
                <a:lnTo>
                  <a:pt x="0" y="46409"/>
                </a:lnTo>
                <a:close/>
              </a:path>
            </a:pathLst>
          </a:custGeom>
          <a:solidFill>
            <a:srgbClr val="026974"/>
          </a:solidFill>
          <a:ln w="4842" cap="flat">
            <a:solidFill>
              <a:srgbClr val="026974"/>
            </a:solidFill>
            <a:prstDash val="solid"/>
            <a:miter/>
          </a:ln>
        </p:spPr>
        <p:txBody>
          <a:bodyPr rtlCol="0" anchor="ctr"/>
          <a:lstStyle/>
          <a:p>
            <a:endParaRPr lang="en-US" sz="1701"/>
          </a:p>
        </p:txBody>
      </p:sp>
      <p:sp>
        <p:nvSpPr>
          <p:cNvPr id="60" name="Freeform 59">
            <a:extLst>
              <a:ext uri="{FF2B5EF4-FFF2-40B4-BE49-F238E27FC236}">
                <a16:creationId xmlns:a16="http://schemas.microsoft.com/office/drawing/2014/main" id="{14ECA863-503E-7542-B18C-852F4A21A3FA}"/>
              </a:ext>
            </a:extLst>
          </p:cNvPr>
          <p:cNvSpPr/>
          <p:nvPr/>
        </p:nvSpPr>
        <p:spPr>
          <a:xfrm>
            <a:off x="8736090" y="1790380"/>
            <a:ext cx="88575" cy="839538"/>
          </a:xfrm>
          <a:custGeom>
            <a:avLst/>
            <a:gdLst>
              <a:gd name="connsiteX0" fmla="*/ 93739 w 93739"/>
              <a:gd name="connsiteY0" fmla="*/ 882894 h 888487"/>
              <a:gd name="connsiteX1" fmla="*/ 93739 w 93739"/>
              <a:gd name="connsiteY1" fmla="*/ 888488 h 888487"/>
              <a:gd name="connsiteX2" fmla="*/ 0 w 93739"/>
              <a:gd name="connsiteY2" fmla="*/ 888488 h 888487"/>
              <a:gd name="connsiteX3" fmla="*/ 0 w 93739"/>
              <a:gd name="connsiteY3" fmla="*/ 0 h 888487"/>
            </a:gdLst>
            <a:ahLst/>
            <a:cxnLst>
              <a:cxn ang="0">
                <a:pos x="connsiteX0" y="connsiteY0"/>
              </a:cxn>
              <a:cxn ang="0">
                <a:pos x="connsiteX1" y="connsiteY1"/>
              </a:cxn>
              <a:cxn ang="0">
                <a:pos x="connsiteX2" y="connsiteY2"/>
              </a:cxn>
              <a:cxn ang="0">
                <a:pos x="connsiteX3" y="connsiteY3"/>
              </a:cxn>
            </a:cxnLst>
            <a:rect l="l" t="t" r="r" b="b"/>
            <a:pathLst>
              <a:path w="93739" h="888487">
                <a:moveTo>
                  <a:pt x="93739" y="882894"/>
                </a:moveTo>
                <a:lnTo>
                  <a:pt x="93739" y="888488"/>
                </a:lnTo>
                <a:lnTo>
                  <a:pt x="0" y="888488"/>
                </a:lnTo>
                <a:lnTo>
                  <a:pt x="0" y="0"/>
                </a:lnTo>
              </a:path>
            </a:pathLst>
          </a:custGeom>
          <a:solidFill>
            <a:srgbClr val="000000">
              <a:alpha val="0"/>
            </a:srgbClr>
          </a:solidFill>
          <a:ln w="4842" cap="sq">
            <a:noFill/>
            <a:prstDash val="solid"/>
            <a:miter/>
          </a:ln>
        </p:spPr>
        <p:txBody>
          <a:bodyPr rtlCol="0" anchor="ctr"/>
          <a:lstStyle/>
          <a:p>
            <a:endParaRPr lang="en-US" sz="1701"/>
          </a:p>
        </p:txBody>
      </p:sp>
      <p:sp>
        <p:nvSpPr>
          <p:cNvPr id="61" name="Freeform 60">
            <a:extLst>
              <a:ext uri="{FF2B5EF4-FFF2-40B4-BE49-F238E27FC236}">
                <a16:creationId xmlns:a16="http://schemas.microsoft.com/office/drawing/2014/main" id="{FB665A9F-8716-2E49-88E6-60F5AFA57660}"/>
              </a:ext>
            </a:extLst>
          </p:cNvPr>
          <p:cNvSpPr/>
          <p:nvPr/>
        </p:nvSpPr>
        <p:spPr>
          <a:xfrm>
            <a:off x="8736090" y="1790380"/>
            <a:ext cx="88575" cy="839538"/>
          </a:xfrm>
          <a:custGeom>
            <a:avLst/>
            <a:gdLst>
              <a:gd name="connsiteX0" fmla="*/ 93739 w 93739"/>
              <a:gd name="connsiteY0" fmla="*/ 882894 h 888487"/>
              <a:gd name="connsiteX1" fmla="*/ 93739 w 93739"/>
              <a:gd name="connsiteY1" fmla="*/ 888488 h 888487"/>
              <a:gd name="connsiteX2" fmla="*/ 0 w 93739"/>
              <a:gd name="connsiteY2" fmla="*/ 888488 h 888487"/>
              <a:gd name="connsiteX3" fmla="*/ 0 w 93739"/>
              <a:gd name="connsiteY3" fmla="*/ 0 h 888487"/>
            </a:gdLst>
            <a:ahLst/>
            <a:cxnLst>
              <a:cxn ang="0">
                <a:pos x="connsiteX0" y="connsiteY0"/>
              </a:cxn>
              <a:cxn ang="0">
                <a:pos x="connsiteX1" y="connsiteY1"/>
              </a:cxn>
              <a:cxn ang="0">
                <a:pos x="connsiteX2" y="connsiteY2"/>
              </a:cxn>
              <a:cxn ang="0">
                <a:pos x="connsiteX3" y="connsiteY3"/>
              </a:cxn>
            </a:cxnLst>
            <a:rect l="l" t="t" r="r" b="b"/>
            <a:pathLst>
              <a:path w="93739" h="888487">
                <a:moveTo>
                  <a:pt x="93739" y="882894"/>
                </a:moveTo>
                <a:lnTo>
                  <a:pt x="93739" y="888488"/>
                </a:lnTo>
                <a:lnTo>
                  <a:pt x="0" y="888488"/>
                </a:lnTo>
                <a:lnTo>
                  <a:pt x="0" y="0"/>
                </a:lnTo>
              </a:path>
            </a:pathLst>
          </a:custGeom>
          <a:noFill/>
          <a:ln w="4842" cap="flat">
            <a:solidFill>
              <a:srgbClr val="026974"/>
            </a:solidFill>
            <a:prstDash val="solid"/>
            <a:round/>
          </a:ln>
        </p:spPr>
        <p:txBody>
          <a:bodyPr rtlCol="0" anchor="ctr"/>
          <a:lstStyle/>
          <a:p>
            <a:endParaRPr lang="en-US" sz="1701"/>
          </a:p>
        </p:txBody>
      </p:sp>
      <p:sp>
        <p:nvSpPr>
          <p:cNvPr id="62" name="Freeform 61">
            <a:extLst>
              <a:ext uri="{FF2B5EF4-FFF2-40B4-BE49-F238E27FC236}">
                <a16:creationId xmlns:a16="http://schemas.microsoft.com/office/drawing/2014/main" id="{CC48B51F-47C3-DF4E-81C2-09BD65DB3839}"/>
              </a:ext>
            </a:extLst>
          </p:cNvPr>
          <p:cNvSpPr/>
          <p:nvPr/>
        </p:nvSpPr>
        <p:spPr>
          <a:xfrm>
            <a:off x="8921842" y="1539023"/>
            <a:ext cx="1355748" cy="65491"/>
          </a:xfrm>
          <a:custGeom>
            <a:avLst/>
            <a:gdLst>
              <a:gd name="connsiteX0" fmla="*/ 0 w 1434795"/>
              <a:gd name="connsiteY0" fmla="*/ 69309 h 69309"/>
              <a:gd name="connsiteX1" fmla="*/ 1434796 w 1434795"/>
              <a:gd name="connsiteY1" fmla="*/ 69309 h 69309"/>
              <a:gd name="connsiteX2" fmla="*/ 1434796 w 1434795"/>
              <a:gd name="connsiteY2" fmla="*/ 0 h 69309"/>
            </a:gdLst>
            <a:ahLst/>
            <a:cxnLst>
              <a:cxn ang="0">
                <a:pos x="connsiteX0" y="connsiteY0"/>
              </a:cxn>
              <a:cxn ang="0">
                <a:pos x="connsiteX1" y="connsiteY1"/>
              </a:cxn>
              <a:cxn ang="0">
                <a:pos x="connsiteX2" y="connsiteY2"/>
              </a:cxn>
            </a:cxnLst>
            <a:rect l="l" t="t" r="r" b="b"/>
            <a:pathLst>
              <a:path w="1434795" h="69309">
                <a:moveTo>
                  <a:pt x="0" y="69309"/>
                </a:moveTo>
                <a:lnTo>
                  <a:pt x="1434796" y="69309"/>
                </a:lnTo>
                <a:lnTo>
                  <a:pt x="1434796" y="0"/>
                </a:lnTo>
              </a:path>
            </a:pathLst>
          </a:custGeom>
          <a:solidFill>
            <a:srgbClr val="000000">
              <a:alpha val="0"/>
            </a:srgbClr>
          </a:solidFill>
          <a:ln w="4842" cap="sq">
            <a:noFill/>
            <a:prstDash val="solid"/>
            <a:miter/>
          </a:ln>
        </p:spPr>
        <p:txBody>
          <a:bodyPr rtlCol="0" anchor="ctr"/>
          <a:lstStyle/>
          <a:p>
            <a:endParaRPr lang="en-US" sz="1701"/>
          </a:p>
        </p:txBody>
      </p:sp>
      <p:sp>
        <p:nvSpPr>
          <p:cNvPr id="63" name="Freeform 62">
            <a:extLst>
              <a:ext uri="{FF2B5EF4-FFF2-40B4-BE49-F238E27FC236}">
                <a16:creationId xmlns:a16="http://schemas.microsoft.com/office/drawing/2014/main" id="{E0CFAE6C-2071-E140-9E8C-D514530F6241}"/>
              </a:ext>
            </a:extLst>
          </p:cNvPr>
          <p:cNvSpPr/>
          <p:nvPr/>
        </p:nvSpPr>
        <p:spPr>
          <a:xfrm>
            <a:off x="8979821" y="1539023"/>
            <a:ext cx="1297768" cy="65491"/>
          </a:xfrm>
          <a:custGeom>
            <a:avLst/>
            <a:gdLst>
              <a:gd name="connsiteX0" fmla="*/ 0 w 1373434"/>
              <a:gd name="connsiteY0" fmla="*/ 69309 h 69309"/>
              <a:gd name="connsiteX1" fmla="*/ 1373435 w 1373434"/>
              <a:gd name="connsiteY1" fmla="*/ 69309 h 69309"/>
              <a:gd name="connsiteX2" fmla="*/ 1373435 w 1373434"/>
              <a:gd name="connsiteY2" fmla="*/ 0 h 69309"/>
            </a:gdLst>
            <a:ahLst/>
            <a:cxnLst>
              <a:cxn ang="0">
                <a:pos x="connsiteX0" y="connsiteY0"/>
              </a:cxn>
              <a:cxn ang="0">
                <a:pos x="connsiteX1" y="connsiteY1"/>
              </a:cxn>
              <a:cxn ang="0">
                <a:pos x="connsiteX2" y="connsiteY2"/>
              </a:cxn>
            </a:cxnLst>
            <a:rect l="l" t="t" r="r" b="b"/>
            <a:pathLst>
              <a:path w="1373434" h="69309">
                <a:moveTo>
                  <a:pt x="0" y="69309"/>
                </a:moveTo>
                <a:lnTo>
                  <a:pt x="1373435" y="69309"/>
                </a:lnTo>
                <a:lnTo>
                  <a:pt x="1373435" y="0"/>
                </a:lnTo>
              </a:path>
            </a:pathLst>
          </a:custGeom>
          <a:noFill/>
          <a:ln w="4842" cap="flat">
            <a:solidFill>
              <a:srgbClr val="026974"/>
            </a:solidFill>
            <a:prstDash val="solid"/>
            <a:round/>
          </a:ln>
        </p:spPr>
        <p:txBody>
          <a:bodyPr rtlCol="0" anchor="ctr"/>
          <a:lstStyle/>
          <a:p>
            <a:endParaRPr lang="en-US" sz="1701"/>
          </a:p>
        </p:txBody>
      </p:sp>
      <p:sp>
        <p:nvSpPr>
          <p:cNvPr id="64" name="Freeform 63">
            <a:extLst>
              <a:ext uri="{FF2B5EF4-FFF2-40B4-BE49-F238E27FC236}">
                <a16:creationId xmlns:a16="http://schemas.microsoft.com/office/drawing/2014/main" id="{B26C8075-2AB1-574C-AE46-6934AF5CBDBB}"/>
              </a:ext>
            </a:extLst>
          </p:cNvPr>
          <p:cNvSpPr/>
          <p:nvPr/>
        </p:nvSpPr>
        <p:spPr>
          <a:xfrm>
            <a:off x="8935970" y="1588550"/>
            <a:ext cx="43852" cy="31918"/>
          </a:xfrm>
          <a:custGeom>
            <a:avLst/>
            <a:gdLst>
              <a:gd name="connsiteX0" fmla="*/ 46409 w 46409"/>
              <a:gd name="connsiteY0" fmla="*/ 0 h 33779"/>
              <a:gd name="connsiteX1" fmla="*/ 0 w 46409"/>
              <a:gd name="connsiteY1" fmla="*/ 16895 h 33779"/>
              <a:gd name="connsiteX2" fmla="*/ 46409 w 46409"/>
              <a:gd name="connsiteY2" fmla="*/ 33779 h 33779"/>
            </a:gdLst>
            <a:ahLst/>
            <a:cxnLst>
              <a:cxn ang="0">
                <a:pos x="connsiteX0" y="connsiteY0"/>
              </a:cxn>
              <a:cxn ang="0">
                <a:pos x="connsiteX1" y="connsiteY1"/>
              </a:cxn>
              <a:cxn ang="0">
                <a:pos x="connsiteX2" y="connsiteY2"/>
              </a:cxn>
            </a:cxnLst>
            <a:rect l="l" t="t" r="r" b="b"/>
            <a:pathLst>
              <a:path w="46409" h="33779">
                <a:moveTo>
                  <a:pt x="46409" y="0"/>
                </a:moveTo>
                <a:lnTo>
                  <a:pt x="0" y="16895"/>
                </a:lnTo>
                <a:lnTo>
                  <a:pt x="46409" y="33779"/>
                </a:lnTo>
                <a:close/>
              </a:path>
            </a:pathLst>
          </a:custGeom>
          <a:solidFill>
            <a:srgbClr val="026974"/>
          </a:solidFill>
          <a:ln w="4842" cap="flat">
            <a:solidFill>
              <a:srgbClr val="026974"/>
            </a:solidFill>
            <a:prstDash val="solid"/>
            <a:miter/>
          </a:ln>
        </p:spPr>
        <p:txBody>
          <a:bodyPr rtlCol="0" anchor="ctr"/>
          <a:lstStyle/>
          <a:p>
            <a:endParaRPr lang="en-US" sz="1701"/>
          </a:p>
        </p:txBody>
      </p:sp>
      <p:sp>
        <p:nvSpPr>
          <p:cNvPr id="65" name="Freeform 64">
            <a:extLst>
              <a:ext uri="{FF2B5EF4-FFF2-40B4-BE49-F238E27FC236}">
                <a16:creationId xmlns:a16="http://schemas.microsoft.com/office/drawing/2014/main" id="{658E9E83-9C4A-F143-8B40-1D55771D28BA}"/>
              </a:ext>
            </a:extLst>
          </p:cNvPr>
          <p:cNvSpPr/>
          <p:nvPr/>
        </p:nvSpPr>
        <p:spPr>
          <a:xfrm>
            <a:off x="7696663"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78392"/>
          </a:solidFill>
          <a:ln w="4842" cap="sq">
            <a:noFill/>
            <a:prstDash val="solid"/>
            <a:miter/>
          </a:ln>
        </p:spPr>
        <p:txBody>
          <a:bodyPr rtlCol="0" anchor="ctr"/>
          <a:lstStyle/>
          <a:p>
            <a:endParaRPr lang="en-US" sz="1701"/>
          </a:p>
        </p:txBody>
      </p:sp>
      <p:sp>
        <p:nvSpPr>
          <p:cNvPr id="66" name="Freeform 65">
            <a:extLst>
              <a:ext uri="{FF2B5EF4-FFF2-40B4-BE49-F238E27FC236}">
                <a16:creationId xmlns:a16="http://schemas.microsoft.com/office/drawing/2014/main" id="{795F71D5-504C-E34E-B592-DE6A0B20547E}"/>
              </a:ext>
            </a:extLst>
          </p:cNvPr>
          <p:cNvSpPr/>
          <p:nvPr/>
        </p:nvSpPr>
        <p:spPr>
          <a:xfrm>
            <a:off x="7696663"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C5356"/>
            </a:solidFill>
            <a:prstDash val="solid"/>
            <a:round/>
          </a:ln>
        </p:spPr>
        <p:txBody>
          <a:bodyPr rtlCol="0" anchor="ctr"/>
          <a:lstStyle/>
          <a:p>
            <a:endParaRPr lang="en-US" sz="1701"/>
          </a:p>
        </p:txBody>
      </p:sp>
      <p:sp>
        <p:nvSpPr>
          <p:cNvPr id="67" name="Freeform 66">
            <a:extLst>
              <a:ext uri="{FF2B5EF4-FFF2-40B4-BE49-F238E27FC236}">
                <a16:creationId xmlns:a16="http://schemas.microsoft.com/office/drawing/2014/main" id="{4F6014A8-7FCD-F14D-96E2-0D5EAAE3D33C}"/>
              </a:ext>
            </a:extLst>
          </p:cNvPr>
          <p:cNvSpPr/>
          <p:nvPr/>
        </p:nvSpPr>
        <p:spPr>
          <a:xfrm>
            <a:off x="7825854" y="3827428"/>
            <a:ext cx="201840" cy="118232"/>
          </a:xfrm>
          <a:custGeom>
            <a:avLst/>
            <a:gdLst>
              <a:gd name="connsiteX0" fmla="*/ 50173 w 213608"/>
              <a:gd name="connsiteY0" fmla="*/ 89168 h 125125"/>
              <a:gd name="connsiteX1" fmla="*/ 37236 w 213608"/>
              <a:gd name="connsiteY1" fmla="*/ 97319 h 125125"/>
              <a:gd name="connsiteX2" fmla="*/ 24125 w 213608"/>
              <a:gd name="connsiteY2" fmla="*/ 99558 h 125125"/>
              <a:gd name="connsiteX3" fmla="*/ 6228 w 213608"/>
              <a:gd name="connsiteY3" fmla="*/ 93964 h 125125"/>
              <a:gd name="connsiteX4" fmla="*/ 0 w 213608"/>
              <a:gd name="connsiteY4" fmla="*/ 79258 h 125125"/>
              <a:gd name="connsiteX5" fmla="*/ 2240 w 213608"/>
              <a:gd name="connsiteY5" fmla="*/ 69829 h 125125"/>
              <a:gd name="connsiteX6" fmla="*/ 8468 w 213608"/>
              <a:gd name="connsiteY6" fmla="*/ 62967 h 125125"/>
              <a:gd name="connsiteX7" fmla="*/ 17099 w 213608"/>
              <a:gd name="connsiteY7" fmla="*/ 58968 h 125125"/>
              <a:gd name="connsiteX8" fmla="*/ 27807 w 213608"/>
              <a:gd name="connsiteY8" fmla="*/ 57209 h 125125"/>
              <a:gd name="connsiteX9" fmla="*/ 49222 w 213608"/>
              <a:gd name="connsiteY9" fmla="*/ 53057 h 125125"/>
              <a:gd name="connsiteX10" fmla="*/ 49222 w 213608"/>
              <a:gd name="connsiteY10" fmla="*/ 50019 h 125125"/>
              <a:gd name="connsiteX11" fmla="*/ 45857 w 213608"/>
              <a:gd name="connsiteY11" fmla="*/ 39629 h 125125"/>
              <a:gd name="connsiteX12" fmla="*/ 32123 w 213608"/>
              <a:gd name="connsiteY12" fmla="*/ 35641 h 125125"/>
              <a:gd name="connsiteX13" fmla="*/ 19656 w 213608"/>
              <a:gd name="connsiteY13" fmla="*/ 38678 h 125125"/>
              <a:gd name="connsiteX14" fmla="*/ 13745 w 213608"/>
              <a:gd name="connsiteY14" fmla="*/ 49058 h 125125"/>
              <a:gd name="connsiteX15" fmla="*/ 2076 w 213608"/>
              <a:gd name="connsiteY15" fmla="*/ 47463 h 125125"/>
              <a:gd name="connsiteX16" fmla="*/ 7353 w 213608"/>
              <a:gd name="connsiteY16" fmla="*/ 35313 h 125125"/>
              <a:gd name="connsiteX17" fmla="*/ 17897 w 213608"/>
              <a:gd name="connsiteY17" fmla="*/ 28287 h 125125"/>
              <a:gd name="connsiteX18" fmla="*/ 33882 w 213608"/>
              <a:gd name="connsiteY18" fmla="*/ 25731 h 125125"/>
              <a:gd name="connsiteX19" fmla="*/ 48578 w 213608"/>
              <a:gd name="connsiteY19" fmla="*/ 27807 h 125125"/>
              <a:gd name="connsiteX20" fmla="*/ 56892 w 213608"/>
              <a:gd name="connsiteY20" fmla="*/ 33237 h 125125"/>
              <a:gd name="connsiteX21" fmla="*/ 60727 w 213608"/>
              <a:gd name="connsiteY21" fmla="*/ 41388 h 125125"/>
              <a:gd name="connsiteX22" fmla="*/ 61197 w 213608"/>
              <a:gd name="connsiteY22" fmla="*/ 52413 h 125125"/>
              <a:gd name="connsiteX23" fmla="*/ 61197 w 213608"/>
              <a:gd name="connsiteY23" fmla="*/ 68397 h 125125"/>
              <a:gd name="connsiteX24" fmla="*/ 62005 w 213608"/>
              <a:gd name="connsiteY24" fmla="*/ 89485 h 125125"/>
              <a:gd name="connsiteX25" fmla="*/ 65033 w 213608"/>
              <a:gd name="connsiteY25" fmla="*/ 97953 h 125125"/>
              <a:gd name="connsiteX26" fmla="*/ 52576 w 213608"/>
              <a:gd name="connsiteY26" fmla="*/ 97953 h 125125"/>
              <a:gd name="connsiteX27" fmla="*/ 50173 w 213608"/>
              <a:gd name="connsiteY27" fmla="*/ 89168 h 125125"/>
              <a:gd name="connsiteX28" fmla="*/ 49222 w 213608"/>
              <a:gd name="connsiteY28" fmla="*/ 62486 h 125125"/>
              <a:gd name="connsiteX29" fmla="*/ 29566 w 213608"/>
              <a:gd name="connsiteY29" fmla="*/ 66955 h 125125"/>
              <a:gd name="connsiteX30" fmla="*/ 19175 w 213608"/>
              <a:gd name="connsiteY30" fmla="*/ 69512 h 125125"/>
              <a:gd name="connsiteX31" fmla="*/ 14379 w 213608"/>
              <a:gd name="connsiteY31" fmla="*/ 73347 h 125125"/>
              <a:gd name="connsiteX32" fmla="*/ 12784 w 213608"/>
              <a:gd name="connsiteY32" fmla="*/ 78941 h 125125"/>
              <a:gd name="connsiteX33" fmla="*/ 16302 w 213608"/>
              <a:gd name="connsiteY33" fmla="*/ 86928 h 125125"/>
              <a:gd name="connsiteX34" fmla="*/ 27009 w 213608"/>
              <a:gd name="connsiteY34" fmla="*/ 90129 h 125125"/>
              <a:gd name="connsiteX35" fmla="*/ 39312 w 213608"/>
              <a:gd name="connsiteY35" fmla="*/ 87092 h 125125"/>
              <a:gd name="connsiteX36" fmla="*/ 47299 w 213608"/>
              <a:gd name="connsiteY36" fmla="*/ 78777 h 125125"/>
              <a:gd name="connsiteX37" fmla="*/ 49222 w 213608"/>
              <a:gd name="connsiteY37" fmla="*/ 66802 h 125125"/>
              <a:gd name="connsiteX38" fmla="*/ 49222 w 213608"/>
              <a:gd name="connsiteY38" fmla="*/ 62486 h 125125"/>
              <a:gd name="connsiteX39" fmla="*/ 80117 w 213608"/>
              <a:gd name="connsiteY39" fmla="*/ 125126 h 125125"/>
              <a:gd name="connsiteX40" fmla="*/ 80117 w 213608"/>
              <a:gd name="connsiteY40" fmla="*/ 327 h 125125"/>
              <a:gd name="connsiteX41" fmla="*/ 106492 w 213608"/>
              <a:gd name="connsiteY41" fmla="*/ 327 h 125125"/>
              <a:gd name="connsiteX42" fmla="*/ 106492 w 213608"/>
              <a:gd name="connsiteY42" fmla="*/ 10227 h 125125"/>
              <a:gd name="connsiteX43" fmla="*/ 92103 w 213608"/>
              <a:gd name="connsiteY43" fmla="*/ 10227 h 125125"/>
              <a:gd name="connsiteX44" fmla="*/ 92103 w 213608"/>
              <a:gd name="connsiteY44" fmla="*/ 115052 h 125125"/>
              <a:gd name="connsiteX45" fmla="*/ 106492 w 213608"/>
              <a:gd name="connsiteY45" fmla="*/ 115052 h 125125"/>
              <a:gd name="connsiteX46" fmla="*/ 106492 w 213608"/>
              <a:gd name="connsiteY46" fmla="*/ 125126 h 125125"/>
              <a:gd name="connsiteX47" fmla="*/ 80117 w 213608"/>
              <a:gd name="connsiteY47" fmla="*/ 125126 h 125125"/>
              <a:gd name="connsiteX48" fmla="*/ 114316 w 213608"/>
              <a:gd name="connsiteY48" fmla="*/ 49856 h 125125"/>
              <a:gd name="connsiteX49" fmla="*/ 117834 w 213608"/>
              <a:gd name="connsiteY49" fmla="*/ 22059 h 125125"/>
              <a:gd name="connsiteX50" fmla="*/ 128541 w 213608"/>
              <a:gd name="connsiteY50" fmla="*/ 5758 h 125125"/>
              <a:gd name="connsiteX51" fmla="*/ 146111 w 213608"/>
              <a:gd name="connsiteY51" fmla="*/ 0 h 125125"/>
              <a:gd name="connsiteX52" fmla="*/ 160019 w 213608"/>
              <a:gd name="connsiteY52" fmla="*/ 3201 h 125125"/>
              <a:gd name="connsiteX53" fmla="*/ 169766 w 213608"/>
              <a:gd name="connsiteY53" fmla="*/ 12303 h 125125"/>
              <a:gd name="connsiteX54" fmla="*/ 175840 w 213608"/>
              <a:gd name="connsiteY54" fmla="*/ 26845 h 125125"/>
              <a:gd name="connsiteX55" fmla="*/ 178070 w 213608"/>
              <a:gd name="connsiteY55" fmla="*/ 49856 h 125125"/>
              <a:gd name="connsiteX56" fmla="*/ 174398 w 213608"/>
              <a:gd name="connsiteY56" fmla="*/ 77499 h 125125"/>
              <a:gd name="connsiteX57" fmla="*/ 163855 w 213608"/>
              <a:gd name="connsiteY57" fmla="*/ 93801 h 125125"/>
              <a:gd name="connsiteX58" fmla="*/ 146111 w 213608"/>
              <a:gd name="connsiteY58" fmla="*/ 99558 h 125125"/>
              <a:gd name="connsiteX59" fmla="*/ 124062 w 213608"/>
              <a:gd name="connsiteY59" fmla="*/ 89485 h 125125"/>
              <a:gd name="connsiteX60" fmla="*/ 114316 w 213608"/>
              <a:gd name="connsiteY60" fmla="*/ 49856 h 125125"/>
              <a:gd name="connsiteX61" fmla="*/ 126619 w 213608"/>
              <a:gd name="connsiteY61" fmla="*/ 49856 h 125125"/>
              <a:gd name="connsiteX62" fmla="*/ 132213 w 213608"/>
              <a:gd name="connsiteY62" fmla="*/ 81815 h 125125"/>
              <a:gd name="connsiteX63" fmla="*/ 146111 w 213608"/>
              <a:gd name="connsiteY63" fmla="*/ 89812 h 125125"/>
              <a:gd name="connsiteX64" fmla="*/ 160019 w 213608"/>
              <a:gd name="connsiteY64" fmla="*/ 81815 h 125125"/>
              <a:gd name="connsiteX65" fmla="*/ 165767 w 213608"/>
              <a:gd name="connsiteY65" fmla="*/ 49856 h 125125"/>
              <a:gd name="connsiteX66" fmla="*/ 160019 w 213608"/>
              <a:gd name="connsiteY66" fmla="*/ 17897 h 125125"/>
              <a:gd name="connsiteX67" fmla="*/ 146111 w 213608"/>
              <a:gd name="connsiteY67" fmla="*/ 9910 h 125125"/>
              <a:gd name="connsiteX68" fmla="*/ 132857 w 213608"/>
              <a:gd name="connsiteY68" fmla="*/ 16946 h 125125"/>
              <a:gd name="connsiteX69" fmla="*/ 126619 w 213608"/>
              <a:gd name="connsiteY69" fmla="*/ 49856 h 125125"/>
              <a:gd name="connsiteX70" fmla="*/ 213608 w 213608"/>
              <a:gd name="connsiteY70" fmla="*/ 125126 h 125125"/>
              <a:gd name="connsiteX71" fmla="*/ 187090 w 213608"/>
              <a:gd name="connsiteY71" fmla="*/ 125126 h 125125"/>
              <a:gd name="connsiteX72" fmla="*/ 187090 w 213608"/>
              <a:gd name="connsiteY72" fmla="*/ 115052 h 125125"/>
              <a:gd name="connsiteX73" fmla="*/ 201632 w 213608"/>
              <a:gd name="connsiteY73" fmla="*/ 115052 h 125125"/>
              <a:gd name="connsiteX74" fmla="*/ 201632 w 213608"/>
              <a:gd name="connsiteY74" fmla="*/ 10227 h 125125"/>
              <a:gd name="connsiteX75" fmla="*/ 187090 w 213608"/>
              <a:gd name="connsiteY75" fmla="*/ 10227 h 125125"/>
              <a:gd name="connsiteX76" fmla="*/ 187090 w 213608"/>
              <a:gd name="connsiteY76" fmla="*/ 327 h 125125"/>
              <a:gd name="connsiteX77" fmla="*/ 213608 w 213608"/>
              <a:gd name="connsiteY77" fmla="*/ 327 h 125125"/>
              <a:gd name="connsiteX78" fmla="*/ 213608 w 213608"/>
              <a:gd name="connsiteY78"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213608" h="125125">
                <a:moveTo>
                  <a:pt x="50173" y="89168"/>
                </a:moveTo>
                <a:cubicBezTo>
                  <a:pt x="45704" y="93003"/>
                  <a:pt x="41388" y="95723"/>
                  <a:pt x="37236" y="97319"/>
                </a:cubicBezTo>
                <a:cubicBezTo>
                  <a:pt x="33186" y="98812"/>
                  <a:pt x="28819" y="99558"/>
                  <a:pt x="24125" y="99558"/>
                </a:cubicBezTo>
                <a:cubicBezTo>
                  <a:pt x="16353" y="99558"/>
                  <a:pt x="10390" y="97687"/>
                  <a:pt x="6228" y="93964"/>
                </a:cubicBezTo>
                <a:cubicBezTo>
                  <a:pt x="2076" y="90129"/>
                  <a:pt x="0" y="85231"/>
                  <a:pt x="0" y="79258"/>
                </a:cubicBezTo>
                <a:cubicBezTo>
                  <a:pt x="0" y="75852"/>
                  <a:pt x="747" y="72713"/>
                  <a:pt x="2240" y="69829"/>
                </a:cubicBezTo>
                <a:cubicBezTo>
                  <a:pt x="3835" y="66955"/>
                  <a:pt x="5911" y="64664"/>
                  <a:pt x="8468" y="62967"/>
                </a:cubicBezTo>
                <a:cubicBezTo>
                  <a:pt x="11024" y="61259"/>
                  <a:pt x="13898" y="59929"/>
                  <a:pt x="17099" y="58968"/>
                </a:cubicBezTo>
                <a:cubicBezTo>
                  <a:pt x="19441" y="58436"/>
                  <a:pt x="23010" y="57853"/>
                  <a:pt x="27807" y="57209"/>
                </a:cubicBezTo>
                <a:cubicBezTo>
                  <a:pt x="37502" y="56033"/>
                  <a:pt x="44640" y="54652"/>
                  <a:pt x="49222" y="53057"/>
                </a:cubicBezTo>
                <a:cubicBezTo>
                  <a:pt x="49222" y="51462"/>
                  <a:pt x="49222" y="50449"/>
                  <a:pt x="49222" y="50019"/>
                </a:cubicBezTo>
                <a:cubicBezTo>
                  <a:pt x="49222" y="45121"/>
                  <a:pt x="48097" y="41654"/>
                  <a:pt x="45857" y="39629"/>
                </a:cubicBezTo>
                <a:cubicBezTo>
                  <a:pt x="42769" y="36970"/>
                  <a:pt x="38187" y="35641"/>
                  <a:pt x="32123" y="35641"/>
                </a:cubicBezTo>
                <a:cubicBezTo>
                  <a:pt x="26580" y="35641"/>
                  <a:pt x="22427" y="36653"/>
                  <a:pt x="19656" y="38678"/>
                </a:cubicBezTo>
                <a:cubicBezTo>
                  <a:pt x="16997" y="40590"/>
                  <a:pt x="15023" y="44057"/>
                  <a:pt x="13745" y="49058"/>
                </a:cubicBezTo>
                <a:lnTo>
                  <a:pt x="2076" y="47463"/>
                </a:lnTo>
                <a:cubicBezTo>
                  <a:pt x="3140" y="42452"/>
                  <a:pt x="4899" y="38412"/>
                  <a:pt x="7353" y="35313"/>
                </a:cubicBezTo>
                <a:cubicBezTo>
                  <a:pt x="9797" y="32225"/>
                  <a:pt x="13315" y="29883"/>
                  <a:pt x="17897" y="28287"/>
                </a:cubicBezTo>
                <a:cubicBezTo>
                  <a:pt x="22479" y="26580"/>
                  <a:pt x="27807" y="25731"/>
                  <a:pt x="33882" y="25731"/>
                </a:cubicBezTo>
                <a:cubicBezTo>
                  <a:pt x="39946" y="25731"/>
                  <a:pt x="44855" y="26426"/>
                  <a:pt x="48578" y="27807"/>
                </a:cubicBezTo>
                <a:cubicBezTo>
                  <a:pt x="52413" y="29187"/>
                  <a:pt x="55184" y="31008"/>
                  <a:pt x="56892" y="33237"/>
                </a:cubicBezTo>
                <a:cubicBezTo>
                  <a:pt x="58702" y="35375"/>
                  <a:pt x="59980" y="38085"/>
                  <a:pt x="60727" y="41388"/>
                </a:cubicBezTo>
                <a:cubicBezTo>
                  <a:pt x="61044" y="43413"/>
                  <a:pt x="61197" y="47084"/>
                  <a:pt x="61197" y="52413"/>
                </a:cubicBezTo>
                <a:lnTo>
                  <a:pt x="61197" y="68397"/>
                </a:lnTo>
                <a:cubicBezTo>
                  <a:pt x="61197" y="79473"/>
                  <a:pt x="61474" y="86509"/>
                  <a:pt x="62005" y="89485"/>
                </a:cubicBezTo>
                <a:cubicBezTo>
                  <a:pt x="62537" y="92471"/>
                  <a:pt x="63550" y="95294"/>
                  <a:pt x="65033" y="97953"/>
                </a:cubicBezTo>
                <a:lnTo>
                  <a:pt x="52576" y="97953"/>
                </a:lnTo>
                <a:cubicBezTo>
                  <a:pt x="51298" y="95508"/>
                  <a:pt x="50500" y="92573"/>
                  <a:pt x="50173" y="89168"/>
                </a:cubicBezTo>
                <a:close/>
                <a:moveTo>
                  <a:pt x="49222" y="62486"/>
                </a:moveTo>
                <a:cubicBezTo>
                  <a:pt x="44855" y="64296"/>
                  <a:pt x="38299" y="65789"/>
                  <a:pt x="29566" y="66955"/>
                </a:cubicBezTo>
                <a:cubicBezTo>
                  <a:pt x="24667" y="67702"/>
                  <a:pt x="21200" y="68551"/>
                  <a:pt x="19175" y="69512"/>
                </a:cubicBezTo>
                <a:cubicBezTo>
                  <a:pt x="17150" y="70371"/>
                  <a:pt x="15555" y="71649"/>
                  <a:pt x="14379" y="73347"/>
                </a:cubicBezTo>
                <a:cubicBezTo>
                  <a:pt x="13315" y="75055"/>
                  <a:pt x="12784" y="76916"/>
                  <a:pt x="12784" y="78941"/>
                </a:cubicBezTo>
                <a:cubicBezTo>
                  <a:pt x="12784" y="82142"/>
                  <a:pt x="13960" y="84801"/>
                  <a:pt x="16302" y="86928"/>
                </a:cubicBezTo>
                <a:cubicBezTo>
                  <a:pt x="18746" y="89066"/>
                  <a:pt x="22315" y="90129"/>
                  <a:pt x="27009" y="90129"/>
                </a:cubicBezTo>
                <a:cubicBezTo>
                  <a:pt x="31591" y="90129"/>
                  <a:pt x="35692" y="89117"/>
                  <a:pt x="39312" y="87092"/>
                </a:cubicBezTo>
                <a:cubicBezTo>
                  <a:pt x="42932" y="85067"/>
                  <a:pt x="45591" y="82295"/>
                  <a:pt x="47299" y="78777"/>
                </a:cubicBezTo>
                <a:cubicBezTo>
                  <a:pt x="48578" y="76118"/>
                  <a:pt x="49222" y="72120"/>
                  <a:pt x="49222" y="66802"/>
                </a:cubicBezTo>
                <a:lnTo>
                  <a:pt x="49222" y="62486"/>
                </a:lnTo>
                <a:close/>
                <a:moveTo>
                  <a:pt x="80117" y="125126"/>
                </a:moveTo>
                <a:lnTo>
                  <a:pt x="80117" y="327"/>
                </a:lnTo>
                <a:lnTo>
                  <a:pt x="106492" y="327"/>
                </a:lnTo>
                <a:lnTo>
                  <a:pt x="106492" y="10227"/>
                </a:lnTo>
                <a:lnTo>
                  <a:pt x="92103" y="10227"/>
                </a:lnTo>
                <a:lnTo>
                  <a:pt x="92103" y="115052"/>
                </a:lnTo>
                <a:lnTo>
                  <a:pt x="106492" y="115052"/>
                </a:lnTo>
                <a:lnTo>
                  <a:pt x="106492" y="125126"/>
                </a:lnTo>
                <a:lnTo>
                  <a:pt x="80117" y="125126"/>
                </a:lnTo>
                <a:close/>
                <a:moveTo>
                  <a:pt x="114316" y="49856"/>
                </a:moveTo>
                <a:cubicBezTo>
                  <a:pt x="114316" y="38351"/>
                  <a:pt x="115492" y="29085"/>
                  <a:pt x="117834" y="22059"/>
                </a:cubicBezTo>
                <a:cubicBezTo>
                  <a:pt x="120278" y="15023"/>
                  <a:pt x="123847" y="9593"/>
                  <a:pt x="128541" y="5758"/>
                </a:cubicBezTo>
                <a:cubicBezTo>
                  <a:pt x="133225" y="1923"/>
                  <a:pt x="139085" y="0"/>
                  <a:pt x="146111" y="0"/>
                </a:cubicBezTo>
                <a:cubicBezTo>
                  <a:pt x="151439" y="0"/>
                  <a:pt x="156072" y="1064"/>
                  <a:pt x="160019" y="3201"/>
                </a:cubicBezTo>
                <a:cubicBezTo>
                  <a:pt x="163957" y="5226"/>
                  <a:pt x="167209" y="8263"/>
                  <a:pt x="169766" y="12303"/>
                </a:cubicBezTo>
                <a:cubicBezTo>
                  <a:pt x="172322" y="16250"/>
                  <a:pt x="174347" y="21098"/>
                  <a:pt x="175840" y="26845"/>
                </a:cubicBezTo>
                <a:cubicBezTo>
                  <a:pt x="177334" y="32491"/>
                  <a:pt x="178070" y="40161"/>
                  <a:pt x="178070" y="49856"/>
                </a:cubicBezTo>
                <a:cubicBezTo>
                  <a:pt x="178070" y="61259"/>
                  <a:pt x="176853" y="70473"/>
                  <a:pt x="174398" y="77499"/>
                </a:cubicBezTo>
                <a:cubicBezTo>
                  <a:pt x="172056" y="84535"/>
                  <a:pt x="168538" y="89966"/>
                  <a:pt x="163855" y="93801"/>
                </a:cubicBezTo>
                <a:cubicBezTo>
                  <a:pt x="159273" y="97636"/>
                  <a:pt x="153362" y="99558"/>
                  <a:pt x="146111" y="99558"/>
                </a:cubicBezTo>
                <a:cubicBezTo>
                  <a:pt x="136743" y="99558"/>
                  <a:pt x="129390" y="96204"/>
                  <a:pt x="124062" y="89485"/>
                </a:cubicBezTo>
                <a:cubicBezTo>
                  <a:pt x="117568" y="81396"/>
                  <a:pt x="114316" y="68182"/>
                  <a:pt x="114316" y="49856"/>
                </a:cubicBezTo>
                <a:close/>
                <a:moveTo>
                  <a:pt x="126619" y="49856"/>
                </a:moveTo>
                <a:cubicBezTo>
                  <a:pt x="126619" y="65840"/>
                  <a:pt x="128490" y="76487"/>
                  <a:pt x="132213" y="81815"/>
                </a:cubicBezTo>
                <a:cubicBezTo>
                  <a:pt x="136048" y="87143"/>
                  <a:pt x="140681" y="89812"/>
                  <a:pt x="146111" y="89812"/>
                </a:cubicBezTo>
                <a:cubicBezTo>
                  <a:pt x="151654" y="89812"/>
                  <a:pt x="156287" y="87143"/>
                  <a:pt x="160019" y="81815"/>
                </a:cubicBezTo>
                <a:cubicBezTo>
                  <a:pt x="163855" y="76487"/>
                  <a:pt x="165767" y="65840"/>
                  <a:pt x="165767" y="49856"/>
                </a:cubicBezTo>
                <a:cubicBezTo>
                  <a:pt x="165767" y="33769"/>
                  <a:pt x="163855" y="23123"/>
                  <a:pt x="160019" y="17897"/>
                </a:cubicBezTo>
                <a:cubicBezTo>
                  <a:pt x="156287" y="12569"/>
                  <a:pt x="151654" y="9910"/>
                  <a:pt x="146111" y="9910"/>
                </a:cubicBezTo>
                <a:cubicBezTo>
                  <a:pt x="140578" y="9910"/>
                  <a:pt x="136160" y="12252"/>
                  <a:pt x="132857" y="16946"/>
                </a:cubicBezTo>
                <a:cubicBezTo>
                  <a:pt x="128695" y="22908"/>
                  <a:pt x="126619" y="33881"/>
                  <a:pt x="126619" y="49856"/>
                </a:cubicBezTo>
                <a:close/>
                <a:moveTo>
                  <a:pt x="213608" y="125126"/>
                </a:moveTo>
                <a:lnTo>
                  <a:pt x="187090" y="125126"/>
                </a:lnTo>
                <a:lnTo>
                  <a:pt x="187090" y="115052"/>
                </a:lnTo>
                <a:lnTo>
                  <a:pt x="201632" y="115052"/>
                </a:lnTo>
                <a:lnTo>
                  <a:pt x="201632" y="10227"/>
                </a:lnTo>
                <a:lnTo>
                  <a:pt x="187090" y="10227"/>
                </a:lnTo>
                <a:lnTo>
                  <a:pt x="187090" y="327"/>
                </a:lnTo>
                <a:lnTo>
                  <a:pt x="213608" y="327"/>
                </a:lnTo>
                <a:lnTo>
                  <a:pt x="213608" y="125126"/>
                </a:lnTo>
                <a:close/>
              </a:path>
            </a:pathLst>
          </a:custGeom>
          <a:solidFill>
            <a:srgbClr val="FFFFFF"/>
          </a:solidFill>
          <a:ln w="4842" cap="sq">
            <a:noFill/>
            <a:prstDash val="solid"/>
            <a:miter/>
          </a:ln>
        </p:spPr>
        <p:txBody>
          <a:bodyPr rtlCol="0" anchor="ctr"/>
          <a:lstStyle/>
          <a:p>
            <a:endParaRPr lang="en-US" sz="1701"/>
          </a:p>
        </p:txBody>
      </p:sp>
      <p:sp>
        <p:nvSpPr>
          <p:cNvPr id="68" name="Freeform 67">
            <a:extLst>
              <a:ext uri="{FF2B5EF4-FFF2-40B4-BE49-F238E27FC236}">
                <a16:creationId xmlns:a16="http://schemas.microsoft.com/office/drawing/2014/main" id="{F1E07E98-7B5D-1143-AF61-16C869E150CB}"/>
              </a:ext>
            </a:extLst>
          </p:cNvPr>
          <p:cNvSpPr/>
          <p:nvPr/>
        </p:nvSpPr>
        <p:spPr>
          <a:xfrm>
            <a:off x="7696663"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678392"/>
          </a:solidFill>
          <a:ln w="4842" cap="sq">
            <a:noFill/>
            <a:prstDash val="solid"/>
            <a:miter/>
          </a:ln>
        </p:spPr>
        <p:txBody>
          <a:bodyPr rtlCol="0" anchor="ctr"/>
          <a:lstStyle/>
          <a:p>
            <a:endParaRPr lang="en-US" sz="1701"/>
          </a:p>
        </p:txBody>
      </p:sp>
      <p:sp>
        <p:nvSpPr>
          <p:cNvPr id="69" name="Freeform 68">
            <a:extLst>
              <a:ext uri="{FF2B5EF4-FFF2-40B4-BE49-F238E27FC236}">
                <a16:creationId xmlns:a16="http://schemas.microsoft.com/office/drawing/2014/main" id="{DF9D3E27-7743-6D4B-A267-BE6DB182E766}"/>
              </a:ext>
            </a:extLst>
          </p:cNvPr>
          <p:cNvSpPr/>
          <p:nvPr/>
        </p:nvSpPr>
        <p:spPr>
          <a:xfrm>
            <a:off x="7696663"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2C5356"/>
            </a:solidFill>
            <a:prstDash val="solid"/>
            <a:round/>
          </a:ln>
        </p:spPr>
        <p:txBody>
          <a:bodyPr rtlCol="0" anchor="ctr"/>
          <a:lstStyle/>
          <a:p>
            <a:endParaRPr lang="en-US" sz="1701"/>
          </a:p>
        </p:txBody>
      </p:sp>
      <p:sp>
        <p:nvSpPr>
          <p:cNvPr id="70" name="Freeform 69">
            <a:extLst>
              <a:ext uri="{FF2B5EF4-FFF2-40B4-BE49-F238E27FC236}">
                <a16:creationId xmlns:a16="http://schemas.microsoft.com/office/drawing/2014/main" id="{5AFEBC0C-8E82-3E4D-B47C-DB288BA27C20}"/>
              </a:ext>
            </a:extLst>
          </p:cNvPr>
          <p:cNvSpPr/>
          <p:nvPr/>
        </p:nvSpPr>
        <p:spPr>
          <a:xfrm>
            <a:off x="7829633" y="4013092"/>
            <a:ext cx="198061" cy="118221"/>
          </a:xfrm>
          <a:custGeom>
            <a:avLst/>
            <a:gdLst>
              <a:gd name="connsiteX0" fmla="*/ 11024 w 209609"/>
              <a:gd name="connsiteY0" fmla="*/ 97953 h 125114"/>
              <a:gd name="connsiteX1" fmla="*/ 0 w 209609"/>
              <a:gd name="connsiteY1" fmla="*/ 97953 h 125114"/>
              <a:gd name="connsiteX2" fmla="*/ 0 w 209609"/>
              <a:gd name="connsiteY2" fmla="*/ 317 h 125114"/>
              <a:gd name="connsiteX3" fmla="*/ 11986 w 209609"/>
              <a:gd name="connsiteY3" fmla="*/ 317 h 125114"/>
              <a:gd name="connsiteX4" fmla="*/ 11986 w 209609"/>
              <a:gd name="connsiteY4" fmla="*/ 35149 h 125114"/>
              <a:gd name="connsiteX5" fmla="*/ 31315 w 209609"/>
              <a:gd name="connsiteY5" fmla="*/ 25731 h 125114"/>
              <a:gd name="connsiteX6" fmla="*/ 43617 w 209609"/>
              <a:gd name="connsiteY6" fmla="*/ 28441 h 125114"/>
              <a:gd name="connsiteX7" fmla="*/ 53210 w 209609"/>
              <a:gd name="connsiteY7" fmla="*/ 35794 h 125114"/>
              <a:gd name="connsiteX8" fmla="*/ 59121 w 209609"/>
              <a:gd name="connsiteY8" fmla="*/ 47135 h 125114"/>
              <a:gd name="connsiteX9" fmla="*/ 61197 w 209609"/>
              <a:gd name="connsiteY9" fmla="*/ 61525 h 125114"/>
              <a:gd name="connsiteX10" fmla="*/ 52249 w 209609"/>
              <a:gd name="connsiteY10" fmla="*/ 89648 h 125114"/>
              <a:gd name="connsiteX11" fmla="*/ 30681 w 209609"/>
              <a:gd name="connsiteY11" fmla="*/ 99548 h 125114"/>
              <a:gd name="connsiteX12" fmla="*/ 11024 w 209609"/>
              <a:gd name="connsiteY12" fmla="*/ 89168 h 125114"/>
              <a:gd name="connsiteX13" fmla="*/ 11024 w 209609"/>
              <a:gd name="connsiteY13" fmla="*/ 97953 h 125114"/>
              <a:gd name="connsiteX14" fmla="*/ 11024 w 209609"/>
              <a:gd name="connsiteY14" fmla="*/ 62159 h 125114"/>
              <a:gd name="connsiteX15" fmla="*/ 14379 w 209609"/>
              <a:gd name="connsiteY15" fmla="*/ 80373 h 125114"/>
              <a:gd name="connsiteX16" fmla="*/ 29719 w 209609"/>
              <a:gd name="connsiteY16" fmla="*/ 89648 h 125114"/>
              <a:gd name="connsiteX17" fmla="*/ 43300 w 209609"/>
              <a:gd name="connsiteY17" fmla="*/ 82929 h 125114"/>
              <a:gd name="connsiteX18" fmla="*/ 49058 w 209609"/>
              <a:gd name="connsiteY18" fmla="*/ 62476 h 125114"/>
              <a:gd name="connsiteX19" fmla="*/ 43464 w 209609"/>
              <a:gd name="connsiteY19" fmla="*/ 42186 h 125114"/>
              <a:gd name="connsiteX20" fmla="*/ 30200 w 209609"/>
              <a:gd name="connsiteY20" fmla="*/ 35477 h 125114"/>
              <a:gd name="connsiteX21" fmla="*/ 16619 w 209609"/>
              <a:gd name="connsiteY21" fmla="*/ 42349 h 125114"/>
              <a:gd name="connsiteX22" fmla="*/ 11024 w 209609"/>
              <a:gd name="connsiteY22" fmla="*/ 62159 h 125114"/>
              <a:gd name="connsiteX23" fmla="*/ 76118 w 209609"/>
              <a:gd name="connsiteY23" fmla="*/ 125115 h 125114"/>
              <a:gd name="connsiteX24" fmla="*/ 76118 w 209609"/>
              <a:gd name="connsiteY24" fmla="*/ 317 h 125114"/>
              <a:gd name="connsiteX25" fmla="*/ 102493 w 209609"/>
              <a:gd name="connsiteY25" fmla="*/ 317 h 125114"/>
              <a:gd name="connsiteX26" fmla="*/ 102493 w 209609"/>
              <a:gd name="connsiteY26" fmla="*/ 10227 h 125114"/>
              <a:gd name="connsiteX27" fmla="*/ 88104 w 209609"/>
              <a:gd name="connsiteY27" fmla="*/ 10227 h 125114"/>
              <a:gd name="connsiteX28" fmla="*/ 88104 w 209609"/>
              <a:gd name="connsiteY28" fmla="*/ 115052 h 125114"/>
              <a:gd name="connsiteX29" fmla="*/ 102493 w 209609"/>
              <a:gd name="connsiteY29" fmla="*/ 115052 h 125114"/>
              <a:gd name="connsiteX30" fmla="*/ 102493 w 209609"/>
              <a:gd name="connsiteY30" fmla="*/ 125115 h 125114"/>
              <a:gd name="connsiteX31" fmla="*/ 76118 w 209609"/>
              <a:gd name="connsiteY31" fmla="*/ 125115 h 125114"/>
              <a:gd name="connsiteX32" fmla="*/ 110317 w 209609"/>
              <a:gd name="connsiteY32" fmla="*/ 49856 h 125114"/>
              <a:gd name="connsiteX33" fmla="*/ 113835 w 209609"/>
              <a:gd name="connsiteY33" fmla="*/ 22049 h 125114"/>
              <a:gd name="connsiteX34" fmla="*/ 124542 w 209609"/>
              <a:gd name="connsiteY34" fmla="*/ 5747 h 125114"/>
              <a:gd name="connsiteX35" fmla="*/ 142112 w 209609"/>
              <a:gd name="connsiteY35" fmla="*/ 0 h 125114"/>
              <a:gd name="connsiteX36" fmla="*/ 156021 w 209609"/>
              <a:gd name="connsiteY36" fmla="*/ 3191 h 125114"/>
              <a:gd name="connsiteX37" fmla="*/ 165767 w 209609"/>
              <a:gd name="connsiteY37" fmla="*/ 12303 h 125114"/>
              <a:gd name="connsiteX38" fmla="*/ 171842 w 209609"/>
              <a:gd name="connsiteY38" fmla="*/ 26845 h 125114"/>
              <a:gd name="connsiteX39" fmla="*/ 174071 w 209609"/>
              <a:gd name="connsiteY39" fmla="*/ 49856 h 125114"/>
              <a:gd name="connsiteX40" fmla="*/ 170400 w 209609"/>
              <a:gd name="connsiteY40" fmla="*/ 77499 h 125114"/>
              <a:gd name="connsiteX41" fmla="*/ 159856 w 209609"/>
              <a:gd name="connsiteY41" fmla="*/ 93801 h 125114"/>
              <a:gd name="connsiteX42" fmla="*/ 142112 w 209609"/>
              <a:gd name="connsiteY42" fmla="*/ 99548 h 125114"/>
              <a:gd name="connsiteX43" fmla="*/ 120063 w 209609"/>
              <a:gd name="connsiteY43" fmla="*/ 89485 h 125114"/>
              <a:gd name="connsiteX44" fmla="*/ 110317 w 209609"/>
              <a:gd name="connsiteY44" fmla="*/ 49856 h 125114"/>
              <a:gd name="connsiteX45" fmla="*/ 122620 w 209609"/>
              <a:gd name="connsiteY45" fmla="*/ 49856 h 125114"/>
              <a:gd name="connsiteX46" fmla="*/ 128214 w 209609"/>
              <a:gd name="connsiteY46" fmla="*/ 81815 h 125114"/>
              <a:gd name="connsiteX47" fmla="*/ 142112 w 209609"/>
              <a:gd name="connsiteY47" fmla="*/ 89802 h 125114"/>
              <a:gd name="connsiteX48" fmla="*/ 156021 w 209609"/>
              <a:gd name="connsiteY48" fmla="*/ 81815 h 125114"/>
              <a:gd name="connsiteX49" fmla="*/ 161768 w 209609"/>
              <a:gd name="connsiteY49" fmla="*/ 49856 h 125114"/>
              <a:gd name="connsiteX50" fmla="*/ 156021 w 209609"/>
              <a:gd name="connsiteY50" fmla="*/ 17897 h 125114"/>
              <a:gd name="connsiteX51" fmla="*/ 142112 w 209609"/>
              <a:gd name="connsiteY51" fmla="*/ 9910 h 125114"/>
              <a:gd name="connsiteX52" fmla="*/ 128858 w 209609"/>
              <a:gd name="connsiteY52" fmla="*/ 16935 h 125114"/>
              <a:gd name="connsiteX53" fmla="*/ 122620 w 209609"/>
              <a:gd name="connsiteY53" fmla="*/ 49856 h 125114"/>
              <a:gd name="connsiteX54" fmla="*/ 209609 w 209609"/>
              <a:gd name="connsiteY54" fmla="*/ 125115 h 125114"/>
              <a:gd name="connsiteX55" fmla="*/ 183091 w 209609"/>
              <a:gd name="connsiteY55" fmla="*/ 125115 h 125114"/>
              <a:gd name="connsiteX56" fmla="*/ 183091 w 209609"/>
              <a:gd name="connsiteY56" fmla="*/ 115052 h 125114"/>
              <a:gd name="connsiteX57" fmla="*/ 197634 w 209609"/>
              <a:gd name="connsiteY57" fmla="*/ 115052 h 125114"/>
              <a:gd name="connsiteX58" fmla="*/ 197634 w 209609"/>
              <a:gd name="connsiteY58" fmla="*/ 10227 h 125114"/>
              <a:gd name="connsiteX59" fmla="*/ 183091 w 209609"/>
              <a:gd name="connsiteY59" fmla="*/ 10227 h 125114"/>
              <a:gd name="connsiteX60" fmla="*/ 183091 w 209609"/>
              <a:gd name="connsiteY60" fmla="*/ 317 h 125114"/>
              <a:gd name="connsiteX61" fmla="*/ 209609 w 209609"/>
              <a:gd name="connsiteY61" fmla="*/ 317 h 125114"/>
              <a:gd name="connsiteX62" fmla="*/ 209609 w 209609"/>
              <a:gd name="connsiteY62" fmla="*/ 125115 h 1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609" h="125114">
                <a:moveTo>
                  <a:pt x="11024" y="97953"/>
                </a:moveTo>
                <a:lnTo>
                  <a:pt x="0" y="97953"/>
                </a:lnTo>
                <a:lnTo>
                  <a:pt x="0" y="317"/>
                </a:lnTo>
                <a:lnTo>
                  <a:pt x="11986" y="317"/>
                </a:lnTo>
                <a:lnTo>
                  <a:pt x="11986" y="35149"/>
                </a:lnTo>
                <a:cubicBezTo>
                  <a:pt x="16987" y="28870"/>
                  <a:pt x="23430" y="25731"/>
                  <a:pt x="31315" y="25731"/>
                </a:cubicBezTo>
                <a:cubicBezTo>
                  <a:pt x="35681" y="25731"/>
                  <a:pt x="39782" y="26630"/>
                  <a:pt x="43617" y="28441"/>
                </a:cubicBezTo>
                <a:cubicBezTo>
                  <a:pt x="47565" y="30149"/>
                  <a:pt x="50756" y="32593"/>
                  <a:pt x="53210" y="35794"/>
                </a:cubicBezTo>
                <a:cubicBezTo>
                  <a:pt x="55767" y="38882"/>
                  <a:pt x="57741" y="42666"/>
                  <a:pt x="59121" y="47135"/>
                </a:cubicBezTo>
                <a:cubicBezTo>
                  <a:pt x="60502" y="51615"/>
                  <a:pt x="61197" y="56411"/>
                  <a:pt x="61197" y="61525"/>
                </a:cubicBezTo>
                <a:cubicBezTo>
                  <a:pt x="61197" y="73664"/>
                  <a:pt x="58211" y="83042"/>
                  <a:pt x="52249" y="89648"/>
                </a:cubicBezTo>
                <a:cubicBezTo>
                  <a:pt x="46287" y="96245"/>
                  <a:pt x="39097" y="99548"/>
                  <a:pt x="30681" y="99548"/>
                </a:cubicBezTo>
                <a:cubicBezTo>
                  <a:pt x="22366" y="99548"/>
                  <a:pt x="15821" y="96091"/>
                  <a:pt x="11024" y="89168"/>
                </a:cubicBezTo>
                <a:lnTo>
                  <a:pt x="11024" y="97953"/>
                </a:lnTo>
                <a:close/>
                <a:moveTo>
                  <a:pt x="11024" y="62159"/>
                </a:moveTo>
                <a:cubicBezTo>
                  <a:pt x="11024" y="70575"/>
                  <a:pt x="12139" y="76650"/>
                  <a:pt x="14379" y="80373"/>
                </a:cubicBezTo>
                <a:cubicBezTo>
                  <a:pt x="18214" y="86550"/>
                  <a:pt x="23327" y="89648"/>
                  <a:pt x="29719" y="89648"/>
                </a:cubicBezTo>
                <a:cubicBezTo>
                  <a:pt x="34935" y="89648"/>
                  <a:pt x="39465" y="87409"/>
                  <a:pt x="43300" y="82929"/>
                </a:cubicBezTo>
                <a:cubicBezTo>
                  <a:pt x="47136" y="78348"/>
                  <a:pt x="49058" y="71537"/>
                  <a:pt x="49058" y="62476"/>
                </a:cubicBezTo>
                <a:cubicBezTo>
                  <a:pt x="49058" y="53312"/>
                  <a:pt x="47187" y="46553"/>
                  <a:pt x="43464" y="42186"/>
                </a:cubicBezTo>
                <a:cubicBezTo>
                  <a:pt x="39844" y="37706"/>
                  <a:pt x="35416" y="35477"/>
                  <a:pt x="30200" y="35477"/>
                </a:cubicBezTo>
                <a:cubicBezTo>
                  <a:pt x="24974" y="35477"/>
                  <a:pt x="20454" y="37768"/>
                  <a:pt x="16619" y="42349"/>
                </a:cubicBezTo>
                <a:cubicBezTo>
                  <a:pt x="12886" y="46921"/>
                  <a:pt x="11024" y="53527"/>
                  <a:pt x="11024" y="62159"/>
                </a:cubicBezTo>
                <a:close/>
                <a:moveTo>
                  <a:pt x="76118" y="125115"/>
                </a:moveTo>
                <a:lnTo>
                  <a:pt x="76118" y="317"/>
                </a:lnTo>
                <a:lnTo>
                  <a:pt x="102493" y="317"/>
                </a:lnTo>
                <a:lnTo>
                  <a:pt x="102493" y="10227"/>
                </a:lnTo>
                <a:lnTo>
                  <a:pt x="88104" y="10227"/>
                </a:lnTo>
                <a:lnTo>
                  <a:pt x="88104" y="115052"/>
                </a:lnTo>
                <a:lnTo>
                  <a:pt x="102493" y="115052"/>
                </a:lnTo>
                <a:lnTo>
                  <a:pt x="102493" y="125115"/>
                </a:lnTo>
                <a:lnTo>
                  <a:pt x="76118" y="125115"/>
                </a:lnTo>
                <a:close/>
                <a:moveTo>
                  <a:pt x="110317" y="49856"/>
                </a:moveTo>
                <a:cubicBezTo>
                  <a:pt x="110317" y="38351"/>
                  <a:pt x="111493" y="29085"/>
                  <a:pt x="113835" y="22049"/>
                </a:cubicBezTo>
                <a:cubicBezTo>
                  <a:pt x="116279" y="15023"/>
                  <a:pt x="119848" y="9582"/>
                  <a:pt x="124542" y="5747"/>
                </a:cubicBezTo>
                <a:cubicBezTo>
                  <a:pt x="129226" y="1912"/>
                  <a:pt x="135086" y="0"/>
                  <a:pt x="142112" y="0"/>
                </a:cubicBezTo>
                <a:cubicBezTo>
                  <a:pt x="147440" y="0"/>
                  <a:pt x="152073" y="1063"/>
                  <a:pt x="156021" y="3191"/>
                </a:cubicBezTo>
                <a:cubicBezTo>
                  <a:pt x="159958" y="5215"/>
                  <a:pt x="163210" y="8253"/>
                  <a:pt x="165767" y="12303"/>
                </a:cubicBezTo>
                <a:cubicBezTo>
                  <a:pt x="168324" y="16240"/>
                  <a:pt x="170349" y="21088"/>
                  <a:pt x="171842" y="26845"/>
                </a:cubicBezTo>
                <a:cubicBezTo>
                  <a:pt x="173335" y="32491"/>
                  <a:pt x="174071" y="40161"/>
                  <a:pt x="174071" y="49856"/>
                </a:cubicBezTo>
                <a:cubicBezTo>
                  <a:pt x="174071" y="61259"/>
                  <a:pt x="172854" y="70473"/>
                  <a:pt x="170400" y="77499"/>
                </a:cubicBezTo>
                <a:cubicBezTo>
                  <a:pt x="168058" y="84535"/>
                  <a:pt x="164540" y="89966"/>
                  <a:pt x="159856" y="93801"/>
                </a:cubicBezTo>
                <a:cubicBezTo>
                  <a:pt x="155274" y="97636"/>
                  <a:pt x="149363" y="99548"/>
                  <a:pt x="142112" y="99548"/>
                </a:cubicBezTo>
                <a:cubicBezTo>
                  <a:pt x="132744" y="99548"/>
                  <a:pt x="125391" y="96193"/>
                  <a:pt x="120063" y="89485"/>
                </a:cubicBezTo>
                <a:cubicBezTo>
                  <a:pt x="113569" y="81385"/>
                  <a:pt x="110317" y="68182"/>
                  <a:pt x="110317" y="49856"/>
                </a:cubicBezTo>
                <a:close/>
                <a:moveTo>
                  <a:pt x="122620" y="49856"/>
                </a:moveTo>
                <a:cubicBezTo>
                  <a:pt x="122620" y="65830"/>
                  <a:pt x="124491" y="76486"/>
                  <a:pt x="128214" y="81815"/>
                </a:cubicBezTo>
                <a:cubicBezTo>
                  <a:pt x="132049" y="87143"/>
                  <a:pt x="136682" y="89802"/>
                  <a:pt x="142112" y="89802"/>
                </a:cubicBezTo>
                <a:cubicBezTo>
                  <a:pt x="147655" y="89802"/>
                  <a:pt x="152288" y="87143"/>
                  <a:pt x="156021" y="81815"/>
                </a:cubicBezTo>
                <a:cubicBezTo>
                  <a:pt x="159856" y="76486"/>
                  <a:pt x="161768" y="65830"/>
                  <a:pt x="161768" y="49856"/>
                </a:cubicBezTo>
                <a:cubicBezTo>
                  <a:pt x="161768" y="33769"/>
                  <a:pt x="159856" y="23112"/>
                  <a:pt x="156021" y="17897"/>
                </a:cubicBezTo>
                <a:cubicBezTo>
                  <a:pt x="152288" y="12569"/>
                  <a:pt x="147655" y="9910"/>
                  <a:pt x="142112" y="9910"/>
                </a:cubicBezTo>
                <a:cubicBezTo>
                  <a:pt x="136580" y="9910"/>
                  <a:pt x="132162" y="12252"/>
                  <a:pt x="128858" y="16935"/>
                </a:cubicBezTo>
                <a:cubicBezTo>
                  <a:pt x="124696" y="22908"/>
                  <a:pt x="122620" y="33871"/>
                  <a:pt x="122620" y="49856"/>
                </a:cubicBezTo>
                <a:close/>
                <a:moveTo>
                  <a:pt x="209609" y="125115"/>
                </a:moveTo>
                <a:lnTo>
                  <a:pt x="183091" y="125115"/>
                </a:lnTo>
                <a:lnTo>
                  <a:pt x="183091" y="115052"/>
                </a:lnTo>
                <a:lnTo>
                  <a:pt x="197634" y="115052"/>
                </a:lnTo>
                <a:lnTo>
                  <a:pt x="197634" y="10227"/>
                </a:lnTo>
                <a:lnTo>
                  <a:pt x="183091" y="10227"/>
                </a:lnTo>
                <a:lnTo>
                  <a:pt x="183091" y="317"/>
                </a:lnTo>
                <a:lnTo>
                  <a:pt x="209609" y="317"/>
                </a:lnTo>
                <a:lnTo>
                  <a:pt x="209609" y="125115"/>
                </a:lnTo>
                <a:close/>
              </a:path>
            </a:pathLst>
          </a:custGeom>
          <a:solidFill>
            <a:srgbClr val="FFFFFF"/>
          </a:solidFill>
          <a:ln w="4842" cap="sq">
            <a:noFill/>
            <a:prstDash val="solid"/>
            <a:miter/>
          </a:ln>
        </p:spPr>
        <p:txBody>
          <a:bodyPr rtlCol="0" anchor="ctr"/>
          <a:lstStyle/>
          <a:p>
            <a:endParaRPr lang="en-US" sz="1701"/>
          </a:p>
        </p:txBody>
      </p:sp>
      <p:sp>
        <p:nvSpPr>
          <p:cNvPr id="71" name="Freeform 70">
            <a:extLst>
              <a:ext uri="{FF2B5EF4-FFF2-40B4-BE49-F238E27FC236}">
                <a16:creationId xmlns:a16="http://schemas.microsoft.com/office/drawing/2014/main" id="{2D8F5A9E-10CD-0348-872B-00AB4CA5567E}"/>
              </a:ext>
            </a:extLst>
          </p:cNvPr>
          <p:cNvSpPr/>
          <p:nvPr/>
        </p:nvSpPr>
        <p:spPr>
          <a:xfrm>
            <a:off x="8160508"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78392"/>
          </a:solidFill>
          <a:ln w="4842" cap="sq">
            <a:noFill/>
            <a:prstDash val="solid"/>
            <a:miter/>
          </a:ln>
        </p:spPr>
        <p:txBody>
          <a:bodyPr rtlCol="0" anchor="ctr"/>
          <a:lstStyle/>
          <a:p>
            <a:endParaRPr lang="en-US" sz="1701"/>
          </a:p>
        </p:txBody>
      </p:sp>
      <p:sp>
        <p:nvSpPr>
          <p:cNvPr id="72" name="Freeform 71">
            <a:extLst>
              <a:ext uri="{FF2B5EF4-FFF2-40B4-BE49-F238E27FC236}">
                <a16:creationId xmlns:a16="http://schemas.microsoft.com/office/drawing/2014/main" id="{BF0A78BA-2A7E-7944-948C-4C85D56C0271}"/>
              </a:ext>
            </a:extLst>
          </p:cNvPr>
          <p:cNvSpPr/>
          <p:nvPr/>
        </p:nvSpPr>
        <p:spPr>
          <a:xfrm>
            <a:off x="8160508"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C5356"/>
            </a:solidFill>
            <a:prstDash val="solid"/>
            <a:round/>
          </a:ln>
        </p:spPr>
        <p:txBody>
          <a:bodyPr rtlCol="0" anchor="ctr"/>
          <a:lstStyle/>
          <a:p>
            <a:endParaRPr lang="en-US" sz="1701"/>
          </a:p>
        </p:txBody>
      </p:sp>
      <p:sp>
        <p:nvSpPr>
          <p:cNvPr id="73" name="Freeform 72">
            <a:extLst>
              <a:ext uri="{FF2B5EF4-FFF2-40B4-BE49-F238E27FC236}">
                <a16:creationId xmlns:a16="http://schemas.microsoft.com/office/drawing/2014/main" id="{E0EB4CF2-83AA-7742-98B1-412CD030CDAB}"/>
              </a:ext>
            </a:extLst>
          </p:cNvPr>
          <p:cNvSpPr/>
          <p:nvPr/>
        </p:nvSpPr>
        <p:spPr>
          <a:xfrm>
            <a:off x="8289698" y="3827428"/>
            <a:ext cx="201840" cy="118232"/>
          </a:xfrm>
          <a:custGeom>
            <a:avLst/>
            <a:gdLst>
              <a:gd name="connsiteX0" fmla="*/ 50173 w 213608"/>
              <a:gd name="connsiteY0" fmla="*/ 89168 h 125125"/>
              <a:gd name="connsiteX1" fmla="*/ 37236 w 213608"/>
              <a:gd name="connsiteY1" fmla="*/ 97319 h 125125"/>
              <a:gd name="connsiteX2" fmla="*/ 24125 w 213608"/>
              <a:gd name="connsiteY2" fmla="*/ 99558 h 125125"/>
              <a:gd name="connsiteX3" fmla="*/ 6228 w 213608"/>
              <a:gd name="connsiteY3" fmla="*/ 93964 h 125125"/>
              <a:gd name="connsiteX4" fmla="*/ 0 w 213608"/>
              <a:gd name="connsiteY4" fmla="*/ 79258 h 125125"/>
              <a:gd name="connsiteX5" fmla="*/ 2240 w 213608"/>
              <a:gd name="connsiteY5" fmla="*/ 69829 h 125125"/>
              <a:gd name="connsiteX6" fmla="*/ 8468 w 213608"/>
              <a:gd name="connsiteY6" fmla="*/ 62967 h 125125"/>
              <a:gd name="connsiteX7" fmla="*/ 17099 w 213608"/>
              <a:gd name="connsiteY7" fmla="*/ 58968 h 125125"/>
              <a:gd name="connsiteX8" fmla="*/ 27807 w 213608"/>
              <a:gd name="connsiteY8" fmla="*/ 57209 h 125125"/>
              <a:gd name="connsiteX9" fmla="*/ 49222 w 213608"/>
              <a:gd name="connsiteY9" fmla="*/ 53057 h 125125"/>
              <a:gd name="connsiteX10" fmla="*/ 49222 w 213608"/>
              <a:gd name="connsiteY10" fmla="*/ 50019 h 125125"/>
              <a:gd name="connsiteX11" fmla="*/ 45857 w 213608"/>
              <a:gd name="connsiteY11" fmla="*/ 39629 h 125125"/>
              <a:gd name="connsiteX12" fmla="*/ 32123 w 213608"/>
              <a:gd name="connsiteY12" fmla="*/ 35641 h 125125"/>
              <a:gd name="connsiteX13" fmla="*/ 19656 w 213608"/>
              <a:gd name="connsiteY13" fmla="*/ 38678 h 125125"/>
              <a:gd name="connsiteX14" fmla="*/ 13745 w 213608"/>
              <a:gd name="connsiteY14" fmla="*/ 49058 h 125125"/>
              <a:gd name="connsiteX15" fmla="*/ 2076 w 213608"/>
              <a:gd name="connsiteY15" fmla="*/ 47463 h 125125"/>
              <a:gd name="connsiteX16" fmla="*/ 7353 w 213608"/>
              <a:gd name="connsiteY16" fmla="*/ 35313 h 125125"/>
              <a:gd name="connsiteX17" fmla="*/ 17897 w 213608"/>
              <a:gd name="connsiteY17" fmla="*/ 28287 h 125125"/>
              <a:gd name="connsiteX18" fmla="*/ 33882 w 213608"/>
              <a:gd name="connsiteY18" fmla="*/ 25731 h 125125"/>
              <a:gd name="connsiteX19" fmla="*/ 48578 w 213608"/>
              <a:gd name="connsiteY19" fmla="*/ 27807 h 125125"/>
              <a:gd name="connsiteX20" fmla="*/ 56892 w 213608"/>
              <a:gd name="connsiteY20" fmla="*/ 33237 h 125125"/>
              <a:gd name="connsiteX21" fmla="*/ 60727 w 213608"/>
              <a:gd name="connsiteY21" fmla="*/ 41388 h 125125"/>
              <a:gd name="connsiteX22" fmla="*/ 61198 w 213608"/>
              <a:gd name="connsiteY22" fmla="*/ 52413 h 125125"/>
              <a:gd name="connsiteX23" fmla="*/ 61198 w 213608"/>
              <a:gd name="connsiteY23" fmla="*/ 68397 h 125125"/>
              <a:gd name="connsiteX24" fmla="*/ 62005 w 213608"/>
              <a:gd name="connsiteY24" fmla="*/ 89485 h 125125"/>
              <a:gd name="connsiteX25" fmla="*/ 65033 w 213608"/>
              <a:gd name="connsiteY25" fmla="*/ 97953 h 125125"/>
              <a:gd name="connsiteX26" fmla="*/ 52576 w 213608"/>
              <a:gd name="connsiteY26" fmla="*/ 97953 h 125125"/>
              <a:gd name="connsiteX27" fmla="*/ 50173 w 213608"/>
              <a:gd name="connsiteY27" fmla="*/ 89168 h 125125"/>
              <a:gd name="connsiteX28" fmla="*/ 49222 w 213608"/>
              <a:gd name="connsiteY28" fmla="*/ 62486 h 125125"/>
              <a:gd name="connsiteX29" fmla="*/ 29566 w 213608"/>
              <a:gd name="connsiteY29" fmla="*/ 66955 h 125125"/>
              <a:gd name="connsiteX30" fmla="*/ 19175 w 213608"/>
              <a:gd name="connsiteY30" fmla="*/ 69512 h 125125"/>
              <a:gd name="connsiteX31" fmla="*/ 14379 w 213608"/>
              <a:gd name="connsiteY31" fmla="*/ 73347 h 125125"/>
              <a:gd name="connsiteX32" fmla="*/ 12784 w 213608"/>
              <a:gd name="connsiteY32" fmla="*/ 78941 h 125125"/>
              <a:gd name="connsiteX33" fmla="*/ 16302 w 213608"/>
              <a:gd name="connsiteY33" fmla="*/ 86928 h 125125"/>
              <a:gd name="connsiteX34" fmla="*/ 27009 w 213608"/>
              <a:gd name="connsiteY34" fmla="*/ 90129 h 125125"/>
              <a:gd name="connsiteX35" fmla="*/ 39312 w 213608"/>
              <a:gd name="connsiteY35" fmla="*/ 87092 h 125125"/>
              <a:gd name="connsiteX36" fmla="*/ 47299 w 213608"/>
              <a:gd name="connsiteY36" fmla="*/ 78777 h 125125"/>
              <a:gd name="connsiteX37" fmla="*/ 49222 w 213608"/>
              <a:gd name="connsiteY37" fmla="*/ 66802 h 125125"/>
              <a:gd name="connsiteX38" fmla="*/ 49222 w 213608"/>
              <a:gd name="connsiteY38" fmla="*/ 62486 h 125125"/>
              <a:gd name="connsiteX39" fmla="*/ 80117 w 213608"/>
              <a:gd name="connsiteY39" fmla="*/ 125126 h 125125"/>
              <a:gd name="connsiteX40" fmla="*/ 80117 w 213608"/>
              <a:gd name="connsiteY40" fmla="*/ 327 h 125125"/>
              <a:gd name="connsiteX41" fmla="*/ 106492 w 213608"/>
              <a:gd name="connsiteY41" fmla="*/ 327 h 125125"/>
              <a:gd name="connsiteX42" fmla="*/ 106492 w 213608"/>
              <a:gd name="connsiteY42" fmla="*/ 10227 h 125125"/>
              <a:gd name="connsiteX43" fmla="*/ 92103 w 213608"/>
              <a:gd name="connsiteY43" fmla="*/ 10227 h 125125"/>
              <a:gd name="connsiteX44" fmla="*/ 92103 w 213608"/>
              <a:gd name="connsiteY44" fmla="*/ 115052 h 125125"/>
              <a:gd name="connsiteX45" fmla="*/ 106492 w 213608"/>
              <a:gd name="connsiteY45" fmla="*/ 115052 h 125125"/>
              <a:gd name="connsiteX46" fmla="*/ 106492 w 213608"/>
              <a:gd name="connsiteY46" fmla="*/ 125126 h 125125"/>
              <a:gd name="connsiteX47" fmla="*/ 80117 w 213608"/>
              <a:gd name="connsiteY47" fmla="*/ 125126 h 125125"/>
              <a:gd name="connsiteX48" fmla="*/ 159539 w 213608"/>
              <a:gd name="connsiteY48" fmla="*/ 97953 h 125125"/>
              <a:gd name="connsiteX49" fmla="*/ 147553 w 213608"/>
              <a:gd name="connsiteY49" fmla="*/ 97953 h 125125"/>
              <a:gd name="connsiteX50" fmla="*/ 147553 w 213608"/>
              <a:gd name="connsiteY50" fmla="*/ 21579 h 125125"/>
              <a:gd name="connsiteX51" fmla="*/ 136211 w 213608"/>
              <a:gd name="connsiteY51" fmla="*/ 29883 h 125125"/>
              <a:gd name="connsiteX52" fmla="*/ 123581 w 213608"/>
              <a:gd name="connsiteY52" fmla="*/ 36121 h 125125"/>
              <a:gd name="connsiteX53" fmla="*/ 123581 w 213608"/>
              <a:gd name="connsiteY53" fmla="*/ 24452 h 125125"/>
              <a:gd name="connsiteX54" fmla="*/ 141161 w 213608"/>
              <a:gd name="connsiteY54" fmla="*/ 13111 h 125125"/>
              <a:gd name="connsiteX55" fmla="*/ 151705 w 213608"/>
              <a:gd name="connsiteY55" fmla="*/ 0 h 125125"/>
              <a:gd name="connsiteX56" fmla="*/ 159539 w 213608"/>
              <a:gd name="connsiteY56" fmla="*/ 0 h 125125"/>
              <a:gd name="connsiteX57" fmla="*/ 159539 w 213608"/>
              <a:gd name="connsiteY57" fmla="*/ 97953 h 125125"/>
              <a:gd name="connsiteX58" fmla="*/ 213608 w 213608"/>
              <a:gd name="connsiteY58" fmla="*/ 125126 h 125125"/>
              <a:gd name="connsiteX59" fmla="*/ 187090 w 213608"/>
              <a:gd name="connsiteY59" fmla="*/ 125126 h 125125"/>
              <a:gd name="connsiteX60" fmla="*/ 187090 w 213608"/>
              <a:gd name="connsiteY60" fmla="*/ 115052 h 125125"/>
              <a:gd name="connsiteX61" fmla="*/ 201633 w 213608"/>
              <a:gd name="connsiteY61" fmla="*/ 115052 h 125125"/>
              <a:gd name="connsiteX62" fmla="*/ 201633 w 213608"/>
              <a:gd name="connsiteY62" fmla="*/ 10227 h 125125"/>
              <a:gd name="connsiteX63" fmla="*/ 187090 w 213608"/>
              <a:gd name="connsiteY63" fmla="*/ 10227 h 125125"/>
              <a:gd name="connsiteX64" fmla="*/ 187090 w 213608"/>
              <a:gd name="connsiteY64" fmla="*/ 327 h 125125"/>
              <a:gd name="connsiteX65" fmla="*/ 213608 w 213608"/>
              <a:gd name="connsiteY65" fmla="*/ 327 h 125125"/>
              <a:gd name="connsiteX66" fmla="*/ 213608 w 213608"/>
              <a:gd name="connsiteY66"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3608" h="125125">
                <a:moveTo>
                  <a:pt x="50173" y="89168"/>
                </a:moveTo>
                <a:cubicBezTo>
                  <a:pt x="45704" y="93003"/>
                  <a:pt x="41388" y="95723"/>
                  <a:pt x="37236" y="97319"/>
                </a:cubicBezTo>
                <a:cubicBezTo>
                  <a:pt x="33186" y="98812"/>
                  <a:pt x="28819" y="99558"/>
                  <a:pt x="24125" y="99558"/>
                </a:cubicBezTo>
                <a:cubicBezTo>
                  <a:pt x="16353" y="99558"/>
                  <a:pt x="10391" y="97687"/>
                  <a:pt x="6228" y="93964"/>
                </a:cubicBezTo>
                <a:cubicBezTo>
                  <a:pt x="2076" y="90129"/>
                  <a:pt x="0" y="85231"/>
                  <a:pt x="0" y="79258"/>
                </a:cubicBezTo>
                <a:cubicBezTo>
                  <a:pt x="0" y="75852"/>
                  <a:pt x="747" y="72713"/>
                  <a:pt x="2240" y="69829"/>
                </a:cubicBezTo>
                <a:cubicBezTo>
                  <a:pt x="3835" y="66955"/>
                  <a:pt x="5911" y="64664"/>
                  <a:pt x="8468" y="62967"/>
                </a:cubicBezTo>
                <a:cubicBezTo>
                  <a:pt x="11025" y="61259"/>
                  <a:pt x="13898" y="59929"/>
                  <a:pt x="17099" y="58968"/>
                </a:cubicBezTo>
                <a:cubicBezTo>
                  <a:pt x="19441" y="58436"/>
                  <a:pt x="23010" y="57853"/>
                  <a:pt x="27807" y="57209"/>
                </a:cubicBezTo>
                <a:cubicBezTo>
                  <a:pt x="37502" y="56033"/>
                  <a:pt x="44640" y="54652"/>
                  <a:pt x="49222" y="53057"/>
                </a:cubicBezTo>
                <a:cubicBezTo>
                  <a:pt x="49222" y="51462"/>
                  <a:pt x="49222" y="50449"/>
                  <a:pt x="49222" y="50019"/>
                </a:cubicBezTo>
                <a:cubicBezTo>
                  <a:pt x="49222" y="45121"/>
                  <a:pt x="48097" y="41654"/>
                  <a:pt x="45857" y="39629"/>
                </a:cubicBezTo>
                <a:cubicBezTo>
                  <a:pt x="42769" y="36970"/>
                  <a:pt x="38187" y="35641"/>
                  <a:pt x="32123" y="35641"/>
                </a:cubicBezTo>
                <a:cubicBezTo>
                  <a:pt x="26580" y="35641"/>
                  <a:pt x="22428" y="36653"/>
                  <a:pt x="19656" y="38678"/>
                </a:cubicBezTo>
                <a:cubicBezTo>
                  <a:pt x="16997" y="40590"/>
                  <a:pt x="15023" y="44057"/>
                  <a:pt x="13745" y="49058"/>
                </a:cubicBezTo>
                <a:lnTo>
                  <a:pt x="2076" y="47463"/>
                </a:lnTo>
                <a:cubicBezTo>
                  <a:pt x="3140" y="42452"/>
                  <a:pt x="4899" y="38412"/>
                  <a:pt x="7353" y="35313"/>
                </a:cubicBezTo>
                <a:cubicBezTo>
                  <a:pt x="9797" y="32225"/>
                  <a:pt x="13315" y="29883"/>
                  <a:pt x="17897" y="28287"/>
                </a:cubicBezTo>
                <a:cubicBezTo>
                  <a:pt x="22479" y="26580"/>
                  <a:pt x="27807" y="25731"/>
                  <a:pt x="33882" y="25731"/>
                </a:cubicBezTo>
                <a:cubicBezTo>
                  <a:pt x="39946" y="25731"/>
                  <a:pt x="44855" y="26426"/>
                  <a:pt x="48578" y="27807"/>
                </a:cubicBezTo>
                <a:cubicBezTo>
                  <a:pt x="52413" y="29187"/>
                  <a:pt x="55184" y="31008"/>
                  <a:pt x="56892" y="33237"/>
                </a:cubicBezTo>
                <a:cubicBezTo>
                  <a:pt x="58702" y="35375"/>
                  <a:pt x="59981" y="38085"/>
                  <a:pt x="60727" y="41388"/>
                </a:cubicBezTo>
                <a:cubicBezTo>
                  <a:pt x="61044" y="43413"/>
                  <a:pt x="61198" y="47084"/>
                  <a:pt x="61198" y="52413"/>
                </a:cubicBezTo>
                <a:lnTo>
                  <a:pt x="61198" y="68397"/>
                </a:lnTo>
                <a:cubicBezTo>
                  <a:pt x="61198" y="79473"/>
                  <a:pt x="61474" y="86509"/>
                  <a:pt x="62005" y="89485"/>
                </a:cubicBezTo>
                <a:cubicBezTo>
                  <a:pt x="62537" y="92471"/>
                  <a:pt x="63550" y="95294"/>
                  <a:pt x="65033" y="97953"/>
                </a:cubicBezTo>
                <a:lnTo>
                  <a:pt x="52576" y="97953"/>
                </a:lnTo>
                <a:cubicBezTo>
                  <a:pt x="51298" y="95508"/>
                  <a:pt x="50500" y="92573"/>
                  <a:pt x="50173" y="89168"/>
                </a:cubicBezTo>
                <a:close/>
                <a:moveTo>
                  <a:pt x="49222" y="62486"/>
                </a:moveTo>
                <a:cubicBezTo>
                  <a:pt x="44855" y="64296"/>
                  <a:pt x="38300" y="65789"/>
                  <a:pt x="29566" y="66955"/>
                </a:cubicBezTo>
                <a:cubicBezTo>
                  <a:pt x="24667" y="67702"/>
                  <a:pt x="21200" y="68551"/>
                  <a:pt x="19175" y="69512"/>
                </a:cubicBezTo>
                <a:cubicBezTo>
                  <a:pt x="17150" y="70371"/>
                  <a:pt x="15555" y="71649"/>
                  <a:pt x="14379" y="73347"/>
                </a:cubicBezTo>
                <a:cubicBezTo>
                  <a:pt x="13315" y="75055"/>
                  <a:pt x="12784" y="76916"/>
                  <a:pt x="12784" y="78941"/>
                </a:cubicBezTo>
                <a:cubicBezTo>
                  <a:pt x="12784" y="82142"/>
                  <a:pt x="13960" y="84801"/>
                  <a:pt x="16302" y="86928"/>
                </a:cubicBezTo>
                <a:cubicBezTo>
                  <a:pt x="18746" y="89066"/>
                  <a:pt x="22315" y="90129"/>
                  <a:pt x="27009" y="90129"/>
                </a:cubicBezTo>
                <a:cubicBezTo>
                  <a:pt x="31591" y="90129"/>
                  <a:pt x="35692" y="89117"/>
                  <a:pt x="39312" y="87092"/>
                </a:cubicBezTo>
                <a:cubicBezTo>
                  <a:pt x="42932" y="85067"/>
                  <a:pt x="45591" y="82295"/>
                  <a:pt x="47299" y="78777"/>
                </a:cubicBezTo>
                <a:cubicBezTo>
                  <a:pt x="48578" y="76118"/>
                  <a:pt x="49222" y="72120"/>
                  <a:pt x="49222" y="66802"/>
                </a:cubicBezTo>
                <a:lnTo>
                  <a:pt x="49222" y="62486"/>
                </a:lnTo>
                <a:close/>
                <a:moveTo>
                  <a:pt x="80117" y="125126"/>
                </a:moveTo>
                <a:lnTo>
                  <a:pt x="80117" y="327"/>
                </a:lnTo>
                <a:lnTo>
                  <a:pt x="106492" y="327"/>
                </a:lnTo>
                <a:lnTo>
                  <a:pt x="106492" y="10227"/>
                </a:lnTo>
                <a:lnTo>
                  <a:pt x="92103" y="10227"/>
                </a:lnTo>
                <a:lnTo>
                  <a:pt x="92103" y="115052"/>
                </a:lnTo>
                <a:lnTo>
                  <a:pt x="106492" y="115052"/>
                </a:lnTo>
                <a:lnTo>
                  <a:pt x="106492" y="125126"/>
                </a:lnTo>
                <a:lnTo>
                  <a:pt x="80117" y="125126"/>
                </a:lnTo>
                <a:close/>
                <a:moveTo>
                  <a:pt x="159539" y="97953"/>
                </a:moveTo>
                <a:lnTo>
                  <a:pt x="147553" y="97953"/>
                </a:lnTo>
                <a:lnTo>
                  <a:pt x="147553" y="21579"/>
                </a:lnTo>
                <a:cubicBezTo>
                  <a:pt x="144679" y="24350"/>
                  <a:pt x="140895" y="27111"/>
                  <a:pt x="136211" y="29883"/>
                </a:cubicBezTo>
                <a:cubicBezTo>
                  <a:pt x="131517" y="32654"/>
                  <a:pt x="127314" y="34730"/>
                  <a:pt x="123581" y="36121"/>
                </a:cubicBezTo>
                <a:lnTo>
                  <a:pt x="123581" y="24452"/>
                </a:lnTo>
                <a:cubicBezTo>
                  <a:pt x="130300" y="21364"/>
                  <a:pt x="136160" y="17580"/>
                  <a:pt x="141161" y="13111"/>
                </a:cubicBezTo>
                <a:cubicBezTo>
                  <a:pt x="146172" y="8529"/>
                  <a:pt x="149680" y="4162"/>
                  <a:pt x="151705" y="0"/>
                </a:cubicBezTo>
                <a:lnTo>
                  <a:pt x="159539" y="0"/>
                </a:lnTo>
                <a:lnTo>
                  <a:pt x="159539" y="97953"/>
                </a:lnTo>
                <a:close/>
                <a:moveTo>
                  <a:pt x="213608" y="125126"/>
                </a:moveTo>
                <a:lnTo>
                  <a:pt x="187090" y="125126"/>
                </a:lnTo>
                <a:lnTo>
                  <a:pt x="187090" y="115052"/>
                </a:lnTo>
                <a:lnTo>
                  <a:pt x="201633" y="115052"/>
                </a:lnTo>
                <a:lnTo>
                  <a:pt x="201633" y="10227"/>
                </a:lnTo>
                <a:lnTo>
                  <a:pt x="187090" y="10227"/>
                </a:lnTo>
                <a:lnTo>
                  <a:pt x="187090" y="327"/>
                </a:lnTo>
                <a:lnTo>
                  <a:pt x="213608" y="327"/>
                </a:lnTo>
                <a:lnTo>
                  <a:pt x="213608" y="125126"/>
                </a:lnTo>
                <a:close/>
              </a:path>
            </a:pathLst>
          </a:custGeom>
          <a:solidFill>
            <a:srgbClr val="FFFFFF"/>
          </a:solidFill>
          <a:ln w="4842" cap="sq">
            <a:noFill/>
            <a:prstDash val="solid"/>
            <a:miter/>
          </a:ln>
        </p:spPr>
        <p:txBody>
          <a:bodyPr rtlCol="0" anchor="ctr"/>
          <a:lstStyle/>
          <a:p>
            <a:endParaRPr lang="en-US" sz="1701"/>
          </a:p>
        </p:txBody>
      </p:sp>
      <p:sp>
        <p:nvSpPr>
          <p:cNvPr id="74" name="Freeform 73">
            <a:extLst>
              <a:ext uri="{FF2B5EF4-FFF2-40B4-BE49-F238E27FC236}">
                <a16:creationId xmlns:a16="http://schemas.microsoft.com/office/drawing/2014/main" id="{25878676-5D4A-1A41-98E4-4D02C8D55497}"/>
              </a:ext>
            </a:extLst>
          </p:cNvPr>
          <p:cNvSpPr/>
          <p:nvPr/>
        </p:nvSpPr>
        <p:spPr>
          <a:xfrm>
            <a:off x="8160508"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678392"/>
          </a:solidFill>
          <a:ln w="4842" cap="sq">
            <a:noFill/>
            <a:prstDash val="solid"/>
            <a:miter/>
          </a:ln>
        </p:spPr>
        <p:txBody>
          <a:bodyPr rtlCol="0" anchor="ctr"/>
          <a:lstStyle/>
          <a:p>
            <a:endParaRPr lang="en-US" sz="1701"/>
          </a:p>
        </p:txBody>
      </p:sp>
      <p:sp>
        <p:nvSpPr>
          <p:cNvPr id="75" name="Freeform 74">
            <a:extLst>
              <a:ext uri="{FF2B5EF4-FFF2-40B4-BE49-F238E27FC236}">
                <a16:creationId xmlns:a16="http://schemas.microsoft.com/office/drawing/2014/main" id="{8F861C00-FC37-4B41-A879-5FA5F7336398}"/>
              </a:ext>
            </a:extLst>
          </p:cNvPr>
          <p:cNvSpPr/>
          <p:nvPr/>
        </p:nvSpPr>
        <p:spPr>
          <a:xfrm>
            <a:off x="8160508"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2C5356"/>
            </a:solidFill>
            <a:prstDash val="solid"/>
            <a:round/>
          </a:ln>
        </p:spPr>
        <p:txBody>
          <a:bodyPr rtlCol="0" anchor="ctr"/>
          <a:lstStyle/>
          <a:p>
            <a:endParaRPr lang="en-US" sz="1701"/>
          </a:p>
        </p:txBody>
      </p:sp>
      <p:sp>
        <p:nvSpPr>
          <p:cNvPr id="76" name="Freeform 75">
            <a:extLst>
              <a:ext uri="{FF2B5EF4-FFF2-40B4-BE49-F238E27FC236}">
                <a16:creationId xmlns:a16="http://schemas.microsoft.com/office/drawing/2014/main" id="{5AE0F907-1ABF-0C47-BCE4-82E96CA15A00}"/>
              </a:ext>
            </a:extLst>
          </p:cNvPr>
          <p:cNvSpPr/>
          <p:nvPr/>
        </p:nvSpPr>
        <p:spPr>
          <a:xfrm>
            <a:off x="8293477" y="4013092"/>
            <a:ext cx="198061" cy="118221"/>
          </a:xfrm>
          <a:custGeom>
            <a:avLst/>
            <a:gdLst>
              <a:gd name="connsiteX0" fmla="*/ 11025 w 209609"/>
              <a:gd name="connsiteY0" fmla="*/ 97953 h 125114"/>
              <a:gd name="connsiteX1" fmla="*/ 0 w 209609"/>
              <a:gd name="connsiteY1" fmla="*/ 97953 h 125114"/>
              <a:gd name="connsiteX2" fmla="*/ 0 w 209609"/>
              <a:gd name="connsiteY2" fmla="*/ 317 h 125114"/>
              <a:gd name="connsiteX3" fmla="*/ 11986 w 209609"/>
              <a:gd name="connsiteY3" fmla="*/ 317 h 125114"/>
              <a:gd name="connsiteX4" fmla="*/ 11986 w 209609"/>
              <a:gd name="connsiteY4" fmla="*/ 35149 h 125114"/>
              <a:gd name="connsiteX5" fmla="*/ 31315 w 209609"/>
              <a:gd name="connsiteY5" fmla="*/ 25731 h 125114"/>
              <a:gd name="connsiteX6" fmla="*/ 43617 w 209609"/>
              <a:gd name="connsiteY6" fmla="*/ 28441 h 125114"/>
              <a:gd name="connsiteX7" fmla="*/ 53210 w 209609"/>
              <a:gd name="connsiteY7" fmla="*/ 35794 h 125114"/>
              <a:gd name="connsiteX8" fmla="*/ 59121 w 209609"/>
              <a:gd name="connsiteY8" fmla="*/ 47135 h 125114"/>
              <a:gd name="connsiteX9" fmla="*/ 61197 w 209609"/>
              <a:gd name="connsiteY9" fmla="*/ 61525 h 125114"/>
              <a:gd name="connsiteX10" fmla="*/ 52249 w 209609"/>
              <a:gd name="connsiteY10" fmla="*/ 89648 h 125114"/>
              <a:gd name="connsiteX11" fmla="*/ 30681 w 209609"/>
              <a:gd name="connsiteY11" fmla="*/ 99548 h 125114"/>
              <a:gd name="connsiteX12" fmla="*/ 11025 w 209609"/>
              <a:gd name="connsiteY12" fmla="*/ 89168 h 125114"/>
              <a:gd name="connsiteX13" fmla="*/ 11025 w 209609"/>
              <a:gd name="connsiteY13" fmla="*/ 97953 h 125114"/>
              <a:gd name="connsiteX14" fmla="*/ 11025 w 209609"/>
              <a:gd name="connsiteY14" fmla="*/ 62159 h 125114"/>
              <a:gd name="connsiteX15" fmla="*/ 14379 w 209609"/>
              <a:gd name="connsiteY15" fmla="*/ 80373 h 125114"/>
              <a:gd name="connsiteX16" fmla="*/ 29719 w 209609"/>
              <a:gd name="connsiteY16" fmla="*/ 89648 h 125114"/>
              <a:gd name="connsiteX17" fmla="*/ 43300 w 209609"/>
              <a:gd name="connsiteY17" fmla="*/ 82929 h 125114"/>
              <a:gd name="connsiteX18" fmla="*/ 49058 w 209609"/>
              <a:gd name="connsiteY18" fmla="*/ 62476 h 125114"/>
              <a:gd name="connsiteX19" fmla="*/ 43464 w 209609"/>
              <a:gd name="connsiteY19" fmla="*/ 42186 h 125114"/>
              <a:gd name="connsiteX20" fmla="*/ 30200 w 209609"/>
              <a:gd name="connsiteY20" fmla="*/ 35477 h 125114"/>
              <a:gd name="connsiteX21" fmla="*/ 16619 w 209609"/>
              <a:gd name="connsiteY21" fmla="*/ 42349 h 125114"/>
              <a:gd name="connsiteX22" fmla="*/ 11025 w 209609"/>
              <a:gd name="connsiteY22" fmla="*/ 62159 h 125114"/>
              <a:gd name="connsiteX23" fmla="*/ 76118 w 209609"/>
              <a:gd name="connsiteY23" fmla="*/ 125115 h 125114"/>
              <a:gd name="connsiteX24" fmla="*/ 76118 w 209609"/>
              <a:gd name="connsiteY24" fmla="*/ 317 h 125114"/>
              <a:gd name="connsiteX25" fmla="*/ 102493 w 209609"/>
              <a:gd name="connsiteY25" fmla="*/ 317 h 125114"/>
              <a:gd name="connsiteX26" fmla="*/ 102493 w 209609"/>
              <a:gd name="connsiteY26" fmla="*/ 10227 h 125114"/>
              <a:gd name="connsiteX27" fmla="*/ 88104 w 209609"/>
              <a:gd name="connsiteY27" fmla="*/ 10227 h 125114"/>
              <a:gd name="connsiteX28" fmla="*/ 88104 w 209609"/>
              <a:gd name="connsiteY28" fmla="*/ 115052 h 125114"/>
              <a:gd name="connsiteX29" fmla="*/ 102493 w 209609"/>
              <a:gd name="connsiteY29" fmla="*/ 115052 h 125114"/>
              <a:gd name="connsiteX30" fmla="*/ 102493 w 209609"/>
              <a:gd name="connsiteY30" fmla="*/ 125115 h 125114"/>
              <a:gd name="connsiteX31" fmla="*/ 76118 w 209609"/>
              <a:gd name="connsiteY31" fmla="*/ 125115 h 125114"/>
              <a:gd name="connsiteX32" fmla="*/ 155540 w 209609"/>
              <a:gd name="connsiteY32" fmla="*/ 97953 h 125114"/>
              <a:gd name="connsiteX33" fmla="*/ 143554 w 209609"/>
              <a:gd name="connsiteY33" fmla="*/ 97953 h 125114"/>
              <a:gd name="connsiteX34" fmla="*/ 143554 w 209609"/>
              <a:gd name="connsiteY34" fmla="*/ 21568 h 125114"/>
              <a:gd name="connsiteX35" fmla="*/ 132213 w 209609"/>
              <a:gd name="connsiteY35" fmla="*/ 29883 h 125114"/>
              <a:gd name="connsiteX36" fmla="*/ 119582 w 209609"/>
              <a:gd name="connsiteY36" fmla="*/ 36111 h 125114"/>
              <a:gd name="connsiteX37" fmla="*/ 119582 w 209609"/>
              <a:gd name="connsiteY37" fmla="*/ 24452 h 125114"/>
              <a:gd name="connsiteX38" fmla="*/ 137163 w 209609"/>
              <a:gd name="connsiteY38" fmla="*/ 13100 h 125114"/>
              <a:gd name="connsiteX39" fmla="*/ 147706 w 209609"/>
              <a:gd name="connsiteY39" fmla="*/ 0 h 125114"/>
              <a:gd name="connsiteX40" fmla="*/ 155540 w 209609"/>
              <a:gd name="connsiteY40" fmla="*/ 0 h 125114"/>
              <a:gd name="connsiteX41" fmla="*/ 155540 w 209609"/>
              <a:gd name="connsiteY41" fmla="*/ 97953 h 125114"/>
              <a:gd name="connsiteX42" fmla="*/ 209609 w 209609"/>
              <a:gd name="connsiteY42" fmla="*/ 125115 h 125114"/>
              <a:gd name="connsiteX43" fmla="*/ 183091 w 209609"/>
              <a:gd name="connsiteY43" fmla="*/ 125115 h 125114"/>
              <a:gd name="connsiteX44" fmla="*/ 183091 w 209609"/>
              <a:gd name="connsiteY44" fmla="*/ 115052 h 125114"/>
              <a:gd name="connsiteX45" fmla="*/ 197634 w 209609"/>
              <a:gd name="connsiteY45" fmla="*/ 115052 h 125114"/>
              <a:gd name="connsiteX46" fmla="*/ 197634 w 209609"/>
              <a:gd name="connsiteY46" fmla="*/ 10227 h 125114"/>
              <a:gd name="connsiteX47" fmla="*/ 183091 w 209609"/>
              <a:gd name="connsiteY47" fmla="*/ 10227 h 125114"/>
              <a:gd name="connsiteX48" fmla="*/ 183091 w 209609"/>
              <a:gd name="connsiteY48" fmla="*/ 317 h 125114"/>
              <a:gd name="connsiteX49" fmla="*/ 209609 w 209609"/>
              <a:gd name="connsiteY49" fmla="*/ 317 h 125114"/>
              <a:gd name="connsiteX50" fmla="*/ 209609 w 209609"/>
              <a:gd name="connsiteY50" fmla="*/ 125115 h 1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09609" h="125114">
                <a:moveTo>
                  <a:pt x="11025" y="97953"/>
                </a:moveTo>
                <a:lnTo>
                  <a:pt x="0" y="97953"/>
                </a:lnTo>
                <a:lnTo>
                  <a:pt x="0" y="317"/>
                </a:lnTo>
                <a:lnTo>
                  <a:pt x="11986" y="317"/>
                </a:lnTo>
                <a:lnTo>
                  <a:pt x="11986" y="35149"/>
                </a:lnTo>
                <a:cubicBezTo>
                  <a:pt x="16987" y="28870"/>
                  <a:pt x="23430" y="25731"/>
                  <a:pt x="31315" y="25731"/>
                </a:cubicBezTo>
                <a:cubicBezTo>
                  <a:pt x="35681" y="25731"/>
                  <a:pt x="39782" y="26630"/>
                  <a:pt x="43617" y="28441"/>
                </a:cubicBezTo>
                <a:cubicBezTo>
                  <a:pt x="47565" y="30149"/>
                  <a:pt x="50756" y="32593"/>
                  <a:pt x="53210" y="35794"/>
                </a:cubicBezTo>
                <a:cubicBezTo>
                  <a:pt x="55767" y="38882"/>
                  <a:pt x="57741" y="42666"/>
                  <a:pt x="59121" y="47135"/>
                </a:cubicBezTo>
                <a:cubicBezTo>
                  <a:pt x="60502" y="51615"/>
                  <a:pt x="61197" y="56411"/>
                  <a:pt x="61197" y="61525"/>
                </a:cubicBezTo>
                <a:cubicBezTo>
                  <a:pt x="61197" y="73664"/>
                  <a:pt x="58211" y="83042"/>
                  <a:pt x="52249" y="89648"/>
                </a:cubicBezTo>
                <a:cubicBezTo>
                  <a:pt x="46287" y="96245"/>
                  <a:pt x="39097" y="99548"/>
                  <a:pt x="30681" y="99548"/>
                </a:cubicBezTo>
                <a:cubicBezTo>
                  <a:pt x="22366" y="99548"/>
                  <a:pt x="15821" y="96091"/>
                  <a:pt x="11025" y="89168"/>
                </a:cubicBezTo>
                <a:lnTo>
                  <a:pt x="11025" y="97953"/>
                </a:lnTo>
                <a:close/>
                <a:moveTo>
                  <a:pt x="11025" y="62159"/>
                </a:moveTo>
                <a:cubicBezTo>
                  <a:pt x="11025" y="70575"/>
                  <a:pt x="12139" y="76650"/>
                  <a:pt x="14379" y="80373"/>
                </a:cubicBezTo>
                <a:cubicBezTo>
                  <a:pt x="18214" y="86550"/>
                  <a:pt x="23327" y="89648"/>
                  <a:pt x="29719" y="89648"/>
                </a:cubicBezTo>
                <a:cubicBezTo>
                  <a:pt x="34935" y="89648"/>
                  <a:pt x="39465" y="87409"/>
                  <a:pt x="43300" y="82929"/>
                </a:cubicBezTo>
                <a:cubicBezTo>
                  <a:pt x="47135" y="78348"/>
                  <a:pt x="49058" y="71537"/>
                  <a:pt x="49058" y="62476"/>
                </a:cubicBezTo>
                <a:cubicBezTo>
                  <a:pt x="49058" y="53312"/>
                  <a:pt x="47187" y="46553"/>
                  <a:pt x="43464" y="42186"/>
                </a:cubicBezTo>
                <a:cubicBezTo>
                  <a:pt x="39844" y="37706"/>
                  <a:pt x="35416" y="35477"/>
                  <a:pt x="30200" y="35477"/>
                </a:cubicBezTo>
                <a:cubicBezTo>
                  <a:pt x="24974" y="35477"/>
                  <a:pt x="20454" y="37768"/>
                  <a:pt x="16619" y="42349"/>
                </a:cubicBezTo>
                <a:cubicBezTo>
                  <a:pt x="12886" y="46921"/>
                  <a:pt x="11025" y="53527"/>
                  <a:pt x="11025" y="62159"/>
                </a:cubicBezTo>
                <a:close/>
                <a:moveTo>
                  <a:pt x="76118" y="125115"/>
                </a:moveTo>
                <a:lnTo>
                  <a:pt x="76118" y="317"/>
                </a:lnTo>
                <a:lnTo>
                  <a:pt x="102493" y="317"/>
                </a:lnTo>
                <a:lnTo>
                  <a:pt x="102493" y="10227"/>
                </a:lnTo>
                <a:lnTo>
                  <a:pt x="88104" y="10227"/>
                </a:lnTo>
                <a:lnTo>
                  <a:pt x="88104" y="115052"/>
                </a:lnTo>
                <a:lnTo>
                  <a:pt x="102493" y="115052"/>
                </a:lnTo>
                <a:lnTo>
                  <a:pt x="102493" y="125115"/>
                </a:lnTo>
                <a:lnTo>
                  <a:pt x="76118" y="125115"/>
                </a:lnTo>
                <a:close/>
                <a:moveTo>
                  <a:pt x="155540" y="97953"/>
                </a:moveTo>
                <a:lnTo>
                  <a:pt x="143554" y="97953"/>
                </a:lnTo>
                <a:lnTo>
                  <a:pt x="143554" y="21568"/>
                </a:lnTo>
                <a:cubicBezTo>
                  <a:pt x="140680" y="24340"/>
                  <a:pt x="136897" y="27111"/>
                  <a:pt x="132213" y="29883"/>
                </a:cubicBezTo>
                <a:cubicBezTo>
                  <a:pt x="127519" y="32654"/>
                  <a:pt x="123315" y="34730"/>
                  <a:pt x="119582" y="36111"/>
                </a:cubicBezTo>
                <a:lnTo>
                  <a:pt x="119582" y="24452"/>
                </a:lnTo>
                <a:cubicBezTo>
                  <a:pt x="126302" y="21353"/>
                  <a:pt x="132162" y="17580"/>
                  <a:pt x="137163" y="13100"/>
                </a:cubicBezTo>
                <a:cubicBezTo>
                  <a:pt x="142174" y="8519"/>
                  <a:pt x="145681" y="4152"/>
                  <a:pt x="147706" y="0"/>
                </a:cubicBezTo>
                <a:lnTo>
                  <a:pt x="155540" y="0"/>
                </a:lnTo>
                <a:lnTo>
                  <a:pt x="155540" y="97953"/>
                </a:lnTo>
                <a:close/>
                <a:moveTo>
                  <a:pt x="209609" y="125115"/>
                </a:moveTo>
                <a:lnTo>
                  <a:pt x="183091" y="125115"/>
                </a:lnTo>
                <a:lnTo>
                  <a:pt x="183091" y="115052"/>
                </a:lnTo>
                <a:lnTo>
                  <a:pt x="197634" y="115052"/>
                </a:lnTo>
                <a:lnTo>
                  <a:pt x="197634" y="10227"/>
                </a:lnTo>
                <a:lnTo>
                  <a:pt x="183091" y="10227"/>
                </a:lnTo>
                <a:lnTo>
                  <a:pt x="183091" y="317"/>
                </a:lnTo>
                <a:lnTo>
                  <a:pt x="209609" y="317"/>
                </a:lnTo>
                <a:lnTo>
                  <a:pt x="209609" y="125115"/>
                </a:lnTo>
                <a:close/>
              </a:path>
            </a:pathLst>
          </a:custGeom>
          <a:solidFill>
            <a:srgbClr val="FFFFFF"/>
          </a:solidFill>
          <a:ln w="4842" cap="sq">
            <a:noFill/>
            <a:prstDash val="solid"/>
            <a:miter/>
          </a:ln>
        </p:spPr>
        <p:txBody>
          <a:bodyPr rtlCol="0" anchor="ctr"/>
          <a:lstStyle/>
          <a:p>
            <a:endParaRPr lang="en-US" sz="1701"/>
          </a:p>
        </p:txBody>
      </p:sp>
      <p:sp>
        <p:nvSpPr>
          <p:cNvPr id="77" name="Freeform 76">
            <a:extLst>
              <a:ext uri="{FF2B5EF4-FFF2-40B4-BE49-F238E27FC236}">
                <a16:creationId xmlns:a16="http://schemas.microsoft.com/office/drawing/2014/main" id="{2B601411-551D-054E-A97A-D22FB82D5336}"/>
              </a:ext>
            </a:extLst>
          </p:cNvPr>
          <p:cNvSpPr/>
          <p:nvPr/>
        </p:nvSpPr>
        <p:spPr>
          <a:xfrm>
            <a:off x="8624352"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78392"/>
          </a:solidFill>
          <a:ln w="4842" cap="sq">
            <a:noFill/>
            <a:prstDash val="solid"/>
            <a:miter/>
          </a:ln>
        </p:spPr>
        <p:txBody>
          <a:bodyPr rtlCol="0" anchor="ctr"/>
          <a:lstStyle/>
          <a:p>
            <a:endParaRPr lang="en-US" sz="1701"/>
          </a:p>
        </p:txBody>
      </p:sp>
      <p:sp>
        <p:nvSpPr>
          <p:cNvPr id="78" name="Freeform 77">
            <a:extLst>
              <a:ext uri="{FF2B5EF4-FFF2-40B4-BE49-F238E27FC236}">
                <a16:creationId xmlns:a16="http://schemas.microsoft.com/office/drawing/2014/main" id="{2AC42B49-59E6-8740-A756-1FDA67BC2B5D}"/>
              </a:ext>
            </a:extLst>
          </p:cNvPr>
          <p:cNvSpPr/>
          <p:nvPr/>
        </p:nvSpPr>
        <p:spPr>
          <a:xfrm>
            <a:off x="8624352"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C5356"/>
            </a:solidFill>
            <a:prstDash val="solid"/>
            <a:round/>
          </a:ln>
        </p:spPr>
        <p:txBody>
          <a:bodyPr rtlCol="0" anchor="ctr"/>
          <a:lstStyle/>
          <a:p>
            <a:endParaRPr lang="en-US" sz="1701"/>
          </a:p>
        </p:txBody>
      </p:sp>
      <p:sp>
        <p:nvSpPr>
          <p:cNvPr id="79" name="Freeform 78">
            <a:extLst>
              <a:ext uri="{FF2B5EF4-FFF2-40B4-BE49-F238E27FC236}">
                <a16:creationId xmlns:a16="http://schemas.microsoft.com/office/drawing/2014/main" id="{DBA9782B-009E-5D43-B03B-22B21391AAF7}"/>
              </a:ext>
            </a:extLst>
          </p:cNvPr>
          <p:cNvSpPr/>
          <p:nvPr/>
        </p:nvSpPr>
        <p:spPr>
          <a:xfrm>
            <a:off x="8753542" y="3827428"/>
            <a:ext cx="201840" cy="118232"/>
          </a:xfrm>
          <a:custGeom>
            <a:avLst/>
            <a:gdLst>
              <a:gd name="connsiteX0" fmla="*/ 50173 w 213608"/>
              <a:gd name="connsiteY0" fmla="*/ 89168 h 125125"/>
              <a:gd name="connsiteX1" fmla="*/ 37236 w 213608"/>
              <a:gd name="connsiteY1" fmla="*/ 97319 h 125125"/>
              <a:gd name="connsiteX2" fmla="*/ 24125 w 213608"/>
              <a:gd name="connsiteY2" fmla="*/ 99558 h 125125"/>
              <a:gd name="connsiteX3" fmla="*/ 6228 w 213608"/>
              <a:gd name="connsiteY3" fmla="*/ 93964 h 125125"/>
              <a:gd name="connsiteX4" fmla="*/ 0 w 213608"/>
              <a:gd name="connsiteY4" fmla="*/ 79258 h 125125"/>
              <a:gd name="connsiteX5" fmla="*/ 2240 w 213608"/>
              <a:gd name="connsiteY5" fmla="*/ 69829 h 125125"/>
              <a:gd name="connsiteX6" fmla="*/ 8468 w 213608"/>
              <a:gd name="connsiteY6" fmla="*/ 62967 h 125125"/>
              <a:gd name="connsiteX7" fmla="*/ 17099 w 213608"/>
              <a:gd name="connsiteY7" fmla="*/ 58968 h 125125"/>
              <a:gd name="connsiteX8" fmla="*/ 27807 w 213608"/>
              <a:gd name="connsiteY8" fmla="*/ 57209 h 125125"/>
              <a:gd name="connsiteX9" fmla="*/ 49222 w 213608"/>
              <a:gd name="connsiteY9" fmla="*/ 53057 h 125125"/>
              <a:gd name="connsiteX10" fmla="*/ 49222 w 213608"/>
              <a:gd name="connsiteY10" fmla="*/ 50019 h 125125"/>
              <a:gd name="connsiteX11" fmla="*/ 45857 w 213608"/>
              <a:gd name="connsiteY11" fmla="*/ 39629 h 125125"/>
              <a:gd name="connsiteX12" fmla="*/ 32123 w 213608"/>
              <a:gd name="connsiteY12" fmla="*/ 35641 h 125125"/>
              <a:gd name="connsiteX13" fmla="*/ 19656 w 213608"/>
              <a:gd name="connsiteY13" fmla="*/ 38678 h 125125"/>
              <a:gd name="connsiteX14" fmla="*/ 13745 w 213608"/>
              <a:gd name="connsiteY14" fmla="*/ 49058 h 125125"/>
              <a:gd name="connsiteX15" fmla="*/ 2076 w 213608"/>
              <a:gd name="connsiteY15" fmla="*/ 47463 h 125125"/>
              <a:gd name="connsiteX16" fmla="*/ 7353 w 213608"/>
              <a:gd name="connsiteY16" fmla="*/ 35313 h 125125"/>
              <a:gd name="connsiteX17" fmla="*/ 17897 w 213608"/>
              <a:gd name="connsiteY17" fmla="*/ 28287 h 125125"/>
              <a:gd name="connsiteX18" fmla="*/ 33882 w 213608"/>
              <a:gd name="connsiteY18" fmla="*/ 25731 h 125125"/>
              <a:gd name="connsiteX19" fmla="*/ 48578 w 213608"/>
              <a:gd name="connsiteY19" fmla="*/ 27807 h 125125"/>
              <a:gd name="connsiteX20" fmla="*/ 56892 w 213608"/>
              <a:gd name="connsiteY20" fmla="*/ 33237 h 125125"/>
              <a:gd name="connsiteX21" fmla="*/ 60727 w 213608"/>
              <a:gd name="connsiteY21" fmla="*/ 41388 h 125125"/>
              <a:gd name="connsiteX22" fmla="*/ 61198 w 213608"/>
              <a:gd name="connsiteY22" fmla="*/ 52413 h 125125"/>
              <a:gd name="connsiteX23" fmla="*/ 61198 w 213608"/>
              <a:gd name="connsiteY23" fmla="*/ 68397 h 125125"/>
              <a:gd name="connsiteX24" fmla="*/ 62005 w 213608"/>
              <a:gd name="connsiteY24" fmla="*/ 89485 h 125125"/>
              <a:gd name="connsiteX25" fmla="*/ 65033 w 213608"/>
              <a:gd name="connsiteY25" fmla="*/ 97953 h 125125"/>
              <a:gd name="connsiteX26" fmla="*/ 52576 w 213608"/>
              <a:gd name="connsiteY26" fmla="*/ 97953 h 125125"/>
              <a:gd name="connsiteX27" fmla="*/ 50173 w 213608"/>
              <a:gd name="connsiteY27" fmla="*/ 89168 h 125125"/>
              <a:gd name="connsiteX28" fmla="*/ 49222 w 213608"/>
              <a:gd name="connsiteY28" fmla="*/ 62486 h 125125"/>
              <a:gd name="connsiteX29" fmla="*/ 29566 w 213608"/>
              <a:gd name="connsiteY29" fmla="*/ 66955 h 125125"/>
              <a:gd name="connsiteX30" fmla="*/ 19175 w 213608"/>
              <a:gd name="connsiteY30" fmla="*/ 69512 h 125125"/>
              <a:gd name="connsiteX31" fmla="*/ 14379 w 213608"/>
              <a:gd name="connsiteY31" fmla="*/ 73347 h 125125"/>
              <a:gd name="connsiteX32" fmla="*/ 12784 w 213608"/>
              <a:gd name="connsiteY32" fmla="*/ 78941 h 125125"/>
              <a:gd name="connsiteX33" fmla="*/ 16302 w 213608"/>
              <a:gd name="connsiteY33" fmla="*/ 86928 h 125125"/>
              <a:gd name="connsiteX34" fmla="*/ 27009 w 213608"/>
              <a:gd name="connsiteY34" fmla="*/ 90129 h 125125"/>
              <a:gd name="connsiteX35" fmla="*/ 39312 w 213608"/>
              <a:gd name="connsiteY35" fmla="*/ 87092 h 125125"/>
              <a:gd name="connsiteX36" fmla="*/ 47299 w 213608"/>
              <a:gd name="connsiteY36" fmla="*/ 78777 h 125125"/>
              <a:gd name="connsiteX37" fmla="*/ 49222 w 213608"/>
              <a:gd name="connsiteY37" fmla="*/ 66802 h 125125"/>
              <a:gd name="connsiteX38" fmla="*/ 49222 w 213608"/>
              <a:gd name="connsiteY38" fmla="*/ 62486 h 125125"/>
              <a:gd name="connsiteX39" fmla="*/ 80117 w 213608"/>
              <a:gd name="connsiteY39" fmla="*/ 125126 h 125125"/>
              <a:gd name="connsiteX40" fmla="*/ 80117 w 213608"/>
              <a:gd name="connsiteY40" fmla="*/ 327 h 125125"/>
              <a:gd name="connsiteX41" fmla="*/ 106492 w 213608"/>
              <a:gd name="connsiteY41" fmla="*/ 327 h 125125"/>
              <a:gd name="connsiteX42" fmla="*/ 106492 w 213608"/>
              <a:gd name="connsiteY42" fmla="*/ 10227 h 125125"/>
              <a:gd name="connsiteX43" fmla="*/ 92103 w 213608"/>
              <a:gd name="connsiteY43" fmla="*/ 10227 h 125125"/>
              <a:gd name="connsiteX44" fmla="*/ 92103 w 213608"/>
              <a:gd name="connsiteY44" fmla="*/ 115052 h 125125"/>
              <a:gd name="connsiteX45" fmla="*/ 106492 w 213608"/>
              <a:gd name="connsiteY45" fmla="*/ 115052 h 125125"/>
              <a:gd name="connsiteX46" fmla="*/ 106492 w 213608"/>
              <a:gd name="connsiteY46" fmla="*/ 125126 h 125125"/>
              <a:gd name="connsiteX47" fmla="*/ 80117 w 213608"/>
              <a:gd name="connsiteY47" fmla="*/ 125126 h 125125"/>
              <a:gd name="connsiteX48" fmla="*/ 177272 w 213608"/>
              <a:gd name="connsiteY48" fmla="*/ 86448 h 125125"/>
              <a:gd name="connsiteX49" fmla="*/ 177272 w 213608"/>
              <a:gd name="connsiteY49" fmla="*/ 97953 h 125125"/>
              <a:gd name="connsiteX50" fmla="*/ 112874 w 213608"/>
              <a:gd name="connsiteY50" fmla="*/ 97953 h 125125"/>
              <a:gd name="connsiteX51" fmla="*/ 114316 w 213608"/>
              <a:gd name="connsiteY51" fmla="*/ 89648 h 125125"/>
              <a:gd name="connsiteX52" fmla="*/ 122149 w 213608"/>
              <a:gd name="connsiteY52" fmla="*/ 76701 h 125125"/>
              <a:gd name="connsiteX53" fmla="*/ 137807 w 213608"/>
              <a:gd name="connsiteY53" fmla="*/ 61842 h 125125"/>
              <a:gd name="connsiteX54" fmla="*/ 159375 w 213608"/>
              <a:gd name="connsiteY54" fmla="*/ 41235 h 125125"/>
              <a:gd name="connsiteX55" fmla="*/ 164969 w 213608"/>
              <a:gd name="connsiteY55" fmla="*/ 26845 h 125125"/>
              <a:gd name="connsiteX56" fmla="*/ 159856 w 213608"/>
              <a:gd name="connsiteY56" fmla="*/ 14860 h 125125"/>
              <a:gd name="connsiteX57" fmla="*/ 146592 w 213608"/>
              <a:gd name="connsiteY57" fmla="*/ 9910 h 125125"/>
              <a:gd name="connsiteX58" fmla="*/ 132530 w 213608"/>
              <a:gd name="connsiteY58" fmla="*/ 15187 h 125125"/>
              <a:gd name="connsiteX59" fmla="*/ 127416 w 213608"/>
              <a:gd name="connsiteY59" fmla="*/ 29402 h 125125"/>
              <a:gd name="connsiteX60" fmla="*/ 115114 w 213608"/>
              <a:gd name="connsiteY60" fmla="*/ 28287 h 125125"/>
              <a:gd name="connsiteX61" fmla="*/ 124543 w 213608"/>
              <a:gd name="connsiteY61" fmla="*/ 7190 h 125125"/>
              <a:gd name="connsiteX62" fmla="*/ 146755 w 213608"/>
              <a:gd name="connsiteY62" fmla="*/ 0 h 125125"/>
              <a:gd name="connsiteX63" fmla="*/ 168968 w 213608"/>
              <a:gd name="connsiteY63" fmla="*/ 7834 h 125125"/>
              <a:gd name="connsiteX64" fmla="*/ 177272 w 213608"/>
              <a:gd name="connsiteY64" fmla="*/ 27009 h 125125"/>
              <a:gd name="connsiteX65" fmla="*/ 174879 w 213608"/>
              <a:gd name="connsiteY65" fmla="*/ 38678 h 125125"/>
              <a:gd name="connsiteX66" fmla="*/ 166892 w 213608"/>
              <a:gd name="connsiteY66" fmla="*/ 50500 h 125125"/>
              <a:gd name="connsiteX67" fmla="*/ 148351 w 213608"/>
              <a:gd name="connsiteY67" fmla="*/ 67600 h 125125"/>
              <a:gd name="connsiteX68" fmla="*/ 134452 w 213608"/>
              <a:gd name="connsiteY68" fmla="*/ 80056 h 125125"/>
              <a:gd name="connsiteX69" fmla="*/ 129492 w 213608"/>
              <a:gd name="connsiteY69" fmla="*/ 86448 h 125125"/>
              <a:gd name="connsiteX70" fmla="*/ 177272 w 213608"/>
              <a:gd name="connsiteY70" fmla="*/ 86448 h 125125"/>
              <a:gd name="connsiteX71" fmla="*/ 213608 w 213608"/>
              <a:gd name="connsiteY71" fmla="*/ 125126 h 125125"/>
              <a:gd name="connsiteX72" fmla="*/ 187090 w 213608"/>
              <a:gd name="connsiteY72" fmla="*/ 125126 h 125125"/>
              <a:gd name="connsiteX73" fmla="*/ 187090 w 213608"/>
              <a:gd name="connsiteY73" fmla="*/ 115052 h 125125"/>
              <a:gd name="connsiteX74" fmla="*/ 201633 w 213608"/>
              <a:gd name="connsiteY74" fmla="*/ 115052 h 125125"/>
              <a:gd name="connsiteX75" fmla="*/ 201633 w 213608"/>
              <a:gd name="connsiteY75" fmla="*/ 10227 h 125125"/>
              <a:gd name="connsiteX76" fmla="*/ 187090 w 213608"/>
              <a:gd name="connsiteY76" fmla="*/ 10227 h 125125"/>
              <a:gd name="connsiteX77" fmla="*/ 187090 w 213608"/>
              <a:gd name="connsiteY77" fmla="*/ 327 h 125125"/>
              <a:gd name="connsiteX78" fmla="*/ 213608 w 213608"/>
              <a:gd name="connsiteY78" fmla="*/ 327 h 125125"/>
              <a:gd name="connsiteX79" fmla="*/ 213608 w 213608"/>
              <a:gd name="connsiteY79"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13608" h="125125">
                <a:moveTo>
                  <a:pt x="50173" y="89168"/>
                </a:moveTo>
                <a:cubicBezTo>
                  <a:pt x="45704" y="93003"/>
                  <a:pt x="41388" y="95723"/>
                  <a:pt x="37236" y="97319"/>
                </a:cubicBezTo>
                <a:cubicBezTo>
                  <a:pt x="33186" y="98812"/>
                  <a:pt x="28819" y="99558"/>
                  <a:pt x="24125" y="99558"/>
                </a:cubicBezTo>
                <a:cubicBezTo>
                  <a:pt x="16353" y="99558"/>
                  <a:pt x="10391" y="97687"/>
                  <a:pt x="6228" y="93964"/>
                </a:cubicBezTo>
                <a:cubicBezTo>
                  <a:pt x="2076" y="90129"/>
                  <a:pt x="0" y="85231"/>
                  <a:pt x="0" y="79258"/>
                </a:cubicBezTo>
                <a:cubicBezTo>
                  <a:pt x="0" y="75852"/>
                  <a:pt x="747" y="72713"/>
                  <a:pt x="2240" y="69829"/>
                </a:cubicBezTo>
                <a:cubicBezTo>
                  <a:pt x="3835" y="66955"/>
                  <a:pt x="5911" y="64664"/>
                  <a:pt x="8468" y="62967"/>
                </a:cubicBezTo>
                <a:cubicBezTo>
                  <a:pt x="11025" y="61259"/>
                  <a:pt x="13898" y="59929"/>
                  <a:pt x="17099" y="58968"/>
                </a:cubicBezTo>
                <a:cubicBezTo>
                  <a:pt x="19441" y="58436"/>
                  <a:pt x="23010" y="57853"/>
                  <a:pt x="27807" y="57209"/>
                </a:cubicBezTo>
                <a:cubicBezTo>
                  <a:pt x="37502" y="56033"/>
                  <a:pt x="44640" y="54652"/>
                  <a:pt x="49222" y="53057"/>
                </a:cubicBezTo>
                <a:cubicBezTo>
                  <a:pt x="49222" y="51462"/>
                  <a:pt x="49222" y="50449"/>
                  <a:pt x="49222" y="50019"/>
                </a:cubicBezTo>
                <a:cubicBezTo>
                  <a:pt x="49222" y="45121"/>
                  <a:pt x="48097" y="41654"/>
                  <a:pt x="45857" y="39629"/>
                </a:cubicBezTo>
                <a:cubicBezTo>
                  <a:pt x="42769" y="36970"/>
                  <a:pt x="38187" y="35641"/>
                  <a:pt x="32123" y="35641"/>
                </a:cubicBezTo>
                <a:cubicBezTo>
                  <a:pt x="26580" y="35641"/>
                  <a:pt x="22428" y="36653"/>
                  <a:pt x="19656" y="38678"/>
                </a:cubicBezTo>
                <a:cubicBezTo>
                  <a:pt x="16997" y="40590"/>
                  <a:pt x="15023" y="44057"/>
                  <a:pt x="13745" y="49058"/>
                </a:cubicBezTo>
                <a:lnTo>
                  <a:pt x="2076" y="47463"/>
                </a:lnTo>
                <a:cubicBezTo>
                  <a:pt x="3140" y="42452"/>
                  <a:pt x="4899" y="38412"/>
                  <a:pt x="7353" y="35313"/>
                </a:cubicBezTo>
                <a:cubicBezTo>
                  <a:pt x="9797" y="32225"/>
                  <a:pt x="13315" y="29883"/>
                  <a:pt x="17897" y="28287"/>
                </a:cubicBezTo>
                <a:cubicBezTo>
                  <a:pt x="22479" y="26580"/>
                  <a:pt x="27807" y="25731"/>
                  <a:pt x="33882" y="25731"/>
                </a:cubicBezTo>
                <a:cubicBezTo>
                  <a:pt x="39946" y="25731"/>
                  <a:pt x="44855" y="26426"/>
                  <a:pt x="48578" y="27807"/>
                </a:cubicBezTo>
                <a:cubicBezTo>
                  <a:pt x="52413" y="29187"/>
                  <a:pt x="55184" y="31008"/>
                  <a:pt x="56892" y="33237"/>
                </a:cubicBezTo>
                <a:cubicBezTo>
                  <a:pt x="58702" y="35375"/>
                  <a:pt x="59981" y="38085"/>
                  <a:pt x="60727" y="41388"/>
                </a:cubicBezTo>
                <a:cubicBezTo>
                  <a:pt x="61044" y="43413"/>
                  <a:pt x="61198" y="47084"/>
                  <a:pt x="61198" y="52413"/>
                </a:cubicBezTo>
                <a:lnTo>
                  <a:pt x="61198" y="68397"/>
                </a:lnTo>
                <a:cubicBezTo>
                  <a:pt x="61198" y="79473"/>
                  <a:pt x="61474" y="86509"/>
                  <a:pt x="62005" y="89485"/>
                </a:cubicBezTo>
                <a:cubicBezTo>
                  <a:pt x="62537" y="92471"/>
                  <a:pt x="63550" y="95294"/>
                  <a:pt x="65033" y="97953"/>
                </a:cubicBezTo>
                <a:lnTo>
                  <a:pt x="52576" y="97953"/>
                </a:lnTo>
                <a:cubicBezTo>
                  <a:pt x="51298" y="95508"/>
                  <a:pt x="50500" y="92573"/>
                  <a:pt x="50173" y="89168"/>
                </a:cubicBezTo>
                <a:close/>
                <a:moveTo>
                  <a:pt x="49222" y="62486"/>
                </a:moveTo>
                <a:cubicBezTo>
                  <a:pt x="44855" y="64296"/>
                  <a:pt x="38300" y="65789"/>
                  <a:pt x="29566" y="66955"/>
                </a:cubicBezTo>
                <a:cubicBezTo>
                  <a:pt x="24667" y="67702"/>
                  <a:pt x="21200" y="68551"/>
                  <a:pt x="19175" y="69512"/>
                </a:cubicBezTo>
                <a:cubicBezTo>
                  <a:pt x="17150" y="70371"/>
                  <a:pt x="15555" y="71649"/>
                  <a:pt x="14379" y="73347"/>
                </a:cubicBezTo>
                <a:cubicBezTo>
                  <a:pt x="13315" y="75055"/>
                  <a:pt x="12784" y="76916"/>
                  <a:pt x="12784" y="78941"/>
                </a:cubicBezTo>
                <a:cubicBezTo>
                  <a:pt x="12784" y="82142"/>
                  <a:pt x="13960" y="84801"/>
                  <a:pt x="16302" y="86928"/>
                </a:cubicBezTo>
                <a:cubicBezTo>
                  <a:pt x="18746" y="89066"/>
                  <a:pt x="22315" y="90129"/>
                  <a:pt x="27009" y="90129"/>
                </a:cubicBezTo>
                <a:cubicBezTo>
                  <a:pt x="31591" y="90129"/>
                  <a:pt x="35692" y="89117"/>
                  <a:pt x="39312" y="87092"/>
                </a:cubicBezTo>
                <a:cubicBezTo>
                  <a:pt x="42932" y="85067"/>
                  <a:pt x="45591" y="82295"/>
                  <a:pt x="47299" y="78777"/>
                </a:cubicBezTo>
                <a:cubicBezTo>
                  <a:pt x="48578" y="76118"/>
                  <a:pt x="49222" y="72120"/>
                  <a:pt x="49222" y="66802"/>
                </a:cubicBezTo>
                <a:lnTo>
                  <a:pt x="49222" y="62486"/>
                </a:lnTo>
                <a:close/>
                <a:moveTo>
                  <a:pt x="80117" y="125126"/>
                </a:moveTo>
                <a:lnTo>
                  <a:pt x="80117" y="327"/>
                </a:lnTo>
                <a:lnTo>
                  <a:pt x="106492" y="327"/>
                </a:lnTo>
                <a:lnTo>
                  <a:pt x="106492" y="10227"/>
                </a:lnTo>
                <a:lnTo>
                  <a:pt x="92103" y="10227"/>
                </a:lnTo>
                <a:lnTo>
                  <a:pt x="92103" y="115052"/>
                </a:lnTo>
                <a:lnTo>
                  <a:pt x="106492" y="115052"/>
                </a:lnTo>
                <a:lnTo>
                  <a:pt x="106492" y="125126"/>
                </a:lnTo>
                <a:lnTo>
                  <a:pt x="80117" y="125126"/>
                </a:lnTo>
                <a:close/>
                <a:moveTo>
                  <a:pt x="177272" y="86448"/>
                </a:moveTo>
                <a:lnTo>
                  <a:pt x="177272" y="97953"/>
                </a:lnTo>
                <a:lnTo>
                  <a:pt x="112874" y="97953"/>
                </a:lnTo>
                <a:cubicBezTo>
                  <a:pt x="112772" y="95079"/>
                  <a:pt x="113252" y="92307"/>
                  <a:pt x="114316" y="89648"/>
                </a:cubicBezTo>
                <a:cubicBezTo>
                  <a:pt x="115911" y="85282"/>
                  <a:pt x="118529" y="80966"/>
                  <a:pt x="122149" y="76701"/>
                </a:cubicBezTo>
                <a:cubicBezTo>
                  <a:pt x="125770" y="72447"/>
                  <a:pt x="130985" y="67487"/>
                  <a:pt x="137807" y="61842"/>
                </a:cubicBezTo>
                <a:cubicBezTo>
                  <a:pt x="148463" y="53210"/>
                  <a:pt x="155653" y="46348"/>
                  <a:pt x="159375" y="41235"/>
                </a:cubicBezTo>
                <a:cubicBezTo>
                  <a:pt x="163108" y="36121"/>
                  <a:pt x="164969" y="31325"/>
                  <a:pt x="164969" y="26845"/>
                </a:cubicBezTo>
                <a:cubicBezTo>
                  <a:pt x="164969" y="22059"/>
                  <a:pt x="163272" y="18061"/>
                  <a:pt x="159856" y="14860"/>
                </a:cubicBezTo>
                <a:cubicBezTo>
                  <a:pt x="156450" y="11567"/>
                  <a:pt x="152032" y="9910"/>
                  <a:pt x="146592" y="9910"/>
                </a:cubicBezTo>
                <a:cubicBezTo>
                  <a:pt x="140732" y="9910"/>
                  <a:pt x="136048" y="11669"/>
                  <a:pt x="132530" y="15187"/>
                </a:cubicBezTo>
                <a:cubicBezTo>
                  <a:pt x="129124" y="18592"/>
                  <a:pt x="127416" y="23338"/>
                  <a:pt x="127416" y="29402"/>
                </a:cubicBezTo>
                <a:lnTo>
                  <a:pt x="115114" y="28287"/>
                </a:lnTo>
                <a:cubicBezTo>
                  <a:pt x="115973" y="19022"/>
                  <a:pt x="119112" y="11986"/>
                  <a:pt x="124543" y="7190"/>
                </a:cubicBezTo>
                <a:cubicBezTo>
                  <a:pt x="130086" y="2403"/>
                  <a:pt x="137490" y="0"/>
                  <a:pt x="146755" y="0"/>
                </a:cubicBezTo>
                <a:cubicBezTo>
                  <a:pt x="156133" y="0"/>
                  <a:pt x="163538" y="2618"/>
                  <a:pt x="168968" y="7834"/>
                </a:cubicBezTo>
                <a:cubicBezTo>
                  <a:pt x="174511" y="12947"/>
                  <a:pt x="177272" y="19339"/>
                  <a:pt x="177272" y="27009"/>
                </a:cubicBezTo>
                <a:cubicBezTo>
                  <a:pt x="177272" y="30946"/>
                  <a:pt x="176475" y="34843"/>
                  <a:pt x="174879" y="38678"/>
                </a:cubicBezTo>
                <a:cubicBezTo>
                  <a:pt x="173284" y="42400"/>
                  <a:pt x="170614" y="46348"/>
                  <a:pt x="166892" y="50500"/>
                </a:cubicBezTo>
                <a:cubicBezTo>
                  <a:pt x="163159" y="54652"/>
                  <a:pt x="156982" y="60349"/>
                  <a:pt x="148351" y="67600"/>
                </a:cubicBezTo>
                <a:cubicBezTo>
                  <a:pt x="141212" y="73664"/>
                  <a:pt x="136580" y="77826"/>
                  <a:pt x="134452" y="80056"/>
                </a:cubicBezTo>
                <a:cubicBezTo>
                  <a:pt x="132428" y="82193"/>
                  <a:pt x="130771" y="84320"/>
                  <a:pt x="129492" y="86448"/>
                </a:cubicBezTo>
                <a:lnTo>
                  <a:pt x="177272" y="86448"/>
                </a:lnTo>
                <a:close/>
                <a:moveTo>
                  <a:pt x="213608" y="125126"/>
                </a:moveTo>
                <a:lnTo>
                  <a:pt x="187090" y="125126"/>
                </a:lnTo>
                <a:lnTo>
                  <a:pt x="187090" y="115052"/>
                </a:lnTo>
                <a:lnTo>
                  <a:pt x="201633" y="115052"/>
                </a:lnTo>
                <a:lnTo>
                  <a:pt x="201633" y="10227"/>
                </a:lnTo>
                <a:lnTo>
                  <a:pt x="187090" y="10227"/>
                </a:lnTo>
                <a:lnTo>
                  <a:pt x="187090" y="327"/>
                </a:lnTo>
                <a:lnTo>
                  <a:pt x="213608" y="327"/>
                </a:lnTo>
                <a:lnTo>
                  <a:pt x="213608" y="125126"/>
                </a:lnTo>
                <a:close/>
              </a:path>
            </a:pathLst>
          </a:custGeom>
          <a:solidFill>
            <a:srgbClr val="FFFFFF"/>
          </a:solidFill>
          <a:ln w="4842" cap="sq">
            <a:noFill/>
            <a:prstDash val="solid"/>
            <a:miter/>
          </a:ln>
        </p:spPr>
        <p:txBody>
          <a:bodyPr rtlCol="0" anchor="ctr"/>
          <a:lstStyle/>
          <a:p>
            <a:endParaRPr lang="en-US" sz="1701"/>
          </a:p>
        </p:txBody>
      </p:sp>
      <p:sp>
        <p:nvSpPr>
          <p:cNvPr id="80" name="Freeform 79">
            <a:extLst>
              <a:ext uri="{FF2B5EF4-FFF2-40B4-BE49-F238E27FC236}">
                <a16:creationId xmlns:a16="http://schemas.microsoft.com/office/drawing/2014/main" id="{9201C55C-BF4F-664F-87E2-284806BA819F}"/>
              </a:ext>
            </a:extLst>
          </p:cNvPr>
          <p:cNvSpPr/>
          <p:nvPr/>
        </p:nvSpPr>
        <p:spPr>
          <a:xfrm>
            <a:off x="8624352"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678392"/>
          </a:solidFill>
          <a:ln w="4842" cap="sq">
            <a:noFill/>
            <a:prstDash val="solid"/>
            <a:miter/>
          </a:ln>
        </p:spPr>
        <p:txBody>
          <a:bodyPr rtlCol="0" anchor="ctr"/>
          <a:lstStyle/>
          <a:p>
            <a:endParaRPr lang="en-US" sz="1701"/>
          </a:p>
        </p:txBody>
      </p:sp>
      <p:sp>
        <p:nvSpPr>
          <p:cNvPr id="81" name="Freeform 80">
            <a:extLst>
              <a:ext uri="{FF2B5EF4-FFF2-40B4-BE49-F238E27FC236}">
                <a16:creationId xmlns:a16="http://schemas.microsoft.com/office/drawing/2014/main" id="{4D606F91-2BDE-0540-B8FD-A1008678B254}"/>
              </a:ext>
            </a:extLst>
          </p:cNvPr>
          <p:cNvSpPr/>
          <p:nvPr/>
        </p:nvSpPr>
        <p:spPr>
          <a:xfrm>
            <a:off x="8624352"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2C5356"/>
            </a:solidFill>
            <a:prstDash val="solid"/>
            <a:round/>
          </a:ln>
        </p:spPr>
        <p:txBody>
          <a:bodyPr rtlCol="0" anchor="ctr"/>
          <a:lstStyle/>
          <a:p>
            <a:endParaRPr lang="en-US" sz="1701"/>
          </a:p>
        </p:txBody>
      </p:sp>
      <p:sp>
        <p:nvSpPr>
          <p:cNvPr id="82" name="Freeform 81">
            <a:extLst>
              <a:ext uri="{FF2B5EF4-FFF2-40B4-BE49-F238E27FC236}">
                <a16:creationId xmlns:a16="http://schemas.microsoft.com/office/drawing/2014/main" id="{3DC46E95-3AA6-CC47-9018-AA577AA885DC}"/>
              </a:ext>
            </a:extLst>
          </p:cNvPr>
          <p:cNvSpPr/>
          <p:nvPr/>
        </p:nvSpPr>
        <p:spPr>
          <a:xfrm>
            <a:off x="8757322" y="4013092"/>
            <a:ext cx="198061" cy="118221"/>
          </a:xfrm>
          <a:custGeom>
            <a:avLst/>
            <a:gdLst>
              <a:gd name="connsiteX0" fmla="*/ 11025 w 209609"/>
              <a:gd name="connsiteY0" fmla="*/ 97953 h 125114"/>
              <a:gd name="connsiteX1" fmla="*/ 0 w 209609"/>
              <a:gd name="connsiteY1" fmla="*/ 97953 h 125114"/>
              <a:gd name="connsiteX2" fmla="*/ 0 w 209609"/>
              <a:gd name="connsiteY2" fmla="*/ 317 h 125114"/>
              <a:gd name="connsiteX3" fmla="*/ 11986 w 209609"/>
              <a:gd name="connsiteY3" fmla="*/ 317 h 125114"/>
              <a:gd name="connsiteX4" fmla="*/ 11986 w 209609"/>
              <a:gd name="connsiteY4" fmla="*/ 35149 h 125114"/>
              <a:gd name="connsiteX5" fmla="*/ 31315 w 209609"/>
              <a:gd name="connsiteY5" fmla="*/ 25731 h 125114"/>
              <a:gd name="connsiteX6" fmla="*/ 43617 w 209609"/>
              <a:gd name="connsiteY6" fmla="*/ 28441 h 125114"/>
              <a:gd name="connsiteX7" fmla="*/ 53210 w 209609"/>
              <a:gd name="connsiteY7" fmla="*/ 35794 h 125114"/>
              <a:gd name="connsiteX8" fmla="*/ 59121 w 209609"/>
              <a:gd name="connsiteY8" fmla="*/ 47135 h 125114"/>
              <a:gd name="connsiteX9" fmla="*/ 61197 w 209609"/>
              <a:gd name="connsiteY9" fmla="*/ 61525 h 125114"/>
              <a:gd name="connsiteX10" fmla="*/ 52249 w 209609"/>
              <a:gd name="connsiteY10" fmla="*/ 89648 h 125114"/>
              <a:gd name="connsiteX11" fmla="*/ 30681 w 209609"/>
              <a:gd name="connsiteY11" fmla="*/ 99548 h 125114"/>
              <a:gd name="connsiteX12" fmla="*/ 11025 w 209609"/>
              <a:gd name="connsiteY12" fmla="*/ 89168 h 125114"/>
              <a:gd name="connsiteX13" fmla="*/ 11025 w 209609"/>
              <a:gd name="connsiteY13" fmla="*/ 97953 h 125114"/>
              <a:gd name="connsiteX14" fmla="*/ 11025 w 209609"/>
              <a:gd name="connsiteY14" fmla="*/ 62159 h 125114"/>
              <a:gd name="connsiteX15" fmla="*/ 14379 w 209609"/>
              <a:gd name="connsiteY15" fmla="*/ 80373 h 125114"/>
              <a:gd name="connsiteX16" fmla="*/ 29719 w 209609"/>
              <a:gd name="connsiteY16" fmla="*/ 89648 h 125114"/>
              <a:gd name="connsiteX17" fmla="*/ 43300 w 209609"/>
              <a:gd name="connsiteY17" fmla="*/ 82929 h 125114"/>
              <a:gd name="connsiteX18" fmla="*/ 49058 w 209609"/>
              <a:gd name="connsiteY18" fmla="*/ 62476 h 125114"/>
              <a:gd name="connsiteX19" fmla="*/ 43464 w 209609"/>
              <a:gd name="connsiteY19" fmla="*/ 42186 h 125114"/>
              <a:gd name="connsiteX20" fmla="*/ 30200 w 209609"/>
              <a:gd name="connsiteY20" fmla="*/ 35477 h 125114"/>
              <a:gd name="connsiteX21" fmla="*/ 16619 w 209609"/>
              <a:gd name="connsiteY21" fmla="*/ 42349 h 125114"/>
              <a:gd name="connsiteX22" fmla="*/ 11025 w 209609"/>
              <a:gd name="connsiteY22" fmla="*/ 62159 h 125114"/>
              <a:gd name="connsiteX23" fmla="*/ 76118 w 209609"/>
              <a:gd name="connsiteY23" fmla="*/ 125115 h 125114"/>
              <a:gd name="connsiteX24" fmla="*/ 76118 w 209609"/>
              <a:gd name="connsiteY24" fmla="*/ 317 h 125114"/>
              <a:gd name="connsiteX25" fmla="*/ 102493 w 209609"/>
              <a:gd name="connsiteY25" fmla="*/ 317 h 125114"/>
              <a:gd name="connsiteX26" fmla="*/ 102493 w 209609"/>
              <a:gd name="connsiteY26" fmla="*/ 10227 h 125114"/>
              <a:gd name="connsiteX27" fmla="*/ 88104 w 209609"/>
              <a:gd name="connsiteY27" fmla="*/ 10227 h 125114"/>
              <a:gd name="connsiteX28" fmla="*/ 88104 w 209609"/>
              <a:gd name="connsiteY28" fmla="*/ 115052 h 125114"/>
              <a:gd name="connsiteX29" fmla="*/ 102493 w 209609"/>
              <a:gd name="connsiteY29" fmla="*/ 115052 h 125114"/>
              <a:gd name="connsiteX30" fmla="*/ 102493 w 209609"/>
              <a:gd name="connsiteY30" fmla="*/ 125115 h 125114"/>
              <a:gd name="connsiteX31" fmla="*/ 76118 w 209609"/>
              <a:gd name="connsiteY31" fmla="*/ 125115 h 125114"/>
              <a:gd name="connsiteX32" fmla="*/ 173273 w 209609"/>
              <a:gd name="connsiteY32" fmla="*/ 86448 h 125114"/>
              <a:gd name="connsiteX33" fmla="*/ 173273 w 209609"/>
              <a:gd name="connsiteY33" fmla="*/ 97953 h 125114"/>
              <a:gd name="connsiteX34" fmla="*/ 108875 w 209609"/>
              <a:gd name="connsiteY34" fmla="*/ 97953 h 125114"/>
              <a:gd name="connsiteX35" fmla="*/ 110317 w 209609"/>
              <a:gd name="connsiteY35" fmla="*/ 89648 h 125114"/>
              <a:gd name="connsiteX36" fmla="*/ 118151 w 209609"/>
              <a:gd name="connsiteY36" fmla="*/ 76701 h 125114"/>
              <a:gd name="connsiteX37" fmla="*/ 133808 w 209609"/>
              <a:gd name="connsiteY37" fmla="*/ 61842 h 125114"/>
              <a:gd name="connsiteX38" fmla="*/ 155376 w 209609"/>
              <a:gd name="connsiteY38" fmla="*/ 41224 h 125114"/>
              <a:gd name="connsiteX39" fmla="*/ 160971 w 209609"/>
              <a:gd name="connsiteY39" fmla="*/ 26845 h 125114"/>
              <a:gd name="connsiteX40" fmla="*/ 155857 w 209609"/>
              <a:gd name="connsiteY40" fmla="*/ 14860 h 125114"/>
              <a:gd name="connsiteX41" fmla="*/ 142593 w 209609"/>
              <a:gd name="connsiteY41" fmla="*/ 9910 h 125114"/>
              <a:gd name="connsiteX42" fmla="*/ 128531 w 209609"/>
              <a:gd name="connsiteY42" fmla="*/ 15176 h 125114"/>
              <a:gd name="connsiteX43" fmla="*/ 123418 w 209609"/>
              <a:gd name="connsiteY43" fmla="*/ 29402 h 125114"/>
              <a:gd name="connsiteX44" fmla="*/ 111115 w 209609"/>
              <a:gd name="connsiteY44" fmla="*/ 28287 h 125114"/>
              <a:gd name="connsiteX45" fmla="*/ 120544 w 209609"/>
              <a:gd name="connsiteY45" fmla="*/ 7190 h 125114"/>
              <a:gd name="connsiteX46" fmla="*/ 142757 w 209609"/>
              <a:gd name="connsiteY46" fmla="*/ 0 h 125114"/>
              <a:gd name="connsiteX47" fmla="*/ 164969 w 209609"/>
              <a:gd name="connsiteY47" fmla="*/ 7834 h 125114"/>
              <a:gd name="connsiteX48" fmla="*/ 173273 w 209609"/>
              <a:gd name="connsiteY48" fmla="*/ 27009 h 125114"/>
              <a:gd name="connsiteX49" fmla="*/ 170880 w 209609"/>
              <a:gd name="connsiteY49" fmla="*/ 38667 h 125114"/>
              <a:gd name="connsiteX50" fmla="*/ 162893 w 209609"/>
              <a:gd name="connsiteY50" fmla="*/ 50490 h 125114"/>
              <a:gd name="connsiteX51" fmla="*/ 144352 w 209609"/>
              <a:gd name="connsiteY51" fmla="*/ 67589 h 125114"/>
              <a:gd name="connsiteX52" fmla="*/ 130454 w 209609"/>
              <a:gd name="connsiteY52" fmla="*/ 80056 h 125114"/>
              <a:gd name="connsiteX53" fmla="*/ 125494 w 209609"/>
              <a:gd name="connsiteY53" fmla="*/ 86448 h 125114"/>
              <a:gd name="connsiteX54" fmla="*/ 173273 w 209609"/>
              <a:gd name="connsiteY54" fmla="*/ 86448 h 125114"/>
              <a:gd name="connsiteX55" fmla="*/ 209609 w 209609"/>
              <a:gd name="connsiteY55" fmla="*/ 125115 h 125114"/>
              <a:gd name="connsiteX56" fmla="*/ 183091 w 209609"/>
              <a:gd name="connsiteY56" fmla="*/ 125115 h 125114"/>
              <a:gd name="connsiteX57" fmla="*/ 183091 w 209609"/>
              <a:gd name="connsiteY57" fmla="*/ 115052 h 125114"/>
              <a:gd name="connsiteX58" fmla="*/ 197634 w 209609"/>
              <a:gd name="connsiteY58" fmla="*/ 115052 h 125114"/>
              <a:gd name="connsiteX59" fmla="*/ 197634 w 209609"/>
              <a:gd name="connsiteY59" fmla="*/ 10227 h 125114"/>
              <a:gd name="connsiteX60" fmla="*/ 183091 w 209609"/>
              <a:gd name="connsiteY60" fmla="*/ 10227 h 125114"/>
              <a:gd name="connsiteX61" fmla="*/ 183091 w 209609"/>
              <a:gd name="connsiteY61" fmla="*/ 317 h 125114"/>
              <a:gd name="connsiteX62" fmla="*/ 209609 w 209609"/>
              <a:gd name="connsiteY62" fmla="*/ 317 h 125114"/>
              <a:gd name="connsiteX63" fmla="*/ 209609 w 209609"/>
              <a:gd name="connsiteY63" fmla="*/ 125115 h 1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09609" h="125114">
                <a:moveTo>
                  <a:pt x="11025" y="97953"/>
                </a:moveTo>
                <a:lnTo>
                  <a:pt x="0" y="97953"/>
                </a:lnTo>
                <a:lnTo>
                  <a:pt x="0" y="317"/>
                </a:lnTo>
                <a:lnTo>
                  <a:pt x="11986" y="317"/>
                </a:lnTo>
                <a:lnTo>
                  <a:pt x="11986" y="35149"/>
                </a:lnTo>
                <a:cubicBezTo>
                  <a:pt x="16987" y="28870"/>
                  <a:pt x="23430" y="25731"/>
                  <a:pt x="31315" y="25731"/>
                </a:cubicBezTo>
                <a:cubicBezTo>
                  <a:pt x="35681" y="25731"/>
                  <a:pt x="39782" y="26630"/>
                  <a:pt x="43617" y="28441"/>
                </a:cubicBezTo>
                <a:cubicBezTo>
                  <a:pt x="47565" y="30149"/>
                  <a:pt x="50756" y="32593"/>
                  <a:pt x="53210" y="35794"/>
                </a:cubicBezTo>
                <a:cubicBezTo>
                  <a:pt x="55767" y="38882"/>
                  <a:pt x="57741" y="42666"/>
                  <a:pt x="59121" y="47135"/>
                </a:cubicBezTo>
                <a:cubicBezTo>
                  <a:pt x="60502" y="51615"/>
                  <a:pt x="61197" y="56411"/>
                  <a:pt x="61197" y="61525"/>
                </a:cubicBezTo>
                <a:cubicBezTo>
                  <a:pt x="61197" y="73664"/>
                  <a:pt x="58211" y="83042"/>
                  <a:pt x="52249" y="89648"/>
                </a:cubicBezTo>
                <a:cubicBezTo>
                  <a:pt x="46287" y="96245"/>
                  <a:pt x="39097" y="99548"/>
                  <a:pt x="30681" y="99548"/>
                </a:cubicBezTo>
                <a:cubicBezTo>
                  <a:pt x="22366" y="99548"/>
                  <a:pt x="15821" y="96091"/>
                  <a:pt x="11025" y="89168"/>
                </a:cubicBezTo>
                <a:lnTo>
                  <a:pt x="11025" y="97953"/>
                </a:lnTo>
                <a:close/>
                <a:moveTo>
                  <a:pt x="11025" y="62159"/>
                </a:moveTo>
                <a:cubicBezTo>
                  <a:pt x="11025" y="70575"/>
                  <a:pt x="12139" y="76650"/>
                  <a:pt x="14379" y="80373"/>
                </a:cubicBezTo>
                <a:cubicBezTo>
                  <a:pt x="18214" y="86550"/>
                  <a:pt x="23327" y="89648"/>
                  <a:pt x="29719" y="89648"/>
                </a:cubicBezTo>
                <a:cubicBezTo>
                  <a:pt x="34935" y="89648"/>
                  <a:pt x="39465" y="87409"/>
                  <a:pt x="43300" y="82929"/>
                </a:cubicBezTo>
                <a:cubicBezTo>
                  <a:pt x="47135" y="78348"/>
                  <a:pt x="49058" y="71537"/>
                  <a:pt x="49058" y="62476"/>
                </a:cubicBezTo>
                <a:cubicBezTo>
                  <a:pt x="49058" y="53312"/>
                  <a:pt x="47187" y="46553"/>
                  <a:pt x="43464" y="42186"/>
                </a:cubicBezTo>
                <a:cubicBezTo>
                  <a:pt x="39844" y="37706"/>
                  <a:pt x="35416" y="35477"/>
                  <a:pt x="30200" y="35477"/>
                </a:cubicBezTo>
                <a:cubicBezTo>
                  <a:pt x="24974" y="35477"/>
                  <a:pt x="20454" y="37768"/>
                  <a:pt x="16619" y="42349"/>
                </a:cubicBezTo>
                <a:cubicBezTo>
                  <a:pt x="12886" y="46921"/>
                  <a:pt x="11025" y="53527"/>
                  <a:pt x="11025" y="62159"/>
                </a:cubicBezTo>
                <a:close/>
                <a:moveTo>
                  <a:pt x="76118" y="125115"/>
                </a:moveTo>
                <a:lnTo>
                  <a:pt x="76118" y="317"/>
                </a:lnTo>
                <a:lnTo>
                  <a:pt x="102493" y="317"/>
                </a:lnTo>
                <a:lnTo>
                  <a:pt x="102493" y="10227"/>
                </a:lnTo>
                <a:lnTo>
                  <a:pt x="88104" y="10227"/>
                </a:lnTo>
                <a:lnTo>
                  <a:pt x="88104" y="115052"/>
                </a:lnTo>
                <a:lnTo>
                  <a:pt x="102493" y="115052"/>
                </a:lnTo>
                <a:lnTo>
                  <a:pt x="102493" y="125115"/>
                </a:lnTo>
                <a:lnTo>
                  <a:pt x="76118" y="125115"/>
                </a:lnTo>
                <a:close/>
                <a:moveTo>
                  <a:pt x="173273" y="86448"/>
                </a:moveTo>
                <a:lnTo>
                  <a:pt x="173273" y="97953"/>
                </a:lnTo>
                <a:lnTo>
                  <a:pt x="108875" y="97953"/>
                </a:lnTo>
                <a:cubicBezTo>
                  <a:pt x="108773" y="95079"/>
                  <a:pt x="109253" y="92307"/>
                  <a:pt x="110317" y="89648"/>
                </a:cubicBezTo>
                <a:cubicBezTo>
                  <a:pt x="111912" y="85271"/>
                  <a:pt x="114531" y="80966"/>
                  <a:pt x="118151" y="76701"/>
                </a:cubicBezTo>
                <a:cubicBezTo>
                  <a:pt x="121771" y="72436"/>
                  <a:pt x="126987" y="67487"/>
                  <a:pt x="133808" y="61842"/>
                </a:cubicBezTo>
                <a:cubicBezTo>
                  <a:pt x="144464" y="53210"/>
                  <a:pt x="151654" y="46338"/>
                  <a:pt x="155376" y="41224"/>
                </a:cubicBezTo>
                <a:cubicBezTo>
                  <a:pt x="159109" y="36111"/>
                  <a:pt x="160971" y="31314"/>
                  <a:pt x="160971" y="26845"/>
                </a:cubicBezTo>
                <a:cubicBezTo>
                  <a:pt x="160971" y="22049"/>
                  <a:pt x="159273" y="18061"/>
                  <a:pt x="155857" y="14860"/>
                </a:cubicBezTo>
                <a:cubicBezTo>
                  <a:pt x="152452" y="11556"/>
                  <a:pt x="148034" y="9910"/>
                  <a:pt x="142593" y="9910"/>
                </a:cubicBezTo>
                <a:cubicBezTo>
                  <a:pt x="136733" y="9910"/>
                  <a:pt x="132049" y="11669"/>
                  <a:pt x="128531" y="15176"/>
                </a:cubicBezTo>
                <a:cubicBezTo>
                  <a:pt x="125125" y="18592"/>
                  <a:pt x="123418" y="23327"/>
                  <a:pt x="123418" y="29402"/>
                </a:cubicBezTo>
                <a:lnTo>
                  <a:pt x="111115" y="28287"/>
                </a:lnTo>
                <a:cubicBezTo>
                  <a:pt x="111974" y="19011"/>
                  <a:pt x="115113" y="11986"/>
                  <a:pt x="120544" y="7190"/>
                </a:cubicBezTo>
                <a:cubicBezTo>
                  <a:pt x="126087" y="2393"/>
                  <a:pt x="133491" y="0"/>
                  <a:pt x="142757" y="0"/>
                </a:cubicBezTo>
                <a:cubicBezTo>
                  <a:pt x="152135" y="0"/>
                  <a:pt x="159539" y="2608"/>
                  <a:pt x="164969" y="7834"/>
                </a:cubicBezTo>
                <a:cubicBezTo>
                  <a:pt x="170512" y="12947"/>
                  <a:pt x="173273" y="19339"/>
                  <a:pt x="173273" y="27009"/>
                </a:cubicBezTo>
                <a:cubicBezTo>
                  <a:pt x="173273" y="30946"/>
                  <a:pt x="172476" y="34832"/>
                  <a:pt x="170880" y="38667"/>
                </a:cubicBezTo>
                <a:cubicBezTo>
                  <a:pt x="169285" y="42400"/>
                  <a:pt x="166616" y="46338"/>
                  <a:pt x="162893" y="50490"/>
                </a:cubicBezTo>
                <a:cubicBezTo>
                  <a:pt x="159160" y="54652"/>
                  <a:pt x="152983" y="60349"/>
                  <a:pt x="144352" y="67589"/>
                </a:cubicBezTo>
                <a:cubicBezTo>
                  <a:pt x="137214" y="73664"/>
                  <a:pt x="132581" y="77816"/>
                  <a:pt x="130454" y="80056"/>
                </a:cubicBezTo>
                <a:cubicBezTo>
                  <a:pt x="128429" y="82183"/>
                  <a:pt x="126772" y="84320"/>
                  <a:pt x="125494" y="86448"/>
                </a:cubicBezTo>
                <a:lnTo>
                  <a:pt x="173273" y="86448"/>
                </a:lnTo>
                <a:close/>
                <a:moveTo>
                  <a:pt x="209609" y="125115"/>
                </a:moveTo>
                <a:lnTo>
                  <a:pt x="183091" y="125115"/>
                </a:lnTo>
                <a:lnTo>
                  <a:pt x="183091" y="115052"/>
                </a:lnTo>
                <a:lnTo>
                  <a:pt x="197634" y="115052"/>
                </a:lnTo>
                <a:lnTo>
                  <a:pt x="197634" y="10227"/>
                </a:lnTo>
                <a:lnTo>
                  <a:pt x="183091" y="10227"/>
                </a:lnTo>
                <a:lnTo>
                  <a:pt x="183091" y="317"/>
                </a:lnTo>
                <a:lnTo>
                  <a:pt x="209609" y="317"/>
                </a:lnTo>
                <a:lnTo>
                  <a:pt x="209609" y="125115"/>
                </a:lnTo>
                <a:close/>
              </a:path>
            </a:pathLst>
          </a:custGeom>
          <a:solidFill>
            <a:srgbClr val="FFFFFF"/>
          </a:solidFill>
          <a:ln w="4842" cap="sq">
            <a:noFill/>
            <a:prstDash val="solid"/>
            <a:miter/>
          </a:ln>
        </p:spPr>
        <p:txBody>
          <a:bodyPr rtlCol="0" anchor="ctr"/>
          <a:lstStyle/>
          <a:p>
            <a:endParaRPr lang="en-US" sz="1701"/>
          </a:p>
        </p:txBody>
      </p:sp>
      <p:sp>
        <p:nvSpPr>
          <p:cNvPr id="83" name="Freeform 82">
            <a:extLst>
              <a:ext uri="{FF2B5EF4-FFF2-40B4-BE49-F238E27FC236}">
                <a16:creationId xmlns:a16="http://schemas.microsoft.com/office/drawing/2014/main" id="{5FB21B3E-6FF3-374A-8B5A-A08D2877A54D}"/>
              </a:ext>
            </a:extLst>
          </p:cNvPr>
          <p:cNvSpPr/>
          <p:nvPr/>
        </p:nvSpPr>
        <p:spPr>
          <a:xfrm>
            <a:off x="6861807" y="3780774"/>
            <a:ext cx="834857" cy="371017"/>
          </a:xfrm>
          <a:custGeom>
            <a:avLst/>
            <a:gdLst>
              <a:gd name="connsiteX0" fmla="*/ 0 w 883533"/>
              <a:gd name="connsiteY0" fmla="*/ 0 h 392649"/>
              <a:gd name="connsiteX1" fmla="*/ 883533 w 883533"/>
              <a:gd name="connsiteY1" fmla="*/ 0 h 392649"/>
              <a:gd name="connsiteX2" fmla="*/ 883533 w 883533"/>
              <a:gd name="connsiteY2" fmla="*/ 392650 h 392649"/>
              <a:gd name="connsiteX3" fmla="*/ 0 w 883533"/>
              <a:gd name="connsiteY3" fmla="*/ 392650 h 392649"/>
            </a:gdLst>
            <a:ahLst/>
            <a:cxnLst>
              <a:cxn ang="0">
                <a:pos x="connsiteX0" y="connsiteY0"/>
              </a:cxn>
              <a:cxn ang="0">
                <a:pos x="connsiteX1" y="connsiteY1"/>
              </a:cxn>
              <a:cxn ang="0">
                <a:pos x="connsiteX2" y="connsiteY2"/>
              </a:cxn>
              <a:cxn ang="0">
                <a:pos x="connsiteX3" y="connsiteY3"/>
              </a:cxn>
            </a:cxnLst>
            <a:rect l="l" t="t" r="r" b="b"/>
            <a:pathLst>
              <a:path w="883533" h="392649">
                <a:moveTo>
                  <a:pt x="0" y="0"/>
                </a:moveTo>
                <a:lnTo>
                  <a:pt x="883533" y="0"/>
                </a:lnTo>
                <a:lnTo>
                  <a:pt x="883533" y="392650"/>
                </a:lnTo>
                <a:lnTo>
                  <a:pt x="0" y="392650"/>
                </a:lnTo>
                <a:close/>
              </a:path>
            </a:pathLst>
          </a:custGeom>
          <a:solidFill>
            <a:srgbClr val="000000">
              <a:alpha val="0"/>
            </a:srgbClr>
          </a:solidFill>
          <a:ln w="4842" cap="sq">
            <a:noFill/>
            <a:prstDash val="solid"/>
            <a:miter/>
          </a:ln>
        </p:spPr>
        <p:txBody>
          <a:bodyPr rtlCol="0" anchor="ctr"/>
          <a:lstStyle/>
          <a:p>
            <a:endParaRPr lang="en-US" sz="1701"/>
          </a:p>
        </p:txBody>
      </p:sp>
      <p:sp>
        <p:nvSpPr>
          <p:cNvPr id="84" name="Freeform 83">
            <a:extLst>
              <a:ext uri="{FF2B5EF4-FFF2-40B4-BE49-F238E27FC236}">
                <a16:creationId xmlns:a16="http://schemas.microsoft.com/office/drawing/2014/main" id="{15BB6AD7-FA3B-0645-9B32-30B6F08EFBB5}"/>
              </a:ext>
            </a:extLst>
          </p:cNvPr>
          <p:cNvSpPr/>
          <p:nvPr/>
        </p:nvSpPr>
        <p:spPr>
          <a:xfrm>
            <a:off x="6871319" y="3920410"/>
            <a:ext cx="573207" cy="117923"/>
          </a:xfrm>
          <a:custGeom>
            <a:avLst/>
            <a:gdLst>
              <a:gd name="connsiteX0" fmla="*/ 0 w 606628"/>
              <a:gd name="connsiteY0" fmla="*/ 97636 h 124798"/>
              <a:gd name="connsiteX1" fmla="*/ 0 w 606628"/>
              <a:gd name="connsiteY1" fmla="*/ 0 h 124798"/>
              <a:gd name="connsiteX2" fmla="*/ 19494 w 606628"/>
              <a:gd name="connsiteY2" fmla="*/ 0 h 124798"/>
              <a:gd name="connsiteX3" fmla="*/ 42505 w 606628"/>
              <a:gd name="connsiteY3" fmla="*/ 69195 h 124798"/>
              <a:gd name="connsiteX4" fmla="*/ 47299 w 606628"/>
              <a:gd name="connsiteY4" fmla="*/ 83574 h 124798"/>
              <a:gd name="connsiteX5" fmla="*/ 52413 w 606628"/>
              <a:gd name="connsiteY5" fmla="*/ 67916 h 124798"/>
              <a:gd name="connsiteX6" fmla="*/ 75742 w 606628"/>
              <a:gd name="connsiteY6" fmla="*/ 0 h 124798"/>
              <a:gd name="connsiteX7" fmla="*/ 93159 w 606628"/>
              <a:gd name="connsiteY7" fmla="*/ 0 h 124798"/>
              <a:gd name="connsiteX8" fmla="*/ 93159 w 606628"/>
              <a:gd name="connsiteY8" fmla="*/ 97636 h 124798"/>
              <a:gd name="connsiteX9" fmla="*/ 80696 w 606628"/>
              <a:gd name="connsiteY9" fmla="*/ 97636 h 124798"/>
              <a:gd name="connsiteX10" fmla="*/ 80696 w 606628"/>
              <a:gd name="connsiteY10" fmla="*/ 15984 h 124798"/>
              <a:gd name="connsiteX11" fmla="*/ 52413 w 606628"/>
              <a:gd name="connsiteY11" fmla="*/ 97636 h 124798"/>
              <a:gd name="connsiteX12" fmla="*/ 40747 w 606628"/>
              <a:gd name="connsiteY12" fmla="*/ 97636 h 124798"/>
              <a:gd name="connsiteX13" fmla="*/ 12463 w 606628"/>
              <a:gd name="connsiteY13" fmla="*/ 14543 h 124798"/>
              <a:gd name="connsiteX14" fmla="*/ 12463 w 606628"/>
              <a:gd name="connsiteY14" fmla="*/ 97636 h 124798"/>
              <a:gd name="connsiteX15" fmla="*/ 0 w 606628"/>
              <a:gd name="connsiteY15" fmla="*/ 97636 h 124798"/>
              <a:gd name="connsiteX16" fmla="*/ 160842 w 606628"/>
              <a:gd name="connsiteY16" fmla="*/ 74942 h 124798"/>
              <a:gd name="connsiteX17" fmla="*/ 173146 w 606628"/>
              <a:gd name="connsiteY17" fmla="*/ 76384 h 124798"/>
              <a:gd name="connsiteX18" fmla="*/ 162280 w 606628"/>
              <a:gd name="connsiteY18" fmla="*/ 93320 h 124798"/>
              <a:gd name="connsiteX19" fmla="*/ 142146 w 606628"/>
              <a:gd name="connsiteY19" fmla="*/ 99231 h 124798"/>
              <a:gd name="connsiteX20" fmla="*/ 117537 w 606628"/>
              <a:gd name="connsiteY20" fmla="*/ 89648 h 124798"/>
              <a:gd name="connsiteX21" fmla="*/ 108429 w 606628"/>
              <a:gd name="connsiteY21" fmla="*/ 62957 h 124798"/>
              <a:gd name="connsiteX22" fmla="*/ 117537 w 606628"/>
              <a:gd name="connsiteY22" fmla="*/ 35313 h 124798"/>
              <a:gd name="connsiteX23" fmla="*/ 141507 w 606628"/>
              <a:gd name="connsiteY23" fmla="*/ 25414 h 124798"/>
              <a:gd name="connsiteX24" fmla="*/ 164677 w 606628"/>
              <a:gd name="connsiteY24" fmla="*/ 34996 h 124798"/>
              <a:gd name="connsiteX25" fmla="*/ 173625 w 606628"/>
              <a:gd name="connsiteY25" fmla="*/ 62159 h 124798"/>
              <a:gd name="connsiteX26" fmla="*/ 173625 w 606628"/>
              <a:gd name="connsiteY26" fmla="*/ 65360 h 124798"/>
              <a:gd name="connsiteX27" fmla="*/ 120894 w 606628"/>
              <a:gd name="connsiteY27" fmla="*/ 65360 h 124798"/>
              <a:gd name="connsiteX28" fmla="*/ 127445 w 606628"/>
              <a:gd name="connsiteY28" fmla="*/ 83257 h 124798"/>
              <a:gd name="connsiteX29" fmla="*/ 142146 w 606628"/>
              <a:gd name="connsiteY29" fmla="*/ 89331 h 124798"/>
              <a:gd name="connsiteX30" fmla="*/ 153492 w 606628"/>
              <a:gd name="connsiteY30" fmla="*/ 85967 h 124798"/>
              <a:gd name="connsiteX31" fmla="*/ 160842 w 606628"/>
              <a:gd name="connsiteY31" fmla="*/ 74942 h 124798"/>
              <a:gd name="connsiteX32" fmla="*/ 121533 w 606628"/>
              <a:gd name="connsiteY32" fmla="*/ 55450 h 124798"/>
              <a:gd name="connsiteX33" fmla="*/ 161001 w 606628"/>
              <a:gd name="connsiteY33" fmla="*/ 55450 h 124798"/>
              <a:gd name="connsiteX34" fmla="*/ 156527 w 606628"/>
              <a:gd name="connsiteY34" fmla="*/ 42186 h 124798"/>
              <a:gd name="connsiteX35" fmla="*/ 141666 w 606628"/>
              <a:gd name="connsiteY35" fmla="*/ 35160 h 124798"/>
              <a:gd name="connsiteX36" fmla="*/ 127764 w 606628"/>
              <a:gd name="connsiteY36" fmla="*/ 40754 h 124798"/>
              <a:gd name="connsiteX37" fmla="*/ 121533 w 606628"/>
              <a:gd name="connsiteY37" fmla="*/ 55450 h 124798"/>
              <a:gd name="connsiteX38" fmla="*/ 188230 w 606628"/>
              <a:gd name="connsiteY38" fmla="*/ 97636 h 124798"/>
              <a:gd name="connsiteX39" fmla="*/ 188230 w 606628"/>
              <a:gd name="connsiteY39" fmla="*/ 27009 h 124798"/>
              <a:gd name="connsiteX40" fmla="*/ 198937 w 606628"/>
              <a:gd name="connsiteY40" fmla="*/ 27009 h 124798"/>
              <a:gd name="connsiteX41" fmla="*/ 198937 w 606628"/>
              <a:gd name="connsiteY41" fmla="*/ 36919 h 124798"/>
              <a:gd name="connsiteX42" fmla="*/ 207726 w 606628"/>
              <a:gd name="connsiteY42" fmla="*/ 28604 h 124798"/>
              <a:gd name="connsiteX43" fmla="*/ 220349 w 606628"/>
              <a:gd name="connsiteY43" fmla="*/ 25414 h 124798"/>
              <a:gd name="connsiteX44" fmla="*/ 233293 w 606628"/>
              <a:gd name="connsiteY44" fmla="*/ 28604 h 124798"/>
              <a:gd name="connsiteX45" fmla="*/ 240324 w 606628"/>
              <a:gd name="connsiteY45" fmla="*/ 37716 h 124798"/>
              <a:gd name="connsiteX46" fmla="*/ 262215 w 606628"/>
              <a:gd name="connsiteY46" fmla="*/ 25414 h 124798"/>
              <a:gd name="connsiteX47" fmla="*/ 278354 w 606628"/>
              <a:gd name="connsiteY47" fmla="*/ 31325 h 124798"/>
              <a:gd name="connsiteX48" fmla="*/ 284107 w 606628"/>
              <a:gd name="connsiteY48" fmla="*/ 49058 h 124798"/>
              <a:gd name="connsiteX49" fmla="*/ 284107 w 606628"/>
              <a:gd name="connsiteY49" fmla="*/ 97636 h 124798"/>
              <a:gd name="connsiteX50" fmla="*/ 272122 w 606628"/>
              <a:gd name="connsiteY50" fmla="*/ 97636 h 124798"/>
              <a:gd name="connsiteX51" fmla="*/ 272122 w 606628"/>
              <a:gd name="connsiteY51" fmla="*/ 53057 h 124798"/>
              <a:gd name="connsiteX52" fmla="*/ 270844 w 606628"/>
              <a:gd name="connsiteY52" fmla="*/ 42830 h 124798"/>
              <a:gd name="connsiteX53" fmla="*/ 266690 w 606628"/>
              <a:gd name="connsiteY53" fmla="*/ 37716 h 124798"/>
              <a:gd name="connsiteX54" fmla="*/ 259499 w 606628"/>
              <a:gd name="connsiteY54" fmla="*/ 35794 h 124798"/>
              <a:gd name="connsiteX55" fmla="*/ 247194 w 606628"/>
              <a:gd name="connsiteY55" fmla="*/ 40754 h 124798"/>
              <a:gd name="connsiteX56" fmla="*/ 242241 w 606628"/>
              <a:gd name="connsiteY56" fmla="*/ 56565 h 124798"/>
              <a:gd name="connsiteX57" fmla="*/ 242241 w 606628"/>
              <a:gd name="connsiteY57" fmla="*/ 97636 h 124798"/>
              <a:gd name="connsiteX58" fmla="*/ 230256 w 606628"/>
              <a:gd name="connsiteY58" fmla="*/ 97636 h 124798"/>
              <a:gd name="connsiteX59" fmla="*/ 230256 w 606628"/>
              <a:gd name="connsiteY59" fmla="*/ 51778 h 124798"/>
              <a:gd name="connsiteX60" fmla="*/ 227220 w 606628"/>
              <a:gd name="connsiteY60" fmla="*/ 39793 h 124798"/>
              <a:gd name="connsiteX61" fmla="*/ 217792 w 606628"/>
              <a:gd name="connsiteY61" fmla="*/ 35794 h 124798"/>
              <a:gd name="connsiteX62" fmla="*/ 208365 w 606628"/>
              <a:gd name="connsiteY62" fmla="*/ 38514 h 124798"/>
              <a:gd name="connsiteX63" fmla="*/ 202133 w 606628"/>
              <a:gd name="connsiteY63" fmla="*/ 46184 h 124798"/>
              <a:gd name="connsiteX64" fmla="*/ 200215 w 606628"/>
              <a:gd name="connsiteY64" fmla="*/ 61044 h 124798"/>
              <a:gd name="connsiteX65" fmla="*/ 200215 w 606628"/>
              <a:gd name="connsiteY65" fmla="*/ 97636 h 124798"/>
              <a:gd name="connsiteX66" fmla="*/ 188230 w 606628"/>
              <a:gd name="connsiteY66" fmla="*/ 97636 h 124798"/>
              <a:gd name="connsiteX67" fmla="*/ 341401 w 606628"/>
              <a:gd name="connsiteY67" fmla="*/ 97636 h 124798"/>
              <a:gd name="connsiteX68" fmla="*/ 341401 w 606628"/>
              <a:gd name="connsiteY68" fmla="*/ 0 h 124798"/>
              <a:gd name="connsiteX69" fmla="*/ 384705 w 606628"/>
              <a:gd name="connsiteY69" fmla="*/ 0 h 124798"/>
              <a:gd name="connsiteX70" fmla="*/ 404360 w 606628"/>
              <a:gd name="connsiteY70" fmla="*/ 2720 h 124798"/>
              <a:gd name="connsiteX71" fmla="*/ 415226 w 606628"/>
              <a:gd name="connsiteY71" fmla="*/ 11986 h 124798"/>
              <a:gd name="connsiteX72" fmla="*/ 419381 w 606628"/>
              <a:gd name="connsiteY72" fmla="*/ 26692 h 124798"/>
              <a:gd name="connsiteX73" fmla="*/ 412670 w 606628"/>
              <a:gd name="connsiteY73" fmla="*/ 44262 h 124798"/>
              <a:gd name="connsiteX74" fmla="*/ 391896 w 606628"/>
              <a:gd name="connsiteY74" fmla="*/ 53210 h 124798"/>
              <a:gd name="connsiteX75" fmla="*/ 399726 w 606628"/>
              <a:gd name="connsiteY75" fmla="*/ 58170 h 124798"/>
              <a:gd name="connsiteX76" fmla="*/ 410432 w 606628"/>
              <a:gd name="connsiteY76" fmla="*/ 71107 h 124798"/>
              <a:gd name="connsiteX77" fmla="*/ 427371 w 606628"/>
              <a:gd name="connsiteY77" fmla="*/ 97636 h 124798"/>
              <a:gd name="connsiteX78" fmla="*/ 411231 w 606628"/>
              <a:gd name="connsiteY78" fmla="*/ 97636 h 124798"/>
              <a:gd name="connsiteX79" fmla="*/ 398288 w 606628"/>
              <a:gd name="connsiteY79" fmla="*/ 77345 h 124798"/>
              <a:gd name="connsiteX80" fmla="*/ 388860 w 606628"/>
              <a:gd name="connsiteY80" fmla="*/ 63918 h 124798"/>
              <a:gd name="connsiteX81" fmla="*/ 382308 w 606628"/>
              <a:gd name="connsiteY81" fmla="*/ 57372 h 124798"/>
              <a:gd name="connsiteX82" fmla="*/ 376556 w 606628"/>
              <a:gd name="connsiteY82" fmla="*/ 54816 h 124798"/>
              <a:gd name="connsiteX83" fmla="*/ 369365 w 606628"/>
              <a:gd name="connsiteY83" fmla="*/ 54335 h 124798"/>
              <a:gd name="connsiteX84" fmla="*/ 354344 w 606628"/>
              <a:gd name="connsiteY84" fmla="*/ 54335 h 124798"/>
              <a:gd name="connsiteX85" fmla="*/ 354344 w 606628"/>
              <a:gd name="connsiteY85" fmla="*/ 97636 h 124798"/>
              <a:gd name="connsiteX86" fmla="*/ 341401 w 606628"/>
              <a:gd name="connsiteY86" fmla="*/ 97636 h 124798"/>
              <a:gd name="connsiteX87" fmla="*/ 354344 w 606628"/>
              <a:gd name="connsiteY87" fmla="*/ 43147 h 124798"/>
              <a:gd name="connsiteX88" fmla="*/ 382149 w 606628"/>
              <a:gd name="connsiteY88" fmla="*/ 43147 h 124798"/>
              <a:gd name="connsiteX89" fmla="*/ 395890 w 606628"/>
              <a:gd name="connsiteY89" fmla="*/ 41388 h 124798"/>
              <a:gd name="connsiteX90" fmla="*/ 403401 w 606628"/>
              <a:gd name="connsiteY90" fmla="*/ 35477 h 124798"/>
              <a:gd name="connsiteX91" fmla="*/ 406117 w 606628"/>
              <a:gd name="connsiteY91" fmla="*/ 26692 h 124798"/>
              <a:gd name="connsiteX92" fmla="*/ 401004 w 606628"/>
              <a:gd name="connsiteY92" fmla="*/ 15340 h 124798"/>
              <a:gd name="connsiteX93" fmla="*/ 385185 w 606628"/>
              <a:gd name="connsiteY93" fmla="*/ 10871 h 124798"/>
              <a:gd name="connsiteX94" fmla="*/ 354344 w 606628"/>
              <a:gd name="connsiteY94" fmla="*/ 10871 h 124798"/>
              <a:gd name="connsiteX95" fmla="*/ 354344 w 606628"/>
              <a:gd name="connsiteY95" fmla="*/ 43147 h 124798"/>
              <a:gd name="connsiteX96" fmla="*/ 486496 w 606628"/>
              <a:gd name="connsiteY96" fmla="*/ 74942 h 124798"/>
              <a:gd name="connsiteX97" fmla="*/ 498800 w 606628"/>
              <a:gd name="connsiteY97" fmla="*/ 76384 h 124798"/>
              <a:gd name="connsiteX98" fmla="*/ 487934 w 606628"/>
              <a:gd name="connsiteY98" fmla="*/ 93320 h 124798"/>
              <a:gd name="connsiteX99" fmla="*/ 467800 w 606628"/>
              <a:gd name="connsiteY99" fmla="*/ 99231 h 124798"/>
              <a:gd name="connsiteX100" fmla="*/ 443192 w 606628"/>
              <a:gd name="connsiteY100" fmla="*/ 89648 h 124798"/>
              <a:gd name="connsiteX101" fmla="*/ 434084 w 606628"/>
              <a:gd name="connsiteY101" fmla="*/ 62957 h 124798"/>
              <a:gd name="connsiteX102" fmla="*/ 443192 w 606628"/>
              <a:gd name="connsiteY102" fmla="*/ 35313 h 124798"/>
              <a:gd name="connsiteX103" fmla="*/ 467160 w 606628"/>
              <a:gd name="connsiteY103" fmla="*/ 25414 h 124798"/>
              <a:gd name="connsiteX104" fmla="*/ 490331 w 606628"/>
              <a:gd name="connsiteY104" fmla="*/ 34996 h 124798"/>
              <a:gd name="connsiteX105" fmla="*/ 499280 w 606628"/>
              <a:gd name="connsiteY105" fmla="*/ 62159 h 124798"/>
              <a:gd name="connsiteX106" fmla="*/ 499280 w 606628"/>
              <a:gd name="connsiteY106" fmla="*/ 65360 h 124798"/>
              <a:gd name="connsiteX107" fmla="*/ 446547 w 606628"/>
              <a:gd name="connsiteY107" fmla="*/ 65360 h 124798"/>
              <a:gd name="connsiteX108" fmla="*/ 453098 w 606628"/>
              <a:gd name="connsiteY108" fmla="*/ 83257 h 124798"/>
              <a:gd name="connsiteX109" fmla="*/ 467800 w 606628"/>
              <a:gd name="connsiteY109" fmla="*/ 89331 h 124798"/>
              <a:gd name="connsiteX110" fmla="*/ 479145 w 606628"/>
              <a:gd name="connsiteY110" fmla="*/ 85967 h 124798"/>
              <a:gd name="connsiteX111" fmla="*/ 486496 w 606628"/>
              <a:gd name="connsiteY111" fmla="*/ 74942 h 124798"/>
              <a:gd name="connsiteX112" fmla="*/ 447186 w 606628"/>
              <a:gd name="connsiteY112" fmla="*/ 55450 h 124798"/>
              <a:gd name="connsiteX113" fmla="*/ 486656 w 606628"/>
              <a:gd name="connsiteY113" fmla="*/ 55450 h 124798"/>
              <a:gd name="connsiteX114" fmla="*/ 482182 w 606628"/>
              <a:gd name="connsiteY114" fmla="*/ 42186 h 124798"/>
              <a:gd name="connsiteX115" fmla="*/ 467321 w 606628"/>
              <a:gd name="connsiteY115" fmla="*/ 35160 h 124798"/>
              <a:gd name="connsiteX116" fmla="*/ 453419 w 606628"/>
              <a:gd name="connsiteY116" fmla="*/ 40754 h 124798"/>
              <a:gd name="connsiteX117" fmla="*/ 447186 w 606628"/>
              <a:gd name="connsiteY117" fmla="*/ 55450 h 124798"/>
              <a:gd name="connsiteX118" fmla="*/ 558946 w 606628"/>
              <a:gd name="connsiteY118" fmla="*/ 124798 h 124798"/>
              <a:gd name="connsiteX119" fmla="*/ 558946 w 606628"/>
              <a:gd name="connsiteY119" fmla="*/ 90129 h 124798"/>
              <a:gd name="connsiteX120" fmla="*/ 551117 w 606628"/>
              <a:gd name="connsiteY120" fmla="*/ 96674 h 124798"/>
              <a:gd name="connsiteX121" fmla="*/ 540410 w 606628"/>
              <a:gd name="connsiteY121" fmla="*/ 99231 h 124798"/>
              <a:gd name="connsiteX122" fmla="*/ 518838 w 606628"/>
              <a:gd name="connsiteY122" fmla="*/ 89168 h 124798"/>
              <a:gd name="connsiteX123" fmla="*/ 509730 w 606628"/>
              <a:gd name="connsiteY123" fmla="*/ 61678 h 124798"/>
              <a:gd name="connsiteX124" fmla="*/ 513405 w 606628"/>
              <a:gd name="connsiteY124" fmla="*/ 42503 h 124798"/>
              <a:gd name="connsiteX125" fmla="*/ 524112 w 606628"/>
              <a:gd name="connsiteY125" fmla="*/ 29719 h 124798"/>
              <a:gd name="connsiteX126" fmla="*/ 539611 w 606628"/>
              <a:gd name="connsiteY126" fmla="*/ 25414 h 124798"/>
              <a:gd name="connsiteX127" fmla="*/ 560225 w 606628"/>
              <a:gd name="connsiteY127" fmla="*/ 36438 h 124798"/>
              <a:gd name="connsiteX128" fmla="*/ 560225 w 606628"/>
              <a:gd name="connsiteY128" fmla="*/ 27009 h 124798"/>
              <a:gd name="connsiteX129" fmla="*/ 570931 w 606628"/>
              <a:gd name="connsiteY129" fmla="*/ 27009 h 124798"/>
              <a:gd name="connsiteX130" fmla="*/ 570931 w 606628"/>
              <a:gd name="connsiteY130" fmla="*/ 124798 h 124798"/>
              <a:gd name="connsiteX131" fmla="*/ 558946 w 606628"/>
              <a:gd name="connsiteY131" fmla="*/ 124798 h 124798"/>
              <a:gd name="connsiteX132" fmla="*/ 522034 w 606628"/>
              <a:gd name="connsiteY132" fmla="*/ 62159 h 124798"/>
              <a:gd name="connsiteX133" fmla="*/ 527786 w 606628"/>
              <a:gd name="connsiteY133" fmla="*/ 82612 h 124798"/>
              <a:gd name="connsiteX134" fmla="*/ 541529 w 606628"/>
              <a:gd name="connsiteY134" fmla="*/ 89331 h 124798"/>
              <a:gd name="connsiteX135" fmla="*/ 554632 w 606628"/>
              <a:gd name="connsiteY135" fmla="*/ 82940 h 124798"/>
              <a:gd name="connsiteX136" fmla="*/ 560225 w 606628"/>
              <a:gd name="connsiteY136" fmla="*/ 63120 h 124798"/>
              <a:gd name="connsiteX137" fmla="*/ 554313 w 606628"/>
              <a:gd name="connsiteY137" fmla="*/ 42032 h 124798"/>
              <a:gd name="connsiteX138" fmla="*/ 540730 w 606628"/>
              <a:gd name="connsiteY138" fmla="*/ 34833 h 124798"/>
              <a:gd name="connsiteX139" fmla="*/ 527467 w 606628"/>
              <a:gd name="connsiteY139" fmla="*/ 41552 h 124798"/>
              <a:gd name="connsiteX140" fmla="*/ 522034 w 606628"/>
              <a:gd name="connsiteY140" fmla="*/ 62159 h 124798"/>
              <a:gd name="connsiteX141" fmla="*/ 593047 w 606628"/>
              <a:gd name="connsiteY141" fmla="*/ 40590 h 124798"/>
              <a:gd name="connsiteX142" fmla="*/ 593047 w 606628"/>
              <a:gd name="connsiteY142" fmla="*/ 27009 h 124798"/>
              <a:gd name="connsiteX143" fmla="*/ 606629 w 606628"/>
              <a:gd name="connsiteY143" fmla="*/ 27009 h 124798"/>
              <a:gd name="connsiteX144" fmla="*/ 606629 w 606628"/>
              <a:gd name="connsiteY144" fmla="*/ 40590 h 124798"/>
              <a:gd name="connsiteX145" fmla="*/ 593047 w 606628"/>
              <a:gd name="connsiteY145" fmla="*/ 40590 h 124798"/>
              <a:gd name="connsiteX146" fmla="*/ 593047 w 606628"/>
              <a:gd name="connsiteY146" fmla="*/ 97636 h 124798"/>
              <a:gd name="connsiteX147" fmla="*/ 593047 w 606628"/>
              <a:gd name="connsiteY147" fmla="*/ 84054 h 124798"/>
              <a:gd name="connsiteX148" fmla="*/ 606629 w 606628"/>
              <a:gd name="connsiteY148" fmla="*/ 84054 h 124798"/>
              <a:gd name="connsiteX149" fmla="*/ 606629 w 606628"/>
              <a:gd name="connsiteY149" fmla="*/ 97636 h 124798"/>
              <a:gd name="connsiteX150" fmla="*/ 593047 w 606628"/>
              <a:gd name="connsiteY150" fmla="*/ 97636 h 124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06628" h="124798">
                <a:moveTo>
                  <a:pt x="0" y="97636"/>
                </a:moveTo>
                <a:lnTo>
                  <a:pt x="0" y="0"/>
                </a:lnTo>
                <a:lnTo>
                  <a:pt x="19494" y="0"/>
                </a:lnTo>
                <a:lnTo>
                  <a:pt x="42505" y="69195"/>
                </a:lnTo>
                <a:cubicBezTo>
                  <a:pt x="44636" y="75587"/>
                  <a:pt x="46234" y="80383"/>
                  <a:pt x="47299" y="83574"/>
                </a:cubicBezTo>
                <a:cubicBezTo>
                  <a:pt x="48364" y="80056"/>
                  <a:pt x="50069" y="74840"/>
                  <a:pt x="52413" y="67916"/>
                </a:cubicBezTo>
                <a:lnTo>
                  <a:pt x="75742" y="0"/>
                </a:lnTo>
                <a:lnTo>
                  <a:pt x="93159" y="0"/>
                </a:lnTo>
                <a:lnTo>
                  <a:pt x="93159" y="97636"/>
                </a:lnTo>
                <a:lnTo>
                  <a:pt x="80696" y="97636"/>
                </a:lnTo>
                <a:lnTo>
                  <a:pt x="80696" y="15984"/>
                </a:lnTo>
                <a:lnTo>
                  <a:pt x="52413" y="97636"/>
                </a:lnTo>
                <a:lnTo>
                  <a:pt x="40747" y="97636"/>
                </a:lnTo>
                <a:lnTo>
                  <a:pt x="12463" y="14543"/>
                </a:lnTo>
                <a:lnTo>
                  <a:pt x="12463" y="97636"/>
                </a:lnTo>
                <a:lnTo>
                  <a:pt x="0" y="97636"/>
                </a:lnTo>
                <a:close/>
                <a:moveTo>
                  <a:pt x="160842" y="74942"/>
                </a:moveTo>
                <a:lnTo>
                  <a:pt x="173146" y="76384"/>
                </a:lnTo>
                <a:cubicBezTo>
                  <a:pt x="171228" y="83625"/>
                  <a:pt x="167607" y="89270"/>
                  <a:pt x="162280" y="93320"/>
                </a:cubicBezTo>
                <a:cubicBezTo>
                  <a:pt x="157060" y="97267"/>
                  <a:pt x="150349" y="99231"/>
                  <a:pt x="142146" y="99231"/>
                </a:cubicBezTo>
                <a:cubicBezTo>
                  <a:pt x="131813" y="99231"/>
                  <a:pt x="123610" y="96040"/>
                  <a:pt x="117537" y="89648"/>
                </a:cubicBezTo>
                <a:cubicBezTo>
                  <a:pt x="111465" y="83257"/>
                  <a:pt x="108429" y="74359"/>
                  <a:pt x="108429" y="62957"/>
                </a:cubicBezTo>
                <a:cubicBezTo>
                  <a:pt x="108429" y="51032"/>
                  <a:pt x="111465" y="41817"/>
                  <a:pt x="117537" y="35313"/>
                </a:cubicBezTo>
                <a:cubicBezTo>
                  <a:pt x="123716" y="28707"/>
                  <a:pt x="131705" y="25414"/>
                  <a:pt x="141507" y="25414"/>
                </a:cubicBezTo>
                <a:cubicBezTo>
                  <a:pt x="150988" y="25414"/>
                  <a:pt x="158711" y="28604"/>
                  <a:pt x="164677" y="34996"/>
                </a:cubicBezTo>
                <a:cubicBezTo>
                  <a:pt x="170642" y="41388"/>
                  <a:pt x="173625" y="50439"/>
                  <a:pt x="173625" y="62159"/>
                </a:cubicBezTo>
                <a:cubicBezTo>
                  <a:pt x="173625" y="62905"/>
                  <a:pt x="173625" y="63969"/>
                  <a:pt x="173625" y="65360"/>
                </a:cubicBezTo>
                <a:lnTo>
                  <a:pt x="120894" y="65360"/>
                </a:lnTo>
                <a:cubicBezTo>
                  <a:pt x="121319" y="73132"/>
                  <a:pt x="123504" y="79104"/>
                  <a:pt x="127445" y="83257"/>
                </a:cubicBezTo>
                <a:cubicBezTo>
                  <a:pt x="131386" y="87306"/>
                  <a:pt x="136287" y="89331"/>
                  <a:pt x="142146" y="89331"/>
                </a:cubicBezTo>
                <a:cubicBezTo>
                  <a:pt x="146620" y="89331"/>
                  <a:pt x="150402" y="88207"/>
                  <a:pt x="153492" y="85967"/>
                </a:cubicBezTo>
                <a:cubicBezTo>
                  <a:pt x="156580" y="83625"/>
                  <a:pt x="159031" y="79953"/>
                  <a:pt x="160842" y="74942"/>
                </a:cubicBezTo>
                <a:close/>
                <a:moveTo>
                  <a:pt x="121533" y="55450"/>
                </a:moveTo>
                <a:lnTo>
                  <a:pt x="161001" y="55450"/>
                </a:lnTo>
                <a:cubicBezTo>
                  <a:pt x="160468" y="49590"/>
                  <a:pt x="158977" y="45172"/>
                  <a:pt x="156527" y="42186"/>
                </a:cubicBezTo>
                <a:cubicBezTo>
                  <a:pt x="152692" y="37502"/>
                  <a:pt x="147739" y="35160"/>
                  <a:pt x="141666" y="35160"/>
                </a:cubicBezTo>
                <a:cubicBezTo>
                  <a:pt x="136126" y="35160"/>
                  <a:pt x="131493" y="37021"/>
                  <a:pt x="127764" y="40754"/>
                </a:cubicBezTo>
                <a:cubicBezTo>
                  <a:pt x="124035" y="44374"/>
                  <a:pt x="121958" y="49273"/>
                  <a:pt x="121533" y="55450"/>
                </a:cubicBezTo>
                <a:close/>
                <a:moveTo>
                  <a:pt x="188230" y="97636"/>
                </a:moveTo>
                <a:lnTo>
                  <a:pt x="188230" y="27009"/>
                </a:lnTo>
                <a:lnTo>
                  <a:pt x="198937" y="27009"/>
                </a:lnTo>
                <a:lnTo>
                  <a:pt x="198937" y="36919"/>
                </a:lnTo>
                <a:cubicBezTo>
                  <a:pt x="201173" y="33401"/>
                  <a:pt x="204103" y="30629"/>
                  <a:pt x="207726" y="28604"/>
                </a:cubicBezTo>
                <a:cubicBezTo>
                  <a:pt x="211453" y="26477"/>
                  <a:pt x="215662" y="25414"/>
                  <a:pt x="220349" y="25414"/>
                </a:cubicBezTo>
                <a:cubicBezTo>
                  <a:pt x="225676" y="25414"/>
                  <a:pt x="229990" y="26477"/>
                  <a:pt x="233293" y="28604"/>
                </a:cubicBezTo>
                <a:cubicBezTo>
                  <a:pt x="236595" y="30732"/>
                  <a:pt x="238938" y="33769"/>
                  <a:pt x="240324" y="37716"/>
                </a:cubicBezTo>
                <a:cubicBezTo>
                  <a:pt x="245969" y="29515"/>
                  <a:pt x="253267" y="25414"/>
                  <a:pt x="262215" y="25414"/>
                </a:cubicBezTo>
                <a:cubicBezTo>
                  <a:pt x="269246" y="25414"/>
                  <a:pt x="274626" y="27377"/>
                  <a:pt x="278354" y="31325"/>
                </a:cubicBezTo>
                <a:cubicBezTo>
                  <a:pt x="282189" y="35160"/>
                  <a:pt x="284107" y="41071"/>
                  <a:pt x="284107" y="49058"/>
                </a:cubicBezTo>
                <a:lnTo>
                  <a:pt x="284107" y="97636"/>
                </a:lnTo>
                <a:lnTo>
                  <a:pt x="272122" y="97636"/>
                </a:lnTo>
                <a:lnTo>
                  <a:pt x="272122" y="53057"/>
                </a:lnTo>
                <a:cubicBezTo>
                  <a:pt x="272122" y="48260"/>
                  <a:pt x="271697" y="44855"/>
                  <a:pt x="270844" y="42830"/>
                </a:cubicBezTo>
                <a:cubicBezTo>
                  <a:pt x="270098" y="40693"/>
                  <a:pt x="268713" y="38995"/>
                  <a:pt x="266690" y="37716"/>
                </a:cubicBezTo>
                <a:cubicBezTo>
                  <a:pt x="264666" y="36438"/>
                  <a:pt x="262269" y="35794"/>
                  <a:pt x="259499" y="35794"/>
                </a:cubicBezTo>
                <a:cubicBezTo>
                  <a:pt x="254598" y="35794"/>
                  <a:pt x="250496" y="37451"/>
                  <a:pt x="247194" y="40754"/>
                </a:cubicBezTo>
                <a:cubicBezTo>
                  <a:pt x="243892" y="44047"/>
                  <a:pt x="242241" y="49324"/>
                  <a:pt x="242241" y="56565"/>
                </a:cubicBezTo>
                <a:lnTo>
                  <a:pt x="242241" y="97636"/>
                </a:lnTo>
                <a:lnTo>
                  <a:pt x="230256" y="97636"/>
                </a:lnTo>
                <a:lnTo>
                  <a:pt x="230256" y="51778"/>
                </a:lnTo>
                <a:cubicBezTo>
                  <a:pt x="230256" y="46450"/>
                  <a:pt x="229244" y="42452"/>
                  <a:pt x="227220" y="39793"/>
                </a:cubicBezTo>
                <a:cubicBezTo>
                  <a:pt x="225303" y="37123"/>
                  <a:pt x="222160" y="35794"/>
                  <a:pt x="217792" y="35794"/>
                </a:cubicBezTo>
                <a:cubicBezTo>
                  <a:pt x="214383" y="35794"/>
                  <a:pt x="211241" y="36704"/>
                  <a:pt x="208365" y="38514"/>
                </a:cubicBezTo>
                <a:cubicBezTo>
                  <a:pt x="205488" y="40212"/>
                  <a:pt x="203411" y="42769"/>
                  <a:pt x="202133" y="46184"/>
                </a:cubicBezTo>
                <a:cubicBezTo>
                  <a:pt x="200854" y="49590"/>
                  <a:pt x="200215" y="54540"/>
                  <a:pt x="200215" y="61044"/>
                </a:cubicBezTo>
                <a:lnTo>
                  <a:pt x="200215" y="97636"/>
                </a:lnTo>
                <a:lnTo>
                  <a:pt x="188230" y="97636"/>
                </a:lnTo>
                <a:close/>
                <a:moveTo>
                  <a:pt x="341401" y="97636"/>
                </a:moveTo>
                <a:lnTo>
                  <a:pt x="341401" y="0"/>
                </a:lnTo>
                <a:lnTo>
                  <a:pt x="384705" y="0"/>
                </a:lnTo>
                <a:cubicBezTo>
                  <a:pt x="393334" y="0"/>
                  <a:pt x="399886" y="910"/>
                  <a:pt x="404360" y="2720"/>
                </a:cubicBezTo>
                <a:cubicBezTo>
                  <a:pt x="408941" y="4418"/>
                  <a:pt x="412562" y="7517"/>
                  <a:pt x="415226" y="11986"/>
                </a:cubicBezTo>
                <a:cubicBezTo>
                  <a:pt x="417996" y="16465"/>
                  <a:pt x="419381" y="21364"/>
                  <a:pt x="419381" y="26692"/>
                </a:cubicBezTo>
                <a:cubicBezTo>
                  <a:pt x="419381" y="33616"/>
                  <a:pt x="417144" y="39475"/>
                  <a:pt x="412670" y="44262"/>
                </a:cubicBezTo>
                <a:cubicBezTo>
                  <a:pt x="408195" y="48956"/>
                  <a:pt x="401271" y="51932"/>
                  <a:pt x="391896" y="53210"/>
                </a:cubicBezTo>
                <a:cubicBezTo>
                  <a:pt x="395304" y="54918"/>
                  <a:pt x="397914" y="56565"/>
                  <a:pt x="399726" y="58170"/>
                </a:cubicBezTo>
                <a:cubicBezTo>
                  <a:pt x="403454" y="61576"/>
                  <a:pt x="407023" y="65891"/>
                  <a:pt x="410432" y="71107"/>
                </a:cubicBezTo>
                <a:lnTo>
                  <a:pt x="427371" y="97636"/>
                </a:lnTo>
                <a:lnTo>
                  <a:pt x="411231" y="97636"/>
                </a:lnTo>
                <a:lnTo>
                  <a:pt x="398288" y="77345"/>
                </a:lnTo>
                <a:cubicBezTo>
                  <a:pt x="394453" y="71486"/>
                  <a:pt x="391310" y="67006"/>
                  <a:pt x="388860" y="63918"/>
                </a:cubicBezTo>
                <a:cubicBezTo>
                  <a:pt x="386517" y="60829"/>
                  <a:pt x="384332" y="58651"/>
                  <a:pt x="382308" y="57372"/>
                </a:cubicBezTo>
                <a:cubicBezTo>
                  <a:pt x="380391" y="56094"/>
                  <a:pt x="378473" y="55235"/>
                  <a:pt x="376556" y="54816"/>
                </a:cubicBezTo>
                <a:cubicBezTo>
                  <a:pt x="375065" y="54489"/>
                  <a:pt x="372667" y="54335"/>
                  <a:pt x="369365" y="54335"/>
                </a:cubicBezTo>
                <a:lnTo>
                  <a:pt x="354344" y="54335"/>
                </a:lnTo>
                <a:lnTo>
                  <a:pt x="354344" y="97636"/>
                </a:lnTo>
                <a:lnTo>
                  <a:pt x="341401" y="97636"/>
                </a:lnTo>
                <a:close/>
                <a:moveTo>
                  <a:pt x="354344" y="43147"/>
                </a:moveTo>
                <a:lnTo>
                  <a:pt x="382149" y="43147"/>
                </a:lnTo>
                <a:cubicBezTo>
                  <a:pt x="388008" y="43147"/>
                  <a:pt x="392588" y="42564"/>
                  <a:pt x="395890" y="41388"/>
                </a:cubicBezTo>
                <a:cubicBezTo>
                  <a:pt x="399193" y="40110"/>
                  <a:pt x="401696" y="38136"/>
                  <a:pt x="403401" y="35477"/>
                </a:cubicBezTo>
                <a:cubicBezTo>
                  <a:pt x="405212" y="32807"/>
                  <a:pt x="406117" y="29883"/>
                  <a:pt x="406117" y="26692"/>
                </a:cubicBezTo>
                <a:cubicBezTo>
                  <a:pt x="406117" y="22110"/>
                  <a:pt x="404414" y="18326"/>
                  <a:pt x="401004" y="15340"/>
                </a:cubicBezTo>
                <a:cubicBezTo>
                  <a:pt x="397702" y="12354"/>
                  <a:pt x="392429" y="10871"/>
                  <a:pt x="385185" y="10871"/>
                </a:cubicBezTo>
                <a:lnTo>
                  <a:pt x="354344" y="10871"/>
                </a:lnTo>
                <a:lnTo>
                  <a:pt x="354344" y="43147"/>
                </a:lnTo>
                <a:close/>
                <a:moveTo>
                  <a:pt x="486496" y="74942"/>
                </a:moveTo>
                <a:lnTo>
                  <a:pt x="498800" y="76384"/>
                </a:lnTo>
                <a:cubicBezTo>
                  <a:pt x="496883" y="83625"/>
                  <a:pt x="493260" y="89270"/>
                  <a:pt x="487934" y="93320"/>
                </a:cubicBezTo>
                <a:cubicBezTo>
                  <a:pt x="482714" y="97267"/>
                  <a:pt x="476002" y="99231"/>
                  <a:pt x="467800" y="99231"/>
                </a:cubicBezTo>
                <a:cubicBezTo>
                  <a:pt x="457466" y="99231"/>
                  <a:pt x="449263" y="96040"/>
                  <a:pt x="443192" y="89648"/>
                </a:cubicBezTo>
                <a:cubicBezTo>
                  <a:pt x="437119" y="83257"/>
                  <a:pt x="434084" y="74359"/>
                  <a:pt x="434084" y="62957"/>
                </a:cubicBezTo>
                <a:cubicBezTo>
                  <a:pt x="434084" y="51032"/>
                  <a:pt x="437119" y="41817"/>
                  <a:pt x="443192" y="35313"/>
                </a:cubicBezTo>
                <a:cubicBezTo>
                  <a:pt x="449370" y="28707"/>
                  <a:pt x="457360" y="25414"/>
                  <a:pt x="467160" y="25414"/>
                </a:cubicBezTo>
                <a:cubicBezTo>
                  <a:pt x="476642" y="25414"/>
                  <a:pt x="484365" y="28604"/>
                  <a:pt x="490331" y="34996"/>
                </a:cubicBezTo>
                <a:cubicBezTo>
                  <a:pt x="496297" y="41388"/>
                  <a:pt x="499280" y="50439"/>
                  <a:pt x="499280" y="62159"/>
                </a:cubicBezTo>
                <a:cubicBezTo>
                  <a:pt x="499280" y="62905"/>
                  <a:pt x="499280" y="63969"/>
                  <a:pt x="499280" y="65360"/>
                </a:cubicBezTo>
                <a:lnTo>
                  <a:pt x="446547" y="65360"/>
                </a:lnTo>
                <a:cubicBezTo>
                  <a:pt x="446974" y="73132"/>
                  <a:pt x="449157" y="79104"/>
                  <a:pt x="453098" y="83257"/>
                </a:cubicBezTo>
                <a:cubicBezTo>
                  <a:pt x="457040" y="87306"/>
                  <a:pt x="461941" y="89331"/>
                  <a:pt x="467800" y="89331"/>
                </a:cubicBezTo>
                <a:cubicBezTo>
                  <a:pt x="472274" y="89331"/>
                  <a:pt x="476056" y="88207"/>
                  <a:pt x="479145" y="85967"/>
                </a:cubicBezTo>
                <a:cubicBezTo>
                  <a:pt x="482235" y="83625"/>
                  <a:pt x="484685" y="79953"/>
                  <a:pt x="486496" y="74942"/>
                </a:cubicBezTo>
                <a:close/>
                <a:moveTo>
                  <a:pt x="447186" y="55450"/>
                </a:moveTo>
                <a:lnTo>
                  <a:pt x="486656" y="55450"/>
                </a:lnTo>
                <a:cubicBezTo>
                  <a:pt x="486123" y="49590"/>
                  <a:pt x="484632" y="45172"/>
                  <a:pt x="482182" y="42186"/>
                </a:cubicBezTo>
                <a:cubicBezTo>
                  <a:pt x="478346" y="37502"/>
                  <a:pt x="473393" y="35160"/>
                  <a:pt x="467321" y="35160"/>
                </a:cubicBezTo>
                <a:cubicBezTo>
                  <a:pt x="461781" y="35160"/>
                  <a:pt x="457147" y="37021"/>
                  <a:pt x="453419" y="40754"/>
                </a:cubicBezTo>
                <a:cubicBezTo>
                  <a:pt x="449690" y="44374"/>
                  <a:pt x="447613" y="49273"/>
                  <a:pt x="447186" y="55450"/>
                </a:cubicBezTo>
                <a:close/>
                <a:moveTo>
                  <a:pt x="558946" y="124798"/>
                </a:moveTo>
                <a:lnTo>
                  <a:pt x="558946" y="90129"/>
                </a:lnTo>
                <a:cubicBezTo>
                  <a:pt x="557135" y="92788"/>
                  <a:pt x="554525" y="94977"/>
                  <a:pt x="551117" y="96674"/>
                </a:cubicBezTo>
                <a:cubicBezTo>
                  <a:pt x="547814" y="98382"/>
                  <a:pt x="544245" y="99231"/>
                  <a:pt x="540410" y="99231"/>
                </a:cubicBezTo>
                <a:cubicBezTo>
                  <a:pt x="532101" y="99231"/>
                  <a:pt x="524910" y="95877"/>
                  <a:pt x="518838" y="89168"/>
                </a:cubicBezTo>
                <a:cubicBezTo>
                  <a:pt x="512766" y="82459"/>
                  <a:pt x="509730" y="73296"/>
                  <a:pt x="509730" y="61678"/>
                </a:cubicBezTo>
                <a:cubicBezTo>
                  <a:pt x="509730" y="54540"/>
                  <a:pt x="510955" y="48148"/>
                  <a:pt x="513405" y="42503"/>
                </a:cubicBezTo>
                <a:cubicBezTo>
                  <a:pt x="515856" y="36858"/>
                  <a:pt x="519424" y="32603"/>
                  <a:pt x="524112" y="29719"/>
                </a:cubicBezTo>
                <a:cubicBezTo>
                  <a:pt x="528799" y="26845"/>
                  <a:pt x="533965" y="25414"/>
                  <a:pt x="539611" y="25414"/>
                </a:cubicBezTo>
                <a:cubicBezTo>
                  <a:pt x="548346" y="25414"/>
                  <a:pt x="555218" y="29085"/>
                  <a:pt x="560225" y="36438"/>
                </a:cubicBezTo>
                <a:lnTo>
                  <a:pt x="560225" y="27009"/>
                </a:lnTo>
                <a:lnTo>
                  <a:pt x="570931" y="27009"/>
                </a:lnTo>
                <a:lnTo>
                  <a:pt x="570931" y="124798"/>
                </a:lnTo>
                <a:lnTo>
                  <a:pt x="558946" y="124798"/>
                </a:lnTo>
                <a:close/>
                <a:moveTo>
                  <a:pt x="522034" y="62159"/>
                </a:moveTo>
                <a:cubicBezTo>
                  <a:pt x="522034" y="71220"/>
                  <a:pt x="523951" y="78031"/>
                  <a:pt x="527786" y="82612"/>
                </a:cubicBezTo>
                <a:cubicBezTo>
                  <a:pt x="531621" y="87092"/>
                  <a:pt x="536202" y="89331"/>
                  <a:pt x="541529" y="89331"/>
                </a:cubicBezTo>
                <a:cubicBezTo>
                  <a:pt x="546642" y="89331"/>
                  <a:pt x="551010" y="87194"/>
                  <a:pt x="554632" y="82940"/>
                </a:cubicBezTo>
                <a:cubicBezTo>
                  <a:pt x="558360" y="78563"/>
                  <a:pt x="560225" y="71966"/>
                  <a:pt x="560225" y="63120"/>
                </a:cubicBezTo>
                <a:cubicBezTo>
                  <a:pt x="560225" y="53742"/>
                  <a:pt x="558254" y="46716"/>
                  <a:pt x="554313" y="42032"/>
                </a:cubicBezTo>
                <a:cubicBezTo>
                  <a:pt x="550477" y="37236"/>
                  <a:pt x="545950" y="34833"/>
                  <a:pt x="540730" y="34833"/>
                </a:cubicBezTo>
                <a:cubicBezTo>
                  <a:pt x="535509" y="34833"/>
                  <a:pt x="531088" y="37072"/>
                  <a:pt x="527467" y="41552"/>
                </a:cubicBezTo>
                <a:cubicBezTo>
                  <a:pt x="523845" y="45918"/>
                  <a:pt x="522034" y="52791"/>
                  <a:pt x="522034" y="62159"/>
                </a:cubicBezTo>
                <a:close/>
                <a:moveTo>
                  <a:pt x="593047" y="40590"/>
                </a:moveTo>
                <a:lnTo>
                  <a:pt x="593047" y="27009"/>
                </a:lnTo>
                <a:lnTo>
                  <a:pt x="606629" y="27009"/>
                </a:lnTo>
                <a:lnTo>
                  <a:pt x="606629" y="40590"/>
                </a:lnTo>
                <a:lnTo>
                  <a:pt x="593047" y="40590"/>
                </a:lnTo>
                <a:close/>
                <a:moveTo>
                  <a:pt x="593047" y="97636"/>
                </a:moveTo>
                <a:lnTo>
                  <a:pt x="593047" y="84054"/>
                </a:lnTo>
                <a:lnTo>
                  <a:pt x="606629" y="84054"/>
                </a:lnTo>
                <a:lnTo>
                  <a:pt x="606629" y="97636"/>
                </a:lnTo>
                <a:lnTo>
                  <a:pt x="593047" y="97636"/>
                </a:lnTo>
                <a:close/>
              </a:path>
            </a:pathLst>
          </a:custGeom>
          <a:solidFill>
            <a:srgbClr val="000000"/>
          </a:solidFill>
          <a:ln w="4842" cap="sq">
            <a:noFill/>
            <a:prstDash val="solid"/>
            <a:miter/>
          </a:ln>
        </p:spPr>
        <p:txBody>
          <a:bodyPr rtlCol="0" anchor="ctr"/>
          <a:lstStyle/>
          <a:p>
            <a:endParaRPr lang="en-US" sz="1701"/>
          </a:p>
        </p:txBody>
      </p:sp>
      <p:sp>
        <p:nvSpPr>
          <p:cNvPr id="85" name="Freeform 84">
            <a:extLst>
              <a:ext uri="{FF2B5EF4-FFF2-40B4-BE49-F238E27FC236}">
                <a16:creationId xmlns:a16="http://schemas.microsoft.com/office/drawing/2014/main" id="{9646125C-9D3E-9C42-9CD5-6D6876C5B48C}"/>
              </a:ext>
            </a:extLst>
          </p:cNvPr>
          <p:cNvSpPr/>
          <p:nvPr/>
        </p:nvSpPr>
        <p:spPr>
          <a:xfrm>
            <a:off x="6861807" y="4190697"/>
            <a:ext cx="834857" cy="371007"/>
          </a:xfrm>
          <a:custGeom>
            <a:avLst/>
            <a:gdLst>
              <a:gd name="connsiteX0" fmla="*/ 0 w 883533"/>
              <a:gd name="connsiteY0" fmla="*/ 0 h 392639"/>
              <a:gd name="connsiteX1" fmla="*/ 883533 w 883533"/>
              <a:gd name="connsiteY1" fmla="*/ 0 h 392639"/>
              <a:gd name="connsiteX2" fmla="*/ 883533 w 883533"/>
              <a:gd name="connsiteY2" fmla="*/ 392639 h 392639"/>
              <a:gd name="connsiteX3" fmla="*/ 0 w 883533"/>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883533" h="392639">
                <a:moveTo>
                  <a:pt x="0" y="0"/>
                </a:moveTo>
                <a:lnTo>
                  <a:pt x="883533" y="0"/>
                </a:lnTo>
                <a:lnTo>
                  <a:pt x="883533" y="392639"/>
                </a:lnTo>
                <a:lnTo>
                  <a:pt x="0" y="392639"/>
                </a:lnTo>
                <a:close/>
              </a:path>
            </a:pathLst>
          </a:custGeom>
          <a:solidFill>
            <a:srgbClr val="000000">
              <a:alpha val="0"/>
            </a:srgbClr>
          </a:solidFill>
          <a:ln w="4842" cap="sq">
            <a:noFill/>
            <a:prstDash val="solid"/>
            <a:miter/>
          </a:ln>
        </p:spPr>
        <p:txBody>
          <a:bodyPr rtlCol="0" anchor="ctr"/>
          <a:lstStyle/>
          <a:p>
            <a:endParaRPr lang="en-US" sz="1701"/>
          </a:p>
        </p:txBody>
      </p:sp>
      <p:sp>
        <p:nvSpPr>
          <p:cNvPr id="86" name="Freeform 85">
            <a:extLst>
              <a:ext uri="{FF2B5EF4-FFF2-40B4-BE49-F238E27FC236}">
                <a16:creationId xmlns:a16="http://schemas.microsoft.com/office/drawing/2014/main" id="{3E46E6A2-C7D8-B042-97ED-C21DB0128B60}"/>
              </a:ext>
            </a:extLst>
          </p:cNvPr>
          <p:cNvSpPr/>
          <p:nvPr/>
        </p:nvSpPr>
        <p:spPr>
          <a:xfrm>
            <a:off x="6871319" y="4330332"/>
            <a:ext cx="637605" cy="117923"/>
          </a:xfrm>
          <a:custGeom>
            <a:avLst/>
            <a:gdLst>
              <a:gd name="connsiteX0" fmla="*/ 0 w 674780"/>
              <a:gd name="connsiteY0" fmla="*/ 97626 h 124798"/>
              <a:gd name="connsiteX1" fmla="*/ 0 w 674780"/>
              <a:gd name="connsiteY1" fmla="*/ 0 h 124798"/>
              <a:gd name="connsiteX2" fmla="*/ 19494 w 674780"/>
              <a:gd name="connsiteY2" fmla="*/ 0 h 124798"/>
              <a:gd name="connsiteX3" fmla="*/ 42505 w 674780"/>
              <a:gd name="connsiteY3" fmla="*/ 69185 h 124798"/>
              <a:gd name="connsiteX4" fmla="*/ 47299 w 674780"/>
              <a:gd name="connsiteY4" fmla="*/ 83564 h 124798"/>
              <a:gd name="connsiteX5" fmla="*/ 52413 w 674780"/>
              <a:gd name="connsiteY5" fmla="*/ 67906 h 124798"/>
              <a:gd name="connsiteX6" fmla="*/ 75742 w 674780"/>
              <a:gd name="connsiteY6" fmla="*/ 0 h 124798"/>
              <a:gd name="connsiteX7" fmla="*/ 93159 w 674780"/>
              <a:gd name="connsiteY7" fmla="*/ 0 h 124798"/>
              <a:gd name="connsiteX8" fmla="*/ 93159 w 674780"/>
              <a:gd name="connsiteY8" fmla="*/ 97626 h 124798"/>
              <a:gd name="connsiteX9" fmla="*/ 80696 w 674780"/>
              <a:gd name="connsiteY9" fmla="*/ 97626 h 124798"/>
              <a:gd name="connsiteX10" fmla="*/ 80696 w 674780"/>
              <a:gd name="connsiteY10" fmla="*/ 15974 h 124798"/>
              <a:gd name="connsiteX11" fmla="*/ 52413 w 674780"/>
              <a:gd name="connsiteY11" fmla="*/ 97626 h 124798"/>
              <a:gd name="connsiteX12" fmla="*/ 40747 w 674780"/>
              <a:gd name="connsiteY12" fmla="*/ 97626 h 124798"/>
              <a:gd name="connsiteX13" fmla="*/ 12463 w 674780"/>
              <a:gd name="connsiteY13" fmla="*/ 14533 h 124798"/>
              <a:gd name="connsiteX14" fmla="*/ 12463 w 674780"/>
              <a:gd name="connsiteY14" fmla="*/ 97626 h 124798"/>
              <a:gd name="connsiteX15" fmla="*/ 0 w 674780"/>
              <a:gd name="connsiteY15" fmla="*/ 97626 h 124798"/>
              <a:gd name="connsiteX16" fmla="*/ 160842 w 674780"/>
              <a:gd name="connsiteY16" fmla="*/ 74942 h 124798"/>
              <a:gd name="connsiteX17" fmla="*/ 173146 w 674780"/>
              <a:gd name="connsiteY17" fmla="*/ 76374 h 124798"/>
              <a:gd name="connsiteX18" fmla="*/ 162280 w 674780"/>
              <a:gd name="connsiteY18" fmla="*/ 93320 h 124798"/>
              <a:gd name="connsiteX19" fmla="*/ 142146 w 674780"/>
              <a:gd name="connsiteY19" fmla="*/ 99231 h 124798"/>
              <a:gd name="connsiteX20" fmla="*/ 117537 w 674780"/>
              <a:gd name="connsiteY20" fmla="*/ 89638 h 124798"/>
              <a:gd name="connsiteX21" fmla="*/ 108429 w 674780"/>
              <a:gd name="connsiteY21" fmla="*/ 62957 h 124798"/>
              <a:gd name="connsiteX22" fmla="*/ 117537 w 674780"/>
              <a:gd name="connsiteY22" fmla="*/ 35313 h 124798"/>
              <a:gd name="connsiteX23" fmla="*/ 141507 w 674780"/>
              <a:gd name="connsiteY23" fmla="*/ 25404 h 124798"/>
              <a:gd name="connsiteX24" fmla="*/ 164677 w 674780"/>
              <a:gd name="connsiteY24" fmla="*/ 34986 h 124798"/>
              <a:gd name="connsiteX25" fmla="*/ 173625 w 674780"/>
              <a:gd name="connsiteY25" fmla="*/ 62159 h 124798"/>
              <a:gd name="connsiteX26" fmla="*/ 173625 w 674780"/>
              <a:gd name="connsiteY26" fmla="*/ 65350 h 124798"/>
              <a:gd name="connsiteX27" fmla="*/ 120894 w 674780"/>
              <a:gd name="connsiteY27" fmla="*/ 65350 h 124798"/>
              <a:gd name="connsiteX28" fmla="*/ 127445 w 674780"/>
              <a:gd name="connsiteY28" fmla="*/ 83247 h 124798"/>
              <a:gd name="connsiteX29" fmla="*/ 142146 w 674780"/>
              <a:gd name="connsiteY29" fmla="*/ 89321 h 124798"/>
              <a:gd name="connsiteX30" fmla="*/ 153492 w 674780"/>
              <a:gd name="connsiteY30" fmla="*/ 85967 h 124798"/>
              <a:gd name="connsiteX31" fmla="*/ 160842 w 674780"/>
              <a:gd name="connsiteY31" fmla="*/ 74942 h 124798"/>
              <a:gd name="connsiteX32" fmla="*/ 121533 w 674780"/>
              <a:gd name="connsiteY32" fmla="*/ 55440 h 124798"/>
              <a:gd name="connsiteX33" fmla="*/ 161001 w 674780"/>
              <a:gd name="connsiteY33" fmla="*/ 55440 h 124798"/>
              <a:gd name="connsiteX34" fmla="*/ 156527 w 674780"/>
              <a:gd name="connsiteY34" fmla="*/ 42186 h 124798"/>
              <a:gd name="connsiteX35" fmla="*/ 141666 w 674780"/>
              <a:gd name="connsiteY35" fmla="*/ 35150 h 124798"/>
              <a:gd name="connsiteX36" fmla="*/ 127764 w 674780"/>
              <a:gd name="connsiteY36" fmla="*/ 40744 h 124798"/>
              <a:gd name="connsiteX37" fmla="*/ 121533 w 674780"/>
              <a:gd name="connsiteY37" fmla="*/ 55440 h 124798"/>
              <a:gd name="connsiteX38" fmla="*/ 188230 w 674780"/>
              <a:gd name="connsiteY38" fmla="*/ 97626 h 124798"/>
              <a:gd name="connsiteX39" fmla="*/ 188230 w 674780"/>
              <a:gd name="connsiteY39" fmla="*/ 26999 h 124798"/>
              <a:gd name="connsiteX40" fmla="*/ 198937 w 674780"/>
              <a:gd name="connsiteY40" fmla="*/ 26999 h 124798"/>
              <a:gd name="connsiteX41" fmla="*/ 198937 w 674780"/>
              <a:gd name="connsiteY41" fmla="*/ 36909 h 124798"/>
              <a:gd name="connsiteX42" fmla="*/ 207726 w 674780"/>
              <a:gd name="connsiteY42" fmla="*/ 28594 h 124798"/>
              <a:gd name="connsiteX43" fmla="*/ 220349 w 674780"/>
              <a:gd name="connsiteY43" fmla="*/ 25404 h 124798"/>
              <a:gd name="connsiteX44" fmla="*/ 233293 w 674780"/>
              <a:gd name="connsiteY44" fmla="*/ 28594 h 124798"/>
              <a:gd name="connsiteX45" fmla="*/ 240324 w 674780"/>
              <a:gd name="connsiteY45" fmla="*/ 37706 h 124798"/>
              <a:gd name="connsiteX46" fmla="*/ 262215 w 674780"/>
              <a:gd name="connsiteY46" fmla="*/ 25404 h 124798"/>
              <a:gd name="connsiteX47" fmla="*/ 278354 w 674780"/>
              <a:gd name="connsiteY47" fmla="*/ 31315 h 124798"/>
              <a:gd name="connsiteX48" fmla="*/ 284107 w 674780"/>
              <a:gd name="connsiteY48" fmla="*/ 49048 h 124798"/>
              <a:gd name="connsiteX49" fmla="*/ 284107 w 674780"/>
              <a:gd name="connsiteY49" fmla="*/ 97626 h 124798"/>
              <a:gd name="connsiteX50" fmla="*/ 272122 w 674780"/>
              <a:gd name="connsiteY50" fmla="*/ 97626 h 124798"/>
              <a:gd name="connsiteX51" fmla="*/ 272122 w 674780"/>
              <a:gd name="connsiteY51" fmla="*/ 53047 h 124798"/>
              <a:gd name="connsiteX52" fmla="*/ 270844 w 674780"/>
              <a:gd name="connsiteY52" fmla="*/ 42820 h 124798"/>
              <a:gd name="connsiteX53" fmla="*/ 266690 w 674780"/>
              <a:gd name="connsiteY53" fmla="*/ 37706 h 124798"/>
              <a:gd name="connsiteX54" fmla="*/ 259499 w 674780"/>
              <a:gd name="connsiteY54" fmla="*/ 35794 h 124798"/>
              <a:gd name="connsiteX55" fmla="*/ 247194 w 674780"/>
              <a:gd name="connsiteY55" fmla="*/ 40744 h 124798"/>
              <a:gd name="connsiteX56" fmla="*/ 242241 w 674780"/>
              <a:gd name="connsiteY56" fmla="*/ 56565 h 124798"/>
              <a:gd name="connsiteX57" fmla="*/ 242241 w 674780"/>
              <a:gd name="connsiteY57" fmla="*/ 97626 h 124798"/>
              <a:gd name="connsiteX58" fmla="*/ 230256 w 674780"/>
              <a:gd name="connsiteY58" fmla="*/ 97626 h 124798"/>
              <a:gd name="connsiteX59" fmla="*/ 230256 w 674780"/>
              <a:gd name="connsiteY59" fmla="*/ 51768 h 124798"/>
              <a:gd name="connsiteX60" fmla="*/ 227220 w 674780"/>
              <a:gd name="connsiteY60" fmla="*/ 39783 h 124798"/>
              <a:gd name="connsiteX61" fmla="*/ 217792 w 674780"/>
              <a:gd name="connsiteY61" fmla="*/ 35794 h 124798"/>
              <a:gd name="connsiteX62" fmla="*/ 208365 w 674780"/>
              <a:gd name="connsiteY62" fmla="*/ 38504 h 124798"/>
              <a:gd name="connsiteX63" fmla="*/ 202133 w 674780"/>
              <a:gd name="connsiteY63" fmla="*/ 46174 h 124798"/>
              <a:gd name="connsiteX64" fmla="*/ 200215 w 674780"/>
              <a:gd name="connsiteY64" fmla="*/ 61034 h 124798"/>
              <a:gd name="connsiteX65" fmla="*/ 200215 w 674780"/>
              <a:gd name="connsiteY65" fmla="*/ 97626 h 124798"/>
              <a:gd name="connsiteX66" fmla="*/ 188230 w 674780"/>
              <a:gd name="connsiteY66" fmla="*/ 97626 h 124798"/>
              <a:gd name="connsiteX67" fmla="*/ 341401 w 674780"/>
              <a:gd name="connsiteY67" fmla="*/ 97626 h 124798"/>
              <a:gd name="connsiteX68" fmla="*/ 341401 w 674780"/>
              <a:gd name="connsiteY68" fmla="*/ 0 h 124798"/>
              <a:gd name="connsiteX69" fmla="*/ 384705 w 674780"/>
              <a:gd name="connsiteY69" fmla="*/ 0 h 124798"/>
              <a:gd name="connsiteX70" fmla="*/ 404360 w 674780"/>
              <a:gd name="connsiteY70" fmla="*/ 2710 h 124798"/>
              <a:gd name="connsiteX71" fmla="*/ 415226 w 674780"/>
              <a:gd name="connsiteY71" fmla="*/ 11976 h 124798"/>
              <a:gd name="connsiteX72" fmla="*/ 419381 w 674780"/>
              <a:gd name="connsiteY72" fmla="*/ 26682 h 124798"/>
              <a:gd name="connsiteX73" fmla="*/ 412670 w 674780"/>
              <a:gd name="connsiteY73" fmla="*/ 44262 h 124798"/>
              <a:gd name="connsiteX74" fmla="*/ 391896 w 674780"/>
              <a:gd name="connsiteY74" fmla="*/ 53210 h 124798"/>
              <a:gd name="connsiteX75" fmla="*/ 399726 w 674780"/>
              <a:gd name="connsiteY75" fmla="*/ 58160 h 124798"/>
              <a:gd name="connsiteX76" fmla="*/ 410432 w 674780"/>
              <a:gd name="connsiteY76" fmla="*/ 71107 h 124798"/>
              <a:gd name="connsiteX77" fmla="*/ 427371 w 674780"/>
              <a:gd name="connsiteY77" fmla="*/ 97626 h 124798"/>
              <a:gd name="connsiteX78" fmla="*/ 411231 w 674780"/>
              <a:gd name="connsiteY78" fmla="*/ 97626 h 124798"/>
              <a:gd name="connsiteX79" fmla="*/ 398288 w 674780"/>
              <a:gd name="connsiteY79" fmla="*/ 77336 h 124798"/>
              <a:gd name="connsiteX80" fmla="*/ 388860 w 674780"/>
              <a:gd name="connsiteY80" fmla="*/ 63918 h 124798"/>
              <a:gd name="connsiteX81" fmla="*/ 382308 w 674780"/>
              <a:gd name="connsiteY81" fmla="*/ 57362 h 124798"/>
              <a:gd name="connsiteX82" fmla="*/ 376556 w 674780"/>
              <a:gd name="connsiteY82" fmla="*/ 54806 h 124798"/>
              <a:gd name="connsiteX83" fmla="*/ 369365 w 674780"/>
              <a:gd name="connsiteY83" fmla="*/ 54325 h 124798"/>
              <a:gd name="connsiteX84" fmla="*/ 354344 w 674780"/>
              <a:gd name="connsiteY84" fmla="*/ 54325 h 124798"/>
              <a:gd name="connsiteX85" fmla="*/ 354344 w 674780"/>
              <a:gd name="connsiteY85" fmla="*/ 97626 h 124798"/>
              <a:gd name="connsiteX86" fmla="*/ 341401 w 674780"/>
              <a:gd name="connsiteY86" fmla="*/ 97626 h 124798"/>
              <a:gd name="connsiteX87" fmla="*/ 354344 w 674780"/>
              <a:gd name="connsiteY87" fmla="*/ 43137 h 124798"/>
              <a:gd name="connsiteX88" fmla="*/ 382149 w 674780"/>
              <a:gd name="connsiteY88" fmla="*/ 43137 h 124798"/>
              <a:gd name="connsiteX89" fmla="*/ 395890 w 674780"/>
              <a:gd name="connsiteY89" fmla="*/ 41378 h 124798"/>
              <a:gd name="connsiteX90" fmla="*/ 403401 w 674780"/>
              <a:gd name="connsiteY90" fmla="*/ 35467 h 124798"/>
              <a:gd name="connsiteX91" fmla="*/ 406117 w 674780"/>
              <a:gd name="connsiteY91" fmla="*/ 26682 h 124798"/>
              <a:gd name="connsiteX92" fmla="*/ 401004 w 674780"/>
              <a:gd name="connsiteY92" fmla="*/ 15340 h 124798"/>
              <a:gd name="connsiteX93" fmla="*/ 385185 w 674780"/>
              <a:gd name="connsiteY93" fmla="*/ 10861 h 124798"/>
              <a:gd name="connsiteX94" fmla="*/ 354344 w 674780"/>
              <a:gd name="connsiteY94" fmla="*/ 10861 h 124798"/>
              <a:gd name="connsiteX95" fmla="*/ 354344 w 674780"/>
              <a:gd name="connsiteY95" fmla="*/ 43137 h 124798"/>
              <a:gd name="connsiteX96" fmla="*/ 486496 w 674780"/>
              <a:gd name="connsiteY96" fmla="*/ 74942 h 124798"/>
              <a:gd name="connsiteX97" fmla="*/ 498800 w 674780"/>
              <a:gd name="connsiteY97" fmla="*/ 76374 h 124798"/>
              <a:gd name="connsiteX98" fmla="*/ 487934 w 674780"/>
              <a:gd name="connsiteY98" fmla="*/ 93320 h 124798"/>
              <a:gd name="connsiteX99" fmla="*/ 467800 w 674780"/>
              <a:gd name="connsiteY99" fmla="*/ 99231 h 124798"/>
              <a:gd name="connsiteX100" fmla="*/ 443192 w 674780"/>
              <a:gd name="connsiteY100" fmla="*/ 89638 h 124798"/>
              <a:gd name="connsiteX101" fmla="*/ 434084 w 674780"/>
              <a:gd name="connsiteY101" fmla="*/ 62957 h 124798"/>
              <a:gd name="connsiteX102" fmla="*/ 443192 w 674780"/>
              <a:gd name="connsiteY102" fmla="*/ 35313 h 124798"/>
              <a:gd name="connsiteX103" fmla="*/ 467160 w 674780"/>
              <a:gd name="connsiteY103" fmla="*/ 25404 h 124798"/>
              <a:gd name="connsiteX104" fmla="*/ 490331 w 674780"/>
              <a:gd name="connsiteY104" fmla="*/ 34986 h 124798"/>
              <a:gd name="connsiteX105" fmla="*/ 499280 w 674780"/>
              <a:gd name="connsiteY105" fmla="*/ 62159 h 124798"/>
              <a:gd name="connsiteX106" fmla="*/ 499280 w 674780"/>
              <a:gd name="connsiteY106" fmla="*/ 65350 h 124798"/>
              <a:gd name="connsiteX107" fmla="*/ 446547 w 674780"/>
              <a:gd name="connsiteY107" fmla="*/ 65350 h 124798"/>
              <a:gd name="connsiteX108" fmla="*/ 453098 w 674780"/>
              <a:gd name="connsiteY108" fmla="*/ 83247 h 124798"/>
              <a:gd name="connsiteX109" fmla="*/ 467800 w 674780"/>
              <a:gd name="connsiteY109" fmla="*/ 89321 h 124798"/>
              <a:gd name="connsiteX110" fmla="*/ 479145 w 674780"/>
              <a:gd name="connsiteY110" fmla="*/ 85967 h 124798"/>
              <a:gd name="connsiteX111" fmla="*/ 486496 w 674780"/>
              <a:gd name="connsiteY111" fmla="*/ 74942 h 124798"/>
              <a:gd name="connsiteX112" fmla="*/ 447186 w 674780"/>
              <a:gd name="connsiteY112" fmla="*/ 55440 h 124798"/>
              <a:gd name="connsiteX113" fmla="*/ 486656 w 674780"/>
              <a:gd name="connsiteY113" fmla="*/ 55440 h 124798"/>
              <a:gd name="connsiteX114" fmla="*/ 482182 w 674780"/>
              <a:gd name="connsiteY114" fmla="*/ 42186 h 124798"/>
              <a:gd name="connsiteX115" fmla="*/ 467321 w 674780"/>
              <a:gd name="connsiteY115" fmla="*/ 35150 h 124798"/>
              <a:gd name="connsiteX116" fmla="*/ 453419 w 674780"/>
              <a:gd name="connsiteY116" fmla="*/ 40744 h 124798"/>
              <a:gd name="connsiteX117" fmla="*/ 447186 w 674780"/>
              <a:gd name="connsiteY117" fmla="*/ 55440 h 124798"/>
              <a:gd name="connsiteX118" fmla="*/ 509090 w 674780"/>
              <a:gd name="connsiteY118" fmla="*/ 76538 h 124798"/>
              <a:gd name="connsiteX119" fmla="*/ 520916 w 674780"/>
              <a:gd name="connsiteY119" fmla="*/ 74615 h 124798"/>
              <a:gd name="connsiteX120" fmla="*/ 526508 w 674780"/>
              <a:gd name="connsiteY120" fmla="*/ 85650 h 124798"/>
              <a:gd name="connsiteX121" fmla="*/ 539291 w 674780"/>
              <a:gd name="connsiteY121" fmla="*/ 89321 h 124798"/>
              <a:gd name="connsiteX122" fmla="*/ 551596 w 674780"/>
              <a:gd name="connsiteY122" fmla="*/ 85967 h 124798"/>
              <a:gd name="connsiteX123" fmla="*/ 555591 w 674780"/>
              <a:gd name="connsiteY123" fmla="*/ 78133 h 124798"/>
              <a:gd name="connsiteX124" fmla="*/ 551915 w 674780"/>
              <a:gd name="connsiteY124" fmla="*/ 71741 h 124798"/>
              <a:gd name="connsiteX125" fmla="*/ 539771 w 674780"/>
              <a:gd name="connsiteY125" fmla="*/ 67753 h 124798"/>
              <a:gd name="connsiteX126" fmla="*/ 521394 w 674780"/>
              <a:gd name="connsiteY126" fmla="*/ 61995 h 124798"/>
              <a:gd name="connsiteX127" fmla="*/ 513724 w 674780"/>
              <a:gd name="connsiteY127" fmla="*/ 55286 h 124798"/>
              <a:gd name="connsiteX128" fmla="*/ 511167 w 674780"/>
              <a:gd name="connsiteY128" fmla="*/ 45694 h 124798"/>
              <a:gd name="connsiteX129" fmla="*/ 513246 w 674780"/>
              <a:gd name="connsiteY129" fmla="*/ 37072 h 124798"/>
              <a:gd name="connsiteX130" fmla="*/ 519158 w 674780"/>
              <a:gd name="connsiteY130" fmla="*/ 30200 h 124798"/>
              <a:gd name="connsiteX131" fmla="*/ 526828 w 674780"/>
              <a:gd name="connsiteY131" fmla="*/ 26845 h 124798"/>
              <a:gd name="connsiteX132" fmla="*/ 537214 w 674780"/>
              <a:gd name="connsiteY132" fmla="*/ 25404 h 124798"/>
              <a:gd name="connsiteX133" fmla="*/ 551756 w 674780"/>
              <a:gd name="connsiteY133" fmla="*/ 27797 h 124798"/>
              <a:gd name="connsiteX134" fmla="*/ 561023 w 674780"/>
              <a:gd name="connsiteY134" fmla="*/ 34352 h 124798"/>
              <a:gd name="connsiteX135" fmla="*/ 565179 w 674780"/>
              <a:gd name="connsiteY135" fmla="*/ 45213 h 124798"/>
              <a:gd name="connsiteX136" fmla="*/ 553514 w 674780"/>
              <a:gd name="connsiteY136" fmla="*/ 46819 h 124798"/>
              <a:gd name="connsiteX137" fmla="*/ 548879 w 674780"/>
              <a:gd name="connsiteY137" fmla="*/ 38351 h 124798"/>
              <a:gd name="connsiteX138" fmla="*/ 538013 w 674780"/>
              <a:gd name="connsiteY138" fmla="*/ 35150 h 124798"/>
              <a:gd name="connsiteX139" fmla="*/ 526189 w 674780"/>
              <a:gd name="connsiteY139" fmla="*/ 37870 h 124798"/>
              <a:gd name="connsiteX140" fmla="*/ 522673 w 674780"/>
              <a:gd name="connsiteY140" fmla="*/ 44262 h 124798"/>
              <a:gd name="connsiteX141" fmla="*/ 524112 w 674780"/>
              <a:gd name="connsiteY141" fmla="*/ 48578 h 124798"/>
              <a:gd name="connsiteX142" fmla="*/ 528745 w 674780"/>
              <a:gd name="connsiteY142" fmla="*/ 51768 h 124798"/>
              <a:gd name="connsiteX143" fmla="*/ 539291 w 674780"/>
              <a:gd name="connsiteY143" fmla="*/ 54806 h 124798"/>
              <a:gd name="connsiteX144" fmla="*/ 557029 w 674780"/>
              <a:gd name="connsiteY144" fmla="*/ 60400 h 124798"/>
              <a:gd name="connsiteX145" fmla="*/ 565019 w 674780"/>
              <a:gd name="connsiteY145" fmla="*/ 66628 h 124798"/>
              <a:gd name="connsiteX146" fmla="*/ 567895 w 674780"/>
              <a:gd name="connsiteY146" fmla="*/ 76855 h 124798"/>
              <a:gd name="connsiteX147" fmla="*/ 564380 w 674780"/>
              <a:gd name="connsiteY147" fmla="*/ 88207 h 124798"/>
              <a:gd name="connsiteX148" fmla="*/ 554153 w 674780"/>
              <a:gd name="connsiteY148" fmla="*/ 96347 h 124798"/>
              <a:gd name="connsiteX149" fmla="*/ 539291 w 674780"/>
              <a:gd name="connsiteY149" fmla="*/ 99231 h 124798"/>
              <a:gd name="connsiteX150" fmla="*/ 518359 w 674780"/>
              <a:gd name="connsiteY150" fmla="*/ 93473 h 124798"/>
              <a:gd name="connsiteX151" fmla="*/ 509090 w 674780"/>
              <a:gd name="connsiteY151" fmla="*/ 76538 h 124798"/>
              <a:gd name="connsiteX152" fmla="*/ 582037 w 674780"/>
              <a:gd name="connsiteY152" fmla="*/ 124798 h 124798"/>
              <a:gd name="connsiteX153" fmla="*/ 582037 w 674780"/>
              <a:gd name="connsiteY153" fmla="*/ 26999 h 124798"/>
              <a:gd name="connsiteX154" fmla="*/ 593062 w 674780"/>
              <a:gd name="connsiteY154" fmla="*/ 26999 h 124798"/>
              <a:gd name="connsiteX155" fmla="*/ 593062 w 674780"/>
              <a:gd name="connsiteY155" fmla="*/ 36111 h 124798"/>
              <a:gd name="connsiteX156" fmla="*/ 601691 w 674780"/>
              <a:gd name="connsiteY156" fmla="*/ 28124 h 124798"/>
              <a:gd name="connsiteX157" fmla="*/ 613516 w 674780"/>
              <a:gd name="connsiteY157" fmla="*/ 25404 h 124798"/>
              <a:gd name="connsiteX158" fmla="*/ 629336 w 674780"/>
              <a:gd name="connsiteY158" fmla="*/ 30036 h 124798"/>
              <a:gd name="connsiteX159" fmla="*/ 639883 w 674780"/>
              <a:gd name="connsiteY159" fmla="*/ 43137 h 124798"/>
              <a:gd name="connsiteX160" fmla="*/ 643398 w 674780"/>
              <a:gd name="connsiteY160" fmla="*/ 61832 h 124798"/>
              <a:gd name="connsiteX161" fmla="*/ 639563 w 674780"/>
              <a:gd name="connsiteY161" fmla="*/ 81334 h 124798"/>
              <a:gd name="connsiteX162" fmla="*/ 628217 w 674780"/>
              <a:gd name="connsiteY162" fmla="*/ 94598 h 124798"/>
              <a:gd name="connsiteX163" fmla="*/ 612557 w 674780"/>
              <a:gd name="connsiteY163" fmla="*/ 99231 h 124798"/>
              <a:gd name="connsiteX164" fmla="*/ 601851 w 674780"/>
              <a:gd name="connsiteY164" fmla="*/ 96674 h 124798"/>
              <a:gd name="connsiteX165" fmla="*/ 594021 w 674780"/>
              <a:gd name="connsiteY165" fmla="*/ 90283 h 124798"/>
              <a:gd name="connsiteX166" fmla="*/ 594021 w 674780"/>
              <a:gd name="connsiteY166" fmla="*/ 124798 h 124798"/>
              <a:gd name="connsiteX167" fmla="*/ 582037 w 674780"/>
              <a:gd name="connsiteY167" fmla="*/ 124798 h 124798"/>
              <a:gd name="connsiteX168" fmla="*/ 592903 w 674780"/>
              <a:gd name="connsiteY168" fmla="*/ 62639 h 124798"/>
              <a:gd name="connsiteX169" fmla="*/ 598336 w 674780"/>
              <a:gd name="connsiteY169" fmla="*/ 82930 h 124798"/>
              <a:gd name="connsiteX170" fmla="*/ 611759 w 674780"/>
              <a:gd name="connsiteY170" fmla="*/ 89321 h 124798"/>
              <a:gd name="connsiteX171" fmla="*/ 625501 w 674780"/>
              <a:gd name="connsiteY171" fmla="*/ 82612 h 124798"/>
              <a:gd name="connsiteX172" fmla="*/ 631253 w 674780"/>
              <a:gd name="connsiteY172" fmla="*/ 61678 h 124798"/>
              <a:gd name="connsiteX173" fmla="*/ 625660 w 674780"/>
              <a:gd name="connsiteY173" fmla="*/ 41542 h 124798"/>
              <a:gd name="connsiteX174" fmla="*/ 612398 w 674780"/>
              <a:gd name="connsiteY174" fmla="*/ 34669 h 124798"/>
              <a:gd name="connsiteX175" fmla="*/ 598815 w 674780"/>
              <a:gd name="connsiteY175" fmla="*/ 41859 h 124798"/>
              <a:gd name="connsiteX176" fmla="*/ 592903 w 674780"/>
              <a:gd name="connsiteY176" fmla="*/ 62639 h 124798"/>
              <a:gd name="connsiteX177" fmla="*/ 661198 w 674780"/>
              <a:gd name="connsiteY177" fmla="*/ 40580 h 124798"/>
              <a:gd name="connsiteX178" fmla="*/ 661198 w 674780"/>
              <a:gd name="connsiteY178" fmla="*/ 26999 h 124798"/>
              <a:gd name="connsiteX179" fmla="*/ 674781 w 674780"/>
              <a:gd name="connsiteY179" fmla="*/ 26999 h 124798"/>
              <a:gd name="connsiteX180" fmla="*/ 674781 w 674780"/>
              <a:gd name="connsiteY180" fmla="*/ 40580 h 124798"/>
              <a:gd name="connsiteX181" fmla="*/ 661198 w 674780"/>
              <a:gd name="connsiteY181" fmla="*/ 40580 h 124798"/>
              <a:gd name="connsiteX182" fmla="*/ 661198 w 674780"/>
              <a:gd name="connsiteY182" fmla="*/ 97626 h 124798"/>
              <a:gd name="connsiteX183" fmla="*/ 661198 w 674780"/>
              <a:gd name="connsiteY183" fmla="*/ 84044 h 124798"/>
              <a:gd name="connsiteX184" fmla="*/ 674781 w 674780"/>
              <a:gd name="connsiteY184" fmla="*/ 84044 h 124798"/>
              <a:gd name="connsiteX185" fmla="*/ 674781 w 674780"/>
              <a:gd name="connsiteY185" fmla="*/ 97626 h 124798"/>
              <a:gd name="connsiteX186" fmla="*/ 661198 w 674780"/>
              <a:gd name="connsiteY186" fmla="*/ 97626 h 124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674780" h="124798">
                <a:moveTo>
                  <a:pt x="0" y="97626"/>
                </a:moveTo>
                <a:lnTo>
                  <a:pt x="0" y="0"/>
                </a:lnTo>
                <a:lnTo>
                  <a:pt x="19494" y="0"/>
                </a:lnTo>
                <a:lnTo>
                  <a:pt x="42505" y="69185"/>
                </a:lnTo>
                <a:cubicBezTo>
                  <a:pt x="44636" y="75577"/>
                  <a:pt x="46234" y="80373"/>
                  <a:pt x="47299" y="83564"/>
                </a:cubicBezTo>
                <a:cubicBezTo>
                  <a:pt x="48364" y="80056"/>
                  <a:pt x="50069" y="74830"/>
                  <a:pt x="52413" y="67906"/>
                </a:cubicBezTo>
                <a:lnTo>
                  <a:pt x="75742" y="0"/>
                </a:lnTo>
                <a:lnTo>
                  <a:pt x="93159" y="0"/>
                </a:lnTo>
                <a:lnTo>
                  <a:pt x="93159" y="97626"/>
                </a:lnTo>
                <a:lnTo>
                  <a:pt x="80696" y="97626"/>
                </a:lnTo>
                <a:lnTo>
                  <a:pt x="80696" y="15974"/>
                </a:lnTo>
                <a:lnTo>
                  <a:pt x="52413" y="97626"/>
                </a:lnTo>
                <a:lnTo>
                  <a:pt x="40747" y="97626"/>
                </a:lnTo>
                <a:lnTo>
                  <a:pt x="12463" y="14533"/>
                </a:lnTo>
                <a:lnTo>
                  <a:pt x="12463" y="97626"/>
                </a:lnTo>
                <a:lnTo>
                  <a:pt x="0" y="97626"/>
                </a:lnTo>
                <a:close/>
                <a:moveTo>
                  <a:pt x="160842" y="74942"/>
                </a:moveTo>
                <a:lnTo>
                  <a:pt x="173146" y="76374"/>
                </a:lnTo>
                <a:cubicBezTo>
                  <a:pt x="171228" y="83625"/>
                  <a:pt x="167607" y="89270"/>
                  <a:pt x="162280" y="93320"/>
                </a:cubicBezTo>
                <a:cubicBezTo>
                  <a:pt x="157060" y="97257"/>
                  <a:pt x="150349" y="99231"/>
                  <a:pt x="142146" y="99231"/>
                </a:cubicBezTo>
                <a:cubicBezTo>
                  <a:pt x="131813" y="99231"/>
                  <a:pt x="123610" y="96030"/>
                  <a:pt x="117537" y="89638"/>
                </a:cubicBezTo>
                <a:cubicBezTo>
                  <a:pt x="111465" y="83247"/>
                  <a:pt x="108429" y="74349"/>
                  <a:pt x="108429" y="62957"/>
                </a:cubicBezTo>
                <a:cubicBezTo>
                  <a:pt x="108429" y="51022"/>
                  <a:pt x="111465" y="41807"/>
                  <a:pt x="117537" y="35313"/>
                </a:cubicBezTo>
                <a:cubicBezTo>
                  <a:pt x="123716" y="28707"/>
                  <a:pt x="131705" y="25404"/>
                  <a:pt x="141507" y="25404"/>
                </a:cubicBezTo>
                <a:cubicBezTo>
                  <a:pt x="150988" y="25404"/>
                  <a:pt x="158711" y="28594"/>
                  <a:pt x="164677" y="34986"/>
                </a:cubicBezTo>
                <a:cubicBezTo>
                  <a:pt x="170642" y="41378"/>
                  <a:pt x="173625" y="50439"/>
                  <a:pt x="173625" y="62159"/>
                </a:cubicBezTo>
                <a:cubicBezTo>
                  <a:pt x="173625" y="62905"/>
                  <a:pt x="173625" y="63969"/>
                  <a:pt x="173625" y="65350"/>
                </a:cubicBezTo>
                <a:lnTo>
                  <a:pt x="120894" y="65350"/>
                </a:lnTo>
                <a:cubicBezTo>
                  <a:pt x="121319" y="73132"/>
                  <a:pt x="123504" y="79094"/>
                  <a:pt x="127445" y="83247"/>
                </a:cubicBezTo>
                <a:cubicBezTo>
                  <a:pt x="131386" y="87296"/>
                  <a:pt x="136287" y="89321"/>
                  <a:pt x="142146" y="89321"/>
                </a:cubicBezTo>
                <a:cubicBezTo>
                  <a:pt x="146620" y="89321"/>
                  <a:pt x="150402" y="88207"/>
                  <a:pt x="153492" y="85967"/>
                </a:cubicBezTo>
                <a:cubicBezTo>
                  <a:pt x="156580" y="83625"/>
                  <a:pt x="159031" y="79943"/>
                  <a:pt x="160842" y="74942"/>
                </a:cubicBezTo>
                <a:close/>
                <a:moveTo>
                  <a:pt x="121533" y="55440"/>
                </a:moveTo>
                <a:lnTo>
                  <a:pt x="161001" y="55440"/>
                </a:lnTo>
                <a:cubicBezTo>
                  <a:pt x="160468" y="49580"/>
                  <a:pt x="158977" y="45162"/>
                  <a:pt x="156527" y="42186"/>
                </a:cubicBezTo>
                <a:cubicBezTo>
                  <a:pt x="152692" y="37492"/>
                  <a:pt x="147739" y="35150"/>
                  <a:pt x="141666" y="35150"/>
                </a:cubicBezTo>
                <a:cubicBezTo>
                  <a:pt x="136126" y="35150"/>
                  <a:pt x="131493" y="37011"/>
                  <a:pt x="127764" y="40744"/>
                </a:cubicBezTo>
                <a:cubicBezTo>
                  <a:pt x="124035" y="44364"/>
                  <a:pt x="121958" y="49263"/>
                  <a:pt x="121533" y="55440"/>
                </a:cubicBezTo>
                <a:close/>
                <a:moveTo>
                  <a:pt x="188230" y="97626"/>
                </a:moveTo>
                <a:lnTo>
                  <a:pt x="188230" y="26999"/>
                </a:lnTo>
                <a:lnTo>
                  <a:pt x="198937" y="26999"/>
                </a:lnTo>
                <a:lnTo>
                  <a:pt x="198937" y="36909"/>
                </a:lnTo>
                <a:cubicBezTo>
                  <a:pt x="201173" y="33391"/>
                  <a:pt x="204103" y="30619"/>
                  <a:pt x="207726" y="28594"/>
                </a:cubicBezTo>
                <a:cubicBezTo>
                  <a:pt x="211453" y="26467"/>
                  <a:pt x="215662" y="25404"/>
                  <a:pt x="220349" y="25404"/>
                </a:cubicBezTo>
                <a:cubicBezTo>
                  <a:pt x="225676" y="25404"/>
                  <a:pt x="229990" y="26467"/>
                  <a:pt x="233293" y="28594"/>
                </a:cubicBezTo>
                <a:cubicBezTo>
                  <a:pt x="236595" y="30732"/>
                  <a:pt x="238938" y="33769"/>
                  <a:pt x="240324" y="37706"/>
                </a:cubicBezTo>
                <a:cubicBezTo>
                  <a:pt x="245969" y="29505"/>
                  <a:pt x="253267" y="25404"/>
                  <a:pt x="262215" y="25404"/>
                </a:cubicBezTo>
                <a:cubicBezTo>
                  <a:pt x="269246" y="25404"/>
                  <a:pt x="274626" y="27377"/>
                  <a:pt x="278354" y="31315"/>
                </a:cubicBezTo>
                <a:cubicBezTo>
                  <a:pt x="282189" y="35150"/>
                  <a:pt x="284107" y="41061"/>
                  <a:pt x="284107" y="49048"/>
                </a:cubicBezTo>
                <a:lnTo>
                  <a:pt x="284107" y="97626"/>
                </a:lnTo>
                <a:lnTo>
                  <a:pt x="272122" y="97626"/>
                </a:lnTo>
                <a:lnTo>
                  <a:pt x="272122" y="53047"/>
                </a:lnTo>
                <a:cubicBezTo>
                  <a:pt x="272122" y="48250"/>
                  <a:pt x="271697" y="44845"/>
                  <a:pt x="270844" y="42820"/>
                </a:cubicBezTo>
                <a:cubicBezTo>
                  <a:pt x="270098" y="40693"/>
                  <a:pt x="268713" y="38985"/>
                  <a:pt x="266690" y="37706"/>
                </a:cubicBezTo>
                <a:cubicBezTo>
                  <a:pt x="264666" y="36428"/>
                  <a:pt x="262269" y="35794"/>
                  <a:pt x="259499" y="35794"/>
                </a:cubicBezTo>
                <a:cubicBezTo>
                  <a:pt x="254598" y="35794"/>
                  <a:pt x="250496" y="37441"/>
                  <a:pt x="247194" y="40744"/>
                </a:cubicBezTo>
                <a:cubicBezTo>
                  <a:pt x="243892" y="44047"/>
                  <a:pt x="242241" y="49314"/>
                  <a:pt x="242241" y="56565"/>
                </a:cubicBezTo>
                <a:lnTo>
                  <a:pt x="242241" y="97626"/>
                </a:lnTo>
                <a:lnTo>
                  <a:pt x="230256" y="97626"/>
                </a:lnTo>
                <a:lnTo>
                  <a:pt x="230256" y="51768"/>
                </a:lnTo>
                <a:cubicBezTo>
                  <a:pt x="230256" y="46440"/>
                  <a:pt x="229244" y="42452"/>
                  <a:pt x="227220" y="39783"/>
                </a:cubicBezTo>
                <a:cubicBezTo>
                  <a:pt x="225303" y="37123"/>
                  <a:pt x="222160" y="35794"/>
                  <a:pt x="217792" y="35794"/>
                </a:cubicBezTo>
                <a:cubicBezTo>
                  <a:pt x="214383" y="35794"/>
                  <a:pt x="211241" y="36694"/>
                  <a:pt x="208365" y="38504"/>
                </a:cubicBezTo>
                <a:cubicBezTo>
                  <a:pt x="205488" y="40212"/>
                  <a:pt x="203411" y="42769"/>
                  <a:pt x="202133" y="46174"/>
                </a:cubicBezTo>
                <a:cubicBezTo>
                  <a:pt x="200854" y="49580"/>
                  <a:pt x="200215" y="54540"/>
                  <a:pt x="200215" y="61034"/>
                </a:cubicBezTo>
                <a:lnTo>
                  <a:pt x="200215" y="97626"/>
                </a:lnTo>
                <a:lnTo>
                  <a:pt x="188230" y="97626"/>
                </a:lnTo>
                <a:close/>
                <a:moveTo>
                  <a:pt x="341401" y="97626"/>
                </a:moveTo>
                <a:lnTo>
                  <a:pt x="341401" y="0"/>
                </a:lnTo>
                <a:lnTo>
                  <a:pt x="384705" y="0"/>
                </a:lnTo>
                <a:cubicBezTo>
                  <a:pt x="393334" y="0"/>
                  <a:pt x="399886" y="900"/>
                  <a:pt x="404360" y="2710"/>
                </a:cubicBezTo>
                <a:cubicBezTo>
                  <a:pt x="408941" y="4418"/>
                  <a:pt x="412562" y="7507"/>
                  <a:pt x="415226" y="11976"/>
                </a:cubicBezTo>
                <a:cubicBezTo>
                  <a:pt x="417996" y="16455"/>
                  <a:pt x="419381" y="21354"/>
                  <a:pt x="419381" y="26682"/>
                </a:cubicBezTo>
                <a:cubicBezTo>
                  <a:pt x="419381" y="33606"/>
                  <a:pt x="417144" y="39465"/>
                  <a:pt x="412670" y="44262"/>
                </a:cubicBezTo>
                <a:cubicBezTo>
                  <a:pt x="408195" y="48946"/>
                  <a:pt x="401271" y="51932"/>
                  <a:pt x="391896" y="53210"/>
                </a:cubicBezTo>
                <a:cubicBezTo>
                  <a:pt x="395304" y="54908"/>
                  <a:pt x="397914" y="56565"/>
                  <a:pt x="399726" y="58160"/>
                </a:cubicBezTo>
                <a:cubicBezTo>
                  <a:pt x="403454" y="61566"/>
                  <a:pt x="407023" y="65881"/>
                  <a:pt x="410432" y="71107"/>
                </a:cubicBezTo>
                <a:lnTo>
                  <a:pt x="427371" y="97626"/>
                </a:lnTo>
                <a:lnTo>
                  <a:pt x="411231" y="97626"/>
                </a:lnTo>
                <a:lnTo>
                  <a:pt x="398288" y="77336"/>
                </a:lnTo>
                <a:cubicBezTo>
                  <a:pt x="394453" y="71476"/>
                  <a:pt x="391310" y="67006"/>
                  <a:pt x="388860" y="63918"/>
                </a:cubicBezTo>
                <a:cubicBezTo>
                  <a:pt x="386517" y="60819"/>
                  <a:pt x="384332" y="58641"/>
                  <a:pt x="382308" y="57362"/>
                </a:cubicBezTo>
                <a:cubicBezTo>
                  <a:pt x="380391" y="56084"/>
                  <a:pt x="378473" y="55235"/>
                  <a:pt x="376556" y="54806"/>
                </a:cubicBezTo>
                <a:cubicBezTo>
                  <a:pt x="375065" y="54489"/>
                  <a:pt x="372667" y="54325"/>
                  <a:pt x="369365" y="54325"/>
                </a:cubicBezTo>
                <a:lnTo>
                  <a:pt x="354344" y="54325"/>
                </a:lnTo>
                <a:lnTo>
                  <a:pt x="354344" y="97626"/>
                </a:lnTo>
                <a:lnTo>
                  <a:pt x="341401" y="97626"/>
                </a:lnTo>
                <a:close/>
                <a:moveTo>
                  <a:pt x="354344" y="43137"/>
                </a:moveTo>
                <a:lnTo>
                  <a:pt x="382149" y="43137"/>
                </a:lnTo>
                <a:cubicBezTo>
                  <a:pt x="388008" y="43137"/>
                  <a:pt x="392588" y="42554"/>
                  <a:pt x="395890" y="41378"/>
                </a:cubicBezTo>
                <a:cubicBezTo>
                  <a:pt x="399193" y="40100"/>
                  <a:pt x="401696" y="38136"/>
                  <a:pt x="403401" y="35467"/>
                </a:cubicBezTo>
                <a:cubicBezTo>
                  <a:pt x="405212" y="32808"/>
                  <a:pt x="406117" y="29873"/>
                  <a:pt x="406117" y="26682"/>
                </a:cubicBezTo>
                <a:cubicBezTo>
                  <a:pt x="406117" y="22100"/>
                  <a:pt x="404414" y="18316"/>
                  <a:pt x="401004" y="15340"/>
                </a:cubicBezTo>
                <a:cubicBezTo>
                  <a:pt x="397702" y="12354"/>
                  <a:pt x="392429" y="10861"/>
                  <a:pt x="385185" y="10861"/>
                </a:cubicBezTo>
                <a:lnTo>
                  <a:pt x="354344" y="10861"/>
                </a:lnTo>
                <a:lnTo>
                  <a:pt x="354344" y="43137"/>
                </a:lnTo>
                <a:close/>
                <a:moveTo>
                  <a:pt x="486496" y="74942"/>
                </a:moveTo>
                <a:lnTo>
                  <a:pt x="498800" y="76374"/>
                </a:lnTo>
                <a:cubicBezTo>
                  <a:pt x="496883" y="83625"/>
                  <a:pt x="493260" y="89270"/>
                  <a:pt x="487934" y="93320"/>
                </a:cubicBezTo>
                <a:cubicBezTo>
                  <a:pt x="482714" y="97257"/>
                  <a:pt x="476002" y="99231"/>
                  <a:pt x="467800" y="99231"/>
                </a:cubicBezTo>
                <a:cubicBezTo>
                  <a:pt x="457466" y="99231"/>
                  <a:pt x="449263" y="96030"/>
                  <a:pt x="443192" y="89638"/>
                </a:cubicBezTo>
                <a:cubicBezTo>
                  <a:pt x="437119" y="83247"/>
                  <a:pt x="434084" y="74349"/>
                  <a:pt x="434084" y="62957"/>
                </a:cubicBezTo>
                <a:cubicBezTo>
                  <a:pt x="434084" y="51022"/>
                  <a:pt x="437119" y="41807"/>
                  <a:pt x="443192" y="35313"/>
                </a:cubicBezTo>
                <a:cubicBezTo>
                  <a:pt x="449370" y="28707"/>
                  <a:pt x="457360" y="25404"/>
                  <a:pt x="467160" y="25404"/>
                </a:cubicBezTo>
                <a:cubicBezTo>
                  <a:pt x="476642" y="25404"/>
                  <a:pt x="484365" y="28594"/>
                  <a:pt x="490331" y="34986"/>
                </a:cubicBezTo>
                <a:cubicBezTo>
                  <a:pt x="496297" y="41378"/>
                  <a:pt x="499280" y="50439"/>
                  <a:pt x="499280" y="62159"/>
                </a:cubicBezTo>
                <a:cubicBezTo>
                  <a:pt x="499280" y="62905"/>
                  <a:pt x="499280" y="63969"/>
                  <a:pt x="499280" y="65350"/>
                </a:cubicBezTo>
                <a:lnTo>
                  <a:pt x="446547" y="65350"/>
                </a:lnTo>
                <a:cubicBezTo>
                  <a:pt x="446974" y="73132"/>
                  <a:pt x="449157" y="79094"/>
                  <a:pt x="453098" y="83247"/>
                </a:cubicBezTo>
                <a:cubicBezTo>
                  <a:pt x="457040" y="87296"/>
                  <a:pt x="461941" y="89321"/>
                  <a:pt x="467800" y="89321"/>
                </a:cubicBezTo>
                <a:cubicBezTo>
                  <a:pt x="472274" y="89321"/>
                  <a:pt x="476056" y="88207"/>
                  <a:pt x="479145" y="85967"/>
                </a:cubicBezTo>
                <a:cubicBezTo>
                  <a:pt x="482235" y="83625"/>
                  <a:pt x="484685" y="79943"/>
                  <a:pt x="486496" y="74942"/>
                </a:cubicBezTo>
                <a:close/>
                <a:moveTo>
                  <a:pt x="447186" y="55440"/>
                </a:moveTo>
                <a:lnTo>
                  <a:pt x="486656" y="55440"/>
                </a:lnTo>
                <a:cubicBezTo>
                  <a:pt x="486123" y="49580"/>
                  <a:pt x="484632" y="45162"/>
                  <a:pt x="482182" y="42186"/>
                </a:cubicBezTo>
                <a:cubicBezTo>
                  <a:pt x="478346" y="37492"/>
                  <a:pt x="473393" y="35150"/>
                  <a:pt x="467321" y="35150"/>
                </a:cubicBezTo>
                <a:cubicBezTo>
                  <a:pt x="461781" y="35150"/>
                  <a:pt x="457147" y="37011"/>
                  <a:pt x="453419" y="40744"/>
                </a:cubicBezTo>
                <a:cubicBezTo>
                  <a:pt x="449690" y="44364"/>
                  <a:pt x="447613" y="49263"/>
                  <a:pt x="447186" y="55440"/>
                </a:cubicBezTo>
                <a:close/>
                <a:moveTo>
                  <a:pt x="509090" y="76538"/>
                </a:moveTo>
                <a:lnTo>
                  <a:pt x="520916" y="74615"/>
                </a:lnTo>
                <a:cubicBezTo>
                  <a:pt x="521661" y="79412"/>
                  <a:pt x="523526" y="83093"/>
                  <a:pt x="526508" y="85650"/>
                </a:cubicBezTo>
                <a:cubicBezTo>
                  <a:pt x="529597" y="88094"/>
                  <a:pt x="533859" y="89321"/>
                  <a:pt x="539291" y="89321"/>
                </a:cubicBezTo>
                <a:cubicBezTo>
                  <a:pt x="544831" y="89321"/>
                  <a:pt x="548932" y="88207"/>
                  <a:pt x="551596" y="85967"/>
                </a:cubicBezTo>
                <a:cubicBezTo>
                  <a:pt x="554259" y="83727"/>
                  <a:pt x="555591" y="81119"/>
                  <a:pt x="555591" y="78133"/>
                </a:cubicBezTo>
                <a:cubicBezTo>
                  <a:pt x="555591" y="75474"/>
                  <a:pt x="554366" y="73337"/>
                  <a:pt x="551915" y="71741"/>
                </a:cubicBezTo>
                <a:cubicBezTo>
                  <a:pt x="550318" y="70678"/>
                  <a:pt x="546269" y="69348"/>
                  <a:pt x="539771" y="67753"/>
                </a:cubicBezTo>
                <a:cubicBezTo>
                  <a:pt x="530929" y="65513"/>
                  <a:pt x="524804" y="63591"/>
                  <a:pt x="521394" y="61995"/>
                </a:cubicBezTo>
                <a:cubicBezTo>
                  <a:pt x="518092" y="60287"/>
                  <a:pt x="515535" y="58058"/>
                  <a:pt x="513724" y="55286"/>
                </a:cubicBezTo>
                <a:cubicBezTo>
                  <a:pt x="512020" y="52413"/>
                  <a:pt x="511167" y="49212"/>
                  <a:pt x="511167" y="45694"/>
                </a:cubicBezTo>
                <a:cubicBezTo>
                  <a:pt x="511167" y="42605"/>
                  <a:pt x="511860" y="39731"/>
                  <a:pt x="513246" y="37072"/>
                </a:cubicBezTo>
                <a:cubicBezTo>
                  <a:pt x="514737" y="34301"/>
                  <a:pt x="516707" y="32010"/>
                  <a:pt x="519158" y="30200"/>
                </a:cubicBezTo>
                <a:cubicBezTo>
                  <a:pt x="521075" y="28922"/>
                  <a:pt x="523632" y="27797"/>
                  <a:pt x="526828" y="26845"/>
                </a:cubicBezTo>
                <a:cubicBezTo>
                  <a:pt x="530024" y="25884"/>
                  <a:pt x="533486" y="25404"/>
                  <a:pt x="537214" y="25404"/>
                </a:cubicBezTo>
                <a:cubicBezTo>
                  <a:pt x="542754" y="25404"/>
                  <a:pt x="547601" y="26201"/>
                  <a:pt x="551756" y="27797"/>
                </a:cubicBezTo>
                <a:cubicBezTo>
                  <a:pt x="555910" y="29402"/>
                  <a:pt x="558999" y="31581"/>
                  <a:pt x="561023" y="34352"/>
                </a:cubicBezTo>
                <a:cubicBezTo>
                  <a:pt x="563047" y="37011"/>
                  <a:pt x="564433" y="40631"/>
                  <a:pt x="565179" y="45213"/>
                </a:cubicBezTo>
                <a:lnTo>
                  <a:pt x="553514" y="46819"/>
                </a:lnTo>
                <a:cubicBezTo>
                  <a:pt x="552981" y="43188"/>
                  <a:pt x="551436" y="40366"/>
                  <a:pt x="548879" y="38351"/>
                </a:cubicBezTo>
                <a:cubicBezTo>
                  <a:pt x="546322" y="36213"/>
                  <a:pt x="542701" y="35150"/>
                  <a:pt x="538013" y="35150"/>
                </a:cubicBezTo>
                <a:cubicBezTo>
                  <a:pt x="532474" y="35150"/>
                  <a:pt x="528532" y="36060"/>
                  <a:pt x="526189" y="37870"/>
                </a:cubicBezTo>
                <a:cubicBezTo>
                  <a:pt x="523845" y="39680"/>
                  <a:pt x="522673" y="41807"/>
                  <a:pt x="522673" y="44262"/>
                </a:cubicBezTo>
                <a:cubicBezTo>
                  <a:pt x="522673" y="45857"/>
                  <a:pt x="523152" y="47299"/>
                  <a:pt x="524112" y="48578"/>
                </a:cubicBezTo>
                <a:cubicBezTo>
                  <a:pt x="525176" y="49856"/>
                  <a:pt x="526722" y="50919"/>
                  <a:pt x="528745" y="51768"/>
                </a:cubicBezTo>
                <a:cubicBezTo>
                  <a:pt x="529917" y="52198"/>
                  <a:pt x="533432" y="53210"/>
                  <a:pt x="539291" y="54806"/>
                </a:cubicBezTo>
                <a:cubicBezTo>
                  <a:pt x="547814" y="57045"/>
                  <a:pt x="553727" y="58907"/>
                  <a:pt x="557029" y="60400"/>
                </a:cubicBezTo>
                <a:cubicBezTo>
                  <a:pt x="560437" y="61781"/>
                  <a:pt x="563101" y="63857"/>
                  <a:pt x="565019" y="66628"/>
                </a:cubicBezTo>
                <a:cubicBezTo>
                  <a:pt x="566937" y="69399"/>
                  <a:pt x="567895" y="72805"/>
                  <a:pt x="567895" y="76855"/>
                </a:cubicBezTo>
                <a:cubicBezTo>
                  <a:pt x="567895" y="80905"/>
                  <a:pt x="566723" y="84689"/>
                  <a:pt x="564380" y="88207"/>
                </a:cubicBezTo>
                <a:cubicBezTo>
                  <a:pt x="562036" y="91715"/>
                  <a:pt x="558627" y="94435"/>
                  <a:pt x="554153" y="96347"/>
                </a:cubicBezTo>
                <a:cubicBezTo>
                  <a:pt x="549785" y="98270"/>
                  <a:pt x="544831" y="99231"/>
                  <a:pt x="539291" y="99231"/>
                </a:cubicBezTo>
                <a:cubicBezTo>
                  <a:pt x="530130" y="99231"/>
                  <a:pt x="523152" y="97309"/>
                  <a:pt x="518359" y="93473"/>
                </a:cubicBezTo>
                <a:cubicBezTo>
                  <a:pt x="513565" y="89638"/>
                  <a:pt x="510475" y="83993"/>
                  <a:pt x="509090" y="76538"/>
                </a:cubicBezTo>
                <a:close/>
                <a:moveTo>
                  <a:pt x="582037" y="124798"/>
                </a:moveTo>
                <a:lnTo>
                  <a:pt x="582037" y="26999"/>
                </a:lnTo>
                <a:lnTo>
                  <a:pt x="593062" y="26999"/>
                </a:lnTo>
                <a:lnTo>
                  <a:pt x="593062" y="36111"/>
                </a:lnTo>
                <a:cubicBezTo>
                  <a:pt x="595619" y="32491"/>
                  <a:pt x="598496" y="29822"/>
                  <a:pt x="601691" y="28124"/>
                </a:cubicBezTo>
                <a:cubicBezTo>
                  <a:pt x="604994" y="26304"/>
                  <a:pt x="608935" y="25404"/>
                  <a:pt x="613516" y="25404"/>
                </a:cubicBezTo>
                <a:cubicBezTo>
                  <a:pt x="619482" y="25404"/>
                  <a:pt x="624755" y="26948"/>
                  <a:pt x="629336" y="30036"/>
                </a:cubicBezTo>
                <a:cubicBezTo>
                  <a:pt x="634024" y="33125"/>
                  <a:pt x="637539" y="37492"/>
                  <a:pt x="639883" y="43137"/>
                </a:cubicBezTo>
                <a:cubicBezTo>
                  <a:pt x="642226" y="48782"/>
                  <a:pt x="643398" y="55020"/>
                  <a:pt x="643398" y="61832"/>
                </a:cubicBezTo>
                <a:cubicBezTo>
                  <a:pt x="643398" y="68970"/>
                  <a:pt x="642119" y="75474"/>
                  <a:pt x="639563" y="81334"/>
                </a:cubicBezTo>
                <a:cubicBezTo>
                  <a:pt x="637006" y="87082"/>
                  <a:pt x="633224" y="91500"/>
                  <a:pt x="628217" y="94598"/>
                </a:cubicBezTo>
                <a:cubicBezTo>
                  <a:pt x="623317" y="97687"/>
                  <a:pt x="618097" y="99231"/>
                  <a:pt x="612557" y="99231"/>
                </a:cubicBezTo>
                <a:cubicBezTo>
                  <a:pt x="608616" y="99231"/>
                  <a:pt x="605047" y="98372"/>
                  <a:pt x="601851" y="96674"/>
                </a:cubicBezTo>
                <a:cubicBezTo>
                  <a:pt x="598655" y="94967"/>
                  <a:pt x="596045" y="92839"/>
                  <a:pt x="594021" y="90283"/>
                </a:cubicBezTo>
                <a:lnTo>
                  <a:pt x="594021" y="124798"/>
                </a:lnTo>
                <a:lnTo>
                  <a:pt x="582037" y="124798"/>
                </a:lnTo>
                <a:close/>
                <a:moveTo>
                  <a:pt x="592903" y="62639"/>
                </a:moveTo>
                <a:cubicBezTo>
                  <a:pt x="592903" y="71793"/>
                  <a:pt x="594714" y="78563"/>
                  <a:pt x="598336" y="82930"/>
                </a:cubicBezTo>
                <a:cubicBezTo>
                  <a:pt x="602065" y="87194"/>
                  <a:pt x="606539" y="89321"/>
                  <a:pt x="611759" y="89321"/>
                </a:cubicBezTo>
                <a:cubicBezTo>
                  <a:pt x="617085" y="89321"/>
                  <a:pt x="621666" y="87082"/>
                  <a:pt x="625501" y="82612"/>
                </a:cubicBezTo>
                <a:cubicBezTo>
                  <a:pt x="629336" y="78133"/>
                  <a:pt x="631253" y="71158"/>
                  <a:pt x="631253" y="61678"/>
                </a:cubicBezTo>
                <a:cubicBezTo>
                  <a:pt x="631253" y="52730"/>
                  <a:pt x="629389" y="46021"/>
                  <a:pt x="625660" y="41542"/>
                </a:cubicBezTo>
                <a:cubicBezTo>
                  <a:pt x="621932" y="36960"/>
                  <a:pt x="617511" y="34669"/>
                  <a:pt x="612398" y="34669"/>
                </a:cubicBezTo>
                <a:cubicBezTo>
                  <a:pt x="607285" y="34669"/>
                  <a:pt x="602757" y="37072"/>
                  <a:pt x="598815" y="41859"/>
                </a:cubicBezTo>
                <a:cubicBezTo>
                  <a:pt x="594873" y="46655"/>
                  <a:pt x="592903" y="53579"/>
                  <a:pt x="592903" y="62639"/>
                </a:cubicBezTo>
                <a:close/>
                <a:moveTo>
                  <a:pt x="661198" y="40580"/>
                </a:moveTo>
                <a:lnTo>
                  <a:pt x="661198" y="26999"/>
                </a:lnTo>
                <a:lnTo>
                  <a:pt x="674781" y="26999"/>
                </a:lnTo>
                <a:lnTo>
                  <a:pt x="674781" y="40580"/>
                </a:lnTo>
                <a:lnTo>
                  <a:pt x="661198" y="40580"/>
                </a:lnTo>
                <a:close/>
                <a:moveTo>
                  <a:pt x="661198" y="97626"/>
                </a:moveTo>
                <a:lnTo>
                  <a:pt x="661198" y="84044"/>
                </a:lnTo>
                <a:lnTo>
                  <a:pt x="674781" y="84044"/>
                </a:lnTo>
                <a:lnTo>
                  <a:pt x="674781" y="97626"/>
                </a:lnTo>
                <a:lnTo>
                  <a:pt x="661198" y="97626"/>
                </a:lnTo>
                <a:close/>
              </a:path>
            </a:pathLst>
          </a:custGeom>
          <a:solidFill>
            <a:srgbClr val="000000"/>
          </a:solidFill>
          <a:ln w="4842" cap="sq">
            <a:noFill/>
            <a:prstDash val="solid"/>
            <a:miter/>
          </a:ln>
        </p:spPr>
        <p:txBody>
          <a:bodyPr rtlCol="0" anchor="ctr"/>
          <a:lstStyle/>
          <a:p>
            <a:endParaRPr lang="en-US" sz="1701"/>
          </a:p>
        </p:txBody>
      </p:sp>
      <p:sp>
        <p:nvSpPr>
          <p:cNvPr id="87" name="Freeform 86">
            <a:extLst>
              <a:ext uri="{FF2B5EF4-FFF2-40B4-BE49-F238E27FC236}">
                <a16:creationId xmlns:a16="http://schemas.microsoft.com/office/drawing/2014/main" id="{F8F5A67F-EA32-644C-BE32-16C344B62CDE}"/>
              </a:ext>
            </a:extLst>
          </p:cNvPr>
          <p:cNvSpPr/>
          <p:nvPr/>
        </p:nvSpPr>
        <p:spPr>
          <a:xfrm>
            <a:off x="9552041"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88" name="Freeform 87">
            <a:extLst>
              <a:ext uri="{FF2B5EF4-FFF2-40B4-BE49-F238E27FC236}">
                <a16:creationId xmlns:a16="http://schemas.microsoft.com/office/drawing/2014/main" id="{457661FE-1FD2-7A4F-8FFD-FB60CF4A7EC9}"/>
              </a:ext>
            </a:extLst>
          </p:cNvPr>
          <p:cNvSpPr/>
          <p:nvPr/>
        </p:nvSpPr>
        <p:spPr>
          <a:xfrm>
            <a:off x="9552041"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89" name="Freeform 88">
            <a:extLst>
              <a:ext uri="{FF2B5EF4-FFF2-40B4-BE49-F238E27FC236}">
                <a16:creationId xmlns:a16="http://schemas.microsoft.com/office/drawing/2014/main" id="{223E09D9-5DBC-3847-B1C5-2C6574A0BE46}"/>
              </a:ext>
            </a:extLst>
          </p:cNvPr>
          <p:cNvSpPr/>
          <p:nvPr/>
        </p:nvSpPr>
        <p:spPr>
          <a:xfrm>
            <a:off x="9552041"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EEEEEE"/>
          </a:solidFill>
          <a:ln w="4842" cap="sq">
            <a:noFill/>
            <a:prstDash val="solid"/>
            <a:miter/>
          </a:ln>
        </p:spPr>
        <p:txBody>
          <a:bodyPr rtlCol="0" anchor="ctr"/>
          <a:lstStyle/>
          <a:p>
            <a:endParaRPr lang="en-US" sz="1701"/>
          </a:p>
        </p:txBody>
      </p:sp>
      <p:sp>
        <p:nvSpPr>
          <p:cNvPr id="90" name="Freeform 89">
            <a:extLst>
              <a:ext uri="{FF2B5EF4-FFF2-40B4-BE49-F238E27FC236}">
                <a16:creationId xmlns:a16="http://schemas.microsoft.com/office/drawing/2014/main" id="{A1435757-2DDC-784B-8203-22B115C171FA}"/>
              </a:ext>
            </a:extLst>
          </p:cNvPr>
          <p:cNvSpPr/>
          <p:nvPr/>
        </p:nvSpPr>
        <p:spPr>
          <a:xfrm>
            <a:off x="9552041"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C9C7C2"/>
            </a:solidFill>
            <a:prstDash val="solid"/>
            <a:round/>
          </a:ln>
        </p:spPr>
        <p:txBody>
          <a:bodyPr rtlCol="0" anchor="ctr"/>
          <a:lstStyle/>
          <a:p>
            <a:endParaRPr lang="en-US" sz="1701"/>
          </a:p>
        </p:txBody>
      </p:sp>
      <p:sp>
        <p:nvSpPr>
          <p:cNvPr id="91" name="Freeform 90">
            <a:extLst>
              <a:ext uri="{FF2B5EF4-FFF2-40B4-BE49-F238E27FC236}">
                <a16:creationId xmlns:a16="http://schemas.microsoft.com/office/drawing/2014/main" id="{CD0824AD-0C70-AA40-BACC-572ADCF71B7F}"/>
              </a:ext>
            </a:extLst>
          </p:cNvPr>
          <p:cNvSpPr/>
          <p:nvPr/>
        </p:nvSpPr>
        <p:spPr>
          <a:xfrm>
            <a:off x="9088196"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78392"/>
          </a:solidFill>
          <a:ln w="4842" cap="sq">
            <a:noFill/>
            <a:prstDash val="solid"/>
            <a:miter/>
          </a:ln>
        </p:spPr>
        <p:txBody>
          <a:bodyPr rtlCol="0" anchor="ctr"/>
          <a:lstStyle/>
          <a:p>
            <a:endParaRPr lang="en-US" sz="1701"/>
          </a:p>
        </p:txBody>
      </p:sp>
      <p:sp>
        <p:nvSpPr>
          <p:cNvPr id="92" name="Freeform 91">
            <a:extLst>
              <a:ext uri="{FF2B5EF4-FFF2-40B4-BE49-F238E27FC236}">
                <a16:creationId xmlns:a16="http://schemas.microsoft.com/office/drawing/2014/main" id="{1E094B80-0A6F-4C45-96C5-3D8058703CA9}"/>
              </a:ext>
            </a:extLst>
          </p:cNvPr>
          <p:cNvSpPr/>
          <p:nvPr/>
        </p:nvSpPr>
        <p:spPr>
          <a:xfrm>
            <a:off x="9088196"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C5356"/>
            </a:solidFill>
            <a:prstDash val="solid"/>
            <a:round/>
          </a:ln>
        </p:spPr>
        <p:txBody>
          <a:bodyPr rtlCol="0" anchor="ctr"/>
          <a:lstStyle/>
          <a:p>
            <a:endParaRPr lang="en-US" sz="1701"/>
          </a:p>
        </p:txBody>
      </p:sp>
      <p:sp>
        <p:nvSpPr>
          <p:cNvPr id="93" name="Freeform 92">
            <a:extLst>
              <a:ext uri="{FF2B5EF4-FFF2-40B4-BE49-F238E27FC236}">
                <a16:creationId xmlns:a16="http://schemas.microsoft.com/office/drawing/2014/main" id="{7FDDBFA0-F8F8-3540-A8C6-033CDB7FE008}"/>
              </a:ext>
            </a:extLst>
          </p:cNvPr>
          <p:cNvSpPr/>
          <p:nvPr/>
        </p:nvSpPr>
        <p:spPr>
          <a:xfrm>
            <a:off x="9217387" y="3827428"/>
            <a:ext cx="201840" cy="118232"/>
          </a:xfrm>
          <a:custGeom>
            <a:avLst/>
            <a:gdLst>
              <a:gd name="connsiteX0" fmla="*/ 50173 w 213608"/>
              <a:gd name="connsiteY0" fmla="*/ 89168 h 125125"/>
              <a:gd name="connsiteX1" fmla="*/ 37236 w 213608"/>
              <a:gd name="connsiteY1" fmla="*/ 97319 h 125125"/>
              <a:gd name="connsiteX2" fmla="*/ 24125 w 213608"/>
              <a:gd name="connsiteY2" fmla="*/ 99558 h 125125"/>
              <a:gd name="connsiteX3" fmla="*/ 6228 w 213608"/>
              <a:gd name="connsiteY3" fmla="*/ 93964 h 125125"/>
              <a:gd name="connsiteX4" fmla="*/ 0 w 213608"/>
              <a:gd name="connsiteY4" fmla="*/ 79258 h 125125"/>
              <a:gd name="connsiteX5" fmla="*/ 2240 w 213608"/>
              <a:gd name="connsiteY5" fmla="*/ 69829 h 125125"/>
              <a:gd name="connsiteX6" fmla="*/ 8468 w 213608"/>
              <a:gd name="connsiteY6" fmla="*/ 62967 h 125125"/>
              <a:gd name="connsiteX7" fmla="*/ 17099 w 213608"/>
              <a:gd name="connsiteY7" fmla="*/ 58968 h 125125"/>
              <a:gd name="connsiteX8" fmla="*/ 27807 w 213608"/>
              <a:gd name="connsiteY8" fmla="*/ 57209 h 125125"/>
              <a:gd name="connsiteX9" fmla="*/ 49222 w 213608"/>
              <a:gd name="connsiteY9" fmla="*/ 53057 h 125125"/>
              <a:gd name="connsiteX10" fmla="*/ 49222 w 213608"/>
              <a:gd name="connsiteY10" fmla="*/ 50019 h 125125"/>
              <a:gd name="connsiteX11" fmla="*/ 45857 w 213608"/>
              <a:gd name="connsiteY11" fmla="*/ 39629 h 125125"/>
              <a:gd name="connsiteX12" fmla="*/ 32122 w 213608"/>
              <a:gd name="connsiteY12" fmla="*/ 35641 h 125125"/>
              <a:gd name="connsiteX13" fmla="*/ 19656 w 213608"/>
              <a:gd name="connsiteY13" fmla="*/ 38678 h 125125"/>
              <a:gd name="connsiteX14" fmla="*/ 13745 w 213608"/>
              <a:gd name="connsiteY14" fmla="*/ 49058 h 125125"/>
              <a:gd name="connsiteX15" fmla="*/ 2076 w 213608"/>
              <a:gd name="connsiteY15" fmla="*/ 47463 h 125125"/>
              <a:gd name="connsiteX16" fmla="*/ 7353 w 213608"/>
              <a:gd name="connsiteY16" fmla="*/ 35313 h 125125"/>
              <a:gd name="connsiteX17" fmla="*/ 17897 w 213608"/>
              <a:gd name="connsiteY17" fmla="*/ 28287 h 125125"/>
              <a:gd name="connsiteX18" fmla="*/ 33881 w 213608"/>
              <a:gd name="connsiteY18" fmla="*/ 25731 h 125125"/>
              <a:gd name="connsiteX19" fmla="*/ 48578 w 213608"/>
              <a:gd name="connsiteY19" fmla="*/ 27807 h 125125"/>
              <a:gd name="connsiteX20" fmla="*/ 56892 w 213608"/>
              <a:gd name="connsiteY20" fmla="*/ 33237 h 125125"/>
              <a:gd name="connsiteX21" fmla="*/ 60727 w 213608"/>
              <a:gd name="connsiteY21" fmla="*/ 41388 h 125125"/>
              <a:gd name="connsiteX22" fmla="*/ 61197 w 213608"/>
              <a:gd name="connsiteY22" fmla="*/ 52413 h 125125"/>
              <a:gd name="connsiteX23" fmla="*/ 61197 w 213608"/>
              <a:gd name="connsiteY23" fmla="*/ 68397 h 125125"/>
              <a:gd name="connsiteX24" fmla="*/ 62005 w 213608"/>
              <a:gd name="connsiteY24" fmla="*/ 89485 h 125125"/>
              <a:gd name="connsiteX25" fmla="*/ 65032 w 213608"/>
              <a:gd name="connsiteY25" fmla="*/ 97953 h 125125"/>
              <a:gd name="connsiteX26" fmla="*/ 52576 w 213608"/>
              <a:gd name="connsiteY26" fmla="*/ 97953 h 125125"/>
              <a:gd name="connsiteX27" fmla="*/ 50173 w 213608"/>
              <a:gd name="connsiteY27" fmla="*/ 89168 h 125125"/>
              <a:gd name="connsiteX28" fmla="*/ 49222 w 213608"/>
              <a:gd name="connsiteY28" fmla="*/ 62486 h 125125"/>
              <a:gd name="connsiteX29" fmla="*/ 29566 w 213608"/>
              <a:gd name="connsiteY29" fmla="*/ 66955 h 125125"/>
              <a:gd name="connsiteX30" fmla="*/ 19175 w 213608"/>
              <a:gd name="connsiteY30" fmla="*/ 69512 h 125125"/>
              <a:gd name="connsiteX31" fmla="*/ 14379 w 213608"/>
              <a:gd name="connsiteY31" fmla="*/ 73347 h 125125"/>
              <a:gd name="connsiteX32" fmla="*/ 12784 w 213608"/>
              <a:gd name="connsiteY32" fmla="*/ 78941 h 125125"/>
              <a:gd name="connsiteX33" fmla="*/ 16302 w 213608"/>
              <a:gd name="connsiteY33" fmla="*/ 86928 h 125125"/>
              <a:gd name="connsiteX34" fmla="*/ 27009 w 213608"/>
              <a:gd name="connsiteY34" fmla="*/ 90129 h 125125"/>
              <a:gd name="connsiteX35" fmla="*/ 39312 w 213608"/>
              <a:gd name="connsiteY35" fmla="*/ 87092 h 125125"/>
              <a:gd name="connsiteX36" fmla="*/ 47299 w 213608"/>
              <a:gd name="connsiteY36" fmla="*/ 78777 h 125125"/>
              <a:gd name="connsiteX37" fmla="*/ 49222 w 213608"/>
              <a:gd name="connsiteY37" fmla="*/ 66802 h 125125"/>
              <a:gd name="connsiteX38" fmla="*/ 49222 w 213608"/>
              <a:gd name="connsiteY38" fmla="*/ 62486 h 125125"/>
              <a:gd name="connsiteX39" fmla="*/ 80117 w 213608"/>
              <a:gd name="connsiteY39" fmla="*/ 125126 h 125125"/>
              <a:gd name="connsiteX40" fmla="*/ 80117 w 213608"/>
              <a:gd name="connsiteY40" fmla="*/ 327 h 125125"/>
              <a:gd name="connsiteX41" fmla="*/ 106492 w 213608"/>
              <a:gd name="connsiteY41" fmla="*/ 327 h 125125"/>
              <a:gd name="connsiteX42" fmla="*/ 106492 w 213608"/>
              <a:gd name="connsiteY42" fmla="*/ 10227 h 125125"/>
              <a:gd name="connsiteX43" fmla="*/ 92103 w 213608"/>
              <a:gd name="connsiteY43" fmla="*/ 10227 h 125125"/>
              <a:gd name="connsiteX44" fmla="*/ 92103 w 213608"/>
              <a:gd name="connsiteY44" fmla="*/ 115052 h 125125"/>
              <a:gd name="connsiteX45" fmla="*/ 106492 w 213608"/>
              <a:gd name="connsiteY45" fmla="*/ 115052 h 125125"/>
              <a:gd name="connsiteX46" fmla="*/ 106492 w 213608"/>
              <a:gd name="connsiteY46" fmla="*/ 125126 h 125125"/>
              <a:gd name="connsiteX47" fmla="*/ 80117 w 213608"/>
              <a:gd name="connsiteY47" fmla="*/ 125126 h 125125"/>
              <a:gd name="connsiteX48" fmla="*/ 114479 w 213608"/>
              <a:gd name="connsiteY48" fmla="*/ 72232 h 125125"/>
              <a:gd name="connsiteX49" fmla="*/ 126465 w 213608"/>
              <a:gd name="connsiteY49" fmla="*/ 70637 h 125125"/>
              <a:gd name="connsiteX50" fmla="*/ 133491 w 213608"/>
              <a:gd name="connsiteY50" fmla="*/ 85333 h 125125"/>
              <a:gd name="connsiteX51" fmla="*/ 145477 w 213608"/>
              <a:gd name="connsiteY51" fmla="*/ 89812 h 125125"/>
              <a:gd name="connsiteX52" fmla="*/ 159702 w 213608"/>
              <a:gd name="connsiteY52" fmla="*/ 83891 h 125125"/>
              <a:gd name="connsiteX53" fmla="*/ 165614 w 213608"/>
              <a:gd name="connsiteY53" fmla="*/ 69359 h 125125"/>
              <a:gd name="connsiteX54" fmla="*/ 160173 w 213608"/>
              <a:gd name="connsiteY54" fmla="*/ 55931 h 125125"/>
              <a:gd name="connsiteX55" fmla="*/ 146591 w 213608"/>
              <a:gd name="connsiteY55" fmla="*/ 50500 h 125125"/>
              <a:gd name="connsiteX56" fmla="*/ 138124 w 213608"/>
              <a:gd name="connsiteY56" fmla="*/ 51778 h 125125"/>
              <a:gd name="connsiteX57" fmla="*/ 139402 w 213608"/>
              <a:gd name="connsiteY57" fmla="*/ 41235 h 125125"/>
              <a:gd name="connsiteX58" fmla="*/ 141325 w 213608"/>
              <a:gd name="connsiteY58" fmla="*/ 41388 h 125125"/>
              <a:gd name="connsiteX59" fmla="*/ 155059 w 213608"/>
              <a:gd name="connsiteY59" fmla="*/ 37400 h 125125"/>
              <a:gd name="connsiteX60" fmla="*/ 161298 w 213608"/>
              <a:gd name="connsiteY60" fmla="*/ 25086 h 125125"/>
              <a:gd name="connsiteX61" fmla="*/ 156818 w 213608"/>
              <a:gd name="connsiteY61" fmla="*/ 14225 h 125125"/>
              <a:gd name="connsiteX62" fmla="*/ 145313 w 213608"/>
              <a:gd name="connsiteY62" fmla="*/ 9910 h 125125"/>
              <a:gd name="connsiteX63" fmla="*/ 133655 w 213608"/>
              <a:gd name="connsiteY63" fmla="*/ 14389 h 125125"/>
              <a:gd name="connsiteX64" fmla="*/ 127580 w 213608"/>
              <a:gd name="connsiteY64" fmla="*/ 27490 h 125125"/>
              <a:gd name="connsiteX65" fmla="*/ 115594 w 213608"/>
              <a:gd name="connsiteY65" fmla="*/ 25250 h 125125"/>
              <a:gd name="connsiteX66" fmla="*/ 125657 w 213608"/>
              <a:gd name="connsiteY66" fmla="*/ 6719 h 125125"/>
              <a:gd name="connsiteX67" fmla="*/ 144996 w 213608"/>
              <a:gd name="connsiteY67" fmla="*/ 0 h 125125"/>
              <a:gd name="connsiteX68" fmla="*/ 159702 w 213608"/>
              <a:gd name="connsiteY68" fmla="*/ 3518 h 125125"/>
              <a:gd name="connsiteX69" fmla="*/ 169929 w 213608"/>
              <a:gd name="connsiteY69" fmla="*/ 12784 h 125125"/>
              <a:gd name="connsiteX70" fmla="*/ 173600 w 213608"/>
              <a:gd name="connsiteY70" fmla="*/ 25414 h 125125"/>
              <a:gd name="connsiteX71" fmla="*/ 170083 w 213608"/>
              <a:gd name="connsiteY71" fmla="*/ 36919 h 125125"/>
              <a:gd name="connsiteX72" fmla="*/ 160173 w 213608"/>
              <a:gd name="connsiteY72" fmla="*/ 45070 h 125125"/>
              <a:gd name="connsiteX73" fmla="*/ 173600 w 213608"/>
              <a:gd name="connsiteY73" fmla="*/ 53538 h 125125"/>
              <a:gd name="connsiteX74" fmla="*/ 178397 w 213608"/>
              <a:gd name="connsiteY74" fmla="*/ 69195 h 125125"/>
              <a:gd name="connsiteX75" fmla="*/ 168968 w 213608"/>
              <a:gd name="connsiteY75" fmla="*/ 90927 h 125125"/>
              <a:gd name="connsiteX76" fmla="*/ 145477 w 213608"/>
              <a:gd name="connsiteY76" fmla="*/ 99712 h 125125"/>
              <a:gd name="connsiteX77" fmla="*/ 124062 w 213608"/>
              <a:gd name="connsiteY77" fmla="*/ 92042 h 125125"/>
              <a:gd name="connsiteX78" fmla="*/ 114479 w 213608"/>
              <a:gd name="connsiteY78" fmla="*/ 72232 h 125125"/>
              <a:gd name="connsiteX79" fmla="*/ 213608 w 213608"/>
              <a:gd name="connsiteY79" fmla="*/ 125126 h 125125"/>
              <a:gd name="connsiteX80" fmla="*/ 187090 w 213608"/>
              <a:gd name="connsiteY80" fmla="*/ 125126 h 125125"/>
              <a:gd name="connsiteX81" fmla="*/ 187090 w 213608"/>
              <a:gd name="connsiteY81" fmla="*/ 115052 h 125125"/>
              <a:gd name="connsiteX82" fmla="*/ 201633 w 213608"/>
              <a:gd name="connsiteY82" fmla="*/ 115052 h 125125"/>
              <a:gd name="connsiteX83" fmla="*/ 201633 w 213608"/>
              <a:gd name="connsiteY83" fmla="*/ 10227 h 125125"/>
              <a:gd name="connsiteX84" fmla="*/ 187090 w 213608"/>
              <a:gd name="connsiteY84" fmla="*/ 10227 h 125125"/>
              <a:gd name="connsiteX85" fmla="*/ 187090 w 213608"/>
              <a:gd name="connsiteY85" fmla="*/ 327 h 125125"/>
              <a:gd name="connsiteX86" fmla="*/ 213608 w 213608"/>
              <a:gd name="connsiteY86" fmla="*/ 327 h 125125"/>
              <a:gd name="connsiteX87" fmla="*/ 213608 w 213608"/>
              <a:gd name="connsiteY87"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13608" h="125125">
                <a:moveTo>
                  <a:pt x="50173" y="89168"/>
                </a:moveTo>
                <a:cubicBezTo>
                  <a:pt x="45704" y="93003"/>
                  <a:pt x="41388" y="95723"/>
                  <a:pt x="37236" y="97319"/>
                </a:cubicBezTo>
                <a:cubicBezTo>
                  <a:pt x="33186" y="98812"/>
                  <a:pt x="28819" y="99558"/>
                  <a:pt x="24125" y="99558"/>
                </a:cubicBezTo>
                <a:cubicBezTo>
                  <a:pt x="16353" y="99558"/>
                  <a:pt x="10390" y="97687"/>
                  <a:pt x="6228" y="93964"/>
                </a:cubicBezTo>
                <a:cubicBezTo>
                  <a:pt x="2076" y="90129"/>
                  <a:pt x="0" y="85231"/>
                  <a:pt x="0" y="79258"/>
                </a:cubicBezTo>
                <a:cubicBezTo>
                  <a:pt x="0" y="75852"/>
                  <a:pt x="747" y="72713"/>
                  <a:pt x="2240" y="69829"/>
                </a:cubicBezTo>
                <a:cubicBezTo>
                  <a:pt x="3835" y="66955"/>
                  <a:pt x="5911" y="64664"/>
                  <a:pt x="8468" y="62967"/>
                </a:cubicBezTo>
                <a:cubicBezTo>
                  <a:pt x="11025" y="61259"/>
                  <a:pt x="13898" y="59929"/>
                  <a:pt x="17099" y="58968"/>
                </a:cubicBezTo>
                <a:cubicBezTo>
                  <a:pt x="19441" y="58436"/>
                  <a:pt x="23010" y="57853"/>
                  <a:pt x="27807" y="57209"/>
                </a:cubicBezTo>
                <a:cubicBezTo>
                  <a:pt x="37502" y="56033"/>
                  <a:pt x="44640" y="54652"/>
                  <a:pt x="49222" y="53057"/>
                </a:cubicBezTo>
                <a:cubicBezTo>
                  <a:pt x="49222" y="51462"/>
                  <a:pt x="49222" y="50449"/>
                  <a:pt x="49222" y="50019"/>
                </a:cubicBezTo>
                <a:cubicBezTo>
                  <a:pt x="49222" y="45121"/>
                  <a:pt x="48097" y="41654"/>
                  <a:pt x="45857" y="39629"/>
                </a:cubicBezTo>
                <a:cubicBezTo>
                  <a:pt x="42768" y="36970"/>
                  <a:pt x="38187" y="35641"/>
                  <a:pt x="32122" y="35641"/>
                </a:cubicBezTo>
                <a:cubicBezTo>
                  <a:pt x="26580" y="35641"/>
                  <a:pt x="22427" y="36653"/>
                  <a:pt x="19656" y="38678"/>
                </a:cubicBezTo>
                <a:cubicBezTo>
                  <a:pt x="16997" y="40590"/>
                  <a:pt x="15023" y="44057"/>
                  <a:pt x="13745" y="49058"/>
                </a:cubicBezTo>
                <a:lnTo>
                  <a:pt x="2076" y="47463"/>
                </a:lnTo>
                <a:cubicBezTo>
                  <a:pt x="3139" y="42452"/>
                  <a:pt x="4899" y="38412"/>
                  <a:pt x="7353" y="35313"/>
                </a:cubicBezTo>
                <a:cubicBezTo>
                  <a:pt x="9797" y="32225"/>
                  <a:pt x="13315" y="29883"/>
                  <a:pt x="17897" y="28287"/>
                </a:cubicBezTo>
                <a:cubicBezTo>
                  <a:pt x="22479" y="26580"/>
                  <a:pt x="27807" y="25731"/>
                  <a:pt x="33881" y="25731"/>
                </a:cubicBezTo>
                <a:cubicBezTo>
                  <a:pt x="39946" y="25731"/>
                  <a:pt x="44855" y="26426"/>
                  <a:pt x="48578" y="27807"/>
                </a:cubicBezTo>
                <a:cubicBezTo>
                  <a:pt x="52413" y="29187"/>
                  <a:pt x="55184" y="31008"/>
                  <a:pt x="56892" y="33237"/>
                </a:cubicBezTo>
                <a:cubicBezTo>
                  <a:pt x="58702" y="35375"/>
                  <a:pt x="59980" y="38085"/>
                  <a:pt x="60727" y="41388"/>
                </a:cubicBezTo>
                <a:cubicBezTo>
                  <a:pt x="61044" y="43413"/>
                  <a:pt x="61197" y="47084"/>
                  <a:pt x="61197" y="52413"/>
                </a:cubicBezTo>
                <a:lnTo>
                  <a:pt x="61197" y="68397"/>
                </a:lnTo>
                <a:cubicBezTo>
                  <a:pt x="61197" y="79473"/>
                  <a:pt x="61473" y="86509"/>
                  <a:pt x="62005" y="89485"/>
                </a:cubicBezTo>
                <a:cubicBezTo>
                  <a:pt x="62537" y="92471"/>
                  <a:pt x="63550" y="95294"/>
                  <a:pt x="65032" y="97953"/>
                </a:cubicBezTo>
                <a:lnTo>
                  <a:pt x="52576" y="97953"/>
                </a:lnTo>
                <a:cubicBezTo>
                  <a:pt x="51298" y="95508"/>
                  <a:pt x="50500" y="92573"/>
                  <a:pt x="50173" y="89168"/>
                </a:cubicBezTo>
                <a:close/>
                <a:moveTo>
                  <a:pt x="49222" y="62486"/>
                </a:moveTo>
                <a:cubicBezTo>
                  <a:pt x="44855" y="64296"/>
                  <a:pt x="38299" y="65789"/>
                  <a:pt x="29566" y="66955"/>
                </a:cubicBezTo>
                <a:cubicBezTo>
                  <a:pt x="24667" y="67702"/>
                  <a:pt x="21200" y="68551"/>
                  <a:pt x="19175" y="69512"/>
                </a:cubicBezTo>
                <a:cubicBezTo>
                  <a:pt x="17150" y="70371"/>
                  <a:pt x="15555" y="71649"/>
                  <a:pt x="14379" y="73347"/>
                </a:cubicBezTo>
                <a:cubicBezTo>
                  <a:pt x="13315" y="75055"/>
                  <a:pt x="12784" y="76916"/>
                  <a:pt x="12784" y="78941"/>
                </a:cubicBezTo>
                <a:cubicBezTo>
                  <a:pt x="12784" y="82142"/>
                  <a:pt x="13960" y="84801"/>
                  <a:pt x="16302" y="86928"/>
                </a:cubicBezTo>
                <a:cubicBezTo>
                  <a:pt x="18746" y="89066"/>
                  <a:pt x="22315" y="90129"/>
                  <a:pt x="27009" y="90129"/>
                </a:cubicBezTo>
                <a:cubicBezTo>
                  <a:pt x="31591" y="90129"/>
                  <a:pt x="35692" y="89117"/>
                  <a:pt x="39312" y="87092"/>
                </a:cubicBezTo>
                <a:cubicBezTo>
                  <a:pt x="42932" y="85067"/>
                  <a:pt x="45591" y="82295"/>
                  <a:pt x="47299" y="78777"/>
                </a:cubicBezTo>
                <a:cubicBezTo>
                  <a:pt x="48578" y="76118"/>
                  <a:pt x="49222" y="72120"/>
                  <a:pt x="49222" y="66802"/>
                </a:cubicBezTo>
                <a:lnTo>
                  <a:pt x="49222" y="62486"/>
                </a:lnTo>
                <a:close/>
                <a:moveTo>
                  <a:pt x="80117" y="125126"/>
                </a:moveTo>
                <a:lnTo>
                  <a:pt x="80117" y="327"/>
                </a:lnTo>
                <a:lnTo>
                  <a:pt x="106492" y="327"/>
                </a:lnTo>
                <a:lnTo>
                  <a:pt x="106492" y="10227"/>
                </a:lnTo>
                <a:lnTo>
                  <a:pt x="92103" y="10227"/>
                </a:lnTo>
                <a:lnTo>
                  <a:pt x="92103" y="115052"/>
                </a:lnTo>
                <a:lnTo>
                  <a:pt x="106492" y="115052"/>
                </a:lnTo>
                <a:lnTo>
                  <a:pt x="106492" y="125126"/>
                </a:lnTo>
                <a:lnTo>
                  <a:pt x="80117" y="125126"/>
                </a:lnTo>
                <a:close/>
                <a:moveTo>
                  <a:pt x="114479" y="72232"/>
                </a:moveTo>
                <a:lnTo>
                  <a:pt x="126465" y="70637"/>
                </a:lnTo>
                <a:cubicBezTo>
                  <a:pt x="127846" y="77448"/>
                  <a:pt x="130188" y="82347"/>
                  <a:pt x="133491" y="85333"/>
                </a:cubicBezTo>
                <a:cubicBezTo>
                  <a:pt x="136794" y="88319"/>
                  <a:pt x="140793" y="89812"/>
                  <a:pt x="145477" y="89812"/>
                </a:cubicBezTo>
                <a:cubicBezTo>
                  <a:pt x="151122" y="89812"/>
                  <a:pt x="155867" y="87838"/>
                  <a:pt x="159702" y="83891"/>
                </a:cubicBezTo>
                <a:cubicBezTo>
                  <a:pt x="163640" y="79953"/>
                  <a:pt x="165614" y="75106"/>
                  <a:pt x="165614" y="69359"/>
                </a:cubicBezTo>
                <a:cubicBezTo>
                  <a:pt x="165614" y="63918"/>
                  <a:pt x="163803" y="59449"/>
                  <a:pt x="160173" y="55931"/>
                </a:cubicBezTo>
                <a:cubicBezTo>
                  <a:pt x="156665" y="52310"/>
                  <a:pt x="152134" y="50500"/>
                  <a:pt x="146591" y="50500"/>
                </a:cubicBezTo>
                <a:cubicBezTo>
                  <a:pt x="144249" y="50500"/>
                  <a:pt x="141427" y="50919"/>
                  <a:pt x="138124" y="51778"/>
                </a:cubicBezTo>
                <a:lnTo>
                  <a:pt x="139402" y="41235"/>
                </a:lnTo>
                <a:cubicBezTo>
                  <a:pt x="140261" y="41337"/>
                  <a:pt x="140895" y="41388"/>
                  <a:pt x="141325" y="41388"/>
                </a:cubicBezTo>
                <a:cubicBezTo>
                  <a:pt x="146438" y="41388"/>
                  <a:pt x="151020" y="40058"/>
                  <a:pt x="155059" y="37400"/>
                </a:cubicBezTo>
                <a:cubicBezTo>
                  <a:pt x="159222" y="34730"/>
                  <a:pt x="161298" y="30629"/>
                  <a:pt x="161298" y="25086"/>
                </a:cubicBezTo>
                <a:cubicBezTo>
                  <a:pt x="161298" y="20720"/>
                  <a:pt x="159804" y="17099"/>
                  <a:pt x="156818" y="14225"/>
                </a:cubicBezTo>
                <a:cubicBezTo>
                  <a:pt x="153842" y="11352"/>
                  <a:pt x="150007" y="9910"/>
                  <a:pt x="145313" y="9910"/>
                </a:cubicBezTo>
                <a:cubicBezTo>
                  <a:pt x="140629" y="9910"/>
                  <a:pt x="136743" y="11403"/>
                  <a:pt x="133655" y="14389"/>
                </a:cubicBezTo>
                <a:cubicBezTo>
                  <a:pt x="130566" y="17263"/>
                  <a:pt x="128541" y="21630"/>
                  <a:pt x="127580" y="27490"/>
                </a:cubicBezTo>
                <a:lnTo>
                  <a:pt x="115594" y="25250"/>
                </a:lnTo>
                <a:cubicBezTo>
                  <a:pt x="117087" y="17263"/>
                  <a:pt x="120441" y="11086"/>
                  <a:pt x="125657" y="6719"/>
                </a:cubicBezTo>
                <a:cubicBezTo>
                  <a:pt x="130883" y="2240"/>
                  <a:pt x="137326" y="0"/>
                  <a:pt x="144996" y="0"/>
                </a:cubicBezTo>
                <a:cubicBezTo>
                  <a:pt x="150324" y="0"/>
                  <a:pt x="155223" y="1176"/>
                  <a:pt x="159702" y="3518"/>
                </a:cubicBezTo>
                <a:cubicBezTo>
                  <a:pt x="164171" y="5758"/>
                  <a:pt x="167577" y="8846"/>
                  <a:pt x="169929" y="12784"/>
                </a:cubicBezTo>
                <a:cubicBezTo>
                  <a:pt x="172373" y="16731"/>
                  <a:pt x="173600" y="20934"/>
                  <a:pt x="173600" y="25414"/>
                </a:cubicBezTo>
                <a:cubicBezTo>
                  <a:pt x="173600" y="29566"/>
                  <a:pt x="172425" y="33401"/>
                  <a:pt x="170083" y="36919"/>
                </a:cubicBezTo>
                <a:cubicBezTo>
                  <a:pt x="167843" y="40324"/>
                  <a:pt x="164550" y="43045"/>
                  <a:pt x="160173" y="45070"/>
                </a:cubicBezTo>
                <a:cubicBezTo>
                  <a:pt x="165930" y="46450"/>
                  <a:pt x="170400" y="49273"/>
                  <a:pt x="173600" y="53538"/>
                </a:cubicBezTo>
                <a:cubicBezTo>
                  <a:pt x="176791" y="57690"/>
                  <a:pt x="178397" y="62905"/>
                  <a:pt x="178397" y="69195"/>
                </a:cubicBezTo>
                <a:cubicBezTo>
                  <a:pt x="178397" y="77714"/>
                  <a:pt x="175247" y="84965"/>
                  <a:pt x="168968" y="90927"/>
                </a:cubicBezTo>
                <a:cubicBezTo>
                  <a:pt x="162791" y="96787"/>
                  <a:pt x="154957" y="99712"/>
                  <a:pt x="145477" y="99712"/>
                </a:cubicBezTo>
                <a:cubicBezTo>
                  <a:pt x="136958" y="99712"/>
                  <a:pt x="129820" y="97155"/>
                  <a:pt x="124062" y="92042"/>
                </a:cubicBezTo>
                <a:cubicBezTo>
                  <a:pt x="118416" y="86928"/>
                  <a:pt x="115226" y="80322"/>
                  <a:pt x="114479" y="72232"/>
                </a:cubicBezTo>
                <a:close/>
                <a:moveTo>
                  <a:pt x="213608" y="125126"/>
                </a:moveTo>
                <a:lnTo>
                  <a:pt x="187090" y="125126"/>
                </a:lnTo>
                <a:lnTo>
                  <a:pt x="187090" y="115052"/>
                </a:lnTo>
                <a:lnTo>
                  <a:pt x="201633" y="115052"/>
                </a:lnTo>
                <a:lnTo>
                  <a:pt x="201633" y="10227"/>
                </a:lnTo>
                <a:lnTo>
                  <a:pt x="187090" y="10227"/>
                </a:lnTo>
                <a:lnTo>
                  <a:pt x="187090" y="327"/>
                </a:lnTo>
                <a:lnTo>
                  <a:pt x="213608" y="327"/>
                </a:lnTo>
                <a:lnTo>
                  <a:pt x="213608" y="125126"/>
                </a:lnTo>
                <a:close/>
              </a:path>
            </a:pathLst>
          </a:custGeom>
          <a:solidFill>
            <a:srgbClr val="FFFFFF"/>
          </a:solidFill>
          <a:ln w="4842" cap="sq">
            <a:noFill/>
            <a:prstDash val="solid"/>
            <a:miter/>
          </a:ln>
        </p:spPr>
        <p:txBody>
          <a:bodyPr rtlCol="0" anchor="ctr"/>
          <a:lstStyle/>
          <a:p>
            <a:endParaRPr lang="en-US" sz="1701"/>
          </a:p>
        </p:txBody>
      </p:sp>
      <p:sp>
        <p:nvSpPr>
          <p:cNvPr id="94" name="Freeform 93">
            <a:extLst>
              <a:ext uri="{FF2B5EF4-FFF2-40B4-BE49-F238E27FC236}">
                <a16:creationId xmlns:a16="http://schemas.microsoft.com/office/drawing/2014/main" id="{AEE1C632-81D6-FA4F-8910-4FB215748318}"/>
              </a:ext>
            </a:extLst>
          </p:cNvPr>
          <p:cNvSpPr/>
          <p:nvPr/>
        </p:nvSpPr>
        <p:spPr>
          <a:xfrm>
            <a:off x="9088196"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678392"/>
          </a:solidFill>
          <a:ln w="4842" cap="sq">
            <a:noFill/>
            <a:prstDash val="solid"/>
            <a:miter/>
          </a:ln>
        </p:spPr>
        <p:txBody>
          <a:bodyPr rtlCol="0" anchor="ctr"/>
          <a:lstStyle/>
          <a:p>
            <a:endParaRPr lang="en-US" sz="1701"/>
          </a:p>
        </p:txBody>
      </p:sp>
      <p:sp>
        <p:nvSpPr>
          <p:cNvPr id="95" name="Freeform 94">
            <a:extLst>
              <a:ext uri="{FF2B5EF4-FFF2-40B4-BE49-F238E27FC236}">
                <a16:creationId xmlns:a16="http://schemas.microsoft.com/office/drawing/2014/main" id="{05DEE6A7-3E23-7648-861E-FEA5ADADA43D}"/>
              </a:ext>
            </a:extLst>
          </p:cNvPr>
          <p:cNvSpPr/>
          <p:nvPr/>
        </p:nvSpPr>
        <p:spPr>
          <a:xfrm>
            <a:off x="9088196"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2C5356"/>
            </a:solidFill>
            <a:prstDash val="solid"/>
            <a:round/>
          </a:ln>
        </p:spPr>
        <p:txBody>
          <a:bodyPr rtlCol="0" anchor="ctr"/>
          <a:lstStyle/>
          <a:p>
            <a:endParaRPr lang="en-US" sz="1701"/>
          </a:p>
        </p:txBody>
      </p:sp>
      <p:sp>
        <p:nvSpPr>
          <p:cNvPr id="96" name="Freeform 95">
            <a:extLst>
              <a:ext uri="{FF2B5EF4-FFF2-40B4-BE49-F238E27FC236}">
                <a16:creationId xmlns:a16="http://schemas.microsoft.com/office/drawing/2014/main" id="{62FBEBAA-B99A-6140-8B95-8751B71985A6}"/>
              </a:ext>
            </a:extLst>
          </p:cNvPr>
          <p:cNvSpPr/>
          <p:nvPr/>
        </p:nvSpPr>
        <p:spPr>
          <a:xfrm>
            <a:off x="9221166" y="4013092"/>
            <a:ext cx="198061" cy="118221"/>
          </a:xfrm>
          <a:custGeom>
            <a:avLst/>
            <a:gdLst>
              <a:gd name="connsiteX0" fmla="*/ 11025 w 209609"/>
              <a:gd name="connsiteY0" fmla="*/ 97953 h 125114"/>
              <a:gd name="connsiteX1" fmla="*/ 0 w 209609"/>
              <a:gd name="connsiteY1" fmla="*/ 97953 h 125114"/>
              <a:gd name="connsiteX2" fmla="*/ 0 w 209609"/>
              <a:gd name="connsiteY2" fmla="*/ 317 h 125114"/>
              <a:gd name="connsiteX3" fmla="*/ 11986 w 209609"/>
              <a:gd name="connsiteY3" fmla="*/ 317 h 125114"/>
              <a:gd name="connsiteX4" fmla="*/ 11986 w 209609"/>
              <a:gd name="connsiteY4" fmla="*/ 35149 h 125114"/>
              <a:gd name="connsiteX5" fmla="*/ 31315 w 209609"/>
              <a:gd name="connsiteY5" fmla="*/ 25731 h 125114"/>
              <a:gd name="connsiteX6" fmla="*/ 43617 w 209609"/>
              <a:gd name="connsiteY6" fmla="*/ 28441 h 125114"/>
              <a:gd name="connsiteX7" fmla="*/ 53210 w 209609"/>
              <a:gd name="connsiteY7" fmla="*/ 35794 h 125114"/>
              <a:gd name="connsiteX8" fmla="*/ 59121 w 209609"/>
              <a:gd name="connsiteY8" fmla="*/ 47135 h 125114"/>
              <a:gd name="connsiteX9" fmla="*/ 61198 w 209609"/>
              <a:gd name="connsiteY9" fmla="*/ 61525 h 125114"/>
              <a:gd name="connsiteX10" fmla="*/ 52249 w 209609"/>
              <a:gd name="connsiteY10" fmla="*/ 89648 h 125114"/>
              <a:gd name="connsiteX11" fmla="*/ 30681 w 209609"/>
              <a:gd name="connsiteY11" fmla="*/ 99548 h 125114"/>
              <a:gd name="connsiteX12" fmla="*/ 11025 w 209609"/>
              <a:gd name="connsiteY12" fmla="*/ 89168 h 125114"/>
              <a:gd name="connsiteX13" fmla="*/ 11025 w 209609"/>
              <a:gd name="connsiteY13" fmla="*/ 97953 h 125114"/>
              <a:gd name="connsiteX14" fmla="*/ 11025 w 209609"/>
              <a:gd name="connsiteY14" fmla="*/ 62159 h 125114"/>
              <a:gd name="connsiteX15" fmla="*/ 14379 w 209609"/>
              <a:gd name="connsiteY15" fmla="*/ 80373 h 125114"/>
              <a:gd name="connsiteX16" fmla="*/ 29719 w 209609"/>
              <a:gd name="connsiteY16" fmla="*/ 89648 h 125114"/>
              <a:gd name="connsiteX17" fmla="*/ 43301 w 209609"/>
              <a:gd name="connsiteY17" fmla="*/ 82929 h 125114"/>
              <a:gd name="connsiteX18" fmla="*/ 49058 w 209609"/>
              <a:gd name="connsiteY18" fmla="*/ 62476 h 125114"/>
              <a:gd name="connsiteX19" fmla="*/ 43464 w 209609"/>
              <a:gd name="connsiteY19" fmla="*/ 42186 h 125114"/>
              <a:gd name="connsiteX20" fmla="*/ 30200 w 209609"/>
              <a:gd name="connsiteY20" fmla="*/ 35477 h 125114"/>
              <a:gd name="connsiteX21" fmla="*/ 16619 w 209609"/>
              <a:gd name="connsiteY21" fmla="*/ 42349 h 125114"/>
              <a:gd name="connsiteX22" fmla="*/ 11025 w 209609"/>
              <a:gd name="connsiteY22" fmla="*/ 62159 h 125114"/>
              <a:gd name="connsiteX23" fmla="*/ 76118 w 209609"/>
              <a:gd name="connsiteY23" fmla="*/ 125115 h 125114"/>
              <a:gd name="connsiteX24" fmla="*/ 76118 w 209609"/>
              <a:gd name="connsiteY24" fmla="*/ 317 h 125114"/>
              <a:gd name="connsiteX25" fmla="*/ 102493 w 209609"/>
              <a:gd name="connsiteY25" fmla="*/ 317 h 125114"/>
              <a:gd name="connsiteX26" fmla="*/ 102493 w 209609"/>
              <a:gd name="connsiteY26" fmla="*/ 10227 h 125114"/>
              <a:gd name="connsiteX27" fmla="*/ 88104 w 209609"/>
              <a:gd name="connsiteY27" fmla="*/ 10227 h 125114"/>
              <a:gd name="connsiteX28" fmla="*/ 88104 w 209609"/>
              <a:gd name="connsiteY28" fmla="*/ 115052 h 125114"/>
              <a:gd name="connsiteX29" fmla="*/ 102493 w 209609"/>
              <a:gd name="connsiteY29" fmla="*/ 115052 h 125114"/>
              <a:gd name="connsiteX30" fmla="*/ 102493 w 209609"/>
              <a:gd name="connsiteY30" fmla="*/ 125115 h 125114"/>
              <a:gd name="connsiteX31" fmla="*/ 76118 w 209609"/>
              <a:gd name="connsiteY31" fmla="*/ 125115 h 125114"/>
              <a:gd name="connsiteX32" fmla="*/ 110481 w 209609"/>
              <a:gd name="connsiteY32" fmla="*/ 72222 h 125114"/>
              <a:gd name="connsiteX33" fmla="*/ 122467 w 209609"/>
              <a:gd name="connsiteY33" fmla="*/ 70626 h 125114"/>
              <a:gd name="connsiteX34" fmla="*/ 129492 w 209609"/>
              <a:gd name="connsiteY34" fmla="*/ 85333 h 125114"/>
              <a:gd name="connsiteX35" fmla="*/ 141478 w 209609"/>
              <a:gd name="connsiteY35" fmla="*/ 89802 h 125114"/>
              <a:gd name="connsiteX36" fmla="*/ 155704 w 209609"/>
              <a:gd name="connsiteY36" fmla="*/ 83891 h 125114"/>
              <a:gd name="connsiteX37" fmla="*/ 161615 w 209609"/>
              <a:gd name="connsiteY37" fmla="*/ 69348 h 125114"/>
              <a:gd name="connsiteX38" fmla="*/ 156174 w 209609"/>
              <a:gd name="connsiteY38" fmla="*/ 55931 h 125114"/>
              <a:gd name="connsiteX39" fmla="*/ 142593 w 209609"/>
              <a:gd name="connsiteY39" fmla="*/ 50490 h 125114"/>
              <a:gd name="connsiteX40" fmla="*/ 134125 w 209609"/>
              <a:gd name="connsiteY40" fmla="*/ 51768 h 125114"/>
              <a:gd name="connsiteX41" fmla="*/ 135403 w 209609"/>
              <a:gd name="connsiteY41" fmla="*/ 41224 h 125114"/>
              <a:gd name="connsiteX42" fmla="*/ 137326 w 209609"/>
              <a:gd name="connsiteY42" fmla="*/ 41388 h 125114"/>
              <a:gd name="connsiteX43" fmla="*/ 151061 w 209609"/>
              <a:gd name="connsiteY43" fmla="*/ 37389 h 125114"/>
              <a:gd name="connsiteX44" fmla="*/ 157299 w 209609"/>
              <a:gd name="connsiteY44" fmla="*/ 25086 h 125114"/>
              <a:gd name="connsiteX45" fmla="*/ 152820 w 209609"/>
              <a:gd name="connsiteY45" fmla="*/ 14225 h 125114"/>
              <a:gd name="connsiteX46" fmla="*/ 141315 w 209609"/>
              <a:gd name="connsiteY46" fmla="*/ 9910 h 125114"/>
              <a:gd name="connsiteX47" fmla="*/ 129656 w 209609"/>
              <a:gd name="connsiteY47" fmla="*/ 14379 h 125114"/>
              <a:gd name="connsiteX48" fmla="*/ 123581 w 209609"/>
              <a:gd name="connsiteY48" fmla="*/ 27479 h 125114"/>
              <a:gd name="connsiteX49" fmla="*/ 111595 w 209609"/>
              <a:gd name="connsiteY49" fmla="*/ 25250 h 125114"/>
              <a:gd name="connsiteX50" fmla="*/ 121659 w 209609"/>
              <a:gd name="connsiteY50" fmla="*/ 6709 h 125114"/>
              <a:gd name="connsiteX51" fmla="*/ 140997 w 209609"/>
              <a:gd name="connsiteY51" fmla="*/ 0 h 125114"/>
              <a:gd name="connsiteX52" fmla="*/ 155704 w 209609"/>
              <a:gd name="connsiteY52" fmla="*/ 3518 h 125114"/>
              <a:gd name="connsiteX53" fmla="*/ 165931 w 209609"/>
              <a:gd name="connsiteY53" fmla="*/ 12784 h 125114"/>
              <a:gd name="connsiteX54" fmla="*/ 169602 w 209609"/>
              <a:gd name="connsiteY54" fmla="*/ 25403 h 125114"/>
              <a:gd name="connsiteX55" fmla="*/ 166084 w 209609"/>
              <a:gd name="connsiteY55" fmla="*/ 36908 h 125114"/>
              <a:gd name="connsiteX56" fmla="*/ 156174 w 209609"/>
              <a:gd name="connsiteY56" fmla="*/ 45059 h 125114"/>
              <a:gd name="connsiteX57" fmla="*/ 169602 w 209609"/>
              <a:gd name="connsiteY57" fmla="*/ 53527 h 125114"/>
              <a:gd name="connsiteX58" fmla="*/ 174399 w 209609"/>
              <a:gd name="connsiteY58" fmla="*/ 69195 h 125114"/>
              <a:gd name="connsiteX59" fmla="*/ 164969 w 209609"/>
              <a:gd name="connsiteY59" fmla="*/ 90927 h 125114"/>
              <a:gd name="connsiteX60" fmla="*/ 141478 w 209609"/>
              <a:gd name="connsiteY60" fmla="*/ 99712 h 125114"/>
              <a:gd name="connsiteX61" fmla="*/ 120063 w 209609"/>
              <a:gd name="connsiteY61" fmla="*/ 92042 h 125114"/>
              <a:gd name="connsiteX62" fmla="*/ 110481 w 209609"/>
              <a:gd name="connsiteY62" fmla="*/ 72222 h 125114"/>
              <a:gd name="connsiteX63" fmla="*/ 209609 w 209609"/>
              <a:gd name="connsiteY63" fmla="*/ 125115 h 125114"/>
              <a:gd name="connsiteX64" fmla="*/ 183091 w 209609"/>
              <a:gd name="connsiteY64" fmla="*/ 125115 h 125114"/>
              <a:gd name="connsiteX65" fmla="*/ 183091 w 209609"/>
              <a:gd name="connsiteY65" fmla="*/ 115052 h 125114"/>
              <a:gd name="connsiteX66" fmla="*/ 197634 w 209609"/>
              <a:gd name="connsiteY66" fmla="*/ 115052 h 125114"/>
              <a:gd name="connsiteX67" fmla="*/ 197634 w 209609"/>
              <a:gd name="connsiteY67" fmla="*/ 10227 h 125114"/>
              <a:gd name="connsiteX68" fmla="*/ 183091 w 209609"/>
              <a:gd name="connsiteY68" fmla="*/ 10227 h 125114"/>
              <a:gd name="connsiteX69" fmla="*/ 183091 w 209609"/>
              <a:gd name="connsiteY69" fmla="*/ 317 h 125114"/>
              <a:gd name="connsiteX70" fmla="*/ 209609 w 209609"/>
              <a:gd name="connsiteY70" fmla="*/ 317 h 125114"/>
              <a:gd name="connsiteX71" fmla="*/ 209609 w 209609"/>
              <a:gd name="connsiteY71" fmla="*/ 125115 h 125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609" h="125114">
                <a:moveTo>
                  <a:pt x="11025" y="97953"/>
                </a:moveTo>
                <a:lnTo>
                  <a:pt x="0" y="97953"/>
                </a:lnTo>
                <a:lnTo>
                  <a:pt x="0" y="317"/>
                </a:lnTo>
                <a:lnTo>
                  <a:pt x="11986" y="317"/>
                </a:lnTo>
                <a:lnTo>
                  <a:pt x="11986" y="35149"/>
                </a:lnTo>
                <a:cubicBezTo>
                  <a:pt x="16987" y="28870"/>
                  <a:pt x="23430" y="25731"/>
                  <a:pt x="31315" y="25731"/>
                </a:cubicBezTo>
                <a:cubicBezTo>
                  <a:pt x="35682" y="25731"/>
                  <a:pt x="39782" y="26630"/>
                  <a:pt x="43617" y="28441"/>
                </a:cubicBezTo>
                <a:cubicBezTo>
                  <a:pt x="47565" y="30149"/>
                  <a:pt x="50756" y="32593"/>
                  <a:pt x="53210" y="35794"/>
                </a:cubicBezTo>
                <a:cubicBezTo>
                  <a:pt x="55767" y="38882"/>
                  <a:pt x="57741" y="42666"/>
                  <a:pt x="59121" y="47135"/>
                </a:cubicBezTo>
                <a:cubicBezTo>
                  <a:pt x="60502" y="51615"/>
                  <a:pt x="61198" y="56411"/>
                  <a:pt x="61198" y="61525"/>
                </a:cubicBezTo>
                <a:cubicBezTo>
                  <a:pt x="61198" y="73664"/>
                  <a:pt x="58211" y="83042"/>
                  <a:pt x="52249" y="89648"/>
                </a:cubicBezTo>
                <a:cubicBezTo>
                  <a:pt x="46287" y="96245"/>
                  <a:pt x="39097" y="99548"/>
                  <a:pt x="30681" y="99548"/>
                </a:cubicBezTo>
                <a:cubicBezTo>
                  <a:pt x="22366" y="99548"/>
                  <a:pt x="15821" y="96091"/>
                  <a:pt x="11025" y="89168"/>
                </a:cubicBezTo>
                <a:lnTo>
                  <a:pt x="11025" y="97953"/>
                </a:lnTo>
                <a:close/>
                <a:moveTo>
                  <a:pt x="11025" y="62159"/>
                </a:moveTo>
                <a:cubicBezTo>
                  <a:pt x="11025" y="70575"/>
                  <a:pt x="12139" y="76650"/>
                  <a:pt x="14379" y="80373"/>
                </a:cubicBezTo>
                <a:cubicBezTo>
                  <a:pt x="18214" y="86550"/>
                  <a:pt x="23327" y="89648"/>
                  <a:pt x="29719" y="89648"/>
                </a:cubicBezTo>
                <a:cubicBezTo>
                  <a:pt x="34935" y="89648"/>
                  <a:pt x="39465" y="87409"/>
                  <a:pt x="43301" y="82929"/>
                </a:cubicBezTo>
                <a:cubicBezTo>
                  <a:pt x="47136" y="78348"/>
                  <a:pt x="49058" y="71537"/>
                  <a:pt x="49058" y="62476"/>
                </a:cubicBezTo>
                <a:cubicBezTo>
                  <a:pt x="49058" y="53312"/>
                  <a:pt x="47187" y="46553"/>
                  <a:pt x="43464" y="42186"/>
                </a:cubicBezTo>
                <a:cubicBezTo>
                  <a:pt x="39844" y="37706"/>
                  <a:pt x="35416" y="35477"/>
                  <a:pt x="30200" y="35477"/>
                </a:cubicBezTo>
                <a:cubicBezTo>
                  <a:pt x="24974" y="35477"/>
                  <a:pt x="20454" y="37768"/>
                  <a:pt x="16619" y="42349"/>
                </a:cubicBezTo>
                <a:cubicBezTo>
                  <a:pt x="12886" y="46921"/>
                  <a:pt x="11025" y="53527"/>
                  <a:pt x="11025" y="62159"/>
                </a:cubicBezTo>
                <a:close/>
                <a:moveTo>
                  <a:pt x="76118" y="125115"/>
                </a:moveTo>
                <a:lnTo>
                  <a:pt x="76118" y="317"/>
                </a:lnTo>
                <a:lnTo>
                  <a:pt x="102493" y="317"/>
                </a:lnTo>
                <a:lnTo>
                  <a:pt x="102493" y="10227"/>
                </a:lnTo>
                <a:lnTo>
                  <a:pt x="88104" y="10227"/>
                </a:lnTo>
                <a:lnTo>
                  <a:pt x="88104" y="115052"/>
                </a:lnTo>
                <a:lnTo>
                  <a:pt x="102493" y="115052"/>
                </a:lnTo>
                <a:lnTo>
                  <a:pt x="102493" y="125115"/>
                </a:lnTo>
                <a:lnTo>
                  <a:pt x="76118" y="125115"/>
                </a:lnTo>
                <a:close/>
                <a:moveTo>
                  <a:pt x="110481" y="72222"/>
                </a:moveTo>
                <a:lnTo>
                  <a:pt x="122467" y="70626"/>
                </a:lnTo>
                <a:cubicBezTo>
                  <a:pt x="123847" y="77448"/>
                  <a:pt x="126189" y="82347"/>
                  <a:pt x="129492" y="85333"/>
                </a:cubicBezTo>
                <a:cubicBezTo>
                  <a:pt x="132795" y="88309"/>
                  <a:pt x="136794" y="89802"/>
                  <a:pt x="141478" y="89802"/>
                </a:cubicBezTo>
                <a:cubicBezTo>
                  <a:pt x="147123" y="89802"/>
                  <a:pt x="151869" y="87828"/>
                  <a:pt x="155704" y="83891"/>
                </a:cubicBezTo>
                <a:cubicBezTo>
                  <a:pt x="159641" y="79953"/>
                  <a:pt x="161615" y="75106"/>
                  <a:pt x="161615" y="69348"/>
                </a:cubicBezTo>
                <a:cubicBezTo>
                  <a:pt x="161615" y="63918"/>
                  <a:pt x="159805" y="59438"/>
                  <a:pt x="156174" y="55931"/>
                </a:cubicBezTo>
                <a:cubicBezTo>
                  <a:pt x="152666" y="52310"/>
                  <a:pt x="148136" y="50490"/>
                  <a:pt x="142593" y="50490"/>
                </a:cubicBezTo>
                <a:cubicBezTo>
                  <a:pt x="140251" y="50490"/>
                  <a:pt x="137428" y="50919"/>
                  <a:pt x="134125" y="51768"/>
                </a:cubicBezTo>
                <a:lnTo>
                  <a:pt x="135403" y="41224"/>
                </a:lnTo>
                <a:cubicBezTo>
                  <a:pt x="136263" y="41337"/>
                  <a:pt x="136896" y="41388"/>
                  <a:pt x="137326" y="41388"/>
                </a:cubicBezTo>
                <a:cubicBezTo>
                  <a:pt x="142440" y="41388"/>
                  <a:pt x="147021" y="40058"/>
                  <a:pt x="151061" y="37389"/>
                </a:cubicBezTo>
                <a:cubicBezTo>
                  <a:pt x="155223" y="34730"/>
                  <a:pt x="157299" y="30629"/>
                  <a:pt x="157299" y="25086"/>
                </a:cubicBezTo>
                <a:cubicBezTo>
                  <a:pt x="157299" y="20720"/>
                  <a:pt x="155806" y="17099"/>
                  <a:pt x="152820" y="14225"/>
                </a:cubicBezTo>
                <a:cubicBezTo>
                  <a:pt x="149844" y="11341"/>
                  <a:pt x="146009" y="9910"/>
                  <a:pt x="141315" y="9910"/>
                </a:cubicBezTo>
                <a:cubicBezTo>
                  <a:pt x="136631" y="9910"/>
                  <a:pt x="132745" y="11403"/>
                  <a:pt x="129656" y="14379"/>
                </a:cubicBezTo>
                <a:cubicBezTo>
                  <a:pt x="126568" y="17252"/>
                  <a:pt x="124543" y="21630"/>
                  <a:pt x="123581" y="27479"/>
                </a:cubicBezTo>
                <a:lnTo>
                  <a:pt x="111595" y="25250"/>
                </a:lnTo>
                <a:cubicBezTo>
                  <a:pt x="113088" y="17252"/>
                  <a:pt x="116443" y="11075"/>
                  <a:pt x="121659" y="6709"/>
                </a:cubicBezTo>
                <a:cubicBezTo>
                  <a:pt x="126885" y="2240"/>
                  <a:pt x="133327" y="0"/>
                  <a:pt x="140997" y="0"/>
                </a:cubicBezTo>
                <a:cubicBezTo>
                  <a:pt x="146326" y="0"/>
                  <a:pt x="151224" y="1176"/>
                  <a:pt x="155704" y="3518"/>
                </a:cubicBezTo>
                <a:cubicBezTo>
                  <a:pt x="160173" y="5747"/>
                  <a:pt x="163578" y="8846"/>
                  <a:pt x="165931" y="12784"/>
                </a:cubicBezTo>
                <a:cubicBezTo>
                  <a:pt x="168375" y="16721"/>
                  <a:pt x="169602" y="20934"/>
                  <a:pt x="169602" y="25403"/>
                </a:cubicBezTo>
                <a:cubicBezTo>
                  <a:pt x="169602" y="29566"/>
                  <a:pt x="168426" y="33401"/>
                  <a:pt x="166084" y="36908"/>
                </a:cubicBezTo>
                <a:cubicBezTo>
                  <a:pt x="163844" y="40324"/>
                  <a:pt x="160551" y="43034"/>
                  <a:pt x="156174" y="45059"/>
                </a:cubicBezTo>
                <a:cubicBezTo>
                  <a:pt x="161932" y="46450"/>
                  <a:pt x="166401" y="49273"/>
                  <a:pt x="169602" y="53527"/>
                </a:cubicBezTo>
                <a:cubicBezTo>
                  <a:pt x="172793" y="57690"/>
                  <a:pt x="174399" y="62905"/>
                  <a:pt x="174399" y="69195"/>
                </a:cubicBezTo>
                <a:cubicBezTo>
                  <a:pt x="174399" y="77714"/>
                  <a:pt x="171249" y="84954"/>
                  <a:pt x="164969" y="90927"/>
                </a:cubicBezTo>
                <a:cubicBezTo>
                  <a:pt x="158792" y="96776"/>
                  <a:pt x="150958" y="99712"/>
                  <a:pt x="141478" y="99712"/>
                </a:cubicBezTo>
                <a:cubicBezTo>
                  <a:pt x="132959" y="99712"/>
                  <a:pt x="125821" y="97155"/>
                  <a:pt x="120063" y="92042"/>
                </a:cubicBezTo>
                <a:cubicBezTo>
                  <a:pt x="114418" y="86928"/>
                  <a:pt x="111227" y="80321"/>
                  <a:pt x="110481" y="72222"/>
                </a:cubicBezTo>
                <a:close/>
                <a:moveTo>
                  <a:pt x="209609" y="125115"/>
                </a:moveTo>
                <a:lnTo>
                  <a:pt x="183091" y="125115"/>
                </a:lnTo>
                <a:lnTo>
                  <a:pt x="183091" y="115052"/>
                </a:lnTo>
                <a:lnTo>
                  <a:pt x="197634" y="115052"/>
                </a:lnTo>
                <a:lnTo>
                  <a:pt x="197634" y="10227"/>
                </a:lnTo>
                <a:lnTo>
                  <a:pt x="183091" y="10227"/>
                </a:lnTo>
                <a:lnTo>
                  <a:pt x="183091" y="317"/>
                </a:lnTo>
                <a:lnTo>
                  <a:pt x="209609" y="317"/>
                </a:lnTo>
                <a:lnTo>
                  <a:pt x="209609" y="125115"/>
                </a:lnTo>
                <a:close/>
              </a:path>
            </a:pathLst>
          </a:custGeom>
          <a:solidFill>
            <a:srgbClr val="FFFFFF"/>
          </a:solidFill>
          <a:ln w="4842" cap="sq">
            <a:noFill/>
            <a:prstDash val="solid"/>
            <a:miter/>
          </a:ln>
        </p:spPr>
        <p:txBody>
          <a:bodyPr rtlCol="0" anchor="ctr"/>
          <a:lstStyle/>
          <a:p>
            <a:endParaRPr lang="en-US" sz="1701"/>
          </a:p>
        </p:txBody>
      </p:sp>
      <p:sp>
        <p:nvSpPr>
          <p:cNvPr id="97" name="Freeform 96">
            <a:extLst>
              <a:ext uri="{FF2B5EF4-FFF2-40B4-BE49-F238E27FC236}">
                <a16:creationId xmlns:a16="http://schemas.microsoft.com/office/drawing/2014/main" id="{8022D9F1-350A-C048-8D4B-108263EA29D6}"/>
              </a:ext>
            </a:extLst>
          </p:cNvPr>
          <p:cNvSpPr/>
          <p:nvPr/>
        </p:nvSpPr>
        <p:spPr>
          <a:xfrm>
            <a:off x="10015885"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98" name="Freeform 97">
            <a:extLst>
              <a:ext uri="{FF2B5EF4-FFF2-40B4-BE49-F238E27FC236}">
                <a16:creationId xmlns:a16="http://schemas.microsoft.com/office/drawing/2014/main" id="{21C7B82E-D970-D746-8D4C-2B3629C7D0FA}"/>
              </a:ext>
            </a:extLst>
          </p:cNvPr>
          <p:cNvSpPr/>
          <p:nvPr/>
        </p:nvSpPr>
        <p:spPr>
          <a:xfrm>
            <a:off x="10015885"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99" name="Freeform 98">
            <a:extLst>
              <a:ext uri="{FF2B5EF4-FFF2-40B4-BE49-F238E27FC236}">
                <a16:creationId xmlns:a16="http://schemas.microsoft.com/office/drawing/2014/main" id="{76D50A90-8ECE-B04F-A13C-750A7E8590C5}"/>
              </a:ext>
            </a:extLst>
          </p:cNvPr>
          <p:cNvSpPr/>
          <p:nvPr/>
        </p:nvSpPr>
        <p:spPr>
          <a:xfrm>
            <a:off x="10015885"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EEEEEE"/>
          </a:solidFill>
          <a:ln w="4842" cap="sq">
            <a:noFill/>
            <a:prstDash val="solid"/>
            <a:miter/>
          </a:ln>
        </p:spPr>
        <p:txBody>
          <a:bodyPr rtlCol="0" anchor="ctr"/>
          <a:lstStyle/>
          <a:p>
            <a:endParaRPr lang="en-US" sz="1701"/>
          </a:p>
        </p:txBody>
      </p:sp>
      <p:sp>
        <p:nvSpPr>
          <p:cNvPr id="100" name="Freeform 99">
            <a:extLst>
              <a:ext uri="{FF2B5EF4-FFF2-40B4-BE49-F238E27FC236}">
                <a16:creationId xmlns:a16="http://schemas.microsoft.com/office/drawing/2014/main" id="{ED3403BD-FEB6-DB40-90DD-80D6E4B0DF22}"/>
              </a:ext>
            </a:extLst>
          </p:cNvPr>
          <p:cNvSpPr/>
          <p:nvPr/>
        </p:nvSpPr>
        <p:spPr>
          <a:xfrm>
            <a:off x="10015885"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C9C7C2"/>
            </a:solidFill>
            <a:prstDash val="solid"/>
            <a:round/>
          </a:ln>
        </p:spPr>
        <p:txBody>
          <a:bodyPr rtlCol="0" anchor="ctr"/>
          <a:lstStyle/>
          <a:p>
            <a:endParaRPr lang="en-US" sz="1701"/>
          </a:p>
        </p:txBody>
      </p:sp>
      <p:sp>
        <p:nvSpPr>
          <p:cNvPr id="101" name="Freeform 100">
            <a:extLst>
              <a:ext uri="{FF2B5EF4-FFF2-40B4-BE49-F238E27FC236}">
                <a16:creationId xmlns:a16="http://schemas.microsoft.com/office/drawing/2014/main" id="{518A670A-368E-6F40-8AC2-76E779008540}"/>
              </a:ext>
            </a:extLst>
          </p:cNvPr>
          <p:cNvSpPr/>
          <p:nvPr/>
        </p:nvSpPr>
        <p:spPr>
          <a:xfrm>
            <a:off x="10479729"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102" name="Freeform 101">
            <a:extLst>
              <a:ext uri="{FF2B5EF4-FFF2-40B4-BE49-F238E27FC236}">
                <a16:creationId xmlns:a16="http://schemas.microsoft.com/office/drawing/2014/main" id="{16482A92-F1E4-9E4F-B18D-92122478E01F}"/>
              </a:ext>
            </a:extLst>
          </p:cNvPr>
          <p:cNvSpPr/>
          <p:nvPr/>
        </p:nvSpPr>
        <p:spPr>
          <a:xfrm>
            <a:off x="10479729" y="3780773"/>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103" name="Freeform 102">
            <a:extLst>
              <a:ext uri="{FF2B5EF4-FFF2-40B4-BE49-F238E27FC236}">
                <a16:creationId xmlns:a16="http://schemas.microsoft.com/office/drawing/2014/main" id="{F5497FC6-C8D1-994F-97EE-C4DD8E14F2C7}"/>
              </a:ext>
            </a:extLst>
          </p:cNvPr>
          <p:cNvSpPr/>
          <p:nvPr/>
        </p:nvSpPr>
        <p:spPr>
          <a:xfrm>
            <a:off x="10479729"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EEEEEE"/>
          </a:solidFill>
          <a:ln w="4842" cap="sq">
            <a:noFill/>
            <a:prstDash val="solid"/>
            <a:miter/>
          </a:ln>
        </p:spPr>
        <p:txBody>
          <a:bodyPr rtlCol="0" anchor="ctr"/>
          <a:lstStyle/>
          <a:p>
            <a:endParaRPr lang="en-US" sz="1701"/>
          </a:p>
        </p:txBody>
      </p:sp>
      <p:sp>
        <p:nvSpPr>
          <p:cNvPr id="104" name="Freeform 103">
            <a:extLst>
              <a:ext uri="{FF2B5EF4-FFF2-40B4-BE49-F238E27FC236}">
                <a16:creationId xmlns:a16="http://schemas.microsoft.com/office/drawing/2014/main" id="{F7A2D68F-7FAB-1F4D-B0CA-73334DB1491C}"/>
              </a:ext>
            </a:extLst>
          </p:cNvPr>
          <p:cNvSpPr/>
          <p:nvPr/>
        </p:nvSpPr>
        <p:spPr>
          <a:xfrm>
            <a:off x="10479729" y="3966437"/>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C9C7C2"/>
            </a:solidFill>
            <a:prstDash val="solid"/>
            <a:round/>
          </a:ln>
        </p:spPr>
        <p:txBody>
          <a:bodyPr rtlCol="0" anchor="ctr"/>
          <a:lstStyle/>
          <a:p>
            <a:endParaRPr lang="en-US" sz="1701"/>
          </a:p>
        </p:txBody>
      </p:sp>
      <p:sp>
        <p:nvSpPr>
          <p:cNvPr id="105" name="Freeform 104">
            <a:extLst>
              <a:ext uri="{FF2B5EF4-FFF2-40B4-BE49-F238E27FC236}">
                <a16:creationId xmlns:a16="http://schemas.microsoft.com/office/drawing/2014/main" id="{F264FBD4-A44D-3145-B8F5-2F4B939C6D99}"/>
              </a:ext>
            </a:extLst>
          </p:cNvPr>
          <p:cNvSpPr/>
          <p:nvPr/>
        </p:nvSpPr>
        <p:spPr>
          <a:xfrm>
            <a:off x="7696663" y="4190541"/>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EEEEEE"/>
          </a:solidFill>
          <a:ln w="4842" cap="sq">
            <a:noFill/>
            <a:prstDash val="solid"/>
            <a:miter/>
          </a:ln>
        </p:spPr>
        <p:txBody>
          <a:bodyPr rtlCol="0" anchor="ctr"/>
          <a:lstStyle/>
          <a:p>
            <a:endParaRPr lang="en-US" sz="1701"/>
          </a:p>
        </p:txBody>
      </p:sp>
      <p:sp>
        <p:nvSpPr>
          <p:cNvPr id="106" name="Freeform 105">
            <a:extLst>
              <a:ext uri="{FF2B5EF4-FFF2-40B4-BE49-F238E27FC236}">
                <a16:creationId xmlns:a16="http://schemas.microsoft.com/office/drawing/2014/main" id="{A652030C-7428-0247-8C26-835E31A1BD35}"/>
              </a:ext>
            </a:extLst>
          </p:cNvPr>
          <p:cNvSpPr/>
          <p:nvPr/>
        </p:nvSpPr>
        <p:spPr>
          <a:xfrm>
            <a:off x="7696663" y="4190541"/>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C9C7C2"/>
            </a:solidFill>
            <a:prstDash val="solid"/>
            <a:round/>
          </a:ln>
        </p:spPr>
        <p:txBody>
          <a:bodyPr rtlCol="0" anchor="ctr"/>
          <a:lstStyle/>
          <a:p>
            <a:endParaRPr lang="en-US" sz="1701"/>
          </a:p>
        </p:txBody>
      </p:sp>
      <p:sp>
        <p:nvSpPr>
          <p:cNvPr id="107" name="Freeform 106">
            <a:extLst>
              <a:ext uri="{FF2B5EF4-FFF2-40B4-BE49-F238E27FC236}">
                <a16:creationId xmlns:a16="http://schemas.microsoft.com/office/drawing/2014/main" id="{991B2A00-8A7A-F44D-84F9-FAEFA2FC0FA9}"/>
              </a:ext>
            </a:extLst>
          </p:cNvPr>
          <p:cNvSpPr/>
          <p:nvPr/>
        </p:nvSpPr>
        <p:spPr>
          <a:xfrm>
            <a:off x="7696663" y="437619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108" name="Freeform 107">
            <a:extLst>
              <a:ext uri="{FF2B5EF4-FFF2-40B4-BE49-F238E27FC236}">
                <a16:creationId xmlns:a16="http://schemas.microsoft.com/office/drawing/2014/main" id="{270E6B42-87E4-074C-B7AD-572DA5FCCCAC}"/>
              </a:ext>
            </a:extLst>
          </p:cNvPr>
          <p:cNvSpPr/>
          <p:nvPr/>
        </p:nvSpPr>
        <p:spPr>
          <a:xfrm>
            <a:off x="7696663" y="437619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109" name="Freeform 108">
            <a:extLst>
              <a:ext uri="{FF2B5EF4-FFF2-40B4-BE49-F238E27FC236}">
                <a16:creationId xmlns:a16="http://schemas.microsoft.com/office/drawing/2014/main" id="{3714A0A5-159D-7345-8FC3-A66E7B3782FE}"/>
              </a:ext>
            </a:extLst>
          </p:cNvPr>
          <p:cNvSpPr/>
          <p:nvPr/>
        </p:nvSpPr>
        <p:spPr>
          <a:xfrm>
            <a:off x="8160508" y="4190541"/>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solidFill>
            <a:srgbClr val="EEEEEE"/>
          </a:solidFill>
          <a:ln w="4842" cap="sq">
            <a:noFill/>
            <a:prstDash val="solid"/>
            <a:miter/>
          </a:ln>
        </p:spPr>
        <p:txBody>
          <a:bodyPr rtlCol="0" anchor="ctr"/>
          <a:lstStyle/>
          <a:p>
            <a:endParaRPr lang="en-US" sz="1701"/>
          </a:p>
        </p:txBody>
      </p:sp>
      <p:sp>
        <p:nvSpPr>
          <p:cNvPr id="110" name="Freeform 109">
            <a:extLst>
              <a:ext uri="{FF2B5EF4-FFF2-40B4-BE49-F238E27FC236}">
                <a16:creationId xmlns:a16="http://schemas.microsoft.com/office/drawing/2014/main" id="{37069886-BF99-4D47-B5B8-C79D9B666546}"/>
              </a:ext>
            </a:extLst>
          </p:cNvPr>
          <p:cNvSpPr/>
          <p:nvPr/>
        </p:nvSpPr>
        <p:spPr>
          <a:xfrm>
            <a:off x="8160508" y="4190541"/>
            <a:ext cx="463844" cy="185654"/>
          </a:xfrm>
          <a:custGeom>
            <a:avLst/>
            <a:gdLst>
              <a:gd name="connsiteX0" fmla="*/ 0 w 490888"/>
              <a:gd name="connsiteY0" fmla="*/ 0 h 196478"/>
              <a:gd name="connsiteX1" fmla="*/ 490889 w 490888"/>
              <a:gd name="connsiteY1" fmla="*/ 0 h 196478"/>
              <a:gd name="connsiteX2" fmla="*/ 490889 w 490888"/>
              <a:gd name="connsiteY2" fmla="*/ 196478 h 196478"/>
              <a:gd name="connsiteX3" fmla="*/ 0 w 490888"/>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90888" h="196478">
                <a:moveTo>
                  <a:pt x="0" y="0"/>
                </a:moveTo>
                <a:lnTo>
                  <a:pt x="490889" y="0"/>
                </a:lnTo>
                <a:lnTo>
                  <a:pt x="490889" y="196478"/>
                </a:lnTo>
                <a:lnTo>
                  <a:pt x="0" y="196478"/>
                </a:lnTo>
                <a:close/>
              </a:path>
            </a:pathLst>
          </a:custGeom>
          <a:noFill/>
          <a:ln w="4842" cap="flat">
            <a:solidFill>
              <a:srgbClr val="C9C7C2"/>
            </a:solidFill>
            <a:prstDash val="solid"/>
            <a:round/>
          </a:ln>
        </p:spPr>
        <p:txBody>
          <a:bodyPr rtlCol="0" anchor="ctr"/>
          <a:lstStyle/>
          <a:p>
            <a:endParaRPr lang="en-US" sz="1701"/>
          </a:p>
        </p:txBody>
      </p:sp>
      <p:sp>
        <p:nvSpPr>
          <p:cNvPr id="111" name="Freeform 110">
            <a:extLst>
              <a:ext uri="{FF2B5EF4-FFF2-40B4-BE49-F238E27FC236}">
                <a16:creationId xmlns:a16="http://schemas.microsoft.com/office/drawing/2014/main" id="{284F71A4-CECA-0B4D-9349-852E6E3A1D5C}"/>
              </a:ext>
            </a:extLst>
          </p:cNvPr>
          <p:cNvSpPr/>
          <p:nvPr/>
        </p:nvSpPr>
        <p:spPr>
          <a:xfrm>
            <a:off x="8160508" y="437619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112" name="Freeform 111">
            <a:extLst>
              <a:ext uri="{FF2B5EF4-FFF2-40B4-BE49-F238E27FC236}">
                <a16:creationId xmlns:a16="http://schemas.microsoft.com/office/drawing/2014/main" id="{E47C3A88-666F-B443-911E-415DAEB97238}"/>
              </a:ext>
            </a:extLst>
          </p:cNvPr>
          <p:cNvSpPr/>
          <p:nvPr/>
        </p:nvSpPr>
        <p:spPr>
          <a:xfrm>
            <a:off x="8160508" y="437619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113" name="Freeform 112">
            <a:extLst>
              <a:ext uri="{FF2B5EF4-FFF2-40B4-BE49-F238E27FC236}">
                <a16:creationId xmlns:a16="http://schemas.microsoft.com/office/drawing/2014/main" id="{43A1473B-204F-184A-B336-B8E4BBAB48D8}"/>
              </a:ext>
            </a:extLst>
          </p:cNvPr>
          <p:cNvSpPr/>
          <p:nvPr/>
        </p:nvSpPr>
        <p:spPr>
          <a:xfrm>
            <a:off x="8624352"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14" name="Freeform 113">
            <a:extLst>
              <a:ext uri="{FF2B5EF4-FFF2-40B4-BE49-F238E27FC236}">
                <a16:creationId xmlns:a16="http://schemas.microsoft.com/office/drawing/2014/main" id="{70E0B95B-5F5E-D14B-9915-6166C3E8ED25}"/>
              </a:ext>
            </a:extLst>
          </p:cNvPr>
          <p:cNvSpPr/>
          <p:nvPr/>
        </p:nvSpPr>
        <p:spPr>
          <a:xfrm>
            <a:off x="8624352"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15" name="Freeform 114">
            <a:extLst>
              <a:ext uri="{FF2B5EF4-FFF2-40B4-BE49-F238E27FC236}">
                <a16:creationId xmlns:a16="http://schemas.microsoft.com/office/drawing/2014/main" id="{4B50136F-DB37-7747-83F3-96FCC7847F44}"/>
              </a:ext>
            </a:extLst>
          </p:cNvPr>
          <p:cNvSpPr/>
          <p:nvPr/>
        </p:nvSpPr>
        <p:spPr>
          <a:xfrm>
            <a:off x="8753542" y="4237207"/>
            <a:ext cx="201840" cy="118222"/>
          </a:xfrm>
          <a:custGeom>
            <a:avLst/>
            <a:gdLst>
              <a:gd name="connsiteX0" fmla="*/ 50173 w 213608"/>
              <a:gd name="connsiteY0" fmla="*/ 89158 h 125115"/>
              <a:gd name="connsiteX1" fmla="*/ 37236 w 213608"/>
              <a:gd name="connsiteY1" fmla="*/ 97309 h 125115"/>
              <a:gd name="connsiteX2" fmla="*/ 24125 w 213608"/>
              <a:gd name="connsiteY2" fmla="*/ 99548 h 125115"/>
              <a:gd name="connsiteX3" fmla="*/ 6228 w 213608"/>
              <a:gd name="connsiteY3" fmla="*/ 93954 h 125115"/>
              <a:gd name="connsiteX4" fmla="*/ 0 w 213608"/>
              <a:gd name="connsiteY4" fmla="*/ 79258 h 125115"/>
              <a:gd name="connsiteX5" fmla="*/ 2240 w 213608"/>
              <a:gd name="connsiteY5" fmla="*/ 69829 h 125115"/>
              <a:gd name="connsiteX6" fmla="*/ 8468 w 213608"/>
              <a:gd name="connsiteY6" fmla="*/ 62957 h 125115"/>
              <a:gd name="connsiteX7" fmla="*/ 17099 w 213608"/>
              <a:gd name="connsiteY7" fmla="*/ 58958 h 125115"/>
              <a:gd name="connsiteX8" fmla="*/ 27807 w 213608"/>
              <a:gd name="connsiteY8" fmla="*/ 57199 h 125115"/>
              <a:gd name="connsiteX9" fmla="*/ 49222 w 213608"/>
              <a:gd name="connsiteY9" fmla="*/ 53047 h 125115"/>
              <a:gd name="connsiteX10" fmla="*/ 49222 w 213608"/>
              <a:gd name="connsiteY10" fmla="*/ 50009 h 125115"/>
              <a:gd name="connsiteX11" fmla="*/ 45857 w 213608"/>
              <a:gd name="connsiteY11" fmla="*/ 39629 h 125115"/>
              <a:gd name="connsiteX12" fmla="*/ 32123 w 213608"/>
              <a:gd name="connsiteY12" fmla="*/ 35630 h 125115"/>
              <a:gd name="connsiteX13" fmla="*/ 19656 w 213608"/>
              <a:gd name="connsiteY13" fmla="*/ 38668 h 125115"/>
              <a:gd name="connsiteX14" fmla="*/ 13745 w 213608"/>
              <a:gd name="connsiteY14" fmla="*/ 49048 h 125115"/>
              <a:gd name="connsiteX15" fmla="*/ 2076 w 213608"/>
              <a:gd name="connsiteY15" fmla="*/ 47453 h 125115"/>
              <a:gd name="connsiteX16" fmla="*/ 7353 w 213608"/>
              <a:gd name="connsiteY16" fmla="*/ 35313 h 125115"/>
              <a:gd name="connsiteX17" fmla="*/ 17897 w 213608"/>
              <a:gd name="connsiteY17" fmla="*/ 28277 h 125115"/>
              <a:gd name="connsiteX18" fmla="*/ 33882 w 213608"/>
              <a:gd name="connsiteY18" fmla="*/ 25721 h 125115"/>
              <a:gd name="connsiteX19" fmla="*/ 48578 w 213608"/>
              <a:gd name="connsiteY19" fmla="*/ 27797 h 125115"/>
              <a:gd name="connsiteX20" fmla="*/ 56892 w 213608"/>
              <a:gd name="connsiteY20" fmla="*/ 33237 h 125115"/>
              <a:gd name="connsiteX21" fmla="*/ 60727 w 213608"/>
              <a:gd name="connsiteY21" fmla="*/ 41378 h 125115"/>
              <a:gd name="connsiteX22" fmla="*/ 61198 w 213608"/>
              <a:gd name="connsiteY22" fmla="*/ 52413 h 125115"/>
              <a:gd name="connsiteX23" fmla="*/ 61198 w 213608"/>
              <a:gd name="connsiteY23" fmla="*/ 68387 h 125115"/>
              <a:gd name="connsiteX24" fmla="*/ 62005 w 213608"/>
              <a:gd name="connsiteY24" fmla="*/ 89485 h 125115"/>
              <a:gd name="connsiteX25" fmla="*/ 65033 w 213608"/>
              <a:gd name="connsiteY25" fmla="*/ 97953 h 125115"/>
              <a:gd name="connsiteX26" fmla="*/ 52576 w 213608"/>
              <a:gd name="connsiteY26" fmla="*/ 97953 h 125115"/>
              <a:gd name="connsiteX27" fmla="*/ 50173 w 213608"/>
              <a:gd name="connsiteY27" fmla="*/ 89158 h 125115"/>
              <a:gd name="connsiteX28" fmla="*/ 49222 w 213608"/>
              <a:gd name="connsiteY28" fmla="*/ 62476 h 125115"/>
              <a:gd name="connsiteX29" fmla="*/ 29566 w 213608"/>
              <a:gd name="connsiteY29" fmla="*/ 66945 h 125115"/>
              <a:gd name="connsiteX30" fmla="*/ 19175 w 213608"/>
              <a:gd name="connsiteY30" fmla="*/ 69502 h 125115"/>
              <a:gd name="connsiteX31" fmla="*/ 14379 w 213608"/>
              <a:gd name="connsiteY31" fmla="*/ 73337 h 125115"/>
              <a:gd name="connsiteX32" fmla="*/ 12784 w 213608"/>
              <a:gd name="connsiteY32" fmla="*/ 78931 h 125115"/>
              <a:gd name="connsiteX33" fmla="*/ 16302 w 213608"/>
              <a:gd name="connsiteY33" fmla="*/ 86928 h 125115"/>
              <a:gd name="connsiteX34" fmla="*/ 27009 w 213608"/>
              <a:gd name="connsiteY34" fmla="*/ 90119 h 125115"/>
              <a:gd name="connsiteX35" fmla="*/ 39312 w 213608"/>
              <a:gd name="connsiteY35" fmla="*/ 87082 h 125115"/>
              <a:gd name="connsiteX36" fmla="*/ 47299 w 213608"/>
              <a:gd name="connsiteY36" fmla="*/ 78777 h 125115"/>
              <a:gd name="connsiteX37" fmla="*/ 49222 w 213608"/>
              <a:gd name="connsiteY37" fmla="*/ 66792 h 125115"/>
              <a:gd name="connsiteX38" fmla="*/ 49222 w 213608"/>
              <a:gd name="connsiteY38" fmla="*/ 62476 h 125115"/>
              <a:gd name="connsiteX39" fmla="*/ 80117 w 213608"/>
              <a:gd name="connsiteY39" fmla="*/ 125115 h 125115"/>
              <a:gd name="connsiteX40" fmla="*/ 80117 w 213608"/>
              <a:gd name="connsiteY40" fmla="*/ 317 h 125115"/>
              <a:gd name="connsiteX41" fmla="*/ 106492 w 213608"/>
              <a:gd name="connsiteY41" fmla="*/ 317 h 125115"/>
              <a:gd name="connsiteX42" fmla="*/ 106492 w 213608"/>
              <a:gd name="connsiteY42" fmla="*/ 10227 h 125115"/>
              <a:gd name="connsiteX43" fmla="*/ 92103 w 213608"/>
              <a:gd name="connsiteY43" fmla="*/ 10227 h 125115"/>
              <a:gd name="connsiteX44" fmla="*/ 92103 w 213608"/>
              <a:gd name="connsiteY44" fmla="*/ 115052 h 125115"/>
              <a:gd name="connsiteX45" fmla="*/ 106492 w 213608"/>
              <a:gd name="connsiteY45" fmla="*/ 115052 h 125115"/>
              <a:gd name="connsiteX46" fmla="*/ 106492 w 213608"/>
              <a:gd name="connsiteY46" fmla="*/ 125115 h 125115"/>
              <a:gd name="connsiteX47" fmla="*/ 80117 w 213608"/>
              <a:gd name="connsiteY47" fmla="*/ 125115 h 125115"/>
              <a:gd name="connsiteX48" fmla="*/ 114316 w 213608"/>
              <a:gd name="connsiteY48" fmla="*/ 49856 h 125115"/>
              <a:gd name="connsiteX49" fmla="*/ 117834 w 213608"/>
              <a:gd name="connsiteY49" fmla="*/ 22049 h 125115"/>
              <a:gd name="connsiteX50" fmla="*/ 128541 w 213608"/>
              <a:gd name="connsiteY50" fmla="*/ 5748 h 125115"/>
              <a:gd name="connsiteX51" fmla="*/ 146111 w 213608"/>
              <a:gd name="connsiteY51" fmla="*/ 0 h 125115"/>
              <a:gd name="connsiteX52" fmla="*/ 160020 w 213608"/>
              <a:gd name="connsiteY52" fmla="*/ 3191 h 125115"/>
              <a:gd name="connsiteX53" fmla="*/ 169766 w 213608"/>
              <a:gd name="connsiteY53" fmla="*/ 12303 h 125115"/>
              <a:gd name="connsiteX54" fmla="*/ 175840 w 213608"/>
              <a:gd name="connsiteY54" fmla="*/ 26845 h 125115"/>
              <a:gd name="connsiteX55" fmla="*/ 178070 w 213608"/>
              <a:gd name="connsiteY55" fmla="*/ 49856 h 125115"/>
              <a:gd name="connsiteX56" fmla="*/ 174399 w 213608"/>
              <a:gd name="connsiteY56" fmla="*/ 77499 h 125115"/>
              <a:gd name="connsiteX57" fmla="*/ 163855 w 213608"/>
              <a:gd name="connsiteY57" fmla="*/ 93790 h 125115"/>
              <a:gd name="connsiteX58" fmla="*/ 146111 w 213608"/>
              <a:gd name="connsiteY58" fmla="*/ 99548 h 125115"/>
              <a:gd name="connsiteX59" fmla="*/ 124062 w 213608"/>
              <a:gd name="connsiteY59" fmla="*/ 89485 h 125115"/>
              <a:gd name="connsiteX60" fmla="*/ 114316 w 213608"/>
              <a:gd name="connsiteY60" fmla="*/ 49856 h 125115"/>
              <a:gd name="connsiteX61" fmla="*/ 126619 w 213608"/>
              <a:gd name="connsiteY61" fmla="*/ 49856 h 125115"/>
              <a:gd name="connsiteX62" fmla="*/ 132213 w 213608"/>
              <a:gd name="connsiteY62" fmla="*/ 81815 h 125115"/>
              <a:gd name="connsiteX63" fmla="*/ 146111 w 213608"/>
              <a:gd name="connsiteY63" fmla="*/ 89802 h 125115"/>
              <a:gd name="connsiteX64" fmla="*/ 160020 w 213608"/>
              <a:gd name="connsiteY64" fmla="*/ 81815 h 125115"/>
              <a:gd name="connsiteX65" fmla="*/ 165767 w 213608"/>
              <a:gd name="connsiteY65" fmla="*/ 49856 h 125115"/>
              <a:gd name="connsiteX66" fmla="*/ 160020 w 213608"/>
              <a:gd name="connsiteY66" fmla="*/ 17897 h 125115"/>
              <a:gd name="connsiteX67" fmla="*/ 146111 w 213608"/>
              <a:gd name="connsiteY67" fmla="*/ 9900 h 125115"/>
              <a:gd name="connsiteX68" fmla="*/ 132857 w 213608"/>
              <a:gd name="connsiteY68" fmla="*/ 16936 h 125115"/>
              <a:gd name="connsiteX69" fmla="*/ 126619 w 213608"/>
              <a:gd name="connsiteY69" fmla="*/ 49856 h 125115"/>
              <a:gd name="connsiteX70" fmla="*/ 213608 w 213608"/>
              <a:gd name="connsiteY70" fmla="*/ 125115 h 125115"/>
              <a:gd name="connsiteX71" fmla="*/ 187090 w 213608"/>
              <a:gd name="connsiteY71" fmla="*/ 125115 h 125115"/>
              <a:gd name="connsiteX72" fmla="*/ 187090 w 213608"/>
              <a:gd name="connsiteY72" fmla="*/ 115052 h 125115"/>
              <a:gd name="connsiteX73" fmla="*/ 201633 w 213608"/>
              <a:gd name="connsiteY73" fmla="*/ 115052 h 125115"/>
              <a:gd name="connsiteX74" fmla="*/ 201633 w 213608"/>
              <a:gd name="connsiteY74" fmla="*/ 10227 h 125115"/>
              <a:gd name="connsiteX75" fmla="*/ 187090 w 213608"/>
              <a:gd name="connsiteY75" fmla="*/ 10227 h 125115"/>
              <a:gd name="connsiteX76" fmla="*/ 187090 w 213608"/>
              <a:gd name="connsiteY76" fmla="*/ 317 h 125115"/>
              <a:gd name="connsiteX77" fmla="*/ 213608 w 213608"/>
              <a:gd name="connsiteY77" fmla="*/ 317 h 125115"/>
              <a:gd name="connsiteX78" fmla="*/ 213608 w 213608"/>
              <a:gd name="connsiteY78" fmla="*/ 125115 h 12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213608" h="125115">
                <a:moveTo>
                  <a:pt x="50173" y="89158"/>
                </a:moveTo>
                <a:cubicBezTo>
                  <a:pt x="45704" y="92993"/>
                  <a:pt x="41388" y="95713"/>
                  <a:pt x="37236" y="97309"/>
                </a:cubicBezTo>
                <a:cubicBezTo>
                  <a:pt x="33186" y="98802"/>
                  <a:pt x="28819" y="99548"/>
                  <a:pt x="24125" y="99548"/>
                </a:cubicBezTo>
                <a:cubicBezTo>
                  <a:pt x="16353" y="99548"/>
                  <a:pt x="10391" y="97687"/>
                  <a:pt x="6228" y="93954"/>
                </a:cubicBezTo>
                <a:cubicBezTo>
                  <a:pt x="2076" y="90119"/>
                  <a:pt x="0" y="85220"/>
                  <a:pt x="0" y="79258"/>
                </a:cubicBezTo>
                <a:cubicBezTo>
                  <a:pt x="0" y="75842"/>
                  <a:pt x="747" y="72703"/>
                  <a:pt x="2240" y="69829"/>
                </a:cubicBezTo>
                <a:cubicBezTo>
                  <a:pt x="3835" y="66945"/>
                  <a:pt x="5911" y="64654"/>
                  <a:pt x="8468" y="62957"/>
                </a:cubicBezTo>
                <a:cubicBezTo>
                  <a:pt x="11025" y="61249"/>
                  <a:pt x="13898" y="59919"/>
                  <a:pt x="17099" y="58958"/>
                </a:cubicBezTo>
                <a:cubicBezTo>
                  <a:pt x="19441" y="58426"/>
                  <a:pt x="23010" y="57843"/>
                  <a:pt x="27807" y="57199"/>
                </a:cubicBezTo>
                <a:cubicBezTo>
                  <a:pt x="37502" y="56033"/>
                  <a:pt x="44640" y="54642"/>
                  <a:pt x="49222" y="53047"/>
                </a:cubicBezTo>
                <a:cubicBezTo>
                  <a:pt x="49222" y="51451"/>
                  <a:pt x="49222" y="50439"/>
                  <a:pt x="49222" y="50009"/>
                </a:cubicBezTo>
                <a:cubicBezTo>
                  <a:pt x="49222" y="45111"/>
                  <a:pt x="48097" y="41644"/>
                  <a:pt x="45857" y="39629"/>
                </a:cubicBezTo>
                <a:cubicBezTo>
                  <a:pt x="42769" y="36960"/>
                  <a:pt x="38187" y="35630"/>
                  <a:pt x="32123" y="35630"/>
                </a:cubicBezTo>
                <a:cubicBezTo>
                  <a:pt x="26580" y="35630"/>
                  <a:pt x="22428" y="36643"/>
                  <a:pt x="19656" y="38668"/>
                </a:cubicBezTo>
                <a:cubicBezTo>
                  <a:pt x="16997" y="40580"/>
                  <a:pt x="15023" y="44047"/>
                  <a:pt x="13745" y="49048"/>
                </a:cubicBezTo>
                <a:lnTo>
                  <a:pt x="2076" y="47453"/>
                </a:lnTo>
                <a:cubicBezTo>
                  <a:pt x="3140" y="42452"/>
                  <a:pt x="4899" y="38402"/>
                  <a:pt x="7353" y="35313"/>
                </a:cubicBezTo>
                <a:cubicBezTo>
                  <a:pt x="9797" y="32225"/>
                  <a:pt x="13315" y="29873"/>
                  <a:pt x="17897" y="28277"/>
                </a:cubicBezTo>
                <a:cubicBezTo>
                  <a:pt x="22479" y="26580"/>
                  <a:pt x="27807" y="25721"/>
                  <a:pt x="33882" y="25721"/>
                </a:cubicBezTo>
                <a:cubicBezTo>
                  <a:pt x="39946" y="25721"/>
                  <a:pt x="44855" y="26416"/>
                  <a:pt x="48578" y="27797"/>
                </a:cubicBezTo>
                <a:cubicBezTo>
                  <a:pt x="52413" y="29187"/>
                  <a:pt x="55184" y="30998"/>
                  <a:pt x="56892" y="33237"/>
                </a:cubicBezTo>
                <a:cubicBezTo>
                  <a:pt x="58702" y="35365"/>
                  <a:pt x="59981" y="38085"/>
                  <a:pt x="60727" y="41378"/>
                </a:cubicBezTo>
                <a:cubicBezTo>
                  <a:pt x="61044" y="43403"/>
                  <a:pt x="61198" y="47084"/>
                  <a:pt x="61198" y="52413"/>
                </a:cubicBezTo>
                <a:lnTo>
                  <a:pt x="61198" y="68387"/>
                </a:lnTo>
                <a:cubicBezTo>
                  <a:pt x="61198" y="79462"/>
                  <a:pt x="61474" y="86499"/>
                  <a:pt x="62005" y="89485"/>
                </a:cubicBezTo>
                <a:cubicBezTo>
                  <a:pt x="62537" y="92461"/>
                  <a:pt x="63550" y="95284"/>
                  <a:pt x="65033" y="97953"/>
                </a:cubicBezTo>
                <a:lnTo>
                  <a:pt x="52576" y="97953"/>
                </a:lnTo>
                <a:cubicBezTo>
                  <a:pt x="51298" y="95498"/>
                  <a:pt x="50500" y="92573"/>
                  <a:pt x="50173" y="89158"/>
                </a:cubicBezTo>
                <a:close/>
                <a:moveTo>
                  <a:pt x="49222" y="62476"/>
                </a:moveTo>
                <a:cubicBezTo>
                  <a:pt x="44855" y="64286"/>
                  <a:pt x="38300" y="65779"/>
                  <a:pt x="29566" y="66945"/>
                </a:cubicBezTo>
                <a:cubicBezTo>
                  <a:pt x="24667" y="67691"/>
                  <a:pt x="21200" y="68551"/>
                  <a:pt x="19175" y="69502"/>
                </a:cubicBezTo>
                <a:cubicBezTo>
                  <a:pt x="17150" y="70361"/>
                  <a:pt x="15555" y="71639"/>
                  <a:pt x="14379" y="73337"/>
                </a:cubicBezTo>
                <a:cubicBezTo>
                  <a:pt x="13315" y="75045"/>
                  <a:pt x="12784" y="76906"/>
                  <a:pt x="12784" y="78931"/>
                </a:cubicBezTo>
                <a:cubicBezTo>
                  <a:pt x="12784" y="82132"/>
                  <a:pt x="13960" y="84791"/>
                  <a:pt x="16302" y="86928"/>
                </a:cubicBezTo>
                <a:cubicBezTo>
                  <a:pt x="18746" y="89055"/>
                  <a:pt x="22315" y="90119"/>
                  <a:pt x="27009" y="90119"/>
                </a:cubicBezTo>
                <a:cubicBezTo>
                  <a:pt x="31591" y="90119"/>
                  <a:pt x="35692" y="89107"/>
                  <a:pt x="39312" y="87082"/>
                </a:cubicBezTo>
                <a:cubicBezTo>
                  <a:pt x="42932" y="85057"/>
                  <a:pt x="45591" y="82285"/>
                  <a:pt x="47299" y="78777"/>
                </a:cubicBezTo>
                <a:cubicBezTo>
                  <a:pt x="48578" y="76108"/>
                  <a:pt x="49222" y="72120"/>
                  <a:pt x="49222" y="66792"/>
                </a:cubicBezTo>
                <a:lnTo>
                  <a:pt x="49222" y="62476"/>
                </a:lnTo>
                <a:close/>
                <a:moveTo>
                  <a:pt x="80117" y="125115"/>
                </a:moveTo>
                <a:lnTo>
                  <a:pt x="80117" y="317"/>
                </a:lnTo>
                <a:lnTo>
                  <a:pt x="106492" y="317"/>
                </a:lnTo>
                <a:lnTo>
                  <a:pt x="106492" y="10227"/>
                </a:lnTo>
                <a:lnTo>
                  <a:pt x="92103" y="10227"/>
                </a:lnTo>
                <a:lnTo>
                  <a:pt x="92103" y="115052"/>
                </a:lnTo>
                <a:lnTo>
                  <a:pt x="106492" y="115052"/>
                </a:lnTo>
                <a:lnTo>
                  <a:pt x="106492" y="125115"/>
                </a:lnTo>
                <a:lnTo>
                  <a:pt x="80117" y="125115"/>
                </a:lnTo>
                <a:close/>
                <a:moveTo>
                  <a:pt x="114316" y="49856"/>
                </a:moveTo>
                <a:cubicBezTo>
                  <a:pt x="114316" y="38351"/>
                  <a:pt x="115492" y="29075"/>
                  <a:pt x="117834" y="22049"/>
                </a:cubicBezTo>
                <a:cubicBezTo>
                  <a:pt x="120278" y="15013"/>
                  <a:pt x="123847" y="9583"/>
                  <a:pt x="128541" y="5748"/>
                </a:cubicBezTo>
                <a:cubicBezTo>
                  <a:pt x="133225" y="1913"/>
                  <a:pt x="139085" y="0"/>
                  <a:pt x="146111" y="0"/>
                </a:cubicBezTo>
                <a:cubicBezTo>
                  <a:pt x="151439" y="0"/>
                  <a:pt x="156072" y="1064"/>
                  <a:pt x="160020" y="3191"/>
                </a:cubicBezTo>
                <a:cubicBezTo>
                  <a:pt x="163957" y="5216"/>
                  <a:pt x="167209" y="8253"/>
                  <a:pt x="169766" y="12303"/>
                </a:cubicBezTo>
                <a:cubicBezTo>
                  <a:pt x="172322" y="16240"/>
                  <a:pt x="174347" y="21088"/>
                  <a:pt x="175840" y="26845"/>
                </a:cubicBezTo>
                <a:cubicBezTo>
                  <a:pt x="177334" y="32491"/>
                  <a:pt x="178070" y="40161"/>
                  <a:pt x="178070" y="49856"/>
                </a:cubicBezTo>
                <a:cubicBezTo>
                  <a:pt x="178070" y="61249"/>
                  <a:pt x="176853" y="70463"/>
                  <a:pt x="174399" y="77499"/>
                </a:cubicBezTo>
                <a:cubicBezTo>
                  <a:pt x="172057" y="84525"/>
                  <a:pt x="168539" y="89955"/>
                  <a:pt x="163855" y="93790"/>
                </a:cubicBezTo>
                <a:cubicBezTo>
                  <a:pt x="159273" y="97625"/>
                  <a:pt x="153362" y="99548"/>
                  <a:pt x="146111" y="99548"/>
                </a:cubicBezTo>
                <a:cubicBezTo>
                  <a:pt x="136743" y="99548"/>
                  <a:pt x="129390" y="96194"/>
                  <a:pt x="124062" y="89485"/>
                </a:cubicBezTo>
                <a:cubicBezTo>
                  <a:pt x="117568" y="81385"/>
                  <a:pt x="114316" y="68172"/>
                  <a:pt x="114316" y="49856"/>
                </a:cubicBezTo>
                <a:close/>
                <a:moveTo>
                  <a:pt x="126619" y="49856"/>
                </a:moveTo>
                <a:cubicBezTo>
                  <a:pt x="126619" y="65830"/>
                  <a:pt x="128490" y="76487"/>
                  <a:pt x="132213" y="81815"/>
                </a:cubicBezTo>
                <a:cubicBezTo>
                  <a:pt x="136048" y="87133"/>
                  <a:pt x="140681" y="89802"/>
                  <a:pt x="146111" y="89802"/>
                </a:cubicBezTo>
                <a:cubicBezTo>
                  <a:pt x="151654" y="89802"/>
                  <a:pt x="156287" y="87133"/>
                  <a:pt x="160020" y="81815"/>
                </a:cubicBezTo>
                <a:cubicBezTo>
                  <a:pt x="163855" y="76487"/>
                  <a:pt x="165767" y="65830"/>
                  <a:pt x="165767" y="49856"/>
                </a:cubicBezTo>
                <a:cubicBezTo>
                  <a:pt x="165767" y="33769"/>
                  <a:pt x="163855" y="23113"/>
                  <a:pt x="160020" y="17897"/>
                </a:cubicBezTo>
                <a:cubicBezTo>
                  <a:pt x="156287" y="12569"/>
                  <a:pt x="151654" y="9900"/>
                  <a:pt x="146111" y="9900"/>
                </a:cubicBezTo>
                <a:cubicBezTo>
                  <a:pt x="140578" y="9900"/>
                  <a:pt x="136160" y="12241"/>
                  <a:pt x="132857" y="16936"/>
                </a:cubicBezTo>
                <a:cubicBezTo>
                  <a:pt x="128695" y="22898"/>
                  <a:pt x="126619" y="33871"/>
                  <a:pt x="126619" y="49856"/>
                </a:cubicBezTo>
                <a:close/>
                <a:moveTo>
                  <a:pt x="213608" y="125115"/>
                </a:moveTo>
                <a:lnTo>
                  <a:pt x="187090" y="125115"/>
                </a:lnTo>
                <a:lnTo>
                  <a:pt x="187090" y="115052"/>
                </a:lnTo>
                <a:lnTo>
                  <a:pt x="201633" y="115052"/>
                </a:lnTo>
                <a:lnTo>
                  <a:pt x="201633" y="10227"/>
                </a:lnTo>
                <a:lnTo>
                  <a:pt x="187090" y="10227"/>
                </a:lnTo>
                <a:lnTo>
                  <a:pt x="187090" y="317"/>
                </a:lnTo>
                <a:lnTo>
                  <a:pt x="213608" y="317"/>
                </a:lnTo>
                <a:lnTo>
                  <a:pt x="213608" y="125115"/>
                </a:lnTo>
                <a:close/>
              </a:path>
            </a:pathLst>
          </a:custGeom>
          <a:solidFill>
            <a:srgbClr val="FFFFFF"/>
          </a:solidFill>
          <a:ln w="4842" cap="sq">
            <a:noFill/>
            <a:prstDash val="solid"/>
            <a:miter/>
          </a:ln>
        </p:spPr>
        <p:txBody>
          <a:bodyPr rtlCol="0" anchor="ctr"/>
          <a:lstStyle/>
          <a:p>
            <a:endParaRPr lang="en-US" sz="1701"/>
          </a:p>
        </p:txBody>
      </p:sp>
      <p:sp>
        <p:nvSpPr>
          <p:cNvPr id="116" name="Freeform 115">
            <a:extLst>
              <a:ext uri="{FF2B5EF4-FFF2-40B4-BE49-F238E27FC236}">
                <a16:creationId xmlns:a16="http://schemas.microsoft.com/office/drawing/2014/main" id="{EF23D813-3396-6D49-B46B-5CF45AD37C68}"/>
              </a:ext>
            </a:extLst>
          </p:cNvPr>
          <p:cNvSpPr/>
          <p:nvPr/>
        </p:nvSpPr>
        <p:spPr>
          <a:xfrm>
            <a:off x="8624352"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17" name="Freeform 116">
            <a:extLst>
              <a:ext uri="{FF2B5EF4-FFF2-40B4-BE49-F238E27FC236}">
                <a16:creationId xmlns:a16="http://schemas.microsoft.com/office/drawing/2014/main" id="{6DD62221-3D94-5F43-B266-F0E21FD89835}"/>
              </a:ext>
            </a:extLst>
          </p:cNvPr>
          <p:cNvSpPr/>
          <p:nvPr/>
        </p:nvSpPr>
        <p:spPr>
          <a:xfrm>
            <a:off x="8624352"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18" name="Freeform 117">
            <a:extLst>
              <a:ext uri="{FF2B5EF4-FFF2-40B4-BE49-F238E27FC236}">
                <a16:creationId xmlns:a16="http://schemas.microsoft.com/office/drawing/2014/main" id="{4014DFDB-4C53-634D-BE55-09B0F87724E8}"/>
              </a:ext>
            </a:extLst>
          </p:cNvPr>
          <p:cNvSpPr/>
          <p:nvPr/>
        </p:nvSpPr>
        <p:spPr>
          <a:xfrm>
            <a:off x="8757322" y="4422860"/>
            <a:ext cx="198061" cy="118232"/>
          </a:xfrm>
          <a:custGeom>
            <a:avLst/>
            <a:gdLst>
              <a:gd name="connsiteX0" fmla="*/ 11025 w 209609"/>
              <a:gd name="connsiteY0" fmla="*/ 97953 h 125125"/>
              <a:gd name="connsiteX1" fmla="*/ 0 w 209609"/>
              <a:gd name="connsiteY1" fmla="*/ 97953 h 125125"/>
              <a:gd name="connsiteX2" fmla="*/ 0 w 209609"/>
              <a:gd name="connsiteY2" fmla="*/ 317 h 125125"/>
              <a:gd name="connsiteX3" fmla="*/ 11986 w 209609"/>
              <a:gd name="connsiteY3" fmla="*/ 317 h 125125"/>
              <a:gd name="connsiteX4" fmla="*/ 11986 w 209609"/>
              <a:gd name="connsiteY4" fmla="*/ 35160 h 125125"/>
              <a:gd name="connsiteX5" fmla="*/ 31315 w 209609"/>
              <a:gd name="connsiteY5" fmla="*/ 25731 h 125125"/>
              <a:gd name="connsiteX6" fmla="*/ 43617 w 209609"/>
              <a:gd name="connsiteY6" fmla="*/ 28441 h 125125"/>
              <a:gd name="connsiteX7" fmla="*/ 53210 w 209609"/>
              <a:gd name="connsiteY7" fmla="*/ 35794 h 125125"/>
              <a:gd name="connsiteX8" fmla="*/ 59121 w 209609"/>
              <a:gd name="connsiteY8" fmla="*/ 47146 h 125125"/>
              <a:gd name="connsiteX9" fmla="*/ 61197 w 209609"/>
              <a:gd name="connsiteY9" fmla="*/ 61525 h 125125"/>
              <a:gd name="connsiteX10" fmla="*/ 52249 w 209609"/>
              <a:gd name="connsiteY10" fmla="*/ 89648 h 125125"/>
              <a:gd name="connsiteX11" fmla="*/ 30681 w 209609"/>
              <a:gd name="connsiteY11" fmla="*/ 99558 h 125125"/>
              <a:gd name="connsiteX12" fmla="*/ 11025 w 209609"/>
              <a:gd name="connsiteY12" fmla="*/ 89168 h 125125"/>
              <a:gd name="connsiteX13" fmla="*/ 11025 w 209609"/>
              <a:gd name="connsiteY13" fmla="*/ 97953 h 125125"/>
              <a:gd name="connsiteX14" fmla="*/ 11025 w 209609"/>
              <a:gd name="connsiteY14" fmla="*/ 62159 h 125125"/>
              <a:gd name="connsiteX15" fmla="*/ 14379 w 209609"/>
              <a:gd name="connsiteY15" fmla="*/ 80383 h 125125"/>
              <a:gd name="connsiteX16" fmla="*/ 29719 w 209609"/>
              <a:gd name="connsiteY16" fmla="*/ 89648 h 125125"/>
              <a:gd name="connsiteX17" fmla="*/ 43300 w 209609"/>
              <a:gd name="connsiteY17" fmla="*/ 82940 h 125125"/>
              <a:gd name="connsiteX18" fmla="*/ 49058 w 209609"/>
              <a:gd name="connsiteY18" fmla="*/ 62486 h 125125"/>
              <a:gd name="connsiteX19" fmla="*/ 43464 w 209609"/>
              <a:gd name="connsiteY19" fmla="*/ 42186 h 125125"/>
              <a:gd name="connsiteX20" fmla="*/ 30200 w 209609"/>
              <a:gd name="connsiteY20" fmla="*/ 35477 h 125125"/>
              <a:gd name="connsiteX21" fmla="*/ 16619 w 209609"/>
              <a:gd name="connsiteY21" fmla="*/ 42349 h 125125"/>
              <a:gd name="connsiteX22" fmla="*/ 11025 w 209609"/>
              <a:gd name="connsiteY22" fmla="*/ 62159 h 125125"/>
              <a:gd name="connsiteX23" fmla="*/ 76118 w 209609"/>
              <a:gd name="connsiteY23" fmla="*/ 125125 h 125125"/>
              <a:gd name="connsiteX24" fmla="*/ 76118 w 209609"/>
              <a:gd name="connsiteY24" fmla="*/ 317 h 125125"/>
              <a:gd name="connsiteX25" fmla="*/ 102493 w 209609"/>
              <a:gd name="connsiteY25" fmla="*/ 317 h 125125"/>
              <a:gd name="connsiteX26" fmla="*/ 102493 w 209609"/>
              <a:gd name="connsiteY26" fmla="*/ 10227 h 125125"/>
              <a:gd name="connsiteX27" fmla="*/ 88104 w 209609"/>
              <a:gd name="connsiteY27" fmla="*/ 10227 h 125125"/>
              <a:gd name="connsiteX28" fmla="*/ 88104 w 209609"/>
              <a:gd name="connsiteY28" fmla="*/ 115052 h 125125"/>
              <a:gd name="connsiteX29" fmla="*/ 102493 w 209609"/>
              <a:gd name="connsiteY29" fmla="*/ 115052 h 125125"/>
              <a:gd name="connsiteX30" fmla="*/ 102493 w 209609"/>
              <a:gd name="connsiteY30" fmla="*/ 125125 h 125125"/>
              <a:gd name="connsiteX31" fmla="*/ 76118 w 209609"/>
              <a:gd name="connsiteY31" fmla="*/ 125125 h 125125"/>
              <a:gd name="connsiteX32" fmla="*/ 110317 w 209609"/>
              <a:gd name="connsiteY32" fmla="*/ 49856 h 125125"/>
              <a:gd name="connsiteX33" fmla="*/ 113835 w 209609"/>
              <a:gd name="connsiteY33" fmla="*/ 22049 h 125125"/>
              <a:gd name="connsiteX34" fmla="*/ 124542 w 209609"/>
              <a:gd name="connsiteY34" fmla="*/ 5758 h 125125"/>
              <a:gd name="connsiteX35" fmla="*/ 142112 w 209609"/>
              <a:gd name="connsiteY35" fmla="*/ 0 h 125125"/>
              <a:gd name="connsiteX36" fmla="*/ 156021 w 209609"/>
              <a:gd name="connsiteY36" fmla="*/ 3201 h 125125"/>
              <a:gd name="connsiteX37" fmla="*/ 165767 w 209609"/>
              <a:gd name="connsiteY37" fmla="*/ 12303 h 125125"/>
              <a:gd name="connsiteX38" fmla="*/ 171842 w 209609"/>
              <a:gd name="connsiteY38" fmla="*/ 26845 h 125125"/>
              <a:gd name="connsiteX39" fmla="*/ 174071 w 209609"/>
              <a:gd name="connsiteY39" fmla="*/ 49856 h 125125"/>
              <a:gd name="connsiteX40" fmla="*/ 170400 w 209609"/>
              <a:gd name="connsiteY40" fmla="*/ 77499 h 125125"/>
              <a:gd name="connsiteX41" fmla="*/ 159856 w 209609"/>
              <a:gd name="connsiteY41" fmla="*/ 93801 h 125125"/>
              <a:gd name="connsiteX42" fmla="*/ 142112 w 209609"/>
              <a:gd name="connsiteY42" fmla="*/ 99558 h 125125"/>
              <a:gd name="connsiteX43" fmla="*/ 120063 w 209609"/>
              <a:gd name="connsiteY43" fmla="*/ 89485 h 125125"/>
              <a:gd name="connsiteX44" fmla="*/ 110317 w 209609"/>
              <a:gd name="connsiteY44" fmla="*/ 49856 h 125125"/>
              <a:gd name="connsiteX45" fmla="*/ 122620 w 209609"/>
              <a:gd name="connsiteY45" fmla="*/ 49856 h 125125"/>
              <a:gd name="connsiteX46" fmla="*/ 128214 w 209609"/>
              <a:gd name="connsiteY46" fmla="*/ 81815 h 125125"/>
              <a:gd name="connsiteX47" fmla="*/ 142112 w 209609"/>
              <a:gd name="connsiteY47" fmla="*/ 89802 h 125125"/>
              <a:gd name="connsiteX48" fmla="*/ 156021 w 209609"/>
              <a:gd name="connsiteY48" fmla="*/ 81815 h 125125"/>
              <a:gd name="connsiteX49" fmla="*/ 161768 w 209609"/>
              <a:gd name="connsiteY49" fmla="*/ 49856 h 125125"/>
              <a:gd name="connsiteX50" fmla="*/ 156021 w 209609"/>
              <a:gd name="connsiteY50" fmla="*/ 17897 h 125125"/>
              <a:gd name="connsiteX51" fmla="*/ 142112 w 209609"/>
              <a:gd name="connsiteY51" fmla="*/ 9910 h 125125"/>
              <a:gd name="connsiteX52" fmla="*/ 128858 w 209609"/>
              <a:gd name="connsiteY52" fmla="*/ 16936 h 125125"/>
              <a:gd name="connsiteX53" fmla="*/ 122620 w 209609"/>
              <a:gd name="connsiteY53" fmla="*/ 49856 h 125125"/>
              <a:gd name="connsiteX54" fmla="*/ 209609 w 209609"/>
              <a:gd name="connsiteY54" fmla="*/ 125125 h 125125"/>
              <a:gd name="connsiteX55" fmla="*/ 183091 w 209609"/>
              <a:gd name="connsiteY55" fmla="*/ 125125 h 125125"/>
              <a:gd name="connsiteX56" fmla="*/ 183091 w 209609"/>
              <a:gd name="connsiteY56" fmla="*/ 115052 h 125125"/>
              <a:gd name="connsiteX57" fmla="*/ 197634 w 209609"/>
              <a:gd name="connsiteY57" fmla="*/ 115052 h 125125"/>
              <a:gd name="connsiteX58" fmla="*/ 197634 w 209609"/>
              <a:gd name="connsiteY58" fmla="*/ 10227 h 125125"/>
              <a:gd name="connsiteX59" fmla="*/ 183091 w 209609"/>
              <a:gd name="connsiteY59" fmla="*/ 10227 h 125125"/>
              <a:gd name="connsiteX60" fmla="*/ 183091 w 209609"/>
              <a:gd name="connsiteY60" fmla="*/ 317 h 125125"/>
              <a:gd name="connsiteX61" fmla="*/ 209609 w 209609"/>
              <a:gd name="connsiteY61" fmla="*/ 317 h 125125"/>
              <a:gd name="connsiteX62" fmla="*/ 209609 w 209609"/>
              <a:gd name="connsiteY62" fmla="*/ 125125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609" h="125125">
                <a:moveTo>
                  <a:pt x="11025" y="97953"/>
                </a:moveTo>
                <a:lnTo>
                  <a:pt x="0" y="97953"/>
                </a:lnTo>
                <a:lnTo>
                  <a:pt x="0" y="317"/>
                </a:lnTo>
                <a:lnTo>
                  <a:pt x="11986" y="317"/>
                </a:lnTo>
                <a:lnTo>
                  <a:pt x="11986" y="35160"/>
                </a:lnTo>
                <a:cubicBezTo>
                  <a:pt x="16987" y="28870"/>
                  <a:pt x="23430" y="25731"/>
                  <a:pt x="31315" y="25731"/>
                </a:cubicBezTo>
                <a:cubicBezTo>
                  <a:pt x="35681" y="25731"/>
                  <a:pt x="39782" y="26631"/>
                  <a:pt x="43617" y="28441"/>
                </a:cubicBezTo>
                <a:cubicBezTo>
                  <a:pt x="47565" y="30149"/>
                  <a:pt x="50756" y="32603"/>
                  <a:pt x="53210" y="35794"/>
                </a:cubicBezTo>
                <a:cubicBezTo>
                  <a:pt x="55767" y="38882"/>
                  <a:pt x="57741" y="42666"/>
                  <a:pt x="59121" y="47146"/>
                </a:cubicBezTo>
                <a:cubicBezTo>
                  <a:pt x="60502" y="51615"/>
                  <a:pt x="61197" y="56411"/>
                  <a:pt x="61197" y="61525"/>
                </a:cubicBezTo>
                <a:cubicBezTo>
                  <a:pt x="61197" y="73664"/>
                  <a:pt x="58211" y="83042"/>
                  <a:pt x="52249" y="89648"/>
                </a:cubicBezTo>
                <a:cubicBezTo>
                  <a:pt x="46287" y="96255"/>
                  <a:pt x="39097" y="99558"/>
                  <a:pt x="30681" y="99558"/>
                </a:cubicBezTo>
                <a:cubicBezTo>
                  <a:pt x="22366" y="99558"/>
                  <a:pt x="15821" y="96091"/>
                  <a:pt x="11025" y="89168"/>
                </a:cubicBezTo>
                <a:lnTo>
                  <a:pt x="11025" y="97953"/>
                </a:lnTo>
                <a:close/>
                <a:moveTo>
                  <a:pt x="11025" y="62159"/>
                </a:moveTo>
                <a:cubicBezTo>
                  <a:pt x="11025" y="70575"/>
                  <a:pt x="12139" y="76650"/>
                  <a:pt x="14379" y="80383"/>
                </a:cubicBezTo>
                <a:cubicBezTo>
                  <a:pt x="18214" y="86560"/>
                  <a:pt x="23327" y="89648"/>
                  <a:pt x="29719" y="89648"/>
                </a:cubicBezTo>
                <a:cubicBezTo>
                  <a:pt x="34935" y="89648"/>
                  <a:pt x="39465" y="87409"/>
                  <a:pt x="43300" y="82940"/>
                </a:cubicBezTo>
                <a:cubicBezTo>
                  <a:pt x="47135" y="78358"/>
                  <a:pt x="49058" y="71537"/>
                  <a:pt x="49058" y="62486"/>
                </a:cubicBezTo>
                <a:cubicBezTo>
                  <a:pt x="49058" y="53323"/>
                  <a:pt x="47187" y="46553"/>
                  <a:pt x="43464" y="42186"/>
                </a:cubicBezTo>
                <a:cubicBezTo>
                  <a:pt x="39844" y="37716"/>
                  <a:pt x="35416" y="35477"/>
                  <a:pt x="30200" y="35477"/>
                </a:cubicBezTo>
                <a:cubicBezTo>
                  <a:pt x="24974" y="35477"/>
                  <a:pt x="20454" y="37768"/>
                  <a:pt x="16619" y="42349"/>
                </a:cubicBezTo>
                <a:cubicBezTo>
                  <a:pt x="12886" y="46931"/>
                  <a:pt x="11025" y="53537"/>
                  <a:pt x="11025" y="62159"/>
                </a:cubicBezTo>
                <a:close/>
                <a:moveTo>
                  <a:pt x="76118" y="125125"/>
                </a:moveTo>
                <a:lnTo>
                  <a:pt x="76118" y="317"/>
                </a:lnTo>
                <a:lnTo>
                  <a:pt x="102493" y="317"/>
                </a:lnTo>
                <a:lnTo>
                  <a:pt x="102493" y="10227"/>
                </a:lnTo>
                <a:lnTo>
                  <a:pt x="88104" y="10227"/>
                </a:lnTo>
                <a:lnTo>
                  <a:pt x="88104" y="115052"/>
                </a:lnTo>
                <a:lnTo>
                  <a:pt x="102493" y="115052"/>
                </a:lnTo>
                <a:lnTo>
                  <a:pt x="102493" y="125125"/>
                </a:lnTo>
                <a:lnTo>
                  <a:pt x="76118" y="125125"/>
                </a:lnTo>
                <a:close/>
                <a:moveTo>
                  <a:pt x="110317" y="49856"/>
                </a:moveTo>
                <a:cubicBezTo>
                  <a:pt x="110317" y="38351"/>
                  <a:pt x="111493" y="29085"/>
                  <a:pt x="113835" y="22049"/>
                </a:cubicBezTo>
                <a:cubicBezTo>
                  <a:pt x="116279" y="15023"/>
                  <a:pt x="119848" y="9593"/>
                  <a:pt x="124542" y="5758"/>
                </a:cubicBezTo>
                <a:cubicBezTo>
                  <a:pt x="129226" y="1923"/>
                  <a:pt x="135086" y="0"/>
                  <a:pt x="142112" y="0"/>
                </a:cubicBezTo>
                <a:cubicBezTo>
                  <a:pt x="147440" y="0"/>
                  <a:pt x="152073" y="1064"/>
                  <a:pt x="156021" y="3201"/>
                </a:cubicBezTo>
                <a:cubicBezTo>
                  <a:pt x="159958" y="5226"/>
                  <a:pt x="163210" y="8253"/>
                  <a:pt x="165767" y="12303"/>
                </a:cubicBezTo>
                <a:cubicBezTo>
                  <a:pt x="168324" y="16250"/>
                  <a:pt x="170349" y="21098"/>
                  <a:pt x="171842" y="26845"/>
                </a:cubicBezTo>
                <a:cubicBezTo>
                  <a:pt x="173335" y="32491"/>
                  <a:pt x="174071" y="40161"/>
                  <a:pt x="174071" y="49856"/>
                </a:cubicBezTo>
                <a:cubicBezTo>
                  <a:pt x="174071" y="61259"/>
                  <a:pt x="172854" y="70473"/>
                  <a:pt x="170400" y="77499"/>
                </a:cubicBezTo>
                <a:cubicBezTo>
                  <a:pt x="168058" y="84535"/>
                  <a:pt x="164540" y="89966"/>
                  <a:pt x="159856" y="93801"/>
                </a:cubicBezTo>
                <a:cubicBezTo>
                  <a:pt x="155274" y="97636"/>
                  <a:pt x="149363" y="99558"/>
                  <a:pt x="142112" y="99558"/>
                </a:cubicBezTo>
                <a:cubicBezTo>
                  <a:pt x="132744" y="99558"/>
                  <a:pt x="125391" y="96194"/>
                  <a:pt x="120063" y="89485"/>
                </a:cubicBezTo>
                <a:cubicBezTo>
                  <a:pt x="113569" y="81385"/>
                  <a:pt x="110317" y="68182"/>
                  <a:pt x="110317" y="49856"/>
                </a:cubicBezTo>
                <a:close/>
                <a:moveTo>
                  <a:pt x="122620" y="49856"/>
                </a:moveTo>
                <a:cubicBezTo>
                  <a:pt x="122620" y="65840"/>
                  <a:pt x="124491" y="76487"/>
                  <a:pt x="128214" y="81815"/>
                </a:cubicBezTo>
                <a:cubicBezTo>
                  <a:pt x="132049" y="87143"/>
                  <a:pt x="136682" y="89802"/>
                  <a:pt x="142112" y="89802"/>
                </a:cubicBezTo>
                <a:cubicBezTo>
                  <a:pt x="147655" y="89802"/>
                  <a:pt x="152288" y="87143"/>
                  <a:pt x="156021" y="81815"/>
                </a:cubicBezTo>
                <a:cubicBezTo>
                  <a:pt x="159856" y="76487"/>
                  <a:pt x="161768" y="65840"/>
                  <a:pt x="161768" y="49856"/>
                </a:cubicBezTo>
                <a:cubicBezTo>
                  <a:pt x="161768" y="33769"/>
                  <a:pt x="159856" y="23123"/>
                  <a:pt x="156021" y="17897"/>
                </a:cubicBezTo>
                <a:cubicBezTo>
                  <a:pt x="152288" y="12569"/>
                  <a:pt x="147655" y="9910"/>
                  <a:pt x="142112" y="9910"/>
                </a:cubicBezTo>
                <a:cubicBezTo>
                  <a:pt x="136580" y="9910"/>
                  <a:pt x="132162" y="12252"/>
                  <a:pt x="128858" y="16936"/>
                </a:cubicBezTo>
                <a:cubicBezTo>
                  <a:pt x="124696" y="22908"/>
                  <a:pt x="122620" y="33881"/>
                  <a:pt x="122620" y="49856"/>
                </a:cubicBezTo>
                <a:close/>
                <a:moveTo>
                  <a:pt x="209609" y="125125"/>
                </a:moveTo>
                <a:lnTo>
                  <a:pt x="183091" y="125125"/>
                </a:lnTo>
                <a:lnTo>
                  <a:pt x="183091" y="115052"/>
                </a:lnTo>
                <a:lnTo>
                  <a:pt x="197634" y="115052"/>
                </a:lnTo>
                <a:lnTo>
                  <a:pt x="197634" y="10227"/>
                </a:lnTo>
                <a:lnTo>
                  <a:pt x="183091" y="10227"/>
                </a:lnTo>
                <a:lnTo>
                  <a:pt x="183091" y="317"/>
                </a:lnTo>
                <a:lnTo>
                  <a:pt x="209609" y="317"/>
                </a:lnTo>
                <a:lnTo>
                  <a:pt x="209609" y="125125"/>
                </a:lnTo>
                <a:close/>
              </a:path>
            </a:pathLst>
          </a:custGeom>
          <a:solidFill>
            <a:srgbClr val="FFFFFF"/>
          </a:solidFill>
          <a:ln w="4842" cap="sq">
            <a:noFill/>
            <a:prstDash val="solid"/>
            <a:miter/>
          </a:ln>
        </p:spPr>
        <p:txBody>
          <a:bodyPr rtlCol="0" anchor="ctr"/>
          <a:lstStyle/>
          <a:p>
            <a:endParaRPr lang="en-US" sz="1701"/>
          </a:p>
        </p:txBody>
      </p:sp>
      <p:sp>
        <p:nvSpPr>
          <p:cNvPr id="119" name="Freeform 118">
            <a:extLst>
              <a:ext uri="{FF2B5EF4-FFF2-40B4-BE49-F238E27FC236}">
                <a16:creationId xmlns:a16="http://schemas.microsoft.com/office/drawing/2014/main" id="{EF8AE8ED-454C-584D-881A-738DE536CB83}"/>
              </a:ext>
            </a:extLst>
          </p:cNvPr>
          <p:cNvSpPr/>
          <p:nvPr/>
        </p:nvSpPr>
        <p:spPr>
          <a:xfrm>
            <a:off x="9088196"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20" name="Freeform 119">
            <a:extLst>
              <a:ext uri="{FF2B5EF4-FFF2-40B4-BE49-F238E27FC236}">
                <a16:creationId xmlns:a16="http://schemas.microsoft.com/office/drawing/2014/main" id="{A55E3E33-B9E3-D244-9A0F-3CFAA25A5017}"/>
              </a:ext>
            </a:extLst>
          </p:cNvPr>
          <p:cNvSpPr/>
          <p:nvPr/>
        </p:nvSpPr>
        <p:spPr>
          <a:xfrm>
            <a:off x="9088196"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21" name="Freeform 120">
            <a:extLst>
              <a:ext uri="{FF2B5EF4-FFF2-40B4-BE49-F238E27FC236}">
                <a16:creationId xmlns:a16="http://schemas.microsoft.com/office/drawing/2014/main" id="{97429110-6239-AC4B-BC21-91F451BF9220}"/>
              </a:ext>
            </a:extLst>
          </p:cNvPr>
          <p:cNvSpPr/>
          <p:nvPr/>
        </p:nvSpPr>
        <p:spPr>
          <a:xfrm>
            <a:off x="9217387" y="4237207"/>
            <a:ext cx="201840" cy="118222"/>
          </a:xfrm>
          <a:custGeom>
            <a:avLst/>
            <a:gdLst>
              <a:gd name="connsiteX0" fmla="*/ 50173 w 213608"/>
              <a:gd name="connsiteY0" fmla="*/ 89158 h 125115"/>
              <a:gd name="connsiteX1" fmla="*/ 37236 w 213608"/>
              <a:gd name="connsiteY1" fmla="*/ 97309 h 125115"/>
              <a:gd name="connsiteX2" fmla="*/ 24125 w 213608"/>
              <a:gd name="connsiteY2" fmla="*/ 99548 h 125115"/>
              <a:gd name="connsiteX3" fmla="*/ 6228 w 213608"/>
              <a:gd name="connsiteY3" fmla="*/ 93954 h 125115"/>
              <a:gd name="connsiteX4" fmla="*/ 0 w 213608"/>
              <a:gd name="connsiteY4" fmla="*/ 79258 h 125115"/>
              <a:gd name="connsiteX5" fmla="*/ 2240 w 213608"/>
              <a:gd name="connsiteY5" fmla="*/ 69829 h 125115"/>
              <a:gd name="connsiteX6" fmla="*/ 8468 w 213608"/>
              <a:gd name="connsiteY6" fmla="*/ 62957 h 125115"/>
              <a:gd name="connsiteX7" fmla="*/ 17099 w 213608"/>
              <a:gd name="connsiteY7" fmla="*/ 58958 h 125115"/>
              <a:gd name="connsiteX8" fmla="*/ 27807 w 213608"/>
              <a:gd name="connsiteY8" fmla="*/ 57199 h 125115"/>
              <a:gd name="connsiteX9" fmla="*/ 49222 w 213608"/>
              <a:gd name="connsiteY9" fmla="*/ 53047 h 125115"/>
              <a:gd name="connsiteX10" fmla="*/ 49222 w 213608"/>
              <a:gd name="connsiteY10" fmla="*/ 50009 h 125115"/>
              <a:gd name="connsiteX11" fmla="*/ 45857 w 213608"/>
              <a:gd name="connsiteY11" fmla="*/ 39629 h 125115"/>
              <a:gd name="connsiteX12" fmla="*/ 32122 w 213608"/>
              <a:gd name="connsiteY12" fmla="*/ 35630 h 125115"/>
              <a:gd name="connsiteX13" fmla="*/ 19656 w 213608"/>
              <a:gd name="connsiteY13" fmla="*/ 38668 h 125115"/>
              <a:gd name="connsiteX14" fmla="*/ 13745 w 213608"/>
              <a:gd name="connsiteY14" fmla="*/ 49048 h 125115"/>
              <a:gd name="connsiteX15" fmla="*/ 2076 w 213608"/>
              <a:gd name="connsiteY15" fmla="*/ 47453 h 125115"/>
              <a:gd name="connsiteX16" fmla="*/ 7353 w 213608"/>
              <a:gd name="connsiteY16" fmla="*/ 35313 h 125115"/>
              <a:gd name="connsiteX17" fmla="*/ 17897 w 213608"/>
              <a:gd name="connsiteY17" fmla="*/ 28277 h 125115"/>
              <a:gd name="connsiteX18" fmla="*/ 33881 w 213608"/>
              <a:gd name="connsiteY18" fmla="*/ 25721 h 125115"/>
              <a:gd name="connsiteX19" fmla="*/ 48578 w 213608"/>
              <a:gd name="connsiteY19" fmla="*/ 27797 h 125115"/>
              <a:gd name="connsiteX20" fmla="*/ 56892 w 213608"/>
              <a:gd name="connsiteY20" fmla="*/ 33237 h 125115"/>
              <a:gd name="connsiteX21" fmla="*/ 60727 w 213608"/>
              <a:gd name="connsiteY21" fmla="*/ 41378 h 125115"/>
              <a:gd name="connsiteX22" fmla="*/ 61197 w 213608"/>
              <a:gd name="connsiteY22" fmla="*/ 52413 h 125115"/>
              <a:gd name="connsiteX23" fmla="*/ 61197 w 213608"/>
              <a:gd name="connsiteY23" fmla="*/ 68387 h 125115"/>
              <a:gd name="connsiteX24" fmla="*/ 62005 w 213608"/>
              <a:gd name="connsiteY24" fmla="*/ 89485 h 125115"/>
              <a:gd name="connsiteX25" fmla="*/ 65032 w 213608"/>
              <a:gd name="connsiteY25" fmla="*/ 97953 h 125115"/>
              <a:gd name="connsiteX26" fmla="*/ 52576 w 213608"/>
              <a:gd name="connsiteY26" fmla="*/ 97953 h 125115"/>
              <a:gd name="connsiteX27" fmla="*/ 50173 w 213608"/>
              <a:gd name="connsiteY27" fmla="*/ 89158 h 125115"/>
              <a:gd name="connsiteX28" fmla="*/ 49222 w 213608"/>
              <a:gd name="connsiteY28" fmla="*/ 62476 h 125115"/>
              <a:gd name="connsiteX29" fmla="*/ 29566 w 213608"/>
              <a:gd name="connsiteY29" fmla="*/ 66945 h 125115"/>
              <a:gd name="connsiteX30" fmla="*/ 19175 w 213608"/>
              <a:gd name="connsiteY30" fmla="*/ 69502 h 125115"/>
              <a:gd name="connsiteX31" fmla="*/ 14379 w 213608"/>
              <a:gd name="connsiteY31" fmla="*/ 73337 h 125115"/>
              <a:gd name="connsiteX32" fmla="*/ 12784 w 213608"/>
              <a:gd name="connsiteY32" fmla="*/ 78931 h 125115"/>
              <a:gd name="connsiteX33" fmla="*/ 16302 w 213608"/>
              <a:gd name="connsiteY33" fmla="*/ 86928 h 125115"/>
              <a:gd name="connsiteX34" fmla="*/ 27009 w 213608"/>
              <a:gd name="connsiteY34" fmla="*/ 90119 h 125115"/>
              <a:gd name="connsiteX35" fmla="*/ 39312 w 213608"/>
              <a:gd name="connsiteY35" fmla="*/ 87082 h 125115"/>
              <a:gd name="connsiteX36" fmla="*/ 47299 w 213608"/>
              <a:gd name="connsiteY36" fmla="*/ 78777 h 125115"/>
              <a:gd name="connsiteX37" fmla="*/ 49222 w 213608"/>
              <a:gd name="connsiteY37" fmla="*/ 66792 h 125115"/>
              <a:gd name="connsiteX38" fmla="*/ 49222 w 213608"/>
              <a:gd name="connsiteY38" fmla="*/ 62476 h 125115"/>
              <a:gd name="connsiteX39" fmla="*/ 80117 w 213608"/>
              <a:gd name="connsiteY39" fmla="*/ 125115 h 125115"/>
              <a:gd name="connsiteX40" fmla="*/ 80117 w 213608"/>
              <a:gd name="connsiteY40" fmla="*/ 317 h 125115"/>
              <a:gd name="connsiteX41" fmla="*/ 106492 w 213608"/>
              <a:gd name="connsiteY41" fmla="*/ 317 h 125115"/>
              <a:gd name="connsiteX42" fmla="*/ 106492 w 213608"/>
              <a:gd name="connsiteY42" fmla="*/ 10227 h 125115"/>
              <a:gd name="connsiteX43" fmla="*/ 92103 w 213608"/>
              <a:gd name="connsiteY43" fmla="*/ 10227 h 125115"/>
              <a:gd name="connsiteX44" fmla="*/ 92103 w 213608"/>
              <a:gd name="connsiteY44" fmla="*/ 115052 h 125115"/>
              <a:gd name="connsiteX45" fmla="*/ 106492 w 213608"/>
              <a:gd name="connsiteY45" fmla="*/ 115052 h 125115"/>
              <a:gd name="connsiteX46" fmla="*/ 106492 w 213608"/>
              <a:gd name="connsiteY46" fmla="*/ 125115 h 125115"/>
              <a:gd name="connsiteX47" fmla="*/ 80117 w 213608"/>
              <a:gd name="connsiteY47" fmla="*/ 125115 h 125115"/>
              <a:gd name="connsiteX48" fmla="*/ 159539 w 213608"/>
              <a:gd name="connsiteY48" fmla="*/ 97953 h 125115"/>
              <a:gd name="connsiteX49" fmla="*/ 147553 w 213608"/>
              <a:gd name="connsiteY49" fmla="*/ 97953 h 125115"/>
              <a:gd name="connsiteX50" fmla="*/ 147553 w 213608"/>
              <a:gd name="connsiteY50" fmla="*/ 21569 h 125115"/>
              <a:gd name="connsiteX51" fmla="*/ 136211 w 213608"/>
              <a:gd name="connsiteY51" fmla="*/ 29873 h 125115"/>
              <a:gd name="connsiteX52" fmla="*/ 123581 w 213608"/>
              <a:gd name="connsiteY52" fmla="*/ 36111 h 125115"/>
              <a:gd name="connsiteX53" fmla="*/ 123581 w 213608"/>
              <a:gd name="connsiteY53" fmla="*/ 24442 h 125115"/>
              <a:gd name="connsiteX54" fmla="*/ 141161 w 213608"/>
              <a:gd name="connsiteY54" fmla="*/ 13101 h 125115"/>
              <a:gd name="connsiteX55" fmla="*/ 151705 w 213608"/>
              <a:gd name="connsiteY55" fmla="*/ 0 h 125115"/>
              <a:gd name="connsiteX56" fmla="*/ 159539 w 213608"/>
              <a:gd name="connsiteY56" fmla="*/ 0 h 125115"/>
              <a:gd name="connsiteX57" fmla="*/ 159539 w 213608"/>
              <a:gd name="connsiteY57" fmla="*/ 97953 h 125115"/>
              <a:gd name="connsiteX58" fmla="*/ 213608 w 213608"/>
              <a:gd name="connsiteY58" fmla="*/ 125115 h 125115"/>
              <a:gd name="connsiteX59" fmla="*/ 187090 w 213608"/>
              <a:gd name="connsiteY59" fmla="*/ 125115 h 125115"/>
              <a:gd name="connsiteX60" fmla="*/ 187090 w 213608"/>
              <a:gd name="connsiteY60" fmla="*/ 115052 h 125115"/>
              <a:gd name="connsiteX61" fmla="*/ 201633 w 213608"/>
              <a:gd name="connsiteY61" fmla="*/ 115052 h 125115"/>
              <a:gd name="connsiteX62" fmla="*/ 201633 w 213608"/>
              <a:gd name="connsiteY62" fmla="*/ 10227 h 125115"/>
              <a:gd name="connsiteX63" fmla="*/ 187090 w 213608"/>
              <a:gd name="connsiteY63" fmla="*/ 10227 h 125115"/>
              <a:gd name="connsiteX64" fmla="*/ 187090 w 213608"/>
              <a:gd name="connsiteY64" fmla="*/ 317 h 125115"/>
              <a:gd name="connsiteX65" fmla="*/ 213608 w 213608"/>
              <a:gd name="connsiteY65" fmla="*/ 317 h 125115"/>
              <a:gd name="connsiteX66" fmla="*/ 213608 w 213608"/>
              <a:gd name="connsiteY66" fmla="*/ 125115 h 12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3608" h="125115">
                <a:moveTo>
                  <a:pt x="50173" y="89158"/>
                </a:moveTo>
                <a:cubicBezTo>
                  <a:pt x="45704" y="92993"/>
                  <a:pt x="41388" y="95713"/>
                  <a:pt x="37236" y="97309"/>
                </a:cubicBezTo>
                <a:cubicBezTo>
                  <a:pt x="33186" y="98802"/>
                  <a:pt x="28819" y="99548"/>
                  <a:pt x="24125" y="99548"/>
                </a:cubicBezTo>
                <a:cubicBezTo>
                  <a:pt x="16353" y="99548"/>
                  <a:pt x="10390" y="97687"/>
                  <a:pt x="6228" y="93954"/>
                </a:cubicBezTo>
                <a:cubicBezTo>
                  <a:pt x="2076" y="90119"/>
                  <a:pt x="0" y="85220"/>
                  <a:pt x="0" y="79258"/>
                </a:cubicBezTo>
                <a:cubicBezTo>
                  <a:pt x="0" y="75842"/>
                  <a:pt x="747" y="72703"/>
                  <a:pt x="2240" y="69829"/>
                </a:cubicBezTo>
                <a:cubicBezTo>
                  <a:pt x="3835" y="66945"/>
                  <a:pt x="5911" y="64654"/>
                  <a:pt x="8468" y="62957"/>
                </a:cubicBezTo>
                <a:cubicBezTo>
                  <a:pt x="11025" y="61249"/>
                  <a:pt x="13898" y="59919"/>
                  <a:pt x="17099" y="58958"/>
                </a:cubicBezTo>
                <a:cubicBezTo>
                  <a:pt x="19441" y="58426"/>
                  <a:pt x="23010" y="57843"/>
                  <a:pt x="27807" y="57199"/>
                </a:cubicBezTo>
                <a:cubicBezTo>
                  <a:pt x="37502" y="56033"/>
                  <a:pt x="44640" y="54642"/>
                  <a:pt x="49222" y="53047"/>
                </a:cubicBezTo>
                <a:cubicBezTo>
                  <a:pt x="49222" y="51451"/>
                  <a:pt x="49222" y="50439"/>
                  <a:pt x="49222" y="50009"/>
                </a:cubicBezTo>
                <a:cubicBezTo>
                  <a:pt x="49222" y="45111"/>
                  <a:pt x="48097" y="41644"/>
                  <a:pt x="45857" y="39629"/>
                </a:cubicBezTo>
                <a:cubicBezTo>
                  <a:pt x="42768" y="36960"/>
                  <a:pt x="38187" y="35630"/>
                  <a:pt x="32122" y="35630"/>
                </a:cubicBezTo>
                <a:cubicBezTo>
                  <a:pt x="26580" y="35630"/>
                  <a:pt x="22427" y="36643"/>
                  <a:pt x="19656" y="38668"/>
                </a:cubicBezTo>
                <a:cubicBezTo>
                  <a:pt x="16997" y="40580"/>
                  <a:pt x="15023" y="44047"/>
                  <a:pt x="13745" y="49048"/>
                </a:cubicBezTo>
                <a:lnTo>
                  <a:pt x="2076" y="47453"/>
                </a:lnTo>
                <a:cubicBezTo>
                  <a:pt x="3139" y="42452"/>
                  <a:pt x="4899" y="38402"/>
                  <a:pt x="7353" y="35313"/>
                </a:cubicBezTo>
                <a:cubicBezTo>
                  <a:pt x="9797" y="32225"/>
                  <a:pt x="13315" y="29873"/>
                  <a:pt x="17897" y="28277"/>
                </a:cubicBezTo>
                <a:cubicBezTo>
                  <a:pt x="22479" y="26580"/>
                  <a:pt x="27807" y="25721"/>
                  <a:pt x="33881" y="25721"/>
                </a:cubicBezTo>
                <a:cubicBezTo>
                  <a:pt x="39946" y="25721"/>
                  <a:pt x="44855" y="26416"/>
                  <a:pt x="48578" y="27797"/>
                </a:cubicBezTo>
                <a:cubicBezTo>
                  <a:pt x="52413" y="29187"/>
                  <a:pt x="55184" y="30998"/>
                  <a:pt x="56892" y="33237"/>
                </a:cubicBezTo>
                <a:cubicBezTo>
                  <a:pt x="58702" y="35365"/>
                  <a:pt x="59980" y="38085"/>
                  <a:pt x="60727" y="41378"/>
                </a:cubicBezTo>
                <a:cubicBezTo>
                  <a:pt x="61044" y="43403"/>
                  <a:pt x="61197" y="47084"/>
                  <a:pt x="61197" y="52413"/>
                </a:cubicBezTo>
                <a:lnTo>
                  <a:pt x="61197" y="68387"/>
                </a:lnTo>
                <a:cubicBezTo>
                  <a:pt x="61197" y="79462"/>
                  <a:pt x="61473" y="86499"/>
                  <a:pt x="62005" y="89485"/>
                </a:cubicBezTo>
                <a:cubicBezTo>
                  <a:pt x="62537" y="92461"/>
                  <a:pt x="63550" y="95284"/>
                  <a:pt x="65032" y="97953"/>
                </a:cubicBezTo>
                <a:lnTo>
                  <a:pt x="52576" y="97953"/>
                </a:lnTo>
                <a:cubicBezTo>
                  <a:pt x="51298" y="95498"/>
                  <a:pt x="50500" y="92573"/>
                  <a:pt x="50173" y="89158"/>
                </a:cubicBezTo>
                <a:close/>
                <a:moveTo>
                  <a:pt x="49222" y="62476"/>
                </a:moveTo>
                <a:cubicBezTo>
                  <a:pt x="44855" y="64286"/>
                  <a:pt x="38299" y="65779"/>
                  <a:pt x="29566" y="66945"/>
                </a:cubicBezTo>
                <a:cubicBezTo>
                  <a:pt x="24667" y="67691"/>
                  <a:pt x="21200" y="68551"/>
                  <a:pt x="19175" y="69502"/>
                </a:cubicBezTo>
                <a:cubicBezTo>
                  <a:pt x="17150" y="70361"/>
                  <a:pt x="15555" y="71639"/>
                  <a:pt x="14379" y="73337"/>
                </a:cubicBezTo>
                <a:cubicBezTo>
                  <a:pt x="13315" y="75045"/>
                  <a:pt x="12784" y="76906"/>
                  <a:pt x="12784" y="78931"/>
                </a:cubicBezTo>
                <a:cubicBezTo>
                  <a:pt x="12784" y="82132"/>
                  <a:pt x="13960" y="84791"/>
                  <a:pt x="16302" y="86928"/>
                </a:cubicBezTo>
                <a:cubicBezTo>
                  <a:pt x="18746" y="89055"/>
                  <a:pt x="22315" y="90119"/>
                  <a:pt x="27009" y="90119"/>
                </a:cubicBezTo>
                <a:cubicBezTo>
                  <a:pt x="31591" y="90119"/>
                  <a:pt x="35692" y="89107"/>
                  <a:pt x="39312" y="87082"/>
                </a:cubicBezTo>
                <a:cubicBezTo>
                  <a:pt x="42932" y="85057"/>
                  <a:pt x="45591" y="82285"/>
                  <a:pt x="47299" y="78777"/>
                </a:cubicBezTo>
                <a:cubicBezTo>
                  <a:pt x="48578" y="76108"/>
                  <a:pt x="49222" y="72120"/>
                  <a:pt x="49222" y="66792"/>
                </a:cubicBezTo>
                <a:lnTo>
                  <a:pt x="49222" y="62476"/>
                </a:lnTo>
                <a:close/>
                <a:moveTo>
                  <a:pt x="80117" y="125115"/>
                </a:moveTo>
                <a:lnTo>
                  <a:pt x="80117" y="317"/>
                </a:lnTo>
                <a:lnTo>
                  <a:pt x="106492" y="317"/>
                </a:lnTo>
                <a:lnTo>
                  <a:pt x="106492" y="10227"/>
                </a:lnTo>
                <a:lnTo>
                  <a:pt x="92103" y="10227"/>
                </a:lnTo>
                <a:lnTo>
                  <a:pt x="92103" y="115052"/>
                </a:lnTo>
                <a:lnTo>
                  <a:pt x="106492" y="115052"/>
                </a:lnTo>
                <a:lnTo>
                  <a:pt x="106492" y="125115"/>
                </a:lnTo>
                <a:lnTo>
                  <a:pt x="80117" y="125115"/>
                </a:lnTo>
                <a:close/>
                <a:moveTo>
                  <a:pt x="159539" y="97953"/>
                </a:moveTo>
                <a:lnTo>
                  <a:pt x="147553" y="97953"/>
                </a:lnTo>
                <a:lnTo>
                  <a:pt x="147553" y="21569"/>
                </a:lnTo>
                <a:cubicBezTo>
                  <a:pt x="144679" y="24340"/>
                  <a:pt x="140895" y="27111"/>
                  <a:pt x="136211" y="29873"/>
                </a:cubicBezTo>
                <a:cubicBezTo>
                  <a:pt x="131517" y="32644"/>
                  <a:pt x="127314" y="34720"/>
                  <a:pt x="123581" y="36111"/>
                </a:cubicBezTo>
                <a:lnTo>
                  <a:pt x="123581" y="24442"/>
                </a:lnTo>
                <a:cubicBezTo>
                  <a:pt x="130300" y="21354"/>
                  <a:pt x="136150" y="17570"/>
                  <a:pt x="141161" y="13101"/>
                </a:cubicBezTo>
                <a:cubicBezTo>
                  <a:pt x="146172" y="8519"/>
                  <a:pt x="149680" y="4152"/>
                  <a:pt x="151705" y="0"/>
                </a:cubicBezTo>
                <a:lnTo>
                  <a:pt x="159539" y="0"/>
                </a:lnTo>
                <a:lnTo>
                  <a:pt x="159539" y="97953"/>
                </a:lnTo>
                <a:close/>
                <a:moveTo>
                  <a:pt x="213608" y="125115"/>
                </a:moveTo>
                <a:lnTo>
                  <a:pt x="187090" y="125115"/>
                </a:lnTo>
                <a:lnTo>
                  <a:pt x="187090" y="115052"/>
                </a:lnTo>
                <a:lnTo>
                  <a:pt x="201633" y="115052"/>
                </a:lnTo>
                <a:lnTo>
                  <a:pt x="201633" y="10227"/>
                </a:lnTo>
                <a:lnTo>
                  <a:pt x="187090" y="10227"/>
                </a:lnTo>
                <a:lnTo>
                  <a:pt x="187090" y="317"/>
                </a:lnTo>
                <a:lnTo>
                  <a:pt x="213608" y="317"/>
                </a:lnTo>
                <a:lnTo>
                  <a:pt x="213608" y="125115"/>
                </a:lnTo>
                <a:close/>
              </a:path>
            </a:pathLst>
          </a:custGeom>
          <a:solidFill>
            <a:srgbClr val="FFFFFF"/>
          </a:solidFill>
          <a:ln w="4842" cap="sq">
            <a:noFill/>
            <a:prstDash val="solid"/>
            <a:miter/>
          </a:ln>
        </p:spPr>
        <p:txBody>
          <a:bodyPr rtlCol="0" anchor="ctr"/>
          <a:lstStyle/>
          <a:p>
            <a:endParaRPr lang="en-US" sz="1701"/>
          </a:p>
        </p:txBody>
      </p:sp>
      <p:sp>
        <p:nvSpPr>
          <p:cNvPr id="122" name="Freeform 121">
            <a:extLst>
              <a:ext uri="{FF2B5EF4-FFF2-40B4-BE49-F238E27FC236}">
                <a16:creationId xmlns:a16="http://schemas.microsoft.com/office/drawing/2014/main" id="{7BAA1D0E-C12A-9540-875C-C10BB5067D23}"/>
              </a:ext>
            </a:extLst>
          </p:cNvPr>
          <p:cNvSpPr/>
          <p:nvPr/>
        </p:nvSpPr>
        <p:spPr>
          <a:xfrm>
            <a:off x="9088196"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23" name="Freeform 122">
            <a:extLst>
              <a:ext uri="{FF2B5EF4-FFF2-40B4-BE49-F238E27FC236}">
                <a16:creationId xmlns:a16="http://schemas.microsoft.com/office/drawing/2014/main" id="{112B4987-31DD-C744-B4E9-C7856EC7C023}"/>
              </a:ext>
            </a:extLst>
          </p:cNvPr>
          <p:cNvSpPr/>
          <p:nvPr/>
        </p:nvSpPr>
        <p:spPr>
          <a:xfrm>
            <a:off x="9088196"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24" name="Freeform 123">
            <a:extLst>
              <a:ext uri="{FF2B5EF4-FFF2-40B4-BE49-F238E27FC236}">
                <a16:creationId xmlns:a16="http://schemas.microsoft.com/office/drawing/2014/main" id="{C912EA85-3D22-914D-B054-67DB7090D22C}"/>
              </a:ext>
            </a:extLst>
          </p:cNvPr>
          <p:cNvSpPr/>
          <p:nvPr/>
        </p:nvSpPr>
        <p:spPr>
          <a:xfrm>
            <a:off x="9221166" y="4422860"/>
            <a:ext cx="198061" cy="118232"/>
          </a:xfrm>
          <a:custGeom>
            <a:avLst/>
            <a:gdLst>
              <a:gd name="connsiteX0" fmla="*/ 11025 w 209609"/>
              <a:gd name="connsiteY0" fmla="*/ 97953 h 125125"/>
              <a:gd name="connsiteX1" fmla="*/ 0 w 209609"/>
              <a:gd name="connsiteY1" fmla="*/ 97953 h 125125"/>
              <a:gd name="connsiteX2" fmla="*/ 0 w 209609"/>
              <a:gd name="connsiteY2" fmla="*/ 317 h 125125"/>
              <a:gd name="connsiteX3" fmla="*/ 11986 w 209609"/>
              <a:gd name="connsiteY3" fmla="*/ 317 h 125125"/>
              <a:gd name="connsiteX4" fmla="*/ 11986 w 209609"/>
              <a:gd name="connsiteY4" fmla="*/ 35160 h 125125"/>
              <a:gd name="connsiteX5" fmla="*/ 31315 w 209609"/>
              <a:gd name="connsiteY5" fmla="*/ 25731 h 125125"/>
              <a:gd name="connsiteX6" fmla="*/ 43617 w 209609"/>
              <a:gd name="connsiteY6" fmla="*/ 28441 h 125125"/>
              <a:gd name="connsiteX7" fmla="*/ 53210 w 209609"/>
              <a:gd name="connsiteY7" fmla="*/ 35794 h 125125"/>
              <a:gd name="connsiteX8" fmla="*/ 59121 w 209609"/>
              <a:gd name="connsiteY8" fmla="*/ 47146 h 125125"/>
              <a:gd name="connsiteX9" fmla="*/ 61198 w 209609"/>
              <a:gd name="connsiteY9" fmla="*/ 61525 h 125125"/>
              <a:gd name="connsiteX10" fmla="*/ 52249 w 209609"/>
              <a:gd name="connsiteY10" fmla="*/ 89648 h 125125"/>
              <a:gd name="connsiteX11" fmla="*/ 30681 w 209609"/>
              <a:gd name="connsiteY11" fmla="*/ 99558 h 125125"/>
              <a:gd name="connsiteX12" fmla="*/ 11025 w 209609"/>
              <a:gd name="connsiteY12" fmla="*/ 89168 h 125125"/>
              <a:gd name="connsiteX13" fmla="*/ 11025 w 209609"/>
              <a:gd name="connsiteY13" fmla="*/ 97953 h 125125"/>
              <a:gd name="connsiteX14" fmla="*/ 11025 w 209609"/>
              <a:gd name="connsiteY14" fmla="*/ 62159 h 125125"/>
              <a:gd name="connsiteX15" fmla="*/ 14379 w 209609"/>
              <a:gd name="connsiteY15" fmla="*/ 80383 h 125125"/>
              <a:gd name="connsiteX16" fmla="*/ 29719 w 209609"/>
              <a:gd name="connsiteY16" fmla="*/ 89648 h 125125"/>
              <a:gd name="connsiteX17" fmla="*/ 43301 w 209609"/>
              <a:gd name="connsiteY17" fmla="*/ 82940 h 125125"/>
              <a:gd name="connsiteX18" fmla="*/ 49058 w 209609"/>
              <a:gd name="connsiteY18" fmla="*/ 62486 h 125125"/>
              <a:gd name="connsiteX19" fmla="*/ 43464 w 209609"/>
              <a:gd name="connsiteY19" fmla="*/ 42186 h 125125"/>
              <a:gd name="connsiteX20" fmla="*/ 30200 w 209609"/>
              <a:gd name="connsiteY20" fmla="*/ 35477 h 125125"/>
              <a:gd name="connsiteX21" fmla="*/ 16619 w 209609"/>
              <a:gd name="connsiteY21" fmla="*/ 42349 h 125125"/>
              <a:gd name="connsiteX22" fmla="*/ 11025 w 209609"/>
              <a:gd name="connsiteY22" fmla="*/ 62159 h 125125"/>
              <a:gd name="connsiteX23" fmla="*/ 76118 w 209609"/>
              <a:gd name="connsiteY23" fmla="*/ 125125 h 125125"/>
              <a:gd name="connsiteX24" fmla="*/ 76118 w 209609"/>
              <a:gd name="connsiteY24" fmla="*/ 317 h 125125"/>
              <a:gd name="connsiteX25" fmla="*/ 102493 w 209609"/>
              <a:gd name="connsiteY25" fmla="*/ 317 h 125125"/>
              <a:gd name="connsiteX26" fmla="*/ 102493 w 209609"/>
              <a:gd name="connsiteY26" fmla="*/ 10227 h 125125"/>
              <a:gd name="connsiteX27" fmla="*/ 88104 w 209609"/>
              <a:gd name="connsiteY27" fmla="*/ 10227 h 125125"/>
              <a:gd name="connsiteX28" fmla="*/ 88104 w 209609"/>
              <a:gd name="connsiteY28" fmla="*/ 115052 h 125125"/>
              <a:gd name="connsiteX29" fmla="*/ 102493 w 209609"/>
              <a:gd name="connsiteY29" fmla="*/ 115052 h 125125"/>
              <a:gd name="connsiteX30" fmla="*/ 102493 w 209609"/>
              <a:gd name="connsiteY30" fmla="*/ 125125 h 125125"/>
              <a:gd name="connsiteX31" fmla="*/ 76118 w 209609"/>
              <a:gd name="connsiteY31" fmla="*/ 125125 h 125125"/>
              <a:gd name="connsiteX32" fmla="*/ 155540 w 209609"/>
              <a:gd name="connsiteY32" fmla="*/ 97953 h 125125"/>
              <a:gd name="connsiteX33" fmla="*/ 143554 w 209609"/>
              <a:gd name="connsiteY33" fmla="*/ 97953 h 125125"/>
              <a:gd name="connsiteX34" fmla="*/ 143554 w 209609"/>
              <a:gd name="connsiteY34" fmla="*/ 21578 h 125125"/>
              <a:gd name="connsiteX35" fmla="*/ 132213 w 209609"/>
              <a:gd name="connsiteY35" fmla="*/ 29883 h 125125"/>
              <a:gd name="connsiteX36" fmla="*/ 119582 w 209609"/>
              <a:gd name="connsiteY36" fmla="*/ 36111 h 125125"/>
              <a:gd name="connsiteX37" fmla="*/ 119582 w 209609"/>
              <a:gd name="connsiteY37" fmla="*/ 24452 h 125125"/>
              <a:gd name="connsiteX38" fmla="*/ 137162 w 209609"/>
              <a:gd name="connsiteY38" fmla="*/ 13101 h 125125"/>
              <a:gd name="connsiteX39" fmla="*/ 147706 w 209609"/>
              <a:gd name="connsiteY39" fmla="*/ 0 h 125125"/>
              <a:gd name="connsiteX40" fmla="*/ 155540 w 209609"/>
              <a:gd name="connsiteY40" fmla="*/ 0 h 125125"/>
              <a:gd name="connsiteX41" fmla="*/ 155540 w 209609"/>
              <a:gd name="connsiteY41" fmla="*/ 97953 h 125125"/>
              <a:gd name="connsiteX42" fmla="*/ 209609 w 209609"/>
              <a:gd name="connsiteY42" fmla="*/ 125125 h 125125"/>
              <a:gd name="connsiteX43" fmla="*/ 183091 w 209609"/>
              <a:gd name="connsiteY43" fmla="*/ 125125 h 125125"/>
              <a:gd name="connsiteX44" fmla="*/ 183091 w 209609"/>
              <a:gd name="connsiteY44" fmla="*/ 115052 h 125125"/>
              <a:gd name="connsiteX45" fmla="*/ 197634 w 209609"/>
              <a:gd name="connsiteY45" fmla="*/ 115052 h 125125"/>
              <a:gd name="connsiteX46" fmla="*/ 197634 w 209609"/>
              <a:gd name="connsiteY46" fmla="*/ 10227 h 125125"/>
              <a:gd name="connsiteX47" fmla="*/ 183091 w 209609"/>
              <a:gd name="connsiteY47" fmla="*/ 10227 h 125125"/>
              <a:gd name="connsiteX48" fmla="*/ 183091 w 209609"/>
              <a:gd name="connsiteY48" fmla="*/ 317 h 125125"/>
              <a:gd name="connsiteX49" fmla="*/ 209609 w 209609"/>
              <a:gd name="connsiteY49" fmla="*/ 317 h 125125"/>
              <a:gd name="connsiteX50" fmla="*/ 209609 w 209609"/>
              <a:gd name="connsiteY50" fmla="*/ 125125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09609" h="125125">
                <a:moveTo>
                  <a:pt x="11025" y="97953"/>
                </a:moveTo>
                <a:lnTo>
                  <a:pt x="0" y="97953"/>
                </a:lnTo>
                <a:lnTo>
                  <a:pt x="0" y="317"/>
                </a:lnTo>
                <a:lnTo>
                  <a:pt x="11986" y="317"/>
                </a:lnTo>
                <a:lnTo>
                  <a:pt x="11986" y="35160"/>
                </a:lnTo>
                <a:cubicBezTo>
                  <a:pt x="16987" y="28870"/>
                  <a:pt x="23430" y="25731"/>
                  <a:pt x="31315" y="25731"/>
                </a:cubicBezTo>
                <a:cubicBezTo>
                  <a:pt x="35682" y="25731"/>
                  <a:pt x="39782" y="26631"/>
                  <a:pt x="43617" y="28441"/>
                </a:cubicBezTo>
                <a:cubicBezTo>
                  <a:pt x="47565" y="30149"/>
                  <a:pt x="50756" y="32603"/>
                  <a:pt x="53210" y="35794"/>
                </a:cubicBezTo>
                <a:cubicBezTo>
                  <a:pt x="55767" y="38882"/>
                  <a:pt x="57741" y="42666"/>
                  <a:pt x="59121" y="47146"/>
                </a:cubicBezTo>
                <a:cubicBezTo>
                  <a:pt x="60502" y="51615"/>
                  <a:pt x="61198" y="56411"/>
                  <a:pt x="61198" y="61525"/>
                </a:cubicBezTo>
                <a:cubicBezTo>
                  <a:pt x="61198" y="73664"/>
                  <a:pt x="58211" y="83042"/>
                  <a:pt x="52249" y="89648"/>
                </a:cubicBezTo>
                <a:cubicBezTo>
                  <a:pt x="46287" y="96255"/>
                  <a:pt x="39097" y="99558"/>
                  <a:pt x="30681" y="99558"/>
                </a:cubicBezTo>
                <a:cubicBezTo>
                  <a:pt x="22366" y="99558"/>
                  <a:pt x="15821" y="96091"/>
                  <a:pt x="11025" y="89168"/>
                </a:cubicBezTo>
                <a:lnTo>
                  <a:pt x="11025" y="97953"/>
                </a:lnTo>
                <a:close/>
                <a:moveTo>
                  <a:pt x="11025" y="62159"/>
                </a:moveTo>
                <a:cubicBezTo>
                  <a:pt x="11025" y="70575"/>
                  <a:pt x="12139" y="76650"/>
                  <a:pt x="14379" y="80383"/>
                </a:cubicBezTo>
                <a:cubicBezTo>
                  <a:pt x="18214" y="86560"/>
                  <a:pt x="23327" y="89648"/>
                  <a:pt x="29719" y="89648"/>
                </a:cubicBezTo>
                <a:cubicBezTo>
                  <a:pt x="34935" y="89648"/>
                  <a:pt x="39465" y="87409"/>
                  <a:pt x="43301" y="82940"/>
                </a:cubicBezTo>
                <a:cubicBezTo>
                  <a:pt x="47136" y="78358"/>
                  <a:pt x="49058" y="71537"/>
                  <a:pt x="49058" y="62486"/>
                </a:cubicBezTo>
                <a:cubicBezTo>
                  <a:pt x="49058" y="53323"/>
                  <a:pt x="47187" y="46553"/>
                  <a:pt x="43464" y="42186"/>
                </a:cubicBezTo>
                <a:cubicBezTo>
                  <a:pt x="39844" y="37716"/>
                  <a:pt x="35416" y="35477"/>
                  <a:pt x="30200" y="35477"/>
                </a:cubicBezTo>
                <a:cubicBezTo>
                  <a:pt x="24974" y="35477"/>
                  <a:pt x="20454" y="37768"/>
                  <a:pt x="16619" y="42349"/>
                </a:cubicBezTo>
                <a:cubicBezTo>
                  <a:pt x="12886" y="46931"/>
                  <a:pt x="11025" y="53537"/>
                  <a:pt x="11025" y="62159"/>
                </a:cubicBezTo>
                <a:close/>
                <a:moveTo>
                  <a:pt x="76118" y="125125"/>
                </a:moveTo>
                <a:lnTo>
                  <a:pt x="76118" y="317"/>
                </a:lnTo>
                <a:lnTo>
                  <a:pt x="102493" y="317"/>
                </a:lnTo>
                <a:lnTo>
                  <a:pt x="102493" y="10227"/>
                </a:lnTo>
                <a:lnTo>
                  <a:pt x="88104" y="10227"/>
                </a:lnTo>
                <a:lnTo>
                  <a:pt x="88104" y="115052"/>
                </a:lnTo>
                <a:lnTo>
                  <a:pt x="102493" y="115052"/>
                </a:lnTo>
                <a:lnTo>
                  <a:pt x="102493" y="125125"/>
                </a:lnTo>
                <a:lnTo>
                  <a:pt x="76118" y="125125"/>
                </a:lnTo>
                <a:close/>
                <a:moveTo>
                  <a:pt x="155540" y="97953"/>
                </a:moveTo>
                <a:lnTo>
                  <a:pt x="143554" y="97953"/>
                </a:lnTo>
                <a:lnTo>
                  <a:pt x="143554" y="21578"/>
                </a:lnTo>
                <a:cubicBezTo>
                  <a:pt x="140681" y="24340"/>
                  <a:pt x="136896" y="27111"/>
                  <a:pt x="132213" y="29883"/>
                </a:cubicBezTo>
                <a:cubicBezTo>
                  <a:pt x="127519" y="32654"/>
                  <a:pt x="123315" y="34730"/>
                  <a:pt x="119582" y="36111"/>
                </a:cubicBezTo>
                <a:lnTo>
                  <a:pt x="119582" y="24452"/>
                </a:lnTo>
                <a:cubicBezTo>
                  <a:pt x="126302" y="21364"/>
                  <a:pt x="132151" y="17580"/>
                  <a:pt x="137162" y="13101"/>
                </a:cubicBezTo>
                <a:cubicBezTo>
                  <a:pt x="142174" y="8519"/>
                  <a:pt x="145681" y="4152"/>
                  <a:pt x="147706" y="0"/>
                </a:cubicBezTo>
                <a:lnTo>
                  <a:pt x="155540" y="0"/>
                </a:lnTo>
                <a:lnTo>
                  <a:pt x="155540" y="97953"/>
                </a:lnTo>
                <a:close/>
                <a:moveTo>
                  <a:pt x="209609" y="125125"/>
                </a:moveTo>
                <a:lnTo>
                  <a:pt x="183091" y="125125"/>
                </a:lnTo>
                <a:lnTo>
                  <a:pt x="183091" y="115052"/>
                </a:lnTo>
                <a:lnTo>
                  <a:pt x="197634" y="115052"/>
                </a:lnTo>
                <a:lnTo>
                  <a:pt x="197634" y="10227"/>
                </a:lnTo>
                <a:lnTo>
                  <a:pt x="183091" y="10227"/>
                </a:lnTo>
                <a:lnTo>
                  <a:pt x="183091" y="317"/>
                </a:lnTo>
                <a:lnTo>
                  <a:pt x="209609" y="317"/>
                </a:lnTo>
                <a:lnTo>
                  <a:pt x="209609" y="125125"/>
                </a:lnTo>
                <a:close/>
              </a:path>
            </a:pathLst>
          </a:custGeom>
          <a:solidFill>
            <a:srgbClr val="FFFFFF"/>
          </a:solidFill>
          <a:ln w="4842" cap="sq">
            <a:noFill/>
            <a:prstDash val="solid"/>
            <a:miter/>
          </a:ln>
        </p:spPr>
        <p:txBody>
          <a:bodyPr rtlCol="0" anchor="ctr"/>
          <a:lstStyle/>
          <a:p>
            <a:endParaRPr lang="en-US" sz="1701"/>
          </a:p>
        </p:txBody>
      </p:sp>
      <p:sp>
        <p:nvSpPr>
          <p:cNvPr id="125" name="Freeform 124">
            <a:extLst>
              <a:ext uri="{FF2B5EF4-FFF2-40B4-BE49-F238E27FC236}">
                <a16:creationId xmlns:a16="http://schemas.microsoft.com/office/drawing/2014/main" id="{4B0E75A7-CF1D-2B49-B43B-91F37346ABCD}"/>
              </a:ext>
            </a:extLst>
          </p:cNvPr>
          <p:cNvSpPr/>
          <p:nvPr/>
        </p:nvSpPr>
        <p:spPr>
          <a:xfrm>
            <a:off x="9552041"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26" name="Freeform 125">
            <a:extLst>
              <a:ext uri="{FF2B5EF4-FFF2-40B4-BE49-F238E27FC236}">
                <a16:creationId xmlns:a16="http://schemas.microsoft.com/office/drawing/2014/main" id="{2DA34B94-EC61-C34C-99FE-06AEA8904E91}"/>
              </a:ext>
            </a:extLst>
          </p:cNvPr>
          <p:cNvSpPr/>
          <p:nvPr/>
        </p:nvSpPr>
        <p:spPr>
          <a:xfrm>
            <a:off x="9552041"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27" name="Freeform 126">
            <a:extLst>
              <a:ext uri="{FF2B5EF4-FFF2-40B4-BE49-F238E27FC236}">
                <a16:creationId xmlns:a16="http://schemas.microsoft.com/office/drawing/2014/main" id="{786879FE-E703-E64E-8CC4-BC9E66FC7985}"/>
              </a:ext>
            </a:extLst>
          </p:cNvPr>
          <p:cNvSpPr/>
          <p:nvPr/>
        </p:nvSpPr>
        <p:spPr>
          <a:xfrm>
            <a:off x="9681232" y="4237207"/>
            <a:ext cx="201840" cy="118222"/>
          </a:xfrm>
          <a:custGeom>
            <a:avLst/>
            <a:gdLst>
              <a:gd name="connsiteX0" fmla="*/ 50173 w 213608"/>
              <a:gd name="connsiteY0" fmla="*/ 89158 h 125115"/>
              <a:gd name="connsiteX1" fmla="*/ 37236 w 213608"/>
              <a:gd name="connsiteY1" fmla="*/ 97309 h 125115"/>
              <a:gd name="connsiteX2" fmla="*/ 24125 w 213608"/>
              <a:gd name="connsiteY2" fmla="*/ 99548 h 125115"/>
              <a:gd name="connsiteX3" fmla="*/ 6228 w 213608"/>
              <a:gd name="connsiteY3" fmla="*/ 93954 h 125115"/>
              <a:gd name="connsiteX4" fmla="*/ 0 w 213608"/>
              <a:gd name="connsiteY4" fmla="*/ 79258 h 125115"/>
              <a:gd name="connsiteX5" fmla="*/ 2240 w 213608"/>
              <a:gd name="connsiteY5" fmla="*/ 69829 h 125115"/>
              <a:gd name="connsiteX6" fmla="*/ 8468 w 213608"/>
              <a:gd name="connsiteY6" fmla="*/ 62957 h 125115"/>
              <a:gd name="connsiteX7" fmla="*/ 17099 w 213608"/>
              <a:gd name="connsiteY7" fmla="*/ 58958 h 125115"/>
              <a:gd name="connsiteX8" fmla="*/ 27807 w 213608"/>
              <a:gd name="connsiteY8" fmla="*/ 57199 h 125115"/>
              <a:gd name="connsiteX9" fmla="*/ 49222 w 213608"/>
              <a:gd name="connsiteY9" fmla="*/ 53047 h 125115"/>
              <a:gd name="connsiteX10" fmla="*/ 49222 w 213608"/>
              <a:gd name="connsiteY10" fmla="*/ 50009 h 125115"/>
              <a:gd name="connsiteX11" fmla="*/ 45857 w 213608"/>
              <a:gd name="connsiteY11" fmla="*/ 39629 h 125115"/>
              <a:gd name="connsiteX12" fmla="*/ 32122 w 213608"/>
              <a:gd name="connsiteY12" fmla="*/ 35630 h 125115"/>
              <a:gd name="connsiteX13" fmla="*/ 19656 w 213608"/>
              <a:gd name="connsiteY13" fmla="*/ 38668 h 125115"/>
              <a:gd name="connsiteX14" fmla="*/ 13745 w 213608"/>
              <a:gd name="connsiteY14" fmla="*/ 49048 h 125115"/>
              <a:gd name="connsiteX15" fmla="*/ 2076 w 213608"/>
              <a:gd name="connsiteY15" fmla="*/ 47453 h 125115"/>
              <a:gd name="connsiteX16" fmla="*/ 7353 w 213608"/>
              <a:gd name="connsiteY16" fmla="*/ 35313 h 125115"/>
              <a:gd name="connsiteX17" fmla="*/ 17897 w 213608"/>
              <a:gd name="connsiteY17" fmla="*/ 28277 h 125115"/>
              <a:gd name="connsiteX18" fmla="*/ 33881 w 213608"/>
              <a:gd name="connsiteY18" fmla="*/ 25721 h 125115"/>
              <a:gd name="connsiteX19" fmla="*/ 48578 w 213608"/>
              <a:gd name="connsiteY19" fmla="*/ 27797 h 125115"/>
              <a:gd name="connsiteX20" fmla="*/ 56892 w 213608"/>
              <a:gd name="connsiteY20" fmla="*/ 33237 h 125115"/>
              <a:gd name="connsiteX21" fmla="*/ 60727 w 213608"/>
              <a:gd name="connsiteY21" fmla="*/ 41378 h 125115"/>
              <a:gd name="connsiteX22" fmla="*/ 61197 w 213608"/>
              <a:gd name="connsiteY22" fmla="*/ 52413 h 125115"/>
              <a:gd name="connsiteX23" fmla="*/ 61197 w 213608"/>
              <a:gd name="connsiteY23" fmla="*/ 68387 h 125115"/>
              <a:gd name="connsiteX24" fmla="*/ 62005 w 213608"/>
              <a:gd name="connsiteY24" fmla="*/ 89485 h 125115"/>
              <a:gd name="connsiteX25" fmla="*/ 65032 w 213608"/>
              <a:gd name="connsiteY25" fmla="*/ 97953 h 125115"/>
              <a:gd name="connsiteX26" fmla="*/ 52576 w 213608"/>
              <a:gd name="connsiteY26" fmla="*/ 97953 h 125115"/>
              <a:gd name="connsiteX27" fmla="*/ 50173 w 213608"/>
              <a:gd name="connsiteY27" fmla="*/ 89158 h 125115"/>
              <a:gd name="connsiteX28" fmla="*/ 49222 w 213608"/>
              <a:gd name="connsiteY28" fmla="*/ 62476 h 125115"/>
              <a:gd name="connsiteX29" fmla="*/ 29566 w 213608"/>
              <a:gd name="connsiteY29" fmla="*/ 66945 h 125115"/>
              <a:gd name="connsiteX30" fmla="*/ 19175 w 213608"/>
              <a:gd name="connsiteY30" fmla="*/ 69502 h 125115"/>
              <a:gd name="connsiteX31" fmla="*/ 14379 w 213608"/>
              <a:gd name="connsiteY31" fmla="*/ 73337 h 125115"/>
              <a:gd name="connsiteX32" fmla="*/ 12784 w 213608"/>
              <a:gd name="connsiteY32" fmla="*/ 78931 h 125115"/>
              <a:gd name="connsiteX33" fmla="*/ 16302 w 213608"/>
              <a:gd name="connsiteY33" fmla="*/ 86928 h 125115"/>
              <a:gd name="connsiteX34" fmla="*/ 27009 w 213608"/>
              <a:gd name="connsiteY34" fmla="*/ 90119 h 125115"/>
              <a:gd name="connsiteX35" fmla="*/ 39312 w 213608"/>
              <a:gd name="connsiteY35" fmla="*/ 87082 h 125115"/>
              <a:gd name="connsiteX36" fmla="*/ 47299 w 213608"/>
              <a:gd name="connsiteY36" fmla="*/ 78777 h 125115"/>
              <a:gd name="connsiteX37" fmla="*/ 49222 w 213608"/>
              <a:gd name="connsiteY37" fmla="*/ 66792 h 125115"/>
              <a:gd name="connsiteX38" fmla="*/ 49222 w 213608"/>
              <a:gd name="connsiteY38" fmla="*/ 62476 h 125115"/>
              <a:gd name="connsiteX39" fmla="*/ 80117 w 213608"/>
              <a:gd name="connsiteY39" fmla="*/ 125115 h 125115"/>
              <a:gd name="connsiteX40" fmla="*/ 80117 w 213608"/>
              <a:gd name="connsiteY40" fmla="*/ 317 h 125115"/>
              <a:gd name="connsiteX41" fmla="*/ 106492 w 213608"/>
              <a:gd name="connsiteY41" fmla="*/ 317 h 125115"/>
              <a:gd name="connsiteX42" fmla="*/ 106492 w 213608"/>
              <a:gd name="connsiteY42" fmla="*/ 10227 h 125115"/>
              <a:gd name="connsiteX43" fmla="*/ 92103 w 213608"/>
              <a:gd name="connsiteY43" fmla="*/ 10227 h 125115"/>
              <a:gd name="connsiteX44" fmla="*/ 92103 w 213608"/>
              <a:gd name="connsiteY44" fmla="*/ 115052 h 125115"/>
              <a:gd name="connsiteX45" fmla="*/ 106492 w 213608"/>
              <a:gd name="connsiteY45" fmla="*/ 115052 h 125115"/>
              <a:gd name="connsiteX46" fmla="*/ 106492 w 213608"/>
              <a:gd name="connsiteY46" fmla="*/ 125115 h 125115"/>
              <a:gd name="connsiteX47" fmla="*/ 80117 w 213608"/>
              <a:gd name="connsiteY47" fmla="*/ 125115 h 125115"/>
              <a:gd name="connsiteX48" fmla="*/ 177272 w 213608"/>
              <a:gd name="connsiteY48" fmla="*/ 86448 h 125115"/>
              <a:gd name="connsiteX49" fmla="*/ 177272 w 213608"/>
              <a:gd name="connsiteY49" fmla="*/ 97953 h 125115"/>
              <a:gd name="connsiteX50" fmla="*/ 112874 w 213608"/>
              <a:gd name="connsiteY50" fmla="*/ 97953 h 125115"/>
              <a:gd name="connsiteX51" fmla="*/ 114315 w 213608"/>
              <a:gd name="connsiteY51" fmla="*/ 89638 h 125115"/>
              <a:gd name="connsiteX52" fmla="*/ 122149 w 213608"/>
              <a:gd name="connsiteY52" fmla="*/ 76701 h 125115"/>
              <a:gd name="connsiteX53" fmla="*/ 137807 w 213608"/>
              <a:gd name="connsiteY53" fmla="*/ 61831 h 125115"/>
              <a:gd name="connsiteX54" fmla="*/ 159375 w 213608"/>
              <a:gd name="connsiteY54" fmla="*/ 41224 h 125115"/>
              <a:gd name="connsiteX55" fmla="*/ 164969 w 213608"/>
              <a:gd name="connsiteY55" fmla="*/ 26845 h 125115"/>
              <a:gd name="connsiteX56" fmla="*/ 159856 w 213608"/>
              <a:gd name="connsiteY56" fmla="*/ 14860 h 125115"/>
              <a:gd name="connsiteX57" fmla="*/ 146591 w 213608"/>
              <a:gd name="connsiteY57" fmla="*/ 9900 h 125115"/>
              <a:gd name="connsiteX58" fmla="*/ 132530 w 213608"/>
              <a:gd name="connsiteY58" fmla="*/ 15177 h 125115"/>
              <a:gd name="connsiteX59" fmla="*/ 127416 w 213608"/>
              <a:gd name="connsiteY59" fmla="*/ 29402 h 125115"/>
              <a:gd name="connsiteX60" fmla="*/ 115113 w 213608"/>
              <a:gd name="connsiteY60" fmla="*/ 28277 h 125115"/>
              <a:gd name="connsiteX61" fmla="*/ 124542 w 213608"/>
              <a:gd name="connsiteY61" fmla="*/ 7190 h 125115"/>
              <a:gd name="connsiteX62" fmla="*/ 146755 w 213608"/>
              <a:gd name="connsiteY62" fmla="*/ 0 h 125115"/>
              <a:gd name="connsiteX63" fmla="*/ 168968 w 213608"/>
              <a:gd name="connsiteY63" fmla="*/ 7824 h 125115"/>
              <a:gd name="connsiteX64" fmla="*/ 177272 w 213608"/>
              <a:gd name="connsiteY64" fmla="*/ 26999 h 125115"/>
              <a:gd name="connsiteX65" fmla="*/ 174879 w 213608"/>
              <a:gd name="connsiteY65" fmla="*/ 38668 h 125115"/>
              <a:gd name="connsiteX66" fmla="*/ 166892 w 213608"/>
              <a:gd name="connsiteY66" fmla="*/ 50490 h 125115"/>
              <a:gd name="connsiteX67" fmla="*/ 148350 w 213608"/>
              <a:gd name="connsiteY67" fmla="*/ 67589 h 125115"/>
              <a:gd name="connsiteX68" fmla="*/ 134452 w 213608"/>
              <a:gd name="connsiteY68" fmla="*/ 80056 h 125115"/>
              <a:gd name="connsiteX69" fmla="*/ 129492 w 213608"/>
              <a:gd name="connsiteY69" fmla="*/ 86448 h 125115"/>
              <a:gd name="connsiteX70" fmla="*/ 177272 w 213608"/>
              <a:gd name="connsiteY70" fmla="*/ 86448 h 125115"/>
              <a:gd name="connsiteX71" fmla="*/ 213608 w 213608"/>
              <a:gd name="connsiteY71" fmla="*/ 125115 h 125115"/>
              <a:gd name="connsiteX72" fmla="*/ 187090 w 213608"/>
              <a:gd name="connsiteY72" fmla="*/ 125115 h 125115"/>
              <a:gd name="connsiteX73" fmla="*/ 187090 w 213608"/>
              <a:gd name="connsiteY73" fmla="*/ 115052 h 125115"/>
              <a:gd name="connsiteX74" fmla="*/ 201633 w 213608"/>
              <a:gd name="connsiteY74" fmla="*/ 115052 h 125115"/>
              <a:gd name="connsiteX75" fmla="*/ 201633 w 213608"/>
              <a:gd name="connsiteY75" fmla="*/ 10227 h 125115"/>
              <a:gd name="connsiteX76" fmla="*/ 187090 w 213608"/>
              <a:gd name="connsiteY76" fmla="*/ 10227 h 125115"/>
              <a:gd name="connsiteX77" fmla="*/ 187090 w 213608"/>
              <a:gd name="connsiteY77" fmla="*/ 317 h 125115"/>
              <a:gd name="connsiteX78" fmla="*/ 213608 w 213608"/>
              <a:gd name="connsiteY78" fmla="*/ 317 h 125115"/>
              <a:gd name="connsiteX79" fmla="*/ 213608 w 213608"/>
              <a:gd name="connsiteY79" fmla="*/ 125115 h 12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13608" h="125115">
                <a:moveTo>
                  <a:pt x="50173" y="89158"/>
                </a:moveTo>
                <a:cubicBezTo>
                  <a:pt x="45704" y="92993"/>
                  <a:pt x="41388" y="95713"/>
                  <a:pt x="37236" y="97309"/>
                </a:cubicBezTo>
                <a:cubicBezTo>
                  <a:pt x="33186" y="98802"/>
                  <a:pt x="28819" y="99548"/>
                  <a:pt x="24125" y="99548"/>
                </a:cubicBezTo>
                <a:cubicBezTo>
                  <a:pt x="16353" y="99548"/>
                  <a:pt x="10390" y="97687"/>
                  <a:pt x="6228" y="93954"/>
                </a:cubicBezTo>
                <a:cubicBezTo>
                  <a:pt x="2076" y="90119"/>
                  <a:pt x="0" y="85220"/>
                  <a:pt x="0" y="79258"/>
                </a:cubicBezTo>
                <a:cubicBezTo>
                  <a:pt x="0" y="75842"/>
                  <a:pt x="747" y="72703"/>
                  <a:pt x="2240" y="69829"/>
                </a:cubicBezTo>
                <a:cubicBezTo>
                  <a:pt x="3835" y="66945"/>
                  <a:pt x="5911" y="64654"/>
                  <a:pt x="8468" y="62957"/>
                </a:cubicBezTo>
                <a:cubicBezTo>
                  <a:pt x="11025" y="61249"/>
                  <a:pt x="13898" y="59919"/>
                  <a:pt x="17099" y="58958"/>
                </a:cubicBezTo>
                <a:cubicBezTo>
                  <a:pt x="19441" y="58426"/>
                  <a:pt x="23010" y="57843"/>
                  <a:pt x="27807" y="57199"/>
                </a:cubicBezTo>
                <a:cubicBezTo>
                  <a:pt x="37502" y="56033"/>
                  <a:pt x="44640" y="54642"/>
                  <a:pt x="49222" y="53047"/>
                </a:cubicBezTo>
                <a:cubicBezTo>
                  <a:pt x="49222" y="51451"/>
                  <a:pt x="49222" y="50439"/>
                  <a:pt x="49222" y="50009"/>
                </a:cubicBezTo>
                <a:cubicBezTo>
                  <a:pt x="49222" y="45111"/>
                  <a:pt x="48097" y="41644"/>
                  <a:pt x="45857" y="39629"/>
                </a:cubicBezTo>
                <a:cubicBezTo>
                  <a:pt x="42768" y="36960"/>
                  <a:pt x="38187" y="35630"/>
                  <a:pt x="32122" y="35630"/>
                </a:cubicBezTo>
                <a:cubicBezTo>
                  <a:pt x="26580" y="35630"/>
                  <a:pt x="22427" y="36643"/>
                  <a:pt x="19656" y="38668"/>
                </a:cubicBezTo>
                <a:cubicBezTo>
                  <a:pt x="16997" y="40580"/>
                  <a:pt x="15023" y="44047"/>
                  <a:pt x="13745" y="49048"/>
                </a:cubicBezTo>
                <a:lnTo>
                  <a:pt x="2076" y="47453"/>
                </a:lnTo>
                <a:cubicBezTo>
                  <a:pt x="3139" y="42452"/>
                  <a:pt x="4899" y="38402"/>
                  <a:pt x="7353" y="35313"/>
                </a:cubicBezTo>
                <a:cubicBezTo>
                  <a:pt x="9797" y="32225"/>
                  <a:pt x="13315" y="29873"/>
                  <a:pt x="17897" y="28277"/>
                </a:cubicBezTo>
                <a:cubicBezTo>
                  <a:pt x="22479" y="26580"/>
                  <a:pt x="27807" y="25721"/>
                  <a:pt x="33881" y="25721"/>
                </a:cubicBezTo>
                <a:cubicBezTo>
                  <a:pt x="39946" y="25721"/>
                  <a:pt x="44855" y="26416"/>
                  <a:pt x="48578" y="27797"/>
                </a:cubicBezTo>
                <a:cubicBezTo>
                  <a:pt x="52413" y="29187"/>
                  <a:pt x="55184" y="30998"/>
                  <a:pt x="56892" y="33237"/>
                </a:cubicBezTo>
                <a:cubicBezTo>
                  <a:pt x="58702" y="35365"/>
                  <a:pt x="59980" y="38085"/>
                  <a:pt x="60727" y="41378"/>
                </a:cubicBezTo>
                <a:cubicBezTo>
                  <a:pt x="61044" y="43403"/>
                  <a:pt x="61197" y="47084"/>
                  <a:pt x="61197" y="52413"/>
                </a:cubicBezTo>
                <a:lnTo>
                  <a:pt x="61197" y="68387"/>
                </a:lnTo>
                <a:cubicBezTo>
                  <a:pt x="61197" y="79462"/>
                  <a:pt x="61473" y="86499"/>
                  <a:pt x="62005" y="89485"/>
                </a:cubicBezTo>
                <a:cubicBezTo>
                  <a:pt x="62537" y="92461"/>
                  <a:pt x="63550" y="95284"/>
                  <a:pt x="65032" y="97953"/>
                </a:cubicBezTo>
                <a:lnTo>
                  <a:pt x="52576" y="97953"/>
                </a:lnTo>
                <a:cubicBezTo>
                  <a:pt x="51298" y="95498"/>
                  <a:pt x="50500" y="92573"/>
                  <a:pt x="50173" y="89158"/>
                </a:cubicBezTo>
                <a:close/>
                <a:moveTo>
                  <a:pt x="49222" y="62476"/>
                </a:moveTo>
                <a:cubicBezTo>
                  <a:pt x="44855" y="64286"/>
                  <a:pt x="38299" y="65779"/>
                  <a:pt x="29566" y="66945"/>
                </a:cubicBezTo>
                <a:cubicBezTo>
                  <a:pt x="24667" y="67691"/>
                  <a:pt x="21200" y="68551"/>
                  <a:pt x="19175" y="69502"/>
                </a:cubicBezTo>
                <a:cubicBezTo>
                  <a:pt x="17150" y="70361"/>
                  <a:pt x="15555" y="71639"/>
                  <a:pt x="14379" y="73337"/>
                </a:cubicBezTo>
                <a:cubicBezTo>
                  <a:pt x="13315" y="75045"/>
                  <a:pt x="12784" y="76906"/>
                  <a:pt x="12784" y="78931"/>
                </a:cubicBezTo>
                <a:cubicBezTo>
                  <a:pt x="12784" y="82132"/>
                  <a:pt x="13960" y="84791"/>
                  <a:pt x="16302" y="86928"/>
                </a:cubicBezTo>
                <a:cubicBezTo>
                  <a:pt x="18746" y="89055"/>
                  <a:pt x="22315" y="90119"/>
                  <a:pt x="27009" y="90119"/>
                </a:cubicBezTo>
                <a:cubicBezTo>
                  <a:pt x="31591" y="90119"/>
                  <a:pt x="35692" y="89107"/>
                  <a:pt x="39312" y="87082"/>
                </a:cubicBezTo>
                <a:cubicBezTo>
                  <a:pt x="42932" y="85057"/>
                  <a:pt x="45591" y="82285"/>
                  <a:pt x="47299" y="78777"/>
                </a:cubicBezTo>
                <a:cubicBezTo>
                  <a:pt x="48578" y="76108"/>
                  <a:pt x="49222" y="72120"/>
                  <a:pt x="49222" y="66792"/>
                </a:cubicBezTo>
                <a:lnTo>
                  <a:pt x="49222" y="62476"/>
                </a:lnTo>
                <a:close/>
                <a:moveTo>
                  <a:pt x="80117" y="125115"/>
                </a:moveTo>
                <a:lnTo>
                  <a:pt x="80117" y="317"/>
                </a:lnTo>
                <a:lnTo>
                  <a:pt x="106492" y="317"/>
                </a:lnTo>
                <a:lnTo>
                  <a:pt x="106492" y="10227"/>
                </a:lnTo>
                <a:lnTo>
                  <a:pt x="92103" y="10227"/>
                </a:lnTo>
                <a:lnTo>
                  <a:pt x="92103" y="115052"/>
                </a:lnTo>
                <a:lnTo>
                  <a:pt x="106492" y="115052"/>
                </a:lnTo>
                <a:lnTo>
                  <a:pt x="106492" y="125115"/>
                </a:lnTo>
                <a:lnTo>
                  <a:pt x="80117" y="125115"/>
                </a:lnTo>
                <a:close/>
                <a:moveTo>
                  <a:pt x="177272" y="86448"/>
                </a:moveTo>
                <a:lnTo>
                  <a:pt x="177272" y="97953"/>
                </a:lnTo>
                <a:lnTo>
                  <a:pt x="112874" y="97953"/>
                </a:lnTo>
                <a:cubicBezTo>
                  <a:pt x="112771" y="95069"/>
                  <a:pt x="113252" y="92307"/>
                  <a:pt x="114315" y="89638"/>
                </a:cubicBezTo>
                <a:cubicBezTo>
                  <a:pt x="115911" y="85272"/>
                  <a:pt x="118529" y="80956"/>
                  <a:pt x="122149" y="76701"/>
                </a:cubicBezTo>
                <a:cubicBezTo>
                  <a:pt x="125770" y="72437"/>
                  <a:pt x="130985" y="67487"/>
                  <a:pt x="137807" y="61831"/>
                </a:cubicBezTo>
                <a:cubicBezTo>
                  <a:pt x="148463" y="53210"/>
                  <a:pt x="155653" y="46338"/>
                  <a:pt x="159375" y="41224"/>
                </a:cubicBezTo>
                <a:cubicBezTo>
                  <a:pt x="163108" y="36111"/>
                  <a:pt x="164969" y="31315"/>
                  <a:pt x="164969" y="26845"/>
                </a:cubicBezTo>
                <a:cubicBezTo>
                  <a:pt x="164969" y="22049"/>
                  <a:pt x="163272" y="18051"/>
                  <a:pt x="159856" y="14860"/>
                </a:cubicBezTo>
                <a:cubicBezTo>
                  <a:pt x="156450" y="11556"/>
                  <a:pt x="152032" y="9900"/>
                  <a:pt x="146591" y="9900"/>
                </a:cubicBezTo>
                <a:cubicBezTo>
                  <a:pt x="140732" y="9900"/>
                  <a:pt x="136048" y="11659"/>
                  <a:pt x="132530" y="15177"/>
                </a:cubicBezTo>
                <a:cubicBezTo>
                  <a:pt x="129124" y="18582"/>
                  <a:pt x="127416" y="23327"/>
                  <a:pt x="127416" y="29402"/>
                </a:cubicBezTo>
                <a:lnTo>
                  <a:pt x="115113" y="28277"/>
                </a:lnTo>
                <a:cubicBezTo>
                  <a:pt x="115972" y="19012"/>
                  <a:pt x="119112" y="11976"/>
                  <a:pt x="124542" y="7190"/>
                </a:cubicBezTo>
                <a:cubicBezTo>
                  <a:pt x="130086" y="2393"/>
                  <a:pt x="137490" y="0"/>
                  <a:pt x="146755" y="0"/>
                </a:cubicBezTo>
                <a:cubicBezTo>
                  <a:pt x="156133" y="0"/>
                  <a:pt x="163537" y="2608"/>
                  <a:pt x="168968" y="7824"/>
                </a:cubicBezTo>
                <a:cubicBezTo>
                  <a:pt x="174501" y="12937"/>
                  <a:pt x="177272" y="19329"/>
                  <a:pt x="177272" y="26999"/>
                </a:cubicBezTo>
                <a:cubicBezTo>
                  <a:pt x="177272" y="30946"/>
                  <a:pt x="176474" y="34833"/>
                  <a:pt x="174879" y="38668"/>
                </a:cubicBezTo>
                <a:cubicBezTo>
                  <a:pt x="173284" y="42390"/>
                  <a:pt x="170614" y="46338"/>
                  <a:pt x="166892" y="50490"/>
                </a:cubicBezTo>
                <a:cubicBezTo>
                  <a:pt x="163159" y="54642"/>
                  <a:pt x="156982" y="60349"/>
                  <a:pt x="148350" y="67589"/>
                </a:cubicBezTo>
                <a:cubicBezTo>
                  <a:pt x="141212" y="73664"/>
                  <a:pt x="136579" y="77816"/>
                  <a:pt x="134452" y="80056"/>
                </a:cubicBezTo>
                <a:cubicBezTo>
                  <a:pt x="132427" y="82183"/>
                  <a:pt x="130771" y="84310"/>
                  <a:pt x="129492" y="86448"/>
                </a:cubicBezTo>
                <a:lnTo>
                  <a:pt x="177272" y="86448"/>
                </a:lnTo>
                <a:close/>
                <a:moveTo>
                  <a:pt x="213608" y="125115"/>
                </a:moveTo>
                <a:lnTo>
                  <a:pt x="187090" y="125115"/>
                </a:lnTo>
                <a:lnTo>
                  <a:pt x="187090" y="115052"/>
                </a:lnTo>
                <a:lnTo>
                  <a:pt x="201633" y="115052"/>
                </a:lnTo>
                <a:lnTo>
                  <a:pt x="201633" y="10227"/>
                </a:lnTo>
                <a:lnTo>
                  <a:pt x="187090" y="10227"/>
                </a:lnTo>
                <a:lnTo>
                  <a:pt x="187090" y="317"/>
                </a:lnTo>
                <a:lnTo>
                  <a:pt x="213608" y="317"/>
                </a:lnTo>
                <a:lnTo>
                  <a:pt x="213608" y="125115"/>
                </a:lnTo>
                <a:close/>
              </a:path>
            </a:pathLst>
          </a:custGeom>
          <a:solidFill>
            <a:srgbClr val="FFFFFF"/>
          </a:solidFill>
          <a:ln w="4842" cap="sq">
            <a:noFill/>
            <a:prstDash val="solid"/>
            <a:miter/>
          </a:ln>
        </p:spPr>
        <p:txBody>
          <a:bodyPr rtlCol="0" anchor="ctr"/>
          <a:lstStyle/>
          <a:p>
            <a:endParaRPr lang="en-US" sz="1701"/>
          </a:p>
        </p:txBody>
      </p:sp>
      <p:sp>
        <p:nvSpPr>
          <p:cNvPr id="128" name="Freeform 127">
            <a:extLst>
              <a:ext uri="{FF2B5EF4-FFF2-40B4-BE49-F238E27FC236}">
                <a16:creationId xmlns:a16="http://schemas.microsoft.com/office/drawing/2014/main" id="{8EC45044-68F6-0149-9A04-3A9F82231D26}"/>
              </a:ext>
            </a:extLst>
          </p:cNvPr>
          <p:cNvSpPr/>
          <p:nvPr/>
        </p:nvSpPr>
        <p:spPr>
          <a:xfrm>
            <a:off x="9552041"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29" name="Freeform 128">
            <a:extLst>
              <a:ext uri="{FF2B5EF4-FFF2-40B4-BE49-F238E27FC236}">
                <a16:creationId xmlns:a16="http://schemas.microsoft.com/office/drawing/2014/main" id="{D3CC8130-8B27-9B43-8118-E17A891DD56F}"/>
              </a:ext>
            </a:extLst>
          </p:cNvPr>
          <p:cNvSpPr/>
          <p:nvPr/>
        </p:nvSpPr>
        <p:spPr>
          <a:xfrm>
            <a:off x="9552041"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30" name="Freeform 129">
            <a:extLst>
              <a:ext uri="{FF2B5EF4-FFF2-40B4-BE49-F238E27FC236}">
                <a16:creationId xmlns:a16="http://schemas.microsoft.com/office/drawing/2014/main" id="{E57EBCC7-C5EE-D94B-B005-031F653BD62D}"/>
              </a:ext>
            </a:extLst>
          </p:cNvPr>
          <p:cNvSpPr/>
          <p:nvPr/>
        </p:nvSpPr>
        <p:spPr>
          <a:xfrm>
            <a:off x="9685010" y="4422860"/>
            <a:ext cx="198061" cy="118232"/>
          </a:xfrm>
          <a:custGeom>
            <a:avLst/>
            <a:gdLst>
              <a:gd name="connsiteX0" fmla="*/ 11025 w 209609"/>
              <a:gd name="connsiteY0" fmla="*/ 97953 h 125125"/>
              <a:gd name="connsiteX1" fmla="*/ 0 w 209609"/>
              <a:gd name="connsiteY1" fmla="*/ 97953 h 125125"/>
              <a:gd name="connsiteX2" fmla="*/ 0 w 209609"/>
              <a:gd name="connsiteY2" fmla="*/ 317 h 125125"/>
              <a:gd name="connsiteX3" fmla="*/ 11986 w 209609"/>
              <a:gd name="connsiteY3" fmla="*/ 317 h 125125"/>
              <a:gd name="connsiteX4" fmla="*/ 11986 w 209609"/>
              <a:gd name="connsiteY4" fmla="*/ 35160 h 125125"/>
              <a:gd name="connsiteX5" fmla="*/ 31315 w 209609"/>
              <a:gd name="connsiteY5" fmla="*/ 25731 h 125125"/>
              <a:gd name="connsiteX6" fmla="*/ 43617 w 209609"/>
              <a:gd name="connsiteY6" fmla="*/ 28441 h 125125"/>
              <a:gd name="connsiteX7" fmla="*/ 53210 w 209609"/>
              <a:gd name="connsiteY7" fmla="*/ 35794 h 125125"/>
              <a:gd name="connsiteX8" fmla="*/ 59121 w 209609"/>
              <a:gd name="connsiteY8" fmla="*/ 47146 h 125125"/>
              <a:gd name="connsiteX9" fmla="*/ 61198 w 209609"/>
              <a:gd name="connsiteY9" fmla="*/ 61525 h 125125"/>
              <a:gd name="connsiteX10" fmla="*/ 52249 w 209609"/>
              <a:gd name="connsiteY10" fmla="*/ 89648 h 125125"/>
              <a:gd name="connsiteX11" fmla="*/ 30681 w 209609"/>
              <a:gd name="connsiteY11" fmla="*/ 99558 h 125125"/>
              <a:gd name="connsiteX12" fmla="*/ 11025 w 209609"/>
              <a:gd name="connsiteY12" fmla="*/ 89168 h 125125"/>
              <a:gd name="connsiteX13" fmla="*/ 11025 w 209609"/>
              <a:gd name="connsiteY13" fmla="*/ 97953 h 125125"/>
              <a:gd name="connsiteX14" fmla="*/ 11025 w 209609"/>
              <a:gd name="connsiteY14" fmla="*/ 62159 h 125125"/>
              <a:gd name="connsiteX15" fmla="*/ 14379 w 209609"/>
              <a:gd name="connsiteY15" fmla="*/ 80383 h 125125"/>
              <a:gd name="connsiteX16" fmla="*/ 29719 w 209609"/>
              <a:gd name="connsiteY16" fmla="*/ 89648 h 125125"/>
              <a:gd name="connsiteX17" fmla="*/ 43301 w 209609"/>
              <a:gd name="connsiteY17" fmla="*/ 82940 h 125125"/>
              <a:gd name="connsiteX18" fmla="*/ 49058 w 209609"/>
              <a:gd name="connsiteY18" fmla="*/ 62486 h 125125"/>
              <a:gd name="connsiteX19" fmla="*/ 43464 w 209609"/>
              <a:gd name="connsiteY19" fmla="*/ 42186 h 125125"/>
              <a:gd name="connsiteX20" fmla="*/ 30200 w 209609"/>
              <a:gd name="connsiteY20" fmla="*/ 35477 h 125125"/>
              <a:gd name="connsiteX21" fmla="*/ 16619 w 209609"/>
              <a:gd name="connsiteY21" fmla="*/ 42349 h 125125"/>
              <a:gd name="connsiteX22" fmla="*/ 11025 w 209609"/>
              <a:gd name="connsiteY22" fmla="*/ 62159 h 125125"/>
              <a:gd name="connsiteX23" fmla="*/ 76118 w 209609"/>
              <a:gd name="connsiteY23" fmla="*/ 125125 h 125125"/>
              <a:gd name="connsiteX24" fmla="*/ 76118 w 209609"/>
              <a:gd name="connsiteY24" fmla="*/ 317 h 125125"/>
              <a:gd name="connsiteX25" fmla="*/ 102493 w 209609"/>
              <a:gd name="connsiteY25" fmla="*/ 317 h 125125"/>
              <a:gd name="connsiteX26" fmla="*/ 102493 w 209609"/>
              <a:gd name="connsiteY26" fmla="*/ 10227 h 125125"/>
              <a:gd name="connsiteX27" fmla="*/ 88104 w 209609"/>
              <a:gd name="connsiteY27" fmla="*/ 10227 h 125125"/>
              <a:gd name="connsiteX28" fmla="*/ 88104 w 209609"/>
              <a:gd name="connsiteY28" fmla="*/ 115052 h 125125"/>
              <a:gd name="connsiteX29" fmla="*/ 102493 w 209609"/>
              <a:gd name="connsiteY29" fmla="*/ 115052 h 125125"/>
              <a:gd name="connsiteX30" fmla="*/ 102493 w 209609"/>
              <a:gd name="connsiteY30" fmla="*/ 125125 h 125125"/>
              <a:gd name="connsiteX31" fmla="*/ 76118 w 209609"/>
              <a:gd name="connsiteY31" fmla="*/ 125125 h 125125"/>
              <a:gd name="connsiteX32" fmla="*/ 173273 w 209609"/>
              <a:gd name="connsiteY32" fmla="*/ 86448 h 125125"/>
              <a:gd name="connsiteX33" fmla="*/ 173273 w 209609"/>
              <a:gd name="connsiteY33" fmla="*/ 97953 h 125125"/>
              <a:gd name="connsiteX34" fmla="*/ 108875 w 209609"/>
              <a:gd name="connsiteY34" fmla="*/ 97953 h 125125"/>
              <a:gd name="connsiteX35" fmla="*/ 110317 w 209609"/>
              <a:gd name="connsiteY35" fmla="*/ 89648 h 125125"/>
              <a:gd name="connsiteX36" fmla="*/ 118151 w 209609"/>
              <a:gd name="connsiteY36" fmla="*/ 76701 h 125125"/>
              <a:gd name="connsiteX37" fmla="*/ 133808 w 209609"/>
              <a:gd name="connsiteY37" fmla="*/ 61842 h 125125"/>
              <a:gd name="connsiteX38" fmla="*/ 155376 w 209609"/>
              <a:gd name="connsiteY38" fmla="*/ 41224 h 125125"/>
              <a:gd name="connsiteX39" fmla="*/ 160970 w 209609"/>
              <a:gd name="connsiteY39" fmla="*/ 26845 h 125125"/>
              <a:gd name="connsiteX40" fmla="*/ 155857 w 209609"/>
              <a:gd name="connsiteY40" fmla="*/ 14860 h 125125"/>
              <a:gd name="connsiteX41" fmla="*/ 142593 w 209609"/>
              <a:gd name="connsiteY41" fmla="*/ 9910 h 125125"/>
              <a:gd name="connsiteX42" fmla="*/ 128531 w 209609"/>
              <a:gd name="connsiteY42" fmla="*/ 15187 h 125125"/>
              <a:gd name="connsiteX43" fmla="*/ 123418 w 209609"/>
              <a:gd name="connsiteY43" fmla="*/ 29402 h 125125"/>
              <a:gd name="connsiteX44" fmla="*/ 111115 w 209609"/>
              <a:gd name="connsiteY44" fmla="*/ 28287 h 125125"/>
              <a:gd name="connsiteX45" fmla="*/ 120544 w 209609"/>
              <a:gd name="connsiteY45" fmla="*/ 7190 h 125125"/>
              <a:gd name="connsiteX46" fmla="*/ 142756 w 209609"/>
              <a:gd name="connsiteY46" fmla="*/ 0 h 125125"/>
              <a:gd name="connsiteX47" fmla="*/ 164969 w 209609"/>
              <a:gd name="connsiteY47" fmla="*/ 7834 h 125125"/>
              <a:gd name="connsiteX48" fmla="*/ 173273 w 209609"/>
              <a:gd name="connsiteY48" fmla="*/ 27009 h 125125"/>
              <a:gd name="connsiteX49" fmla="*/ 170880 w 209609"/>
              <a:gd name="connsiteY49" fmla="*/ 38668 h 125125"/>
              <a:gd name="connsiteX50" fmla="*/ 162893 w 209609"/>
              <a:gd name="connsiteY50" fmla="*/ 50500 h 125125"/>
              <a:gd name="connsiteX51" fmla="*/ 144352 w 209609"/>
              <a:gd name="connsiteY51" fmla="*/ 67599 h 125125"/>
              <a:gd name="connsiteX52" fmla="*/ 130454 w 209609"/>
              <a:gd name="connsiteY52" fmla="*/ 80056 h 125125"/>
              <a:gd name="connsiteX53" fmla="*/ 125494 w 209609"/>
              <a:gd name="connsiteY53" fmla="*/ 86448 h 125125"/>
              <a:gd name="connsiteX54" fmla="*/ 173273 w 209609"/>
              <a:gd name="connsiteY54" fmla="*/ 86448 h 125125"/>
              <a:gd name="connsiteX55" fmla="*/ 209609 w 209609"/>
              <a:gd name="connsiteY55" fmla="*/ 125125 h 125125"/>
              <a:gd name="connsiteX56" fmla="*/ 183091 w 209609"/>
              <a:gd name="connsiteY56" fmla="*/ 125125 h 125125"/>
              <a:gd name="connsiteX57" fmla="*/ 183091 w 209609"/>
              <a:gd name="connsiteY57" fmla="*/ 115052 h 125125"/>
              <a:gd name="connsiteX58" fmla="*/ 197634 w 209609"/>
              <a:gd name="connsiteY58" fmla="*/ 115052 h 125125"/>
              <a:gd name="connsiteX59" fmla="*/ 197634 w 209609"/>
              <a:gd name="connsiteY59" fmla="*/ 10227 h 125125"/>
              <a:gd name="connsiteX60" fmla="*/ 183091 w 209609"/>
              <a:gd name="connsiteY60" fmla="*/ 10227 h 125125"/>
              <a:gd name="connsiteX61" fmla="*/ 183091 w 209609"/>
              <a:gd name="connsiteY61" fmla="*/ 317 h 125125"/>
              <a:gd name="connsiteX62" fmla="*/ 209609 w 209609"/>
              <a:gd name="connsiteY62" fmla="*/ 317 h 125125"/>
              <a:gd name="connsiteX63" fmla="*/ 209609 w 209609"/>
              <a:gd name="connsiteY63" fmla="*/ 125125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09609" h="125125">
                <a:moveTo>
                  <a:pt x="11025" y="97953"/>
                </a:moveTo>
                <a:lnTo>
                  <a:pt x="0" y="97953"/>
                </a:lnTo>
                <a:lnTo>
                  <a:pt x="0" y="317"/>
                </a:lnTo>
                <a:lnTo>
                  <a:pt x="11986" y="317"/>
                </a:lnTo>
                <a:lnTo>
                  <a:pt x="11986" y="35160"/>
                </a:lnTo>
                <a:cubicBezTo>
                  <a:pt x="16987" y="28870"/>
                  <a:pt x="23430" y="25731"/>
                  <a:pt x="31315" y="25731"/>
                </a:cubicBezTo>
                <a:cubicBezTo>
                  <a:pt x="35682" y="25731"/>
                  <a:pt x="39782" y="26631"/>
                  <a:pt x="43617" y="28441"/>
                </a:cubicBezTo>
                <a:cubicBezTo>
                  <a:pt x="47565" y="30149"/>
                  <a:pt x="50756" y="32603"/>
                  <a:pt x="53210" y="35794"/>
                </a:cubicBezTo>
                <a:cubicBezTo>
                  <a:pt x="55767" y="38882"/>
                  <a:pt x="57741" y="42666"/>
                  <a:pt x="59121" y="47146"/>
                </a:cubicBezTo>
                <a:cubicBezTo>
                  <a:pt x="60502" y="51615"/>
                  <a:pt x="61198" y="56411"/>
                  <a:pt x="61198" y="61525"/>
                </a:cubicBezTo>
                <a:cubicBezTo>
                  <a:pt x="61198" y="73664"/>
                  <a:pt x="58211" y="83042"/>
                  <a:pt x="52249" y="89648"/>
                </a:cubicBezTo>
                <a:cubicBezTo>
                  <a:pt x="46287" y="96255"/>
                  <a:pt x="39097" y="99558"/>
                  <a:pt x="30681" y="99558"/>
                </a:cubicBezTo>
                <a:cubicBezTo>
                  <a:pt x="22366" y="99558"/>
                  <a:pt x="15821" y="96091"/>
                  <a:pt x="11025" y="89168"/>
                </a:cubicBezTo>
                <a:lnTo>
                  <a:pt x="11025" y="97953"/>
                </a:lnTo>
                <a:close/>
                <a:moveTo>
                  <a:pt x="11025" y="62159"/>
                </a:moveTo>
                <a:cubicBezTo>
                  <a:pt x="11025" y="70575"/>
                  <a:pt x="12139" y="76650"/>
                  <a:pt x="14379" y="80383"/>
                </a:cubicBezTo>
                <a:cubicBezTo>
                  <a:pt x="18214" y="86560"/>
                  <a:pt x="23327" y="89648"/>
                  <a:pt x="29719" y="89648"/>
                </a:cubicBezTo>
                <a:cubicBezTo>
                  <a:pt x="34935" y="89648"/>
                  <a:pt x="39465" y="87409"/>
                  <a:pt x="43301" y="82940"/>
                </a:cubicBezTo>
                <a:cubicBezTo>
                  <a:pt x="47136" y="78358"/>
                  <a:pt x="49058" y="71537"/>
                  <a:pt x="49058" y="62486"/>
                </a:cubicBezTo>
                <a:cubicBezTo>
                  <a:pt x="49058" y="53323"/>
                  <a:pt x="47187" y="46553"/>
                  <a:pt x="43464" y="42186"/>
                </a:cubicBezTo>
                <a:cubicBezTo>
                  <a:pt x="39844" y="37716"/>
                  <a:pt x="35416" y="35477"/>
                  <a:pt x="30200" y="35477"/>
                </a:cubicBezTo>
                <a:cubicBezTo>
                  <a:pt x="24974" y="35477"/>
                  <a:pt x="20454" y="37768"/>
                  <a:pt x="16619" y="42349"/>
                </a:cubicBezTo>
                <a:cubicBezTo>
                  <a:pt x="12886" y="46931"/>
                  <a:pt x="11025" y="53537"/>
                  <a:pt x="11025" y="62159"/>
                </a:cubicBezTo>
                <a:close/>
                <a:moveTo>
                  <a:pt x="76118" y="125125"/>
                </a:moveTo>
                <a:lnTo>
                  <a:pt x="76118" y="317"/>
                </a:lnTo>
                <a:lnTo>
                  <a:pt x="102493" y="317"/>
                </a:lnTo>
                <a:lnTo>
                  <a:pt x="102493" y="10227"/>
                </a:lnTo>
                <a:lnTo>
                  <a:pt x="88104" y="10227"/>
                </a:lnTo>
                <a:lnTo>
                  <a:pt x="88104" y="115052"/>
                </a:lnTo>
                <a:lnTo>
                  <a:pt x="102493" y="115052"/>
                </a:lnTo>
                <a:lnTo>
                  <a:pt x="102493" y="125125"/>
                </a:lnTo>
                <a:lnTo>
                  <a:pt x="76118" y="125125"/>
                </a:lnTo>
                <a:close/>
                <a:moveTo>
                  <a:pt x="173273" y="86448"/>
                </a:moveTo>
                <a:lnTo>
                  <a:pt x="173273" y="97953"/>
                </a:lnTo>
                <a:lnTo>
                  <a:pt x="108875" y="97953"/>
                </a:lnTo>
                <a:cubicBezTo>
                  <a:pt x="108773" y="95079"/>
                  <a:pt x="109253" y="92307"/>
                  <a:pt x="110317" y="89648"/>
                </a:cubicBezTo>
                <a:cubicBezTo>
                  <a:pt x="111912" y="85282"/>
                  <a:pt x="114531" y="80966"/>
                  <a:pt x="118151" y="76701"/>
                </a:cubicBezTo>
                <a:cubicBezTo>
                  <a:pt x="121771" y="72437"/>
                  <a:pt x="126987" y="67487"/>
                  <a:pt x="133808" y="61842"/>
                </a:cubicBezTo>
                <a:cubicBezTo>
                  <a:pt x="144465" y="53210"/>
                  <a:pt x="151654" y="46338"/>
                  <a:pt x="155376" y="41224"/>
                </a:cubicBezTo>
                <a:cubicBezTo>
                  <a:pt x="159109" y="36111"/>
                  <a:pt x="160970" y="31325"/>
                  <a:pt x="160970" y="26845"/>
                </a:cubicBezTo>
                <a:cubicBezTo>
                  <a:pt x="160970" y="22049"/>
                  <a:pt x="159273" y="18061"/>
                  <a:pt x="155857" y="14860"/>
                </a:cubicBezTo>
                <a:cubicBezTo>
                  <a:pt x="152452" y="11556"/>
                  <a:pt x="148034" y="9910"/>
                  <a:pt x="142593" y="9910"/>
                </a:cubicBezTo>
                <a:cubicBezTo>
                  <a:pt x="136733" y="9910"/>
                  <a:pt x="132049" y="11669"/>
                  <a:pt x="128531" y="15187"/>
                </a:cubicBezTo>
                <a:cubicBezTo>
                  <a:pt x="125125" y="18592"/>
                  <a:pt x="123418" y="23327"/>
                  <a:pt x="123418" y="29402"/>
                </a:cubicBezTo>
                <a:lnTo>
                  <a:pt x="111115" y="28287"/>
                </a:lnTo>
                <a:cubicBezTo>
                  <a:pt x="111974" y="19022"/>
                  <a:pt x="115114" y="11986"/>
                  <a:pt x="120544" y="7190"/>
                </a:cubicBezTo>
                <a:cubicBezTo>
                  <a:pt x="126087" y="2403"/>
                  <a:pt x="133491" y="0"/>
                  <a:pt x="142756" y="0"/>
                </a:cubicBezTo>
                <a:cubicBezTo>
                  <a:pt x="152135" y="0"/>
                  <a:pt x="159539" y="2608"/>
                  <a:pt x="164969" y="7834"/>
                </a:cubicBezTo>
                <a:cubicBezTo>
                  <a:pt x="170502" y="12947"/>
                  <a:pt x="173273" y="19339"/>
                  <a:pt x="173273" y="27009"/>
                </a:cubicBezTo>
                <a:cubicBezTo>
                  <a:pt x="173273" y="30946"/>
                  <a:pt x="172476" y="34833"/>
                  <a:pt x="170880" y="38668"/>
                </a:cubicBezTo>
                <a:cubicBezTo>
                  <a:pt x="169285" y="42400"/>
                  <a:pt x="166616" y="46338"/>
                  <a:pt x="162893" y="50500"/>
                </a:cubicBezTo>
                <a:cubicBezTo>
                  <a:pt x="159160" y="54652"/>
                  <a:pt x="152983" y="60349"/>
                  <a:pt x="144352" y="67599"/>
                </a:cubicBezTo>
                <a:cubicBezTo>
                  <a:pt x="137214" y="73664"/>
                  <a:pt x="132581" y="77826"/>
                  <a:pt x="130454" y="80056"/>
                </a:cubicBezTo>
                <a:cubicBezTo>
                  <a:pt x="128429" y="82193"/>
                  <a:pt x="126772" y="84320"/>
                  <a:pt x="125494" y="86448"/>
                </a:cubicBezTo>
                <a:lnTo>
                  <a:pt x="173273" y="86448"/>
                </a:lnTo>
                <a:close/>
                <a:moveTo>
                  <a:pt x="209609" y="125125"/>
                </a:moveTo>
                <a:lnTo>
                  <a:pt x="183091" y="125125"/>
                </a:lnTo>
                <a:lnTo>
                  <a:pt x="183091" y="115052"/>
                </a:lnTo>
                <a:lnTo>
                  <a:pt x="197634" y="115052"/>
                </a:lnTo>
                <a:lnTo>
                  <a:pt x="197634" y="10227"/>
                </a:lnTo>
                <a:lnTo>
                  <a:pt x="183091" y="10227"/>
                </a:lnTo>
                <a:lnTo>
                  <a:pt x="183091" y="317"/>
                </a:lnTo>
                <a:lnTo>
                  <a:pt x="209609" y="317"/>
                </a:lnTo>
                <a:lnTo>
                  <a:pt x="209609" y="125125"/>
                </a:lnTo>
                <a:close/>
              </a:path>
            </a:pathLst>
          </a:custGeom>
          <a:solidFill>
            <a:srgbClr val="FFFFFF"/>
          </a:solidFill>
          <a:ln w="4842" cap="sq">
            <a:noFill/>
            <a:prstDash val="solid"/>
            <a:miter/>
          </a:ln>
        </p:spPr>
        <p:txBody>
          <a:bodyPr rtlCol="0" anchor="ctr"/>
          <a:lstStyle/>
          <a:p>
            <a:endParaRPr lang="en-US" sz="1701"/>
          </a:p>
        </p:txBody>
      </p:sp>
      <p:sp>
        <p:nvSpPr>
          <p:cNvPr id="131" name="Freeform 130">
            <a:extLst>
              <a:ext uri="{FF2B5EF4-FFF2-40B4-BE49-F238E27FC236}">
                <a16:creationId xmlns:a16="http://schemas.microsoft.com/office/drawing/2014/main" id="{375E803B-07EE-564B-A034-6B2CC9AF4858}"/>
              </a:ext>
            </a:extLst>
          </p:cNvPr>
          <p:cNvSpPr/>
          <p:nvPr/>
        </p:nvSpPr>
        <p:spPr>
          <a:xfrm>
            <a:off x="10479729"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132" name="Freeform 131">
            <a:extLst>
              <a:ext uri="{FF2B5EF4-FFF2-40B4-BE49-F238E27FC236}">
                <a16:creationId xmlns:a16="http://schemas.microsoft.com/office/drawing/2014/main" id="{91929BA3-2E20-CA49-AC16-E68E4C05A389}"/>
              </a:ext>
            </a:extLst>
          </p:cNvPr>
          <p:cNvSpPr/>
          <p:nvPr/>
        </p:nvSpPr>
        <p:spPr>
          <a:xfrm>
            <a:off x="10479729"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133" name="Freeform 132">
            <a:extLst>
              <a:ext uri="{FF2B5EF4-FFF2-40B4-BE49-F238E27FC236}">
                <a16:creationId xmlns:a16="http://schemas.microsoft.com/office/drawing/2014/main" id="{75248988-664D-4A43-A660-8E964026C5B6}"/>
              </a:ext>
            </a:extLst>
          </p:cNvPr>
          <p:cNvSpPr/>
          <p:nvPr/>
        </p:nvSpPr>
        <p:spPr>
          <a:xfrm>
            <a:off x="10479729"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EEEEEE"/>
          </a:solidFill>
          <a:ln w="4842" cap="sq">
            <a:noFill/>
            <a:prstDash val="solid"/>
            <a:miter/>
          </a:ln>
        </p:spPr>
        <p:txBody>
          <a:bodyPr rtlCol="0" anchor="ctr"/>
          <a:lstStyle/>
          <a:p>
            <a:endParaRPr lang="en-US" sz="1701"/>
          </a:p>
        </p:txBody>
      </p:sp>
      <p:sp>
        <p:nvSpPr>
          <p:cNvPr id="134" name="Freeform 133">
            <a:extLst>
              <a:ext uri="{FF2B5EF4-FFF2-40B4-BE49-F238E27FC236}">
                <a16:creationId xmlns:a16="http://schemas.microsoft.com/office/drawing/2014/main" id="{FD940172-D6EF-6E41-AE88-94CD2A37CE16}"/>
              </a:ext>
            </a:extLst>
          </p:cNvPr>
          <p:cNvSpPr/>
          <p:nvPr/>
        </p:nvSpPr>
        <p:spPr>
          <a:xfrm>
            <a:off x="10479729"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C9C7C2"/>
            </a:solidFill>
            <a:prstDash val="solid"/>
            <a:round/>
          </a:ln>
        </p:spPr>
        <p:txBody>
          <a:bodyPr rtlCol="0" anchor="ctr"/>
          <a:lstStyle/>
          <a:p>
            <a:endParaRPr lang="en-US" sz="1701"/>
          </a:p>
        </p:txBody>
      </p:sp>
      <p:sp>
        <p:nvSpPr>
          <p:cNvPr id="135" name="Freeform 134">
            <a:extLst>
              <a:ext uri="{FF2B5EF4-FFF2-40B4-BE49-F238E27FC236}">
                <a16:creationId xmlns:a16="http://schemas.microsoft.com/office/drawing/2014/main" id="{77DA572C-72FD-954E-87BA-1F6AC897B5F0}"/>
              </a:ext>
            </a:extLst>
          </p:cNvPr>
          <p:cNvSpPr/>
          <p:nvPr/>
        </p:nvSpPr>
        <p:spPr>
          <a:xfrm>
            <a:off x="10015885"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36" name="Freeform 135">
            <a:extLst>
              <a:ext uri="{FF2B5EF4-FFF2-40B4-BE49-F238E27FC236}">
                <a16:creationId xmlns:a16="http://schemas.microsoft.com/office/drawing/2014/main" id="{AFA12C48-2777-D144-9067-23240C4BE329}"/>
              </a:ext>
            </a:extLst>
          </p:cNvPr>
          <p:cNvSpPr/>
          <p:nvPr/>
        </p:nvSpPr>
        <p:spPr>
          <a:xfrm>
            <a:off x="10015885" y="4190541"/>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37" name="Freeform 136">
            <a:extLst>
              <a:ext uri="{FF2B5EF4-FFF2-40B4-BE49-F238E27FC236}">
                <a16:creationId xmlns:a16="http://schemas.microsoft.com/office/drawing/2014/main" id="{36E7107E-4AE7-FA48-966A-2D8F72CC31D8}"/>
              </a:ext>
            </a:extLst>
          </p:cNvPr>
          <p:cNvSpPr/>
          <p:nvPr/>
        </p:nvSpPr>
        <p:spPr>
          <a:xfrm>
            <a:off x="10145075" y="4237207"/>
            <a:ext cx="201840" cy="118222"/>
          </a:xfrm>
          <a:custGeom>
            <a:avLst/>
            <a:gdLst>
              <a:gd name="connsiteX0" fmla="*/ 50173 w 213608"/>
              <a:gd name="connsiteY0" fmla="*/ 89158 h 125115"/>
              <a:gd name="connsiteX1" fmla="*/ 37236 w 213608"/>
              <a:gd name="connsiteY1" fmla="*/ 97309 h 125115"/>
              <a:gd name="connsiteX2" fmla="*/ 24125 w 213608"/>
              <a:gd name="connsiteY2" fmla="*/ 99548 h 125115"/>
              <a:gd name="connsiteX3" fmla="*/ 6228 w 213608"/>
              <a:gd name="connsiteY3" fmla="*/ 93954 h 125115"/>
              <a:gd name="connsiteX4" fmla="*/ 0 w 213608"/>
              <a:gd name="connsiteY4" fmla="*/ 79258 h 125115"/>
              <a:gd name="connsiteX5" fmla="*/ 2240 w 213608"/>
              <a:gd name="connsiteY5" fmla="*/ 69829 h 125115"/>
              <a:gd name="connsiteX6" fmla="*/ 8468 w 213608"/>
              <a:gd name="connsiteY6" fmla="*/ 62957 h 125115"/>
              <a:gd name="connsiteX7" fmla="*/ 17099 w 213608"/>
              <a:gd name="connsiteY7" fmla="*/ 58958 h 125115"/>
              <a:gd name="connsiteX8" fmla="*/ 27807 w 213608"/>
              <a:gd name="connsiteY8" fmla="*/ 57199 h 125115"/>
              <a:gd name="connsiteX9" fmla="*/ 49222 w 213608"/>
              <a:gd name="connsiteY9" fmla="*/ 53047 h 125115"/>
              <a:gd name="connsiteX10" fmla="*/ 49222 w 213608"/>
              <a:gd name="connsiteY10" fmla="*/ 50009 h 125115"/>
              <a:gd name="connsiteX11" fmla="*/ 45857 w 213608"/>
              <a:gd name="connsiteY11" fmla="*/ 39629 h 125115"/>
              <a:gd name="connsiteX12" fmla="*/ 32122 w 213608"/>
              <a:gd name="connsiteY12" fmla="*/ 35630 h 125115"/>
              <a:gd name="connsiteX13" fmla="*/ 19656 w 213608"/>
              <a:gd name="connsiteY13" fmla="*/ 38668 h 125115"/>
              <a:gd name="connsiteX14" fmla="*/ 13745 w 213608"/>
              <a:gd name="connsiteY14" fmla="*/ 49048 h 125115"/>
              <a:gd name="connsiteX15" fmla="*/ 2076 w 213608"/>
              <a:gd name="connsiteY15" fmla="*/ 47453 h 125115"/>
              <a:gd name="connsiteX16" fmla="*/ 7353 w 213608"/>
              <a:gd name="connsiteY16" fmla="*/ 35313 h 125115"/>
              <a:gd name="connsiteX17" fmla="*/ 17897 w 213608"/>
              <a:gd name="connsiteY17" fmla="*/ 28277 h 125115"/>
              <a:gd name="connsiteX18" fmla="*/ 33881 w 213608"/>
              <a:gd name="connsiteY18" fmla="*/ 25721 h 125115"/>
              <a:gd name="connsiteX19" fmla="*/ 48578 w 213608"/>
              <a:gd name="connsiteY19" fmla="*/ 27797 h 125115"/>
              <a:gd name="connsiteX20" fmla="*/ 56892 w 213608"/>
              <a:gd name="connsiteY20" fmla="*/ 33237 h 125115"/>
              <a:gd name="connsiteX21" fmla="*/ 60727 w 213608"/>
              <a:gd name="connsiteY21" fmla="*/ 41378 h 125115"/>
              <a:gd name="connsiteX22" fmla="*/ 61197 w 213608"/>
              <a:gd name="connsiteY22" fmla="*/ 52413 h 125115"/>
              <a:gd name="connsiteX23" fmla="*/ 61197 w 213608"/>
              <a:gd name="connsiteY23" fmla="*/ 68387 h 125115"/>
              <a:gd name="connsiteX24" fmla="*/ 62005 w 213608"/>
              <a:gd name="connsiteY24" fmla="*/ 89485 h 125115"/>
              <a:gd name="connsiteX25" fmla="*/ 65032 w 213608"/>
              <a:gd name="connsiteY25" fmla="*/ 97953 h 125115"/>
              <a:gd name="connsiteX26" fmla="*/ 52576 w 213608"/>
              <a:gd name="connsiteY26" fmla="*/ 97953 h 125115"/>
              <a:gd name="connsiteX27" fmla="*/ 50173 w 213608"/>
              <a:gd name="connsiteY27" fmla="*/ 89158 h 125115"/>
              <a:gd name="connsiteX28" fmla="*/ 49222 w 213608"/>
              <a:gd name="connsiteY28" fmla="*/ 62476 h 125115"/>
              <a:gd name="connsiteX29" fmla="*/ 29566 w 213608"/>
              <a:gd name="connsiteY29" fmla="*/ 66945 h 125115"/>
              <a:gd name="connsiteX30" fmla="*/ 19175 w 213608"/>
              <a:gd name="connsiteY30" fmla="*/ 69502 h 125115"/>
              <a:gd name="connsiteX31" fmla="*/ 14379 w 213608"/>
              <a:gd name="connsiteY31" fmla="*/ 73337 h 125115"/>
              <a:gd name="connsiteX32" fmla="*/ 12784 w 213608"/>
              <a:gd name="connsiteY32" fmla="*/ 78931 h 125115"/>
              <a:gd name="connsiteX33" fmla="*/ 16302 w 213608"/>
              <a:gd name="connsiteY33" fmla="*/ 86928 h 125115"/>
              <a:gd name="connsiteX34" fmla="*/ 27009 w 213608"/>
              <a:gd name="connsiteY34" fmla="*/ 90119 h 125115"/>
              <a:gd name="connsiteX35" fmla="*/ 39312 w 213608"/>
              <a:gd name="connsiteY35" fmla="*/ 87082 h 125115"/>
              <a:gd name="connsiteX36" fmla="*/ 47299 w 213608"/>
              <a:gd name="connsiteY36" fmla="*/ 78777 h 125115"/>
              <a:gd name="connsiteX37" fmla="*/ 49222 w 213608"/>
              <a:gd name="connsiteY37" fmla="*/ 66792 h 125115"/>
              <a:gd name="connsiteX38" fmla="*/ 49222 w 213608"/>
              <a:gd name="connsiteY38" fmla="*/ 62476 h 125115"/>
              <a:gd name="connsiteX39" fmla="*/ 80117 w 213608"/>
              <a:gd name="connsiteY39" fmla="*/ 125115 h 125115"/>
              <a:gd name="connsiteX40" fmla="*/ 80117 w 213608"/>
              <a:gd name="connsiteY40" fmla="*/ 317 h 125115"/>
              <a:gd name="connsiteX41" fmla="*/ 106492 w 213608"/>
              <a:gd name="connsiteY41" fmla="*/ 317 h 125115"/>
              <a:gd name="connsiteX42" fmla="*/ 106492 w 213608"/>
              <a:gd name="connsiteY42" fmla="*/ 10227 h 125115"/>
              <a:gd name="connsiteX43" fmla="*/ 92103 w 213608"/>
              <a:gd name="connsiteY43" fmla="*/ 10227 h 125115"/>
              <a:gd name="connsiteX44" fmla="*/ 92103 w 213608"/>
              <a:gd name="connsiteY44" fmla="*/ 115052 h 125115"/>
              <a:gd name="connsiteX45" fmla="*/ 106492 w 213608"/>
              <a:gd name="connsiteY45" fmla="*/ 115052 h 125115"/>
              <a:gd name="connsiteX46" fmla="*/ 106492 w 213608"/>
              <a:gd name="connsiteY46" fmla="*/ 125115 h 125115"/>
              <a:gd name="connsiteX47" fmla="*/ 80117 w 213608"/>
              <a:gd name="connsiteY47" fmla="*/ 125115 h 125115"/>
              <a:gd name="connsiteX48" fmla="*/ 114479 w 213608"/>
              <a:gd name="connsiteY48" fmla="*/ 72222 h 125115"/>
              <a:gd name="connsiteX49" fmla="*/ 126465 w 213608"/>
              <a:gd name="connsiteY49" fmla="*/ 70627 h 125115"/>
              <a:gd name="connsiteX50" fmla="*/ 133491 w 213608"/>
              <a:gd name="connsiteY50" fmla="*/ 85323 h 125115"/>
              <a:gd name="connsiteX51" fmla="*/ 145477 w 213608"/>
              <a:gd name="connsiteY51" fmla="*/ 89802 h 125115"/>
              <a:gd name="connsiteX52" fmla="*/ 159702 w 213608"/>
              <a:gd name="connsiteY52" fmla="*/ 83891 h 125115"/>
              <a:gd name="connsiteX53" fmla="*/ 165614 w 213608"/>
              <a:gd name="connsiteY53" fmla="*/ 69348 h 125115"/>
              <a:gd name="connsiteX54" fmla="*/ 160173 w 213608"/>
              <a:gd name="connsiteY54" fmla="*/ 55921 h 125115"/>
              <a:gd name="connsiteX55" fmla="*/ 146591 w 213608"/>
              <a:gd name="connsiteY55" fmla="*/ 50490 h 125115"/>
              <a:gd name="connsiteX56" fmla="*/ 138124 w 213608"/>
              <a:gd name="connsiteY56" fmla="*/ 51768 h 125115"/>
              <a:gd name="connsiteX57" fmla="*/ 139402 w 213608"/>
              <a:gd name="connsiteY57" fmla="*/ 41224 h 125115"/>
              <a:gd name="connsiteX58" fmla="*/ 141325 w 213608"/>
              <a:gd name="connsiteY58" fmla="*/ 41378 h 125115"/>
              <a:gd name="connsiteX59" fmla="*/ 155059 w 213608"/>
              <a:gd name="connsiteY59" fmla="*/ 37389 h 125115"/>
              <a:gd name="connsiteX60" fmla="*/ 161298 w 213608"/>
              <a:gd name="connsiteY60" fmla="*/ 25086 h 125115"/>
              <a:gd name="connsiteX61" fmla="*/ 156818 w 213608"/>
              <a:gd name="connsiteY61" fmla="*/ 14215 h 125115"/>
              <a:gd name="connsiteX62" fmla="*/ 145313 w 213608"/>
              <a:gd name="connsiteY62" fmla="*/ 9900 h 125115"/>
              <a:gd name="connsiteX63" fmla="*/ 133655 w 213608"/>
              <a:gd name="connsiteY63" fmla="*/ 14379 h 125115"/>
              <a:gd name="connsiteX64" fmla="*/ 127580 w 213608"/>
              <a:gd name="connsiteY64" fmla="*/ 27480 h 125115"/>
              <a:gd name="connsiteX65" fmla="*/ 115594 w 213608"/>
              <a:gd name="connsiteY65" fmla="*/ 25240 h 125115"/>
              <a:gd name="connsiteX66" fmla="*/ 125657 w 213608"/>
              <a:gd name="connsiteY66" fmla="*/ 6709 h 125115"/>
              <a:gd name="connsiteX67" fmla="*/ 144996 w 213608"/>
              <a:gd name="connsiteY67" fmla="*/ 0 h 125115"/>
              <a:gd name="connsiteX68" fmla="*/ 159702 w 213608"/>
              <a:gd name="connsiteY68" fmla="*/ 3508 h 125115"/>
              <a:gd name="connsiteX69" fmla="*/ 169929 w 213608"/>
              <a:gd name="connsiteY69" fmla="*/ 12784 h 125115"/>
              <a:gd name="connsiteX70" fmla="*/ 173600 w 213608"/>
              <a:gd name="connsiteY70" fmla="*/ 25404 h 125115"/>
              <a:gd name="connsiteX71" fmla="*/ 170083 w 213608"/>
              <a:gd name="connsiteY71" fmla="*/ 36909 h 125115"/>
              <a:gd name="connsiteX72" fmla="*/ 160173 w 213608"/>
              <a:gd name="connsiteY72" fmla="*/ 45060 h 125115"/>
              <a:gd name="connsiteX73" fmla="*/ 173600 w 213608"/>
              <a:gd name="connsiteY73" fmla="*/ 53527 h 125115"/>
              <a:gd name="connsiteX74" fmla="*/ 178397 w 213608"/>
              <a:gd name="connsiteY74" fmla="*/ 69185 h 125115"/>
              <a:gd name="connsiteX75" fmla="*/ 168968 w 213608"/>
              <a:gd name="connsiteY75" fmla="*/ 90917 h 125115"/>
              <a:gd name="connsiteX76" fmla="*/ 145477 w 213608"/>
              <a:gd name="connsiteY76" fmla="*/ 99712 h 125115"/>
              <a:gd name="connsiteX77" fmla="*/ 124062 w 213608"/>
              <a:gd name="connsiteY77" fmla="*/ 92042 h 125115"/>
              <a:gd name="connsiteX78" fmla="*/ 114479 w 213608"/>
              <a:gd name="connsiteY78" fmla="*/ 72222 h 125115"/>
              <a:gd name="connsiteX79" fmla="*/ 213608 w 213608"/>
              <a:gd name="connsiteY79" fmla="*/ 125115 h 125115"/>
              <a:gd name="connsiteX80" fmla="*/ 187090 w 213608"/>
              <a:gd name="connsiteY80" fmla="*/ 125115 h 125115"/>
              <a:gd name="connsiteX81" fmla="*/ 187090 w 213608"/>
              <a:gd name="connsiteY81" fmla="*/ 115052 h 125115"/>
              <a:gd name="connsiteX82" fmla="*/ 201633 w 213608"/>
              <a:gd name="connsiteY82" fmla="*/ 115052 h 125115"/>
              <a:gd name="connsiteX83" fmla="*/ 201633 w 213608"/>
              <a:gd name="connsiteY83" fmla="*/ 10227 h 125115"/>
              <a:gd name="connsiteX84" fmla="*/ 187090 w 213608"/>
              <a:gd name="connsiteY84" fmla="*/ 10227 h 125115"/>
              <a:gd name="connsiteX85" fmla="*/ 187090 w 213608"/>
              <a:gd name="connsiteY85" fmla="*/ 317 h 125115"/>
              <a:gd name="connsiteX86" fmla="*/ 213608 w 213608"/>
              <a:gd name="connsiteY86" fmla="*/ 317 h 125115"/>
              <a:gd name="connsiteX87" fmla="*/ 213608 w 213608"/>
              <a:gd name="connsiteY87" fmla="*/ 125115 h 12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13608" h="125115">
                <a:moveTo>
                  <a:pt x="50173" y="89158"/>
                </a:moveTo>
                <a:cubicBezTo>
                  <a:pt x="45704" y="92993"/>
                  <a:pt x="41388" y="95713"/>
                  <a:pt x="37236" y="97309"/>
                </a:cubicBezTo>
                <a:cubicBezTo>
                  <a:pt x="33186" y="98802"/>
                  <a:pt x="28819" y="99548"/>
                  <a:pt x="24125" y="99548"/>
                </a:cubicBezTo>
                <a:cubicBezTo>
                  <a:pt x="16353" y="99548"/>
                  <a:pt x="10390" y="97687"/>
                  <a:pt x="6228" y="93954"/>
                </a:cubicBezTo>
                <a:cubicBezTo>
                  <a:pt x="2076" y="90119"/>
                  <a:pt x="0" y="85220"/>
                  <a:pt x="0" y="79258"/>
                </a:cubicBezTo>
                <a:cubicBezTo>
                  <a:pt x="0" y="75842"/>
                  <a:pt x="747" y="72703"/>
                  <a:pt x="2240" y="69829"/>
                </a:cubicBezTo>
                <a:cubicBezTo>
                  <a:pt x="3835" y="66945"/>
                  <a:pt x="5911" y="64654"/>
                  <a:pt x="8468" y="62957"/>
                </a:cubicBezTo>
                <a:cubicBezTo>
                  <a:pt x="11025" y="61249"/>
                  <a:pt x="13898" y="59919"/>
                  <a:pt x="17099" y="58958"/>
                </a:cubicBezTo>
                <a:cubicBezTo>
                  <a:pt x="19441" y="58426"/>
                  <a:pt x="23010" y="57843"/>
                  <a:pt x="27807" y="57199"/>
                </a:cubicBezTo>
                <a:cubicBezTo>
                  <a:pt x="37502" y="56033"/>
                  <a:pt x="44640" y="54642"/>
                  <a:pt x="49222" y="53047"/>
                </a:cubicBezTo>
                <a:cubicBezTo>
                  <a:pt x="49222" y="51451"/>
                  <a:pt x="49222" y="50439"/>
                  <a:pt x="49222" y="50009"/>
                </a:cubicBezTo>
                <a:cubicBezTo>
                  <a:pt x="49222" y="45111"/>
                  <a:pt x="48097" y="41644"/>
                  <a:pt x="45857" y="39629"/>
                </a:cubicBezTo>
                <a:cubicBezTo>
                  <a:pt x="42768" y="36960"/>
                  <a:pt x="38187" y="35630"/>
                  <a:pt x="32122" y="35630"/>
                </a:cubicBezTo>
                <a:cubicBezTo>
                  <a:pt x="26580" y="35630"/>
                  <a:pt x="22427" y="36643"/>
                  <a:pt x="19656" y="38668"/>
                </a:cubicBezTo>
                <a:cubicBezTo>
                  <a:pt x="16997" y="40580"/>
                  <a:pt x="15023" y="44047"/>
                  <a:pt x="13745" y="49048"/>
                </a:cubicBezTo>
                <a:lnTo>
                  <a:pt x="2076" y="47453"/>
                </a:lnTo>
                <a:cubicBezTo>
                  <a:pt x="3139" y="42452"/>
                  <a:pt x="4899" y="38402"/>
                  <a:pt x="7353" y="35313"/>
                </a:cubicBezTo>
                <a:cubicBezTo>
                  <a:pt x="9797" y="32225"/>
                  <a:pt x="13315" y="29873"/>
                  <a:pt x="17897" y="28277"/>
                </a:cubicBezTo>
                <a:cubicBezTo>
                  <a:pt x="22479" y="26580"/>
                  <a:pt x="27807" y="25721"/>
                  <a:pt x="33881" y="25721"/>
                </a:cubicBezTo>
                <a:cubicBezTo>
                  <a:pt x="39946" y="25721"/>
                  <a:pt x="44855" y="26416"/>
                  <a:pt x="48578" y="27797"/>
                </a:cubicBezTo>
                <a:cubicBezTo>
                  <a:pt x="52413" y="29187"/>
                  <a:pt x="55184" y="30998"/>
                  <a:pt x="56892" y="33237"/>
                </a:cubicBezTo>
                <a:cubicBezTo>
                  <a:pt x="58702" y="35365"/>
                  <a:pt x="59980" y="38085"/>
                  <a:pt x="60727" y="41378"/>
                </a:cubicBezTo>
                <a:cubicBezTo>
                  <a:pt x="61044" y="43403"/>
                  <a:pt x="61197" y="47084"/>
                  <a:pt x="61197" y="52413"/>
                </a:cubicBezTo>
                <a:lnTo>
                  <a:pt x="61197" y="68387"/>
                </a:lnTo>
                <a:cubicBezTo>
                  <a:pt x="61197" y="79462"/>
                  <a:pt x="61473" y="86499"/>
                  <a:pt x="62005" y="89485"/>
                </a:cubicBezTo>
                <a:cubicBezTo>
                  <a:pt x="62537" y="92461"/>
                  <a:pt x="63550" y="95284"/>
                  <a:pt x="65032" y="97953"/>
                </a:cubicBezTo>
                <a:lnTo>
                  <a:pt x="52576" y="97953"/>
                </a:lnTo>
                <a:cubicBezTo>
                  <a:pt x="51298" y="95498"/>
                  <a:pt x="50500" y="92573"/>
                  <a:pt x="50173" y="89158"/>
                </a:cubicBezTo>
                <a:close/>
                <a:moveTo>
                  <a:pt x="49222" y="62476"/>
                </a:moveTo>
                <a:cubicBezTo>
                  <a:pt x="44855" y="64286"/>
                  <a:pt x="38299" y="65779"/>
                  <a:pt x="29566" y="66945"/>
                </a:cubicBezTo>
                <a:cubicBezTo>
                  <a:pt x="24667" y="67691"/>
                  <a:pt x="21200" y="68551"/>
                  <a:pt x="19175" y="69502"/>
                </a:cubicBezTo>
                <a:cubicBezTo>
                  <a:pt x="17150" y="70361"/>
                  <a:pt x="15555" y="71639"/>
                  <a:pt x="14379" y="73337"/>
                </a:cubicBezTo>
                <a:cubicBezTo>
                  <a:pt x="13315" y="75045"/>
                  <a:pt x="12784" y="76906"/>
                  <a:pt x="12784" y="78931"/>
                </a:cubicBezTo>
                <a:cubicBezTo>
                  <a:pt x="12784" y="82132"/>
                  <a:pt x="13960" y="84791"/>
                  <a:pt x="16302" y="86928"/>
                </a:cubicBezTo>
                <a:cubicBezTo>
                  <a:pt x="18746" y="89055"/>
                  <a:pt x="22315" y="90119"/>
                  <a:pt x="27009" y="90119"/>
                </a:cubicBezTo>
                <a:cubicBezTo>
                  <a:pt x="31591" y="90119"/>
                  <a:pt x="35692" y="89107"/>
                  <a:pt x="39312" y="87082"/>
                </a:cubicBezTo>
                <a:cubicBezTo>
                  <a:pt x="42932" y="85057"/>
                  <a:pt x="45591" y="82285"/>
                  <a:pt x="47299" y="78777"/>
                </a:cubicBezTo>
                <a:cubicBezTo>
                  <a:pt x="48578" y="76108"/>
                  <a:pt x="49222" y="72120"/>
                  <a:pt x="49222" y="66792"/>
                </a:cubicBezTo>
                <a:lnTo>
                  <a:pt x="49222" y="62476"/>
                </a:lnTo>
                <a:close/>
                <a:moveTo>
                  <a:pt x="80117" y="125115"/>
                </a:moveTo>
                <a:lnTo>
                  <a:pt x="80117" y="317"/>
                </a:lnTo>
                <a:lnTo>
                  <a:pt x="106492" y="317"/>
                </a:lnTo>
                <a:lnTo>
                  <a:pt x="106492" y="10227"/>
                </a:lnTo>
                <a:lnTo>
                  <a:pt x="92103" y="10227"/>
                </a:lnTo>
                <a:lnTo>
                  <a:pt x="92103" y="115052"/>
                </a:lnTo>
                <a:lnTo>
                  <a:pt x="106492" y="115052"/>
                </a:lnTo>
                <a:lnTo>
                  <a:pt x="106492" y="125115"/>
                </a:lnTo>
                <a:lnTo>
                  <a:pt x="80117" y="125115"/>
                </a:lnTo>
                <a:close/>
                <a:moveTo>
                  <a:pt x="114479" y="72222"/>
                </a:moveTo>
                <a:lnTo>
                  <a:pt x="126465" y="70627"/>
                </a:lnTo>
                <a:cubicBezTo>
                  <a:pt x="127846" y="77438"/>
                  <a:pt x="130188" y="82347"/>
                  <a:pt x="133491" y="85323"/>
                </a:cubicBezTo>
                <a:cubicBezTo>
                  <a:pt x="136794" y="88309"/>
                  <a:pt x="140793" y="89802"/>
                  <a:pt x="145477" y="89802"/>
                </a:cubicBezTo>
                <a:cubicBezTo>
                  <a:pt x="151122" y="89802"/>
                  <a:pt x="155867" y="87828"/>
                  <a:pt x="159702" y="83891"/>
                </a:cubicBezTo>
                <a:cubicBezTo>
                  <a:pt x="163640" y="79943"/>
                  <a:pt x="165614" y="75096"/>
                  <a:pt x="165614" y="69348"/>
                </a:cubicBezTo>
                <a:cubicBezTo>
                  <a:pt x="165614" y="63918"/>
                  <a:pt x="163803" y="59439"/>
                  <a:pt x="160173" y="55921"/>
                </a:cubicBezTo>
                <a:cubicBezTo>
                  <a:pt x="156665" y="52300"/>
                  <a:pt x="152134" y="50490"/>
                  <a:pt x="146591" y="50490"/>
                </a:cubicBezTo>
                <a:cubicBezTo>
                  <a:pt x="144249" y="50490"/>
                  <a:pt x="141427" y="50919"/>
                  <a:pt x="138124" y="51768"/>
                </a:cubicBezTo>
                <a:lnTo>
                  <a:pt x="139402" y="41224"/>
                </a:lnTo>
                <a:cubicBezTo>
                  <a:pt x="140261" y="41327"/>
                  <a:pt x="140895" y="41378"/>
                  <a:pt x="141325" y="41378"/>
                </a:cubicBezTo>
                <a:cubicBezTo>
                  <a:pt x="146438" y="41378"/>
                  <a:pt x="151020" y="40048"/>
                  <a:pt x="155059" y="37389"/>
                </a:cubicBezTo>
                <a:cubicBezTo>
                  <a:pt x="159222" y="34720"/>
                  <a:pt x="161298" y="30619"/>
                  <a:pt x="161298" y="25086"/>
                </a:cubicBezTo>
                <a:cubicBezTo>
                  <a:pt x="161298" y="20720"/>
                  <a:pt x="159804" y="17089"/>
                  <a:pt x="156818" y="14215"/>
                </a:cubicBezTo>
                <a:cubicBezTo>
                  <a:pt x="153842" y="11342"/>
                  <a:pt x="150007" y="9900"/>
                  <a:pt x="145313" y="9900"/>
                </a:cubicBezTo>
                <a:cubicBezTo>
                  <a:pt x="140629" y="9900"/>
                  <a:pt x="136743" y="11393"/>
                  <a:pt x="133655" y="14379"/>
                </a:cubicBezTo>
                <a:cubicBezTo>
                  <a:pt x="130566" y="17253"/>
                  <a:pt x="128541" y="21620"/>
                  <a:pt x="127580" y="27480"/>
                </a:cubicBezTo>
                <a:lnTo>
                  <a:pt x="115594" y="25240"/>
                </a:lnTo>
                <a:cubicBezTo>
                  <a:pt x="117087" y="17253"/>
                  <a:pt x="120441" y="11076"/>
                  <a:pt x="125657" y="6709"/>
                </a:cubicBezTo>
                <a:cubicBezTo>
                  <a:pt x="130883" y="2230"/>
                  <a:pt x="137326" y="0"/>
                  <a:pt x="144996" y="0"/>
                </a:cubicBezTo>
                <a:cubicBezTo>
                  <a:pt x="150324" y="0"/>
                  <a:pt x="155223" y="1166"/>
                  <a:pt x="159702" y="3508"/>
                </a:cubicBezTo>
                <a:cubicBezTo>
                  <a:pt x="164171" y="5748"/>
                  <a:pt x="167577" y="8836"/>
                  <a:pt x="169929" y="12784"/>
                </a:cubicBezTo>
                <a:cubicBezTo>
                  <a:pt x="172373" y="16721"/>
                  <a:pt x="173600" y="20924"/>
                  <a:pt x="173600" y="25404"/>
                </a:cubicBezTo>
                <a:cubicBezTo>
                  <a:pt x="173600" y="29556"/>
                  <a:pt x="172425" y="33391"/>
                  <a:pt x="170083" y="36909"/>
                </a:cubicBezTo>
                <a:cubicBezTo>
                  <a:pt x="167843" y="40314"/>
                  <a:pt x="164550" y="43035"/>
                  <a:pt x="160173" y="45060"/>
                </a:cubicBezTo>
                <a:cubicBezTo>
                  <a:pt x="165930" y="46440"/>
                  <a:pt x="170400" y="49263"/>
                  <a:pt x="173600" y="53527"/>
                </a:cubicBezTo>
                <a:cubicBezTo>
                  <a:pt x="176791" y="57680"/>
                  <a:pt x="178397" y="62905"/>
                  <a:pt x="178397" y="69185"/>
                </a:cubicBezTo>
                <a:cubicBezTo>
                  <a:pt x="178397" y="77714"/>
                  <a:pt x="175247" y="84954"/>
                  <a:pt x="168968" y="90917"/>
                </a:cubicBezTo>
                <a:cubicBezTo>
                  <a:pt x="162791" y="96777"/>
                  <a:pt x="154957" y="99712"/>
                  <a:pt x="145477" y="99712"/>
                </a:cubicBezTo>
                <a:cubicBezTo>
                  <a:pt x="136958" y="99712"/>
                  <a:pt x="129820" y="97155"/>
                  <a:pt x="124062" y="92042"/>
                </a:cubicBezTo>
                <a:cubicBezTo>
                  <a:pt x="118416" y="86928"/>
                  <a:pt x="115226" y="80322"/>
                  <a:pt x="114479" y="72222"/>
                </a:cubicBezTo>
                <a:close/>
                <a:moveTo>
                  <a:pt x="213608" y="125115"/>
                </a:moveTo>
                <a:lnTo>
                  <a:pt x="187090" y="125115"/>
                </a:lnTo>
                <a:lnTo>
                  <a:pt x="187090" y="115052"/>
                </a:lnTo>
                <a:lnTo>
                  <a:pt x="201633" y="115052"/>
                </a:lnTo>
                <a:lnTo>
                  <a:pt x="201633" y="10227"/>
                </a:lnTo>
                <a:lnTo>
                  <a:pt x="187090" y="10227"/>
                </a:lnTo>
                <a:lnTo>
                  <a:pt x="187090" y="317"/>
                </a:lnTo>
                <a:lnTo>
                  <a:pt x="213608" y="317"/>
                </a:lnTo>
                <a:lnTo>
                  <a:pt x="213608" y="125115"/>
                </a:lnTo>
                <a:close/>
              </a:path>
            </a:pathLst>
          </a:custGeom>
          <a:solidFill>
            <a:srgbClr val="FFFFFF"/>
          </a:solidFill>
          <a:ln w="4842" cap="sq">
            <a:noFill/>
            <a:prstDash val="solid"/>
            <a:miter/>
          </a:ln>
        </p:spPr>
        <p:txBody>
          <a:bodyPr rtlCol="0" anchor="ctr"/>
          <a:lstStyle/>
          <a:p>
            <a:endParaRPr lang="en-US" sz="1701"/>
          </a:p>
        </p:txBody>
      </p:sp>
      <p:sp>
        <p:nvSpPr>
          <p:cNvPr id="138" name="Freeform 137">
            <a:extLst>
              <a:ext uri="{FF2B5EF4-FFF2-40B4-BE49-F238E27FC236}">
                <a16:creationId xmlns:a16="http://schemas.microsoft.com/office/drawing/2014/main" id="{941DD6C0-67A9-C84B-AF35-6B3D46F795DC}"/>
              </a:ext>
            </a:extLst>
          </p:cNvPr>
          <p:cNvSpPr/>
          <p:nvPr/>
        </p:nvSpPr>
        <p:spPr>
          <a:xfrm>
            <a:off x="10015885"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solidFill>
            <a:srgbClr val="69AA00"/>
          </a:solidFill>
          <a:ln w="4842" cap="sq">
            <a:noFill/>
            <a:prstDash val="solid"/>
            <a:miter/>
          </a:ln>
        </p:spPr>
        <p:txBody>
          <a:bodyPr rtlCol="0" anchor="ctr"/>
          <a:lstStyle/>
          <a:p>
            <a:endParaRPr lang="en-US" sz="1701"/>
          </a:p>
        </p:txBody>
      </p:sp>
      <p:sp>
        <p:nvSpPr>
          <p:cNvPr id="139" name="Freeform 138">
            <a:extLst>
              <a:ext uri="{FF2B5EF4-FFF2-40B4-BE49-F238E27FC236}">
                <a16:creationId xmlns:a16="http://schemas.microsoft.com/office/drawing/2014/main" id="{26DF03E7-0F7A-4C48-9A1E-1C579575AC89}"/>
              </a:ext>
            </a:extLst>
          </p:cNvPr>
          <p:cNvSpPr/>
          <p:nvPr/>
        </p:nvSpPr>
        <p:spPr>
          <a:xfrm>
            <a:off x="10015885" y="4376205"/>
            <a:ext cx="463844" cy="185663"/>
          </a:xfrm>
          <a:custGeom>
            <a:avLst/>
            <a:gdLst>
              <a:gd name="connsiteX0" fmla="*/ 0 w 490888"/>
              <a:gd name="connsiteY0" fmla="*/ 0 h 196488"/>
              <a:gd name="connsiteX1" fmla="*/ 490889 w 490888"/>
              <a:gd name="connsiteY1" fmla="*/ 0 h 196488"/>
              <a:gd name="connsiteX2" fmla="*/ 490889 w 490888"/>
              <a:gd name="connsiteY2" fmla="*/ 196488 h 196488"/>
              <a:gd name="connsiteX3" fmla="*/ 0 w 490888"/>
              <a:gd name="connsiteY3" fmla="*/ 196488 h 196488"/>
            </a:gdLst>
            <a:ahLst/>
            <a:cxnLst>
              <a:cxn ang="0">
                <a:pos x="connsiteX0" y="connsiteY0"/>
              </a:cxn>
              <a:cxn ang="0">
                <a:pos x="connsiteX1" y="connsiteY1"/>
              </a:cxn>
              <a:cxn ang="0">
                <a:pos x="connsiteX2" y="connsiteY2"/>
              </a:cxn>
              <a:cxn ang="0">
                <a:pos x="connsiteX3" y="connsiteY3"/>
              </a:cxn>
            </a:cxnLst>
            <a:rect l="l" t="t" r="r" b="b"/>
            <a:pathLst>
              <a:path w="490888" h="196488">
                <a:moveTo>
                  <a:pt x="0" y="0"/>
                </a:moveTo>
                <a:lnTo>
                  <a:pt x="490889" y="0"/>
                </a:lnTo>
                <a:lnTo>
                  <a:pt x="490889" y="196488"/>
                </a:lnTo>
                <a:lnTo>
                  <a:pt x="0" y="196488"/>
                </a:lnTo>
                <a:close/>
              </a:path>
            </a:pathLst>
          </a:custGeom>
          <a:noFill/>
          <a:ln w="4842" cap="flat">
            <a:solidFill>
              <a:srgbClr val="274E13"/>
            </a:solidFill>
            <a:prstDash val="solid"/>
            <a:round/>
          </a:ln>
        </p:spPr>
        <p:txBody>
          <a:bodyPr rtlCol="0" anchor="ctr"/>
          <a:lstStyle/>
          <a:p>
            <a:endParaRPr lang="en-US" sz="1701"/>
          </a:p>
        </p:txBody>
      </p:sp>
      <p:sp>
        <p:nvSpPr>
          <p:cNvPr id="140" name="Freeform 139">
            <a:extLst>
              <a:ext uri="{FF2B5EF4-FFF2-40B4-BE49-F238E27FC236}">
                <a16:creationId xmlns:a16="http://schemas.microsoft.com/office/drawing/2014/main" id="{61953D61-3CE1-ED4B-80C7-B089A115AF70}"/>
              </a:ext>
            </a:extLst>
          </p:cNvPr>
          <p:cNvSpPr/>
          <p:nvPr/>
        </p:nvSpPr>
        <p:spPr>
          <a:xfrm>
            <a:off x="10148855" y="4422860"/>
            <a:ext cx="198061" cy="118232"/>
          </a:xfrm>
          <a:custGeom>
            <a:avLst/>
            <a:gdLst>
              <a:gd name="connsiteX0" fmla="*/ 11025 w 209609"/>
              <a:gd name="connsiteY0" fmla="*/ 97953 h 125125"/>
              <a:gd name="connsiteX1" fmla="*/ 0 w 209609"/>
              <a:gd name="connsiteY1" fmla="*/ 97953 h 125125"/>
              <a:gd name="connsiteX2" fmla="*/ 0 w 209609"/>
              <a:gd name="connsiteY2" fmla="*/ 317 h 125125"/>
              <a:gd name="connsiteX3" fmla="*/ 11986 w 209609"/>
              <a:gd name="connsiteY3" fmla="*/ 317 h 125125"/>
              <a:gd name="connsiteX4" fmla="*/ 11986 w 209609"/>
              <a:gd name="connsiteY4" fmla="*/ 35160 h 125125"/>
              <a:gd name="connsiteX5" fmla="*/ 31315 w 209609"/>
              <a:gd name="connsiteY5" fmla="*/ 25731 h 125125"/>
              <a:gd name="connsiteX6" fmla="*/ 43617 w 209609"/>
              <a:gd name="connsiteY6" fmla="*/ 28441 h 125125"/>
              <a:gd name="connsiteX7" fmla="*/ 53210 w 209609"/>
              <a:gd name="connsiteY7" fmla="*/ 35794 h 125125"/>
              <a:gd name="connsiteX8" fmla="*/ 59121 w 209609"/>
              <a:gd name="connsiteY8" fmla="*/ 47146 h 125125"/>
              <a:gd name="connsiteX9" fmla="*/ 61198 w 209609"/>
              <a:gd name="connsiteY9" fmla="*/ 61525 h 125125"/>
              <a:gd name="connsiteX10" fmla="*/ 52249 w 209609"/>
              <a:gd name="connsiteY10" fmla="*/ 89648 h 125125"/>
              <a:gd name="connsiteX11" fmla="*/ 30681 w 209609"/>
              <a:gd name="connsiteY11" fmla="*/ 99558 h 125125"/>
              <a:gd name="connsiteX12" fmla="*/ 11025 w 209609"/>
              <a:gd name="connsiteY12" fmla="*/ 89168 h 125125"/>
              <a:gd name="connsiteX13" fmla="*/ 11025 w 209609"/>
              <a:gd name="connsiteY13" fmla="*/ 97953 h 125125"/>
              <a:gd name="connsiteX14" fmla="*/ 11025 w 209609"/>
              <a:gd name="connsiteY14" fmla="*/ 62159 h 125125"/>
              <a:gd name="connsiteX15" fmla="*/ 14379 w 209609"/>
              <a:gd name="connsiteY15" fmla="*/ 80383 h 125125"/>
              <a:gd name="connsiteX16" fmla="*/ 29719 w 209609"/>
              <a:gd name="connsiteY16" fmla="*/ 89648 h 125125"/>
              <a:gd name="connsiteX17" fmla="*/ 43301 w 209609"/>
              <a:gd name="connsiteY17" fmla="*/ 82940 h 125125"/>
              <a:gd name="connsiteX18" fmla="*/ 49058 w 209609"/>
              <a:gd name="connsiteY18" fmla="*/ 62486 h 125125"/>
              <a:gd name="connsiteX19" fmla="*/ 43464 w 209609"/>
              <a:gd name="connsiteY19" fmla="*/ 42186 h 125125"/>
              <a:gd name="connsiteX20" fmla="*/ 30200 w 209609"/>
              <a:gd name="connsiteY20" fmla="*/ 35477 h 125125"/>
              <a:gd name="connsiteX21" fmla="*/ 16619 w 209609"/>
              <a:gd name="connsiteY21" fmla="*/ 42349 h 125125"/>
              <a:gd name="connsiteX22" fmla="*/ 11025 w 209609"/>
              <a:gd name="connsiteY22" fmla="*/ 62159 h 125125"/>
              <a:gd name="connsiteX23" fmla="*/ 76118 w 209609"/>
              <a:gd name="connsiteY23" fmla="*/ 125125 h 125125"/>
              <a:gd name="connsiteX24" fmla="*/ 76118 w 209609"/>
              <a:gd name="connsiteY24" fmla="*/ 317 h 125125"/>
              <a:gd name="connsiteX25" fmla="*/ 102493 w 209609"/>
              <a:gd name="connsiteY25" fmla="*/ 317 h 125125"/>
              <a:gd name="connsiteX26" fmla="*/ 102493 w 209609"/>
              <a:gd name="connsiteY26" fmla="*/ 10227 h 125125"/>
              <a:gd name="connsiteX27" fmla="*/ 88104 w 209609"/>
              <a:gd name="connsiteY27" fmla="*/ 10227 h 125125"/>
              <a:gd name="connsiteX28" fmla="*/ 88104 w 209609"/>
              <a:gd name="connsiteY28" fmla="*/ 115052 h 125125"/>
              <a:gd name="connsiteX29" fmla="*/ 102493 w 209609"/>
              <a:gd name="connsiteY29" fmla="*/ 115052 h 125125"/>
              <a:gd name="connsiteX30" fmla="*/ 102493 w 209609"/>
              <a:gd name="connsiteY30" fmla="*/ 125125 h 125125"/>
              <a:gd name="connsiteX31" fmla="*/ 76118 w 209609"/>
              <a:gd name="connsiteY31" fmla="*/ 125125 h 125125"/>
              <a:gd name="connsiteX32" fmla="*/ 110481 w 209609"/>
              <a:gd name="connsiteY32" fmla="*/ 72232 h 125125"/>
              <a:gd name="connsiteX33" fmla="*/ 122467 w 209609"/>
              <a:gd name="connsiteY33" fmla="*/ 70627 h 125125"/>
              <a:gd name="connsiteX34" fmla="*/ 129492 w 209609"/>
              <a:gd name="connsiteY34" fmla="*/ 85333 h 125125"/>
              <a:gd name="connsiteX35" fmla="*/ 141478 w 209609"/>
              <a:gd name="connsiteY35" fmla="*/ 89802 h 125125"/>
              <a:gd name="connsiteX36" fmla="*/ 155704 w 209609"/>
              <a:gd name="connsiteY36" fmla="*/ 83891 h 125125"/>
              <a:gd name="connsiteX37" fmla="*/ 161615 w 209609"/>
              <a:gd name="connsiteY37" fmla="*/ 69348 h 125125"/>
              <a:gd name="connsiteX38" fmla="*/ 156174 w 209609"/>
              <a:gd name="connsiteY38" fmla="*/ 55931 h 125125"/>
              <a:gd name="connsiteX39" fmla="*/ 142593 w 209609"/>
              <a:gd name="connsiteY39" fmla="*/ 50500 h 125125"/>
              <a:gd name="connsiteX40" fmla="*/ 134125 w 209609"/>
              <a:gd name="connsiteY40" fmla="*/ 51778 h 125125"/>
              <a:gd name="connsiteX41" fmla="*/ 135403 w 209609"/>
              <a:gd name="connsiteY41" fmla="*/ 41224 h 125125"/>
              <a:gd name="connsiteX42" fmla="*/ 137326 w 209609"/>
              <a:gd name="connsiteY42" fmla="*/ 41388 h 125125"/>
              <a:gd name="connsiteX43" fmla="*/ 151061 w 209609"/>
              <a:gd name="connsiteY43" fmla="*/ 37389 h 125125"/>
              <a:gd name="connsiteX44" fmla="*/ 157299 w 209609"/>
              <a:gd name="connsiteY44" fmla="*/ 25086 h 125125"/>
              <a:gd name="connsiteX45" fmla="*/ 152820 w 209609"/>
              <a:gd name="connsiteY45" fmla="*/ 14225 h 125125"/>
              <a:gd name="connsiteX46" fmla="*/ 141315 w 209609"/>
              <a:gd name="connsiteY46" fmla="*/ 9910 h 125125"/>
              <a:gd name="connsiteX47" fmla="*/ 129656 w 209609"/>
              <a:gd name="connsiteY47" fmla="*/ 14379 h 125125"/>
              <a:gd name="connsiteX48" fmla="*/ 123581 w 209609"/>
              <a:gd name="connsiteY48" fmla="*/ 27490 h 125125"/>
              <a:gd name="connsiteX49" fmla="*/ 111595 w 209609"/>
              <a:gd name="connsiteY49" fmla="*/ 25250 h 125125"/>
              <a:gd name="connsiteX50" fmla="*/ 121659 w 209609"/>
              <a:gd name="connsiteY50" fmla="*/ 6709 h 125125"/>
              <a:gd name="connsiteX51" fmla="*/ 140997 w 209609"/>
              <a:gd name="connsiteY51" fmla="*/ 0 h 125125"/>
              <a:gd name="connsiteX52" fmla="*/ 155704 w 209609"/>
              <a:gd name="connsiteY52" fmla="*/ 3518 h 125125"/>
              <a:gd name="connsiteX53" fmla="*/ 165931 w 209609"/>
              <a:gd name="connsiteY53" fmla="*/ 12784 h 125125"/>
              <a:gd name="connsiteX54" fmla="*/ 169602 w 209609"/>
              <a:gd name="connsiteY54" fmla="*/ 25414 h 125125"/>
              <a:gd name="connsiteX55" fmla="*/ 166084 w 209609"/>
              <a:gd name="connsiteY55" fmla="*/ 36919 h 125125"/>
              <a:gd name="connsiteX56" fmla="*/ 156174 w 209609"/>
              <a:gd name="connsiteY56" fmla="*/ 45060 h 125125"/>
              <a:gd name="connsiteX57" fmla="*/ 169602 w 209609"/>
              <a:gd name="connsiteY57" fmla="*/ 53537 h 125125"/>
              <a:gd name="connsiteX58" fmla="*/ 174399 w 209609"/>
              <a:gd name="connsiteY58" fmla="*/ 69195 h 125125"/>
              <a:gd name="connsiteX59" fmla="*/ 164969 w 209609"/>
              <a:gd name="connsiteY59" fmla="*/ 90927 h 125125"/>
              <a:gd name="connsiteX60" fmla="*/ 141478 w 209609"/>
              <a:gd name="connsiteY60" fmla="*/ 99712 h 125125"/>
              <a:gd name="connsiteX61" fmla="*/ 120063 w 209609"/>
              <a:gd name="connsiteY61" fmla="*/ 92042 h 125125"/>
              <a:gd name="connsiteX62" fmla="*/ 110481 w 209609"/>
              <a:gd name="connsiteY62" fmla="*/ 72232 h 125125"/>
              <a:gd name="connsiteX63" fmla="*/ 209609 w 209609"/>
              <a:gd name="connsiteY63" fmla="*/ 125125 h 125125"/>
              <a:gd name="connsiteX64" fmla="*/ 183091 w 209609"/>
              <a:gd name="connsiteY64" fmla="*/ 125125 h 125125"/>
              <a:gd name="connsiteX65" fmla="*/ 183091 w 209609"/>
              <a:gd name="connsiteY65" fmla="*/ 115052 h 125125"/>
              <a:gd name="connsiteX66" fmla="*/ 197634 w 209609"/>
              <a:gd name="connsiteY66" fmla="*/ 115052 h 125125"/>
              <a:gd name="connsiteX67" fmla="*/ 197634 w 209609"/>
              <a:gd name="connsiteY67" fmla="*/ 10227 h 125125"/>
              <a:gd name="connsiteX68" fmla="*/ 183091 w 209609"/>
              <a:gd name="connsiteY68" fmla="*/ 10227 h 125125"/>
              <a:gd name="connsiteX69" fmla="*/ 183091 w 209609"/>
              <a:gd name="connsiteY69" fmla="*/ 317 h 125125"/>
              <a:gd name="connsiteX70" fmla="*/ 209609 w 209609"/>
              <a:gd name="connsiteY70" fmla="*/ 317 h 125125"/>
              <a:gd name="connsiteX71" fmla="*/ 209609 w 209609"/>
              <a:gd name="connsiteY71" fmla="*/ 125125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609" h="125125">
                <a:moveTo>
                  <a:pt x="11025" y="97953"/>
                </a:moveTo>
                <a:lnTo>
                  <a:pt x="0" y="97953"/>
                </a:lnTo>
                <a:lnTo>
                  <a:pt x="0" y="317"/>
                </a:lnTo>
                <a:lnTo>
                  <a:pt x="11986" y="317"/>
                </a:lnTo>
                <a:lnTo>
                  <a:pt x="11986" y="35160"/>
                </a:lnTo>
                <a:cubicBezTo>
                  <a:pt x="16987" y="28870"/>
                  <a:pt x="23430" y="25731"/>
                  <a:pt x="31315" y="25731"/>
                </a:cubicBezTo>
                <a:cubicBezTo>
                  <a:pt x="35682" y="25731"/>
                  <a:pt x="39782" y="26631"/>
                  <a:pt x="43617" y="28441"/>
                </a:cubicBezTo>
                <a:cubicBezTo>
                  <a:pt x="47565" y="30149"/>
                  <a:pt x="50756" y="32603"/>
                  <a:pt x="53210" y="35794"/>
                </a:cubicBezTo>
                <a:cubicBezTo>
                  <a:pt x="55767" y="38882"/>
                  <a:pt x="57741" y="42666"/>
                  <a:pt x="59121" y="47146"/>
                </a:cubicBezTo>
                <a:cubicBezTo>
                  <a:pt x="60502" y="51615"/>
                  <a:pt x="61198" y="56411"/>
                  <a:pt x="61198" y="61525"/>
                </a:cubicBezTo>
                <a:cubicBezTo>
                  <a:pt x="61198" y="73664"/>
                  <a:pt x="58211" y="83042"/>
                  <a:pt x="52249" y="89648"/>
                </a:cubicBezTo>
                <a:cubicBezTo>
                  <a:pt x="46287" y="96255"/>
                  <a:pt x="39097" y="99558"/>
                  <a:pt x="30681" y="99558"/>
                </a:cubicBezTo>
                <a:cubicBezTo>
                  <a:pt x="22366" y="99558"/>
                  <a:pt x="15821" y="96091"/>
                  <a:pt x="11025" y="89168"/>
                </a:cubicBezTo>
                <a:lnTo>
                  <a:pt x="11025" y="97953"/>
                </a:lnTo>
                <a:close/>
                <a:moveTo>
                  <a:pt x="11025" y="62159"/>
                </a:moveTo>
                <a:cubicBezTo>
                  <a:pt x="11025" y="70575"/>
                  <a:pt x="12139" y="76650"/>
                  <a:pt x="14379" y="80383"/>
                </a:cubicBezTo>
                <a:cubicBezTo>
                  <a:pt x="18214" y="86560"/>
                  <a:pt x="23327" y="89648"/>
                  <a:pt x="29719" y="89648"/>
                </a:cubicBezTo>
                <a:cubicBezTo>
                  <a:pt x="34935" y="89648"/>
                  <a:pt x="39465" y="87409"/>
                  <a:pt x="43301" y="82940"/>
                </a:cubicBezTo>
                <a:cubicBezTo>
                  <a:pt x="47136" y="78358"/>
                  <a:pt x="49058" y="71537"/>
                  <a:pt x="49058" y="62486"/>
                </a:cubicBezTo>
                <a:cubicBezTo>
                  <a:pt x="49058" y="53323"/>
                  <a:pt x="47187" y="46553"/>
                  <a:pt x="43464" y="42186"/>
                </a:cubicBezTo>
                <a:cubicBezTo>
                  <a:pt x="39844" y="37716"/>
                  <a:pt x="35416" y="35477"/>
                  <a:pt x="30200" y="35477"/>
                </a:cubicBezTo>
                <a:cubicBezTo>
                  <a:pt x="24974" y="35477"/>
                  <a:pt x="20454" y="37768"/>
                  <a:pt x="16619" y="42349"/>
                </a:cubicBezTo>
                <a:cubicBezTo>
                  <a:pt x="12886" y="46931"/>
                  <a:pt x="11025" y="53537"/>
                  <a:pt x="11025" y="62159"/>
                </a:cubicBezTo>
                <a:close/>
                <a:moveTo>
                  <a:pt x="76118" y="125125"/>
                </a:moveTo>
                <a:lnTo>
                  <a:pt x="76118" y="317"/>
                </a:lnTo>
                <a:lnTo>
                  <a:pt x="102493" y="317"/>
                </a:lnTo>
                <a:lnTo>
                  <a:pt x="102493" y="10227"/>
                </a:lnTo>
                <a:lnTo>
                  <a:pt x="88104" y="10227"/>
                </a:lnTo>
                <a:lnTo>
                  <a:pt x="88104" y="115052"/>
                </a:lnTo>
                <a:lnTo>
                  <a:pt x="102493" y="115052"/>
                </a:lnTo>
                <a:lnTo>
                  <a:pt x="102493" y="125125"/>
                </a:lnTo>
                <a:lnTo>
                  <a:pt x="76118" y="125125"/>
                </a:lnTo>
                <a:close/>
                <a:moveTo>
                  <a:pt x="110481" y="72232"/>
                </a:moveTo>
                <a:lnTo>
                  <a:pt x="122467" y="70627"/>
                </a:lnTo>
                <a:cubicBezTo>
                  <a:pt x="123847" y="77448"/>
                  <a:pt x="126189" y="82347"/>
                  <a:pt x="129492" y="85333"/>
                </a:cubicBezTo>
                <a:cubicBezTo>
                  <a:pt x="132795" y="88319"/>
                  <a:pt x="136794" y="89802"/>
                  <a:pt x="141478" y="89802"/>
                </a:cubicBezTo>
                <a:cubicBezTo>
                  <a:pt x="147123" y="89802"/>
                  <a:pt x="151869" y="87838"/>
                  <a:pt x="155704" y="83891"/>
                </a:cubicBezTo>
                <a:cubicBezTo>
                  <a:pt x="159641" y="79953"/>
                  <a:pt x="161615" y="75106"/>
                  <a:pt x="161615" y="69348"/>
                </a:cubicBezTo>
                <a:cubicBezTo>
                  <a:pt x="161615" y="63918"/>
                  <a:pt x="159805" y="59449"/>
                  <a:pt x="156174" y="55931"/>
                </a:cubicBezTo>
                <a:cubicBezTo>
                  <a:pt x="152666" y="52310"/>
                  <a:pt x="148136" y="50500"/>
                  <a:pt x="142593" y="50500"/>
                </a:cubicBezTo>
                <a:cubicBezTo>
                  <a:pt x="140251" y="50500"/>
                  <a:pt x="137428" y="50919"/>
                  <a:pt x="134125" y="51778"/>
                </a:cubicBezTo>
                <a:lnTo>
                  <a:pt x="135403" y="41224"/>
                </a:lnTo>
                <a:cubicBezTo>
                  <a:pt x="136263" y="41337"/>
                  <a:pt x="136896" y="41388"/>
                  <a:pt x="137326" y="41388"/>
                </a:cubicBezTo>
                <a:cubicBezTo>
                  <a:pt x="142440" y="41388"/>
                  <a:pt x="147021" y="40058"/>
                  <a:pt x="151061" y="37389"/>
                </a:cubicBezTo>
                <a:cubicBezTo>
                  <a:pt x="155223" y="34730"/>
                  <a:pt x="157299" y="30629"/>
                  <a:pt x="157299" y="25086"/>
                </a:cubicBezTo>
                <a:cubicBezTo>
                  <a:pt x="157299" y="20720"/>
                  <a:pt x="155806" y="17099"/>
                  <a:pt x="152820" y="14225"/>
                </a:cubicBezTo>
                <a:cubicBezTo>
                  <a:pt x="149844" y="11352"/>
                  <a:pt x="146009" y="9910"/>
                  <a:pt x="141315" y="9910"/>
                </a:cubicBezTo>
                <a:cubicBezTo>
                  <a:pt x="136631" y="9910"/>
                  <a:pt x="132745" y="11403"/>
                  <a:pt x="129656" y="14379"/>
                </a:cubicBezTo>
                <a:cubicBezTo>
                  <a:pt x="126568" y="17263"/>
                  <a:pt x="124543" y="21630"/>
                  <a:pt x="123581" y="27490"/>
                </a:cubicBezTo>
                <a:lnTo>
                  <a:pt x="111595" y="25250"/>
                </a:lnTo>
                <a:cubicBezTo>
                  <a:pt x="113088" y="17263"/>
                  <a:pt x="116443" y="11076"/>
                  <a:pt x="121659" y="6709"/>
                </a:cubicBezTo>
                <a:cubicBezTo>
                  <a:pt x="126885" y="2240"/>
                  <a:pt x="133327" y="0"/>
                  <a:pt x="140997" y="0"/>
                </a:cubicBezTo>
                <a:cubicBezTo>
                  <a:pt x="146326" y="0"/>
                  <a:pt x="151224" y="1176"/>
                  <a:pt x="155704" y="3518"/>
                </a:cubicBezTo>
                <a:cubicBezTo>
                  <a:pt x="160173" y="5758"/>
                  <a:pt x="163578" y="8846"/>
                  <a:pt x="165931" y="12784"/>
                </a:cubicBezTo>
                <a:cubicBezTo>
                  <a:pt x="168375" y="16731"/>
                  <a:pt x="169602" y="20934"/>
                  <a:pt x="169602" y="25414"/>
                </a:cubicBezTo>
                <a:cubicBezTo>
                  <a:pt x="169602" y="29566"/>
                  <a:pt x="168426" y="33401"/>
                  <a:pt x="166084" y="36919"/>
                </a:cubicBezTo>
                <a:cubicBezTo>
                  <a:pt x="163844" y="40324"/>
                  <a:pt x="160551" y="43035"/>
                  <a:pt x="156174" y="45060"/>
                </a:cubicBezTo>
                <a:cubicBezTo>
                  <a:pt x="161932" y="46450"/>
                  <a:pt x="166401" y="49273"/>
                  <a:pt x="169602" y="53537"/>
                </a:cubicBezTo>
                <a:cubicBezTo>
                  <a:pt x="172793" y="57690"/>
                  <a:pt x="174399" y="62905"/>
                  <a:pt x="174399" y="69195"/>
                </a:cubicBezTo>
                <a:cubicBezTo>
                  <a:pt x="174399" y="77714"/>
                  <a:pt x="171249" y="84954"/>
                  <a:pt x="164969" y="90927"/>
                </a:cubicBezTo>
                <a:cubicBezTo>
                  <a:pt x="158792" y="96787"/>
                  <a:pt x="150958" y="99712"/>
                  <a:pt x="141478" y="99712"/>
                </a:cubicBezTo>
                <a:cubicBezTo>
                  <a:pt x="132959" y="99712"/>
                  <a:pt x="125821" y="97155"/>
                  <a:pt x="120063" y="92042"/>
                </a:cubicBezTo>
                <a:cubicBezTo>
                  <a:pt x="114418" y="86928"/>
                  <a:pt x="111227" y="80322"/>
                  <a:pt x="110481" y="72232"/>
                </a:cubicBezTo>
                <a:close/>
                <a:moveTo>
                  <a:pt x="209609" y="125125"/>
                </a:moveTo>
                <a:lnTo>
                  <a:pt x="183091" y="125125"/>
                </a:lnTo>
                <a:lnTo>
                  <a:pt x="183091" y="115052"/>
                </a:lnTo>
                <a:lnTo>
                  <a:pt x="197634" y="115052"/>
                </a:lnTo>
                <a:lnTo>
                  <a:pt x="197634" y="10227"/>
                </a:lnTo>
                <a:lnTo>
                  <a:pt x="183091" y="10227"/>
                </a:lnTo>
                <a:lnTo>
                  <a:pt x="183091" y="317"/>
                </a:lnTo>
                <a:lnTo>
                  <a:pt x="209609" y="317"/>
                </a:lnTo>
                <a:lnTo>
                  <a:pt x="209609" y="125125"/>
                </a:lnTo>
                <a:close/>
              </a:path>
            </a:pathLst>
          </a:custGeom>
          <a:solidFill>
            <a:srgbClr val="FFFFFF"/>
          </a:solidFill>
          <a:ln w="4842" cap="sq">
            <a:noFill/>
            <a:prstDash val="solid"/>
            <a:miter/>
          </a:ln>
        </p:spPr>
        <p:txBody>
          <a:bodyPr rtlCol="0" anchor="ctr"/>
          <a:lstStyle/>
          <a:p>
            <a:endParaRPr lang="en-US" sz="1701"/>
          </a:p>
        </p:txBody>
      </p:sp>
      <p:sp>
        <p:nvSpPr>
          <p:cNvPr id="141" name="Freeform 140">
            <a:extLst>
              <a:ext uri="{FF2B5EF4-FFF2-40B4-BE49-F238E27FC236}">
                <a16:creationId xmlns:a16="http://schemas.microsoft.com/office/drawing/2014/main" id="{21EA0536-2E33-CC45-88A0-C13F735F0CBD}"/>
              </a:ext>
            </a:extLst>
          </p:cNvPr>
          <p:cNvSpPr/>
          <p:nvPr/>
        </p:nvSpPr>
        <p:spPr>
          <a:xfrm>
            <a:off x="6861807" y="4600473"/>
            <a:ext cx="834857" cy="371017"/>
          </a:xfrm>
          <a:custGeom>
            <a:avLst/>
            <a:gdLst>
              <a:gd name="connsiteX0" fmla="*/ 0 w 883533"/>
              <a:gd name="connsiteY0" fmla="*/ 0 h 392649"/>
              <a:gd name="connsiteX1" fmla="*/ 883533 w 883533"/>
              <a:gd name="connsiteY1" fmla="*/ 0 h 392649"/>
              <a:gd name="connsiteX2" fmla="*/ 883533 w 883533"/>
              <a:gd name="connsiteY2" fmla="*/ 392649 h 392649"/>
              <a:gd name="connsiteX3" fmla="*/ 0 w 883533"/>
              <a:gd name="connsiteY3" fmla="*/ 392649 h 392649"/>
            </a:gdLst>
            <a:ahLst/>
            <a:cxnLst>
              <a:cxn ang="0">
                <a:pos x="connsiteX0" y="connsiteY0"/>
              </a:cxn>
              <a:cxn ang="0">
                <a:pos x="connsiteX1" y="connsiteY1"/>
              </a:cxn>
              <a:cxn ang="0">
                <a:pos x="connsiteX2" y="connsiteY2"/>
              </a:cxn>
              <a:cxn ang="0">
                <a:pos x="connsiteX3" y="connsiteY3"/>
              </a:cxn>
            </a:cxnLst>
            <a:rect l="l" t="t" r="r" b="b"/>
            <a:pathLst>
              <a:path w="883533" h="392649">
                <a:moveTo>
                  <a:pt x="0" y="0"/>
                </a:moveTo>
                <a:lnTo>
                  <a:pt x="883533" y="0"/>
                </a:lnTo>
                <a:lnTo>
                  <a:pt x="883533" y="392649"/>
                </a:lnTo>
                <a:lnTo>
                  <a:pt x="0" y="392649"/>
                </a:lnTo>
                <a:close/>
              </a:path>
            </a:pathLst>
          </a:custGeom>
          <a:solidFill>
            <a:srgbClr val="000000">
              <a:alpha val="0"/>
            </a:srgbClr>
          </a:solidFill>
          <a:ln w="4842" cap="sq">
            <a:noFill/>
            <a:prstDash val="solid"/>
            <a:miter/>
          </a:ln>
        </p:spPr>
        <p:txBody>
          <a:bodyPr rtlCol="0" anchor="ctr"/>
          <a:lstStyle/>
          <a:p>
            <a:endParaRPr lang="en-US" sz="1701"/>
          </a:p>
        </p:txBody>
      </p:sp>
      <p:sp>
        <p:nvSpPr>
          <p:cNvPr id="142" name="Freeform 141">
            <a:extLst>
              <a:ext uri="{FF2B5EF4-FFF2-40B4-BE49-F238E27FC236}">
                <a16:creationId xmlns:a16="http://schemas.microsoft.com/office/drawing/2014/main" id="{CFBBE489-EE71-1B48-AA70-806A479A5B25}"/>
              </a:ext>
            </a:extLst>
          </p:cNvPr>
          <p:cNvSpPr/>
          <p:nvPr/>
        </p:nvSpPr>
        <p:spPr>
          <a:xfrm>
            <a:off x="6872376" y="4740110"/>
            <a:ext cx="271482" cy="93764"/>
          </a:xfrm>
          <a:custGeom>
            <a:avLst/>
            <a:gdLst>
              <a:gd name="connsiteX0" fmla="*/ 0 w 287311"/>
              <a:gd name="connsiteY0" fmla="*/ 97636 h 99231"/>
              <a:gd name="connsiteX1" fmla="*/ 0 w 287311"/>
              <a:gd name="connsiteY1" fmla="*/ 0 h 99231"/>
              <a:gd name="connsiteX2" fmla="*/ 65835 w 287311"/>
              <a:gd name="connsiteY2" fmla="*/ 0 h 99231"/>
              <a:gd name="connsiteX3" fmla="*/ 65835 w 287311"/>
              <a:gd name="connsiteY3" fmla="*/ 11505 h 99231"/>
              <a:gd name="connsiteX4" fmla="*/ 12944 w 287311"/>
              <a:gd name="connsiteY4" fmla="*/ 11505 h 99231"/>
              <a:gd name="connsiteX5" fmla="*/ 12944 w 287311"/>
              <a:gd name="connsiteY5" fmla="*/ 41869 h 99231"/>
              <a:gd name="connsiteX6" fmla="*/ 58645 w 287311"/>
              <a:gd name="connsiteY6" fmla="*/ 41869 h 99231"/>
              <a:gd name="connsiteX7" fmla="*/ 58645 w 287311"/>
              <a:gd name="connsiteY7" fmla="*/ 53374 h 99231"/>
              <a:gd name="connsiteX8" fmla="*/ 12944 w 287311"/>
              <a:gd name="connsiteY8" fmla="*/ 53374 h 99231"/>
              <a:gd name="connsiteX9" fmla="*/ 12944 w 287311"/>
              <a:gd name="connsiteY9" fmla="*/ 97636 h 99231"/>
              <a:gd name="connsiteX10" fmla="*/ 0 w 287311"/>
              <a:gd name="connsiteY10" fmla="*/ 97636 h 99231"/>
              <a:gd name="connsiteX11" fmla="*/ 82622 w 287311"/>
              <a:gd name="connsiteY11" fmla="*/ 97636 h 99231"/>
              <a:gd name="connsiteX12" fmla="*/ 82622 w 287311"/>
              <a:gd name="connsiteY12" fmla="*/ 0 h 99231"/>
              <a:gd name="connsiteX13" fmla="*/ 119375 w 287311"/>
              <a:gd name="connsiteY13" fmla="*/ 0 h 99231"/>
              <a:gd name="connsiteX14" fmla="*/ 134236 w 287311"/>
              <a:gd name="connsiteY14" fmla="*/ 962 h 99231"/>
              <a:gd name="connsiteX15" fmla="*/ 146220 w 287311"/>
              <a:gd name="connsiteY15" fmla="*/ 5594 h 99231"/>
              <a:gd name="connsiteX16" fmla="*/ 154050 w 287311"/>
              <a:gd name="connsiteY16" fmla="*/ 15023 h 99231"/>
              <a:gd name="connsiteX17" fmla="*/ 157086 w 287311"/>
              <a:gd name="connsiteY17" fmla="*/ 28277 h 99231"/>
              <a:gd name="connsiteX18" fmla="*/ 149096 w 287311"/>
              <a:gd name="connsiteY18" fmla="*/ 49375 h 99231"/>
              <a:gd name="connsiteX19" fmla="*/ 120493 w 287311"/>
              <a:gd name="connsiteY19" fmla="*/ 58007 h 99231"/>
              <a:gd name="connsiteX20" fmla="*/ 95565 w 287311"/>
              <a:gd name="connsiteY20" fmla="*/ 58007 h 99231"/>
              <a:gd name="connsiteX21" fmla="*/ 95565 w 287311"/>
              <a:gd name="connsiteY21" fmla="*/ 97636 h 99231"/>
              <a:gd name="connsiteX22" fmla="*/ 82622 w 287311"/>
              <a:gd name="connsiteY22" fmla="*/ 97636 h 99231"/>
              <a:gd name="connsiteX23" fmla="*/ 95565 w 287311"/>
              <a:gd name="connsiteY23" fmla="*/ 46501 h 99231"/>
              <a:gd name="connsiteX24" fmla="*/ 120653 w 287311"/>
              <a:gd name="connsiteY24" fmla="*/ 46501 h 99231"/>
              <a:gd name="connsiteX25" fmla="*/ 138550 w 287311"/>
              <a:gd name="connsiteY25" fmla="*/ 41869 h 99231"/>
              <a:gd name="connsiteX26" fmla="*/ 143823 w 287311"/>
              <a:gd name="connsiteY26" fmla="*/ 28758 h 99231"/>
              <a:gd name="connsiteX27" fmla="*/ 140627 w 287311"/>
              <a:gd name="connsiteY27" fmla="*/ 18214 h 99231"/>
              <a:gd name="connsiteX28" fmla="*/ 132478 w 287311"/>
              <a:gd name="connsiteY28" fmla="*/ 12467 h 99231"/>
              <a:gd name="connsiteX29" fmla="*/ 120493 w 287311"/>
              <a:gd name="connsiteY29" fmla="*/ 11505 h 99231"/>
              <a:gd name="connsiteX30" fmla="*/ 95565 w 287311"/>
              <a:gd name="connsiteY30" fmla="*/ 11505 h 99231"/>
              <a:gd name="connsiteX31" fmla="*/ 95565 w 287311"/>
              <a:gd name="connsiteY31" fmla="*/ 46501 h 99231"/>
              <a:gd name="connsiteX32" fmla="*/ 237454 w 287311"/>
              <a:gd name="connsiteY32" fmla="*/ 0 h 99231"/>
              <a:gd name="connsiteX33" fmla="*/ 250397 w 287311"/>
              <a:gd name="connsiteY33" fmla="*/ 0 h 99231"/>
              <a:gd name="connsiteX34" fmla="*/ 250397 w 287311"/>
              <a:gd name="connsiteY34" fmla="*/ 56401 h 99231"/>
              <a:gd name="connsiteX35" fmla="*/ 247042 w 287311"/>
              <a:gd name="connsiteY35" fmla="*/ 79892 h 99231"/>
              <a:gd name="connsiteX36" fmla="*/ 235057 w 287311"/>
              <a:gd name="connsiteY36" fmla="*/ 93954 h 99231"/>
              <a:gd name="connsiteX37" fmla="*/ 212366 w 287311"/>
              <a:gd name="connsiteY37" fmla="*/ 99231 h 99231"/>
              <a:gd name="connsiteX38" fmla="*/ 189835 w 287311"/>
              <a:gd name="connsiteY38" fmla="*/ 94598 h 99231"/>
              <a:gd name="connsiteX39" fmla="*/ 177371 w 287311"/>
              <a:gd name="connsiteY39" fmla="*/ 80853 h 99231"/>
              <a:gd name="connsiteX40" fmla="*/ 173696 w 287311"/>
              <a:gd name="connsiteY40" fmla="*/ 56401 h 99231"/>
              <a:gd name="connsiteX41" fmla="*/ 173696 w 287311"/>
              <a:gd name="connsiteY41" fmla="*/ 0 h 99231"/>
              <a:gd name="connsiteX42" fmla="*/ 186639 w 287311"/>
              <a:gd name="connsiteY42" fmla="*/ 0 h 99231"/>
              <a:gd name="connsiteX43" fmla="*/ 186639 w 287311"/>
              <a:gd name="connsiteY43" fmla="*/ 56401 h 99231"/>
              <a:gd name="connsiteX44" fmla="*/ 188877 w 287311"/>
              <a:gd name="connsiteY44" fmla="*/ 75106 h 99231"/>
              <a:gd name="connsiteX45" fmla="*/ 197025 w 287311"/>
              <a:gd name="connsiteY45" fmla="*/ 84525 h 99231"/>
              <a:gd name="connsiteX46" fmla="*/ 211248 w 287311"/>
              <a:gd name="connsiteY46" fmla="*/ 87726 h 99231"/>
              <a:gd name="connsiteX47" fmla="*/ 231381 w 287311"/>
              <a:gd name="connsiteY47" fmla="*/ 81334 h 99231"/>
              <a:gd name="connsiteX48" fmla="*/ 237454 w 287311"/>
              <a:gd name="connsiteY48" fmla="*/ 56401 h 99231"/>
              <a:gd name="connsiteX49" fmla="*/ 237454 w 287311"/>
              <a:gd name="connsiteY49" fmla="*/ 0 h 99231"/>
              <a:gd name="connsiteX50" fmla="*/ 273729 w 287311"/>
              <a:gd name="connsiteY50" fmla="*/ 40591 h 99231"/>
              <a:gd name="connsiteX51" fmla="*/ 273729 w 287311"/>
              <a:gd name="connsiteY51" fmla="*/ 26999 h 99231"/>
              <a:gd name="connsiteX52" fmla="*/ 287311 w 287311"/>
              <a:gd name="connsiteY52" fmla="*/ 26999 h 99231"/>
              <a:gd name="connsiteX53" fmla="*/ 287311 w 287311"/>
              <a:gd name="connsiteY53" fmla="*/ 40591 h 99231"/>
              <a:gd name="connsiteX54" fmla="*/ 273729 w 287311"/>
              <a:gd name="connsiteY54" fmla="*/ 40591 h 99231"/>
              <a:gd name="connsiteX55" fmla="*/ 273729 w 287311"/>
              <a:gd name="connsiteY55" fmla="*/ 97636 h 99231"/>
              <a:gd name="connsiteX56" fmla="*/ 273729 w 287311"/>
              <a:gd name="connsiteY56" fmla="*/ 84055 h 99231"/>
              <a:gd name="connsiteX57" fmla="*/ 287311 w 287311"/>
              <a:gd name="connsiteY57" fmla="*/ 84055 h 99231"/>
              <a:gd name="connsiteX58" fmla="*/ 287311 w 287311"/>
              <a:gd name="connsiteY58" fmla="*/ 97636 h 99231"/>
              <a:gd name="connsiteX59" fmla="*/ 273729 w 287311"/>
              <a:gd name="connsiteY59" fmla="*/ 97636 h 9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87311" h="99231">
                <a:moveTo>
                  <a:pt x="0" y="97636"/>
                </a:moveTo>
                <a:lnTo>
                  <a:pt x="0" y="0"/>
                </a:lnTo>
                <a:lnTo>
                  <a:pt x="65835" y="0"/>
                </a:lnTo>
                <a:lnTo>
                  <a:pt x="65835" y="11505"/>
                </a:lnTo>
                <a:lnTo>
                  <a:pt x="12944" y="11505"/>
                </a:lnTo>
                <a:lnTo>
                  <a:pt x="12944" y="41869"/>
                </a:lnTo>
                <a:lnTo>
                  <a:pt x="58645" y="41869"/>
                </a:lnTo>
                <a:lnTo>
                  <a:pt x="58645" y="53374"/>
                </a:lnTo>
                <a:lnTo>
                  <a:pt x="12944" y="53374"/>
                </a:lnTo>
                <a:lnTo>
                  <a:pt x="12944" y="97636"/>
                </a:lnTo>
                <a:lnTo>
                  <a:pt x="0" y="97636"/>
                </a:lnTo>
                <a:close/>
                <a:moveTo>
                  <a:pt x="82622" y="97636"/>
                </a:moveTo>
                <a:lnTo>
                  <a:pt x="82622" y="0"/>
                </a:lnTo>
                <a:lnTo>
                  <a:pt x="119375" y="0"/>
                </a:lnTo>
                <a:cubicBezTo>
                  <a:pt x="125873" y="0"/>
                  <a:pt x="130826" y="317"/>
                  <a:pt x="134236" y="962"/>
                </a:cubicBezTo>
                <a:cubicBezTo>
                  <a:pt x="139029" y="1810"/>
                  <a:pt x="143025" y="3354"/>
                  <a:pt x="146220" y="5594"/>
                </a:cubicBezTo>
                <a:cubicBezTo>
                  <a:pt x="149523" y="7824"/>
                  <a:pt x="152133" y="10973"/>
                  <a:pt x="154050" y="15023"/>
                </a:cubicBezTo>
                <a:cubicBezTo>
                  <a:pt x="156074" y="19063"/>
                  <a:pt x="157086" y="23491"/>
                  <a:pt x="157086" y="28277"/>
                </a:cubicBezTo>
                <a:cubicBezTo>
                  <a:pt x="157086" y="36592"/>
                  <a:pt x="154422" y="43618"/>
                  <a:pt x="149096" y="49375"/>
                </a:cubicBezTo>
                <a:cubicBezTo>
                  <a:pt x="143876" y="55123"/>
                  <a:pt x="134342" y="58007"/>
                  <a:pt x="120493" y="58007"/>
                </a:cubicBezTo>
                <a:lnTo>
                  <a:pt x="95565" y="58007"/>
                </a:lnTo>
                <a:lnTo>
                  <a:pt x="95565" y="97636"/>
                </a:lnTo>
                <a:lnTo>
                  <a:pt x="82622" y="97636"/>
                </a:lnTo>
                <a:close/>
                <a:moveTo>
                  <a:pt x="95565" y="46501"/>
                </a:moveTo>
                <a:lnTo>
                  <a:pt x="120653" y="46501"/>
                </a:lnTo>
                <a:cubicBezTo>
                  <a:pt x="129069" y="46501"/>
                  <a:pt x="135034" y="44957"/>
                  <a:pt x="138550" y="41869"/>
                </a:cubicBezTo>
                <a:cubicBezTo>
                  <a:pt x="142065" y="38668"/>
                  <a:pt x="143823" y="34301"/>
                  <a:pt x="143823" y="28758"/>
                </a:cubicBezTo>
                <a:cubicBezTo>
                  <a:pt x="143823" y="24606"/>
                  <a:pt x="142758" y="21088"/>
                  <a:pt x="140627" y="18214"/>
                </a:cubicBezTo>
                <a:cubicBezTo>
                  <a:pt x="138603" y="15340"/>
                  <a:pt x="135886" y="13418"/>
                  <a:pt x="132478" y="12467"/>
                </a:cubicBezTo>
                <a:cubicBezTo>
                  <a:pt x="130347" y="11822"/>
                  <a:pt x="126352" y="11505"/>
                  <a:pt x="120493" y="11505"/>
                </a:cubicBezTo>
                <a:lnTo>
                  <a:pt x="95565" y="11505"/>
                </a:lnTo>
                <a:lnTo>
                  <a:pt x="95565" y="46501"/>
                </a:lnTo>
                <a:close/>
                <a:moveTo>
                  <a:pt x="237454" y="0"/>
                </a:moveTo>
                <a:lnTo>
                  <a:pt x="250397" y="0"/>
                </a:lnTo>
                <a:lnTo>
                  <a:pt x="250397" y="56401"/>
                </a:lnTo>
                <a:cubicBezTo>
                  <a:pt x="250397" y="66209"/>
                  <a:pt x="249278" y="74032"/>
                  <a:pt x="247042" y="79892"/>
                </a:cubicBezTo>
                <a:cubicBezTo>
                  <a:pt x="244910" y="85650"/>
                  <a:pt x="240916" y="90334"/>
                  <a:pt x="235057" y="93954"/>
                </a:cubicBezTo>
                <a:cubicBezTo>
                  <a:pt x="229304" y="97472"/>
                  <a:pt x="221741" y="99231"/>
                  <a:pt x="212366" y="99231"/>
                </a:cubicBezTo>
                <a:cubicBezTo>
                  <a:pt x="203204" y="99231"/>
                  <a:pt x="195694" y="97687"/>
                  <a:pt x="189835" y="94598"/>
                </a:cubicBezTo>
                <a:cubicBezTo>
                  <a:pt x="184082" y="91397"/>
                  <a:pt x="179928" y="86816"/>
                  <a:pt x="177371" y="80853"/>
                </a:cubicBezTo>
                <a:cubicBezTo>
                  <a:pt x="174921" y="74891"/>
                  <a:pt x="173696" y="66740"/>
                  <a:pt x="173696" y="56401"/>
                </a:cubicBezTo>
                <a:lnTo>
                  <a:pt x="173696" y="0"/>
                </a:lnTo>
                <a:lnTo>
                  <a:pt x="186639" y="0"/>
                </a:lnTo>
                <a:lnTo>
                  <a:pt x="186639" y="56401"/>
                </a:lnTo>
                <a:cubicBezTo>
                  <a:pt x="186639" y="64818"/>
                  <a:pt x="187384" y="71056"/>
                  <a:pt x="188877" y="75106"/>
                </a:cubicBezTo>
                <a:cubicBezTo>
                  <a:pt x="190474" y="79146"/>
                  <a:pt x="193190" y="82295"/>
                  <a:pt x="197025" y="84525"/>
                </a:cubicBezTo>
                <a:cubicBezTo>
                  <a:pt x="200860" y="86662"/>
                  <a:pt x="205602" y="87726"/>
                  <a:pt x="211248" y="87726"/>
                </a:cubicBezTo>
                <a:cubicBezTo>
                  <a:pt x="220728" y="87726"/>
                  <a:pt x="227440" y="85599"/>
                  <a:pt x="231381" y="81334"/>
                </a:cubicBezTo>
                <a:cubicBezTo>
                  <a:pt x="235429" y="76967"/>
                  <a:pt x="237454" y="68653"/>
                  <a:pt x="237454" y="56401"/>
                </a:cubicBezTo>
                <a:lnTo>
                  <a:pt x="237454" y="0"/>
                </a:lnTo>
                <a:close/>
                <a:moveTo>
                  <a:pt x="273729" y="40591"/>
                </a:moveTo>
                <a:lnTo>
                  <a:pt x="273729" y="26999"/>
                </a:lnTo>
                <a:lnTo>
                  <a:pt x="287311" y="26999"/>
                </a:lnTo>
                <a:lnTo>
                  <a:pt x="287311" y="40591"/>
                </a:lnTo>
                <a:lnTo>
                  <a:pt x="273729" y="40591"/>
                </a:lnTo>
                <a:close/>
                <a:moveTo>
                  <a:pt x="273729" y="97636"/>
                </a:moveTo>
                <a:lnTo>
                  <a:pt x="273729" y="84055"/>
                </a:lnTo>
                <a:lnTo>
                  <a:pt x="287311" y="84055"/>
                </a:lnTo>
                <a:lnTo>
                  <a:pt x="287311" y="97636"/>
                </a:lnTo>
                <a:lnTo>
                  <a:pt x="273729" y="97636"/>
                </a:lnTo>
                <a:close/>
              </a:path>
            </a:pathLst>
          </a:custGeom>
          <a:solidFill>
            <a:srgbClr val="000000"/>
          </a:solidFill>
          <a:ln w="4842" cap="sq">
            <a:noFill/>
            <a:prstDash val="solid"/>
            <a:miter/>
          </a:ln>
        </p:spPr>
        <p:txBody>
          <a:bodyPr rtlCol="0" anchor="ctr"/>
          <a:lstStyle/>
          <a:p>
            <a:endParaRPr lang="en-US" sz="1701"/>
          </a:p>
        </p:txBody>
      </p:sp>
      <p:sp>
        <p:nvSpPr>
          <p:cNvPr id="143" name="Freeform 142">
            <a:extLst>
              <a:ext uri="{FF2B5EF4-FFF2-40B4-BE49-F238E27FC236}">
                <a16:creationId xmlns:a16="http://schemas.microsoft.com/office/drawing/2014/main" id="{CB2B5D77-7BAF-BB4C-9FD5-CC16255420D1}"/>
              </a:ext>
            </a:extLst>
          </p:cNvPr>
          <p:cNvSpPr/>
          <p:nvPr/>
        </p:nvSpPr>
        <p:spPr>
          <a:xfrm>
            <a:off x="7696663"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EEEEEE"/>
          </a:solidFill>
          <a:ln w="4842" cap="sq">
            <a:noFill/>
            <a:prstDash val="solid"/>
            <a:miter/>
          </a:ln>
        </p:spPr>
        <p:txBody>
          <a:bodyPr rtlCol="0" anchor="ctr"/>
          <a:lstStyle/>
          <a:p>
            <a:endParaRPr lang="en-US" sz="1701"/>
          </a:p>
        </p:txBody>
      </p:sp>
      <p:sp>
        <p:nvSpPr>
          <p:cNvPr id="144" name="Freeform 143">
            <a:extLst>
              <a:ext uri="{FF2B5EF4-FFF2-40B4-BE49-F238E27FC236}">
                <a16:creationId xmlns:a16="http://schemas.microsoft.com/office/drawing/2014/main" id="{DEC10687-05F3-324C-85A4-2888B4EE7DB0}"/>
              </a:ext>
            </a:extLst>
          </p:cNvPr>
          <p:cNvSpPr/>
          <p:nvPr/>
        </p:nvSpPr>
        <p:spPr>
          <a:xfrm>
            <a:off x="7696663"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C9C7C2"/>
            </a:solidFill>
            <a:prstDash val="solid"/>
            <a:round/>
          </a:ln>
        </p:spPr>
        <p:txBody>
          <a:bodyPr rtlCol="0" anchor="ctr"/>
          <a:lstStyle/>
          <a:p>
            <a:endParaRPr lang="en-US" sz="1701"/>
          </a:p>
        </p:txBody>
      </p:sp>
      <p:sp>
        <p:nvSpPr>
          <p:cNvPr id="145" name="Freeform 144">
            <a:extLst>
              <a:ext uri="{FF2B5EF4-FFF2-40B4-BE49-F238E27FC236}">
                <a16:creationId xmlns:a16="http://schemas.microsoft.com/office/drawing/2014/main" id="{584DCFCA-32F3-A74C-BF45-AD03B27F0848}"/>
              </a:ext>
            </a:extLst>
          </p:cNvPr>
          <p:cNvSpPr/>
          <p:nvPr/>
        </p:nvSpPr>
        <p:spPr>
          <a:xfrm>
            <a:off x="8160508"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EEEEEE"/>
          </a:solidFill>
          <a:ln w="4842" cap="sq">
            <a:noFill/>
            <a:prstDash val="solid"/>
            <a:miter/>
          </a:ln>
        </p:spPr>
        <p:txBody>
          <a:bodyPr rtlCol="0" anchor="ctr"/>
          <a:lstStyle/>
          <a:p>
            <a:endParaRPr lang="en-US" sz="1701"/>
          </a:p>
        </p:txBody>
      </p:sp>
      <p:sp>
        <p:nvSpPr>
          <p:cNvPr id="146" name="Freeform 145">
            <a:extLst>
              <a:ext uri="{FF2B5EF4-FFF2-40B4-BE49-F238E27FC236}">
                <a16:creationId xmlns:a16="http://schemas.microsoft.com/office/drawing/2014/main" id="{336E7B91-8D95-BD4B-A50F-4A518D3EF7EB}"/>
              </a:ext>
            </a:extLst>
          </p:cNvPr>
          <p:cNvSpPr/>
          <p:nvPr/>
        </p:nvSpPr>
        <p:spPr>
          <a:xfrm>
            <a:off x="8160508"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C9C7C2"/>
            </a:solidFill>
            <a:prstDash val="solid"/>
            <a:round/>
          </a:ln>
        </p:spPr>
        <p:txBody>
          <a:bodyPr rtlCol="0" anchor="ctr"/>
          <a:lstStyle/>
          <a:p>
            <a:endParaRPr lang="en-US" sz="1701"/>
          </a:p>
        </p:txBody>
      </p:sp>
      <p:sp>
        <p:nvSpPr>
          <p:cNvPr id="147" name="Freeform 146">
            <a:extLst>
              <a:ext uri="{FF2B5EF4-FFF2-40B4-BE49-F238E27FC236}">
                <a16:creationId xmlns:a16="http://schemas.microsoft.com/office/drawing/2014/main" id="{C0C81309-E1D5-C24E-9F1F-2F519D237158}"/>
              </a:ext>
            </a:extLst>
          </p:cNvPr>
          <p:cNvSpPr/>
          <p:nvPr/>
        </p:nvSpPr>
        <p:spPr>
          <a:xfrm>
            <a:off x="8624352"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EEEEEE"/>
          </a:solidFill>
          <a:ln w="4842" cap="sq">
            <a:noFill/>
            <a:prstDash val="solid"/>
            <a:miter/>
          </a:ln>
        </p:spPr>
        <p:txBody>
          <a:bodyPr rtlCol="0" anchor="ctr"/>
          <a:lstStyle/>
          <a:p>
            <a:endParaRPr lang="en-US" sz="1701"/>
          </a:p>
        </p:txBody>
      </p:sp>
      <p:sp>
        <p:nvSpPr>
          <p:cNvPr id="148" name="Freeform 147">
            <a:extLst>
              <a:ext uri="{FF2B5EF4-FFF2-40B4-BE49-F238E27FC236}">
                <a16:creationId xmlns:a16="http://schemas.microsoft.com/office/drawing/2014/main" id="{3B3932BB-213D-8047-BE6E-BFDFFBD2EAA4}"/>
              </a:ext>
            </a:extLst>
          </p:cNvPr>
          <p:cNvSpPr/>
          <p:nvPr/>
        </p:nvSpPr>
        <p:spPr>
          <a:xfrm>
            <a:off x="8624352" y="460032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C9C7C2"/>
            </a:solidFill>
            <a:prstDash val="solid"/>
            <a:round/>
          </a:ln>
        </p:spPr>
        <p:txBody>
          <a:bodyPr rtlCol="0" anchor="ctr"/>
          <a:lstStyle/>
          <a:p>
            <a:endParaRPr lang="en-US" sz="1701"/>
          </a:p>
        </p:txBody>
      </p:sp>
      <p:sp>
        <p:nvSpPr>
          <p:cNvPr id="149" name="Freeform 148">
            <a:extLst>
              <a:ext uri="{FF2B5EF4-FFF2-40B4-BE49-F238E27FC236}">
                <a16:creationId xmlns:a16="http://schemas.microsoft.com/office/drawing/2014/main" id="{46723BA3-DC9E-2D46-A0C3-2ACECC66E9B6}"/>
              </a:ext>
            </a:extLst>
          </p:cNvPr>
          <p:cNvSpPr/>
          <p:nvPr/>
        </p:nvSpPr>
        <p:spPr>
          <a:xfrm>
            <a:off x="9088196"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F8BD3F"/>
          </a:solidFill>
          <a:ln w="4842" cap="sq">
            <a:noFill/>
            <a:prstDash val="solid"/>
            <a:miter/>
          </a:ln>
        </p:spPr>
        <p:txBody>
          <a:bodyPr rtlCol="0" anchor="ctr"/>
          <a:lstStyle/>
          <a:p>
            <a:endParaRPr lang="en-US" sz="1701"/>
          </a:p>
        </p:txBody>
      </p:sp>
      <p:sp>
        <p:nvSpPr>
          <p:cNvPr id="150" name="Freeform 149">
            <a:extLst>
              <a:ext uri="{FF2B5EF4-FFF2-40B4-BE49-F238E27FC236}">
                <a16:creationId xmlns:a16="http://schemas.microsoft.com/office/drawing/2014/main" id="{1D0AAF91-4495-A34F-A4EB-6E632C6704D1}"/>
              </a:ext>
            </a:extLst>
          </p:cNvPr>
          <p:cNvSpPr/>
          <p:nvPr/>
        </p:nvSpPr>
        <p:spPr>
          <a:xfrm>
            <a:off x="9088196"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7F6000"/>
            </a:solidFill>
            <a:prstDash val="solid"/>
            <a:round/>
          </a:ln>
        </p:spPr>
        <p:txBody>
          <a:bodyPr rtlCol="0" anchor="ctr"/>
          <a:lstStyle/>
          <a:p>
            <a:endParaRPr lang="en-US" sz="1701"/>
          </a:p>
        </p:txBody>
      </p:sp>
      <p:sp>
        <p:nvSpPr>
          <p:cNvPr id="151" name="Freeform 150">
            <a:extLst>
              <a:ext uri="{FF2B5EF4-FFF2-40B4-BE49-F238E27FC236}">
                <a16:creationId xmlns:a16="http://schemas.microsoft.com/office/drawing/2014/main" id="{A91E1A1B-5862-4C46-9E57-1AEE6A30363C}"/>
              </a:ext>
            </a:extLst>
          </p:cNvPr>
          <p:cNvSpPr/>
          <p:nvPr/>
        </p:nvSpPr>
        <p:spPr>
          <a:xfrm>
            <a:off x="9194756" y="4662648"/>
            <a:ext cx="261453" cy="92247"/>
          </a:xfrm>
          <a:custGeom>
            <a:avLst/>
            <a:gdLst>
              <a:gd name="connsiteX0" fmla="*/ 0 w 276697"/>
              <a:gd name="connsiteY0" fmla="*/ 97625 h 97625"/>
              <a:gd name="connsiteX1" fmla="*/ 0 w 276697"/>
              <a:gd name="connsiteY1" fmla="*/ 0 h 97625"/>
              <a:gd name="connsiteX2" fmla="*/ 65840 w 276697"/>
              <a:gd name="connsiteY2" fmla="*/ 0 h 97625"/>
              <a:gd name="connsiteX3" fmla="*/ 65840 w 276697"/>
              <a:gd name="connsiteY3" fmla="*/ 11505 h 97625"/>
              <a:gd name="connsiteX4" fmla="*/ 12947 w 276697"/>
              <a:gd name="connsiteY4" fmla="*/ 11505 h 97625"/>
              <a:gd name="connsiteX5" fmla="*/ 12947 w 276697"/>
              <a:gd name="connsiteY5" fmla="*/ 41858 h 97625"/>
              <a:gd name="connsiteX6" fmla="*/ 58651 w 276697"/>
              <a:gd name="connsiteY6" fmla="*/ 41858 h 97625"/>
              <a:gd name="connsiteX7" fmla="*/ 58651 w 276697"/>
              <a:gd name="connsiteY7" fmla="*/ 53364 h 97625"/>
              <a:gd name="connsiteX8" fmla="*/ 12947 w 276697"/>
              <a:gd name="connsiteY8" fmla="*/ 53364 h 97625"/>
              <a:gd name="connsiteX9" fmla="*/ 12947 w 276697"/>
              <a:gd name="connsiteY9" fmla="*/ 97625 h 97625"/>
              <a:gd name="connsiteX10" fmla="*/ 0 w 276697"/>
              <a:gd name="connsiteY10" fmla="*/ 97625 h 97625"/>
              <a:gd name="connsiteX11" fmla="*/ 82142 w 276697"/>
              <a:gd name="connsiteY11" fmla="*/ 97625 h 97625"/>
              <a:gd name="connsiteX12" fmla="*/ 82142 w 276697"/>
              <a:gd name="connsiteY12" fmla="*/ 0 h 97625"/>
              <a:gd name="connsiteX13" fmla="*/ 101634 w 276697"/>
              <a:gd name="connsiteY13" fmla="*/ 0 h 97625"/>
              <a:gd name="connsiteX14" fmla="*/ 124645 w 276697"/>
              <a:gd name="connsiteY14" fmla="*/ 69185 h 97625"/>
              <a:gd name="connsiteX15" fmla="*/ 129441 w 276697"/>
              <a:gd name="connsiteY15" fmla="*/ 83563 h 97625"/>
              <a:gd name="connsiteX16" fmla="*/ 134555 w 276697"/>
              <a:gd name="connsiteY16" fmla="*/ 67906 h 97625"/>
              <a:gd name="connsiteX17" fmla="*/ 157882 w 276697"/>
              <a:gd name="connsiteY17" fmla="*/ 0 h 97625"/>
              <a:gd name="connsiteX18" fmla="*/ 175309 w 276697"/>
              <a:gd name="connsiteY18" fmla="*/ 0 h 97625"/>
              <a:gd name="connsiteX19" fmla="*/ 175309 w 276697"/>
              <a:gd name="connsiteY19" fmla="*/ 97625 h 97625"/>
              <a:gd name="connsiteX20" fmla="*/ 162842 w 276697"/>
              <a:gd name="connsiteY20" fmla="*/ 97625 h 97625"/>
              <a:gd name="connsiteX21" fmla="*/ 162842 w 276697"/>
              <a:gd name="connsiteY21" fmla="*/ 15974 h 97625"/>
              <a:gd name="connsiteX22" fmla="*/ 134555 w 276697"/>
              <a:gd name="connsiteY22" fmla="*/ 97625 h 97625"/>
              <a:gd name="connsiteX23" fmla="*/ 122896 w 276697"/>
              <a:gd name="connsiteY23" fmla="*/ 97625 h 97625"/>
              <a:gd name="connsiteX24" fmla="*/ 94609 w 276697"/>
              <a:gd name="connsiteY24" fmla="*/ 14532 h 97625"/>
              <a:gd name="connsiteX25" fmla="*/ 94609 w 276697"/>
              <a:gd name="connsiteY25" fmla="*/ 97625 h 97625"/>
              <a:gd name="connsiteX26" fmla="*/ 82142 w 276697"/>
              <a:gd name="connsiteY26" fmla="*/ 97625 h 97625"/>
              <a:gd name="connsiteX27" fmla="*/ 185464 w 276697"/>
              <a:gd name="connsiteY27" fmla="*/ 97625 h 97625"/>
              <a:gd name="connsiteX28" fmla="*/ 222853 w 276697"/>
              <a:gd name="connsiteY28" fmla="*/ 0 h 97625"/>
              <a:gd name="connsiteX29" fmla="*/ 236751 w 276697"/>
              <a:gd name="connsiteY29" fmla="*/ 0 h 97625"/>
              <a:gd name="connsiteX30" fmla="*/ 276698 w 276697"/>
              <a:gd name="connsiteY30" fmla="*/ 97625 h 97625"/>
              <a:gd name="connsiteX31" fmla="*/ 262001 w 276697"/>
              <a:gd name="connsiteY31" fmla="*/ 97625 h 97625"/>
              <a:gd name="connsiteX32" fmla="*/ 250660 w 276697"/>
              <a:gd name="connsiteY32" fmla="*/ 68070 h 97625"/>
              <a:gd name="connsiteX33" fmla="*/ 209906 w 276697"/>
              <a:gd name="connsiteY33" fmla="*/ 68070 h 97625"/>
              <a:gd name="connsiteX34" fmla="*/ 199199 w 276697"/>
              <a:gd name="connsiteY34" fmla="*/ 97625 h 97625"/>
              <a:gd name="connsiteX35" fmla="*/ 185464 w 276697"/>
              <a:gd name="connsiteY35" fmla="*/ 97625 h 97625"/>
              <a:gd name="connsiteX36" fmla="*/ 213588 w 276697"/>
              <a:gd name="connsiteY36" fmla="*/ 57526 h 97625"/>
              <a:gd name="connsiteX37" fmla="*/ 246661 w 276697"/>
              <a:gd name="connsiteY37" fmla="*/ 57526 h 97625"/>
              <a:gd name="connsiteX38" fmla="*/ 236434 w 276697"/>
              <a:gd name="connsiteY38" fmla="*/ 30517 h 97625"/>
              <a:gd name="connsiteX39" fmla="*/ 229562 w 276697"/>
              <a:gd name="connsiteY39" fmla="*/ 10380 h 97625"/>
              <a:gd name="connsiteX40" fmla="*/ 224285 w 276697"/>
              <a:gd name="connsiteY40" fmla="*/ 28922 h 97625"/>
              <a:gd name="connsiteX41" fmla="*/ 213588 w 276697"/>
              <a:gd name="connsiteY41" fmla="*/ 57526 h 9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6697" h="97625">
                <a:moveTo>
                  <a:pt x="0" y="97625"/>
                </a:moveTo>
                <a:lnTo>
                  <a:pt x="0" y="0"/>
                </a:lnTo>
                <a:lnTo>
                  <a:pt x="65840" y="0"/>
                </a:lnTo>
                <a:lnTo>
                  <a:pt x="65840" y="11505"/>
                </a:lnTo>
                <a:lnTo>
                  <a:pt x="12947" y="11505"/>
                </a:lnTo>
                <a:lnTo>
                  <a:pt x="12947" y="41858"/>
                </a:lnTo>
                <a:lnTo>
                  <a:pt x="58651" y="41858"/>
                </a:lnTo>
                <a:lnTo>
                  <a:pt x="58651" y="53364"/>
                </a:lnTo>
                <a:lnTo>
                  <a:pt x="12947" y="53364"/>
                </a:lnTo>
                <a:lnTo>
                  <a:pt x="12947" y="97625"/>
                </a:lnTo>
                <a:lnTo>
                  <a:pt x="0" y="97625"/>
                </a:lnTo>
                <a:close/>
                <a:moveTo>
                  <a:pt x="82142" y="97625"/>
                </a:moveTo>
                <a:lnTo>
                  <a:pt x="82142" y="0"/>
                </a:lnTo>
                <a:lnTo>
                  <a:pt x="101634" y="0"/>
                </a:lnTo>
                <a:lnTo>
                  <a:pt x="124645" y="69185"/>
                </a:lnTo>
                <a:cubicBezTo>
                  <a:pt x="126782" y="75577"/>
                  <a:pt x="128378" y="80373"/>
                  <a:pt x="129441" y="83563"/>
                </a:cubicBezTo>
                <a:cubicBezTo>
                  <a:pt x="130505" y="80056"/>
                  <a:pt x="132213" y="74830"/>
                  <a:pt x="134555" y="67906"/>
                </a:cubicBezTo>
                <a:lnTo>
                  <a:pt x="157882" y="0"/>
                </a:lnTo>
                <a:lnTo>
                  <a:pt x="175309" y="0"/>
                </a:lnTo>
                <a:lnTo>
                  <a:pt x="175309" y="97625"/>
                </a:lnTo>
                <a:lnTo>
                  <a:pt x="162842" y="97625"/>
                </a:lnTo>
                <a:lnTo>
                  <a:pt x="162842" y="15974"/>
                </a:lnTo>
                <a:lnTo>
                  <a:pt x="134555" y="97625"/>
                </a:lnTo>
                <a:lnTo>
                  <a:pt x="122896" y="97625"/>
                </a:lnTo>
                <a:lnTo>
                  <a:pt x="94609" y="14532"/>
                </a:lnTo>
                <a:lnTo>
                  <a:pt x="94609" y="97625"/>
                </a:lnTo>
                <a:lnTo>
                  <a:pt x="82142" y="97625"/>
                </a:lnTo>
                <a:close/>
                <a:moveTo>
                  <a:pt x="185464" y="97625"/>
                </a:moveTo>
                <a:lnTo>
                  <a:pt x="222853" y="0"/>
                </a:lnTo>
                <a:lnTo>
                  <a:pt x="236751" y="0"/>
                </a:lnTo>
                <a:lnTo>
                  <a:pt x="276698" y="97625"/>
                </a:lnTo>
                <a:lnTo>
                  <a:pt x="262001" y="97625"/>
                </a:lnTo>
                <a:lnTo>
                  <a:pt x="250660" y="68070"/>
                </a:lnTo>
                <a:lnTo>
                  <a:pt x="209906" y="68070"/>
                </a:lnTo>
                <a:lnTo>
                  <a:pt x="199199" y="97625"/>
                </a:lnTo>
                <a:lnTo>
                  <a:pt x="185464" y="97625"/>
                </a:lnTo>
                <a:close/>
                <a:moveTo>
                  <a:pt x="213588" y="57526"/>
                </a:moveTo>
                <a:lnTo>
                  <a:pt x="246661" y="57526"/>
                </a:lnTo>
                <a:lnTo>
                  <a:pt x="236434" y="30517"/>
                </a:lnTo>
                <a:cubicBezTo>
                  <a:pt x="233346" y="22315"/>
                  <a:pt x="231055" y="15606"/>
                  <a:pt x="229562" y="10380"/>
                </a:cubicBezTo>
                <a:cubicBezTo>
                  <a:pt x="228284" y="16557"/>
                  <a:pt x="226525" y="22744"/>
                  <a:pt x="224285" y="28922"/>
                </a:cubicBezTo>
                <a:lnTo>
                  <a:pt x="213588" y="57526"/>
                </a:lnTo>
                <a:close/>
              </a:path>
            </a:pathLst>
          </a:custGeom>
          <a:solidFill>
            <a:srgbClr val="000000"/>
          </a:solidFill>
          <a:ln w="4842" cap="sq">
            <a:noFill/>
            <a:prstDash val="solid"/>
            <a:miter/>
          </a:ln>
        </p:spPr>
        <p:txBody>
          <a:bodyPr rtlCol="0" anchor="ctr"/>
          <a:lstStyle/>
          <a:p>
            <a:endParaRPr lang="en-US" sz="1701"/>
          </a:p>
        </p:txBody>
      </p:sp>
      <p:sp>
        <p:nvSpPr>
          <p:cNvPr id="152" name="Freeform 151">
            <a:extLst>
              <a:ext uri="{FF2B5EF4-FFF2-40B4-BE49-F238E27FC236}">
                <a16:creationId xmlns:a16="http://schemas.microsoft.com/office/drawing/2014/main" id="{F0289CAC-EBEF-E54D-B5D8-3ECBF85F272E}"/>
              </a:ext>
            </a:extLst>
          </p:cNvPr>
          <p:cNvSpPr/>
          <p:nvPr/>
        </p:nvSpPr>
        <p:spPr>
          <a:xfrm>
            <a:off x="9257278" y="4816953"/>
            <a:ext cx="126137" cy="118232"/>
          </a:xfrm>
          <a:custGeom>
            <a:avLst/>
            <a:gdLst>
              <a:gd name="connsiteX0" fmla="*/ 0 w 133491"/>
              <a:gd name="connsiteY0" fmla="*/ 125126 h 125125"/>
              <a:gd name="connsiteX1" fmla="*/ 0 w 133491"/>
              <a:gd name="connsiteY1" fmla="*/ 327 h 125125"/>
              <a:gd name="connsiteX2" fmla="*/ 26365 w 133491"/>
              <a:gd name="connsiteY2" fmla="*/ 327 h 125125"/>
              <a:gd name="connsiteX3" fmla="*/ 26365 w 133491"/>
              <a:gd name="connsiteY3" fmla="*/ 10227 h 125125"/>
              <a:gd name="connsiteX4" fmla="*/ 11986 w 133491"/>
              <a:gd name="connsiteY4" fmla="*/ 10227 h 125125"/>
              <a:gd name="connsiteX5" fmla="*/ 11986 w 133491"/>
              <a:gd name="connsiteY5" fmla="*/ 115052 h 125125"/>
              <a:gd name="connsiteX6" fmla="*/ 26365 w 133491"/>
              <a:gd name="connsiteY6" fmla="*/ 115052 h 125125"/>
              <a:gd name="connsiteX7" fmla="*/ 26365 w 133491"/>
              <a:gd name="connsiteY7" fmla="*/ 125126 h 125125"/>
              <a:gd name="connsiteX8" fmla="*/ 0 w 133491"/>
              <a:gd name="connsiteY8" fmla="*/ 125126 h 125125"/>
              <a:gd name="connsiteX9" fmla="*/ 34199 w 133491"/>
              <a:gd name="connsiteY9" fmla="*/ 49856 h 125125"/>
              <a:gd name="connsiteX10" fmla="*/ 37716 w 133491"/>
              <a:gd name="connsiteY10" fmla="*/ 22059 h 125125"/>
              <a:gd name="connsiteX11" fmla="*/ 48414 w 133491"/>
              <a:gd name="connsiteY11" fmla="*/ 5758 h 125125"/>
              <a:gd name="connsiteX12" fmla="*/ 65994 w 133491"/>
              <a:gd name="connsiteY12" fmla="*/ 0 h 125125"/>
              <a:gd name="connsiteX13" fmla="*/ 79902 w 133491"/>
              <a:gd name="connsiteY13" fmla="*/ 3201 h 125125"/>
              <a:gd name="connsiteX14" fmla="*/ 89648 w 133491"/>
              <a:gd name="connsiteY14" fmla="*/ 12303 h 125125"/>
              <a:gd name="connsiteX15" fmla="*/ 95713 w 133491"/>
              <a:gd name="connsiteY15" fmla="*/ 26845 h 125125"/>
              <a:gd name="connsiteX16" fmla="*/ 97953 w 133491"/>
              <a:gd name="connsiteY16" fmla="*/ 49856 h 125125"/>
              <a:gd name="connsiteX17" fmla="*/ 94281 w 133491"/>
              <a:gd name="connsiteY17" fmla="*/ 77499 h 125125"/>
              <a:gd name="connsiteX18" fmla="*/ 83737 w 133491"/>
              <a:gd name="connsiteY18" fmla="*/ 93801 h 125125"/>
              <a:gd name="connsiteX19" fmla="*/ 65994 w 133491"/>
              <a:gd name="connsiteY19" fmla="*/ 99558 h 125125"/>
              <a:gd name="connsiteX20" fmla="*/ 43945 w 133491"/>
              <a:gd name="connsiteY20" fmla="*/ 89485 h 125125"/>
              <a:gd name="connsiteX21" fmla="*/ 34199 w 133491"/>
              <a:gd name="connsiteY21" fmla="*/ 49856 h 125125"/>
              <a:gd name="connsiteX22" fmla="*/ 46501 w 133491"/>
              <a:gd name="connsiteY22" fmla="*/ 49856 h 125125"/>
              <a:gd name="connsiteX23" fmla="*/ 52096 w 133491"/>
              <a:gd name="connsiteY23" fmla="*/ 81815 h 125125"/>
              <a:gd name="connsiteX24" fmla="*/ 65994 w 133491"/>
              <a:gd name="connsiteY24" fmla="*/ 89812 h 125125"/>
              <a:gd name="connsiteX25" fmla="*/ 79902 w 133491"/>
              <a:gd name="connsiteY25" fmla="*/ 81815 h 125125"/>
              <a:gd name="connsiteX26" fmla="*/ 85650 w 133491"/>
              <a:gd name="connsiteY26" fmla="*/ 49856 h 125125"/>
              <a:gd name="connsiteX27" fmla="*/ 79902 w 133491"/>
              <a:gd name="connsiteY27" fmla="*/ 17897 h 125125"/>
              <a:gd name="connsiteX28" fmla="*/ 65994 w 133491"/>
              <a:gd name="connsiteY28" fmla="*/ 9910 h 125125"/>
              <a:gd name="connsiteX29" fmla="*/ 52730 w 133491"/>
              <a:gd name="connsiteY29" fmla="*/ 16946 h 125125"/>
              <a:gd name="connsiteX30" fmla="*/ 46501 w 133491"/>
              <a:gd name="connsiteY30" fmla="*/ 49856 h 125125"/>
              <a:gd name="connsiteX31" fmla="*/ 133491 w 133491"/>
              <a:gd name="connsiteY31" fmla="*/ 125126 h 125125"/>
              <a:gd name="connsiteX32" fmla="*/ 106962 w 133491"/>
              <a:gd name="connsiteY32" fmla="*/ 125126 h 125125"/>
              <a:gd name="connsiteX33" fmla="*/ 106962 w 133491"/>
              <a:gd name="connsiteY33" fmla="*/ 115052 h 125125"/>
              <a:gd name="connsiteX34" fmla="*/ 121505 w 133491"/>
              <a:gd name="connsiteY34" fmla="*/ 115052 h 125125"/>
              <a:gd name="connsiteX35" fmla="*/ 121505 w 133491"/>
              <a:gd name="connsiteY35" fmla="*/ 10227 h 125125"/>
              <a:gd name="connsiteX36" fmla="*/ 106962 w 133491"/>
              <a:gd name="connsiteY36" fmla="*/ 10227 h 125125"/>
              <a:gd name="connsiteX37" fmla="*/ 106962 w 133491"/>
              <a:gd name="connsiteY37" fmla="*/ 327 h 125125"/>
              <a:gd name="connsiteX38" fmla="*/ 133491 w 133491"/>
              <a:gd name="connsiteY38" fmla="*/ 327 h 125125"/>
              <a:gd name="connsiteX39" fmla="*/ 133491 w 133491"/>
              <a:gd name="connsiteY39"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3491" h="125125">
                <a:moveTo>
                  <a:pt x="0" y="125126"/>
                </a:moveTo>
                <a:lnTo>
                  <a:pt x="0" y="327"/>
                </a:lnTo>
                <a:lnTo>
                  <a:pt x="26365" y="327"/>
                </a:lnTo>
                <a:lnTo>
                  <a:pt x="26365" y="10227"/>
                </a:lnTo>
                <a:lnTo>
                  <a:pt x="11986" y="10227"/>
                </a:lnTo>
                <a:lnTo>
                  <a:pt x="11986" y="115052"/>
                </a:lnTo>
                <a:lnTo>
                  <a:pt x="26365" y="115052"/>
                </a:lnTo>
                <a:lnTo>
                  <a:pt x="26365" y="125126"/>
                </a:lnTo>
                <a:lnTo>
                  <a:pt x="0" y="125126"/>
                </a:lnTo>
                <a:close/>
                <a:moveTo>
                  <a:pt x="34199" y="49856"/>
                </a:moveTo>
                <a:cubicBezTo>
                  <a:pt x="34199" y="38351"/>
                  <a:pt x="35365" y="29085"/>
                  <a:pt x="37716" y="22059"/>
                </a:cubicBezTo>
                <a:cubicBezTo>
                  <a:pt x="40161" y="15023"/>
                  <a:pt x="43730" y="9593"/>
                  <a:pt x="48414" y="5758"/>
                </a:cubicBezTo>
                <a:cubicBezTo>
                  <a:pt x="53108" y="1923"/>
                  <a:pt x="58968" y="0"/>
                  <a:pt x="65994" y="0"/>
                </a:cubicBezTo>
                <a:cubicBezTo>
                  <a:pt x="71322" y="0"/>
                  <a:pt x="75955" y="1064"/>
                  <a:pt x="79902" y="3201"/>
                </a:cubicBezTo>
                <a:cubicBezTo>
                  <a:pt x="83840" y="5226"/>
                  <a:pt x="87092" y="8263"/>
                  <a:pt x="89648" y="12303"/>
                </a:cubicBezTo>
                <a:cubicBezTo>
                  <a:pt x="92205" y="16251"/>
                  <a:pt x="94230" y="21098"/>
                  <a:pt x="95713" y="26845"/>
                </a:cubicBezTo>
                <a:cubicBezTo>
                  <a:pt x="97206" y="32491"/>
                  <a:pt x="97953" y="40161"/>
                  <a:pt x="97953" y="49856"/>
                </a:cubicBezTo>
                <a:cubicBezTo>
                  <a:pt x="97953" y="61259"/>
                  <a:pt x="96726" y="70473"/>
                  <a:pt x="94281" y="77499"/>
                </a:cubicBezTo>
                <a:cubicBezTo>
                  <a:pt x="91939" y="84535"/>
                  <a:pt x="88421" y="89966"/>
                  <a:pt x="83737" y="93801"/>
                </a:cubicBezTo>
                <a:cubicBezTo>
                  <a:pt x="79156" y="97636"/>
                  <a:pt x="73245" y="99558"/>
                  <a:pt x="65994" y="99558"/>
                </a:cubicBezTo>
                <a:cubicBezTo>
                  <a:pt x="56626" y="99558"/>
                  <a:pt x="49273" y="96204"/>
                  <a:pt x="43945" y="89485"/>
                </a:cubicBezTo>
                <a:cubicBezTo>
                  <a:pt x="37451" y="81396"/>
                  <a:pt x="34199" y="68183"/>
                  <a:pt x="34199" y="49856"/>
                </a:cubicBezTo>
                <a:close/>
                <a:moveTo>
                  <a:pt x="46501" y="49856"/>
                </a:moveTo>
                <a:cubicBezTo>
                  <a:pt x="46501" y="65841"/>
                  <a:pt x="48363" y="76487"/>
                  <a:pt x="52096" y="81815"/>
                </a:cubicBezTo>
                <a:cubicBezTo>
                  <a:pt x="55931" y="87143"/>
                  <a:pt x="60563" y="89812"/>
                  <a:pt x="65994" y="89812"/>
                </a:cubicBezTo>
                <a:cubicBezTo>
                  <a:pt x="71537" y="89812"/>
                  <a:pt x="76170" y="87143"/>
                  <a:pt x="79902" y="81815"/>
                </a:cubicBezTo>
                <a:cubicBezTo>
                  <a:pt x="83737" y="76487"/>
                  <a:pt x="85650" y="65841"/>
                  <a:pt x="85650" y="49856"/>
                </a:cubicBezTo>
                <a:cubicBezTo>
                  <a:pt x="85650" y="33769"/>
                  <a:pt x="83737" y="23123"/>
                  <a:pt x="79902" y="17897"/>
                </a:cubicBezTo>
                <a:cubicBezTo>
                  <a:pt x="76170" y="12569"/>
                  <a:pt x="71537" y="9910"/>
                  <a:pt x="65994" y="9910"/>
                </a:cubicBezTo>
                <a:cubicBezTo>
                  <a:pt x="60461" y="9910"/>
                  <a:pt x="56033" y="12252"/>
                  <a:pt x="52730" y="16946"/>
                </a:cubicBezTo>
                <a:cubicBezTo>
                  <a:pt x="48578" y="22908"/>
                  <a:pt x="46501" y="33882"/>
                  <a:pt x="46501" y="49856"/>
                </a:cubicBezTo>
                <a:close/>
                <a:moveTo>
                  <a:pt x="133491" y="125126"/>
                </a:moveTo>
                <a:lnTo>
                  <a:pt x="106962" y="125126"/>
                </a:lnTo>
                <a:lnTo>
                  <a:pt x="106962" y="115052"/>
                </a:lnTo>
                <a:lnTo>
                  <a:pt x="121505" y="115052"/>
                </a:lnTo>
                <a:lnTo>
                  <a:pt x="121505" y="10227"/>
                </a:lnTo>
                <a:lnTo>
                  <a:pt x="106962" y="10227"/>
                </a:lnTo>
                <a:lnTo>
                  <a:pt x="106962" y="327"/>
                </a:lnTo>
                <a:lnTo>
                  <a:pt x="133491" y="327"/>
                </a:lnTo>
                <a:lnTo>
                  <a:pt x="133491" y="125126"/>
                </a:lnTo>
                <a:close/>
              </a:path>
            </a:pathLst>
          </a:custGeom>
          <a:solidFill>
            <a:srgbClr val="000000"/>
          </a:solidFill>
          <a:ln w="4842" cap="sq">
            <a:noFill/>
            <a:prstDash val="solid"/>
            <a:miter/>
          </a:ln>
        </p:spPr>
        <p:txBody>
          <a:bodyPr rtlCol="0" anchor="ctr"/>
          <a:lstStyle/>
          <a:p>
            <a:endParaRPr lang="en-US" sz="1701"/>
          </a:p>
        </p:txBody>
      </p:sp>
      <p:sp>
        <p:nvSpPr>
          <p:cNvPr id="153" name="Freeform 152">
            <a:extLst>
              <a:ext uri="{FF2B5EF4-FFF2-40B4-BE49-F238E27FC236}">
                <a16:creationId xmlns:a16="http://schemas.microsoft.com/office/drawing/2014/main" id="{4D2D2C41-85BA-EE44-8FF3-46BE49CD94A7}"/>
              </a:ext>
            </a:extLst>
          </p:cNvPr>
          <p:cNvSpPr/>
          <p:nvPr/>
        </p:nvSpPr>
        <p:spPr>
          <a:xfrm>
            <a:off x="9552041"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F8BD3F"/>
          </a:solidFill>
          <a:ln w="4842" cap="sq">
            <a:noFill/>
            <a:prstDash val="solid"/>
            <a:miter/>
          </a:ln>
        </p:spPr>
        <p:txBody>
          <a:bodyPr rtlCol="0" anchor="ctr"/>
          <a:lstStyle/>
          <a:p>
            <a:endParaRPr lang="en-US" sz="1701"/>
          </a:p>
        </p:txBody>
      </p:sp>
      <p:sp>
        <p:nvSpPr>
          <p:cNvPr id="154" name="Freeform 153">
            <a:extLst>
              <a:ext uri="{FF2B5EF4-FFF2-40B4-BE49-F238E27FC236}">
                <a16:creationId xmlns:a16="http://schemas.microsoft.com/office/drawing/2014/main" id="{A20E457D-2C11-ED46-AA43-B3A3F06BAEF9}"/>
              </a:ext>
            </a:extLst>
          </p:cNvPr>
          <p:cNvSpPr/>
          <p:nvPr/>
        </p:nvSpPr>
        <p:spPr>
          <a:xfrm>
            <a:off x="9552041"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7F6000"/>
            </a:solidFill>
            <a:prstDash val="solid"/>
            <a:round/>
          </a:ln>
        </p:spPr>
        <p:txBody>
          <a:bodyPr rtlCol="0" anchor="ctr"/>
          <a:lstStyle/>
          <a:p>
            <a:endParaRPr lang="en-US" sz="1701"/>
          </a:p>
        </p:txBody>
      </p:sp>
      <p:sp>
        <p:nvSpPr>
          <p:cNvPr id="155" name="Freeform 154">
            <a:extLst>
              <a:ext uri="{FF2B5EF4-FFF2-40B4-BE49-F238E27FC236}">
                <a16:creationId xmlns:a16="http://schemas.microsoft.com/office/drawing/2014/main" id="{5940383E-E396-BF4F-91AA-E811768E81E0}"/>
              </a:ext>
            </a:extLst>
          </p:cNvPr>
          <p:cNvSpPr/>
          <p:nvPr/>
        </p:nvSpPr>
        <p:spPr>
          <a:xfrm>
            <a:off x="9658600" y="4662648"/>
            <a:ext cx="261453" cy="92247"/>
          </a:xfrm>
          <a:custGeom>
            <a:avLst/>
            <a:gdLst>
              <a:gd name="connsiteX0" fmla="*/ 0 w 276697"/>
              <a:gd name="connsiteY0" fmla="*/ 97625 h 97625"/>
              <a:gd name="connsiteX1" fmla="*/ 0 w 276697"/>
              <a:gd name="connsiteY1" fmla="*/ 0 h 97625"/>
              <a:gd name="connsiteX2" fmla="*/ 65840 w 276697"/>
              <a:gd name="connsiteY2" fmla="*/ 0 h 97625"/>
              <a:gd name="connsiteX3" fmla="*/ 65840 w 276697"/>
              <a:gd name="connsiteY3" fmla="*/ 11505 h 97625"/>
              <a:gd name="connsiteX4" fmla="*/ 12947 w 276697"/>
              <a:gd name="connsiteY4" fmla="*/ 11505 h 97625"/>
              <a:gd name="connsiteX5" fmla="*/ 12947 w 276697"/>
              <a:gd name="connsiteY5" fmla="*/ 41858 h 97625"/>
              <a:gd name="connsiteX6" fmla="*/ 58651 w 276697"/>
              <a:gd name="connsiteY6" fmla="*/ 41858 h 97625"/>
              <a:gd name="connsiteX7" fmla="*/ 58651 w 276697"/>
              <a:gd name="connsiteY7" fmla="*/ 53364 h 97625"/>
              <a:gd name="connsiteX8" fmla="*/ 12947 w 276697"/>
              <a:gd name="connsiteY8" fmla="*/ 53364 h 97625"/>
              <a:gd name="connsiteX9" fmla="*/ 12947 w 276697"/>
              <a:gd name="connsiteY9" fmla="*/ 97625 h 97625"/>
              <a:gd name="connsiteX10" fmla="*/ 0 w 276697"/>
              <a:gd name="connsiteY10" fmla="*/ 97625 h 97625"/>
              <a:gd name="connsiteX11" fmla="*/ 82142 w 276697"/>
              <a:gd name="connsiteY11" fmla="*/ 97625 h 97625"/>
              <a:gd name="connsiteX12" fmla="*/ 82142 w 276697"/>
              <a:gd name="connsiteY12" fmla="*/ 0 h 97625"/>
              <a:gd name="connsiteX13" fmla="*/ 101634 w 276697"/>
              <a:gd name="connsiteY13" fmla="*/ 0 h 97625"/>
              <a:gd name="connsiteX14" fmla="*/ 124645 w 276697"/>
              <a:gd name="connsiteY14" fmla="*/ 69185 h 97625"/>
              <a:gd name="connsiteX15" fmla="*/ 129441 w 276697"/>
              <a:gd name="connsiteY15" fmla="*/ 83563 h 97625"/>
              <a:gd name="connsiteX16" fmla="*/ 134555 w 276697"/>
              <a:gd name="connsiteY16" fmla="*/ 67906 h 97625"/>
              <a:gd name="connsiteX17" fmla="*/ 157882 w 276697"/>
              <a:gd name="connsiteY17" fmla="*/ 0 h 97625"/>
              <a:gd name="connsiteX18" fmla="*/ 175309 w 276697"/>
              <a:gd name="connsiteY18" fmla="*/ 0 h 97625"/>
              <a:gd name="connsiteX19" fmla="*/ 175309 w 276697"/>
              <a:gd name="connsiteY19" fmla="*/ 97625 h 97625"/>
              <a:gd name="connsiteX20" fmla="*/ 162842 w 276697"/>
              <a:gd name="connsiteY20" fmla="*/ 97625 h 97625"/>
              <a:gd name="connsiteX21" fmla="*/ 162842 w 276697"/>
              <a:gd name="connsiteY21" fmla="*/ 15974 h 97625"/>
              <a:gd name="connsiteX22" fmla="*/ 134555 w 276697"/>
              <a:gd name="connsiteY22" fmla="*/ 97625 h 97625"/>
              <a:gd name="connsiteX23" fmla="*/ 122896 w 276697"/>
              <a:gd name="connsiteY23" fmla="*/ 97625 h 97625"/>
              <a:gd name="connsiteX24" fmla="*/ 94609 w 276697"/>
              <a:gd name="connsiteY24" fmla="*/ 14532 h 97625"/>
              <a:gd name="connsiteX25" fmla="*/ 94609 w 276697"/>
              <a:gd name="connsiteY25" fmla="*/ 97625 h 97625"/>
              <a:gd name="connsiteX26" fmla="*/ 82142 w 276697"/>
              <a:gd name="connsiteY26" fmla="*/ 97625 h 97625"/>
              <a:gd name="connsiteX27" fmla="*/ 185464 w 276697"/>
              <a:gd name="connsiteY27" fmla="*/ 97625 h 97625"/>
              <a:gd name="connsiteX28" fmla="*/ 222853 w 276697"/>
              <a:gd name="connsiteY28" fmla="*/ 0 h 97625"/>
              <a:gd name="connsiteX29" fmla="*/ 236751 w 276697"/>
              <a:gd name="connsiteY29" fmla="*/ 0 h 97625"/>
              <a:gd name="connsiteX30" fmla="*/ 276698 w 276697"/>
              <a:gd name="connsiteY30" fmla="*/ 97625 h 97625"/>
              <a:gd name="connsiteX31" fmla="*/ 262001 w 276697"/>
              <a:gd name="connsiteY31" fmla="*/ 97625 h 97625"/>
              <a:gd name="connsiteX32" fmla="*/ 250660 w 276697"/>
              <a:gd name="connsiteY32" fmla="*/ 68070 h 97625"/>
              <a:gd name="connsiteX33" fmla="*/ 209906 w 276697"/>
              <a:gd name="connsiteY33" fmla="*/ 68070 h 97625"/>
              <a:gd name="connsiteX34" fmla="*/ 199199 w 276697"/>
              <a:gd name="connsiteY34" fmla="*/ 97625 h 97625"/>
              <a:gd name="connsiteX35" fmla="*/ 185464 w 276697"/>
              <a:gd name="connsiteY35" fmla="*/ 97625 h 97625"/>
              <a:gd name="connsiteX36" fmla="*/ 213588 w 276697"/>
              <a:gd name="connsiteY36" fmla="*/ 57526 h 97625"/>
              <a:gd name="connsiteX37" fmla="*/ 246661 w 276697"/>
              <a:gd name="connsiteY37" fmla="*/ 57526 h 97625"/>
              <a:gd name="connsiteX38" fmla="*/ 236434 w 276697"/>
              <a:gd name="connsiteY38" fmla="*/ 30517 h 97625"/>
              <a:gd name="connsiteX39" fmla="*/ 229562 w 276697"/>
              <a:gd name="connsiteY39" fmla="*/ 10380 h 97625"/>
              <a:gd name="connsiteX40" fmla="*/ 224285 w 276697"/>
              <a:gd name="connsiteY40" fmla="*/ 28922 h 97625"/>
              <a:gd name="connsiteX41" fmla="*/ 213588 w 276697"/>
              <a:gd name="connsiteY41" fmla="*/ 57526 h 9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6697" h="97625">
                <a:moveTo>
                  <a:pt x="0" y="97625"/>
                </a:moveTo>
                <a:lnTo>
                  <a:pt x="0" y="0"/>
                </a:lnTo>
                <a:lnTo>
                  <a:pt x="65840" y="0"/>
                </a:lnTo>
                <a:lnTo>
                  <a:pt x="65840" y="11505"/>
                </a:lnTo>
                <a:lnTo>
                  <a:pt x="12947" y="11505"/>
                </a:lnTo>
                <a:lnTo>
                  <a:pt x="12947" y="41858"/>
                </a:lnTo>
                <a:lnTo>
                  <a:pt x="58651" y="41858"/>
                </a:lnTo>
                <a:lnTo>
                  <a:pt x="58651" y="53364"/>
                </a:lnTo>
                <a:lnTo>
                  <a:pt x="12947" y="53364"/>
                </a:lnTo>
                <a:lnTo>
                  <a:pt x="12947" y="97625"/>
                </a:lnTo>
                <a:lnTo>
                  <a:pt x="0" y="97625"/>
                </a:lnTo>
                <a:close/>
                <a:moveTo>
                  <a:pt x="82142" y="97625"/>
                </a:moveTo>
                <a:lnTo>
                  <a:pt x="82142" y="0"/>
                </a:lnTo>
                <a:lnTo>
                  <a:pt x="101634" y="0"/>
                </a:lnTo>
                <a:lnTo>
                  <a:pt x="124645" y="69185"/>
                </a:lnTo>
                <a:cubicBezTo>
                  <a:pt x="126782" y="75577"/>
                  <a:pt x="128378" y="80373"/>
                  <a:pt x="129441" y="83563"/>
                </a:cubicBezTo>
                <a:cubicBezTo>
                  <a:pt x="130505" y="80056"/>
                  <a:pt x="132213" y="74830"/>
                  <a:pt x="134555" y="67906"/>
                </a:cubicBezTo>
                <a:lnTo>
                  <a:pt x="157882" y="0"/>
                </a:lnTo>
                <a:lnTo>
                  <a:pt x="175309" y="0"/>
                </a:lnTo>
                <a:lnTo>
                  <a:pt x="175309" y="97625"/>
                </a:lnTo>
                <a:lnTo>
                  <a:pt x="162842" y="97625"/>
                </a:lnTo>
                <a:lnTo>
                  <a:pt x="162842" y="15974"/>
                </a:lnTo>
                <a:lnTo>
                  <a:pt x="134555" y="97625"/>
                </a:lnTo>
                <a:lnTo>
                  <a:pt x="122896" y="97625"/>
                </a:lnTo>
                <a:lnTo>
                  <a:pt x="94609" y="14532"/>
                </a:lnTo>
                <a:lnTo>
                  <a:pt x="94609" y="97625"/>
                </a:lnTo>
                <a:lnTo>
                  <a:pt x="82142" y="97625"/>
                </a:lnTo>
                <a:close/>
                <a:moveTo>
                  <a:pt x="185464" y="97625"/>
                </a:moveTo>
                <a:lnTo>
                  <a:pt x="222853" y="0"/>
                </a:lnTo>
                <a:lnTo>
                  <a:pt x="236751" y="0"/>
                </a:lnTo>
                <a:lnTo>
                  <a:pt x="276698" y="97625"/>
                </a:lnTo>
                <a:lnTo>
                  <a:pt x="262001" y="97625"/>
                </a:lnTo>
                <a:lnTo>
                  <a:pt x="250660" y="68070"/>
                </a:lnTo>
                <a:lnTo>
                  <a:pt x="209906" y="68070"/>
                </a:lnTo>
                <a:lnTo>
                  <a:pt x="199199" y="97625"/>
                </a:lnTo>
                <a:lnTo>
                  <a:pt x="185464" y="97625"/>
                </a:lnTo>
                <a:close/>
                <a:moveTo>
                  <a:pt x="213588" y="57526"/>
                </a:moveTo>
                <a:lnTo>
                  <a:pt x="246661" y="57526"/>
                </a:lnTo>
                <a:lnTo>
                  <a:pt x="236434" y="30517"/>
                </a:lnTo>
                <a:cubicBezTo>
                  <a:pt x="233346" y="22315"/>
                  <a:pt x="231055" y="15606"/>
                  <a:pt x="229562" y="10380"/>
                </a:cubicBezTo>
                <a:cubicBezTo>
                  <a:pt x="228284" y="16557"/>
                  <a:pt x="226525" y="22744"/>
                  <a:pt x="224285" y="28922"/>
                </a:cubicBezTo>
                <a:lnTo>
                  <a:pt x="213588" y="57526"/>
                </a:lnTo>
                <a:close/>
              </a:path>
            </a:pathLst>
          </a:custGeom>
          <a:solidFill>
            <a:srgbClr val="000000"/>
          </a:solidFill>
          <a:ln w="4842" cap="sq">
            <a:noFill/>
            <a:prstDash val="solid"/>
            <a:miter/>
          </a:ln>
        </p:spPr>
        <p:txBody>
          <a:bodyPr rtlCol="0" anchor="ctr"/>
          <a:lstStyle/>
          <a:p>
            <a:endParaRPr lang="en-US" sz="1701"/>
          </a:p>
        </p:txBody>
      </p:sp>
      <p:sp>
        <p:nvSpPr>
          <p:cNvPr id="156" name="Freeform 155">
            <a:extLst>
              <a:ext uri="{FF2B5EF4-FFF2-40B4-BE49-F238E27FC236}">
                <a16:creationId xmlns:a16="http://schemas.microsoft.com/office/drawing/2014/main" id="{704319E3-D304-5E41-8C4D-02FBAD36B61E}"/>
              </a:ext>
            </a:extLst>
          </p:cNvPr>
          <p:cNvSpPr/>
          <p:nvPr/>
        </p:nvSpPr>
        <p:spPr>
          <a:xfrm>
            <a:off x="9721122" y="4816953"/>
            <a:ext cx="126137" cy="118232"/>
          </a:xfrm>
          <a:custGeom>
            <a:avLst/>
            <a:gdLst>
              <a:gd name="connsiteX0" fmla="*/ 0 w 133491"/>
              <a:gd name="connsiteY0" fmla="*/ 125126 h 125125"/>
              <a:gd name="connsiteX1" fmla="*/ 0 w 133491"/>
              <a:gd name="connsiteY1" fmla="*/ 327 h 125125"/>
              <a:gd name="connsiteX2" fmla="*/ 26365 w 133491"/>
              <a:gd name="connsiteY2" fmla="*/ 327 h 125125"/>
              <a:gd name="connsiteX3" fmla="*/ 26365 w 133491"/>
              <a:gd name="connsiteY3" fmla="*/ 10227 h 125125"/>
              <a:gd name="connsiteX4" fmla="*/ 11986 w 133491"/>
              <a:gd name="connsiteY4" fmla="*/ 10227 h 125125"/>
              <a:gd name="connsiteX5" fmla="*/ 11986 w 133491"/>
              <a:gd name="connsiteY5" fmla="*/ 115052 h 125125"/>
              <a:gd name="connsiteX6" fmla="*/ 26365 w 133491"/>
              <a:gd name="connsiteY6" fmla="*/ 115052 h 125125"/>
              <a:gd name="connsiteX7" fmla="*/ 26365 w 133491"/>
              <a:gd name="connsiteY7" fmla="*/ 125126 h 125125"/>
              <a:gd name="connsiteX8" fmla="*/ 0 w 133491"/>
              <a:gd name="connsiteY8" fmla="*/ 125126 h 125125"/>
              <a:gd name="connsiteX9" fmla="*/ 79422 w 133491"/>
              <a:gd name="connsiteY9" fmla="*/ 97953 h 125125"/>
              <a:gd name="connsiteX10" fmla="*/ 67436 w 133491"/>
              <a:gd name="connsiteY10" fmla="*/ 97953 h 125125"/>
              <a:gd name="connsiteX11" fmla="*/ 67436 w 133491"/>
              <a:gd name="connsiteY11" fmla="*/ 21579 h 125125"/>
              <a:gd name="connsiteX12" fmla="*/ 56084 w 133491"/>
              <a:gd name="connsiteY12" fmla="*/ 29883 h 125125"/>
              <a:gd name="connsiteX13" fmla="*/ 43464 w 133491"/>
              <a:gd name="connsiteY13" fmla="*/ 36121 h 125125"/>
              <a:gd name="connsiteX14" fmla="*/ 43464 w 133491"/>
              <a:gd name="connsiteY14" fmla="*/ 24453 h 125125"/>
              <a:gd name="connsiteX15" fmla="*/ 61044 w 133491"/>
              <a:gd name="connsiteY15" fmla="*/ 13111 h 125125"/>
              <a:gd name="connsiteX16" fmla="*/ 71588 w 133491"/>
              <a:gd name="connsiteY16" fmla="*/ 0 h 125125"/>
              <a:gd name="connsiteX17" fmla="*/ 79422 w 133491"/>
              <a:gd name="connsiteY17" fmla="*/ 0 h 125125"/>
              <a:gd name="connsiteX18" fmla="*/ 79422 w 133491"/>
              <a:gd name="connsiteY18" fmla="*/ 97953 h 125125"/>
              <a:gd name="connsiteX19" fmla="*/ 133491 w 133491"/>
              <a:gd name="connsiteY19" fmla="*/ 125126 h 125125"/>
              <a:gd name="connsiteX20" fmla="*/ 106962 w 133491"/>
              <a:gd name="connsiteY20" fmla="*/ 125126 h 125125"/>
              <a:gd name="connsiteX21" fmla="*/ 106962 w 133491"/>
              <a:gd name="connsiteY21" fmla="*/ 115052 h 125125"/>
              <a:gd name="connsiteX22" fmla="*/ 121505 w 133491"/>
              <a:gd name="connsiteY22" fmla="*/ 115052 h 125125"/>
              <a:gd name="connsiteX23" fmla="*/ 121505 w 133491"/>
              <a:gd name="connsiteY23" fmla="*/ 10227 h 125125"/>
              <a:gd name="connsiteX24" fmla="*/ 106962 w 133491"/>
              <a:gd name="connsiteY24" fmla="*/ 10227 h 125125"/>
              <a:gd name="connsiteX25" fmla="*/ 106962 w 133491"/>
              <a:gd name="connsiteY25" fmla="*/ 327 h 125125"/>
              <a:gd name="connsiteX26" fmla="*/ 133491 w 133491"/>
              <a:gd name="connsiteY26" fmla="*/ 327 h 125125"/>
              <a:gd name="connsiteX27" fmla="*/ 133491 w 133491"/>
              <a:gd name="connsiteY27"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3491" h="125125">
                <a:moveTo>
                  <a:pt x="0" y="125126"/>
                </a:moveTo>
                <a:lnTo>
                  <a:pt x="0" y="327"/>
                </a:lnTo>
                <a:lnTo>
                  <a:pt x="26365" y="327"/>
                </a:lnTo>
                <a:lnTo>
                  <a:pt x="26365" y="10227"/>
                </a:lnTo>
                <a:lnTo>
                  <a:pt x="11986" y="10227"/>
                </a:lnTo>
                <a:lnTo>
                  <a:pt x="11986" y="115052"/>
                </a:lnTo>
                <a:lnTo>
                  <a:pt x="26365" y="115052"/>
                </a:lnTo>
                <a:lnTo>
                  <a:pt x="26365" y="125126"/>
                </a:lnTo>
                <a:lnTo>
                  <a:pt x="0" y="125126"/>
                </a:lnTo>
                <a:close/>
                <a:moveTo>
                  <a:pt x="79422" y="97953"/>
                </a:moveTo>
                <a:lnTo>
                  <a:pt x="67436" y="97953"/>
                </a:lnTo>
                <a:lnTo>
                  <a:pt x="67436" y="21579"/>
                </a:lnTo>
                <a:cubicBezTo>
                  <a:pt x="64562" y="24350"/>
                  <a:pt x="60778" y="27111"/>
                  <a:pt x="56084" y="29883"/>
                </a:cubicBezTo>
                <a:cubicBezTo>
                  <a:pt x="51400" y="32655"/>
                  <a:pt x="47197" y="34731"/>
                  <a:pt x="43464" y="36121"/>
                </a:cubicBezTo>
                <a:lnTo>
                  <a:pt x="43464" y="24453"/>
                </a:lnTo>
                <a:cubicBezTo>
                  <a:pt x="50173" y="21364"/>
                  <a:pt x="56033" y="17580"/>
                  <a:pt x="61044" y="13111"/>
                </a:cubicBezTo>
                <a:cubicBezTo>
                  <a:pt x="66045" y="8529"/>
                  <a:pt x="69563" y="4162"/>
                  <a:pt x="71588" y="0"/>
                </a:cubicBezTo>
                <a:lnTo>
                  <a:pt x="79422" y="0"/>
                </a:lnTo>
                <a:lnTo>
                  <a:pt x="79422" y="97953"/>
                </a:lnTo>
                <a:close/>
                <a:moveTo>
                  <a:pt x="133491" y="125126"/>
                </a:moveTo>
                <a:lnTo>
                  <a:pt x="106962" y="125126"/>
                </a:lnTo>
                <a:lnTo>
                  <a:pt x="106962" y="115052"/>
                </a:lnTo>
                <a:lnTo>
                  <a:pt x="121505" y="115052"/>
                </a:lnTo>
                <a:lnTo>
                  <a:pt x="121505" y="10227"/>
                </a:lnTo>
                <a:lnTo>
                  <a:pt x="106962" y="10227"/>
                </a:lnTo>
                <a:lnTo>
                  <a:pt x="106962" y="327"/>
                </a:lnTo>
                <a:lnTo>
                  <a:pt x="133491" y="327"/>
                </a:lnTo>
                <a:lnTo>
                  <a:pt x="133491" y="125126"/>
                </a:lnTo>
                <a:close/>
              </a:path>
            </a:pathLst>
          </a:custGeom>
          <a:solidFill>
            <a:srgbClr val="000000"/>
          </a:solidFill>
          <a:ln w="4842" cap="sq">
            <a:noFill/>
            <a:prstDash val="solid"/>
            <a:miter/>
          </a:ln>
        </p:spPr>
        <p:txBody>
          <a:bodyPr rtlCol="0" anchor="ctr"/>
          <a:lstStyle/>
          <a:p>
            <a:endParaRPr lang="en-US" sz="1701"/>
          </a:p>
        </p:txBody>
      </p:sp>
      <p:sp>
        <p:nvSpPr>
          <p:cNvPr id="157" name="Freeform 156">
            <a:extLst>
              <a:ext uri="{FF2B5EF4-FFF2-40B4-BE49-F238E27FC236}">
                <a16:creationId xmlns:a16="http://schemas.microsoft.com/office/drawing/2014/main" id="{B33C95D9-6EC0-094F-A4F2-B8B461C5EEB0}"/>
              </a:ext>
            </a:extLst>
          </p:cNvPr>
          <p:cNvSpPr/>
          <p:nvPr/>
        </p:nvSpPr>
        <p:spPr>
          <a:xfrm>
            <a:off x="10015885"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F8BD3F"/>
          </a:solidFill>
          <a:ln w="4842" cap="sq">
            <a:noFill/>
            <a:prstDash val="solid"/>
            <a:miter/>
          </a:ln>
        </p:spPr>
        <p:txBody>
          <a:bodyPr rtlCol="0" anchor="ctr"/>
          <a:lstStyle/>
          <a:p>
            <a:endParaRPr lang="en-US" sz="1701"/>
          </a:p>
        </p:txBody>
      </p:sp>
      <p:sp>
        <p:nvSpPr>
          <p:cNvPr id="158" name="Freeform 157">
            <a:extLst>
              <a:ext uri="{FF2B5EF4-FFF2-40B4-BE49-F238E27FC236}">
                <a16:creationId xmlns:a16="http://schemas.microsoft.com/office/drawing/2014/main" id="{A786A35C-EF41-7940-99E5-8BBA874A85CF}"/>
              </a:ext>
            </a:extLst>
          </p:cNvPr>
          <p:cNvSpPr/>
          <p:nvPr/>
        </p:nvSpPr>
        <p:spPr>
          <a:xfrm>
            <a:off x="10015885"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7F6000"/>
            </a:solidFill>
            <a:prstDash val="solid"/>
            <a:round/>
          </a:ln>
        </p:spPr>
        <p:txBody>
          <a:bodyPr rtlCol="0" anchor="ctr"/>
          <a:lstStyle/>
          <a:p>
            <a:endParaRPr lang="en-US" sz="1701"/>
          </a:p>
        </p:txBody>
      </p:sp>
      <p:sp>
        <p:nvSpPr>
          <p:cNvPr id="159" name="Freeform 158">
            <a:extLst>
              <a:ext uri="{FF2B5EF4-FFF2-40B4-BE49-F238E27FC236}">
                <a16:creationId xmlns:a16="http://schemas.microsoft.com/office/drawing/2014/main" id="{78BF8E71-1B7C-4E4A-AE51-B0EE5B2C08BC}"/>
              </a:ext>
            </a:extLst>
          </p:cNvPr>
          <p:cNvSpPr/>
          <p:nvPr/>
        </p:nvSpPr>
        <p:spPr>
          <a:xfrm>
            <a:off x="10122445" y="4662648"/>
            <a:ext cx="261453" cy="92247"/>
          </a:xfrm>
          <a:custGeom>
            <a:avLst/>
            <a:gdLst>
              <a:gd name="connsiteX0" fmla="*/ 0 w 276697"/>
              <a:gd name="connsiteY0" fmla="*/ 97625 h 97625"/>
              <a:gd name="connsiteX1" fmla="*/ 0 w 276697"/>
              <a:gd name="connsiteY1" fmla="*/ 0 h 97625"/>
              <a:gd name="connsiteX2" fmla="*/ 65840 w 276697"/>
              <a:gd name="connsiteY2" fmla="*/ 0 h 97625"/>
              <a:gd name="connsiteX3" fmla="*/ 65840 w 276697"/>
              <a:gd name="connsiteY3" fmla="*/ 11505 h 97625"/>
              <a:gd name="connsiteX4" fmla="*/ 12947 w 276697"/>
              <a:gd name="connsiteY4" fmla="*/ 11505 h 97625"/>
              <a:gd name="connsiteX5" fmla="*/ 12947 w 276697"/>
              <a:gd name="connsiteY5" fmla="*/ 41858 h 97625"/>
              <a:gd name="connsiteX6" fmla="*/ 58651 w 276697"/>
              <a:gd name="connsiteY6" fmla="*/ 41858 h 97625"/>
              <a:gd name="connsiteX7" fmla="*/ 58651 w 276697"/>
              <a:gd name="connsiteY7" fmla="*/ 53364 h 97625"/>
              <a:gd name="connsiteX8" fmla="*/ 12947 w 276697"/>
              <a:gd name="connsiteY8" fmla="*/ 53364 h 97625"/>
              <a:gd name="connsiteX9" fmla="*/ 12947 w 276697"/>
              <a:gd name="connsiteY9" fmla="*/ 97625 h 97625"/>
              <a:gd name="connsiteX10" fmla="*/ 0 w 276697"/>
              <a:gd name="connsiteY10" fmla="*/ 97625 h 97625"/>
              <a:gd name="connsiteX11" fmla="*/ 82142 w 276697"/>
              <a:gd name="connsiteY11" fmla="*/ 97625 h 97625"/>
              <a:gd name="connsiteX12" fmla="*/ 82142 w 276697"/>
              <a:gd name="connsiteY12" fmla="*/ 0 h 97625"/>
              <a:gd name="connsiteX13" fmla="*/ 101634 w 276697"/>
              <a:gd name="connsiteY13" fmla="*/ 0 h 97625"/>
              <a:gd name="connsiteX14" fmla="*/ 124645 w 276697"/>
              <a:gd name="connsiteY14" fmla="*/ 69185 h 97625"/>
              <a:gd name="connsiteX15" fmla="*/ 129441 w 276697"/>
              <a:gd name="connsiteY15" fmla="*/ 83563 h 97625"/>
              <a:gd name="connsiteX16" fmla="*/ 134555 w 276697"/>
              <a:gd name="connsiteY16" fmla="*/ 67906 h 97625"/>
              <a:gd name="connsiteX17" fmla="*/ 157882 w 276697"/>
              <a:gd name="connsiteY17" fmla="*/ 0 h 97625"/>
              <a:gd name="connsiteX18" fmla="*/ 175309 w 276697"/>
              <a:gd name="connsiteY18" fmla="*/ 0 h 97625"/>
              <a:gd name="connsiteX19" fmla="*/ 175309 w 276697"/>
              <a:gd name="connsiteY19" fmla="*/ 97625 h 97625"/>
              <a:gd name="connsiteX20" fmla="*/ 162842 w 276697"/>
              <a:gd name="connsiteY20" fmla="*/ 97625 h 97625"/>
              <a:gd name="connsiteX21" fmla="*/ 162842 w 276697"/>
              <a:gd name="connsiteY21" fmla="*/ 15974 h 97625"/>
              <a:gd name="connsiteX22" fmla="*/ 134555 w 276697"/>
              <a:gd name="connsiteY22" fmla="*/ 97625 h 97625"/>
              <a:gd name="connsiteX23" fmla="*/ 122896 w 276697"/>
              <a:gd name="connsiteY23" fmla="*/ 97625 h 97625"/>
              <a:gd name="connsiteX24" fmla="*/ 94609 w 276697"/>
              <a:gd name="connsiteY24" fmla="*/ 14532 h 97625"/>
              <a:gd name="connsiteX25" fmla="*/ 94609 w 276697"/>
              <a:gd name="connsiteY25" fmla="*/ 97625 h 97625"/>
              <a:gd name="connsiteX26" fmla="*/ 82142 w 276697"/>
              <a:gd name="connsiteY26" fmla="*/ 97625 h 97625"/>
              <a:gd name="connsiteX27" fmla="*/ 185464 w 276697"/>
              <a:gd name="connsiteY27" fmla="*/ 97625 h 97625"/>
              <a:gd name="connsiteX28" fmla="*/ 222853 w 276697"/>
              <a:gd name="connsiteY28" fmla="*/ 0 h 97625"/>
              <a:gd name="connsiteX29" fmla="*/ 236751 w 276697"/>
              <a:gd name="connsiteY29" fmla="*/ 0 h 97625"/>
              <a:gd name="connsiteX30" fmla="*/ 276698 w 276697"/>
              <a:gd name="connsiteY30" fmla="*/ 97625 h 97625"/>
              <a:gd name="connsiteX31" fmla="*/ 262001 w 276697"/>
              <a:gd name="connsiteY31" fmla="*/ 97625 h 97625"/>
              <a:gd name="connsiteX32" fmla="*/ 250660 w 276697"/>
              <a:gd name="connsiteY32" fmla="*/ 68070 h 97625"/>
              <a:gd name="connsiteX33" fmla="*/ 209906 w 276697"/>
              <a:gd name="connsiteY33" fmla="*/ 68070 h 97625"/>
              <a:gd name="connsiteX34" fmla="*/ 199199 w 276697"/>
              <a:gd name="connsiteY34" fmla="*/ 97625 h 97625"/>
              <a:gd name="connsiteX35" fmla="*/ 185464 w 276697"/>
              <a:gd name="connsiteY35" fmla="*/ 97625 h 97625"/>
              <a:gd name="connsiteX36" fmla="*/ 213588 w 276697"/>
              <a:gd name="connsiteY36" fmla="*/ 57526 h 97625"/>
              <a:gd name="connsiteX37" fmla="*/ 246661 w 276697"/>
              <a:gd name="connsiteY37" fmla="*/ 57526 h 97625"/>
              <a:gd name="connsiteX38" fmla="*/ 236434 w 276697"/>
              <a:gd name="connsiteY38" fmla="*/ 30517 h 97625"/>
              <a:gd name="connsiteX39" fmla="*/ 229562 w 276697"/>
              <a:gd name="connsiteY39" fmla="*/ 10380 h 97625"/>
              <a:gd name="connsiteX40" fmla="*/ 224285 w 276697"/>
              <a:gd name="connsiteY40" fmla="*/ 28922 h 97625"/>
              <a:gd name="connsiteX41" fmla="*/ 213588 w 276697"/>
              <a:gd name="connsiteY41" fmla="*/ 57526 h 9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6697" h="97625">
                <a:moveTo>
                  <a:pt x="0" y="97625"/>
                </a:moveTo>
                <a:lnTo>
                  <a:pt x="0" y="0"/>
                </a:lnTo>
                <a:lnTo>
                  <a:pt x="65840" y="0"/>
                </a:lnTo>
                <a:lnTo>
                  <a:pt x="65840" y="11505"/>
                </a:lnTo>
                <a:lnTo>
                  <a:pt x="12947" y="11505"/>
                </a:lnTo>
                <a:lnTo>
                  <a:pt x="12947" y="41858"/>
                </a:lnTo>
                <a:lnTo>
                  <a:pt x="58651" y="41858"/>
                </a:lnTo>
                <a:lnTo>
                  <a:pt x="58651" y="53364"/>
                </a:lnTo>
                <a:lnTo>
                  <a:pt x="12947" y="53364"/>
                </a:lnTo>
                <a:lnTo>
                  <a:pt x="12947" y="97625"/>
                </a:lnTo>
                <a:lnTo>
                  <a:pt x="0" y="97625"/>
                </a:lnTo>
                <a:close/>
                <a:moveTo>
                  <a:pt x="82142" y="97625"/>
                </a:moveTo>
                <a:lnTo>
                  <a:pt x="82142" y="0"/>
                </a:lnTo>
                <a:lnTo>
                  <a:pt x="101634" y="0"/>
                </a:lnTo>
                <a:lnTo>
                  <a:pt x="124645" y="69185"/>
                </a:lnTo>
                <a:cubicBezTo>
                  <a:pt x="126782" y="75577"/>
                  <a:pt x="128378" y="80373"/>
                  <a:pt x="129441" y="83563"/>
                </a:cubicBezTo>
                <a:cubicBezTo>
                  <a:pt x="130505" y="80056"/>
                  <a:pt x="132213" y="74830"/>
                  <a:pt x="134555" y="67906"/>
                </a:cubicBezTo>
                <a:lnTo>
                  <a:pt x="157882" y="0"/>
                </a:lnTo>
                <a:lnTo>
                  <a:pt x="175309" y="0"/>
                </a:lnTo>
                <a:lnTo>
                  <a:pt x="175309" y="97625"/>
                </a:lnTo>
                <a:lnTo>
                  <a:pt x="162842" y="97625"/>
                </a:lnTo>
                <a:lnTo>
                  <a:pt x="162842" y="15974"/>
                </a:lnTo>
                <a:lnTo>
                  <a:pt x="134555" y="97625"/>
                </a:lnTo>
                <a:lnTo>
                  <a:pt x="122896" y="97625"/>
                </a:lnTo>
                <a:lnTo>
                  <a:pt x="94609" y="14532"/>
                </a:lnTo>
                <a:lnTo>
                  <a:pt x="94609" y="97625"/>
                </a:lnTo>
                <a:lnTo>
                  <a:pt x="82142" y="97625"/>
                </a:lnTo>
                <a:close/>
                <a:moveTo>
                  <a:pt x="185464" y="97625"/>
                </a:moveTo>
                <a:lnTo>
                  <a:pt x="222853" y="0"/>
                </a:lnTo>
                <a:lnTo>
                  <a:pt x="236751" y="0"/>
                </a:lnTo>
                <a:lnTo>
                  <a:pt x="276698" y="97625"/>
                </a:lnTo>
                <a:lnTo>
                  <a:pt x="262001" y="97625"/>
                </a:lnTo>
                <a:lnTo>
                  <a:pt x="250660" y="68070"/>
                </a:lnTo>
                <a:lnTo>
                  <a:pt x="209906" y="68070"/>
                </a:lnTo>
                <a:lnTo>
                  <a:pt x="199199" y="97625"/>
                </a:lnTo>
                <a:lnTo>
                  <a:pt x="185464" y="97625"/>
                </a:lnTo>
                <a:close/>
                <a:moveTo>
                  <a:pt x="213588" y="57526"/>
                </a:moveTo>
                <a:lnTo>
                  <a:pt x="246661" y="57526"/>
                </a:lnTo>
                <a:lnTo>
                  <a:pt x="236434" y="30517"/>
                </a:lnTo>
                <a:cubicBezTo>
                  <a:pt x="233346" y="22315"/>
                  <a:pt x="231055" y="15606"/>
                  <a:pt x="229562" y="10380"/>
                </a:cubicBezTo>
                <a:cubicBezTo>
                  <a:pt x="228284" y="16557"/>
                  <a:pt x="226525" y="22744"/>
                  <a:pt x="224285" y="28922"/>
                </a:cubicBezTo>
                <a:lnTo>
                  <a:pt x="213588" y="57526"/>
                </a:lnTo>
                <a:close/>
              </a:path>
            </a:pathLst>
          </a:custGeom>
          <a:solidFill>
            <a:srgbClr val="000000"/>
          </a:solidFill>
          <a:ln w="4842" cap="sq">
            <a:noFill/>
            <a:prstDash val="solid"/>
            <a:miter/>
          </a:ln>
        </p:spPr>
        <p:txBody>
          <a:bodyPr rtlCol="0" anchor="ctr"/>
          <a:lstStyle/>
          <a:p>
            <a:endParaRPr lang="en-US" sz="1701"/>
          </a:p>
        </p:txBody>
      </p:sp>
      <p:sp>
        <p:nvSpPr>
          <p:cNvPr id="160" name="Freeform 159">
            <a:extLst>
              <a:ext uri="{FF2B5EF4-FFF2-40B4-BE49-F238E27FC236}">
                <a16:creationId xmlns:a16="http://schemas.microsoft.com/office/drawing/2014/main" id="{594C5AEC-BCBF-944D-88F0-B27260AB4782}"/>
              </a:ext>
            </a:extLst>
          </p:cNvPr>
          <p:cNvSpPr/>
          <p:nvPr/>
        </p:nvSpPr>
        <p:spPr>
          <a:xfrm>
            <a:off x="10184967" y="4816953"/>
            <a:ext cx="126137" cy="118232"/>
          </a:xfrm>
          <a:custGeom>
            <a:avLst/>
            <a:gdLst>
              <a:gd name="connsiteX0" fmla="*/ 0 w 133491"/>
              <a:gd name="connsiteY0" fmla="*/ 125126 h 125125"/>
              <a:gd name="connsiteX1" fmla="*/ 0 w 133491"/>
              <a:gd name="connsiteY1" fmla="*/ 327 h 125125"/>
              <a:gd name="connsiteX2" fmla="*/ 26365 w 133491"/>
              <a:gd name="connsiteY2" fmla="*/ 327 h 125125"/>
              <a:gd name="connsiteX3" fmla="*/ 26365 w 133491"/>
              <a:gd name="connsiteY3" fmla="*/ 10227 h 125125"/>
              <a:gd name="connsiteX4" fmla="*/ 11986 w 133491"/>
              <a:gd name="connsiteY4" fmla="*/ 10227 h 125125"/>
              <a:gd name="connsiteX5" fmla="*/ 11986 w 133491"/>
              <a:gd name="connsiteY5" fmla="*/ 115052 h 125125"/>
              <a:gd name="connsiteX6" fmla="*/ 26365 w 133491"/>
              <a:gd name="connsiteY6" fmla="*/ 115052 h 125125"/>
              <a:gd name="connsiteX7" fmla="*/ 26365 w 133491"/>
              <a:gd name="connsiteY7" fmla="*/ 125126 h 125125"/>
              <a:gd name="connsiteX8" fmla="*/ 0 w 133491"/>
              <a:gd name="connsiteY8" fmla="*/ 125126 h 125125"/>
              <a:gd name="connsiteX9" fmla="*/ 97155 w 133491"/>
              <a:gd name="connsiteY9" fmla="*/ 86448 h 125125"/>
              <a:gd name="connsiteX10" fmla="*/ 97155 w 133491"/>
              <a:gd name="connsiteY10" fmla="*/ 97953 h 125125"/>
              <a:gd name="connsiteX11" fmla="*/ 32757 w 133491"/>
              <a:gd name="connsiteY11" fmla="*/ 97953 h 125125"/>
              <a:gd name="connsiteX12" fmla="*/ 34199 w 133491"/>
              <a:gd name="connsiteY12" fmla="*/ 89649 h 125125"/>
              <a:gd name="connsiteX13" fmla="*/ 42022 w 133491"/>
              <a:gd name="connsiteY13" fmla="*/ 76701 h 125125"/>
              <a:gd name="connsiteX14" fmla="*/ 57690 w 133491"/>
              <a:gd name="connsiteY14" fmla="*/ 61842 h 125125"/>
              <a:gd name="connsiteX15" fmla="*/ 79258 w 133491"/>
              <a:gd name="connsiteY15" fmla="*/ 41235 h 125125"/>
              <a:gd name="connsiteX16" fmla="*/ 84852 w 133491"/>
              <a:gd name="connsiteY16" fmla="*/ 26845 h 125125"/>
              <a:gd name="connsiteX17" fmla="*/ 79739 w 133491"/>
              <a:gd name="connsiteY17" fmla="*/ 14860 h 125125"/>
              <a:gd name="connsiteX18" fmla="*/ 66475 w 133491"/>
              <a:gd name="connsiteY18" fmla="*/ 9910 h 125125"/>
              <a:gd name="connsiteX19" fmla="*/ 52413 w 133491"/>
              <a:gd name="connsiteY19" fmla="*/ 15187 h 125125"/>
              <a:gd name="connsiteX20" fmla="*/ 47299 w 133491"/>
              <a:gd name="connsiteY20" fmla="*/ 29402 h 125125"/>
              <a:gd name="connsiteX21" fmla="*/ 34996 w 133491"/>
              <a:gd name="connsiteY21" fmla="*/ 28288 h 125125"/>
              <a:gd name="connsiteX22" fmla="*/ 44425 w 133491"/>
              <a:gd name="connsiteY22" fmla="*/ 7190 h 125125"/>
              <a:gd name="connsiteX23" fmla="*/ 66638 w 133491"/>
              <a:gd name="connsiteY23" fmla="*/ 0 h 125125"/>
              <a:gd name="connsiteX24" fmla="*/ 88851 w 133491"/>
              <a:gd name="connsiteY24" fmla="*/ 7834 h 125125"/>
              <a:gd name="connsiteX25" fmla="*/ 97155 w 133491"/>
              <a:gd name="connsiteY25" fmla="*/ 27009 h 125125"/>
              <a:gd name="connsiteX26" fmla="*/ 94762 w 133491"/>
              <a:gd name="connsiteY26" fmla="*/ 38678 h 125125"/>
              <a:gd name="connsiteX27" fmla="*/ 86765 w 133491"/>
              <a:gd name="connsiteY27" fmla="*/ 50500 h 125125"/>
              <a:gd name="connsiteX28" fmla="*/ 68233 w 133491"/>
              <a:gd name="connsiteY28" fmla="*/ 67600 h 125125"/>
              <a:gd name="connsiteX29" fmla="*/ 54335 w 133491"/>
              <a:gd name="connsiteY29" fmla="*/ 80056 h 125125"/>
              <a:gd name="connsiteX30" fmla="*/ 49375 w 133491"/>
              <a:gd name="connsiteY30" fmla="*/ 86448 h 125125"/>
              <a:gd name="connsiteX31" fmla="*/ 97155 w 133491"/>
              <a:gd name="connsiteY31" fmla="*/ 86448 h 125125"/>
              <a:gd name="connsiteX32" fmla="*/ 133491 w 133491"/>
              <a:gd name="connsiteY32" fmla="*/ 125126 h 125125"/>
              <a:gd name="connsiteX33" fmla="*/ 106962 w 133491"/>
              <a:gd name="connsiteY33" fmla="*/ 125126 h 125125"/>
              <a:gd name="connsiteX34" fmla="*/ 106962 w 133491"/>
              <a:gd name="connsiteY34" fmla="*/ 115052 h 125125"/>
              <a:gd name="connsiteX35" fmla="*/ 121505 w 133491"/>
              <a:gd name="connsiteY35" fmla="*/ 115052 h 125125"/>
              <a:gd name="connsiteX36" fmla="*/ 121505 w 133491"/>
              <a:gd name="connsiteY36" fmla="*/ 10227 h 125125"/>
              <a:gd name="connsiteX37" fmla="*/ 106962 w 133491"/>
              <a:gd name="connsiteY37" fmla="*/ 10227 h 125125"/>
              <a:gd name="connsiteX38" fmla="*/ 106962 w 133491"/>
              <a:gd name="connsiteY38" fmla="*/ 327 h 125125"/>
              <a:gd name="connsiteX39" fmla="*/ 133491 w 133491"/>
              <a:gd name="connsiteY39" fmla="*/ 327 h 125125"/>
              <a:gd name="connsiteX40" fmla="*/ 133491 w 133491"/>
              <a:gd name="connsiteY40"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33491" h="125125">
                <a:moveTo>
                  <a:pt x="0" y="125126"/>
                </a:moveTo>
                <a:lnTo>
                  <a:pt x="0" y="327"/>
                </a:lnTo>
                <a:lnTo>
                  <a:pt x="26365" y="327"/>
                </a:lnTo>
                <a:lnTo>
                  <a:pt x="26365" y="10227"/>
                </a:lnTo>
                <a:lnTo>
                  <a:pt x="11986" y="10227"/>
                </a:lnTo>
                <a:lnTo>
                  <a:pt x="11986" y="115052"/>
                </a:lnTo>
                <a:lnTo>
                  <a:pt x="26365" y="115052"/>
                </a:lnTo>
                <a:lnTo>
                  <a:pt x="26365" y="125126"/>
                </a:lnTo>
                <a:lnTo>
                  <a:pt x="0" y="125126"/>
                </a:lnTo>
                <a:close/>
                <a:moveTo>
                  <a:pt x="97155" y="86448"/>
                </a:moveTo>
                <a:lnTo>
                  <a:pt x="97155" y="97953"/>
                </a:lnTo>
                <a:lnTo>
                  <a:pt x="32757" y="97953"/>
                </a:lnTo>
                <a:cubicBezTo>
                  <a:pt x="32654" y="95079"/>
                  <a:pt x="33135" y="92307"/>
                  <a:pt x="34199" y="89649"/>
                </a:cubicBezTo>
                <a:cubicBezTo>
                  <a:pt x="35794" y="85282"/>
                  <a:pt x="38402" y="80966"/>
                  <a:pt x="42022" y="76701"/>
                </a:cubicBezTo>
                <a:cubicBezTo>
                  <a:pt x="45653" y="72447"/>
                  <a:pt x="50868" y="67487"/>
                  <a:pt x="57690" y="61842"/>
                </a:cubicBezTo>
                <a:cubicBezTo>
                  <a:pt x="68336" y="53210"/>
                  <a:pt x="75525" y="46348"/>
                  <a:pt x="79258" y="41235"/>
                </a:cubicBezTo>
                <a:cubicBezTo>
                  <a:pt x="82991" y="36121"/>
                  <a:pt x="84852" y="31325"/>
                  <a:pt x="84852" y="26845"/>
                </a:cubicBezTo>
                <a:cubicBezTo>
                  <a:pt x="84852" y="22059"/>
                  <a:pt x="83144" y="18061"/>
                  <a:pt x="79739" y="14860"/>
                </a:cubicBezTo>
                <a:cubicBezTo>
                  <a:pt x="76333" y="11567"/>
                  <a:pt x="71905" y="9910"/>
                  <a:pt x="66475" y="9910"/>
                </a:cubicBezTo>
                <a:cubicBezTo>
                  <a:pt x="60615" y="9910"/>
                  <a:pt x="55931" y="11669"/>
                  <a:pt x="52413" y="15187"/>
                </a:cubicBezTo>
                <a:cubicBezTo>
                  <a:pt x="49007" y="18593"/>
                  <a:pt x="47299" y="23338"/>
                  <a:pt x="47299" y="29402"/>
                </a:cubicBezTo>
                <a:lnTo>
                  <a:pt x="34996" y="28288"/>
                </a:lnTo>
                <a:cubicBezTo>
                  <a:pt x="35845" y="19022"/>
                  <a:pt x="38995" y="11986"/>
                  <a:pt x="44425" y="7190"/>
                </a:cubicBezTo>
                <a:cubicBezTo>
                  <a:pt x="49958" y="2403"/>
                  <a:pt x="57362" y="0"/>
                  <a:pt x="66638" y="0"/>
                </a:cubicBezTo>
                <a:cubicBezTo>
                  <a:pt x="76006" y="0"/>
                  <a:pt x="83410" y="2618"/>
                  <a:pt x="88851" y="7834"/>
                </a:cubicBezTo>
                <a:cubicBezTo>
                  <a:pt x="94384" y="12947"/>
                  <a:pt x="97155" y="19339"/>
                  <a:pt x="97155" y="27009"/>
                </a:cubicBezTo>
                <a:cubicBezTo>
                  <a:pt x="97155" y="30946"/>
                  <a:pt x="96357" y="34843"/>
                  <a:pt x="94762" y="38678"/>
                </a:cubicBezTo>
                <a:cubicBezTo>
                  <a:pt x="93156" y="42401"/>
                  <a:pt x="90497" y="46348"/>
                  <a:pt x="86765" y="50500"/>
                </a:cubicBezTo>
                <a:cubicBezTo>
                  <a:pt x="83042" y="54653"/>
                  <a:pt x="76865" y="60349"/>
                  <a:pt x="68233" y="67600"/>
                </a:cubicBezTo>
                <a:cubicBezTo>
                  <a:pt x="61095" y="73664"/>
                  <a:pt x="56462" y="77826"/>
                  <a:pt x="54335" y="80056"/>
                </a:cubicBezTo>
                <a:cubicBezTo>
                  <a:pt x="52310" y="82193"/>
                  <a:pt x="50654" y="84321"/>
                  <a:pt x="49375" y="86448"/>
                </a:cubicBezTo>
                <a:lnTo>
                  <a:pt x="97155" y="86448"/>
                </a:lnTo>
                <a:close/>
                <a:moveTo>
                  <a:pt x="133491" y="125126"/>
                </a:moveTo>
                <a:lnTo>
                  <a:pt x="106962" y="125126"/>
                </a:lnTo>
                <a:lnTo>
                  <a:pt x="106962" y="115052"/>
                </a:lnTo>
                <a:lnTo>
                  <a:pt x="121505" y="115052"/>
                </a:lnTo>
                <a:lnTo>
                  <a:pt x="121505" y="10227"/>
                </a:lnTo>
                <a:lnTo>
                  <a:pt x="106962" y="10227"/>
                </a:lnTo>
                <a:lnTo>
                  <a:pt x="106962" y="327"/>
                </a:lnTo>
                <a:lnTo>
                  <a:pt x="133491" y="327"/>
                </a:lnTo>
                <a:lnTo>
                  <a:pt x="133491" y="125126"/>
                </a:lnTo>
                <a:close/>
              </a:path>
            </a:pathLst>
          </a:custGeom>
          <a:solidFill>
            <a:srgbClr val="000000"/>
          </a:solidFill>
          <a:ln w="4842" cap="sq">
            <a:noFill/>
            <a:prstDash val="solid"/>
            <a:miter/>
          </a:ln>
        </p:spPr>
        <p:txBody>
          <a:bodyPr rtlCol="0" anchor="ctr"/>
          <a:lstStyle/>
          <a:p>
            <a:endParaRPr lang="en-US" sz="1701"/>
          </a:p>
        </p:txBody>
      </p:sp>
      <p:sp>
        <p:nvSpPr>
          <p:cNvPr id="161" name="Freeform 160">
            <a:extLst>
              <a:ext uri="{FF2B5EF4-FFF2-40B4-BE49-F238E27FC236}">
                <a16:creationId xmlns:a16="http://schemas.microsoft.com/office/drawing/2014/main" id="{F5B67396-978C-284B-BEFB-3137D68623E9}"/>
              </a:ext>
            </a:extLst>
          </p:cNvPr>
          <p:cNvSpPr/>
          <p:nvPr/>
        </p:nvSpPr>
        <p:spPr>
          <a:xfrm>
            <a:off x="10479729"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solidFill>
            <a:srgbClr val="F8BD3F"/>
          </a:solidFill>
          <a:ln w="4842" cap="sq">
            <a:noFill/>
            <a:prstDash val="solid"/>
            <a:miter/>
          </a:ln>
        </p:spPr>
        <p:txBody>
          <a:bodyPr rtlCol="0" anchor="ctr"/>
          <a:lstStyle/>
          <a:p>
            <a:endParaRPr lang="en-US" sz="1701"/>
          </a:p>
        </p:txBody>
      </p:sp>
      <p:sp>
        <p:nvSpPr>
          <p:cNvPr id="162" name="Freeform 161">
            <a:extLst>
              <a:ext uri="{FF2B5EF4-FFF2-40B4-BE49-F238E27FC236}">
                <a16:creationId xmlns:a16="http://schemas.microsoft.com/office/drawing/2014/main" id="{F607AE3E-BE87-0A4F-B66F-834EEF89CA72}"/>
              </a:ext>
            </a:extLst>
          </p:cNvPr>
          <p:cNvSpPr/>
          <p:nvPr/>
        </p:nvSpPr>
        <p:spPr>
          <a:xfrm>
            <a:off x="10479729" y="4600319"/>
            <a:ext cx="463844" cy="371007"/>
          </a:xfrm>
          <a:custGeom>
            <a:avLst/>
            <a:gdLst>
              <a:gd name="connsiteX0" fmla="*/ 0 w 490888"/>
              <a:gd name="connsiteY0" fmla="*/ 0 h 392639"/>
              <a:gd name="connsiteX1" fmla="*/ 490889 w 490888"/>
              <a:gd name="connsiteY1" fmla="*/ 0 h 392639"/>
              <a:gd name="connsiteX2" fmla="*/ 490889 w 490888"/>
              <a:gd name="connsiteY2" fmla="*/ 392639 h 392639"/>
              <a:gd name="connsiteX3" fmla="*/ 0 w 490888"/>
              <a:gd name="connsiteY3" fmla="*/ 392639 h 392639"/>
            </a:gdLst>
            <a:ahLst/>
            <a:cxnLst>
              <a:cxn ang="0">
                <a:pos x="connsiteX0" y="connsiteY0"/>
              </a:cxn>
              <a:cxn ang="0">
                <a:pos x="connsiteX1" y="connsiteY1"/>
              </a:cxn>
              <a:cxn ang="0">
                <a:pos x="connsiteX2" y="connsiteY2"/>
              </a:cxn>
              <a:cxn ang="0">
                <a:pos x="connsiteX3" y="connsiteY3"/>
              </a:cxn>
            </a:cxnLst>
            <a:rect l="l" t="t" r="r" b="b"/>
            <a:pathLst>
              <a:path w="490888" h="392639">
                <a:moveTo>
                  <a:pt x="0" y="0"/>
                </a:moveTo>
                <a:lnTo>
                  <a:pt x="490889" y="0"/>
                </a:lnTo>
                <a:lnTo>
                  <a:pt x="490889" y="392639"/>
                </a:lnTo>
                <a:lnTo>
                  <a:pt x="0" y="392639"/>
                </a:lnTo>
                <a:close/>
              </a:path>
            </a:pathLst>
          </a:custGeom>
          <a:noFill/>
          <a:ln w="4842" cap="flat">
            <a:solidFill>
              <a:srgbClr val="7F6000"/>
            </a:solidFill>
            <a:prstDash val="solid"/>
            <a:round/>
          </a:ln>
        </p:spPr>
        <p:txBody>
          <a:bodyPr rtlCol="0" anchor="ctr"/>
          <a:lstStyle/>
          <a:p>
            <a:endParaRPr lang="en-US" sz="1701"/>
          </a:p>
        </p:txBody>
      </p:sp>
      <p:sp>
        <p:nvSpPr>
          <p:cNvPr id="163" name="Freeform 162">
            <a:extLst>
              <a:ext uri="{FF2B5EF4-FFF2-40B4-BE49-F238E27FC236}">
                <a16:creationId xmlns:a16="http://schemas.microsoft.com/office/drawing/2014/main" id="{EF2C3BDD-5A38-0A46-B8F9-6EFECC0DD0D3}"/>
              </a:ext>
            </a:extLst>
          </p:cNvPr>
          <p:cNvSpPr/>
          <p:nvPr/>
        </p:nvSpPr>
        <p:spPr>
          <a:xfrm>
            <a:off x="10586289" y="4662648"/>
            <a:ext cx="261453" cy="92247"/>
          </a:xfrm>
          <a:custGeom>
            <a:avLst/>
            <a:gdLst>
              <a:gd name="connsiteX0" fmla="*/ 0 w 276697"/>
              <a:gd name="connsiteY0" fmla="*/ 97625 h 97625"/>
              <a:gd name="connsiteX1" fmla="*/ 0 w 276697"/>
              <a:gd name="connsiteY1" fmla="*/ 0 h 97625"/>
              <a:gd name="connsiteX2" fmla="*/ 65840 w 276697"/>
              <a:gd name="connsiteY2" fmla="*/ 0 h 97625"/>
              <a:gd name="connsiteX3" fmla="*/ 65840 w 276697"/>
              <a:gd name="connsiteY3" fmla="*/ 11505 h 97625"/>
              <a:gd name="connsiteX4" fmla="*/ 12947 w 276697"/>
              <a:gd name="connsiteY4" fmla="*/ 11505 h 97625"/>
              <a:gd name="connsiteX5" fmla="*/ 12947 w 276697"/>
              <a:gd name="connsiteY5" fmla="*/ 41858 h 97625"/>
              <a:gd name="connsiteX6" fmla="*/ 58651 w 276697"/>
              <a:gd name="connsiteY6" fmla="*/ 41858 h 97625"/>
              <a:gd name="connsiteX7" fmla="*/ 58651 w 276697"/>
              <a:gd name="connsiteY7" fmla="*/ 53364 h 97625"/>
              <a:gd name="connsiteX8" fmla="*/ 12947 w 276697"/>
              <a:gd name="connsiteY8" fmla="*/ 53364 h 97625"/>
              <a:gd name="connsiteX9" fmla="*/ 12947 w 276697"/>
              <a:gd name="connsiteY9" fmla="*/ 97625 h 97625"/>
              <a:gd name="connsiteX10" fmla="*/ 0 w 276697"/>
              <a:gd name="connsiteY10" fmla="*/ 97625 h 97625"/>
              <a:gd name="connsiteX11" fmla="*/ 82142 w 276697"/>
              <a:gd name="connsiteY11" fmla="*/ 97625 h 97625"/>
              <a:gd name="connsiteX12" fmla="*/ 82142 w 276697"/>
              <a:gd name="connsiteY12" fmla="*/ 0 h 97625"/>
              <a:gd name="connsiteX13" fmla="*/ 101634 w 276697"/>
              <a:gd name="connsiteY13" fmla="*/ 0 h 97625"/>
              <a:gd name="connsiteX14" fmla="*/ 124645 w 276697"/>
              <a:gd name="connsiteY14" fmla="*/ 69185 h 97625"/>
              <a:gd name="connsiteX15" fmla="*/ 129441 w 276697"/>
              <a:gd name="connsiteY15" fmla="*/ 83563 h 97625"/>
              <a:gd name="connsiteX16" fmla="*/ 134555 w 276697"/>
              <a:gd name="connsiteY16" fmla="*/ 67906 h 97625"/>
              <a:gd name="connsiteX17" fmla="*/ 157882 w 276697"/>
              <a:gd name="connsiteY17" fmla="*/ 0 h 97625"/>
              <a:gd name="connsiteX18" fmla="*/ 175309 w 276697"/>
              <a:gd name="connsiteY18" fmla="*/ 0 h 97625"/>
              <a:gd name="connsiteX19" fmla="*/ 175309 w 276697"/>
              <a:gd name="connsiteY19" fmla="*/ 97625 h 97625"/>
              <a:gd name="connsiteX20" fmla="*/ 162842 w 276697"/>
              <a:gd name="connsiteY20" fmla="*/ 97625 h 97625"/>
              <a:gd name="connsiteX21" fmla="*/ 162842 w 276697"/>
              <a:gd name="connsiteY21" fmla="*/ 15974 h 97625"/>
              <a:gd name="connsiteX22" fmla="*/ 134555 w 276697"/>
              <a:gd name="connsiteY22" fmla="*/ 97625 h 97625"/>
              <a:gd name="connsiteX23" fmla="*/ 122896 w 276697"/>
              <a:gd name="connsiteY23" fmla="*/ 97625 h 97625"/>
              <a:gd name="connsiteX24" fmla="*/ 94609 w 276697"/>
              <a:gd name="connsiteY24" fmla="*/ 14532 h 97625"/>
              <a:gd name="connsiteX25" fmla="*/ 94609 w 276697"/>
              <a:gd name="connsiteY25" fmla="*/ 97625 h 97625"/>
              <a:gd name="connsiteX26" fmla="*/ 82142 w 276697"/>
              <a:gd name="connsiteY26" fmla="*/ 97625 h 97625"/>
              <a:gd name="connsiteX27" fmla="*/ 185464 w 276697"/>
              <a:gd name="connsiteY27" fmla="*/ 97625 h 97625"/>
              <a:gd name="connsiteX28" fmla="*/ 222853 w 276697"/>
              <a:gd name="connsiteY28" fmla="*/ 0 h 97625"/>
              <a:gd name="connsiteX29" fmla="*/ 236751 w 276697"/>
              <a:gd name="connsiteY29" fmla="*/ 0 h 97625"/>
              <a:gd name="connsiteX30" fmla="*/ 276698 w 276697"/>
              <a:gd name="connsiteY30" fmla="*/ 97625 h 97625"/>
              <a:gd name="connsiteX31" fmla="*/ 262001 w 276697"/>
              <a:gd name="connsiteY31" fmla="*/ 97625 h 97625"/>
              <a:gd name="connsiteX32" fmla="*/ 250660 w 276697"/>
              <a:gd name="connsiteY32" fmla="*/ 68070 h 97625"/>
              <a:gd name="connsiteX33" fmla="*/ 209906 w 276697"/>
              <a:gd name="connsiteY33" fmla="*/ 68070 h 97625"/>
              <a:gd name="connsiteX34" fmla="*/ 199199 w 276697"/>
              <a:gd name="connsiteY34" fmla="*/ 97625 h 97625"/>
              <a:gd name="connsiteX35" fmla="*/ 185464 w 276697"/>
              <a:gd name="connsiteY35" fmla="*/ 97625 h 97625"/>
              <a:gd name="connsiteX36" fmla="*/ 213588 w 276697"/>
              <a:gd name="connsiteY36" fmla="*/ 57526 h 97625"/>
              <a:gd name="connsiteX37" fmla="*/ 246661 w 276697"/>
              <a:gd name="connsiteY37" fmla="*/ 57526 h 97625"/>
              <a:gd name="connsiteX38" fmla="*/ 236434 w 276697"/>
              <a:gd name="connsiteY38" fmla="*/ 30517 h 97625"/>
              <a:gd name="connsiteX39" fmla="*/ 229562 w 276697"/>
              <a:gd name="connsiteY39" fmla="*/ 10380 h 97625"/>
              <a:gd name="connsiteX40" fmla="*/ 224285 w 276697"/>
              <a:gd name="connsiteY40" fmla="*/ 28922 h 97625"/>
              <a:gd name="connsiteX41" fmla="*/ 213588 w 276697"/>
              <a:gd name="connsiteY41" fmla="*/ 57526 h 9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6697" h="97625">
                <a:moveTo>
                  <a:pt x="0" y="97625"/>
                </a:moveTo>
                <a:lnTo>
                  <a:pt x="0" y="0"/>
                </a:lnTo>
                <a:lnTo>
                  <a:pt x="65840" y="0"/>
                </a:lnTo>
                <a:lnTo>
                  <a:pt x="65840" y="11505"/>
                </a:lnTo>
                <a:lnTo>
                  <a:pt x="12947" y="11505"/>
                </a:lnTo>
                <a:lnTo>
                  <a:pt x="12947" y="41858"/>
                </a:lnTo>
                <a:lnTo>
                  <a:pt x="58651" y="41858"/>
                </a:lnTo>
                <a:lnTo>
                  <a:pt x="58651" y="53364"/>
                </a:lnTo>
                <a:lnTo>
                  <a:pt x="12947" y="53364"/>
                </a:lnTo>
                <a:lnTo>
                  <a:pt x="12947" y="97625"/>
                </a:lnTo>
                <a:lnTo>
                  <a:pt x="0" y="97625"/>
                </a:lnTo>
                <a:close/>
                <a:moveTo>
                  <a:pt x="82142" y="97625"/>
                </a:moveTo>
                <a:lnTo>
                  <a:pt x="82142" y="0"/>
                </a:lnTo>
                <a:lnTo>
                  <a:pt x="101634" y="0"/>
                </a:lnTo>
                <a:lnTo>
                  <a:pt x="124645" y="69185"/>
                </a:lnTo>
                <a:cubicBezTo>
                  <a:pt x="126782" y="75577"/>
                  <a:pt x="128378" y="80373"/>
                  <a:pt x="129441" y="83563"/>
                </a:cubicBezTo>
                <a:cubicBezTo>
                  <a:pt x="130505" y="80056"/>
                  <a:pt x="132213" y="74830"/>
                  <a:pt x="134555" y="67906"/>
                </a:cubicBezTo>
                <a:lnTo>
                  <a:pt x="157882" y="0"/>
                </a:lnTo>
                <a:lnTo>
                  <a:pt x="175309" y="0"/>
                </a:lnTo>
                <a:lnTo>
                  <a:pt x="175309" y="97625"/>
                </a:lnTo>
                <a:lnTo>
                  <a:pt x="162842" y="97625"/>
                </a:lnTo>
                <a:lnTo>
                  <a:pt x="162842" y="15974"/>
                </a:lnTo>
                <a:lnTo>
                  <a:pt x="134555" y="97625"/>
                </a:lnTo>
                <a:lnTo>
                  <a:pt x="122896" y="97625"/>
                </a:lnTo>
                <a:lnTo>
                  <a:pt x="94609" y="14532"/>
                </a:lnTo>
                <a:lnTo>
                  <a:pt x="94609" y="97625"/>
                </a:lnTo>
                <a:lnTo>
                  <a:pt x="82142" y="97625"/>
                </a:lnTo>
                <a:close/>
                <a:moveTo>
                  <a:pt x="185464" y="97625"/>
                </a:moveTo>
                <a:lnTo>
                  <a:pt x="222853" y="0"/>
                </a:lnTo>
                <a:lnTo>
                  <a:pt x="236751" y="0"/>
                </a:lnTo>
                <a:lnTo>
                  <a:pt x="276698" y="97625"/>
                </a:lnTo>
                <a:lnTo>
                  <a:pt x="262001" y="97625"/>
                </a:lnTo>
                <a:lnTo>
                  <a:pt x="250660" y="68070"/>
                </a:lnTo>
                <a:lnTo>
                  <a:pt x="209906" y="68070"/>
                </a:lnTo>
                <a:lnTo>
                  <a:pt x="199199" y="97625"/>
                </a:lnTo>
                <a:lnTo>
                  <a:pt x="185464" y="97625"/>
                </a:lnTo>
                <a:close/>
                <a:moveTo>
                  <a:pt x="213588" y="57526"/>
                </a:moveTo>
                <a:lnTo>
                  <a:pt x="246661" y="57526"/>
                </a:lnTo>
                <a:lnTo>
                  <a:pt x="236434" y="30517"/>
                </a:lnTo>
                <a:cubicBezTo>
                  <a:pt x="233346" y="22315"/>
                  <a:pt x="231055" y="15606"/>
                  <a:pt x="229562" y="10380"/>
                </a:cubicBezTo>
                <a:cubicBezTo>
                  <a:pt x="228284" y="16557"/>
                  <a:pt x="226525" y="22744"/>
                  <a:pt x="224285" y="28922"/>
                </a:cubicBezTo>
                <a:lnTo>
                  <a:pt x="213588" y="57526"/>
                </a:lnTo>
                <a:close/>
              </a:path>
            </a:pathLst>
          </a:custGeom>
          <a:solidFill>
            <a:srgbClr val="000000"/>
          </a:solidFill>
          <a:ln w="4842" cap="sq">
            <a:noFill/>
            <a:prstDash val="solid"/>
            <a:miter/>
          </a:ln>
        </p:spPr>
        <p:txBody>
          <a:bodyPr rtlCol="0" anchor="ctr"/>
          <a:lstStyle/>
          <a:p>
            <a:endParaRPr lang="en-US" sz="1701"/>
          </a:p>
        </p:txBody>
      </p:sp>
      <p:sp>
        <p:nvSpPr>
          <p:cNvPr id="164" name="Freeform 163">
            <a:extLst>
              <a:ext uri="{FF2B5EF4-FFF2-40B4-BE49-F238E27FC236}">
                <a16:creationId xmlns:a16="http://schemas.microsoft.com/office/drawing/2014/main" id="{8061F205-4EDF-A841-BFE9-70EEBDD66991}"/>
              </a:ext>
            </a:extLst>
          </p:cNvPr>
          <p:cNvSpPr/>
          <p:nvPr/>
        </p:nvSpPr>
        <p:spPr>
          <a:xfrm>
            <a:off x="10648811" y="4816953"/>
            <a:ext cx="126137" cy="118232"/>
          </a:xfrm>
          <a:custGeom>
            <a:avLst/>
            <a:gdLst>
              <a:gd name="connsiteX0" fmla="*/ 0 w 133491"/>
              <a:gd name="connsiteY0" fmla="*/ 125126 h 125125"/>
              <a:gd name="connsiteX1" fmla="*/ 0 w 133491"/>
              <a:gd name="connsiteY1" fmla="*/ 327 h 125125"/>
              <a:gd name="connsiteX2" fmla="*/ 26365 w 133491"/>
              <a:gd name="connsiteY2" fmla="*/ 327 h 125125"/>
              <a:gd name="connsiteX3" fmla="*/ 26365 w 133491"/>
              <a:gd name="connsiteY3" fmla="*/ 10227 h 125125"/>
              <a:gd name="connsiteX4" fmla="*/ 11986 w 133491"/>
              <a:gd name="connsiteY4" fmla="*/ 10227 h 125125"/>
              <a:gd name="connsiteX5" fmla="*/ 11986 w 133491"/>
              <a:gd name="connsiteY5" fmla="*/ 115052 h 125125"/>
              <a:gd name="connsiteX6" fmla="*/ 26365 w 133491"/>
              <a:gd name="connsiteY6" fmla="*/ 115052 h 125125"/>
              <a:gd name="connsiteX7" fmla="*/ 26365 w 133491"/>
              <a:gd name="connsiteY7" fmla="*/ 125126 h 125125"/>
              <a:gd name="connsiteX8" fmla="*/ 0 w 133491"/>
              <a:gd name="connsiteY8" fmla="*/ 125126 h 125125"/>
              <a:gd name="connsiteX9" fmla="*/ 34352 w 133491"/>
              <a:gd name="connsiteY9" fmla="*/ 72232 h 125125"/>
              <a:gd name="connsiteX10" fmla="*/ 46338 w 133491"/>
              <a:gd name="connsiteY10" fmla="*/ 70637 h 125125"/>
              <a:gd name="connsiteX11" fmla="*/ 53374 w 133491"/>
              <a:gd name="connsiteY11" fmla="*/ 85333 h 125125"/>
              <a:gd name="connsiteX12" fmla="*/ 65360 w 133491"/>
              <a:gd name="connsiteY12" fmla="*/ 89812 h 125125"/>
              <a:gd name="connsiteX13" fmla="*/ 79575 w 133491"/>
              <a:gd name="connsiteY13" fmla="*/ 83891 h 125125"/>
              <a:gd name="connsiteX14" fmla="*/ 85486 w 133491"/>
              <a:gd name="connsiteY14" fmla="*/ 69359 h 125125"/>
              <a:gd name="connsiteX15" fmla="*/ 80056 w 133491"/>
              <a:gd name="connsiteY15" fmla="*/ 55931 h 125125"/>
              <a:gd name="connsiteX16" fmla="*/ 66475 w 133491"/>
              <a:gd name="connsiteY16" fmla="*/ 50500 h 125125"/>
              <a:gd name="connsiteX17" fmla="*/ 58007 w 133491"/>
              <a:gd name="connsiteY17" fmla="*/ 51779 h 125125"/>
              <a:gd name="connsiteX18" fmla="*/ 59285 w 133491"/>
              <a:gd name="connsiteY18" fmla="*/ 41235 h 125125"/>
              <a:gd name="connsiteX19" fmla="*/ 61198 w 133491"/>
              <a:gd name="connsiteY19" fmla="*/ 41388 h 125125"/>
              <a:gd name="connsiteX20" fmla="*/ 74942 w 133491"/>
              <a:gd name="connsiteY20" fmla="*/ 37400 h 125125"/>
              <a:gd name="connsiteX21" fmla="*/ 81181 w 133491"/>
              <a:gd name="connsiteY21" fmla="*/ 25086 h 125125"/>
              <a:gd name="connsiteX22" fmla="*/ 76701 w 133491"/>
              <a:gd name="connsiteY22" fmla="*/ 14226 h 125125"/>
              <a:gd name="connsiteX23" fmla="*/ 65196 w 133491"/>
              <a:gd name="connsiteY23" fmla="*/ 9910 h 125125"/>
              <a:gd name="connsiteX24" fmla="*/ 53527 w 133491"/>
              <a:gd name="connsiteY24" fmla="*/ 14389 h 125125"/>
              <a:gd name="connsiteX25" fmla="*/ 47463 w 133491"/>
              <a:gd name="connsiteY25" fmla="*/ 27490 h 125125"/>
              <a:gd name="connsiteX26" fmla="*/ 35477 w 133491"/>
              <a:gd name="connsiteY26" fmla="*/ 25250 h 125125"/>
              <a:gd name="connsiteX27" fmla="*/ 45540 w 133491"/>
              <a:gd name="connsiteY27" fmla="*/ 6719 h 125125"/>
              <a:gd name="connsiteX28" fmla="*/ 64879 w 133491"/>
              <a:gd name="connsiteY28" fmla="*/ 0 h 125125"/>
              <a:gd name="connsiteX29" fmla="*/ 79575 w 133491"/>
              <a:gd name="connsiteY29" fmla="*/ 3518 h 125125"/>
              <a:gd name="connsiteX30" fmla="*/ 89802 w 133491"/>
              <a:gd name="connsiteY30" fmla="*/ 12784 h 125125"/>
              <a:gd name="connsiteX31" fmla="*/ 93484 w 133491"/>
              <a:gd name="connsiteY31" fmla="*/ 25414 h 125125"/>
              <a:gd name="connsiteX32" fmla="*/ 89966 w 133491"/>
              <a:gd name="connsiteY32" fmla="*/ 36919 h 125125"/>
              <a:gd name="connsiteX33" fmla="*/ 80056 w 133491"/>
              <a:gd name="connsiteY33" fmla="*/ 45070 h 125125"/>
              <a:gd name="connsiteX34" fmla="*/ 93484 w 133491"/>
              <a:gd name="connsiteY34" fmla="*/ 53538 h 125125"/>
              <a:gd name="connsiteX35" fmla="*/ 98270 w 133491"/>
              <a:gd name="connsiteY35" fmla="*/ 69195 h 125125"/>
              <a:gd name="connsiteX36" fmla="*/ 88851 w 133491"/>
              <a:gd name="connsiteY36" fmla="*/ 90927 h 125125"/>
              <a:gd name="connsiteX37" fmla="*/ 65360 w 133491"/>
              <a:gd name="connsiteY37" fmla="*/ 99712 h 125125"/>
              <a:gd name="connsiteX38" fmla="*/ 43945 w 133491"/>
              <a:gd name="connsiteY38" fmla="*/ 92042 h 125125"/>
              <a:gd name="connsiteX39" fmla="*/ 34352 w 133491"/>
              <a:gd name="connsiteY39" fmla="*/ 72232 h 125125"/>
              <a:gd name="connsiteX40" fmla="*/ 133491 w 133491"/>
              <a:gd name="connsiteY40" fmla="*/ 125126 h 125125"/>
              <a:gd name="connsiteX41" fmla="*/ 106962 w 133491"/>
              <a:gd name="connsiteY41" fmla="*/ 125126 h 125125"/>
              <a:gd name="connsiteX42" fmla="*/ 106962 w 133491"/>
              <a:gd name="connsiteY42" fmla="*/ 115052 h 125125"/>
              <a:gd name="connsiteX43" fmla="*/ 121505 w 133491"/>
              <a:gd name="connsiteY43" fmla="*/ 115052 h 125125"/>
              <a:gd name="connsiteX44" fmla="*/ 121505 w 133491"/>
              <a:gd name="connsiteY44" fmla="*/ 10227 h 125125"/>
              <a:gd name="connsiteX45" fmla="*/ 106962 w 133491"/>
              <a:gd name="connsiteY45" fmla="*/ 10227 h 125125"/>
              <a:gd name="connsiteX46" fmla="*/ 106962 w 133491"/>
              <a:gd name="connsiteY46" fmla="*/ 327 h 125125"/>
              <a:gd name="connsiteX47" fmla="*/ 133491 w 133491"/>
              <a:gd name="connsiteY47" fmla="*/ 327 h 125125"/>
              <a:gd name="connsiteX48" fmla="*/ 133491 w 133491"/>
              <a:gd name="connsiteY48" fmla="*/ 125126 h 1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3491" h="125125">
                <a:moveTo>
                  <a:pt x="0" y="125126"/>
                </a:moveTo>
                <a:lnTo>
                  <a:pt x="0" y="327"/>
                </a:lnTo>
                <a:lnTo>
                  <a:pt x="26365" y="327"/>
                </a:lnTo>
                <a:lnTo>
                  <a:pt x="26365" y="10227"/>
                </a:lnTo>
                <a:lnTo>
                  <a:pt x="11986" y="10227"/>
                </a:lnTo>
                <a:lnTo>
                  <a:pt x="11986" y="115052"/>
                </a:lnTo>
                <a:lnTo>
                  <a:pt x="26365" y="115052"/>
                </a:lnTo>
                <a:lnTo>
                  <a:pt x="26365" y="125126"/>
                </a:lnTo>
                <a:lnTo>
                  <a:pt x="0" y="125126"/>
                </a:lnTo>
                <a:close/>
                <a:moveTo>
                  <a:pt x="34352" y="72232"/>
                </a:moveTo>
                <a:lnTo>
                  <a:pt x="46338" y="70637"/>
                </a:lnTo>
                <a:cubicBezTo>
                  <a:pt x="47729" y="77448"/>
                  <a:pt x="50071" y="82347"/>
                  <a:pt x="53374" y="85333"/>
                </a:cubicBezTo>
                <a:cubicBezTo>
                  <a:pt x="56677" y="88319"/>
                  <a:pt x="60666" y="89812"/>
                  <a:pt x="65360" y="89812"/>
                </a:cubicBezTo>
                <a:cubicBezTo>
                  <a:pt x="71005" y="89812"/>
                  <a:pt x="75740" y="87839"/>
                  <a:pt x="79575" y="83891"/>
                </a:cubicBezTo>
                <a:cubicBezTo>
                  <a:pt x="83523" y="79954"/>
                  <a:pt x="85486" y="75106"/>
                  <a:pt x="85486" y="69359"/>
                </a:cubicBezTo>
                <a:cubicBezTo>
                  <a:pt x="85486" y="63918"/>
                  <a:pt x="83676" y="59449"/>
                  <a:pt x="80056" y="55931"/>
                </a:cubicBezTo>
                <a:cubicBezTo>
                  <a:pt x="76538" y="52311"/>
                  <a:pt x="72017" y="50500"/>
                  <a:pt x="66475" y="50500"/>
                </a:cubicBezTo>
                <a:cubicBezTo>
                  <a:pt x="64133" y="50500"/>
                  <a:pt x="61310" y="50919"/>
                  <a:pt x="58007" y="51779"/>
                </a:cubicBezTo>
                <a:lnTo>
                  <a:pt x="59285" y="41235"/>
                </a:lnTo>
                <a:cubicBezTo>
                  <a:pt x="60134" y="41337"/>
                  <a:pt x="60778" y="41388"/>
                  <a:pt x="61198" y="41388"/>
                </a:cubicBezTo>
                <a:cubicBezTo>
                  <a:pt x="66311" y="41388"/>
                  <a:pt x="70893" y="40059"/>
                  <a:pt x="74942" y="37400"/>
                </a:cubicBezTo>
                <a:cubicBezTo>
                  <a:pt x="79095" y="34731"/>
                  <a:pt x="81181" y="30630"/>
                  <a:pt x="81181" y="25086"/>
                </a:cubicBezTo>
                <a:cubicBezTo>
                  <a:pt x="81181" y="20720"/>
                  <a:pt x="79688" y="17100"/>
                  <a:pt x="76701" y="14226"/>
                </a:cubicBezTo>
                <a:cubicBezTo>
                  <a:pt x="73715" y="11352"/>
                  <a:pt x="69880" y="9910"/>
                  <a:pt x="65196" y="9910"/>
                </a:cubicBezTo>
                <a:cubicBezTo>
                  <a:pt x="60512" y="9910"/>
                  <a:pt x="56626" y="11403"/>
                  <a:pt x="53527" y="14389"/>
                </a:cubicBezTo>
                <a:cubicBezTo>
                  <a:pt x="50439" y="17263"/>
                  <a:pt x="48414" y="21630"/>
                  <a:pt x="47463" y="27490"/>
                </a:cubicBezTo>
                <a:lnTo>
                  <a:pt x="35477" y="25250"/>
                </a:lnTo>
                <a:cubicBezTo>
                  <a:pt x="36970" y="17263"/>
                  <a:pt x="40324" y="11086"/>
                  <a:pt x="45540" y="6719"/>
                </a:cubicBezTo>
                <a:cubicBezTo>
                  <a:pt x="50766" y="2240"/>
                  <a:pt x="57209" y="0"/>
                  <a:pt x="64879" y="0"/>
                </a:cubicBezTo>
                <a:cubicBezTo>
                  <a:pt x="70207" y="0"/>
                  <a:pt x="75106" y="1176"/>
                  <a:pt x="79575" y="3518"/>
                </a:cubicBezTo>
                <a:cubicBezTo>
                  <a:pt x="84054" y="5758"/>
                  <a:pt x="87460" y="8846"/>
                  <a:pt x="89802" y="12784"/>
                </a:cubicBezTo>
                <a:cubicBezTo>
                  <a:pt x="92256" y="16731"/>
                  <a:pt x="93484" y="20935"/>
                  <a:pt x="93484" y="25414"/>
                </a:cubicBezTo>
                <a:cubicBezTo>
                  <a:pt x="93484" y="29566"/>
                  <a:pt x="92308" y="33401"/>
                  <a:pt x="89966" y="36919"/>
                </a:cubicBezTo>
                <a:cubicBezTo>
                  <a:pt x="87726" y="40325"/>
                  <a:pt x="84423" y="43045"/>
                  <a:pt x="80056" y="45070"/>
                </a:cubicBezTo>
                <a:cubicBezTo>
                  <a:pt x="85813" y="46451"/>
                  <a:pt x="90283" y="49273"/>
                  <a:pt x="93484" y="53538"/>
                </a:cubicBezTo>
                <a:cubicBezTo>
                  <a:pt x="96674" y="57690"/>
                  <a:pt x="98270" y="62905"/>
                  <a:pt x="98270" y="69195"/>
                </a:cubicBezTo>
                <a:cubicBezTo>
                  <a:pt x="98270" y="77714"/>
                  <a:pt x="95130" y="84965"/>
                  <a:pt x="88851" y="90927"/>
                </a:cubicBezTo>
                <a:cubicBezTo>
                  <a:pt x="82664" y="96787"/>
                  <a:pt x="74840" y="99712"/>
                  <a:pt x="65360" y="99712"/>
                </a:cubicBezTo>
                <a:cubicBezTo>
                  <a:pt x="56831" y="99712"/>
                  <a:pt x="49692" y="97155"/>
                  <a:pt x="43945" y="92042"/>
                </a:cubicBezTo>
                <a:cubicBezTo>
                  <a:pt x="38299" y="86928"/>
                  <a:pt x="35099" y="80322"/>
                  <a:pt x="34352" y="72232"/>
                </a:cubicBezTo>
                <a:close/>
                <a:moveTo>
                  <a:pt x="133491" y="125126"/>
                </a:moveTo>
                <a:lnTo>
                  <a:pt x="106962" y="125126"/>
                </a:lnTo>
                <a:lnTo>
                  <a:pt x="106962" y="115052"/>
                </a:lnTo>
                <a:lnTo>
                  <a:pt x="121505" y="115052"/>
                </a:lnTo>
                <a:lnTo>
                  <a:pt x="121505" y="10227"/>
                </a:lnTo>
                <a:lnTo>
                  <a:pt x="106962" y="10227"/>
                </a:lnTo>
                <a:lnTo>
                  <a:pt x="106962" y="327"/>
                </a:lnTo>
                <a:lnTo>
                  <a:pt x="133491" y="327"/>
                </a:lnTo>
                <a:lnTo>
                  <a:pt x="133491" y="125126"/>
                </a:lnTo>
                <a:close/>
              </a:path>
            </a:pathLst>
          </a:custGeom>
          <a:solidFill>
            <a:srgbClr val="000000"/>
          </a:solidFill>
          <a:ln w="4842" cap="sq">
            <a:noFill/>
            <a:prstDash val="solid"/>
            <a:miter/>
          </a:ln>
        </p:spPr>
        <p:txBody>
          <a:bodyPr rtlCol="0" anchor="ctr"/>
          <a:lstStyle/>
          <a:p>
            <a:endParaRPr lang="en-US" sz="1701"/>
          </a:p>
        </p:txBody>
      </p:sp>
      <p:sp>
        <p:nvSpPr>
          <p:cNvPr id="165" name="Freeform 164">
            <a:extLst>
              <a:ext uri="{FF2B5EF4-FFF2-40B4-BE49-F238E27FC236}">
                <a16:creationId xmlns:a16="http://schemas.microsoft.com/office/drawing/2014/main" id="{7234F567-B9D8-7A4D-81CD-F449EA2BCAB3}"/>
              </a:ext>
            </a:extLst>
          </p:cNvPr>
          <p:cNvSpPr/>
          <p:nvPr/>
        </p:nvSpPr>
        <p:spPr>
          <a:xfrm>
            <a:off x="6871571" y="5036197"/>
            <a:ext cx="4067770" cy="9663"/>
          </a:xfrm>
          <a:custGeom>
            <a:avLst/>
            <a:gdLst>
              <a:gd name="connsiteX0" fmla="*/ 0 w 4304940"/>
              <a:gd name="connsiteY0" fmla="*/ 0 h 10226"/>
              <a:gd name="connsiteX1" fmla="*/ 4304940 w 4304940"/>
              <a:gd name="connsiteY1" fmla="*/ 0 h 10226"/>
            </a:gdLst>
            <a:ahLst/>
            <a:cxnLst>
              <a:cxn ang="0">
                <a:pos x="connsiteX0" y="connsiteY0"/>
              </a:cxn>
              <a:cxn ang="0">
                <a:pos x="connsiteX1" y="connsiteY1"/>
              </a:cxn>
            </a:cxnLst>
            <a:rect l="l" t="t" r="r" b="b"/>
            <a:pathLst>
              <a:path w="4304940" h="10226">
                <a:moveTo>
                  <a:pt x="0" y="0"/>
                </a:moveTo>
                <a:lnTo>
                  <a:pt x="4304940" y="0"/>
                </a:lnTo>
              </a:path>
            </a:pathLst>
          </a:custGeom>
          <a:solidFill>
            <a:srgbClr val="000000">
              <a:alpha val="0"/>
            </a:srgbClr>
          </a:solidFill>
          <a:ln w="4842" cap="sq">
            <a:noFill/>
            <a:prstDash val="solid"/>
            <a:miter/>
          </a:ln>
        </p:spPr>
        <p:txBody>
          <a:bodyPr rtlCol="0" anchor="ctr"/>
          <a:lstStyle/>
          <a:p>
            <a:endParaRPr lang="en-US" sz="1701"/>
          </a:p>
        </p:txBody>
      </p:sp>
      <p:sp>
        <p:nvSpPr>
          <p:cNvPr id="166" name="Freeform 165">
            <a:extLst>
              <a:ext uri="{FF2B5EF4-FFF2-40B4-BE49-F238E27FC236}">
                <a16:creationId xmlns:a16="http://schemas.microsoft.com/office/drawing/2014/main" id="{8F1B22C0-7A8C-FC47-961F-CDAF57817EF0}"/>
              </a:ext>
            </a:extLst>
          </p:cNvPr>
          <p:cNvSpPr/>
          <p:nvPr/>
        </p:nvSpPr>
        <p:spPr>
          <a:xfrm>
            <a:off x="6871572" y="5036197"/>
            <a:ext cx="4009789" cy="9663"/>
          </a:xfrm>
          <a:custGeom>
            <a:avLst/>
            <a:gdLst>
              <a:gd name="connsiteX0" fmla="*/ 0 w 4243579"/>
              <a:gd name="connsiteY0" fmla="*/ 0 h 10226"/>
              <a:gd name="connsiteX1" fmla="*/ 4243579 w 4243579"/>
              <a:gd name="connsiteY1" fmla="*/ 0 h 10226"/>
            </a:gdLst>
            <a:ahLst/>
            <a:cxnLst>
              <a:cxn ang="0">
                <a:pos x="connsiteX0" y="connsiteY0"/>
              </a:cxn>
              <a:cxn ang="0">
                <a:pos x="connsiteX1" y="connsiteY1"/>
              </a:cxn>
            </a:cxnLst>
            <a:rect l="l" t="t" r="r" b="b"/>
            <a:pathLst>
              <a:path w="4243579" h="10226">
                <a:moveTo>
                  <a:pt x="0" y="0"/>
                </a:moveTo>
                <a:lnTo>
                  <a:pt x="4243579" y="0"/>
                </a:lnTo>
              </a:path>
            </a:pathLst>
          </a:custGeom>
          <a:noFill/>
          <a:ln w="4842" cap="flat">
            <a:solidFill>
              <a:srgbClr val="595959"/>
            </a:solidFill>
            <a:prstDash val="solid"/>
            <a:round/>
          </a:ln>
        </p:spPr>
        <p:txBody>
          <a:bodyPr rtlCol="0" anchor="ctr"/>
          <a:lstStyle/>
          <a:p>
            <a:endParaRPr lang="en-US" sz="1701"/>
          </a:p>
        </p:txBody>
      </p:sp>
      <p:sp>
        <p:nvSpPr>
          <p:cNvPr id="167" name="Freeform 166">
            <a:extLst>
              <a:ext uri="{FF2B5EF4-FFF2-40B4-BE49-F238E27FC236}">
                <a16:creationId xmlns:a16="http://schemas.microsoft.com/office/drawing/2014/main" id="{DB594915-6AC2-8B40-8A6A-666341D57260}"/>
              </a:ext>
            </a:extLst>
          </p:cNvPr>
          <p:cNvSpPr/>
          <p:nvPr/>
        </p:nvSpPr>
        <p:spPr>
          <a:xfrm>
            <a:off x="10881361" y="5020234"/>
            <a:ext cx="43852" cy="31918"/>
          </a:xfrm>
          <a:custGeom>
            <a:avLst/>
            <a:gdLst>
              <a:gd name="connsiteX0" fmla="*/ 0 w 46409"/>
              <a:gd name="connsiteY0" fmla="*/ 33779 h 33779"/>
              <a:gd name="connsiteX1" fmla="*/ 46409 w 46409"/>
              <a:gd name="connsiteY1" fmla="*/ 16895 h 33779"/>
              <a:gd name="connsiteX2" fmla="*/ 0 w 46409"/>
              <a:gd name="connsiteY2" fmla="*/ 0 h 33779"/>
            </a:gdLst>
            <a:ahLst/>
            <a:cxnLst>
              <a:cxn ang="0">
                <a:pos x="connsiteX0" y="connsiteY0"/>
              </a:cxn>
              <a:cxn ang="0">
                <a:pos x="connsiteX1" y="connsiteY1"/>
              </a:cxn>
              <a:cxn ang="0">
                <a:pos x="connsiteX2" y="connsiteY2"/>
              </a:cxn>
            </a:cxnLst>
            <a:rect l="l" t="t" r="r" b="b"/>
            <a:pathLst>
              <a:path w="46409" h="33779">
                <a:moveTo>
                  <a:pt x="0" y="33779"/>
                </a:moveTo>
                <a:lnTo>
                  <a:pt x="46409" y="16895"/>
                </a:lnTo>
                <a:lnTo>
                  <a:pt x="0" y="0"/>
                </a:lnTo>
                <a:close/>
              </a:path>
            </a:pathLst>
          </a:custGeom>
          <a:solidFill>
            <a:srgbClr val="595959"/>
          </a:solidFill>
          <a:ln w="4842" cap="flat">
            <a:solidFill>
              <a:srgbClr val="595959"/>
            </a:solidFill>
            <a:prstDash val="solid"/>
            <a:miter/>
          </a:ln>
        </p:spPr>
        <p:txBody>
          <a:bodyPr rtlCol="0" anchor="ctr"/>
          <a:lstStyle/>
          <a:p>
            <a:endParaRPr lang="en-US" sz="1701"/>
          </a:p>
        </p:txBody>
      </p:sp>
      <p:sp>
        <p:nvSpPr>
          <p:cNvPr id="168" name="Freeform 167">
            <a:extLst>
              <a:ext uri="{FF2B5EF4-FFF2-40B4-BE49-F238E27FC236}">
                <a16:creationId xmlns:a16="http://schemas.microsoft.com/office/drawing/2014/main" id="{5E0BC2E6-8A61-ED4A-A6C0-1975566B542E}"/>
              </a:ext>
            </a:extLst>
          </p:cNvPr>
          <p:cNvSpPr/>
          <p:nvPr/>
        </p:nvSpPr>
        <p:spPr>
          <a:xfrm>
            <a:off x="7063180" y="4945099"/>
            <a:ext cx="411494" cy="185654"/>
          </a:xfrm>
          <a:custGeom>
            <a:avLst/>
            <a:gdLst>
              <a:gd name="connsiteX0" fmla="*/ 0 w 435486"/>
              <a:gd name="connsiteY0" fmla="*/ 0 h 196478"/>
              <a:gd name="connsiteX1" fmla="*/ 435487 w 435486"/>
              <a:gd name="connsiteY1" fmla="*/ 0 h 196478"/>
              <a:gd name="connsiteX2" fmla="*/ 435487 w 435486"/>
              <a:gd name="connsiteY2" fmla="*/ 196478 h 196478"/>
              <a:gd name="connsiteX3" fmla="*/ 0 w 435486"/>
              <a:gd name="connsiteY3" fmla="*/ 196478 h 196478"/>
            </a:gdLst>
            <a:ahLst/>
            <a:cxnLst>
              <a:cxn ang="0">
                <a:pos x="connsiteX0" y="connsiteY0"/>
              </a:cxn>
              <a:cxn ang="0">
                <a:pos x="connsiteX1" y="connsiteY1"/>
              </a:cxn>
              <a:cxn ang="0">
                <a:pos x="connsiteX2" y="connsiteY2"/>
              </a:cxn>
              <a:cxn ang="0">
                <a:pos x="connsiteX3" y="connsiteY3"/>
              </a:cxn>
            </a:cxnLst>
            <a:rect l="l" t="t" r="r" b="b"/>
            <a:pathLst>
              <a:path w="435486" h="196478">
                <a:moveTo>
                  <a:pt x="0" y="0"/>
                </a:moveTo>
                <a:lnTo>
                  <a:pt x="435487" y="0"/>
                </a:lnTo>
                <a:lnTo>
                  <a:pt x="435487" y="196478"/>
                </a:lnTo>
                <a:lnTo>
                  <a:pt x="0" y="196478"/>
                </a:lnTo>
                <a:close/>
              </a:path>
            </a:pathLst>
          </a:custGeom>
          <a:solidFill>
            <a:srgbClr val="FFFFFF"/>
          </a:solidFill>
          <a:ln w="4842" cap="sq">
            <a:noFill/>
            <a:prstDash val="solid"/>
            <a:miter/>
          </a:ln>
        </p:spPr>
        <p:txBody>
          <a:bodyPr rtlCol="0" anchor="ctr"/>
          <a:lstStyle/>
          <a:p>
            <a:endParaRPr lang="en-US" sz="1701"/>
          </a:p>
        </p:txBody>
      </p:sp>
      <p:sp>
        <p:nvSpPr>
          <p:cNvPr id="169" name="Freeform 168">
            <a:extLst>
              <a:ext uri="{FF2B5EF4-FFF2-40B4-BE49-F238E27FC236}">
                <a16:creationId xmlns:a16="http://schemas.microsoft.com/office/drawing/2014/main" id="{11F09F84-CC35-E54F-9A5E-52F9C5F42EFB}"/>
              </a:ext>
            </a:extLst>
          </p:cNvPr>
          <p:cNvSpPr/>
          <p:nvPr/>
        </p:nvSpPr>
        <p:spPr>
          <a:xfrm>
            <a:off x="7119572" y="4999022"/>
            <a:ext cx="299918" cy="96789"/>
          </a:xfrm>
          <a:custGeom>
            <a:avLst/>
            <a:gdLst>
              <a:gd name="connsiteX0" fmla="*/ 58645 w 317405"/>
              <a:gd name="connsiteY0" fmla="*/ 52096 h 102432"/>
              <a:gd name="connsiteX1" fmla="*/ 69031 w 317405"/>
              <a:gd name="connsiteY1" fmla="*/ 54653 h 102432"/>
              <a:gd name="connsiteX2" fmla="*/ 57207 w 317405"/>
              <a:gd name="connsiteY2" fmla="*/ 74145 h 102432"/>
              <a:gd name="connsiteX3" fmla="*/ 36593 w 317405"/>
              <a:gd name="connsiteY3" fmla="*/ 80700 h 102432"/>
              <a:gd name="connsiteX4" fmla="*/ 16139 w 317405"/>
              <a:gd name="connsiteY4" fmla="*/ 75587 h 102432"/>
              <a:gd name="connsiteX5" fmla="*/ 4155 w 317405"/>
              <a:gd name="connsiteY5" fmla="*/ 60727 h 102432"/>
              <a:gd name="connsiteX6" fmla="*/ 0 w 317405"/>
              <a:gd name="connsiteY6" fmla="*/ 39793 h 102432"/>
              <a:gd name="connsiteX7" fmla="*/ 4634 w 317405"/>
              <a:gd name="connsiteY7" fmla="*/ 18541 h 102432"/>
              <a:gd name="connsiteX8" fmla="*/ 17897 w 317405"/>
              <a:gd name="connsiteY8" fmla="*/ 4797 h 102432"/>
              <a:gd name="connsiteX9" fmla="*/ 36753 w 317405"/>
              <a:gd name="connsiteY9" fmla="*/ 0 h 102432"/>
              <a:gd name="connsiteX10" fmla="*/ 56568 w 317405"/>
              <a:gd name="connsiteY10" fmla="*/ 6075 h 102432"/>
              <a:gd name="connsiteX11" fmla="*/ 67593 w 317405"/>
              <a:gd name="connsiteY11" fmla="*/ 22857 h 102432"/>
              <a:gd name="connsiteX12" fmla="*/ 57526 w 317405"/>
              <a:gd name="connsiteY12" fmla="*/ 25250 h 102432"/>
              <a:gd name="connsiteX13" fmla="*/ 49537 w 317405"/>
              <a:gd name="connsiteY13" fmla="*/ 12784 h 102432"/>
              <a:gd name="connsiteX14" fmla="*/ 36593 w 317405"/>
              <a:gd name="connsiteY14" fmla="*/ 8948 h 102432"/>
              <a:gd name="connsiteX15" fmla="*/ 21573 w 317405"/>
              <a:gd name="connsiteY15" fmla="*/ 13264 h 102432"/>
              <a:gd name="connsiteX16" fmla="*/ 13104 w 317405"/>
              <a:gd name="connsiteY16" fmla="*/ 24933 h 102432"/>
              <a:gd name="connsiteX17" fmla="*/ 10707 w 317405"/>
              <a:gd name="connsiteY17" fmla="*/ 39793 h 102432"/>
              <a:gd name="connsiteX18" fmla="*/ 13582 w 317405"/>
              <a:gd name="connsiteY18" fmla="*/ 57209 h 102432"/>
              <a:gd name="connsiteX19" fmla="*/ 22531 w 317405"/>
              <a:gd name="connsiteY19" fmla="*/ 68233 h 102432"/>
              <a:gd name="connsiteX20" fmla="*/ 35794 w 317405"/>
              <a:gd name="connsiteY20" fmla="*/ 71915 h 102432"/>
              <a:gd name="connsiteX21" fmla="*/ 50495 w 317405"/>
              <a:gd name="connsiteY21" fmla="*/ 66955 h 102432"/>
              <a:gd name="connsiteX22" fmla="*/ 58645 w 317405"/>
              <a:gd name="connsiteY22" fmla="*/ 52096 h 102432"/>
              <a:gd name="connsiteX23" fmla="*/ 79980 w 317405"/>
              <a:gd name="connsiteY23" fmla="*/ 101154 h 102432"/>
              <a:gd name="connsiteX24" fmla="*/ 79022 w 317405"/>
              <a:gd name="connsiteY24" fmla="*/ 92205 h 102432"/>
              <a:gd name="connsiteX25" fmla="*/ 84454 w 317405"/>
              <a:gd name="connsiteY25" fmla="*/ 93003 h 102432"/>
              <a:gd name="connsiteX26" fmla="*/ 89568 w 317405"/>
              <a:gd name="connsiteY26" fmla="*/ 91888 h 102432"/>
              <a:gd name="connsiteX27" fmla="*/ 92764 w 317405"/>
              <a:gd name="connsiteY27" fmla="*/ 89015 h 102432"/>
              <a:gd name="connsiteX28" fmla="*/ 95640 w 317405"/>
              <a:gd name="connsiteY28" fmla="*/ 81815 h 102432"/>
              <a:gd name="connsiteX29" fmla="*/ 96439 w 317405"/>
              <a:gd name="connsiteY29" fmla="*/ 79585 h 102432"/>
              <a:gd name="connsiteX30" fmla="*/ 75026 w 317405"/>
              <a:gd name="connsiteY30" fmla="*/ 22857 h 102432"/>
              <a:gd name="connsiteX31" fmla="*/ 85414 w 317405"/>
              <a:gd name="connsiteY31" fmla="*/ 22857 h 102432"/>
              <a:gd name="connsiteX32" fmla="*/ 97078 w 317405"/>
              <a:gd name="connsiteY32" fmla="*/ 55614 h 102432"/>
              <a:gd name="connsiteX33" fmla="*/ 101233 w 317405"/>
              <a:gd name="connsiteY33" fmla="*/ 68714 h 102432"/>
              <a:gd name="connsiteX34" fmla="*/ 105068 w 317405"/>
              <a:gd name="connsiteY34" fmla="*/ 55777 h 102432"/>
              <a:gd name="connsiteX35" fmla="*/ 117212 w 317405"/>
              <a:gd name="connsiteY35" fmla="*/ 22857 h 102432"/>
              <a:gd name="connsiteX36" fmla="*/ 126800 w 317405"/>
              <a:gd name="connsiteY36" fmla="*/ 22857 h 102432"/>
              <a:gd name="connsiteX37" fmla="*/ 105228 w 317405"/>
              <a:gd name="connsiteY37" fmla="*/ 80383 h 102432"/>
              <a:gd name="connsiteX38" fmla="*/ 99954 w 317405"/>
              <a:gd name="connsiteY38" fmla="*/ 93167 h 102432"/>
              <a:gd name="connsiteX39" fmla="*/ 94042 w 317405"/>
              <a:gd name="connsiteY39" fmla="*/ 100192 h 102432"/>
              <a:gd name="connsiteX40" fmla="*/ 86212 w 317405"/>
              <a:gd name="connsiteY40" fmla="*/ 102432 h 102432"/>
              <a:gd name="connsiteX41" fmla="*/ 79980 w 317405"/>
              <a:gd name="connsiteY41" fmla="*/ 101154 h 102432"/>
              <a:gd name="connsiteX42" fmla="*/ 171862 w 317405"/>
              <a:gd name="connsiteY42" fmla="*/ 58651 h 102432"/>
              <a:gd name="connsiteX43" fmla="*/ 181290 w 317405"/>
              <a:gd name="connsiteY43" fmla="*/ 59929 h 102432"/>
              <a:gd name="connsiteX44" fmla="*/ 173300 w 317405"/>
              <a:gd name="connsiteY44" fmla="*/ 75270 h 102432"/>
              <a:gd name="connsiteX45" fmla="*/ 157641 w 317405"/>
              <a:gd name="connsiteY45" fmla="*/ 80700 h 102432"/>
              <a:gd name="connsiteX46" fmla="*/ 139105 w 317405"/>
              <a:gd name="connsiteY46" fmla="*/ 73194 h 102432"/>
              <a:gd name="connsiteX47" fmla="*/ 132074 w 317405"/>
              <a:gd name="connsiteY47" fmla="*/ 51462 h 102432"/>
              <a:gd name="connsiteX48" fmla="*/ 135109 w 317405"/>
              <a:gd name="connsiteY48" fmla="*/ 35324 h 102432"/>
              <a:gd name="connsiteX49" fmla="*/ 144218 w 317405"/>
              <a:gd name="connsiteY49" fmla="*/ 25097 h 102432"/>
              <a:gd name="connsiteX50" fmla="*/ 157800 w 317405"/>
              <a:gd name="connsiteY50" fmla="*/ 21579 h 102432"/>
              <a:gd name="connsiteX51" fmla="*/ 172820 w 317405"/>
              <a:gd name="connsiteY51" fmla="*/ 26375 h 102432"/>
              <a:gd name="connsiteX52" fmla="*/ 180331 w 317405"/>
              <a:gd name="connsiteY52" fmla="*/ 39476 h 102432"/>
              <a:gd name="connsiteX53" fmla="*/ 171063 w 317405"/>
              <a:gd name="connsiteY53" fmla="*/ 40907 h 102432"/>
              <a:gd name="connsiteX54" fmla="*/ 166269 w 317405"/>
              <a:gd name="connsiteY54" fmla="*/ 32440 h 102432"/>
              <a:gd name="connsiteX55" fmla="*/ 158119 w 317405"/>
              <a:gd name="connsiteY55" fmla="*/ 29566 h 102432"/>
              <a:gd name="connsiteX56" fmla="*/ 146295 w 317405"/>
              <a:gd name="connsiteY56" fmla="*/ 34843 h 102432"/>
              <a:gd name="connsiteX57" fmla="*/ 141821 w 317405"/>
              <a:gd name="connsiteY57" fmla="*/ 51134 h 102432"/>
              <a:gd name="connsiteX58" fmla="*/ 146136 w 317405"/>
              <a:gd name="connsiteY58" fmla="*/ 67753 h 102432"/>
              <a:gd name="connsiteX59" fmla="*/ 157641 w 317405"/>
              <a:gd name="connsiteY59" fmla="*/ 72866 h 102432"/>
              <a:gd name="connsiteX60" fmla="*/ 166908 w 317405"/>
              <a:gd name="connsiteY60" fmla="*/ 69359 h 102432"/>
              <a:gd name="connsiteX61" fmla="*/ 171862 w 317405"/>
              <a:gd name="connsiteY61" fmla="*/ 58651 h 102432"/>
              <a:gd name="connsiteX62" fmla="*/ 189280 w 317405"/>
              <a:gd name="connsiteY62" fmla="*/ 79422 h 102432"/>
              <a:gd name="connsiteX63" fmla="*/ 189280 w 317405"/>
              <a:gd name="connsiteY63" fmla="*/ 1442 h 102432"/>
              <a:gd name="connsiteX64" fmla="*/ 198867 w 317405"/>
              <a:gd name="connsiteY64" fmla="*/ 1442 h 102432"/>
              <a:gd name="connsiteX65" fmla="*/ 198867 w 317405"/>
              <a:gd name="connsiteY65" fmla="*/ 79422 h 102432"/>
              <a:gd name="connsiteX66" fmla="*/ 189280 w 317405"/>
              <a:gd name="connsiteY66" fmla="*/ 79422 h 102432"/>
              <a:gd name="connsiteX67" fmla="*/ 252322 w 317405"/>
              <a:gd name="connsiteY67" fmla="*/ 61208 h 102432"/>
              <a:gd name="connsiteX68" fmla="*/ 262229 w 317405"/>
              <a:gd name="connsiteY68" fmla="*/ 62486 h 102432"/>
              <a:gd name="connsiteX69" fmla="*/ 253441 w 317405"/>
              <a:gd name="connsiteY69" fmla="*/ 75904 h 102432"/>
              <a:gd name="connsiteX70" fmla="*/ 237301 w 317405"/>
              <a:gd name="connsiteY70" fmla="*/ 80700 h 102432"/>
              <a:gd name="connsiteX71" fmla="*/ 217647 w 317405"/>
              <a:gd name="connsiteY71" fmla="*/ 73030 h 102432"/>
              <a:gd name="connsiteX72" fmla="*/ 210455 w 317405"/>
              <a:gd name="connsiteY72" fmla="*/ 51615 h 102432"/>
              <a:gd name="connsiteX73" fmla="*/ 217806 w 317405"/>
              <a:gd name="connsiteY73" fmla="*/ 29566 h 102432"/>
              <a:gd name="connsiteX74" fmla="*/ 236822 w 317405"/>
              <a:gd name="connsiteY74" fmla="*/ 21579 h 102432"/>
              <a:gd name="connsiteX75" fmla="*/ 255358 w 317405"/>
              <a:gd name="connsiteY75" fmla="*/ 29402 h 102432"/>
              <a:gd name="connsiteX76" fmla="*/ 262549 w 317405"/>
              <a:gd name="connsiteY76" fmla="*/ 51134 h 102432"/>
              <a:gd name="connsiteX77" fmla="*/ 262549 w 317405"/>
              <a:gd name="connsiteY77" fmla="*/ 53538 h 102432"/>
              <a:gd name="connsiteX78" fmla="*/ 220363 w 317405"/>
              <a:gd name="connsiteY78" fmla="*/ 53538 h 102432"/>
              <a:gd name="connsiteX79" fmla="*/ 225636 w 317405"/>
              <a:gd name="connsiteY79" fmla="*/ 67917 h 102432"/>
              <a:gd name="connsiteX80" fmla="*/ 237461 w 317405"/>
              <a:gd name="connsiteY80" fmla="*/ 72866 h 102432"/>
              <a:gd name="connsiteX81" fmla="*/ 246410 w 317405"/>
              <a:gd name="connsiteY81" fmla="*/ 70156 h 102432"/>
              <a:gd name="connsiteX82" fmla="*/ 252322 w 317405"/>
              <a:gd name="connsiteY82" fmla="*/ 61208 h 102432"/>
              <a:gd name="connsiteX83" fmla="*/ 220843 w 317405"/>
              <a:gd name="connsiteY83" fmla="*/ 45704 h 102432"/>
              <a:gd name="connsiteX84" fmla="*/ 252481 w 317405"/>
              <a:gd name="connsiteY84" fmla="*/ 45704 h 102432"/>
              <a:gd name="connsiteX85" fmla="*/ 248806 w 317405"/>
              <a:gd name="connsiteY85" fmla="*/ 34996 h 102432"/>
              <a:gd name="connsiteX86" fmla="*/ 236982 w 317405"/>
              <a:gd name="connsiteY86" fmla="*/ 29566 h 102432"/>
              <a:gd name="connsiteX87" fmla="*/ 225795 w 317405"/>
              <a:gd name="connsiteY87" fmla="*/ 34045 h 102432"/>
              <a:gd name="connsiteX88" fmla="*/ 220843 w 317405"/>
              <a:gd name="connsiteY88" fmla="*/ 45704 h 102432"/>
              <a:gd name="connsiteX89" fmla="*/ 270426 w 317405"/>
              <a:gd name="connsiteY89" fmla="*/ 62486 h 102432"/>
              <a:gd name="connsiteX90" fmla="*/ 279854 w 317405"/>
              <a:gd name="connsiteY90" fmla="*/ 61044 h 102432"/>
              <a:gd name="connsiteX91" fmla="*/ 284328 w 317405"/>
              <a:gd name="connsiteY91" fmla="*/ 69839 h 102432"/>
              <a:gd name="connsiteX92" fmla="*/ 294555 w 317405"/>
              <a:gd name="connsiteY92" fmla="*/ 72866 h 102432"/>
              <a:gd name="connsiteX93" fmla="*/ 304302 w 317405"/>
              <a:gd name="connsiteY93" fmla="*/ 70156 h 102432"/>
              <a:gd name="connsiteX94" fmla="*/ 307498 w 317405"/>
              <a:gd name="connsiteY94" fmla="*/ 63765 h 102432"/>
              <a:gd name="connsiteX95" fmla="*/ 304622 w 317405"/>
              <a:gd name="connsiteY95" fmla="*/ 58651 h 102432"/>
              <a:gd name="connsiteX96" fmla="*/ 294874 w 317405"/>
              <a:gd name="connsiteY96" fmla="*/ 55450 h 102432"/>
              <a:gd name="connsiteX97" fmla="*/ 280173 w 317405"/>
              <a:gd name="connsiteY97" fmla="*/ 50817 h 102432"/>
              <a:gd name="connsiteX98" fmla="*/ 274101 w 317405"/>
              <a:gd name="connsiteY98" fmla="*/ 45550 h 102432"/>
              <a:gd name="connsiteX99" fmla="*/ 272024 w 317405"/>
              <a:gd name="connsiteY99" fmla="*/ 37880 h 102432"/>
              <a:gd name="connsiteX100" fmla="*/ 273781 w 317405"/>
              <a:gd name="connsiteY100" fmla="*/ 31008 h 102432"/>
              <a:gd name="connsiteX101" fmla="*/ 278416 w 317405"/>
              <a:gd name="connsiteY101" fmla="*/ 25567 h 102432"/>
              <a:gd name="connsiteX102" fmla="*/ 284487 w 317405"/>
              <a:gd name="connsiteY102" fmla="*/ 22857 h 102432"/>
              <a:gd name="connsiteX103" fmla="*/ 292797 w 317405"/>
              <a:gd name="connsiteY103" fmla="*/ 21579 h 102432"/>
              <a:gd name="connsiteX104" fmla="*/ 304461 w 317405"/>
              <a:gd name="connsiteY104" fmla="*/ 23491 h 102432"/>
              <a:gd name="connsiteX105" fmla="*/ 311972 w 317405"/>
              <a:gd name="connsiteY105" fmla="*/ 28768 h 102432"/>
              <a:gd name="connsiteX106" fmla="*/ 315168 w 317405"/>
              <a:gd name="connsiteY106" fmla="*/ 37553 h 102432"/>
              <a:gd name="connsiteX107" fmla="*/ 305900 w 317405"/>
              <a:gd name="connsiteY107" fmla="*/ 38831 h 102432"/>
              <a:gd name="connsiteX108" fmla="*/ 302065 w 317405"/>
              <a:gd name="connsiteY108" fmla="*/ 31959 h 102432"/>
              <a:gd name="connsiteX109" fmla="*/ 293595 w 317405"/>
              <a:gd name="connsiteY109" fmla="*/ 29566 h 102432"/>
              <a:gd name="connsiteX110" fmla="*/ 284008 w 317405"/>
              <a:gd name="connsiteY110" fmla="*/ 31806 h 102432"/>
              <a:gd name="connsiteX111" fmla="*/ 281292 w 317405"/>
              <a:gd name="connsiteY111" fmla="*/ 36756 h 102432"/>
              <a:gd name="connsiteX112" fmla="*/ 282410 w 317405"/>
              <a:gd name="connsiteY112" fmla="*/ 40110 h 102432"/>
              <a:gd name="connsiteX113" fmla="*/ 286086 w 317405"/>
              <a:gd name="connsiteY113" fmla="*/ 42666 h 102432"/>
              <a:gd name="connsiteX114" fmla="*/ 294555 w 317405"/>
              <a:gd name="connsiteY114" fmla="*/ 45223 h 102432"/>
              <a:gd name="connsiteX115" fmla="*/ 308776 w 317405"/>
              <a:gd name="connsiteY115" fmla="*/ 49703 h 102432"/>
              <a:gd name="connsiteX116" fmla="*/ 315008 w 317405"/>
              <a:gd name="connsiteY116" fmla="*/ 54653 h 102432"/>
              <a:gd name="connsiteX117" fmla="*/ 317406 w 317405"/>
              <a:gd name="connsiteY117" fmla="*/ 62803 h 102432"/>
              <a:gd name="connsiteX118" fmla="*/ 314529 w 317405"/>
              <a:gd name="connsiteY118" fmla="*/ 71915 h 102432"/>
              <a:gd name="connsiteX119" fmla="*/ 306540 w 317405"/>
              <a:gd name="connsiteY119" fmla="*/ 78460 h 102432"/>
              <a:gd name="connsiteX120" fmla="*/ 294555 w 317405"/>
              <a:gd name="connsiteY120" fmla="*/ 80700 h 102432"/>
              <a:gd name="connsiteX121" fmla="*/ 277777 w 317405"/>
              <a:gd name="connsiteY121" fmla="*/ 76231 h 102432"/>
              <a:gd name="connsiteX122" fmla="*/ 270426 w 317405"/>
              <a:gd name="connsiteY122" fmla="*/ 62486 h 102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17405" h="102432">
                <a:moveTo>
                  <a:pt x="58645" y="52096"/>
                </a:moveTo>
                <a:lnTo>
                  <a:pt x="69031" y="54653"/>
                </a:lnTo>
                <a:cubicBezTo>
                  <a:pt x="66795" y="63182"/>
                  <a:pt x="62853" y="69676"/>
                  <a:pt x="57207" y="74145"/>
                </a:cubicBezTo>
                <a:cubicBezTo>
                  <a:pt x="51667" y="78522"/>
                  <a:pt x="44796" y="80700"/>
                  <a:pt x="36593" y="80700"/>
                </a:cubicBezTo>
                <a:cubicBezTo>
                  <a:pt x="28177" y="80700"/>
                  <a:pt x="21360" y="78992"/>
                  <a:pt x="16139" y="75587"/>
                </a:cubicBezTo>
                <a:cubicBezTo>
                  <a:pt x="10919" y="72181"/>
                  <a:pt x="6925" y="67221"/>
                  <a:pt x="4155" y="60727"/>
                </a:cubicBezTo>
                <a:cubicBezTo>
                  <a:pt x="1385" y="54233"/>
                  <a:pt x="0" y="47248"/>
                  <a:pt x="0" y="39793"/>
                </a:cubicBezTo>
                <a:cubicBezTo>
                  <a:pt x="0" y="31693"/>
                  <a:pt x="1545" y="24616"/>
                  <a:pt x="4634" y="18541"/>
                </a:cubicBezTo>
                <a:cubicBezTo>
                  <a:pt x="7723" y="12467"/>
                  <a:pt x="12144" y="7885"/>
                  <a:pt x="17897" y="4797"/>
                </a:cubicBezTo>
                <a:cubicBezTo>
                  <a:pt x="23650" y="1606"/>
                  <a:pt x="29935" y="0"/>
                  <a:pt x="36753" y="0"/>
                </a:cubicBezTo>
                <a:cubicBezTo>
                  <a:pt x="44636" y="0"/>
                  <a:pt x="51241" y="2025"/>
                  <a:pt x="56568" y="6075"/>
                </a:cubicBezTo>
                <a:cubicBezTo>
                  <a:pt x="61894" y="10022"/>
                  <a:pt x="65569" y="15606"/>
                  <a:pt x="67593" y="22857"/>
                </a:cubicBezTo>
                <a:lnTo>
                  <a:pt x="57526" y="25250"/>
                </a:lnTo>
                <a:cubicBezTo>
                  <a:pt x="55715" y="19503"/>
                  <a:pt x="53052" y="15340"/>
                  <a:pt x="49537" y="12784"/>
                </a:cubicBezTo>
                <a:cubicBezTo>
                  <a:pt x="46127" y="10227"/>
                  <a:pt x="41813" y="8948"/>
                  <a:pt x="36593" y="8948"/>
                </a:cubicBezTo>
                <a:cubicBezTo>
                  <a:pt x="30627" y="8948"/>
                  <a:pt x="25620" y="10391"/>
                  <a:pt x="21573" y="13264"/>
                </a:cubicBezTo>
                <a:cubicBezTo>
                  <a:pt x="17525" y="16148"/>
                  <a:pt x="14701" y="20035"/>
                  <a:pt x="13104" y="24933"/>
                </a:cubicBezTo>
                <a:cubicBezTo>
                  <a:pt x="11505" y="29730"/>
                  <a:pt x="10707" y="34679"/>
                  <a:pt x="10707" y="39793"/>
                </a:cubicBezTo>
                <a:cubicBezTo>
                  <a:pt x="10707" y="46399"/>
                  <a:pt x="11665" y="52208"/>
                  <a:pt x="13582" y="57209"/>
                </a:cubicBezTo>
                <a:cubicBezTo>
                  <a:pt x="15500" y="62108"/>
                  <a:pt x="18483" y="65789"/>
                  <a:pt x="22531" y="68233"/>
                </a:cubicBezTo>
                <a:cubicBezTo>
                  <a:pt x="26580" y="70688"/>
                  <a:pt x="31001" y="71915"/>
                  <a:pt x="35794" y="71915"/>
                </a:cubicBezTo>
                <a:cubicBezTo>
                  <a:pt x="41547" y="71915"/>
                  <a:pt x="46447" y="70259"/>
                  <a:pt x="50495" y="66955"/>
                </a:cubicBezTo>
                <a:cubicBezTo>
                  <a:pt x="54544" y="63550"/>
                  <a:pt x="57260" y="58600"/>
                  <a:pt x="58645" y="52096"/>
                </a:cubicBezTo>
                <a:close/>
                <a:moveTo>
                  <a:pt x="79980" y="101154"/>
                </a:moveTo>
                <a:lnTo>
                  <a:pt x="79022" y="92205"/>
                </a:lnTo>
                <a:cubicBezTo>
                  <a:pt x="81046" y="92737"/>
                  <a:pt x="82857" y="93003"/>
                  <a:pt x="84454" y="93003"/>
                </a:cubicBezTo>
                <a:cubicBezTo>
                  <a:pt x="86586" y="93003"/>
                  <a:pt x="88289" y="92635"/>
                  <a:pt x="89568" y="91888"/>
                </a:cubicBezTo>
                <a:cubicBezTo>
                  <a:pt x="90846" y="91244"/>
                  <a:pt x="91912" y="90293"/>
                  <a:pt x="92764" y="89015"/>
                </a:cubicBezTo>
                <a:cubicBezTo>
                  <a:pt x="93296" y="88053"/>
                  <a:pt x="94256" y="85650"/>
                  <a:pt x="95640" y="81815"/>
                </a:cubicBezTo>
                <a:cubicBezTo>
                  <a:pt x="95853" y="81283"/>
                  <a:pt x="96119" y="80536"/>
                  <a:pt x="96439" y="79585"/>
                </a:cubicBezTo>
                <a:lnTo>
                  <a:pt x="75026" y="22857"/>
                </a:lnTo>
                <a:lnTo>
                  <a:pt x="85414" y="22857"/>
                </a:lnTo>
                <a:lnTo>
                  <a:pt x="97078" y="55614"/>
                </a:lnTo>
                <a:cubicBezTo>
                  <a:pt x="98676" y="59766"/>
                  <a:pt x="100062" y="64132"/>
                  <a:pt x="101233" y="68714"/>
                </a:cubicBezTo>
                <a:cubicBezTo>
                  <a:pt x="102298" y="64348"/>
                  <a:pt x="103576" y="60032"/>
                  <a:pt x="105068" y="55777"/>
                </a:cubicBezTo>
                <a:lnTo>
                  <a:pt x="117212" y="22857"/>
                </a:lnTo>
                <a:lnTo>
                  <a:pt x="126800" y="22857"/>
                </a:lnTo>
                <a:lnTo>
                  <a:pt x="105228" y="80383"/>
                </a:lnTo>
                <a:cubicBezTo>
                  <a:pt x="102991" y="86560"/>
                  <a:pt x="101233" y="90825"/>
                  <a:pt x="99954" y="93167"/>
                </a:cubicBezTo>
                <a:cubicBezTo>
                  <a:pt x="98250" y="96357"/>
                  <a:pt x="96280" y="98699"/>
                  <a:pt x="94042" y="100192"/>
                </a:cubicBezTo>
                <a:cubicBezTo>
                  <a:pt x="91912" y="101686"/>
                  <a:pt x="89302" y="102432"/>
                  <a:pt x="86212" y="102432"/>
                </a:cubicBezTo>
                <a:cubicBezTo>
                  <a:pt x="84401" y="102432"/>
                  <a:pt x="82324" y="102003"/>
                  <a:pt x="79980" y="101154"/>
                </a:cubicBezTo>
                <a:close/>
                <a:moveTo>
                  <a:pt x="171862" y="58651"/>
                </a:moveTo>
                <a:lnTo>
                  <a:pt x="181290" y="59929"/>
                </a:lnTo>
                <a:cubicBezTo>
                  <a:pt x="180225" y="66424"/>
                  <a:pt x="177562" y="71537"/>
                  <a:pt x="173300" y="75270"/>
                </a:cubicBezTo>
                <a:cubicBezTo>
                  <a:pt x="169040" y="78890"/>
                  <a:pt x="163819" y="80700"/>
                  <a:pt x="157641" y="80700"/>
                </a:cubicBezTo>
                <a:cubicBezTo>
                  <a:pt x="149971" y="80700"/>
                  <a:pt x="143792" y="78194"/>
                  <a:pt x="139105" y="73194"/>
                </a:cubicBezTo>
                <a:cubicBezTo>
                  <a:pt x="134417" y="68080"/>
                  <a:pt x="132074" y="60829"/>
                  <a:pt x="132074" y="51462"/>
                </a:cubicBezTo>
                <a:cubicBezTo>
                  <a:pt x="132074" y="45285"/>
                  <a:pt x="133085" y="39895"/>
                  <a:pt x="135109" y="35324"/>
                </a:cubicBezTo>
                <a:cubicBezTo>
                  <a:pt x="137134" y="30742"/>
                  <a:pt x="140169" y="27326"/>
                  <a:pt x="144218" y="25097"/>
                </a:cubicBezTo>
                <a:cubicBezTo>
                  <a:pt x="148372" y="22744"/>
                  <a:pt x="152900" y="21579"/>
                  <a:pt x="157800" y="21579"/>
                </a:cubicBezTo>
                <a:cubicBezTo>
                  <a:pt x="163872" y="21579"/>
                  <a:pt x="168879" y="23174"/>
                  <a:pt x="172820" y="26375"/>
                </a:cubicBezTo>
                <a:cubicBezTo>
                  <a:pt x="176763" y="29464"/>
                  <a:pt x="179266" y="33831"/>
                  <a:pt x="180331" y="39476"/>
                </a:cubicBezTo>
                <a:lnTo>
                  <a:pt x="171063" y="40907"/>
                </a:lnTo>
                <a:cubicBezTo>
                  <a:pt x="170104" y="37185"/>
                  <a:pt x="168507" y="34362"/>
                  <a:pt x="166269" y="32440"/>
                </a:cubicBezTo>
                <a:cubicBezTo>
                  <a:pt x="164033" y="30527"/>
                  <a:pt x="161315" y="29566"/>
                  <a:pt x="158119" y="29566"/>
                </a:cubicBezTo>
                <a:cubicBezTo>
                  <a:pt x="153326" y="29566"/>
                  <a:pt x="149385" y="31325"/>
                  <a:pt x="146295" y="34843"/>
                </a:cubicBezTo>
                <a:cubicBezTo>
                  <a:pt x="143312" y="38249"/>
                  <a:pt x="141821" y="43679"/>
                  <a:pt x="141821" y="51134"/>
                </a:cubicBezTo>
                <a:cubicBezTo>
                  <a:pt x="141821" y="58702"/>
                  <a:pt x="143259" y="64245"/>
                  <a:pt x="146136" y="67753"/>
                </a:cubicBezTo>
                <a:cubicBezTo>
                  <a:pt x="149118" y="71169"/>
                  <a:pt x="152953" y="72866"/>
                  <a:pt x="157641" y="72866"/>
                </a:cubicBezTo>
                <a:cubicBezTo>
                  <a:pt x="161369" y="72866"/>
                  <a:pt x="164458" y="71701"/>
                  <a:pt x="166908" y="69359"/>
                </a:cubicBezTo>
                <a:cubicBezTo>
                  <a:pt x="169465" y="67017"/>
                  <a:pt x="171117" y="63447"/>
                  <a:pt x="171862" y="58651"/>
                </a:cubicBezTo>
                <a:close/>
                <a:moveTo>
                  <a:pt x="189280" y="79422"/>
                </a:moveTo>
                <a:lnTo>
                  <a:pt x="189280" y="1442"/>
                </a:lnTo>
                <a:lnTo>
                  <a:pt x="198867" y="1442"/>
                </a:lnTo>
                <a:lnTo>
                  <a:pt x="198867" y="79422"/>
                </a:lnTo>
                <a:lnTo>
                  <a:pt x="189280" y="79422"/>
                </a:lnTo>
                <a:close/>
                <a:moveTo>
                  <a:pt x="252322" y="61208"/>
                </a:moveTo>
                <a:lnTo>
                  <a:pt x="262229" y="62486"/>
                </a:lnTo>
                <a:cubicBezTo>
                  <a:pt x="260631" y="68233"/>
                  <a:pt x="257701" y="72713"/>
                  <a:pt x="253441" y="75904"/>
                </a:cubicBezTo>
                <a:cubicBezTo>
                  <a:pt x="249286" y="79105"/>
                  <a:pt x="243906" y="80700"/>
                  <a:pt x="237301" y="80700"/>
                </a:cubicBezTo>
                <a:cubicBezTo>
                  <a:pt x="229098" y="80700"/>
                  <a:pt x="222546" y="78144"/>
                  <a:pt x="217647" y="73030"/>
                </a:cubicBezTo>
                <a:cubicBezTo>
                  <a:pt x="212852" y="67917"/>
                  <a:pt x="210455" y="60778"/>
                  <a:pt x="210455" y="51615"/>
                </a:cubicBezTo>
                <a:cubicBezTo>
                  <a:pt x="210455" y="42135"/>
                  <a:pt x="212906" y="34782"/>
                  <a:pt x="217806" y="29566"/>
                </a:cubicBezTo>
                <a:cubicBezTo>
                  <a:pt x="222706" y="24238"/>
                  <a:pt x="229045" y="21579"/>
                  <a:pt x="236822" y="21579"/>
                </a:cubicBezTo>
                <a:cubicBezTo>
                  <a:pt x="244385" y="21579"/>
                  <a:pt x="250564" y="24187"/>
                  <a:pt x="255358" y="29402"/>
                </a:cubicBezTo>
                <a:cubicBezTo>
                  <a:pt x="260152" y="34516"/>
                  <a:pt x="262549" y="41767"/>
                  <a:pt x="262549" y="51134"/>
                </a:cubicBezTo>
                <a:cubicBezTo>
                  <a:pt x="262549" y="51676"/>
                  <a:pt x="262549" y="52474"/>
                  <a:pt x="262549" y="53538"/>
                </a:cubicBezTo>
                <a:lnTo>
                  <a:pt x="220363" y="53538"/>
                </a:lnTo>
                <a:cubicBezTo>
                  <a:pt x="220682" y="59817"/>
                  <a:pt x="222440" y="64613"/>
                  <a:pt x="225636" y="67917"/>
                </a:cubicBezTo>
                <a:cubicBezTo>
                  <a:pt x="228832" y="71220"/>
                  <a:pt x="232773" y="72866"/>
                  <a:pt x="237461" y="72866"/>
                </a:cubicBezTo>
                <a:cubicBezTo>
                  <a:pt x="240976" y="72866"/>
                  <a:pt x="243959" y="71966"/>
                  <a:pt x="246410" y="70156"/>
                </a:cubicBezTo>
                <a:cubicBezTo>
                  <a:pt x="248859" y="68233"/>
                  <a:pt x="250830" y="65258"/>
                  <a:pt x="252322" y="61208"/>
                </a:cubicBezTo>
                <a:close/>
                <a:moveTo>
                  <a:pt x="220843" y="45704"/>
                </a:moveTo>
                <a:lnTo>
                  <a:pt x="252481" y="45704"/>
                </a:lnTo>
                <a:cubicBezTo>
                  <a:pt x="252055" y="41020"/>
                  <a:pt x="250830" y="37451"/>
                  <a:pt x="248806" y="34996"/>
                </a:cubicBezTo>
                <a:cubicBezTo>
                  <a:pt x="245716" y="31376"/>
                  <a:pt x="241775" y="29566"/>
                  <a:pt x="236982" y="29566"/>
                </a:cubicBezTo>
                <a:cubicBezTo>
                  <a:pt x="232614" y="29566"/>
                  <a:pt x="228885" y="31059"/>
                  <a:pt x="225795" y="34045"/>
                </a:cubicBezTo>
                <a:cubicBezTo>
                  <a:pt x="222813" y="36919"/>
                  <a:pt x="221162" y="40805"/>
                  <a:pt x="220843" y="45704"/>
                </a:cubicBezTo>
                <a:close/>
                <a:moveTo>
                  <a:pt x="270426" y="62486"/>
                </a:moveTo>
                <a:lnTo>
                  <a:pt x="279854" y="61044"/>
                </a:lnTo>
                <a:cubicBezTo>
                  <a:pt x="280386" y="64879"/>
                  <a:pt x="281877" y="67814"/>
                  <a:pt x="284328" y="69839"/>
                </a:cubicBezTo>
                <a:cubicBezTo>
                  <a:pt x="286778" y="71854"/>
                  <a:pt x="290187" y="72866"/>
                  <a:pt x="294555" y="72866"/>
                </a:cubicBezTo>
                <a:cubicBezTo>
                  <a:pt x="298923" y="72866"/>
                  <a:pt x="302172" y="71966"/>
                  <a:pt x="304302" y="70156"/>
                </a:cubicBezTo>
                <a:cubicBezTo>
                  <a:pt x="306433" y="68346"/>
                  <a:pt x="307498" y="66209"/>
                  <a:pt x="307498" y="63765"/>
                </a:cubicBezTo>
                <a:cubicBezTo>
                  <a:pt x="307498" y="61627"/>
                  <a:pt x="306540" y="59929"/>
                  <a:pt x="304622" y="58651"/>
                </a:cubicBezTo>
                <a:cubicBezTo>
                  <a:pt x="303344" y="57792"/>
                  <a:pt x="300095" y="56728"/>
                  <a:pt x="294874" y="55450"/>
                </a:cubicBezTo>
                <a:cubicBezTo>
                  <a:pt x="287843" y="53640"/>
                  <a:pt x="282943" y="52096"/>
                  <a:pt x="280173" y="50817"/>
                </a:cubicBezTo>
                <a:cubicBezTo>
                  <a:pt x="277510" y="49539"/>
                  <a:pt x="275486" y="47780"/>
                  <a:pt x="274101" y="45550"/>
                </a:cubicBezTo>
                <a:cubicBezTo>
                  <a:pt x="272716" y="43198"/>
                  <a:pt x="272024" y="40641"/>
                  <a:pt x="272024" y="37880"/>
                </a:cubicBezTo>
                <a:cubicBezTo>
                  <a:pt x="272024" y="35426"/>
                  <a:pt x="272610" y="33135"/>
                  <a:pt x="273781" y="31008"/>
                </a:cubicBezTo>
                <a:cubicBezTo>
                  <a:pt x="274953" y="28768"/>
                  <a:pt x="276498" y="26958"/>
                  <a:pt x="278416" y="25567"/>
                </a:cubicBezTo>
                <a:cubicBezTo>
                  <a:pt x="279907" y="24503"/>
                  <a:pt x="281931" y="23604"/>
                  <a:pt x="284487" y="22857"/>
                </a:cubicBezTo>
                <a:cubicBezTo>
                  <a:pt x="287150" y="21998"/>
                  <a:pt x="289921" y="21579"/>
                  <a:pt x="292797" y="21579"/>
                </a:cubicBezTo>
                <a:cubicBezTo>
                  <a:pt x="297271" y="21579"/>
                  <a:pt x="301159" y="22213"/>
                  <a:pt x="304461" y="23491"/>
                </a:cubicBezTo>
                <a:cubicBezTo>
                  <a:pt x="307871" y="24769"/>
                  <a:pt x="310375" y="26529"/>
                  <a:pt x="311972" y="28768"/>
                </a:cubicBezTo>
                <a:cubicBezTo>
                  <a:pt x="313570" y="30895"/>
                  <a:pt x="314635" y="33831"/>
                  <a:pt x="315168" y="37553"/>
                </a:cubicBezTo>
                <a:lnTo>
                  <a:pt x="305900" y="38831"/>
                </a:lnTo>
                <a:cubicBezTo>
                  <a:pt x="305474" y="35855"/>
                  <a:pt x="304196" y="33565"/>
                  <a:pt x="302065" y="31959"/>
                </a:cubicBezTo>
                <a:cubicBezTo>
                  <a:pt x="300041" y="30364"/>
                  <a:pt x="297218" y="29566"/>
                  <a:pt x="293595" y="29566"/>
                </a:cubicBezTo>
                <a:cubicBezTo>
                  <a:pt x="289121" y="29566"/>
                  <a:pt x="285925" y="30313"/>
                  <a:pt x="284008" y="31806"/>
                </a:cubicBezTo>
                <a:cubicBezTo>
                  <a:pt x="282198" y="33186"/>
                  <a:pt x="281292" y="34843"/>
                  <a:pt x="281292" y="36756"/>
                </a:cubicBezTo>
                <a:cubicBezTo>
                  <a:pt x="281292" y="38034"/>
                  <a:pt x="281665" y="39159"/>
                  <a:pt x="282410" y="40110"/>
                </a:cubicBezTo>
                <a:cubicBezTo>
                  <a:pt x="283262" y="41173"/>
                  <a:pt x="284487" y="42032"/>
                  <a:pt x="286086" y="42666"/>
                </a:cubicBezTo>
                <a:cubicBezTo>
                  <a:pt x="287044" y="43096"/>
                  <a:pt x="289868" y="43945"/>
                  <a:pt x="294555" y="45223"/>
                </a:cubicBezTo>
                <a:cubicBezTo>
                  <a:pt x="301373" y="47033"/>
                  <a:pt x="306113" y="48527"/>
                  <a:pt x="308776" y="49703"/>
                </a:cubicBezTo>
                <a:cubicBezTo>
                  <a:pt x="311439" y="50766"/>
                  <a:pt x="313517" y="52413"/>
                  <a:pt x="315008" y="54653"/>
                </a:cubicBezTo>
                <a:cubicBezTo>
                  <a:pt x="316606" y="56790"/>
                  <a:pt x="317406" y="59500"/>
                  <a:pt x="317406" y="62803"/>
                </a:cubicBezTo>
                <a:cubicBezTo>
                  <a:pt x="317406" y="66004"/>
                  <a:pt x="316446" y="69031"/>
                  <a:pt x="314529" y="71915"/>
                </a:cubicBezTo>
                <a:cubicBezTo>
                  <a:pt x="312718" y="74687"/>
                  <a:pt x="310055" y="76865"/>
                  <a:pt x="306540" y="78460"/>
                </a:cubicBezTo>
                <a:cubicBezTo>
                  <a:pt x="303024" y="79954"/>
                  <a:pt x="299029" y="80700"/>
                  <a:pt x="294555" y="80700"/>
                </a:cubicBezTo>
                <a:cubicBezTo>
                  <a:pt x="287204" y="80700"/>
                  <a:pt x="281612" y="79207"/>
                  <a:pt x="277777" y="76231"/>
                </a:cubicBezTo>
                <a:cubicBezTo>
                  <a:pt x="273941" y="73132"/>
                  <a:pt x="271491" y="68561"/>
                  <a:pt x="270426" y="62486"/>
                </a:cubicBezTo>
                <a:close/>
              </a:path>
            </a:pathLst>
          </a:custGeom>
          <a:solidFill>
            <a:srgbClr val="000000"/>
          </a:solidFill>
          <a:ln w="4842" cap="sq">
            <a:noFill/>
            <a:prstDash val="solid"/>
            <a:miter/>
          </a:ln>
        </p:spPr>
        <p:txBody>
          <a:bodyPr rtlCol="0" anchor="ctr"/>
          <a:lstStyle/>
          <a:p>
            <a:endParaRPr lang="en-US" sz="1701"/>
          </a:p>
        </p:txBody>
      </p:sp>
      <p:sp>
        <p:nvSpPr>
          <p:cNvPr id="172" name="Freeform 171">
            <a:extLst>
              <a:ext uri="{FF2B5EF4-FFF2-40B4-BE49-F238E27FC236}">
                <a16:creationId xmlns:a16="http://schemas.microsoft.com/office/drawing/2014/main" id="{45F3258F-4878-A24B-BD5A-1D6BF01809B3}"/>
              </a:ext>
            </a:extLst>
          </p:cNvPr>
          <p:cNvSpPr/>
          <p:nvPr/>
        </p:nvSpPr>
        <p:spPr>
          <a:xfrm>
            <a:off x="869141" y="3686961"/>
            <a:ext cx="1370456" cy="558950"/>
          </a:xfrm>
          <a:custGeom>
            <a:avLst/>
            <a:gdLst>
              <a:gd name="connsiteX0" fmla="*/ 0 w 1450360"/>
              <a:gd name="connsiteY0" fmla="*/ 0 h 591539"/>
              <a:gd name="connsiteX1" fmla="*/ 1450361 w 1450360"/>
              <a:gd name="connsiteY1" fmla="*/ 0 h 591539"/>
              <a:gd name="connsiteX2" fmla="*/ 1450361 w 1450360"/>
              <a:gd name="connsiteY2" fmla="*/ 591539 h 591539"/>
              <a:gd name="connsiteX3" fmla="*/ 0 w 1450360"/>
              <a:gd name="connsiteY3" fmla="*/ 591539 h 591539"/>
            </a:gdLst>
            <a:ahLst/>
            <a:cxnLst>
              <a:cxn ang="0">
                <a:pos x="connsiteX0" y="connsiteY0"/>
              </a:cxn>
              <a:cxn ang="0">
                <a:pos x="connsiteX1" y="connsiteY1"/>
              </a:cxn>
              <a:cxn ang="0">
                <a:pos x="connsiteX2" y="connsiteY2"/>
              </a:cxn>
              <a:cxn ang="0">
                <a:pos x="connsiteX3" y="connsiteY3"/>
              </a:cxn>
            </a:cxnLst>
            <a:rect l="l" t="t" r="r" b="b"/>
            <a:pathLst>
              <a:path w="1450360" h="591539">
                <a:moveTo>
                  <a:pt x="0" y="0"/>
                </a:moveTo>
                <a:lnTo>
                  <a:pt x="1450361" y="0"/>
                </a:lnTo>
                <a:lnTo>
                  <a:pt x="1450361" y="591539"/>
                </a:lnTo>
                <a:lnTo>
                  <a:pt x="0" y="591539"/>
                </a:lnTo>
                <a:close/>
              </a:path>
            </a:pathLst>
          </a:custGeom>
          <a:solidFill>
            <a:srgbClr val="000000">
              <a:alpha val="0"/>
            </a:srgbClr>
          </a:solidFill>
          <a:ln w="10432" cap="sq">
            <a:noFill/>
            <a:prstDash val="solid"/>
            <a:miter/>
          </a:ln>
        </p:spPr>
        <p:txBody>
          <a:bodyPr rtlCol="0" anchor="ctr"/>
          <a:lstStyle/>
          <a:p>
            <a:endParaRPr lang="en-US" sz="2000"/>
          </a:p>
        </p:txBody>
      </p:sp>
      <p:sp>
        <p:nvSpPr>
          <p:cNvPr id="173" name="Freeform 172">
            <a:extLst>
              <a:ext uri="{FF2B5EF4-FFF2-40B4-BE49-F238E27FC236}">
                <a16:creationId xmlns:a16="http://schemas.microsoft.com/office/drawing/2014/main" id="{69726B63-E447-8F4B-A5DE-D5FA9EFE82AB}"/>
              </a:ext>
            </a:extLst>
          </p:cNvPr>
          <p:cNvSpPr/>
          <p:nvPr/>
        </p:nvSpPr>
        <p:spPr>
          <a:xfrm>
            <a:off x="921782" y="3678065"/>
            <a:ext cx="356846" cy="125452"/>
          </a:xfrm>
          <a:custGeom>
            <a:avLst/>
            <a:gdLst>
              <a:gd name="connsiteX0" fmla="*/ 0 w 377652"/>
              <a:gd name="connsiteY0" fmla="*/ 0 h 132766"/>
              <a:gd name="connsiteX1" fmla="*/ 0 w 377652"/>
              <a:gd name="connsiteY1" fmla="*/ 10942 h 132766"/>
              <a:gd name="connsiteX2" fmla="*/ 24996 w 377652"/>
              <a:gd name="connsiteY2" fmla="*/ 10942 h 132766"/>
              <a:gd name="connsiteX3" fmla="*/ 24996 w 377652"/>
              <a:gd name="connsiteY3" fmla="*/ 93573 h 132766"/>
              <a:gd name="connsiteX4" fmla="*/ 0 w 377652"/>
              <a:gd name="connsiteY4" fmla="*/ 93573 h 132766"/>
              <a:gd name="connsiteX5" fmla="*/ 0 w 377652"/>
              <a:gd name="connsiteY5" fmla="*/ 104515 h 132766"/>
              <a:gd name="connsiteX6" fmla="*/ 61593 w 377652"/>
              <a:gd name="connsiteY6" fmla="*/ 104515 h 132766"/>
              <a:gd name="connsiteX7" fmla="*/ 61593 w 377652"/>
              <a:gd name="connsiteY7" fmla="*/ 93573 h 132766"/>
              <a:gd name="connsiteX8" fmla="*/ 37577 w 377652"/>
              <a:gd name="connsiteY8" fmla="*/ 93573 h 132766"/>
              <a:gd name="connsiteX9" fmla="*/ 37577 w 377652"/>
              <a:gd name="connsiteY9" fmla="*/ 0 h 132766"/>
              <a:gd name="connsiteX10" fmla="*/ 0 w 377652"/>
              <a:gd name="connsiteY10" fmla="*/ 0 h 132766"/>
              <a:gd name="connsiteX11" fmla="*/ 78075 w 377652"/>
              <a:gd name="connsiteY11" fmla="*/ 67118 h 132766"/>
              <a:gd name="connsiteX12" fmla="*/ 78075 w 377652"/>
              <a:gd name="connsiteY12" fmla="*/ 68588 h 132766"/>
              <a:gd name="connsiteX13" fmla="*/ 80363 w 377652"/>
              <a:gd name="connsiteY13" fmla="*/ 83286 h 132766"/>
              <a:gd name="connsiteX14" fmla="*/ 87061 w 377652"/>
              <a:gd name="connsiteY14" fmla="*/ 95207 h 132766"/>
              <a:gd name="connsiteX15" fmla="*/ 97517 w 377652"/>
              <a:gd name="connsiteY15" fmla="*/ 103046 h 132766"/>
              <a:gd name="connsiteX16" fmla="*/ 111568 w 377652"/>
              <a:gd name="connsiteY16" fmla="*/ 105821 h 132766"/>
              <a:gd name="connsiteX17" fmla="*/ 125455 w 377652"/>
              <a:gd name="connsiteY17" fmla="*/ 103046 h 132766"/>
              <a:gd name="connsiteX18" fmla="*/ 136074 w 377652"/>
              <a:gd name="connsiteY18" fmla="*/ 95207 h 132766"/>
              <a:gd name="connsiteX19" fmla="*/ 142609 w 377652"/>
              <a:gd name="connsiteY19" fmla="*/ 83286 h 132766"/>
              <a:gd name="connsiteX20" fmla="*/ 145060 w 377652"/>
              <a:gd name="connsiteY20" fmla="*/ 68588 h 132766"/>
              <a:gd name="connsiteX21" fmla="*/ 145060 w 377652"/>
              <a:gd name="connsiteY21" fmla="*/ 67118 h 132766"/>
              <a:gd name="connsiteX22" fmla="*/ 142609 w 377652"/>
              <a:gd name="connsiteY22" fmla="*/ 52258 h 132766"/>
              <a:gd name="connsiteX23" fmla="*/ 136074 w 377652"/>
              <a:gd name="connsiteY23" fmla="*/ 40337 h 132766"/>
              <a:gd name="connsiteX24" fmla="*/ 125455 w 377652"/>
              <a:gd name="connsiteY24" fmla="*/ 32498 h 132766"/>
              <a:gd name="connsiteX25" fmla="*/ 111404 w 377652"/>
              <a:gd name="connsiteY25" fmla="*/ 29558 h 132766"/>
              <a:gd name="connsiteX26" fmla="*/ 97517 w 377652"/>
              <a:gd name="connsiteY26" fmla="*/ 32498 h 132766"/>
              <a:gd name="connsiteX27" fmla="*/ 87061 w 377652"/>
              <a:gd name="connsiteY27" fmla="*/ 40337 h 132766"/>
              <a:gd name="connsiteX28" fmla="*/ 80363 w 377652"/>
              <a:gd name="connsiteY28" fmla="*/ 52258 h 132766"/>
              <a:gd name="connsiteX29" fmla="*/ 78075 w 377652"/>
              <a:gd name="connsiteY29" fmla="*/ 67118 h 132766"/>
              <a:gd name="connsiteX30" fmla="*/ 90656 w 377652"/>
              <a:gd name="connsiteY30" fmla="*/ 68588 h 132766"/>
              <a:gd name="connsiteX31" fmla="*/ 90656 w 377652"/>
              <a:gd name="connsiteY31" fmla="*/ 67118 h 132766"/>
              <a:gd name="connsiteX32" fmla="*/ 91963 w 377652"/>
              <a:gd name="connsiteY32" fmla="*/ 56830 h 132766"/>
              <a:gd name="connsiteX33" fmla="*/ 95884 w 377652"/>
              <a:gd name="connsiteY33" fmla="*/ 48012 h 132766"/>
              <a:gd name="connsiteX34" fmla="*/ 102255 w 377652"/>
              <a:gd name="connsiteY34" fmla="*/ 42133 h 132766"/>
              <a:gd name="connsiteX35" fmla="*/ 111404 w 377652"/>
              <a:gd name="connsiteY35" fmla="*/ 39846 h 132766"/>
              <a:gd name="connsiteX36" fmla="*/ 120553 w 377652"/>
              <a:gd name="connsiteY36" fmla="*/ 42133 h 132766"/>
              <a:gd name="connsiteX37" fmla="*/ 127252 w 377652"/>
              <a:gd name="connsiteY37" fmla="*/ 48012 h 132766"/>
              <a:gd name="connsiteX38" fmla="*/ 131009 w 377652"/>
              <a:gd name="connsiteY38" fmla="*/ 56830 h 132766"/>
              <a:gd name="connsiteX39" fmla="*/ 132481 w 377652"/>
              <a:gd name="connsiteY39" fmla="*/ 67118 h 132766"/>
              <a:gd name="connsiteX40" fmla="*/ 132481 w 377652"/>
              <a:gd name="connsiteY40" fmla="*/ 68588 h 132766"/>
              <a:gd name="connsiteX41" fmla="*/ 131173 w 377652"/>
              <a:gd name="connsiteY41" fmla="*/ 78876 h 132766"/>
              <a:gd name="connsiteX42" fmla="*/ 127252 w 377652"/>
              <a:gd name="connsiteY42" fmla="*/ 87531 h 132766"/>
              <a:gd name="connsiteX43" fmla="*/ 120717 w 377652"/>
              <a:gd name="connsiteY43" fmla="*/ 93573 h 132766"/>
              <a:gd name="connsiteX44" fmla="*/ 111568 w 377652"/>
              <a:gd name="connsiteY44" fmla="*/ 95697 h 132766"/>
              <a:gd name="connsiteX45" fmla="*/ 102419 w 377652"/>
              <a:gd name="connsiteY45" fmla="*/ 93573 h 132766"/>
              <a:gd name="connsiteX46" fmla="*/ 95884 w 377652"/>
              <a:gd name="connsiteY46" fmla="*/ 87531 h 132766"/>
              <a:gd name="connsiteX47" fmla="*/ 91963 w 377652"/>
              <a:gd name="connsiteY47" fmla="*/ 78876 h 132766"/>
              <a:gd name="connsiteX48" fmla="*/ 90656 w 377652"/>
              <a:gd name="connsiteY48" fmla="*/ 68588 h 132766"/>
              <a:gd name="connsiteX49" fmla="*/ 161705 w 377652"/>
              <a:gd name="connsiteY49" fmla="*/ 67118 h 132766"/>
              <a:gd name="connsiteX50" fmla="*/ 161705 w 377652"/>
              <a:gd name="connsiteY50" fmla="*/ 68588 h 132766"/>
              <a:gd name="connsiteX51" fmla="*/ 163993 w 377652"/>
              <a:gd name="connsiteY51" fmla="*/ 83286 h 132766"/>
              <a:gd name="connsiteX52" fmla="*/ 170691 w 377652"/>
              <a:gd name="connsiteY52" fmla="*/ 95207 h 132766"/>
              <a:gd name="connsiteX53" fmla="*/ 181148 w 377652"/>
              <a:gd name="connsiteY53" fmla="*/ 103046 h 132766"/>
              <a:gd name="connsiteX54" fmla="*/ 195199 w 377652"/>
              <a:gd name="connsiteY54" fmla="*/ 105821 h 132766"/>
              <a:gd name="connsiteX55" fmla="*/ 209085 w 377652"/>
              <a:gd name="connsiteY55" fmla="*/ 103046 h 132766"/>
              <a:gd name="connsiteX56" fmla="*/ 219705 w 377652"/>
              <a:gd name="connsiteY56" fmla="*/ 95207 h 132766"/>
              <a:gd name="connsiteX57" fmla="*/ 226240 w 377652"/>
              <a:gd name="connsiteY57" fmla="*/ 83286 h 132766"/>
              <a:gd name="connsiteX58" fmla="*/ 228691 w 377652"/>
              <a:gd name="connsiteY58" fmla="*/ 68588 h 132766"/>
              <a:gd name="connsiteX59" fmla="*/ 228691 w 377652"/>
              <a:gd name="connsiteY59" fmla="*/ 67118 h 132766"/>
              <a:gd name="connsiteX60" fmla="*/ 226240 w 377652"/>
              <a:gd name="connsiteY60" fmla="*/ 52258 h 132766"/>
              <a:gd name="connsiteX61" fmla="*/ 219705 w 377652"/>
              <a:gd name="connsiteY61" fmla="*/ 40337 h 132766"/>
              <a:gd name="connsiteX62" fmla="*/ 209085 w 377652"/>
              <a:gd name="connsiteY62" fmla="*/ 32498 h 132766"/>
              <a:gd name="connsiteX63" fmla="*/ 195034 w 377652"/>
              <a:gd name="connsiteY63" fmla="*/ 29558 h 132766"/>
              <a:gd name="connsiteX64" fmla="*/ 181148 w 377652"/>
              <a:gd name="connsiteY64" fmla="*/ 32498 h 132766"/>
              <a:gd name="connsiteX65" fmla="*/ 170691 w 377652"/>
              <a:gd name="connsiteY65" fmla="*/ 40337 h 132766"/>
              <a:gd name="connsiteX66" fmla="*/ 163993 w 377652"/>
              <a:gd name="connsiteY66" fmla="*/ 52258 h 132766"/>
              <a:gd name="connsiteX67" fmla="*/ 161705 w 377652"/>
              <a:gd name="connsiteY67" fmla="*/ 67118 h 132766"/>
              <a:gd name="connsiteX68" fmla="*/ 174286 w 377652"/>
              <a:gd name="connsiteY68" fmla="*/ 68588 h 132766"/>
              <a:gd name="connsiteX69" fmla="*/ 174286 w 377652"/>
              <a:gd name="connsiteY69" fmla="*/ 67118 h 132766"/>
              <a:gd name="connsiteX70" fmla="*/ 175593 w 377652"/>
              <a:gd name="connsiteY70" fmla="*/ 56830 h 132766"/>
              <a:gd name="connsiteX71" fmla="*/ 179514 w 377652"/>
              <a:gd name="connsiteY71" fmla="*/ 48012 h 132766"/>
              <a:gd name="connsiteX72" fmla="*/ 185885 w 377652"/>
              <a:gd name="connsiteY72" fmla="*/ 42133 h 132766"/>
              <a:gd name="connsiteX73" fmla="*/ 195034 w 377652"/>
              <a:gd name="connsiteY73" fmla="*/ 39846 h 132766"/>
              <a:gd name="connsiteX74" fmla="*/ 204184 w 377652"/>
              <a:gd name="connsiteY74" fmla="*/ 42133 h 132766"/>
              <a:gd name="connsiteX75" fmla="*/ 210883 w 377652"/>
              <a:gd name="connsiteY75" fmla="*/ 48012 h 132766"/>
              <a:gd name="connsiteX76" fmla="*/ 214640 w 377652"/>
              <a:gd name="connsiteY76" fmla="*/ 56830 h 132766"/>
              <a:gd name="connsiteX77" fmla="*/ 216111 w 377652"/>
              <a:gd name="connsiteY77" fmla="*/ 67118 h 132766"/>
              <a:gd name="connsiteX78" fmla="*/ 216111 w 377652"/>
              <a:gd name="connsiteY78" fmla="*/ 68588 h 132766"/>
              <a:gd name="connsiteX79" fmla="*/ 214804 w 377652"/>
              <a:gd name="connsiteY79" fmla="*/ 78876 h 132766"/>
              <a:gd name="connsiteX80" fmla="*/ 210883 w 377652"/>
              <a:gd name="connsiteY80" fmla="*/ 87531 h 132766"/>
              <a:gd name="connsiteX81" fmla="*/ 204348 w 377652"/>
              <a:gd name="connsiteY81" fmla="*/ 93573 h 132766"/>
              <a:gd name="connsiteX82" fmla="*/ 195199 w 377652"/>
              <a:gd name="connsiteY82" fmla="*/ 95697 h 132766"/>
              <a:gd name="connsiteX83" fmla="*/ 186049 w 377652"/>
              <a:gd name="connsiteY83" fmla="*/ 93573 h 132766"/>
              <a:gd name="connsiteX84" fmla="*/ 179514 w 377652"/>
              <a:gd name="connsiteY84" fmla="*/ 87531 h 132766"/>
              <a:gd name="connsiteX85" fmla="*/ 175593 w 377652"/>
              <a:gd name="connsiteY85" fmla="*/ 78876 h 132766"/>
              <a:gd name="connsiteX86" fmla="*/ 174286 w 377652"/>
              <a:gd name="connsiteY86" fmla="*/ 68588 h 132766"/>
              <a:gd name="connsiteX87" fmla="*/ 248767 w 377652"/>
              <a:gd name="connsiteY87" fmla="*/ 132766 h 132766"/>
              <a:gd name="connsiteX88" fmla="*/ 261347 w 377652"/>
              <a:gd name="connsiteY88" fmla="*/ 132766 h 132766"/>
              <a:gd name="connsiteX89" fmla="*/ 261347 w 377652"/>
              <a:gd name="connsiteY89" fmla="*/ 97493 h 132766"/>
              <a:gd name="connsiteX90" fmla="*/ 264288 w 377652"/>
              <a:gd name="connsiteY90" fmla="*/ 100270 h 132766"/>
              <a:gd name="connsiteX91" fmla="*/ 267555 w 377652"/>
              <a:gd name="connsiteY91" fmla="*/ 102555 h 132766"/>
              <a:gd name="connsiteX92" fmla="*/ 274090 w 377652"/>
              <a:gd name="connsiteY92" fmla="*/ 105005 h 132766"/>
              <a:gd name="connsiteX93" fmla="*/ 282096 w 377652"/>
              <a:gd name="connsiteY93" fmla="*/ 105821 h 132766"/>
              <a:gd name="connsiteX94" fmla="*/ 294349 w 377652"/>
              <a:gd name="connsiteY94" fmla="*/ 103046 h 132766"/>
              <a:gd name="connsiteX95" fmla="*/ 303498 w 377652"/>
              <a:gd name="connsiteY95" fmla="*/ 95207 h 132766"/>
              <a:gd name="connsiteX96" fmla="*/ 309054 w 377652"/>
              <a:gd name="connsiteY96" fmla="*/ 83286 h 132766"/>
              <a:gd name="connsiteX97" fmla="*/ 311014 w 377652"/>
              <a:gd name="connsiteY97" fmla="*/ 68588 h 132766"/>
              <a:gd name="connsiteX98" fmla="*/ 311014 w 377652"/>
              <a:gd name="connsiteY98" fmla="*/ 67118 h 132766"/>
              <a:gd name="connsiteX99" fmla="*/ 309054 w 377652"/>
              <a:gd name="connsiteY99" fmla="*/ 52094 h 132766"/>
              <a:gd name="connsiteX100" fmla="*/ 303498 w 377652"/>
              <a:gd name="connsiteY100" fmla="*/ 40173 h 132766"/>
              <a:gd name="connsiteX101" fmla="*/ 294349 w 377652"/>
              <a:gd name="connsiteY101" fmla="*/ 32335 h 132766"/>
              <a:gd name="connsiteX102" fmla="*/ 281769 w 377652"/>
              <a:gd name="connsiteY102" fmla="*/ 29558 h 132766"/>
              <a:gd name="connsiteX103" fmla="*/ 274253 w 377652"/>
              <a:gd name="connsiteY103" fmla="*/ 30375 h 132766"/>
              <a:gd name="connsiteX104" fmla="*/ 268046 w 377652"/>
              <a:gd name="connsiteY104" fmla="*/ 32824 h 132766"/>
              <a:gd name="connsiteX105" fmla="*/ 264125 w 377652"/>
              <a:gd name="connsiteY105" fmla="*/ 35601 h 132766"/>
              <a:gd name="connsiteX106" fmla="*/ 260857 w 377652"/>
              <a:gd name="connsiteY106" fmla="*/ 38867 h 132766"/>
              <a:gd name="connsiteX107" fmla="*/ 260203 w 377652"/>
              <a:gd name="connsiteY107" fmla="*/ 30864 h 132766"/>
              <a:gd name="connsiteX108" fmla="*/ 248767 w 377652"/>
              <a:gd name="connsiteY108" fmla="*/ 30864 h 132766"/>
              <a:gd name="connsiteX109" fmla="*/ 248767 w 377652"/>
              <a:gd name="connsiteY109" fmla="*/ 132766 h 132766"/>
              <a:gd name="connsiteX110" fmla="*/ 298433 w 377652"/>
              <a:gd name="connsiteY110" fmla="*/ 67118 h 132766"/>
              <a:gd name="connsiteX111" fmla="*/ 298433 w 377652"/>
              <a:gd name="connsiteY111" fmla="*/ 68588 h 132766"/>
              <a:gd name="connsiteX112" fmla="*/ 297126 w 377652"/>
              <a:gd name="connsiteY112" fmla="*/ 78876 h 132766"/>
              <a:gd name="connsiteX113" fmla="*/ 293532 w 377652"/>
              <a:gd name="connsiteY113" fmla="*/ 87368 h 132766"/>
              <a:gd name="connsiteX114" fmla="*/ 287161 w 377652"/>
              <a:gd name="connsiteY114" fmla="*/ 93410 h 132766"/>
              <a:gd name="connsiteX115" fmla="*/ 278174 w 377652"/>
              <a:gd name="connsiteY115" fmla="*/ 95533 h 132766"/>
              <a:gd name="connsiteX116" fmla="*/ 272293 w 377652"/>
              <a:gd name="connsiteY116" fmla="*/ 94717 h 132766"/>
              <a:gd name="connsiteX117" fmla="*/ 267392 w 377652"/>
              <a:gd name="connsiteY117" fmla="*/ 92594 h 132766"/>
              <a:gd name="connsiteX118" fmla="*/ 263961 w 377652"/>
              <a:gd name="connsiteY118" fmla="*/ 89654 h 132766"/>
              <a:gd name="connsiteX119" fmla="*/ 261347 w 377652"/>
              <a:gd name="connsiteY119" fmla="*/ 85735 h 132766"/>
              <a:gd name="connsiteX120" fmla="*/ 261347 w 377652"/>
              <a:gd name="connsiteY120" fmla="*/ 50298 h 132766"/>
              <a:gd name="connsiteX121" fmla="*/ 264288 w 377652"/>
              <a:gd name="connsiteY121" fmla="*/ 46215 h 132766"/>
              <a:gd name="connsiteX122" fmla="*/ 268209 w 377652"/>
              <a:gd name="connsiteY122" fmla="*/ 42949 h 132766"/>
              <a:gd name="connsiteX123" fmla="*/ 272620 w 377652"/>
              <a:gd name="connsiteY123" fmla="*/ 40990 h 132766"/>
              <a:gd name="connsiteX124" fmla="*/ 278174 w 377652"/>
              <a:gd name="connsiteY124" fmla="*/ 40173 h 132766"/>
              <a:gd name="connsiteX125" fmla="*/ 287161 w 377652"/>
              <a:gd name="connsiteY125" fmla="*/ 42459 h 132766"/>
              <a:gd name="connsiteX126" fmla="*/ 293532 w 377652"/>
              <a:gd name="connsiteY126" fmla="*/ 48338 h 132766"/>
              <a:gd name="connsiteX127" fmla="*/ 297126 w 377652"/>
              <a:gd name="connsiteY127" fmla="*/ 56830 h 132766"/>
              <a:gd name="connsiteX128" fmla="*/ 298433 w 377652"/>
              <a:gd name="connsiteY128" fmla="*/ 67118 h 132766"/>
              <a:gd name="connsiteX129" fmla="*/ 357884 w 377652"/>
              <a:gd name="connsiteY129" fmla="*/ 96350 h 132766"/>
              <a:gd name="connsiteX130" fmla="*/ 360335 w 377652"/>
              <a:gd name="connsiteY130" fmla="*/ 103046 h 132766"/>
              <a:gd name="connsiteX131" fmla="*/ 367686 w 377652"/>
              <a:gd name="connsiteY131" fmla="*/ 105821 h 132766"/>
              <a:gd name="connsiteX132" fmla="*/ 375038 w 377652"/>
              <a:gd name="connsiteY132" fmla="*/ 103209 h 132766"/>
              <a:gd name="connsiteX133" fmla="*/ 377652 w 377652"/>
              <a:gd name="connsiteY133" fmla="*/ 96350 h 132766"/>
              <a:gd name="connsiteX134" fmla="*/ 375038 w 377652"/>
              <a:gd name="connsiteY134" fmla="*/ 89491 h 132766"/>
              <a:gd name="connsiteX135" fmla="*/ 367686 w 377652"/>
              <a:gd name="connsiteY135" fmla="*/ 86552 h 132766"/>
              <a:gd name="connsiteX136" fmla="*/ 360335 w 377652"/>
              <a:gd name="connsiteY136" fmla="*/ 89491 h 132766"/>
              <a:gd name="connsiteX137" fmla="*/ 357884 w 377652"/>
              <a:gd name="connsiteY137" fmla="*/ 96350 h 132766"/>
              <a:gd name="connsiteX138" fmla="*/ 357884 w 377652"/>
              <a:gd name="connsiteY138" fmla="*/ 36743 h 132766"/>
              <a:gd name="connsiteX139" fmla="*/ 360335 w 377652"/>
              <a:gd name="connsiteY139" fmla="*/ 43440 h 132766"/>
              <a:gd name="connsiteX140" fmla="*/ 367686 w 377652"/>
              <a:gd name="connsiteY140" fmla="*/ 46215 h 132766"/>
              <a:gd name="connsiteX141" fmla="*/ 375038 w 377652"/>
              <a:gd name="connsiteY141" fmla="*/ 43603 h 132766"/>
              <a:gd name="connsiteX142" fmla="*/ 377652 w 377652"/>
              <a:gd name="connsiteY142" fmla="*/ 36743 h 132766"/>
              <a:gd name="connsiteX143" fmla="*/ 375038 w 377652"/>
              <a:gd name="connsiteY143" fmla="*/ 29885 h 132766"/>
              <a:gd name="connsiteX144" fmla="*/ 367686 w 377652"/>
              <a:gd name="connsiteY144" fmla="*/ 26945 h 132766"/>
              <a:gd name="connsiteX145" fmla="*/ 360335 w 377652"/>
              <a:gd name="connsiteY145" fmla="*/ 29885 h 132766"/>
              <a:gd name="connsiteX146" fmla="*/ 357884 w 377652"/>
              <a:gd name="connsiteY146" fmla="*/ 36743 h 13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377652" h="132766">
                <a:moveTo>
                  <a:pt x="0" y="0"/>
                </a:moveTo>
                <a:lnTo>
                  <a:pt x="0" y="10942"/>
                </a:lnTo>
                <a:lnTo>
                  <a:pt x="24996" y="10942"/>
                </a:lnTo>
                <a:lnTo>
                  <a:pt x="24996" y="93573"/>
                </a:lnTo>
                <a:lnTo>
                  <a:pt x="0" y="93573"/>
                </a:lnTo>
                <a:lnTo>
                  <a:pt x="0" y="104515"/>
                </a:lnTo>
                <a:lnTo>
                  <a:pt x="61593" y="104515"/>
                </a:lnTo>
                <a:lnTo>
                  <a:pt x="61593" y="93573"/>
                </a:lnTo>
                <a:lnTo>
                  <a:pt x="37577" y="93573"/>
                </a:lnTo>
                <a:lnTo>
                  <a:pt x="37577" y="0"/>
                </a:lnTo>
                <a:lnTo>
                  <a:pt x="0" y="0"/>
                </a:lnTo>
                <a:close/>
                <a:moveTo>
                  <a:pt x="78075" y="67118"/>
                </a:moveTo>
                <a:lnTo>
                  <a:pt x="78075" y="68588"/>
                </a:lnTo>
                <a:cubicBezTo>
                  <a:pt x="78075" y="73814"/>
                  <a:pt x="78838" y="78713"/>
                  <a:pt x="80363" y="83286"/>
                </a:cubicBezTo>
                <a:cubicBezTo>
                  <a:pt x="81887" y="87858"/>
                  <a:pt x="84121" y="91832"/>
                  <a:pt x="87061" y="95207"/>
                </a:cubicBezTo>
                <a:cubicBezTo>
                  <a:pt x="89894" y="98473"/>
                  <a:pt x="93379" y="101086"/>
                  <a:pt x="97517" y="103046"/>
                </a:cubicBezTo>
                <a:cubicBezTo>
                  <a:pt x="101657" y="104897"/>
                  <a:pt x="106340" y="105821"/>
                  <a:pt x="111568" y="105821"/>
                </a:cubicBezTo>
                <a:cubicBezTo>
                  <a:pt x="116796" y="105821"/>
                  <a:pt x="121425" y="104897"/>
                  <a:pt x="125455" y="103046"/>
                </a:cubicBezTo>
                <a:cubicBezTo>
                  <a:pt x="129594" y="101086"/>
                  <a:pt x="133134" y="98473"/>
                  <a:pt x="136074" y="95207"/>
                </a:cubicBezTo>
                <a:cubicBezTo>
                  <a:pt x="138907" y="91832"/>
                  <a:pt x="141085" y="87858"/>
                  <a:pt x="142609" y="83286"/>
                </a:cubicBezTo>
                <a:cubicBezTo>
                  <a:pt x="144244" y="78713"/>
                  <a:pt x="145060" y="73814"/>
                  <a:pt x="145060" y="68588"/>
                </a:cubicBezTo>
                <a:lnTo>
                  <a:pt x="145060" y="67118"/>
                </a:lnTo>
                <a:cubicBezTo>
                  <a:pt x="145060" y="61784"/>
                  <a:pt x="144244" y="56830"/>
                  <a:pt x="142609" y="52258"/>
                </a:cubicBezTo>
                <a:cubicBezTo>
                  <a:pt x="141085" y="47685"/>
                  <a:pt x="138907" y="43711"/>
                  <a:pt x="136074" y="40337"/>
                </a:cubicBezTo>
                <a:cubicBezTo>
                  <a:pt x="133134" y="36962"/>
                  <a:pt x="129594" y="34349"/>
                  <a:pt x="125455" y="32498"/>
                </a:cubicBezTo>
                <a:cubicBezTo>
                  <a:pt x="121316" y="30538"/>
                  <a:pt x="116632" y="29558"/>
                  <a:pt x="111404" y="29558"/>
                </a:cubicBezTo>
                <a:cubicBezTo>
                  <a:pt x="106286" y="29558"/>
                  <a:pt x="101657" y="30538"/>
                  <a:pt x="97517" y="32498"/>
                </a:cubicBezTo>
                <a:cubicBezTo>
                  <a:pt x="93379" y="34349"/>
                  <a:pt x="89894" y="36962"/>
                  <a:pt x="87061" y="40337"/>
                </a:cubicBezTo>
                <a:cubicBezTo>
                  <a:pt x="84121" y="43711"/>
                  <a:pt x="81887" y="47685"/>
                  <a:pt x="80363" y="52258"/>
                </a:cubicBezTo>
                <a:cubicBezTo>
                  <a:pt x="78838" y="56830"/>
                  <a:pt x="78075" y="61784"/>
                  <a:pt x="78075" y="67118"/>
                </a:cubicBezTo>
                <a:close/>
                <a:moveTo>
                  <a:pt x="90656" y="68588"/>
                </a:moveTo>
                <a:lnTo>
                  <a:pt x="90656" y="67118"/>
                </a:lnTo>
                <a:cubicBezTo>
                  <a:pt x="90656" y="63525"/>
                  <a:pt x="91091" y="60096"/>
                  <a:pt x="91963" y="56830"/>
                </a:cubicBezTo>
                <a:cubicBezTo>
                  <a:pt x="92834" y="53455"/>
                  <a:pt x="94141" y="50515"/>
                  <a:pt x="95884" y="48012"/>
                </a:cubicBezTo>
                <a:cubicBezTo>
                  <a:pt x="97626" y="45508"/>
                  <a:pt x="99751" y="43548"/>
                  <a:pt x="102255" y="42133"/>
                </a:cubicBezTo>
                <a:cubicBezTo>
                  <a:pt x="104869" y="40608"/>
                  <a:pt x="107919" y="39846"/>
                  <a:pt x="111404" y="39846"/>
                </a:cubicBezTo>
                <a:cubicBezTo>
                  <a:pt x="114890" y="39846"/>
                  <a:pt x="117939" y="40608"/>
                  <a:pt x="120553" y="42133"/>
                </a:cubicBezTo>
                <a:cubicBezTo>
                  <a:pt x="123167" y="43548"/>
                  <a:pt x="125401" y="45508"/>
                  <a:pt x="127252" y="48012"/>
                </a:cubicBezTo>
                <a:cubicBezTo>
                  <a:pt x="128886" y="50515"/>
                  <a:pt x="130138" y="53455"/>
                  <a:pt x="131009" y="56830"/>
                </a:cubicBezTo>
                <a:cubicBezTo>
                  <a:pt x="131990" y="60096"/>
                  <a:pt x="132481" y="63525"/>
                  <a:pt x="132481" y="67118"/>
                </a:cubicBezTo>
                <a:lnTo>
                  <a:pt x="132481" y="68588"/>
                </a:lnTo>
                <a:cubicBezTo>
                  <a:pt x="132481" y="72181"/>
                  <a:pt x="132044" y="75610"/>
                  <a:pt x="131173" y="78876"/>
                </a:cubicBezTo>
                <a:cubicBezTo>
                  <a:pt x="130301" y="82143"/>
                  <a:pt x="128994" y="85027"/>
                  <a:pt x="127252" y="87531"/>
                </a:cubicBezTo>
                <a:cubicBezTo>
                  <a:pt x="125509" y="90035"/>
                  <a:pt x="123331" y="92050"/>
                  <a:pt x="120717" y="93573"/>
                </a:cubicBezTo>
                <a:cubicBezTo>
                  <a:pt x="118103" y="94988"/>
                  <a:pt x="115053" y="95697"/>
                  <a:pt x="111568" y="95697"/>
                </a:cubicBezTo>
                <a:cubicBezTo>
                  <a:pt x="108082" y="95697"/>
                  <a:pt x="105033" y="94988"/>
                  <a:pt x="102419" y="93573"/>
                </a:cubicBezTo>
                <a:cubicBezTo>
                  <a:pt x="99805" y="92050"/>
                  <a:pt x="97626" y="90035"/>
                  <a:pt x="95884" y="87531"/>
                </a:cubicBezTo>
                <a:cubicBezTo>
                  <a:pt x="94141" y="85027"/>
                  <a:pt x="92834" y="82143"/>
                  <a:pt x="91963" y="78876"/>
                </a:cubicBezTo>
                <a:cubicBezTo>
                  <a:pt x="91091" y="75610"/>
                  <a:pt x="90656" y="72181"/>
                  <a:pt x="90656" y="68588"/>
                </a:cubicBezTo>
                <a:close/>
                <a:moveTo>
                  <a:pt x="161705" y="67118"/>
                </a:moveTo>
                <a:lnTo>
                  <a:pt x="161705" y="68588"/>
                </a:lnTo>
                <a:cubicBezTo>
                  <a:pt x="161705" y="73814"/>
                  <a:pt x="162468" y="78713"/>
                  <a:pt x="163993" y="83286"/>
                </a:cubicBezTo>
                <a:cubicBezTo>
                  <a:pt x="165518" y="87858"/>
                  <a:pt x="167751" y="91832"/>
                  <a:pt x="170691" y="95207"/>
                </a:cubicBezTo>
                <a:cubicBezTo>
                  <a:pt x="173523" y="98473"/>
                  <a:pt x="177009" y="101086"/>
                  <a:pt x="181148" y="103046"/>
                </a:cubicBezTo>
                <a:cubicBezTo>
                  <a:pt x="185286" y="104897"/>
                  <a:pt x="189971" y="105821"/>
                  <a:pt x="195199" y="105821"/>
                </a:cubicBezTo>
                <a:cubicBezTo>
                  <a:pt x="200427" y="105821"/>
                  <a:pt x="205056" y="104897"/>
                  <a:pt x="209085" y="103046"/>
                </a:cubicBezTo>
                <a:cubicBezTo>
                  <a:pt x="213224" y="101086"/>
                  <a:pt x="216764" y="98473"/>
                  <a:pt x="219705" y="95207"/>
                </a:cubicBezTo>
                <a:cubicBezTo>
                  <a:pt x="222536" y="91832"/>
                  <a:pt x="224715" y="87858"/>
                  <a:pt x="226240" y="83286"/>
                </a:cubicBezTo>
                <a:cubicBezTo>
                  <a:pt x="227874" y="78713"/>
                  <a:pt x="228691" y="73814"/>
                  <a:pt x="228691" y="68588"/>
                </a:cubicBezTo>
                <a:lnTo>
                  <a:pt x="228691" y="67118"/>
                </a:lnTo>
                <a:cubicBezTo>
                  <a:pt x="228691" y="61784"/>
                  <a:pt x="227874" y="56830"/>
                  <a:pt x="226240" y="52258"/>
                </a:cubicBezTo>
                <a:cubicBezTo>
                  <a:pt x="224715" y="47685"/>
                  <a:pt x="222536" y="43711"/>
                  <a:pt x="219705" y="40337"/>
                </a:cubicBezTo>
                <a:cubicBezTo>
                  <a:pt x="216764" y="36962"/>
                  <a:pt x="213224" y="34349"/>
                  <a:pt x="209085" y="32498"/>
                </a:cubicBezTo>
                <a:cubicBezTo>
                  <a:pt x="204946" y="30538"/>
                  <a:pt x="200263" y="29558"/>
                  <a:pt x="195034" y="29558"/>
                </a:cubicBezTo>
                <a:cubicBezTo>
                  <a:pt x="189915" y="29558"/>
                  <a:pt x="185286" y="30538"/>
                  <a:pt x="181148" y="32498"/>
                </a:cubicBezTo>
                <a:cubicBezTo>
                  <a:pt x="177009" y="34349"/>
                  <a:pt x="173523" y="36962"/>
                  <a:pt x="170691" y="40337"/>
                </a:cubicBezTo>
                <a:cubicBezTo>
                  <a:pt x="167751" y="43711"/>
                  <a:pt x="165518" y="47685"/>
                  <a:pt x="163993" y="52258"/>
                </a:cubicBezTo>
                <a:cubicBezTo>
                  <a:pt x="162468" y="56830"/>
                  <a:pt x="161705" y="61784"/>
                  <a:pt x="161705" y="67118"/>
                </a:cubicBezTo>
                <a:close/>
                <a:moveTo>
                  <a:pt x="174286" y="68588"/>
                </a:moveTo>
                <a:lnTo>
                  <a:pt x="174286" y="67118"/>
                </a:lnTo>
                <a:cubicBezTo>
                  <a:pt x="174286" y="63525"/>
                  <a:pt x="174721" y="60096"/>
                  <a:pt x="175593" y="56830"/>
                </a:cubicBezTo>
                <a:cubicBezTo>
                  <a:pt x="176464" y="53455"/>
                  <a:pt x="177771" y="50515"/>
                  <a:pt x="179514" y="48012"/>
                </a:cubicBezTo>
                <a:cubicBezTo>
                  <a:pt x="181256" y="45508"/>
                  <a:pt x="183380" y="43548"/>
                  <a:pt x="185885" y="42133"/>
                </a:cubicBezTo>
                <a:cubicBezTo>
                  <a:pt x="188499" y="40608"/>
                  <a:pt x="191549" y="39846"/>
                  <a:pt x="195034" y="39846"/>
                </a:cubicBezTo>
                <a:cubicBezTo>
                  <a:pt x="198521" y="39846"/>
                  <a:pt x="201570" y="40608"/>
                  <a:pt x="204184" y="42133"/>
                </a:cubicBezTo>
                <a:cubicBezTo>
                  <a:pt x="206798" y="43548"/>
                  <a:pt x="209031" y="45508"/>
                  <a:pt x="210883" y="48012"/>
                </a:cubicBezTo>
                <a:cubicBezTo>
                  <a:pt x="212516" y="50515"/>
                  <a:pt x="213769" y="53455"/>
                  <a:pt x="214640" y="56830"/>
                </a:cubicBezTo>
                <a:cubicBezTo>
                  <a:pt x="215621" y="60096"/>
                  <a:pt x="216111" y="63525"/>
                  <a:pt x="216111" y="67118"/>
                </a:cubicBezTo>
                <a:lnTo>
                  <a:pt x="216111" y="68588"/>
                </a:lnTo>
                <a:cubicBezTo>
                  <a:pt x="216111" y="72181"/>
                  <a:pt x="215675" y="75610"/>
                  <a:pt x="214804" y="78876"/>
                </a:cubicBezTo>
                <a:cubicBezTo>
                  <a:pt x="213932" y="82143"/>
                  <a:pt x="212625" y="85027"/>
                  <a:pt x="210883" y="87531"/>
                </a:cubicBezTo>
                <a:cubicBezTo>
                  <a:pt x="209140" y="90035"/>
                  <a:pt x="206962" y="92050"/>
                  <a:pt x="204348" y="93573"/>
                </a:cubicBezTo>
                <a:cubicBezTo>
                  <a:pt x="201734" y="94988"/>
                  <a:pt x="198684" y="95697"/>
                  <a:pt x="195199" y="95697"/>
                </a:cubicBezTo>
                <a:cubicBezTo>
                  <a:pt x="191713" y="95697"/>
                  <a:pt x="188664" y="94988"/>
                  <a:pt x="186049" y="93573"/>
                </a:cubicBezTo>
                <a:cubicBezTo>
                  <a:pt x="183435" y="92050"/>
                  <a:pt x="181256" y="90035"/>
                  <a:pt x="179514" y="87531"/>
                </a:cubicBezTo>
                <a:cubicBezTo>
                  <a:pt x="177771" y="85027"/>
                  <a:pt x="176464" y="82143"/>
                  <a:pt x="175593" y="78876"/>
                </a:cubicBezTo>
                <a:cubicBezTo>
                  <a:pt x="174721" y="75610"/>
                  <a:pt x="174286" y="72181"/>
                  <a:pt x="174286" y="68588"/>
                </a:cubicBezTo>
                <a:close/>
                <a:moveTo>
                  <a:pt x="248767" y="132766"/>
                </a:moveTo>
                <a:lnTo>
                  <a:pt x="261347" y="132766"/>
                </a:lnTo>
                <a:lnTo>
                  <a:pt x="261347" y="97493"/>
                </a:lnTo>
                <a:cubicBezTo>
                  <a:pt x="262218" y="98473"/>
                  <a:pt x="263198" y="99398"/>
                  <a:pt x="264288" y="100270"/>
                </a:cubicBezTo>
                <a:cubicBezTo>
                  <a:pt x="265377" y="101032"/>
                  <a:pt x="266466" y="101793"/>
                  <a:pt x="267555" y="102555"/>
                </a:cubicBezTo>
                <a:cubicBezTo>
                  <a:pt x="269516" y="103644"/>
                  <a:pt x="271694" y="104461"/>
                  <a:pt x="274090" y="105005"/>
                </a:cubicBezTo>
                <a:cubicBezTo>
                  <a:pt x="276596" y="105550"/>
                  <a:pt x="279264" y="105821"/>
                  <a:pt x="282096" y="105821"/>
                </a:cubicBezTo>
                <a:cubicBezTo>
                  <a:pt x="286670" y="105821"/>
                  <a:pt x="290755" y="104897"/>
                  <a:pt x="294349" y="103046"/>
                </a:cubicBezTo>
                <a:cubicBezTo>
                  <a:pt x="297944" y="101086"/>
                  <a:pt x="300993" y="98473"/>
                  <a:pt x="303498" y="95207"/>
                </a:cubicBezTo>
                <a:cubicBezTo>
                  <a:pt x="305895" y="91832"/>
                  <a:pt x="307747" y="87858"/>
                  <a:pt x="309054" y="83286"/>
                </a:cubicBezTo>
                <a:cubicBezTo>
                  <a:pt x="310361" y="78713"/>
                  <a:pt x="311014" y="73814"/>
                  <a:pt x="311014" y="68588"/>
                </a:cubicBezTo>
                <a:lnTo>
                  <a:pt x="311014" y="67118"/>
                </a:lnTo>
                <a:cubicBezTo>
                  <a:pt x="311014" y="61674"/>
                  <a:pt x="310361" y="56667"/>
                  <a:pt x="309054" y="52094"/>
                </a:cubicBezTo>
                <a:cubicBezTo>
                  <a:pt x="307747" y="47413"/>
                  <a:pt x="305895" y="43440"/>
                  <a:pt x="303498" y="40173"/>
                </a:cubicBezTo>
                <a:cubicBezTo>
                  <a:pt x="300993" y="36798"/>
                  <a:pt x="297944" y="34185"/>
                  <a:pt x="294349" y="32335"/>
                </a:cubicBezTo>
                <a:cubicBezTo>
                  <a:pt x="290755" y="30484"/>
                  <a:pt x="286561" y="29558"/>
                  <a:pt x="281769" y="29558"/>
                </a:cubicBezTo>
                <a:cubicBezTo>
                  <a:pt x="279155" y="29558"/>
                  <a:pt x="276650" y="29831"/>
                  <a:pt x="274253" y="30375"/>
                </a:cubicBezTo>
                <a:cubicBezTo>
                  <a:pt x="271967" y="30919"/>
                  <a:pt x="269897" y="31736"/>
                  <a:pt x="268046" y="32824"/>
                </a:cubicBezTo>
                <a:cubicBezTo>
                  <a:pt x="266630" y="33586"/>
                  <a:pt x="265323" y="34512"/>
                  <a:pt x="264125" y="35601"/>
                </a:cubicBezTo>
                <a:cubicBezTo>
                  <a:pt x="262926" y="36580"/>
                  <a:pt x="261837" y="37669"/>
                  <a:pt x="260857" y="38867"/>
                </a:cubicBezTo>
                <a:lnTo>
                  <a:pt x="260203" y="30864"/>
                </a:lnTo>
                <a:lnTo>
                  <a:pt x="248767" y="30864"/>
                </a:lnTo>
                <a:lnTo>
                  <a:pt x="248767" y="132766"/>
                </a:lnTo>
                <a:close/>
                <a:moveTo>
                  <a:pt x="298433" y="67118"/>
                </a:moveTo>
                <a:lnTo>
                  <a:pt x="298433" y="68588"/>
                </a:lnTo>
                <a:cubicBezTo>
                  <a:pt x="298433" y="72181"/>
                  <a:pt x="297998" y="75610"/>
                  <a:pt x="297126" y="78876"/>
                </a:cubicBezTo>
                <a:cubicBezTo>
                  <a:pt x="296364" y="82143"/>
                  <a:pt x="295166" y="84973"/>
                  <a:pt x="293532" y="87368"/>
                </a:cubicBezTo>
                <a:cubicBezTo>
                  <a:pt x="291898" y="89872"/>
                  <a:pt x="289775" y="91886"/>
                  <a:pt x="287161" y="93410"/>
                </a:cubicBezTo>
                <a:cubicBezTo>
                  <a:pt x="284655" y="94825"/>
                  <a:pt x="281661" y="95533"/>
                  <a:pt x="278174" y="95533"/>
                </a:cubicBezTo>
                <a:cubicBezTo>
                  <a:pt x="275996" y="95533"/>
                  <a:pt x="274036" y="95261"/>
                  <a:pt x="272293" y="94717"/>
                </a:cubicBezTo>
                <a:cubicBezTo>
                  <a:pt x="270551" y="94172"/>
                  <a:pt x="268917" y="93465"/>
                  <a:pt x="267392" y="92594"/>
                </a:cubicBezTo>
                <a:cubicBezTo>
                  <a:pt x="266194" y="91722"/>
                  <a:pt x="265050" y="90743"/>
                  <a:pt x="263961" y="89654"/>
                </a:cubicBezTo>
                <a:cubicBezTo>
                  <a:pt x="262981" y="88456"/>
                  <a:pt x="262110" y="87150"/>
                  <a:pt x="261347" y="85735"/>
                </a:cubicBezTo>
                <a:lnTo>
                  <a:pt x="261347" y="50298"/>
                </a:lnTo>
                <a:cubicBezTo>
                  <a:pt x="262218" y="48774"/>
                  <a:pt x="263198" y="47413"/>
                  <a:pt x="264288" y="46215"/>
                </a:cubicBezTo>
                <a:cubicBezTo>
                  <a:pt x="265486" y="44909"/>
                  <a:pt x="266793" y="43820"/>
                  <a:pt x="268209" y="42949"/>
                </a:cubicBezTo>
                <a:cubicBezTo>
                  <a:pt x="269516" y="42078"/>
                  <a:pt x="270986" y="41425"/>
                  <a:pt x="272620" y="40990"/>
                </a:cubicBezTo>
                <a:cubicBezTo>
                  <a:pt x="274363" y="40445"/>
                  <a:pt x="276214" y="40173"/>
                  <a:pt x="278174" y="40173"/>
                </a:cubicBezTo>
                <a:cubicBezTo>
                  <a:pt x="281661" y="40173"/>
                  <a:pt x="284655" y="40935"/>
                  <a:pt x="287161" y="42459"/>
                </a:cubicBezTo>
                <a:cubicBezTo>
                  <a:pt x="289775" y="43874"/>
                  <a:pt x="291898" y="45834"/>
                  <a:pt x="293532" y="48338"/>
                </a:cubicBezTo>
                <a:cubicBezTo>
                  <a:pt x="295166" y="50734"/>
                  <a:pt x="296364" y="53564"/>
                  <a:pt x="297126" y="56830"/>
                </a:cubicBezTo>
                <a:cubicBezTo>
                  <a:pt x="297998" y="60096"/>
                  <a:pt x="298433" y="63525"/>
                  <a:pt x="298433" y="67118"/>
                </a:cubicBezTo>
                <a:close/>
                <a:moveTo>
                  <a:pt x="357884" y="96350"/>
                </a:moveTo>
                <a:cubicBezTo>
                  <a:pt x="357884" y="98963"/>
                  <a:pt x="358700" y="101195"/>
                  <a:pt x="360335" y="103046"/>
                </a:cubicBezTo>
                <a:cubicBezTo>
                  <a:pt x="361968" y="104897"/>
                  <a:pt x="364419" y="105821"/>
                  <a:pt x="367686" y="105821"/>
                </a:cubicBezTo>
                <a:cubicBezTo>
                  <a:pt x="370954" y="105821"/>
                  <a:pt x="373405" y="104951"/>
                  <a:pt x="375038" y="103209"/>
                </a:cubicBezTo>
                <a:cubicBezTo>
                  <a:pt x="376781" y="101358"/>
                  <a:pt x="377652" y="99072"/>
                  <a:pt x="377652" y="96350"/>
                </a:cubicBezTo>
                <a:cubicBezTo>
                  <a:pt x="377652" y="93628"/>
                  <a:pt x="376781" y="91342"/>
                  <a:pt x="375038" y="89491"/>
                </a:cubicBezTo>
                <a:cubicBezTo>
                  <a:pt x="373405" y="87531"/>
                  <a:pt x="370954" y="86552"/>
                  <a:pt x="367686" y="86552"/>
                </a:cubicBezTo>
                <a:cubicBezTo>
                  <a:pt x="364419" y="86552"/>
                  <a:pt x="361968" y="87531"/>
                  <a:pt x="360335" y="89491"/>
                </a:cubicBezTo>
                <a:cubicBezTo>
                  <a:pt x="358700" y="91342"/>
                  <a:pt x="357884" y="93628"/>
                  <a:pt x="357884" y="96350"/>
                </a:cubicBezTo>
                <a:close/>
                <a:moveTo>
                  <a:pt x="357884" y="36743"/>
                </a:moveTo>
                <a:cubicBezTo>
                  <a:pt x="357884" y="39356"/>
                  <a:pt x="358700" y="41589"/>
                  <a:pt x="360335" y="43440"/>
                </a:cubicBezTo>
                <a:cubicBezTo>
                  <a:pt x="361968" y="45289"/>
                  <a:pt x="364419" y="46215"/>
                  <a:pt x="367686" y="46215"/>
                </a:cubicBezTo>
                <a:cubicBezTo>
                  <a:pt x="370954" y="46215"/>
                  <a:pt x="373405" y="45344"/>
                  <a:pt x="375038" y="43603"/>
                </a:cubicBezTo>
                <a:cubicBezTo>
                  <a:pt x="376781" y="41752"/>
                  <a:pt x="377652" y="39465"/>
                  <a:pt x="377652" y="36743"/>
                </a:cubicBezTo>
                <a:cubicBezTo>
                  <a:pt x="377652" y="34022"/>
                  <a:pt x="376781" y="31736"/>
                  <a:pt x="375038" y="29885"/>
                </a:cubicBezTo>
                <a:cubicBezTo>
                  <a:pt x="373405" y="27925"/>
                  <a:pt x="370954" y="26945"/>
                  <a:pt x="367686" y="26945"/>
                </a:cubicBezTo>
                <a:cubicBezTo>
                  <a:pt x="364419" y="26945"/>
                  <a:pt x="361968" y="27925"/>
                  <a:pt x="360335" y="29885"/>
                </a:cubicBezTo>
                <a:cubicBezTo>
                  <a:pt x="358700" y="31736"/>
                  <a:pt x="357884" y="34022"/>
                  <a:pt x="357884" y="36743"/>
                </a:cubicBezTo>
                <a:close/>
              </a:path>
            </a:pathLst>
          </a:custGeom>
          <a:solidFill>
            <a:srgbClr val="000000"/>
          </a:solidFill>
          <a:ln w="10432" cap="sq">
            <a:noFill/>
            <a:prstDash val="solid"/>
            <a:miter/>
          </a:ln>
        </p:spPr>
        <p:txBody>
          <a:bodyPr rtlCol="0" anchor="ctr"/>
          <a:lstStyle/>
          <a:p>
            <a:endParaRPr lang="en-US" sz="2000"/>
          </a:p>
        </p:txBody>
      </p:sp>
      <p:sp>
        <p:nvSpPr>
          <p:cNvPr id="174" name="Freeform 173">
            <a:extLst>
              <a:ext uri="{FF2B5EF4-FFF2-40B4-BE49-F238E27FC236}">
                <a16:creationId xmlns:a16="http://schemas.microsoft.com/office/drawing/2014/main" id="{739D5509-8F9E-EA45-8FA8-600AC896C39C}"/>
              </a:ext>
            </a:extLst>
          </p:cNvPr>
          <p:cNvSpPr/>
          <p:nvPr/>
        </p:nvSpPr>
        <p:spPr>
          <a:xfrm>
            <a:off x="916688" y="3833299"/>
            <a:ext cx="219487" cy="102768"/>
          </a:xfrm>
          <a:custGeom>
            <a:avLst/>
            <a:gdLst>
              <a:gd name="connsiteX0" fmla="*/ 19442 w 232284"/>
              <a:gd name="connsiteY0" fmla="*/ 107454 h 108760"/>
              <a:gd name="connsiteX1" fmla="*/ 38394 w 232284"/>
              <a:gd name="connsiteY1" fmla="*/ 107454 h 108760"/>
              <a:gd name="connsiteX2" fmla="*/ 38394 w 232284"/>
              <a:gd name="connsiteY2" fmla="*/ 47848 h 108760"/>
              <a:gd name="connsiteX3" fmla="*/ 64861 w 232284"/>
              <a:gd name="connsiteY3" fmla="*/ 47848 h 108760"/>
              <a:gd name="connsiteX4" fmla="*/ 64861 w 232284"/>
              <a:gd name="connsiteY4" fmla="*/ 33803 h 108760"/>
              <a:gd name="connsiteX5" fmla="*/ 38394 w 232284"/>
              <a:gd name="connsiteY5" fmla="*/ 33803 h 108760"/>
              <a:gd name="connsiteX6" fmla="*/ 38394 w 232284"/>
              <a:gd name="connsiteY6" fmla="*/ 29884 h 108760"/>
              <a:gd name="connsiteX7" fmla="*/ 39211 w 232284"/>
              <a:gd name="connsiteY7" fmla="*/ 24005 h 108760"/>
              <a:gd name="connsiteX8" fmla="*/ 41825 w 232284"/>
              <a:gd name="connsiteY8" fmla="*/ 19597 h 108760"/>
              <a:gd name="connsiteX9" fmla="*/ 47053 w 232284"/>
              <a:gd name="connsiteY9" fmla="*/ 16494 h 108760"/>
              <a:gd name="connsiteX10" fmla="*/ 55221 w 232284"/>
              <a:gd name="connsiteY10" fmla="*/ 15350 h 108760"/>
              <a:gd name="connsiteX11" fmla="*/ 62900 w 232284"/>
              <a:gd name="connsiteY11" fmla="*/ 15840 h 108760"/>
              <a:gd name="connsiteX12" fmla="*/ 68782 w 232284"/>
              <a:gd name="connsiteY12" fmla="*/ 16657 h 108760"/>
              <a:gd name="connsiteX13" fmla="*/ 70089 w 232284"/>
              <a:gd name="connsiteY13" fmla="*/ 1960 h 108760"/>
              <a:gd name="connsiteX14" fmla="*/ 65514 w 232284"/>
              <a:gd name="connsiteY14" fmla="*/ 1142 h 108760"/>
              <a:gd name="connsiteX15" fmla="*/ 61267 w 232284"/>
              <a:gd name="connsiteY15" fmla="*/ 489 h 108760"/>
              <a:gd name="connsiteX16" fmla="*/ 56855 w 232284"/>
              <a:gd name="connsiteY16" fmla="*/ 163 h 108760"/>
              <a:gd name="connsiteX17" fmla="*/ 52444 w 232284"/>
              <a:gd name="connsiteY17" fmla="*/ 0 h 108760"/>
              <a:gd name="connsiteX18" fmla="*/ 38720 w 232284"/>
              <a:gd name="connsiteY18" fmla="*/ 1960 h 108760"/>
              <a:gd name="connsiteX19" fmla="*/ 28264 w 232284"/>
              <a:gd name="connsiteY19" fmla="*/ 7675 h 108760"/>
              <a:gd name="connsiteX20" fmla="*/ 21729 w 232284"/>
              <a:gd name="connsiteY20" fmla="*/ 16984 h 108760"/>
              <a:gd name="connsiteX21" fmla="*/ 19442 w 232284"/>
              <a:gd name="connsiteY21" fmla="*/ 29884 h 108760"/>
              <a:gd name="connsiteX22" fmla="*/ 19442 w 232284"/>
              <a:gd name="connsiteY22" fmla="*/ 33803 h 108760"/>
              <a:gd name="connsiteX23" fmla="*/ 0 w 232284"/>
              <a:gd name="connsiteY23" fmla="*/ 33803 h 108760"/>
              <a:gd name="connsiteX24" fmla="*/ 0 w 232284"/>
              <a:gd name="connsiteY24" fmla="*/ 47848 h 108760"/>
              <a:gd name="connsiteX25" fmla="*/ 19442 w 232284"/>
              <a:gd name="connsiteY25" fmla="*/ 47848 h 108760"/>
              <a:gd name="connsiteX26" fmla="*/ 19442 w 232284"/>
              <a:gd name="connsiteY26" fmla="*/ 107454 h 108760"/>
              <a:gd name="connsiteX27" fmla="*/ 88694 w 232284"/>
              <a:gd name="connsiteY27" fmla="*/ 2939 h 108760"/>
              <a:gd name="connsiteX28" fmla="*/ 88694 w 232284"/>
              <a:gd name="connsiteY28" fmla="*/ 18453 h 108760"/>
              <a:gd name="connsiteX29" fmla="*/ 110751 w 232284"/>
              <a:gd name="connsiteY29" fmla="*/ 18453 h 108760"/>
              <a:gd name="connsiteX30" fmla="*/ 110751 w 232284"/>
              <a:gd name="connsiteY30" fmla="*/ 92104 h 108760"/>
              <a:gd name="connsiteX31" fmla="*/ 88694 w 232284"/>
              <a:gd name="connsiteY31" fmla="*/ 92104 h 108760"/>
              <a:gd name="connsiteX32" fmla="*/ 88694 w 232284"/>
              <a:gd name="connsiteY32" fmla="*/ 107454 h 108760"/>
              <a:gd name="connsiteX33" fmla="*/ 150942 w 232284"/>
              <a:gd name="connsiteY33" fmla="*/ 107454 h 108760"/>
              <a:gd name="connsiteX34" fmla="*/ 150942 w 232284"/>
              <a:gd name="connsiteY34" fmla="*/ 92104 h 108760"/>
              <a:gd name="connsiteX35" fmla="*/ 129865 w 232284"/>
              <a:gd name="connsiteY35" fmla="*/ 92104 h 108760"/>
              <a:gd name="connsiteX36" fmla="*/ 129865 w 232284"/>
              <a:gd name="connsiteY36" fmla="*/ 2939 h 108760"/>
              <a:gd name="connsiteX37" fmla="*/ 88694 w 232284"/>
              <a:gd name="connsiteY37" fmla="*/ 2939 h 108760"/>
              <a:gd name="connsiteX38" fmla="*/ 166443 w 232284"/>
              <a:gd name="connsiteY38" fmla="*/ 70057 h 108760"/>
              <a:gd name="connsiteX39" fmla="*/ 166443 w 232284"/>
              <a:gd name="connsiteY39" fmla="*/ 71527 h 108760"/>
              <a:gd name="connsiteX40" fmla="*/ 168404 w 232284"/>
              <a:gd name="connsiteY40" fmla="*/ 86388 h 108760"/>
              <a:gd name="connsiteX41" fmla="*/ 174122 w 232284"/>
              <a:gd name="connsiteY41" fmla="*/ 98146 h 108760"/>
              <a:gd name="connsiteX42" fmla="*/ 183108 w 232284"/>
              <a:gd name="connsiteY42" fmla="*/ 105985 h 108760"/>
              <a:gd name="connsiteX43" fmla="*/ 195198 w 232284"/>
              <a:gd name="connsiteY43" fmla="*/ 108760 h 108760"/>
              <a:gd name="connsiteX44" fmla="*/ 205981 w 232284"/>
              <a:gd name="connsiteY44" fmla="*/ 106475 h 108760"/>
              <a:gd name="connsiteX45" fmla="*/ 214149 w 232284"/>
              <a:gd name="connsiteY45" fmla="*/ 99778 h 108760"/>
              <a:gd name="connsiteX46" fmla="*/ 215130 w 232284"/>
              <a:gd name="connsiteY46" fmla="*/ 107454 h 108760"/>
              <a:gd name="connsiteX47" fmla="*/ 232284 w 232284"/>
              <a:gd name="connsiteY47" fmla="*/ 107454 h 108760"/>
              <a:gd name="connsiteX48" fmla="*/ 232284 w 232284"/>
              <a:gd name="connsiteY48" fmla="*/ 2939 h 108760"/>
              <a:gd name="connsiteX49" fmla="*/ 213333 w 232284"/>
              <a:gd name="connsiteY49" fmla="*/ 2939 h 108760"/>
              <a:gd name="connsiteX50" fmla="*/ 213333 w 232284"/>
              <a:gd name="connsiteY50" fmla="*/ 40500 h 108760"/>
              <a:gd name="connsiteX51" fmla="*/ 205491 w 232284"/>
              <a:gd name="connsiteY51" fmla="*/ 34621 h 108760"/>
              <a:gd name="connsiteX52" fmla="*/ 195362 w 232284"/>
              <a:gd name="connsiteY52" fmla="*/ 32497 h 108760"/>
              <a:gd name="connsiteX53" fmla="*/ 183108 w 232284"/>
              <a:gd name="connsiteY53" fmla="*/ 35274 h 108760"/>
              <a:gd name="connsiteX54" fmla="*/ 173959 w 232284"/>
              <a:gd name="connsiteY54" fmla="*/ 42948 h 108760"/>
              <a:gd name="connsiteX55" fmla="*/ 168241 w 232284"/>
              <a:gd name="connsiteY55" fmla="*/ 54870 h 108760"/>
              <a:gd name="connsiteX56" fmla="*/ 166443 w 232284"/>
              <a:gd name="connsiteY56" fmla="*/ 70057 h 108760"/>
              <a:gd name="connsiteX57" fmla="*/ 185232 w 232284"/>
              <a:gd name="connsiteY57" fmla="*/ 71527 h 108760"/>
              <a:gd name="connsiteX58" fmla="*/ 185232 w 232284"/>
              <a:gd name="connsiteY58" fmla="*/ 70057 h 108760"/>
              <a:gd name="connsiteX59" fmla="*/ 186048 w 232284"/>
              <a:gd name="connsiteY59" fmla="*/ 61403 h 108760"/>
              <a:gd name="connsiteX60" fmla="*/ 188662 w 232284"/>
              <a:gd name="connsiteY60" fmla="*/ 54380 h 108760"/>
              <a:gd name="connsiteX61" fmla="*/ 193237 w 232284"/>
              <a:gd name="connsiteY61" fmla="*/ 49645 h 108760"/>
              <a:gd name="connsiteX62" fmla="*/ 200099 w 232284"/>
              <a:gd name="connsiteY62" fmla="*/ 47848 h 108760"/>
              <a:gd name="connsiteX63" fmla="*/ 208105 w 232284"/>
              <a:gd name="connsiteY63" fmla="*/ 49971 h 108760"/>
              <a:gd name="connsiteX64" fmla="*/ 213333 w 232284"/>
              <a:gd name="connsiteY64" fmla="*/ 55687 h 108760"/>
              <a:gd name="connsiteX65" fmla="*/ 213333 w 232284"/>
              <a:gd name="connsiteY65" fmla="*/ 85572 h 108760"/>
              <a:gd name="connsiteX66" fmla="*/ 208105 w 232284"/>
              <a:gd name="connsiteY66" fmla="*/ 91287 h 108760"/>
              <a:gd name="connsiteX67" fmla="*/ 199936 w 232284"/>
              <a:gd name="connsiteY67" fmla="*/ 93410 h 108760"/>
              <a:gd name="connsiteX68" fmla="*/ 193237 w 232284"/>
              <a:gd name="connsiteY68" fmla="*/ 91777 h 108760"/>
              <a:gd name="connsiteX69" fmla="*/ 188662 w 232284"/>
              <a:gd name="connsiteY69" fmla="*/ 87041 h 108760"/>
              <a:gd name="connsiteX70" fmla="*/ 186048 w 232284"/>
              <a:gd name="connsiteY70" fmla="*/ 80182 h 108760"/>
              <a:gd name="connsiteX71" fmla="*/ 185232 w 232284"/>
              <a:gd name="connsiteY71" fmla="*/ 71527 h 10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32284" h="108760">
                <a:moveTo>
                  <a:pt x="19442" y="107454"/>
                </a:moveTo>
                <a:lnTo>
                  <a:pt x="38394" y="107454"/>
                </a:lnTo>
                <a:lnTo>
                  <a:pt x="38394" y="47848"/>
                </a:lnTo>
                <a:lnTo>
                  <a:pt x="64861" y="47848"/>
                </a:lnTo>
                <a:lnTo>
                  <a:pt x="64861" y="33803"/>
                </a:lnTo>
                <a:lnTo>
                  <a:pt x="38394" y="33803"/>
                </a:lnTo>
                <a:lnTo>
                  <a:pt x="38394" y="29884"/>
                </a:lnTo>
                <a:cubicBezTo>
                  <a:pt x="38394" y="27707"/>
                  <a:pt x="38666" y="25747"/>
                  <a:pt x="39211" y="24005"/>
                </a:cubicBezTo>
                <a:cubicBezTo>
                  <a:pt x="39755" y="22264"/>
                  <a:pt x="40626" y="20793"/>
                  <a:pt x="41825" y="19597"/>
                </a:cubicBezTo>
                <a:cubicBezTo>
                  <a:pt x="43132" y="18180"/>
                  <a:pt x="44875" y="17147"/>
                  <a:pt x="47053" y="16494"/>
                </a:cubicBezTo>
                <a:cubicBezTo>
                  <a:pt x="49339" y="15732"/>
                  <a:pt x="52063" y="15350"/>
                  <a:pt x="55221" y="15350"/>
                </a:cubicBezTo>
                <a:cubicBezTo>
                  <a:pt x="58162" y="15350"/>
                  <a:pt x="60722" y="15513"/>
                  <a:pt x="62900" y="15840"/>
                </a:cubicBezTo>
                <a:cubicBezTo>
                  <a:pt x="65078" y="16058"/>
                  <a:pt x="67039" y="16330"/>
                  <a:pt x="68782" y="16657"/>
                </a:cubicBezTo>
                <a:lnTo>
                  <a:pt x="70089" y="1960"/>
                </a:lnTo>
                <a:cubicBezTo>
                  <a:pt x="68455" y="1633"/>
                  <a:pt x="66930" y="1361"/>
                  <a:pt x="65514" y="1142"/>
                </a:cubicBezTo>
                <a:cubicBezTo>
                  <a:pt x="64098" y="925"/>
                  <a:pt x="62683" y="708"/>
                  <a:pt x="61267" y="489"/>
                </a:cubicBezTo>
                <a:cubicBezTo>
                  <a:pt x="59850" y="380"/>
                  <a:pt x="58380" y="272"/>
                  <a:pt x="56855" y="163"/>
                </a:cubicBezTo>
                <a:cubicBezTo>
                  <a:pt x="55440" y="54"/>
                  <a:pt x="53968" y="0"/>
                  <a:pt x="52444" y="0"/>
                </a:cubicBezTo>
                <a:cubicBezTo>
                  <a:pt x="47433" y="0"/>
                  <a:pt x="42859" y="653"/>
                  <a:pt x="38720" y="1960"/>
                </a:cubicBezTo>
                <a:cubicBezTo>
                  <a:pt x="34690" y="3156"/>
                  <a:pt x="31205" y="5062"/>
                  <a:pt x="28264" y="7675"/>
                </a:cubicBezTo>
                <a:cubicBezTo>
                  <a:pt x="25432" y="10179"/>
                  <a:pt x="23253" y="13282"/>
                  <a:pt x="21729" y="16984"/>
                </a:cubicBezTo>
                <a:cubicBezTo>
                  <a:pt x="20204" y="20685"/>
                  <a:pt x="19442" y="24985"/>
                  <a:pt x="19442" y="29884"/>
                </a:cubicBezTo>
                <a:lnTo>
                  <a:pt x="19442" y="33803"/>
                </a:lnTo>
                <a:lnTo>
                  <a:pt x="0" y="33803"/>
                </a:lnTo>
                <a:lnTo>
                  <a:pt x="0" y="47848"/>
                </a:lnTo>
                <a:lnTo>
                  <a:pt x="19442" y="47848"/>
                </a:lnTo>
                <a:lnTo>
                  <a:pt x="19442" y="107454"/>
                </a:lnTo>
                <a:close/>
                <a:moveTo>
                  <a:pt x="88694" y="2939"/>
                </a:moveTo>
                <a:lnTo>
                  <a:pt x="88694" y="18453"/>
                </a:lnTo>
                <a:lnTo>
                  <a:pt x="110751" y="18453"/>
                </a:lnTo>
                <a:lnTo>
                  <a:pt x="110751" y="92104"/>
                </a:lnTo>
                <a:lnTo>
                  <a:pt x="88694" y="92104"/>
                </a:lnTo>
                <a:lnTo>
                  <a:pt x="88694" y="107454"/>
                </a:lnTo>
                <a:lnTo>
                  <a:pt x="150942" y="107454"/>
                </a:lnTo>
                <a:lnTo>
                  <a:pt x="150942" y="92104"/>
                </a:lnTo>
                <a:lnTo>
                  <a:pt x="129865" y="92104"/>
                </a:lnTo>
                <a:lnTo>
                  <a:pt x="129865" y="2939"/>
                </a:lnTo>
                <a:lnTo>
                  <a:pt x="88694" y="2939"/>
                </a:lnTo>
                <a:close/>
                <a:moveTo>
                  <a:pt x="166443" y="70057"/>
                </a:moveTo>
                <a:lnTo>
                  <a:pt x="166443" y="71527"/>
                </a:lnTo>
                <a:cubicBezTo>
                  <a:pt x="166443" y="76861"/>
                  <a:pt x="167097" y="81815"/>
                  <a:pt x="168404" y="86388"/>
                </a:cubicBezTo>
                <a:cubicBezTo>
                  <a:pt x="169711" y="90960"/>
                  <a:pt x="171617" y="94880"/>
                  <a:pt x="174122" y="98146"/>
                </a:cubicBezTo>
                <a:cubicBezTo>
                  <a:pt x="176519" y="101521"/>
                  <a:pt x="179513" y="104134"/>
                  <a:pt x="183108" y="105985"/>
                </a:cubicBezTo>
                <a:cubicBezTo>
                  <a:pt x="186702" y="107835"/>
                  <a:pt x="190732" y="108760"/>
                  <a:pt x="195198" y="108760"/>
                </a:cubicBezTo>
                <a:cubicBezTo>
                  <a:pt x="199337" y="108760"/>
                  <a:pt x="202931" y="107999"/>
                  <a:pt x="205981" y="106475"/>
                </a:cubicBezTo>
                <a:cubicBezTo>
                  <a:pt x="209140" y="104841"/>
                  <a:pt x="211863" y="102610"/>
                  <a:pt x="214149" y="99778"/>
                </a:cubicBezTo>
                <a:lnTo>
                  <a:pt x="215130" y="107454"/>
                </a:lnTo>
                <a:lnTo>
                  <a:pt x="232284" y="107454"/>
                </a:lnTo>
                <a:lnTo>
                  <a:pt x="232284" y="2939"/>
                </a:lnTo>
                <a:lnTo>
                  <a:pt x="213333" y="2939"/>
                </a:lnTo>
                <a:lnTo>
                  <a:pt x="213333" y="40500"/>
                </a:lnTo>
                <a:cubicBezTo>
                  <a:pt x="211046" y="37887"/>
                  <a:pt x="208432" y="35927"/>
                  <a:pt x="205491" y="34621"/>
                </a:cubicBezTo>
                <a:cubicBezTo>
                  <a:pt x="202550" y="33204"/>
                  <a:pt x="199173" y="32497"/>
                  <a:pt x="195362" y="32497"/>
                </a:cubicBezTo>
                <a:cubicBezTo>
                  <a:pt x="190787" y="32497"/>
                  <a:pt x="186702" y="33423"/>
                  <a:pt x="183108" y="35274"/>
                </a:cubicBezTo>
                <a:cubicBezTo>
                  <a:pt x="179513" y="37015"/>
                  <a:pt x="176464" y="39574"/>
                  <a:pt x="173959" y="42948"/>
                </a:cubicBezTo>
                <a:cubicBezTo>
                  <a:pt x="171454" y="46214"/>
                  <a:pt x="169548" y="50188"/>
                  <a:pt x="168241" y="54870"/>
                </a:cubicBezTo>
                <a:cubicBezTo>
                  <a:pt x="167042" y="59443"/>
                  <a:pt x="166443" y="64505"/>
                  <a:pt x="166443" y="70057"/>
                </a:cubicBezTo>
                <a:close/>
                <a:moveTo>
                  <a:pt x="185232" y="71527"/>
                </a:moveTo>
                <a:lnTo>
                  <a:pt x="185232" y="70057"/>
                </a:lnTo>
                <a:cubicBezTo>
                  <a:pt x="185232" y="67009"/>
                  <a:pt x="185504" y="64124"/>
                  <a:pt x="186048" y="61403"/>
                </a:cubicBezTo>
                <a:cubicBezTo>
                  <a:pt x="186593" y="58680"/>
                  <a:pt x="187464" y="56340"/>
                  <a:pt x="188662" y="54380"/>
                </a:cubicBezTo>
                <a:cubicBezTo>
                  <a:pt x="189861" y="52312"/>
                  <a:pt x="191385" y="50733"/>
                  <a:pt x="193237" y="49645"/>
                </a:cubicBezTo>
                <a:cubicBezTo>
                  <a:pt x="195198" y="48447"/>
                  <a:pt x="197485" y="47848"/>
                  <a:pt x="200099" y="47848"/>
                </a:cubicBezTo>
                <a:cubicBezTo>
                  <a:pt x="203367" y="47848"/>
                  <a:pt x="206035" y="48556"/>
                  <a:pt x="208105" y="49971"/>
                </a:cubicBezTo>
                <a:cubicBezTo>
                  <a:pt x="210283" y="51386"/>
                  <a:pt x="212026" y="53291"/>
                  <a:pt x="213333" y="55687"/>
                </a:cubicBezTo>
                <a:lnTo>
                  <a:pt x="213333" y="85572"/>
                </a:lnTo>
                <a:cubicBezTo>
                  <a:pt x="212026" y="87966"/>
                  <a:pt x="210283" y="89871"/>
                  <a:pt x="208105" y="91287"/>
                </a:cubicBezTo>
                <a:cubicBezTo>
                  <a:pt x="205927" y="92702"/>
                  <a:pt x="203204" y="93410"/>
                  <a:pt x="199936" y="93410"/>
                </a:cubicBezTo>
                <a:cubicBezTo>
                  <a:pt x="197322" y="93410"/>
                  <a:pt x="195089" y="92866"/>
                  <a:pt x="193237" y="91777"/>
                </a:cubicBezTo>
                <a:cubicBezTo>
                  <a:pt x="191385" y="90579"/>
                  <a:pt x="189861" y="89001"/>
                  <a:pt x="188662" y="87041"/>
                </a:cubicBezTo>
                <a:cubicBezTo>
                  <a:pt x="187464" y="85081"/>
                  <a:pt x="186593" y="82795"/>
                  <a:pt x="186048" y="80182"/>
                </a:cubicBezTo>
                <a:cubicBezTo>
                  <a:pt x="185504" y="77460"/>
                  <a:pt x="185232" y="74576"/>
                  <a:pt x="185232" y="71527"/>
                </a:cubicBezTo>
                <a:close/>
              </a:path>
            </a:pathLst>
          </a:custGeom>
          <a:solidFill>
            <a:srgbClr val="000000"/>
          </a:solidFill>
          <a:ln w="10432" cap="sq">
            <a:noFill/>
            <a:prstDash val="solid"/>
            <a:miter/>
          </a:ln>
        </p:spPr>
        <p:txBody>
          <a:bodyPr rtlCol="0" anchor="ctr"/>
          <a:lstStyle/>
          <a:p>
            <a:endParaRPr lang="en-US" sz="2000"/>
          </a:p>
        </p:txBody>
      </p:sp>
      <p:sp>
        <p:nvSpPr>
          <p:cNvPr id="175" name="Freeform 174">
            <a:extLst>
              <a:ext uri="{FF2B5EF4-FFF2-40B4-BE49-F238E27FC236}">
                <a16:creationId xmlns:a16="http://schemas.microsoft.com/office/drawing/2014/main" id="{37B0228A-9A6D-0744-8D3D-A64E97CC05D0}"/>
              </a:ext>
            </a:extLst>
          </p:cNvPr>
          <p:cNvSpPr/>
          <p:nvPr/>
        </p:nvSpPr>
        <p:spPr>
          <a:xfrm>
            <a:off x="1245902" y="3839934"/>
            <a:ext cx="127805" cy="96134"/>
          </a:xfrm>
          <a:custGeom>
            <a:avLst/>
            <a:gdLst>
              <a:gd name="connsiteX0" fmla="*/ 37740 w 135257"/>
              <a:gd name="connsiteY0" fmla="*/ 25476 h 101739"/>
              <a:gd name="connsiteX1" fmla="*/ 23363 w 135257"/>
              <a:gd name="connsiteY1" fmla="*/ 29069 h 101739"/>
              <a:gd name="connsiteX2" fmla="*/ 12581 w 135257"/>
              <a:gd name="connsiteY2" fmla="*/ 38540 h 101739"/>
              <a:gd name="connsiteX3" fmla="*/ 12581 w 135257"/>
              <a:gd name="connsiteY3" fmla="*/ 36744 h 101739"/>
              <a:gd name="connsiteX4" fmla="*/ 11927 w 135257"/>
              <a:gd name="connsiteY4" fmla="*/ 26782 h 101739"/>
              <a:gd name="connsiteX5" fmla="*/ 0 w 135257"/>
              <a:gd name="connsiteY5" fmla="*/ 26782 h 101739"/>
              <a:gd name="connsiteX6" fmla="*/ 0 w 135257"/>
              <a:gd name="connsiteY6" fmla="*/ 100433 h 101739"/>
              <a:gd name="connsiteX7" fmla="*/ 12581 w 135257"/>
              <a:gd name="connsiteY7" fmla="*/ 100433 h 101739"/>
              <a:gd name="connsiteX8" fmla="*/ 12581 w 135257"/>
              <a:gd name="connsiteY8" fmla="*/ 53238 h 101739"/>
              <a:gd name="connsiteX9" fmla="*/ 15684 w 135257"/>
              <a:gd name="connsiteY9" fmla="*/ 47032 h 101739"/>
              <a:gd name="connsiteX10" fmla="*/ 20096 w 135257"/>
              <a:gd name="connsiteY10" fmla="*/ 42459 h 101739"/>
              <a:gd name="connsiteX11" fmla="*/ 26631 w 135257"/>
              <a:gd name="connsiteY11" fmla="*/ 39193 h 101739"/>
              <a:gd name="connsiteX12" fmla="*/ 35126 w 135257"/>
              <a:gd name="connsiteY12" fmla="*/ 38051 h 101739"/>
              <a:gd name="connsiteX13" fmla="*/ 41989 w 135257"/>
              <a:gd name="connsiteY13" fmla="*/ 38377 h 101739"/>
              <a:gd name="connsiteX14" fmla="*/ 48850 w 135257"/>
              <a:gd name="connsiteY14" fmla="*/ 39520 h 101739"/>
              <a:gd name="connsiteX15" fmla="*/ 50648 w 135257"/>
              <a:gd name="connsiteY15" fmla="*/ 27272 h 101739"/>
              <a:gd name="connsiteX16" fmla="*/ 44929 w 135257"/>
              <a:gd name="connsiteY16" fmla="*/ 25966 h 101739"/>
              <a:gd name="connsiteX17" fmla="*/ 37740 w 135257"/>
              <a:gd name="connsiteY17" fmla="*/ 25476 h 101739"/>
              <a:gd name="connsiteX18" fmla="*/ 135258 w 135257"/>
              <a:gd name="connsiteY18" fmla="*/ 62546 h 101739"/>
              <a:gd name="connsiteX19" fmla="*/ 135258 w 135257"/>
              <a:gd name="connsiteY19" fmla="*/ 39357 h 101739"/>
              <a:gd name="connsiteX20" fmla="*/ 133134 w 135257"/>
              <a:gd name="connsiteY20" fmla="*/ 22700 h 101739"/>
              <a:gd name="connsiteX21" fmla="*/ 126926 w 135257"/>
              <a:gd name="connsiteY21" fmla="*/ 10288 h 101739"/>
              <a:gd name="connsiteX22" fmla="*/ 116633 w 135257"/>
              <a:gd name="connsiteY22" fmla="*/ 2613 h 101739"/>
              <a:gd name="connsiteX23" fmla="*/ 103236 w 135257"/>
              <a:gd name="connsiteY23" fmla="*/ 0 h 101739"/>
              <a:gd name="connsiteX24" fmla="*/ 89512 w 135257"/>
              <a:gd name="connsiteY24" fmla="*/ 2613 h 101739"/>
              <a:gd name="connsiteX25" fmla="*/ 79546 w 135257"/>
              <a:gd name="connsiteY25" fmla="*/ 10288 h 101739"/>
              <a:gd name="connsiteX26" fmla="*/ 73174 w 135257"/>
              <a:gd name="connsiteY26" fmla="*/ 22700 h 101739"/>
              <a:gd name="connsiteX27" fmla="*/ 71051 w 135257"/>
              <a:gd name="connsiteY27" fmla="*/ 39357 h 101739"/>
              <a:gd name="connsiteX28" fmla="*/ 71051 w 135257"/>
              <a:gd name="connsiteY28" fmla="*/ 62546 h 101739"/>
              <a:gd name="connsiteX29" fmla="*/ 73174 w 135257"/>
              <a:gd name="connsiteY29" fmla="*/ 79367 h 101739"/>
              <a:gd name="connsiteX30" fmla="*/ 79546 w 135257"/>
              <a:gd name="connsiteY30" fmla="*/ 91615 h 101739"/>
              <a:gd name="connsiteX31" fmla="*/ 89676 w 135257"/>
              <a:gd name="connsiteY31" fmla="*/ 99289 h 101739"/>
              <a:gd name="connsiteX32" fmla="*/ 103236 w 135257"/>
              <a:gd name="connsiteY32" fmla="*/ 101739 h 101739"/>
              <a:gd name="connsiteX33" fmla="*/ 116796 w 135257"/>
              <a:gd name="connsiteY33" fmla="*/ 99289 h 101739"/>
              <a:gd name="connsiteX34" fmla="*/ 126926 w 135257"/>
              <a:gd name="connsiteY34" fmla="*/ 91615 h 101739"/>
              <a:gd name="connsiteX35" fmla="*/ 133134 w 135257"/>
              <a:gd name="connsiteY35" fmla="*/ 79367 h 101739"/>
              <a:gd name="connsiteX36" fmla="*/ 135258 w 135257"/>
              <a:gd name="connsiteY36" fmla="*/ 62546 h 101739"/>
              <a:gd name="connsiteX37" fmla="*/ 83795 w 135257"/>
              <a:gd name="connsiteY37" fmla="*/ 60096 h 101739"/>
              <a:gd name="connsiteX38" fmla="*/ 83795 w 135257"/>
              <a:gd name="connsiteY38" fmla="*/ 56667 h 101739"/>
              <a:gd name="connsiteX39" fmla="*/ 83795 w 135257"/>
              <a:gd name="connsiteY39" fmla="*/ 53238 h 101739"/>
              <a:gd name="connsiteX40" fmla="*/ 83795 w 135257"/>
              <a:gd name="connsiteY40" fmla="*/ 36580 h 101739"/>
              <a:gd name="connsiteX41" fmla="*/ 85102 w 135257"/>
              <a:gd name="connsiteY41" fmla="*/ 24333 h 101739"/>
              <a:gd name="connsiteX42" fmla="*/ 89349 w 135257"/>
              <a:gd name="connsiteY42" fmla="*/ 15677 h 101739"/>
              <a:gd name="connsiteX43" fmla="*/ 95230 w 135257"/>
              <a:gd name="connsiteY43" fmla="*/ 11758 h 101739"/>
              <a:gd name="connsiteX44" fmla="*/ 103236 w 135257"/>
              <a:gd name="connsiteY44" fmla="*/ 10288 h 101739"/>
              <a:gd name="connsiteX45" fmla="*/ 110915 w 135257"/>
              <a:gd name="connsiteY45" fmla="*/ 11595 h 101739"/>
              <a:gd name="connsiteX46" fmla="*/ 116633 w 135257"/>
              <a:gd name="connsiteY46" fmla="*/ 15514 h 101739"/>
              <a:gd name="connsiteX47" fmla="*/ 120391 w 135257"/>
              <a:gd name="connsiteY47" fmla="*/ 21720 h 101739"/>
              <a:gd name="connsiteX48" fmla="*/ 122352 w 135257"/>
              <a:gd name="connsiteY48" fmla="*/ 30375 h 101739"/>
              <a:gd name="connsiteX49" fmla="*/ 83795 w 135257"/>
              <a:gd name="connsiteY49" fmla="*/ 60096 h 101739"/>
              <a:gd name="connsiteX50" fmla="*/ 122678 w 135257"/>
              <a:gd name="connsiteY50" fmla="*/ 65159 h 101739"/>
              <a:gd name="connsiteX51" fmla="*/ 121208 w 135257"/>
              <a:gd name="connsiteY51" fmla="*/ 77897 h 101739"/>
              <a:gd name="connsiteX52" fmla="*/ 116633 w 135257"/>
              <a:gd name="connsiteY52" fmla="*/ 86552 h 101739"/>
              <a:gd name="connsiteX53" fmla="*/ 110915 w 135257"/>
              <a:gd name="connsiteY53" fmla="*/ 90308 h 101739"/>
              <a:gd name="connsiteX54" fmla="*/ 103236 w 135257"/>
              <a:gd name="connsiteY54" fmla="*/ 91615 h 101739"/>
              <a:gd name="connsiteX55" fmla="*/ 95884 w 135257"/>
              <a:gd name="connsiteY55" fmla="*/ 90471 h 101739"/>
              <a:gd name="connsiteX56" fmla="*/ 90330 w 135257"/>
              <a:gd name="connsiteY56" fmla="*/ 86878 h 101739"/>
              <a:gd name="connsiteX57" fmla="*/ 86244 w 135257"/>
              <a:gd name="connsiteY57" fmla="*/ 80673 h 101739"/>
              <a:gd name="connsiteX58" fmla="*/ 84121 w 135257"/>
              <a:gd name="connsiteY58" fmla="*/ 71854 h 101739"/>
              <a:gd name="connsiteX59" fmla="*/ 122678 w 135257"/>
              <a:gd name="connsiteY59" fmla="*/ 42459 h 101739"/>
              <a:gd name="connsiteX60" fmla="*/ 122678 w 135257"/>
              <a:gd name="connsiteY60" fmla="*/ 47359 h 101739"/>
              <a:gd name="connsiteX61" fmla="*/ 122678 w 135257"/>
              <a:gd name="connsiteY61" fmla="*/ 51115 h 101739"/>
              <a:gd name="connsiteX62" fmla="*/ 122678 w 135257"/>
              <a:gd name="connsiteY62" fmla="*/ 65159 h 10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5257" h="101739">
                <a:moveTo>
                  <a:pt x="37740" y="25476"/>
                </a:moveTo>
                <a:cubicBezTo>
                  <a:pt x="32404" y="25476"/>
                  <a:pt x="27612" y="26673"/>
                  <a:pt x="23363" y="29069"/>
                </a:cubicBezTo>
                <a:cubicBezTo>
                  <a:pt x="19225" y="31355"/>
                  <a:pt x="15630" y="34512"/>
                  <a:pt x="12581" y="38540"/>
                </a:cubicBezTo>
                <a:lnTo>
                  <a:pt x="12581" y="36744"/>
                </a:lnTo>
                <a:lnTo>
                  <a:pt x="11927" y="26782"/>
                </a:lnTo>
                <a:lnTo>
                  <a:pt x="0" y="26782"/>
                </a:lnTo>
                <a:lnTo>
                  <a:pt x="0" y="100433"/>
                </a:lnTo>
                <a:lnTo>
                  <a:pt x="12581" y="100433"/>
                </a:lnTo>
                <a:lnTo>
                  <a:pt x="12581" y="53238"/>
                </a:lnTo>
                <a:cubicBezTo>
                  <a:pt x="13452" y="50951"/>
                  <a:pt x="14487" y="48883"/>
                  <a:pt x="15684" y="47032"/>
                </a:cubicBezTo>
                <a:cubicBezTo>
                  <a:pt x="16991" y="45181"/>
                  <a:pt x="18462" y="43657"/>
                  <a:pt x="20096" y="42459"/>
                </a:cubicBezTo>
                <a:cubicBezTo>
                  <a:pt x="21947" y="40935"/>
                  <a:pt x="24125" y="39846"/>
                  <a:pt x="26631" y="39193"/>
                </a:cubicBezTo>
                <a:cubicBezTo>
                  <a:pt x="29136" y="38431"/>
                  <a:pt x="31968" y="38051"/>
                  <a:pt x="35126" y="38051"/>
                </a:cubicBezTo>
                <a:cubicBezTo>
                  <a:pt x="37523" y="38051"/>
                  <a:pt x="39810" y="38160"/>
                  <a:pt x="41989" y="38377"/>
                </a:cubicBezTo>
                <a:cubicBezTo>
                  <a:pt x="44167" y="38594"/>
                  <a:pt x="46455" y="38976"/>
                  <a:pt x="48850" y="39520"/>
                </a:cubicBezTo>
                <a:lnTo>
                  <a:pt x="50648" y="27272"/>
                </a:lnTo>
                <a:cubicBezTo>
                  <a:pt x="49340" y="26728"/>
                  <a:pt x="47434" y="26293"/>
                  <a:pt x="44929" y="25966"/>
                </a:cubicBezTo>
                <a:cubicBezTo>
                  <a:pt x="42424" y="25640"/>
                  <a:pt x="40028" y="25476"/>
                  <a:pt x="37740" y="25476"/>
                </a:cubicBezTo>
                <a:close/>
                <a:moveTo>
                  <a:pt x="135258" y="62546"/>
                </a:moveTo>
                <a:lnTo>
                  <a:pt x="135258" y="39357"/>
                </a:lnTo>
                <a:cubicBezTo>
                  <a:pt x="135258" y="33042"/>
                  <a:pt x="134550" y="27490"/>
                  <a:pt x="133134" y="22700"/>
                </a:cubicBezTo>
                <a:cubicBezTo>
                  <a:pt x="131718" y="17801"/>
                  <a:pt x="129649" y="13663"/>
                  <a:pt x="126926" y="10288"/>
                </a:cubicBezTo>
                <a:cubicBezTo>
                  <a:pt x="124094" y="6914"/>
                  <a:pt x="120663" y="4355"/>
                  <a:pt x="116633" y="2613"/>
                </a:cubicBezTo>
                <a:cubicBezTo>
                  <a:pt x="112712" y="872"/>
                  <a:pt x="108246" y="0"/>
                  <a:pt x="103236" y="0"/>
                </a:cubicBezTo>
                <a:cubicBezTo>
                  <a:pt x="98116" y="0"/>
                  <a:pt x="93542" y="872"/>
                  <a:pt x="89512" y="2613"/>
                </a:cubicBezTo>
                <a:cubicBezTo>
                  <a:pt x="85591" y="4355"/>
                  <a:pt x="82269" y="6914"/>
                  <a:pt x="79546" y="10288"/>
                </a:cubicBezTo>
                <a:cubicBezTo>
                  <a:pt x="76823" y="13663"/>
                  <a:pt x="74700" y="17801"/>
                  <a:pt x="73174" y="22700"/>
                </a:cubicBezTo>
                <a:cubicBezTo>
                  <a:pt x="71758" y="27490"/>
                  <a:pt x="71051" y="33042"/>
                  <a:pt x="71051" y="39357"/>
                </a:cubicBezTo>
                <a:lnTo>
                  <a:pt x="71051" y="62546"/>
                </a:lnTo>
                <a:cubicBezTo>
                  <a:pt x="71051" y="68861"/>
                  <a:pt x="71758" y="74467"/>
                  <a:pt x="73174" y="79367"/>
                </a:cubicBezTo>
                <a:cubicBezTo>
                  <a:pt x="74700" y="84157"/>
                  <a:pt x="76823" y="88239"/>
                  <a:pt x="79546" y="91615"/>
                </a:cubicBezTo>
                <a:cubicBezTo>
                  <a:pt x="82378" y="94990"/>
                  <a:pt x="85755" y="97548"/>
                  <a:pt x="89676" y="99289"/>
                </a:cubicBezTo>
                <a:cubicBezTo>
                  <a:pt x="93706" y="100923"/>
                  <a:pt x="98226" y="101739"/>
                  <a:pt x="103236" y="101739"/>
                </a:cubicBezTo>
                <a:cubicBezTo>
                  <a:pt x="108355" y="101739"/>
                  <a:pt x="112875" y="100923"/>
                  <a:pt x="116796" y="99289"/>
                </a:cubicBezTo>
                <a:cubicBezTo>
                  <a:pt x="120826" y="97548"/>
                  <a:pt x="124202" y="94990"/>
                  <a:pt x="126926" y="91615"/>
                </a:cubicBezTo>
                <a:cubicBezTo>
                  <a:pt x="129649" y="88239"/>
                  <a:pt x="131718" y="84157"/>
                  <a:pt x="133134" y="79367"/>
                </a:cubicBezTo>
                <a:cubicBezTo>
                  <a:pt x="134550" y="74467"/>
                  <a:pt x="135258" y="68861"/>
                  <a:pt x="135258" y="62546"/>
                </a:cubicBezTo>
                <a:close/>
                <a:moveTo>
                  <a:pt x="83795" y="60096"/>
                </a:moveTo>
                <a:cubicBezTo>
                  <a:pt x="83795" y="58898"/>
                  <a:pt x="83795" y="57756"/>
                  <a:pt x="83795" y="56667"/>
                </a:cubicBezTo>
                <a:cubicBezTo>
                  <a:pt x="83795" y="55469"/>
                  <a:pt x="83795" y="54326"/>
                  <a:pt x="83795" y="53238"/>
                </a:cubicBezTo>
                <a:lnTo>
                  <a:pt x="83795" y="36580"/>
                </a:lnTo>
                <a:cubicBezTo>
                  <a:pt x="83795" y="31899"/>
                  <a:pt x="84230" y="27817"/>
                  <a:pt x="85102" y="24333"/>
                </a:cubicBezTo>
                <a:cubicBezTo>
                  <a:pt x="86081" y="20849"/>
                  <a:pt x="87497" y="17964"/>
                  <a:pt x="89349" y="15677"/>
                </a:cubicBezTo>
                <a:cubicBezTo>
                  <a:pt x="90983" y="13936"/>
                  <a:pt x="92944" y="12630"/>
                  <a:pt x="95230" y="11758"/>
                </a:cubicBezTo>
                <a:cubicBezTo>
                  <a:pt x="97518" y="10779"/>
                  <a:pt x="100187" y="10288"/>
                  <a:pt x="103236" y="10288"/>
                </a:cubicBezTo>
                <a:cubicBezTo>
                  <a:pt x="106177" y="10288"/>
                  <a:pt x="108737" y="10724"/>
                  <a:pt x="110915" y="11595"/>
                </a:cubicBezTo>
                <a:cubicBezTo>
                  <a:pt x="113202" y="12466"/>
                  <a:pt x="115108" y="13772"/>
                  <a:pt x="116633" y="15514"/>
                </a:cubicBezTo>
                <a:cubicBezTo>
                  <a:pt x="118266" y="17148"/>
                  <a:pt x="119519" y="19216"/>
                  <a:pt x="120391" y="21720"/>
                </a:cubicBezTo>
                <a:cubicBezTo>
                  <a:pt x="121371" y="24223"/>
                  <a:pt x="122024" y="27109"/>
                  <a:pt x="122352" y="30375"/>
                </a:cubicBezTo>
                <a:lnTo>
                  <a:pt x="83795" y="60096"/>
                </a:lnTo>
                <a:close/>
                <a:moveTo>
                  <a:pt x="122678" y="65159"/>
                </a:moveTo>
                <a:cubicBezTo>
                  <a:pt x="122678" y="70058"/>
                  <a:pt x="122187" y="74304"/>
                  <a:pt x="121208" y="77897"/>
                </a:cubicBezTo>
                <a:cubicBezTo>
                  <a:pt x="120227" y="81489"/>
                  <a:pt x="118702" y="84374"/>
                  <a:pt x="116633" y="86552"/>
                </a:cubicBezTo>
                <a:cubicBezTo>
                  <a:pt x="114999" y="88185"/>
                  <a:pt x="113093" y="89437"/>
                  <a:pt x="110915" y="90308"/>
                </a:cubicBezTo>
                <a:cubicBezTo>
                  <a:pt x="108737" y="91179"/>
                  <a:pt x="106177" y="91615"/>
                  <a:pt x="103236" y="91615"/>
                </a:cubicBezTo>
                <a:cubicBezTo>
                  <a:pt x="100513" y="91615"/>
                  <a:pt x="98062" y="91233"/>
                  <a:pt x="95884" y="90471"/>
                </a:cubicBezTo>
                <a:cubicBezTo>
                  <a:pt x="93706" y="89600"/>
                  <a:pt x="91854" y="88403"/>
                  <a:pt x="90330" y="86878"/>
                </a:cubicBezTo>
                <a:cubicBezTo>
                  <a:pt x="88695" y="85246"/>
                  <a:pt x="87334" y="83177"/>
                  <a:pt x="86244" y="80673"/>
                </a:cubicBezTo>
                <a:cubicBezTo>
                  <a:pt x="85265" y="78169"/>
                  <a:pt x="84557" y="75229"/>
                  <a:pt x="84121" y="71854"/>
                </a:cubicBezTo>
                <a:lnTo>
                  <a:pt x="122678" y="42459"/>
                </a:lnTo>
                <a:cubicBezTo>
                  <a:pt x="122678" y="43766"/>
                  <a:pt x="122678" y="45399"/>
                  <a:pt x="122678" y="47359"/>
                </a:cubicBezTo>
                <a:cubicBezTo>
                  <a:pt x="122678" y="49210"/>
                  <a:pt x="122678" y="50462"/>
                  <a:pt x="122678" y="51115"/>
                </a:cubicBezTo>
                <a:lnTo>
                  <a:pt x="122678" y="65159"/>
                </a:lnTo>
                <a:close/>
              </a:path>
            </a:pathLst>
          </a:custGeom>
          <a:solidFill>
            <a:srgbClr val="026974"/>
          </a:solidFill>
          <a:ln w="10432" cap="sq">
            <a:noFill/>
            <a:prstDash val="solid"/>
            <a:miter/>
          </a:ln>
        </p:spPr>
        <p:txBody>
          <a:bodyPr rtlCol="0" anchor="ctr"/>
          <a:lstStyle/>
          <a:p>
            <a:endParaRPr lang="en-US" sz="2000"/>
          </a:p>
        </p:txBody>
      </p:sp>
      <p:sp>
        <p:nvSpPr>
          <p:cNvPr id="176" name="Freeform 175">
            <a:extLst>
              <a:ext uri="{FF2B5EF4-FFF2-40B4-BE49-F238E27FC236}">
                <a16:creationId xmlns:a16="http://schemas.microsoft.com/office/drawing/2014/main" id="{50443226-3B74-1840-8C7E-F2830C6308C0}"/>
              </a:ext>
            </a:extLst>
          </p:cNvPr>
          <p:cNvSpPr/>
          <p:nvPr/>
        </p:nvSpPr>
        <p:spPr>
          <a:xfrm>
            <a:off x="1405492" y="3827898"/>
            <a:ext cx="423982" cy="128538"/>
          </a:xfrm>
          <a:custGeom>
            <a:avLst/>
            <a:gdLst>
              <a:gd name="connsiteX0" fmla="*/ 19768 w 448702"/>
              <a:gd name="connsiteY0" fmla="*/ 110231 h 136032"/>
              <a:gd name="connsiteX1" fmla="*/ 19768 w 448702"/>
              <a:gd name="connsiteY1" fmla="*/ 98309 h 136032"/>
              <a:gd name="connsiteX2" fmla="*/ 6045 w 448702"/>
              <a:gd name="connsiteY2" fmla="*/ 98309 h 136032"/>
              <a:gd name="connsiteX3" fmla="*/ 6045 w 448702"/>
              <a:gd name="connsiteY3" fmla="*/ 110394 h 136032"/>
              <a:gd name="connsiteX4" fmla="*/ 4575 w 448702"/>
              <a:gd name="connsiteY4" fmla="*/ 121662 h 136032"/>
              <a:gd name="connsiteX5" fmla="*/ 0 w 448702"/>
              <a:gd name="connsiteY5" fmla="*/ 131787 h 136032"/>
              <a:gd name="connsiteX6" fmla="*/ 7842 w 448702"/>
              <a:gd name="connsiteY6" fmla="*/ 136033 h 136032"/>
              <a:gd name="connsiteX7" fmla="*/ 16501 w 448702"/>
              <a:gd name="connsiteY7" fmla="*/ 124112 h 136032"/>
              <a:gd name="connsiteX8" fmla="*/ 19768 w 448702"/>
              <a:gd name="connsiteY8" fmla="*/ 110231 h 136032"/>
              <a:gd name="connsiteX9" fmla="*/ 146184 w 448702"/>
              <a:gd name="connsiteY9" fmla="*/ 32008 h 136032"/>
              <a:gd name="connsiteX10" fmla="*/ 146184 w 448702"/>
              <a:gd name="connsiteY10" fmla="*/ 37233 h 136032"/>
              <a:gd name="connsiteX11" fmla="*/ 147328 w 448702"/>
              <a:gd name="connsiteY11" fmla="*/ 44582 h 136032"/>
              <a:gd name="connsiteX12" fmla="*/ 150922 w 448702"/>
              <a:gd name="connsiteY12" fmla="*/ 50624 h 136032"/>
              <a:gd name="connsiteX13" fmla="*/ 156640 w 448702"/>
              <a:gd name="connsiteY13" fmla="*/ 54870 h 136032"/>
              <a:gd name="connsiteX14" fmla="*/ 164483 w 448702"/>
              <a:gd name="connsiteY14" fmla="*/ 56340 h 136032"/>
              <a:gd name="connsiteX15" fmla="*/ 172325 w 448702"/>
              <a:gd name="connsiteY15" fmla="*/ 54870 h 136032"/>
              <a:gd name="connsiteX16" fmla="*/ 178043 w 448702"/>
              <a:gd name="connsiteY16" fmla="*/ 50624 h 136032"/>
              <a:gd name="connsiteX17" fmla="*/ 181474 w 448702"/>
              <a:gd name="connsiteY17" fmla="*/ 44582 h 136032"/>
              <a:gd name="connsiteX18" fmla="*/ 182781 w 448702"/>
              <a:gd name="connsiteY18" fmla="*/ 37233 h 136032"/>
              <a:gd name="connsiteX19" fmla="*/ 182781 w 448702"/>
              <a:gd name="connsiteY19" fmla="*/ 32008 h 136032"/>
              <a:gd name="connsiteX20" fmla="*/ 181474 w 448702"/>
              <a:gd name="connsiteY20" fmla="*/ 24659 h 136032"/>
              <a:gd name="connsiteX21" fmla="*/ 178043 w 448702"/>
              <a:gd name="connsiteY21" fmla="*/ 18453 h 136032"/>
              <a:gd name="connsiteX22" fmla="*/ 172325 w 448702"/>
              <a:gd name="connsiteY22" fmla="*/ 14371 h 136032"/>
              <a:gd name="connsiteX23" fmla="*/ 164483 w 448702"/>
              <a:gd name="connsiteY23" fmla="*/ 12737 h 136032"/>
              <a:gd name="connsiteX24" fmla="*/ 156477 w 448702"/>
              <a:gd name="connsiteY24" fmla="*/ 14371 h 136032"/>
              <a:gd name="connsiteX25" fmla="*/ 150922 w 448702"/>
              <a:gd name="connsiteY25" fmla="*/ 18453 h 136032"/>
              <a:gd name="connsiteX26" fmla="*/ 147328 w 448702"/>
              <a:gd name="connsiteY26" fmla="*/ 24659 h 136032"/>
              <a:gd name="connsiteX27" fmla="*/ 146184 w 448702"/>
              <a:gd name="connsiteY27" fmla="*/ 32008 h 136032"/>
              <a:gd name="connsiteX28" fmla="*/ 155661 w 448702"/>
              <a:gd name="connsiteY28" fmla="*/ 37233 h 136032"/>
              <a:gd name="connsiteX29" fmla="*/ 155661 w 448702"/>
              <a:gd name="connsiteY29" fmla="*/ 32008 h 136032"/>
              <a:gd name="connsiteX30" fmla="*/ 156150 w 448702"/>
              <a:gd name="connsiteY30" fmla="*/ 27925 h 136032"/>
              <a:gd name="connsiteX31" fmla="*/ 157621 w 448702"/>
              <a:gd name="connsiteY31" fmla="*/ 24332 h 136032"/>
              <a:gd name="connsiteX32" fmla="*/ 160398 w 448702"/>
              <a:gd name="connsiteY32" fmla="*/ 21882 h 136032"/>
              <a:gd name="connsiteX33" fmla="*/ 164483 w 448702"/>
              <a:gd name="connsiteY33" fmla="*/ 20903 h 136032"/>
              <a:gd name="connsiteX34" fmla="*/ 168567 w 448702"/>
              <a:gd name="connsiteY34" fmla="*/ 21882 h 136032"/>
              <a:gd name="connsiteX35" fmla="*/ 171345 w 448702"/>
              <a:gd name="connsiteY35" fmla="*/ 24332 h 136032"/>
              <a:gd name="connsiteX36" fmla="*/ 172815 w 448702"/>
              <a:gd name="connsiteY36" fmla="*/ 27925 h 136032"/>
              <a:gd name="connsiteX37" fmla="*/ 173305 w 448702"/>
              <a:gd name="connsiteY37" fmla="*/ 32008 h 136032"/>
              <a:gd name="connsiteX38" fmla="*/ 173305 w 448702"/>
              <a:gd name="connsiteY38" fmla="*/ 37233 h 136032"/>
              <a:gd name="connsiteX39" fmla="*/ 172815 w 448702"/>
              <a:gd name="connsiteY39" fmla="*/ 41316 h 136032"/>
              <a:gd name="connsiteX40" fmla="*/ 171345 w 448702"/>
              <a:gd name="connsiteY40" fmla="*/ 44745 h 136032"/>
              <a:gd name="connsiteX41" fmla="*/ 168567 w 448702"/>
              <a:gd name="connsiteY41" fmla="*/ 47195 h 136032"/>
              <a:gd name="connsiteX42" fmla="*/ 164483 w 448702"/>
              <a:gd name="connsiteY42" fmla="*/ 48011 h 136032"/>
              <a:gd name="connsiteX43" fmla="*/ 160398 w 448702"/>
              <a:gd name="connsiteY43" fmla="*/ 47195 h 136032"/>
              <a:gd name="connsiteX44" fmla="*/ 157621 w 448702"/>
              <a:gd name="connsiteY44" fmla="*/ 44745 h 136032"/>
              <a:gd name="connsiteX45" fmla="*/ 156150 w 448702"/>
              <a:gd name="connsiteY45" fmla="*/ 41316 h 136032"/>
              <a:gd name="connsiteX46" fmla="*/ 155661 w 448702"/>
              <a:gd name="connsiteY46" fmla="*/ 37233 h 136032"/>
              <a:gd name="connsiteX47" fmla="*/ 187192 w 448702"/>
              <a:gd name="connsiteY47" fmla="*/ 90144 h 136032"/>
              <a:gd name="connsiteX48" fmla="*/ 187192 w 448702"/>
              <a:gd name="connsiteY48" fmla="*/ 95533 h 136032"/>
              <a:gd name="connsiteX49" fmla="*/ 188336 w 448702"/>
              <a:gd name="connsiteY49" fmla="*/ 102882 h 136032"/>
              <a:gd name="connsiteX50" fmla="*/ 191767 w 448702"/>
              <a:gd name="connsiteY50" fmla="*/ 108925 h 136032"/>
              <a:gd name="connsiteX51" fmla="*/ 197648 w 448702"/>
              <a:gd name="connsiteY51" fmla="*/ 113170 h 136032"/>
              <a:gd name="connsiteX52" fmla="*/ 205491 w 448702"/>
              <a:gd name="connsiteY52" fmla="*/ 114639 h 136032"/>
              <a:gd name="connsiteX53" fmla="*/ 213170 w 448702"/>
              <a:gd name="connsiteY53" fmla="*/ 113170 h 136032"/>
              <a:gd name="connsiteX54" fmla="*/ 219051 w 448702"/>
              <a:gd name="connsiteY54" fmla="*/ 108925 h 136032"/>
              <a:gd name="connsiteX55" fmla="*/ 222482 w 448702"/>
              <a:gd name="connsiteY55" fmla="*/ 102882 h 136032"/>
              <a:gd name="connsiteX56" fmla="*/ 223626 w 448702"/>
              <a:gd name="connsiteY56" fmla="*/ 95533 h 136032"/>
              <a:gd name="connsiteX57" fmla="*/ 223626 w 448702"/>
              <a:gd name="connsiteY57" fmla="*/ 90144 h 136032"/>
              <a:gd name="connsiteX58" fmla="*/ 222482 w 448702"/>
              <a:gd name="connsiteY58" fmla="*/ 82796 h 136032"/>
              <a:gd name="connsiteX59" fmla="*/ 219051 w 448702"/>
              <a:gd name="connsiteY59" fmla="*/ 76753 h 136032"/>
              <a:gd name="connsiteX60" fmla="*/ 213170 w 448702"/>
              <a:gd name="connsiteY60" fmla="*/ 72670 h 136032"/>
              <a:gd name="connsiteX61" fmla="*/ 205327 w 448702"/>
              <a:gd name="connsiteY61" fmla="*/ 71038 h 136032"/>
              <a:gd name="connsiteX62" fmla="*/ 197485 w 448702"/>
              <a:gd name="connsiteY62" fmla="*/ 72670 h 136032"/>
              <a:gd name="connsiteX63" fmla="*/ 191767 w 448702"/>
              <a:gd name="connsiteY63" fmla="*/ 76753 h 136032"/>
              <a:gd name="connsiteX64" fmla="*/ 188336 w 448702"/>
              <a:gd name="connsiteY64" fmla="*/ 82796 h 136032"/>
              <a:gd name="connsiteX65" fmla="*/ 187192 w 448702"/>
              <a:gd name="connsiteY65" fmla="*/ 90144 h 136032"/>
              <a:gd name="connsiteX66" fmla="*/ 196505 w 448702"/>
              <a:gd name="connsiteY66" fmla="*/ 95533 h 136032"/>
              <a:gd name="connsiteX67" fmla="*/ 196505 w 448702"/>
              <a:gd name="connsiteY67" fmla="*/ 90144 h 136032"/>
              <a:gd name="connsiteX68" fmla="*/ 196995 w 448702"/>
              <a:gd name="connsiteY68" fmla="*/ 86062 h 136032"/>
              <a:gd name="connsiteX69" fmla="*/ 198628 w 448702"/>
              <a:gd name="connsiteY69" fmla="*/ 82632 h 136032"/>
              <a:gd name="connsiteX70" fmla="*/ 201242 w 448702"/>
              <a:gd name="connsiteY70" fmla="*/ 80183 h 136032"/>
              <a:gd name="connsiteX71" fmla="*/ 205327 w 448702"/>
              <a:gd name="connsiteY71" fmla="*/ 79203 h 136032"/>
              <a:gd name="connsiteX72" fmla="*/ 209412 w 448702"/>
              <a:gd name="connsiteY72" fmla="*/ 80183 h 136032"/>
              <a:gd name="connsiteX73" fmla="*/ 212189 w 448702"/>
              <a:gd name="connsiteY73" fmla="*/ 82632 h 136032"/>
              <a:gd name="connsiteX74" fmla="*/ 213659 w 448702"/>
              <a:gd name="connsiteY74" fmla="*/ 86062 h 136032"/>
              <a:gd name="connsiteX75" fmla="*/ 214149 w 448702"/>
              <a:gd name="connsiteY75" fmla="*/ 90144 h 136032"/>
              <a:gd name="connsiteX76" fmla="*/ 214149 w 448702"/>
              <a:gd name="connsiteY76" fmla="*/ 95533 h 136032"/>
              <a:gd name="connsiteX77" fmla="*/ 213659 w 448702"/>
              <a:gd name="connsiteY77" fmla="*/ 99615 h 136032"/>
              <a:gd name="connsiteX78" fmla="*/ 212189 w 448702"/>
              <a:gd name="connsiteY78" fmla="*/ 103046 h 136032"/>
              <a:gd name="connsiteX79" fmla="*/ 209575 w 448702"/>
              <a:gd name="connsiteY79" fmla="*/ 105658 h 136032"/>
              <a:gd name="connsiteX80" fmla="*/ 205491 w 448702"/>
              <a:gd name="connsiteY80" fmla="*/ 106475 h 136032"/>
              <a:gd name="connsiteX81" fmla="*/ 201242 w 448702"/>
              <a:gd name="connsiteY81" fmla="*/ 105658 h 136032"/>
              <a:gd name="connsiteX82" fmla="*/ 198628 w 448702"/>
              <a:gd name="connsiteY82" fmla="*/ 103046 h 136032"/>
              <a:gd name="connsiteX83" fmla="*/ 196995 w 448702"/>
              <a:gd name="connsiteY83" fmla="*/ 99615 h 136032"/>
              <a:gd name="connsiteX84" fmla="*/ 196505 w 448702"/>
              <a:gd name="connsiteY84" fmla="*/ 95533 h 136032"/>
              <a:gd name="connsiteX85" fmla="*/ 170364 w 448702"/>
              <a:gd name="connsiteY85" fmla="*/ 100433 h 136032"/>
              <a:gd name="connsiteX86" fmla="*/ 208921 w 448702"/>
              <a:gd name="connsiteY86" fmla="*/ 29885 h 136032"/>
              <a:gd name="connsiteX87" fmla="*/ 201406 w 448702"/>
              <a:gd name="connsiteY87" fmla="*/ 25639 h 136032"/>
              <a:gd name="connsiteX88" fmla="*/ 162849 w 448702"/>
              <a:gd name="connsiteY88" fmla="*/ 96186 h 136032"/>
              <a:gd name="connsiteX89" fmla="*/ 170364 w 448702"/>
              <a:gd name="connsiteY89" fmla="*/ 100433 h 136032"/>
              <a:gd name="connsiteX90" fmla="*/ 282749 w 448702"/>
              <a:gd name="connsiteY90" fmla="*/ 10288 h 136032"/>
              <a:gd name="connsiteX91" fmla="*/ 282749 w 448702"/>
              <a:gd name="connsiteY91" fmla="*/ 0 h 136032"/>
              <a:gd name="connsiteX92" fmla="*/ 255792 w 448702"/>
              <a:gd name="connsiteY92" fmla="*/ 0 h 136032"/>
              <a:gd name="connsiteX93" fmla="*/ 255792 w 448702"/>
              <a:gd name="connsiteY93" fmla="*/ 134400 h 136032"/>
              <a:gd name="connsiteX94" fmla="*/ 282749 w 448702"/>
              <a:gd name="connsiteY94" fmla="*/ 134400 h 136032"/>
              <a:gd name="connsiteX95" fmla="*/ 282749 w 448702"/>
              <a:gd name="connsiteY95" fmla="*/ 124112 h 136032"/>
              <a:gd name="connsiteX96" fmla="*/ 267718 w 448702"/>
              <a:gd name="connsiteY96" fmla="*/ 124112 h 136032"/>
              <a:gd name="connsiteX97" fmla="*/ 267718 w 448702"/>
              <a:gd name="connsiteY97" fmla="*/ 10288 h 136032"/>
              <a:gd name="connsiteX98" fmla="*/ 282749 w 448702"/>
              <a:gd name="connsiteY98" fmla="*/ 10288 h 136032"/>
              <a:gd name="connsiteX99" fmla="*/ 370794 w 448702"/>
              <a:gd name="connsiteY99" fmla="*/ 113170 h 136032"/>
              <a:gd name="connsiteX100" fmla="*/ 383864 w 448702"/>
              <a:gd name="connsiteY100" fmla="*/ 113170 h 136032"/>
              <a:gd name="connsiteX101" fmla="*/ 383864 w 448702"/>
              <a:gd name="connsiteY101" fmla="*/ 112027 h 136032"/>
              <a:gd name="connsiteX102" fmla="*/ 381898 w 448702"/>
              <a:gd name="connsiteY102" fmla="*/ 105005 h 136032"/>
              <a:gd name="connsiteX103" fmla="*/ 381250 w 448702"/>
              <a:gd name="connsiteY103" fmla="*/ 97167 h 136032"/>
              <a:gd name="connsiteX104" fmla="*/ 381250 w 448702"/>
              <a:gd name="connsiteY104" fmla="*/ 62872 h 136032"/>
              <a:gd name="connsiteX105" fmla="*/ 378960 w 448702"/>
              <a:gd name="connsiteY105" fmla="*/ 52094 h 136032"/>
              <a:gd name="connsiteX106" fmla="*/ 372917 w 448702"/>
              <a:gd name="connsiteY106" fmla="*/ 44256 h 136032"/>
              <a:gd name="connsiteX107" fmla="*/ 363600 w 448702"/>
              <a:gd name="connsiteY107" fmla="*/ 39846 h 136032"/>
              <a:gd name="connsiteX108" fmla="*/ 352004 w 448702"/>
              <a:gd name="connsiteY108" fmla="*/ 38213 h 136032"/>
              <a:gd name="connsiteX109" fmla="*/ 339582 w 448702"/>
              <a:gd name="connsiteY109" fmla="*/ 40172 h 136032"/>
              <a:gd name="connsiteX110" fmla="*/ 330436 w 448702"/>
              <a:gd name="connsiteY110" fmla="*/ 45072 h 136032"/>
              <a:gd name="connsiteX111" fmla="*/ 324718 w 448702"/>
              <a:gd name="connsiteY111" fmla="*/ 52094 h 136032"/>
              <a:gd name="connsiteX112" fmla="*/ 322594 w 448702"/>
              <a:gd name="connsiteY112" fmla="*/ 59933 h 136032"/>
              <a:gd name="connsiteX113" fmla="*/ 335337 w 448702"/>
              <a:gd name="connsiteY113" fmla="*/ 59933 h 136032"/>
              <a:gd name="connsiteX114" fmla="*/ 336320 w 448702"/>
              <a:gd name="connsiteY114" fmla="*/ 55524 h 136032"/>
              <a:gd name="connsiteX115" fmla="*/ 339582 w 448702"/>
              <a:gd name="connsiteY115" fmla="*/ 51767 h 136032"/>
              <a:gd name="connsiteX116" fmla="*/ 344486 w 448702"/>
              <a:gd name="connsiteY116" fmla="*/ 49318 h 136032"/>
              <a:gd name="connsiteX117" fmla="*/ 351189 w 448702"/>
              <a:gd name="connsiteY117" fmla="*/ 48338 h 136032"/>
              <a:gd name="connsiteX118" fmla="*/ 358539 w 448702"/>
              <a:gd name="connsiteY118" fmla="*/ 49482 h 136032"/>
              <a:gd name="connsiteX119" fmla="*/ 363924 w 448702"/>
              <a:gd name="connsiteY119" fmla="*/ 52258 h 136032"/>
              <a:gd name="connsiteX120" fmla="*/ 367364 w 448702"/>
              <a:gd name="connsiteY120" fmla="*/ 56830 h 136032"/>
              <a:gd name="connsiteX121" fmla="*/ 368671 w 448702"/>
              <a:gd name="connsiteY121" fmla="*/ 62709 h 136032"/>
              <a:gd name="connsiteX122" fmla="*/ 368671 w 448702"/>
              <a:gd name="connsiteY122" fmla="*/ 68588 h 136032"/>
              <a:gd name="connsiteX123" fmla="*/ 354942 w 448702"/>
              <a:gd name="connsiteY123" fmla="*/ 68588 h 136032"/>
              <a:gd name="connsiteX124" fmla="*/ 341057 w 448702"/>
              <a:gd name="connsiteY124" fmla="*/ 70057 h 136032"/>
              <a:gd name="connsiteX125" fmla="*/ 330436 w 448702"/>
              <a:gd name="connsiteY125" fmla="*/ 74467 h 136032"/>
              <a:gd name="connsiteX126" fmla="*/ 323574 w 448702"/>
              <a:gd name="connsiteY126" fmla="*/ 82143 h 136032"/>
              <a:gd name="connsiteX127" fmla="*/ 321124 w 448702"/>
              <a:gd name="connsiteY127" fmla="*/ 92757 h 136032"/>
              <a:gd name="connsiteX128" fmla="*/ 322920 w 448702"/>
              <a:gd name="connsiteY128" fmla="*/ 101412 h 136032"/>
              <a:gd name="connsiteX129" fmla="*/ 327985 w 448702"/>
              <a:gd name="connsiteY129" fmla="*/ 108271 h 136032"/>
              <a:gd name="connsiteX130" fmla="*/ 335996 w 448702"/>
              <a:gd name="connsiteY130" fmla="*/ 112844 h 136032"/>
              <a:gd name="connsiteX131" fmla="*/ 346609 w 448702"/>
              <a:gd name="connsiteY131" fmla="*/ 114476 h 136032"/>
              <a:gd name="connsiteX132" fmla="*/ 353311 w 448702"/>
              <a:gd name="connsiteY132" fmla="*/ 113660 h 136032"/>
              <a:gd name="connsiteX133" fmla="*/ 359522 w 448702"/>
              <a:gd name="connsiteY133" fmla="*/ 111700 h 136032"/>
              <a:gd name="connsiteX134" fmla="*/ 364583 w 448702"/>
              <a:gd name="connsiteY134" fmla="*/ 108760 h 136032"/>
              <a:gd name="connsiteX135" fmla="*/ 368828 w 448702"/>
              <a:gd name="connsiteY135" fmla="*/ 105168 h 136032"/>
              <a:gd name="connsiteX136" fmla="*/ 369487 w 448702"/>
              <a:gd name="connsiteY136" fmla="*/ 109578 h 136032"/>
              <a:gd name="connsiteX137" fmla="*/ 370794 w 448702"/>
              <a:gd name="connsiteY137" fmla="*/ 113170 h 136032"/>
              <a:gd name="connsiteX138" fmla="*/ 348407 w 448702"/>
              <a:gd name="connsiteY138" fmla="*/ 103535 h 136032"/>
              <a:gd name="connsiteX139" fmla="*/ 342040 w 448702"/>
              <a:gd name="connsiteY139" fmla="*/ 102718 h 136032"/>
              <a:gd name="connsiteX140" fmla="*/ 337460 w 448702"/>
              <a:gd name="connsiteY140" fmla="*/ 99943 h 136032"/>
              <a:gd name="connsiteX141" fmla="*/ 334522 w 448702"/>
              <a:gd name="connsiteY141" fmla="*/ 96023 h 136032"/>
              <a:gd name="connsiteX142" fmla="*/ 333706 w 448702"/>
              <a:gd name="connsiteY142" fmla="*/ 90961 h 136032"/>
              <a:gd name="connsiteX143" fmla="*/ 334689 w 448702"/>
              <a:gd name="connsiteY143" fmla="*/ 85898 h 136032"/>
              <a:gd name="connsiteX144" fmla="*/ 337784 w 448702"/>
              <a:gd name="connsiteY144" fmla="*/ 81979 h 136032"/>
              <a:gd name="connsiteX145" fmla="*/ 345469 w 448702"/>
              <a:gd name="connsiteY145" fmla="*/ 78549 h 136032"/>
              <a:gd name="connsiteX146" fmla="*/ 356908 w 448702"/>
              <a:gd name="connsiteY146" fmla="*/ 77406 h 136032"/>
              <a:gd name="connsiteX147" fmla="*/ 368671 w 448702"/>
              <a:gd name="connsiteY147" fmla="*/ 77406 h 136032"/>
              <a:gd name="connsiteX148" fmla="*/ 368671 w 448702"/>
              <a:gd name="connsiteY148" fmla="*/ 92430 h 136032"/>
              <a:gd name="connsiteX149" fmla="*/ 365566 w 448702"/>
              <a:gd name="connsiteY149" fmla="*/ 96513 h 136032"/>
              <a:gd name="connsiteX150" fmla="*/ 361153 w 448702"/>
              <a:gd name="connsiteY150" fmla="*/ 100106 h 136032"/>
              <a:gd name="connsiteX151" fmla="*/ 355267 w 448702"/>
              <a:gd name="connsiteY151" fmla="*/ 102718 h 136032"/>
              <a:gd name="connsiteX152" fmla="*/ 348407 w 448702"/>
              <a:gd name="connsiteY152" fmla="*/ 103535 h 136032"/>
              <a:gd name="connsiteX153" fmla="*/ 421747 w 448702"/>
              <a:gd name="connsiteY153" fmla="*/ 0 h 136032"/>
              <a:gd name="connsiteX154" fmla="*/ 421747 w 448702"/>
              <a:gd name="connsiteY154" fmla="*/ 10288 h 136032"/>
              <a:gd name="connsiteX155" fmla="*/ 436772 w 448702"/>
              <a:gd name="connsiteY155" fmla="*/ 10288 h 136032"/>
              <a:gd name="connsiteX156" fmla="*/ 436772 w 448702"/>
              <a:gd name="connsiteY156" fmla="*/ 124112 h 136032"/>
              <a:gd name="connsiteX157" fmla="*/ 421747 w 448702"/>
              <a:gd name="connsiteY157" fmla="*/ 124112 h 136032"/>
              <a:gd name="connsiteX158" fmla="*/ 421747 w 448702"/>
              <a:gd name="connsiteY158" fmla="*/ 134400 h 136032"/>
              <a:gd name="connsiteX159" fmla="*/ 448703 w 448702"/>
              <a:gd name="connsiteY159" fmla="*/ 134400 h 136032"/>
              <a:gd name="connsiteX160" fmla="*/ 448703 w 448702"/>
              <a:gd name="connsiteY160" fmla="*/ 0 h 136032"/>
              <a:gd name="connsiteX161" fmla="*/ 421747 w 448702"/>
              <a:gd name="connsiteY161" fmla="*/ 0 h 13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448702" h="136032">
                <a:moveTo>
                  <a:pt x="19768" y="110231"/>
                </a:moveTo>
                <a:lnTo>
                  <a:pt x="19768" y="98309"/>
                </a:lnTo>
                <a:lnTo>
                  <a:pt x="6045" y="98309"/>
                </a:lnTo>
                <a:lnTo>
                  <a:pt x="6045" y="110394"/>
                </a:lnTo>
                <a:cubicBezTo>
                  <a:pt x="6045" y="114313"/>
                  <a:pt x="5554" y="118070"/>
                  <a:pt x="4575" y="121662"/>
                </a:cubicBezTo>
                <a:cubicBezTo>
                  <a:pt x="3702" y="125255"/>
                  <a:pt x="2178" y="128630"/>
                  <a:pt x="0" y="131787"/>
                </a:cubicBezTo>
                <a:lnTo>
                  <a:pt x="7842" y="136033"/>
                </a:lnTo>
                <a:cubicBezTo>
                  <a:pt x="11545" y="132767"/>
                  <a:pt x="14432" y="128793"/>
                  <a:pt x="16501" y="124112"/>
                </a:cubicBezTo>
                <a:cubicBezTo>
                  <a:pt x="18679" y="119430"/>
                  <a:pt x="19768" y="114803"/>
                  <a:pt x="19768" y="110231"/>
                </a:cubicBezTo>
                <a:close/>
                <a:moveTo>
                  <a:pt x="146184" y="32008"/>
                </a:moveTo>
                <a:lnTo>
                  <a:pt x="146184" y="37233"/>
                </a:lnTo>
                <a:cubicBezTo>
                  <a:pt x="146184" y="39846"/>
                  <a:pt x="146566" y="42296"/>
                  <a:pt x="147328" y="44582"/>
                </a:cubicBezTo>
                <a:cubicBezTo>
                  <a:pt x="148199" y="46869"/>
                  <a:pt x="149397" y="48883"/>
                  <a:pt x="150922" y="50624"/>
                </a:cubicBezTo>
                <a:cubicBezTo>
                  <a:pt x="152448" y="52366"/>
                  <a:pt x="154354" y="53781"/>
                  <a:pt x="156640" y="54870"/>
                </a:cubicBezTo>
                <a:cubicBezTo>
                  <a:pt x="158928" y="55850"/>
                  <a:pt x="161542" y="56340"/>
                  <a:pt x="164483" y="56340"/>
                </a:cubicBezTo>
                <a:cubicBezTo>
                  <a:pt x="167424" y="56340"/>
                  <a:pt x="170038" y="55850"/>
                  <a:pt x="172325" y="54870"/>
                </a:cubicBezTo>
                <a:cubicBezTo>
                  <a:pt x="174612" y="53781"/>
                  <a:pt x="176518" y="52366"/>
                  <a:pt x="178043" y="50624"/>
                </a:cubicBezTo>
                <a:cubicBezTo>
                  <a:pt x="179568" y="48883"/>
                  <a:pt x="180712" y="46869"/>
                  <a:pt x="181474" y="44582"/>
                </a:cubicBezTo>
                <a:cubicBezTo>
                  <a:pt x="182345" y="42296"/>
                  <a:pt x="182781" y="39846"/>
                  <a:pt x="182781" y="37233"/>
                </a:cubicBezTo>
                <a:lnTo>
                  <a:pt x="182781" y="32008"/>
                </a:lnTo>
                <a:cubicBezTo>
                  <a:pt x="182781" y="29395"/>
                  <a:pt x="182345" y="26945"/>
                  <a:pt x="181474" y="24659"/>
                </a:cubicBezTo>
                <a:cubicBezTo>
                  <a:pt x="180712" y="22264"/>
                  <a:pt x="179568" y="20195"/>
                  <a:pt x="178043" y="18453"/>
                </a:cubicBezTo>
                <a:cubicBezTo>
                  <a:pt x="176518" y="16711"/>
                  <a:pt x="174612" y="15350"/>
                  <a:pt x="172325" y="14371"/>
                </a:cubicBezTo>
                <a:cubicBezTo>
                  <a:pt x="170038" y="13282"/>
                  <a:pt x="167424" y="12737"/>
                  <a:pt x="164483" y="12737"/>
                </a:cubicBezTo>
                <a:cubicBezTo>
                  <a:pt x="161433" y="12737"/>
                  <a:pt x="158764" y="13282"/>
                  <a:pt x="156477" y="14371"/>
                </a:cubicBezTo>
                <a:cubicBezTo>
                  <a:pt x="154298" y="15350"/>
                  <a:pt x="152448" y="16711"/>
                  <a:pt x="150922" y="18453"/>
                </a:cubicBezTo>
                <a:cubicBezTo>
                  <a:pt x="149397" y="20195"/>
                  <a:pt x="148199" y="22264"/>
                  <a:pt x="147328" y="24659"/>
                </a:cubicBezTo>
                <a:cubicBezTo>
                  <a:pt x="146566" y="26945"/>
                  <a:pt x="146184" y="29395"/>
                  <a:pt x="146184" y="32008"/>
                </a:cubicBezTo>
                <a:close/>
                <a:moveTo>
                  <a:pt x="155661" y="37233"/>
                </a:moveTo>
                <a:lnTo>
                  <a:pt x="155661" y="32008"/>
                </a:lnTo>
                <a:cubicBezTo>
                  <a:pt x="155661" y="30593"/>
                  <a:pt x="155824" y="29232"/>
                  <a:pt x="156150" y="27925"/>
                </a:cubicBezTo>
                <a:cubicBezTo>
                  <a:pt x="156477" y="26509"/>
                  <a:pt x="156968" y="25313"/>
                  <a:pt x="157621" y="24332"/>
                </a:cubicBezTo>
                <a:cubicBezTo>
                  <a:pt x="158384" y="23243"/>
                  <a:pt x="159309" y="22427"/>
                  <a:pt x="160398" y="21882"/>
                </a:cubicBezTo>
                <a:cubicBezTo>
                  <a:pt x="161487" y="21229"/>
                  <a:pt x="162849" y="20903"/>
                  <a:pt x="164483" y="20903"/>
                </a:cubicBezTo>
                <a:cubicBezTo>
                  <a:pt x="166117" y="20903"/>
                  <a:pt x="167478" y="21229"/>
                  <a:pt x="168567" y="21882"/>
                </a:cubicBezTo>
                <a:cubicBezTo>
                  <a:pt x="169656" y="22427"/>
                  <a:pt x="170582" y="23243"/>
                  <a:pt x="171345" y="24332"/>
                </a:cubicBezTo>
                <a:cubicBezTo>
                  <a:pt x="171998" y="25313"/>
                  <a:pt x="172488" y="26509"/>
                  <a:pt x="172815" y="27925"/>
                </a:cubicBezTo>
                <a:cubicBezTo>
                  <a:pt x="173141" y="29232"/>
                  <a:pt x="173305" y="30593"/>
                  <a:pt x="173305" y="32008"/>
                </a:cubicBezTo>
                <a:lnTo>
                  <a:pt x="173305" y="37233"/>
                </a:lnTo>
                <a:cubicBezTo>
                  <a:pt x="173305" y="38649"/>
                  <a:pt x="173141" y="40009"/>
                  <a:pt x="172815" y="41316"/>
                </a:cubicBezTo>
                <a:cubicBezTo>
                  <a:pt x="172488" y="42514"/>
                  <a:pt x="171998" y="43657"/>
                  <a:pt x="171345" y="44745"/>
                </a:cubicBezTo>
                <a:cubicBezTo>
                  <a:pt x="170582" y="45725"/>
                  <a:pt x="169656" y="46542"/>
                  <a:pt x="168567" y="47195"/>
                </a:cubicBezTo>
                <a:cubicBezTo>
                  <a:pt x="167478" y="47739"/>
                  <a:pt x="166117" y="48011"/>
                  <a:pt x="164483" y="48011"/>
                </a:cubicBezTo>
                <a:cubicBezTo>
                  <a:pt x="162849" y="48011"/>
                  <a:pt x="161487" y="47739"/>
                  <a:pt x="160398" y="47195"/>
                </a:cubicBezTo>
                <a:cubicBezTo>
                  <a:pt x="159309" y="46542"/>
                  <a:pt x="158384" y="45725"/>
                  <a:pt x="157621" y="44745"/>
                </a:cubicBezTo>
                <a:cubicBezTo>
                  <a:pt x="156968" y="43657"/>
                  <a:pt x="156477" y="42514"/>
                  <a:pt x="156150" y="41316"/>
                </a:cubicBezTo>
                <a:cubicBezTo>
                  <a:pt x="155824" y="40009"/>
                  <a:pt x="155661" y="38649"/>
                  <a:pt x="155661" y="37233"/>
                </a:cubicBezTo>
                <a:close/>
                <a:moveTo>
                  <a:pt x="187192" y="90144"/>
                </a:moveTo>
                <a:lnTo>
                  <a:pt x="187192" y="95533"/>
                </a:lnTo>
                <a:cubicBezTo>
                  <a:pt x="187192" y="98037"/>
                  <a:pt x="187573" y="100487"/>
                  <a:pt x="188336" y="102882"/>
                </a:cubicBezTo>
                <a:cubicBezTo>
                  <a:pt x="189098" y="105168"/>
                  <a:pt x="190241" y="107182"/>
                  <a:pt x="191767" y="108925"/>
                </a:cubicBezTo>
                <a:cubicBezTo>
                  <a:pt x="193400" y="110666"/>
                  <a:pt x="195361" y="112081"/>
                  <a:pt x="197648" y="113170"/>
                </a:cubicBezTo>
                <a:cubicBezTo>
                  <a:pt x="199935" y="114150"/>
                  <a:pt x="202549" y="114639"/>
                  <a:pt x="205491" y="114639"/>
                </a:cubicBezTo>
                <a:cubicBezTo>
                  <a:pt x="208431" y="114639"/>
                  <a:pt x="210991" y="114150"/>
                  <a:pt x="213170" y="113170"/>
                </a:cubicBezTo>
                <a:cubicBezTo>
                  <a:pt x="215456" y="112081"/>
                  <a:pt x="217417" y="110666"/>
                  <a:pt x="219051" y="108925"/>
                </a:cubicBezTo>
                <a:cubicBezTo>
                  <a:pt x="220576" y="107182"/>
                  <a:pt x="221720" y="105168"/>
                  <a:pt x="222482" y="102882"/>
                </a:cubicBezTo>
                <a:cubicBezTo>
                  <a:pt x="223244" y="100487"/>
                  <a:pt x="223626" y="98037"/>
                  <a:pt x="223626" y="95533"/>
                </a:cubicBezTo>
                <a:lnTo>
                  <a:pt x="223626" y="90144"/>
                </a:lnTo>
                <a:cubicBezTo>
                  <a:pt x="223626" y="87531"/>
                  <a:pt x="223244" y="85082"/>
                  <a:pt x="222482" y="82796"/>
                </a:cubicBezTo>
                <a:cubicBezTo>
                  <a:pt x="221720" y="80509"/>
                  <a:pt x="220576" y="78495"/>
                  <a:pt x="219051" y="76753"/>
                </a:cubicBezTo>
                <a:cubicBezTo>
                  <a:pt x="217417" y="75012"/>
                  <a:pt x="215456" y="73651"/>
                  <a:pt x="213170" y="72670"/>
                </a:cubicBezTo>
                <a:cubicBezTo>
                  <a:pt x="210991" y="71581"/>
                  <a:pt x="208376" y="71038"/>
                  <a:pt x="205327" y="71038"/>
                </a:cubicBezTo>
                <a:cubicBezTo>
                  <a:pt x="202386" y="71038"/>
                  <a:pt x="199772" y="71581"/>
                  <a:pt x="197485" y="72670"/>
                </a:cubicBezTo>
                <a:cubicBezTo>
                  <a:pt x="195306" y="73651"/>
                  <a:pt x="193400" y="75012"/>
                  <a:pt x="191767" y="76753"/>
                </a:cubicBezTo>
                <a:cubicBezTo>
                  <a:pt x="190241" y="78495"/>
                  <a:pt x="189098" y="80509"/>
                  <a:pt x="188336" y="82796"/>
                </a:cubicBezTo>
                <a:cubicBezTo>
                  <a:pt x="187573" y="85082"/>
                  <a:pt x="187192" y="87531"/>
                  <a:pt x="187192" y="90144"/>
                </a:cubicBezTo>
                <a:close/>
                <a:moveTo>
                  <a:pt x="196505" y="95533"/>
                </a:moveTo>
                <a:lnTo>
                  <a:pt x="196505" y="90144"/>
                </a:lnTo>
                <a:cubicBezTo>
                  <a:pt x="196505" y="88729"/>
                  <a:pt x="196668" y="87368"/>
                  <a:pt x="196995" y="86062"/>
                </a:cubicBezTo>
                <a:cubicBezTo>
                  <a:pt x="197321" y="84755"/>
                  <a:pt x="197866" y="83612"/>
                  <a:pt x="198628" y="82632"/>
                </a:cubicBezTo>
                <a:cubicBezTo>
                  <a:pt x="199282" y="81544"/>
                  <a:pt x="200154" y="80726"/>
                  <a:pt x="201242" y="80183"/>
                </a:cubicBezTo>
                <a:cubicBezTo>
                  <a:pt x="202332" y="79530"/>
                  <a:pt x="203693" y="79203"/>
                  <a:pt x="205327" y="79203"/>
                </a:cubicBezTo>
                <a:cubicBezTo>
                  <a:pt x="206961" y="79203"/>
                  <a:pt x="208322" y="79530"/>
                  <a:pt x="209412" y="80183"/>
                </a:cubicBezTo>
                <a:cubicBezTo>
                  <a:pt x="210610" y="80726"/>
                  <a:pt x="211535" y="81544"/>
                  <a:pt x="212189" y="82632"/>
                </a:cubicBezTo>
                <a:cubicBezTo>
                  <a:pt x="212951" y="83612"/>
                  <a:pt x="213441" y="84755"/>
                  <a:pt x="213659" y="86062"/>
                </a:cubicBezTo>
                <a:cubicBezTo>
                  <a:pt x="213986" y="87368"/>
                  <a:pt x="214149" y="88729"/>
                  <a:pt x="214149" y="90144"/>
                </a:cubicBezTo>
                <a:lnTo>
                  <a:pt x="214149" y="95533"/>
                </a:lnTo>
                <a:cubicBezTo>
                  <a:pt x="214149" y="96948"/>
                  <a:pt x="213986" y="98309"/>
                  <a:pt x="213659" y="99615"/>
                </a:cubicBezTo>
                <a:cubicBezTo>
                  <a:pt x="213441" y="100922"/>
                  <a:pt x="212951" y="102065"/>
                  <a:pt x="212189" y="103046"/>
                </a:cubicBezTo>
                <a:cubicBezTo>
                  <a:pt x="211535" y="104134"/>
                  <a:pt x="210664" y="105005"/>
                  <a:pt x="209575" y="105658"/>
                </a:cubicBezTo>
                <a:cubicBezTo>
                  <a:pt x="208485" y="106202"/>
                  <a:pt x="207124" y="106475"/>
                  <a:pt x="205491" y="106475"/>
                </a:cubicBezTo>
                <a:cubicBezTo>
                  <a:pt x="203856" y="106475"/>
                  <a:pt x="202440" y="106202"/>
                  <a:pt x="201242" y="105658"/>
                </a:cubicBezTo>
                <a:cubicBezTo>
                  <a:pt x="200154" y="105005"/>
                  <a:pt x="199282" y="104134"/>
                  <a:pt x="198628" y="103046"/>
                </a:cubicBezTo>
                <a:cubicBezTo>
                  <a:pt x="197866" y="102065"/>
                  <a:pt x="197321" y="100922"/>
                  <a:pt x="196995" y="99615"/>
                </a:cubicBezTo>
                <a:cubicBezTo>
                  <a:pt x="196668" y="98309"/>
                  <a:pt x="196505" y="96948"/>
                  <a:pt x="196505" y="95533"/>
                </a:cubicBezTo>
                <a:close/>
                <a:moveTo>
                  <a:pt x="170364" y="100433"/>
                </a:moveTo>
                <a:lnTo>
                  <a:pt x="208921" y="29885"/>
                </a:lnTo>
                <a:lnTo>
                  <a:pt x="201406" y="25639"/>
                </a:lnTo>
                <a:lnTo>
                  <a:pt x="162849" y="96186"/>
                </a:lnTo>
                <a:lnTo>
                  <a:pt x="170364" y="100433"/>
                </a:lnTo>
                <a:close/>
                <a:moveTo>
                  <a:pt x="282749" y="10288"/>
                </a:moveTo>
                <a:lnTo>
                  <a:pt x="282749" y="0"/>
                </a:lnTo>
                <a:lnTo>
                  <a:pt x="255792" y="0"/>
                </a:lnTo>
                <a:lnTo>
                  <a:pt x="255792" y="134400"/>
                </a:lnTo>
                <a:lnTo>
                  <a:pt x="282749" y="134400"/>
                </a:lnTo>
                <a:lnTo>
                  <a:pt x="282749" y="124112"/>
                </a:lnTo>
                <a:lnTo>
                  <a:pt x="267718" y="124112"/>
                </a:lnTo>
                <a:lnTo>
                  <a:pt x="267718" y="10288"/>
                </a:lnTo>
                <a:lnTo>
                  <a:pt x="282749" y="10288"/>
                </a:lnTo>
                <a:close/>
                <a:moveTo>
                  <a:pt x="370794" y="113170"/>
                </a:moveTo>
                <a:lnTo>
                  <a:pt x="383864" y="113170"/>
                </a:lnTo>
                <a:lnTo>
                  <a:pt x="383864" y="112027"/>
                </a:lnTo>
                <a:cubicBezTo>
                  <a:pt x="382986" y="110067"/>
                  <a:pt x="382338" y="107727"/>
                  <a:pt x="381898" y="105005"/>
                </a:cubicBezTo>
                <a:cubicBezTo>
                  <a:pt x="381459" y="102174"/>
                  <a:pt x="381250" y="99561"/>
                  <a:pt x="381250" y="97167"/>
                </a:cubicBezTo>
                <a:lnTo>
                  <a:pt x="381250" y="62872"/>
                </a:lnTo>
                <a:cubicBezTo>
                  <a:pt x="381250" y="58735"/>
                  <a:pt x="380487" y="55142"/>
                  <a:pt x="378960" y="52094"/>
                </a:cubicBezTo>
                <a:cubicBezTo>
                  <a:pt x="377538" y="49046"/>
                  <a:pt x="375531" y="46433"/>
                  <a:pt x="372917" y="44256"/>
                </a:cubicBezTo>
                <a:cubicBezTo>
                  <a:pt x="370303" y="42296"/>
                  <a:pt x="367197" y="40826"/>
                  <a:pt x="363600" y="39846"/>
                </a:cubicBezTo>
                <a:cubicBezTo>
                  <a:pt x="360003" y="38757"/>
                  <a:pt x="356145" y="38213"/>
                  <a:pt x="352004" y="38213"/>
                </a:cubicBezTo>
                <a:cubicBezTo>
                  <a:pt x="347425" y="38213"/>
                  <a:pt x="343284" y="38866"/>
                  <a:pt x="339582" y="40172"/>
                </a:cubicBezTo>
                <a:cubicBezTo>
                  <a:pt x="335996" y="41370"/>
                  <a:pt x="332943" y="43004"/>
                  <a:pt x="330436" y="45072"/>
                </a:cubicBezTo>
                <a:cubicBezTo>
                  <a:pt x="327931" y="47140"/>
                  <a:pt x="326025" y="49482"/>
                  <a:pt x="324718" y="52094"/>
                </a:cubicBezTo>
                <a:cubicBezTo>
                  <a:pt x="323411" y="54707"/>
                  <a:pt x="322703" y="57320"/>
                  <a:pt x="322594" y="59933"/>
                </a:cubicBezTo>
                <a:lnTo>
                  <a:pt x="335337" y="59933"/>
                </a:lnTo>
                <a:cubicBezTo>
                  <a:pt x="335337" y="58408"/>
                  <a:pt x="335661" y="56939"/>
                  <a:pt x="336320" y="55524"/>
                </a:cubicBezTo>
                <a:cubicBezTo>
                  <a:pt x="337083" y="54108"/>
                  <a:pt x="338171" y="52856"/>
                  <a:pt x="339582" y="51767"/>
                </a:cubicBezTo>
                <a:cubicBezTo>
                  <a:pt x="340889" y="50788"/>
                  <a:pt x="342531" y="49971"/>
                  <a:pt x="344486" y="49318"/>
                </a:cubicBezTo>
                <a:cubicBezTo>
                  <a:pt x="346557" y="48664"/>
                  <a:pt x="348784" y="48338"/>
                  <a:pt x="351189" y="48338"/>
                </a:cubicBezTo>
                <a:cubicBezTo>
                  <a:pt x="353907" y="48338"/>
                  <a:pt x="356354" y="48719"/>
                  <a:pt x="358539" y="49482"/>
                </a:cubicBezTo>
                <a:cubicBezTo>
                  <a:pt x="360714" y="50135"/>
                  <a:pt x="362513" y="51060"/>
                  <a:pt x="363924" y="52258"/>
                </a:cubicBezTo>
                <a:cubicBezTo>
                  <a:pt x="365451" y="53455"/>
                  <a:pt x="366601" y="54979"/>
                  <a:pt x="367364" y="56830"/>
                </a:cubicBezTo>
                <a:cubicBezTo>
                  <a:pt x="368232" y="58571"/>
                  <a:pt x="368671" y="60531"/>
                  <a:pt x="368671" y="62709"/>
                </a:cubicBezTo>
                <a:lnTo>
                  <a:pt x="368671" y="68588"/>
                </a:lnTo>
                <a:lnTo>
                  <a:pt x="354942" y="68588"/>
                </a:lnTo>
                <a:cubicBezTo>
                  <a:pt x="349819" y="68588"/>
                  <a:pt x="345197" y="69078"/>
                  <a:pt x="341057" y="70057"/>
                </a:cubicBezTo>
                <a:cubicBezTo>
                  <a:pt x="336916" y="71038"/>
                  <a:pt x="333382" y="72507"/>
                  <a:pt x="330436" y="74467"/>
                </a:cubicBezTo>
                <a:cubicBezTo>
                  <a:pt x="327495" y="76535"/>
                  <a:pt x="325208" y="79094"/>
                  <a:pt x="323574" y="82143"/>
                </a:cubicBezTo>
                <a:cubicBezTo>
                  <a:pt x="321941" y="85190"/>
                  <a:pt x="321124" y="88729"/>
                  <a:pt x="321124" y="92757"/>
                </a:cubicBezTo>
                <a:cubicBezTo>
                  <a:pt x="321124" y="95805"/>
                  <a:pt x="321722" y="98690"/>
                  <a:pt x="322920" y="101412"/>
                </a:cubicBezTo>
                <a:cubicBezTo>
                  <a:pt x="324119" y="104025"/>
                  <a:pt x="325807" y="106312"/>
                  <a:pt x="327985" y="108271"/>
                </a:cubicBezTo>
                <a:cubicBezTo>
                  <a:pt x="330163" y="110231"/>
                  <a:pt x="332828" y="111755"/>
                  <a:pt x="335996" y="112844"/>
                </a:cubicBezTo>
                <a:cubicBezTo>
                  <a:pt x="339154" y="113932"/>
                  <a:pt x="342688" y="114476"/>
                  <a:pt x="346609" y="114476"/>
                </a:cubicBezTo>
                <a:cubicBezTo>
                  <a:pt x="349003" y="114476"/>
                  <a:pt x="351241" y="114205"/>
                  <a:pt x="353311" y="113660"/>
                </a:cubicBezTo>
                <a:cubicBezTo>
                  <a:pt x="355486" y="113224"/>
                  <a:pt x="357556" y="112571"/>
                  <a:pt x="359522" y="111700"/>
                </a:cubicBezTo>
                <a:cubicBezTo>
                  <a:pt x="361373" y="110829"/>
                  <a:pt x="363056" y="109849"/>
                  <a:pt x="364583" y="108760"/>
                </a:cubicBezTo>
                <a:cubicBezTo>
                  <a:pt x="366214" y="107672"/>
                  <a:pt x="367636" y="106475"/>
                  <a:pt x="368828" y="105168"/>
                </a:cubicBezTo>
                <a:cubicBezTo>
                  <a:pt x="369048" y="106692"/>
                  <a:pt x="369267" y="108162"/>
                  <a:pt x="369487" y="109578"/>
                </a:cubicBezTo>
                <a:cubicBezTo>
                  <a:pt x="369811" y="110993"/>
                  <a:pt x="370250" y="112191"/>
                  <a:pt x="370794" y="113170"/>
                </a:cubicBezTo>
                <a:close/>
                <a:moveTo>
                  <a:pt x="348407" y="103535"/>
                </a:moveTo>
                <a:cubicBezTo>
                  <a:pt x="346013" y="103535"/>
                  <a:pt x="343890" y="103263"/>
                  <a:pt x="342040" y="102718"/>
                </a:cubicBezTo>
                <a:cubicBezTo>
                  <a:pt x="340189" y="102065"/>
                  <a:pt x="338662" y="101140"/>
                  <a:pt x="337460" y="99943"/>
                </a:cubicBezTo>
                <a:cubicBezTo>
                  <a:pt x="336153" y="98853"/>
                  <a:pt x="335170" y="97547"/>
                  <a:pt x="334522" y="96023"/>
                </a:cubicBezTo>
                <a:cubicBezTo>
                  <a:pt x="333978" y="94498"/>
                  <a:pt x="333706" y="92811"/>
                  <a:pt x="333706" y="90961"/>
                </a:cubicBezTo>
                <a:cubicBezTo>
                  <a:pt x="333706" y="89110"/>
                  <a:pt x="334030" y="87423"/>
                  <a:pt x="334689" y="85898"/>
                </a:cubicBezTo>
                <a:cubicBezTo>
                  <a:pt x="335442" y="84374"/>
                  <a:pt x="336477" y="83067"/>
                  <a:pt x="337784" y="81979"/>
                </a:cubicBezTo>
                <a:cubicBezTo>
                  <a:pt x="339750" y="80455"/>
                  <a:pt x="342311" y="79311"/>
                  <a:pt x="345469" y="78549"/>
                </a:cubicBezTo>
                <a:cubicBezTo>
                  <a:pt x="348732" y="77787"/>
                  <a:pt x="352548" y="77406"/>
                  <a:pt x="356908" y="77406"/>
                </a:cubicBezTo>
                <a:lnTo>
                  <a:pt x="368671" y="77406"/>
                </a:lnTo>
                <a:lnTo>
                  <a:pt x="368671" y="92430"/>
                </a:lnTo>
                <a:cubicBezTo>
                  <a:pt x="367908" y="93845"/>
                  <a:pt x="366873" y="95207"/>
                  <a:pt x="365566" y="96513"/>
                </a:cubicBezTo>
                <a:cubicBezTo>
                  <a:pt x="364363" y="97820"/>
                  <a:pt x="362889" y="99016"/>
                  <a:pt x="361153" y="100106"/>
                </a:cubicBezTo>
                <a:cubicBezTo>
                  <a:pt x="359407" y="101195"/>
                  <a:pt x="357452" y="102065"/>
                  <a:pt x="355267" y="102718"/>
                </a:cubicBezTo>
                <a:cubicBezTo>
                  <a:pt x="353196" y="103263"/>
                  <a:pt x="350917" y="103535"/>
                  <a:pt x="348407" y="103535"/>
                </a:cubicBezTo>
                <a:close/>
                <a:moveTo>
                  <a:pt x="421747" y="0"/>
                </a:moveTo>
                <a:lnTo>
                  <a:pt x="421747" y="10288"/>
                </a:lnTo>
                <a:lnTo>
                  <a:pt x="436772" y="10288"/>
                </a:lnTo>
                <a:lnTo>
                  <a:pt x="436772" y="124112"/>
                </a:lnTo>
                <a:lnTo>
                  <a:pt x="421747" y="124112"/>
                </a:lnTo>
                <a:lnTo>
                  <a:pt x="421747" y="134400"/>
                </a:lnTo>
                <a:lnTo>
                  <a:pt x="448703" y="134400"/>
                </a:lnTo>
                <a:lnTo>
                  <a:pt x="448703" y="0"/>
                </a:lnTo>
                <a:lnTo>
                  <a:pt x="421747" y="0"/>
                </a:lnTo>
                <a:close/>
              </a:path>
            </a:pathLst>
          </a:custGeom>
          <a:solidFill>
            <a:srgbClr val="000000"/>
          </a:solidFill>
          <a:ln w="10432" cap="sq">
            <a:noFill/>
            <a:prstDash val="solid"/>
            <a:miter/>
          </a:ln>
        </p:spPr>
        <p:txBody>
          <a:bodyPr rtlCol="0" anchor="ctr"/>
          <a:lstStyle/>
          <a:p>
            <a:endParaRPr lang="en-US" sz="2000"/>
          </a:p>
        </p:txBody>
      </p:sp>
      <p:sp>
        <p:nvSpPr>
          <p:cNvPr id="177" name="Freeform 176">
            <a:extLst>
              <a:ext uri="{FF2B5EF4-FFF2-40B4-BE49-F238E27FC236}">
                <a16:creationId xmlns:a16="http://schemas.microsoft.com/office/drawing/2014/main" id="{3A838A22-3EA3-B541-B903-D5A70816275A}"/>
              </a:ext>
            </a:extLst>
          </p:cNvPr>
          <p:cNvSpPr/>
          <p:nvPr/>
        </p:nvSpPr>
        <p:spPr>
          <a:xfrm>
            <a:off x="916688" y="3991310"/>
            <a:ext cx="219487" cy="102768"/>
          </a:xfrm>
          <a:custGeom>
            <a:avLst/>
            <a:gdLst>
              <a:gd name="connsiteX0" fmla="*/ 19442 w 232284"/>
              <a:gd name="connsiteY0" fmla="*/ 107454 h 108760"/>
              <a:gd name="connsiteX1" fmla="*/ 38394 w 232284"/>
              <a:gd name="connsiteY1" fmla="*/ 107454 h 108760"/>
              <a:gd name="connsiteX2" fmla="*/ 38394 w 232284"/>
              <a:gd name="connsiteY2" fmla="*/ 47848 h 108760"/>
              <a:gd name="connsiteX3" fmla="*/ 64861 w 232284"/>
              <a:gd name="connsiteY3" fmla="*/ 47848 h 108760"/>
              <a:gd name="connsiteX4" fmla="*/ 64861 w 232284"/>
              <a:gd name="connsiteY4" fmla="*/ 33803 h 108760"/>
              <a:gd name="connsiteX5" fmla="*/ 38394 w 232284"/>
              <a:gd name="connsiteY5" fmla="*/ 33803 h 108760"/>
              <a:gd name="connsiteX6" fmla="*/ 38394 w 232284"/>
              <a:gd name="connsiteY6" fmla="*/ 29884 h 108760"/>
              <a:gd name="connsiteX7" fmla="*/ 39211 w 232284"/>
              <a:gd name="connsiteY7" fmla="*/ 24005 h 108760"/>
              <a:gd name="connsiteX8" fmla="*/ 41825 w 232284"/>
              <a:gd name="connsiteY8" fmla="*/ 19597 h 108760"/>
              <a:gd name="connsiteX9" fmla="*/ 47053 w 232284"/>
              <a:gd name="connsiteY9" fmla="*/ 16494 h 108760"/>
              <a:gd name="connsiteX10" fmla="*/ 55221 w 232284"/>
              <a:gd name="connsiteY10" fmla="*/ 15350 h 108760"/>
              <a:gd name="connsiteX11" fmla="*/ 62900 w 232284"/>
              <a:gd name="connsiteY11" fmla="*/ 15840 h 108760"/>
              <a:gd name="connsiteX12" fmla="*/ 68782 w 232284"/>
              <a:gd name="connsiteY12" fmla="*/ 16657 h 108760"/>
              <a:gd name="connsiteX13" fmla="*/ 70089 w 232284"/>
              <a:gd name="connsiteY13" fmla="*/ 1960 h 108760"/>
              <a:gd name="connsiteX14" fmla="*/ 65514 w 232284"/>
              <a:gd name="connsiteY14" fmla="*/ 1142 h 108760"/>
              <a:gd name="connsiteX15" fmla="*/ 61267 w 232284"/>
              <a:gd name="connsiteY15" fmla="*/ 489 h 108760"/>
              <a:gd name="connsiteX16" fmla="*/ 56855 w 232284"/>
              <a:gd name="connsiteY16" fmla="*/ 163 h 108760"/>
              <a:gd name="connsiteX17" fmla="*/ 52444 w 232284"/>
              <a:gd name="connsiteY17" fmla="*/ 0 h 108760"/>
              <a:gd name="connsiteX18" fmla="*/ 38720 w 232284"/>
              <a:gd name="connsiteY18" fmla="*/ 1960 h 108760"/>
              <a:gd name="connsiteX19" fmla="*/ 28264 w 232284"/>
              <a:gd name="connsiteY19" fmla="*/ 7675 h 108760"/>
              <a:gd name="connsiteX20" fmla="*/ 21729 w 232284"/>
              <a:gd name="connsiteY20" fmla="*/ 16984 h 108760"/>
              <a:gd name="connsiteX21" fmla="*/ 19442 w 232284"/>
              <a:gd name="connsiteY21" fmla="*/ 29884 h 108760"/>
              <a:gd name="connsiteX22" fmla="*/ 19442 w 232284"/>
              <a:gd name="connsiteY22" fmla="*/ 33803 h 108760"/>
              <a:gd name="connsiteX23" fmla="*/ 0 w 232284"/>
              <a:gd name="connsiteY23" fmla="*/ 33803 h 108760"/>
              <a:gd name="connsiteX24" fmla="*/ 0 w 232284"/>
              <a:gd name="connsiteY24" fmla="*/ 47848 h 108760"/>
              <a:gd name="connsiteX25" fmla="*/ 19442 w 232284"/>
              <a:gd name="connsiteY25" fmla="*/ 47848 h 108760"/>
              <a:gd name="connsiteX26" fmla="*/ 19442 w 232284"/>
              <a:gd name="connsiteY26" fmla="*/ 107454 h 108760"/>
              <a:gd name="connsiteX27" fmla="*/ 88694 w 232284"/>
              <a:gd name="connsiteY27" fmla="*/ 2939 h 108760"/>
              <a:gd name="connsiteX28" fmla="*/ 88694 w 232284"/>
              <a:gd name="connsiteY28" fmla="*/ 18453 h 108760"/>
              <a:gd name="connsiteX29" fmla="*/ 110751 w 232284"/>
              <a:gd name="connsiteY29" fmla="*/ 18453 h 108760"/>
              <a:gd name="connsiteX30" fmla="*/ 110751 w 232284"/>
              <a:gd name="connsiteY30" fmla="*/ 92104 h 108760"/>
              <a:gd name="connsiteX31" fmla="*/ 88694 w 232284"/>
              <a:gd name="connsiteY31" fmla="*/ 92104 h 108760"/>
              <a:gd name="connsiteX32" fmla="*/ 88694 w 232284"/>
              <a:gd name="connsiteY32" fmla="*/ 107454 h 108760"/>
              <a:gd name="connsiteX33" fmla="*/ 150942 w 232284"/>
              <a:gd name="connsiteY33" fmla="*/ 107454 h 108760"/>
              <a:gd name="connsiteX34" fmla="*/ 150942 w 232284"/>
              <a:gd name="connsiteY34" fmla="*/ 92104 h 108760"/>
              <a:gd name="connsiteX35" fmla="*/ 129865 w 232284"/>
              <a:gd name="connsiteY35" fmla="*/ 92104 h 108760"/>
              <a:gd name="connsiteX36" fmla="*/ 129865 w 232284"/>
              <a:gd name="connsiteY36" fmla="*/ 2939 h 108760"/>
              <a:gd name="connsiteX37" fmla="*/ 88694 w 232284"/>
              <a:gd name="connsiteY37" fmla="*/ 2939 h 108760"/>
              <a:gd name="connsiteX38" fmla="*/ 166443 w 232284"/>
              <a:gd name="connsiteY38" fmla="*/ 70057 h 108760"/>
              <a:gd name="connsiteX39" fmla="*/ 166443 w 232284"/>
              <a:gd name="connsiteY39" fmla="*/ 71527 h 108760"/>
              <a:gd name="connsiteX40" fmla="*/ 168404 w 232284"/>
              <a:gd name="connsiteY40" fmla="*/ 86388 h 108760"/>
              <a:gd name="connsiteX41" fmla="*/ 174122 w 232284"/>
              <a:gd name="connsiteY41" fmla="*/ 98146 h 108760"/>
              <a:gd name="connsiteX42" fmla="*/ 183108 w 232284"/>
              <a:gd name="connsiteY42" fmla="*/ 105985 h 108760"/>
              <a:gd name="connsiteX43" fmla="*/ 195198 w 232284"/>
              <a:gd name="connsiteY43" fmla="*/ 108760 h 108760"/>
              <a:gd name="connsiteX44" fmla="*/ 205981 w 232284"/>
              <a:gd name="connsiteY44" fmla="*/ 106475 h 108760"/>
              <a:gd name="connsiteX45" fmla="*/ 214149 w 232284"/>
              <a:gd name="connsiteY45" fmla="*/ 99778 h 108760"/>
              <a:gd name="connsiteX46" fmla="*/ 215130 w 232284"/>
              <a:gd name="connsiteY46" fmla="*/ 107454 h 108760"/>
              <a:gd name="connsiteX47" fmla="*/ 232284 w 232284"/>
              <a:gd name="connsiteY47" fmla="*/ 107454 h 108760"/>
              <a:gd name="connsiteX48" fmla="*/ 232284 w 232284"/>
              <a:gd name="connsiteY48" fmla="*/ 2939 h 108760"/>
              <a:gd name="connsiteX49" fmla="*/ 213333 w 232284"/>
              <a:gd name="connsiteY49" fmla="*/ 2939 h 108760"/>
              <a:gd name="connsiteX50" fmla="*/ 213333 w 232284"/>
              <a:gd name="connsiteY50" fmla="*/ 40500 h 108760"/>
              <a:gd name="connsiteX51" fmla="*/ 205491 w 232284"/>
              <a:gd name="connsiteY51" fmla="*/ 34621 h 108760"/>
              <a:gd name="connsiteX52" fmla="*/ 195362 w 232284"/>
              <a:gd name="connsiteY52" fmla="*/ 32497 h 108760"/>
              <a:gd name="connsiteX53" fmla="*/ 183108 w 232284"/>
              <a:gd name="connsiteY53" fmla="*/ 35274 h 108760"/>
              <a:gd name="connsiteX54" fmla="*/ 173959 w 232284"/>
              <a:gd name="connsiteY54" fmla="*/ 42948 h 108760"/>
              <a:gd name="connsiteX55" fmla="*/ 168241 w 232284"/>
              <a:gd name="connsiteY55" fmla="*/ 54870 h 108760"/>
              <a:gd name="connsiteX56" fmla="*/ 166443 w 232284"/>
              <a:gd name="connsiteY56" fmla="*/ 70057 h 108760"/>
              <a:gd name="connsiteX57" fmla="*/ 185232 w 232284"/>
              <a:gd name="connsiteY57" fmla="*/ 71527 h 108760"/>
              <a:gd name="connsiteX58" fmla="*/ 185232 w 232284"/>
              <a:gd name="connsiteY58" fmla="*/ 70057 h 108760"/>
              <a:gd name="connsiteX59" fmla="*/ 186048 w 232284"/>
              <a:gd name="connsiteY59" fmla="*/ 61403 h 108760"/>
              <a:gd name="connsiteX60" fmla="*/ 188662 w 232284"/>
              <a:gd name="connsiteY60" fmla="*/ 54380 h 108760"/>
              <a:gd name="connsiteX61" fmla="*/ 193237 w 232284"/>
              <a:gd name="connsiteY61" fmla="*/ 49645 h 108760"/>
              <a:gd name="connsiteX62" fmla="*/ 200099 w 232284"/>
              <a:gd name="connsiteY62" fmla="*/ 47848 h 108760"/>
              <a:gd name="connsiteX63" fmla="*/ 208105 w 232284"/>
              <a:gd name="connsiteY63" fmla="*/ 49971 h 108760"/>
              <a:gd name="connsiteX64" fmla="*/ 213333 w 232284"/>
              <a:gd name="connsiteY64" fmla="*/ 55687 h 108760"/>
              <a:gd name="connsiteX65" fmla="*/ 213333 w 232284"/>
              <a:gd name="connsiteY65" fmla="*/ 85572 h 108760"/>
              <a:gd name="connsiteX66" fmla="*/ 208105 w 232284"/>
              <a:gd name="connsiteY66" fmla="*/ 91287 h 108760"/>
              <a:gd name="connsiteX67" fmla="*/ 199936 w 232284"/>
              <a:gd name="connsiteY67" fmla="*/ 93410 h 108760"/>
              <a:gd name="connsiteX68" fmla="*/ 193237 w 232284"/>
              <a:gd name="connsiteY68" fmla="*/ 91777 h 108760"/>
              <a:gd name="connsiteX69" fmla="*/ 188662 w 232284"/>
              <a:gd name="connsiteY69" fmla="*/ 87041 h 108760"/>
              <a:gd name="connsiteX70" fmla="*/ 186048 w 232284"/>
              <a:gd name="connsiteY70" fmla="*/ 80182 h 108760"/>
              <a:gd name="connsiteX71" fmla="*/ 185232 w 232284"/>
              <a:gd name="connsiteY71" fmla="*/ 71527 h 10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32284" h="108760">
                <a:moveTo>
                  <a:pt x="19442" y="107454"/>
                </a:moveTo>
                <a:lnTo>
                  <a:pt x="38394" y="107454"/>
                </a:lnTo>
                <a:lnTo>
                  <a:pt x="38394" y="47848"/>
                </a:lnTo>
                <a:lnTo>
                  <a:pt x="64861" y="47848"/>
                </a:lnTo>
                <a:lnTo>
                  <a:pt x="64861" y="33803"/>
                </a:lnTo>
                <a:lnTo>
                  <a:pt x="38394" y="33803"/>
                </a:lnTo>
                <a:lnTo>
                  <a:pt x="38394" y="29884"/>
                </a:lnTo>
                <a:cubicBezTo>
                  <a:pt x="38394" y="27707"/>
                  <a:pt x="38666" y="25747"/>
                  <a:pt x="39211" y="24005"/>
                </a:cubicBezTo>
                <a:cubicBezTo>
                  <a:pt x="39755" y="22264"/>
                  <a:pt x="40626" y="20793"/>
                  <a:pt x="41825" y="19597"/>
                </a:cubicBezTo>
                <a:cubicBezTo>
                  <a:pt x="43132" y="18180"/>
                  <a:pt x="44875" y="17147"/>
                  <a:pt x="47053" y="16494"/>
                </a:cubicBezTo>
                <a:cubicBezTo>
                  <a:pt x="49339" y="15732"/>
                  <a:pt x="52063" y="15350"/>
                  <a:pt x="55221" y="15350"/>
                </a:cubicBezTo>
                <a:cubicBezTo>
                  <a:pt x="58162" y="15350"/>
                  <a:pt x="60722" y="15513"/>
                  <a:pt x="62900" y="15840"/>
                </a:cubicBezTo>
                <a:cubicBezTo>
                  <a:pt x="65078" y="16058"/>
                  <a:pt x="67039" y="16330"/>
                  <a:pt x="68782" y="16657"/>
                </a:cubicBezTo>
                <a:lnTo>
                  <a:pt x="70089" y="1960"/>
                </a:lnTo>
                <a:cubicBezTo>
                  <a:pt x="68455" y="1633"/>
                  <a:pt x="66930" y="1361"/>
                  <a:pt x="65514" y="1142"/>
                </a:cubicBezTo>
                <a:cubicBezTo>
                  <a:pt x="64098" y="925"/>
                  <a:pt x="62683" y="708"/>
                  <a:pt x="61267" y="489"/>
                </a:cubicBezTo>
                <a:cubicBezTo>
                  <a:pt x="59850" y="380"/>
                  <a:pt x="58380" y="272"/>
                  <a:pt x="56855" y="163"/>
                </a:cubicBezTo>
                <a:cubicBezTo>
                  <a:pt x="55440" y="54"/>
                  <a:pt x="53968" y="0"/>
                  <a:pt x="52444" y="0"/>
                </a:cubicBezTo>
                <a:cubicBezTo>
                  <a:pt x="47433" y="0"/>
                  <a:pt x="42859" y="653"/>
                  <a:pt x="38720" y="1960"/>
                </a:cubicBezTo>
                <a:cubicBezTo>
                  <a:pt x="34690" y="3156"/>
                  <a:pt x="31205" y="5062"/>
                  <a:pt x="28264" y="7675"/>
                </a:cubicBezTo>
                <a:cubicBezTo>
                  <a:pt x="25432" y="10179"/>
                  <a:pt x="23253" y="13282"/>
                  <a:pt x="21729" y="16984"/>
                </a:cubicBezTo>
                <a:cubicBezTo>
                  <a:pt x="20204" y="20685"/>
                  <a:pt x="19442" y="24985"/>
                  <a:pt x="19442" y="29884"/>
                </a:cubicBezTo>
                <a:lnTo>
                  <a:pt x="19442" y="33803"/>
                </a:lnTo>
                <a:lnTo>
                  <a:pt x="0" y="33803"/>
                </a:lnTo>
                <a:lnTo>
                  <a:pt x="0" y="47848"/>
                </a:lnTo>
                <a:lnTo>
                  <a:pt x="19442" y="47848"/>
                </a:lnTo>
                <a:lnTo>
                  <a:pt x="19442" y="107454"/>
                </a:lnTo>
                <a:close/>
                <a:moveTo>
                  <a:pt x="88694" y="2939"/>
                </a:moveTo>
                <a:lnTo>
                  <a:pt x="88694" y="18453"/>
                </a:lnTo>
                <a:lnTo>
                  <a:pt x="110751" y="18453"/>
                </a:lnTo>
                <a:lnTo>
                  <a:pt x="110751" y="92104"/>
                </a:lnTo>
                <a:lnTo>
                  <a:pt x="88694" y="92104"/>
                </a:lnTo>
                <a:lnTo>
                  <a:pt x="88694" y="107454"/>
                </a:lnTo>
                <a:lnTo>
                  <a:pt x="150942" y="107454"/>
                </a:lnTo>
                <a:lnTo>
                  <a:pt x="150942" y="92104"/>
                </a:lnTo>
                <a:lnTo>
                  <a:pt x="129865" y="92104"/>
                </a:lnTo>
                <a:lnTo>
                  <a:pt x="129865" y="2939"/>
                </a:lnTo>
                <a:lnTo>
                  <a:pt x="88694" y="2939"/>
                </a:lnTo>
                <a:close/>
                <a:moveTo>
                  <a:pt x="166443" y="70057"/>
                </a:moveTo>
                <a:lnTo>
                  <a:pt x="166443" y="71527"/>
                </a:lnTo>
                <a:cubicBezTo>
                  <a:pt x="166443" y="76861"/>
                  <a:pt x="167097" y="81815"/>
                  <a:pt x="168404" y="86388"/>
                </a:cubicBezTo>
                <a:cubicBezTo>
                  <a:pt x="169711" y="90961"/>
                  <a:pt x="171617" y="94880"/>
                  <a:pt x="174122" y="98146"/>
                </a:cubicBezTo>
                <a:cubicBezTo>
                  <a:pt x="176519" y="101521"/>
                  <a:pt x="179513" y="104134"/>
                  <a:pt x="183108" y="105985"/>
                </a:cubicBezTo>
                <a:cubicBezTo>
                  <a:pt x="186702" y="107836"/>
                  <a:pt x="190732" y="108760"/>
                  <a:pt x="195198" y="108760"/>
                </a:cubicBezTo>
                <a:cubicBezTo>
                  <a:pt x="199337" y="108760"/>
                  <a:pt x="202931" y="107999"/>
                  <a:pt x="205981" y="106475"/>
                </a:cubicBezTo>
                <a:cubicBezTo>
                  <a:pt x="209140" y="104841"/>
                  <a:pt x="211863" y="102610"/>
                  <a:pt x="214149" y="99778"/>
                </a:cubicBezTo>
                <a:lnTo>
                  <a:pt x="215130" y="107454"/>
                </a:lnTo>
                <a:lnTo>
                  <a:pt x="232284" y="107454"/>
                </a:lnTo>
                <a:lnTo>
                  <a:pt x="232284" y="2939"/>
                </a:lnTo>
                <a:lnTo>
                  <a:pt x="213333" y="2939"/>
                </a:lnTo>
                <a:lnTo>
                  <a:pt x="213333" y="40500"/>
                </a:lnTo>
                <a:cubicBezTo>
                  <a:pt x="211046" y="37887"/>
                  <a:pt x="208432" y="35927"/>
                  <a:pt x="205491" y="34621"/>
                </a:cubicBezTo>
                <a:cubicBezTo>
                  <a:pt x="202550" y="33204"/>
                  <a:pt x="199173" y="32497"/>
                  <a:pt x="195362" y="32497"/>
                </a:cubicBezTo>
                <a:cubicBezTo>
                  <a:pt x="190787" y="32497"/>
                  <a:pt x="186702" y="33423"/>
                  <a:pt x="183108" y="35274"/>
                </a:cubicBezTo>
                <a:cubicBezTo>
                  <a:pt x="179513" y="37015"/>
                  <a:pt x="176464" y="39574"/>
                  <a:pt x="173959" y="42948"/>
                </a:cubicBezTo>
                <a:cubicBezTo>
                  <a:pt x="171454" y="46215"/>
                  <a:pt x="169548" y="50188"/>
                  <a:pt x="168241" y="54870"/>
                </a:cubicBezTo>
                <a:cubicBezTo>
                  <a:pt x="167042" y="59443"/>
                  <a:pt x="166443" y="64505"/>
                  <a:pt x="166443" y="70057"/>
                </a:cubicBezTo>
                <a:close/>
                <a:moveTo>
                  <a:pt x="185232" y="71527"/>
                </a:moveTo>
                <a:lnTo>
                  <a:pt x="185232" y="70057"/>
                </a:lnTo>
                <a:cubicBezTo>
                  <a:pt x="185232" y="67009"/>
                  <a:pt x="185504" y="64124"/>
                  <a:pt x="186048" y="61403"/>
                </a:cubicBezTo>
                <a:cubicBezTo>
                  <a:pt x="186593" y="58680"/>
                  <a:pt x="187464" y="56340"/>
                  <a:pt x="188662" y="54380"/>
                </a:cubicBezTo>
                <a:cubicBezTo>
                  <a:pt x="189861" y="52312"/>
                  <a:pt x="191385" y="50733"/>
                  <a:pt x="193237" y="49645"/>
                </a:cubicBezTo>
                <a:cubicBezTo>
                  <a:pt x="195198" y="48447"/>
                  <a:pt x="197485" y="47848"/>
                  <a:pt x="200099" y="47848"/>
                </a:cubicBezTo>
                <a:cubicBezTo>
                  <a:pt x="203367" y="47848"/>
                  <a:pt x="206035" y="48556"/>
                  <a:pt x="208105" y="49971"/>
                </a:cubicBezTo>
                <a:cubicBezTo>
                  <a:pt x="210283" y="51386"/>
                  <a:pt x="212026" y="53291"/>
                  <a:pt x="213333" y="55687"/>
                </a:cubicBezTo>
                <a:lnTo>
                  <a:pt x="213333" y="85572"/>
                </a:lnTo>
                <a:cubicBezTo>
                  <a:pt x="212026" y="87966"/>
                  <a:pt x="210283" y="89871"/>
                  <a:pt x="208105" y="91287"/>
                </a:cubicBezTo>
                <a:cubicBezTo>
                  <a:pt x="205927" y="92702"/>
                  <a:pt x="203204" y="93410"/>
                  <a:pt x="199936" y="93410"/>
                </a:cubicBezTo>
                <a:cubicBezTo>
                  <a:pt x="197322" y="93410"/>
                  <a:pt x="195089" y="92866"/>
                  <a:pt x="193237" y="91777"/>
                </a:cubicBezTo>
                <a:cubicBezTo>
                  <a:pt x="191385" y="90579"/>
                  <a:pt x="189861" y="89001"/>
                  <a:pt x="188662" y="87041"/>
                </a:cubicBezTo>
                <a:cubicBezTo>
                  <a:pt x="187464" y="85082"/>
                  <a:pt x="186593" y="82795"/>
                  <a:pt x="186048" y="80182"/>
                </a:cubicBezTo>
                <a:cubicBezTo>
                  <a:pt x="185504" y="77460"/>
                  <a:pt x="185232" y="74576"/>
                  <a:pt x="185232" y="71527"/>
                </a:cubicBezTo>
                <a:close/>
              </a:path>
            </a:pathLst>
          </a:custGeom>
          <a:solidFill>
            <a:srgbClr val="000000"/>
          </a:solidFill>
          <a:ln w="10432" cap="sq">
            <a:noFill/>
            <a:prstDash val="solid"/>
            <a:miter/>
          </a:ln>
        </p:spPr>
        <p:txBody>
          <a:bodyPr rtlCol="0" anchor="ctr"/>
          <a:lstStyle/>
          <a:p>
            <a:endParaRPr lang="en-US" sz="2000"/>
          </a:p>
        </p:txBody>
      </p:sp>
      <p:sp>
        <p:nvSpPr>
          <p:cNvPr id="178" name="Freeform 177">
            <a:extLst>
              <a:ext uri="{FF2B5EF4-FFF2-40B4-BE49-F238E27FC236}">
                <a16:creationId xmlns:a16="http://schemas.microsoft.com/office/drawing/2014/main" id="{D627CD91-DCA3-964C-A90D-9FD202C84132}"/>
              </a:ext>
            </a:extLst>
          </p:cNvPr>
          <p:cNvSpPr/>
          <p:nvPr/>
        </p:nvSpPr>
        <p:spPr>
          <a:xfrm>
            <a:off x="1245902" y="3999334"/>
            <a:ext cx="107582" cy="93510"/>
          </a:xfrm>
          <a:custGeom>
            <a:avLst/>
            <a:gdLst>
              <a:gd name="connsiteX0" fmla="*/ 37740 w 113855"/>
              <a:gd name="connsiteY0" fmla="*/ 24005 h 98962"/>
              <a:gd name="connsiteX1" fmla="*/ 23363 w 113855"/>
              <a:gd name="connsiteY1" fmla="*/ 27598 h 98962"/>
              <a:gd name="connsiteX2" fmla="*/ 12581 w 113855"/>
              <a:gd name="connsiteY2" fmla="*/ 37069 h 98962"/>
              <a:gd name="connsiteX3" fmla="*/ 12581 w 113855"/>
              <a:gd name="connsiteY3" fmla="*/ 35274 h 98962"/>
              <a:gd name="connsiteX4" fmla="*/ 11927 w 113855"/>
              <a:gd name="connsiteY4" fmla="*/ 25312 h 98962"/>
              <a:gd name="connsiteX5" fmla="*/ 0 w 113855"/>
              <a:gd name="connsiteY5" fmla="*/ 25312 h 98962"/>
              <a:gd name="connsiteX6" fmla="*/ 0 w 113855"/>
              <a:gd name="connsiteY6" fmla="*/ 98962 h 98962"/>
              <a:gd name="connsiteX7" fmla="*/ 12581 w 113855"/>
              <a:gd name="connsiteY7" fmla="*/ 98962 h 98962"/>
              <a:gd name="connsiteX8" fmla="*/ 12581 w 113855"/>
              <a:gd name="connsiteY8" fmla="*/ 51767 h 98962"/>
              <a:gd name="connsiteX9" fmla="*/ 15684 w 113855"/>
              <a:gd name="connsiteY9" fmla="*/ 45561 h 98962"/>
              <a:gd name="connsiteX10" fmla="*/ 20096 w 113855"/>
              <a:gd name="connsiteY10" fmla="*/ 40989 h 98962"/>
              <a:gd name="connsiteX11" fmla="*/ 26631 w 113855"/>
              <a:gd name="connsiteY11" fmla="*/ 37723 h 98962"/>
              <a:gd name="connsiteX12" fmla="*/ 35126 w 113855"/>
              <a:gd name="connsiteY12" fmla="*/ 36580 h 98962"/>
              <a:gd name="connsiteX13" fmla="*/ 41989 w 113855"/>
              <a:gd name="connsiteY13" fmla="*/ 36906 h 98962"/>
              <a:gd name="connsiteX14" fmla="*/ 48850 w 113855"/>
              <a:gd name="connsiteY14" fmla="*/ 38050 h 98962"/>
              <a:gd name="connsiteX15" fmla="*/ 50648 w 113855"/>
              <a:gd name="connsiteY15" fmla="*/ 25802 h 98962"/>
              <a:gd name="connsiteX16" fmla="*/ 44929 w 113855"/>
              <a:gd name="connsiteY16" fmla="*/ 24495 h 98962"/>
              <a:gd name="connsiteX17" fmla="*/ 37740 w 113855"/>
              <a:gd name="connsiteY17" fmla="*/ 24005 h 98962"/>
              <a:gd name="connsiteX18" fmla="*/ 113856 w 113855"/>
              <a:gd name="connsiteY18" fmla="*/ 98962 h 98962"/>
              <a:gd name="connsiteX19" fmla="*/ 113856 w 113855"/>
              <a:gd name="connsiteY19" fmla="*/ 0 h 98962"/>
              <a:gd name="connsiteX20" fmla="*/ 112875 w 113855"/>
              <a:gd name="connsiteY20" fmla="*/ 0 h 98962"/>
              <a:gd name="connsiteX21" fmla="*/ 75462 w 113855"/>
              <a:gd name="connsiteY21" fmla="*/ 14371 h 98962"/>
              <a:gd name="connsiteX22" fmla="*/ 75462 w 113855"/>
              <a:gd name="connsiteY22" fmla="*/ 25802 h 98962"/>
              <a:gd name="connsiteX23" fmla="*/ 101275 w 113855"/>
              <a:gd name="connsiteY23" fmla="*/ 16003 h 98962"/>
              <a:gd name="connsiteX24" fmla="*/ 101275 w 113855"/>
              <a:gd name="connsiteY24" fmla="*/ 98962 h 98962"/>
              <a:gd name="connsiteX25" fmla="*/ 113856 w 113855"/>
              <a:gd name="connsiteY25" fmla="*/ 98962 h 98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3855" h="98962">
                <a:moveTo>
                  <a:pt x="37740" y="24005"/>
                </a:moveTo>
                <a:cubicBezTo>
                  <a:pt x="32404" y="24005"/>
                  <a:pt x="27612" y="25203"/>
                  <a:pt x="23363" y="27598"/>
                </a:cubicBezTo>
                <a:cubicBezTo>
                  <a:pt x="19225" y="29884"/>
                  <a:pt x="15630" y="33041"/>
                  <a:pt x="12581" y="37069"/>
                </a:cubicBezTo>
                <a:lnTo>
                  <a:pt x="12581" y="35274"/>
                </a:lnTo>
                <a:lnTo>
                  <a:pt x="11927" y="25312"/>
                </a:lnTo>
                <a:lnTo>
                  <a:pt x="0" y="25312"/>
                </a:lnTo>
                <a:lnTo>
                  <a:pt x="0" y="98962"/>
                </a:lnTo>
                <a:lnTo>
                  <a:pt x="12581" y="98962"/>
                </a:lnTo>
                <a:lnTo>
                  <a:pt x="12581" y="51767"/>
                </a:lnTo>
                <a:cubicBezTo>
                  <a:pt x="13452" y="49481"/>
                  <a:pt x="14487" y="47412"/>
                  <a:pt x="15684" y="45561"/>
                </a:cubicBezTo>
                <a:cubicBezTo>
                  <a:pt x="16991" y="43710"/>
                  <a:pt x="18462" y="42186"/>
                  <a:pt x="20096" y="40989"/>
                </a:cubicBezTo>
                <a:cubicBezTo>
                  <a:pt x="21947" y="39465"/>
                  <a:pt x="24125" y="38376"/>
                  <a:pt x="26631" y="37723"/>
                </a:cubicBezTo>
                <a:cubicBezTo>
                  <a:pt x="29136" y="36961"/>
                  <a:pt x="31968" y="36580"/>
                  <a:pt x="35126" y="36580"/>
                </a:cubicBezTo>
                <a:cubicBezTo>
                  <a:pt x="37523" y="36580"/>
                  <a:pt x="39810" y="36689"/>
                  <a:pt x="41989" y="36906"/>
                </a:cubicBezTo>
                <a:cubicBezTo>
                  <a:pt x="44167" y="37124"/>
                  <a:pt x="46455" y="37505"/>
                  <a:pt x="48850" y="38050"/>
                </a:cubicBezTo>
                <a:lnTo>
                  <a:pt x="50648" y="25802"/>
                </a:lnTo>
                <a:cubicBezTo>
                  <a:pt x="49340" y="25257"/>
                  <a:pt x="47434" y="24822"/>
                  <a:pt x="44929" y="24495"/>
                </a:cubicBezTo>
                <a:cubicBezTo>
                  <a:pt x="42424" y="24169"/>
                  <a:pt x="40028" y="24005"/>
                  <a:pt x="37740" y="24005"/>
                </a:cubicBezTo>
                <a:close/>
                <a:moveTo>
                  <a:pt x="113856" y="98962"/>
                </a:moveTo>
                <a:lnTo>
                  <a:pt x="113856" y="0"/>
                </a:lnTo>
                <a:lnTo>
                  <a:pt x="112875" y="0"/>
                </a:lnTo>
                <a:lnTo>
                  <a:pt x="75462" y="14371"/>
                </a:lnTo>
                <a:lnTo>
                  <a:pt x="75462" y="25802"/>
                </a:lnTo>
                <a:lnTo>
                  <a:pt x="101275" y="16003"/>
                </a:lnTo>
                <a:lnTo>
                  <a:pt x="101275" y="98962"/>
                </a:lnTo>
                <a:lnTo>
                  <a:pt x="113856" y="98962"/>
                </a:lnTo>
                <a:close/>
              </a:path>
            </a:pathLst>
          </a:custGeom>
          <a:solidFill>
            <a:srgbClr val="026974"/>
          </a:solidFill>
          <a:ln w="10432" cap="sq">
            <a:noFill/>
            <a:prstDash val="solid"/>
            <a:miter/>
          </a:ln>
        </p:spPr>
        <p:txBody>
          <a:bodyPr rtlCol="0" anchor="ctr"/>
          <a:lstStyle/>
          <a:p>
            <a:endParaRPr lang="en-US" sz="2000"/>
          </a:p>
        </p:txBody>
      </p:sp>
      <p:sp>
        <p:nvSpPr>
          <p:cNvPr id="179" name="Freeform 178">
            <a:extLst>
              <a:ext uri="{FF2B5EF4-FFF2-40B4-BE49-F238E27FC236}">
                <a16:creationId xmlns:a16="http://schemas.microsoft.com/office/drawing/2014/main" id="{08A8E711-A840-5241-940C-29576C9C8CEC}"/>
              </a:ext>
            </a:extLst>
          </p:cNvPr>
          <p:cNvSpPr/>
          <p:nvPr/>
        </p:nvSpPr>
        <p:spPr>
          <a:xfrm>
            <a:off x="1405492" y="3985909"/>
            <a:ext cx="423982" cy="128538"/>
          </a:xfrm>
          <a:custGeom>
            <a:avLst/>
            <a:gdLst>
              <a:gd name="connsiteX0" fmla="*/ 19768 w 448702"/>
              <a:gd name="connsiteY0" fmla="*/ 110231 h 136032"/>
              <a:gd name="connsiteX1" fmla="*/ 19768 w 448702"/>
              <a:gd name="connsiteY1" fmla="*/ 98309 h 136032"/>
              <a:gd name="connsiteX2" fmla="*/ 6045 w 448702"/>
              <a:gd name="connsiteY2" fmla="*/ 98309 h 136032"/>
              <a:gd name="connsiteX3" fmla="*/ 6045 w 448702"/>
              <a:gd name="connsiteY3" fmla="*/ 110394 h 136032"/>
              <a:gd name="connsiteX4" fmla="*/ 4575 w 448702"/>
              <a:gd name="connsiteY4" fmla="*/ 121662 h 136032"/>
              <a:gd name="connsiteX5" fmla="*/ 0 w 448702"/>
              <a:gd name="connsiteY5" fmla="*/ 131787 h 136032"/>
              <a:gd name="connsiteX6" fmla="*/ 7842 w 448702"/>
              <a:gd name="connsiteY6" fmla="*/ 136033 h 136032"/>
              <a:gd name="connsiteX7" fmla="*/ 16501 w 448702"/>
              <a:gd name="connsiteY7" fmla="*/ 124112 h 136032"/>
              <a:gd name="connsiteX8" fmla="*/ 19768 w 448702"/>
              <a:gd name="connsiteY8" fmla="*/ 110231 h 136032"/>
              <a:gd name="connsiteX9" fmla="*/ 146184 w 448702"/>
              <a:gd name="connsiteY9" fmla="*/ 32008 h 136032"/>
              <a:gd name="connsiteX10" fmla="*/ 146184 w 448702"/>
              <a:gd name="connsiteY10" fmla="*/ 37233 h 136032"/>
              <a:gd name="connsiteX11" fmla="*/ 147328 w 448702"/>
              <a:gd name="connsiteY11" fmla="*/ 44582 h 136032"/>
              <a:gd name="connsiteX12" fmla="*/ 150922 w 448702"/>
              <a:gd name="connsiteY12" fmla="*/ 50624 h 136032"/>
              <a:gd name="connsiteX13" fmla="*/ 156640 w 448702"/>
              <a:gd name="connsiteY13" fmla="*/ 54870 h 136032"/>
              <a:gd name="connsiteX14" fmla="*/ 164483 w 448702"/>
              <a:gd name="connsiteY14" fmla="*/ 56340 h 136032"/>
              <a:gd name="connsiteX15" fmla="*/ 172325 w 448702"/>
              <a:gd name="connsiteY15" fmla="*/ 54870 h 136032"/>
              <a:gd name="connsiteX16" fmla="*/ 178043 w 448702"/>
              <a:gd name="connsiteY16" fmla="*/ 50624 h 136032"/>
              <a:gd name="connsiteX17" fmla="*/ 181474 w 448702"/>
              <a:gd name="connsiteY17" fmla="*/ 44582 h 136032"/>
              <a:gd name="connsiteX18" fmla="*/ 182781 w 448702"/>
              <a:gd name="connsiteY18" fmla="*/ 37233 h 136032"/>
              <a:gd name="connsiteX19" fmla="*/ 182781 w 448702"/>
              <a:gd name="connsiteY19" fmla="*/ 32008 h 136032"/>
              <a:gd name="connsiteX20" fmla="*/ 181474 w 448702"/>
              <a:gd name="connsiteY20" fmla="*/ 24659 h 136032"/>
              <a:gd name="connsiteX21" fmla="*/ 178043 w 448702"/>
              <a:gd name="connsiteY21" fmla="*/ 18453 h 136032"/>
              <a:gd name="connsiteX22" fmla="*/ 172325 w 448702"/>
              <a:gd name="connsiteY22" fmla="*/ 14371 h 136032"/>
              <a:gd name="connsiteX23" fmla="*/ 164483 w 448702"/>
              <a:gd name="connsiteY23" fmla="*/ 12737 h 136032"/>
              <a:gd name="connsiteX24" fmla="*/ 156477 w 448702"/>
              <a:gd name="connsiteY24" fmla="*/ 14371 h 136032"/>
              <a:gd name="connsiteX25" fmla="*/ 150922 w 448702"/>
              <a:gd name="connsiteY25" fmla="*/ 18453 h 136032"/>
              <a:gd name="connsiteX26" fmla="*/ 147328 w 448702"/>
              <a:gd name="connsiteY26" fmla="*/ 24659 h 136032"/>
              <a:gd name="connsiteX27" fmla="*/ 146184 w 448702"/>
              <a:gd name="connsiteY27" fmla="*/ 32008 h 136032"/>
              <a:gd name="connsiteX28" fmla="*/ 155661 w 448702"/>
              <a:gd name="connsiteY28" fmla="*/ 37233 h 136032"/>
              <a:gd name="connsiteX29" fmla="*/ 155661 w 448702"/>
              <a:gd name="connsiteY29" fmla="*/ 32008 h 136032"/>
              <a:gd name="connsiteX30" fmla="*/ 156150 w 448702"/>
              <a:gd name="connsiteY30" fmla="*/ 27925 h 136032"/>
              <a:gd name="connsiteX31" fmla="*/ 157621 w 448702"/>
              <a:gd name="connsiteY31" fmla="*/ 24332 h 136032"/>
              <a:gd name="connsiteX32" fmla="*/ 160398 w 448702"/>
              <a:gd name="connsiteY32" fmla="*/ 21882 h 136032"/>
              <a:gd name="connsiteX33" fmla="*/ 164483 w 448702"/>
              <a:gd name="connsiteY33" fmla="*/ 20903 h 136032"/>
              <a:gd name="connsiteX34" fmla="*/ 168567 w 448702"/>
              <a:gd name="connsiteY34" fmla="*/ 21882 h 136032"/>
              <a:gd name="connsiteX35" fmla="*/ 171345 w 448702"/>
              <a:gd name="connsiteY35" fmla="*/ 24332 h 136032"/>
              <a:gd name="connsiteX36" fmla="*/ 172815 w 448702"/>
              <a:gd name="connsiteY36" fmla="*/ 27925 h 136032"/>
              <a:gd name="connsiteX37" fmla="*/ 173305 w 448702"/>
              <a:gd name="connsiteY37" fmla="*/ 32008 h 136032"/>
              <a:gd name="connsiteX38" fmla="*/ 173305 w 448702"/>
              <a:gd name="connsiteY38" fmla="*/ 37233 h 136032"/>
              <a:gd name="connsiteX39" fmla="*/ 172815 w 448702"/>
              <a:gd name="connsiteY39" fmla="*/ 41316 h 136032"/>
              <a:gd name="connsiteX40" fmla="*/ 171345 w 448702"/>
              <a:gd name="connsiteY40" fmla="*/ 44745 h 136032"/>
              <a:gd name="connsiteX41" fmla="*/ 168567 w 448702"/>
              <a:gd name="connsiteY41" fmla="*/ 47195 h 136032"/>
              <a:gd name="connsiteX42" fmla="*/ 164483 w 448702"/>
              <a:gd name="connsiteY42" fmla="*/ 48011 h 136032"/>
              <a:gd name="connsiteX43" fmla="*/ 160398 w 448702"/>
              <a:gd name="connsiteY43" fmla="*/ 47195 h 136032"/>
              <a:gd name="connsiteX44" fmla="*/ 157621 w 448702"/>
              <a:gd name="connsiteY44" fmla="*/ 44745 h 136032"/>
              <a:gd name="connsiteX45" fmla="*/ 156150 w 448702"/>
              <a:gd name="connsiteY45" fmla="*/ 41316 h 136032"/>
              <a:gd name="connsiteX46" fmla="*/ 155661 w 448702"/>
              <a:gd name="connsiteY46" fmla="*/ 37233 h 136032"/>
              <a:gd name="connsiteX47" fmla="*/ 187192 w 448702"/>
              <a:gd name="connsiteY47" fmla="*/ 90144 h 136032"/>
              <a:gd name="connsiteX48" fmla="*/ 187192 w 448702"/>
              <a:gd name="connsiteY48" fmla="*/ 95533 h 136032"/>
              <a:gd name="connsiteX49" fmla="*/ 188336 w 448702"/>
              <a:gd name="connsiteY49" fmla="*/ 102882 h 136032"/>
              <a:gd name="connsiteX50" fmla="*/ 191767 w 448702"/>
              <a:gd name="connsiteY50" fmla="*/ 108925 h 136032"/>
              <a:gd name="connsiteX51" fmla="*/ 197648 w 448702"/>
              <a:gd name="connsiteY51" fmla="*/ 113170 h 136032"/>
              <a:gd name="connsiteX52" fmla="*/ 205491 w 448702"/>
              <a:gd name="connsiteY52" fmla="*/ 114639 h 136032"/>
              <a:gd name="connsiteX53" fmla="*/ 213170 w 448702"/>
              <a:gd name="connsiteY53" fmla="*/ 113170 h 136032"/>
              <a:gd name="connsiteX54" fmla="*/ 219051 w 448702"/>
              <a:gd name="connsiteY54" fmla="*/ 108925 h 136032"/>
              <a:gd name="connsiteX55" fmla="*/ 222482 w 448702"/>
              <a:gd name="connsiteY55" fmla="*/ 102882 h 136032"/>
              <a:gd name="connsiteX56" fmla="*/ 223626 w 448702"/>
              <a:gd name="connsiteY56" fmla="*/ 95533 h 136032"/>
              <a:gd name="connsiteX57" fmla="*/ 223626 w 448702"/>
              <a:gd name="connsiteY57" fmla="*/ 90144 h 136032"/>
              <a:gd name="connsiteX58" fmla="*/ 222482 w 448702"/>
              <a:gd name="connsiteY58" fmla="*/ 82796 h 136032"/>
              <a:gd name="connsiteX59" fmla="*/ 219051 w 448702"/>
              <a:gd name="connsiteY59" fmla="*/ 76753 h 136032"/>
              <a:gd name="connsiteX60" fmla="*/ 213170 w 448702"/>
              <a:gd name="connsiteY60" fmla="*/ 72670 h 136032"/>
              <a:gd name="connsiteX61" fmla="*/ 205327 w 448702"/>
              <a:gd name="connsiteY61" fmla="*/ 71038 h 136032"/>
              <a:gd name="connsiteX62" fmla="*/ 197485 w 448702"/>
              <a:gd name="connsiteY62" fmla="*/ 72670 h 136032"/>
              <a:gd name="connsiteX63" fmla="*/ 191767 w 448702"/>
              <a:gd name="connsiteY63" fmla="*/ 76753 h 136032"/>
              <a:gd name="connsiteX64" fmla="*/ 188336 w 448702"/>
              <a:gd name="connsiteY64" fmla="*/ 82796 h 136032"/>
              <a:gd name="connsiteX65" fmla="*/ 187192 w 448702"/>
              <a:gd name="connsiteY65" fmla="*/ 90144 h 136032"/>
              <a:gd name="connsiteX66" fmla="*/ 196505 w 448702"/>
              <a:gd name="connsiteY66" fmla="*/ 95533 h 136032"/>
              <a:gd name="connsiteX67" fmla="*/ 196505 w 448702"/>
              <a:gd name="connsiteY67" fmla="*/ 90144 h 136032"/>
              <a:gd name="connsiteX68" fmla="*/ 196995 w 448702"/>
              <a:gd name="connsiteY68" fmla="*/ 86062 h 136032"/>
              <a:gd name="connsiteX69" fmla="*/ 198628 w 448702"/>
              <a:gd name="connsiteY69" fmla="*/ 82632 h 136032"/>
              <a:gd name="connsiteX70" fmla="*/ 201242 w 448702"/>
              <a:gd name="connsiteY70" fmla="*/ 80183 h 136032"/>
              <a:gd name="connsiteX71" fmla="*/ 205327 w 448702"/>
              <a:gd name="connsiteY71" fmla="*/ 79203 h 136032"/>
              <a:gd name="connsiteX72" fmla="*/ 209412 w 448702"/>
              <a:gd name="connsiteY72" fmla="*/ 80183 h 136032"/>
              <a:gd name="connsiteX73" fmla="*/ 212189 w 448702"/>
              <a:gd name="connsiteY73" fmla="*/ 82632 h 136032"/>
              <a:gd name="connsiteX74" fmla="*/ 213659 w 448702"/>
              <a:gd name="connsiteY74" fmla="*/ 86062 h 136032"/>
              <a:gd name="connsiteX75" fmla="*/ 214149 w 448702"/>
              <a:gd name="connsiteY75" fmla="*/ 90144 h 136032"/>
              <a:gd name="connsiteX76" fmla="*/ 214149 w 448702"/>
              <a:gd name="connsiteY76" fmla="*/ 95533 h 136032"/>
              <a:gd name="connsiteX77" fmla="*/ 213659 w 448702"/>
              <a:gd name="connsiteY77" fmla="*/ 99615 h 136032"/>
              <a:gd name="connsiteX78" fmla="*/ 212189 w 448702"/>
              <a:gd name="connsiteY78" fmla="*/ 103046 h 136032"/>
              <a:gd name="connsiteX79" fmla="*/ 209575 w 448702"/>
              <a:gd name="connsiteY79" fmla="*/ 105658 h 136032"/>
              <a:gd name="connsiteX80" fmla="*/ 205491 w 448702"/>
              <a:gd name="connsiteY80" fmla="*/ 106475 h 136032"/>
              <a:gd name="connsiteX81" fmla="*/ 201242 w 448702"/>
              <a:gd name="connsiteY81" fmla="*/ 105658 h 136032"/>
              <a:gd name="connsiteX82" fmla="*/ 198628 w 448702"/>
              <a:gd name="connsiteY82" fmla="*/ 103046 h 136032"/>
              <a:gd name="connsiteX83" fmla="*/ 196995 w 448702"/>
              <a:gd name="connsiteY83" fmla="*/ 99615 h 136032"/>
              <a:gd name="connsiteX84" fmla="*/ 196505 w 448702"/>
              <a:gd name="connsiteY84" fmla="*/ 95533 h 136032"/>
              <a:gd name="connsiteX85" fmla="*/ 170364 w 448702"/>
              <a:gd name="connsiteY85" fmla="*/ 100433 h 136032"/>
              <a:gd name="connsiteX86" fmla="*/ 208921 w 448702"/>
              <a:gd name="connsiteY86" fmla="*/ 29885 h 136032"/>
              <a:gd name="connsiteX87" fmla="*/ 201406 w 448702"/>
              <a:gd name="connsiteY87" fmla="*/ 25639 h 136032"/>
              <a:gd name="connsiteX88" fmla="*/ 162849 w 448702"/>
              <a:gd name="connsiteY88" fmla="*/ 96186 h 136032"/>
              <a:gd name="connsiteX89" fmla="*/ 170364 w 448702"/>
              <a:gd name="connsiteY89" fmla="*/ 100433 h 136032"/>
              <a:gd name="connsiteX90" fmla="*/ 282749 w 448702"/>
              <a:gd name="connsiteY90" fmla="*/ 10288 h 136032"/>
              <a:gd name="connsiteX91" fmla="*/ 282749 w 448702"/>
              <a:gd name="connsiteY91" fmla="*/ 0 h 136032"/>
              <a:gd name="connsiteX92" fmla="*/ 255792 w 448702"/>
              <a:gd name="connsiteY92" fmla="*/ 0 h 136032"/>
              <a:gd name="connsiteX93" fmla="*/ 255792 w 448702"/>
              <a:gd name="connsiteY93" fmla="*/ 134400 h 136032"/>
              <a:gd name="connsiteX94" fmla="*/ 282749 w 448702"/>
              <a:gd name="connsiteY94" fmla="*/ 134400 h 136032"/>
              <a:gd name="connsiteX95" fmla="*/ 282749 w 448702"/>
              <a:gd name="connsiteY95" fmla="*/ 124112 h 136032"/>
              <a:gd name="connsiteX96" fmla="*/ 267718 w 448702"/>
              <a:gd name="connsiteY96" fmla="*/ 124112 h 136032"/>
              <a:gd name="connsiteX97" fmla="*/ 267718 w 448702"/>
              <a:gd name="connsiteY97" fmla="*/ 10288 h 136032"/>
              <a:gd name="connsiteX98" fmla="*/ 282749 w 448702"/>
              <a:gd name="connsiteY98" fmla="*/ 10288 h 136032"/>
              <a:gd name="connsiteX99" fmla="*/ 384680 w 448702"/>
              <a:gd name="connsiteY99" fmla="*/ 77243 h 136032"/>
              <a:gd name="connsiteX100" fmla="*/ 384680 w 448702"/>
              <a:gd name="connsiteY100" fmla="*/ 75773 h 136032"/>
              <a:gd name="connsiteX101" fmla="*/ 383697 w 448702"/>
              <a:gd name="connsiteY101" fmla="*/ 64832 h 136032"/>
              <a:gd name="connsiteX102" fmla="*/ 380916 w 448702"/>
              <a:gd name="connsiteY102" fmla="*/ 55361 h 136032"/>
              <a:gd name="connsiteX103" fmla="*/ 376838 w 448702"/>
              <a:gd name="connsiteY103" fmla="*/ 48338 h 136032"/>
              <a:gd name="connsiteX104" fmla="*/ 371610 w 448702"/>
              <a:gd name="connsiteY104" fmla="*/ 43112 h 136032"/>
              <a:gd name="connsiteX105" fmla="*/ 364259 w 448702"/>
              <a:gd name="connsiteY105" fmla="*/ 39519 h 136032"/>
              <a:gd name="connsiteX106" fmla="*/ 355601 w 448702"/>
              <a:gd name="connsiteY106" fmla="*/ 38213 h 136032"/>
              <a:gd name="connsiteX107" fmla="*/ 348575 w 448702"/>
              <a:gd name="connsiteY107" fmla="*/ 39030 h 136032"/>
              <a:gd name="connsiteX108" fmla="*/ 342531 w 448702"/>
              <a:gd name="connsiteY108" fmla="*/ 41153 h 136032"/>
              <a:gd name="connsiteX109" fmla="*/ 338443 w 448702"/>
              <a:gd name="connsiteY109" fmla="*/ 43929 h 136032"/>
              <a:gd name="connsiteX110" fmla="*/ 335013 w 448702"/>
              <a:gd name="connsiteY110" fmla="*/ 47522 h 136032"/>
              <a:gd name="connsiteX111" fmla="*/ 335013 w 448702"/>
              <a:gd name="connsiteY111" fmla="*/ 8655 h 136032"/>
              <a:gd name="connsiteX112" fmla="*/ 322431 w 448702"/>
              <a:gd name="connsiteY112" fmla="*/ 8655 h 136032"/>
              <a:gd name="connsiteX113" fmla="*/ 322431 w 448702"/>
              <a:gd name="connsiteY113" fmla="*/ 113170 h 136032"/>
              <a:gd name="connsiteX114" fmla="*/ 334030 w 448702"/>
              <a:gd name="connsiteY114" fmla="*/ 113170 h 136032"/>
              <a:gd name="connsiteX115" fmla="*/ 334522 w 448702"/>
              <a:gd name="connsiteY115" fmla="*/ 104841 h 136032"/>
              <a:gd name="connsiteX116" fmla="*/ 337136 w 448702"/>
              <a:gd name="connsiteY116" fmla="*/ 107618 h 136032"/>
              <a:gd name="connsiteX117" fmla="*/ 340074 w 448702"/>
              <a:gd name="connsiteY117" fmla="*/ 110067 h 136032"/>
              <a:gd name="connsiteX118" fmla="*/ 347100 w 448702"/>
              <a:gd name="connsiteY118" fmla="*/ 113333 h 136032"/>
              <a:gd name="connsiteX119" fmla="*/ 355758 w 448702"/>
              <a:gd name="connsiteY119" fmla="*/ 114476 h 136032"/>
              <a:gd name="connsiteX120" fmla="*/ 363443 w 448702"/>
              <a:gd name="connsiteY120" fmla="*/ 113497 h 136032"/>
              <a:gd name="connsiteX121" fmla="*/ 369978 w 448702"/>
              <a:gd name="connsiteY121" fmla="*/ 110720 h 136032"/>
              <a:gd name="connsiteX122" fmla="*/ 377162 w 448702"/>
              <a:gd name="connsiteY122" fmla="*/ 104025 h 136032"/>
              <a:gd name="connsiteX123" fmla="*/ 381898 w 448702"/>
              <a:gd name="connsiteY123" fmla="*/ 94880 h 136032"/>
              <a:gd name="connsiteX124" fmla="*/ 384021 w 448702"/>
              <a:gd name="connsiteY124" fmla="*/ 86551 h 136032"/>
              <a:gd name="connsiteX125" fmla="*/ 384680 w 448702"/>
              <a:gd name="connsiteY125" fmla="*/ 77243 h 136032"/>
              <a:gd name="connsiteX126" fmla="*/ 372101 w 448702"/>
              <a:gd name="connsiteY126" fmla="*/ 75773 h 136032"/>
              <a:gd name="connsiteX127" fmla="*/ 372101 w 448702"/>
              <a:gd name="connsiteY127" fmla="*/ 77243 h 136032"/>
              <a:gd name="connsiteX128" fmla="*/ 371610 w 448702"/>
              <a:gd name="connsiteY128" fmla="*/ 83612 h 136032"/>
              <a:gd name="connsiteX129" fmla="*/ 370459 w 448702"/>
              <a:gd name="connsiteY129" fmla="*/ 89491 h 136032"/>
              <a:gd name="connsiteX130" fmla="*/ 367521 w 448702"/>
              <a:gd name="connsiteY130" fmla="*/ 96023 h 136032"/>
              <a:gd name="connsiteX131" fmla="*/ 362952 w 448702"/>
              <a:gd name="connsiteY131" fmla="*/ 100759 h 136032"/>
              <a:gd name="connsiteX132" fmla="*/ 358372 w 448702"/>
              <a:gd name="connsiteY132" fmla="*/ 103046 h 136032"/>
              <a:gd name="connsiteX133" fmla="*/ 352653 w 448702"/>
              <a:gd name="connsiteY133" fmla="*/ 103862 h 136032"/>
              <a:gd name="connsiteX134" fmla="*/ 346609 w 448702"/>
              <a:gd name="connsiteY134" fmla="*/ 103046 h 136032"/>
              <a:gd name="connsiteX135" fmla="*/ 341705 w 448702"/>
              <a:gd name="connsiteY135" fmla="*/ 100596 h 136032"/>
              <a:gd name="connsiteX136" fmla="*/ 337784 w 448702"/>
              <a:gd name="connsiteY136" fmla="*/ 97003 h 136032"/>
              <a:gd name="connsiteX137" fmla="*/ 335013 w 448702"/>
              <a:gd name="connsiteY137" fmla="*/ 92430 h 136032"/>
              <a:gd name="connsiteX138" fmla="*/ 335013 w 448702"/>
              <a:gd name="connsiteY138" fmla="*/ 60259 h 136032"/>
              <a:gd name="connsiteX139" fmla="*/ 337784 w 448702"/>
              <a:gd name="connsiteY139" fmla="*/ 55850 h 136032"/>
              <a:gd name="connsiteX140" fmla="*/ 341705 w 448702"/>
              <a:gd name="connsiteY140" fmla="*/ 52094 h 136032"/>
              <a:gd name="connsiteX141" fmla="*/ 346452 w 448702"/>
              <a:gd name="connsiteY141" fmla="*/ 49808 h 136032"/>
              <a:gd name="connsiteX142" fmla="*/ 352496 w 448702"/>
              <a:gd name="connsiteY142" fmla="*/ 48828 h 136032"/>
              <a:gd name="connsiteX143" fmla="*/ 357881 w 448702"/>
              <a:gd name="connsiteY143" fmla="*/ 49645 h 136032"/>
              <a:gd name="connsiteX144" fmla="*/ 362293 w 448702"/>
              <a:gd name="connsiteY144" fmla="*/ 51441 h 136032"/>
              <a:gd name="connsiteX145" fmla="*/ 367197 w 448702"/>
              <a:gd name="connsiteY145" fmla="*/ 56177 h 136032"/>
              <a:gd name="connsiteX146" fmla="*/ 370459 w 448702"/>
              <a:gd name="connsiteY146" fmla="*/ 62709 h 136032"/>
              <a:gd name="connsiteX147" fmla="*/ 371610 w 448702"/>
              <a:gd name="connsiteY147" fmla="*/ 69078 h 136032"/>
              <a:gd name="connsiteX148" fmla="*/ 372101 w 448702"/>
              <a:gd name="connsiteY148" fmla="*/ 75773 h 136032"/>
              <a:gd name="connsiteX149" fmla="*/ 421747 w 448702"/>
              <a:gd name="connsiteY149" fmla="*/ 0 h 136032"/>
              <a:gd name="connsiteX150" fmla="*/ 421747 w 448702"/>
              <a:gd name="connsiteY150" fmla="*/ 10288 h 136032"/>
              <a:gd name="connsiteX151" fmla="*/ 436772 w 448702"/>
              <a:gd name="connsiteY151" fmla="*/ 10288 h 136032"/>
              <a:gd name="connsiteX152" fmla="*/ 436772 w 448702"/>
              <a:gd name="connsiteY152" fmla="*/ 124112 h 136032"/>
              <a:gd name="connsiteX153" fmla="*/ 421747 w 448702"/>
              <a:gd name="connsiteY153" fmla="*/ 124112 h 136032"/>
              <a:gd name="connsiteX154" fmla="*/ 421747 w 448702"/>
              <a:gd name="connsiteY154" fmla="*/ 134400 h 136032"/>
              <a:gd name="connsiteX155" fmla="*/ 448703 w 448702"/>
              <a:gd name="connsiteY155" fmla="*/ 134400 h 136032"/>
              <a:gd name="connsiteX156" fmla="*/ 448703 w 448702"/>
              <a:gd name="connsiteY156" fmla="*/ 0 h 136032"/>
              <a:gd name="connsiteX157" fmla="*/ 421747 w 448702"/>
              <a:gd name="connsiteY157" fmla="*/ 0 h 13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8702" h="136032">
                <a:moveTo>
                  <a:pt x="19768" y="110231"/>
                </a:moveTo>
                <a:lnTo>
                  <a:pt x="19768" y="98309"/>
                </a:lnTo>
                <a:lnTo>
                  <a:pt x="6045" y="98309"/>
                </a:lnTo>
                <a:lnTo>
                  <a:pt x="6045" y="110394"/>
                </a:lnTo>
                <a:cubicBezTo>
                  <a:pt x="6045" y="114313"/>
                  <a:pt x="5554" y="118070"/>
                  <a:pt x="4575" y="121662"/>
                </a:cubicBezTo>
                <a:cubicBezTo>
                  <a:pt x="3702" y="125255"/>
                  <a:pt x="2178" y="128630"/>
                  <a:pt x="0" y="131787"/>
                </a:cubicBezTo>
                <a:lnTo>
                  <a:pt x="7842" y="136033"/>
                </a:lnTo>
                <a:cubicBezTo>
                  <a:pt x="11545" y="132767"/>
                  <a:pt x="14432" y="128793"/>
                  <a:pt x="16501" y="124112"/>
                </a:cubicBezTo>
                <a:cubicBezTo>
                  <a:pt x="18679" y="119430"/>
                  <a:pt x="19768" y="114803"/>
                  <a:pt x="19768" y="110231"/>
                </a:cubicBezTo>
                <a:close/>
                <a:moveTo>
                  <a:pt x="146184" y="32008"/>
                </a:moveTo>
                <a:lnTo>
                  <a:pt x="146184" y="37233"/>
                </a:lnTo>
                <a:cubicBezTo>
                  <a:pt x="146184" y="39846"/>
                  <a:pt x="146566" y="42296"/>
                  <a:pt x="147328" y="44582"/>
                </a:cubicBezTo>
                <a:cubicBezTo>
                  <a:pt x="148199" y="46869"/>
                  <a:pt x="149397" y="48883"/>
                  <a:pt x="150922" y="50624"/>
                </a:cubicBezTo>
                <a:cubicBezTo>
                  <a:pt x="152448" y="52366"/>
                  <a:pt x="154354" y="53781"/>
                  <a:pt x="156640" y="54870"/>
                </a:cubicBezTo>
                <a:cubicBezTo>
                  <a:pt x="158928" y="55850"/>
                  <a:pt x="161542" y="56340"/>
                  <a:pt x="164483" y="56340"/>
                </a:cubicBezTo>
                <a:cubicBezTo>
                  <a:pt x="167424" y="56340"/>
                  <a:pt x="170038" y="55850"/>
                  <a:pt x="172325" y="54870"/>
                </a:cubicBezTo>
                <a:cubicBezTo>
                  <a:pt x="174612" y="53781"/>
                  <a:pt x="176518" y="52366"/>
                  <a:pt x="178043" y="50624"/>
                </a:cubicBezTo>
                <a:cubicBezTo>
                  <a:pt x="179568" y="48883"/>
                  <a:pt x="180712" y="46869"/>
                  <a:pt x="181474" y="44582"/>
                </a:cubicBezTo>
                <a:cubicBezTo>
                  <a:pt x="182345" y="42296"/>
                  <a:pt x="182781" y="39846"/>
                  <a:pt x="182781" y="37233"/>
                </a:cubicBezTo>
                <a:lnTo>
                  <a:pt x="182781" y="32008"/>
                </a:lnTo>
                <a:cubicBezTo>
                  <a:pt x="182781" y="29395"/>
                  <a:pt x="182345" y="26945"/>
                  <a:pt x="181474" y="24659"/>
                </a:cubicBezTo>
                <a:cubicBezTo>
                  <a:pt x="180712" y="22264"/>
                  <a:pt x="179568" y="20195"/>
                  <a:pt x="178043" y="18453"/>
                </a:cubicBezTo>
                <a:cubicBezTo>
                  <a:pt x="176518" y="16711"/>
                  <a:pt x="174612" y="15350"/>
                  <a:pt x="172325" y="14371"/>
                </a:cubicBezTo>
                <a:cubicBezTo>
                  <a:pt x="170038" y="13282"/>
                  <a:pt x="167424" y="12737"/>
                  <a:pt x="164483" y="12737"/>
                </a:cubicBezTo>
                <a:cubicBezTo>
                  <a:pt x="161433" y="12737"/>
                  <a:pt x="158764" y="13282"/>
                  <a:pt x="156477" y="14371"/>
                </a:cubicBezTo>
                <a:cubicBezTo>
                  <a:pt x="154298" y="15350"/>
                  <a:pt x="152448" y="16711"/>
                  <a:pt x="150922" y="18453"/>
                </a:cubicBezTo>
                <a:cubicBezTo>
                  <a:pt x="149397" y="20195"/>
                  <a:pt x="148199" y="22264"/>
                  <a:pt x="147328" y="24659"/>
                </a:cubicBezTo>
                <a:cubicBezTo>
                  <a:pt x="146566" y="26945"/>
                  <a:pt x="146184" y="29395"/>
                  <a:pt x="146184" y="32008"/>
                </a:cubicBezTo>
                <a:close/>
                <a:moveTo>
                  <a:pt x="155661" y="37233"/>
                </a:moveTo>
                <a:lnTo>
                  <a:pt x="155661" y="32008"/>
                </a:lnTo>
                <a:cubicBezTo>
                  <a:pt x="155661" y="30593"/>
                  <a:pt x="155824" y="29232"/>
                  <a:pt x="156150" y="27925"/>
                </a:cubicBezTo>
                <a:cubicBezTo>
                  <a:pt x="156477" y="26509"/>
                  <a:pt x="156968" y="25312"/>
                  <a:pt x="157621" y="24332"/>
                </a:cubicBezTo>
                <a:cubicBezTo>
                  <a:pt x="158384" y="23243"/>
                  <a:pt x="159309" y="22427"/>
                  <a:pt x="160398" y="21882"/>
                </a:cubicBezTo>
                <a:cubicBezTo>
                  <a:pt x="161487" y="21229"/>
                  <a:pt x="162849" y="20903"/>
                  <a:pt x="164483" y="20903"/>
                </a:cubicBezTo>
                <a:cubicBezTo>
                  <a:pt x="166117" y="20903"/>
                  <a:pt x="167478" y="21229"/>
                  <a:pt x="168567" y="21882"/>
                </a:cubicBezTo>
                <a:cubicBezTo>
                  <a:pt x="169656" y="22427"/>
                  <a:pt x="170582" y="23243"/>
                  <a:pt x="171345" y="24332"/>
                </a:cubicBezTo>
                <a:cubicBezTo>
                  <a:pt x="171998" y="25312"/>
                  <a:pt x="172488" y="26509"/>
                  <a:pt x="172815" y="27925"/>
                </a:cubicBezTo>
                <a:cubicBezTo>
                  <a:pt x="173141" y="29232"/>
                  <a:pt x="173305" y="30593"/>
                  <a:pt x="173305" y="32008"/>
                </a:cubicBezTo>
                <a:lnTo>
                  <a:pt x="173305" y="37233"/>
                </a:lnTo>
                <a:cubicBezTo>
                  <a:pt x="173305" y="38649"/>
                  <a:pt x="173141" y="40009"/>
                  <a:pt x="172815" y="41316"/>
                </a:cubicBezTo>
                <a:cubicBezTo>
                  <a:pt x="172488" y="42514"/>
                  <a:pt x="171998" y="43657"/>
                  <a:pt x="171345" y="44745"/>
                </a:cubicBezTo>
                <a:cubicBezTo>
                  <a:pt x="170582" y="45725"/>
                  <a:pt x="169656" y="46542"/>
                  <a:pt x="168567" y="47195"/>
                </a:cubicBezTo>
                <a:cubicBezTo>
                  <a:pt x="167478" y="47739"/>
                  <a:pt x="166117" y="48011"/>
                  <a:pt x="164483" y="48011"/>
                </a:cubicBezTo>
                <a:cubicBezTo>
                  <a:pt x="162849" y="48011"/>
                  <a:pt x="161487" y="47739"/>
                  <a:pt x="160398" y="47195"/>
                </a:cubicBezTo>
                <a:cubicBezTo>
                  <a:pt x="159309" y="46542"/>
                  <a:pt x="158384" y="45725"/>
                  <a:pt x="157621" y="44745"/>
                </a:cubicBezTo>
                <a:cubicBezTo>
                  <a:pt x="156968" y="43657"/>
                  <a:pt x="156477" y="42514"/>
                  <a:pt x="156150" y="41316"/>
                </a:cubicBezTo>
                <a:cubicBezTo>
                  <a:pt x="155824" y="40009"/>
                  <a:pt x="155661" y="38649"/>
                  <a:pt x="155661" y="37233"/>
                </a:cubicBezTo>
                <a:close/>
                <a:moveTo>
                  <a:pt x="187192" y="90144"/>
                </a:moveTo>
                <a:lnTo>
                  <a:pt x="187192" y="95533"/>
                </a:lnTo>
                <a:cubicBezTo>
                  <a:pt x="187192" y="98037"/>
                  <a:pt x="187573" y="100487"/>
                  <a:pt x="188336" y="102882"/>
                </a:cubicBezTo>
                <a:cubicBezTo>
                  <a:pt x="189098" y="105168"/>
                  <a:pt x="190241" y="107182"/>
                  <a:pt x="191767" y="108925"/>
                </a:cubicBezTo>
                <a:cubicBezTo>
                  <a:pt x="193400" y="110666"/>
                  <a:pt x="195361" y="112081"/>
                  <a:pt x="197648" y="113170"/>
                </a:cubicBezTo>
                <a:cubicBezTo>
                  <a:pt x="199935" y="114150"/>
                  <a:pt x="202549" y="114639"/>
                  <a:pt x="205491" y="114639"/>
                </a:cubicBezTo>
                <a:cubicBezTo>
                  <a:pt x="208431" y="114639"/>
                  <a:pt x="210991" y="114150"/>
                  <a:pt x="213170" y="113170"/>
                </a:cubicBezTo>
                <a:cubicBezTo>
                  <a:pt x="215456" y="112081"/>
                  <a:pt x="217417" y="110666"/>
                  <a:pt x="219051" y="108925"/>
                </a:cubicBezTo>
                <a:cubicBezTo>
                  <a:pt x="220576" y="107182"/>
                  <a:pt x="221720" y="105168"/>
                  <a:pt x="222482" y="102882"/>
                </a:cubicBezTo>
                <a:cubicBezTo>
                  <a:pt x="223244" y="100487"/>
                  <a:pt x="223626" y="98037"/>
                  <a:pt x="223626" y="95533"/>
                </a:cubicBezTo>
                <a:lnTo>
                  <a:pt x="223626" y="90144"/>
                </a:lnTo>
                <a:cubicBezTo>
                  <a:pt x="223626" y="87531"/>
                  <a:pt x="223244" y="85082"/>
                  <a:pt x="222482" y="82796"/>
                </a:cubicBezTo>
                <a:cubicBezTo>
                  <a:pt x="221720" y="80509"/>
                  <a:pt x="220576" y="78495"/>
                  <a:pt x="219051" y="76753"/>
                </a:cubicBezTo>
                <a:cubicBezTo>
                  <a:pt x="217417" y="75012"/>
                  <a:pt x="215456" y="73651"/>
                  <a:pt x="213170" y="72670"/>
                </a:cubicBezTo>
                <a:cubicBezTo>
                  <a:pt x="210991" y="71581"/>
                  <a:pt x="208376" y="71038"/>
                  <a:pt x="205327" y="71038"/>
                </a:cubicBezTo>
                <a:cubicBezTo>
                  <a:pt x="202386" y="71038"/>
                  <a:pt x="199772" y="71581"/>
                  <a:pt x="197485" y="72670"/>
                </a:cubicBezTo>
                <a:cubicBezTo>
                  <a:pt x="195306" y="73651"/>
                  <a:pt x="193400" y="75012"/>
                  <a:pt x="191767" y="76753"/>
                </a:cubicBezTo>
                <a:cubicBezTo>
                  <a:pt x="190241" y="78495"/>
                  <a:pt x="189098" y="80509"/>
                  <a:pt x="188336" y="82796"/>
                </a:cubicBezTo>
                <a:cubicBezTo>
                  <a:pt x="187573" y="85082"/>
                  <a:pt x="187192" y="87531"/>
                  <a:pt x="187192" y="90144"/>
                </a:cubicBezTo>
                <a:close/>
                <a:moveTo>
                  <a:pt x="196505" y="95533"/>
                </a:moveTo>
                <a:lnTo>
                  <a:pt x="196505" y="90144"/>
                </a:lnTo>
                <a:cubicBezTo>
                  <a:pt x="196505" y="88729"/>
                  <a:pt x="196668" y="87368"/>
                  <a:pt x="196995" y="86062"/>
                </a:cubicBezTo>
                <a:cubicBezTo>
                  <a:pt x="197321" y="84755"/>
                  <a:pt x="197866" y="83612"/>
                  <a:pt x="198628" y="82632"/>
                </a:cubicBezTo>
                <a:cubicBezTo>
                  <a:pt x="199282" y="81544"/>
                  <a:pt x="200154" y="80726"/>
                  <a:pt x="201242" y="80183"/>
                </a:cubicBezTo>
                <a:cubicBezTo>
                  <a:pt x="202332" y="79530"/>
                  <a:pt x="203693" y="79203"/>
                  <a:pt x="205327" y="79203"/>
                </a:cubicBezTo>
                <a:cubicBezTo>
                  <a:pt x="206961" y="79203"/>
                  <a:pt x="208322" y="79530"/>
                  <a:pt x="209412" y="80183"/>
                </a:cubicBezTo>
                <a:cubicBezTo>
                  <a:pt x="210610" y="80726"/>
                  <a:pt x="211535" y="81544"/>
                  <a:pt x="212189" y="82632"/>
                </a:cubicBezTo>
                <a:cubicBezTo>
                  <a:pt x="212951" y="83612"/>
                  <a:pt x="213441" y="84755"/>
                  <a:pt x="213659" y="86062"/>
                </a:cubicBezTo>
                <a:cubicBezTo>
                  <a:pt x="213986" y="87368"/>
                  <a:pt x="214149" y="88729"/>
                  <a:pt x="214149" y="90144"/>
                </a:cubicBezTo>
                <a:lnTo>
                  <a:pt x="214149" y="95533"/>
                </a:lnTo>
                <a:cubicBezTo>
                  <a:pt x="214149" y="96948"/>
                  <a:pt x="213986" y="98309"/>
                  <a:pt x="213659" y="99615"/>
                </a:cubicBezTo>
                <a:cubicBezTo>
                  <a:pt x="213441" y="100922"/>
                  <a:pt x="212951" y="102065"/>
                  <a:pt x="212189" y="103046"/>
                </a:cubicBezTo>
                <a:cubicBezTo>
                  <a:pt x="211535" y="104134"/>
                  <a:pt x="210664" y="105005"/>
                  <a:pt x="209575" y="105658"/>
                </a:cubicBezTo>
                <a:cubicBezTo>
                  <a:pt x="208485" y="106202"/>
                  <a:pt x="207124" y="106475"/>
                  <a:pt x="205491" y="106475"/>
                </a:cubicBezTo>
                <a:cubicBezTo>
                  <a:pt x="203856" y="106475"/>
                  <a:pt x="202440" y="106202"/>
                  <a:pt x="201242" y="105658"/>
                </a:cubicBezTo>
                <a:cubicBezTo>
                  <a:pt x="200154" y="105005"/>
                  <a:pt x="199282" y="104134"/>
                  <a:pt x="198628" y="103046"/>
                </a:cubicBezTo>
                <a:cubicBezTo>
                  <a:pt x="197866" y="102065"/>
                  <a:pt x="197321" y="100922"/>
                  <a:pt x="196995" y="99615"/>
                </a:cubicBezTo>
                <a:cubicBezTo>
                  <a:pt x="196668" y="98309"/>
                  <a:pt x="196505" y="96948"/>
                  <a:pt x="196505" y="95533"/>
                </a:cubicBezTo>
                <a:close/>
                <a:moveTo>
                  <a:pt x="170364" y="100433"/>
                </a:moveTo>
                <a:lnTo>
                  <a:pt x="208921" y="29885"/>
                </a:lnTo>
                <a:lnTo>
                  <a:pt x="201406" y="25639"/>
                </a:lnTo>
                <a:lnTo>
                  <a:pt x="162849" y="96186"/>
                </a:lnTo>
                <a:lnTo>
                  <a:pt x="170364" y="100433"/>
                </a:lnTo>
                <a:close/>
                <a:moveTo>
                  <a:pt x="282749" y="10288"/>
                </a:moveTo>
                <a:lnTo>
                  <a:pt x="282749" y="0"/>
                </a:lnTo>
                <a:lnTo>
                  <a:pt x="255792" y="0"/>
                </a:lnTo>
                <a:lnTo>
                  <a:pt x="255792" y="134400"/>
                </a:lnTo>
                <a:lnTo>
                  <a:pt x="282749" y="134400"/>
                </a:lnTo>
                <a:lnTo>
                  <a:pt x="282749" y="124112"/>
                </a:lnTo>
                <a:lnTo>
                  <a:pt x="267718" y="124112"/>
                </a:lnTo>
                <a:lnTo>
                  <a:pt x="267718" y="10288"/>
                </a:lnTo>
                <a:lnTo>
                  <a:pt x="282749" y="10288"/>
                </a:lnTo>
                <a:close/>
                <a:moveTo>
                  <a:pt x="384680" y="77243"/>
                </a:moveTo>
                <a:lnTo>
                  <a:pt x="384680" y="75773"/>
                </a:lnTo>
                <a:cubicBezTo>
                  <a:pt x="384680" y="71963"/>
                  <a:pt x="384356" y="68315"/>
                  <a:pt x="383697" y="64832"/>
                </a:cubicBezTo>
                <a:cubicBezTo>
                  <a:pt x="383153" y="61348"/>
                  <a:pt x="382223" y="58191"/>
                  <a:pt x="380916" y="55361"/>
                </a:cubicBezTo>
                <a:cubicBezTo>
                  <a:pt x="379828" y="52748"/>
                  <a:pt x="378469" y="50407"/>
                  <a:pt x="376838" y="48338"/>
                </a:cubicBezTo>
                <a:cubicBezTo>
                  <a:pt x="375311" y="46270"/>
                  <a:pt x="373565" y="44528"/>
                  <a:pt x="371610" y="43112"/>
                </a:cubicBezTo>
                <a:cubicBezTo>
                  <a:pt x="369424" y="41588"/>
                  <a:pt x="366977" y="40391"/>
                  <a:pt x="364259" y="39519"/>
                </a:cubicBezTo>
                <a:cubicBezTo>
                  <a:pt x="361645" y="38649"/>
                  <a:pt x="358759" y="38213"/>
                  <a:pt x="355601" y="38213"/>
                </a:cubicBezTo>
                <a:cubicBezTo>
                  <a:pt x="353092" y="38213"/>
                  <a:pt x="350750" y="38486"/>
                  <a:pt x="348575" y="39030"/>
                </a:cubicBezTo>
                <a:cubicBezTo>
                  <a:pt x="346389" y="39465"/>
                  <a:pt x="344382" y="40172"/>
                  <a:pt x="342531" y="41153"/>
                </a:cubicBezTo>
                <a:cubicBezTo>
                  <a:pt x="341109" y="41915"/>
                  <a:pt x="339750" y="42840"/>
                  <a:pt x="338443" y="43929"/>
                </a:cubicBezTo>
                <a:cubicBezTo>
                  <a:pt x="337240" y="45018"/>
                  <a:pt x="336101" y="46215"/>
                  <a:pt x="335013" y="47522"/>
                </a:cubicBezTo>
                <a:lnTo>
                  <a:pt x="335013" y="8655"/>
                </a:lnTo>
                <a:lnTo>
                  <a:pt x="322431" y="8655"/>
                </a:lnTo>
                <a:lnTo>
                  <a:pt x="322431" y="113170"/>
                </a:lnTo>
                <a:lnTo>
                  <a:pt x="334030" y="113170"/>
                </a:lnTo>
                <a:lnTo>
                  <a:pt x="334522" y="104841"/>
                </a:lnTo>
                <a:cubicBezTo>
                  <a:pt x="335389" y="105821"/>
                  <a:pt x="336268" y="106746"/>
                  <a:pt x="337136" y="107618"/>
                </a:cubicBezTo>
                <a:cubicBezTo>
                  <a:pt x="338119" y="108489"/>
                  <a:pt x="339091" y="109305"/>
                  <a:pt x="340074" y="110067"/>
                </a:cubicBezTo>
                <a:cubicBezTo>
                  <a:pt x="342144" y="111482"/>
                  <a:pt x="344486" y="112571"/>
                  <a:pt x="347100" y="113333"/>
                </a:cubicBezTo>
                <a:cubicBezTo>
                  <a:pt x="349714" y="114095"/>
                  <a:pt x="352600" y="114476"/>
                  <a:pt x="355758" y="114476"/>
                </a:cubicBezTo>
                <a:cubicBezTo>
                  <a:pt x="358487" y="114476"/>
                  <a:pt x="361038" y="114150"/>
                  <a:pt x="363443" y="113497"/>
                </a:cubicBezTo>
                <a:cubicBezTo>
                  <a:pt x="365838" y="112844"/>
                  <a:pt x="368013" y="111918"/>
                  <a:pt x="369978" y="110720"/>
                </a:cubicBezTo>
                <a:cubicBezTo>
                  <a:pt x="372802" y="108869"/>
                  <a:pt x="375206" y="106638"/>
                  <a:pt x="377162" y="104025"/>
                </a:cubicBezTo>
                <a:cubicBezTo>
                  <a:pt x="379128" y="101303"/>
                  <a:pt x="380706" y="98255"/>
                  <a:pt x="381898" y="94880"/>
                </a:cubicBezTo>
                <a:cubicBezTo>
                  <a:pt x="382881" y="92267"/>
                  <a:pt x="383592" y="89491"/>
                  <a:pt x="384021" y="86551"/>
                </a:cubicBezTo>
                <a:cubicBezTo>
                  <a:pt x="384460" y="83503"/>
                  <a:pt x="384680" y="80400"/>
                  <a:pt x="384680" y="77243"/>
                </a:cubicBezTo>
                <a:close/>
                <a:moveTo>
                  <a:pt x="372101" y="75773"/>
                </a:moveTo>
                <a:lnTo>
                  <a:pt x="372101" y="77243"/>
                </a:lnTo>
                <a:cubicBezTo>
                  <a:pt x="372101" y="79420"/>
                  <a:pt x="371934" y="81544"/>
                  <a:pt x="371610" y="83612"/>
                </a:cubicBezTo>
                <a:cubicBezTo>
                  <a:pt x="371390" y="85680"/>
                  <a:pt x="371003" y="87640"/>
                  <a:pt x="370459" y="89491"/>
                </a:cubicBezTo>
                <a:cubicBezTo>
                  <a:pt x="369696" y="91885"/>
                  <a:pt x="368724" y="94064"/>
                  <a:pt x="367521" y="96023"/>
                </a:cubicBezTo>
                <a:cubicBezTo>
                  <a:pt x="366329" y="97983"/>
                  <a:pt x="364803" y="99561"/>
                  <a:pt x="362952" y="100759"/>
                </a:cubicBezTo>
                <a:cubicBezTo>
                  <a:pt x="361645" y="101739"/>
                  <a:pt x="360118" y="102501"/>
                  <a:pt x="358372" y="103046"/>
                </a:cubicBezTo>
                <a:cubicBezTo>
                  <a:pt x="356626" y="103589"/>
                  <a:pt x="354723" y="103862"/>
                  <a:pt x="352653" y="103862"/>
                </a:cubicBezTo>
                <a:cubicBezTo>
                  <a:pt x="350478" y="103862"/>
                  <a:pt x="348460" y="103589"/>
                  <a:pt x="346609" y="103046"/>
                </a:cubicBezTo>
                <a:cubicBezTo>
                  <a:pt x="344863" y="102501"/>
                  <a:pt x="343232" y="101684"/>
                  <a:pt x="341705" y="100596"/>
                </a:cubicBezTo>
                <a:cubicBezTo>
                  <a:pt x="340293" y="99507"/>
                  <a:pt x="338986" y="98309"/>
                  <a:pt x="337784" y="97003"/>
                </a:cubicBezTo>
                <a:cubicBezTo>
                  <a:pt x="336697" y="95587"/>
                  <a:pt x="335776" y="94064"/>
                  <a:pt x="335013" y="92430"/>
                </a:cubicBezTo>
                <a:lnTo>
                  <a:pt x="335013" y="60259"/>
                </a:lnTo>
                <a:cubicBezTo>
                  <a:pt x="335776" y="58627"/>
                  <a:pt x="336697" y="57156"/>
                  <a:pt x="337784" y="55850"/>
                </a:cubicBezTo>
                <a:cubicBezTo>
                  <a:pt x="338882" y="54435"/>
                  <a:pt x="340189" y="53182"/>
                  <a:pt x="341705" y="52094"/>
                </a:cubicBezTo>
                <a:cubicBezTo>
                  <a:pt x="343127" y="51114"/>
                  <a:pt x="344706" y="50352"/>
                  <a:pt x="346452" y="49808"/>
                </a:cubicBezTo>
                <a:cubicBezTo>
                  <a:pt x="348303" y="49154"/>
                  <a:pt x="350310" y="48828"/>
                  <a:pt x="352496" y="48828"/>
                </a:cubicBezTo>
                <a:cubicBezTo>
                  <a:pt x="354451" y="48828"/>
                  <a:pt x="356249" y="49100"/>
                  <a:pt x="357881" y="49645"/>
                </a:cubicBezTo>
                <a:cubicBezTo>
                  <a:pt x="359522" y="50079"/>
                  <a:pt x="360986" y="50678"/>
                  <a:pt x="362293" y="51441"/>
                </a:cubicBezTo>
                <a:cubicBezTo>
                  <a:pt x="364259" y="52638"/>
                  <a:pt x="365890" y="54217"/>
                  <a:pt x="367197" y="56177"/>
                </a:cubicBezTo>
                <a:cubicBezTo>
                  <a:pt x="368504" y="58136"/>
                  <a:pt x="369592" y="60314"/>
                  <a:pt x="370459" y="62709"/>
                </a:cubicBezTo>
                <a:cubicBezTo>
                  <a:pt x="371003" y="64669"/>
                  <a:pt x="371390" y="66791"/>
                  <a:pt x="371610" y="69078"/>
                </a:cubicBezTo>
                <a:cubicBezTo>
                  <a:pt x="371934" y="71255"/>
                  <a:pt x="372101" y="73487"/>
                  <a:pt x="372101" y="75773"/>
                </a:cubicBezTo>
                <a:close/>
                <a:moveTo>
                  <a:pt x="421747" y="0"/>
                </a:moveTo>
                <a:lnTo>
                  <a:pt x="421747" y="10288"/>
                </a:lnTo>
                <a:lnTo>
                  <a:pt x="436772" y="10288"/>
                </a:lnTo>
                <a:lnTo>
                  <a:pt x="436772" y="124112"/>
                </a:lnTo>
                <a:lnTo>
                  <a:pt x="421747" y="124112"/>
                </a:lnTo>
                <a:lnTo>
                  <a:pt x="421747" y="134400"/>
                </a:lnTo>
                <a:lnTo>
                  <a:pt x="448703" y="134400"/>
                </a:lnTo>
                <a:lnTo>
                  <a:pt x="448703" y="0"/>
                </a:lnTo>
                <a:lnTo>
                  <a:pt x="421747" y="0"/>
                </a:lnTo>
                <a:close/>
              </a:path>
            </a:pathLst>
          </a:custGeom>
          <a:solidFill>
            <a:srgbClr val="000000"/>
          </a:solidFill>
          <a:ln w="10432" cap="sq">
            <a:noFill/>
            <a:prstDash val="solid"/>
            <a:miter/>
          </a:ln>
        </p:spPr>
        <p:txBody>
          <a:bodyPr rtlCol="0" anchor="ctr"/>
          <a:lstStyle/>
          <a:p>
            <a:endParaRPr lang="en-US" sz="2000"/>
          </a:p>
        </p:txBody>
      </p:sp>
      <p:sp>
        <p:nvSpPr>
          <p:cNvPr id="180" name="Freeform 179">
            <a:extLst>
              <a:ext uri="{FF2B5EF4-FFF2-40B4-BE49-F238E27FC236}">
                <a16:creationId xmlns:a16="http://schemas.microsoft.com/office/drawing/2014/main" id="{C52FAF53-B67F-3740-99DE-A4877BA46E8B}"/>
              </a:ext>
            </a:extLst>
          </p:cNvPr>
          <p:cNvSpPr/>
          <p:nvPr/>
        </p:nvSpPr>
        <p:spPr>
          <a:xfrm>
            <a:off x="916689" y="4149322"/>
            <a:ext cx="377533" cy="102771"/>
          </a:xfrm>
          <a:custGeom>
            <a:avLst/>
            <a:gdLst>
              <a:gd name="connsiteX0" fmla="*/ 19442 w 399545"/>
              <a:gd name="connsiteY0" fmla="*/ 107457 h 108763"/>
              <a:gd name="connsiteX1" fmla="*/ 38394 w 399545"/>
              <a:gd name="connsiteY1" fmla="*/ 107457 h 108763"/>
              <a:gd name="connsiteX2" fmla="*/ 38394 w 399545"/>
              <a:gd name="connsiteY2" fmla="*/ 47848 h 108763"/>
              <a:gd name="connsiteX3" fmla="*/ 64861 w 399545"/>
              <a:gd name="connsiteY3" fmla="*/ 47848 h 108763"/>
              <a:gd name="connsiteX4" fmla="*/ 64861 w 399545"/>
              <a:gd name="connsiteY4" fmla="*/ 33803 h 108763"/>
              <a:gd name="connsiteX5" fmla="*/ 38394 w 399545"/>
              <a:gd name="connsiteY5" fmla="*/ 33803 h 108763"/>
              <a:gd name="connsiteX6" fmla="*/ 38394 w 399545"/>
              <a:gd name="connsiteY6" fmla="*/ 29884 h 108763"/>
              <a:gd name="connsiteX7" fmla="*/ 39211 w 399545"/>
              <a:gd name="connsiteY7" fmla="*/ 24005 h 108763"/>
              <a:gd name="connsiteX8" fmla="*/ 41825 w 399545"/>
              <a:gd name="connsiteY8" fmla="*/ 19597 h 108763"/>
              <a:gd name="connsiteX9" fmla="*/ 47053 w 399545"/>
              <a:gd name="connsiteY9" fmla="*/ 16494 h 108763"/>
              <a:gd name="connsiteX10" fmla="*/ 55221 w 399545"/>
              <a:gd name="connsiteY10" fmla="*/ 15350 h 108763"/>
              <a:gd name="connsiteX11" fmla="*/ 62900 w 399545"/>
              <a:gd name="connsiteY11" fmla="*/ 15840 h 108763"/>
              <a:gd name="connsiteX12" fmla="*/ 68782 w 399545"/>
              <a:gd name="connsiteY12" fmla="*/ 16657 h 108763"/>
              <a:gd name="connsiteX13" fmla="*/ 70089 w 399545"/>
              <a:gd name="connsiteY13" fmla="*/ 1960 h 108763"/>
              <a:gd name="connsiteX14" fmla="*/ 65514 w 399545"/>
              <a:gd name="connsiteY14" fmla="*/ 1142 h 108763"/>
              <a:gd name="connsiteX15" fmla="*/ 61267 w 399545"/>
              <a:gd name="connsiteY15" fmla="*/ 489 h 108763"/>
              <a:gd name="connsiteX16" fmla="*/ 56855 w 399545"/>
              <a:gd name="connsiteY16" fmla="*/ 163 h 108763"/>
              <a:gd name="connsiteX17" fmla="*/ 52444 w 399545"/>
              <a:gd name="connsiteY17" fmla="*/ 0 h 108763"/>
              <a:gd name="connsiteX18" fmla="*/ 38720 w 399545"/>
              <a:gd name="connsiteY18" fmla="*/ 1960 h 108763"/>
              <a:gd name="connsiteX19" fmla="*/ 28264 w 399545"/>
              <a:gd name="connsiteY19" fmla="*/ 7675 h 108763"/>
              <a:gd name="connsiteX20" fmla="*/ 21729 w 399545"/>
              <a:gd name="connsiteY20" fmla="*/ 16984 h 108763"/>
              <a:gd name="connsiteX21" fmla="*/ 19442 w 399545"/>
              <a:gd name="connsiteY21" fmla="*/ 29884 h 108763"/>
              <a:gd name="connsiteX22" fmla="*/ 19442 w 399545"/>
              <a:gd name="connsiteY22" fmla="*/ 33803 h 108763"/>
              <a:gd name="connsiteX23" fmla="*/ 0 w 399545"/>
              <a:gd name="connsiteY23" fmla="*/ 33803 h 108763"/>
              <a:gd name="connsiteX24" fmla="*/ 0 w 399545"/>
              <a:gd name="connsiteY24" fmla="*/ 47848 h 108763"/>
              <a:gd name="connsiteX25" fmla="*/ 19442 w 399545"/>
              <a:gd name="connsiteY25" fmla="*/ 47848 h 108763"/>
              <a:gd name="connsiteX26" fmla="*/ 19442 w 399545"/>
              <a:gd name="connsiteY26" fmla="*/ 107457 h 108763"/>
              <a:gd name="connsiteX27" fmla="*/ 96536 w 399545"/>
              <a:gd name="connsiteY27" fmla="*/ 33803 h 108763"/>
              <a:gd name="connsiteX28" fmla="*/ 80199 w 399545"/>
              <a:gd name="connsiteY28" fmla="*/ 33803 h 108763"/>
              <a:gd name="connsiteX29" fmla="*/ 80199 w 399545"/>
              <a:gd name="connsiteY29" fmla="*/ 107457 h 108763"/>
              <a:gd name="connsiteX30" fmla="*/ 97517 w 399545"/>
              <a:gd name="connsiteY30" fmla="*/ 107457 h 108763"/>
              <a:gd name="connsiteX31" fmla="*/ 97517 w 399545"/>
              <a:gd name="connsiteY31" fmla="*/ 52421 h 108763"/>
              <a:gd name="connsiteX32" fmla="*/ 98171 w 399545"/>
              <a:gd name="connsiteY32" fmla="*/ 50787 h 108763"/>
              <a:gd name="connsiteX33" fmla="*/ 99150 w 399545"/>
              <a:gd name="connsiteY33" fmla="*/ 49481 h 108763"/>
              <a:gd name="connsiteX34" fmla="*/ 100785 w 399545"/>
              <a:gd name="connsiteY34" fmla="*/ 48338 h 108763"/>
              <a:gd name="connsiteX35" fmla="*/ 103072 w 399545"/>
              <a:gd name="connsiteY35" fmla="*/ 47848 h 108763"/>
              <a:gd name="connsiteX36" fmla="*/ 105032 w 399545"/>
              <a:gd name="connsiteY36" fmla="*/ 48174 h 108763"/>
              <a:gd name="connsiteX37" fmla="*/ 106829 w 399545"/>
              <a:gd name="connsiteY37" fmla="*/ 49154 h 108763"/>
              <a:gd name="connsiteX38" fmla="*/ 107810 w 399545"/>
              <a:gd name="connsiteY38" fmla="*/ 51440 h 108763"/>
              <a:gd name="connsiteX39" fmla="*/ 108300 w 399545"/>
              <a:gd name="connsiteY39" fmla="*/ 54870 h 108763"/>
              <a:gd name="connsiteX40" fmla="*/ 108300 w 399545"/>
              <a:gd name="connsiteY40" fmla="*/ 107457 h 108763"/>
              <a:gd name="connsiteX41" fmla="*/ 124965 w 399545"/>
              <a:gd name="connsiteY41" fmla="*/ 107457 h 108763"/>
              <a:gd name="connsiteX42" fmla="*/ 124965 w 399545"/>
              <a:gd name="connsiteY42" fmla="*/ 53237 h 108763"/>
              <a:gd name="connsiteX43" fmla="*/ 124965 w 399545"/>
              <a:gd name="connsiteY43" fmla="*/ 51930 h 108763"/>
              <a:gd name="connsiteX44" fmla="*/ 124965 w 399545"/>
              <a:gd name="connsiteY44" fmla="*/ 51277 h 108763"/>
              <a:gd name="connsiteX45" fmla="*/ 125781 w 399545"/>
              <a:gd name="connsiteY45" fmla="*/ 49971 h 108763"/>
              <a:gd name="connsiteX46" fmla="*/ 126925 w 399545"/>
              <a:gd name="connsiteY46" fmla="*/ 48827 h 108763"/>
              <a:gd name="connsiteX47" fmla="*/ 128395 w 399545"/>
              <a:gd name="connsiteY47" fmla="*/ 48174 h 108763"/>
              <a:gd name="connsiteX48" fmla="*/ 130356 w 399545"/>
              <a:gd name="connsiteY48" fmla="*/ 47848 h 108763"/>
              <a:gd name="connsiteX49" fmla="*/ 132316 w 399545"/>
              <a:gd name="connsiteY49" fmla="*/ 48174 h 108763"/>
              <a:gd name="connsiteX50" fmla="*/ 134114 w 399545"/>
              <a:gd name="connsiteY50" fmla="*/ 49154 h 108763"/>
              <a:gd name="connsiteX51" fmla="*/ 135258 w 399545"/>
              <a:gd name="connsiteY51" fmla="*/ 51440 h 108763"/>
              <a:gd name="connsiteX52" fmla="*/ 135747 w 399545"/>
              <a:gd name="connsiteY52" fmla="*/ 54870 h 108763"/>
              <a:gd name="connsiteX53" fmla="*/ 135747 w 399545"/>
              <a:gd name="connsiteY53" fmla="*/ 107457 h 108763"/>
              <a:gd name="connsiteX54" fmla="*/ 152902 w 399545"/>
              <a:gd name="connsiteY54" fmla="*/ 107457 h 108763"/>
              <a:gd name="connsiteX55" fmla="*/ 152902 w 399545"/>
              <a:gd name="connsiteY55" fmla="*/ 54870 h 108763"/>
              <a:gd name="connsiteX56" fmla="*/ 151759 w 399545"/>
              <a:gd name="connsiteY56" fmla="*/ 44582 h 108763"/>
              <a:gd name="connsiteX57" fmla="*/ 148491 w 399545"/>
              <a:gd name="connsiteY57" fmla="*/ 37560 h 108763"/>
              <a:gd name="connsiteX58" fmla="*/ 143426 w 399545"/>
              <a:gd name="connsiteY58" fmla="*/ 33803 h 108763"/>
              <a:gd name="connsiteX59" fmla="*/ 137218 w 399545"/>
              <a:gd name="connsiteY59" fmla="*/ 32497 h 108763"/>
              <a:gd name="connsiteX60" fmla="*/ 132316 w 399545"/>
              <a:gd name="connsiteY60" fmla="*/ 33150 h 108763"/>
              <a:gd name="connsiteX61" fmla="*/ 128232 w 399545"/>
              <a:gd name="connsiteY61" fmla="*/ 35110 h 108763"/>
              <a:gd name="connsiteX62" fmla="*/ 125618 w 399545"/>
              <a:gd name="connsiteY62" fmla="*/ 37397 h 108763"/>
              <a:gd name="connsiteX63" fmla="*/ 123494 w 399545"/>
              <a:gd name="connsiteY63" fmla="*/ 40336 h 108763"/>
              <a:gd name="connsiteX64" fmla="*/ 122023 w 399545"/>
              <a:gd name="connsiteY64" fmla="*/ 37233 h 108763"/>
              <a:gd name="connsiteX65" fmla="*/ 120063 w 399545"/>
              <a:gd name="connsiteY65" fmla="*/ 34947 h 108763"/>
              <a:gd name="connsiteX66" fmla="*/ 116469 w 399545"/>
              <a:gd name="connsiteY66" fmla="*/ 33150 h 108763"/>
              <a:gd name="connsiteX67" fmla="*/ 111894 w 399545"/>
              <a:gd name="connsiteY67" fmla="*/ 32497 h 108763"/>
              <a:gd name="connsiteX68" fmla="*/ 102745 w 399545"/>
              <a:gd name="connsiteY68" fmla="*/ 35274 h 108763"/>
              <a:gd name="connsiteX69" fmla="*/ 97027 w 399545"/>
              <a:gd name="connsiteY69" fmla="*/ 42785 h 108763"/>
              <a:gd name="connsiteX70" fmla="*/ 96536 w 399545"/>
              <a:gd name="connsiteY70" fmla="*/ 33803 h 108763"/>
              <a:gd name="connsiteX71" fmla="*/ 214313 w 399545"/>
              <a:gd name="connsiteY71" fmla="*/ 107457 h 108763"/>
              <a:gd name="connsiteX72" fmla="*/ 233592 w 399545"/>
              <a:gd name="connsiteY72" fmla="*/ 107457 h 108763"/>
              <a:gd name="connsiteX73" fmla="*/ 233592 w 399545"/>
              <a:gd name="connsiteY73" fmla="*/ 106307 h 108763"/>
              <a:gd name="connsiteX74" fmla="*/ 231305 w 399545"/>
              <a:gd name="connsiteY74" fmla="*/ 99619 h 108763"/>
              <a:gd name="connsiteX75" fmla="*/ 230651 w 399545"/>
              <a:gd name="connsiteY75" fmla="*/ 89815 h 108763"/>
              <a:gd name="connsiteX76" fmla="*/ 230651 w 399545"/>
              <a:gd name="connsiteY76" fmla="*/ 58300 h 108763"/>
              <a:gd name="connsiteX77" fmla="*/ 228200 w 399545"/>
              <a:gd name="connsiteY77" fmla="*/ 47032 h 108763"/>
              <a:gd name="connsiteX78" fmla="*/ 221665 w 399545"/>
              <a:gd name="connsiteY78" fmla="*/ 39029 h 108763"/>
              <a:gd name="connsiteX79" fmla="*/ 211699 w 399545"/>
              <a:gd name="connsiteY79" fmla="*/ 34130 h 108763"/>
              <a:gd name="connsiteX80" fmla="*/ 199283 w 399545"/>
              <a:gd name="connsiteY80" fmla="*/ 32497 h 108763"/>
              <a:gd name="connsiteX81" fmla="*/ 186048 w 399545"/>
              <a:gd name="connsiteY81" fmla="*/ 34457 h 108763"/>
              <a:gd name="connsiteX82" fmla="*/ 176410 w 399545"/>
              <a:gd name="connsiteY82" fmla="*/ 39356 h 108763"/>
              <a:gd name="connsiteX83" fmla="*/ 170201 w 399545"/>
              <a:gd name="connsiteY83" fmla="*/ 46868 h 108763"/>
              <a:gd name="connsiteX84" fmla="*/ 168241 w 399545"/>
              <a:gd name="connsiteY84" fmla="*/ 55687 h 108763"/>
              <a:gd name="connsiteX85" fmla="*/ 187192 w 399545"/>
              <a:gd name="connsiteY85" fmla="*/ 55687 h 108763"/>
              <a:gd name="connsiteX86" fmla="*/ 187683 w 399545"/>
              <a:gd name="connsiteY86" fmla="*/ 52093 h 108763"/>
              <a:gd name="connsiteX87" fmla="*/ 189480 w 399545"/>
              <a:gd name="connsiteY87" fmla="*/ 49318 h 108763"/>
              <a:gd name="connsiteX88" fmla="*/ 193074 w 399545"/>
              <a:gd name="connsiteY88" fmla="*/ 47358 h 108763"/>
              <a:gd name="connsiteX89" fmla="*/ 198302 w 399545"/>
              <a:gd name="connsiteY89" fmla="*/ 46705 h 108763"/>
              <a:gd name="connsiteX90" fmla="*/ 204184 w 399545"/>
              <a:gd name="connsiteY90" fmla="*/ 47521 h 108763"/>
              <a:gd name="connsiteX91" fmla="*/ 208432 w 399545"/>
              <a:gd name="connsiteY91" fmla="*/ 49971 h 108763"/>
              <a:gd name="connsiteX92" fmla="*/ 210882 w 399545"/>
              <a:gd name="connsiteY92" fmla="*/ 53564 h 108763"/>
              <a:gd name="connsiteX93" fmla="*/ 211699 w 399545"/>
              <a:gd name="connsiteY93" fmla="*/ 58136 h 108763"/>
              <a:gd name="connsiteX94" fmla="*/ 211699 w 399545"/>
              <a:gd name="connsiteY94" fmla="*/ 62547 h 108763"/>
              <a:gd name="connsiteX95" fmla="*/ 201079 w 399545"/>
              <a:gd name="connsiteY95" fmla="*/ 62547 h 108763"/>
              <a:gd name="connsiteX96" fmla="*/ 186702 w 399545"/>
              <a:gd name="connsiteY96" fmla="*/ 64010 h 108763"/>
              <a:gd name="connsiteX97" fmla="*/ 176083 w 399545"/>
              <a:gd name="connsiteY97" fmla="*/ 68264 h 108763"/>
              <a:gd name="connsiteX98" fmla="*/ 168894 w 399545"/>
              <a:gd name="connsiteY98" fmla="*/ 75935 h 108763"/>
              <a:gd name="connsiteX99" fmla="*/ 166607 w 399545"/>
              <a:gd name="connsiteY99" fmla="*/ 86878 h 108763"/>
              <a:gd name="connsiteX100" fmla="*/ 168404 w 399545"/>
              <a:gd name="connsiteY100" fmla="*/ 95699 h 108763"/>
              <a:gd name="connsiteX101" fmla="*/ 173796 w 399545"/>
              <a:gd name="connsiteY101" fmla="*/ 102555 h 108763"/>
              <a:gd name="connsiteX102" fmla="*/ 181964 w 399545"/>
              <a:gd name="connsiteY102" fmla="*/ 107123 h 108763"/>
              <a:gd name="connsiteX103" fmla="*/ 192257 w 399545"/>
              <a:gd name="connsiteY103" fmla="*/ 108764 h 108763"/>
              <a:gd name="connsiteX104" fmla="*/ 198792 w 399545"/>
              <a:gd name="connsiteY104" fmla="*/ 108105 h 108763"/>
              <a:gd name="connsiteX105" fmla="*/ 204347 w 399545"/>
              <a:gd name="connsiteY105" fmla="*/ 106307 h 108763"/>
              <a:gd name="connsiteX106" fmla="*/ 208758 w 399545"/>
              <a:gd name="connsiteY106" fmla="*/ 103862 h 108763"/>
              <a:gd name="connsiteX107" fmla="*/ 212353 w 399545"/>
              <a:gd name="connsiteY107" fmla="*/ 100591 h 108763"/>
              <a:gd name="connsiteX108" fmla="*/ 213170 w 399545"/>
              <a:gd name="connsiteY108" fmla="*/ 104353 h 108763"/>
              <a:gd name="connsiteX109" fmla="*/ 214313 w 399545"/>
              <a:gd name="connsiteY109" fmla="*/ 107457 h 108763"/>
              <a:gd name="connsiteX110" fmla="*/ 196341 w 399545"/>
              <a:gd name="connsiteY110" fmla="*/ 94226 h 108763"/>
              <a:gd name="connsiteX111" fmla="*/ 191604 w 399545"/>
              <a:gd name="connsiteY111" fmla="*/ 93578 h 108763"/>
              <a:gd name="connsiteX112" fmla="*/ 188336 w 399545"/>
              <a:gd name="connsiteY112" fmla="*/ 91780 h 108763"/>
              <a:gd name="connsiteX113" fmla="*/ 186213 w 399545"/>
              <a:gd name="connsiteY113" fmla="*/ 89000 h 108763"/>
              <a:gd name="connsiteX114" fmla="*/ 185559 w 399545"/>
              <a:gd name="connsiteY114" fmla="*/ 85404 h 108763"/>
              <a:gd name="connsiteX115" fmla="*/ 186376 w 399545"/>
              <a:gd name="connsiteY115" fmla="*/ 80670 h 108763"/>
              <a:gd name="connsiteX116" fmla="*/ 189316 w 399545"/>
              <a:gd name="connsiteY116" fmla="*/ 76918 h 108763"/>
              <a:gd name="connsiteX117" fmla="*/ 194544 w 399545"/>
              <a:gd name="connsiteY117" fmla="*/ 74629 h 108763"/>
              <a:gd name="connsiteX118" fmla="*/ 202060 w 399545"/>
              <a:gd name="connsiteY118" fmla="*/ 73814 h 108763"/>
              <a:gd name="connsiteX119" fmla="*/ 211699 w 399545"/>
              <a:gd name="connsiteY119" fmla="*/ 73814 h 108763"/>
              <a:gd name="connsiteX120" fmla="*/ 211699 w 399545"/>
              <a:gd name="connsiteY120" fmla="*/ 86387 h 108763"/>
              <a:gd name="connsiteX121" fmla="*/ 209412 w 399545"/>
              <a:gd name="connsiteY121" fmla="*/ 89324 h 108763"/>
              <a:gd name="connsiteX122" fmla="*/ 205981 w 399545"/>
              <a:gd name="connsiteY122" fmla="*/ 91780 h 108763"/>
              <a:gd name="connsiteX123" fmla="*/ 201570 w 399545"/>
              <a:gd name="connsiteY123" fmla="*/ 93578 h 108763"/>
              <a:gd name="connsiteX124" fmla="*/ 196341 w 399545"/>
              <a:gd name="connsiteY124" fmla="*/ 94226 h 108763"/>
              <a:gd name="connsiteX125" fmla="*/ 250074 w 399545"/>
              <a:gd name="connsiteY125" fmla="*/ 70062 h 108763"/>
              <a:gd name="connsiteX126" fmla="*/ 250074 w 399545"/>
              <a:gd name="connsiteY126" fmla="*/ 71525 h 108763"/>
              <a:gd name="connsiteX127" fmla="*/ 252034 w 399545"/>
              <a:gd name="connsiteY127" fmla="*/ 86387 h 108763"/>
              <a:gd name="connsiteX128" fmla="*/ 257753 w 399545"/>
              <a:gd name="connsiteY128" fmla="*/ 98145 h 108763"/>
              <a:gd name="connsiteX129" fmla="*/ 266739 w 399545"/>
              <a:gd name="connsiteY129" fmla="*/ 105984 h 108763"/>
              <a:gd name="connsiteX130" fmla="*/ 278828 w 399545"/>
              <a:gd name="connsiteY130" fmla="*/ 108764 h 108763"/>
              <a:gd name="connsiteX131" fmla="*/ 289611 w 399545"/>
              <a:gd name="connsiteY131" fmla="*/ 106475 h 108763"/>
              <a:gd name="connsiteX132" fmla="*/ 297780 w 399545"/>
              <a:gd name="connsiteY132" fmla="*/ 99775 h 108763"/>
              <a:gd name="connsiteX133" fmla="*/ 298761 w 399545"/>
              <a:gd name="connsiteY133" fmla="*/ 107457 h 108763"/>
              <a:gd name="connsiteX134" fmla="*/ 315915 w 399545"/>
              <a:gd name="connsiteY134" fmla="*/ 107457 h 108763"/>
              <a:gd name="connsiteX135" fmla="*/ 315915 w 399545"/>
              <a:gd name="connsiteY135" fmla="*/ 2939 h 108763"/>
              <a:gd name="connsiteX136" fmla="*/ 296963 w 399545"/>
              <a:gd name="connsiteY136" fmla="*/ 2939 h 108763"/>
              <a:gd name="connsiteX137" fmla="*/ 296963 w 399545"/>
              <a:gd name="connsiteY137" fmla="*/ 40500 h 108763"/>
              <a:gd name="connsiteX138" fmla="*/ 289121 w 399545"/>
              <a:gd name="connsiteY138" fmla="*/ 34621 h 108763"/>
              <a:gd name="connsiteX139" fmla="*/ 278991 w 399545"/>
              <a:gd name="connsiteY139" fmla="*/ 32497 h 108763"/>
              <a:gd name="connsiteX140" fmla="*/ 266739 w 399545"/>
              <a:gd name="connsiteY140" fmla="*/ 35274 h 108763"/>
              <a:gd name="connsiteX141" fmla="*/ 257589 w 399545"/>
              <a:gd name="connsiteY141" fmla="*/ 42948 h 108763"/>
              <a:gd name="connsiteX142" fmla="*/ 251871 w 399545"/>
              <a:gd name="connsiteY142" fmla="*/ 54870 h 108763"/>
              <a:gd name="connsiteX143" fmla="*/ 250074 w 399545"/>
              <a:gd name="connsiteY143" fmla="*/ 70062 h 108763"/>
              <a:gd name="connsiteX144" fmla="*/ 268862 w 399545"/>
              <a:gd name="connsiteY144" fmla="*/ 71525 h 108763"/>
              <a:gd name="connsiteX145" fmla="*/ 268862 w 399545"/>
              <a:gd name="connsiteY145" fmla="*/ 70062 h 108763"/>
              <a:gd name="connsiteX146" fmla="*/ 269679 w 399545"/>
              <a:gd name="connsiteY146" fmla="*/ 61403 h 108763"/>
              <a:gd name="connsiteX147" fmla="*/ 272293 w 399545"/>
              <a:gd name="connsiteY147" fmla="*/ 54380 h 108763"/>
              <a:gd name="connsiteX148" fmla="*/ 276867 w 399545"/>
              <a:gd name="connsiteY148" fmla="*/ 49645 h 108763"/>
              <a:gd name="connsiteX149" fmla="*/ 283730 w 399545"/>
              <a:gd name="connsiteY149" fmla="*/ 47848 h 108763"/>
              <a:gd name="connsiteX150" fmla="*/ 291735 w 399545"/>
              <a:gd name="connsiteY150" fmla="*/ 49971 h 108763"/>
              <a:gd name="connsiteX151" fmla="*/ 296963 w 399545"/>
              <a:gd name="connsiteY151" fmla="*/ 55687 h 108763"/>
              <a:gd name="connsiteX152" fmla="*/ 296963 w 399545"/>
              <a:gd name="connsiteY152" fmla="*/ 85572 h 108763"/>
              <a:gd name="connsiteX153" fmla="*/ 291735 w 399545"/>
              <a:gd name="connsiteY153" fmla="*/ 91289 h 108763"/>
              <a:gd name="connsiteX154" fmla="*/ 283566 w 399545"/>
              <a:gd name="connsiteY154" fmla="*/ 93410 h 108763"/>
              <a:gd name="connsiteX155" fmla="*/ 276867 w 399545"/>
              <a:gd name="connsiteY155" fmla="*/ 91780 h 108763"/>
              <a:gd name="connsiteX156" fmla="*/ 272293 w 399545"/>
              <a:gd name="connsiteY156" fmla="*/ 87045 h 108763"/>
              <a:gd name="connsiteX157" fmla="*/ 269679 w 399545"/>
              <a:gd name="connsiteY157" fmla="*/ 80179 h 108763"/>
              <a:gd name="connsiteX158" fmla="*/ 268862 w 399545"/>
              <a:gd name="connsiteY158" fmla="*/ 71525 h 108763"/>
              <a:gd name="connsiteX159" fmla="*/ 333704 w 399545"/>
              <a:gd name="connsiteY159" fmla="*/ 70062 h 108763"/>
              <a:gd name="connsiteX160" fmla="*/ 333704 w 399545"/>
              <a:gd name="connsiteY160" fmla="*/ 71525 h 108763"/>
              <a:gd name="connsiteX161" fmla="*/ 335665 w 399545"/>
              <a:gd name="connsiteY161" fmla="*/ 86387 h 108763"/>
              <a:gd name="connsiteX162" fmla="*/ 341383 w 399545"/>
              <a:gd name="connsiteY162" fmla="*/ 98145 h 108763"/>
              <a:gd name="connsiteX163" fmla="*/ 350368 w 399545"/>
              <a:gd name="connsiteY163" fmla="*/ 105984 h 108763"/>
              <a:gd name="connsiteX164" fmla="*/ 362458 w 399545"/>
              <a:gd name="connsiteY164" fmla="*/ 108764 h 108763"/>
              <a:gd name="connsiteX165" fmla="*/ 373241 w 399545"/>
              <a:gd name="connsiteY165" fmla="*/ 106475 h 108763"/>
              <a:gd name="connsiteX166" fmla="*/ 381410 w 399545"/>
              <a:gd name="connsiteY166" fmla="*/ 99775 h 108763"/>
              <a:gd name="connsiteX167" fmla="*/ 382390 w 399545"/>
              <a:gd name="connsiteY167" fmla="*/ 107457 h 108763"/>
              <a:gd name="connsiteX168" fmla="*/ 399545 w 399545"/>
              <a:gd name="connsiteY168" fmla="*/ 107457 h 108763"/>
              <a:gd name="connsiteX169" fmla="*/ 399545 w 399545"/>
              <a:gd name="connsiteY169" fmla="*/ 2939 h 108763"/>
              <a:gd name="connsiteX170" fmla="*/ 380594 w 399545"/>
              <a:gd name="connsiteY170" fmla="*/ 2939 h 108763"/>
              <a:gd name="connsiteX171" fmla="*/ 380594 w 399545"/>
              <a:gd name="connsiteY171" fmla="*/ 40500 h 108763"/>
              <a:gd name="connsiteX172" fmla="*/ 372751 w 399545"/>
              <a:gd name="connsiteY172" fmla="*/ 34621 h 108763"/>
              <a:gd name="connsiteX173" fmla="*/ 362621 w 399545"/>
              <a:gd name="connsiteY173" fmla="*/ 32497 h 108763"/>
              <a:gd name="connsiteX174" fmla="*/ 350368 w 399545"/>
              <a:gd name="connsiteY174" fmla="*/ 35274 h 108763"/>
              <a:gd name="connsiteX175" fmla="*/ 341219 w 399545"/>
              <a:gd name="connsiteY175" fmla="*/ 42948 h 108763"/>
              <a:gd name="connsiteX176" fmla="*/ 335501 w 399545"/>
              <a:gd name="connsiteY176" fmla="*/ 54870 h 108763"/>
              <a:gd name="connsiteX177" fmla="*/ 333704 w 399545"/>
              <a:gd name="connsiteY177" fmla="*/ 70062 h 108763"/>
              <a:gd name="connsiteX178" fmla="*/ 352493 w 399545"/>
              <a:gd name="connsiteY178" fmla="*/ 71525 h 108763"/>
              <a:gd name="connsiteX179" fmla="*/ 352493 w 399545"/>
              <a:gd name="connsiteY179" fmla="*/ 70062 h 108763"/>
              <a:gd name="connsiteX180" fmla="*/ 353309 w 399545"/>
              <a:gd name="connsiteY180" fmla="*/ 61403 h 108763"/>
              <a:gd name="connsiteX181" fmla="*/ 355923 w 399545"/>
              <a:gd name="connsiteY181" fmla="*/ 54380 h 108763"/>
              <a:gd name="connsiteX182" fmla="*/ 360498 w 399545"/>
              <a:gd name="connsiteY182" fmla="*/ 49645 h 108763"/>
              <a:gd name="connsiteX183" fmla="*/ 367359 w 399545"/>
              <a:gd name="connsiteY183" fmla="*/ 47848 h 108763"/>
              <a:gd name="connsiteX184" fmla="*/ 375365 w 399545"/>
              <a:gd name="connsiteY184" fmla="*/ 49971 h 108763"/>
              <a:gd name="connsiteX185" fmla="*/ 380594 w 399545"/>
              <a:gd name="connsiteY185" fmla="*/ 55687 h 108763"/>
              <a:gd name="connsiteX186" fmla="*/ 380594 w 399545"/>
              <a:gd name="connsiteY186" fmla="*/ 85572 h 108763"/>
              <a:gd name="connsiteX187" fmla="*/ 375365 w 399545"/>
              <a:gd name="connsiteY187" fmla="*/ 91289 h 108763"/>
              <a:gd name="connsiteX188" fmla="*/ 367196 w 399545"/>
              <a:gd name="connsiteY188" fmla="*/ 93410 h 108763"/>
              <a:gd name="connsiteX189" fmla="*/ 360498 w 399545"/>
              <a:gd name="connsiteY189" fmla="*/ 91780 h 108763"/>
              <a:gd name="connsiteX190" fmla="*/ 355923 w 399545"/>
              <a:gd name="connsiteY190" fmla="*/ 87045 h 108763"/>
              <a:gd name="connsiteX191" fmla="*/ 353309 w 399545"/>
              <a:gd name="connsiteY191" fmla="*/ 80179 h 108763"/>
              <a:gd name="connsiteX192" fmla="*/ 352493 w 399545"/>
              <a:gd name="connsiteY192" fmla="*/ 71525 h 10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399545" h="108763">
                <a:moveTo>
                  <a:pt x="19442" y="107457"/>
                </a:moveTo>
                <a:lnTo>
                  <a:pt x="38394" y="107457"/>
                </a:lnTo>
                <a:lnTo>
                  <a:pt x="38394" y="47848"/>
                </a:lnTo>
                <a:lnTo>
                  <a:pt x="64861" y="47848"/>
                </a:lnTo>
                <a:lnTo>
                  <a:pt x="64861" y="33803"/>
                </a:lnTo>
                <a:lnTo>
                  <a:pt x="38394" y="33803"/>
                </a:lnTo>
                <a:lnTo>
                  <a:pt x="38394" y="29884"/>
                </a:lnTo>
                <a:cubicBezTo>
                  <a:pt x="38394" y="27707"/>
                  <a:pt x="38666" y="25747"/>
                  <a:pt x="39211" y="24005"/>
                </a:cubicBezTo>
                <a:cubicBezTo>
                  <a:pt x="39755" y="22264"/>
                  <a:pt x="40626" y="20793"/>
                  <a:pt x="41825" y="19597"/>
                </a:cubicBezTo>
                <a:cubicBezTo>
                  <a:pt x="43132" y="18180"/>
                  <a:pt x="44875" y="17147"/>
                  <a:pt x="47053" y="16494"/>
                </a:cubicBezTo>
                <a:cubicBezTo>
                  <a:pt x="49339" y="15732"/>
                  <a:pt x="52063" y="15350"/>
                  <a:pt x="55221" y="15350"/>
                </a:cubicBezTo>
                <a:cubicBezTo>
                  <a:pt x="58162" y="15350"/>
                  <a:pt x="60722" y="15513"/>
                  <a:pt x="62900" y="15840"/>
                </a:cubicBezTo>
                <a:cubicBezTo>
                  <a:pt x="65078" y="16058"/>
                  <a:pt x="67039" y="16330"/>
                  <a:pt x="68782" y="16657"/>
                </a:cubicBezTo>
                <a:lnTo>
                  <a:pt x="70089" y="1960"/>
                </a:lnTo>
                <a:cubicBezTo>
                  <a:pt x="68455" y="1633"/>
                  <a:pt x="66930" y="1361"/>
                  <a:pt x="65514" y="1142"/>
                </a:cubicBezTo>
                <a:cubicBezTo>
                  <a:pt x="64098" y="925"/>
                  <a:pt x="62683" y="708"/>
                  <a:pt x="61267" y="489"/>
                </a:cubicBezTo>
                <a:cubicBezTo>
                  <a:pt x="59850" y="380"/>
                  <a:pt x="58380" y="272"/>
                  <a:pt x="56855" y="163"/>
                </a:cubicBezTo>
                <a:cubicBezTo>
                  <a:pt x="55440" y="54"/>
                  <a:pt x="53968" y="0"/>
                  <a:pt x="52444" y="0"/>
                </a:cubicBezTo>
                <a:cubicBezTo>
                  <a:pt x="47433" y="0"/>
                  <a:pt x="42859" y="653"/>
                  <a:pt x="38720" y="1960"/>
                </a:cubicBezTo>
                <a:cubicBezTo>
                  <a:pt x="34690" y="3156"/>
                  <a:pt x="31205" y="5062"/>
                  <a:pt x="28264" y="7675"/>
                </a:cubicBezTo>
                <a:cubicBezTo>
                  <a:pt x="25432" y="10179"/>
                  <a:pt x="23253" y="13282"/>
                  <a:pt x="21729" y="16984"/>
                </a:cubicBezTo>
                <a:cubicBezTo>
                  <a:pt x="20204" y="20685"/>
                  <a:pt x="19442" y="24985"/>
                  <a:pt x="19442" y="29884"/>
                </a:cubicBezTo>
                <a:lnTo>
                  <a:pt x="19442" y="33803"/>
                </a:lnTo>
                <a:lnTo>
                  <a:pt x="0" y="33803"/>
                </a:lnTo>
                <a:lnTo>
                  <a:pt x="0" y="47848"/>
                </a:lnTo>
                <a:lnTo>
                  <a:pt x="19442" y="47848"/>
                </a:lnTo>
                <a:lnTo>
                  <a:pt x="19442" y="107457"/>
                </a:lnTo>
                <a:close/>
                <a:moveTo>
                  <a:pt x="96536" y="33803"/>
                </a:moveTo>
                <a:lnTo>
                  <a:pt x="80199" y="33803"/>
                </a:lnTo>
                <a:lnTo>
                  <a:pt x="80199" y="107457"/>
                </a:lnTo>
                <a:lnTo>
                  <a:pt x="97517" y="107457"/>
                </a:lnTo>
                <a:lnTo>
                  <a:pt x="97517" y="52421"/>
                </a:lnTo>
                <a:cubicBezTo>
                  <a:pt x="97735" y="51767"/>
                  <a:pt x="97953" y="51223"/>
                  <a:pt x="98171" y="50787"/>
                </a:cubicBezTo>
                <a:cubicBezTo>
                  <a:pt x="98497" y="50243"/>
                  <a:pt x="98824" y="49808"/>
                  <a:pt x="99150" y="49481"/>
                </a:cubicBezTo>
                <a:cubicBezTo>
                  <a:pt x="99695" y="48936"/>
                  <a:pt x="100240" y="48556"/>
                  <a:pt x="100785" y="48338"/>
                </a:cubicBezTo>
                <a:cubicBezTo>
                  <a:pt x="101438" y="48011"/>
                  <a:pt x="102201" y="47848"/>
                  <a:pt x="103072" y="47848"/>
                </a:cubicBezTo>
                <a:cubicBezTo>
                  <a:pt x="103725" y="47848"/>
                  <a:pt x="104379" y="47957"/>
                  <a:pt x="105032" y="48174"/>
                </a:cubicBezTo>
                <a:cubicBezTo>
                  <a:pt x="105686" y="48393"/>
                  <a:pt x="106285" y="48719"/>
                  <a:pt x="106829" y="49154"/>
                </a:cubicBezTo>
                <a:cubicBezTo>
                  <a:pt x="107266" y="49699"/>
                  <a:pt x="107592" y="50461"/>
                  <a:pt x="107810" y="51440"/>
                </a:cubicBezTo>
                <a:cubicBezTo>
                  <a:pt x="108136" y="52312"/>
                  <a:pt x="108300" y="53454"/>
                  <a:pt x="108300" y="54870"/>
                </a:cubicBezTo>
                <a:lnTo>
                  <a:pt x="108300" y="107457"/>
                </a:lnTo>
                <a:lnTo>
                  <a:pt x="124965" y="107457"/>
                </a:lnTo>
                <a:lnTo>
                  <a:pt x="124965" y="53237"/>
                </a:lnTo>
                <a:cubicBezTo>
                  <a:pt x="124965" y="52692"/>
                  <a:pt x="124965" y="52258"/>
                  <a:pt x="124965" y="51930"/>
                </a:cubicBezTo>
                <a:cubicBezTo>
                  <a:pt x="124965" y="51604"/>
                  <a:pt x="124965" y="51386"/>
                  <a:pt x="124965" y="51277"/>
                </a:cubicBezTo>
                <a:cubicBezTo>
                  <a:pt x="125182" y="50733"/>
                  <a:pt x="125455" y="50298"/>
                  <a:pt x="125781" y="49971"/>
                </a:cubicBezTo>
                <a:cubicBezTo>
                  <a:pt x="126109" y="49535"/>
                  <a:pt x="126489" y="49154"/>
                  <a:pt x="126925" y="48827"/>
                </a:cubicBezTo>
                <a:cubicBezTo>
                  <a:pt x="127361" y="48501"/>
                  <a:pt x="127851" y="48283"/>
                  <a:pt x="128395" y="48174"/>
                </a:cubicBezTo>
                <a:cubicBezTo>
                  <a:pt x="129049" y="47957"/>
                  <a:pt x="129702" y="47848"/>
                  <a:pt x="130356" y="47848"/>
                </a:cubicBezTo>
                <a:cubicBezTo>
                  <a:pt x="131009" y="47848"/>
                  <a:pt x="131663" y="47957"/>
                  <a:pt x="132316" y="48174"/>
                </a:cubicBezTo>
                <a:cubicBezTo>
                  <a:pt x="133079" y="48393"/>
                  <a:pt x="133678" y="48719"/>
                  <a:pt x="134114" y="49154"/>
                </a:cubicBezTo>
                <a:cubicBezTo>
                  <a:pt x="134659" y="49699"/>
                  <a:pt x="135039" y="50461"/>
                  <a:pt x="135258" y="51440"/>
                </a:cubicBezTo>
                <a:cubicBezTo>
                  <a:pt x="135584" y="52312"/>
                  <a:pt x="135747" y="53454"/>
                  <a:pt x="135747" y="54870"/>
                </a:cubicBezTo>
                <a:lnTo>
                  <a:pt x="135747" y="107457"/>
                </a:lnTo>
                <a:lnTo>
                  <a:pt x="152902" y="107457"/>
                </a:lnTo>
                <a:lnTo>
                  <a:pt x="152902" y="54870"/>
                </a:lnTo>
                <a:cubicBezTo>
                  <a:pt x="152902" y="50841"/>
                  <a:pt x="152521" y="47412"/>
                  <a:pt x="151759" y="44582"/>
                </a:cubicBezTo>
                <a:cubicBezTo>
                  <a:pt x="150996" y="41751"/>
                  <a:pt x="149907" y="39411"/>
                  <a:pt x="148491" y="37560"/>
                </a:cubicBezTo>
                <a:cubicBezTo>
                  <a:pt x="147075" y="35817"/>
                  <a:pt x="145387" y="34565"/>
                  <a:pt x="143426" y="33803"/>
                </a:cubicBezTo>
                <a:cubicBezTo>
                  <a:pt x="141465" y="32933"/>
                  <a:pt x="139396" y="32497"/>
                  <a:pt x="137218" y="32497"/>
                </a:cubicBezTo>
                <a:cubicBezTo>
                  <a:pt x="135475" y="32497"/>
                  <a:pt x="133842" y="32715"/>
                  <a:pt x="132316" y="33150"/>
                </a:cubicBezTo>
                <a:cubicBezTo>
                  <a:pt x="130792" y="33586"/>
                  <a:pt x="129430" y="34239"/>
                  <a:pt x="128232" y="35110"/>
                </a:cubicBezTo>
                <a:cubicBezTo>
                  <a:pt x="127361" y="35763"/>
                  <a:pt x="126489" y="36525"/>
                  <a:pt x="125618" y="37397"/>
                </a:cubicBezTo>
                <a:cubicBezTo>
                  <a:pt x="124856" y="38267"/>
                  <a:pt x="124148" y="39248"/>
                  <a:pt x="123494" y="40336"/>
                </a:cubicBezTo>
                <a:cubicBezTo>
                  <a:pt x="123058" y="39138"/>
                  <a:pt x="122568" y="38104"/>
                  <a:pt x="122023" y="37233"/>
                </a:cubicBezTo>
                <a:cubicBezTo>
                  <a:pt x="121480" y="36362"/>
                  <a:pt x="120826" y="35600"/>
                  <a:pt x="120063" y="34947"/>
                </a:cubicBezTo>
                <a:cubicBezTo>
                  <a:pt x="119083" y="34185"/>
                  <a:pt x="117885" y="33586"/>
                  <a:pt x="116469" y="33150"/>
                </a:cubicBezTo>
                <a:cubicBezTo>
                  <a:pt x="115162" y="32715"/>
                  <a:pt x="113637" y="32497"/>
                  <a:pt x="111894" y="32497"/>
                </a:cubicBezTo>
                <a:cubicBezTo>
                  <a:pt x="108300" y="32497"/>
                  <a:pt x="105251" y="33423"/>
                  <a:pt x="102745" y="35274"/>
                </a:cubicBezTo>
                <a:cubicBezTo>
                  <a:pt x="100349" y="37124"/>
                  <a:pt x="98443" y="39628"/>
                  <a:pt x="97027" y="42785"/>
                </a:cubicBezTo>
                <a:lnTo>
                  <a:pt x="96536" y="33803"/>
                </a:lnTo>
                <a:close/>
                <a:moveTo>
                  <a:pt x="214313" y="107457"/>
                </a:moveTo>
                <a:lnTo>
                  <a:pt x="233592" y="107457"/>
                </a:lnTo>
                <a:lnTo>
                  <a:pt x="233592" y="106307"/>
                </a:lnTo>
                <a:cubicBezTo>
                  <a:pt x="232612" y="104458"/>
                  <a:pt x="231848" y="102231"/>
                  <a:pt x="231305" y="99619"/>
                </a:cubicBezTo>
                <a:cubicBezTo>
                  <a:pt x="230869" y="97006"/>
                  <a:pt x="230651" y="93734"/>
                  <a:pt x="230651" y="89815"/>
                </a:cubicBezTo>
                <a:lnTo>
                  <a:pt x="230651" y="58300"/>
                </a:lnTo>
                <a:cubicBezTo>
                  <a:pt x="230651" y="54053"/>
                  <a:pt x="229834" y="50298"/>
                  <a:pt x="228200" y="47032"/>
                </a:cubicBezTo>
                <a:cubicBezTo>
                  <a:pt x="226675" y="43766"/>
                  <a:pt x="224497" y="41097"/>
                  <a:pt x="221665" y="39029"/>
                </a:cubicBezTo>
                <a:cubicBezTo>
                  <a:pt x="218833" y="36852"/>
                  <a:pt x="215511" y="35218"/>
                  <a:pt x="211699" y="34130"/>
                </a:cubicBezTo>
                <a:cubicBezTo>
                  <a:pt x="207887" y="33041"/>
                  <a:pt x="203748" y="32497"/>
                  <a:pt x="199283" y="32497"/>
                </a:cubicBezTo>
                <a:cubicBezTo>
                  <a:pt x="194272" y="32497"/>
                  <a:pt x="189861" y="33150"/>
                  <a:pt x="186048" y="34457"/>
                </a:cubicBezTo>
                <a:cubicBezTo>
                  <a:pt x="182236" y="35654"/>
                  <a:pt x="179024" y="37288"/>
                  <a:pt x="176410" y="39356"/>
                </a:cubicBezTo>
                <a:cubicBezTo>
                  <a:pt x="173686" y="41533"/>
                  <a:pt x="171617" y="44037"/>
                  <a:pt x="170201" y="46868"/>
                </a:cubicBezTo>
                <a:cubicBezTo>
                  <a:pt x="168894" y="49699"/>
                  <a:pt x="168241" y="52638"/>
                  <a:pt x="168241" y="55687"/>
                </a:cubicBezTo>
                <a:lnTo>
                  <a:pt x="187192" y="55687"/>
                </a:lnTo>
                <a:cubicBezTo>
                  <a:pt x="187192" y="54380"/>
                  <a:pt x="187355" y="53182"/>
                  <a:pt x="187683" y="52093"/>
                </a:cubicBezTo>
                <a:cubicBezTo>
                  <a:pt x="188118" y="51005"/>
                  <a:pt x="188717" y="50079"/>
                  <a:pt x="189480" y="49318"/>
                </a:cubicBezTo>
                <a:cubicBezTo>
                  <a:pt x="190460" y="48447"/>
                  <a:pt x="191658" y="47794"/>
                  <a:pt x="193074" y="47358"/>
                </a:cubicBezTo>
                <a:cubicBezTo>
                  <a:pt x="194490" y="46922"/>
                  <a:pt x="196233" y="46705"/>
                  <a:pt x="198302" y="46705"/>
                </a:cubicBezTo>
                <a:cubicBezTo>
                  <a:pt x="200480" y="46705"/>
                  <a:pt x="202441" y="46976"/>
                  <a:pt x="204184" y="47521"/>
                </a:cubicBezTo>
                <a:cubicBezTo>
                  <a:pt x="205927" y="48065"/>
                  <a:pt x="207342" y="48882"/>
                  <a:pt x="208432" y="49971"/>
                </a:cubicBezTo>
                <a:cubicBezTo>
                  <a:pt x="209520" y="50951"/>
                  <a:pt x="210337" y="52148"/>
                  <a:pt x="210882" y="53564"/>
                </a:cubicBezTo>
                <a:cubicBezTo>
                  <a:pt x="211427" y="54870"/>
                  <a:pt x="211699" y="56394"/>
                  <a:pt x="211699" y="58136"/>
                </a:cubicBezTo>
                <a:lnTo>
                  <a:pt x="211699" y="62547"/>
                </a:lnTo>
                <a:lnTo>
                  <a:pt x="201079" y="62547"/>
                </a:lnTo>
                <a:cubicBezTo>
                  <a:pt x="195742" y="62547"/>
                  <a:pt x="190950" y="63038"/>
                  <a:pt x="186702" y="64010"/>
                </a:cubicBezTo>
                <a:cubicBezTo>
                  <a:pt x="182455" y="64993"/>
                  <a:pt x="178914" y="66414"/>
                  <a:pt x="176083" y="68264"/>
                </a:cubicBezTo>
                <a:cubicBezTo>
                  <a:pt x="172924" y="70218"/>
                  <a:pt x="170528" y="72779"/>
                  <a:pt x="168894" y="75935"/>
                </a:cubicBezTo>
                <a:cubicBezTo>
                  <a:pt x="167370" y="79092"/>
                  <a:pt x="166607" y="82739"/>
                  <a:pt x="166607" y="86878"/>
                </a:cubicBezTo>
                <a:cubicBezTo>
                  <a:pt x="166607" y="90034"/>
                  <a:pt x="167205" y="92971"/>
                  <a:pt x="168404" y="95699"/>
                </a:cubicBezTo>
                <a:cubicBezTo>
                  <a:pt x="169711" y="98417"/>
                  <a:pt x="171508" y="100706"/>
                  <a:pt x="173796" y="102555"/>
                </a:cubicBezTo>
                <a:cubicBezTo>
                  <a:pt x="176083" y="104510"/>
                  <a:pt x="178805" y="106036"/>
                  <a:pt x="181964" y="107123"/>
                </a:cubicBezTo>
                <a:cubicBezTo>
                  <a:pt x="185123" y="108220"/>
                  <a:pt x="188554" y="108764"/>
                  <a:pt x="192257" y="108764"/>
                </a:cubicBezTo>
                <a:cubicBezTo>
                  <a:pt x="194653" y="108764"/>
                  <a:pt x="196832" y="108544"/>
                  <a:pt x="198792" y="108105"/>
                </a:cubicBezTo>
                <a:cubicBezTo>
                  <a:pt x="200753" y="107677"/>
                  <a:pt x="202605" y="107070"/>
                  <a:pt x="204347" y="106307"/>
                </a:cubicBezTo>
                <a:cubicBezTo>
                  <a:pt x="205981" y="105660"/>
                  <a:pt x="207451" y="104844"/>
                  <a:pt x="208758" y="103862"/>
                </a:cubicBezTo>
                <a:cubicBezTo>
                  <a:pt x="210174" y="102775"/>
                  <a:pt x="211372" y="101688"/>
                  <a:pt x="212353" y="100591"/>
                </a:cubicBezTo>
                <a:cubicBezTo>
                  <a:pt x="212570" y="101897"/>
                  <a:pt x="212842" y="103151"/>
                  <a:pt x="213170" y="104353"/>
                </a:cubicBezTo>
                <a:cubicBezTo>
                  <a:pt x="213496" y="105545"/>
                  <a:pt x="213877" y="106579"/>
                  <a:pt x="214313" y="107457"/>
                </a:cubicBezTo>
                <a:close/>
                <a:moveTo>
                  <a:pt x="196341" y="94226"/>
                </a:moveTo>
                <a:cubicBezTo>
                  <a:pt x="194598" y="94226"/>
                  <a:pt x="193020" y="94006"/>
                  <a:pt x="191604" y="93578"/>
                </a:cubicBezTo>
                <a:cubicBezTo>
                  <a:pt x="190297" y="93139"/>
                  <a:pt x="189207" y="92543"/>
                  <a:pt x="188336" y="91780"/>
                </a:cubicBezTo>
                <a:cubicBezTo>
                  <a:pt x="187355" y="91017"/>
                  <a:pt x="186648" y="90087"/>
                  <a:pt x="186213" y="89000"/>
                </a:cubicBezTo>
                <a:cubicBezTo>
                  <a:pt x="185777" y="87913"/>
                  <a:pt x="185559" y="86711"/>
                  <a:pt x="185559" y="85404"/>
                </a:cubicBezTo>
                <a:cubicBezTo>
                  <a:pt x="185559" y="83670"/>
                  <a:pt x="185831" y="82091"/>
                  <a:pt x="186376" y="80670"/>
                </a:cubicBezTo>
                <a:cubicBezTo>
                  <a:pt x="187029" y="79259"/>
                  <a:pt x="188009" y="78005"/>
                  <a:pt x="189316" y="76918"/>
                </a:cubicBezTo>
                <a:cubicBezTo>
                  <a:pt x="190732" y="75935"/>
                  <a:pt x="192475" y="75172"/>
                  <a:pt x="194544" y="74629"/>
                </a:cubicBezTo>
                <a:cubicBezTo>
                  <a:pt x="196613" y="74085"/>
                  <a:pt x="199119" y="73814"/>
                  <a:pt x="202060" y="73814"/>
                </a:cubicBezTo>
                <a:lnTo>
                  <a:pt x="211699" y="73814"/>
                </a:lnTo>
                <a:lnTo>
                  <a:pt x="211699" y="86387"/>
                </a:lnTo>
                <a:cubicBezTo>
                  <a:pt x="211155" y="87369"/>
                  <a:pt x="210392" y="88352"/>
                  <a:pt x="209412" y="89324"/>
                </a:cubicBezTo>
                <a:cubicBezTo>
                  <a:pt x="208541" y="90202"/>
                  <a:pt x="207397" y="91017"/>
                  <a:pt x="205981" y="91780"/>
                </a:cubicBezTo>
                <a:cubicBezTo>
                  <a:pt x="204674" y="92428"/>
                  <a:pt x="203204" y="93024"/>
                  <a:pt x="201570" y="93578"/>
                </a:cubicBezTo>
                <a:cubicBezTo>
                  <a:pt x="199936" y="94006"/>
                  <a:pt x="198193" y="94226"/>
                  <a:pt x="196341" y="94226"/>
                </a:cubicBezTo>
                <a:close/>
                <a:moveTo>
                  <a:pt x="250074" y="70062"/>
                </a:moveTo>
                <a:lnTo>
                  <a:pt x="250074" y="71525"/>
                </a:lnTo>
                <a:cubicBezTo>
                  <a:pt x="250074" y="76866"/>
                  <a:pt x="250727" y="81820"/>
                  <a:pt x="252034" y="86387"/>
                </a:cubicBezTo>
                <a:cubicBezTo>
                  <a:pt x="253341" y="90965"/>
                  <a:pt x="255247" y="94884"/>
                  <a:pt x="257753" y="98145"/>
                </a:cubicBezTo>
                <a:cubicBezTo>
                  <a:pt x="260149" y="101521"/>
                  <a:pt x="263144" y="104134"/>
                  <a:pt x="266739" y="105984"/>
                </a:cubicBezTo>
                <a:cubicBezTo>
                  <a:pt x="270332" y="107833"/>
                  <a:pt x="274362" y="108764"/>
                  <a:pt x="278828" y="108764"/>
                </a:cubicBezTo>
                <a:cubicBezTo>
                  <a:pt x="282967" y="108764"/>
                  <a:pt x="286561" y="108001"/>
                  <a:pt x="289611" y="106475"/>
                </a:cubicBezTo>
                <a:cubicBezTo>
                  <a:pt x="292769" y="104844"/>
                  <a:pt x="295493" y="102608"/>
                  <a:pt x="297780" y="99775"/>
                </a:cubicBezTo>
                <a:lnTo>
                  <a:pt x="298761" y="107457"/>
                </a:lnTo>
                <a:lnTo>
                  <a:pt x="315915" y="107457"/>
                </a:lnTo>
                <a:lnTo>
                  <a:pt x="315915" y="2939"/>
                </a:lnTo>
                <a:lnTo>
                  <a:pt x="296963" y="2939"/>
                </a:lnTo>
                <a:lnTo>
                  <a:pt x="296963" y="40500"/>
                </a:lnTo>
                <a:cubicBezTo>
                  <a:pt x="294675" y="37887"/>
                  <a:pt x="292061" y="35927"/>
                  <a:pt x="289121" y="34621"/>
                </a:cubicBezTo>
                <a:cubicBezTo>
                  <a:pt x="286180" y="33204"/>
                  <a:pt x="282803" y="32497"/>
                  <a:pt x="278991" y="32497"/>
                </a:cubicBezTo>
                <a:cubicBezTo>
                  <a:pt x="274417" y="32497"/>
                  <a:pt x="270332" y="33423"/>
                  <a:pt x="266739" y="35274"/>
                </a:cubicBezTo>
                <a:cubicBezTo>
                  <a:pt x="263144" y="37015"/>
                  <a:pt x="260094" y="39574"/>
                  <a:pt x="257589" y="42948"/>
                </a:cubicBezTo>
                <a:cubicBezTo>
                  <a:pt x="255084" y="46215"/>
                  <a:pt x="253178" y="50188"/>
                  <a:pt x="251871" y="54870"/>
                </a:cubicBezTo>
                <a:cubicBezTo>
                  <a:pt x="250673" y="59443"/>
                  <a:pt x="250074" y="64501"/>
                  <a:pt x="250074" y="70062"/>
                </a:cubicBezTo>
                <a:close/>
                <a:moveTo>
                  <a:pt x="268862" y="71525"/>
                </a:moveTo>
                <a:lnTo>
                  <a:pt x="268862" y="70062"/>
                </a:lnTo>
                <a:cubicBezTo>
                  <a:pt x="268862" y="67010"/>
                  <a:pt x="269134" y="64125"/>
                  <a:pt x="269679" y="61403"/>
                </a:cubicBezTo>
                <a:cubicBezTo>
                  <a:pt x="270224" y="58680"/>
                  <a:pt x="271095" y="56340"/>
                  <a:pt x="272293" y="54380"/>
                </a:cubicBezTo>
                <a:cubicBezTo>
                  <a:pt x="273491" y="52312"/>
                  <a:pt x="275016" y="50733"/>
                  <a:pt x="276867" y="49645"/>
                </a:cubicBezTo>
                <a:cubicBezTo>
                  <a:pt x="278828" y="48447"/>
                  <a:pt x="281116" y="47848"/>
                  <a:pt x="283730" y="47848"/>
                </a:cubicBezTo>
                <a:cubicBezTo>
                  <a:pt x="286997" y="47848"/>
                  <a:pt x="289666" y="48556"/>
                  <a:pt x="291735" y="49971"/>
                </a:cubicBezTo>
                <a:cubicBezTo>
                  <a:pt x="293913" y="51386"/>
                  <a:pt x="295656" y="53291"/>
                  <a:pt x="296963" y="55687"/>
                </a:cubicBezTo>
                <a:lnTo>
                  <a:pt x="296963" y="85572"/>
                </a:lnTo>
                <a:cubicBezTo>
                  <a:pt x="295656" y="87965"/>
                  <a:pt x="293913" y="89867"/>
                  <a:pt x="291735" y="91289"/>
                </a:cubicBezTo>
                <a:cubicBezTo>
                  <a:pt x="289557" y="92700"/>
                  <a:pt x="286833" y="93410"/>
                  <a:pt x="283566" y="93410"/>
                </a:cubicBezTo>
                <a:cubicBezTo>
                  <a:pt x="280952" y="93410"/>
                  <a:pt x="278719" y="92867"/>
                  <a:pt x="276867" y="91780"/>
                </a:cubicBezTo>
                <a:cubicBezTo>
                  <a:pt x="275016" y="90578"/>
                  <a:pt x="273491" y="89000"/>
                  <a:pt x="272293" y="87045"/>
                </a:cubicBezTo>
                <a:cubicBezTo>
                  <a:pt x="271095" y="85080"/>
                  <a:pt x="270224" y="82792"/>
                  <a:pt x="269679" y="80179"/>
                </a:cubicBezTo>
                <a:cubicBezTo>
                  <a:pt x="269134" y="77461"/>
                  <a:pt x="268862" y="74577"/>
                  <a:pt x="268862" y="71525"/>
                </a:cubicBezTo>
                <a:close/>
                <a:moveTo>
                  <a:pt x="333704" y="70062"/>
                </a:moveTo>
                <a:lnTo>
                  <a:pt x="333704" y="71525"/>
                </a:lnTo>
                <a:cubicBezTo>
                  <a:pt x="333704" y="76866"/>
                  <a:pt x="334357" y="81820"/>
                  <a:pt x="335665" y="86387"/>
                </a:cubicBezTo>
                <a:cubicBezTo>
                  <a:pt x="336972" y="90965"/>
                  <a:pt x="338878" y="94884"/>
                  <a:pt x="341383" y="98145"/>
                </a:cubicBezTo>
                <a:cubicBezTo>
                  <a:pt x="343778" y="101521"/>
                  <a:pt x="346774" y="104134"/>
                  <a:pt x="350368" y="105984"/>
                </a:cubicBezTo>
                <a:cubicBezTo>
                  <a:pt x="353963" y="107833"/>
                  <a:pt x="357993" y="108764"/>
                  <a:pt x="362458" y="108764"/>
                </a:cubicBezTo>
                <a:cubicBezTo>
                  <a:pt x="366597" y="108764"/>
                  <a:pt x="370192" y="108001"/>
                  <a:pt x="373241" y="106475"/>
                </a:cubicBezTo>
                <a:cubicBezTo>
                  <a:pt x="376400" y="104844"/>
                  <a:pt x="379122" y="102608"/>
                  <a:pt x="381410" y="99775"/>
                </a:cubicBezTo>
                <a:lnTo>
                  <a:pt x="382390" y="107457"/>
                </a:lnTo>
                <a:lnTo>
                  <a:pt x="399545" y="107457"/>
                </a:lnTo>
                <a:lnTo>
                  <a:pt x="399545" y="2939"/>
                </a:lnTo>
                <a:lnTo>
                  <a:pt x="380594" y="2939"/>
                </a:lnTo>
                <a:lnTo>
                  <a:pt x="380594" y="40500"/>
                </a:lnTo>
                <a:cubicBezTo>
                  <a:pt x="378306" y="37887"/>
                  <a:pt x="375692" y="35927"/>
                  <a:pt x="372751" y="34621"/>
                </a:cubicBezTo>
                <a:cubicBezTo>
                  <a:pt x="369810" y="33204"/>
                  <a:pt x="366434" y="32497"/>
                  <a:pt x="362621" y="32497"/>
                </a:cubicBezTo>
                <a:cubicBezTo>
                  <a:pt x="358047" y="32497"/>
                  <a:pt x="353963" y="33423"/>
                  <a:pt x="350368" y="35274"/>
                </a:cubicBezTo>
                <a:cubicBezTo>
                  <a:pt x="346774" y="37015"/>
                  <a:pt x="343724" y="39574"/>
                  <a:pt x="341219" y="42948"/>
                </a:cubicBezTo>
                <a:cubicBezTo>
                  <a:pt x="338715" y="46215"/>
                  <a:pt x="336808" y="50188"/>
                  <a:pt x="335501" y="54870"/>
                </a:cubicBezTo>
                <a:cubicBezTo>
                  <a:pt x="334303" y="59443"/>
                  <a:pt x="333704" y="64501"/>
                  <a:pt x="333704" y="70062"/>
                </a:cubicBezTo>
                <a:close/>
                <a:moveTo>
                  <a:pt x="352493" y="71525"/>
                </a:moveTo>
                <a:lnTo>
                  <a:pt x="352493" y="70062"/>
                </a:lnTo>
                <a:cubicBezTo>
                  <a:pt x="352493" y="67010"/>
                  <a:pt x="352764" y="64125"/>
                  <a:pt x="353309" y="61403"/>
                </a:cubicBezTo>
                <a:cubicBezTo>
                  <a:pt x="353854" y="58680"/>
                  <a:pt x="354725" y="56340"/>
                  <a:pt x="355923" y="54380"/>
                </a:cubicBezTo>
                <a:cubicBezTo>
                  <a:pt x="357122" y="52312"/>
                  <a:pt x="358646" y="50733"/>
                  <a:pt x="360498" y="49645"/>
                </a:cubicBezTo>
                <a:cubicBezTo>
                  <a:pt x="362458" y="48447"/>
                  <a:pt x="364745" y="47848"/>
                  <a:pt x="367359" y="47848"/>
                </a:cubicBezTo>
                <a:cubicBezTo>
                  <a:pt x="370627" y="47848"/>
                  <a:pt x="373296" y="48556"/>
                  <a:pt x="375365" y="49971"/>
                </a:cubicBezTo>
                <a:cubicBezTo>
                  <a:pt x="377543" y="51386"/>
                  <a:pt x="379287" y="53291"/>
                  <a:pt x="380594" y="55687"/>
                </a:cubicBezTo>
                <a:lnTo>
                  <a:pt x="380594" y="85572"/>
                </a:lnTo>
                <a:cubicBezTo>
                  <a:pt x="379287" y="87965"/>
                  <a:pt x="377543" y="89867"/>
                  <a:pt x="375365" y="91289"/>
                </a:cubicBezTo>
                <a:cubicBezTo>
                  <a:pt x="373186" y="92700"/>
                  <a:pt x="370464" y="93410"/>
                  <a:pt x="367196" y="93410"/>
                </a:cubicBezTo>
                <a:cubicBezTo>
                  <a:pt x="364582" y="93410"/>
                  <a:pt x="362350" y="92867"/>
                  <a:pt x="360498" y="91780"/>
                </a:cubicBezTo>
                <a:cubicBezTo>
                  <a:pt x="358646" y="90578"/>
                  <a:pt x="357122" y="89000"/>
                  <a:pt x="355923" y="87045"/>
                </a:cubicBezTo>
                <a:cubicBezTo>
                  <a:pt x="354725" y="85080"/>
                  <a:pt x="353854" y="82792"/>
                  <a:pt x="353309" y="80179"/>
                </a:cubicBezTo>
                <a:cubicBezTo>
                  <a:pt x="352764" y="77461"/>
                  <a:pt x="352493" y="74577"/>
                  <a:pt x="352493" y="71525"/>
                </a:cubicBezTo>
                <a:close/>
              </a:path>
            </a:pathLst>
          </a:custGeom>
          <a:solidFill>
            <a:srgbClr val="000000"/>
          </a:solidFill>
          <a:ln w="10432" cap="sq">
            <a:noFill/>
            <a:prstDash val="solid"/>
            <a:miter/>
          </a:ln>
        </p:spPr>
        <p:txBody>
          <a:bodyPr rtlCol="0" anchor="ctr"/>
          <a:lstStyle/>
          <a:p>
            <a:endParaRPr lang="en-US" sz="2000"/>
          </a:p>
        </p:txBody>
      </p:sp>
      <p:sp>
        <p:nvSpPr>
          <p:cNvPr id="181" name="Freeform 180">
            <a:extLst>
              <a:ext uri="{FF2B5EF4-FFF2-40B4-BE49-F238E27FC236}">
                <a16:creationId xmlns:a16="http://schemas.microsoft.com/office/drawing/2014/main" id="{DE7FCFC6-A313-844B-929A-146E0A437805}"/>
              </a:ext>
            </a:extLst>
          </p:cNvPr>
          <p:cNvSpPr/>
          <p:nvPr/>
        </p:nvSpPr>
        <p:spPr>
          <a:xfrm>
            <a:off x="1403947" y="4155957"/>
            <a:ext cx="178269" cy="116500"/>
          </a:xfrm>
          <a:custGeom>
            <a:avLst/>
            <a:gdLst>
              <a:gd name="connsiteX0" fmla="*/ 37740 w 188663"/>
              <a:gd name="connsiteY0" fmla="*/ 25476 h 123293"/>
              <a:gd name="connsiteX1" fmla="*/ 23363 w 188663"/>
              <a:gd name="connsiteY1" fmla="*/ 29069 h 123293"/>
              <a:gd name="connsiteX2" fmla="*/ 12580 w 188663"/>
              <a:gd name="connsiteY2" fmla="*/ 38540 h 123293"/>
              <a:gd name="connsiteX3" fmla="*/ 12580 w 188663"/>
              <a:gd name="connsiteY3" fmla="*/ 36744 h 123293"/>
              <a:gd name="connsiteX4" fmla="*/ 11926 w 188663"/>
              <a:gd name="connsiteY4" fmla="*/ 26782 h 123293"/>
              <a:gd name="connsiteX5" fmla="*/ 0 w 188663"/>
              <a:gd name="connsiteY5" fmla="*/ 26782 h 123293"/>
              <a:gd name="connsiteX6" fmla="*/ 0 w 188663"/>
              <a:gd name="connsiteY6" fmla="*/ 100436 h 123293"/>
              <a:gd name="connsiteX7" fmla="*/ 12580 w 188663"/>
              <a:gd name="connsiteY7" fmla="*/ 100436 h 123293"/>
              <a:gd name="connsiteX8" fmla="*/ 12580 w 188663"/>
              <a:gd name="connsiteY8" fmla="*/ 53238 h 123293"/>
              <a:gd name="connsiteX9" fmla="*/ 15684 w 188663"/>
              <a:gd name="connsiteY9" fmla="*/ 47032 h 123293"/>
              <a:gd name="connsiteX10" fmla="*/ 20096 w 188663"/>
              <a:gd name="connsiteY10" fmla="*/ 42459 h 123293"/>
              <a:gd name="connsiteX11" fmla="*/ 26631 w 188663"/>
              <a:gd name="connsiteY11" fmla="*/ 39193 h 123293"/>
              <a:gd name="connsiteX12" fmla="*/ 35126 w 188663"/>
              <a:gd name="connsiteY12" fmla="*/ 38051 h 123293"/>
              <a:gd name="connsiteX13" fmla="*/ 41988 w 188663"/>
              <a:gd name="connsiteY13" fmla="*/ 38377 h 123293"/>
              <a:gd name="connsiteX14" fmla="*/ 48850 w 188663"/>
              <a:gd name="connsiteY14" fmla="*/ 39520 h 123293"/>
              <a:gd name="connsiteX15" fmla="*/ 50648 w 188663"/>
              <a:gd name="connsiteY15" fmla="*/ 27272 h 123293"/>
              <a:gd name="connsiteX16" fmla="*/ 44929 w 188663"/>
              <a:gd name="connsiteY16" fmla="*/ 25966 h 123293"/>
              <a:gd name="connsiteX17" fmla="*/ 37740 w 188663"/>
              <a:gd name="connsiteY17" fmla="*/ 25476 h 123293"/>
              <a:gd name="connsiteX18" fmla="*/ 133788 w 188663"/>
              <a:gd name="connsiteY18" fmla="*/ 100436 h 123293"/>
              <a:gd name="connsiteX19" fmla="*/ 133788 w 188663"/>
              <a:gd name="connsiteY19" fmla="*/ 90141 h 123293"/>
              <a:gd name="connsiteX20" fmla="*/ 84121 w 188663"/>
              <a:gd name="connsiteY20" fmla="*/ 90141 h 123293"/>
              <a:gd name="connsiteX21" fmla="*/ 110750 w 188663"/>
              <a:gd name="connsiteY21" fmla="*/ 61399 h 123293"/>
              <a:gd name="connsiteX22" fmla="*/ 117776 w 188663"/>
              <a:gd name="connsiteY22" fmla="*/ 53238 h 123293"/>
              <a:gd name="connsiteX23" fmla="*/ 123821 w 188663"/>
              <a:gd name="connsiteY23" fmla="*/ 44746 h 123293"/>
              <a:gd name="connsiteX24" fmla="*/ 127742 w 188663"/>
              <a:gd name="connsiteY24" fmla="*/ 36254 h 123293"/>
              <a:gd name="connsiteX25" fmla="*/ 129376 w 188663"/>
              <a:gd name="connsiteY25" fmla="*/ 27599 h 123293"/>
              <a:gd name="connsiteX26" fmla="*/ 127252 w 188663"/>
              <a:gd name="connsiteY26" fmla="*/ 16658 h 123293"/>
              <a:gd name="connsiteX27" fmla="*/ 121207 w 188663"/>
              <a:gd name="connsiteY27" fmla="*/ 7839 h 123293"/>
              <a:gd name="connsiteX28" fmla="*/ 111731 w 188663"/>
              <a:gd name="connsiteY28" fmla="*/ 2124 h 123293"/>
              <a:gd name="connsiteX29" fmla="*/ 99151 w 188663"/>
              <a:gd name="connsiteY29" fmla="*/ 0 h 123293"/>
              <a:gd name="connsiteX30" fmla="*/ 85428 w 188663"/>
              <a:gd name="connsiteY30" fmla="*/ 2450 h 123293"/>
              <a:gd name="connsiteX31" fmla="*/ 75461 w 188663"/>
              <a:gd name="connsiteY31" fmla="*/ 9145 h 123293"/>
              <a:gd name="connsiteX32" fmla="*/ 69090 w 188663"/>
              <a:gd name="connsiteY32" fmla="*/ 18780 h 123293"/>
              <a:gd name="connsiteX33" fmla="*/ 66965 w 188663"/>
              <a:gd name="connsiteY33" fmla="*/ 30538 h 123293"/>
              <a:gd name="connsiteX34" fmla="*/ 79709 w 188663"/>
              <a:gd name="connsiteY34" fmla="*/ 30538 h 123293"/>
              <a:gd name="connsiteX35" fmla="*/ 80853 w 188663"/>
              <a:gd name="connsiteY35" fmla="*/ 22209 h 123293"/>
              <a:gd name="connsiteX36" fmla="*/ 84447 w 188663"/>
              <a:gd name="connsiteY36" fmla="*/ 15841 h 123293"/>
              <a:gd name="connsiteX37" fmla="*/ 90492 w 188663"/>
              <a:gd name="connsiteY37" fmla="*/ 11922 h 123293"/>
              <a:gd name="connsiteX38" fmla="*/ 99151 w 188663"/>
              <a:gd name="connsiteY38" fmla="*/ 10452 h 123293"/>
              <a:gd name="connsiteX39" fmla="*/ 106503 w 188663"/>
              <a:gd name="connsiteY39" fmla="*/ 11922 h 123293"/>
              <a:gd name="connsiteX40" fmla="*/ 112058 w 188663"/>
              <a:gd name="connsiteY40" fmla="*/ 15514 h 123293"/>
              <a:gd name="connsiteX41" fmla="*/ 115325 w 188663"/>
              <a:gd name="connsiteY41" fmla="*/ 21230 h 123293"/>
              <a:gd name="connsiteX42" fmla="*/ 116632 w 188663"/>
              <a:gd name="connsiteY42" fmla="*/ 28088 h 123293"/>
              <a:gd name="connsiteX43" fmla="*/ 115816 w 188663"/>
              <a:gd name="connsiteY43" fmla="*/ 33967 h 123293"/>
              <a:gd name="connsiteX44" fmla="*/ 113365 w 188663"/>
              <a:gd name="connsiteY44" fmla="*/ 39846 h 123293"/>
              <a:gd name="connsiteX45" fmla="*/ 108627 w 188663"/>
              <a:gd name="connsiteY45" fmla="*/ 46706 h 123293"/>
              <a:gd name="connsiteX46" fmla="*/ 101438 w 188663"/>
              <a:gd name="connsiteY46" fmla="*/ 55358 h 123293"/>
              <a:gd name="connsiteX47" fmla="*/ 68926 w 188663"/>
              <a:gd name="connsiteY47" fmla="*/ 91447 h 123293"/>
              <a:gd name="connsiteX48" fmla="*/ 68926 w 188663"/>
              <a:gd name="connsiteY48" fmla="*/ 100436 h 123293"/>
              <a:gd name="connsiteX49" fmla="*/ 133788 w 188663"/>
              <a:gd name="connsiteY49" fmla="*/ 100436 h 123293"/>
              <a:gd name="connsiteX50" fmla="*/ 188663 w 188663"/>
              <a:gd name="connsiteY50" fmla="*/ 97488 h 123293"/>
              <a:gd name="connsiteX51" fmla="*/ 188663 w 188663"/>
              <a:gd name="connsiteY51" fmla="*/ 85574 h 123293"/>
              <a:gd name="connsiteX52" fmla="*/ 174940 w 188663"/>
              <a:gd name="connsiteY52" fmla="*/ 85574 h 123293"/>
              <a:gd name="connsiteX53" fmla="*/ 174940 w 188663"/>
              <a:gd name="connsiteY53" fmla="*/ 97656 h 123293"/>
              <a:gd name="connsiteX54" fmla="*/ 173469 w 188663"/>
              <a:gd name="connsiteY54" fmla="*/ 108922 h 123293"/>
              <a:gd name="connsiteX55" fmla="*/ 168894 w 188663"/>
              <a:gd name="connsiteY55" fmla="*/ 119050 h 123293"/>
              <a:gd name="connsiteX56" fmla="*/ 176736 w 188663"/>
              <a:gd name="connsiteY56" fmla="*/ 123293 h 123293"/>
              <a:gd name="connsiteX57" fmla="*/ 185396 w 188663"/>
              <a:gd name="connsiteY57" fmla="*/ 111379 h 123293"/>
              <a:gd name="connsiteX58" fmla="*/ 188663 w 188663"/>
              <a:gd name="connsiteY58" fmla="*/ 97488 h 12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663" h="123293">
                <a:moveTo>
                  <a:pt x="37740" y="25476"/>
                </a:moveTo>
                <a:cubicBezTo>
                  <a:pt x="32404" y="25476"/>
                  <a:pt x="27611" y="26673"/>
                  <a:pt x="23363" y="29069"/>
                </a:cubicBezTo>
                <a:cubicBezTo>
                  <a:pt x="19225" y="31355"/>
                  <a:pt x="15630" y="34512"/>
                  <a:pt x="12580" y="38540"/>
                </a:cubicBezTo>
                <a:lnTo>
                  <a:pt x="12580" y="36744"/>
                </a:lnTo>
                <a:lnTo>
                  <a:pt x="11926" y="26782"/>
                </a:lnTo>
                <a:lnTo>
                  <a:pt x="0" y="26782"/>
                </a:lnTo>
                <a:lnTo>
                  <a:pt x="0" y="100436"/>
                </a:lnTo>
                <a:lnTo>
                  <a:pt x="12580" y="100436"/>
                </a:lnTo>
                <a:lnTo>
                  <a:pt x="12580" y="53238"/>
                </a:lnTo>
                <a:cubicBezTo>
                  <a:pt x="13452" y="50951"/>
                  <a:pt x="14486" y="48883"/>
                  <a:pt x="15684" y="47032"/>
                </a:cubicBezTo>
                <a:cubicBezTo>
                  <a:pt x="16991" y="45181"/>
                  <a:pt x="18461" y="43657"/>
                  <a:pt x="20096" y="42459"/>
                </a:cubicBezTo>
                <a:cubicBezTo>
                  <a:pt x="21947" y="40935"/>
                  <a:pt x="24125" y="39846"/>
                  <a:pt x="26631" y="39193"/>
                </a:cubicBezTo>
                <a:cubicBezTo>
                  <a:pt x="29136" y="38431"/>
                  <a:pt x="31968" y="38051"/>
                  <a:pt x="35126" y="38051"/>
                </a:cubicBezTo>
                <a:cubicBezTo>
                  <a:pt x="37523" y="38051"/>
                  <a:pt x="39810" y="38159"/>
                  <a:pt x="41988" y="38377"/>
                </a:cubicBezTo>
                <a:cubicBezTo>
                  <a:pt x="44167" y="38594"/>
                  <a:pt x="46454" y="38976"/>
                  <a:pt x="48850" y="39520"/>
                </a:cubicBezTo>
                <a:lnTo>
                  <a:pt x="50648" y="27272"/>
                </a:lnTo>
                <a:cubicBezTo>
                  <a:pt x="49341" y="26728"/>
                  <a:pt x="47434" y="26293"/>
                  <a:pt x="44929" y="25966"/>
                </a:cubicBezTo>
                <a:cubicBezTo>
                  <a:pt x="42424" y="25640"/>
                  <a:pt x="40027" y="25476"/>
                  <a:pt x="37740" y="25476"/>
                </a:cubicBezTo>
                <a:close/>
                <a:moveTo>
                  <a:pt x="133788" y="100436"/>
                </a:moveTo>
                <a:lnTo>
                  <a:pt x="133788" y="90141"/>
                </a:lnTo>
                <a:lnTo>
                  <a:pt x="84121" y="90141"/>
                </a:lnTo>
                <a:lnTo>
                  <a:pt x="110750" y="61399"/>
                </a:lnTo>
                <a:cubicBezTo>
                  <a:pt x="113256" y="58682"/>
                  <a:pt x="115598" y="55954"/>
                  <a:pt x="117776" y="53238"/>
                </a:cubicBezTo>
                <a:cubicBezTo>
                  <a:pt x="120064" y="50407"/>
                  <a:pt x="122079" y="47576"/>
                  <a:pt x="123821" y="44746"/>
                </a:cubicBezTo>
                <a:cubicBezTo>
                  <a:pt x="125455" y="41915"/>
                  <a:pt x="126762" y="39084"/>
                  <a:pt x="127742" y="36254"/>
                </a:cubicBezTo>
                <a:cubicBezTo>
                  <a:pt x="128831" y="33423"/>
                  <a:pt x="129376" y="30538"/>
                  <a:pt x="129376" y="27599"/>
                </a:cubicBezTo>
                <a:cubicBezTo>
                  <a:pt x="129376" y="23570"/>
                  <a:pt x="128668" y="19924"/>
                  <a:pt x="127252" y="16658"/>
                </a:cubicBezTo>
                <a:cubicBezTo>
                  <a:pt x="125837" y="13283"/>
                  <a:pt x="123821" y="10343"/>
                  <a:pt x="121207" y="7839"/>
                </a:cubicBezTo>
                <a:cubicBezTo>
                  <a:pt x="118702" y="5444"/>
                  <a:pt x="115544" y="3539"/>
                  <a:pt x="111731" y="2124"/>
                </a:cubicBezTo>
                <a:cubicBezTo>
                  <a:pt x="108028" y="708"/>
                  <a:pt x="103835" y="0"/>
                  <a:pt x="99151" y="0"/>
                </a:cubicBezTo>
                <a:cubicBezTo>
                  <a:pt x="94032" y="0"/>
                  <a:pt x="89458" y="817"/>
                  <a:pt x="85428" y="2450"/>
                </a:cubicBezTo>
                <a:cubicBezTo>
                  <a:pt x="81507" y="4083"/>
                  <a:pt x="78185" y="6315"/>
                  <a:pt x="75461" y="9145"/>
                </a:cubicBezTo>
                <a:cubicBezTo>
                  <a:pt x="72738" y="11867"/>
                  <a:pt x="70615" y="15078"/>
                  <a:pt x="69090" y="18780"/>
                </a:cubicBezTo>
                <a:cubicBezTo>
                  <a:pt x="67674" y="22482"/>
                  <a:pt x="66965" y="26402"/>
                  <a:pt x="66965" y="30538"/>
                </a:cubicBezTo>
                <a:lnTo>
                  <a:pt x="79709" y="30538"/>
                </a:lnTo>
                <a:cubicBezTo>
                  <a:pt x="79709" y="27489"/>
                  <a:pt x="80091" y="24714"/>
                  <a:pt x="80853" y="22209"/>
                </a:cubicBezTo>
                <a:cubicBezTo>
                  <a:pt x="81615" y="19705"/>
                  <a:pt x="82814" y="17583"/>
                  <a:pt x="84447" y="15841"/>
                </a:cubicBezTo>
                <a:cubicBezTo>
                  <a:pt x="86081" y="14099"/>
                  <a:pt x="88096" y="12793"/>
                  <a:pt x="90492" y="11922"/>
                </a:cubicBezTo>
                <a:cubicBezTo>
                  <a:pt x="92997" y="10942"/>
                  <a:pt x="95884" y="10452"/>
                  <a:pt x="99151" y="10452"/>
                </a:cubicBezTo>
                <a:cubicBezTo>
                  <a:pt x="101874" y="10452"/>
                  <a:pt x="104325" y="10942"/>
                  <a:pt x="106503" y="11922"/>
                </a:cubicBezTo>
                <a:cubicBezTo>
                  <a:pt x="108681" y="12793"/>
                  <a:pt x="110533" y="13990"/>
                  <a:pt x="112058" y="15514"/>
                </a:cubicBezTo>
                <a:cubicBezTo>
                  <a:pt x="113474" y="17148"/>
                  <a:pt x="114563" y="19052"/>
                  <a:pt x="115325" y="21230"/>
                </a:cubicBezTo>
                <a:cubicBezTo>
                  <a:pt x="116197" y="23298"/>
                  <a:pt x="116632" y="25584"/>
                  <a:pt x="116632" y="28088"/>
                </a:cubicBezTo>
                <a:cubicBezTo>
                  <a:pt x="116632" y="30048"/>
                  <a:pt x="116360" y="32008"/>
                  <a:pt x="115816" y="33967"/>
                </a:cubicBezTo>
                <a:cubicBezTo>
                  <a:pt x="115381" y="35818"/>
                  <a:pt x="114563" y="37778"/>
                  <a:pt x="113365" y="39846"/>
                </a:cubicBezTo>
                <a:cubicBezTo>
                  <a:pt x="112167" y="41915"/>
                  <a:pt x="110587" y="44201"/>
                  <a:pt x="108627" y="46706"/>
                </a:cubicBezTo>
                <a:cubicBezTo>
                  <a:pt x="106666" y="49210"/>
                  <a:pt x="104271" y="52094"/>
                  <a:pt x="101438" y="55358"/>
                </a:cubicBezTo>
                <a:lnTo>
                  <a:pt x="68926" y="91447"/>
                </a:lnTo>
                <a:lnTo>
                  <a:pt x="68926" y="100436"/>
                </a:lnTo>
                <a:lnTo>
                  <a:pt x="133788" y="100436"/>
                </a:lnTo>
                <a:close/>
                <a:moveTo>
                  <a:pt x="188663" y="97488"/>
                </a:moveTo>
                <a:lnTo>
                  <a:pt x="188663" y="85574"/>
                </a:lnTo>
                <a:lnTo>
                  <a:pt x="174940" y="85574"/>
                </a:lnTo>
                <a:lnTo>
                  <a:pt x="174940" y="97656"/>
                </a:lnTo>
                <a:cubicBezTo>
                  <a:pt x="174940" y="101575"/>
                  <a:pt x="174449" y="105327"/>
                  <a:pt x="173469" y="108922"/>
                </a:cubicBezTo>
                <a:cubicBezTo>
                  <a:pt x="172598" y="112518"/>
                  <a:pt x="171073" y="115894"/>
                  <a:pt x="168894" y="119050"/>
                </a:cubicBezTo>
                <a:lnTo>
                  <a:pt x="176736" y="123293"/>
                </a:lnTo>
                <a:cubicBezTo>
                  <a:pt x="180440" y="120032"/>
                  <a:pt x="183326" y="116050"/>
                  <a:pt x="185396" y="111379"/>
                </a:cubicBezTo>
                <a:cubicBezTo>
                  <a:pt x="187574" y="106696"/>
                  <a:pt x="188663" y="102066"/>
                  <a:pt x="188663" y="97488"/>
                </a:cubicBezTo>
                <a:close/>
              </a:path>
            </a:pathLst>
          </a:custGeom>
          <a:solidFill>
            <a:srgbClr val="000000"/>
          </a:solidFill>
          <a:ln w="10432" cap="sq">
            <a:noFill/>
            <a:prstDash val="solid"/>
            <a:miter/>
          </a:ln>
        </p:spPr>
        <p:txBody>
          <a:bodyPr rtlCol="0" anchor="ctr"/>
          <a:lstStyle/>
          <a:p>
            <a:endParaRPr lang="en-US" sz="2000"/>
          </a:p>
        </p:txBody>
      </p:sp>
      <p:sp>
        <p:nvSpPr>
          <p:cNvPr id="182" name="Freeform 181">
            <a:extLst>
              <a:ext uri="{FF2B5EF4-FFF2-40B4-BE49-F238E27FC236}">
                <a16:creationId xmlns:a16="http://schemas.microsoft.com/office/drawing/2014/main" id="{12AE56A5-CA8B-C041-8751-59D2A6428001}"/>
              </a:ext>
            </a:extLst>
          </p:cNvPr>
          <p:cNvSpPr/>
          <p:nvPr/>
        </p:nvSpPr>
        <p:spPr>
          <a:xfrm>
            <a:off x="1720042" y="4155956"/>
            <a:ext cx="127799" cy="96137"/>
          </a:xfrm>
          <a:custGeom>
            <a:avLst/>
            <a:gdLst>
              <a:gd name="connsiteX0" fmla="*/ 37736 w 135250"/>
              <a:gd name="connsiteY0" fmla="*/ 25476 h 101742"/>
              <a:gd name="connsiteX1" fmla="*/ 23359 w 135250"/>
              <a:gd name="connsiteY1" fmla="*/ 29069 h 101742"/>
              <a:gd name="connsiteX2" fmla="*/ 12579 w 135250"/>
              <a:gd name="connsiteY2" fmla="*/ 38540 h 101742"/>
              <a:gd name="connsiteX3" fmla="*/ 12579 w 135250"/>
              <a:gd name="connsiteY3" fmla="*/ 36744 h 101742"/>
              <a:gd name="connsiteX4" fmla="*/ 11920 w 135250"/>
              <a:gd name="connsiteY4" fmla="*/ 26782 h 101742"/>
              <a:gd name="connsiteX5" fmla="*/ 0 w 135250"/>
              <a:gd name="connsiteY5" fmla="*/ 26782 h 101742"/>
              <a:gd name="connsiteX6" fmla="*/ 0 w 135250"/>
              <a:gd name="connsiteY6" fmla="*/ 100436 h 101742"/>
              <a:gd name="connsiteX7" fmla="*/ 12579 w 135250"/>
              <a:gd name="connsiteY7" fmla="*/ 100436 h 101742"/>
              <a:gd name="connsiteX8" fmla="*/ 12579 w 135250"/>
              <a:gd name="connsiteY8" fmla="*/ 53238 h 101742"/>
              <a:gd name="connsiteX9" fmla="*/ 15684 w 135250"/>
              <a:gd name="connsiteY9" fmla="*/ 47032 h 101742"/>
              <a:gd name="connsiteX10" fmla="*/ 20097 w 135250"/>
              <a:gd name="connsiteY10" fmla="*/ 42459 h 101742"/>
              <a:gd name="connsiteX11" fmla="*/ 26632 w 135250"/>
              <a:gd name="connsiteY11" fmla="*/ 39193 h 101742"/>
              <a:gd name="connsiteX12" fmla="*/ 35122 w 135250"/>
              <a:gd name="connsiteY12" fmla="*/ 38051 h 101742"/>
              <a:gd name="connsiteX13" fmla="*/ 41981 w 135250"/>
              <a:gd name="connsiteY13" fmla="*/ 38377 h 101742"/>
              <a:gd name="connsiteX14" fmla="*/ 48851 w 135250"/>
              <a:gd name="connsiteY14" fmla="*/ 39520 h 101742"/>
              <a:gd name="connsiteX15" fmla="*/ 50639 w 135250"/>
              <a:gd name="connsiteY15" fmla="*/ 27272 h 101742"/>
              <a:gd name="connsiteX16" fmla="*/ 44930 w 135250"/>
              <a:gd name="connsiteY16" fmla="*/ 25966 h 101742"/>
              <a:gd name="connsiteX17" fmla="*/ 37736 w 135250"/>
              <a:gd name="connsiteY17" fmla="*/ 25476 h 101742"/>
              <a:gd name="connsiteX18" fmla="*/ 135250 w 135250"/>
              <a:gd name="connsiteY18" fmla="*/ 62549 h 101742"/>
              <a:gd name="connsiteX19" fmla="*/ 135250 w 135250"/>
              <a:gd name="connsiteY19" fmla="*/ 39357 h 101742"/>
              <a:gd name="connsiteX20" fmla="*/ 133128 w 135250"/>
              <a:gd name="connsiteY20" fmla="*/ 22700 h 101742"/>
              <a:gd name="connsiteX21" fmla="*/ 126917 w 135250"/>
              <a:gd name="connsiteY21" fmla="*/ 10288 h 101742"/>
              <a:gd name="connsiteX22" fmla="*/ 116628 w 135250"/>
              <a:gd name="connsiteY22" fmla="*/ 2613 h 101742"/>
              <a:gd name="connsiteX23" fmla="*/ 103234 w 135250"/>
              <a:gd name="connsiteY23" fmla="*/ 0 h 101742"/>
              <a:gd name="connsiteX24" fmla="*/ 89505 w 135250"/>
              <a:gd name="connsiteY24" fmla="*/ 2613 h 101742"/>
              <a:gd name="connsiteX25" fmla="*/ 79540 w 135250"/>
              <a:gd name="connsiteY25" fmla="*/ 10288 h 101742"/>
              <a:gd name="connsiteX26" fmla="*/ 73172 w 135250"/>
              <a:gd name="connsiteY26" fmla="*/ 22700 h 101742"/>
              <a:gd name="connsiteX27" fmla="*/ 71050 w 135250"/>
              <a:gd name="connsiteY27" fmla="*/ 39357 h 101742"/>
              <a:gd name="connsiteX28" fmla="*/ 71050 w 135250"/>
              <a:gd name="connsiteY28" fmla="*/ 62549 h 101742"/>
              <a:gd name="connsiteX29" fmla="*/ 73172 w 135250"/>
              <a:gd name="connsiteY29" fmla="*/ 79366 h 101742"/>
              <a:gd name="connsiteX30" fmla="*/ 79540 w 135250"/>
              <a:gd name="connsiteY30" fmla="*/ 91615 h 101742"/>
              <a:gd name="connsiteX31" fmla="*/ 89672 w 135250"/>
              <a:gd name="connsiteY31" fmla="*/ 99286 h 101742"/>
              <a:gd name="connsiteX32" fmla="*/ 103234 w 135250"/>
              <a:gd name="connsiteY32" fmla="*/ 101742 h 101742"/>
              <a:gd name="connsiteX33" fmla="*/ 116795 w 135250"/>
              <a:gd name="connsiteY33" fmla="*/ 99286 h 101742"/>
              <a:gd name="connsiteX34" fmla="*/ 126917 w 135250"/>
              <a:gd name="connsiteY34" fmla="*/ 91615 h 101742"/>
              <a:gd name="connsiteX35" fmla="*/ 133128 w 135250"/>
              <a:gd name="connsiteY35" fmla="*/ 79366 h 101742"/>
              <a:gd name="connsiteX36" fmla="*/ 135250 w 135250"/>
              <a:gd name="connsiteY36" fmla="*/ 62549 h 101742"/>
              <a:gd name="connsiteX37" fmla="*/ 83785 w 135250"/>
              <a:gd name="connsiteY37" fmla="*/ 60093 h 101742"/>
              <a:gd name="connsiteX38" fmla="*/ 83785 w 135250"/>
              <a:gd name="connsiteY38" fmla="*/ 56665 h 101742"/>
              <a:gd name="connsiteX39" fmla="*/ 83785 w 135250"/>
              <a:gd name="connsiteY39" fmla="*/ 53238 h 101742"/>
              <a:gd name="connsiteX40" fmla="*/ 83785 w 135250"/>
              <a:gd name="connsiteY40" fmla="*/ 36580 h 101742"/>
              <a:gd name="connsiteX41" fmla="*/ 85092 w 135250"/>
              <a:gd name="connsiteY41" fmla="*/ 24333 h 101742"/>
              <a:gd name="connsiteX42" fmla="*/ 89348 w 135250"/>
              <a:gd name="connsiteY42" fmla="*/ 15677 h 101742"/>
              <a:gd name="connsiteX43" fmla="*/ 95224 w 135250"/>
              <a:gd name="connsiteY43" fmla="*/ 11758 h 101742"/>
              <a:gd name="connsiteX44" fmla="*/ 103234 w 135250"/>
              <a:gd name="connsiteY44" fmla="*/ 10288 h 101742"/>
              <a:gd name="connsiteX45" fmla="*/ 110908 w 135250"/>
              <a:gd name="connsiteY45" fmla="*/ 11595 h 101742"/>
              <a:gd name="connsiteX46" fmla="*/ 116628 w 135250"/>
              <a:gd name="connsiteY46" fmla="*/ 15514 h 101742"/>
              <a:gd name="connsiteX47" fmla="*/ 120382 w 135250"/>
              <a:gd name="connsiteY47" fmla="*/ 21720 h 101742"/>
              <a:gd name="connsiteX48" fmla="*/ 122347 w 135250"/>
              <a:gd name="connsiteY48" fmla="*/ 30375 h 101742"/>
              <a:gd name="connsiteX49" fmla="*/ 83785 w 135250"/>
              <a:gd name="connsiteY49" fmla="*/ 60093 h 101742"/>
              <a:gd name="connsiteX50" fmla="*/ 122672 w 135250"/>
              <a:gd name="connsiteY50" fmla="*/ 65162 h 101742"/>
              <a:gd name="connsiteX51" fmla="*/ 121208 w 135250"/>
              <a:gd name="connsiteY51" fmla="*/ 77892 h 101742"/>
              <a:gd name="connsiteX52" fmla="*/ 116628 w 135250"/>
              <a:gd name="connsiteY52" fmla="*/ 86556 h 101742"/>
              <a:gd name="connsiteX53" fmla="*/ 110908 w 135250"/>
              <a:gd name="connsiteY53" fmla="*/ 90308 h 101742"/>
              <a:gd name="connsiteX54" fmla="*/ 103234 w 135250"/>
              <a:gd name="connsiteY54" fmla="*/ 91615 h 101742"/>
              <a:gd name="connsiteX55" fmla="*/ 95883 w 135250"/>
              <a:gd name="connsiteY55" fmla="*/ 90476 h 101742"/>
              <a:gd name="connsiteX56" fmla="*/ 90320 w 135250"/>
              <a:gd name="connsiteY56" fmla="*/ 86880 h 101742"/>
              <a:gd name="connsiteX57" fmla="*/ 86242 w 135250"/>
              <a:gd name="connsiteY57" fmla="*/ 80672 h 101742"/>
              <a:gd name="connsiteX58" fmla="*/ 84120 w 135250"/>
              <a:gd name="connsiteY58" fmla="*/ 71851 h 101742"/>
              <a:gd name="connsiteX59" fmla="*/ 122672 w 135250"/>
              <a:gd name="connsiteY59" fmla="*/ 42459 h 101742"/>
              <a:gd name="connsiteX60" fmla="*/ 122672 w 135250"/>
              <a:gd name="connsiteY60" fmla="*/ 47359 h 101742"/>
              <a:gd name="connsiteX61" fmla="*/ 122672 w 135250"/>
              <a:gd name="connsiteY61" fmla="*/ 51115 h 101742"/>
              <a:gd name="connsiteX62" fmla="*/ 122672 w 135250"/>
              <a:gd name="connsiteY62" fmla="*/ 65162 h 101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5250" h="101742">
                <a:moveTo>
                  <a:pt x="37736" y="25476"/>
                </a:moveTo>
                <a:cubicBezTo>
                  <a:pt x="32404" y="25476"/>
                  <a:pt x="27604" y="26673"/>
                  <a:pt x="23359" y="29069"/>
                </a:cubicBezTo>
                <a:cubicBezTo>
                  <a:pt x="19218" y="31355"/>
                  <a:pt x="15621" y="34512"/>
                  <a:pt x="12579" y="38540"/>
                </a:cubicBezTo>
                <a:lnTo>
                  <a:pt x="12579" y="36744"/>
                </a:lnTo>
                <a:lnTo>
                  <a:pt x="11920" y="26782"/>
                </a:lnTo>
                <a:lnTo>
                  <a:pt x="0" y="26782"/>
                </a:lnTo>
                <a:lnTo>
                  <a:pt x="0" y="100436"/>
                </a:lnTo>
                <a:lnTo>
                  <a:pt x="12579" y="100436"/>
                </a:lnTo>
                <a:lnTo>
                  <a:pt x="12579" y="53238"/>
                </a:lnTo>
                <a:cubicBezTo>
                  <a:pt x="13447" y="50951"/>
                  <a:pt x="14482" y="48883"/>
                  <a:pt x="15684" y="47032"/>
                </a:cubicBezTo>
                <a:cubicBezTo>
                  <a:pt x="16991" y="45181"/>
                  <a:pt x="18455" y="43657"/>
                  <a:pt x="20097" y="42459"/>
                </a:cubicBezTo>
                <a:cubicBezTo>
                  <a:pt x="21947" y="40935"/>
                  <a:pt x="24122" y="39846"/>
                  <a:pt x="26632" y="39193"/>
                </a:cubicBezTo>
                <a:cubicBezTo>
                  <a:pt x="29131" y="38431"/>
                  <a:pt x="31964" y="38051"/>
                  <a:pt x="35122" y="38051"/>
                </a:cubicBezTo>
                <a:cubicBezTo>
                  <a:pt x="37517" y="38051"/>
                  <a:pt x="39807" y="38159"/>
                  <a:pt x="41981" y="38377"/>
                </a:cubicBezTo>
                <a:cubicBezTo>
                  <a:pt x="44167" y="38594"/>
                  <a:pt x="46446" y="38976"/>
                  <a:pt x="48851" y="39520"/>
                </a:cubicBezTo>
                <a:lnTo>
                  <a:pt x="50639" y="27272"/>
                </a:lnTo>
                <a:cubicBezTo>
                  <a:pt x="49332" y="26728"/>
                  <a:pt x="47429" y="26293"/>
                  <a:pt x="44930" y="25966"/>
                </a:cubicBezTo>
                <a:cubicBezTo>
                  <a:pt x="42421" y="25640"/>
                  <a:pt x="40026" y="25476"/>
                  <a:pt x="37736" y="25476"/>
                </a:cubicBezTo>
                <a:close/>
                <a:moveTo>
                  <a:pt x="135250" y="62549"/>
                </a:moveTo>
                <a:lnTo>
                  <a:pt x="135250" y="39357"/>
                </a:lnTo>
                <a:cubicBezTo>
                  <a:pt x="135250" y="33042"/>
                  <a:pt x="134550" y="27489"/>
                  <a:pt x="133128" y="22700"/>
                </a:cubicBezTo>
                <a:cubicBezTo>
                  <a:pt x="131716" y="17801"/>
                  <a:pt x="129646" y="13663"/>
                  <a:pt x="126917" y="10288"/>
                </a:cubicBezTo>
                <a:cubicBezTo>
                  <a:pt x="124094" y="6914"/>
                  <a:pt x="120664" y="4355"/>
                  <a:pt x="116628" y="2613"/>
                </a:cubicBezTo>
                <a:cubicBezTo>
                  <a:pt x="112707" y="872"/>
                  <a:pt x="108242" y="0"/>
                  <a:pt x="103234" y="0"/>
                </a:cubicBezTo>
                <a:cubicBezTo>
                  <a:pt x="98110" y="0"/>
                  <a:pt x="93541" y="872"/>
                  <a:pt x="89505" y="2613"/>
                </a:cubicBezTo>
                <a:cubicBezTo>
                  <a:pt x="85584" y="4355"/>
                  <a:pt x="82269" y="6914"/>
                  <a:pt x="79540" y="10288"/>
                </a:cubicBezTo>
                <a:cubicBezTo>
                  <a:pt x="76821" y="13663"/>
                  <a:pt x="74699" y="17801"/>
                  <a:pt x="73172" y="22700"/>
                </a:cubicBezTo>
                <a:cubicBezTo>
                  <a:pt x="71750" y="27489"/>
                  <a:pt x="71050" y="33042"/>
                  <a:pt x="71050" y="39357"/>
                </a:cubicBezTo>
                <a:lnTo>
                  <a:pt x="71050" y="62549"/>
                </a:lnTo>
                <a:cubicBezTo>
                  <a:pt x="71050" y="68862"/>
                  <a:pt x="71750" y="74464"/>
                  <a:pt x="73172" y="79366"/>
                </a:cubicBezTo>
                <a:cubicBezTo>
                  <a:pt x="74699" y="84152"/>
                  <a:pt x="76821" y="88239"/>
                  <a:pt x="79540" y="91615"/>
                </a:cubicBezTo>
                <a:cubicBezTo>
                  <a:pt x="82374" y="94991"/>
                  <a:pt x="85751" y="97551"/>
                  <a:pt x="89672" y="99286"/>
                </a:cubicBezTo>
                <a:cubicBezTo>
                  <a:pt x="93698" y="100927"/>
                  <a:pt x="98225" y="101742"/>
                  <a:pt x="103234" y="101742"/>
                </a:cubicBezTo>
                <a:cubicBezTo>
                  <a:pt x="108347" y="101742"/>
                  <a:pt x="112874" y="100927"/>
                  <a:pt x="116795" y="99286"/>
                </a:cubicBezTo>
                <a:cubicBezTo>
                  <a:pt x="120821" y="97551"/>
                  <a:pt x="124198" y="94991"/>
                  <a:pt x="126917" y="91615"/>
                </a:cubicBezTo>
                <a:cubicBezTo>
                  <a:pt x="129646" y="88239"/>
                  <a:pt x="131716" y="84152"/>
                  <a:pt x="133128" y="79366"/>
                </a:cubicBezTo>
                <a:cubicBezTo>
                  <a:pt x="134550" y="74464"/>
                  <a:pt x="135250" y="68862"/>
                  <a:pt x="135250" y="62549"/>
                </a:cubicBezTo>
                <a:close/>
                <a:moveTo>
                  <a:pt x="83785" y="60093"/>
                </a:moveTo>
                <a:cubicBezTo>
                  <a:pt x="83785" y="58902"/>
                  <a:pt x="83785" y="57752"/>
                  <a:pt x="83785" y="56665"/>
                </a:cubicBezTo>
                <a:cubicBezTo>
                  <a:pt x="83785" y="55473"/>
                  <a:pt x="83785" y="54326"/>
                  <a:pt x="83785" y="53238"/>
                </a:cubicBezTo>
                <a:lnTo>
                  <a:pt x="83785" y="36580"/>
                </a:lnTo>
                <a:cubicBezTo>
                  <a:pt x="83785" y="31899"/>
                  <a:pt x="84224" y="27817"/>
                  <a:pt x="85092" y="24333"/>
                </a:cubicBezTo>
                <a:cubicBezTo>
                  <a:pt x="86075" y="20849"/>
                  <a:pt x="87497" y="17964"/>
                  <a:pt x="89348" y="15677"/>
                </a:cubicBezTo>
                <a:cubicBezTo>
                  <a:pt x="90979" y="13936"/>
                  <a:pt x="92934" y="12630"/>
                  <a:pt x="95224" y="11758"/>
                </a:cubicBezTo>
                <a:cubicBezTo>
                  <a:pt x="97514" y="10779"/>
                  <a:pt x="100180" y="10288"/>
                  <a:pt x="103234" y="10288"/>
                </a:cubicBezTo>
                <a:cubicBezTo>
                  <a:pt x="106172" y="10288"/>
                  <a:pt x="108733" y="10724"/>
                  <a:pt x="110908" y="11595"/>
                </a:cubicBezTo>
                <a:cubicBezTo>
                  <a:pt x="113198" y="12465"/>
                  <a:pt x="115101" y="13772"/>
                  <a:pt x="116628" y="15514"/>
                </a:cubicBezTo>
                <a:cubicBezTo>
                  <a:pt x="118259" y="17148"/>
                  <a:pt x="119514" y="19216"/>
                  <a:pt x="120382" y="21720"/>
                </a:cubicBezTo>
                <a:cubicBezTo>
                  <a:pt x="121365" y="24223"/>
                  <a:pt x="122023" y="27109"/>
                  <a:pt x="122347" y="30375"/>
                </a:cubicBezTo>
                <a:lnTo>
                  <a:pt x="83785" y="60093"/>
                </a:lnTo>
                <a:close/>
                <a:moveTo>
                  <a:pt x="122672" y="65162"/>
                </a:moveTo>
                <a:cubicBezTo>
                  <a:pt x="122672" y="70053"/>
                  <a:pt x="122180" y="74307"/>
                  <a:pt x="121208" y="77892"/>
                </a:cubicBezTo>
                <a:cubicBezTo>
                  <a:pt x="120225" y="81487"/>
                  <a:pt x="118698" y="84372"/>
                  <a:pt x="116628" y="86556"/>
                </a:cubicBezTo>
                <a:cubicBezTo>
                  <a:pt x="114997" y="88187"/>
                  <a:pt x="113094" y="89441"/>
                  <a:pt x="110908" y="90308"/>
                </a:cubicBezTo>
                <a:cubicBezTo>
                  <a:pt x="108733" y="91176"/>
                  <a:pt x="106172" y="91615"/>
                  <a:pt x="103234" y="91615"/>
                </a:cubicBezTo>
                <a:cubicBezTo>
                  <a:pt x="100505" y="91615"/>
                  <a:pt x="98058" y="91228"/>
                  <a:pt x="95883" y="90476"/>
                </a:cubicBezTo>
                <a:cubicBezTo>
                  <a:pt x="93698" y="89598"/>
                  <a:pt x="91847" y="88406"/>
                  <a:pt x="90320" y="86880"/>
                </a:cubicBezTo>
                <a:cubicBezTo>
                  <a:pt x="88689" y="85250"/>
                  <a:pt x="87330" y="83180"/>
                  <a:pt x="86242" y="80672"/>
                </a:cubicBezTo>
                <a:cubicBezTo>
                  <a:pt x="85259" y="78164"/>
                  <a:pt x="84548" y="75227"/>
                  <a:pt x="84120" y="71851"/>
                </a:cubicBezTo>
                <a:lnTo>
                  <a:pt x="122672" y="42459"/>
                </a:lnTo>
                <a:cubicBezTo>
                  <a:pt x="122672" y="43766"/>
                  <a:pt x="122672" y="45399"/>
                  <a:pt x="122672" y="47359"/>
                </a:cubicBezTo>
                <a:cubicBezTo>
                  <a:pt x="122672" y="49210"/>
                  <a:pt x="122672" y="50462"/>
                  <a:pt x="122672" y="51115"/>
                </a:cubicBezTo>
                <a:lnTo>
                  <a:pt x="122672" y="65162"/>
                </a:lnTo>
                <a:close/>
              </a:path>
            </a:pathLst>
          </a:custGeom>
          <a:solidFill>
            <a:srgbClr val="026974"/>
          </a:solidFill>
          <a:ln w="10432" cap="sq">
            <a:noFill/>
            <a:prstDash val="solid"/>
            <a:miter/>
          </a:ln>
        </p:spPr>
        <p:txBody>
          <a:bodyPr rtlCol="0" anchor="ctr"/>
          <a:lstStyle/>
          <a:p>
            <a:endParaRPr lang="en-US" sz="2000"/>
          </a:p>
        </p:txBody>
      </p:sp>
      <p:sp>
        <p:nvSpPr>
          <p:cNvPr id="183" name="Freeform 182">
            <a:extLst>
              <a:ext uri="{FF2B5EF4-FFF2-40B4-BE49-F238E27FC236}">
                <a16:creationId xmlns:a16="http://schemas.microsoft.com/office/drawing/2014/main" id="{488A7B86-08B8-9841-9C88-15D93F4733A8}"/>
              </a:ext>
            </a:extLst>
          </p:cNvPr>
          <p:cNvSpPr/>
          <p:nvPr/>
        </p:nvSpPr>
        <p:spPr>
          <a:xfrm>
            <a:off x="1879625" y="4236815"/>
            <a:ext cx="18683" cy="35641"/>
          </a:xfrm>
          <a:custGeom>
            <a:avLst/>
            <a:gdLst>
              <a:gd name="connsiteX0" fmla="*/ 19773 w 19772"/>
              <a:gd name="connsiteY0" fmla="*/ 11915 h 37719"/>
              <a:gd name="connsiteX1" fmla="*/ 19773 w 19772"/>
              <a:gd name="connsiteY1" fmla="*/ 0 h 37719"/>
              <a:gd name="connsiteX2" fmla="*/ 6044 w 19772"/>
              <a:gd name="connsiteY2" fmla="*/ 0 h 37719"/>
              <a:gd name="connsiteX3" fmla="*/ 6044 w 19772"/>
              <a:gd name="connsiteY3" fmla="*/ 12082 h 37719"/>
              <a:gd name="connsiteX4" fmla="*/ 4580 w 19772"/>
              <a:gd name="connsiteY4" fmla="*/ 23349 h 37719"/>
              <a:gd name="connsiteX5" fmla="*/ 0 w 19772"/>
              <a:gd name="connsiteY5" fmla="*/ 33476 h 37719"/>
              <a:gd name="connsiteX6" fmla="*/ 7842 w 19772"/>
              <a:gd name="connsiteY6" fmla="*/ 37719 h 37719"/>
              <a:gd name="connsiteX7" fmla="*/ 16500 w 19772"/>
              <a:gd name="connsiteY7" fmla="*/ 25805 h 37719"/>
              <a:gd name="connsiteX8" fmla="*/ 19773 w 19772"/>
              <a:gd name="connsiteY8" fmla="*/ 11915 h 3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72" h="37719">
                <a:moveTo>
                  <a:pt x="19773" y="11915"/>
                </a:moveTo>
                <a:lnTo>
                  <a:pt x="19773" y="0"/>
                </a:lnTo>
                <a:lnTo>
                  <a:pt x="6044" y="0"/>
                </a:lnTo>
                <a:lnTo>
                  <a:pt x="6044" y="12082"/>
                </a:lnTo>
                <a:cubicBezTo>
                  <a:pt x="6044" y="16001"/>
                  <a:pt x="5563" y="19753"/>
                  <a:pt x="4580" y="23349"/>
                </a:cubicBezTo>
                <a:cubicBezTo>
                  <a:pt x="3701" y="26944"/>
                  <a:pt x="2185" y="30320"/>
                  <a:pt x="0" y="33476"/>
                </a:cubicBezTo>
                <a:lnTo>
                  <a:pt x="7842" y="37719"/>
                </a:lnTo>
                <a:cubicBezTo>
                  <a:pt x="11544" y="34459"/>
                  <a:pt x="14429" y="30477"/>
                  <a:pt x="16500" y="25805"/>
                </a:cubicBezTo>
                <a:cubicBezTo>
                  <a:pt x="18685" y="21122"/>
                  <a:pt x="19773" y="16492"/>
                  <a:pt x="19773" y="11915"/>
                </a:cubicBezTo>
                <a:close/>
              </a:path>
            </a:pathLst>
          </a:custGeom>
          <a:solidFill>
            <a:srgbClr val="000000"/>
          </a:solidFill>
          <a:ln w="10432" cap="sq">
            <a:noFill/>
            <a:prstDash val="solid"/>
            <a:miter/>
          </a:ln>
        </p:spPr>
        <p:txBody>
          <a:bodyPr rtlCol="0" anchor="ctr"/>
          <a:lstStyle/>
          <a:p>
            <a:endParaRPr lang="en-US" sz="2000"/>
          </a:p>
        </p:txBody>
      </p:sp>
      <p:sp>
        <p:nvSpPr>
          <p:cNvPr id="184" name="Freeform 183">
            <a:extLst>
              <a:ext uri="{FF2B5EF4-FFF2-40B4-BE49-F238E27FC236}">
                <a16:creationId xmlns:a16="http://schemas.microsoft.com/office/drawing/2014/main" id="{DE35A612-18B0-2348-83DE-077C7526833D}"/>
              </a:ext>
            </a:extLst>
          </p:cNvPr>
          <p:cNvSpPr/>
          <p:nvPr/>
        </p:nvSpPr>
        <p:spPr>
          <a:xfrm>
            <a:off x="2036126" y="4157346"/>
            <a:ext cx="107584" cy="93513"/>
          </a:xfrm>
          <a:custGeom>
            <a:avLst/>
            <a:gdLst>
              <a:gd name="connsiteX0" fmla="*/ 37747 w 113857"/>
              <a:gd name="connsiteY0" fmla="*/ 24005 h 98965"/>
              <a:gd name="connsiteX1" fmla="*/ 23370 w 113857"/>
              <a:gd name="connsiteY1" fmla="*/ 27598 h 98965"/>
              <a:gd name="connsiteX2" fmla="*/ 12589 w 113857"/>
              <a:gd name="connsiteY2" fmla="*/ 37069 h 98965"/>
              <a:gd name="connsiteX3" fmla="*/ 12589 w 113857"/>
              <a:gd name="connsiteY3" fmla="*/ 35274 h 98965"/>
              <a:gd name="connsiteX4" fmla="*/ 11931 w 113857"/>
              <a:gd name="connsiteY4" fmla="*/ 25312 h 98965"/>
              <a:gd name="connsiteX5" fmla="*/ 0 w 113857"/>
              <a:gd name="connsiteY5" fmla="*/ 25312 h 98965"/>
              <a:gd name="connsiteX6" fmla="*/ 0 w 113857"/>
              <a:gd name="connsiteY6" fmla="*/ 98965 h 98965"/>
              <a:gd name="connsiteX7" fmla="*/ 12589 w 113857"/>
              <a:gd name="connsiteY7" fmla="*/ 98965 h 98965"/>
              <a:gd name="connsiteX8" fmla="*/ 12589 w 113857"/>
              <a:gd name="connsiteY8" fmla="*/ 51767 h 98965"/>
              <a:gd name="connsiteX9" fmla="*/ 15684 w 113857"/>
              <a:gd name="connsiteY9" fmla="*/ 45561 h 98965"/>
              <a:gd name="connsiteX10" fmla="*/ 20097 w 113857"/>
              <a:gd name="connsiteY10" fmla="*/ 40989 h 98965"/>
              <a:gd name="connsiteX11" fmla="*/ 26632 w 113857"/>
              <a:gd name="connsiteY11" fmla="*/ 37723 h 98965"/>
              <a:gd name="connsiteX12" fmla="*/ 35133 w 113857"/>
              <a:gd name="connsiteY12" fmla="*/ 36580 h 98965"/>
              <a:gd name="connsiteX13" fmla="*/ 41992 w 113857"/>
              <a:gd name="connsiteY13" fmla="*/ 36906 h 98965"/>
              <a:gd name="connsiteX14" fmla="*/ 48851 w 113857"/>
              <a:gd name="connsiteY14" fmla="*/ 38050 h 98965"/>
              <a:gd name="connsiteX15" fmla="*/ 50650 w 113857"/>
              <a:gd name="connsiteY15" fmla="*/ 25802 h 98965"/>
              <a:gd name="connsiteX16" fmla="*/ 44930 w 113857"/>
              <a:gd name="connsiteY16" fmla="*/ 24495 h 98965"/>
              <a:gd name="connsiteX17" fmla="*/ 37747 w 113857"/>
              <a:gd name="connsiteY17" fmla="*/ 24005 h 98965"/>
              <a:gd name="connsiteX18" fmla="*/ 113857 w 113857"/>
              <a:gd name="connsiteY18" fmla="*/ 98965 h 98965"/>
              <a:gd name="connsiteX19" fmla="*/ 113857 w 113857"/>
              <a:gd name="connsiteY19" fmla="*/ 0 h 98965"/>
              <a:gd name="connsiteX20" fmla="*/ 112874 w 113857"/>
              <a:gd name="connsiteY20" fmla="*/ 0 h 98965"/>
              <a:gd name="connsiteX21" fmla="*/ 75462 w 113857"/>
              <a:gd name="connsiteY21" fmla="*/ 14371 h 98965"/>
              <a:gd name="connsiteX22" fmla="*/ 75462 w 113857"/>
              <a:gd name="connsiteY22" fmla="*/ 25802 h 98965"/>
              <a:gd name="connsiteX23" fmla="*/ 101278 w 113857"/>
              <a:gd name="connsiteY23" fmla="*/ 16003 h 98965"/>
              <a:gd name="connsiteX24" fmla="*/ 101278 w 113857"/>
              <a:gd name="connsiteY24" fmla="*/ 98965 h 98965"/>
              <a:gd name="connsiteX25" fmla="*/ 113857 w 113857"/>
              <a:gd name="connsiteY25" fmla="*/ 98965 h 9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3857" h="98965">
                <a:moveTo>
                  <a:pt x="37747" y="24005"/>
                </a:moveTo>
                <a:cubicBezTo>
                  <a:pt x="32404" y="24005"/>
                  <a:pt x="27615" y="25203"/>
                  <a:pt x="23370" y="27598"/>
                </a:cubicBezTo>
                <a:cubicBezTo>
                  <a:pt x="19229" y="29884"/>
                  <a:pt x="15632" y="33041"/>
                  <a:pt x="12589" y="37069"/>
                </a:cubicBezTo>
                <a:lnTo>
                  <a:pt x="12589" y="35274"/>
                </a:lnTo>
                <a:lnTo>
                  <a:pt x="11931" y="25312"/>
                </a:lnTo>
                <a:lnTo>
                  <a:pt x="0" y="25312"/>
                </a:lnTo>
                <a:lnTo>
                  <a:pt x="0" y="98965"/>
                </a:lnTo>
                <a:lnTo>
                  <a:pt x="12589" y="98965"/>
                </a:lnTo>
                <a:lnTo>
                  <a:pt x="12589" y="51767"/>
                </a:lnTo>
                <a:cubicBezTo>
                  <a:pt x="13457" y="49481"/>
                  <a:pt x="14492" y="47412"/>
                  <a:pt x="15684" y="45561"/>
                </a:cubicBezTo>
                <a:cubicBezTo>
                  <a:pt x="16991" y="43710"/>
                  <a:pt x="18466" y="42186"/>
                  <a:pt x="20097" y="40989"/>
                </a:cubicBezTo>
                <a:cubicBezTo>
                  <a:pt x="21948" y="39465"/>
                  <a:pt x="24133" y="38376"/>
                  <a:pt x="26632" y="37723"/>
                </a:cubicBezTo>
                <a:cubicBezTo>
                  <a:pt x="29141" y="36961"/>
                  <a:pt x="31975" y="36580"/>
                  <a:pt x="35133" y="36580"/>
                </a:cubicBezTo>
                <a:cubicBezTo>
                  <a:pt x="37527" y="36580"/>
                  <a:pt x="39817" y="36689"/>
                  <a:pt x="41992" y="36906"/>
                </a:cubicBezTo>
                <a:cubicBezTo>
                  <a:pt x="44167" y="37124"/>
                  <a:pt x="46457" y="37505"/>
                  <a:pt x="48851" y="38050"/>
                </a:cubicBezTo>
                <a:lnTo>
                  <a:pt x="50650" y="25802"/>
                </a:lnTo>
                <a:cubicBezTo>
                  <a:pt x="49343" y="25257"/>
                  <a:pt x="47440" y="24822"/>
                  <a:pt x="44930" y="24495"/>
                </a:cubicBezTo>
                <a:cubicBezTo>
                  <a:pt x="42431" y="24169"/>
                  <a:pt x="40037" y="24005"/>
                  <a:pt x="37747" y="24005"/>
                </a:cubicBezTo>
                <a:close/>
                <a:moveTo>
                  <a:pt x="113857" y="98965"/>
                </a:moveTo>
                <a:lnTo>
                  <a:pt x="113857" y="0"/>
                </a:lnTo>
                <a:lnTo>
                  <a:pt x="112874" y="0"/>
                </a:lnTo>
                <a:lnTo>
                  <a:pt x="75462" y="14371"/>
                </a:lnTo>
                <a:lnTo>
                  <a:pt x="75462" y="25802"/>
                </a:lnTo>
                <a:lnTo>
                  <a:pt x="101278" y="16003"/>
                </a:lnTo>
                <a:lnTo>
                  <a:pt x="101278" y="98965"/>
                </a:lnTo>
                <a:lnTo>
                  <a:pt x="113857" y="98965"/>
                </a:lnTo>
                <a:close/>
              </a:path>
            </a:pathLst>
          </a:custGeom>
          <a:solidFill>
            <a:srgbClr val="026974"/>
          </a:solidFill>
          <a:ln w="10432" cap="sq">
            <a:noFill/>
            <a:prstDash val="solid"/>
            <a:miter/>
          </a:ln>
        </p:spPr>
        <p:txBody>
          <a:bodyPr rtlCol="0" anchor="ctr"/>
          <a:lstStyle/>
          <a:p>
            <a:endParaRPr lang="en-US" sz="2000"/>
          </a:p>
        </p:txBody>
      </p:sp>
      <p:sp>
        <p:nvSpPr>
          <p:cNvPr id="186" name="Freeform 185">
            <a:extLst>
              <a:ext uri="{FF2B5EF4-FFF2-40B4-BE49-F238E27FC236}">
                <a16:creationId xmlns:a16="http://schemas.microsoft.com/office/drawing/2014/main" id="{7DE2B5D5-739E-8B43-9D6D-ADB9EA2820F3}"/>
              </a:ext>
            </a:extLst>
          </p:cNvPr>
          <p:cNvSpPr/>
          <p:nvPr/>
        </p:nvSpPr>
        <p:spPr>
          <a:xfrm>
            <a:off x="2645866" y="3675288"/>
            <a:ext cx="299584" cy="128846"/>
          </a:xfrm>
          <a:custGeom>
            <a:avLst/>
            <a:gdLst>
              <a:gd name="connsiteX0" fmla="*/ 48684 w 317051"/>
              <a:gd name="connsiteY0" fmla="*/ 87204 h 136358"/>
              <a:gd name="connsiteX1" fmla="*/ 47868 w 317051"/>
              <a:gd name="connsiteY1" fmla="*/ 90470 h 136358"/>
              <a:gd name="connsiteX2" fmla="*/ 45411 w 317051"/>
              <a:gd name="connsiteY2" fmla="*/ 92920 h 136358"/>
              <a:gd name="connsiteX3" fmla="*/ 40842 w 317051"/>
              <a:gd name="connsiteY3" fmla="*/ 94717 h 136358"/>
              <a:gd name="connsiteX4" fmla="*/ 34464 w 317051"/>
              <a:gd name="connsiteY4" fmla="*/ 95206 h 136358"/>
              <a:gd name="connsiteX5" fmla="*/ 28420 w 317051"/>
              <a:gd name="connsiteY5" fmla="*/ 94717 h 136358"/>
              <a:gd name="connsiteX6" fmla="*/ 23359 w 317051"/>
              <a:gd name="connsiteY6" fmla="*/ 92757 h 136358"/>
              <a:gd name="connsiteX7" fmla="*/ 19605 w 317051"/>
              <a:gd name="connsiteY7" fmla="*/ 89327 h 136358"/>
              <a:gd name="connsiteX8" fmla="*/ 17964 w 317051"/>
              <a:gd name="connsiteY8" fmla="*/ 84101 h 136358"/>
              <a:gd name="connsiteX9" fmla="*/ 0 w 317051"/>
              <a:gd name="connsiteY9" fmla="*/ 84101 h 136358"/>
              <a:gd name="connsiteX10" fmla="*/ 2123 w 317051"/>
              <a:gd name="connsiteY10" fmla="*/ 93083 h 136358"/>
              <a:gd name="connsiteX11" fmla="*/ 8658 w 317051"/>
              <a:gd name="connsiteY11" fmla="*/ 100922 h 136358"/>
              <a:gd name="connsiteX12" fmla="*/ 19271 w 317051"/>
              <a:gd name="connsiteY12" fmla="*/ 106801 h 136358"/>
              <a:gd name="connsiteX13" fmla="*/ 33983 w 317051"/>
              <a:gd name="connsiteY13" fmla="*/ 108923 h 136358"/>
              <a:gd name="connsiteX14" fmla="*/ 47534 w 317051"/>
              <a:gd name="connsiteY14" fmla="*/ 107291 h 136358"/>
              <a:gd name="connsiteX15" fmla="*/ 58157 w 317051"/>
              <a:gd name="connsiteY15" fmla="*/ 102555 h 136358"/>
              <a:gd name="connsiteX16" fmla="*/ 64692 w 317051"/>
              <a:gd name="connsiteY16" fmla="*/ 95533 h 136358"/>
              <a:gd name="connsiteX17" fmla="*/ 67139 w 317051"/>
              <a:gd name="connsiteY17" fmla="*/ 86388 h 136358"/>
              <a:gd name="connsiteX18" fmla="*/ 64692 w 317051"/>
              <a:gd name="connsiteY18" fmla="*/ 77406 h 136358"/>
              <a:gd name="connsiteX19" fmla="*/ 58324 w 317051"/>
              <a:gd name="connsiteY19" fmla="*/ 70711 h 136358"/>
              <a:gd name="connsiteX20" fmla="*/ 48360 w 317051"/>
              <a:gd name="connsiteY20" fmla="*/ 66464 h 136358"/>
              <a:gd name="connsiteX21" fmla="*/ 36105 w 317051"/>
              <a:gd name="connsiteY21" fmla="*/ 63525 h 136358"/>
              <a:gd name="connsiteX22" fmla="*/ 28420 w 317051"/>
              <a:gd name="connsiteY22" fmla="*/ 62056 h 136358"/>
              <a:gd name="connsiteX23" fmla="*/ 23683 w 317051"/>
              <a:gd name="connsiteY23" fmla="*/ 59932 h 136358"/>
              <a:gd name="connsiteX24" fmla="*/ 21237 w 317051"/>
              <a:gd name="connsiteY24" fmla="*/ 57483 h 136358"/>
              <a:gd name="connsiteX25" fmla="*/ 20578 w 317051"/>
              <a:gd name="connsiteY25" fmla="*/ 54380 h 136358"/>
              <a:gd name="connsiteX26" fmla="*/ 21393 w 317051"/>
              <a:gd name="connsiteY26" fmla="*/ 51277 h 136358"/>
              <a:gd name="connsiteX27" fmla="*/ 23683 w 317051"/>
              <a:gd name="connsiteY27" fmla="*/ 48827 h 136358"/>
              <a:gd name="connsiteX28" fmla="*/ 27772 w 317051"/>
              <a:gd name="connsiteY28" fmla="*/ 46868 h 136358"/>
              <a:gd name="connsiteX29" fmla="*/ 33983 w 317051"/>
              <a:gd name="connsiteY29" fmla="*/ 46214 h 136358"/>
              <a:gd name="connsiteX30" fmla="*/ 40842 w 317051"/>
              <a:gd name="connsiteY30" fmla="*/ 47195 h 136358"/>
              <a:gd name="connsiteX31" fmla="*/ 45411 w 317051"/>
              <a:gd name="connsiteY31" fmla="*/ 49971 h 136358"/>
              <a:gd name="connsiteX32" fmla="*/ 47210 w 317051"/>
              <a:gd name="connsiteY32" fmla="*/ 52911 h 136358"/>
              <a:gd name="connsiteX33" fmla="*/ 47868 w 317051"/>
              <a:gd name="connsiteY33" fmla="*/ 56177 h 136358"/>
              <a:gd name="connsiteX34" fmla="*/ 66815 w 317051"/>
              <a:gd name="connsiteY34" fmla="*/ 56177 h 136358"/>
              <a:gd name="connsiteX35" fmla="*/ 64525 w 317051"/>
              <a:gd name="connsiteY35" fmla="*/ 46868 h 136358"/>
              <a:gd name="connsiteX36" fmla="*/ 58157 w 317051"/>
              <a:gd name="connsiteY36" fmla="*/ 39193 h 136358"/>
              <a:gd name="connsiteX37" fmla="*/ 47701 w 317051"/>
              <a:gd name="connsiteY37" fmla="*/ 34293 h 136358"/>
              <a:gd name="connsiteX38" fmla="*/ 33983 w 317051"/>
              <a:gd name="connsiteY38" fmla="*/ 32497 h 136358"/>
              <a:gd name="connsiteX39" fmla="*/ 20745 w 317051"/>
              <a:gd name="connsiteY39" fmla="*/ 34457 h 136358"/>
              <a:gd name="connsiteX40" fmla="*/ 10780 w 317051"/>
              <a:gd name="connsiteY40" fmla="*/ 39356 h 136358"/>
              <a:gd name="connsiteX41" fmla="*/ 4402 w 317051"/>
              <a:gd name="connsiteY41" fmla="*/ 46705 h 136358"/>
              <a:gd name="connsiteX42" fmla="*/ 2279 w 317051"/>
              <a:gd name="connsiteY42" fmla="*/ 55360 h 136358"/>
              <a:gd name="connsiteX43" fmla="*/ 4402 w 317051"/>
              <a:gd name="connsiteY43" fmla="*/ 63525 h 136358"/>
              <a:gd name="connsiteX44" fmla="*/ 10456 w 317051"/>
              <a:gd name="connsiteY44" fmla="*/ 69894 h 136358"/>
              <a:gd name="connsiteX45" fmla="*/ 19605 w 317051"/>
              <a:gd name="connsiteY45" fmla="*/ 74630 h 136358"/>
              <a:gd name="connsiteX46" fmla="*/ 31368 w 317051"/>
              <a:gd name="connsiteY46" fmla="*/ 77896 h 136358"/>
              <a:gd name="connsiteX47" fmla="*/ 39692 w 317051"/>
              <a:gd name="connsiteY47" fmla="*/ 79856 h 136358"/>
              <a:gd name="connsiteX48" fmla="*/ 45254 w 317051"/>
              <a:gd name="connsiteY48" fmla="*/ 81815 h 136358"/>
              <a:gd name="connsiteX49" fmla="*/ 47868 w 317051"/>
              <a:gd name="connsiteY49" fmla="*/ 84265 h 136358"/>
              <a:gd name="connsiteX50" fmla="*/ 48684 w 317051"/>
              <a:gd name="connsiteY50" fmla="*/ 87204 h 136358"/>
              <a:gd name="connsiteX51" fmla="*/ 117444 w 317051"/>
              <a:gd name="connsiteY51" fmla="*/ 93736 h 136358"/>
              <a:gd name="connsiteX52" fmla="*/ 109926 w 317051"/>
              <a:gd name="connsiteY52" fmla="*/ 91940 h 136358"/>
              <a:gd name="connsiteX53" fmla="*/ 105356 w 317051"/>
              <a:gd name="connsiteY53" fmla="*/ 87041 h 136358"/>
              <a:gd name="connsiteX54" fmla="*/ 102899 w 317051"/>
              <a:gd name="connsiteY54" fmla="*/ 80019 h 136358"/>
              <a:gd name="connsiteX55" fmla="*/ 102251 w 317051"/>
              <a:gd name="connsiteY55" fmla="*/ 71690 h 136358"/>
              <a:gd name="connsiteX56" fmla="*/ 102251 w 317051"/>
              <a:gd name="connsiteY56" fmla="*/ 69730 h 136358"/>
              <a:gd name="connsiteX57" fmla="*/ 102899 w 317051"/>
              <a:gd name="connsiteY57" fmla="*/ 61566 h 136358"/>
              <a:gd name="connsiteX58" fmla="*/ 105356 w 317051"/>
              <a:gd name="connsiteY58" fmla="*/ 54543 h 136358"/>
              <a:gd name="connsiteX59" fmla="*/ 109926 w 317051"/>
              <a:gd name="connsiteY59" fmla="*/ 49645 h 136358"/>
              <a:gd name="connsiteX60" fmla="*/ 117444 w 317051"/>
              <a:gd name="connsiteY60" fmla="*/ 47848 h 136358"/>
              <a:gd name="connsiteX61" fmla="*/ 122996 w 317051"/>
              <a:gd name="connsiteY61" fmla="*/ 48991 h 136358"/>
              <a:gd name="connsiteX62" fmla="*/ 127408 w 317051"/>
              <a:gd name="connsiteY62" fmla="*/ 51604 h 136358"/>
              <a:gd name="connsiteX63" fmla="*/ 130190 w 317051"/>
              <a:gd name="connsiteY63" fmla="*/ 55850 h 136358"/>
              <a:gd name="connsiteX64" fmla="*/ 131172 w 317051"/>
              <a:gd name="connsiteY64" fmla="*/ 61075 h 136358"/>
              <a:gd name="connsiteX65" fmla="*/ 148979 w 317051"/>
              <a:gd name="connsiteY65" fmla="*/ 61075 h 136358"/>
              <a:gd name="connsiteX66" fmla="*/ 146689 w 317051"/>
              <a:gd name="connsiteY66" fmla="*/ 49318 h 136358"/>
              <a:gd name="connsiteX67" fmla="*/ 140322 w 317051"/>
              <a:gd name="connsiteY67" fmla="*/ 40172 h 136358"/>
              <a:gd name="connsiteX68" fmla="*/ 130190 w 317051"/>
              <a:gd name="connsiteY68" fmla="*/ 34621 h 136358"/>
              <a:gd name="connsiteX69" fmla="*/ 117611 w 317051"/>
              <a:gd name="connsiteY69" fmla="*/ 32497 h 136358"/>
              <a:gd name="connsiteX70" fmla="*/ 102742 w 317051"/>
              <a:gd name="connsiteY70" fmla="*/ 35437 h 136358"/>
              <a:gd name="connsiteX71" fmla="*/ 91962 w 317051"/>
              <a:gd name="connsiteY71" fmla="*/ 43439 h 136358"/>
              <a:gd name="connsiteX72" fmla="*/ 85427 w 317051"/>
              <a:gd name="connsiteY72" fmla="*/ 55196 h 136358"/>
              <a:gd name="connsiteX73" fmla="*/ 83294 w 317051"/>
              <a:gd name="connsiteY73" fmla="*/ 69730 h 136358"/>
              <a:gd name="connsiteX74" fmla="*/ 83294 w 317051"/>
              <a:gd name="connsiteY74" fmla="*/ 71690 h 136358"/>
              <a:gd name="connsiteX75" fmla="*/ 85427 w 317051"/>
              <a:gd name="connsiteY75" fmla="*/ 86388 h 136358"/>
              <a:gd name="connsiteX76" fmla="*/ 91962 w 317051"/>
              <a:gd name="connsiteY76" fmla="*/ 98146 h 136358"/>
              <a:gd name="connsiteX77" fmla="*/ 102742 w 317051"/>
              <a:gd name="connsiteY77" fmla="*/ 105985 h 136358"/>
              <a:gd name="connsiteX78" fmla="*/ 117768 w 317051"/>
              <a:gd name="connsiteY78" fmla="*/ 108923 h 136358"/>
              <a:gd name="connsiteX79" fmla="*/ 129865 w 317051"/>
              <a:gd name="connsiteY79" fmla="*/ 106964 h 136358"/>
              <a:gd name="connsiteX80" fmla="*/ 139830 w 317051"/>
              <a:gd name="connsiteY80" fmla="*/ 101412 h 136358"/>
              <a:gd name="connsiteX81" fmla="*/ 146522 w 317051"/>
              <a:gd name="connsiteY81" fmla="*/ 92920 h 136358"/>
              <a:gd name="connsiteX82" fmla="*/ 148979 w 317051"/>
              <a:gd name="connsiteY82" fmla="*/ 82306 h 136358"/>
              <a:gd name="connsiteX83" fmla="*/ 131172 w 317051"/>
              <a:gd name="connsiteY83" fmla="*/ 82306 h 136358"/>
              <a:gd name="connsiteX84" fmla="*/ 130022 w 317051"/>
              <a:gd name="connsiteY84" fmla="*/ 87041 h 136358"/>
              <a:gd name="connsiteX85" fmla="*/ 127251 w 317051"/>
              <a:gd name="connsiteY85" fmla="*/ 90633 h 136358"/>
              <a:gd name="connsiteX86" fmla="*/ 122672 w 317051"/>
              <a:gd name="connsiteY86" fmla="*/ 92920 h 136358"/>
              <a:gd name="connsiteX87" fmla="*/ 117444 w 317051"/>
              <a:gd name="connsiteY87" fmla="*/ 93736 h 136358"/>
              <a:gd name="connsiteX88" fmla="*/ 186862 w 317051"/>
              <a:gd name="connsiteY88" fmla="*/ 107454 h 136358"/>
              <a:gd name="connsiteX89" fmla="*/ 205808 w 317051"/>
              <a:gd name="connsiteY89" fmla="*/ 107454 h 136358"/>
              <a:gd name="connsiteX90" fmla="*/ 205808 w 317051"/>
              <a:gd name="connsiteY90" fmla="*/ 47848 h 136358"/>
              <a:gd name="connsiteX91" fmla="*/ 232283 w 317051"/>
              <a:gd name="connsiteY91" fmla="*/ 47848 h 136358"/>
              <a:gd name="connsiteX92" fmla="*/ 232283 w 317051"/>
              <a:gd name="connsiteY92" fmla="*/ 33803 h 136358"/>
              <a:gd name="connsiteX93" fmla="*/ 205808 w 317051"/>
              <a:gd name="connsiteY93" fmla="*/ 33803 h 136358"/>
              <a:gd name="connsiteX94" fmla="*/ 205808 w 317051"/>
              <a:gd name="connsiteY94" fmla="*/ 29884 h 136358"/>
              <a:gd name="connsiteX95" fmla="*/ 206635 w 317051"/>
              <a:gd name="connsiteY95" fmla="*/ 24005 h 136358"/>
              <a:gd name="connsiteX96" fmla="*/ 209249 w 317051"/>
              <a:gd name="connsiteY96" fmla="*/ 19597 h 136358"/>
              <a:gd name="connsiteX97" fmla="*/ 214477 w 317051"/>
              <a:gd name="connsiteY97" fmla="*/ 16494 h 136358"/>
              <a:gd name="connsiteX98" fmla="*/ 222643 w 317051"/>
              <a:gd name="connsiteY98" fmla="*/ 15350 h 136358"/>
              <a:gd name="connsiteX99" fmla="*/ 230318 w 317051"/>
              <a:gd name="connsiteY99" fmla="*/ 15840 h 136358"/>
              <a:gd name="connsiteX100" fmla="*/ 236204 w 317051"/>
              <a:gd name="connsiteY100" fmla="*/ 16657 h 136358"/>
              <a:gd name="connsiteX101" fmla="*/ 237511 w 317051"/>
              <a:gd name="connsiteY101" fmla="*/ 1960 h 136358"/>
              <a:gd name="connsiteX102" fmla="*/ 232932 w 317051"/>
              <a:gd name="connsiteY102" fmla="*/ 1142 h 136358"/>
              <a:gd name="connsiteX103" fmla="*/ 228687 w 317051"/>
              <a:gd name="connsiteY103" fmla="*/ 489 h 136358"/>
              <a:gd name="connsiteX104" fmla="*/ 224274 w 317051"/>
              <a:gd name="connsiteY104" fmla="*/ 163 h 136358"/>
              <a:gd name="connsiteX105" fmla="*/ 219862 w 317051"/>
              <a:gd name="connsiteY105" fmla="*/ 0 h 136358"/>
              <a:gd name="connsiteX106" fmla="*/ 206143 w 317051"/>
              <a:gd name="connsiteY106" fmla="*/ 1960 h 136358"/>
              <a:gd name="connsiteX107" fmla="*/ 195687 w 317051"/>
              <a:gd name="connsiteY107" fmla="*/ 7675 h 136358"/>
              <a:gd name="connsiteX108" fmla="*/ 189152 w 317051"/>
              <a:gd name="connsiteY108" fmla="*/ 16984 h 136358"/>
              <a:gd name="connsiteX109" fmla="*/ 186862 w 317051"/>
              <a:gd name="connsiteY109" fmla="*/ 29884 h 136358"/>
              <a:gd name="connsiteX110" fmla="*/ 186862 w 317051"/>
              <a:gd name="connsiteY110" fmla="*/ 33803 h 136358"/>
              <a:gd name="connsiteX111" fmla="*/ 167424 w 317051"/>
              <a:gd name="connsiteY111" fmla="*/ 33803 h 136358"/>
              <a:gd name="connsiteX112" fmla="*/ 167424 w 317051"/>
              <a:gd name="connsiteY112" fmla="*/ 47848 h 136358"/>
              <a:gd name="connsiteX113" fmla="*/ 186862 w 317051"/>
              <a:gd name="connsiteY113" fmla="*/ 47848 h 136358"/>
              <a:gd name="connsiteX114" fmla="*/ 186862 w 317051"/>
              <a:gd name="connsiteY114" fmla="*/ 107454 h 136358"/>
              <a:gd name="connsiteX115" fmla="*/ 250237 w 317051"/>
              <a:gd name="connsiteY115" fmla="*/ 70057 h 136358"/>
              <a:gd name="connsiteX116" fmla="*/ 250237 w 317051"/>
              <a:gd name="connsiteY116" fmla="*/ 71527 h 136358"/>
              <a:gd name="connsiteX117" fmla="*/ 252192 w 317051"/>
              <a:gd name="connsiteY117" fmla="*/ 86388 h 136358"/>
              <a:gd name="connsiteX118" fmla="*/ 258236 w 317051"/>
              <a:gd name="connsiteY118" fmla="*/ 98146 h 136358"/>
              <a:gd name="connsiteX119" fmla="*/ 267552 w 317051"/>
              <a:gd name="connsiteY119" fmla="*/ 105985 h 136358"/>
              <a:gd name="connsiteX120" fmla="*/ 279964 w 317051"/>
              <a:gd name="connsiteY120" fmla="*/ 108760 h 136358"/>
              <a:gd name="connsiteX121" fmla="*/ 286342 w 317051"/>
              <a:gd name="connsiteY121" fmla="*/ 107944 h 136358"/>
              <a:gd name="connsiteX122" fmla="*/ 292061 w 317051"/>
              <a:gd name="connsiteY122" fmla="*/ 105985 h 136358"/>
              <a:gd name="connsiteX123" fmla="*/ 295156 w 317051"/>
              <a:gd name="connsiteY123" fmla="*/ 103862 h 136358"/>
              <a:gd name="connsiteX124" fmla="*/ 298105 w 317051"/>
              <a:gd name="connsiteY124" fmla="*/ 101085 h 136358"/>
              <a:gd name="connsiteX125" fmla="*/ 298105 w 317051"/>
              <a:gd name="connsiteY125" fmla="*/ 105331 h 136358"/>
              <a:gd name="connsiteX126" fmla="*/ 296955 w 317051"/>
              <a:gd name="connsiteY126" fmla="*/ 112027 h 136358"/>
              <a:gd name="connsiteX127" fmla="*/ 294017 w 317051"/>
              <a:gd name="connsiteY127" fmla="*/ 117089 h 136358"/>
              <a:gd name="connsiteX128" fmla="*/ 288621 w 317051"/>
              <a:gd name="connsiteY128" fmla="*/ 120355 h 136358"/>
              <a:gd name="connsiteX129" fmla="*/ 281271 w 317051"/>
              <a:gd name="connsiteY129" fmla="*/ 121662 h 136358"/>
              <a:gd name="connsiteX130" fmla="*/ 276210 w 317051"/>
              <a:gd name="connsiteY130" fmla="*/ 121009 h 136358"/>
              <a:gd name="connsiteX131" fmla="*/ 271473 w 317051"/>
              <a:gd name="connsiteY131" fmla="*/ 119539 h 136358"/>
              <a:gd name="connsiteX132" fmla="*/ 267061 w 317051"/>
              <a:gd name="connsiteY132" fmla="*/ 116926 h 136358"/>
              <a:gd name="connsiteX133" fmla="*/ 263140 w 317051"/>
              <a:gd name="connsiteY133" fmla="*/ 113170 h 136358"/>
              <a:gd name="connsiteX134" fmla="*/ 254639 w 317051"/>
              <a:gd name="connsiteY134" fmla="*/ 124765 h 136358"/>
              <a:gd name="connsiteX135" fmla="*/ 260358 w 317051"/>
              <a:gd name="connsiteY135" fmla="*/ 129991 h 136358"/>
              <a:gd name="connsiteX136" fmla="*/ 267385 w 317051"/>
              <a:gd name="connsiteY136" fmla="*/ 133583 h 136358"/>
              <a:gd name="connsiteX137" fmla="*/ 274903 w 317051"/>
              <a:gd name="connsiteY137" fmla="*/ 135705 h 136358"/>
              <a:gd name="connsiteX138" fmla="*/ 282086 w 317051"/>
              <a:gd name="connsiteY138" fmla="*/ 136359 h 136358"/>
              <a:gd name="connsiteX139" fmla="*/ 296306 w 317051"/>
              <a:gd name="connsiteY139" fmla="*/ 134236 h 136358"/>
              <a:gd name="connsiteX140" fmla="*/ 307411 w 317051"/>
              <a:gd name="connsiteY140" fmla="*/ 128194 h 136358"/>
              <a:gd name="connsiteX141" fmla="*/ 314438 w 317051"/>
              <a:gd name="connsiteY141" fmla="*/ 118396 h 136358"/>
              <a:gd name="connsiteX142" fmla="*/ 317052 w 317051"/>
              <a:gd name="connsiteY142" fmla="*/ 105004 h 136358"/>
              <a:gd name="connsiteX143" fmla="*/ 317052 w 317051"/>
              <a:gd name="connsiteY143" fmla="*/ 33803 h 136358"/>
              <a:gd name="connsiteX144" fmla="*/ 299903 w 317051"/>
              <a:gd name="connsiteY144" fmla="*/ 33803 h 136358"/>
              <a:gd name="connsiteX145" fmla="*/ 299077 w 317051"/>
              <a:gd name="connsiteY145" fmla="*/ 40826 h 136358"/>
              <a:gd name="connsiteX146" fmla="*/ 296139 w 317051"/>
              <a:gd name="connsiteY146" fmla="*/ 37887 h 136358"/>
              <a:gd name="connsiteX147" fmla="*/ 292542 w 317051"/>
              <a:gd name="connsiteY147" fmla="*/ 35437 h 136358"/>
              <a:gd name="connsiteX148" fmla="*/ 286990 w 317051"/>
              <a:gd name="connsiteY148" fmla="*/ 33314 h 136358"/>
              <a:gd name="connsiteX149" fmla="*/ 280131 w 317051"/>
              <a:gd name="connsiteY149" fmla="*/ 32497 h 136358"/>
              <a:gd name="connsiteX150" fmla="*/ 267552 w 317051"/>
              <a:gd name="connsiteY150" fmla="*/ 35274 h 136358"/>
              <a:gd name="connsiteX151" fmla="*/ 258236 w 317051"/>
              <a:gd name="connsiteY151" fmla="*/ 42948 h 136358"/>
              <a:gd name="connsiteX152" fmla="*/ 252192 w 317051"/>
              <a:gd name="connsiteY152" fmla="*/ 54870 h 136358"/>
              <a:gd name="connsiteX153" fmla="*/ 250237 w 317051"/>
              <a:gd name="connsiteY153" fmla="*/ 70057 h 136358"/>
              <a:gd name="connsiteX154" fmla="*/ 269183 w 317051"/>
              <a:gd name="connsiteY154" fmla="*/ 71527 h 136358"/>
              <a:gd name="connsiteX155" fmla="*/ 269183 w 317051"/>
              <a:gd name="connsiteY155" fmla="*/ 70057 h 136358"/>
              <a:gd name="connsiteX156" fmla="*/ 270166 w 317051"/>
              <a:gd name="connsiteY156" fmla="*/ 61403 h 136358"/>
              <a:gd name="connsiteX157" fmla="*/ 273104 w 317051"/>
              <a:gd name="connsiteY157" fmla="*/ 54380 h 136358"/>
              <a:gd name="connsiteX158" fmla="*/ 277841 w 317051"/>
              <a:gd name="connsiteY158" fmla="*/ 49645 h 136358"/>
              <a:gd name="connsiteX159" fmla="*/ 284867 w 317051"/>
              <a:gd name="connsiteY159" fmla="*/ 47848 h 136358"/>
              <a:gd name="connsiteX160" fmla="*/ 288789 w 317051"/>
              <a:gd name="connsiteY160" fmla="*/ 48338 h 136358"/>
              <a:gd name="connsiteX161" fmla="*/ 292385 w 317051"/>
              <a:gd name="connsiteY161" fmla="*/ 49481 h 136358"/>
              <a:gd name="connsiteX162" fmla="*/ 295648 w 317051"/>
              <a:gd name="connsiteY162" fmla="*/ 51767 h 136358"/>
              <a:gd name="connsiteX163" fmla="*/ 298105 w 317051"/>
              <a:gd name="connsiteY163" fmla="*/ 55033 h 136358"/>
              <a:gd name="connsiteX164" fmla="*/ 298105 w 317051"/>
              <a:gd name="connsiteY164" fmla="*/ 86225 h 136358"/>
              <a:gd name="connsiteX165" fmla="*/ 295815 w 317051"/>
              <a:gd name="connsiteY165" fmla="*/ 89327 h 136358"/>
              <a:gd name="connsiteX166" fmla="*/ 292877 w 317051"/>
              <a:gd name="connsiteY166" fmla="*/ 91614 h 136358"/>
              <a:gd name="connsiteX167" fmla="*/ 289113 w 317051"/>
              <a:gd name="connsiteY167" fmla="*/ 92920 h 136358"/>
              <a:gd name="connsiteX168" fmla="*/ 284700 w 317051"/>
              <a:gd name="connsiteY168" fmla="*/ 93410 h 136358"/>
              <a:gd name="connsiteX169" fmla="*/ 277841 w 317051"/>
              <a:gd name="connsiteY169" fmla="*/ 91777 h 136358"/>
              <a:gd name="connsiteX170" fmla="*/ 272937 w 317051"/>
              <a:gd name="connsiteY170" fmla="*/ 87041 h 136358"/>
              <a:gd name="connsiteX171" fmla="*/ 270166 w 317051"/>
              <a:gd name="connsiteY171" fmla="*/ 80182 h 136358"/>
              <a:gd name="connsiteX172" fmla="*/ 269183 w 317051"/>
              <a:gd name="connsiteY172" fmla="*/ 71527 h 1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7051" h="136358">
                <a:moveTo>
                  <a:pt x="48684" y="87204"/>
                </a:moveTo>
                <a:cubicBezTo>
                  <a:pt x="48684" y="88402"/>
                  <a:pt x="48412" y="89491"/>
                  <a:pt x="47868" y="90470"/>
                </a:cubicBezTo>
                <a:cubicBezTo>
                  <a:pt x="47325" y="91341"/>
                  <a:pt x="46499" y="92158"/>
                  <a:pt x="45411" y="92920"/>
                </a:cubicBezTo>
                <a:cubicBezTo>
                  <a:pt x="44219" y="93682"/>
                  <a:pt x="42693" y="94281"/>
                  <a:pt x="40842" y="94717"/>
                </a:cubicBezTo>
                <a:cubicBezTo>
                  <a:pt x="38991" y="95043"/>
                  <a:pt x="36868" y="95206"/>
                  <a:pt x="34464" y="95206"/>
                </a:cubicBezTo>
                <a:cubicBezTo>
                  <a:pt x="32404" y="95206"/>
                  <a:pt x="30386" y="95043"/>
                  <a:pt x="28420" y="94717"/>
                </a:cubicBezTo>
                <a:cubicBezTo>
                  <a:pt x="26465" y="94281"/>
                  <a:pt x="24771" y="93628"/>
                  <a:pt x="23359" y="92757"/>
                </a:cubicBezTo>
                <a:cubicBezTo>
                  <a:pt x="21832" y="91885"/>
                  <a:pt x="20578" y="90742"/>
                  <a:pt x="19605" y="89327"/>
                </a:cubicBezTo>
                <a:cubicBezTo>
                  <a:pt x="18622" y="87803"/>
                  <a:pt x="18079" y="86061"/>
                  <a:pt x="17964" y="84101"/>
                </a:cubicBezTo>
                <a:lnTo>
                  <a:pt x="0" y="84101"/>
                </a:lnTo>
                <a:cubicBezTo>
                  <a:pt x="0" y="87150"/>
                  <a:pt x="701" y="90144"/>
                  <a:pt x="2123" y="93083"/>
                </a:cubicBezTo>
                <a:cubicBezTo>
                  <a:pt x="3649" y="96023"/>
                  <a:pt x="5824" y="98636"/>
                  <a:pt x="8658" y="100922"/>
                </a:cubicBezTo>
                <a:cubicBezTo>
                  <a:pt x="11491" y="103317"/>
                  <a:pt x="15025" y="105277"/>
                  <a:pt x="19271" y="106801"/>
                </a:cubicBezTo>
                <a:cubicBezTo>
                  <a:pt x="23526" y="108216"/>
                  <a:pt x="28420" y="108923"/>
                  <a:pt x="33983" y="108923"/>
                </a:cubicBezTo>
                <a:cubicBezTo>
                  <a:pt x="38991" y="108923"/>
                  <a:pt x="43508" y="108379"/>
                  <a:pt x="47534" y="107291"/>
                </a:cubicBezTo>
                <a:cubicBezTo>
                  <a:pt x="51674" y="106093"/>
                  <a:pt x="55219" y="104515"/>
                  <a:pt x="58157" y="102555"/>
                </a:cubicBezTo>
                <a:cubicBezTo>
                  <a:pt x="60991" y="100596"/>
                  <a:pt x="63166" y="98255"/>
                  <a:pt x="64692" y="95533"/>
                </a:cubicBezTo>
                <a:cubicBezTo>
                  <a:pt x="66323" y="92702"/>
                  <a:pt x="67139" y="89654"/>
                  <a:pt x="67139" y="86388"/>
                </a:cubicBezTo>
                <a:cubicBezTo>
                  <a:pt x="67139" y="82903"/>
                  <a:pt x="66323" y="79910"/>
                  <a:pt x="64692" y="77406"/>
                </a:cubicBezTo>
                <a:cubicBezTo>
                  <a:pt x="63166" y="74793"/>
                  <a:pt x="61043" y="72562"/>
                  <a:pt x="58324" y="70711"/>
                </a:cubicBezTo>
                <a:cubicBezTo>
                  <a:pt x="55491" y="68968"/>
                  <a:pt x="52166" y="67553"/>
                  <a:pt x="48360" y="66464"/>
                </a:cubicBezTo>
                <a:cubicBezTo>
                  <a:pt x="44543" y="65266"/>
                  <a:pt x="40455" y="64287"/>
                  <a:pt x="36105" y="63525"/>
                </a:cubicBezTo>
                <a:cubicBezTo>
                  <a:pt x="32947" y="63089"/>
                  <a:pt x="30386" y="62599"/>
                  <a:pt x="28420" y="62056"/>
                </a:cubicBezTo>
                <a:cubicBezTo>
                  <a:pt x="26465" y="61403"/>
                  <a:pt x="24886" y="60694"/>
                  <a:pt x="23683" y="59932"/>
                </a:cubicBezTo>
                <a:cubicBezTo>
                  <a:pt x="22491" y="59170"/>
                  <a:pt x="21665" y="58354"/>
                  <a:pt x="21237" y="57483"/>
                </a:cubicBezTo>
                <a:cubicBezTo>
                  <a:pt x="20797" y="56503"/>
                  <a:pt x="20578" y="55468"/>
                  <a:pt x="20578" y="54380"/>
                </a:cubicBezTo>
                <a:cubicBezTo>
                  <a:pt x="20578" y="53291"/>
                  <a:pt x="20850" y="52258"/>
                  <a:pt x="21393" y="51277"/>
                </a:cubicBezTo>
                <a:cubicBezTo>
                  <a:pt x="21947" y="50298"/>
                  <a:pt x="22700" y="49481"/>
                  <a:pt x="23683" y="48827"/>
                </a:cubicBezTo>
                <a:cubicBezTo>
                  <a:pt x="24771" y="47957"/>
                  <a:pt x="26140" y="47304"/>
                  <a:pt x="27772" y="46868"/>
                </a:cubicBezTo>
                <a:cubicBezTo>
                  <a:pt x="29507" y="46433"/>
                  <a:pt x="31578" y="46214"/>
                  <a:pt x="33983" y="46214"/>
                </a:cubicBezTo>
                <a:cubicBezTo>
                  <a:pt x="36701" y="46214"/>
                  <a:pt x="38991" y="46542"/>
                  <a:pt x="40842" y="47195"/>
                </a:cubicBezTo>
                <a:cubicBezTo>
                  <a:pt x="42797" y="47848"/>
                  <a:pt x="44324" y="48773"/>
                  <a:pt x="45411" y="49971"/>
                </a:cubicBezTo>
                <a:cubicBezTo>
                  <a:pt x="46289" y="50841"/>
                  <a:pt x="46885" y="51822"/>
                  <a:pt x="47210" y="52911"/>
                </a:cubicBezTo>
                <a:cubicBezTo>
                  <a:pt x="47649" y="53890"/>
                  <a:pt x="47868" y="54979"/>
                  <a:pt x="47868" y="56177"/>
                </a:cubicBezTo>
                <a:lnTo>
                  <a:pt x="66815" y="56177"/>
                </a:lnTo>
                <a:cubicBezTo>
                  <a:pt x="66815" y="52801"/>
                  <a:pt x="66052" y="49699"/>
                  <a:pt x="64525" y="46868"/>
                </a:cubicBezTo>
                <a:cubicBezTo>
                  <a:pt x="63113" y="43929"/>
                  <a:pt x="60991" y="41370"/>
                  <a:pt x="58157" y="39193"/>
                </a:cubicBezTo>
                <a:cubicBezTo>
                  <a:pt x="55324" y="37124"/>
                  <a:pt x="51842" y="35491"/>
                  <a:pt x="47701" y="34293"/>
                </a:cubicBezTo>
                <a:cubicBezTo>
                  <a:pt x="43675" y="33096"/>
                  <a:pt x="39096" y="32497"/>
                  <a:pt x="33983" y="32497"/>
                </a:cubicBezTo>
                <a:cubicBezTo>
                  <a:pt x="29079" y="32497"/>
                  <a:pt x="24666" y="33150"/>
                  <a:pt x="20745" y="34457"/>
                </a:cubicBezTo>
                <a:cubicBezTo>
                  <a:pt x="16824" y="35654"/>
                  <a:pt x="13499" y="37288"/>
                  <a:pt x="10780" y="39356"/>
                </a:cubicBezTo>
                <a:cubicBezTo>
                  <a:pt x="8051" y="41425"/>
                  <a:pt x="5929" y="43874"/>
                  <a:pt x="4402" y="46705"/>
                </a:cubicBezTo>
                <a:cubicBezTo>
                  <a:pt x="2990" y="49426"/>
                  <a:pt x="2279" y="52312"/>
                  <a:pt x="2279" y="55360"/>
                </a:cubicBezTo>
                <a:cubicBezTo>
                  <a:pt x="2279" y="58408"/>
                  <a:pt x="2990" y="61130"/>
                  <a:pt x="4402" y="63525"/>
                </a:cubicBezTo>
                <a:cubicBezTo>
                  <a:pt x="5929" y="65920"/>
                  <a:pt x="7947" y="68043"/>
                  <a:pt x="10456" y="69894"/>
                </a:cubicBezTo>
                <a:cubicBezTo>
                  <a:pt x="12955" y="71744"/>
                  <a:pt x="16008" y="73324"/>
                  <a:pt x="19605" y="74630"/>
                </a:cubicBezTo>
                <a:cubicBezTo>
                  <a:pt x="23192" y="75936"/>
                  <a:pt x="27113" y="77024"/>
                  <a:pt x="31368" y="77896"/>
                </a:cubicBezTo>
                <a:cubicBezTo>
                  <a:pt x="34735" y="78549"/>
                  <a:pt x="37517" y="79203"/>
                  <a:pt x="39692" y="79856"/>
                </a:cubicBezTo>
                <a:cubicBezTo>
                  <a:pt x="41981" y="80400"/>
                  <a:pt x="43832" y="81053"/>
                  <a:pt x="45254" y="81815"/>
                </a:cubicBezTo>
                <a:cubicBezTo>
                  <a:pt x="46561" y="82577"/>
                  <a:pt x="47429" y="83394"/>
                  <a:pt x="47868" y="84265"/>
                </a:cubicBezTo>
                <a:cubicBezTo>
                  <a:pt x="48412" y="85136"/>
                  <a:pt x="48684" y="86115"/>
                  <a:pt x="48684" y="87204"/>
                </a:cubicBezTo>
                <a:close/>
                <a:moveTo>
                  <a:pt x="117444" y="93736"/>
                </a:moveTo>
                <a:cubicBezTo>
                  <a:pt x="114390" y="93736"/>
                  <a:pt x="111891" y="93138"/>
                  <a:pt x="109926" y="91940"/>
                </a:cubicBezTo>
                <a:cubicBezTo>
                  <a:pt x="107970" y="90633"/>
                  <a:pt x="106444" y="89001"/>
                  <a:pt x="105356" y="87041"/>
                </a:cubicBezTo>
                <a:cubicBezTo>
                  <a:pt x="104154" y="84973"/>
                  <a:pt x="103338" y="82632"/>
                  <a:pt x="102899" y="80019"/>
                </a:cubicBezTo>
                <a:cubicBezTo>
                  <a:pt x="102470" y="77406"/>
                  <a:pt x="102251" y="74630"/>
                  <a:pt x="102251" y="71690"/>
                </a:cubicBezTo>
                <a:lnTo>
                  <a:pt x="102251" y="69730"/>
                </a:lnTo>
                <a:cubicBezTo>
                  <a:pt x="102251" y="66900"/>
                  <a:pt x="102470" y="64178"/>
                  <a:pt x="102899" y="61566"/>
                </a:cubicBezTo>
                <a:cubicBezTo>
                  <a:pt x="103338" y="58953"/>
                  <a:pt x="104154" y="56612"/>
                  <a:pt x="105356" y="54543"/>
                </a:cubicBezTo>
                <a:cubicBezTo>
                  <a:pt x="106548" y="52475"/>
                  <a:pt x="108075" y="50841"/>
                  <a:pt x="109926" y="49645"/>
                </a:cubicBezTo>
                <a:cubicBezTo>
                  <a:pt x="111891" y="48447"/>
                  <a:pt x="114390" y="47848"/>
                  <a:pt x="117444" y="47848"/>
                </a:cubicBezTo>
                <a:cubicBezTo>
                  <a:pt x="119514" y="47848"/>
                  <a:pt x="121365" y="48228"/>
                  <a:pt x="122996" y="48991"/>
                </a:cubicBezTo>
                <a:cubicBezTo>
                  <a:pt x="124742" y="49645"/>
                  <a:pt x="126216" y="50515"/>
                  <a:pt x="127408" y="51604"/>
                </a:cubicBezTo>
                <a:cubicBezTo>
                  <a:pt x="128715" y="52801"/>
                  <a:pt x="129646" y="54217"/>
                  <a:pt x="130190" y="55850"/>
                </a:cubicBezTo>
                <a:cubicBezTo>
                  <a:pt x="130838" y="57483"/>
                  <a:pt x="131172" y="59224"/>
                  <a:pt x="131172" y="61075"/>
                </a:cubicBezTo>
                <a:lnTo>
                  <a:pt x="148979" y="61075"/>
                </a:lnTo>
                <a:cubicBezTo>
                  <a:pt x="148979" y="56720"/>
                  <a:pt x="148216" y="52801"/>
                  <a:pt x="146689" y="49318"/>
                </a:cubicBezTo>
                <a:cubicBezTo>
                  <a:pt x="145163" y="45725"/>
                  <a:pt x="143040" y="42677"/>
                  <a:pt x="140322" y="40172"/>
                </a:cubicBezTo>
                <a:cubicBezTo>
                  <a:pt x="137488" y="37777"/>
                  <a:pt x="134111" y="35927"/>
                  <a:pt x="130190" y="34621"/>
                </a:cubicBezTo>
                <a:cubicBezTo>
                  <a:pt x="126373" y="33204"/>
                  <a:pt x="122180" y="32497"/>
                  <a:pt x="117611" y="32497"/>
                </a:cubicBezTo>
                <a:cubicBezTo>
                  <a:pt x="111944" y="32497"/>
                  <a:pt x="106987" y="33477"/>
                  <a:pt x="102742" y="35437"/>
                </a:cubicBezTo>
                <a:cubicBezTo>
                  <a:pt x="98497" y="37397"/>
                  <a:pt x="94900" y="40064"/>
                  <a:pt x="91962" y="43439"/>
                </a:cubicBezTo>
                <a:cubicBezTo>
                  <a:pt x="89013" y="46705"/>
                  <a:pt x="86838" y="50624"/>
                  <a:pt x="85427" y="55196"/>
                </a:cubicBezTo>
                <a:cubicBezTo>
                  <a:pt x="84005" y="59660"/>
                  <a:pt x="83294" y="64505"/>
                  <a:pt x="83294" y="69730"/>
                </a:cubicBezTo>
                <a:lnTo>
                  <a:pt x="83294" y="71690"/>
                </a:lnTo>
                <a:cubicBezTo>
                  <a:pt x="83294" y="76916"/>
                  <a:pt x="84005" y="81815"/>
                  <a:pt x="85427" y="86388"/>
                </a:cubicBezTo>
                <a:cubicBezTo>
                  <a:pt x="86943" y="90852"/>
                  <a:pt x="89128" y="94771"/>
                  <a:pt x="91962" y="98146"/>
                </a:cubicBezTo>
                <a:cubicBezTo>
                  <a:pt x="94900" y="101412"/>
                  <a:pt x="98497" y="104025"/>
                  <a:pt x="102742" y="105985"/>
                </a:cubicBezTo>
                <a:cubicBezTo>
                  <a:pt x="107102" y="107944"/>
                  <a:pt x="112111" y="108923"/>
                  <a:pt x="117768" y="108923"/>
                </a:cubicBezTo>
                <a:cubicBezTo>
                  <a:pt x="122023" y="108923"/>
                  <a:pt x="126049" y="108270"/>
                  <a:pt x="129865" y="106964"/>
                </a:cubicBezTo>
                <a:cubicBezTo>
                  <a:pt x="133671" y="105549"/>
                  <a:pt x="136997" y="103698"/>
                  <a:pt x="139830" y="101412"/>
                </a:cubicBezTo>
                <a:cubicBezTo>
                  <a:pt x="142664" y="99016"/>
                  <a:pt x="144891" y="96186"/>
                  <a:pt x="146522" y="92920"/>
                </a:cubicBezTo>
                <a:cubicBezTo>
                  <a:pt x="148164" y="89654"/>
                  <a:pt x="148979" y="86115"/>
                  <a:pt x="148979" y="82306"/>
                </a:cubicBezTo>
                <a:lnTo>
                  <a:pt x="131172" y="82306"/>
                </a:lnTo>
                <a:cubicBezTo>
                  <a:pt x="131172" y="84047"/>
                  <a:pt x="130786" y="85626"/>
                  <a:pt x="130022" y="87041"/>
                </a:cubicBezTo>
                <a:cubicBezTo>
                  <a:pt x="129374" y="88456"/>
                  <a:pt x="128443" y="89654"/>
                  <a:pt x="127251" y="90633"/>
                </a:cubicBezTo>
                <a:cubicBezTo>
                  <a:pt x="125944" y="91614"/>
                  <a:pt x="124418" y="92376"/>
                  <a:pt x="122672" y="92920"/>
                </a:cubicBezTo>
                <a:cubicBezTo>
                  <a:pt x="121040" y="93465"/>
                  <a:pt x="119294" y="93736"/>
                  <a:pt x="117444" y="93736"/>
                </a:cubicBezTo>
                <a:close/>
                <a:moveTo>
                  <a:pt x="186862" y="107454"/>
                </a:moveTo>
                <a:lnTo>
                  <a:pt x="205808" y="107454"/>
                </a:lnTo>
                <a:lnTo>
                  <a:pt x="205808" y="47848"/>
                </a:lnTo>
                <a:lnTo>
                  <a:pt x="232283" y="47848"/>
                </a:lnTo>
                <a:lnTo>
                  <a:pt x="232283" y="33803"/>
                </a:lnTo>
                <a:lnTo>
                  <a:pt x="205808" y="33803"/>
                </a:lnTo>
                <a:lnTo>
                  <a:pt x="205808" y="29884"/>
                </a:lnTo>
                <a:cubicBezTo>
                  <a:pt x="205808" y="27707"/>
                  <a:pt x="206080" y="25747"/>
                  <a:pt x="206635" y="24005"/>
                </a:cubicBezTo>
                <a:cubicBezTo>
                  <a:pt x="207178" y="22264"/>
                  <a:pt x="208046" y="20793"/>
                  <a:pt x="209249" y="19597"/>
                </a:cubicBezTo>
                <a:cubicBezTo>
                  <a:pt x="210556" y="18180"/>
                  <a:pt x="212291" y="17147"/>
                  <a:pt x="214477" y="16494"/>
                </a:cubicBezTo>
                <a:cubicBezTo>
                  <a:pt x="216756" y="15732"/>
                  <a:pt x="219485" y="15350"/>
                  <a:pt x="222643" y="15350"/>
                </a:cubicBezTo>
                <a:cubicBezTo>
                  <a:pt x="225581" y="15350"/>
                  <a:pt x="228143" y="15513"/>
                  <a:pt x="230318" y="15840"/>
                </a:cubicBezTo>
                <a:cubicBezTo>
                  <a:pt x="232503" y="16058"/>
                  <a:pt x="234458" y="16330"/>
                  <a:pt x="236204" y="16657"/>
                </a:cubicBezTo>
                <a:lnTo>
                  <a:pt x="237511" y="1960"/>
                </a:lnTo>
                <a:cubicBezTo>
                  <a:pt x="235870" y="1633"/>
                  <a:pt x="234354" y="1361"/>
                  <a:pt x="232932" y="1142"/>
                </a:cubicBezTo>
                <a:cubicBezTo>
                  <a:pt x="231520" y="925"/>
                  <a:pt x="230098" y="708"/>
                  <a:pt x="228687" y="489"/>
                </a:cubicBezTo>
                <a:cubicBezTo>
                  <a:pt x="227275" y="380"/>
                  <a:pt x="225801" y="272"/>
                  <a:pt x="224274" y="163"/>
                </a:cubicBezTo>
                <a:cubicBezTo>
                  <a:pt x="222863" y="54"/>
                  <a:pt x="221388" y="0"/>
                  <a:pt x="219862" y="0"/>
                </a:cubicBezTo>
                <a:cubicBezTo>
                  <a:pt x="214853" y="0"/>
                  <a:pt x="210284" y="653"/>
                  <a:pt x="206143" y="1960"/>
                </a:cubicBezTo>
                <a:cubicBezTo>
                  <a:pt x="202107" y="3156"/>
                  <a:pt x="198625" y="5062"/>
                  <a:pt x="195687" y="7675"/>
                </a:cubicBezTo>
                <a:cubicBezTo>
                  <a:pt x="192853" y="10179"/>
                  <a:pt x="190679" y="13282"/>
                  <a:pt x="189152" y="16984"/>
                </a:cubicBezTo>
                <a:cubicBezTo>
                  <a:pt x="187625" y="20685"/>
                  <a:pt x="186862" y="24985"/>
                  <a:pt x="186862" y="29884"/>
                </a:cubicBezTo>
                <a:lnTo>
                  <a:pt x="186862" y="33803"/>
                </a:lnTo>
                <a:lnTo>
                  <a:pt x="167424" y="33803"/>
                </a:lnTo>
                <a:lnTo>
                  <a:pt x="167424" y="47848"/>
                </a:lnTo>
                <a:lnTo>
                  <a:pt x="186862" y="47848"/>
                </a:lnTo>
                <a:lnTo>
                  <a:pt x="186862" y="107454"/>
                </a:lnTo>
                <a:close/>
                <a:moveTo>
                  <a:pt x="250237" y="70057"/>
                </a:moveTo>
                <a:lnTo>
                  <a:pt x="250237" y="71527"/>
                </a:lnTo>
                <a:cubicBezTo>
                  <a:pt x="250237" y="76861"/>
                  <a:pt x="250885" y="81815"/>
                  <a:pt x="252192" y="86388"/>
                </a:cubicBezTo>
                <a:cubicBezTo>
                  <a:pt x="253614" y="90960"/>
                  <a:pt x="255622" y="94880"/>
                  <a:pt x="258236" y="98146"/>
                </a:cubicBezTo>
                <a:cubicBezTo>
                  <a:pt x="260850" y="101521"/>
                  <a:pt x="263955" y="104134"/>
                  <a:pt x="267552" y="105985"/>
                </a:cubicBezTo>
                <a:cubicBezTo>
                  <a:pt x="271254" y="107835"/>
                  <a:pt x="275394" y="108760"/>
                  <a:pt x="279964" y="108760"/>
                </a:cubicBezTo>
                <a:cubicBezTo>
                  <a:pt x="282253" y="108760"/>
                  <a:pt x="284376" y="108489"/>
                  <a:pt x="286342" y="107944"/>
                </a:cubicBezTo>
                <a:cubicBezTo>
                  <a:pt x="288412" y="107508"/>
                  <a:pt x="290315" y="106855"/>
                  <a:pt x="292061" y="105985"/>
                </a:cubicBezTo>
                <a:cubicBezTo>
                  <a:pt x="293149" y="105331"/>
                  <a:pt x="294184" y="104624"/>
                  <a:pt x="295156" y="103862"/>
                </a:cubicBezTo>
                <a:cubicBezTo>
                  <a:pt x="296254" y="102990"/>
                  <a:pt x="297227" y="102065"/>
                  <a:pt x="298105" y="101085"/>
                </a:cubicBezTo>
                <a:lnTo>
                  <a:pt x="298105" y="105331"/>
                </a:lnTo>
                <a:cubicBezTo>
                  <a:pt x="298105" y="107835"/>
                  <a:pt x="297718" y="110067"/>
                  <a:pt x="296955" y="112027"/>
                </a:cubicBezTo>
                <a:cubicBezTo>
                  <a:pt x="296306" y="113986"/>
                  <a:pt x="295324" y="115674"/>
                  <a:pt x="294017" y="117089"/>
                </a:cubicBezTo>
                <a:cubicBezTo>
                  <a:pt x="292605" y="118504"/>
                  <a:pt x="290807" y="119593"/>
                  <a:pt x="288621" y="120355"/>
                </a:cubicBezTo>
                <a:cubicBezTo>
                  <a:pt x="286446" y="121226"/>
                  <a:pt x="284000" y="121662"/>
                  <a:pt x="281271" y="121662"/>
                </a:cubicBezTo>
                <a:cubicBezTo>
                  <a:pt x="279535" y="121662"/>
                  <a:pt x="277841" y="121443"/>
                  <a:pt x="276210" y="121009"/>
                </a:cubicBezTo>
                <a:cubicBezTo>
                  <a:pt x="274579" y="120681"/>
                  <a:pt x="273000" y="120192"/>
                  <a:pt x="271473" y="119539"/>
                </a:cubicBezTo>
                <a:cubicBezTo>
                  <a:pt x="269947" y="118886"/>
                  <a:pt x="268472" y="118014"/>
                  <a:pt x="267061" y="116926"/>
                </a:cubicBezTo>
                <a:cubicBezTo>
                  <a:pt x="265649" y="115837"/>
                  <a:pt x="264342" y="114585"/>
                  <a:pt x="263140" y="113170"/>
                </a:cubicBezTo>
                <a:lnTo>
                  <a:pt x="254639" y="124765"/>
                </a:lnTo>
                <a:cubicBezTo>
                  <a:pt x="256280" y="126833"/>
                  <a:pt x="258183" y="128574"/>
                  <a:pt x="260358" y="129991"/>
                </a:cubicBezTo>
                <a:cubicBezTo>
                  <a:pt x="262648" y="131514"/>
                  <a:pt x="264990" y="132712"/>
                  <a:pt x="267385" y="133583"/>
                </a:cubicBezTo>
                <a:cubicBezTo>
                  <a:pt x="269894" y="134563"/>
                  <a:pt x="272393" y="135271"/>
                  <a:pt x="274903" y="135705"/>
                </a:cubicBezTo>
                <a:cubicBezTo>
                  <a:pt x="277517" y="136141"/>
                  <a:pt x="279911" y="136359"/>
                  <a:pt x="282086" y="136359"/>
                </a:cubicBezTo>
                <a:cubicBezTo>
                  <a:pt x="287314" y="136359"/>
                  <a:pt x="292061" y="135651"/>
                  <a:pt x="296306" y="134236"/>
                </a:cubicBezTo>
                <a:cubicBezTo>
                  <a:pt x="300667" y="132930"/>
                  <a:pt x="304368" y="130916"/>
                  <a:pt x="307411" y="128194"/>
                </a:cubicBezTo>
                <a:cubicBezTo>
                  <a:pt x="310464" y="125581"/>
                  <a:pt x="312806" y="122315"/>
                  <a:pt x="314438" y="118396"/>
                </a:cubicBezTo>
                <a:cubicBezTo>
                  <a:pt x="316184" y="114476"/>
                  <a:pt x="317052" y="110013"/>
                  <a:pt x="317052" y="105004"/>
                </a:cubicBezTo>
                <a:lnTo>
                  <a:pt x="317052" y="33803"/>
                </a:lnTo>
                <a:lnTo>
                  <a:pt x="299903" y="33803"/>
                </a:lnTo>
                <a:lnTo>
                  <a:pt x="299077" y="40826"/>
                </a:lnTo>
                <a:cubicBezTo>
                  <a:pt x="298210" y="39737"/>
                  <a:pt x="297227" y="38757"/>
                  <a:pt x="296139" y="37887"/>
                </a:cubicBezTo>
                <a:cubicBezTo>
                  <a:pt x="295052" y="36906"/>
                  <a:pt x="293849" y="36090"/>
                  <a:pt x="292542" y="35437"/>
                </a:cubicBezTo>
                <a:cubicBezTo>
                  <a:pt x="290911" y="34457"/>
                  <a:pt x="289060" y="33749"/>
                  <a:pt x="286990" y="33314"/>
                </a:cubicBezTo>
                <a:cubicBezTo>
                  <a:pt x="284920" y="32770"/>
                  <a:pt x="282640" y="32497"/>
                  <a:pt x="280131" y="32497"/>
                </a:cubicBezTo>
                <a:cubicBezTo>
                  <a:pt x="275446" y="32497"/>
                  <a:pt x="271254" y="33423"/>
                  <a:pt x="267552" y="35274"/>
                </a:cubicBezTo>
                <a:cubicBezTo>
                  <a:pt x="263955" y="37015"/>
                  <a:pt x="260850" y="39574"/>
                  <a:pt x="258236" y="42948"/>
                </a:cubicBezTo>
                <a:cubicBezTo>
                  <a:pt x="255622" y="46214"/>
                  <a:pt x="253614" y="50188"/>
                  <a:pt x="252192" y="54870"/>
                </a:cubicBezTo>
                <a:cubicBezTo>
                  <a:pt x="250885" y="59443"/>
                  <a:pt x="250237" y="64505"/>
                  <a:pt x="250237" y="70057"/>
                </a:cubicBezTo>
                <a:close/>
                <a:moveTo>
                  <a:pt x="269183" y="71527"/>
                </a:moveTo>
                <a:lnTo>
                  <a:pt x="269183" y="70057"/>
                </a:lnTo>
                <a:cubicBezTo>
                  <a:pt x="269183" y="67009"/>
                  <a:pt x="269507" y="64124"/>
                  <a:pt x="270166" y="61403"/>
                </a:cubicBezTo>
                <a:cubicBezTo>
                  <a:pt x="270814" y="58680"/>
                  <a:pt x="271797" y="56340"/>
                  <a:pt x="273104" y="54380"/>
                </a:cubicBezTo>
                <a:cubicBezTo>
                  <a:pt x="274411" y="52312"/>
                  <a:pt x="275990" y="50733"/>
                  <a:pt x="277841" y="49645"/>
                </a:cubicBezTo>
                <a:cubicBezTo>
                  <a:pt x="279807" y="48447"/>
                  <a:pt x="282149" y="47848"/>
                  <a:pt x="284867" y="47848"/>
                </a:cubicBezTo>
                <a:cubicBezTo>
                  <a:pt x="286290" y="47848"/>
                  <a:pt x="287597" y="48011"/>
                  <a:pt x="288789" y="48338"/>
                </a:cubicBezTo>
                <a:cubicBezTo>
                  <a:pt x="290096" y="48556"/>
                  <a:pt x="291298" y="48936"/>
                  <a:pt x="292385" y="49481"/>
                </a:cubicBezTo>
                <a:cubicBezTo>
                  <a:pt x="293577" y="50025"/>
                  <a:pt x="294675" y="50787"/>
                  <a:pt x="295648" y="51767"/>
                </a:cubicBezTo>
                <a:cubicBezTo>
                  <a:pt x="296631" y="52747"/>
                  <a:pt x="297446" y="53836"/>
                  <a:pt x="298105" y="55033"/>
                </a:cubicBezTo>
                <a:lnTo>
                  <a:pt x="298105" y="86225"/>
                </a:lnTo>
                <a:cubicBezTo>
                  <a:pt x="297446" y="87313"/>
                  <a:pt x="296683" y="88348"/>
                  <a:pt x="295815" y="89327"/>
                </a:cubicBezTo>
                <a:cubicBezTo>
                  <a:pt x="294947" y="90199"/>
                  <a:pt x="293964" y="90960"/>
                  <a:pt x="292877" y="91614"/>
                </a:cubicBezTo>
                <a:cubicBezTo>
                  <a:pt x="291789" y="92158"/>
                  <a:pt x="290535" y="92593"/>
                  <a:pt x="289113" y="92920"/>
                </a:cubicBezTo>
                <a:cubicBezTo>
                  <a:pt x="287806" y="93246"/>
                  <a:pt x="286342" y="93410"/>
                  <a:pt x="284700" y="93410"/>
                </a:cubicBezTo>
                <a:cubicBezTo>
                  <a:pt x="282086" y="93410"/>
                  <a:pt x="279807" y="92866"/>
                  <a:pt x="277841" y="91777"/>
                </a:cubicBezTo>
                <a:cubicBezTo>
                  <a:pt x="275886" y="90579"/>
                  <a:pt x="274244" y="89001"/>
                  <a:pt x="272937" y="87041"/>
                </a:cubicBezTo>
                <a:cubicBezTo>
                  <a:pt x="271745" y="85081"/>
                  <a:pt x="270814" y="82795"/>
                  <a:pt x="270166" y="80182"/>
                </a:cubicBezTo>
                <a:cubicBezTo>
                  <a:pt x="269507" y="77460"/>
                  <a:pt x="269183" y="74576"/>
                  <a:pt x="269183" y="71527"/>
                </a:cubicBezTo>
                <a:close/>
              </a:path>
            </a:pathLst>
          </a:custGeom>
          <a:solidFill>
            <a:srgbClr val="000000"/>
          </a:solidFill>
          <a:ln w="10432" cap="sq">
            <a:noFill/>
            <a:prstDash val="solid"/>
            <a:miter/>
          </a:ln>
        </p:spPr>
        <p:txBody>
          <a:bodyPr rtlCol="0" anchor="ctr"/>
          <a:lstStyle/>
          <a:p>
            <a:endParaRPr lang="en-US" sz="2000"/>
          </a:p>
        </p:txBody>
      </p:sp>
      <p:sp>
        <p:nvSpPr>
          <p:cNvPr id="187" name="Freeform 186">
            <a:extLst>
              <a:ext uri="{FF2B5EF4-FFF2-40B4-BE49-F238E27FC236}">
                <a16:creationId xmlns:a16="http://schemas.microsoft.com/office/drawing/2014/main" id="{15049283-502D-B14F-8DBA-1B2B8B018F43}"/>
              </a:ext>
            </a:extLst>
          </p:cNvPr>
          <p:cNvSpPr/>
          <p:nvPr/>
        </p:nvSpPr>
        <p:spPr>
          <a:xfrm>
            <a:off x="3042364" y="3669886"/>
            <a:ext cx="935012" cy="128538"/>
          </a:xfrm>
          <a:custGeom>
            <a:avLst/>
            <a:gdLst>
              <a:gd name="connsiteX0" fmla="*/ 64211 w 989528"/>
              <a:gd name="connsiteY0" fmla="*/ 75283 h 136032"/>
              <a:gd name="connsiteX1" fmla="*/ 64211 w 989528"/>
              <a:gd name="connsiteY1" fmla="*/ 52094 h 136032"/>
              <a:gd name="connsiteX2" fmla="*/ 62089 w 989528"/>
              <a:gd name="connsiteY2" fmla="*/ 35437 h 136032"/>
              <a:gd name="connsiteX3" fmla="*/ 55878 w 989528"/>
              <a:gd name="connsiteY3" fmla="*/ 23026 h 136032"/>
              <a:gd name="connsiteX4" fmla="*/ 45578 w 989528"/>
              <a:gd name="connsiteY4" fmla="*/ 15350 h 136032"/>
              <a:gd name="connsiteX5" fmla="*/ 32184 w 989528"/>
              <a:gd name="connsiteY5" fmla="*/ 12737 h 136032"/>
              <a:gd name="connsiteX6" fmla="*/ 18466 w 989528"/>
              <a:gd name="connsiteY6" fmla="*/ 15350 h 136032"/>
              <a:gd name="connsiteX7" fmla="*/ 8501 w 989528"/>
              <a:gd name="connsiteY7" fmla="*/ 23026 h 136032"/>
              <a:gd name="connsiteX8" fmla="*/ 2123 w 989528"/>
              <a:gd name="connsiteY8" fmla="*/ 35437 h 136032"/>
              <a:gd name="connsiteX9" fmla="*/ 0 w 989528"/>
              <a:gd name="connsiteY9" fmla="*/ 52094 h 136032"/>
              <a:gd name="connsiteX10" fmla="*/ 0 w 989528"/>
              <a:gd name="connsiteY10" fmla="*/ 75283 h 136032"/>
              <a:gd name="connsiteX11" fmla="*/ 2123 w 989528"/>
              <a:gd name="connsiteY11" fmla="*/ 92104 h 136032"/>
              <a:gd name="connsiteX12" fmla="*/ 8501 w 989528"/>
              <a:gd name="connsiteY12" fmla="*/ 104352 h 136032"/>
              <a:gd name="connsiteX13" fmla="*/ 18622 w 989528"/>
              <a:gd name="connsiteY13" fmla="*/ 112027 h 136032"/>
              <a:gd name="connsiteX14" fmla="*/ 32184 w 989528"/>
              <a:gd name="connsiteY14" fmla="*/ 114476 h 136032"/>
              <a:gd name="connsiteX15" fmla="*/ 45746 w 989528"/>
              <a:gd name="connsiteY15" fmla="*/ 112027 h 136032"/>
              <a:gd name="connsiteX16" fmla="*/ 55878 w 989528"/>
              <a:gd name="connsiteY16" fmla="*/ 104352 h 136032"/>
              <a:gd name="connsiteX17" fmla="*/ 62089 w 989528"/>
              <a:gd name="connsiteY17" fmla="*/ 92104 h 136032"/>
              <a:gd name="connsiteX18" fmla="*/ 64211 w 989528"/>
              <a:gd name="connsiteY18" fmla="*/ 75283 h 136032"/>
              <a:gd name="connsiteX19" fmla="*/ 12746 w 989528"/>
              <a:gd name="connsiteY19" fmla="*/ 72833 h 136032"/>
              <a:gd name="connsiteX20" fmla="*/ 12746 w 989528"/>
              <a:gd name="connsiteY20" fmla="*/ 69404 h 136032"/>
              <a:gd name="connsiteX21" fmla="*/ 12746 w 989528"/>
              <a:gd name="connsiteY21" fmla="*/ 65975 h 136032"/>
              <a:gd name="connsiteX22" fmla="*/ 12746 w 989528"/>
              <a:gd name="connsiteY22" fmla="*/ 49318 h 136032"/>
              <a:gd name="connsiteX23" fmla="*/ 14053 w 989528"/>
              <a:gd name="connsiteY23" fmla="*/ 37070 h 136032"/>
              <a:gd name="connsiteX24" fmla="*/ 18298 w 989528"/>
              <a:gd name="connsiteY24" fmla="*/ 28415 h 136032"/>
              <a:gd name="connsiteX25" fmla="*/ 24185 w 989528"/>
              <a:gd name="connsiteY25" fmla="*/ 24495 h 136032"/>
              <a:gd name="connsiteX26" fmla="*/ 32184 w 989528"/>
              <a:gd name="connsiteY26" fmla="*/ 23026 h 136032"/>
              <a:gd name="connsiteX27" fmla="*/ 39869 w 989528"/>
              <a:gd name="connsiteY27" fmla="*/ 24332 h 136032"/>
              <a:gd name="connsiteX28" fmla="*/ 45578 w 989528"/>
              <a:gd name="connsiteY28" fmla="*/ 28251 h 136032"/>
              <a:gd name="connsiteX29" fmla="*/ 49343 w 989528"/>
              <a:gd name="connsiteY29" fmla="*/ 34458 h 136032"/>
              <a:gd name="connsiteX30" fmla="*/ 51298 w 989528"/>
              <a:gd name="connsiteY30" fmla="*/ 43112 h 136032"/>
              <a:gd name="connsiteX31" fmla="*/ 12746 w 989528"/>
              <a:gd name="connsiteY31" fmla="*/ 72833 h 136032"/>
              <a:gd name="connsiteX32" fmla="*/ 51633 w 989528"/>
              <a:gd name="connsiteY32" fmla="*/ 77896 h 136032"/>
              <a:gd name="connsiteX33" fmla="*/ 50158 w 989528"/>
              <a:gd name="connsiteY33" fmla="*/ 90634 h 136032"/>
              <a:gd name="connsiteX34" fmla="*/ 45578 w 989528"/>
              <a:gd name="connsiteY34" fmla="*/ 99289 h 136032"/>
              <a:gd name="connsiteX35" fmla="*/ 39869 w 989528"/>
              <a:gd name="connsiteY35" fmla="*/ 103046 h 136032"/>
              <a:gd name="connsiteX36" fmla="*/ 32184 w 989528"/>
              <a:gd name="connsiteY36" fmla="*/ 104352 h 136032"/>
              <a:gd name="connsiteX37" fmla="*/ 24833 w 989528"/>
              <a:gd name="connsiteY37" fmla="*/ 103209 h 136032"/>
              <a:gd name="connsiteX38" fmla="*/ 19281 w 989528"/>
              <a:gd name="connsiteY38" fmla="*/ 99615 h 136032"/>
              <a:gd name="connsiteX39" fmla="*/ 15193 w 989528"/>
              <a:gd name="connsiteY39" fmla="*/ 93410 h 136032"/>
              <a:gd name="connsiteX40" fmla="*/ 13070 w 989528"/>
              <a:gd name="connsiteY40" fmla="*/ 84591 h 136032"/>
              <a:gd name="connsiteX41" fmla="*/ 51633 w 989528"/>
              <a:gd name="connsiteY41" fmla="*/ 55196 h 136032"/>
              <a:gd name="connsiteX42" fmla="*/ 51633 w 989528"/>
              <a:gd name="connsiteY42" fmla="*/ 60096 h 136032"/>
              <a:gd name="connsiteX43" fmla="*/ 51633 w 989528"/>
              <a:gd name="connsiteY43" fmla="*/ 63852 h 136032"/>
              <a:gd name="connsiteX44" fmla="*/ 51633 w 989528"/>
              <a:gd name="connsiteY44" fmla="*/ 77896 h 136032"/>
              <a:gd name="connsiteX45" fmla="*/ 117611 w 989528"/>
              <a:gd name="connsiteY45" fmla="*/ 110231 h 136032"/>
              <a:gd name="connsiteX46" fmla="*/ 117611 w 989528"/>
              <a:gd name="connsiteY46" fmla="*/ 98309 h 136032"/>
              <a:gd name="connsiteX47" fmla="*/ 103892 w 989528"/>
              <a:gd name="connsiteY47" fmla="*/ 98309 h 136032"/>
              <a:gd name="connsiteX48" fmla="*/ 103892 w 989528"/>
              <a:gd name="connsiteY48" fmla="*/ 110394 h 136032"/>
              <a:gd name="connsiteX49" fmla="*/ 102418 w 989528"/>
              <a:gd name="connsiteY49" fmla="*/ 121662 h 136032"/>
              <a:gd name="connsiteX50" fmla="*/ 97849 w 989528"/>
              <a:gd name="connsiteY50" fmla="*/ 131787 h 136032"/>
              <a:gd name="connsiteX51" fmla="*/ 105691 w 989528"/>
              <a:gd name="connsiteY51" fmla="*/ 136033 h 136032"/>
              <a:gd name="connsiteX52" fmla="*/ 114349 w 989528"/>
              <a:gd name="connsiteY52" fmla="*/ 124112 h 136032"/>
              <a:gd name="connsiteX53" fmla="*/ 117611 w 989528"/>
              <a:gd name="connsiteY53" fmla="*/ 110231 h 136032"/>
              <a:gd name="connsiteX54" fmla="*/ 244026 w 989528"/>
              <a:gd name="connsiteY54" fmla="*/ 32008 h 136032"/>
              <a:gd name="connsiteX55" fmla="*/ 244026 w 989528"/>
              <a:gd name="connsiteY55" fmla="*/ 37233 h 136032"/>
              <a:gd name="connsiteX56" fmla="*/ 245176 w 989528"/>
              <a:gd name="connsiteY56" fmla="*/ 44582 h 136032"/>
              <a:gd name="connsiteX57" fmla="*/ 248773 w 989528"/>
              <a:gd name="connsiteY57" fmla="*/ 50624 h 136032"/>
              <a:gd name="connsiteX58" fmla="*/ 254482 w 989528"/>
              <a:gd name="connsiteY58" fmla="*/ 54870 h 136032"/>
              <a:gd name="connsiteX59" fmla="*/ 262324 w 989528"/>
              <a:gd name="connsiteY59" fmla="*/ 56340 h 136032"/>
              <a:gd name="connsiteX60" fmla="*/ 270166 w 989528"/>
              <a:gd name="connsiteY60" fmla="*/ 54870 h 136032"/>
              <a:gd name="connsiteX61" fmla="*/ 275886 w 989528"/>
              <a:gd name="connsiteY61" fmla="*/ 50624 h 136032"/>
              <a:gd name="connsiteX62" fmla="*/ 279315 w 989528"/>
              <a:gd name="connsiteY62" fmla="*/ 44582 h 136032"/>
              <a:gd name="connsiteX63" fmla="*/ 280622 w 989528"/>
              <a:gd name="connsiteY63" fmla="*/ 37233 h 136032"/>
              <a:gd name="connsiteX64" fmla="*/ 280622 w 989528"/>
              <a:gd name="connsiteY64" fmla="*/ 32008 h 136032"/>
              <a:gd name="connsiteX65" fmla="*/ 279315 w 989528"/>
              <a:gd name="connsiteY65" fmla="*/ 24659 h 136032"/>
              <a:gd name="connsiteX66" fmla="*/ 275886 w 989528"/>
              <a:gd name="connsiteY66" fmla="*/ 18453 h 136032"/>
              <a:gd name="connsiteX67" fmla="*/ 270166 w 989528"/>
              <a:gd name="connsiteY67" fmla="*/ 14371 h 136032"/>
              <a:gd name="connsiteX68" fmla="*/ 262324 w 989528"/>
              <a:gd name="connsiteY68" fmla="*/ 12737 h 136032"/>
              <a:gd name="connsiteX69" fmla="*/ 254325 w 989528"/>
              <a:gd name="connsiteY69" fmla="*/ 14371 h 136032"/>
              <a:gd name="connsiteX70" fmla="*/ 248773 w 989528"/>
              <a:gd name="connsiteY70" fmla="*/ 18453 h 136032"/>
              <a:gd name="connsiteX71" fmla="*/ 245176 w 989528"/>
              <a:gd name="connsiteY71" fmla="*/ 24659 h 136032"/>
              <a:gd name="connsiteX72" fmla="*/ 244026 w 989528"/>
              <a:gd name="connsiteY72" fmla="*/ 32008 h 136032"/>
              <a:gd name="connsiteX73" fmla="*/ 253509 w 989528"/>
              <a:gd name="connsiteY73" fmla="*/ 37233 h 136032"/>
              <a:gd name="connsiteX74" fmla="*/ 253509 w 989528"/>
              <a:gd name="connsiteY74" fmla="*/ 32008 h 136032"/>
              <a:gd name="connsiteX75" fmla="*/ 254001 w 989528"/>
              <a:gd name="connsiteY75" fmla="*/ 27925 h 136032"/>
              <a:gd name="connsiteX76" fmla="*/ 255465 w 989528"/>
              <a:gd name="connsiteY76" fmla="*/ 24332 h 136032"/>
              <a:gd name="connsiteX77" fmla="*/ 258246 w 989528"/>
              <a:gd name="connsiteY77" fmla="*/ 21882 h 136032"/>
              <a:gd name="connsiteX78" fmla="*/ 262324 w 989528"/>
              <a:gd name="connsiteY78" fmla="*/ 20903 h 136032"/>
              <a:gd name="connsiteX79" fmla="*/ 266412 w 989528"/>
              <a:gd name="connsiteY79" fmla="*/ 21882 h 136032"/>
              <a:gd name="connsiteX80" fmla="*/ 269194 w 989528"/>
              <a:gd name="connsiteY80" fmla="*/ 24332 h 136032"/>
              <a:gd name="connsiteX81" fmla="*/ 270658 w 989528"/>
              <a:gd name="connsiteY81" fmla="*/ 27925 h 136032"/>
              <a:gd name="connsiteX82" fmla="*/ 271149 w 989528"/>
              <a:gd name="connsiteY82" fmla="*/ 32008 h 136032"/>
              <a:gd name="connsiteX83" fmla="*/ 271149 w 989528"/>
              <a:gd name="connsiteY83" fmla="*/ 37233 h 136032"/>
              <a:gd name="connsiteX84" fmla="*/ 270658 w 989528"/>
              <a:gd name="connsiteY84" fmla="*/ 41316 h 136032"/>
              <a:gd name="connsiteX85" fmla="*/ 269194 w 989528"/>
              <a:gd name="connsiteY85" fmla="*/ 44745 h 136032"/>
              <a:gd name="connsiteX86" fmla="*/ 266412 w 989528"/>
              <a:gd name="connsiteY86" fmla="*/ 47195 h 136032"/>
              <a:gd name="connsiteX87" fmla="*/ 262324 w 989528"/>
              <a:gd name="connsiteY87" fmla="*/ 48011 h 136032"/>
              <a:gd name="connsiteX88" fmla="*/ 258246 w 989528"/>
              <a:gd name="connsiteY88" fmla="*/ 47195 h 136032"/>
              <a:gd name="connsiteX89" fmla="*/ 255465 w 989528"/>
              <a:gd name="connsiteY89" fmla="*/ 44745 h 136032"/>
              <a:gd name="connsiteX90" fmla="*/ 254001 w 989528"/>
              <a:gd name="connsiteY90" fmla="*/ 41316 h 136032"/>
              <a:gd name="connsiteX91" fmla="*/ 253509 w 989528"/>
              <a:gd name="connsiteY91" fmla="*/ 37233 h 136032"/>
              <a:gd name="connsiteX92" fmla="*/ 285035 w 989528"/>
              <a:gd name="connsiteY92" fmla="*/ 90144 h 136032"/>
              <a:gd name="connsiteX93" fmla="*/ 285035 w 989528"/>
              <a:gd name="connsiteY93" fmla="*/ 95533 h 136032"/>
              <a:gd name="connsiteX94" fmla="*/ 286185 w 989528"/>
              <a:gd name="connsiteY94" fmla="*/ 102881 h 136032"/>
              <a:gd name="connsiteX95" fmla="*/ 289615 w 989528"/>
              <a:gd name="connsiteY95" fmla="*/ 108925 h 136032"/>
              <a:gd name="connsiteX96" fmla="*/ 295491 w 989528"/>
              <a:gd name="connsiteY96" fmla="*/ 113170 h 136032"/>
              <a:gd name="connsiteX97" fmla="*/ 303333 w 989528"/>
              <a:gd name="connsiteY97" fmla="*/ 114639 h 136032"/>
              <a:gd name="connsiteX98" fmla="*/ 311018 w 989528"/>
              <a:gd name="connsiteY98" fmla="*/ 113170 h 136032"/>
              <a:gd name="connsiteX99" fmla="*/ 316895 w 989528"/>
              <a:gd name="connsiteY99" fmla="*/ 108925 h 136032"/>
              <a:gd name="connsiteX100" fmla="*/ 320324 w 989528"/>
              <a:gd name="connsiteY100" fmla="*/ 102881 h 136032"/>
              <a:gd name="connsiteX101" fmla="*/ 321474 w 989528"/>
              <a:gd name="connsiteY101" fmla="*/ 95533 h 136032"/>
              <a:gd name="connsiteX102" fmla="*/ 321474 w 989528"/>
              <a:gd name="connsiteY102" fmla="*/ 90144 h 136032"/>
              <a:gd name="connsiteX103" fmla="*/ 320324 w 989528"/>
              <a:gd name="connsiteY103" fmla="*/ 82796 h 136032"/>
              <a:gd name="connsiteX104" fmla="*/ 316895 w 989528"/>
              <a:gd name="connsiteY104" fmla="*/ 76753 h 136032"/>
              <a:gd name="connsiteX105" fmla="*/ 311018 w 989528"/>
              <a:gd name="connsiteY105" fmla="*/ 72670 h 136032"/>
              <a:gd name="connsiteX106" fmla="*/ 303176 w 989528"/>
              <a:gd name="connsiteY106" fmla="*/ 71038 h 136032"/>
              <a:gd name="connsiteX107" fmla="*/ 295334 w 989528"/>
              <a:gd name="connsiteY107" fmla="*/ 72670 h 136032"/>
              <a:gd name="connsiteX108" fmla="*/ 289615 w 989528"/>
              <a:gd name="connsiteY108" fmla="*/ 76753 h 136032"/>
              <a:gd name="connsiteX109" fmla="*/ 286185 w 989528"/>
              <a:gd name="connsiteY109" fmla="*/ 82796 h 136032"/>
              <a:gd name="connsiteX110" fmla="*/ 285035 w 989528"/>
              <a:gd name="connsiteY110" fmla="*/ 90144 h 136032"/>
              <a:gd name="connsiteX111" fmla="*/ 294351 w 989528"/>
              <a:gd name="connsiteY111" fmla="*/ 95533 h 136032"/>
              <a:gd name="connsiteX112" fmla="*/ 294351 w 989528"/>
              <a:gd name="connsiteY112" fmla="*/ 90144 h 136032"/>
              <a:gd name="connsiteX113" fmla="*/ 294843 w 989528"/>
              <a:gd name="connsiteY113" fmla="*/ 86062 h 136032"/>
              <a:gd name="connsiteX114" fmla="*/ 296474 w 989528"/>
              <a:gd name="connsiteY114" fmla="*/ 82632 h 136032"/>
              <a:gd name="connsiteX115" fmla="*/ 299088 w 989528"/>
              <a:gd name="connsiteY115" fmla="*/ 80183 h 136032"/>
              <a:gd name="connsiteX116" fmla="*/ 303176 w 989528"/>
              <a:gd name="connsiteY116" fmla="*/ 79203 h 136032"/>
              <a:gd name="connsiteX117" fmla="*/ 307254 w 989528"/>
              <a:gd name="connsiteY117" fmla="*/ 80183 h 136032"/>
              <a:gd name="connsiteX118" fmla="*/ 310035 w 989528"/>
              <a:gd name="connsiteY118" fmla="*/ 82632 h 136032"/>
              <a:gd name="connsiteX119" fmla="*/ 311510 w 989528"/>
              <a:gd name="connsiteY119" fmla="*/ 86062 h 136032"/>
              <a:gd name="connsiteX120" fmla="*/ 311991 w 989528"/>
              <a:gd name="connsiteY120" fmla="*/ 90144 h 136032"/>
              <a:gd name="connsiteX121" fmla="*/ 311991 w 989528"/>
              <a:gd name="connsiteY121" fmla="*/ 95533 h 136032"/>
              <a:gd name="connsiteX122" fmla="*/ 311510 w 989528"/>
              <a:gd name="connsiteY122" fmla="*/ 99615 h 136032"/>
              <a:gd name="connsiteX123" fmla="*/ 310035 w 989528"/>
              <a:gd name="connsiteY123" fmla="*/ 103046 h 136032"/>
              <a:gd name="connsiteX124" fmla="*/ 307421 w 989528"/>
              <a:gd name="connsiteY124" fmla="*/ 105658 h 136032"/>
              <a:gd name="connsiteX125" fmla="*/ 303333 w 989528"/>
              <a:gd name="connsiteY125" fmla="*/ 106475 h 136032"/>
              <a:gd name="connsiteX126" fmla="*/ 299088 w 989528"/>
              <a:gd name="connsiteY126" fmla="*/ 105658 h 136032"/>
              <a:gd name="connsiteX127" fmla="*/ 296474 w 989528"/>
              <a:gd name="connsiteY127" fmla="*/ 103046 h 136032"/>
              <a:gd name="connsiteX128" fmla="*/ 294843 w 989528"/>
              <a:gd name="connsiteY128" fmla="*/ 99615 h 136032"/>
              <a:gd name="connsiteX129" fmla="*/ 294351 w 989528"/>
              <a:gd name="connsiteY129" fmla="*/ 95533 h 136032"/>
              <a:gd name="connsiteX130" fmla="*/ 268211 w 989528"/>
              <a:gd name="connsiteY130" fmla="*/ 100433 h 136032"/>
              <a:gd name="connsiteX131" fmla="*/ 306763 w 989528"/>
              <a:gd name="connsiteY131" fmla="*/ 29885 h 136032"/>
              <a:gd name="connsiteX132" fmla="*/ 299255 w 989528"/>
              <a:gd name="connsiteY132" fmla="*/ 25639 h 136032"/>
              <a:gd name="connsiteX133" fmla="*/ 260693 w 989528"/>
              <a:gd name="connsiteY133" fmla="*/ 96186 h 136032"/>
              <a:gd name="connsiteX134" fmla="*/ 268211 w 989528"/>
              <a:gd name="connsiteY134" fmla="*/ 100433 h 136032"/>
              <a:gd name="connsiteX135" fmla="*/ 380594 w 989528"/>
              <a:gd name="connsiteY135" fmla="*/ 10288 h 136032"/>
              <a:gd name="connsiteX136" fmla="*/ 380594 w 989528"/>
              <a:gd name="connsiteY136" fmla="*/ 0 h 136032"/>
              <a:gd name="connsiteX137" fmla="*/ 353638 w 989528"/>
              <a:gd name="connsiteY137" fmla="*/ 0 h 136032"/>
              <a:gd name="connsiteX138" fmla="*/ 353638 w 989528"/>
              <a:gd name="connsiteY138" fmla="*/ 134400 h 136032"/>
              <a:gd name="connsiteX139" fmla="*/ 380594 w 989528"/>
              <a:gd name="connsiteY139" fmla="*/ 134400 h 136032"/>
              <a:gd name="connsiteX140" fmla="*/ 380594 w 989528"/>
              <a:gd name="connsiteY140" fmla="*/ 124112 h 136032"/>
              <a:gd name="connsiteX141" fmla="*/ 365568 w 989528"/>
              <a:gd name="connsiteY141" fmla="*/ 124112 h 136032"/>
              <a:gd name="connsiteX142" fmla="*/ 365568 w 989528"/>
              <a:gd name="connsiteY142" fmla="*/ 10288 h 136032"/>
              <a:gd name="connsiteX143" fmla="*/ 380594 w 989528"/>
              <a:gd name="connsiteY143" fmla="*/ 10288 h 136032"/>
              <a:gd name="connsiteX144" fmla="*/ 468634 w 989528"/>
              <a:gd name="connsiteY144" fmla="*/ 113170 h 136032"/>
              <a:gd name="connsiteX145" fmla="*/ 481705 w 989528"/>
              <a:gd name="connsiteY145" fmla="*/ 113170 h 136032"/>
              <a:gd name="connsiteX146" fmla="*/ 481705 w 989528"/>
              <a:gd name="connsiteY146" fmla="*/ 112027 h 136032"/>
              <a:gd name="connsiteX147" fmla="*/ 479749 w 989528"/>
              <a:gd name="connsiteY147" fmla="*/ 105005 h 136032"/>
              <a:gd name="connsiteX148" fmla="*/ 479091 w 989528"/>
              <a:gd name="connsiteY148" fmla="*/ 97167 h 136032"/>
              <a:gd name="connsiteX149" fmla="*/ 479091 w 989528"/>
              <a:gd name="connsiteY149" fmla="*/ 62872 h 136032"/>
              <a:gd name="connsiteX150" fmla="*/ 476801 w 989528"/>
              <a:gd name="connsiteY150" fmla="*/ 52094 h 136032"/>
              <a:gd name="connsiteX151" fmla="*/ 470757 w 989528"/>
              <a:gd name="connsiteY151" fmla="*/ 44256 h 136032"/>
              <a:gd name="connsiteX152" fmla="*/ 461451 w 989528"/>
              <a:gd name="connsiteY152" fmla="*/ 39846 h 136032"/>
              <a:gd name="connsiteX153" fmla="*/ 449845 w 989528"/>
              <a:gd name="connsiteY153" fmla="*/ 38213 h 136032"/>
              <a:gd name="connsiteX154" fmla="*/ 437433 w 989528"/>
              <a:gd name="connsiteY154" fmla="*/ 40172 h 136032"/>
              <a:gd name="connsiteX155" fmla="*/ 428284 w 989528"/>
              <a:gd name="connsiteY155" fmla="*/ 45072 h 136032"/>
              <a:gd name="connsiteX156" fmla="*/ 422564 w 989528"/>
              <a:gd name="connsiteY156" fmla="*/ 52094 h 136032"/>
              <a:gd name="connsiteX157" fmla="*/ 420442 w 989528"/>
              <a:gd name="connsiteY157" fmla="*/ 59933 h 136032"/>
              <a:gd name="connsiteX158" fmla="*/ 433188 w 989528"/>
              <a:gd name="connsiteY158" fmla="*/ 59933 h 136032"/>
              <a:gd name="connsiteX159" fmla="*/ 434160 w 989528"/>
              <a:gd name="connsiteY159" fmla="*/ 55524 h 136032"/>
              <a:gd name="connsiteX160" fmla="*/ 437433 w 989528"/>
              <a:gd name="connsiteY160" fmla="*/ 51767 h 136032"/>
              <a:gd name="connsiteX161" fmla="*/ 442337 w 989528"/>
              <a:gd name="connsiteY161" fmla="*/ 49318 h 136032"/>
              <a:gd name="connsiteX162" fmla="*/ 449029 w 989528"/>
              <a:gd name="connsiteY162" fmla="*/ 48338 h 136032"/>
              <a:gd name="connsiteX163" fmla="*/ 456380 w 989528"/>
              <a:gd name="connsiteY163" fmla="*/ 49482 h 136032"/>
              <a:gd name="connsiteX164" fmla="*/ 461775 w 989528"/>
              <a:gd name="connsiteY164" fmla="*/ 52258 h 136032"/>
              <a:gd name="connsiteX165" fmla="*/ 465205 w 989528"/>
              <a:gd name="connsiteY165" fmla="*/ 56830 h 136032"/>
              <a:gd name="connsiteX166" fmla="*/ 466512 w 989528"/>
              <a:gd name="connsiteY166" fmla="*/ 62709 h 136032"/>
              <a:gd name="connsiteX167" fmla="*/ 466512 w 989528"/>
              <a:gd name="connsiteY167" fmla="*/ 68588 h 136032"/>
              <a:gd name="connsiteX168" fmla="*/ 452793 w 989528"/>
              <a:gd name="connsiteY168" fmla="*/ 68588 h 136032"/>
              <a:gd name="connsiteX169" fmla="*/ 438897 w 989528"/>
              <a:gd name="connsiteY169" fmla="*/ 70057 h 136032"/>
              <a:gd name="connsiteX170" fmla="*/ 428284 w 989528"/>
              <a:gd name="connsiteY170" fmla="*/ 74467 h 136032"/>
              <a:gd name="connsiteX171" fmla="*/ 421425 w 989528"/>
              <a:gd name="connsiteY171" fmla="*/ 82143 h 136032"/>
              <a:gd name="connsiteX172" fmla="*/ 418968 w 989528"/>
              <a:gd name="connsiteY172" fmla="*/ 92757 h 136032"/>
              <a:gd name="connsiteX173" fmla="*/ 420766 w 989528"/>
              <a:gd name="connsiteY173" fmla="*/ 101412 h 136032"/>
              <a:gd name="connsiteX174" fmla="*/ 425827 w 989528"/>
              <a:gd name="connsiteY174" fmla="*/ 108271 h 136032"/>
              <a:gd name="connsiteX175" fmla="*/ 433836 w 989528"/>
              <a:gd name="connsiteY175" fmla="*/ 112844 h 136032"/>
              <a:gd name="connsiteX176" fmla="*/ 444460 w 989528"/>
              <a:gd name="connsiteY176" fmla="*/ 114476 h 136032"/>
              <a:gd name="connsiteX177" fmla="*/ 451152 w 989528"/>
              <a:gd name="connsiteY177" fmla="*/ 113660 h 136032"/>
              <a:gd name="connsiteX178" fmla="*/ 457363 w 989528"/>
              <a:gd name="connsiteY178" fmla="*/ 111700 h 136032"/>
              <a:gd name="connsiteX179" fmla="*/ 462423 w 989528"/>
              <a:gd name="connsiteY179" fmla="*/ 108760 h 136032"/>
              <a:gd name="connsiteX180" fmla="*/ 466679 w 989528"/>
              <a:gd name="connsiteY180" fmla="*/ 105168 h 136032"/>
              <a:gd name="connsiteX181" fmla="*/ 467327 w 989528"/>
              <a:gd name="connsiteY181" fmla="*/ 109578 h 136032"/>
              <a:gd name="connsiteX182" fmla="*/ 468634 w 989528"/>
              <a:gd name="connsiteY182" fmla="*/ 113170 h 136032"/>
              <a:gd name="connsiteX183" fmla="*/ 446258 w 989528"/>
              <a:gd name="connsiteY183" fmla="*/ 103535 h 136032"/>
              <a:gd name="connsiteX184" fmla="*/ 439880 w 989528"/>
              <a:gd name="connsiteY184" fmla="*/ 102718 h 136032"/>
              <a:gd name="connsiteX185" fmla="*/ 435311 w 989528"/>
              <a:gd name="connsiteY185" fmla="*/ 99943 h 136032"/>
              <a:gd name="connsiteX186" fmla="*/ 432362 w 989528"/>
              <a:gd name="connsiteY186" fmla="*/ 96023 h 136032"/>
              <a:gd name="connsiteX187" fmla="*/ 431546 w 989528"/>
              <a:gd name="connsiteY187" fmla="*/ 90961 h 136032"/>
              <a:gd name="connsiteX188" fmla="*/ 432529 w 989528"/>
              <a:gd name="connsiteY188" fmla="*/ 85898 h 136032"/>
              <a:gd name="connsiteX189" fmla="*/ 435635 w 989528"/>
              <a:gd name="connsiteY189" fmla="*/ 81978 h 136032"/>
              <a:gd name="connsiteX190" fmla="*/ 443310 w 989528"/>
              <a:gd name="connsiteY190" fmla="*/ 78549 h 136032"/>
              <a:gd name="connsiteX191" fmla="*/ 454749 w 989528"/>
              <a:gd name="connsiteY191" fmla="*/ 77406 h 136032"/>
              <a:gd name="connsiteX192" fmla="*/ 466512 w 989528"/>
              <a:gd name="connsiteY192" fmla="*/ 77406 h 136032"/>
              <a:gd name="connsiteX193" fmla="*/ 466512 w 989528"/>
              <a:gd name="connsiteY193" fmla="*/ 92430 h 136032"/>
              <a:gd name="connsiteX194" fmla="*/ 463406 w 989528"/>
              <a:gd name="connsiteY194" fmla="*/ 96513 h 136032"/>
              <a:gd name="connsiteX195" fmla="*/ 458994 w 989528"/>
              <a:gd name="connsiteY195" fmla="*/ 100106 h 136032"/>
              <a:gd name="connsiteX196" fmla="*/ 453117 w 989528"/>
              <a:gd name="connsiteY196" fmla="*/ 102718 h 136032"/>
              <a:gd name="connsiteX197" fmla="*/ 446258 w 989528"/>
              <a:gd name="connsiteY197" fmla="*/ 103535 h 136032"/>
              <a:gd name="connsiteX198" fmla="*/ 519587 w 989528"/>
              <a:gd name="connsiteY198" fmla="*/ 0 h 136032"/>
              <a:gd name="connsiteX199" fmla="*/ 519587 w 989528"/>
              <a:gd name="connsiteY199" fmla="*/ 10288 h 136032"/>
              <a:gd name="connsiteX200" fmla="*/ 534623 w 989528"/>
              <a:gd name="connsiteY200" fmla="*/ 10288 h 136032"/>
              <a:gd name="connsiteX201" fmla="*/ 534623 w 989528"/>
              <a:gd name="connsiteY201" fmla="*/ 124112 h 136032"/>
              <a:gd name="connsiteX202" fmla="*/ 519587 w 989528"/>
              <a:gd name="connsiteY202" fmla="*/ 124112 h 136032"/>
              <a:gd name="connsiteX203" fmla="*/ 519587 w 989528"/>
              <a:gd name="connsiteY203" fmla="*/ 134400 h 136032"/>
              <a:gd name="connsiteX204" fmla="*/ 546543 w 989528"/>
              <a:gd name="connsiteY204" fmla="*/ 134400 h 136032"/>
              <a:gd name="connsiteX205" fmla="*/ 546543 w 989528"/>
              <a:gd name="connsiteY205" fmla="*/ 0 h 136032"/>
              <a:gd name="connsiteX206" fmla="*/ 519587 w 989528"/>
              <a:gd name="connsiteY206" fmla="*/ 0 h 136032"/>
              <a:gd name="connsiteX207" fmla="*/ 619391 w 989528"/>
              <a:gd name="connsiteY207" fmla="*/ 110231 h 136032"/>
              <a:gd name="connsiteX208" fmla="*/ 619391 w 989528"/>
              <a:gd name="connsiteY208" fmla="*/ 98309 h 136032"/>
              <a:gd name="connsiteX209" fmla="*/ 605673 w 989528"/>
              <a:gd name="connsiteY209" fmla="*/ 98309 h 136032"/>
              <a:gd name="connsiteX210" fmla="*/ 605673 w 989528"/>
              <a:gd name="connsiteY210" fmla="*/ 110394 h 136032"/>
              <a:gd name="connsiteX211" fmla="*/ 604198 w 989528"/>
              <a:gd name="connsiteY211" fmla="*/ 121662 h 136032"/>
              <a:gd name="connsiteX212" fmla="*/ 599629 w 989528"/>
              <a:gd name="connsiteY212" fmla="*/ 131787 h 136032"/>
              <a:gd name="connsiteX213" fmla="*/ 607471 w 989528"/>
              <a:gd name="connsiteY213" fmla="*/ 136033 h 136032"/>
              <a:gd name="connsiteX214" fmla="*/ 616129 w 989528"/>
              <a:gd name="connsiteY214" fmla="*/ 124112 h 136032"/>
              <a:gd name="connsiteX215" fmla="*/ 619391 w 989528"/>
              <a:gd name="connsiteY215" fmla="*/ 110231 h 136032"/>
              <a:gd name="connsiteX216" fmla="*/ 756754 w 989528"/>
              <a:gd name="connsiteY216" fmla="*/ 8655 h 136032"/>
              <a:gd name="connsiteX217" fmla="*/ 756754 w 989528"/>
              <a:gd name="connsiteY217" fmla="*/ 19597 h 136032"/>
              <a:gd name="connsiteX218" fmla="*/ 781754 w 989528"/>
              <a:gd name="connsiteY218" fmla="*/ 19597 h 136032"/>
              <a:gd name="connsiteX219" fmla="*/ 781754 w 989528"/>
              <a:gd name="connsiteY219" fmla="*/ 102228 h 136032"/>
              <a:gd name="connsiteX220" fmla="*/ 756754 w 989528"/>
              <a:gd name="connsiteY220" fmla="*/ 102228 h 136032"/>
              <a:gd name="connsiteX221" fmla="*/ 756754 w 989528"/>
              <a:gd name="connsiteY221" fmla="*/ 113170 h 136032"/>
              <a:gd name="connsiteX222" fmla="*/ 818351 w 989528"/>
              <a:gd name="connsiteY222" fmla="*/ 113170 h 136032"/>
              <a:gd name="connsiteX223" fmla="*/ 818351 w 989528"/>
              <a:gd name="connsiteY223" fmla="*/ 102228 h 136032"/>
              <a:gd name="connsiteX224" fmla="*/ 794333 w 989528"/>
              <a:gd name="connsiteY224" fmla="*/ 102228 h 136032"/>
              <a:gd name="connsiteX225" fmla="*/ 794333 w 989528"/>
              <a:gd name="connsiteY225" fmla="*/ 8655 h 136032"/>
              <a:gd name="connsiteX226" fmla="*/ 756754 w 989528"/>
              <a:gd name="connsiteY226" fmla="*/ 8655 h 136032"/>
              <a:gd name="connsiteX227" fmla="*/ 835980 w 989528"/>
              <a:gd name="connsiteY227" fmla="*/ 75773 h 136032"/>
              <a:gd name="connsiteX228" fmla="*/ 835980 w 989528"/>
              <a:gd name="connsiteY228" fmla="*/ 77243 h 136032"/>
              <a:gd name="connsiteX229" fmla="*/ 838102 w 989528"/>
              <a:gd name="connsiteY229" fmla="*/ 91941 h 136032"/>
              <a:gd name="connsiteX230" fmla="*/ 843979 w 989528"/>
              <a:gd name="connsiteY230" fmla="*/ 103862 h 136032"/>
              <a:gd name="connsiteX231" fmla="*/ 853128 w 989528"/>
              <a:gd name="connsiteY231" fmla="*/ 111700 h 136032"/>
              <a:gd name="connsiteX232" fmla="*/ 865226 w 989528"/>
              <a:gd name="connsiteY232" fmla="*/ 114476 h 136032"/>
              <a:gd name="connsiteX233" fmla="*/ 877146 w 989528"/>
              <a:gd name="connsiteY233" fmla="*/ 112191 h 136032"/>
              <a:gd name="connsiteX234" fmla="*/ 885971 w 989528"/>
              <a:gd name="connsiteY234" fmla="*/ 105494 h 136032"/>
              <a:gd name="connsiteX235" fmla="*/ 886462 w 989528"/>
              <a:gd name="connsiteY235" fmla="*/ 113170 h 136032"/>
              <a:gd name="connsiteX236" fmla="*/ 898058 w 989528"/>
              <a:gd name="connsiteY236" fmla="*/ 113170 h 136032"/>
              <a:gd name="connsiteX237" fmla="*/ 898058 w 989528"/>
              <a:gd name="connsiteY237" fmla="*/ 8655 h 136032"/>
              <a:gd name="connsiteX238" fmla="*/ 885479 w 989528"/>
              <a:gd name="connsiteY238" fmla="*/ 8655 h 136032"/>
              <a:gd name="connsiteX239" fmla="*/ 885479 w 989528"/>
              <a:gd name="connsiteY239" fmla="*/ 46869 h 136032"/>
              <a:gd name="connsiteX240" fmla="*/ 876989 w 989528"/>
              <a:gd name="connsiteY240" fmla="*/ 40500 h 136032"/>
              <a:gd name="connsiteX241" fmla="*/ 865383 w 989528"/>
              <a:gd name="connsiteY241" fmla="*/ 38213 h 136032"/>
              <a:gd name="connsiteX242" fmla="*/ 853128 w 989528"/>
              <a:gd name="connsiteY242" fmla="*/ 40990 h 136032"/>
              <a:gd name="connsiteX243" fmla="*/ 843979 w 989528"/>
              <a:gd name="connsiteY243" fmla="*/ 48828 h 136032"/>
              <a:gd name="connsiteX244" fmla="*/ 837935 w 989528"/>
              <a:gd name="connsiteY244" fmla="*/ 60749 h 136032"/>
              <a:gd name="connsiteX245" fmla="*/ 835980 w 989528"/>
              <a:gd name="connsiteY245" fmla="*/ 75773 h 136032"/>
              <a:gd name="connsiteX246" fmla="*/ 848559 w 989528"/>
              <a:gd name="connsiteY246" fmla="*/ 77243 h 136032"/>
              <a:gd name="connsiteX247" fmla="*/ 848559 w 989528"/>
              <a:gd name="connsiteY247" fmla="*/ 75773 h 136032"/>
              <a:gd name="connsiteX248" fmla="*/ 849698 w 989528"/>
              <a:gd name="connsiteY248" fmla="*/ 65485 h 136032"/>
              <a:gd name="connsiteX249" fmla="*/ 853295 w 989528"/>
              <a:gd name="connsiteY249" fmla="*/ 56993 h 136032"/>
              <a:gd name="connsiteX250" fmla="*/ 859507 w 989528"/>
              <a:gd name="connsiteY250" fmla="*/ 51114 h 136032"/>
              <a:gd name="connsiteX251" fmla="*/ 868488 w 989528"/>
              <a:gd name="connsiteY251" fmla="*/ 48828 h 136032"/>
              <a:gd name="connsiteX252" fmla="*/ 878777 w 989528"/>
              <a:gd name="connsiteY252" fmla="*/ 51767 h 136032"/>
              <a:gd name="connsiteX253" fmla="*/ 885479 w 989528"/>
              <a:gd name="connsiteY253" fmla="*/ 59116 h 136032"/>
              <a:gd name="connsiteX254" fmla="*/ 885479 w 989528"/>
              <a:gd name="connsiteY254" fmla="*/ 93247 h 136032"/>
              <a:gd name="connsiteX255" fmla="*/ 878777 w 989528"/>
              <a:gd name="connsiteY255" fmla="*/ 101086 h 136032"/>
              <a:gd name="connsiteX256" fmla="*/ 868488 w 989528"/>
              <a:gd name="connsiteY256" fmla="*/ 103862 h 136032"/>
              <a:gd name="connsiteX257" fmla="*/ 859339 w 989528"/>
              <a:gd name="connsiteY257" fmla="*/ 101739 h 136032"/>
              <a:gd name="connsiteX258" fmla="*/ 853295 w 989528"/>
              <a:gd name="connsiteY258" fmla="*/ 95860 h 136032"/>
              <a:gd name="connsiteX259" fmla="*/ 849698 w 989528"/>
              <a:gd name="connsiteY259" fmla="*/ 87531 h 136032"/>
              <a:gd name="connsiteX260" fmla="*/ 848559 w 989528"/>
              <a:gd name="connsiteY260" fmla="*/ 77243 h 136032"/>
              <a:gd name="connsiteX261" fmla="*/ 969275 w 989528"/>
              <a:gd name="connsiteY261" fmla="*/ 87531 h 136032"/>
              <a:gd name="connsiteX262" fmla="*/ 977117 w 989528"/>
              <a:gd name="connsiteY262" fmla="*/ 113170 h 136032"/>
              <a:gd name="connsiteX263" fmla="*/ 989529 w 989528"/>
              <a:gd name="connsiteY263" fmla="*/ 113170 h 136032"/>
              <a:gd name="connsiteX264" fmla="*/ 958160 w 989528"/>
              <a:gd name="connsiteY264" fmla="*/ 14208 h 136032"/>
              <a:gd name="connsiteX265" fmla="*/ 947547 w 989528"/>
              <a:gd name="connsiteY265" fmla="*/ 14208 h 136032"/>
              <a:gd name="connsiteX266" fmla="*/ 915687 w 989528"/>
              <a:gd name="connsiteY266" fmla="*/ 113170 h 136032"/>
              <a:gd name="connsiteX267" fmla="*/ 928266 w 989528"/>
              <a:gd name="connsiteY267" fmla="*/ 113170 h 136032"/>
              <a:gd name="connsiteX268" fmla="*/ 936275 w 989528"/>
              <a:gd name="connsiteY268" fmla="*/ 87531 h 136032"/>
              <a:gd name="connsiteX269" fmla="*/ 969275 w 989528"/>
              <a:gd name="connsiteY269" fmla="*/ 87531 h 136032"/>
              <a:gd name="connsiteX270" fmla="*/ 939538 w 989528"/>
              <a:gd name="connsiteY270" fmla="*/ 76590 h 136032"/>
              <a:gd name="connsiteX271" fmla="*/ 952932 w 989528"/>
              <a:gd name="connsiteY271" fmla="*/ 33640 h 136032"/>
              <a:gd name="connsiteX272" fmla="*/ 966002 w 989528"/>
              <a:gd name="connsiteY272" fmla="*/ 76590 h 136032"/>
              <a:gd name="connsiteX273" fmla="*/ 939538 w 989528"/>
              <a:gd name="connsiteY273" fmla="*/ 76590 h 13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Lst>
            <a:rect l="l" t="t" r="r" b="b"/>
            <a:pathLst>
              <a:path w="989528" h="136032">
                <a:moveTo>
                  <a:pt x="64211" y="75283"/>
                </a:moveTo>
                <a:lnTo>
                  <a:pt x="64211" y="52094"/>
                </a:lnTo>
                <a:cubicBezTo>
                  <a:pt x="64211" y="45780"/>
                  <a:pt x="63500" y="40227"/>
                  <a:pt x="62089" y="35437"/>
                </a:cubicBezTo>
                <a:cubicBezTo>
                  <a:pt x="60667" y="30538"/>
                  <a:pt x="58596" y="26401"/>
                  <a:pt x="55878" y="23026"/>
                </a:cubicBezTo>
                <a:cubicBezTo>
                  <a:pt x="53044" y="19651"/>
                  <a:pt x="49615" y="17092"/>
                  <a:pt x="45578" y="15350"/>
                </a:cubicBezTo>
                <a:cubicBezTo>
                  <a:pt x="41657" y="13609"/>
                  <a:pt x="37193" y="12737"/>
                  <a:pt x="32184" y="12737"/>
                </a:cubicBezTo>
                <a:cubicBezTo>
                  <a:pt x="27071" y="12737"/>
                  <a:pt x="22491" y="13609"/>
                  <a:pt x="18466" y="15350"/>
                </a:cubicBezTo>
                <a:cubicBezTo>
                  <a:pt x="14545" y="17092"/>
                  <a:pt x="11220" y="19651"/>
                  <a:pt x="8501" y="23026"/>
                </a:cubicBezTo>
                <a:cubicBezTo>
                  <a:pt x="5772" y="26401"/>
                  <a:pt x="3649" y="30538"/>
                  <a:pt x="2123" y="35437"/>
                </a:cubicBezTo>
                <a:cubicBezTo>
                  <a:pt x="711" y="40227"/>
                  <a:pt x="0" y="45780"/>
                  <a:pt x="0" y="52094"/>
                </a:cubicBezTo>
                <a:lnTo>
                  <a:pt x="0" y="75283"/>
                </a:lnTo>
                <a:cubicBezTo>
                  <a:pt x="0" y="81598"/>
                  <a:pt x="711" y="87204"/>
                  <a:pt x="2123" y="92104"/>
                </a:cubicBezTo>
                <a:cubicBezTo>
                  <a:pt x="3649" y="96894"/>
                  <a:pt x="5772" y="100976"/>
                  <a:pt x="8501" y="104352"/>
                </a:cubicBezTo>
                <a:cubicBezTo>
                  <a:pt x="11324" y="107727"/>
                  <a:pt x="14701" y="110285"/>
                  <a:pt x="18622" y="112027"/>
                </a:cubicBezTo>
                <a:cubicBezTo>
                  <a:pt x="22659" y="113660"/>
                  <a:pt x="27176" y="114476"/>
                  <a:pt x="32184" y="114476"/>
                </a:cubicBezTo>
                <a:cubicBezTo>
                  <a:pt x="37308" y="114476"/>
                  <a:pt x="41825" y="113660"/>
                  <a:pt x="45746" y="112027"/>
                </a:cubicBezTo>
                <a:cubicBezTo>
                  <a:pt x="49782" y="110285"/>
                  <a:pt x="53149" y="107727"/>
                  <a:pt x="55878" y="104352"/>
                </a:cubicBezTo>
                <a:cubicBezTo>
                  <a:pt x="58596" y="100976"/>
                  <a:pt x="60667" y="96894"/>
                  <a:pt x="62089" y="92104"/>
                </a:cubicBezTo>
                <a:cubicBezTo>
                  <a:pt x="63500" y="87204"/>
                  <a:pt x="64211" y="81598"/>
                  <a:pt x="64211" y="75283"/>
                </a:cubicBezTo>
                <a:close/>
                <a:moveTo>
                  <a:pt x="12746" y="72833"/>
                </a:moveTo>
                <a:cubicBezTo>
                  <a:pt x="12746" y="71636"/>
                  <a:pt x="12746" y="70493"/>
                  <a:pt x="12746" y="69404"/>
                </a:cubicBezTo>
                <a:cubicBezTo>
                  <a:pt x="12746" y="68207"/>
                  <a:pt x="12746" y="67063"/>
                  <a:pt x="12746" y="65975"/>
                </a:cubicBezTo>
                <a:lnTo>
                  <a:pt x="12746" y="49318"/>
                </a:lnTo>
                <a:cubicBezTo>
                  <a:pt x="12746" y="44636"/>
                  <a:pt x="13185" y="40554"/>
                  <a:pt x="14053" y="37070"/>
                </a:cubicBezTo>
                <a:cubicBezTo>
                  <a:pt x="15036" y="33586"/>
                  <a:pt x="16448" y="30701"/>
                  <a:pt x="18298" y="28415"/>
                </a:cubicBezTo>
                <a:cubicBezTo>
                  <a:pt x="19929" y="26673"/>
                  <a:pt x="21895" y="25367"/>
                  <a:pt x="24185" y="24495"/>
                </a:cubicBezTo>
                <a:cubicBezTo>
                  <a:pt x="26465" y="23516"/>
                  <a:pt x="29141" y="23026"/>
                  <a:pt x="32184" y="23026"/>
                </a:cubicBezTo>
                <a:cubicBezTo>
                  <a:pt x="35122" y="23026"/>
                  <a:pt x="37684" y="23462"/>
                  <a:pt x="39869" y="24332"/>
                </a:cubicBezTo>
                <a:cubicBezTo>
                  <a:pt x="42149" y="25203"/>
                  <a:pt x="44062" y="26509"/>
                  <a:pt x="45578" y="28251"/>
                </a:cubicBezTo>
                <a:cubicBezTo>
                  <a:pt x="47220" y="29885"/>
                  <a:pt x="48475" y="31953"/>
                  <a:pt x="49343" y="34458"/>
                </a:cubicBezTo>
                <a:cubicBezTo>
                  <a:pt x="50326" y="36961"/>
                  <a:pt x="50974" y="39846"/>
                  <a:pt x="51298" y="43112"/>
                </a:cubicBezTo>
                <a:lnTo>
                  <a:pt x="12746" y="72833"/>
                </a:lnTo>
                <a:close/>
                <a:moveTo>
                  <a:pt x="51633" y="77896"/>
                </a:moveTo>
                <a:cubicBezTo>
                  <a:pt x="51633" y="82796"/>
                  <a:pt x="51141" y="87041"/>
                  <a:pt x="50158" y="90634"/>
                </a:cubicBezTo>
                <a:cubicBezTo>
                  <a:pt x="49175" y="94227"/>
                  <a:pt x="47649" y="97111"/>
                  <a:pt x="45578" y="99289"/>
                </a:cubicBezTo>
                <a:cubicBezTo>
                  <a:pt x="43947" y="100922"/>
                  <a:pt x="42044" y="102174"/>
                  <a:pt x="39869" y="103046"/>
                </a:cubicBezTo>
                <a:cubicBezTo>
                  <a:pt x="37684" y="103916"/>
                  <a:pt x="35122" y="104352"/>
                  <a:pt x="32184" y="104352"/>
                </a:cubicBezTo>
                <a:cubicBezTo>
                  <a:pt x="29466" y="104352"/>
                  <a:pt x="27008" y="103971"/>
                  <a:pt x="24833" y="103209"/>
                </a:cubicBezTo>
                <a:cubicBezTo>
                  <a:pt x="22659" y="102337"/>
                  <a:pt x="20808" y="101140"/>
                  <a:pt x="19281" y="99615"/>
                </a:cubicBezTo>
                <a:cubicBezTo>
                  <a:pt x="17650" y="97983"/>
                  <a:pt x="16280" y="95915"/>
                  <a:pt x="15193" y="93410"/>
                </a:cubicBezTo>
                <a:cubicBezTo>
                  <a:pt x="14210" y="90906"/>
                  <a:pt x="13509" y="87966"/>
                  <a:pt x="13070" y="84591"/>
                </a:cubicBezTo>
                <a:lnTo>
                  <a:pt x="51633" y="55196"/>
                </a:lnTo>
                <a:cubicBezTo>
                  <a:pt x="51633" y="56503"/>
                  <a:pt x="51633" y="58136"/>
                  <a:pt x="51633" y="60096"/>
                </a:cubicBezTo>
                <a:cubicBezTo>
                  <a:pt x="51633" y="61947"/>
                  <a:pt x="51633" y="63199"/>
                  <a:pt x="51633" y="63852"/>
                </a:cubicBezTo>
                <a:lnTo>
                  <a:pt x="51633" y="77896"/>
                </a:lnTo>
                <a:close/>
                <a:moveTo>
                  <a:pt x="117611" y="110231"/>
                </a:moveTo>
                <a:lnTo>
                  <a:pt x="117611" y="98309"/>
                </a:lnTo>
                <a:lnTo>
                  <a:pt x="103892" y="98309"/>
                </a:lnTo>
                <a:lnTo>
                  <a:pt x="103892" y="110394"/>
                </a:lnTo>
                <a:cubicBezTo>
                  <a:pt x="103892" y="114313"/>
                  <a:pt x="103401" y="118070"/>
                  <a:pt x="102418" y="121662"/>
                </a:cubicBezTo>
                <a:cubicBezTo>
                  <a:pt x="101550" y="125255"/>
                  <a:pt x="100024" y="128630"/>
                  <a:pt x="97849" y="131787"/>
                </a:cubicBezTo>
                <a:lnTo>
                  <a:pt x="105691" y="136033"/>
                </a:lnTo>
                <a:cubicBezTo>
                  <a:pt x="109392" y="132767"/>
                  <a:pt x="112278" y="128793"/>
                  <a:pt x="114349" y="124112"/>
                </a:cubicBezTo>
                <a:cubicBezTo>
                  <a:pt x="116524" y="119430"/>
                  <a:pt x="117611" y="114804"/>
                  <a:pt x="117611" y="110231"/>
                </a:cubicBezTo>
                <a:close/>
                <a:moveTo>
                  <a:pt x="244026" y="32008"/>
                </a:moveTo>
                <a:lnTo>
                  <a:pt x="244026" y="37233"/>
                </a:lnTo>
                <a:cubicBezTo>
                  <a:pt x="244026" y="39846"/>
                  <a:pt x="244413" y="42296"/>
                  <a:pt x="245176" y="44582"/>
                </a:cubicBezTo>
                <a:cubicBezTo>
                  <a:pt x="246044" y="46869"/>
                  <a:pt x="247246" y="48883"/>
                  <a:pt x="248773" y="50624"/>
                </a:cubicBezTo>
                <a:cubicBezTo>
                  <a:pt x="250289" y="52366"/>
                  <a:pt x="252202" y="53781"/>
                  <a:pt x="254482" y="54870"/>
                </a:cubicBezTo>
                <a:cubicBezTo>
                  <a:pt x="256772" y="55850"/>
                  <a:pt x="259386" y="56340"/>
                  <a:pt x="262324" y="56340"/>
                </a:cubicBezTo>
                <a:cubicBezTo>
                  <a:pt x="265273" y="56340"/>
                  <a:pt x="267887" y="55850"/>
                  <a:pt x="270166" y="54870"/>
                </a:cubicBezTo>
                <a:cubicBezTo>
                  <a:pt x="272456" y="53781"/>
                  <a:pt x="274359" y="52366"/>
                  <a:pt x="275886" y="50624"/>
                </a:cubicBezTo>
                <a:cubicBezTo>
                  <a:pt x="277412" y="48883"/>
                  <a:pt x="278552" y="46869"/>
                  <a:pt x="279315" y="44582"/>
                </a:cubicBezTo>
                <a:cubicBezTo>
                  <a:pt x="280194" y="42296"/>
                  <a:pt x="280622" y="39846"/>
                  <a:pt x="280622" y="37233"/>
                </a:cubicBezTo>
                <a:lnTo>
                  <a:pt x="280622" y="32008"/>
                </a:lnTo>
                <a:cubicBezTo>
                  <a:pt x="280622" y="29395"/>
                  <a:pt x="280194" y="26945"/>
                  <a:pt x="279315" y="24659"/>
                </a:cubicBezTo>
                <a:cubicBezTo>
                  <a:pt x="278552" y="22264"/>
                  <a:pt x="277412" y="20195"/>
                  <a:pt x="275886" y="18453"/>
                </a:cubicBezTo>
                <a:cubicBezTo>
                  <a:pt x="274359" y="16711"/>
                  <a:pt x="272456" y="15350"/>
                  <a:pt x="270166" y="14371"/>
                </a:cubicBezTo>
                <a:cubicBezTo>
                  <a:pt x="267887" y="13282"/>
                  <a:pt x="265273" y="12737"/>
                  <a:pt x="262324" y="12737"/>
                </a:cubicBezTo>
                <a:cubicBezTo>
                  <a:pt x="259281" y="12737"/>
                  <a:pt x="256615" y="13282"/>
                  <a:pt x="254325" y="14371"/>
                </a:cubicBezTo>
                <a:cubicBezTo>
                  <a:pt x="252140" y="15350"/>
                  <a:pt x="250289" y="16711"/>
                  <a:pt x="248773" y="18453"/>
                </a:cubicBezTo>
                <a:cubicBezTo>
                  <a:pt x="247246" y="20195"/>
                  <a:pt x="246044" y="22264"/>
                  <a:pt x="245176" y="24659"/>
                </a:cubicBezTo>
                <a:cubicBezTo>
                  <a:pt x="244413" y="26945"/>
                  <a:pt x="244026" y="29395"/>
                  <a:pt x="244026" y="32008"/>
                </a:cubicBezTo>
                <a:close/>
                <a:moveTo>
                  <a:pt x="253509" y="37233"/>
                </a:moveTo>
                <a:lnTo>
                  <a:pt x="253509" y="32008"/>
                </a:lnTo>
                <a:cubicBezTo>
                  <a:pt x="253509" y="30593"/>
                  <a:pt x="253666" y="29232"/>
                  <a:pt x="254001" y="27925"/>
                </a:cubicBezTo>
                <a:cubicBezTo>
                  <a:pt x="254325" y="26509"/>
                  <a:pt x="254816" y="25313"/>
                  <a:pt x="255465" y="24332"/>
                </a:cubicBezTo>
                <a:cubicBezTo>
                  <a:pt x="256228" y="23243"/>
                  <a:pt x="257159" y="22427"/>
                  <a:pt x="258246" y="21882"/>
                </a:cubicBezTo>
                <a:cubicBezTo>
                  <a:pt x="259334" y="21229"/>
                  <a:pt x="260693" y="20903"/>
                  <a:pt x="262324" y="20903"/>
                </a:cubicBezTo>
                <a:cubicBezTo>
                  <a:pt x="263966" y="20903"/>
                  <a:pt x="265325" y="21229"/>
                  <a:pt x="266412" y="21882"/>
                </a:cubicBezTo>
                <a:cubicBezTo>
                  <a:pt x="267500" y="22427"/>
                  <a:pt x="268430" y="23243"/>
                  <a:pt x="269194" y="24332"/>
                </a:cubicBezTo>
                <a:cubicBezTo>
                  <a:pt x="269842" y="25313"/>
                  <a:pt x="270333" y="26509"/>
                  <a:pt x="270658" y="27925"/>
                </a:cubicBezTo>
                <a:cubicBezTo>
                  <a:pt x="270992" y="29232"/>
                  <a:pt x="271149" y="30593"/>
                  <a:pt x="271149" y="32008"/>
                </a:cubicBezTo>
                <a:lnTo>
                  <a:pt x="271149" y="37233"/>
                </a:lnTo>
                <a:cubicBezTo>
                  <a:pt x="271149" y="38649"/>
                  <a:pt x="270992" y="40009"/>
                  <a:pt x="270658" y="41316"/>
                </a:cubicBezTo>
                <a:cubicBezTo>
                  <a:pt x="270333" y="42514"/>
                  <a:pt x="269842" y="43657"/>
                  <a:pt x="269194" y="44745"/>
                </a:cubicBezTo>
                <a:cubicBezTo>
                  <a:pt x="268430" y="45725"/>
                  <a:pt x="267500" y="46542"/>
                  <a:pt x="266412" y="47195"/>
                </a:cubicBezTo>
                <a:cubicBezTo>
                  <a:pt x="265325" y="47739"/>
                  <a:pt x="263966" y="48011"/>
                  <a:pt x="262324" y="48011"/>
                </a:cubicBezTo>
                <a:cubicBezTo>
                  <a:pt x="260693" y="48011"/>
                  <a:pt x="259334" y="47739"/>
                  <a:pt x="258246" y="47195"/>
                </a:cubicBezTo>
                <a:cubicBezTo>
                  <a:pt x="257159" y="46542"/>
                  <a:pt x="256228" y="45725"/>
                  <a:pt x="255465" y="44745"/>
                </a:cubicBezTo>
                <a:cubicBezTo>
                  <a:pt x="254816" y="43657"/>
                  <a:pt x="254325" y="42514"/>
                  <a:pt x="254001" y="41316"/>
                </a:cubicBezTo>
                <a:cubicBezTo>
                  <a:pt x="253666" y="40009"/>
                  <a:pt x="253509" y="38649"/>
                  <a:pt x="253509" y="37233"/>
                </a:cubicBezTo>
                <a:close/>
                <a:moveTo>
                  <a:pt x="285035" y="90144"/>
                </a:moveTo>
                <a:lnTo>
                  <a:pt x="285035" y="95533"/>
                </a:lnTo>
                <a:cubicBezTo>
                  <a:pt x="285035" y="98037"/>
                  <a:pt x="285422" y="100487"/>
                  <a:pt x="286185" y="102881"/>
                </a:cubicBezTo>
                <a:cubicBezTo>
                  <a:pt x="286948" y="105168"/>
                  <a:pt x="288088" y="107182"/>
                  <a:pt x="289615" y="108925"/>
                </a:cubicBezTo>
                <a:cubicBezTo>
                  <a:pt x="291246" y="110666"/>
                  <a:pt x="293211" y="112081"/>
                  <a:pt x="295491" y="113170"/>
                </a:cubicBezTo>
                <a:cubicBezTo>
                  <a:pt x="297781" y="114150"/>
                  <a:pt x="300395" y="114639"/>
                  <a:pt x="303333" y="114639"/>
                </a:cubicBezTo>
                <a:cubicBezTo>
                  <a:pt x="306282" y="114639"/>
                  <a:pt x="308833" y="114150"/>
                  <a:pt x="311018" y="113170"/>
                </a:cubicBezTo>
                <a:cubicBezTo>
                  <a:pt x="313298" y="112081"/>
                  <a:pt x="315264" y="110666"/>
                  <a:pt x="316895" y="108925"/>
                </a:cubicBezTo>
                <a:cubicBezTo>
                  <a:pt x="318421" y="107182"/>
                  <a:pt x="319561" y="105168"/>
                  <a:pt x="320324" y="102881"/>
                </a:cubicBezTo>
                <a:cubicBezTo>
                  <a:pt x="321088" y="100487"/>
                  <a:pt x="321474" y="98037"/>
                  <a:pt x="321474" y="95533"/>
                </a:cubicBezTo>
                <a:lnTo>
                  <a:pt x="321474" y="90144"/>
                </a:lnTo>
                <a:cubicBezTo>
                  <a:pt x="321474" y="87531"/>
                  <a:pt x="321088" y="85082"/>
                  <a:pt x="320324" y="82796"/>
                </a:cubicBezTo>
                <a:cubicBezTo>
                  <a:pt x="319561" y="80509"/>
                  <a:pt x="318421" y="78495"/>
                  <a:pt x="316895" y="76753"/>
                </a:cubicBezTo>
                <a:cubicBezTo>
                  <a:pt x="315264" y="75012"/>
                  <a:pt x="313298" y="73651"/>
                  <a:pt x="311018" y="72670"/>
                </a:cubicBezTo>
                <a:cubicBezTo>
                  <a:pt x="308833" y="71581"/>
                  <a:pt x="306219" y="71038"/>
                  <a:pt x="303176" y="71038"/>
                </a:cubicBezTo>
                <a:cubicBezTo>
                  <a:pt x="300228" y="71038"/>
                  <a:pt x="297614" y="71581"/>
                  <a:pt x="295334" y="72670"/>
                </a:cubicBezTo>
                <a:cubicBezTo>
                  <a:pt x="293149" y="73651"/>
                  <a:pt x="291246" y="75012"/>
                  <a:pt x="289615" y="76753"/>
                </a:cubicBezTo>
                <a:cubicBezTo>
                  <a:pt x="288088" y="78495"/>
                  <a:pt x="286948" y="80509"/>
                  <a:pt x="286185" y="82796"/>
                </a:cubicBezTo>
                <a:cubicBezTo>
                  <a:pt x="285422" y="85082"/>
                  <a:pt x="285035" y="87531"/>
                  <a:pt x="285035" y="90144"/>
                </a:cubicBezTo>
                <a:close/>
                <a:moveTo>
                  <a:pt x="294351" y="95533"/>
                </a:moveTo>
                <a:lnTo>
                  <a:pt x="294351" y="90144"/>
                </a:lnTo>
                <a:cubicBezTo>
                  <a:pt x="294351" y="88729"/>
                  <a:pt x="294518" y="87368"/>
                  <a:pt x="294843" y="86062"/>
                </a:cubicBezTo>
                <a:cubicBezTo>
                  <a:pt x="295167" y="84755"/>
                  <a:pt x="295711" y="83612"/>
                  <a:pt x="296474" y="82632"/>
                </a:cubicBezTo>
                <a:cubicBezTo>
                  <a:pt x="297132" y="81544"/>
                  <a:pt x="298000" y="80726"/>
                  <a:pt x="299088" y="80183"/>
                </a:cubicBezTo>
                <a:cubicBezTo>
                  <a:pt x="300175" y="79530"/>
                  <a:pt x="301535" y="79203"/>
                  <a:pt x="303176" y="79203"/>
                </a:cubicBezTo>
                <a:cubicBezTo>
                  <a:pt x="304807" y="79203"/>
                  <a:pt x="306167" y="79530"/>
                  <a:pt x="307254" y="80183"/>
                </a:cubicBezTo>
                <a:cubicBezTo>
                  <a:pt x="308457" y="80726"/>
                  <a:pt x="309377" y="81544"/>
                  <a:pt x="310035" y="82632"/>
                </a:cubicBezTo>
                <a:cubicBezTo>
                  <a:pt x="310799" y="83612"/>
                  <a:pt x="311290" y="84755"/>
                  <a:pt x="311510" y="86062"/>
                </a:cubicBezTo>
                <a:cubicBezTo>
                  <a:pt x="311834" y="87368"/>
                  <a:pt x="311991" y="88729"/>
                  <a:pt x="311991" y="90144"/>
                </a:cubicBezTo>
                <a:lnTo>
                  <a:pt x="311991" y="95533"/>
                </a:lnTo>
                <a:cubicBezTo>
                  <a:pt x="311991" y="96948"/>
                  <a:pt x="311834" y="98309"/>
                  <a:pt x="311510" y="99615"/>
                </a:cubicBezTo>
                <a:cubicBezTo>
                  <a:pt x="311290" y="100922"/>
                  <a:pt x="310799" y="102065"/>
                  <a:pt x="310035" y="103046"/>
                </a:cubicBezTo>
                <a:cubicBezTo>
                  <a:pt x="309377" y="104134"/>
                  <a:pt x="308509" y="105005"/>
                  <a:pt x="307421" y="105658"/>
                </a:cubicBezTo>
                <a:cubicBezTo>
                  <a:pt x="306334" y="106202"/>
                  <a:pt x="304975" y="106475"/>
                  <a:pt x="303333" y="106475"/>
                </a:cubicBezTo>
                <a:cubicBezTo>
                  <a:pt x="301702" y="106475"/>
                  <a:pt x="300290" y="106202"/>
                  <a:pt x="299088" y="105658"/>
                </a:cubicBezTo>
                <a:cubicBezTo>
                  <a:pt x="298000" y="105005"/>
                  <a:pt x="297132" y="104134"/>
                  <a:pt x="296474" y="103046"/>
                </a:cubicBezTo>
                <a:cubicBezTo>
                  <a:pt x="295711" y="102065"/>
                  <a:pt x="295167" y="100922"/>
                  <a:pt x="294843" y="99615"/>
                </a:cubicBezTo>
                <a:cubicBezTo>
                  <a:pt x="294518" y="98309"/>
                  <a:pt x="294351" y="96948"/>
                  <a:pt x="294351" y="95533"/>
                </a:cubicBezTo>
                <a:close/>
                <a:moveTo>
                  <a:pt x="268211" y="100433"/>
                </a:moveTo>
                <a:lnTo>
                  <a:pt x="306763" y="29885"/>
                </a:lnTo>
                <a:lnTo>
                  <a:pt x="299255" y="25639"/>
                </a:lnTo>
                <a:lnTo>
                  <a:pt x="260693" y="96186"/>
                </a:lnTo>
                <a:lnTo>
                  <a:pt x="268211" y="100433"/>
                </a:lnTo>
                <a:close/>
                <a:moveTo>
                  <a:pt x="380594" y="10288"/>
                </a:moveTo>
                <a:lnTo>
                  <a:pt x="380594" y="0"/>
                </a:lnTo>
                <a:lnTo>
                  <a:pt x="353638" y="0"/>
                </a:lnTo>
                <a:lnTo>
                  <a:pt x="353638" y="134400"/>
                </a:lnTo>
                <a:lnTo>
                  <a:pt x="380594" y="134400"/>
                </a:lnTo>
                <a:lnTo>
                  <a:pt x="380594" y="124112"/>
                </a:lnTo>
                <a:lnTo>
                  <a:pt x="365568" y="124112"/>
                </a:lnTo>
                <a:lnTo>
                  <a:pt x="365568" y="10288"/>
                </a:lnTo>
                <a:lnTo>
                  <a:pt x="380594" y="10288"/>
                </a:lnTo>
                <a:close/>
                <a:moveTo>
                  <a:pt x="468634" y="113170"/>
                </a:moveTo>
                <a:lnTo>
                  <a:pt x="481705" y="113170"/>
                </a:lnTo>
                <a:lnTo>
                  <a:pt x="481705" y="112027"/>
                </a:lnTo>
                <a:cubicBezTo>
                  <a:pt x="480837" y="110067"/>
                  <a:pt x="480178" y="107727"/>
                  <a:pt x="479749" y="105005"/>
                </a:cubicBezTo>
                <a:cubicBezTo>
                  <a:pt x="479310" y="102174"/>
                  <a:pt x="479091" y="99561"/>
                  <a:pt x="479091" y="97167"/>
                </a:cubicBezTo>
                <a:lnTo>
                  <a:pt x="479091" y="62872"/>
                </a:lnTo>
                <a:cubicBezTo>
                  <a:pt x="479091" y="58735"/>
                  <a:pt x="478327" y="55142"/>
                  <a:pt x="476801" y="52094"/>
                </a:cubicBezTo>
                <a:cubicBezTo>
                  <a:pt x="475389" y="49046"/>
                  <a:pt x="473371" y="46433"/>
                  <a:pt x="470757" y="44256"/>
                </a:cubicBezTo>
                <a:cubicBezTo>
                  <a:pt x="468143" y="42296"/>
                  <a:pt x="465038" y="40826"/>
                  <a:pt x="461451" y="39846"/>
                </a:cubicBezTo>
                <a:cubicBezTo>
                  <a:pt x="457854" y="38757"/>
                  <a:pt x="453985" y="38213"/>
                  <a:pt x="449845" y="38213"/>
                </a:cubicBezTo>
                <a:cubicBezTo>
                  <a:pt x="445275" y="38213"/>
                  <a:pt x="441135" y="38866"/>
                  <a:pt x="437433" y="40172"/>
                </a:cubicBezTo>
                <a:cubicBezTo>
                  <a:pt x="433836" y="41370"/>
                  <a:pt x="430783" y="43004"/>
                  <a:pt x="428284" y="45072"/>
                </a:cubicBezTo>
                <a:cubicBezTo>
                  <a:pt x="425775" y="47140"/>
                  <a:pt x="423872" y="49482"/>
                  <a:pt x="422564" y="52094"/>
                </a:cubicBezTo>
                <a:cubicBezTo>
                  <a:pt x="421257" y="54707"/>
                  <a:pt x="420547" y="57320"/>
                  <a:pt x="420442" y="59933"/>
                </a:cubicBezTo>
                <a:lnTo>
                  <a:pt x="433188" y="59933"/>
                </a:lnTo>
                <a:cubicBezTo>
                  <a:pt x="433188" y="58408"/>
                  <a:pt x="433512" y="56939"/>
                  <a:pt x="434160" y="55524"/>
                </a:cubicBezTo>
                <a:cubicBezTo>
                  <a:pt x="434924" y="54108"/>
                  <a:pt x="436011" y="52856"/>
                  <a:pt x="437433" y="51767"/>
                </a:cubicBezTo>
                <a:cubicBezTo>
                  <a:pt x="438740" y="50788"/>
                  <a:pt x="440371" y="49971"/>
                  <a:pt x="442337" y="49318"/>
                </a:cubicBezTo>
                <a:cubicBezTo>
                  <a:pt x="444397" y="48664"/>
                  <a:pt x="446635" y="48338"/>
                  <a:pt x="449029" y="48338"/>
                </a:cubicBezTo>
                <a:cubicBezTo>
                  <a:pt x="451758" y="48338"/>
                  <a:pt x="454205" y="48719"/>
                  <a:pt x="456380" y="49482"/>
                </a:cubicBezTo>
                <a:cubicBezTo>
                  <a:pt x="458565" y="50135"/>
                  <a:pt x="460353" y="51060"/>
                  <a:pt x="461775" y="52258"/>
                </a:cubicBezTo>
                <a:cubicBezTo>
                  <a:pt x="463302" y="53455"/>
                  <a:pt x="464441" y="54979"/>
                  <a:pt x="465205" y="56830"/>
                </a:cubicBezTo>
                <a:cubicBezTo>
                  <a:pt x="466073" y="58571"/>
                  <a:pt x="466512" y="60531"/>
                  <a:pt x="466512" y="62709"/>
                </a:cubicBezTo>
                <a:lnTo>
                  <a:pt x="466512" y="68588"/>
                </a:lnTo>
                <a:lnTo>
                  <a:pt x="452793" y="68588"/>
                </a:lnTo>
                <a:cubicBezTo>
                  <a:pt x="447670" y="68588"/>
                  <a:pt x="443038" y="69078"/>
                  <a:pt x="438897" y="70057"/>
                </a:cubicBezTo>
                <a:cubicBezTo>
                  <a:pt x="434767" y="71038"/>
                  <a:pt x="431222" y="72507"/>
                  <a:pt x="428284" y="74467"/>
                </a:cubicBezTo>
                <a:cubicBezTo>
                  <a:pt x="425346" y="76535"/>
                  <a:pt x="423056" y="79094"/>
                  <a:pt x="421425" y="82143"/>
                </a:cubicBezTo>
                <a:cubicBezTo>
                  <a:pt x="419783" y="85190"/>
                  <a:pt x="418968" y="88729"/>
                  <a:pt x="418968" y="92757"/>
                </a:cubicBezTo>
                <a:cubicBezTo>
                  <a:pt x="418968" y="95805"/>
                  <a:pt x="419564" y="98690"/>
                  <a:pt x="420766" y="101412"/>
                </a:cubicBezTo>
                <a:cubicBezTo>
                  <a:pt x="421969" y="104025"/>
                  <a:pt x="423652" y="106312"/>
                  <a:pt x="425827" y="108271"/>
                </a:cubicBezTo>
                <a:cubicBezTo>
                  <a:pt x="428012" y="110231"/>
                  <a:pt x="430678" y="111755"/>
                  <a:pt x="433836" y="112844"/>
                </a:cubicBezTo>
                <a:cubicBezTo>
                  <a:pt x="436994" y="113932"/>
                  <a:pt x="440539" y="114476"/>
                  <a:pt x="444460" y="114476"/>
                </a:cubicBezTo>
                <a:cubicBezTo>
                  <a:pt x="446854" y="114476"/>
                  <a:pt x="449081" y="114205"/>
                  <a:pt x="451152" y="113660"/>
                </a:cubicBezTo>
                <a:cubicBezTo>
                  <a:pt x="453337" y="113224"/>
                  <a:pt x="455407" y="112571"/>
                  <a:pt x="457363" y="111700"/>
                </a:cubicBezTo>
                <a:cubicBezTo>
                  <a:pt x="459213" y="110829"/>
                  <a:pt x="460907" y="109850"/>
                  <a:pt x="462423" y="108760"/>
                </a:cubicBezTo>
                <a:cubicBezTo>
                  <a:pt x="464065" y="107672"/>
                  <a:pt x="465477" y="106475"/>
                  <a:pt x="466679" y="105168"/>
                </a:cubicBezTo>
                <a:cubicBezTo>
                  <a:pt x="466888" y="106692"/>
                  <a:pt x="467108" y="108162"/>
                  <a:pt x="467327" y="109578"/>
                </a:cubicBezTo>
                <a:cubicBezTo>
                  <a:pt x="467652" y="110993"/>
                  <a:pt x="468091" y="112191"/>
                  <a:pt x="468634" y="113170"/>
                </a:cubicBezTo>
                <a:close/>
                <a:moveTo>
                  <a:pt x="446258" y="103535"/>
                </a:moveTo>
                <a:cubicBezTo>
                  <a:pt x="443853" y="103535"/>
                  <a:pt x="441731" y="103263"/>
                  <a:pt x="439880" y="102718"/>
                </a:cubicBezTo>
                <a:cubicBezTo>
                  <a:pt x="438029" y="102065"/>
                  <a:pt x="436503" y="101140"/>
                  <a:pt x="435311" y="99943"/>
                </a:cubicBezTo>
                <a:cubicBezTo>
                  <a:pt x="434004" y="98853"/>
                  <a:pt x="433021" y="97547"/>
                  <a:pt x="432362" y="96023"/>
                </a:cubicBezTo>
                <a:cubicBezTo>
                  <a:pt x="431818" y="94498"/>
                  <a:pt x="431546" y="92811"/>
                  <a:pt x="431546" y="90961"/>
                </a:cubicBezTo>
                <a:cubicBezTo>
                  <a:pt x="431546" y="89110"/>
                  <a:pt x="431881" y="87423"/>
                  <a:pt x="432529" y="85898"/>
                </a:cubicBezTo>
                <a:cubicBezTo>
                  <a:pt x="433293" y="84374"/>
                  <a:pt x="434328" y="83068"/>
                  <a:pt x="435635" y="81978"/>
                </a:cubicBezTo>
                <a:cubicBezTo>
                  <a:pt x="437590" y="80455"/>
                  <a:pt x="440152" y="79311"/>
                  <a:pt x="443310" y="78549"/>
                </a:cubicBezTo>
                <a:cubicBezTo>
                  <a:pt x="446582" y="77787"/>
                  <a:pt x="450388" y="77406"/>
                  <a:pt x="454749" y="77406"/>
                </a:cubicBezTo>
                <a:lnTo>
                  <a:pt x="466512" y="77406"/>
                </a:lnTo>
                <a:lnTo>
                  <a:pt x="466512" y="92430"/>
                </a:lnTo>
                <a:cubicBezTo>
                  <a:pt x="465748" y="93845"/>
                  <a:pt x="464713" y="95207"/>
                  <a:pt x="463406" y="96513"/>
                </a:cubicBezTo>
                <a:cubicBezTo>
                  <a:pt x="462214" y="97820"/>
                  <a:pt x="460740" y="99016"/>
                  <a:pt x="458994" y="100106"/>
                </a:cubicBezTo>
                <a:cubicBezTo>
                  <a:pt x="457258" y="101195"/>
                  <a:pt x="455292" y="102065"/>
                  <a:pt x="453117" y="102718"/>
                </a:cubicBezTo>
                <a:cubicBezTo>
                  <a:pt x="451047" y="103263"/>
                  <a:pt x="448757" y="103535"/>
                  <a:pt x="446258" y="103535"/>
                </a:cubicBezTo>
                <a:close/>
                <a:moveTo>
                  <a:pt x="519587" y="0"/>
                </a:moveTo>
                <a:lnTo>
                  <a:pt x="519587" y="10288"/>
                </a:lnTo>
                <a:lnTo>
                  <a:pt x="534623" y="10288"/>
                </a:lnTo>
                <a:lnTo>
                  <a:pt x="534623" y="124112"/>
                </a:lnTo>
                <a:lnTo>
                  <a:pt x="519587" y="124112"/>
                </a:lnTo>
                <a:lnTo>
                  <a:pt x="519587" y="134400"/>
                </a:lnTo>
                <a:lnTo>
                  <a:pt x="546543" y="134400"/>
                </a:lnTo>
                <a:lnTo>
                  <a:pt x="546543" y="0"/>
                </a:lnTo>
                <a:lnTo>
                  <a:pt x="519587" y="0"/>
                </a:lnTo>
                <a:close/>
                <a:moveTo>
                  <a:pt x="619391" y="110231"/>
                </a:moveTo>
                <a:lnTo>
                  <a:pt x="619391" y="98309"/>
                </a:lnTo>
                <a:lnTo>
                  <a:pt x="605673" y="98309"/>
                </a:lnTo>
                <a:lnTo>
                  <a:pt x="605673" y="110394"/>
                </a:lnTo>
                <a:cubicBezTo>
                  <a:pt x="605673" y="114313"/>
                  <a:pt x="605182" y="118070"/>
                  <a:pt x="604198" y="121662"/>
                </a:cubicBezTo>
                <a:cubicBezTo>
                  <a:pt x="603331" y="125255"/>
                  <a:pt x="601804" y="128630"/>
                  <a:pt x="599629" y="131787"/>
                </a:cubicBezTo>
                <a:lnTo>
                  <a:pt x="607471" y="136033"/>
                </a:lnTo>
                <a:cubicBezTo>
                  <a:pt x="611173" y="132767"/>
                  <a:pt x="614059" y="128793"/>
                  <a:pt x="616129" y="124112"/>
                </a:cubicBezTo>
                <a:cubicBezTo>
                  <a:pt x="618304" y="119430"/>
                  <a:pt x="619391" y="114804"/>
                  <a:pt x="619391" y="110231"/>
                </a:cubicBezTo>
                <a:close/>
                <a:moveTo>
                  <a:pt x="756754" y="8655"/>
                </a:moveTo>
                <a:lnTo>
                  <a:pt x="756754" y="19597"/>
                </a:lnTo>
                <a:lnTo>
                  <a:pt x="781754" y="19597"/>
                </a:lnTo>
                <a:lnTo>
                  <a:pt x="781754" y="102228"/>
                </a:lnTo>
                <a:lnTo>
                  <a:pt x="756754" y="102228"/>
                </a:lnTo>
                <a:lnTo>
                  <a:pt x="756754" y="113170"/>
                </a:lnTo>
                <a:lnTo>
                  <a:pt x="818351" y="113170"/>
                </a:lnTo>
                <a:lnTo>
                  <a:pt x="818351" y="102228"/>
                </a:lnTo>
                <a:lnTo>
                  <a:pt x="794333" y="102228"/>
                </a:lnTo>
                <a:lnTo>
                  <a:pt x="794333" y="8655"/>
                </a:lnTo>
                <a:lnTo>
                  <a:pt x="756754" y="8655"/>
                </a:lnTo>
                <a:close/>
                <a:moveTo>
                  <a:pt x="835980" y="75773"/>
                </a:moveTo>
                <a:lnTo>
                  <a:pt x="835980" y="77243"/>
                </a:lnTo>
                <a:cubicBezTo>
                  <a:pt x="835980" y="82469"/>
                  <a:pt x="836681" y="87368"/>
                  <a:pt x="838102" y="91941"/>
                </a:cubicBezTo>
                <a:cubicBezTo>
                  <a:pt x="839514" y="96513"/>
                  <a:pt x="841480" y="100487"/>
                  <a:pt x="843979" y="103862"/>
                </a:cubicBezTo>
                <a:cubicBezTo>
                  <a:pt x="846488" y="107128"/>
                  <a:pt x="849542" y="109741"/>
                  <a:pt x="853128" y="111700"/>
                </a:cubicBezTo>
                <a:cubicBezTo>
                  <a:pt x="856830" y="113551"/>
                  <a:pt x="860866" y="114476"/>
                  <a:pt x="865226" y="114476"/>
                </a:cubicBezTo>
                <a:cubicBezTo>
                  <a:pt x="869795" y="114476"/>
                  <a:pt x="873769" y="113714"/>
                  <a:pt x="877146" y="112191"/>
                </a:cubicBezTo>
                <a:cubicBezTo>
                  <a:pt x="880638" y="110666"/>
                  <a:pt x="883577" y="108434"/>
                  <a:pt x="885971" y="105494"/>
                </a:cubicBezTo>
                <a:lnTo>
                  <a:pt x="886462" y="113170"/>
                </a:lnTo>
                <a:lnTo>
                  <a:pt x="898058" y="113170"/>
                </a:lnTo>
                <a:lnTo>
                  <a:pt x="898058" y="8655"/>
                </a:lnTo>
                <a:lnTo>
                  <a:pt x="885479" y="8655"/>
                </a:lnTo>
                <a:lnTo>
                  <a:pt x="885479" y="46869"/>
                </a:lnTo>
                <a:cubicBezTo>
                  <a:pt x="883085" y="44037"/>
                  <a:pt x="880251" y="41915"/>
                  <a:pt x="876989" y="40500"/>
                </a:cubicBezTo>
                <a:cubicBezTo>
                  <a:pt x="873716" y="38975"/>
                  <a:pt x="869847" y="38213"/>
                  <a:pt x="865383" y="38213"/>
                </a:cubicBezTo>
                <a:cubicBezTo>
                  <a:pt x="860918" y="38213"/>
                  <a:pt x="856830" y="39139"/>
                  <a:pt x="853128" y="40990"/>
                </a:cubicBezTo>
                <a:cubicBezTo>
                  <a:pt x="849542" y="42840"/>
                  <a:pt x="846488" y="45453"/>
                  <a:pt x="843979" y="48828"/>
                </a:cubicBezTo>
                <a:cubicBezTo>
                  <a:pt x="841365" y="52094"/>
                  <a:pt x="839357" y="56068"/>
                  <a:pt x="837935" y="60749"/>
                </a:cubicBezTo>
                <a:cubicBezTo>
                  <a:pt x="836628" y="65322"/>
                  <a:pt x="835980" y="70329"/>
                  <a:pt x="835980" y="75773"/>
                </a:cubicBezTo>
                <a:close/>
                <a:moveTo>
                  <a:pt x="848559" y="77243"/>
                </a:moveTo>
                <a:lnTo>
                  <a:pt x="848559" y="75773"/>
                </a:lnTo>
                <a:cubicBezTo>
                  <a:pt x="848559" y="72180"/>
                  <a:pt x="848935" y="68751"/>
                  <a:pt x="849698" y="65485"/>
                </a:cubicBezTo>
                <a:cubicBezTo>
                  <a:pt x="850462" y="62219"/>
                  <a:pt x="851664" y="59389"/>
                  <a:pt x="853295" y="56993"/>
                </a:cubicBezTo>
                <a:cubicBezTo>
                  <a:pt x="854927" y="54489"/>
                  <a:pt x="856997" y="52529"/>
                  <a:pt x="859507" y="51114"/>
                </a:cubicBezTo>
                <a:cubicBezTo>
                  <a:pt x="862005" y="49590"/>
                  <a:pt x="865006" y="48828"/>
                  <a:pt x="868488" y="48828"/>
                </a:cubicBezTo>
                <a:cubicBezTo>
                  <a:pt x="872629" y="48828"/>
                  <a:pt x="876058" y="49808"/>
                  <a:pt x="878777" y="51767"/>
                </a:cubicBezTo>
                <a:cubicBezTo>
                  <a:pt x="881611" y="53727"/>
                  <a:pt x="883848" y="56177"/>
                  <a:pt x="885479" y="59116"/>
                </a:cubicBezTo>
                <a:lnTo>
                  <a:pt x="885479" y="93247"/>
                </a:lnTo>
                <a:cubicBezTo>
                  <a:pt x="883848" y="96513"/>
                  <a:pt x="881611" y="99126"/>
                  <a:pt x="878777" y="101086"/>
                </a:cubicBezTo>
                <a:cubicBezTo>
                  <a:pt x="876058" y="102936"/>
                  <a:pt x="872629" y="103862"/>
                  <a:pt x="868488" y="103862"/>
                </a:cubicBezTo>
                <a:cubicBezTo>
                  <a:pt x="864891" y="103862"/>
                  <a:pt x="861849" y="103154"/>
                  <a:pt x="859339" y="101739"/>
                </a:cubicBezTo>
                <a:cubicBezTo>
                  <a:pt x="856944" y="100323"/>
                  <a:pt x="854927" y="98363"/>
                  <a:pt x="853295" y="95860"/>
                </a:cubicBezTo>
                <a:cubicBezTo>
                  <a:pt x="851664" y="93465"/>
                  <a:pt x="850462" y="90689"/>
                  <a:pt x="849698" y="87531"/>
                </a:cubicBezTo>
                <a:cubicBezTo>
                  <a:pt x="848935" y="84265"/>
                  <a:pt x="848559" y="80836"/>
                  <a:pt x="848559" y="77243"/>
                </a:cubicBezTo>
                <a:close/>
                <a:moveTo>
                  <a:pt x="969275" y="87531"/>
                </a:moveTo>
                <a:lnTo>
                  <a:pt x="977117" y="113170"/>
                </a:lnTo>
                <a:lnTo>
                  <a:pt x="989529" y="113170"/>
                </a:lnTo>
                <a:lnTo>
                  <a:pt x="958160" y="14208"/>
                </a:lnTo>
                <a:lnTo>
                  <a:pt x="947547" y="14208"/>
                </a:lnTo>
                <a:lnTo>
                  <a:pt x="915687" y="113170"/>
                </a:lnTo>
                <a:lnTo>
                  <a:pt x="928266" y="113170"/>
                </a:lnTo>
                <a:lnTo>
                  <a:pt x="936275" y="87531"/>
                </a:lnTo>
                <a:lnTo>
                  <a:pt x="969275" y="87531"/>
                </a:lnTo>
                <a:close/>
                <a:moveTo>
                  <a:pt x="939538" y="76590"/>
                </a:moveTo>
                <a:lnTo>
                  <a:pt x="952932" y="33640"/>
                </a:lnTo>
                <a:lnTo>
                  <a:pt x="966002" y="76590"/>
                </a:lnTo>
                <a:lnTo>
                  <a:pt x="939538" y="76590"/>
                </a:lnTo>
                <a:close/>
              </a:path>
            </a:pathLst>
          </a:custGeom>
          <a:solidFill>
            <a:srgbClr val="000000"/>
          </a:solidFill>
          <a:ln w="10432" cap="sq">
            <a:noFill/>
            <a:prstDash val="solid"/>
            <a:miter/>
          </a:ln>
        </p:spPr>
        <p:txBody>
          <a:bodyPr rtlCol="0" anchor="ctr"/>
          <a:lstStyle/>
          <a:p>
            <a:endParaRPr lang="en-US" sz="2000"/>
          </a:p>
        </p:txBody>
      </p:sp>
      <p:sp>
        <p:nvSpPr>
          <p:cNvPr id="188" name="Freeform 187">
            <a:extLst>
              <a:ext uri="{FF2B5EF4-FFF2-40B4-BE49-F238E27FC236}">
                <a16:creationId xmlns:a16="http://schemas.microsoft.com/office/drawing/2014/main" id="{EC3EE5CF-5BED-734C-BA60-2F2A6859F44F}"/>
              </a:ext>
            </a:extLst>
          </p:cNvPr>
          <p:cNvSpPr/>
          <p:nvPr/>
        </p:nvSpPr>
        <p:spPr>
          <a:xfrm>
            <a:off x="2645866" y="3833299"/>
            <a:ext cx="299584" cy="128846"/>
          </a:xfrm>
          <a:custGeom>
            <a:avLst/>
            <a:gdLst>
              <a:gd name="connsiteX0" fmla="*/ 48684 w 317051"/>
              <a:gd name="connsiteY0" fmla="*/ 87204 h 136358"/>
              <a:gd name="connsiteX1" fmla="*/ 47868 w 317051"/>
              <a:gd name="connsiteY1" fmla="*/ 90470 h 136358"/>
              <a:gd name="connsiteX2" fmla="*/ 45411 w 317051"/>
              <a:gd name="connsiteY2" fmla="*/ 92920 h 136358"/>
              <a:gd name="connsiteX3" fmla="*/ 40842 w 317051"/>
              <a:gd name="connsiteY3" fmla="*/ 94717 h 136358"/>
              <a:gd name="connsiteX4" fmla="*/ 34464 w 317051"/>
              <a:gd name="connsiteY4" fmla="*/ 95206 h 136358"/>
              <a:gd name="connsiteX5" fmla="*/ 28420 w 317051"/>
              <a:gd name="connsiteY5" fmla="*/ 94717 h 136358"/>
              <a:gd name="connsiteX6" fmla="*/ 23359 w 317051"/>
              <a:gd name="connsiteY6" fmla="*/ 92757 h 136358"/>
              <a:gd name="connsiteX7" fmla="*/ 19605 w 317051"/>
              <a:gd name="connsiteY7" fmla="*/ 89327 h 136358"/>
              <a:gd name="connsiteX8" fmla="*/ 17964 w 317051"/>
              <a:gd name="connsiteY8" fmla="*/ 84101 h 136358"/>
              <a:gd name="connsiteX9" fmla="*/ 0 w 317051"/>
              <a:gd name="connsiteY9" fmla="*/ 84101 h 136358"/>
              <a:gd name="connsiteX10" fmla="*/ 2123 w 317051"/>
              <a:gd name="connsiteY10" fmla="*/ 93083 h 136358"/>
              <a:gd name="connsiteX11" fmla="*/ 8658 w 317051"/>
              <a:gd name="connsiteY11" fmla="*/ 100922 h 136358"/>
              <a:gd name="connsiteX12" fmla="*/ 19271 w 317051"/>
              <a:gd name="connsiteY12" fmla="*/ 106801 h 136358"/>
              <a:gd name="connsiteX13" fmla="*/ 33983 w 317051"/>
              <a:gd name="connsiteY13" fmla="*/ 108924 h 136358"/>
              <a:gd name="connsiteX14" fmla="*/ 47534 w 317051"/>
              <a:gd name="connsiteY14" fmla="*/ 107291 h 136358"/>
              <a:gd name="connsiteX15" fmla="*/ 58157 w 317051"/>
              <a:gd name="connsiteY15" fmla="*/ 102555 h 136358"/>
              <a:gd name="connsiteX16" fmla="*/ 64692 w 317051"/>
              <a:gd name="connsiteY16" fmla="*/ 95533 h 136358"/>
              <a:gd name="connsiteX17" fmla="*/ 67139 w 317051"/>
              <a:gd name="connsiteY17" fmla="*/ 86388 h 136358"/>
              <a:gd name="connsiteX18" fmla="*/ 64692 w 317051"/>
              <a:gd name="connsiteY18" fmla="*/ 77406 h 136358"/>
              <a:gd name="connsiteX19" fmla="*/ 58324 w 317051"/>
              <a:gd name="connsiteY19" fmla="*/ 70711 h 136358"/>
              <a:gd name="connsiteX20" fmla="*/ 48360 w 317051"/>
              <a:gd name="connsiteY20" fmla="*/ 66464 h 136358"/>
              <a:gd name="connsiteX21" fmla="*/ 36105 w 317051"/>
              <a:gd name="connsiteY21" fmla="*/ 63525 h 136358"/>
              <a:gd name="connsiteX22" fmla="*/ 28420 w 317051"/>
              <a:gd name="connsiteY22" fmla="*/ 62056 h 136358"/>
              <a:gd name="connsiteX23" fmla="*/ 23683 w 317051"/>
              <a:gd name="connsiteY23" fmla="*/ 59932 h 136358"/>
              <a:gd name="connsiteX24" fmla="*/ 21237 w 317051"/>
              <a:gd name="connsiteY24" fmla="*/ 57483 h 136358"/>
              <a:gd name="connsiteX25" fmla="*/ 20578 w 317051"/>
              <a:gd name="connsiteY25" fmla="*/ 54380 h 136358"/>
              <a:gd name="connsiteX26" fmla="*/ 21393 w 317051"/>
              <a:gd name="connsiteY26" fmla="*/ 51277 h 136358"/>
              <a:gd name="connsiteX27" fmla="*/ 23683 w 317051"/>
              <a:gd name="connsiteY27" fmla="*/ 48827 h 136358"/>
              <a:gd name="connsiteX28" fmla="*/ 27772 w 317051"/>
              <a:gd name="connsiteY28" fmla="*/ 46868 h 136358"/>
              <a:gd name="connsiteX29" fmla="*/ 33983 w 317051"/>
              <a:gd name="connsiteY29" fmla="*/ 46214 h 136358"/>
              <a:gd name="connsiteX30" fmla="*/ 40842 w 317051"/>
              <a:gd name="connsiteY30" fmla="*/ 47195 h 136358"/>
              <a:gd name="connsiteX31" fmla="*/ 45411 w 317051"/>
              <a:gd name="connsiteY31" fmla="*/ 49971 h 136358"/>
              <a:gd name="connsiteX32" fmla="*/ 47210 w 317051"/>
              <a:gd name="connsiteY32" fmla="*/ 52911 h 136358"/>
              <a:gd name="connsiteX33" fmla="*/ 47868 w 317051"/>
              <a:gd name="connsiteY33" fmla="*/ 56177 h 136358"/>
              <a:gd name="connsiteX34" fmla="*/ 66815 w 317051"/>
              <a:gd name="connsiteY34" fmla="*/ 56177 h 136358"/>
              <a:gd name="connsiteX35" fmla="*/ 64525 w 317051"/>
              <a:gd name="connsiteY35" fmla="*/ 46868 h 136358"/>
              <a:gd name="connsiteX36" fmla="*/ 58157 w 317051"/>
              <a:gd name="connsiteY36" fmla="*/ 39193 h 136358"/>
              <a:gd name="connsiteX37" fmla="*/ 47701 w 317051"/>
              <a:gd name="connsiteY37" fmla="*/ 34293 h 136358"/>
              <a:gd name="connsiteX38" fmla="*/ 33983 w 317051"/>
              <a:gd name="connsiteY38" fmla="*/ 32497 h 136358"/>
              <a:gd name="connsiteX39" fmla="*/ 20745 w 317051"/>
              <a:gd name="connsiteY39" fmla="*/ 34457 h 136358"/>
              <a:gd name="connsiteX40" fmla="*/ 10780 w 317051"/>
              <a:gd name="connsiteY40" fmla="*/ 39356 h 136358"/>
              <a:gd name="connsiteX41" fmla="*/ 4402 w 317051"/>
              <a:gd name="connsiteY41" fmla="*/ 46705 h 136358"/>
              <a:gd name="connsiteX42" fmla="*/ 2279 w 317051"/>
              <a:gd name="connsiteY42" fmla="*/ 55360 h 136358"/>
              <a:gd name="connsiteX43" fmla="*/ 4402 w 317051"/>
              <a:gd name="connsiteY43" fmla="*/ 63525 h 136358"/>
              <a:gd name="connsiteX44" fmla="*/ 10456 w 317051"/>
              <a:gd name="connsiteY44" fmla="*/ 69894 h 136358"/>
              <a:gd name="connsiteX45" fmla="*/ 19605 w 317051"/>
              <a:gd name="connsiteY45" fmla="*/ 74630 h 136358"/>
              <a:gd name="connsiteX46" fmla="*/ 31368 w 317051"/>
              <a:gd name="connsiteY46" fmla="*/ 77896 h 136358"/>
              <a:gd name="connsiteX47" fmla="*/ 39692 w 317051"/>
              <a:gd name="connsiteY47" fmla="*/ 79856 h 136358"/>
              <a:gd name="connsiteX48" fmla="*/ 45254 w 317051"/>
              <a:gd name="connsiteY48" fmla="*/ 81815 h 136358"/>
              <a:gd name="connsiteX49" fmla="*/ 47868 w 317051"/>
              <a:gd name="connsiteY49" fmla="*/ 84265 h 136358"/>
              <a:gd name="connsiteX50" fmla="*/ 48684 w 317051"/>
              <a:gd name="connsiteY50" fmla="*/ 87204 h 136358"/>
              <a:gd name="connsiteX51" fmla="*/ 117444 w 317051"/>
              <a:gd name="connsiteY51" fmla="*/ 93736 h 136358"/>
              <a:gd name="connsiteX52" fmla="*/ 109926 w 317051"/>
              <a:gd name="connsiteY52" fmla="*/ 91940 h 136358"/>
              <a:gd name="connsiteX53" fmla="*/ 105356 w 317051"/>
              <a:gd name="connsiteY53" fmla="*/ 87041 h 136358"/>
              <a:gd name="connsiteX54" fmla="*/ 102899 w 317051"/>
              <a:gd name="connsiteY54" fmla="*/ 80019 h 136358"/>
              <a:gd name="connsiteX55" fmla="*/ 102251 w 317051"/>
              <a:gd name="connsiteY55" fmla="*/ 71690 h 136358"/>
              <a:gd name="connsiteX56" fmla="*/ 102251 w 317051"/>
              <a:gd name="connsiteY56" fmla="*/ 69730 h 136358"/>
              <a:gd name="connsiteX57" fmla="*/ 102899 w 317051"/>
              <a:gd name="connsiteY57" fmla="*/ 61566 h 136358"/>
              <a:gd name="connsiteX58" fmla="*/ 105356 w 317051"/>
              <a:gd name="connsiteY58" fmla="*/ 54543 h 136358"/>
              <a:gd name="connsiteX59" fmla="*/ 109926 w 317051"/>
              <a:gd name="connsiteY59" fmla="*/ 49645 h 136358"/>
              <a:gd name="connsiteX60" fmla="*/ 117444 w 317051"/>
              <a:gd name="connsiteY60" fmla="*/ 47848 h 136358"/>
              <a:gd name="connsiteX61" fmla="*/ 122996 w 317051"/>
              <a:gd name="connsiteY61" fmla="*/ 48991 h 136358"/>
              <a:gd name="connsiteX62" fmla="*/ 127408 w 317051"/>
              <a:gd name="connsiteY62" fmla="*/ 51604 h 136358"/>
              <a:gd name="connsiteX63" fmla="*/ 130190 w 317051"/>
              <a:gd name="connsiteY63" fmla="*/ 55850 h 136358"/>
              <a:gd name="connsiteX64" fmla="*/ 131172 w 317051"/>
              <a:gd name="connsiteY64" fmla="*/ 61075 h 136358"/>
              <a:gd name="connsiteX65" fmla="*/ 148979 w 317051"/>
              <a:gd name="connsiteY65" fmla="*/ 61075 h 136358"/>
              <a:gd name="connsiteX66" fmla="*/ 146689 w 317051"/>
              <a:gd name="connsiteY66" fmla="*/ 49318 h 136358"/>
              <a:gd name="connsiteX67" fmla="*/ 140322 w 317051"/>
              <a:gd name="connsiteY67" fmla="*/ 40172 h 136358"/>
              <a:gd name="connsiteX68" fmla="*/ 130190 w 317051"/>
              <a:gd name="connsiteY68" fmla="*/ 34621 h 136358"/>
              <a:gd name="connsiteX69" fmla="*/ 117611 w 317051"/>
              <a:gd name="connsiteY69" fmla="*/ 32497 h 136358"/>
              <a:gd name="connsiteX70" fmla="*/ 102742 w 317051"/>
              <a:gd name="connsiteY70" fmla="*/ 35437 h 136358"/>
              <a:gd name="connsiteX71" fmla="*/ 91962 w 317051"/>
              <a:gd name="connsiteY71" fmla="*/ 43439 h 136358"/>
              <a:gd name="connsiteX72" fmla="*/ 85427 w 317051"/>
              <a:gd name="connsiteY72" fmla="*/ 55196 h 136358"/>
              <a:gd name="connsiteX73" fmla="*/ 83294 w 317051"/>
              <a:gd name="connsiteY73" fmla="*/ 69730 h 136358"/>
              <a:gd name="connsiteX74" fmla="*/ 83294 w 317051"/>
              <a:gd name="connsiteY74" fmla="*/ 71690 h 136358"/>
              <a:gd name="connsiteX75" fmla="*/ 85427 w 317051"/>
              <a:gd name="connsiteY75" fmla="*/ 86388 h 136358"/>
              <a:gd name="connsiteX76" fmla="*/ 91962 w 317051"/>
              <a:gd name="connsiteY76" fmla="*/ 98146 h 136358"/>
              <a:gd name="connsiteX77" fmla="*/ 102742 w 317051"/>
              <a:gd name="connsiteY77" fmla="*/ 105985 h 136358"/>
              <a:gd name="connsiteX78" fmla="*/ 117768 w 317051"/>
              <a:gd name="connsiteY78" fmla="*/ 108924 h 136358"/>
              <a:gd name="connsiteX79" fmla="*/ 129865 w 317051"/>
              <a:gd name="connsiteY79" fmla="*/ 106964 h 136358"/>
              <a:gd name="connsiteX80" fmla="*/ 139830 w 317051"/>
              <a:gd name="connsiteY80" fmla="*/ 101412 h 136358"/>
              <a:gd name="connsiteX81" fmla="*/ 146522 w 317051"/>
              <a:gd name="connsiteY81" fmla="*/ 92920 h 136358"/>
              <a:gd name="connsiteX82" fmla="*/ 148979 w 317051"/>
              <a:gd name="connsiteY82" fmla="*/ 82306 h 136358"/>
              <a:gd name="connsiteX83" fmla="*/ 131172 w 317051"/>
              <a:gd name="connsiteY83" fmla="*/ 82306 h 136358"/>
              <a:gd name="connsiteX84" fmla="*/ 130022 w 317051"/>
              <a:gd name="connsiteY84" fmla="*/ 87041 h 136358"/>
              <a:gd name="connsiteX85" fmla="*/ 127251 w 317051"/>
              <a:gd name="connsiteY85" fmla="*/ 90633 h 136358"/>
              <a:gd name="connsiteX86" fmla="*/ 122672 w 317051"/>
              <a:gd name="connsiteY86" fmla="*/ 92920 h 136358"/>
              <a:gd name="connsiteX87" fmla="*/ 117444 w 317051"/>
              <a:gd name="connsiteY87" fmla="*/ 93736 h 136358"/>
              <a:gd name="connsiteX88" fmla="*/ 186862 w 317051"/>
              <a:gd name="connsiteY88" fmla="*/ 107454 h 136358"/>
              <a:gd name="connsiteX89" fmla="*/ 205808 w 317051"/>
              <a:gd name="connsiteY89" fmla="*/ 107454 h 136358"/>
              <a:gd name="connsiteX90" fmla="*/ 205808 w 317051"/>
              <a:gd name="connsiteY90" fmla="*/ 47848 h 136358"/>
              <a:gd name="connsiteX91" fmla="*/ 232283 w 317051"/>
              <a:gd name="connsiteY91" fmla="*/ 47848 h 136358"/>
              <a:gd name="connsiteX92" fmla="*/ 232283 w 317051"/>
              <a:gd name="connsiteY92" fmla="*/ 33803 h 136358"/>
              <a:gd name="connsiteX93" fmla="*/ 205808 w 317051"/>
              <a:gd name="connsiteY93" fmla="*/ 33803 h 136358"/>
              <a:gd name="connsiteX94" fmla="*/ 205808 w 317051"/>
              <a:gd name="connsiteY94" fmla="*/ 29884 h 136358"/>
              <a:gd name="connsiteX95" fmla="*/ 206635 w 317051"/>
              <a:gd name="connsiteY95" fmla="*/ 24005 h 136358"/>
              <a:gd name="connsiteX96" fmla="*/ 209249 w 317051"/>
              <a:gd name="connsiteY96" fmla="*/ 19597 h 136358"/>
              <a:gd name="connsiteX97" fmla="*/ 214477 w 317051"/>
              <a:gd name="connsiteY97" fmla="*/ 16494 h 136358"/>
              <a:gd name="connsiteX98" fmla="*/ 222643 w 317051"/>
              <a:gd name="connsiteY98" fmla="*/ 15350 h 136358"/>
              <a:gd name="connsiteX99" fmla="*/ 230318 w 317051"/>
              <a:gd name="connsiteY99" fmla="*/ 15840 h 136358"/>
              <a:gd name="connsiteX100" fmla="*/ 236204 w 317051"/>
              <a:gd name="connsiteY100" fmla="*/ 16657 h 136358"/>
              <a:gd name="connsiteX101" fmla="*/ 237511 w 317051"/>
              <a:gd name="connsiteY101" fmla="*/ 1960 h 136358"/>
              <a:gd name="connsiteX102" fmla="*/ 232932 w 317051"/>
              <a:gd name="connsiteY102" fmla="*/ 1142 h 136358"/>
              <a:gd name="connsiteX103" fmla="*/ 228687 w 317051"/>
              <a:gd name="connsiteY103" fmla="*/ 489 h 136358"/>
              <a:gd name="connsiteX104" fmla="*/ 224274 w 317051"/>
              <a:gd name="connsiteY104" fmla="*/ 163 h 136358"/>
              <a:gd name="connsiteX105" fmla="*/ 219862 w 317051"/>
              <a:gd name="connsiteY105" fmla="*/ 0 h 136358"/>
              <a:gd name="connsiteX106" fmla="*/ 206143 w 317051"/>
              <a:gd name="connsiteY106" fmla="*/ 1960 h 136358"/>
              <a:gd name="connsiteX107" fmla="*/ 195687 w 317051"/>
              <a:gd name="connsiteY107" fmla="*/ 7675 h 136358"/>
              <a:gd name="connsiteX108" fmla="*/ 189152 w 317051"/>
              <a:gd name="connsiteY108" fmla="*/ 16984 h 136358"/>
              <a:gd name="connsiteX109" fmla="*/ 186862 w 317051"/>
              <a:gd name="connsiteY109" fmla="*/ 29884 h 136358"/>
              <a:gd name="connsiteX110" fmla="*/ 186862 w 317051"/>
              <a:gd name="connsiteY110" fmla="*/ 33803 h 136358"/>
              <a:gd name="connsiteX111" fmla="*/ 167424 w 317051"/>
              <a:gd name="connsiteY111" fmla="*/ 33803 h 136358"/>
              <a:gd name="connsiteX112" fmla="*/ 167424 w 317051"/>
              <a:gd name="connsiteY112" fmla="*/ 47848 h 136358"/>
              <a:gd name="connsiteX113" fmla="*/ 186862 w 317051"/>
              <a:gd name="connsiteY113" fmla="*/ 47848 h 136358"/>
              <a:gd name="connsiteX114" fmla="*/ 186862 w 317051"/>
              <a:gd name="connsiteY114" fmla="*/ 107454 h 136358"/>
              <a:gd name="connsiteX115" fmla="*/ 250237 w 317051"/>
              <a:gd name="connsiteY115" fmla="*/ 70057 h 136358"/>
              <a:gd name="connsiteX116" fmla="*/ 250237 w 317051"/>
              <a:gd name="connsiteY116" fmla="*/ 71527 h 136358"/>
              <a:gd name="connsiteX117" fmla="*/ 252192 w 317051"/>
              <a:gd name="connsiteY117" fmla="*/ 86388 h 136358"/>
              <a:gd name="connsiteX118" fmla="*/ 258236 w 317051"/>
              <a:gd name="connsiteY118" fmla="*/ 98146 h 136358"/>
              <a:gd name="connsiteX119" fmla="*/ 267552 w 317051"/>
              <a:gd name="connsiteY119" fmla="*/ 105985 h 136358"/>
              <a:gd name="connsiteX120" fmla="*/ 279964 w 317051"/>
              <a:gd name="connsiteY120" fmla="*/ 108760 h 136358"/>
              <a:gd name="connsiteX121" fmla="*/ 286342 w 317051"/>
              <a:gd name="connsiteY121" fmla="*/ 107944 h 136358"/>
              <a:gd name="connsiteX122" fmla="*/ 292061 w 317051"/>
              <a:gd name="connsiteY122" fmla="*/ 105985 h 136358"/>
              <a:gd name="connsiteX123" fmla="*/ 295156 w 317051"/>
              <a:gd name="connsiteY123" fmla="*/ 103862 h 136358"/>
              <a:gd name="connsiteX124" fmla="*/ 298105 w 317051"/>
              <a:gd name="connsiteY124" fmla="*/ 101085 h 136358"/>
              <a:gd name="connsiteX125" fmla="*/ 298105 w 317051"/>
              <a:gd name="connsiteY125" fmla="*/ 105331 h 136358"/>
              <a:gd name="connsiteX126" fmla="*/ 296955 w 317051"/>
              <a:gd name="connsiteY126" fmla="*/ 112027 h 136358"/>
              <a:gd name="connsiteX127" fmla="*/ 294017 w 317051"/>
              <a:gd name="connsiteY127" fmla="*/ 117089 h 136358"/>
              <a:gd name="connsiteX128" fmla="*/ 288621 w 317051"/>
              <a:gd name="connsiteY128" fmla="*/ 120355 h 136358"/>
              <a:gd name="connsiteX129" fmla="*/ 281271 w 317051"/>
              <a:gd name="connsiteY129" fmla="*/ 121662 h 136358"/>
              <a:gd name="connsiteX130" fmla="*/ 276210 w 317051"/>
              <a:gd name="connsiteY130" fmla="*/ 121009 h 136358"/>
              <a:gd name="connsiteX131" fmla="*/ 271473 w 317051"/>
              <a:gd name="connsiteY131" fmla="*/ 119539 h 136358"/>
              <a:gd name="connsiteX132" fmla="*/ 267061 w 317051"/>
              <a:gd name="connsiteY132" fmla="*/ 116926 h 136358"/>
              <a:gd name="connsiteX133" fmla="*/ 263140 w 317051"/>
              <a:gd name="connsiteY133" fmla="*/ 113170 h 136358"/>
              <a:gd name="connsiteX134" fmla="*/ 254639 w 317051"/>
              <a:gd name="connsiteY134" fmla="*/ 124765 h 136358"/>
              <a:gd name="connsiteX135" fmla="*/ 260358 w 317051"/>
              <a:gd name="connsiteY135" fmla="*/ 129991 h 136358"/>
              <a:gd name="connsiteX136" fmla="*/ 267385 w 317051"/>
              <a:gd name="connsiteY136" fmla="*/ 133583 h 136358"/>
              <a:gd name="connsiteX137" fmla="*/ 274903 w 317051"/>
              <a:gd name="connsiteY137" fmla="*/ 135705 h 136358"/>
              <a:gd name="connsiteX138" fmla="*/ 282086 w 317051"/>
              <a:gd name="connsiteY138" fmla="*/ 136359 h 136358"/>
              <a:gd name="connsiteX139" fmla="*/ 296306 w 317051"/>
              <a:gd name="connsiteY139" fmla="*/ 134236 h 136358"/>
              <a:gd name="connsiteX140" fmla="*/ 307411 w 317051"/>
              <a:gd name="connsiteY140" fmla="*/ 128194 h 136358"/>
              <a:gd name="connsiteX141" fmla="*/ 314438 w 317051"/>
              <a:gd name="connsiteY141" fmla="*/ 118396 h 136358"/>
              <a:gd name="connsiteX142" fmla="*/ 317052 w 317051"/>
              <a:gd name="connsiteY142" fmla="*/ 105004 h 136358"/>
              <a:gd name="connsiteX143" fmla="*/ 317052 w 317051"/>
              <a:gd name="connsiteY143" fmla="*/ 33803 h 136358"/>
              <a:gd name="connsiteX144" fmla="*/ 299903 w 317051"/>
              <a:gd name="connsiteY144" fmla="*/ 33803 h 136358"/>
              <a:gd name="connsiteX145" fmla="*/ 299077 w 317051"/>
              <a:gd name="connsiteY145" fmla="*/ 40826 h 136358"/>
              <a:gd name="connsiteX146" fmla="*/ 296139 w 317051"/>
              <a:gd name="connsiteY146" fmla="*/ 37887 h 136358"/>
              <a:gd name="connsiteX147" fmla="*/ 292542 w 317051"/>
              <a:gd name="connsiteY147" fmla="*/ 35437 h 136358"/>
              <a:gd name="connsiteX148" fmla="*/ 286990 w 317051"/>
              <a:gd name="connsiteY148" fmla="*/ 33314 h 136358"/>
              <a:gd name="connsiteX149" fmla="*/ 280131 w 317051"/>
              <a:gd name="connsiteY149" fmla="*/ 32497 h 136358"/>
              <a:gd name="connsiteX150" fmla="*/ 267552 w 317051"/>
              <a:gd name="connsiteY150" fmla="*/ 35274 h 136358"/>
              <a:gd name="connsiteX151" fmla="*/ 258236 w 317051"/>
              <a:gd name="connsiteY151" fmla="*/ 42948 h 136358"/>
              <a:gd name="connsiteX152" fmla="*/ 252192 w 317051"/>
              <a:gd name="connsiteY152" fmla="*/ 54870 h 136358"/>
              <a:gd name="connsiteX153" fmla="*/ 250237 w 317051"/>
              <a:gd name="connsiteY153" fmla="*/ 70057 h 136358"/>
              <a:gd name="connsiteX154" fmla="*/ 269183 w 317051"/>
              <a:gd name="connsiteY154" fmla="*/ 71527 h 136358"/>
              <a:gd name="connsiteX155" fmla="*/ 269183 w 317051"/>
              <a:gd name="connsiteY155" fmla="*/ 70057 h 136358"/>
              <a:gd name="connsiteX156" fmla="*/ 270166 w 317051"/>
              <a:gd name="connsiteY156" fmla="*/ 61403 h 136358"/>
              <a:gd name="connsiteX157" fmla="*/ 273104 w 317051"/>
              <a:gd name="connsiteY157" fmla="*/ 54380 h 136358"/>
              <a:gd name="connsiteX158" fmla="*/ 277841 w 317051"/>
              <a:gd name="connsiteY158" fmla="*/ 49645 h 136358"/>
              <a:gd name="connsiteX159" fmla="*/ 284867 w 317051"/>
              <a:gd name="connsiteY159" fmla="*/ 47848 h 136358"/>
              <a:gd name="connsiteX160" fmla="*/ 288789 w 317051"/>
              <a:gd name="connsiteY160" fmla="*/ 48338 h 136358"/>
              <a:gd name="connsiteX161" fmla="*/ 292385 w 317051"/>
              <a:gd name="connsiteY161" fmla="*/ 49481 h 136358"/>
              <a:gd name="connsiteX162" fmla="*/ 295648 w 317051"/>
              <a:gd name="connsiteY162" fmla="*/ 51767 h 136358"/>
              <a:gd name="connsiteX163" fmla="*/ 298105 w 317051"/>
              <a:gd name="connsiteY163" fmla="*/ 55033 h 136358"/>
              <a:gd name="connsiteX164" fmla="*/ 298105 w 317051"/>
              <a:gd name="connsiteY164" fmla="*/ 86225 h 136358"/>
              <a:gd name="connsiteX165" fmla="*/ 295815 w 317051"/>
              <a:gd name="connsiteY165" fmla="*/ 89327 h 136358"/>
              <a:gd name="connsiteX166" fmla="*/ 292877 w 317051"/>
              <a:gd name="connsiteY166" fmla="*/ 91614 h 136358"/>
              <a:gd name="connsiteX167" fmla="*/ 289113 w 317051"/>
              <a:gd name="connsiteY167" fmla="*/ 92920 h 136358"/>
              <a:gd name="connsiteX168" fmla="*/ 284700 w 317051"/>
              <a:gd name="connsiteY168" fmla="*/ 93410 h 136358"/>
              <a:gd name="connsiteX169" fmla="*/ 277841 w 317051"/>
              <a:gd name="connsiteY169" fmla="*/ 91777 h 136358"/>
              <a:gd name="connsiteX170" fmla="*/ 272937 w 317051"/>
              <a:gd name="connsiteY170" fmla="*/ 87041 h 136358"/>
              <a:gd name="connsiteX171" fmla="*/ 270166 w 317051"/>
              <a:gd name="connsiteY171" fmla="*/ 80182 h 136358"/>
              <a:gd name="connsiteX172" fmla="*/ 269183 w 317051"/>
              <a:gd name="connsiteY172" fmla="*/ 71527 h 1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7051" h="136358">
                <a:moveTo>
                  <a:pt x="48684" y="87204"/>
                </a:moveTo>
                <a:cubicBezTo>
                  <a:pt x="48684" y="88402"/>
                  <a:pt x="48412" y="89491"/>
                  <a:pt x="47868" y="90470"/>
                </a:cubicBezTo>
                <a:cubicBezTo>
                  <a:pt x="47325" y="91341"/>
                  <a:pt x="46499" y="92158"/>
                  <a:pt x="45411" y="92920"/>
                </a:cubicBezTo>
                <a:cubicBezTo>
                  <a:pt x="44219" y="93682"/>
                  <a:pt x="42693" y="94281"/>
                  <a:pt x="40842" y="94717"/>
                </a:cubicBezTo>
                <a:cubicBezTo>
                  <a:pt x="38991" y="95043"/>
                  <a:pt x="36868" y="95206"/>
                  <a:pt x="34464" y="95206"/>
                </a:cubicBezTo>
                <a:cubicBezTo>
                  <a:pt x="32404" y="95206"/>
                  <a:pt x="30386" y="95043"/>
                  <a:pt x="28420" y="94717"/>
                </a:cubicBezTo>
                <a:cubicBezTo>
                  <a:pt x="26465" y="94281"/>
                  <a:pt x="24771" y="93628"/>
                  <a:pt x="23359" y="92757"/>
                </a:cubicBezTo>
                <a:cubicBezTo>
                  <a:pt x="21832" y="91885"/>
                  <a:pt x="20578" y="90742"/>
                  <a:pt x="19605" y="89327"/>
                </a:cubicBezTo>
                <a:cubicBezTo>
                  <a:pt x="18622" y="87803"/>
                  <a:pt x="18079" y="86061"/>
                  <a:pt x="17964" y="84101"/>
                </a:cubicBezTo>
                <a:lnTo>
                  <a:pt x="0" y="84101"/>
                </a:lnTo>
                <a:cubicBezTo>
                  <a:pt x="0" y="87150"/>
                  <a:pt x="701" y="90144"/>
                  <a:pt x="2123" y="93083"/>
                </a:cubicBezTo>
                <a:cubicBezTo>
                  <a:pt x="3649" y="96023"/>
                  <a:pt x="5824" y="98636"/>
                  <a:pt x="8658" y="100922"/>
                </a:cubicBezTo>
                <a:cubicBezTo>
                  <a:pt x="11491" y="103317"/>
                  <a:pt x="15025" y="105277"/>
                  <a:pt x="19271" y="106801"/>
                </a:cubicBezTo>
                <a:cubicBezTo>
                  <a:pt x="23526" y="108216"/>
                  <a:pt x="28420" y="108924"/>
                  <a:pt x="33983" y="108924"/>
                </a:cubicBezTo>
                <a:cubicBezTo>
                  <a:pt x="38991" y="108924"/>
                  <a:pt x="43508" y="108379"/>
                  <a:pt x="47534" y="107291"/>
                </a:cubicBezTo>
                <a:cubicBezTo>
                  <a:pt x="51674" y="106093"/>
                  <a:pt x="55219" y="104515"/>
                  <a:pt x="58157" y="102555"/>
                </a:cubicBezTo>
                <a:cubicBezTo>
                  <a:pt x="60991" y="100596"/>
                  <a:pt x="63166" y="98255"/>
                  <a:pt x="64692" y="95533"/>
                </a:cubicBezTo>
                <a:cubicBezTo>
                  <a:pt x="66323" y="92702"/>
                  <a:pt x="67139" y="89654"/>
                  <a:pt x="67139" y="86388"/>
                </a:cubicBezTo>
                <a:cubicBezTo>
                  <a:pt x="67139" y="82903"/>
                  <a:pt x="66323" y="79910"/>
                  <a:pt x="64692" y="77406"/>
                </a:cubicBezTo>
                <a:cubicBezTo>
                  <a:pt x="63166" y="74793"/>
                  <a:pt x="61043" y="72562"/>
                  <a:pt x="58324" y="70711"/>
                </a:cubicBezTo>
                <a:cubicBezTo>
                  <a:pt x="55491" y="68968"/>
                  <a:pt x="52166" y="67553"/>
                  <a:pt x="48360" y="66464"/>
                </a:cubicBezTo>
                <a:cubicBezTo>
                  <a:pt x="44543" y="65267"/>
                  <a:pt x="40455" y="64287"/>
                  <a:pt x="36105" y="63525"/>
                </a:cubicBezTo>
                <a:cubicBezTo>
                  <a:pt x="32947" y="63089"/>
                  <a:pt x="30386" y="62599"/>
                  <a:pt x="28420" y="62056"/>
                </a:cubicBezTo>
                <a:cubicBezTo>
                  <a:pt x="26465" y="61403"/>
                  <a:pt x="24886" y="60694"/>
                  <a:pt x="23683" y="59932"/>
                </a:cubicBezTo>
                <a:cubicBezTo>
                  <a:pt x="22491" y="59170"/>
                  <a:pt x="21665" y="58354"/>
                  <a:pt x="21237" y="57483"/>
                </a:cubicBezTo>
                <a:cubicBezTo>
                  <a:pt x="20797" y="56503"/>
                  <a:pt x="20578" y="55468"/>
                  <a:pt x="20578" y="54380"/>
                </a:cubicBezTo>
                <a:cubicBezTo>
                  <a:pt x="20578" y="53291"/>
                  <a:pt x="20850" y="52257"/>
                  <a:pt x="21393" y="51277"/>
                </a:cubicBezTo>
                <a:cubicBezTo>
                  <a:pt x="21947" y="50298"/>
                  <a:pt x="22700" y="49481"/>
                  <a:pt x="23683" y="48827"/>
                </a:cubicBezTo>
                <a:cubicBezTo>
                  <a:pt x="24771" y="47957"/>
                  <a:pt x="26140" y="47303"/>
                  <a:pt x="27772" y="46868"/>
                </a:cubicBezTo>
                <a:cubicBezTo>
                  <a:pt x="29507" y="46433"/>
                  <a:pt x="31578" y="46214"/>
                  <a:pt x="33983" y="46214"/>
                </a:cubicBezTo>
                <a:cubicBezTo>
                  <a:pt x="36701" y="46214"/>
                  <a:pt x="38991" y="46542"/>
                  <a:pt x="40842" y="47195"/>
                </a:cubicBezTo>
                <a:cubicBezTo>
                  <a:pt x="42797" y="47848"/>
                  <a:pt x="44324" y="48773"/>
                  <a:pt x="45411" y="49971"/>
                </a:cubicBezTo>
                <a:cubicBezTo>
                  <a:pt x="46289" y="50841"/>
                  <a:pt x="46885" y="51822"/>
                  <a:pt x="47210" y="52911"/>
                </a:cubicBezTo>
                <a:cubicBezTo>
                  <a:pt x="47649" y="53890"/>
                  <a:pt x="47868" y="54979"/>
                  <a:pt x="47868" y="56177"/>
                </a:cubicBezTo>
                <a:lnTo>
                  <a:pt x="66815" y="56177"/>
                </a:lnTo>
                <a:cubicBezTo>
                  <a:pt x="66815" y="52801"/>
                  <a:pt x="66052" y="49699"/>
                  <a:pt x="64525" y="46868"/>
                </a:cubicBezTo>
                <a:cubicBezTo>
                  <a:pt x="63113" y="43929"/>
                  <a:pt x="60991" y="41370"/>
                  <a:pt x="58157" y="39193"/>
                </a:cubicBezTo>
                <a:cubicBezTo>
                  <a:pt x="55324" y="37124"/>
                  <a:pt x="51842" y="35491"/>
                  <a:pt x="47701" y="34293"/>
                </a:cubicBezTo>
                <a:cubicBezTo>
                  <a:pt x="43675" y="33096"/>
                  <a:pt x="39096" y="32497"/>
                  <a:pt x="33983" y="32497"/>
                </a:cubicBezTo>
                <a:cubicBezTo>
                  <a:pt x="29079" y="32497"/>
                  <a:pt x="24666" y="33150"/>
                  <a:pt x="20745" y="34457"/>
                </a:cubicBezTo>
                <a:cubicBezTo>
                  <a:pt x="16824" y="35654"/>
                  <a:pt x="13499" y="37288"/>
                  <a:pt x="10780" y="39356"/>
                </a:cubicBezTo>
                <a:cubicBezTo>
                  <a:pt x="8051" y="41425"/>
                  <a:pt x="5929" y="43874"/>
                  <a:pt x="4402" y="46705"/>
                </a:cubicBezTo>
                <a:cubicBezTo>
                  <a:pt x="2990" y="49426"/>
                  <a:pt x="2279" y="52312"/>
                  <a:pt x="2279" y="55360"/>
                </a:cubicBezTo>
                <a:cubicBezTo>
                  <a:pt x="2279" y="58408"/>
                  <a:pt x="2990" y="61130"/>
                  <a:pt x="4402" y="63525"/>
                </a:cubicBezTo>
                <a:cubicBezTo>
                  <a:pt x="5929" y="65920"/>
                  <a:pt x="7947" y="68043"/>
                  <a:pt x="10456" y="69894"/>
                </a:cubicBezTo>
                <a:cubicBezTo>
                  <a:pt x="12955" y="71744"/>
                  <a:pt x="16008" y="73324"/>
                  <a:pt x="19605" y="74630"/>
                </a:cubicBezTo>
                <a:cubicBezTo>
                  <a:pt x="23192" y="75936"/>
                  <a:pt x="27113" y="77024"/>
                  <a:pt x="31368" y="77896"/>
                </a:cubicBezTo>
                <a:cubicBezTo>
                  <a:pt x="34735" y="78549"/>
                  <a:pt x="37517" y="79203"/>
                  <a:pt x="39692" y="79856"/>
                </a:cubicBezTo>
                <a:cubicBezTo>
                  <a:pt x="41981" y="80400"/>
                  <a:pt x="43832" y="81053"/>
                  <a:pt x="45254" y="81815"/>
                </a:cubicBezTo>
                <a:cubicBezTo>
                  <a:pt x="46561" y="82577"/>
                  <a:pt x="47429" y="83394"/>
                  <a:pt x="47868" y="84265"/>
                </a:cubicBezTo>
                <a:cubicBezTo>
                  <a:pt x="48412" y="85136"/>
                  <a:pt x="48684" y="86115"/>
                  <a:pt x="48684" y="87204"/>
                </a:cubicBezTo>
                <a:close/>
                <a:moveTo>
                  <a:pt x="117444" y="93736"/>
                </a:moveTo>
                <a:cubicBezTo>
                  <a:pt x="114390" y="93736"/>
                  <a:pt x="111891" y="93137"/>
                  <a:pt x="109926" y="91940"/>
                </a:cubicBezTo>
                <a:cubicBezTo>
                  <a:pt x="107970" y="90633"/>
                  <a:pt x="106444" y="89001"/>
                  <a:pt x="105356" y="87041"/>
                </a:cubicBezTo>
                <a:cubicBezTo>
                  <a:pt x="104154" y="84973"/>
                  <a:pt x="103338" y="82632"/>
                  <a:pt x="102899" y="80019"/>
                </a:cubicBezTo>
                <a:cubicBezTo>
                  <a:pt x="102470" y="77406"/>
                  <a:pt x="102251" y="74630"/>
                  <a:pt x="102251" y="71690"/>
                </a:cubicBezTo>
                <a:lnTo>
                  <a:pt x="102251" y="69730"/>
                </a:lnTo>
                <a:cubicBezTo>
                  <a:pt x="102251" y="66900"/>
                  <a:pt x="102470" y="64178"/>
                  <a:pt x="102899" y="61566"/>
                </a:cubicBezTo>
                <a:cubicBezTo>
                  <a:pt x="103338" y="58953"/>
                  <a:pt x="104154" y="56612"/>
                  <a:pt x="105356" y="54543"/>
                </a:cubicBezTo>
                <a:cubicBezTo>
                  <a:pt x="106548" y="52475"/>
                  <a:pt x="108075" y="50841"/>
                  <a:pt x="109926" y="49645"/>
                </a:cubicBezTo>
                <a:cubicBezTo>
                  <a:pt x="111891" y="48447"/>
                  <a:pt x="114390" y="47848"/>
                  <a:pt x="117444" y="47848"/>
                </a:cubicBezTo>
                <a:cubicBezTo>
                  <a:pt x="119514" y="47848"/>
                  <a:pt x="121365" y="48228"/>
                  <a:pt x="122996" y="48991"/>
                </a:cubicBezTo>
                <a:cubicBezTo>
                  <a:pt x="124742" y="49645"/>
                  <a:pt x="126216" y="50515"/>
                  <a:pt x="127408" y="51604"/>
                </a:cubicBezTo>
                <a:cubicBezTo>
                  <a:pt x="128715" y="52801"/>
                  <a:pt x="129646" y="54217"/>
                  <a:pt x="130190" y="55850"/>
                </a:cubicBezTo>
                <a:cubicBezTo>
                  <a:pt x="130838" y="57483"/>
                  <a:pt x="131172" y="59224"/>
                  <a:pt x="131172" y="61075"/>
                </a:cubicBezTo>
                <a:lnTo>
                  <a:pt x="148979" y="61075"/>
                </a:lnTo>
                <a:cubicBezTo>
                  <a:pt x="148979" y="56720"/>
                  <a:pt x="148216" y="52801"/>
                  <a:pt x="146689" y="49318"/>
                </a:cubicBezTo>
                <a:cubicBezTo>
                  <a:pt x="145163" y="45725"/>
                  <a:pt x="143040" y="42677"/>
                  <a:pt x="140322" y="40172"/>
                </a:cubicBezTo>
                <a:cubicBezTo>
                  <a:pt x="137488" y="37777"/>
                  <a:pt x="134111" y="35927"/>
                  <a:pt x="130190" y="34621"/>
                </a:cubicBezTo>
                <a:cubicBezTo>
                  <a:pt x="126373" y="33204"/>
                  <a:pt x="122180" y="32497"/>
                  <a:pt x="117611" y="32497"/>
                </a:cubicBezTo>
                <a:cubicBezTo>
                  <a:pt x="111944" y="32497"/>
                  <a:pt x="106987" y="33477"/>
                  <a:pt x="102742" y="35437"/>
                </a:cubicBezTo>
                <a:cubicBezTo>
                  <a:pt x="98497" y="37397"/>
                  <a:pt x="94900" y="40064"/>
                  <a:pt x="91962" y="43439"/>
                </a:cubicBezTo>
                <a:cubicBezTo>
                  <a:pt x="89013" y="46705"/>
                  <a:pt x="86838" y="50624"/>
                  <a:pt x="85427" y="55196"/>
                </a:cubicBezTo>
                <a:cubicBezTo>
                  <a:pt x="84005" y="59660"/>
                  <a:pt x="83294" y="64505"/>
                  <a:pt x="83294" y="69730"/>
                </a:cubicBezTo>
                <a:lnTo>
                  <a:pt x="83294" y="71690"/>
                </a:lnTo>
                <a:cubicBezTo>
                  <a:pt x="83294" y="76916"/>
                  <a:pt x="84005" y="81815"/>
                  <a:pt x="85427" y="86388"/>
                </a:cubicBezTo>
                <a:cubicBezTo>
                  <a:pt x="86943" y="90852"/>
                  <a:pt x="89128" y="94771"/>
                  <a:pt x="91962" y="98146"/>
                </a:cubicBezTo>
                <a:cubicBezTo>
                  <a:pt x="94900" y="101412"/>
                  <a:pt x="98497" y="104025"/>
                  <a:pt x="102742" y="105985"/>
                </a:cubicBezTo>
                <a:cubicBezTo>
                  <a:pt x="107102" y="107944"/>
                  <a:pt x="112111" y="108924"/>
                  <a:pt x="117768" y="108924"/>
                </a:cubicBezTo>
                <a:cubicBezTo>
                  <a:pt x="122023" y="108924"/>
                  <a:pt x="126049" y="108270"/>
                  <a:pt x="129865" y="106964"/>
                </a:cubicBezTo>
                <a:cubicBezTo>
                  <a:pt x="133671" y="105549"/>
                  <a:pt x="136997" y="103698"/>
                  <a:pt x="139830" y="101412"/>
                </a:cubicBezTo>
                <a:cubicBezTo>
                  <a:pt x="142664" y="99016"/>
                  <a:pt x="144891" y="96186"/>
                  <a:pt x="146522" y="92920"/>
                </a:cubicBezTo>
                <a:cubicBezTo>
                  <a:pt x="148164" y="89654"/>
                  <a:pt x="148979" y="86115"/>
                  <a:pt x="148979" y="82306"/>
                </a:cubicBezTo>
                <a:lnTo>
                  <a:pt x="131172" y="82306"/>
                </a:lnTo>
                <a:cubicBezTo>
                  <a:pt x="131172" y="84047"/>
                  <a:pt x="130786" y="85626"/>
                  <a:pt x="130022" y="87041"/>
                </a:cubicBezTo>
                <a:cubicBezTo>
                  <a:pt x="129374" y="88456"/>
                  <a:pt x="128443" y="89654"/>
                  <a:pt x="127251" y="90633"/>
                </a:cubicBezTo>
                <a:cubicBezTo>
                  <a:pt x="125944" y="91614"/>
                  <a:pt x="124418" y="92376"/>
                  <a:pt x="122672" y="92920"/>
                </a:cubicBezTo>
                <a:cubicBezTo>
                  <a:pt x="121040" y="93465"/>
                  <a:pt x="119294" y="93736"/>
                  <a:pt x="117444" y="93736"/>
                </a:cubicBezTo>
                <a:close/>
                <a:moveTo>
                  <a:pt x="186862" y="107454"/>
                </a:moveTo>
                <a:lnTo>
                  <a:pt x="205808" y="107454"/>
                </a:lnTo>
                <a:lnTo>
                  <a:pt x="205808" y="47848"/>
                </a:lnTo>
                <a:lnTo>
                  <a:pt x="232283" y="47848"/>
                </a:lnTo>
                <a:lnTo>
                  <a:pt x="232283" y="33803"/>
                </a:lnTo>
                <a:lnTo>
                  <a:pt x="205808" y="33803"/>
                </a:lnTo>
                <a:lnTo>
                  <a:pt x="205808" y="29884"/>
                </a:lnTo>
                <a:cubicBezTo>
                  <a:pt x="205808" y="27707"/>
                  <a:pt x="206080" y="25747"/>
                  <a:pt x="206635" y="24005"/>
                </a:cubicBezTo>
                <a:cubicBezTo>
                  <a:pt x="207178" y="22264"/>
                  <a:pt x="208046" y="20793"/>
                  <a:pt x="209249" y="19597"/>
                </a:cubicBezTo>
                <a:cubicBezTo>
                  <a:pt x="210556" y="18180"/>
                  <a:pt x="212291" y="17147"/>
                  <a:pt x="214477" y="16494"/>
                </a:cubicBezTo>
                <a:cubicBezTo>
                  <a:pt x="216756" y="15732"/>
                  <a:pt x="219485" y="15350"/>
                  <a:pt x="222643" y="15350"/>
                </a:cubicBezTo>
                <a:cubicBezTo>
                  <a:pt x="225581" y="15350"/>
                  <a:pt x="228143" y="15513"/>
                  <a:pt x="230318" y="15840"/>
                </a:cubicBezTo>
                <a:cubicBezTo>
                  <a:pt x="232503" y="16058"/>
                  <a:pt x="234458" y="16330"/>
                  <a:pt x="236204" y="16657"/>
                </a:cubicBezTo>
                <a:lnTo>
                  <a:pt x="237511" y="1960"/>
                </a:lnTo>
                <a:cubicBezTo>
                  <a:pt x="235870" y="1633"/>
                  <a:pt x="234354" y="1361"/>
                  <a:pt x="232932" y="1142"/>
                </a:cubicBezTo>
                <a:cubicBezTo>
                  <a:pt x="231520" y="925"/>
                  <a:pt x="230098" y="708"/>
                  <a:pt x="228687" y="489"/>
                </a:cubicBezTo>
                <a:cubicBezTo>
                  <a:pt x="227275" y="380"/>
                  <a:pt x="225801" y="272"/>
                  <a:pt x="224274" y="163"/>
                </a:cubicBezTo>
                <a:cubicBezTo>
                  <a:pt x="222863" y="54"/>
                  <a:pt x="221388" y="0"/>
                  <a:pt x="219862" y="0"/>
                </a:cubicBezTo>
                <a:cubicBezTo>
                  <a:pt x="214853" y="0"/>
                  <a:pt x="210284" y="653"/>
                  <a:pt x="206143" y="1960"/>
                </a:cubicBezTo>
                <a:cubicBezTo>
                  <a:pt x="202107" y="3156"/>
                  <a:pt x="198625" y="5062"/>
                  <a:pt x="195687" y="7675"/>
                </a:cubicBezTo>
                <a:cubicBezTo>
                  <a:pt x="192853" y="10179"/>
                  <a:pt x="190679" y="13282"/>
                  <a:pt x="189152" y="16984"/>
                </a:cubicBezTo>
                <a:cubicBezTo>
                  <a:pt x="187625" y="20685"/>
                  <a:pt x="186862" y="24985"/>
                  <a:pt x="186862" y="29884"/>
                </a:cubicBezTo>
                <a:lnTo>
                  <a:pt x="186862" y="33803"/>
                </a:lnTo>
                <a:lnTo>
                  <a:pt x="167424" y="33803"/>
                </a:lnTo>
                <a:lnTo>
                  <a:pt x="167424" y="47848"/>
                </a:lnTo>
                <a:lnTo>
                  <a:pt x="186862" y="47848"/>
                </a:lnTo>
                <a:lnTo>
                  <a:pt x="186862" y="107454"/>
                </a:lnTo>
                <a:close/>
                <a:moveTo>
                  <a:pt x="250237" y="70057"/>
                </a:moveTo>
                <a:lnTo>
                  <a:pt x="250237" y="71527"/>
                </a:lnTo>
                <a:cubicBezTo>
                  <a:pt x="250237" y="76861"/>
                  <a:pt x="250885" y="81815"/>
                  <a:pt x="252192" y="86388"/>
                </a:cubicBezTo>
                <a:cubicBezTo>
                  <a:pt x="253614" y="90960"/>
                  <a:pt x="255622" y="94880"/>
                  <a:pt x="258236" y="98146"/>
                </a:cubicBezTo>
                <a:cubicBezTo>
                  <a:pt x="260850" y="101521"/>
                  <a:pt x="263955" y="104134"/>
                  <a:pt x="267552" y="105985"/>
                </a:cubicBezTo>
                <a:cubicBezTo>
                  <a:pt x="271254" y="107835"/>
                  <a:pt x="275394" y="108760"/>
                  <a:pt x="279964" y="108760"/>
                </a:cubicBezTo>
                <a:cubicBezTo>
                  <a:pt x="282253" y="108760"/>
                  <a:pt x="284376" y="108489"/>
                  <a:pt x="286342" y="107944"/>
                </a:cubicBezTo>
                <a:cubicBezTo>
                  <a:pt x="288412" y="107508"/>
                  <a:pt x="290315" y="106855"/>
                  <a:pt x="292061" y="105985"/>
                </a:cubicBezTo>
                <a:cubicBezTo>
                  <a:pt x="293149" y="105331"/>
                  <a:pt x="294184" y="104624"/>
                  <a:pt x="295156" y="103862"/>
                </a:cubicBezTo>
                <a:cubicBezTo>
                  <a:pt x="296254" y="102990"/>
                  <a:pt x="297227" y="102065"/>
                  <a:pt x="298105" y="101085"/>
                </a:cubicBezTo>
                <a:lnTo>
                  <a:pt x="298105" y="105331"/>
                </a:lnTo>
                <a:cubicBezTo>
                  <a:pt x="298105" y="107835"/>
                  <a:pt x="297718" y="110067"/>
                  <a:pt x="296955" y="112027"/>
                </a:cubicBezTo>
                <a:cubicBezTo>
                  <a:pt x="296306" y="113986"/>
                  <a:pt x="295324" y="115674"/>
                  <a:pt x="294017" y="117089"/>
                </a:cubicBezTo>
                <a:cubicBezTo>
                  <a:pt x="292605" y="118504"/>
                  <a:pt x="290807" y="119593"/>
                  <a:pt x="288621" y="120355"/>
                </a:cubicBezTo>
                <a:cubicBezTo>
                  <a:pt x="286446" y="121226"/>
                  <a:pt x="284000" y="121662"/>
                  <a:pt x="281271" y="121662"/>
                </a:cubicBezTo>
                <a:cubicBezTo>
                  <a:pt x="279535" y="121662"/>
                  <a:pt x="277841" y="121443"/>
                  <a:pt x="276210" y="121009"/>
                </a:cubicBezTo>
                <a:cubicBezTo>
                  <a:pt x="274579" y="120681"/>
                  <a:pt x="273000" y="120192"/>
                  <a:pt x="271473" y="119539"/>
                </a:cubicBezTo>
                <a:cubicBezTo>
                  <a:pt x="269947" y="118886"/>
                  <a:pt x="268472" y="118014"/>
                  <a:pt x="267061" y="116926"/>
                </a:cubicBezTo>
                <a:cubicBezTo>
                  <a:pt x="265649" y="115837"/>
                  <a:pt x="264342" y="114585"/>
                  <a:pt x="263140" y="113170"/>
                </a:cubicBezTo>
                <a:lnTo>
                  <a:pt x="254639" y="124765"/>
                </a:lnTo>
                <a:cubicBezTo>
                  <a:pt x="256280" y="126833"/>
                  <a:pt x="258183" y="128574"/>
                  <a:pt x="260358" y="129991"/>
                </a:cubicBezTo>
                <a:cubicBezTo>
                  <a:pt x="262648" y="131514"/>
                  <a:pt x="264990" y="132712"/>
                  <a:pt x="267385" y="133583"/>
                </a:cubicBezTo>
                <a:cubicBezTo>
                  <a:pt x="269894" y="134563"/>
                  <a:pt x="272393" y="135271"/>
                  <a:pt x="274903" y="135705"/>
                </a:cubicBezTo>
                <a:cubicBezTo>
                  <a:pt x="277517" y="136141"/>
                  <a:pt x="279911" y="136359"/>
                  <a:pt x="282086" y="136359"/>
                </a:cubicBezTo>
                <a:cubicBezTo>
                  <a:pt x="287314" y="136359"/>
                  <a:pt x="292061" y="135651"/>
                  <a:pt x="296306" y="134236"/>
                </a:cubicBezTo>
                <a:cubicBezTo>
                  <a:pt x="300667" y="132930"/>
                  <a:pt x="304368" y="130916"/>
                  <a:pt x="307411" y="128194"/>
                </a:cubicBezTo>
                <a:cubicBezTo>
                  <a:pt x="310464" y="125581"/>
                  <a:pt x="312806" y="122315"/>
                  <a:pt x="314438" y="118396"/>
                </a:cubicBezTo>
                <a:cubicBezTo>
                  <a:pt x="316184" y="114476"/>
                  <a:pt x="317052" y="110012"/>
                  <a:pt x="317052" y="105004"/>
                </a:cubicBezTo>
                <a:lnTo>
                  <a:pt x="317052" y="33803"/>
                </a:lnTo>
                <a:lnTo>
                  <a:pt x="299903" y="33803"/>
                </a:lnTo>
                <a:lnTo>
                  <a:pt x="299077" y="40826"/>
                </a:lnTo>
                <a:cubicBezTo>
                  <a:pt x="298210" y="39737"/>
                  <a:pt x="297227" y="38757"/>
                  <a:pt x="296139" y="37887"/>
                </a:cubicBezTo>
                <a:cubicBezTo>
                  <a:pt x="295052" y="36906"/>
                  <a:pt x="293849" y="36090"/>
                  <a:pt x="292542" y="35437"/>
                </a:cubicBezTo>
                <a:cubicBezTo>
                  <a:pt x="290911" y="34457"/>
                  <a:pt x="289060" y="33749"/>
                  <a:pt x="286990" y="33314"/>
                </a:cubicBezTo>
                <a:cubicBezTo>
                  <a:pt x="284920" y="32770"/>
                  <a:pt x="282640" y="32497"/>
                  <a:pt x="280131" y="32497"/>
                </a:cubicBezTo>
                <a:cubicBezTo>
                  <a:pt x="275446" y="32497"/>
                  <a:pt x="271254" y="33423"/>
                  <a:pt x="267552" y="35274"/>
                </a:cubicBezTo>
                <a:cubicBezTo>
                  <a:pt x="263955" y="37015"/>
                  <a:pt x="260850" y="39574"/>
                  <a:pt x="258236" y="42948"/>
                </a:cubicBezTo>
                <a:cubicBezTo>
                  <a:pt x="255622" y="46214"/>
                  <a:pt x="253614" y="50188"/>
                  <a:pt x="252192" y="54870"/>
                </a:cubicBezTo>
                <a:cubicBezTo>
                  <a:pt x="250885" y="59443"/>
                  <a:pt x="250237" y="64505"/>
                  <a:pt x="250237" y="70057"/>
                </a:cubicBezTo>
                <a:close/>
                <a:moveTo>
                  <a:pt x="269183" y="71527"/>
                </a:moveTo>
                <a:lnTo>
                  <a:pt x="269183" y="70057"/>
                </a:lnTo>
                <a:cubicBezTo>
                  <a:pt x="269183" y="67009"/>
                  <a:pt x="269507" y="64124"/>
                  <a:pt x="270166" y="61403"/>
                </a:cubicBezTo>
                <a:cubicBezTo>
                  <a:pt x="270814" y="58680"/>
                  <a:pt x="271797" y="56340"/>
                  <a:pt x="273104" y="54380"/>
                </a:cubicBezTo>
                <a:cubicBezTo>
                  <a:pt x="274411" y="52312"/>
                  <a:pt x="275990" y="50733"/>
                  <a:pt x="277841" y="49645"/>
                </a:cubicBezTo>
                <a:cubicBezTo>
                  <a:pt x="279807" y="48447"/>
                  <a:pt x="282149" y="47848"/>
                  <a:pt x="284867" y="47848"/>
                </a:cubicBezTo>
                <a:cubicBezTo>
                  <a:pt x="286290" y="47848"/>
                  <a:pt x="287597" y="48011"/>
                  <a:pt x="288789" y="48338"/>
                </a:cubicBezTo>
                <a:cubicBezTo>
                  <a:pt x="290096" y="48556"/>
                  <a:pt x="291298" y="48936"/>
                  <a:pt x="292385" y="49481"/>
                </a:cubicBezTo>
                <a:cubicBezTo>
                  <a:pt x="293577" y="50025"/>
                  <a:pt x="294675" y="50787"/>
                  <a:pt x="295648" y="51767"/>
                </a:cubicBezTo>
                <a:cubicBezTo>
                  <a:pt x="296631" y="52747"/>
                  <a:pt x="297446" y="53836"/>
                  <a:pt x="298105" y="55033"/>
                </a:cubicBezTo>
                <a:lnTo>
                  <a:pt x="298105" y="86225"/>
                </a:lnTo>
                <a:cubicBezTo>
                  <a:pt x="297446" y="87313"/>
                  <a:pt x="296683" y="88348"/>
                  <a:pt x="295815" y="89327"/>
                </a:cubicBezTo>
                <a:cubicBezTo>
                  <a:pt x="294947" y="90199"/>
                  <a:pt x="293964" y="90960"/>
                  <a:pt x="292877" y="91614"/>
                </a:cubicBezTo>
                <a:cubicBezTo>
                  <a:pt x="291789" y="92158"/>
                  <a:pt x="290535" y="92593"/>
                  <a:pt x="289113" y="92920"/>
                </a:cubicBezTo>
                <a:cubicBezTo>
                  <a:pt x="287806" y="93246"/>
                  <a:pt x="286342" y="93410"/>
                  <a:pt x="284700" y="93410"/>
                </a:cubicBezTo>
                <a:cubicBezTo>
                  <a:pt x="282086" y="93410"/>
                  <a:pt x="279807" y="92866"/>
                  <a:pt x="277841" y="91777"/>
                </a:cubicBezTo>
                <a:cubicBezTo>
                  <a:pt x="275886" y="90579"/>
                  <a:pt x="274244" y="89001"/>
                  <a:pt x="272937" y="87041"/>
                </a:cubicBezTo>
                <a:cubicBezTo>
                  <a:pt x="271745" y="85081"/>
                  <a:pt x="270814" y="82795"/>
                  <a:pt x="270166" y="80182"/>
                </a:cubicBezTo>
                <a:cubicBezTo>
                  <a:pt x="269507" y="77460"/>
                  <a:pt x="269183" y="74576"/>
                  <a:pt x="269183" y="71527"/>
                </a:cubicBezTo>
                <a:close/>
              </a:path>
            </a:pathLst>
          </a:custGeom>
          <a:solidFill>
            <a:srgbClr val="000000"/>
          </a:solidFill>
          <a:ln w="10432" cap="sq">
            <a:noFill/>
            <a:prstDash val="solid"/>
            <a:miter/>
          </a:ln>
        </p:spPr>
        <p:txBody>
          <a:bodyPr rtlCol="0" anchor="ctr"/>
          <a:lstStyle/>
          <a:p>
            <a:endParaRPr lang="en-US" sz="2000"/>
          </a:p>
        </p:txBody>
      </p:sp>
      <p:sp>
        <p:nvSpPr>
          <p:cNvPr id="189" name="Freeform 188">
            <a:extLst>
              <a:ext uri="{FF2B5EF4-FFF2-40B4-BE49-F238E27FC236}">
                <a16:creationId xmlns:a16="http://schemas.microsoft.com/office/drawing/2014/main" id="{4C39103F-C872-4C45-949F-7246EE9F7C20}"/>
              </a:ext>
            </a:extLst>
          </p:cNvPr>
          <p:cNvSpPr/>
          <p:nvPr/>
        </p:nvSpPr>
        <p:spPr>
          <a:xfrm>
            <a:off x="3046535" y="3827898"/>
            <a:ext cx="927760" cy="128538"/>
          </a:xfrm>
          <a:custGeom>
            <a:avLst/>
            <a:gdLst>
              <a:gd name="connsiteX0" fmla="*/ 38395 w 981853"/>
              <a:gd name="connsiteY0" fmla="*/ 113170 h 136032"/>
              <a:gd name="connsiteX1" fmla="*/ 38395 w 981853"/>
              <a:gd name="connsiteY1" fmla="*/ 14208 h 136032"/>
              <a:gd name="connsiteX2" fmla="*/ 37412 w 981853"/>
              <a:gd name="connsiteY2" fmla="*/ 14208 h 136032"/>
              <a:gd name="connsiteX3" fmla="*/ 0 w 981853"/>
              <a:gd name="connsiteY3" fmla="*/ 28579 h 136032"/>
              <a:gd name="connsiteX4" fmla="*/ 0 w 981853"/>
              <a:gd name="connsiteY4" fmla="*/ 40009 h 136032"/>
              <a:gd name="connsiteX5" fmla="*/ 25816 w 981853"/>
              <a:gd name="connsiteY5" fmla="*/ 30211 h 136032"/>
              <a:gd name="connsiteX6" fmla="*/ 25816 w 981853"/>
              <a:gd name="connsiteY6" fmla="*/ 113170 h 136032"/>
              <a:gd name="connsiteX7" fmla="*/ 38395 w 981853"/>
              <a:gd name="connsiteY7" fmla="*/ 113170 h 136032"/>
              <a:gd name="connsiteX8" fmla="*/ 113198 w 981853"/>
              <a:gd name="connsiteY8" fmla="*/ 110231 h 136032"/>
              <a:gd name="connsiteX9" fmla="*/ 113198 w 981853"/>
              <a:gd name="connsiteY9" fmla="*/ 98309 h 136032"/>
              <a:gd name="connsiteX10" fmla="*/ 99480 w 981853"/>
              <a:gd name="connsiteY10" fmla="*/ 98309 h 136032"/>
              <a:gd name="connsiteX11" fmla="*/ 99480 w 981853"/>
              <a:gd name="connsiteY11" fmla="*/ 110394 h 136032"/>
              <a:gd name="connsiteX12" fmla="*/ 98006 w 981853"/>
              <a:gd name="connsiteY12" fmla="*/ 121662 h 136032"/>
              <a:gd name="connsiteX13" fmla="*/ 93436 w 981853"/>
              <a:gd name="connsiteY13" fmla="*/ 131787 h 136032"/>
              <a:gd name="connsiteX14" fmla="*/ 101278 w 981853"/>
              <a:gd name="connsiteY14" fmla="*/ 136033 h 136032"/>
              <a:gd name="connsiteX15" fmla="*/ 109936 w 981853"/>
              <a:gd name="connsiteY15" fmla="*/ 124112 h 136032"/>
              <a:gd name="connsiteX16" fmla="*/ 113198 w 981853"/>
              <a:gd name="connsiteY16" fmla="*/ 110231 h 136032"/>
              <a:gd name="connsiteX17" fmla="*/ 239613 w 981853"/>
              <a:gd name="connsiteY17" fmla="*/ 32008 h 136032"/>
              <a:gd name="connsiteX18" fmla="*/ 239613 w 981853"/>
              <a:gd name="connsiteY18" fmla="*/ 37233 h 136032"/>
              <a:gd name="connsiteX19" fmla="*/ 240763 w 981853"/>
              <a:gd name="connsiteY19" fmla="*/ 44582 h 136032"/>
              <a:gd name="connsiteX20" fmla="*/ 244360 w 981853"/>
              <a:gd name="connsiteY20" fmla="*/ 50624 h 136032"/>
              <a:gd name="connsiteX21" fmla="*/ 250069 w 981853"/>
              <a:gd name="connsiteY21" fmla="*/ 54870 h 136032"/>
              <a:gd name="connsiteX22" fmla="*/ 257911 w 981853"/>
              <a:gd name="connsiteY22" fmla="*/ 56340 h 136032"/>
              <a:gd name="connsiteX23" fmla="*/ 265754 w 981853"/>
              <a:gd name="connsiteY23" fmla="*/ 54870 h 136032"/>
              <a:gd name="connsiteX24" fmla="*/ 271473 w 981853"/>
              <a:gd name="connsiteY24" fmla="*/ 50624 h 136032"/>
              <a:gd name="connsiteX25" fmla="*/ 274903 w 981853"/>
              <a:gd name="connsiteY25" fmla="*/ 44582 h 136032"/>
              <a:gd name="connsiteX26" fmla="*/ 276210 w 981853"/>
              <a:gd name="connsiteY26" fmla="*/ 37233 h 136032"/>
              <a:gd name="connsiteX27" fmla="*/ 276210 w 981853"/>
              <a:gd name="connsiteY27" fmla="*/ 32008 h 136032"/>
              <a:gd name="connsiteX28" fmla="*/ 274903 w 981853"/>
              <a:gd name="connsiteY28" fmla="*/ 24659 h 136032"/>
              <a:gd name="connsiteX29" fmla="*/ 271473 w 981853"/>
              <a:gd name="connsiteY29" fmla="*/ 18453 h 136032"/>
              <a:gd name="connsiteX30" fmla="*/ 265754 w 981853"/>
              <a:gd name="connsiteY30" fmla="*/ 14371 h 136032"/>
              <a:gd name="connsiteX31" fmla="*/ 257911 w 981853"/>
              <a:gd name="connsiteY31" fmla="*/ 12737 h 136032"/>
              <a:gd name="connsiteX32" fmla="*/ 249912 w 981853"/>
              <a:gd name="connsiteY32" fmla="*/ 14371 h 136032"/>
              <a:gd name="connsiteX33" fmla="*/ 244360 w 981853"/>
              <a:gd name="connsiteY33" fmla="*/ 18453 h 136032"/>
              <a:gd name="connsiteX34" fmla="*/ 240763 w 981853"/>
              <a:gd name="connsiteY34" fmla="*/ 24659 h 136032"/>
              <a:gd name="connsiteX35" fmla="*/ 239613 w 981853"/>
              <a:gd name="connsiteY35" fmla="*/ 32008 h 136032"/>
              <a:gd name="connsiteX36" fmla="*/ 249097 w 981853"/>
              <a:gd name="connsiteY36" fmla="*/ 37233 h 136032"/>
              <a:gd name="connsiteX37" fmla="*/ 249097 w 981853"/>
              <a:gd name="connsiteY37" fmla="*/ 32008 h 136032"/>
              <a:gd name="connsiteX38" fmla="*/ 249588 w 981853"/>
              <a:gd name="connsiteY38" fmla="*/ 27925 h 136032"/>
              <a:gd name="connsiteX39" fmla="*/ 251052 w 981853"/>
              <a:gd name="connsiteY39" fmla="*/ 24332 h 136032"/>
              <a:gd name="connsiteX40" fmla="*/ 253833 w 981853"/>
              <a:gd name="connsiteY40" fmla="*/ 21882 h 136032"/>
              <a:gd name="connsiteX41" fmla="*/ 257911 w 981853"/>
              <a:gd name="connsiteY41" fmla="*/ 20903 h 136032"/>
              <a:gd name="connsiteX42" fmla="*/ 262000 w 981853"/>
              <a:gd name="connsiteY42" fmla="*/ 21882 h 136032"/>
              <a:gd name="connsiteX43" fmla="*/ 264781 w 981853"/>
              <a:gd name="connsiteY43" fmla="*/ 24332 h 136032"/>
              <a:gd name="connsiteX44" fmla="*/ 266245 w 981853"/>
              <a:gd name="connsiteY44" fmla="*/ 27925 h 136032"/>
              <a:gd name="connsiteX45" fmla="*/ 266736 w 981853"/>
              <a:gd name="connsiteY45" fmla="*/ 32008 h 136032"/>
              <a:gd name="connsiteX46" fmla="*/ 266736 w 981853"/>
              <a:gd name="connsiteY46" fmla="*/ 37233 h 136032"/>
              <a:gd name="connsiteX47" fmla="*/ 266245 w 981853"/>
              <a:gd name="connsiteY47" fmla="*/ 41316 h 136032"/>
              <a:gd name="connsiteX48" fmla="*/ 264781 w 981853"/>
              <a:gd name="connsiteY48" fmla="*/ 44745 h 136032"/>
              <a:gd name="connsiteX49" fmla="*/ 262000 w 981853"/>
              <a:gd name="connsiteY49" fmla="*/ 47195 h 136032"/>
              <a:gd name="connsiteX50" fmla="*/ 257911 w 981853"/>
              <a:gd name="connsiteY50" fmla="*/ 48011 h 136032"/>
              <a:gd name="connsiteX51" fmla="*/ 253833 w 981853"/>
              <a:gd name="connsiteY51" fmla="*/ 47195 h 136032"/>
              <a:gd name="connsiteX52" fmla="*/ 251052 w 981853"/>
              <a:gd name="connsiteY52" fmla="*/ 44745 h 136032"/>
              <a:gd name="connsiteX53" fmla="*/ 249588 w 981853"/>
              <a:gd name="connsiteY53" fmla="*/ 41316 h 136032"/>
              <a:gd name="connsiteX54" fmla="*/ 249097 w 981853"/>
              <a:gd name="connsiteY54" fmla="*/ 37233 h 136032"/>
              <a:gd name="connsiteX55" fmla="*/ 280622 w 981853"/>
              <a:gd name="connsiteY55" fmla="*/ 90144 h 136032"/>
              <a:gd name="connsiteX56" fmla="*/ 280622 w 981853"/>
              <a:gd name="connsiteY56" fmla="*/ 95533 h 136032"/>
              <a:gd name="connsiteX57" fmla="*/ 281772 w 981853"/>
              <a:gd name="connsiteY57" fmla="*/ 102882 h 136032"/>
              <a:gd name="connsiteX58" fmla="*/ 285202 w 981853"/>
              <a:gd name="connsiteY58" fmla="*/ 108925 h 136032"/>
              <a:gd name="connsiteX59" fmla="*/ 291078 w 981853"/>
              <a:gd name="connsiteY59" fmla="*/ 113170 h 136032"/>
              <a:gd name="connsiteX60" fmla="*/ 298921 w 981853"/>
              <a:gd name="connsiteY60" fmla="*/ 114639 h 136032"/>
              <a:gd name="connsiteX61" fmla="*/ 306606 w 981853"/>
              <a:gd name="connsiteY61" fmla="*/ 113170 h 136032"/>
              <a:gd name="connsiteX62" fmla="*/ 312482 w 981853"/>
              <a:gd name="connsiteY62" fmla="*/ 108925 h 136032"/>
              <a:gd name="connsiteX63" fmla="*/ 315912 w 981853"/>
              <a:gd name="connsiteY63" fmla="*/ 102882 h 136032"/>
              <a:gd name="connsiteX64" fmla="*/ 317062 w 981853"/>
              <a:gd name="connsiteY64" fmla="*/ 95533 h 136032"/>
              <a:gd name="connsiteX65" fmla="*/ 317062 w 981853"/>
              <a:gd name="connsiteY65" fmla="*/ 90144 h 136032"/>
              <a:gd name="connsiteX66" fmla="*/ 315912 w 981853"/>
              <a:gd name="connsiteY66" fmla="*/ 82796 h 136032"/>
              <a:gd name="connsiteX67" fmla="*/ 312482 w 981853"/>
              <a:gd name="connsiteY67" fmla="*/ 76753 h 136032"/>
              <a:gd name="connsiteX68" fmla="*/ 306606 w 981853"/>
              <a:gd name="connsiteY68" fmla="*/ 72670 h 136032"/>
              <a:gd name="connsiteX69" fmla="*/ 298764 w 981853"/>
              <a:gd name="connsiteY69" fmla="*/ 71038 h 136032"/>
              <a:gd name="connsiteX70" fmla="*/ 290921 w 981853"/>
              <a:gd name="connsiteY70" fmla="*/ 72670 h 136032"/>
              <a:gd name="connsiteX71" fmla="*/ 285202 w 981853"/>
              <a:gd name="connsiteY71" fmla="*/ 76753 h 136032"/>
              <a:gd name="connsiteX72" fmla="*/ 281772 w 981853"/>
              <a:gd name="connsiteY72" fmla="*/ 82796 h 136032"/>
              <a:gd name="connsiteX73" fmla="*/ 280622 w 981853"/>
              <a:gd name="connsiteY73" fmla="*/ 90144 h 136032"/>
              <a:gd name="connsiteX74" fmla="*/ 289939 w 981853"/>
              <a:gd name="connsiteY74" fmla="*/ 95533 h 136032"/>
              <a:gd name="connsiteX75" fmla="*/ 289939 w 981853"/>
              <a:gd name="connsiteY75" fmla="*/ 90144 h 136032"/>
              <a:gd name="connsiteX76" fmla="*/ 290430 w 981853"/>
              <a:gd name="connsiteY76" fmla="*/ 86062 h 136032"/>
              <a:gd name="connsiteX77" fmla="*/ 292061 w 981853"/>
              <a:gd name="connsiteY77" fmla="*/ 82632 h 136032"/>
              <a:gd name="connsiteX78" fmla="*/ 294675 w 981853"/>
              <a:gd name="connsiteY78" fmla="*/ 80183 h 136032"/>
              <a:gd name="connsiteX79" fmla="*/ 298764 w 981853"/>
              <a:gd name="connsiteY79" fmla="*/ 79203 h 136032"/>
              <a:gd name="connsiteX80" fmla="*/ 302842 w 981853"/>
              <a:gd name="connsiteY80" fmla="*/ 80183 h 136032"/>
              <a:gd name="connsiteX81" fmla="*/ 305623 w 981853"/>
              <a:gd name="connsiteY81" fmla="*/ 82632 h 136032"/>
              <a:gd name="connsiteX82" fmla="*/ 307097 w 981853"/>
              <a:gd name="connsiteY82" fmla="*/ 86062 h 136032"/>
              <a:gd name="connsiteX83" fmla="*/ 307578 w 981853"/>
              <a:gd name="connsiteY83" fmla="*/ 90144 h 136032"/>
              <a:gd name="connsiteX84" fmla="*/ 307578 w 981853"/>
              <a:gd name="connsiteY84" fmla="*/ 95533 h 136032"/>
              <a:gd name="connsiteX85" fmla="*/ 307097 w 981853"/>
              <a:gd name="connsiteY85" fmla="*/ 99615 h 136032"/>
              <a:gd name="connsiteX86" fmla="*/ 305623 w 981853"/>
              <a:gd name="connsiteY86" fmla="*/ 103046 h 136032"/>
              <a:gd name="connsiteX87" fmla="*/ 303009 w 981853"/>
              <a:gd name="connsiteY87" fmla="*/ 105658 h 136032"/>
              <a:gd name="connsiteX88" fmla="*/ 298921 w 981853"/>
              <a:gd name="connsiteY88" fmla="*/ 106475 h 136032"/>
              <a:gd name="connsiteX89" fmla="*/ 294675 w 981853"/>
              <a:gd name="connsiteY89" fmla="*/ 105658 h 136032"/>
              <a:gd name="connsiteX90" fmla="*/ 292061 w 981853"/>
              <a:gd name="connsiteY90" fmla="*/ 103046 h 136032"/>
              <a:gd name="connsiteX91" fmla="*/ 290430 w 981853"/>
              <a:gd name="connsiteY91" fmla="*/ 99615 h 136032"/>
              <a:gd name="connsiteX92" fmla="*/ 289939 w 981853"/>
              <a:gd name="connsiteY92" fmla="*/ 95533 h 136032"/>
              <a:gd name="connsiteX93" fmla="*/ 263798 w 981853"/>
              <a:gd name="connsiteY93" fmla="*/ 100433 h 136032"/>
              <a:gd name="connsiteX94" fmla="*/ 302350 w 981853"/>
              <a:gd name="connsiteY94" fmla="*/ 29885 h 136032"/>
              <a:gd name="connsiteX95" fmla="*/ 294842 w 981853"/>
              <a:gd name="connsiteY95" fmla="*/ 25639 h 136032"/>
              <a:gd name="connsiteX96" fmla="*/ 256280 w 981853"/>
              <a:gd name="connsiteY96" fmla="*/ 96186 h 136032"/>
              <a:gd name="connsiteX97" fmla="*/ 263798 w 981853"/>
              <a:gd name="connsiteY97" fmla="*/ 100433 h 136032"/>
              <a:gd name="connsiteX98" fmla="*/ 376181 w 981853"/>
              <a:gd name="connsiteY98" fmla="*/ 10288 h 136032"/>
              <a:gd name="connsiteX99" fmla="*/ 376181 w 981853"/>
              <a:gd name="connsiteY99" fmla="*/ 0 h 136032"/>
              <a:gd name="connsiteX100" fmla="*/ 349225 w 981853"/>
              <a:gd name="connsiteY100" fmla="*/ 0 h 136032"/>
              <a:gd name="connsiteX101" fmla="*/ 349225 w 981853"/>
              <a:gd name="connsiteY101" fmla="*/ 134400 h 136032"/>
              <a:gd name="connsiteX102" fmla="*/ 376181 w 981853"/>
              <a:gd name="connsiteY102" fmla="*/ 134400 h 136032"/>
              <a:gd name="connsiteX103" fmla="*/ 376181 w 981853"/>
              <a:gd name="connsiteY103" fmla="*/ 124112 h 136032"/>
              <a:gd name="connsiteX104" fmla="*/ 361155 w 981853"/>
              <a:gd name="connsiteY104" fmla="*/ 124112 h 136032"/>
              <a:gd name="connsiteX105" fmla="*/ 361155 w 981853"/>
              <a:gd name="connsiteY105" fmla="*/ 10288 h 136032"/>
              <a:gd name="connsiteX106" fmla="*/ 376181 w 981853"/>
              <a:gd name="connsiteY106" fmla="*/ 10288 h 136032"/>
              <a:gd name="connsiteX107" fmla="*/ 478108 w 981853"/>
              <a:gd name="connsiteY107" fmla="*/ 77243 h 136032"/>
              <a:gd name="connsiteX108" fmla="*/ 478108 w 981853"/>
              <a:gd name="connsiteY108" fmla="*/ 75773 h 136032"/>
              <a:gd name="connsiteX109" fmla="*/ 477135 w 981853"/>
              <a:gd name="connsiteY109" fmla="*/ 64832 h 136032"/>
              <a:gd name="connsiteX110" fmla="*/ 474354 w 981853"/>
              <a:gd name="connsiteY110" fmla="*/ 55361 h 136032"/>
              <a:gd name="connsiteX111" fmla="*/ 470265 w 981853"/>
              <a:gd name="connsiteY111" fmla="*/ 48338 h 136032"/>
              <a:gd name="connsiteX112" fmla="*/ 465037 w 981853"/>
              <a:gd name="connsiteY112" fmla="*/ 43112 h 136032"/>
              <a:gd name="connsiteX113" fmla="*/ 457687 w 981853"/>
              <a:gd name="connsiteY113" fmla="*/ 39519 h 136032"/>
              <a:gd name="connsiteX114" fmla="*/ 449029 w 981853"/>
              <a:gd name="connsiteY114" fmla="*/ 38213 h 136032"/>
              <a:gd name="connsiteX115" fmla="*/ 442002 w 981853"/>
              <a:gd name="connsiteY115" fmla="*/ 39030 h 136032"/>
              <a:gd name="connsiteX116" fmla="*/ 435959 w 981853"/>
              <a:gd name="connsiteY116" fmla="*/ 41153 h 136032"/>
              <a:gd name="connsiteX117" fmla="*/ 431870 w 981853"/>
              <a:gd name="connsiteY117" fmla="*/ 43929 h 136032"/>
              <a:gd name="connsiteX118" fmla="*/ 428441 w 981853"/>
              <a:gd name="connsiteY118" fmla="*/ 47522 h 136032"/>
              <a:gd name="connsiteX119" fmla="*/ 428441 w 981853"/>
              <a:gd name="connsiteY119" fmla="*/ 8655 h 136032"/>
              <a:gd name="connsiteX120" fmla="*/ 415862 w 981853"/>
              <a:gd name="connsiteY120" fmla="*/ 8655 h 136032"/>
              <a:gd name="connsiteX121" fmla="*/ 415862 w 981853"/>
              <a:gd name="connsiteY121" fmla="*/ 113170 h 136032"/>
              <a:gd name="connsiteX122" fmla="*/ 427469 w 981853"/>
              <a:gd name="connsiteY122" fmla="*/ 113170 h 136032"/>
              <a:gd name="connsiteX123" fmla="*/ 427949 w 981853"/>
              <a:gd name="connsiteY123" fmla="*/ 104841 h 136032"/>
              <a:gd name="connsiteX124" fmla="*/ 430563 w 981853"/>
              <a:gd name="connsiteY124" fmla="*/ 107618 h 136032"/>
              <a:gd name="connsiteX125" fmla="*/ 433512 w 981853"/>
              <a:gd name="connsiteY125" fmla="*/ 110067 h 136032"/>
              <a:gd name="connsiteX126" fmla="*/ 440539 w 981853"/>
              <a:gd name="connsiteY126" fmla="*/ 113333 h 136032"/>
              <a:gd name="connsiteX127" fmla="*/ 449196 w 981853"/>
              <a:gd name="connsiteY127" fmla="*/ 114476 h 136032"/>
              <a:gd name="connsiteX128" fmla="*/ 456871 w 981853"/>
              <a:gd name="connsiteY128" fmla="*/ 113497 h 136032"/>
              <a:gd name="connsiteX129" fmla="*/ 463406 w 981853"/>
              <a:gd name="connsiteY129" fmla="*/ 110720 h 136032"/>
              <a:gd name="connsiteX130" fmla="*/ 470600 w 981853"/>
              <a:gd name="connsiteY130" fmla="*/ 104025 h 136032"/>
              <a:gd name="connsiteX131" fmla="*/ 475337 w 981853"/>
              <a:gd name="connsiteY131" fmla="*/ 94880 h 136032"/>
              <a:gd name="connsiteX132" fmla="*/ 477459 w 981853"/>
              <a:gd name="connsiteY132" fmla="*/ 86551 h 136032"/>
              <a:gd name="connsiteX133" fmla="*/ 478108 w 981853"/>
              <a:gd name="connsiteY133" fmla="*/ 77243 h 136032"/>
              <a:gd name="connsiteX134" fmla="*/ 465529 w 981853"/>
              <a:gd name="connsiteY134" fmla="*/ 75773 h 136032"/>
              <a:gd name="connsiteX135" fmla="*/ 465529 w 981853"/>
              <a:gd name="connsiteY135" fmla="*/ 77243 h 136032"/>
              <a:gd name="connsiteX136" fmla="*/ 465037 w 981853"/>
              <a:gd name="connsiteY136" fmla="*/ 83612 h 136032"/>
              <a:gd name="connsiteX137" fmla="*/ 463898 w 981853"/>
              <a:gd name="connsiteY137" fmla="*/ 89491 h 136032"/>
              <a:gd name="connsiteX138" fmla="*/ 460960 w 981853"/>
              <a:gd name="connsiteY138" fmla="*/ 96023 h 136032"/>
              <a:gd name="connsiteX139" fmla="*/ 456380 w 981853"/>
              <a:gd name="connsiteY139" fmla="*/ 100759 h 136032"/>
              <a:gd name="connsiteX140" fmla="*/ 451810 w 981853"/>
              <a:gd name="connsiteY140" fmla="*/ 103046 h 136032"/>
              <a:gd name="connsiteX141" fmla="*/ 446091 w 981853"/>
              <a:gd name="connsiteY141" fmla="*/ 103862 h 136032"/>
              <a:gd name="connsiteX142" fmla="*/ 440047 w 981853"/>
              <a:gd name="connsiteY142" fmla="*/ 103046 h 136032"/>
              <a:gd name="connsiteX143" fmla="*/ 435143 w 981853"/>
              <a:gd name="connsiteY143" fmla="*/ 100596 h 136032"/>
              <a:gd name="connsiteX144" fmla="*/ 431222 w 981853"/>
              <a:gd name="connsiteY144" fmla="*/ 97003 h 136032"/>
              <a:gd name="connsiteX145" fmla="*/ 428441 w 981853"/>
              <a:gd name="connsiteY145" fmla="*/ 92430 h 136032"/>
              <a:gd name="connsiteX146" fmla="*/ 428441 w 981853"/>
              <a:gd name="connsiteY146" fmla="*/ 60259 h 136032"/>
              <a:gd name="connsiteX147" fmla="*/ 431222 w 981853"/>
              <a:gd name="connsiteY147" fmla="*/ 55850 h 136032"/>
              <a:gd name="connsiteX148" fmla="*/ 435143 w 981853"/>
              <a:gd name="connsiteY148" fmla="*/ 52094 h 136032"/>
              <a:gd name="connsiteX149" fmla="*/ 439880 w 981853"/>
              <a:gd name="connsiteY149" fmla="*/ 49808 h 136032"/>
              <a:gd name="connsiteX150" fmla="*/ 445923 w 981853"/>
              <a:gd name="connsiteY150" fmla="*/ 48828 h 136032"/>
              <a:gd name="connsiteX151" fmla="*/ 451319 w 981853"/>
              <a:gd name="connsiteY151" fmla="*/ 49645 h 136032"/>
              <a:gd name="connsiteX152" fmla="*/ 455732 w 981853"/>
              <a:gd name="connsiteY152" fmla="*/ 51441 h 136032"/>
              <a:gd name="connsiteX153" fmla="*/ 460625 w 981853"/>
              <a:gd name="connsiteY153" fmla="*/ 56177 h 136032"/>
              <a:gd name="connsiteX154" fmla="*/ 463898 w 981853"/>
              <a:gd name="connsiteY154" fmla="*/ 62709 h 136032"/>
              <a:gd name="connsiteX155" fmla="*/ 465037 w 981853"/>
              <a:gd name="connsiteY155" fmla="*/ 69078 h 136032"/>
              <a:gd name="connsiteX156" fmla="*/ 465529 w 981853"/>
              <a:gd name="connsiteY156" fmla="*/ 75773 h 136032"/>
              <a:gd name="connsiteX157" fmla="*/ 515175 w 981853"/>
              <a:gd name="connsiteY157" fmla="*/ 0 h 136032"/>
              <a:gd name="connsiteX158" fmla="*/ 515175 w 981853"/>
              <a:gd name="connsiteY158" fmla="*/ 10288 h 136032"/>
              <a:gd name="connsiteX159" fmla="*/ 530211 w 981853"/>
              <a:gd name="connsiteY159" fmla="*/ 10288 h 136032"/>
              <a:gd name="connsiteX160" fmla="*/ 530211 w 981853"/>
              <a:gd name="connsiteY160" fmla="*/ 124112 h 136032"/>
              <a:gd name="connsiteX161" fmla="*/ 515175 w 981853"/>
              <a:gd name="connsiteY161" fmla="*/ 124112 h 136032"/>
              <a:gd name="connsiteX162" fmla="*/ 515175 w 981853"/>
              <a:gd name="connsiteY162" fmla="*/ 134400 h 136032"/>
              <a:gd name="connsiteX163" fmla="*/ 542131 w 981853"/>
              <a:gd name="connsiteY163" fmla="*/ 134400 h 136032"/>
              <a:gd name="connsiteX164" fmla="*/ 542131 w 981853"/>
              <a:gd name="connsiteY164" fmla="*/ 0 h 136032"/>
              <a:gd name="connsiteX165" fmla="*/ 515175 w 981853"/>
              <a:gd name="connsiteY165" fmla="*/ 0 h 136032"/>
              <a:gd name="connsiteX166" fmla="*/ 614979 w 981853"/>
              <a:gd name="connsiteY166" fmla="*/ 110231 h 136032"/>
              <a:gd name="connsiteX167" fmla="*/ 614979 w 981853"/>
              <a:gd name="connsiteY167" fmla="*/ 98309 h 136032"/>
              <a:gd name="connsiteX168" fmla="*/ 601260 w 981853"/>
              <a:gd name="connsiteY168" fmla="*/ 98309 h 136032"/>
              <a:gd name="connsiteX169" fmla="*/ 601260 w 981853"/>
              <a:gd name="connsiteY169" fmla="*/ 110394 h 136032"/>
              <a:gd name="connsiteX170" fmla="*/ 599786 w 981853"/>
              <a:gd name="connsiteY170" fmla="*/ 121662 h 136032"/>
              <a:gd name="connsiteX171" fmla="*/ 595217 w 981853"/>
              <a:gd name="connsiteY171" fmla="*/ 131787 h 136032"/>
              <a:gd name="connsiteX172" fmla="*/ 603059 w 981853"/>
              <a:gd name="connsiteY172" fmla="*/ 136033 h 136032"/>
              <a:gd name="connsiteX173" fmla="*/ 611716 w 981853"/>
              <a:gd name="connsiteY173" fmla="*/ 124112 h 136032"/>
              <a:gd name="connsiteX174" fmla="*/ 614979 w 981853"/>
              <a:gd name="connsiteY174" fmla="*/ 110231 h 136032"/>
              <a:gd name="connsiteX175" fmla="*/ 752341 w 981853"/>
              <a:gd name="connsiteY175" fmla="*/ 8655 h 136032"/>
              <a:gd name="connsiteX176" fmla="*/ 752341 w 981853"/>
              <a:gd name="connsiteY176" fmla="*/ 19597 h 136032"/>
              <a:gd name="connsiteX177" fmla="*/ 777342 w 981853"/>
              <a:gd name="connsiteY177" fmla="*/ 19597 h 136032"/>
              <a:gd name="connsiteX178" fmla="*/ 777342 w 981853"/>
              <a:gd name="connsiteY178" fmla="*/ 102228 h 136032"/>
              <a:gd name="connsiteX179" fmla="*/ 752341 w 981853"/>
              <a:gd name="connsiteY179" fmla="*/ 102228 h 136032"/>
              <a:gd name="connsiteX180" fmla="*/ 752341 w 981853"/>
              <a:gd name="connsiteY180" fmla="*/ 113170 h 136032"/>
              <a:gd name="connsiteX181" fmla="*/ 813938 w 981853"/>
              <a:gd name="connsiteY181" fmla="*/ 113170 h 136032"/>
              <a:gd name="connsiteX182" fmla="*/ 813938 w 981853"/>
              <a:gd name="connsiteY182" fmla="*/ 102228 h 136032"/>
              <a:gd name="connsiteX183" fmla="*/ 789921 w 981853"/>
              <a:gd name="connsiteY183" fmla="*/ 102228 h 136032"/>
              <a:gd name="connsiteX184" fmla="*/ 789921 w 981853"/>
              <a:gd name="connsiteY184" fmla="*/ 8655 h 136032"/>
              <a:gd name="connsiteX185" fmla="*/ 752341 w 981853"/>
              <a:gd name="connsiteY185" fmla="*/ 8655 h 136032"/>
              <a:gd name="connsiteX186" fmla="*/ 831568 w 981853"/>
              <a:gd name="connsiteY186" fmla="*/ 75773 h 136032"/>
              <a:gd name="connsiteX187" fmla="*/ 831568 w 981853"/>
              <a:gd name="connsiteY187" fmla="*/ 77243 h 136032"/>
              <a:gd name="connsiteX188" fmla="*/ 833690 w 981853"/>
              <a:gd name="connsiteY188" fmla="*/ 91941 h 136032"/>
              <a:gd name="connsiteX189" fmla="*/ 839566 w 981853"/>
              <a:gd name="connsiteY189" fmla="*/ 103862 h 136032"/>
              <a:gd name="connsiteX190" fmla="*/ 848715 w 981853"/>
              <a:gd name="connsiteY190" fmla="*/ 111700 h 136032"/>
              <a:gd name="connsiteX191" fmla="*/ 860813 w 981853"/>
              <a:gd name="connsiteY191" fmla="*/ 114476 h 136032"/>
              <a:gd name="connsiteX192" fmla="*/ 872733 w 981853"/>
              <a:gd name="connsiteY192" fmla="*/ 112191 h 136032"/>
              <a:gd name="connsiteX193" fmla="*/ 881558 w 981853"/>
              <a:gd name="connsiteY193" fmla="*/ 105494 h 136032"/>
              <a:gd name="connsiteX194" fmla="*/ 882050 w 981853"/>
              <a:gd name="connsiteY194" fmla="*/ 113170 h 136032"/>
              <a:gd name="connsiteX195" fmla="*/ 893646 w 981853"/>
              <a:gd name="connsiteY195" fmla="*/ 113170 h 136032"/>
              <a:gd name="connsiteX196" fmla="*/ 893646 w 981853"/>
              <a:gd name="connsiteY196" fmla="*/ 8655 h 136032"/>
              <a:gd name="connsiteX197" fmla="*/ 881067 w 981853"/>
              <a:gd name="connsiteY197" fmla="*/ 8655 h 136032"/>
              <a:gd name="connsiteX198" fmla="*/ 881067 w 981853"/>
              <a:gd name="connsiteY198" fmla="*/ 46869 h 136032"/>
              <a:gd name="connsiteX199" fmla="*/ 872577 w 981853"/>
              <a:gd name="connsiteY199" fmla="*/ 40500 h 136032"/>
              <a:gd name="connsiteX200" fmla="*/ 860970 w 981853"/>
              <a:gd name="connsiteY200" fmla="*/ 38213 h 136032"/>
              <a:gd name="connsiteX201" fmla="*/ 848715 w 981853"/>
              <a:gd name="connsiteY201" fmla="*/ 40990 h 136032"/>
              <a:gd name="connsiteX202" fmla="*/ 839566 w 981853"/>
              <a:gd name="connsiteY202" fmla="*/ 48828 h 136032"/>
              <a:gd name="connsiteX203" fmla="*/ 833523 w 981853"/>
              <a:gd name="connsiteY203" fmla="*/ 60749 h 136032"/>
              <a:gd name="connsiteX204" fmla="*/ 831568 w 981853"/>
              <a:gd name="connsiteY204" fmla="*/ 75773 h 136032"/>
              <a:gd name="connsiteX205" fmla="*/ 844146 w 981853"/>
              <a:gd name="connsiteY205" fmla="*/ 77243 h 136032"/>
              <a:gd name="connsiteX206" fmla="*/ 844146 w 981853"/>
              <a:gd name="connsiteY206" fmla="*/ 75773 h 136032"/>
              <a:gd name="connsiteX207" fmla="*/ 845286 w 981853"/>
              <a:gd name="connsiteY207" fmla="*/ 65485 h 136032"/>
              <a:gd name="connsiteX208" fmla="*/ 848883 w 981853"/>
              <a:gd name="connsiteY208" fmla="*/ 56993 h 136032"/>
              <a:gd name="connsiteX209" fmla="*/ 855094 w 981853"/>
              <a:gd name="connsiteY209" fmla="*/ 51114 h 136032"/>
              <a:gd name="connsiteX210" fmla="*/ 864075 w 981853"/>
              <a:gd name="connsiteY210" fmla="*/ 48828 h 136032"/>
              <a:gd name="connsiteX211" fmla="*/ 874364 w 981853"/>
              <a:gd name="connsiteY211" fmla="*/ 51767 h 136032"/>
              <a:gd name="connsiteX212" fmla="*/ 881067 w 981853"/>
              <a:gd name="connsiteY212" fmla="*/ 59116 h 136032"/>
              <a:gd name="connsiteX213" fmla="*/ 881067 w 981853"/>
              <a:gd name="connsiteY213" fmla="*/ 93247 h 136032"/>
              <a:gd name="connsiteX214" fmla="*/ 874364 w 981853"/>
              <a:gd name="connsiteY214" fmla="*/ 101086 h 136032"/>
              <a:gd name="connsiteX215" fmla="*/ 864075 w 981853"/>
              <a:gd name="connsiteY215" fmla="*/ 103862 h 136032"/>
              <a:gd name="connsiteX216" fmla="*/ 854926 w 981853"/>
              <a:gd name="connsiteY216" fmla="*/ 101739 h 136032"/>
              <a:gd name="connsiteX217" fmla="*/ 848883 w 981853"/>
              <a:gd name="connsiteY217" fmla="*/ 95860 h 136032"/>
              <a:gd name="connsiteX218" fmla="*/ 845286 w 981853"/>
              <a:gd name="connsiteY218" fmla="*/ 87531 h 136032"/>
              <a:gd name="connsiteX219" fmla="*/ 844146 w 981853"/>
              <a:gd name="connsiteY219" fmla="*/ 77243 h 136032"/>
              <a:gd name="connsiteX220" fmla="*/ 917486 w 981853"/>
              <a:gd name="connsiteY220" fmla="*/ 113170 h 136032"/>
              <a:gd name="connsiteX221" fmla="*/ 949178 w 981853"/>
              <a:gd name="connsiteY221" fmla="*/ 113170 h 136032"/>
              <a:gd name="connsiteX222" fmla="*/ 961266 w 981853"/>
              <a:gd name="connsiteY222" fmla="*/ 111210 h 136032"/>
              <a:gd name="connsiteX223" fmla="*/ 971889 w 981853"/>
              <a:gd name="connsiteY223" fmla="*/ 105658 h 136032"/>
              <a:gd name="connsiteX224" fmla="*/ 979072 w 981853"/>
              <a:gd name="connsiteY224" fmla="*/ 97003 h 136032"/>
              <a:gd name="connsiteX225" fmla="*/ 981854 w 981853"/>
              <a:gd name="connsiteY225" fmla="*/ 84591 h 136032"/>
              <a:gd name="connsiteX226" fmla="*/ 980547 w 981853"/>
              <a:gd name="connsiteY226" fmla="*/ 76427 h 136032"/>
              <a:gd name="connsiteX227" fmla="*/ 976793 w 981853"/>
              <a:gd name="connsiteY227" fmla="*/ 69567 h 136032"/>
              <a:gd name="connsiteX228" fmla="*/ 971073 w 981853"/>
              <a:gd name="connsiteY228" fmla="*/ 64506 h 136032"/>
              <a:gd name="connsiteX229" fmla="*/ 963880 w 981853"/>
              <a:gd name="connsiteY229" fmla="*/ 61240 h 136032"/>
              <a:gd name="connsiteX230" fmla="*/ 963880 w 981853"/>
              <a:gd name="connsiteY230" fmla="*/ 61075 h 136032"/>
              <a:gd name="connsiteX231" fmla="*/ 969923 w 981853"/>
              <a:gd name="connsiteY231" fmla="*/ 57646 h 136032"/>
              <a:gd name="connsiteX232" fmla="*/ 974660 w 981853"/>
              <a:gd name="connsiteY232" fmla="*/ 53237 h 136032"/>
              <a:gd name="connsiteX233" fmla="*/ 977933 w 981853"/>
              <a:gd name="connsiteY233" fmla="*/ 47685 h 136032"/>
              <a:gd name="connsiteX234" fmla="*/ 979240 w 981853"/>
              <a:gd name="connsiteY234" fmla="*/ 40500 h 136032"/>
              <a:gd name="connsiteX235" fmla="*/ 976458 w 981853"/>
              <a:gd name="connsiteY235" fmla="*/ 28742 h 136032"/>
              <a:gd name="connsiteX236" fmla="*/ 969275 w 981853"/>
              <a:gd name="connsiteY236" fmla="*/ 20413 h 136032"/>
              <a:gd name="connsiteX237" fmla="*/ 958819 w 981853"/>
              <a:gd name="connsiteY237" fmla="*/ 15840 h 136032"/>
              <a:gd name="connsiteX238" fmla="*/ 946888 w 981853"/>
              <a:gd name="connsiteY238" fmla="*/ 14208 h 136032"/>
              <a:gd name="connsiteX239" fmla="*/ 917486 w 981853"/>
              <a:gd name="connsiteY239" fmla="*/ 14208 h 136032"/>
              <a:gd name="connsiteX240" fmla="*/ 917486 w 981853"/>
              <a:gd name="connsiteY240" fmla="*/ 113170 h 136032"/>
              <a:gd name="connsiteX241" fmla="*/ 930064 w 981853"/>
              <a:gd name="connsiteY241" fmla="*/ 66791 h 136032"/>
              <a:gd name="connsiteX242" fmla="*/ 950161 w 981853"/>
              <a:gd name="connsiteY242" fmla="*/ 66791 h 136032"/>
              <a:gd name="connsiteX243" fmla="*/ 957669 w 981853"/>
              <a:gd name="connsiteY243" fmla="*/ 68261 h 136032"/>
              <a:gd name="connsiteX244" fmla="*/ 963723 w 981853"/>
              <a:gd name="connsiteY244" fmla="*/ 71691 h 136032"/>
              <a:gd name="connsiteX245" fmla="*/ 967801 w 981853"/>
              <a:gd name="connsiteY245" fmla="*/ 77243 h 136032"/>
              <a:gd name="connsiteX246" fmla="*/ 969108 w 981853"/>
              <a:gd name="connsiteY246" fmla="*/ 84755 h 136032"/>
              <a:gd name="connsiteX247" fmla="*/ 967476 w 981853"/>
              <a:gd name="connsiteY247" fmla="*/ 92104 h 136032"/>
              <a:gd name="connsiteX248" fmla="*/ 963231 w 981853"/>
              <a:gd name="connsiteY248" fmla="*/ 97656 h 136032"/>
              <a:gd name="connsiteX249" fmla="*/ 956853 w 981853"/>
              <a:gd name="connsiteY249" fmla="*/ 101249 h 136032"/>
              <a:gd name="connsiteX250" fmla="*/ 949502 w 981853"/>
              <a:gd name="connsiteY250" fmla="*/ 102555 h 136032"/>
              <a:gd name="connsiteX251" fmla="*/ 930064 w 981853"/>
              <a:gd name="connsiteY251" fmla="*/ 102555 h 136032"/>
              <a:gd name="connsiteX252" fmla="*/ 930064 w 981853"/>
              <a:gd name="connsiteY252" fmla="*/ 66791 h 136032"/>
              <a:gd name="connsiteX253" fmla="*/ 930064 w 981853"/>
              <a:gd name="connsiteY253" fmla="*/ 56340 h 136032"/>
              <a:gd name="connsiteX254" fmla="*/ 930064 w 981853"/>
              <a:gd name="connsiteY254" fmla="*/ 24822 h 136032"/>
              <a:gd name="connsiteX255" fmla="*/ 947213 w 981853"/>
              <a:gd name="connsiteY255" fmla="*/ 24822 h 136032"/>
              <a:gd name="connsiteX256" fmla="*/ 954406 w 981853"/>
              <a:gd name="connsiteY256" fmla="*/ 25966 h 136032"/>
              <a:gd name="connsiteX257" fmla="*/ 960774 w 981853"/>
              <a:gd name="connsiteY257" fmla="*/ 28579 h 136032"/>
              <a:gd name="connsiteX258" fmla="*/ 964862 w 981853"/>
              <a:gd name="connsiteY258" fmla="*/ 33477 h 136032"/>
              <a:gd name="connsiteX259" fmla="*/ 966494 w 981853"/>
              <a:gd name="connsiteY259" fmla="*/ 40500 h 136032"/>
              <a:gd name="connsiteX260" fmla="*/ 964862 w 981853"/>
              <a:gd name="connsiteY260" fmla="*/ 47195 h 136032"/>
              <a:gd name="connsiteX261" fmla="*/ 960617 w 981853"/>
              <a:gd name="connsiteY261" fmla="*/ 52094 h 136032"/>
              <a:gd name="connsiteX262" fmla="*/ 954573 w 981853"/>
              <a:gd name="connsiteY262" fmla="*/ 55361 h 136032"/>
              <a:gd name="connsiteX263" fmla="*/ 947704 w 981853"/>
              <a:gd name="connsiteY263" fmla="*/ 56340 h 136032"/>
              <a:gd name="connsiteX264" fmla="*/ 930064 w 981853"/>
              <a:gd name="connsiteY264" fmla="*/ 56340 h 13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Lst>
            <a:rect l="l" t="t" r="r" b="b"/>
            <a:pathLst>
              <a:path w="981853" h="136032">
                <a:moveTo>
                  <a:pt x="38395" y="113170"/>
                </a:moveTo>
                <a:lnTo>
                  <a:pt x="38395" y="14208"/>
                </a:lnTo>
                <a:lnTo>
                  <a:pt x="37412" y="14208"/>
                </a:lnTo>
                <a:lnTo>
                  <a:pt x="0" y="28579"/>
                </a:lnTo>
                <a:lnTo>
                  <a:pt x="0" y="40009"/>
                </a:lnTo>
                <a:lnTo>
                  <a:pt x="25816" y="30211"/>
                </a:lnTo>
                <a:lnTo>
                  <a:pt x="25816" y="113170"/>
                </a:lnTo>
                <a:lnTo>
                  <a:pt x="38395" y="113170"/>
                </a:lnTo>
                <a:close/>
                <a:moveTo>
                  <a:pt x="113198" y="110231"/>
                </a:moveTo>
                <a:lnTo>
                  <a:pt x="113198" y="98309"/>
                </a:lnTo>
                <a:lnTo>
                  <a:pt x="99480" y="98309"/>
                </a:lnTo>
                <a:lnTo>
                  <a:pt x="99480" y="110394"/>
                </a:lnTo>
                <a:cubicBezTo>
                  <a:pt x="99480" y="114313"/>
                  <a:pt x="98988" y="118070"/>
                  <a:pt x="98006" y="121662"/>
                </a:cubicBezTo>
                <a:cubicBezTo>
                  <a:pt x="97138" y="125255"/>
                  <a:pt x="95611" y="128630"/>
                  <a:pt x="93436" y="131787"/>
                </a:cubicBezTo>
                <a:lnTo>
                  <a:pt x="101278" y="136033"/>
                </a:lnTo>
                <a:cubicBezTo>
                  <a:pt x="104980" y="132767"/>
                  <a:pt x="107866" y="128793"/>
                  <a:pt x="109936" y="124112"/>
                </a:cubicBezTo>
                <a:cubicBezTo>
                  <a:pt x="112111" y="119430"/>
                  <a:pt x="113198" y="114803"/>
                  <a:pt x="113198" y="110231"/>
                </a:cubicBezTo>
                <a:close/>
                <a:moveTo>
                  <a:pt x="239613" y="32008"/>
                </a:moveTo>
                <a:lnTo>
                  <a:pt x="239613" y="37233"/>
                </a:lnTo>
                <a:cubicBezTo>
                  <a:pt x="239613" y="39846"/>
                  <a:pt x="240000" y="42296"/>
                  <a:pt x="240763" y="44582"/>
                </a:cubicBezTo>
                <a:cubicBezTo>
                  <a:pt x="241631" y="46869"/>
                  <a:pt x="242834" y="48883"/>
                  <a:pt x="244360" y="50624"/>
                </a:cubicBezTo>
                <a:cubicBezTo>
                  <a:pt x="245876" y="52366"/>
                  <a:pt x="247790" y="53781"/>
                  <a:pt x="250069" y="54870"/>
                </a:cubicBezTo>
                <a:cubicBezTo>
                  <a:pt x="252359" y="55850"/>
                  <a:pt x="254973" y="56340"/>
                  <a:pt x="257911" y="56340"/>
                </a:cubicBezTo>
                <a:cubicBezTo>
                  <a:pt x="260860" y="56340"/>
                  <a:pt x="263474" y="55850"/>
                  <a:pt x="265754" y="54870"/>
                </a:cubicBezTo>
                <a:cubicBezTo>
                  <a:pt x="268043" y="53781"/>
                  <a:pt x="269947" y="52366"/>
                  <a:pt x="271473" y="50624"/>
                </a:cubicBezTo>
                <a:cubicBezTo>
                  <a:pt x="273000" y="48883"/>
                  <a:pt x="274139" y="46869"/>
                  <a:pt x="274903" y="44582"/>
                </a:cubicBezTo>
                <a:cubicBezTo>
                  <a:pt x="275781" y="42296"/>
                  <a:pt x="276210" y="39846"/>
                  <a:pt x="276210" y="37233"/>
                </a:cubicBezTo>
                <a:lnTo>
                  <a:pt x="276210" y="32008"/>
                </a:lnTo>
                <a:cubicBezTo>
                  <a:pt x="276210" y="29395"/>
                  <a:pt x="275781" y="26945"/>
                  <a:pt x="274903" y="24659"/>
                </a:cubicBezTo>
                <a:cubicBezTo>
                  <a:pt x="274139" y="22264"/>
                  <a:pt x="273000" y="20195"/>
                  <a:pt x="271473" y="18453"/>
                </a:cubicBezTo>
                <a:cubicBezTo>
                  <a:pt x="269947" y="16711"/>
                  <a:pt x="268043" y="15350"/>
                  <a:pt x="265754" y="14371"/>
                </a:cubicBezTo>
                <a:cubicBezTo>
                  <a:pt x="263474" y="13282"/>
                  <a:pt x="260860" y="12737"/>
                  <a:pt x="257911" y="12737"/>
                </a:cubicBezTo>
                <a:cubicBezTo>
                  <a:pt x="254869" y="12737"/>
                  <a:pt x="252202" y="13282"/>
                  <a:pt x="249912" y="14371"/>
                </a:cubicBezTo>
                <a:cubicBezTo>
                  <a:pt x="247727" y="15350"/>
                  <a:pt x="245876" y="16711"/>
                  <a:pt x="244360" y="18453"/>
                </a:cubicBezTo>
                <a:cubicBezTo>
                  <a:pt x="242834" y="20195"/>
                  <a:pt x="241631" y="22264"/>
                  <a:pt x="240763" y="24659"/>
                </a:cubicBezTo>
                <a:cubicBezTo>
                  <a:pt x="240000" y="26945"/>
                  <a:pt x="239613" y="29395"/>
                  <a:pt x="239613" y="32008"/>
                </a:cubicBezTo>
                <a:close/>
                <a:moveTo>
                  <a:pt x="249097" y="37233"/>
                </a:moveTo>
                <a:lnTo>
                  <a:pt x="249097" y="32008"/>
                </a:lnTo>
                <a:cubicBezTo>
                  <a:pt x="249097" y="30593"/>
                  <a:pt x="249254" y="29232"/>
                  <a:pt x="249588" y="27925"/>
                </a:cubicBezTo>
                <a:cubicBezTo>
                  <a:pt x="249912" y="26509"/>
                  <a:pt x="250404" y="25313"/>
                  <a:pt x="251052" y="24332"/>
                </a:cubicBezTo>
                <a:cubicBezTo>
                  <a:pt x="251815" y="23243"/>
                  <a:pt x="252746" y="22427"/>
                  <a:pt x="253833" y="21882"/>
                </a:cubicBezTo>
                <a:cubicBezTo>
                  <a:pt x="254921" y="21229"/>
                  <a:pt x="256280" y="20903"/>
                  <a:pt x="257911" y="20903"/>
                </a:cubicBezTo>
                <a:cubicBezTo>
                  <a:pt x="259553" y="20903"/>
                  <a:pt x="260912" y="21229"/>
                  <a:pt x="262000" y="21882"/>
                </a:cubicBezTo>
                <a:cubicBezTo>
                  <a:pt x="263087" y="22427"/>
                  <a:pt x="264018" y="23243"/>
                  <a:pt x="264781" y="24332"/>
                </a:cubicBezTo>
                <a:cubicBezTo>
                  <a:pt x="265429" y="25313"/>
                  <a:pt x="265921" y="26509"/>
                  <a:pt x="266245" y="27925"/>
                </a:cubicBezTo>
                <a:cubicBezTo>
                  <a:pt x="266579" y="29232"/>
                  <a:pt x="266736" y="30593"/>
                  <a:pt x="266736" y="32008"/>
                </a:cubicBezTo>
                <a:lnTo>
                  <a:pt x="266736" y="37233"/>
                </a:lnTo>
                <a:cubicBezTo>
                  <a:pt x="266736" y="38649"/>
                  <a:pt x="266579" y="40009"/>
                  <a:pt x="266245" y="41316"/>
                </a:cubicBezTo>
                <a:cubicBezTo>
                  <a:pt x="265921" y="42514"/>
                  <a:pt x="265429" y="43657"/>
                  <a:pt x="264781" y="44745"/>
                </a:cubicBezTo>
                <a:cubicBezTo>
                  <a:pt x="264018" y="45725"/>
                  <a:pt x="263087" y="46542"/>
                  <a:pt x="262000" y="47195"/>
                </a:cubicBezTo>
                <a:cubicBezTo>
                  <a:pt x="260912" y="47739"/>
                  <a:pt x="259553" y="48011"/>
                  <a:pt x="257911" y="48011"/>
                </a:cubicBezTo>
                <a:cubicBezTo>
                  <a:pt x="256280" y="48011"/>
                  <a:pt x="254921" y="47739"/>
                  <a:pt x="253833" y="47195"/>
                </a:cubicBezTo>
                <a:cubicBezTo>
                  <a:pt x="252746" y="46542"/>
                  <a:pt x="251815" y="45725"/>
                  <a:pt x="251052" y="44745"/>
                </a:cubicBezTo>
                <a:cubicBezTo>
                  <a:pt x="250404" y="43657"/>
                  <a:pt x="249912" y="42514"/>
                  <a:pt x="249588" y="41316"/>
                </a:cubicBezTo>
                <a:cubicBezTo>
                  <a:pt x="249254" y="40009"/>
                  <a:pt x="249097" y="38649"/>
                  <a:pt x="249097" y="37233"/>
                </a:cubicBezTo>
                <a:close/>
                <a:moveTo>
                  <a:pt x="280622" y="90144"/>
                </a:moveTo>
                <a:lnTo>
                  <a:pt x="280622" y="95533"/>
                </a:lnTo>
                <a:cubicBezTo>
                  <a:pt x="280622" y="98037"/>
                  <a:pt x="281009" y="100487"/>
                  <a:pt x="281772" y="102882"/>
                </a:cubicBezTo>
                <a:cubicBezTo>
                  <a:pt x="282536" y="105168"/>
                  <a:pt x="283675" y="107182"/>
                  <a:pt x="285202" y="108925"/>
                </a:cubicBezTo>
                <a:cubicBezTo>
                  <a:pt x="286833" y="110666"/>
                  <a:pt x="288799" y="112081"/>
                  <a:pt x="291078" y="113170"/>
                </a:cubicBezTo>
                <a:cubicBezTo>
                  <a:pt x="293368" y="114150"/>
                  <a:pt x="295982" y="114639"/>
                  <a:pt x="298921" y="114639"/>
                </a:cubicBezTo>
                <a:cubicBezTo>
                  <a:pt x="301869" y="114639"/>
                  <a:pt x="304420" y="114150"/>
                  <a:pt x="306606" y="113170"/>
                </a:cubicBezTo>
                <a:cubicBezTo>
                  <a:pt x="308885" y="112081"/>
                  <a:pt x="310851" y="110666"/>
                  <a:pt x="312482" y="108925"/>
                </a:cubicBezTo>
                <a:cubicBezTo>
                  <a:pt x="314009" y="107182"/>
                  <a:pt x="315148" y="105168"/>
                  <a:pt x="315912" y="102882"/>
                </a:cubicBezTo>
                <a:cubicBezTo>
                  <a:pt x="316675" y="100487"/>
                  <a:pt x="317062" y="98037"/>
                  <a:pt x="317062" y="95533"/>
                </a:cubicBezTo>
                <a:lnTo>
                  <a:pt x="317062" y="90144"/>
                </a:lnTo>
                <a:cubicBezTo>
                  <a:pt x="317062" y="87531"/>
                  <a:pt x="316675" y="85082"/>
                  <a:pt x="315912" y="82796"/>
                </a:cubicBezTo>
                <a:cubicBezTo>
                  <a:pt x="315148" y="80509"/>
                  <a:pt x="314009" y="78495"/>
                  <a:pt x="312482" y="76753"/>
                </a:cubicBezTo>
                <a:cubicBezTo>
                  <a:pt x="310851" y="75012"/>
                  <a:pt x="308885" y="73651"/>
                  <a:pt x="306606" y="72670"/>
                </a:cubicBezTo>
                <a:cubicBezTo>
                  <a:pt x="304420" y="71581"/>
                  <a:pt x="301806" y="71038"/>
                  <a:pt x="298764" y="71038"/>
                </a:cubicBezTo>
                <a:cubicBezTo>
                  <a:pt x="295815" y="71038"/>
                  <a:pt x="293201" y="71581"/>
                  <a:pt x="290921" y="72670"/>
                </a:cubicBezTo>
                <a:cubicBezTo>
                  <a:pt x="288736" y="73651"/>
                  <a:pt x="286833" y="75012"/>
                  <a:pt x="285202" y="76753"/>
                </a:cubicBezTo>
                <a:cubicBezTo>
                  <a:pt x="283675" y="78495"/>
                  <a:pt x="282536" y="80509"/>
                  <a:pt x="281772" y="82796"/>
                </a:cubicBezTo>
                <a:cubicBezTo>
                  <a:pt x="281009" y="85082"/>
                  <a:pt x="280622" y="87531"/>
                  <a:pt x="280622" y="90144"/>
                </a:cubicBezTo>
                <a:close/>
                <a:moveTo>
                  <a:pt x="289939" y="95533"/>
                </a:moveTo>
                <a:lnTo>
                  <a:pt x="289939" y="90144"/>
                </a:lnTo>
                <a:cubicBezTo>
                  <a:pt x="289939" y="88729"/>
                  <a:pt x="290106" y="87368"/>
                  <a:pt x="290430" y="86062"/>
                </a:cubicBezTo>
                <a:cubicBezTo>
                  <a:pt x="290754" y="84755"/>
                  <a:pt x="291298" y="83612"/>
                  <a:pt x="292061" y="82632"/>
                </a:cubicBezTo>
                <a:cubicBezTo>
                  <a:pt x="292720" y="81544"/>
                  <a:pt x="293588" y="80726"/>
                  <a:pt x="294675" y="80183"/>
                </a:cubicBezTo>
                <a:cubicBezTo>
                  <a:pt x="295763" y="79530"/>
                  <a:pt x="297122" y="79203"/>
                  <a:pt x="298764" y="79203"/>
                </a:cubicBezTo>
                <a:cubicBezTo>
                  <a:pt x="300395" y="79203"/>
                  <a:pt x="301754" y="79530"/>
                  <a:pt x="302842" y="80183"/>
                </a:cubicBezTo>
                <a:cubicBezTo>
                  <a:pt x="304044" y="80726"/>
                  <a:pt x="304964" y="81544"/>
                  <a:pt x="305623" y="82632"/>
                </a:cubicBezTo>
                <a:cubicBezTo>
                  <a:pt x="306386" y="83612"/>
                  <a:pt x="306877" y="84755"/>
                  <a:pt x="307097" y="86062"/>
                </a:cubicBezTo>
                <a:cubicBezTo>
                  <a:pt x="307421" y="87368"/>
                  <a:pt x="307578" y="88729"/>
                  <a:pt x="307578" y="90144"/>
                </a:cubicBezTo>
                <a:lnTo>
                  <a:pt x="307578" y="95533"/>
                </a:lnTo>
                <a:cubicBezTo>
                  <a:pt x="307578" y="96948"/>
                  <a:pt x="307421" y="98309"/>
                  <a:pt x="307097" y="99615"/>
                </a:cubicBezTo>
                <a:cubicBezTo>
                  <a:pt x="306877" y="100922"/>
                  <a:pt x="306386" y="102065"/>
                  <a:pt x="305623" y="103046"/>
                </a:cubicBezTo>
                <a:cubicBezTo>
                  <a:pt x="304964" y="104134"/>
                  <a:pt x="304096" y="105005"/>
                  <a:pt x="303009" y="105658"/>
                </a:cubicBezTo>
                <a:cubicBezTo>
                  <a:pt x="301921" y="106202"/>
                  <a:pt x="300562" y="106475"/>
                  <a:pt x="298921" y="106475"/>
                </a:cubicBezTo>
                <a:cubicBezTo>
                  <a:pt x="297289" y="106475"/>
                  <a:pt x="295878" y="106202"/>
                  <a:pt x="294675" y="105658"/>
                </a:cubicBezTo>
                <a:cubicBezTo>
                  <a:pt x="293588" y="105005"/>
                  <a:pt x="292720" y="104134"/>
                  <a:pt x="292061" y="103046"/>
                </a:cubicBezTo>
                <a:cubicBezTo>
                  <a:pt x="291298" y="102065"/>
                  <a:pt x="290754" y="100922"/>
                  <a:pt x="290430" y="99615"/>
                </a:cubicBezTo>
                <a:cubicBezTo>
                  <a:pt x="290106" y="98309"/>
                  <a:pt x="289939" y="96948"/>
                  <a:pt x="289939" y="95533"/>
                </a:cubicBezTo>
                <a:close/>
                <a:moveTo>
                  <a:pt x="263798" y="100433"/>
                </a:moveTo>
                <a:lnTo>
                  <a:pt x="302350" y="29885"/>
                </a:lnTo>
                <a:lnTo>
                  <a:pt x="294842" y="25639"/>
                </a:lnTo>
                <a:lnTo>
                  <a:pt x="256280" y="96186"/>
                </a:lnTo>
                <a:lnTo>
                  <a:pt x="263798" y="100433"/>
                </a:lnTo>
                <a:close/>
                <a:moveTo>
                  <a:pt x="376181" y="10288"/>
                </a:moveTo>
                <a:lnTo>
                  <a:pt x="376181" y="0"/>
                </a:lnTo>
                <a:lnTo>
                  <a:pt x="349225" y="0"/>
                </a:lnTo>
                <a:lnTo>
                  <a:pt x="349225" y="134400"/>
                </a:lnTo>
                <a:lnTo>
                  <a:pt x="376181" y="134400"/>
                </a:lnTo>
                <a:lnTo>
                  <a:pt x="376181" y="124112"/>
                </a:lnTo>
                <a:lnTo>
                  <a:pt x="361155" y="124112"/>
                </a:lnTo>
                <a:lnTo>
                  <a:pt x="361155" y="10288"/>
                </a:lnTo>
                <a:lnTo>
                  <a:pt x="376181" y="10288"/>
                </a:lnTo>
                <a:close/>
                <a:moveTo>
                  <a:pt x="478108" y="77243"/>
                </a:moveTo>
                <a:lnTo>
                  <a:pt x="478108" y="75773"/>
                </a:lnTo>
                <a:cubicBezTo>
                  <a:pt x="478108" y="71963"/>
                  <a:pt x="477783" y="68315"/>
                  <a:pt x="477135" y="64832"/>
                </a:cubicBezTo>
                <a:cubicBezTo>
                  <a:pt x="476581" y="61348"/>
                  <a:pt x="475661" y="58191"/>
                  <a:pt x="474354" y="55361"/>
                </a:cubicBezTo>
                <a:cubicBezTo>
                  <a:pt x="473267" y="52748"/>
                  <a:pt x="471907" y="50407"/>
                  <a:pt x="470265" y="48338"/>
                </a:cubicBezTo>
                <a:cubicBezTo>
                  <a:pt x="468739" y="46270"/>
                  <a:pt x="467003" y="44528"/>
                  <a:pt x="465037" y="43112"/>
                </a:cubicBezTo>
                <a:cubicBezTo>
                  <a:pt x="462862" y="41588"/>
                  <a:pt x="460416" y="40391"/>
                  <a:pt x="457687" y="39519"/>
                </a:cubicBezTo>
                <a:cubicBezTo>
                  <a:pt x="455073" y="38649"/>
                  <a:pt x="452187" y="38213"/>
                  <a:pt x="449029" y="38213"/>
                </a:cubicBezTo>
                <a:cubicBezTo>
                  <a:pt x="446520" y="38213"/>
                  <a:pt x="444177" y="38486"/>
                  <a:pt x="442002" y="39030"/>
                </a:cubicBezTo>
                <a:cubicBezTo>
                  <a:pt x="439827" y="39465"/>
                  <a:pt x="437809" y="40172"/>
                  <a:pt x="435959" y="41153"/>
                </a:cubicBezTo>
                <a:cubicBezTo>
                  <a:pt x="434547" y="41915"/>
                  <a:pt x="433177" y="42840"/>
                  <a:pt x="431870" y="43929"/>
                </a:cubicBezTo>
                <a:cubicBezTo>
                  <a:pt x="430678" y="45018"/>
                  <a:pt x="429528" y="46215"/>
                  <a:pt x="428441" y="47522"/>
                </a:cubicBezTo>
                <a:lnTo>
                  <a:pt x="428441" y="8655"/>
                </a:lnTo>
                <a:lnTo>
                  <a:pt x="415862" y="8655"/>
                </a:lnTo>
                <a:lnTo>
                  <a:pt x="415862" y="113170"/>
                </a:lnTo>
                <a:lnTo>
                  <a:pt x="427469" y="113170"/>
                </a:lnTo>
                <a:lnTo>
                  <a:pt x="427949" y="104841"/>
                </a:lnTo>
                <a:cubicBezTo>
                  <a:pt x="428828" y="105821"/>
                  <a:pt x="429695" y="106746"/>
                  <a:pt x="430563" y="107618"/>
                </a:cubicBezTo>
                <a:cubicBezTo>
                  <a:pt x="431546" y="108489"/>
                  <a:pt x="432529" y="109305"/>
                  <a:pt x="433512" y="110067"/>
                </a:cubicBezTo>
                <a:cubicBezTo>
                  <a:pt x="435583" y="111482"/>
                  <a:pt x="437925" y="112571"/>
                  <a:pt x="440539" y="113333"/>
                </a:cubicBezTo>
                <a:cubicBezTo>
                  <a:pt x="443153" y="114095"/>
                  <a:pt x="446039" y="114476"/>
                  <a:pt x="449196" y="114476"/>
                </a:cubicBezTo>
                <a:cubicBezTo>
                  <a:pt x="451915" y="114476"/>
                  <a:pt x="454477" y="114150"/>
                  <a:pt x="456871" y="113497"/>
                </a:cubicBezTo>
                <a:cubicBezTo>
                  <a:pt x="459266" y="112844"/>
                  <a:pt x="461451" y="111918"/>
                  <a:pt x="463406" y="110720"/>
                </a:cubicBezTo>
                <a:cubicBezTo>
                  <a:pt x="466240" y="108869"/>
                  <a:pt x="468634" y="106638"/>
                  <a:pt x="470600" y="104025"/>
                </a:cubicBezTo>
                <a:cubicBezTo>
                  <a:pt x="472555" y="101303"/>
                  <a:pt x="474134" y="98255"/>
                  <a:pt x="475337" y="94880"/>
                </a:cubicBezTo>
                <a:cubicBezTo>
                  <a:pt x="476309" y="92267"/>
                  <a:pt x="477020" y="89491"/>
                  <a:pt x="477459" y="86551"/>
                </a:cubicBezTo>
                <a:cubicBezTo>
                  <a:pt x="477888" y="83503"/>
                  <a:pt x="478108" y="80400"/>
                  <a:pt x="478108" y="77243"/>
                </a:cubicBezTo>
                <a:close/>
                <a:moveTo>
                  <a:pt x="465529" y="75773"/>
                </a:moveTo>
                <a:lnTo>
                  <a:pt x="465529" y="77243"/>
                </a:lnTo>
                <a:cubicBezTo>
                  <a:pt x="465529" y="79420"/>
                  <a:pt x="465372" y="81544"/>
                  <a:pt x="465037" y="83612"/>
                </a:cubicBezTo>
                <a:cubicBezTo>
                  <a:pt x="464818" y="85680"/>
                  <a:pt x="464441" y="87640"/>
                  <a:pt x="463898" y="89491"/>
                </a:cubicBezTo>
                <a:cubicBezTo>
                  <a:pt x="463134" y="91885"/>
                  <a:pt x="462151" y="94064"/>
                  <a:pt x="460960" y="96023"/>
                </a:cubicBezTo>
                <a:cubicBezTo>
                  <a:pt x="459757" y="97983"/>
                  <a:pt x="458230" y="99561"/>
                  <a:pt x="456380" y="100759"/>
                </a:cubicBezTo>
                <a:cubicBezTo>
                  <a:pt x="455073" y="101739"/>
                  <a:pt x="453546" y="102501"/>
                  <a:pt x="451810" y="103046"/>
                </a:cubicBezTo>
                <a:cubicBezTo>
                  <a:pt x="450064" y="103589"/>
                  <a:pt x="448161" y="103862"/>
                  <a:pt x="446091" y="103862"/>
                </a:cubicBezTo>
                <a:cubicBezTo>
                  <a:pt x="443905" y="103862"/>
                  <a:pt x="441898" y="103589"/>
                  <a:pt x="440047" y="103046"/>
                </a:cubicBezTo>
                <a:cubicBezTo>
                  <a:pt x="438301" y="102501"/>
                  <a:pt x="436670" y="101684"/>
                  <a:pt x="435143" y="100596"/>
                </a:cubicBezTo>
                <a:cubicBezTo>
                  <a:pt x="433721" y="99507"/>
                  <a:pt x="432414" y="98309"/>
                  <a:pt x="431222" y="97003"/>
                </a:cubicBezTo>
                <a:cubicBezTo>
                  <a:pt x="430135" y="95587"/>
                  <a:pt x="429204" y="94064"/>
                  <a:pt x="428441" y="92430"/>
                </a:cubicBezTo>
                <a:lnTo>
                  <a:pt x="428441" y="60259"/>
                </a:lnTo>
                <a:cubicBezTo>
                  <a:pt x="429204" y="58627"/>
                  <a:pt x="430135" y="57156"/>
                  <a:pt x="431222" y="55850"/>
                </a:cubicBezTo>
                <a:cubicBezTo>
                  <a:pt x="432310" y="54435"/>
                  <a:pt x="433617" y="53182"/>
                  <a:pt x="435143" y="52094"/>
                </a:cubicBezTo>
                <a:cubicBezTo>
                  <a:pt x="436555" y="51114"/>
                  <a:pt x="438134" y="50352"/>
                  <a:pt x="439880" y="49808"/>
                </a:cubicBezTo>
                <a:cubicBezTo>
                  <a:pt x="441731" y="49154"/>
                  <a:pt x="443749" y="48828"/>
                  <a:pt x="445923" y="48828"/>
                </a:cubicBezTo>
                <a:cubicBezTo>
                  <a:pt x="447889" y="48828"/>
                  <a:pt x="449688" y="49100"/>
                  <a:pt x="451319" y="49645"/>
                </a:cubicBezTo>
                <a:cubicBezTo>
                  <a:pt x="452950" y="50079"/>
                  <a:pt x="454425" y="50678"/>
                  <a:pt x="455732" y="51441"/>
                </a:cubicBezTo>
                <a:cubicBezTo>
                  <a:pt x="457687" y="52638"/>
                  <a:pt x="459318" y="54217"/>
                  <a:pt x="460625" y="56177"/>
                </a:cubicBezTo>
                <a:cubicBezTo>
                  <a:pt x="461932" y="58136"/>
                  <a:pt x="463030" y="60314"/>
                  <a:pt x="463898" y="62709"/>
                </a:cubicBezTo>
                <a:cubicBezTo>
                  <a:pt x="464441" y="64669"/>
                  <a:pt x="464818" y="66791"/>
                  <a:pt x="465037" y="69078"/>
                </a:cubicBezTo>
                <a:cubicBezTo>
                  <a:pt x="465372" y="71255"/>
                  <a:pt x="465529" y="73487"/>
                  <a:pt x="465529" y="75773"/>
                </a:cubicBezTo>
                <a:close/>
                <a:moveTo>
                  <a:pt x="515175" y="0"/>
                </a:moveTo>
                <a:lnTo>
                  <a:pt x="515175" y="10288"/>
                </a:lnTo>
                <a:lnTo>
                  <a:pt x="530211" y="10288"/>
                </a:lnTo>
                <a:lnTo>
                  <a:pt x="530211" y="124112"/>
                </a:lnTo>
                <a:lnTo>
                  <a:pt x="515175" y="124112"/>
                </a:lnTo>
                <a:lnTo>
                  <a:pt x="515175" y="134400"/>
                </a:lnTo>
                <a:lnTo>
                  <a:pt x="542131" y="134400"/>
                </a:lnTo>
                <a:lnTo>
                  <a:pt x="542131" y="0"/>
                </a:lnTo>
                <a:lnTo>
                  <a:pt x="515175" y="0"/>
                </a:lnTo>
                <a:close/>
                <a:moveTo>
                  <a:pt x="614979" y="110231"/>
                </a:moveTo>
                <a:lnTo>
                  <a:pt x="614979" y="98309"/>
                </a:lnTo>
                <a:lnTo>
                  <a:pt x="601260" y="98309"/>
                </a:lnTo>
                <a:lnTo>
                  <a:pt x="601260" y="110394"/>
                </a:lnTo>
                <a:cubicBezTo>
                  <a:pt x="601260" y="114313"/>
                  <a:pt x="600769" y="118070"/>
                  <a:pt x="599786" y="121662"/>
                </a:cubicBezTo>
                <a:cubicBezTo>
                  <a:pt x="598918" y="125255"/>
                  <a:pt x="597391" y="128630"/>
                  <a:pt x="595217" y="131787"/>
                </a:cubicBezTo>
                <a:lnTo>
                  <a:pt x="603059" y="136033"/>
                </a:lnTo>
                <a:cubicBezTo>
                  <a:pt x="606760" y="132767"/>
                  <a:pt x="609646" y="128793"/>
                  <a:pt x="611716" y="124112"/>
                </a:cubicBezTo>
                <a:cubicBezTo>
                  <a:pt x="613891" y="119430"/>
                  <a:pt x="614979" y="114803"/>
                  <a:pt x="614979" y="110231"/>
                </a:cubicBezTo>
                <a:close/>
                <a:moveTo>
                  <a:pt x="752341" y="8655"/>
                </a:moveTo>
                <a:lnTo>
                  <a:pt x="752341" y="19597"/>
                </a:lnTo>
                <a:lnTo>
                  <a:pt x="777342" y="19597"/>
                </a:lnTo>
                <a:lnTo>
                  <a:pt x="777342" y="102228"/>
                </a:lnTo>
                <a:lnTo>
                  <a:pt x="752341" y="102228"/>
                </a:lnTo>
                <a:lnTo>
                  <a:pt x="752341" y="113170"/>
                </a:lnTo>
                <a:lnTo>
                  <a:pt x="813938" y="113170"/>
                </a:lnTo>
                <a:lnTo>
                  <a:pt x="813938" y="102228"/>
                </a:lnTo>
                <a:lnTo>
                  <a:pt x="789921" y="102228"/>
                </a:lnTo>
                <a:lnTo>
                  <a:pt x="789921" y="8655"/>
                </a:lnTo>
                <a:lnTo>
                  <a:pt x="752341" y="8655"/>
                </a:lnTo>
                <a:close/>
                <a:moveTo>
                  <a:pt x="831568" y="75773"/>
                </a:moveTo>
                <a:lnTo>
                  <a:pt x="831568" y="77243"/>
                </a:lnTo>
                <a:cubicBezTo>
                  <a:pt x="831568" y="82469"/>
                  <a:pt x="832268" y="87368"/>
                  <a:pt x="833690" y="91941"/>
                </a:cubicBezTo>
                <a:cubicBezTo>
                  <a:pt x="835102" y="96513"/>
                  <a:pt x="837067" y="100487"/>
                  <a:pt x="839566" y="103862"/>
                </a:cubicBezTo>
                <a:cubicBezTo>
                  <a:pt x="842076" y="107128"/>
                  <a:pt x="845129" y="109741"/>
                  <a:pt x="848715" y="111700"/>
                </a:cubicBezTo>
                <a:cubicBezTo>
                  <a:pt x="852417" y="113551"/>
                  <a:pt x="856453" y="114476"/>
                  <a:pt x="860813" y="114476"/>
                </a:cubicBezTo>
                <a:cubicBezTo>
                  <a:pt x="865383" y="114476"/>
                  <a:pt x="869356" y="113714"/>
                  <a:pt x="872733" y="112191"/>
                </a:cubicBezTo>
                <a:cubicBezTo>
                  <a:pt x="876226" y="110666"/>
                  <a:pt x="879164" y="108434"/>
                  <a:pt x="881558" y="105494"/>
                </a:cubicBezTo>
                <a:lnTo>
                  <a:pt x="882050" y="113170"/>
                </a:lnTo>
                <a:lnTo>
                  <a:pt x="893646" y="113170"/>
                </a:lnTo>
                <a:lnTo>
                  <a:pt x="893646" y="8655"/>
                </a:lnTo>
                <a:lnTo>
                  <a:pt x="881067" y="8655"/>
                </a:lnTo>
                <a:lnTo>
                  <a:pt x="881067" y="46869"/>
                </a:lnTo>
                <a:cubicBezTo>
                  <a:pt x="878672" y="44037"/>
                  <a:pt x="875839" y="41915"/>
                  <a:pt x="872577" y="40500"/>
                </a:cubicBezTo>
                <a:cubicBezTo>
                  <a:pt x="869304" y="38975"/>
                  <a:pt x="865435" y="38213"/>
                  <a:pt x="860970" y="38213"/>
                </a:cubicBezTo>
                <a:cubicBezTo>
                  <a:pt x="856505" y="38213"/>
                  <a:pt x="852417" y="39139"/>
                  <a:pt x="848715" y="40990"/>
                </a:cubicBezTo>
                <a:cubicBezTo>
                  <a:pt x="845129" y="42840"/>
                  <a:pt x="842076" y="45453"/>
                  <a:pt x="839566" y="48828"/>
                </a:cubicBezTo>
                <a:cubicBezTo>
                  <a:pt x="836952" y="52094"/>
                  <a:pt x="834945" y="56068"/>
                  <a:pt x="833523" y="60749"/>
                </a:cubicBezTo>
                <a:cubicBezTo>
                  <a:pt x="832216" y="65322"/>
                  <a:pt x="831568" y="70329"/>
                  <a:pt x="831568" y="75773"/>
                </a:cubicBezTo>
                <a:close/>
                <a:moveTo>
                  <a:pt x="844146" y="77243"/>
                </a:moveTo>
                <a:lnTo>
                  <a:pt x="844146" y="75773"/>
                </a:lnTo>
                <a:cubicBezTo>
                  <a:pt x="844146" y="72180"/>
                  <a:pt x="844523" y="68751"/>
                  <a:pt x="845286" y="65485"/>
                </a:cubicBezTo>
                <a:cubicBezTo>
                  <a:pt x="846049" y="62219"/>
                  <a:pt x="847252" y="59389"/>
                  <a:pt x="848883" y="56993"/>
                </a:cubicBezTo>
                <a:cubicBezTo>
                  <a:pt x="850514" y="54489"/>
                  <a:pt x="852584" y="52529"/>
                  <a:pt x="855094" y="51114"/>
                </a:cubicBezTo>
                <a:cubicBezTo>
                  <a:pt x="857593" y="49590"/>
                  <a:pt x="860594" y="48828"/>
                  <a:pt x="864075" y="48828"/>
                </a:cubicBezTo>
                <a:cubicBezTo>
                  <a:pt x="868216" y="48828"/>
                  <a:pt x="871646" y="49808"/>
                  <a:pt x="874364" y="51767"/>
                </a:cubicBezTo>
                <a:cubicBezTo>
                  <a:pt x="877198" y="53727"/>
                  <a:pt x="879436" y="56177"/>
                  <a:pt x="881067" y="59116"/>
                </a:cubicBezTo>
                <a:lnTo>
                  <a:pt x="881067" y="93247"/>
                </a:lnTo>
                <a:cubicBezTo>
                  <a:pt x="879436" y="96513"/>
                  <a:pt x="877198" y="99126"/>
                  <a:pt x="874364" y="101086"/>
                </a:cubicBezTo>
                <a:cubicBezTo>
                  <a:pt x="871646" y="102936"/>
                  <a:pt x="868216" y="103862"/>
                  <a:pt x="864075" y="103862"/>
                </a:cubicBezTo>
                <a:cubicBezTo>
                  <a:pt x="860479" y="103862"/>
                  <a:pt x="857436" y="103154"/>
                  <a:pt x="854926" y="101739"/>
                </a:cubicBezTo>
                <a:cubicBezTo>
                  <a:pt x="852532" y="100323"/>
                  <a:pt x="850514" y="98363"/>
                  <a:pt x="848883" y="95860"/>
                </a:cubicBezTo>
                <a:cubicBezTo>
                  <a:pt x="847252" y="93465"/>
                  <a:pt x="846049" y="90689"/>
                  <a:pt x="845286" y="87531"/>
                </a:cubicBezTo>
                <a:cubicBezTo>
                  <a:pt x="844523" y="84265"/>
                  <a:pt x="844146" y="80836"/>
                  <a:pt x="844146" y="77243"/>
                </a:cubicBezTo>
                <a:close/>
                <a:moveTo>
                  <a:pt x="917486" y="113170"/>
                </a:moveTo>
                <a:lnTo>
                  <a:pt x="949178" y="113170"/>
                </a:lnTo>
                <a:cubicBezTo>
                  <a:pt x="953319" y="113170"/>
                  <a:pt x="957345" y="112517"/>
                  <a:pt x="961266" y="111210"/>
                </a:cubicBezTo>
                <a:cubicBezTo>
                  <a:pt x="965302" y="109904"/>
                  <a:pt x="968836" y="108053"/>
                  <a:pt x="971889" y="105658"/>
                </a:cubicBezTo>
                <a:cubicBezTo>
                  <a:pt x="974932" y="103372"/>
                  <a:pt x="977337" y="100487"/>
                  <a:pt x="979072" y="97003"/>
                </a:cubicBezTo>
                <a:cubicBezTo>
                  <a:pt x="980923" y="93410"/>
                  <a:pt x="981854" y="89273"/>
                  <a:pt x="981854" y="84591"/>
                </a:cubicBezTo>
                <a:cubicBezTo>
                  <a:pt x="981854" y="81652"/>
                  <a:pt x="981415" y="78931"/>
                  <a:pt x="980547" y="76427"/>
                </a:cubicBezTo>
                <a:cubicBezTo>
                  <a:pt x="979679" y="73814"/>
                  <a:pt x="978424" y="71527"/>
                  <a:pt x="976793" y="69567"/>
                </a:cubicBezTo>
                <a:cubicBezTo>
                  <a:pt x="975371" y="67716"/>
                  <a:pt x="973468" y="66030"/>
                  <a:pt x="971073" y="64506"/>
                </a:cubicBezTo>
                <a:cubicBezTo>
                  <a:pt x="968783" y="62872"/>
                  <a:pt x="966389" y="61783"/>
                  <a:pt x="963880" y="61240"/>
                </a:cubicBezTo>
                <a:lnTo>
                  <a:pt x="963880" y="61075"/>
                </a:lnTo>
                <a:cubicBezTo>
                  <a:pt x="966274" y="59987"/>
                  <a:pt x="968292" y="58844"/>
                  <a:pt x="969923" y="57646"/>
                </a:cubicBezTo>
                <a:cubicBezTo>
                  <a:pt x="971669" y="56449"/>
                  <a:pt x="973248" y="54979"/>
                  <a:pt x="974660" y="53237"/>
                </a:cubicBezTo>
                <a:cubicBezTo>
                  <a:pt x="976082" y="51604"/>
                  <a:pt x="977169" y="49753"/>
                  <a:pt x="977933" y="47685"/>
                </a:cubicBezTo>
                <a:cubicBezTo>
                  <a:pt x="978696" y="45507"/>
                  <a:pt x="979125" y="43112"/>
                  <a:pt x="979240" y="40500"/>
                </a:cubicBezTo>
                <a:cubicBezTo>
                  <a:pt x="979240" y="35927"/>
                  <a:pt x="978309" y="32008"/>
                  <a:pt x="976458" y="28742"/>
                </a:cubicBezTo>
                <a:cubicBezTo>
                  <a:pt x="974723" y="25367"/>
                  <a:pt x="972318" y="22590"/>
                  <a:pt x="969275" y="20413"/>
                </a:cubicBezTo>
                <a:cubicBezTo>
                  <a:pt x="966222" y="18344"/>
                  <a:pt x="962740" y="16821"/>
                  <a:pt x="958819" y="15840"/>
                </a:cubicBezTo>
                <a:cubicBezTo>
                  <a:pt x="954898" y="14751"/>
                  <a:pt x="950924" y="14208"/>
                  <a:pt x="946888" y="14208"/>
                </a:cubicBezTo>
                <a:lnTo>
                  <a:pt x="917486" y="14208"/>
                </a:lnTo>
                <a:lnTo>
                  <a:pt x="917486" y="113170"/>
                </a:lnTo>
                <a:close/>
                <a:moveTo>
                  <a:pt x="930064" y="66791"/>
                </a:moveTo>
                <a:lnTo>
                  <a:pt x="950161" y="66791"/>
                </a:lnTo>
                <a:cubicBezTo>
                  <a:pt x="952880" y="66900"/>
                  <a:pt x="955389" y="67390"/>
                  <a:pt x="957669" y="68261"/>
                </a:cubicBezTo>
                <a:cubicBezTo>
                  <a:pt x="959959" y="69023"/>
                  <a:pt x="961977" y="70166"/>
                  <a:pt x="963723" y="71691"/>
                </a:cubicBezTo>
                <a:cubicBezTo>
                  <a:pt x="965458" y="73215"/>
                  <a:pt x="966818" y="75066"/>
                  <a:pt x="967801" y="77243"/>
                </a:cubicBezTo>
                <a:cubicBezTo>
                  <a:pt x="968783" y="79420"/>
                  <a:pt x="969223" y="81924"/>
                  <a:pt x="969108" y="84755"/>
                </a:cubicBezTo>
                <a:cubicBezTo>
                  <a:pt x="969108" y="87477"/>
                  <a:pt x="968564" y="89926"/>
                  <a:pt x="967476" y="92104"/>
                </a:cubicBezTo>
                <a:cubicBezTo>
                  <a:pt x="966494" y="94281"/>
                  <a:pt x="965082" y="96132"/>
                  <a:pt x="963231" y="97656"/>
                </a:cubicBezTo>
                <a:cubicBezTo>
                  <a:pt x="961380" y="99181"/>
                  <a:pt x="959248" y="100377"/>
                  <a:pt x="956853" y="101249"/>
                </a:cubicBezTo>
                <a:cubicBezTo>
                  <a:pt x="954573" y="102011"/>
                  <a:pt x="952116" y="102447"/>
                  <a:pt x="949502" y="102555"/>
                </a:cubicBezTo>
                <a:lnTo>
                  <a:pt x="930064" y="102555"/>
                </a:lnTo>
                <a:lnTo>
                  <a:pt x="930064" y="66791"/>
                </a:lnTo>
                <a:close/>
                <a:moveTo>
                  <a:pt x="930064" y="56340"/>
                </a:moveTo>
                <a:lnTo>
                  <a:pt x="930064" y="24822"/>
                </a:lnTo>
                <a:lnTo>
                  <a:pt x="947213" y="24822"/>
                </a:lnTo>
                <a:cubicBezTo>
                  <a:pt x="949722" y="24931"/>
                  <a:pt x="952116" y="25313"/>
                  <a:pt x="954406" y="25966"/>
                </a:cubicBezTo>
                <a:cubicBezTo>
                  <a:pt x="956801" y="26509"/>
                  <a:pt x="958923" y="27381"/>
                  <a:pt x="960774" y="28579"/>
                </a:cubicBezTo>
                <a:cubicBezTo>
                  <a:pt x="962520" y="29885"/>
                  <a:pt x="963880" y="31518"/>
                  <a:pt x="964862" y="33477"/>
                </a:cubicBezTo>
                <a:cubicBezTo>
                  <a:pt x="965950" y="35328"/>
                  <a:pt x="966494" y="37668"/>
                  <a:pt x="966494" y="40500"/>
                </a:cubicBezTo>
                <a:cubicBezTo>
                  <a:pt x="966494" y="43004"/>
                  <a:pt x="965950" y="45235"/>
                  <a:pt x="964862" y="47195"/>
                </a:cubicBezTo>
                <a:cubicBezTo>
                  <a:pt x="963775" y="49154"/>
                  <a:pt x="962353" y="50788"/>
                  <a:pt x="960617" y="52094"/>
                </a:cubicBezTo>
                <a:cubicBezTo>
                  <a:pt x="958871" y="53510"/>
                  <a:pt x="956853" y="54598"/>
                  <a:pt x="954573" y="55361"/>
                </a:cubicBezTo>
                <a:cubicBezTo>
                  <a:pt x="952284" y="56014"/>
                  <a:pt x="949994" y="56340"/>
                  <a:pt x="947704" y="56340"/>
                </a:cubicBezTo>
                <a:lnTo>
                  <a:pt x="930064" y="56340"/>
                </a:lnTo>
                <a:close/>
              </a:path>
            </a:pathLst>
          </a:custGeom>
          <a:solidFill>
            <a:srgbClr val="000000"/>
          </a:solidFill>
          <a:ln w="10432" cap="sq">
            <a:noFill/>
            <a:prstDash val="solid"/>
            <a:miter/>
          </a:ln>
        </p:spPr>
        <p:txBody>
          <a:bodyPr rtlCol="0" anchor="ctr"/>
          <a:lstStyle/>
          <a:p>
            <a:endParaRPr lang="en-US" sz="2000"/>
          </a:p>
        </p:txBody>
      </p:sp>
      <p:sp>
        <p:nvSpPr>
          <p:cNvPr id="190" name="Freeform 189">
            <a:extLst>
              <a:ext uri="{FF2B5EF4-FFF2-40B4-BE49-F238E27FC236}">
                <a16:creationId xmlns:a16="http://schemas.microsoft.com/office/drawing/2014/main" id="{130B5FE4-0C47-CD4A-AAB9-F163BB73D4F9}"/>
              </a:ext>
            </a:extLst>
          </p:cNvPr>
          <p:cNvSpPr/>
          <p:nvPr/>
        </p:nvSpPr>
        <p:spPr>
          <a:xfrm>
            <a:off x="2651114" y="3994087"/>
            <a:ext cx="356849" cy="125452"/>
          </a:xfrm>
          <a:custGeom>
            <a:avLst/>
            <a:gdLst>
              <a:gd name="connsiteX0" fmla="*/ 0 w 377655"/>
              <a:gd name="connsiteY0" fmla="*/ 0 h 132766"/>
              <a:gd name="connsiteX1" fmla="*/ 0 w 377655"/>
              <a:gd name="connsiteY1" fmla="*/ 10942 h 132766"/>
              <a:gd name="connsiteX2" fmla="*/ 24990 w 377655"/>
              <a:gd name="connsiteY2" fmla="*/ 10942 h 132766"/>
              <a:gd name="connsiteX3" fmla="*/ 24990 w 377655"/>
              <a:gd name="connsiteY3" fmla="*/ 93573 h 132766"/>
              <a:gd name="connsiteX4" fmla="*/ 0 w 377655"/>
              <a:gd name="connsiteY4" fmla="*/ 93573 h 132766"/>
              <a:gd name="connsiteX5" fmla="*/ 0 w 377655"/>
              <a:gd name="connsiteY5" fmla="*/ 104515 h 132766"/>
              <a:gd name="connsiteX6" fmla="*/ 61587 w 377655"/>
              <a:gd name="connsiteY6" fmla="*/ 104515 h 132766"/>
              <a:gd name="connsiteX7" fmla="*/ 61587 w 377655"/>
              <a:gd name="connsiteY7" fmla="*/ 93573 h 132766"/>
              <a:gd name="connsiteX8" fmla="*/ 37579 w 377655"/>
              <a:gd name="connsiteY8" fmla="*/ 93573 h 132766"/>
              <a:gd name="connsiteX9" fmla="*/ 37579 w 377655"/>
              <a:gd name="connsiteY9" fmla="*/ 0 h 132766"/>
              <a:gd name="connsiteX10" fmla="*/ 0 w 377655"/>
              <a:gd name="connsiteY10" fmla="*/ 0 h 132766"/>
              <a:gd name="connsiteX11" fmla="*/ 78076 w 377655"/>
              <a:gd name="connsiteY11" fmla="*/ 67118 h 132766"/>
              <a:gd name="connsiteX12" fmla="*/ 78076 w 377655"/>
              <a:gd name="connsiteY12" fmla="*/ 68588 h 132766"/>
              <a:gd name="connsiteX13" fmla="*/ 80356 w 377655"/>
              <a:gd name="connsiteY13" fmla="*/ 83286 h 132766"/>
              <a:gd name="connsiteX14" fmla="*/ 87058 w 377655"/>
              <a:gd name="connsiteY14" fmla="*/ 95207 h 132766"/>
              <a:gd name="connsiteX15" fmla="*/ 97514 w 377655"/>
              <a:gd name="connsiteY15" fmla="*/ 103046 h 132766"/>
              <a:gd name="connsiteX16" fmla="*/ 111567 w 377655"/>
              <a:gd name="connsiteY16" fmla="*/ 105821 h 132766"/>
              <a:gd name="connsiteX17" fmla="*/ 125453 w 377655"/>
              <a:gd name="connsiteY17" fmla="*/ 103046 h 132766"/>
              <a:gd name="connsiteX18" fmla="*/ 136076 w 377655"/>
              <a:gd name="connsiteY18" fmla="*/ 95207 h 132766"/>
              <a:gd name="connsiteX19" fmla="*/ 142611 w 377655"/>
              <a:gd name="connsiteY19" fmla="*/ 83286 h 132766"/>
              <a:gd name="connsiteX20" fmla="*/ 145058 w 377655"/>
              <a:gd name="connsiteY20" fmla="*/ 68588 h 132766"/>
              <a:gd name="connsiteX21" fmla="*/ 145058 w 377655"/>
              <a:gd name="connsiteY21" fmla="*/ 67118 h 132766"/>
              <a:gd name="connsiteX22" fmla="*/ 142611 w 377655"/>
              <a:gd name="connsiteY22" fmla="*/ 52258 h 132766"/>
              <a:gd name="connsiteX23" fmla="*/ 136076 w 377655"/>
              <a:gd name="connsiteY23" fmla="*/ 40337 h 132766"/>
              <a:gd name="connsiteX24" fmla="*/ 125453 w 377655"/>
              <a:gd name="connsiteY24" fmla="*/ 32498 h 132766"/>
              <a:gd name="connsiteX25" fmla="*/ 111400 w 377655"/>
              <a:gd name="connsiteY25" fmla="*/ 29558 h 132766"/>
              <a:gd name="connsiteX26" fmla="*/ 97514 w 377655"/>
              <a:gd name="connsiteY26" fmla="*/ 32498 h 132766"/>
              <a:gd name="connsiteX27" fmla="*/ 87058 w 377655"/>
              <a:gd name="connsiteY27" fmla="*/ 40337 h 132766"/>
              <a:gd name="connsiteX28" fmla="*/ 80356 w 377655"/>
              <a:gd name="connsiteY28" fmla="*/ 52258 h 132766"/>
              <a:gd name="connsiteX29" fmla="*/ 78076 w 377655"/>
              <a:gd name="connsiteY29" fmla="*/ 67118 h 132766"/>
              <a:gd name="connsiteX30" fmla="*/ 90655 w 377655"/>
              <a:gd name="connsiteY30" fmla="*/ 68588 h 132766"/>
              <a:gd name="connsiteX31" fmla="*/ 90655 w 377655"/>
              <a:gd name="connsiteY31" fmla="*/ 67118 h 132766"/>
              <a:gd name="connsiteX32" fmla="*/ 91962 w 377655"/>
              <a:gd name="connsiteY32" fmla="*/ 56830 h 132766"/>
              <a:gd name="connsiteX33" fmla="*/ 95883 w 377655"/>
              <a:gd name="connsiteY33" fmla="*/ 48012 h 132766"/>
              <a:gd name="connsiteX34" fmla="*/ 102251 w 377655"/>
              <a:gd name="connsiteY34" fmla="*/ 42133 h 132766"/>
              <a:gd name="connsiteX35" fmla="*/ 111400 w 377655"/>
              <a:gd name="connsiteY35" fmla="*/ 39846 h 132766"/>
              <a:gd name="connsiteX36" fmla="*/ 120549 w 377655"/>
              <a:gd name="connsiteY36" fmla="*/ 42133 h 132766"/>
              <a:gd name="connsiteX37" fmla="*/ 127251 w 377655"/>
              <a:gd name="connsiteY37" fmla="*/ 48012 h 132766"/>
              <a:gd name="connsiteX38" fmla="*/ 131005 w 377655"/>
              <a:gd name="connsiteY38" fmla="*/ 56830 h 132766"/>
              <a:gd name="connsiteX39" fmla="*/ 132479 w 377655"/>
              <a:gd name="connsiteY39" fmla="*/ 67118 h 132766"/>
              <a:gd name="connsiteX40" fmla="*/ 132479 w 377655"/>
              <a:gd name="connsiteY40" fmla="*/ 68588 h 132766"/>
              <a:gd name="connsiteX41" fmla="*/ 131172 w 377655"/>
              <a:gd name="connsiteY41" fmla="*/ 78876 h 132766"/>
              <a:gd name="connsiteX42" fmla="*/ 127251 w 377655"/>
              <a:gd name="connsiteY42" fmla="*/ 87531 h 132766"/>
              <a:gd name="connsiteX43" fmla="*/ 120716 w 377655"/>
              <a:gd name="connsiteY43" fmla="*/ 93573 h 132766"/>
              <a:gd name="connsiteX44" fmla="*/ 111567 w 377655"/>
              <a:gd name="connsiteY44" fmla="*/ 95697 h 132766"/>
              <a:gd name="connsiteX45" fmla="*/ 102418 w 377655"/>
              <a:gd name="connsiteY45" fmla="*/ 93573 h 132766"/>
              <a:gd name="connsiteX46" fmla="*/ 95883 w 377655"/>
              <a:gd name="connsiteY46" fmla="*/ 87531 h 132766"/>
              <a:gd name="connsiteX47" fmla="*/ 91962 w 377655"/>
              <a:gd name="connsiteY47" fmla="*/ 78876 h 132766"/>
              <a:gd name="connsiteX48" fmla="*/ 90655 w 377655"/>
              <a:gd name="connsiteY48" fmla="*/ 68588 h 132766"/>
              <a:gd name="connsiteX49" fmla="*/ 161704 w 377655"/>
              <a:gd name="connsiteY49" fmla="*/ 67118 h 132766"/>
              <a:gd name="connsiteX50" fmla="*/ 161704 w 377655"/>
              <a:gd name="connsiteY50" fmla="*/ 68588 h 132766"/>
              <a:gd name="connsiteX51" fmla="*/ 163994 w 377655"/>
              <a:gd name="connsiteY51" fmla="*/ 83286 h 132766"/>
              <a:gd name="connsiteX52" fmla="*/ 170686 w 377655"/>
              <a:gd name="connsiteY52" fmla="*/ 95207 h 132766"/>
              <a:gd name="connsiteX53" fmla="*/ 181142 w 377655"/>
              <a:gd name="connsiteY53" fmla="*/ 103046 h 132766"/>
              <a:gd name="connsiteX54" fmla="*/ 195195 w 377655"/>
              <a:gd name="connsiteY54" fmla="*/ 105821 h 132766"/>
              <a:gd name="connsiteX55" fmla="*/ 209081 w 377655"/>
              <a:gd name="connsiteY55" fmla="*/ 103046 h 132766"/>
              <a:gd name="connsiteX56" fmla="*/ 219705 w 377655"/>
              <a:gd name="connsiteY56" fmla="*/ 95207 h 132766"/>
              <a:gd name="connsiteX57" fmla="*/ 226240 w 377655"/>
              <a:gd name="connsiteY57" fmla="*/ 83286 h 132766"/>
              <a:gd name="connsiteX58" fmla="*/ 228687 w 377655"/>
              <a:gd name="connsiteY58" fmla="*/ 68588 h 132766"/>
              <a:gd name="connsiteX59" fmla="*/ 228687 w 377655"/>
              <a:gd name="connsiteY59" fmla="*/ 67118 h 132766"/>
              <a:gd name="connsiteX60" fmla="*/ 226240 w 377655"/>
              <a:gd name="connsiteY60" fmla="*/ 52258 h 132766"/>
              <a:gd name="connsiteX61" fmla="*/ 219705 w 377655"/>
              <a:gd name="connsiteY61" fmla="*/ 40337 h 132766"/>
              <a:gd name="connsiteX62" fmla="*/ 209081 w 377655"/>
              <a:gd name="connsiteY62" fmla="*/ 32498 h 132766"/>
              <a:gd name="connsiteX63" fmla="*/ 195028 w 377655"/>
              <a:gd name="connsiteY63" fmla="*/ 29558 h 132766"/>
              <a:gd name="connsiteX64" fmla="*/ 181142 w 377655"/>
              <a:gd name="connsiteY64" fmla="*/ 32498 h 132766"/>
              <a:gd name="connsiteX65" fmla="*/ 170686 w 377655"/>
              <a:gd name="connsiteY65" fmla="*/ 40337 h 132766"/>
              <a:gd name="connsiteX66" fmla="*/ 163994 w 377655"/>
              <a:gd name="connsiteY66" fmla="*/ 52258 h 132766"/>
              <a:gd name="connsiteX67" fmla="*/ 161704 w 377655"/>
              <a:gd name="connsiteY67" fmla="*/ 67118 h 132766"/>
              <a:gd name="connsiteX68" fmla="*/ 174283 w 377655"/>
              <a:gd name="connsiteY68" fmla="*/ 68588 h 132766"/>
              <a:gd name="connsiteX69" fmla="*/ 174283 w 377655"/>
              <a:gd name="connsiteY69" fmla="*/ 67118 h 132766"/>
              <a:gd name="connsiteX70" fmla="*/ 175590 w 377655"/>
              <a:gd name="connsiteY70" fmla="*/ 56830 h 132766"/>
              <a:gd name="connsiteX71" fmla="*/ 179511 w 377655"/>
              <a:gd name="connsiteY71" fmla="*/ 48012 h 132766"/>
              <a:gd name="connsiteX72" fmla="*/ 185879 w 377655"/>
              <a:gd name="connsiteY72" fmla="*/ 42133 h 132766"/>
              <a:gd name="connsiteX73" fmla="*/ 195028 w 377655"/>
              <a:gd name="connsiteY73" fmla="*/ 39846 h 132766"/>
              <a:gd name="connsiteX74" fmla="*/ 204177 w 377655"/>
              <a:gd name="connsiteY74" fmla="*/ 42133 h 132766"/>
              <a:gd name="connsiteX75" fmla="*/ 210880 w 377655"/>
              <a:gd name="connsiteY75" fmla="*/ 48012 h 132766"/>
              <a:gd name="connsiteX76" fmla="*/ 214633 w 377655"/>
              <a:gd name="connsiteY76" fmla="*/ 56830 h 132766"/>
              <a:gd name="connsiteX77" fmla="*/ 216108 w 377655"/>
              <a:gd name="connsiteY77" fmla="*/ 67118 h 132766"/>
              <a:gd name="connsiteX78" fmla="*/ 216108 w 377655"/>
              <a:gd name="connsiteY78" fmla="*/ 68588 h 132766"/>
              <a:gd name="connsiteX79" fmla="*/ 214801 w 377655"/>
              <a:gd name="connsiteY79" fmla="*/ 78876 h 132766"/>
              <a:gd name="connsiteX80" fmla="*/ 210880 w 377655"/>
              <a:gd name="connsiteY80" fmla="*/ 87531 h 132766"/>
              <a:gd name="connsiteX81" fmla="*/ 204345 w 377655"/>
              <a:gd name="connsiteY81" fmla="*/ 93573 h 132766"/>
              <a:gd name="connsiteX82" fmla="*/ 195195 w 377655"/>
              <a:gd name="connsiteY82" fmla="*/ 95697 h 132766"/>
              <a:gd name="connsiteX83" fmla="*/ 186046 w 377655"/>
              <a:gd name="connsiteY83" fmla="*/ 93573 h 132766"/>
              <a:gd name="connsiteX84" fmla="*/ 179511 w 377655"/>
              <a:gd name="connsiteY84" fmla="*/ 87531 h 132766"/>
              <a:gd name="connsiteX85" fmla="*/ 175590 w 377655"/>
              <a:gd name="connsiteY85" fmla="*/ 78876 h 132766"/>
              <a:gd name="connsiteX86" fmla="*/ 174283 w 377655"/>
              <a:gd name="connsiteY86" fmla="*/ 68588 h 132766"/>
              <a:gd name="connsiteX87" fmla="*/ 248762 w 377655"/>
              <a:gd name="connsiteY87" fmla="*/ 132767 h 132766"/>
              <a:gd name="connsiteX88" fmla="*/ 261341 w 377655"/>
              <a:gd name="connsiteY88" fmla="*/ 132767 h 132766"/>
              <a:gd name="connsiteX89" fmla="*/ 261341 w 377655"/>
              <a:gd name="connsiteY89" fmla="*/ 97493 h 132766"/>
              <a:gd name="connsiteX90" fmla="*/ 264290 w 377655"/>
              <a:gd name="connsiteY90" fmla="*/ 100270 h 132766"/>
              <a:gd name="connsiteX91" fmla="*/ 267552 w 377655"/>
              <a:gd name="connsiteY91" fmla="*/ 102555 h 132766"/>
              <a:gd name="connsiteX92" fmla="*/ 274087 w 377655"/>
              <a:gd name="connsiteY92" fmla="*/ 105005 h 132766"/>
              <a:gd name="connsiteX93" fmla="*/ 282097 w 377655"/>
              <a:gd name="connsiteY93" fmla="*/ 105821 h 132766"/>
              <a:gd name="connsiteX94" fmla="*/ 294351 w 377655"/>
              <a:gd name="connsiteY94" fmla="*/ 103046 h 132766"/>
              <a:gd name="connsiteX95" fmla="*/ 303500 w 377655"/>
              <a:gd name="connsiteY95" fmla="*/ 95207 h 132766"/>
              <a:gd name="connsiteX96" fmla="*/ 309052 w 377655"/>
              <a:gd name="connsiteY96" fmla="*/ 83286 h 132766"/>
              <a:gd name="connsiteX97" fmla="*/ 311008 w 377655"/>
              <a:gd name="connsiteY97" fmla="*/ 68588 h 132766"/>
              <a:gd name="connsiteX98" fmla="*/ 311008 w 377655"/>
              <a:gd name="connsiteY98" fmla="*/ 67118 h 132766"/>
              <a:gd name="connsiteX99" fmla="*/ 309052 w 377655"/>
              <a:gd name="connsiteY99" fmla="*/ 52094 h 132766"/>
              <a:gd name="connsiteX100" fmla="*/ 303500 w 377655"/>
              <a:gd name="connsiteY100" fmla="*/ 40173 h 132766"/>
              <a:gd name="connsiteX101" fmla="*/ 294351 w 377655"/>
              <a:gd name="connsiteY101" fmla="*/ 32335 h 132766"/>
              <a:gd name="connsiteX102" fmla="*/ 281762 w 377655"/>
              <a:gd name="connsiteY102" fmla="*/ 29558 h 132766"/>
              <a:gd name="connsiteX103" fmla="*/ 274255 w 377655"/>
              <a:gd name="connsiteY103" fmla="*/ 30375 h 132766"/>
              <a:gd name="connsiteX104" fmla="*/ 268043 w 377655"/>
              <a:gd name="connsiteY104" fmla="*/ 32824 h 132766"/>
              <a:gd name="connsiteX105" fmla="*/ 264122 w 377655"/>
              <a:gd name="connsiteY105" fmla="*/ 35601 h 132766"/>
              <a:gd name="connsiteX106" fmla="*/ 260850 w 377655"/>
              <a:gd name="connsiteY106" fmla="*/ 38867 h 132766"/>
              <a:gd name="connsiteX107" fmla="*/ 260201 w 377655"/>
              <a:gd name="connsiteY107" fmla="*/ 30864 h 132766"/>
              <a:gd name="connsiteX108" fmla="*/ 248762 w 377655"/>
              <a:gd name="connsiteY108" fmla="*/ 30864 h 132766"/>
              <a:gd name="connsiteX109" fmla="*/ 248762 w 377655"/>
              <a:gd name="connsiteY109" fmla="*/ 132767 h 132766"/>
              <a:gd name="connsiteX110" fmla="*/ 298429 w 377655"/>
              <a:gd name="connsiteY110" fmla="*/ 67118 h 132766"/>
              <a:gd name="connsiteX111" fmla="*/ 298429 w 377655"/>
              <a:gd name="connsiteY111" fmla="*/ 68588 h 132766"/>
              <a:gd name="connsiteX112" fmla="*/ 297122 w 377655"/>
              <a:gd name="connsiteY112" fmla="*/ 78876 h 132766"/>
              <a:gd name="connsiteX113" fmla="*/ 293525 w 377655"/>
              <a:gd name="connsiteY113" fmla="*/ 87368 h 132766"/>
              <a:gd name="connsiteX114" fmla="*/ 287157 w 377655"/>
              <a:gd name="connsiteY114" fmla="*/ 93410 h 132766"/>
              <a:gd name="connsiteX115" fmla="*/ 278176 w 377655"/>
              <a:gd name="connsiteY115" fmla="*/ 95533 h 132766"/>
              <a:gd name="connsiteX116" fmla="*/ 272289 w 377655"/>
              <a:gd name="connsiteY116" fmla="*/ 94717 h 132766"/>
              <a:gd name="connsiteX117" fmla="*/ 267385 w 377655"/>
              <a:gd name="connsiteY117" fmla="*/ 92594 h 132766"/>
              <a:gd name="connsiteX118" fmla="*/ 263955 w 377655"/>
              <a:gd name="connsiteY118" fmla="*/ 89654 h 132766"/>
              <a:gd name="connsiteX119" fmla="*/ 261341 w 377655"/>
              <a:gd name="connsiteY119" fmla="*/ 85735 h 132766"/>
              <a:gd name="connsiteX120" fmla="*/ 261341 w 377655"/>
              <a:gd name="connsiteY120" fmla="*/ 50298 h 132766"/>
              <a:gd name="connsiteX121" fmla="*/ 264290 w 377655"/>
              <a:gd name="connsiteY121" fmla="*/ 46215 h 132766"/>
              <a:gd name="connsiteX122" fmla="*/ 268211 w 377655"/>
              <a:gd name="connsiteY122" fmla="*/ 42949 h 132766"/>
              <a:gd name="connsiteX123" fmla="*/ 272613 w 377655"/>
              <a:gd name="connsiteY123" fmla="*/ 40990 h 132766"/>
              <a:gd name="connsiteX124" fmla="*/ 278176 w 377655"/>
              <a:gd name="connsiteY124" fmla="*/ 40173 h 132766"/>
              <a:gd name="connsiteX125" fmla="*/ 287157 w 377655"/>
              <a:gd name="connsiteY125" fmla="*/ 42459 h 132766"/>
              <a:gd name="connsiteX126" fmla="*/ 293525 w 377655"/>
              <a:gd name="connsiteY126" fmla="*/ 48338 h 132766"/>
              <a:gd name="connsiteX127" fmla="*/ 297122 w 377655"/>
              <a:gd name="connsiteY127" fmla="*/ 56830 h 132766"/>
              <a:gd name="connsiteX128" fmla="*/ 298429 w 377655"/>
              <a:gd name="connsiteY128" fmla="*/ 67118 h 132766"/>
              <a:gd name="connsiteX129" fmla="*/ 357883 w 377655"/>
              <a:gd name="connsiteY129" fmla="*/ 96350 h 132766"/>
              <a:gd name="connsiteX130" fmla="*/ 360330 w 377655"/>
              <a:gd name="connsiteY130" fmla="*/ 103046 h 132766"/>
              <a:gd name="connsiteX131" fmla="*/ 367680 w 377655"/>
              <a:gd name="connsiteY131" fmla="*/ 105821 h 132766"/>
              <a:gd name="connsiteX132" fmla="*/ 375041 w 377655"/>
              <a:gd name="connsiteY132" fmla="*/ 103209 h 132766"/>
              <a:gd name="connsiteX133" fmla="*/ 377655 w 377655"/>
              <a:gd name="connsiteY133" fmla="*/ 96350 h 132766"/>
              <a:gd name="connsiteX134" fmla="*/ 375041 w 377655"/>
              <a:gd name="connsiteY134" fmla="*/ 89491 h 132766"/>
              <a:gd name="connsiteX135" fmla="*/ 367680 w 377655"/>
              <a:gd name="connsiteY135" fmla="*/ 86552 h 132766"/>
              <a:gd name="connsiteX136" fmla="*/ 360330 w 377655"/>
              <a:gd name="connsiteY136" fmla="*/ 89491 h 132766"/>
              <a:gd name="connsiteX137" fmla="*/ 357883 w 377655"/>
              <a:gd name="connsiteY137" fmla="*/ 96350 h 132766"/>
              <a:gd name="connsiteX138" fmla="*/ 357883 w 377655"/>
              <a:gd name="connsiteY138" fmla="*/ 36743 h 132766"/>
              <a:gd name="connsiteX139" fmla="*/ 360330 w 377655"/>
              <a:gd name="connsiteY139" fmla="*/ 43440 h 132766"/>
              <a:gd name="connsiteX140" fmla="*/ 367680 w 377655"/>
              <a:gd name="connsiteY140" fmla="*/ 46215 h 132766"/>
              <a:gd name="connsiteX141" fmla="*/ 375041 w 377655"/>
              <a:gd name="connsiteY141" fmla="*/ 43603 h 132766"/>
              <a:gd name="connsiteX142" fmla="*/ 377655 w 377655"/>
              <a:gd name="connsiteY142" fmla="*/ 36743 h 132766"/>
              <a:gd name="connsiteX143" fmla="*/ 375041 w 377655"/>
              <a:gd name="connsiteY143" fmla="*/ 29885 h 132766"/>
              <a:gd name="connsiteX144" fmla="*/ 367680 w 377655"/>
              <a:gd name="connsiteY144" fmla="*/ 26945 h 132766"/>
              <a:gd name="connsiteX145" fmla="*/ 360330 w 377655"/>
              <a:gd name="connsiteY145" fmla="*/ 29885 h 132766"/>
              <a:gd name="connsiteX146" fmla="*/ 357883 w 377655"/>
              <a:gd name="connsiteY146" fmla="*/ 36743 h 13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377655" h="132766">
                <a:moveTo>
                  <a:pt x="0" y="0"/>
                </a:moveTo>
                <a:lnTo>
                  <a:pt x="0" y="10942"/>
                </a:lnTo>
                <a:lnTo>
                  <a:pt x="24990" y="10942"/>
                </a:lnTo>
                <a:lnTo>
                  <a:pt x="24990" y="93573"/>
                </a:lnTo>
                <a:lnTo>
                  <a:pt x="0" y="93573"/>
                </a:lnTo>
                <a:lnTo>
                  <a:pt x="0" y="104515"/>
                </a:lnTo>
                <a:lnTo>
                  <a:pt x="61587" y="104515"/>
                </a:lnTo>
                <a:lnTo>
                  <a:pt x="61587" y="93573"/>
                </a:lnTo>
                <a:lnTo>
                  <a:pt x="37579" y="93573"/>
                </a:lnTo>
                <a:lnTo>
                  <a:pt x="37579" y="0"/>
                </a:lnTo>
                <a:lnTo>
                  <a:pt x="0" y="0"/>
                </a:lnTo>
                <a:close/>
                <a:moveTo>
                  <a:pt x="78076" y="67118"/>
                </a:moveTo>
                <a:lnTo>
                  <a:pt x="78076" y="68588"/>
                </a:lnTo>
                <a:cubicBezTo>
                  <a:pt x="78076" y="73814"/>
                  <a:pt x="78839" y="78713"/>
                  <a:pt x="80356" y="83286"/>
                </a:cubicBezTo>
                <a:cubicBezTo>
                  <a:pt x="81882" y="87858"/>
                  <a:pt x="84120" y="91832"/>
                  <a:pt x="87058" y="95207"/>
                </a:cubicBezTo>
                <a:cubicBezTo>
                  <a:pt x="89892" y="98473"/>
                  <a:pt x="93373" y="101086"/>
                  <a:pt x="97514" y="103046"/>
                </a:cubicBezTo>
                <a:cubicBezTo>
                  <a:pt x="101655" y="104897"/>
                  <a:pt x="106339" y="105821"/>
                  <a:pt x="111567" y="105821"/>
                </a:cubicBezTo>
                <a:cubicBezTo>
                  <a:pt x="116795" y="105821"/>
                  <a:pt x="121427" y="104897"/>
                  <a:pt x="125453" y="103046"/>
                </a:cubicBezTo>
                <a:cubicBezTo>
                  <a:pt x="129594" y="101086"/>
                  <a:pt x="133128" y="98473"/>
                  <a:pt x="136076" y="95207"/>
                </a:cubicBezTo>
                <a:cubicBezTo>
                  <a:pt x="138900" y="91832"/>
                  <a:pt x="141085" y="87858"/>
                  <a:pt x="142611" y="83286"/>
                </a:cubicBezTo>
                <a:cubicBezTo>
                  <a:pt x="144243" y="78713"/>
                  <a:pt x="145058" y="73814"/>
                  <a:pt x="145058" y="68588"/>
                </a:cubicBezTo>
                <a:lnTo>
                  <a:pt x="145058" y="67118"/>
                </a:lnTo>
                <a:cubicBezTo>
                  <a:pt x="145058" y="61784"/>
                  <a:pt x="144243" y="56830"/>
                  <a:pt x="142611" y="52258"/>
                </a:cubicBezTo>
                <a:cubicBezTo>
                  <a:pt x="141085" y="47685"/>
                  <a:pt x="138900" y="43711"/>
                  <a:pt x="136076" y="40337"/>
                </a:cubicBezTo>
                <a:cubicBezTo>
                  <a:pt x="133128" y="36962"/>
                  <a:pt x="129594" y="34349"/>
                  <a:pt x="125453" y="32498"/>
                </a:cubicBezTo>
                <a:cubicBezTo>
                  <a:pt x="121312" y="30538"/>
                  <a:pt x="116628" y="29558"/>
                  <a:pt x="111400" y="29558"/>
                </a:cubicBezTo>
                <a:cubicBezTo>
                  <a:pt x="106287" y="29558"/>
                  <a:pt x="101655" y="30538"/>
                  <a:pt x="97514" y="32498"/>
                </a:cubicBezTo>
                <a:cubicBezTo>
                  <a:pt x="93373" y="34349"/>
                  <a:pt x="89892" y="36962"/>
                  <a:pt x="87058" y="40337"/>
                </a:cubicBezTo>
                <a:cubicBezTo>
                  <a:pt x="84120" y="43711"/>
                  <a:pt x="81882" y="47685"/>
                  <a:pt x="80356" y="52258"/>
                </a:cubicBezTo>
                <a:cubicBezTo>
                  <a:pt x="78839" y="56830"/>
                  <a:pt x="78076" y="61784"/>
                  <a:pt x="78076" y="67118"/>
                </a:cubicBezTo>
                <a:close/>
                <a:moveTo>
                  <a:pt x="90655" y="68588"/>
                </a:moveTo>
                <a:lnTo>
                  <a:pt x="90655" y="67118"/>
                </a:lnTo>
                <a:cubicBezTo>
                  <a:pt x="90655" y="63525"/>
                  <a:pt x="91094" y="60096"/>
                  <a:pt x="91962" y="56830"/>
                </a:cubicBezTo>
                <a:cubicBezTo>
                  <a:pt x="92830" y="53455"/>
                  <a:pt x="94137" y="50515"/>
                  <a:pt x="95883" y="48012"/>
                </a:cubicBezTo>
                <a:cubicBezTo>
                  <a:pt x="97629" y="45508"/>
                  <a:pt x="99752" y="43548"/>
                  <a:pt x="102251" y="42133"/>
                </a:cubicBezTo>
                <a:cubicBezTo>
                  <a:pt x="104865" y="40608"/>
                  <a:pt x="107918" y="39846"/>
                  <a:pt x="111400" y="39846"/>
                </a:cubicBezTo>
                <a:cubicBezTo>
                  <a:pt x="114892" y="39846"/>
                  <a:pt x="117935" y="40608"/>
                  <a:pt x="120549" y="42133"/>
                </a:cubicBezTo>
                <a:cubicBezTo>
                  <a:pt x="123163" y="43548"/>
                  <a:pt x="125401" y="45508"/>
                  <a:pt x="127251" y="48012"/>
                </a:cubicBezTo>
                <a:cubicBezTo>
                  <a:pt x="128883" y="50515"/>
                  <a:pt x="130137" y="53455"/>
                  <a:pt x="131005" y="56830"/>
                </a:cubicBezTo>
                <a:cubicBezTo>
                  <a:pt x="131988" y="60096"/>
                  <a:pt x="132479" y="63525"/>
                  <a:pt x="132479" y="67118"/>
                </a:cubicBezTo>
                <a:lnTo>
                  <a:pt x="132479" y="68588"/>
                </a:lnTo>
                <a:cubicBezTo>
                  <a:pt x="132479" y="72181"/>
                  <a:pt x="132040" y="75610"/>
                  <a:pt x="131172" y="78876"/>
                </a:cubicBezTo>
                <a:cubicBezTo>
                  <a:pt x="130304" y="82143"/>
                  <a:pt x="128997" y="85027"/>
                  <a:pt x="127251" y="87531"/>
                </a:cubicBezTo>
                <a:cubicBezTo>
                  <a:pt x="125505" y="90036"/>
                  <a:pt x="123330" y="92049"/>
                  <a:pt x="120716" y="93573"/>
                </a:cubicBezTo>
                <a:cubicBezTo>
                  <a:pt x="118102" y="94989"/>
                  <a:pt x="115049" y="95697"/>
                  <a:pt x="111567" y="95697"/>
                </a:cubicBezTo>
                <a:cubicBezTo>
                  <a:pt x="108085" y="95697"/>
                  <a:pt x="105032" y="94989"/>
                  <a:pt x="102418" y="93573"/>
                </a:cubicBezTo>
                <a:cubicBezTo>
                  <a:pt x="99804" y="92049"/>
                  <a:pt x="97629" y="90036"/>
                  <a:pt x="95883" y="87531"/>
                </a:cubicBezTo>
                <a:cubicBezTo>
                  <a:pt x="94137" y="85027"/>
                  <a:pt x="92830" y="82143"/>
                  <a:pt x="91962" y="78876"/>
                </a:cubicBezTo>
                <a:cubicBezTo>
                  <a:pt x="91094" y="75610"/>
                  <a:pt x="90655" y="72181"/>
                  <a:pt x="90655" y="68588"/>
                </a:cubicBezTo>
                <a:close/>
                <a:moveTo>
                  <a:pt x="161704" y="67118"/>
                </a:moveTo>
                <a:lnTo>
                  <a:pt x="161704" y="68588"/>
                </a:lnTo>
                <a:cubicBezTo>
                  <a:pt x="161704" y="73814"/>
                  <a:pt x="162468" y="78713"/>
                  <a:pt x="163994" y="83286"/>
                </a:cubicBezTo>
                <a:cubicBezTo>
                  <a:pt x="165521" y="87858"/>
                  <a:pt x="167748" y="91832"/>
                  <a:pt x="170686" y="95207"/>
                </a:cubicBezTo>
                <a:cubicBezTo>
                  <a:pt x="173520" y="98473"/>
                  <a:pt x="177002" y="101086"/>
                  <a:pt x="181142" y="103046"/>
                </a:cubicBezTo>
                <a:cubicBezTo>
                  <a:pt x="185283" y="104897"/>
                  <a:pt x="189967" y="105821"/>
                  <a:pt x="195195" y="105821"/>
                </a:cubicBezTo>
                <a:cubicBezTo>
                  <a:pt x="200424" y="105821"/>
                  <a:pt x="205056" y="104897"/>
                  <a:pt x="209081" y="103046"/>
                </a:cubicBezTo>
                <a:cubicBezTo>
                  <a:pt x="213222" y="101086"/>
                  <a:pt x="216767" y="98473"/>
                  <a:pt x="219705" y="95207"/>
                </a:cubicBezTo>
                <a:cubicBezTo>
                  <a:pt x="222538" y="91832"/>
                  <a:pt x="224713" y="87858"/>
                  <a:pt x="226240" y="83286"/>
                </a:cubicBezTo>
                <a:cubicBezTo>
                  <a:pt x="227871" y="78713"/>
                  <a:pt x="228687" y="73814"/>
                  <a:pt x="228687" y="68588"/>
                </a:cubicBezTo>
                <a:lnTo>
                  <a:pt x="228687" y="67118"/>
                </a:lnTo>
                <a:cubicBezTo>
                  <a:pt x="228687" y="61784"/>
                  <a:pt x="227871" y="56830"/>
                  <a:pt x="226240" y="52258"/>
                </a:cubicBezTo>
                <a:cubicBezTo>
                  <a:pt x="224713" y="47685"/>
                  <a:pt x="222538" y="43711"/>
                  <a:pt x="219705" y="40337"/>
                </a:cubicBezTo>
                <a:cubicBezTo>
                  <a:pt x="216767" y="36962"/>
                  <a:pt x="213222" y="34349"/>
                  <a:pt x="209081" y="32498"/>
                </a:cubicBezTo>
                <a:cubicBezTo>
                  <a:pt x="204941" y="30538"/>
                  <a:pt x="200256" y="29558"/>
                  <a:pt x="195028" y="29558"/>
                </a:cubicBezTo>
                <a:cubicBezTo>
                  <a:pt x="189915" y="29558"/>
                  <a:pt x="185283" y="30538"/>
                  <a:pt x="181142" y="32498"/>
                </a:cubicBezTo>
                <a:cubicBezTo>
                  <a:pt x="177002" y="34349"/>
                  <a:pt x="173520" y="36962"/>
                  <a:pt x="170686" y="40337"/>
                </a:cubicBezTo>
                <a:cubicBezTo>
                  <a:pt x="167748" y="43711"/>
                  <a:pt x="165521" y="47685"/>
                  <a:pt x="163994" y="52258"/>
                </a:cubicBezTo>
                <a:cubicBezTo>
                  <a:pt x="162468" y="56830"/>
                  <a:pt x="161704" y="61784"/>
                  <a:pt x="161704" y="67118"/>
                </a:cubicBezTo>
                <a:close/>
                <a:moveTo>
                  <a:pt x="174283" y="68588"/>
                </a:moveTo>
                <a:lnTo>
                  <a:pt x="174283" y="67118"/>
                </a:lnTo>
                <a:cubicBezTo>
                  <a:pt x="174283" y="63525"/>
                  <a:pt x="174722" y="60096"/>
                  <a:pt x="175590" y="56830"/>
                </a:cubicBezTo>
                <a:cubicBezTo>
                  <a:pt x="176458" y="53455"/>
                  <a:pt x="177765" y="50515"/>
                  <a:pt x="179511" y="48012"/>
                </a:cubicBezTo>
                <a:cubicBezTo>
                  <a:pt x="181257" y="45508"/>
                  <a:pt x="183380" y="43548"/>
                  <a:pt x="185879" y="42133"/>
                </a:cubicBezTo>
                <a:cubicBezTo>
                  <a:pt x="188493" y="40608"/>
                  <a:pt x="191546" y="39846"/>
                  <a:pt x="195028" y="39846"/>
                </a:cubicBezTo>
                <a:cubicBezTo>
                  <a:pt x="198520" y="39846"/>
                  <a:pt x="201563" y="40608"/>
                  <a:pt x="204177" y="42133"/>
                </a:cubicBezTo>
                <a:cubicBezTo>
                  <a:pt x="206791" y="43548"/>
                  <a:pt x="209029" y="45508"/>
                  <a:pt x="210880" y="48012"/>
                </a:cubicBezTo>
                <a:cubicBezTo>
                  <a:pt x="212511" y="50515"/>
                  <a:pt x="213766" y="53455"/>
                  <a:pt x="214633" y="56830"/>
                </a:cubicBezTo>
                <a:cubicBezTo>
                  <a:pt x="215616" y="60096"/>
                  <a:pt x="216108" y="63525"/>
                  <a:pt x="216108" y="67118"/>
                </a:cubicBezTo>
                <a:lnTo>
                  <a:pt x="216108" y="68588"/>
                </a:lnTo>
                <a:cubicBezTo>
                  <a:pt x="216108" y="72181"/>
                  <a:pt x="215669" y="75610"/>
                  <a:pt x="214801" y="78876"/>
                </a:cubicBezTo>
                <a:cubicBezTo>
                  <a:pt x="213933" y="82143"/>
                  <a:pt x="212626" y="85027"/>
                  <a:pt x="210880" y="87531"/>
                </a:cubicBezTo>
                <a:cubicBezTo>
                  <a:pt x="209133" y="90036"/>
                  <a:pt x="206959" y="92049"/>
                  <a:pt x="204345" y="93573"/>
                </a:cubicBezTo>
                <a:cubicBezTo>
                  <a:pt x="201731" y="94989"/>
                  <a:pt x="198677" y="95697"/>
                  <a:pt x="195195" y="95697"/>
                </a:cubicBezTo>
                <a:cubicBezTo>
                  <a:pt x="191713" y="95697"/>
                  <a:pt x="188660" y="94989"/>
                  <a:pt x="186046" y="93573"/>
                </a:cubicBezTo>
                <a:cubicBezTo>
                  <a:pt x="183432" y="92049"/>
                  <a:pt x="181257" y="90036"/>
                  <a:pt x="179511" y="87531"/>
                </a:cubicBezTo>
                <a:cubicBezTo>
                  <a:pt x="177765" y="85027"/>
                  <a:pt x="176458" y="82143"/>
                  <a:pt x="175590" y="78876"/>
                </a:cubicBezTo>
                <a:cubicBezTo>
                  <a:pt x="174722" y="75610"/>
                  <a:pt x="174283" y="72181"/>
                  <a:pt x="174283" y="68588"/>
                </a:cubicBezTo>
                <a:close/>
                <a:moveTo>
                  <a:pt x="248762" y="132767"/>
                </a:moveTo>
                <a:lnTo>
                  <a:pt x="261341" y="132767"/>
                </a:lnTo>
                <a:lnTo>
                  <a:pt x="261341" y="97493"/>
                </a:lnTo>
                <a:cubicBezTo>
                  <a:pt x="262219" y="98473"/>
                  <a:pt x="263192" y="99398"/>
                  <a:pt x="264290" y="100270"/>
                </a:cubicBezTo>
                <a:cubicBezTo>
                  <a:pt x="265377" y="101032"/>
                  <a:pt x="266465" y="101793"/>
                  <a:pt x="267552" y="102555"/>
                </a:cubicBezTo>
                <a:cubicBezTo>
                  <a:pt x="269518" y="103644"/>
                  <a:pt x="271693" y="104461"/>
                  <a:pt x="274087" y="105005"/>
                </a:cubicBezTo>
                <a:cubicBezTo>
                  <a:pt x="276597" y="105550"/>
                  <a:pt x="279263" y="105821"/>
                  <a:pt x="282097" y="105821"/>
                </a:cubicBezTo>
                <a:cubicBezTo>
                  <a:pt x="286666" y="105821"/>
                  <a:pt x="290754" y="104897"/>
                  <a:pt x="294351" y="103046"/>
                </a:cubicBezTo>
                <a:cubicBezTo>
                  <a:pt x="297938" y="101086"/>
                  <a:pt x="300991" y="98473"/>
                  <a:pt x="303500" y="95207"/>
                </a:cubicBezTo>
                <a:cubicBezTo>
                  <a:pt x="305895" y="91832"/>
                  <a:pt x="307745" y="87858"/>
                  <a:pt x="309052" y="83286"/>
                </a:cubicBezTo>
                <a:cubicBezTo>
                  <a:pt x="310359" y="78713"/>
                  <a:pt x="311008" y="73814"/>
                  <a:pt x="311008" y="68588"/>
                </a:cubicBezTo>
                <a:lnTo>
                  <a:pt x="311008" y="67118"/>
                </a:lnTo>
                <a:cubicBezTo>
                  <a:pt x="311008" y="61674"/>
                  <a:pt x="310359" y="56667"/>
                  <a:pt x="309052" y="52094"/>
                </a:cubicBezTo>
                <a:cubicBezTo>
                  <a:pt x="307745" y="47413"/>
                  <a:pt x="305895" y="43440"/>
                  <a:pt x="303500" y="40173"/>
                </a:cubicBezTo>
                <a:cubicBezTo>
                  <a:pt x="300991" y="36798"/>
                  <a:pt x="297938" y="34185"/>
                  <a:pt x="294351" y="32335"/>
                </a:cubicBezTo>
                <a:cubicBezTo>
                  <a:pt x="290754" y="30484"/>
                  <a:pt x="286561" y="29558"/>
                  <a:pt x="281762" y="29558"/>
                </a:cubicBezTo>
                <a:cubicBezTo>
                  <a:pt x="279148" y="29558"/>
                  <a:pt x="276649" y="29831"/>
                  <a:pt x="274255" y="30375"/>
                </a:cubicBezTo>
                <a:cubicBezTo>
                  <a:pt x="271965" y="30919"/>
                  <a:pt x="269894" y="31736"/>
                  <a:pt x="268043" y="32824"/>
                </a:cubicBezTo>
                <a:cubicBezTo>
                  <a:pt x="266632" y="33586"/>
                  <a:pt x="265325" y="34512"/>
                  <a:pt x="264122" y="35601"/>
                </a:cubicBezTo>
                <a:cubicBezTo>
                  <a:pt x="262920" y="36580"/>
                  <a:pt x="261833" y="37669"/>
                  <a:pt x="260850" y="38867"/>
                </a:cubicBezTo>
                <a:lnTo>
                  <a:pt x="260201" y="30864"/>
                </a:lnTo>
                <a:lnTo>
                  <a:pt x="248762" y="30864"/>
                </a:lnTo>
                <a:lnTo>
                  <a:pt x="248762" y="132767"/>
                </a:lnTo>
                <a:close/>
                <a:moveTo>
                  <a:pt x="298429" y="67118"/>
                </a:moveTo>
                <a:lnTo>
                  <a:pt x="298429" y="68588"/>
                </a:lnTo>
                <a:cubicBezTo>
                  <a:pt x="298429" y="72181"/>
                  <a:pt x="298000" y="75610"/>
                  <a:pt x="297122" y="78876"/>
                </a:cubicBezTo>
                <a:cubicBezTo>
                  <a:pt x="296359" y="82143"/>
                  <a:pt x="295167" y="84973"/>
                  <a:pt x="293525" y="87368"/>
                </a:cubicBezTo>
                <a:cubicBezTo>
                  <a:pt x="291894" y="89872"/>
                  <a:pt x="289771" y="91887"/>
                  <a:pt x="287157" y="93410"/>
                </a:cubicBezTo>
                <a:cubicBezTo>
                  <a:pt x="284658" y="94825"/>
                  <a:pt x="281657" y="95533"/>
                  <a:pt x="278176" y="95533"/>
                </a:cubicBezTo>
                <a:cubicBezTo>
                  <a:pt x="275990" y="95533"/>
                  <a:pt x="274035" y="95261"/>
                  <a:pt x="272289" y="94717"/>
                </a:cubicBezTo>
                <a:cubicBezTo>
                  <a:pt x="270553" y="94172"/>
                  <a:pt x="268911" y="93465"/>
                  <a:pt x="267385" y="92594"/>
                </a:cubicBezTo>
                <a:cubicBezTo>
                  <a:pt x="266193" y="91722"/>
                  <a:pt x="265053" y="90743"/>
                  <a:pt x="263955" y="89654"/>
                </a:cubicBezTo>
                <a:cubicBezTo>
                  <a:pt x="262983" y="88456"/>
                  <a:pt x="262104" y="87150"/>
                  <a:pt x="261341" y="85735"/>
                </a:cubicBezTo>
                <a:lnTo>
                  <a:pt x="261341" y="50298"/>
                </a:lnTo>
                <a:cubicBezTo>
                  <a:pt x="262219" y="48774"/>
                  <a:pt x="263192" y="47413"/>
                  <a:pt x="264290" y="46215"/>
                </a:cubicBezTo>
                <a:cubicBezTo>
                  <a:pt x="265482" y="44909"/>
                  <a:pt x="266789" y="43820"/>
                  <a:pt x="268211" y="42949"/>
                </a:cubicBezTo>
                <a:cubicBezTo>
                  <a:pt x="269518" y="42078"/>
                  <a:pt x="270982" y="41425"/>
                  <a:pt x="272613" y="40990"/>
                </a:cubicBezTo>
                <a:cubicBezTo>
                  <a:pt x="274359" y="40445"/>
                  <a:pt x="276210" y="40173"/>
                  <a:pt x="278176" y="40173"/>
                </a:cubicBezTo>
                <a:cubicBezTo>
                  <a:pt x="281657" y="40173"/>
                  <a:pt x="284658" y="40935"/>
                  <a:pt x="287157" y="42459"/>
                </a:cubicBezTo>
                <a:cubicBezTo>
                  <a:pt x="289771" y="43874"/>
                  <a:pt x="291894" y="45834"/>
                  <a:pt x="293525" y="48338"/>
                </a:cubicBezTo>
                <a:cubicBezTo>
                  <a:pt x="295167" y="50734"/>
                  <a:pt x="296359" y="53564"/>
                  <a:pt x="297122" y="56830"/>
                </a:cubicBezTo>
                <a:cubicBezTo>
                  <a:pt x="298000" y="60096"/>
                  <a:pt x="298429" y="63525"/>
                  <a:pt x="298429" y="67118"/>
                </a:cubicBezTo>
                <a:close/>
                <a:moveTo>
                  <a:pt x="357883" y="96350"/>
                </a:moveTo>
                <a:cubicBezTo>
                  <a:pt x="357883" y="98963"/>
                  <a:pt x="358698" y="101195"/>
                  <a:pt x="360330" y="103046"/>
                </a:cubicBezTo>
                <a:cubicBezTo>
                  <a:pt x="361971" y="104897"/>
                  <a:pt x="364418" y="105821"/>
                  <a:pt x="367680" y="105821"/>
                </a:cubicBezTo>
                <a:cubicBezTo>
                  <a:pt x="370953" y="105821"/>
                  <a:pt x="373400" y="104951"/>
                  <a:pt x="375041" y="103209"/>
                </a:cubicBezTo>
                <a:cubicBezTo>
                  <a:pt x="376777" y="101358"/>
                  <a:pt x="377655" y="99072"/>
                  <a:pt x="377655" y="96350"/>
                </a:cubicBezTo>
                <a:cubicBezTo>
                  <a:pt x="377655" y="93628"/>
                  <a:pt x="376777" y="91342"/>
                  <a:pt x="375041" y="89491"/>
                </a:cubicBezTo>
                <a:cubicBezTo>
                  <a:pt x="373400" y="87531"/>
                  <a:pt x="370953" y="86552"/>
                  <a:pt x="367680" y="86552"/>
                </a:cubicBezTo>
                <a:cubicBezTo>
                  <a:pt x="364418" y="86552"/>
                  <a:pt x="361971" y="87531"/>
                  <a:pt x="360330" y="89491"/>
                </a:cubicBezTo>
                <a:cubicBezTo>
                  <a:pt x="358698" y="91342"/>
                  <a:pt x="357883" y="93628"/>
                  <a:pt x="357883" y="96350"/>
                </a:cubicBezTo>
                <a:close/>
                <a:moveTo>
                  <a:pt x="357883" y="36743"/>
                </a:moveTo>
                <a:cubicBezTo>
                  <a:pt x="357883" y="39356"/>
                  <a:pt x="358698" y="41589"/>
                  <a:pt x="360330" y="43440"/>
                </a:cubicBezTo>
                <a:cubicBezTo>
                  <a:pt x="361971" y="45289"/>
                  <a:pt x="364418" y="46215"/>
                  <a:pt x="367680" y="46215"/>
                </a:cubicBezTo>
                <a:cubicBezTo>
                  <a:pt x="370953" y="46215"/>
                  <a:pt x="373400" y="45344"/>
                  <a:pt x="375041" y="43603"/>
                </a:cubicBezTo>
                <a:cubicBezTo>
                  <a:pt x="376777" y="41752"/>
                  <a:pt x="377655" y="39465"/>
                  <a:pt x="377655" y="36743"/>
                </a:cubicBezTo>
                <a:cubicBezTo>
                  <a:pt x="377655" y="34022"/>
                  <a:pt x="376777" y="31736"/>
                  <a:pt x="375041" y="29885"/>
                </a:cubicBezTo>
                <a:cubicBezTo>
                  <a:pt x="373400" y="27925"/>
                  <a:pt x="370953" y="26945"/>
                  <a:pt x="367680" y="26945"/>
                </a:cubicBezTo>
                <a:cubicBezTo>
                  <a:pt x="364418" y="26945"/>
                  <a:pt x="361971" y="27925"/>
                  <a:pt x="360330" y="29885"/>
                </a:cubicBezTo>
                <a:cubicBezTo>
                  <a:pt x="358698" y="31736"/>
                  <a:pt x="357883" y="34022"/>
                  <a:pt x="357883" y="36743"/>
                </a:cubicBezTo>
                <a:close/>
              </a:path>
            </a:pathLst>
          </a:custGeom>
          <a:solidFill>
            <a:srgbClr val="000000"/>
          </a:solidFill>
          <a:ln w="10432" cap="sq">
            <a:noFill/>
            <a:prstDash val="solid"/>
            <a:miter/>
          </a:ln>
        </p:spPr>
        <p:txBody>
          <a:bodyPr rtlCol="0" anchor="ctr"/>
          <a:lstStyle/>
          <a:p>
            <a:endParaRPr lang="en-US" sz="2000"/>
          </a:p>
        </p:txBody>
      </p:sp>
      <p:sp>
        <p:nvSpPr>
          <p:cNvPr id="191" name="Freeform 190">
            <a:extLst>
              <a:ext uri="{FF2B5EF4-FFF2-40B4-BE49-F238E27FC236}">
                <a16:creationId xmlns:a16="http://schemas.microsoft.com/office/drawing/2014/main" id="{2E80C18E-4FC2-2F47-BA74-3D3199809962}"/>
              </a:ext>
            </a:extLst>
          </p:cNvPr>
          <p:cNvSpPr/>
          <p:nvPr/>
        </p:nvSpPr>
        <p:spPr>
          <a:xfrm>
            <a:off x="2646014" y="4149322"/>
            <a:ext cx="377538" cy="102771"/>
          </a:xfrm>
          <a:custGeom>
            <a:avLst/>
            <a:gdLst>
              <a:gd name="connsiteX0" fmla="*/ 19448 w 399550"/>
              <a:gd name="connsiteY0" fmla="*/ 107457 h 108763"/>
              <a:gd name="connsiteX1" fmla="*/ 38395 w 399550"/>
              <a:gd name="connsiteY1" fmla="*/ 107457 h 108763"/>
              <a:gd name="connsiteX2" fmla="*/ 38395 w 399550"/>
              <a:gd name="connsiteY2" fmla="*/ 47848 h 108763"/>
              <a:gd name="connsiteX3" fmla="*/ 64860 w 399550"/>
              <a:gd name="connsiteY3" fmla="*/ 47848 h 108763"/>
              <a:gd name="connsiteX4" fmla="*/ 64860 w 399550"/>
              <a:gd name="connsiteY4" fmla="*/ 33803 h 108763"/>
              <a:gd name="connsiteX5" fmla="*/ 38395 w 399550"/>
              <a:gd name="connsiteY5" fmla="*/ 33803 h 108763"/>
              <a:gd name="connsiteX6" fmla="*/ 38395 w 399550"/>
              <a:gd name="connsiteY6" fmla="*/ 29884 h 108763"/>
              <a:gd name="connsiteX7" fmla="*/ 39211 w 399550"/>
              <a:gd name="connsiteY7" fmla="*/ 24005 h 108763"/>
              <a:gd name="connsiteX8" fmla="*/ 41825 w 399550"/>
              <a:gd name="connsiteY8" fmla="*/ 19597 h 108763"/>
              <a:gd name="connsiteX9" fmla="*/ 47053 w 399550"/>
              <a:gd name="connsiteY9" fmla="*/ 16494 h 108763"/>
              <a:gd name="connsiteX10" fmla="*/ 55219 w 399550"/>
              <a:gd name="connsiteY10" fmla="*/ 15350 h 108763"/>
              <a:gd name="connsiteX11" fmla="*/ 62904 w 399550"/>
              <a:gd name="connsiteY11" fmla="*/ 15840 h 108763"/>
              <a:gd name="connsiteX12" fmla="*/ 68781 w 399550"/>
              <a:gd name="connsiteY12" fmla="*/ 16657 h 108763"/>
              <a:gd name="connsiteX13" fmla="*/ 70088 w 399550"/>
              <a:gd name="connsiteY13" fmla="*/ 1960 h 108763"/>
              <a:gd name="connsiteX14" fmla="*/ 65518 w 399550"/>
              <a:gd name="connsiteY14" fmla="*/ 1142 h 108763"/>
              <a:gd name="connsiteX15" fmla="*/ 61273 w 399550"/>
              <a:gd name="connsiteY15" fmla="*/ 489 h 108763"/>
              <a:gd name="connsiteX16" fmla="*/ 56861 w 399550"/>
              <a:gd name="connsiteY16" fmla="*/ 163 h 108763"/>
              <a:gd name="connsiteX17" fmla="*/ 52448 w 399550"/>
              <a:gd name="connsiteY17" fmla="*/ 0 h 108763"/>
              <a:gd name="connsiteX18" fmla="*/ 38719 w 399550"/>
              <a:gd name="connsiteY18" fmla="*/ 1960 h 108763"/>
              <a:gd name="connsiteX19" fmla="*/ 28263 w 399550"/>
              <a:gd name="connsiteY19" fmla="*/ 7675 h 108763"/>
              <a:gd name="connsiteX20" fmla="*/ 21728 w 399550"/>
              <a:gd name="connsiteY20" fmla="*/ 16984 h 108763"/>
              <a:gd name="connsiteX21" fmla="*/ 19448 w 399550"/>
              <a:gd name="connsiteY21" fmla="*/ 29884 h 108763"/>
              <a:gd name="connsiteX22" fmla="*/ 19448 w 399550"/>
              <a:gd name="connsiteY22" fmla="*/ 33803 h 108763"/>
              <a:gd name="connsiteX23" fmla="*/ 0 w 399550"/>
              <a:gd name="connsiteY23" fmla="*/ 33803 h 108763"/>
              <a:gd name="connsiteX24" fmla="*/ 0 w 399550"/>
              <a:gd name="connsiteY24" fmla="*/ 47848 h 108763"/>
              <a:gd name="connsiteX25" fmla="*/ 19448 w 399550"/>
              <a:gd name="connsiteY25" fmla="*/ 47848 h 108763"/>
              <a:gd name="connsiteX26" fmla="*/ 19448 w 399550"/>
              <a:gd name="connsiteY26" fmla="*/ 107457 h 108763"/>
              <a:gd name="connsiteX27" fmla="*/ 96542 w 399550"/>
              <a:gd name="connsiteY27" fmla="*/ 33803 h 108763"/>
              <a:gd name="connsiteX28" fmla="*/ 80199 w 399550"/>
              <a:gd name="connsiteY28" fmla="*/ 33803 h 108763"/>
              <a:gd name="connsiteX29" fmla="*/ 80199 w 399550"/>
              <a:gd name="connsiteY29" fmla="*/ 107457 h 108763"/>
              <a:gd name="connsiteX30" fmla="*/ 97514 w 399550"/>
              <a:gd name="connsiteY30" fmla="*/ 107457 h 108763"/>
              <a:gd name="connsiteX31" fmla="*/ 97514 w 399550"/>
              <a:gd name="connsiteY31" fmla="*/ 52421 h 108763"/>
              <a:gd name="connsiteX32" fmla="*/ 98173 w 399550"/>
              <a:gd name="connsiteY32" fmla="*/ 50787 h 108763"/>
              <a:gd name="connsiteX33" fmla="*/ 99156 w 399550"/>
              <a:gd name="connsiteY33" fmla="*/ 49481 h 108763"/>
              <a:gd name="connsiteX34" fmla="*/ 100787 w 399550"/>
              <a:gd name="connsiteY34" fmla="*/ 48338 h 108763"/>
              <a:gd name="connsiteX35" fmla="*/ 103077 w 399550"/>
              <a:gd name="connsiteY35" fmla="*/ 47848 h 108763"/>
              <a:gd name="connsiteX36" fmla="*/ 105032 w 399550"/>
              <a:gd name="connsiteY36" fmla="*/ 48174 h 108763"/>
              <a:gd name="connsiteX37" fmla="*/ 106831 w 399550"/>
              <a:gd name="connsiteY37" fmla="*/ 49154 h 108763"/>
              <a:gd name="connsiteX38" fmla="*/ 107813 w 399550"/>
              <a:gd name="connsiteY38" fmla="*/ 51440 h 108763"/>
              <a:gd name="connsiteX39" fmla="*/ 108305 w 399550"/>
              <a:gd name="connsiteY39" fmla="*/ 54870 h 108763"/>
              <a:gd name="connsiteX40" fmla="*/ 108305 w 399550"/>
              <a:gd name="connsiteY40" fmla="*/ 107457 h 108763"/>
              <a:gd name="connsiteX41" fmla="*/ 124962 w 399550"/>
              <a:gd name="connsiteY41" fmla="*/ 107457 h 108763"/>
              <a:gd name="connsiteX42" fmla="*/ 124962 w 399550"/>
              <a:gd name="connsiteY42" fmla="*/ 53237 h 108763"/>
              <a:gd name="connsiteX43" fmla="*/ 124962 w 399550"/>
              <a:gd name="connsiteY43" fmla="*/ 51930 h 108763"/>
              <a:gd name="connsiteX44" fmla="*/ 124962 w 399550"/>
              <a:gd name="connsiteY44" fmla="*/ 51277 h 108763"/>
              <a:gd name="connsiteX45" fmla="*/ 125788 w 399550"/>
              <a:gd name="connsiteY45" fmla="*/ 49971 h 108763"/>
              <a:gd name="connsiteX46" fmla="*/ 126927 w 399550"/>
              <a:gd name="connsiteY46" fmla="*/ 48827 h 108763"/>
              <a:gd name="connsiteX47" fmla="*/ 128402 w 399550"/>
              <a:gd name="connsiteY47" fmla="*/ 48174 h 108763"/>
              <a:gd name="connsiteX48" fmla="*/ 130357 w 399550"/>
              <a:gd name="connsiteY48" fmla="*/ 47848 h 108763"/>
              <a:gd name="connsiteX49" fmla="*/ 132323 w 399550"/>
              <a:gd name="connsiteY49" fmla="*/ 48174 h 108763"/>
              <a:gd name="connsiteX50" fmla="*/ 134111 w 399550"/>
              <a:gd name="connsiteY50" fmla="*/ 49154 h 108763"/>
              <a:gd name="connsiteX51" fmla="*/ 135261 w 399550"/>
              <a:gd name="connsiteY51" fmla="*/ 51440 h 108763"/>
              <a:gd name="connsiteX52" fmla="*/ 135752 w 399550"/>
              <a:gd name="connsiteY52" fmla="*/ 54870 h 108763"/>
              <a:gd name="connsiteX53" fmla="*/ 135752 w 399550"/>
              <a:gd name="connsiteY53" fmla="*/ 107457 h 108763"/>
              <a:gd name="connsiteX54" fmla="*/ 152900 w 399550"/>
              <a:gd name="connsiteY54" fmla="*/ 107457 h 108763"/>
              <a:gd name="connsiteX55" fmla="*/ 152900 w 399550"/>
              <a:gd name="connsiteY55" fmla="*/ 54870 h 108763"/>
              <a:gd name="connsiteX56" fmla="*/ 151761 w 399550"/>
              <a:gd name="connsiteY56" fmla="*/ 44582 h 108763"/>
              <a:gd name="connsiteX57" fmla="*/ 148488 w 399550"/>
              <a:gd name="connsiteY57" fmla="*/ 37560 h 108763"/>
              <a:gd name="connsiteX58" fmla="*/ 143427 w 399550"/>
              <a:gd name="connsiteY58" fmla="*/ 33803 h 108763"/>
              <a:gd name="connsiteX59" fmla="*/ 137216 w 399550"/>
              <a:gd name="connsiteY59" fmla="*/ 32497 h 108763"/>
              <a:gd name="connsiteX60" fmla="*/ 132323 w 399550"/>
              <a:gd name="connsiteY60" fmla="*/ 33150 h 108763"/>
              <a:gd name="connsiteX61" fmla="*/ 128234 w 399550"/>
              <a:gd name="connsiteY61" fmla="*/ 35110 h 108763"/>
              <a:gd name="connsiteX62" fmla="*/ 125620 w 399550"/>
              <a:gd name="connsiteY62" fmla="*/ 37397 h 108763"/>
              <a:gd name="connsiteX63" fmla="*/ 123498 w 399550"/>
              <a:gd name="connsiteY63" fmla="*/ 40336 h 108763"/>
              <a:gd name="connsiteX64" fmla="*/ 122023 w 399550"/>
              <a:gd name="connsiteY64" fmla="*/ 37233 h 108763"/>
              <a:gd name="connsiteX65" fmla="*/ 120068 w 399550"/>
              <a:gd name="connsiteY65" fmla="*/ 34947 h 108763"/>
              <a:gd name="connsiteX66" fmla="*/ 116471 w 399550"/>
              <a:gd name="connsiteY66" fmla="*/ 33150 h 108763"/>
              <a:gd name="connsiteX67" fmla="*/ 111891 w 399550"/>
              <a:gd name="connsiteY67" fmla="*/ 32497 h 108763"/>
              <a:gd name="connsiteX68" fmla="*/ 102742 w 399550"/>
              <a:gd name="connsiteY68" fmla="*/ 35274 h 108763"/>
              <a:gd name="connsiteX69" fmla="*/ 97033 w 399550"/>
              <a:gd name="connsiteY69" fmla="*/ 42785 h 108763"/>
              <a:gd name="connsiteX70" fmla="*/ 96542 w 399550"/>
              <a:gd name="connsiteY70" fmla="*/ 33803 h 108763"/>
              <a:gd name="connsiteX71" fmla="*/ 214320 w 399550"/>
              <a:gd name="connsiteY71" fmla="*/ 107457 h 108763"/>
              <a:gd name="connsiteX72" fmla="*/ 233590 w 399550"/>
              <a:gd name="connsiteY72" fmla="*/ 107457 h 108763"/>
              <a:gd name="connsiteX73" fmla="*/ 233590 w 399550"/>
              <a:gd name="connsiteY73" fmla="*/ 106307 h 108763"/>
              <a:gd name="connsiteX74" fmla="*/ 231311 w 399550"/>
              <a:gd name="connsiteY74" fmla="*/ 99619 h 108763"/>
              <a:gd name="connsiteX75" fmla="*/ 230652 w 399550"/>
              <a:gd name="connsiteY75" fmla="*/ 89815 h 108763"/>
              <a:gd name="connsiteX76" fmla="*/ 230652 w 399550"/>
              <a:gd name="connsiteY76" fmla="*/ 58300 h 108763"/>
              <a:gd name="connsiteX77" fmla="*/ 228206 w 399550"/>
              <a:gd name="connsiteY77" fmla="*/ 47032 h 108763"/>
              <a:gd name="connsiteX78" fmla="*/ 221670 w 399550"/>
              <a:gd name="connsiteY78" fmla="*/ 39029 h 108763"/>
              <a:gd name="connsiteX79" fmla="*/ 211706 w 399550"/>
              <a:gd name="connsiteY79" fmla="*/ 34130 h 108763"/>
              <a:gd name="connsiteX80" fmla="*/ 199284 w 399550"/>
              <a:gd name="connsiteY80" fmla="*/ 32497 h 108763"/>
              <a:gd name="connsiteX81" fmla="*/ 186046 w 399550"/>
              <a:gd name="connsiteY81" fmla="*/ 34457 h 108763"/>
              <a:gd name="connsiteX82" fmla="*/ 176416 w 399550"/>
              <a:gd name="connsiteY82" fmla="*/ 39356 h 108763"/>
              <a:gd name="connsiteX83" fmla="*/ 170205 w 399550"/>
              <a:gd name="connsiteY83" fmla="*/ 46868 h 108763"/>
              <a:gd name="connsiteX84" fmla="*/ 168239 w 399550"/>
              <a:gd name="connsiteY84" fmla="*/ 55687 h 108763"/>
              <a:gd name="connsiteX85" fmla="*/ 187197 w 399550"/>
              <a:gd name="connsiteY85" fmla="*/ 55687 h 108763"/>
              <a:gd name="connsiteX86" fmla="*/ 187688 w 399550"/>
              <a:gd name="connsiteY86" fmla="*/ 52093 h 108763"/>
              <a:gd name="connsiteX87" fmla="*/ 189487 w 399550"/>
              <a:gd name="connsiteY87" fmla="*/ 49318 h 108763"/>
              <a:gd name="connsiteX88" fmla="*/ 193073 w 399550"/>
              <a:gd name="connsiteY88" fmla="*/ 47358 h 108763"/>
              <a:gd name="connsiteX89" fmla="*/ 198301 w 399550"/>
              <a:gd name="connsiteY89" fmla="*/ 46705 h 108763"/>
              <a:gd name="connsiteX90" fmla="*/ 204188 w 399550"/>
              <a:gd name="connsiteY90" fmla="*/ 47521 h 108763"/>
              <a:gd name="connsiteX91" fmla="*/ 208433 w 399550"/>
              <a:gd name="connsiteY91" fmla="*/ 49971 h 108763"/>
              <a:gd name="connsiteX92" fmla="*/ 210880 w 399550"/>
              <a:gd name="connsiteY92" fmla="*/ 53564 h 108763"/>
              <a:gd name="connsiteX93" fmla="*/ 211706 w 399550"/>
              <a:gd name="connsiteY93" fmla="*/ 58136 h 108763"/>
              <a:gd name="connsiteX94" fmla="*/ 211706 w 399550"/>
              <a:gd name="connsiteY94" fmla="*/ 62547 h 108763"/>
              <a:gd name="connsiteX95" fmla="*/ 201082 w 399550"/>
              <a:gd name="connsiteY95" fmla="*/ 62547 h 108763"/>
              <a:gd name="connsiteX96" fmla="*/ 186705 w 399550"/>
              <a:gd name="connsiteY96" fmla="*/ 64010 h 108763"/>
              <a:gd name="connsiteX97" fmla="*/ 176082 w 399550"/>
              <a:gd name="connsiteY97" fmla="*/ 68264 h 108763"/>
              <a:gd name="connsiteX98" fmla="*/ 168898 w 399550"/>
              <a:gd name="connsiteY98" fmla="*/ 75935 h 108763"/>
              <a:gd name="connsiteX99" fmla="*/ 166608 w 399550"/>
              <a:gd name="connsiteY99" fmla="*/ 86878 h 108763"/>
              <a:gd name="connsiteX100" fmla="*/ 168407 w 399550"/>
              <a:gd name="connsiteY100" fmla="*/ 95699 h 108763"/>
              <a:gd name="connsiteX101" fmla="*/ 173802 w 399550"/>
              <a:gd name="connsiteY101" fmla="*/ 102555 h 108763"/>
              <a:gd name="connsiteX102" fmla="*/ 181968 w 399550"/>
              <a:gd name="connsiteY102" fmla="*/ 107123 h 108763"/>
              <a:gd name="connsiteX103" fmla="*/ 192257 w 399550"/>
              <a:gd name="connsiteY103" fmla="*/ 108764 h 108763"/>
              <a:gd name="connsiteX104" fmla="*/ 198792 w 399550"/>
              <a:gd name="connsiteY104" fmla="*/ 108105 h 108763"/>
              <a:gd name="connsiteX105" fmla="*/ 204345 w 399550"/>
              <a:gd name="connsiteY105" fmla="*/ 106307 h 108763"/>
              <a:gd name="connsiteX106" fmla="*/ 208757 w 399550"/>
              <a:gd name="connsiteY106" fmla="*/ 103862 h 108763"/>
              <a:gd name="connsiteX107" fmla="*/ 212354 w 399550"/>
              <a:gd name="connsiteY107" fmla="*/ 100591 h 108763"/>
              <a:gd name="connsiteX108" fmla="*/ 213170 w 399550"/>
              <a:gd name="connsiteY108" fmla="*/ 104353 h 108763"/>
              <a:gd name="connsiteX109" fmla="*/ 214320 w 399550"/>
              <a:gd name="connsiteY109" fmla="*/ 107457 h 108763"/>
              <a:gd name="connsiteX110" fmla="*/ 196346 w 399550"/>
              <a:gd name="connsiteY110" fmla="*/ 94226 h 108763"/>
              <a:gd name="connsiteX111" fmla="*/ 191609 w 399550"/>
              <a:gd name="connsiteY111" fmla="*/ 93578 h 108763"/>
              <a:gd name="connsiteX112" fmla="*/ 188336 w 399550"/>
              <a:gd name="connsiteY112" fmla="*/ 91780 h 108763"/>
              <a:gd name="connsiteX113" fmla="*/ 186214 w 399550"/>
              <a:gd name="connsiteY113" fmla="*/ 89000 h 108763"/>
              <a:gd name="connsiteX114" fmla="*/ 185565 w 399550"/>
              <a:gd name="connsiteY114" fmla="*/ 85404 h 108763"/>
              <a:gd name="connsiteX115" fmla="*/ 186381 w 399550"/>
              <a:gd name="connsiteY115" fmla="*/ 80670 h 108763"/>
              <a:gd name="connsiteX116" fmla="*/ 189319 w 399550"/>
              <a:gd name="connsiteY116" fmla="*/ 76918 h 108763"/>
              <a:gd name="connsiteX117" fmla="*/ 194547 w 399550"/>
              <a:gd name="connsiteY117" fmla="*/ 74629 h 108763"/>
              <a:gd name="connsiteX118" fmla="*/ 202065 w 399550"/>
              <a:gd name="connsiteY118" fmla="*/ 73814 h 108763"/>
              <a:gd name="connsiteX119" fmla="*/ 211706 w 399550"/>
              <a:gd name="connsiteY119" fmla="*/ 73814 h 108763"/>
              <a:gd name="connsiteX120" fmla="*/ 211706 w 399550"/>
              <a:gd name="connsiteY120" fmla="*/ 86387 h 108763"/>
              <a:gd name="connsiteX121" fmla="*/ 209416 w 399550"/>
              <a:gd name="connsiteY121" fmla="*/ 89324 h 108763"/>
              <a:gd name="connsiteX122" fmla="*/ 205986 w 399550"/>
              <a:gd name="connsiteY122" fmla="*/ 91780 h 108763"/>
              <a:gd name="connsiteX123" fmla="*/ 201574 w 399550"/>
              <a:gd name="connsiteY123" fmla="*/ 93578 h 108763"/>
              <a:gd name="connsiteX124" fmla="*/ 196346 w 399550"/>
              <a:gd name="connsiteY124" fmla="*/ 94226 h 108763"/>
              <a:gd name="connsiteX125" fmla="*/ 250080 w 399550"/>
              <a:gd name="connsiteY125" fmla="*/ 70062 h 108763"/>
              <a:gd name="connsiteX126" fmla="*/ 250080 w 399550"/>
              <a:gd name="connsiteY126" fmla="*/ 71525 h 108763"/>
              <a:gd name="connsiteX127" fmla="*/ 252035 w 399550"/>
              <a:gd name="connsiteY127" fmla="*/ 86387 h 108763"/>
              <a:gd name="connsiteX128" fmla="*/ 257755 w 399550"/>
              <a:gd name="connsiteY128" fmla="*/ 98145 h 108763"/>
              <a:gd name="connsiteX129" fmla="*/ 266737 w 399550"/>
              <a:gd name="connsiteY129" fmla="*/ 105984 h 108763"/>
              <a:gd name="connsiteX130" fmla="*/ 278834 w 399550"/>
              <a:gd name="connsiteY130" fmla="*/ 108764 h 108763"/>
              <a:gd name="connsiteX131" fmla="*/ 289615 w 399550"/>
              <a:gd name="connsiteY131" fmla="*/ 106475 h 108763"/>
              <a:gd name="connsiteX132" fmla="*/ 297781 w 399550"/>
              <a:gd name="connsiteY132" fmla="*/ 99775 h 108763"/>
              <a:gd name="connsiteX133" fmla="*/ 298764 w 399550"/>
              <a:gd name="connsiteY133" fmla="*/ 107457 h 108763"/>
              <a:gd name="connsiteX134" fmla="*/ 315912 w 399550"/>
              <a:gd name="connsiteY134" fmla="*/ 107457 h 108763"/>
              <a:gd name="connsiteX135" fmla="*/ 315912 w 399550"/>
              <a:gd name="connsiteY135" fmla="*/ 2939 h 108763"/>
              <a:gd name="connsiteX136" fmla="*/ 296965 w 399550"/>
              <a:gd name="connsiteY136" fmla="*/ 2939 h 108763"/>
              <a:gd name="connsiteX137" fmla="*/ 296965 w 399550"/>
              <a:gd name="connsiteY137" fmla="*/ 40500 h 108763"/>
              <a:gd name="connsiteX138" fmla="*/ 289123 w 399550"/>
              <a:gd name="connsiteY138" fmla="*/ 34621 h 108763"/>
              <a:gd name="connsiteX139" fmla="*/ 278991 w 399550"/>
              <a:gd name="connsiteY139" fmla="*/ 32497 h 108763"/>
              <a:gd name="connsiteX140" fmla="*/ 266737 w 399550"/>
              <a:gd name="connsiteY140" fmla="*/ 35274 h 108763"/>
              <a:gd name="connsiteX141" fmla="*/ 257587 w 399550"/>
              <a:gd name="connsiteY141" fmla="*/ 42948 h 108763"/>
              <a:gd name="connsiteX142" fmla="*/ 251868 w 399550"/>
              <a:gd name="connsiteY142" fmla="*/ 54870 h 108763"/>
              <a:gd name="connsiteX143" fmla="*/ 250080 w 399550"/>
              <a:gd name="connsiteY143" fmla="*/ 70062 h 108763"/>
              <a:gd name="connsiteX144" fmla="*/ 268859 w 399550"/>
              <a:gd name="connsiteY144" fmla="*/ 71525 h 108763"/>
              <a:gd name="connsiteX145" fmla="*/ 268859 w 399550"/>
              <a:gd name="connsiteY145" fmla="*/ 70062 h 108763"/>
              <a:gd name="connsiteX146" fmla="*/ 269685 w 399550"/>
              <a:gd name="connsiteY146" fmla="*/ 61403 h 108763"/>
              <a:gd name="connsiteX147" fmla="*/ 272299 w 399550"/>
              <a:gd name="connsiteY147" fmla="*/ 54380 h 108763"/>
              <a:gd name="connsiteX148" fmla="*/ 276869 w 399550"/>
              <a:gd name="connsiteY148" fmla="*/ 49645 h 108763"/>
              <a:gd name="connsiteX149" fmla="*/ 283728 w 399550"/>
              <a:gd name="connsiteY149" fmla="*/ 47848 h 108763"/>
              <a:gd name="connsiteX150" fmla="*/ 291737 w 399550"/>
              <a:gd name="connsiteY150" fmla="*/ 49971 h 108763"/>
              <a:gd name="connsiteX151" fmla="*/ 296965 w 399550"/>
              <a:gd name="connsiteY151" fmla="*/ 55687 h 108763"/>
              <a:gd name="connsiteX152" fmla="*/ 296965 w 399550"/>
              <a:gd name="connsiteY152" fmla="*/ 85572 h 108763"/>
              <a:gd name="connsiteX153" fmla="*/ 291737 w 399550"/>
              <a:gd name="connsiteY153" fmla="*/ 91289 h 108763"/>
              <a:gd name="connsiteX154" fmla="*/ 283571 w 399550"/>
              <a:gd name="connsiteY154" fmla="*/ 93410 h 108763"/>
              <a:gd name="connsiteX155" fmla="*/ 276869 w 399550"/>
              <a:gd name="connsiteY155" fmla="*/ 91780 h 108763"/>
              <a:gd name="connsiteX156" fmla="*/ 272299 w 399550"/>
              <a:gd name="connsiteY156" fmla="*/ 87045 h 108763"/>
              <a:gd name="connsiteX157" fmla="*/ 269685 w 399550"/>
              <a:gd name="connsiteY157" fmla="*/ 80179 h 108763"/>
              <a:gd name="connsiteX158" fmla="*/ 268859 w 399550"/>
              <a:gd name="connsiteY158" fmla="*/ 71525 h 108763"/>
              <a:gd name="connsiteX159" fmla="*/ 333708 w 399550"/>
              <a:gd name="connsiteY159" fmla="*/ 70062 h 108763"/>
              <a:gd name="connsiteX160" fmla="*/ 333708 w 399550"/>
              <a:gd name="connsiteY160" fmla="*/ 71525 h 108763"/>
              <a:gd name="connsiteX161" fmla="*/ 335664 w 399550"/>
              <a:gd name="connsiteY161" fmla="*/ 86387 h 108763"/>
              <a:gd name="connsiteX162" fmla="*/ 341383 w 399550"/>
              <a:gd name="connsiteY162" fmla="*/ 98145 h 108763"/>
              <a:gd name="connsiteX163" fmla="*/ 350375 w 399550"/>
              <a:gd name="connsiteY163" fmla="*/ 105984 h 108763"/>
              <a:gd name="connsiteX164" fmla="*/ 362463 w 399550"/>
              <a:gd name="connsiteY164" fmla="*/ 108764 h 108763"/>
              <a:gd name="connsiteX165" fmla="*/ 373243 w 399550"/>
              <a:gd name="connsiteY165" fmla="*/ 106475 h 108763"/>
              <a:gd name="connsiteX166" fmla="*/ 381409 w 399550"/>
              <a:gd name="connsiteY166" fmla="*/ 99775 h 108763"/>
              <a:gd name="connsiteX167" fmla="*/ 382392 w 399550"/>
              <a:gd name="connsiteY167" fmla="*/ 107457 h 108763"/>
              <a:gd name="connsiteX168" fmla="*/ 399551 w 399550"/>
              <a:gd name="connsiteY168" fmla="*/ 107457 h 108763"/>
              <a:gd name="connsiteX169" fmla="*/ 399551 w 399550"/>
              <a:gd name="connsiteY169" fmla="*/ 2939 h 108763"/>
              <a:gd name="connsiteX170" fmla="*/ 380594 w 399550"/>
              <a:gd name="connsiteY170" fmla="*/ 2939 h 108763"/>
              <a:gd name="connsiteX171" fmla="*/ 380594 w 399550"/>
              <a:gd name="connsiteY171" fmla="*/ 40500 h 108763"/>
              <a:gd name="connsiteX172" fmla="*/ 372751 w 399550"/>
              <a:gd name="connsiteY172" fmla="*/ 34621 h 108763"/>
              <a:gd name="connsiteX173" fmla="*/ 362619 w 399550"/>
              <a:gd name="connsiteY173" fmla="*/ 32497 h 108763"/>
              <a:gd name="connsiteX174" fmla="*/ 350375 w 399550"/>
              <a:gd name="connsiteY174" fmla="*/ 35274 h 108763"/>
              <a:gd name="connsiteX175" fmla="*/ 341226 w 399550"/>
              <a:gd name="connsiteY175" fmla="*/ 42948 h 108763"/>
              <a:gd name="connsiteX176" fmla="*/ 335507 w 399550"/>
              <a:gd name="connsiteY176" fmla="*/ 54870 h 108763"/>
              <a:gd name="connsiteX177" fmla="*/ 333708 w 399550"/>
              <a:gd name="connsiteY177" fmla="*/ 70062 h 108763"/>
              <a:gd name="connsiteX178" fmla="*/ 352498 w 399550"/>
              <a:gd name="connsiteY178" fmla="*/ 71525 h 108763"/>
              <a:gd name="connsiteX179" fmla="*/ 352498 w 399550"/>
              <a:gd name="connsiteY179" fmla="*/ 70062 h 108763"/>
              <a:gd name="connsiteX180" fmla="*/ 353314 w 399550"/>
              <a:gd name="connsiteY180" fmla="*/ 61403 h 108763"/>
              <a:gd name="connsiteX181" fmla="*/ 355928 w 399550"/>
              <a:gd name="connsiteY181" fmla="*/ 54380 h 108763"/>
              <a:gd name="connsiteX182" fmla="*/ 360497 w 399550"/>
              <a:gd name="connsiteY182" fmla="*/ 49645 h 108763"/>
              <a:gd name="connsiteX183" fmla="*/ 367367 w 399550"/>
              <a:gd name="connsiteY183" fmla="*/ 47848 h 108763"/>
              <a:gd name="connsiteX184" fmla="*/ 375365 w 399550"/>
              <a:gd name="connsiteY184" fmla="*/ 49971 h 108763"/>
              <a:gd name="connsiteX185" fmla="*/ 380594 w 399550"/>
              <a:gd name="connsiteY185" fmla="*/ 55687 h 108763"/>
              <a:gd name="connsiteX186" fmla="*/ 380594 w 399550"/>
              <a:gd name="connsiteY186" fmla="*/ 85572 h 108763"/>
              <a:gd name="connsiteX187" fmla="*/ 375365 w 399550"/>
              <a:gd name="connsiteY187" fmla="*/ 91289 h 108763"/>
              <a:gd name="connsiteX188" fmla="*/ 367199 w 399550"/>
              <a:gd name="connsiteY188" fmla="*/ 93410 h 108763"/>
              <a:gd name="connsiteX189" fmla="*/ 360497 w 399550"/>
              <a:gd name="connsiteY189" fmla="*/ 91780 h 108763"/>
              <a:gd name="connsiteX190" fmla="*/ 355928 w 399550"/>
              <a:gd name="connsiteY190" fmla="*/ 87045 h 108763"/>
              <a:gd name="connsiteX191" fmla="*/ 353314 w 399550"/>
              <a:gd name="connsiteY191" fmla="*/ 80179 h 108763"/>
              <a:gd name="connsiteX192" fmla="*/ 352498 w 399550"/>
              <a:gd name="connsiteY192" fmla="*/ 71525 h 10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399550" h="108763">
                <a:moveTo>
                  <a:pt x="19448" y="107457"/>
                </a:moveTo>
                <a:lnTo>
                  <a:pt x="38395" y="107457"/>
                </a:lnTo>
                <a:lnTo>
                  <a:pt x="38395" y="47848"/>
                </a:lnTo>
                <a:lnTo>
                  <a:pt x="64860" y="47848"/>
                </a:lnTo>
                <a:lnTo>
                  <a:pt x="64860" y="33803"/>
                </a:lnTo>
                <a:lnTo>
                  <a:pt x="38395" y="33803"/>
                </a:lnTo>
                <a:lnTo>
                  <a:pt x="38395" y="29884"/>
                </a:lnTo>
                <a:cubicBezTo>
                  <a:pt x="38395" y="27707"/>
                  <a:pt x="38667" y="25747"/>
                  <a:pt x="39211" y="24005"/>
                </a:cubicBezTo>
                <a:cubicBezTo>
                  <a:pt x="39754" y="22264"/>
                  <a:pt x="40633" y="20793"/>
                  <a:pt x="41825" y="19597"/>
                </a:cubicBezTo>
                <a:cubicBezTo>
                  <a:pt x="43132" y="18180"/>
                  <a:pt x="44878" y="17147"/>
                  <a:pt x="47053" y="16494"/>
                </a:cubicBezTo>
                <a:cubicBezTo>
                  <a:pt x="49343" y="15732"/>
                  <a:pt x="52061" y="15350"/>
                  <a:pt x="55219" y="15350"/>
                </a:cubicBezTo>
                <a:cubicBezTo>
                  <a:pt x="58168" y="15350"/>
                  <a:pt x="60719" y="15513"/>
                  <a:pt x="62904" y="15840"/>
                </a:cubicBezTo>
                <a:cubicBezTo>
                  <a:pt x="65079" y="16058"/>
                  <a:pt x="67045" y="16330"/>
                  <a:pt x="68781" y="16657"/>
                </a:cubicBezTo>
                <a:lnTo>
                  <a:pt x="70088" y="1960"/>
                </a:lnTo>
                <a:cubicBezTo>
                  <a:pt x="68456" y="1633"/>
                  <a:pt x="66930" y="1361"/>
                  <a:pt x="65518" y="1142"/>
                </a:cubicBezTo>
                <a:cubicBezTo>
                  <a:pt x="64096" y="925"/>
                  <a:pt x="62685" y="708"/>
                  <a:pt x="61273" y="489"/>
                </a:cubicBezTo>
                <a:cubicBezTo>
                  <a:pt x="59851" y="380"/>
                  <a:pt x="58387" y="272"/>
                  <a:pt x="56861" y="163"/>
                </a:cubicBezTo>
                <a:cubicBezTo>
                  <a:pt x="55439" y="54"/>
                  <a:pt x="53975" y="0"/>
                  <a:pt x="52448" y="0"/>
                </a:cubicBezTo>
                <a:cubicBezTo>
                  <a:pt x="47440" y="0"/>
                  <a:pt x="42860" y="653"/>
                  <a:pt x="38719" y="1960"/>
                </a:cubicBezTo>
                <a:cubicBezTo>
                  <a:pt x="34694" y="3156"/>
                  <a:pt x="31212" y="5062"/>
                  <a:pt x="28263" y="7675"/>
                </a:cubicBezTo>
                <a:cubicBezTo>
                  <a:pt x="25429" y="10179"/>
                  <a:pt x="23254" y="13282"/>
                  <a:pt x="21728" y="16984"/>
                </a:cubicBezTo>
                <a:cubicBezTo>
                  <a:pt x="20201" y="20685"/>
                  <a:pt x="19448" y="24985"/>
                  <a:pt x="19448" y="29884"/>
                </a:cubicBezTo>
                <a:lnTo>
                  <a:pt x="19448" y="33803"/>
                </a:lnTo>
                <a:lnTo>
                  <a:pt x="0" y="33803"/>
                </a:lnTo>
                <a:lnTo>
                  <a:pt x="0" y="47848"/>
                </a:lnTo>
                <a:lnTo>
                  <a:pt x="19448" y="47848"/>
                </a:lnTo>
                <a:lnTo>
                  <a:pt x="19448" y="107457"/>
                </a:lnTo>
                <a:close/>
                <a:moveTo>
                  <a:pt x="96542" y="33803"/>
                </a:moveTo>
                <a:lnTo>
                  <a:pt x="80199" y="33803"/>
                </a:lnTo>
                <a:lnTo>
                  <a:pt x="80199" y="107457"/>
                </a:lnTo>
                <a:lnTo>
                  <a:pt x="97514" y="107457"/>
                </a:lnTo>
                <a:lnTo>
                  <a:pt x="97514" y="52421"/>
                </a:lnTo>
                <a:cubicBezTo>
                  <a:pt x="97734" y="51767"/>
                  <a:pt x="97953" y="51223"/>
                  <a:pt x="98173" y="50787"/>
                </a:cubicBezTo>
                <a:cubicBezTo>
                  <a:pt x="98497" y="50243"/>
                  <a:pt x="98821" y="49808"/>
                  <a:pt x="99156" y="49481"/>
                </a:cubicBezTo>
                <a:cubicBezTo>
                  <a:pt x="99699" y="48936"/>
                  <a:pt x="100243" y="48556"/>
                  <a:pt x="100787" y="48338"/>
                </a:cubicBezTo>
                <a:cubicBezTo>
                  <a:pt x="101435" y="48011"/>
                  <a:pt x="102198" y="47848"/>
                  <a:pt x="103077" y="47848"/>
                </a:cubicBezTo>
                <a:cubicBezTo>
                  <a:pt x="103725" y="47848"/>
                  <a:pt x="104384" y="47957"/>
                  <a:pt x="105032" y="48174"/>
                </a:cubicBezTo>
                <a:cubicBezTo>
                  <a:pt x="105691" y="48393"/>
                  <a:pt x="106287" y="48719"/>
                  <a:pt x="106831" y="49154"/>
                </a:cubicBezTo>
                <a:cubicBezTo>
                  <a:pt x="107270" y="49699"/>
                  <a:pt x="107594" y="50461"/>
                  <a:pt x="107813" y="51440"/>
                </a:cubicBezTo>
                <a:cubicBezTo>
                  <a:pt x="108138" y="52312"/>
                  <a:pt x="108305" y="53454"/>
                  <a:pt x="108305" y="54870"/>
                </a:cubicBezTo>
                <a:lnTo>
                  <a:pt x="108305" y="107457"/>
                </a:lnTo>
                <a:lnTo>
                  <a:pt x="124962" y="107457"/>
                </a:lnTo>
                <a:lnTo>
                  <a:pt x="124962" y="53237"/>
                </a:lnTo>
                <a:cubicBezTo>
                  <a:pt x="124962" y="52692"/>
                  <a:pt x="124962" y="52258"/>
                  <a:pt x="124962" y="51930"/>
                </a:cubicBezTo>
                <a:cubicBezTo>
                  <a:pt x="124962" y="51604"/>
                  <a:pt x="124962" y="51386"/>
                  <a:pt x="124962" y="51277"/>
                </a:cubicBezTo>
                <a:cubicBezTo>
                  <a:pt x="125181" y="50733"/>
                  <a:pt x="125453" y="50298"/>
                  <a:pt x="125788" y="49971"/>
                </a:cubicBezTo>
                <a:cubicBezTo>
                  <a:pt x="126112" y="49535"/>
                  <a:pt x="126488" y="49154"/>
                  <a:pt x="126927" y="48827"/>
                </a:cubicBezTo>
                <a:cubicBezTo>
                  <a:pt x="127366" y="48501"/>
                  <a:pt x="127858" y="48283"/>
                  <a:pt x="128402" y="48174"/>
                </a:cubicBezTo>
                <a:cubicBezTo>
                  <a:pt x="129050" y="47957"/>
                  <a:pt x="129709" y="47848"/>
                  <a:pt x="130357" y="47848"/>
                </a:cubicBezTo>
                <a:cubicBezTo>
                  <a:pt x="131016" y="47848"/>
                  <a:pt x="131664" y="47957"/>
                  <a:pt x="132323" y="48174"/>
                </a:cubicBezTo>
                <a:cubicBezTo>
                  <a:pt x="133086" y="48393"/>
                  <a:pt x="133682" y="48719"/>
                  <a:pt x="134111" y="49154"/>
                </a:cubicBezTo>
                <a:cubicBezTo>
                  <a:pt x="134665" y="49699"/>
                  <a:pt x="135041" y="50461"/>
                  <a:pt x="135261" y="51440"/>
                </a:cubicBezTo>
                <a:cubicBezTo>
                  <a:pt x="135585" y="52312"/>
                  <a:pt x="135752" y="53454"/>
                  <a:pt x="135752" y="54870"/>
                </a:cubicBezTo>
                <a:lnTo>
                  <a:pt x="135752" y="107457"/>
                </a:lnTo>
                <a:lnTo>
                  <a:pt x="152900" y="107457"/>
                </a:lnTo>
                <a:lnTo>
                  <a:pt x="152900" y="54870"/>
                </a:lnTo>
                <a:cubicBezTo>
                  <a:pt x="152900" y="50841"/>
                  <a:pt x="152524" y="47412"/>
                  <a:pt x="151761" y="44582"/>
                </a:cubicBezTo>
                <a:cubicBezTo>
                  <a:pt x="150997" y="41751"/>
                  <a:pt x="149910" y="39411"/>
                  <a:pt x="148488" y="37560"/>
                </a:cubicBezTo>
                <a:cubicBezTo>
                  <a:pt x="147076" y="35817"/>
                  <a:pt x="145393" y="34565"/>
                  <a:pt x="143427" y="33803"/>
                </a:cubicBezTo>
                <a:cubicBezTo>
                  <a:pt x="141472" y="32933"/>
                  <a:pt x="139401" y="32497"/>
                  <a:pt x="137216" y="32497"/>
                </a:cubicBezTo>
                <a:cubicBezTo>
                  <a:pt x="135480" y="32497"/>
                  <a:pt x="133839" y="32715"/>
                  <a:pt x="132323" y="33150"/>
                </a:cubicBezTo>
                <a:cubicBezTo>
                  <a:pt x="130796" y="33586"/>
                  <a:pt x="129437" y="34239"/>
                  <a:pt x="128234" y="35110"/>
                </a:cubicBezTo>
                <a:cubicBezTo>
                  <a:pt x="127366" y="35763"/>
                  <a:pt x="126488" y="36525"/>
                  <a:pt x="125620" y="37397"/>
                </a:cubicBezTo>
                <a:cubicBezTo>
                  <a:pt x="124857" y="38267"/>
                  <a:pt x="124146" y="39248"/>
                  <a:pt x="123498" y="40336"/>
                </a:cubicBezTo>
                <a:cubicBezTo>
                  <a:pt x="123058" y="39138"/>
                  <a:pt x="122567" y="38104"/>
                  <a:pt x="122023" y="37233"/>
                </a:cubicBezTo>
                <a:cubicBezTo>
                  <a:pt x="121480" y="36362"/>
                  <a:pt x="120831" y="35600"/>
                  <a:pt x="120068" y="34947"/>
                </a:cubicBezTo>
                <a:cubicBezTo>
                  <a:pt x="119085" y="34185"/>
                  <a:pt x="117883" y="33586"/>
                  <a:pt x="116471" y="33150"/>
                </a:cubicBezTo>
                <a:cubicBezTo>
                  <a:pt x="115164" y="32715"/>
                  <a:pt x="113637" y="32497"/>
                  <a:pt x="111891" y="32497"/>
                </a:cubicBezTo>
                <a:cubicBezTo>
                  <a:pt x="108305" y="32497"/>
                  <a:pt x="105252" y="33423"/>
                  <a:pt x="102742" y="35274"/>
                </a:cubicBezTo>
                <a:cubicBezTo>
                  <a:pt x="100348" y="37124"/>
                  <a:pt x="98445" y="39628"/>
                  <a:pt x="97033" y="42785"/>
                </a:cubicBezTo>
                <a:lnTo>
                  <a:pt x="96542" y="33803"/>
                </a:lnTo>
                <a:close/>
                <a:moveTo>
                  <a:pt x="214320" y="107457"/>
                </a:moveTo>
                <a:lnTo>
                  <a:pt x="233590" y="107457"/>
                </a:lnTo>
                <a:lnTo>
                  <a:pt x="233590" y="106307"/>
                </a:lnTo>
                <a:cubicBezTo>
                  <a:pt x="232618" y="104458"/>
                  <a:pt x="231855" y="102231"/>
                  <a:pt x="231311" y="99619"/>
                </a:cubicBezTo>
                <a:cubicBezTo>
                  <a:pt x="230872" y="97006"/>
                  <a:pt x="230652" y="93734"/>
                  <a:pt x="230652" y="89815"/>
                </a:cubicBezTo>
                <a:lnTo>
                  <a:pt x="230652" y="58300"/>
                </a:lnTo>
                <a:cubicBezTo>
                  <a:pt x="230652" y="54053"/>
                  <a:pt x="229837" y="50298"/>
                  <a:pt x="228206" y="47032"/>
                </a:cubicBezTo>
                <a:cubicBezTo>
                  <a:pt x="226679" y="43766"/>
                  <a:pt x="224504" y="41097"/>
                  <a:pt x="221670" y="39029"/>
                </a:cubicBezTo>
                <a:cubicBezTo>
                  <a:pt x="218837" y="36852"/>
                  <a:pt x="215512" y="35218"/>
                  <a:pt x="211706" y="34130"/>
                </a:cubicBezTo>
                <a:cubicBezTo>
                  <a:pt x="207889" y="33041"/>
                  <a:pt x="203749" y="32497"/>
                  <a:pt x="199284" y="32497"/>
                </a:cubicBezTo>
                <a:cubicBezTo>
                  <a:pt x="194275" y="32497"/>
                  <a:pt x="189863" y="33150"/>
                  <a:pt x="186046" y="34457"/>
                </a:cubicBezTo>
                <a:cubicBezTo>
                  <a:pt x="182240" y="35654"/>
                  <a:pt x="179030" y="37288"/>
                  <a:pt x="176416" y="39356"/>
                </a:cubicBezTo>
                <a:cubicBezTo>
                  <a:pt x="173687" y="41533"/>
                  <a:pt x="171617" y="44037"/>
                  <a:pt x="170205" y="46868"/>
                </a:cubicBezTo>
                <a:cubicBezTo>
                  <a:pt x="168898" y="49699"/>
                  <a:pt x="168239" y="52638"/>
                  <a:pt x="168239" y="55687"/>
                </a:cubicBezTo>
                <a:lnTo>
                  <a:pt x="187197" y="55687"/>
                </a:lnTo>
                <a:cubicBezTo>
                  <a:pt x="187197" y="54380"/>
                  <a:pt x="187353" y="53182"/>
                  <a:pt x="187688" y="52093"/>
                </a:cubicBezTo>
                <a:cubicBezTo>
                  <a:pt x="188117" y="51005"/>
                  <a:pt x="188723" y="50079"/>
                  <a:pt x="189487" y="49318"/>
                </a:cubicBezTo>
                <a:cubicBezTo>
                  <a:pt x="190459" y="48447"/>
                  <a:pt x="191661" y="47794"/>
                  <a:pt x="193073" y="47358"/>
                </a:cubicBezTo>
                <a:cubicBezTo>
                  <a:pt x="194495" y="46922"/>
                  <a:pt x="196231" y="46705"/>
                  <a:pt x="198301" y="46705"/>
                </a:cubicBezTo>
                <a:cubicBezTo>
                  <a:pt x="200486" y="46705"/>
                  <a:pt x="202442" y="46976"/>
                  <a:pt x="204188" y="47521"/>
                </a:cubicBezTo>
                <a:cubicBezTo>
                  <a:pt x="205923" y="48065"/>
                  <a:pt x="207346" y="48882"/>
                  <a:pt x="208433" y="49971"/>
                </a:cubicBezTo>
                <a:cubicBezTo>
                  <a:pt x="209521" y="50951"/>
                  <a:pt x="210336" y="52148"/>
                  <a:pt x="210880" y="53564"/>
                </a:cubicBezTo>
                <a:cubicBezTo>
                  <a:pt x="211434" y="54870"/>
                  <a:pt x="211706" y="56394"/>
                  <a:pt x="211706" y="58136"/>
                </a:cubicBezTo>
                <a:lnTo>
                  <a:pt x="211706" y="62547"/>
                </a:lnTo>
                <a:lnTo>
                  <a:pt x="201082" y="62547"/>
                </a:lnTo>
                <a:cubicBezTo>
                  <a:pt x="195750" y="62547"/>
                  <a:pt x="190950" y="63038"/>
                  <a:pt x="186705" y="64010"/>
                </a:cubicBezTo>
                <a:cubicBezTo>
                  <a:pt x="182460" y="64993"/>
                  <a:pt x="178915" y="66414"/>
                  <a:pt x="176082" y="68264"/>
                </a:cubicBezTo>
                <a:cubicBezTo>
                  <a:pt x="172924" y="70218"/>
                  <a:pt x="170529" y="72779"/>
                  <a:pt x="168898" y="75935"/>
                </a:cubicBezTo>
                <a:cubicBezTo>
                  <a:pt x="167372" y="79092"/>
                  <a:pt x="166608" y="82739"/>
                  <a:pt x="166608" y="86878"/>
                </a:cubicBezTo>
                <a:cubicBezTo>
                  <a:pt x="166608" y="90034"/>
                  <a:pt x="167204" y="92971"/>
                  <a:pt x="168407" y="95699"/>
                </a:cubicBezTo>
                <a:cubicBezTo>
                  <a:pt x="169714" y="98417"/>
                  <a:pt x="171512" y="100706"/>
                  <a:pt x="173802" y="102555"/>
                </a:cubicBezTo>
                <a:cubicBezTo>
                  <a:pt x="176082" y="104510"/>
                  <a:pt x="178811" y="106036"/>
                  <a:pt x="181968" y="107123"/>
                </a:cubicBezTo>
                <a:cubicBezTo>
                  <a:pt x="185126" y="108220"/>
                  <a:pt x="188556" y="108764"/>
                  <a:pt x="192257" y="108764"/>
                </a:cubicBezTo>
                <a:cubicBezTo>
                  <a:pt x="194652" y="108764"/>
                  <a:pt x="196837" y="108544"/>
                  <a:pt x="198792" y="108105"/>
                </a:cubicBezTo>
                <a:cubicBezTo>
                  <a:pt x="200758" y="107677"/>
                  <a:pt x="202609" y="107070"/>
                  <a:pt x="204345" y="106307"/>
                </a:cubicBezTo>
                <a:cubicBezTo>
                  <a:pt x="205986" y="105660"/>
                  <a:pt x="207450" y="104844"/>
                  <a:pt x="208757" y="103862"/>
                </a:cubicBezTo>
                <a:cubicBezTo>
                  <a:pt x="210179" y="102775"/>
                  <a:pt x="211371" y="101688"/>
                  <a:pt x="212354" y="100591"/>
                </a:cubicBezTo>
                <a:cubicBezTo>
                  <a:pt x="212574" y="101897"/>
                  <a:pt x="212845" y="103151"/>
                  <a:pt x="213170" y="104353"/>
                </a:cubicBezTo>
                <a:cubicBezTo>
                  <a:pt x="213494" y="105545"/>
                  <a:pt x="213881" y="106579"/>
                  <a:pt x="214320" y="107457"/>
                </a:cubicBezTo>
                <a:close/>
                <a:moveTo>
                  <a:pt x="196346" y="94226"/>
                </a:moveTo>
                <a:cubicBezTo>
                  <a:pt x="194600" y="94226"/>
                  <a:pt x="193021" y="94006"/>
                  <a:pt x="191609" y="93578"/>
                </a:cubicBezTo>
                <a:cubicBezTo>
                  <a:pt x="190302" y="93139"/>
                  <a:pt x="189215" y="92543"/>
                  <a:pt x="188336" y="91780"/>
                </a:cubicBezTo>
                <a:cubicBezTo>
                  <a:pt x="187353" y="91017"/>
                  <a:pt x="186653" y="90087"/>
                  <a:pt x="186214" y="89000"/>
                </a:cubicBezTo>
                <a:cubicBezTo>
                  <a:pt x="185774" y="87913"/>
                  <a:pt x="185565" y="86711"/>
                  <a:pt x="185565" y="85404"/>
                </a:cubicBezTo>
                <a:cubicBezTo>
                  <a:pt x="185565" y="83670"/>
                  <a:pt x="185837" y="82091"/>
                  <a:pt x="186381" y="80670"/>
                </a:cubicBezTo>
                <a:cubicBezTo>
                  <a:pt x="187029" y="79259"/>
                  <a:pt x="188012" y="78005"/>
                  <a:pt x="189319" y="76918"/>
                </a:cubicBezTo>
                <a:cubicBezTo>
                  <a:pt x="190731" y="75935"/>
                  <a:pt x="192477" y="75172"/>
                  <a:pt x="194547" y="74629"/>
                </a:cubicBezTo>
                <a:cubicBezTo>
                  <a:pt x="196618" y="74085"/>
                  <a:pt x="199117" y="73814"/>
                  <a:pt x="202065" y="73814"/>
                </a:cubicBezTo>
                <a:lnTo>
                  <a:pt x="211706" y="73814"/>
                </a:lnTo>
                <a:lnTo>
                  <a:pt x="211706" y="86387"/>
                </a:lnTo>
                <a:cubicBezTo>
                  <a:pt x="211152" y="87369"/>
                  <a:pt x="210399" y="88352"/>
                  <a:pt x="209416" y="89324"/>
                </a:cubicBezTo>
                <a:cubicBezTo>
                  <a:pt x="208538" y="90202"/>
                  <a:pt x="207398" y="91017"/>
                  <a:pt x="205986" y="91780"/>
                </a:cubicBezTo>
                <a:cubicBezTo>
                  <a:pt x="204679" y="92428"/>
                  <a:pt x="203205" y="93024"/>
                  <a:pt x="201574" y="93578"/>
                </a:cubicBezTo>
                <a:cubicBezTo>
                  <a:pt x="199943" y="94006"/>
                  <a:pt x="198196" y="94226"/>
                  <a:pt x="196346" y="94226"/>
                </a:cubicBezTo>
                <a:close/>
                <a:moveTo>
                  <a:pt x="250080" y="70062"/>
                </a:moveTo>
                <a:lnTo>
                  <a:pt x="250080" y="71525"/>
                </a:lnTo>
                <a:cubicBezTo>
                  <a:pt x="250080" y="76866"/>
                  <a:pt x="250728" y="81820"/>
                  <a:pt x="252035" y="86387"/>
                </a:cubicBezTo>
                <a:cubicBezTo>
                  <a:pt x="253342" y="90965"/>
                  <a:pt x="255245" y="94884"/>
                  <a:pt x="257755" y="98145"/>
                </a:cubicBezTo>
                <a:cubicBezTo>
                  <a:pt x="260149" y="101521"/>
                  <a:pt x="263150" y="104134"/>
                  <a:pt x="266737" y="105984"/>
                </a:cubicBezTo>
                <a:cubicBezTo>
                  <a:pt x="270333" y="107833"/>
                  <a:pt x="274370" y="108764"/>
                  <a:pt x="278834" y="108764"/>
                </a:cubicBezTo>
                <a:cubicBezTo>
                  <a:pt x="282964" y="108764"/>
                  <a:pt x="286561" y="108001"/>
                  <a:pt x="289615" y="106475"/>
                </a:cubicBezTo>
                <a:cubicBezTo>
                  <a:pt x="292772" y="104844"/>
                  <a:pt x="295491" y="102608"/>
                  <a:pt x="297781" y="99775"/>
                </a:cubicBezTo>
                <a:lnTo>
                  <a:pt x="298764" y="107457"/>
                </a:lnTo>
                <a:lnTo>
                  <a:pt x="315912" y="107457"/>
                </a:lnTo>
                <a:lnTo>
                  <a:pt x="315912" y="2939"/>
                </a:lnTo>
                <a:lnTo>
                  <a:pt x="296965" y="2939"/>
                </a:lnTo>
                <a:lnTo>
                  <a:pt x="296965" y="40500"/>
                </a:lnTo>
                <a:cubicBezTo>
                  <a:pt x="294675" y="37887"/>
                  <a:pt x="292061" y="35927"/>
                  <a:pt x="289123" y="34621"/>
                </a:cubicBezTo>
                <a:cubicBezTo>
                  <a:pt x="286185" y="33204"/>
                  <a:pt x="282808" y="32497"/>
                  <a:pt x="278991" y="32497"/>
                </a:cubicBezTo>
                <a:cubicBezTo>
                  <a:pt x="274422" y="32497"/>
                  <a:pt x="270333" y="33423"/>
                  <a:pt x="266737" y="35274"/>
                </a:cubicBezTo>
                <a:cubicBezTo>
                  <a:pt x="263150" y="37015"/>
                  <a:pt x="260097" y="39574"/>
                  <a:pt x="257587" y="42948"/>
                </a:cubicBezTo>
                <a:cubicBezTo>
                  <a:pt x="255088" y="46215"/>
                  <a:pt x="253175" y="50188"/>
                  <a:pt x="251868" y="54870"/>
                </a:cubicBezTo>
                <a:cubicBezTo>
                  <a:pt x="250676" y="59443"/>
                  <a:pt x="250080" y="64501"/>
                  <a:pt x="250080" y="70062"/>
                </a:cubicBezTo>
                <a:close/>
                <a:moveTo>
                  <a:pt x="268859" y="71525"/>
                </a:moveTo>
                <a:lnTo>
                  <a:pt x="268859" y="70062"/>
                </a:lnTo>
                <a:cubicBezTo>
                  <a:pt x="268859" y="67010"/>
                  <a:pt x="269141" y="64125"/>
                  <a:pt x="269685" y="61403"/>
                </a:cubicBezTo>
                <a:cubicBezTo>
                  <a:pt x="270229" y="58680"/>
                  <a:pt x="271097" y="56340"/>
                  <a:pt x="272299" y="54380"/>
                </a:cubicBezTo>
                <a:cubicBezTo>
                  <a:pt x="273491" y="52312"/>
                  <a:pt x="275018" y="50733"/>
                  <a:pt x="276869" y="49645"/>
                </a:cubicBezTo>
                <a:cubicBezTo>
                  <a:pt x="278834" y="48447"/>
                  <a:pt x="281114" y="47848"/>
                  <a:pt x="283728" y="47848"/>
                </a:cubicBezTo>
                <a:cubicBezTo>
                  <a:pt x="287000" y="47848"/>
                  <a:pt x="289667" y="48556"/>
                  <a:pt x="291737" y="49971"/>
                </a:cubicBezTo>
                <a:cubicBezTo>
                  <a:pt x="293912" y="51386"/>
                  <a:pt x="295658" y="53291"/>
                  <a:pt x="296965" y="55687"/>
                </a:cubicBezTo>
                <a:lnTo>
                  <a:pt x="296965" y="85572"/>
                </a:lnTo>
                <a:cubicBezTo>
                  <a:pt x="295658" y="87965"/>
                  <a:pt x="293912" y="89867"/>
                  <a:pt x="291737" y="91289"/>
                </a:cubicBezTo>
                <a:cubicBezTo>
                  <a:pt x="289562" y="92700"/>
                  <a:pt x="286833" y="93410"/>
                  <a:pt x="283571" y="93410"/>
                </a:cubicBezTo>
                <a:cubicBezTo>
                  <a:pt x="280957" y="93410"/>
                  <a:pt x="278719" y="92867"/>
                  <a:pt x="276869" y="91780"/>
                </a:cubicBezTo>
                <a:cubicBezTo>
                  <a:pt x="275018" y="90578"/>
                  <a:pt x="273491" y="89000"/>
                  <a:pt x="272299" y="87045"/>
                </a:cubicBezTo>
                <a:cubicBezTo>
                  <a:pt x="271097" y="85080"/>
                  <a:pt x="270229" y="82792"/>
                  <a:pt x="269685" y="80179"/>
                </a:cubicBezTo>
                <a:cubicBezTo>
                  <a:pt x="269141" y="77461"/>
                  <a:pt x="268859" y="74577"/>
                  <a:pt x="268859" y="71525"/>
                </a:cubicBezTo>
                <a:close/>
                <a:moveTo>
                  <a:pt x="333708" y="70062"/>
                </a:moveTo>
                <a:lnTo>
                  <a:pt x="333708" y="71525"/>
                </a:lnTo>
                <a:cubicBezTo>
                  <a:pt x="333708" y="76866"/>
                  <a:pt x="334356" y="81820"/>
                  <a:pt x="335664" y="86387"/>
                </a:cubicBezTo>
                <a:cubicBezTo>
                  <a:pt x="336971" y="90965"/>
                  <a:pt x="338884" y="94884"/>
                  <a:pt x="341383" y="98145"/>
                </a:cubicBezTo>
                <a:cubicBezTo>
                  <a:pt x="343777" y="101521"/>
                  <a:pt x="346778" y="104134"/>
                  <a:pt x="350375" y="105984"/>
                </a:cubicBezTo>
                <a:cubicBezTo>
                  <a:pt x="353962" y="107833"/>
                  <a:pt x="357998" y="108764"/>
                  <a:pt x="362463" y="108764"/>
                </a:cubicBezTo>
                <a:cubicBezTo>
                  <a:pt x="366603" y="108764"/>
                  <a:pt x="370190" y="108001"/>
                  <a:pt x="373243" y="106475"/>
                </a:cubicBezTo>
                <a:cubicBezTo>
                  <a:pt x="376401" y="104844"/>
                  <a:pt x="379130" y="102608"/>
                  <a:pt x="381409" y="99775"/>
                </a:cubicBezTo>
                <a:lnTo>
                  <a:pt x="382392" y="107457"/>
                </a:lnTo>
                <a:lnTo>
                  <a:pt x="399551" y="107457"/>
                </a:lnTo>
                <a:lnTo>
                  <a:pt x="399551" y="2939"/>
                </a:lnTo>
                <a:lnTo>
                  <a:pt x="380594" y="2939"/>
                </a:lnTo>
                <a:lnTo>
                  <a:pt x="380594" y="40500"/>
                </a:lnTo>
                <a:cubicBezTo>
                  <a:pt x="378304" y="37887"/>
                  <a:pt x="375690" y="35927"/>
                  <a:pt x="372751" y="34621"/>
                </a:cubicBezTo>
                <a:cubicBezTo>
                  <a:pt x="369813" y="33204"/>
                  <a:pt x="366436" y="32497"/>
                  <a:pt x="362619" y="32497"/>
                </a:cubicBezTo>
                <a:cubicBezTo>
                  <a:pt x="358050" y="32497"/>
                  <a:pt x="353962" y="33423"/>
                  <a:pt x="350375" y="35274"/>
                </a:cubicBezTo>
                <a:cubicBezTo>
                  <a:pt x="346778" y="37015"/>
                  <a:pt x="343725" y="39574"/>
                  <a:pt x="341226" y="42948"/>
                </a:cubicBezTo>
                <a:cubicBezTo>
                  <a:pt x="338717" y="46215"/>
                  <a:pt x="336814" y="50188"/>
                  <a:pt x="335507" y="54870"/>
                </a:cubicBezTo>
                <a:cubicBezTo>
                  <a:pt x="334304" y="59443"/>
                  <a:pt x="333708" y="64501"/>
                  <a:pt x="333708" y="70062"/>
                </a:cubicBezTo>
                <a:close/>
                <a:moveTo>
                  <a:pt x="352498" y="71525"/>
                </a:moveTo>
                <a:lnTo>
                  <a:pt x="352498" y="70062"/>
                </a:lnTo>
                <a:cubicBezTo>
                  <a:pt x="352498" y="67010"/>
                  <a:pt x="352770" y="64125"/>
                  <a:pt x="353314" y="61403"/>
                </a:cubicBezTo>
                <a:cubicBezTo>
                  <a:pt x="353857" y="58680"/>
                  <a:pt x="354725" y="56340"/>
                  <a:pt x="355928" y="54380"/>
                </a:cubicBezTo>
                <a:cubicBezTo>
                  <a:pt x="357120" y="52312"/>
                  <a:pt x="358646" y="50733"/>
                  <a:pt x="360497" y="49645"/>
                </a:cubicBezTo>
                <a:cubicBezTo>
                  <a:pt x="362463" y="48447"/>
                  <a:pt x="364753" y="47848"/>
                  <a:pt x="367367" y="47848"/>
                </a:cubicBezTo>
                <a:cubicBezTo>
                  <a:pt x="370629" y="47848"/>
                  <a:pt x="373295" y="48556"/>
                  <a:pt x="375365" y="49971"/>
                </a:cubicBezTo>
                <a:cubicBezTo>
                  <a:pt x="377540" y="51386"/>
                  <a:pt x="379287" y="53291"/>
                  <a:pt x="380594" y="55687"/>
                </a:cubicBezTo>
                <a:lnTo>
                  <a:pt x="380594" y="85572"/>
                </a:lnTo>
                <a:cubicBezTo>
                  <a:pt x="379287" y="87965"/>
                  <a:pt x="377540" y="89867"/>
                  <a:pt x="375365" y="91289"/>
                </a:cubicBezTo>
                <a:cubicBezTo>
                  <a:pt x="373191" y="92700"/>
                  <a:pt x="370462" y="93410"/>
                  <a:pt x="367199" y="93410"/>
                </a:cubicBezTo>
                <a:cubicBezTo>
                  <a:pt x="364585" y="93410"/>
                  <a:pt x="362348" y="92867"/>
                  <a:pt x="360497" y="91780"/>
                </a:cubicBezTo>
                <a:cubicBezTo>
                  <a:pt x="358646" y="90578"/>
                  <a:pt x="357120" y="89000"/>
                  <a:pt x="355928" y="87045"/>
                </a:cubicBezTo>
                <a:cubicBezTo>
                  <a:pt x="354725" y="85080"/>
                  <a:pt x="353857" y="82792"/>
                  <a:pt x="353314" y="80179"/>
                </a:cubicBezTo>
                <a:cubicBezTo>
                  <a:pt x="352770" y="77461"/>
                  <a:pt x="352498" y="74577"/>
                  <a:pt x="352498" y="71525"/>
                </a:cubicBezTo>
                <a:close/>
              </a:path>
            </a:pathLst>
          </a:custGeom>
          <a:solidFill>
            <a:srgbClr val="000000"/>
          </a:solidFill>
          <a:ln w="10432" cap="sq">
            <a:noFill/>
            <a:prstDash val="solid"/>
            <a:miter/>
          </a:ln>
        </p:spPr>
        <p:txBody>
          <a:bodyPr rtlCol="0" anchor="ctr"/>
          <a:lstStyle/>
          <a:p>
            <a:endParaRPr lang="en-US" sz="2000"/>
          </a:p>
        </p:txBody>
      </p:sp>
      <p:sp>
        <p:nvSpPr>
          <p:cNvPr id="192" name="Freeform 191">
            <a:extLst>
              <a:ext uri="{FF2B5EF4-FFF2-40B4-BE49-F238E27FC236}">
                <a16:creationId xmlns:a16="http://schemas.microsoft.com/office/drawing/2014/main" id="{D5C69342-0637-8942-9974-B74520A59833}"/>
              </a:ext>
            </a:extLst>
          </p:cNvPr>
          <p:cNvSpPr/>
          <p:nvPr/>
        </p:nvSpPr>
        <p:spPr>
          <a:xfrm>
            <a:off x="3133271" y="4155957"/>
            <a:ext cx="178276" cy="116500"/>
          </a:xfrm>
          <a:custGeom>
            <a:avLst/>
            <a:gdLst>
              <a:gd name="connsiteX0" fmla="*/ 37747 w 188670"/>
              <a:gd name="connsiteY0" fmla="*/ 25476 h 123293"/>
              <a:gd name="connsiteX1" fmla="*/ 23370 w 188670"/>
              <a:gd name="connsiteY1" fmla="*/ 29069 h 123293"/>
              <a:gd name="connsiteX2" fmla="*/ 12589 w 188670"/>
              <a:gd name="connsiteY2" fmla="*/ 38540 h 123293"/>
              <a:gd name="connsiteX3" fmla="*/ 12589 w 188670"/>
              <a:gd name="connsiteY3" fmla="*/ 36744 h 123293"/>
              <a:gd name="connsiteX4" fmla="*/ 11931 w 188670"/>
              <a:gd name="connsiteY4" fmla="*/ 26782 h 123293"/>
              <a:gd name="connsiteX5" fmla="*/ 0 w 188670"/>
              <a:gd name="connsiteY5" fmla="*/ 26782 h 123293"/>
              <a:gd name="connsiteX6" fmla="*/ 0 w 188670"/>
              <a:gd name="connsiteY6" fmla="*/ 100436 h 123293"/>
              <a:gd name="connsiteX7" fmla="*/ 12589 w 188670"/>
              <a:gd name="connsiteY7" fmla="*/ 100436 h 123293"/>
              <a:gd name="connsiteX8" fmla="*/ 12589 w 188670"/>
              <a:gd name="connsiteY8" fmla="*/ 53238 h 123293"/>
              <a:gd name="connsiteX9" fmla="*/ 15684 w 188670"/>
              <a:gd name="connsiteY9" fmla="*/ 47032 h 123293"/>
              <a:gd name="connsiteX10" fmla="*/ 20097 w 188670"/>
              <a:gd name="connsiteY10" fmla="*/ 42459 h 123293"/>
              <a:gd name="connsiteX11" fmla="*/ 26632 w 188670"/>
              <a:gd name="connsiteY11" fmla="*/ 39193 h 123293"/>
              <a:gd name="connsiteX12" fmla="*/ 35133 w 188670"/>
              <a:gd name="connsiteY12" fmla="*/ 38051 h 123293"/>
              <a:gd name="connsiteX13" fmla="*/ 41992 w 188670"/>
              <a:gd name="connsiteY13" fmla="*/ 38377 h 123293"/>
              <a:gd name="connsiteX14" fmla="*/ 48851 w 188670"/>
              <a:gd name="connsiteY14" fmla="*/ 39520 h 123293"/>
              <a:gd name="connsiteX15" fmla="*/ 50650 w 188670"/>
              <a:gd name="connsiteY15" fmla="*/ 27272 h 123293"/>
              <a:gd name="connsiteX16" fmla="*/ 44930 w 188670"/>
              <a:gd name="connsiteY16" fmla="*/ 25966 h 123293"/>
              <a:gd name="connsiteX17" fmla="*/ 37747 w 188670"/>
              <a:gd name="connsiteY17" fmla="*/ 25476 h 123293"/>
              <a:gd name="connsiteX18" fmla="*/ 133786 w 188670"/>
              <a:gd name="connsiteY18" fmla="*/ 100436 h 123293"/>
              <a:gd name="connsiteX19" fmla="*/ 133786 w 188670"/>
              <a:gd name="connsiteY19" fmla="*/ 90141 h 123293"/>
              <a:gd name="connsiteX20" fmla="*/ 84120 w 188670"/>
              <a:gd name="connsiteY20" fmla="*/ 90141 h 123293"/>
              <a:gd name="connsiteX21" fmla="*/ 110752 w 188670"/>
              <a:gd name="connsiteY21" fmla="*/ 61399 h 123293"/>
              <a:gd name="connsiteX22" fmla="*/ 117778 w 188670"/>
              <a:gd name="connsiteY22" fmla="*/ 53238 h 123293"/>
              <a:gd name="connsiteX23" fmla="*/ 123822 w 188670"/>
              <a:gd name="connsiteY23" fmla="*/ 44746 h 123293"/>
              <a:gd name="connsiteX24" fmla="*/ 127743 w 188670"/>
              <a:gd name="connsiteY24" fmla="*/ 36254 h 123293"/>
              <a:gd name="connsiteX25" fmla="*/ 129385 w 188670"/>
              <a:gd name="connsiteY25" fmla="*/ 27599 h 123293"/>
              <a:gd name="connsiteX26" fmla="*/ 127251 w 188670"/>
              <a:gd name="connsiteY26" fmla="*/ 16658 h 123293"/>
              <a:gd name="connsiteX27" fmla="*/ 121208 w 188670"/>
              <a:gd name="connsiteY27" fmla="*/ 7839 h 123293"/>
              <a:gd name="connsiteX28" fmla="*/ 111735 w 188670"/>
              <a:gd name="connsiteY28" fmla="*/ 2124 h 123293"/>
              <a:gd name="connsiteX29" fmla="*/ 99156 w 188670"/>
              <a:gd name="connsiteY29" fmla="*/ 0 h 123293"/>
              <a:gd name="connsiteX30" fmla="*/ 85427 w 188670"/>
              <a:gd name="connsiteY30" fmla="*/ 2450 h 123293"/>
              <a:gd name="connsiteX31" fmla="*/ 75462 w 188670"/>
              <a:gd name="connsiteY31" fmla="*/ 9145 h 123293"/>
              <a:gd name="connsiteX32" fmla="*/ 69094 w 188670"/>
              <a:gd name="connsiteY32" fmla="*/ 18780 h 123293"/>
              <a:gd name="connsiteX33" fmla="*/ 66972 w 188670"/>
              <a:gd name="connsiteY33" fmla="*/ 30538 h 123293"/>
              <a:gd name="connsiteX34" fmla="*/ 79718 w 188670"/>
              <a:gd name="connsiteY34" fmla="*/ 30538 h 123293"/>
              <a:gd name="connsiteX35" fmla="*/ 80857 w 188670"/>
              <a:gd name="connsiteY35" fmla="*/ 22209 h 123293"/>
              <a:gd name="connsiteX36" fmla="*/ 84454 w 188670"/>
              <a:gd name="connsiteY36" fmla="*/ 15841 h 123293"/>
              <a:gd name="connsiteX37" fmla="*/ 90498 w 188670"/>
              <a:gd name="connsiteY37" fmla="*/ 11922 h 123293"/>
              <a:gd name="connsiteX38" fmla="*/ 99156 w 188670"/>
              <a:gd name="connsiteY38" fmla="*/ 10452 h 123293"/>
              <a:gd name="connsiteX39" fmla="*/ 106506 w 188670"/>
              <a:gd name="connsiteY39" fmla="*/ 11922 h 123293"/>
              <a:gd name="connsiteX40" fmla="*/ 112059 w 188670"/>
              <a:gd name="connsiteY40" fmla="*/ 15514 h 123293"/>
              <a:gd name="connsiteX41" fmla="*/ 115331 w 188670"/>
              <a:gd name="connsiteY41" fmla="*/ 21230 h 123293"/>
              <a:gd name="connsiteX42" fmla="*/ 116638 w 188670"/>
              <a:gd name="connsiteY42" fmla="*/ 28088 h 123293"/>
              <a:gd name="connsiteX43" fmla="*/ 115823 w 188670"/>
              <a:gd name="connsiteY43" fmla="*/ 33967 h 123293"/>
              <a:gd name="connsiteX44" fmla="*/ 113366 w 188670"/>
              <a:gd name="connsiteY44" fmla="*/ 39846 h 123293"/>
              <a:gd name="connsiteX45" fmla="*/ 108629 w 188670"/>
              <a:gd name="connsiteY45" fmla="*/ 46706 h 123293"/>
              <a:gd name="connsiteX46" fmla="*/ 101446 w 188670"/>
              <a:gd name="connsiteY46" fmla="*/ 55358 h 123293"/>
              <a:gd name="connsiteX47" fmla="*/ 68927 w 188670"/>
              <a:gd name="connsiteY47" fmla="*/ 91447 h 123293"/>
              <a:gd name="connsiteX48" fmla="*/ 68927 w 188670"/>
              <a:gd name="connsiteY48" fmla="*/ 100436 h 123293"/>
              <a:gd name="connsiteX49" fmla="*/ 133786 w 188670"/>
              <a:gd name="connsiteY49" fmla="*/ 100436 h 123293"/>
              <a:gd name="connsiteX50" fmla="*/ 188671 w 188670"/>
              <a:gd name="connsiteY50" fmla="*/ 97488 h 123293"/>
              <a:gd name="connsiteX51" fmla="*/ 188671 w 188670"/>
              <a:gd name="connsiteY51" fmla="*/ 85574 h 123293"/>
              <a:gd name="connsiteX52" fmla="*/ 174942 w 188670"/>
              <a:gd name="connsiteY52" fmla="*/ 85574 h 123293"/>
              <a:gd name="connsiteX53" fmla="*/ 174942 w 188670"/>
              <a:gd name="connsiteY53" fmla="*/ 97656 h 123293"/>
              <a:gd name="connsiteX54" fmla="*/ 173478 w 188670"/>
              <a:gd name="connsiteY54" fmla="*/ 108922 h 123293"/>
              <a:gd name="connsiteX55" fmla="*/ 168898 w 188670"/>
              <a:gd name="connsiteY55" fmla="*/ 119050 h 123293"/>
              <a:gd name="connsiteX56" fmla="*/ 176740 w 188670"/>
              <a:gd name="connsiteY56" fmla="*/ 123293 h 123293"/>
              <a:gd name="connsiteX57" fmla="*/ 185398 w 188670"/>
              <a:gd name="connsiteY57" fmla="*/ 111379 h 123293"/>
              <a:gd name="connsiteX58" fmla="*/ 188671 w 188670"/>
              <a:gd name="connsiteY58" fmla="*/ 97488 h 12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670" h="123293">
                <a:moveTo>
                  <a:pt x="37747" y="25476"/>
                </a:moveTo>
                <a:cubicBezTo>
                  <a:pt x="32404" y="25476"/>
                  <a:pt x="27615" y="26673"/>
                  <a:pt x="23370" y="29069"/>
                </a:cubicBezTo>
                <a:cubicBezTo>
                  <a:pt x="19229" y="31355"/>
                  <a:pt x="15632" y="34512"/>
                  <a:pt x="12589" y="38540"/>
                </a:cubicBezTo>
                <a:lnTo>
                  <a:pt x="12589" y="36744"/>
                </a:lnTo>
                <a:lnTo>
                  <a:pt x="11931" y="26782"/>
                </a:lnTo>
                <a:lnTo>
                  <a:pt x="0" y="26782"/>
                </a:lnTo>
                <a:lnTo>
                  <a:pt x="0" y="100436"/>
                </a:lnTo>
                <a:lnTo>
                  <a:pt x="12589" y="100436"/>
                </a:lnTo>
                <a:lnTo>
                  <a:pt x="12589" y="53238"/>
                </a:lnTo>
                <a:cubicBezTo>
                  <a:pt x="13457" y="50951"/>
                  <a:pt x="14492" y="48883"/>
                  <a:pt x="15684" y="47032"/>
                </a:cubicBezTo>
                <a:cubicBezTo>
                  <a:pt x="16991" y="45181"/>
                  <a:pt x="18466" y="43657"/>
                  <a:pt x="20097" y="42459"/>
                </a:cubicBezTo>
                <a:cubicBezTo>
                  <a:pt x="21947" y="40935"/>
                  <a:pt x="24133" y="39846"/>
                  <a:pt x="26632" y="39193"/>
                </a:cubicBezTo>
                <a:cubicBezTo>
                  <a:pt x="29141" y="38431"/>
                  <a:pt x="31975" y="38051"/>
                  <a:pt x="35133" y="38051"/>
                </a:cubicBezTo>
                <a:cubicBezTo>
                  <a:pt x="37527" y="38051"/>
                  <a:pt x="39817" y="38159"/>
                  <a:pt x="41992" y="38377"/>
                </a:cubicBezTo>
                <a:cubicBezTo>
                  <a:pt x="44167" y="38594"/>
                  <a:pt x="46457" y="38976"/>
                  <a:pt x="48851" y="39520"/>
                </a:cubicBezTo>
                <a:lnTo>
                  <a:pt x="50650" y="27272"/>
                </a:lnTo>
                <a:cubicBezTo>
                  <a:pt x="49343" y="26728"/>
                  <a:pt x="47440" y="26293"/>
                  <a:pt x="44930" y="25966"/>
                </a:cubicBezTo>
                <a:cubicBezTo>
                  <a:pt x="42431" y="25640"/>
                  <a:pt x="40037" y="25476"/>
                  <a:pt x="37747" y="25476"/>
                </a:cubicBezTo>
                <a:close/>
                <a:moveTo>
                  <a:pt x="133786" y="100436"/>
                </a:moveTo>
                <a:lnTo>
                  <a:pt x="133786" y="90141"/>
                </a:lnTo>
                <a:lnTo>
                  <a:pt x="84120" y="90141"/>
                </a:lnTo>
                <a:lnTo>
                  <a:pt x="110752" y="61399"/>
                </a:lnTo>
                <a:cubicBezTo>
                  <a:pt x="113261" y="58682"/>
                  <a:pt x="115603" y="55954"/>
                  <a:pt x="117778" y="53238"/>
                </a:cubicBezTo>
                <a:cubicBezTo>
                  <a:pt x="120068" y="50407"/>
                  <a:pt x="122086" y="47576"/>
                  <a:pt x="123822" y="44746"/>
                </a:cubicBezTo>
                <a:cubicBezTo>
                  <a:pt x="125463" y="41915"/>
                  <a:pt x="126770" y="39084"/>
                  <a:pt x="127743" y="36254"/>
                </a:cubicBezTo>
                <a:cubicBezTo>
                  <a:pt x="128841" y="33423"/>
                  <a:pt x="129385" y="30538"/>
                  <a:pt x="129385" y="27599"/>
                </a:cubicBezTo>
                <a:cubicBezTo>
                  <a:pt x="129385" y="23570"/>
                  <a:pt x="128673" y="19924"/>
                  <a:pt x="127251" y="16658"/>
                </a:cubicBezTo>
                <a:cubicBezTo>
                  <a:pt x="125840" y="13283"/>
                  <a:pt x="123822" y="10343"/>
                  <a:pt x="121208" y="7839"/>
                </a:cubicBezTo>
                <a:cubicBezTo>
                  <a:pt x="118709" y="5444"/>
                  <a:pt x="115551" y="3539"/>
                  <a:pt x="111735" y="2124"/>
                </a:cubicBezTo>
                <a:cubicBezTo>
                  <a:pt x="108033" y="708"/>
                  <a:pt x="103840" y="0"/>
                  <a:pt x="99156" y="0"/>
                </a:cubicBezTo>
                <a:cubicBezTo>
                  <a:pt x="94032" y="0"/>
                  <a:pt x="89463" y="817"/>
                  <a:pt x="85427" y="2450"/>
                </a:cubicBezTo>
                <a:cubicBezTo>
                  <a:pt x="81506" y="4083"/>
                  <a:pt x="78191" y="6315"/>
                  <a:pt x="75462" y="9145"/>
                </a:cubicBezTo>
                <a:cubicBezTo>
                  <a:pt x="72743" y="11867"/>
                  <a:pt x="70621" y="15078"/>
                  <a:pt x="69094" y="18780"/>
                </a:cubicBezTo>
                <a:cubicBezTo>
                  <a:pt x="67683" y="22482"/>
                  <a:pt x="66972" y="26402"/>
                  <a:pt x="66972" y="30538"/>
                </a:cubicBezTo>
                <a:lnTo>
                  <a:pt x="79718" y="30538"/>
                </a:lnTo>
                <a:cubicBezTo>
                  <a:pt x="79718" y="27489"/>
                  <a:pt x="80094" y="24714"/>
                  <a:pt x="80857" y="22209"/>
                </a:cubicBezTo>
                <a:cubicBezTo>
                  <a:pt x="81621" y="19705"/>
                  <a:pt x="82813" y="17583"/>
                  <a:pt x="84454" y="15841"/>
                </a:cubicBezTo>
                <a:cubicBezTo>
                  <a:pt x="86086" y="14099"/>
                  <a:pt x="88103" y="12793"/>
                  <a:pt x="90498" y="11922"/>
                </a:cubicBezTo>
                <a:cubicBezTo>
                  <a:pt x="92997" y="10942"/>
                  <a:pt x="95883" y="10452"/>
                  <a:pt x="99156" y="10452"/>
                </a:cubicBezTo>
                <a:cubicBezTo>
                  <a:pt x="101874" y="10452"/>
                  <a:pt x="104331" y="10942"/>
                  <a:pt x="106506" y="11922"/>
                </a:cubicBezTo>
                <a:cubicBezTo>
                  <a:pt x="108681" y="12793"/>
                  <a:pt x="110543" y="13990"/>
                  <a:pt x="112059" y="15514"/>
                </a:cubicBezTo>
                <a:cubicBezTo>
                  <a:pt x="113481" y="17148"/>
                  <a:pt x="114568" y="19052"/>
                  <a:pt x="115331" y="21230"/>
                </a:cubicBezTo>
                <a:cubicBezTo>
                  <a:pt x="116199" y="23298"/>
                  <a:pt x="116638" y="25584"/>
                  <a:pt x="116638" y="28088"/>
                </a:cubicBezTo>
                <a:cubicBezTo>
                  <a:pt x="116638" y="30048"/>
                  <a:pt x="116367" y="32008"/>
                  <a:pt x="115823" y="33967"/>
                </a:cubicBezTo>
                <a:cubicBezTo>
                  <a:pt x="115384" y="35818"/>
                  <a:pt x="114568" y="37778"/>
                  <a:pt x="113366" y="39846"/>
                </a:cubicBezTo>
                <a:cubicBezTo>
                  <a:pt x="112174" y="41915"/>
                  <a:pt x="110595" y="44201"/>
                  <a:pt x="108629" y="46706"/>
                </a:cubicBezTo>
                <a:cubicBezTo>
                  <a:pt x="106674" y="49210"/>
                  <a:pt x="104279" y="52094"/>
                  <a:pt x="101446" y="55358"/>
                </a:cubicBezTo>
                <a:lnTo>
                  <a:pt x="68927" y="91447"/>
                </a:lnTo>
                <a:lnTo>
                  <a:pt x="68927" y="100436"/>
                </a:lnTo>
                <a:lnTo>
                  <a:pt x="133786" y="100436"/>
                </a:lnTo>
                <a:close/>
                <a:moveTo>
                  <a:pt x="188671" y="97488"/>
                </a:moveTo>
                <a:lnTo>
                  <a:pt x="188671" y="85574"/>
                </a:lnTo>
                <a:lnTo>
                  <a:pt x="174942" y="85574"/>
                </a:lnTo>
                <a:lnTo>
                  <a:pt x="174942" y="97656"/>
                </a:lnTo>
                <a:cubicBezTo>
                  <a:pt x="174942" y="101575"/>
                  <a:pt x="174451" y="105327"/>
                  <a:pt x="173478" y="108922"/>
                </a:cubicBezTo>
                <a:cubicBezTo>
                  <a:pt x="172600" y="112518"/>
                  <a:pt x="171073" y="115894"/>
                  <a:pt x="168898" y="119050"/>
                </a:cubicBezTo>
                <a:lnTo>
                  <a:pt x="176740" y="123293"/>
                </a:lnTo>
                <a:cubicBezTo>
                  <a:pt x="180442" y="120032"/>
                  <a:pt x="183328" y="116050"/>
                  <a:pt x="185398" y="111379"/>
                </a:cubicBezTo>
                <a:cubicBezTo>
                  <a:pt x="187573" y="106696"/>
                  <a:pt x="188671" y="102066"/>
                  <a:pt x="188671" y="97488"/>
                </a:cubicBezTo>
                <a:close/>
              </a:path>
            </a:pathLst>
          </a:custGeom>
          <a:solidFill>
            <a:srgbClr val="000000"/>
          </a:solidFill>
          <a:ln w="10432" cap="sq">
            <a:noFill/>
            <a:prstDash val="solid"/>
            <a:miter/>
          </a:ln>
        </p:spPr>
        <p:txBody>
          <a:bodyPr rtlCol="0" anchor="ctr"/>
          <a:lstStyle/>
          <a:p>
            <a:endParaRPr lang="en-US" sz="2000"/>
          </a:p>
        </p:txBody>
      </p:sp>
      <p:sp>
        <p:nvSpPr>
          <p:cNvPr id="193" name="Freeform 192">
            <a:extLst>
              <a:ext uri="{FF2B5EF4-FFF2-40B4-BE49-F238E27FC236}">
                <a16:creationId xmlns:a16="http://schemas.microsoft.com/office/drawing/2014/main" id="{2E5F6712-DDC7-954B-8D67-30E5D12B9210}"/>
              </a:ext>
            </a:extLst>
          </p:cNvPr>
          <p:cNvSpPr/>
          <p:nvPr/>
        </p:nvSpPr>
        <p:spPr>
          <a:xfrm>
            <a:off x="3439485" y="4155956"/>
            <a:ext cx="295731" cy="96137"/>
          </a:xfrm>
          <a:custGeom>
            <a:avLst/>
            <a:gdLst>
              <a:gd name="connsiteX0" fmla="*/ 48851 w 312973"/>
              <a:gd name="connsiteY0" fmla="*/ 80839 h 101742"/>
              <a:gd name="connsiteX1" fmla="*/ 48203 w 312973"/>
              <a:gd name="connsiteY1" fmla="*/ 84267 h 101742"/>
              <a:gd name="connsiteX2" fmla="*/ 46237 w 312973"/>
              <a:gd name="connsiteY2" fmla="*/ 87037 h 101742"/>
              <a:gd name="connsiteX3" fmla="*/ 40361 w 312973"/>
              <a:gd name="connsiteY3" fmla="*/ 90476 h 101742"/>
              <a:gd name="connsiteX4" fmla="*/ 31536 w 312973"/>
              <a:gd name="connsiteY4" fmla="*/ 91615 h 101742"/>
              <a:gd name="connsiteX5" fmla="*/ 25158 w 312973"/>
              <a:gd name="connsiteY5" fmla="*/ 90956 h 101742"/>
              <a:gd name="connsiteX6" fmla="*/ 19114 w 312973"/>
              <a:gd name="connsiteY6" fmla="*/ 88678 h 101742"/>
              <a:gd name="connsiteX7" fmla="*/ 14701 w 312973"/>
              <a:gd name="connsiteY7" fmla="*/ 84424 h 101742"/>
              <a:gd name="connsiteX8" fmla="*/ 12579 w 312973"/>
              <a:gd name="connsiteY8" fmla="*/ 77735 h 101742"/>
              <a:gd name="connsiteX9" fmla="*/ 0 w 312973"/>
              <a:gd name="connsiteY9" fmla="*/ 77735 h 101742"/>
              <a:gd name="connsiteX10" fmla="*/ 2123 w 312973"/>
              <a:gd name="connsiteY10" fmla="*/ 86880 h 101742"/>
              <a:gd name="connsiteX11" fmla="*/ 8334 w 312973"/>
              <a:gd name="connsiteY11" fmla="*/ 94395 h 101742"/>
              <a:gd name="connsiteX12" fmla="*/ 18142 w 312973"/>
              <a:gd name="connsiteY12" fmla="*/ 99777 h 101742"/>
              <a:gd name="connsiteX13" fmla="*/ 31536 w 312973"/>
              <a:gd name="connsiteY13" fmla="*/ 101742 h 101742"/>
              <a:gd name="connsiteX14" fmla="*/ 43623 w 312973"/>
              <a:gd name="connsiteY14" fmla="*/ 100269 h 101742"/>
              <a:gd name="connsiteX15" fmla="*/ 53096 w 312973"/>
              <a:gd name="connsiteY15" fmla="*/ 95858 h 101742"/>
              <a:gd name="connsiteX16" fmla="*/ 59140 w 312973"/>
              <a:gd name="connsiteY16" fmla="*/ 89002 h 101742"/>
              <a:gd name="connsiteX17" fmla="*/ 61430 w 312973"/>
              <a:gd name="connsiteY17" fmla="*/ 80024 h 101742"/>
              <a:gd name="connsiteX18" fmla="*/ 59475 w 312973"/>
              <a:gd name="connsiteY18" fmla="*/ 72018 h 101742"/>
              <a:gd name="connsiteX19" fmla="*/ 53912 w 312973"/>
              <a:gd name="connsiteY19" fmla="*/ 65810 h 101742"/>
              <a:gd name="connsiteX20" fmla="*/ 44763 w 312973"/>
              <a:gd name="connsiteY20" fmla="*/ 61567 h 101742"/>
              <a:gd name="connsiteX21" fmla="*/ 32675 w 312973"/>
              <a:gd name="connsiteY21" fmla="*/ 58139 h 101742"/>
              <a:gd name="connsiteX22" fmla="*/ 24018 w 312973"/>
              <a:gd name="connsiteY22" fmla="*/ 56017 h 101742"/>
              <a:gd name="connsiteX23" fmla="*/ 18790 w 312973"/>
              <a:gd name="connsiteY23" fmla="*/ 53564 h 101742"/>
              <a:gd name="connsiteX24" fmla="*/ 15851 w 312973"/>
              <a:gd name="connsiteY24" fmla="*/ 50625 h 101742"/>
              <a:gd name="connsiteX25" fmla="*/ 15036 w 312973"/>
              <a:gd name="connsiteY25" fmla="*/ 46706 h 101742"/>
              <a:gd name="connsiteX26" fmla="*/ 16008 w 312973"/>
              <a:gd name="connsiteY26" fmla="*/ 42623 h 101742"/>
              <a:gd name="connsiteX27" fmla="*/ 19114 w 312973"/>
              <a:gd name="connsiteY27" fmla="*/ 39030 h 101742"/>
              <a:gd name="connsiteX28" fmla="*/ 24018 w 312973"/>
              <a:gd name="connsiteY28" fmla="*/ 36744 h 101742"/>
              <a:gd name="connsiteX29" fmla="*/ 31212 w 312973"/>
              <a:gd name="connsiteY29" fmla="*/ 35764 h 101742"/>
              <a:gd name="connsiteX30" fmla="*/ 38228 w 312973"/>
              <a:gd name="connsiteY30" fmla="*/ 36907 h 101742"/>
              <a:gd name="connsiteX31" fmla="*/ 43456 w 312973"/>
              <a:gd name="connsiteY31" fmla="*/ 39683 h 101742"/>
              <a:gd name="connsiteX32" fmla="*/ 46728 w 312973"/>
              <a:gd name="connsiteY32" fmla="*/ 43766 h 101742"/>
              <a:gd name="connsiteX33" fmla="*/ 48036 w 312973"/>
              <a:gd name="connsiteY33" fmla="*/ 48502 h 101742"/>
              <a:gd name="connsiteX34" fmla="*/ 60614 w 312973"/>
              <a:gd name="connsiteY34" fmla="*/ 48502 h 101742"/>
              <a:gd name="connsiteX35" fmla="*/ 58492 w 312973"/>
              <a:gd name="connsiteY35" fmla="*/ 39520 h 101742"/>
              <a:gd name="connsiteX36" fmla="*/ 52772 w 312973"/>
              <a:gd name="connsiteY36" fmla="*/ 32172 h 101742"/>
              <a:gd name="connsiteX37" fmla="*/ 43456 w 312973"/>
              <a:gd name="connsiteY37" fmla="*/ 27272 h 101742"/>
              <a:gd name="connsiteX38" fmla="*/ 31212 w 312973"/>
              <a:gd name="connsiteY38" fmla="*/ 25476 h 101742"/>
              <a:gd name="connsiteX39" fmla="*/ 19605 w 312973"/>
              <a:gd name="connsiteY39" fmla="*/ 27272 h 101742"/>
              <a:gd name="connsiteX40" fmla="*/ 10456 w 312973"/>
              <a:gd name="connsiteY40" fmla="*/ 31845 h 101742"/>
              <a:gd name="connsiteX41" fmla="*/ 4580 w 312973"/>
              <a:gd name="connsiteY41" fmla="*/ 38704 h 101742"/>
              <a:gd name="connsiteX42" fmla="*/ 2457 w 312973"/>
              <a:gd name="connsiteY42" fmla="*/ 47032 h 101742"/>
              <a:gd name="connsiteX43" fmla="*/ 4412 w 312973"/>
              <a:gd name="connsiteY43" fmla="*/ 55034 h 101742"/>
              <a:gd name="connsiteX44" fmla="*/ 10299 w 312973"/>
              <a:gd name="connsiteY44" fmla="*/ 60908 h 101742"/>
              <a:gd name="connsiteX45" fmla="*/ 19114 w 312973"/>
              <a:gd name="connsiteY45" fmla="*/ 65486 h 101742"/>
              <a:gd name="connsiteX46" fmla="*/ 30720 w 312973"/>
              <a:gd name="connsiteY46" fmla="*/ 68590 h 101742"/>
              <a:gd name="connsiteX47" fmla="*/ 39378 w 312973"/>
              <a:gd name="connsiteY47" fmla="*/ 70879 h 101742"/>
              <a:gd name="connsiteX48" fmla="*/ 44930 w 312973"/>
              <a:gd name="connsiteY48" fmla="*/ 73492 h 101742"/>
              <a:gd name="connsiteX49" fmla="*/ 47868 w 312973"/>
              <a:gd name="connsiteY49" fmla="*/ 76920 h 101742"/>
              <a:gd name="connsiteX50" fmla="*/ 48851 w 312973"/>
              <a:gd name="connsiteY50" fmla="*/ 80839 h 101742"/>
              <a:gd name="connsiteX51" fmla="*/ 132480 w 312973"/>
              <a:gd name="connsiteY51" fmla="*/ 80839 h 101742"/>
              <a:gd name="connsiteX52" fmla="*/ 131831 w 312973"/>
              <a:gd name="connsiteY52" fmla="*/ 84267 h 101742"/>
              <a:gd name="connsiteX53" fmla="*/ 129866 w 312973"/>
              <a:gd name="connsiteY53" fmla="*/ 87037 h 101742"/>
              <a:gd name="connsiteX54" fmla="*/ 123989 w 312973"/>
              <a:gd name="connsiteY54" fmla="*/ 90476 h 101742"/>
              <a:gd name="connsiteX55" fmla="*/ 115164 w 312973"/>
              <a:gd name="connsiteY55" fmla="*/ 91615 h 101742"/>
              <a:gd name="connsiteX56" fmla="*/ 108796 w 312973"/>
              <a:gd name="connsiteY56" fmla="*/ 90956 h 101742"/>
              <a:gd name="connsiteX57" fmla="*/ 102742 w 312973"/>
              <a:gd name="connsiteY57" fmla="*/ 88678 h 101742"/>
              <a:gd name="connsiteX58" fmla="*/ 98340 w 312973"/>
              <a:gd name="connsiteY58" fmla="*/ 84424 h 101742"/>
              <a:gd name="connsiteX59" fmla="*/ 96207 w 312973"/>
              <a:gd name="connsiteY59" fmla="*/ 77735 h 101742"/>
              <a:gd name="connsiteX60" fmla="*/ 83628 w 312973"/>
              <a:gd name="connsiteY60" fmla="*/ 77735 h 101742"/>
              <a:gd name="connsiteX61" fmla="*/ 85751 w 312973"/>
              <a:gd name="connsiteY61" fmla="*/ 86880 h 101742"/>
              <a:gd name="connsiteX62" fmla="*/ 91962 w 312973"/>
              <a:gd name="connsiteY62" fmla="*/ 94395 h 101742"/>
              <a:gd name="connsiteX63" fmla="*/ 101770 w 312973"/>
              <a:gd name="connsiteY63" fmla="*/ 99777 h 101742"/>
              <a:gd name="connsiteX64" fmla="*/ 115164 w 312973"/>
              <a:gd name="connsiteY64" fmla="*/ 101742 h 101742"/>
              <a:gd name="connsiteX65" fmla="*/ 127252 w 312973"/>
              <a:gd name="connsiteY65" fmla="*/ 100269 h 101742"/>
              <a:gd name="connsiteX66" fmla="*/ 136725 w 312973"/>
              <a:gd name="connsiteY66" fmla="*/ 95858 h 101742"/>
              <a:gd name="connsiteX67" fmla="*/ 142779 w 312973"/>
              <a:gd name="connsiteY67" fmla="*/ 89002 h 101742"/>
              <a:gd name="connsiteX68" fmla="*/ 145058 w 312973"/>
              <a:gd name="connsiteY68" fmla="*/ 80024 h 101742"/>
              <a:gd name="connsiteX69" fmla="*/ 143103 w 312973"/>
              <a:gd name="connsiteY69" fmla="*/ 72018 h 101742"/>
              <a:gd name="connsiteX70" fmla="*/ 137551 w 312973"/>
              <a:gd name="connsiteY70" fmla="*/ 65810 h 101742"/>
              <a:gd name="connsiteX71" fmla="*/ 128402 w 312973"/>
              <a:gd name="connsiteY71" fmla="*/ 61567 h 101742"/>
              <a:gd name="connsiteX72" fmla="*/ 116304 w 312973"/>
              <a:gd name="connsiteY72" fmla="*/ 58139 h 101742"/>
              <a:gd name="connsiteX73" fmla="*/ 107646 w 312973"/>
              <a:gd name="connsiteY73" fmla="*/ 56017 h 101742"/>
              <a:gd name="connsiteX74" fmla="*/ 102418 w 312973"/>
              <a:gd name="connsiteY74" fmla="*/ 53564 h 101742"/>
              <a:gd name="connsiteX75" fmla="*/ 99480 w 312973"/>
              <a:gd name="connsiteY75" fmla="*/ 50625 h 101742"/>
              <a:gd name="connsiteX76" fmla="*/ 98664 w 312973"/>
              <a:gd name="connsiteY76" fmla="*/ 46706 h 101742"/>
              <a:gd name="connsiteX77" fmla="*/ 99647 w 312973"/>
              <a:gd name="connsiteY77" fmla="*/ 42623 h 101742"/>
              <a:gd name="connsiteX78" fmla="*/ 102742 w 312973"/>
              <a:gd name="connsiteY78" fmla="*/ 39030 h 101742"/>
              <a:gd name="connsiteX79" fmla="*/ 107646 w 312973"/>
              <a:gd name="connsiteY79" fmla="*/ 36744 h 101742"/>
              <a:gd name="connsiteX80" fmla="*/ 114840 w 312973"/>
              <a:gd name="connsiteY80" fmla="*/ 35764 h 101742"/>
              <a:gd name="connsiteX81" fmla="*/ 121866 w 312973"/>
              <a:gd name="connsiteY81" fmla="*/ 36907 h 101742"/>
              <a:gd name="connsiteX82" fmla="*/ 127095 w 312973"/>
              <a:gd name="connsiteY82" fmla="*/ 39683 h 101742"/>
              <a:gd name="connsiteX83" fmla="*/ 130357 w 312973"/>
              <a:gd name="connsiteY83" fmla="*/ 43766 h 101742"/>
              <a:gd name="connsiteX84" fmla="*/ 131664 w 312973"/>
              <a:gd name="connsiteY84" fmla="*/ 48502 h 101742"/>
              <a:gd name="connsiteX85" fmla="*/ 144243 w 312973"/>
              <a:gd name="connsiteY85" fmla="*/ 48502 h 101742"/>
              <a:gd name="connsiteX86" fmla="*/ 142120 w 312973"/>
              <a:gd name="connsiteY86" fmla="*/ 39520 h 101742"/>
              <a:gd name="connsiteX87" fmla="*/ 136401 w 312973"/>
              <a:gd name="connsiteY87" fmla="*/ 32172 h 101742"/>
              <a:gd name="connsiteX88" fmla="*/ 127095 w 312973"/>
              <a:gd name="connsiteY88" fmla="*/ 27272 h 101742"/>
              <a:gd name="connsiteX89" fmla="*/ 114840 w 312973"/>
              <a:gd name="connsiteY89" fmla="*/ 25476 h 101742"/>
              <a:gd name="connsiteX90" fmla="*/ 103234 w 312973"/>
              <a:gd name="connsiteY90" fmla="*/ 27272 h 101742"/>
              <a:gd name="connsiteX91" fmla="*/ 94085 w 312973"/>
              <a:gd name="connsiteY91" fmla="*/ 31845 h 101742"/>
              <a:gd name="connsiteX92" fmla="*/ 88208 w 312973"/>
              <a:gd name="connsiteY92" fmla="*/ 38704 h 101742"/>
              <a:gd name="connsiteX93" fmla="*/ 86086 w 312973"/>
              <a:gd name="connsiteY93" fmla="*/ 47032 h 101742"/>
              <a:gd name="connsiteX94" fmla="*/ 88041 w 312973"/>
              <a:gd name="connsiteY94" fmla="*/ 55034 h 101742"/>
              <a:gd name="connsiteX95" fmla="*/ 93928 w 312973"/>
              <a:gd name="connsiteY95" fmla="*/ 60908 h 101742"/>
              <a:gd name="connsiteX96" fmla="*/ 102742 w 312973"/>
              <a:gd name="connsiteY96" fmla="*/ 65486 h 101742"/>
              <a:gd name="connsiteX97" fmla="*/ 114349 w 312973"/>
              <a:gd name="connsiteY97" fmla="*/ 68590 h 101742"/>
              <a:gd name="connsiteX98" fmla="*/ 123006 w 312973"/>
              <a:gd name="connsiteY98" fmla="*/ 70879 h 101742"/>
              <a:gd name="connsiteX99" fmla="*/ 128559 w 312973"/>
              <a:gd name="connsiteY99" fmla="*/ 73492 h 101742"/>
              <a:gd name="connsiteX100" fmla="*/ 131497 w 312973"/>
              <a:gd name="connsiteY100" fmla="*/ 76920 h 101742"/>
              <a:gd name="connsiteX101" fmla="*/ 132480 w 312973"/>
              <a:gd name="connsiteY101" fmla="*/ 80839 h 101742"/>
              <a:gd name="connsiteX102" fmla="*/ 215460 w 312973"/>
              <a:gd name="connsiteY102" fmla="*/ 25476 h 101742"/>
              <a:gd name="connsiteX103" fmla="*/ 201082 w 312973"/>
              <a:gd name="connsiteY103" fmla="*/ 29069 h 101742"/>
              <a:gd name="connsiteX104" fmla="*/ 190302 w 312973"/>
              <a:gd name="connsiteY104" fmla="*/ 38540 h 101742"/>
              <a:gd name="connsiteX105" fmla="*/ 190302 w 312973"/>
              <a:gd name="connsiteY105" fmla="*/ 36744 h 101742"/>
              <a:gd name="connsiteX106" fmla="*/ 189643 w 312973"/>
              <a:gd name="connsiteY106" fmla="*/ 26782 h 101742"/>
              <a:gd name="connsiteX107" fmla="*/ 177723 w 312973"/>
              <a:gd name="connsiteY107" fmla="*/ 26782 h 101742"/>
              <a:gd name="connsiteX108" fmla="*/ 177723 w 312973"/>
              <a:gd name="connsiteY108" fmla="*/ 100436 h 101742"/>
              <a:gd name="connsiteX109" fmla="*/ 190302 w 312973"/>
              <a:gd name="connsiteY109" fmla="*/ 100436 h 101742"/>
              <a:gd name="connsiteX110" fmla="*/ 190302 w 312973"/>
              <a:gd name="connsiteY110" fmla="*/ 53238 h 101742"/>
              <a:gd name="connsiteX111" fmla="*/ 193408 w 312973"/>
              <a:gd name="connsiteY111" fmla="*/ 47032 h 101742"/>
              <a:gd name="connsiteX112" fmla="*/ 197810 w 312973"/>
              <a:gd name="connsiteY112" fmla="*/ 42459 h 101742"/>
              <a:gd name="connsiteX113" fmla="*/ 204345 w 312973"/>
              <a:gd name="connsiteY113" fmla="*/ 39193 h 101742"/>
              <a:gd name="connsiteX114" fmla="*/ 212846 w 312973"/>
              <a:gd name="connsiteY114" fmla="*/ 38051 h 101742"/>
              <a:gd name="connsiteX115" fmla="*/ 219705 w 312973"/>
              <a:gd name="connsiteY115" fmla="*/ 38377 h 101742"/>
              <a:gd name="connsiteX116" fmla="*/ 226564 w 312973"/>
              <a:gd name="connsiteY116" fmla="*/ 39520 h 101742"/>
              <a:gd name="connsiteX117" fmla="*/ 228362 w 312973"/>
              <a:gd name="connsiteY117" fmla="*/ 27272 h 101742"/>
              <a:gd name="connsiteX118" fmla="*/ 222643 w 312973"/>
              <a:gd name="connsiteY118" fmla="*/ 25966 h 101742"/>
              <a:gd name="connsiteX119" fmla="*/ 215460 w 312973"/>
              <a:gd name="connsiteY119" fmla="*/ 25476 h 101742"/>
              <a:gd name="connsiteX120" fmla="*/ 312974 w 312973"/>
              <a:gd name="connsiteY120" fmla="*/ 62549 h 101742"/>
              <a:gd name="connsiteX121" fmla="*/ 312974 w 312973"/>
              <a:gd name="connsiteY121" fmla="*/ 39357 h 101742"/>
              <a:gd name="connsiteX122" fmla="*/ 310851 w 312973"/>
              <a:gd name="connsiteY122" fmla="*/ 22700 h 101742"/>
              <a:gd name="connsiteX123" fmla="*/ 304640 w 312973"/>
              <a:gd name="connsiteY123" fmla="*/ 10288 h 101742"/>
              <a:gd name="connsiteX124" fmla="*/ 294351 w 312973"/>
              <a:gd name="connsiteY124" fmla="*/ 2613 h 101742"/>
              <a:gd name="connsiteX125" fmla="*/ 280957 w 312973"/>
              <a:gd name="connsiteY125" fmla="*/ 0 h 101742"/>
              <a:gd name="connsiteX126" fmla="*/ 267228 w 312973"/>
              <a:gd name="connsiteY126" fmla="*/ 2613 h 101742"/>
              <a:gd name="connsiteX127" fmla="*/ 257263 w 312973"/>
              <a:gd name="connsiteY127" fmla="*/ 10288 h 101742"/>
              <a:gd name="connsiteX128" fmla="*/ 250895 w 312973"/>
              <a:gd name="connsiteY128" fmla="*/ 22700 h 101742"/>
              <a:gd name="connsiteX129" fmla="*/ 248773 w 312973"/>
              <a:gd name="connsiteY129" fmla="*/ 39357 h 101742"/>
              <a:gd name="connsiteX130" fmla="*/ 248773 w 312973"/>
              <a:gd name="connsiteY130" fmla="*/ 62549 h 101742"/>
              <a:gd name="connsiteX131" fmla="*/ 250895 w 312973"/>
              <a:gd name="connsiteY131" fmla="*/ 79366 h 101742"/>
              <a:gd name="connsiteX132" fmla="*/ 257263 w 312973"/>
              <a:gd name="connsiteY132" fmla="*/ 91615 h 101742"/>
              <a:gd name="connsiteX133" fmla="*/ 267395 w 312973"/>
              <a:gd name="connsiteY133" fmla="*/ 99286 h 101742"/>
              <a:gd name="connsiteX134" fmla="*/ 280957 w 312973"/>
              <a:gd name="connsiteY134" fmla="*/ 101742 h 101742"/>
              <a:gd name="connsiteX135" fmla="*/ 294518 w 312973"/>
              <a:gd name="connsiteY135" fmla="*/ 99286 h 101742"/>
              <a:gd name="connsiteX136" fmla="*/ 304640 w 312973"/>
              <a:gd name="connsiteY136" fmla="*/ 91615 h 101742"/>
              <a:gd name="connsiteX137" fmla="*/ 310851 w 312973"/>
              <a:gd name="connsiteY137" fmla="*/ 79366 h 101742"/>
              <a:gd name="connsiteX138" fmla="*/ 312974 w 312973"/>
              <a:gd name="connsiteY138" fmla="*/ 62549 h 101742"/>
              <a:gd name="connsiteX139" fmla="*/ 261509 w 312973"/>
              <a:gd name="connsiteY139" fmla="*/ 60093 h 101742"/>
              <a:gd name="connsiteX140" fmla="*/ 261509 w 312973"/>
              <a:gd name="connsiteY140" fmla="*/ 56665 h 101742"/>
              <a:gd name="connsiteX141" fmla="*/ 261509 w 312973"/>
              <a:gd name="connsiteY141" fmla="*/ 53238 h 101742"/>
              <a:gd name="connsiteX142" fmla="*/ 261509 w 312973"/>
              <a:gd name="connsiteY142" fmla="*/ 36580 h 101742"/>
              <a:gd name="connsiteX143" fmla="*/ 262816 w 312973"/>
              <a:gd name="connsiteY143" fmla="*/ 24333 h 101742"/>
              <a:gd name="connsiteX144" fmla="*/ 267071 w 312973"/>
              <a:gd name="connsiteY144" fmla="*/ 15677 h 101742"/>
              <a:gd name="connsiteX145" fmla="*/ 272947 w 312973"/>
              <a:gd name="connsiteY145" fmla="*/ 11758 h 101742"/>
              <a:gd name="connsiteX146" fmla="*/ 280957 w 312973"/>
              <a:gd name="connsiteY146" fmla="*/ 10288 h 101742"/>
              <a:gd name="connsiteX147" fmla="*/ 288632 w 312973"/>
              <a:gd name="connsiteY147" fmla="*/ 11595 h 101742"/>
              <a:gd name="connsiteX148" fmla="*/ 294351 w 312973"/>
              <a:gd name="connsiteY148" fmla="*/ 15514 h 101742"/>
              <a:gd name="connsiteX149" fmla="*/ 298105 w 312973"/>
              <a:gd name="connsiteY149" fmla="*/ 21720 h 101742"/>
              <a:gd name="connsiteX150" fmla="*/ 300071 w 312973"/>
              <a:gd name="connsiteY150" fmla="*/ 30375 h 101742"/>
              <a:gd name="connsiteX151" fmla="*/ 261509 w 312973"/>
              <a:gd name="connsiteY151" fmla="*/ 60093 h 101742"/>
              <a:gd name="connsiteX152" fmla="*/ 300395 w 312973"/>
              <a:gd name="connsiteY152" fmla="*/ 65162 h 101742"/>
              <a:gd name="connsiteX153" fmla="*/ 298921 w 312973"/>
              <a:gd name="connsiteY153" fmla="*/ 77892 h 101742"/>
              <a:gd name="connsiteX154" fmla="*/ 294351 w 312973"/>
              <a:gd name="connsiteY154" fmla="*/ 86556 h 101742"/>
              <a:gd name="connsiteX155" fmla="*/ 288632 w 312973"/>
              <a:gd name="connsiteY155" fmla="*/ 90308 h 101742"/>
              <a:gd name="connsiteX156" fmla="*/ 280957 w 312973"/>
              <a:gd name="connsiteY156" fmla="*/ 91615 h 101742"/>
              <a:gd name="connsiteX157" fmla="*/ 273606 w 312973"/>
              <a:gd name="connsiteY157" fmla="*/ 90476 h 101742"/>
              <a:gd name="connsiteX158" fmla="*/ 268044 w 312973"/>
              <a:gd name="connsiteY158" fmla="*/ 86880 h 101742"/>
              <a:gd name="connsiteX159" fmla="*/ 263966 w 312973"/>
              <a:gd name="connsiteY159" fmla="*/ 80672 h 101742"/>
              <a:gd name="connsiteX160" fmla="*/ 261843 w 312973"/>
              <a:gd name="connsiteY160" fmla="*/ 71851 h 101742"/>
              <a:gd name="connsiteX161" fmla="*/ 300395 w 312973"/>
              <a:gd name="connsiteY161" fmla="*/ 42459 h 101742"/>
              <a:gd name="connsiteX162" fmla="*/ 300395 w 312973"/>
              <a:gd name="connsiteY162" fmla="*/ 47359 h 101742"/>
              <a:gd name="connsiteX163" fmla="*/ 300395 w 312973"/>
              <a:gd name="connsiteY163" fmla="*/ 51115 h 101742"/>
              <a:gd name="connsiteX164" fmla="*/ 300395 w 312973"/>
              <a:gd name="connsiteY164" fmla="*/ 65162 h 101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312973" h="101742">
                <a:moveTo>
                  <a:pt x="48851" y="80839"/>
                </a:moveTo>
                <a:cubicBezTo>
                  <a:pt x="48851" y="82031"/>
                  <a:pt x="48632" y="83180"/>
                  <a:pt x="48203" y="84267"/>
                </a:cubicBezTo>
                <a:cubicBezTo>
                  <a:pt x="47764" y="85250"/>
                  <a:pt x="47105" y="86169"/>
                  <a:pt x="46237" y="87037"/>
                </a:cubicBezTo>
                <a:cubicBezTo>
                  <a:pt x="44826" y="88458"/>
                  <a:pt x="42860" y="89598"/>
                  <a:pt x="40361" y="90476"/>
                </a:cubicBezTo>
                <a:cubicBezTo>
                  <a:pt x="37851" y="91228"/>
                  <a:pt x="34913" y="91615"/>
                  <a:pt x="31536" y="91615"/>
                </a:cubicBezTo>
                <a:cubicBezTo>
                  <a:pt x="29465" y="91615"/>
                  <a:pt x="27343" y="91395"/>
                  <a:pt x="25158" y="90956"/>
                </a:cubicBezTo>
                <a:cubicBezTo>
                  <a:pt x="22983" y="90528"/>
                  <a:pt x="20965" y="89765"/>
                  <a:pt x="19114" y="88678"/>
                </a:cubicBezTo>
                <a:cubicBezTo>
                  <a:pt x="17378" y="87591"/>
                  <a:pt x="15904" y="86169"/>
                  <a:pt x="14701" y="84424"/>
                </a:cubicBezTo>
                <a:cubicBezTo>
                  <a:pt x="13509" y="82574"/>
                  <a:pt x="12798" y="80348"/>
                  <a:pt x="12579" y="77735"/>
                </a:cubicBezTo>
                <a:lnTo>
                  <a:pt x="0" y="77735"/>
                </a:lnTo>
                <a:cubicBezTo>
                  <a:pt x="0" y="80892"/>
                  <a:pt x="711" y="83943"/>
                  <a:pt x="2123" y="86880"/>
                </a:cubicBezTo>
                <a:cubicBezTo>
                  <a:pt x="3545" y="89713"/>
                  <a:pt x="5615" y="92210"/>
                  <a:pt x="8334" y="94395"/>
                </a:cubicBezTo>
                <a:cubicBezTo>
                  <a:pt x="11052" y="96673"/>
                  <a:pt x="14325" y="98471"/>
                  <a:pt x="18142" y="99777"/>
                </a:cubicBezTo>
                <a:cubicBezTo>
                  <a:pt x="22063" y="101084"/>
                  <a:pt x="26527" y="101742"/>
                  <a:pt x="31536" y="101742"/>
                </a:cubicBezTo>
                <a:cubicBezTo>
                  <a:pt x="35886" y="101742"/>
                  <a:pt x="39922" y="101251"/>
                  <a:pt x="43623" y="100269"/>
                </a:cubicBezTo>
                <a:cubicBezTo>
                  <a:pt x="47325" y="99182"/>
                  <a:pt x="50482" y="97708"/>
                  <a:pt x="53096" y="95858"/>
                </a:cubicBezTo>
                <a:cubicBezTo>
                  <a:pt x="55710" y="93904"/>
                  <a:pt x="57728" y="91615"/>
                  <a:pt x="59140" y="89002"/>
                </a:cubicBezTo>
                <a:cubicBezTo>
                  <a:pt x="60667" y="86284"/>
                  <a:pt x="61430" y="83285"/>
                  <a:pt x="61430" y="80024"/>
                </a:cubicBezTo>
                <a:cubicBezTo>
                  <a:pt x="61430" y="76972"/>
                  <a:pt x="60782" y="74307"/>
                  <a:pt x="59475" y="72018"/>
                </a:cubicBezTo>
                <a:cubicBezTo>
                  <a:pt x="58168" y="69729"/>
                  <a:pt x="56317" y="67660"/>
                  <a:pt x="53912" y="65810"/>
                </a:cubicBezTo>
                <a:cubicBezTo>
                  <a:pt x="51413" y="64179"/>
                  <a:pt x="48360" y="62769"/>
                  <a:pt x="44763" y="61567"/>
                </a:cubicBezTo>
                <a:cubicBezTo>
                  <a:pt x="41177" y="60260"/>
                  <a:pt x="37140" y="59121"/>
                  <a:pt x="32675" y="58139"/>
                </a:cubicBezTo>
                <a:cubicBezTo>
                  <a:pt x="29193" y="57480"/>
                  <a:pt x="26308" y="56780"/>
                  <a:pt x="24018" y="56017"/>
                </a:cubicBezTo>
                <a:cubicBezTo>
                  <a:pt x="21843" y="55254"/>
                  <a:pt x="20097" y="54436"/>
                  <a:pt x="18790" y="53564"/>
                </a:cubicBezTo>
                <a:cubicBezTo>
                  <a:pt x="17378" y="52693"/>
                  <a:pt x="16395" y="51713"/>
                  <a:pt x="15851" y="50625"/>
                </a:cubicBezTo>
                <a:cubicBezTo>
                  <a:pt x="15308" y="49427"/>
                  <a:pt x="15036" y="48121"/>
                  <a:pt x="15036" y="46706"/>
                </a:cubicBezTo>
                <a:cubicBezTo>
                  <a:pt x="15036" y="45291"/>
                  <a:pt x="15360" y="43930"/>
                  <a:pt x="16008" y="42623"/>
                </a:cubicBezTo>
                <a:cubicBezTo>
                  <a:pt x="16772" y="41207"/>
                  <a:pt x="17807" y="40010"/>
                  <a:pt x="19114" y="39030"/>
                </a:cubicBezTo>
                <a:cubicBezTo>
                  <a:pt x="20421" y="38051"/>
                  <a:pt x="22063" y="37288"/>
                  <a:pt x="24018" y="36744"/>
                </a:cubicBezTo>
                <a:cubicBezTo>
                  <a:pt x="26088" y="36091"/>
                  <a:pt x="28483" y="35764"/>
                  <a:pt x="31212" y="35764"/>
                </a:cubicBezTo>
                <a:cubicBezTo>
                  <a:pt x="33826" y="35764"/>
                  <a:pt x="36157" y="36145"/>
                  <a:pt x="38228" y="36907"/>
                </a:cubicBezTo>
                <a:cubicBezTo>
                  <a:pt x="40298" y="37669"/>
                  <a:pt x="42044" y="38594"/>
                  <a:pt x="43456" y="39683"/>
                </a:cubicBezTo>
                <a:cubicBezTo>
                  <a:pt x="44878" y="40881"/>
                  <a:pt x="45965" y="42242"/>
                  <a:pt x="46728" y="43766"/>
                </a:cubicBezTo>
                <a:cubicBezTo>
                  <a:pt x="47596" y="45291"/>
                  <a:pt x="48036" y="46869"/>
                  <a:pt x="48036" y="48502"/>
                </a:cubicBezTo>
                <a:lnTo>
                  <a:pt x="60614" y="48502"/>
                </a:lnTo>
                <a:cubicBezTo>
                  <a:pt x="60614" y="45236"/>
                  <a:pt x="59903" y="42242"/>
                  <a:pt x="58492" y="39520"/>
                </a:cubicBezTo>
                <a:cubicBezTo>
                  <a:pt x="57185" y="36689"/>
                  <a:pt x="55282" y="34240"/>
                  <a:pt x="52772" y="32172"/>
                </a:cubicBezTo>
                <a:cubicBezTo>
                  <a:pt x="50158" y="30102"/>
                  <a:pt x="47053" y="28470"/>
                  <a:pt x="43456" y="27272"/>
                </a:cubicBezTo>
                <a:cubicBezTo>
                  <a:pt x="39870" y="26074"/>
                  <a:pt x="35781" y="25476"/>
                  <a:pt x="31212" y="25476"/>
                </a:cubicBezTo>
                <a:cubicBezTo>
                  <a:pt x="26956" y="25476"/>
                  <a:pt x="23087" y="26074"/>
                  <a:pt x="19605" y="27272"/>
                </a:cubicBezTo>
                <a:cubicBezTo>
                  <a:pt x="16123" y="28361"/>
                  <a:pt x="13070" y="29885"/>
                  <a:pt x="10456" y="31845"/>
                </a:cubicBezTo>
                <a:cubicBezTo>
                  <a:pt x="7957" y="33804"/>
                  <a:pt x="5991" y="36091"/>
                  <a:pt x="4580" y="38704"/>
                </a:cubicBezTo>
                <a:cubicBezTo>
                  <a:pt x="3158" y="41317"/>
                  <a:pt x="2457" y="44093"/>
                  <a:pt x="2457" y="47032"/>
                </a:cubicBezTo>
                <a:cubicBezTo>
                  <a:pt x="2457" y="50080"/>
                  <a:pt x="3105" y="52748"/>
                  <a:pt x="4412" y="55034"/>
                </a:cubicBezTo>
                <a:cubicBezTo>
                  <a:pt x="5824" y="57323"/>
                  <a:pt x="7790" y="59278"/>
                  <a:pt x="10299" y="60908"/>
                </a:cubicBezTo>
                <a:cubicBezTo>
                  <a:pt x="12798" y="62654"/>
                  <a:pt x="15737" y="64179"/>
                  <a:pt x="19114" y="65486"/>
                </a:cubicBezTo>
                <a:cubicBezTo>
                  <a:pt x="22606" y="66688"/>
                  <a:pt x="26465" y="67712"/>
                  <a:pt x="30720" y="68590"/>
                </a:cubicBezTo>
                <a:cubicBezTo>
                  <a:pt x="34202" y="69238"/>
                  <a:pt x="37088" y="70001"/>
                  <a:pt x="39378" y="70879"/>
                </a:cubicBezTo>
                <a:cubicBezTo>
                  <a:pt x="41668" y="71631"/>
                  <a:pt x="43519" y="72509"/>
                  <a:pt x="44930" y="73492"/>
                </a:cubicBezTo>
                <a:cubicBezTo>
                  <a:pt x="46342" y="74579"/>
                  <a:pt x="47325" y="75718"/>
                  <a:pt x="47868" y="76920"/>
                </a:cubicBezTo>
                <a:cubicBezTo>
                  <a:pt x="48527" y="78111"/>
                  <a:pt x="48851" y="79418"/>
                  <a:pt x="48851" y="80839"/>
                </a:cubicBezTo>
                <a:close/>
                <a:moveTo>
                  <a:pt x="132480" y="80839"/>
                </a:moveTo>
                <a:cubicBezTo>
                  <a:pt x="132480" y="82031"/>
                  <a:pt x="132260" y="83180"/>
                  <a:pt x="131831" y="84267"/>
                </a:cubicBezTo>
                <a:cubicBezTo>
                  <a:pt x="131392" y="85250"/>
                  <a:pt x="130744" y="86169"/>
                  <a:pt x="129866" y="87037"/>
                </a:cubicBezTo>
                <a:cubicBezTo>
                  <a:pt x="128454" y="88458"/>
                  <a:pt x="126488" y="89598"/>
                  <a:pt x="123989" y="90476"/>
                </a:cubicBezTo>
                <a:cubicBezTo>
                  <a:pt x="121480" y="91228"/>
                  <a:pt x="118541" y="91615"/>
                  <a:pt x="115164" y="91615"/>
                </a:cubicBezTo>
                <a:cubicBezTo>
                  <a:pt x="113094" y="91615"/>
                  <a:pt x="110971" y="91395"/>
                  <a:pt x="108796" y="90956"/>
                </a:cubicBezTo>
                <a:cubicBezTo>
                  <a:pt x="106611" y="90528"/>
                  <a:pt x="104603" y="89765"/>
                  <a:pt x="102742" y="88678"/>
                </a:cubicBezTo>
                <a:cubicBezTo>
                  <a:pt x="101006" y="87591"/>
                  <a:pt x="99532" y="86169"/>
                  <a:pt x="98340" y="84424"/>
                </a:cubicBezTo>
                <a:cubicBezTo>
                  <a:pt x="97138" y="82574"/>
                  <a:pt x="96427" y="80348"/>
                  <a:pt x="96207" y="77735"/>
                </a:cubicBezTo>
                <a:lnTo>
                  <a:pt x="83628" y="77735"/>
                </a:lnTo>
                <a:cubicBezTo>
                  <a:pt x="83628" y="80892"/>
                  <a:pt x="84339" y="83943"/>
                  <a:pt x="85751" y="86880"/>
                </a:cubicBezTo>
                <a:cubicBezTo>
                  <a:pt x="87173" y="89713"/>
                  <a:pt x="89243" y="92210"/>
                  <a:pt x="91962" y="94395"/>
                </a:cubicBezTo>
                <a:cubicBezTo>
                  <a:pt x="94691" y="96673"/>
                  <a:pt x="97953" y="98471"/>
                  <a:pt x="101770" y="99777"/>
                </a:cubicBezTo>
                <a:cubicBezTo>
                  <a:pt x="105691" y="101084"/>
                  <a:pt x="110156" y="101742"/>
                  <a:pt x="115164" y="101742"/>
                </a:cubicBezTo>
                <a:cubicBezTo>
                  <a:pt x="119524" y="101742"/>
                  <a:pt x="123550" y="101251"/>
                  <a:pt x="127252" y="100269"/>
                </a:cubicBezTo>
                <a:cubicBezTo>
                  <a:pt x="130953" y="99182"/>
                  <a:pt x="134111" y="97708"/>
                  <a:pt x="136725" y="95858"/>
                </a:cubicBezTo>
                <a:cubicBezTo>
                  <a:pt x="139339" y="93904"/>
                  <a:pt x="141357" y="91615"/>
                  <a:pt x="142779" y="89002"/>
                </a:cubicBezTo>
                <a:cubicBezTo>
                  <a:pt x="144295" y="86284"/>
                  <a:pt x="145058" y="83285"/>
                  <a:pt x="145058" y="80024"/>
                </a:cubicBezTo>
                <a:cubicBezTo>
                  <a:pt x="145058" y="76972"/>
                  <a:pt x="144410" y="74307"/>
                  <a:pt x="143103" y="72018"/>
                </a:cubicBezTo>
                <a:cubicBezTo>
                  <a:pt x="141796" y="69729"/>
                  <a:pt x="139945" y="67660"/>
                  <a:pt x="137551" y="65810"/>
                </a:cubicBezTo>
                <a:cubicBezTo>
                  <a:pt x="135041" y="64179"/>
                  <a:pt x="131988" y="62769"/>
                  <a:pt x="128402" y="61567"/>
                </a:cubicBezTo>
                <a:cubicBezTo>
                  <a:pt x="124805" y="60260"/>
                  <a:pt x="120769" y="59121"/>
                  <a:pt x="116304" y="58139"/>
                </a:cubicBezTo>
                <a:cubicBezTo>
                  <a:pt x="112822" y="57480"/>
                  <a:pt x="109936" y="56780"/>
                  <a:pt x="107646" y="56017"/>
                </a:cubicBezTo>
                <a:cubicBezTo>
                  <a:pt x="105471" y="55254"/>
                  <a:pt x="103725" y="54436"/>
                  <a:pt x="102418" y="53564"/>
                </a:cubicBezTo>
                <a:cubicBezTo>
                  <a:pt x="101006" y="52693"/>
                  <a:pt x="100024" y="51713"/>
                  <a:pt x="99480" y="50625"/>
                </a:cubicBezTo>
                <a:cubicBezTo>
                  <a:pt x="98936" y="49427"/>
                  <a:pt x="98664" y="48121"/>
                  <a:pt x="98664" y="46706"/>
                </a:cubicBezTo>
                <a:cubicBezTo>
                  <a:pt x="98664" y="45291"/>
                  <a:pt x="98989" y="43930"/>
                  <a:pt x="99647" y="42623"/>
                </a:cubicBezTo>
                <a:cubicBezTo>
                  <a:pt x="100410" y="41207"/>
                  <a:pt x="101435" y="40010"/>
                  <a:pt x="102742" y="39030"/>
                </a:cubicBezTo>
                <a:cubicBezTo>
                  <a:pt x="104049" y="38051"/>
                  <a:pt x="105691" y="37288"/>
                  <a:pt x="107646" y="36744"/>
                </a:cubicBezTo>
                <a:cubicBezTo>
                  <a:pt x="109717" y="36091"/>
                  <a:pt x="112111" y="35764"/>
                  <a:pt x="114840" y="35764"/>
                </a:cubicBezTo>
                <a:cubicBezTo>
                  <a:pt x="117454" y="35764"/>
                  <a:pt x="119796" y="36145"/>
                  <a:pt x="121866" y="36907"/>
                </a:cubicBezTo>
                <a:cubicBezTo>
                  <a:pt x="123937" y="37669"/>
                  <a:pt x="125673" y="38594"/>
                  <a:pt x="127095" y="39683"/>
                </a:cubicBezTo>
                <a:cubicBezTo>
                  <a:pt x="128506" y="40881"/>
                  <a:pt x="129594" y="42242"/>
                  <a:pt x="130357" y="43766"/>
                </a:cubicBezTo>
                <a:cubicBezTo>
                  <a:pt x="131225" y="45291"/>
                  <a:pt x="131664" y="46869"/>
                  <a:pt x="131664" y="48502"/>
                </a:cubicBezTo>
                <a:lnTo>
                  <a:pt x="144243" y="48502"/>
                </a:lnTo>
                <a:cubicBezTo>
                  <a:pt x="144243" y="45236"/>
                  <a:pt x="143542" y="42242"/>
                  <a:pt x="142120" y="39520"/>
                </a:cubicBezTo>
                <a:cubicBezTo>
                  <a:pt x="140813" y="36689"/>
                  <a:pt x="138910" y="34240"/>
                  <a:pt x="136401" y="32172"/>
                </a:cubicBezTo>
                <a:cubicBezTo>
                  <a:pt x="133787" y="30102"/>
                  <a:pt x="130681" y="28470"/>
                  <a:pt x="127095" y="27272"/>
                </a:cubicBezTo>
                <a:cubicBezTo>
                  <a:pt x="123498" y="26074"/>
                  <a:pt x="119409" y="25476"/>
                  <a:pt x="114840" y="25476"/>
                </a:cubicBezTo>
                <a:cubicBezTo>
                  <a:pt x="110584" y="25476"/>
                  <a:pt x="106726" y="26074"/>
                  <a:pt x="103234" y="27272"/>
                </a:cubicBezTo>
                <a:cubicBezTo>
                  <a:pt x="99752" y="28361"/>
                  <a:pt x="96699" y="29885"/>
                  <a:pt x="94085" y="31845"/>
                </a:cubicBezTo>
                <a:cubicBezTo>
                  <a:pt x="91585" y="33804"/>
                  <a:pt x="89620" y="36091"/>
                  <a:pt x="88208" y="38704"/>
                </a:cubicBezTo>
                <a:cubicBezTo>
                  <a:pt x="86786" y="41317"/>
                  <a:pt x="86086" y="44093"/>
                  <a:pt x="86086" y="47032"/>
                </a:cubicBezTo>
                <a:cubicBezTo>
                  <a:pt x="86086" y="50080"/>
                  <a:pt x="86734" y="52748"/>
                  <a:pt x="88041" y="55034"/>
                </a:cubicBezTo>
                <a:cubicBezTo>
                  <a:pt x="89463" y="57323"/>
                  <a:pt x="91418" y="59278"/>
                  <a:pt x="93928" y="60908"/>
                </a:cubicBezTo>
                <a:cubicBezTo>
                  <a:pt x="96427" y="62654"/>
                  <a:pt x="99375" y="64179"/>
                  <a:pt x="102742" y="65486"/>
                </a:cubicBezTo>
                <a:cubicBezTo>
                  <a:pt x="106235" y="66688"/>
                  <a:pt x="110103" y="67712"/>
                  <a:pt x="114349" y="68590"/>
                </a:cubicBezTo>
                <a:cubicBezTo>
                  <a:pt x="117831" y="69238"/>
                  <a:pt x="120716" y="70001"/>
                  <a:pt x="123006" y="70879"/>
                </a:cubicBezTo>
                <a:cubicBezTo>
                  <a:pt x="125296" y="71631"/>
                  <a:pt x="127147" y="72509"/>
                  <a:pt x="128559" y="73492"/>
                </a:cubicBezTo>
                <a:cubicBezTo>
                  <a:pt x="129980" y="74579"/>
                  <a:pt x="130953" y="75718"/>
                  <a:pt x="131497" y="76920"/>
                </a:cubicBezTo>
                <a:cubicBezTo>
                  <a:pt x="132155" y="78111"/>
                  <a:pt x="132480" y="79418"/>
                  <a:pt x="132480" y="80839"/>
                </a:cubicBezTo>
                <a:close/>
                <a:moveTo>
                  <a:pt x="215460" y="25476"/>
                </a:moveTo>
                <a:cubicBezTo>
                  <a:pt x="210116" y="25476"/>
                  <a:pt x="205327" y="26673"/>
                  <a:pt x="201082" y="29069"/>
                </a:cubicBezTo>
                <a:cubicBezTo>
                  <a:pt x="196942" y="31355"/>
                  <a:pt x="193345" y="34512"/>
                  <a:pt x="190302" y="38540"/>
                </a:cubicBezTo>
                <a:lnTo>
                  <a:pt x="190302" y="36744"/>
                </a:lnTo>
                <a:lnTo>
                  <a:pt x="189643" y="26782"/>
                </a:lnTo>
                <a:lnTo>
                  <a:pt x="177723" y="26782"/>
                </a:lnTo>
                <a:lnTo>
                  <a:pt x="177723" y="100436"/>
                </a:lnTo>
                <a:lnTo>
                  <a:pt x="190302" y="100436"/>
                </a:lnTo>
                <a:lnTo>
                  <a:pt x="190302" y="53238"/>
                </a:lnTo>
                <a:cubicBezTo>
                  <a:pt x="191170" y="50951"/>
                  <a:pt x="192205" y="48883"/>
                  <a:pt x="193408" y="47032"/>
                </a:cubicBezTo>
                <a:cubicBezTo>
                  <a:pt x="194715" y="45181"/>
                  <a:pt x="196178" y="43657"/>
                  <a:pt x="197810" y="42459"/>
                </a:cubicBezTo>
                <a:cubicBezTo>
                  <a:pt x="199660" y="40935"/>
                  <a:pt x="201846" y="39846"/>
                  <a:pt x="204345" y="39193"/>
                </a:cubicBezTo>
                <a:cubicBezTo>
                  <a:pt x="206854" y="38431"/>
                  <a:pt x="209688" y="38051"/>
                  <a:pt x="212846" y="38051"/>
                </a:cubicBezTo>
                <a:cubicBezTo>
                  <a:pt x="215240" y="38051"/>
                  <a:pt x="217530" y="38159"/>
                  <a:pt x="219705" y="38377"/>
                </a:cubicBezTo>
                <a:cubicBezTo>
                  <a:pt x="221880" y="38594"/>
                  <a:pt x="224169" y="38976"/>
                  <a:pt x="226564" y="39520"/>
                </a:cubicBezTo>
                <a:lnTo>
                  <a:pt x="228362" y="27272"/>
                </a:lnTo>
                <a:cubicBezTo>
                  <a:pt x="227055" y="26728"/>
                  <a:pt x="225153" y="26293"/>
                  <a:pt x="222643" y="25966"/>
                </a:cubicBezTo>
                <a:cubicBezTo>
                  <a:pt x="220144" y="25640"/>
                  <a:pt x="217750" y="25476"/>
                  <a:pt x="215460" y="25476"/>
                </a:cubicBezTo>
                <a:close/>
                <a:moveTo>
                  <a:pt x="312974" y="62549"/>
                </a:moveTo>
                <a:lnTo>
                  <a:pt x="312974" y="39357"/>
                </a:lnTo>
                <a:cubicBezTo>
                  <a:pt x="312974" y="33042"/>
                  <a:pt x="312263" y="27489"/>
                  <a:pt x="310851" y="22700"/>
                </a:cubicBezTo>
                <a:cubicBezTo>
                  <a:pt x="309439" y="17801"/>
                  <a:pt x="307369" y="13663"/>
                  <a:pt x="304640" y="10288"/>
                </a:cubicBezTo>
                <a:cubicBezTo>
                  <a:pt x="301807" y="6914"/>
                  <a:pt x="298377" y="4355"/>
                  <a:pt x="294351" y="2613"/>
                </a:cubicBezTo>
                <a:cubicBezTo>
                  <a:pt x="290430" y="872"/>
                  <a:pt x="285965" y="0"/>
                  <a:pt x="280957" y="0"/>
                </a:cubicBezTo>
                <a:cubicBezTo>
                  <a:pt x="275833" y="0"/>
                  <a:pt x="271264" y="872"/>
                  <a:pt x="267228" y="2613"/>
                </a:cubicBezTo>
                <a:cubicBezTo>
                  <a:pt x="263307" y="4355"/>
                  <a:pt x="259982" y="6914"/>
                  <a:pt x="257263" y="10288"/>
                </a:cubicBezTo>
                <a:cubicBezTo>
                  <a:pt x="254545" y="13663"/>
                  <a:pt x="252422" y="17801"/>
                  <a:pt x="250895" y="22700"/>
                </a:cubicBezTo>
                <a:cubicBezTo>
                  <a:pt x="249473" y="27489"/>
                  <a:pt x="248773" y="33042"/>
                  <a:pt x="248773" y="39357"/>
                </a:cubicBezTo>
                <a:lnTo>
                  <a:pt x="248773" y="62549"/>
                </a:lnTo>
                <a:cubicBezTo>
                  <a:pt x="248773" y="68862"/>
                  <a:pt x="249473" y="74464"/>
                  <a:pt x="250895" y="79366"/>
                </a:cubicBezTo>
                <a:cubicBezTo>
                  <a:pt x="252422" y="84152"/>
                  <a:pt x="254545" y="88239"/>
                  <a:pt x="257263" y="91615"/>
                </a:cubicBezTo>
                <a:cubicBezTo>
                  <a:pt x="260097" y="94991"/>
                  <a:pt x="263474" y="97551"/>
                  <a:pt x="267395" y="99286"/>
                </a:cubicBezTo>
                <a:cubicBezTo>
                  <a:pt x="271421" y="100927"/>
                  <a:pt x="275948" y="101742"/>
                  <a:pt x="280957" y="101742"/>
                </a:cubicBezTo>
                <a:cubicBezTo>
                  <a:pt x="286070" y="101742"/>
                  <a:pt x="290597" y="100927"/>
                  <a:pt x="294518" y="99286"/>
                </a:cubicBezTo>
                <a:cubicBezTo>
                  <a:pt x="298544" y="97551"/>
                  <a:pt x="301921" y="94991"/>
                  <a:pt x="304640" y="91615"/>
                </a:cubicBezTo>
                <a:cubicBezTo>
                  <a:pt x="307369" y="88239"/>
                  <a:pt x="309439" y="84152"/>
                  <a:pt x="310851" y="79366"/>
                </a:cubicBezTo>
                <a:cubicBezTo>
                  <a:pt x="312263" y="74464"/>
                  <a:pt x="312974" y="68862"/>
                  <a:pt x="312974" y="62549"/>
                </a:cubicBezTo>
                <a:close/>
                <a:moveTo>
                  <a:pt x="261509" y="60093"/>
                </a:moveTo>
                <a:cubicBezTo>
                  <a:pt x="261509" y="58902"/>
                  <a:pt x="261509" y="57752"/>
                  <a:pt x="261509" y="56665"/>
                </a:cubicBezTo>
                <a:cubicBezTo>
                  <a:pt x="261509" y="55473"/>
                  <a:pt x="261509" y="54326"/>
                  <a:pt x="261509" y="53238"/>
                </a:cubicBezTo>
                <a:lnTo>
                  <a:pt x="261509" y="36580"/>
                </a:lnTo>
                <a:cubicBezTo>
                  <a:pt x="261509" y="31899"/>
                  <a:pt x="261948" y="27817"/>
                  <a:pt x="262816" y="24333"/>
                </a:cubicBezTo>
                <a:cubicBezTo>
                  <a:pt x="263798" y="20849"/>
                  <a:pt x="265210" y="17964"/>
                  <a:pt x="267071" y="15677"/>
                </a:cubicBezTo>
                <a:cubicBezTo>
                  <a:pt x="268702" y="13936"/>
                  <a:pt x="270658" y="12630"/>
                  <a:pt x="272947" y="11758"/>
                </a:cubicBezTo>
                <a:cubicBezTo>
                  <a:pt x="275237" y="10779"/>
                  <a:pt x="277904" y="10288"/>
                  <a:pt x="280957" y="10288"/>
                </a:cubicBezTo>
                <a:cubicBezTo>
                  <a:pt x="283895" y="10288"/>
                  <a:pt x="286457" y="10724"/>
                  <a:pt x="288632" y="11595"/>
                </a:cubicBezTo>
                <a:cubicBezTo>
                  <a:pt x="290922" y="12465"/>
                  <a:pt x="292825" y="13772"/>
                  <a:pt x="294351" y="15514"/>
                </a:cubicBezTo>
                <a:cubicBezTo>
                  <a:pt x="295982" y="17148"/>
                  <a:pt x="297237" y="19216"/>
                  <a:pt x="298105" y="21720"/>
                </a:cubicBezTo>
                <a:cubicBezTo>
                  <a:pt x="299088" y="24223"/>
                  <a:pt x="299746" y="27109"/>
                  <a:pt x="300071" y="30375"/>
                </a:cubicBezTo>
                <a:lnTo>
                  <a:pt x="261509" y="60093"/>
                </a:lnTo>
                <a:close/>
                <a:moveTo>
                  <a:pt x="300395" y="65162"/>
                </a:moveTo>
                <a:cubicBezTo>
                  <a:pt x="300395" y="70053"/>
                  <a:pt x="299903" y="74307"/>
                  <a:pt x="298921" y="77892"/>
                </a:cubicBezTo>
                <a:cubicBezTo>
                  <a:pt x="297948" y="81487"/>
                  <a:pt x="296421" y="84372"/>
                  <a:pt x="294351" y="86556"/>
                </a:cubicBezTo>
                <a:cubicBezTo>
                  <a:pt x="292720" y="88187"/>
                  <a:pt x="290807" y="89441"/>
                  <a:pt x="288632" y="90308"/>
                </a:cubicBezTo>
                <a:cubicBezTo>
                  <a:pt x="286457" y="91176"/>
                  <a:pt x="283895" y="91615"/>
                  <a:pt x="280957" y="91615"/>
                </a:cubicBezTo>
                <a:cubicBezTo>
                  <a:pt x="278228" y="91615"/>
                  <a:pt x="275781" y="91228"/>
                  <a:pt x="273606" y="90476"/>
                </a:cubicBezTo>
                <a:cubicBezTo>
                  <a:pt x="271421" y="89598"/>
                  <a:pt x="269570" y="88406"/>
                  <a:pt x="268044" y="86880"/>
                </a:cubicBezTo>
                <a:cubicBezTo>
                  <a:pt x="266412" y="85250"/>
                  <a:pt x="265053" y="83180"/>
                  <a:pt x="263966" y="80672"/>
                </a:cubicBezTo>
                <a:cubicBezTo>
                  <a:pt x="262983" y="78164"/>
                  <a:pt x="262272" y="75227"/>
                  <a:pt x="261843" y="71851"/>
                </a:cubicBezTo>
                <a:lnTo>
                  <a:pt x="300395" y="42459"/>
                </a:lnTo>
                <a:cubicBezTo>
                  <a:pt x="300395" y="43766"/>
                  <a:pt x="300395" y="45399"/>
                  <a:pt x="300395" y="47359"/>
                </a:cubicBezTo>
                <a:cubicBezTo>
                  <a:pt x="300395" y="49210"/>
                  <a:pt x="300395" y="50462"/>
                  <a:pt x="300395" y="51115"/>
                </a:cubicBezTo>
                <a:lnTo>
                  <a:pt x="300395" y="65162"/>
                </a:lnTo>
                <a:close/>
              </a:path>
            </a:pathLst>
          </a:custGeom>
          <a:solidFill>
            <a:srgbClr val="026974"/>
          </a:solidFill>
          <a:ln w="10432" cap="sq">
            <a:noFill/>
            <a:prstDash val="solid"/>
            <a:miter/>
          </a:ln>
        </p:spPr>
        <p:txBody>
          <a:bodyPr rtlCol="0" anchor="ctr"/>
          <a:lstStyle/>
          <a:p>
            <a:endParaRPr lang="en-US" sz="2000"/>
          </a:p>
        </p:txBody>
      </p:sp>
      <p:sp>
        <p:nvSpPr>
          <p:cNvPr id="194" name="Freeform 193">
            <a:extLst>
              <a:ext uri="{FF2B5EF4-FFF2-40B4-BE49-F238E27FC236}">
                <a16:creationId xmlns:a16="http://schemas.microsoft.com/office/drawing/2014/main" id="{7916DB59-920D-5949-9EBF-B641069E5715}"/>
              </a:ext>
            </a:extLst>
          </p:cNvPr>
          <p:cNvSpPr/>
          <p:nvPr/>
        </p:nvSpPr>
        <p:spPr>
          <a:xfrm>
            <a:off x="3767000" y="4236815"/>
            <a:ext cx="18683" cy="35641"/>
          </a:xfrm>
          <a:custGeom>
            <a:avLst/>
            <a:gdLst>
              <a:gd name="connsiteX0" fmla="*/ 19772 w 19772"/>
              <a:gd name="connsiteY0" fmla="*/ 11915 h 37719"/>
              <a:gd name="connsiteX1" fmla="*/ 19772 w 19772"/>
              <a:gd name="connsiteY1" fmla="*/ 0 h 37719"/>
              <a:gd name="connsiteX2" fmla="*/ 6044 w 19772"/>
              <a:gd name="connsiteY2" fmla="*/ 0 h 37719"/>
              <a:gd name="connsiteX3" fmla="*/ 6044 w 19772"/>
              <a:gd name="connsiteY3" fmla="*/ 12082 h 37719"/>
              <a:gd name="connsiteX4" fmla="*/ 4580 w 19772"/>
              <a:gd name="connsiteY4" fmla="*/ 23349 h 37719"/>
              <a:gd name="connsiteX5" fmla="*/ 0 w 19772"/>
              <a:gd name="connsiteY5" fmla="*/ 33476 h 37719"/>
              <a:gd name="connsiteX6" fmla="*/ 7842 w 19772"/>
              <a:gd name="connsiteY6" fmla="*/ 37719 h 37719"/>
              <a:gd name="connsiteX7" fmla="*/ 16500 w 19772"/>
              <a:gd name="connsiteY7" fmla="*/ 25805 h 37719"/>
              <a:gd name="connsiteX8" fmla="*/ 19772 w 19772"/>
              <a:gd name="connsiteY8" fmla="*/ 11915 h 3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72" h="37719">
                <a:moveTo>
                  <a:pt x="19772" y="11915"/>
                </a:moveTo>
                <a:lnTo>
                  <a:pt x="19772" y="0"/>
                </a:lnTo>
                <a:lnTo>
                  <a:pt x="6044" y="0"/>
                </a:lnTo>
                <a:lnTo>
                  <a:pt x="6044" y="12082"/>
                </a:lnTo>
                <a:cubicBezTo>
                  <a:pt x="6044" y="16001"/>
                  <a:pt x="5552" y="19753"/>
                  <a:pt x="4580" y="23349"/>
                </a:cubicBezTo>
                <a:cubicBezTo>
                  <a:pt x="3702" y="26944"/>
                  <a:pt x="2175" y="30320"/>
                  <a:pt x="0" y="33476"/>
                </a:cubicBezTo>
                <a:lnTo>
                  <a:pt x="7842" y="37719"/>
                </a:lnTo>
                <a:cubicBezTo>
                  <a:pt x="11544" y="34459"/>
                  <a:pt x="14429" y="30477"/>
                  <a:pt x="16500" y="25805"/>
                </a:cubicBezTo>
                <a:cubicBezTo>
                  <a:pt x="18685" y="21122"/>
                  <a:pt x="19772" y="16492"/>
                  <a:pt x="19772" y="11915"/>
                </a:cubicBezTo>
                <a:close/>
              </a:path>
            </a:pathLst>
          </a:custGeom>
          <a:solidFill>
            <a:srgbClr val="000000"/>
          </a:solidFill>
          <a:ln w="10432" cap="sq">
            <a:noFill/>
            <a:prstDash val="solid"/>
            <a:miter/>
          </a:ln>
        </p:spPr>
        <p:txBody>
          <a:bodyPr rtlCol="0" anchor="ctr"/>
          <a:lstStyle/>
          <a:p>
            <a:endParaRPr lang="en-US" sz="2000"/>
          </a:p>
        </p:txBody>
      </p:sp>
      <p:sp>
        <p:nvSpPr>
          <p:cNvPr id="195" name="Freeform 194">
            <a:extLst>
              <a:ext uri="{FF2B5EF4-FFF2-40B4-BE49-F238E27FC236}">
                <a16:creationId xmlns:a16="http://schemas.microsoft.com/office/drawing/2014/main" id="{E71503FF-22B6-6B4C-89E4-A2E222943FBE}"/>
              </a:ext>
            </a:extLst>
          </p:cNvPr>
          <p:cNvSpPr/>
          <p:nvPr/>
        </p:nvSpPr>
        <p:spPr>
          <a:xfrm>
            <a:off x="3913621" y="4157346"/>
            <a:ext cx="275506" cy="94747"/>
          </a:xfrm>
          <a:custGeom>
            <a:avLst/>
            <a:gdLst>
              <a:gd name="connsiteX0" fmla="*/ 48851 w 291569"/>
              <a:gd name="connsiteY0" fmla="*/ 79369 h 100271"/>
              <a:gd name="connsiteX1" fmla="*/ 48203 w 291569"/>
              <a:gd name="connsiteY1" fmla="*/ 82797 h 100271"/>
              <a:gd name="connsiteX2" fmla="*/ 46237 w 291569"/>
              <a:gd name="connsiteY2" fmla="*/ 85567 h 100271"/>
              <a:gd name="connsiteX3" fmla="*/ 40361 w 291569"/>
              <a:gd name="connsiteY3" fmla="*/ 89005 h 100271"/>
              <a:gd name="connsiteX4" fmla="*/ 31536 w 291569"/>
              <a:gd name="connsiteY4" fmla="*/ 90144 h 100271"/>
              <a:gd name="connsiteX5" fmla="*/ 25168 w 291569"/>
              <a:gd name="connsiteY5" fmla="*/ 89486 h 100271"/>
              <a:gd name="connsiteX6" fmla="*/ 19114 w 291569"/>
              <a:gd name="connsiteY6" fmla="*/ 87207 h 100271"/>
              <a:gd name="connsiteX7" fmla="*/ 14712 w 291569"/>
              <a:gd name="connsiteY7" fmla="*/ 82954 h 100271"/>
              <a:gd name="connsiteX8" fmla="*/ 12579 w 291569"/>
              <a:gd name="connsiteY8" fmla="*/ 76265 h 100271"/>
              <a:gd name="connsiteX9" fmla="*/ 0 w 291569"/>
              <a:gd name="connsiteY9" fmla="*/ 76265 h 100271"/>
              <a:gd name="connsiteX10" fmla="*/ 2123 w 291569"/>
              <a:gd name="connsiteY10" fmla="*/ 85410 h 100271"/>
              <a:gd name="connsiteX11" fmla="*/ 8334 w 291569"/>
              <a:gd name="connsiteY11" fmla="*/ 92924 h 100271"/>
              <a:gd name="connsiteX12" fmla="*/ 18141 w 291569"/>
              <a:gd name="connsiteY12" fmla="*/ 98307 h 100271"/>
              <a:gd name="connsiteX13" fmla="*/ 31536 w 291569"/>
              <a:gd name="connsiteY13" fmla="*/ 100272 h 100271"/>
              <a:gd name="connsiteX14" fmla="*/ 43623 w 291569"/>
              <a:gd name="connsiteY14" fmla="*/ 98798 h 100271"/>
              <a:gd name="connsiteX15" fmla="*/ 53096 w 291569"/>
              <a:gd name="connsiteY15" fmla="*/ 94388 h 100271"/>
              <a:gd name="connsiteX16" fmla="*/ 59150 w 291569"/>
              <a:gd name="connsiteY16" fmla="*/ 87531 h 100271"/>
              <a:gd name="connsiteX17" fmla="*/ 61430 w 291569"/>
              <a:gd name="connsiteY17" fmla="*/ 78554 h 100271"/>
              <a:gd name="connsiteX18" fmla="*/ 59474 w 291569"/>
              <a:gd name="connsiteY18" fmla="*/ 70548 h 100271"/>
              <a:gd name="connsiteX19" fmla="*/ 53922 w 291569"/>
              <a:gd name="connsiteY19" fmla="*/ 64340 h 100271"/>
              <a:gd name="connsiteX20" fmla="*/ 44773 w 291569"/>
              <a:gd name="connsiteY20" fmla="*/ 60096 h 100271"/>
              <a:gd name="connsiteX21" fmla="*/ 32675 w 291569"/>
              <a:gd name="connsiteY21" fmla="*/ 56668 h 100271"/>
              <a:gd name="connsiteX22" fmla="*/ 24018 w 291569"/>
              <a:gd name="connsiteY22" fmla="*/ 54546 h 100271"/>
              <a:gd name="connsiteX23" fmla="*/ 18790 w 291569"/>
              <a:gd name="connsiteY23" fmla="*/ 52093 h 100271"/>
              <a:gd name="connsiteX24" fmla="*/ 15851 w 291569"/>
              <a:gd name="connsiteY24" fmla="*/ 49154 h 100271"/>
              <a:gd name="connsiteX25" fmla="*/ 15036 w 291569"/>
              <a:gd name="connsiteY25" fmla="*/ 45235 h 100271"/>
              <a:gd name="connsiteX26" fmla="*/ 16019 w 291569"/>
              <a:gd name="connsiteY26" fmla="*/ 41153 h 100271"/>
              <a:gd name="connsiteX27" fmla="*/ 19114 w 291569"/>
              <a:gd name="connsiteY27" fmla="*/ 37560 h 100271"/>
              <a:gd name="connsiteX28" fmla="*/ 24018 w 291569"/>
              <a:gd name="connsiteY28" fmla="*/ 35274 h 100271"/>
              <a:gd name="connsiteX29" fmla="*/ 31211 w 291569"/>
              <a:gd name="connsiteY29" fmla="*/ 34294 h 100271"/>
              <a:gd name="connsiteX30" fmla="*/ 38238 w 291569"/>
              <a:gd name="connsiteY30" fmla="*/ 35437 h 100271"/>
              <a:gd name="connsiteX31" fmla="*/ 43466 w 291569"/>
              <a:gd name="connsiteY31" fmla="*/ 38213 h 100271"/>
              <a:gd name="connsiteX32" fmla="*/ 46728 w 291569"/>
              <a:gd name="connsiteY32" fmla="*/ 42295 h 100271"/>
              <a:gd name="connsiteX33" fmla="*/ 48036 w 291569"/>
              <a:gd name="connsiteY33" fmla="*/ 47032 h 100271"/>
              <a:gd name="connsiteX34" fmla="*/ 60614 w 291569"/>
              <a:gd name="connsiteY34" fmla="*/ 47032 h 100271"/>
              <a:gd name="connsiteX35" fmla="*/ 58492 w 291569"/>
              <a:gd name="connsiteY35" fmla="*/ 38050 h 100271"/>
              <a:gd name="connsiteX36" fmla="*/ 52772 w 291569"/>
              <a:gd name="connsiteY36" fmla="*/ 30701 h 100271"/>
              <a:gd name="connsiteX37" fmla="*/ 43466 w 291569"/>
              <a:gd name="connsiteY37" fmla="*/ 25802 h 100271"/>
              <a:gd name="connsiteX38" fmla="*/ 31211 w 291569"/>
              <a:gd name="connsiteY38" fmla="*/ 24005 h 100271"/>
              <a:gd name="connsiteX39" fmla="*/ 19605 w 291569"/>
              <a:gd name="connsiteY39" fmla="*/ 25802 h 100271"/>
              <a:gd name="connsiteX40" fmla="*/ 10456 w 291569"/>
              <a:gd name="connsiteY40" fmla="*/ 30374 h 100271"/>
              <a:gd name="connsiteX41" fmla="*/ 4580 w 291569"/>
              <a:gd name="connsiteY41" fmla="*/ 37233 h 100271"/>
              <a:gd name="connsiteX42" fmla="*/ 2457 w 291569"/>
              <a:gd name="connsiteY42" fmla="*/ 45561 h 100271"/>
              <a:gd name="connsiteX43" fmla="*/ 4412 w 291569"/>
              <a:gd name="connsiteY43" fmla="*/ 53564 h 100271"/>
              <a:gd name="connsiteX44" fmla="*/ 10299 w 291569"/>
              <a:gd name="connsiteY44" fmla="*/ 59438 h 100271"/>
              <a:gd name="connsiteX45" fmla="*/ 19114 w 291569"/>
              <a:gd name="connsiteY45" fmla="*/ 64015 h 100271"/>
              <a:gd name="connsiteX46" fmla="*/ 30720 w 291569"/>
              <a:gd name="connsiteY46" fmla="*/ 67120 h 100271"/>
              <a:gd name="connsiteX47" fmla="*/ 39378 w 291569"/>
              <a:gd name="connsiteY47" fmla="*/ 69409 h 100271"/>
              <a:gd name="connsiteX48" fmla="*/ 44930 w 291569"/>
              <a:gd name="connsiteY48" fmla="*/ 72021 h 100271"/>
              <a:gd name="connsiteX49" fmla="*/ 47868 w 291569"/>
              <a:gd name="connsiteY49" fmla="*/ 75449 h 100271"/>
              <a:gd name="connsiteX50" fmla="*/ 48851 w 291569"/>
              <a:gd name="connsiteY50" fmla="*/ 79369 h 100271"/>
              <a:gd name="connsiteX51" fmla="*/ 132479 w 291569"/>
              <a:gd name="connsiteY51" fmla="*/ 79369 h 100271"/>
              <a:gd name="connsiteX52" fmla="*/ 131831 w 291569"/>
              <a:gd name="connsiteY52" fmla="*/ 82797 h 100271"/>
              <a:gd name="connsiteX53" fmla="*/ 129865 w 291569"/>
              <a:gd name="connsiteY53" fmla="*/ 85567 h 100271"/>
              <a:gd name="connsiteX54" fmla="*/ 123989 w 291569"/>
              <a:gd name="connsiteY54" fmla="*/ 89005 h 100271"/>
              <a:gd name="connsiteX55" fmla="*/ 115164 w 291569"/>
              <a:gd name="connsiteY55" fmla="*/ 90144 h 100271"/>
              <a:gd name="connsiteX56" fmla="*/ 108796 w 291569"/>
              <a:gd name="connsiteY56" fmla="*/ 89486 h 100271"/>
              <a:gd name="connsiteX57" fmla="*/ 102753 w 291569"/>
              <a:gd name="connsiteY57" fmla="*/ 87207 h 100271"/>
              <a:gd name="connsiteX58" fmla="*/ 98340 w 291569"/>
              <a:gd name="connsiteY58" fmla="*/ 82954 h 100271"/>
              <a:gd name="connsiteX59" fmla="*/ 96217 w 291569"/>
              <a:gd name="connsiteY59" fmla="*/ 76265 h 100271"/>
              <a:gd name="connsiteX60" fmla="*/ 83628 w 291569"/>
              <a:gd name="connsiteY60" fmla="*/ 76265 h 100271"/>
              <a:gd name="connsiteX61" fmla="*/ 85761 w 291569"/>
              <a:gd name="connsiteY61" fmla="*/ 85410 h 100271"/>
              <a:gd name="connsiteX62" fmla="*/ 91962 w 291569"/>
              <a:gd name="connsiteY62" fmla="*/ 92924 h 100271"/>
              <a:gd name="connsiteX63" fmla="*/ 101770 w 291569"/>
              <a:gd name="connsiteY63" fmla="*/ 98307 h 100271"/>
              <a:gd name="connsiteX64" fmla="*/ 115164 w 291569"/>
              <a:gd name="connsiteY64" fmla="*/ 100272 h 100271"/>
              <a:gd name="connsiteX65" fmla="*/ 127251 w 291569"/>
              <a:gd name="connsiteY65" fmla="*/ 98798 h 100271"/>
              <a:gd name="connsiteX66" fmla="*/ 136735 w 291569"/>
              <a:gd name="connsiteY66" fmla="*/ 94388 h 100271"/>
              <a:gd name="connsiteX67" fmla="*/ 142779 w 291569"/>
              <a:gd name="connsiteY67" fmla="*/ 87531 h 100271"/>
              <a:gd name="connsiteX68" fmla="*/ 145058 w 291569"/>
              <a:gd name="connsiteY68" fmla="*/ 78554 h 100271"/>
              <a:gd name="connsiteX69" fmla="*/ 143103 w 291569"/>
              <a:gd name="connsiteY69" fmla="*/ 70548 h 100271"/>
              <a:gd name="connsiteX70" fmla="*/ 137551 w 291569"/>
              <a:gd name="connsiteY70" fmla="*/ 64340 h 100271"/>
              <a:gd name="connsiteX71" fmla="*/ 128402 w 291569"/>
              <a:gd name="connsiteY71" fmla="*/ 60096 h 100271"/>
              <a:gd name="connsiteX72" fmla="*/ 116304 w 291569"/>
              <a:gd name="connsiteY72" fmla="*/ 56668 h 100271"/>
              <a:gd name="connsiteX73" fmla="*/ 107646 w 291569"/>
              <a:gd name="connsiteY73" fmla="*/ 54546 h 100271"/>
              <a:gd name="connsiteX74" fmla="*/ 102418 w 291569"/>
              <a:gd name="connsiteY74" fmla="*/ 52093 h 100271"/>
              <a:gd name="connsiteX75" fmla="*/ 99480 w 291569"/>
              <a:gd name="connsiteY75" fmla="*/ 49154 h 100271"/>
              <a:gd name="connsiteX76" fmla="*/ 98664 w 291569"/>
              <a:gd name="connsiteY76" fmla="*/ 45235 h 100271"/>
              <a:gd name="connsiteX77" fmla="*/ 99647 w 291569"/>
              <a:gd name="connsiteY77" fmla="*/ 41153 h 100271"/>
              <a:gd name="connsiteX78" fmla="*/ 102753 w 291569"/>
              <a:gd name="connsiteY78" fmla="*/ 37560 h 100271"/>
              <a:gd name="connsiteX79" fmla="*/ 107646 w 291569"/>
              <a:gd name="connsiteY79" fmla="*/ 35274 h 100271"/>
              <a:gd name="connsiteX80" fmla="*/ 114840 w 291569"/>
              <a:gd name="connsiteY80" fmla="*/ 34294 h 100271"/>
              <a:gd name="connsiteX81" fmla="*/ 121866 w 291569"/>
              <a:gd name="connsiteY81" fmla="*/ 35437 h 100271"/>
              <a:gd name="connsiteX82" fmla="*/ 127095 w 291569"/>
              <a:gd name="connsiteY82" fmla="*/ 38213 h 100271"/>
              <a:gd name="connsiteX83" fmla="*/ 130357 w 291569"/>
              <a:gd name="connsiteY83" fmla="*/ 42295 h 100271"/>
              <a:gd name="connsiteX84" fmla="*/ 131664 w 291569"/>
              <a:gd name="connsiteY84" fmla="*/ 47032 h 100271"/>
              <a:gd name="connsiteX85" fmla="*/ 144242 w 291569"/>
              <a:gd name="connsiteY85" fmla="*/ 47032 h 100271"/>
              <a:gd name="connsiteX86" fmla="*/ 142120 w 291569"/>
              <a:gd name="connsiteY86" fmla="*/ 38050 h 100271"/>
              <a:gd name="connsiteX87" fmla="*/ 136400 w 291569"/>
              <a:gd name="connsiteY87" fmla="*/ 30701 h 100271"/>
              <a:gd name="connsiteX88" fmla="*/ 127095 w 291569"/>
              <a:gd name="connsiteY88" fmla="*/ 25802 h 100271"/>
              <a:gd name="connsiteX89" fmla="*/ 114840 w 291569"/>
              <a:gd name="connsiteY89" fmla="*/ 24005 h 100271"/>
              <a:gd name="connsiteX90" fmla="*/ 103233 w 291569"/>
              <a:gd name="connsiteY90" fmla="*/ 25802 h 100271"/>
              <a:gd name="connsiteX91" fmla="*/ 94084 w 291569"/>
              <a:gd name="connsiteY91" fmla="*/ 30374 h 100271"/>
              <a:gd name="connsiteX92" fmla="*/ 88208 w 291569"/>
              <a:gd name="connsiteY92" fmla="*/ 37233 h 100271"/>
              <a:gd name="connsiteX93" fmla="*/ 86086 w 291569"/>
              <a:gd name="connsiteY93" fmla="*/ 45561 h 100271"/>
              <a:gd name="connsiteX94" fmla="*/ 88041 w 291569"/>
              <a:gd name="connsiteY94" fmla="*/ 53564 h 100271"/>
              <a:gd name="connsiteX95" fmla="*/ 93928 w 291569"/>
              <a:gd name="connsiteY95" fmla="*/ 59438 h 100271"/>
              <a:gd name="connsiteX96" fmla="*/ 102753 w 291569"/>
              <a:gd name="connsiteY96" fmla="*/ 64015 h 100271"/>
              <a:gd name="connsiteX97" fmla="*/ 114349 w 291569"/>
              <a:gd name="connsiteY97" fmla="*/ 67120 h 100271"/>
              <a:gd name="connsiteX98" fmla="*/ 123006 w 291569"/>
              <a:gd name="connsiteY98" fmla="*/ 69409 h 100271"/>
              <a:gd name="connsiteX99" fmla="*/ 128558 w 291569"/>
              <a:gd name="connsiteY99" fmla="*/ 72021 h 100271"/>
              <a:gd name="connsiteX100" fmla="*/ 131507 w 291569"/>
              <a:gd name="connsiteY100" fmla="*/ 75449 h 100271"/>
              <a:gd name="connsiteX101" fmla="*/ 132479 w 291569"/>
              <a:gd name="connsiteY101" fmla="*/ 79369 h 100271"/>
              <a:gd name="connsiteX102" fmla="*/ 215459 w 291569"/>
              <a:gd name="connsiteY102" fmla="*/ 24005 h 100271"/>
              <a:gd name="connsiteX103" fmla="*/ 201082 w 291569"/>
              <a:gd name="connsiteY103" fmla="*/ 27598 h 100271"/>
              <a:gd name="connsiteX104" fmla="*/ 190302 w 291569"/>
              <a:gd name="connsiteY104" fmla="*/ 37069 h 100271"/>
              <a:gd name="connsiteX105" fmla="*/ 190302 w 291569"/>
              <a:gd name="connsiteY105" fmla="*/ 35274 h 100271"/>
              <a:gd name="connsiteX106" fmla="*/ 189643 w 291569"/>
              <a:gd name="connsiteY106" fmla="*/ 25312 h 100271"/>
              <a:gd name="connsiteX107" fmla="*/ 177723 w 291569"/>
              <a:gd name="connsiteY107" fmla="*/ 25312 h 100271"/>
              <a:gd name="connsiteX108" fmla="*/ 177723 w 291569"/>
              <a:gd name="connsiteY108" fmla="*/ 98965 h 100271"/>
              <a:gd name="connsiteX109" fmla="*/ 190302 w 291569"/>
              <a:gd name="connsiteY109" fmla="*/ 98965 h 100271"/>
              <a:gd name="connsiteX110" fmla="*/ 190302 w 291569"/>
              <a:gd name="connsiteY110" fmla="*/ 51767 h 100271"/>
              <a:gd name="connsiteX111" fmla="*/ 193407 w 291569"/>
              <a:gd name="connsiteY111" fmla="*/ 45561 h 100271"/>
              <a:gd name="connsiteX112" fmla="*/ 197810 w 291569"/>
              <a:gd name="connsiteY112" fmla="*/ 40989 h 100271"/>
              <a:gd name="connsiteX113" fmla="*/ 204345 w 291569"/>
              <a:gd name="connsiteY113" fmla="*/ 37723 h 100271"/>
              <a:gd name="connsiteX114" fmla="*/ 212845 w 291569"/>
              <a:gd name="connsiteY114" fmla="*/ 36580 h 100271"/>
              <a:gd name="connsiteX115" fmla="*/ 219705 w 291569"/>
              <a:gd name="connsiteY115" fmla="*/ 36906 h 100271"/>
              <a:gd name="connsiteX116" fmla="*/ 226564 w 291569"/>
              <a:gd name="connsiteY116" fmla="*/ 38050 h 100271"/>
              <a:gd name="connsiteX117" fmla="*/ 228362 w 291569"/>
              <a:gd name="connsiteY117" fmla="*/ 25802 h 100271"/>
              <a:gd name="connsiteX118" fmla="*/ 222643 w 291569"/>
              <a:gd name="connsiteY118" fmla="*/ 24495 h 100271"/>
              <a:gd name="connsiteX119" fmla="*/ 215459 w 291569"/>
              <a:gd name="connsiteY119" fmla="*/ 24005 h 100271"/>
              <a:gd name="connsiteX120" fmla="*/ 291570 w 291569"/>
              <a:gd name="connsiteY120" fmla="*/ 98965 h 100271"/>
              <a:gd name="connsiteX121" fmla="*/ 291570 w 291569"/>
              <a:gd name="connsiteY121" fmla="*/ 0 h 100271"/>
              <a:gd name="connsiteX122" fmla="*/ 290597 w 291569"/>
              <a:gd name="connsiteY122" fmla="*/ 0 h 100271"/>
              <a:gd name="connsiteX123" fmla="*/ 253185 w 291569"/>
              <a:gd name="connsiteY123" fmla="*/ 14371 h 100271"/>
              <a:gd name="connsiteX124" fmla="*/ 253185 w 291569"/>
              <a:gd name="connsiteY124" fmla="*/ 25802 h 100271"/>
              <a:gd name="connsiteX125" fmla="*/ 278991 w 291569"/>
              <a:gd name="connsiteY125" fmla="*/ 16003 h 100271"/>
              <a:gd name="connsiteX126" fmla="*/ 278991 w 291569"/>
              <a:gd name="connsiteY126" fmla="*/ 98965 h 100271"/>
              <a:gd name="connsiteX127" fmla="*/ 291570 w 291569"/>
              <a:gd name="connsiteY127" fmla="*/ 98965 h 1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91569" h="100271">
                <a:moveTo>
                  <a:pt x="48851" y="79369"/>
                </a:moveTo>
                <a:cubicBezTo>
                  <a:pt x="48851" y="80560"/>
                  <a:pt x="48632" y="81710"/>
                  <a:pt x="48203" y="82797"/>
                </a:cubicBezTo>
                <a:cubicBezTo>
                  <a:pt x="47764" y="83779"/>
                  <a:pt x="47105" y="84699"/>
                  <a:pt x="46237" y="85567"/>
                </a:cubicBezTo>
                <a:cubicBezTo>
                  <a:pt x="44825" y="86988"/>
                  <a:pt x="42860" y="88127"/>
                  <a:pt x="40361" y="89005"/>
                </a:cubicBezTo>
                <a:cubicBezTo>
                  <a:pt x="37851" y="89758"/>
                  <a:pt x="34913" y="90144"/>
                  <a:pt x="31536" y="90144"/>
                </a:cubicBezTo>
                <a:cubicBezTo>
                  <a:pt x="29465" y="90144"/>
                  <a:pt x="27343" y="89925"/>
                  <a:pt x="25168" y="89486"/>
                </a:cubicBezTo>
                <a:cubicBezTo>
                  <a:pt x="22983" y="89057"/>
                  <a:pt x="20965" y="88294"/>
                  <a:pt x="19114" y="87207"/>
                </a:cubicBezTo>
                <a:cubicBezTo>
                  <a:pt x="17378" y="86120"/>
                  <a:pt x="15904" y="84699"/>
                  <a:pt x="14712" y="82954"/>
                </a:cubicBezTo>
                <a:cubicBezTo>
                  <a:pt x="13509" y="81104"/>
                  <a:pt x="12798" y="78878"/>
                  <a:pt x="12579" y="76265"/>
                </a:cubicBezTo>
                <a:lnTo>
                  <a:pt x="0" y="76265"/>
                </a:lnTo>
                <a:cubicBezTo>
                  <a:pt x="0" y="79421"/>
                  <a:pt x="711" y="82473"/>
                  <a:pt x="2123" y="85410"/>
                </a:cubicBezTo>
                <a:cubicBezTo>
                  <a:pt x="3545" y="88242"/>
                  <a:pt x="5615" y="90740"/>
                  <a:pt x="8334" y="92924"/>
                </a:cubicBezTo>
                <a:cubicBezTo>
                  <a:pt x="11062" y="95203"/>
                  <a:pt x="14325" y="97000"/>
                  <a:pt x="18141" y="98307"/>
                </a:cubicBezTo>
                <a:cubicBezTo>
                  <a:pt x="22062" y="99613"/>
                  <a:pt x="26527" y="100272"/>
                  <a:pt x="31536" y="100272"/>
                </a:cubicBezTo>
                <a:cubicBezTo>
                  <a:pt x="35896" y="100272"/>
                  <a:pt x="39922" y="99781"/>
                  <a:pt x="43623" y="98798"/>
                </a:cubicBezTo>
                <a:cubicBezTo>
                  <a:pt x="47325" y="97711"/>
                  <a:pt x="50482" y="96237"/>
                  <a:pt x="53096" y="94388"/>
                </a:cubicBezTo>
                <a:cubicBezTo>
                  <a:pt x="55710" y="92433"/>
                  <a:pt x="57728" y="90144"/>
                  <a:pt x="59150" y="87531"/>
                </a:cubicBezTo>
                <a:cubicBezTo>
                  <a:pt x="60667" y="84814"/>
                  <a:pt x="61430" y="81814"/>
                  <a:pt x="61430" y="78554"/>
                </a:cubicBezTo>
                <a:cubicBezTo>
                  <a:pt x="61430" y="75502"/>
                  <a:pt x="60781" y="72837"/>
                  <a:pt x="59474" y="70548"/>
                </a:cubicBezTo>
                <a:cubicBezTo>
                  <a:pt x="58167" y="68259"/>
                  <a:pt x="56317" y="66189"/>
                  <a:pt x="53922" y="64340"/>
                </a:cubicBezTo>
                <a:cubicBezTo>
                  <a:pt x="51413" y="62709"/>
                  <a:pt x="48360" y="61298"/>
                  <a:pt x="44773" y="60096"/>
                </a:cubicBezTo>
                <a:cubicBezTo>
                  <a:pt x="41176" y="58790"/>
                  <a:pt x="37140" y="57651"/>
                  <a:pt x="32675" y="56668"/>
                </a:cubicBezTo>
                <a:cubicBezTo>
                  <a:pt x="29193" y="56010"/>
                  <a:pt x="26308" y="55309"/>
                  <a:pt x="24018" y="54546"/>
                </a:cubicBezTo>
                <a:cubicBezTo>
                  <a:pt x="21843" y="53783"/>
                  <a:pt x="20097" y="52965"/>
                  <a:pt x="18790" y="52093"/>
                </a:cubicBezTo>
                <a:cubicBezTo>
                  <a:pt x="17378" y="51223"/>
                  <a:pt x="16395" y="50243"/>
                  <a:pt x="15851" y="49154"/>
                </a:cubicBezTo>
                <a:cubicBezTo>
                  <a:pt x="15308" y="47957"/>
                  <a:pt x="15036" y="46650"/>
                  <a:pt x="15036" y="45235"/>
                </a:cubicBezTo>
                <a:cubicBezTo>
                  <a:pt x="15036" y="43820"/>
                  <a:pt x="15360" y="42459"/>
                  <a:pt x="16019" y="41153"/>
                </a:cubicBezTo>
                <a:cubicBezTo>
                  <a:pt x="16772" y="39737"/>
                  <a:pt x="17807" y="38540"/>
                  <a:pt x="19114" y="37560"/>
                </a:cubicBezTo>
                <a:cubicBezTo>
                  <a:pt x="20421" y="36580"/>
                  <a:pt x="22062" y="35817"/>
                  <a:pt x="24018" y="35274"/>
                </a:cubicBezTo>
                <a:cubicBezTo>
                  <a:pt x="26088" y="34621"/>
                  <a:pt x="28483" y="34294"/>
                  <a:pt x="31211" y="34294"/>
                </a:cubicBezTo>
                <a:cubicBezTo>
                  <a:pt x="33826" y="34294"/>
                  <a:pt x="36168" y="34675"/>
                  <a:pt x="38238" y="35437"/>
                </a:cubicBezTo>
                <a:cubicBezTo>
                  <a:pt x="40298" y="36199"/>
                  <a:pt x="42044" y="37124"/>
                  <a:pt x="43466" y="38213"/>
                </a:cubicBezTo>
                <a:cubicBezTo>
                  <a:pt x="44878" y="39411"/>
                  <a:pt x="45965" y="40771"/>
                  <a:pt x="46728" y="42295"/>
                </a:cubicBezTo>
                <a:cubicBezTo>
                  <a:pt x="47596" y="43820"/>
                  <a:pt x="48036" y="45398"/>
                  <a:pt x="48036" y="47032"/>
                </a:cubicBezTo>
                <a:lnTo>
                  <a:pt x="60614" y="47032"/>
                </a:lnTo>
                <a:cubicBezTo>
                  <a:pt x="60614" y="43766"/>
                  <a:pt x="59903" y="40771"/>
                  <a:pt x="58492" y="38050"/>
                </a:cubicBezTo>
                <a:cubicBezTo>
                  <a:pt x="57185" y="35218"/>
                  <a:pt x="55282" y="32770"/>
                  <a:pt x="52772" y="30701"/>
                </a:cubicBezTo>
                <a:cubicBezTo>
                  <a:pt x="50158" y="28632"/>
                  <a:pt x="47053" y="26999"/>
                  <a:pt x="43466" y="25802"/>
                </a:cubicBezTo>
                <a:cubicBezTo>
                  <a:pt x="39869" y="24604"/>
                  <a:pt x="35781" y="24005"/>
                  <a:pt x="31211" y="24005"/>
                </a:cubicBezTo>
                <a:cubicBezTo>
                  <a:pt x="26956" y="24005"/>
                  <a:pt x="23097" y="24604"/>
                  <a:pt x="19605" y="25802"/>
                </a:cubicBezTo>
                <a:cubicBezTo>
                  <a:pt x="16123" y="26891"/>
                  <a:pt x="13070" y="28415"/>
                  <a:pt x="10456" y="30374"/>
                </a:cubicBezTo>
                <a:cubicBezTo>
                  <a:pt x="7957" y="32334"/>
                  <a:pt x="5991" y="34621"/>
                  <a:pt x="4580" y="37233"/>
                </a:cubicBezTo>
                <a:cubicBezTo>
                  <a:pt x="3158" y="39846"/>
                  <a:pt x="2457" y="42622"/>
                  <a:pt x="2457" y="45561"/>
                </a:cubicBezTo>
                <a:cubicBezTo>
                  <a:pt x="2457" y="48610"/>
                  <a:pt x="3105" y="51277"/>
                  <a:pt x="4412" y="53564"/>
                </a:cubicBezTo>
                <a:cubicBezTo>
                  <a:pt x="5834" y="55853"/>
                  <a:pt x="7790" y="57807"/>
                  <a:pt x="10299" y="59438"/>
                </a:cubicBezTo>
                <a:cubicBezTo>
                  <a:pt x="12798" y="61183"/>
                  <a:pt x="15737" y="62709"/>
                  <a:pt x="19114" y="64015"/>
                </a:cubicBezTo>
                <a:cubicBezTo>
                  <a:pt x="22606" y="65217"/>
                  <a:pt x="26475" y="66242"/>
                  <a:pt x="30720" y="67120"/>
                </a:cubicBezTo>
                <a:cubicBezTo>
                  <a:pt x="34202" y="67768"/>
                  <a:pt x="37088" y="68531"/>
                  <a:pt x="39378" y="69409"/>
                </a:cubicBezTo>
                <a:cubicBezTo>
                  <a:pt x="41668" y="70161"/>
                  <a:pt x="43518" y="71039"/>
                  <a:pt x="44930" y="72021"/>
                </a:cubicBezTo>
                <a:cubicBezTo>
                  <a:pt x="46352" y="73108"/>
                  <a:pt x="47325" y="74248"/>
                  <a:pt x="47868" y="75449"/>
                </a:cubicBezTo>
                <a:cubicBezTo>
                  <a:pt x="48527" y="76641"/>
                  <a:pt x="48851" y="77947"/>
                  <a:pt x="48851" y="79369"/>
                </a:cubicBezTo>
                <a:close/>
                <a:moveTo>
                  <a:pt x="132479" y="79369"/>
                </a:moveTo>
                <a:cubicBezTo>
                  <a:pt x="132479" y="80560"/>
                  <a:pt x="132260" y="81710"/>
                  <a:pt x="131831" y="82797"/>
                </a:cubicBezTo>
                <a:cubicBezTo>
                  <a:pt x="131392" y="83779"/>
                  <a:pt x="130744" y="84699"/>
                  <a:pt x="129865" y="85567"/>
                </a:cubicBezTo>
                <a:cubicBezTo>
                  <a:pt x="128454" y="86988"/>
                  <a:pt x="126488" y="88127"/>
                  <a:pt x="123989" y="89005"/>
                </a:cubicBezTo>
                <a:cubicBezTo>
                  <a:pt x="121479" y="89758"/>
                  <a:pt x="118541" y="90144"/>
                  <a:pt x="115164" y="90144"/>
                </a:cubicBezTo>
                <a:cubicBezTo>
                  <a:pt x="113094" y="90144"/>
                  <a:pt x="110971" y="89925"/>
                  <a:pt x="108796" y="89486"/>
                </a:cubicBezTo>
                <a:cubicBezTo>
                  <a:pt x="106611" y="89057"/>
                  <a:pt x="104603" y="88294"/>
                  <a:pt x="102753" y="87207"/>
                </a:cubicBezTo>
                <a:cubicBezTo>
                  <a:pt x="101006" y="86120"/>
                  <a:pt x="99532" y="84699"/>
                  <a:pt x="98340" y="82954"/>
                </a:cubicBezTo>
                <a:cubicBezTo>
                  <a:pt x="97137" y="81104"/>
                  <a:pt x="96426" y="78878"/>
                  <a:pt x="96217" y="76265"/>
                </a:cubicBezTo>
                <a:lnTo>
                  <a:pt x="83628" y="76265"/>
                </a:lnTo>
                <a:cubicBezTo>
                  <a:pt x="83628" y="79421"/>
                  <a:pt x="84339" y="82473"/>
                  <a:pt x="85761" y="85410"/>
                </a:cubicBezTo>
                <a:cubicBezTo>
                  <a:pt x="87173" y="88242"/>
                  <a:pt x="89243" y="90740"/>
                  <a:pt x="91962" y="92924"/>
                </a:cubicBezTo>
                <a:cubicBezTo>
                  <a:pt x="94691" y="95203"/>
                  <a:pt x="97953" y="97000"/>
                  <a:pt x="101770" y="98307"/>
                </a:cubicBezTo>
                <a:cubicBezTo>
                  <a:pt x="105691" y="99613"/>
                  <a:pt x="110156" y="100272"/>
                  <a:pt x="115164" y="100272"/>
                </a:cubicBezTo>
                <a:cubicBezTo>
                  <a:pt x="119524" y="100272"/>
                  <a:pt x="123550" y="99781"/>
                  <a:pt x="127251" y="98798"/>
                </a:cubicBezTo>
                <a:cubicBezTo>
                  <a:pt x="130953" y="97711"/>
                  <a:pt x="134121" y="96237"/>
                  <a:pt x="136735" y="94388"/>
                </a:cubicBezTo>
                <a:cubicBezTo>
                  <a:pt x="139349" y="92433"/>
                  <a:pt x="141357" y="90144"/>
                  <a:pt x="142779" y="87531"/>
                </a:cubicBezTo>
                <a:cubicBezTo>
                  <a:pt x="144305" y="84814"/>
                  <a:pt x="145058" y="81814"/>
                  <a:pt x="145058" y="78554"/>
                </a:cubicBezTo>
                <a:cubicBezTo>
                  <a:pt x="145058" y="75502"/>
                  <a:pt x="144410" y="72837"/>
                  <a:pt x="143103" y="70548"/>
                </a:cubicBezTo>
                <a:cubicBezTo>
                  <a:pt x="141796" y="68259"/>
                  <a:pt x="139945" y="66189"/>
                  <a:pt x="137551" y="64340"/>
                </a:cubicBezTo>
                <a:cubicBezTo>
                  <a:pt x="135041" y="62709"/>
                  <a:pt x="131988" y="61298"/>
                  <a:pt x="128402" y="60096"/>
                </a:cubicBezTo>
                <a:cubicBezTo>
                  <a:pt x="124805" y="58790"/>
                  <a:pt x="120779" y="57651"/>
                  <a:pt x="116304" y="56668"/>
                </a:cubicBezTo>
                <a:cubicBezTo>
                  <a:pt x="112822" y="56010"/>
                  <a:pt x="109936" y="55309"/>
                  <a:pt x="107646" y="54546"/>
                </a:cubicBezTo>
                <a:cubicBezTo>
                  <a:pt x="105471" y="53783"/>
                  <a:pt x="103725" y="52965"/>
                  <a:pt x="102418" y="52093"/>
                </a:cubicBezTo>
                <a:cubicBezTo>
                  <a:pt x="101006" y="51223"/>
                  <a:pt x="100023" y="50243"/>
                  <a:pt x="99480" y="49154"/>
                </a:cubicBezTo>
                <a:cubicBezTo>
                  <a:pt x="98936" y="47957"/>
                  <a:pt x="98664" y="46650"/>
                  <a:pt x="98664" y="45235"/>
                </a:cubicBezTo>
                <a:cubicBezTo>
                  <a:pt x="98664" y="43820"/>
                  <a:pt x="98988" y="42459"/>
                  <a:pt x="99647" y="41153"/>
                </a:cubicBezTo>
                <a:cubicBezTo>
                  <a:pt x="100410" y="39737"/>
                  <a:pt x="101446" y="38540"/>
                  <a:pt x="102753" y="37560"/>
                </a:cubicBezTo>
                <a:cubicBezTo>
                  <a:pt x="104060" y="36580"/>
                  <a:pt x="105691" y="35817"/>
                  <a:pt x="107646" y="35274"/>
                </a:cubicBezTo>
                <a:cubicBezTo>
                  <a:pt x="109716" y="34621"/>
                  <a:pt x="112111" y="34294"/>
                  <a:pt x="114840" y="34294"/>
                </a:cubicBezTo>
                <a:cubicBezTo>
                  <a:pt x="117454" y="34294"/>
                  <a:pt x="119796" y="34675"/>
                  <a:pt x="121866" y="35437"/>
                </a:cubicBezTo>
                <a:cubicBezTo>
                  <a:pt x="123937" y="36199"/>
                  <a:pt x="125672" y="37124"/>
                  <a:pt x="127095" y="38213"/>
                </a:cubicBezTo>
                <a:cubicBezTo>
                  <a:pt x="128506" y="39411"/>
                  <a:pt x="129593" y="40771"/>
                  <a:pt x="130357" y="42295"/>
                </a:cubicBezTo>
                <a:cubicBezTo>
                  <a:pt x="131235" y="43820"/>
                  <a:pt x="131664" y="45398"/>
                  <a:pt x="131664" y="47032"/>
                </a:cubicBezTo>
                <a:lnTo>
                  <a:pt x="144242" y="47032"/>
                </a:lnTo>
                <a:cubicBezTo>
                  <a:pt x="144242" y="43766"/>
                  <a:pt x="143542" y="40771"/>
                  <a:pt x="142120" y="38050"/>
                </a:cubicBezTo>
                <a:cubicBezTo>
                  <a:pt x="140813" y="35218"/>
                  <a:pt x="138910" y="32770"/>
                  <a:pt x="136400" y="30701"/>
                </a:cubicBezTo>
                <a:cubicBezTo>
                  <a:pt x="133786" y="28632"/>
                  <a:pt x="130681" y="26999"/>
                  <a:pt x="127095" y="25802"/>
                </a:cubicBezTo>
                <a:cubicBezTo>
                  <a:pt x="123498" y="24604"/>
                  <a:pt x="119409" y="24005"/>
                  <a:pt x="114840" y="24005"/>
                </a:cubicBezTo>
                <a:cubicBezTo>
                  <a:pt x="110595" y="24005"/>
                  <a:pt x="106726" y="24604"/>
                  <a:pt x="103233" y="25802"/>
                </a:cubicBezTo>
                <a:cubicBezTo>
                  <a:pt x="99751" y="26891"/>
                  <a:pt x="96698" y="28415"/>
                  <a:pt x="94084" y="30374"/>
                </a:cubicBezTo>
                <a:cubicBezTo>
                  <a:pt x="91585" y="32334"/>
                  <a:pt x="89620" y="34621"/>
                  <a:pt x="88208" y="37233"/>
                </a:cubicBezTo>
                <a:cubicBezTo>
                  <a:pt x="86796" y="39846"/>
                  <a:pt x="86086" y="42622"/>
                  <a:pt x="86086" y="45561"/>
                </a:cubicBezTo>
                <a:cubicBezTo>
                  <a:pt x="86086" y="48610"/>
                  <a:pt x="86734" y="51277"/>
                  <a:pt x="88041" y="53564"/>
                </a:cubicBezTo>
                <a:cubicBezTo>
                  <a:pt x="89463" y="55853"/>
                  <a:pt x="91418" y="57807"/>
                  <a:pt x="93928" y="59438"/>
                </a:cubicBezTo>
                <a:cubicBezTo>
                  <a:pt x="96426" y="61183"/>
                  <a:pt x="99375" y="62709"/>
                  <a:pt x="102753" y="64015"/>
                </a:cubicBezTo>
                <a:cubicBezTo>
                  <a:pt x="106235" y="65217"/>
                  <a:pt x="110103" y="66242"/>
                  <a:pt x="114349" y="67120"/>
                </a:cubicBezTo>
                <a:cubicBezTo>
                  <a:pt x="117830" y="67768"/>
                  <a:pt x="120716" y="68531"/>
                  <a:pt x="123006" y="69409"/>
                </a:cubicBezTo>
                <a:cubicBezTo>
                  <a:pt x="125296" y="70161"/>
                  <a:pt x="127147" y="71039"/>
                  <a:pt x="128558" y="72021"/>
                </a:cubicBezTo>
                <a:cubicBezTo>
                  <a:pt x="129980" y="73108"/>
                  <a:pt x="130953" y="74248"/>
                  <a:pt x="131507" y="75449"/>
                </a:cubicBezTo>
                <a:cubicBezTo>
                  <a:pt x="132155" y="76641"/>
                  <a:pt x="132479" y="77947"/>
                  <a:pt x="132479" y="79369"/>
                </a:cubicBezTo>
                <a:close/>
                <a:moveTo>
                  <a:pt x="215459" y="24005"/>
                </a:moveTo>
                <a:cubicBezTo>
                  <a:pt x="210127" y="24005"/>
                  <a:pt x="205327" y="25203"/>
                  <a:pt x="201082" y="27598"/>
                </a:cubicBezTo>
                <a:cubicBezTo>
                  <a:pt x="196942" y="29884"/>
                  <a:pt x="193345" y="33041"/>
                  <a:pt x="190302" y="37069"/>
                </a:cubicBezTo>
                <a:lnTo>
                  <a:pt x="190302" y="35274"/>
                </a:lnTo>
                <a:lnTo>
                  <a:pt x="189643" y="25312"/>
                </a:lnTo>
                <a:lnTo>
                  <a:pt x="177723" y="25312"/>
                </a:lnTo>
                <a:lnTo>
                  <a:pt x="177723" y="98965"/>
                </a:lnTo>
                <a:lnTo>
                  <a:pt x="190302" y="98965"/>
                </a:lnTo>
                <a:lnTo>
                  <a:pt x="190302" y="51767"/>
                </a:lnTo>
                <a:cubicBezTo>
                  <a:pt x="191170" y="49481"/>
                  <a:pt x="192205" y="47412"/>
                  <a:pt x="193407" y="45561"/>
                </a:cubicBezTo>
                <a:cubicBezTo>
                  <a:pt x="194714" y="43710"/>
                  <a:pt x="196178" y="42186"/>
                  <a:pt x="197810" y="40989"/>
                </a:cubicBezTo>
                <a:cubicBezTo>
                  <a:pt x="199670" y="39465"/>
                  <a:pt x="201845" y="38376"/>
                  <a:pt x="204345" y="37723"/>
                </a:cubicBezTo>
                <a:cubicBezTo>
                  <a:pt x="206854" y="36961"/>
                  <a:pt x="209688" y="36580"/>
                  <a:pt x="212845" y="36580"/>
                </a:cubicBezTo>
                <a:cubicBezTo>
                  <a:pt x="215240" y="36580"/>
                  <a:pt x="217530" y="36689"/>
                  <a:pt x="219705" y="36906"/>
                </a:cubicBezTo>
                <a:cubicBezTo>
                  <a:pt x="221890" y="37124"/>
                  <a:pt x="224169" y="37505"/>
                  <a:pt x="226564" y="38050"/>
                </a:cubicBezTo>
                <a:lnTo>
                  <a:pt x="228362" y="25802"/>
                </a:lnTo>
                <a:cubicBezTo>
                  <a:pt x="227055" y="25257"/>
                  <a:pt x="225152" y="24822"/>
                  <a:pt x="222643" y="24495"/>
                </a:cubicBezTo>
                <a:cubicBezTo>
                  <a:pt x="220144" y="24169"/>
                  <a:pt x="217749" y="24005"/>
                  <a:pt x="215459" y="24005"/>
                </a:cubicBezTo>
                <a:close/>
                <a:moveTo>
                  <a:pt x="291570" y="98965"/>
                </a:moveTo>
                <a:lnTo>
                  <a:pt x="291570" y="0"/>
                </a:lnTo>
                <a:lnTo>
                  <a:pt x="290597" y="0"/>
                </a:lnTo>
                <a:lnTo>
                  <a:pt x="253185" y="14371"/>
                </a:lnTo>
                <a:lnTo>
                  <a:pt x="253185" y="25802"/>
                </a:lnTo>
                <a:lnTo>
                  <a:pt x="278991" y="16003"/>
                </a:lnTo>
                <a:lnTo>
                  <a:pt x="278991" y="98965"/>
                </a:lnTo>
                <a:lnTo>
                  <a:pt x="291570" y="98965"/>
                </a:lnTo>
                <a:close/>
              </a:path>
            </a:pathLst>
          </a:custGeom>
          <a:solidFill>
            <a:srgbClr val="026974"/>
          </a:solidFill>
          <a:ln w="10432" cap="sq">
            <a:noFill/>
            <a:prstDash val="solid"/>
            <a:miter/>
          </a:ln>
        </p:spPr>
        <p:txBody>
          <a:bodyPr rtlCol="0" anchor="ctr"/>
          <a:lstStyle/>
          <a:p>
            <a:endParaRPr lang="en-US" sz="2000"/>
          </a:p>
        </p:txBody>
      </p:sp>
      <p:sp>
        <p:nvSpPr>
          <p:cNvPr id="196" name="Freeform 195">
            <a:extLst>
              <a:ext uri="{FF2B5EF4-FFF2-40B4-BE49-F238E27FC236}">
                <a16:creationId xmlns:a16="http://schemas.microsoft.com/office/drawing/2014/main" id="{4A0B9DA5-0D5F-BD46-A9AE-AA125F70C16E}"/>
              </a:ext>
            </a:extLst>
          </p:cNvPr>
          <p:cNvSpPr/>
          <p:nvPr/>
        </p:nvSpPr>
        <p:spPr>
          <a:xfrm>
            <a:off x="2239597" y="3966436"/>
            <a:ext cx="358796" cy="9875"/>
          </a:xfrm>
          <a:custGeom>
            <a:avLst/>
            <a:gdLst>
              <a:gd name="connsiteX0" fmla="*/ 0 w 379715"/>
              <a:gd name="connsiteY0" fmla="*/ 0 h 10451"/>
              <a:gd name="connsiteX1" fmla="*/ 379715 w 379715"/>
              <a:gd name="connsiteY1" fmla="*/ 0 h 10451"/>
            </a:gdLst>
            <a:ahLst/>
            <a:cxnLst>
              <a:cxn ang="0">
                <a:pos x="connsiteX0" y="connsiteY0"/>
              </a:cxn>
              <a:cxn ang="0">
                <a:pos x="connsiteX1" y="connsiteY1"/>
              </a:cxn>
            </a:cxnLst>
            <a:rect l="l" t="t" r="r" b="b"/>
            <a:pathLst>
              <a:path w="379715" h="10451">
                <a:moveTo>
                  <a:pt x="0" y="0"/>
                </a:moveTo>
                <a:lnTo>
                  <a:pt x="379715" y="0"/>
                </a:lnTo>
              </a:path>
            </a:pathLst>
          </a:custGeom>
          <a:solidFill>
            <a:srgbClr val="000000">
              <a:alpha val="0"/>
            </a:srgbClr>
          </a:solidFill>
          <a:ln w="10432" cap="sq">
            <a:noFill/>
            <a:prstDash val="solid"/>
            <a:miter/>
          </a:ln>
        </p:spPr>
        <p:txBody>
          <a:bodyPr rtlCol="0" anchor="ctr"/>
          <a:lstStyle/>
          <a:p>
            <a:endParaRPr lang="en-US" sz="2000"/>
          </a:p>
        </p:txBody>
      </p:sp>
      <p:sp>
        <p:nvSpPr>
          <p:cNvPr id="197" name="Freeform 196">
            <a:extLst>
              <a:ext uri="{FF2B5EF4-FFF2-40B4-BE49-F238E27FC236}">
                <a16:creationId xmlns:a16="http://schemas.microsoft.com/office/drawing/2014/main" id="{1E79CC96-6FE5-F34D-B3F9-E4FA5D01A80F}"/>
              </a:ext>
            </a:extLst>
          </p:cNvPr>
          <p:cNvSpPr/>
          <p:nvPr/>
        </p:nvSpPr>
        <p:spPr>
          <a:xfrm>
            <a:off x="2156745" y="3966436"/>
            <a:ext cx="299515" cy="9875"/>
          </a:xfrm>
          <a:custGeom>
            <a:avLst/>
            <a:gdLst>
              <a:gd name="connsiteX0" fmla="*/ 0 w 316978"/>
              <a:gd name="connsiteY0" fmla="*/ 0 h 10451"/>
              <a:gd name="connsiteX1" fmla="*/ 316978 w 316978"/>
              <a:gd name="connsiteY1" fmla="*/ 0 h 10451"/>
            </a:gdLst>
            <a:ahLst/>
            <a:cxnLst>
              <a:cxn ang="0">
                <a:pos x="connsiteX0" y="connsiteY0"/>
              </a:cxn>
              <a:cxn ang="0">
                <a:pos x="connsiteX1" y="connsiteY1"/>
              </a:cxn>
            </a:cxnLst>
            <a:rect l="l" t="t" r="r" b="b"/>
            <a:pathLst>
              <a:path w="316978" h="10451">
                <a:moveTo>
                  <a:pt x="0" y="0"/>
                </a:moveTo>
                <a:lnTo>
                  <a:pt x="316978" y="0"/>
                </a:lnTo>
              </a:path>
            </a:pathLst>
          </a:custGeom>
          <a:noFill/>
          <a:ln w="10432" cap="flat">
            <a:solidFill>
              <a:srgbClr val="595959"/>
            </a:solidFill>
            <a:prstDash val="solid"/>
            <a:round/>
          </a:ln>
        </p:spPr>
        <p:txBody>
          <a:bodyPr rtlCol="0" anchor="ctr"/>
          <a:lstStyle/>
          <a:p>
            <a:endParaRPr lang="en-US" sz="2000"/>
          </a:p>
        </p:txBody>
      </p:sp>
      <p:sp>
        <p:nvSpPr>
          <p:cNvPr id="198" name="Freeform 197">
            <a:extLst>
              <a:ext uri="{FF2B5EF4-FFF2-40B4-BE49-F238E27FC236}">
                <a16:creationId xmlns:a16="http://schemas.microsoft.com/office/drawing/2014/main" id="{F6EC9E64-2701-DB47-849E-5284C98A61A3}"/>
              </a:ext>
            </a:extLst>
          </p:cNvPr>
          <p:cNvSpPr/>
          <p:nvPr/>
        </p:nvSpPr>
        <p:spPr>
          <a:xfrm>
            <a:off x="2456261" y="3950124"/>
            <a:ext cx="44835" cy="32623"/>
          </a:xfrm>
          <a:custGeom>
            <a:avLst/>
            <a:gdLst>
              <a:gd name="connsiteX0" fmla="*/ 0 w 47449"/>
              <a:gd name="connsiteY0" fmla="*/ 34525 h 34525"/>
              <a:gd name="connsiteX1" fmla="*/ 47450 w 47449"/>
              <a:gd name="connsiteY1" fmla="*/ 17263 h 34525"/>
              <a:gd name="connsiteX2" fmla="*/ 0 w 47449"/>
              <a:gd name="connsiteY2" fmla="*/ 0 h 34525"/>
            </a:gdLst>
            <a:ahLst/>
            <a:cxnLst>
              <a:cxn ang="0">
                <a:pos x="connsiteX0" y="connsiteY0"/>
              </a:cxn>
              <a:cxn ang="0">
                <a:pos x="connsiteX1" y="connsiteY1"/>
              </a:cxn>
              <a:cxn ang="0">
                <a:pos x="connsiteX2" y="connsiteY2"/>
              </a:cxn>
            </a:cxnLst>
            <a:rect l="l" t="t" r="r" b="b"/>
            <a:pathLst>
              <a:path w="47449" h="34525">
                <a:moveTo>
                  <a:pt x="0" y="34525"/>
                </a:moveTo>
                <a:lnTo>
                  <a:pt x="47450" y="17263"/>
                </a:lnTo>
                <a:lnTo>
                  <a:pt x="0" y="0"/>
                </a:lnTo>
                <a:close/>
              </a:path>
            </a:pathLst>
          </a:custGeom>
          <a:solidFill>
            <a:srgbClr val="595959"/>
          </a:solidFill>
          <a:ln w="10432" cap="flat">
            <a:solidFill>
              <a:srgbClr val="595959"/>
            </a:solidFill>
            <a:prstDash val="solid"/>
            <a:miter/>
          </a:ln>
        </p:spPr>
        <p:txBody>
          <a:bodyPr rtlCol="0" anchor="ctr"/>
          <a:lstStyle/>
          <a:p>
            <a:endParaRPr lang="en-US" sz="2000"/>
          </a:p>
        </p:txBody>
      </p:sp>
    </p:spTree>
    <p:custDataLst>
      <p:tags r:id="rId1"/>
    </p:custDataLst>
    <p:extLst>
      <p:ext uri="{BB962C8B-B14F-4D97-AF65-F5344CB8AC3E}">
        <p14:creationId xmlns:p14="http://schemas.microsoft.com/office/powerpoint/2010/main" val="6867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7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7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8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8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8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8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8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8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8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8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8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9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91"/>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9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93"/>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9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9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96"/>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97"/>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9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10">
                                            <p:txEl>
                                              <p:pRg st="7" end="7"/>
                                            </p:txEl>
                                          </p:spTgt>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65"/>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6"/>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7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72"/>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5"/>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76"/>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7"/>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9"/>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81"/>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8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8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8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87"/>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8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89"/>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9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9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9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9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95"/>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96"/>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97"/>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98"/>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99"/>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00"/>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01"/>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02"/>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03"/>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04"/>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65"/>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66"/>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67"/>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69"/>
                                        </p:tgtEl>
                                        <p:attrNameLst>
                                          <p:attrName>style.visibility</p:attrName>
                                        </p:attrNameLst>
                                      </p:cBhvr>
                                      <p:to>
                                        <p:strVal val="visible"/>
                                      </p:to>
                                    </p:set>
                                  </p:childTnLst>
                                </p:cTn>
                              </p:par>
                            </p:childTnLst>
                          </p:cTn>
                        </p:par>
                      </p:childTnLst>
                    </p:cTn>
                  </p:par>
                  <p:par>
                    <p:cTn id="197" fill="hold">
                      <p:stCondLst>
                        <p:cond delay="indefinite"/>
                      </p:stCondLst>
                      <p:childTnLst>
                        <p:par>
                          <p:cTn id="198" fill="hold">
                            <p:stCondLst>
                              <p:cond delay="0"/>
                            </p:stCondLst>
                            <p:childTnLst>
                              <p:par>
                                <p:cTn id="199" presetID="1" presetClass="entr" presetSubtype="0" fill="hold" grpId="0" nodeType="clickEffect">
                                  <p:stCondLst>
                                    <p:cond delay="0"/>
                                  </p:stCondLst>
                                  <p:childTnLst>
                                    <p:set>
                                      <p:cBhvr>
                                        <p:cTn id="200" dur="1" fill="hold">
                                          <p:stCondLst>
                                            <p:cond delay="0"/>
                                          </p:stCondLst>
                                        </p:cTn>
                                        <p:tgtEl>
                                          <p:spTgt spid="85"/>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86"/>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105"/>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106"/>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07"/>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108"/>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109"/>
                                        </p:tgtEl>
                                        <p:attrNameLst>
                                          <p:attrName>style.visibility</p:attrName>
                                        </p:attrNameLst>
                                      </p:cBhvr>
                                      <p:to>
                                        <p:strVal val="visible"/>
                                      </p:to>
                                    </p:set>
                                  </p:childTnLst>
                                </p:cTn>
                              </p:par>
                              <p:par>
                                <p:cTn id="213" presetID="1" presetClass="entr" presetSubtype="0" fill="hold" grpId="0" nodeType="withEffect">
                                  <p:stCondLst>
                                    <p:cond delay="0"/>
                                  </p:stCondLst>
                                  <p:childTnLst>
                                    <p:set>
                                      <p:cBhvr>
                                        <p:cTn id="214" dur="1" fill="hold">
                                          <p:stCondLst>
                                            <p:cond delay="0"/>
                                          </p:stCondLst>
                                        </p:cTn>
                                        <p:tgtEl>
                                          <p:spTgt spid="110"/>
                                        </p:tgtEl>
                                        <p:attrNameLst>
                                          <p:attrName>style.visibility</p:attrName>
                                        </p:attrNameLst>
                                      </p:cBhvr>
                                      <p:to>
                                        <p:strVal val="visible"/>
                                      </p:to>
                                    </p:set>
                                  </p:childTnLst>
                                </p:cTn>
                              </p:par>
                              <p:par>
                                <p:cTn id="215" presetID="1" presetClass="entr" presetSubtype="0" fill="hold" grpId="0" nodeType="withEffect">
                                  <p:stCondLst>
                                    <p:cond delay="0"/>
                                  </p:stCondLst>
                                  <p:childTnLst>
                                    <p:set>
                                      <p:cBhvr>
                                        <p:cTn id="216" dur="1" fill="hold">
                                          <p:stCondLst>
                                            <p:cond delay="0"/>
                                          </p:stCondLst>
                                        </p:cTn>
                                        <p:tgtEl>
                                          <p:spTgt spid="111"/>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12"/>
                                        </p:tgtEl>
                                        <p:attrNameLst>
                                          <p:attrName>style.visibility</p:attrName>
                                        </p:attrNameLst>
                                      </p:cBhvr>
                                      <p:to>
                                        <p:strVal val="visible"/>
                                      </p:to>
                                    </p:set>
                                  </p:childTnLst>
                                </p:cTn>
                              </p:par>
                              <p:par>
                                <p:cTn id="219" presetID="1" presetClass="entr" presetSubtype="0" fill="hold" grpId="0" nodeType="withEffect">
                                  <p:stCondLst>
                                    <p:cond delay="0"/>
                                  </p:stCondLst>
                                  <p:childTnLst>
                                    <p:set>
                                      <p:cBhvr>
                                        <p:cTn id="220" dur="1" fill="hold">
                                          <p:stCondLst>
                                            <p:cond delay="0"/>
                                          </p:stCondLst>
                                        </p:cTn>
                                        <p:tgtEl>
                                          <p:spTgt spid="113"/>
                                        </p:tgtEl>
                                        <p:attrNameLst>
                                          <p:attrName>style.visibility</p:attrName>
                                        </p:attrNameLst>
                                      </p:cBhvr>
                                      <p:to>
                                        <p:strVal val="visible"/>
                                      </p:to>
                                    </p:set>
                                  </p:childTnLst>
                                </p:cTn>
                              </p:par>
                              <p:par>
                                <p:cTn id="221" presetID="1" presetClass="entr" presetSubtype="0" fill="hold" grpId="0" nodeType="withEffect">
                                  <p:stCondLst>
                                    <p:cond delay="0"/>
                                  </p:stCondLst>
                                  <p:childTnLst>
                                    <p:set>
                                      <p:cBhvr>
                                        <p:cTn id="222" dur="1" fill="hold">
                                          <p:stCondLst>
                                            <p:cond delay="0"/>
                                          </p:stCondLst>
                                        </p:cTn>
                                        <p:tgtEl>
                                          <p:spTgt spid="114"/>
                                        </p:tgtEl>
                                        <p:attrNameLst>
                                          <p:attrName>style.visibility</p:attrName>
                                        </p:attrNameLst>
                                      </p:cBhvr>
                                      <p:to>
                                        <p:strVal val="visible"/>
                                      </p:to>
                                    </p:set>
                                  </p:childTnLst>
                                </p:cTn>
                              </p:par>
                              <p:par>
                                <p:cTn id="223" presetID="1" presetClass="entr" presetSubtype="0" fill="hold" grpId="0" nodeType="withEffect">
                                  <p:stCondLst>
                                    <p:cond delay="0"/>
                                  </p:stCondLst>
                                  <p:childTnLst>
                                    <p:set>
                                      <p:cBhvr>
                                        <p:cTn id="224" dur="1" fill="hold">
                                          <p:stCondLst>
                                            <p:cond delay="0"/>
                                          </p:stCondLst>
                                        </p:cTn>
                                        <p:tgtEl>
                                          <p:spTgt spid="115"/>
                                        </p:tgtEl>
                                        <p:attrNameLst>
                                          <p:attrName>style.visibility</p:attrName>
                                        </p:attrNameLst>
                                      </p:cBhvr>
                                      <p:to>
                                        <p:strVal val="visible"/>
                                      </p:to>
                                    </p:set>
                                  </p:childTnLst>
                                </p:cTn>
                              </p:par>
                              <p:par>
                                <p:cTn id="225" presetID="1" presetClass="entr" presetSubtype="0" fill="hold" grpId="0" nodeType="withEffect">
                                  <p:stCondLst>
                                    <p:cond delay="0"/>
                                  </p:stCondLst>
                                  <p:childTnLst>
                                    <p:set>
                                      <p:cBhvr>
                                        <p:cTn id="226" dur="1" fill="hold">
                                          <p:stCondLst>
                                            <p:cond delay="0"/>
                                          </p:stCondLst>
                                        </p:cTn>
                                        <p:tgtEl>
                                          <p:spTgt spid="116"/>
                                        </p:tgtEl>
                                        <p:attrNameLst>
                                          <p:attrName>style.visibility</p:attrName>
                                        </p:attrNameLst>
                                      </p:cBhvr>
                                      <p:to>
                                        <p:strVal val="visible"/>
                                      </p:to>
                                    </p:set>
                                  </p:childTnLst>
                                </p:cTn>
                              </p:par>
                              <p:par>
                                <p:cTn id="227" presetID="1" presetClass="entr" presetSubtype="0" fill="hold" grpId="0" nodeType="withEffect">
                                  <p:stCondLst>
                                    <p:cond delay="0"/>
                                  </p:stCondLst>
                                  <p:childTnLst>
                                    <p:set>
                                      <p:cBhvr>
                                        <p:cTn id="228" dur="1" fill="hold">
                                          <p:stCondLst>
                                            <p:cond delay="0"/>
                                          </p:stCondLst>
                                        </p:cTn>
                                        <p:tgtEl>
                                          <p:spTgt spid="117"/>
                                        </p:tgtEl>
                                        <p:attrNameLst>
                                          <p:attrName>style.visibility</p:attrName>
                                        </p:attrNameLst>
                                      </p:cBhvr>
                                      <p:to>
                                        <p:strVal val="visible"/>
                                      </p:to>
                                    </p:set>
                                  </p:childTnLst>
                                </p:cTn>
                              </p:par>
                              <p:par>
                                <p:cTn id="229" presetID="1" presetClass="entr" presetSubtype="0" fill="hold" grpId="0" nodeType="withEffect">
                                  <p:stCondLst>
                                    <p:cond delay="0"/>
                                  </p:stCondLst>
                                  <p:childTnLst>
                                    <p:set>
                                      <p:cBhvr>
                                        <p:cTn id="230" dur="1" fill="hold">
                                          <p:stCondLst>
                                            <p:cond delay="0"/>
                                          </p:stCondLst>
                                        </p:cTn>
                                        <p:tgtEl>
                                          <p:spTgt spid="118"/>
                                        </p:tgtEl>
                                        <p:attrNameLst>
                                          <p:attrName>style.visibility</p:attrName>
                                        </p:attrNameLst>
                                      </p:cBhvr>
                                      <p:to>
                                        <p:strVal val="visible"/>
                                      </p:to>
                                    </p:set>
                                  </p:childTnLst>
                                </p:cTn>
                              </p:par>
                              <p:par>
                                <p:cTn id="231" presetID="1" presetClass="entr" presetSubtype="0" fill="hold" grpId="0" nodeType="withEffect">
                                  <p:stCondLst>
                                    <p:cond delay="0"/>
                                  </p:stCondLst>
                                  <p:childTnLst>
                                    <p:set>
                                      <p:cBhvr>
                                        <p:cTn id="232" dur="1" fill="hold">
                                          <p:stCondLst>
                                            <p:cond delay="0"/>
                                          </p:stCondLst>
                                        </p:cTn>
                                        <p:tgtEl>
                                          <p:spTgt spid="119"/>
                                        </p:tgtEl>
                                        <p:attrNameLst>
                                          <p:attrName>style.visibility</p:attrName>
                                        </p:attrNameLst>
                                      </p:cBhvr>
                                      <p:to>
                                        <p:strVal val="visible"/>
                                      </p:to>
                                    </p:set>
                                  </p:childTnLst>
                                </p:cTn>
                              </p:par>
                              <p:par>
                                <p:cTn id="233" presetID="1" presetClass="entr" presetSubtype="0" fill="hold" grpId="0" nodeType="withEffect">
                                  <p:stCondLst>
                                    <p:cond delay="0"/>
                                  </p:stCondLst>
                                  <p:childTnLst>
                                    <p:set>
                                      <p:cBhvr>
                                        <p:cTn id="234" dur="1" fill="hold">
                                          <p:stCondLst>
                                            <p:cond delay="0"/>
                                          </p:stCondLst>
                                        </p:cTn>
                                        <p:tgtEl>
                                          <p:spTgt spid="120"/>
                                        </p:tgtEl>
                                        <p:attrNameLst>
                                          <p:attrName>style.visibility</p:attrName>
                                        </p:attrNameLst>
                                      </p:cBhvr>
                                      <p:to>
                                        <p:strVal val="visible"/>
                                      </p:to>
                                    </p:set>
                                  </p:childTnLst>
                                </p:cTn>
                              </p:par>
                              <p:par>
                                <p:cTn id="235" presetID="1" presetClass="entr" presetSubtype="0" fill="hold" grpId="0" nodeType="withEffect">
                                  <p:stCondLst>
                                    <p:cond delay="0"/>
                                  </p:stCondLst>
                                  <p:childTnLst>
                                    <p:set>
                                      <p:cBhvr>
                                        <p:cTn id="236" dur="1" fill="hold">
                                          <p:stCondLst>
                                            <p:cond delay="0"/>
                                          </p:stCondLst>
                                        </p:cTn>
                                        <p:tgtEl>
                                          <p:spTgt spid="121"/>
                                        </p:tgtEl>
                                        <p:attrNameLst>
                                          <p:attrName>style.visibility</p:attrName>
                                        </p:attrNameLst>
                                      </p:cBhvr>
                                      <p:to>
                                        <p:strVal val="visible"/>
                                      </p:to>
                                    </p:set>
                                  </p:childTnLst>
                                </p:cTn>
                              </p:par>
                              <p:par>
                                <p:cTn id="237" presetID="1" presetClass="entr" presetSubtype="0" fill="hold" grpId="0" nodeType="withEffect">
                                  <p:stCondLst>
                                    <p:cond delay="0"/>
                                  </p:stCondLst>
                                  <p:childTnLst>
                                    <p:set>
                                      <p:cBhvr>
                                        <p:cTn id="238" dur="1" fill="hold">
                                          <p:stCondLst>
                                            <p:cond delay="0"/>
                                          </p:stCondLst>
                                        </p:cTn>
                                        <p:tgtEl>
                                          <p:spTgt spid="122"/>
                                        </p:tgtEl>
                                        <p:attrNameLst>
                                          <p:attrName>style.visibility</p:attrName>
                                        </p:attrNameLst>
                                      </p:cBhvr>
                                      <p:to>
                                        <p:strVal val="visible"/>
                                      </p:to>
                                    </p:set>
                                  </p:childTnLst>
                                </p:cTn>
                              </p:par>
                              <p:par>
                                <p:cTn id="239" presetID="1" presetClass="entr" presetSubtype="0" fill="hold" grpId="0" nodeType="withEffect">
                                  <p:stCondLst>
                                    <p:cond delay="0"/>
                                  </p:stCondLst>
                                  <p:childTnLst>
                                    <p:set>
                                      <p:cBhvr>
                                        <p:cTn id="240" dur="1" fill="hold">
                                          <p:stCondLst>
                                            <p:cond delay="0"/>
                                          </p:stCondLst>
                                        </p:cTn>
                                        <p:tgtEl>
                                          <p:spTgt spid="123"/>
                                        </p:tgtEl>
                                        <p:attrNameLst>
                                          <p:attrName>style.visibility</p:attrName>
                                        </p:attrNameLst>
                                      </p:cBhvr>
                                      <p:to>
                                        <p:strVal val="visible"/>
                                      </p:to>
                                    </p:set>
                                  </p:childTnLst>
                                </p:cTn>
                              </p:par>
                              <p:par>
                                <p:cTn id="241" presetID="1" presetClass="entr" presetSubtype="0" fill="hold" grpId="0" nodeType="withEffect">
                                  <p:stCondLst>
                                    <p:cond delay="0"/>
                                  </p:stCondLst>
                                  <p:childTnLst>
                                    <p:set>
                                      <p:cBhvr>
                                        <p:cTn id="242" dur="1" fill="hold">
                                          <p:stCondLst>
                                            <p:cond delay="0"/>
                                          </p:stCondLst>
                                        </p:cTn>
                                        <p:tgtEl>
                                          <p:spTgt spid="124"/>
                                        </p:tgtEl>
                                        <p:attrNameLst>
                                          <p:attrName>style.visibility</p:attrName>
                                        </p:attrNameLst>
                                      </p:cBhvr>
                                      <p:to>
                                        <p:strVal val="visible"/>
                                      </p:to>
                                    </p:set>
                                  </p:childTnLst>
                                </p:cTn>
                              </p:par>
                              <p:par>
                                <p:cTn id="243" presetID="1" presetClass="entr" presetSubtype="0" fill="hold" grpId="0" nodeType="withEffect">
                                  <p:stCondLst>
                                    <p:cond delay="0"/>
                                  </p:stCondLst>
                                  <p:childTnLst>
                                    <p:set>
                                      <p:cBhvr>
                                        <p:cTn id="244" dur="1" fill="hold">
                                          <p:stCondLst>
                                            <p:cond delay="0"/>
                                          </p:stCondLst>
                                        </p:cTn>
                                        <p:tgtEl>
                                          <p:spTgt spid="125"/>
                                        </p:tgtEl>
                                        <p:attrNameLst>
                                          <p:attrName>style.visibility</p:attrName>
                                        </p:attrNameLst>
                                      </p:cBhvr>
                                      <p:to>
                                        <p:strVal val="visible"/>
                                      </p:to>
                                    </p:set>
                                  </p:childTnLst>
                                </p:cTn>
                              </p:par>
                              <p:par>
                                <p:cTn id="245" presetID="1" presetClass="entr" presetSubtype="0" fill="hold" grpId="0" nodeType="withEffect">
                                  <p:stCondLst>
                                    <p:cond delay="0"/>
                                  </p:stCondLst>
                                  <p:childTnLst>
                                    <p:set>
                                      <p:cBhvr>
                                        <p:cTn id="246" dur="1" fill="hold">
                                          <p:stCondLst>
                                            <p:cond delay="0"/>
                                          </p:stCondLst>
                                        </p:cTn>
                                        <p:tgtEl>
                                          <p:spTgt spid="126"/>
                                        </p:tgtEl>
                                        <p:attrNameLst>
                                          <p:attrName>style.visibility</p:attrName>
                                        </p:attrNameLst>
                                      </p:cBhvr>
                                      <p:to>
                                        <p:strVal val="visible"/>
                                      </p:to>
                                    </p:set>
                                  </p:childTnLst>
                                </p:cTn>
                              </p:par>
                              <p:par>
                                <p:cTn id="247" presetID="1" presetClass="entr" presetSubtype="0" fill="hold" grpId="0" nodeType="withEffect">
                                  <p:stCondLst>
                                    <p:cond delay="0"/>
                                  </p:stCondLst>
                                  <p:childTnLst>
                                    <p:set>
                                      <p:cBhvr>
                                        <p:cTn id="248" dur="1" fill="hold">
                                          <p:stCondLst>
                                            <p:cond delay="0"/>
                                          </p:stCondLst>
                                        </p:cTn>
                                        <p:tgtEl>
                                          <p:spTgt spid="127"/>
                                        </p:tgtEl>
                                        <p:attrNameLst>
                                          <p:attrName>style.visibility</p:attrName>
                                        </p:attrNameLst>
                                      </p:cBhvr>
                                      <p:to>
                                        <p:strVal val="visible"/>
                                      </p:to>
                                    </p:set>
                                  </p:childTnLst>
                                </p:cTn>
                              </p:par>
                              <p:par>
                                <p:cTn id="249" presetID="1" presetClass="entr" presetSubtype="0" fill="hold" grpId="0" nodeType="withEffect">
                                  <p:stCondLst>
                                    <p:cond delay="0"/>
                                  </p:stCondLst>
                                  <p:childTnLst>
                                    <p:set>
                                      <p:cBhvr>
                                        <p:cTn id="250" dur="1" fill="hold">
                                          <p:stCondLst>
                                            <p:cond delay="0"/>
                                          </p:stCondLst>
                                        </p:cTn>
                                        <p:tgtEl>
                                          <p:spTgt spid="128"/>
                                        </p:tgtEl>
                                        <p:attrNameLst>
                                          <p:attrName>style.visibility</p:attrName>
                                        </p:attrNameLst>
                                      </p:cBhvr>
                                      <p:to>
                                        <p:strVal val="visible"/>
                                      </p:to>
                                    </p:set>
                                  </p:childTnLst>
                                </p:cTn>
                              </p:par>
                              <p:par>
                                <p:cTn id="251" presetID="1" presetClass="entr" presetSubtype="0" fill="hold" grpId="0" nodeType="withEffect">
                                  <p:stCondLst>
                                    <p:cond delay="0"/>
                                  </p:stCondLst>
                                  <p:childTnLst>
                                    <p:set>
                                      <p:cBhvr>
                                        <p:cTn id="252" dur="1" fill="hold">
                                          <p:stCondLst>
                                            <p:cond delay="0"/>
                                          </p:stCondLst>
                                        </p:cTn>
                                        <p:tgtEl>
                                          <p:spTgt spid="129"/>
                                        </p:tgtEl>
                                        <p:attrNameLst>
                                          <p:attrName>style.visibility</p:attrName>
                                        </p:attrNameLst>
                                      </p:cBhvr>
                                      <p:to>
                                        <p:strVal val="visible"/>
                                      </p:to>
                                    </p:set>
                                  </p:childTnLst>
                                </p:cTn>
                              </p:par>
                              <p:par>
                                <p:cTn id="253" presetID="1" presetClass="entr" presetSubtype="0" fill="hold" grpId="0" nodeType="withEffect">
                                  <p:stCondLst>
                                    <p:cond delay="0"/>
                                  </p:stCondLst>
                                  <p:childTnLst>
                                    <p:set>
                                      <p:cBhvr>
                                        <p:cTn id="254" dur="1" fill="hold">
                                          <p:stCondLst>
                                            <p:cond delay="0"/>
                                          </p:stCondLst>
                                        </p:cTn>
                                        <p:tgtEl>
                                          <p:spTgt spid="130"/>
                                        </p:tgtEl>
                                        <p:attrNameLst>
                                          <p:attrName>style.visibility</p:attrName>
                                        </p:attrNameLst>
                                      </p:cBhvr>
                                      <p:to>
                                        <p:strVal val="visible"/>
                                      </p:to>
                                    </p:set>
                                  </p:childTnLst>
                                </p:cTn>
                              </p:par>
                              <p:par>
                                <p:cTn id="255" presetID="1" presetClass="entr" presetSubtype="0" fill="hold" grpId="0" nodeType="withEffect">
                                  <p:stCondLst>
                                    <p:cond delay="0"/>
                                  </p:stCondLst>
                                  <p:childTnLst>
                                    <p:set>
                                      <p:cBhvr>
                                        <p:cTn id="256" dur="1" fill="hold">
                                          <p:stCondLst>
                                            <p:cond delay="0"/>
                                          </p:stCondLst>
                                        </p:cTn>
                                        <p:tgtEl>
                                          <p:spTgt spid="131"/>
                                        </p:tgtEl>
                                        <p:attrNameLst>
                                          <p:attrName>style.visibility</p:attrName>
                                        </p:attrNameLst>
                                      </p:cBhvr>
                                      <p:to>
                                        <p:strVal val="visible"/>
                                      </p:to>
                                    </p:set>
                                  </p:childTnLst>
                                </p:cTn>
                              </p:par>
                              <p:par>
                                <p:cTn id="257" presetID="1" presetClass="entr" presetSubtype="0" fill="hold" grpId="0" nodeType="withEffect">
                                  <p:stCondLst>
                                    <p:cond delay="0"/>
                                  </p:stCondLst>
                                  <p:childTnLst>
                                    <p:set>
                                      <p:cBhvr>
                                        <p:cTn id="258" dur="1" fill="hold">
                                          <p:stCondLst>
                                            <p:cond delay="0"/>
                                          </p:stCondLst>
                                        </p:cTn>
                                        <p:tgtEl>
                                          <p:spTgt spid="132"/>
                                        </p:tgtEl>
                                        <p:attrNameLst>
                                          <p:attrName>style.visibility</p:attrName>
                                        </p:attrNameLst>
                                      </p:cBhvr>
                                      <p:to>
                                        <p:strVal val="visible"/>
                                      </p:to>
                                    </p:set>
                                  </p:childTnLst>
                                </p:cTn>
                              </p:par>
                              <p:par>
                                <p:cTn id="259" presetID="1" presetClass="entr" presetSubtype="0" fill="hold" grpId="0" nodeType="withEffect">
                                  <p:stCondLst>
                                    <p:cond delay="0"/>
                                  </p:stCondLst>
                                  <p:childTnLst>
                                    <p:set>
                                      <p:cBhvr>
                                        <p:cTn id="260" dur="1" fill="hold">
                                          <p:stCondLst>
                                            <p:cond delay="0"/>
                                          </p:stCondLst>
                                        </p:cTn>
                                        <p:tgtEl>
                                          <p:spTgt spid="133"/>
                                        </p:tgtEl>
                                        <p:attrNameLst>
                                          <p:attrName>style.visibility</p:attrName>
                                        </p:attrNameLst>
                                      </p:cBhvr>
                                      <p:to>
                                        <p:strVal val="visible"/>
                                      </p:to>
                                    </p:set>
                                  </p:childTnLst>
                                </p:cTn>
                              </p:par>
                              <p:par>
                                <p:cTn id="261" presetID="1" presetClass="entr" presetSubtype="0" fill="hold" grpId="0" nodeType="withEffect">
                                  <p:stCondLst>
                                    <p:cond delay="0"/>
                                  </p:stCondLst>
                                  <p:childTnLst>
                                    <p:set>
                                      <p:cBhvr>
                                        <p:cTn id="262" dur="1" fill="hold">
                                          <p:stCondLst>
                                            <p:cond delay="0"/>
                                          </p:stCondLst>
                                        </p:cTn>
                                        <p:tgtEl>
                                          <p:spTgt spid="134"/>
                                        </p:tgtEl>
                                        <p:attrNameLst>
                                          <p:attrName>style.visibility</p:attrName>
                                        </p:attrNameLst>
                                      </p:cBhvr>
                                      <p:to>
                                        <p:strVal val="visible"/>
                                      </p:to>
                                    </p:set>
                                  </p:childTnLst>
                                </p:cTn>
                              </p:par>
                              <p:par>
                                <p:cTn id="263" presetID="1" presetClass="entr" presetSubtype="0" fill="hold" grpId="0" nodeType="withEffect">
                                  <p:stCondLst>
                                    <p:cond delay="0"/>
                                  </p:stCondLst>
                                  <p:childTnLst>
                                    <p:set>
                                      <p:cBhvr>
                                        <p:cTn id="264" dur="1" fill="hold">
                                          <p:stCondLst>
                                            <p:cond delay="0"/>
                                          </p:stCondLst>
                                        </p:cTn>
                                        <p:tgtEl>
                                          <p:spTgt spid="135"/>
                                        </p:tgtEl>
                                        <p:attrNameLst>
                                          <p:attrName>style.visibility</p:attrName>
                                        </p:attrNameLst>
                                      </p:cBhvr>
                                      <p:to>
                                        <p:strVal val="visible"/>
                                      </p:to>
                                    </p:set>
                                  </p:childTnLst>
                                </p:cTn>
                              </p:par>
                              <p:par>
                                <p:cTn id="265" presetID="1" presetClass="entr" presetSubtype="0" fill="hold" grpId="0" nodeType="withEffect">
                                  <p:stCondLst>
                                    <p:cond delay="0"/>
                                  </p:stCondLst>
                                  <p:childTnLst>
                                    <p:set>
                                      <p:cBhvr>
                                        <p:cTn id="266" dur="1" fill="hold">
                                          <p:stCondLst>
                                            <p:cond delay="0"/>
                                          </p:stCondLst>
                                        </p:cTn>
                                        <p:tgtEl>
                                          <p:spTgt spid="136"/>
                                        </p:tgtEl>
                                        <p:attrNameLst>
                                          <p:attrName>style.visibility</p:attrName>
                                        </p:attrNameLst>
                                      </p:cBhvr>
                                      <p:to>
                                        <p:strVal val="visible"/>
                                      </p:to>
                                    </p:set>
                                  </p:childTnLst>
                                </p:cTn>
                              </p:par>
                              <p:par>
                                <p:cTn id="267" presetID="1" presetClass="entr" presetSubtype="0" fill="hold" grpId="0" nodeType="withEffect">
                                  <p:stCondLst>
                                    <p:cond delay="0"/>
                                  </p:stCondLst>
                                  <p:childTnLst>
                                    <p:set>
                                      <p:cBhvr>
                                        <p:cTn id="268" dur="1" fill="hold">
                                          <p:stCondLst>
                                            <p:cond delay="0"/>
                                          </p:stCondLst>
                                        </p:cTn>
                                        <p:tgtEl>
                                          <p:spTgt spid="137"/>
                                        </p:tgtEl>
                                        <p:attrNameLst>
                                          <p:attrName>style.visibility</p:attrName>
                                        </p:attrNameLst>
                                      </p:cBhvr>
                                      <p:to>
                                        <p:strVal val="visible"/>
                                      </p:to>
                                    </p:set>
                                  </p:childTnLst>
                                </p:cTn>
                              </p:par>
                              <p:par>
                                <p:cTn id="269" presetID="1" presetClass="entr" presetSubtype="0" fill="hold" grpId="0" nodeType="withEffect">
                                  <p:stCondLst>
                                    <p:cond delay="0"/>
                                  </p:stCondLst>
                                  <p:childTnLst>
                                    <p:set>
                                      <p:cBhvr>
                                        <p:cTn id="270" dur="1" fill="hold">
                                          <p:stCondLst>
                                            <p:cond delay="0"/>
                                          </p:stCondLst>
                                        </p:cTn>
                                        <p:tgtEl>
                                          <p:spTgt spid="138"/>
                                        </p:tgtEl>
                                        <p:attrNameLst>
                                          <p:attrName>style.visibility</p:attrName>
                                        </p:attrNameLst>
                                      </p:cBhvr>
                                      <p:to>
                                        <p:strVal val="visible"/>
                                      </p:to>
                                    </p:set>
                                  </p:childTnLst>
                                </p:cTn>
                              </p:par>
                              <p:par>
                                <p:cTn id="271" presetID="1" presetClass="entr" presetSubtype="0" fill="hold" grpId="0" nodeType="withEffect">
                                  <p:stCondLst>
                                    <p:cond delay="0"/>
                                  </p:stCondLst>
                                  <p:childTnLst>
                                    <p:set>
                                      <p:cBhvr>
                                        <p:cTn id="272" dur="1" fill="hold">
                                          <p:stCondLst>
                                            <p:cond delay="0"/>
                                          </p:stCondLst>
                                        </p:cTn>
                                        <p:tgtEl>
                                          <p:spTgt spid="139"/>
                                        </p:tgtEl>
                                        <p:attrNameLst>
                                          <p:attrName>style.visibility</p:attrName>
                                        </p:attrNameLst>
                                      </p:cBhvr>
                                      <p:to>
                                        <p:strVal val="visible"/>
                                      </p:to>
                                    </p:set>
                                  </p:childTnLst>
                                </p:cTn>
                              </p:par>
                              <p:par>
                                <p:cTn id="273" presetID="1" presetClass="entr" presetSubtype="0" fill="hold" grpId="0" nodeType="withEffect">
                                  <p:stCondLst>
                                    <p:cond delay="0"/>
                                  </p:stCondLst>
                                  <p:childTnLst>
                                    <p:set>
                                      <p:cBhvr>
                                        <p:cTn id="274" dur="1" fill="hold">
                                          <p:stCondLst>
                                            <p:cond delay="0"/>
                                          </p:stCondLst>
                                        </p:cTn>
                                        <p:tgtEl>
                                          <p:spTgt spid="140"/>
                                        </p:tgtEl>
                                        <p:attrNameLst>
                                          <p:attrName>style.visibility</p:attrName>
                                        </p:attrNameLst>
                                      </p:cBhvr>
                                      <p:to>
                                        <p:strVal val="visible"/>
                                      </p:to>
                                    </p:set>
                                  </p:childTnLst>
                                </p:cTn>
                              </p:par>
                            </p:childTnLst>
                          </p:cTn>
                        </p:par>
                      </p:childTnLst>
                    </p:cTn>
                  </p:par>
                  <p:par>
                    <p:cTn id="275" fill="hold">
                      <p:stCondLst>
                        <p:cond delay="indefinite"/>
                      </p:stCondLst>
                      <p:childTnLst>
                        <p:par>
                          <p:cTn id="276" fill="hold">
                            <p:stCondLst>
                              <p:cond delay="0"/>
                            </p:stCondLst>
                            <p:childTnLst>
                              <p:par>
                                <p:cTn id="277" presetID="1" presetClass="entr" presetSubtype="0" fill="hold" grpId="0" nodeType="clickEffect">
                                  <p:stCondLst>
                                    <p:cond delay="0"/>
                                  </p:stCondLst>
                                  <p:childTnLst>
                                    <p:set>
                                      <p:cBhvr>
                                        <p:cTn id="278" dur="1" fill="hold">
                                          <p:stCondLst>
                                            <p:cond delay="0"/>
                                          </p:stCondLst>
                                        </p:cTn>
                                        <p:tgtEl>
                                          <p:spTgt spid="141"/>
                                        </p:tgtEl>
                                        <p:attrNameLst>
                                          <p:attrName>style.visibility</p:attrName>
                                        </p:attrNameLst>
                                      </p:cBhvr>
                                      <p:to>
                                        <p:strVal val="visible"/>
                                      </p:to>
                                    </p:set>
                                  </p:childTnLst>
                                </p:cTn>
                              </p:par>
                              <p:par>
                                <p:cTn id="279" presetID="1" presetClass="entr" presetSubtype="0" fill="hold" grpId="0" nodeType="withEffect">
                                  <p:stCondLst>
                                    <p:cond delay="0"/>
                                  </p:stCondLst>
                                  <p:childTnLst>
                                    <p:set>
                                      <p:cBhvr>
                                        <p:cTn id="280" dur="1" fill="hold">
                                          <p:stCondLst>
                                            <p:cond delay="0"/>
                                          </p:stCondLst>
                                        </p:cTn>
                                        <p:tgtEl>
                                          <p:spTgt spid="142"/>
                                        </p:tgtEl>
                                        <p:attrNameLst>
                                          <p:attrName>style.visibility</p:attrName>
                                        </p:attrNameLst>
                                      </p:cBhvr>
                                      <p:to>
                                        <p:strVal val="visible"/>
                                      </p:to>
                                    </p:set>
                                  </p:childTnLst>
                                </p:cTn>
                              </p:par>
                              <p:par>
                                <p:cTn id="281" presetID="1" presetClass="entr" presetSubtype="0" fill="hold" grpId="0" nodeType="withEffect">
                                  <p:stCondLst>
                                    <p:cond delay="0"/>
                                  </p:stCondLst>
                                  <p:childTnLst>
                                    <p:set>
                                      <p:cBhvr>
                                        <p:cTn id="282" dur="1" fill="hold">
                                          <p:stCondLst>
                                            <p:cond delay="0"/>
                                          </p:stCondLst>
                                        </p:cTn>
                                        <p:tgtEl>
                                          <p:spTgt spid="143"/>
                                        </p:tgtEl>
                                        <p:attrNameLst>
                                          <p:attrName>style.visibility</p:attrName>
                                        </p:attrNameLst>
                                      </p:cBhvr>
                                      <p:to>
                                        <p:strVal val="visible"/>
                                      </p:to>
                                    </p:set>
                                  </p:childTnLst>
                                </p:cTn>
                              </p:par>
                              <p:par>
                                <p:cTn id="283" presetID="1" presetClass="entr" presetSubtype="0" fill="hold" grpId="0" nodeType="withEffect">
                                  <p:stCondLst>
                                    <p:cond delay="0"/>
                                  </p:stCondLst>
                                  <p:childTnLst>
                                    <p:set>
                                      <p:cBhvr>
                                        <p:cTn id="284" dur="1" fill="hold">
                                          <p:stCondLst>
                                            <p:cond delay="0"/>
                                          </p:stCondLst>
                                        </p:cTn>
                                        <p:tgtEl>
                                          <p:spTgt spid="144"/>
                                        </p:tgtEl>
                                        <p:attrNameLst>
                                          <p:attrName>style.visibility</p:attrName>
                                        </p:attrNameLst>
                                      </p:cBhvr>
                                      <p:to>
                                        <p:strVal val="visible"/>
                                      </p:to>
                                    </p:set>
                                  </p:childTnLst>
                                </p:cTn>
                              </p:par>
                              <p:par>
                                <p:cTn id="285" presetID="1" presetClass="entr" presetSubtype="0" fill="hold" grpId="0" nodeType="withEffect">
                                  <p:stCondLst>
                                    <p:cond delay="0"/>
                                  </p:stCondLst>
                                  <p:childTnLst>
                                    <p:set>
                                      <p:cBhvr>
                                        <p:cTn id="286" dur="1" fill="hold">
                                          <p:stCondLst>
                                            <p:cond delay="0"/>
                                          </p:stCondLst>
                                        </p:cTn>
                                        <p:tgtEl>
                                          <p:spTgt spid="145"/>
                                        </p:tgtEl>
                                        <p:attrNameLst>
                                          <p:attrName>style.visibility</p:attrName>
                                        </p:attrNameLst>
                                      </p:cBhvr>
                                      <p:to>
                                        <p:strVal val="visible"/>
                                      </p:to>
                                    </p:set>
                                  </p:childTnLst>
                                </p:cTn>
                              </p:par>
                              <p:par>
                                <p:cTn id="287" presetID="1" presetClass="entr" presetSubtype="0" fill="hold" grpId="0" nodeType="withEffect">
                                  <p:stCondLst>
                                    <p:cond delay="0"/>
                                  </p:stCondLst>
                                  <p:childTnLst>
                                    <p:set>
                                      <p:cBhvr>
                                        <p:cTn id="288" dur="1" fill="hold">
                                          <p:stCondLst>
                                            <p:cond delay="0"/>
                                          </p:stCondLst>
                                        </p:cTn>
                                        <p:tgtEl>
                                          <p:spTgt spid="146"/>
                                        </p:tgtEl>
                                        <p:attrNameLst>
                                          <p:attrName>style.visibility</p:attrName>
                                        </p:attrNameLst>
                                      </p:cBhvr>
                                      <p:to>
                                        <p:strVal val="visible"/>
                                      </p:to>
                                    </p:set>
                                  </p:childTnLst>
                                </p:cTn>
                              </p:par>
                              <p:par>
                                <p:cTn id="289" presetID="1" presetClass="entr" presetSubtype="0" fill="hold" grpId="0" nodeType="withEffect">
                                  <p:stCondLst>
                                    <p:cond delay="0"/>
                                  </p:stCondLst>
                                  <p:childTnLst>
                                    <p:set>
                                      <p:cBhvr>
                                        <p:cTn id="290" dur="1" fill="hold">
                                          <p:stCondLst>
                                            <p:cond delay="0"/>
                                          </p:stCondLst>
                                        </p:cTn>
                                        <p:tgtEl>
                                          <p:spTgt spid="147"/>
                                        </p:tgtEl>
                                        <p:attrNameLst>
                                          <p:attrName>style.visibility</p:attrName>
                                        </p:attrNameLst>
                                      </p:cBhvr>
                                      <p:to>
                                        <p:strVal val="visible"/>
                                      </p:to>
                                    </p:set>
                                  </p:childTnLst>
                                </p:cTn>
                              </p:par>
                              <p:par>
                                <p:cTn id="291" presetID="1" presetClass="entr" presetSubtype="0" fill="hold" grpId="0" nodeType="withEffect">
                                  <p:stCondLst>
                                    <p:cond delay="0"/>
                                  </p:stCondLst>
                                  <p:childTnLst>
                                    <p:set>
                                      <p:cBhvr>
                                        <p:cTn id="292" dur="1" fill="hold">
                                          <p:stCondLst>
                                            <p:cond delay="0"/>
                                          </p:stCondLst>
                                        </p:cTn>
                                        <p:tgtEl>
                                          <p:spTgt spid="148"/>
                                        </p:tgtEl>
                                        <p:attrNameLst>
                                          <p:attrName>style.visibility</p:attrName>
                                        </p:attrNameLst>
                                      </p:cBhvr>
                                      <p:to>
                                        <p:strVal val="visible"/>
                                      </p:to>
                                    </p:set>
                                  </p:childTnLst>
                                </p:cTn>
                              </p:par>
                              <p:par>
                                <p:cTn id="293" presetID="1" presetClass="entr" presetSubtype="0" fill="hold" grpId="0" nodeType="withEffect">
                                  <p:stCondLst>
                                    <p:cond delay="0"/>
                                  </p:stCondLst>
                                  <p:childTnLst>
                                    <p:set>
                                      <p:cBhvr>
                                        <p:cTn id="294" dur="1" fill="hold">
                                          <p:stCondLst>
                                            <p:cond delay="0"/>
                                          </p:stCondLst>
                                        </p:cTn>
                                        <p:tgtEl>
                                          <p:spTgt spid="149"/>
                                        </p:tgtEl>
                                        <p:attrNameLst>
                                          <p:attrName>style.visibility</p:attrName>
                                        </p:attrNameLst>
                                      </p:cBhvr>
                                      <p:to>
                                        <p:strVal val="visible"/>
                                      </p:to>
                                    </p:set>
                                  </p:childTnLst>
                                </p:cTn>
                              </p:par>
                              <p:par>
                                <p:cTn id="295" presetID="1" presetClass="entr" presetSubtype="0" fill="hold" grpId="0" nodeType="withEffect">
                                  <p:stCondLst>
                                    <p:cond delay="0"/>
                                  </p:stCondLst>
                                  <p:childTnLst>
                                    <p:set>
                                      <p:cBhvr>
                                        <p:cTn id="296" dur="1" fill="hold">
                                          <p:stCondLst>
                                            <p:cond delay="0"/>
                                          </p:stCondLst>
                                        </p:cTn>
                                        <p:tgtEl>
                                          <p:spTgt spid="150"/>
                                        </p:tgtEl>
                                        <p:attrNameLst>
                                          <p:attrName>style.visibility</p:attrName>
                                        </p:attrNameLst>
                                      </p:cBhvr>
                                      <p:to>
                                        <p:strVal val="visible"/>
                                      </p:to>
                                    </p:set>
                                  </p:childTnLst>
                                </p:cTn>
                              </p:par>
                              <p:par>
                                <p:cTn id="297" presetID="1" presetClass="entr" presetSubtype="0" fill="hold" grpId="0" nodeType="withEffect">
                                  <p:stCondLst>
                                    <p:cond delay="0"/>
                                  </p:stCondLst>
                                  <p:childTnLst>
                                    <p:set>
                                      <p:cBhvr>
                                        <p:cTn id="298" dur="1" fill="hold">
                                          <p:stCondLst>
                                            <p:cond delay="0"/>
                                          </p:stCondLst>
                                        </p:cTn>
                                        <p:tgtEl>
                                          <p:spTgt spid="151"/>
                                        </p:tgtEl>
                                        <p:attrNameLst>
                                          <p:attrName>style.visibility</p:attrName>
                                        </p:attrNameLst>
                                      </p:cBhvr>
                                      <p:to>
                                        <p:strVal val="visible"/>
                                      </p:to>
                                    </p:set>
                                  </p:childTnLst>
                                </p:cTn>
                              </p:par>
                              <p:par>
                                <p:cTn id="299" presetID="1" presetClass="entr" presetSubtype="0" fill="hold" grpId="0" nodeType="withEffect">
                                  <p:stCondLst>
                                    <p:cond delay="0"/>
                                  </p:stCondLst>
                                  <p:childTnLst>
                                    <p:set>
                                      <p:cBhvr>
                                        <p:cTn id="300" dur="1" fill="hold">
                                          <p:stCondLst>
                                            <p:cond delay="0"/>
                                          </p:stCondLst>
                                        </p:cTn>
                                        <p:tgtEl>
                                          <p:spTgt spid="152"/>
                                        </p:tgtEl>
                                        <p:attrNameLst>
                                          <p:attrName>style.visibility</p:attrName>
                                        </p:attrNameLst>
                                      </p:cBhvr>
                                      <p:to>
                                        <p:strVal val="visible"/>
                                      </p:to>
                                    </p:set>
                                  </p:childTnLst>
                                </p:cTn>
                              </p:par>
                              <p:par>
                                <p:cTn id="301" presetID="1" presetClass="entr" presetSubtype="0" fill="hold" grpId="0" nodeType="withEffect">
                                  <p:stCondLst>
                                    <p:cond delay="0"/>
                                  </p:stCondLst>
                                  <p:childTnLst>
                                    <p:set>
                                      <p:cBhvr>
                                        <p:cTn id="302" dur="1" fill="hold">
                                          <p:stCondLst>
                                            <p:cond delay="0"/>
                                          </p:stCondLst>
                                        </p:cTn>
                                        <p:tgtEl>
                                          <p:spTgt spid="153"/>
                                        </p:tgtEl>
                                        <p:attrNameLst>
                                          <p:attrName>style.visibility</p:attrName>
                                        </p:attrNameLst>
                                      </p:cBhvr>
                                      <p:to>
                                        <p:strVal val="visible"/>
                                      </p:to>
                                    </p:set>
                                  </p:childTnLst>
                                </p:cTn>
                              </p:par>
                              <p:par>
                                <p:cTn id="303" presetID="1" presetClass="entr" presetSubtype="0" fill="hold" grpId="0" nodeType="withEffect">
                                  <p:stCondLst>
                                    <p:cond delay="0"/>
                                  </p:stCondLst>
                                  <p:childTnLst>
                                    <p:set>
                                      <p:cBhvr>
                                        <p:cTn id="304" dur="1" fill="hold">
                                          <p:stCondLst>
                                            <p:cond delay="0"/>
                                          </p:stCondLst>
                                        </p:cTn>
                                        <p:tgtEl>
                                          <p:spTgt spid="154"/>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155"/>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156"/>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157"/>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158"/>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159"/>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160"/>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161"/>
                                        </p:tgtEl>
                                        <p:attrNameLst>
                                          <p:attrName>style.visibility</p:attrName>
                                        </p:attrNameLst>
                                      </p:cBhvr>
                                      <p:to>
                                        <p:strVal val="visible"/>
                                      </p:to>
                                    </p:set>
                                  </p:childTnLst>
                                </p:cTn>
                              </p:par>
                              <p:par>
                                <p:cTn id="319" presetID="1" presetClass="entr" presetSubtype="0" fill="hold" grpId="0" nodeType="withEffect">
                                  <p:stCondLst>
                                    <p:cond delay="0"/>
                                  </p:stCondLst>
                                  <p:childTnLst>
                                    <p:set>
                                      <p:cBhvr>
                                        <p:cTn id="320" dur="1" fill="hold">
                                          <p:stCondLst>
                                            <p:cond delay="0"/>
                                          </p:stCondLst>
                                        </p:cTn>
                                        <p:tgtEl>
                                          <p:spTgt spid="162"/>
                                        </p:tgtEl>
                                        <p:attrNameLst>
                                          <p:attrName>style.visibility</p:attrName>
                                        </p:attrNameLst>
                                      </p:cBhvr>
                                      <p:to>
                                        <p:strVal val="visible"/>
                                      </p:to>
                                    </p:set>
                                  </p:childTnLst>
                                </p:cTn>
                              </p:par>
                              <p:par>
                                <p:cTn id="321" presetID="1" presetClass="entr" presetSubtype="0" fill="hold" grpId="0" nodeType="withEffect">
                                  <p:stCondLst>
                                    <p:cond delay="0"/>
                                  </p:stCondLst>
                                  <p:childTnLst>
                                    <p:set>
                                      <p:cBhvr>
                                        <p:cTn id="322" dur="1" fill="hold">
                                          <p:stCondLst>
                                            <p:cond delay="0"/>
                                          </p:stCondLst>
                                        </p:cTn>
                                        <p:tgtEl>
                                          <p:spTgt spid="163"/>
                                        </p:tgtEl>
                                        <p:attrNameLst>
                                          <p:attrName>style.visibility</p:attrName>
                                        </p:attrNameLst>
                                      </p:cBhvr>
                                      <p:to>
                                        <p:strVal val="visible"/>
                                      </p:to>
                                    </p:set>
                                  </p:childTnLst>
                                </p:cTn>
                              </p:par>
                              <p:par>
                                <p:cTn id="323" presetID="1" presetClass="entr" presetSubtype="0" fill="hold" grpId="0" nodeType="withEffect">
                                  <p:stCondLst>
                                    <p:cond delay="0"/>
                                  </p:stCondLst>
                                  <p:childTnLst>
                                    <p:set>
                                      <p:cBhvr>
                                        <p:cTn id="324" dur="1" fill="hold">
                                          <p:stCondLst>
                                            <p:cond delay="0"/>
                                          </p:stCondLst>
                                        </p:cTn>
                                        <p:tgtEl>
                                          <p:spTgt spid="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9" grpId="0" animBg="1"/>
      <p:bldP spid="50" grpId="0" animBg="1"/>
      <p:bldP spid="51" grpId="0" animBg="1"/>
      <p:bldP spid="52" grpId="0" animBg="1"/>
      <p:bldP spid="53" grpId="0" animBg="1"/>
      <p:bldP spid="54" grpId="0" animBg="1"/>
      <p:bldP spid="55" grpId="0" animBg="1"/>
      <p:bldP spid="56" grpId="0" animBg="1"/>
      <p:bldP spid="58" grpId="0" animBg="1"/>
      <p:bldP spid="59"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9"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b="1" noProof="0" dirty="0"/>
              <a:t>Floating-point Repetition Buffer</a:t>
            </a:r>
            <a:br>
              <a:rPr lang="en-US" b="1" noProof="0" dirty="0"/>
            </a:br>
            <a:r>
              <a:rPr lang="en-US" sz="2000" dirty="0"/>
              <a:t>Remove control flow overhead in compute stream</a:t>
            </a:r>
            <a:endParaRPr lang="en-US" sz="1701" dirty="0"/>
          </a:p>
        </p:txBody>
      </p:sp>
      <p:sp>
        <p:nvSpPr>
          <p:cNvPr id="5" name="Slide Number Placeholder 4">
            <a:extLst>
              <a:ext uri="{FF2B5EF4-FFF2-40B4-BE49-F238E27FC236}">
                <a16:creationId xmlns:a16="http://schemas.microsoft.com/office/drawing/2014/main" id="{A88D05C2-B986-C543-874D-610EC6E136DE}"/>
              </a:ext>
            </a:extLst>
          </p:cNvPr>
          <p:cNvSpPr>
            <a:spLocks noGrp="1"/>
          </p:cNvSpPr>
          <p:nvPr>
            <p:ph type="sldNum" sz="quarter" idx="12"/>
          </p:nvPr>
        </p:nvSpPr>
        <p:spPr/>
        <p:txBody>
          <a:bodyPr/>
          <a:lstStyle/>
          <a:p>
            <a:fld id="{5ACA52AF-F19D-405C-AD5F-7D94B96A5CC3}" type="slidenum">
              <a:rPr lang="de-CH" noProof="0" smtClean="0">
                <a:solidFill>
                  <a:schemeClr val="tx1"/>
                </a:solidFill>
              </a:rPr>
              <a:t>12</a:t>
            </a:fld>
            <a:endParaRPr lang="de-CH" noProof="0" dirty="0">
              <a:solidFill>
                <a:schemeClr val="tx1"/>
              </a:solidFill>
            </a:endParaRPr>
          </a:p>
        </p:txBody>
      </p:sp>
      <p:sp>
        <p:nvSpPr>
          <p:cNvPr id="13" name="Content Placeholder 12">
            <a:extLst>
              <a:ext uri="{FF2B5EF4-FFF2-40B4-BE49-F238E27FC236}">
                <a16:creationId xmlns:a16="http://schemas.microsoft.com/office/drawing/2014/main" id="{86BD485D-0F1F-694C-8EE9-F77D869039D9}"/>
              </a:ext>
            </a:extLst>
          </p:cNvPr>
          <p:cNvSpPr>
            <a:spLocks noGrp="1"/>
          </p:cNvSpPr>
          <p:nvPr>
            <p:ph idx="4294967295"/>
          </p:nvPr>
        </p:nvSpPr>
        <p:spPr>
          <a:xfrm>
            <a:off x="6283325" y="1335088"/>
            <a:ext cx="5237163" cy="4592637"/>
          </a:xfrm>
        </p:spPr>
        <p:txBody>
          <a:bodyPr/>
          <a:lstStyle/>
          <a:p>
            <a:r>
              <a:rPr lang="en-US" sz="2000" b="0" noProof="0" dirty="0">
                <a:solidFill>
                  <a:schemeClr val="tx1"/>
                </a:solidFill>
                <a:latin typeface="+mj-lt"/>
              </a:rPr>
              <a:t>Programmable micro-loop buffer</a:t>
            </a:r>
          </a:p>
          <a:p>
            <a:r>
              <a:rPr lang="en-US" sz="2000" b="0" noProof="0" dirty="0">
                <a:solidFill>
                  <a:schemeClr val="tx1"/>
                </a:solidFill>
                <a:latin typeface="+mj-lt"/>
              </a:rPr>
              <a:t>Sequencer steps through the buffer, independently of the FPU</a:t>
            </a:r>
          </a:p>
          <a:p>
            <a:r>
              <a:rPr lang="en-US" sz="2000" b="0" noProof="0" dirty="0">
                <a:solidFill>
                  <a:schemeClr val="tx1"/>
                </a:solidFill>
                <a:latin typeface="+mj-lt"/>
              </a:rPr>
              <a:t>Integer core free to operate in parallel: </a:t>
            </a:r>
            <a:r>
              <a:rPr lang="en-US" sz="2000" b="0" i="1" noProof="0" dirty="0">
                <a:solidFill>
                  <a:srgbClr val="FF0000"/>
                </a:solidFill>
                <a:latin typeface="+mj-lt"/>
              </a:rPr>
              <a:t>Pseudo-dual issue</a:t>
            </a:r>
          </a:p>
          <a:p>
            <a:r>
              <a:rPr lang="en-US" sz="2000" b="0" dirty="0">
                <a:solidFill>
                  <a:schemeClr val="tx1"/>
                </a:solidFill>
                <a:latin typeface="+mj-lt"/>
              </a:rPr>
              <a:t>High area- and energy-efficiency</a:t>
            </a:r>
            <a:endParaRPr lang="en-US" sz="2000" b="0" noProof="0" dirty="0">
              <a:solidFill>
                <a:schemeClr val="tx1"/>
              </a:solidFill>
              <a:latin typeface="+mj-lt"/>
            </a:endParaRPr>
          </a:p>
        </p:txBody>
      </p:sp>
      <p:sp>
        <p:nvSpPr>
          <p:cNvPr id="34" name="Freeform 33">
            <a:extLst>
              <a:ext uri="{FF2B5EF4-FFF2-40B4-BE49-F238E27FC236}">
                <a16:creationId xmlns:a16="http://schemas.microsoft.com/office/drawing/2014/main" id="{43F4FBB3-B9E0-2E45-AC05-BF84D53A26DB}"/>
              </a:ext>
            </a:extLst>
          </p:cNvPr>
          <p:cNvSpPr/>
          <p:nvPr/>
        </p:nvSpPr>
        <p:spPr>
          <a:xfrm>
            <a:off x="1141268" y="1218327"/>
            <a:ext cx="1372100" cy="686182"/>
          </a:xfrm>
          <a:custGeom>
            <a:avLst/>
            <a:gdLst>
              <a:gd name="connsiteX0" fmla="*/ 0 w 1452100"/>
              <a:gd name="connsiteY0" fmla="*/ 0 h 726190"/>
              <a:gd name="connsiteX1" fmla="*/ 1452100 w 1452100"/>
              <a:gd name="connsiteY1" fmla="*/ 0 h 726190"/>
              <a:gd name="connsiteX2" fmla="*/ 1452100 w 1452100"/>
              <a:gd name="connsiteY2" fmla="*/ 726190 h 726190"/>
              <a:gd name="connsiteX3" fmla="*/ 0 w 1452100"/>
              <a:gd name="connsiteY3" fmla="*/ 726190 h 726190"/>
            </a:gdLst>
            <a:ahLst/>
            <a:cxnLst>
              <a:cxn ang="0">
                <a:pos x="connsiteX0" y="connsiteY0"/>
              </a:cxn>
              <a:cxn ang="0">
                <a:pos x="connsiteX1" y="connsiteY1"/>
              </a:cxn>
              <a:cxn ang="0">
                <a:pos x="connsiteX2" y="connsiteY2"/>
              </a:cxn>
              <a:cxn ang="0">
                <a:pos x="connsiteX3" y="connsiteY3"/>
              </a:cxn>
            </a:cxnLst>
            <a:rect l="l" t="t" r="r" b="b"/>
            <a:pathLst>
              <a:path w="1452100" h="726190">
                <a:moveTo>
                  <a:pt x="0" y="0"/>
                </a:moveTo>
                <a:lnTo>
                  <a:pt x="1452100" y="0"/>
                </a:lnTo>
                <a:lnTo>
                  <a:pt x="1452100" y="726190"/>
                </a:lnTo>
                <a:lnTo>
                  <a:pt x="0" y="726190"/>
                </a:lnTo>
                <a:close/>
              </a:path>
            </a:pathLst>
          </a:custGeom>
          <a:solidFill>
            <a:srgbClr val="C9C7C2"/>
          </a:solidFill>
          <a:ln w="12584" cap="sq">
            <a:noFill/>
            <a:prstDash val="solid"/>
            <a:miter/>
          </a:ln>
        </p:spPr>
        <p:txBody>
          <a:bodyPr rtlCol="0" anchor="ctr"/>
          <a:lstStyle/>
          <a:p>
            <a:endParaRPr lang="en-US" sz="1701"/>
          </a:p>
        </p:txBody>
      </p:sp>
      <p:sp>
        <p:nvSpPr>
          <p:cNvPr id="35" name="Freeform 34">
            <a:extLst>
              <a:ext uri="{FF2B5EF4-FFF2-40B4-BE49-F238E27FC236}">
                <a16:creationId xmlns:a16="http://schemas.microsoft.com/office/drawing/2014/main" id="{740A044C-CF73-D742-9323-471B51F5D04E}"/>
              </a:ext>
            </a:extLst>
          </p:cNvPr>
          <p:cNvSpPr/>
          <p:nvPr/>
        </p:nvSpPr>
        <p:spPr>
          <a:xfrm>
            <a:off x="1549849" y="1484358"/>
            <a:ext cx="550328" cy="152803"/>
          </a:xfrm>
          <a:custGeom>
            <a:avLst/>
            <a:gdLst>
              <a:gd name="connsiteX0" fmla="*/ 0 w 582415"/>
              <a:gd name="connsiteY0" fmla="*/ 108728 h 161712"/>
              <a:gd name="connsiteX1" fmla="*/ 19497 w 582415"/>
              <a:gd name="connsiteY1" fmla="*/ 106955 h 161712"/>
              <a:gd name="connsiteX2" fmla="*/ 25798 w 582415"/>
              <a:gd name="connsiteY2" fmla="*/ 126258 h 161712"/>
              <a:gd name="connsiteX3" fmla="*/ 41553 w 582415"/>
              <a:gd name="connsiteY3" fmla="*/ 138470 h 161712"/>
              <a:gd name="connsiteX4" fmla="*/ 65578 w 582415"/>
              <a:gd name="connsiteY4" fmla="*/ 143000 h 161712"/>
              <a:gd name="connsiteX5" fmla="*/ 86454 w 582415"/>
              <a:gd name="connsiteY5" fmla="*/ 139652 h 161712"/>
              <a:gd name="connsiteX6" fmla="*/ 100042 w 582415"/>
              <a:gd name="connsiteY6" fmla="*/ 130000 h 161712"/>
              <a:gd name="connsiteX7" fmla="*/ 104373 w 582415"/>
              <a:gd name="connsiteY7" fmla="*/ 116410 h 161712"/>
              <a:gd name="connsiteX8" fmla="*/ 100042 w 582415"/>
              <a:gd name="connsiteY8" fmla="*/ 103606 h 161712"/>
              <a:gd name="connsiteX9" fmla="*/ 86059 w 582415"/>
              <a:gd name="connsiteY9" fmla="*/ 94349 h 161712"/>
              <a:gd name="connsiteX10" fmla="*/ 58292 w 582415"/>
              <a:gd name="connsiteY10" fmla="*/ 86864 h 161712"/>
              <a:gd name="connsiteX11" fmla="*/ 28162 w 582415"/>
              <a:gd name="connsiteY11" fmla="*/ 77016 h 161712"/>
              <a:gd name="connsiteX12" fmla="*/ 11421 w 582415"/>
              <a:gd name="connsiteY12" fmla="*/ 62439 h 161712"/>
              <a:gd name="connsiteX13" fmla="*/ 5907 w 582415"/>
              <a:gd name="connsiteY13" fmla="*/ 42939 h 161712"/>
              <a:gd name="connsiteX14" fmla="*/ 12604 w 582415"/>
              <a:gd name="connsiteY14" fmla="*/ 20878 h 161712"/>
              <a:gd name="connsiteX15" fmla="*/ 32100 w 582415"/>
              <a:gd name="connsiteY15" fmla="*/ 5319 h 161712"/>
              <a:gd name="connsiteX16" fmla="*/ 61048 w 582415"/>
              <a:gd name="connsiteY16" fmla="*/ 0 h 161712"/>
              <a:gd name="connsiteX17" fmla="*/ 91573 w 582415"/>
              <a:gd name="connsiteY17" fmla="*/ 5515 h 161712"/>
              <a:gd name="connsiteX18" fmla="*/ 112054 w 582415"/>
              <a:gd name="connsiteY18" fmla="*/ 22061 h 161712"/>
              <a:gd name="connsiteX19" fmla="*/ 119735 w 582415"/>
              <a:gd name="connsiteY19" fmla="*/ 46682 h 161712"/>
              <a:gd name="connsiteX20" fmla="*/ 99845 w 582415"/>
              <a:gd name="connsiteY20" fmla="*/ 48061 h 161712"/>
              <a:gd name="connsiteX21" fmla="*/ 89013 w 582415"/>
              <a:gd name="connsiteY21" fmla="*/ 25803 h 161712"/>
              <a:gd name="connsiteX22" fmla="*/ 61836 w 582415"/>
              <a:gd name="connsiteY22" fmla="*/ 18121 h 161712"/>
              <a:gd name="connsiteX23" fmla="*/ 34463 w 582415"/>
              <a:gd name="connsiteY23" fmla="*/ 25016 h 161712"/>
              <a:gd name="connsiteX24" fmla="*/ 25798 w 582415"/>
              <a:gd name="connsiteY24" fmla="*/ 41561 h 161712"/>
              <a:gd name="connsiteX25" fmla="*/ 31902 w 582415"/>
              <a:gd name="connsiteY25" fmla="*/ 55545 h 161712"/>
              <a:gd name="connsiteX26" fmla="*/ 63215 w 582415"/>
              <a:gd name="connsiteY26" fmla="*/ 66575 h 161712"/>
              <a:gd name="connsiteX27" fmla="*/ 97678 w 582415"/>
              <a:gd name="connsiteY27" fmla="*/ 76621 h 161712"/>
              <a:gd name="connsiteX28" fmla="*/ 117963 w 582415"/>
              <a:gd name="connsiteY28" fmla="*/ 92575 h 161712"/>
              <a:gd name="connsiteX29" fmla="*/ 124461 w 582415"/>
              <a:gd name="connsiteY29" fmla="*/ 114834 h 161712"/>
              <a:gd name="connsiteX30" fmla="*/ 117175 w 582415"/>
              <a:gd name="connsiteY30" fmla="*/ 138272 h 161712"/>
              <a:gd name="connsiteX31" fmla="*/ 96694 w 582415"/>
              <a:gd name="connsiteY31" fmla="*/ 155606 h 161712"/>
              <a:gd name="connsiteX32" fmla="*/ 66562 w 582415"/>
              <a:gd name="connsiteY32" fmla="*/ 161712 h 161712"/>
              <a:gd name="connsiteX33" fmla="*/ 30918 w 582415"/>
              <a:gd name="connsiteY33" fmla="*/ 155606 h 161712"/>
              <a:gd name="connsiteX34" fmla="*/ 8468 w 582415"/>
              <a:gd name="connsiteY34" fmla="*/ 136895 h 161712"/>
              <a:gd name="connsiteX35" fmla="*/ 0 w 582415"/>
              <a:gd name="connsiteY35" fmla="*/ 108728 h 161712"/>
              <a:gd name="connsiteX36" fmla="*/ 150199 w 582415"/>
              <a:gd name="connsiteY36" fmla="*/ 158955 h 161712"/>
              <a:gd name="connsiteX37" fmla="*/ 150199 w 582415"/>
              <a:gd name="connsiteY37" fmla="*/ 45697 h 161712"/>
              <a:gd name="connsiteX38" fmla="*/ 167529 w 582415"/>
              <a:gd name="connsiteY38" fmla="*/ 45697 h 161712"/>
              <a:gd name="connsiteX39" fmla="*/ 167529 w 582415"/>
              <a:gd name="connsiteY39" fmla="*/ 61848 h 161712"/>
              <a:gd name="connsiteX40" fmla="*/ 203568 w 582415"/>
              <a:gd name="connsiteY40" fmla="*/ 43137 h 161712"/>
              <a:gd name="connsiteX41" fmla="*/ 222276 w 582415"/>
              <a:gd name="connsiteY41" fmla="*/ 46878 h 161712"/>
              <a:gd name="connsiteX42" fmla="*/ 235077 w 582415"/>
              <a:gd name="connsiteY42" fmla="*/ 56531 h 161712"/>
              <a:gd name="connsiteX43" fmla="*/ 241181 w 582415"/>
              <a:gd name="connsiteY43" fmla="*/ 70713 h 161712"/>
              <a:gd name="connsiteX44" fmla="*/ 242167 w 582415"/>
              <a:gd name="connsiteY44" fmla="*/ 89227 h 161712"/>
              <a:gd name="connsiteX45" fmla="*/ 242167 w 582415"/>
              <a:gd name="connsiteY45" fmla="*/ 158955 h 161712"/>
              <a:gd name="connsiteX46" fmla="*/ 223063 w 582415"/>
              <a:gd name="connsiteY46" fmla="*/ 158955 h 161712"/>
              <a:gd name="connsiteX47" fmla="*/ 223063 w 582415"/>
              <a:gd name="connsiteY47" fmla="*/ 90015 h 161712"/>
              <a:gd name="connsiteX48" fmla="*/ 220700 w 582415"/>
              <a:gd name="connsiteY48" fmla="*/ 72682 h 161712"/>
              <a:gd name="connsiteX49" fmla="*/ 212823 w 582415"/>
              <a:gd name="connsiteY49" fmla="*/ 63227 h 161712"/>
              <a:gd name="connsiteX50" fmla="*/ 199431 w 582415"/>
              <a:gd name="connsiteY50" fmla="*/ 59682 h 161712"/>
              <a:gd name="connsiteX51" fmla="*/ 178361 w 582415"/>
              <a:gd name="connsiteY51" fmla="*/ 67561 h 161712"/>
              <a:gd name="connsiteX52" fmla="*/ 169498 w 582415"/>
              <a:gd name="connsiteY52" fmla="*/ 97106 h 161712"/>
              <a:gd name="connsiteX53" fmla="*/ 169498 w 582415"/>
              <a:gd name="connsiteY53" fmla="*/ 158955 h 161712"/>
              <a:gd name="connsiteX54" fmla="*/ 150199 w 582415"/>
              <a:gd name="connsiteY54" fmla="*/ 158955 h 161712"/>
              <a:gd name="connsiteX55" fmla="*/ 271858 w 582415"/>
              <a:gd name="connsiteY55" fmla="*/ 24621 h 161712"/>
              <a:gd name="connsiteX56" fmla="*/ 271858 w 582415"/>
              <a:gd name="connsiteY56" fmla="*/ 2560 h 161712"/>
              <a:gd name="connsiteX57" fmla="*/ 290961 w 582415"/>
              <a:gd name="connsiteY57" fmla="*/ 2560 h 161712"/>
              <a:gd name="connsiteX58" fmla="*/ 290961 w 582415"/>
              <a:gd name="connsiteY58" fmla="*/ 24621 h 161712"/>
              <a:gd name="connsiteX59" fmla="*/ 271858 w 582415"/>
              <a:gd name="connsiteY59" fmla="*/ 24621 h 161712"/>
              <a:gd name="connsiteX60" fmla="*/ 271858 w 582415"/>
              <a:gd name="connsiteY60" fmla="*/ 158955 h 161712"/>
              <a:gd name="connsiteX61" fmla="*/ 271858 w 582415"/>
              <a:gd name="connsiteY61" fmla="*/ 45697 h 161712"/>
              <a:gd name="connsiteX62" fmla="*/ 290961 w 582415"/>
              <a:gd name="connsiteY62" fmla="*/ 45697 h 161712"/>
              <a:gd name="connsiteX63" fmla="*/ 290961 w 582415"/>
              <a:gd name="connsiteY63" fmla="*/ 158955 h 161712"/>
              <a:gd name="connsiteX64" fmla="*/ 271858 w 582415"/>
              <a:gd name="connsiteY64" fmla="*/ 158955 h 161712"/>
              <a:gd name="connsiteX65" fmla="*/ 362130 w 582415"/>
              <a:gd name="connsiteY65" fmla="*/ 141819 h 161712"/>
              <a:gd name="connsiteX66" fmla="*/ 364886 w 582415"/>
              <a:gd name="connsiteY66" fmla="*/ 158757 h 161712"/>
              <a:gd name="connsiteX67" fmla="*/ 350314 w 582415"/>
              <a:gd name="connsiteY67" fmla="*/ 160531 h 161712"/>
              <a:gd name="connsiteX68" fmla="*/ 334165 w 582415"/>
              <a:gd name="connsiteY68" fmla="*/ 157182 h 161712"/>
              <a:gd name="connsiteX69" fmla="*/ 326091 w 582415"/>
              <a:gd name="connsiteY69" fmla="*/ 148515 h 161712"/>
              <a:gd name="connsiteX70" fmla="*/ 323728 w 582415"/>
              <a:gd name="connsiteY70" fmla="*/ 125864 h 161712"/>
              <a:gd name="connsiteX71" fmla="*/ 323728 w 582415"/>
              <a:gd name="connsiteY71" fmla="*/ 60667 h 161712"/>
              <a:gd name="connsiteX72" fmla="*/ 309548 w 582415"/>
              <a:gd name="connsiteY72" fmla="*/ 60667 h 161712"/>
              <a:gd name="connsiteX73" fmla="*/ 309548 w 582415"/>
              <a:gd name="connsiteY73" fmla="*/ 45697 h 161712"/>
              <a:gd name="connsiteX74" fmla="*/ 323728 w 582415"/>
              <a:gd name="connsiteY74" fmla="*/ 45697 h 161712"/>
              <a:gd name="connsiteX75" fmla="*/ 323728 w 582415"/>
              <a:gd name="connsiteY75" fmla="*/ 17727 h 161712"/>
              <a:gd name="connsiteX76" fmla="*/ 342830 w 582415"/>
              <a:gd name="connsiteY76" fmla="*/ 6106 h 161712"/>
              <a:gd name="connsiteX77" fmla="*/ 342830 w 582415"/>
              <a:gd name="connsiteY77" fmla="*/ 45697 h 161712"/>
              <a:gd name="connsiteX78" fmla="*/ 362130 w 582415"/>
              <a:gd name="connsiteY78" fmla="*/ 45697 h 161712"/>
              <a:gd name="connsiteX79" fmla="*/ 362130 w 582415"/>
              <a:gd name="connsiteY79" fmla="*/ 60667 h 161712"/>
              <a:gd name="connsiteX80" fmla="*/ 342830 w 582415"/>
              <a:gd name="connsiteY80" fmla="*/ 60667 h 161712"/>
              <a:gd name="connsiteX81" fmla="*/ 342830 w 582415"/>
              <a:gd name="connsiteY81" fmla="*/ 126849 h 161712"/>
              <a:gd name="connsiteX82" fmla="*/ 343814 w 582415"/>
              <a:gd name="connsiteY82" fmla="*/ 137485 h 161712"/>
              <a:gd name="connsiteX83" fmla="*/ 346965 w 582415"/>
              <a:gd name="connsiteY83" fmla="*/ 141227 h 161712"/>
              <a:gd name="connsiteX84" fmla="*/ 353661 w 582415"/>
              <a:gd name="connsiteY84" fmla="*/ 142606 h 161712"/>
              <a:gd name="connsiteX85" fmla="*/ 362130 w 582415"/>
              <a:gd name="connsiteY85" fmla="*/ 141819 h 161712"/>
              <a:gd name="connsiteX86" fmla="*/ 454710 w 582415"/>
              <a:gd name="connsiteY86" fmla="*/ 117394 h 161712"/>
              <a:gd name="connsiteX87" fmla="*/ 473615 w 582415"/>
              <a:gd name="connsiteY87" fmla="*/ 119955 h 161712"/>
              <a:gd name="connsiteX88" fmla="*/ 457861 w 582415"/>
              <a:gd name="connsiteY88" fmla="*/ 150485 h 161712"/>
              <a:gd name="connsiteX89" fmla="*/ 426548 w 582415"/>
              <a:gd name="connsiteY89" fmla="*/ 161516 h 161712"/>
              <a:gd name="connsiteX90" fmla="*/ 389132 w 582415"/>
              <a:gd name="connsiteY90" fmla="*/ 146349 h 161712"/>
              <a:gd name="connsiteX91" fmla="*/ 374953 w 582415"/>
              <a:gd name="connsiteY91" fmla="*/ 102818 h 161712"/>
              <a:gd name="connsiteX92" fmla="*/ 381058 w 582415"/>
              <a:gd name="connsiteY92" fmla="*/ 70713 h 161712"/>
              <a:gd name="connsiteX93" fmla="*/ 399569 w 582415"/>
              <a:gd name="connsiteY93" fmla="*/ 50030 h 161712"/>
              <a:gd name="connsiteX94" fmla="*/ 426548 w 582415"/>
              <a:gd name="connsiteY94" fmla="*/ 43137 h 161712"/>
              <a:gd name="connsiteX95" fmla="*/ 456680 w 582415"/>
              <a:gd name="connsiteY95" fmla="*/ 52591 h 161712"/>
              <a:gd name="connsiteX96" fmla="*/ 471843 w 582415"/>
              <a:gd name="connsiteY96" fmla="*/ 78985 h 161712"/>
              <a:gd name="connsiteX97" fmla="*/ 453134 w 582415"/>
              <a:gd name="connsiteY97" fmla="*/ 81743 h 161712"/>
              <a:gd name="connsiteX98" fmla="*/ 443682 w 582415"/>
              <a:gd name="connsiteY98" fmla="*/ 64803 h 161712"/>
              <a:gd name="connsiteX99" fmla="*/ 427336 w 582415"/>
              <a:gd name="connsiteY99" fmla="*/ 58894 h 161712"/>
              <a:gd name="connsiteX100" fmla="*/ 403704 w 582415"/>
              <a:gd name="connsiteY100" fmla="*/ 69333 h 161712"/>
              <a:gd name="connsiteX101" fmla="*/ 394646 w 582415"/>
              <a:gd name="connsiteY101" fmla="*/ 102228 h 161712"/>
              <a:gd name="connsiteX102" fmla="*/ 403311 w 582415"/>
              <a:gd name="connsiteY102" fmla="*/ 135515 h 161712"/>
              <a:gd name="connsiteX103" fmla="*/ 426352 w 582415"/>
              <a:gd name="connsiteY103" fmla="*/ 145758 h 161712"/>
              <a:gd name="connsiteX104" fmla="*/ 445060 w 582415"/>
              <a:gd name="connsiteY104" fmla="*/ 138864 h 161712"/>
              <a:gd name="connsiteX105" fmla="*/ 454710 w 582415"/>
              <a:gd name="connsiteY105" fmla="*/ 117394 h 161712"/>
              <a:gd name="connsiteX106" fmla="*/ 490059 w 582415"/>
              <a:gd name="connsiteY106" fmla="*/ 158955 h 161712"/>
              <a:gd name="connsiteX107" fmla="*/ 490059 w 582415"/>
              <a:gd name="connsiteY107" fmla="*/ 2560 h 161712"/>
              <a:gd name="connsiteX108" fmla="*/ 509359 w 582415"/>
              <a:gd name="connsiteY108" fmla="*/ 2560 h 161712"/>
              <a:gd name="connsiteX109" fmla="*/ 509359 w 582415"/>
              <a:gd name="connsiteY109" fmla="*/ 58696 h 161712"/>
              <a:gd name="connsiteX110" fmla="*/ 543232 w 582415"/>
              <a:gd name="connsiteY110" fmla="*/ 43137 h 161712"/>
              <a:gd name="connsiteX111" fmla="*/ 565085 w 582415"/>
              <a:gd name="connsiteY111" fmla="*/ 48061 h 161712"/>
              <a:gd name="connsiteX112" fmla="*/ 578281 w 582415"/>
              <a:gd name="connsiteY112" fmla="*/ 61848 h 161712"/>
              <a:gd name="connsiteX113" fmla="*/ 582415 w 582415"/>
              <a:gd name="connsiteY113" fmla="*/ 87258 h 161712"/>
              <a:gd name="connsiteX114" fmla="*/ 582415 w 582415"/>
              <a:gd name="connsiteY114" fmla="*/ 158955 h 161712"/>
              <a:gd name="connsiteX115" fmla="*/ 563121 w 582415"/>
              <a:gd name="connsiteY115" fmla="*/ 158955 h 161712"/>
              <a:gd name="connsiteX116" fmla="*/ 563121 w 582415"/>
              <a:gd name="connsiteY116" fmla="*/ 87258 h 161712"/>
              <a:gd name="connsiteX117" fmla="*/ 556820 w 582415"/>
              <a:gd name="connsiteY117" fmla="*/ 66182 h 161712"/>
              <a:gd name="connsiteX118" fmla="*/ 539293 w 582415"/>
              <a:gd name="connsiteY118" fmla="*/ 59682 h 161712"/>
              <a:gd name="connsiteX119" fmla="*/ 523144 w 582415"/>
              <a:gd name="connsiteY119" fmla="*/ 64212 h 161712"/>
              <a:gd name="connsiteX120" fmla="*/ 512510 w 582415"/>
              <a:gd name="connsiteY120" fmla="*/ 76228 h 161712"/>
              <a:gd name="connsiteX121" fmla="*/ 509359 w 582415"/>
              <a:gd name="connsiteY121" fmla="*/ 96909 h 161712"/>
              <a:gd name="connsiteX122" fmla="*/ 509359 w 582415"/>
              <a:gd name="connsiteY122" fmla="*/ 158955 h 161712"/>
              <a:gd name="connsiteX123" fmla="*/ 490059 w 582415"/>
              <a:gd name="connsiteY123" fmla="*/ 158955 h 161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582415" h="161712">
                <a:moveTo>
                  <a:pt x="0" y="108728"/>
                </a:moveTo>
                <a:lnTo>
                  <a:pt x="19497" y="106955"/>
                </a:lnTo>
                <a:cubicBezTo>
                  <a:pt x="20415" y="114834"/>
                  <a:pt x="22515" y="121268"/>
                  <a:pt x="25798" y="126258"/>
                </a:cubicBezTo>
                <a:cubicBezTo>
                  <a:pt x="29211" y="131247"/>
                  <a:pt x="34463" y="135319"/>
                  <a:pt x="41553" y="138470"/>
                </a:cubicBezTo>
                <a:cubicBezTo>
                  <a:pt x="48774" y="141489"/>
                  <a:pt x="56782" y="143000"/>
                  <a:pt x="65578" y="143000"/>
                </a:cubicBezTo>
                <a:cubicBezTo>
                  <a:pt x="73455" y="143000"/>
                  <a:pt x="80414" y="141884"/>
                  <a:pt x="86454" y="139652"/>
                </a:cubicBezTo>
                <a:cubicBezTo>
                  <a:pt x="92623" y="137288"/>
                  <a:pt x="97153" y="134071"/>
                  <a:pt x="100042" y="130000"/>
                </a:cubicBezTo>
                <a:cubicBezTo>
                  <a:pt x="102930" y="125799"/>
                  <a:pt x="104373" y="121268"/>
                  <a:pt x="104373" y="116410"/>
                </a:cubicBezTo>
                <a:cubicBezTo>
                  <a:pt x="104373" y="111550"/>
                  <a:pt x="102930" y="107283"/>
                  <a:pt x="100042" y="103606"/>
                </a:cubicBezTo>
                <a:cubicBezTo>
                  <a:pt x="97284" y="99930"/>
                  <a:pt x="92623" y="96844"/>
                  <a:pt x="86059" y="94349"/>
                </a:cubicBezTo>
                <a:cubicBezTo>
                  <a:pt x="81858" y="92773"/>
                  <a:pt x="72602" y="90277"/>
                  <a:pt x="58292" y="86864"/>
                </a:cubicBezTo>
                <a:cubicBezTo>
                  <a:pt x="43982" y="83319"/>
                  <a:pt x="33938" y="80035"/>
                  <a:pt x="28162" y="77016"/>
                </a:cubicBezTo>
                <a:cubicBezTo>
                  <a:pt x="20678" y="73076"/>
                  <a:pt x="15098" y="68217"/>
                  <a:pt x="11421" y="62439"/>
                </a:cubicBezTo>
                <a:cubicBezTo>
                  <a:pt x="7746" y="56662"/>
                  <a:pt x="5907" y="50162"/>
                  <a:pt x="5907" y="42939"/>
                </a:cubicBezTo>
                <a:cubicBezTo>
                  <a:pt x="5907" y="35060"/>
                  <a:pt x="8139" y="27707"/>
                  <a:pt x="12604" y="20878"/>
                </a:cubicBezTo>
                <a:cubicBezTo>
                  <a:pt x="17068" y="14051"/>
                  <a:pt x="23566" y="8863"/>
                  <a:pt x="32100" y="5319"/>
                </a:cubicBezTo>
                <a:cubicBezTo>
                  <a:pt x="40765" y="1772"/>
                  <a:pt x="50415" y="0"/>
                  <a:pt x="61048" y="0"/>
                </a:cubicBezTo>
                <a:cubicBezTo>
                  <a:pt x="72602" y="0"/>
                  <a:pt x="82777" y="1838"/>
                  <a:pt x="91573" y="5515"/>
                </a:cubicBezTo>
                <a:cubicBezTo>
                  <a:pt x="100500" y="9192"/>
                  <a:pt x="107328" y="14708"/>
                  <a:pt x="112054" y="22061"/>
                </a:cubicBezTo>
                <a:cubicBezTo>
                  <a:pt x="116780" y="29283"/>
                  <a:pt x="119340" y="37489"/>
                  <a:pt x="119735" y="46682"/>
                </a:cubicBezTo>
                <a:lnTo>
                  <a:pt x="99845" y="48061"/>
                </a:lnTo>
                <a:cubicBezTo>
                  <a:pt x="98794" y="38212"/>
                  <a:pt x="95184" y="30793"/>
                  <a:pt x="89013" y="25803"/>
                </a:cubicBezTo>
                <a:cubicBezTo>
                  <a:pt x="82843" y="20682"/>
                  <a:pt x="73784" y="18121"/>
                  <a:pt x="61836" y="18121"/>
                </a:cubicBezTo>
                <a:cubicBezTo>
                  <a:pt x="49365" y="18121"/>
                  <a:pt x="40240" y="20419"/>
                  <a:pt x="34463" y="25016"/>
                </a:cubicBezTo>
                <a:cubicBezTo>
                  <a:pt x="28686" y="29610"/>
                  <a:pt x="25798" y="35126"/>
                  <a:pt x="25798" y="41561"/>
                </a:cubicBezTo>
                <a:cubicBezTo>
                  <a:pt x="25798" y="47207"/>
                  <a:pt x="27833" y="51869"/>
                  <a:pt x="31902" y="55545"/>
                </a:cubicBezTo>
                <a:cubicBezTo>
                  <a:pt x="35973" y="59091"/>
                  <a:pt x="46410" y="62768"/>
                  <a:pt x="63215" y="66575"/>
                </a:cubicBezTo>
                <a:cubicBezTo>
                  <a:pt x="80019" y="70384"/>
                  <a:pt x="91508" y="73732"/>
                  <a:pt x="97678" y="76621"/>
                </a:cubicBezTo>
                <a:cubicBezTo>
                  <a:pt x="106868" y="80823"/>
                  <a:pt x="113630" y="86141"/>
                  <a:pt x="117963" y="92575"/>
                </a:cubicBezTo>
                <a:cubicBezTo>
                  <a:pt x="122295" y="99011"/>
                  <a:pt x="124461" y="106429"/>
                  <a:pt x="124461" y="114834"/>
                </a:cubicBezTo>
                <a:cubicBezTo>
                  <a:pt x="124461" y="123106"/>
                  <a:pt x="122032" y="130919"/>
                  <a:pt x="117175" y="138272"/>
                </a:cubicBezTo>
                <a:cubicBezTo>
                  <a:pt x="112449" y="145627"/>
                  <a:pt x="105621" y="151404"/>
                  <a:pt x="96694" y="155606"/>
                </a:cubicBezTo>
                <a:cubicBezTo>
                  <a:pt x="87766" y="159678"/>
                  <a:pt x="77723" y="161712"/>
                  <a:pt x="66562" y="161712"/>
                </a:cubicBezTo>
                <a:cubicBezTo>
                  <a:pt x="52383" y="161712"/>
                  <a:pt x="40502" y="159678"/>
                  <a:pt x="30918" y="155606"/>
                </a:cubicBezTo>
                <a:cubicBezTo>
                  <a:pt x="21465" y="151404"/>
                  <a:pt x="13983" y="145167"/>
                  <a:pt x="8468" y="136895"/>
                </a:cubicBezTo>
                <a:cubicBezTo>
                  <a:pt x="3085" y="128621"/>
                  <a:pt x="262" y="119232"/>
                  <a:pt x="0" y="108728"/>
                </a:cubicBezTo>
                <a:close/>
                <a:moveTo>
                  <a:pt x="150199" y="158955"/>
                </a:moveTo>
                <a:lnTo>
                  <a:pt x="150199" y="45697"/>
                </a:lnTo>
                <a:lnTo>
                  <a:pt x="167529" y="45697"/>
                </a:lnTo>
                <a:lnTo>
                  <a:pt x="167529" y="61848"/>
                </a:lnTo>
                <a:cubicBezTo>
                  <a:pt x="175800" y="49374"/>
                  <a:pt x="187813" y="43137"/>
                  <a:pt x="203568" y="43137"/>
                </a:cubicBezTo>
                <a:cubicBezTo>
                  <a:pt x="210394" y="43137"/>
                  <a:pt x="216630" y="44384"/>
                  <a:pt x="222276" y="46878"/>
                </a:cubicBezTo>
                <a:cubicBezTo>
                  <a:pt x="228053" y="49242"/>
                  <a:pt x="232319" y="52459"/>
                  <a:pt x="235077" y="56531"/>
                </a:cubicBezTo>
                <a:cubicBezTo>
                  <a:pt x="237965" y="60470"/>
                  <a:pt x="240000" y="65197"/>
                  <a:pt x="241181" y="70713"/>
                </a:cubicBezTo>
                <a:cubicBezTo>
                  <a:pt x="241838" y="74257"/>
                  <a:pt x="242167" y="80429"/>
                  <a:pt x="242167" y="89227"/>
                </a:cubicBezTo>
                <a:lnTo>
                  <a:pt x="242167" y="158955"/>
                </a:lnTo>
                <a:lnTo>
                  <a:pt x="223063" y="158955"/>
                </a:lnTo>
                <a:lnTo>
                  <a:pt x="223063" y="90015"/>
                </a:lnTo>
                <a:cubicBezTo>
                  <a:pt x="223063" y="82267"/>
                  <a:pt x="222276" y="76490"/>
                  <a:pt x="220700" y="72682"/>
                </a:cubicBezTo>
                <a:cubicBezTo>
                  <a:pt x="219256" y="68742"/>
                  <a:pt x="216630" y="65591"/>
                  <a:pt x="212823" y="63227"/>
                </a:cubicBezTo>
                <a:cubicBezTo>
                  <a:pt x="209015" y="60863"/>
                  <a:pt x="204552" y="59682"/>
                  <a:pt x="199431" y="59682"/>
                </a:cubicBezTo>
                <a:cubicBezTo>
                  <a:pt x="191292" y="59682"/>
                  <a:pt x="184268" y="62308"/>
                  <a:pt x="178361" y="67561"/>
                </a:cubicBezTo>
                <a:cubicBezTo>
                  <a:pt x="172452" y="72682"/>
                  <a:pt x="169498" y="82531"/>
                  <a:pt x="169498" y="97106"/>
                </a:cubicBezTo>
                <a:lnTo>
                  <a:pt x="169498" y="158955"/>
                </a:lnTo>
                <a:lnTo>
                  <a:pt x="150199" y="158955"/>
                </a:lnTo>
                <a:close/>
                <a:moveTo>
                  <a:pt x="271858" y="24621"/>
                </a:moveTo>
                <a:lnTo>
                  <a:pt x="271858" y="2560"/>
                </a:lnTo>
                <a:lnTo>
                  <a:pt x="290961" y="2560"/>
                </a:lnTo>
                <a:lnTo>
                  <a:pt x="290961" y="24621"/>
                </a:lnTo>
                <a:lnTo>
                  <a:pt x="271858" y="24621"/>
                </a:lnTo>
                <a:close/>
                <a:moveTo>
                  <a:pt x="271858" y="158955"/>
                </a:moveTo>
                <a:lnTo>
                  <a:pt x="271858" y="45697"/>
                </a:lnTo>
                <a:lnTo>
                  <a:pt x="290961" y="45697"/>
                </a:lnTo>
                <a:lnTo>
                  <a:pt x="290961" y="158955"/>
                </a:lnTo>
                <a:lnTo>
                  <a:pt x="271858" y="158955"/>
                </a:lnTo>
                <a:close/>
                <a:moveTo>
                  <a:pt x="362130" y="141819"/>
                </a:moveTo>
                <a:lnTo>
                  <a:pt x="364886" y="158757"/>
                </a:lnTo>
                <a:cubicBezTo>
                  <a:pt x="359503" y="159940"/>
                  <a:pt x="354646" y="160531"/>
                  <a:pt x="350314" y="160531"/>
                </a:cubicBezTo>
                <a:cubicBezTo>
                  <a:pt x="343355" y="160531"/>
                  <a:pt x="337972" y="159414"/>
                  <a:pt x="334165" y="157182"/>
                </a:cubicBezTo>
                <a:cubicBezTo>
                  <a:pt x="330357" y="154950"/>
                  <a:pt x="327666" y="152061"/>
                  <a:pt x="326091" y="148515"/>
                </a:cubicBezTo>
                <a:cubicBezTo>
                  <a:pt x="324515" y="144839"/>
                  <a:pt x="323728" y="137288"/>
                  <a:pt x="323728" y="125864"/>
                </a:cubicBezTo>
                <a:lnTo>
                  <a:pt x="323728" y="60667"/>
                </a:lnTo>
                <a:lnTo>
                  <a:pt x="309548" y="60667"/>
                </a:lnTo>
                <a:lnTo>
                  <a:pt x="309548" y="45697"/>
                </a:lnTo>
                <a:lnTo>
                  <a:pt x="323728" y="45697"/>
                </a:lnTo>
                <a:lnTo>
                  <a:pt x="323728" y="17727"/>
                </a:lnTo>
                <a:lnTo>
                  <a:pt x="342830" y="6106"/>
                </a:lnTo>
                <a:lnTo>
                  <a:pt x="342830" y="45697"/>
                </a:lnTo>
                <a:lnTo>
                  <a:pt x="362130" y="45697"/>
                </a:lnTo>
                <a:lnTo>
                  <a:pt x="362130" y="60667"/>
                </a:lnTo>
                <a:lnTo>
                  <a:pt x="342830" y="60667"/>
                </a:lnTo>
                <a:lnTo>
                  <a:pt x="342830" y="126849"/>
                </a:lnTo>
                <a:cubicBezTo>
                  <a:pt x="342830" y="132364"/>
                  <a:pt x="343157" y="135909"/>
                  <a:pt x="343814" y="137485"/>
                </a:cubicBezTo>
                <a:cubicBezTo>
                  <a:pt x="344471" y="139060"/>
                  <a:pt x="345521" y="140308"/>
                  <a:pt x="346965" y="141227"/>
                </a:cubicBezTo>
                <a:cubicBezTo>
                  <a:pt x="348540" y="142146"/>
                  <a:pt x="350772" y="142606"/>
                  <a:pt x="353661" y="142606"/>
                </a:cubicBezTo>
                <a:cubicBezTo>
                  <a:pt x="355761" y="142606"/>
                  <a:pt x="358584" y="142344"/>
                  <a:pt x="362130" y="141819"/>
                </a:cubicBezTo>
                <a:close/>
                <a:moveTo>
                  <a:pt x="454710" y="117394"/>
                </a:moveTo>
                <a:lnTo>
                  <a:pt x="473615" y="119955"/>
                </a:lnTo>
                <a:cubicBezTo>
                  <a:pt x="471647" y="132955"/>
                  <a:pt x="466395" y="143132"/>
                  <a:pt x="457861" y="150485"/>
                </a:cubicBezTo>
                <a:cubicBezTo>
                  <a:pt x="449327" y="157838"/>
                  <a:pt x="438890" y="161516"/>
                  <a:pt x="426548" y="161516"/>
                </a:cubicBezTo>
                <a:cubicBezTo>
                  <a:pt x="411057" y="161516"/>
                  <a:pt x="398584" y="156459"/>
                  <a:pt x="389132" y="146349"/>
                </a:cubicBezTo>
                <a:cubicBezTo>
                  <a:pt x="379679" y="136238"/>
                  <a:pt x="374953" y="121727"/>
                  <a:pt x="374953" y="102818"/>
                </a:cubicBezTo>
                <a:cubicBezTo>
                  <a:pt x="374953" y="90475"/>
                  <a:pt x="376988" y="79773"/>
                  <a:pt x="381058" y="70713"/>
                </a:cubicBezTo>
                <a:cubicBezTo>
                  <a:pt x="385128" y="61520"/>
                  <a:pt x="391298" y="54626"/>
                  <a:pt x="399569" y="50030"/>
                </a:cubicBezTo>
                <a:cubicBezTo>
                  <a:pt x="407841" y="45435"/>
                  <a:pt x="416833" y="43137"/>
                  <a:pt x="426548" y="43137"/>
                </a:cubicBezTo>
                <a:cubicBezTo>
                  <a:pt x="438890" y="43137"/>
                  <a:pt x="448934" y="46288"/>
                  <a:pt x="456680" y="52591"/>
                </a:cubicBezTo>
                <a:cubicBezTo>
                  <a:pt x="464557" y="58762"/>
                  <a:pt x="469611" y="67561"/>
                  <a:pt x="471843" y="78985"/>
                </a:cubicBezTo>
                <a:lnTo>
                  <a:pt x="453134" y="81743"/>
                </a:lnTo>
                <a:cubicBezTo>
                  <a:pt x="451428" y="74257"/>
                  <a:pt x="448277" y="68611"/>
                  <a:pt x="443682" y="64803"/>
                </a:cubicBezTo>
                <a:cubicBezTo>
                  <a:pt x="439219" y="60863"/>
                  <a:pt x="433770" y="58894"/>
                  <a:pt x="427336" y="58894"/>
                </a:cubicBezTo>
                <a:cubicBezTo>
                  <a:pt x="417752" y="58894"/>
                  <a:pt x="409875" y="62374"/>
                  <a:pt x="403704" y="69333"/>
                </a:cubicBezTo>
                <a:cubicBezTo>
                  <a:pt x="397666" y="76293"/>
                  <a:pt x="394646" y="87258"/>
                  <a:pt x="394646" y="102228"/>
                </a:cubicBezTo>
                <a:cubicBezTo>
                  <a:pt x="394646" y="117460"/>
                  <a:pt x="397535" y="128556"/>
                  <a:pt x="403311" y="135515"/>
                </a:cubicBezTo>
                <a:cubicBezTo>
                  <a:pt x="409218" y="142344"/>
                  <a:pt x="416899" y="145758"/>
                  <a:pt x="426352" y="145758"/>
                </a:cubicBezTo>
                <a:cubicBezTo>
                  <a:pt x="433836" y="145758"/>
                  <a:pt x="440072" y="143460"/>
                  <a:pt x="445060" y="138864"/>
                </a:cubicBezTo>
                <a:cubicBezTo>
                  <a:pt x="450180" y="134136"/>
                  <a:pt x="453398" y="126980"/>
                  <a:pt x="454710" y="117394"/>
                </a:cubicBezTo>
                <a:close/>
                <a:moveTo>
                  <a:pt x="490059" y="158955"/>
                </a:moveTo>
                <a:lnTo>
                  <a:pt x="490059" y="2560"/>
                </a:lnTo>
                <a:lnTo>
                  <a:pt x="509359" y="2560"/>
                </a:lnTo>
                <a:lnTo>
                  <a:pt x="509359" y="58696"/>
                </a:lnTo>
                <a:cubicBezTo>
                  <a:pt x="518286" y="48323"/>
                  <a:pt x="529577" y="43137"/>
                  <a:pt x="543232" y="43137"/>
                </a:cubicBezTo>
                <a:cubicBezTo>
                  <a:pt x="551633" y="43137"/>
                  <a:pt x="558919" y="44778"/>
                  <a:pt x="565085" y="48061"/>
                </a:cubicBezTo>
                <a:cubicBezTo>
                  <a:pt x="571261" y="51343"/>
                  <a:pt x="575660" y="55940"/>
                  <a:pt x="578281" y="61848"/>
                </a:cubicBezTo>
                <a:cubicBezTo>
                  <a:pt x="581041" y="67627"/>
                  <a:pt x="582415" y="76095"/>
                  <a:pt x="582415" y="87258"/>
                </a:cubicBezTo>
                <a:lnTo>
                  <a:pt x="582415" y="158955"/>
                </a:lnTo>
                <a:lnTo>
                  <a:pt x="563121" y="158955"/>
                </a:lnTo>
                <a:lnTo>
                  <a:pt x="563121" y="87258"/>
                </a:lnTo>
                <a:cubicBezTo>
                  <a:pt x="563121" y="77540"/>
                  <a:pt x="561020" y="70515"/>
                  <a:pt x="556820" y="66182"/>
                </a:cubicBezTo>
                <a:cubicBezTo>
                  <a:pt x="552750" y="61848"/>
                  <a:pt x="546907" y="59682"/>
                  <a:pt x="539293" y="59682"/>
                </a:cubicBezTo>
                <a:cubicBezTo>
                  <a:pt x="533515" y="59682"/>
                  <a:pt x="528132" y="61193"/>
                  <a:pt x="523144" y="64212"/>
                </a:cubicBezTo>
                <a:cubicBezTo>
                  <a:pt x="518155" y="67101"/>
                  <a:pt x="514610" y="71106"/>
                  <a:pt x="512510" y="76228"/>
                </a:cubicBezTo>
                <a:cubicBezTo>
                  <a:pt x="510409" y="81217"/>
                  <a:pt x="509359" y="88112"/>
                  <a:pt x="509359" y="96909"/>
                </a:cubicBezTo>
                <a:lnTo>
                  <a:pt x="509359" y="158955"/>
                </a:lnTo>
                <a:lnTo>
                  <a:pt x="490059" y="158955"/>
                </a:lnTo>
                <a:close/>
              </a:path>
            </a:pathLst>
          </a:custGeom>
          <a:solidFill>
            <a:srgbClr val="000000"/>
          </a:solidFill>
          <a:ln w="12584" cap="sq">
            <a:noFill/>
            <a:prstDash val="solid"/>
            <a:miter/>
          </a:ln>
        </p:spPr>
        <p:txBody>
          <a:bodyPr rtlCol="0" anchor="ctr"/>
          <a:lstStyle/>
          <a:p>
            <a:endParaRPr lang="en-US" sz="1701"/>
          </a:p>
        </p:txBody>
      </p:sp>
      <p:sp>
        <p:nvSpPr>
          <p:cNvPr id="36" name="Freeform 35">
            <a:extLst>
              <a:ext uri="{FF2B5EF4-FFF2-40B4-BE49-F238E27FC236}">
                <a16:creationId xmlns:a16="http://schemas.microsoft.com/office/drawing/2014/main" id="{2B728B36-A7F4-B24D-B7BC-004FA0B7893D}"/>
              </a:ext>
            </a:extLst>
          </p:cNvPr>
          <p:cNvSpPr/>
          <p:nvPr/>
        </p:nvSpPr>
        <p:spPr>
          <a:xfrm>
            <a:off x="1141300" y="3535613"/>
            <a:ext cx="1372104" cy="686191"/>
          </a:xfrm>
          <a:custGeom>
            <a:avLst/>
            <a:gdLst>
              <a:gd name="connsiteX0" fmla="*/ 0 w 1452104"/>
              <a:gd name="connsiteY0" fmla="*/ 0 h 726199"/>
              <a:gd name="connsiteX1" fmla="*/ 1452104 w 1452104"/>
              <a:gd name="connsiteY1" fmla="*/ 0 h 726199"/>
              <a:gd name="connsiteX2" fmla="*/ 1452104 w 1452104"/>
              <a:gd name="connsiteY2" fmla="*/ 726199 h 726199"/>
              <a:gd name="connsiteX3" fmla="*/ 0 w 1452104"/>
              <a:gd name="connsiteY3" fmla="*/ 726199 h 726199"/>
            </a:gdLst>
            <a:ahLst/>
            <a:cxnLst>
              <a:cxn ang="0">
                <a:pos x="connsiteX0" y="connsiteY0"/>
              </a:cxn>
              <a:cxn ang="0">
                <a:pos x="connsiteX1" y="connsiteY1"/>
              </a:cxn>
              <a:cxn ang="0">
                <a:pos x="connsiteX2" y="connsiteY2"/>
              </a:cxn>
              <a:cxn ang="0">
                <a:pos x="connsiteX3" y="connsiteY3"/>
              </a:cxn>
            </a:cxnLst>
            <a:rect l="l" t="t" r="r" b="b"/>
            <a:pathLst>
              <a:path w="1452104" h="726199">
                <a:moveTo>
                  <a:pt x="0" y="0"/>
                </a:moveTo>
                <a:lnTo>
                  <a:pt x="1452104" y="0"/>
                </a:lnTo>
                <a:lnTo>
                  <a:pt x="1452104" y="726199"/>
                </a:lnTo>
                <a:lnTo>
                  <a:pt x="0" y="726199"/>
                </a:lnTo>
                <a:close/>
              </a:path>
            </a:pathLst>
          </a:custGeom>
          <a:solidFill>
            <a:srgbClr val="C9C7C2"/>
          </a:solidFill>
          <a:ln w="12584" cap="sq">
            <a:noFill/>
            <a:prstDash val="solid"/>
            <a:miter/>
          </a:ln>
        </p:spPr>
        <p:txBody>
          <a:bodyPr rtlCol="0" anchor="ctr"/>
          <a:lstStyle/>
          <a:p>
            <a:endParaRPr lang="en-US" sz="1701"/>
          </a:p>
        </p:txBody>
      </p:sp>
      <p:sp>
        <p:nvSpPr>
          <p:cNvPr id="37" name="Freeform 36">
            <a:extLst>
              <a:ext uri="{FF2B5EF4-FFF2-40B4-BE49-F238E27FC236}">
                <a16:creationId xmlns:a16="http://schemas.microsoft.com/office/drawing/2014/main" id="{EC630003-E490-4849-933A-9AF413260146}"/>
              </a:ext>
            </a:extLst>
          </p:cNvPr>
          <p:cNvSpPr/>
          <p:nvPr/>
        </p:nvSpPr>
        <p:spPr>
          <a:xfrm>
            <a:off x="1637919" y="3804064"/>
            <a:ext cx="379258" cy="150383"/>
          </a:xfrm>
          <a:custGeom>
            <a:avLst/>
            <a:gdLst>
              <a:gd name="connsiteX0" fmla="*/ 0 w 401371"/>
              <a:gd name="connsiteY0" fmla="*/ 156391 h 159151"/>
              <a:gd name="connsiteX1" fmla="*/ 0 w 401371"/>
              <a:gd name="connsiteY1" fmla="*/ 0 h 159151"/>
              <a:gd name="connsiteX2" fmla="*/ 105556 w 401371"/>
              <a:gd name="connsiteY2" fmla="*/ 0 h 159151"/>
              <a:gd name="connsiteX3" fmla="*/ 105556 w 401371"/>
              <a:gd name="connsiteY3" fmla="*/ 18518 h 159151"/>
              <a:gd name="connsiteX4" fmla="*/ 20678 w 401371"/>
              <a:gd name="connsiteY4" fmla="*/ 18518 h 159151"/>
              <a:gd name="connsiteX5" fmla="*/ 20678 w 401371"/>
              <a:gd name="connsiteY5" fmla="*/ 66976 h 159151"/>
              <a:gd name="connsiteX6" fmla="*/ 94134 w 401371"/>
              <a:gd name="connsiteY6" fmla="*/ 66976 h 159151"/>
              <a:gd name="connsiteX7" fmla="*/ 94134 w 401371"/>
              <a:gd name="connsiteY7" fmla="*/ 85293 h 159151"/>
              <a:gd name="connsiteX8" fmla="*/ 20678 w 401371"/>
              <a:gd name="connsiteY8" fmla="*/ 85293 h 159151"/>
              <a:gd name="connsiteX9" fmla="*/ 20678 w 401371"/>
              <a:gd name="connsiteY9" fmla="*/ 156391 h 159151"/>
              <a:gd name="connsiteX10" fmla="*/ 0 w 401371"/>
              <a:gd name="connsiteY10" fmla="*/ 156391 h 159151"/>
              <a:gd name="connsiteX11" fmla="*/ 132422 w 401371"/>
              <a:gd name="connsiteY11" fmla="*/ 156391 h 159151"/>
              <a:gd name="connsiteX12" fmla="*/ 132422 w 401371"/>
              <a:gd name="connsiteY12" fmla="*/ 0 h 159151"/>
              <a:gd name="connsiteX13" fmla="*/ 191305 w 401371"/>
              <a:gd name="connsiteY13" fmla="*/ 0 h 159151"/>
              <a:gd name="connsiteX14" fmla="*/ 215133 w 401371"/>
              <a:gd name="connsiteY14" fmla="*/ 1576 h 159151"/>
              <a:gd name="connsiteX15" fmla="*/ 234235 w 401371"/>
              <a:gd name="connsiteY15" fmla="*/ 8862 h 159151"/>
              <a:gd name="connsiteX16" fmla="*/ 246839 w 401371"/>
              <a:gd name="connsiteY16" fmla="*/ 24027 h 159151"/>
              <a:gd name="connsiteX17" fmla="*/ 251763 w 401371"/>
              <a:gd name="connsiteY17" fmla="*/ 45306 h 159151"/>
              <a:gd name="connsiteX18" fmla="*/ 238962 w 401371"/>
              <a:gd name="connsiteY18" fmla="*/ 78990 h 159151"/>
              <a:gd name="connsiteX19" fmla="*/ 193077 w 401371"/>
              <a:gd name="connsiteY19" fmla="*/ 92781 h 159151"/>
              <a:gd name="connsiteX20" fmla="*/ 153099 w 401371"/>
              <a:gd name="connsiteY20" fmla="*/ 92781 h 159151"/>
              <a:gd name="connsiteX21" fmla="*/ 153099 w 401371"/>
              <a:gd name="connsiteY21" fmla="*/ 156391 h 159151"/>
              <a:gd name="connsiteX22" fmla="*/ 132422 w 401371"/>
              <a:gd name="connsiteY22" fmla="*/ 156391 h 159151"/>
              <a:gd name="connsiteX23" fmla="*/ 153099 w 401371"/>
              <a:gd name="connsiteY23" fmla="*/ 74452 h 159151"/>
              <a:gd name="connsiteX24" fmla="*/ 193471 w 401371"/>
              <a:gd name="connsiteY24" fmla="*/ 74452 h 159151"/>
              <a:gd name="connsiteX25" fmla="*/ 221829 w 401371"/>
              <a:gd name="connsiteY25" fmla="*/ 66976 h 159151"/>
              <a:gd name="connsiteX26" fmla="*/ 230297 w 401371"/>
              <a:gd name="connsiteY26" fmla="*/ 45899 h 159151"/>
              <a:gd name="connsiteX27" fmla="*/ 225374 w 401371"/>
              <a:gd name="connsiteY27" fmla="*/ 29158 h 159151"/>
              <a:gd name="connsiteX28" fmla="*/ 212377 w 401371"/>
              <a:gd name="connsiteY28" fmla="*/ 19892 h 159151"/>
              <a:gd name="connsiteX29" fmla="*/ 193077 w 401371"/>
              <a:gd name="connsiteY29" fmla="*/ 18518 h 159151"/>
              <a:gd name="connsiteX30" fmla="*/ 153099 w 401371"/>
              <a:gd name="connsiteY30" fmla="*/ 18518 h 159151"/>
              <a:gd name="connsiteX31" fmla="*/ 153099 w 401371"/>
              <a:gd name="connsiteY31" fmla="*/ 74452 h 159151"/>
              <a:gd name="connsiteX32" fmla="*/ 380496 w 401371"/>
              <a:gd name="connsiteY32" fmla="*/ 0 h 159151"/>
              <a:gd name="connsiteX33" fmla="*/ 401371 w 401371"/>
              <a:gd name="connsiteY33" fmla="*/ 0 h 159151"/>
              <a:gd name="connsiteX34" fmla="*/ 401371 w 401371"/>
              <a:gd name="connsiteY34" fmla="*/ 90411 h 159151"/>
              <a:gd name="connsiteX35" fmla="*/ 395857 w 401371"/>
              <a:gd name="connsiteY35" fmla="*/ 127838 h 159151"/>
              <a:gd name="connsiteX36" fmla="*/ 376557 w 401371"/>
              <a:gd name="connsiteY36" fmla="*/ 150492 h 159151"/>
              <a:gd name="connsiteX37" fmla="*/ 340125 w 401371"/>
              <a:gd name="connsiteY37" fmla="*/ 159152 h 159151"/>
              <a:gd name="connsiteX38" fmla="*/ 304284 w 401371"/>
              <a:gd name="connsiteY38" fmla="*/ 151664 h 159151"/>
              <a:gd name="connsiteX39" fmla="*/ 284196 w 401371"/>
              <a:gd name="connsiteY39" fmla="*/ 129603 h 159151"/>
              <a:gd name="connsiteX40" fmla="*/ 278289 w 401371"/>
              <a:gd name="connsiteY40" fmla="*/ 90411 h 159151"/>
              <a:gd name="connsiteX41" fmla="*/ 278289 w 401371"/>
              <a:gd name="connsiteY41" fmla="*/ 0 h 159151"/>
              <a:gd name="connsiteX42" fmla="*/ 298966 w 401371"/>
              <a:gd name="connsiteY42" fmla="*/ 0 h 159151"/>
              <a:gd name="connsiteX43" fmla="*/ 298966 w 401371"/>
              <a:gd name="connsiteY43" fmla="*/ 90209 h 159151"/>
              <a:gd name="connsiteX44" fmla="*/ 302708 w 401371"/>
              <a:gd name="connsiteY44" fmla="*/ 120350 h 159151"/>
              <a:gd name="connsiteX45" fmla="*/ 315705 w 401371"/>
              <a:gd name="connsiteY45" fmla="*/ 135326 h 159151"/>
              <a:gd name="connsiteX46" fmla="*/ 338353 w 401371"/>
              <a:gd name="connsiteY46" fmla="*/ 140445 h 159151"/>
              <a:gd name="connsiteX47" fmla="*/ 370846 w 401371"/>
              <a:gd name="connsiteY47" fmla="*/ 130196 h 159151"/>
              <a:gd name="connsiteX48" fmla="*/ 380496 w 401371"/>
              <a:gd name="connsiteY48" fmla="*/ 90209 h 159151"/>
              <a:gd name="connsiteX49" fmla="*/ 380496 w 401371"/>
              <a:gd name="connsiteY49" fmla="*/ 0 h 159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01371" h="159151">
                <a:moveTo>
                  <a:pt x="0" y="156391"/>
                </a:moveTo>
                <a:lnTo>
                  <a:pt x="0" y="0"/>
                </a:lnTo>
                <a:lnTo>
                  <a:pt x="105556" y="0"/>
                </a:lnTo>
                <a:lnTo>
                  <a:pt x="105556" y="18518"/>
                </a:lnTo>
                <a:lnTo>
                  <a:pt x="20678" y="18518"/>
                </a:lnTo>
                <a:lnTo>
                  <a:pt x="20678" y="66976"/>
                </a:lnTo>
                <a:lnTo>
                  <a:pt x="94134" y="66976"/>
                </a:lnTo>
                <a:lnTo>
                  <a:pt x="94134" y="85293"/>
                </a:lnTo>
                <a:lnTo>
                  <a:pt x="20678" y="85293"/>
                </a:lnTo>
                <a:lnTo>
                  <a:pt x="20678" y="156391"/>
                </a:lnTo>
                <a:lnTo>
                  <a:pt x="0" y="156391"/>
                </a:lnTo>
                <a:close/>
                <a:moveTo>
                  <a:pt x="132422" y="156391"/>
                </a:moveTo>
                <a:lnTo>
                  <a:pt x="132422" y="0"/>
                </a:lnTo>
                <a:lnTo>
                  <a:pt x="191305" y="0"/>
                </a:lnTo>
                <a:cubicBezTo>
                  <a:pt x="201676" y="0"/>
                  <a:pt x="209619" y="530"/>
                  <a:pt x="215133" y="1576"/>
                </a:cubicBezTo>
                <a:cubicBezTo>
                  <a:pt x="222748" y="2761"/>
                  <a:pt x="229116" y="5194"/>
                  <a:pt x="234235" y="8862"/>
                </a:cubicBezTo>
                <a:cubicBezTo>
                  <a:pt x="239487" y="12417"/>
                  <a:pt x="243688" y="17472"/>
                  <a:pt x="246839" y="24027"/>
                </a:cubicBezTo>
                <a:cubicBezTo>
                  <a:pt x="250121" y="30469"/>
                  <a:pt x="251763" y="37554"/>
                  <a:pt x="251763" y="45306"/>
                </a:cubicBezTo>
                <a:cubicBezTo>
                  <a:pt x="251763" y="58568"/>
                  <a:pt x="247496" y="69800"/>
                  <a:pt x="238962" y="78990"/>
                </a:cubicBezTo>
                <a:cubicBezTo>
                  <a:pt x="230560" y="88180"/>
                  <a:pt x="215264" y="92781"/>
                  <a:pt x="193077" y="92781"/>
                </a:cubicBezTo>
                <a:lnTo>
                  <a:pt x="153099" y="92781"/>
                </a:lnTo>
                <a:lnTo>
                  <a:pt x="153099" y="156391"/>
                </a:lnTo>
                <a:lnTo>
                  <a:pt x="132422" y="156391"/>
                </a:lnTo>
                <a:close/>
                <a:moveTo>
                  <a:pt x="153099" y="74452"/>
                </a:moveTo>
                <a:lnTo>
                  <a:pt x="193471" y="74452"/>
                </a:lnTo>
                <a:cubicBezTo>
                  <a:pt x="206863" y="74452"/>
                  <a:pt x="216315" y="71968"/>
                  <a:pt x="221829" y="66976"/>
                </a:cubicBezTo>
                <a:cubicBezTo>
                  <a:pt x="227475" y="61984"/>
                  <a:pt x="230297" y="54963"/>
                  <a:pt x="230297" y="45899"/>
                </a:cubicBezTo>
                <a:cubicBezTo>
                  <a:pt x="230297" y="39331"/>
                  <a:pt x="228656" y="33747"/>
                  <a:pt x="225374" y="29158"/>
                </a:cubicBezTo>
                <a:cubicBezTo>
                  <a:pt x="222092" y="24431"/>
                  <a:pt x="217759" y="21342"/>
                  <a:pt x="212377" y="19892"/>
                </a:cubicBezTo>
                <a:cubicBezTo>
                  <a:pt x="208831" y="18972"/>
                  <a:pt x="202398" y="18518"/>
                  <a:pt x="193077" y="18518"/>
                </a:cubicBezTo>
                <a:lnTo>
                  <a:pt x="153099" y="18518"/>
                </a:lnTo>
                <a:lnTo>
                  <a:pt x="153099" y="74452"/>
                </a:lnTo>
                <a:close/>
                <a:moveTo>
                  <a:pt x="380496" y="0"/>
                </a:moveTo>
                <a:lnTo>
                  <a:pt x="401371" y="0"/>
                </a:lnTo>
                <a:lnTo>
                  <a:pt x="401371" y="90411"/>
                </a:lnTo>
                <a:cubicBezTo>
                  <a:pt x="401371" y="106042"/>
                  <a:pt x="399532" y="118510"/>
                  <a:pt x="395857" y="127838"/>
                </a:cubicBezTo>
                <a:cubicBezTo>
                  <a:pt x="392312" y="137028"/>
                  <a:pt x="385879" y="144579"/>
                  <a:pt x="376557" y="150492"/>
                </a:cubicBezTo>
                <a:cubicBezTo>
                  <a:pt x="367368" y="156265"/>
                  <a:pt x="355223" y="159152"/>
                  <a:pt x="340125" y="159152"/>
                </a:cubicBezTo>
                <a:cubicBezTo>
                  <a:pt x="325553" y="159152"/>
                  <a:pt x="313604" y="156656"/>
                  <a:pt x="304284" y="151664"/>
                </a:cubicBezTo>
                <a:cubicBezTo>
                  <a:pt x="294962" y="146546"/>
                  <a:pt x="288266" y="139197"/>
                  <a:pt x="284196" y="129603"/>
                </a:cubicBezTo>
                <a:cubicBezTo>
                  <a:pt x="280257" y="120023"/>
                  <a:pt x="278289" y="106963"/>
                  <a:pt x="278289" y="90411"/>
                </a:cubicBezTo>
                <a:lnTo>
                  <a:pt x="278289" y="0"/>
                </a:lnTo>
                <a:lnTo>
                  <a:pt x="298966" y="0"/>
                </a:lnTo>
                <a:lnTo>
                  <a:pt x="298966" y="90209"/>
                </a:lnTo>
                <a:cubicBezTo>
                  <a:pt x="298966" y="103874"/>
                  <a:pt x="300213" y="113921"/>
                  <a:pt x="302708" y="120350"/>
                </a:cubicBezTo>
                <a:cubicBezTo>
                  <a:pt x="305334" y="126780"/>
                  <a:pt x="309666" y="131771"/>
                  <a:pt x="315705" y="135326"/>
                </a:cubicBezTo>
                <a:cubicBezTo>
                  <a:pt x="321876" y="138730"/>
                  <a:pt x="329424" y="140445"/>
                  <a:pt x="338353" y="140445"/>
                </a:cubicBezTo>
                <a:cubicBezTo>
                  <a:pt x="353582" y="140445"/>
                  <a:pt x="364413" y="137028"/>
                  <a:pt x="370846" y="130196"/>
                </a:cubicBezTo>
                <a:cubicBezTo>
                  <a:pt x="377279" y="123237"/>
                  <a:pt x="380496" y="109913"/>
                  <a:pt x="380496" y="90209"/>
                </a:cubicBezTo>
                <a:lnTo>
                  <a:pt x="380496" y="0"/>
                </a:lnTo>
                <a:close/>
              </a:path>
            </a:pathLst>
          </a:custGeom>
          <a:solidFill>
            <a:srgbClr val="000000"/>
          </a:solidFill>
          <a:ln w="12584" cap="sq">
            <a:noFill/>
            <a:prstDash val="solid"/>
            <a:miter/>
          </a:ln>
        </p:spPr>
        <p:txBody>
          <a:bodyPr rtlCol="0" anchor="ctr"/>
          <a:lstStyle/>
          <a:p>
            <a:endParaRPr lang="en-US" sz="1701"/>
          </a:p>
        </p:txBody>
      </p:sp>
      <p:sp>
        <p:nvSpPr>
          <p:cNvPr id="38" name="Freeform 37">
            <a:extLst>
              <a:ext uri="{FF2B5EF4-FFF2-40B4-BE49-F238E27FC236}">
                <a16:creationId xmlns:a16="http://schemas.microsoft.com/office/drawing/2014/main" id="{814CB54D-3604-2A4E-A4E8-F92F9FC7391A}"/>
              </a:ext>
            </a:extLst>
          </p:cNvPr>
          <p:cNvSpPr/>
          <p:nvPr/>
        </p:nvSpPr>
        <p:spPr>
          <a:xfrm>
            <a:off x="1141300" y="2376971"/>
            <a:ext cx="1372104" cy="686179"/>
          </a:xfrm>
          <a:custGeom>
            <a:avLst/>
            <a:gdLst>
              <a:gd name="connsiteX0" fmla="*/ 0 w 1452104"/>
              <a:gd name="connsiteY0" fmla="*/ 0 h 726186"/>
              <a:gd name="connsiteX1" fmla="*/ 1452104 w 1452104"/>
              <a:gd name="connsiteY1" fmla="*/ 0 h 726186"/>
              <a:gd name="connsiteX2" fmla="*/ 1452104 w 1452104"/>
              <a:gd name="connsiteY2" fmla="*/ 726186 h 726186"/>
              <a:gd name="connsiteX3" fmla="*/ 0 w 1452104"/>
              <a:gd name="connsiteY3" fmla="*/ 726186 h 726186"/>
            </a:gdLst>
            <a:ahLst/>
            <a:cxnLst>
              <a:cxn ang="0">
                <a:pos x="connsiteX0" y="connsiteY0"/>
              </a:cxn>
              <a:cxn ang="0">
                <a:pos x="connsiteX1" y="connsiteY1"/>
              </a:cxn>
              <a:cxn ang="0">
                <a:pos x="connsiteX2" y="connsiteY2"/>
              </a:cxn>
              <a:cxn ang="0">
                <a:pos x="connsiteX3" y="connsiteY3"/>
              </a:cxn>
            </a:cxnLst>
            <a:rect l="l" t="t" r="r" b="b"/>
            <a:pathLst>
              <a:path w="1452104" h="726186">
                <a:moveTo>
                  <a:pt x="0" y="0"/>
                </a:moveTo>
                <a:lnTo>
                  <a:pt x="1452104" y="0"/>
                </a:lnTo>
                <a:lnTo>
                  <a:pt x="1452104" y="726186"/>
                </a:lnTo>
                <a:lnTo>
                  <a:pt x="0" y="726186"/>
                </a:lnTo>
                <a:close/>
              </a:path>
            </a:pathLst>
          </a:custGeom>
          <a:solidFill>
            <a:srgbClr val="F8BD3F"/>
          </a:solidFill>
          <a:ln w="12584" cap="sq">
            <a:noFill/>
            <a:prstDash val="solid"/>
            <a:miter/>
          </a:ln>
        </p:spPr>
        <p:txBody>
          <a:bodyPr rtlCol="0" anchor="ctr"/>
          <a:lstStyle/>
          <a:p>
            <a:endParaRPr lang="en-US" sz="1701"/>
          </a:p>
        </p:txBody>
      </p:sp>
      <p:sp>
        <p:nvSpPr>
          <p:cNvPr id="39" name="Freeform 38">
            <a:extLst>
              <a:ext uri="{FF2B5EF4-FFF2-40B4-BE49-F238E27FC236}">
                <a16:creationId xmlns:a16="http://schemas.microsoft.com/office/drawing/2014/main" id="{AE58D1B3-32EB-D348-84CA-17B661C51500}"/>
              </a:ext>
            </a:extLst>
          </p:cNvPr>
          <p:cNvSpPr/>
          <p:nvPr/>
        </p:nvSpPr>
        <p:spPr>
          <a:xfrm>
            <a:off x="1310791" y="2643006"/>
            <a:ext cx="1050925" cy="191144"/>
          </a:xfrm>
          <a:custGeom>
            <a:avLst/>
            <a:gdLst>
              <a:gd name="connsiteX0" fmla="*/ 0 w 1112199"/>
              <a:gd name="connsiteY0" fmla="*/ 158950 h 202289"/>
              <a:gd name="connsiteX1" fmla="*/ 0 w 1112199"/>
              <a:gd name="connsiteY1" fmla="*/ 2559 h 202289"/>
              <a:gd name="connsiteX2" fmla="*/ 20678 w 1112199"/>
              <a:gd name="connsiteY2" fmla="*/ 2559 h 202289"/>
              <a:gd name="connsiteX3" fmla="*/ 20678 w 1112199"/>
              <a:gd name="connsiteY3" fmla="*/ 140432 h 202289"/>
              <a:gd name="connsiteX4" fmla="*/ 97678 w 1112199"/>
              <a:gd name="connsiteY4" fmla="*/ 140432 h 202289"/>
              <a:gd name="connsiteX5" fmla="*/ 97678 w 1112199"/>
              <a:gd name="connsiteY5" fmla="*/ 158950 h 202289"/>
              <a:gd name="connsiteX6" fmla="*/ 0 w 1112199"/>
              <a:gd name="connsiteY6" fmla="*/ 158950 h 202289"/>
              <a:gd name="connsiteX7" fmla="*/ 112798 w 1112199"/>
              <a:gd name="connsiteY7" fmla="*/ 102223 h 202289"/>
              <a:gd name="connsiteX8" fmla="*/ 130324 w 1112199"/>
              <a:gd name="connsiteY8" fmla="*/ 55744 h 202289"/>
              <a:gd name="connsiteX9" fmla="*/ 165772 w 1112199"/>
              <a:gd name="connsiteY9" fmla="*/ 43138 h 202289"/>
              <a:gd name="connsiteX10" fmla="*/ 203976 w 1112199"/>
              <a:gd name="connsiteY10" fmla="*/ 58492 h 202289"/>
              <a:gd name="connsiteX11" fmla="*/ 218943 w 1112199"/>
              <a:gd name="connsiteY11" fmla="*/ 100647 h 202289"/>
              <a:gd name="connsiteX12" fmla="*/ 212248 w 1112199"/>
              <a:gd name="connsiteY12" fmla="*/ 135112 h 202289"/>
              <a:gd name="connsiteX13" fmla="*/ 193146 w 1112199"/>
              <a:gd name="connsiteY13" fmla="*/ 154614 h 202289"/>
              <a:gd name="connsiteX14" fmla="*/ 165772 w 1112199"/>
              <a:gd name="connsiteY14" fmla="*/ 161509 h 202289"/>
              <a:gd name="connsiteX15" fmla="*/ 127370 w 1112199"/>
              <a:gd name="connsiteY15" fmla="*/ 146344 h 202289"/>
              <a:gd name="connsiteX16" fmla="*/ 112798 w 1112199"/>
              <a:gd name="connsiteY16" fmla="*/ 102223 h 202289"/>
              <a:gd name="connsiteX17" fmla="*/ 132491 w 1112199"/>
              <a:gd name="connsiteY17" fmla="*/ 102223 h 202289"/>
              <a:gd name="connsiteX18" fmla="*/ 141944 w 1112199"/>
              <a:gd name="connsiteY18" fmla="*/ 134923 h 202289"/>
              <a:gd name="connsiteX19" fmla="*/ 165772 w 1112199"/>
              <a:gd name="connsiteY19" fmla="*/ 145752 h 202289"/>
              <a:gd name="connsiteX20" fmla="*/ 189601 w 1112199"/>
              <a:gd name="connsiteY20" fmla="*/ 134923 h 202289"/>
              <a:gd name="connsiteX21" fmla="*/ 199053 w 1112199"/>
              <a:gd name="connsiteY21" fmla="*/ 101630 h 202289"/>
              <a:gd name="connsiteX22" fmla="*/ 189601 w 1112199"/>
              <a:gd name="connsiteY22" fmla="*/ 69926 h 202289"/>
              <a:gd name="connsiteX23" fmla="*/ 165772 w 1112199"/>
              <a:gd name="connsiteY23" fmla="*/ 59085 h 202289"/>
              <a:gd name="connsiteX24" fmla="*/ 141944 w 1112199"/>
              <a:gd name="connsiteY24" fmla="*/ 69926 h 202289"/>
              <a:gd name="connsiteX25" fmla="*/ 132491 w 1112199"/>
              <a:gd name="connsiteY25" fmla="*/ 102223 h 202289"/>
              <a:gd name="connsiteX26" fmla="*/ 234260 w 1112199"/>
              <a:gd name="connsiteY26" fmla="*/ 102223 h 202289"/>
              <a:gd name="connsiteX27" fmla="*/ 251787 w 1112199"/>
              <a:gd name="connsiteY27" fmla="*/ 55744 h 202289"/>
              <a:gd name="connsiteX28" fmla="*/ 287235 w 1112199"/>
              <a:gd name="connsiteY28" fmla="*/ 43138 h 202289"/>
              <a:gd name="connsiteX29" fmla="*/ 325439 w 1112199"/>
              <a:gd name="connsiteY29" fmla="*/ 58492 h 202289"/>
              <a:gd name="connsiteX30" fmla="*/ 340406 w 1112199"/>
              <a:gd name="connsiteY30" fmla="*/ 100647 h 202289"/>
              <a:gd name="connsiteX31" fmla="*/ 333711 w 1112199"/>
              <a:gd name="connsiteY31" fmla="*/ 135112 h 202289"/>
              <a:gd name="connsiteX32" fmla="*/ 314609 w 1112199"/>
              <a:gd name="connsiteY32" fmla="*/ 154614 h 202289"/>
              <a:gd name="connsiteX33" fmla="*/ 287235 w 1112199"/>
              <a:gd name="connsiteY33" fmla="*/ 161509 h 202289"/>
              <a:gd name="connsiteX34" fmla="*/ 248833 w 1112199"/>
              <a:gd name="connsiteY34" fmla="*/ 146344 h 202289"/>
              <a:gd name="connsiteX35" fmla="*/ 234260 w 1112199"/>
              <a:gd name="connsiteY35" fmla="*/ 102223 h 202289"/>
              <a:gd name="connsiteX36" fmla="*/ 253954 w 1112199"/>
              <a:gd name="connsiteY36" fmla="*/ 102223 h 202289"/>
              <a:gd name="connsiteX37" fmla="*/ 263406 w 1112199"/>
              <a:gd name="connsiteY37" fmla="*/ 134923 h 202289"/>
              <a:gd name="connsiteX38" fmla="*/ 287235 w 1112199"/>
              <a:gd name="connsiteY38" fmla="*/ 145752 h 202289"/>
              <a:gd name="connsiteX39" fmla="*/ 311063 w 1112199"/>
              <a:gd name="connsiteY39" fmla="*/ 134923 h 202289"/>
              <a:gd name="connsiteX40" fmla="*/ 320516 w 1112199"/>
              <a:gd name="connsiteY40" fmla="*/ 101630 h 202289"/>
              <a:gd name="connsiteX41" fmla="*/ 311063 w 1112199"/>
              <a:gd name="connsiteY41" fmla="*/ 69926 h 202289"/>
              <a:gd name="connsiteX42" fmla="*/ 287235 w 1112199"/>
              <a:gd name="connsiteY42" fmla="*/ 59085 h 202289"/>
              <a:gd name="connsiteX43" fmla="*/ 263406 w 1112199"/>
              <a:gd name="connsiteY43" fmla="*/ 69926 h 202289"/>
              <a:gd name="connsiteX44" fmla="*/ 253954 w 1112199"/>
              <a:gd name="connsiteY44" fmla="*/ 102223 h 202289"/>
              <a:gd name="connsiteX45" fmla="*/ 362811 w 1112199"/>
              <a:gd name="connsiteY45" fmla="*/ 202290 h 202289"/>
              <a:gd name="connsiteX46" fmla="*/ 362811 w 1112199"/>
              <a:gd name="connsiteY46" fmla="*/ 45697 h 202289"/>
              <a:gd name="connsiteX47" fmla="*/ 380339 w 1112199"/>
              <a:gd name="connsiteY47" fmla="*/ 45697 h 202289"/>
              <a:gd name="connsiteX48" fmla="*/ 380339 w 1112199"/>
              <a:gd name="connsiteY48" fmla="*/ 60471 h 202289"/>
              <a:gd name="connsiteX49" fmla="*/ 394124 w 1112199"/>
              <a:gd name="connsiteY49" fmla="*/ 47462 h 202289"/>
              <a:gd name="connsiteX50" fmla="*/ 413226 w 1112199"/>
              <a:gd name="connsiteY50" fmla="*/ 43138 h 202289"/>
              <a:gd name="connsiteX51" fmla="*/ 438631 w 1112199"/>
              <a:gd name="connsiteY51" fmla="*/ 50613 h 202289"/>
              <a:gd name="connsiteX52" fmla="*/ 455370 w 1112199"/>
              <a:gd name="connsiteY52" fmla="*/ 71691 h 202289"/>
              <a:gd name="connsiteX53" fmla="*/ 461081 w 1112199"/>
              <a:gd name="connsiteY53" fmla="*/ 101441 h 202289"/>
              <a:gd name="connsiteX54" fmla="*/ 454779 w 1112199"/>
              <a:gd name="connsiteY54" fmla="*/ 132755 h 202289"/>
              <a:gd name="connsiteX55" fmla="*/ 436661 w 1112199"/>
              <a:gd name="connsiteY55" fmla="*/ 154223 h 202289"/>
              <a:gd name="connsiteX56" fmla="*/ 411849 w 1112199"/>
              <a:gd name="connsiteY56" fmla="*/ 161509 h 202289"/>
              <a:gd name="connsiteX57" fmla="*/ 394519 w 1112199"/>
              <a:gd name="connsiteY57" fmla="*/ 157576 h 202289"/>
              <a:gd name="connsiteX58" fmla="*/ 382112 w 1112199"/>
              <a:gd name="connsiteY58" fmla="*/ 147138 h 202289"/>
              <a:gd name="connsiteX59" fmla="*/ 382112 w 1112199"/>
              <a:gd name="connsiteY59" fmla="*/ 202290 h 202289"/>
              <a:gd name="connsiteX60" fmla="*/ 362811 w 1112199"/>
              <a:gd name="connsiteY60" fmla="*/ 202290 h 202289"/>
              <a:gd name="connsiteX61" fmla="*/ 380142 w 1112199"/>
              <a:gd name="connsiteY61" fmla="*/ 103017 h 202289"/>
              <a:gd name="connsiteX62" fmla="*/ 389004 w 1112199"/>
              <a:gd name="connsiteY62" fmla="*/ 135314 h 202289"/>
              <a:gd name="connsiteX63" fmla="*/ 410470 w 1112199"/>
              <a:gd name="connsiteY63" fmla="*/ 145752 h 202289"/>
              <a:gd name="connsiteX64" fmla="*/ 432329 w 1112199"/>
              <a:gd name="connsiteY64" fmla="*/ 134923 h 202289"/>
              <a:gd name="connsiteX65" fmla="*/ 441584 w 1112199"/>
              <a:gd name="connsiteY65" fmla="*/ 101441 h 202289"/>
              <a:gd name="connsiteX66" fmla="*/ 432526 w 1112199"/>
              <a:gd name="connsiteY66" fmla="*/ 68930 h 202289"/>
              <a:gd name="connsiteX67" fmla="*/ 411257 w 1112199"/>
              <a:gd name="connsiteY67" fmla="*/ 58101 h 202289"/>
              <a:gd name="connsiteX68" fmla="*/ 389594 w 1112199"/>
              <a:gd name="connsiteY68" fmla="*/ 69724 h 202289"/>
              <a:gd name="connsiteX69" fmla="*/ 380142 w 1112199"/>
              <a:gd name="connsiteY69" fmla="*/ 103017 h 202289"/>
              <a:gd name="connsiteX70" fmla="*/ 546527 w 1112199"/>
              <a:gd name="connsiteY70" fmla="*/ 158950 h 202289"/>
              <a:gd name="connsiteX71" fmla="*/ 546527 w 1112199"/>
              <a:gd name="connsiteY71" fmla="*/ 2559 h 202289"/>
              <a:gd name="connsiteX72" fmla="*/ 605214 w 1112199"/>
              <a:gd name="connsiteY72" fmla="*/ 2559 h 202289"/>
              <a:gd name="connsiteX73" fmla="*/ 633965 w 1112199"/>
              <a:gd name="connsiteY73" fmla="*/ 7286 h 202289"/>
              <a:gd name="connsiteX74" fmla="*/ 650902 w 1112199"/>
              <a:gd name="connsiteY74" fmla="*/ 22061 h 202289"/>
              <a:gd name="connsiteX75" fmla="*/ 657007 w 1112199"/>
              <a:gd name="connsiteY75" fmla="*/ 42546 h 202289"/>
              <a:gd name="connsiteX76" fmla="*/ 651493 w 1112199"/>
              <a:gd name="connsiteY76" fmla="*/ 61455 h 202289"/>
              <a:gd name="connsiteX77" fmla="*/ 635148 w 1112199"/>
              <a:gd name="connsiteY77" fmla="*/ 75826 h 202289"/>
              <a:gd name="connsiteX78" fmla="*/ 657007 w 1112199"/>
              <a:gd name="connsiteY78" fmla="*/ 90007 h 202289"/>
              <a:gd name="connsiteX79" fmla="*/ 664687 w 1112199"/>
              <a:gd name="connsiteY79" fmla="*/ 113644 h 202289"/>
              <a:gd name="connsiteX80" fmla="*/ 659960 w 1112199"/>
              <a:gd name="connsiteY80" fmla="*/ 134129 h 202289"/>
              <a:gd name="connsiteX81" fmla="*/ 648539 w 1112199"/>
              <a:gd name="connsiteY81" fmla="*/ 148512 h 202289"/>
              <a:gd name="connsiteX82" fmla="*/ 631406 w 1112199"/>
              <a:gd name="connsiteY82" fmla="*/ 156391 h 202289"/>
              <a:gd name="connsiteX83" fmla="*/ 606198 w 1112199"/>
              <a:gd name="connsiteY83" fmla="*/ 158950 h 202289"/>
              <a:gd name="connsiteX84" fmla="*/ 546527 w 1112199"/>
              <a:gd name="connsiteY84" fmla="*/ 158950 h 202289"/>
              <a:gd name="connsiteX85" fmla="*/ 567206 w 1112199"/>
              <a:gd name="connsiteY85" fmla="*/ 68350 h 202289"/>
              <a:gd name="connsiteX86" fmla="*/ 601079 w 1112199"/>
              <a:gd name="connsiteY86" fmla="*/ 68350 h 202289"/>
              <a:gd name="connsiteX87" fmla="*/ 620772 w 1112199"/>
              <a:gd name="connsiteY87" fmla="*/ 66573 h 202289"/>
              <a:gd name="connsiteX88" fmla="*/ 632588 w 1112199"/>
              <a:gd name="connsiteY88" fmla="*/ 58694 h 202289"/>
              <a:gd name="connsiteX89" fmla="*/ 636723 w 1112199"/>
              <a:gd name="connsiteY89" fmla="*/ 45104 h 202289"/>
              <a:gd name="connsiteX90" fmla="*/ 632981 w 1112199"/>
              <a:gd name="connsiteY90" fmla="*/ 31313 h 202289"/>
              <a:gd name="connsiteX91" fmla="*/ 622149 w 1112199"/>
              <a:gd name="connsiteY91" fmla="*/ 23233 h 202289"/>
              <a:gd name="connsiteX92" fmla="*/ 598518 w 1112199"/>
              <a:gd name="connsiteY92" fmla="*/ 21077 h 202289"/>
              <a:gd name="connsiteX93" fmla="*/ 567206 w 1112199"/>
              <a:gd name="connsiteY93" fmla="*/ 21077 h 202289"/>
              <a:gd name="connsiteX94" fmla="*/ 567206 w 1112199"/>
              <a:gd name="connsiteY94" fmla="*/ 68350 h 202289"/>
              <a:gd name="connsiteX95" fmla="*/ 567206 w 1112199"/>
              <a:gd name="connsiteY95" fmla="*/ 140432 h 202289"/>
              <a:gd name="connsiteX96" fmla="*/ 606198 w 1112199"/>
              <a:gd name="connsiteY96" fmla="*/ 140432 h 202289"/>
              <a:gd name="connsiteX97" fmla="*/ 620181 w 1112199"/>
              <a:gd name="connsiteY97" fmla="*/ 139839 h 202289"/>
              <a:gd name="connsiteX98" fmla="*/ 632193 w 1112199"/>
              <a:gd name="connsiteY98" fmla="*/ 135515 h 202289"/>
              <a:gd name="connsiteX99" fmla="*/ 640071 w 1112199"/>
              <a:gd name="connsiteY99" fmla="*/ 126842 h 202289"/>
              <a:gd name="connsiteX100" fmla="*/ 643221 w 1112199"/>
              <a:gd name="connsiteY100" fmla="*/ 113644 h 202289"/>
              <a:gd name="connsiteX101" fmla="*/ 638692 w 1112199"/>
              <a:gd name="connsiteY101" fmla="*/ 98479 h 202289"/>
              <a:gd name="connsiteX102" fmla="*/ 626286 w 1112199"/>
              <a:gd name="connsiteY102" fmla="*/ 89415 h 202289"/>
              <a:gd name="connsiteX103" fmla="*/ 603442 w 1112199"/>
              <a:gd name="connsiteY103" fmla="*/ 86667 h 202289"/>
              <a:gd name="connsiteX104" fmla="*/ 567206 w 1112199"/>
              <a:gd name="connsiteY104" fmla="*/ 86667 h 202289"/>
              <a:gd name="connsiteX105" fmla="*/ 567206 w 1112199"/>
              <a:gd name="connsiteY105" fmla="*/ 140432 h 202289"/>
              <a:gd name="connsiteX106" fmla="*/ 764866 w 1112199"/>
              <a:gd name="connsiteY106" fmla="*/ 158950 h 202289"/>
              <a:gd name="connsiteX107" fmla="*/ 764866 w 1112199"/>
              <a:gd name="connsiteY107" fmla="*/ 142411 h 202289"/>
              <a:gd name="connsiteX108" fmla="*/ 729023 w 1112199"/>
              <a:gd name="connsiteY108" fmla="*/ 161509 h 202289"/>
              <a:gd name="connsiteX109" fmla="*/ 710118 w 1112199"/>
              <a:gd name="connsiteY109" fmla="*/ 157765 h 202289"/>
              <a:gd name="connsiteX110" fmla="*/ 697318 w 1112199"/>
              <a:gd name="connsiteY110" fmla="*/ 148122 h 202289"/>
              <a:gd name="connsiteX111" fmla="*/ 691410 w 1112199"/>
              <a:gd name="connsiteY111" fmla="*/ 133738 h 202289"/>
              <a:gd name="connsiteX112" fmla="*/ 690228 w 1112199"/>
              <a:gd name="connsiteY112" fmla="*/ 115812 h 202289"/>
              <a:gd name="connsiteX113" fmla="*/ 690228 w 1112199"/>
              <a:gd name="connsiteY113" fmla="*/ 45697 h 202289"/>
              <a:gd name="connsiteX114" fmla="*/ 709330 w 1112199"/>
              <a:gd name="connsiteY114" fmla="*/ 45697 h 202289"/>
              <a:gd name="connsiteX115" fmla="*/ 709330 w 1112199"/>
              <a:gd name="connsiteY115" fmla="*/ 108526 h 202289"/>
              <a:gd name="connsiteX116" fmla="*/ 710512 w 1112199"/>
              <a:gd name="connsiteY116" fmla="*/ 128809 h 202289"/>
              <a:gd name="connsiteX117" fmla="*/ 718193 w 1112199"/>
              <a:gd name="connsiteY117" fmla="*/ 140633 h 202289"/>
              <a:gd name="connsiteX118" fmla="*/ 732765 w 1112199"/>
              <a:gd name="connsiteY118" fmla="*/ 144970 h 202289"/>
              <a:gd name="connsiteX119" fmla="*/ 748915 w 1112199"/>
              <a:gd name="connsiteY119" fmla="*/ 140633 h 202289"/>
              <a:gd name="connsiteX120" fmla="*/ 759745 w 1112199"/>
              <a:gd name="connsiteY120" fmla="*/ 128620 h 202289"/>
              <a:gd name="connsiteX121" fmla="*/ 762896 w 1112199"/>
              <a:gd name="connsiteY121" fmla="*/ 106358 h 202289"/>
              <a:gd name="connsiteX122" fmla="*/ 762896 w 1112199"/>
              <a:gd name="connsiteY122" fmla="*/ 45697 h 202289"/>
              <a:gd name="connsiteX123" fmla="*/ 781999 w 1112199"/>
              <a:gd name="connsiteY123" fmla="*/ 45697 h 202289"/>
              <a:gd name="connsiteX124" fmla="*/ 781999 w 1112199"/>
              <a:gd name="connsiteY124" fmla="*/ 158950 h 202289"/>
              <a:gd name="connsiteX125" fmla="*/ 764866 w 1112199"/>
              <a:gd name="connsiteY125" fmla="*/ 158950 h 202289"/>
              <a:gd name="connsiteX126" fmla="*/ 816614 w 1112199"/>
              <a:gd name="connsiteY126" fmla="*/ 158950 h 202289"/>
              <a:gd name="connsiteX127" fmla="*/ 816614 w 1112199"/>
              <a:gd name="connsiteY127" fmla="*/ 60660 h 202289"/>
              <a:gd name="connsiteX128" fmla="*/ 799678 w 1112199"/>
              <a:gd name="connsiteY128" fmla="*/ 60660 h 202289"/>
              <a:gd name="connsiteX129" fmla="*/ 799678 w 1112199"/>
              <a:gd name="connsiteY129" fmla="*/ 45697 h 202289"/>
              <a:gd name="connsiteX130" fmla="*/ 816614 w 1112199"/>
              <a:gd name="connsiteY130" fmla="*/ 45697 h 202289"/>
              <a:gd name="connsiteX131" fmla="*/ 816614 w 1112199"/>
              <a:gd name="connsiteY131" fmla="*/ 33683 h 202289"/>
              <a:gd name="connsiteX132" fmla="*/ 818774 w 1112199"/>
              <a:gd name="connsiteY132" fmla="*/ 16741 h 202289"/>
              <a:gd name="connsiteX133" fmla="*/ 828428 w 1112199"/>
              <a:gd name="connsiteY133" fmla="*/ 4727 h 202289"/>
              <a:gd name="connsiteX134" fmla="*/ 848128 w 1112199"/>
              <a:gd name="connsiteY134" fmla="*/ 0 h 202289"/>
              <a:gd name="connsiteX135" fmla="*/ 866038 w 1112199"/>
              <a:gd name="connsiteY135" fmla="*/ 1765 h 202289"/>
              <a:gd name="connsiteX136" fmla="*/ 863089 w 1112199"/>
              <a:gd name="connsiteY136" fmla="*/ 18506 h 202289"/>
              <a:gd name="connsiteX137" fmla="*/ 851859 w 1112199"/>
              <a:gd name="connsiteY137" fmla="*/ 17522 h 202289"/>
              <a:gd name="connsiteX138" fmla="*/ 839255 w 1112199"/>
              <a:gd name="connsiteY138" fmla="*/ 21266 h 202289"/>
              <a:gd name="connsiteX139" fmla="*/ 835713 w 1112199"/>
              <a:gd name="connsiteY139" fmla="*/ 35259 h 202289"/>
              <a:gd name="connsiteX140" fmla="*/ 835713 w 1112199"/>
              <a:gd name="connsiteY140" fmla="*/ 45697 h 202289"/>
              <a:gd name="connsiteX141" fmla="*/ 857770 w 1112199"/>
              <a:gd name="connsiteY141" fmla="*/ 45697 h 202289"/>
              <a:gd name="connsiteX142" fmla="*/ 857770 w 1112199"/>
              <a:gd name="connsiteY142" fmla="*/ 60660 h 202289"/>
              <a:gd name="connsiteX143" fmla="*/ 835713 w 1112199"/>
              <a:gd name="connsiteY143" fmla="*/ 60660 h 202289"/>
              <a:gd name="connsiteX144" fmla="*/ 835713 w 1112199"/>
              <a:gd name="connsiteY144" fmla="*/ 158950 h 202289"/>
              <a:gd name="connsiteX145" fmla="*/ 816614 w 1112199"/>
              <a:gd name="connsiteY145" fmla="*/ 158950 h 202289"/>
              <a:gd name="connsiteX146" fmla="*/ 873348 w 1112199"/>
              <a:gd name="connsiteY146" fmla="*/ 158950 h 202289"/>
              <a:gd name="connsiteX147" fmla="*/ 873348 w 1112199"/>
              <a:gd name="connsiteY147" fmla="*/ 60660 h 202289"/>
              <a:gd name="connsiteX148" fmla="*/ 856409 w 1112199"/>
              <a:gd name="connsiteY148" fmla="*/ 60660 h 202289"/>
              <a:gd name="connsiteX149" fmla="*/ 856409 w 1112199"/>
              <a:gd name="connsiteY149" fmla="*/ 45697 h 202289"/>
              <a:gd name="connsiteX150" fmla="*/ 873348 w 1112199"/>
              <a:gd name="connsiteY150" fmla="*/ 45697 h 202289"/>
              <a:gd name="connsiteX151" fmla="*/ 873348 w 1112199"/>
              <a:gd name="connsiteY151" fmla="*/ 33683 h 202289"/>
              <a:gd name="connsiteX152" fmla="*/ 875516 w 1112199"/>
              <a:gd name="connsiteY152" fmla="*/ 16741 h 202289"/>
              <a:gd name="connsiteX153" fmla="*/ 885158 w 1112199"/>
              <a:gd name="connsiteY153" fmla="*/ 4727 h 202289"/>
              <a:gd name="connsiteX154" fmla="*/ 904857 w 1112199"/>
              <a:gd name="connsiteY154" fmla="*/ 0 h 202289"/>
              <a:gd name="connsiteX155" fmla="*/ 922779 w 1112199"/>
              <a:gd name="connsiteY155" fmla="*/ 1765 h 202289"/>
              <a:gd name="connsiteX156" fmla="*/ 919818 w 1112199"/>
              <a:gd name="connsiteY156" fmla="*/ 18506 h 202289"/>
              <a:gd name="connsiteX157" fmla="*/ 908600 w 1112199"/>
              <a:gd name="connsiteY157" fmla="*/ 17522 h 202289"/>
              <a:gd name="connsiteX158" fmla="*/ 895997 w 1112199"/>
              <a:gd name="connsiteY158" fmla="*/ 21266 h 202289"/>
              <a:gd name="connsiteX159" fmla="*/ 892442 w 1112199"/>
              <a:gd name="connsiteY159" fmla="*/ 35259 h 202289"/>
              <a:gd name="connsiteX160" fmla="*/ 892442 w 1112199"/>
              <a:gd name="connsiteY160" fmla="*/ 45697 h 202289"/>
              <a:gd name="connsiteX161" fmla="*/ 914499 w 1112199"/>
              <a:gd name="connsiteY161" fmla="*/ 45697 h 202289"/>
              <a:gd name="connsiteX162" fmla="*/ 914499 w 1112199"/>
              <a:gd name="connsiteY162" fmla="*/ 60660 h 202289"/>
              <a:gd name="connsiteX163" fmla="*/ 892442 w 1112199"/>
              <a:gd name="connsiteY163" fmla="*/ 60660 h 202289"/>
              <a:gd name="connsiteX164" fmla="*/ 892442 w 1112199"/>
              <a:gd name="connsiteY164" fmla="*/ 158950 h 202289"/>
              <a:gd name="connsiteX165" fmla="*/ 873348 w 1112199"/>
              <a:gd name="connsiteY165" fmla="*/ 158950 h 202289"/>
              <a:gd name="connsiteX166" fmla="*/ 1007085 w 1112199"/>
              <a:gd name="connsiteY166" fmla="*/ 122506 h 202289"/>
              <a:gd name="connsiteX167" fmla="*/ 1026772 w 1112199"/>
              <a:gd name="connsiteY167" fmla="*/ 124876 h 202289"/>
              <a:gd name="connsiteX168" fmla="*/ 1009442 w 1112199"/>
              <a:gd name="connsiteY168" fmla="*/ 152055 h 202289"/>
              <a:gd name="connsiteX169" fmla="*/ 977152 w 1112199"/>
              <a:gd name="connsiteY169" fmla="*/ 161509 h 202289"/>
              <a:gd name="connsiteX170" fmla="*/ 937564 w 1112199"/>
              <a:gd name="connsiteY170" fmla="*/ 146344 h 202289"/>
              <a:gd name="connsiteX171" fmla="*/ 923195 w 1112199"/>
              <a:gd name="connsiteY171" fmla="*/ 103206 h 202289"/>
              <a:gd name="connsiteX172" fmla="*/ 937765 w 1112199"/>
              <a:gd name="connsiteY172" fmla="*/ 58896 h 202289"/>
              <a:gd name="connsiteX173" fmla="*/ 975967 w 1112199"/>
              <a:gd name="connsiteY173" fmla="*/ 43138 h 202289"/>
              <a:gd name="connsiteX174" fmla="*/ 1013185 w 1112199"/>
              <a:gd name="connsiteY174" fmla="*/ 58694 h 202289"/>
              <a:gd name="connsiteX175" fmla="*/ 1027566 w 1112199"/>
              <a:gd name="connsiteY175" fmla="*/ 102021 h 202289"/>
              <a:gd name="connsiteX176" fmla="*/ 1027365 w 1112199"/>
              <a:gd name="connsiteY176" fmla="*/ 107152 h 202289"/>
              <a:gd name="connsiteX177" fmla="*/ 942882 w 1112199"/>
              <a:gd name="connsiteY177" fmla="*/ 107152 h 202289"/>
              <a:gd name="connsiteX178" fmla="*/ 953520 w 1112199"/>
              <a:gd name="connsiteY178" fmla="*/ 135906 h 202289"/>
              <a:gd name="connsiteX179" fmla="*/ 977152 w 1112199"/>
              <a:gd name="connsiteY179" fmla="*/ 145752 h 202289"/>
              <a:gd name="connsiteX180" fmla="*/ 995263 w 1112199"/>
              <a:gd name="connsiteY180" fmla="*/ 140243 h 202289"/>
              <a:gd name="connsiteX181" fmla="*/ 1007085 w 1112199"/>
              <a:gd name="connsiteY181" fmla="*/ 122506 h 202289"/>
              <a:gd name="connsiteX182" fmla="*/ 944067 w 1112199"/>
              <a:gd name="connsiteY182" fmla="*/ 91394 h 202289"/>
              <a:gd name="connsiteX183" fmla="*/ 1007287 w 1112199"/>
              <a:gd name="connsiteY183" fmla="*/ 91394 h 202289"/>
              <a:gd name="connsiteX184" fmla="*/ 999989 w 1112199"/>
              <a:gd name="connsiteY184" fmla="*/ 69926 h 202289"/>
              <a:gd name="connsiteX185" fmla="*/ 976169 w 1112199"/>
              <a:gd name="connsiteY185" fmla="*/ 58896 h 202289"/>
              <a:gd name="connsiteX186" fmla="*/ 953911 w 1112199"/>
              <a:gd name="connsiteY186" fmla="*/ 67758 h 202289"/>
              <a:gd name="connsiteX187" fmla="*/ 944067 w 1112199"/>
              <a:gd name="connsiteY187" fmla="*/ 91394 h 202289"/>
              <a:gd name="connsiteX188" fmla="*/ 1050757 w 1112199"/>
              <a:gd name="connsiteY188" fmla="*/ 158950 h 202289"/>
              <a:gd name="connsiteX189" fmla="*/ 1050757 w 1112199"/>
              <a:gd name="connsiteY189" fmla="*/ 45697 h 202289"/>
              <a:gd name="connsiteX190" fmla="*/ 1068087 w 1112199"/>
              <a:gd name="connsiteY190" fmla="*/ 45697 h 202289"/>
              <a:gd name="connsiteX191" fmla="*/ 1068087 w 1112199"/>
              <a:gd name="connsiteY191" fmla="*/ 62829 h 202289"/>
              <a:gd name="connsiteX192" fmla="*/ 1080098 w 1112199"/>
              <a:gd name="connsiteY192" fmla="*/ 47071 h 202289"/>
              <a:gd name="connsiteX193" fmla="*/ 1092513 w 1112199"/>
              <a:gd name="connsiteY193" fmla="*/ 43138 h 202289"/>
              <a:gd name="connsiteX194" fmla="*/ 1112200 w 1112199"/>
              <a:gd name="connsiteY194" fmla="*/ 49239 h 202289"/>
              <a:gd name="connsiteX195" fmla="*/ 1105709 w 1112199"/>
              <a:gd name="connsiteY195" fmla="*/ 67165 h 202289"/>
              <a:gd name="connsiteX196" fmla="*/ 1091530 w 1112199"/>
              <a:gd name="connsiteY196" fmla="*/ 63030 h 202289"/>
              <a:gd name="connsiteX197" fmla="*/ 1080300 w 1112199"/>
              <a:gd name="connsiteY197" fmla="*/ 66774 h 202289"/>
              <a:gd name="connsiteX198" fmla="*/ 1073204 w 1112199"/>
              <a:gd name="connsiteY198" fmla="*/ 77212 h 202289"/>
              <a:gd name="connsiteX199" fmla="*/ 1069864 w 1112199"/>
              <a:gd name="connsiteY199" fmla="*/ 99664 h 202289"/>
              <a:gd name="connsiteX200" fmla="*/ 1069864 w 1112199"/>
              <a:gd name="connsiteY200" fmla="*/ 158950 h 202289"/>
              <a:gd name="connsiteX201" fmla="*/ 1050757 w 1112199"/>
              <a:gd name="connsiteY201" fmla="*/ 158950 h 20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Lst>
            <a:rect l="l" t="t" r="r" b="b"/>
            <a:pathLst>
              <a:path w="1112199" h="202289">
                <a:moveTo>
                  <a:pt x="0" y="158950"/>
                </a:moveTo>
                <a:lnTo>
                  <a:pt x="0" y="2559"/>
                </a:lnTo>
                <a:lnTo>
                  <a:pt x="20678" y="2559"/>
                </a:lnTo>
                <a:lnTo>
                  <a:pt x="20678" y="140432"/>
                </a:lnTo>
                <a:lnTo>
                  <a:pt x="97678" y="140432"/>
                </a:lnTo>
                <a:lnTo>
                  <a:pt x="97678" y="158950"/>
                </a:lnTo>
                <a:lnTo>
                  <a:pt x="0" y="158950"/>
                </a:lnTo>
                <a:close/>
                <a:moveTo>
                  <a:pt x="112798" y="102223"/>
                </a:moveTo>
                <a:cubicBezTo>
                  <a:pt x="112798" y="81347"/>
                  <a:pt x="118640" y="65854"/>
                  <a:pt x="130324" y="55744"/>
                </a:cubicBezTo>
                <a:cubicBezTo>
                  <a:pt x="140039" y="47336"/>
                  <a:pt x="151855" y="43138"/>
                  <a:pt x="165772" y="43138"/>
                </a:cubicBezTo>
                <a:cubicBezTo>
                  <a:pt x="181396" y="43138"/>
                  <a:pt x="194130" y="48256"/>
                  <a:pt x="203976" y="58492"/>
                </a:cubicBezTo>
                <a:cubicBezTo>
                  <a:pt x="213955" y="68602"/>
                  <a:pt x="218943" y="82658"/>
                  <a:pt x="218943" y="100647"/>
                </a:cubicBezTo>
                <a:cubicBezTo>
                  <a:pt x="218943" y="115220"/>
                  <a:pt x="216712" y="126716"/>
                  <a:pt x="212248" y="135112"/>
                </a:cubicBezTo>
                <a:cubicBezTo>
                  <a:pt x="207915" y="143520"/>
                  <a:pt x="201548" y="150025"/>
                  <a:pt x="193146" y="154614"/>
                </a:cubicBezTo>
                <a:cubicBezTo>
                  <a:pt x="184874" y="159215"/>
                  <a:pt x="175750" y="161509"/>
                  <a:pt x="165772" y="161509"/>
                </a:cubicBezTo>
                <a:cubicBezTo>
                  <a:pt x="150018" y="161509"/>
                  <a:pt x="137217" y="156454"/>
                  <a:pt x="127370" y="146344"/>
                </a:cubicBezTo>
                <a:cubicBezTo>
                  <a:pt x="117655" y="136108"/>
                  <a:pt x="112798" y="121397"/>
                  <a:pt x="112798" y="102223"/>
                </a:cubicBezTo>
                <a:close/>
                <a:moveTo>
                  <a:pt x="132491" y="102223"/>
                </a:moveTo>
                <a:cubicBezTo>
                  <a:pt x="132491" y="116795"/>
                  <a:pt x="135642" y="127700"/>
                  <a:pt x="141944" y="134923"/>
                </a:cubicBezTo>
                <a:cubicBezTo>
                  <a:pt x="148246" y="142146"/>
                  <a:pt x="156188" y="145752"/>
                  <a:pt x="165772" y="145752"/>
                </a:cubicBezTo>
                <a:cubicBezTo>
                  <a:pt x="175356" y="145752"/>
                  <a:pt x="183299" y="142146"/>
                  <a:pt x="189601" y="134923"/>
                </a:cubicBezTo>
                <a:cubicBezTo>
                  <a:pt x="195902" y="127574"/>
                  <a:pt x="199053" y="116468"/>
                  <a:pt x="199053" y="101630"/>
                </a:cubicBezTo>
                <a:cubicBezTo>
                  <a:pt x="199053" y="87713"/>
                  <a:pt x="195902" y="77149"/>
                  <a:pt x="189601" y="69926"/>
                </a:cubicBezTo>
                <a:cubicBezTo>
                  <a:pt x="183299" y="62703"/>
                  <a:pt x="175356" y="59085"/>
                  <a:pt x="165772" y="59085"/>
                </a:cubicBezTo>
                <a:cubicBezTo>
                  <a:pt x="156188" y="59085"/>
                  <a:pt x="148246" y="62703"/>
                  <a:pt x="141944" y="69926"/>
                </a:cubicBezTo>
                <a:cubicBezTo>
                  <a:pt x="135642" y="77011"/>
                  <a:pt x="132491" y="87776"/>
                  <a:pt x="132491" y="102223"/>
                </a:cubicBezTo>
                <a:close/>
                <a:moveTo>
                  <a:pt x="234260" y="102223"/>
                </a:moveTo>
                <a:cubicBezTo>
                  <a:pt x="234260" y="81347"/>
                  <a:pt x="240102" y="65854"/>
                  <a:pt x="251787" y="55744"/>
                </a:cubicBezTo>
                <a:cubicBezTo>
                  <a:pt x="261502" y="47336"/>
                  <a:pt x="273318" y="43138"/>
                  <a:pt x="287235" y="43138"/>
                </a:cubicBezTo>
                <a:cubicBezTo>
                  <a:pt x="302858" y="43138"/>
                  <a:pt x="315593" y="48256"/>
                  <a:pt x="325439" y="58492"/>
                </a:cubicBezTo>
                <a:cubicBezTo>
                  <a:pt x="335417" y="68602"/>
                  <a:pt x="340406" y="82658"/>
                  <a:pt x="340406" y="100647"/>
                </a:cubicBezTo>
                <a:cubicBezTo>
                  <a:pt x="340406" y="115220"/>
                  <a:pt x="338175" y="126716"/>
                  <a:pt x="333711" y="135112"/>
                </a:cubicBezTo>
                <a:cubicBezTo>
                  <a:pt x="329378" y="143520"/>
                  <a:pt x="323010" y="150025"/>
                  <a:pt x="314609" y="154614"/>
                </a:cubicBezTo>
                <a:cubicBezTo>
                  <a:pt x="306337" y="159215"/>
                  <a:pt x="297213" y="161509"/>
                  <a:pt x="287235" y="161509"/>
                </a:cubicBezTo>
                <a:cubicBezTo>
                  <a:pt x="271480" y="161509"/>
                  <a:pt x="258680" y="156454"/>
                  <a:pt x="248833" y="146344"/>
                </a:cubicBezTo>
                <a:cubicBezTo>
                  <a:pt x="239118" y="136108"/>
                  <a:pt x="234260" y="121397"/>
                  <a:pt x="234260" y="102223"/>
                </a:cubicBezTo>
                <a:close/>
                <a:moveTo>
                  <a:pt x="253954" y="102223"/>
                </a:moveTo>
                <a:cubicBezTo>
                  <a:pt x="253954" y="116795"/>
                  <a:pt x="257105" y="127700"/>
                  <a:pt x="263406" y="134923"/>
                </a:cubicBezTo>
                <a:cubicBezTo>
                  <a:pt x="269708" y="142146"/>
                  <a:pt x="277651" y="145752"/>
                  <a:pt x="287235" y="145752"/>
                </a:cubicBezTo>
                <a:cubicBezTo>
                  <a:pt x="296819" y="145752"/>
                  <a:pt x="304762" y="142146"/>
                  <a:pt x="311063" y="134923"/>
                </a:cubicBezTo>
                <a:cubicBezTo>
                  <a:pt x="317365" y="127574"/>
                  <a:pt x="320516" y="116468"/>
                  <a:pt x="320516" y="101630"/>
                </a:cubicBezTo>
                <a:cubicBezTo>
                  <a:pt x="320516" y="87713"/>
                  <a:pt x="317365" y="77149"/>
                  <a:pt x="311063" y="69926"/>
                </a:cubicBezTo>
                <a:cubicBezTo>
                  <a:pt x="304762" y="62703"/>
                  <a:pt x="296819" y="59085"/>
                  <a:pt x="287235" y="59085"/>
                </a:cubicBezTo>
                <a:cubicBezTo>
                  <a:pt x="277651" y="59085"/>
                  <a:pt x="269708" y="62703"/>
                  <a:pt x="263406" y="69926"/>
                </a:cubicBezTo>
                <a:cubicBezTo>
                  <a:pt x="257105" y="77011"/>
                  <a:pt x="253954" y="87776"/>
                  <a:pt x="253954" y="102223"/>
                </a:cubicBezTo>
                <a:close/>
                <a:moveTo>
                  <a:pt x="362811" y="202290"/>
                </a:moveTo>
                <a:lnTo>
                  <a:pt x="362811" y="45697"/>
                </a:lnTo>
                <a:lnTo>
                  <a:pt x="380339" y="45697"/>
                </a:lnTo>
                <a:lnTo>
                  <a:pt x="380339" y="60471"/>
                </a:lnTo>
                <a:cubicBezTo>
                  <a:pt x="384409" y="54685"/>
                  <a:pt x="389004" y="50361"/>
                  <a:pt x="394124" y="47462"/>
                </a:cubicBezTo>
                <a:cubicBezTo>
                  <a:pt x="399376" y="44575"/>
                  <a:pt x="405743" y="43138"/>
                  <a:pt x="413226" y="43138"/>
                </a:cubicBezTo>
                <a:cubicBezTo>
                  <a:pt x="422811" y="43138"/>
                  <a:pt x="431278" y="45634"/>
                  <a:pt x="438631" y="50613"/>
                </a:cubicBezTo>
                <a:cubicBezTo>
                  <a:pt x="446114" y="55605"/>
                  <a:pt x="451694" y="62627"/>
                  <a:pt x="455370" y="71691"/>
                </a:cubicBezTo>
                <a:cubicBezTo>
                  <a:pt x="459178" y="80754"/>
                  <a:pt x="461081" y="90663"/>
                  <a:pt x="461081" y="101441"/>
                </a:cubicBezTo>
                <a:cubicBezTo>
                  <a:pt x="461081" y="112988"/>
                  <a:pt x="458980" y="123426"/>
                  <a:pt x="454779" y="132755"/>
                </a:cubicBezTo>
                <a:cubicBezTo>
                  <a:pt x="450709" y="142083"/>
                  <a:pt x="444670" y="149231"/>
                  <a:pt x="436661" y="154223"/>
                </a:cubicBezTo>
                <a:cubicBezTo>
                  <a:pt x="428784" y="159089"/>
                  <a:pt x="420514" y="161509"/>
                  <a:pt x="411849" y="161509"/>
                </a:cubicBezTo>
                <a:cubicBezTo>
                  <a:pt x="405414" y="161509"/>
                  <a:pt x="399638" y="160198"/>
                  <a:pt x="394519" y="157576"/>
                </a:cubicBezTo>
                <a:cubicBezTo>
                  <a:pt x="389398" y="154815"/>
                  <a:pt x="385262" y="151336"/>
                  <a:pt x="382112" y="147138"/>
                </a:cubicBezTo>
                <a:lnTo>
                  <a:pt x="382112" y="202290"/>
                </a:lnTo>
                <a:lnTo>
                  <a:pt x="362811" y="202290"/>
                </a:lnTo>
                <a:close/>
                <a:moveTo>
                  <a:pt x="380142" y="103017"/>
                </a:moveTo>
                <a:cubicBezTo>
                  <a:pt x="380142" y="117589"/>
                  <a:pt x="383096" y="128355"/>
                  <a:pt x="389004" y="135314"/>
                </a:cubicBezTo>
                <a:cubicBezTo>
                  <a:pt x="394912" y="142272"/>
                  <a:pt x="402067" y="145752"/>
                  <a:pt x="410470" y="145752"/>
                </a:cubicBezTo>
                <a:cubicBezTo>
                  <a:pt x="419004" y="145752"/>
                  <a:pt x="426290" y="142146"/>
                  <a:pt x="432329" y="134923"/>
                </a:cubicBezTo>
                <a:cubicBezTo>
                  <a:pt x="438499" y="127700"/>
                  <a:pt x="441584" y="116543"/>
                  <a:pt x="441584" y="101441"/>
                </a:cubicBezTo>
                <a:cubicBezTo>
                  <a:pt x="441584" y="86995"/>
                  <a:pt x="438566" y="76153"/>
                  <a:pt x="432526" y="68930"/>
                </a:cubicBezTo>
                <a:cubicBezTo>
                  <a:pt x="426618" y="61719"/>
                  <a:pt x="419528" y="58101"/>
                  <a:pt x="411257" y="58101"/>
                </a:cubicBezTo>
                <a:cubicBezTo>
                  <a:pt x="403118" y="58101"/>
                  <a:pt x="395896" y="61972"/>
                  <a:pt x="389594" y="69724"/>
                </a:cubicBezTo>
                <a:cubicBezTo>
                  <a:pt x="383292" y="77338"/>
                  <a:pt x="380142" y="88432"/>
                  <a:pt x="380142" y="103017"/>
                </a:cubicBezTo>
                <a:close/>
                <a:moveTo>
                  <a:pt x="546527" y="158950"/>
                </a:moveTo>
                <a:lnTo>
                  <a:pt x="546527" y="2559"/>
                </a:lnTo>
                <a:lnTo>
                  <a:pt x="605214" y="2559"/>
                </a:lnTo>
                <a:cubicBezTo>
                  <a:pt x="617161" y="2559"/>
                  <a:pt x="626745" y="4135"/>
                  <a:pt x="633965" y="7286"/>
                </a:cubicBezTo>
                <a:cubicBezTo>
                  <a:pt x="641187" y="10438"/>
                  <a:pt x="646832" y="15354"/>
                  <a:pt x="650902" y="22061"/>
                </a:cubicBezTo>
                <a:cubicBezTo>
                  <a:pt x="654972" y="28628"/>
                  <a:pt x="657007" y="35448"/>
                  <a:pt x="657007" y="42546"/>
                </a:cubicBezTo>
                <a:cubicBezTo>
                  <a:pt x="657007" y="49239"/>
                  <a:pt x="655168" y="55542"/>
                  <a:pt x="651493" y="61455"/>
                </a:cubicBezTo>
                <a:cubicBezTo>
                  <a:pt x="647948" y="67354"/>
                  <a:pt x="642499" y="72157"/>
                  <a:pt x="635148" y="75826"/>
                </a:cubicBezTo>
                <a:cubicBezTo>
                  <a:pt x="644600" y="78586"/>
                  <a:pt x="651886" y="83314"/>
                  <a:pt x="657007" y="90007"/>
                </a:cubicBezTo>
                <a:cubicBezTo>
                  <a:pt x="662127" y="96714"/>
                  <a:pt x="664687" y="104593"/>
                  <a:pt x="664687" y="113644"/>
                </a:cubicBezTo>
                <a:cubicBezTo>
                  <a:pt x="664687" y="121006"/>
                  <a:pt x="663111" y="127826"/>
                  <a:pt x="659960" y="134129"/>
                </a:cubicBezTo>
                <a:cubicBezTo>
                  <a:pt x="656942" y="140306"/>
                  <a:pt x="653134" y="145096"/>
                  <a:pt x="648539" y="148512"/>
                </a:cubicBezTo>
                <a:cubicBezTo>
                  <a:pt x="643944" y="151929"/>
                  <a:pt x="638233" y="154551"/>
                  <a:pt x="631406" y="156391"/>
                </a:cubicBezTo>
                <a:cubicBezTo>
                  <a:pt x="624579" y="158093"/>
                  <a:pt x="616177" y="158950"/>
                  <a:pt x="606198" y="158950"/>
                </a:cubicBezTo>
                <a:lnTo>
                  <a:pt x="546527" y="158950"/>
                </a:lnTo>
                <a:close/>
                <a:moveTo>
                  <a:pt x="567206" y="68350"/>
                </a:moveTo>
                <a:lnTo>
                  <a:pt x="601079" y="68350"/>
                </a:lnTo>
                <a:cubicBezTo>
                  <a:pt x="610268" y="68350"/>
                  <a:pt x="616833" y="67758"/>
                  <a:pt x="620772" y="66573"/>
                </a:cubicBezTo>
                <a:cubicBezTo>
                  <a:pt x="626022" y="64997"/>
                  <a:pt x="629961" y="62375"/>
                  <a:pt x="632588" y="58694"/>
                </a:cubicBezTo>
                <a:cubicBezTo>
                  <a:pt x="635344" y="55013"/>
                  <a:pt x="636723" y="50487"/>
                  <a:pt x="636723" y="45104"/>
                </a:cubicBezTo>
                <a:cubicBezTo>
                  <a:pt x="636723" y="39848"/>
                  <a:pt x="635475" y="35259"/>
                  <a:pt x="632981" y="31313"/>
                </a:cubicBezTo>
                <a:cubicBezTo>
                  <a:pt x="630487" y="27380"/>
                  <a:pt x="626876" y="24683"/>
                  <a:pt x="622149" y="23233"/>
                </a:cubicBezTo>
                <a:cubicBezTo>
                  <a:pt x="617555" y="21796"/>
                  <a:pt x="609678" y="21077"/>
                  <a:pt x="598518" y="21077"/>
                </a:cubicBezTo>
                <a:lnTo>
                  <a:pt x="567206" y="21077"/>
                </a:lnTo>
                <a:lnTo>
                  <a:pt x="567206" y="68350"/>
                </a:lnTo>
                <a:close/>
                <a:moveTo>
                  <a:pt x="567206" y="140432"/>
                </a:moveTo>
                <a:lnTo>
                  <a:pt x="606198" y="140432"/>
                </a:lnTo>
                <a:cubicBezTo>
                  <a:pt x="612895" y="140432"/>
                  <a:pt x="617555" y="140243"/>
                  <a:pt x="620181" y="139839"/>
                </a:cubicBezTo>
                <a:cubicBezTo>
                  <a:pt x="625038" y="138932"/>
                  <a:pt x="629042" y="137482"/>
                  <a:pt x="632193" y="135515"/>
                </a:cubicBezTo>
                <a:cubicBezTo>
                  <a:pt x="635344" y="133536"/>
                  <a:pt x="637971" y="130649"/>
                  <a:pt x="640071" y="126842"/>
                </a:cubicBezTo>
                <a:cubicBezTo>
                  <a:pt x="642172" y="123035"/>
                  <a:pt x="643221" y="118636"/>
                  <a:pt x="643221" y="113644"/>
                </a:cubicBezTo>
                <a:cubicBezTo>
                  <a:pt x="643221" y="107744"/>
                  <a:pt x="641712" y="102689"/>
                  <a:pt x="638692" y="98479"/>
                </a:cubicBezTo>
                <a:cubicBezTo>
                  <a:pt x="635673" y="94142"/>
                  <a:pt x="631537" y="91129"/>
                  <a:pt x="626286" y="89415"/>
                </a:cubicBezTo>
                <a:cubicBezTo>
                  <a:pt x="621034" y="87587"/>
                  <a:pt x="613419" y="86667"/>
                  <a:pt x="603442" y="86667"/>
                </a:cubicBezTo>
                <a:lnTo>
                  <a:pt x="567206" y="86667"/>
                </a:lnTo>
                <a:lnTo>
                  <a:pt x="567206" y="140432"/>
                </a:lnTo>
                <a:close/>
                <a:moveTo>
                  <a:pt x="764866" y="158950"/>
                </a:moveTo>
                <a:lnTo>
                  <a:pt x="764866" y="142411"/>
                </a:lnTo>
                <a:cubicBezTo>
                  <a:pt x="756070" y="155143"/>
                  <a:pt x="744123" y="161509"/>
                  <a:pt x="729023" y="161509"/>
                </a:cubicBezTo>
                <a:cubicBezTo>
                  <a:pt x="722328" y="161509"/>
                  <a:pt x="716027" y="160261"/>
                  <a:pt x="710118" y="157765"/>
                </a:cubicBezTo>
                <a:cubicBezTo>
                  <a:pt x="704342" y="155143"/>
                  <a:pt x="700075" y="151929"/>
                  <a:pt x="697318" y="148122"/>
                </a:cubicBezTo>
                <a:cubicBezTo>
                  <a:pt x="694561" y="144176"/>
                  <a:pt x="692591" y="139385"/>
                  <a:pt x="691410" y="133738"/>
                </a:cubicBezTo>
                <a:cubicBezTo>
                  <a:pt x="690623" y="130057"/>
                  <a:pt x="690228" y="124082"/>
                  <a:pt x="690228" y="115812"/>
                </a:cubicBezTo>
                <a:lnTo>
                  <a:pt x="690228" y="45697"/>
                </a:lnTo>
                <a:lnTo>
                  <a:pt x="709330" y="45697"/>
                </a:lnTo>
                <a:lnTo>
                  <a:pt x="709330" y="108526"/>
                </a:lnTo>
                <a:cubicBezTo>
                  <a:pt x="709330" y="118510"/>
                  <a:pt x="709725" y="125267"/>
                  <a:pt x="710512" y="128809"/>
                </a:cubicBezTo>
                <a:cubicBezTo>
                  <a:pt x="711826" y="133801"/>
                  <a:pt x="714386" y="137747"/>
                  <a:pt x="718193" y="140633"/>
                </a:cubicBezTo>
                <a:cubicBezTo>
                  <a:pt x="722132" y="143520"/>
                  <a:pt x="726989" y="144970"/>
                  <a:pt x="732765" y="144970"/>
                </a:cubicBezTo>
                <a:cubicBezTo>
                  <a:pt x="738542" y="144970"/>
                  <a:pt x="743925" y="143520"/>
                  <a:pt x="748915" y="140633"/>
                </a:cubicBezTo>
                <a:cubicBezTo>
                  <a:pt x="754034" y="137608"/>
                  <a:pt x="757645" y="133612"/>
                  <a:pt x="759745" y="128620"/>
                </a:cubicBezTo>
                <a:cubicBezTo>
                  <a:pt x="761846" y="123502"/>
                  <a:pt x="762896" y="116077"/>
                  <a:pt x="762896" y="106358"/>
                </a:cubicBezTo>
                <a:lnTo>
                  <a:pt x="762896" y="45697"/>
                </a:lnTo>
                <a:lnTo>
                  <a:pt x="781999" y="45697"/>
                </a:lnTo>
                <a:lnTo>
                  <a:pt x="781999" y="158950"/>
                </a:lnTo>
                <a:lnTo>
                  <a:pt x="764866" y="158950"/>
                </a:lnTo>
                <a:close/>
                <a:moveTo>
                  <a:pt x="816614" y="158950"/>
                </a:moveTo>
                <a:lnTo>
                  <a:pt x="816614" y="60660"/>
                </a:lnTo>
                <a:lnTo>
                  <a:pt x="799678" y="60660"/>
                </a:lnTo>
                <a:lnTo>
                  <a:pt x="799678" y="45697"/>
                </a:lnTo>
                <a:lnTo>
                  <a:pt x="816614" y="45697"/>
                </a:lnTo>
                <a:lnTo>
                  <a:pt x="816614" y="33683"/>
                </a:lnTo>
                <a:cubicBezTo>
                  <a:pt x="816614" y="26057"/>
                  <a:pt x="817336" y="20422"/>
                  <a:pt x="818774" y="16741"/>
                </a:cubicBezTo>
                <a:cubicBezTo>
                  <a:pt x="820614" y="11749"/>
                  <a:pt x="823841" y="7740"/>
                  <a:pt x="828428" y="4727"/>
                </a:cubicBezTo>
                <a:cubicBezTo>
                  <a:pt x="833155" y="1576"/>
                  <a:pt x="839721" y="0"/>
                  <a:pt x="848128" y="0"/>
                </a:cubicBezTo>
                <a:cubicBezTo>
                  <a:pt x="853510" y="0"/>
                  <a:pt x="859484" y="592"/>
                  <a:pt x="866038" y="1765"/>
                </a:cubicBezTo>
                <a:lnTo>
                  <a:pt x="863089" y="18506"/>
                </a:lnTo>
                <a:cubicBezTo>
                  <a:pt x="859156" y="17850"/>
                  <a:pt x="855413" y="17522"/>
                  <a:pt x="851859" y="17522"/>
                </a:cubicBezTo>
                <a:cubicBezTo>
                  <a:pt x="845960" y="17522"/>
                  <a:pt x="841751" y="18770"/>
                  <a:pt x="839255" y="21266"/>
                </a:cubicBezTo>
                <a:cubicBezTo>
                  <a:pt x="836898" y="23762"/>
                  <a:pt x="835713" y="28427"/>
                  <a:pt x="835713" y="35259"/>
                </a:cubicBezTo>
                <a:lnTo>
                  <a:pt x="835713" y="45697"/>
                </a:lnTo>
                <a:lnTo>
                  <a:pt x="857770" y="45697"/>
                </a:lnTo>
                <a:lnTo>
                  <a:pt x="857770" y="60660"/>
                </a:lnTo>
                <a:lnTo>
                  <a:pt x="835713" y="60660"/>
                </a:lnTo>
                <a:lnTo>
                  <a:pt x="835713" y="158950"/>
                </a:lnTo>
                <a:lnTo>
                  <a:pt x="816614" y="158950"/>
                </a:lnTo>
                <a:close/>
                <a:moveTo>
                  <a:pt x="873348" y="158950"/>
                </a:moveTo>
                <a:lnTo>
                  <a:pt x="873348" y="60660"/>
                </a:lnTo>
                <a:lnTo>
                  <a:pt x="856409" y="60660"/>
                </a:lnTo>
                <a:lnTo>
                  <a:pt x="856409" y="45697"/>
                </a:lnTo>
                <a:lnTo>
                  <a:pt x="873348" y="45697"/>
                </a:lnTo>
                <a:lnTo>
                  <a:pt x="873348" y="33683"/>
                </a:lnTo>
                <a:cubicBezTo>
                  <a:pt x="873348" y="26057"/>
                  <a:pt x="874066" y="20422"/>
                  <a:pt x="875516" y="16741"/>
                </a:cubicBezTo>
                <a:cubicBezTo>
                  <a:pt x="877343" y="11749"/>
                  <a:pt x="880570" y="7740"/>
                  <a:pt x="885158" y="4727"/>
                </a:cubicBezTo>
                <a:cubicBezTo>
                  <a:pt x="889884" y="1576"/>
                  <a:pt x="896450" y="0"/>
                  <a:pt x="904857" y="0"/>
                </a:cubicBezTo>
                <a:cubicBezTo>
                  <a:pt x="910239" y="0"/>
                  <a:pt x="916213" y="592"/>
                  <a:pt x="922779" y="1765"/>
                </a:cubicBezTo>
                <a:lnTo>
                  <a:pt x="919818" y="18506"/>
                </a:lnTo>
                <a:cubicBezTo>
                  <a:pt x="915885" y="17850"/>
                  <a:pt x="912142" y="17522"/>
                  <a:pt x="908600" y="17522"/>
                </a:cubicBezTo>
                <a:cubicBezTo>
                  <a:pt x="902689" y="17522"/>
                  <a:pt x="898492" y="18770"/>
                  <a:pt x="895997" y="21266"/>
                </a:cubicBezTo>
                <a:cubicBezTo>
                  <a:pt x="893627" y="23762"/>
                  <a:pt x="892442" y="28427"/>
                  <a:pt x="892442" y="35259"/>
                </a:cubicBezTo>
                <a:lnTo>
                  <a:pt x="892442" y="45697"/>
                </a:lnTo>
                <a:lnTo>
                  <a:pt x="914499" y="45697"/>
                </a:lnTo>
                <a:lnTo>
                  <a:pt x="914499" y="60660"/>
                </a:lnTo>
                <a:lnTo>
                  <a:pt x="892442" y="60660"/>
                </a:lnTo>
                <a:lnTo>
                  <a:pt x="892442" y="158950"/>
                </a:lnTo>
                <a:lnTo>
                  <a:pt x="873348" y="158950"/>
                </a:lnTo>
                <a:close/>
                <a:moveTo>
                  <a:pt x="1007085" y="122506"/>
                </a:moveTo>
                <a:lnTo>
                  <a:pt x="1026772" y="124876"/>
                </a:lnTo>
                <a:cubicBezTo>
                  <a:pt x="1023760" y="136562"/>
                  <a:pt x="1017988" y="145626"/>
                  <a:pt x="1009442" y="152055"/>
                </a:cubicBezTo>
                <a:cubicBezTo>
                  <a:pt x="1001048" y="158358"/>
                  <a:pt x="990285" y="161509"/>
                  <a:pt x="977152" y="161509"/>
                </a:cubicBezTo>
                <a:cubicBezTo>
                  <a:pt x="960477" y="161509"/>
                  <a:pt x="947281" y="156454"/>
                  <a:pt x="937564" y="146344"/>
                </a:cubicBezTo>
                <a:cubicBezTo>
                  <a:pt x="927985" y="136108"/>
                  <a:pt x="923195" y="121724"/>
                  <a:pt x="923195" y="103206"/>
                </a:cubicBezTo>
                <a:cubicBezTo>
                  <a:pt x="923195" y="84171"/>
                  <a:pt x="928048" y="69396"/>
                  <a:pt x="937765" y="58896"/>
                </a:cubicBezTo>
                <a:cubicBezTo>
                  <a:pt x="947609" y="48382"/>
                  <a:pt x="960351" y="43138"/>
                  <a:pt x="975967" y="43138"/>
                </a:cubicBezTo>
                <a:cubicBezTo>
                  <a:pt x="991205" y="43138"/>
                  <a:pt x="1003607" y="48319"/>
                  <a:pt x="1013185" y="58694"/>
                </a:cubicBezTo>
                <a:cubicBezTo>
                  <a:pt x="1022777" y="68930"/>
                  <a:pt x="1027566" y="83377"/>
                  <a:pt x="1027566" y="102021"/>
                </a:cubicBezTo>
                <a:cubicBezTo>
                  <a:pt x="1027566" y="103206"/>
                  <a:pt x="1027503" y="104920"/>
                  <a:pt x="1027365" y="107152"/>
                </a:cubicBezTo>
                <a:lnTo>
                  <a:pt x="942882" y="107152"/>
                </a:lnTo>
                <a:cubicBezTo>
                  <a:pt x="943676" y="119619"/>
                  <a:pt x="947218" y="129212"/>
                  <a:pt x="953520" y="135906"/>
                </a:cubicBezTo>
                <a:cubicBezTo>
                  <a:pt x="959822" y="142474"/>
                  <a:pt x="967699" y="145752"/>
                  <a:pt x="977152" y="145752"/>
                </a:cubicBezTo>
                <a:cubicBezTo>
                  <a:pt x="984235" y="145752"/>
                  <a:pt x="990285" y="143911"/>
                  <a:pt x="995263" y="140243"/>
                </a:cubicBezTo>
                <a:cubicBezTo>
                  <a:pt x="1000254" y="136562"/>
                  <a:pt x="1004199" y="130649"/>
                  <a:pt x="1007085" y="122506"/>
                </a:cubicBezTo>
                <a:close/>
                <a:moveTo>
                  <a:pt x="944067" y="91394"/>
                </a:moveTo>
                <a:lnTo>
                  <a:pt x="1007287" y="91394"/>
                </a:lnTo>
                <a:cubicBezTo>
                  <a:pt x="1006367" y="81940"/>
                  <a:pt x="1003934" y="74779"/>
                  <a:pt x="999989" y="69926"/>
                </a:cubicBezTo>
                <a:cubicBezTo>
                  <a:pt x="993826" y="62564"/>
                  <a:pt x="985886" y="58896"/>
                  <a:pt x="976169" y="58896"/>
                </a:cubicBezTo>
                <a:cubicBezTo>
                  <a:pt x="967371" y="58896"/>
                  <a:pt x="959948" y="61845"/>
                  <a:pt x="953911" y="67758"/>
                </a:cubicBezTo>
                <a:cubicBezTo>
                  <a:pt x="947999" y="73657"/>
                  <a:pt x="944722" y="81536"/>
                  <a:pt x="944067" y="91394"/>
                </a:cubicBezTo>
                <a:close/>
                <a:moveTo>
                  <a:pt x="1050757" y="158950"/>
                </a:moveTo>
                <a:lnTo>
                  <a:pt x="1050757" y="45697"/>
                </a:lnTo>
                <a:lnTo>
                  <a:pt x="1068087" y="45697"/>
                </a:lnTo>
                <a:lnTo>
                  <a:pt x="1068087" y="62829"/>
                </a:lnTo>
                <a:cubicBezTo>
                  <a:pt x="1072423" y="54824"/>
                  <a:pt x="1076431" y="49567"/>
                  <a:pt x="1080098" y="47071"/>
                </a:cubicBezTo>
                <a:cubicBezTo>
                  <a:pt x="1083905" y="44449"/>
                  <a:pt x="1088051" y="43138"/>
                  <a:pt x="1092513" y="43138"/>
                </a:cubicBezTo>
                <a:cubicBezTo>
                  <a:pt x="1099079" y="43138"/>
                  <a:pt x="1105633" y="45168"/>
                  <a:pt x="1112200" y="49239"/>
                </a:cubicBezTo>
                <a:lnTo>
                  <a:pt x="1105709" y="67165"/>
                </a:lnTo>
                <a:cubicBezTo>
                  <a:pt x="1100983" y="64404"/>
                  <a:pt x="1096256" y="63030"/>
                  <a:pt x="1091530" y="63030"/>
                </a:cubicBezTo>
                <a:cubicBezTo>
                  <a:pt x="1087320" y="63030"/>
                  <a:pt x="1083577" y="64278"/>
                  <a:pt x="1080300" y="66774"/>
                </a:cubicBezTo>
                <a:cubicBezTo>
                  <a:pt x="1077023" y="69270"/>
                  <a:pt x="1074654" y="72750"/>
                  <a:pt x="1073204" y="77212"/>
                </a:cubicBezTo>
                <a:cubicBezTo>
                  <a:pt x="1070973" y="84032"/>
                  <a:pt x="1069864" y="91520"/>
                  <a:pt x="1069864" y="99664"/>
                </a:cubicBezTo>
                <a:lnTo>
                  <a:pt x="1069864" y="158950"/>
                </a:lnTo>
                <a:lnTo>
                  <a:pt x="1050757" y="158950"/>
                </a:lnTo>
                <a:close/>
              </a:path>
            </a:pathLst>
          </a:custGeom>
          <a:solidFill>
            <a:srgbClr val="000000"/>
          </a:solidFill>
          <a:ln w="12584" cap="sq">
            <a:noFill/>
            <a:prstDash val="solid"/>
            <a:miter/>
          </a:ln>
        </p:spPr>
        <p:txBody>
          <a:bodyPr rtlCol="0" anchor="ctr"/>
          <a:lstStyle/>
          <a:p>
            <a:endParaRPr lang="en-US" sz="1701"/>
          </a:p>
        </p:txBody>
      </p:sp>
      <p:sp>
        <p:nvSpPr>
          <p:cNvPr id="40" name="Freeform 39">
            <a:extLst>
              <a:ext uri="{FF2B5EF4-FFF2-40B4-BE49-F238E27FC236}">
                <a16:creationId xmlns:a16="http://schemas.microsoft.com/office/drawing/2014/main" id="{F16C6153-E710-4245-84B5-0F359E43AF2B}"/>
              </a:ext>
            </a:extLst>
          </p:cNvPr>
          <p:cNvSpPr/>
          <p:nvPr/>
        </p:nvSpPr>
        <p:spPr>
          <a:xfrm>
            <a:off x="1827320" y="1904509"/>
            <a:ext cx="11909" cy="472331"/>
          </a:xfrm>
          <a:custGeom>
            <a:avLst/>
            <a:gdLst>
              <a:gd name="connsiteX0" fmla="*/ 0 w 12603"/>
              <a:gd name="connsiteY0" fmla="*/ 0 h 499870"/>
              <a:gd name="connsiteX1" fmla="*/ 0 w 12603"/>
              <a:gd name="connsiteY1" fmla="*/ 499870 h 499870"/>
            </a:gdLst>
            <a:ahLst/>
            <a:cxnLst>
              <a:cxn ang="0">
                <a:pos x="connsiteX0" y="connsiteY0"/>
              </a:cxn>
              <a:cxn ang="0">
                <a:pos x="connsiteX1" y="connsiteY1"/>
              </a:cxn>
            </a:cxnLst>
            <a:rect l="l" t="t" r="r" b="b"/>
            <a:pathLst>
              <a:path w="12603" h="499870">
                <a:moveTo>
                  <a:pt x="0" y="0"/>
                </a:moveTo>
                <a:lnTo>
                  <a:pt x="0" y="499870"/>
                </a:lnTo>
              </a:path>
            </a:pathLst>
          </a:custGeom>
          <a:solidFill>
            <a:srgbClr val="000000">
              <a:alpha val="0"/>
            </a:srgbClr>
          </a:solidFill>
          <a:ln w="12584" cap="sq">
            <a:noFill/>
            <a:prstDash val="solid"/>
            <a:miter/>
          </a:ln>
        </p:spPr>
        <p:txBody>
          <a:bodyPr rtlCol="0" anchor="ctr"/>
          <a:lstStyle/>
          <a:p>
            <a:endParaRPr lang="en-US" sz="1701"/>
          </a:p>
        </p:txBody>
      </p:sp>
      <p:sp>
        <p:nvSpPr>
          <p:cNvPr id="41" name="Freeform 40">
            <a:extLst>
              <a:ext uri="{FF2B5EF4-FFF2-40B4-BE49-F238E27FC236}">
                <a16:creationId xmlns:a16="http://schemas.microsoft.com/office/drawing/2014/main" id="{546E8374-7A87-7B40-B247-04CC024F839A}"/>
              </a:ext>
            </a:extLst>
          </p:cNvPr>
          <p:cNvSpPr/>
          <p:nvPr/>
        </p:nvSpPr>
        <p:spPr>
          <a:xfrm>
            <a:off x="1827320" y="1904510"/>
            <a:ext cx="11909" cy="400861"/>
          </a:xfrm>
          <a:custGeom>
            <a:avLst/>
            <a:gdLst>
              <a:gd name="connsiteX0" fmla="*/ 0 w 12603"/>
              <a:gd name="connsiteY0" fmla="*/ 0 h 424233"/>
              <a:gd name="connsiteX1" fmla="*/ 0 w 12603"/>
              <a:gd name="connsiteY1" fmla="*/ 424234 h 424233"/>
            </a:gdLst>
            <a:ahLst/>
            <a:cxnLst>
              <a:cxn ang="0">
                <a:pos x="connsiteX0" y="connsiteY0"/>
              </a:cxn>
              <a:cxn ang="0">
                <a:pos x="connsiteX1" y="connsiteY1"/>
              </a:cxn>
            </a:cxnLst>
            <a:rect l="l" t="t" r="r" b="b"/>
            <a:pathLst>
              <a:path w="12603" h="424233">
                <a:moveTo>
                  <a:pt x="0" y="0"/>
                </a:moveTo>
                <a:lnTo>
                  <a:pt x="0" y="424234"/>
                </a:lnTo>
              </a:path>
            </a:pathLst>
          </a:custGeom>
          <a:noFill/>
          <a:ln w="12584" cap="flat">
            <a:solidFill>
              <a:srgbClr val="595959"/>
            </a:solidFill>
            <a:prstDash val="solid"/>
            <a:round/>
          </a:ln>
        </p:spPr>
        <p:txBody>
          <a:bodyPr rtlCol="0" anchor="ctr"/>
          <a:lstStyle/>
          <a:p>
            <a:endParaRPr lang="en-US" sz="1701"/>
          </a:p>
        </p:txBody>
      </p:sp>
      <p:sp>
        <p:nvSpPr>
          <p:cNvPr id="42" name="Freeform 41">
            <a:extLst>
              <a:ext uri="{FF2B5EF4-FFF2-40B4-BE49-F238E27FC236}">
                <a16:creationId xmlns:a16="http://schemas.microsoft.com/office/drawing/2014/main" id="{AD915856-F468-5E42-9F75-E629AC23D110}"/>
              </a:ext>
            </a:extLst>
          </p:cNvPr>
          <p:cNvSpPr/>
          <p:nvPr/>
        </p:nvSpPr>
        <p:spPr>
          <a:xfrm>
            <a:off x="1807648" y="2305372"/>
            <a:ext cx="39342" cy="54067"/>
          </a:xfrm>
          <a:custGeom>
            <a:avLst/>
            <a:gdLst>
              <a:gd name="connsiteX0" fmla="*/ 0 w 41636"/>
              <a:gd name="connsiteY0" fmla="*/ 0 h 57219"/>
              <a:gd name="connsiteX1" fmla="*/ 20818 w 41636"/>
              <a:gd name="connsiteY1" fmla="*/ 57219 h 57219"/>
              <a:gd name="connsiteX2" fmla="*/ 41636 w 41636"/>
              <a:gd name="connsiteY2" fmla="*/ 0 h 57219"/>
            </a:gdLst>
            <a:ahLst/>
            <a:cxnLst>
              <a:cxn ang="0">
                <a:pos x="connsiteX0" y="connsiteY0"/>
              </a:cxn>
              <a:cxn ang="0">
                <a:pos x="connsiteX1" y="connsiteY1"/>
              </a:cxn>
              <a:cxn ang="0">
                <a:pos x="connsiteX2" y="connsiteY2"/>
              </a:cxn>
            </a:cxnLst>
            <a:rect l="l" t="t" r="r" b="b"/>
            <a:pathLst>
              <a:path w="41636" h="57219">
                <a:moveTo>
                  <a:pt x="0" y="0"/>
                </a:moveTo>
                <a:lnTo>
                  <a:pt x="20818" y="57219"/>
                </a:lnTo>
                <a:lnTo>
                  <a:pt x="41636" y="0"/>
                </a:lnTo>
                <a:close/>
              </a:path>
            </a:pathLst>
          </a:custGeom>
          <a:solidFill>
            <a:srgbClr val="595959"/>
          </a:solidFill>
          <a:ln w="12584" cap="flat">
            <a:solidFill>
              <a:srgbClr val="595959"/>
            </a:solidFill>
            <a:prstDash val="solid"/>
            <a:miter/>
          </a:ln>
        </p:spPr>
        <p:txBody>
          <a:bodyPr rtlCol="0" anchor="ctr"/>
          <a:lstStyle/>
          <a:p>
            <a:endParaRPr lang="en-US" sz="1701"/>
          </a:p>
        </p:txBody>
      </p:sp>
      <p:sp>
        <p:nvSpPr>
          <p:cNvPr id="43" name="Freeform 42">
            <a:extLst>
              <a:ext uri="{FF2B5EF4-FFF2-40B4-BE49-F238E27FC236}">
                <a16:creationId xmlns:a16="http://schemas.microsoft.com/office/drawing/2014/main" id="{1F174B2A-FA0E-2846-875B-DB65AF4C5F23}"/>
              </a:ext>
            </a:extLst>
          </p:cNvPr>
          <p:cNvSpPr/>
          <p:nvPr/>
        </p:nvSpPr>
        <p:spPr>
          <a:xfrm>
            <a:off x="1827352" y="3063152"/>
            <a:ext cx="11909" cy="472341"/>
          </a:xfrm>
          <a:custGeom>
            <a:avLst/>
            <a:gdLst>
              <a:gd name="connsiteX0" fmla="*/ 0 w 12603"/>
              <a:gd name="connsiteY0" fmla="*/ 0 h 499881"/>
              <a:gd name="connsiteX1" fmla="*/ 0 w 12603"/>
              <a:gd name="connsiteY1" fmla="*/ 499882 h 499881"/>
            </a:gdLst>
            <a:ahLst/>
            <a:cxnLst>
              <a:cxn ang="0">
                <a:pos x="connsiteX0" y="connsiteY0"/>
              </a:cxn>
              <a:cxn ang="0">
                <a:pos x="connsiteX1" y="connsiteY1"/>
              </a:cxn>
            </a:cxnLst>
            <a:rect l="l" t="t" r="r" b="b"/>
            <a:pathLst>
              <a:path w="12603" h="499881">
                <a:moveTo>
                  <a:pt x="0" y="0"/>
                </a:moveTo>
                <a:lnTo>
                  <a:pt x="0" y="499882"/>
                </a:lnTo>
              </a:path>
            </a:pathLst>
          </a:custGeom>
          <a:solidFill>
            <a:srgbClr val="000000">
              <a:alpha val="0"/>
            </a:srgbClr>
          </a:solidFill>
          <a:ln w="12584" cap="sq">
            <a:noFill/>
            <a:prstDash val="solid"/>
            <a:miter/>
          </a:ln>
        </p:spPr>
        <p:txBody>
          <a:bodyPr rtlCol="0" anchor="ctr"/>
          <a:lstStyle/>
          <a:p>
            <a:endParaRPr lang="en-US" sz="1701"/>
          </a:p>
        </p:txBody>
      </p:sp>
      <p:sp>
        <p:nvSpPr>
          <p:cNvPr id="44" name="Freeform 43">
            <a:extLst>
              <a:ext uri="{FF2B5EF4-FFF2-40B4-BE49-F238E27FC236}">
                <a16:creationId xmlns:a16="http://schemas.microsoft.com/office/drawing/2014/main" id="{41D7C309-2636-9749-AF14-FA6C15DC1576}"/>
              </a:ext>
            </a:extLst>
          </p:cNvPr>
          <p:cNvSpPr/>
          <p:nvPr/>
        </p:nvSpPr>
        <p:spPr>
          <a:xfrm>
            <a:off x="1827352" y="3063152"/>
            <a:ext cx="11909" cy="400872"/>
          </a:xfrm>
          <a:custGeom>
            <a:avLst/>
            <a:gdLst>
              <a:gd name="connsiteX0" fmla="*/ 0 w 12603"/>
              <a:gd name="connsiteY0" fmla="*/ 0 h 424245"/>
              <a:gd name="connsiteX1" fmla="*/ 0 w 12603"/>
              <a:gd name="connsiteY1" fmla="*/ 424245 h 424245"/>
            </a:gdLst>
            <a:ahLst/>
            <a:cxnLst>
              <a:cxn ang="0">
                <a:pos x="connsiteX0" y="connsiteY0"/>
              </a:cxn>
              <a:cxn ang="0">
                <a:pos x="connsiteX1" y="connsiteY1"/>
              </a:cxn>
            </a:cxnLst>
            <a:rect l="l" t="t" r="r" b="b"/>
            <a:pathLst>
              <a:path w="12603" h="424245">
                <a:moveTo>
                  <a:pt x="0" y="0"/>
                </a:moveTo>
                <a:lnTo>
                  <a:pt x="0" y="424245"/>
                </a:lnTo>
              </a:path>
            </a:pathLst>
          </a:custGeom>
          <a:noFill/>
          <a:ln w="12584" cap="flat">
            <a:solidFill>
              <a:srgbClr val="595959"/>
            </a:solidFill>
            <a:prstDash val="solid"/>
            <a:round/>
          </a:ln>
        </p:spPr>
        <p:txBody>
          <a:bodyPr rtlCol="0" anchor="ctr"/>
          <a:lstStyle/>
          <a:p>
            <a:endParaRPr lang="en-US" sz="1701"/>
          </a:p>
        </p:txBody>
      </p:sp>
      <p:sp>
        <p:nvSpPr>
          <p:cNvPr id="45" name="Freeform 44">
            <a:extLst>
              <a:ext uri="{FF2B5EF4-FFF2-40B4-BE49-F238E27FC236}">
                <a16:creationId xmlns:a16="http://schemas.microsoft.com/office/drawing/2014/main" id="{D9D11E2B-B9CB-D943-8C97-21041F05E02B}"/>
              </a:ext>
            </a:extLst>
          </p:cNvPr>
          <p:cNvSpPr/>
          <p:nvPr/>
        </p:nvSpPr>
        <p:spPr>
          <a:xfrm>
            <a:off x="1807679" y="3464024"/>
            <a:ext cx="39342" cy="54054"/>
          </a:xfrm>
          <a:custGeom>
            <a:avLst/>
            <a:gdLst>
              <a:gd name="connsiteX0" fmla="*/ 0 w 41636"/>
              <a:gd name="connsiteY0" fmla="*/ 0 h 57206"/>
              <a:gd name="connsiteX1" fmla="*/ 20819 w 41636"/>
              <a:gd name="connsiteY1" fmla="*/ 57206 h 57206"/>
              <a:gd name="connsiteX2" fmla="*/ 41636 w 41636"/>
              <a:gd name="connsiteY2" fmla="*/ 0 h 57206"/>
            </a:gdLst>
            <a:ahLst/>
            <a:cxnLst>
              <a:cxn ang="0">
                <a:pos x="connsiteX0" y="connsiteY0"/>
              </a:cxn>
              <a:cxn ang="0">
                <a:pos x="connsiteX1" y="connsiteY1"/>
              </a:cxn>
              <a:cxn ang="0">
                <a:pos x="connsiteX2" y="connsiteY2"/>
              </a:cxn>
            </a:cxnLst>
            <a:rect l="l" t="t" r="r" b="b"/>
            <a:pathLst>
              <a:path w="41636" h="57206">
                <a:moveTo>
                  <a:pt x="0" y="0"/>
                </a:moveTo>
                <a:lnTo>
                  <a:pt x="20819" y="57206"/>
                </a:lnTo>
                <a:lnTo>
                  <a:pt x="41636" y="0"/>
                </a:lnTo>
                <a:close/>
              </a:path>
            </a:pathLst>
          </a:custGeom>
          <a:solidFill>
            <a:srgbClr val="595959"/>
          </a:solidFill>
          <a:ln w="12584" cap="flat">
            <a:solidFill>
              <a:srgbClr val="595959"/>
            </a:solidFill>
            <a:prstDash val="solid"/>
            <a:miter/>
          </a:ln>
        </p:spPr>
        <p:txBody>
          <a:bodyPr rtlCol="0" anchor="ctr"/>
          <a:lstStyle/>
          <a:p>
            <a:endParaRPr lang="en-US" sz="1701"/>
          </a:p>
        </p:txBody>
      </p:sp>
      <p:sp>
        <p:nvSpPr>
          <p:cNvPr id="46" name="Freeform 45">
            <a:extLst>
              <a:ext uri="{FF2B5EF4-FFF2-40B4-BE49-F238E27FC236}">
                <a16:creationId xmlns:a16="http://schemas.microsoft.com/office/drawing/2014/main" id="{9762A21E-01BA-F64B-9611-8590EE08B40F}"/>
              </a:ext>
            </a:extLst>
          </p:cNvPr>
          <p:cNvSpPr/>
          <p:nvPr/>
        </p:nvSpPr>
        <p:spPr>
          <a:xfrm>
            <a:off x="2872030" y="2376971"/>
            <a:ext cx="1372092" cy="686179"/>
          </a:xfrm>
          <a:custGeom>
            <a:avLst/>
            <a:gdLst>
              <a:gd name="connsiteX0" fmla="*/ 0 w 1452092"/>
              <a:gd name="connsiteY0" fmla="*/ 0 h 726186"/>
              <a:gd name="connsiteX1" fmla="*/ 1452093 w 1452092"/>
              <a:gd name="connsiteY1" fmla="*/ 0 h 726186"/>
              <a:gd name="connsiteX2" fmla="*/ 1452093 w 1452092"/>
              <a:gd name="connsiteY2" fmla="*/ 726186 h 726186"/>
              <a:gd name="connsiteX3" fmla="*/ 0 w 1452092"/>
              <a:gd name="connsiteY3" fmla="*/ 726186 h 726186"/>
            </a:gdLst>
            <a:ahLst/>
            <a:cxnLst>
              <a:cxn ang="0">
                <a:pos x="connsiteX0" y="connsiteY0"/>
              </a:cxn>
              <a:cxn ang="0">
                <a:pos x="connsiteX1" y="connsiteY1"/>
              </a:cxn>
              <a:cxn ang="0">
                <a:pos x="connsiteX2" y="connsiteY2"/>
              </a:cxn>
              <a:cxn ang="0">
                <a:pos x="connsiteX3" y="connsiteY3"/>
              </a:cxn>
            </a:cxnLst>
            <a:rect l="l" t="t" r="r" b="b"/>
            <a:pathLst>
              <a:path w="1452092" h="726186">
                <a:moveTo>
                  <a:pt x="0" y="0"/>
                </a:moveTo>
                <a:lnTo>
                  <a:pt x="1452093" y="0"/>
                </a:lnTo>
                <a:lnTo>
                  <a:pt x="1452093" y="726186"/>
                </a:lnTo>
                <a:lnTo>
                  <a:pt x="0" y="726186"/>
                </a:lnTo>
                <a:close/>
              </a:path>
            </a:pathLst>
          </a:custGeom>
          <a:solidFill>
            <a:srgbClr val="F8BD3F"/>
          </a:solidFill>
          <a:ln w="12584" cap="sq">
            <a:noFill/>
            <a:prstDash val="solid"/>
            <a:miter/>
          </a:ln>
        </p:spPr>
        <p:txBody>
          <a:bodyPr rtlCol="0" anchor="ctr"/>
          <a:lstStyle/>
          <a:p>
            <a:endParaRPr lang="en-US" sz="1701"/>
          </a:p>
        </p:txBody>
      </p:sp>
      <p:sp>
        <p:nvSpPr>
          <p:cNvPr id="47" name="Freeform 46">
            <a:extLst>
              <a:ext uri="{FF2B5EF4-FFF2-40B4-BE49-F238E27FC236}">
                <a16:creationId xmlns:a16="http://schemas.microsoft.com/office/drawing/2014/main" id="{E05D56D8-8BA5-F841-B5AA-5614E7FF07C1}"/>
              </a:ext>
            </a:extLst>
          </p:cNvPr>
          <p:cNvSpPr/>
          <p:nvPr/>
        </p:nvSpPr>
        <p:spPr>
          <a:xfrm>
            <a:off x="3299824" y="2520352"/>
            <a:ext cx="524568" cy="147775"/>
          </a:xfrm>
          <a:custGeom>
            <a:avLst/>
            <a:gdLst>
              <a:gd name="connsiteX0" fmla="*/ 0 w 555153"/>
              <a:gd name="connsiteY0" fmla="*/ 156391 h 156391"/>
              <a:gd name="connsiteX1" fmla="*/ 0 w 555153"/>
              <a:gd name="connsiteY1" fmla="*/ 0 h 156391"/>
              <a:gd name="connsiteX2" fmla="*/ 105556 w 555153"/>
              <a:gd name="connsiteY2" fmla="*/ 0 h 156391"/>
              <a:gd name="connsiteX3" fmla="*/ 105556 w 555153"/>
              <a:gd name="connsiteY3" fmla="*/ 18518 h 156391"/>
              <a:gd name="connsiteX4" fmla="*/ 20670 w 555153"/>
              <a:gd name="connsiteY4" fmla="*/ 18518 h 156391"/>
              <a:gd name="connsiteX5" fmla="*/ 20670 w 555153"/>
              <a:gd name="connsiteY5" fmla="*/ 66964 h 156391"/>
              <a:gd name="connsiteX6" fmla="*/ 94124 w 555153"/>
              <a:gd name="connsiteY6" fmla="*/ 66964 h 156391"/>
              <a:gd name="connsiteX7" fmla="*/ 94124 w 555153"/>
              <a:gd name="connsiteY7" fmla="*/ 85280 h 156391"/>
              <a:gd name="connsiteX8" fmla="*/ 20670 w 555153"/>
              <a:gd name="connsiteY8" fmla="*/ 85280 h 156391"/>
              <a:gd name="connsiteX9" fmla="*/ 20670 w 555153"/>
              <a:gd name="connsiteY9" fmla="*/ 156391 h 156391"/>
              <a:gd name="connsiteX10" fmla="*/ 0 w 555153"/>
              <a:gd name="connsiteY10" fmla="*/ 156391 h 156391"/>
              <a:gd name="connsiteX11" fmla="*/ 132616 w 555153"/>
              <a:gd name="connsiteY11" fmla="*/ 156391 h 156391"/>
              <a:gd name="connsiteX12" fmla="*/ 132616 w 555153"/>
              <a:gd name="connsiteY12" fmla="*/ 0 h 156391"/>
              <a:gd name="connsiteX13" fmla="*/ 201936 w 555153"/>
              <a:gd name="connsiteY13" fmla="*/ 0 h 156391"/>
              <a:gd name="connsiteX14" fmla="*/ 233647 w 555153"/>
              <a:gd name="connsiteY14" fmla="*/ 4337 h 156391"/>
              <a:gd name="connsiteX15" fmla="*/ 251166 w 555153"/>
              <a:gd name="connsiteY15" fmla="*/ 19098 h 156391"/>
              <a:gd name="connsiteX16" fmla="*/ 257669 w 555153"/>
              <a:gd name="connsiteY16" fmla="*/ 42735 h 156391"/>
              <a:gd name="connsiteX17" fmla="*/ 246830 w 555153"/>
              <a:gd name="connsiteY17" fmla="*/ 70708 h 156391"/>
              <a:gd name="connsiteX18" fmla="*/ 213556 w 555153"/>
              <a:gd name="connsiteY18" fmla="*/ 85280 h 156391"/>
              <a:gd name="connsiteX19" fmla="*/ 226160 w 555153"/>
              <a:gd name="connsiteY19" fmla="*/ 92970 h 156391"/>
              <a:gd name="connsiteX20" fmla="*/ 243289 w 555153"/>
              <a:gd name="connsiteY20" fmla="*/ 113846 h 156391"/>
              <a:gd name="connsiteX21" fmla="*/ 270462 w 555153"/>
              <a:gd name="connsiteY21" fmla="*/ 156391 h 156391"/>
              <a:gd name="connsiteX22" fmla="*/ 244473 w 555153"/>
              <a:gd name="connsiteY22" fmla="*/ 156391 h 156391"/>
              <a:gd name="connsiteX23" fmla="*/ 223791 w 555153"/>
              <a:gd name="connsiteY23" fmla="*/ 123893 h 156391"/>
              <a:gd name="connsiteX24" fmla="*/ 208830 w 555153"/>
              <a:gd name="connsiteY24" fmla="*/ 102424 h 156391"/>
              <a:gd name="connsiteX25" fmla="*/ 198193 w 555153"/>
              <a:gd name="connsiteY25" fmla="*/ 91987 h 156391"/>
              <a:gd name="connsiteX26" fmla="*/ 188941 w 555153"/>
              <a:gd name="connsiteY26" fmla="*/ 87650 h 156391"/>
              <a:gd name="connsiteX27" fmla="*/ 177321 w 555153"/>
              <a:gd name="connsiteY27" fmla="*/ 86856 h 156391"/>
              <a:gd name="connsiteX28" fmla="*/ 153298 w 555153"/>
              <a:gd name="connsiteY28" fmla="*/ 86856 h 156391"/>
              <a:gd name="connsiteX29" fmla="*/ 153298 w 555153"/>
              <a:gd name="connsiteY29" fmla="*/ 156391 h 156391"/>
              <a:gd name="connsiteX30" fmla="*/ 132616 w 555153"/>
              <a:gd name="connsiteY30" fmla="*/ 156391 h 156391"/>
              <a:gd name="connsiteX31" fmla="*/ 153298 w 555153"/>
              <a:gd name="connsiteY31" fmla="*/ 69132 h 156391"/>
              <a:gd name="connsiteX32" fmla="*/ 197802 w 555153"/>
              <a:gd name="connsiteY32" fmla="*/ 69132 h 156391"/>
              <a:gd name="connsiteX33" fmla="*/ 219858 w 555153"/>
              <a:gd name="connsiteY33" fmla="*/ 66182 h 156391"/>
              <a:gd name="connsiteX34" fmla="*/ 232071 w 555153"/>
              <a:gd name="connsiteY34" fmla="*/ 56727 h 156391"/>
              <a:gd name="connsiteX35" fmla="*/ 236394 w 555153"/>
              <a:gd name="connsiteY35" fmla="*/ 42735 h 156391"/>
              <a:gd name="connsiteX36" fmla="*/ 228328 w 555153"/>
              <a:gd name="connsiteY36" fmla="*/ 24418 h 156391"/>
              <a:gd name="connsiteX37" fmla="*/ 202717 w 555153"/>
              <a:gd name="connsiteY37" fmla="*/ 17333 h 156391"/>
              <a:gd name="connsiteX38" fmla="*/ 153298 w 555153"/>
              <a:gd name="connsiteY38" fmla="*/ 17333 h 156391"/>
              <a:gd name="connsiteX39" fmla="*/ 153298 w 555153"/>
              <a:gd name="connsiteY39" fmla="*/ 69132 h 156391"/>
              <a:gd name="connsiteX40" fmla="*/ 290527 w 555153"/>
              <a:gd name="connsiteY40" fmla="*/ 156391 h 156391"/>
              <a:gd name="connsiteX41" fmla="*/ 290527 w 555153"/>
              <a:gd name="connsiteY41" fmla="*/ 0 h 156391"/>
              <a:gd name="connsiteX42" fmla="*/ 403569 w 555153"/>
              <a:gd name="connsiteY42" fmla="*/ 0 h 156391"/>
              <a:gd name="connsiteX43" fmla="*/ 403569 w 555153"/>
              <a:gd name="connsiteY43" fmla="*/ 18518 h 156391"/>
              <a:gd name="connsiteX44" fmla="*/ 311210 w 555153"/>
              <a:gd name="connsiteY44" fmla="*/ 18518 h 156391"/>
              <a:gd name="connsiteX45" fmla="*/ 311210 w 555153"/>
              <a:gd name="connsiteY45" fmla="*/ 66371 h 156391"/>
              <a:gd name="connsiteX46" fmla="*/ 397658 w 555153"/>
              <a:gd name="connsiteY46" fmla="*/ 66371 h 156391"/>
              <a:gd name="connsiteX47" fmla="*/ 397658 w 555153"/>
              <a:gd name="connsiteY47" fmla="*/ 84700 h 156391"/>
              <a:gd name="connsiteX48" fmla="*/ 311210 w 555153"/>
              <a:gd name="connsiteY48" fmla="*/ 84700 h 156391"/>
              <a:gd name="connsiteX49" fmla="*/ 311210 w 555153"/>
              <a:gd name="connsiteY49" fmla="*/ 137873 h 156391"/>
              <a:gd name="connsiteX50" fmla="*/ 407111 w 555153"/>
              <a:gd name="connsiteY50" fmla="*/ 137873 h 156391"/>
              <a:gd name="connsiteX51" fmla="*/ 407111 w 555153"/>
              <a:gd name="connsiteY51" fmla="*/ 156391 h 156391"/>
              <a:gd name="connsiteX52" fmla="*/ 290527 w 555153"/>
              <a:gd name="connsiteY52" fmla="*/ 156391 h 156391"/>
              <a:gd name="connsiteX53" fmla="*/ 435809 w 555153"/>
              <a:gd name="connsiteY53" fmla="*/ 156391 h 156391"/>
              <a:gd name="connsiteX54" fmla="*/ 435809 w 555153"/>
              <a:gd name="connsiteY54" fmla="*/ 0 h 156391"/>
              <a:gd name="connsiteX55" fmla="*/ 494694 w 555153"/>
              <a:gd name="connsiteY55" fmla="*/ 0 h 156391"/>
              <a:gd name="connsiteX56" fmla="*/ 518515 w 555153"/>
              <a:gd name="connsiteY56" fmla="*/ 1576 h 156391"/>
              <a:gd name="connsiteX57" fmla="*/ 537622 w 555153"/>
              <a:gd name="connsiteY57" fmla="*/ 8862 h 156391"/>
              <a:gd name="connsiteX58" fmla="*/ 550225 w 555153"/>
              <a:gd name="connsiteY58" fmla="*/ 24027 h 156391"/>
              <a:gd name="connsiteX59" fmla="*/ 555153 w 555153"/>
              <a:gd name="connsiteY59" fmla="*/ 45306 h 156391"/>
              <a:gd name="connsiteX60" fmla="*/ 542348 w 555153"/>
              <a:gd name="connsiteY60" fmla="*/ 78977 h 156391"/>
              <a:gd name="connsiteX61" fmla="*/ 496458 w 555153"/>
              <a:gd name="connsiteY61" fmla="*/ 92768 h 156391"/>
              <a:gd name="connsiteX62" fmla="*/ 456479 w 555153"/>
              <a:gd name="connsiteY62" fmla="*/ 92768 h 156391"/>
              <a:gd name="connsiteX63" fmla="*/ 456479 w 555153"/>
              <a:gd name="connsiteY63" fmla="*/ 156391 h 156391"/>
              <a:gd name="connsiteX64" fmla="*/ 435809 w 555153"/>
              <a:gd name="connsiteY64" fmla="*/ 156391 h 156391"/>
              <a:gd name="connsiteX65" fmla="*/ 456479 w 555153"/>
              <a:gd name="connsiteY65" fmla="*/ 74452 h 156391"/>
              <a:gd name="connsiteX66" fmla="*/ 496861 w 555153"/>
              <a:gd name="connsiteY66" fmla="*/ 74452 h 156391"/>
              <a:gd name="connsiteX67" fmla="*/ 525220 w 555153"/>
              <a:gd name="connsiteY67" fmla="*/ 66964 h 156391"/>
              <a:gd name="connsiteX68" fmla="*/ 533677 w 555153"/>
              <a:gd name="connsiteY68" fmla="*/ 45886 h 156391"/>
              <a:gd name="connsiteX69" fmla="*/ 528761 w 555153"/>
              <a:gd name="connsiteY69" fmla="*/ 29145 h 156391"/>
              <a:gd name="connsiteX70" fmla="*/ 515767 w 555153"/>
              <a:gd name="connsiteY70" fmla="*/ 19892 h 156391"/>
              <a:gd name="connsiteX71" fmla="*/ 496458 w 555153"/>
              <a:gd name="connsiteY71" fmla="*/ 18518 h 156391"/>
              <a:gd name="connsiteX72" fmla="*/ 456479 w 555153"/>
              <a:gd name="connsiteY72" fmla="*/ 18518 h 156391"/>
              <a:gd name="connsiteX73" fmla="*/ 456479 w 555153"/>
              <a:gd name="connsiteY73" fmla="*/ 74452 h 156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55153" h="156391">
                <a:moveTo>
                  <a:pt x="0" y="156391"/>
                </a:moveTo>
                <a:lnTo>
                  <a:pt x="0" y="0"/>
                </a:lnTo>
                <a:lnTo>
                  <a:pt x="105556" y="0"/>
                </a:lnTo>
                <a:lnTo>
                  <a:pt x="105556" y="18518"/>
                </a:lnTo>
                <a:lnTo>
                  <a:pt x="20670" y="18518"/>
                </a:lnTo>
                <a:lnTo>
                  <a:pt x="20670" y="66964"/>
                </a:lnTo>
                <a:lnTo>
                  <a:pt x="94124" y="66964"/>
                </a:lnTo>
                <a:lnTo>
                  <a:pt x="94124" y="85280"/>
                </a:lnTo>
                <a:lnTo>
                  <a:pt x="20670" y="85280"/>
                </a:lnTo>
                <a:lnTo>
                  <a:pt x="20670" y="156391"/>
                </a:lnTo>
                <a:lnTo>
                  <a:pt x="0" y="156391"/>
                </a:lnTo>
                <a:close/>
                <a:moveTo>
                  <a:pt x="132616" y="156391"/>
                </a:moveTo>
                <a:lnTo>
                  <a:pt x="132616" y="0"/>
                </a:lnTo>
                <a:lnTo>
                  <a:pt x="201936" y="0"/>
                </a:lnTo>
                <a:cubicBezTo>
                  <a:pt x="215850" y="0"/>
                  <a:pt x="226425" y="1437"/>
                  <a:pt x="233647" y="4337"/>
                </a:cubicBezTo>
                <a:cubicBezTo>
                  <a:pt x="240995" y="7085"/>
                  <a:pt x="246830" y="12014"/>
                  <a:pt x="251166" y="19098"/>
                </a:cubicBezTo>
                <a:cubicBezTo>
                  <a:pt x="255501" y="26195"/>
                  <a:pt x="257669" y="34074"/>
                  <a:pt x="257669" y="42735"/>
                </a:cubicBezTo>
                <a:cubicBezTo>
                  <a:pt x="257669" y="53765"/>
                  <a:pt x="254052" y="63094"/>
                  <a:pt x="246830" y="70708"/>
                </a:cubicBezTo>
                <a:cubicBezTo>
                  <a:pt x="239621" y="78322"/>
                  <a:pt x="228517" y="83188"/>
                  <a:pt x="213556" y="85280"/>
                </a:cubicBezTo>
                <a:cubicBezTo>
                  <a:pt x="219064" y="87915"/>
                  <a:pt x="223274" y="90474"/>
                  <a:pt x="226160" y="92970"/>
                </a:cubicBezTo>
                <a:cubicBezTo>
                  <a:pt x="232197" y="98618"/>
                  <a:pt x="237907" y="105576"/>
                  <a:pt x="243289" y="113846"/>
                </a:cubicBezTo>
                <a:lnTo>
                  <a:pt x="270462" y="156391"/>
                </a:lnTo>
                <a:lnTo>
                  <a:pt x="244473" y="156391"/>
                </a:lnTo>
                <a:lnTo>
                  <a:pt x="223791" y="123893"/>
                </a:lnTo>
                <a:cubicBezTo>
                  <a:pt x="217754" y="114438"/>
                  <a:pt x="212762" y="107278"/>
                  <a:pt x="208830" y="102424"/>
                </a:cubicBezTo>
                <a:cubicBezTo>
                  <a:pt x="204885" y="97433"/>
                  <a:pt x="201344" y="93953"/>
                  <a:pt x="198193" y="91987"/>
                </a:cubicBezTo>
                <a:cubicBezTo>
                  <a:pt x="195168" y="89881"/>
                  <a:pt x="192092" y="88432"/>
                  <a:pt x="188941" y="87650"/>
                </a:cubicBezTo>
                <a:cubicBezTo>
                  <a:pt x="186572" y="87121"/>
                  <a:pt x="182703" y="86856"/>
                  <a:pt x="177321" y="86856"/>
                </a:cubicBezTo>
                <a:lnTo>
                  <a:pt x="153298" y="86856"/>
                </a:lnTo>
                <a:lnTo>
                  <a:pt x="153298" y="156391"/>
                </a:lnTo>
                <a:lnTo>
                  <a:pt x="132616" y="156391"/>
                </a:lnTo>
                <a:close/>
                <a:moveTo>
                  <a:pt x="153298" y="69132"/>
                </a:moveTo>
                <a:lnTo>
                  <a:pt x="197802" y="69132"/>
                </a:lnTo>
                <a:cubicBezTo>
                  <a:pt x="207255" y="69132"/>
                  <a:pt x="214603" y="68149"/>
                  <a:pt x="219858" y="66182"/>
                </a:cubicBezTo>
                <a:cubicBezTo>
                  <a:pt x="225240" y="64216"/>
                  <a:pt x="229311" y="61064"/>
                  <a:pt x="232071" y="56727"/>
                </a:cubicBezTo>
                <a:cubicBezTo>
                  <a:pt x="234957" y="52391"/>
                  <a:pt x="236394" y="47727"/>
                  <a:pt x="236394" y="42735"/>
                </a:cubicBezTo>
                <a:cubicBezTo>
                  <a:pt x="236394" y="35259"/>
                  <a:pt x="233710" y="29145"/>
                  <a:pt x="228328" y="24418"/>
                </a:cubicBezTo>
                <a:cubicBezTo>
                  <a:pt x="222946" y="19691"/>
                  <a:pt x="214414" y="17333"/>
                  <a:pt x="202717" y="17333"/>
                </a:cubicBezTo>
                <a:lnTo>
                  <a:pt x="153298" y="17333"/>
                </a:lnTo>
                <a:lnTo>
                  <a:pt x="153298" y="69132"/>
                </a:lnTo>
                <a:close/>
                <a:moveTo>
                  <a:pt x="290527" y="156391"/>
                </a:moveTo>
                <a:lnTo>
                  <a:pt x="290527" y="0"/>
                </a:lnTo>
                <a:lnTo>
                  <a:pt x="403569" y="0"/>
                </a:lnTo>
                <a:lnTo>
                  <a:pt x="403569" y="18518"/>
                </a:lnTo>
                <a:lnTo>
                  <a:pt x="311210" y="18518"/>
                </a:lnTo>
                <a:lnTo>
                  <a:pt x="311210" y="66371"/>
                </a:lnTo>
                <a:lnTo>
                  <a:pt x="397658" y="66371"/>
                </a:lnTo>
                <a:lnTo>
                  <a:pt x="397658" y="84700"/>
                </a:lnTo>
                <a:lnTo>
                  <a:pt x="311210" y="84700"/>
                </a:lnTo>
                <a:lnTo>
                  <a:pt x="311210" y="137873"/>
                </a:lnTo>
                <a:lnTo>
                  <a:pt x="407111" y="137873"/>
                </a:lnTo>
                <a:lnTo>
                  <a:pt x="407111" y="156391"/>
                </a:lnTo>
                <a:lnTo>
                  <a:pt x="290527" y="156391"/>
                </a:lnTo>
                <a:close/>
                <a:moveTo>
                  <a:pt x="435809" y="156391"/>
                </a:moveTo>
                <a:lnTo>
                  <a:pt x="435809" y="0"/>
                </a:lnTo>
                <a:lnTo>
                  <a:pt x="494694" y="0"/>
                </a:lnTo>
                <a:cubicBezTo>
                  <a:pt x="505066" y="0"/>
                  <a:pt x="513007" y="530"/>
                  <a:pt x="518515" y="1576"/>
                </a:cubicBezTo>
                <a:cubicBezTo>
                  <a:pt x="526140" y="2761"/>
                  <a:pt x="532505" y="5181"/>
                  <a:pt x="537622" y="8862"/>
                </a:cubicBezTo>
                <a:cubicBezTo>
                  <a:pt x="542877" y="12405"/>
                  <a:pt x="547075" y="17460"/>
                  <a:pt x="550225" y="24027"/>
                </a:cubicBezTo>
                <a:cubicBezTo>
                  <a:pt x="553502" y="30469"/>
                  <a:pt x="555153" y="37554"/>
                  <a:pt x="555153" y="45306"/>
                </a:cubicBezTo>
                <a:cubicBezTo>
                  <a:pt x="555153" y="58568"/>
                  <a:pt x="550881" y="69787"/>
                  <a:pt x="542348" y="78977"/>
                </a:cubicBezTo>
                <a:cubicBezTo>
                  <a:pt x="533941" y="88180"/>
                  <a:pt x="518653" y="92768"/>
                  <a:pt x="496458" y="92768"/>
                </a:cubicBezTo>
                <a:lnTo>
                  <a:pt x="456479" y="92768"/>
                </a:lnTo>
                <a:lnTo>
                  <a:pt x="456479" y="156391"/>
                </a:lnTo>
                <a:lnTo>
                  <a:pt x="435809" y="156391"/>
                </a:lnTo>
                <a:close/>
                <a:moveTo>
                  <a:pt x="456479" y="74452"/>
                </a:moveTo>
                <a:lnTo>
                  <a:pt x="496861" y="74452"/>
                </a:lnTo>
                <a:cubicBezTo>
                  <a:pt x="510247" y="74452"/>
                  <a:pt x="519699" y="71956"/>
                  <a:pt x="525220" y="66964"/>
                </a:cubicBezTo>
                <a:cubicBezTo>
                  <a:pt x="530866" y="61984"/>
                  <a:pt x="533677" y="54950"/>
                  <a:pt x="533677" y="45886"/>
                </a:cubicBezTo>
                <a:cubicBezTo>
                  <a:pt x="533677" y="39331"/>
                  <a:pt x="532038" y="33747"/>
                  <a:pt x="528761" y="29145"/>
                </a:cubicBezTo>
                <a:cubicBezTo>
                  <a:pt x="525472" y="24418"/>
                  <a:pt x="521149" y="21342"/>
                  <a:pt x="515767" y="19892"/>
                </a:cubicBezTo>
                <a:cubicBezTo>
                  <a:pt x="512213" y="18972"/>
                  <a:pt x="505785" y="18518"/>
                  <a:pt x="496458" y="18518"/>
                </a:cubicBezTo>
                <a:lnTo>
                  <a:pt x="456479" y="18518"/>
                </a:lnTo>
                <a:lnTo>
                  <a:pt x="456479" y="74452"/>
                </a:lnTo>
                <a:close/>
              </a:path>
            </a:pathLst>
          </a:custGeom>
          <a:solidFill>
            <a:srgbClr val="000000"/>
          </a:solidFill>
          <a:ln w="12584" cap="sq">
            <a:noFill/>
            <a:prstDash val="solid"/>
            <a:miter/>
          </a:ln>
        </p:spPr>
        <p:txBody>
          <a:bodyPr rtlCol="0" anchor="ctr"/>
          <a:lstStyle/>
          <a:p>
            <a:endParaRPr lang="en-US" sz="1701"/>
          </a:p>
        </p:txBody>
      </p:sp>
      <p:sp>
        <p:nvSpPr>
          <p:cNvPr id="48" name="Freeform 47">
            <a:extLst>
              <a:ext uri="{FF2B5EF4-FFF2-40B4-BE49-F238E27FC236}">
                <a16:creationId xmlns:a16="http://schemas.microsoft.com/office/drawing/2014/main" id="{BB89C802-6E07-3B40-8886-8513F57E04A6}"/>
              </a:ext>
            </a:extLst>
          </p:cNvPr>
          <p:cNvSpPr/>
          <p:nvPr/>
        </p:nvSpPr>
        <p:spPr>
          <a:xfrm>
            <a:off x="3068294" y="2768078"/>
            <a:ext cx="991603" cy="191144"/>
          </a:xfrm>
          <a:custGeom>
            <a:avLst/>
            <a:gdLst>
              <a:gd name="connsiteX0" fmla="*/ 0 w 1049418"/>
              <a:gd name="connsiteY0" fmla="*/ 108728 h 202289"/>
              <a:gd name="connsiteX1" fmla="*/ 19498 w 1049418"/>
              <a:gd name="connsiteY1" fmla="*/ 106950 h 202289"/>
              <a:gd name="connsiteX2" fmla="*/ 25800 w 1049418"/>
              <a:gd name="connsiteY2" fmla="*/ 126250 h 202289"/>
              <a:gd name="connsiteX3" fmla="*/ 41554 w 1049418"/>
              <a:gd name="connsiteY3" fmla="*/ 138465 h 202289"/>
              <a:gd name="connsiteX4" fmla="*/ 65577 w 1049418"/>
              <a:gd name="connsiteY4" fmla="*/ 142991 h 202289"/>
              <a:gd name="connsiteX5" fmla="*/ 86448 w 1049418"/>
              <a:gd name="connsiteY5" fmla="*/ 139650 h 202289"/>
              <a:gd name="connsiteX6" fmla="*/ 100035 w 1049418"/>
              <a:gd name="connsiteY6" fmla="*/ 129994 h 202289"/>
              <a:gd name="connsiteX7" fmla="*/ 104371 w 1049418"/>
              <a:gd name="connsiteY7" fmla="*/ 116405 h 202289"/>
              <a:gd name="connsiteX8" fmla="*/ 100035 w 1049418"/>
              <a:gd name="connsiteY8" fmla="*/ 103597 h 202289"/>
              <a:gd name="connsiteX9" fmla="*/ 86058 w 1049418"/>
              <a:gd name="connsiteY9" fmla="*/ 94344 h 202289"/>
              <a:gd name="connsiteX10" fmla="*/ 58292 w 1049418"/>
              <a:gd name="connsiteY10" fmla="*/ 86856 h 202289"/>
              <a:gd name="connsiteX11" fmla="*/ 28156 w 1049418"/>
              <a:gd name="connsiteY11" fmla="*/ 77011 h 202289"/>
              <a:gd name="connsiteX12" fmla="*/ 11419 w 1049418"/>
              <a:gd name="connsiteY12" fmla="*/ 62438 h 202289"/>
              <a:gd name="connsiteX13" fmla="*/ 5899 w 1049418"/>
              <a:gd name="connsiteY13" fmla="*/ 42936 h 202289"/>
              <a:gd name="connsiteX14" fmla="*/ 12604 w 1049418"/>
              <a:gd name="connsiteY14" fmla="*/ 20876 h 202289"/>
              <a:gd name="connsiteX15" fmla="*/ 32101 w 1049418"/>
              <a:gd name="connsiteY15" fmla="*/ 5320 h 202289"/>
              <a:gd name="connsiteX16" fmla="*/ 61040 w 1049418"/>
              <a:gd name="connsiteY16" fmla="*/ 0 h 202289"/>
              <a:gd name="connsiteX17" fmla="*/ 91566 w 1049418"/>
              <a:gd name="connsiteY17" fmla="*/ 5509 h 202289"/>
              <a:gd name="connsiteX18" fmla="*/ 112047 w 1049418"/>
              <a:gd name="connsiteY18" fmla="*/ 22061 h 202289"/>
              <a:gd name="connsiteX19" fmla="*/ 119735 w 1049418"/>
              <a:gd name="connsiteY19" fmla="*/ 46680 h 202289"/>
              <a:gd name="connsiteX20" fmla="*/ 99846 w 1049418"/>
              <a:gd name="connsiteY20" fmla="*/ 48054 h 202289"/>
              <a:gd name="connsiteX21" fmla="*/ 89007 w 1049418"/>
              <a:gd name="connsiteY21" fmla="*/ 25805 h 202289"/>
              <a:gd name="connsiteX22" fmla="*/ 61833 w 1049418"/>
              <a:gd name="connsiteY22" fmla="*/ 18115 h 202289"/>
              <a:gd name="connsiteX23" fmla="*/ 34458 w 1049418"/>
              <a:gd name="connsiteY23" fmla="*/ 25010 h 202289"/>
              <a:gd name="connsiteX24" fmla="*/ 25800 w 1049418"/>
              <a:gd name="connsiteY24" fmla="*/ 41562 h 202289"/>
              <a:gd name="connsiteX25" fmla="*/ 31900 w 1049418"/>
              <a:gd name="connsiteY25" fmla="*/ 55542 h 202289"/>
              <a:gd name="connsiteX26" fmla="*/ 63207 w 1049418"/>
              <a:gd name="connsiteY26" fmla="*/ 66573 h 202289"/>
              <a:gd name="connsiteX27" fmla="*/ 97678 w 1049418"/>
              <a:gd name="connsiteY27" fmla="*/ 76620 h 202289"/>
              <a:gd name="connsiteX28" fmla="*/ 117958 w 1049418"/>
              <a:gd name="connsiteY28" fmla="*/ 92566 h 202289"/>
              <a:gd name="connsiteX29" fmla="*/ 124461 w 1049418"/>
              <a:gd name="connsiteY29" fmla="*/ 114829 h 202289"/>
              <a:gd name="connsiteX30" fmla="*/ 117176 w 1049418"/>
              <a:gd name="connsiteY30" fmla="*/ 138263 h 202289"/>
              <a:gd name="connsiteX31" fmla="*/ 96695 w 1049418"/>
              <a:gd name="connsiteY31" fmla="*/ 155597 h 202289"/>
              <a:gd name="connsiteX32" fmla="*/ 66560 w 1049418"/>
              <a:gd name="connsiteY32" fmla="*/ 161711 h 202289"/>
              <a:gd name="connsiteX33" fmla="*/ 30917 w 1049418"/>
              <a:gd name="connsiteY33" fmla="*/ 155597 h 202289"/>
              <a:gd name="connsiteX34" fmla="*/ 8470 w 1049418"/>
              <a:gd name="connsiteY34" fmla="*/ 136889 h 202289"/>
              <a:gd name="connsiteX35" fmla="*/ 0 w 1049418"/>
              <a:gd name="connsiteY35" fmla="*/ 108728 h 202289"/>
              <a:gd name="connsiteX36" fmla="*/ 227786 w 1049418"/>
              <a:gd name="connsiteY36" fmla="*/ 122506 h 202289"/>
              <a:gd name="connsiteX37" fmla="*/ 247485 w 1049418"/>
              <a:gd name="connsiteY37" fmla="*/ 124876 h 202289"/>
              <a:gd name="connsiteX38" fmla="*/ 230155 w 1049418"/>
              <a:gd name="connsiteY38" fmla="*/ 152055 h 202289"/>
              <a:gd name="connsiteX39" fmla="*/ 197852 w 1049418"/>
              <a:gd name="connsiteY39" fmla="*/ 161509 h 202289"/>
              <a:gd name="connsiteX40" fmla="*/ 158264 w 1049418"/>
              <a:gd name="connsiteY40" fmla="*/ 146344 h 202289"/>
              <a:gd name="connsiteX41" fmla="*/ 143896 w 1049418"/>
              <a:gd name="connsiteY41" fmla="*/ 103206 h 202289"/>
              <a:gd name="connsiteX42" fmla="*/ 158466 w 1049418"/>
              <a:gd name="connsiteY42" fmla="*/ 58896 h 202289"/>
              <a:gd name="connsiteX43" fmla="*/ 196668 w 1049418"/>
              <a:gd name="connsiteY43" fmla="*/ 43138 h 202289"/>
              <a:gd name="connsiteX44" fmla="*/ 233886 w 1049418"/>
              <a:gd name="connsiteY44" fmla="*/ 58694 h 202289"/>
              <a:gd name="connsiteX45" fmla="*/ 248267 w 1049418"/>
              <a:gd name="connsiteY45" fmla="*/ 102021 h 202289"/>
              <a:gd name="connsiteX46" fmla="*/ 248065 w 1049418"/>
              <a:gd name="connsiteY46" fmla="*/ 107152 h 202289"/>
              <a:gd name="connsiteX47" fmla="*/ 163583 w 1049418"/>
              <a:gd name="connsiteY47" fmla="*/ 107152 h 202289"/>
              <a:gd name="connsiteX48" fmla="*/ 174220 w 1049418"/>
              <a:gd name="connsiteY48" fmla="*/ 135906 h 202289"/>
              <a:gd name="connsiteX49" fmla="*/ 197852 w 1049418"/>
              <a:gd name="connsiteY49" fmla="*/ 145752 h 202289"/>
              <a:gd name="connsiteX50" fmla="*/ 215976 w 1049418"/>
              <a:gd name="connsiteY50" fmla="*/ 140243 h 202289"/>
              <a:gd name="connsiteX51" fmla="*/ 227786 w 1049418"/>
              <a:gd name="connsiteY51" fmla="*/ 122506 h 202289"/>
              <a:gd name="connsiteX52" fmla="*/ 164768 w 1049418"/>
              <a:gd name="connsiteY52" fmla="*/ 91394 h 202289"/>
              <a:gd name="connsiteX53" fmla="*/ 227988 w 1049418"/>
              <a:gd name="connsiteY53" fmla="*/ 91394 h 202289"/>
              <a:gd name="connsiteX54" fmla="*/ 220703 w 1049418"/>
              <a:gd name="connsiteY54" fmla="*/ 69926 h 202289"/>
              <a:gd name="connsiteX55" fmla="*/ 196869 w 1049418"/>
              <a:gd name="connsiteY55" fmla="*/ 58896 h 202289"/>
              <a:gd name="connsiteX56" fmla="*/ 174611 w 1049418"/>
              <a:gd name="connsiteY56" fmla="*/ 67758 h 202289"/>
              <a:gd name="connsiteX57" fmla="*/ 164768 w 1049418"/>
              <a:gd name="connsiteY57" fmla="*/ 91394 h 202289"/>
              <a:gd name="connsiteX58" fmla="*/ 343929 w 1049418"/>
              <a:gd name="connsiteY58" fmla="*/ 202290 h 202289"/>
              <a:gd name="connsiteX59" fmla="*/ 343929 w 1049418"/>
              <a:gd name="connsiteY59" fmla="*/ 146936 h 202289"/>
              <a:gd name="connsiteX60" fmla="*/ 331325 w 1049418"/>
              <a:gd name="connsiteY60" fmla="*/ 157374 h 202289"/>
              <a:gd name="connsiteX61" fmla="*/ 314197 w 1049418"/>
              <a:gd name="connsiteY61" fmla="*/ 161509 h 202289"/>
              <a:gd name="connsiteX62" fmla="*/ 279537 w 1049418"/>
              <a:gd name="connsiteY62" fmla="*/ 145361 h 202289"/>
              <a:gd name="connsiteX63" fmla="*/ 264967 w 1049418"/>
              <a:gd name="connsiteY63" fmla="*/ 101239 h 202289"/>
              <a:gd name="connsiteX64" fmla="*/ 270865 w 1049418"/>
              <a:gd name="connsiteY64" fmla="*/ 70707 h 202289"/>
              <a:gd name="connsiteX65" fmla="*/ 288006 w 1049418"/>
              <a:gd name="connsiteY65" fmla="*/ 50223 h 202289"/>
              <a:gd name="connsiteX66" fmla="*/ 312823 w 1049418"/>
              <a:gd name="connsiteY66" fmla="*/ 43138 h 202289"/>
              <a:gd name="connsiteX67" fmla="*/ 345706 w 1049418"/>
              <a:gd name="connsiteY67" fmla="*/ 60862 h 202289"/>
              <a:gd name="connsiteX68" fmla="*/ 345706 w 1049418"/>
              <a:gd name="connsiteY68" fmla="*/ 45697 h 202289"/>
              <a:gd name="connsiteX69" fmla="*/ 363036 w 1049418"/>
              <a:gd name="connsiteY69" fmla="*/ 45697 h 202289"/>
              <a:gd name="connsiteX70" fmla="*/ 363036 w 1049418"/>
              <a:gd name="connsiteY70" fmla="*/ 202290 h 202289"/>
              <a:gd name="connsiteX71" fmla="*/ 343929 w 1049418"/>
              <a:gd name="connsiteY71" fmla="*/ 202290 h 202289"/>
              <a:gd name="connsiteX72" fmla="*/ 284654 w 1049418"/>
              <a:gd name="connsiteY72" fmla="*/ 102021 h 202289"/>
              <a:gd name="connsiteX73" fmla="*/ 293716 w 1049418"/>
              <a:gd name="connsiteY73" fmla="*/ 134923 h 202289"/>
              <a:gd name="connsiteX74" fmla="*/ 315772 w 1049418"/>
              <a:gd name="connsiteY74" fmla="*/ 145752 h 202289"/>
              <a:gd name="connsiteX75" fmla="*/ 336845 w 1049418"/>
              <a:gd name="connsiteY75" fmla="*/ 135314 h 202289"/>
              <a:gd name="connsiteX76" fmla="*/ 345706 w 1049418"/>
              <a:gd name="connsiteY76" fmla="*/ 103798 h 202289"/>
              <a:gd name="connsiteX77" fmla="*/ 336455 w 1049418"/>
              <a:gd name="connsiteY77" fmla="*/ 69724 h 202289"/>
              <a:gd name="connsiteX78" fmla="*/ 314587 w 1049418"/>
              <a:gd name="connsiteY78" fmla="*/ 58303 h 202289"/>
              <a:gd name="connsiteX79" fmla="*/ 293325 w 1049418"/>
              <a:gd name="connsiteY79" fmla="*/ 68930 h 202289"/>
              <a:gd name="connsiteX80" fmla="*/ 284654 w 1049418"/>
              <a:gd name="connsiteY80" fmla="*/ 102021 h 202289"/>
              <a:gd name="connsiteX81" fmla="*/ 467369 w 1049418"/>
              <a:gd name="connsiteY81" fmla="*/ 158950 h 202289"/>
              <a:gd name="connsiteX82" fmla="*/ 467369 w 1049418"/>
              <a:gd name="connsiteY82" fmla="*/ 142411 h 202289"/>
              <a:gd name="connsiteX83" fmla="*/ 431524 w 1049418"/>
              <a:gd name="connsiteY83" fmla="*/ 161509 h 202289"/>
              <a:gd name="connsiteX84" fmla="*/ 412618 w 1049418"/>
              <a:gd name="connsiteY84" fmla="*/ 157765 h 202289"/>
              <a:gd name="connsiteX85" fmla="*/ 399813 w 1049418"/>
              <a:gd name="connsiteY85" fmla="*/ 148122 h 202289"/>
              <a:gd name="connsiteX86" fmla="*/ 393915 w 1049418"/>
              <a:gd name="connsiteY86" fmla="*/ 133738 h 202289"/>
              <a:gd name="connsiteX87" fmla="*/ 392730 w 1049418"/>
              <a:gd name="connsiteY87" fmla="*/ 115812 h 202289"/>
              <a:gd name="connsiteX88" fmla="*/ 392730 w 1049418"/>
              <a:gd name="connsiteY88" fmla="*/ 45697 h 202289"/>
              <a:gd name="connsiteX89" fmla="*/ 411825 w 1049418"/>
              <a:gd name="connsiteY89" fmla="*/ 45697 h 202289"/>
              <a:gd name="connsiteX90" fmla="*/ 411825 w 1049418"/>
              <a:gd name="connsiteY90" fmla="*/ 108526 h 202289"/>
              <a:gd name="connsiteX91" fmla="*/ 413009 w 1049418"/>
              <a:gd name="connsiteY91" fmla="*/ 128809 h 202289"/>
              <a:gd name="connsiteX92" fmla="*/ 420698 w 1049418"/>
              <a:gd name="connsiteY92" fmla="*/ 140633 h 202289"/>
              <a:gd name="connsiteX93" fmla="*/ 435267 w 1049418"/>
              <a:gd name="connsiteY93" fmla="*/ 144970 h 202289"/>
              <a:gd name="connsiteX94" fmla="*/ 451413 w 1049418"/>
              <a:gd name="connsiteY94" fmla="*/ 140633 h 202289"/>
              <a:gd name="connsiteX95" fmla="*/ 462239 w 1049418"/>
              <a:gd name="connsiteY95" fmla="*/ 128620 h 202289"/>
              <a:gd name="connsiteX96" fmla="*/ 465390 w 1049418"/>
              <a:gd name="connsiteY96" fmla="*/ 106358 h 202289"/>
              <a:gd name="connsiteX97" fmla="*/ 465390 w 1049418"/>
              <a:gd name="connsiteY97" fmla="*/ 45697 h 202289"/>
              <a:gd name="connsiteX98" fmla="*/ 484497 w 1049418"/>
              <a:gd name="connsiteY98" fmla="*/ 45697 h 202289"/>
              <a:gd name="connsiteX99" fmla="*/ 484497 w 1049418"/>
              <a:gd name="connsiteY99" fmla="*/ 158950 h 202289"/>
              <a:gd name="connsiteX100" fmla="*/ 467369 w 1049418"/>
              <a:gd name="connsiteY100" fmla="*/ 158950 h 202289"/>
              <a:gd name="connsiteX101" fmla="*/ 592170 w 1049418"/>
              <a:gd name="connsiteY101" fmla="*/ 122506 h 202289"/>
              <a:gd name="connsiteX102" fmla="*/ 611870 w 1049418"/>
              <a:gd name="connsiteY102" fmla="*/ 124876 h 202289"/>
              <a:gd name="connsiteX103" fmla="*/ 594540 w 1049418"/>
              <a:gd name="connsiteY103" fmla="*/ 152055 h 202289"/>
              <a:gd name="connsiteX104" fmla="*/ 562237 w 1049418"/>
              <a:gd name="connsiteY104" fmla="*/ 161509 h 202289"/>
              <a:gd name="connsiteX105" fmla="*/ 522661 w 1049418"/>
              <a:gd name="connsiteY105" fmla="*/ 146344 h 202289"/>
              <a:gd name="connsiteX106" fmla="*/ 508280 w 1049418"/>
              <a:gd name="connsiteY106" fmla="*/ 103206 h 202289"/>
              <a:gd name="connsiteX107" fmla="*/ 522850 w 1049418"/>
              <a:gd name="connsiteY107" fmla="*/ 58896 h 202289"/>
              <a:gd name="connsiteX108" fmla="*/ 561064 w 1049418"/>
              <a:gd name="connsiteY108" fmla="*/ 43138 h 202289"/>
              <a:gd name="connsiteX109" fmla="*/ 598283 w 1049418"/>
              <a:gd name="connsiteY109" fmla="*/ 58694 h 202289"/>
              <a:gd name="connsiteX110" fmla="*/ 612651 w 1049418"/>
              <a:gd name="connsiteY110" fmla="*/ 102021 h 202289"/>
              <a:gd name="connsiteX111" fmla="*/ 612462 w 1049418"/>
              <a:gd name="connsiteY111" fmla="*/ 107152 h 202289"/>
              <a:gd name="connsiteX112" fmla="*/ 527980 w 1049418"/>
              <a:gd name="connsiteY112" fmla="*/ 107152 h 202289"/>
              <a:gd name="connsiteX113" fmla="*/ 538605 w 1049418"/>
              <a:gd name="connsiteY113" fmla="*/ 135906 h 202289"/>
              <a:gd name="connsiteX114" fmla="*/ 562237 w 1049418"/>
              <a:gd name="connsiteY114" fmla="*/ 145752 h 202289"/>
              <a:gd name="connsiteX115" fmla="*/ 580361 w 1049418"/>
              <a:gd name="connsiteY115" fmla="*/ 140243 h 202289"/>
              <a:gd name="connsiteX116" fmla="*/ 592170 w 1049418"/>
              <a:gd name="connsiteY116" fmla="*/ 122506 h 202289"/>
              <a:gd name="connsiteX117" fmla="*/ 529152 w 1049418"/>
              <a:gd name="connsiteY117" fmla="*/ 91394 h 202289"/>
              <a:gd name="connsiteX118" fmla="*/ 592372 w 1049418"/>
              <a:gd name="connsiteY118" fmla="*/ 91394 h 202289"/>
              <a:gd name="connsiteX119" fmla="*/ 585087 w 1049418"/>
              <a:gd name="connsiteY119" fmla="*/ 69926 h 202289"/>
              <a:gd name="connsiteX120" fmla="*/ 561253 w 1049418"/>
              <a:gd name="connsiteY120" fmla="*/ 58896 h 202289"/>
              <a:gd name="connsiteX121" fmla="*/ 539008 w 1049418"/>
              <a:gd name="connsiteY121" fmla="*/ 67758 h 202289"/>
              <a:gd name="connsiteX122" fmla="*/ 529152 w 1049418"/>
              <a:gd name="connsiteY122" fmla="*/ 91394 h 202289"/>
              <a:gd name="connsiteX123" fmla="*/ 636044 w 1049418"/>
              <a:gd name="connsiteY123" fmla="*/ 158950 h 202289"/>
              <a:gd name="connsiteX124" fmla="*/ 636044 w 1049418"/>
              <a:gd name="connsiteY124" fmla="*/ 45697 h 202289"/>
              <a:gd name="connsiteX125" fmla="*/ 653374 w 1049418"/>
              <a:gd name="connsiteY125" fmla="*/ 45697 h 202289"/>
              <a:gd name="connsiteX126" fmla="*/ 653374 w 1049418"/>
              <a:gd name="connsiteY126" fmla="*/ 61845 h 202289"/>
              <a:gd name="connsiteX127" fmla="*/ 689420 w 1049418"/>
              <a:gd name="connsiteY127" fmla="*/ 43138 h 202289"/>
              <a:gd name="connsiteX128" fmla="*/ 708124 w 1049418"/>
              <a:gd name="connsiteY128" fmla="*/ 46869 h 202289"/>
              <a:gd name="connsiteX129" fmla="*/ 720929 w 1049418"/>
              <a:gd name="connsiteY129" fmla="*/ 56526 h 202289"/>
              <a:gd name="connsiteX130" fmla="*/ 727029 w 1049418"/>
              <a:gd name="connsiteY130" fmla="*/ 70707 h 202289"/>
              <a:gd name="connsiteX131" fmla="*/ 728012 w 1049418"/>
              <a:gd name="connsiteY131" fmla="*/ 89226 h 202289"/>
              <a:gd name="connsiteX132" fmla="*/ 728012 w 1049418"/>
              <a:gd name="connsiteY132" fmla="*/ 158950 h 202289"/>
              <a:gd name="connsiteX133" fmla="*/ 708905 w 1049418"/>
              <a:gd name="connsiteY133" fmla="*/ 158950 h 202289"/>
              <a:gd name="connsiteX134" fmla="*/ 708905 w 1049418"/>
              <a:gd name="connsiteY134" fmla="*/ 90007 h 202289"/>
              <a:gd name="connsiteX135" fmla="*/ 706548 w 1049418"/>
              <a:gd name="connsiteY135" fmla="*/ 72674 h 202289"/>
              <a:gd name="connsiteX136" fmla="*/ 698671 w 1049418"/>
              <a:gd name="connsiteY136" fmla="*/ 63220 h 202289"/>
              <a:gd name="connsiteX137" fmla="*/ 685274 w 1049418"/>
              <a:gd name="connsiteY137" fmla="*/ 59677 h 202289"/>
              <a:gd name="connsiteX138" fmla="*/ 664213 w 1049418"/>
              <a:gd name="connsiteY138" fmla="*/ 67556 h 202289"/>
              <a:gd name="connsiteX139" fmla="*/ 655340 w 1049418"/>
              <a:gd name="connsiteY139" fmla="*/ 97105 h 202289"/>
              <a:gd name="connsiteX140" fmla="*/ 655340 w 1049418"/>
              <a:gd name="connsiteY140" fmla="*/ 158950 h 202289"/>
              <a:gd name="connsiteX141" fmla="*/ 636044 w 1049418"/>
              <a:gd name="connsiteY141" fmla="*/ 158950 h 202289"/>
              <a:gd name="connsiteX142" fmla="*/ 831362 w 1049418"/>
              <a:gd name="connsiteY142" fmla="*/ 117388 h 202289"/>
              <a:gd name="connsiteX143" fmla="*/ 850268 w 1049418"/>
              <a:gd name="connsiteY143" fmla="*/ 119947 h 202289"/>
              <a:gd name="connsiteX144" fmla="*/ 834513 w 1049418"/>
              <a:gd name="connsiteY144" fmla="*/ 150479 h 202289"/>
              <a:gd name="connsiteX145" fmla="*/ 803193 w 1049418"/>
              <a:gd name="connsiteY145" fmla="*/ 161509 h 202289"/>
              <a:gd name="connsiteX146" fmla="*/ 765786 w 1049418"/>
              <a:gd name="connsiteY146" fmla="*/ 146344 h 202289"/>
              <a:gd name="connsiteX147" fmla="*/ 751607 w 1049418"/>
              <a:gd name="connsiteY147" fmla="*/ 102815 h 202289"/>
              <a:gd name="connsiteX148" fmla="*/ 757707 w 1049418"/>
              <a:gd name="connsiteY148" fmla="*/ 70707 h 202289"/>
              <a:gd name="connsiteX149" fmla="*/ 776221 w 1049418"/>
              <a:gd name="connsiteY149" fmla="*/ 50021 h 202289"/>
              <a:gd name="connsiteX150" fmla="*/ 803193 w 1049418"/>
              <a:gd name="connsiteY150" fmla="*/ 43138 h 202289"/>
              <a:gd name="connsiteX151" fmla="*/ 833329 w 1049418"/>
              <a:gd name="connsiteY151" fmla="*/ 52593 h 202289"/>
              <a:gd name="connsiteX152" fmla="*/ 848491 w 1049418"/>
              <a:gd name="connsiteY152" fmla="*/ 78977 h 202289"/>
              <a:gd name="connsiteX153" fmla="*/ 829787 w 1049418"/>
              <a:gd name="connsiteY153" fmla="*/ 81738 h 202289"/>
              <a:gd name="connsiteX154" fmla="*/ 820334 w 1049418"/>
              <a:gd name="connsiteY154" fmla="*/ 64795 h 202289"/>
              <a:gd name="connsiteX155" fmla="*/ 803987 w 1049418"/>
              <a:gd name="connsiteY155" fmla="*/ 58896 h 202289"/>
              <a:gd name="connsiteX156" fmla="*/ 780355 w 1049418"/>
              <a:gd name="connsiteY156" fmla="*/ 69333 h 202289"/>
              <a:gd name="connsiteX157" fmla="*/ 771294 w 1049418"/>
              <a:gd name="connsiteY157" fmla="*/ 102223 h 202289"/>
              <a:gd name="connsiteX158" fmla="*/ 779965 w 1049418"/>
              <a:gd name="connsiteY158" fmla="*/ 135515 h 202289"/>
              <a:gd name="connsiteX159" fmla="*/ 803004 w 1049418"/>
              <a:gd name="connsiteY159" fmla="*/ 145752 h 202289"/>
              <a:gd name="connsiteX160" fmla="*/ 821708 w 1049418"/>
              <a:gd name="connsiteY160" fmla="*/ 138856 h 202289"/>
              <a:gd name="connsiteX161" fmla="*/ 831362 w 1049418"/>
              <a:gd name="connsiteY161" fmla="*/ 117388 h 202289"/>
              <a:gd name="connsiteX162" fmla="*/ 944304 w 1049418"/>
              <a:gd name="connsiteY162" fmla="*/ 122506 h 202289"/>
              <a:gd name="connsiteX163" fmla="*/ 963991 w 1049418"/>
              <a:gd name="connsiteY163" fmla="*/ 124876 h 202289"/>
              <a:gd name="connsiteX164" fmla="*/ 946661 w 1049418"/>
              <a:gd name="connsiteY164" fmla="*/ 152055 h 202289"/>
              <a:gd name="connsiteX165" fmla="*/ 914370 w 1049418"/>
              <a:gd name="connsiteY165" fmla="*/ 161509 h 202289"/>
              <a:gd name="connsiteX166" fmla="*/ 874782 w 1049418"/>
              <a:gd name="connsiteY166" fmla="*/ 146344 h 202289"/>
              <a:gd name="connsiteX167" fmla="*/ 860401 w 1049418"/>
              <a:gd name="connsiteY167" fmla="*/ 103206 h 202289"/>
              <a:gd name="connsiteX168" fmla="*/ 874984 w 1049418"/>
              <a:gd name="connsiteY168" fmla="*/ 58896 h 202289"/>
              <a:gd name="connsiteX169" fmla="*/ 913185 w 1049418"/>
              <a:gd name="connsiteY169" fmla="*/ 43138 h 202289"/>
              <a:gd name="connsiteX170" fmla="*/ 950404 w 1049418"/>
              <a:gd name="connsiteY170" fmla="*/ 58694 h 202289"/>
              <a:gd name="connsiteX171" fmla="*/ 964785 w 1049418"/>
              <a:gd name="connsiteY171" fmla="*/ 102021 h 202289"/>
              <a:gd name="connsiteX172" fmla="*/ 964583 w 1049418"/>
              <a:gd name="connsiteY172" fmla="*/ 107152 h 202289"/>
              <a:gd name="connsiteX173" fmla="*/ 880101 w 1049418"/>
              <a:gd name="connsiteY173" fmla="*/ 107152 h 202289"/>
              <a:gd name="connsiteX174" fmla="*/ 890738 w 1049418"/>
              <a:gd name="connsiteY174" fmla="*/ 135906 h 202289"/>
              <a:gd name="connsiteX175" fmla="*/ 914370 w 1049418"/>
              <a:gd name="connsiteY175" fmla="*/ 145752 h 202289"/>
              <a:gd name="connsiteX176" fmla="*/ 932482 w 1049418"/>
              <a:gd name="connsiteY176" fmla="*/ 140243 h 202289"/>
              <a:gd name="connsiteX177" fmla="*/ 944304 w 1049418"/>
              <a:gd name="connsiteY177" fmla="*/ 122506 h 202289"/>
              <a:gd name="connsiteX178" fmla="*/ 881286 w 1049418"/>
              <a:gd name="connsiteY178" fmla="*/ 91394 h 202289"/>
              <a:gd name="connsiteX179" fmla="*/ 944493 w 1049418"/>
              <a:gd name="connsiteY179" fmla="*/ 91394 h 202289"/>
              <a:gd name="connsiteX180" fmla="*/ 937208 w 1049418"/>
              <a:gd name="connsiteY180" fmla="*/ 69926 h 202289"/>
              <a:gd name="connsiteX181" fmla="*/ 913375 w 1049418"/>
              <a:gd name="connsiteY181" fmla="*/ 58896 h 202289"/>
              <a:gd name="connsiteX182" fmla="*/ 891129 w 1049418"/>
              <a:gd name="connsiteY182" fmla="*/ 67758 h 202289"/>
              <a:gd name="connsiteX183" fmla="*/ 881286 w 1049418"/>
              <a:gd name="connsiteY183" fmla="*/ 91394 h 202289"/>
              <a:gd name="connsiteX184" fmla="*/ 987975 w 1049418"/>
              <a:gd name="connsiteY184" fmla="*/ 158950 h 202289"/>
              <a:gd name="connsiteX185" fmla="*/ 987975 w 1049418"/>
              <a:gd name="connsiteY185" fmla="*/ 45697 h 202289"/>
              <a:gd name="connsiteX186" fmla="*/ 1005305 w 1049418"/>
              <a:gd name="connsiteY186" fmla="*/ 45697 h 202289"/>
              <a:gd name="connsiteX187" fmla="*/ 1005305 w 1049418"/>
              <a:gd name="connsiteY187" fmla="*/ 62829 h 202289"/>
              <a:gd name="connsiteX188" fmla="*/ 1017317 w 1049418"/>
              <a:gd name="connsiteY188" fmla="*/ 47071 h 202289"/>
              <a:gd name="connsiteX189" fmla="*/ 1029719 w 1049418"/>
              <a:gd name="connsiteY189" fmla="*/ 43138 h 202289"/>
              <a:gd name="connsiteX190" fmla="*/ 1049418 w 1049418"/>
              <a:gd name="connsiteY190" fmla="*/ 49239 h 202289"/>
              <a:gd name="connsiteX191" fmla="*/ 1042915 w 1049418"/>
              <a:gd name="connsiteY191" fmla="*/ 67165 h 202289"/>
              <a:gd name="connsiteX192" fmla="*/ 1028736 w 1049418"/>
              <a:gd name="connsiteY192" fmla="*/ 63030 h 202289"/>
              <a:gd name="connsiteX193" fmla="*/ 1017519 w 1049418"/>
              <a:gd name="connsiteY193" fmla="*/ 66774 h 202289"/>
              <a:gd name="connsiteX194" fmla="*/ 1010423 w 1049418"/>
              <a:gd name="connsiteY194" fmla="*/ 77212 h 202289"/>
              <a:gd name="connsiteX195" fmla="*/ 1007070 w 1049418"/>
              <a:gd name="connsiteY195" fmla="*/ 99664 h 202289"/>
              <a:gd name="connsiteX196" fmla="*/ 1007070 w 1049418"/>
              <a:gd name="connsiteY196" fmla="*/ 158950 h 202289"/>
              <a:gd name="connsiteX197" fmla="*/ 987975 w 1049418"/>
              <a:gd name="connsiteY197" fmla="*/ 158950 h 20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049418" h="202289">
                <a:moveTo>
                  <a:pt x="0" y="108728"/>
                </a:moveTo>
                <a:lnTo>
                  <a:pt x="19498" y="106950"/>
                </a:lnTo>
                <a:cubicBezTo>
                  <a:pt x="20418" y="114829"/>
                  <a:pt x="22510" y="121271"/>
                  <a:pt x="25800" y="126250"/>
                </a:cubicBezTo>
                <a:cubicBezTo>
                  <a:pt x="29203" y="131242"/>
                  <a:pt x="34458" y="135314"/>
                  <a:pt x="41554" y="138465"/>
                </a:cubicBezTo>
                <a:cubicBezTo>
                  <a:pt x="48776" y="141491"/>
                  <a:pt x="56780" y="142991"/>
                  <a:pt x="65577" y="142991"/>
                </a:cubicBezTo>
                <a:cubicBezTo>
                  <a:pt x="73454" y="142991"/>
                  <a:pt x="80411" y="141881"/>
                  <a:pt x="86448" y="139650"/>
                </a:cubicBezTo>
                <a:cubicBezTo>
                  <a:pt x="92624" y="137280"/>
                  <a:pt x="97149" y="134066"/>
                  <a:pt x="100035" y="129994"/>
                </a:cubicBezTo>
                <a:cubicBezTo>
                  <a:pt x="102921" y="125796"/>
                  <a:pt x="104371" y="121271"/>
                  <a:pt x="104371" y="116405"/>
                </a:cubicBezTo>
                <a:cubicBezTo>
                  <a:pt x="104371" y="111551"/>
                  <a:pt x="102921" y="107278"/>
                  <a:pt x="100035" y="103597"/>
                </a:cubicBezTo>
                <a:cubicBezTo>
                  <a:pt x="97275" y="99928"/>
                  <a:pt x="92624" y="96840"/>
                  <a:pt x="86058" y="94344"/>
                </a:cubicBezTo>
                <a:cubicBezTo>
                  <a:pt x="81861" y="92768"/>
                  <a:pt x="72597" y="90272"/>
                  <a:pt x="58292" y="86856"/>
                </a:cubicBezTo>
                <a:cubicBezTo>
                  <a:pt x="43974" y="83314"/>
                  <a:pt x="33929" y="80036"/>
                  <a:pt x="28156" y="77011"/>
                </a:cubicBezTo>
                <a:cubicBezTo>
                  <a:pt x="20670" y="73077"/>
                  <a:pt x="15099" y="68211"/>
                  <a:pt x="11419" y="62438"/>
                </a:cubicBezTo>
                <a:cubicBezTo>
                  <a:pt x="7739" y="56664"/>
                  <a:pt x="5899" y="50159"/>
                  <a:pt x="5899" y="42936"/>
                </a:cubicBezTo>
                <a:cubicBezTo>
                  <a:pt x="5899" y="35057"/>
                  <a:pt x="8142" y="27708"/>
                  <a:pt x="12604" y="20876"/>
                </a:cubicBezTo>
                <a:cubicBezTo>
                  <a:pt x="17065" y="14043"/>
                  <a:pt x="23569" y="8862"/>
                  <a:pt x="32101" y="5320"/>
                </a:cubicBezTo>
                <a:cubicBezTo>
                  <a:pt x="40760" y="1765"/>
                  <a:pt x="50415" y="0"/>
                  <a:pt x="61040" y="0"/>
                </a:cubicBezTo>
                <a:cubicBezTo>
                  <a:pt x="72597" y="0"/>
                  <a:pt x="82768" y="1840"/>
                  <a:pt x="91566" y="5509"/>
                </a:cubicBezTo>
                <a:cubicBezTo>
                  <a:pt x="100502" y="9190"/>
                  <a:pt x="107320" y="14699"/>
                  <a:pt x="112047" y="22061"/>
                </a:cubicBezTo>
                <a:cubicBezTo>
                  <a:pt x="116773" y="29284"/>
                  <a:pt x="119331" y="37490"/>
                  <a:pt x="119735" y="46680"/>
                </a:cubicBezTo>
                <a:lnTo>
                  <a:pt x="99846" y="48054"/>
                </a:lnTo>
                <a:cubicBezTo>
                  <a:pt x="98787" y="38209"/>
                  <a:pt x="95183" y="30784"/>
                  <a:pt x="89007" y="25805"/>
                </a:cubicBezTo>
                <a:cubicBezTo>
                  <a:pt x="82844" y="20674"/>
                  <a:pt x="73782" y="18115"/>
                  <a:pt x="61833" y="18115"/>
                </a:cubicBezTo>
                <a:cubicBezTo>
                  <a:pt x="49356" y="18115"/>
                  <a:pt x="40231" y="20422"/>
                  <a:pt x="34458" y="25010"/>
                </a:cubicBezTo>
                <a:cubicBezTo>
                  <a:pt x="28686" y="29612"/>
                  <a:pt x="25800" y="35121"/>
                  <a:pt x="25800" y="41562"/>
                </a:cubicBezTo>
                <a:cubicBezTo>
                  <a:pt x="25800" y="47210"/>
                  <a:pt x="27829" y="51861"/>
                  <a:pt x="31900" y="55542"/>
                </a:cubicBezTo>
                <a:cubicBezTo>
                  <a:pt x="35971" y="59085"/>
                  <a:pt x="46407" y="62766"/>
                  <a:pt x="63207" y="66573"/>
                </a:cubicBezTo>
                <a:cubicBezTo>
                  <a:pt x="80021" y="70380"/>
                  <a:pt x="91502" y="73733"/>
                  <a:pt x="97678" y="76620"/>
                </a:cubicBezTo>
                <a:cubicBezTo>
                  <a:pt x="106866" y="80818"/>
                  <a:pt x="113622" y="86137"/>
                  <a:pt x="117958" y="92566"/>
                </a:cubicBezTo>
                <a:cubicBezTo>
                  <a:pt x="122293" y="99008"/>
                  <a:pt x="124461" y="106421"/>
                  <a:pt x="124461" y="114829"/>
                </a:cubicBezTo>
                <a:cubicBezTo>
                  <a:pt x="124461" y="123098"/>
                  <a:pt x="122029" y="130914"/>
                  <a:pt x="117176" y="138263"/>
                </a:cubicBezTo>
                <a:cubicBezTo>
                  <a:pt x="112450" y="145626"/>
                  <a:pt x="105619" y="151399"/>
                  <a:pt x="96695" y="155597"/>
                </a:cubicBezTo>
                <a:cubicBezTo>
                  <a:pt x="87759" y="159669"/>
                  <a:pt x="77714" y="161711"/>
                  <a:pt x="66560" y="161711"/>
                </a:cubicBezTo>
                <a:cubicBezTo>
                  <a:pt x="52381" y="161711"/>
                  <a:pt x="40496" y="159669"/>
                  <a:pt x="30917" y="155597"/>
                </a:cubicBezTo>
                <a:cubicBezTo>
                  <a:pt x="21464" y="151399"/>
                  <a:pt x="13977" y="145159"/>
                  <a:pt x="8470" y="136889"/>
                </a:cubicBezTo>
                <a:cubicBezTo>
                  <a:pt x="3088" y="128620"/>
                  <a:pt x="265" y="119228"/>
                  <a:pt x="0" y="108728"/>
                </a:cubicBezTo>
                <a:close/>
                <a:moveTo>
                  <a:pt x="227786" y="122506"/>
                </a:moveTo>
                <a:lnTo>
                  <a:pt x="247485" y="124876"/>
                </a:lnTo>
                <a:cubicBezTo>
                  <a:pt x="244461" y="136562"/>
                  <a:pt x="238688" y="145626"/>
                  <a:pt x="230155" y="152055"/>
                </a:cubicBezTo>
                <a:cubicBezTo>
                  <a:pt x="221749" y="158358"/>
                  <a:pt x="210985" y="161509"/>
                  <a:pt x="197852" y="161509"/>
                </a:cubicBezTo>
                <a:cubicBezTo>
                  <a:pt x="181178" y="161509"/>
                  <a:pt x="167982" y="156454"/>
                  <a:pt x="158264" y="146344"/>
                </a:cubicBezTo>
                <a:cubicBezTo>
                  <a:pt x="148685" y="136108"/>
                  <a:pt x="143896" y="121724"/>
                  <a:pt x="143896" y="103206"/>
                </a:cubicBezTo>
                <a:cubicBezTo>
                  <a:pt x="143896" y="84171"/>
                  <a:pt x="148748" y="69396"/>
                  <a:pt x="158466" y="58896"/>
                </a:cubicBezTo>
                <a:cubicBezTo>
                  <a:pt x="168309" y="48382"/>
                  <a:pt x="181051" y="43138"/>
                  <a:pt x="196668" y="43138"/>
                </a:cubicBezTo>
                <a:cubicBezTo>
                  <a:pt x="211905" y="43138"/>
                  <a:pt x="224307" y="48319"/>
                  <a:pt x="233886" y="58694"/>
                </a:cubicBezTo>
                <a:cubicBezTo>
                  <a:pt x="243477" y="68930"/>
                  <a:pt x="248267" y="83377"/>
                  <a:pt x="248267" y="102021"/>
                </a:cubicBezTo>
                <a:cubicBezTo>
                  <a:pt x="248267" y="103206"/>
                  <a:pt x="248204" y="104920"/>
                  <a:pt x="248065" y="107152"/>
                </a:cubicBezTo>
                <a:lnTo>
                  <a:pt x="163583" y="107152"/>
                </a:lnTo>
                <a:cubicBezTo>
                  <a:pt x="164377" y="119619"/>
                  <a:pt x="167919" y="129212"/>
                  <a:pt x="174220" y="135906"/>
                </a:cubicBezTo>
                <a:cubicBezTo>
                  <a:pt x="180522" y="142474"/>
                  <a:pt x="188399" y="145752"/>
                  <a:pt x="197852" y="145752"/>
                </a:cubicBezTo>
                <a:cubicBezTo>
                  <a:pt x="204948" y="145752"/>
                  <a:pt x="210985" y="143911"/>
                  <a:pt x="215976" y="140243"/>
                </a:cubicBezTo>
                <a:cubicBezTo>
                  <a:pt x="220955" y="136562"/>
                  <a:pt x="224900" y="130649"/>
                  <a:pt x="227786" y="122506"/>
                </a:cubicBezTo>
                <a:close/>
                <a:moveTo>
                  <a:pt x="164768" y="91394"/>
                </a:moveTo>
                <a:lnTo>
                  <a:pt x="227988" y="91394"/>
                </a:lnTo>
                <a:cubicBezTo>
                  <a:pt x="227067" y="81940"/>
                  <a:pt x="224635" y="74779"/>
                  <a:pt x="220703" y="69926"/>
                </a:cubicBezTo>
                <a:cubicBezTo>
                  <a:pt x="214527" y="62564"/>
                  <a:pt x="206586" y="58896"/>
                  <a:pt x="196869" y="58896"/>
                </a:cubicBezTo>
                <a:cubicBezTo>
                  <a:pt x="188072" y="58896"/>
                  <a:pt x="180648" y="61845"/>
                  <a:pt x="174611" y="67758"/>
                </a:cubicBezTo>
                <a:cubicBezTo>
                  <a:pt x="168713" y="73657"/>
                  <a:pt x="165423" y="81536"/>
                  <a:pt x="164768" y="91394"/>
                </a:cubicBezTo>
                <a:close/>
                <a:moveTo>
                  <a:pt x="343929" y="202290"/>
                </a:moveTo>
                <a:lnTo>
                  <a:pt x="343929" y="146936"/>
                </a:lnTo>
                <a:cubicBezTo>
                  <a:pt x="340916" y="151134"/>
                  <a:pt x="336707" y="154614"/>
                  <a:pt x="331325" y="157374"/>
                </a:cubicBezTo>
                <a:cubicBezTo>
                  <a:pt x="325943" y="160135"/>
                  <a:pt x="320234" y="161509"/>
                  <a:pt x="314197" y="161509"/>
                </a:cubicBezTo>
                <a:cubicBezTo>
                  <a:pt x="300799" y="161509"/>
                  <a:pt x="289254" y="156126"/>
                  <a:pt x="279537" y="145361"/>
                </a:cubicBezTo>
                <a:cubicBezTo>
                  <a:pt x="269819" y="134595"/>
                  <a:pt x="264967" y="119884"/>
                  <a:pt x="264967" y="101239"/>
                </a:cubicBezTo>
                <a:cubicBezTo>
                  <a:pt x="264967" y="89818"/>
                  <a:pt x="266933" y="79633"/>
                  <a:pt x="270865" y="70707"/>
                </a:cubicBezTo>
                <a:cubicBezTo>
                  <a:pt x="274810" y="61644"/>
                  <a:pt x="280520" y="54824"/>
                  <a:pt x="288006" y="50223"/>
                </a:cubicBezTo>
                <a:cubicBezTo>
                  <a:pt x="295493" y="45495"/>
                  <a:pt x="303761" y="43138"/>
                  <a:pt x="312823" y="43138"/>
                </a:cubicBezTo>
                <a:cubicBezTo>
                  <a:pt x="326737" y="43138"/>
                  <a:pt x="337702" y="49038"/>
                  <a:pt x="345706" y="60862"/>
                </a:cubicBezTo>
                <a:lnTo>
                  <a:pt x="345706" y="45697"/>
                </a:lnTo>
                <a:lnTo>
                  <a:pt x="363036" y="45697"/>
                </a:lnTo>
                <a:lnTo>
                  <a:pt x="363036" y="202290"/>
                </a:lnTo>
                <a:lnTo>
                  <a:pt x="343929" y="202290"/>
                </a:lnTo>
                <a:close/>
                <a:moveTo>
                  <a:pt x="284654" y="102021"/>
                </a:moveTo>
                <a:cubicBezTo>
                  <a:pt x="284654" y="116606"/>
                  <a:pt x="287678" y="127574"/>
                  <a:pt x="293716" y="134923"/>
                </a:cubicBezTo>
                <a:cubicBezTo>
                  <a:pt x="299891" y="142146"/>
                  <a:pt x="307239" y="145752"/>
                  <a:pt x="315772" y="145752"/>
                </a:cubicBezTo>
                <a:cubicBezTo>
                  <a:pt x="324040" y="145752"/>
                  <a:pt x="331060" y="142272"/>
                  <a:pt x="336845" y="135314"/>
                </a:cubicBezTo>
                <a:cubicBezTo>
                  <a:pt x="342756" y="128355"/>
                  <a:pt x="345706" y="117854"/>
                  <a:pt x="345706" y="103798"/>
                </a:cubicBezTo>
                <a:cubicBezTo>
                  <a:pt x="345706" y="88696"/>
                  <a:pt x="342618" y="77338"/>
                  <a:pt x="336455" y="69724"/>
                </a:cubicBezTo>
                <a:cubicBezTo>
                  <a:pt x="330279" y="62110"/>
                  <a:pt x="322994" y="58303"/>
                  <a:pt x="314587" y="58303"/>
                </a:cubicBezTo>
                <a:cubicBezTo>
                  <a:pt x="306193" y="58303"/>
                  <a:pt x="299097" y="61845"/>
                  <a:pt x="293325" y="68930"/>
                </a:cubicBezTo>
                <a:cubicBezTo>
                  <a:pt x="287540" y="76027"/>
                  <a:pt x="284654" y="87058"/>
                  <a:pt x="284654" y="102021"/>
                </a:cubicBezTo>
                <a:close/>
                <a:moveTo>
                  <a:pt x="467369" y="158950"/>
                </a:moveTo>
                <a:lnTo>
                  <a:pt x="467369" y="142411"/>
                </a:lnTo>
                <a:cubicBezTo>
                  <a:pt x="458572" y="155143"/>
                  <a:pt x="446623" y="161509"/>
                  <a:pt x="431524" y="161509"/>
                </a:cubicBezTo>
                <a:cubicBezTo>
                  <a:pt x="424832" y="161509"/>
                  <a:pt x="418530" y="160261"/>
                  <a:pt x="412618" y="157765"/>
                </a:cubicBezTo>
                <a:cubicBezTo>
                  <a:pt x="406846" y="155143"/>
                  <a:pt x="402573" y="151929"/>
                  <a:pt x="399813" y="148122"/>
                </a:cubicBezTo>
                <a:cubicBezTo>
                  <a:pt x="397066" y="144176"/>
                  <a:pt x="395087" y="139385"/>
                  <a:pt x="393915" y="133738"/>
                </a:cubicBezTo>
                <a:cubicBezTo>
                  <a:pt x="393121" y="130057"/>
                  <a:pt x="392730" y="124082"/>
                  <a:pt x="392730" y="115812"/>
                </a:cubicBezTo>
                <a:lnTo>
                  <a:pt x="392730" y="45697"/>
                </a:lnTo>
                <a:lnTo>
                  <a:pt x="411825" y="45697"/>
                </a:lnTo>
                <a:lnTo>
                  <a:pt x="411825" y="108526"/>
                </a:lnTo>
                <a:cubicBezTo>
                  <a:pt x="411825" y="118510"/>
                  <a:pt x="412228" y="125267"/>
                  <a:pt x="413009" y="128809"/>
                </a:cubicBezTo>
                <a:cubicBezTo>
                  <a:pt x="414320" y="133801"/>
                  <a:pt x="416879" y="137747"/>
                  <a:pt x="420698" y="140633"/>
                </a:cubicBezTo>
                <a:cubicBezTo>
                  <a:pt x="424630" y="143520"/>
                  <a:pt x="429482" y="144970"/>
                  <a:pt x="435267" y="144970"/>
                </a:cubicBezTo>
                <a:cubicBezTo>
                  <a:pt x="441040" y="144970"/>
                  <a:pt x="446422" y="143520"/>
                  <a:pt x="451413" y="140633"/>
                </a:cubicBezTo>
                <a:cubicBezTo>
                  <a:pt x="456530" y="137608"/>
                  <a:pt x="460147" y="133612"/>
                  <a:pt x="462239" y="128620"/>
                </a:cubicBezTo>
                <a:cubicBezTo>
                  <a:pt x="464344" y="123502"/>
                  <a:pt x="465390" y="116077"/>
                  <a:pt x="465390" y="106358"/>
                </a:cubicBezTo>
                <a:lnTo>
                  <a:pt x="465390" y="45697"/>
                </a:lnTo>
                <a:lnTo>
                  <a:pt x="484497" y="45697"/>
                </a:lnTo>
                <a:lnTo>
                  <a:pt x="484497" y="158950"/>
                </a:lnTo>
                <a:lnTo>
                  <a:pt x="467369" y="158950"/>
                </a:lnTo>
                <a:close/>
                <a:moveTo>
                  <a:pt x="592170" y="122506"/>
                </a:moveTo>
                <a:lnTo>
                  <a:pt x="611870" y="124876"/>
                </a:lnTo>
                <a:cubicBezTo>
                  <a:pt x="608845" y="136562"/>
                  <a:pt x="603072" y="145626"/>
                  <a:pt x="594540" y="152055"/>
                </a:cubicBezTo>
                <a:cubicBezTo>
                  <a:pt x="586133" y="158358"/>
                  <a:pt x="575370" y="161509"/>
                  <a:pt x="562237" y="161509"/>
                </a:cubicBezTo>
                <a:cubicBezTo>
                  <a:pt x="545562" y="161509"/>
                  <a:pt x="532378" y="156454"/>
                  <a:pt x="522661" y="146344"/>
                </a:cubicBezTo>
                <a:cubicBezTo>
                  <a:pt x="513070" y="136108"/>
                  <a:pt x="508280" y="121724"/>
                  <a:pt x="508280" y="103206"/>
                </a:cubicBezTo>
                <a:cubicBezTo>
                  <a:pt x="508280" y="84171"/>
                  <a:pt x="513145" y="69396"/>
                  <a:pt x="522850" y="58896"/>
                </a:cubicBezTo>
                <a:cubicBezTo>
                  <a:pt x="532706" y="48382"/>
                  <a:pt x="545436" y="43138"/>
                  <a:pt x="561064" y="43138"/>
                </a:cubicBezTo>
                <a:cubicBezTo>
                  <a:pt x="576290" y="43138"/>
                  <a:pt x="588692" y="48319"/>
                  <a:pt x="598283" y="58694"/>
                </a:cubicBezTo>
                <a:cubicBezTo>
                  <a:pt x="607862" y="68930"/>
                  <a:pt x="612651" y="83377"/>
                  <a:pt x="612651" y="102021"/>
                </a:cubicBezTo>
                <a:cubicBezTo>
                  <a:pt x="612651" y="103206"/>
                  <a:pt x="612588" y="104920"/>
                  <a:pt x="612462" y="107152"/>
                </a:cubicBezTo>
                <a:lnTo>
                  <a:pt x="527980" y="107152"/>
                </a:lnTo>
                <a:cubicBezTo>
                  <a:pt x="528761" y="119619"/>
                  <a:pt x="532303" y="129212"/>
                  <a:pt x="538605" y="135906"/>
                </a:cubicBezTo>
                <a:cubicBezTo>
                  <a:pt x="544907" y="142474"/>
                  <a:pt x="552784" y="145752"/>
                  <a:pt x="562237" y="145752"/>
                </a:cubicBezTo>
                <a:cubicBezTo>
                  <a:pt x="569332" y="145752"/>
                  <a:pt x="575370" y="143911"/>
                  <a:pt x="580361" y="140243"/>
                </a:cubicBezTo>
                <a:cubicBezTo>
                  <a:pt x="585352" y="136562"/>
                  <a:pt x="589284" y="130649"/>
                  <a:pt x="592170" y="122506"/>
                </a:cubicBezTo>
                <a:close/>
                <a:moveTo>
                  <a:pt x="529152" y="91394"/>
                </a:moveTo>
                <a:lnTo>
                  <a:pt x="592372" y="91394"/>
                </a:lnTo>
                <a:cubicBezTo>
                  <a:pt x="591452" y="81940"/>
                  <a:pt x="589019" y="74779"/>
                  <a:pt x="585087" y="69926"/>
                </a:cubicBezTo>
                <a:cubicBezTo>
                  <a:pt x="578911" y="62564"/>
                  <a:pt x="570971" y="58896"/>
                  <a:pt x="561253" y="58896"/>
                </a:cubicBezTo>
                <a:cubicBezTo>
                  <a:pt x="552456" y="58896"/>
                  <a:pt x="545045" y="61845"/>
                  <a:pt x="539008" y="67758"/>
                </a:cubicBezTo>
                <a:cubicBezTo>
                  <a:pt x="533097" y="73657"/>
                  <a:pt x="529807" y="81536"/>
                  <a:pt x="529152" y="91394"/>
                </a:cubicBezTo>
                <a:close/>
                <a:moveTo>
                  <a:pt x="636044" y="158950"/>
                </a:moveTo>
                <a:lnTo>
                  <a:pt x="636044" y="45697"/>
                </a:lnTo>
                <a:lnTo>
                  <a:pt x="653374" y="45697"/>
                </a:lnTo>
                <a:lnTo>
                  <a:pt x="653374" y="61845"/>
                </a:lnTo>
                <a:cubicBezTo>
                  <a:pt x="661642" y="49365"/>
                  <a:pt x="673666" y="43138"/>
                  <a:pt x="689420" y="43138"/>
                </a:cubicBezTo>
                <a:cubicBezTo>
                  <a:pt x="696239" y="43138"/>
                  <a:pt x="702477" y="44386"/>
                  <a:pt x="708124" y="46869"/>
                </a:cubicBezTo>
                <a:cubicBezTo>
                  <a:pt x="713896" y="49239"/>
                  <a:pt x="718169" y="52454"/>
                  <a:pt x="720929" y="56526"/>
                </a:cubicBezTo>
                <a:cubicBezTo>
                  <a:pt x="723816" y="60471"/>
                  <a:pt x="725845" y="65199"/>
                  <a:pt x="727029" y="70707"/>
                </a:cubicBezTo>
                <a:cubicBezTo>
                  <a:pt x="727685" y="74250"/>
                  <a:pt x="728012" y="80427"/>
                  <a:pt x="728012" y="89226"/>
                </a:cubicBezTo>
                <a:lnTo>
                  <a:pt x="728012" y="158950"/>
                </a:lnTo>
                <a:lnTo>
                  <a:pt x="708905" y="158950"/>
                </a:lnTo>
                <a:lnTo>
                  <a:pt x="708905" y="90007"/>
                </a:lnTo>
                <a:cubicBezTo>
                  <a:pt x="708905" y="82267"/>
                  <a:pt x="708124" y="76481"/>
                  <a:pt x="706548" y="72674"/>
                </a:cubicBezTo>
                <a:cubicBezTo>
                  <a:pt x="705099" y="68741"/>
                  <a:pt x="702477" y="65589"/>
                  <a:pt x="698671" y="63220"/>
                </a:cubicBezTo>
                <a:cubicBezTo>
                  <a:pt x="694865" y="60862"/>
                  <a:pt x="690403" y="59677"/>
                  <a:pt x="685274" y="59677"/>
                </a:cubicBezTo>
                <a:cubicBezTo>
                  <a:pt x="677144" y="59677"/>
                  <a:pt x="670111" y="62299"/>
                  <a:pt x="664213" y="67556"/>
                </a:cubicBezTo>
                <a:cubicBezTo>
                  <a:pt x="658302" y="72674"/>
                  <a:pt x="655340" y="82532"/>
                  <a:pt x="655340" y="97105"/>
                </a:cubicBezTo>
                <a:lnTo>
                  <a:pt x="655340" y="158950"/>
                </a:lnTo>
                <a:lnTo>
                  <a:pt x="636044" y="158950"/>
                </a:lnTo>
                <a:close/>
                <a:moveTo>
                  <a:pt x="831362" y="117388"/>
                </a:moveTo>
                <a:lnTo>
                  <a:pt x="850268" y="119947"/>
                </a:lnTo>
                <a:cubicBezTo>
                  <a:pt x="848289" y="132956"/>
                  <a:pt x="843046" y="143129"/>
                  <a:pt x="834513" y="150479"/>
                </a:cubicBezTo>
                <a:cubicBezTo>
                  <a:pt x="825981" y="157841"/>
                  <a:pt x="815532" y="161509"/>
                  <a:pt x="803193" y="161509"/>
                </a:cubicBezTo>
                <a:cubicBezTo>
                  <a:pt x="787704" y="161509"/>
                  <a:pt x="775239" y="156454"/>
                  <a:pt x="765786" y="146344"/>
                </a:cubicBezTo>
                <a:cubicBezTo>
                  <a:pt x="756333" y="136234"/>
                  <a:pt x="751607" y="121724"/>
                  <a:pt x="751607" y="102815"/>
                </a:cubicBezTo>
                <a:cubicBezTo>
                  <a:pt x="751607" y="90474"/>
                  <a:pt x="753636" y="79771"/>
                  <a:pt x="757707" y="70707"/>
                </a:cubicBezTo>
                <a:cubicBezTo>
                  <a:pt x="761778" y="61518"/>
                  <a:pt x="767941" y="54622"/>
                  <a:pt x="776221" y="50021"/>
                </a:cubicBezTo>
                <a:cubicBezTo>
                  <a:pt x="784490" y="45432"/>
                  <a:pt x="793476" y="43138"/>
                  <a:pt x="803193" y="43138"/>
                </a:cubicBezTo>
                <a:cubicBezTo>
                  <a:pt x="815532" y="43138"/>
                  <a:pt x="825577" y="46290"/>
                  <a:pt x="833329" y="52593"/>
                </a:cubicBezTo>
                <a:cubicBezTo>
                  <a:pt x="841206" y="58757"/>
                  <a:pt x="846260" y="67556"/>
                  <a:pt x="848491" y="78977"/>
                </a:cubicBezTo>
                <a:lnTo>
                  <a:pt x="829787" y="81738"/>
                </a:lnTo>
                <a:cubicBezTo>
                  <a:pt x="828073" y="74250"/>
                  <a:pt x="824922" y="68602"/>
                  <a:pt x="820334" y="64795"/>
                </a:cubicBezTo>
                <a:cubicBezTo>
                  <a:pt x="815860" y="60862"/>
                  <a:pt x="810415" y="58896"/>
                  <a:pt x="803987" y="58896"/>
                </a:cubicBezTo>
                <a:cubicBezTo>
                  <a:pt x="794396" y="58896"/>
                  <a:pt x="786519" y="62375"/>
                  <a:pt x="780355" y="69333"/>
                </a:cubicBezTo>
                <a:cubicBezTo>
                  <a:pt x="774318" y="76292"/>
                  <a:pt x="771294" y="87259"/>
                  <a:pt x="771294" y="102223"/>
                </a:cubicBezTo>
                <a:cubicBezTo>
                  <a:pt x="771294" y="117451"/>
                  <a:pt x="774180" y="128557"/>
                  <a:pt x="779965" y="135515"/>
                </a:cubicBezTo>
                <a:cubicBezTo>
                  <a:pt x="785863" y="142335"/>
                  <a:pt x="793551" y="145752"/>
                  <a:pt x="803004" y="145752"/>
                </a:cubicBezTo>
                <a:cubicBezTo>
                  <a:pt x="810478" y="145752"/>
                  <a:pt x="816717" y="143457"/>
                  <a:pt x="821708" y="138856"/>
                </a:cubicBezTo>
                <a:cubicBezTo>
                  <a:pt x="826825" y="134129"/>
                  <a:pt x="830039" y="126981"/>
                  <a:pt x="831362" y="117388"/>
                </a:cubicBezTo>
                <a:close/>
                <a:moveTo>
                  <a:pt x="944304" y="122506"/>
                </a:moveTo>
                <a:lnTo>
                  <a:pt x="963991" y="124876"/>
                </a:lnTo>
                <a:cubicBezTo>
                  <a:pt x="960978" y="136562"/>
                  <a:pt x="955194" y="145626"/>
                  <a:pt x="946661" y="152055"/>
                </a:cubicBezTo>
                <a:cubicBezTo>
                  <a:pt x="938254" y="158358"/>
                  <a:pt x="927491" y="161509"/>
                  <a:pt x="914370" y="161509"/>
                </a:cubicBezTo>
                <a:cubicBezTo>
                  <a:pt x="897696" y="161509"/>
                  <a:pt x="884500" y="156454"/>
                  <a:pt x="874782" y="146344"/>
                </a:cubicBezTo>
                <a:cubicBezTo>
                  <a:pt x="865203" y="136108"/>
                  <a:pt x="860401" y="121724"/>
                  <a:pt x="860401" y="103206"/>
                </a:cubicBezTo>
                <a:cubicBezTo>
                  <a:pt x="860401" y="84171"/>
                  <a:pt x="865266" y="69396"/>
                  <a:pt x="874984" y="58896"/>
                </a:cubicBezTo>
                <a:cubicBezTo>
                  <a:pt x="884827" y="48382"/>
                  <a:pt x="897557" y="43138"/>
                  <a:pt x="913185" y="43138"/>
                </a:cubicBezTo>
                <a:cubicBezTo>
                  <a:pt x="928411" y="43138"/>
                  <a:pt x="940825" y="48319"/>
                  <a:pt x="950404" y="58694"/>
                </a:cubicBezTo>
                <a:cubicBezTo>
                  <a:pt x="959983" y="68930"/>
                  <a:pt x="964785" y="83377"/>
                  <a:pt x="964785" y="102021"/>
                </a:cubicBezTo>
                <a:cubicBezTo>
                  <a:pt x="964785" y="103206"/>
                  <a:pt x="964709" y="104920"/>
                  <a:pt x="964583" y="107152"/>
                </a:cubicBezTo>
                <a:lnTo>
                  <a:pt x="880101" y="107152"/>
                </a:lnTo>
                <a:cubicBezTo>
                  <a:pt x="880882" y="119619"/>
                  <a:pt x="884437" y="129212"/>
                  <a:pt x="890738" y="135906"/>
                </a:cubicBezTo>
                <a:cubicBezTo>
                  <a:pt x="897040" y="142474"/>
                  <a:pt x="904918" y="145752"/>
                  <a:pt x="914370" y="145752"/>
                </a:cubicBezTo>
                <a:cubicBezTo>
                  <a:pt x="921454" y="145752"/>
                  <a:pt x="927491" y="143911"/>
                  <a:pt x="932482" y="140243"/>
                </a:cubicBezTo>
                <a:cubicBezTo>
                  <a:pt x="937473" y="136562"/>
                  <a:pt x="941405" y="130649"/>
                  <a:pt x="944304" y="122506"/>
                </a:cubicBezTo>
                <a:close/>
                <a:moveTo>
                  <a:pt x="881286" y="91394"/>
                </a:moveTo>
                <a:lnTo>
                  <a:pt x="944493" y="91394"/>
                </a:lnTo>
                <a:cubicBezTo>
                  <a:pt x="943573" y="81940"/>
                  <a:pt x="941153" y="74779"/>
                  <a:pt x="937208" y="69926"/>
                </a:cubicBezTo>
                <a:cubicBezTo>
                  <a:pt x="931045" y="62564"/>
                  <a:pt x="923092" y="58896"/>
                  <a:pt x="913375" y="58896"/>
                </a:cubicBezTo>
                <a:cubicBezTo>
                  <a:pt x="904590" y="58896"/>
                  <a:pt x="897166" y="61845"/>
                  <a:pt x="891129" y="67758"/>
                </a:cubicBezTo>
                <a:cubicBezTo>
                  <a:pt x="885218" y="73657"/>
                  <a:pt x="881941" y="81536"/>
                  <a:pt x="881286" y="91394"/>
                </a:cubicBezTo>
                <a:close/>
                <a:moveTo>
                  <a:pt x="987975" y="158950"/>
                </a:moveTo>
                <a:lnTo>
                  <a:pt x="987975" y="45697"/>
                </a:lnTo>
                <a:lnTo>
                  <a:pt x="1005305" y="45697"/>
                </a:lnTo>
                <a:lnTo>
                  <a:pt x="1005305" y="62829"/>
                </a:lnTo>
                <a:cubicBezTo>
                  <a:pt x="1009641" y="54824"/>
                  <a:pt x="1013637" y="49567"/>
                  <a:pt x="1017317" y="47071"/>
                </a:cubicBezTo>
                <a:cubicBezTo>
                  <a:pt x="1021123" y="44449"/>
                  <a:pt x="1025257" y="43138"/>
                  <a:pt x="1029719" y="43138"/>
                </a:cubicBezTo>
                <a:cubicBezTo>
                  <a:pt x="1036285" y="43138"/>
                  <a:pt x="1042852" y="45168"/>
                  <a:pt x="1049418" y="49239"/>
                </a:cubicBezTo>
                <a:lnTo>
                  <a:pt x="1042915" y="67165"/>
                </a:lnTo>
                <a:cubicBezTo>
                  <a:pt x="1038189" y="64404"/>
                  <a:pt x="1033462" y="63030"/>
                  <a:pt x="1028736" y="63030"/>
                </a:cubicBezTo>
                <a:cubicBezTo>
                  <a:pt x="1024539" y="63030"/>
                  <a:pt x="1020795" y="64278"/>
                  <a:pt x="1017519" y="66774"/>
                </a:cubicBezTo>
                <a:cubicBezTo>
                  <a:pt x="1014229" y="69270"/>
                  <a:pt x="1011872" y="72750"/>
                  <a:pt x="1010423" y="77212"/>
                </a:cubicBezTo>
                <a:cubicBezTo>
                  <a:pt x="1008192" y="84032"/>
                  <a:pt x="1007070" y="91520"/>
                  <a:pt x="1007070" y="99664"/>
                </a:cubicBezTo>
                <a:lnTo>
                  <a:pt x="1007070" y="158950"/>
                </a:lnTo>
                <a:lnTo>
                  <a:pt x="987975" y="158950"/>
                </a:lnTo>
                <a:close/>
              </a:path>
            </a:pathLst>
          </a:custGeom>
          <a:solidFill>
            <a:srgbClr val="000000"/>
          </a:solidFill>
          <a:ln w="12584" cap="sq">
            <a:noFill/>
            <a:prstDash val="solid"/>
            <a:miter/>
          </a:ln>
        </p:spPr>
        <p:txBody>
          <a:bodyPr rtlCol="0" anchor="ctr"/>
          <a:lstStyle/>
          <a:p>
            <a:endParaRPr lang="en-US" sz="1701"/>
          </a:p>
        </p:txBody>
      </p:sp>
      <p:sp>
        <p:nvSpPr>
          <p:cNvPr id="49" name="Freeform 48">
            <a:extLst>
              <a:ext uri="{FF2B5EF4-FFF2-40B4-BE49-F238E27FC236}">
                <a16:creationId xmlns:a16="http://schemas.microsoft.com/office/drawing/2014/main" id="{36A0DFAA-F1BC-3840-955D-BDF2EF3A1496}"/>
              </a:ext>
            </a:extLst>
          </p:cNvPr>
          <p:cNvSpPr/>
          <p:nvPr/>
        </p:nvSpPr>
        <p:spPr>
          <a:xfrm>
            <a:off x="1981499" y="1901341"/>
            <a:ext cx="1577564" cy="483564"/>
          </a:xfrm>
          <a:custGeom>
            <a:avLst/>
            <a:gdLst>
              <a:gd name="connsiteX0" fmla="*/ 0 w 1669544"/>
              <a:gd name="connsiteY0" fmla="*/ 0 h 511758"/>
              <a:gd name="connsiteX1" fmla="*/ 0 w 1669544"/>
              <a:gd name="connsiteY1" fmla="*/ 251392 h 511758"/>
              <a:gd name="connsiteX2" fmla="*/ 1669545 w 1669544"/>
              <a:gd name="connsiteY2" fmla="*/ 251392 h 511758"/>
              <a:gd name="connsiteX3" fmla="*/ 1669545 w 1669544"/>
              <a:gd name="connsiteY3" fmla="*/ 511758 h 511758"/>
            </a:gdLst>
            <a:ahLst/>
            <a:cxnLst>
              <a:cxn ang="0">
                <a:pos x="connsiteX0" y="connsiteY0"/>
              </a:cxn>
              <a:cxn ang="0">
                <a:pos x="connsiteX1" y="connsiteY1"/>
              </a:cxn>
              <a:cxn ang="0">
                <a:pos x="connsiteX2" y="connsiteY2"/>
              </a:cxn>
              <a:cxn ang="0">
                <a:pos x="connsiteX3" y="connsiteY3"/>
              </a:cxn>
            </a:cxnLst>
            <a:rect l="l" t="t" r="r" b="b"/>
            <a:pathLst>
              <a:path w="1669544" h="511758">
                <a:moveTo>
                  <a:pt x="0" y="0"/>
                </a:moveTo>
                <a:lnTo>
                  <a:pt x="0" y="251392"/>
                </a:lnTo>
                <a:lnTo>
                  <a:pt x="1669545" y="251392"/>
                </a:lnTo>
                <a:lnTo>
                  <a:pt x="1669545" y="511758"/>
                </a:lnTo>
              </a:path>
            </a:pathLst>
          </a:custGeom>
          <a:solidFill>
            <a:srgbClr val="000000">
              <a:alpha val="0"/>
            </a:srgbClr>
          </a:solidFill>
          <a:ln w="12584" cap="sq">
            <a:noFill/>
            <a:prstDash val="solid"/>
            <a:miter/>
          </a:ln>
        </p:spPr>
        <p:txBody>
          <a:bodyPr rtlCol="0" anchor="ctr"/>
          <a:lstStyle/>
          <a:p>
            <a:endParaRPr lang="en-US" sz="1701"/>
          </a:p>
        </p:txBody>
      </p:sp>
      <p:sp>
        <p:nvSpPr>
          <p:cNvPr id="50" name="Freeform 49">
            <a:extLst>
              <a:ext uri="{FF2B5EF4-FFF2-40B4-BE49-F238E27FC236}">
                <a16:creationId xmlns:a16="http://schemas.microsoft.com/office/drawing/2014/main" id="{D9780D74-2137-664A-9FB3-AD9F9141D08F}"/>
              </a:ext>
            </a:extLst>
          </p:cNvPr>
          <p:cNvSpPr/>
          <p:nvPr/>
        </p:nvSpPr>
        <p:spPr>
          <a:xfrm>
            <a:off x="1981499" y="1901342"/>
            <a:ext cx="1577564" cy="412094"/>
          </a:xfrm>
          <a:custGeom>
            <a:avLst/>
            <a:gdLst>
              <a:gd name="connsiteX0" fmla="*/ 0 w 1669544"/>
              <a:gd name="connsiteY0" fmla="*/ 0 h 436121"/>
              <a:gd name="connsiteX1" fmla="*/ 0 w 1669544"/>
              <a:gd name="connsiteY1" fmla="*/ 251392 h 436121"/>
              <a:gd name="connsiteX2" fmla="*/ 1669545 w 1669544"/>
              <a:gd name="connsiteY2" fmla="*/ 251392 h 436121"/>
              <a:gd name="connsiteX3" fmla="*/ 1669545 w 1669544"/>
              <a:gd name="connsiteY3" fmla="*/ 436122 h 436121"/>
            </a:gdLst>
            <a:ahLst/>
            <a:cxnLst>
              <a:cxn ang="0">
                <a:pos x="connsiteX0" y="connsiteY0"/>
              </a:cxn>
              <a:cxn ang="0">
                <a:pos x="connsiteX1" y="connsiteY1"/>
              </a:cxn>
              <a:cxn ang="0">
                <a:pos x="connsiteX2" y="connsiteY2"/>
              </a:cxn>
              <a:cxn ang="0">
                <a:pos x="connsiteX3" y="connsiteY3"/>
              </a:cxn>
            </a:cxnLst>
            <a:rect l="l" t="t" r="r" b="b"/>
            <a:pathLst>
              <a:path w="1669544" h="436121">
                <a:moveTo>
                  <a:pt x="0" y="0"/>
                </a:moveTo>
                <a:lnTo>
                  <a:pt x="0" y="251392"/>
                </a:lnTo>
                <a:lnTo>
                  <a:pt x="1669545" y="251392"/>
                </a:lnTo>
                <a:lnTo>
                  <a:pt x="1669545" y="436122"/>
                </a:lnTo>
              </a:path>
            </a:pathLst>
          </a:custGeom>
          <a:noFill/>
          <a:ln w="12584" cap="flat">
            <a:solidFill>
              <a:srgbClr val="595959"/>
            </a:solidFill>
            <a:prstDash val="solid"/>
            <a:round/>
          </a:ln>
        </p:spPr>
        <p:txBody>
          <a:bodyPr rtlCol="0" anchor="ctr"/>
          <a:lstStyle/>
          <a:p>
            <a:endParaRPr lang="en-US" sz="1701"/>
          </a:p>
        </p:txBody>
      </p:sp>
      <p:sp>
        <p:nvSpPr>
          <p:cNvPr id="51" name="Freeform 50">
            <a:extLst>
              <a:ext uri="{FF2B5EF4-FFF2-40B4-BE49-F238E27FC236}">
                <a16:creationId xmlns:a16="http://schemas.microsoft.com/office/drawing/2014/main" id="{B7F2063E-85BF-244E-8AE0-4934C9EDF190}"/>
              </a:ext>
            </a:extLst>
          </p:cNvPr>
          <p:cNvSpPr/>
          <p:nvPr/>
        </p:nvSpPr>
        <p:spPr>
          <a:xfrm>
            <a:off x="3539391" y="2313435"/>
            <a:ext cx="39336" cy="54054"/>
          </a:xfrm>
          <a:custGeom>
            <a:avLst/>
            <a:gdLst>
              <a:gd name="connsiteX0" fmla="*/ 0 w 41629"/>
              <a:gd name="connsiteY0" fmla="*/ 0 h 57206"/>
              <a:gd name="connsiteX1" fmla="*/ 20821 w 41629"/>
              <a:gd name="connsiteY1" fmla="*/ 57206 h 57206"/>
              <a:gd name="connsiteX2" fmla="*/ 41630 w 41629"/>
              <a:gd name="connsiteY2" fmla="*/ 0 h 57206"/>
            </a:gdLst>
            <a:ahLst/>
            <a:cxnLst>
              <a:cxn ang="0">
                <a:pos x="connsiteX0" y="connsiteY0"/>
              </a:cxn>
              <a:cxn ang="0">
                <a:pos x="connsiteX1" y="connsiteY1"/>
              </a:cxn>
              <a:cxn ang="0">
                <a:pos x="connsiteX2" y="connsiteY2"/>
              </a:cxn>
            </a:cxnLst>
            <a:rect l="l" t="t" r="r" b="b"/>
            <a:pathLst>
              <a:path w="41629" h="57206">
                <a:moveTo>
                  <a:pt x="0" y="0"/>
                </a:moveTo>
                <a:lnTo>
                  <a:pt x="20821" y="57206"/>
                </a:lnTo>
                <a:lnTo>
                  <a:pt x="41630" y="0"/>
                </a:lnTo>
                <a:close/>
              </a:path>
            </a:pathLst>
          </a:custGeom>
          <a:solidFill>
            <a:srgbClr val="595959"/>
          </a:solidFill>
          <a:ln w="12584" cap="flat">
            <a:solidFill>
              <a:srgbClr val="595959"/>
            </a:solidFill>
            <a:prstDash val="solid"/>
            <a:miter/>
          </a:ln>
        </p:spPr>
        <p:txBody>
          <a:bodyPr rtlCol="0" anchor="ctr"/>
          <a:lstStyle/>
          <a:p>
            <a:endParaRPr lang="en-US" sz="1701"/>
          </a:p>
        </p:txBody>
      </p:sp>
      <p:sp>
        <p:nvSpPr>
          <p:cNvPr id="52" name="Freeform 51">
            <a:extLst>
              <a:ext uri="{FF2B5EF4-FFF2-40B4-BE49-F238E27FC236}">
                <a16:creationId xmlns:a16="http://schemas.microsoft.com/office/drawing/2014/main" id="{33A07A3E-4007-114C-86FF-41E8B440D381}"/>
              </a:ext>
            </a:extLst>
          </p:cNvPr>
          <p:cNvSpPr/>
          <p:nvPr/>
        </p:nvSpPr>
        <p:spPr>
          <a:xfrm>
            <a:off x="2513429" y="2720062"/>
            <a:ext cx="358600" cy="11912"/>
          </a:xfrm>
          <a:custGeom>
            <a:avLst/>
            <a:gdLst>
              <a:gd name="connsiteX0" fmla="*/ 379509 w 379508"/>
              <a:gd name="connsiteY0" fmla="*/ 0 h 12606"/>
              <a:gd name="connsiteX1" fmla="*/ 0 w 379508"/>
              <a:gd name="connsiteY1" fmla="*/ 0 h 12606"/>
            </a:gdLst>
            <a:ahLst/>
            <a:cxnLst>
              <a:cxn ang="0">
                <a:pos x="connsiteX0" y="connsiteY0"/>
              </a:cxn>
              <a:cxn ang="0">
                <a:pos x="connsiteX1" y="connsiteY1"/>
              </a:cxn>
            </a:cxnLst>
            <a:rect l="l" t="t" r="r" b="b"/>
            <a:pathLst>
              <a:path w="379508" h="12606">
                <a:moveTo>
                  <a:pt x="379509" y="0"/>
                </a:moveTo>
                <a:lnTo>
                  <a:pt x="0" y="0"/>
                </a:lnTo>
              </a:path>
            </a:pathLst>
          </a:custGeom>
          <a:solidFill>
            <a:srgbClr val="000000">
              <a:alpha val="0"/>
            </a:srgbClr>
          </a:solidFill>
          <a:ln w="12584" cap="sq">
            <a:noFill/>
            <a:prstDash val="solid"/>
            <a:miter/>
          </a:ln>
        </p:spPr>
        <p:txBody>
          <a:bodyPr rtlCol="0" anchor="ctr"/>
          <a:lstStyle/>
          <a:p>
            <a:endParaRPr lang="en-US" sz="1701"/>
          </a:p>
        </p:txBody>
      </p:sp>
      <p:sp>
        <p:nvSpPr>
          <p:cNvPr id="53" name="Freeform 52">
            <a:extLst>
              <a:ext uri="{FF2B5EF4-FFF2-40B4-BE49-F238E27FC236}">
                <a16:creationId xmlns:a16="http://schemas.microsoft.com/office/drawing/2014/main" id="{18374575-3D6F-6C43-9708-7A7557A7F814}"/>
              </a:ext>
            </a:extLst>
          </p:cNvPr>
          <p:cNvSpPr/>
          <p:nvPr/>
        </p:nvSpPr>
        <p:spPr>
          <a:xfrm>
            <a:off x="2584885" y="2720062"/>
            <a:ext cx="287144" cy="11912"/>
          </a:xfrm>
          <a:custGeom>
            <a:avLst/>
            <a:gdLst>
              <a:gd name="connsiteX0" fmla="*/ 303887 w 303886"/>
              <a:gd name="connsiteY0" fmla="*/ 0 h 12606"/>
              <a:gd name="connsiteX1" fmla="*/ 0 w 303886"/>
              <a:gd name="connsiteY1" fmla="*/ 0 h 12606"/>
            </a:gdLst>
            <a:ahLst/>
            <a:cxnLst>
              <a:cxn ang="0">
                <a:pos x="connsiteX0" y="connsiteY0"/>
              </a:cxn>
              <a:cxn ang="0">
                <a:pos x="connsiteX1" y="connsiteY1"/>
              </a:cxn>
            </a:cxnLst>
            <a:rect l="l" t="t" r="r" b="b"/>
            <a:pathLst>
              <a:path w="303886" h="12606">
                <a:moveTo>
                  <a:pt x="303887" y="0"/>
                </a:moveTo>
                <a:lnTo>
                  <a:pt x="0" y="0"/>
                </a:lnTo>
              </a:path>
            </a:pathLst>
          </a:custGeom>
          <a:noFill/>
          <a:ln w="12584" cap="flat">
            <a:solidFill>
              <a:srgbClr val="595959"/>
            </a:solidFill>
            <a:prstDash val="solid"/>
            <a:round/>
          </a:ln>
        </p:spPr>
        <p:txBody>
          <a:bodyPr rtlCol="0" anchor="ctr"/>
          <a:lstStyle/>
          <a:p>
            <a:endParaRPr lang="en-US" sz="1701"/>
          </a:p>
        </p:txBody>
      </p:sp>
      <p:sp>
        <p:nvSpPr>
          <p:cNvPr id="54" name="Freeform 53">
            <a:extLst>
              <a:ext uri="{FF2B5EF4-FFF2-40B4-BE49-F238E27FC236}">
                <a16:creationId xmlns:a16="http://schemas.microsoft.com/office/drawing/2014/main" id="{0F3B4944-F015-EE43-8338-8EA5CA87B672}"/>
              </a:ext>
            </a:extLst>
          </p:cNvPr>
          <p:cNvSpPr/>
          <p:nvPr/>
        </p:nvSpPr>
        <p:spPr>
          <a:xfrm>
            <a:off x="2530840" y="2700383"/>
            <a:ext cx="54044" cy="39355"/>
          </a:xfrm>
          <a:custGeom>
            <a:avLst/>
            <a:gdLst>
              <a:gd name="connsiteX0" fmla="*/ 57195 w 57195"/>
              <a:gd name="connsiteY0" fmla="*/ 0 h 41650"/>
              <a:gd name="connsiteX1" fmla="*/ 0 w 57195"/>
              <a:gd name="connsiteY1" fmla="*/ 20825 h 41650"/>
              <a:gd name="connsiteX2" fmla="*/ 57195 w 57195"/>
              <a:gd name="connsiteY2" fmla="*/ 41650 h 41650"/>
            </a:gdLst>
            <a:ahLst/>
            <a:cxnLst>
              <a:cxn ang="0">
                <a:pos x="connsiteX0" y="connsiteY0"/>
              </a:cxn>
              <a:cxn ang="0">
                <a:pos x="connsiteX1" y="connsiteY1"/>
              </a:cxn>
              <a:cxn ang="0">
                <a:pos x="connsiteX2" y="connsiteY2"/>
              </a:cxn>
            </a:cxnLst>
            <a:rect l="l" t="t" r="r" b="b"/>
            <a:pathLst>
              <a:path w="57195" h="41650">
                <a:moveTo>
                  <a:pt x="57195" y="0"/>
                </a:moveTo>
                <a:lnTo>
                  <a:pt x="0" y="20825"/>
                </a:lnTo>
                <a:lnTo>
                  <a:pt x="57195" y="41650"/>
                </a:lnTo>
                <a:close/>
              </a:path>
            </a:pathLst>
          </a:custGeom>
          <a:solidFill>
            <a:srgbClr val="595959"/>
          </a:solidFill>
          <a:ln w="12584" cap="flat">
            <a:solidFill>
              <a:srgbClr val="595959"/>
            </a:solidFill>
            <a:prstDash val="solid"/>
            <a:miter/>
          </a:ln>
        </p:spPr>
        <p:txBody>
          <a:bodyPr rtlCol="0" anchor="ctr"/>
          <a:lstStyle/>
          <a:p>
            <a:endParaRPr lang="en-US" sz="1701"/>
          </a:p>
        </p:txBody>
      </p:sp>
      <p:sp>
        <p:nvSpPr>
          <p:cNvPr id="57" name="Freeform 56">
            <a:extLst>
              <a:ext uri="{FF2B5EF4-FFF2-40B4-BE49-F238E27FC236}">
                <a16:creationId xmlns:a16="http://schemas.microsoft.com/office/drawing/2014/main" id="{F3CEBB6E-A702-2748-AD08-62B248E4E614}"/>
              </a:ext>
            </a:extLst>
          </p:cNvPr>
          <p:cNvSpPr/>
          <p:nvPr/>
        </p:nvSpPr>
        <p:spPr>
          <a:xfrm>
            <a:off x="1148214" y="4713615"/>
            <a:ext cx="1984652" cy="885973"/>
          </a:xfrm>
          <a:custGeom>
            <a:avLst/>
            <a:gdLst>
              <a:gd name="connsiteX0" fmla="*/ 0 w 2100367"/>
              <a:gd name="connsiteY0" fmla="*/ 0 h 937629"/>
              <a:gd name="connsiteX1" fmla="*/ 2100368 w 2100367"/>
              <a:gd name="connsiteY1" fmla="*/ 0 h 937629"/>
              <a:gd name="connsiteX2" fmla="*/ 2100368 w 2100367"/>
              <a:gd name="connsiteY2" fmla="*/ 937630 h 937629"/>
              <a:gd name="connsiteX3" fmla="*/ 0 w 2100367"/>
              <a:gd name="connsiteY3" fmla="*/ 937630 h 937629"/>
            </a:gdLst>
            <a:ahLst/>
            <a:cxnLst>
              <a:cxn ang="0">
                <a:pos x="connsiteX0" y="connsiteY0"/>
              </a:cxn>
              <a:cxn ang="0">
                <a:pos x="connsiteX1" y="connsiteY1"/>
              </a:cxn>
              <a:cxn ang="0">
                <a:pos x="connsiteX2" y="connsiteY2"/>
              </a:cxn>
              <a:cxn ang="0">
                <a:pos x="connsiteX3" y="connsiteY3"/>
              </a:cxn>
            </a:cxnLst>
            <a:rect l="l" t="t" r="r" b="b"/>
            <a:pathLst>
              <a:path w="2100367" h="937629">
                <a:moveTo>
                  <a:pt x="0" y="0"/>
                </a:moveTo>
                <a:lnTo>
                  <a:pt x="2100368" y="0"/>
                </a:lnTo>
                <a:lnTo>
                  <a:pt x="2100368" y="937630"/>
                </a:lnTo>
                <a:lnTo>
                  <a:pt x="0" y="937630"/>
                </a:lnTo>
                <a:close/>
              </a:path>
            </a:pathLst>
          </a:custGeom>
          <a:solidFill>
            <a:srgbClr val="000000">
              <a:alpha val="0"/>
            </a:srgbClr>
          </a:solidFill>
          <a:ln w="11290" cap="sq">
            <a:noFill/>
            <a:prstDash val="solid"/>
            <a:miter/>
          </a:ln>
        </p:spPr>
        <p:txBody>
          <a:bodyPr rtlCol="0" anchor="ctr"/>
          <a:lstStyle/>
          <a:p>
            <a:endParaRPr lang="en-US" sz="1701"/>
          </a:p>
        </p:txBody>
      </p:sp>
      <p:sp>
        <p:nvSpPr>
          <p:cNvPr id="58" name="Freeform 57">
            <a:extLst>
              <a:ext uri="{FF2B5EF4-FFF2-40B4-BE49-F238E27FC236}">
                <a16:creationId xmlns:a16="http://schemas.microsoft.com/office/drawing/2014/main" id="{B7FBD0B0-69F4-3C48-9E52-9C4AC7B1ED16}"/>
              </a:ext>
            </a:extLst>
          </p:cNvPr>
          <p:cNvSpPr/>
          <p:nvPr/>
        </p:nvSpPr>
        <p:spPr>
          <a:xfrm>
            <a:off x="1366801" y="4815971"/>
            <a:ext cx="160574" cy="76244"/>
          </a:xfrm>
          <a:custGeom>
            <a:avLst/>
            <a:gdLst>
              <a:gd name="connsiteX0" fmla="*/ 17649 w 169936"/>
              <a:gd name="connsiteY0" fmla="*/ 1406 h 80689"/>
              <a:gd name="connsiteX1" fmla="*/ 0 w 169936"/>
              <a:gd name="connsiteY1" fmla="*/ 1406 h 80689"/>
              <a:gd name="connsiteX2" fmla="*/ 0 w 169936"/>
              <a:gd name="connsiteY2" fmla="*/ 80690 h 80689"/>
              <a:gd name="connsiteX3" fmla="*/ 18708 w 169936"/>
              <a:gd name="connsiteY3" fmla="*/ 80690 h 80689"/>
              <a:gd name="connsiteX4" fmla="*/ 18708 w 169936"/>
              <a:gd name="connsiteY4" fmla="*/ 21446 h 80689"/>
              <a:gd name="connsiteX5" fmla="*/ 19414 w 169936"/>
              <a:gd name="connsiteY5" fmla="*/ 19689 h 80689"/>
              <a:gd name="connsiteX6" fmla="*/ 20472 w 169936"/>
              <a:gd name="connsiteY6" fmla="*/ 18283 h 80689"/>
              <a:gd name="connsiteX7" fmla="*/ 22238 w 169936"/>
              <a:gd name="connsiteY7" fmla="*/ 17052 h 80689"/>
              <a:gd name="connsiteX8" fmla="*/ 24708 w 169936"/>
              <a:gd name="connsiteY8" fmla="*/ 16524 h 80689"/>
              <a:gd name="connsiteX9" fmla="*/ 26826 w 169936"/>
              <a:gd name="connsiteY9" fmla="*/ 16876 h 80689"/>
              <a:gd name="connsiteX10" fmla="*/ 28768 w 169936"/>
              <a:gd name="connsiteY10" fmla="*/ 17930 h 80689"/>
              <a:gd name="connsiteX11" fmla="*/ 29827 w 169936"/>
              <a:gd name="connsiteY11" fmla="*/ 20392 h 80689"/>
              <a:gd name="connsiteX12" fmla="*/ 30356 w 169936"/>
              <a:gd name="connsiteY12" fmla="*/ 24084 h 80689"/>
              <a:gd name="connsiteX13" fmla="*/ 30356 w 169936"/>
              <a:gd name="connsiteY13" fmla="*/ 80690 h 80689"/>
              <a:gd name="connsiteX14" fmla="*/ 48358 w 169936"/>
              <a:gd name="connsiteY14" fmla="*/ 80690 h 80689"/>
              <a:gd name="connsiteX15" fmla="*/ 48358 w 169936"/>
              <a:gd name="connsiteY15" fmla="*/ 22326 h 80689"/>
              <a:gd name="connsiteX16" fmla="*/ 48358 w 169936"/>
              <a:gd name="connsiteY16" fmla="*/ 20920 h 80689"/>
              <a:gd name="connsiteX17" fmla="*/ 48358 w 169936"/>
              <a:gd name="connsiteY17" fmla="*/ 20217 h 80689"/>
              <a:gd name="connsiteX18" fmla="*/ 49240 w 169936"/>
              <a:gd name="connsiteY18" fmla="*/ 18810 h 80689"/>
              <a:gd name="connsiteX19" fmla="*/ 50476 w 169936"/>
              <a:gd name="connsiteY19" fmla="*/ 17579 h 80689"/>
              <a:gd name="connsiteX20" fmla="*/ 52064 w 169936"/>
              <a:gd name="connsiteY20" fmla="*/ 16876 h 80689"/>
              <a:gd name="connsiteX21" fmla="*/ 54182 w 169936"/>
              <a:gd name="connsiteY21" fmla="*/ 16524 h 80689"/>
              <a:gd name="connsiteX22" fmla="*/ 56300 w 169936"/>
              <a:gd name="connsiteY22" fmla="*/ 16876 h 80689"/>
              <a:gd name="connsiteX23" fmla="*/ 58241 w 169936"/>
              <a:gd name="connsiteY23" fmla="*/ 17930 h 80689"/>
              <a:gd name="connsiteX24" fmla="*/ 59477 w 169936"/>
              <a:gd name="connsiteY24" fmla="*/ 20392 h 80689"/>
              <a:gd name="connsiteX25" fmla="*/ 60006 w 169936"/>
              <a:gd name="connsiteY25" fmla="*/ 24084 h 80689"/>
              <a:gd name="connsiteX26" fmla="*/ 60006 w 169936"/>
              <a:gd name="connsiteY26" fmla="*/ 80690 h 80689"/>
              <a:gd name="connsiteX27" fmla="*/ 78537 w 169936"/>
              <a:gd name="connsiteY27" fmla="*/ 80690 h 80689"/>
              <a:gd name="connsiteX28" fmla="*/ 78537 w 169936"/>
              <a:gd name="connsiteY28" fmla="*/ 24084 h 80689"/>
              <a:gd name="connsiteX29" fmla="*/ 77302 w 169936"/>
              <a:gd name="connsiteY29" fmla="*/ 13008 h 80689"/>
              <a:gd name="connsiteX30" fmla="*/ 73772 w 169936"/>
              <a:gd name="connsiteY30" fmla="*/ 5450 h 80689"/>
              <a:gd name="connsiteX31" fmla="*/ 68301 w 169936"/>
              <a:gd name="connsiteY31" fmla="*/ 1406 h 80689"/>
              <a:gd name="connsiteX32" fmla="*/ 61595 w 169936"/>
              <a:gd name="connsiteY32" fmla="*/ 0 h 80689"/>
              <a:gd name="connsiteX33" fmla="*/ 56300 w 169936"/>
              <a:gd name="connsiteY33" fmla="*/ 703 h 80689"/>
              <a:gd name="connsiteX34" fmla="*/ 51888 w 169936"/>
              <a:gd name="connsiteY34" fmla="*/ 2813 h 80689"/>
              <a:gd name="connsiteX35" fmla="*/ 49064 w 169936"/>
              <a:gd name="connsiteY35" fmla="*/ 5273 h 80689"/>
              <a:gd name="connsiteX36" fmla="*/ 46770 w 169936"/>
              <a:gd name="connsiteY36" fmla="*/ 8438 h 80689"/>
              <a:gd name="connsiteX37" fmla="*/ 45181 w 169936"/>
              <a:gd name="connsiteY37" fmla="*/ 5098 h 80689"/>
              <a:gd name="connsiteX38" fmla="*/ 43063 w 169936"/>
              <a:gd name="connsiteY38" fmla="*/ 2637 h 80689"/>
              <a:gd name="connsiteX39" fmla="*/ 39181 w 169936"/>
              <a:gd name="connsiteY39" fmla="*/ 703 h 80689"/>
              <a:gd name="connsiteX40" fmla="*/ 34239 w 169936"/>
              <a:gd name="connsiteY40" fmla="*/ 0 h 80689"/>
              <a:gd name="connsiteX41" fmla="*/ 24356 w 169936"/>
              <a:gd name="connsiteY41" fmla="*/ 2988 h 80689"/>
              <a:gd name="connsiteX42" fmla="*/ 18178 w 169936"/>
              <a:gd name="connsiteY42" fmla="*/ 11075 h 80689"/>
              <a:gd name="connsiteX43" fmla="*/ 17649 w 169936"/>
              <a:gd name="connsiteY43" fmla="*/ 1406 h 80689"/>
              <a:gd name="connsiteX44" fmla="*/ 120520 w 169936"/>
              <a:gd name="connsiteY44" fmla="*/ 80690 h 80689"/>
              <a:gd name="connsiteX45" fmla="*/ 139757 w 169936"/>
              <a:gd name="connsiteY45" fmla="*/ 80690 h 80689"/>
              <a:gd name="connsiteX46" fmla="*/ 169937 w 169936"/>
              <a:gd name="connsiteY46" fmla="*/ 1406 h 80689"/>
              <a:gd name="connsiteX47" fmla="*/ 148582 w 169936"/>
              <a:gd name="connsiteY47" fmla="*/ 1406 h 80689"/>
              <a:gd name="connsiteX48" fmla="*/ 131110 w 169936"/>
              <a:gd name="connsiteY48" fmla="*/ 57308 h 80689"/>
              <a:gd name="connsiteX49" fmla="*/ 130051 w 169936"/>
              <a:gd name="connsiteY49" fmla="*/ 62934 h 80689"/>
              <a:gd name="connsiteX50" fmla="*/ 128992 w 169936"/>
              <a:gd name="connsiteY50" fmla="*/ 57308 h 80689"/>
              <a:gd name="connsiteX51" fmla="*/ 111519 w 169936"/>
              <a:gd name="connsiteY51" fmla="*/ 1406 h 80689"/>
              <a:gd name="connsiteX52" fmla="*/ 90165 w 169936"/>
              <a:gd name="connsiteY52" fmla="*/ 1406 h 80689"/>
              <a:gd name="connsiteX53" fmla="*/ 120520 w 169936"/>
              <a:gd name="connsiteY53" fmla="*/ 80690 h 80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69936" h="80689">
                <a:moveTo>
                  <a:pt x="17649" y="1406"/>
                </a:moveTo>
                <a:lnTo>
                  <a:pt x="0" y="1406"/>
                </a:lnTo>
                <a:lnTo>
                  <a:pt x="0" y="80690"/>
                </a:lnTo>
                <a:lnTo>
                  <a:pt x="18708" y="80690"/>
                </a:lnTo>
                <a:lnTo>
                  <a:pt x="18708" y="21446"/>
                </a:lnTo>
                <a:cubicBezTo>
                  <a:pt x="18943" y="20743"/>
                  <a:pt x="19179" y="20158"/>
                  <a:pt x="19414" y="19689"/>
                </a:cubicBezTo>
                <a:cubicBezTo>
                  <a:pt x="19767" y="19103"/>
                  <a:pt x="20120" y="18634"/>
                  <a:pt x="20472" y="18283"/>
                </a:cubicBezTo>
                <a:cubicBezTo>
                  <a:pt x="21061" y="17696"/>
                  <a:pt x="21649" y="17287"/>
                  <a:pt x="22238" y="17052"/>
                </a:cubicBezTo>
                <a:cubicBezTo>
                  <a:pt x="22944" y="16701"/>
                  <a:pt x="23767" y="16524"/>
                  <a:pt x="24708" y="16524"/>
                </a:cubicBezTo>
                <a:cubicBezTo>
                  <a:pt x="25414" y="16524"/>
                  <a:pt x="26120" y="16642"/>
                  <a:pt x="26826" y="16876"/>
                </a:cubicBezTo>
                <a:cubicBezTo>
                  <a:pt x="27532" y="17110"/>
                  <a:pt x="28179" y="17462"/>
                  <a:pt x="28768" y="17930"/>
                </a:cubicBezTo>
                <a:cubicBezTo>
                  <a:pt x="29239" y="18517"/>
                  <a:pt x="29591" y="19337"/>
                  <a:pt x="29827" y="20392"/>
                </a:cubicBezTo>
                <a:cubicBezTo>
                  <a:pt x="30180" y="21329"/>
                  <a:pt x="30356" y="22560"/>
                  <a:pt x="30356" y="24084"/>
                </a:cubicBezTo>
                <a:lnTo>
                  <a:pt x="30356" y="80690"/>
                </a:lnTo>
                <a:lnTo>
                  <a:pt x="48358" y="80690"/>
                </a:lnTo>
                <a:lnTo>
                  <a:pt x="48358" y="22326"/>
                </a:lnTo>
                <a:cubicBezTo>
                  <a:pt x="48358" y="21740"/>
                  <a:pt x="48358" y="21271"/>
                  <a:pt x="48358" y="20920"/>
                </a:cubicBezTo>
                <a:cubicBezTo>
                  <a:pt x="48358" y="20568"/>
                  <a:pt x="48358" y="20334"/>
                  <a:pt x="48358" y="20217"/>
                </a:cubicBezTo>
                <a:cubicBezTo>
                  <a:pt x="48593" y="19630"/>
                  <a:pt x="48888" y="19161"/>
                  <a:pt x="49240" y="18810"/>
                </a:cubicBezTo>
                <a:cubicBezTo>
                  <a:pt x="49594" y="18341"/>
                  <a:pt x="50005" y="17930"/>
                  <a:pt x="50476" y="17579"/>
                </a:cubicBezTo>
                <a:cubicBezTo>
                  <a:pt x="50947" y="17227"/>
                  <a:pt x="51475" y="16993"/>
                  <a:pt x="52064" y="16876"/>
                </a:cubicBezTo>
                <a:cubicBezTo>
                  <a:pt x="52770" y="16642"/>
                  <a:pt x="53476" y="16524"/>
                  <a:pt x="54182" y="16524"/>
                </a:cubicBezTo>
                <a:cubicBezTo>
                  <a:pt x="54888" y="16524"/>
                  <a:pt x="55594" y="16642"/>
                  <a:pt x="56300" y="16876"/>
                </a:cubicBezTo>
                <a:cubicBezTo>
                  <a:pt x="57123" y="17110"/>
                  <a:pt x="57770" y="17462"/>
                  <a:pt x="58241" y="17930"/>
                </a:cubicBezTo>
                <a:cubicBezTo>
                  <a:pt x="58830" y="18517"/>
                  <a:pt x="59241" y="19337"/>
                  <a:pt x="59477" y="20392"/>
                </a:cubicBezTo>
                <a:cubicBezTo>
                  <a:pt x="59829" y="21329"/>
                  <a:pt x="60006" y="22560"/>
                  <a:pt x="60006" y="24084"/>
                </a:cubicBezTo>
                <a:lnTo>
                  <a:pt x="60006" y="80690"/>
                </a:lnTo>
                <a:lnTo>
                  <a:pt x="78537" y="80690"/>
                </a:lnTo>
                <a:lnTo>
                  <a:pt x="78537" y="24084"/>
                </a:lnTo>
                <a:cubicBezTo>
                  <a:pt x="78537" y="19747"/>
                  <a:pt x="78125" y="16056"/>
                  <a:pt x="77302" y="13008"/>
                </a:cubicBezTo>
                <a:cubicBezTo>
                  <a:pt x="76478" y="9962"/>
                  <a:pt x="75301" y="7442"/>
                  <a:pt x="73772" y="5450"/>
                </a:cubicBezTo>
                <a:cubicBezTo>
                  <a:pt x="72243" y="3574"/>
                  <a:pt x="70419" y="2227"/>
                  <a:pt x="68301" y="1406"/>
                </a:cubicBezTo>
                <a:cubicBezTo>
                  <a:pt x="66183" y="469"/>
                  <a:pt x="63948" y="0"/>
                  <a:pt x="61595" y="0"/>
                </a:cubicBezTo>
                <a:cubicBezTo>
                  <a:pt x="59712" y="0"/>
                  <a:pt x="57948" y="234"/>
                  <a:pt x="56300" y="703"/>
                </a:cubicBezTo>
                <a:cubicBezTo>
                  <a:pt x="54653" y="1172"/>
                  <a:pt x="53182" y="1876"/>
                  <a:pt x="51888" y="2813"/>
                </a:cubicBezTo>
                <a:cubicBezTo>
                  <a:pt x="50947" y="3516"/>
                  <a:pt x="50005" y="4336"/>
                  <a:pt x="49064" y="5273"/>
                </a:cubicBezTo>
                <a:cubicBezTo>
                  <a:pt x="48240" y="6212"/>
                  <a:pt x="47476" y="7266"/>
                  <a:pt x="46770" y="8438"/>
                </a:cubicBezTo>
                <a:cubicBezTo>
                  <a:pt x="46299" y="7149"/>
                  <a:pt x="45769" y="6036"/>
                  <a:pt x="45181" y="5098"/>
                </a:cubicBezTo>
                <a:cubicBezTo>
                  <a:pt x="44593" y="4161"/>
                  <a:pt x="43887" y="3340"/>
                  <a:pt x="43063" y="2637"/>
                </a:cubicBezTo>
                <a:cubicBezTo>
                  <a:pt x="42004" y="1817"/>
                  <a:pt x="40710" y="1172"/>
                  <a:pt x="39181" y="703"/>
                </a:cubicBezTo>
                <a:cubicBezTo>
                  <a:pt x="37769" y="234"/>
                  <a:pt x="36122" y="0"/>
                  <a:pt x="34239" y="0"/>
                </a:cubicBezTo>
                <a:cubicBezTo>
                  <a:pt x="30356" y="0"/>
                  <a:pt x="27062" y="996"/>
                  <a:pt x="24356" y="2988"/>
                </a:cubicBezTo>
                <a:cubicBezTo>
                  <a:pt x="21767" y="4981"/>
                  <a:pt x="19708" y="7676"/>
                  <a:pt x="18178" y="11075"/>
                </a:cubicBezTo>
                <a:lnTo>
                  <a:pt x="17649" y="1406"/>
                </a:lnTo>
                <a:close/>
                <a:moveTo>
                  <a:pt x="120520" y="80690"/>
                </a:moveTo>
                <a:lnTo>
                  <a:pt x="139757" y="80690"/>
                </a:lnTo>
                <a:lnTo>
                  <a:pt x="169937" y="1406"/>
                </a:lnTo>
                <a:lnTo>
                  <a:pt x="148582" y="1406"/>
                </a:lnTo>
                <a:lnTo>
                  <a:pt x="131110" y="57308"/>
                </a:lnTo>
                <a:lnTo>
                  <a:pt x="130051" y="62934"/>
                </a:lnTo>
                <a:lnTo>
                  <a:pt x="128992" y="57308"/>
                </a:lnTo>
                <a:lnTo>
                  <a:pt x="111519" y="1406"/>
                </a:lnTo>
                <a:lnTo>
                  <a:pt x="90165" y="1406"/>
                </a:lnTo>
                <a:lnTo>
                  <a:pt x="120520" y="80690"/>
                </a:lnTo>
                <a:close/>
              </a:path>
            </a:pathLst>
          </a:custGeom>
          <a:solidFill>
            <a:srgbClr val="000000"/>
          </a:solidFill>
          <a:ln w="11290" cap="sq">
            <a:noFill/>
            <a:prstDash val="solid"/>
            <a:miter/>
          </a:ln>
        </p:spPr>
        <p:txBody>
          <a:bodyPr rtlCol="0" anchor="ctr"/>
          <a:lstStyle/>
          <a:p>
            <a:endParaRPr lang="en-US" sz="1701"/>
          </a:p>
        </p:txBody>
      </p:sp>
      <p:sp>
        <p:nvSpPr>
          <p:cNvPr id="59" name="Freeform 58">
            <a:extLst>
              <a:ext uri="{FF2B5EF4-FFF2-40B4-BE49-F238E27FC236}">
                <a16:creationId xmlns:a16="http://schemas.microsoft.com/office/drawing/2014/main" id="{FF8C90B5-EB91-8740-A344-6FE973721636}"/>
              </a:ext>
            </a:extLst>
          </p:cNvPr>
          <p:cNvSpPr/>
          <p:nvPr/>
        </p:nvSpPr>
        <p:spPr>
          <a:xfrm>
            <a:off x="1896660" y="4790058"/>
            <a:ext cx="651578" cy="125413"/>
          </a:xfrm>
          <a:custGeom>
            <a:avLst/>
            <a:gdLst>
              <a:gd name="connsiteX0" fmla="*/ 40769 w 689568"/>
              <a:gd name="connsiteY0" fmla="*/ 27424 h 132725"/>
              <a:gd name="connsiteX1" fmla="*/ 25238 w 689568"/>
              <a:gd name="connsiteY1" fmla="*/ 31291 h 132725"/>
              <a:gd name="connsiteX2" fmla="*/ 13589 w 689568"/>
              <a:gd name="connsiteY2" fmla="*/ 41487 h 132725"/>
              <a:gd name="connsiteX3" fmla="*/ 13589 w 689568"/>
              <a:gd name="connsiteY3" fmla="*/ 39553 h 132725"/>
              <a:gd name="connsiteX4" fmla="*/ 12883 w 689568"/>
              <a:gd name="connsiteY4" fmla="*/ 28830 h 132725"/>
              <a:gd name="connsiteX5" fmla="*/ 0 w 689568"/>
              <a:gd name="connsiteY5" fmla="*/ 28830 h 132725"/>
              <a:gd name="connsiteX6" fmla="*/ 0 w 689568"/>
              <a:gd name="connsiteY6" fmla="*/ 108114 h 132725"/>
              <a:gd name="connsiteX7" fmla="*/ 13589 w 689568"/>
              <a:gd name="connsiteY7" fmla="*/ 108114 h 132725"/>
              <a:gd name="connsiteX8" fmla="*/ 13589 w 689568"/>
              <a:gd name="connsiteY8" fmla="*/ 57308 h 132725"/>
              <a:gd name="connsiteX9" fmla="*/ 16943 w 689568"/>
              <a:gd name="connsiteY9" fmla="*/ 50629 h 132725"/>
              <a:gd name="connsiteX10" fmla="*/ 21708 w 689568"/>
              <a:gd name="connsiteY10" fmla="*/ 45707 h 132725"/>
              <a:gd name="connsiteX11" fmla="*/ 28768 w 689568"/>
              <a:gd name="connsiteY11" fmla="*/ 42191 h 132725"/>
              <a:gd name="connsiteX12" fmla="*/ 37945 w 689568"/>
              <a:gd name="connsiteY12" fmla="*/ 40960 h 132725"/>
              <a:gd name="connsiteX13" fmla="*/ 45357 w 689568"/>
              <a:gd name="connsiteY13" fmla="*/ 41312 h 132725"/>
              <a:gd name="connsiteX14" fmla="*/ 52770 w 689568"/>
              <a:gd name="connsiteY14" fmla="*/ 42542 h 132725"/>
              <a:gd name="connsiteX15" fmla="*/ 54710 w 689568"/>
              <a:gd name="connsiteY15" fmla="*/ 29358 h 132725"/>
              <a:gd name="connsiteX16" fmla="*/ 48534 w 689568"/>
              <a:gd name="connsiteY16" fmla="*/ 27952 h 132725"/>
              <a:gd name="connsiteX17" fmla="*/ 40769 w 689568"/>
              <a:gd name="connsiteY17" fmla="*/ 27424 h 132725"/>
              <a:gd name="connsiteX18" fmla="*/ 146111 w 689568"/>
              <a:gd name="connsiteY18" fmla="*/ 67330 h 132725"/>
              <a:gd name="connsiteX19" fmla="*/ 146111 w 689568"/>
              <a:gd name="connsiteY19" fmla="*/ 42366 h 132725"/>
              <a:gd name="connsiteX20" fmla="*/ 143817 w 689568"/>
              <a:gd name="connsiteY20" fmla="*/ 24436 h 132725"/>
              <a:gd name="connsiteX21" fmla="*/ 137110 w 689568"/>
              <a:gd name="connsiteY21" fmla="*/ 11075 h 132725"/>
              <a:gd name="connsiteX22" fmla="*/ 125991 w 689568"/>
              <a:gd name="connsiteY22" fmla="*/ 2813 h 132725"/>
              <a:gd name="connsiteX23" fmla="*/ 111519 w 689568"/>
              <a:gd name="connsiteY23" fmla="*/ 0 h 132725"/>
              <a:gd name="connsiteX24" fmla="*/ 96694 w 689568"/>
              <a:gd name="connsiteY24" fmla="*/ 2813 h 132725"/>
              <a:gd name="connsiteX25" fmla="*/ 85929 w 689568"/>
              <a:gd name="connsiteY25" fmla="*/ 11075 h 132725"/>
              <a:gd name="connsiteX26" fmla="*/ 79046 w 689568"/>
              <a:gd name="connsiteY26" fmla="*/ 24436 h 132725"/>
              <a:gd name="connsiteX27" fmla="*/ 76752 w 689568"/>
              <a:gd name="connsiteY27" fmla="*/ 42366 h 132725"/>
              <a:gd name="connsiteX28" fmla="*/ 76752 w 689568"/>
              <a:gd name="connsiteY28" fmla="*/ 67330 h 132725"/>
              <a:gd name="connsiteX29" fmla="*/ 79046 w 689568"/>
              <a:gd name="connsiteY29" fmla="*/ 85435 h 132725"/>
              <a:gd name="connsiteX30" fmla="*/ 85929 w 689568"/>
              <a:gd name="connsiteY30" fmla="*/ 98620 h 132725"/>
              <a:gd name="connsiteX31" fmla="*/ 96871 w 689568"/>
              <a:gd name="connsiteY31" fmla="*/ 106883 h 132725"/>
              <a:gd name="connsiteX32" fmla="*/ 111519 w 689568"/>
              <a:gd name="connsiteY32" fmla="*/ 109520 h 132725"/>
              <a:gd name="connsiteX33" fmla="*/ 126168 w 689568"/>
              <a:gd name="connsiteY33" fmla="*/ 106883 h 132725"/>
              <a:gd name="connsiteX34" fmla="*/ 137110 w 689568"/>
              <a:gd name="connsiteY34" fmla="*/ 98620 h 132725"/>
              <a:gd name="connsiteX35" fmla="*/ 143817 w 689568"/>
              <a:gd name="connsiteY35" fmla="*/ 85435 h 132725"/>
              <a:gd name="connsiteX36" fmla="*/ 146111 w 689568"/>
              <a:gd name="connsiteY36" fmla="*/ 67330 h 132725"/>
              <a:gd name="connsiteX37" fmla="*/ 90517 w 689568"/>
              <a:gd name="connsiteY37" fmla="*/ 64692 h 132725"/>
              <a:gd name="connsiteX38" fmla="*/ 90517 w 689568"/>
              <a:gd name="connsiteY38" fmla="*/ 61001 h 132725"/>
              <a:gd name="connsiteX39" fmla="*/ 90517 w 689568"/>
              <a:gd name="connsiteY39" fmla="*/ 57308 h 132725"/>
              <a:gd name="connsiteX40" fmla="*/ 90517 w 689568"/>
              <a:gd name="connsiteY40" fmla="*/ 39378 h 132725"/>
              <a:gd name="connsiteX41" fmla="*/ 91929 w 689568"/>
              <a:gd name="connsiteY41" fmla="*/ 26193 h 132725"/>
              <a:gd name="connsiteX42" fmla="*/ 96518 w 689568"/>
              <a:gd name="connsiteY42" fmla="*/ 16876 h 132725"/>
              <a:gd name="connsiteX43" fmla="*/ 102872 w 689568"/>
              <a:gd name="connsiteY43" fmla="*/ 12657 h 132725"/>
              <a:gd name="connsiteX44" fmla="*/ 111519 w 689568"/>
              <a:gd name="connsiteY44" fmla="*/ 11075 h 132725"/>
              <a:gd name="connsiteX45" fmla="*/ 119815 w 689568"/>
              <a:gd name="connsiteY45" fmla="*/ 12482 h 132725"/>
              <a:gd name="connsiteX46" fmla="*/ 125991 w 689568"/>
              <a:gd name="connsiteY46" fmla="*/ 16701 h 132725"/>
              <a:gd name="connsiteX47" fmla="*/ 130050 w 689568"/>
              <a:gd name="connsiteY47" fmla="*/ 23380 h 132725"/>
              <a:gd name="connsiteX48" fmla="*/ 132168 w 689568"/>
              <a:gd name="connsiteY48" fmla="*/ 32697 h 132725"/>
              <a:gd name="connsiteX49" fmla="*/ 90517 w 689568"/>
              <a:gd name="connsiteY49" fmla="*/ 64692 h 132725"/>
              <a:gd name="connsiteX50" fmla="*/ 132522 w 689568"/>
              <a:gd name="connsiteY50" fmla="*/ 70142 h 132725"/>
              <a:gd name="connsiteX51" fmla="*/ 130932 w 689568"/>
              <a:gd name="connsiteY51" fmla="*/ 83854 h 132725"/>
              <a:gd name="connsiteX52" fmla="*/ 125991 w 689568"/>
              <a:gd name="connsiteY52" fmla="*/ 93170 h 132725"/>
              <a:gd name="connsiteX53" fmla="*/ 119815 w 689568"/>
              <a:gd name="connsiteY53" fmla="*/ 97214 h 132725"/>
              <a:gd name="connsiteX54" fmla="*/ 111519 w 689568"/>
              <a:gd name="connsiteY54" fmla="*/ 98620 h 132725"/>
              <a:gd name="connsiteX55" fmla="*/ 103578 w 689568"/>
              <a:gd name="connsiteY55" fmla="*/ 97390 h 132725"/>
              <a:gd name="connsiteX56" fmla="*/ 97577 w 689568"/>
              <a:gd name="connsiteY56" fmla="*/ 93523 h 132725"/>
              <a:gd name="connsiteX57" fmla="*/ 93165 w 689568"/>
              <a:gd name="connsiteY57" fmla="*/ 86842 h 132725"/>
              <a:gd name="connsiteX58" fmla="*/ 90871 w 689568"/>
              <a:gd name="connsiteY58" fmla="*/ 77350 h 132725"/>
              <a:gd name="connsiteX59" fmla="*/ 132522 w 689568"/>
              <a:gd name="connsiteY59" fmla="*/ 45707 h 132725"/>
              <a:gd name="connsiteX60" fmla="*/ 132522 w 689568"/>
              <a:gd name="connsiteY60" fmla="*/ 50980 h 132725"/>
              <a:gd name="connsiteX61" fmla="*/ 132522 w 689568"/>
              <a:gd name="connsiteY61" fmla="*/ 55023 h 132725"/>
              <a:gd name="connsiteX62" fmla="*/ 132522 w 689568"/>
              <a:gd name="connsiteY62" fmla="*/ 70142 h 132725"/>
              <a:gd name="connsiteX63" fmla="*/ 203801 w 689568"/>
              <a:gd name="connsiteY63" fmla="*/ 104949 h 132725"/>
              <a:gd name="connsiteX64" fmla="*/ 203801 w 689568"/>
              <a:gd name="connsiteY64" fmla="*/ 92116 h 132725"/>
              <a:gd name="connsiteX65" fmla="*/ 188976 w 689568"/>
              <a:gd name="connsiteY65" fmla="*/ 92116 h 132725"/>
              <a:gd name="connsiteX66" fmla="*/ 188976 w 689568"/>
              <a:gd name="connsiteY66" fmla="*/ 105124 h 132725"/>
              <a:gd name="connsiteX67" fmla="*/ 187388 w 689568"/>
              <a:gd name="connsiteY67" fmla="*/ 117255 h 132725"/>
              <a:gd name="connsiteX68" fmla="*/ 182446 w 689568"/>
              <a:gd name="connsiteY68" fmla="*/ 128154 h 132725"/>
              <a:gd name="connsiteX69" fmla="*/ 190918 w 689568"/>
              <a:gd name="connsiteY69" fmla="*/ 132725 h 132725"/>
              <a:gd name="connsiteX70" fmla="*/ 200271 w 689568"/>
              <a:gd name="connsiteY70" fmla="*/ 119891 h 132725"/>
              <a:gd name="connsiteX71" fmla="*/ 203801 w 689568"/>
              <a:gd name="connsiteY71" fmla="*/ 104949 h 132725"/>
              <a:gd name="connsiteX72" fmla="*/ 366301 w 689568"/>
              <a:gd name="connsiteY72" fmla="*/ 97038 h 132725"/>
              <a:gd name="connsiteX73" fmla="*/ 414305 w 689568"/>
              <a:gd name="connsiteY73" fmla="*/ 38499 h 132725"/>
              <a:gd name="connsiteX74" fmla="*/ 414305 w 689568"/>
              <a:gd name="connsiteY74" fmla="*/ 28830 h 132725"/>
              <a:gd name="connsiteX75" fmla="*/ 349539 w 689568"/>
              <a:gd name="connsiteY75" fmla="*/ 28830 h 132725"/>
              <a:gd name="connsiteX76" fmla="*/ 349539 w 689568"/>
              <a:gd name="connsiteY76" fmla="*/ 40081 h 132725"/>
              <a:gd name="connsiteX77" fmla="*/ 396481 w 689568"/>
              <a:gd name="connsiteY77" fmla="*/ 40081 h 132725"/>
              <a:gd name="connsiteX78" fmla="*/ 349008 w 689568"/>
              <a:gd name="connsiteY78" fmla="*/ 98093 h 132725"/>
              <a:gd name="connsiteX79" fmla="*/ 349008 w 689568"/>
              <a:gd name="connsiteY79" fmla="*/ 108114 h 132725"/>
              <a:gd name="connsiteX80" fmla="*/ 416960 w 689568"/>
              <a:gd name="connsiteY80" fmla="*/ 108114 h 132725"/>
              <a:gd name="connsiteX81" fmla="*/ 416960 w 689568"/>
              <a:gd name="connsiteY81" fmla="*/ 97038 h 132725"/>
              <a:gd name="connsiteX82" fmla="*/ 366301 w 689568"/>
              <a:gd name="connsiteY82" fmla="*/ 97038 h 132725"/>
              <a:gd name="connsiteX83" fmla="*/ 475525 w 689568"/>
              <a:gd name="connsiteY83" fmla="*/ 109520 h 132725"/>
              <a:gd name="connsiteX84" fmla="*/ 494941 w 689568"/>
              <a:gd name="connsiteY84" fmla="*/ 104949 h 132725"/>
              <a:gd name="connsiteX85" fmla="*/ 506767 w 689568"/>
              <a:gd name="connsiteY85" fmla="*/ 94226 h 132725"/>
              <a:gd name="connsiteX86" fmla="*/ 498477 w 689568"/>
              <a:gd name="connsiteY86" fmla="*/ 87897 h 132725"/>
              <a:gd name="connsiteX87" fmla="*/ 489124 w 689568"/>
              <a:gd name="connsiteY87" fmla="*/ 95632 h 132725"/>
              <a:gd name="connsiteX88" fmla="*/ 476237 w 689568"/>
              <a:gd name="connsiteY88" fmla="*/ 98445 h 132725"/>
              <a:gd name="connsiteX89" fmla="*/ 466003 w 689568"/>
              <a:gd name="connsiteY89" fmla="*/ 96511 h 132725"/>
              <a:gd name="connsiteX90" fmla="*/ 458413 w 689568"/>
              <a:gd name="connsiteY90" fmla="*/ 90885 h 132725"/>
              <a:gd name="connsiteX91" fmla="*/ 453296 w 689568"/>
              <a:gd name="connsiteY91" fmla="*/ 83150 h 132725"/>
              <a:gd name="connsiteX92" fmla="*/ 451003 w 689568"/>
              <a:gd name="connsiteY92" fmla="*/ 72955 h 132725"/>
              <a:gd name="connsiteX93" fmla="*/ 451003 w 689568"/>
              <a:gd name="connsiteY93" fmla="*/ 72427 h 132725"/>
              <a:gd name="connsiteX94" fmla="*/ 507829 w 689568"/>
              <a:gd name="connsiteY94" fmla="*/ 72427 h 132725"/>
              <a:gd name="connsiteX95" fmla="*/ 507829 w 689568"/>
              <a:gd name="connsiteY95" fmla="*/ 66274 h 132725"/>
              <a:gd name="connsiteX96" fmla="*/ 505706 w 689568"/>
              <a:gd name="connsiteY96" fmla="*/ 50980 h 132725"/>
              <a:gd name="connsiteX97" fmla="*/ 499358 w 689568"/>
              <a:gd name="connsiteY97" fmla="*/ 38499 h 132725"/>
              <a:gd name="connsiteX98" fmla="*/ 488593 w 689568"/>
              <a:gd name="connsiteY98" fmla="*/ 30412 h 132725"/>
              <a:gd name="connsiteX99" fmla="*/ 473763 w 689568"/>
              <a:gd name="connsiteY99" fmla="*/ 27424 h 132725"/>
              <a:gd name="connsiteX100" fmla="*/ 460356 w 689568"/>
              <a:gd name="connsiteY100" fmla="*/ 30237 h 132725"/>
              <a:gd name="connsiteX101" fmla="*/ 448699 w 689568"/>
              <a:gd name="connsiteY101" fmla="*/ 38147 h 132725"/>
              <a:gd name="connsiteX102" fmla="*/ 440408 w 689568"/>
              <a:gd name="connsiteY102" fmla="*/ 50980 h 132725"/>
              <a:gd name="connsiteX103" fmla="*/ 437404 w 689568"/>
              <a:gd name="connsiteY103" fmla="*/ 68208 h 132725"/>
              <a:gd name="connsiteX104" fmla="*/ 437404 w 689568"/>
              <a:gd name="connsiteY104" fmla="*/ 71196 h 132725"/>
              <a:gd name="connsiteX105" fmla="*/ 440228 w 689568"/>
              <a:gd name="connsiteY105" fmla="*/ 86666 h 132725"/>
              <a:gd name="connsiteX106" fmla="*/ 447999 w 689568"/>
              <a:gd name="connsiteY106" fmla="*/ 98796 h 132725"/>
              <a:gd name="connsiteX107" fmla="*/ 459994 w 689568"/>
              <a:gd name="connsiteY107" fmla="*/ 106707 h 132725"/>
              <a:gd name="connsiteX108" fmla="*/ 475525 w 689568"/>
              <a:gd name="connsiteY108" fmla="*/ 109520 h 132725"/>
              <a:gd name="connsiteX109" fmla="*/ 473763 w 689568"/>
              <a:gd name="connsiteY109" fmla="*/ 38499 h 132725"/>
              <a:gd name="connsiteX110" fmla="*/ 482584 w 689568"/>
              <a:gd name="connsiteY110" fmla="*/ 40432 h 132725"/>
              <a:gd name="connsiteX111" fmla="*/ 488944 w 689568"/>
              <a:gd name="connsiteY111" fmla="*/ 45354 h 132725"/>
              <a:gd name="connsiteX112" fmla="*/ 492829 w 689568"/>
              <a:gd name="connsiteY112" fmla="*/ 52738 h 132725"/>
              <a:gd name="connsiteX113" fmla="*/ 494241 w 689568"/>
              <a:gd name="connsiteY113" fmla="*/ 60649 h 132725"/>
              <a:gd name="connsiteX114" fmla="*/ 494241 w 689568"/>
              <a:gd name="connsiteY114" fmla="*/ 61176 h 132725"/>
              <a:gd name="connsiteX115" fmla="*/ 451523 w 689568"/>
              <a:gd name="connsiteY115" fmla="*/ 61176 h 132725"/>
              <a:gd name="connsiteX116" fmla="*/ 454177 w 689568"/>
              <a:gd name="connsiteY116" fmla="*/ 51507 h 132725"/>
              <a:gd name="connsiteX117" fmla="*/ 459294 w 689568"/>
              <a:gd name="connsiteY117" fmla="*/ 44476 h 132725"/>
              <a:gd name="connsiteX118" fmla="*/ 465822 w 689568"/>
              <a:gd name="connsiteY118" fmla="*/ 40081 h 132725"/>
              <a:gd name="connsiteX119" fmla="*/ 473763 w 689568"/>
              <a:gd name="connsiteY119" fmla="*/ 38499 h 132725"/>
              <a:gd name="connsiteX120" fmla="*/ 582818 w 689568"/>
              <a:gd name="connsiteY120" fmla="*/ 27424 h 132725"/>
              <a:gd name="connsiteX121" fmla="*/ 567287 w 689568"/>
              <a:gd name="connsiteY121" fmla="*/ 31291 h 132725"/>
              <a:gd name="connsiteX122" fmla="*/ 555630 w 689568"/>
              <a:gd name="connsiteY122" fmla="*/ 41487 h 132725"/>
              <a:gd name="connsiteX123" fmla="*/ 555630 w 689568"/>
              <a:gd name="connsiteY123" fmla="*/ 39553 h 132725"/>
              <a:gd name="connsiteX124" fmla="*/ 554930 w 689568"/>
              <a:gd name="connsiteY124" fmla="*/ 28830 h 132725"/>
              <a:gd name="connsiteX125" fmla="*/ 542042 w 689568"/>
              <a:gd name="connsiteY125" fmla="*/ 28830 h 132725"/>
              <a:gd name="connsiteX126" fmla="*/ 542042 w 689568"/>
              <a:gd name="connsiteY126" fmla="*/ 108114 h 132725"/>
              <a:gd name="connsiteX127" fmla="*/ 555630 w 689568"/>
              <a:gd name="connsiteY127" fmla="*/ 108114 h 132725"/>
              <a:gd name="connsiteX128" fmla="*/ 555630 w 689568"/>
              <a:gd name="connsiteY128" fmla="*/ 57308 h 132725"/>
              <a:gd name="connsiteX129" fmla="*/ 558985 w 689568"/>
              <a:gd name="connsiteY129" fmla="*/ 50629 h 132725"/>
              <a:gd name="connsiteX130" fmla="*/ 563751 w 689568"/>
              <a:gd name="connsiteY130" fmla="*/ 45707 h 132725"/>
              <a:gd name="connsiteX131" fmla="*/ 570811 w 689568"/>
              <a:gd name="connsiteY131" fmla="*/ 42191 h 132725"/>
              <a:gd name="connsiteX132" fmla="*/ 579994 w 689568"/>
              <a:gd name="connsiteY132" fmla="*/ 40960 h 132725"/>
              <a:gd name="connsiteX133" fmla="*/ 587403 w 689568"/>
              <a:gd name="connsiteY133" fmla="*/ 41312 h 132725"/>
              <a:gd name="connsiteX134" fmla="*/ 594813 w 689568"/>
              <a:gd name="connsiteY134" fmla="*/ 42542 h 132725"/>
              <a:gd name="connsiteX135" fmla="*/ 596756 w 689568"/>
              <a:gd name="connsiteY135" fmla="*/ 29358 h 132725"/>
              <a:gd name="connsiteX136" fmla="*/ 590577 w 689568"/>
              <a:gd name="connsiteY136" fmla="*/ 27952 h 132725"/>
              <a:gd name="connsiteX137" fmla="*/ 582818 w 689568"/>
              <a:gd name="connsiteY137" fmla="*/ 27424 h 132725"/>
              <a:gd name="connsiteX138" fmla="*/ 617211 w 689568"/>
              <a:gd name="connsiteY138" fmla="*/ 67856 h 132725"/>
              <a:gd name="connsiteX139" fmla="*/ 617211 w 689568"/>
              <a:gd name="connsiteY139" fmla="*/ 69439 h 132725"/>
              <a:gd name="connsiteX140" fmla="*/ 619674 w 689568"/>
              <a:gd name="connsiteY140" fmla="*/ 85260 h 132725"/>
              <a:gd name="connsiteX141" fmla="*/ 626914 w 689568"/>
              <a:gd name="connsiteY141" fmla="*/ 98093 h 132725"/>
              <a:gd name="connsiteX142" fmla="*/ 638209 w 689568"/>
              <a:gd name="connsiteY142" fmla="*/ 106531 h 132725"/>
              <a:gd name="connsiteX143" fmla="*/ 653390 w 689568"/>
              <a:gd name="connsiteY143" fmla="*/ 109520 h 132725"/>
              <a:gd name="connsiteX144" fmla="*/ 668390 w 689568"/>
              <a:gd name="connsiteY144" fmla="*/ 106531 h 132725"/>
              <a:gd name="connsiteX145" fmla="*/ 679866 w 689568"/>
              <a:gd name="connsiteY145" fmla="*/ 98093 h 132725"/>
              <a:gd name="connsiteX146" fmla="*/ 686925 w 689568"/>
              <a:gd name="connsiteY146" fmla="*/ 85260 h 132725"/>
              <a:gd name="connsiteX147" fmla="*/ 689568 w 689568"/>
              <a:gd name="connsiteY147" fmla="*/ 69439 h 132725"/>
              <a:gd name="connsiteX148" fmla="*/ 689568 w 689568"/>
              <a:gd name="connsiteY148" fmla="*/ 67856 h 132725"/>
              <a:gd name="connsiteX149" fmla="*/ 686925 w 689568"/>
              <a:gd name="connsiteY149" fmla="*/ 51860 h 132725"/>
              <a:gd name="connsiteX150" fmla="*/ 679866 w 689568"/>
              <a:gd name="connsiteY150" fmla="*/ 39026 h 132725"/>
              <a:gd name="connsiteX151" fmla="*/ 668390 w 689568"/>
              <a:gd name="connsiteY151" fmla="*/ 30588 h 132725"/>
              <a:gd name="connsiteX152" fmla="*/ 653209 w 689568"/>
              <a:gd name="connsiteY152" fmla="*/ 27424 h 132725"/>
              <a:gd name="connsiteX153" fmla="*/ 638209 w 689568"/>
              <a:gd name="connsiteY153" fmla="*/ 30588 h 132725"/>
              <a:gd name="connsiteX154" fmla="*/ 626914 w 689568"/>
              <a:gd name="connsiteY154" fmla="*/ 39026 h 132725"/>
              <a:gd name="connsiteX155" fmla="*/ 619674 w 689568"/>
              <a:gd name="connsiteY155" fmla="*/ 51860 h 132725"/>
              <a:gd name="connsiteX156" fmla="*/ 617211 w 689568"/>
              <a:gd name="connsiteY156" fmla="*/ 67856 h 132725"/>
              <a:gd name="connsiteX157" fmla="*/ 630799 w 689568"/>
              <a:gd name="connsiteY157" fmla="*/ 69439 h 132725"/>
              <a:gd name="connsiteX158" fmla="*/ 630799 w 689568"/>
              <a:gd name="connsiteY158" fmla="*/ 67856 h 132725"/>
              <a:gd name="connsiteX159" fmla="*/ 632211 w 689568"/>
              <a:gd name="connsiteY159" fmla="*/ 56782 h 132725"/>
              <a:gd name="connsiteX160" fmla="*/ 636447 w 689568"/>
              <a:gd name="connsiteY160" fmla="*/ 47288 h 132725"/>
              <a:gd name="connsiteX161" fmla="*/ 643326 w 689568"/>
              <a:gd name="connsiteY161" fmla="*/ 40960 h 132725"/>
              <a:gd name="connsiteX162" fmla="*/ 653209 w 689568"/>
              <a:gd name="connsiteY162" fmla="*/ 38499 h 132725"/>
              <a:gd name="connsiteX163" fmla="*/ 663092 w 689568"/>
              <a:gd name="connsiteY163" fmla="*/ 40960 h 132725"/>
              <a:gd name="connsiteX164" fmla="*/ 670333 w 689568"/>
              <a:gd name="connsiteY164" fmla="*/ 47288 h 132725"/>
              <a:gd name="connsiteX165" fmla="*/ 674387 w 689568"/>
              <a:gd name="connsiteY165" fmla="*/ 56782 h 132725"/>
              <a:gd name="connsiteX166" fmla="*/ 675980 w 689568"/>
              <a:gd name="connsiteY166" fmla="*/ 67856 h 132725"/>
              <a:gd name="connsiteX167" fmla="*/ 675980 w 689568"/>
              <a:gd name="connsiteY167" fmla="*/ 69439 h 132725"/>
              <a:gd name="connsiteX168" fmla="*/ 674568 w 689568"/>
              <a:gd name="connsiteY168" fmla="*/ 80513 h 132725"/>
              <a:gd name="connsiteX169" fmla="*/ 670333 w 689568"/>
              <a:gd name="connsiteY169" fmla="*/ 89831 h 132725"/>
              <a:gd name="connsiteX170" fmla="*/ 663273 w 689568"/>
              <a:gd name="connsiteY170" fmla="*/ 96335 h 132725"/>
              <a:gd name="connsiteX171" fmla="*/ 653390 w 689568"/>
              <a:gd name="connsiteY171" fmla="*/ 98620 h 132725"/>
              <a:gd name="connsiteX172" fmla="*/ 643506 w 689568"/>
              <a:gd name="connsiteY172" fmla="*/ 96335 h 132725"/>
              <a:gd name="connsiteX173" fmla="*/ 636447 w 689568"/>
              <a:gd name="connsiteY173" fmla="*/ 89831 h 132725"/>
              <a:gd name="connsiteX174" fmla="*/ 632211 w 689568"/>
              <a:gd name="connsiteY174" fmla="*/ 80513 h 132725"/>
              <a:gd name="connsiteX175" fmla="*/ 630799 w 689568"/>
              <a:gd name="connsiteY175" fmla="*/ 69439 h 13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689568" h="132725">
                <a:moveTo>
                  <a:pt x="40769" y="27424"/>
                </a:moveTo>
                <a:cubicBezTo>
                  <a:pt x="35004" y="27424"/>
                  <a:pt x="29826" y="28713"/>
                  <a:pt x="25238" y="31291"/>
                </a:cubicBezTo>
                <a:cubicBezTo>
                  <a:pt x="20766" y="33753"/>
                  <a:pt x="16884" y="37151"/>
                  <a:pt x="13589" y="41487"/>
                </a:cubicBezTo>
                <a:lnTo>
                  <a:pt x="13589" y="39553"/>
                </a:lnTo>
                <a:lnTo>
                  <a:pt x="12883" y="28830"/>
                </a:lnTo>
                <a:lnTo>
                  <a:pt x="0" y="28830"/>
                </a:lnTo>
                <a:lnTo>
                  <a:pt x="0" y="108114"/>
                </a:lnTo>
                <a:lnTo>
                  <a:pt x="13589" y="108114"/>
                </a:lnTo>
                <a:lnTo>
                  <a:pt x="13589" y="57308"/>
                </a:lnTo>
                <a:cubicBezTo>
                  <a:pt x="14531" y="54848"/>
                  <a:pt x="15648" y="52621"/>
                  <a:pt x="16943" y="50629"/>
                </a:cubicBezTo>
                <a:cubicBezTo>
                  <a:pt x="18355" y="48636"/>
                  <a:pt x="19943" y="46996"/>
                  <a:pt x="21708" y="45707"/>
                </a:cubicBezTo>
                <a:cubicBezTo>
                  <a:pt x="23709" y="44066"/>
                  <a:pt x="26061" y="42894"/>
                  <a:pt x="28768" y="42191"/>
                </a:cubicBezTo>
                <a:cubicBezTo>
                  <a:pt x="31474" y="41370"/>
                  <a:pt x="34533" y="40960"/>
                  <a:pt x="37945" y="40960"/>
                </a:cubicBezTo>
                <a:cubicBezTo>
                  <a:pt x="40533" y="40960"/>
                  <a:pt x="43004" y="41077"/>
                  <a:pt x="45357" y="41312"/>
                </a:cubicBezTo>
                <a:cubicBezTo>
                  <a:pt x="47711" y="41546"/>
                  <a:pt x="50181" y="41957"/>
                  <a:pt x="52770" y="42542"/>
                </a:cubicBezTo>
                <a:lnTo>
                  <a:pt x="54710" y="29358"/>
                </a:lnTo>
                <a:cubicBezTo>
                  <a:pt x="53298" y="28772"/>
                  <a:pt x="51240" y="28303"/>
                  <a:pt x="48534" y="27952"/>
                </a:cubicBezTo>
                <a:cubicBezTo>
                  <a:pt x="45828" y="27599"/>
                  <a:pt x="43239" y="27424"/>
                  <a:pt x="40769" y="27424"/>
                </a:cubicBezTo>
                <a:close/>
                <a:moveTo>
                  <a:pt x="146111" y="67330"/>
                </a:moveTo>
                <a:lnTo>
                  <a:pt x="146111" y="42366"/>
                </a:lnTo>
                <a:cubicBezTo>
                  <a:pt x="146111" y="35570"/>
                  <a:pt x="145346" y="29592"/>
                  <a:pt x="143817" y="24436"/>
                </a:cubicBezTo>
                <a:cubicBezTo>
                  <a:pt x="142286" y="19161"/>
                  <a:pt x="140051" y="14708"/>
                  <a:pt x="137110" y="11075"/>
                </a:cubicBezTo>
                <a:cubicBezTo>
                  <a:pt x="134051" y="7442"/>
                  <a:pt x="130344" y="4688"/>
                  <a:pt x="125991" y="2813"/>
                </a:cubicBezTo>
                <a:cubicBezTo>
                  <a:pt x="121755" y="937"/>
                  <a:pt x="116931" y="0"/>
                  <a:pt x="111519" y="0"/>
                </a:cubicBezTo>
                <a:cubicBezTo>
                  <a:pt x="105989" y="0"/>
                  <a:pt x="101048" y="937"/>
                  <a:pt x="96694" y="2813"/>
                </a:cubicBezTo>
                <a:cubicBezTo>
                  <a:pt x="92459" y="4688"/>
                  <a:pt x="88870" y="7442"/>
                  <a:pt x="85929" y="11075"/>
                </a:cubicBezTo>
                <a:cubicBezTo>
                  <a:pt x="82987" y="14708"/>
                  <a:pt x="80693" y="19161"/>
                  <a:pt x="79046" y="24436"/>
                </a:cubicBezTo>
                <a:cubicBezTo>
                  <a:pt x="77516" y="29592"/>
                  <a:pt x="76752" y="35570"/>
                  <a:pt x="76752" y="42366"/>
                </a:cubicBezTo>
                <a:lnTo>
                  <a:pt x="76752" y="67330"/>
                </a:lnTo>
                <a:cubicBezTo>
                  <a:pt x="76752" y="74126"/>
                  <a:pt x="77516" y="80162"/>
                  <a:pt x="79046" y="85435"/>
                </a:cubicBezTo>
                <a:cubicBezTo>
                  <a:pt x="80693" y="90593"/>
                  <a:pt x="82987" y="94987"/>
                  <a:pt x="85929" y="98620"/>
                </a:cubicBezTo>
                <a:cubicBezTo>
                  <a:pt x="88988" y="102253"/>
                  <a:pt x="92635" y="105007"/>
                  <a:pt x="96871" y="106883"/>
                </a:cubicBezTo>
                <a:cubicBezTo>
                  <a:pt x="101224" y="108640"/>
                  <a:pt x="106107" y="109520"/>
                  <a:pt x="111519" y="109520"/>
                </a:cubicBezTo>
                <a:cubicBezTo>
                  <a:pt x="117049" y="109520"/>
                  <a:pt x="121932" y="108640"/>
                  <a:pt x="126168" y="106883"/>
                </a:cubicBezTo>
                <a:cubicBezTo>
                  <a:pt x="130521" y="105007"/>
                  <a:pt x="134168" y="102253"/>
                  <a:pt x="137110" y="98620"/>
                </a:cubicBezTo>
                <a:cubicBezTo>
                  <a:pt x="140051" y="94987"/>
                  <a:pt x="142286" y="90593"/>
                  <a:pt x="143817" y="85435"/>
                </a:cubicBezTo>
                <a:cubicBezTo>
                  <a:pt x="145346" y="80162"/>
                  <a:pt x="146111" y="74126"/>
                  <a:pt x="146111" y="67330"/>
                </a:cubicBezTo>
                <a:close/>
                <a:moveTo>
                  <a:pt x="90517" y="64692"/>
                </a:moveTo>
                <a:cubicBezTo>
                  <a:pt x="90517" y="63403"/>
                  <a:pt x="90517" y="62172"/>
                  <a:pt x="90517" y="61001"/>
                </a:cubicBezTo>
                <a:cubicBezTo>
                  <a:pt x="90517" y="59712"/>
                  <a:pt x="90517" y="58481"/>
                  <a:pt x="90517" y="57308"/>
                </a:cubicBezTo>
                <a:lnTo>
                  <a:pt x="90517" y="39378"/>
                </a:lnTo>
                <a:cubicBezTo>
                  <a:pt x="90517" y="34339"/>
                  <a:pt x="90988" y="29944"/>
                  <a:pt x="91929" y="26193"/>
                </a:cubicBezTo>
                <a:cubicBezTo>
                  <a:pt x="92989" y="22443"/>
                  <a:pt x="94518" y="19337"/>
                  <a:pt x="96518" y="16876"/>
                </a:cubicBezTo>
                <a:cubicBezTo>
                  <a:pt x="98283" y="15001"/>
                  <a:pt x="100400" y="13594"/>
                  <a:pt x="102872" y="12657"/>
                </a:cubicBezTo>
                <a:cubicBezTo>
                  <a:pt x="105342" y="11602"/>
                  <a:pt x="108225" y="11075"/>
                  <a:pt x="111519" y="11075"/>
                </a:cubicBezTo>
                <a:cubicBezTo>
                  <a:pt x="114696" y="11075"/>
                  <a:pt x="117461" y="11543"/>
                  <a:pt x="119815" y="12482"/>
                </a:cubicBezTo>
                <a:cubicBezTo>
                  <a:pt x="122285" y="13419"/>
                  <a:pt x="124344" y="14825"/>
                  <a:pt x="125991" y="16701"/>
                </a:cubicBezTo>
                <a:cubicBezTo>
                  <a:pt x="127756" y="18458"/>
                  <a:pt x="129109" y="20685"/>
                  <a:pt x="130050" y="23380"/>
                </a:cubicBezTo>
                <a:cubicBezTo>
                  <a:pt x="131110" y="26076"/>
                  <a:pt x="131816" y="29181"/>
                  <a:pt x="132168" y="32697"/>
                </a:cubicBezTo>
                <a:lnTo>
                  <a:pt x="90517" y="64692"/>
                </a:lnTo>
                <a:close/>
                <a:moveTo>
                  <a:pt x="132522" y="70142"/>
                </a:moveTo>
                <a:cubicBezTo>
                  <a:pt x="132522" y="75415"/>
                  <a:pt x="131992" y="79987"/>
                  <a:pt x="130932" y="83854"/>
                </a:cubicBezTo>
                <a:cubicBezTo>
                  <a:pt x="129874" y="87722"/>
                  <a:pt x="128226" y="90827"/>
                  <a:pt x="125991" y="93170"/>
                </a:cubicBezTo>
                <a:cubicBezTo>
                  <a:pt x="124226" y="94929"/>
                  <a:pt x="122167" y="96277"/>
                  <a:pt x="119815" y="97214"/>
                </a:cubicBezTo>
                <a:cubicBezTo>
                  <a:pt x="117461" y="98152"/>
                  <a:pt x="114696" y="98620"/>
                  <a:pt x="111519" y="98620"/>
                </a:cubicBezTo>
                <a:cubicBezTo>
                  <a:pt x="108578" y="98620"/>
                  <a:pt x="105931" y="98211"/>
                  <a:pt x="103578" y="97390"/>
                </a:cubicBezTo>
                <a:cubicBezTo>
                  <a:pt x="101224" y="96452"/>
                  <a:pt x="99223" y="95163"/>
                  <a:pt x="97577" y="93523"/>
                </a:cubicBezTo>
                <a:cubicBezTo>
                  <a:pt x="95812" y="91764"/>
                  <a:pt x="94341" y="89538"/>
                  <a:pt x="93165" y="86842"/>
                </a:cubicBezTo>
                <a:cubicBezTo>
                  <a:pt x="92105" y="84147"/>
                  <a:pt x="91341" y="80982"/>
                  <a:pt x="90871" y="77350"/>
                </a:cubicBezTo>
                <a:lnTo>
                  <a:pt x="132522" y="45707"/>
                </a:lnTo>
                <a:cubicBezTo>
                  <a:pt x="132522" y="47113"/>
                  <a:pt x="132522" y="48870"/>
                  <a:pt x="132522" y="50980"/>
                </a:cubicBezTo>
                <a:cubicBezTo>
                  <a:pt x="132522" y="52972"/>
                  <a:pt x="132522" y="54320"/>
                  <a:pt x="132522" y="55023"/>
                </a:cubicBezTo>
                <a:lnTo>
                  <a:pt x="132522" y="70142"/>
                </a:lnTo>
                <a:close/>
                <a:moveTo>
                  <a:pt x="203801" y="104949"/>
                </a:moveTo>
                <a:lnTo>
                  <a:pt x="203801" y="92116"/>
                </a:lnTo>
                <a:lnTo>
                  <a:pt x="188976" y="92116"/>
                </a:lnTo>
                <a:lnTo>
                  <a:pt x="188976" y="105124"/>
                </a:lnTo>
                <a:cubicBezTo>
                  <a:pt x="188976" y="109344"/>
                  <a:pt x="188447" y="113387"/>
                  <a:pt x="187388" y="117255"/>
                </a:cubicBezTo>
                <a:cubicBezTo>
                  <a:pt x="186447" y="121122"/>
                  <a:pt x="184799" y="124755"/>
                  <a:pt x="182446" y="128154"/>
                </a:cubicBezTo>
                <a:lnTo>
                  <a:pt x="190918" y="132725"/>
                </a:lnTo>
                <a:cubicBezTo>
                  <a:pt x="194918" y="129209"/>
                  <a:pt x="198036" y="124932"/>
                  <a:pt x="200271" y="119891"/>
                </a:cubicBezTo>
                <a:cubicBezTo>
                  <a:pt x="202625" y="114852"/>
                  <a:pt x="203801" y="109871"/>
                  <a:pt x="203801" y="104949"/>
                </a:cubicBezTo>
                <a:close/>
                <a:moveTo>
                  <a:pt x="366301" y="97038"/>
                </a:moveTo>
                <a:lnTo>
                  <a:pt x="414305" y="38499"/>
                </a:lnTo>
                <a:lnTo>
                  <a:pt x="414305" y="28830"/>
                </a:lnTo>
                <a:lnTo>
                  <a:pt x="349539" y="28830"/>
                </a:lnTo>
                <a:lnTo>
                  <a:pt x="349539" y="40081"/>
                </a:lnTo>
                <a:lnTo>
                  <a:pt x="396481" y="40081"/>
                </a:lnTo>
                <a:lnTo>
                  <a:pt x="349008" y="98093"/>
                </a:lnTo>
                <a:lnTo>
                  <a:pt x="349008" y="108114"/>
                </a:lnTo>
                <a:lnTo>
                  <a:pt x="416960" y="108114"/>
                </a:lnTo>
                <a:lnTo>
                  <a:pt x="416960" y="97038"/>
                </a:lnTo>
                <a:lnTo>
                  <a:pt x="366301" y="97038"/>
                </a:lnTo>
                <a:close/>
                <a:moveTo>
                  <a:pt x="475525" y="109520"/>
                </a:moveTo>
                <a:cubicBezTo>
                  <a:pt x="483172" y="109520"/>
                  <a:pt x="489644" y="107997"/>
                  <a:pt x="494941" y="104949"/>
                </a:cubicBezTo>
                <a:cubicBezTo>
                  <a:pt x="500239" y="101785"/>
                  <a:pt x="504181" y="98211"/>
                  <a:pt x="506767" y="94226"/>
                </a:cubicBezTo>
                <a:lnTo>
                  <a:pt x="498477" y="87897"/>
                </a:lnTo>
                <a:cubicBezTo>
                  <a:pt x="496003" y="91061"/>
                  <a:pt x="492886" y="93640"/>
                  <a:pt x="489124" y="95632"/>
                </a:cubicBezTo>
                <a:cubicBezTo>
                  <a:pt x="485352" y="97508"/>
                  <a:pt x="481060" y="98445"/>
                  <a:pt x="476237" y="98445"/>
                </a:cubicBezTo>
                <a:cubicBezTo>
                  <a:pt x="472475" y="98445"/>
                  <a:pt x="469053" y="97800"/>
                  <a:pt x="466003" y="96511"/>
                </a:cubicBezTo>
                <a:cubicBezTo>
                  <a:pt x="463055" y="95104"/>
                  <a:pt x="460525" y="93230"/>
                  <a:pt x="458413" y="90885"/>
                </a:cubicBezTo>
                <a:cubicBezTo>
                  <a:pt x="456289" y="88659"/>
                  <a:pt x="454584" y="86080"/>
                  <a:pt x="453296" y="83150"/>
                </a:cubicBezTo>
                <a:cubicBezTo>
                  <a:pt x="452110" y="80221"/>
                  <a:pt x="451353" y="76822"/>
                  <a:pt x="451003" y="72955"/>
                </a:cubicBezTo>
                <a:lnTo>
                  <a:pt x="451003" y="72427"/>
                </a:lnTo>
                <a:lnTo>
                  <a:pt x="507829" y="72427"/>
                </a:lnTo>
                <a:lnTo>
                  <a:pt x="507829" y="66274"/>
                </a:lnTo>
                <a:cubicBezTo>
                  <a:pt x="507829" y="60766"/>
                  <a:pt x="507117" y="55668"/>
                  <a:pt x="505706" y="50980"/>
                </a:cubicBezTo>
                <a:cubicBezTo>
                  <a:pt x="504294" y="46176"/>
                  <a:pt x="502181" y="42015"/>
                  <a:pt x="499358" y="38499"/>
                </a:cubicBezTo>
                <a:cubicBezTo>
                  <a:pt x="496534" y="35100"/>
                  <a:pt x="492942" y="32405"/>
                  <a:pt x="488593" y="30412"/>
                </a:cubicBezTo>
                <a:cubicBezTo>
                  <a:pt x="484358" y="28420"/>
                  <a:pt x="479410" y="27424"/>
                  <a:pt x="473763" y="27424"/>
                </a:cubicBezTo>
                <a:cubicBezTo>
                  <a:pt x="469177" y="27424"/>
                  <a:pt x="464704" y="28361"/>
                  <a:pt x="460356" y="30237"/>
                </a:cubicBezTo>
                <a:cubicBezTo>
                  <a:pt x="455996" y="32112"/>
                  <a:pt x="452110" y="34748"/>
                  <a:pt x="448699" y="38147"/>
                </a:cubicBezTo>
                <a:cubicBezTo>
                  <a:pt x="445288" y="41663"/>
                  <a:pt x="442532" y="45941"/>
                  <a:pt x="440408" y="50980"/>
                </a:cubicBezTo>
                <a:cubicBezTo>
                  <a:pt x="438409" y="56020"/>
                  <a:pt x="437404" y="61763"/>
                  <a:pt x="437404" y="68208"/>
                </a:cubicBezTo>
                <a:lnTo>
                  <a:pt x="437404" y="71196"/>
                </a:lnTo>
                <a:cubicBezTo>
                  <a:pt x="437404" y="76822"/>
                  <a:pt x="438353" y="81979"/>
                  <a:pt x="440228" y="86666"/>
                </a:cubicBezTo>
                <a:cubicBezTo>
                  <a:pt x="442114" y="91355"/>
                  <a:pt x="444700" y="95398"/>
                  <a:pt x="447999" y="98796"/>
                </a:cubicBezTo>
                <a:cubicBezTo>
                  <a:pt x="451410" y="102195"/>
                  <a:pt x="455408" y="104832"/>
                  <a:pt x="459994" y="106707"/>
                </a:cubicBezTo>
                <a:cubicBezTo>
                  <a:pt x="464704" y="108582"/>
                  <a:pt x="469877" y="109520"/>
                  <a:pt x="475525" y="109520"/>
                </a:cubicBezTo>
                <a:close/>
                <a:moveTo>
                  <a:pt x="473763" y="38499"/>
                </a:moveTo>
                <a:cubicBezTo>
                  <a:pt x="477174" y="38499"/>
                  <a:pt x="480122" y="39144"/>
                  <a:pt x="482584" y="40432"/>
                </a:cubicBezTo>
                <a:cubicBezTo>
                  <a:pt x="485182" y="41721"/>
                  <a:pt x="487294" y="43363"/>
                  <a:pt x="488944" y="45354"/>
                </a:cubicBezTo>
                <a:cubicBezTo>
                  <a:pt x="490593" y="47464"/>
                  <a:pt x="491880" y="49926"/>
                  <a:pt x="492829" y="52738"/>
                </a:cubicBezTo>
                <a:cubicBezTo>
                  <a:pt x="493767" y="55551"/>
                  <a:pt x="494241" y="58188"/>
                  <a:pt x="494241" y="60649"/>
                </a:cubicBezTo>
                <a:lnTo>
                  <a:pt x="494241" y="61176"/>
                </a:lnTo>
                <a:lnTo>
                  <a:pt x="451523" y="61176"/>
                </a:lnTo>
                <a:cubicBezTo>
                  <a:pt x="451997" y="57544"/>
                  <a:pt x="452878" y="54320"/>
                  <a:pt x="454177" y="51507"/>
                </a:cubicBezTo>
                <a:cubicBezTo>
                  <a:pt x="455589" y="48695"/>
                  <a:pt x="457295" y="46351"/>
                  <a:pt x="459294" y="44476"/>
                </a:cubicBezTo>
                <a:cubicBezTo>
                  <a:pt x="461293" y="42483"/>
                  <a:pt x="463473" y="41018"/>
                  <a:pt x="465822" y="40081"/>
                </a:cubicBezTo>
                <a:cubicBezTo>
                  <a:pt x="468296" y="39026"/>
                  <a:pt x="470939" y="38499"/>
                  <a:pt x="473763" y="38499"/>
                </a:cubicBezTo>
                <a:close/>
                <a:moveTo>
                  <a:pt x="582818" y="27424"/>
                </a:moveTo>
                <a:cubicBezTo>
                  <a:pt x="577046" y="27424"/>
                  <a:pt x="571873" y="28713"/>
                  <a:pt x="567287" y="31291"/>
                </a:cubicBezTo>
                <a:cubicBezTo>
                  <a:pt x="562814" y="33753"/>
                  <a:pt x="558928" y="37151"/>
                  <a:pt x="555630" y="41487"/>
                </a:cubicBezTo>
                <a:lnTo>
                  <a:pt x="555630" y="39553"/>
                </a:lnTo>
                <a:lnTo>
                  <a:pt x="554930" y="28830"/>
                </a:lnTo>
                <a:lnTo>
                  <a:pt x="542042" y="28830"/>
                </a:lnTo>
                <a:lnTo>
                  <a:pt x="542042" y="108114"/>
                </a:lnTo>
                <a:lnTo>
                  <a:pt x="555630" y="108114"/>
                </a:lnTo>
                <a:lnTo>
                  <a:pt x="555630" y="57308"/>
                </a:lnTo>
                <a:cubicBezTo>
                  <a:pt x="556579" y="54848"/>
                  <a:pt x="557697" y="52621"/>
                  <a:pt x="558985" y="50629"/>
                </a:cubicBezTo>
                <a:cubicBezTo>
                  <a:pt x="560397" y="48636"/>
                  <a:pt x="561989" y="46996"/>
                  <a:pt x="563751" y="45707"/>
                </a:cubicBezTo>
                <a:cubicBezTo>
                  <a:pt x="565751" y="44066"/>
                  <a:pt x="568100" y="42894"/>
                  <a:pt x="570811" y="42191"/>
                </a:cubicBezTo>
                <a:cubicBezTo>
                  <a:pt x="573522" y="41370"/>
                  <a:pt x="576571" y="40960"/>
                  <a:pt x="579994" y="40960"/>
                </a:cubicBezTo>
                <a:cubicBezTo>
                  <a:pt x="582580" y="40960"/>
                  <a:pt x="585043" y="41077"/>
                  <a:pt x="587403" y="41312"/>
                </a:cubicBezTo>
                <a:cubicBezTo>
                  <a:pt x="589753" y="41546"/>
                  <a:pt x="592226" y="41957"/>
                  <a:pt x="594813" y="42542"/>
                </a:cubicBezTo>
                <a:lnTo>
                  <a:pt x="596756" y="29358"/>
                </a:lnTo>
                <a:cubicBezTo>
                  <a:pt x="595344" y="28772"/>
                  <a:pt x="593288" y="28303"/>
                  <a:pt x="590577" y="27952"/>
                </a:cubicBezTo>
                <a:cubicBezTo>
                  <a:pt x="587866" y="27599"/>
                  <a:pt x="585280" y="27424"/>
                  <a:pt x="582818" y="27424"/>
                </a:cubicBezTo>
                <a:close/>
                <a:moveTo>
                  <a:pt x="617211" y="67856"/>
                </a:moveTo>
                <a:lnTo>
                  <a:pt x="617211" y="69439"/>
                </a:lnTo>
                <a:cubicBezTo>
                  <a:pt x="617211" y="75064"/>
                  <a:pt x="618036" y="80338"/>
                  <a:pt x="619674" y="85260"/>
                </a:cubicBezTo>
                <a:cubicBezTo>
                  <a:pt x="621323" y="90182"/>
                  <a:pt x="623740" y="94460"/>
                  <a:pt x="626914" y="98093"/>
                </a:cubicBezTo>
                <a:cubicBezTo>
                  <a:pt x="629975" y="101609"/>
                  <a:pt x="633736" y="104421"/>
                  <a:pt x="638209" y="106531"/>
                </a:cubicBezTo>
                <a:cubicBezTo>
                  <a:pt x="642682" y="108523"/>
                  <a:pt x="647742" y="109520"/>
                  <a:pt x="653390" y="109520"/>
                </a:cubicBezTo>
                <a:cubicBezTo>
                  <a:pt x="659037" y="109520"/>
                  <a:pt x="664030" y="108523"/>
                  <a:pt x="668390" y="106531"/>
                </a:cubicBezTo>
                <a:cubicBezTo>
                  <a:pt x="672863" y="104421"/>
                  <a:pt x="676680" y="101609"/>
                  <a:pt x="679866" y="98093"/>
                </a:cubicBezTo>
                <a:cubicBezTo>
                  <a:pt x="682915" y="94460"/>
                  <a:pt x="685276" y="90182"/>
                  <a:pt x="686925" y="85260"/>
                </a:cubicBezTo>
                <a:cubicBezTo>
                  <a:pt x="688687" y="80338"/>
                  <a:pt x="689568" y="75064"/>
                  <a:pt x="689568" y="69439"/>
                </a:cubicBezTo>
                <a:lnTo>
                  <a:pt x="689568" y="67856"/>
                </a:lnTo>
                <a:cubicBezTo>
                  <a:pt x="689568" y="62114"/>
                  <a:pt x="688687" y="56782"/>
                  <a:pt x="686925" y="51860"/>
                </a:cubicBezTo>
                <a:cubicBezTo>
                  <a:pt x="685276" y="46937"/>
                  <a:pt x="682915" y="42660"/>
                  <a:pt x="679866" y="39026"/>
                </a:cubicBezTo>
                <a:cubicBezTo>
                  <a:pt x="676680" y="35393"/>
                  <a:pt x="672863" y="32580"/>
                  <a:pt x="668390" y="30588"/>
                </a:cubicBezTo>
                <a:cubicBezTo>
                  <a:pt x="663917" y="28478"/>
                  <a:pt x="658857" y="27424"/>
                  <a:pt x="653209" y="27424"/>
                </a:cubicBezTo>
                <a:cubicBezTo>
                  <a:pt x="647686" y="27424"/>
                  <a:pt x="642682" y="28478"/>
                  <a:pt x="638209" y="30588"/>
                </a:cubicBezTo>
                <a:cubicBezTo>
                  <a:pt x="633736" y="32580"/>
                  <a:pt x="629975" y="35393"/>
                  <a:pt x="626914" y="39026"/>
                </a:cubicBezTo>
                <a:cubicBezTo>
                  <a:pt x="623740" y="42660"/>
                  <a:pt x="621323" y="46937"/>
                  <a:pt x="619674" y="51860"/>
                </a:cubicBezTo>
                <a:cubicBezTo>
                  <a:pt x="618036" y="56782"/>
                  <a:pt x="617211" y="62114"/>
                  <a:pt x="617211" y="67856"/>
                </a:cubicBezTo>
                <a:close/>
                <a:moveTo>
                  <a:pt x="630799" y="69439"/>
                </a:moveTo>
                <a:lnTo>
                  <a:pt x="630799" y="67856"/>
                </a:lnTo>
                <a:cubicBezTo>
                  <a:pt x="630799" y="63989"/>
                  <a:pt x="631263" y="60298"/>
                  <a:pt x="632211" y="56782"/>
                </a:cubicBezTo>
                <a:cubicBezTo>
                  <a:pt x="633149" y="53149"/>
                  <a:pt x="634561" y="49984"/>
                  <a:pt x="636447" y="47288"/>
                </a:cubicBezTo>
                <a:cubicBezTo>
                  <a:pt x="638322" y="44593"/>
                  <a:pt x="640626" y="42483"/>
                  <a:pt x="643326" y="40960"/>
                </a:cubicBezTo>
                <a:cubicBezTo>
                  <a:pt x="646150" y="39319"/>
                  <a:pt x="649448" y="38499"/>
                  <a:pt x="653209" y="38499"/>
                </a:cubicBezTo>
                <a:cubicBezTo>
                  <a:pt x="656970" y="38499"/>
                  <a:pt x="660268" y="39319"/>
                  <a:pt x="663092" y="40960"/>
                </a:cubicBezTo>
                <a:cubicBezTo>
                  <a:pt x="665916" y="42483"/>
                  <a:pt x="668333" y="44593"/>
                  <a:pt x="670333" y="47288"/>
                </a:cubicBezTo>
                <a:cubicBezTo>
                  <a:pt x="672094" y="49984"/>
                  <a:pt x="673450" y="53149"/>
                  <a:pt x="674387" y="56782"/>
                </a:cubicBezTo>
                <a:cubicBezTo>
                  <a:pt x="675449" y="60298"/>
                  <a:pt x="675980" y="63989"/>
                  <a:pt x="675980" y="67856"/>
                </a:cubicBezTo>
                <a:lnTo>
                  <a:pt x="675980" y="69439"/>
                </a:lnTo>
                <a:cubicBezTo>
                  <a:pt x="675980" y="73306"/>
                  <a:pt x="675506" y="76997"/>
                  <a:pt x="674568" y="80513"/>
                </a:cubicBezTo>
                <a:cubicBezTo>
                  <a:pt x="673619" y="84029"/>
                  <a:pt x="672208" y="87136"/>
                  <a:pt x="670333" y="89831"/>
                </a:cubicBezTo>
                <a:cubicBezTo>
                  <a:pt x="668446" y="92527"/>
                  <a:pt x="666097" y="94695"/>
                  <a:pt x="663273" y="96335"/>
                </a:cubicBezTo>
                <a:cubicBezTo>
                  <a:pt x="660449" y="97859"/>
                  <a:pt x="657151" y="98620"/>
                  <a:pt x="653390" y="98620"/>
                </a:cubicBezTo>
                <a:cubicBezTo>
                  <a:pt x="649617" y="98620"/>
                  <a:pt x="646330" y="97859"/>
                  <a:pt x="643506" y="96335"/>
                </a:cubicBezTo>
                <a:cubicBezTo>
                  <a:pt x="640683" y="94695"/>
                  <a:pt x="638322" y="92527"/>
                  <a:pt x="636447" y="89831"/>
                </a:cubicBezTo>
                <a:cubicBezTo>
                  <a:pt x="634561" y="87136"/>
                  <a:pt x="633149" y="84029"/>
                  <a:pt x="632211" y="80513"/>
                </a:cubicBezTo>
                <a:cubicBezTo>
                  <a:pt x="631263" y="76997"/>
                  <a:pt x="630799" y="73306"/>
                  <a:pt x="630799" y="69439"/>
                </a:cubicBezTo>
                <a:close/>
              </a:path>
            </a:pathLst>
          </a:custGeom>
          <a:solidFill>
            <a:srgbClr val="000000"/>
          </a:solidFill>
          <a:ln w="11290" cap="sq">
            <a:noFill/>
            <a:prstDash val="solid"/>
            <a:miter/>
          </a:ln>
        </p:spPr>
        <p:txBody>
          <a:bodyPr rtlCol="0" anchor="ctr"/>
          <a:lstStyle/>
          <a:p>
            <a:endParaRPr lang="en-US" sz="1701"/>
          </a:p>
        </p:txBody>
      </p:sp>
      <p:sp>
        <p:nvSpPr>
          <p:cNvPr id="60" name="Freeform 59">
            <a:extLst>
              <a:ext uri="{FF2B5EF4-FFF2-40B4-BE49-F238E27FC236}">
                <a16:creationId xmlns:a16="http://schemas.microsoft.com/office/drawing/2014/main" id="{32C35C52-01D9-DC42-86F9-E1EAA64CEF05}"/>
              </a:ext>
            </a:extLst>
          </p:cNvPr>
          <p:cNvSpPr/>
          <p:nvPr/>
        </p:nvSpPr>
        <p:spPr>
          <a:xfrm>
            <a:off x="1205079" y="4956001"/>
            <a:ext cx="385480" cy="135046"/>
          </a:xfrm>
          <a:custGeom>
            <a:avLst/>
            <a:gdLst>
              <a:gd name="connsiteX0" fmla="*/ 0 w 407955"/>
              <a:gd name="connsiteY0" fmla="*/ 0 h 142920"/>
              <a:gd name="connsiteX1" fmla="*/ 0 w 407955"/>
              <a:gd name="connsiteY1" fmla="*/ 11777 h 142920"/>
              <a:gd name="connsiteX2" fmla="*/ 27003 w 407955"/>
              <a:gd name="connsiteY2" fmla="*/ 11777 h 142920"/>
              <a:gd name="connsiteX3" fmla="*/ 27003 w 407955"/>
              <a:gd name="connsiteY3" fmla="*/ 100730 h 142920"/>
              <a:gd name="connsiteX4" fmla="*/ 0 w 407955"/>
              <a:gd name="connsiteY4" fmla="*/ 100730 h 142920"/>
              <a:gd name="connsiteX5" fmla="*/ 0 w 407955"/>
              <a:gd name="connsiteY5" fmla="*/ 112508 h 142920"/>
              <a:gd name="connsiteX6" fmla="*/ 66536 w 407955"/>
              <a:gd name="connsiteY6" fmla="*/ 112508 h 142920"/>
              <a:gd name="connsiteX7" fmla="*/ 66536 w 407955"/>
              <a:gd name="connsiteY7" fmla="*/ 100730 h 142920"/>
              <a:gd name="connsiteX8" fmla="*/ 40592 w 407955"/>
              <a:gd name="connsiteY8" fmla="*/ 100730 h 142920"/>
              <a:gd name="connsiteX9" fmla="*/ 40592 w 407955"/>
              <a:gd name="connsiteY9" fmla="*/ 0 h 142920"/>
              <a:gd name="connsiteX10" fmla="*/ 0 w 407955"/>
              <a:gd name="connsiteY10" fmla="*/ 0 h 142920"/>
              <a:gd name="connsiteX11" fmla="*/ 84341 w 407955"/>
              <a:gd name="connsiteY11" fmla="*/ 72251 h 142920"/>
              <a:gd name="connsiteX12" fmla="*/ 84341 w 407955"/>
              <a:gd name="connsiteY12" fmla="*/ 73834 h 142920"/>
              <a:gd name="connsiteX13" fmla="*/ 86811 w 407955"/>
              <a:gd name="connsiteY13" fmla="*/ 89655 h 142920"/>
              <a:gd name="connsiteX14" fmla="*/ 94047 w 407955"/>
              <a:gd name="connsiteY14" fmla="*/ 102487 h 142920"/>
              <a:gd name="connsiteX15" fmla="*/ 105342 w 407955"/>
              <a:gd name="connsiteY15" fmla="*/ 110925 h 142920"/>
              <a:gd name="connsiteX16" fmla="*/ 120520 w 407955"/>
              <a:gd name="connsiteY16" fmla="*/ 113915 h 142920"/>
              <a:gd name="connsiteX17" fmla="*/ 135521 w 407955"/>
              <a:gd name="connsiteY17" fmla="*/ 110925 h 142920"/>
              <a:gd name="connsiteX18" fmla="*/ 146993 w 407955"/>
              <a:gd name="connsiteY18" fmla="*/ 102487 h 142920"/>
              <a:gd name="connsiteX19" fmla="*/ 154052 w 407955"/>
              <a:gd name="connsiteY19" fmla="*/ 89655 h 142920"/>
              <a:gd name="connsiteX20" fmla="*/ 156700 w 407955"/>
              <a:gd name="connsiteY20" fmla="*/ 73834 h 142920"/>
              <a:gd name="connsiteX21" fmla="*/ 156700 w 407955"/>
              <a:gd name="connsiteY21" fmla="*/ 72251 h 142920"/>
              <a:gd name="connsiteX22" fmla="*/ 154052 w 407955"/>
              <a:gd name="connsiteY22" fmla="*/ 56254 h 142920"/>
              <a:gd name="connsiteX23" fmla="*/ 146993 w 407955"/>
              <a:gd name="connsiteY23" fmla="*/ 43420 h 142920"/>
              <a:gd name="connsiteX24" fmla="*/ 135521 w 407955"/>
              <a:gd name="connsiteY24" fmla="*/ 34982 h 142920"/>
              <a:gd name="connsiteX25" fmla="*/ 120344 w 407955"/>
              <a:gd name="connsiteY25" fmla="*/ 31819 h 142920"/>
              <a:gd name="connsiteX26" fmla="*/ 105342 w 407955"/>
              <a:gd name="connsiteY26" fmla="*/ 34982 h 142920"/>
              <a:gd name="connsiteX27" fmla="*/ 94047 w 407955"/>
              <a:gd name="connsiteY27" fmla="*/ 43420 h 142920"/>
              <a:gd name="connsiteX28" fmla="*/ 86811 w 407955"/>
              <a:gd name="connsiteY28" fmla="*/ 56254 h 142920"/>
              <a:gd name="connsiteX29" fmla="*/ 84341 w 407955"/>
              <a:gd name="connsiteY29" fmla="*/ 72251 h 142920"/>
              <a:gd name="connsiteX30" fmla="*/ 97930 w 407955"/>
              <a:gd name="connsiteY30" fmla="*/ 73834 h 142920"/>
              <a:gd name="connsiteX31" fmla="*/ 97930 w 407955"/>
              <a:gd name="connsiteY31" fmla="*/ 72251 h 142920"/>
              <a:gd name="connsiteX32" fmla="*/ 99342 w 407955"/>
              <a:gd name="connsiteY32" fmla="*/ 61176 h 142920"/>
              <a:gd name="connsiteX33" fmla="*/ 103577 w 407955"/>
              <a:gd name="connsiteY33" fmla="*/ 51683 h 142920"/>
              <a:gd name="connsiteX34" fmla="*/ 110461 w 407955"/>
              <a:gd name="connsiteY34" fmla="*/ 45354 h 142920"/>
              <a:gd name="connsiteX35" fmla="*/ 120344 w 407955"/>
              <a:gd name="connsiteY35" fmla="*/ 42894 h 142920"/>
              <a:gd name="connsiteX36" fmla="*/ 130227 w 407955"/>
              <a:gd name="connsiteY36" fmla="*/ 45354 h 142920"/>
              <a:gd name="connsiteX37" fmla="*/ 137463 w 407955"/>
              <a:gd name="connsiteY37" fmla="*/ 51683 h 142920"/>
              <a:gd name="connsiteX38" fmla="*/ 141522 w 407955"/>
              <a:gd name="connsiteY38" fmla="*/ 61176 h 142920"/>
              <a:gd name="connsiteX39" fmla="*/ 143111 w 407955"/>
              <a:gd name="connsiteY39" fmla="*/ 72251 h 142920"/>
              <a:gd name="connsiteX40" fmla="*/ 143111 w 407955"/>
              <a:gd name="connsiteY40" fmla="*/ 73834 h 142920"/>
              <a:gd name="connsiteX41" fmla="*/ 141699 w 407955"/>
              <a:gd name="connsiteY41" fmla="*/ 84908 h 142920"/>
              <a:gd name="connsiteX42" fmla="*/ 137463 w 407955"/>
              <a:gd name="connsiteY42" fmla="*/ 94226 h 142920"/>
              <a:gd name="connsiteX43" fmla="*/ 130403 w 407955"/>
              <a:gd name="connsiteY43" fmla="*/ 100730 h 142920"/>
              <a:gd name="connsiteX44" fmla="*/ 120520 w 407955"/>
              <a:gd name="connsiteY44" fmla="*/ 103015 h 142920"/>
              <a:gd name="connsiteX45" fmla="*/ 110637 w 407955"/>
              <a:gd name="connsiteY45" fmla="*/ 100730 h 142920"/>
              <a:gd name="connsiteX46" fmla="*/ 103577 w 407955"/>
              <a:gd name="connsiteY46" fmla="*/ 94226 h 142920"/>
              <a:gd name="connsiteX47" fmla="*/ 99342 w 407955"/>
              <a:gd name="connsiteY47" fmla="*/ 84908 h 142920"/>
              <a:gd name="connsiteX48" fmla="*/ 97930 w 407955"/>
              <a:gd name="connsiteY48" fmla="*/ 73834 h 142920"/>
              <a:gd name="connsiteX49" fmla="*/ 174680 w 407955"/>
              <a:gd name="connsiteY49" fmla="*/ 72251 h 142920"/>
              <a:gd name="connsiteX50" fmla="*/ 174680 w 407955"/>
              <a:gd name="connsiteY50" fmla="*/ 73834 h 142920"/>
              <a:gd name="connsiteX51" fmla="*/ 177152 w 407955"/>
              <a:gd name="connsiteY51" fmla="*/ 89655 h 142920"/>
              <a:gd name="connsiteX52" fmla="*/ 184388 w 407955"/>
              <a:gd name="connsiteY52" fmla="*/ 102487 h 142920"/>
              <a:gd name="connsiteX53" fmla="*/ 195683 w 407955"/>
              <a:gd name="connsiteY53" fmla="*/ 110925 h 142920"/>
              <a:gd name="connsiteX54" fmla="*/ 210861 w 407955"/>
              <a:gd name="connsiteY54" fmla="*/ 113915 h 142920"/>
              <a:gd name="connsiteX55" fmla="*/ 225862 w 407955"/>
              <a:gd name="connsiteY55" fmla="*/ 110925 h 142920"/>
              <a:gd name="connsiteX56" fmla="*/ 237334 w 407955"/>
              <a:gd name="connsiteY56" fmla="*/ 102487 h 142920"/>
              <a:gd name="connsiteX57" fmla="*/ 244393 w 407955"/>
              <a:gd name="connsiteY57" fmla="*/ 89655 h 142920"/>
              <a:gd name="connsiteX58" fmla="*/ 247041 w 407955"/>
              <a:gd name="connsiteY58" fmla="*/ 73834 h 142920"/>
              <a:gd name="connsiteX59" fmla="*/ 247041 w 407955"/>
              <a:gd name="connsiteY59" fmla="*/ 72251 h 142920"/>
              <a:gd name="connsiteX60" fmla="*/ 244393 w 407955"/>
              <a:gd name="connsiteY60" fmla="*/ 56254 h 142920"/>
              <a:gd name="connsiteX61" fmla="*/ 237334 w 407955"/>
              <a:gd name="connsiteY61" fmla="*/ 43420 h 142920"/>
              <a:gd name="connsiteX62" fmla="*/ 225862 w 407955"/>
              <a:gd name="connsiteY62" fmla="*/ 34982 h 142920"/>
              <a:gd name="connsiteX63" fmla="*/ 210684 w 407955"/>
              <a:gd name="connsiteY63" fmla="*/ 31819 h 142920"/>
              <a:gd name="connsiteX64" fmla="*/ 195683 w 407955"/>
              <a:gd name="connsiteY64" fmla="*/ 34982 h 142920"/>
              <a:gd name="connsiteX65" fmla="*/ 184388 w 407955"/>
              <a:gd name="connsiteY65" fmla="*/ 43420 h 142920"/>
              <a:gd name="connsiteX66" fmla="*/ 177152 w 407955"/>
              <a:gd name="connsiteY66" fmla="*/ 56254 h 142920"/>
              <a:gd name="connsiteX67" fmla="*/ 174680 w 407955"/>
              <a:gd name="connsiteY67" fmla="*/ 72251 h 142920"/>
              <a:gd name="connsiteX68" fmla="*/ 188271 w 407955"/>
              <a:gd name="connsiteY68" fmla="*/ 73834 h 142920"/>
              <a:gd name="connsiteX69" fmla="*/ 188271 w 407955"/>
              <a:gd name="connsiteY69" fmla="*/ 72251 h 142920"/>
              <a:gd name="connsiteX70" fmla="*/ 189683 w 407955"/>
              <a:gd name="connsiteY70" fmla="*/ 61176 h 142920"/>
              <a:gd name="connsiteX71" fmla="*/ 193918 w 407955"/>
              <a:gd name="connsiteY71" fmla="*/ 51683 h 142920"/>
              <a:gd name="connsiteX72" fmla="*/ 200801 w 407955"/>
              <a:gd name="connsiteY72" fmla="*/ 45354 h 142920"/>
              <a:gd name="connsiteX73" fmla="*/ 210684 w 407955"/>
              <a:gd name="connsiteY73" fmla="*/ 42894 h 142920"/>
              <a:gd name="connsiteX74" fmla="*/ 220567 w 407955"/>
              <a:gd name="connsiteY74" fmla="*/ 45354 h 142920"/>
              <a:gd name="connsiteX75" fmla="*/ 227804 w 407955"/>
              <a:gd name="connsiteY75" fmla="*/ 51683 h 142920"/>
              <a:gd name="connsiteX76" fmla="*/ 231862 w 407955"/>
              <a:gd name="connsiteY76" fmla="*/ 61176 h 142920"/>
              <a:gd name="connsiteX77" fmla="*/ 233451 w 407955"/>
              <a:gd name="connsiteY77" fmla="*/ 72251 h 142920"/>
              <a:gd name="connsiteX78" fmla="*/ 233451 w 407955"/>
              <a:gd name="connsiteY78" fmla="*/ 73834 h 142920"/>
              <a:gd name="connsiteX79" fmla="*/ 232040 w 407955"/>
              <a:gd name="connsiteY79" fmla="*/ 84908 h 142920"/>
              <a:gd name="connsiteX80" fmla="*/ 227804 w 407955"/>
              <a:gd name="connsiteY80" fmla="*/ 94226 h 142920"/>
              <a:gd name="connsiteX81" fmla="*/ 220744 w 407955"/>
              <a:gd name="connsiteY81" fmla="*/ 100730 h 142920"/>
              <a:gd name="connsiteX82" fmla="*/ 210861 w 407955"/>
              <a:gd name="connsiteY82" fmla="*/ 103015 h 142920"/>
              <a:gd name="connsiteX83" fmla="*/ 200978 w 407955"/>
              <a:gd name="connsiteY83" fmla="*/ 100730 h 142920"/>
              <a:gd name="connsiteX84" fmla="*/ 193918 w 407955"/>
              <a:gd name="connsiteY84" fmla="*/ 94226 h 142920"/>
              <a:gd name="connsiteX85" fmla="*/ 189683 w 407955"/>
              <a:gd name="connsiteY85" fmla="*/ 84908 h 142920"/>
              <a:gd name="connsiteX86" fmla="*/ 188271 w 407955"/>
              <a:gd name="connsiteY86" fmla="*/ 73834 h 142920"/>
              <a:gd name="connsiteX87" fmla="*/ 268728 w 407955"/>
              <a:gd name="connsiteY87" fmla="*/ 142921 h 142920"/>
              <a:gd name="connsiteX88" fmla="*/ 282318 w 407955"/>
              <a:gd name="connsiteY88" fmla="*/ 142921 h 142920"/>
              <a:gd name="connsiteX89" fmla="*/ 282318 w 407955"/>
              <a:gd name="connsiteY89" fmla="*/ 104949 h 142920"/>
              <a:gd name="connsiteX90" fmla="*/ 285494 w 407955"/>
              <a:gd name="connsiteY90" fmla="*/ 107937 h 142920"/>
              <a:gd name="connsiteX91" fmla="*/ 289024 w 407955"/>
              <a:gd name="connsiteY91" fmla="*/ 110399 h 142920"/>
              <a:gd name="connsiteX92" fmla="*/ 296083 w 407955"/>
              <a:gd name="connsiteY92" fmla="*/ 113035 h 142920"/>
              <a:gd name="connsiteX93" fmla="*/ 304732 w 407955"/>
              <a:gd name="connsiteY93" fmla="*/ 113915 h 142920"/>
              <a:gd name="connsiteX94" fmla="*/ 317967 w 407955"/>
              <a:gd name="connsiteY94" fmla="*/ 110925 h 142920"/>
              <a:gd name="connsiteX95" fmla="*/ 327851 w 407955"/>
              <a:gd name="connsiteY95" fmla="*/ 102487 h 142920"/>
              <a:gd name="connsiteX96" fmla="*/ 333852 w 407955"/>
              <a:gd name="connsiteY96" fmla="*/ 89655 h 142920"/>
              <a:gd name="connsiteX97" fmla="*/ 335970 w 407955"/>
              <a:gd name="connsiteY97" fmla="*/ 73834 h 142920"/>
              <a:gd name="connsiteX98" fmla="*/ 335970 w 407955"/>
              <a:gd name="connsiteY98" fmla="*/ 72251 h 142920"/>
              <a:gd name="connsiteX99" fmla="*/ 333852 w 407955"/>
              <a:gd name="connsiteY99" fmla="*/ 56078 h 142920"/>
              <a:gd name="connsiteX100" fmla="*/ 327851 w 407955"/>
              <a:gd name="connsiteY100" fmla="*/ 43245 h 142920"/>
              <a:gd name="connsiteX101" fmla="*/ 317967 w 407955"/>
              <a:gd name="connsiteY101" fmla="*/ 34807 h 142920"/>
              <a:gd name="connsiteX102" fmla="*/ 304378 w 407955"/>
              <a:gd name="connsiteY102" fmla="*/ 31819 h 142920"/>
              <a:gd name="connsiteX103" fmla="*/ 296260 w 407955"/>
              <a:gd name="connsiteY103" fmla="*/ 32697 h 142920"/>
              <a:gd name="connsiteX104" fmla="*/ 289553 w 407955"/>
              <a:gd name="connsiteY104" fmla="*/ 35334 h 142920"/>
              <a:gd name="connsiteX105" fmla="*/ 285318 w 407955"/>
              <a:gd name="connsiteY105" fmla="*/ 38323 h 142920"/>
              <a:gd name="connsiteX106" fmla="*/ 281788 w 407955"/>
              <a:gd name="connsiteY106" fmla="*/ 41838 h 142920"/>
              <a:gd name="connsiteX107" fmla="*/ 281082 w 407955"/>
              <a:gd name="connsiteY107" fmla="*/ 33225 h 142920"/>
              <a:gd name="connsiteX108" fmla="*/ 268728 w 407955"/>
              <a:gd name="connsiteY108" fmla="*/ 33225 h 142920"/>
              <a:gd name="connsiteX109" fmla="*/ 268728 w 407955"/>
              <a:gd name="connsiteY109" fmla="*/ 142921 h 142920"/>
              <a:gd name="connsiteX110" fmla="*/ 322380 w 407955"/>
              <a:gd name="connsiteY110" fmla="*/ 72251 h 142920"/>
              <a:gd name="connsiteX111" fmla="*/ 322380 w 407955"/>
              <a:gd name="connsiteY111" fmla="*/ 73834 h 142920"/>
              <a:gd name="connsiteX112" fmla="*/ 320969 w 407955"/>
              <a:gd name="connsiteY112" fmla="*/ 84908 h 142920"/>
              <a:gd name="connsiteX113" fmla="*/ 317085 w 407955"/>
              <a:gd name="connsiteY113" fmla="*/ 94049 h 142920"/>
              <a:gd name="connsiteX114" fmla="*/ 310202 w 407955"/>
              <a:gd name="connsiteY114" fmla="*/ 100554 h 142920"/>
              <a:gd name="connsiteX115" fmla="*/ 300496 w 407955"/>
              <a:gd name="connsiteY115" fmla="*/ 102839 h 142920"/>
              <a:gd name="connsiteX116" fmla="*/ 294143 w 407955"/>
              <a:gd name="connsiteY116" fmla="*/ 101961 h 142920"/>
              <a:gd name="connsiteX117" fmla="*/ 288847 w 407955"/>
              <a:gd name="connsiteY117" fmla="*/ 99675 h 142920"/>
              <a:gd name="connsiteX118" fmla="*/ 285141 w 407955"/>
              <a:gd name="connsiteY118" fmla="*/ 96511 h 142920"/>
              <a:gd name="connsiteX119" fmla="*/ 282318 w 407955"/>
              <a:gd name="connsiteY119" fmla="*/ 92292 h 142920"/>
              <a:gd name="connsiteX120" fmla="*/ 282318 w 407955"/>
              <a:gd name="connsiteY120" fmla="*/ 54145 h 142920"/>
              <a:gd name="connsiteX121" fmla="*/ 285494 w 407955"/>
              <a:gd name="connsiteY121" fmla="*/ 49749 h 142920"/>
              <a:gd name="connsiteX122" fmla="*/ 289730 w 407955"/>
              <a:gd name="connsiteY122" fmla="*/ 46233 h 142920"/>
              <a:gd name="connsiteX123" fmla="*/ 294495 w 407955"/>
              <a:gd name="connsiteY123" fmla="*/ 44124 h 142920"/>
              <a:gd name="connsiteX124" fmla="*/ 300496 w 407955"/>
              <a:gd name="connsiteY124" fmla="*/ 43245 h 142920"/>
              <a:gd name="connsiteX125" fmla="*/ 310202 w 407955"/>
              <a:gd name="connsiteY125" fmla="*/ 45707 h 142920"/>
              <a:gd name="connsiteX126" fmla="*/ 317085 w 407955"/>
              <a:gd name="connsiteY126" fmla="*/ 52035 h 142920"/>
              <a:gd name="connsiteX127" fmla="*/ 320969 w 407955"/>
              <a:gd name="connsiteY127" fmla="*/ 61176 h 142920"/>
              <a:gd name="connsiteX128" fmla="*/ 322380 w 407955"/>
              <a:gd name="connsiteY128" fmla="*/ 72251 h 142920"/>
              <a:gd name="connsiteX129" fmla="*/ 386600 w 407955"/>
              <a:gd name="connsiteY129" fmla="*/ 103718 h 142920"/>
              <a:gd name="connsiteX130" fmla="*/ 389248 w 407955"/>
              <a:gd name="connsiteY130" fmla="*/ 110925 h 142920"/>
              <a:gd name="connsiteX131" fmla="*/ 397189 w 407955"/>
              <a:gd name="connsiteY131" fmla="*/ 113915 h 142920"/>
              <a:gd name="connsiteX132" fmla="*/ 405132 w 407955"/>
              <a:gd name="connsiteY132" fmla="*/ 111102 h 142920"/>
              <a:gd name="connsiteX133" fmla="*/ 407956 w 407955"/>
              <a:gd name="connsiteY133" fmla="*/ 103718 h 142920"/>
              <a:gd name="connsiteX134" fmla="*/ 405132 w 407955"/>
              <a:gd name="connsiteY134" fmla="*/ 96335 h 142920"/>
              <a:gd name="connsiteX135" fmla="*/ 397189 w 407955"/>
              <a:gd name="connsiteY135" fmla="*/ 93170 h 142920"/>
              <a:gd name="connsiteX136" fmla="*/ 389248 w 407955"/>
              <a:gd name="connsiteY136" fmla="*/ 96335 h 142920"/>
              <a:gd name="connsiteX137" fmla="*/ 386600 w 407955"/>
              <a:gd name="connsiteY137" fmla="*/ 103718 h 142920"/>
              <a:gd name="connsiteX138" fmla="*/ 386600 w 407955"/>
              <a:gd name="connsiteY138" fmla="*/ 39553 h 142920"/>
              <a:gd name="connsiteX139" fmla="*/ 389248 w 407955"/>
              <a:gd name="connsiteY139" fmla="*/ 46761 h 142920"/>
              <a:gd name="connsiteX140" fmla="*/ 397189 w 407955"/>
              <a:gd name="connsiteY140" fmla="*/ 49749 h 142920"/>
              <a:gd name="connsiteX141" fmla="*/ 405132 w 407955"/>
              <a:gd name="connsiteY141" fmla="*/ 46936 h 142920"/>
              <a:gd name="connsiteX142" fmla="*/ 407956 w 407955"/>
              <a:gd name="connsiteY142" fmla="*/ 39553 h 142920"/>
              <a:gd name="connsiteX143" fmla="*/ 405132 w 407955"/>
              <a:gd name="connsiteY143" fmla="*/ 32170 h 142920"/>
              <a:gd name="connsiteX144" fmla="*/ 397189 w 407955"/>
              <a:gd name="connsiteY144" fmla="*/ 29006 h 142920"/>
              <a:gd name="connsiteX145" fmla="*/ 389248 w 407955"/>
              <a:gd name="connsiteY145" fmla="*/ 32170 h 142920"/>
              <a:gd name="connsiteX146" fmla="*/ 386600 w 407955"/>
              <a:gd name="connsiteY146" fmla="*/ 39553 h 142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407955" h="142920">
                <a:moveTo>
                  <a:pt x="0" y="0"/>
                </a:moveTo>
                <a:lnTo>
                  <a:pt x="0" y="11777"/>
                </a:lnTo>
                <a:lnTo>
                  <a:pt x="27003" y="11777"/>
                </a:lnTo>
                <a:lnTo>
                  <a:pt x="27003" y="100730"/>
                </a:lnTo>
                <a:lnTo>
                  <a:pt x="0" y="100730"/>
                </a:lnTo>
                <a:lnTo>
                  <a:pt x="0" y="112508"/>
                </a:lnTo>
                <a:lnTo>
                  <a:pt x="66536" y="112508"/>
                </a:lnTo>
                <a:lnTo>
                  <a:pt x="66536" y="100730"/>
                </a:lnTo>
                <a:lnTo>
                  <a:pt x="40592" y="100730"/>
                </a:lnTo>
                <a:lnTo>
                  <a:pt x="40592" y="0"/>
                </a:lnTo>
                <a:lnTo>
                  <a:pt x="0" y="0"/>
                </a:lnTo>
                <a:close/>
                <a:moveTo>
                  <a:pt x="84341" y="72251"/>
                </a:moveTo>
                <a:lnTo>
                  <a:pt x="84341" y="73834"/>
                </a:lnTo>
                <a:cubicBezTo>
                  <a:pt x="84341" y="79459"/>
                  <a:pt x="85164" y="84732"/>
                  <a:pt x="86811" y="89655"/>
                </a:cubicBezTo>
                <a:cubicBezTo>
                  <a:pt x="88458" y="94577"/>
                  <a:pt x="90870" y="98854"/>
                  <a:pt x="94047" y="102487"/>
                </a:cubicBezTo>
                <a:cubicBezTo>
                  <a:pt x="97106" y="106003"/>
                  <a:pt x="100871" y="108816"/>
                  <a:pt x="105342" y="110925"/>
                </a:cubicBezTo>
                <a:cubicBezTo>
                  <a:pt x="109814" y="112918"/>
                  <a:pt x="114873" y="113915"/>
                  <a:pt x="120520" y="113915"/>
                </a:cubicBezTo>
                <a:cubicBezTo>
                  <a:pt x="126168" y="113915"/>
                  <a:pt x="131168" y="112918"/>
                  <a:pt x="135521" y="110925"/>
                </a:cubicBezTo>
                <a:cubicBezTo>
                  <a:pt x="139992" y="108816"/>
                  <a:pt x="143816" y="106003"/>
                  <a:pt x="146993" y="102487"/>
                </a:cubicBezTo>
                <a:cubicBezTo>
                  <a:pt x="150053" y="98854"/>
                  <a:pt x="152405" y="94577"/>
                  <a:pt x="154052" y="89655"/>
                </a:cubicBezTo>
                <a:cubicBezTo>
                  <a:pt x="155818" y="84732"/>
                  <a:pt x="156700" y="79459"/>
                  <a:pt x="156700" y="73834"/>
                </a:cubicBezTo>
                <a:lnTo>
                  <a:pt x="156700" y="72251"/>
                </a:lnTo>
                <a:cubicBezTo>
                  <a:pt x="156700" y="66508"/>
                  <a:pt x="155818" y="61176"/>
                  <a:pt x="154052" y="56254"/>
                </a:cubicBezTo>
                <a:cubicBezTo>
                  <a:pt x="152405" y="51332"/>
                  <a:pt x="150053" y="47054"/>
                  <a:pt x="146993" y="43420"/>
                </a:cubicBezTo>
                <a:cubicBezTo>
                  <a:pt x="143816" y="39787"/>
                  <a:pt x="139992" y="36975"/>
                  <a:pt x="135521" y="34982"/>
                </a:cubicBezTo>
                <a:cubicBezTo>
                  <a:pt x="131051" y="32873"/>
                  <a:pt x="125992" y="31819"/>
                  <a:pt x="120344" y="31819"/>
                </a:cubicBezTo>
                <a:cubicBezTo>
                  <a:pt x="114814" y="31819"/>
                  <a:pt x="109814" y="32873"/>
                  <a:pt x="105342" y="34982"/>
                </a:cubicBezTo>
                <a:cubicBezTo>
                  <a:pt x="100871" y="36975"/>
                  <a:pt x="97106" y="39787"/>
                  <a:pt x="94047" y="43420"/>
                </a:cubicBezTo>
                <a:cubicBezTo>
                  <a:pt x="90870" y="47054"/>
                  <a:pt x="88458" y="51332"/>
                  <a:pt x="86811" y="56254"/>
                </a:cubicBezTo>
                <a:cubicBezTo>
                  <a:pt x="85164" y="61176"/>
                  <a:pt x="84341" y="66508"/>
                  <a:pt x="84341" y="72251"/>
                </a:cubicBezTo>
                <a:close/>
                <a:moveTo>
                  <a:pt x="97930" y="73834"/>
                </a:moveTo>
                <a:lnTo>
                  <a:pt x="97930" y="72251"/>
                </a:lnTo>
                <a:cubicBezTo>
                  <a:pt x="97930" y="68384"/>
                  <a:pt x="98401" y="64692"/>
                  <a:pt x="99342" y="61176"/>
                </a:cubicBezTo>
                <a:cubicBezTo>
                  <a:pt x="100283" y="57544"/>
                  <a:pt x="101695" y="54379"/>
                  <a:pt x="103577" y="51683"/>
                </a:cubicBezTo>
                <a:cubicBezTo>
                  <a:pt x="105460" y="48987"/>
                  <a:pt x="107754" y="46878"/>
                  <a:pt x="110461" y="45354"/>
                </a:cubicBezTo>
                <a:cubicBezTo>
                  <a:pt x="113285" y="43714"/>
                  <a:pt x="116578" y="42894"/>
                  <a:pt x="120344" y="42894"/>
                </a:cubicBezTo>
                <a:cubicBezTo>
                  <a:pt x="124109" y="42894"/>
                  <a:pt x="127403" y="43714"/>
                  <a:pt x="130227" y="45354"/>
                </a:cubicBezTo>
                <a:cubicBezTo>
                  <a:pt x="133051" y="46878"/>
                  <a:pt x="135463" y="48987"/>
                  <a:pt x="137463" y="51683"/>
                </a:cubicBezTo>
                <a:cubicBezTo>
                  <a:pt x="139227" y="54379"/>
                  <a:pt x="140580" y="57544"/>
                  <a:pt x="141522" y="61176"/>
                </a:cubicBezTo>
                <a:cubicBezTo>
                  <a:pt x="142581" y="64692"/>
                  <a:pt x="143111" y="68384"/>
                  <a:pt x="143111" y="72251"/>
                </a:cubicBezTo>
                <a:lnTo>
                  <a:pt x="143111" y="73834"/>
                </a:lnTo>
                <a:cubicBezTo>
                  <a:pt x="143111" y="77701"/>
                  <a:pt x="142639" y="81392"/>
                  <a:pt x="141699" y="84908"/>
                </a:cubicBezTo>
                <a:cubicBezTo>
                  <a:pt x="140758" y="88424"/>
                  <a:pt x="139346" y="91530"/>
                  <a:pt x="137463" y="94226"/>
                </a:cubicBezTo>
                <a:cubicBezTo>
                  <a:pt x="135580" y="96921"/>
                  <a:pt x="133227" y="99090"/>
                  <a:pt x="130403" y="100730"/>
                </a:cubicBezTo>
                <a:cubicBezTo>
                  <a:pt x="127580" y="102253"/>
                  <a:pt x="124285" y="103015"/>
                  <a:pt x="120520" y="103015"/>
                </a:cubicBezTo>
                <a:cubicBezTo>
                  <a:pt x="116756" y="103015"/>
                  <a:pt x="113461" y="102253"/>
                  <a:pt x="110637" y="100730"/>
                </a:cubicBezTo>
                <a:cubicBezTo>
                  <a:pt x="107813" y="99090"/>
                  <a:pt x="105460" y="96921"/>
                  <a:pt x="103577" y="94226"/>
                </a:cubicBezTo>
                <a:cubicBezTo>
                  <a:pt x="101695" y="91530"/>
                  <a:pt x="100283" y="88424"/>
                  <a:pt x="99342" y="84908"/>
                </a:cubicBezTo>
                <a:cubicBezTo>
                  <a:pt x="98401" y="81392"/>
                  <a:pt x="97930" y="77701"/>
                  <a:pt x="97930" y="73834"/>
                </a:cubicBezTo>
                <a:close/>
                <a:moveTo>
                  <a:pt x="174680" y="72251"/>
                </a:moveTo>
                <a:lnTo>
                  <a:pt x="174680" y="73834"/>
                </a:lnTo>
                <a:cubicBezTo>
                  <a:pt x="174680" y="79459"/>
                  <a:pt x="175505" y="84732"/>
                  <a:pt x="177152" y="89655"/>
                </a:cubicBezTo>
                <a:cubicBezTo>
                  <a:pt x="178799" y="94577"/>
                  <a:pt x="181211" y="98854"/>
                  <a:pt x="184388" y="102487"/>
                </a:cubicBezTo>
                <a:cubicBezTo>
                  <a:pt x="187447" y="106003"/>
                  <a:pt x="191212" y="108816"/>
                  <a:pt x="195683" y="110925"/>
                </a:cubicBezTo>
                <a:cubicBezTo>
                  <a:pt x="200154" y="112918"/>
                  <a:pt x="205214" y="113915"/>
                  <a:pt x="210861" y="113915"/>
                </a:cubicBezTo>
                <a:cubicBezTo>
                  <a:pt x="216509" y="113915"/>
                  <a:pt x="221509" y="112918"/>
                  <a:pt x="225862" y="110925"/>
                </a:cubicBezTo>
                <a:cubicBezTo>
                  <a:pt x="230333" y="108816"/>
                  <a:pt x="234157" y="106003"/>
                  <a:pt x="237334" y="102487"/>
                </a:cubicBezTo>
                <a:cubicBezTo>
                  <a:pt x="240393" y="98854"/>
                  <a:pt x="242746" y="94577"/>
                  <a:pt x="244393" y="89655"/>
                </a:cubicBezTo>
                <a:cubicBezTo>
                  <a:pt x="246158" y="84732"/>
                  <a:pt x="247041" y="79459"/>
                  <a:pt x="247041" y="73834"/>
                </a:cubicBezTo>
                <a:lnTo>
                  <a:pt x="247041" y="72251"/>
                </a:lnTo>
                <a:cubicBezTo>
                  <a:pt x="247041" y="66508"/>
                  <a:pt x="246158" y="61176"/>
                  <a:pt x="244393" y="56254"/>
                </a:cubicBezTo>
                <a:cubicBezTo>
                  <a:pt x="242746" y="51332"/>
                  <a:pt x="240393" y="47054"/>
                  <a:pt x="237334" y="43420"/>
                </a:cubicBezTo>
                <a:cubicBezTo>
                  <a:pt x="234157" y="39787"/>
                  <a:pt x="230333" y="36975"/>
                  <a:pt x="225862" y="34982"/>
                </a:cubicBezTo>
                <a:cubicBezTo>
                  <a:pt x="221392" y="32873"/>
                  <a:pt x="216331" y="31819"/>
                  <a:pt x="210684" y="31819"/>
                </a:cubicBezTo>
                <a:cubicBezTo>
                  <a:pt x="205155" y="31819"/>
                  <a:pt x="200154" y="32873"/>
                  <a:pt x="195683" y="34982"/>
                </a:cubicBezTo>
                <a:cubicBezTo>
                  <a:pt x="191212" y="36975"/>
                  <a:pt x="187447" y="39787"/>
                  <a:pt x="184388" y="43420"/>
                </a:cubicBezTo>
                <a:cubicBezTo>
                  <a:pt x="181211" y="47054"/>
                  <a:pt x="178799" y="51332"/>
                  <a:pt x="177152" y="56254"/>
                </a:cubicBezTo>
                <a:cubicBezTo>
                  <a:pt x="175505" y="61176"/>
                  <a:pt x="174680" y="66508"/>
                  <a:pt x="174680" y="72251"/>
                </a:cubicBezTo>
                <a:close/>
                <a:moveTo>
                  <a:pt x="188271" y="73834"/>
                </a:moveTo>
                <a:lnTo>
                  <a:pt x="188271" y="72251"/>
                </a:lnTo>
                <a:cubicBezTo>
                  <a:pt x="188271" y="68384"/>
                  <a:pt x="188741" y="64692"/>
                  <a:pt x="189683" y="61176"/>
                </a:cubicBezTo>
                <a:cubicBezTo>
                  <a:pt x="190624" y="57544"/>
                  <a:pt x="192035" y="54379"/>
                  <a:pt x="193918" y="51683"/>
                </a:cubicBezTo>
                <a:cubicBezTo>
                  <a:pt x="195800" y="48987"/>
                  <a:pt x="198095" y="46878"/>
                  <a:pt x="200801" y="45354"/>
                </a:cubicBezTo>
                <a:cubicBezTo>
                  <a:pt x="203624" y="43714"/>
                  <a:pt x="206919" y="42894"/>
                  <a:pt x="210684" y="42894"/>
                </a:cubicBezTo>
                <a:cubicBezTo>
                  <a:pt x="214450" y="42894"/>
                  <a:pt x="217743" y="43714"/>
                  <a:pt x="220567" y="45354"/>
                </a:cubicBezTo>
                <a:cubicBezTo>
                  <a:pt x="223391" y="46878"/>
                  <a:pt x="225803" y="48987"/>
                  <a:pt x="227804" y="51683"/>
                </a:cubicBezTo>
                <a:cubicBezTo>
                  <a:pt x="229568" y="54379"/>
                  <a:pt x="230921" y="57544"/>
                  <a:pt x="231862" y="61176"/>
                </a:cubicBezTo>
                <a:cubicBezTo>
                  <a:pt x="232922" y="64692"/>
                  <a:pt x="233451" y="68384"/>
                  <a:pt x="233451" y="72251"/>
                </a:cubicBezTo>
                <a:lnTo>
                  <a:pt x="233451" y="73834"/>
                </a:lnTo>
                <a:cubicBezTo>
                  <a:pt x="233451" y="77701"/>
                  <a:pt x="232980" y="81392"/>
                  <a:pt x="232040" y="84908"/>
                </a:cubicBezTo>
                <a:cubicBezTo>
                  <a:pt x="231098" y="88424"/>
                  <a:pt x="229686" y="91530"/>
                  <a:pt x="227804" y="94226"/>
                </a:cubicBezTo>
                <a:cubicBezTo>
                  <a:pt x="225921" y="96921"/>
                  <a:pt x="223568" y="99090"/>
                  <a:pt x="220744" y="100730"/>
                </a:cubicBezTo>
                <a:cubicBezTo>
                  <a:pt x="217921" y="102253"/>
                  <a:pt x="214626" y="103015"/>
                  <a:pt x="210861" y="103015"/>
                </a:cubicBezTo>
                <a:cubicBezTo>
                  <a:pt x="207095" y="103015"/>
                  <a:pt x="203802" y="102253"/>
                  <a:pt x="200978" y="100730"/>
                </a:cubicBezTo>
                <a:cubicBezTo>
                  <a:pt x="198154" y="99090"/>
                  <a:pt x="195800" y="96921"/>
                  <a:pt x="193918" y="94226"/>
                </a:cubicBezTo>
                <a:cubicBezTo>
                  <a:pt x="192035" y="91530"/>
                  <a:pt x="190624" y="88424"/>
                  <a:pt x="189683" y="84908"/>
                </a:cubicBezTo>
                <a:cubicBezTo>
                  <a:pt x="188741" y="81392"/>
                  <a:pt x="188271" y="77701"/>
                  <a:pt x="188271" y="73834"/>
                </a:cubicBezTo>
                <a:close/>
                <a:moveTo>
                  <a:pt x="268728" y="142921"/>
                </a:moveTo>
                <a:lnTo>
                  <a:pt x="282318" y="142921"/>
                </a:lnTo>
                <a:lnTo>
                  <a:pt x="282318" y="104949"/>
                </a:lnTo>
                <a:cubicBezTo>
                  <a:pt x="283259" y="106003"/>
                  <a:pt x="284318" y="107000"/>
                  <a:pt x="285494" y="107937"/>
                </a:cubicBezTo>
                <a:cubicBezTo>
                  <a:pt x="286671" y="108757"/>
                  <a:pt x="287848" y="109579"/>
                  <a:pt x="289024" y="110399"/>
                </a:cubicBezTo>
                <a:cubicBezTo>
                  <a:pt x="291141" y="111570"/>
                  <a:pt x="293495" y="112450"/>
                  <a:pt x="296083" y="113035"/>
                </a:cubicBezTo>
                <a:cubicBezTo>
                  <a:pt x="298789" y="113621"/>
                  <a:pt x="301672" y="113915"/>
                  <a:pt x="304732" y="113915"/>
                </a:cubicBezTo>
                <a:cubicBezTo>
                  <a:pt x="309673" y="113915"/>
                  <a:pt x="314085" y="112918"/>
                  <a:pt x="317967" y="110925"/>
                </a:cubicBezTo>
                <a:cubicBezTo>
                  <a:pt x="321851" y="108816"/>
                  <a:pt x="325144" y="106003"/>
                  <a:pt x="327851" y="102487"/>
                </a:cubicBezTo>
                <a:cubicBezTo>
                  <a:pt x="330440" y="98854"/>
                  <a:pt x="332440" y="94577"/>
                  <a:pt x="333852" y="89655"/>
                </a:cubicBezTo>
                <a:cubicBezTo>
                  <a:pt x="335264" y="84732"/>
                  <a:pt x="335970" y="79459"/>
                  <a:pt x="335970" y="73834"/>
                </a:cubicBezTo>
                <a:lnTo>
                  <a:pt x="335970" y="72251"/>
                </a:lnTo>
                <a:cubicBezTo>
                  <a:pt x="335970" y="66391"/>
                  <a:pt x="335264" y="61000"/>
                  <a:pt x="333852" y="56078"/>
                </a:cubicBezTo>
                <a:cubicBezTo>
                  <a:pt x="332440" y="51038"/>
                  <a:pt x="330440" y="46761"/>
                  <a:pt x="327851" y="43245"/>
                </a:cubicBezTo>
                <a:cubicBezTo>
                  <a:pt x="325144" y="39612"/>
                  <a:pt x="321851" y="36799"/>
                  <a:pt x="317967" y="34807"/>
                </a:cubicBezTo>
                <a:cubicBezTo>
                  <a:pt x="314085" y="32814"/>
                  <a:pt x="309555" y="31819"/>
                  <a:pt x="304378" y="31819"/>
                </a:cubicBezTo>
                <a:cubicBezTo>
                  <a:pt x="301554" y="31819"/>
                  <a:pt x="298848" y="32111"/>
                  <a:pt x="296260" y="32697"/>
                </a:cubicBezTo>
                <a:cubicBezTo>
                  <a:pt x="293789" y="33283"/>
                  <a:pt x="291554" y="34162"/>
                  <a:pt x="289553" y="35334"/>
                </a:cubicBezTo>
                <a:cubicBezTo>
                  <a:pt x="288024" y="36155"/>
                  <a:pt x="286612" y="37151"/>
                  <a:pt x="285318" y="38323"/>
                </a:cubicBezTo>
                <a:cubicBezTo>
                  <a:pt x="284023" y="39378"/>
                  <a:pt x="282847" y="40549"/>
                  <a:pt x="281788" y="41838"/>
                </a:cubicBezTo>
                <a:lnTo>
                  <a:pt x="281082" y="33225"/>
                </a:lnTo>
                <a:lnTo>
                  <a:pt x="268728" y="33225"/>
                </a:lnTo>
                <a:lnTo>
                  <a:pt x="268728" y="142921"/>
                </a:lnTo>
                <a:close/>
                <a:moveTo>
                  <a:pt x="322380" y="72251"/>
                </a:moveTo>
                <a:lnTo>
                  <a:pt x="322380" y="73834"/>
                </a:lnTo>
                <a:cubicBezTo>
                  <a:pt x="322380" y="77701"/>
                  <a:pt x="321909" y="81392"/>
                  <a:pt x="320969" y="84908"/>
                </a:cubicBezTo>
                <a:cubicBezTo>
                  <a:pt x="320144" y="88424"/>
                  <a:pt x="318851" y="91472"/>
                  <a:pt x="317085" y="94049"/>
                </a:cubicBezTo>
                <a:cubicBezTo>
                  <a:pt x="315321" y="96745"/>
                  <a:pt x="313026" y="98913"/>
                  <a:pt x="310202" y="100554"/>
                </a:cubicBezTo>
                <a:cubicBezTo>
                  <a:pt x="307496" y="102078"/>
                  <a:pt x="304261" y="102839"/>
                  <a:pt x="300496" y="102839"/>
                </a:cubicBezTo>
                <a:cubicBezTo>
                  <a:pt x="298142" y="102839"/>
                  <a:pt x="296024" y="102547"/>
                  <a:pt x="294143" y="101961"/>
                </a:cubicBezTo>
                <a:cubicBezTo>
                  <a:pt x="292260" y="101375"/>
                  <a:pt x="290494" y="100613"/>
                  <a:pt x="288847" y="99675"/>
                </a:cubicBezTo>
                <a:cubicBezTo>
                  <a:pt x="287553" y="98737"/>
                  <a:pt x="286317" y="97683"/>
                  <a:pt x="285141" y="96511"/>
                </a:cubicBezTo>
                <a:cubicBezTo>
                  <a:pt x="284082" y="95221"/>
                  <a:pt x="283141" y="93815"/>
                  <a:pt x="282318" y="92292"/>
                </a:cubicBezTo>
                <a:lnTo>
                  <a:pt x="282318" y="54145"/>
                </a:lnTo>
                <a:cubicBezTo>
                  <a:pt x="283259" y="52503"/>
                  <a:pt x="284318" y="51038"/>
                  <a:pt x="285494" y="49749"/>
                </a:cubicBezTo>
                <a:cubicBezTo>
                  <a:pt x="286788" y="48343"/>
                  <a:pt x="288200" y="47171"/>
                  <a:pt x="289730" y="46233"/>
                </a:cubicBezTo>
                <a:cubicBezTo>
                  <a:pt x="291141" y="45296"/>
                  <a:pt x="292731" y="44593"/>
                  <a:pt x="294495" y="44124"/>
                </a:cubicBezTo>
                <a:cubicBezTo>
                  <a:pt x="296378" y="43538"/>
                  <a:pt x="298378" y="43245"/>
                  <a:pt x="300496" y="43245"/>
                </a:cubicBezTo>
                <a:cubicBezTo>
                  <a:pt x="304261" y="43245"/>
                  <a:pt x="307496" y="44065"/>
                  <a:pt x="310202" y="45707"/>
                </a:cubicBezTo>
                <a:cubicBezTo>
                  <a:pt x="313026" y="47230"/>
                  <a:pt x="315321" y="49339"/>
                  <a:pt x="317085" y="52035"/>
                </a:cubicBezTo>
                <a:cubicBezTo>
                  <a:pt x="318851" y="54613"/>
                  <a:pt x="320144" y="57661"/>
                  <a:pt x="320969" y="61176"/>
                </a:cubicBezTo>
                <a:cubicBezTo>
                  <a:pt x="321909" y="64692"/>
                  <a:pt x="322380" y="68384"/>
                  <a:pt x="322380" y="72251"/>
                </a:cubicBezTo>
                <a:close/>
                <a:moveTo>
                  <a:pt x="386600" y="103718"/>
                </a:moveTo>
                <a:cubicBezTo>
                  <a:pt x="386600" y="106531"/>
                  <a:pt x="387483" y="108934"/>
                  <a:pt x="389248" y="110925"/>
                </a:cubicBezTo>
                <a:cubicBezTo>
                  <a:pt x="391013" y="112918"/>
                  <a:pt x="393660" y="113915"/>
                  <a:pt x="397189" y="113915"/>
                </a:cubicBezTo>
                <a:cubicBezTo>
                  <a:pt x="400719" y="113915"/>
                  <a:pt x="403367" y="112976"/>
                  <a:pt x="405132" y="111102"/>
                </a:cubicBezTo>
                <a:cubicBezTo>
                  <a:pt x="407014" y="109110"/>
                  <a:pt x="407956" y="106648"/>
                  <a:pt x="407956" y="103718"/>
                </a:cubicBezTo>
                <a:cubicBezTo>
                  <a:pt x="407956" y="100788"/>
                  <a:pt x="407014" y="98328"/>
                  <a:pt x="405132" y="96335"/>
                </a:cubicBezTo>
                <a:cubicBezTo>
                  <a:pt x="403367" y="94226"/>
                  <a:pt x="400719" y="93170"/>
                  <a:pt x="397189" y="93170"/>
                </a:cubicBezTo>
                <a:cubicBezTo>
                  <a:pt x="393660" y="93170"/>
                  <a:pt x="391013" y="94226"/>
                  <a:pt x="389248" y="96335"/>
                </a:cubicBezTo>
                <a:cubicBezTo>
                  <a:pt x="387483" y="98328"/>
                  <a:pt x="386600" y="100788"/>
                  <a:pt x="386600" y="103718"/>
                </a:cubicBezTo>
                <a:close/>
                <a:moveTo>
                  <a:pt x="386600" y="39553"/>
                </a:moveTo>
                <a:cubicBezTo>
                  <a:pt x="386600" y="42366"/>
                  <a:pt x="387483" y="44768"/>
                  <a:pt x="389248" y="46761"/>
                </a:cubicBezTo>
                <a:cubicBezTo>
                  <a:pt x="391013" y="48753"/>
                  <a:pt x="393660" y="49749"/>
                  <a:pt x="397189" y="49749"/>
                </a:cubicBezTo>
                <a:cubicBezTo>
                  <a:pt x="400719" y="49749"/>
                  <a:pt x="403367" y="48812"/>
                  <a:pt x="405132" y="46936"/>
                </a:cubicBezTo>
                <a:cubicBezTo>
                  <a:pt x="407014" y="44945"/>
                  <a:pt x="407956" y="42483"/>
                  <a:pt x="407956" y="39553"/>
                </a:cubicBezTo>
                <a:cubicBezTo>
                  <a:pt x="407956" y="36624"/>
                  <a:pt x="407014" y="34162"/>
                  <a:pt x="405132" y="32170"/>
                </a:cubicBezTo>
                <a:cubicBezTo>
                  <a:pt x="403367" y="30060"/>
                  <a:pt x="400719" y="29006"/>
                  <a:pt x="397189" y="29006"/>
                </a:cubicBezTo>
                <a:cubicBezTo>
                  <a:pt x="393660" y="29006"/>
                  <a:pt x="391013" y="30060"/>
                  <a:pt x="389248" y="32170"/>
                </a:cubicBezTo>
                <a:cubicBezTo>
                  <a:pt x="387483" y="34162"/>
                  <a:pt x="386600" y="36624"/>
                  <a:pt x="386600" y="39553"/>
                </a:cubicBezTo>
                <a:close/>
              </a:path>
            </a:pathLst>
          </a:custGeom>
          <a:solidFill>
            <a:srgbClr val="000000"/>
          </a:solidFill>
          <a:ln w="11290" cap="sq">
            <a:noFill/>
            <a:prstDash val="solid"/>
            <a:miter/>
          </a:ln>
        </p:spPr>
        <p:txBody>
          <a:bodyPr rtlCol="0" anchor="ctr"/>
          <a:lstStyle/>
          <a:p>
            <a:endParaRPr lang="en-US" sz="1701"/>
          </a:p>
        </p:txBody>
      </p:sp>
      <p:sp>
        <p:nvSpPr>
          <p:cNvPr id="61" name="Freeform 60">
            <a:extLst>
              <a:ext uri="{FF2B5EF4-FFF2-40B4-BE49-F238E27FC236}">
                <a16:creationId xmlns:a16="http://schemas.microsoft.com/office/drawing/2014/main" id="{89E7667B-C64F-064C-8544-EA8811FA91D9}"/>
              </a:ext>
            </a:extLst>
          </p:cNvPr>
          <p:cNvSpPr/>
          <p:nvPr/>
        </p:nvSpPr>
        <p:spPr>
          <a:xfrm>
            <a:off x="1369636" y="5126098"/>
            <a:ext cx="324296" cy="107638"/>
          </a:xfrm>
          <a:custGeom>
            <a:avLst/>
            <a:gdLst>
              <a:gd name="connsiteX0" fmla="*/ 51534 w 343204"/>
              <a:gd name="connsiteY0" fmla="*/ 112508 h 113914"/>
              <a:gd name="connsiteX1" fmla="*/ 72359 w 343204"/>
              <a:gd name="connsiteY1" fmla="*/ 112508 h 113914"/>
              <a:gd name="connsiteX2" fmla="*/ 72359 w 343204"/>
              <a:gd name="connsiteY2" fmla="*/ 111278 h 113914"/>
              <a:gd name="connsiteX3" fmla="*/ 69889 w 343204"/>
              <a:gd name="connsiteY3" fmla="*/ 104070 h 113914"/>
              <a:gd name="connsiteX4" fmla="*/ 69183 w 343204"/>
              <a:gd name="connsiteY4" fmla="*/ 93523 h 113914"/>
              <a:gd name="connsiteX5" fmla="*/ 69183 w 343204"/>
              <a:gd name="connsiteY5" fmla="*/ 59593 h 113914"/>
              <a:gd name="connsiteX6" fmla="*/ 66535 w 343204"/>
              <a:gd name="connsiteY6" fmla="*/ 47464 h 113914"/>
              <a:gd name="connsiteX7" fmla="*/ 59476 w 343204"/>
              <a:gd name="connsiteY7" fmla="*/ 38850 h 113914"/>
              <a:gd name="connsiteX8" fmla="*/ 48710 w 343204"/>
              <a:gd name="connsiteY8" fmla="*/ 33576 h 113914"/>
              <a:gd name="connsiteX9" fmla="*/ 35297 w 343204"/>
              <a:gd name="connsiteY9" fmla="*/ 31819 h 113914"/>
              <a:gd name="connsiteX10" fmla="*/ 21001 w 343204"/>
              <a:gd name="connsiteY10" fmla="*/ 33928 h 113914"/>
              <a:gd name="connsiteX11" fmla="*/ 10589 w 343204"/>
              <a:gd name="connsiteY11" fmla="*/ 39201 h 113914"/>
              <a:gd name="connsiteX12" fmla="*/ 3882 w 343204"/>
              <a:gd name="connsiteY12" fmla="*/ 47288 h 113914"/>
              <a:gd name="connsiteX13" fmla="*/ 1764 w 343204"/>
              <a:gd name="connsiteY13" fmla="*/ 56781 h 113914"/>
              <a:gd name="connsiteX14" fmla="*/ 22237 w 343204"/>
              <a:gd name="connsiteY14" fmla="*/ 56781 h 113914"/>
              <a:gd name="connsiteX15" fmla="*/ 22766 w 343204"/>
              <a:gd name="connsiteY15" fmla="*/ 52914 h 113914"/>
              <a:gd name="connsiteX16" fmla="*/ 24708 w 343204"/>
              <a:gd name="connsiteY16" fmla="*/ 49926 h 113914"/>
              <a:gd name="connsiteX17" fmla="*/ 28590 w 343204"/>
              <a:gd name="connsiteY17" fmla="*/ 47816 h 113914"/>
              <a:gd name="connsiteX18" fmla="*/ 34238 w 343204"/>
              <a:gd name="connsiteY18" fmla="*/ 47113 h 113914"/>
              <a:gd name="connsiteX19" fmla="*/ 40591 w 343204"/>
              <a:gd name="connsiteY19" fmla="*/ 47992 h 113914"/>
              <a:gd name="connsiteX20" fmla="*/ 45181 w 343204"/>
              <a:gd name="connsiteY20" fmla="*/ 50629 h 113914"/>
              <a:gd name="connsiteX21" fmla="*/ 47827 w 343204"/>
              <a:gd name="connsiteY21" fmla="*/ 54496 h 113914"/>
              <a:gd name="connsiteX22" fmla="*/ 48710 w 343204"/>
              <a:gd name="connsiteY22" fmla="*/ 59418 h 113914"/>
              <a:gd name="connsiteX23" fmla="*/ 48710 w 343204"/>
              <a:gd name="connsiteY23" fmla="*/ 64165 h 113914"/>
              <a:gd name="connsiteX24" fmla="*/ 37238 w 343204"/>
              <a:gd name="connsiteY24" fmla="*/ 64165 h 113914"/>
              <a:gd name="connsiteX25" fmla="*/ 21707 w 343204"/>
              <a:gd name="connsiteY25" fmla="*/ 65747 h 113914"/>
              <a:gd name="connsiteX26" fmla="*/ 10236 w 343204"/>
              <a:gd name="connsiteY26" fmla="*/ 70318 h 113914"/>
              <a:gd name="connsiteX27" fmla="*/ 2470 w 343204"/>
              <a:gd name="connsiteY27" fmla="*/ 78579 h 113914"/>
              <a:gd name="connsiteX28" fmla="*/ 0 w 343204"/>
              <a:gd name="connsiteY28" fmla="*/ 90358 h 113914"/>
              <a:gd name="connsiteX29" fmla="*/ 1940 w 343204"/>
              <a:gd name="connsiteY29" fmla="*/ 99851 h 113914"/>
              <a:gd name="connsiteX30" fmla="*/ 7765 w 343204"/>
              <a:gd name="connsiteY30" fmla="*/ 107234 h 113914"/>
              <a:gd name="connsiteX31" fmla="*/ 16589 w 343204"/>
              <a:gd name="connsiteY31" fmla="*/ 112156 h 113914"/>
              <a:gd name="connsiteX32" fmla="*/ 27708 w 343204"/>
              <a:gd name="connsiteY32" fmla="*/ 113915 h 113914"/>
              <a:gd name="connsiteX33" fmla="*/ 34768 w 343204"/>
              <a:gd name="connsiteY33" fmla="*/ 113212 h 113914"/>
              <a:gd name="connsiteX34" fmla="*/ 40768 w 343204"/>
              <a:gd name="connsiteY34" fmla="*/ 111278 h 113914"/>
              <a:gd name="connsiteX35" fmla="*/ 45533 w 343204"/>
              <a:gd name="connsiteY35" fmla="*/ 108640 h 113914"/>
              <a:gd name="connsiteX36" fmla="*/ 49416 w 343204"/>
              <a:gd name="connsiteY36" fmla="*/ 105124 h 113914"/>
              <a:gd name="connsiteX37" fmla="*/ 50298 w 343204"/>
              <a:gd name="connsiteY37" fmla="*/ 109168 h 113914"/>
              <a:gd name="connsiteX38" fmla="*/ 51534 w 343204"/>
              <a:gd name="connsiteY38" fmla="*/ 112508 h 113914"/>
              <a:gd name="connsiteX39" fmla="*/ 32120 w 343204"/>
              <a:gd name="connsiteY39" fmla="*/ 98268 h 113914"/>
              <a:gd name="connsiteX40" fmla="*/ 27002 w 343204"/>
              <a:gd name="connsiteY40" fmla="*/ 97565 h 113914"/>
              <a:gd name="connsiteX41" fmla="*/ 23472 w 343204"/>
              <a:gd name="connsiteY41" fmla="*/ 95632 h 113914"/>
              <a:gd name="connsiteX42" fmla="*/ 21178 w 343204"/>
              <a:gd name="connsiteY42" fmla="*/ 92643 h 113914"/>
              <a:gd name="connsiteX43" fmla="*/ 20472 w 343204"/>
              <a:gd name="connsiteY43" fmla="*/ 88776 h 113914"/>
              <a:gd name="connsiteX44" fmla="*/ 21355 w 343204"/>
              <a:gd name="connsiteY44" fmla="*/ 83678 h 113914"/>
              <a:gd name="connsiteX45" fmla="*/ 24531 w 343204"/>
              <a:gd name="connsiteY45" fmla="*/ 79635 h 113914"/>
              <a:gd name="connsiteX46" fmla="*/ 30178 w 343204"/>
              <a:gd name="connsiteY46" fmla="*/ 77173 h 113914"/>
              <a:gd name="connsiteX47" fmla="*/ 38297 w 343204"/>
              <a:gd name="connsiteY47" fmla="*/ 76294 h 113914"/>
              <a:gd name="connsiteX48" fmla="*/ 48710 w 343204"/>
              <a:gd name="connsiteY48" fmla="*/ 76294 h 113914"/>
              <a:gd name="connsiteX49" fmla="*/ 48710 w 343204"/>
              <a:gd name="connsiteY49" fmla="*/ 89830 h 113914"/>
              <a:gd name="connsiteX50" fmla="*/ 46239 w 343204"/>
              <a:gd name="connsiteY50" fmla="*/ 92995 h 113914"/>
              <a:gd name="connsiteX51" fmla="*/ 42533 w 343204"/>
              <a:gd name="connsiteY51" fmla="*/ 95632 h 113914"/>
              <a:gd name="connsiteX52" fmla="*/ 37768 w 343204"/>
              <a:gd name="connsiteY52" fmla="*/ 97565 h 113914"/>
              <a:gd name="connsiteX53" fmla="*/ 32120 w 343204"/>
              <a:gd name="connsiteY53" fmla="*/ 98268 h 113914"/>
              <a:gd name="connsiteX54" fmla="*/ 90164 w 343204"/>
              <a:gd name="connsiteY54" fmla="*/ 72251 h 113914"/>
              <a:gd name="connsiteX55" fmla="*/ 90164 w 343204"/>
              <a:gd name="connsiteY55" fmla="*/ 73834 h 113914"/>
              <a:gd name="connsiteX56" fmla="*/ 92281 w 343204"/>
              <a:gd name="connsiteY56" fmla="*/ 89830 h 113914"/>
              <a:gd name="connsiteX57" fmla="*/ 98459 w 343204"/>
              <a:gd name="connsiteY57" fmla="*/ 102487 h 113914"/>
              <a:gd name="connsiteX58" fmla="*/ 108166 w 343204"/>
              <a:gd name="connsiteY58" fmla="*/ 110925 h 113914"/>
              <a:gd name="connsiteX59" fmla="*/ 121225 w 343204"/>
              <a:gd name="connsiteY59" fmla="*/ 113915 h 113914"/>
              <a:gd name="connsiteX60" fmla="*/ 132874 w 343204"/>
              <a:gd name="connsiteY60" fmla="*/ 111453 h 113914"/>
              <a:gd name="connsiteX61" fmla="*/ 141698 w 343204"/>
              <a:gd name="connsiteY61" fmla="*/ 104246 h 113914"/>
              <a:gd name="connsiteX62" fmla="*/ 142757 w 343204"/>
              <a:gd name="connsiteY62" fmla="*/ 112508 h 113914"/>
              <a:gd name="connsiteX63" fmla="*/ 161288 w 343204"/>
              <a:gd name="connsiteY63" fmla="*/ 112508 h 113914"/>
              <a:gd name="connsiteX64" fmla="*/ 161288 w 343204"/>
              <a:gd name="connsiteY64" fmla="*/ 0 h 113914"/>
              <a:gd name="connsiteX65" fmla="*/ 140816 w 343204"/>
              <a:gd name="connsiteY65" fmla="*/ 0 h 113914"/>
              <a:gd name="connsiteX66" fmla="*/ 140816 w 343204"/>
              <a:gd name="connsiteY66" fmla="*/ 40432 h 113914"/>
              <a:gd name="connsiteX67" fmla="*/ 132344 w 343204"/>
              <a:gd name="connsiteY67" fmla="*/ 34104 h 113914"/>
              <a:gd name="connsiteX68" fmla="*/ 121403 w 343204"/>
              <a:gd name="connsiteY68" fmla="*/ 31819 h 113914"/>
              <a:gd name="connsiteX69" fmla="*/ 108166 w 343204"/>
              <a:gd name="connsiteY69" fmla="*/ 34807 h 113914"/>
              <a:gd name="connsiteX70" fmla="*/ 98283 w 343204"/>
              <a:gd name="connsiteY70" fmla="*/ 43069 h 113914"/>
              <a:gd name="connsiteX71" fmla="*/ 92105 w 343204"/>
              <a:gd name="connsiteY71" fmla="*/ 55902 h 113914"/>
              <a:gd name="connsiteX72" fmla="*/ 90164 w 343204"/>
              <a:gd name="connsiteY72" fmla="*/ 72251 h 113914"/>
              <a:gd name="connsiteX73" fmla="*/ 110460 w 343204"/>
              <a:gd name="connsiteY73" fmla="*/ 73834 h 113914"/>
              <a:gd name="connsiteX74" fmla="*/ 110460 w 343204"/>
              <a:gd name="connsiteY74" fmla="*/ 72251 h 113914"/>
              <a:gd name="connsiteX75" fmla="*/ 111342 w 343204"/>
              <a:gd name="connsiteY75" fmla="*/ 62934 h 113914"/>
              <a:gd name="connsiteX76" fmla="*/ 114166 w 343204"/>
              <a:gd name="connsiteY76" fmla="*/ 55374 h 113914"/>
              <a:gd name="connsiteX77" fmla="*/ 119107 w 343204"/>
              <a:gd name="connsiteY77" fmla="*/ 50277 h 113914"/>
              <a:gd name="connsiteX78" fmla="*/ 126520 w 343204"/>
              <a:gd name="connsiteY78" fmla="*/ 48343 h 113914"/>
              <a:gd name="connsiteX79" fmla="*/ 135168 w 343204"/>
              <a:gd name="connsiteY79" fmla="*/ 50629 h 113914"/>
              <a:gd name="connsiteX80" fmla="*/ 140816 w 343204"/>
              <a:gd name="connsiteY80" fmla="*/ 56781 h 113914"/>
              <a:gd name="connsiteX81" fmla="*/ 140816 w 343204"/>
              <a:gd name="connsiteY81" fmla="*/ 88951 h 113914"/>
              <a:gd name="connsiteX82" fmla="*/ 135168 w 343204"/>
              <a:gd name="connsiteY82" fmla="*/ 95105 h 113914"/>
              <a:gd name="connsiteX83" fmla="*/ 126344 w 343204"/>
              <a:gd name="connsiteY83" fmla="*/ 97390 h 113914"/>
              <a:gd name="connsiteX84" fmla="*/ 119107 w 343204"/>
              <a:gd name="connsiteY84" fmla="*/ 95632 h 113914"/>
              <a:gd name="connsiteX85" fmla="*/ 114166 w 343204"/>
              <a:gd name="connsiteY85" fmla="*/ 90533 h 113914"/>
              <a:gd name="connsiteX86" fmla="*/ 111342 w 343204"/>
              <a:gd name="connsiteY86" fmla="*/ 83150 h 113914"/>
              <a:gd name="connsiteX87" fmla="*/ 110460 w 343204"/>
              <a:gd name="connsiteY87" fmla="*/ 73834 h 113914"/>
              <a:gd name="connsiteX88" fmla="*/ 180504 w 343204"/>
              <a:gd name="connsiteY88" fmla="*/ 72251 h 113914"/>
              <a:gd name="connsiteX89" fmla="*/ 180504 w 343204"/>
              <a:gd name="connsiteY89" fmla="*/ 73834 h 113914"/>
              <a:gd name="connsiteX90" fmla="*/ 182622 w 343204"/>
              <a:gd name="connsiteY90" fmla="*/ 89830 h 113914"/>
              <a:gd name="connsiteX91" fmla="*/ 188800 w 343204"/>
              <a:gd name="connsiteY91" fmla="*/ 102487 h 113914"/>
              <a:gd name="connsiteX92" fmla="*/ 198507 w 343204"/>
              <a:gd name="connsiteY92" fmla="*/ 110925 h 113914"/>
              <a:gd name="connsiteX93" fmla="*/ 211566 w 343204"/>
              <a:gd name="connsiteY93" fmla="*/ 113915 h 113914"/>
              <a:gd name="connsiteX94" fmla="*/ 223215 w 343204"/>
              <a:gd name="connsiteY94" fmla="*/ 111453 h 113914"/>
              <a:gd name="connsiteX95" fmla="*/ 232039 w 343204"/>
              <a:gd name="connsiteY95" fmla="*/ 104246 h 113914"/>
              <a:gd name="connsiteX96" fmla="*/ 233098 w 343204"/>
              <a:gd name="connsiteY96" fmla="*/ 112508 h 113914"/>
              <a:gd name="connsiteX97" fmla="*/ 251629 w 343204"/>
              <a:gd name="connsiteY97" fmla="*/ 112508 h 113914"/>
              <a:gd name="connsiteX98" fmla="*/ 251629 w 343204"/>
              <a:gd name="connsiteY98" fmla="*/ 0 h 113914"/>
              <a:gd name="connsiteX99" fmla="*/ 231156 w 343204"/>
              <a:gd name="connsiteY99" fmla="*/ 0 h 113914"/>
              <a:gd name="connsiteX100" fmla="*/ 231156 w 343204"/>
              <a:gd name="connsiteY100" fmla="*/ 40432 h 113914"/>
              <a:gd name="connsiteX101" fmla="*/ 222685 w 343204"/>
              <a:gd name="connsiteY101" fmla="*/ 34104 h 113914"/>
              <a:gd name="connsiteX102" fmla="*/ 211742 w 343204"/>
              <a:gd name="connsiteY102" fmla="*/ 31819 h 113914"/>
              <a:gd name="connsiteX103" fmla="*/ 198507 w 343204"/>
              <a:gd name="connsiteY103" fmla="*/ 34807 h 113914"/>
              <a:gd name="connsiteX104" fmla="*/ 188623 w 343204"/>
              <a:gd name="connsiteY104" fmla="*/ 43069 h 113914"/>
              <a:gd name="connsiteX105" fmla="*/ 182446 w 343204"/>
              <a:gd name="connsiteY105" fmla="*/ 55902 h 113914"/>
              <a:gd name="connsiteX106" fmla="*/ 180504 w 343204"/>
              <a:gd name="connsiteY106" fmla="*/ 72251 h 113914"/>
              <a:gd name="connsiteX107" fmla="*/ 200801 w 343204"/>
              <a:gd name="connsiteY107" fmla="*/ 73834 h 113914"/>
              <a:gd name="connsiteX108" fmla="*/ 200801 w 343204"/>
              <a:gd name="connsiteY108" fmla="*/ 72251 h 113914"/>
              <a:gd name="connsiteX109" fmla="*/ 201683 w 343204"/>
              <a:gd name="connsiteY109" fmla="*/ 62934 h 113914"/>
              <a:gd name="connsiteX110" fmla="*/ 204507 w 343204"/>
              <a:gd name="connsiteY110" fmla="*/ 55374 h 113914"/>
              <a:gd name="connsiteX111" fmla="*/ 209448 w 343204"/>
              <a:gd name="connsiteY111" fmla="*/ 50277 h 113914"/>
              <a:gd name="connsiteX112" fmla="*/ 216861 w 343204"/>
              <a:gd name="connsiteY112" fmla="*/ 48343 h 113914"/>
              <a:gd name="connsiteX113" fmla="*/ 225509 w 343204"/>
              <a:gd name="connsiteY113" fmla="*/ 50629 h 113914"/>
              <a:gd name="connsiteX114" fmla="*/ 231156 w 343204"/>
              <a:gd name="connsiteY114" fmla="*/ 56781 h 113914"/>
              <a:gd name="connsiteX115" fmla="*/ 231156 w 343204"/>
              <a:gd name="connsiteY115" fmla="*/ 88951 h 113914"/>
              <a:gd name="connsiteX116" fmla="*/ 225509 w 343204"/>
              <a:gd name="connsiteY116" fmla="*/ 95105 h 113914"/>
              <a:gd name="connsiteX117" fmla="*/ 216684 w 343204"/>
              <a:gd name="connsiteY117" fmla="*/ 97390 h 113914"/>
              <a:gd name="connsiteX118" fmla="*/ 209448 w 343204"/>
              <a:gd name="connsiteY118" fmla="*/ 95632 h 113914"/>
              <a:gd name="connsiteX119" fmla="*/ 204507 w 343204"/>
              <a:gd name="connsiteY119" fmla="*/ 90533 h 113914"/>
              <a:gd name="connsiteX120" fmla="*/ 201683 w 343204"/>
              <a:gd name="connsiteY120" fmla="*/ 83150 h 113914"/>
              <a:gd name="connsiteX121" fmla="*/ 200801 w 343204"/>
              <a:gd name="connsiteY121" fmla="*/ 73834 h 113914"/>
              <a:gd name="connsiteX122" fmla="*/ 278435 w 343204"/>
              <a:gd name="connsiteY122" fmla="*/ 33225 h 113914"/>
              <a:gd name="connsiteX123" fmla="*/ 278435 w 343204"/>
              <a:gd name="connsiteY123" fmla="*/ 49926 h 113914"/>
              <a:gd name="connsiteX124" fmla="*/ 301025 w 343204"/>
              <a:gd name="connsiteY124" fmla="*/ 49926 h 113914"/>
              <a:gd name="connsiteX125" fmla="*/ 301025 w 343204"/>
              <a:gd name="connsiteY125" fmla="*/ 95983 h 113914"/>
              <a:gd name="connsiteX126" fmla="*/ 278435 w 343204"/>
              <a:gd name="connsiteY126" fmla="*/ 95983 h 113914"/>
              <a:gd name="connsiteX127" fmla="*/ 278435 w 343204"/>
              <a:gd name="connsiteY127" fmla="*/ 112508 h 113914"/>
              <a:gd name="connsiteX128" fmla="*/ 343204 w 343204"/>
              <a:gd name="connsiteY128" fmla="*/ 112508 h 113914"/>
              <a:gd name="connsiteX129" fmla="*/ 343204 w 343204"/>
              <a:gd name="connsiteY129" fmla="*/ 95983 h 113914"/>
              <a:gd name="connsiteX130" fmla="*/ 321674 w 343204"/>
              <a:gd name="connsiteY130" fmla="*/ 95983 h 113914"/>
              <a:gd name="connsiteX131" fmla="*/ 321674 w 343204"/>
              <a:gd name="connsiteY131" fmla="*/ 33225 h 113914"/>
              <a:gd name="connsiteX132" fmla="*/ 278435 w 343204"/>
              <a:gd name="connsiteY132" fmla="*/ 33225 h 113914"/>
              <a:gd name="connsiteX133" fmla="*/ 299613 w 343204"/>
              <a:gd name="connsiteY133" fmla="*/ 13008 h 113914"/>
              <a:gd name="connsiteX134" fmla="*/ 300319 w 343204"/>
              <a:gd name="connsiteY134" fmla="*/ 17403 h 113914"/>
              <a:gd name="connsiteX135" fmla="*/ 302789 w 343204"/>
              <a:gd name="connsiteY135" fmla="*/ 20743 h 113914"/>
              <a:gd name="connsiteX136" fmla="*/ 306495 w 343204"/>
              <a:gd name="connsiteY136" fmla="*/ 23028 h 113914"/>
              <a:gd name="connsiteX137" fmla="*/ 311261 w 343204"/>
              <a:gd name="connsiteY137" fmla="*/ 23908 h 113914"/>
              <a:gd name="connsiteX138" fmla="*/ 319908 w 343204"/>
              <a:gd name="connsiteY138" fmla="*/ 20919 h 113914"/>
              <a:gd name="connsiteX139" fmla="*/ 323085 w 343204"/>
              <a:gd name="connsiteY139" fmla="*/ 13008 h 113914"/>
              <a:gd name="connsiteX140" fmla="*/ 319908 w 343204"/>
              <a:gd name="connsiteY140" fmla="*/ 5273 h 113914"/>
              <a:gd name="connsiteX141" fmla="*/ 311261 w 343204"/>
              <a:gd name="connsiteY141" fmla="*/ 2110 h 113914"/>
              <a:gd name="connsiteX142" fmla="*/ 306495 w 343204"/>
              <a:gd name="connsiteY142" fmla="*/ 2988 h 113914"/>
              <a:gd name="connsiteX143" fmla="*/ 302789 w 343204"/>
              <a:gd name="connsiteY143" fmla="*/ 5098 h 113914"/>
              <a:gd name="connsiteX144" fmla="*/ 300319 w 343204"/>
              <a:gd name="connsiteY144" fmla="*/ 8789 h 113914"/>
              <a:gd name="connsiteX145" fmla="*/ 299613 w 343204"/>
              <a:gd name="connsiteY145" fmla="*/ 13008 h 11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43204" h="113914">
                <a:moveTo>
                  <a:pt x="51534" y="112508"/>
                </a:moveTo>
                <a:lnTo>
                  <a:pt x="72359" y="112508"/>
                </a:lnTo>
                <a:lnTo>
                  <a:pt x="72359" y="111278"/>
                </a:lnTo>
                <a:cubicBezTo>
                  <a:pt x="71301" y="109285"/>
                  <a:pt x="70477" y="106883"/>
                  <a:pt x="69889" y="104070"/>
                </a:cubicBezTo>
                <a:cubicBezTo>
                  <a:pt x="69418" y="101258"/>
                  <a:pt x="69183" y="97742"/>
                  <a:pt x="69183" y="93523"/>
                </a:cubicBezTo>
                <a:lnTo>
                  <a:pt x="69183" y="59593"/>
                </a:lnTo>
                <a:cubicBezTo>
                  <a:pt x="69183" y="55023"/>
                  <a:pt x="68300" y="50980"/>
                  <a:pt x="66535" y="47464"/>
                </a:cubicBezTo>
                <a:cubicBezTo>
                  <a:pt x="64888" y="43948"/>
                  <a:pt x="62534" y="41077"/>
                  <a:pt x="59476" y="38850"/>
                </a:cubicBezTo>
                <a:cubicBezTo>
                  <a:pt x="56417" y="36507"/>
                  <a:pt x="52829" y="34748"/>
                  <a:pt x="48710" y="33576"/>
                </a:cubicBezTo>
                <a:cubicBezTo>
                  <a:pt x="44592" y="32405"/>
                  <a:pt x="40122" y="31819"/>
                  <a:pt x="35297" y="31819"/>
                </a:cubicBezTo>
                <a:cubicBezTo>
                  <a:pt x="29885" y="31819"/>
                  <a:pt x="25119" y="32522"/>
                  <a:pt x="21001" y="33928"/>
                </a:cubicBezTo>
                <a:cubicBezTo>
                  <a:pt x="16884" y="35217"/>
                  <a:pt x="13413" y="36975"/>
                  <a:pt x="10589" y="39201"/>
                </a:cubicBezTo>
                <a:cubicBezTo>
                  <a:pt x="7648" y="41546"/>
                  <a:pt x="5412" y="44242"/>
                  <a:pt x="3882" y="47288"/>
                </a:cubicBezTo>
                <a:cubicBezTo>
                  <a:pt x="2470" y="50335"/>
                  <a:pt x="1764" y="53500"/>
                  <a:pt x="1764" y="56781"/>
                </a:cubicBezTo>
                <a:lnTo>
                  <a:pt x="22237" y="56781"/>
                </a:lnTo>
                <a:cubicBezTo>
                  <a:pt x="22237" y="55374"/>
                  <a:pt x="22413" y="54086"/>
                  <a:pt x="22766" y="52914"/>
                </a:cubicBezTo>
                <a:cubicBezTo>
                  <a:pt x="23238" y="51741"/>
                  <a:pt x="23885" y="50746"/>
                  <a:pt x="24708" y="49926"/>
                </a:cubicBezTo>
                <a:cubicBezTo>
                  <a:pt x="25766" y="48987"/>
                  <a:pt x="27061" y="48284"/>
                  <a:pt x="28590" y="47816"/>
                </a:cubicBezTo>
                <a:cubicBezTo>
                  <a:pt x="30120" y="47347"/>
                  <a:pt x="32003" y="47113"/>
                  <a:pt x="34238" y="47113"/>
                </a:cubicBezTo>
                <a:cubicBezTo>
                  <a:pt x="36592" y="47113"/>
                  <a:pt x="38710" y="47405"/>
                  <a:pt x="40591" y="47992"/>
                </a:cubicBezTo>
                <a:cubicBezTo>
                  <a:pt x="42474" y="48578"/>
                  <a:pt x="44004" y="49456"/>
                  <a:pt x="45181" y="50629"/>
                </a:cubicBezTo>
                <a:cubicBezTo>
                  <a:pt x="46356" y="51683"/>
                  <a:pt x="47240" y="52972"/>
                  <a:pt x="47827" y="54496"/>
                </a:cubicBezTo>
                <a:cubicBezTo>
                  <a:pt x="48416" y="55902"/>
                  <a:pt x="48710" y="57544"/>
                  <a:pt x="48710" y="59418"/>
                </a:cubicBezTo>
                <a:lnTo>
                  <a:pt x="48710" y="64165"/>
                </a:lnTo>
                <a:lnTo>
                  <a:pt x="37238" y="64165"/>
                </a:lnTo>
                <a:cubicBezTo>
                  <a:pt x="31473" y="64165"/>
                  <a:pt x="26296" y="64692"/>
                  <a:pt x="21707" y="65747"/>
                </a:cubicBezTo>
                <a:cubicBezTo>
                  <a:pt x="17119" y="66802"/>
                  <a:pt x="13296" y="68325"/>
                  <a:pt x="10236" y="70318"/>
                </a:cubicBezTo>
                <a:cubicBezTo>
                  <a:pt x="6823" y="72427"/>
                  <a:pt x="4236" y="75181"/>
                  <a:pt x="2470" y="78579"/>
                </a:cubicBezTo>
                <a:cubicBezTo>
                  <a:pt x="823" y="81978"/>
                  <a:pt x="0" y="85905"/>
                  <a:pt x="0" y="90358"/>
                </a:cubicBezTo>
                <a:cubicBezTo>
                  <a:pt x="0" y="93757"/>
                  <a:pt x="647" y="96921"/>
                  <a:pt x="1940" y="99851"/>
                </a:cubicBezTo>
                <a:cubicBezTo>
                  <a:pt x="3352" y="102781"/>
                  <a:pt x="5294" y="105241"/>
                  <a:pt x="7765" y="107234"/>
                </a:cubicBezTo>
                <a:cubicBezTo>
                  <a:pt x="10236" y="109344"/>
                  <a:pt x="13177" y="110985"/>
                  <a:pt x="16589" y="112156"/>
                </a:cubicBezTo>
                <a:cubicBezTo>
                  <a:pt x="20001" y="113329"/>
                  <a:pt x="23707" y="113915"/>
                  <a:pt x="27708" y="113915"/>
                </a:cubicBezTo>
                <a:cubicBezTo>
                  <a:pt x="30297" y="113915"/>
                  <a:pt x="32650" y="113680"/>
                  <a:pt x="34768" y="113212"/>
                </a:cubicBezTo>
                <a:cubicBezTo>
                  <a:pt x="36885" y="112742"/>
                  <a:pt x="38886" y="112098"/>
                  <a:pt x="40768" y="111278"/>
                </a:cubicBezTo>
                <a:cubicBezTo>
                  <a:pt x="42533" y="110574"/>
                  <a:pt x="44121" y="109696"/>
                  <a:pt x="45533" y="108640"/>
                </a:cubicBezTo>
                <a:cubicBezTo>
                  <a:pt x="47062" y="107469"/>
                  <a:pt x="48357" y="106297"/>
                  <a:pt x="49416" y="105124"/>
                </a:cubicBezTo>
                <a:cubicBezTo>
                  <a:pt x="49651" y="106531"/>
                  <a:pt x="49945" y="107879"/>
                  <a:pt x="50298" y="109168"/>
                </a:cubicBezTo>
                <a:cubicBezTo>
                  <a:pt x="50651" y="110457"/>
                  <a:pt x="51063" y="111570"/>
                  <a:pt x="51534" y="112508"/>
                </a:cubicBezTo>
                <a:close/>
                <a:moveTo>
                  <a:pt x="32120" y="98268"/>
                </a:moveTo>
                <a:cubicBezTo>
                  <a:pt x="30238" y="98268"/>
                  <a:pt x="28532" y="98034"/>
                  <a:pt x="27002" y="97565"/>
                </a:cubicBezTo>
                <a:cubicBezTo>
                  <a:pt x="25590" y="97097"/>
                  <a:pt x="24413" y="96452"/>
                  <a:pt x="23472" y="95632"/>
                </a:cubicBezTo>
                <a:cubicBezTo>
                  <a:pt x="22413" y="94812"/>
                  <a:pt x="21648" y="93815"/>
                  <a:pt x="21178" y="92643"/>
                </a:cubicBezTo>
                <a:cubicBezTo>
                  <a:pt x="20707" y="91472"/>
                  <a:pt x="20472" y="90182"/>
                  <a:pt x="20472" y="88776"/>
                </a:cubicBezTo>
                <a:cubicBezTo>
                  <a:pt x="20472" y="86900"/>
                  <a:pt x="20766" y="85202"/>
                  <a:pt x="21355" y="83678"/>
                </a:cubicBezTo>
                <a:cubicBezTo>
                  <a:pt x="22061" y="82155"/>
                  <a:pt x="23119" y="80807"/>
                  <a:pt x="24531" y="79635"/>
                </a:cubicBezTo>
                <a:cubicBezTo>
                  <a:pt x="26061" y="78579"/>
                  <a:pt x="27943" y="77759"/>
                  <a:pt x="30178" y="77173"/>
                </a:cubicBezTo>
                <a:cubicBezTo>
                  <a:pt x="32415" y="76588"/>
                  <a:pt x="35120" y="76294"/>
                  <a:pt x="38297" y="76294"/>
                </a:cubicBezTo>
                <a:lnTo>
                  <a:pt x="48710" y="76294"/>
                </a:lnTo>
                <a:lnTo>
                  <a:pt x="48710" y="89830"/>
                </a:lnTo>
                <a:cubicBezTo>
                  <a:pt x="48122" y="90885"/>
                  <a:pt x="47298" y="91940"/>
                  <a:pt x="46239" y="92995"/>
                </a:cubicBezTo>
                <a:cubicBezTo>
                  <a:pt x="45298" y="93932"/>
                  <a:pt x="44062" y="94812"/>
                  <a:pt x="42533" y="95632"/>
                </a:cubicBezTo>
                <a:cubicBezTo>
                  <a:pt x="41121" y="96335"/>
                  <a:pt x="39533" y="96980"/>
                  <a:pt x="37768" y="97565"/>
                </a:cubicBezTo>
                <a:cubicBezTo>
                  <a:pt x="36003" y="98034"/>
                  <a:pt x="34120" y="98268"/>
                  <a:pt x="32120" y="98268"/>
                </a:cubicBezTo>
                <a:close/>
                <a:moveTo>
                  <a:pt x="90164" y="72251"/>
                </a:moveTo>
                <a:lnTo>
                  <a:pt x="90164" y="73834"/>
                </a:lnTo>
                <a:cubicBezTo>
                  <a:pt x="90164" y="79576"/>
                  <a:pt x="90870" y="84908"/>
                  <a:pt x="92281" y="89830"/>
                </a:cubicBezTo>
                <a:cubicBezTo>
                  <a:pt x="93693" y="94752"/>
                  <a:pt x="95752" y="98971"/>
                  <a:pt x="98459" y="102487"/>
                </a:cubicBezTo>
                <a:cubicBezTo>
                  <a:pt x="101048" y="106121"/>
                  <a:pt x="104283" y="108934"/>
                  <a:pt x="108166" y="110925"/>
                </a:cubicBezTo>
                <a:cubicBezTo>
                  <a:pt x="112048" y="112918"/>
                  <a:pt x="116401" y="113915"/>
                  <a:pt x="121225" y="113915"/>
                </a:cubicBezTo>
                <a:cubicBezTo>
                  <a:pt x="125697" y="113915"/>
                  <a:pt x="129579" y="113095"/>
                  <a:pt x="132874" y="111453"/>
                </a:cubicBezTo>
                <a:cubicBezTo>
                  <a:pt x="136286" y="109696"/>
                  <a:pt x="139227" y="107293"/>
                  <a:pt x="141698" y="104246"/>
                </a:cubicBezTo>
                <a:lnTo>
                  <a:pt x="142757" y="112508"/>
                </a:lnTo>
                <a:lnTo>
                  <a:pt x="161288" y="112508"/>
                </a:lnTo>
                <a:lnTo>
                  <a:pt x="161288" y="0"/>
                </a:lnTo>
                <a:lnTo>
                  <a:pt x="140816" y="0"/>
                </a:lnTo>
                <a:lnTo>
                  <a:pt x="140816" y="40432"/>
                </a:lnTo>
                <a:cubicBezTo>
                  <a:pt x="138345" y="37619"/>
                  <a:pt x="135522" y="35510"/>
                  <a:pt x="132344" y="34104"/>
                </a:cubicBezTo>
                <a:cubicBezTo>
                  <a:pt x="129168" y="32580"/>
                  <a:pt x="125520" y="31819"/>
                  <a:pt x="121403" y="31819"/>
                </a:cubicBezTo>
                <a:cubicBezTo>
                  <a:pt x="116461" y="31819"/>
                  <a:pt x="112048" y="32814"/>
                  <a:pt x="108166" y="34807"/>
                </a:cubicBezTo>
                <a:cubicBezTo>
                  <a:pt x="104283" y="36682"/>
                  <a:pt x="100989" y="39436"/>
                  <a:pt x="98283" y="43069"/>
                </a:cubicBezTo>
                <a:cubicBezTo>
                  <a:pt x="95576" y="46585"/>
                  <a:pt x="93517" y="50863"/>
                  <a:pt x="92105" y="55902"/>
                </a:cubicBezTo>
                <a:cubicBezTo>
                  <a:pt x="90811" y="60824"/>
                  <a:pt x="90164" y="66274"/>
                  <a:pt x="90164" y="72251"/>
                </a:cubicBezTo>
                <a:close/>
                <a:moveTo>
                  <a:pt x="110460" y="73834"/>
                </a:moveTo>
                <a:lnTo>
                  <a:pt x="110460" y="72251"/>
                </a:lnTo>
                <a:cubicBezTo>
                  <a:pt x="110460" y="68970"/>
                  <a:pt x="110753" y="65864"/>
                  <a:pt x="111342" y="62934"/>
                </a:cubicBezTo>
                <a:cubicBezTo>
                  <a:pt x="111930" y="60004"/>
                  <a:pt x="112871" y="57484"/>
                  <a:pt x="114166" y="55374"/>
                </a:cubicBezTo>
                <a:cubicBezTo>
                  <a:pt x="115460" y="53148"/>
                  <a:pt x="117107" y="51449"/>
                  <a:pt x="119107" y="50277"/>
                </a:cubicBezTo>
                <a:cubicBezTo>
                  <a:pt x="121225" y="48987"/>
                  <a:pt x="123697" y="48343"/>
                  <a:pt x="126520" y="48343"/>
                </a:cubicBezTo>
                <a:cubicBezTo>
                  <a:pt x="130050" y="48343"/>
                  <a:pt x="132933" y="49105"/>
                  <a:pt x="135168" y="50629"/>
                </a:cubicBezTo>
                <a:cubicBezTo>
                  <a:pt x="137521" y="52152"/>
                  <a:pt x="139404" y="54203"/>
                  <a:pt x="140816" y="56781"/>
                </a:cubicBezTo>
                <a:lnTo>
                  <a:pt x="140816" y="88951"/>
                </a:lnTo>
                <a:cubicBezTo>
                  <a:pt x="139404" y="91530"/>
                  <a:pt x="137521" y="93581"/>
                  <a:pt x="135168" y="95105"/>
                </a:cubicBezTo>
                <a:cubicBezTo>
                  <a:pt x="132815" y="96628"/>
                  <a:pt x="129874" y="97390"/>
                  <a:pt x="126344" y="97390"/>
                </a:cubicBezTo>
                <a:cubicBezTo>
                  <a:pt x="123520" y="97390"/>
                  <a:pt x="121108" y="96803"/>
                  <a:pt x="119107" y="95632"/>
                </a:cubicBezTo>
                <a:cubicBezTo>
                  <a:pt x="117107" y="94343"/>
                  <a:pt x="115460" y="92643"/>
                  <a:pt x="114166" y="90533"/>
                </a:cubicBezTo>
                <a:cubicBezTo>
                  <a:pt x="112871" y="88424"/>
                  <a:pt x="111930" y="85963"/>
                  <a:pt x="111342" y="83150"/>
                </a:cubicBezTo>
                <a:cubicBezTo>
                  <a:pt x="110753" y="80221"/>
                  <a:pt x="110460" y="77114"/>
                  <a:pt x="110460" y="73834"/>
                </a:cubicBezTo>
                <a:close/>
                <a:moveTo>
                  <a:pt x="180504" y="72251"/>
                </a:moveTo>
                <a:lnTo>
                  <a:pt x="180504" y="73834"/>
                </a:lnTo>
                <a:cubicBezTo>
                  <a:pt x="180504" y="79576"/>
                  <a:pt x="181210" y="84908"/>
                  <a:pt x="182622" y="89830"/>
                </a:cubicBezTo>
                <a:cubicBezTo>
                  <a:pt x="184034" y="94752"/>
                  <a:pt x="186093" y="98971"/>
                  <a:pt x="188800" y="102487"/>
                </a:cubicBezTo>
                <a:cubicBezTo>
                  <a:pt x="191388" y="106121"/>
                  <a:pt x="194623" y="108934"/>
                  <a:pt x="198507" y="110925"/>
                </a:cubicBezTo>
                <a:cubicBezTo>
                  <a:pt x="202389" y="112918"/>
                  <a:pt x="206742" y="113915"/>
                  <a:pt x="211566" y="113915"/>
                </a:cubicBezTo>
                <a:cubicBezTo>
                  <a:pt x="216037" y="113915"/>
                  <a:pt x="219920" y="113095"/>
                  <a:pt x="223215" y="111453"/>
                </a:cubicBezTo>
                <a:cubicBezTo>
                  <a:pt x="226626" y="109696"/>
                  <a:pt x="229568" y="107293"/>
                  <a:pt x="232039" y="104246"/>
                </a:cubicBezTo>
                <a:lnTo>
                  <a:pt x="233098" y="112508"/>
                </a:lnTo>
                <a:lnTo>
                  <a:pt x="251629" y="112508"/>
                </a:lnTo>
                <a:lnTo>
                  <a:pt x="251629" y="0"/>
                </a:lnTo>
                <a:lnTo>
                  <a:pt x="231156" y="0"/>
                </a:lnTo>
                <a:lnTo>
                  <a:pt x="231156" y="40432"/>
                </a:lnTo>
                <a:cubicBezTo>
                  <a:pt x="228685" y="37619"/>
                  <a:pt x="225861" y="35510"/>
                  <a:pt x="222685" y="34104"/>
                </a:cubicBezTo>
                <a:cubicBezTo>
                  <a:pt x="219508" y="32580"/>
                  <a:pt x="215861" y="31819"/>
                  <a:pt x="211742" y="31819"/>
                </a:cubicBezTo>
                <a:cubicBezTo>
                  <a:pt x="206801" y="31819"/>
                  <a:pt x="202389" y="32814"/>
                  <a:pt x="198507" y="34807"/>
                </a:cubicBezTo>
                <a:cubicBezTo>
                  <a:pt x="194623" y="36682"/>
                  <a:pt x="191329" y="39436"/>
                  <a:pt x="188623" y="43069"/>
                </a:cubicBezTo>
                <a:cubicBezTo>
                  <a:pt x="185917" y="46585"/>
                  <a:pt x="183858" y="50863"/>
                  <a:pt x="182446" y="55902"/>
                </a:cubicBezTo>
                <a:cubicBezTo>
                  <a:pt x="181152" y="60824"/>
                  <a:pt x="180504" y="66274"/>
                  <a:pt x="180504" y="72251"/>
                </a:cubicBezTo>
                <a:close/>
                <a:moveTo>
                  <a:pt x="200801" y="73834"/>
                </a:moveTo>
                <a:lnTo>
                  <a:pt x="200801" y="72251"/>
                </a:lnTo>
                <a:cubicBezTo>
                  <a:pt x="200801" y="68970"/>
                  <a:pt x="201094" y="65864"/>
                  <a:pt x="201683" y="62934"/>
                </a:cubicBezTo>
                <a:cubicBezTo>
                  <a:pt x="202271" y="60004"/>
                  <a:pt x="203212" y="57484"/>
                  <a:pt x="204507" y="55374"/>
                </a:cubicBezTo>
                <a:cubicBezTo>
                  <a:pt x="205801" y="53148"/>
                  <a:pt x="207448" y="51449"/>
                  <a:pt x="209448" y="50277"/>
                </a:cubicBezTo>
                <a:cubicBezTo>
                  <a:pt x="211566" y="48987"/>
                  <a:pt x="214038" y="48343"/>
                  <a:pt x="216861" y="48343"/>
                </a:cubicBezTo>
                <a:cubicBezTo>
                  <a:pt x="220391" y="48343"/>
                  <a:pt x="223274" y="49105"/>
                  <a:pt x="225509" y="50629"/>
                </a:cubicBezTo>
                <a:cubicBezTo>
                  <a:pt x="227862" y="52152"/>
                  <a:pt x="229745" y="54203"/>
                  <a:pt x="231156" y="56781"/>
                </a:cubicBezTo>
                <a:lnTo>
                  <a:pt x="231156" y="88951"/>
                </a:lnTo>
                <a:cubicBezTo>
                  <a:pt x="229745" y="91530"/>
                  <a:pt x="227862" y="93581"/>
                  <a:pt x="225509" y="95105"/>
                </a:cubicBezTo>
                <a:cubicBezTo>
                  <a:pt x="223156" y="96628"/>
                  <a:pt x="220214" y="97390"/>
                  <a:pt x="216684" y="97390"/>
                </a:cubicBezTo>
                <a:cubicBezTo>
                  <a:pt x="213860" y="97390"/>
                  <a:pt x="211449" y="96803"/>
                  <a:pt x="209448" y="95632"/>
                </a:cubicBezTo>
                <a:cubicBezTo>
                  <a:pt x="207448" y="94343"/>
                  <a:pt x="205801" y="92643"/>
                  <a:pt x="204507" y="90533"/>
                </a:cubicBezTo>
                <a:cubicBezTo>
                  <a:pt x="203212" y="88424"/>
                  <a:pt x="202271" y="85963"/>
                  <a:pt x="201683" y="83150"/>
                </a:cubicBezTo>
                <a:cubicBezTo>
                  <a:pt x="201094" y="80221"/>
                  <a:pt x="200801" y="77114"/>
                  <a:pt x="200801" y="73834"/>
                </a:cubicBezTo>
                <a:close/>
                <a:moveTo>
                  <a:pt x="278435" y="33225"/>
                </a:moveTo>
                <a:lnTo>
                  <a:pt x="278435" y="49926"/>
                </a:lnTo>
                <a:lnTo>
                  <a:pt x="301025" y="49926"/>
                </a:lnTo>
                <a:lnTo>
                  <a:pt x="301025" y="95983"/>
                </a:lnTo>
                <a:lnTo>
                  <a:pt x="278435" y="95983"/>
                </a:lnTo>
                <a:lnTo>
                  <a:pt x="278435" y="112508"/>
                </a:lnTo>
                <a:lnTo>
                  <a:pt x="343204" y="112508"/>
                </a:lnTo>
                <a:lnTo>
                  <a:pt x="343204" y="95983"/>
                </a:lnTo>
                <a:lnTo>
                  <a:pt x="321674" y="95983"/>
                </a:lnTo>
                <a:lnTo>
                  <a:pt x="321674" y="33225"/>
                </a:lnTo>
                <a:lnTo>
                  <a:pt x="278435" y="33225"/>
                </a:lnTo>
                <a:close/>
                <a:moveTo>
                  <a:pt x="299613" y="13008"/>
                </a:moveTo>
                <a:cubicBezTo>
                  <a:pt x="299613" y="14532"/>
                  <a:pt x="299848" y="15996"/>
                  <a:pt x="300319" y="17403"/>
                </a:cubicBezTo>
                <a:cubicBezTo>
                  <a:pt x="300907" y="18692"/>
                  <a:pt x="301731" y="19806"/>
                  <a:pt x="302789" y="20743"/>
                </a:cubicBezTo>
                <a:cubicBezTo>
                  <a:pt x="303849" y="21682"/>
                  <a:pt x="305083" y="22443"/>
                  <a:pt x="306495" y="23028"/>
                </a:cubicBezTo>
                <a:cubicBezTo>
                  <a:pt x="307907" y="23614"/>
                  <a:pt x="309496" y="23908"/>
                  <a:pt x="311261" y="23908"/>
                </a:cubicBezTo>
                <a:cubicBezTo>
                  <a:pt x="314908" y="23908"/>
                  <a:pt x="317790" y="22911"/>
                  <a:pt x="319908" y="20919"/>
                </a:cubicBezTo>
                <a:cubicBezTo>
                  <a:pt x="322026" y="18809"/>
                  <a:pt x="323085" y="16173"/>
                  <a:pt x="323085" y="13008"/>
                </a:cubicBezTo>
                <a:cubicBezTo>
                  <a:pt x="323085" y="9844"/>
                  <a:pt x="322026" y="7266"/>
                  <a:pt x="319908" y="5273"/>
                </a:cubicBezTo>
                <a:cubicBezTo>
                  <a:pt x="317790" y="3164"/>
                  <a:pt x="314908" y="2110"/>
                  <a:pt x="311261" y="2110"/>
                </a:cubicBezTo>
                <a:cubicBezTo>
                  <a:pt x="309496" y="2110"/>
                  <a:pt x="307907" y="2402"/>
                  <a:pt x="306495" y="2988"/>
                </a:cubicBezTo>
                <a:cubicBezTo>
                  <a:pt x="305083" y="3457"/>
                  <a:pt x="303849" y="4161"/>
                  <a:pt x="302789" y="5098"/>
                </a:cubicBezTo>
                <a:cubicBezTo>
                  <a:pt x="301731" y="6152"/>
                  <a:pt x="300907" y="7383"/>
                  <a:pt x="300319" y="8789"/>
                </a:cubicBezTo>
                <a:cubicBezTo>
                  <a:pt x="299848" y="10079"/>
                  <a:pt x="299613" y="11485"/>
                  <a:pt x="299613" y="13008"/>
                </a:cubicBezTo>
                <a:close/>
              </a:path>
            </a:pathLst>
          </a:custGeom>
          <a:solidFill>
            <a:srgbClr val="000000"/>
          </a:solidFill>
          <a:ln w="11290" cap="sq">
            <a:noFill/>
            <a:prstDash val="solid"/>
            <a:miter/>
          </a:ln>
        </p:spPr>
        <p:txBody>
          <a:bodyPr rtlCol="0" anchor="ctr"/>
          <a:lstStyle/>
          <a:p>
            <a:endParaRPr lang="en-US" sz="1701"/>
          </a:p>
        </p:txBody>
      </p:sp>
      <p:sp>
        <p:nvSpPr>
          <p:cNvPr id="62" name="Freeform 61">
            <a:extLst>
              <a:ext uri="{FF2B5EF4-FFF2-40B4-BE49-F238E27FC236}">
                <a16:creationId xmlns:a16="http://schemas.microsoft.com/office/drawing/2014/main" id="{ABEE5215-850C-FB4F-966F-9A4D014DED7E}"/>
              </a:ext>
            </a:extLst>
          </p:cNvPr>
          <p:cNvSpPr/>
          <p:nvPr/>
        </p:nvSpPr>
        <p:spPr>
          <a:xfrm>
            <a:off x="1896661" y="5130250"/>
            <a:ext cx="372300" cy="125413"/>
          </a:xfrm>
          <a:custGeom>
            <a:avLst/>
            <a:gdLst>
              <a:gd name="connsiteX0" fmla="*/ 40769 w 394007"/>
              <a:gd name="connsiteY0" fmla="*/ 27424 h 132725"/>
              <a:gd name="connsiteX1" fmla="*/ 25238 w 394007"/>
              <a:gd name="connsiteY1" fmla="*/ 31291 h 132725"/>
              <a:gd name="connsiteX2" fmla="*/ 13589 w 394007"/>
              <a:gd name="connsiteY2" fmla="*/ 41487 h 132725"/>
              <a:gd name="connsiteX3" fmla="*/ 13589 w 394007"/>
              <a:gd name="connsiteY3" fmla="*/ 39553 h 132725"/>
              <a:gd name="connsiteX4" fmla="*/ 12883 w 394007"/>
              <a:gd name="connsiteY4" fmla="*/ 28830 h 132725"/>
              <a:gd name="connsiteX5" fmla="*/ 0 w 394007"/>
              <a:gd name="connsiteY5" fmla="*/ 28830 h 132725"/>
              <a:gd name="connsiteX6" fmla="*/ 0 w 394007"/>
              <a:gd name="connsiteY6" fmla="*/ 108114 h 132725"/>
              <a:gd name="connsiteX7" fmla="*/ 13589 w 394007"/>
              <a:gd name="connsiteY7" fmla="*/ 108114 h 132725"/>
              <a:gd name="connsiteX8" fmla="*/ 13589 w 394007"/>
              <a:gd name="connsiteY8" fmla="*/ 57308 h 132725"/>
              <a:gd name="connsiteX9" fmla="*/ 16943 w 394007"/>
              <a:gd name="connsiteY9" fmla="*/ 50629 h 132725"/>
              <a:gd name="connsiteX10" fmla="*/ 21708 w 394007"/>
              <a:gd name="connsiteY10" fmla="*/ 45707 h 132725"/>
              <a:gd name="connsiteX11" fmla="*/ 28768 w 394007"/>
              <a:gd name="connsiteY11" fmla="*/ 42191 h 132725"/>
              <a:gd name="connsiteX12" fmla="*/ 37945 w 394007"/>
              <a:gd name="connsiteY12" fmla="*/ 40960 h 132725"/>
              <a:gd name="connsiteX13" fmla="*/ 45357 w 394007"/>
              <a:gd name="connsiteY13" fmla="*/ 41312 h 132725"/>
              <a:gd name="connsiteX14" fmla="*/ 52770 w 394007"/>
              <a:gd name="connsiteY14" fmla="*/ 42542 h 132725"/>
              <a:gd name="connsiteX15" fmla="*/ 54710 w 394007"/>
              <a:gd name="connsiteY15" fmla="*/ 29358 h 132725"/>
              <a:gd name="connsiteX16" fmla="*/ 48534 w 394007"/>
              <a:gd name="connsiteY16" fmla="*/ 27952 h 132725"/>
              <a:gd name="connsiteX17" fmla="*/ 40769 w 394007"/>
              <a:gd name="connsiteY17" fmla="*/ 27424 h 132725"/>
              <a:gd name="connsiteX18" fmla="*/ 146111 w 394007"/>
              <a:gd name="connsiteY18" fmla="*/ 67330 h 132725"/>
              <a:gd name="connsiteX19" fmla="*/ 146111 w 394007"/>
              <a:gd name="connsiteY19" fmla="*/ 42366 h 132725"/>
              <a:gd name="connsiteX20" fmla="*/ 143817 w 394007"/>
              <a:gd name="connsiteY20" fmla="*/ 24436 h 132725"/>
              <a:gd name="connsiteX21" fmla="*/ 137110 w 394007"/>
              <a:gd name="connsiteY21" fmla="*/ 11075 h 132725"/>
              <a:gd name="connsiteX22" fmla="*/ 125991 w 394007"/>
              <a:gd name="connsiteY22" fmla="*/ 2813 h 132725"/>
              <a:gd name="connsiteX23" fmla="*/ 111519 w 394007"/>
              <a:gd name="connsiteY23" fmla="*/ 0 h 132725"/>
              <a:gd name="connsiteX24" fmla="*/ 96694 w 394007"/>
              <a:gd name="connsiteY24" fmla="*/ 2813 h 132725"/>
              <a:gd name="connsiteX25" fmla="*/ 85929 w 394007"/>
              <a:gd name="connsiteY25" fmla="*/ 11075 h 132725"/>
              <a:gd name="connsiteX26" fmla="*/ 79046 w 394007"/>
              <a:gd name="connsiteY26" fmla="*/ 24436 h 132725"/>
              <a:gd name="connsiteX27" fmla="*/ 76752 w 394007"/>
              <a:gd name="connsiteY27" fmla="*/ 42366 h 132725"/>
              <a:gd name="connsiteX28" fmla="*/ 76752 w 394007"/>
              <a:gd name="connsiteY28" fmla="*/ 67330 h 132725"/>
              <a:gd name="connsiteX29" fmla="*/ 79046 w 394007"/>
              <a:gd name="connsiteY29" fmla="*/ 85436 h 132725"/>
              <a:gd name="connsiteX30" fmla="*/ 85929 w 394007"/>
              <a:gd name="connsiteY30" fmla="*/ 98620 h 132725"/>
              <a:gd name="connsiteX31" fmla="*/ 96871 w 394007"/>
              <a:gd name="connsiteY31" fmla="*/ 106883 h 132725"/>
              <a:gd name="connsiteX32" fmla="*/ 111519 w 394007"/>
              <a:gd name="connsiteY32" fmla="*/ 109520 h 132725"/>
              <a:gd name="connsiteX33" fmla="*/ 126168 w 394007"/>
              <a:gd name="connsiteY33" fmla="*/ 106883 h 132725"/>
              <a:gd name="connsiteX34" fmla="*/ 137110 w 394007"/>
              <a:gd name="connsiteY34" fmla="*/ 98620 h 132725"/>
              <a:gd name="connsiteX35" fmla="*/ 143817 w 394007"/>
              <a:gd name="connsiteY35" fmla="*/ 85436 h 132725"/>
              <a:gd name="connsiteX36" fmla="*/ 146111 w 394007"/>
              <a:gd name="connsiteY36" fmla="*/ 67330 h 132725"/>
              <a:gd name="connsiteX37" fmla="*/ 90517 w 394007"/>
              <a:gd name="connsiteY37" fmla="*/ 64692 h 132725"/>
              <a:gd name="connsiteX38" fmla="*/ 90517 w 394007"/>
              <a:gd name="connsiteY38" fmla="*/ 61001 h 132725"/>
              <a:gd name="connsiteX39" fmla="*/ 90517 w 394007"/>
              <a:gd name="connsiteY39" fmla="*/ 57308 h 132725"/>
              <a:gd name="connsiteX40" fmla="*/ 90517 w 394007"/>
              <a:gd name="connsiteY40" fmla="*/ 39378 h 132725"/>
              <a:gd name="connsiteX41" fmla="*/ 91929 w 394007"/>
              <a:gd name="connsiteY41" fmla="*/ 26193 h 132725"/>
              <a:gd name="connsiteX42" fmla="*/ 96518 w 394007"/>
              <a:gd name="connsiteY42" fmla="*/ 16876 h 132725"/>
              <a:gd name="connsiteX43" fmla="*/ 102872 w 394007"/>
              <a:gd name="connsiteY43" fmla="*/ 12657 h 132725"/>
              <a:gd name="connsiteX44" fmla="*/ 111519 w 394007"/>
              <a:gd name="connsiteY44" fmla="*/ 11075 h 132725"/>
              <a:gd name="connsiteX45" fmla="*/ 119815 w 394007"/>
              <a:gd name="connsiteY45" fmla="*/ 12482 h 132725"/>
              <a:gd name="connsiteX46" fmla="*/ 125991 w 394007"/>
              <a:gd name="connsiteY46" fmla="*/ 16701 h 132725"/>
              <a:gd name="connsiteX47" fmla="*/ 130050 w 394007"/>
              <a:gd name="connsiteY47" fmla="*/ 23380 h 132725"/>
              <a:gd name="connsiteX48" fmla="*/ 132168 w 394007"/>
              <a:gd name="connsiteY48" fmla="*/ 32697 h 132725"/>
              <a:gd name="connsiteX49" fmla="*/ 90517 w 394007"/>
              <a:gd name="connsiteY49" fmla="*/ 64692 h 132725"/>
              <a:gd name="connsiteX50" fmla="*/ 132522 w 394007"/>
              <a:gd name="connsiteY50" fmla="*/ 70142 h 132725"/>
              <a:gd name="connsiteX51" fmla="*/ 130932 w 394007"/>
              <a:gd name="connsiteY51" fmla="*/ 83854 h 132725"/>
              <a:gd name="connsiteX52" fmla="*/ 125991 w 394007"/>
              <a:gd name="connsiteY52" fmla="*/ 93170 h 132725"/>
              <a:gd name="connsiteX53" fmla="*/ 119815 w 394007"/>
              <a:gd name="connsiteY53" fmla="*/ 97214 h 132725"/>
              <a:gd name="connsiteX54" fmla="*/ 111519 w 394007"/>
              <a:gd name="connsiteY54" fmla="*/ 98620 h 132725"/>
              <a:gd name="connsiteX55" fmla="*/ 103578 w 394007"/>
              <a:gd name="connsiteY55" fmla="*/ 97390 h 132725"/>
              <a:gd name="connsiteX56" fmla="*/ 97577 w 394007"/>
              <a:gd name="connsiteY56" fmla="*/ 93523 h 132725"/>
              <a:gd name="connsiteX57" fmla="*/ 93165 w 394007"/>
              <a:gd name="connsiteY57" fmla="*/ 86842 h 132725"/>
              <a:gd name="connsiteX58" fmla="*/ 90871 w 394007"/>
              <a:gd name="connsiteY58" fmla="*/ 77350 h 132725"/>
              <a:gd name="connsiteX59" fmla="*/ 132522 w 394007"/>
              <a:gd name="connsiteY59" fmla="*/ 45707 h 132725"/>
              <a:gd name="connsiteX60" fmla="*/ 132522 w 394007"/>
              <a:gd name="connsiteY60" fmla="*/ 50980 h 132725"/>
              <a:gd name="connsiteX61" fmla="*/ 132522 w 394007"/>
              <a:gd name="connsiteY61" fmla="*/ 55023 h 132725"/>
              <a:gd name="connsiteX62" fmla="*/ 132522 w 394007"/>
              <a:gd name="connsiteY62" fmla="*/ 70142 h 132725"/>
              <a:gd name="connsiteX63" fmla="*/ 203801 w 394007"/>
              <a:gd name="connsiteY63" fmla="*/ 104949 h 132725"/>
              <a:gd name="connsiteX64" fmla="*/ 203801 w 394007"/>
              <a:gd name="connsiteY64" fmla="*/ 92116 h 132725"/>
              <a:gd name="connsiteX65" fmla="*/ 188976 w 394007"/>
              <a:gd name="connsiteY65" fmla="*/ 92116 h 132725"/>
              <a:gd name="connsiteX66" fmla="*/ 188976 w 394007"/>
              <a:gd name="connsiteY66" fmla="*/ 105124 h 132725"/>
              <a:gd name="connsiteX67" fmla="*/ 187388 w 394007"/>
              <a:gd name="connsiteY67" fmla="*/ 117255 h 132725"/>
              <a:gd name="connsiteX68" fmla="*/ 182446 w 394007"/>
              <a:gd name="connsiteY68" fmla="*/ 128154 h 132725"/>
              <a:gd name="connsiteX69" fmla="*/ 190918 w 394007"/>
              <a:gd name="connsiteY69" fmla="*/ 132725 h 132725"/>
              <a:gd name="connsiteX70" fmla="*/ 200271 w 394007"/>
              <a:gd name="connsiteY70" fmla="*/ 119891 h 132725"/>
              <a:gd name="connsiteX71" fmla="*/ 203801 w 394007"/>
              <a:gd name="connsiteY71" fmla="*/ 104949 h 132725"/>
              <a:gd name="connsiteX72" fmla="*/ 394008 w 394007"/>
              <a:gd name="connsiteY72" fmla="*/ 108114 h 132725"/>
              <a:gd name="connsiteX73" fmla="*/ 394008 w 394007"/>
              <a:gd name="connsiteY73" fmla="*/ 1582 h 132725"/>
              <a:gd name="connsiteX74" fmla="*/ 392957 w 394007"/>
              <a:gd name="connsiteY74" fmla="*/ 1582 h 132725"/>
              <a:gd name="connsiteX75" fmla="*/ 352543 w 394007"/>
              <a:gd name="connsiteY75" fmla="*/ 17052 h 132725"/>
              <a:gd name="connsiteX76" fmla="*/ 352543 w 394007"/>
              <a:gd name="connsiteY76" fmla="*/ 29358 h 132725"/>
              <a:gd name="connsiteX77" fmla="*/ 380420 w 394007"/>
              <a:gd name="connsiteY77" fmla="*/ 18810 h 132725"/>
              <a:gd name="connsiteX78" fmla="*/ 380420 w 394007"/>
              <a:gd name="connsiteY78" fmla="*/ 108114 h 132725"/>
              <a:gd name="connsiteX79" fmla="*/ 394008 w 394007"/>
              <a:gd name="connsiteY79" fmla="*/ 108114 h 13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94007" h="132725">
                <a:moveTo>
                  <a:pt x="40769" y="27424"/>
                </a:moveTo>
                <a:cubicBezTo>
                  <a:pt x="35004" y="27424"/>
                  <a:pt x="29826" y="28713"/>
                  <a:pt x="25238" y="31291"/>
                </a:cubicBezTo>
                <a:cubicBezTo>
                  <a:pt x="20766" y="33753"/>
                  <a:pt x="16884" y="37151"/>
                  <a:pt x="13589" y="41487"/>
                </a:cubicBezTo>
                <a:lnTo>
                  <a:pt x="13589" y="39553"/>
                </a:lnTo>
                <a:lnTo>
                  <a:pt x="12883" y="28830"/>
                </a:lnTo>
                <a:lnTo>
                  <a:pt x="0" y="28830"/>
                </a:lnTo>
                <a:lnTo>
                  <a:pt x="0" y="108114"/>
                </a:lnTo>
                <a:lnTo>
                  <a:pt x="13589" y="108114"/>
                </a:lnTo>
                <a:lnTo>
                  <a:pt x="13589" y="57308"/>
                </a:lnTo>
                <a:cubicBezTo>
                  <a:pt x="14531" y="54848"/>
                  <a:pt x="15648" y="52621"/>
                  <a:pt x="16943" y="50629"/>
                </a:cubicBezTo>
                <a:cubicBezTo>
                  <a:pt x="18355" y="48636"/>
                  <a:pt x="19943" y="46996"/>
                  <a:pt x="21708" y="45707"/>
                </a:cubicBezTo>
                <a:cubicBezTo>
                  <a:pt x="23709" y="44066"/>
                  <a:pt x="26061" y="42894"/>
                  <a:pt x="28768" y="42191"/>
                </a:cubicBezTo>
                <a:cubicBezTo>
                  <a:pt x="31474" y="41370"/>
                  <a:pt x="34533" y="40960"/>
                  <a:pt x="37945" y="40960"/>
                </a:cubicBezTo>
                <a:cubicBezTo>
                  <a:pt x="40533" y="40960"/>
                  <a:pt x="43004" y="41077"/>
                  <a:pt x="45357" y="41312"/>
                </a:cubicBezTo>
                <a:cubicBezTo>
                  <a:pt x="47711" y="41546"/>
                  <a:pt x="50181" y="41957"/>
                  <a:pt x="52770" y="42542"/>
                </a:cubicBezTo>
                <a:lnTo>
                  <a:pt x="54710" y="29358"/>
                </a:lnTo>
                <a:cubicBezTo>
                  <a:pt x="53298" y="28772"/>
                  <a:pt x="51240" y="28303"/>
                  <a:pt x="48534" y="27952"/>
                </a:cubicBezTo>
                <a:cubicBezTo>
                  <a:pt x="45828" y="27599"/>
                  <a:pt x="43239" y="27424"/>
                  <a:pt x="40769" y="27424"/>
                </a:cubicBezTo>
                <a:close/>
                <a:moveTo>
                  <a:pt x="146111" y="67330"/>
                </a:moveTo>
                <a:lnTo>
                  <a:pt x="146111" y="42366"/>
                </a:lnTo>
                <a:cubicBezTo>
                  <a:pt x="146111" y="35570"/>
                  <a:pt x="145346" y="29592"/>
                  <a:pt x="143817" y="24436"/>
                </a:cubicBezTo>
                <a:cubicBezTo>
                  <a:pt x="142286" y="19161"/>
                  <a:pt x="140051" y="14708"/>
                  <a:pt x="137110" y="11075"/>
                </a:cubicBezTo>
                <a:cubicBezTo>
                  <a:pt x="134051" y="7442"/>
                  <a:pt x="130344" y="4688"/>
                  <a:pt x="125991" y="2813"/>
                </a:cubicBezTo>
                <a:cubicBezTo>
                  <a:pt x="121755" y="937"/>
                  <a:pt x="116931" y="0"/>
                  <a:pt x="111519" y="0"/>
                </a:cubicBezTo>
                <a:cubicBezTo>
                  <a:pt x="105989" y="0"/>
                  <a:pt x="101048" y="937"/>
                  <a:pt x="96694" y="2813"/>
                </a:cubicBezTo>
                <a:cubicBezTo>
                  <a:pt x="92459" y="4688"/>
                  <a:pt x="88870" y="7442"/>
                  <a:pt x="85929" y="11075"/>
                </a:cubicBezTo>
                <a:cubicBezTo>
                  <a:pt x="82987" y="14708"/>
                  <a:pt x="80693" y="19161"/>
                  <a:pt x="79046" y="24436"/>
                </a:cubicBezTo>
                <a:cubicBezTo>
                  <a:pt x="77516" y="29592"/>
                  <a:pt x="76752" y="35570"/>
                  <a:pt x="76752" y="42366"/>
                </a:cubicBezTo>
                <a:lnTo>
                  <a:pt x="76752" y="67330"/>
                </a:lnTo>
                <a:cubicBezTo>
                  <a:pt x="76752" y="74126"/>
                  <a:pt x="77516" y="80162"/>
                  <a:pt x="79046" y="85436"/>
                </a:cubicBezTo>
                <a:cubicBezTo>
                  <a:pt x="80693" y="90593"/>
                  <a:pt x="82987" y="94987"/>
                  <a:pt x="85929" y="98620"/>
                </a:cubicBezTo>
                <a:cubicBezTo>
                  <a:pt x="88988" y="102253"/>
                  <a:pt x="92635" y="105007"/>
                  <a:pt x="96871" y="106883"/>
                </a:cubicBezTo>
                <a:cubicBezTo>
                  <a:pt x="101224" y="108640"/>
                  <a:pt x="106107" y="109520"/>
                  <a:pt x="111519" y="109520"/>
                </a:cubicBezTo>
                <a:cubicBezTo>
                  <a:pt x="117049" y="109520"/>
                  <a:pt x="121932" y="108640"/>
                  <a:pt x="126168" y="106883"/>
                </a:cubicBezTo>
                <a:cubicBezTo>
                  <a:pt x="130521" y="105007"/>
                  <a:pt x="134168" y="102253"/>
                  <a:pt x="137110" y="98620"/>
                </a:cubicBezTo>
                <a:cubicBezTo>
                  <a:pt x="140051" y="94987"/>
                  <a:pt x="142286" y="90593"/>
                  <a:pt x="143817" y="85436"/>
                </a:cubicBezTo>
                <a:cubicBezTo>
                  <a:pt x="145346" y="80162"/>
                  <a:pt x="146111" y="74126"/>
                  <a:pt x="146111" y="67330"/>
                </a:cubicBezTo>
                <a:close/>
                <a:moveTo>
                  <a:pt x="90517" y="64692"/>
                </a:moveTo>
                <a:cubicBezTo>
                  <a:pt x="90517" y="63403"/>
                  <a:pt x="90517" y="62172"/>
                  <a:pt x="90517" y="61001"/>
                </a:cubicBezTo>
                <a:cubicBezTo>
                  <a:pt x="90517" y="59712"/>
                  <a:pt x="90517" y="58481"/>
                  <a:pt x="90517" y="57308"/>
                </a:cubicBezTo>
                <a:lnTo>
                  <a:pt x="90517" y="39378"/>
                </a:lnTo>
                <a:cubicBezTo>
                  <a:pt x="90517" y="34339"/>
                  <a:pt x="90988" y="29944"/>
                  <a:pt x="91929" y="26193"/>
                </a:cubicBezTo>
                <a:cubicBezTo>
                  <a:pt x="92989" y="22443"/>
                  <a:pt x="94518" y="19337"/>
                  <a:pt x="96518" y="16876"/>
                </a:cubicBezTo>
                <a:cubicBezTo>
                  <a:pt x="98283" y="15001"/>
                  <a:pt x="100400" y="13594"/>
                  <a:pt x="102872" y="12657"/>
                </a:cubicBezTo>
                <a:cubicBezTo>
                  <a:pt x="105342" y="11602"/>
                  <a:pt x="108225" y="11075"/>
                  <a:pt x="111519" y="11075"/>
                </a:cubicBezTo>
                <a:cubicBezTo>
                  <a:pt x="114696" y="11075"/>
                  <a:pt x="117461" y="11543"/>
                  <a:pt x="119815" y="12482"/>
                </a:cubicBezTo>
                <a:cubicBezTo>
                  <a:pt x="122285" y="13419"/>
                  <a:pt x="124344" y="14825"/>
                  <a:pt x="125991" y="16701"/>
                </a:cubicBezTo>
                <a:cubicBezTo>
                  <a:pt x="127756" y="18458"/>
                  <a:pt x="129109" y="20685"/>
                  <a:pt x="130050" y="23380"/>
                </a:cubicBezTo>
                <a:cubicBezTo>
                  <a:pt x="131110" y="26076"/>
                  <a:pt x="131816" y="29181"/>
                  <a:pt x="132168" y="32697"/>
                </a:cubicBezTo>
                <a:lnTo>
                  <a:pt x="90517" y="64692"/>
                </a:lnTo>
                <a:close/>
                <a:moveTo>
                  <a:pt x="132522" y="70142"/>
                </a:moveTo>
                <a:cubicBezTo>
                  <a:pt x="132522" y="75415"/>
                  <a:pt x="131992" y="79987"/>
                  <a:pt x="130932" y="83854"/>
                </a:cubicBezTo>
                <a:cubicBezTo>
                  <a:pt x="129874" y="87722"/>
                  <a:pt x="128226" y="90827"/>
                  <a:pt x="125991" y="93170"/>
                </a:cubicBezTo>
                <a:cubicBezTo>
                  <a:pt x="124226" y="94929"/>
                  <a:pt x="122167" y="96277"/>
                  <a:pt x="119815" y="97214"/>
                </a:cubicBezTo>
                <a:cubicBezTo>
                  <a:pt x="117461" y="98152"/>
                  <a:pt x="114696" y="98620"/>
                  <a:pt x="111519" y="98620"/>
                </a:cubicBezTo>
                <a:cubicBezTo>
                  <a:pt x="108578" y="98620"/>
                  <a:pt x="105931" y="98211"/>
                  <a:pt x="103578" y="97390"/>
                </a:cubicBezTo>
                <a:cubicBezTo>
                  <a:pt x="101224" y="96452"/>
                  <a:pt x="99223" y="95163"/>
                  <a:pt x="97577" y="93523"/>
                </a:cubicBezTo>
                <a:cubicBezTo>
                  <a:pt x="95812" y="91764"/>
                  <a:pt x="94341" y="89538"/>
                  <a:pt x="93165" y="86842"/>
                </a:cubicBezTo>
                <a:cubicBezTo>
                  <a:pt x="92105" y="84147"/>
                  <a:pt x="91341" y="80982"/>
                  <a:pt x="90871" y="77350"/>
                </a:cubicBezTo>
                <a:lnTo>
                  <a:pt x="132522" y="45707"/>
                </a:lnTo>
                <a:cubicBezTo>
                  <a:pt x="132522" y="47113"/>
                  <a:pt x="132522" y="48870"/>
                  <a:pt x="132522" y="50980"/>
                </a:cubicBezTo>
                <a:cubicBezTo>
                  <a:pt x="132522" y="52972"/>
                  <a:pt x="132522" y="54320"/>
                  <a:pt x="132522" y="55023"/>
                </a:cubicBezTo>
                <a:lnTo>
                  <a:pt x="132522" y="70142"/>
                </a:lnTo>
                <a:close/>
                <a:moveTo>
                  <a:pt x="203801" y="104949"/>
                </a:moveTo>
                <a:lnTo>
                  <a:pt x="203801" y="92116"/>
                </a:lnTo>
                <a:lnTo>
                  <a:pt x="188976" y="92116"/>
                </a:lnTo>
                <a:lnTo>
                  <a:pt x="188976" y="105124"/>
                </a:lnTo>
                <a:cubicBezTo>
                  <a:pt x="188976" y="109344"/>
                  <a:pt x="188447" y="113387"/>
                  <a:pt x="187388" y="117255"/>
                </a:cubicBezTo>
                <a:cubicBezTo>
                  <a:pt x="186447" y="121122"/>
                  <a:pt x="184799" y="124755"/>
                  <a:pt x="182446" y="128154"/>
                </a:cubicBezTo>
                <a:lnTo>
                  <a:pt x="190918" y="132725"/>
                </a:lnTo>
                <a:cubicBezTo>
                  <a:pt x="194918" y="129209"/>
                  <a:pt x="198036" y="124932"/>
                  <a:pt x="200271" y="119891"/>
                </a:cubicBezTo>
                <a:cubicBezTo>
                  <a:pt x="202625" y="114852"/>
                  <a:pt x="203801" y="109871"/>
                  <a:pt x="203801" y="104949"/>
                </a:cubicBezTo>
                <a:close/>
                <a:moveTo>
                  <a:pt x="394008" y="108114"/>
                </a:moveTo>
                <a:lnTo>
                  <a:pt x="394008" y="1582"/>
                </a:lnTo>
                <a:lnTo>
                  <a:pt x="392957" y="1582"/>
                </a:lnTo>
                <a:lnTo>
                  <a:pt x="352543" y="17052"/>
                </a:lnTo>
                <a:lnTo>
                  <a:pt x="352543" y="29358"/>
                </a:lnTo>
                <a:lnTo>
                  <a:pt x="380420" y="18810"/>
                </a:lnTo>
                <a:lnTo>
                  <a:pt x="380420" y="108114"/>
                </a:lnTo>
                <a:lnTo>
                  <a:pt x="394008" y="108114"/>
                </a:lnTo>
                <a:close/>
              </a:path>
            </a:pathLst>
          </a:custGeom>
          <a:solidFill>
            <a:srgbClr val="000000"/>
          </a:solidFill>
          <a:ln w="11290" cap="sq">
            <a:noFill/>
            <a:prstDash val="solid"/>
            <a:miter/>
          </a:ln>
        </p:spPr>
        <p:txBody>
          <a:bodyPr rtlCol="0" anchor="ctr"/>
          <a:lstStyle/>
          <a:p>
            <a:endParaRPr lang="en-US" sz="1701"/>
          </a:p>
        </p:txBody>
      </p:sp>
      <p:sp>
        <p:nvSpPr>
          <p:cNvPr id="63" name="Freeform 62">
            <a:extLst>
              <a:ext uri="{FF2B5EF4-FFF2-40B4-BE49-F238E27FC236}">
                <a16:creationId xmlns:a16="http://schemas.microsoft.com/office/drawing/2014/main" id="{13E4477A-8719-9B41-8591-8C2D54EA8986}"/>
              </a:ext>
            </a:extLst>
          </p:cNvPr>
          <p:cNvSpPr/>
          <p:nvPr/>
        </p:nvSpPr>
        <p:spPr>
          <a:xfrm>
            <a:off x="1370303" y="5293203"/>
            <a:ext cx="407826" cy="110629"/>
          </a:xfrm>
          <a:custGeom>
            <a:avLst/>
            <a:gdLst>
              <a:gd name="connsiteX0" fmla="*/ 21001 w 431604"/>
              <a:gd name="connsiteY0" fmla="*/ 115673 h 117079"/>
              <a:gd name="connsiteX1" fmla="*/ 41474 w 431604"/>
              <a:gd name="connsiteY1" fmla="*/ 115673 h 117079"/>
              <a:gd name="connsiteX2" fmla="*/ 41474 w 431604"/>
              <a:gd name="connsiteY2" fmla="*/ 51507 h 117079"/>
              <a:gd name="connsiteX3" fmla="*/ 70065 w 431604"/>
              <a:gd name="connsiteY3" fmla="*/ 51507 h 117079"/>
              <a:gd name="connsiteX4" fmla="*/ 70065 w 431604"/>
              <a:gd name="connsiteY4" fmla="*/ 36390 h 117079"/>
              <a:gd name="connsiteX5" fmla="*/ 41474 w 431604"/>
              <a:gd name="connsiteY5" fmla="*/ 36390 h 117079"/>
              <a:gd name="connsiteX6" fmla="*/ 41474 w 431604"/>
              <a:gd name="connsiteY6" fmla="*/ 32171 h 117079"/>
              <a:gd name="connsiteX7" fmla="*/ 42357 w 431604"/>
              <a:gd name="connsiteY7" fmla="*/ 25842 h 117079"/>
              <a:gd name="connsiteX8" fmla="*/ 45181 w 431604"/>
              <a:gd name="connsiteY8" fmla="*/ 21095 h 117079"/>
              <a:gd name="connsiteX9" fmla="*/ 50828 w 431604"/>
              <a:gd name="connsiteY9" fmla="*/ 17755 h 117079"/>
              <a:gd name="connsiteX10" fmla="*/ 59652 w 431604"/>
              <a:gd name="connsiteY10" fmla="*/ 16525 h 117079"/>
              <a:gd name="connsiteX11" fmla="*/ 67947 w 431604"/>
              <a:gd name="connsiteY11" fmla="*/ 17052 h 117079"/>
              <a:gd name="connsiteX12" fmla="*/ 74301 w 431604"/>
              <a:gd name="connsiteY12" fmla="*/ 17932 h 117079"/>
              <a:gd name="connsiteX13" fmla="*/ 75713 w 431604"/>
              <a:gd name="connsiteY13" fmla="*/ 2110 h 117079"/>
              <a:gd name="connsiteX14" fmla="*/ 70771 w 431604"/>
              <a:gd name="connsiteY14" fmla="*/ 1231 h 117079"/>
              <a:gd name="connsiteX15" fmla="*/ 66182 w 431604"/>
              <a:gd name="connsiteY15" fmla="*/ 528 h 117079"/>
              <a:gd name="connsiteX16" fmla="*/ 61417 w 431604"/>
              <a:gd name="connsiteY16" fmla="*/ 176 h 117079"/>
              <a:gd name="connsiteX17" fmla="*/ 56652 w 431604"/>
              <a:gd name="connsiteY17" fmla="*/ 0 h 117079"/>
              <a:gd name="connsiteX18" fmla="*/ 41827 w 431604"/>
              <a:gd name="connsiteY18" fmla="*/ 2110 h 117079"/>
              <a:gd name="connsiteX19" fmla="*/ 30532 w 431604"/>
              <a:gd name="connsiteY19" fmla="*/ 8263 h 117079"/>
              <a:gd name="connsiteX20" fmla="*/ 23472 w 431604"/>
              <a:gd name="connsiteY20" fmla="*/ 18283 h 117079"/>
              <a:gd name="connsiteX21" fmla="*/ 21001 w 431604"/>
              <a:gd name="connsiteY21" fmla="*/ 32171 h 117079"/>
              <a:gd name="connsiteX22" fmla="*/ 21001 w 431604"/>
              <a:gd name="connsiteY22" fmla="*/ 36390 h 117079"/>
              <a:gd name="connsiteX23" fmla="*/ 0 w 431604"/>
              <a:gd name="connsiteY23" fmla="*/ 36390 h 117079"/>
              <a:gd name="connsiteX24" fmla="*/ 0 w 431604"/>
              <a:gd name="connsiteY24" fmla="*/ 51507 h 117079"/>
              <a:gd name="connsiteX25" fmla="*/ 21001 w 431604"/>
              <a:gd name="connsiteY25" fmla="*/ 51507 h 117079"/>
              <a:gd name="connsiteX26" fmla="*/ 21001 w 431604"/>
              <a:gd name="connsiteY26" fmla="*/ 115673 h 117079"/>
              <a:gd name="connsiteX27" fmla="*/ 104283 w 431604"/>
              <a:gd name="connsiteY27" fmla="*/ 36390 h 117079"/>
              <a:gd name="connsiteX28" fmla="*/ 86634 w 431604"/>
              <a:gd name="connsiteY28" fmla="*/ 36390 h 117079"/>
              <a:gd name="connsiteX29" fmla="*/ 86634 w 431604"/>
              <a:gd name="connsiteY29" fmla="*/ 115673 h 117079"/>
              <a:gd name="connsiteX30" fmla="*/ 105342 w 431604"/>
              <a:gd name="connsiteY30" fmla="*/ 115673 h 117079"/>
              <a:gd name="connsiteX31" fmla="*/ 105342 w 431604"/>
              <a:gd name="connsiteY31" fmla="*/ 56430 h 117079"/>
              <a:gd name="connsiteX32" fmla="*/ 106048 w 431604"/>
              <a:gd name="connsiteY32" fmla="*/ 54672 h 117079"/>
              <a:gd name="connsiteX33" fmla="*/ 107106 w 431604"/>
              <a:gd name="connsiteY33" fmla="*/ 53266 h 117079"/>
              <a:gd name="connsiteX34" fmla="*/ 108872 w 431604"/>
              <a:gd name="connsiteY34" fmla="*/ 52035 h 117079"/>
              <a:gd name="connsiteX35" fmla="*/ 111342 w 431604"/>
              <a:gd name="connsiteY35" fmla="*/ 51507 h 117079"/>
              <a:gd name="connsiteX36" fmla="*/ 113460 w 431604"/>
              <a:gd name="connsiteY36" fmla="*/ 51860 h 117079"/>
              <a:gd name="connsiteX37" fmla="*/ 115401 w 431604"/>
              <a:gd name="connsiteY37" fmla="*/ 52914 h 117079"/>
              <a:gd name="connsiteX38" fmla="*/ 116461 w 431604"/>
              <a:gd name="connsiteY38" fmla="*/ 55375 h 117079"/>
              <a:gd name="connsiteX39" fmla="*/ 116990 w 431604"/>
              <a:gd name="connsiteY39" fmla="*/ 59067 h 117079"/>
              <a:gd name="connsiteX40" fmla="*/ 116990 w 431604"/>
              <a:gd name="connsiteY40" fmla="*/ 115673 h 117079"/>
              <a:gd name="connsiteX41" fmla="*/ 134992 w 431604"/>
              <a:gd name="connsiteY41" fmla="*/ 115673 h 117079"/>
              <a:gd name="connsiteX42" fmla="*/ 134992 w 431604"/>
              <a:gd name="connsiteY42" fmla="*/ 57310 h 117079"/>
              <a:gd name="connsiteX43" fmla="*/ 134992 w 431604"/>
              <a:gd name="connsiteY43" fmla="*/ 55903 h 117079"/>
              <a:gd name="connsiteX44" fmla="*/ 134992 w 431604"/>
              <a:gd name="connsiteY44" fmla="*/ 55200 h 117079"/>
              <a:gd name="connsiteX45" fmla="*/ 135874 w 431604"/>
              <a:gd name="connsiteY45" fmla="*/ 53794 h 117079"/>
              <a:gd name="connsiteX46" fmla="*/ 137110 w 431604"/>
              <a:gd name="connsiteY46" fmla="*/ 52563 h 117079"/>
              <a:gd name="connsiteX47" fmla="*/ 138698 w 431604"/>
              <a:gd name="connsiteY47" fmla="*/ 51860 h 117079"/>
              <a:gd name="connsiteX48" fmla="*/ 140816 w 431604"/>
              <a:gd name="connsiteY48" fmla="*/ 51507 h 117079"/>
              <a:gd name="connsiteX49" fmla="*/ 142933 w 431604"/>
              <a:gd name="connsiteY49" fmla="*/ 51860 h 117079"/>
              <a:gd name="connsiteX50" fmla="*/ 144875 w 431604"/>
              <a:gd name="connsiteY50" fmla="*/ 52914 h 117079"/>
              <a:gd name="connsiteX51" fmla="*/ 146111 w 431604"/>
              <a:gd name="connsiteY51" fmla="*/ 55375 h 117079"/>
              <a:gd name="connsiteX52" fmla="*/ 146639 w 431604"/>
              <a:gd name="connsiteY52" fmla="*/ 59067 h 117079"/>
              <a:gd name="connsiteX53" fmla="*/ 146639 w 431604"/>
              <a:gd name="connsiteY53" fmla="*/ 115673 h 117079"/>
              <a:gd name="connsiteX54" fmla="*/ 165171 w 431604"/>
              <a:gd name="connsiteY54" fmla="*/ 115673 h 117079"/>
              <a:gd name="connsiteX55" fmla="*/ 165171 w 431604"/>
              <a:gd name="connsiteY55" fmla="*/ 59067 h 117079"/>
              <a:gd name="connsiteX56" fmla="*/ 163936 w 431604"/>
              <a:gd name="connsiteY56" fmla="*/ 47992 h 117079"/>
              <a:gd name="connsiteX57" fmla="*/ 160406 w 431604"/>
              <a:gd name="connsiteY57" fmla="*/ 40433 h 117079"/>
              <a:gd name="connsiteX58" fmla="*/ 154934 w 431604"/>
              <a:gd name="connsiteY58" fmla="*/ 36390 h 117079"/>
              <a:gd name="connsiteX59" fmla="*/ 148229 w 431604"/>
              <a:gd name="connsiteY59" fmla="*/ 34983 h 117079"/>
              <a:gd name="connsiteX60" fmla="*/ 142933 w 431604"/>
              <a:gd name="connsiteY60" fmla="*/ 35687 h 117079"/>
              <a:gd name="connsiteX61" fmla="*/ 138522 w 431604"/>
              <a:gd name="connsiteY61" fmla="*/ 37796 h 117079"/>
              <a:gd name="connsiteX62" fmla="*/ 135698 w 431604"/>
              <a:gd name="connsiteY62" fmla="*/ 40257 h 117079"/>
              <a:gd name="connsiteX63" fmla="*/ 133404 w 431604"/>
              <a:gd name="connsiteY63" fmla="*/ 43421 h 117079"/>
              <a:gd name="connsiteX64" fmla="*/ 131814 w 431604"/>
              <a:gd name="connsiteY64" fmla="*/ 40081 h 117079"/>
              <a:gd name="connsiteX65" fmla="*/ 129697 w 431604"/>
              <a:gd name="connsiteY65" fmla="*/ 37621 h 117079"/>
              <a:gd name="connsiteX66" fmla="*/ 125814 w 431604"/>
              <a:gd name="connsiteY66" fmla="*/ 35687 h 117079"/>
              <a:gd name="connsiteX67" fmla="*/ 120873 w 431604"/>
              <a:gd name="connsiteY67" fmla="*/ 34983 h 117079"/>
              <a:gd name="connsiteX68" fmla="*/ 110990 w 431604"/>
              <a:gd name="connsiteY68" fmla="*/ 37972 h 117079"/>
              <a:gd name="connsiteX69" fmla="*/ 104812 w 431604"/>
              <a:gd name="connsiteY69" fmla="*/ 46059 h 117079"/>
              <a:gd name="connsiteX70" fmla="*/ 104283 w 431604"/>
              <a:gd name="connsiteY70" fmla="*/ 36390 h 117079"/>
              <a:gd name="connsiteX71" fmla="*/ 231509 w 431604"/>
              <a:gd name="connsiteY71" fmla="*/ 115673 h 117079"/>
              <a:gd name="connsiteX72" fmla="*/ 252335 w 431604"/>
              <a:gd name="connsiteY72" fmla="*/ 115673 h 117079"/>
              <a:gd name="connsiteX73" fmla="*/ 252335 w 431604"/>
              <a:gd name="connsiteY73" fmla="*/ 114442 h 117079"/>
              <a:gd name="connsiteX74" fmla="*/ 249863 w 431604"/>
              <a:gd name="connsiteY74" fmla="*/ 107235 h 117079"/>
              <a:gd name="connsiteX75" fmla="*/ 249158 w 431604"/>
              <a:gd name="connsiteY75" fmla="*/ 96688 h 117079"/>
              <a:gd name="connsiteX76" fmla="*/ 249158 w 431604"/>
              <a:gd name="connsiteY76" fmla="*/ 62758 h 117079"/>
              <a:gd name="connsiteX77" fmla="*/ 246511 w 431604"/>
              <a:gd name="connsiteY77" fmla="*/ 50629 h 117079"/>
              <a:gd name="connsiteX78" fmla="*/ 239452 w 431604"/>
              <a:gd name="connsiteY78" fmla="*/ 42015 h 117079"/>
              <a:gd name="connsiteX79" fmla="*/ 228685 w 431604"/>
              <a:gd name="connsiteY79" fmla="*/ 36741 h 117079"/>
              <a:gd name="connsiteX80" fmla="*/ 215272 w 431604"/>
              <a:gd name="connsiteY80" fmla="*/ 34983 h 117079"/>
              <a:gd name="connsiteX81" fmla="*/ 200977 w 431604"/>
              <a:gd name="connsiteY81" fmla="*/ 37093 h 117079"/>
              <a:gd name="connsiteX82" fmla="*/ 190564 w 431604"/>
              <a:gd name="connsiteY82" fmla="*/ 42366 h 117079"/>
              <a:gd name="connsiteX83" fmla="*/ 183858 w 431604"/>
              <a:gd name="connsiteY83" fmla="*/ 50453 h 117079"/>
              <a:gd name="connsiteX84" fmla="*/ 181740 w 431604"/>
              <a:gd name="connsiteY84" fmla="*/ 59946 h 117079"/>
              <a:gd name="connsiteX85" fmla="*/ 202213 w 431604"/>
              <a:gd name="connsiteY85" fmla="*/ 59946 h 117079"/>
              <a:gd name="connsiteX86" fmla="*/ 202742 w 431604"/>
              <a:gd name="connsiteY86" fmla="*/ 56079 h 117079"/>
              <a:gd name="connsiteX87" fmla="*/ 204683 w 431604"/>
              <a:gd name="connsiteY87" fmla="*/ 53091 h 117079"/>
              <a:gd name="connsiteX88" fmla="*/ 208566 w 431604"/>
              <a:gd name="connsiteY88" fmla="*/ 50981 h 117079"/>
              <a:gd name="connsiteX89" fmla="*/ 214214 w 431604"/>
              <a:gd name="connsiteY89" fmla="*/ 50278 h 117079"/>
              <a:gd name="connsiteX90" fmla="*/ 220567 w 431604"/>
              <a:gd name="connsiteY90" fmla="*/ 51156 h 117079"/>
              <a:gd name="connsiteX91" fmla="*/ 225155 w 431604"/>
              <a:gd name="connsiteY91" fmla="*/ 53794 h 117079"/>
              <a:gd name="connsiteX92" fmla="*/ 227803 w 431604"/>
              <a:gd name="connsiteY92" fmla="*/ 57661 h 117079"/>
              <a:gd name="connsiteX93" fmla="*/ 228685 w 431604"/>
              <a:gd name="connsiteY93" fmla="*/ 62583 h 117079"/>
              <a:gd name="connsiteX94" fmla="*/ 228685 w 431604"/>
              <a:gd name="connsiteY94" fmla="*/ 67330 h 117079"/>
              <a:gd name="connsiteX95" fmla="*/ 217214 w 431604"/>
              <a:gd name="connsiteY95" fmla="*/ 67330 h 117079"/>
              <a:gd name="connsiteX96" fmla="*/ 201683 w 431604"/>
              <a:gd name="connsiteY96" fmla="*/ 68911 h 117079"/>
              <a:gd name="connsiteX97" fmla="*/ 190212 w 431604"/>
              <a:gd name="connsiteY97" fmla="*/ 73483 h 117079"/>
              <a:gd name="connsiteX98" fmla="*/ 182446 w 431604"/>
              <a:gd name="connsiteY98" fmla="*/ 81744 h 117079"/>
              <a:gd name="connsiteX99" fmla="*/ 179975 w 431604"/>
              <a:gd name="connsiteY99" fmla="*/ 93523 h 117079"/>
              <a:gd name="connsiteX100" fmla="*/ 181916 w 431604"/>
              <a:gd name="connsiteY100" fmla="*/ 103016 h 117079"/>
              <a:gd name="connsiteX101" fmla="*/ 187740 w 431604"/>
              <a:gd name="connsiteY101" fmla="*/ 110399 h 117079"/>
              <a:gd name="connsiteX102" fmla="*/ 196565 w 431604"/>
              <a:gd name="connsiteY102" fmla="*/ 115321 h 117079"/>
              <a:gd name="connsiteX103" fmla="*/ 207684 w 431604"/>
              <a:gd name="connsiteY103" fmla="*/ 117080 h 117079"/>
              <a:gd name="connsiteX104" fmla="*/ 214743 w 431604"/>
              <a:gd name="connsiteY104" fmla="*/ 116376 h 117079"/>
              <a:gd name="connsiteX105" fmla="*/ 220743 w 431604"/>
              <a:gd name="connsiteY105" fmla="*/ 114442 h 117079"/>
              <a:gd name="connsiteX106" fmla="*/ 225509 w 431604"/>
              <a:gd name="connsiteY106" fmla="*/ 111805 h 117079"/>
              <a:gd name="connsiteX107" fmla="*/ 229391 w 431604"/>
              <a:gd name="connsiteY107" fmla="*/ 108289 h 117079"/>
              <a:gd name="connsiteX108" fmla="*/ 230274 w 431604"/>
              <a:gd name="connsiteY108" fmla="*/ 112333 h 117079"/>
              <a:gd name="connsiteX109" fmla="*/ 231509 w 431604"/>
              <a:gd name="connsiteY109" fmla="*/ 115673 h 117079"/>
              <a:gd name="connsiteX110" fmla="*/ 212096 w 431604"/>
              <a:gd name="connsiteY110" fmla="*/ 101433 h 117079"/>
              <a:gd name="connsiteX111" fmla="*/ 206978 w 431604"/>
              <a:gd name="connsiteY111" fmla="*/ 100730 h 117079"/>
              <a:gd name="connsiteX112" fmla="*/ 203448 w 431604"/>
              <a:gd name="connsiteY112" fmla="*/ 98797 h 117079"/>
              <a:gd name="connsiteX113" fmla="*/ 201153 w 431604"/>
              <a:gd name="connsiteY113" fmla="*/ 95808 h 117079"/>
              <a:gd name="connsiteX114" fmla="*/ 200447 w 431604"/>
              <a:gd name="connsiteY114" fmla="*/ 91941 h 117079"/>
              <a:gd name="connsiteX115" fmla="*/ 201330 w 431604"/>
              <a:gd name="connsiteY115" fmla="*/ 86843 h 117079"/>
              <a:gd name="connsiteX116" fmla="*/ 204507 w 431604"/>
              <a:gd name="connsiteY116" fmla="*/ 82799 h 117079"/>
              <a:gd name="connsiteX117" fmla="*/ 210154 w 431604"/>
              <a:gd name="connsiteY117" fmla="*/ 80338 h 117079"/>
              <a:gd name="connsiteX118" fmla="*/ 218273 w 431604"/>
              <a:gd name="connsiteY118" fmla="*/ 79459 h 117079"/>
              <a:gd name="connsiteX119" fmla="*/ 228685 w 431604"/>
              <a:gd name="connsiteY119" fmla="*/ 79459 h 117079"/>
              <a:gd name="connsiteX120" fmla="*/ 228685 w 431604"/>
              <a:gd name="connsiteY120" fmla="*/ 92995 h 117079"/>
              <a:gd name="connsiteX121" fmla="*/ 226215 w 431604"/>
              <a:gd name="connsiteY121" fmla="*/ 96160 h 117079"/>
              <a:gd name="connsiteX122" fmla="*/ 222509 w 431604"/>
              <a:gd name="connsiteY122" fmla="*/ 98797 h 117079"/>
              <a:gd name="connsiteX123" fmla="*/ 217743 w 431604"/>
              <a:gd name="connsiteY123" fmla="*/ 100730 h 117079"/>
              <a:gd name="connsiteX124" fmla="*/ 212096 w 431604"/>
              <a:gd name="connsiteY124" fmla="*/ 101433 h 117079"/>
              <a:gd name="connsiteX125" fmla="*/ 270139 w 431604"/>
              <a:gd name="connsiteY125" fmla="*/ 75416 h 117079"/>
              <a:gd name="connsiteX126" fmla="*/ 270139 w 431604"/>
              <a:gd name="connsiteY126" fmla="*/ 76999 h 117079"/>
              <a:gd name="connsiteX127" fmla="*/ 272257 w 431604"/>
              <a:gd name="connsiteY127" fmla="*/ 92995 h 117079"/>
              <a:gd name="connsiteX128" fmla="*/ 278435 w 431604"/>
              <a:gd name="connsiteY128" fmla="*/ 105652 h 117079"/>
              <a:gd name="connsiteX129" fmla="*/ 288141 w 431604"/>
              <a:gd name="connsiteY129" fmla="*/ 114090 h 117079"/>
              <a:gd name="connsiteX130" fmla="*/ 301201 w 431604"/>
              <a:gd name="connsiteY130" fmla="*/ 117080 h 117079"/>
              <a:gd name="connsiteX131" fmla="*/ 312849 w 431604"/>
              <a:gd name="connsiteY131" fmla="*/ 114618 h 117079"/>
              <a:gd name="connsiteX132" fmla="*/ 321674 w 431604"/>
              <a:gd name="connsiteY132" fmla="*/ 107411 h 117079"/>
              <a:gd name="connsiteX133" fmla="*/ 322732 w 431604"/>
              <a:gd name="connsiteY133" fmla="*/ 115673 h 117079"/>
              <a:gd name="connsiteX134" fmla="*/ 341264 w 431604"/>
              <a:gd name="connsiteY134" fmla="*/ 115673 h 117079"/>
              <a:gd name="connsiteX135" fmla="*/ 341264 w 431604"/>
              <a:gd name="connsiteY135" fmla="*/ 3165 h 117079"/>
              <a:gd name="connsiteX136" fmla="*/ 320791 w 431604"/>
              <a:gd name="connsiteY136" fmla="*/ 3165 h 117079"/>
              <a:gd name="connsiteX137" fmla="*/ 320791 w 431604"/>
              <a:gd name="connsiteY137" fmla="*/ 43597 h 117079"/>
              <a:gd name="connsiteX138" fmla="*/ 312320 w 431604"/>
              <a:gd name="connsiteY138" fmla="*/ 37268 h 117079"/>
              <a:gd name="connsiteX139" fmla="*/ 301377 w 431604"/>
              <a:gd name="connsiteY139" fmla="*/ 34983 h 117079"/>
              <a:gd name="connsiteX140" fmla="*/ 288141 w 431604"/>
              <a:gd name="connsiteY140" fmla="*/ 37972 h 117079"/>
              <a:gd name="connsiteX141" fmla="*/ 278257 w 431604"/>
              <a:gd name="connsiteY141" fmla="*/ 46234 h 117079"/>
              <a:gd name="connsiteX142" fmla="*/ 272081 w 431604"/>
              <a:gd name="connsiteY142" fmla="*/ 59067 h 117079"/>
              <a:gd name="connsiteX143" fmla="*/ 270139 w 431604"/>
              <a:gd name="connsiteY143" fmla="*/ 75416 h 117079"/>
              <a:gd name="connsiteX144" fmla="*/ 290436 w 431604"/>
              <a:gd name="connsiteY144" fmla="*/ 76999 h 117079"/>
              <a:gd name="connsiteX145" fmla="*/ 290436 w 431604"/>
              <a:gd name="connsiteY145" fmla="*/ 75416 h 117079"/>
              <a:gd name="connsiteX146" fmla="*/ 291318 w 431604"/>
              <a:gd name="connsiteY146" fmla="*/ 66099 h 117079"/>
              <a:gd name="connsiteX147" fmla="*/ 294142 w 431604"/>
              <a:gd name="connsiteY147" fmla="*/ 58539 h 117079"/>
              <a:gd name="connsiteX148" fmla="*/ 299083 w 431604"/>
              <a:gd name="connsiteY148" fmla="*/ 53441 h 117079"/>
              <a:gd name="connsiteX149" fmla="*/ 306495 w 431604"/>
              <a:gd name="connsiteY149" fmla="*/ 51507 h 117079"/>
              <a:gd name="connsiteX150" fmla="*/ 315144 w 431604"/>
              <a:gd name="connsiteY150" fmla="*/ 53794 h 117079"/>
              <a:gd name="connsiteX151" fmla="*/ 320791 w 431604"/>
              <a:gd name="connsiteY151" fmla="*/ 59946 h 117079"/>
              <a:gd name="connsiteX152" fmla="*/ 320791 w 431604"/>
              <a:gd name="connsiteY152" fmla="*/ 92116 h 117079"/>
              <a:gd name="connsiteX153" fmla="*/ 315144 w 431604"/>
              <a:gd name="connsiteY153" fmla="*/ 98269 h 117079"/>
              <a:gd name="connsiteX154" fmla="*/ 306319 w 431604"/>
              <a:gd name="connsiteY154" fmla="*/ 100554 h 117079"/>
              <a:gd name="connsiteX155" fmla="*/ 299083 w 431604"/>
              <a:gd name="connsiteY155" fmla="*/ 98797 h 117079"/>
              <a:gd name="connsiteX156" fmla="*/ 294142 w 431604"/>
              <a:gd name="connsiteY156" fmla="*/ 93698 h 117079"/>
              <a:gd name="connsiteX157" fmla="*/ 291318 w 431604"/>
              <a:gd name="connsiteY157" fmla="*/ 86315 h 117079"/>
              <a:gd name="connsiteX158" fmla="*/ 290436 w 431604"/>
              <a:gd name="connsiteY158" fmla="*/ 76999 h 117079"/>
              <a:gd name="connsiteX159" fmla="*/ 360480 w 431604"/>
              <a:gd name="connsiteY159" fmla="*/ 75416 h 117079"/>
              <a:gd name="connsiteX160" fmla="*/ 360480 w 431604"/>
              <a:gd name="connsiteY160" fmla="*/ 76999 h 117079"/>
              <a:gd name="connsiteX161" fmla="*/ 362598 w 431604"/>
              <a:gd name="connsiteY161" fmla="*/ 92995 h 117079"/>
              <a:gd name="connsiteX162" fmla="*/ 368776 w 431604"/>
              <a:gd name="connsiteY162" fmla="*/ 105652 h 117079"/>
              <a:gd name="connsiteX163" fmla="*/ 378481 w 431604"/>
              <a:gd name="connsiteY163" fmla="*/ 114090 h 117079"/>
              <a:gd name="connsiteX164" fmla="*/ 391542 w 431604"/>
              <a:gd name="connsiteY164" fmla="*/ 117080 h 117079"/>
              <a:gd name="connsiteX165" fmla="*/ 403190 w 431604"/>
              <a:gd name="connsiteY165" fmla="*/ 114618 h 117079"/>
              <a:gd name="connsiteX166" fmla="*/ 412014 w 431604"/>
              <a:gd name="connsiteY166" fmla="*/ 107411 h 117079"/>
              <a:gd name="connsiteX167" fmla="*/ 413073 w 431604"/>
              <a:gd name="connsiteY167" fmla="*/ 115673 h 117079"/>
              <a:gd name="connsiteX168" fmla="*/ 431605 w 431604"/>
              <a:gd name="connsiteY168" fmla="*/ 115673 h 117079"/>
              <a:gd name="connsiteX169" fmla="*/ 431605 w 431604"/>
              <a:gd name="connsiteY169" fmla="*/ 3165 h 117079"/>
              <a:gd name="connsiteX170" fmla="*/ 411132 w 431604"/>
              <a:gd name="connsiteY170" fmla="*/ 3165 h 117079"/>
              <a:gd name="connsiteX171" fmla="*/ 411132 w 431604"/>
              <a:gd name="connsiteY171" fmla="*/ 43597 h 117079"/>
              <a:gd name="connsiteX172" fmla="*/ 402661 w 431604"/>
              <a:gd name="connsiteY172" fmla="*/ 37268 h 117079"/>
              <a:gd name="connsiteX173" fmla="*/ 391718 w 431604"/>
              <a:gd name="connsiteY173" fmla="*/ 34983 h 117079"/>
              <a:gd name="connsiteX174" fmla="*/ 378481 w 431604"/>
              <a:gd name="connsiteY174" fmla="*/ 37972 h 117079"/>
              <a:gd name="connsiteX175" fmla="*/ 368598 w 431604"/>
              <a:gd name="connsiteY175" fmla="*/ 46234 h 117079"/>
              <a:gd name="connsiteX176" fmla="*/ 362422 w 431604"/>
              <a:gd name="connsiteY176" fmla="*/ 59067 h 117079"/>
              <a:gd name="connsiteX177" fmla="*/ 360480 w 431604"/>
              <a:gd name="connsiteY177" fmla="*/ 75416 h 117079"/>
              <a:gd name="connsiteX178" fmla="*/ 380777 w 431604"/>
              <a:gd name="connsiteY178" fmla="*/ 76999 h 117079"/>
              <a:gd name="connsiteX179" fmla="*/ 380777 w 431604"/>
              <a:gd name="connsiteY179" fmla="*/ 75416 h 117079"/>
              <a:gd name="connsiteX180" fmla="*/ 381659 w 431604"/>
              <a:gd name="connsiteY180" fmla="*/ 66099 h 117079"/>
              <a:gd name="connsiteX181" fmla="*/ 384483 w 431604"/>
              <a:gd name="connsiteY181" fmla="*/ 58539 h 117079"/>
              <a:gd name="connsiteX182" fmla="*/ 389424 w 431604"/>
              <a:gd name="connsiteY182" fmla="*/ 53441 h 117079"/>
              <a:gd name="connsiteX183" fmla="*/ 396836 w 431604"/>
              <a:gd name="connsiteY183" fmla="*/ 51507 h 117079"/>
              <a:gd name="connsiteX184" fmla="*/ 405485 w 431604"/>
              <a:gd name="connsiteY184" fmla="*/ 53794 h 117079"/>
              <a:gd name="connsiteX185" fmla="*/ 411132 w 431604"/>
              <a:gd name="connsiteY185" fmla="*/ 59946 h 117079"/>
              <a:gd name="connsiteX186" fmla="*/ 411132 w 431604"/>
              <a:gd name="connsiteY186" fmla="*/ 92116 h 117079"/>
              <a:gd name="connsiteX187" fmla="*/ 405485 w 431604"/>
              <a:gd name="connsiteY187" fmla="*/ 98269 h 117079"/>
              <a:gd name="connsiteX188" fmla="*/ 396660 w 431604"/>
              <a:gd name="connsiteY188" fmla="*/ 100554 h 117079"/>
              <a:gd name="connsiteX189" fmla="*/ 389424 w 431604"/>
              <a:gd name="connsiteY189" fmla="*/ 98797 h 117079"/>
              <a:gd name="connsiteX190" fmla="*/ 384483 w 431604"/>
              <a:gd name="connsiteY190" fmla="*/ 93698 h 117079"/>
              <a:gd name="connsiteX191" fmla="*/ 381659 w 431604"/>
              <a:gd name="connsiteY191" fmla="*/ 86315 h 117079"/>
              <a:gd name="connsiteX192" fmla="*/ 380777 w 431604"/>
              <a:gd name="connsiteY192" fmla="*/ 76999 h 11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431604" h="117079">
                <a:moveTo>
                  <a:pt x="21001" y="115673"/>
                </a:moveTo>
                <a:lnTo>
                  <a:pt x="41474" y="115673"/>
                </a:lnTo>
                <a:lnTo>
                  <a:pt x="41474" y="51507"/>
                </a:lnTo>
                <a:lnTo>
                  <a:pt x="70065" y="51507"/>
                </a:lnTo>
                <a:lnTo>
                  <a:pt x="70065" y="36390"/>
                </a:lnTo>
                <a:lnTo>
                  <a:pt x="41474" y="36390"/>
                </a:lnTo>
                <a:lnTo>
                  <a:pt x="41474" y="32171"/>
                </a:lnTo>
                <a:cubicBezTo>
                  <a:pt x="41474" y="29827"/>
                  <a:pt x="41768" y="27718"/>
                  <a:pt x="42357" y="25842"/>
                </a:cubicBezTo>
                <a:cubicBezTo>
                  <a:pt x="42945" y="23967"/>
                  <a:pt x="43886" y="22385"/>
                  <a:pt x="45181" y="21095"/>
                </a:cubicBezTo>
                <a:cubicBezTo>
                  <a:pt x="46593" y="19572"/>
                  <a:pt x="48474" y="18458"/>
                  <a:pt x="50828" y="17755"/>
                </a:cubicBezTo>
                <a:cubicBezTo>
                  <a:pt x="53298" y="16935"/>
                  <a:pt x="56240" y="16525"/>
                  <a:pt x="59652" y="16525"/>
                </a:cubicBezTo>
                <a:cubicBezTo>
                  <a:pt x="62829" y="16525"/>
                  <a:pt x="65594" y="16701"/>
                  <a:pt x="67947" y="17052"/>
                </a:cubicBezTo>
                <a:cubicBezTo>
                  <a:pt x="70300" y="17287"/>
                  <a:pt x="72418" y="17579"/>
                  <a:pt x="74301" y="17932"/>
                </a:cubicBezTo>
                <a:lnTo>
                  <a:pt x="75713" y="2110"/>
                </a:lnTo>
                <a:cubicBezTo>
                  <a:pt x="73947" y="1759"/>
                  <a:pt x="72300" y="1465"/>
                  <a:pt x="70771" y="1231"/>
                </a:cubicBezTo>
                <a:cubicBezTo>
                  <a:pt x="69242" y="997"/>
                  <a:pt x="67712" y="762"/>
                  <a:pt x="66182" y="528"/>
                </a:cubicBezTo>
                <a:cubicBezTo>
                  <a:pt x="64652" y="411"/>
                  <a:pt x="63064" y="294"/>
                  <a:pt x="61417" y="176"/>
                </a:cubicBezTo>
                <a:cubicBezTo>
                  <a:pt x="59888" y="58"/>
                  <a:pt x="58299" y="0"/>
                  <a:pt x="56652" y="0"/>
                </a:cubicBezTo>
                <a:cubicBezTo>
                  <a:pt x="51239" y="0"/>
                  <a:pt x="46298" y="703"/>
                  <a:pt x="41827" y="2110"/>
                </a:cubicBezTo>
                <a:cubicBezTo>
                  <a:pt x="37474" y="3399"/>
                  <a:pt x="33708" y="5450"/>
                  <a:pt x="30532" y="8263"/>
                </a:cubicBezTo>
                <a:cubicBezTo>
                  <a:pt x="27473" y="10958"/>
                  <a:pt x="25119" y="14299"/>
                  <a:pt x="23472" y="18283"/>
                </a:cubicBezTo>
                <a:cubicBezTo>
                  <a:pt x="21826" y="22268"/>
                  <a:pt x="21001" y="26896"/>
                  <a:pt x="21001" y="32171"/>
                </a:cubicBezTo>
                <a:lnTo>
                  <a:pt x="21001" y="36390"/>
                </a:lnTo>
                <a:lnTo>
                  <a:pt x="0" y="36390"/>
                </a:lnTo>
                <a:lnTo>
                  <a:pt x="0" y="51507"/>
                </a:lnTo>
                <a:lnTo>
                  <a:pt x="21001" y="51507"/>
                </a:lnTo>
                <a:lnTo>
                  <a:pt x="21001" y="115673"/>
                </a:lnTo>
                <a:close/>
                <a:moveTo>
                  <a:pt x="104283" y="36390"/>
                </a:moveTo>
                <a:lnTo>
                  <a:pt x="86634" y="36390"/>
                </a:lnTo>
                <a:lnTo>
                  <a:pt x="86634" y="115673"/>
                </a:lnTo>
                <a:lnTo>
                  <a:pt x="105342" y="115673"/>
                </a:lnTo>
                <a:lnTo>
                  <a:pt x="105342" y="56430"/>
                </a:lnTo>
                <a:cubicBezTo>
                  <a:pt x="105577" y="55727"/>
                  <a:pt x="105812" y="55141"/>
                  <a:pt x="106048" y="54672"/>
                </a:cubicBezTo>
                <a:cubicBezTo>
                  <a:pt x="106400" y="54086"/>
                  <a:pt x="106754" y="53617"/>
                  <a:pt x="107106" y="53266"/>
                </a:cubicBezTo>
                <a:cubicBezTo>
                  <a:pt x="107695" y="52680"/>
                  <a:pt x="108283" y="52270"/>
                  <a:pt x="108872" y="52035"/>
                </a:cubicBezTo>
                <a:cubicBezTo>
                  <a:pt x="109578" y="51684"/>
                  <a:pt x="110401" y="51507"/>
                  <a:pt x="111342" y="51507"/>
                </a:cubicBezTo>
                <a:cubicBezTo>
                  <a:pt x="112048" y="51507"/>
                  <a:pt x="112754" y="51626"/>
                  <a:pt x="113460" y="51860"/>
                </a:cubicBezTo>
                <a:cubicBezTo>
                  <a:pt x="114166" y="52094"/>
                  <a:pt x="114813" y="52446"/>
                  <a:pt x="115401" y="52914"/>
                </a:cubicBezTo>
                <a:cubicBezTo>
                  <a:pt x="115872" y="53500"/>
                  <a:pt x="116225" y="54320"/>
                  <a:pt x="116461" y="55375"/>
                </a:cubicBezTo>
                <a:cubicBezTo>
                  <a:pt x="116813" y="56313"/>
                  <a:pt x="116990" y="57544"/>
                  <a:pt x="116990" y="59067"/>
                </a:cubicBezTo>
                <a:lnTo>
                  <a:pt x="116990" y="115673"/>
                </a:lnTo>
                <a:lnTo>
                  <a:pt x="134992" y="115673"/>
                </a:lnTo>
                <a:lnTo>
                  <a:pt x="134992" y="57310"/>
                </a:lnTo>
                <a:cubicBezTo>
                  <a:pt x="134992" y="56723"/>
                  <a:pt x="134992" y="56254"/>
                  <a:pt x="134992" y="55903"/>
                </a:cubicBezTo>
                <a:cubicBezTo>
                  <a:pt x="134992" y="55551"/>
                  <a:pt x="134992" y="55317"/>
                  <a:pt x="134992" y="55200"/>
                </a:cubicBezTo>
                <a:cubicBezTo>
                  <a:pt x="135227" y="54614"/>
                  <a:pt x="135522" y="54145"/>
                  <a:pt x="135874" y="53794"/>
                </a:cubicBezTo>
                <a:cubicBezTo>
                  <a:pt x="136227" y="53324"/>
                  <a:pt x="136639" y="52914"/>
                  <a:pt x="137110" y="52563"/>
                </a:cubicBezTo>
                <a:cubicBezTo>
                  <a:pt x="137579" y="52211"/>
                  <a:pt x="138109" y="51977"/>
                  <a:pt x="138698" y="51860"/>
                </a:cubicBezTo>
                <a:cubicBezTo>
                  <a:pt x="139404" y="51626"/>
                  <a:pt x="140110" y="51507"/>
                  <a:pt x="140816" y="51507"/>
                </a:cubicBezTo>
                <a:cubicBezTo>
                  <a:pt x="141521" y="51507"/>
                  <a:pt x="142227" y="51626"/>
                  <a:pt x="142933" y="51860"/>
                </a:cubicBezTo>
                <a:cubicBezTo>
                  <a:pt x="143757" y="52094"/>
                  <a:pt x="144404" y="52446"/>
                  <a:pt x="144875" y="52914"/>
                </a:cubicBezTo>
                <a:cubicBezTo>
                  <a:pt x="145464" y="53500"/>
                  <a:pt x="145875" y="54320"/>
                  <a:pt x="146111" y="55375"/>
                </a:cubicBezTo>
                <a:cubicBezTo>
                  <a:pt x="146463" y="56313"/>
                  <a:pt x="146639" y="57544"/>
                  <a:pt x="146639" y="59067"/>
                </a:cubicBezTo>
                <a:lnTo>
                  <a:pt x="146639" y="115673"/>
                </a:lnTo>
                <a:lnTo>
                  <a:pt x="165171" y="115673"/>
                </a:lnTo>
                <a:lnTo>
                  <a:pt x="165171" y="59067"/>
                </a:lnTo>
                <a:cubicBezTo>
                  <a:pt x="165171" y="54731"/>
                  <a:pt x="164759" y="51039"/>
                  <a:pt x="163936" y="47992"/>
                </a:cubicBezTo>
                <a:cubicBezTo>
                  <a:pt x="163112" y="44945"/>
                  <a:pt x="161935" y="42426"/>
                  <a:pt x="160406" y="40433"/>
                </a:cubicBezTo>
                <a:cubicBezTo>
                  <a:pt x="158877" y="38558"/>
                  <a:pt x="157052" y="37210"/>
                  <a:pt x="154934" y="36390"/>
                </a:cubicBezTo>
                <a:cubicBezTo>
                  <a:pt x="152817" y="35453"/>
                  <a:pt x="150581" y="34983"/>
                  <a:pt x="148229" y="34983"/>
                </a:cubicBezTo>
                <a:cubicBezTo>
                  <a:pt x="146346" y="34983"/>
                  <a:pt x="144580" y="35217"/>
                  <a:pt x="142933" y="35687"/>
                </a:cubicBezTo>
                <a:cubicBezTo>
                  <a:pt x="141287" y="36156"/>
                  <a:pt x="139816" y="36859"/>
                  <a:pt x="138522" y="37796"/>
                </a:cubicBezTo>
                <a:cubicBezTo>
                  <a:pt x="137579" y="38499"/>
                  <a:pt x="136639" y="39319"/>
                  <a:pt x="135698" y="40257"/>
                </a:cubicBezTo>
                <a:cubicBezTo>
                  <a:pt x="134874" y="41195"/>
                  <a:pt x="134110" y="42249"/>
                  <a:pt x="133404" y="43421"/>
                </a:cubicBezTo>
                <a:cubicBezTo>
                  <a:pt x="132933" y="42132"/>
                  <a:pt x="132403" y="41019"/>
                  <a:pt x="131814" y="40081"/>
                </a:cubicBezTo>
                <a:cubicBezTo>
                  <a:pt x="131226" y="39144"/>
                  <a:pt x="130520" y="38324"/>
                  <a:pt x="129697" y="37621"/>
                </a:cubicBezTo>
                <a:cubicBezTo>
                  <a:pt x="128638" y="36800"/>
                  <a:pt x="127344" y="36156"/>
                  <a:pt x="125814" y="35687"/>
                </a:cubicBezTo>
                <a:cubicBezTo>
                  <a:pt x="124403" y="35217"/>
                  <a:pt x="122755" y="34983"/>
                  <a:pt x="120873" y="34983"/>
                </a:cubicBezTo>
                <a:cubicBezTo>
                  <a:pt x="116990" y="34983"/>
                  <a:pt x="113696" y="35979"/>
                  <a:pt x="110990" y="37972"/>
                </a:cubicBezTo>
                <a:cubicBezTo>
                  <a:pt x="108401" y="39964"/>
                  <a:pt x="106342" y="42660"/>
                  <a:pt x="104812" y="46059"/>
                </a:cubicBezTo>
                <a:lnTo>
                  <a:pt x="104283" y="36390"/>
                </a:lnTo>
                <a:close/>
                <a:moveTo>
                  <a:pt x="231509" y="115673"/>
                </a:moveTo>
                <a:lnTo>
                  <a:pt x="252335" y="115673"/>
                </a:lnTo>
                <a:lnTo>
                  <a:pt x="252335" y="114442"/>
                </a:lnTo>
                <a:cubicBezTo>
                  <a:pt x="251275" y="112450"/>
                  <a:pt x="250452" y="110048"/>
                  <a:pt x="249863" y="107235"/>
                </a:cubicBezTo>
                <a:cubicBezTo>
                  <a:pt x="249394" y="104422"/>
                  <a:pt x="249158" y="100907"/>
                  <a:pt x="249158" y="96688"/>
                </a:cubicBezTo>
                <a:lnTo>
                  <a:pt x="249158" y="62758"/>
                </a:lnTo>
                <a:cubicBezTo>
                  <a:pt x="249158" y="58188"/>
                  <a:pt x="248275" y="54145"/>
                  <a:pt x="246511" y="50629"/>
                </a:cubicBezTo>
                <a:cubicBezTo>
                  <a:pt x="244863" y="47113"/>
                  <a:pt x="242510" y="44242"/>
                  <a:pt x="239452" y="42015"/>
                </a:cubicBezTo>
                <a:cubicBezTo>
                  <a:pt x="236392" y="39672"/>
                  <a:pt x="232803" y="37913"/>
                  <a:pt x="228685" y="36741"/>
                </a:cubicBezTo>
                <a:cubicBezTo>
                  <a:pt x="224568" y="35570"/>
                  <a:pt x="220096" y="34983"/>
                  <a:pt x="215272" y="34983"/>
                </a:cubicBezTo>
                <a:cubicBezTo>
                  <a:pt x="209861" y="34983"/>
                  <a:pt x="205095" y="35687"/>
                  <a:pt x="200977" y="37093"/>
                </a:cubicBezTo>
                <a:cubicBezTo>
                  <a:pt x="196859" y="38382"/>
                  <a:pt x="193388" y="40140"/>
                  <a:pt x="190564" y="42366"/>
                </a:cubicBezTo>
                <a:cubicBezTo>
                  <a:pt x="187623" y="44711"/>
                  <a:pt x="185387" y="47407"/>
                  <a:pt x="183858" y="50453"/>
                </a:cubicBezTo>
                <a:cubicBezTo>
                  <a:pt x="182446" y="53500"/>
                  <a:pt x="181740" y="56665"/>
                  <a:pt x="181740" y="59946"/>
                </a:cubicBezTo>
                <a:lnTo>
                  <a:pt x="202213" y="59946"/>
                </a:lnTo>
                <a:cubicBezTo>
                  <a:pt x="202213" y="58539"/>
                  <a:pt x="202389" y="57251"/>
                  <a:pt x="202742" y="56079"/>
                </a:cubicBezTo>
                <a:cubicBezTo>
                  <a:pt x="203212" y="54906"/>
                  <a:pt x="203859" y="53911"/>
                  <a:pt x="204683" y="53091"/>
                </a:cubicBezTo>
                <a:cubicBezTo>
                  <a:pt x="205742" y="52152"/>
                  <a:pt x="207037" y="51449"/>
                  <a:pt x="208566" y="50981"/>
                </a:cubicBezTo>
                <a:cubicBezTo>
                  <a:pt x="210096" y="50512"/>
                  <a:pt x="211978" y="50278"/>
                  <a:pt x="214214" y="50278"/>
                </a:cubicBezTo>
                <a:cubicBezTo>
                  <a:pt x="216567" y="50278"/>
                  <a:pt x="218684" y="50570"/>
                  <a:pt x="220567" y="51156"/>
                </a:cubicBezTo>
                <a:cubicBezTo>
                  <a:pt x="222450" y="51743"/>
                  <a:pt x="223980" y="52621"/>
                  <a:pt x="225155" y="53794"/>
                </a:cubicBezTo>
                <a:cubicBezTo>
                  <a:pt x="226332" y="54848"/>
                  <a:pt x="227214" y="56137"/>
                  <a:pt x="227803" y="57661"/>
                </a:cubicBezTo>
                <a:cubicBezTo>
                  <a:pt x="228391" y="59067"/>
                  <a:pt x="228685" y="60708"/>
                  <a:pt x="228685" y="62583"/>
                </a:cubicBezTo>
                <a:lnTo>
                  <a:pt x="228685" y="67330"/>
                </a:lnTo>
                <a:lnTo>
                  <a:pt x="217214" y="67330"/>
                </a:lnTo>
                <a:cubicBezTo>
                  <a:pt x="211449" y="67330"/>
                  <a:pt x="206272" y="67857"/>
                  <a:pt x="201683" y="68911"/>
                </a:cubicBezTo>
                <a:cubicBezTo>
                  <a:pt x="197095" y="69967"/>
                  <a:pt x="193270" y="71490"/>
                  <a:pt x="190212" y="73483"/>
                </a:cubicBezTo>
                <a:cubicBezTo>
                  <a:pt x="186799" y="75592"/>
                  <a:pt x="184210" y="78346"/>
                  <a:pt x="182446" y="81744"/>
                </a:cubicBezTo>
                <a:cubicBezTo>
                  <a:pt x="180799" y="85143"/>
                  <a:pt x="179975" y="89070"/>
                  <a:pt x="179975" y="93523"/>
                </a:cubicBezTo>
                <a:cubicBezTo>
                  <a:pt x="179975" y="96921"/>
                  <a:pt x="180622" y="100086"/>
                  <a:pt x="181916" y="103016"/>
                </a:cubicBezTo>
                <a:cubicBezTo>
                  <a:pt x="183328" y="105946"/>
                  <a:pt x="185270" y="108406"/>
                  <a:pt x="187740" y="110399"/>
                </a:cubicBezTo>
                <a:cubicBezTo>
                  <a:pt x="190212" y="112508"/>
                  <a:pt x="193153" y="114150"/>
                  <a:pt x="196565" y="115321"/>
                </a:cubicBezTo>
                <a:cubicBezTo>
                  <a:pt x="199977" y="116493"/>
                  <a:pt x="203683" y="117080"/>
                  <a:pt x="207684" y="117080"/>
                </a:cubicBezTo>
                <a:cubicBezTo>
                  <a:pt x="210272" y="117080"/>
                  <a:pt x="212626" y="116844"/>
                  <a:pt x="214743" y="116376"/>
                </a:cubicBezTo>
                <a:cubicBezTo>
                  <a:pt x="216861" y="115907"/>
                  <a:pt x="218861" y="115263"/>
                  <a:pt x="220743" y="114442"/>
                </a:cubicBezTo>
                <a:cubicBezTo>
                  <a:pt x="222509" y="113739"/>
                  <a:pt x="224097" y="112861"/>
                  <a:pt x="225509" y="111805"/>
                </a:cubicBezTo>
                <a:cubicBezTo>
                  <a:pt x="227038" y="110634"/>
                  <a:pt x="228333" y="109462"/>
                  <a:pt x="229391" y="108289"/>
                </a:cubicBezTo>
                <a:cubicBezTo>
                  <a:pt x="229627" y="109696"/>
                  <a:pt x="229921" y="111044"/>
                  <a:pt x="230274" y="112333"/>
                </a:cubicBezTo>
                <a:cubicBezTo>
                  <a:pt x="230627" y="113622"/>
                  <a:pt x="231039" y="114735"/>
                  <a:pt x="231509" y="115673"/>
                </a:cubicBezTo>
                <a:close/>
                <a:moveTo>
                  <a:pt x="212096" y="101433"/>
                </a:moveTo>
                <a:cubicBezTo>
                  <a:pt x="210213" y="101433"/>
                  <a:pt x="208507" y="101199"/>
                  <a:pt x="206978" y="100730"/>
                </a:cubicBezTo>
                <a:cubicBezTo>
                  <a:pt x="205566" y="100262"/>
                  <a:pt x="204389" y="99617"/>
                  <a:pt x="203448" y="98797"/>
                </a:cubicBezTo>
                <a:cubicBezTo>
                  <a:pt x="202389" y="97977"/>
                  <a:pt x="201624" y="96980"/>
                  <a:pt x="201153" y="95808"/>
                </a:cubicBezTo>
                <a:cubicBezTo>
                  <a:pt x="200683" y="94636"/>
                  <a:pt x="200447" y="93347"/>
                  <a:pt x="200447" y="91941"/>
                </a:cubicBezTo>
                <a:cubicBezTo>
                  <a:pt x="200447" y="90065"/>
                  <a:pt x="200742" y="88366"/>
                  <a:pt x="201330" y="86843"/>
                </a:cubicBezTo>
                <a:cubicBezTo>
                  <a:pt x="202036" y="85320"/>
                  <a:pt x="203095" y="83972"/>
                  <a:pt x="204507" y="82799"/>
                </a:cubicBezTo>
                <a:cubicBezTo>
                  <a:pt x="206036" y="81744"/>
                  <a:pt x="207919" y="80924"/>
                  <a:pt x="210154" y="80338"/>
                </a:cubicBezTo>
                <a:cubicBezTo>
                  <a:pt x="212390" y="79753"/>
                  <a:pt x="215096" y="79459"/>
                  <a:pt x="218273" y="79459"/>
                </a:cubicBezTo>
                <a:lnTo>
                  <a:pt x="228685" y="79459"/>
                </a:lnTo>
                <a:lnTo>
                  <a:pt x="228685" y="92995"/>
                </a:lnTo>
                <a:cubicBezTo>
                  <a:pt x="228098" y="94050"/>
                  <a:pt x="227273" y="95105"/>
                  <a:pt x="226215" y="96160"/>
                </a:cubicBezTo>
                <a:cubicBezTo>
                  <a:pt x="225274" y="97097"/>
                  <a:pt x="224038" y="97977"/>
                  <a:pt x="222509" y="98797"/>
                </a:cubicBezTo>
                <a:cubicBezTo>
                  <a:pt x="221097" y="99500"/>
                  <a:pt x="219508" y="100145"/>
                  <a:pt x="217743" y="100730"/>
                </a:cubicBezTo>
                <a:cubicBezTo>
                  <a:pt x="215978" y="101199"/>
                  <a:pt x="214096" y="101433"/>
                  <a:pt x="212096" y="101433"/>
                </a:cubicBezTo>
                <a:close/>
                <a:moveTo>
                  <a:pt x="270139" y="75416"/>
                </a:moveTo>
                <a:lnTo>
                  <a:pt x="270139" y="76999"/>
                </a:lnTo>
                <a:cubicBezTo>
                  <a:pt x="270139" y="82741"/>
                  <a:pt x="270845" y="88073"/>
                  <a:pt x="272257" y="92995"/>
                </a:cubicBezTo>
                <a:cubicBezTo>
                  <a:pt x="273669" y="97917"/>
                  <a:pt x="275728" y="102136"/>
                  <a:pt x="278435" y="105652"/>
                </a:cubicBezTo>
                <a:cubicBezTo>
                  <a:pt x="281022" y="109286"/>
                  <a:pt x="284258" y="112099"/>
                  <a:pt x="288141" y="114090"/>
                </a:cubicBezTo>
                <a:cubicBezTo>
                  <a:pt x="292024" y="116083"/>
                  <a:pt x="296377" y="117080"/>
                  <a:pt x="301201" y="117080"/>
                </a:cubicBezTo>
                <a:cubicBezTo>
                  <a:pt x="305672" y="117080"/>
                  <a:pt x="309555" y="116259"/>
                  <a:pt x="312849" y="114618"/>
                </a:cubicBezTo>
                <a:cubicBezTo>
                  <a:pt x="316261" y="112861"/>
                  <a:pt x="319202" y="110457"/>
                  <a:pt x="321674" y="107411"/>
                </a:cubicBezTo>
                <a:lnTo>
                  <a:pt x="322732" y="115673"/>
                </a:lnTo>
                <a:lnTo>
                  <a:pt x="341264" y="115673"/>
                </a:lnTo>
                <a:lnTo>
                  <a:pt x="341264" y="3165"/>
                </a:lnTo>
                <a:lnTo>
                  <a:pt x="320791" y="3165"/>
                </a:lnTo>
                <a:lnTo>
                  <a:pt x="320791" y="43597"/>
                </a:lnTo>
                <a:cubicBezTo>
                  <a:pt x="318320" y="40784"/>
                  <a:pt x="315496" y="38675"/>
                  <a:pt x="312320" y="37268"/>
                </a:cubicBezTo>
                <a:cubicBezTo>
                  <a:pt x="309143" y="35745"/>
                  <a:pt x="305496" y="34983"/>
                  <a:pt x="301377" y="34983"/>
                </a:cubicBezTo>
                <a:cubicBezTo>
                  <a:pt x="296436" y="34983"/>
                  <a:pt x="292024" y="35979"/>
                  <a:pt x="288141" y="37972"/>
                </a:cubicBezTo>
                <a:cubicBezTo>
                  <a:pt x="284258" y="39847"/>
                  <a:pt x="280964" y="42601"/>
                  <a:pt x="278257" y="46234"/>
                </a:cubicBezTo>
                <a:cubicBezTo>
                  <a:pt x="275552" y="49750"/>
                  <a:pt x="273493" y="54028"/>
                  <a:pt x="272081" y="59067"/>
                </a:cubicBezTo>
                <a:cubicBezTo>
                  <a:pt x="270787" y="63989"/>
                  <a:pt x="270139" y="69439"/>
                  <a:pt x="270139" y="75416"/>
                </a:cubicBezTo>
                <a:close/>
                <a:moveTo>
                  <a:pt x="290436" y="76999"/>
                </a:moveTo>
                <a:lnTo>
                  <a:pt x="290436" y="75416"/>
                </a:lnTo>
                <a:cubicBezTo>
                  <a:pt x="290436" y="72135"/>
                  <a:pt x="290729" y="69028"/>
                  <a:pt x="291318" y="66099"/>
                </a:cubicBezTo>
                <a:cubicBezTo>
                  <a:pt x="291906" y="63169"/>
                  <a:pt x="292847" y="60649"/>
                  <a:pt x="294142" y="58539"/>
                </a:cubicBezTo>
                <a:cubicBezTo>
                  <a:pt x="295436" y="56313"/>
                  <a:pt x="297083" y="54614"/>
                  <a:pt x="299083" y="53441"/>
                </a:cubicBezTo>
                <a:cubicBezTo>
                  <a:pt x="301201" y="52152"/>
                  <a:pt x="303671" y="51507"/>
                  <a:pt x="306495" y="51507"/>
                </a:cubicBezTo>
                <a:cubicBezTo>
                  <a:pt x="310025" y="51507"/>
                  <a:pt x="312909" y="52270"/>
                  <a:pt x="315144" y="53794"/>
                </a:cubicBezTo>
                <a:cubicBezTo>
                  <a:pt x="317497" y="55317"/>
                  <a:pt x="319380" y="57368"/>
                  <a:pt x="320791" y="59946"/>
                </a:cubicBezTo>
                <a:lnTo>
                  <a:pt x="320791" y="92116"/>
                </a:lnTo>
                <a:cubicBezTo>
                  <a:pt x="319380" y="94695"/>
                  <a:pt x="317497" y="96746"/>
                  <a:pt x="315144" y="98269"/>
                </a:cubicBezTo>
                <a:cubicBezTo>
                  <a:pt x="312790" y="99793"/>
                  <a:pt x="309849" y="100554"/>
                  <a:pt x="306319" y="100554"/>
                </a:cubicBezTo>
                <a:cubicBezTo>
                  <a:pt x="303495" y="100554"/>
                  <a:pt x="301084" y="99968"/>
                  <a:pt x="299083" y="98797"/>
                </a:cubicBezTo>
                <a:cubicBezTo>
                  <a:pt x="297083" y="97508"/>
                  <a:pt x="295436" y="95808"/>
                  <a:pt x="294142" y="93698"/>
                </a:cubicBezTo>
                <a:cubicBezTo>
                  <a:pt x="292847" y="91589"/>
                  <a:pt x="291906" y="89128"/>
                  <a:pt x="291318" y="86315"/>
                </a:cubicBezTo>
                <a:cubicBezTo>
                  <a:pt x="290729" y="83386"/>
                  <a:pt x="290436" y="80279"/>
                  <a:pt x="290436" y="76999"/>
                </a:cubicBezTo>
                <a:close/>
                <a:moveTo>
                  <a:pt x="360480" y="75416"/>
                </a:moveTo>
                <a:lnTo>
                  <a:pt x="360480" y="76999"/>
                </a:lnTo>
                <a:cubicBezTo>
                  <a:pt x="360480" y="82741"/>
                  <a:pt x="361186" y="88073"/>
                  <a:pt x="362598" y="92995"/>
                </a:cubicBezTo>
                <a:cubicBezTo>
                  <a:pt x="364010" y="97917"/>
                  <a:pt x="366069" y="102136"/>
                  <a:pt x="368776" y="105652"/>
                </a:cubicBezTo>
                <a:cubicBezTo>
                  <a:pt x="371363" y="109286"/>
                  <a:pt x="374599" y="112099"/>
                  <a:pt x="378481" y="114090"/>
                </a:cubicBezTo>
                <a:cubicBezTo>
                  <a:pt x="382365" y="116083"/>
                  <a:pt x="386718" y="117080"/>
                  <a:pt x="391542" y="117080"/>
                </a:cubicBezTo>
                <a:cubicBezTo>
                  <a:pt x="396013" y="117080"/>
                  <a:pt x="399896" y="116259"/>
                  <a:pt x="403190" y="114618"/>
                </a:cubicBezTo>
                <a:cubicBezTo>
                  <a:pt x="406602" y="112861"/>
                  <a:pt x="409543" y="110457"/>
                  <a:pt x="412014" y="107411"/>
                </a:cubicBezTo>
                <a:lnTo>
                  <a:pt x="413073" y="115673"/>
                </a:lnTo>
                <a:lnTo>
                  <a:pt x="431605" y="115673"/>
                </a:lnTo>
                <a:lnTo>
                  <a:pt x="431605" y="3165"/>
                </a:lnTo>
                <a:lnTo>
                  <a:pt x="411132" y="3165"/>
                </a:lnTo>
                <a:lnTo>
                  <a:pt x="411132" y="43597"/>
                </a:lnTo>
                <a:cubicBezTo>
                  <a:pt x="408661" y="40784"/>
                  <a:pt x="405837" y="38675"/>
                  <a:pt x="402661" y="37268"/>
                </a:cubicBezTo>
                <a:cubicBezTo>
                  <a:pt x="399484" y="35745"/>
                  <a:pt x="395836" y="34983"/>
                  <a:pt x="391718" y="34983"/>
                </a:cubicBezTo>
                <a:cubicBezTo>
                  <a:pt x="386777" y="34983"/>
                  <a:pt x="382365" y="35979"/>
                  <a:pt x="378481" y="37972"/>
                </a:cubicBezTo>
                <a:cubicBezTo>
                  <a:pt x="374599" y="39847"/>
                  <a:pt x="371304" y="42601"/>
                  <a:pt x="368598" y="46234"/>
                </a:cubicBezTo>
                <a:cubicBezTo>
                  <a:pt x="365892" y="49750"/>
                  <a:pt x="363834" y="54028"/>
                  <a:pt x="362422" y="59067"/>
                </a:cubicBezTo>
                <a:cubicBezTo>
                  <a:pt x="361128" y="63989"/>
                  <a:pt x="360480" y="69439"/>
                  <a:pt x="360480" y="75416"/>
                </a:cubicBezTo>
                <a:close/>
                <a:moveTo>
                  <a:pt x="380777" y="76999"/>
                </a:moveTo>
                <a:lnTo>
                  <a:pt x="380777" y="75416"/>
                </a:lnTo>
                <a:cubicBezTo>
                  <a:pt x="380777" y="72135"/>
                  <a:pt x="381070" y="69028"/>
                  <a:pt x="381659" y="66099"/>
                </a:cubicBezTo>
                <a:cubicBezTo>
                  <a:pt x="382247" y="63169"/>
                  <a:pt x="383188" y="60649"/>
                  <a:pt x="384483" y="58539"/>
                </a:cubicBezTo>
                <a:cubicBezTo>
                  <a:pt x="385777" y="56313"/>
                  <a:pt x="387424" y="54614"/>
                  <a:pt x="389424" y="53441"/>
                </a:cubicBezTo>
                <a:cubicBezTo>
                  <a:pt x="391542" y="52152"/>
                  <a:pt x="394012" y="51507"/>
                  <a:pt x="396836" y="51507"/>
                </a:cubicBezTo>
                <a:cubicBezTo>
                  <a:pt x="400366" y="51507"/>
                  <a:pt x="403248" y="52270"/>
                  <a:pt x="405485" y="53794"/>
                </a:cubicBezTo>
                <a:cubicBezTo>
                  <a:pt x="407838" y="55317"/>
                  <a:pt x="409720" y="57368"/>
                  <a:pt x="411132" y="59946"/>
                </a:cubicBezTo>
                <a:lnTo>
                  <a:pt x="411132" y="92116"/>
                </a:lnTo>
                <a:cubicBezTo>
                  <a:pt x="409720" y="94695"/>
                  <a:pt x="407838" y="96746"/>
                  <a:pt x="405485" y="98269"/>
                </a:cubicBezTo>
                <a:cubicBezTo>
                  <a:pt x="403131" y="99793"/>
                  <a:pt x="400190" y="100554"/>
                  <a:pt x="396660" y="100554"/>
                </a:cubicBezTo>
                <a:cubicBezTo>
                  <a:pt x="393836" y="100554"/>
                  <a:pt x="391425" y="99968"/>
                  <a:pt x="389424" y="98797"/>
                </a:cubicBezTo>
                <a:cubicBezTo>
                  <a:pt x="387424" y="97508"/>
                  <a:pt x="385777" y="95808"/>
                  <a:pt x="384483" y="93698"/>
                </a:cubicBezTo>
                <a:cubicBezTo>
                  <a:pt x="383188" y="91589"/>
                  <a:pt x="382247" y="89128"/>
                  <a:pt x="381659" y="86315"/>
                </a:cubicBezTo>
                <a:cubicBezTo>
                  <a:pt x="381070" y="83386"/>
                  <a:pt x="380777" y="80279"/>
                  <a:pt x="380777" y="76999"/>
                </a:cubicBezTo>
                <a:close/>
              </a:path>
            </a:pathLst>
          </a:custGeom>
          <a:solidFill>
            <a:srgbClr val="000000"/>
          </a:solidFill>
          <a:ln w="11290" cap="sq">
            <a:noFill/>
            <a:prstDash val="solid"/>
            <a:miter/>
          </a:ln>
        </p:spPr>
        <p:txBody>
          <a:bodyPr rtlCol="0" anchor="ctr"/>
          <a:lstStyle/>
          <a:p>
            <a:endParaRPr lang="en-US" sz="1701"/>
          </a:p>
        </p:txBody>
      </p:sp>
      <p:sp>
        <p:nvSpPr>
          <p:cNvPr id="64" name="Freeform 63">
            <a:extLst>
              <a:ext uri="{FF2B5EF4-FFF2-40B4-BE49-F238E27FC236}">
                <a16:creationId xmlns:a16="http://schemas.microsoft.com/office/drawing/2014/main" id="{1CD19D42-E933-EB42-AA9D-90886EE665F9}"/>
              </a:ext>
            </a:extLst>
          </p:cNvPr>
          <p:cNvSpPr/>
          <p:nvPr/>
        </p:nvSpPr>
        <p:spPr>
          <a:xfrm>
            <a:off x="1896660" y="5300346"/>
            <a:ext cx="1140577" cy="125413"/>
          </a:xfrm>
          <a:custGeom>
            <a:avLst/>
            <a:gdLst>
              <a:gd name="connsiteX0" fmla="*/ 40769 w 1207078"/>
              <a:gd name="connsiteY0" fmla="*/ 27424 h 132725"/>
              <a:gd name="connsiteX1" fmla="*/ 25238 w 1207078"/>
              <a:gd name="connsiteY1" fmla="*/ 31291 h 132725"/>
              <a:gd name="connsiteX2" fmla="*/ 13589 w 1207078"/>
              <a:gd name="connsiteY2" fmla="*/ 41487 h 132725"/>
              <a:gd name="connsiteX3" fmla="*/ 13589 w 1207078"/>
              <a:gd name="connsiteY3" fmla="*/ 39553 h 132725"/>
              <a:gd name="connsiteX4" fmla="*/ 12883 w 1207078"/>
              <a:gd name="connsiteY4" fmla="*/ 28830 h 132725"/>
              <a:gd name="connsiteX5" fmla="*/ 0 w 1207078"/>
              <a:gd name="connsiteY5" fmla="*/ 28830 h 132725"/>
              <a:gd name="connsiteX6" fmla="*/ 0 w 1207078"/>
              <a:gd name="connsiteY6" fmla="*/ 108114 h 132725"/>
              <a:gd name="connsiteX7" fmla="*/ 13589 w 1207078"/>
              <a:gd name="connsiteY7" fmla="*/ 108114 h 132725"/>
              <a:gd name="connsiteX8" fmla="*/ 13589 w 1207078"/>
              <a:gd name="connsiteY8" fmla="*/ 57308 h 132725"/>
              <a:gd name="connsiteX9" fmla="*/ 16943 w 1207078"/>
              <a:gd name="connsiteY9" fmla="*/ 50629 h 132725"/>
              <a:gd name="connsiteX10" fmla="*/ 21708 w 1207078"/>
              <a:gd name="connsiteY10" fmla="*/ 45706 h 132725"/>
              <a:gd name="connsiteX11" fmla="*/ 28768 w 1207078"/>
              <a:gd name="connsiteY11" fmla="*/ 42191 h 132725"/>
              <a:gd name="connsiteX12" fmla="*/ 37945 w 1207078"/>
              <a:gd name="connsiteY12" fmla="*/ 40960 h 132725"/>
              <a:gd name="connsiteX13" fmla="*/ 45357 w 1207078"/>
              <a:gd name="connsiteY13" fmla="*/ 41312 h 132725"/>
              <a:gd name="connsiteX14" fmla="*/ 52770 w 1207078"/>
              <a:gd name="connsiteY14" fmla="*/ 42542 h 132725"/>
              <a:gd name="connsiteX15" fmla="*/ 54710 w 1207078"/>
              <a:gd name="connsiteY15" fmla="*/ 29358 h 132725"/>
              <a:gd name="connsiteX16" fmla="*/ 48534 w 1207078"/>
              <a:gd name="connsiteY16" fmla="*/ 27952 h 132725"/>
              <a:gd name="connsiteX17" fmla="*/ 40769 w 1207078"/>
              <a:gd name="connsiteY17" fmla="*/ 27424 h 132725"/>
              <a:gd name="connsiteX18" fmla="*/ 144523 w 1207078"/>
              <a:gd name="connsiteY18" fmla="*/ 108114 h 132725"/>
              <a:gd name="connsiteX19" fmla="*/ 144523 w 1207078"/>
              <a:gd name="connsiteY19" fmla="*/ 97038 h 132725"/>
              <a:gd name="connsiteX20" fmla="*/ 90871 w 1207078"/>
              <a:gd name="connsiteY20" fmla="*/ 97038 h 132725"/>
              <a:gd name="connsiteX21" fmla="*/ 119637 w 1207078"/>
              <a:gd name="connsiteY21" fmla="*/ 66099 h 132725"/>
              <a:gd name="connsiteX22" fmla="*/ 127226 w 1207078"/>
              <a:gd name="connsiteY22" fmla="*/ 57308 h 132725"/>
              <a:gd name="connsiteX23" fmla="*/ 133756 w 1207078"/>
              <a:gd name="connsiteY23" fmla="*/ 48167 h 132725"/>
              <a:gd name="connsiteX24" fmla="*/ 137992 w 1207078"/>
              <a:gd name="connsiteY24" fmla="*/ 39026 h 132725"/>
              <a:gd name="connsiteX25" fmla="*/ 139757 w 1207078"/>
              <a:gd name="connsiteY25" fmla="*/ 29709 h 132725"/>
              <a:gd name="connsiteX26" fmla="*/ 137463 w 1207078"/>
              <a:gd name="connsiteY26" fmla="*/ 17930 h 132725"/>
              <a:gd name="connsiteX27" fmla="*/ 130932 w 1207078"/>
              <a:gd name="connsiteY27" fmla="*/ 8438 h 132725"/>
              <a:gd name="connsiteX28" fmla="*/ 120697 w 1207078"/>
              <a:gd name="connsiteY28" fmla="*/ 2285 h 132725"/>
              <a:gd name="connsiteX29" fmla="*/ 107107 w 1207078"/>
              <a:gd name="connsiteY29" fmla="*/ 0 h 132725"/>
              <a:gd name="connsiteX30" fmla="*/ 92283 w 1207078"/>
              <a:gd name="connsiteY30" fmla="*/ 2637 h 132725"/>
              <a:gd name="connsiteX31" fmla="*/ 81516 w 1207078"/>
              <a:gd name="connsiteY31" fmla="*/ 9844 h 132725"/>
              <a:gd name="connsiteX32" fmla="*/ 74634 w 1207078"/>
              <a:gd name="connsiteY32" fmla="*/ 20217 h 132725"/>
              <a:gd name="connsiteX33" fmla="*/ 72339 w 1207078"/>
              <a:gd name="connsiteY33" fmla="*/ 32874 h 132725"/>
              <a:gd name="connsiteX34" fmla="*/ 86105 w 1207078"/>
              <a:gd name="connsiteY34" fmla="*/ 32874 h 132725"/>
              <a:gd name="connsiteX35" fmla="*/ 87341 w 1207078"/>
              <a:gd name="connsiteY35" fmla="*/ 23908 h 132725"/>
              <a:gd name="connsiteX36" fmla="*/ 91223 w 1207078"/>
              <a:gd name="connsiteY36" fmla="*/ 17052 h 132725"/>
              <a:gd name="connsiteX37" fmla="*/ 97753 w 1207078"/>
              <a:gd name="connsiteY37" fmla="*/ 12833 h 132725"/>
              <a:gd name="connsiteX38" fmla="*/ 107107 w 1207078"/>
              <a:gd name="connsiteY38" fmla="*/ 11251 h 132725"/>
              <a:gd name="connsiteX39" fmla="*/ 115049 w 1207078"/>
              <a:gd name="connsiteY39" fmla="*/ 12833 h 132725"/>
              <a:gd name="connsiteX40" fmla="*/ 121049 w 1207078"/>
              <a:gd name="connsiteY40" fmla="*/ 16701 h 132725"/>
              <a:gd name="connsiteX41" fmla="*/ 124579 w 1207078"/>
              <a:gd name="connsiteY41" fmla="*/ 22853 h 132725"/>
              <a:gd name="connsiteX42" fmla="*/ 125991 w 1207078"/>
              <a:gd name="connsiteY42" fmla="*/ 30237 h 132725"/>
              <a:gd name="connsiteX43" fmla="*/ 125109 w 1207078"/>
              <a:gd name="connsiteY43" fmla="*/ 36565 h 132725"/>
              <a:gd name="connsiteX44" fmla="*/ 122461 w 1207078"/>
              <a:gd name="connsiteY44" fmla="*/ 42894 h 132725"/>
              <a:gd name="connsiteX45" fmla="*/ 117343 w 1207078"/>
              <a:gd name="connsiteY45" fmla="*/ 50277 h 132725"/>
              <a:gd name="connsiteX46" fmla="*/ 109578 w 1207078"/>
              <a:gd name="connsiteY46" fmla="*/ 59595 h 132725"/>
              <a:gd name="connsiteX47" fmla="*/ 74457 w 1207078"/>
              <a:gd name="connsiteY47" fmla="*/ 98445 h 132725"/>
              <a:gd name="connsiteX48" fmla="*/ 74457 w 1207078"/>
              <a:gd name="connsiteY48" fmla="*/ 108114 h 132725"/>
              <a:gd name="connsiteX49" fmla="*/ 144523 w 1207078"/>
              <a:gd name="connsiteY49" fmla="*/ 108114 h 132725"/>
              <a:gd name="connsiteX50" fmla="*/ 203801 w 1207078"/>
              <a:gd name="connsiteY50" fmla="*/ 104949 h 132725"/>
              <a:gd name="connsiteX51" fmla="*/ 203801 w 1207078"/>
              <a:gd name="connsiteY51" fmla="*/ 92116 h 132725"/>
              <a:gd name="connsiteX52" fmla="*/ 188976 w 1207078"/>
              <a:gd name="connsiteY52" fmla="*/ 92116 h 132725"/>
              <a:gd name="connsiteX53" fmla="*/ 188976 w 1207078"/>
              <a:gd name="connsiteY53" fmla="*/ 105124 h 132725"/>
              <a:gd name="connsiteX54" fmla="*/ 187388 w 1207078"/>
              <a:gd name="connsiteY54" fmla="*/ 117255 h 132725"/>
              <a:gd name="connsiteX55" fmla="*/ 182446 w 1207078"/>
              <a:gd name="connsiteY55" fmla="*/ 128154 h 132725"/>
              <a:gd name="connsiteX56" fmla="*/ 190918 w 1207078"/>
              <a:gd name="connsiteY56" fmla="*/ 132725 h 132725"/>
              <a:gd name="connsiteX57" fmla="*/ 200271 w 1207078"/>
              <a:gd name="connsiteY57" fmla="*/ 119891 h 132725"/>
              <a:gd name="connsiteX58" fmla="*/ 203801 w 1207078"/>
              <a:gd name="connsiteY58" fmla="*/ 104949 h 132725"/>
              <a:gd name="connsiteX59" fmla="*/ 402841 w 1207078"/>
              <a:gd name="connsiteY59" fmla="*/ 87019 h 132725"/>
              <a:gd name="connsiteX60" fmla="*/ 402129 w 1207078"/>
              <a:gd name="connsiteY60" fmla="*/ 90710 h 132725"/>
              <a:gd name="connsiteX61" fmla="*/ 400017 w 1207078"/>
              <a:gd name="connsiteY61" fmla="*/ 93698 h 132725"/>
              <a:gd name="connsiteX62" fmla="*/ 393658 w 1207078"/>
              <a:gd name="connsiteY62" fmla="*/ 97390 h 132725"/>
              <a:gd name="connsiteX63" fmla="*/ 384125 w 1207078"/>
              <a:gd name="connsiteY63" fmla="*/ 98620 h 132725"/>
              <a:gd name="connsiteX64" fmla="*/ 377246 w 1207078"/>
              <a:gd name="connsiteY64" fmla="*/ 97917 h 132725"/>
              <a:gd name="connsiteX65" fmla="*/ 370717 w 1207078"/>
              <a:gd name="connsiteY65" fmla="*/ 95457 h 132725"/>
              <a:gd name="connsiteX66" fmla="*/ 365951 w 1207078"/>
              <a:gd name="connsiteY66" fmla="*/ 90885 h 132725"/>
              <a:gd name="connsiteX67" fmla="*/ 363658 w 1207078"/>
              <a:gd name="connsiteY67" fmla="*/ 83678 h 132725"/>
              <a:gd name="connsiteX68" fmla="*/ 350070 w 1207078"/>
              <a:gd name="connsiteY68" fmla="*/ 83678 h 132725"/>
              <a:gd name="connsiteX69" fmla="*/ 352363 w 1207078"/>
              <a:gd name="connsiteY69" fmla="*/ 93523 h 132725"/>
              <a:gd name="connsiteX70" fmla="*/ 359072 w 1207078"/>
              <a:gd name="connsiteY70" fmla="*/ 101609 h 132725"/>
              <a:gd name="connsiteX71" fmla="*/ 369655 w 1207078"/>
              <a:gd name="connsiteY71" fmla="*/ 107411 h 132725"/>
              <a:gd name="connsiteX72" fmla="*/ 384125 w 1207078"/>
              <a:gd name="connsiteY72" fmla="*/ 109520 h 132725"/>
              <a:gd name="connsiteX73" fmla="*/ 397193 w 1207078"/>
              <a:gd name="connsiteY73" fmla="*/ 107937 h 132725"/>
              <a:gd name="connsiteX74" fmla="*/ 407426 w 1207078"/>
              <a:gd name="connsiteY74" fmla="*/ 103192 h 132725"/>
              <a:gd name="connsiteX75" fmla="*/ 413955 w 1207078"/>
              <a:gd name="connsiteY75" fmla="*/ 95808 h 132725"/>
              <a:gd name="connsiteX76" fmla="*/ 416429 w 1207078"/>
              <a:gd name="connsiteY76" fmla="*/ 86139 h 132725"/>
              <a:gd name="connsiteX77" fmla="*/ 414305 w 1207078"/>
              <a:gd name="connsiteY77" fmla="*/ 77525 h 132725"/>
              <a:gd name="connsiteX78" fmla="*/ 408307 w 1207078"/>
              <a:gd name="connsiteY78" fmla="*/ 70845 h 132725"/>
              <a:gd name="connsiteX79" fmla="*/ 398424 w 1207078"/>
              <a:gd name="connsiteY79" fmla="*/ 66274 h 132725"/>
              <a:gd name="connsiteX80" fmla="*/ 385367 w 1207078"/>
              <a:gd name="connsiteY80" fmla="*/ 62583 h 132725"/>
              <a:gd name="connsiteX81" fmla="*/ 376015 w 1207078"/>
              <a:gd name="connsiteY81" fmla="*/ 60298 h 132725"/>
              <a:gd name="connsiteX82" fmla="*/ 370367 w 1207078"/>
              <a:gd name="connsiteY82" fmla="*/ 57661 h 132725"/>
              <a:gd name="connsiteX83" fmla="*/ 367182 w 1207078"/>
              <a:gd name="connsiteY83" fmla="*/ 54496 h 132725"/>
              <a:gd name="connsiteX84" fmla="*/ 366301 w 1207078"/>
              <a:gd name="connsiteY84" fmla="*/ 50277 h 132725"/>
              <a:gd name="connsiteX85" fmla="*/ 367363 w 1207078"/>
              <a:gd name="connsiteY85" fmla="*/ 45882 h 132725"/>
              <a:gd name="connsiteX86" fmla="*/ 370717 w 1207078"/>
              <a:gd name="connsiteY86" fmla="*/ 42015 h 132725"/>
              <a:gd name="connsiteX87" fmla="*/ 376015 w 1207078"/>
              <a:gd name="connsiteY87" fmla="*/ 39553 h 132725"/>
              <a:gd name="connsiteX88" fmla="*/ 383774 w 1207078"/>
              <a:gd name="connsiteY88" fmla="*/ 38499 h 132725"/>
              <a:gd name="connsiteX89" fmla="*/ 391365 w 1207078"/>
              <a:gd name="connsiteY89" fmla="*/ 39729 h 132725"/>
              <a:gd name="connsiteX90" fmla="*/ 397012 w 1207078"/>
              <a:gd name="connsiteY90" fmla="*/ 42718 h 132725"/>
              <a:gd name="connsiteX91" fmla="*/ 400548 w 1207078"/>
              <a:gd name="connsiteY91" fmla="*/ 47113 h 132725"/>
              <a:gd name="connsiteX92" fmla="*/ 401960 w 1207078"/>
              <a:gd name="connsiteY92" fmla="*/ 52211 h 132725"/>
              <a:gd name="connsiteX93" fmla="*/ 415548 w 1207078"/>
              <a:gd name="connsiteY93" fmla="*/ 52211 h 132725"/>
              <a:gd name="connsiteX94" fmla="*/ 413255 w 1207078"/>
              <a:gd name="connsiteY94" fmla="*/ 42542 h 132725"/>
              <a:gd name="connsiteX95" fmla="*/ 407076 w 1207078"/>
              <a:gd name="connsiteY95" fmla="*/ 34631 h 132725"/>
              <a:gd name="connsiteX96" fmla="*/ 397012 w 1207078"/>
              <a:gd name="connsiteY96" fmla="*/ 29358 h 132725"/>
              <a:gd name="connsiteX97" fmla="*/ 383774 w 1207078"/>
              <a:gd name="connsiteY97" fmla="*/ 27424 h 132725"/>
              <a:gd name="connsiteX98" fmla="*/ 371248 w 1207078"/>
              <a:gd name="connsiteY98" fmla="*/ 29358 h 132725"/>
              <a:gd name="connsiteX99" fmla="*/ 361365 w 1207078"/>
              <a:gd name="connsiteY99" fmla="*/ 34280 h 132725"/>
              <a:gd name="connsiteX100" fmla="*/ 355006 w 1207078"/>
              <a:gd name="connsiteY100" fmla="*/ 41663 h 132725"/>
              <a:gd name="connsiteX101" fmla="*/ 352713 w 1207078"/>
              <a:gd name="connsiteY101" fmla="*/ 50629 h 132725"/>
              <a:gd name="connsiteX102" fmla="*/ 354836 w 1207078"/>
              <a:gd name="connsiteY102" fmla="*/ 59242 h 132725"/>
              <a:gd name="connsiteX103" fmla="*/ 361184 w 1207078"/>
              <a:gd name="connsiteY103" fmla="*/ 65571 h 132725"/>
              <a:gd name="connsiteX104" fmla="*/ 370717 w 1207078"/>
              <a:gd name="connsiteY104" fmla="*/ 70493 h 132725"/>
              <a:gd name="connsiteX105" fmla="*/ 383243 w 1207078"/>
              <a:gd name="connsiteY105" fmla="*/ 73834 h 132725"/>
              <a:gd name="connsiteX106" fmla="*/ 392596 w 1207078"/>
              <a:gd name="connsiteY106" fmla="*/ 76294 h 132725"/>
              <a:gd name="connsiteX107" fmla="*/ 398605 w 1207078"/>
              <a:gd name="connsiteY107" fmla="*/ 79107 h 132725"/>
              <a:gd name="connsiteX108" fmla="*/ 401779 w 1207078"/>
              <a:gd name="connsiteY108" fmla="*/ 82799 h 132725"/>
              <a:gd name="connsiteX109" fmla="*/ 402841 w 1207078"/>
              <a:gd name="connsiteY109" fmla="*/ 87019 h 132725"/>
              <a:gd name="connsiteX110" fmla="*/ 493179 w 1207078"/>
              <a:gd name="connsiteY110" fmla="*/ 87019 h 132725"/>
              <a:gd name="connsiteX111" fmla="*/ 492468 w 1207078"/>
              <a:gd name="connsiteY111" fmla="*/ 90710 h 132725"/>
              <a:gd name="connsiteX112" fmla="*/ 490355 w 1207078"/>
              <a:gd name="connsiteY112" fmla="*/ 93698 h 132725"/>
              <a:gd name="connsiteX113" fmla="*/ 483996 w 1207078"/>
              <a:gd name="connsiteY113" fmla="*/ 97390 h 132725"/>
              <a:gd name="connsiteX114" fmla="*/ 474474 w 1207078"/>
              <a:gd name="connsiteY114" fmla="*/ 98620 h 132725"/>
              <a:gd name="connsiteX115" fmla="*/ 467584 w 1207078"/>
              <a:gd name="connsiteY115" fmla="*/ 97917 h 132725"/>
              <a:gd name="connsiteX116" fmla="*/ 461056 w 1207078"/>
              <a:gd name="connsiteY116" fmla="*/ 95457 h 132725"/>
              <a:gd name="connsiteX117" fmla="*/ 456289 w 1207078"/>
              <a:gd name="connsiteY117" fmla="*/ 90885 h 132725"/>
              <a:gd name="connsiteX118" fmla="*/ 453996 w 1207078"/>
              <a:gd name="connsiteY118" fmla="*/ 83678 h 132725"/>
              <a:gd name="connsiteX119" fmla="*/ 440408 w 1207078"/>
              <a:gd name="connsiteY119" fmla="*/ 83678 h 132725"/>
              <a:gd name="connsiteX120" fmla="*/ 442701 w 1207078"/>
              <a:gd name="connsiteY120" fmla="*/ 93523 h 132725"/>
              <a:gd name="connsiteX121" fmla="*/ 449411 w 1207078"/>
              <a:gd name="connsiteY121" fmla="*/ 101609 h 132725"/>
              <a:gd name="connsiteX122" fmla="*/ 459994 w 1207078"/>
              <a:gd name="connsiteY122" fmla="*/ 107411 h 132725"/>
              <a:gd name="connsiteX123" fmla="*/ 474474 w 1207078"/>
              <a:gd name="connsiteY123" fmla="*/ 109520 h 132725"/>
              <a:gd name="connsiteX124" fmla="*/ 487532 w 1207078"/>
              <a:gd name="connsiteY124" fmla="*/ 107937 h 132725"/>
              <a:gd name="connsiteX125" fmla="*/ 497765 w 1207078"/>
              <a:gd name="connsiteY125" fmla="*/ 103192 h 132725"/>
              <a:gd name="connsiteX126" fmla="*/ 504294 w 1207078"/>
              <a:gd name="connsiteY126" fmla="*/ 95808 h 132725"/>
              <a:gd name="connsiteX127" fmla="*/ 506767 w 1207078"/>
              <a:gd name="connsiteY127" fmla="*/ 86139 h 132725"/>
              <a:gd name="connsiteX128" fmla="*/ 504655 w 1207078"/>
              <a:gd name="connsiteY128" fmla="*/ 77525 h 132725"/>
              <a:gd name="connsiteX129" fmla="*/ 498646 w 1207078"/>
              <a:gd name="connsiteY129" fmla="*/ 70845 h 132725"/>
              <a:gd name="connsiteX130" fmla="*/ 488763 w 1207078"/>
              <a:gd name="connsiteY130" fmla="*/ 66274 h 132725"/>
              <a:gd name="connsiteX131" fmla="*/ 475706 w 1207078"/>
              <a:gd name="connsiteY131" fmla="*/ 62583 h 132725"/>
              <a:gd name="connsiteX132" fmla="*/ 466353 w 1207078"/>
              <a:gd name="connsiteY132" fmla="*/ 60298 h 132725"/>
              <a:gd name="connsiteX133" fmla="*/ 460706 w 1207078"/>
              <a:gd name="connsiteY133" fmla="*/ 57661 h 132725"/>
              <a:gd name="connsiteX134" fmla="*/ 457532 w 1207078"/>
              <a:gd name="connsiteY134" fmla="*/ 54496 h 132725"/>
              <a:gd name="connsiteX135" fmla="*/ 456651 w 1207078"/>
              <a:gd name="connsiteY135" fmla="*/ 50277 h 132725"/>
              <a:gd name="connsiteX136" fmla="*/ 457701 w 1207078"/>
              <a:gd name="connsiteY136" fmla="*/ 45882 h 132725"/>
              <a:gd name="connsiteX137" fmla="*/ 461056 w 1207078"/>
              <a:gd name="connsiteY137" fmla="*/ 42015 h 132725"/>
              <a:gd name="connsiteX138" fmla="*/ 466353 w 1207078"/>
              <a:gd name="connsiteY138" fmla="*/ 39553 h 132725"/>
              <a:gd name="connsiteX139" fmla="*/ 474113 w 1207078"/>
              <a:gd name="connsiteY139" fmla="*/ 38499 h 132725"/>
              <a:gd name="connsiteX140" fmla="*/ 481703 w 1207078"/>
              <a:gd name="connsiteY140" fmla="*/ 39729 h 132725"/>
              <a:gd name="connsiteX141" fmla="*/ 487351 w 1207078"/>
              <a:gd name="connsiteY141" fmla="*/ 42718 h 132725"/>
              <a:gd name="connsiteX142" fmla="*/ 490886 w 1207078"/>
              <a:gd name="connsiteY142" fmla="*/ 47113 h 132725"/>
              <a:gd name="connsiteX143" fmla="*/ 492298 w 1207078"/>
              <a:gd name="connsiteY143" fmla="*/ 52211 h 132725"/>
              <a:gd name="connsiteX144" fmla="*/ 505886 w 1207078"/>
              <a:gd name="connsiteY144" fmla="*/ 52211 h 132725"/>
              <a:gd name="connsiteX145" fmla="*/ 503593 w 1207078"/>
              <a:gd name="connsiteY145" fmla="*/ 42542 h 132725"/>
              <a:gd name="connsiteX146" fmla="*/ 497415 w 1207078"/>
              <a:gd name="connsiteY146" fmla="*/ 34631 h 132725"/>
              <a:gd name="connsiteX147" fmla="*/ 487351 w 1207078"/>
              <a:gd name="connsiteY147" fmla="*/ 29358 h 132725"/>
              <a:gd name="connsiteX148" fmla="*/ 474113 w 1207078"/>
              <a:gd name="connsiteY148" fmla="*/ 27424 h 132725"/>
              <a:gd name="connsiteX149" fmla="*/ 461587 w 1207078"/>
              <a:gd name="connsiteY149" fmla="*/ 29358 h 132725"/>
              <a:gd name="connsiteX150" fmla="*/ 451703 w 1207078"/>
              <a:gd name="connsiteY150" fmla="*/ 34280 h 132725"/>
              <a:gd name="connsiteX151" fmla="*/ 445356 w 1207078"/>
              <a:gd name="connsiteY151" fmla="*/ 41663 h 132725"/>
              <a:gd name="connsiteX152" fmla="*/ 443051 w 1207078"/>
              <a:gd name="connsiteY152" fmla="*/ 50629 h 132725"/>
              <a:gd name="connsiteX153" fmla="*/ 445175 w 1207078"/>
              <a:gd name="connsiteY153" fmla="*/ 59242 h 132725"/>
              <a:gd name="connsiteX154" fmla="*/ 451523 w 1207078"/>
              <a:gd name="connsiteY154" fmla="*/ 65571 h 132725"/>
              <a:gd name="connsiteX155" fmla="*/ 461056 w 1207078"/>
              <a:gd name="connsiteY155" fmla="*/ 70493 h 132725"/>
              <a:gd name="connsiteX156" fmla="*/ 473593 w 1207078"/>
              <a:gd name="connsiteY156" fmla="*/ 73834 h 132725"/>
              <a:gd name="connsiteX157" fmla="*/ 482946 w 1207078"/>
              <a:gd name="connsiteY157" fmla="*/ 76294 h 132725"/>
              <a:gd name="connsiteX158" fmla="*/ 488944 w 1207078"/>
              <a:gd name="connsiteY158" fmla="*/ 79107 h 132725"/>
              <a:gd name="connsiteX159" fmla="*/ 492117 w 1207078"/>
              <a:gd name="connsiteY159" fmla="*/ 82799 h 132725"/>
              <a:gd name="connsiteX160" fmla="*/ 493179 w 1207078"/>
              <a:gd name="connsiteY160" fmla="*/ 87019 h 132725"/>
              <a:gd name="connsiteX161" fmla="*/ 582818 w 1207078"/>
              <a:gd name="connsiteY161" fmla="*/ 27424 h 132725"/>
              <a:gd name="connsiteX162" fmla="*/ 567287 w 1207078"/>
              <a:gd name="connsiteY162" fmla="*/ 31291 h 132725"/>
              <a:gd name="connsiteX163" fmla="*/ 555630 w 1207078"/>
              <a:gd name="connsiteY163" fmla="*/ 41487 h 132725"/>
              <a:gd name="connsiteX164" fmla="*/ 555630 w 1207078"/>
              <a:gd name="connsiteY164" fmla="*/ 39553 h 132725"/>
              <a:gd name="connsiteX165" fmla="*/ 554930 w 1207078"/>
              <a:gd name="connsiteY165" fmla="*/ 28830 h 132725"/>
              <a:gd name="connsiteX166" fmla="*/ 542042 w 1207078"/>
              <a:gd name="connsiteY166" fmla="*/ 28830 h 132725"/>
              <a:gd name="connsiteX167" fmla="*/ 542042 w 1207078"/>
              <a:gd name="connsiteY167" fmla="*/ 108114 h 132725"/>
              <a:gd name="connsiteX168" fmla="*/ 555630 w 1207078"/>
              <a:gd name="connsiteY168" fmla="*/ 108114 h 132725"/>
              <a:gd name="connsiteX169" fmla="*/ 555630 w 1207078"/>
              <a:gd name="connsiteY169" fmla="*/ 57308 h 132725"/>
              <a:gd name="connsiteX170" fmla="*/ 558985 w 1207078"/>
              <a:gd name="connsiteY170" fmla="*/ 50629 h 132725"/>
              <a:gd name="connsiteX171" fmla="*/ 563751 w 1207078"/>
              <a:gd name="connsiteY171" fmla="*/ 45706 h 132725"/>
              <a:gd name="connsiteX172" fmla="*/ 570811 w 1207078"/>
              <a:gd name="connsiteY172" fmla="*/ 42191 h 132725"/>
              <a:gd name="connsiteX173" fmla="*/ 579994 w 1207078"/>
              <a:gd name="connsiteY173" fmla="*/ 40960 h 132725"/>
              <a:gd name="connsiteX174" fmla="*/ 587403 w 1207078"/>
              <a:gd name="connsiteY174" fmla="*/ 41312 h 132725"/>
              <a:gd name="connsiteX175" fmla="*/ 594813 w 1207078"/>
              <a:gd name="connsiteY175" fmla="*/ 42542 h 132725"/>
              <a:gd name="connsiteX176" fmla="*/ 596756 w 1207078"/>
              <a:gd name="connsiteY176" fmla="*/ 29358 h 132725"/>
              <a:gd name="connsiteX177" fmla="*/ 590577 w 1207078"/>
              <a:gd name="connsiteY177" fmla="*/ 27952 h 132725"/>
              <a:gd name="connsiteX178" fmla="*/ 582818 w 1207078"/>
              <a:gd name="connsiteY178" fmla="*/ 27424 h 132725"/>
              <a:gd name="connsiteX179" fmla="*/ 688156 w 1207078"/>
              <a:gd name="connsiteY179" fmla="*/ 67330 h 132725"/>
              <a:gd name="connsiteX180" fmla="*/ 688156 w 1207078"/>
              <a:gd name="connsiteY180" fmla="*/ 42366 h 132725"/>
              <a:gd name="connsiteX181" fmla="*/ 685863 w 1207078"/>
              <a:gd name="connsiteY181" fmla="*/ 24436 h 132725"/>
              <a:gd name="connsiteX182" fmla="*/ 679154 w 1207078"/>
              <a:gd name="connsiteY182" fmla="*/ 11075 h 132725"/>
              <a:gd name="connsiteX183" fmla="*/ 668040 w 1207078"/>
              <a:gd name="connsiteY183" fmla="*/ 2813 h 132725"/>
              <a:gd name="connsiteX184" fmla="*/ 653559 w 1207078"/>
              <a:gd name="connsiteY184" fmla="*/ 0 h 132725"/>
              <a:gd name="connsiteX185" fmla="*/ 638740 w 1207078"/>
              <a:gd name="connsiteY185" fmla="*/ 2813 h 132725"/>
              <a:gd name="connsiteX186" fmla="*/ 627976 w 1207078"/>
              <a:gd name="connsiteY186" fmla="*/ 11075 h 132725"/>
              <a:gd name="connsiteX187" fmla="*/ 621086 w 1207078"/>
              <a:gd name="connsiteY187" fmla="*/ 24436 h 132725"/>
              <a:gd name="connsiteX188" fmla="*/ 618793 w 1207078"/>
              <a:gd name="connsiteY188" fmla="*/ 42366 h 132725"/>
              <a:gd name="connsiteX189" fmla="*/ 618793 w 1207078"/>
              <a:gd name="connsiteY189" fmla="*/ 67330 h 132725"/>
              <a:gd name="connsiteX190" fmla="*/ 621086 w 1207078"/>
              <a:gd name="connsiteY190" fmla="*/ 85436 h 132725"/>
              <a:gd name="connsiteX191" fmla="*/ 627976 w 1207078"/>
              <a:gd name="connsiteY191" fmla="*/ 98620 h 132725"/>
              <a:gd name="connsiteX192" fmla="*/ 638921 w 1207078"/>
              <a:gd name="connsiteY192" fmla="*/ 106883 h 132725"/>
              <a:gd name="connsiteX193" fmla="*/ 653559 w 1207078"/>
              <a:gd name="connsiteY193" fmla="*/ 109520 h 132725"/>
              <a:gd name="connsiteX194" fmla="*/ 668209 w 1207078"/>
              <a:gd name="connsiteY194" fmla="*/ 106883 h 132725"/>
              <a:gd name="connsiteX195" fmla="*/ 679154 w 1207078"/>
              <a:gd name="connsiteY195" fmla="*/ 98620 h 132725"/>
              <a:gd name="connsiteX196" fmla="*/ 685863 w 1207078"/>
              <a:gd name="connsiteY196" fmla="*/ 85436 h 132725"/>
              <a:gd name="connsiteX197" fmla="*/ 688156 w 1207078"/>
              <a:gd name="connsiteY197" fmla="*/ 67330 h 132725"/>
              <a:gd name="connsiteX198" fmla="*/ 632561 w 1207078"/>
              <a:gd name="connsiteY198" fmla="*/ 64692 h 132725"/>
              <a:gd name="connsiteX199" fmla="*/ 632561 w 1207078"/>
              <a:gd name="connsiteY199" fmla="*/ 61001 h 132725"/>
              <a:gd name="connsiteX200" fmla="*/ 632561 w 1207078"/>
              <a:gd name="connsiteY200" fmla="*/ 57308 h 132725"/>
              <a:gd name="connsiteX201" fmla="*/ 632561 w 1207078"/>
              <a:gd name="connsiteY201" fmla="*/ 39378 h 132725"/>
              <a:gd name="connsiteX202" fmla="*/ 633973 w 1207078"/>
              <a:gd name="connsiteY202" fmla="*/ 26193 h 132725"/>
              <a:gd name="connsiteX203" fmla="*/ 638559 w 1207078"/>
              <a:gd name="connsiteY203" fmla="*/ 16876 h 132725"/>
              <a:gd name="connsiteX204" fmla="*/ 644918 w 1207078"/>
              <a:gd name="connsiteY204" fmla="*/ 12657 h 132725"/>
              <a:gd name="connsiteX205" fmla="*/ 653559 w 1207078"/>
              <a:gd name="connsiteY205" fmla="*/ 11075 h 132725"/>
              <a:gd name="connsiteX206" fmla="*/ 661861 w 1207078"/>
              <a:gd name="connsiteY206" fmla="*/ 12482 h 132725"/>
              <a:gd name="connsiteX207" fmla="*/ 668040 w 1207078"/>
              <a:gd name="connsiteY207" fmla="*/ 16701 h 132725"/>
              <a:gd name="connsiteX208" fmla="*/ 672094 w 1207078"/>
              <a:gd name="connsiteY208" fmla="*/ 23380 h 132725"/>
              <a:gd name="connsiteX209" fmla="*/ 674218 w 1207078"/>
              <a:gd name="connsiteY209" fmla="*/ 32697 h 132725"/>
              <a:gd name="connsiteX210" fmla="*/ 632561 w 1207078"/>
              <a:gd name="connsiteY210" fmla="*/ 64692 h 132725"/>
              <a:gd name="connsiteX211" fmla="*/ 674568 w 1207078"/>
              <a:gd name="connsiteY211" fmla="*/ 70142 h 132725"/>
              <a:gd name="connsiteX212" fmla="*/ 672976 w 1207078"/>
              <a:gd name="connsiteY212" fmla="*/ 83854 h 132725"/>
              <a:gd name="connsiteX213" fmla="*/ 668040 w 1207078"/>
              <a:gd name="connsiteY213" fmla="*/ 93170 h 132725"/>
              <a:gd name="connsiteX214" fmla="*/ 661861 w 1207078"/>
              <a:gd name="connsiteY214" fmla="*/ 97214 h 132725"/>
              <a:gd name="connsiteX215" fmla="*/ 653559 w 1207078"/>
              <a:gd name="connsiteY215" fmla="*/ 98620 h 132725"/>
              <a:gd name="connsiteX216" fmla="*/ 645619 w 1207078"/>
              <a:gd name="connsiteY216" fmla="*/ 97390 h 132725"/>
              <a:gd name="connsiteX217" fmla="*/ 639621 w 1207078"/>
              <a:gd name="connsiteY217" fmla="*/ 93523 h 132725"/>
              <a:gd name="connsiteX218" fmla="*/ 635205 w 1207078"/>
              <a:gd name="connsiteY218" fmla="*/ 86842 h 132725"/>
              <a:gd name="connsiteX219" fmla="*/ 632912 w 1207078"/>
              <a:gd name="connsiteY219" fmla="*/ 77349 h 132725"/>
              <a:gd name="connsiteX220" fmla="*/ 674568 w 1207078"/>
              <a:gd name="connsiteY220" fmla="*/ 45706 h 132725"/>
              <a:gd name="connsiteX221" fmla="*/ 674568 w 1207078"/>
              <a:gd name="connsiteY221" fmla="*/ 50980 h 132725"/>
              <a:gd name="connsiteX222" fmla="*/ 674568 w 1207078"/>
              <a:gd name="connsiteY222" fmla="*/ 55023 h 132725"/>
              <a:gd name="connsiteX223" fmla="*/ 674568 w 1207078"/>
              <a:gd name="connsiteY223" fmla="*/ 70142 h 132725"/>
              <a:gd name="connsiteX224" fmla="*/ 745841 w 1207078"/>
              <a:gd name="connsiteY224" fmla="*/ 104949 h 132725"/>
              <a:gd name="connsiteX225" fmla="*/ 745841 w 1207078"/>
              <a:gd name="connsiteY225" fmla="*/ 92116 h 132725"/>
              <a:gd name="connsiteX226" fmla="*/ 731021 w 1207078"/>
              <a:gd name="connsiteY226" fmla="*/ 92116 h 132725"/>
              <a:gd name="connsiteX227" fmla="*/ 731021 w 1207078"/>
              <a:gd name="connsiteY227" fmla="*/ 105124 h 132725"/>
              <a:gd name="connsiteX228" fmla="*/ 729429 w 1207078"/>
              <a:gd name="connsiteY228" fmla="*/ 117255 h 132725"/>
              <a:gd name="connsiteX229" fmla="*/ 724493 w 1207078"/>
              <a:gd name="connsiteY229" fmla="*/ 128154 h 132725"/>
              <a:gd name="connsiteX230" fmla="*/ 732964 w 1207078"/>
              <a:gd name="connsiteY230" fmla="*/ 132725 h 132725"/>
              <a:gd name="connsiteX231" fmla="*/ 742316 w 1207078"/>
              <a:gd name="connsiteY231" fmla="*/ 119891 h 132725"/>
              <a:gd name="connsiteX232" fmla="*/ 745841 w 1207078"/>
              <a:gd name="connsiteY232" fmla="*/ 104949 h 132725"/>
              <a:gd name="connsiteX233" fmla="*/ 944884 w 1207078"/>
              <a:gd name="connsiteY233" fmla="*/ 87019 h 132725"/>
              <a:gd name="connsiteX234" fmla="*/ 944172 w 1207078"/>
              <a:gd name="connsiteY234" fmla="*/ 90710 h 132725"/>
              <a:gd name="connsiteX235" fmla="*/ 942060 w 1207078"/>
              <a:gd name="connsiteY235" fmla="*/ 93698 h 132725"/>
              <a:gd name="connsiteX236" fmla="*/ 935701 w 1207078"/>
              <a:gd name="connsiteY236" fmla="*/ 97390 h 132725"/>
              <a:gd name="connsiteX237" fmla="*/ 926179 w 1207078"/>
              <a:gd name="connsiteY237" fmla="*/ 98620 h 132725"/>
              <a:gd name="connsiteX238" fmla="*/ 919289 w 1207078"/>
              <a:gd name="connsiteY238" fmla="*/ 97917 h 132725"/>
              <a:gd name="connsiteX239" fmla="*/ 912760 w 1207078"/>
              <a:gd name="connsiteY239" fmla="*/ 95457 h 132725"/>
              <a:gd name="connsiteX240" fmla="*/ 907994 w 1207078"/>
              <a:gd name="connsiteY240" fmla="*/ 90885 h 132725"/>
              <a:gd name="connsiteX241" fmla="*/ 905701 w 1207078"/>
              <a:gd name="connsiteY241" fmla="*/ 83678 h 132725"/>
              <a:gd name="connsiteX242" fmla="*/ 892113 w 1207078"/>
              <a:gd name="connsiteY242" fmla="*/ 83678 h 132725"/>
              <a:gd name="connsiteX243" fmla="*/ 894406 w 1207078"/>
              <a:gd name="connsiteY243" fmla="*/ 93523 h 132725"/>
              <a:gd name="connsiteX244" fmla="*/ 901115 w 1207078"/>
              <a:gd name="connsiteY244" fmla="*/ 101609 h 132725"/>
              <a:gd name="connsiteX245" fmla="*/ 911699 w 1207078"/>
              <a:gd name="connsiteY245" fmla="*/ 107411 h 132725"/>
              <a:gd name="connsiteX246" fmla="*/ 926179 w 1207078"/>
              <a:gd name="connsiteY246" fmla="*/ 109520 h 132725"/>
              <a:gd name="connsiteX247" fmla="*/ 939236 w 1207078"/>
              <a:gd name="connsiteY247" fmla="*/ 107937 h 132725"/>
              <a:gd name="connsiteX248" fmla="*/ 949470 w 1207078"/>
              <a:gd name="connsiteY248" fmla="*/ 103192 h 132725"/>
              <a:gd name="connsiteX249" fmla="*/ 955998 w 1207078"/>
              <a:gd name="connsiteY249" fmla="*/ 95808 h 132725"/>
              <a:gd name="connsiteX250" fmla="*/ 958472 w 1207078"/>
              <a:gd name="connsiteY250" fmla="*/ 86139 h 132725"/>
              <a:gd name="connsiteX251" fmla="*/ 956348 w 1207078"/>
              <a:gd name="connsiteY251" fmla="*/ 77525 h 132725"/>
              <a:gd name="connsiteX252" fmla="*/ 950351 w 1207078"/>
              <a:gd name="connsiteY252" fmla="*/ 70845 h 132725"/>
              <a:gd name="connsiteX253" fmla="*/ 940467 w 1207078"/>
              <a:gd name="connsiteY253" fmla="*/ 66274 h 132725"/>
              <a:gd name="connsiteX254" fmla="*/ 927410 w 1207078"/>
              <a:gd name="connsiteY254" fmla="*/ 62583 h 132725"/>
              <a:gd name="connsiteX255" fmla="*/ 918058 w 1207078"/>
              <a:gd name="connsiteY255" fmla="*/ 60298 h 132725"/>
              <a:gd name="connsiteX256" fmla="*/ 912410 w 1207078"/>
              <a:gd name="connsiteY256" fmla="*/ 57661 h 132725"/>
              <a:gd name="connsiteX257" fmla="*/ 909236 w 1207078"/>
              <a:gd name="connsiteY257" fmla="*/ 54496 h 132725"/>
              <a:gd name="connsiteX258" fmla="*/ 908344 w 1207078"/>
              <a:gd name="connsiteY258" fmla="*/ 50277 h 132725"/>
              <a:gd name="connsiteX259" fmla="*/ 909406 w 1207078"/>
              <a:gd name="connsiteY259" fmla="*/ 45882 h 132725"/>
              <a:gd name="connsiteX260" fmla="*/ 912760 w 1207078"/>
              <a:gd name="connsiteY260" fmla="*/ 42015 h 132725"/>
              <a:gd name="connsiteX261" fmla="*/ 918058 w 1207078"/>
              <a:gd name="connsiteY261" fmla="*/ 39553 h 132725"/>
              <a:gd name="connsiteX262" fmla="*/ 925817 w 1207078"/>
              <a:gd name="connsiteY262" fmla="*/ 38499 h 132725"/>
              <a:gd name="connsiteX263" fmla="*/ 933408 w 1207078"/>
              <a:gd name="connsiteY263" fmla="*/ 39729 h 132725"/>
              <a:gd name="connsiteX264" fmla="*/ 939056 w 1207078"/>
              <a:gd name="connsiteY264" fmla="*/ 42718 h 132725"/>
              <a:gd name="connsiteX265" fmla="*/ 942591 w 1207078"/>
              <a:gd name="connsiteY265" fmla="*/ 47113 h 132725"/>
              <a:gd name="connsiteX266" fmla="*/ 944003 w 1207078"/>
              <a:gd name="connsiteY266" fmla="*/ 52211 h 132725"/>
              <a:gd name="connsiteX267" fmla="*/ 957591 w 1207078"/>
              <a:gd name="connsiteY267" fmla="*/ 52211 h 132725"/>
              <a:gd name="connsiteX268" fmla="*/ 955298 w 1207078"/>
              <a:gd name="connsiteY268" fmla="*/ 42542 h 132725"/>
              <a:gd name="connsiteX269" fmla="*/ 949119 w 1207078"/>
              <a:gd name="connsiteY269" fmla="*/ 34631 h 132725"/>
              <a:gd name="connsiteX270" fmla="*/ 939056 w 1207078"/>
              <a:gd name="connsiteY270" fmla="*/ 29358 h 132725"/>
              <a:gd name="connsiteX271" fmla="*/ 925817 w 1207078"/>
              <a:gd name="connsiteY271" fmla="*/ 27424 h 132725"/>
              <a:gd name="connsiteX272" fmla="*/ 913291 w 1207078"/>
              <a:gd name="connsiteY272" fmla="*/ 29358 h 132725"/>
              <a:gd name="connsiteX273" fmla="*/ 903408 w 1207078"/>
              <a:gd name="connsiteY273" fmla="*/ 34280 h 132725"/>
              <a:gd name="connsiteX274" fmla="*/ 897049 w 1207078"/>
              <a:gd name="connsiteY274" fmla="*/ 41663 h 132725"/>
              <a:gd name="connsiteX275" fmla="*/ 894756 w 1207078"/>
              <a:gd name="connsiteY275" fmla="*/ 50629 h 132725"/>
              <a:gd name="connsiteX276" fmla="*/ 896879 w 1207078"/>
              <a:gd name="connsiteY276" fmla="*/ 59242 h 132725"/>
              <a:gd name="connsiteX277" fmla="*/ 903227 w 1207078"/>
              <a:gd name="connsiteY277" fmla="*/ 65571 h 132725"/>
              <a:gd name="connsiteX278" fmla="*/ 912760 w 1207078"/>
              <a:gd name="connsiteY278" fmla="*/ 70493 h 132725"/>
              <a:gd name="connsiteX279" fmla="*/ 925287 w 1207078"/>
              <a:gd name="connsiteY279" fmla="*/ 73834 h 132725"/>
              <a:gd name="connsiteX280" fmla="*/ 934650 w 1207078"/>
              <a:gd name="connsiteY280" fmla="*/ 76294 h 132725"/>
              <a:gd name="connsiteX281" fmla="*/ 940648 w 1207078"/>
              <a:gd name="connsiteY281" fmla="*/ 79107 h 132725"/>
              <a:gd name="connsiteX282" fmla="*/ 943822 w 1207078"/>
              <a:gd name="connsiteY282" fmla="*/ 82799 h 132725"/>
              <a:gd name="connsiteX283" fmla="*/ 944884 w 1207078"/>
              <a:gd name="connsiteY283" fmla="*/ 87019 h 132725"/>
              <a:gd name="connsiteX284" fmla="*/ 1035222 w 1207078"/>
              <a:gd name="connsiteY284" fmla="*/ 87019 h 132725"/>
              <a:gd name="connsiteX285" fmla="*/ 1034511 w 1207078"/>
              <a:gd name="connsiteY285" fmla="*/ 90710 h 132725"/>
              <a:gd name="connsiteX286" fmla="*/ 1032399 w 1207078"/>
              <a:gd name="connsiteY286" fmla="*/ 93698 h 132725"/>
              <a:gd name="connsiteX287" fmla="*/ 1026039 w 1207078"/>
              <a:gd name="connsiteY287" fmla="*/ 97390 h 132725"/>
              <a:gd name="connsiteX288" fmla="*/ 1016518 w 1207078"/>
              <a:gd name="connsiteY288" fmla="*/ 98620 h 132725"/>
              <a:gd name="connsiteX289" fmla="*/ 1009628 w 1207078"/>
              <a:gd name="connsiteY289" fmla="*/ 97917 h 132725"/>
              <a:gd name="connsiteX290" fmla="*/ 1003099 w 1207078"/>
              <a:gd name="connsiteY290" fmla="*/ 95457 h 132725"/>
              <a:gd name="connsiteX291" fmla="*/ 998332 w 1207078"/>
              <a:gd name="connsiteY291" fmla="*/ 90885 h 132725"/>
              <a:gd name="connsiteX292" fmla="*/ 996040 w 1207078"/>
              <a:gd name="connsiteY292" fmla="*/ 83678 h 132725"/>
              <a:gd name="connsiteX293" fmla="*/ 982451 w 1207078"/>
              <a:gd name="connsiteY293" fmla="*/ 83678 h 132725"/>
              <a:gd name="connsiteX294" fmla="*/ 984744 w 1207078"/>
              <a:gd name="connsiteY294" fmla="*/ 93523 h 132725"/>
              <a:gd name="connsiteX295" fmla="*/ 991454 w 1207078"/>
              <a:gd name="connsiteY295" fmla="*/ 101609 h 132725"/>
              <a:gd name="connsiteX296" fmla="*/ 1002037 w 1207078"/>
              <a:gd name="connsiteY296" fmla="*/ 107411 h 132725"/>
              <a:gd name="connsiteX297" fmla="*/ 1016518 w 1207078"/>
              <a:gd name="connsiteY297" fmla="*/ 109520 h 132725"/>
              <a:gd name="connsiteX298" fmla="*/ 1029575 w 1207078"/>
              <a:gd name="connsiteY298" fmla="*/ 107937 h 132725"/>
              <a:gd name="connsiteX299" fmla="*/ 1039808 w 1207078"/>
              <a:gd name="connsiteY299" fmla="*/ 103192 h 132725"/>
              <a:gd name="connsiteX300" fmla="*/ 1046337 w 1207078"/>
              <a:gd name="connsiteY300" fmla="*/ 95808 h 132725"/>
              <a:gd name="connsiteX301" fmla="*/ 1048811 w 1207078"/>
              <a:gd name="connsiteY301" fmla="*/ 86139 h 132725"/>
              <a:gd name="connsiteX302" fmla="*/ 1046698 w 1207078"/>
              <a:gd name="connsiteY302" fmla="*/ 77525 h 132725"/>
              <a:gd name="connsiteX303" fmla="*/ 1040689 w 1207078"/>
              <a:gd name="connsiteY303" fmla="*/ 70845 h 132725"/>
              <a:gd name="connsiteX304" fmla="*/ 1030806 w 1207078"/>
              <a:gd name="connsiteY304" fmla="*/ 66274 h 132725"/>
              <a:gd name="connsiteX305" fmla="*/ 1017749 w 1207078"/>
              <a:gd name="connsiteY305" fmla="*/ 62583 h 132725"/>
              <a:gd name="connsiteX306" fmla="*/ 1008396 w 1207078"/>
              <a:gd name="connsiteY306" fmla="*/ 60298 h 132725"/>
              <a:gd name="connsiteX307" fmla="*/ 1002749 w 1207078"/>
              <a:gd name="connsiteY307" fmla="*/ 57661 h 132725"/>
              <a:gd name="connsiteX308" fmla="*/ 999575 w 1207078"/>
              <a:gd name="connsiteY308" fmla="*/ 54496 h 132725"/>
              <a:gd name="connsiteX309" fmla="*/ 998694 w 1207078"/>
              <a:gd name="connsiteY309" fmla="*/ 50277 h 132725"/>
              <a:gd name="connsiteX310" fmla="*/ 999744 w 1207078"/>
              <a:gd name="connsiteY310" fmla="*/ 45882 h 132725"/>
              <a:gd name="connsiteX311" fmla="*/ 1003099 w 1207078"/>
              <a:gd name="connsiteY311" fmla="*/ 42015 h 132725"/>
              <a:gd name="connsiteX312" fmla="*/ 1008396 w 1207078"/>
              <a:gd name="connsiteY312" fmla="*/ 39553 h 132725"/>
              <a:gd name="connsiteX313" fmla="*/ 1016156 w 1207078"/>
              <a:gd name="connsiteY313" fmla="*/ 38499 h 132725"/>
              <a:gd name="connsiteX314" fmla="*/ 1023746 w 1207078"/>
              <a:gd name="connsiteY314" fmla="*/ 39729 h 132725"/>
              <a:gd name="connsiteX315" fmla="*/ 1029394 w 1207078"/>
              <a:gd name="connsiteY315" fmla="*/ 42718 h 132725"/>
              <a:gd name="connsiteX316" fmla="*/ 1032929 w 1207078"/>
              <a:gd name="connsiteY316" fmla="*/ 47113 h 132725"/>
              <a:gd name="connsiteX317" fmla="*/ 1034341 w 1207078"/>
              <a:gd name="connsiteY317" fmla="*/ 52211 h 132725"/>
              <a:gd name="connsiteX318" fmla="*/ 1047929 w 1207078"/>
              <a:gd name="connsiteY318" fmla="*/ 52211 h 132725"/>
              <a:gd name="connsiteX319" fmla="*/ 1045637 w 1207078"/>
              <a:gd name="connsiteY319" fmla="*/ 42542 h 132725"/>
              <a:gd name="connsiteX320" fmla="*/ 1039458 w 1207078"/>
              <a:gd name="connsiteY320" fmla="*/ 34631 h 132725"/>
              <a:gd name="connsiteX321" fmla="*/ 1029394 w 1207078"/>
              <a:gd name="connsiteY321" fmla="*/ 29358 h 132725"/>
              <a:gd name="connsiteX322" fmla="*/ 1016156 w 1207078"/>
              <a:gd name="connsiteY322" fmla="*/ 27424 h 132725"/>
              <a:gd name="connsiteX323" fmla="*/ 1003630 w 1207078"/>
              <a:gd name="connsiteY323" fmla="*/ 29358 h 132725"/>
              <a:gd name="connsiteX324" fmla="*/ 993747 w 1207078"/>
              <a:gd name="connsiteY324" fmla="*/ 34280 h 132725"/>
              <a:gd name="connsiteX325" fmla="*/ 987399 w 1207078"/>
              <a:gd name="connsiteY325" fmla="*/ 41663 h 132725"/>
              <a:gd name="connsiteX326" fmla="*/ 985094 w 1207078"/>
              <a:gd name="connsiteY326" fmla="*/ 50629 h 132725"/>
              <a:gd name="connsiteX327" fmla="*/ 987218 w 1207078"/>
              <a:gd name="connsiteY327" fmla="*/ 59242 h 132725"/>
              <a:gd name="connsiteX328" fmla="*/ 993566 w 1207078"/>
              <a:gd name="connsiteY328" fmla="*/ 65571 h 132725"/>
              <a:gd name="connsiteX329" fmla="*/ 1003099 w 1207078"/>
              <a:gd name="connsiteY329" fmla="*/ 70493 h 132725"/>
              <a:gd name="connsiteX330" fmla="*/ 1015637 w 1207078"/>
              <a:gd name="connsiteY330" fmla="*/ 73834 h 132725"/>
              <a:gd name="connsiteX331" fmla="*/ 1024989 w 1207078"/>
              <a:gd name="connsiteY331" fmla="*/ 76294 h 132725"/>
              <a:gd name="connsiteX332" fmla="*/ 1030987 w 1207078"/>
              <a:gd name="connsiteY332" fmla="*/ 79107 h 132725"/>
              <a:gd name="connsiteX333" fmla="*/ 1034161 w 1207078"/>
              <a:gd name="connsiteY333" fmla="*/ 82799 h 132725"/>
              <a:gd name="connsiteX334" fmla="*/ 1035222 w 1207078"/>
              <a:gd name="connsiteY334" fmla="*/ 87019 h 132725"/>
              <a:gd name="connsiteX335" fmla="*/ 1124861 w 1207078"/>
              <a:gd name="connsiteY335" fmla="*/ 27424 h 132725"/>
              <a:gd name="connsiteX336" fmla="*/ 1109330 w 1207078"/>
              <a:gd name="connsiteY336" fmla="*/ 31291 h 132725"/>
              <a:gd name="connsiteX337" fmla="*/ 1097673 w 1207078"/>
              <a:gd name="connsiteY337" fmla="*/ 41487 h 132725"/>
              <a:gd name="connsiteX338" fmla="*/ 1097673 w 1207078"/>
              <a:gd name="connsiteY338" fmla="*/ 39553 h 132725"/>
              <a:gd name="connsiteX339" fmla="*/ 1096973 w 1207078"/>
              <a:gd name="connsiteY339" fmla="*/ 28830 h 132725"/>
              <a:gd name="connsiteX340" fmla="*/ 1084085 w 1207078"/>
              <a:gd name="connsiteY340" fmla="*/ 28830 h 132725"/>
              <a:gd name="connsiteX341" fmla="*/ 1084085 w 1207078"/>
              <a:gd name="connsiteY341" fmla="*/ 108114 h 132725"/>
              <a:gd name="connsiteX342" fmla="*/ 1097673 w 1207078"/>
              <a:gd name="connsiteY342" fmla="*/ 108114 h 132725"/>
              <a:gd name="connsiteX343" fmla="*/ 1097673 w 1207078"/>
              <a:gd name="connsiteY343" fmla="*/ 57308 h 132725"/>
              <a:gd name="connsiteX344" fmla="*/ 1101028 w 1207078"/>
              <a:gd name="connsiteY344" fmla="*/ 50629 h 132725"/>
              <a:gd name="connsiteX345" fmla="*/ 1105795 w 1207078"/>
              <a:gd name="connsiteY345" fmla="*/ 45706 h 132725"/>
              <a:gd name="connsiteX346" fmla="*/ 1112854 w 1207078"/>
              <a:gd name="connsiteY346" fmla="*/ 42191 h 132725"/>
              <a:gd name="connsiteX347" fmla="*/ 1122037 w 1207078"/>
              <a:gd name="connsiteY347" fmla="*/ 40960 h 132725"/>
              <a:gd name="connsiteX348" fmla="*/ 1129447 w 1207078"/>
              <a:gd name="connsiteY348" fmla="*/ 41312 h 132725"/>
              <a:gd name="connsiteX349" fmla="*/ 1136856 w 1207078"/>
              <a:gd name="connsiteY349" fmla="*/ 42542 h 132725"/>
              <a:gd name="connsiteX350" fmla="*/ 1138799 w 1207078"/>
              <a:gd name="connsiteY350" fmla="*/ 29358 h 132725"/>
              <a:gd name="connsiteX351" fmla="*/ 1132621 w 1207078"/>
              <a:gd name="connsiteY351" fmla="*/ 27952 h 132725"/>
              <a:gd name="connsiteX352" fmla="*/ 1124861 w 1207078"/>
              <a:gd name="connsiteY352" fmla="*/ 27424 h 132725"/>
              <a:gd name="connsiteX353" fmla="*/ 1207078 w 1207078"/>
              <a:gd name="connsiteY353" fmla="*/ 108114 h 132725"/>
              <a:gd name="connsiteX354" fmla="*/ 1207078 w 1207078"/>
              <a:gd name="connsiteY354" fmla="*/ 1582 h 132725"/>
              <a:gd name="connsiteX355" fmla="*/ 1206016 w 1207078"/>
              <a:gd name="connsiteY355" fmla="*/ 1582 h 132725"/>
              <a:gd name="connsiteX356" fmla="*/ 1165602 w 1207078"/>
              <a:gd name="connsiteY356" fmla="*/ 17052 h 132725"/>
              <a:gd name="connsiteX357" fmla="*/ 1165602 w 1207078"/>
              <a:gd name="connsiteY357" fmla="*/ 29358 h 132725"/>
              <a:gd name="connsiteX358" fmla="*/ 1193490 w 1207078"/>
              <a:gd name="connsiteY358" fmla="*/ 18810 h 132725"/>
              <a:gd name="connsiteX359" fmla="*/ 1193490 w 1207078"/>
              <a:gd name="connsiteY359" fmla="*/ 108114 h 132725"/>
              <a:gd name="connsiteX360" fmla="*/ 1207078 w 1207078"/>
              <a:gd name="connsiteY360" fmla="*/ 108114 h 13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Lst>
            <a:rect l="l" t="t" r="r" b="b"/>
            <a:pathLst>
              <a:path w="1207078" h="132725">
                <a:moveTo>
                  <a:pt x="40769" y="27424"/>
                </a:moveTo>
                <a:cubicBezTo>
                  <a:pt x="35004" y="27424"/>
                  <a:pt x="29826" y="28713"/>
                  <a:pt x="25238" y="31291"/>
                </a:cubicBezTo>
                <a:cubicBezTo>
                  <a:pt x="20766" y="33752"/>
                  <a:pt x="16884" y="37151"/>
                  <a:pt x="13589" y="41487"/>
                </a:cubicBezTo>
                <a:lnTo>
                  <a:pt x="13589" y="39553"/>
                </a:lnTo>
                <a:lnTo>
                  <a:pt x="12883" y="28830"/>
                </a:lnTo>
                <a:lnTo>
                  <a:pt x="0" y="28830"/>
                </a:lnTo>
                <a:lnTo>
                  <a:pt x="0" y="108114"/>
                </a:lnTo>
                <a:lnTo>
                  <a:pt x="13589" y="108114"/>
                </a:lnTo>
                <a:lnTo>
                  <a:pt x="13589" y="57308"/>
                </a:lnTo>
                <a:cubicBezTo>
                  <a:pt x="14531" y="54848"/>
                  <a:pt x="15648" y="52621"/>
                  <a:pt x="16943" y="50629"/>
                </a:cubicBezTo>
                <a:cubicBezTo>
                  <a:pt x="18355" y="48636"/>
                  <a:pt x="19943" y="46996"/>
                  <a:pt x="21708" y="45706"/>
                </a:cubicBezTo>
                <a:cubicBezTo>
                  <a:pt x="23709" y="44066"/>
                  <a:pt x="26061" y="42894"/>
                  <a:pt x="28768" y="42191"/>
                </a:cubicBezTo>
                <a:cubicBezTo>
                  <a:pt x="31474" y="41370"/>
                  <a:pt x="34533" y="40960"/>
                  <a:pt x="37945" y="40960"/>
                </a:cubicBezTo>
                <a:cubicBezTo>
                  <a:pt x="40533" y="40960"/>
                  <a:pt x="43004" y="41077"/>
                  <a:pt x="45357" y="41312"/>
                </a:cubicBezTo>
                <a:cubicBezTo>
                  <a:pt x="47711" y="41546"/>
                  <a:pt x="50181" y="41957"/>
                  <a:pt x="52770" y="42542"/>
                </a:cubicBezTo>
                <a:lnTo>
                  <a:pt x="54710" y="29358"/>
                </a:lnTo>
                <a:cubicBezTo>
                  <a:pt x="53298" y="28772"/>
                  <a:pt x="51240" y="28303"/>
                  <a:pt x="48534" y="27952"/>
                </a:cubicBezTo>
                <a:cubicBezTo>
                  <a:pt x="45828" y="27599"/>
                  <a:pt x="43239" y="27424"/>
                  <a:pt x="40769" y="27424"/>
                </a:cubicBezTo>
                <a:close/>
                <a:moveTo>
                  <a:pt x="144523" y="108114"/>
                </a:moveTo>
                <a:lnTo>
                  <a:pt x="144523" y="97038"/>
                </a:lnTo>
                <a:lnTo>
                  <a:pt x="90871" y="97038"/>
                </a:lnTo>
                <a:lnTo>
                  <a:pt x="119637" y="66099"/>
                </a:lnTo>
                <a:cubicBezTo>
                  <a:pt x="122344" y="63169"/>
                  <a:pt x="124874" y="60239"/>
                  <a:pt x="127226" y="57308"/>
                </a:cubicBezTo>
                <a:cubicBezTo>
                  <a:pt x="129698" y="54262"/>
                  <a:pt x="131874" y="51215"/>
                  <a:pt x="133756" y="48167"/>
                </a:cubicBezTo>
                <a:cubicBezTo>
                  <a:pt x="135522" y="45120"/>
                  <a:pt x="136933" y="42074"/>
                  <a:pt x="137992" y="39026"/>
                </a:cubicBezTo>
                <a:cubicBezTo>
                  <a:pt x="139169" y="35979"/>
                  <a:pt x="139757" y="32874"/>
                  <a:pt x="139757" y="29709"/>
                </a:cubicBezTo>
                <a:cubicBezTo>
                  <a:pt x="139757" y="25373"/>
                  <a:pt x="138993" y="21446"/>
                  <a:pt x="137463" y="17930"/>
                </a:cubicBezTo>
                <a:cubicBezTo>
                  <a:pt x="135933" y="14298"/>
                  <a:pt x="133756" y="11134"/>
                  <a:pt x="130932" y="8438"/>
                </a:cubicBezTo>
                <a:cubicBezTo>
                  <a:pt x="128226" y="5859"/>
                  <a:pt x="124815" y="3808"/>
                  <a:pt x="120697" y="2285"/>
                </a:cubicBezTo>
                <a:cubicBezTo>
                  <a:pt x="116696" y="762"/>
                  <a:pt x="112167" y="0"/>
                  <a:pt x="107107" y="0"/>
                </a:cubicBezTo>
                <a:cubicBezTo>
                  <a:pt x="101577" y="0"/>
                  <a:pt x="96636" y="879"/>
                  <a:pt x="92283" y="2637"/>
                </a:cubicBezTo>
                <a:cubicBezTo>
                  <a:pt x="88047" y="4395"/>
                  <a:pt x="84457" y="6798"/>
                  <a:pt x="81516" y="9844"/>
                </a:cubicBezTo>
                <a:cubicBezTo>
                  <a:pt x="78575" y="12774"/>
                  <a:pt x="76281" y="16232"/>
                  <a:pt x="74634" y="20217"/>
                </a:cubicBezTo>
                <a:cubicBezTo>
                  <a:pt x="73103" y="24201"/>
                  <a:pt x="72339" y="28420"/>
                  <a:pt x="72339" y="32874"/>
                </a:cubicBezTo>
                <a:lnTo>
                  <a:pt x="86105" y="32874"/>
                </a:lnTo>
                <a:cubicBezTo>
                  <a:pt x="86105" y="29592"/>
                  <a:pt x="86516" y="26604"/>
                  <a:pt x="87341" y="23908"/>
                </a:cubicBezTo>
                <a:cubicBezTo>
                  <a:pt x="88164" y="21212"/>
                  <a:pt x="89459" y="18927"/>
                  <a:pt x="91223" y="17052"/>
                </a:cubicBezTo>
                <a:cubicBezTo>
                  <a:pt x="92989" y="15177"/>
                  <a:pt x="95165" y="13771"/>
                  <a:pt x="97753" y="12833"/>
                </a:cubicBezTo>
                <a:cubicBezTo>
                  <a:pt x="100459" y="11778"/>
                  <a:pt x="103578" y="11251"/>
                  <a:pt x="107107" y="11251"/>
                </a:cubicBezTo>
                <a:cubicBezTo>
                  <a:pt x="110049" y="11251"/>
                  <a:pt x="112695" y="11778"/>
                  <a:pt x="115049" y="12833"/>
                </a:cubicBezTo>
                <a:cubicBezTo>
                  <a:pt x="117402" y="13771"/>
                  <a:pt x="119402" y="15059"/>
                  <a:pt x="121049" y="16701"/>
                </a:cubicBezTo>
                <a:cubicBezTo>
                  <a:pt x="122578" y="18458"/>
                  <a:pt x="123755" y="20509"/>
                  <a:pt x="124579" y="22853"/>
                </a:cubicBezTo>
                <a:cubicBezTo>
                  <a:pt x="125521" y="25080"/>
                  <a:pt x="125991" y="27541"/>
                  <a:pt x="125991" y="30237"/>
                </a:cubicBezTo>
                <a:cubicBezTo>
                  <a:pt x="125991" y="32346"/>
                  <a:pt x="125697" y="34456"/>
                  <a:pt x="125109" y="36565"/>
                </a:cubicBezTo>
                <a:cubicBezTo>
                  <a:pt x="124638" y="38558"/>
                  <a:pt x="123755" y="40667"/>
                  <a:pt x="122461" y="42894"/>
                </a:cubicBezTo>
                <a:cubicBezTo>
                  <a:pt x="121167" y="45120"/>
                  <a:pt x="119461" y="47582"/>
                  <a:pt x="117343" y="50277"/>
                </a:cubicBezTo>
                <a:cubicBezTo>
                  <a:pt x="115225" y="52972"/>
                  <a:pt x="112636" y="56079"/>
                  <a:pt x="109578" y="59595"/>
                </a:cubicBezTo>
                <a:lnTo>
                  <a:pt x="74457" y="98445"/>
                </a:lnTo>
                <a:lnTo>
                  <a:pt x="74457" y="108114"/>
                </a:lnTo>
                <a:lnTo>
                  <a:pt x="144523" y="108114"/>
                </a:lnTo>
                <a:close/>
                <a:moveTo>
                  <a:pt x="203801" y="104949"/>
                </a:moveTo>
                <a:lnTo>
                  <a:pt x="203801" y="92116"/>
                </a:lnTo>
                <a:lnTo>
                  <a:pt x="188976" y="92116"/>
                </a:lnTo>
                <a:lnTo>
                  <a:pt x="188976" y="105124"/>
                </a:lnTo>
                <a:cubicBezTo>
                  <a:pt x="188976" y="109344"/>
                  <a:pt x="188447" y="113387"/>
                  <a:pt x="187388" y="117255"/>
                </a:cubicBezTo>
                <a:cubicBezTo>
                  <a:pt x="186447" y="121122"/>
                  <a:pt x="184799" y="124755"/>
                  <a:pt x="182446" y="128154"/>
                </a:cubicBezTo>
                <a:lnTo>
                  <a:pt x="190918" y="132725"/>
                </a:lnTo>
                <a:cubicBezTo>
                  <a:pt x="194918" y="129209"/>
                  <a:pt x="198036" y="124932"/>
                  <a:pt x="200271" y="119891"/>
                </a:cubicBezTo>
                <a:cubicBezTo>
                  <a:pt x="202625" y="114852"/>
                  <a:pt x="203801" y="109871"/>
                  <a:pt x="203801" y="104949"/>
                </a:cubicBezTo>
                <a:close/>
                <a:moveTo>
                  <a:pt x="402841" y="87019"/>
                </a:moveTo>
                <a:cubicBezTo>
                  <a:pt x="402841" y="88308"/>
                  <a:pt x="402603" y="89538"/>
                  <a:pt x="402129" y="90710"/>
                </a:cubicBezTo>
                <a:cubicBezTo>
                  <a:pt x="401666" y="91764"/>
                  <a:pt x="400954" y="92761"/>
                  <a:pt x="400017" y="93698"/>
                </a:cubicBezTo>
                <a:cubicBezTo>
                  <a:pt x="398481" y="95221"/>
                  <a:pt x="396368" y="96452"/>
                  <a:pt x="393658" y="97390"/>
                </a:cubicBezTo>
                <a:cubicBezTo>
                  <a:pt x="390958" y="98211"/>
                  <a:pt x="387773" y="98620"/>
                  <a:pt x="384125" y="98620"/>
                </a:cubicBezTo>
                <a:cubicBezTo>
                  <a:pt x="381899" y="98620"/>
                  <a:pt x="379595" y="98386"/>
                  <a:pt x="377246" y="97917"/>
                </a:cubicBezTo>
                <a:cubicBezTo>
                  <a:pt x="374896" y="97449"/>
                  <a:pt x="372716" y="96628"/>
                  <a:pt x="370717" y="95457"/>
                </a:cubicBezTo>
                <a:cubicBezTo>
                  <a:pt x="368831" y="94284"/>
                  <a:pt x="367250" y="92761"/>
                  <a:pt x="365951" y="90885"/>
                </a:cubicBezTo>
                <a:cubicBezTo>
                  <a:pt x="364652" y="88893"/>
                  <a:pt x="363895" y="86491"/>
                  <a:pt x="363658" y="83678"/>
                </a:cubicBezTo>
                <a:lnTo>
                  <a:pt x="350070" y="83678"/>
                </a:lnTo>
                <a:cubicBezTo>
                  <a:pt x="350070" y="87077"/>
                  <a:pt x="350838" y="90358"/>
                  <a:pt x="352363" y="93523"/>
                </a:cubicBezTo>
                <a:cubicBezTo>
                  <a:pt x="353887" y="96569"/>
                  <a:pt x="356124" y="99265"/>
                  <a:pt x="359072" y="101609"/>
                </a:cubicBezTo>
                <a:cubicBezTo>
                  <a:pt x="362009" y="104070"/>
                  <a:pt x="365544" y="106004"/>
                  <a:pt x="369655" y="107411"/>
                </a:cubicBezTo>
                <a:cubicBezTo>
                  <a:pt x="373891" y="108817"/>
                  <a:pt x="378714" y="109520"/>
                  <a:pt x="384125" y="109520"/>
                </a:cubicBezTo>
                <a:cubicBezTo>
                  <a:pt x="388835" y="109520"/>
                  <a:pt x="393194" y="108992"/>
                  <a:pt x="397193" y="107937"/>
                </a:cubicBezTo>
                <a:cubicBezTo>
                  <a:pt x="401191" y="106766"/>
                  <a:pt x="404603" y="105184"/>
                  <a:pt x="407426" y="103192"/>
                </a:cubicBezTo>
                <a:cubicBezTo>
                  <a:pt x="410250" y="101082"/>
                  <a:pt x="412430" y="98620"/>
                  <a:pt x="413955" y="95808"/>
                </a:cubicBezTo>
                <a:cubicBezTo>
                  <a:pt x="415604" y="92878"/>
                  <a:pt x="416429" y="89655"/>
                  <a:pt x="416429" y="86139"/>
                </a:cubicBezTo>
                <a:cubicBezTo>
                  <a:pt x="416429" y="82858"/>
                  <a:pt x="415717" y="79987"/>
                  <a:pt x="414305" y="77525"/>
                </a:cubicBezTo>
                <a:cubicBezTo>
                  <a:pt x="412893" y="75064"/>
                  <a:pt x="410894" y="72838"/>
                  <a:pt x="408307" y="70845"/>
                </a:cubicBezTo>
                <a:cubicBezTo>
                  <a:pt x="405597" y="69087"/>
                  <a:pt x="402310" y="67564"/>
                  <a:pt x="398424" y="66274"/>
                </a:cubicBezTo>
                <a:cubicBezTo>
                  <a:pt x="394539" y="64868"/>
                  <a:pt x="390190" y="63637"/>
                  <a:pt x="385367" y="62583"/>
                </a:cubicBezTo>
                <a:cubicBezTo>
                  <a:pt x="381594" y="61880"/>
                  <a:pt x="378477" y="61118"/>
                  <a:pt x="376015" y="60298"/>
                </a:cubicBezTo>
                <a:cubicBezTo>
                  <a:pt x="373654" y="59478"/>
                  <a:pt x="371779" y="58598"/>
                  <a:pt x="370367" y="57661"/>
                </a:cubicBezTo>
                <a:cubicBezTo>
                  <a:pt x="368831" y="56723"/>
                  <a:pt x="367780" y="55668"/>
                  <a:pt x="367182" y="54496"/>
                </a:cubicBezTo>
                <a:cubicBezTo>
                  <a:pt x="366594" y="53207"/>
                  <a:pt x="366301" y="51801"/>
                  <a:pt x="366301" y="50277"/>
                </a:cubicBezTo>
                <a:cubicBezTo>
                  <a:pt x="366301" y="48753"/>
                  <a:pt x="366662" y="47288"/>
                  <a:pt x="367363" y="45882"/>
                </a:cubicBezTo>
                <a:cubicBezTo>
                  <a:pt x="368187" y="44359"/>
                  <a:pt x="369305" y="43069"/>
                  <a:pt x="370717" y="42015"/>
                </a:cubicBezTo>
                <a:cubicBezTo>
                  <a:pt x="372129" y="40960"/>
                  <a:pt x="373891" y="40140"/>
                  <a:pt x="376015" y="39553"/>
                </a:cubicBezTo>
                <a:cubicBezTo>
                  <a:pt x="378251" y="38850"/>
                  <a:pt x="380838" y="38499"/>
                  <a:pt x="383774" y="38499"/>
                </a:cubicBezTo>
                <a:cubicBezTo>
                  <a:pt x="386598" y="38499"/>
                  <a:pt x="389128" y="38909"/>
                  <a:pt x="391365" y="39729"/>
                </a:cubicBezTo>
                <a:cubicBezTo>
                  <a:pt x="393601" y="40550"/>
                  <a:pt x="395487" y="41546"/>
                  <a:pt x="397012" y="42718"/>
                </a:cubicBezTo>
                <a:cubicBezTo>
                  <a:pt x="398537" y="44008"/>
                  <a:pt x="399723" y="45473"/>
                  <a:pt x="400548" y="47113"/>
                </a:cubicBezTo>
                <a:cubicBezTo>
                  <a:pt x="401485" y="48753"/>
                  <a:pt x="401960" y="50453"/>
                  <a:pt x="401960" y="52211"/>
                </a:cubicBezTo>
                <a:lnTo>
                  <a:pt x="415548" y="52211"/>
                </a:lnTo>
                <a:cubicBezTo>
                  <a:pt x="415548" y="48695"/>
                  <a:pt x="414780" y="45473"/>
                  <a:pt x="413255" y="42542"/>
                </a:cubicBezTo>
                <a:cubicBezTo>
                  <a:pt x="411843" y="39495"/>
                  <a:pt x="409776" y="36858"/>
                  <a:pt x="407076" y="34631"/>
                </a:cubicBezTo>
                <a:cubicBezTo>
                  <a:pt x="404252" y="32405"/>
                  <a:pt x="400898" y="30647"/>
                  <a:pt x="397012" y="29358"/>
                </a:cubicBezTo>
                <a:cubicBezTo>
                  <a:pt x="393127" y="28069"/>
                  <a:pt x="388722" y="27424"/>
                  <a:pt x="383774" y="27424"/>
                </a:cubicBezTo>
                <a:cubicBezTo>
                  <a:pt x="379189" y="27424"/>
                  <a:pt x="375009" y="28069"/>
                  <a:pt x="371248" y="29358"/>
                </a:cubicBezTo>
                <a:cubicBezTo>
                  <a:pt x="367475" y="30529"/>
                  <a:pt x="364189" y="32171"/>
                  <a:pt x="361365" y="34280"/>
                </a:cubicBezTo>
                <a:cubicBezTo>
                  <a:pt x="358654" y="36390"/>
                  <a:pt x="356542" y="38850"/>
                  <a:pt x="355006" y="41663"/>
                </a:cubicBezTo>
                <a:cubicBezTo>
                  <a:pt x="353481" y="44476"/>
                  <a:pt x="352713" y="47464"/>
                  <a:pt x="352713" y="50629"/>
                </a:cubicBezTo>
                <a:cubicBezTo>
                  <a:pt x="352713" y="53911"/>
                  <a:pt x="353424" y="56782"/>
                  <a:pt x="354836" y="59242"/>
                </a:cubicBezTo>
                <a:cubicBezTo>
                  <a:pt x="356361" y="61704"/>
                  <a:pt x="358484" y="63814"/>
                  <a:pt x="361184" y="65571"/>
                </a:cubicBezTo>
                <a:cubicBezTo>
                  <a:pt x="363895" y="67447"/>
                  <a:pt x="367069" y="69087"/>
                  <a:pt x="370717" y="70493"/>
                </a:cubicBezTo>
                <a:cubicBezTo>
                  <a:pt x="374478" y="71783"/>
                  <a:pt x="378658" y="72896"/>
                  <a:pt x="383243" y="73834"/>
                </a:cubicBezTo>
                <a:cubicBezTo>
                  <a:pt x="387016" y="74537"/>
                  <a:pt x="390134" y="75357"/>
                  <a:pt x="392596" y="76294"/>
                </a:cubicBezTo>
                <a:cubicBezTo>
                  <a:pt x="395069" y="77115"/>
                  <a:pt x="397069" y="78053"/>
                  <a:pt x="398605" y="79107"/>
                </a:cubicBezTo>
                <a:cubicBezTo>
                  <a:pt x="400130" y="80279"/>
                  <a:pt x="401191" y="81510"/>
                  <a:pt x="401779" y="82799"/>
                </a:cubicBezTo>
                <a:cubicBezTo>
                  <a:pt x="402479" y="84089"/>
                  <a:pt x="402841" y="85495"/>
                  <a:pt x="402841" y="87019"/>
                </a:cubicBezTo>
                <a:close/>
                <a:moveTo>
                  <a:pt x="493179" y="87019"/>
                </a:moveTo>
                <a:cubicBezTo>
                  <a:pt x="493179" y="88308"/>
                  <a:pt x="492942" y="89538"/>
                  <a:pt x="492468" y="90710"/>
                </a:cubicBezTo>
                <a:cubicBezTo>
                  <a:pt x="492005" y="91764"/>
                  <a:pt x="491293" y="92761"/>
                  <a:pt x="490355" y="93698"/>
                </a:cubicBezTo>
                <a:cubicBezTo>
                  <a:pt x="488819" y="95221"/>
                  <a:pt x="486707" y="96452"/>
                  <a:pt x="483996" y="97390"/>
                </a:cubicBezTo>
                <a:cubicBezTo>
                  <a:pt x="481297" y="98211"/>
                  <a:pt x="478123" y="98620"/>
                  <a:pt x="474474" y="98620"/>
                </a:cubicBezTo>
                <a:cubicBezTo>
                  <a:pt x="472238" y="98620"/>
                  <a:pt x="469945" y="98386"/>
                  <a:pt x="467584" y="97917"/>
                </a:cubicBezTo>
                <a:cubicBezTo>
                  <a:pt x="465235" y="97449"/>
                  <a:pt x="463055" y="96628"/>
                  <a:pt x="461056" y="95457"/>
                </a:cubicBezTo>
                <a:cubicBezTo>
                  <a:pt x="459170" y="94284"/>
                  <a:pt x="457588" y="92761"/>
                  <a:pt x="456289" y="90885"/>
                </a:cubicBezTo>
                <a:cubicBezTo>
                  <a:pt x="455002" y="88893"/>
                  <a:pt x="454234" y="86491"/>
                  <a:pt x="453996" y="83678"/>
                </a:cubicBezTo>
                <a:lnTo>
                  <a:pt x="440408" y="83678"/>
                </a:lnTo>
                <a:cubicBezTo>
                  <a:pt x="440408" y="87077"/>
                  <a:pt x="441176" y="90358"/>
                  <a:pt x="442701" y="93523"/>
                </a:cubicBezTo>
                <a:cubicBezTo>
                  <a:pt x="444237" y="96569"/>
                  <a:pt x="446462" y="99265"/>
                  <a:pt x="449411" y="101609"/>
                </a:cubicBezTo>
                <a:cubicBezTo>
                  <a:pt x="452347" y="104070"/>
                  <a:pt x="455883" y="106004"/>
                  <a:pt x="459994" y="107411"/>
                </a:cubicBezTo>
                <a:cubicBezTo>
                  <a:pt x="464230" y="108817"/>
                  <a:pt x="469053" y="109520"/>
                  <a:pt x="474474" y="109520"/>
                </a:cubicBezTo>
                <a:cubicBezTo>
                  <a:pt x="479173" y="109520"/>
                  <a:pt x="483533" y="108992"/>
                  <a:pt x="487532" y="107937"/>
                </a:cubicBezTo>
                <a:cubicBezTo>
                  <a:pt x="491530" y="106766"/>
                  <a:pt x="494941" y="105184"/>
                  <a:pt x="497765" y="103192"/>
                </a:cubicBezTo>
                <a:cubicBezTo>
                  <a:pt x="500589" y="101082"/>
                  <a:pt x="502769" y="98620"/>
                  <a:pt x="504294" y="95808"/>
                </a:cubicBezTo>
                <a:cubicBezTo>
                  <a:pt x="505943" y="92878"/>
                  <a:pt x="506767" y="89655"/>
                  <a:pt x="506767" y="86139"/>
                </a:cubicBezTo>
                <a:cubicBezTo>
                  <a:pt x="506767" y="82858"/>
                  <a:pt x="506067" y="79987"/>
                  <a:pt x="504655" y="77525"/>
                </a:cubicBezTo>
                <a:cubicBezTo>
                  <a:pt x="503243" y="75064"/>
                  <a:pt x="501233" y="72838"/>
                  <a:pt x="498646" y="70845"/>
                </a:cubicBezTo>
                <a:cubicBezTo>
                  <a:pt x="495947" y="69087"/>
                  <a:pt x="492648" y="67564"/>
                  <a:pt x="488763" y="66274"/>
                </a:cubicBezTo>
                <a:cubicBezTo>
                  <a:pt x="484889" y="64868"/>
                  <a:pt x="480529" y="63637"/>
                  <a:pt x="475706" y="62583"/>
                </a:cubicBezTo>
                <a:cubicBezTo>
                  <a:pt x="471944" y="61880"/>
                  <a:pt x="468827" y="61118"/>
                  <a:pt x="466353" y="60298"/>
                </a:cubicBezTo>
                <a:cubicBezTo>
                  <a:pt x="464004" y="59478"/>
                  <a:pt x="462118" y="58598"/>
                  <a:pt x="460706" y="57661"/>
                </a:cubicBezTo>
                <a:cubicBezTo>
                  <a:pt x="459170" y="56723"/>
                  <a:pt x="458119" y="55668"/>
                  <a:pt x="457532" y="54496"/>
                </a:cubicBezTo>
                <a:cubicBezTo>
                  <a:pt x="456944" y="53207"/>
                  <a:pt x="456651" y="51801"/>
                  <a:pt x="456651" y="50277"/>
                </a:cubicBezTo>
                <a:cubicBezTo>
                  <a:pt x="456651" y="48753"/>
                  <a:pt x="457001" y="47288"/>
                  <a:pt x="457701" y="45882"/>
                </a:cubicBezTo>
                <a:cubicBezTo>
                  <a:pt x="458526" y="44359"/>
                  <a:pt x="459644" y="43069"/>
                  <a:pt x="461056" y="42015"/>
                </a:cubicBezTo>
                <a:cubicBezTo>
                  <a:pt x="462468" y="40960"/>
                  <a:pt x="464230" y="40140"/>
                  <a:pt x="466353" y="39553"/>
                </a:cubicBezTo>
                <a:cubicBezTo>
                  <a:pt x="468590" y="38850"/>
                  <a:pt x="471176" y="38499"/>
                  <a:pt x="474113" y="38499"/>
                </a:cubicBezTo>
                <a:cubicBezTo>
                  <a:pt x="476937" y="38499"/>
                  <a:pt x="479467" y="38909"/>
                  <a:pt x="481703" y="39729"/>
                </a:cubicBezTo>
                <a:cubicBezTo>
                  <a:pt x="483940" y="40550"/>
                  <a:pt x="485826" y="41546"/>
                  <a:pt x="487351" y="42718"/>
                </a:cubicBezTo>
                <a:cubicBezTo>
                  <a:pt x="488887" y="44008"/>
                  <a:pt x="490062" y="45473"/>
                  <a:pt x="490886" y="47113"/>
                </a:cubicBezTo>
                <a:cubicBezTo>
                  <a:pt x="491824" y="48753"/>
                  <a:pt x="492298" y="50453"/>
                  <a:pt x="492298" y="52211"/>
                </a:cubicBezTo>
                <a:lnTo>
                  <a:pt x="505886" y="52211"/>
                </a:lnTo>
                <a:cubicBezTo>
                  <a:pt x="505886" y="48695"/>
                  <a:pt x="505118" y="45473"/>
                  <a:pt x="503593" y="42542"/>
                </a:cubicBezTo>
                <a:cubicBezTo>
                  <a:pt x="502181" y="39495"/>
                  <a:pt x="500114" y="36858"/>
                  <a:pt x="497415" y="34631"/>
                </a:cubicBezTo>
                <a:cubicBezTo>
                  <a:pt x="494591" y="32405"/>
                  <a:pt x="491236" y="30647"/>
                  <a:pt x="487351" y="29358"/>
                </a:cubicBezTo>
                <a:cubicBezTo>
                  <a:pt x="483477" y="28069"/>
                  <a:pt x="479060" y="27424"/>
                  <a:pt x="474113" y="27424"/>
                </a:cubicBezTo>
                <a:cubicBezTo>
                  <a:pt x="469527" y="27424"/>
                  <a:pt x="465348" y="28069"/>
                  <a:pt x="461587" y="29358"/>
                </a:cubicBezTo>
                <a:cubicBezTo>
                  <a:pt x="457825" y="30529"/>
                  <a:pt x="454527" y="32171"/>
                  <a:pt x="451703" y="34280"/>
                </a:cubicBezTo>
                <a:cubicBezTo>
                  <a:pt x="448993" y="36390"/>
                  <a:pt x="446880" y="38850"/>
                  <a:pt x="445356" y="41663"/>
                </a:cubicBezTo>
                <a:cubicBezTo>
                  <a:pt x="443819" y="44476"/>
                  <a:pt x="443051" y="47464"/>
                  <a:pt x="443051" y="50629"/>
                </a:cubicBezTo>
                <a:cubicBezTo>
                  <a:pt x="443051" y="53911"/>
                  <a:pt x="443763" y="56782"/>
                  <a:pt x="445175" y="59242"/>
                </a:cubicBezTo>
                <a:cubicBezTo>
                  <a:pt x="446700" y="61704"/>
                  <a:pt x="448823" y="63814"/>
                  <a:pt x="451523" y="65571"/>
                </a:cubicBezTo>
                <a:cubicBezTo>
                  <a:pt x="454234" y="67447"/>
                  <a:pt x="457407" y="69087"/>
                  <a:pt x="461056" y="70493"/>
                </a:cubicBezTo>
                <a:cubicBezTo>
                  <a:pt x="464817" y="71783"/>
                  <a:pt x="468996" y="72896"/>
                  <a:pt x="473593" y="73834"/>
                </a:cubicBezTo>
                <a:cubicBezTo>
                  <a:pt x="477355" y="74537"/>
                  <a:pt x="480472" y="75357"/>
                  <a:pt x="482946" y="76294"/>
                </a:cubicBezTo>
                <a:cubicBezTo>
                  <a:pt x="485408" y="77115"/>
                  <a:pt x="487407" y="78053"/>
                  <a:pt x="488944" y="79107"/>
                </a:cubicBezTo>
                <a:cubicBezTo>
                  <a:pt x="490468" y="80279"/>
                  <a:pt x="491530" y="81510"/>
                  <a:pt x="492117" y="82799"/>
                </a:cubicBezTo>
                <a:cubicBezTo>
                  <a:pt x="492829" y="84089"/>
                  <a:pt x="493179" y="85495"/>
                  <a:pt x="493179" y="87019"/>
                </a:cubicBezTo>
                <a:close/>
                <a:moveTo>
                  <a:pt x="582818" y="27424"/>
                </a:moveTo>
                <a:cubicBezTo>
                  <a:pt x="577046" y="27424"/>
                  <a:pt x="571873" y="28713"/>
                  <a:pt x="567287" y="31291"/>
                </a:cubicBezTo>
                <a:cubicBezTo>
                  <a:pt x="562814" y="33752"/>
                  <a:pt x="558928" y="37151"/>
                  <a:pt x="555630" y="41487"/>
                </a:cubicBezTo>
                <a:lnTo>
                  <a:pt x="555630" y="39553"/>
                </a:lnTo>
                <a:lnTo>
                  <a:pt x="554930" y="28830"/>
                </a:lnTo>
                <a:lnTo>
                  <a:pt x="542042" y="28830"/>
                </a:lnTo>
                <a:lnTo>
                  <a:pt x="542042" y="108114"/>
                </a:lnTo>
                <a:lnTo>
                  <a:pt x="555630" y="108114"/>
                </a:lnTo>
                <a:lnTo>
                  <a:pt x="555630" y="57308"/>
                </a:lnTo>
                <a:cubicBezTo>
                  <a:pt x="556579" y="54848"/>
                  <a:pt x="557697" y="52621"/>
                  <a:pt x="558985" y="50629"/>
                </a:cubicBezTo>
                <a:cubicBezTo>
                  <a:pt x="560397" y="48636"/>
                  <a:pt x="561989" y="46996"/>
                  <a:pt x="563751" y="45706"/>
                </a:cubicBezTo>
                <a:cubicBezTo>
                  <a:pt x="565751" y="44066"/>
                  <a:pt x="568100" y="42894"/>
                  <a:pt x="570811" y="42191"/>
                </a:cubicBezTo>
                <a:cubicBezTo>
                  <a:pt x="573522" y="41370"/>
                  <a:pt x="576571" y="40960"/>
                  <a:pt x="579994" y="40960"/>
                </a:cubicBezTo>
                <a:cubicBezTo>
                  <a:pt x="582580" y="40960"/>
                  <a:pt x="585043" y="41077"/>
                  <a:pt x="587403" y="41312"/>
                </a:cubicBezTo>
                <a:cubicBezTo>
                  <a:pt x="589753" y="41546"/>
                  <a:pt x="592226" y="41957"/>
                  <a:pt x="594813" y="42542"/>
                </a:cubicBezTo>
                <a:lnTo>
                  <a:pt x="596756" y="29358"/>
                </a:lnTo>
                <a:cubicBezTo>
                  <a:pt x="595344" y="28772"/>
                  <a:pt x="593288" y="28303"/>
                  <a:pt x="590577" y="27952"/>
                </a:cubicBezTo>
                <a:cubicBezTo>
                  <a:pt x="587866" y="27599"/>
                  <a:pt x="585280" y="27424"/>
                  <a:pt x="582818" y="27424"/>
                </a:cubicBezTo>
                <a:close/>
                <a:moveTo>
                  <a:pt x="688156" y="67330"/>
                </a:moveTo>
                <a:lnTo>
                  <a:pt x="688156" y="42366"/>
                </a:lnTo>
                <a:cubicBezTo>
                  <a:pt x="688156" y="35569"/>
                  <a:pt x="687388" y="29592"/>
                  <a:pt x="685863" y="24436"/>
                </a:cubicBezTo>
                <a:cubicBezTo>
                  <a:pt x="684327" y="19161"/>
                  <a:pt x="682091" y="14708"/>
                  <a:pt x="679154" y="11075"/>
                </a:cubicBezTo>
                <a:cubicBezTo>
                  <a:pt x="676093" y="7442"/>
                  <a:pt x="672388" y="4688"/>
                  <a:pt x="668040" y="2813"/>
                </a:cubicBezTo>
                <a:cubicBezTo>
                  <a:pt x="663804" y="937"/>
                  <a:pt x="658981" y="0"/>
                  <a:pt x="653559" y="0"/>
                </a:cubicBezTo>
                <a:cubicBezTo>
                  <a:pt x="648036" y="0"/>
                  <a:pt x="643088" y="937"/>
                  <a:pt x="638740" y="2813"/>
                </a:cubicBezTo>
                <a:cubicBezTo>
                  <a:pt x="634504" y="4688"/>
                  <a:pt x="630912" y="7442"/>
                  <a:pt x="627976" y="11075"/>
                </a:cubicBezTo>
                <a:cubicBezTo>
                  <a:pt x="625028" y="14708"/>
                  <a:pt x="622735" y="19161"/>
                  <a:pt x="621086" y="24436"/>
                </a:cubicBezTo>
                <a:cubicBezTo>
                  <a:pt x="619561" y="29592"/>
                  <a:pt x="618793" y="35569"/>
                  <a:pt x="618793" y="42366"/>
                </a:cubicBezTo>
                <a:lnTo>
                  <a:pt x="618793" y="67330"/>
                </a:lnTo>
                <a:cubicBezTo>
                  <a:pt x="618793" y="74126"/>
                  <a:pt x="619561" y="80162"/>
                  <a:pt x="621086" y="85436"/>
                </a:cubicBezTo>
                <a:cubicBezTo>
                  <a:pt x="622735" y="90593"/>
                  <a:pt x="625028" y="94987"/>
                  <a:pt x="627976" y="98620"/>
                </a:cubicBezTo>
                <a:cubicBezTo>
                  <a:pt x="631037" y="102253"/>
                  <a:pt x="634685" y="105007"/>
                  <a:pt x="638921" y="106883"/>
                </a:cubicBezTo>
                <a:cubicBezTo>
                  <a:pt x="643269" y="108640"/>
                  <a:pt x="648149" y="109520"/>
                  <a:pt x="653559" y="109520"/>
                </a:cubicBezTo>
                <a:cubicBezTo>
                  <a:pt x="659094" y="109520"/>
                  <a:pt x="663973" y="108640"/>
                  <a:pt x="668209" y="106883"/>
                </a:cubicBezTo>
                <a:cubicBezTo>
                  <a:pt x="672569" y="105007"/>
                  <a:pt x="676217" y="102253"/>
                  <a:pt x="679154" y="98620"/>
                </a:cubicBezTo>
                <a:cubicBezTo>
                  <a:pt x="682091" y="94987"/>
                  <a:pt x="684327" y="90593"/>
                  <a:pt x="685863" y="85436"/>
                </a:cubicBezTo>
                <a:cubicBezTo>
                  <a:pt x="687388" y="80162"/>
                  <a:pt x="688156" y="74126"/>
                  <a:pt x="688156" y="67330"/>
                </a:cubicBezTo>
                <a:close/>
                <a:moveTo>
                  <a:pt x="632561" y="64692"/>
                </a:moveTo>
                <a:cubicBezTo>
                  <a:pt x="632561" y="63403"/>
                  <a:pt x="632561" y="62172"/>
                  <a:pt x="632561" y="61001"/>
                </a:cubicBezTo>
                <a:cubicBezTo>
                  <a:pt x="632561" y="59712"/>
                  <a:pt x="632561" y="58481"/>
                  <a:pt x="632561" y="57308"/>
                </a:cubicBezTo>
                <a:lnTo>
                  <a:pt x="632561" y="39378"/>
                </a:lnTo>
                <a:cubicBezTo>
                  <a:pt x="632561" y="34339"/>
                  <a:pt x="633036" y="29944"/>
                  <a:pt x="633973" y="26193"/>
                </a:cubicBezTo>
                <a:cubicBezTo>
                  <a:pt x="635035" y="22443"/>
                  <a:pt x="636560" y="19337"/>
                  <a:pt x="638559" y="16876"/>
                </a:cubicBezTo>
                <a:cubicBezTo>
                  <a:pt x="640333" y="15001"/>
                  <a:pt x="642445" y="13594"/>
                  <a:pt x="644918" y="12657"/>
                </a:cubicBezTo>
                <a:cubicBezTo>
                  <a:pt x="647392" y="11603"/>
                  <a:pt x="650272" y="11075"/>
                  <a:pt x="653559" y="11075"/>
                </a:cubicBezTo>
                <a:cubicBezTo>
                  <a:pt x="656744" y="11075"/>
                  <a:pt x="659500" y="11543"/>
                  <a:pt x="661861" y="12482"/>
                </a:cubicBezTo>
                <a:cubicBezTo>
                  <a:pt x="664335" y="13419"/>
                  <a:pt x="666390" y="14825"/>
                  <a:pt x="668040" y="16701"/>
                </a:cubicBezTo>
                <a:cubicBezTo>
                  <a:pt x="669802" y="18458"/>
                  <a:pt x="671157" y="20685"/>
                  <a:pt x="672094" y="23380"/>
                </a:cubicBezTo>
                <a:cubicBezTo>
                  <a:pt x="673156" y="26076"/>
                  <a:pt x="673857" y="29181"/>
                  <a:pt x="674218" y="32697"/>
                </a:cubicBezTo>
                <a:lnTo>
                  <a:pt x="632561" y="64692"/>
                </a:lnTo>
                <a:close/>
                <a:moveTo>
                  <a:pt x="674568" y="70142"/>
                </a:moveTo>
                <a:cubicBezTo>
                  <a:pt x="674568" y="75415"/>
                  <a:pt x="674037" y="79987"/>
                  <a:pt x="672976" y="83854"/>
                </a:cubicBezTo>
                <a:cubicBezTo>
                  <a:pt x="671914" y="87722"/>
                  <a:pt x="670276" y="90827"/>
                  <a:pt x="668040" y="93170"/>
                </a:cubicBezTo>
                <a:cubicBezTo>
                  <a:pt x="666266" y="94929"/>
                  <a:pt x="664210" y="96277"/>
                  <a:pt x="661861" y="97214"/>
                </a:cubicBezTo>
                <a:cubicBezTo>
                  <a:pt x="659500" y="98152"/>
                  <a:pt x="656744" y="98620"/>
                  <a:pt x="653559" y="98620"/>
                </a:cubicBezTo>
                <a:cubicBezTo>
                  <a:pt x="650622" y="98620"/>
                  <a:pt x="647979" y="98211"/>
                  <a:pt x="645619" y="97390"/>
                </a:cubicBezTo>
                <a:cubicBezTo>
                  <a:pt x="643269" y="96452"/>
                  <a:pt x="641270" y="95163"/>
                  <a:pt x="639621" y="93523"/>
                </a:cubicBezTo>
                <a:cubicBezTo>
                  <a:pt x="637859" y="91764"/>
                  <a:pt x="636391" y="89538"/>
                  <a:pt x="635205" y="86842"/>
                </a:cubicBezTo>
                <a:cubicBezTo>
                  <a:pt x="634154" y="84147"/>
                  <a:pt x="633386" y="80982"/>
                  <a:pt x="632912" y="77349"/>
                </a:cubicBezTo>
                <a:lnTo>
                  <a:pt x="674568" y="45706"/>
                </a:lnTo>
                <a:cubicBezTo>
                  <a:pt x="674568" y="47113"/>
                  <a:pt x="674568" y="48870"/>
                  <a:pt x="674568" y="50980"/>
                </a:cubicBezTo>
                <a:cubicBezTo>
                  <a:pt x="674568" y="52972"/>
                  <a:pt x="674568" y="54320"/>
                  <a:pt x="674568" y="55023"/>
                </a:cubicBezTo>
                <a:lnTo>
                  <a:pt x="674568" y="70142"/>
                </a:lnTo>
                <a:close/>
                <a:moveTo>
                  <a:pt x="745841" y="104949"/>
                </a:moveTo>
                <a:lnTo>
                  <a:pt x="745841" y="92116"/>
                </a:lnTo>
                <a:lnTo>
                  <a:pt x="731021" y="92116"/>
                </a:lnTo>
                <a:lnTo>
                  <a:pt x="731021" y="105124"/>
                </a:lnTo>
                <a:cubicBezTo>
                  <a:pt x="731021" y="109344"/>
                  <a:pt x="730490" y="113387"/>
                  <a:pt x="729429" y="117255"/>
                </a:cubicBezTo>
                <a:cubicBezTo>
                  <a:pt x="728491" y="121122"/>
                  <a:pt x="726842" y="124755"/>
                  <a:pt x="724493" y="128154"/>
                </a:cubicBezTo>
                <a:lnTo>
                  <a:pt x="732964" y="132725"/>
                </a:lnTo>
                <a:cubicBezTo>
                  <a:pt x="736962" y="129209"/>
                  <a:pt x="740080" y="124932"/>
                  <a:pt x="742316" y="119891"/>
                </a:cubicBezTo>
                <a:cubicBezTo>
                  <a:pt x="744666" y="114852"/>
                  <a:pt x="745841" y="109871"/>
                  <a:pt x="745841" y="104949"/>
                </a:cubicBezTo>
                <a:close/>
                <a:moveTo>
                  <a:pt x="944884" y="87019"/>
                </a:moveTo>
                <a:cubicBezTo>
                  <a:pt x="944884" y="88308"/>
                  <a:pt x="944647" y="89538"/>
                  <a:pt x="944172" y="90710"/>
                </a:cubicBezTo>
                <a:cubicBezTo>
                  <a:pt x="943709" y="91764"/>
                  <a:pt x="942998" y="92761"/>
                  <a:pt x="942060" y="93698"/>
                </a:cubicBezTo>
                <a:cubicBezTo>
                  <a:pt x="940524" y="95221"/>
                  <a:pt x="938412" y="96452"/>
                  <a:pt x="935701" y="97390"/>
                </a:cubicBezTo>
                <a:cubicBezTo>
                  <a:pt x="933001" y="98211"/>
                  <a:pt x="929816" y="98620"/>
                  <a:pt x="926179" y="98620"/>
                </a:cubicBezTo>
                <a:cubicBezTo>
                  <a:pt x="923942" y="98620"/>
                  <a:pt x="921650" y="98386"/>
                  <a:pt x="919289" y="97917"/>
                </a:cubicBezTo>
                <a:cubicBezTo>
                  <a:pt x="916940" y="97449"/>
                  <a:pt x="914760" y="96628"/>
                  <a:pt x="912760" y="95457"/>
                </a:cubicBezTo>
                <a:cubicBezTo>
                  <a:pt x="910874" y="94284"/>
                  <a:pt x="909293" y="92761"/>
                  <a:pt x="907994" y="90885"/>
                </a:cubicBezTo>
                <a:cubicBezTo>
                  <a:pt x="906706" y="88893"/>
                  <a:pt x="905938" y="86491"/>
                  <a:pt x="905701" y="83678"/>
                </a:cubicBezTo>
                <a:lnTo>
                  <a:pt x="892113" y="83678"/>
                </a:lnTo>
                <a:cubicBezTo>
                  <a:pt x="892113" y="87077"/>
                  <a:pt x="892881" y="90358"/>
                  <a:pt x="894406" y="93523"/>
                </a:cubicBezTo>
                <a:cubicBezTo>
                  <a:pt x="895931" y="96569"/>
                  <a:pt x="898167" y="99265"/>
                  <a:pt x="901115" y="101609"/>
                </a:cubicBezTo>
                <a:cubicBezTo>
                  <a:pt x="904052" y="104070"/>
                  <a:pt x="907587" y="106004"/>
                  <a:pt x="911699" y="107411"/>
                </a:cubicBezTo>
                <a:cubicBezTo>
                  <a:pt x="915934" y="108817"/>
                  <a:pt x="920757" y="109520"/>
                  <a:pt x="926179" y="109520"/>
                </a:cubicBezTo>
                <a:cubicBezTo>
                  <a:pt x="930878" y="109520"/>
                  <a:pt x="935238" y="108992"/>
                  <a:pt x="939236" y="107937"/>
                </a:cubicBezTo>
                <a:cubicBezTo>
                  <a:pt x="943235" y="106766"/>
                  <a:pt x="946646" y="105184"/>
                  <a:pt x="949470" y="103192"/>
                </a:cubicBezTo>
                <a:cubicBezTo>
                  <a:pt x="952293" y="101082"/>
                  <a:pt x="954473" y="98620"/>
                  <a:pt x="955998" y="95808"/>
                </a:cubicBezTo>
                <a:cubicBezTo>
                  <a:pt x="957647" y="92878"/>
                  <a:pt x="958472" y="89655"/>
                  <a:pt x="958472" y="86139"/>
                </a:cubicBezTo>
                <a:cubicBezTo>
                  <a:pt x="958472" y="82858"/>
                  <a:pt x="957760" y="79987"/>
                  <a:pt x="956348" y="77525"/>
                </a:cubicBezTo>
                <a:cubicBezTo>
                  <a:pt x="954936" y="75064"/>
                  <a:pt x="952937" y="72838"/>
                  <a:pt x="950351" y="70845"/>
                </a:cubicBezTo>
                <a:cubicBezTo>
                  <a:pt x="947651" y="69087"/>
                  <a:pt x="944353" y="67564"/>
                  <a:pt x="940467" y="66274"/>
                </a:cubicBezTo>
                <a:cubicBezTo>
                  <a:pt x="936582" y="64868"/>
                  <a:pt x="932233" y="63637"/>
                  <a:pt x="927410" y="62583"/>
                </a:cubicBezTo>
                <a:cubicBezTo>
                  <a:pt x="923649" y="61880"/>
                  <a:pt x="920531" y="61118"/>
                  <a:pt x="918058" y="60298"/>
                </a:cubicBezTo>
                <a:cubicBezTo>
                  <a:pt x="915697" y="59478"/>
                  <a:pt x="913822" y="58598"/>
                  <a:pt x="912410" y="57661"/>
                </a:cubicBezTo>
                <a:cubicBezTo>
                  <a:pt x="910874" y="56723"/>
                  <a:pt x="909824" y="55668"/>
                  <a:pt x="909236" y="54496"/>
                </a:cubicBezTo>
                <a:cubicBezTo>
                  <a:pt x="908638" y="53207"/>
                  <a:pt x="908344" y="51801"/>
                  <a:pt x="908344" y="50277"/>
                </a:cubicBezTo>
                <a:cubicBezTo>
                  <a:pt x="908344" y="48753"/>
                  <a:pt x="908705" y="47288"/>
                  <a:pt x="909406" y="45882"/>
                </a:cubicBezTo>
                <a:cubicBezTo>
                  <a:pt x="910230" y="44359"/>
                  <a:pt x="911349" y="43069"/>
                  <a:pt x="912760" y="42015"/>
                </a:cubicBezTo>
                <a:cubicBezTo>
                  <a:pt x="914172" y="40960"/>
                  <a:pt x="915934" y="40140"/>
                  <a:pt x="918058" y="39553"/>
                </a:cubicBezTo>
                <a:cubicBezTo>
                  <a:pt x="920294" y="38850"/>
                  <a:pt x="922881" y="38499"/>
                  <a:pt x="925817" y="38499"/>
                </a:cubicBezTo>
                <a:cubicBezTo>
                  <a:pt x="928641" y="38499"/>
                  <a:pt x="931171" y="38909"/>
                  <a:pt x="933408" y="39729"/>
                </a:cubicBezTo>
                <a:cubicBezTo>
                  <a:pt x="935644" y="40550"/>
                  <a:pt x="937531" y="41546"/>
                  <a:pt x="939056" y="42718"/>
                </a:cubicBezTo>
                <a:cubicBezTo>
                  <a:pt x="940592" y="44008"/>
                  <a:pt x="941766" y="45473"/>
                  <a:pt x="942591" y="47113"/>
                </a:cubicBezTo>
                <a:cubicBezTo>
                  <a:pt x="943528" y="48753"/>
                  <a:pt x="944003" y="50453"/>
                  <a:pt x="944003" y="52211"/>
                </a:cubicBezTo>
                <a:lnTo>
                  <a:pt x="957591" y="52211"/>
                </a:lnTo>
                <a:cubicBezTo>
                  <a:pt x="957591" y="48695"/>
                  <a:pt x="956823" y="45473"/>
                  <a:pt x="955298" y="42542"/>
                </a:cubicBezTo>
                <a:cubicBezTo>
                  <a:pt x="953886" y="39495"/>
                  <a:pt x="951819" y="36858"/>
                  <a:pt x="949119" y="34631"/>
                </a:cubicBezTo>
                <a:cubicBezTo>
                  <a:pt x="946296" y="32405"/>
                  <a:pt x="942941" y="30647"/>
                  <a:pt x="939056" y="29358"/>
                </a:cubicBezTo>
                <a:cubicBezTo>
                  <a:pt x="935170" y="28069"/>
                  <a:pt x="930765" y="27424"/>
                  <a:pt x="925817" y="27424"/>
                </a:cubicBezTo>
                <a:cubicBezTo>
                  <a:pt x="921232" y="27424"/>
                  <a:pt x="917052" y="28069"/>
                  <a:pt x="913291" y="29358"/>
                </a:cubicBezTo>
                <a:cubicBezTo>
                  <a:pt x="909530" y="30529"/>
                  <a:pt x="906232" y="32171"/>
                  <a:pt x="903408" y="34280"/>
                </a:cubicBezTo>
                <a:cubicBezTo>
                  <a:pt x="900697" y="36390"/>
                  <a:pt x="898585" y="38850"/>
                  <a:pt x="897049" y="41663"/>
                </a:cubicBezTo>
                <a:cubicBezTo>
                  <a:pt x="895524" y="44476"/>
                  <a:pt x="894756" y="47464"/>
                  <a:pt x="894756" y="50629"/>
                </a:cubicBezTo>
                <a:cubicBezTo>
                  <a:pt x="894756" y="53911"/>
                  <a:pt x="895467" y="56782"/>
                  <a:pt x="896879" y="59242"/>
                </a:cubicBezTo>
                <a:cubicBezTo>
                  <a:pt x="898404" y="61704"/>
                  <a:pt x="900528" y="63814"/>
                  <a:pt x="903227" y="65571"/>
                </a:cubicBezTo>
                <a:cubicBezTo>
                  <a:pt x="905938" y="67447"/>
                  <a:pt x="909112" y="69087"/>
                  <a:pt x="912760" y="70493"/>
                </a:cubicBezTo>
                <a:cubicBezTo>
                  <a:pt x="916522" y="71783"/>
                  <a:pt x="920701" y="72896"/>
                  <a:pt x="925287" y="73834"/>
                </a:cubicBezTo>
                <a:cubicBezTo>
                  <a:pt x="929059" y="74537"/>
                  <a:pt x="932177" y="75357"/>
                  <a:pt x="934650" y="76294"/>
                </a:cubicBezTo>
                <a:cubicBezTo>
                  <a:pt x="937113" y="77115"/>
                  <a:pt x="939112" y="78053"/>
                  <a:pt x="940648" y="79107"/>
                </a:cubicBezTo>
                <a:cubicBezTo>
                  <a:pt x="942173" y="80279"/>
                  <a:pt x="943235" y="81510"/>
                  <a:pt x="943822" y="82799"/>
                </a:cubicBezTo>
                <a:cubicBezTo>
                  <a:pt x="944534" y="84089"/>
                  <a:pt x="944884" y="85495"/>
                  <a:pt x="944884" y="87019"/>
                </a:cubicBezTo>
                <a:close/>
                <a:moveTo>
                  <a:pt x="1035222" y="87019"/>
                </a:moveTo>
                <a:cubicBezTo>
                  <a:pt x="1035222" y="88308"/>
                  <a:pt x="1034985" y="89538"/>
                  <a:pt x="1034511" y="90710"/>
                </a:cubicBezTo>
                <a:cubicBezTo>
                  <a:pt x="1034048" y="91764"/>
                  <a:pt x="1033336" y="92761"/>
                  <a:pt x="1032399" y="93698"/>
                </a:cubicBezTo>
                <a:cubicBezTo>
                  <a:pt x="1030874" y="95221"/>
                  <a:pt x="1028750" y="96452"/>
                  <a:pt x="1026039" y="97390"/>
                </a:cubicBezTo>
                <a:cubicBezTo>
                  <a:pt x="1023340" y="98211"/>
                  <a:pt x="1020166" y="98620"/>
                  <a:pt x="1016518" y="98620"/>
                </a:cubicBezTo>
                <a:cubicBezTo>
                  <a:pt x="1014281" y="98620"/>
                  <a:pt x="1011988" y="98386"/>
                  <a:pt x="1009628" y="97917"/>
                </a:cubicBezTo>
                <a:cubicBezTo>
                  <a:pt x="1007278" y="97449"/>
                  <a:pt x="1005098" y="96628"/>
                  <a:pt x="1003099" y="95457"/>
                </a:cubicBezTo>
                <a:cubicBezTo>
                  <a:pt x="1001224" y="94284"/>
                  <a:pt x="999631" y="92761"/>
                  <a:pt x="998332" y="90885"/>
                </a:cubicBezTo>
                <a:cubicBezTo>
                  <a:pt x="997045" y="88893"/>
                  <a:pt x="996277" y="86491"/>
                  <a:pt x="996040" y="83678"/>
                </a:cubicBezTo>
                <a:lnTo>
                  <a:pt x="982451" y="83678"/>
                </a:lnTo>
                <a:cubicBezTo>
                  <a:pt x="982451" y="87077"/>
                  <a:pt x="983219" y="90358"/>
                  <a:pt x="984744" y="93523"/>
                </a:cubicBezTo>
                <a:cubicBezTo>
                  <a:pt x="986281" y="96569"/>
                  <a:pt x="988517" y="99265"/>
                  <a:pt x="991454" y="101609"/>
                </a:cubicBezTo>
                <a:cubicBezTo>
                  <a:pt x="994390" y="104070"/>
                  <a:pt x="997926" y="106004"/>
                  <a:pt x="1002037" y="107411"/>
                </a:cubicBezTo>
                <a:cubicBezTo>
                  <a:pt x="1006273" y="108817"/>
                  <a:pt x="1011107" y="109520"/>
                  <a:pt x="1016518" y="109520"/>
                </a:cubicBezTo>
                <a:cubicBezTo>
                  <a:pt x="1021216" y="109520"/>
                  <a:pt x="1025576" y="108992"/>
                  <a:pt x="1029575" y="107937"/>
                </a:cubicBezTo>
                <a:cubicBezTo>
                  <a:pt x="1033573" y="106766"/>
                  <a:pt x="1036985" y="105184"/>
                  <a:pt x="1039808" y="103192"/>
                </a:cubicBezTo>
                <a:cubicBezTo>
                  <a:pt x="1042632" y="101082"/>
                  <a:pt x="1044812" y="98620"/>
                  <a:pt x="1046337" y="95808"/>
                </a:cubicBezTo>
                <a:cubicBezTo>
                  <a:pt x="1047986" y="92878"/>
                  <a:pt x="1048811" y="89655"/>
                  <a:pt x="1048811" y="86139"/>
                </a:cubicBezTo>
                <a:cubicBezTo>
                  <a:pt x="1048811" y="82858"/>
                  <a:pt x="1048110" y="79987"/>
                  <a:pt x="1046698" y="77525"/>
                </a:cubicBezTo>
                <a:cubicBezTo>
                  <a:pt x="1045286" y="75064"/>
                  <a:pt x="1043287" y="72838"/>
                  <a:pt x="1040689" y="70845"/>
                </a:cubicBezTo>
                <a:cubicBezTo>
                  <a:pt x="1037990" y="69087"/>
                  <a:pt x="1034692" y="67564"/>
                  <a:pt x="1030806" y="66274"/>
                </a:cubicBezTo>
                <a:cubicBezTo>
                  <a:pt x="1026932" y="64868"/>
                  <a:pt x="1022572" y="63637"/>
                  <a:pt x="1017749" y="62583"/>
                </a:cubicBezTo>
                <a:cubicBezTo>
                  <a:pt x="1013987" y="61880"/>
                  <a:pt x="1010870" y="61118"/>
                  <a:pt x="1008396" y="60298"/>
                </a:cubicBezTo>
                <a:cubicBezTo>
                  <a:pt x="1006047" y="59478"/>
                  <a:pt x="1004161" y="58598"/>
                  <a:pt x="1002749" y="57661"/>
                </a:cubicBezTo>
                <a:cubicBezTo>
                  <a:pt x="1001224" y="56723"/>
                  <a:pt x="1000162" y="55668"/>
                  <a:pt x="999575" y="54496"/>
                </a:cubicBezTo>
                <a:cubicBezTo>
                  <a:pt x="998988" y="53207"/>
                  <a:pt x="998694" y="51801"/>
                  <a:pt x="998694" y="50277"/>
                </a:cubicBezTo>
                <a:cubicBezTo>
                  <a:pt x="998694" y="48753"/>
                  <a:pt x="999044" y="47288"/>
                  <a:pt x="999744" y="45882"/>
                </a:cubicBezTo>
                <a:cubicBezTo>
                  <a:pt x="1000569" y="44359"/>
                  <a:pt x="1001687" y="43069"/>
                  <a:pt x="1003099" y="42015"/>
                </a:cubicBezTo>
                <a:cubicBezTo>
                  <a:pt x="1004511" y="40960"/>
                  <a:pt x="1006273" y="40140"/>
                  <a:pt x="1008396" y="39553"/>
                </a:cubicBezTo>
                <a:cubicBezTo>
                  <a:pt x="1010633" y="38850"/>
                  <a:pt x="1013219" y="38499"/>
                  <a:pt x="1016156" y="38499"/>
                </a:cubicBezTo>
                <a:cubicBezTo>
                  <a:pt x="1018980" y="38499"/>
                  <a:pt x="1021510" y="38909"/>
                  <a:pt x="1023746" y="39729"/>
                </a:cubicBezTo>
                <a:cubicBezTo>
                  <a:pt x="1025983" y="40550"/>
                  <a:pt x="1027869" y="41546"/>
                  <a:pt x="1029394" y="42718"/>
                </a:cubicBezTo>
                <a:cubicBezTo>
                  <a:pt x="1030930" y="44008"/>
                  <a:pt x="1032105" y="45473"/>
                  <a:pt x="1032929" y="47113"/>
                </a:cubicBezTo>
                <a:cubicBezTo>
                  <a:pt x="1033867" y="48753"/>
                  <a:pt x="1034341" y="50453"/>
                  <a:pt x="1034341" y="52211"/>
                </a:cubicBezTo>
                <a:lnTo>
                  <a:pt x="1047929" y="52211"/>
                </a:lnTo>
                <a:cubicBezTo>
                  <a:pt x="1047929" y="48695"/>
                  <a:pt x="1047161" y="45473"/>
                  <a:pt x="1045637" y="42542"/>
                </a:cubicBezTo>
                <a:cubicBezTo>
                  <a:pt x="1044225" y="39495"/>
                  <a:pt x="1042169" y="36858"/>
                  <a:pt x="1039458" y="34631"/>
                </a:cubicBezTo>
                <a:cubicBezTo>
                  <a:pt x="1036634" y="32405"/>
                  <a:pt x="1033280" y="30647"/>
                  <a:pt x="1029394" y="29358"/>
                </a:cubicBezTo>
                <a:cubicBezTo>
                  <a:pt x="1025520" y="28069"/>
                  <a:pt x="1021103" y="27424"/>
                  <a:pt x="1016156" y="27424"/>
                </a:cubicBezTo>
                <a:cubicBezTo>
                  <a:pt x="1011570" y="27424"/>
                  <a:pt x="1007391" y="28069"/>
                  <a:pt x="1003630" y="29358"/>
                </a:cubicBezTo>
                <a:cubicBezTo>
                  <a:pt x="999869" y="30529"/>
                  <a:pt x="996570" y="32171"/>
                  <a:pt x="993747" y="34280"/>
                </a:cubicBezTo>
                <a:cubicBezTo>
                  <a:pt x="991047" y="36390"/>
                  <a:pt x="988924" y="38850"/>
                  <a:pt x="987399" y="41663"/>
                </a:cubicBezTo>
                <a:cubicBezTo>
                  <a:pt x="985863" y="44476"/>
                  <a:pt x="985094" y="47464"/>
                  <a:pt x="985094" y="50629"/>
                </a:cubicBezTo>
                <a:cubicBezTo>
                  <a:pt x="985094" y="53911"/>
                  <a:pt x="985806" y="56782"/>
                  <a:pt x="987218" y="59242"/>
                </a:cubicBezTo>
                <a:cubicBezTo>
                  <a:pt x="988743" y="61704"/>
                  <a:pt x="990866" y="63814"/>
                  <a:pt x="993566" y="65571"/>
                </a:cubicBezTo>
                <a:cubicBezTo>
                  <a:pt x="996277" y="67447"/>
                  <a:pt x="999451" y="69087"/>
                  <a:pt x="1003099" y="70493"/>
                </a:cubicBezTo>
                <a:cubicBezTo>
                  <a:pt x="1006872" y="71783"/>
                  <a:pt x="1011039" y="72896"/>
                  <a:pt x="1015637" y="73834"/>
                </a:cubicBezTo>
                <a:cubicBezTo>
                  <a:pt x="1019398" y="74537"/>
                  <a:pt x="1022515" y="75357"/>
                  <a:pt x="1024989" y="76294"/>
                </a:cubicBezTo>
                <a:cubicBezTo>
                  <a:pt x="1027451" y="77115"/>
                  <a:pt x="1029462" y="78053"/>
                  <a:pt x="1030987" y="79107"/>
                </a:cubicBezTo>
                <a:cubicBezTo>
                  <a:pt x="1032512" y="80279"/>
                  <a:pt x="1033573" y="81510"/>
                  <a:pt x="1034161" y="82799"/>
                </a:cubicBezTo>
                <a:cubicBezTo>
                  <a:pt x="1034872" y="84089"/>
                  <a:pt x="1035222" y="85495"/>
                  <a:pt x="1035222" y="87019"/>
                </a:cubicBezTo>
                <a:close/>
                <a:moveTo>
                  <a:pt x="1124861" y="27424"/>
                </a:moveTo>
                <a:cubicBezTo>
                  <a:pt x="1119089" y="27424"/>
                  <a:pt x="1113916" y="28713"/>
                  <a:pt x="1109330" y="31291"/>
                </a:cubicBezTo>
                <a:cubicBezTo>
                  <a:pt x="1104857" y="33752"/>
                  <a:pt x="1100972" y="37151"/>
                  <a:pt x="1097673" y="41487"/>
                </a:cubicBezTo>
                <a:lnTo>
                  <a:pt x="1097673" y="39553"/>
                </a:lnTo>
                <a:lnTo>
                  <a:pt x="1096973" y="28830"/>
                </a:lnTo>
                <a:lnTo>
                  <a:pt x="1084085" y="28830"/>
                </a:lnTo>
                <a:lnTo>
                  <a:pt x="1084085" y="108114"/>
                </a:lnTo>
                <a:lnTo>
                  <a:pt x="1097673" y="108114"/>
                </a:lnTo>
                <a:lnTo>
                  <a:pt x="1097673" y="57308"/>
                </a:lnTo>
                <a:cubicBezTo>
                  <a:pt x="1098622" y="54848"/>
                  <a:pt x="1099740" y="52621"/>
                  <a:pt x="1101028" y="50629"/>
                </a:cubicBezTo>
                <a:cubicBezTo>
                  <a:pt x="1102440" y="48636"/>
                  <a:pt x="1104032" y="46996"/>
                  <a:pt x="1105795" y="45706"/>
                </a:cubicBezTo>
                <a:cubicBezTo>
                  <a:pt x="1107794" y="44066"/>
                  <a:pt x="1110155" y="42894"/>
                  <a:pt x="1112854" y="42191"/>
                </a:cubicBezTo>
                <a:cubicBezTo>
                  <a:pt x="1115565" y="41370"/>
                  <a:pt x="1118626" y="40960"/>
                  <a:pt x="1122037" y="40960"/>
                </a:cubicBezTo>
                <a:cubicBezTo>
                  <a:pt x="1124624" y="40960"/>
                  <a:pt x="1127097" y="41077"/>
                  <a:pt x="1129447" y="41312"/>
                </a:cubicBezTo>
                <a:cubicBezTo>
                  <a:pt x="1131796" y="41546"/>
                  <a:pt x="1134270" y="41957"/>
                  <a:pt x="1136856" y="42542"/>
                </a:cubicBezTo>
                <a:lnTo>
                  <a:pt x="1138799" y="29358"/>
                </a:lnTo>
                <a:cubicBezTo>
                  <a:pt x="1137387" y="28772"/>
                  <a:pt x="1135331" y="28303"/>
                  <a:pt x="1132621" y="27952"/>
                </a:cubicBezTo>
                <a:cubicBezTo>
                  <a:pt x="1129921" y="27599"/>
                  <a:pt x="1127323" y="27424"/>
                  <a:pt x="1124861" y="27424"/>
                </a:cubicBezTo>
                <a:close/>
                <a:moveTo>
                  <a:pt x="1207078" y="108114"/>
                </a:moveTo>
                <a:lnTo>
                  <a:pt x="1207078" y="1582"/>
                </a:lnTo>
                <a:lnTo>
                  <a:pt x="1206016" y="1582"/>
                </a:lnTo>
                <a:lnTo>
                  <a:pt x="1165602" y="17052"/>
                </a:lnTo>
                <a:lnTo>
                  <a:pt x="1165602" y="29358"/>
                </a:lnTo>
                <a:lnTo>
                  <a:pt x="1193490" y="18810"/>
                </a:lnTo>
                <a:lnTo>
                  <a:pt x="1193490" y="108114"/>
                </a:lnTo>
                <a:lnTo>
                  <a:pt x="1207078" y="108114"/>
                </a:lnTo>
                <a:close/>
              </a:path>
            </a:pathLst>
          </a:custGeom>
          <a:solidFill>
            <a:srgbClr val="000000"/>
          </a:solidFill>
          <a:ln w="11290" cap="sq">
            <a:noFill/>
            <a:prstDash val="solid"/>
            <a:miter/>
          </a:ln>
        </p:spPr>
        <p:txBody>
          <a:bodyPr rtlCol="0" anchor="ctr"/>
          <a:lstStyle/>
          <a:p>
            <a:endParaRPr lang="en-US" sz="1701"/>
          </a:p>
        </p:txBody>
      </p:sp>
      <p:sp>
        <p:nvSpPr>
          <p:cNvPr id="65" name="Freeform 64">
            <a:extLst>
              <a:ext uri="{FF2B5EF4-FFF2-40B4-BE49-F238E27FC236}">
                <a16:creationId xmlns:a16="http://schemas.microsoft.com/office/drawing/2014/main" id="{E4492AA9-24ED-7047-980F-7FE68B971FFE}"/>
              </a:ext>
            </a:extLst>
          </p:cNvPr>
          <p:cNvSpPr/>
          <p:nvPr/>
        </p:nvSpPr>
        <p:spPr>
          <a:xfrm>
            <a:off x="1371804" y="5466289"/>
            <a:ext cx="238933" cy="107638"/>
          </a:xfrm>
          <a:custGeom>
            <a:avLst/>
            <a:gdLst>
              <a:gd name="connsiteX0" fmla="*/ 71301 w 252864"/>
              <a:gd name="connsiteY0" fmla="*/ 73657 h 113914"/>
              <a:gd name="connsiteX1" fmla="*/ 71301 w 252864"/>
              <a:gd name="connsiteY1" fmla="*/ 72251 h 113914"/>
              <a:gd name="connsiteX2" fmla="*/ 69889 w 252864"/>
              <a:gd name="connsiteY2" fmla="*/ 58715 h 113914"/>
              <a:gd name="connsiteX3" fmla="*/ 66006 w 252864"/>
              <a:gd name="connsiteY3" fmla="*/ 47288 h 113914"/>
              <a:gd name="connsiteX4" fmla="*/ 62123 w 252864"/>
              <a:gd name="connsiteY4" fmla="*/ 41487 h 113914"/>
              <a:gd name="connsiteX5" fmla="*/ 57182 w 252864"/>
              <a:gd name="connsiteY5" fmla="*/ 36916 h 113914"/>
              <a:gd name="connsiteX6" fmla="*/ 49416 w 252864"/>
              <a:gd name="connsiteY6" fmla="*/ 33225 h 113914"/>
              <a:gd name="connsiteX7" fmla="*/ 40063 w 252864"/>
              <a:gd name="connsiteY7" fmla="*/ 31818 h 113914"/>
              <a:gd name="connsiteX8" fmla="*/ 33180 w 252864"/>
              <a:gd name="connsiteY8" fmla="*/ 32697 h 113914"/>
              <a:gd name="connsiteX9" fmla="*/ 27178 w 252864"/>
              <a:gd name="connsiteY9" fmla="*/ 34982 h 113914"/>
              <a:gd name="connsiteX10" fmla="*/ 23649 w 252864"/>
              <a:gd name="connsiteY10" fmla="*/ 37444 h 113914"/>
              <a:gd name="connsiteX11" fmla="*/ 20472 w 252864"/>
              <a:gd name="connsiteY11" fmla="*/ 40432 h 113914"/>
              <a:gd name="connsiteX12" fmla="*/ 20472 w 252864"/>
              <a:gd name="connsiteY12" fmla="*/ 0 h 113914"/>
              <a:gd name="connsiteX13" fmla="*/ 0 w 252864"/>
              <a:gd name="connsiteY13" fmla="*/ 0 h 113914"/>
              <a:gd name="connsiteX14" fmla="*/ 0 w 252864"/>
              <a:gd name="connsiteY14" fmla="*/ 112508 h 113914"/>
              <a:gd name="connsiteX15" fmla="*/ 18355 w 252864"/>
              <a:gd name="connsiteY15" fmla="*/ 112508 h 113914"/>
              <a:gd name="connsiteX16" fmla="*/ 19413 w 252864"/>
              <a:gd name="connsiteY16" fmla="*/ 104070 h 113914"/>
              <a:gd name="connsiteX17" fmla="*/ 22061 w 252864"/>
              <a:gd name="connsiteY17" fmla="*/ 107058 h 113914"/>
              <a:gd name="connsiteX18" fmla="*/ 25061 w 252864"/>
              <a:gd name="connsiteY18" fmla="*/ 109519 h 113914"/>
              <a:gd name="connsiteX19" fmla="*/ 31768 w 252864"/>
              <a:gd name="connsiteY19" fmla="*/ 112684 h 113914"/>
              <a:gd name="connsiteX20" fmla="*/ 40239 w 252864"/>
              <a:gd name="connsiteY20" fmla="*/ 113915 h 113914"/>
              <a:gd name="connsiteX21" fmla="*/ 49593 w 252864"/>
              <a:gd name="connsiteY21" fmla="*/ 112684 h 113914"/>
              <a:gd name="connsiteX22" fmla="*/ 57182 w 252864"/>
              <a:gd name="connsiteY22" fmla="*/ 108993 h 113914"/>
              <a:gd name="connsiteX23" fmla="*/ 63535 w 252864"/>
              <a:gd name="connsiteY23" fmla="*/ 102487 h 113914"/>
              <a:gd name="connsiteX24" fmla="*/ 68123 w 252864"/>
              <a:gd name="connsiteY24" fmla="*/ 93874 h 113914"/>
              <a:gd name="connsiteX25" fmla="*/ 70419 w 252864"/>
              <a:gd name="connsiteY25" fmla="*/ 84557 h 113914"/>
              <a:gd name="connsiteX26" fmla="*/ 71301 w 252864"/>
              <a:gd name="connsiteY26" fmla="*/ 73657 h 113914"/>
              <a:gd name="connsiteX27" fmla="*/ 50828 w 252864"/>
              <a:gd name="connsiteY27" fmla="*/ 72251 h 113914"/>
              <a:gd name="connsiteX28" fmla="*/ 50828 w 252864"/>
              <a:gd name="connsiteY28" fmla="*/ 73657 h 113914"/>
              <a:gd name="connsiteX29" fmla="*/ 50475 w 252864"/>
              <a:gd name="connsiteY29" fmla="*/ 79635 h 113914"/>
              <a:gd name="connsiteX30" fmla="*/ 49769 w 252864"/>
              <a:gd name="connsiteY30" fmla="*/ 84908 h 113914"/>
              <a:gd name="connsiteX31" fmla="*/ 47475 w 252864"/>
              <a:gd name="connsiteY31" fmla="*/ 90885 h 113914"/>
              <a:gd name="connsiteX32" fmla="*/ 43769 w 252864"/>
              <a:gd name="connsiteY32" fmla="*/ 94929 h 113914"/>
              <a:gd name="connsiteX33" fmla="*/ 39885 w 252864"/>
              <a:gd name="connsiteY33" fmla="*/ 96862 h 113914"/>
              <a:gd name="connsiteX34" fmla="*/ 35121 w 252864"/>
              <a:gd name="connsiteY34" fmla="*/ 97565 h 113914"/>
              <a:gd name="connsiteX35" fmla="*/ 29474 w 252864"/>
              <a:gd name="connsiteY35" fmla="*/ 96862 h 113914"/>
              <a:gd name="connsiteX36" fmla="*/ 25238 w 252864"/>
              <a:gd name="connsiteY36" fmla="*/ 94577 h 113914"/>
              <a:gd name="connsiteX37" fmla="*/ 22414 w 252864"/>
              <a:gd name="connsiteY37" fmla="*/ 92116 h 113914"/>
              <a:gd name="connsiteX38" fmla="*/ 20472 w 252864"/>
              <a:gd name="connsiteY38" fmla="*/ 88776 h 113914"/>
              <a:gd name="connsiteX39" fmla="*/ 20472 w 252864"/>
              <a:gd name="connsiteY39" fmla="*/ 57133 h 113914"/>
              <a:gd name="connsiteX40" fmla="*/ 21884 w 252864"/>
              <a:gd name="connsiteY40" fmla="*/ 54496 h 113914"/>
              <a:gd name="connsiteX41" fmla="*/ 23649 w 252864"/>
              <a:gd name="connsiteY41" fmla="*/ 52386 h 113914"/>
              <a:gd name="connsiteX42" fmla="*/ 28414 w 252864"/>
              <a:gd name="connsiteY42" fmla="*/ 49398 h 113914"/>
              <a:gd name="connsiteX43" fmla="*/ 34944 w 252864"/>
              <a:gd name="connsiteY43" fmla="*/ 48343 h 113914"/>
              <a:gd name="connsiteX44" fmla="*/ 39709 w 252864"/>
              <a:gd name="connsiteY44" fmla="*/ 49046 h 113914"/>
              <a:gd name="connsiteX45" fmla="*/ 43593 w 252864"/>
              <a:gd name="connsiteY45" fmla="*/ 50804 h 113914"/>
              <a:gd name="connsiteX46" fmla="*/ 47475 w 252864"/>
              <a:gd name="connsiteY46" fmla="*/ 55374 h 113914"/>
              <a:gd name="connsiteX47" fmla="*/ 49593 w 252864"/>
              <a:gd name="connsiteY47" fmla="*/ 60649 h 113914"/>
              <a:gd name="connsiteX48" fmla="*/ 50475 w 252864"/>
              <a:gd name="connsiteY48" fmla="*/ 66099 h 113914"/>
              <a:gd name="connsiteX49" fmla="*/ 50828 w 252864"/>
              <a:gd name="connsiteY49" fmla="*/ 72251 h 113914"/>
              <a:gd name="connsiteX50" fmla="*/ 89987 w 252864"/>
              <a:gd name="connsiteY50" fmla="*/ 112508 h 113914"/>
              <a:gd name="connsiteX51" fmla="*/ 110460 w 252864"/>
              <a:gd name="connsiteY51" fmla="*/ 112508 h 113914"/>
              <a:gd name="connsiteX52" fmla="*/ 110460 w 252864"/>
              <a:gd name="connsiteY52" fmla="*/ 56254 h 113914"/>
              <a:gd name="connsiteX53" fmla="*/ 112755 w 252864"/>
              <a:gd name="connsiteY53" fmla="*/ 53441 h 113914"/>
              <a:gd name="connsiteX54" fmla="*/ 115579 w 252864"/>
              <a:gd name="connsiteY54" fmla="*/ 50980 h 113914"/>
              <a:gd name="connsiteX55" fmla="*/ 119814 w 252864"/>
              <a:gd name="connsiteY55" fmla="*/ 49046 h 113914"/>
              <a:gd name="connsiteX56" fmla="*/ 125285 w 252864"/>
              <a:gd name="connsiteY56" fmla="*/ 48343 h 113914"/>
              <a:gd name="connsiteX57" fmla="*/ 131638 w 252864"/>
              <a:gd name="connsiteY57" fmla="*/ 49046 h 113914"/>
              <a:gd name="connsiteX58" fmla="*/ 136404 w 252864"/>
              <a:gd name="connsiteY58" fmla="*/ 51507 h 113914"/>
              <a:gd name="connsiteX59" fmla="*/ 139404 w 252864"/>
              <a:gd name="connsiteY59" fmla="*/ 56430 h 113914"/>
              <a:gd name="connsiteX60" fmla="*/ 140463 w 252864"/>
              <a:gd name="connsiteY60" fmla="*/ 63989 h 113914"/>
              <a:gd name="connsiteX61" fmla="*/ 140463 w 252864"/>
              <a:gd name="connsiteY61" fmla="*/ 112508 h 113914"/>
              <a:gd name="connsiteX62" fmla="*/ 160936 w 252864"/>
              <a:gd name="connsiteY62" fmla="*/ 112508 h 113914"/>
              <a:gd name="connsiteX63" fmla="*/ 160936 w 252864"/>
              <a:gd name="connsiteY63" fmla="*/ 63812 h 113914"/>
              <a:gd name="connsiteX64" fmla="*/ 158818 w 252864"/>
              <a:gd name="connsiteY64" fmla="*/ 49046 h 113914"/>
              <a:gd name="connsiteX65" fmla="*/ 153346 w 252864"/>
              <a:gd name="connsiteY65" fmla="*/ 39201 h 113914"/>
              <a:gd name="connsiteX66" fmla="*/ 144523 w 252864"/>
              <a:gd name="connsiteY66" fmla="*/ 33576 h 113914"/>
              <a:gd name="connsiteX67" fmla="*/ 133580 w 252864"/>
              <a:gd name="connsiteY67" fmla="*/ 31818 h 113914"/>
              <a:gd name="connsiteX68" fmla="*/ 124579 w 252864"/>
              <a:gd name="connsiteY68" fmla="*/ 33225 h 113914"/>
              <a:gd name="connsiteX69" fmla="*/ 116991 w 252864"/>
              <a:gd name="connsiteY69" fmla="*/ 36916 h 113914"/>
              <a:gd name="connsiteX70" fmla="*/ 113107 w 252864"/>
              <a:gd name="connsiteY70" fmla="*/ 40257 h 113914"/>
              <a:gd name="connsiteX71" fmla="*/ 109754 w 252864"/>
              <a:gd name="connsiteY71" fmla="*/ 44300 h 113914"/>
              <a:gd name="connsiteX72" fmla="*/ 108519 w 252864"/>
              <a:gd name="connsiteY72" fmla="*/ 33225 h 113914"/>
              <a:gd name="connsiteX73" fmla="*/ 89987 w 252864"/>
              <a:gd name="connsiteY73" fmla="*/ 33225 h 113914"/>
              <a:gd name="connsiteX74" fmla="*/ 89987 w 252864"/>
              <a:gd name="connsiteY74" fmla="*/ 112508 h 113914"/>
              <a:gd name="connsiteX75" fmla="*/ 218803 w 252864"/>
              <a:gd name="connsiteY75" fmla="*/ 113915 h 113914"/>
              <a:gd name="connsiteX76" fmla="*/ 238922 w 252864"/>
              <a:gd name="connsiteY76" fmla="*/ 109519 h 113914"/>
              <a:gd name="connsiteX77" fmla="*/ 251277 w 252864"/>
              <a:gd name="connsiteY77" fmla="*/ 99499 h 113914"/>
              <a:gd name="connsiteX78" fmla="*/ 241040 w 252864"/>
              <a:gd name="connsiteY78" fmla="*/ 88600 h 113914"/>
              <a:gd name="connsiteX79" fmla="*/ 231862 w 252864"/>
              <a:gd name="connsiteY79" fmla="*/ 95455 h 113914"/>
              <a:gd name="connsiteX80" fmla="*/ 220038 w 252864"/>
              <a:gd name="connsiteY80" fmla="*/ 97565 h 113914"/>
              <a:gd name="connsiteX81" fmla="*/ 212096 w 252864"/>
              <a:gd name="connsiteY81" fmla="*/ 96335 h 113914"/>
              <a:gd name="connsiteX82" fmla="*/ 205919 w 252864"/>
              <a:gd name="connsiteY82" fmla="*/ 92643 h 113914"/>
              <a:gd name="connsiteX83" fmla="*/ 201507 w 252864"/>
              <a:gd name="connsiteY83" fmla="*/ 87369 h 113914"/>
              <a:gd name="connsiteX84" fmla="*/ 198859 w 252864"/>
              <a:gd name="connsiteY84" fmla="*/ 79635 h 113914"/>
              <a:gd name="connsiteX85" fmla="*/ 198859 w 252864"/>
              <a:gd name="connsiteY85" fmla="*/ 79459 h 113914"/>
              <a:gd name="connsiteX86" fmla="*/ 252865 w 252864"/>
              <a:gd name="connsiteY86" fmla="*/ 79459 h 113914"/>
              <a:gd name="connsiteX87" fmla="*/ 252865 w 252864"/>
              <a:gd name="connsiteY87" fmla="*/ 70844 h 113914"/>
              <a:gd name="connsiteX88" fmla="*/ 250393 w 252864"/>
              <a:gd name="connsiteY88" fmla="*/ 54848 h 113914"/>
              <a:gd name="connsiteX89" fmla="*/ 243334 w 252864"/>
              <a:gd name="connsiteY89" fmla="*/ 42542 h 113914"/>
              <a:gd name="connsiteX90" fmla="*/ 231862 w 252864"/>
              <a:gd name="connsiteY90" fmla="*/ 34631 h 113914"/>
              <a:gd name="connsiteX91" fmla="*/ 216508 w 252864"/>
              <a:gd name="connsiteY91" fmla="*/ 31818 h 113914"/>
              <a:gd name="connsiteX92" fmla="*/ 201154 w 252864"/>
              <a:gd name="connsiteY92" fmla="*/ 34807 h 113914"/>
              <a:gd name="connsiteX93" fmla="*/ 188976 w 252864"/>
              <a:gd name="connsiteY93" fmla="*/ 43245 h 113914"/>
              <a:gd name="connsiteX94" fmla="*/ 181034 w 252864"/>
              <a:gd name="connsiteY94" fmla="*/ 56254 h 113914"/>
              <a:gd name="connsiteX95" fmla="*/ 178210 w 252864"/>
              <a:gd name="connsiteY95" fmla="*/ 72778 h 113914"/>
              <a:gd name="connsiteX96" fmla="*/ 178210 w 252864"/>
              <a:gd name="connsiteY96" fmla="*/ 75591 h 113914"/>
              <a:gd name="connsiteX97" fmla="*/ 181034 w 252864"/>
              <a:gd name="connsiteY97" fmla="*/ 90710 h 113914"/>
              <a:gd name="connsiteX98" fmla="*/ 189329 w 252864"/>
              <a:gd name="connsiteY98" fmla="*/ 102839 h 113914"/>
              <a:gd name="connsiteX99" fmla="*/ 202036 w 252864"/>
              <a:gd name="connsiteY99" fmla="*/ 110925 h 113914"/>
              <a:gd name="connsiteX100" fmla="*/ 218803 w 252864"/>
              <a:gd name="connsiteY100" fmla="*/ 113915 h 113914"/>
              <a:gd name="connsiteX101" fmla="*/ 216508 w 252864"/>
              <a:gd name="connsiteY101" fmla="*/ 48343 h 113914"/>
              <a:gd name="connsiteX102" fmla="*/ 223215 w 252864"/>
              <a:gd name="connsiteY102" fmla="*/ 49573 h 113914"/>
              <a:gd name="connsiteX103" fmla="*/ 228333 w 252864"/>
              <a:gd name="connsiteY103" fmla="*/ 52738 h 113914"/>
              <a:gd name="connsiteX104" fmla="*/ 231510 w 252864"/>
              <a:gd name="connsiteY104" fmla="*/ 57836 h 113914"/>
              <a:gd name="connsiteX105" fmla="*/ 232745 w 252864"/>
              <a:gd name="connsiteY105" fmla="*/ 63812 h 113914"/>
              <a:gd name="connsiteX106" fmla="*/ 232745 w 252864"/>
              <a:gd name="connsiteY106" fmla="*/ 65396 h 113914"/>
              <a:gd name="connsiteX107" fmla="*/ 199213 w 252864"/>
              <a:gd name="connsiteY107" fmla="*/ 65396 h 113914"/>
              <a:gd name="connsiteX108" fmla="*/ 201330 w 252864"/>
              <a:gd name="connsiteY108" fmla="*/ 58364 h 113914"/>
              <a:gd name="connsiteX109" fmla="*/ 205213 w 252864"/>
              <a:gd name="connsiteY109" fmla="*/ 52914 h 113914"/>
              <a:gd name="connsiteX110" fmla="*/ 210154 w 252864"/>
              <a:gd name="connsiteY110" fmla="*/ 49573 h 113914"/>
              <a:gd name="connsiteX111" fmla="*/ 216508 w 252864"/>
              <a:gd name="connsiteY111" fmla="*/ 48343 h 11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252864" h="113914">
                <a:moveTo>
                  <a:pt x="71301" y="73657"/>
                </a:moveTo>
                <a:lnTo>
                  <a:pt x="71301" y="72251"/>
                </a:lnTo>
                <a:cubicBezTo>
                  <a:pt x="71301" y="67447"/>
                  <a:pt x="70830" y="62934"/>
                  <a:pt x="69889" y="58715"/>
                </a:cubicBezTo>
                <a:cubicBezTo>
                  <a:pt x="69065" y="54496"/>
                  <a:pt x="67771" y="50687"/>
                  <a:pt x="66006" y="47288"/>
                </a:cubicBezTo>
                <a:cubicBezTo>
                  <a:pt x="64947" y="45179"/>
                  <a:pt x="63653" y="43245"/>
                  <a:pt x="62123" y="41487"/>
                </a:cubicBezTo>
                <a:cubicBezTo>
                  <a:pt x="60711" y="39729"/>
                  <a:pt x="59065" y="38206"/>
                  <a:pt x="57182" y="36916"/>
                </a:cubicBezTo>
                <a:cubicBezTo>
                  <a:pt x="54946" y="35276"/>
                  <a:pt x="52358" y="34045"/>
                  <a:pt x="49416" y="33225"/>
                </a:cubicBezTo>
                <a:cubicBezTo>
                  <a:pt x="46593" y="32288"/>
                  <a:pt x="43475" y="31818"/>
                  <a:pt x="40063" y="31818"/>
                </a:cubicBezTo>
                <a:cubicBezTo>
                  <a:pt x="37591" y="31818"/>
                  <a:pt x="35297" y="32111"/>
                  <a:pt x="33180" y="32697"/>
                </a:cubicBezTo>
                <a:cubicBezTo>
                  <a:pt x="31062" y="33166"/>
                  <a:pt x="29061" y="33928"/>
                  <a:pt x="27178" y="34982"/>
                </a:cubicBezTo>
                <a:cubicBezTo>
                  <a:pt x="26003" y="35568"/>
                  <a:pt x="24826" y="36389"/>
                  <a:pt x="23649" y="37444"/>
                </a:cubicBezTo>
                <a:cubicBezTo>
                  <a:pt x="22473" y="38381"/>
                  <a:pt x="21413" y="39378"/>
                  <a:pt x="20472" y="40432"/>
                </a:cubicBezTo>
                <a:lnTo>
                  <a:pt x="20472" y="0"/>
                </a:lnTo>
                <a:lnTo>
                  <a:pt x="0" y="0"/>
                </a:lnTo>
                <a:lnTo>
                  <a:pt x="0" y="112508"/>
                </a:lnTo>
                <a:lnTo>
                  <a:pt x="18355" y="112508"/>
                </a:lnTo>
                <a:lnTo>
                  <a:pt x="19413" y="104070"/>
                </a:lnTo>
                <a:cubicBezTo>
                  <a:pt x="20238" y="105124"/>
                  <a:pt x="21120" y="106121"/>
                  <a:pt x="22061" y="107058"/>
                </a:cubicBezTo>
                <a:cubicBezTo>
                  <a:pt x="23003" y="107996"/>
                  <a:pt x="24002" y="108816"/>
                  <a:pt x="25061" y="109519"/>
                </a:cubicBezTo>
                <a:cubicBezTo>
                  <a:pt x="27061" y="110925"/>
                  <a:pt x="29296" y="111981"/>
                  <a:pt x="31768" y="112684"/>
                </a:cubicBezTo>
                <a:cubicBezTo>
                  <a:pt x="34356" y="113504"/>
                  <a:pt x="37180" y="113915"/>
                  <a:pt x="40239" y="113915"/>
                </a:cubicBezTo>
                <a:cubicBezTo>
                  <a:pt x="43651" y="113915"/>
                  <a:pt x="46769" y="113504"/>
                  <a:pt x="49593" y="112684"/>
                </a:cubicBezTo>
                <a:cubicBezTo>
                  <a:pt x="52416" y="111864"/>
                  <a:pt x="54946" y="110633"/>
                  <a:pt x="57182" y="108993"/>
                </a:cubicBezTo>
                <a:cubicBezTo>
                  <a:pt x="59652" y="107234"/>
                  <a:pt x="61770" y="105066"/>
                  <a:pt x="63535" y="102487"/>
                </a:cubicBezTo>
                <a:cubicBezTo>
                  <a:pt x="65418" y="99910"/>
                  <a:pt x="66948" y="97038"/>
                  <a:pt x="68123" y="93874"/>
                </a:cubicBezTo>
                <a:cubicBezTo>
                  <a:pt x="69183" y="91061"/>
                  <a:pt x="69948" y="87956"/>
                  <a:pt x="70419" y="84557"/>
                </a:cubicBezTo>
                <a:cubicBezTo>
                  <a:pt x="71007" y="81158"/>
                  <a:pt x="71301" y="77525"/>
                  <a:pt x="71301" y="73657"/>
                </a:cubicBezTo>
                <a:close/>
                <a:moveTo>
                  <a:pt x="50828" y="72251"/>
                </a:moveTo>
                <a:lnTo>
                  <a:pt x="50828" y="73657"/>
                </a:lnTo>
                <a:cubicBezTo>
                  <a:pt x="50828" y="75767"/>
                  <a:pt x="50711" y="77759"/>
                  <a:pt x="50475" y="79635"/>
                </a:cubicBezTo>
                <a:cubicBezTo>
                  <a:pt x="50357" y="81510"/>
                  <a:pt x="50122" y="83267"/>
                  <a:pt x="49769" y="84908"/>
                </a:cubicBezTo>
                <a:cubicBezTo>
                  <a:pt x="49299" y="87135"/>
                  <a:pt x="48534" y="89127"/>
                  <a:pt x="47475" y="90885"/>
                </a:cubicBezTo>
                <a:cubicBezTo>
                  <a:pt x="46534" y="92526"/>
                  <a:pt x="45298" y="93874"/>
                  <a:pt x="43769" y="94929"/>
                </a:cubicBezTo>
                <a:cubicBezTo>
                  <a:pt x="42709" y="95749"/>
                  <a:pt x="41416" y="96394"/>
                  <a:pt x="39885" y="96862"/>
                </a:cubicBezTo>
                <a:cubicBezTo>
                  <a:pt x="38474" y="97331"/>
                  <a:pt x="36885" y="97565"/>
                  <a:pt x="35121" y="97565"/>
                </a:cubicBezTo>
                <a:cubicBezTo>
                  <a:pt x="33003" y="97565"/>
                  <a:pt x="31120" y="97331"/>
                  <a:pt x="29474" y="96862"/>
                </a:cubicBezTo>
                <a:cubicBezTo>
                  <a:pt x="27826" y="96277"/>
                  <a:pt x="26414" y="95515"/>
                  <a:pt x="25238" y="94577"/>
                </a:cubicBezTo>
                <a:cubicBezTo>
                  <a:pt x="24178" y="93874"/>
                  <a:pt x="23238" y="93053"/>
                  <a:pt x="22414" y="92116"/>
                </a:cubicBezTo>
                <a:cubicBezTo>
                  <a:pt x="21708" y="91061"/>
                  <a:pt x="21061" y="89948"/>
                  <a:pt x="20472" y="88776"/>
                </a:cubicBezTo>
                <a:lnTo>
                  <a:pt x="20472" y="57133"/>
                </a:lnTo>
                <a:cubicBezTo>
                  <a:pt x="20943" y="56196"/>
                  <a:pt x="21413" y="55316"/>
                  <a:pt x="21884" y="54496"/>
                </a:cubicBezTo>
                <a:cubicBezTo>
                  <a:pt x="22473" y="53675"/>
                  <a:pt x="23061" y="52972"/>
                  <a:pt x="23649" y="52386"/>
                </a:cubicBezTo>
                <a:cubicBezTo>
                  <a:pt x="25061" y="51097"/>
                  <a:pt x="26650" y="50101"/>
                  <a:pt x="28414" y="49398"/>
                </a:cubicBezTo>
                <a:cubicBezTo>
                  <a:pt x="30297" y="48695"/>
                  <a:pt x="32474" y="48343"/>
                  <a:pt x="34944" y="48343"/>
                </a:cubicBezTo>
                <a:cubicBezTo>
                  <a:pt x="36709" y="48343"/>
                  <a:pt x="38297" y="48578"/>
                  <a:pt x="39709" y="49046"/>
                </a:cubicBezTo>
                <a:cubicBezTo>
                  <a:pt x="41239" y="49398"/>
                  <a:pt x="42533" y="49984"/>
                  <a:pt x="43593" y="50804"/>
                </a:cubicBezTo>
                <a:cubicBezTo>
                  <a:pt x="45357" y="52211"/>
                  <a:pt x="46651" y="53734"/>
                  <a:pt x="47475" y="55374"/>
                </a:cubicBezTo>
                <a:cubicBezTo>
                  <a:pt x="48298" y="56899"/>
                  <a:pt x="49004" y="58656"/>
                  <a:pt x="49593" y="60649"/>
                </a:cubicBezTo>
                <a:cubicBezTo>
                  <a:pt x="50064" y="62289"/>
                  <a:pt x="50357" y="64106"/>
                  <a:pt x="50475" y="66099"/>
                </a:cubicBezTo>
                <a:cubicBezTo>
                  <a:pt x="50711" y="68091"/>
                  <a:pt x="50828" y="70141"/>
                  <a:pt x="50828" y="72251"/>
                </a:cubicBezTo>
                <a:close/>
                <a:moveTo>
                  <a:pt x="89987" y="112508"/>
                </a:moveTo>
                <a:lnTo>
                  <a:pt x="110460" y="112508"/>
                </a:lnTo>
                <a:lnTo>
                  <a:pt x="110460" y="56254"/>
                </a:lnTo>
                <a:cubicBezTo>
                  <a:pt x="111166" y="55199"/>
                  <a:pt x="111930" y="54262"/>
                  <a:pt x="112755" y="53441"/>
                </a:cubicBezTo>
                <a:cubicBezTo>
                  <a:pt x="113578" y="52503"/>
                  <a:pt x="114519" y="51683"/>
                  <a:pt x="115579" y="50980"/>
                </a:cubicBezTo>
                <a:cubicBezTo>
                  <a:pt x="116755" y="50160"/>
                  <a:pt x="118167" y="49515"/>
                  <a:pt x="119814" y="49046"/>
                </a:cubicBezTo>
                <a:cubicBezTo>
                  <a:pt x="121461" y="48578"/>
                  <a:pt x="123284" y="48343"/>
                  <a:pt x="125285" y="48343"/>
                </a:cubicBezTo>
                <a:cubicBezTo>
                  <a:pt x="127639" y="48343"/>
                  <a:pt x="129757" y="48578"/>
                  <a:pt x="131638" y="49046"/>
                </a:cubicBezTo>
                <a:cubicBezTo>
                  <a:pt x="133521" y="49515"/>
                  <a:pt x="135109" y="50335"/>
                  <a:pt x="136404" y="51507"/>
                </a:cubicBezTo>
                <a:cubicBezTo>
                  <a:pt x="137698" y="52680"/>
                  <a:pt x="138698" y="54320"/>
                  <a:pt x="139404" y="56430"/>
                </a:cubicBezTo>
                <a:cubicBezTo>
                  <a:pt x="140110" y="58422"/>
                  <a:pt x="140463" y="60941"/>
                  <a:pt x="140463" y="63989"/>
                </a:cubicBezTo>
                <a:lnTo>
                  <a:pt x="140463" y="112508"/>
                </a:lnTo>
                <a:lnTo>
                  <a:pt x="160936" y="112508"/>
                </a:lnTo>
                <a:lnTo>
                  <a:pt x="160936" y="63812"/>
                </a:lnTo>
                <a:cubicBezTo>
                  <a:pt x="160936" y="57953"/>
                  <a:pt x="160230" y="53031"/>
                  <a:pt x="158818" y="49046"/>
                </a:cubicBezTo>
                <a:cubicBezTo>
                  <a:pt x="157523" y="45062"/>
                  <a:pt x="155699" y="41780"/>
                  <a:pt x="153346" y="39201"/>
                </a:cubicBezTo>
                <a:cubicBezTo>
                  <a:pt x="150876" y="36624"/>
                  <a:pt x="147934" y="34748"/>
                  <a:pt x="144523" y="33576"/>
                </a:cubicBezTo>
                <a:cubicBezTo>
                  <a:pt x="141228" y="32405"/>
                  <a:pt x="137581" y="31818"/>
                  <a:pt x="133580" y="31818"/>
                </a:cubicBezTo>
                <a:cubicBezTo>
                  <a:pt x="130404" y="31818"/>
                  <a:pt x="127403" y="32288"/>
                  <a:pt x="124579" y="33225"/>
                </a:cubicBezTo>
                <a:cubicBezTo>
                  <a:pt x="121872" y="34045"/>
                  <a:pt x="119343" y="35276"/>
                  <a:pt x="116991" y="36916"/>
                </a:cubicBezTo>
                <a:cubicBezTo>
                  <a:pt x="115579" y="37855"/>
                  <a:pt x="114284" y="38967"/>
                  <a:pt x="113107" y="40257"/>
                </a:cubicBezTo>
                <a:cubicBezTo>
                  <a:pt x="111930" y="41429"/>
                  <a:pt x="110813" y="42777"/>
                  <a:pt x="109754" y="44300"/>
                </a:cubicBezTo>
                <a:lnTo>
                  <a:pt x="108519" y="33225"/>
                </a:lnTo>
                <a:lnTo>
                  <a:pt x="89987" y="33225"/>
                </a:lnTo>
                <a:lnTo>
                  <a:pt x="89987" y="112508"/>
                </a:lnTo>
                <a:close/>
                <a:moveTo>
                  <a:pt x="218803" y="113915"/>
                </a:moveTo>
                <a:cubicBezTo>
                  <a:pt x="226568" y="113915"/>
                  <a:pt x="233274" y="112450"/>
                  <a:pt x="238922" y="109519"/>
                </a:cubicBezTo>
                <a:cubicBezTo>
                  <a:pt x="244569" y="106589"/>
                  <a:pt x="248688" y="103250"/>
                  <a:pt x="251277" y="99499"/>
                </a:cubicBezTo>
                <a:lnTo>
                  <a:pt x="241040" y="88600"/>
                </a:lnTo>
                <a:cubicBezTo>
                  <a:pt x="238687" y="91647"/>
                  <a:pt x="235627" y="93932"/>
                  <a:pt x="231862" y="95455"/>
                </a:cubicBezTo>
                <a:cubicBezTo>
                  <a:pt x="228098" y="96862"/>
                  <a:pt x="224156" y="97565"/>
                  <a:pt x="220038" y="97565"/>
                </a:cubicBezTo>
                <a:cubicBezTo>
                  <a:pt x="217214" y="97565"/>
                  <a:pt x="214567" y="97155"/>
                  <a:pt x="212096" y="96335"/>
                </a:cubicBezTo>
                <a:cubicBezTo>
                  <a:pt x="209743" y="95397"/>
                  <a:pt x="207684" y="94167"/>
                  <a:pt x="205919" y="92643"/>
                </a:cubicBezTo>
                <a:cubicBezTo>
                  <a:pt x="204037" y="91002"/>
                  <a:pt x="202566" y="89245"/>
                  <a:pt x="201507" y="87369"/>
                </a:cubicBezTo>
                <a:cubicBezTo>
                  <a:pt x="200448" y="85377"/>
                  <a:pt x="199565" y="82798"/>
                  <a:pt x="198859" y="79635"/>
                </a:cubicBezTo>
                <a:lnTo>
                  <a:pt x="198859" y="79459"/>
                </a:lnTo>
                <a:lnTo>
                  <a:pt x="252865" y="79459"/>
                </a:lnTo>
                <a:lnTo>
                  <a:pt x="252865" y="70844"/>
                </a:lnTo>
                <a:cubicBezTo>
                  <a:pt x="252865" y="64985"/>
                  <a:pt x="252041" y="59653"/>
                  <a:pt x="250393" y="54848"/>
                </a:cubicBezTo>
                <a:cubicBezTo>
                  <a:pt x="248746" y="50043"/>
                  <a:pt x="246394" y="45941"/>
                  <a:pt x="243334" y="42542"/>
                </a:cubicBezTo>
                <a:cubicBezTo>
                  <a:pt x="240158" y="39143"/>
                  <a:pt x="236333" y="36507"/>
                  <a:pt x="231862" y="34631"/>
                </a:cubicBezTo>
                <a:cubicBezTo>
                  <a:pt x="227392" y="32756"/>
                  <a:pt x="222274" y="31818"/>
                  <a:pt x="216508" y="31818"/>
                </a:cubicBezTo>
                <a:cubicBezTo>
                  <a:pt x="210979" y="31818"/>
                  <a:pt x="205860" y="32814"/>
                  <a:pt x="201154" y="34807"/>
                </a:cubicBezTo>
                <a:cubicBezTo>
                  <a:pt x="196448" y="36799"/>
                  <a:pt x="192388" y="39612"/>
                  <a:pt x="188976" y="43245"/>
                </a:cubicBezTo>
                <a:cubicBezTo>
                  <a:pt x="185565" y="46878"/>
                  <a:pt x="182917" y="51215"/>
                  <a:pt x="181034" y="56254"/>
                </a:cubicBezTo>
                <a:cubicBezTo>
                  <a:pt x="179151" y="61176"/>
                  <a:pt x="178210" y="66685"/>
                  <a:pt x="178210" y="72778"/>
                </a:cubicBezTo>
                <a:lnTo>
                  <a:pt x="178210" y="75591"/>
                </a:lnTo>
                <a:cubicBezTo>
                  <a:pt x="178210" y="80982"/>
                  <a:pt x="179151" y="86022"/>
                  <a:pt x="181034" y="90710"/>
                </a:cubicBezTo>
                <a:cubicBezTo>
                  <a:pt x="183035" y="95280"/>
                  <a:pt x="185800" y="99323"/>
                  <a:pt x="189329" y="102839"/>
                </a:cubicBezTo>
                <a:cubicBezTo>
                  <a:pt x="192859" y="106238"/>
                  <a:pt x="197095" y="108934"/>
                  <a:pt x="202036" y="110925"/>
                </a:cubicBezTo>
                <a:cubicBezTo>
                  <a:pt x="207096" y="112918"/>
                  <a:pt x="212684" y="113915"/>
                  <a:pt x="218803" y="113915"/>
                </a:cubicBezTo>
                <a:close/>
                <a:moveTo>
                  <a:pt x="216508" y="48343"/>
                </a:moveTo>
                <a:cubicBezTo>
                  <a:pt x="219097" y="48343"/>
                  <a:pt x="221332" y="48753"/>
                  <a:pt x="223215" y="49573"/>
                </a:cubicBezTo>
                <a:cubicBezTo>
                  <a:pt x="225215" y="50277"/>
                  <a:pt x="226921" y="51332"/>
                  <a:pt x="228333" y="52738"/>
                </a:cubicBezTo>
                <a:cubicBezTo>
                  <a:pt x="229745" y="54145"/>
                  <a:pt x="230804" y="55843"/>
                  <a:pt x="231510" y="57836"/>
                </a:cubicBezTo>
                <a:cubicBezTo>
                  <a:pt x="232333" y="59712"/>
                  <a:pt x="232745" y="61703"/>
                  <a:pt x="232745" y="63812"/>
                </a:cubicBezTo>
                <a:lnTo>
                  <a:pt x="232745" y="65396"/>
                </a:lnTo>
                <a:lnTo>
                  <a:pt x="199213" y="65396"/>
                </a:lnTo>
                <a:cubicBezTo>
                  <a:pt x="199684" y="62817"/>
                  <a:pt x="200390" y="60473"/>
                  <a:pt x="201330" y="58364"/>
                </a:cubicBezTo>
                <a:cubicBezTo>
                  <a:pt x="202389" y="56254"/>
                  <a:pt x="203683" y="54437"/>
                  <a:pt x="205213" y="52914"/>
                </a:cubicBezTo>
                <a:cubicBezTo>
                  <a:pt x="206625" y="51390"/>
                  <a:pt x="208272" y="50277"/>
                  <a:pt x="210154" y="49573"/>
                </a:cubicBezTo>
                <a:cubicBezTo>
                  <a:pt x="212037" y="48753"/>
                  <a:pt x="214155" y="48343"/>
                  <a:pt x="216508" y="48343"/>
                </a:cubicBezTo>
                <a:close/>
              </a:path>
            </a:pathLst>
          </a:custGeom>
          <a:solidFill>
            <a:srgbClr val="000000"/>
          </a:solidFill>
          <a:ln w="11290" cap="sq">
            <a:noFill/>
            <a:prstDash val="solid"/>
            <a:miter/>
          </a:ln>
        </p:spPr>
        <p:txBody>
          <a:bodyPr rtlCol="0" anchor="ctr"/>
          <a:lstStyle/>
          <a:p>
            <a:endParaRPr lang="en-US" sz="1701"/>
          </a:p>
        </p:txBody>
      </p:sp>
      <p:sp>
        <p:nvSpPr>
          <p:cNvPr id="66" name="Freeform 65">
            <a:extLst>
              <a:ext uri="{FF2B5EF4-FFF2-40B4-BE49-F238E27FC236}">
                <a16:creationId xmlns:a16="http://schemas.microsoft.com/office/drawing/2014/main" id="{FDC364EF-8403-4B40-9F75-2C0FEBD4492E}"/>
              </a:ext>
            </a:extLst>
          </p:cNvPr>
          <p:cNvSpPr/>
          <p:nvPr/>
        </p:nvSpPr>
        <p:spPr>
          <a:xfrm>
            <a:off x="1896660" y="5470442"/>
            <a:ext cx="192572" cy="125413"/>
          </a:xfrm>
          <a:custGeom>
            <a:avLst/>
            <a:gdLst>
              <a:gd name="connsiteX0" fmla="*/ 40769 w 203800"/>
              <a:gd name="connsiteY0" fmla="*/ 27424 h 132725"/>
              <a:gd name="connsiteX1" fmla="*/ 25238 w 203800"/>
              <a:gd name="connsiteY1" fmla="*/ 31291 h 132725"/>
              <a:gd name="connsiteX2" fmla="*/ 13589 w 203800"/>
              <a:gd name="connsiteY2" fmla="*/ 41487 h 132725"/>
              <a:gd name="connsiteX3" fmla="*/ 13589 w 203800"/>
              <a:gd name="connsiteY3" fmla="*/ 39553 h 132725"/>
              <a:gd name="connsiteX4" fmla="*/ 12883 w 203800"/>
              <a:gd name="connsiteY4" fmla="*/ 28830 h 132725"/>
              <a:gd name="connsiteX5" fmla="*/ 0 w 203800"/>
              <a:gd name="connsiteY5" fmla="*/ 28830 h 132725"/>
              <a:gd name="connsiteX6" fmla="*/ 0 w 203800"/>
              <a:gd name="connsiteY6" fmla="*/ 108114 h 132725"/>
              <a:gd name="connsiteX7" fmla="*/ 13589 w 203800"/>
              <a:gd name="connsiteY7" fmla="*/ 108114 h 132725"/>
              <a:gd name="connsiteX8" fmla="*/ 13589 w 203800"/>
              <a:gd name="connsiteY8" fmla="*/ 57308 h 132725"/>
              <a:gd name="connsiteX9" fmla="*/ 16943 w 203800"/>
              <a:gd name="connsiteY9" fmla="*/ 50629 h 132725"/>
              <a:gd name="connsiteX10" fmla="*/ 21708 w 203800"/>
              <a:gd name="connsiteY10" fmla="*/ 45707 h 132725"/>
              <a:gd name="connsiteX11" fmla="*/ 28768 w 203800"/>
              <a:gd name="connsiteY11" fmla="*/ 42191 h 132725"/>
              <a:gd name="connsiteX12" fmla="*/ 37945 w 203800"/>
              <a:gd name="connsiteY12" fmla="*/ 40960 h 132725"/>
              <a:gd name="connsiteX13" fmla="*/ 45357 w 203800"/>
              <a:gd name="connsiteY13" fmla="*/ 41312 h 132725"/>
              <a:gd name="connsiteX14" fmla="*/ 52770 w 203800"/>
              <a:gd name="connsiteY14" fmla="*/ 42542 h 132725"/>
              <a:gd name="connsiteX15" fmla="*/ 54710 w 203800"/>
              <a:gd name="connsiteY15" fmla="*/ 29358 h 132725"/>
              <a:gd name="connsiteX16" fmla="*/ 48534 w 203800"/>
              <a:gd name="connsiteY16" fmla="*/ 27952 h 132725"/>
              <a:gd name="connsiteX17" fmla="*/ 40769 w 203800"/>
              <a:gd name="connsiteY17" fmla="*/ 27424 h 132725"/>
              <a:gd name="connsiteX18" fmla="*/ 146111 w 203800"/>
              <a:gd name="connsiteY18" fmla="*/ 67330 h 132725"/>
              <a:gd name="connsiteX19" fmla="*/ 146111 w 203800"/>
              <a:gd name="connsiteY19" fmla="*/ 42366 h 132725"/>
              <a:gd name="connsiteX20" fmla="*/ 143817 w 203800"/>
              <a:gd name="connsiteY20" fmla="*/ 24436 h 132725"/>
              <a:gd name="connsiteX21" fmla="*/ 137110 w 203800"/>
              <a:gd name="connsiteY21" fmla="*/ 11075 h 132725"/>
              <a:gd name="connsiteX22" fmla="*/ 125991 w 203800"/>
              <a:gd name="connsiteY22" fmla="*/ 2813 h 132725"/>
              <a:gd name="connsiteX23" fmla="*/ 111519 w 203800"/>
              <a:gd name="connsiteY23" fmla="*/ 0 h 132725"/>
              <a:gd name="connsiteX24" fmla="*/ 96694 w 203800"/>
              <a:gd name="connsiteY24" fmla="*/ 2813 h 132725"/>
              <a:gd name="connsiteX25" fmla="*/ 85929 w 203800"/>
              <a:gd name="connsiteY25" fmla="*/ 11075 h 132725"/>
              <a:gd name="connsiteX26" fmla="*/ 79046 w 203800"/>
              <a:gd name="connsiteY26" fmla="*/ 24436 h 132725"/>
              <a:gd name="connsiteX27" fmla="*/ 76752 w 203800"/>
              <a:gd name="connsiteY27" fmla="*/ 42366 h 132725"/>
              <a:gd name="connsiteX28" fmla="*/ 76752 w 203800"/>
              <a:gd name="connsiteY28" fmla="*/ 67330 h 132725"/>
              <a:gd name="connsiteX29" fmla="*/ 79046 w 203800"/>
              <a:gd name="connsiteY29" fmla="*/ 85436 h 132725"/>
              <a:gd name="connsiteX30" fmla="*/ 85929 w 203800"/>
              <a:gd name="connsiteY30" fmla="*/ 98620 h 132725"/>
              <a:gd name="connsiteX31" fmla="*/ 96871 w 203800"/>
              <a:gd name="connsiteY31" fmla="*/ 106883 h 132725"/>
              <a:gd name="connsiteX32" fmla="*/ 111519 w 203800"/>
              <a:gd name="connsiteY32" fmla="*/ 109520 h 132725"/>
              <a:gd name="connsiteX33" fmla="*/ 126168 w 203800"/>
              <a:gd name="connsiteY33" fmla="*/ 106883 h 132725"/>
              <a:gd name="connsiteX34" fmla="*/ 137110 w 203800"/>
              <a:gd name="connsiteY34" fmla="*/ 98620 h 132725"/>
              <a:gd name="connsiteX35" fmla="*/ 143817 w 203800"/>
              <a:gd name="connsiteY35" fmla="*/ 85436 h 132725"/>
              <a:gd name="connsiteX36" fmla="*/ 146111 w 203800"/>
              <a:gd name="connsiteY36" fmla="*/ 67330 h 132725"/>
              <a:gd name="connsiteX37" fmla="*/ 90517 w 203800"/>
              <a:gd name="connsiteY37" fmla="*/ 64692 h 132725"/>
              <a:gd name="connsiteX38" fmla="*/ 90517 w 203800"/>
              <a:gd name="connsiteY38" fmla="*/ 61001 h 132725"/>
              <a:gd name="connsiteX39" fmla="*/ 90517 w 203800"/>
              <a:gd name="connsiteY39" fmla="*/ 57308 h 132725"/>
              <a:gd name="connsiteX40" fmla="*/ 90517 w 203800"/>
              <a:gd name="connsiteY40" fmla="*/ 39378 h 132725"/>
              <a:gd name="connsiteX41" fmla="*/ 91929 w 203800"/>
              <a:gd name="connsiteY41" fmla="*/ 26193 h 132725"/>
              <a:gd name="connsiteX42" fmla="*/ 96518 w 203800"/>
              <a:gd name="connsiteY42" fmla="*/ 16876 h 132725"/>
              <a:gd name="connsiteX43" fmla="*/ 102872 w 203800"/>
              <a:gd name="connsiteY43" fmla="*/ 12657 h 132725"/>
              <a:gd name="connsiteX44" fmla="*/ 111519 w 203800"/>
              <a:gd name="connsiteY44" fmla="*/ 11075 h 132725"/>
              <a:gd name="connsiteX45" fmla="*/ 119815 w 203800"/>
              <a:gd name="connsiteY45" fmla="*/ 12482 h 132725"/>
              <a:gd name="connsiteX46" fmla="*/ 125991 w 203800"/>
              <a:gd name="connsiteY46" fmla="*/ 16701 h 132725"/>
              <a:gd name="connsiteX47" fmla="*/ 130050 w 203800"/>
              <a:gd name="connsiteY47" fmla="*/ 23380 h 132725"/>
              <a:gd name="connsiteX48" fmla="*/ 132168 w 203800"/>
              <a:gd name="connsiteY48" fmla="*/ 32697 h 132725"/>
              <a:gd name="connsiteX49" fmla="*/ 90517 w 203800"/>
              <a:gd name="connsiteY49" fmla="*/ 64692 h 132725"/>
              <a:gd name="connsiteX50" fmla="*/ 132522 w 203800"/>
              <a:gd name="connsiteY50" fmla="*/ 70142 h 132725"/>
              <a:gd name="connsiteX51" fmla="*/ 130932 w 203800"/>
              <a:gd name="connsiteY51" fmla="*/ 83854 h 132725"/>
              <a:gd name="connsiteX52" fmla="*/ 125991 w 203800"/>
              <a:gd name="connsiteY52" fmla="*/ 93171 h 132725"/>
              <a:gd name="connsiteX53" fmla="*/ 119815 w 203800"/>
              <a:gd name="connsiteY53" fmla="*/ 97214 h 132725"/>
              <a:gd name="connsiteX54" fmla="*/ 111519 w 203800"/>
              <a:gd name="connsiteY54" fmla="*/ 98620 h 132725"/>
              <a:gd name="connsiteX55" fmla="*/ 103578 w 203800"/>
              <a:gd name="connsiteY55" fmla="*/ 97390 h 132725"/>
              <a:gd name="connsiteX56" fmla="*/ 97577 w 203800"/>
              <a:gd name="connsiteY56" fmla="*/ 93523 h 132725"/>
              <a:gd name="connsiteX57" fmla="*/ 93165 w 203800"/>
              <a:gd name="connsiteY57" fmla="*/ 86842 h 132725"/>
              <a:gd name="connsiteX58" fmla="*/ 90871 w 203800"/>
              <a:gd name="connsiteY58" fmla="*/ 77350 h 132725"/>
              <a:gd name="connsiteX59" fmla="*/ 132522 w 203800"/>
              <a:gd name="connsiteY59" fmla="*/ 45707 h 132725"/>
              <a:gd name="connsiteX60" fmla="*/ 132522 w 203800"/>
              <a:gd name="connsiteY60" fmla="*/ 50980 h 132725"/>
              <a:gd name="connsiteX61" fmla="*/ 132522 w 203800"/>
              <a:gd name="connsiteY61" fmla="*/ 55023 h 132725"/>
              <a:gd name="connsiteX62" fmla="*/ 132522 w 203800"/>
              <a:gd name="connsiteY62" fmla="*/ 70142 h 132725"/>
              <a:gd name="connsiteX63" fmla="*/ 203801 w 203800"/>
              <a:gd name="connsiteY63" fmla="*/ 104949 h 132725"/>
              <a:gd name="connsiteX64" fmla="*/ 203801 w 203800"/>
              <a:gd name="connsiteY64" fmla="*/ 92116 h 132725"/>
              <a:gd name="connsiteX65" fmla="*/ 188976 w 203800"/>
              <a:gd name="connsiteY65" fmla="*/ 92116 h 132725"/>
              <a:gd name="connsiteX66" fmla="*/ 188976 w 203800"/>
              <a:gd name="connsiteY66" fmla="*/ 105125 h 132725"/>
              <a:gd name="connsiteX67" fmla="*/ 187388 w 203800"/>
              <a:gd name="connsiteY67" fmla="*/ 117255 h 132725"/>
              <a:gd name="connsiteX68" fmla="*/ 182446 w 203800"/>
              <a:gd name="connsiteY68" fmla="*/ 128154 h 132725"/>
              <a:gd name="connsiteX69" fmla="*/ 190918 w 203800"/>
              <a:gd name="connsiteY69" fmla="*/ 132725 h 132725"/>
              <a:gd name="connsiteX70" fmla="*/ 200271 w 203800"/>
              <a:gd name="connsiteY70" fmla="*/ 119891 h 132725"/>
              <a:gd name="connsiteX71" fmla="*/ 203801 w 203800"/>
              <a:gd name="connsiteY71" fmla="*/ 104949 h 13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3800" h="132725">
                <a:moveTo>
                  <a:pt x="40769" y="27424"/>
                </a:moveTo>
                <a:cubicBezTo>
                  <a:pt x="35004" y="27424"/>
                  <a:pt x="29826" y="28713"/>
                  <a:pt x="25238" y="31291"/>
                </a:cubicBezTo>
                <a:cubicBezTo>
                  <a:pt x="20766" y="33753"/>
                  <a:pt x="16884" y="37151"/>
                  <a:pt x="13589" y="41487"/>
                </a:cubicBezTo>
                <a:lnTo>
                  <a:pt x="13589" y="39553"/>
                </a:lnTo>
                <a:lnTo>
                  <a:pt x="12883" y="28830"/>
                </a:lnTo>
                <a:lnTo>
                  <a:pt x="0" y="28830"/>
                </a:lnTo>
                <a:lnTo>
                  <a:pt x="0" y="108114"/>
                </a:lnTo>
                <a:lnTo>
                  <a:pt x="13589" y="108114"/>
                </a:lnTo>
                <a:lnTo>
                  <a:pt x="13589" y="57308"/>
                </a:lnTo>
                <a:cubicBezTo>
                  <a:pt x="14531" y="54848"/>
                  <a:pt x="15648" y="52621"/>
                  <a:pt x="16943" y="50629"/>
                </a:cubicBezTo>
                <a:cubicBezTo>
                  <a:pt x="18355" y="48636"/>
                  <a:pt x="19943" y="46996"/>
                  <a:pt x="21708" y="45707"/>
                </a:cubicBezTo>
                <a:cubicBezTo>
                  <a:pt x="23709" y="44066"/>
                  <a:pt x="26061" y="42894"/>
                  <a:pt x="28768" y="42191"/>
                </a:cubicBezTo>
                <a:cubicBezTo>
                  <a:pt x="31474" y="41370"/>
                  <a:pt x="34533" y="40960"/>
                  <a:pt x="37945" y="40960"/>
                </a:cubicBezTo>
                <a:cubicBezTo>
                  <a:pt x="40533" y="40960"/>
                  <a:pt x="43004" y="41077"/>
                  <a:pt x="45357" y="41312"/>
                </a:cubicBezTo>
                <a:cubicBezTo>
                  <a:pt x="47711" y="41546"/>
                  <a:pt x="50181" y="41957"/>
                  <a:pt x="52770" y="42542"/>
                </a:cubicBezTo>
                <a:lnTo>
                  <a:pt x="54710" y="29358"/>
                </a:lnTo>
                <a:cubicBezTo>
                  <a:pt x="53298" y="28772"/>
                  <a:pt x="51240" y="28303"/>
                  <a:pt x="48534" y="27952"/>
                </a:cubicBezTo>
                <a:cubicBezTo>
                  <a:pt x="45828" y="27599"/>
                  <a:pt x="43239" y="27424"/>
                  <a:pt x="40769" y="27424"/>
                </a:cubicBezTo>
                <a:close/>
                <a:moveTo>
                  <a:pt x="146111" y="67330"/>
                </a:moveTo>
                <a:lnTo>
                  <a:pt x="146111" y="42366"/>
                </a:lnTo>
                <a:cubicBezTo>
                  <a:pt x="146111" y="35570"/>
                  <a:pt x="145346" y="29592"/>
                  <a:pt x="143817" y="24436"/>
                </a:cubicBezTo>
                <a:cubicBezTo>
                  <a:pt x="142286" y="19161"/>
                  <a:pt x="140051" y="14708"/>
                  <a:pt x="137110" y="11075"/>
                </a:cubicBezTo>
                <a:cubicBezTo>
                  <a:pt x="134051" y="7442"/>
                  <a:pt x="130344" y="4688"/>
                  <a:pt x="125991" y="2813"/>
                </a:cubicBezTo>
                <a:cubicBezTo>
                  <a:pt x="121755" y="937"/>
                  <a:pt x="116931" y="0"/>
                  <a:pt x="111519" y="0"/>
                </a:cubicBezTo>
                <a:cubicBezTo>
                  <a:pt x="105989" y="0"/>
                  <a:pt x="101048" y="937"/>
                  <a:pt x="96694" y="2813"/>
                </a:cubicBezTo>
                <a:cubicBezTo>
                  <a:pt x="92459" y="4688"/>
                  <a:pt x="88870" y="7442"/>
                  <a:pt x="85929" y="11075"/>
                </a:cubicBezTo>
                <a:cubicBezTo>
                  <a:pt x="82987" y="14708"/>
                  <a:pt x="80693" y="19161"/>
                  <a:pt x="79046" y="24436"/>
                </a:cubicBezTo>
                <a:cubicBezTo>
                  <a:pt x="77516" y="29592"/>
                  <a:pt x="76752" y="35570"/>
                  <a:pt x="76752" y="42366"/>
                </a:cubicBezTo>
                <a:lnTo>
                  <a:pt x="76752" y="67330"/>
                </a:lnTo>
                <a:cubicBezTo>
                  <a:pt x="76752" y="74126"/>
                  <a:pt x="77516" y="80162"/>
                  <a:pt x="79046" y="85436"/>
                </a:cubicBezTo>
                <a:cubicBezTo>
                  <a:pt x="80693" y="90593"/>
                  <a:pt x="82987" y="94988"/>
                  <a:pt x="85929" y="98620"/>
                </a:cubicBezTo>
                <a:cubicBezTo>
                  <a:pt x="88988" y="102253"/>
                  <a:pt x="92635" y="105008"/>
                  <a:pt x="96871" y="106883"/>
                </a:cubicBezTo>
                <a:cubicBezTo>
                  <a:pt x="101224" y="108640"/>
                  <a:pt x="106107" y="109520"/>
                  <a:pt x="111519" y="109520"/>
                </a:cubicBezTo>
                <a:cubicBezTo>
                  <a:pt x="117049" y="109520"/>
                  <a:pt x="121932" y="108640"/>
                  <a:pt x="126168" y="106883"/>
                </a:cubicBezTo>
                <a:cubicBezTo>
                  <a:pt x="130521" y="105008"/>
                  <a:pt x="134168" y="102253"/>
                  <a:pt x="137110" y="98620"/>
                </a:cubicBezTo>
                <a:cubicBezTo>
                  <a:pt x="140051" y="94988"/>
                  <a:pt x="142286" y="90593"/>
                  <a:pt x="143817" y="85436"/>
                </a:cubicBezTo>
                <a:cubicBezTo>
                  <a:pt x="145346" y="80162"/>
                  <a:pt x="146111" y="74126"/>
                  <a:pt x="146111" y="67330"/>
                </a:cubicBezTo>
                <a:close/>
                <a:moveTo>
                  <a:pt x="90517" y="64692"/>
                </a:moveTo>
                <a:cubicBezTo>
                  <a:pt x="90517" y="63403"/>
                  <a:pt x="90517" y="62172"/>
                  <a:pt x="90517" y="61001"/>
                </a:cubicBezTo>
                <a:cubicBezTo>
                  <a:pt x="90517" y="59712"/>
                  <a:pt x="90517" y="58481"/>
                  <a:pt x="90517" y="57308"/>
                </a:cubicBezTo>
                <a:lnTo>
                  <a:pt x="90517" y="39378"/>
                </a:lnTo>
                <a:cubicBezTo>
                  <a:pt x="90517" y="34339"/>
                  <a:pt x="90988" y="29944"/>
                  <a:pt x="91929" y="26193"/>
                </a:cubicBezTo>
                <a:cubicBezTo>
                  <a:pt x="92989" y="22443"/>
                  <a:pt x="94518" y="19337"/>
                  <a:pt x="96518" y="16876"/>
                </a:cubicBezTo>
                <a:cubicBezTo>
                  <a:pt x="98283" y="15001"/>
                  <a:pt x="100400" y="13594"/>
                  <a:pt x="102872" y="12657"/>
                </a:cubicBezTo>
                <a:cubicBezTo>
                  <a:pt x="105342" y="11602"/>
                  <a:pt x="108225" y="11075"/>
                  <a:pt x="111519" y="11075"/>
                </a:cubicBezTo>
                <a:cubicBezTo>
                  <a:pt x="114696" y="11075"/>
                  <a:pt x="117461" y="11543"/>
                  <a:pt x="119815" y="12482"/>
                </a:cubicBezTo>
                <a:cubicBezTo>
                  <a:pt x="122285" y="13419"/>
                  <a:pt x="124344" y="14825"/>
                  <a:pt x="125991" y="16701"/>
                </a:cubicBezTo>
                <a:cubicBezTo>
                  <a:pt x="127756" y="18458"/>
                  <a:pt x="129109" y="20685"/>
                  <a:pt x="130050" y="23380"/>
                </a:cubicBezTo>
                <a:cubicBezTo>
                  <a:pt x="131110" y="26076"/>
                  <a:pt x="131816" y="29181"/>
                  <a:pt x="132168" y="32697"/>
                </a:cubicBezTo>
                <a:lnTo>
                  <a:pt x="90517" y="64692"/>
                </a:lnTo>
                <a:close/>
                <a:moveTo>
                  <a:pt x="132522" y="70142"/>
                </a:moveTo>
                <a:cubicBezTo>
                  <a:pt x="132522" y="75416"/>
                  <a:pt x="131992" y="79987"/>
                  <a:pt x="130932" y="83854"/>
                </a:cubicBezTo>
                <a:cubicBezTo>
                  <a:pt x="129874" y="87722"/>
                  <a:pt x="128226" y="90827"/>
                  <a:pt x="125991" y="93171"/>
                </a:cubicBezTo>
                <a:cubicBezTo>
                  <a:pt x="124226" y="94929"/>
                  <a:pt x="122167" y="96277"/>
                  <a:pt x="119815" y="97214"/>
                </a:cubicBezTo>
                <a:cubicBezTo>
                  <a:pt x="117461" y="98152"/>
                  <a:pt x="114696" y="98620"/>
                  <a:pt x="111519" y="98620"/>
                </a:cubicBezTo>
                <a:cubicBezTo>
                  <a:pt x="108578" y="98620"/>
                  <a:pt x="105931" y="98211"/>
                  <a:pt x="103578" y="97390"/>
                </a:cubicBezTo>
                <a:cubicBezTo>
                  <a:pt x="101224" y="96452"/>
                  <a:pt x="99223" y="95163"/>
                  <a:pt x="97577" y="93523"/>
                </a:cubicBezTo>
                <a:cubicBezTo>
                  <a:pt x="95812" y="91764"/>
                  <a:pt x="94341" y="89538"/>
                  <a:pt x="93165" y="86842"/>
                </a:cubicBezTo>
                <a:cubicBezTo>
                  <a:pt x="92105" y="84147"/>
                  <a:pt x="91341" y="80982"/>
                  <a:pt x="90871" y="77350"/>
                </a:cubicBezTo>
                <a:lnTo>
                  <a:pt x="132522" y="45707"/>
                </a:lnTo>
                <a:cubicBezTo>
                  <a:pt x="132522" y="47113"/>
                  <a:pt x="132522" y="48870"/>
                  <a:pt x="132522" y="50980"/>
                </a:cubicBezTo>
                <a:cubicBezTo>
                  <a:pt x="132522" y="52972"/>
                  <a:pt x="132522" y="54320"/>
                  <a:pt x="132522" y="55023"/>
                </a:cubicBezTo>
                <a:lnTo>
                  <a:pt x="132522" y="70142"/>
                </a:lnTo>
                <a:close/>
                <a:moveTo>
                  <a:pt x="203801" y="104949"/>
                </a:moveTo>
                <a:lnTo>
                  <a:pt x="203801" y="92116"/>
                </a:lnTo>
                <a:lnTo>
                  <a:pt x="188976" y="92116"/>
                </a:lnTo>
                <a:lnTo>
                  <a:pt x="188976" y="105125"/>
                </a:lnTo>
                <a:cubicBezTo>
                  <a:pt x="188976" y="109344"/>
                  <a:pt x="188447" y="113387"/>
                  <a:pt x="187388" y="117255"/>
                </a:cubicBezTo>
                <a:cubicBezTo>
                  <a:pt x="186447" y="121122"/>
                  <a:pt x="184799" y="124755"/>
                  <a:pt x="182446" y="128154"/>
                </a:cubicBezTo>
                <a:lnTo>
                  <a:pt x="190918" y="132725"/>
                </a:lnTo>
                <a:cubicBezTo>
                  <a:pt x="194918" y="129209"/>
                  <a:pt x="198036" y="124932"/>
                  <a:pt x="200271" y="119891"/>
                </a:cubicBezTo>
                <a:cubicBezTo>
                  <a:pt x="202625" y="114852"/>
                  <a:pt x="203801" y="109871"/>
                  <a:pt x="203801" y="104949"/>
                </a:cubicBezTo>
                <a:close/>
              </a:path>
            </a:pathLst>
          </a:custGeom>
          <a:solidFill>
            <a:srgbClr val="000000"/>
          </a:solidFill>
          <a:ln w="11290" cap="sq">
            <a:noFill/>
            <a:prstDash val="solid"/>
            <a:miter/>
          </a:ln>
        </p:spPr>
        <p:txBody>
          <a:bodyPr rtlCol="0" anchor="ctr"/>
          <a:lstStyle/>
          <a:p>
            <a:endParaRPr lang="en-US" sz="1701"/>
          </a:p>
        </p:txBody>
      </p:sp>
      <p:sp>
        <p:nvSpPr>
          <p:cNvPr id="67" name="Freeform 66">
            <a:extLst>
              <a:ext uri="{FF2B5EF4-FFF2-40B4-BE49-F238E27FC236}">
                <a16:creationId xmlns:a16="http://schemas.microsoft.com/office/drawing/2014/main" id="{4CB11E9E-670D-2443-AB09-3503726512B9}"/>
              </a:ext>
            </a:extLst>
          </p:cNvPr>
          <p:cNvSpPr/>
          <p:nvPr/>
        </p:nvSpPr>
        <p:spPr>
          <a:xfrm>
            <a:off x="2238116" y="5471937"/>
            <a:ext cx="116216" cy="100662"/>
          </a:xfrm>
          <a:custGeom>
            <a:avLst/>
            <a:gdLst>
              <a:gd name="connsiteX0" fmla="*/ 40764 w 122992"/>
              <a:gd name="connsiteY0" fmla="*/ 25842 h 106531"/>
              <a:gd name="connsiteX1" fmla="*/ 25233 w 122992"/>
              <a:gd name="connsiteY1" fmla="*/ 29709 h 106531"/>
              <a:gd name="connsiteX2" fmla="*/ 13588 w 122992"/>
              <a:gd name="connsiteY2" fmla="*/ 39906 h 106531"/>
              <a:gd name="connsiteX3" fmla="*/ 13588 w 122992"/>
              <a:gd name="connsiteY3" fmla="*/ 37972 h 106531"/>
              <a:gd name="connsiteX4" fmla="*/ 12876 w 122992"/>
              <a:gd name="connsiteY4" fmla="*/ 27248 h 106531"/>
              <a:gd name="connsiteX5" fmla="*/ 0 w 122992"/>
              <a:gd name="connsiteY5" fmla="*/ 27248 h 106531"/>
              <a:gd name="connsiteX6" fmla="*/ 0 w 122992"/>
              <a:gd name="connsiteY6" fmla="*/ 106532 h 106531"/>
              <a:gd name="connsiteX7" fmla="*/ 13588 w 122992"/>
              <a:gd name="connsiteY7" fmla="*/ 106532 h 106531"/>
              <a:gd name="connsiteX8" fmla="*/ 13588 w 122992"/>
              <a:gd name="connsiteY8" fmla="*/ 55727 h 106531"/>
              <a:gd name="connsiteX9" fmla="*/ 16943 w 122992"/>
              <a:gd name="connsiteY9" fmla="*/ 49047 h 106531"/>
              <a:gd name="connsiteX10" fmla="*/ 21709 w 122992"/>
              <a:gd name="connsiteY10" fmla="*/ 44125 h 106531"/>
              <a:gd name="connsiteX11" fmla="*/ 28769 w 122992"/>
              <a:gd name="connsiteY11" fmla="*/ 40609 h 106531"/>
              <a:gd name="connsiteX12" fmla="*/ 37940 w 122992"/>
              <a:gd name="connsiteY12" fmla="*/ 39378 h 106531"/>
              <a:gd name="connsiteX13" fmla="*/ 45350 w 122992"/>
              <a:gd name="connsiteY13" fmla="*/ 39730 h 106531"/>
              <a:gd name="connsiteX14" fmla="*/ 52771 w 122992"/>
              <a:gd name="connsiteY14" fmla="*/ 40960 h 106531"/>
              <a:gd name="connsiteX15" fmla="*/ 54714 w 122992"/>
              <a:gd name="connsiteY15" fmla="*/ 27776 h 106531"/>
              <a:gd name="connsiteX16" fmla="*/ 48535 w 122992"/>
              <a:gd name="connsiteY16" fmla="*/ 26370 h 106531"/>
              <a:gd name="connsiteX17" fmla="*/ 40764 w 122992"/>
              <a:gd name="connsiteY17" fmla="*/ 25842 h 106531"/>
              <a:gd name="connsiteX18" fmla="*/ 122993 w 122992"/>
              <a:gd name="connsiteY18" fmla="*/ 106532 h 106531"/>
              <a:gd name="connsiteX19" fmla="*/ 122993 w 122992"/>
              <a:gd name="connsiteY19" fmla="*/ 0 h 106531"/>
              <a:gd name="connsiteX20" fmla="*/ 121931 w 122992"/>
              <a:gd name="connsiteY20" fmla="*/ 0 h 106531"/>
              <a:gd name="connsiteX21" fmla="*/ 81517 w 122992"/>
              <a:gd name="connsiteY21" fmla="*/ 15470 h 106531"/>
              <a:gd name="connsiteX22" fmla="*/ 81517 w 122992"/>
              <a:gd name="connsiteY22" fmla="*/ 27776 h 106531"/>
              <a:gd name="connsiteX23" fmla="*/ 109405 w 122992"/>
              <a:gd name="connsiteY23" fmla="*/ 17228 h 106531"/>
              <a:gd name="connsiteX24" fmla="*/ 109405 w 122992"/>
              <a:gd name="connsiteY24" fmla="*/ 106532 h 106531"/>
              <a:gd name="connsiteX25" fmla="*/ 122993 w 122992"/>
              <a:gd name="connsiteY25" fmla="*/ 106532 h 10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2992" h="106531">
                <a:moveTo>
                  <a:pt x="40764" y="25842"/>
                </a:moveTo>
                <a:cubicBezTo>
                  <a:pt x="35004" y="25842"/>
                  <a:pt x="29819" y="27131"/>
                  <a:pt x="25233" y="29709"/>
                </a:cubicBezTo>
                <a:cubicBezTo>
                  <a:pt x="20760" y="32171"/>
                  <a:pt x="16886" y="35570"/>
                  <a:pt x="13588" y="39906"/>
                </a:cubicBezTo>
                <a:lnTo>
                  <a:pt x="13588" y="37972"/>
                </a:lnTo>
                <a:lnTo>
                  <a:pt x="12876" y="27248"/>
                </a:lnTo>
                <a:lnTo>
                  <a:pt x="0" y="27248"/>
                </a:lnTo>
                <a:lnTo>
                  <a:pt x="0" y="106532"/>
                </a:lnTo>
                <a:lnTo>
                  <a:pt x="13588" y="106532"/>
                </a:lnTo>
                <a:lnTo>
                  <a:pt x="13588" y="55727"/>
                </a:lnTo>
                <a:cubicBezTo>
                  <a:pt x="14526" y="53266"/>
                  <a:pt x="15644" y="51039"/>
                  <a:pt x="16943" y="49047"/>
                </a:cubicBezTo>
                <a:cubicBezTo>
                  <a:pt x="18355" y="47054"/>
                  <a:pt x="19936" y="45414"/>
                  <a:pt x="21709" y="44125"/>
                </a:cubicBezTo>
                <a:cubicBezTo>
                  <a:pt x="23709" y="42484"/>
                  <a:pt x="26058" y="41312"/>
                  <a:pt x="28769" y="40609"/>
                </a:cubicBezTo>
                <a:cubicBezTo>
                  <a:pt x="31468" y="39789"/>
                  <a:pt x="34529" y="39378"/>
                  <a:pt x="37940" y="39378"/>
                </a:cubicBezTo>
                <a:cubicBezTo>
                  <a:pt x="40527" y="39378"/>
                  <a:pt x="43001" y="39495"/>
                  <a:pt x="45350" y="39730"/>
                </a:cubicBezTo>
                <a:cubicBezTo>
                  <a:pt x="47711" y="39964"/>
                  <a:pt x="50184" y="40375"/>
                  <a:pt x="52771" y="40960"/>
                </a:cubicBezTo>
                <a:lnTo>
                  <a:pt x="54714" y="27776"/>
                </a:lnTo>
                <a:cubicBezTo>
                  <a:pt x="53302" y="27190"/>
                  <a:pt x="51235" y="26721"/>
                  <a:pt x="48535" y="26370"/>
                </a:cubicBezTo>
                <a:cubicBezTo>
                  <a:pt x="45824" y="26018"/>
                  <a:pt x="43238" y="25842"/>
                  <a:pt x="40764" y="25842"/>
                </a:cubicBezTo>
                <a:close/>
                <a:moveTo>
                  <a:pt x="122993" y="106532"/>
                </a:moveTo>
                <a:lnTo>
                  <a:pt x="122993" y="0"/>
                </a:lnTo>
                <a:lnTo>
                  <a:pt x="121931" y="0"/>
                </a:lnTo>
                <a:lnTo>
                  <a:pt x="81517" y="15470"/>
                </a:lnTo>
                <a:lnTo>
                  <a:pt x="81517" y="27776"/>
                </a:lnTo>
                <a:lnTo>
                  <a:pt x="109405" y="17228"/>
                </a:lnTo>
                <a:lnTo>
                  <a:pt x="109405" y="106532"/>
                </a:lnTo>
                <a:lnTo>
                  <a:pt x="122993" y="106532"/>
                </a:lnTo>
                <a:close/>
              </a:path>
            </a:pathLst>
          </a:custGeom>
          <a:solidFill>
            <a:srgbClr val="026974"/>
          </a:solidFill>
          <a:ln w="11290" cap="sq">
            <a:noFill/>
            <a:prstDash val="solid"/>
            <a:miter/>
          </a:ln>
        </p:spPr>
        <p:txBody>
          <a:bodyPr rtlCol="0" anchor="ctr"/>
          <a:lstStyle/>
          <a:p>
            <a:endParaRPr lang="en-US" sz="1701"/>
          </a:p>
        </p:txBody>
      </p:sp>
      <p:sp>
        <p:nvSpPr>
          <p:cNvPr id="68" name="Freeform 67">
            <a:extLst>
              <a:ext uri="{FF2B5EF4-FFF2-40B4-BE49-F238E27FC236}">
                <a16:creationId xmlns:a16="http://schemas.microsoft.com/office/drawing/2014/main" id="{AFC0C218-0F73-C64C-AD93-1434C8C738E8}"/>
              </a:ext>
            </a:extLst>
          </p:cNvPr>
          <p:cNvSpPr/>
          <p:nvPr/>
        </p:nvSpPr>
        <p:spPr>
          <a:xfrm>
            <a:off x="2410505" y="5466289"/>
            <a:ext cx="477856" cy="135046"/>
          </a:xfrm>
          <a:custGeom>
            <a:avLst/>
            <a:gdLst>
              <a:gd name="connsiteX0" fmla="*/ 21359 w 505717"/>
              <a:gd name="connsiteY0" fmla="*/ 109344 h 142920"/>
              <a:gd name="connsiteX1" fmla="*/ 21359 w 505717"/>
              <a:gd name="connsiteY1" fmla="*/ 96511 h 142920"/>
              <a:gd name="connsiteX2" fmla="*/ 6540 w 505717"/>
              <a:gd name="connsiteY2" fmla="*/ 96511 h 142920"/>
              <a:gd name="connsiteX3" fmla="*/ 6540 w 505717"/>
              <a:gd name="connsiteY3" fmla="*/ 109519 h 142920"/>
              <a:gd name="connsiteX4" fmla="*/ 4947 w 505717"/>
              <a:gd name="connsiteY4" fmla="*/ 121650 h 142920"/>
              <a:gd name="connsiteX5" fmla="*/ 0 w 505717"/>
              <a:gd name="connsiteY5" fmla="*/ 132548 h 142920"/>
              <a:gd name="connsiteX6" fmla="*/ 8471 w 505717"/>
              <a:gd name="connsiteY6" fmla="*/ 137120 h 142920"/>
              <a:gd name="connsiteX7" fmla="*/ 17835 w 505717"/>
              <a:gd name="connsiteY7" fmla="*/ 124286 h 142920"/>
              <a:gd name="connsiteX8" fmla="*/ 21359 w 505717"/>
              <a:gd name="connsiteY8" fmla="*/ 109344 h 142920"/>
              <a:gd name="connsiteX9" fmla="*/ 169744 w 505717"/>
              <a:gd name="connsiteY9" fmla="*/ 0 h 142920"/>
              <a:gd name="connsiteX10" fmla="*/ 169744 w 505717"/>
              <a:gd name="connsiteY10" fmla="*/ 11777 h 142920"/>
              <a:gd name="connsiteX11" fmla="*/ 196750 w 505717"/>
              <a:gd name="connsiteY11" fmla="*/ 11777 h 142920"/>
              <a:gd name="connsiteX12" fmla="*/ 196750 w 505717"/>
              <a:gd name="connsiteY12" fmla="*/ 100730 h 142920"/>
              <a:gd name="connsiteX13" fmla="*/ 169744 w 505717"/>
              <a:gd name="connsiteY13" fmla="*/ 100730 h 142920"/>
              <a:gd name="connsiteX14" fmla="*/ 169744 w 505717"/>
              <a:gd name="connsiteY14" fmla="*/ 112508 h 142920"/>
              <a:gd name="connsiteX15" fmla="*/ 236283 w 505717"/>
              <a:gd name="connsiteY15" fmla="*/ 112508 h 142920"/>
              <a:gd name="connsiteX16" fmla="*/ 236283 w 505717"/>
              <a:gd name="connsiteY16" fmla="*/ 100730 h 142920"/>
              <a:gd name="connsiteX17" fmla="*/ 210338 w 505717"/>
              <a:gd name="connsiteY17" fmla="*/ 100730 h 142920"/>
              <a:gd name="connsiteX18" fmla="*/ 210338 w 505717"/>
              <a:gd name="connsiteY18" fmla="*/ 0 h 142920"/>
              <a:gd name="connsiteX19" fmla="*/ 169744 w 505717"/>
              <a:gd name="connsiteY19" fmla="*/ 0 h 142920"/>
              <a:gd name="connsiteX20" fmla="*/ 254085 w 505717"/>
              <a:gd name="connsiteY20" fmla="*/ 72251 h 142920"/>
              <a:gd name="connsiteX21" fmla="*/ 254085 w 505717"/>
              <a:gd name="connsiteY21" fmla="*/ 73834 h 142920"/>
              <a:gd name="connsiteX22" fmla="*/ 256558 w 505717"/>
              <a:gd name="connsiteY22" fmla="*/ 89655 h 142920"/>
              <a:gd name="connsiteX23" fmla="*/ 263787 w 505717"/>
              <a:gd name="connsiteY23" fmla="*/ 102487 h 142920"/>
              <a:gd name="connsiteX24" fmla="*/ 275082 w 505717"/>
              <a:gd name="connsiteY24" fmla="*/ 110925 h 142920"/>
              <a:gd name="connsiteX25" fmla="*/ 290263 w 505717"/>
              <a:gd name="connsiteY25" fmla="*/ 113915 h 142920"/>
              <a:gd name="connsiteX26" fmla="*/ 305263 w 505717"/>
              <a:gd name="connsiteY26" fmla="*/ 110925 h 142920"/>
              <a:gd name="connsiteX27" fmla="*/ 316739 w 505717"/>
              <a:gd name="connsiteY27" fmla="*/ 102487 h 142920"/>
              <a:gd name="connsiteX28" fmla="*/ 323798 w 505717"/>
              <a:gd name="connsiteY28" fmla="*/ 89655 h 142920"/>
              <a:gd name="connsiteX29" fmla="*/ 326441 w 505717"/>
              <a:gd name="connsiteY29" fmla="*/ 73834 h 142920"/>
              <a:gd name="connsiteX30" fmla="*/ 326441 w 505717"/>
              <a:gd name="connsiteY30" fmla="*/ 72251 h 142920"/>
              <a:gd name="connsiteX31" fmla="*/ 323798 w 505717"/>
              <a:gd name="connsiteY31" fmla="*/ 56254 h 142920"/>
              <a:gd name="connsiteX32" fmla="*/ 316739 w 505717"/>
              <a:gd name="connsiteY32" fmla="*/ 43420 h 142920"/>
              <a:gd name="connsiteX33" fmla="*/ 305263 w 505717"/>
              <a:gd name="connsiteY33" fmla="*/ 34982 h 142920"/>
              <a:gd name="connsiteX34" fmla="*/ 290093 w 505717"/>
              <a:gd name="connsiteY34" fmla="*/ 31818 h 142920"/>
              <a:gd name="connsiteX35" fmla="*/ 275082 w 505717"/>
              <a:gd name="connsiteY35" fmla="*/ 34982 h 142920"/>
              <a:gd name="connsiteX36" fmla="*/ 263787 w 505717"/>
              <a:gd name="connsiteY36" fmla="*/ 43420 h 142920"/>
              <a:gd name="connsiteX37" fmla="*/ 256558 w 505717"/>
              <a:gd name="connsiteY37" fmla="*/ 56254 h 142920"/>
              <a:gd name="connsiteX38" fmla="*/ 254085 w 505717"/>
              <a:gd name="connsiteY38" fmla="*/ 72251 h 142920"/>
              <a:gd name="connsiteX39" fmla="*/ 267672 w 505717"/>
              <a:gd name="connsiteY39" fmla="*/ 73834 h 142920"/>
              <a:gd name="connsiteX40" fmla="*/ 267672 w 505717"/>
              <a:gd name="connsiteY40" fmla="*/ 72251 h 142920"/>
              <a:gd name="connsiteX41" fmla="*/ 269084 w 505717"/>
              <a:gd name="connsiteY41" fmla="*/ 61176 h 142920"/>
              <a:gd name="connsiteX42" fmla="*/ 273320 w 505717"/>
              <a:gd name="connsiteY42" fmla="*/ 51683 h 142920"/>
              <a:gd name="connsiteX43" fmla="*/ 280210 w 505717"/>
              <a:gd name="connsiteY43" fmla="*/ 45354 h 142920"/>
              <a:gd name="connsiteX44" fmla="*/ 290093 w 505717"/>
              <a:gd name="connsiteY44" fmla="*/ 42894 h 142920"/>
              <a:gd name="connsiteX45" fmla="*/ 299977 w 505717"/>
              <a:gd name="connsiteY45" fmla="*/ 45354 h 142920"/>
              <a:gd name="connsiteX46" fmla="*/ 307206 w 505717"/>
              <a:gd name="connsiteY46" fmla="*/ 51683 h 142920"/>
              <a:gd name="connsiteX47" fmla="*/ 311272 w 505717"/>
              <a:gd name="connsiteY47" fmla="*/ 61176 h 142920"/>
              <a:gd name="connsiteX48" fmla="*/ 312853 w 505717"/>
              <a:gd name="connsiteY48" fmla="*/ 72251 h 142920"/>
              <a:gd name="connsiteX49" fmla="*/ 312853 w 505717"/>
              <a:gd name="connsiteY49" fmla="*/ 73834 h 142920"/>
              <a:gd name="connsiteX50" fmla="*/ 311441 w 505717"/>
              <a:gd name="connsiteY50" fmla="*/ 84908 h 142920"/>
              <a:gd name="connsiteX51" fmla="*/ 307206 w 505717"/>
              <a:gd name="connsiteY51" fmla="*/ 94226 h 142920"/>
              <a:gd name="connsiteX52" fmla="*/ 300146 w 505717"/>
              <a:gd name="connsiteY52" fmla="*/ 100730 h 142920"/>
              <a:gd name="connsiteX53" fmla="*/ 290263 w 505717"/>
              <a:gd name="connsiteY53" fmla="*/ 103015 h 142920"/>
              <a:gd name="connsiteX54" fmla="*/ 280380 w 505717"/>
              <a:gd name="connsiteY54" fmla="*/ 100730 h 142920"/>
              <a:gd name="connsiteX55" fmla="*/ 273320 w 505717"/>
              <a:gd name="connsiteY55" fmla="*/ 94226 h 142920"/>
              <a:gd name="connsiteX56" fmla="*/ 269084 w 505717"/>
              <a:gd name="connsiteY56" fmla="*/ 84908 h 142920"/>
              <a:gd name="connsiteX57" fmla="*/ 267672 w 505717"/>
              <a:gd name="connsiteY57" fmla="*/ 73834 h 142920"/>
              <a:gd name="connsiteX58" fmla="*/ 344423 w 505717"/>
              <a:gd name="connsiteY58" fmla="*/ 72251 h 142920"/>
              <a:gd name="connsiteX59" fmla="*/ 344423 w 505717"/>
              <a:gd name="connsiteY59" fmla="*/ 73834 h 142920"/>
              <a:gd name="connsiteX60" fmla="*/ 346897 w 505717"/>
              <a:gd name="connsiteY60" fmla="*/ 89655 h 142920"/>
              <a:gd name="connsiteX61" fmla="*/ 354137 w 505717"/>
              <a:gd name="connsiteY61" fmla="*/ 102487 h 142920"/>
              <a:gd name="connsiteX62" fmla="*/ 365432 w 505717"/>
              <a:gd name="connsiteY62" fmla="*/ 110925 h 142920"/>
              <a:gd name="connsiteX63" fmla="*/ 380601 w 505717"/>
              <a:gd name="connsiteY63" fmla="*/ 113915 h 142920"/>
              <a:gd name="connsiteX64" fmla="*/ 395601 w 505717"/>
              <a:gd name="connsiteY64" fmla="*/ 110925 h 142920"/>
              <a:gd name="connsiteX65" fmla="*/ 407077 w 505717"/>
              <a:gd name="connsiteY65" fmla="*/ 102487 h 142920"/>
              <a:gd name="connsiteX66" fmla="*/ 414137 w 505717"/>
              <a:gd name="connsiteY66" fmla="*/ 89655 h 142920"/>
              <a:gd name="connsiteX67" fmla="*/ 416780 w 505717"/>
              <a:gd name="connsiteY67" fmla="*/ 73834 h 142920"/>
              <a:gd name="connsiteX68" fmla="*/ 416780 w 505717"/>
              <a:gd name="connsiteY68" fmla="*/ 72251 h 142920"/>
              <a:gd name="connsiteX69" fmla="*/ 414137 w 505717"/>
              <a:gd name="connsiteY69" fmla="*/ 56254 h 142920"/>
              <a:gd name="connsiteX70" fmla="*/ 407077 w 505717"/>
              <a:gd name="connsiteY70" fmla="*/ 43420 h 142920"/>
              <a:gd name="connsiteX71" fmla="*/ 395601 w 505717"/>
              <a:gd name="connsiteY71" fmla="*/ 34982 h 142920"/>
              <a:gd name="connsiteX72" fmla="*/ 380432 w 505717"/>
              <a:gd name="connsiteY72" fmla="*/ 31818 h 142920"/>
              <a:gd name="connsiteX73" fmla="*/ 365432 w 505717"/>
              <a:gd name="connsiteY73" fmla="*/ 34982 h 142920"/>
              <a:gd name="connsiteX74" fmla="*/ 354137 w 505717"/>
              <a:gd name="connsiteY74" fmla="*/ 43420 h 142920"/>
              <a:gd name="connsiteX75" fmla="*/ 346897 w 505717"/>
              <a:gd name="connsiteY75" fmla="*/ 56254 h 142920"/>
              <a:gd name="connsiteX76" fmla="*/ 344423 w 505717"/>
              <a:gd name="connsiteY76" fmla="*/ 72251 h 142920"/>
              <a:gd name="connsiteX77" fmla="*/ 358011 w 505717"/>
              <a:gd name="connsiteY77" fmla="*/ 73834 h 142920"/>
              <a:gd name="connsiteX78" fmla="*/ 358011 w 505717"/>
              <a:gd name="connsiteY78" fmla="*/ 72251 h 142920"/>
              <a:gd name="connsiteX79" fmla="*/ 359423 w 505717"/>
              <a:gd name="connsiteY79" fmla="*/ 61176 h 142920"/>
              <a:gd name="connsiteX80" fmla="*/ 363659 w 505717"/>
              <a:gd name="connsiteY80" fmla="*/ 51683 h 142920"/>
              <a:gd name="connsiteX81" fmla="*/ 370549 w 505717"/>
              <a:gd name="connsiteY81" fmla="*/ 45354 h 142920"/>
              <a:gd name="connsiteX82" fmla="*/ 380432 w 505717"/>
              <a:gd name="connsiteY82" fmla="*/ 42894 h 142920"/>
              <a:gd name="connsiteX83" fmla="*/ 390315 w 505717"/>
              <a:gd name="connsiteY83" fmla="*/ 45354 h 142920"/>
              <a:gd name="connsiteX84" fmla="*/ 397544 w 505717"/>
              <a:gd name="connsiteY84" fmla="*/ 51683 h 142920"/>
              <a:gd name="connsiteX85" fmla="*/ 401610 w 505717"/>
              <a:gd name="connsiteY85" fmla="*/ 61176 h 142920"/>
              <a:gd name="connsiteX86" fmla="*/ 403192 w 505717"/>
              <a:gd name="connsiteY86" fmla="*/ 72251 h 142920"/>
              <a:gd name="connsiteX87" fmla="*/ 403192 w 505717"/>
              <a:gd name="connsiteY87" fmla="*/ 73834 h 142920"/>
              <a:gd name="connsiteX88" fmla="*/ 401780 w 505717"/>
              <a:gd name="connsiteY88" fmla="*/ 84908 h 142920"/>
              <a:gd name="connsiteX89" fmla="*/ 397544 w 505717"/>
              <a:gd name="connsiteY89" fmla="*/ 94226 h 142920"/>
              <a:gd name="connsiteX90" fmla="*/ 390485 w 505717"/>
              <a:gd name="connsiteY90" fmla="*/ 100730 h 142920"/>
              <a:gd name="connsiteX91" fmla="*/ 380601 w 505717"/>
              <a:gd name="connsiteY91" fmla="*/ 103015 h 142920"/>
              <a:gd name="connsiteX92" fmla="*/ 370718 w 505717"/>
              <a:gd name="connsiteY92" fmla="*/ 100730 h 142920"/>
              <a:gd name="connsiteX93" fmla="*/ 363659 w 505717"/>
              <a:gd name="connsiteY93" fmla="*/ 94226 h 142920"/>
              <a:gd name="connsiteX94" fmla="*/ 359423 w 505717"/>
              <a:gd name="connsiteY94" fmla="*/ 84908 h 142920"/>
              <a:gd name="connsiteX95" fmla="*/ 358011 w 505717"/>
              <a:gd name="connsiteY95" fmla="*/ 73834 h 142920"/>
              <a:gd name="connsiteX96" fmla="*/ 438467 w 505717"/>
              <a:gd name="connsiteY96" fmla="*/ 142920 h 142920"/>
              <a:gd name="connsiteX97" fmla="*/ 452066 w 505717"/>
              <a:gd name="connsiteY97" fmla="*/ 142920 h 142920"/>
              <a:gd name="connsiteX98" fmla="*/ 452066 w 505717"/>
              <a:gd name="connsiteY98" fmla="*/ 104949 h 142920"/>
              <a:gd name="connsiteX99" fmla="*/ 455240 w 505717"/>
              <a:gd name="connsiteY99" fmla="*/ 107937 h 142920"/>
              <a:gd name="connsiteX100" fmla="*/ 458764 w 505717"/>
              <a:gd name="connsiteY100" fmla="*/ 110399 h 142920"/>
              <a:gd name="connsiteX101" fmla="*/ 465823 w 505717"/>
              <a:gd name="connsiteY101" fmla="*/ 113035 h 142920"/>
              <a:gd name="connsiteX102" fmla="*/ 474476 w 505717"/>
              <a:gd name="connsiteY102" fmla="*/ 113915 h 142920"/>
              <a:gd name="connsiteX103" fmla="*/ 487713 w 505717"/>
              <a:gd name="connsiteY103" fmla="*/ 110925 h 142920"/>
              <a:gd name="connsiteX104" fmla="*/ 497597 w 505717"/>
              <a:gd name="connsiteY104" fmla="*/ 102487 h 142920"/>
              <a:gd name="connsiteX105" fmla="*/ 503594 w 505717"/>
              <a:gd name="connsiteY105" fmla="*/ 89655 h 142920"/>
              <a:gd name="connsiteX106" fmla="*/ 505718 w 505717"/>
              <a:gd name="connsiteY106" fmla="*/ 73834 h 142920"/>
              <a:gd name="connsiteX107" fmla="*/ 505718 w 505717"/>
              <a:gd name="connsiteY107" fmla="*/ 72251 h 142920"/>
              <a:gd name="connsiteX108" fmla="*/ 503594 w 505717"/>
              <a:gd name="connsiteY108" fmla="*/ 56078 h 142920"/>
              <a:gd name="connsiteX109" fmla="*/ 497597 w 505717"/>
              <a:gd name="connsiteY109" fmla="*/ 43245 h 142920"/>
              <a:gd name="connsiteX110" fmla="*/ 487713 w 505717"/>
              <a:gd name="connsiteY110" fmla="*/ 34807 h 142920"/>
              <a:gd name="connsiteX111" fmla="*/ 474125 w 505717"/>
              <a:gd name="connsiteY111" fmla="*/ 31818 h 142920"/>
              <a:gd name="connsiteX112" fmla="*/ 466004 w 505717"/>
              <a:gd name="connsiteY112" fmla="*/ 32697 h 142920"/>
              <a:gd name="connsiteX113" fmla="*/ 459295 w 505717"/>
              <a:gd name="connsiteY113" fmla="*/ 35334 h 142920"/>
              <a:gd name="connsiteX114" fmla="*/ 455059 w 505717"/>
              <a:gd name="connsiteY114" fmla="*/ 38323 h 142920"/>
              <a:gd name="connsiteX115" fmla="*/ 451535 w 505717"/>
              <a:gd name="connsiteY115" fmla="*/ 41838 h 142920"/>
              <a:gd name="connsiteX116" fmla="*/ 450824 w 505717"/>
              <a:gd name="connsiteY116" fmla="*/ 33225 h 142920"/>
              <a:gd name="connsiteX117" fmla="*/ 438467 w 505717"/>
              <a:gd name="connsiteY117" fmla="*/ 33225 h 142920"/>
              <a:gd name="connsiteX118" fmla="*/ 438467 w 505717"/>
              <a:gd name="connsiteY118" fmla="*/ 142920 h 142920"/>
              <a:gd name="connsiteX119" fmla="*/ 492119 w 505717"/>
              <a:gd name="connsiteY119" fmla="*/ 72251 h 142920"/>
              <a:gd name="connsiteX120" fmla="*/ 492119 w 505717"/>
              <a:gd name="connsiteY120" fmla="*/ 73834 h 142920"/>
              <a:gd name="connsiteX121" fmla="*/ 490707 w 505717"/>
              <a:gd name="connsiteY121" fmla="*/ 84908 h 142920"/>
              <a:gd name="connsiteX122" fmla="*/ 486832 w 505717"/>
              <a:gd name="connsiteY122" fmla="*/ 94049 h 142920"/>
              <a:gd name="connsiteX123" fmla="*/ 479942 w 505717"/>
              <a:gd name="connsiteY123" fmla="*/ 100554 h 142920"/>
              <a:gd name="connsiteX124" fmla="*/ 470240 w 505717"/>
              <a:gd name="connsiteY124" fmla="*/ 102839 h 142920"/>
              <a:gd name="connsiteX125" fmla="*/ 463881 w 505717"/>
              <a:gd name="connsiteY125" fmla="*/ 101961 h 142920"/>
              <a:gd name="connsiteX126" fmla="*/ 458594 w 505717"/>
              <a:gd name="connsiteY126" fmla="*/ 99675 h 142920"/>
              <a:gd name="connsiteX127" fmla="*/ 454890 w 505717"/>
              <a:gd name="connsiteY127" fmla="*/ 96511 h 142920"/>
              <a:gd name="connsiteX128" fmla="*/ 452066 w 505717"/>
              <a:gd name="connsiteY128" fmla="*/ 92292 h 142920"/>
              <a:gd name="connsiteX129" fmla="*/ 452066 w 505717"/>
              <a:gd name="connsiteY129" fmla="*/ 54145 h 142920"/>
              <a:gd name="connsiteX130" fmla="*/ 455240 w 505717"/>
              <a:gd name="connsiteY130" fmla="*/ 49749 h 142920"/>
              <a:gd name="connsiteX131" fmla="*/ 459476 w 505717"/>
              <a:gd name="connsiteY131" fmla="*/ 46233 h 142920"/>
              <a:gd name="connsiteX132" fmla="*/ 464242 w 505717"/>
              <a:gd name="connsiteY132" fmla="*/ 44124 h 142920"/>
              <a:gd name="connsiteX133" fmla="*/ 470240 w 505717"/>
              <a:gd name="connsiteY133" fmla="*/ 43245 h 142920"/>
              <a:gd name="connsiteX134" fmla="*/ 479942 w 505717"/>
              <a:gd name="connsiteY134" fmla="*/ 45707 h 142920"/>
              <a:gd name="connsiteX135" fmla="*/ 486832 w 505717"/>
              <a:gd name="connsiteY135" fmla="*/ 52035 h 142920"/>
              <a:gd name="connsiteX136" fmla="*/ 490707 w 505717"/>
              <a:gd name="connsiteY136" fmla="*/ 61176 h 142920"/>
              <a:gd name="connsiteX137" fmla="*/ 492119 w 505717"/>
              <a:gd name="connsiteY137" fmla="*/ 72251 h 142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505717" h="142920">
                <a:moveTo>
                  <a:pt x="21359" y="109344"/>
                </a:moveTo>
                <a:lnTo>
                  <a:pt x="21359" y="96511"/>
                </a:lnTo>
                <a:lnTo>
                  <a:pt x="6540" y="96511"/>
                </a:lnTo>
                <a:lnTo>
                  <a:pt x="6540" y="109519"/>
                </a:lnTo>
                <a:cubicBezTo>
                  <a:pt x="6540" y="113738"/>
                  <a:pt x="6009" y="117782"/>
                  <a:pt x="4947" y="121650"/>
                </a:cubicBezTo>
                <a:cubicBezTo>
                  <a:pt x="4010" y="125517"/>
                  <a:pt x="2361" y="129149"/>
                  <a:pt x="0" y="132548"/>
                </a:cubicBezTo>
                <a:lnTo>
                  <a:pt x="8471" y="137120"/>
                </a:lnTo>
                <a:cubicBezTo>
                  <a:pt x="12481" y="133604"/>
                  <a:pt x="15599" y="129326"/>
                  <a:pt x="17835" y="124286"/>
                </a:cubicBezTo>
                <a:cubicBezTo>
                  <a:pt x="20184" y="119247"/>
                  <a:pt x="21359" y="114266"/>
                  <a:pt x="21359" y="109344"/>
                </a:cubicBezTo>
                <a:close/>
                <a:moveTo>
                  <a:pt x="169744" y="0"/>
                </a:moveTo>
                <a:lnTo>
                  <a:pt x="169744" y="11777"/>
                </a:lnTo>
                <a:lnTo>
                  <a:pt x="196750" y="11777"/>
                </a:lnTo>
                <a:lnTo>
                  <a:pt x="196750" y="100730"/>
                </a:lnTo>
                <a:lnTo>
                  <a:pt x="169744" y="100730"/>
                </a:lnTo>
                <a:lnTo>
                  <a:pt x="169744" y="112508"/>
                </a:lnTo>
                <a:lnTo>
                  <a:pt x="236283" y="112508"/>
                </a:lnTo>
                <a:lnTo>
                  <a:pt x="236283" y="100730"/>
                </a:lnTo>
                <a:lnTo>
                  <a:pt x="210338" y="100730"/>
                </a:lnTo>
                <a:lnTo>
                  <a:pt x="210338" y="0"/>
                </a:lnTo>
                <a:lnTo>
                  <a:pt x="169744" y="0"/>
                </a:lnTo>
                <a:close/>
                <a:moveTo>
                  <a:pt x="254085" y="72251"/>
                </a:moveTo>
                <a:lnTo>
                  <a:pt x="254085" y="73834"/>
                </a:lnTo>
                <a:cubicBezTo>
                  <a:pt x="254085" y="79459"/>
                  <a:pt x="254909" y="84732"/>
                  <a:pt x="256558" y="89655"/>
                </a:cubicBezTo>
                <a:cubicBezTo>
                  <a:pt x="258207" y="94577"/>
                  <a:pt x="260613" y="98854"/>
                  <a:pt x="263787" y="102487"/>
                </a:cubicBezTo>
                <a:cubicBezTo>
                  <a:pt x="266848" y="106003"/>
                  <a:pt x="270621" y="108816"/>
                  <a:pt x="275082" y="110925"/>
                </a:cubicBezTo>
                <a:cubicBezTo>
                  <a:pt x="279555" y="112918"/>
                  <a:pt x="284615" y="113915"/>
                  <a:pt x="290263" y="113915"/>
                </a:cubicBezTo>
                <a:cubicBezTo>
                  <a:pt x="295910" y="113915"/>
                  <a:pt x="300914" y="112918"/>
                  <a:pt x="305263" y="110925"/>
                </a:cubicBezTo>
                <a:cubicBezTo>
                  <a:pt x="309736" y="108816"/>
                  <a:pt x="313565" y="106003"/>
                  <a:pt x="316739" y="102487"/>
                </a:cubicBezTo>
                <a:cubicBezTo>
                  <a:pt x="319800" y="98854"/>
                  <a:pt x="322149" y="94577"/>
                  <a:pt x="323798" y="89655"/>
                </a:cubicBezTo>
                <a:cubicBezTo>
                  <a:pt x="325560" y="84732"/>
                  <a:pt x="326441" y="79459"/>
                  <a:pt x="326441" y="73834"/>
                </a:cubicBezTo>
                <a:lnTo>
                  <a:pt x="326441" y="72251"/>
                </a:lnTo>
                <a:cubicBezTo>
                  <a:pt x="326441" y="66508"/>
                  <a:pt x="325560" y="61176"/>
                  <a:pt x="323798" y="56254"/>
                </a:cubicBezTo>
                <a:cubicBezTo>
                  <a:pt x="322149" y="51332"/>
                  <a:pt x="319800" y="47054"/>
                  <a:pt x="316739" y="43420"/>
                </a:cubicBezTo>
                <a:cubicBezTo>
                  <a:pt x="313565" y="39787"/>
                  <a:pt x="309736" y="36975"/>
                  <a:pt x="305263" y="34982"/>
                </a:cubicBezTo>
                <a:cubicBezTo>
                  <a:pt x="300790" y="32873"/>
                  <a:pt x="295741" y="31818"/>
                  <a:pt x="290093" y="31818"/>
                </a:cubicBezTo>
                <a:cubicBezTo>
                  <a:pt x="284559" y="31818"/>
                  <a:pt x="279555" y="32873"/>
                  <a:pt x="275082" y="34982"/>
                </a:cubicBezTo>
                <a:cubicBezTo>
                  <a:pt x="270621" y="36975"/>
                  <a:pt x="266848" y="39787"/>
                  <a:pt x="263787" y="43420"/>
                </a:cubicBezTo>
                <a:cubicBezTo>
                  <a:pt x="260613" y="47054"/>
                  <a:pt x="258207" y="51332"/>
                  <a:pt x="256558" y="56254"/>
                </a:cubicBezTo>
                <a:cubicBezTo>
                  <a:pt x="254909" y="61176"/>
                  <a:pt x="254085" y="66508"/>
                  <a:pt x="254085" y="72251"/>
                </a:cubicBezTo>
                <a:close/>
                <a:moveTo>
                  <a:pt x="267672" y="73834"/>
                </a:moveTo>
                <a:lnTo>
                  <a:pt x="267672" y="72251"/>
                </a:lnTo>
                <a:cubicBezTo>
                  <a:pt x="267672" y="68384"/>
                  <a:pt x="268147" y="64692"/>
                  <a:pt x="269084" y="61176"/>
                </a:cubicBezTo>
                <a:cubicBezTo>
                  <a:pt x="270022" y="57543"/>
                  <a:pt x="271434" y="54379"/>
                  <a:pt x="273320" y="51683"/>
                </a:cubicBezTo>
                <a:cubicBezTo>
                  <a:pt x="275206" y="48987"/>
                  <a:pt x="277499" y="46878"/>
                  <a:pt x="280210" y="45354"/>
                </a:cubicBezTo>
                <a:cubicBezTo>
                  <a:pt x="283034" y="43714"/>
                  <a:pt x="286321" y="42894"/>
                  <a:pt x="290093" y="42894"/>
                </a:cubicBezTo>
                <a:cubicBezTo>
                  <a:pt x="293855" y="42894"/>
                  <a:pt x="297153" y="43714"/>
                  <a:pt x="299977" y="45354"/>
                </a:cubicBezTo>
                <a:cubicBezTo>
                  <a:pt x="302800" y="46878"/>
                  <a:pt x="305206" y="48987"/>
                  <a:pt x="307206" y="51683"/>
                </a:cubicBezTo>
                <a:cubicBezTo>
                  <a:pt x="308968" y="54379"/>
                  <a:pt x="310323" y="57543"/>
                  <a:pt x="311272" y="61176"/>
                </a:cubicBezTo>
                <a:cubicBezTo>
                  <a:pt x="312322" y="64692"/>
                  <a:pt x="312853" y="68384"/>
                  <a:pt x="312853" y="72251"/>
                </a:cubicBezTo>
                <a:lnTo>
                  <a:pt x="312853" y="73834"/>
                </a:lnTo>
                <a:cubicBezTo>
                  <a:pt x="312853" y="77701"/>
                  <a:pt x="312379" y="81392"/>
                  <a:pt x="311441" y="84908"/>
                </a:cubicBezTo>
                <a:cubicBezTo>
                  <a:pt x="310504" y="88424"/>
                  <a:pt x="309092" y="91530"/>
                  <a:pt x="307206" y="94226"/>
                </a:cubicBezTo>
                <a:cubicBezTo>
                  <a:pt x="305319" y="96921"/>
                  <a:pt x="302970" y="99089"/>
                  <a:pt x="300146" y="100730"/>
                </a:cubicBezTo>
                <a:cubicBezTo>
                  <a:pt x="297322" y="102253"/>
                  <a:pt x="294024" y="103015"/>
                  <a:pt x="290263" y="103015"/>
                </a:cubicBezTo>
                <a:cubicBezTo>
                  <a:pt x="286502" y="103015"/>
                  <a:pt x="283203" y="102253"/>
                  <a:pt x="280380" y="100730"/>
                </a:cubicBezTo>
                <a:cubicBezTo>
                  <a:pt x="277556" y="99089"/>
                  <a:pt x="275206" y="96921"/>
                  <a:pt x="273320" y="94226"/>
                </a:cubicBezTo>
                <a:cubicBezTo>
                  <a:pt x="271434" y="91530"/>
                  <a:pt x="270022" y="88424"/>
                  <a:pt x="269084" y="84908"/>
                </a:cubicBezTo>
                <a:cubicBezTo>
                  <a:pt x="268147" y="81392"/>
                  <a:pt x="267672" y="77701"/>
                  <a:pt x="267672" y="73834"/>
                </a:cubicBezTo>
                <a:close/>
                <a:moveTo>
                  <a:pt x="344423" y="72251"/>
                </a:moveTo>
                <a:lnTo>
                  <a:pt x="344423" y="73834"/>
                </a:lnTo>
                <a:cubicBezTo>
                  <a:pt x="344423" y="79459"/>
                  <a:pt x="345248" y="84732"/>
                  <a:pt x="346897" y="89655"/>
                </a:cubicBezTo>
                <a:cubicBezTo>
                  <a:pt x="348546" y="94577"/>
                  <a:pt x="350952" y="98854"/>
                  <a:pt x="354137" y="102487"/>
                </a:cubicBezTo>
                <a:cubicBezTo>
                  <a:pt x="357187" y="106003"/>
                  <a:pt x="360959" y="108816"/>
                  <a:pt x="365432" y="110925"/>
                </a:cubicBezTo>
                <a:cubicBezTo>
                  <a:pt x="369894" y="112918"/>
                  <a:pt x="374954" y="113915"/>
                  <a:pt x="380601" y="113915"/>
                </a:cubicBezTo>
                <a:cubicBezTo>
                  <a:pt x="386249" y="113915"/>
                  <a:pt x="391253" y="112918"/>
                  <a:pt x="395601" y="110925"/>
                </a:cubicBezTo>
                <a:cubicBezTo>
                  <a:pt x="400074" y="108816"/>
                  <a:pt x="403903" y="106003"/>
                  <a:pt x="407077" y="102487"/>
                </a:cubicBezTo>
                <a:cubicBezTo>
                  <a:pt x="410138" y="98854"/>
                  <a:pt x="412488" y="94577"/>
                  <a:pt x="414137" y="89655"/>
                </a:cubicBezTo>
                <a:cubicBezTo>
                  <a:pt x="415899" y="84732"/>
                  <a:pt x="416780" y="79459"/>
                  <a:pt x="416780" y="73834"/>
                </a:cubicBezTo>
                <a:lnTo>
                  <a:pt x="416780" y="72251"/>
                </a:lnTo>
                <a:cubicBezTo>
                  <a:pt x="416780" y="66508"/>
                  <a:pt x="415899" y="61176"/>
                  <a:pt x="414137" y="56254"/>
                </a:cubicBezTo>
                <a:cubicBezTo>
                  <a:pt x="412488" y="51332"/>
                  <a:pt x="410138" y="47054"/>
                  <a:pt x="407077" y="43420"/>
                </a:cubicBezTo>
                <a:cubicBezTo>
                  <a:pt x="403903" y="39787"/>
                  <a:pt x="400074" y="36975"/>
                  <a:pt x="395601" y="34982"/>
                </a:cubicBezTo>
                <a:cubicBezTo>
                  <a:pt x="391140" y="32873"/>
                  <a:pt x="386080" y="31818"/>
                  <a:pt x="380432" y="31818"/>
                </a:cubicBezTo>
                <a:cubicBezTo>
                  <a:pt x="374898" y="31818"/>
                  <a:pt x="369894" y="32873"/>
                  <a:pt x="365432" y="34982"/>
                </a:cubicBezTo>
                <a:cubicBezTo>
                  <a:pt x="360959" y="36975"/>
                  <a:pt x="357187" y="39787"/>
                  <a:pt x="354137" y="43420"/>
                </a:cubicBezTo>
                <a:cubicBezTo>
                  <a:pt x="350952" y="47054"/>
                  <a:pt x="348546" y="51332"/>
                  <a:pt x="346897" y="56254"/>
                </a:cubicBezTo>
                <a:cubicBezTo>
                  <a:pt x="345248" y="61176"/>
                  <a:pt x="344423" y="66508"/>
                  <a:pt x="344423" y="72251"/>
                </a:cubicBezTo>
                <a:close/>
                <a:moveTo>
                  <a:pt x="358011" y="73834"/>
                </a:moveTo>
                <a:lnTo>
                  <a:pt x="358011" y="72251"/>
                </a:lnTo>
                <a:cubicBezTo>
                  <a:pt x="358011" y="68384"/>
                  <a:pt x="358486" y="64692"/>
                  <a:pt x="359423" y="61176"/>
                </a:cubicBezTo>
                <a:cubicBezTo>
                  <a:pt x="360372" y="57543"/>
                  <a:pt x="361784" y="54379"/>
                  <a:pt x="363659" y="51683"/>
                </a:cubicBezTo>
                <a:cubicBezTo>
                  <a:pt x="365545" y="48987"/>
                  <a:pt x="367838" y="46878"/>
                  <a:pt x="370549" y="45354"/>
                </a:cubicBezTo>
                <a:cubicBezTo>
                  <a:pt x="373373" y="43714"/>
                  <a:pt x="376659" y="42894"/>
                  <a:pt x="380432" y="42894"/>
                </a:cubicBezTo>
                <a:cubicBezTo>
                  <a:pt x="384193" y="42894"/>
                  <a:pt x="387491" y="43714"/>
                  <a:pt x="390315" y="45354"/>
                </a:cubicBezTo>
                <a:cubicBezTo>
                  <a:pt x="393139" y="46878"/>
                  <a:pt x="395545" y="48987"/>
                  <a:pt x="397544" y="51683"/>
                </a:cubicBezTo>
                <a:cubicBezTo>
                  <a:pt x="399317" y="54379"/>
                  <a:pt x="400662" y="57543"/>
                  <a:pt x="401610" y="61176"/>
                </a:cubicBezTo>
                <a:cubicBezTo>
                  <a:pt x="402661" y="64692"/>
                  <a:pt x="403192" y="68384"/>
                  <a:pt x="403192" y="72251"/>
                </a:cubicBezTo>
                <a:lnTo>
                  <a:pt x="403192" y="73834"/>
                </a:lnTo>
                <a:cubicBezTo>
                  <a:pt x="403192" y="77701"/>
                  <a:pt x="402729" y="81392"/>
                  <a:pt x="401780" y="84908"/>
                </a:cubicBezTo>
                <a:cubicBezTo>
                  <a:pt x="400842" y="88424"/>
                  <a:pt x="399431" y="91530"/>
                  <a:pt x="397544" y="94226"/>
                </a:cubicBezTo>
                <a:cubicBezTo>
                  <a:pt x="395669" y="96921"/>
                  <a:pt x="393308" y="99089"/>
                  <a:pt x="390485" y="100730"/>
                </a:cubicBezTo>
                <a:cubicBezTo>
                  <a:pt x="387661" y="102253"/>
                  <a:pt x="384374" y="103015"/>
                  <a:pt x="380601" y="103015"/>
                </a:cubicBezTo>
                <a:cubicBezTo>
                  <a:pt x="376840" y="103015"/>
                  <a:pt x="373542" y="102253"/>
                  <a:pt x="370718" y="100730"/>
                </a:cubicBezTo>
                <a:cubicBezTo>
                  <a:pt x="367894" y="99089"/>
                  <a:pt x="365545" y="96921"/>
                  <a:pt x="363659" y="94226"/>
                </a:cubicBezTo>
                <a:cubicBezTo>
                  <a:pt x="361784" y="91530"/>
                  <a:pt x="360372" y="88424"/>
                  <a:pt x="359423" y="84908"/>
                </a:cubicBezTo>
                <a:cubicBezTo>
                  <a:pt x="358486" y="81392"/>
                  <a:pt x="358011" y="77701"/>
                  <a:pt x="358011" y="73834"/>
                </a:cubicBezTo>
                <a:close/>
                <a:moveTo>
                  <a:pt x="438467" y="142920"/>
                </a:moveTo>
                <a:lnTo>
                  <a:pt x="452066" y="142920"/>
                </a:lnTo>
                <a:lnTo>
                  <a:pt x="452066" y="104949"/>
                </a:lnTo>
                <a:cubicBezTo>
                  <a:pt x="453003" y="106003"/>
                  <a:pt x="454065" y="107000"/>
                  <a:pt x="455240" y="107937"/>
                </a:cubicBezTo>
                <a:cubicBezTo>
                  <a:pt x="456415" y="108757"/>
                  <a:pt x="457589" y="109579"/>
                  <a:pt x="458764" y="110399"/>
                </a:cubicBezTo>
                <a:cubicBezTo>
                  <a:pt x="460887" y="111570"/>
                  <a:pt x="463237" y="112450"/>
                  <a:pt x="465823" y="113035"/>
                </a:cubicBezTo>
                <a:cubicBezTo>
                  <a:pt x="468534" y="113621"/>
                  <a:pt x="471415" y="113915"/>
                  <a:pt x="474476" y="113915"/>
                </a:cubicBezTo>
                <a:cubicBezTo>
                  <a:pt x="479411" y="113915"/>
                  <a:pt x="483828" y="112918"/>
                  <a:pt x="487713" y="110925"/>
                </a:cubicBezTo>
                <a:cubicBezTo>
                  <a:pt x="491599" y="108816"/>
                  <a:pt x="494886" y="106003"/>
                  <a:pt x="497597" y="102487"/>
                </a:cubicBezTo>
                <a:cubicBezTo>
                  <a:pt x="500183" y="98854"/>
                  <a:pt x="502183" y="94577"/>
                  <a:pt x="503594" y="89655"/>
                </a:cubicBezTo>
                <a:cubicBezTo>
                  <a:pt x="505006" y="84732"/>
                  <a:pt x="505718" y="79459"/>
                  <a:pt x="505718" y="73834"/>
                </a:cubicBezTo>
                <a:lnTo>
                  <a:pt x="505718" y="72251"/>
                </a:lnTo>
                <a:cubicBezTo>
                  <a:pt x="505718" y="66391"/>
                  <a:pt x="505006" y="61000"/>
                  <a:pt x="503594" y="56078"/>
                </a:cubicBezTo>
                <a:cubicBezTo>
                  <a:pt x="502183" y="51038"/>
                  <a:pt x="500183" y="46761"/>
                  <a:pt x="497597" y="43245"/>
                </a:cubicBezTo>
                <a:cubicBezTo>
                  <a:pt x="494886" y="39612"/>
                  <a:pt x="491599" y="36799"/>
                  <a:pt x="487713" y="34807"/>
                </a:cubicBezTo>
                <a:cubicBezTo>
                  <a:pt x="483828" y="32814"/>
                  <a:pt x="479299" y="31818"/>
                  <a:pt x="474125" y="31818"/>
                </a:cubicBezTo>
                <a:cubicBezTo>
                  <a:pt x="471302" y="31818"/>
                  <a:pt x="468591" y="32111"/>
                  <a:pt x="466004" y="32697"/>
                </a:cubicBezTo>
                <a:cubicBezTo>
                  <a:pt x="463531" y="33283"/>
                  <a:pt x="461294" y="34162"/>
                  <a:pt x="459295" y="35334"/>
                </a:cubicBezTo>
                <a:cubicBezTo>
                  <a:pt x="457770" y="36155"/>
                  <a:pt x="456358" y="37151"/>
                  <a:pt x="455059" y="38323"/>
                </a:cubicBezTo>
                <a:cubicBezTo>
                  <a:pt x="453772" y="39378"/>
                  <a:pt x="452585" y="40549"/>
                  <a:pt x="451535" y="41838"/>
                </a:cubicBezTo>
                <a:lnTo>
                  <a:pt x="450824" y="33225"/>
                </a:lnTo>
                <a:lnTo>
                  <a:pt x="438467" y="33225"/>
                </a:lnTo>
                <a:lnTo>
                  <a:pt x="438467" y="142920"/>
                </a:lnTo>
                <a:close/>
                <a:moveTo>
                  <a:pt x="492119" y="72251"/>
                </a:moveTo>
                <a:lnTo>
                  <a:pt x="492119" y="73834"/>
                </a:lnTo>
                <a:cubicBezTo>
                  <a:pt x="492119" y="77701"/>
                  <a:pt x="491655" y="81392"/>
                  <a:pt x="490707" y="84908"/>
                </a:cubicBezTo>
                <a:cubicBezTo>
                  <a:pt x="489893" y="88424"/>
                  <a:pt x="488594" y="91472"/>
                  <a:pt x="486832" y="94049"/>
                </a:cubicBezTo>
                <a:cubicBezTo>
                  <a:pt x="485059" y="96745"/>
                  <a:pt x="482766" y="98913"/>
                  <a:pt x="479942" y="100554"/>
                </a:cubicBezTo>
                <a:cubicBezTo>
                  <a:pt x="477243" y="102078"/>
                  <a:pt x="474001" y="102839"/>
                  <a:pt x="470240" y="102839"/>
                </a:cubicBezTo>
                <a:cubicBezTo>
                  <a:pt x="467891" y="102839"/>
                  <a:pt x="465767" y="102547"/>
                  <a:pt x="463881" y="101961"/>
                </a:cubicBezTo>
                <a:cubicBezTo>
                  <a:pt x="462006" y="101375"/>
                  <a:pt x="460244" y="100613"/>
                  <a:pt x="458594" y="99675"/>
                </a:cubicBezTo>
                <a:cubicBezTo>
                  <a:pt x="457296" y="98737"/>
                  <a:pt x="456064" y="97683"/>
                  <a:pt x="454890" y="96511"/>
                </a:cubicBezTo>
                <a:cubicBezTo>
                  <a:pt x="453828" y="95221"/>
                  <a:pt x="452891" y="93815"/>
                  <a:pt x="452066" y="92292"/>
                </a:cubicBezTo>
                <a:lnTo>
                  <a:pt x="452066" y="54145"/>
                </a:lnTo>
                <a:cubicBezTo>
                  <a:pt x="453003" y="52503"/>
                  <a:pt x="454065" y="51038"/>
                  <a:pt x="455240" y="49749"/>
                </a:cubicBezTo>
                <a:cubicBezTo>
                  <a:pt x="456527" y="48343"/>
                  <a:pt x="457939" y="47171"/>
                  <a:pt x="459476" y="46233"/>
                </a:cubicBezTo>
                <a:cubicBezTo>
                  <a:pt x="460887" y="45296"/>
                  <a:pt x="462469" y="44593"/>
                  <a:pt x="464242" y="44124"/>
                </a:cubicBezTo>
                <a:cubicBezTo>
                  <a:pt x="466117" y="43538"/>
                  <a:pt x="468116" y="43245"/>
                  <a:pt x="470240" y="43245"/>
                </a:cubicBezTo>
                <a:cubicBezTo>
                  <a:pt x="474001" y="43245"/>
                  <a:pt x="477243" y="44065"/>
                  <a:pt x="479942" y="45707"/>
                </a:cubicBezTo>
                <a:cubicBezTo>
                  <a:pt x="482766" y="47230"/>
                  <a:pt x="485059" y="49339"/>
                  <a:pt x="486832" y="52035"/>
                </a:cubicBezTo>
                <a:cubicBezTo>
                  <a:pt x="488594" y="54613"/>
                  <a:pt x="489893" y="57661"/>
                  <a:pt x="490707" y="61176"/>
                </a:cubicBezTo>
                <a:cubicBezTo>
                  <a:pt x="491655" y="64692"/>
                  <a:pt x="492119" y="68384"/>
                  <a:pt x="492119" y="72251"/>
                </a:cubicBezTo>
                <a:close/>
              </a:path>
            </a:pathLst>
          </a:custGeom>
          <a:solidFill>
            <a:srgbClr val="000000"/>
          </a:solidFill>
          <a:ln w="11290" cap="sq">
            <a:noFill/>
            <a:prstDash val="solid"/>
            <a:miter/>
          </a:ln>
        </p:spPr>
        <p:txBody>
          <a:bodyPr rtlCol="0" anchor="ctr"/>
          <a:lstStyle/>
          <a:p>
            <a:endParaRPr lang="en-US" sz="1701"/>
          </a:p>
        </p:txBody>
      </p:sp>
      <p:sp>
        <p:nvSpPr>
          <p:cNvPr id="69" name="Freeform 68">
            <a:extLst>
              <a:ext uri="{FF2B5EF4-FFF2-40B4-BE49-F238E27FC236}">
                <a16:creationId xmlns:a16="http://schemas.microsoft.com/office/drawing/2014/main" id="{AA94DAC3-059C-F24B-8FC2-C2CB3CE77C4D}"/>
              </a:ext>
            </a:extLst>
          </p:cNvPr>
          <p:cNvSpPr/>
          <p:nvPr/>
        </p:nvSpPr>
        <p:spPr>
          <a:xfrm>
            <a:off x="3796850" y="4713615"/>
            <a:ext cx="1984652" cy="885973"/>
          </a:xfrm>
          <a:custGeom>
            <a:avLst/>
            <a:gdLst>
              <a:gd name="connsiteX0" fmla="*/ 0 w 2100367"/>
              <a:gd name="connsiteY0" fmla="*/ 0 h 937629"/>
              <a:gd name="connsiteX1" fmla="*/ 2100368 w 2100367"/>
              <a:gd name="connsiteY1" fmla="*/ 0 h 937629"/>
              <a:gd name="connsiteX2" fmla="*/ 2100368 w 2100367"/>
              <a:gd name="connsiteY2" fmla="*/ 937630 h 937629"/>
              <a:gd name="connsiteX3" fmla="*/ 0 w 2100367"/>
              <a:gd name="connsiteY3" fmla="*/ 937630 h 937629"/>
            </a:gdLst>
            <a:ahLst/>
            <a:cxnLst>
              <a:cxn ang="0">
                <a:pos x="connsiteX0" y="connsiteY0"/>
              </a:cxn>
              <a:cxn ang="0">
                <a:pos x="connsiteX1" y="connsiteY1"/>
              </a:cxn>
              <a:cxn ang="0">
                <a:pos x="connsiteX2" y="connsiteY2"/>
              </a:cxn>
              <a:cxn ang="0">
                <a:pos x="connsiteX3" y="connsiteY3"/>
              </a:cxn>
            </a:cxnLst>
            <a:rect l="l" t="t" r="r" b="b"/>
            <a:pathLst>
              <a:path w="2100367" h="937629">
                <a:moveTo>
                  <a:pt x="0" y="0"/>
                </a:moveTo>
                <a:lnTo>
                  <a:pt x="2100368" y="0"/>
                </a:lnTo>
                <a:lnTo>
                  <a:pt x="2100368" y="937630"/>
                </a:lnTo>
                <a:lnTo>
                  <a:pt x="0" y="937630"/>
                </a:lnTo>
                <a:close/>
              </a:path>
            </a:pathLst>
          </a:custGeom>
          <a:solidFill>
            <a:srgbClr val="000000">
              <a:alpha val="0"/>
            </a:srgbClr>
          </a:solidFill>
          <a:ln w="11290" cap="sq">
            <a:noFill/>
            <a:prstDash val="solid"/>
            <a:miter/>
          </a:ln>
        </p:spPr>
        <p:txBody>
          <a:bodyPr rtlCol="0" anchor="ctr"/>
          <a:lstStyle/>
          <a:p>
            <a:endParaRPr lang="en-US" sz="1701" dirty="0"/>
          </a:p>
        </p:txBody>
      </p:sp>
      <p:sp>
        <p:nvSpPr>
          <p:cNvPr id="70" name="Freeform 69">
            <a:extLst>
              <a:ext uri="{FF2B5EF4-FFF2-40B4-BE49-F238E27FC236}">
                <a16:creationId xmlns:a16="http://schemas.microsoft.com/office/drawing/2014/main" id="{FBDF3244-FD95-8745-BFA1-5CC629D0D95D}"/>
              </a:ext>
            </a:extLst>
          </p:cNvPr>
          <p:cNvSpPr/>
          <p:nvPr/>
        </p:nvSpPr>
        <p:spPr>
          <a:xfrm>
            <a:off x="4018942" y="4766647"/>
            <a:ext cx="324797" cy="138037"/>
          </a:xfrm>
          <a:custGeom>
            <a:avLst/>
            <a:gdLst>
              <a:gd name="connsiteX0" fmla="*/ 20998 w 343734"/>
              <a:gd name="connsiteY0" fmla="*/ 115673 h 146085"/>
              <a:gd name="connsiteX1" fmla="*/ 41476 w 343734"/>
              <a:gd name="connsiteY1" fmla="*/ 115673 h 146085"/>
              <a:gd name="connsiteX2" fmla="*/ 41476 w 343734"/>
              <a:gd name="connsiteY2" fmla="*/ 51507 h 146085"/>
              <a:gd name="connsiteX3" fmla="*/ 70064 w 343734"/>
              <a:gd name="connsiteY3" fmla="*/ 51507 h 146085"/>
              <a:gd name="connsiteX4" fmla="*/ 70064 w 343734"/>
              <a:gd name="connsiteY4" fmla="*/ 36390 h 146085"/>
              <a:gd name="connsiteX5" fmla="*/ 41476 w 343734"/>
              <a:gd name="connsiteY5" fmla="*/ 36390 h 146085"/>
              <a:gd name="connsiteX6" fmla="*/ 41476 w 343734"/>
              <a:gd name="connsiteY6" fmla="*/ 32171 h 146085"/>
              <a:gd name="connsiteX7" fmla="*/ 42357 w 343734"/>
              <a:gd name="connsiteY7" fmla="*/ 25842 h 146085"/>
              <a:gd name="connsiteX8" fmla="*/ 45181 w 343734"/>
              <a:gd name="connsiteY8" fmla="*/ 21095 h 146085"/>
              <a:gd name="connsiteX9" fmla="*/ 50828 w 343734"/>
              <a:gd name="connsiteY9" fmla="*/ 17755 h 146085"/>
              <a:gd name="connsiteX10" fmla="*/ 59650 w 343734"/>
              <a:gd name="connsiteY10" fmla="*/ 16525 h 146085"/>
              <a:gd name="connsiteX11" fmla="*/ 67940 w 343734"/>
              <a:gd name="connsiteY11" fmla="*/ 17052 h 146085"/>
              <a:gd name="connsiteX12" fmla="*/ 74300 w 343734"/>
              <a:gd name="connsiteY12" fmla="*/ 17932 h 146085"/>
              <a:gd name="connsiteX13" fmla="*/ 75711 w 343734"/>
              <a:gd name="connsiteY13" fmla="*/ 2110 h 146085"/>
              <a:gd name="connsiteX14" fmla="*/ 70764 w 343734"/>
              <a:gd name="connsiteY14" fmla="*/ 1231 h 146085"/>
              <a:gd name="connsiteX15" fmla="*/ 66178 w 343734"/>
              <a:gd name="connsiteY15" fmla="*/ 528 h 146085"/>
              <a:gd name="connsiteX16" fmla="*/ 61412 w 343734"/>
              <a:gd name="connsiteY16" fmla="*/ 176 h 146085"/>
              <a:gd name="connsiteX17" fmla="*/ 56645 w 343734"/>
              <a:gd name="connsiteY17" fmla="*/ 0 h 146085"/>
              <a:gd name="connsiteX18" fmla="*/ 41826 w 343734"/>
              <a:gd name="connsiteY18" fmla="*/ 2110 h 146085"/>
              <a:gd name="connsiteX19" fmla="*/ 30531 w 343734"/>
              <a:gd name="connsiteY19" fmla="*/ 8263 h 146085"/>
              <a:gd name="connsiteX20" fmla="*/ 23471 w 343734"/>
              <a:gd name="connsiteY20" fmla="*/ 18283 h 146085"/>
              <a:gd name="connsiteX21" fmla="*/ 20998 w 343734"/>
              <a:gd name="connsiteY21" fmla="*/ 32171 h 146085"/>
              <a:gd name="connsiteX22" fmla="*/ 20998 w 343734"/>
              <a:gd name="connsiteY22" fmla="*/ 36390 h 146085"/>
              <a:gd name="connsiteX23" fmla="*/ 0 w 343734"/>
              <a:gd name="connsiteY23" fmla="*/ 36390 h 146085"/>
              <a:gd name="connsiteX24" fmla="*/ 0 w 343734"/>
              <a:gd name="connsiteY24" fmla="*/ 51507 h 146085"/>
              <a:gd name="connsiteX25" fmla="*/ 20998 w 343734"/>
              <a:gd name="connsiteY25" fmla="*/ 51507 h 146085"/>
              <a:gd name="connsiteX26" fmla="*/ 20998 w 343734"/>
              <a:gd name="connsiteY26" fmla="*/ 115673 h 146085"/>
              <a:gd name="connsiteX27" fmla="*/ 148577 w 343734"/>
              <a:gd name="connsiteY27" fmla="*/ 34983 h 146085"/>
              <a:gd name="connsiteX28" fmla="*/ 133757 w 343734"/>
              <a:gd name="connsiteY28" fmla="*/ 38850 h 146085"/>
              <a:gd name="connsiteX29" fmla="*/ 122281 w 343734"/>
              <a:gd name="connsiteY29" fmla="*/ 49398 h 146085"/>
              <a:gd name="connsiteX30" fmla="*/ 122101 w 343734"/>
              <a:gd name="connsiteY30" fmla="*/ 47641 h 146085"/>
              <a:gd name="connsiteX31" fmla="*/ 121220 w 343734"/>
              <a:gd name="connsiteY31" fmla="*/ 36390 h 146085"/>
              <a:gd name="connsiteX32" fmla="*/ 102334 w 343734"/>
              <a:gd name="connsiteY32" fmla="*/ 36390 h 146085"/>
              <a:gd name="connsiteX33" fmla="*/ 102334 w 343734"/>
              <a:gd name="connsiteY33" fmla="*/ 115673 h 146085"/>
              <a:gd name="connsiteX34" fmla="*/ 122632 w 343734"/>
              <a:gd name="connsiteY34" fmla="*/ 115673 h 146085"/>
              <a:gd name="connsiteX35" fmla="*/ 122632 w 343734"/>
              <a:gd name="connsiteY35" fmla="*/ 68033 h 146085"/>
              <a:gd name="connsiteX36" fmla="*/ 126167 w 343734"/>
              <a:gd name="connsiteY36" fmla="*/ 62232 h 146085"/>
              <a:gd name="connsiteX37" fmla="*/ 131284 w 343734"/>
              <a:gd name="connsiteY37" fmla="*/ 58188 h 146085"/>
              <a:gd name="connsiteX38" fmla="*/ 137101 w 343734"/>
              <a:gd name="connsiteY38" fmla="*/ 56079 h 146085"/>
              <a:gd name="connsiteX39" fmla="*/ 144171 w 343734"/>
              <a:gd name="connsiteY39" fmla="*/ 55375 h 146085"/>
              <a:gd name="connsiteX40" fmla="*/ 152281 w 343734"/>
              <a:gd name="connsiteY40" fmla="*/ 55903 h 146085"/>
              <a:gd name="connsiteX41" fmla="*/ 160583 w 343734"/>
              <a:gd name="connsiteY41" fmla="*/ 57310 h 146085"/>
              <a:gd name="connsiteX42" fmla="*/ 163577 w 343734"/>
              <a:gd name="connsiteY42" fmla="*/ 36917 h 146085"/>
              <a:gd name="connsiteX43" fmla="*/ 157229 w 343734"/>
              <a:gd name="connsiteY43" fmla="*/ 35687 h 146085"/>
              <a:gd name="connsiteX44" fmla="*/ 148577 w 343734"/>
              <a:gd name="connsiteY44" fmla="*/ 34983 h 146085"/>
              <a:gd name="connsiteX45" fmla="*/ 220391 w 343734"/>
              <a:gd name="connsiteY45" fmla="*/ 117080 h 146085"/>
              <a:gd name="connsiteX46" fmla="*/ 240508 w 343734"/>
              <a:gd name="connsiteY46" fmla="*/ 112684 h 146085"/>
              <a:gd name="connsiteX47" fmla="*/ 252865 w 343734"/>
              <a:gd name="connsiteY47" fmla="*/ 102664 h 146085"/>
              <a:gd name="connsiteX48" fmla="*/ 242620 w 343734"/>
              <a:gd name="connsiteY48" fmla="*/ 91765 h 146085"/>
              <a:gd name="connsiteX49" fmla="*/ 233448 w 343734"/>
              <a:gd name="connsiteY49" fmla="*/ 98620 h 146085"/>
              <a:gd name="connsiteX50" fmla="*/ 221622 w 343734"/>
              <a:gd name="connsiteY50" fmla="*/ 100730 h 146085"/>
              <a:gd name="connsiteX51" fmla="*/ 213682 w 343734"/>
              <a:gd name="connsiteY51" fmla="*/ 99500 h 146085"/>
              <a:gd name="connsiteX52" fmla="*/ 207503 w 343734"/>
              <a:gd name="connsiteY52" fmla="*/ 95808 h 146085"/>
              <a:gd name="connsiteX53" fmla="*/ 203087 w 343734"/>
              <a:gd name="connsiteY53" fmla="*/ 90534 h 146085"/>
              <a:gd name="connsiteX54" fmla="*/ 200444 w 343734"/>
              <a:gd name="connsiteY54" fmla="*/ 82799 h 146085"/>
              <a:gd name="connsiteX55" fmla="*/ 200444 w 343734"/>
              <a:gd name="connsiteY55" fmla="*/ 82624 h 146085"/>
              <a:gd name="connsiteX56" fmla="*/ 254446 w 343734"/>
              <a:gd name="connsiteY56" fmla="*/ 82624 h 146085"/>
              <a:gd name="connsiteX57" fmla="*/ 254446 w 343734"/>
              <a:gd name="connsiteY57" fmla="*/ 74009 h 146085"/>
              <a:gd name="connsiteX58" fmla="*/ 251984 w 343734"/>
              <a:gd name="connsiteY58" fmla="*/ 58013 h 146085"/>
              <a:gd name="connsiteX59" fmla="*/ 244924 w 343734"/>
              <a:gd name="connsiteY59" fmla="*/ 45707 h 146085"/>
              <a:gd name="connsiteX60" fmla="*/ 233448 w 343734"/>
              <a:gd name="connsiteY60" fmla="*/ 37796 h 146085"/>
              <a:gd name="connsiteX61" fmla="*/ 218098 w 343734"/>
              <a:gd name="connsiteY61" fmla="*/ 34983 h 146085"/>
              <a:gd name="connsiteX62" fmla="*/ 202737 w 343734"/>
              <a:gd name="connsiteY62" fmla="*/ 37972 h 146085"/>
              <a:gd name="connsiteX63" fmla="*/ 190561 w 343734"/>
              <a:gd name="connsiteY63" fmla="*/ 46410 h 146085"/>
              <a:gd name="connsiteX64" fmla="*/ 182620 w 343734"/>
              <a:gd name="connsiteY64" fmla="*/ 59419 h 146085"/>
              <a:gd name="connsiteX65" fmla="*/ 179796 w 343734"/>
              <a:gd name="connsiteY65" fmla="*/ 75943 h 146085"/>
              <a:gd name="connsiteX66" fmla="*/ 179796 w 343734"/>
              <a:gd name="connsiteY66" fmla="*/ 78756 h 146085"/>
              <a:gd name="connsiteX67" fmla="*/ 182620 w 343734"/>
              <a:gd name="connsiteY67" fmla="*/ 93875 h 146085"/>
              <a:gd name="connsiteX68" fmla="*/ 190911 w 343734"/>
              <a:gd name="connsiteY68" fmla="*/ 106004 h 146085"/>
              <a:gd name="connsiteX69" fmla="*/ 203618 w 343734"/>
              <a:gd name="connsiteY69" fmla="*/ 114090 h 146085"/>
              <a:gd name="connsiteX70" fmla="*/ 220391 w 343734"/>
              <a:gd name="connsiteY70" fmla="*/ 117080 h 146085"/>
              <a:gd name="connsiteX71" fmla="*/ 218098 w 343734"/>
              <a:gd name="connsiteY71" fmla="*/ 51507 h 146085"/>
              <a:gd name="connsiteX72" fmla="*/ 224796 w 343734"/>
              <a:gd name="connsiteY72" fmla="*/ 52738 h 146085"/>
              <a:gd name="connsiteX73" fmla="*/ 229913 w 343734"/>
              <a:gd name="connsiteY73" fmla="*/ 55903 h 146085"/>
              <a:gd name="connsiteX74" fmla="*/ 233098 w 343734"/>
              <a:gd name="connsiteY74" fmla="*/ 61001 h 146085"/>
              <a:gd name="connsiteX75" fmla="*/ 234329 w 343734"/>
              <a:gd name="connsiteY75" fmla="*/ 66977 h 146085"/>
              <a:gd name="connsiteX76" fmla="*/ 234329 w 343734"/>
              <a:gd name="connsiteY76" fmla="*/ 68560 h 146085"/>
              <a:gd name="connsiteX77" fmla="*/ 200794 w 343734"/>
              <a:gd name="connsiteY77" fmla="*/ 68560 h 146085"/>
              <a:gd name="connsiteX78" fmla="*/ 202918 w 343734"/>
              <a:gd name="connsiteY78" fmla="*/ 61529 h 146085"/>
              <a:gd name="connsiteX79" fmla="*/ 206803 w 343734"/>
              <a:gd name="connsiteY79" fmla="*/ 56079 h 146085"/>
              <a:gd name="connsiteX80" fmla="*/ 211739 w 343734"/>
              <a:gd name="connsiteY80" fmla="*/ 52738 h 146085"/>
              <a:gd name="connsiteX81" fmla="*/ 218098 w 343734"/>
              <a:gd name="connsiteY81" fmla="*/ 51507 h 146085"/>
              <a:gd name="connsiteX82" fmla="*/ 272428 w 343734"/>
              <a:gd name="connsiteY82" fmla="*/ 146085 h 146085"/>
              <a:gd name="connsiteX83" fmla="*/ 292906 w 343734"/>
              <a:gd name="connsiteY83" fmla="*/ 146085 h 146085"/>
              <a:gd name="connsiteX84" fmla="*/ 292906 w 343734"/>
              <a:gd name="connsiteY84" fmla="*/ 108817 h 146085"/>
              <a:gd name="connsiteX85" fmla="*/ 295899 w 343734"/>
              <a:gd name="connsiteY85" fmla="*/ 111630 h 146085"/>
              <a:gd name="connsiteX86" fmla="*/ 299085 w 343734"/>
              <a:gd name="connsiteY86" fmla="*/ 113915 h 146085"/>
              <a:gd name="connsiteX87" fmla="*/ 305252 w 343734"/>
              <a:gd name="connsiteY87" fmla="*/ 116200 h 146085"/>
              <a:gd name="connsiteX88" fmla="*/ 312672 w 343734"/>
              <a:gd name="connsiteY88" fmla="*/ 117080 h 146085"/>
              <a:gd name="connsiteX89" fmla="*/ 325911 w 343734"/>
              <a:gd name="connsiteY89" fmla="*/ 114090 h 146085"/>
              <a:gd name="connsiteX90" fmla="*/ 335794 w 343734"/>
              <a:gd name="connsiteY90" fmla="*/ 105652 h 146085"/>
              <a:gd name="connsiteX91" fmla="*/ 341611 w 343734"/>
              <a:gd name="connsiteY91" fmla="*/ 92819 h 146085"/>
              <a:gd name="connsiteX92" fmla="*/ 343734 w 343734"/>
              <a:gd name="connsiteY92" fmla="*/ 76822 h 146085"/>
              <a:gd name="connsiteX93" fmla="*/ 343734 w 343734"/>
              <a:gd name="connsiteY93" fmla="*/ 75240 h 146085"/>
              <a:gd name="connsiteX94" fmla="*/ 341611 w 343734"/>
              <a:gd name="connsiteY94" fmla="*/ 58891 h 146085"/>
              <a:gd name="connsiteX95" fmla="*/ 335613 w 343734"/>
              <a:gd name="connsiteY95" fmla="*/ 46059 h 146085"/>
              <a:gd name="connsiteX96" fmla="*/ 325911 w 343734"/>
              <a:gd name="connsiteY96" fmla="*/ 37972 h 146085"/>
              <a:gd name="connsiteX97" fmla="*/ 312492 w 343734"/>
              <a:gd name="connsiteY97" fmla="*/ 34983 h 146085"/>
              <a:gd name="connsiteX98" fmla="*/ 305613 w 343734"/>
              <a:gd name="connsiteY98" fmla="*/ 35862 h 146085"/>
              <a:gd name="connsiteX99" fmla="*/ 299785 w 343734"/>
              <a:gd name="connsiteY99" fmla="*/ 37972 h 146085"/>
              <a:gd name="connsiteX100" fmla="*/ 295549 w 343734"/>
              <a:gd name="connsiteY100" fmla="*/ 40609 h 146085"/>
              <a:gd name="connsiteX101" fmla="*/ 292194 w 343734"/>
              <a:gd name="connsiteY101" fmla="*/ 44125 h 146085"/>
              <a:gd name="connsiteX102" fmla="*/ 291313 w 343734"/>
              <a:gd name="connsiteY102" fmla="*/ 36390 h 146085"/>
              <a:gd name="connsiteX103" fmla="*/ 272428 w 343734"/>
              <a:gd name="connsiteY103" fmla="*/ 36390 h 146085"/>
              <a:gd name="connsiteX104" fmla="*/ 272428 w 343734"/>
              <a:gd name="connsiteY104" fmla="*/ 146085 h 146085"/>
              <a:gd name="connsiteX105" fmla="*/ 323256 w 343734"/>
              <a:gd name="connsiteY105" fmla="*/ 75240 h 146085"/>
              <a:gd name="connsiteX106" fmla="*/ 323256 w 343734"/>
              <a:gd name="connsiteY106" fmla="*/ 76822 h 146085"/>
              <a:gd name="connsiteX107" fmla="*/ 322375 w 343734"/>
              <a:gd name="connsiteY107" fmla="*/ 86140 h 146085"/>
              <a:gd name="connsiteX108" fmla="*/ 319551 w 343734"/>
              <a:gd name="connsiteY108" fmla="*/ 93698 h 146085"/>
              <a:gd name="connsiteX109" fmla="*/ 314615 w 343734"/>
              <a:gd name="connsiteY109" fmla="*/ 98973 h 146085"/>
              <a:gd name="connsiteX110" fmla="*/ 307194 w 343734"/>
              <a:gd name="connsiteY110" fmla="*/ 100730 h 146085"/>
              <a:gd name="connsiteX111" fmla="*/ 302258 w 343734"/>
              <a:gd name="connsiteY111" fmla="*/ 100203 h 146085"/>
              <a:gd name="connsiteX112" fmla="*/ 298373 w 343734"/>
              <a:gd name="connsiteY112" fmla="*/ 98620 h 146085"/>
              <a:gd name="connsiteX113" fmla="*/ 295199 w 343734"/>
              <a:gd name="connsiteY113" fmla="*/ 96160 h 146085"/>
              <a:gd name="connsiteX114" fmla="*/ 292906 w 343734"/>
              <a:gd name="connsiteY114" fmla="*/ 92644 h 146085"/>
              <a:gd name="connsiteX115" fmla="*/ 292906 w 343734"/>
              <a:gd name="connsiteY115" fmla="*/ 59595 h 146085"/>
              <a:gd name="connsiteX116" fmla="*/ 295368 w 343734"/>
              <a:gd name="connsiteY116" fmla="*/ 55903 h 146085"/>
              <a:gd name="connsiteX117" fmla="*/ 298723 w 343734"/>
              <a:gd name="connsiteY117" fmla="*/ 53441 h 146085"/>
              <a:gd name="connsiteX118" fmla="*/ 302428 w 343734"/>
              <a:gd name="connsiteY118" fmla="*/ 52035 h 146085"/>
              <a:gd name="connsiteX119" fmla="*/ 307025 w 343734"/>
              <a:gd name="connsiteY119" fmla="*/ 51507 h 146085"/>
              <a:gd name="connsiteX120" fmla="*/ 314434 w 343734"/>
              <a:gd name="connsiteY120" fmla="*/ 53441 h 146085"/>
              <a:gd name="connsiteX121" fmla="*/ 319551 w 343734"/>
              <a:gd name="connsiteY121" fmla="*/ 58364 h 146085"/>
              <a:gd name="connsiteX122" fmla="*/ 322194 w 343734"/>
              <a:gd name="connsiteY122" fmla="*/ 65923 h 146085"/>
              <a:gd name="connsiteX123" fmla="*/ 323256 w 343734"/>
              <a:gd name="connsiteY123" fmla="*/ 75240 h 146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343734" h="146085">
                <a:moveTo>
                  <a:pt x="20998" y="115673"/>
                </a:moveTo>
                <a:lnTo>
                  <a:pt x="41476" y="115673"/>
                </a:lnTo>
                <a:lnTo>
                  <a:pt x="41476" y="51507"/>
                </a:lnTo>
                <a:lnTo>
                  <a:pt x="70064" y="51507"/>
                </a:lnTo>
                <a:lnTo>
                  <a:pt x="70064" y="36390"/>
                </a:lnTo>
                <a:lnTo>
                  <a:pt x="41476" y="36390"/>
                </a:lnTo>
                <a:lnTo>
                  <a:pt x="41476" y="32171"/>
                </a:lnTo>
                <a:cubicBezTo>
                  <a:pt x="41476" y="29827"/>
                  <a:pt x="41769" y="27718"/>
                  <a:pt x="42357" y="25842"/>
                </a:cubicBezTo>
                <a:cubicBezTo>
                  <a:pt x="42944" y="23967"/>
                  <a:pt x="43882" y="22385"/>
                  <a:pt x="45181" y="21095"/>
                </a:cubicBezTo>
                <a:cubicBezTo>
                  <a:pt x="46593" y="19572"/>
                  <a:pt x="48468" y="18458"/>
                  <a:pt x="50828" y="17755"/>
                </a:cubicBezTo>
                <a:cubicBezTo>
                  <a:pt x="53291" y="16935"/>
                  <a:pt x="56239" y="16525"/>
                  <a:pt x="59650" y="16525"/>
                </a:cubicBezTo>
                <a:cubicBezTo>
                  <a:pt x="62824" y="16525"/>
                  <a:pt x="65591" y="16701"/>
                  <a:pt x="67940" y="17052"/>
                </a:cubicBezTo>
                <a:cubicBezTo>
                  <a:pt x="70301" y="17287"/>
                  <a:pt x="72413" y="17579"/>
                  <a:pt x="74300" y="17932"/>
                </a:cubicBezTo>
                <a:lnTo>
                  <a:pt x="75711" y="2110"/>
                </a:lnTo>
                <a:cubicBezTo>
                  <a:pt x="73949" y="1759"/>
                  <a:pt x="72300" y="1465"/>
                  <a:pt x="70764" y="1231"/>
                </a:cubicBezTo>
                <a:cubicBezTo>
                  <a:pt x="69239" y="997"/>
                  <a:pt x="67703" y="762"/>
                  <a:pt x="66178" y="528"/>
                </a:cubicBezTo>
                <a:cubicBezTo>
                  <a:pt x="64653" y="411"/>
                  <a:pt x="63061" y="294"/>
                  <a:pt x="61412" y="176"/>
                </a:cubicBezTo>
                <a:cubicBezTo>
                  <a:pt x="59887" y="58"/>
                  <a:pt x="58294" y="0"/>
                  <a:pt x="56645" y="0"/>
                </a:cubicBezTo>
                <a:cubicBezTo>
                  <a:pt x="51235" y="0"/>
                  <a:pt x="46299" y="703"/>
                  <a:pt x="41826" y="2110"/>
                </a:cubicBezTo>
                <a:cubicBezTo>
                  <a:pt x="37466" y="3399"/>
                  <a:pt x="33705" y="5450"/>
                  <a:pt x="30531" y="8263"/>
                </a:cubicBezTo>
                <a:cubicBezTo>
                  <a:pt x="27470" y="10958"/>
                  <a:pt x="25120" y="14299"/>
                  <a:pt x="23471" y="18283"/>
                </a:cubicBezTo>
                <a:cubicBezTo>
                  <a:pt x="21822" y="22268"/>
                  <a:pt x="20998" y="26896"/>
                  <a:pt x="20998" y="32171"/>
                </a:cubicBezTo>
                <a:lnTo>
                  <a:pt x="20998" y="36390"/>
                </a:lnTo>
                <a:lnTo>
                  <a:pt x="0" y="36390"/>
                </a:lnTo>
                <a:lnTo>
                  <a:pt x="0" y="51507"/>
                </a:lnTo>
                <a:lnTo>
                  <a:pt x="20998" y="51507"/>
                </a:lnTo>
                <a:lnTo>
                  <a:pt x="20998" y="115673"/>
                </a:lnTo>
                <a:close/>
                <a:moveTo>
                  <a:pt x="148577" y="34983"/>
                </a:moveTo>
                <a:cubicBezTo>
                  <a:pt x="143279" y="34983"/>
                  <a:pt x="138343" y="36273"/>
                  <a:pt x="133757" y="38850"/>
                </a:cubicBezTo>
                <a:cubicBezTo>
                  <a:pt x="129284" y="41429"/>
                  <a:pt x="125455" y="44945"/>
                  <a:pt x="122281" y="49398"/>
                </a:cubicBezTo>
                <a:lnTo>
                  <a:pt x="122101" y="47641"/>
                </a:lnTo>
                <a:lnTo>
                  <a:pt x="121220" y="36390"/>
                </a:lnTo>
                <a:lnTo>
                  <a:pt x="102334" y="36390"/>
                </a:lnTo>
                <a:lnTo>
                  <a:pt x="102334" y="115673"/>
                </a:lnTo>
                <a:lnTo>
                  <a:pt x="122632" y="115673"/>
                </a:lnTo>
                <a:lnTo>
                  <a:pt x="122632" y="68033"/>
                </a:lnTo>
                <a:cubicBezTo>
                  <a:pt x="123580" y="65806"/>
                  <a:pt x="124755" y="63872"/>
                  <a:pt x="126167" y="62232"/>
                </a:cubicBezTo>
                <a:cubicBezTo>
                  <a:pt x="127579" y="60590"/>
                  <a:pt x="129284" y="59242"/>
                  <a:pt x="131284" y="58188"/>
                </a:cubicBezTo>
                <a:cubicBezTo>
                  <a:pt x="133046" y="57251"/>
                  <a:pt x="134988" y="56548"/>
                  <a:pt x="137101" y="56079"/>
                </a:cubicBezTo>
                <a:cubicBezTo>
                  <a:pt x="139224" y="55610"/>
                  <a:pt x="141574" y="55375"/>
                  <a:pt x="144171" y="55375"/>
                </a:cubicBezTo>
                <a:cubicBezTo>
                  <a:pt x="146758" y="55375"/>
                  <a:pt x="149458" y="55551"/>
                  <a:pt x="152281" y="55903"/>
                </a:cubicBezTo>
                <a:cubicBezTo>
                  <a:pt x="155105" y="56137"/>
                  <a:pt x="157872" y="56606"/>
                  <a:pt x="160583" y="57310"/>
                </a:cubicBezTo>
                <a:lnTo>
                  <a:pt x="163577" y="36917"/>
                </a:lnTo>
                <a:cubicBezTo>
                  <a:pt x="161927" y="36448"/>
                  <a:pt x="159815" y="36038"/>
                  <a:pt x="157229" y="35687"/>
                </a:cubicBezTo>
                <a:cubicBezTo>
                  <a:pt x="154642" y="35217"/>
                  <a:pt x="151751" y="34983"/>
                  <a:pt x="148577" y="34983"/>
                </a:cubicBezTo>
                <a:close/>
                <a:moveTo>
                  <a:pt x="220391" y="117080"/>
                </a:moveTo>
                <a:cubicBezTo>
                  <a:pt x="228151" y="117080"/>
                  <a:pt x="234860" y="115615"/>
                  <a:pt x="240508" y="112684"/>
                </a:cubicBezTo>
                <a:cubicBezTo>
                  <a:pt x="246155" y="109754"/>
                  <a:pt x="250278" y="106415"/>
                  <a:pt x="252865" y="102664"/>
                </a:cubicBezTo>
                <a:lnTo>
                  <a:pt x="242620" y="91765"/>
                </a:lnTo>
                <a:cubicBezTo>
                  <a:pt x="240271" y="94812"/>
                  <a:pt x="237209" y="97097"/>
                  <a:pt x="233448" y="98620"/>
                </a:cubicBezTo>
                <a:cubicBezTo>
                  <a:pt x="229687" y="100027"/>
                  <a:pt x="225745" y="100730"/>
                  <a:pt x="221622" y="100730"/>
                </a:cubicBezTo>
                <a:cubicBezTo>
                  <a:pt x="218799" y="100730"/>
                  <a:pt x="216155" y="100320"/>
                  <a:pt x="213682" y="99500"/>
                </a:cubicBezTo>
                <a:cubicBezTo>
                  <a:pt x="211332" y="98562"/>
                  <a:pt x="209265" y="97332"/>
                  <a:pt x="207503" y="95808"/>
                </a:cubicBezTo>
                <a:cubicBezTo>
                  <a:pt x="205617" y="94167"/>
                  <a:pt x="204149" y="92410"/>
                  <a:pt x="203087" y="90534"/>
                </a:cubicBezTo>
                <a:cubicBezTo>
                  <a:pt x="202037" y="88542"/>
                  <a:pt x="201155" y="85963"/>
                  <a:pt x="200444" y="82799"/>
                </a:cubicBezTo>
                <a:lnTo>
                  <a:pt x="200444" y="82624"/>
                </a:lnTo>
                <a:lnTo>
                  <a:pt x="254446" y="82624"/>
                </a:lnTo>
                <a:lnTo>
                  <a:pt x="254446" y="74009"/>
                </a:lnTo>
                <a:cubicBezTo>
                  <a:pt x="254446" y="68150"/>
                  <a:pt x="253621" y="62818"/>
                  <a:pt x="251984" y="58013"/>
                </a:cubicBezTo>
                <a:cubicBezTo>
                  <a:pt x="250335" y="53207"/>
                  <a:pt x="247974" y="49105"/>
                  <a:pt x="244924" y="45707"/>
                </a:cubicBezTo>
                <a:cubicBezTo>
                  <a:pt x="241739" y="42308"/>
                  <a:pt x="237921" y="39672"/>
                  <a:pt x="233448" y="37796"/>
                </a:cubicBezTo>
                <a:cubicBezTo>
                  <a:pt x="228976" y="35921"/>
                  <a:pt x="223859" y="34983"/>
                  <a:pt x="218098" y="34983"/>
                </a:cubicBezTo>
                <a:cubicBezTo>
                  <a:pt x="212564" y="34983"/>
                  <a:pt x="207447" y="35979"/>
                  <a:pt x="202737" y="37972"/>
                </a:cubicBezTo>
                <a:cubicBezTo>
                  <a:pt x="198038" y="39964"/>
                  <a:pt x="193972" y="42777"/>
                  <a:pt x="190561" y="46410"/>
                </a:cubicBezTo>
                <a:cubicBezTo>
                  <a:pt x="187150" y="50043"/>
                  <a:pt x="184506" y="54380"/>
                  <a:pt x="182620" y="59419"/>
                </a:cubicBezTo>
                <a:cubicBezTo>
                  <a:pt x="180734" y="64341"/>
                  <a:pt x="179796" y="69850"/>
                  <a:pt x="179796" y="75943"/>
                </a:cubicBezTo>
                <a:lnTo>
                  <a:pt x="179796" y="78756"/>
                </a:lnTo>
                <a:cubicBezTo>
                  <a:pt x="179796" y="84147"/>
                  <a:pt x="180734" y="89187"/>
                  <a:pt x="182620" y="93875"/>
                </a:cubicBezTo>
                <a:cubicBezTo>
                  <a:pt x="184619" y="98445"/>
                  <a:pt x="187387" y="102488"/>
                  <a:pt x="190911" y="106004"/>
                </a:cubicBezTo>
                <a:cubicBezTo>
                  <a:pt x="194446" y="109403"/>
                  <a:pt x="198682" y="112099"/>
                  <a:pt x="203618" y="114090"/>
                </a:cubicBezTo>
                <a:cubicBezTo>
                  <a:pt x="208678" y="116083"/>
                  <a:pt x="214269" y="117080"/>
                  <a:pt x="220391" y="117080"/>
                </a:cubicBezTo>
                <a:close/>
                <a:moveTo>
                  <a:pt x="218098" y="51507"/>
                </a:moveTo>
                <a:cubicBezTo>
                  <a:pt x="220685" y="51507"/>
                  <a:pt x="222921" y="51918"/>
                  <a:pt x="224796" y="52738"/>
                </a:cubicBezTo>
                <a:cubicBezTo>
                  <a:pt x="226795" y="53441"/>
                  <a:pt x="228501" y="54497"/>
                  <a:pt x="229913" y="55903"/>
                </a:cubicBezTo>
                <a:cubicBezTo>
                  <a:pt x="231325" y="57310"/>
                  <a:pt x="232386" y="59008"/>
                  <a:pt x="233098" y="61001"/>
                </a:cubicBezTo>
                <a:cubicBezTo>
                  <a:pt x="233923" y="62876"/>
                  <a:pt x="234329" y="64868"/>
                  <a:pt x="234329" y="66977"/>
                </a:cubicBezTo>
                <a:lnTo>
                  <a:pt x="234329" y="68560"/>
                </a:lnTo>
                <a:lnTo>
                  <a:pt x="200794" y="68560"/>
                </a:lnTo>
                <a:cubicBezTo>
                  <a:pt x="201269" y="65982"/>
                  <a:pt x="201969" y="63638"/>
                  <a:pt x="202918" y="61529"/>
                </a:cubicBezTo>
                <a:cubicBezTo>
                  <a:pt x="203979" y="59419"/>
                  <a:pt x="205267" y="57602"/>
                  <a:pt x="206803" y="56079"/>
                </a:cubicBezTo>
                <a:cubicBezTo>
                  <a:pt x="208215" y="54555"/>
                  <a:pt x="209853" y="53441"/>
                  <a:pt x="211739" y="52738"/>
                </a:cubicBezTo>
                <a:cubicBezTo>
                  <a:pt x="213625" y="51918"/>
                  <a:pt x="215737" y="51507"/>
                  <a:pt x="218098" y="51507"/>
                </a:cubicBezTo>
                <a:close/>
                <a:moveTo>
                  <a:pt x="272428" y="146085"/>
                </a:moveTo>
                <a:lnTo>
                  <a:pt x="292906" y="146085"/>
                </a:lnTo>
                <a:lnTo>
                  <a:pt x="292906" y="108817"/>
                </a:lnTo>
                <a:cubicBezTo>
                  <a:pt x="293843" y="109871"/>
                  <a:pt x="294849" y="110810"/>
                  <a:pt x="295899" y="111630"/>
                </a:cubicBezTo>
                <a:cubicBezTo>
                  <a:pt x="296961" y="112450"/>
                  <a:pt x="298023" y="113212"/>
                  <a:pt x="299085" y="113915"/>
                </a:cubicBezTo>
                <a:cubicBezTo>
                  <a:pt x="300959" y="114970"/>
                  <a:pt x="303027" y="115732"/>
                  <a:pt x="305252" y="116200"/>
                </a:cubicBezTo>
                <a:cubicBezTo>
                  <a:pt x="307488" y="116786"/>
                  <a:pt x="309962" y="117080"/>
                  <a:pt x="312672" y="117080"/>
                </a:cubicBezTo>
                <a:cubicBezTo>
                  <a:pt x="317608" y="117080"/>
                  <a:pt x="322025" y="116083"/>
                  <a:pt x="325911" y="114090"/>
                </a:cubicBezTo>
                <a:cubicBezTo>
                  <a:pt x="329785" y="111981"/>
                  <a:pt x="333083" y="109168"/>
                  <a:pt x="335794" y="105652"/>
                </a:cubicBezTo>
                <a:cubicBezTo>
                  <a:pt x="338380" y="102019"/>
                  <a:pt x="340323" y="97742"/>
                  <a:pt x="341611" y="92819"/>
                </a:cubicBezTo>
                <a:cubicBezTo>
                  <a:pt x="343023" y="87897"/>
                  <a:pt x="343734" y="82565"/>
                  <a:pt x="343734" y="76822"/>
                </a:cubicBezTo>
                <a:lnTo>
                  <a:pt x="343734" y="75240"/>
                </a:lnTo>
                <a:cubicBezTo>
                  <a:pt x="343734" y="69264"/>
                  <a:pt x="343023" y="63814"/>
                  <a:pt x="341611" y="58891"/>
                </a:cubicBezTo>
                <a:cubicBezTo>
                  <a:pt x="340323" y="53852"/>
                  <a:pt x="338324" y="49575"/>
                  <a:pt x="335613" y="46059"/>
                </a:cubicBezTo>
                <a:cubicBezTo>
                  <a:pt x="333026" y="42543"/>
                  <a:pt x="329785" y="39847"/>
                  <a:pt x="325911" y="37972"/>
                </a:cubicBezTo>
                <a:cubicBezTo>
                  <a:pt x="322025" y="35979"/>
                  <a:pt x="317552" y="34983"/>
                  <a:pt x="312492" y="34983"/>
                </a:cubicBezTo>
                <a:cubicBezTo>
                  <a:pt x="310018" y="34983"/>
                  <a:pt x="307725" y="35276"/>
                  <a:pt x="305613" y="35862"/>
                </a:cubicBezTo>
                <a:cubicBezTo>
                  <a:pt x="303490" y="36331"/>
                  <a:pt x="301547" y="37034"/>
                  <a:pt x="299785" y="37972"/>
                </a:cubicBezTo>
                <a:cubicBezTo>
                  <a:pt x="298260" y="38675"/>
                  <a:pt x="296848" y="39553"/>
                  <a:pt x="295549" y="40609"/>
                </a:cubicBezTo>
                <a:cubicBezTo>
                  <a:pt x="294374" y="41663"/>
                  <a:pt x="293256" y="42835"/>
                  <a:pt x="292194" y="44125"/>
                </a:cubicBezTo>
                <a:lnTo>
                  <a:pt x="291313" y="36390"/>
                </a:lnTo>
                <a:lnTo>
                  <a:pt x="272428" y="36390"/>
                </a:lnTo>
                <a:lnTo>
                  <a:pt x="272428" y="146085"/>
                </a:lnTo>
                <a:close/>
                <a:moveTo>
                  <a:pt x="323256" y="75240"/>
                </a:moveTo>
                <a:lnTo>
                  <a:pt x="323256" y="76822"/>
                </a:lnTo>
                <a:cubicBezTo>
                  <a:pt x="323256" y="80104"/>
                  <a:pt x="322962" y="83210"/>
                  <a:pt x="322375" y="86140"/>
                </a:cubicBezTo>
                <a:cubicBezTo>
                  <a:pt x="321788" y="88953"/>
                  <a:pt x="320850" y="91472"/>
                  <a:pt x="319551" y="93698"/>
                </a:cubicBezTo>
                <a:cubicBezTo>
                  <a:pt x="318264" y="95926"/>
                  <a:pt x="316614" y="97683"/>
                  <a:pt x="314615" y="98973"/>
                </a:cubicBezTo>
                <a:cubicBezTo>
                  <a:pt x="312616" y="100145"/>
                  <a:pt x="310142" y="100730"/>
                  <a:pt x="307194" y="100730"/>
                </a:cubicBezTo>
                <a:cubicBezTo>
                  <a:pt x="305432" y="100730"/>
                  <a:pt x="303783" y="100554"/>
                  <a:pt x="302258" y="100203"/>
                </a:cubicBezTo>
                <a:cubicBezTo>
                  <a:pt x="300846" y="99851"/>
                  <a:pt x="299548" y="99324"/>
                  <a:pt x="298373" y="98620"/>
                </a:cubicBezTo>
                <a:cubicBezTo>
                  <a:pt x="297198" y="97917"/>
                  <a:pt x="296136" y="97097"/>
                  <a:pt x="295199" y="96160"/>
                </a:cubicBezTo>
                <a:cubicBezTo>
                  <a:pt x="294374" y="95104"/>
                  <a:pt x="293606" y="93933"/>
                  <a:pt x="292906" y="92644"/>
                </a:cubicBezTo>
                <a:lnTo>
                  <a:pt x="292906" y="59595"/>
                </a:lnTo>
                <a:cubicBezTo>
                  <a:pt x="293606" y="58188"/>
                  <a:pt x="294431" y="56957"/>
                  <a:pt x="295368" y="55903"/>
                </a:cubicBezTo>
                <a:cubicBezTo>
                  <a:pt x="296317" y="54848"/>
                  <a:pt x="297435" y="54028"/>
                  <a:pt x="298723" y="53441"/>
                </a:cubicBezTo>
                <a:cubicBezTo>
                  <a:pt x="299909" y="52855"/>
                  <a:pt x="301140" y="52387"/>
                  <a:pt x="302428" y="52035"/>
                </a:cubicBezTo>
                <a:cubicBezTo>
                  <a:pt x="303840" y="51684"/>
                  <a:pt x="305376" y="51507"/>
                  <a:pt x="307025" y="51507"/>
                </a:cubicBezTo>
                <a:cubicBezTo>
                  <a:pt x="309962" y="51507"/>
                  <a:pt x="312435" y="52152"/>
                  <a:pt x="314434" y="53441"/>
                </a:cubicBezTo>
                <a:cubicBezTo>
                  <a:pt x="316434" y="54614"/>
                  <a:pt x="318139" y="56254"/>
                  <a:pt x="319551" y="58364"/>
                </a:cubicBezTo>
                <a:cubicBezTo>
                  <a:pt x="320726" y="60473"/>
                  <a:pt x="321607" y="62993"/>
                  <a:pt x="322194" y="65923"/>
                </a:cubicBezTo>
                <a:cubicBezTo>
                  <a:pt x="322906" y="68853"/>
                  <a:pt x="323256" y="71959"/>
                  <a:pt x="323256" y="75240"/>
                </a:cubicBezTo>
                <a:close/>
              </a:path>
            </a:pathLst>
          </a:custGeom>
          <a:solidFill>
            <a:srgbClr val="026974"/>
          </a:solidFill>
          <a:ln w="11290" cap="sq">
            <a:noFill/>
            <a:prstDash val="solid"/>
            <a:miter/>
          </a:ln>
        </p:spPr>
        <p:txBody>
          <a:bodyPr rtlCol="0" anchor="ctr"/>
          <a:lstStyle/>
          <a:p>
            <a:endParaRPr lang="en-US" sz="1701"/>
          </a:p>
        </p:txBody>
      </p:sp>
      <p:sp>
        <p:nvSpPr>
          <p:cNvPr id="71" name="Freeform 70">
            <a:extLst>
              <a:ext uri="{FF2B5EF4-FFF2-40B4-BE49-F238E27FC236}">
                <a16:creationId xmlns:a16="http://schemas.microsoft.com/office/drawing/2014/main" id="{EC1C5EFD-8C25-3541-9592-065FB91853F7}"/>
              </a:ext>
            </a:extLst>
          </p:cNvPr>
          <p:cNvSpPr/>
          <p:nvPr/>
        </p:nvSpPr>
        <p:spPr>
          <a:xfrm>
            <a:off x="4545296" y="4791553"/>
            <a:ext cx="116217" cy="100662"/>
          </a:xfrm>
          <a:custGeom>
            <a:avLst/>
            <a:gdLst>
              <a:gd name="connsiteX0" fmla="*/ 40764 w 122993"/>
              <a:gd name="connsiteY0" fmla="*/ 25842 h 106531"/>
              <a:gd name="connsiteX1" fmla="*/ 25233 w 122993"/>
              <a:gd name="connsiteY1" fmla="*/ 29709 h 106531"/>
              <a:gd name="connsiteX2" fmla="*/ 13588 w 122993"/>
              <a:gd name="connsiteY2" fmla="*/ 39906 h 106531"/>
              <a:gd name="connsiteX3" fmla="*/ 13588 w 122993"/>
              <a:gd name="connsiteY3" fmla="*/ 37972 h 106531"/>
              <a:gd name="connsiteX4" fmla="*/ 12888 w 122993"/>
              <a:gd name="connsiteY4" fmla="*/ 27248 h 106531"/>
              <a:gd name="connsiteX5" fmla="*/ 0 w 122993"/>
              <a:gd name="connsiteY5" fmla="*/ 27248 h 106531"/>
              <a:gd name="connsiteX6" fmla="*/ 0 w 122993"/>
              <a:gd name="connsiteY6" fmla="*/ 106532 h 106531"/>
              <a:gd name="connsiteX7" fmla="*/ 13588 w 122993"/>
              <a:gd name="connsiteY7" fmla="*/ 106532 h 106531"/>
              <a:gd name="connsiteX8" fmla="*/ 13588 w 122993"/>
              <a:gd name="connsiteY8" fmla="*/ 55727 h 106531"/>
              <a:gd name="connsiteX9" fmla="*/ 16943 w 122993"/>
              <a:gd name="connsiteY9" fmla="*/ 49047 h 106531"/>
              <a:gd name="connsiteX10" fmla="*/ 21709 w 122993"/>
              <a:gd name="connsiteY10" fmla="*/ 44125 h 106531"/>
              <a:gd name="connsiteX11" fmla="*/ 28769 w 122993"/>
              <a:gd name="connsiteY11" fmla="*/ 40609 h 106531"/>
              <a:gd name="connsiteX12" fmla="*/ 37941 w 122993"/>
              <a:gd name="connsiteY12" fmla="*/ 39378 h 106531"/>
              <a:gd name="connsiteX13" fmla="*/ 45361 w 122993"/>
              <a:gd name="connsiteY13" fmla="*/ 39730 h 106531"/>
              <a:gd name="connsiteX14" fmla="*/ 52771 w 122993"/>
              <a:gd name="connsiteY14" fmla="*/ 40960 h 106531"/>
              <a:gd name="connsiteX15" fmla="*/ 54714 w 122993"/>
              <a:gd name="connsiteY15" fmla="*/ 27776 h 106531"/>
              <a:gd name="connsiteX16" fmla="*/ 48535 w 122993"/>
              <a:gd name="connsiteY16" fmla="*/ 26370 h 106531"/>
              <a:gd name="connsiteX17" fmla="*/ 40764 w 122993"/>
              <a:gd name="connsiteY17" fmla="*/ 25842 h 106531"/>
              <a:gd name="connsiteX18" fmla="*/ 122993 w 122993"/>
              <a:gd name="connsiteY18" fmla="*/ 106532 h 106531"/>
              <a:gd name="connsiteX19" fmla="*/ 122993 w 122993"/>
              <a:gd name="connsiteY19" fmla="*/ 0 h 106531"/>
              <a:gd name="connsiteX20" fmla="*/ 121931 w 122993"/>
              <a:gd name="connsiteY20" fmla="*/ 0 h 106531"/>
              <a:gd name="connsiteX21" fmla="*/ 81517 w 122993"/>
              <a:gd name="connsiteY21" fmla="*/ 15470 h 106531"/>
              <a:gd name="connsiteX22" fmla="*/ 81517 w 122993"/>
              <a:gd name="connsiteY22" fmla="*/ 27776 h 106531"/>
              <a:gd name="connsiteX23" fmla="*/ 109405 w 122993"/>
              <a:gd name="connsiteY23" fmla="*/ 17228 h 106531"/>
              <a:gd name="connsiteX24" fmla="*/ 109405 w 122993"/>
              <a:gd name="connsiteY24" fmla="*/ 106532 h 106531"/>
              <a:gd name="connsiteX25" fmla="*/ 122993 w 122993"/>
              <a:gd name="connsiteY25" fmla="*/ 106532 h 10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2993" h="106531">
                <a:moveTo>
                  <a:pt x="40764" y="25842"/>
                </a:moveTo>
                <a:cubicBezTo>
                  <a:pt x="35004" y="25842"/>
                  <a:pt x="29830" y="27131"/>
                  <a:pt x="25233" y="29709"/>
                </a:cubicBezTo>
                <a:cubicBezTo>
                  <a:pt x="20761" y="32171"/>
                  <a:pt x="16886" y="35570"/>
                  <a:pt x="13588" y="39906"/>
                </a:cubicBezTo>
                <a:lnTo>
                  <a:pt x="13588" y="37972"/>
                </a:lnTo>
                <a:lnTo>
                  <a:pt x="12888" y="27248"/>
                </a:lnTo>
                <a:lnTo>
                  <a:pt x="0" y="27248"/>
                </a:lnTo>
                <a:lnTo>
                  <a:pt x="0" y="106532"/>
                </a:lnTo>
                <a:lnTo>
                  <a:pt x="13588" y="106532"/>
                </a:lnTo>
                <a:lnTo>
                  <a:pt x="13588" y="55727"/>
                </a:lnTo>
                <a:cubicBezTo>
                  <a:pt x="14526" y="53266"/>
                  <a:pt x="15644" y="51039"/>
                  <a:pt x="16943" y="49047"/>
                </a:cubicBezTo>
                <a:cubicBezTo>
                  <a:pt x="18355" y="47054"/>
                  <a:pt x="19947" y="45414"/>
                  <a:pt x="21709" y="44125"/>
                </a:cubicBezTo>
                <a:cubicBezTo>
                  <a:pt x="23709" y="42484"/>
                  <a:pt x="26058" y="41312"/>
                  <a:pt x="28769" y="40609"/>
                </a:cubicBezTo>
                <a:cubicBezTo>
                  <a:pt x="31468" y="39789"/>
                  <a:pt x="34529" y="39378"/>
                  <a:pt x="37941" y="39378"/>
                </a:cubicBezTo>
                <a:cubicBezTo>
                  <a:pt x="40527" y="39378"/>
                  <a:pt x="43001" y="39495"/>
                  <a:pt x="45361" y="39730"/>
                </a:cubicBezTo>
                <a:cubicBezTo>
                  <a:pt x="47711" y="39964"/>
                  <a:pt x="50184" y="40375"/>
                  <a:pt x="52771" y="40960"/>
                </a:cubicBezTo>
                <a:lnTo>
                  <a:pt x="54714" y="27776"/>
                </a:lnTo>
                <a:cubicBezTo>
                  <a:pt x="53302" y="27190"/>
                  <a:pt x="51235" y="26721"/>
                  <a:pt x="48535" y="26370"/>
                </a:cubicBezTo>
                <a:cubicBezTo>
                  <a:pt x="45825" y="26018"/>
                  <a:pt x="43238" y="25842"/>
                  <a:pt x="40764" y="25842"/>
                </a:cubicBezTo>
                <a:close/>
                <a:moveTo>
                  <a:pt x="122993" y="106532"/>
                </a:moveTo>
                <a:lnTo>
                  <a:pt x="122993" y="0"/>
                </a:lnTo>
                <a:lnTo>
                  <a:pt x="121931" y="0"/>
                </a:lnTo>
                <a:lnTo>
                  <a:pt x="81517" y="15470"/>
                </a:lnTo>
                <a:lnTo>
                  <a:pt x="81517" y="27776"/>
                </a:lnTo>
                <a:lnTo>
                  <a:pt x="109405" y="17228"/>
                </a:lnTo>
                <a:lnTo>
                  <a:pt x="109405" y="106532"/>
                </a:lnTo>
                <a:lnTo>
                  <a:pt x="122993" y="106532"/>
                </a:lnTo>
                <a:close/>
              </a:path>
            </a:pathLst>
          </a:custGeom>
          <a:solidFill>
            <a:srgbClr val="026974"/>
          </a:solidFill>
          <a:ln w="11290" cap="sq">
            <a:noFill/>
            <a:prstDash val="solid"/>
            <a:miter/>
          </a:ln>
        </p:spPr>
        <p:txBody>
          <a:bodyPr rtlCol="0" anchor="ctr"/>
          <a:lstStyle/>
          <a:p>
            <a:endParaRPr lang="en-US" sz="1701"/>
          </a:p>
        </p:txBody>
      </p:sp>
      <p:sp>
        <p:nvSpPr>
          <p:cNvPr id="72" name="Freeform 71">
            <a:extLst>
              <a:ext uri="{FF2B5EF4-FFF2-40B4-BE49-F238E27FC236}">
                <a16:creationId xmlns:a16="http://schemas.microsoft.com/office/drawing/2014/main" id="{A97BA72D-14FE-B940-94C2-59282C29E351}"/>
              </a:ext>
            </a:extLst>
          </p:cNvPr>
          <p:cNvSpPr/>
          <p:nvPr/>
        </p:nvSpPr>
        <p:spPr>
          <a:xfrm>
            <a:off x="4717694" y="4791553"/>
            <a:ext cx="199903" cy="123918"/>
          </a:xfrm>
          <a:custGeom>
            <a:avLst/>
            <a:gdLst>
              <a:gd name="connsiteX0" fmla="*/ 21348 w 211558"/>
              <a:gd name="connsiteY0" fmla="*/ 103367 h 131143"/>
              <a:gd name="connsiteX1" fmla="*/ 21348 w 211558"/>
              <a:gd name="connsiteY1" fmla="*/ 90534 h 131143"/>
              <a:gd name="connsiteX2" fmla="*/ 6528 w 211558"/>
              <a:gd name="connsiteY2" fmla="*/ 90534 h 131143"/>
              <a:gd name="connsiteX3" fmla="*/ 6528 w 211558"/>
              <a:gd name="connsiteY3" fmla="*/ 103543 h 131143"/>
              <a:gd name="connsiteX4" fmla="*/ 4936 w 211558"/>
              <a:gd name="connsiteY4" fmla="*/ 115673 h 131143"/>
              <a:gd name="connsiteX5" fmla="*/ 0 w 211558"/>
              <a:gd name="connsiteY5" fmla="*/ 126572 h 131143"/>
              <a:gd name="connsiteX6" fmla="*/ 8471 w 211558"/>
              <a:gd name="connsiteY6" fmla="*/ 131143 h 131143"/>
              <a:gd name="connsiteX7" fmla="*/ 17823 w 211558"/>
              <a:gd name="connsiteY7" fmla="*/ 118309 h 131143"/>
              <a:gd name="connsiteX8" fmla="*/ 21348 w 211558"/>
              <a:gd name="connsiteY8" fmla="*/ 103367 h 131143"/>
              <a:gd name="connsiteX9" fmla="*/ 211558 w 211558"/>
              <a:gd name="connsiteY9" fmla="*/ 106532 h 131143"/>
              <a:gd name="connsiteX10" fmla="*/ 211558 w 211558"/>
              <a:gd name="connsiteY10" fmla="*/ 0 h 131143"/>
              <a:gd name="connsiteX11" fmla="*/ 210508 w 211558"/>
              <a:gd name="connsiteY11" fmla="*/ 0 h 131143"/>
              <a:gd name="connsiteX12" fmla="*/ 170082 w 211558"/>
              <a:gd name="connsiteY12" fmla="*/ 15470 h 131143"/>
              <a:gd name="connsiteX13" fmla="*/ 170082 w 211558"/>
              <a:gd name="connsiteY13" fmla="*/ 27776 h 131143"/>
              <a:gd name="connsiteX14" fmla="*/ 197970 w 211558"/>
              <a:gd name="connsiteY14" fmla="*/ 17228 h 131143"/>
              <a:gd name="connsiteX15" fmla="*/ 197970 w 211558"/>
              <a:gd name="connsiteY15" fmla="*/ 106532 h 131143"/>
              <a:gd name="connsiteX16" fmla="*/ 211558 w 211558"/>
              <a:gd name="connsiteY16" fmla="*/ 106532 h 13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1558" h="131143">
                <a:moveTo>
                  <a:pt x="21348" y="103367"/>
                </a:moveTo>
                <a:lnTo>
                  <a:pt x="21348" y="90534"/>
                </a:lnTo>
                <a:lnTo>
                  <a:pt x="6528" y="90534"/>
                </a:lnTo>
                <a:lnTo>
                  <a:pt x="6528" y="103543"/>
                </a:lnTo>
                <a:cubicBezTo>
                  <a:pt x="6528" y="107762"/>
                  <a:pt x="5997" y="111805"/>
                  <a:pt x="4936" y="115673"/>
                </a:cubicBezTo>
                <a:cubicBezTo>
                  <a:pt x="3998" y="119540"/>
                  <a:pt x="2349" y="123173"/>
                  <a:pt x="0" y="126572"/>
                </a:cubicBezTo>
                <a:lnTo>
                  <a:pt x="8471" y="131143"/>
                </a:lnTo>
                <a:cubicBezTo>
                  <a:pt x="12470" y="127627"/>
                  <a:pt x="15587" y="123350"/>
                  <a:pt x="17823" y="118309"/>
                </a:cubicBezTo>
                <a:cubicBezTo>
                  <a:pt x="20173" y="113270"/>
                  <a:pt x="21348" y="108289"/>
                  <a:pt x="21348" y="103367"/>
                </a:cubicBezTo>
                <a:close/>
                <a:moveTo>
                  <a:pt x="211558" y="106532"/>
                </a:moveTo>
                <a:lnTo>
                  <a:pt x="211558" y="0"/>
                </a:lnTo>
                <a:lnTo>
                  <a:pt x="210508" y="0"/>
                </a:lnTo>
                <a:lnTo>
                  <a:pt x="170082" y="15470"/>
                </a:lnTo>
                <a:lnTo>
                  <a:pt x="170082" y="27776"/>
                </a:lnTo>
                <a:lnTo>
                  <a:pt x="197970" y="17228"/>
                </a:lnTo>
                <a:lnTo>
                  <a:pt x="197970" y="106532"/>
                </a:lnTo>
                <a:lnTo>
                  <a:pt x="211558" y="106532"/>
                </a:lnTo>
                <a:close/>
              </a:path>
            </a:pathLst>
          </a:custGeom>
          <a:solidFill>
            <a:srgbClr val="000000"/>
          </a:solidFill>
          <a:ln w="11290" cap="sq">
            <a:noFill/>
            <a:prstDash val="solid"/>
            <a:miter/>
          </a:ln>
        </p:spPr>
        <p:txBody>
          <a:bodyPr rtlCol="0" anchor="ctr"/>
          <a:lstStyle/>
          <a:p>
            <a:endParaRPr lang="en-US" sz="1701"/>
          </a:p>
        </p:txBody>
      </p:sp>
      <p:sp>
        <p:nvSpPr>
          <p:cNvPr id="73" name="Freeform 72">
            <a:extLst>
              <a:ext uri="{FF2B5EF4-FFF2-40B4-BE49-F238E27FC236}">
                <a16:creationId xmlns:a16="http://schemas.microsoft.com/office/drawing/2014/main" id="{4046A28F-6956-AE45-8C67-427849EA254E}"/>
              </a:ext>
            </a:extLst>
          </p:cNvPr>
          <p:cNvSpPr/>
          <p:nvPr/>
        </p:nvSpPr>
        <p:spPr>
          <a:xfrm>
            <a:off x="3853714" y="4956001"/>
            <a:ext cx="385483" cy="135046"/>
          </a:xfrm>
          <a:custGeom>
            <a:avLst/>
            <a:gdLst>
              <a:gd name="connsiteX0" fmla="*/ 0 w 407958"/>
              <a:gd name="connsiteY0" fmla="*/ 0 h 142920"/>
              <a:gd name="connsiteX1" fmla="*/ 0 w 407958"/>
              <a:gd name="connsiteY1" fmla="*/ 11777 h 142920"/>
              <a:gd name="connsiteX2" fmla="*/ 27007 w 407958"/>
              <a:gd name="connsiteY2" fmla="*/ 11777 h 142920"/>
              <a:gd name="connsiteX3" fmla="*/ 27007 w 407958"/>
              <a:gd name="connsiteY3" fmla="*/ 100730 h 142920"/>
              <a:gd name="connsiteX4" fmla="*/ 0 w 407958"/>
              <a:gd name="connsiteY4" fmla="*/ 100730 h 142920"/>
              <a:gd name="connsiteX5" fmla="*/ 0 w 407958"/>
              <a:gd name="connsiteY5" fmla="*/ 112508 h 142920"/>
              <a:gd name="connsiteX6" fmla="*/ 66540 w 407958"/>
              <a:gd name="connsiteY6" fmla="*/ 112508 h 142920"/>
              <a:gd name="connsiteX7" fmla="*/ 66540 w 407958"/>
              <a:gd name="connsiteY7" fmla="*/ 100730 h 142920"/>
              <a:gd name="connsiteX8" fmla="*/ 40595 w 407958"/>
              <a:gd name="connsiteY8" fmla="*/ 100730 h 142920"/>
              <a:gd name="connsiteX9" fmla="*/ 40595 w 407958"/>
              <a:gd name="connsiteY9" fmla="*/ 0 h 142920"/>
              <a:gd name="connsiteX10" fmla="*/ 0 w 407958"/>
              <a:gd name="connsiteY10" fmla="*/ 0 h 142920"/>
              <a:gd name="connsiteX11" fmla="*/ 84341 w 407958"/>
              <a:gd name="connsiteY11" fmla="*/ 72251 h 142920"/>
              <a:gd name="connsiteX12" fmla="*/ 84341 w 407958"/>
              <a:gd name="connsiteY12" fmla="*/ 73834 h 142920"/>
              <a:gd name="connsiteX13" fmla="*/ 86815 w 407958"/>
              <a:gd name="connsiteY13" fmla="*/ 89655 h 142920"/>
              <a:gd name="connsiteX14" fmla="*/ 94044 w 407958"/>
              <a:gd name="connsiteY14" fmla="*/ 102487 h 142920"/>
              <a:gd name="connsiteX15" fmla="*/ 105339 w 407958"/>
              <a:gd name="connsiteY15" fmla="*/ 110925 h 142920"/>
              <a:gd name="connsiteX16" fmla="*/ 120519 w 407958"/>
              <a:gd name="connsiteY16" fmla="*/ 113915 h 142920"/>
              <a:gd name="connsiteX17" fmla="*/ 135519 w 407958"/>
              <a:gd name="connsiteY17" fmla="*/ 110925 h 142920"/>
              <a:gd name="connsiteX18" fmla="*/ 146995 w 407958"/>
              <a:gd name="connsiteY18" fmla="*/ 102487 h 142920"/>
              <a:gd name="connsiteX19" fmla="*/ 154055 w 407958"/>
              <a:gd name="connsiteY19" fmla="*/ 89655 h 142920"/>
              <a:gd name="connsiteX20" fmla="*/ 156698 w 407958"/>
              <a:gd name="connsiteY20" fmla="*/ 73834 h 142920"/>
              <a:gd name="connsiteX21" fmla="*/ 156698 w 407958"/>
              <a:gd name="connsiteY21" fmla="*/ 72251 h 142920"/>
              <a:gd name="connsiteX22" fmla="*/ 154055 w 407958"/>
              <a:gd name="connsiteY22" fmla="*/ 56254 h 142920"/>
              <a:gd name="connsiteX23" fmla="*/ 146995 w 407958"/>
              <a:gd name="connsiteY23" fmla="*/ 43420 h 142920"/>
              <a:gd name="connsiteX24" fmla="*/ 135519 w 407958"/>
              <a:gd name="connsiteY24" fmla="*/ 34982 h 142920"/>
              <a:gd name="connsiteX25" fmla="*/ 120339 w 407958"/>
              <a:gd name="connsiteY25" fmla="*/ 31819 h 142920"/>
              <a:gd name="connsiteX26" fmla="*/ 105339 w 407958"/>
              <a:gd name="connsiteY26" fmla="*/ 34982 h 142920"/>
              <a:gd name="connsiteX27" fmla="*/ 94044 w 407958"/>
              <a:gd name="connsiteY27" fmla="*/ 43420 h 142920"/>
              <a:gd name="connsiteX28" fmla="*/ 86815 w 407958"/>
              <a:gd name="connsiteY28" fmla="*/ 56254 h 142920"/>
              <a:gd name="connsiteX29" fmla="*/ 84341 w 407958"/>
              <a:gd name="connsiteY29" fmla="*/ 72251 h 142920"/>
              <a:gd name="connsiteX30" fmla="*/ 97929 w 407958"/>
              <a:gd name="connsiteY30" fmla="*/ 73834 h 142920"/>
              <a:gd name="connsiteX31" fmla="*/ 97929 w 407958"/>
              <a:gd name="connsiteY31" fmla="*/ 72251 h 142920"/>
              <a:gd name="connsiteX32" fmla="*/ 99341 w 407958"/>
              <a:gd name="connsiteY32" fmla="*/ 61176 h 142920"/>
              <a:gd name="connsiteX33" fmla="*/ 103577 w 407958"/>
              <a:gd name="connsiteY33" fmla="*/ 51683 h 142920"/>
              <a:gd name="connsiteX34" fmla="*/ 110455 w 407958"/>
              <a:gd name="connsiteY34" fmla="*/ 45354 h 142920"/>
              <a:gd name="connsiteX35" fmla="*/ 120339 w 407958"/>
              <a:gd name="connsiteY35" fmla="*/ 42894 h 142920"/>
              <a:gd name="connsiteX36" fmla="*/ 130222 w 407958"/>
              <a:gd name="connsiteY36" fmla="*/ 45354 h 142920"/>
              <a:gd name="connsiteX37" fmla="*/ 137462 w 407958"/>
              <a:gd name="connsiteY37" fmla="*/ 51683 h 142920"/>
              <a:gd name="connsiteX38" fmla="*/ 141517 w 407958"/>
              <a:gd name="connsiteY38" fmla="*/ 61176 h 142920"/>
              <a:gd name="connsiteX39" fmla="*/ 143110 w 407958"/>
              <a:gd name="connsiteY39" fmla="*/ 72251 h 142920"/>
              <a:gd name="connsiteX40" fmla="*/ 143110 w 407958"/>
              <a:gd name="connsiteY40" fmla="*/ 73834 h 142920"/>
              <a:gd name="connsiteX41" fmla="*/ 141698 w 407958"/>
              <a:gd name="connsiteY41" fmla="*/ 84908 h 142920"/>
              <a:gd name="connsiteX42" fmla="*/ 137462 w 407958"/>
              <a:gd name="connsiteY42" fmla="*/ 94226 h 142920"/>
              <a:gd name="connsiteX43" fmla="*/ 130403 w 407958"/>
              <a:gd name="connsiteY43" fmla="*/ 100730 h 142920"/>
              <a:gd name="connsiteX44" fmla="*/ 120519 w 407958"/>
              <a:gd name="connsiteY44" fmla="*/ 103015 h 142920"/>
              <a:gd name="connsiteX45" fmla="*/ 110636 w 407958"/>
              <a:gd name="connsiteY45" fmla="*/ 100730 h 142920"/>
              <a:gd name="connsiteX46" fmla="*/ 103577 w 407958"/>
              <a:gd name="connsiteY46" fmla="*/ 94226 h 142920"/>
              <a:gd name="connsiteX47" fmla="*/ 99341 w 407958"/>
              <a:gd name="connsiteY47" fmla="*/ 84908 h 142920"/>
              <a:gd name="connsiteX48" fmla="*/ 97929 w 407958"/>
              <a:gd name="connsiteY48" fmla="*/ 73834 h 142920"/>
              <a:gd name="connsiteX49" fmla="*/ 174680 w 407958"/>
              <a:gd name="connsiteY49" fmla="*/ 72251 h 142920"/>
              <a:gd name="connsiteX50" fmla="*/ 174680 w 407958"/>
              <a:gd name="connsiteY50" fmla="*/ 73834 h 142920"/>
              <a:gd name="connsiteX51" fmla="*/ 177153 w 407958"/>
              <a:gd name="connsiteY51" fmla="*/ 89655 h 142920"/>
              <a:gd name="connsiteX52" fmla="*/ 184382 w 407958"/>
              <a:gd name="connsiteY52" fmla="*/ 102487 h 142920"/>
              <a:gd name="connsiteX53" fmla="*/ 195677 w 407958"/>
              <a:gd name="connsiteY53" fmla="*/ 110925 h 142920"/>
              <a:gd name="connsiteX54" fmla="*/ 210858 w 407958"/>
              <a:gd name="connsiteY54" fmla="*/ 113915 h 142920"/>
              <a:gd name="connsiteX55" fmla="*/ 225858 w 407958"/>
              <a:gd name="connsiteY55" fmla="*/ 110925 h 142920"/>
              <a:gd name="connsiteX56" fmla="*/ 237334 w 407958"/>
              <a:gd name="connsiteY56" fmla="*/ 102487 h 142920"/>
              <a:gd name="connsiteX57" fmla="*/ 244393 w 407958"/>
              <a:gd name="connsiteY57" fmla="*/ 89655 h 142920"/>
              <a:gd name="connsiteX58" fmla="*/ 247036 w 407958"/>
              <a:gd name="connsiteY58" fmla="*/ 73834 h 142920"/>
              <a:gd name="connsiteX59" fmla="*/ 247036 w 407958"/>
              <a:gd name="connsiteY59" fmla="*/ 72251 h 142920"/>
              <a:gd name="connsiteX60" fmla="*/ 244393 w 407958"/>
              <a:gd name="connsiteY60" fmla="*/ 56254 h 142920"/>
              <a:gd name="connsiteX61" fmla="*/ 237334 w 407958"/>
              <a:gd name="connsiteY61" fmla="*/ 43420 h 142920"/>
              <a:gd name="connsiteX62" fmla="*/ 225858 w 407958"/>
              <a:gd name="connsiteY62" fmla="*/ 34982 h 142920"/>
              <a:gd name="connsiteX63" fmla="*/ 210689 w 407958"/>
              <a:gd name="connsiteY63" fmla="*/ 31819 h 142920"/>
              <a:gd name="connsiteX64" fmla="*/ 195677 w 407958"/>
              <a:gd name="connsiteY64" fmla="*/ 34982 h 142920"/>
              <a:gd name="connsiteX65" fmla="*/ 184382 w 407958"/>
              <a:gd name="connsiteY65" fmla="*/ 43420 h 142920"/>
              <a:gd name="connsiteX66" fmla="*/ 177153 w 407958"/>
              <a:gd name="connsiteY66" fmla="*/ 56254 h 142920"/>
              <a:gd name="connsiteX67" fmla="*/ 174680 w 407958"/>
              <a:gd name="connsiteY67" fmla="*/ 72251 h 142920"/>
              <a:gd name="connsiteX68" fmla="*/ 188268 w 407958"/>
              <a:gd name="connsiteY68" fmla="*/ 73834 h 142920"/>
              <a:gd name="connsiteX69" fmla="*/ 188268 w 407958"/>
              <a:gd name="connsiteY69" fmla="*/ 72251 h 142920"/>
              <a:gd name="connsiteX70" fmla="*/ 189680 w 407958"/>
              <a:gd name="connsiteY70" fmla="*/ 61176 h 142920"/>
              <a:gd name="connsiteX71" fmla="*/ 193915 w 407958"/>
              <a:gd name="connsiteY71" fmla="*/ 51683 h 142920"/>
              <a:gd name="connsiteX72" fmla="*/ 200805 w 407958"/>
              <a:gd name="connsiteY72" fmla="*/ 45354 h 142920"/>
              <a:gd name="connsiteX73" fmla="*/ 210689 w 407958"/>
              <a:gd name="connsiteY73" fmla="*/ 42894 h 142920"/>
              <a:gd name="connsiteX74" fmla="*/ 220572 w 407958"/>
              <a:gd name="connsiteY74" fmla="*/ 45354 h 142920"/>
              <a:gd name="connsiteX75" fmla="*/ 227801 w 407958"/>
              <a:gd name="connsiteY75" fmla="*/ 51683 h 142920"/>
              <a:gd name="connsiteX76" fmla="*/ 231867 w 407958"/>
              <a:gd name="connsiteY76" fmla="*/ 61176 h 142920"/>
              <a:gd name="connsiteX77" fmla="*/ 233448 w 407958"/>
              <a:gd name="connsiteY77" fmla="*/ 72251 h 142920"/>
              <a:gd name="connsiteX78" fmla="*/ 233448 w 407958"/>
              <a:gd name="connsiteY78" fmla="*/ 73834 h 142920"/>
              <a:gd name="connsiteX79" fmla="*/ 232036 w 407958"/>
              <a:gd name="connsiteY79" fmla="*/ 84908 h 142920"/>
              <a:gd name="connsiteX80" fmla="*/ 227801 w 407958"/>
              <a:gd name="connsiteY80" fmla="*/ 94226 h 142920"/>
              <a:gd name="connsiteX81" fmla="*/ 220741 w 407958"/>
              <a:gd name="connsiteY81" fmla="*/ 100730 h 142920"/>
              <a:gd name="connsiteX82" fmla="*/ 210858 w 407958"/>
              <a:gd name="connsiteY82" fmla="*/ 103015 h 142920"/>
              <a:gd name="connsiteX83" fmla="*/ 200975 w 407958"/>
              <a:gd name="connsiteY83" fmla="*/ 100730 h 142920"/>
              <a:gd name="connsiteX84" fmla="*/ 193915 w 407958"/>
              <a:gd name="connsiteY84" fmla="*/ 94226 h 142920"/>
              <a:gd name="connsiteX85" fmla="*/ 189680 w 407958"/>
              <a:gd name="connsiteY85" fmla="*/ 84908 h 142920"/>
              <a:gd name="connsiteX86" fmla="*/ 188268 w 407958"/>
              <a:gd name="connsiteY86" fmla="*/ 73834 h 142920"/>
              <a:gd name="connsiteX87" fmla="*/ 268723 w 407958"/>
              <a:gd name="connsiteY87" fmla="*/ 142921 h 142920"/>
              <a:gd name="connsiteX88" fmla="*/ 282322 w 407958"/>
              <a:gd name="connsiteY88" fmla="*/ 142921 h 142920"/>
              <a:gd name="connsiteX89" fmla="*/ 282322 w 407958"/>
              <a:gd name="connsiteY89" fmla="*/ 104949 h 142920"/>
              <a:gd name="connsiteX90" fmla="*/ 285496 w 407958"/>
              <a:gd name="connsiteY90" fmla="*/ 107937 h 142920"/>
              <a:gd name="connsiteX91" fmla="*/ 289021 w 407958"/>
              <a:gd name="connsiteY91" fmla="*/ 110399 h 142920"/>
              <a:gd name="connsiteX92" fmla="*/ 296080 w 407958"/>
              <a:gd name="connsiteY92" fmla="*/ 113035 h 142920"/>
              <a:gd name="connsiteX93" fmla="*/ 304732 w 407958"/>
              <a:gd name="connsiteY93" fmla="*/ 113915 h 142920"/>
              <a:gd name="connsiteX94" fmla="*/ 317970 w 407958"/>
              <a:gd name="connsiteY94" fmla="*/ 110925 h 142920"/>
              <a:gd name="connsiteX95" fmla="*/ 327853 w 407958"/>
              <a:gd name="connsiteY95" fmla="*/ 102487 h 142920"/>
              <a:gd name="connsiteX96" fmla="*/ 333851 w 407958"/>
              <a:gd name="connsiteY96" fmla="*/ 89655 h 142920"/>
              <a:gd name="connsiteX97" fmla="*/ 335974 w 407958"/>
              <a:gd name="connsiteY97" fmla="*/ 73834 h 142920"/>
              <a:gd name="connsiteX98" fmla="*/ 335974 w 407958"/>
              <a:gd name="connsiteY98" fmla="*/ 72251 h 142920"/>
              <a:gd name="connsiteX99" fmla="*/ 333851 w 407958"/>
              <a:gd name="connsiteY99" fmla="*/ 56078 h 142920"/>
              <a:gd name="connsiteX100" fmla="*/ 327853 w 407958"/>
              <a:gd name="connsiteY100" fmla="*/ 43245 h 142920"/>
              <a:gd name="connsiteX101" fmla="*/ 317970 w 407958"/>
              <a:gd name="connsiteY101" fmla="*/ 34807 h 142920"/>
              <a:gd name="connsiteX102" fmla="*/ 304382 w 407958"/>
              <a:gd name="connsiteY102" fmla="*/ 31819 h 142920"/>
              <a:gd name="connsiteX103" fmla="*/ 296261 w 407958"/>
              <a:gd name="connsiteY103" fmla="*/ 32697 h 142920"/>
              <a:gd name="connsiteX104" fmla="*/ 289551 w 407958"/>
              <a:gd name="connsiteY104" fmla="*/ 35334 h 142920"/>
              <a:gd name="connsiteX105" fmla="*/ 285316 w 407958"/>
              <a:gd name="connsiteY105" fmla="*/ 38323 h 142920"/>
              <a:gd name="connsiteX106" fmla="*/ 281792 w 407958"/>
              <a:gd name="connsiteY106" fmla="*/ 41838 h 142920"/>
              <a:gd name="connsiteX107" fmla="*/ 281080 w 407958"/>
              <a:gd name="connsiteY107" fmla="*/ 33225 h 142920"/>
              <a:gd name="connsiteX108" fmla="*/ 268723 w 407958"/>
              <a:gd name="connsiteY108" fmla="*/ 33225 h 142920"/>
              <a:gd name="connsiteX109" fmla="*/ 268723 w 407958"/>
              <a:gd name="connsiteY109" fmla="*/ 142921 h 142920"/>
              <a:gd name="connsiteX110" fmla="*/ 322375 w 407958"/>
              <a:gd name="connsiteY110" fmla="*/ 72251 h 142920"/>
              <a:gd name="connsiteX111" fmla="*/ 322375 w 407958"/>
              <a:gd name="connsiteY111" fmla="*/ 73834 h 142920"/>
              <a:gd name="connsiteX112" fmla="*/ 320963 w 407958"/>
              <a:gd name="connsiteY112" fmla="*/ 84908 h 142920"/>
              <a:gd name="connsiteX113" fmla="*/ 317089 w 407958"/>
              <a:gd name="connsiteY113" fmla="*/ 94049 h 142920"/>
              <a:gd name="connsiteX114" fmla="*/ 310199 w 407958"/>
              <a:gd name="connsiteY114" fmla="*/ 100554 h 142920"/>
              <a:gd name="connsiteX115" fmla="*/ 300496 w 407958"/>
              <a:gd name="connsiteY115" fmla="*/ 102839 h 142920"/>
              <a:gd name="connsiteX116" fmla="*/ 294137 w 407958"/>
              <a:gd name="connsiteY116" fmla="*/ 101961 h 142920"/>
              <a:gd name="connsiteX117" fmla="*/ 288851 w 407958"/>
              <a:gd name="connsiteY117" fmla="*/ 99675 h 142920"/>
              <a:gd name="connsiteX118" fmla="*/ 285146 w 407958"/>
              <a:gd name="connsiteY118" fmla="*/ 96511 h 142920"/>
              <a:gd name="connsiteX119" fmla="*/ 282322 w 407958"/>
              <a:gd name="connsiteY119" fmla="*/ 92292 h 142920"/>
              <a:gd name="connsiteX120" fmla="*/ 282322 w 407958"/>
              <a:gd name="connsiteY120" fmla="*/ 54145 h 142920"/>
              <a:gd name="connsiteX121" fmla="*/ 285496 w 407958"/>
              <a:gd name="connsiteY121" fmla="*/ 49749 h 142920"/>
              <a:gd name="connsiteX122" fmla="*/ 289732 w 407958"/>
              <a:gd name="connsiteY122" fmla="*/ 46233 h 142920"/>
              <a:gd name="connsiteX123" fmla="*/ 294499 w 407958"/>
              <a:gd name="connsiteY123" fmla="*/ 44124 h 142920"/>
              <a:gd name="connsiteX124" fmla="*/ 300496 w 407958"/>
              <a:gd name="connsiteY124" fmla="*/ 43245 h 142920"/>
              <a:gd name="connsiteX125" fmla="*/ 310199 w 407958"/>
              <a:gd name="connsiteY125" fmla="*/ 45707 h 142920"/>
              <a:gd name="connsiteX126" fmla="*/ 317089 w 407958"/>
              <a:gd name="connsiteY126" fmla="*/ 52035 h 142920"/>
              <a:gd name="connsiteX127" fmla="*/ 320963 w 407958"/>
              <a:gd name="connsiteY127" fmla="*/ 61176 h 142920"/>
              <a:gd name="connsiteX128" fmla="*/ 322375 w 407958"/>
              <a:gd name="connsiteY128" fmla="*/ 72251 h 142920"/>
              <a:gd name="connsiteX129" fmla="*/ 386599 w 407958"/>
              <a:gd name="connsiteY129" fmla="*/ 103718 h 142920"/>
              <a:gd name="connsiteX130" fmla="*/ 389242 w 407958"/>
              <a:gd name="connsiteY130" fmla="*/ 110925 h 142920"/>
              <a:gd name="connsiteX131" fmla="*/ 397194 w 407958"/>
              <a:gd name="connsiteY131" fmla="*/ 113915 h 142920"/>
              <a:gd name="connsiteX132" fmla="*/ 405135 w 407958"/>
              <a:gd name="connsiteY132" fmla="*/ 111102 h 142920"/>
              <a:gd name="connsiteX133" fmla="*/ 407959 w 407958"/>
              <a:gd name="connsiteY133" fmla="*/ 103718 h 142920"/>
              <a:gd name="connsiteX134" fmla="*/ 405135 w 407958"/>
              <a:gd name="connsiteY134" fmla="*/ 96335 h 142920"/>
              <a:gd name="connsiteX135" fmla="*/ 397194 w 407958"/>
              <a:gd name="connsiteY135" fmla="*/ 93170 h 142920"/>
              <a:gd name="connsiteX136" fmla="*/ 389242 w 407958"/>
              <a:gd name="connsiteY136" fmla="*/ 96335 h 142920"/>
              <a:gd name="connsiteX137" fmla="*/ 386599 w 407958"/>
              <a:gd name="connsiteY137" fmla="*/ 103718 h 142920"/>
              <a:gd name="connsiteX138" fmla="*/ 386599 w 407958"/>
              <a:gd name="connsiteY138" fmla="*/ 39553 h 142920"/>
              <a:gd name="connsiteX139" fmla="*/ 389242 w 407958"/>
              <a:gd name="connsiteY139" fmla="*/ 46761 h 142920"/>
              <a:gd name="connsiteX140" fmla="*/ 397194 w 407958"/>
              <a:gd name="connsiteY140" fmla="*/ 49749 h 142920"/>
              <a:gd name="connsiteX141" fmla="*/ 405135 w 407958"/>
              <a:gd name="connsiteY141" fmla="*/ 46936 h 142920"/>
              <a:gd name="connsiteX142" fmla="*/ 407959 w 407958"/>
              <a:gd name="connsiteY142" fmla="*/ 39553 h 142920"/>
              <a:gd name="connsiteX143" fmla="*/ 405135 w 407958"/>
              <a:gd name="connsiteY143" fmla="*/ 32170 h 142920"/>
              <a:gd name="connsiteX144" fmla="*/ 397194 w 407958"/>
              <a:gd name="connsiteY144" fmla="*/ 29006 h 142920"/>
              <a:gd name="connsiteX145" fmla="*/ 389242 w 407958"/>
              <a:gd name="connsiteY145" fmla="*/ 32170 h 142920"/>
              <a:gd name="connsiteX146" fmla="*/ 386599 w 407958"/>
              <a:gd name="connsiteY146" fmla="*/ 39553 h 142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407958" h="142920">
                <a:moveTo>
                  <a:pt x="0" y="0"/>
                </a:moveTo>
                <a:lnTo>
                  <a:pt x="0" y="11777"/>
                </a:lnTo>
                <a:lnTo>
                  <a:pt x="27007" y="11777"/>
                </a:lnTo>
                <a:lnTo>
                  <a:pt x="27007" y="100730"/>
                </a:lnTo>
                <a:lnTo>
                  <a:pt x="0" y="100730"/>
                </a:lnTo>
                <a:lnTo>
                  <a:pt x="0" y="112508"/>
                </a:lnTo>
                <a:lnTo>
                  <a:pt x="66540" y="112508"/>
                </a:lnTo>
                <a:lnTo>
                  <a:pt x="66540" y="100730"/>
                </a:lnTo>
                <a:lnTo>
                  <a:pt x="40595" y="100730"/>
                </a:lnTo>
                <a:lnTo>
                  <a:pt x="40595" y="0"/>
                </a:lnTo>
                <a:lnTo>
                  <a:pt x="0" y="0"/>
                </a:lnTo>
                <a:close/>
                <a:moveTo>
                  <a:pt x="84341" y="72251"/>
                </a:moveTo>
                <a:lnTo>
                  <a:pt x="84341" y="73834"/>
                </a:lnTo>
                <a:cubicBezTo>
                  <a:pt x="84341" y="79459"/>
                  <a:pt x="85166" y="84732"/>
                  <a:pt x="86815" y="89655"/>
                </a:cubicBezTo>
                <a:cubicBezTo>
                  <a:pt x="88452" y="94577"/>
                  <a:pt x="90870" y="98854"/>
                  <a:pt x="94044" y="102487"/>
                </a:cubicBezTo>
                <a:cubicBezTo>
                  <a:pt x="97104" y="106003"/>
                  <a:pt x="100866" y="108816"/>
                  <a:pt x="105339" y="110925"/>
                </a:cubicBezTo>
                <a:cubicBezTo>
                  <a:pt x="109811" y="112918"/>
                  <a:pt x="114872" y="113915"/>
                  <a:pt x="120519" y="113915"/>
                </a:cubicBezTo>
                <a:cubicBezTo>
                  <a:pt x="126167" y="113915"/>
                  <a:pt x="131171" y="112918"/>
                  <a:pt x="135519" y="110925"/>
                </a:cubicBezTo>
                <a:cubicBezTo>
                  <a:pt x="139992" y="108816"/>
                  <a:pt x="143821" y="106003"/>
                  <a:pt x="146995" y="102487"/>
                </a:cubicBezTo>
                <a:cubicBezTo>
                  <a:pt x="150056" y="98854"/>
                  <a:pt x="152406" y="94577"/>
                  <a:pt x="154055" y="89655"/>
                </a:cubicBezTo>
                <a:cubicBezTo>
                  <a:pt x="155817" y="84732"/>
                  <a:pt x="156698" y="79459"/>
                  <a:pt x="156698" y="73834"/>
                </a:cubicBezTo>
                <a:lnTo>
                  <a:pt x="156698" y="72251"/>
                </a:lnTo>
                <a:cubicBezTo>
                  <a:pt x="156698" y="66508"/>
                  <a:pt x="155817" y="61176"/>
                  <a:pt x="154055" y="56254"/>
                </a:cubicBezTo>
                <a:cubicBezTo>
                  <a:pt x="152406" y="51332"/>
                  <a:pt x="150056" y="47054"/>
                  <a:pt x="146995" y="43420"/>
                </a:cubicBezTo>
                <a:cubicBezTo>
                  <a:pt x="143821" y="39787"/>
                  <a:pt x="139992" y="36975"/>
                  <a:pt x="135519" y="34982"/>
                </a:cubicBezTo>
                <a:cubicBezTo>
                  <a:pt x="131046" y="32873"/>
                  <a:pt x="125986" y="31819"/>
                  <a:pt x="120339" y="31819"/>
                </a:cubicBezTo>
                <a:cubicBezTo>
                  <a:pt x="114815" y="31819"/>
                  <a:pt x="109811" y="32873"/>
                  <a:pt x="105339" y="34982"/>
                </a:cubicBezTo>
                <a:cubicBezTo>
                  <a:pt x="100866" y="36975"/>
                  <a:pt x="97104" y="39787"/>
                  <a:pt x="94044" y="43420"/>
                </a:cubicBezTo>
                <a:cubicBezTo>
                  <a:pt x="90870" y="47054"/>
                  <a:pt x="88452" y="51332"/>
                  <a:pt x="86815" y="56254"/>
                </a:cubicBezTo>
                <a:cubicBezTo>
                  <a:pt x="85166" y="61176"/>
                  <a:pt x="84341" y="66508"/>
                  <a:pt x="84341" y="72251"/>
                </a:cubicBezTo>
                <a:close/>
                <a:moveTo>
                  <a:pt x="97929" y="73834"/>
                </a:moveTo>
                <a:lnTo>
                  <a:pt x="97929" y="72251"/>
                </a:lnTo>
                <a:cubicBezTo>
                  <a:pt x="97929" y="68384"/>
                  <a:pt x="98403" y="64692"/>
                  <a:pt x="99341" y="61176"/>
                </a:cubicBezTo>
                <a:cubicBezTo>
                  <a:pt x="100278" y="57544"/>
                  <a:pt x="101690" y="54379"/>
                  <a:pt x="103577" y="51683"/>
                </a:cubicBezTo>
                <a:cubicBezTo>
                  <a:pt x="105463" y="48987"/>
                  <a:pt x="107756" y="46878"/>
                  <a:pt x="110455" y="45354"/>
                </a:cubicBezTo>
                <a:cubicBezTo>
                  <a:pt x="113279" y="43714"/>
                  <a:pt x="116577" y="42894"/>
                  <a:pt x="120339" y="42894"/>
                </a:cubicBezTo>
                <a:cubicBezTo>
                  <a:pt x="124111" y="42894"/>
                  <a:pt x="127398" y="43714"/>
                  <a:pt x="130222" y="45354"/>
                </a:cubicBezTo>
                <a:cubicBezTo>
                  <a:pt x="133046" y="46878"/>
                  <a:pt x="135463" y="48987"/>
                  <a:pt x="137462" y="51683"/>
                </a:cubicBezTo>
                <a:cubicBezTo>
                  <a:pt x="139224" y="54379"/>
                  <a:pt x="140580" y="57544"/>
                  <a:pt x="141517" y="61176"/>
                </a:cubicBezTo>
                <a:cubicBezTo>
                  <a:pt x="142579" y="64692"/>
                  <a:pt x="143110" y="68384"/>
                  <a:pt x="143110" y="72251"/>
                </a:cubicBezTo>
                <a:lnTo>
                  <a:pt x="143110" y="73834"/>
                </a:lnTo>
                <a:cubicBezTo>
                  <a:pt x="143110" y="77701"/>
                  <a:pt x="142635" y="81392"/>
                  <a:pt x="141698" y="84908"/>
                </a:cubicBezTo>
                <a:cubicBezTo>
                  <a:pt x="140760" y="88424"/>
                  <a:pt x="139348" y="91530"/>
                  <a:pt x="137462" y="94226"/>
                </a:cubicBezTo>
                <a:cubicBezTo>
                  <a:pt x="135576" y="96921"/>
                  <a:pt x="133227" y="99090"/>
                  <a:pt x="130403" y="100730"/>
                </a:cubicBezTo>
                <a:cubicBezTo>
                  <a:pt x="127579" y="102253"/>
                  <a:pt x="124281" y="103015"/>
                  <a:pt x="120519" y="103015"/>
                </a:cubicBezTo>
                <a:cubicBezTo>
                  <a:pt x="116758" y="103015"/>
                  <a:pt x="113460" y="102253"/>
                  <a:pt x="110636" y="100730"/>
                </a:cubicBezTo>
                <a:cubicBezTo>
                  <a:pt x="107812" y="99090"/>
                  <a:pt x="105463" y="96921"/>
                  <a:pt x="103577" y="94226"/>
                </a:cubicBezTo>
                <a:cubicBezTo>
                  <a:pt x="101690" y="91530"/>
                  <a:pt x="100278" y="88424"/>
                  <a:pt x="99341" y="84908"/>
                </a:cubicBezTo>
                <a:cubicBezTo>
                  <a:pt x="98403" y="81392"/>
                  <a:pt x="97929" y="77701"/>
                  <a:pt x="97929" y="73834"/>
                </a:cubicBezTo>
                <a:close/>
                <a:moveTo>
                  <a:pt x="174680" y="72251"/>
                </a:moveTo>
                <a:lnTo>
                  <a:pt x="174680" y="73834"/>
                </a:lnTo>
                <a:cubicBezTo>
                  <a:pt x="174680" y="79459"/>
                  <a:pt x="175504" y="84732"/>
                  <a:pt x="177153" y="89655"/>
                </a:cubicBezTo>
                <a:cubicBezTo>
                  <a:pt x="178802" y="94577"/>
                  <a:pt x="181208" y="98854"/>
                  <a:pt x="184382" y="102487"/>
                </a:cubicBezTo>
                <a:cubicBezTo>
                  <a:pt x="187443" y="106003"/>
                  <a:pt x="191216" y="108816"/>
                  <a:pt x="195677" y="110925"/>
                </a:cubicBezTo>
                <a:cubicBezTo>
                  <a:pt x="200150" y="112918"/>
                  <a:pt x="205210" y="113915"/>
                  <a:pt x="210858" y="113915"/>
                </a:cubicBezTo>
                <a:cubicBezTo>
                  <a:pt x="216506" y="113915"/>
                  <a:pt x="221509" y="112918"/>
                  <a:pt x="225858" y="110925"/>
                </a:cubicBezTo>
                <a:cubicBezTo>
                  <a:pt x="230331" y="108816"/>
                  <a:pt x="234160" y="106003"/>
                  <a:pt x="237334" y="102487"/>
                </a:cubicBezTo>
                <a:cubicBezTo>
                  <a:pt x="240395" y="98854"/>
                  <a:pt x="242744" y="94577"/>
                  <a:pt x="244393" y="89655"/>
                </a:cubicBezTo>
                <a:cubicBezTo>
                  <a:pt x="246155" y="84732"/>
                  <a:pt x="247036" y="79459"/>
                  <a:pt x="247036" y="73834"/>
                </a:cubicBezTo>
                <a:lnTo>
                  <a:pt x="247036" y="72251"/>
                </a:lnTo>
                <a:cubicBezTo>
                  <a:pt x="247036" y="66508"/>
                  <a:pt x="246155" y="61176"/>
                  <a:pt x="244393" y="56254"/>
                </a:cubicBezTo>
                <a:cubicBezTo>
                  <a:pt x="242744" y="51332"/>
                  <a:pt x="240395" y="47054"/>
                  <a:pt x="237334" y="43420"/>
                </a:cubicBezTo>
                <a:cubicBezTo>
                  <a:pt x="234160" y="39787"/>
                  <a:pt x="230331" y="36975"/>
                  <a:pt x="225858" y="34982"/>
                </a:cubicBezTo>
                <a:cubicBezTo>
                  <a:pt x="221385" y="32873"/>
                  <a:pt x="216336" y="31819"/>
                  <a:pt x="210689" y="31819"/>
                </a:cubicBezTo>
                <a:cubicBezTo>
                  <a:pt x="205154" y="31819"/>
                  <a:pt x="200150" y="32873"/>
                  <a:pt x="195677" y="34982"/>
                </a:cubicBezTo>
                <a:cubicBezTo>
                  <a:pt x="191216" y="36975"/>
                  <a:pt x="187443" y="39787"/>
                  <a:pt x="184382" y="43420"/>
                </a:cubicBezTo>
                <a:cubicBezTo>
                  <a:pt x="181208" y="47054"/>
                  <a:pt x="178802" y="51332"/>
                  <a:pt x="177153" y="56254"/>
                </a:cubicBezTo>
                <a:cubicBezTo>
                  <a:pt x="175504" y="61176"/>
                  <a:pt x="174680" y="66508"/>
                  <a:pt x="174680" y="72251"/>
                </a:cubicBezTo>
                <a:close/>
                <a:moveTo>
                  <a:pt x="188268" y="73834"/>
                </a:moveTo>
                <a:lnTo>
                  <a:pt x="188268" y="72251"/>
                </a:lnTo>
                <a:cubicBezTo>
                  <a:pt x="188268" y="68384"/>
                  <a:pt x="188742" y="64692"/>
                  <a:pt x="189680" y="61176"/>
                </a:cubicBezTo>
                <a:cubicBezTo>
                  <a:pt x="190628" y="57544"/>
                  <a:pt x="192040" y="54379"/>
                  <a:pt x="193915" y="51683"/>
                </a:cubicBezTo>
                <a:cubicBezTo>
                  <a:pt x="195802" y="48987"/>
                  <a:pt x="198095" y="46878"/>
                  <a:pt x="200805" y="45354"/>
                </a:cubicBezTo>
                <a:cubicBezTo>
                  <a:pt x="203629" y="43714"/>
                  <a:pt x="206916" y="42894"/>
                  <a:pt x="210689" y="42894"/>
                </a:cubicBezTo>
                <a:cubicBezTo>
                  <a:pt x="214450" y="42894"/>
                  <a:pt x="217748" y="43714"/>
                  <a:pt x="220572" y="45354"/>
                </a:cubicBezTo>
                <a:cubicBezTo>
                  <a:pt x="223396" y="46878"/>
                  <a:pt x="225802" y="48987"/>
                  <a:pt x="227801" y="51683"/>
                </a:cubicBezTo>
                <a:cubicBezTo>
                  <a:pt x="229563" y="54379"/>
                  <a:pt x="230918" y="57544"/>
                  <a:pt x="231867" y="61176"/>
                </a:cubicBezTo>
                <a:cubicBezTo>
                  <a:pt x="232917" y="64692"/>
                  <a:pt x="233448" y="68384"/>
                  <a:pt x="233448" y="72251"/>
                </a:cubicBezTo>
                <a:lnTo>
                  <a:pt x="233448" y="73834"/>
                </a:lnTo>
                <a:cubicBezTo>
                  <a:pt x="233448" y="77701"/>
                  <a:pt x="232985" y="81392"/>
                  <a:pt x="232036" y="84908"/>
                </a:cubicBezTo>
                <a:cubicBezTo>
                  <a:pt x="231099" y="88424"/>
                  <a:pt x="229687" y="91530"/>
                  <a:pt x="227801" y="94226"/>
                </a:cubicBezTo>
                <a:cubicBezTo>
                  <a:pt x="225926" y="96921"/>
                  <a:pt x="223565" y="99090"/>
                  <a:pt x="220741" y="100730"/>
                </a:cubicBezTo>
                <a:cubicBezTo>
                  <a:pt x="217917" y="102253"/>
                  <a:pt x="214631" y="103015"/>
                  <a:pt x="210858" y="103015"/>
                </a:cubicBezTo>
                <a:cubicBezTo>
                  <a:pt x="207097" y="103015"/>
                  <a:pt x="203798" y="102253"/>
                  <a:pt x="200975" y="100730"/>
                </a:cubicBezTo>
                <a:cubicBezTo>
                  <a:pt x="198151" y="99090"/>
                  <a:pt x="195802" y="96921"/>
                  <a:pt x="193915" y="94226"/>
                </a:cubicBezTo>
                <a:cubicBezTo>
                  <a:pt x="192040" y="91530"/>
                  <a:pt x="190628" y="88424"/>
                  <a:pt x="189680" y="84908"/>
                </a:cubicBezTo>
                <a:cubicBezTo>
                  <a:pt x="188742" y="81392"/>
                  <a:pt x="188268" y="77701"/>
                  <a:pt x="188268" y="73834"/>
                </a:cubicBezTo>
                <a:close/>
                <a:moveTo>
                  <a:pt x="268723" y="142921"/>
                </a:moveTo>
                <a:lnTo>
                  <a:pt x="282322" y="142921"/>
                </a:lnTo>
                <a:lnTo>
                  <a:pt x="282322" y="104949"/>
                </a:lnTo>
                <a:cubicBezTo>
                  <a:pt x="283260" y="106003"/>
                  <a:pt x="284322" y="107000"/>
                  <a:pt x="285496" y="107937"/>
                </a:cubicBezTo>
                <a:cubicBezTo>
                  <a:pt x="286671" y="108757"/>
                  <a:pt x="287846" y="109579"/>
                  <a:pt x="289021" y="110399"/>
                </a:cubicBezTo>
                <a:cubicBezTo>
                  <a:pt x="291144" y="111570"/>
                  <a:pt x="293493" y="112450"/>
                  <a:pt x="296080" y="113035"/>
                </a:cubicBezTo>
                <a:cubicBezTo>
                  <a:pt x="298791" y="113621"/>
                  <a:pt x="301671" y="113915"/>
                  <a:pt x="304732" y="113915"/>
                </a:cubicBezTo>
                <a:cubicBezTo>
                  <a:pt x="309668" y="113915"/>
                  <a:pt x="314084" y="112918"/>
                  <a:pt x="317970" y="110925"/>
                </a:cubicBezTo>
                <a:cubicBezTo>
                  <a:pt x="321855" y="108816"/>
                  <a:pt x="325142" y="106003"/>
                  <a:pt x="327853" y="102487"/>
                </a:cubicBezTo>
                <a:cubicBezTo>
                  <a:pt x="330440" y="98854"/>
                  <a:pt x="332439" y="94577"/>
                  <a:pt x="333851" y="89655"/>
                </a:cubicBezTo>
                <a:cubicBezTo>
                  <a:pt x="335263" y="84732"/>
                  <a:pt x="335974" y="79459"/>
                  <a:pt x="335974" y="73834"/>
                </a:cubicBezTo>
                <a:lnTo>
                  <a:pt x="335974" y="72251"/>
                </a:lnTo>
                <a:cubicBezTo>
                  <a:pt x="335974" y="66391"/>
                  <a:pt x="335263" y="61000"/>
                  <a:pt x="333851" y="56078"/>
                </a:cubicBezTo>
                <a:cubicBezTo>
                  <a:pt x="332439" y="51038"/>
                  <a:pt x="330440" y="46761"/>
                  <a:pt x="327853" y="43245"/>
                </a:cubicBezTo>
                <a:cubicBezTo>
                  <a:pt x="325142" y="39612"/>
                  <a:pt x="321855" y="36799"/>
                  <a:pt x="317970" y="34807"/>
                </a:cubicBezTo>
                <a:cubicBezTo>
                  <a:pt x="314084" y="32814"/>
                  <a:pt x="309555" y="31819"/>
                  <a:pt x="304382" y="31819"/>
                </a:cubicBezTo>
                <a:cubicBezTo>
                  <a:pt x="301558" y="31819"/>
                  <a:pt x="298847" y="32111"/>
                  <a:pt x="296261" y="32697"/>
                </a:cubicBezTo>
                <a:cubicBezTo>
                  <a:pt x="293787" y="33283"/>
                  <a:pt x="291551" y="34162"/>
                  <a:pt x="289551" y="35334"/>
                </a:cubicBezTo>
                <a:cubicBezTo>
                  <a:pt x="288026" y="36155"/>
                  <a:pt x="286615" y="37151"/>
                  <a:pt x="285316" y="38323"/>
                </a:cubicBezTo>
                <a:cubicBezTo>
                  <a:pt x="284028" y="39378"/>
                  <a:pt x="282842" y="40549"/>
                  <a:pt x="281792" y="41838"/>
                </a:cubicBezTo>
                <a:lnTo>
                  <a:pt x="281080" y="33225"/>
                </a:lnTo>
                <a:lnTo>
                  <a:pt x="268723" y="33225"/>
                </a:lnTo>
                <a:lnTo>
                  <a:pt x="268723" y="142921"/>
                </a:lnTo>
                <a:close/>
                <a:moveTo>
                  <a:pt x="322375" y="72251"/>
                </a:moveTo>
                <a:lnTo>
                  <a:pt x="322375" y="73834"/>
                </a:lnTo>
                <a:cubicBezTo>
                  <a:pt x="322375" y="77701"/>
                  <a:pt x="321912" y="81392"/>
                  <a:pt x="320963" y="84908"/>
                </a:cubicBezTo>
                <a:cubicBezTo>
                  <a:pt x="320139" y="88424"/>
                  <a:pt x="318851" y="91472"/>
                  <a:pt x="317089" y="94049"/>
                </a:cubicBezTo>
                <a:cubicBezTo>
                  <a:pt x="315316" y="96745"/>
                  <a:pt x="313023" y="98913"/>
                  <a:pt x="310199" y="100554"/>
                </a:cubicBezTo>
                <a:cubicBezTo>
                  <a:pt x="307499" y="102078"/>
                  <a:pt x="304258" y="102839"/>
                  <a:pt x="300496" y="102839"/>
                </a:cubicBezTo>
                <a:cubicBezTo>
                  <a:pt x="298147" y="102839"/>
                  <a:pt x="296024" y="102547"/>
                  <a:pt x="294137" y="101961"/>
                </a:cubicBezTo>
                <a:cubicBezTo>
                  <a:pt x="292262" y="101375"/>
                  <a:pt x="290489" y="100613"/>
                  <a:pt x="288851" y="99675"/>
                </a:cubicBezTo>
                <a:cubicBezTo>
                  <a:pt x="287552" y="98737"/>
                  <a:pt x="286321" y="97683"/>
                  <a:pt x="285146" y="96511"/>
                </a:cubicBezTo>
                <a:cubicBezTo>
                  <a:pt x="284084" y="95221"/>
                  <a:pt x="283136" y="93815"/>
                  <a:pt x="282322" y="92292"/>
                </a:cubicBezTo>
                <a:lnTo>
                  <a:pt x="282322" y="54145"/>
                </a:lnTo>
                <a:cubicBezTo>
                  <a:pt x="283260" y="52503"/>
                  <a:pt x="284322" y="51038"/>
                  <a:pt x="285496" y="49749"/>
                </a:cubicBezTo>
                <a:cubicBezTo>
                  <a:pt x="286784" y="48343"/>
                  <a:pt x="288196" y="47171"/>
                  <a:pt x="289732" y="46233"/>
                </a:cubicBezTo>
                <a:cubicBezTo>
                  <a:pt x="291144" y="45296"/>
                  <a:pt x="292725" y="44593"/>
                  <a:pt x="294499" y="44124"/>
                </a:cubicBezTo>
                <a:cubicBezTo>
                  <a:pt x="296374" y="43538"/>
                  <a:pt x="298373" y="43245"/>
                  <a:pt x="300496" y="43245"/>
                </a:cubicBezTo>
                <a:cubicBezTo>
                  <a:pt x="304258" y="43245"/>
                  <a:pt x="307499" y="44065"/>
                  <a:pt x="310199" y="45707"/>
                </a:cubicBezTo>
                <a:cubicBezTo>
                  <a:pt x="313023" y="47230"/>
                  <a:pt x="315316" y="49339"/>
                  <a:pt x="317089" y="52035"/>
                </a:cubicBezTo>
                <a:cubicBezTo>
                  <a:pt x="318851" y="54613"/>
                  <a:pt x="320139" y="57661"/>
                  <a:pt x="320963" y="61176"/>
                </a:cubicBezTo>
                <a:cubicBezTo>
                  <a:pt x="321912" y="64692"/>
                  <a:pt x="322375" y="68384"/>
                  <a:pt x="322375" y="72251"/>
                </a:cubicBezTo>
                <a:close/>
                <a:moveTo>
                  <a:pt x="386599" y="103718"/>
                </a:moveTo>
                <a:cubicBezTo>
                  <a:pt x="386599" y="106531"/>
                  <a:pt x="387480" y="108934"/>
                  <a:pt x="389242" y="110925"/>
                </a:cubicBezTo>
                <a:cubicBezTo>
                  <a:pt x="391016" y="112918"/>
                  <a:pt x="393659" y="113915"/>
                  <a:pt x="397194" y="113915"/>
                </a:cubicBezTo>
                <a:cubicBezTo>
                  <a:pt x="400718" y="113915"/>
                  <a:pt x="403361" y="112976"/>
                  <a:pt x="405135" y="111102"/>
                </a:cubicBezTo>
                <a:cubicBezTo>
                  <a:pt x="407010" y="109110"/>
                  <a:pt x="407959" y="106648"/>
                  <a:pt x="407959" y="103718"/>
                </a:cubicBezTo>
                <a:cubicBezTo>
                  <a:pt x="407959" y="100788"/>
                  <a:pt x="407010" y="98328"/>
                  <a:pt x="405135" y="96335"/>
                </a:cubicBezTo>
                <a:cubicBezTo>
                  <a:pt x="403361" y="94226"/>
                  <a:pt x="400718" y="93170"/>
                  <a:pt x="397194" y="93170"/>
                </a:cubicBezTo>
                <a:cubicBezTo>
                  <a:pt x="393659" y="93170"/>
                  <a:pt x="391016" y="94226"/>
                  <a:pt x="389242" y="96335"/>
                </a:cubicBezTo>
                <a:cubicBezTo>
                  <a:pt x="387480" y="98328"/>
                  <a:pt x="386599" y="100788"/>
                  <a:pt x="386599" y="103718"/>
                </a:cubicBezTo>
                <a:close/>
                <a:moveTo>
                  <a:pt x="386599" y="39553"/>
                </a:moveTo>
                <a:cubicBezTo>
                  <a:pt x="386599" y="42366"/>
                  <a:pt x="387480" y="44768"/>
                  <a:pt x="389242" y="46761"/>
                </a:cubicBezTo>
                <a:cubicBezTo>
                  <a:pt x="391016" y="48753"/>
                  <a:pt x="393659" y="49749"/>
                  <a:pt x="397194" y="49749"/>
                </a:cubicBezTo>
                <a:cubicBezTo>
                  <a:pt x="400718" y="49749"/>
                  <a:pt x="403361" y="48812"/>
                  <a:pt x="405135" y="46936"/>
                </a:cubicBezTo>
                <a:cubicBezTo>
                  <a:pt x="407010" y="44945"/>
                  <a:pt x="407959" y="42483"/>
                  <a:pt x="407959" y="39553"/>
                </a:cubicBezTo>
                <a:cubicBezTo>
                  <a:pt x="407959" y="36624"/>
                  <a:pt x="407010" y="34162"/>
                  <a:pt x="405135" y="32170"/>
                </a:cubicBezTo>
                <a:cubicBezTo>
                  <a:pt x="403361" y="30060"/>
                  <a:pt x="400718" y="29006"/>
                  <a:pt x="397194" y="29006"/>
                </a:cubicBezTo>
                <a:cubicBezTo>
                  <a:pt x="393659" y="29006"/>
                  <a:pt x="391016" y="30060"/>
                  <a:pt x="389242" y="32170"/>
                </a:cubicBezTo>
                <a:cubicBezTo>
                  <a:pt x="387480" y="34162"/>
                  <a:pt x="386599" y="36624"/>
                  <a:pt x="386599" y="39553"/>
                </a:cubicBezTo>
                <a:close/>
              </a:path>
            </a:pathLst>
          </a:custGeom>
          <a:solidFill>
            <a:srgbClr val="000000"/>
          </a:solidFill>
          <a:ln w="11290" cap="sq">
            <a:noFill/>
            <a:prstDash val="solid"/>
            <a:miter/>
          </a:ln>
        </p:spPr>
        <p:txBody>
          <a:bodyPr rtlCol="0" anchor="ctr"/>
          <a:lstStyle/>
          <a:p>
            <a:endParaRPr lang="en-US" sz="1701"/>
          </a:p>
        </p:txBody>
      </p:sp>
      <p:sp>
        <p:nvSpPr>
          <p:cNvPr id="74" name="Freeform 73">
            <a:extLst>
              <a:ext uri="{FF2B5EF4-FFF2-40B4-BE49-F238E27FC236}">
                <a16:creationId xmlns:a16="http://schemas.microsoft.com/office/drawing/2014/main" id="{51C1D9A1-1B89-A34B-9EA9-4DDA9A3AD7D2}"/>
              </a:ext>
            </a:extLst>
          </p:cNvPr>
          <p:cNvSpPr/>
          <p:nvPr/>
        </p:nvSpPr>
        <p:spPr>
          <a:xfrm>
            <a:off x="4018942" y="5123107"/>
            <a:ext cx="407821" cy="110629"/>
          </a:xfrm>
          <a:custGeom>
            <a:avLst/>
            <a:gdLst>
              <a:gd name="connsiteX0" fmla="*/ 20998 w 431599"/>
              <a:gd name="connsiteY0" fmla="*/ 115673 h 117079"/>
              <a:gd name="connsiteX1" fmla="*/ 41476 w 431599"/>
              <a:gd name="connsiteY1" fmla="*/ 115673 h 117079"/>
              <a:gd name="connsiteX2" fmla="*/ 41476 w 431599"/>
              <a:gd name="connsiteY2" fmla="*/ 51507 h 117079"/>
              <a:gd name="connsiteX3" fmla="*/ 70064 w 431599"/>
              <a:gd name="connsiteY3" fmla="*/ 51507 h 117079"/>
              <a:gd name="connsiteX4" fmla="*/ 70064 w 431599"/>
              <a:gd name="connsiteY4" fmla="*/ 36390 h 117079"/>
              <a:gd name="connsiteX5" fmla="*/ 41476 w 431599"/>
              <a:gd name="connsiteY5" fmla="*/ 36390 h 117079"/>
              <a:gd name="connsiteX6" fmla="*/ 41476 w 431599"/>
              <a:gd name="connsiteY6" fmla="*/ 32171 h 117079"/>
              <a:gd name="connsiteX7" fmla="*/ 42357 w 431599"/>
              <a:gd name="connsiteY7" fmla="*/ 25842 h 117079"/>
              <a:gd name="connsiteX8" fmla="*/ 45181 w 431599"/>
              <a:gd name="connsiteY8" fmla="*/ 21095 h 117079"/>
              <a:gd name="connsiteX9" fmla="*/ 50828 w 431599"/>
              <a:gd name="connsiteY9" fmla="*/ 17755 h 117079"/>
              <a:gd name="connsiteX10" fmla="*/ 59650 w 431599"/>
              <a:gd name="connsiteY10" fmla="*/ 16525 h 117079"/>
              <a:gd name="connsiteX11" fmla="*/ 67940 w 431599"/>
              <a:gd name="connsiteY11" fmla="*/ 17052 h 117079"/>
              <a:gd name="connsiteX12" fmla="*/ 74300 w 431599"/>
              <a:gd name="connsiteY12" fmla="*/ 17932 h 117079"/>
              <a:gd name="connsiteX13" fmla="*/ 75711 w 431599"/>
              <a:gd name="connsiteY13" fmla="*/ 2110 h 117079"/>
              <a:gd name="connsiteX14" fmla="*/ 70764 w 431599"/>
              <a:gd name="connsiteY14" fmla="*/ 1231 h 117079"/>
              <a:gd name="connsiteX15" fmla="*/ 66178 w 431599"/>
              <a:gd name="connsiteY15" fmla="*/ 528 h 117079"/>
              <a:gd name="connsiteX16" fmla="*/ 61412 w 431599"/>
              <a:gd name="connsiteY16" fmla="*/ 176 h 117079"/>
              <a:gd name="connsiteX17" fmla="*/ 56645 w 431599"/>
              <a:gd name="connsiteY17" fmla="*/ 0 h 117079"/>
              <a:gd name="connsiteX18" fmla="*/ 41826 w 431599"/>
              <a:gd name="connsiteY18" fmla="*/ 2110 h 117079"/>
              <a:gd name="connsiteX19" fmla="*/ 30531 w 431599"/>
              <a:gd name="connsiteY19" fmla="*/ 8263 h 117079"/>
              <a:gd name="connsiteX20" fmla="*/ 23471 w 431599"/>
              <a:gd name="connsiteY20" fmla="*/ 18283 h 117079"/>
              <a:gd name="connsiteX21" fmla="*/ 20998 w 431599"/>
              <a:gd name="connsiteY21" fmla="*/ 32171 h 117079"/>
              <a:gd name="connsiteX22" fmla="*/ 20998 w 431599"/>
              <a:gd name="connsiteY22" fmla="*/ 36390 h 117079"/>
              <a:gd name="connsiteX23" fmla="*/ 0 w 431599"/>
              <a:gd name="connsiteY23" fmla="*/ 36390 h 117079"/>
              <a:gd name="connsiteX24" fmla="*/ 0 w 431599"/>
              <a:gd name="connsiteY24" fmla="*/ 51507 h 117079"/>
              <a:gd name="connsiteX25" fmla="*/ 20998 w 431599"/>
              <a:gd name="connsiteY25" fmla="*/ 51507 h 117079"/>
              <a:gd name="connsiteX26" fmla="*/ 20998 w 431599"/>
              <a:gd name="connsiteY26" fmla="*/ 115673 h 117079"/>
              <a:gd name="connsiteX27" fmla="*/ 104277 w 431599"/>
              <a:gd name="connsiteY27" fmla="*/ 36390 h 117079"/>
              <a:gd name="connsiteX28" fmla="*/ 86634 w 431599"/>
              <a:gd name="connsiteY28" fmla="*/ 36390 h 117079"/>
              <a:gd name="connsiteX29" fmla="*/ 86634 w 431599"/>
              <a:gd name="connsiteY29" fmla="*/ 115673 h 117079"/>
              <a:gd name="connsiteX30" fmla="*/ 105339 w 431599"/>
              <a:gd name="connsiteY30" fmla="*/ 115673 h 117079"/>
              <a:gd name="connsiteX31" fmla="*/ 105339 w 431599"/>
              <a:gd name="connsiteY31" fmla="*/ 56430 h 117079"/>
              <a:gd name="connsiteX32" fmla="*/ 106039 w 431599"/>
              <a:gd name="connsiteY32" fmla="*/ 54672 h 117079"/>
              <a:gd name="connsiteX33" fmla="*/ 107101 w 431599"/>
              <a:gd name="connsiteY33" fmla="*/ 53266 h 117079"/>
              <a:gd name="connsiteX34" fmla="*/ 108863 w 431599"/>
              <a:gd name="connsiteY34" fmla="*/ 52035 h 117079"/>
              <a:gd name="connsiteX35" fmla="*/ 111336 w 431599"/>
              <a:gd name="connsiteY35" fmla="*/ 51507 h 117079"/>
              <a:gd name="connsiteX36" fmla="*/ 113460 w 431599"/>
              <a:gd name="connsiteY36" fmla="*/ 51860 h 117079"/>
              <a:gd name="connsiteX37" fmla="*/ 115403 w 431599"/>
              <a:gd name="connsiteY37" fmla="*/ 52914 h 117079"/>
              <a:gd name="connsiteX38" fmla="*/ 116453 w 431599"/>
              <a:gd name="connsiteY38" fmla="*/ 55376 h 117079"/>
              <a:gd name="connsiteX39" fmla="*/ 116984 w 431599"/>
              <a:gd name="connsiteY39" fmla="*/ 59067 h 117079"/>
              <a:gd name="connsiteX40" fmla="*/ 116984 w 431599"/>
              <a:gd name="connsiteY40" fmla="*/ 115673 h 117079"/>
              <a:gd name="connsiteX41" fmla="*/ 134988 w 431599"/>
              <a:gd name="connsiteY41" fmla="*/ 115673 h 117079"/>
              <a:gd name="connsiteX42" fmla="*/ 134988 w 431599"/>
              <a:gd name="connsiteY42" fmla="*/ 57310 h 117079"/>
              <a:gd name="connsiteX43" fmla="*/ 134988 w 431599"/>
              <a:gd name="connsiteY43" fmla="*/ 55903 h 117079"/>
              <a:gd name="connsiteX44" fmla="*/ 134988 w 431599"/>
              <a:gd name="connsiteY44" fmla="*/ 55200 h 117079"/>
              <a:gd name="connsiteX45" fmla="*/ 135869 w 431599"/>
              <a:gd name="connsiteY45" fmla="*/ 53794 h 117079"/>
              <a:gd name="connsiteX46" fmla="*/ 137101 w 431599"/>
              <a:gd name="connsiteY46" fmla="*/ 52563 h 117079"/>
              <a:gd name="connsiteX47" fmla="*/ 138693 w 431599"/>
              <a:gd name="connsiteY47" fmla="*/ 51860 h 117079"/>
              <a:gd name="connsiteX48" fmla="*/ 140817 w 431599"/>
              <a:gd name="connsiteY48" fmla="*/ 51507 h 117079"/>
              <a:gd name="connsiteX49" fmla="*/ 142929 w 431599"/>
              <a:gd name="connsiteY49" fmla="*/ 51860 h 117079"/>
              <a:gd name="connsiteX50" fmla="*/ 144872 w 431599"/>
              <a:gd name="connsiteY50" fmla="*/ 52914 h 117079"/>
              <a:gd name="connsiteX51" fmla="*/ 146103 w 431599"/>
              <a:gd name="connsiteY51" fmla="*/ 55376 h 117079"/>
              <a:gd name="connsiteX52" fmla="*/ 146634 w 431599"/>
              <a:gd name="connsiteY52" fmla="*/ 59067 h 117079"/>
              <a:gd name="connsiteX53" fmla="*/ 146634 w 431599"/>
              <a:gd name="connsiteY53" fmla="*/ 115673 h 117079"/>
              <a:gd name="connsiteX54" fmla="*/ 165169 w 431599"/>
              <a:gd name="connsiteY54" fmla="*/ 115673 h 117079"/>
              <a:gd name="connsiteX55" fmla="*/ 165169 w 431599"/>
              <a:gd name="connsiteY55" fmla="*/ 59067 h 117079"/>
              <a:gd name="connsiteX56" fmla="*/ 163938 w 431599"/>
              <a:gd name="connsiteY56" fmla="*/ 47992 h 117079"/>
              <a:gd name="connsiteX57" fmla="*/ 160403 w 431599"/>
              <a:gd name="connsiteY57" fmla="*/ 40433 h 117079"/>
              <a:gd name="connsiteX58" fmla="*/ 154936 w 431599"/>
              <a:gd name="connsiteY58" fmla="*/ 36390 h 117079"/>
              <a:gd name="connsiteX59" fmla="*/ 148226 w 431599"/>
              <a:gd name="connsiteY59" fmla="*/ 34983 h 117079"/>
              <a:gd name="connsiteX60" fmla="*/ 142929 w 431599"/>
              <a:gd name="connsiteY60" fmla="*/ 35687 h 117079"/>
              <a:gd name="connsiteX61" fmla="*/ 138524 w 431599"/>
              <a:gd name="connsiteY61" fmla="*/ 37796 h 117079"/>
              <a:gd name="connsiteX62" fmla="*/ 135700 w 431599"/>
              <a:gd name="connsiteY62" fmla="*/ 40257 h 117079"/>
              <a:gd name="connsiteX63" fmla="*/ 133396 w 431599"/>
              <a:gd name="connsiteY63" fmla="*/ 43422 h 117079"/>
              <a:gd name="connsiteX64" fmla="*/ 131814 w 431599"/>
              <a:gd name="connsiteY64" fmla="*/ 40081 h 117079"/>
              <a:gd name="connsiteX65" fmla="*/ 129691 w 431599"/>
              <a:gd name="connsiteY65" fmla="*/ 37621 h 117079"/>
              <a:gd name="connsiteX66" fmla="*/ 125806 w 431599"/>
              <a:gd name="connsiteY66" fmla="*/ 35687 h 117079"/>
              <a:gd name="connsiteX67" fmla="*/ 120869 w 431599"/>
              <a:gd name="connsiteY67" fmla="*/ 34983 h 117079"/>
              <a:gd name="connsiteX68" fmla="*/ 110986 w 431599"/>
              <a:gd name="connsiteY68" fmla="*/ 37972 h 117079"/>
              <a:gd name="connsiteX69" fmla="*/ 104808 w 431599"/>
              <a:gd name="connsiteY69" fmla="*/ 46059 h 117079"/>
              <a:gd name="connsiteX70" fmla="*/ 104277 w 431599"/>
              <a:gd name="connsiteY70" fmla="*/ 36390 h 117079"/>
              <a:gd name="connsiteX71" fmla="*/ 231506 w 431599"/>
              <a:gd name="connsiteY71" fmla="*/ 115673 h 117079"/>
              <a:gd name="connsiteX72" fmla="*/ 252334 w 431599"/>
              <a:gd name="connsiteY72" fmla="*/ 115673 h 117079"/>
              <a:gd name="connsiteX73" fmla="*/ 252334 w 431599"/>
              <a:gd name="connsiteY73" fmla="*/ 114442 h 117079"/>
              <a:gd name="connsiteX74" fmla="*/ 249860 w 431599"/>
              <a:gd name="connsiteY74" fmla="*/ 107235 h 117079"/>
              <a:gd name="connsiteX75" fmla="*/ 249160 w 431599"/>
              <a:gd name="connsiteY75" fmla="*/ 96687 h 117079"/>
              <a:gd name="connsiteX76" fmla="*/ 249160 w 431599"/>
              <a:gd name="connsiteY76" fmla="*/ 62758 h 117079"/>
              <a:gd name="connsiteX77" fmla="*/ 246505 w 431599"/>
              <a:gd name="connsiteY77" fmla="*/ 50629 h 117079"/>
              <a:gd name="connsiteX78" fmla="*/ 239446 w 431599"/>
              <a:gd name="connsiteY78" fmla="*/ 42015 h 117079"/>
              <a:gd name="connsiteX79" fmla="*/ 228682 w 431599"/>
              <a:gd name="connsiteY79" fmla="*/ 36741 h 117079"/>
              <a:gd name="connsiteX80" fmla="*/ 215274 w 431599"/>
              <a:gd name="connsiteY80" fmla="*/ 34983 h 117079"/>
              <a:gd name="connsiteX81" fmla="*/ 200975 w 431599"/>
              <a:gd name="connsiteY81" fmla="*/ 37093 h 117079"/>
              <a:gd name="connsiteX82" fmla="*/ 190561 w 431599"/>
              <a:gd name="connsiteY82" fmla="*/ 42366 h 117079"/>
              <a:gd name="connsiteX83" fmla="*/ 183851 w 431599"/>
              <a:gd name="connsiteY83" fmla="*/ 50453 h 117079"/>
              <a:gd name="connsiteX84" fmla="*/ 181739 w 431599"/>
              <a:gd name="connsiteY84" fmla="*/ 59946 h 117079"/>
              <a:gd name="connsiteX85" fmla="*/ 202206 w 431599"/>
              <a:gd name="connsiteY85" fmla="*/ 59946 h 117079"/>
              <a:gd name="connsiteX86" fmla="*/ 202737 w 431599"/>
              <a:gd name="connsiteY86" fmla="*/ 56079 h 117079"/>
              <a:gd name="connsiteX87" fmla="*/ 204680 w 431599"/>
              <a:gd name="connsiteY87" fmla="*/ 53090 h 117079"/>
              <a:gd name="connsiteX88" fmla="*/ 208565 w 431599"/>
              <a:gd name="connsiteY88" fmla="*/ 50981 h 117079"/>
              <a:gd name="connsiteX89" fmla="*/ 214213 w 431599"/>
              <a:gd name="connsiteY89" fmla="*/ 50278 h 117079"/>
              <a:gd name="connsiteX90" fmla="*/ 220560 w 431599"/>
              <a:gd name="connsiteY90" fmla="*/ 51156 h 117079"/>
              <a:gd name="connsiteX91" fmla="*/ 225158 w 431599"/>
              <a:gd name="connsiteY91" fmla="*/ 53794 h 117079"/>
              <a:gd name="connsiteX92" fmla="*/ 227801 w 431599"/>
              <a:gd name="connsiteY92" fmla="*/ 57661 h 117079"/>
              <a:gd name="connsiteX93" fmla="*/ 228682 w 431599"/>
              <a:gd name="connsiteY93" fmla="*/ 62583 h 117079"/>
              <a:gd name="connsiteX94" fmla="*/ 228682 w 431599"/>
              <a:gd name="connsiteY94" fmla="*/ 67330 h 117079"/>
              <a:gd name="connsiteX95" fmla="*/ 217206 w 431599"/>
              <a:gd name="connsiteY95" fmla="*/ 67330 h 117079"/>
              <a:gd name="connsiteX96" fmla="*/ 201675 w 431599"/>
              <a:gd name="connsiteY96" fmla="*/ 68911 h 117079"/>
              <a:gd name="connsiteX97" fmla="*/ 190211 w 431599"/>
              <a:gd name="connsiteY97" fmla="*/ 73483 h 117079"/>
              <a:gd name="connsiteX98" fmla="*/ 182439 w 431599"/>
              <a:gd name="connsiteY98" fmla="*/ 81744 h 117079"/>
              <a:gd name="connsiteX99" fmla="*/ 179977 w 431599"/>
              <a:gd name="connsiteY99" fmla="*/ 93523 h 117079"/>
              <a:gd name="connsiteX100" fmla="*/ 181908 w 431599"/>
              <a:gd name="connsiteY100" fmla="*/ 103016 h 117079"/>
              <a:gd name="connsiteX101" fmla="*/ 187737 w 431599"/>
              <a:gd name="connsiteY101" fmla="*/ 110399 h 117079"/>
              <a:gd name="connsiteX102" fmla="*/ 196558 w 431599"/>
              <a:gd name="connsiteY102" fmla="*/ 115321 h 117079"/>
              <a:gd name="connsiteX103" fmla="*/ 207684 w 431599"/>
              <a:gd name="connsiteY103" fmla="*/ 117080 h 117079"/>
              <a:gd name="connsiteX104" fmla="*/ 214744 w 431599"/>
              <a:gd name="connsiteY104" fmla="*/ 116376 h 117079"/>
              <a:gd name="connsiteX105" fmla="*/ 220741 w 431599"/>
              <a:gd name="connsiteY105" fmla="*/ 114442 h 117079"/>
              <a:gd name="connsiteX106" fmla="*/ 225508 w 431599"/>
              <a:gd name="connsiteY106" fmla="*/ 111805 h 117079"/>
              <a:gd name="connsiteX107" fmla="*/ 229393 w 431599"/>
              <a:gd name="connsiteY107" fmla="*/ 108289 h 117079"/>
              <a:gd name="connsiteX108" fmla="*/ 230274 w 431599"/>
              <a:gd name="connsiteY108" fmla="*/ 112333 h 117079"/>
              <a:gd name="connsiteX109" fmla="*/ 231506 w 431599"/>
              <a:gd name="connsiteY109" fmla="*/ 115673 h 117079"/>
              <a:gd name="connsiteX110" fmla="*/ 212089 w 431599"/>
              <a:gd name="connsiteY110" fmla="*/ 101433 h 117079"/>
              <a:gd name="connsiteX111" fmla="*/ 206972 w 431599"/>
              <a:gd name="connsiteY111" fmla="*/ 100730 h 117079"/>
              <a:gd name="connsiteX112" fmla="*/ 203448 w 431599"/>
              <a:gd name="connsiteY112" fmla="*/ 98797 h 117079"/>
              <a:gd name="connsiteX113" fmla="*/ 201155 w 431599"/>
              <a:gd name="connsiteY113" fmla="*/ 95808 h 117079"/>
              <a:gd name="connsiteX114" fmla="*/ 200444 w 431599"/>
              <a:gd name="connsiteY114" fmla="*/ 91941 h 117079"/>
              <a:gd name="connsiteX115" fmla="*/ 201325 w 431599"/>
              <a:gd name="connsiteY115" fmla="*/ 86843 h 117079"/>
              <a:gd name="connsiteX116" fmla="*/ 204499 w 431599"/>
              <a:gd name="connsiteY116" fmla="*/ 82799 h 117079"/>
              <a:gd name="connsiteX117" fmla="*/ 210146 w 431599"/>
              <a:gd name="connsiteY117" fmla="*/ 80338 h 117079"/>
              <a:gd name="connsiteX118" fmla="*/ 218267 w 431599"/>
              <a:gd name="connsiteY118" fmla="*/ 79459 h 117079"/>
              <a:gd name="connsiteX119" fmla="*/ 228682 w 431599"/>
              <a:gd name="connsiteY119" fmla="*/ 79459 h 117079"/>
              <a:gd name="connsiteX120" fmla="*/ 228682 w 431599"/>
              <a:gd name="connsiteY120" fmla="*/ 92995 h 117079"/>
              <a:gd name="connsiteX121" fmla="*/ 226208 w 431599"/>
              <a:gd name="connsiteY121" fmla="*/ 96160 h 117079"/>
              <a:gd name="connsiteX122" fmla="*/ 222503 w 431599"/>
              <a:gd name="connsiteY122" fmla="*/ 98797 h 117079"/>
              <a:gd name="connsiteX123" fmla="*/ 217737 w 431599"/>
              <a:gd name="connsiteY123" fmla="*/ 100730 h 117079"/>
              <a:gd name="connsiteX124" fmla="*/ 212089 w 431599"/>
              <a:gd name="connsiteY124" fmla="*/ 101433 h 117079"/>
              <a:gd name="connsiteX125" fmla="*/ 270135 w 431599"/>
              <a:gd name="connsiteY125" fmla="*/ 75416 h 117079"/>
              <a:gd name="connsiteX126" fmla="*/ 270135 w 431599"/>
              <a:gd name="connsiteY126" fmla="*/ 76998 h 117079"/>
              <a:gd name="connsiteX127" fmla="*/ 272259 w 431599"/>
              <a:gd name="connsiteY127" fmla="*/ 92995 h 117079"/>
              <a:gd name="connsiteX128" fmla="*/ 278426 w 431599"/>
              <a:gd name="connsiteY128" fmla="*/ 105652 h 117079"/>
              <a:gd name="connsiteX129" fmla="*/ 288139 w 431599"/>
              <a:gd name="connsiteY129" fmla="*/ 114090 h 117079"/>
              <a:gd name="connsiteX130" fmla="*/ 301197 w 431599"/>
              <a:gd name="connsiteY130" fmla="*/ 117080 h 117079"/>
              <a:gd name="connsiteX131" fmla="*/ 312842 w 431599"/>
              <a:gd name="connsiteY131" fmla="*/ 114618 h 117079"/>
              <a:gd name="connsiteX132" fmla="*/ 321675 w 431599"/>
              <a:gd name="connsiteY132" fmla="*/ 107411 h 117079"/>
              <a:gd name="connsiteX133" fmla="*/ 322725 w 431599"/>
              <a:gd name="connsiteY133" fmla="*/ 115673 h 117079"/>
              <a:gd name="connsiteX134" fmla="*/ 341260 w 431599"/>
              <a:gd name="connsiteY134" fmla="*/ 115673 h 117079"/>
              <a:gd name="connsiteX135" fmla="*/ 341260 w 431599"/>
              <a:gd name="connsiteY135" fmla="*/ 3165 h 117079"/>
              <a:gd name="connsiteX136" fmla="*/ 320783 w 431599"/>
              <a:gd name="connsiteY136" fmla="*/ 3165 h 117079"/>
              <a:gd name="connsiteX137" fmla="*/ 320783 w 431599"/>
              <a:gd name="connsiteY137" fmla="*/ 43597 h 117079"/>
              <a:gd name="connsiteX138" fmla="*/ 312311 w 431599"/>
              <a:gd name="connsiteY138" fmla="*/ 37268 h 117079"/>
              <a:gd name="connsiteX139" fmla="*/ 301377 w 431599"/>
              <a:gd name="connsiteY139" fmla="*/ 34983 h 117079"/>
              <a:gd name="connsiteX140" fmla="*/ 288139 w 431599"/>
              <a:gd name="connsiteY140" fmla="*/ 37972 h 117079"/>
              <a:gd name="connsiteX141" fmla="*/ 278256 w 431599"/>
              <a:gd name="connsiteY141" fmla="*/ 46234 h 117079"/>
              <a:gd name="connsiteX142" fmla="*/ 272078 w 431599"/>
              <a:gd name="connsiteY142" fmla="*/ 59067 h 117079"/>
              <a:gd name="connsiteX143" fmla="*/ 270135 w 431599"/>
              <a:gd name="connsiteY143" fmla="*/ 75416 h 117079"/>
              <a:gd name="connsiteX144" fmla="*/ 290432 w 431599"/>
              <a:gd name="connsiteY144" fmla="*/ 76998 h 117079"/>
              <a:gd name="connsiteX145" fmla="*/ 290432 w 431599"/>
              <a:gd name="connsiteY145" fmla="*/ 75416 h 117079"/>
              <a:gd name="connsiteX146" fmla="*/ 291313 w 431599"/>
              <a:gd name="connsiteY146" fmla="*/ 66099 h 117079"/>
              <a:gd name="connsiteX147" fmla="*/ 294137 w 431599"/>
              <a:gd name="connsiteY147" fmla="*/ 58539 h 117079"/>
              <a:gd name="connsiteX148" fmla="*/ 299085 w 431599"/>
              <a:gd name="connsiteY148" fmla="*/ 53441 h 117079"/>
              <a:gd name="connsiteX149" fmla="*/ 306494 w 431599"/>
              <a:gd name="connsiteY149" fmla="*/ 51507 h 117079"/>
              <a:gd name="connsiteX150" fmla="*/ 315135 w 431599"/>
              <a:gd name="connsiteY150" fmla="*/ 53794 h 117079"/>
              <a:gd name="connsiteX151" fmla="*/ 320783 w 431599"/>
              <a:gd name="connsiteY151" fmla="*/ 59946 h 117079"/>
              <a:gd name="connsiteX152" fmla="*/ 320783 w 431599"/>
              <a:gd name="connsiteY152" fmla="*/ 92116 h 117079"/>
              <a:gd name="connsiteX153" fmla="*/ 315135 w 431599"/>
              <a:gd name="connsiteY153" fmla="*/ 98269 h 117079"/>
              <a:gd name="connsiteX154" fmla="*/ 306313 w 431599"/>
              <a:gd name="connsiteY154" fmla="*/ 100554 h 117079"/>
              <a:gd name="connsiteX155" fmla="*/ 299085 w 431599"/>
              <a:gd name="connsiteY155" fmla="*/ 98797 h 117079"/>
              <a:gd name="connsiteX156" fmla="*/ 294137 w 431599"/>
              <a:gd name="connsiteY156" fmla="*/ 93698 h 117079"/>
              <a:gd name="connsiteX157" fmla="*/ 291313 w 431599"/>
              <a:gd name="connsiteY157" fmla="*/ 86315 h 117079"/>
              <a:gd name="connsiteX158" fmla="*/ 290432 w 431599"/>
              <a:gd name="connsiteY158" fmla="*/ 76998 h 117079"/>
              <a:gd name="connsiteX159" fmla="*/ 360474 w 431599"/>
              <a:gd name="connsiteY159" fmla="*/ 75416 h 117079"/>
              <a:gd name="connsiteX160" fmla="*/ 360474 w 431599"/>
              <a:gd name="connsiteY160" fmla="*/ 76998 h 117079"/>
              <a:gd name="connsiteX161" fmla="*/ 362597 w 431599"/>
              <a:gd name="connsiteY161" fmla="*/ 92995 h 117079"/>
              <a:gd name="connsiteX162" fmla="*/ 368776 w 431599"/>
              <a:gd name="connsiteY162" fmla="*/ 105652 h 117079"/>
              <a:gd name="connsiteX163" fmla="*/ 378478 w 431599"/>
              <a:gd name="connsiteY163" fmla="*/ 114090 h 117079"/>
              <a:gd name="connsiteX164" fmla="*/ 391535 w 431599"/>
              <a:gd name="connsiteY164" fmla="*/ 117080 h 117079"/>
              <a:gd name="connsiteX165" fmla="*/ 403192 w 431599"/>
              <a:gd name="connsiteY165" fmla="*/ 114618 h 117079"/>
              <a:gd name="connsiteX166" fmla="*/ 412013 w 431599"/>
              <a:gd name="connsiteY166" fmla="*/ 107411 h 117079"/>
              <a:gd name="connsiteX167" fmla="*/ 413075 w 431599"/>
              <a:gd name="connsiteY167" fmla="*/ 115673 h 117079"/>
              <a:gd name="connsiteX168" fmla="*/ 431599 w 431599"/>
              <a:gd name="connsiteY168" fmla="*/ 115673 h 117079"/>
              <a:gd name="connsiteX169" fmla="*/ 431599 w 431599"/>
              <a:gd name="connsiteY169" fmla="*/ 3165 h 117079"/>
              <a:gd name="connsiteX170" fmla="*/ 411132 w 431599"/>
              <a:gd name="connsiteY170" fmla="*/ 3165 h 117079"/>
              <a:gd name="connsiteX171" fmla="*/ 411132 w 431599"/>
              <a:gd name="connsiteY171" fmla="*/ 43597 h 117079"/>
              <a:gd name="connsiteX172" fmla="*/ 402661 w 431599"/>
              <a:gd name="connsiteY172" fmla="*/ 37268 h 117079"/>
              <a:gd name="connsiteX173" fmla="*/ 391716 w 431599"/>
              <a:gd name="connsiteY173" fmla="*/ 34983 h 117079"/>
              <a:gd name="connsiteX174" fmla="*/ 378478 w 431599"/>
              <a:gd name="connsiteY174" fmla="*/ 37972 h 117079"/>
              <a:gd name="connsiteX175" fmla="*/ 368595 w 431599"/>
              <a:gd name="connsiteY175" fmla="*/ 46234 h 117079"/>
              <a:gd name="connsiteX176" fmla="*/ 362416 w 431599"/>
              <a:gd name="connsiteY176" fmla="*/ 59067 h 117079"/>
              <a:gd name="connsiteX177" fmla="*/ 360474 w 431599"/>
              <a:gd name="connsiteY177" fmla="*/ 75416 h 117079"/>
              <a:gd name="connsiteX178" fmla="*/ 380771 w 431599"/>
              <a:gd name="connsiteY178" fmla="*/ 76998 h 117079"/>
              <a:gd name="connsiteX179" fmla="*/ 380771 w 431599"/>
              <a:gd name="connsiteY179" fmla="*/ 75416 h 117079"/>
              <a:gd name="connsiteX180" fmla="*/ 381652 w 431599"/>
              <a:gd name="connsiteY180" fmla="*/ 66099 h 117079"/>
              <a:gd name="connsiteX181" fmla="*/ 384476 w 431599"/>
              <a:gd name="connsiteY181" fmla="*/ 58539 h 117079"/>
              <a:gd name="connsiteX182" fmla="*/ 389423 w 431599"/>
              <a:gd name="connsiteY182" fmla="*/ 53441 h 117079"/>
              <a:gd name="connsiteX183" fmla="*/ 396833 w 431599"/>
              <a:gd name="connsiteY183" fmla="*/ 51507 h 117079"/>
              <a:gd name="connsiteX184" fmla="*/ 405485 w 431599"/>
              <a:gd name="connsiteY184" fmla="*/ 53794 h 117079"/>
              <a:gd name="connsiteX185" fmla="*/ 411132 w 431599"/>
              <a:gd name="connsiteY185" fmla="*/ 59946 h 117079"/>
              <a:gd name="connsiteX186" fmla="*/ 411132 w 431599"/>
              <a:gd name="connsiteY186" fmla="*/ 92116 h 117079"/>
              <a:gd name="connsiteX187" fmla="*/ 405485 w 431599"/>
              <a:gd name="connsiteY187" fmla="*/ 98269 h 117079"/>
              <a:gd name="connsiteX188" fmla="*/ 396652 w 431599"/>
              <a:gd name="connsiteY188" fmla="*/ 100554 h 117079"/>
              <a:gd name="connsiteX189" fmla="*/ 389423 w 431599"/>
              <a:gd name="connsiteY189" fmla="*/ 98797 h 117079"/>
              <a:gd name="connsiteX190" fmla="*/ 384476 w 431599"/>
              <a:gd name="connsiteY190" fmla="*/ 93698 h 117079"/>
              <a:gd name="connsiteX191" fmla="*/ 381652 w 431599"/>
              <a:gd name="connsiteY191" fmla="*/ 86315 h 117079"/>
              <a:gd name="connsiteX192" fmla="*/ 380771 w 431599"/>
              <a:gd name="connsiteY192" fmla="*/ 76998 h 11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431599" h="117079">
                <a:moveTo>
                  <a:pt x="20998" y="115673"/>
                </a:moveTo>
                <a:lnTo>
                  <a:pt x="41476" y="115673"/>
                </a:lnTo>
                <a:lnTo>
                  <a:pt x="41476" y="51507"/>
                </a:lnTo>
                <a:lnTo>
                  <a:pt x="70064" y="51507"/>
                </a:lnTo>
                <a:lnTo>
                  <a:pt x="70064" y="36390"/>
                </a:lnTo>
                <a:lnTo>
                  <a:pt x="41476" y="36390"/>
                </a:lnTo>
                <a:lnTo>
                  <a:pt x="41476" y="32171"/>
                </a:lnTo>
                <a:cubicBezTo>
                  <a:pt x="41476" y="29827"/>
                  <a:pt x="41769" y="27718"/>
                  <a:pt x="42357" y="25842"/>
                </a:cubicBezTo>
                <a:cubicBezTo>
                  <a:pt x="42944" y="23967"/>
                  <a:pt x="43882" y="22385"/>
                  <a:pt x="45181" y="21095"/>
                </a:cubicBezTo>
                <a:cubicBezTo>
                  <a:pt x="46593" y="19572"/>
                  <a:pt x="48468" y="18458"/>
                  <a:pt x="50828" y="17755"/>
                </a:cubicBezTo>
                <a:cubicBezTo>
                  <a:pt x="53291" y="16935"/>
                  <a:pt x="56239" y="16525"/>
                  <a:pt x="59650" y="16525"/>
                </a:cubicBezTo>
                <a:cubicBezTo>
                  <a:pt x="62824" y="16525"/>
                  <a:pt x="65591" y="16701"/>
                  <a:pt x="67940" y="17052"/>
                </a:cubicBezTo>
                <a:cubicBezTo>
                  <a:pt x="70301" y="17287"/>
                  <a:pt x="72413" y="17579"/>
                  <a:pt x="74300" y="17932"/>
                </a:cubicBezTo>
                <a:lnTo>
                  <a:pt x="75711" y="2110"/>
                </a:lnTo>
                <a:cubicBezTo>
                  <a:pt x="73949" y="1759"/>
                  <a:pt x="72300" y="1465"/>
                  <a:pt x="70764" y="1231"/>
                </a:cubicBezTo>
                <a:cubicBezTo>
                  <a:pt x="69239" y="997"/>
                  <a:pt x="67703" y="762"/>
                  <a:pt x="66178" y="528"/>
                </a:cubicBezTo>
                <a:cubicBezTo>
                  <a:pt x="64653" y="411"/>
                  <a:pt x="63061" y="294"/>
                  <a:pt x="61412" y="176"/>
                </a:cubicBezTo>
                <a:cubicBezTo>
                  <a:pt x="59887" y="58"/>
                  <a:pt x="58294" y="0"/>
                  <a:pt x="56645" y="0"/>
                </a:cubicBezTo>
                <a:cubicBezTo>
                  <a:pt x="51235" y="0"/>
                  <a:pt x="46299" y="703"/>
                  <a:pt x="41826" y="2110"/>
                </a:cubicBezTo>
                <a:cubicBezTo>
                  <a:pt x="37466" y="3399"/>
                  <a:pt x="33705" y="5450"/>
                  <a:pt x="30531" y="8263"/>
                </a:cubicBezTo>
                <a:cubicBezTo>
                  <a:pt x="27470" y="10958"/>
                  <a:pt x="25120" y="14299"/>
                  <a:pt x="23471" y="18283"/>
                </a:cubicBezTo>
                <a:cubicBezTo>
                  <a:pt x="21822" y="22268"/>
                  <a:pt x="20998" y="26896"/>
                  <a:pt x="20998" y="32171"/>
                </a:cubicBezTo>
                <a:lnTo>
                  <a:pt x="20998" y="36390"/>
                </a:lnTo>
                <a:lnTo>
                  <a:pt x="0" y="36390"/>
                </a:lnTo>
                <a:lnTo>
                  <a:pt x="0" y="51507"/>
                </a:lnTo>
                <a:lnTo>
                  <a:pt x="20998" y="51507"/>
                </a:lnTo>
                <a:lnTo>
                  <a:pt x="20998" y="115673"/>
                </a:lnTo>
                <a:close/>
                <a:moveTo>
                  <a:pt x="104277" y="36390"/>
                </a:moveTo>
                <a:lnTo>
                  <a:pt x="86634" y="36390"/>
                </a:lnTo>
                <a:lnTo>
                  <a:pt x="86634" y="115673"/>
                </a:lnTo>
                <a:lnTo>
                  <a:pt x="105339" y="115673"/>
                </a:lnTo>
                <a:lnTo>
                  <a:pt x="105339" y="56430"/>
                </a:lnTo>
                <a:cubicBezTo>
                  <a:pt x="105576" y="55727"/>
                  <a:pt x="105813" y="55141"/>
                  <a:pt x="106039" y="54672"/>
                </a:cubicBezTo>
                <a:cubicBezTo>
                  <a:pt x="106400" y="54086"/>
                  <a:pt x="106751" y="53617"/>
                  <a:pt x="107101" y="53266"/>
                </a:cubicBezTo>
                <a:cubicBezTo>
                  <a:pt x="107688" y="52680"/>
                  <a:pt x="108276" y="52270"/>
                  <a:pt x="108863" y="52035"/>
                </a:cubicBezTo>
                <a:cubicBezTo>
                  <a:pt x="109574" y="51684"/>
                  <a:pt x="110399" y="51507"/>
                  <a:pt x="111336" y="51507"/>
                </a:cubicBezTo>
                <a:cubicBezTo>
                  <a:pt x="112048" y="51507"/>
                  <a:pt x="112748" y="51626"/>
                  <a:pt x="113460" y="51860"/>
                </a:cubicBezTo>
                <a:cubicBezTo>
                  <a:pt x="114160" y="52094"/>
                  <a:pt x="114815" y="52446"/>
                  <a:pt x="115403" y="52914"/>
                </a:cubicBezTo>
                <a:cubicBezTo>
                  <a:pt x="115866" y="53500"/>
                  <a:pt x="116227" y="54320"/>
                  <a:pt x="116453" y="55376"/>
                </a:cubicBezTo>
                <a:cubicBezTo>
                  <a:pt x="116814" y="56313"/>
                  <a:pt x="116984" y="57544"/>
                  <a:pt x="116984" y="59067"/>
                </a:cubicBezTo>
                <a:lnTo>
                  <a:pt x="116984" y="115673"/>
                </a:lnTo>
                <a:lnTo>
                  <a:pt x="134988" y="115673"/>
                </a:lnTo>
                <a:lnTo>
                  <a:pt x="134988" y="57310"/>
                </a:lnTo>
                <a:cubicBezTo>
                  <a:pt x="134988" y="56723"/>
                  <a:pt x="134988" y="56254"/>
                  <a:pt x="134988" y="55903"/>
                </a:cubicBezTo>
                <a:cubicBezTo>
                  <a:pt x="134988" y="55551"/>
                  <a:pt x="134988" y="55317"/>
                  <a:pt x="134988" y="55200"/>
                </a:cubicBezTo>
                <a:cubicBezTo>
                  <a:pt x="135226" y="54614"/>
                  <a:pt x="135519" y="54145"/>
                  <a:pt x="135869" y="53794"/>
                </a:cubicBezTo>
                <a:cubicBezTo>
                  <a:pt x="136220" y="53324"/>
                  <a:pt x="136637" y="52914"/>
                  <a:pt x="137101" y="52563"/>
                </a:cubicBezTo>
                <a:cubicBezTo>
                  <a:pt x="137575" y="52211"/>
                  <a:pt x="138106" y="51977"/>
                  <a:pt x="138693" y="51860"/>
                </a:cubicBezTo>
                <a:cubicBezTo>
                  <a:pt x="139405" y="51626"/>
                  <a:pt x="140105" y="51507"/>
                  <a:pt x="140817" y="51507"/>
                </a:cubicBezTo>
                <a:cubicBezTo>
                  <a:pt x="141517" y="51507"/>
                  <a:pt x="142229" y="51626"/>
                  <a:pt x="142929" y="51860"/>
                </a:cubicBezTo>
                <a:cubicBezTo>
                  <a:pt x="143753" y="52094"/>
                  <a:pt x="144397" y="52446"/>
                  <a:pt x="144872" y="52914"/>
                </a:cubicBezTo>
                <a:cubicBezTo>
                  <a:pt x="145459" y="53500"/>
                  <a:pt x="145877" y="54320"/>
                  <a:pt x="146103" y="55376"/>
                </a:cubicBezTo>
                <a:cubicBezTo>
                  <a:pt x="146464" y="56313"/>
                  <a:pt x="146634" y="57544"/>
                  <a:pt x="146634" y="59067"/>
                </a:cubicBezTo>
                <a:lnTo>
                  <a:pt x="146634" y="115673"/>
                </a:lnTo>
                <a:lnTo>
                  <a:pt x="165169" y="115673"/>
                </a:lnTo>
                <a:lnTo>
                  <a:pt x="165169" y="59067"/>
                </a:lnTo>
                <a:cubicBezTo>
                  <a:pt x="165169" y="54731"/>
                  <a:pt x="164751" y="51039"/>
                  <a:pt x="163938" y="47992"/>
                </a:cubicBezTo>
                <a:cubicBezTo>
                  <a:pt x="163113" y="44945"/>
                  <a:pt x="161927" y="42426"/>
                  <a:pt x="160403" y="40433"/>
                </a:cubicBezTo>
                <a:cubicBezTo>
                  <a:pt x="158878" y="38558"/>
                  <a:pt x="157048" y="37210"/>
                  <a:pt x="154936" y="36390"/>
                </a:cubicBezTo>
                <a:cubicBezTo>
                  <a:pt x="152812" y="35453"/>
                  <a:pt x="150576" y="34983"/>
                  <a:pt x="148226" y="34983"/>
                </a:cubicBezTo>
                <a:cubicBezTo>
                  <a:pt x="146340" y="34983"/>
                  <a:pt x="144578" y="35217"/>
                  <a:pt x="142929" y="35687"/>
                </a:cubicBezTo>
                <a:cubicBezTo>
                  <a:pt x="141280" y="36156"/>
                  <a:pt x="139811" y="36859"/>
                  <a:pt x="138524" y="37796"/>
                </a:cubicBezTo>
                <a:cubicBezTo>
                  <a:pt x="137575" y="38499"/>
                  <a:pt x="136637" y="39319"/>
                  <a:pt x="135700" y="40257"/>
                </a:cubicBezTo>
                <a:cubicBezTo>
                  <a:pt x="134875" y="41195"/>
                  <a:pt x="134107" y="42249"/>
                  <a:pt x="133396" y="43422"/>
                </a:cubicBezTo>
                <a:cubicBezTo>
                  <a:pt x="132933" y="42132"/>
                  <a:pt x="132402" y="41019"/>
                  <a:pt x="131814" y="40081"/>
                </a:cubicBezTo>
                <a:cubicBezTo>
                  <a:pt x="131227" y="39144"/>
                  <a:pt x="130516" y="38324"/>
                  <a:pt x="129691" y="37621"/>
                </a:cubicBezTo>
                <a:cubicBezTo>
                  <a:pt x="128629" y="36800"/>
                  <a:pt x="127342" y="36156"/>
                  <a:pt x="125806" y="35687"/>
                </a:cubicBezTo>
                <a:cubicBezTo>
                  <a:pt x="124405" y="35217"/>
                  <a:pt x="122756" y="34983"/>
                  <a:pt x="120869" y="34983"/>
                </a:cubicBezTo>
                <a:cubicBezTo>
                  <a:pt x="116984" y="34983"/>
                  <a:pt x="113697" y="35979"/>
                  <a:pt x="110986" y="37972"/>
                </a:cubicBezTo>
                <a:cubicBezTo>
                  <a:pt x="108400" y="39964"/>
                  <a:pt x="106344" y="42660"/>
                  <a:pt x="104808" y="46059"/>
                </a:cubicBezTo>
                <a:lnTo>
                  <a:pt x="104277" y="36390"/>
                </a:lnTo>
                <a:close/>
                <a:moveTo>
                  <a:pt x="231506" y="115673"/>
                </a:moveTo>
                <a:lnTo>
                  <a:pt x="252334" y="115673"/>
                </a:lnTo>
                <a:lnTo>
                  <a:pt x="252334" y="114442"/>
                </a:lnTo>
                <a:cubicBezTo>
                  <a:pt x="251272" y="112450"/>
                  <a:pt x="250447" y="110048"/>
                  <a:pt x="249860" y="107235"/>
                </a:cubicBezTo>
                <a:cubicBezTo>
                  <a:pt x="249386" y="104422"/>
                  <a:pt x="249160" y="100907"/>
                  <a:pt x="249160" y="96687"/>
                </a:cubicBezTo>
                <a:lnTo>
                  <a:pt x="249160" y="62758"/>
                </a:lnTo>
                <a:cubicBezTo>
                  <a:pt x="249160" y="58188"/>
                  <a:pt x="248267" y="54145"/>
                  <a:pt x="246505" y="50629"/>
                </a:cubicBezTo>
                <a:cubicBezTo>
                  <a:pt x="244856" y="47113"/>
                  <a:pt x="242507" y="44242"/>
                  <a:pt x="239446" y="42015"/>
                </a:cubicBezTo>
                <a:cubicBezTo>
                  <a:pt x="236385" y="39672"/>
                  <a:pt x="232805" y="37913"/>
                  <a:pt x="228682" y="36741"/>
                </a:cubicBezTo>
                <a:cubicBezTo>
                  <a:pt x="224559" y="35570"/>
                  <a:pt x="220097" y="34983"/>
                  <a:pt x="215274" y="34983"/>
                </a:cubicBezTo>
                <a:cubicBezTo>
                  <a:pt x="209853" y="34983"/>
                  <a:pt x="205097" y="35687"/>
                  <a:pt x="200975" y="37093"/>
                </a:cubicBezTo>
                <a:cubicBezTo>
                  <a:pt x="196852" y="38382"/>
                  <a:pt x="193385" y="40140"/>
                  <a:pt x="190561" y="42366"/>
                </a:cubicBezTo>
                <a:cubicBezTo>
                  <a:pt x="187624" y="44711"/>
                  <a:pt x="185387" y="47407"/>
                  <a:pt x="183851" y="50453"/>
                </a:cubicBezTo>
                <a:cubicBezTo>
                  <a:pt x="182439" y="53500"/>
                  <a:pt x="181739" y="56665"/>
                  <a:pt x="181739" y="59946"/>
                </a:cubicBezTo>
                <a:lnTo>
                  <a:pt x="202206" y="59946"/>
                </a:lnTo>
                <a:cubicBezTo>
                  <a:pt x="202206" y="58539"/>
                  <a:pt x="202387" y="57251"/>
                  <a:pt x="202737" y="56079"/>
                </a:cubicBezTo>
                <a:cubicBezTo>
                  <a:pt x="203211" y="54906"/>
                  <a:pt x="203855" y="53911"/>
                  <a:pt x="204680" y="53090"/>
                </a:cubicBezTo>
                <a:cubicBezTo>
                  <a:pt x="205741" y="52152"/>
                  <a:pt x="207029" y="51449"/>
                  <a:pt x="208565" y="50981"/>
                </a:cubicBezTo>
                <a:cubicBezTo>
                  <a:pt x="210090" y="50512"/>
                  <a:pt x="211976" y="50278"/>
                  <a:pt x="214213" y="50278"/>
                </a:cubicBezTo>
                <a:cubicBezTo>
                  <a:pt x="216562" y="50278"/>
                  <a:pt x="218686" y="50570"/>
                  <a:pt x="220560" y="51156"/>
                </a:cubicBezTo>
                <a:cubicBezTo>
                  <a:pt x="222447" y="51743"/>
                  <a:pt x="223972" y="52621"/>
                  <a:pt x="225158" y="53794"/>
                </a:cubicBezTo>
                <a:cubicBezTo>
                  <a:pt x="226332" y="54848"/>
                  <a:pt x="227213" y="56137"/>
                  <a:pt x="227801" y="57661"/>
                </a:cubicBezTo>
                <a:cubicBezTo>
                  <a:pt x="228388" y="59067"/>
                  <a:pt x="228682" y="60708"/>
                  <a:pt x="228682" y="62583"/>
                </a:cubicBezTo>
                <a:lnTo>
                  <a:pt x="228682" y="67330"/>
                </a:lnTo>
                <a:lnTo>
                  <a:pt x="217206" y="67330"/>
                </a:lnTo>
                <a:cubicBezTo>
                  <a:pt x="211445" y="67330"/>
                  <a:pt x="206272" y="67857"/>
                  <a:pt x="201675" y="68911"/>
                </a:cubicBezTo>
                <a:cubicBezTo>
                  <a:pt x="197089" y="69967"/>
                  <a:pt x="193271" y="71490"/>
                  <a:pt x="190211" y="73483"/>
                </a:cubicBezTo>
                <a:cubicBezTo>
                  <a:pt x="186799" y="75592"/>
                  <a:pt x="184213" y="78346"/>
                  <a:pt x="182439" y="81744"/>
                </a:cubicBezTo>
                <a:cubicBezTo>
                  <a:pt x="180790" y="85143"/>
                  <a:pt x="179977" y="89070"/>
                  <a:pt x="179977" y="93523"/>
                </a:cubicBezTo>
                <a:cubicBezTo>
                  <a:pt x="179977" y="96921"/>
                  <a:pt x="180621" y="100086"/>
                  <a:pt x="181908" y="103016"/>
                </a:cubicBezTo>
                <a:cubicBezTo>
                  <a:pt x="183320" y="105946"/>
                  <a:pt x="185263" y="108406"/>
                  <a:pt x="187737" y="110399"/>
                </a:cubicBezTo>
                <a:cubicBezTo>
                  <a:pt x="190211" y="112508"/>
                  <a:pt x="193147" y="114150"/>
                  <a:pt x="196558" y="115321"/>
                </a:cubicBezTo>
                <a:cubicBezTo>
                  <a:pt x="199969" y="116493"/>
                  <a:pt x="203686" y="117080"/>
                  <a:pt x="207684" y="117080"/>
                </a:cubicBezTo>
                <a:cubicBezTo>
                  <a:pt x="210271" y="117080"/>
                  <a:pt x="212620" y="116844"/>
                  <a:pt x="214744" y="116376"/>
                </a:cubicBezTo>
                <a:cubicBezTo>
                  <a:pt x="216856" y="115907"/>
                  <a:pt x="218855" y="115263"/>
                  <a:pt x="220741" y="114442"/>
                </a:cubicBezTo>
                <a:cubicBezTo>
                  <a:pt x="222503" y="113739"/>
                  <a:pt x="224096" y="112861"/>
                  <a:pt x="225508" y="111805"/>
                </a:cubicBezTo>
                <a:cubicBezTo>
                  <a:pt x="227033" y="110634"/>
                  <a:pt x="228332" y="109462"/>
                  <a:pt x="229393" y="108289"/>
                </a:cubicBezTo>
                <a:cubicBezTo>
                  <a:pt x="229619" y="109696"/>
                  <a:pt x="229913" y="111044"/>
                  <a:pt x="230274" y="112333"/>
                </a:cubicBezTo>
                <a:cubicBezTo>
                  <a:pt x="230625" y="113622"/>
                  <a:pt x="231031" y="114735"/>
                  <a:pt x="231506" y="115673"/>
                </a:cubicBezTo>
                <a:close/>
                <a:moveTo>
                  <a:pt x="212089" y="101433"/>
                </a:moveTo>
                <a:cubicBezTo>
                  <a:pt x="210214" y="101433"/>
                  <a:pt x="208509" y="101199"/>
                  <a:pt x="206972" y="100730"/>
                </a:cubicBezTo>
                <a:cubicBezTo>
                  <a:pt x="205560" y="100262"/>
                  <a:pt x="204386" y="99617"/>
                  <a:pt x="203448" y="98797"/>
                </a:cubicBezTo>
                <a:cubicBezTo>
                  <a:pt x="202387" y="97977"/>
                  <a:pt x="201618" y="96980"/>
                  <a:pt x="201155" y="95808"/>
                </a:cubicBezTo>
                <a:cubicBezTo>
                  <a:pt x="200681" y="94636"/>
                  <a:pt x="200444" y="93347"/>
                  <a:pt x="200444" y="91941"/>
                </a:cubicBezTo>
                <a:cubicBezTo>
                  <a:pt x="200444" y="90065"/>
                  <a:pt x="200738" y="88366"/>
                  <a:pt x="201325" y="86843"/>
                </a:cubicBezTo>
                <a:cubicBezTo>
                  <a:pt x="202037" y="85320"/>
                  <a:pt x="203087" y="83972"/>
                  <a:pt x="204499" y="82799"/>
                </a:cubicBezTo>
                <a:cubicBezTo>
                  <a:pt x="206035" y="81744"/>
                  <a:pt x="207921" y="80924"/>
                  <a:pt x="210146" y="80338"/>
                </a:cubicBezTo>
                <a:cubicBezTo>
                  <a:pt x="212383" y="79753"/>
                  <a:pt x="215094" y="79459"/>
                  <a:pt x="218267" y="79459"/>
                </a:cubicBezTo>
                <a:lnTo>
                  <a:pt x="228682" y="79459"/>
                </a:lnTo>
                <a:lnTo>
                  <a:pt x="228682" y="92995"/>
                </a:lnTo>
                <a:cubicBezTo>
                  <a:pt x="228095" y="94050"/>
                  <a:pt x="227270" y="95105"/>
                  <a:pt x="226208" y="96160"/>
                </a:cubicBezTo>
                <a:cubicBezTo>
                  <a:pt x="225271" y="97097"/>
                  <a:pt x="224039" y="97977"/>
                  <a:pt x="222503" y="98797"/>
                </a:cubicBezTo>
                <a:cubicBezTo>
                  <a:pt x="221091" y="99500"/>
                  <a:pt x="219510" y="100145"/>
                  <a:pt x="217737" y="100730"/>
                </a:cubicBezTo>
                <a:cubicBezTo>
                  <a:pt x="215975" y="101199"/>
                  <a:pt x="214088" y="101433"/>
                  <a:pt x="212089" y="101433"/>
                </a:cubicBezTo>
                <a:close/>
                <a:moveTo>
                  <a:pt x="270135" y="75416"/>
                </a:moveTo>
                <a:lnTo>
                  <a:pt x="270135" y="76998"/>
                </a:lnTo>
                <a:cubicBezTo>
                  <a:pt x="270135" y="82741"/>
                  <a:pt x="270847" y="88073"/>
                  <a:pt x="272259" y="92995"/>
                </a:cubicBezTo>
                <a:cubicBezTo>
                  <a:pt x="273671" y="97917"/>
                  <a:pt x="275726" y="102136"/>
                  <a:pt x="278426" y="105652"/>
                </a:cubicBezTo>
                <a:cubicBezTo>
                  <a:pt x="281023" y="109286"/>
                  <a:pt x="284254" y="112099"/>
                  <a:pt x="288139" y="114090"/>
                </a:cubicBezTo>
                <a:cubicBezTo>
                  <a:pt x="292025" y="116083"/>
                  <a:pt x="296374" y="117080"/>
                  <a:pt x="301197" y="117080"/>
                </a:cubicBezTo>
                <a:cubicBezTo>
                  <a:pt x="305669" y="117080"/>
                  <a:pt x="309555" y="116259"/>
                  <a:pt x="312842" y="114618"/>
                </a:cubicBezTo>
                <a:cubicBezTo>
                  <a:pt x="316253" y="112861"/>
                  <a:pt x="319201" y="110457"/>
                  <a:pt x="321675" y="107411"/>
                </a:cubicBezTo>
                <a:lnTo>
                  <a:pt x="322725" y="115673"/>
                </a:lnTo>
                <a:lnTo>
                  <a:pt x="341260" y="115673"/>
                </a:lnTo>
                <a:lnTo>
                  <a:pt x="341260" y="3165"/>
                </a:lnTo>
                <a:lnTo>
                  <a:pt x="320783" y="3165"/>
                </a:lnTo>
                <a:lnTo>
                  <a:pt x="320783" y="43597"/>
                </a:lnTo>
                <a:cubicBezTo>
                  <a:pt x="318320" y="40784"/>
                  <a:pt x="315496" y="38675"/>
                  <a:pt x="312311" y="37268"/>
                </a:cubicBezTo>
                <a:cubicBezTo>
                  <a:pt x="309137" y="35745"/>
                  <a:pt x="305489" y="34983"/>
                  <a:pt x="301377" y="34983"/>
                </a:cubicBezTo>
                <a:cubicBezTo>
                  <a:pt x="296430" y="34983"/>
                  <a:pt x="292025" y="35979"/>
                  <a:pt x="288139" y="37972"/>
                </a:cubicBezTo>
                <a:cubicBezTo>
                  <a:pt x="284254" y="39847"/>
                  <a:pt x="280956" y="42601"/>
                  <a:pt x="278256" y="46234"/>
                </a:cubicBezTo>
                <a:cubicBezTo>
                  <a:pt x="275545" y="49750"/>
                  <a:pt x="273490" y="54028"/>
                  <a:pt x="272078" y="59067"/>
                </a:cubicBezTo>
                <a:cubicBezTo>
                  <a:pt x="270779" y="63989"/>
                  <a:pt x="270135" y="69439"/>
                  <a:pt x="270135" y="75416"/>
                </a:cubicBezTo>
                <a:close/>
                <a:moveTo>
                  <a:pt x="290432" y="76998"/>
                </a:moveTo>
                <a:lnTo>
                  <a:pt x="290432" y="75416"/>
                </a:lnTo>
                <a:cubicBezTo>
                  <a:pt x="290432" y="72135"/>
                  <a:pt x="290726" y="69028"/>
                  <a:pt x="291313" y="66099"/>
                </a:cubicBezTo>
                <a:cubicBezTo>
                  <a:pt x="291901" y="63169"/>
                  <a:pt x="292850" y="60649"/>
                  <a:pt x="294137" y="58539"/>
                </a:cubicBezTo>
                <a:cubicBezTo>
                  <a:pt x="295436" y="56313"/>
                  <a:pt x="297085" y="54614"/>
                  <a:pt x="299085" y="53441"/>
                </a:cubicBezTo>
                <a:cubicBezTo>
                  <a:pt x="301197" y="52152"/>
                  <a:pt x="303670" y="51507"/>
                  <a:pt x="306494" y="51507"/>
                </a:cubicBezTo>
                <a:cubicBezTo>
                  <a:pt x="310018" y="51507"/>
                  <a:pt x="312910" y="52270"/>
                  <a:pt x="315135" y="53794"/>
                </a:cubicBezTo>
                <a:cubicBezTo>
                  <a:pt x="317495" y="55317"/>
                  <a:pt x="319371" y="57368"/>
                  <a:pt x="320783" y="59946"/>
                </a:cubicBezTo>
                <a:lnTo>
                  <a:pt x="320783" y="92116"/>
                </a:lnTo>
                <a:cubicBezTo>
                  <a:pt x="319371" y="94695"/>
                  <a:pt x="317495" y="96746"/>
                  <a:pt x="315135" y="98269"/>
                </a:cubicBezTo>
                <a:cubicBezTo>
                  <a:pt x="312785" y="99793"/>
                  <a:pt x="309849" y="100554"/>
                  <a:pt x="306313" y="100554"/>
                </a:cubicBezTo>
                <a:cubicBezTo>
                  <a:pt x="303490" y="100554"/>
                  <a:pt x="301084" y="99968"/>
                  <a:pt x="299085" y="98797"/>
                </a:cubicBezTo>
                <a:cubicBezTo>
                  <a:pt x="297085" y="97508"/>
                  <a:pt x="295436" y="95808"/>
                  <a:pt x="294137" y="93698"/>
                </a:cubicBezTo>
                <a:cubicBezTo>
                  <a:pt x="292850" y="91589"/>
                  <a:pt x="291901" y="89128"/>
                  <a:pt x="291313" y="86315"/>
                </a:cubicBezTo>
                <a:cubicBezTo>
                  <a:pt x="290726" y="83386"/>
                  <a:pt x="290432" y="80279"/>
                  <a:pt x="290432" y="76998"/>
                </a:cubicBezTo>
                <a:close/>
                <a:moveTo>
                  <a:pt x="360474" y="75416"/>
                </a:moveTo>
                <a:lnTo>
                  <a:pt x="360474" y="76998"/>
                </a:lnTo>
                <a:cubicBezTo>
                  <a:pt x="360474" y="82741"/>
                  <a:pt x="361185" y="88073"/>
                  <a:pt x="362597" y="92995"/>
                </a:cubicBezTo>
                <a:cubicBezTo>
                  <a:pt x="364009" y="97917"/>
                  <a:pt x="366065" y="102136"/>
                  <a:pt x="368776" y="105652"/>
                </a:cubicBezTo>
                <a:cubicBezTo>
                  <a:pt x="371362" y="109286"/>
                  <a:pt x="374593" y="112099"/>
                  <a:pt x="378478" y="114090"/>
                </a:cubicBezTo>
                <a:cubicBezTo>
                  <a:pt x="382364" y="116083"/>
                  <a:pt x="386712" y="117080"/>
                  <a:pt x="391535" y="117080"/>
                </a:cubicBezTo>
                <a:cubicBezTo>
                  <a:pt x="396008" y="117080"/>
                  <a:pt x="399894" y="116259"/>
                  <a:pt x="403192" y="114618"/>
                </a:cubicBezTo>
                <a:cubicBezTo>
                  <a:pt x="406603" y="112861"/>
                  <a:pt x="409540" y="110457"/>
                  <a:pt x="412013" y="107411"/>
                </a:cubicBezTo>
                <a:lnTo>
                  <a:pt x="413075" y="115673"/>
                </a:lnTo>
                <a:lnTo>
                  <a:pt x="431599" y="115673"/>
                </a:lnTo>
                <a:lnTo>
                  <a:pt x="431599" y="3165"/>
                </a:lnTo>
                <a:lnTo>
                  <a:pt x="411132" y="3165"/>
                </a:lnTo>
                <a:lnTo>
                  <a:pt x="411132" y="43597"/>
                </a:lnTo>
                <a:cubicBezTo>
                  <a:pt x="408659" y="40784"/>
                  <a:pt x="405835" y="38675"/>
                  <a:pt x="402661" y="37268"/>
                </a:cubicBezTo>
                <a:cubicBezTo>
                  <a:pt x="399476" y="35745"/>
                  <a:pt x="395839" y="34983"/>
                  <a:pt x="391716" y="34983"/>
                </a:cubicBezTo>
                <a:cubicBezTo>
                  <a:pt x="386769" y="34983"/>
                  <a:pt x="382364" y="35979"/>
                  <a:pt x="378478" y="37972"/>
                </a:cubicBezTo>
                <a:cubicBezTo>
                  <a:pt x="374593" y="39847"/>
                  <a:pt x="371306" y="42601"/>
                  <a:pt x="368595" y="46234"/>
                </a:cubicBezTo>
                <a:cubicBezTo>
                  <a:pt x="365884" y="49750"/>
                  <a:pt x="363828" y="54028"/>
                  <a:pt x="362416" y="59067"/>
                </a:cubicBezTo>
                <a:cubicBezTo>
                  <a:pt x="361129" y="63989"/>
                  <a:pt x="360474" y="69439"/>
                  <a:pt x="360474" y="75416"/>
                </a:cubicBezTo>
                <a:close/>
                <a:moveTo>
                  <a:pt x="380771" y="76998"/>
                </a:moveTo>
                <a:lnTo>
                  <a:pt x="380771" y="75416"/>
                </a:lnTo>
                <a:cubicBezTo>
                  <a:pt x="380771" y="72135"/>
                  <a:pt x="381065" y="69028"/>
                  <a:pt x="381652" y="66099"/>
                </a:cubicBezTo>
                <a:cubicBezTo>
                  <a:pt x="382240" y="63169"/>
                  <a:pt x="383188" y="60649"/>
                  <a:pt x="384476" y="58539"/>
                </a:cubicBezTo>
                <a:cubicBezTo>
                  <a:pt x="385775" y="56313"/>
                  <a:pt x="387424" y="54614"/>
                  <a:pt x="389423" y="53441"/>
                </a:cubicBezTo>
                <a:cubicBezTo>
                  <a:pt x="391535" y="52152"/>
                  <a:pt x="394009" y="51507"/>
                  <a:pt x="396833" y="51507"/>
                </a:cubicBezTo>
                <a:cubicBezTo>
                  <a:pt x="400368" y="51507"/>
                  <a:pt x="403248" y="52270"/>
                  <a:pt x="405485" y="53794"/>
                </a:cubicBezTo>
                <a:cubicBezTo>
                  <a:pt x="407834" y="55317"/>
                  <a:pt x="409720" y="57368"/>
                  <a:pt x="411132" y="59946"/>
                </a:cubicBezTo>
                <a:lnTo>
                  <a:pt x="411132" y="92116"/>
                </a:lnTo>
                <a:cubicBezTo>
                  <a:pt x="409720" y="94695"/>
                  <a:pt x="407834" y="96746"/>
                  <a:pt x="405485" y="98269"/>
                </a:cubicBezTo>
                <a:cubicBezTo>
                  <a:pt x="403124" y="99793"/>
                  <a:pt x="400187" y="100554"/>
                  <a:pt x="396652" y="100554"/>
                </a:cubicBezTo>
                <a:cubicBezTo>
                  <a:pt x="393828" y="100554"/>
                  <a:pt x="391422" y="99968"/>
                  <a:pt x="389423" y="98797"/>
                </a:cubicBezTo>
                <a:cubicBezTo>
                  <a:pt x="387424" y="97508"/>
                  <a:pt x="385775" y="95808"/>
                  <a:pt x="384476" y="93698"/>
                </a:cubicBezTo>
                <a:cubicBezTo>
                  <a:pt x="383188" y="91589"/>
                  <a:pt x="382240" y="89128"/>
                  <a:pt x="381652" y="86315"/>
                </a:cubicBezTo>
                <a:cubicBezTo>
                  <a:pt x="381065" y="83386"/>
                  <a:pt x="380771" y="80279"/>
                  <a:pt x="380771" y="76998"/>
                </a:cubicBezTo>
                <a:close/>
              </a:path>
            </a:pathLst>
          </a:custGeom>
          <a:solidFill>
            <a:srgbClr val="000000"/>
          </a:solidFill>
          <a:ln w="11290" cap="sq">
            <a:noFill/>
            <a:prstDash val="solid"/>
            <a:miter/>
          </a:ln>
        </p:spPr>
        <p:txBody>
          <a:bodyPr rtlCol="0" anchor="ctr"/>
          <a:lstStyle/>
          <a:p>
            <a:endParaRPr lang="en-US" sz="1701"/>
          </a:p>
        </p:txBody>
      </p:sp>
      <p:sp>
        <p:nvSpPr>
          <p:cNvPr id="75" name="Freeform 74">
            <a:extLst>
              <a:ext uri="{FF2B5EF4-FFF2-40B4-BE49-F238E27FC236}">
                <a16:creationId xmlns:a16="http://schemas.microsoft.com/office/drawing/2014/main" id="{6EA88410-6ED7-614B-9039-411BD242589C}"/>
              </a:ext>
            </a:extLst>
          </p:cNvPr>
          <p:cNvSpPr/>
          <p:nvPr/>
        </p:nvSpPr>
        <p:spPr>
          <a:xfrm>
            <a:off x="4545296" y="5130250"/>
            <a:ext cx="1140578" cy="125413"/>
          </a:xfrm>
          <a:custGeom>
            <a:avLst/>
            <a:gdLst>
              <a:gd name="connsiteX0" fmla="*/ 40764 w 1207079"/>
              <a:gd name="connsiteY0" fmla="*/ 27424 h 132725"/>
              <a:gd name="connsiteX1" fmla="*/ 25233 w 1207079"/>
              <a:gd name="connsiteY1" fmla="*/ 31291 h 132725"/>
              <a:gd name="connsiteX2" fmla="*/ 13588 w 1207079"/>
              <a:gd name="connsiteY2" fmla="*/ 41487 h 132725"/>
              <a:gd name="connsiteX3" fmla="*/ 13588 w 1207079"/>
              <a:gd name="connsiteY3" fmla="*/ 39553 h 132725"/>
              <a:gd name="connsiteX4" fmla="*/ 12888 w 1207079"/>
              <a:gd name="connsiteY4" fmla="*/ 28830 h 132725"/>
              <a:gd name="connsiteX5" fmla="*/ 0 w 1207079"/>
              <a:gd name="connsiteY5" fmla="*/ 28830 h 132725"/>
              <a:gd name="connsiteX6" fmla="*/ 0 w 1207079"/>
              <a:gd name="connsiteY6" fmla="*/ 108114 h 132725"/>
              <a:gd name="connsiteX7" fmla="*/ 13588 w 1207079"/>
              <a:gd name="connsiteY7" fmla="*/ 108114 h 132725"/>
              <a:gd name="connsiteX8" fmla="*/ 13588 w 1207079"/>
              <a:gd name="connsiteY8" fmla="*/ 57308 h 132725"/>
              <a:gd name="connsiteX9" fmla="*/ 16943 w 1207079"/>
              <a:gd name="connsiteY9" fmla="*/ 50629 h 132725"/>
              <a:gd name="connsiteX10" fmla="*/ 21709 w 1207079"/>
              <a:gd name="connsiteY10" fmla="*/ 45707 h 132725"/>
              <a:gd name="connsiteX11" fmla="*/ 28769 w 1207079"/>
              <a:gd name="connsiteY11" fmla="*/ 42191 h 132725"/>
              <a:gd name="connsiteX12" fmla="*/ 37941 w 1207079"/>
              <a:gd name="connsiteY12" fmla="*/ 40960 h 132725"/>
              <a:gd name="connsiteX13" fmla="*/ 45361 w 1207079"/>
              <a:gd name="connsiteY13" fmla="*/ 41312 h 132725"/>
              <a:gd name="connsiteX14" fmla="*/ 52771 w 1207079"/>
              <a:gd name="connsiteY14" fmla="*/ 42542 h 132725"/>
              <a:gd name="connsiteX15" fmla="*/ 54714 w 1207079"/>
              <a:gd name="connsiteY15" fmla="*/ 29358 h 132725"/>
              <a:gd name="connsiteX16" fmla="*/ 48535 w 1207079"/>
              <a:gd name="connsiteY16" fmla="*/ 27952 h 132725"/>
              <a:gd name="connsiteX17" fmla="*/ 40764 w 1207079"/>
              <a:gd name="connsiteY17" fmla="*/ 27424 h 132725"/>
              <a:gd name="connsiteX18" fmla="*/ 144522 w 1207079"/>
              <a:gd name="connsiteY18" fmla="*/ 108114 h 132725"/>
              <a:gd name="connsiteX19" fmla="*/ 144522 w 1207079"/>
              <a:gd name="connsiteY19" fmla="*/ 97038 h 132725"/>
              <a:gd name="connsiteX20" fmla="*/ 90870 w 1207079"/>
              <a:gd name="connsiteY20" fmla="*/ 97038 h 132725"/>
              <a:gd name="connsiteX21" fmla="*/ 119638 w 1207079"/>
              <a:gd name="connsiteY21" fmla="*/ 66099 h 132725"/>
              <a:gd name="connsiteX22" fmla="*/ 127229 w 1207079"/>
              <a:gd name="connsiteY22" fmla="*/ 57308 h 132725"/>
              <a:gd name="connsiteX23" fmla="*/ 133757 w 1207079"/>
              <a:gd name="connsiteY23" fmla="*/ 48167 h 132725"/>
              <a:gd name="connsiteX24" fmla="*/ 137993 w 1207079"/>
              <a:gd name="connsiteY24" fmla="*/ 39026 h 132725"/>
              <a:gd name="connsiteX25" fmla="*/ 139755 w 1207079"/>
              <a:gd name="connsiteY25" fmla="*/ 29709 h 132725"/>
              <a:gd name="connsiteX26" fmla="*/ 137462 w 1207079"/>
              <a:gd name="connsiteY26" fmla="*/ 17930 h 132725"/>
              <a:gd name="connsiteX27" fmla="*/ 130934 w 1207079"/>
              <a:gd name="connsiteY27" fmla="*/ 8438 h 132725"/>
              <a:gd name="connsiteX28" fmla="*/ 120700 w 1207079"/>
              <a:gd name="connsiteY28" fmla="*/ 2285 h 132725"/>
              <a:gd name="connsiteX29" fmla="*/ 107101 w 1207079"/>
              <a:gd name="connsiteY29" fmla="*/ 0 h 132725"/>
              <a:gd name="connsiteX30" fmla="*/ 92282 w 1207079"/>
              <a:gd name="connsiteY30" fmla="*/ 2637 h 132725"/>
              <a:gd name="connsiteX31" fmla="*/ 81517 w 1207079"/>
              <a:gd name="connsiteY31" fmla="*/ 9844 h 132725"/>
              <a:gd name="connsiteX32" fmla="*/ 74627 w 1207079"/>
              <a:gd name="connsiteY32" fmla="*/ 20217 h 132725"/>
              <a:gd name="connsiteX33" fmla="*/ 72334 w 1207079"/>
              <a:gd name="connsiteY33" fmla="*/ 32874 h 132725"/>
              <a:gd name="connsiteX34" fmla="*/ 86103 w 1207079"/>
              <a:gd name="connsiteY34" fmla="*/ 32874 h 132725"/>
              <a:gd name="connsiteX35" fmla="*/ 87334 w 1207079"/>
              <a:gd name="connsiteY35" fmla="*/ 23908 h 132725"/>
              <a:gd name="connsiteX36" fmla="*/ 91220 w 1207079"/>
              <a:gd name="connsiteY36" fmla="*/ 17052 h 132725"/>
              <a:gd name="connsiteX37" fmla="*/ 97748 w 1207079"/>
              <a:gd name="connsiteY37" fmla="*/ 12833 h 132725"/>
              <a:gd name="connsiteX38" fmla="*/ 107101 w 1207079"/>
              <a:gd name="connsiteY38" fmla="*/ 11251 h 132725"/>
              <a:gd name="connsiteX39" fmla="*/ 115052 w 1207079"/>
              <a:gd name="connsiteY39" fmla="*/ 12833 h 132725"/>
              <a:gd name="connsiteX40" fmla="*/ 121050 w 1207079"/>
              <a:gd name="connsiteY40" fmla="*/ 16701 h 132725"/>
              <a:gd name="connsiteX41" fmla="*/ 124574 w 1207079"/>
              <a:gd name="connsiteY41" fmla="*/ 22853 h 132725"/>
              <a:gd name="connsiteX42" fmla="*/ 125986 w 1207079"/>
              <a:gd name="connsiteY42" fmla="*/ 30237 h 132725"/>
              <a:gd name="connsiteX43" fmla="*/ 125105 w 1207079"/>
              <a:gd name="connsiteY43" fmla="*/ 36565 h 132725"/>
              <a:gd name="connsiteX44" fmla="*/ 122462 w 1207079"/>
              <a:gd name="connsiteY44" fmla="*/ 42894 h 132725"/>
              <a:gd name="connsiteX45" fmla="*/ 117345 w 1207079"/>
              <a:gd name="connsiteY45" fmla="*/ 50277 h 132725"/>
              <a:gd name="connsiteX46" fmla="*/ 109574 w 1207079"/>
              <a:gd name="connsiteY46" fmla="*/ 59595 h 132725"/>
              <a:gd name="connsiteX47" fmla="*/ 74458 w 1207079"/>
              <a:gd name="connsiteY47" fmla="*/ 98445 h 132725"/>
              <a:gd name="connsiteX48" fmla="*/ 74458 w 1207079"/>
              <a:gd name="connsiteY48" fmla="*/ 108114 h 132725"/>
              <a:gd name="connsiteX49" fmla="*/ 144522 w 1207079"/>
              <a:gd name="connsiteY49" fmla="*/ 108114 h 132725"/>
              <a:gd name="connsiteX50" fmla="*/ 203798 w 1207079"/>
              <a:gd name="connsiteY50" fmla="*/ 104949 h 132725"/>
              <a:gd name="connsiteX51" fmla="*/ 203798 w 1207079"/>
              <a:gd name="connsiteY51" fmla="*/ 92116 h 132725"/>
              <a:gd name="connsiteX52" fmla="*/ 188979 w 1207079"/>
              <a:gd name="connsiteY52" fmla="*/ 92116 h 132725"/>
              <a:gd name="connsiteX53" fmla="*/ 188979 w 1207079"/>
              <a:gd name="connsiteY53" fmla="*/ 105124 h 132725"/>
              <a:gd name="connsiteX54" fmla="*/ 187387 w 1207079"/>
              <a:gd name="connsiteY54" fmla="*/ 117255 h 132725"/>
              <a:gd name="connsiteX55" fmla="*/ 182451 w 1207079"/>
              <a:gd name="connsiteY55" fmla="*/ 128154 h 132725"/>
              <a:gd name="connsiteX56" fmla="*/ 190922 w 1207079"/>
              <a:gd name="connsiteY56" fmla="*/ 132725 h 132725"/>
              <a:gd name="connsiteX57" fmla="*/ 200274 w 1207079"/>
              <a:gd name="connsiteY57" fmla="*/ 119891 h 132725"/>
              <a:gd name="connsiteX58" fmla="*/ 203798 w 1207079"/>
              <a:gd name="connsiteY58" fmla="*/ 104949 h 132725"/>
              <a:gd name="connsiteX59" fmla="*/ 402842 w 1207079"/>
              <a:gd name="connsiteY59" fmla="*/ 87018 h 132725"/>
              <a:gd name="connsiteX60" fmla="*/ 402130 w 1207079"/>
              <a:gd name="connsiteY60" fmla="*/ 90710 h 132725"/>
              <a:gd name="connsiteX61" fmla="*/ 400018 w 1207079"/>
              <a:gd name="connsiteY61" fmla="*/ 93698 h 132725"/>
              <a:gd name="connsiteX62" fmla="*/ 393659 w 1207079"/>
              <a:gd name="connsiteY62" fmla="*/ 97390 h 132725"/>
              <a:gd name="connsiteX63" fmla="*/ 384126 w 1207079"/>
              <a:gd name="connsiteY63" fmla="*/ 98620 h 132725"/>
              <a:gd name="connsiteX64" fmla="*/ 377247 w 1207079"/>
              <a:gd name="connsiteY64" fmla="*/ 97917 h 132725"/>
              <a:gd name="connsiteX65" fmla="*/ 370718 w 1207079"/>
              <a:gd name="connsiteY65" fmla="*/ 95457 h 132725"/>
              <a:gd name="connsiteX66" fmla="*/ 365952 w 1207079"/>
              <a:gd name="connsiteY66" fmla="*/ 90885 h 132725"/>
              <a:gd name="connsiteX67" fmla="*/ 363659 w 1207079"/>
              <a:gd name="connsiteY67" fmla="*/ 83678 h 132725"/>
              <a:gd name="connsiteX68" fmla="*/ 350071 w 1207079"/>
              <a:gd name="connsiteY68" fmla="*/ 83678 h 132725"/>
              <a:gd name="connsiteX69" fmla="*/ 352364 w 1207079"/>
              <a:gd name="connsiteY69" fmla="*/ 93523 h 132725"/>
              <a:gd name="connsiteX70" fmla="*/ 359073 w 1207079"/>
              <a:gd name="connsiteY70" fmla="*/ 101609 h 132725"/>
              <a:gd name="connsiteX71" fmla="*/ 369656 w 1207079"/>
              <a:gd name="connsiteY71" fmla="*/ 107411 h 132725"/>
              <a:gd name="connsiteX72" fmla="*/ 384126 w 1207079"/>
              <a:gd name="connsiteY72" fmla="*/ 109520 h 132725"/>
              <a:gd name="connsiteX73" fmla="*/ 397194 w 1207079"/>
              <a:gd name="connsiteY73" fmla="*/ 107937 h 132725"/>
              <a:gd name="connsiteX74" fmla="*/ 407428 w 1207079"/>
              <a:gd name="connsiteY74" fmla="*/ 103192 h 132725"/>
              <a:gd name="connsiteX75" fmla="*/ 413956 w 1207079"/>
              <a:gd name="connsiteY75" fmla="*/ 95808 h 132725"/>
              <a:gd name="connsiteX76" fmla="*/ 416430 w 1207079"/>
              <a:gd name="connsiteY76" fmla="*/ 86139 h 132725"/>
              <a:gd name="connsiteX77" fmla="*/ 414306 w 1207079"/>
              <a:gd name="connsiteY77" fmla="*/ 77525 h 132725"/>
              <a:gd name="connsiteX78" fmla="*/ 408309 w 1207079"/>
              <a:gd name="connsiteY78" fmla="*/ 70845 h 132725"/>
              <a:gd name="connsiteX79" fmla="*/ 398425 w 1207079"/>
              <a:gd name="connsiteY79" fmla="*/ 66274 h 132725"/>
              <a:gd name="connsiteX80" fmla="*/ 385368 w 1207079"/>
              <a:gd name="connsiteY80" fmla="*/ 62583 h 132725"/>
              <a:gd name="connsiteX81" fmla="*/ 376016 w 1207079"/>
              <a:gd name="connsiteY81" fmla="*/ 60298 h 132725"/>
              <a:gd name="connsiteX82" fmla="*/ 370368 w 1207079"/>
              <a:gd name="connsiteY82" fmla="*/ 57661 h 132725"/>
              <a:gd name="connsiteX83" fmla="*/ 367183 w 1207079"/>
              <a:gd name="connsiteY83" fmla="*/ 54496 h 132725"/>
              <a:gd name="connsiteX84" fmla="*/ 366302 w 1207079"/>
              <a:gd name="connsiteY84" fmla="*/ 50277 h 132725"/>
              <a:gd name="connsiteX85" fmla="*/ 367364 w 1207079"/>
              <a:gd name="connsiteY85" fmla="*/ 45882 h 132725"/>
              <a:gd name="connsiteX86" fmla="*/ 370718 w 1207079"/>
              <a:gd name="connsiteY86" fmla="*/ 42015 h 132725"/>
              <a:gd name="connsiteX87" fmla="*/ 376016 w 1207079"/>
              <a:gd name="connsiteY87" fmla="*/ 39553 h 132725"/>
              <a:gd name="connsiteX88" fmla="*/ 383775 w 1207079"/>
              <a:gd name="connsiteY88" fmla="*/ 38499 h 132725"/>
              <a:gd name="connsiteX89" fmla="*/ 391366 w 1207079"/>
              <a:gd name="connsiteY89" fmla="*/ 39729 h 132725"/>
              <a:gd name="connsiteX90" fmla="*/ 397014 w 1207079"/>
              <a:gd name="connsiteY90" fmla="*/ 42718 h 132725"/>
              <a:gd name="connsiteX91" fmla="*/ 400537 w 1207079"/>
              <a:gd name="connsiteY91" fmla="*/ 47113 h 132725"/>
              <a:gd name="connsiteX92" fmla="*/ 401949 w 1207079"/>
              <a:gd name="connsiteY92" fmla="*/ 52211 h 132725"/>
              <a:gd name="connsiteX93" fmla="*/ 415549 w 1207079"/>
              <a:gd name="connsiteY93" fmla="*/ 52211 h 132725"/>
              <a:gd name="connsiteX94" fmla="*/ 413245 w 1207079"/>
              <a:gd name="connsiteY94" fmla="*/ 42542 h 132725"/>
              <a:gd name="connsiteX95" fmla="*/ 407077 w 1207079"/>
              <a:gd name="connsiteY95" fmla="*/ 34631 h 132725"/>
              <a:gd name="connsiteX96" fmla="*/ 397014 w 1207079"/>
              <a:gd name="connsiteY96" fmla="*/ 29358 h 132725"/>
              <a:gd name="connsiteX97" fmla="*/ 383775 w 1207079"/>
              <a:gd name="connsiteY97" fmla="*/ 27424 h 132725"/>
              <a:gd name="connsiteX98" fmla="*/ 371249 w 1207079"/>
              <a:gd name="connsiteY98" fmla="*/ 29358 h 132725"/>
              <a:gd name="connsiteX99" fmla="*/ 361366 w 1207079"/>
              <a:gd name="connsiteY99" fmla="*/ 34280 h 132725"/>
              <a:gd name="connsiteX100" fmla="*/ 355007 w 1207079"/>
              <a:gd name="connsiteY100" fmla="*/ 41663 h 132725"/>
              <a:gd name="connsiteX101" fmla="*/ 352714 w 1207079"/>
              <a:gd name="connsiteY101" fmla="*/ 50629 h 132725"/>
              <a:gd name="connsiteX102" fmla="*/ 354837 w 1207079"/>
              <a:gd name="connsiteY102" fmla="*/ 59242 h 132725"/>
              <a:gd name="connsiteX103" fmla="*/ 361185 w 1207079"/>
              <a:gd name="connsiteY103" fmla="*/ 65571 h 132725"/>
              <a:gd name="connsiteX104" fmla="*/ 370718 w 1207079"/>
              <a:gd name="connsiteY104" fmla="*/ 70493 h 132725"/>
              <a:gd name="connsiteX105" fmla="*/ 383245 w 1207079"/>
              <a:gd name="connsiteY105" fmla="*/ 73834 h 132725"/>
              <a:gd name="connsiteX106" fmla="*/ 392597 w 1207079"/>
              <a:gd name="connsiteY106" fmla="*/ 76294 h 132725"/>
              <a:gd name="connsiteX107" fmla="*/ 398606 w 1207079"/>
              <a:gd name="connsiteY107" fmla="*/ 79107 h 132725"/>
              <a:gd name="connsiteX108" fmla="*/ 401780 w 1207079"/>
              <a:gd name="connsiteY108" fmla="*/ 82799 h 132725"/>
              <a:gd name="connsiteX109" fmla="*/ 402842 w 1207079"/>
              <a:gd name="connsiteY109" fmla="*/ 87018 h 132725"/>
              <a:gd name="connsiteX110" fmla="*/ 493180 w 1207079"/>
              <a:gd name="connsiteY110" fmla="*/ 87018 h 132725"/>
              <a:gd name="connsiteX111" fmla="*/ 492469 w 1207079"/>
              <a:gd name="connsiteY111" fmla="*/ 90710 h 132725"/>
              <a:gd name="connsiteX112" fmla="*/ 490356 w 1207079"/>
              <a:gd name="connsiteY112" fmla="*/ 93698 h 132725"/>
              <a:gd name="connsiteX113" fmla="*/ 483997 w 1207079"/>
              <a:gd name="connsiteY113" fmla="*/ 97390 h 132725"/>
              <a:gd name="connsiteX114" fmla="*/ 474464 w 1207079"/>
              <a:gd name="connsiteY114" fmla="*/ 98620 h 132725"/>
              <a:gd name="connsiteX115" fmla="*/ 467586 w 1207079"/>
              <a:gd name="connsiteY115" fmla="*/ 97917 h 132725"/>
              <a:gd name="connsiteX116" fmla="*/ 461057 w 1207079"/>
              <a:gd name="connsiteY116" fmla="*/ 95457 h 132725"/>
              <a:gd name="connsiteX117" fmla="*/ 456290 w 1207079"/>
              <a:gd name="connsiteY117" fmla="*/ 90885 h 132725"/>
              <a:gd name="connsiteX118" fmla="*/ 453997 w 1207079"/>
              <a:gd name="connsiteY118" fmla="*/ 83678 h 132725"/>
              <a:gd name="connsiteX119" fmla="*/ 440409 w 1207079"/>
              <a:gd name="connsiteY119" fmla="*/ 83678 h 132725"/>
              <a:gd name="connsiteX120" fmla="*/ 442702 w 1207079"/>
              <a:gd name="connsiteY120" fmla="*/ 93523 h 132725"/>
              <a:gd name="connsiteX121" fmla="*/ 449412 w 1207079"/>
              <a:gd name="connsiteY121" fmla="*/ 101609 h 132725"/>
              <a:gd name="connsiteX122" fmla="*/ 459995 w 1207079"/>
              <a:gd name="connsiteY122" fmla="*/ 107411 h 132725"/>
              <a:gd name="connsiteX123" fmla="*/ 474464 w 1207079"/>
              <a:gd name="connsiteY123" fmla="*/ 109520 h 132725"/>
              <a:gd name="connsiteX124" fmla="*/ 487533 w 1207079"/>
              <a:gd name="connsiteY124" fmla="*/ 107937 h 132725"/>
              <a:gd name="connsiteX125" fmla="*/ 497766 w 1207079"/>
              <a:gd name="connsiteY125" fmla="*/ 103192 h 132725"/>
              <a:gd name="connsiteX126" fmla="*/ 504295 w 1207079"/>
              <a:gd name="connsiteY126" fmla="*/ 95808 h 132725"/>
              <a:gd name="connsiteX127" fmla="*/ 506768 w 1207079"/>
              <a:gd name="connsiteY127" fmla="*/ 86139 h 132725"/>
              <a:gd name="connsiteX128" fmla="*/ 504645 w 1207079"/>
              <a:gd name="connsiteY128" fmla="*/ 77525 h 132725"/>
              <a:gd name="connsiteX129" fmla="*/ 498647 w 1207079"/>
              <a:gd name="connsiteY129" fmla="*/ 70845 h 132725"/>
              <a:gd name="connsiteX130" fmla="*/ 488764 w 1207079"/>
              <a:gd name="connsiteY130" fmla="*/ 66274 h 132725"/>
              <a:gd name="connsiteX131" fmla="*/ 475707 w 1207079"/>
              <a:gd name="connsiteY131" fmla="*/ 62583 h 132725"/>
              <a:gd name="connsiteX132" fmla="*/ 466354 w 1207079"/>
              <a:gd name="connsiteY132" fmla="*/ 60298 h 132725"/>
              <a:gd name="connsiteX133" fmla="*/ 460707 w 1207079"/>
              <a:gd name="connsiteY133" fmla="*/ 57661 h 132725"/>
              <a:gd name="connsiteX134" fmla="*/ 457522 w 1207079"/>
              <a:gd name="connsiteY134" fmla="*/ 54496 h 132725"/>
              <a:gd name="connsiteX135" fmla="*/ 456641 w 1207079"/>
              <a:gd name="connsiteY135" fmla="*/ 50277 h 132725"/>
              <a:gd name="connsiteX136" fmla="*/ 457702 w 1207079"/>
              <a:gd name="connsiteY136" fmla="*/ 45882 h 132725"/>
              <a:gd name="connsiteX137" fmla="*/ 461057 w 1207079"/>
              <a:gd name="connsiteY137" fmla="*/ 42015 h 132725"/>
              <a:gd name="connsiteX138" fmla="*/ 466354 w 1207079"/>
              <a:gd name="connsiteY138" fmla="*/ 39553 h 132725"/>
              <a:gd name="connsiteX139" fmla="*/ 474114 w 1207079"/>
              <a:gd name="connsiteY139" fmla="*/ 38499 h 132725"/>
              <a:gd name="connsiteX140" fmla="*/ 481705 w 1207079"/>
              <a:gd name="connsiteY140" fmla="*/ 39729 h 132725"/>
              <a:gd name="connsiteX141" fmla="*/ 487352 w 1207079"/>
              <a:gd name="connsiteY141" fmla="*/ 42718 h 132725"/>
              <a:gd name="connsiteX142" fmla="*/ 490887 w 1207079"/>
              <a:gd name="connsiteY142" fmla="*/ 47113 h 132725"/>
              <a:gd name="connsiteX143" fmla="*/ 492299 w 1207079"/>
              <a:gd name="connsiteY143" fmla="*/ 52211 h 132725"/>
              <a:gd name="connsiteX144" fmla="*/ 505887 w 1207079"/>
              <a:gd name="connsiteY144" fmla="*/ 52211 h 132725"/>
              <a:gd name="connsiteX145" fmla="*/ 503594 w 1207079"/>
              <a:gd name="connsiteY145" fmla="*/ 42542 h 132725"/>
              <a:gd name="connsiteX146" fmla="*/ 497416 w 1207079"/>
              <a:gd name="connsiteY146" fmla="*/ 34631 h 132725"/>
              <a:gd name="connsiteX147" fmla="*/ 487352 w 1207079"/>
              <a:gd name="connsiteY147" fmla="*/ 29358 h 132725"/>
              <a:gd name="connsiteX148" fmla="*/ 474114 w 1207079"/>
              <a:gd name="connsiteY148" fmla="*/ 27424 h 132725"/>
              <a:gd name="connsiteX149" fmla="*/ 461588 w 1207079"/>
              <a:gd name="connsiteY149" fmla="*/ 29358 h 132725"/>
              <a:gd name="connsiteX150" fmla="*/ 451705 w 1207079"/>
              <a:gd name="connsiteY150" fmla="*/ 34280 h 132725"/>
              <a:gd name="connsiteX151" fmla="*/ 445345 w 1207079"/>
              <a:gd name="connsiteY151" fmla="*/ 41663 h 132725"/>
              <a:gd name="connsiteX152" fmla="*/ 443053 w 1207079"/>
              <a:gd name="connsiteY152" fmla="*/ 50629 h 132725"/>
              <a:gd name="connsiteX153" fmla="*/ 445176 w 1207079"/>
              <a:gd name="connsiteY153" fmla="*/ 59242 h 132725"/>
              <a:gd name="connsiteX154" fmla="*/ 451524 w 1207079"/>
              <a:gd name="connsiteY154" fmla="*/ 65571 h 132725"/>
              <a:gd name="connsiteX155" fmla="*/ 461057 w 1207079"/>
              <a:gd name="connsiteY155" fmla="*/ 70493 h 132725"/>
              <a:gd name="connsiteX156" fmla="*/ 473583 w 1207079"/>
              <a:gd name="connsiteY156" fmla="*/ 73834 h 132725"/>
              <a:gd name="connsiteX157" fmla="*/ 482936 w 1207079"/>
              <a:gd name="connsiteY157" fmla="*/ 76294 h 132725"/>
              <a:gd name="connsiteX158" fmla="*/ 488945 w 1207079"/>
              <a:gd name="connsiteY158" fmla="*/ 79107 h 132725"/>
              <a:gd name="connsiteX159" fmla="*/ 492119 w 1207079"/>
              <a:gd name="connsiteY159" fmla="*/ 82799 h 132725"/>
              <a:gd name="connsiteX160" fmla="*/ 493180 w 1207079"/>
              <a:gd name="connsiteY160" fmla="*/ 87018 h 132725"/>
              <a:gd name="connsiteX161" fmla="*/ 582807 w 1207079"/>
              <a:gd name="connsiteY161" fmla="*/ 27424 h 132725"/>
              <a:gd name="connsiteX162" fmla="*/ 567276 w 1207079"/>
              <a:gd name="connsiteY162" fmla="*/ 31291 h 132725"/>
              <a:gd name="connsiteX163" fmla="*/ 555631 w 1207079"/>
              <a:gd name="connsiteY163" fmla="*/ 41487 h 132725"/>
              <a:gd name="connsiteX164" fmla="*/ 555631 w 1207079"/>
              <a:gd name="connsiteY164" fmla="*/ 39553 h 132725"/>
              <a:gd name="connsiteX165" fmla="*/ 554931 w 1207079"/>
              <a:gd name="connsiteY165" fmla="*/ 28830 h 132725"/>
              <a:gd name="connsiteX166" fmla="*/ 542043 w 1207079"/>
              <a:gd name="connsiteY166" fmla="*/ 28830 h 132725"/>
              <a:gd name="connsiteX167" fmla="*/ 542043 w 1207079"/>
              <a:gd name="connsiteY167" fmla="*/ 108114 h 132725"/>
              <a:gd name="connsiteX168" fmla="*/ 555631 w 1207079"/>
              <a:gd name="connsiteY168" fmla="*/ 108114 h 132725"/>
              <a:gd name="connsiteX169" fmla="*/ 555631 w 1207079"/>
              <a:gd name="connsiteY169" fmla="*/ 57308 h 132725"/>
              <a:gd name="connsiteX170" fmla="*/ 558986 w 1207079"/>
              <a:gd name="connsiteY170" fmla="*/ 50629 h 132725"/>
              <a:gd name="connsiteX171" fmla="*/ 563753 w 1207079"/>
              <a:gd name="connsiteY171" fmla="*/ 45707 h 132725"/>
              <a:gd name="connsiteX172" fmla="*/ 570812 w 1207079"/>
              <a:gd name="connsiteY172" fmla="*/ 42191 h 132725"/>
              <a:gd name="connsiteX173" fmla="*/ 579984 w 1207079"/>
              <a:gd name="connsiteY173" fmla="*/ 40960 h 132725"/>
              <a:gd name="connsiteX174" fmla="*/ 587405 w 1207079"/>
              <a:gd name="connsiteY174" fmla="*/ 41312 h 132725"/>
              <a:gd name="connsiteX175" fmla="*/ 594814 w 1207079"/>
              <a:gd name="connsiteY175" fmla="*/ 42542 h 132725"/>
              <a:gd name="connsiteX176" fmla="*/ 596757 w 1207079"/>
              <a:gd name="connsiteY176" fmla="*/ 29358 h 132725"/>
              <a:gd name="connsiteX177" fmla="*/ 590579 w 1207079"/>
              <a:gd name="connsiteY177" fmla="*/ 27952 h 132725"/>
              <a:gd name="connsiteX178" fmla="*/ 582807 w 1207079"/>
              <a:gd name="connsiteY178" fmla="*/ 27424 h 132725"/>
              <a:gd name="connsiteX179" fmla="*/ 688157 w 1207079"/>
              <a:gd name="connsiteY179" fmla="*/ 67330 h 132725"/>
              <a:gd name="connsiteX180" fmla="*/ 688157 w 1207079"/>
              <a:gd name="connsiteY180" fmla="*/ 42366 h 132725"/>
              <a:gd name="connsiteX181" fmla="*/ 685865 w 1207079"/>
              <a:gd name="connsiteY181" fmla="*/ 24436 h 132725"/>
              <a:gd name="connsiteX182" fmla="*/ 679155 w 1207079"/>
              <a:gd name="connsiteY182" fmla="*/ 11075 h 132725"/>
              <a:gd name="connsiteX183" fmla="*/ 668029 w 1207079"/>
              <a:gd name="connsiteY183" fmla="*/ 2813 h 132725"/>
              <a:gd name="connsiteX184" fmla="*/ 653560 w 1207079"/>
              <a:gd name="connsiteY184" fmla="*/ 0 h 132725"/>
              <a:gd name="connsiteX185" fmla="*/ 638741 w 1207079"/>
              <a:gd name="connsiteY185" fmla="*/ 2813 h 132725"/>
              <a:gd name="connsiteX186" fmla="*/ 627977 w 1207079"/>
              <a:gd name="connsiteY186" fmla="*/ 11075 h 132725"/>
              <a:gd name="connsiteX187" fmla="*/ 621087 w 1207079"/>
              <a:gd name="connsiteY187" fmla="*/ 24436 h 132725"/>
              <a:gd name="connsiteX188" fmla="*/ 618794 w 1207079"/>
              <a:gd name="connsiteY188" fmla="*/ 42366 h 132725"/>
              <a:gd name="connsiteX189" fmla="*/ 618794 w 1207079"/>
              <a:gd name="connsiteY189" fmla="*/ 67330 h 132725"/>
              <a:gd name="connsiteX190" fmla="*/ 621087 w 1207079"/>
              <a:gd name="connsiteY190" fmla="*/ 85436 h 132725"/>
              <a:gd name="connsiteX191" fmla="*/ 627977 w 1207079"/>
              <a:gd name="connsiteY191" fmla="*/ 98620 h 132725"/>
              <a:gd name="connsiteX192" fmla="*/ 638910 w 1207079"/>
              <a:gd name="connsiteY192" fmla="*/ 106883 h 132725"/>
              <a:gd name="connsiteX193" fmla="*/ 653560 w 1207079"/>
              <a:gd name="connsiteY193" fmla="*/ 109520 h 132725"/>
              <a:gd name="connsiteX194" fmla="*/ 668210 w 1207079"/>
              <a:gd name="connsiteY194" fmla="*/ 106883 h 132725"/>
              <a:gd name="connsiteX195" fmla="*/ 679155 w 1207079"/>
              <a:gd name="connsiteY195" fmla="*/ 98620 h 132725"/>
              <a:gd name="connsiteX196" fmla="*/ 685865 w 1207079"/>
              <a:gd name="connsiteY196" fmla="*/ 85436 h 132725"/>
              <a:gd name="connsiteX197" fmla="*/ 688157 w 1207079"/>
              <a:gd name="connsiteY197" fmla="*/ 67330 h 132725"/>
              <a:gd name="connsiteX198" fmla="*/ 632562 w 1207079"/>
              <a:gd name="connsiteY198" fmla="*/ 64692 h 132725"/>
              <a:gd name="connsiteX199" fmla="*/ 632562 w 1207079"/>
              <a:gd name="connsiteY199" fmla="*/ 61001 h 132725"/>
              <a:gd name="connsiteX200" fmla="*/ 632562 w 1207079"/>
              <a:gd name="connsiteY200" fmla="*/ 57308 h 132725"/>
              <a:gd name="connsiteX201" fmla="*/ 632562 w 1207079"/>
              <a:gd name="connsiteY201" fmla="*/ 39378 h 132725"/>
              <a:gd name="connsiteX202" fmla="*/ 633974 w 1207079"/>
              <a:gd name="connsiteY202" fmla="*/ 26193 h 132725"/>
              <a:gd name="connsiteX203" fmla="*/ 638560 w 1207079"/>
              <a:gd name="connsiteY203" fmla="*/ 16876 h 132725"/>
              <a:gd name="connsiteX204" fmla="*/ 644920 w 1207079"/>
              <a:gd name="connsiteY204" fmla="*/ 12657 h 132725"/>
              <a:gd name="connsiteX205" fmla="*/ 653560 w 1207079"/>
              <a:gd name="connsiteY205" fmla="*/ 11075 h 132725"/>
              <a:gd name="connsiteX206" fmla="*/ 661862 w 1207079"/>
              <a:gd name="connsiteY206" fmla="*/ 12482 h 132725"/>
              <a:gd name="connsiteX207" fmla="*/ 668029 w 1207079"/>
              <a:gd name="connsiteY207" fmla="*/ 16701 h 132725"/>
              <a:gd name="connsiteX208" fmla="*/ 672095 w 1207079"/>
              <a:gd name="connsiteY208" fmla="*/ 23380 h 132725"/>
              <a:gd name="connsiteX209" fmla="*/ 674208 w 1207079"/>
              <a:gd name="connsiteY209" fmla="*/ 32697 h 132725"/>
              <a:gd name="connsiteX210" fmla="*/ 632562 w 1207079"/>
              <a:gd name="connsiteY210" fmla="*/ 64692 h 132725"/>
              <a:gd name="connsiteX211" fmla="*/ 674569 w 1207079"/>
              <a:gd name="connsiteY211" fmla="*/ 70142 h 132725"/>
              <a:gd name="connsiteX212" fmla="*/ 672977 w 1207079"/>
              <a:gd name="connsiteY212" fmla="*/ 83854 h 132725"/>
              <a:gd name="connsiteX213" fmla="*/ 668029 w 1207079"/>
              <a:gd name="connsiteY213" fmla="*/ 93170 h 132725"/>
              <a:gd name="connsiteX214" fmla="*/ 661862 w 1207079"/>
              <a:gd name="connsiteY214" fmla="*/ 97214 h 132725"/>
              <a:gd name="connsiteX215" fmla="*/ 653560 w 1207079"/>
              <a:gd name="connsiteY215" fmla="*/ 98620 h 132725"/>
              <a:gd name="connsiteX216" fmla="*/ 645620 w 1207079"/>
              <a:gd name="connsiteY216" fmla="*/ 97390 h 132725"/>
              <a:gd name="connsiteX217" fmla="*/ 639622 w 1207079"/>
              <a:gd name="connsiteY217" fmla="*/ 93523 h 132725"/>
              <a:gd name="connsiteX218" fmla="*/ 635206 w 1207079"/>
              <a:gd name="connsiteY218" fmla="*/ 86842 h 132725"/>
              <a:gd name="connsiteX219" fmla="*/ 632913 w 1207079"/>
              <a:gd name="connsiteY219" fmla="*/ 77350 h 132725"/>
              <a:gd name="connsiteX220" fmla="*/ 674569 w 1207079"/>
              <a:gd name="connsiteY220" fmla="*/ 45707 h 132725"/>
              <a:gd name="connsiteX221" fmla="*/ 674569 w 1207079"/>
              <a:gd name="connsiteY221" fmla="*/ 50980 h 132725"/>
              <a:gd name="connsiteX222" fmla="*/ 674569 w 1207079"/>
              <a:gd name="connsiteY222" fmla="*/ 55023 h 132725"/>
              <a:gd name="connsiteX223" fmla="*/ 674569 w 1207079"/>
              <a:gd name="connsiteY223" fmla="*/ 70142 h 132725"/>
              <a:gd name="connsiteX224" fmla="*/ 745842 w 1207079"/>
              <a:gd name="connsiteY224" fmla="*/ 104949 h 132725"/>
              <a:gd name="connsiteX225" fmla="*/ 745842 w 1207079"/>
              <a:gd name="connsiteY225" fmla="*/ 92116 h 132725"/>
              <a:gd name="connsiteX226" fmla="*/ 731022 w 1207079"/>
              <a:gd name="connsiteY226" fmla="*/ 92116 h 132725"/>
              <a:gd name="connsiteX227" fmla="*/ 731022 w 1207079"/>
              <a:gd name="connsiteY227" fmla="*/ 105124 h 132725"/>
              <a:gd name="connsiteX228" fmla="*/ 729430 w 1207079"/>
              <a:gd name="connsiteY228" fmla="*/ 117255 h 132725"/>
              <a:gd name="connsiteX229" fmla="*/ 724494 w 1207079"/>
              <a:gd name="connsiteY229" fmla="*/ 128154 h 132725"/>
              <a:gd name="connsiteX230" fmla="*/ 732965 w 1207079"/>
              <a:gd name="connsiteY230" fmla="*/ 132725 h 132725"/>
              <a:gd name="connsiteX231" fmla="*/ 742318 w 1207079"/>
              <a:gd name="connsiteY231" fmla="*/ 119891 h 132725"/>
              <a:gd name="connsiteX232" fmla="*/ 745842 w 1207079"/>
              <a:gd name="connsiteY232" fmla="*/ 104949 h 132725"/>
              <a:gd name="connsiteX233" fmla="*/ 944885 w 1207079"/>
              <a:gd name="connsiteY233" fmla="*/ 87018 h 132725"/>
              <a:gd name="connsiteX234" fmla="*/ 944173 w 1207079"/>
              <a:gd name="connsiteY234" fmla="*/ 90710 h 132725"/>
              <a:gd name="connsiteX235" fmla="*/ 942061 w 1207079"/>
              <a:gd name="connsiteY235" fmla="*/ 93698 h 132725"/>
              <a:gd name="connsiteX236" fmla="*/ 935702 w 1207079"/>
              <a:gd name="connsiteY236" fmla="*/ 97390 h 132725"/>
              <a:gd name="connsiteX237" fmla="*/ 926169 w 1207079"/>
              <a:gd name="connsiteY237" fmla="*/ 98620 h 132725"/>
              <a:gd name="connsiteX238" fmla="*/ 919290 w 1207079"/>
              <a:gd name="connsiteY238" fmla="*/ 97917 h 132725"/>
              <a:gd name="connsiteX239" fmla="*/ 912761 w 1207079"/>
              <a:gd name="connsiteY239" fmla="*/ 95457 h 132725"/>
              <a:gd name="connsiteX240" fmla="*/ 907995 w 1207079"/>
              <a:gd name="connsiteY240" fmla="*/ 90885 h 132725"/>
              <a:gd name="connsiteX241" fmla="*/ 905702 w 1207079"/>
              <a:gd name="connsiteY241" fmla="*/ 83678 h 132725"/>
              <a:gd name="connsiteX242" fmla="*/ 892114 w 1207079"/>
              <a:gd name="connsiteY242" fmla="*/ 83678 h 132725"/>
              <a:gd name="connsiteX243" fmla="*/ 894407 w 1207079"/>
              <a:gd name="connsiteY243" fmla="*/ 93523 h 132725"/>
              <a:gd name="connsiteX244" fmla="*/ 901116 w 1207079"/>
              <a:gd name="connsiteY244" fmla="*/ 101609 h 132725"/>
              <a:gd name="connsiteX245" fmla="*/ 911700 w 1207079"/>
              <a:gd name="connsiteY245" fmla="*/ 107411 h 132725"/>
              <a:gd name="connsiteX246" fmla="*/ 926169 w 1207079"/>
              <a:gd name="connsiteY246" fmla="*/ 109520 h 132725"/>
              <a:gd name="connsiteX247" fmla="*/ 939237 w 1207079"/>
              <a:gd name="connsiteY247" fmla="*/ 107937 h 132725"/>
              <a:gd name="connsiteX248" fmla="*/ 949471 w 1207079"/>
              <a:gd name="connsiteY248" fmla="*/ 103192 h 132725"/>
              <a:gd name="connsiteX249" fmla="*/ 955999 w 1207079"/>
              <a:gd name="connsiteY249" fmla="*/ 95808 h 132725"/>
              <a:gd name="connsiteX250" fmla="*/ 958473 w 1207079"/>
              <a:gd name="connsiteY250" fmla="*/ 86139 h 132725"/>
              <a:gd name="connsiteX251" fmla="*/ 956350 w 1207079"/>
              <a:gd name="connsiteY251" fmla="*/ 77525 h 132725"/>
              <a:gd name="connsiteX252" fmla="*/ 950352 w 1207079"/>
              <a:gd name="connsiteY252" fmla="*/ 70845 h 132725"/>
              <a:gd name="connsiteX253" fmla="*/ 940468 w 1207079"/>
              <a:gd name="connsiteY253" fmla="*/ 66274 h 132725"/>
              <a:gd name="connsiteX254" fmla="*/ 927411 w 1207079"/>
              <a:gd name="connsiteY254" fmla="*/ 62583 h 132725"/>
              <a:gd name="connsiteX255" fmla="*/ 918059 w 1207079"/>
              <a:gd name="connsiteY255" fmla="*/ 60298 h 132725"/>
              <a:gd name="connsiteX256" fmla="*/ 912411 w 1207079"/>
              <a:gd name="connsiteY256" fmla="*/ 57661 h 132725"/>
              <a:gd name="connsiteX257" fmla="*/ 909226 w 1207079"/>
              <a:gd name="connsiteY257" fmla="*/ 54496 h 132725"/>
              <a:gd name="connsiteX258" fmla="*/ 908345 w 1207079"/>
              <a:gd name="connsiteY258" fmla="*/ 50277 h 132725"/>
              <a:gd name="connsiteX259" fmla="*/ 909407 w 1207079"/>
              <a:gd name="connsiteY259" fmla="*/ 45882 h 132725"/>
              <a:gd name="connsiteX260" fmla="*/ 912761 w 1207079"/>
              <a:gd name="connsiteY260" fmla="*/ 42015 h 132725"/>
              <a:gd name="connsiteX261" fmla="*/ 918059 w 1207079"/>
              <a:gd name="connsiteY261" fmla="*/ 39553 h 132725"/>
              <a:gd name="connsiteX262" fmla="*/ 925819 w 1207079"/>
              <a:gd name="connsiteY262" fmla="*/ 38499 h 132725"/>
              <a:gd name="connsiteX263" fmla="*/ 933409 w 1207079"/>
              <a:gd name="connsiteY263" fmla="*/ 39729 h 132725"/>
              <a:gd name="connsiteX264" fmla="*/ 939057 w 1207079"/>
              <a:gd name="connsiteY264" fmla="*/ 42718 h 132725"/>
              <a:gd name="connsiteX265" fmla="*/ 942592 w 1207079"/>
              <a:gd name="connsiteY265" fmla="*/ 47113 h 132725"/>
              <a:gd name="connsiteX266" fmla="*/ 944004 w 1207079"/>
              <a:gd name="connsiteY266" fmla="*/ 52211 h 132725"/>
              <a:gd name="connsiteX267" fmla="*/ 957592 w 1207079"/>
              <a:gd name="connsiteY267" fmla="*/ 52211 h 132725"/>
              <a:gd name="connsiteX268" fmla="*/ 955299 w 1207079"/>
              <a:gd name="connsiteY268" fmla="*/ 42542 h 132725"/>
              <a:gd name="connsiteX269" fmla="*/ 949120 w 1207079"/>
              <a:gd name="connsiteY269" fmla="*/ 34631 h 132725"/>
              <a:gd name="connsiteX270" fmla="*/ 939057 w 1207079"/>
              <a:gd name="connsiteY270" fmla="*/ 29358 h 132725"/>
              <a:gd name="connsiteX271" fmla="*/ 925819 w 1207079"/>
              <a:gd name="connsiteY271" fmla="*/ 27424 h 132725"/>
              <a:gd name="connsiteX272" fmla="*/ 913292 w 1207079"/>
              <a:gd name="connsiteY272" fmla="*/ 29358 h 132725"/>
              <a:gd name="connsiteX273" fmla="*/ 903409 w 1207079"/>
              <a:gd name="connsiteY273" fmla="*/ 34280 h 132725"/>
              <a:gd name="connsiteX274" fmla="*/ 897050 w 1207079"/>
              <a:gd name="connsiteY274" fmla="*/ 41663 h 132725"/>
              <a:gd name="connsiteX275" fmla="*/ 894757 w 1207079"/>
              <a:gd name="connsiteY275" fmla="*/ 50629 h 132725"/>
              <a:gd name="connsiteX276" fmla="*/ 896880 w 1207079"/>
              <a:gd name="connsiteY276" fmla="*/ 59242 h 132725"/>
              <a:gd name="connsiteX277" fmla="*/ 903228 w 1207079"/>
              <a:gd name="connsiteY277" fmla="*/ 65571 h 132725"/>
              <a:gd name="connsiteX278" fmla="*/ 912761 w 1207079"/>
              <a:gd name="connsiteY278" fmla="*/ 70493 h 132725"/>
              <a:gd name="connsiteX279" fmla="*/ 925288 w 1207079"/>
              <a:gd name="connsiteY279" fmla="*/ 73834 h 132725"/>
              <a:gd name="connsiteX280" fmla="*/ 934640 w 1207079"/>
              <a:gd name="connsiteY280" fmla="*/ 76294 h 132725"/>
              <a:gd name="connsiteX281" fmla="*/ 940649 w 1207079"/>
              <a:gd name="connsiteY281" fmla="*/ 79107 h 132725"/>
              <a:gd name="connsiteX282" fmla="*/ 943823 w 1207079"/>
              <a:gd name="connsiteY282" fmla="*/ 82799 h 132725"/>
              <a:gd name="connsiteX283" fmla="*/ 944885 w 1207079"/>
              <a:gd name="connsiteY283" fmla="*/ 87018 h 132725"/>
              <a:gd name="connsiteX284" fmla="*/ 1035224 w 1207079"/>
              <a:gd name="connsiteY284" fmla="*/ 87018 h 132725"/>
              <a:gd name="connsiteX285" fmla="*/ 1034512 w 1207079"/>
              <a:gd name="connsiteY285" fmla="*/ 90710 h 132725"/>
              <a:gd name="connsiteX286" fmla="*/ 1032400 w 1207079"/>
              <a:gd name="connsiteY286" fmla="*/ 93698 h 132725"/>
              <a:gd name="connsiteX287" fmla="*/ 1026040 w 1207079"/>
              <a:gd name="connsiteY287" fmla="*/ 97390 h 132725"/>
              <a:gd name="connsiteX288" fmla="*/ 1016519 w 1207079"/>
              <a:gd name="connsiteY288" fmla="*/ 98620 h 132725"/>
              <a:gd name="connsiteX289" fmla="*/ 1009629 w 1207079"/>
              <a:gd name="connsiteY289" fmla="*/ 97917 h 132725"/>
              <a:gd name="connsiteX290" fmla="*/ 1003100 w 1207079"/>
              <a:gd name="connsiteY290" fmla="*/ 95457 h 132725"/>
              <a:gd name="connsiteX291" fmla="*/ 998334 w 1207079"/>
              <a:gd name="connsiteY291" fmla="*/ 90885 h 132725"/>
              <a:gd name="connsiteX292" fmla="*/ 996041 w 1207079"/>
              <a:gd name="connsiteY292" fmla="*/ 83678 h 132725"/>
              <a:gd name="connsiteX293" fmla="*/ 982453 w 1207079"/>
              <a:gd name="connsiteY293" fmla="*/ 83678 h 132725"/>
              <a:gd name="connsiteX294" fmla="*/ 984746 w 1207079"/>
              <a:gd name="connsiteY294" fmla="*/ 93523 h 132725"/>
              <a:gd name="connsiteX295" fmla="*/ 991455 w 1207079"/>
              <a:gd name="connsiteY295" fmla="*/ 101609 h 132725"/>
              <a:gd name="connsiteX296" fmla="*/ 1002038 w 1207079"/>
              <a:gd name="connsiteY296" fmla="*/ 107411 h 132725"/>
              <a:gd name="connsiteX297" fmla="*/ 1016519 w 1207079"/>
              <a:gd name="connsiteY297" fmla="*/ 109520 h 132725"/>
              <a:gd name="connsiteX298" fmla="*/ 1029576 w 1207079"/>
              <a:gd name="connsiteY298" fmla="*/ 107937 h 132725"/>
              <a:gd name="connsiteX299" fmla="*/ 1039810 w 1207079"/>
              <a:gd name="connsiteY299" fmla="*/ 103192 h 132725"/>
              <a:gd name="connsiteX300" fmla="*/ 1046338 w 1207079"/>
              <a:gd name="connsiteY300" fmla="*/ 95808 h 132725"/>
              <a:gd name="connsiteX301" fmla="*/ 1048812 w 1207079"/>
              <a:gd name="connsiteY301" fmla="*/ 86139 h 132725"/>
              <a:gd name="connsiteX302" fmla="*/ 1046688 w 1207079"/>
              <a:gd name="connsiteY302" fmla="*/ 77525 h 132725"/>
              <a:gd name="connsiteX303" fmla="*/ 1040691 w 1207079"/>
              <a:gd name="connsiteY303" fmla="*/ 70845 h 132725"/>
              <a:gd name="connsiteX304" fmla="*/ 1030807 w 1207079"/>
              <a:gd name="connsiteY304" fmla="*/ 66274 h 132725"/>
              <a:gd name="connsiteX305" fmla="*/ 1017750 w 1207079"/>
              <a:gd name="connsiteY305" fmla="*/ 62583 h 132725"/>
              <a:gd name="connsiteX306" fmla="*/ 1008398 w 1207079"/>
              <a:gd name="connsiteY306" fmla="*/ 60298 h 132725"/>
              <a:gd name="connsiteX307" fmla="*/ 1002750 w 1207079"/>
              <a:gd name="connsiteY307" fmla="*/ 57661 h 132725"/>
              <a:gd name="connsiteX308" fmla="*/ 999576 w 1207079"/>
              <a:gd name="connsiteY308" fmla="*/ 54496 h 132725"/>
              <a:gd name="connsiteX309" fmla="*/ 998684 w 1207079"/>
              <a:gd name="connsiteY309" fmla="*/ 50277 h 132725"/>
              <a:gd name="connsiteX310" fmla="*/ 999746 w 1207079"/>
              <a:gd name="connsiteY310" fmla="*/ 45882 h 132725"/>
              <a:gd name="connsiteX311" fmla="*/ 1003100 w 1207079"/>
              <a:gd name="connsiteY311" fmla="*/ 42015 h 132725"/>
              <a:gd name="connsiteX312" fmla="*/ 1008398 w 1207079"/>
              <a:gd name="connsiteY312" fmla="*/ 39553 h 132725"/>
              <a:gd name="connsiteX313" fmla="*/ 1016157 w 1207079"/>
              <a:gd name="connsiteY313" fmla="*/ 38499 h 132725"/>
              <a:gd name="connsiteX314" fmla="*/ 1023748 w 1207079"/>
              <a:gd name="connsiteY314" fmla="*/ 39729 h 132725"/>
              <a:gd name="connsiteX315" fmla="*/ 1029395 w 1207079"/>
              <a:gd name="connsiteY315" fmla="*/ 42718 h 132725"/>
              <a:gd name="connsiteX316" fmla="*/ 1032931 w 1207079"/>
              <a:gd name="connsiteY316" fmla="*/ 47113 h 132725"/>
              <a:gd name="connsiteX317" fmla="*/ 1034343 w 1207079"/>
              <a:gd name="connsiteY317" fmla="*/ 52211 h 132725"/>
              <a:gd name="connsiteX318" fmla="*/ 1047931 w 1207079"/>
              <a:gd name="connsiteY318" fmla="*/ 52211 h 132725"/>
              <a:gd name="connsiteX319" fmla="*/ 1045638 w 1207079"/>
              <a:gd name="connsiteY319" fmla="*/ 42542 h 132725"/>
              <a:gd name="connsiteX320" fmla="*/ 1039459 w 1207079"/>
              <a:gd name="connsiteY320" fmla="*/ 34631 h 132725"/>
              <a:gd name="connsiteX321" fmla="*/ 1029395 w 1207079"/>
              <a:gd name="connsiteY321" fmla="*/ 29358 h 132725"/>
              <a:gd name="connsiteX322" fmla="*/ 1016157 w 1207079"/>
              <a:gd name="connsiteY322" fmla="*/ 27424 h 132725"/>
              <a:gd name="connsiteX323" fmla="*/ 1003631 w 1207079"/>
              <a:gd name="connsiteY323" fmla="*/ 29358 h 132725"/>
              <a:gd name="connsiteX324" fmla="*/ 993748 w 1207079"/>
              <a:gd name="connsiteY324" fmla="*/ 34280 h 132725"/>
              <a:gd name="connsiteX325" fmla="*/ 987388 w 1207079"/>
              <a:gd name="connsiteY325" fmla="*/ 41663 h 132725"/>
              <a:gd name="connsiteX326" fmla="*/ 985096 w 1207079"/>
              <a:gd name="connsiteY326" fmla="*/ 50629 h 132725"/>
              <a:gd name="connsiteX327" fmla="*/ 987219 w 1207079"/>
              <a:gd name="connsiteY327" fmla="*/ 59242 h 132725"/>
              <a:gd name="connsiteX328" fmla="*/ 993567 w 1207079"/>
              <a:gd name="connsiteY328" fmla="*/ 65571 h 132725"/>
              <a:gd name="connsiteX329" fmla="*/ 1003100 w 1207079"/>
              <a:gd name="connsiteY329" fmla="*/ 70493 h 132725"/>
              <a:gd name="connsiteX330" fmla="*/ 1015626 w 1207079"/>
              <a:gd name="connsiteY330" fmla="*/ 73834 h 132725"/>
              <a:gd name="connsiteX331" fmla="*/ 1024990 w 1207079"/>
              <a:gd name="connsiteY331" fmla="*/ 76294 h 132725"/>
              <a:gd name="connsiteX332" fmla="*/ 1030988 w 1207079"/>
              <a:gd name="connsiteY332" fmla="*/ 79107 h 132725"/>
              <a:gd name="connsiteX333" fmla="*/ 1034162 w 1207079"/>
              <a:gd name="connsiteY333" fmla="*/ 82799 h 132725"/>
              <a:gd name="connsiteX334" fmla="*/ 1035224 w 1207079"/>
              <a:gd name="connsiteY334" fmla="*/ 87018 h 132725"/>
              <a:gd name="connsiteX335" fmla="*/ 1124862 w 1207079"/>
              <a:gd name="connsiteY335" fmla="*/ 27424 h 132725"/>
              <a:gd name="connsiteX336" fmla="*/ 1109331 w 1207079"/>
              <a:gd name="connsiteY336" fmla="*/ 31291 h 132725"/>
              <a:gd name="connsiteX337" fmla="*/ 1097674 w 1207079"/>
              <a:gd name="connsiteY337" fmla="*/ 41487 h 132725"/>
              <a:gd name="connsiteX338" fmla="*/ 1097674 w 1207079"/>
              <a:gd name="connsiteY338" fmla="*/ 39553 h 132725"/>
              <a:gd name="connsiteX339" fmla="*/ 1096974 w 1207079"/>
              <a:gd name="connsiteY339" fmla="*/ 28830 h 132725"/>
              <a:gd name="connsiteX340" fmla="*/ 1084086 w 1207079"/>
              <a:gd name="connsiteY340" fmla="*/ 28830 h 132725"/>
              <a:gd name="connsiteX341" fmla="*/ 1084086 w 1207079"/>
              <a:gd name="connsiteY341" fmla="*/ 108114 h 132725"/>
              <a:gd name="connsiteX342" fmla="*/ 1097674 w 1207079"/>
              <a:gd name="connsiteY342" fmla="*/ 108114 h 132725"/>
              <a:gd name="connsiteX343" fmla="*/ 1097674 w 1207079"/>
              <a:gd name="connsiteY343" fmla="*/ 57308 h 132725"/>
              <a:gd name="connsiteX344" fmla="*/ 1101029 w 1207079"/>
              <a:gd name="connsiteY344" fmla="*/ 50629 h 132725"/>
              <a:gd name="connsiteX345" fmla="*/ 1105796 w 1207079"/>
              <a:gd name="connsiteY345" fmla="*/ 45707 h 132725"/>
              <a:gd name="connsiteX346" fmla="*/ 1112855 w 1207079"/>
              <a:gd name="connsiteY346" fmla="*/ 42191 h 132725"/>
              <a:gd name="connsiteX347" fmla="*/ 1122038 w 1207079"/>
              <a:gd name="connsiteY347" fmla="*/ 40960 h 132725"/>
              <a:gd name="connsiteX348" fmla="*/ 1129448 w 1207079"/>
              <a:gd name="connsiteY348" fmla="*/ 41312 h 132725"/>
              <a:gd name="connsiteX349" fmla="*/ 1136857 w 1207079"/>
              <a:gd name="connsiteY349" fmla="*/ 42542 h 132725"/>
              <a:gd name="connsiteX350" fmla="*/ 1138800 w 1207079"/>
              <a:gd name="connsiteY350" fmla="*/ 29358 h 132725"/>
              <a:gd name="connsiteX351" fmla="*/ 1132622 w 1207079"/>
              <a:gd name="connsiteY351" fmla="*/ 27952 h 132725"/>
              <a:gd name="connsiteX352" fmla="*/ 1124862 w 1207079"/>
              <a:gd name="connsiteY352" fmla="*/ 27424 h 132725"/>
              <a:gd name="connsiteX353" fmla="*/ 1207079 w 1207079"/>
              <a:gd name="connsiteY353" fmla="*/ 108114 h 132725"/>
              <a:gd name="connsiteX354" fmla="*/ 1207079 w 1207079"/>
              <a:gd name="connsiteY354" fmla="*/ 1582 h 132725"/>
              <a:gd name="connsiteX355" fmla="*/ 1206018 w 1207079"/>
              <a:gd name="connsiteY355" fmla="*/ 1582 h 132725"/>
              <a:gd name="connsiteX356" fmla="*/ 1165604 w 1207079"/>
              <a:gd name="connsiteY356" fmla="*/ 17052 h 132725"/>
              <a:gd name="connsiteX357" fmla="*/ 1165604 w 1207079"/>
              <a:gd name="connsiteY357" fmla="*/ 29358 h 132725"/>
              <a:gd name="connsiteX358" fmla="*/ 1193491 w 1207079"/>
              <a:gd name="connsiteY358" fmla="*/ 18810 h 132725"/>
              <a:gd name="connsiteX359" fmla="*/ 1193491 w 1207079"/>
              <a:gd name="connsiteY359" fmla="*/ 108114 h 132725"/>
              <a:gd name="connsiteX360" fmla="*/ 1207079 w 1207079"/>
              <a:gd name="connsiteY360" fmla="*/ 108114 h 13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Lst>
            <a:rect l="l" t="t" r="r" b="b"/>
            <a:pathLst>
              <a:path w="1207079" h="132725">
                <a:moveTo>
                  <a:pt x="40764" y="27424"/>
                </a:moveTo>
                <a:cubicBezTo>
                  <a:pt x="35004" y="27424"/>
                  <a:pt x="29830" y="28713"/>
                  <a:pt x="25233" y="31291"/>
                </a:cubicBezTo>
                <a:cubicBezTo>
                  <a:pt x="20761" y="33753"/>
                  <a:pt x="16886" y="37151"/>
                  <a:pt x="13588" y="41487"/>
                </a:cubicBezTo>
                <a:lnTo>
                  <a:pt x="13588" y="39553"/>
                </a:lnTo>
                <a:lnTo>
                  <a:pt x="12888" y="28830"/>
                </a:lnTo>
                <a:lnTo>
                  <a:pt x="0" y="28830"/>
                </a:lnTo>
                <a:lnTo>
                  <a:pt x="0" y="108114"/>
                </a:lnTo>
                <a:lnTo>
                  <a:pt x="13588" y="108114"/>
                </a:lnTo>
                <a:lnTo>
                  <a:pt x="13588" y="57308"/>
                </a:lnTo>
                <a:cubicBezTo>
                  <a:pt x="14526" y="54848"/>
                  <a:pt x="15644" y="52621"/>
                  <a:pt x="16943" y="50629"/>
                </a:cubicBezTo>
                <a:cubicBezTo>
                  <a:pt x="18355" y="48636"/>
                  <a:pt x="19947" y="46996"/>
                  <a:pt x="21709" y="45707"/>
                </a:cubicBezTo>
                <a:cubicBezTo>
                  <a:pt x="23709" y="44066"/>
                  <a:pt x="26058" y="42894"/>
                  <a:pt x="28769" y="42191"/>
                </a:cubicBezTo>
                <a:cubicBezTo>
                  <a:pt x="31468" y="41370"/>
                  <a:pt x="34529" y="40960"/>
                  <a:pt x="37941" y="40960"/>
                </a:cubicBezTo>
                <a:cubicBezTo>
                  <a:pt x="40527" y="40960"/>
                  <a:pt x="43001" y="41077"/>
                  <a:pt x="45361" y="41312"/>
                </a:cubicBezTo>
                <a:cubicBezTo>
                  <a:pt x="47711" y="41546"/>
                  <a:pt x="50184" y="41957"/>
                  <a:pt x="52771" y="42542"/>
                </a:cubicBezTo>
                <a:lnTo>
                  <a:pt x="54714" y="29358"/>
                </a:lnTo>
                <a:cubicBezTo>
                  <a:pt x="53302" y="28772"/>
                  <a:pt x="51235" y="28303"/>
                  <a:pt x="48535" y="27952"/>
                </a:cubicBezTo>
                <a:cubicBezTo>
                  <a:pt x="45825" y="27599"/>
                  <a:pt x="43238" y="27424"/>
                  <a:pt x="40764" y="27424"/>
                </a:cubicBezTo>
                <a:close/>
                <a:moveTo>
                  <a:pt x="144522" y="108114"/>
                </a:moveTo>
                <a:lnTo>
                  <a:pt x="144522" y="97038"/>
                </a:lnTo>
                <a:lnTo>
                  <a:pt x="90870" y="97038"/>
                </a:lnTo>
                <a:lnTo>
                  <a:pt x="119638" y="66099"/>
                </a:lnTo>
                <a:cubicBezTo>
                  <a:pt x="122338" y="63169"/>
                  <a:pt x="124868" y="60239"/>
                  <a:pt x="127229" y="57308"/>
                </a:cubicBezTo>
                <a:cubicBezTo>
                  <a:pt x="129691" y="54262"/>
                  <a:pt x="131871" y="51215"/>
                  <a:pt x="133757" y="48167"/>
                </a:cubicBezTo>
                <a:cubicBezTo>
                  <a:pt x="135519" y="45120"/>
                  <a:pt x="136931" y="42074"/>
                  <a:pt x="137993" y="39026"/>
                </a:cubicBezTo>
                <a:cubicBezTo>
                  <a:pt x="139168" y="35979"/>
                  <a:pt x="139755" y="32874"/>
                  <a:pt x="139755" y="29709"/>
                </a:cubicBezTo>
                <a:cubicBezTo>
                  <a:pt x="139755" y="25373"/>
                  <a:pt x="138987" y="21446"/>
                  <a:pt x="137462" y="17930"/>
                </a:cubicBezTo>
                <a:cubicBezTo>
                  <a:pt x="135937" y="14298"/>
                  <a:pt x="133757" y="11134"/>
                  <a:pt x="130934" y="8438"/>
                </a:cubicBezTo>
                <a:cubicBezTo>
                  <a:pt x="128222" y="5859"/>
                  <a:pt x="124811" y="3808"/>
                  <a:pt x="120700" y="2285"/>
                </a:cubicBezTo>
                <a:cubicBezTo>
                  <a:pt x="116690" y="762"/>
                  <a:pt x="112161" y="0"/>
                  <a:pt x="107101" y="0"/>
                </a:cubicBezTo>
                <a:cubicBezTo>
                  <a:pt x="101577" y="0"/>
                  <a:pt x="96630" y="879"/>
                  <a:pt x="92282" y="2637"/>
                </a:cubicBezTo>
                <a:cubicBezTo>
                  <a:pt x="88046" y="4395"/>
                  <a:pt x="84454" y="6798"/>
                  <a:pt x="81517" y="9844"/>
                </a:cubicBezTo>
                <a:cubicBezTo>
                  <a:pt x="78569" y="12774"/>
                  <a:pt x="76276" y="16232"/>
                  <a:pt x="74627" y="20217"/>
                </a:cubicBezTo>
                <a:cubicBezTo>
                  <a:pt x="73102" y="24201"/>
                  <a:pt x="72334" y="28420"/>
                  <a:pt x="72334" y="32874"/>
                </a:cubicBezTo>
                <a:lnTo>
                  <a:pt x="86103" y="32874"/>
                </a:lnTo>
                <a:cubicBezTo>
                  <a:pt x="86103" y="29592"/>
                  <a:pt x="86521" y="26604"/>
                  <a:pt x="87334" y="23908"/>
                </a:cubicBezTo>
                <a:cubicBezTo>
                  <a:pt x="88159" y="21212"/>
                  <a:pt x="89458" y="18927"/>
                  <a:pt x="91220" y="17052"/>
                </a:cubicBezTo>
                <a:cubicBezTo>
                  <a:pt x="92982" y="15177"/>
                  <a:pt x="95162" y="13771"/>
                  <a:pt x="97748" y="12833"/>
                </a:cubicBezTo>
                <a:cubicBezTo>
                  <a:pt x="100459" y="11778"/>
                  <a:pt x="103577" y="11251"/>
                  <a:pt x="107101" y="11251"/>
                </a:cubicBezTo>
                <a:cubicBezTo>
                  <a:pt x="110049" y="11251"/>
                  <a:pt x="112692" y="11778"/>
                  <a:pt x="115052" y="12833"/>
                </a:cubicBezTo>
                <a:cubicBezTo>
                  <a:pt x="117402" y="13771"/>
                  <a:pt x="119401" y="15059"/>
                  <a:pt x="121050" y="16701"/>
                </a:cubicBezTo>
                <a:cubicBezTo>
                  <a:pt x="122575" y="18458"/>
                  <a:pt x="123750" y="20509"/>
                  <a:pt x="124574" y="22853"/>
                </a:cubicBezTo>
                <a:cubicBezTo>
                  <a:pt x="125523" y="25080"/>
                  <a:pt x="125986" y="27541"/>
                  <a:pt x="125986" y="30237"/>
                </a:cubicBezTo>
                <a:cubicBezTo>
                  <a:pt x="125986" y="32346"/>
                  <a:pt x="125692" y="34456"/>
                  <a:pt x="125105" y="36565"/>
                </a:cubicBezTo>
                <a:cubicBezTo>
                  <a:pt x="124642" y="38558"/>
                  <a:pt x="123750" y="40667"/>
                  <a:pt x="122462" y="42894"/>
                </a:cubicBezTo>
                <a:cubicBezTo>
                  <a:pt x="121163" y="45120"/>
                  <a:pt x="119457" y="47582"/>
                  <a:pt x="117345" y="50277"/>
                </a:cubicBezTo>
                <a:cubicBezTo>
                  <a:pt x="115222" y="52972"/>
                  <a:pt x="112635" y="56079"/>
                  <a:pt x="109574" y="59595"/>
                </a:cubicBezTo>
                <a:lnTo>
                  <a:pt x="74458" y="98445"/>
                </a:lnTo>
                <a:lnTo>
                  <a:pt x="74458" y="108114"/>
                </a:lnTo>
                <a:lnTo>
                  <a:pt x="144522" y="108114"/>
                </a:lnTo>
                <a:close/>
                <a:moveTo>
                  <a:pt x="203798" y="104949"/>
                </a:moveTo>
                <a:lnTo>
                  <a:pt x="203798" y="92116"/>
                </a:lnTo>
                <a:lnTo>
                  <a:pt x="188979" y="92116"/>
                </a:lnTo>
                <a:lnTo>
                  <a:pt x="188979" y="105124"/>
                </a:lnTo>
                <a:cubicBezTo>
                  <a:pt x="188979" y="109344"/>
                  <a:pt x="188448" y="113387"/>
                  <a:pt x="187387" y="117255"/>
                </a:cubicBezTo>
                <a:cubicBezTo>
                  <a:pt x="186449" y="121122"/>
                  <a:pt x="184800" y="124755"/>
                  <a:pt x="182451" y="128154"/>
                </a:cubicBezTo>
                <a:lnTo>
                  <a:pt x="190922" y="132725"/>
                </a:lnTo>
                <a:cubicBezTo>
                  <a:pt x="194920" y="129209"/>
                  <a:pt x="198038" y="124932"/>
                  <a:pt x="200274" y="119891"/>
                </a:cubicBezTo>
                <a:cubicBezTo>
                  <a:pt x="202624" y="114852"/>
                  <a:pt x="203798" y="109871"/>
                  <a:pt x="203798" y="104949"/>
                </a:cubicBezTo>
                <a:close/>
                <a:moveTo>
                  <a:pt x="402842" y="87018"/>
                </a:moveTo>
                <a:cubicBezTo>
                  <a:pt x="402842" y="88308"/>
                  <a:pt x="402605" y="89538"/>
                  <a:pt x="402130" y="90710"/>
                </a:cubicBezTo>
                <a:cubicBezTo>
                  <a:pt x="401656" y="91764"/>
                  <a:pt x="400956" y="92761"/>
                  <a:pt x="400018" y="93698"/>
                </a:cubicBezTo>
                <a:cubicBezTo>
                  <a:pt x="398482" y="95221"/>
                  <a:pt x="396370" y="96452"/>
                  <a:pt x="393659" y="97390"/>
                </a:cubicBezTo>
                <a:cubicBezTo>
                  <a:pt x="390948" y="98211"/>
                  <a:pt x="387774" y="98620"/>
                  <a:pt x="384126" y="98620"/>
                </a:cubicBezTo>
                <a:cubicBezTo>
                  <a:pt x="381889" y="98620"/>
                  <a:pt x="379596" y="98386"/>
                  <a:pt x="377247" y="97917"/>
                </a:cubicBezTo>
                <a:cubicBezTo>
                  <a:pt x="374898" y="97449"/>
                  <a:pt x="372718" y="96628"/>
                  <a:pt x="370718" y="95457"/>
                </a:cubicBezTo>
                <a:cubicBezTo>
                  <a:pt x="368832" y="94284"/>
                  <a:pt x="367239" y="92761"/>
                  <a:pt x="365952" y="90885"/>
                </a:cubicBezTo>
                <a:cubicBezTo>
                  <a:pt x="364653" y="88893"/>
                  <a:pt x="363896" y="86491"/>
                  <a:pt x="363659" y="83678"/>
                </a:cubicBezTo>
                <a:lnTo>
                  <a:pt x="350071" y="83678"/>
                </a:lnTo>
                <a:cubicBezTo>
                  <a:pt x="350071" y="87077"/>
                  <a:pt x="350827" y="90358"/>
                  <a:pt x="352364" y="93523"/>
                </a:cubicBezTo>
                <a:cubicBezTo>
                  <a:pt x="353888" y="96569"/>
                  <a:pt x="356125" y="99265"/>
                  <a:pt x="359073" y="101609"/>
                </a:cubicBezTo>
                <a:cubicBezTo>
                  <a:pt x="362010" y="104070"/>
                  <a:pt x="365534" y="106004"/>
                  <a:pt x="369656" y="107411"/>
                </a:cubicBezTo>
                <a:cubicBezTo>
                  <a:pt x="373892" y="108817"/>
                  <a:pt x="378715" y="109520"/>
                  <a:pt x="384126" y="109520"/>
                </a:cubicBezTo>
                <a:cubicBezTo>
                  <a:pt x="388836" y="109520"/>
                  <a:pt x="393184" y="108993"/>
                  <a:pt x="397194" y="107937"/>
                </a:cubicBezTo>
                <a:cubicBezTo>
                  <a:pt x="401193" y="106766"/>
                  <a:pt x="404604" y="105184"/>
                  <a:pt x="407428" y="103192"/>
                </a:cubicBezTo>
                <a:cubicBezTo>
                  <a:pt x="410251" y="101082"/>
                  <a:pt x="412420" y="98620"/>
                  <a:pt x="413956" y="95808"/>
                </a:cubicBezTo>
                <a:cubicBezTo>
                  <a:pt x="415605" y="92878"/>
                  <a:pt x="416430" y="89655"/>
                  <a:pt x="416430" y="86139"/>
                </a:cubicBezTo>
                <a:cubicBezTo>
                  <a:pt x="416430" y="82858"/>
                  <a:pt x="415718" y="79987"/>
                  <a:pt x="414306" y="77525"/>
                </a:cubicBezTo>
                <a:cubicBezTo>
                  <a:pt x="412894" y="75064"/>
                  <a:pt x="410895" y="72838"/>
                  <a:pt x="408309" y="70845"/>
                </a:cubicBezTo>
                <a:cubicBezTo>
                  <a:pt x="405598" y="69087"/>
                  <a:pt x="402311" y="67564"/>
                  <a:pt x="398425" y="66274"/>
                </a:cubicBezTo>
                <a:cubicBezTo>
                  <a:pt x="394540" y="64868"/>
                  <a:pt x="390191" y="63637"/>
                  <a:pt x="385368" y="62583"/>
                </a:cubicBezTo>
                <a:cubicBezTo>
                  <a:pt x="381595" y="61880"/>
                  <a:pt x="378478" y="61118"/>
                  <a:pt x="376016" y="60298"/>
                </a:cubicBezTo>
                <a:cubicBezTo>
                  <a:pt x="373655" y="59478"/>
                  <a:pt x="371780" y="58598"/>
                  <a:pt x="370368" y="57661"/>
                </a:cubicBezTo>
                <a:cubicBezTo>
                  <a:pt x="368832" y="56723"/>
                  <a:pt x="367770" y="55668"/>
                  <a:pt x="367183" y="54496"/>
                </a:cubicBezTo>
                <a:cubicBezTo>
                  <a:pt x="366595" y="53207"/>
                  <a:pt x="366302" y="51801"/>
                  <a:pt x="366302" y="50277"/>
                </a:cubicBezTo>
                <a:cubicBezTo>
                  <a:pt x="366302" y="48753"/>
                  <a:pt x="366652" y="47288"/>
                  <a:pt x="367364" y="45882"/>
                </a:cubicBezTo>
                <a:cubicBezTo>
                  <a:pt x="368188" y="44359"/>
                  <a:pt x="369307" y="43069"/>
                  <a:pt x="370718" y="42015"/>
                </a:cubicBezTo>
                <a:cubicBezTo>
                  <a:pt x="372130" y="40960"/>
                  <a:pt x="373892" y="40140"/>
                  <a:pt x="376016" y="39553"/>
                </a:cubicBezTo>
                <a:cubicBezTo>
                  <a:pt x="378241" y="38850"/>
                  <a:pt x="380839" y="38499"/>
                  <a:pt x="383775" y="38499"/>
                </a:cubicBezTo>
                <a:cubicBezTo>
                  <a:pt x="386599" y="38499"/>
                  <a:pt x="389129" y="38909"/>
                  <a:pt x="391366" y="39729"/>
                </a:cubicBezTo>
                <a:cubicBezTo>
                  <a:pt x="393602" y="40550"/>
                  <a:pt x="395477" y="41546"/>
                  <a:pt x="397014" y="42718"/>
                </a:cubicBezTo>
                <a:cubicBezTo>
                  <a:pt x="398538" y="44008"/>
                  <a:pt x="399713" y="45473"/>
                  <a:pt x="400537" y="47113"/>
                </a:cubicBezTo>
                <a:cubicBezTo>
                  <a:pt x="401486" y="48753"/>
                  <a:pt x="401949" y="50453"/>
                  <a:pt x="401949" y="52211"/>
                </a:cubicBezTo>
                <a:lnTo>
                  <a:pt x="415549" y="52211"/>
                </a:lnTo>
                <a:cubicBezTo>
                  <a:pt x="415549" y="48695"/>
                  <a:pt x="414781" y="45473"/>
                  <a:pt x="413245" y="42542"/>
                </a:cubicBezTo>
                <a:cubicBezTo>
                  <a:pt x="411833" y="39495"/>
                  <a:pt x="409777" y="36858"/>
                  <a:pt x="407077" y="34631"/>
                </a:cubicBezTo>
                <a:cubicBezTo>
                  <a:pt x="404254" y="32405"/>
                  <a:pt x="400899" y="30647"/>
                  <a:pt x="397014" y="29358"/>
                </a:cubicBezTo>
                <a:cubicBezTo>
                  <a:pt x="393128" y="28069"/>
                  <a:pt x="388723" y="27424"/>
                  <a:pt x="383775" y="27424"/>
                </a:cubicBezTo>
                <a:cubicBezTo>
                  <a:pt x="379190" y="27424"/>
                  <a:pt x="375010" y="28069"/>
                  <a:pt x="371249" y="29358"/>
                </a:cubicBezTo>
                <a:cubicBezTo>
                  <a:pt x="367477" y="30529"/>
                  <a:pt x="364190" y="32171"/>
                  <a:pt x="361366" y="34280"/>
                </a:cubicBezTo>
                <a:cubicBezTo>
                  <a:pt x="358655" y="36390"/>
                  <a:pt x="356543" y="38850"/>
                  <a:pt x="355007" y="41663"/>
                </a:cubicBezTo>
                <a:cubicBezTo>
                  <a:pt x="353482" y="44476"/>
                  <a:pt x="352714" y="47464"/>
                  <a:pt x="352714" y="50629"/>
                </a:cubicBezTo>
                <a:cubicBezTo>
                  <a:pt x="352714" y="53911"/>
                  <a:pt x="353425" y="56782"/>
                  <a:pt x="354837" y="59242"/>
                </a:cubicBezTo>
                <a:cubicBezTo>
                  <a:pt x="356362" y="61704"/>
                  <a:pt x="358474" y="63814"/>
                  <a:pt x="361185" y="65571"/>
                </a:cubicBezTo>
                <a:cubicBezTo>
                  <a:pt x="363896" y="67447"/>
                  <a:pt x="367070" y="69087"/>
                  <a:pt x="370718" y="70493"/>
                </a:cubicBezTo>
                <a:cubicBezTo>
                  <a:pt x="374479" y="71783"/>
                  <a:pt x="378659" y="72896"/>
                  <a:pt x="383245" y="73834"/>
                </a:cubicBezTo>
                <a:cubicBezTo>
                  <a:pt x="387006" y="74537"/>
                  <a:pt x="390135" y="75357"/>
                  <a:pt x="392597" y="76294"/>
                </a:cubicBezTo>
                <a:cubicBezTo>
                  <a:pt x="395071" y="77115"/>
                  <a:pt x="397070" y="78053"/>
                  <a:pt x="398606" y="79107"/>
                </a:cubicBezTo>
                <a:cubicBezTo>
                  <a:pt x="400131" y="80279"/>
                  <a:pt x="401193" y="81510"/>
                  <a:pt x="401780" y="82799"/>
                </a:cubicBezTo>
                <a:cubicBezTo>
                  <a:pt x="402480" y="84089"/>
                  <a:pt x="402842" y="85495"/>
                  <a:pt x="402842" y="87018"/>
                </a:cubicBezTo>
                <a:close/>
                <a:moveTo>
                  <a:pt x="493180" y="87018"/>
                </a:moveTo>
                <a:cubicBezTo>
                  <a:pt x="493180" y="88308"/>
                  <a:pt x="492943" y="89538"/>
                  <a:pt x="492469" y="90710"/>
                </a:cubicBezTo>
                <a:cubicBezTo>
                  <a:pt x="492006" y="91764"/>
                  <a:pt x="491294" y="92761"/>
                  <a:pt x="490356" y="93698"/>
                </a:cubicBezTo>
                <a:cubicBezTo>
                  <a:pt x="488821" y="95221"/>
                  <a:pt x="486708" y="96452"/>
                  <a:pt x="483997" y="97390"/>
                </a:cubicBezTo>
                <a:cubicBezTo>
                  <a:pt x="481298" y="98211"/>
                  <a:pt x="478113" y="98620"/>
                  <a:pt x="474464" y="98620"/>
                </a:cubicBezTo>
                <a:cubicBezTo>
                  <a:pt x="472239" y="98620"/>
                  <a:pt x="469935" y="98386"/>
                  <a:pt x="467586" y="97917"/>
                </a:cubicBezTo>
                <a:cubicBezTo>
                  <a:pt x="465236" y="97449"/>
                  <a:pt x="463056" y="96628"/>
                  <a:pt x="461057" y="95457"/>
                </a:cubicBezTo>
                <a:cubicBezTo>
                  <a:pt x="459171" y="94284"/>
                  <a:pt x="457589" y="92761"/>
                  <a:pt x="456290" y="90885"/>
                </a:cubicBezTo>
                <a:cubicBezTo>
                  <a:pt x="454992" y="88893"/>
                  <a:pt x="454235" y="86491"/>
                  <a:pt x="453997" y="83678"/>
                </a:cubicBezTo>
                <a:lnTo>
                  <a:pt x="440409" y="83678"/>
                </a:lnTo>
                <a:cubicBezTo>
                  <a:pt x="440409" y="87077"/>
                  <a:pt x="441177" y="90358"/>
                  <a:pt x="442702" y="93523"/>
                </a:cubicBezTo>
                <a:cubicBezTo>
                  <a:pt x="444227" y="96569"/>
                  <a:pt x="446464" y="99265"/>
                  <a:pt x="449412" y="101609"/>
                </a:cubicBezTo>
                <a:cubicBezTo>
                  <a:pt x="452348" y="104070"/>
                  <a:pt x="455884" y="106004"/>
                  <a:pt x="459995" y="107411"/>
                </a:cubicBezTo>
                <a:cubicBezTo>
                  <a:pt x="464231" y="108817"/>
                  <a:pt x="469054" y="109520"/>
                  <a:pt x="474464" y="109520"/>
                </a:cubicBezTo>
                <a:cubicBezTo>
                  <a:pt x="479174" y="109520"/>
                  <a:pt x="483534" y="108993"/>
                  <a:pt x="487533" y="107937"/>
                </a:cubicBezTo>
                <a:cubicBezTo>
                  <a:pt x="491531" y="106766"/>
                  <a:pt x="494942" y="105184"/>
                  <a:pt x="497766" y="103192"/>
                </a:cubicBezTo>
                <a:cubicBezTo>
                  <a:pt x="500590" y="101082"/>
                  <a:pt x="502770" y="98620"/>
                  <a:pt x="504295" y="95808"/>
                </a:cubicBezTo>
                <a:cubicBezTo>
                  <a:pt x="505944" y="92878"/>
                  <a:pt x="506768" y="89655"/>
                  <a:pt x="506768" y="86139"/>
                </a:cubicBezTo>
                <a:cubicBezTo>
                  <a:pt x="506768" y="82858"/>
                  <a:pt x="506057" y="79987"/>
                  <a:pt x="504645" y="77525"/>
                </a:cubicBezTo>
                <a:cubicBezTo>
                  <a:pt x="503233" y="75064"/>
                  <a:pt x="501234" y="72838"/>
                  <a:pt x="498647" y="70845"/>
                </a:cubicBezTo>
                <a:cubicBezTo>
                  <a:pt x="495937" y="69087"/>
                  <a:pt x="492649" y="67564"/>
                  <a:pt x="488764" y="66274"/>
                </a:cubicBezTo>
                <a:cubicBezTo>
                  <a:pt x="484879" y="64868"/>
                  <a:pt x="480530" y="63637"/>
                  <a:pt x="475707" y="62583"/>
                </a:cubicBezTo>
                <a:cubicBezTo>
                  <a:pt x="471934" y="61880"/>
                  <a:pt x="468817" y="61118"/>
                  <a:pt x="466354" y="60298"/>
                </a:cubicBezTo>
                <a:cubicBezTo>
                  <a:pt x="463994" y="59478"/>
                  <a:pt x="462119" y="58598"/>
                  <a:pt x="460707" y="57661"/>
                </a:cubicBezTo>
                <a:cubicBezTo>
                  <a:pt x="459171" y="56723"/>
                  <a:pt x="458120" y="55668"/>
                  <a:pt x="457522" y="54496"/>
                </a:cubicBezTo>
                <a:cubicBezTo>
                  <a:pt x="456934" y="53207"/>
                  <a:pt x="456641" y="51801"/>
                  <a:pt x="456641" y="50277"/>
                </a:cubicBezTo>
                <a:cubicBezTo>
                  <a:pt x="456641" y="48753"/>
                  <a:pt x="457002" y="47288"/>
                  <a:pt x="457702" y="45882"/>
                </a:cubicBezTo>
                <a:cubicBezTo>
                  <a:pt x="458527" y="44359"/>
                  <a:pt x="459645" y="43069"/>
                  <a:pt x="461057" y="42015"/>
                </a:cubicBezTo>
                <a:cubicBezTo>
                  <a:pt x="462469" y="40960"/>
                  <a:pt x="464231" y="40140"/>
                  <a:pt x="466354" y="39553"/>
                </a:cubicBezTo>
                <a:cubicBezTo>
                  <a:pt x="468591" y="38850"/>
                  <a:pt x="471177" y="38499"/>
                  <a:pt x="474114" y="38499"/>
                </a:cubicBezTo>
                <a:cubicBezTo>
                  <a:pt x="476938" y="38499"/>
                  <a:pt x="479468" y="38909"/>
                  <a:pt x="481705" y="39729"/>
                </a:cubicBezTo>
                <a:cubicBezTo>
                  <a:pt x="483941" y="40550"/>
                  <a:pt x="485827" y="41546"/>
                  <a:pt x="487352" y="42718"/>
                </a:cubicBezTo>
                <a:cubicBezTo>
                  <a:pt x="488877" y="44008"/>
                  <a:pt x="490063" y="45473"/>
                  <a:pt x="490887" y="47113"/>
                </a:cubicBezTo>
                <a:cubicBezTo>
                  <a:pt x="491825" y="48753"/>
                  <a:pt x="492299" y="50453"/>
                  <a:pt x="492299" y="52211"/>
                </a:cubicBezTo>
                <a:lnTo>
                  <a:pt x="505887" y="52211"/>
                </a:lnTo>
                <a:cubicBezTo>
                  <a:pt x="505887" y="48695"/>
                  <a:pt x="505119" y="45473"/>
                  <a:pt x="503594" y="42542"/>
                </a:cubicBezTo>
                <a:cubicBezTo>
                  <a:pt x="502182" y="39495"/>
                  <a:pt x="500116" y="36858"/>
                  <a:pt x="497416" y="34631"/>
                </a:cubicBezTo>
                <a:cubicBezTo>
                  <a:pt x="494592" y="32405"/>
                  <a:pt x="491238" y="30647"/>
                  <a:pt x="487352" y="29358"/>
                </a:cubicBezTo>
                <a:cubicBezTo>
                  <a:pt x="483467" y="28069"/>
                  <a:pt x="479061" y="27424"/>
                  <a:pt x="474114" y="27424"/>
                </a:cubicBezTo>
                <a:cubicBezTo>
                  <a:pt x="469528" y="27424"/>
                  <a:pt x="465349" y="28069"/>
                  <a:pt x="461588" y="29358"/>
                </a:cubicBezTo>
                <a:cubicBezTo>
                  <a:pt x="457815" y="30529"/>
                  <a:pt x="454528" y="32171"/>
                  <a:pt x="451705" y="34280"/>
                </a:cubicBezTo>
                <a:cubicBezTo>
                  <a:pt x="448994" y="36390"/>
                  <a:pt x="446881" y="38850"/>
                  <a:pt x="445345" y="41663"/>
                </a:cubicBezTo>
                <a:cubicBezTo>
                  <a:pt x="443821" y="44476"/>
                  <a:pt x="443053" y="47464"/>
                  <a:pt x="443053" y="50629"/>
                </a:cubicBezTo>
                <a:cubicBezTo>
                  <a:pt x="443053" y="53911"/>
                  <a:pt x="443764" y="56782"/>
                  <a:pt x="445176" y="59242"/>
                </a:cubicBezTo>
                <a:cubicBezTo>
                  <a:pt x="446701" y="61704"/>
                  <a:pt x="448824" y="63814"/>
                  <a:pt x="451524" y="65571"/>
                </a:cubicBezTo>
                <a:cubicBezTo>
                  <a:pt x="454235" y="67447"/>
                  <a:pt x="457409" y="69087"/>
                  <a:pt x="461057" y="70493"/>
                </a:cubicBezTo>
                <a:cubicBezTo>
                  <a:pt x="464818" y="71783"/>
                  <a:pt x="468997" y="72896"/>
                  <a:pt x="473583" y="73834"/>
                </a:cubicBezTo>
                <a:cubicBezTo>
                  <a:pt x="477356" y="74537"/>
                  <a:pt x="480473" y="75357"/>
                  <a:pt x="482936" y="76294"/>
                </a:cubicBezTo>
                <a:cubicBezTo>
                  <a:pt x="485409" y="77115"/>
                  <a:pt x="487409" y="78053"/>
                  <a:pt x="488945" y="79107"/>
                </a:cubicBezTo>
                <a:cubicBezTo>
                  <a:pt x="490470" y="80279"/>
                  <a:pt x="491531" y="81510"/>
                  <a:pt x="492119" y="82799"/>
                </a:cubicBezTo>
                <a:cubicBezTo>
                  <a:pt x="492819" y="84089"/>
                  <a:pt x="493180" y="85495"/>
                  <a:pt x="493180" y="87018"/>
                </a:cubicBezTo>
                <a:close/>
                <a:moveTo>
                  <a:pt x="582807" y="27424"/>
                </a:moveTo>
                <a:cubicBezTo>
                  <a:pt x="577047" y="27424"/>
                  <a:pt x="571874" y="28713"/>
                  <a:pt x="567276" y="31291"/>
                </a:cubicBezTo>
                <a:cubicBezTo>
                  <a:pt x="562815" y="33753"/>
                  <a:pt x="558930" y="37151"/>
                  <a:pt x="555631" y="41487"/>
                </a:cubicBezTo>
                <a:lnTo>
                  <a:pt x="555631" y="39553"/>
                </a:lnTo>
                <a:lnTo>
                  <a:pt x="554931" y="28830"/>
                </a:lnTo>
                <a:lnTo>
                  <a:pt x="542043" y="28830"/>
                </a:lnTo>
                <a:lnTo>
                  <a:pt x="542043" y="108114"/>
                </a:lnTo>
                <a:lnTo>
                  <a:pt x="555631" y="108114"/>
                </a:lnTo>
                <a:lnTo>
                  <a:pt x="555631" y="57308"/>
                </a:lnTo>
                <a:cubicBezTo>
                  <a:pt x="556569" y="54848"/>
                  <a:pt x="557687" y="52621"/>
                  <a:pt x="558986" y="50629"/>
                </a:cubicBezTo>
                <a:cubicBezTo>
                  <a:pt x="560398" y="48636"/>
                  <a:pt x="561990" y="46996"/>
                  <a:pt x="563753" y="45707"/>
                </a:cubicBezTo>
                <a:cubicBezTo>
                  <a:pt x="565752" y="44066"/>
                  <a:pt x="568101" y="42894"/>
                  <a:pt x="570812" y="42191"/>
                </a:cubicBezTo>
                <a:cubicBezTo>
                  <a:pt x="573511" y="41370"/>
                  <a:pt x="576572" y="40960"/>
                  <a:pt x="579984" y="40960"/>
                </a:cubicBezTo>
                <a:cubicBezTo>
                  <a:pt x="582582" y="40960"/>
                  <a:pt x="585044" y="41077"/>
                  <a:pt x="587405" y="41312"/>
                </a:cubicBezTo>
                <a:cubicBezTo>
                  <a:pt x="589754" y="41546"/>
                  <a:pt x="592228" y="41957"/>
                  <a:pt x="594814" y="42542"/>
                </a:cubicBezTo>
                <a:lnTo>
                  <a:pt x="596757" y="29358"/>
                </a:lnTo>
                <a:cubicBezTo>
                  <a:pt x="595345" y="28772"/>
                  <a:pt x="593278" y="28303"/>
                  <a:pt x="590579" y="27952"/>
                </a:cubicBezTo>
                <a:cubicBezTo>
                  <a:pt x="587868" y="27599"/>
                  <a:pt x="585281" y="27424"/>
                  <a:pt x="582807" y="27424"/>
                </a:cubicBezTo>
                <a:close/>
                <a:moveTo>
                  <a:pt x="688157" y="67330"/>
                </a:moveTo>
                <a:lnTo>
                  <a:pt x="688157" y="42366"/>
                </a:lnTo>
                <a:cubicBezTo>
                  <a:pt x="688157" y="35570"/>
                  <a:pt x="687389" y="29592"/>
                  <a:pt x="685865" y="24436"/>
                </a:cubicBezTo>
                <a:cubicBezTo>
                  <a:pt x="684328" y="19161"/>
                  <a:pt x="682092" y="14708"/>
                  <a:pt x="679155" y="11075"/>
                </a:cubicBezTo>
                <a:cubicBezTo>
                  <a:pt x="676094" y="7442"/>
                  <a:pt x="672389" y="4688"/>
                  <a:pt x="668029" y="2813"/>
                </a:cubicBezTo>
                <a:cubicBezTo>
                  <a:pt x="663794" y="937"/>
                  <a:pt x="658971" y="0"/>
                  <a:pt x="653560" y="0"/>
                </a:cubicBezTo>
                <a:cubicBezTo>
                  <a:pt x="648037" y="0"/>
                  <a:pt x="643090" y="937"/>
                  <a:pt x="638741" y="2813"/>
                </a:cubicBezTo>
                <a:cubicBezTo>
                  <a:pt x="634505" y="4688"/>
                  <a:pt x="630913" y="7442"/>
                  <a:pt x="627977" y="11075"/>
                </a:cubicBezTo>
                <a:cubicBezTo>
                  <a:pt x="625029" y="14708"/>
                  <a:pt x="622736" y="19161"/>
                  <a:pt x="621087" y="24436"/>
                </a:cubicBezTo>
                <a:cubicBezTo>
                  <a:pt x="619562" y="29592"/>
                  <a:pt x="618794" y="35570"/>
                  <a:pt x="618794" y="42366"/>
                </a:cubicBezTo>
                <a:lnTo>
                  <a:pt x="618794" y="67330"/>
                </a:lnTo>
                <a:cubicBezTo>
                  <a:pt x="618794" y="74126"/>
                  <a:pt x="619562" y="80162"/>
                  <a:pt x="621087" y="85436"/>
                </a:cubicBezTo>
                <a:cubicBezTo>
                  <a:pt x="622736" y="90593"/>
                  <a:pt x="625029" y="94987"/>
                  <a:pt x="627977" y="98620"/>
                </a:cubicBezTo>
                <a:cubicBezTo>
                  <a:pt x="631026" y="102253"/>
                  <a:pt x="634675" y="105007"/>
                  <a:pt x="638910" y="106883"/>
                </a:cubicBezTo>
                <a:cubicBezTo>
                  <a:pt x="643270" y="108640"/>
                  <a:pt x="648150" y="109520"/>
                  <a:pt x="653560" y="109520"/>
                </a:cubicBezTo>
                <a:cubicBezTo>
                  <a:pt x="659095" y="109520"/>
                  <a:pt x="663974" y="108640"/>
                  <a:pt x="668210" y="106883"/>
                </a:cubicBezTo>
                <a:cubicBezTo>
                  <a:pt x="672559" y="105007"/>
                  <a:pt x="676207" y="102253"/>
                  <a:pt x="679155" y="98620"/>
                </a:cubicBezTo>
                <a:cubicBezTo>
                  <a:pt x="682092" y="94987"/>
                  <a:pt x="684328" y="90593"/>
                  <a:pt x="685865" y="85436"/>
                </a:cubicBezTo>
                <a:cubicBezTo>
                  <a:pt x="687389" y="80162"/>
                  <a:pt x="688157" y="74126"/>
                  <a:pt x="688157" y="67330"/>
                </a:cubicBezTo>
                <a:close/>
                <a:moveTo>
                  <a:pt x="632562" y="64692"/>
                </a:moveTo>
                <a:cubicBezTo>
                  <a:pt x="632562" y="63403"/>
                  <a:pt x="632562" y="62172"/>
                  <a:pt x="632562" y="61001"/>
                </a:cubicBezTo>
                <a:cubicBezTo>
                  <a:pt x="632562" y="59712"/>
                  <a:pt x="632562" y="58481"/>
                  <a:pt x="632562" y="57308"/>
                </a:cubicBezTo>
                <a:lnTo>
                  <a:pt x="632562" y="39378"/>
                </a:lnTo>
                <a:cubicBezTo>
                  <a:pt x="632562" y="34339"/>
                  <a:pt x="633026" y="29944"/>
                  <a:pt x="633974" y="26193"/>
                </a:cubicBezTo>
                <a:cubicBezTo>
                  <a:pt x="635036" y="22443"/>
                  <a:pt x="636561" y="19337"/>
                  <a:pt x="638560" y="16876"/>
                </a:cubicBezTo>
                <a:cubicBezTo>
                  <a:pt x="640322" y="15001"/>
                  <a:pt x="642446" y="13594"/>
                  <a:pt x="644920" y="12657"/>
                </a:cubicBezTo>
                <a:cubicBezTo>
                  <a:pt x="647382" y="11602"/>
                  <a:pt x="650274" y="11075"/>
                  <a:pt x="653560" y="11075"/>
                </a:cubicBezTo>
                <a:cubicBezTo>
                  <a:pt x="656734" y="11075"/>
                  <a:pt x="659502" y="11543"/>
                  <a:pt x="661862" y="12482"/>
                </a:cubicBezTo>
                <a:cubicBezTo>
                  <a:pt x="664325" y="13419"/>
                  <a:pt x="666392" y="14825"/>
                  <a:pt x="668029" y="16701"/>
                </a:cubicBezTo>
                <a:cubicBezTo>
                  <a:pt x="669803" y="18458"/>
                  <a:pt x="671147" y="20685"/>
                  <a:pt x="672095" y="23380"/>
                </a:cubicBezTo>
                <a:cubicBezTo>
                  <a:pt x="673158" y="26076"/>
                  <a:pt x="673858" y="29181"/>
                  <a:pt x="674208" y="32697"/>
                </a:cubicBezTo>
                <a:lnTo>
                  <a:pt x="632562" y="64692"/>
                </a:lnTo>
                <a:close/>
                <a:moveTo>
                  <a:pt x="674569" y="70142"/>
                </a:moveTo>
                <a:cubicBezTo>
                  <a:pt x="674569" y="75415"/>
                  <a:pt x="674038" y="79987"/>
                  <a:pt x="672977" y="83854"/>
                </a:cubicBezTo>
                <a:cubicBezTo>
                  <a:pt x="671915" y="87722"/>
                  <a:pt x="670266" y="90827"/>
                  <a:pt x="668029" y="93170"/>
                </a:cubicBezTo>
                <a:cubicBezTo>
                  <a:pt x="666267" y="94929"/>
                  <a:pt x="664212" y="96277"/>
                  <a:pt x="661862" y="97214"/>
                </a:cubicBezTo>
                <a:cubicBezTo>
                  <a:pt x="659502" y="98152"/>
                  <a:pt x="656734" y="98620"/>
                  <a:pt x="653560" y="98620"/>
                </a:cubicBezTo>
                <a:cubicBezTo>
                  <a:pt x="650623" y="98620"/>
                  <a:pt x="647969" y="98211"/>
                  <a:pt x="645620" y="97390"/>
                </a:cubicBezTo>
                <a:cubicBezTo>
                  <a:pt x="643270" y="96452"/>
                  <a:pt x="641271" y="95163"/>
                  <a:pt x="639622" y="93523"/>
                </a:cubicBezTo>
                <a:cubicBezTo>
                  <a:pt x="637860" y="91764"/>
                  <a:pt x="636380" y="89538"/>
                  <a:pt x="635206" y="86842"/>
                </a:cubicBezTo>
                <a:cubicBezTo>
                  <a:pt x="634144" y="84147"/>
                  <a:pt x="633387" y="80982"/>
                  <a:pt x="632913" y="77350"/>
                </a:cubicBezTo>
                <a:lnTo>
                  <a:pt x="674569" y="45707"/>
                </a:lnTo>
                <a:cubicBezTo>
                  <a:pt x="674569" y="47113"/>
                  <a:pt x="674569" y="48870"/>
                  <a:pt x="674569" y="50980"/>
                </a:cubicBezTo>
                <a:cubicBezTo>
                  <a:pt x="674569" y="52972"/>
                  <a:pt x="674569" y="54320"/>
                  <a:pt x="674569" y="55023"/>
                </a:cubicBezTo>
                <a:lnTo>
                  <a:pt x="674569" y="70142"/>
                </a:lnTo>
                <a:close/>
                <a:moveTo>
                  <a:pt x="745842" y="104949"/>
                </a:moveTo>
                <a:lnTo>
                  <a:pt x="745842" y="92116"/>
                </a:lnTo>
                <a:lnTo>
                  <a:pt x="731022" y="92116"/>
                </a:lnTo>
                <a:lnTo>
                  <a:pt x="731022" y="105124"/>
                </a:lnTo>
                <a:cubicBezTo>
                  <a:pt x="731022" y="109344"/>
                  <a:pt x="730492" y="113387"/>
                  <a:pt x="729430" y="117255"/>
                </a:cubicBezTo>
                <a:cubicBezTo>
                  <a:pt x="728492" y="121122"/>
                  <a:pt x="726843" y="124755"/>
                  <a:pt x="724494" y="128154"/>
                </a:cubicBezTo>
                <a:lnTo>
                  <a:pt x="732965" y="132725"/>
                </a:lnTo>
                <a:cubicBezTo>
                  <a:pt x="736964" y="129209"/>
                  <a:pt x="740081" y="124932"/>
                  <a:pt x="742318" y="119891"/>
                </a:cubicBezTo>
                <a:cubicBezTo>
                  <a:pt x="744667" y="114852"/>
                  <a:pt x="745842" y="109871"/>
                  <a:pt x="745842" y="104949"/>
                </a:cubicBezTo>
                <a:close/>
                <a:moveTo>
                  <a:pt x="944885" y="87018"/>
                </a:moveTo>
                <a:cubicBezTo>
                  <a:pt x="944885" y="88308"/>
                  <a:pt x="944648" y="89538"/>
                  <a:pt x="944173" y="90710"/>
                </a:cubicBezTo>
                <a:cubicBezTo>
                  <a:pt x="943699" y="91764"/>
                  <a:pt x="942999" y="92761"/>
                  <a:pt x="942061" y="93698"/>
                </a:cubicBezTo>
                <a:cubicBezTo>
                  <a:pt x="940525" y="95221"/>
                  <a:pt x="938413" y="96452"/>
                  <a:pt x="935702" y="97390"/>
                </a:cubicBezTo>
                <a:cubicBezTo>
                  <a:pt x="933002" y="98211"/>
                  <a:pt x="929817" y="98620"/>
                  <a:pt x="926169" y="98620"/>
                </a:cubicBezTo>
                <a:cubicBezTo>
                  <a:pt x="923932" y="98620"/>
                  <a:pt x="921640" y="98386"/>
                  <a:pt x="919290" y="97917"/>
                </a:cubicBezTo>
                <a:cubicBezTo>
                  <a:pt x="916941" y="97449"/>
                  <a:pt x="914761" y="96628"/>
                  <a:pt x="912761" y="95457"/>
                </a:cubicBezTo>
                <a:cubicBezTo>
                  <a:pt x="910875" y="94284"/>
                  <a:pt x="909294" y="92761"/>
                  <a:pt x="907995" y="90885"/>
                </a:cubicBezTo>
                <a:cubicBezTo>
                  <a:pt x="906696" y="88893"/>
                  <a:pt x="905939" y="86491"/>
                  <a:pt x="905702" y="83678"/>
                </a:cubicBezTo>
                <a:lnTo>
                  <a:pt x="892114" y="83678"/>
                </a:lnTo>
                <a:cubicBezTo>
                  <a:pt x="892114" y="87077"/>
                  <a:pt x="892871" y="90358"/>
                  <a:pt x="894407" y="93523"/>
                </a:cubicBezTo>
                <a:cubicBezTo>
                  <a:pt x="895932" y="96569"/>
                  <a:pt x="898168" y="99265"/>
                  <a:pt x="901116" y="101609"/>
                </a:cubicBezTo>
                <a:cubicBezTo>
                  <a:pt x="904053" y="104070"/>
                  <a:pt x="907588" y="106004"/>
                  <a:pt x="911700" y="107411"/>
                </a:cubicBezTo>
                <a:cubicBezTo>
                  <a:pt x="915935" y="108817"/>
                  <a:pt x="920758" y="109520"/>
                  <a:pt x="926169" y="109520"/>
                </a:cubicBezTo>
                <a:cubicBezTo>
                  <a:pt x="930879" y="109520"/>
                  <a:pt x="935228" y="108993"/>
                  <a:pt x="939237" y="107937"/>
                </a:cubicBezTo>
                <a:cubicBezTo>
                  <a:pt x="943236" y="106766"/>
                  <a:pt x="946647" y="105184"/>
                  <a:pt x="949471" y="103192"/>
                </a:cubicBezTo>
                <a:cubicBezTo>
                  <a:pt x="952294" y="101082"/>
                  <a:pt x="954474" y="98620"/>
                  <a:pt x="955999" y="95808"/>
                </a:cubicBezTo>
                <a:cubicBezTo>
                  <a:pt x="957648" y="92878"/>
                  <a:pt x="958473" y="89655"/>
                  <a:pt x="958473" y="86139"/>
                </a:cubicBezTo>
                <a:cubicBezTo>
                  <a:pt x="958473" y="82858"/>
                  <a:pt x="957761" y="79987"/>
                  <a:pt x="956350" y="77525"/>
                </a:cubicBezTo>
                <a:cubicBezTo>
                  <a:pt x="954938" y="75064"/>
                  <a:pt x="952938" y="72838"/>
                  <a:pt x="950352" y="70845"/>
                </a:cubicBezTo>
                <a:cubicBezTo>
                  <a:pt x="947641" y="69087"/>
                  <a:pt x="944354" y="67564"/>
                  <a:pt x="940468" y="66274"/>
                </a:cubicBezTo>
                <a:cubicBezTo>
                  <a:pt x="936583" y="64868"/>
                  <a:pt x="932234" y="63637"/>
                  <a:pt x="927411" y="62583"/>
                </a:cubicBezTo>
                <a:cubicBezTo>
                  <a:pt x="923639" y="61880"/>
                  <a:pt x="920521" y="61118"/>
                  <a:pt x="918059" y="60298"/>
                </a:cubicBezTo>
                <a:cubicBezTo>
                  <a:pt x="915698" y="59478"/>
                  <a:pt x="913823" y="58598"/>
                  <a:pt x="912411" y="57661"/>
                </a:cubicBezTo>
                <a:cubicBezTo>
                  <a:pt x="910875" y="56723"/>
                  <a:pt x="909814" y="55668"/>
                  <a:pt x="909226" y="54496"/>
                </a:cubicBezTo>
                <a:cubicBezTo>
                  <a:pt x="908639" y="53207"/>
                  <a:pt x="908345" y="51801"/>
                  <a:pt x="908345" y="50277"/>
                </a:cubicBezTo>
                <a:cubicBezTo>
                  <a:pt x="908345" y="48753"/>
                  <a:pt x="908706" y="47288"/>
                  <a:pt x="909407" y="45882"/>
                </a:cubicBezTo>
                <a:cubicBezTo>
                  <a:pt x="910231" y="44359"/>
                  <a:pt x="911350" y="43069"/>
                  <a:pt x="912761" y="42015"/>
                </a:cubicBezTo>
                <a:cubicBezTo>
                  <a:pt x="914173" y="40960"/>
                  <a:pt x="915935" y="40140"/>
                  <a:pt x="918059" y="39553"/>
                </a:cubicBezTo>
                <a:cubicBezTo>
                  <a:pt x="920295" y="38850"/>
                  <a:pt x="922882" y="38499"/>
                  <a:pt x="925819" y="38499"/>
                </a:cubicBezTo>
                <a:cubicBezTo>
                  <a:pt x="928642" y="38499"/>
                  <a:pt x="931173" y="38909"/>
                  <a:pt x="933409" y="39729"/>
                </a:cubicBezTo>
                <a:cubicBezTo>
                  <a:pt x="935645" y="40550"/>
                  <a:pt x="937532" y="41546"/>
                  <a:pt x="939057" y="42718"/>
                </a:cubicBezTo>
                <a:cubicBezTo>
                  <a:pt x="940582" y="44008"/>
                  <a:pt x="941767" y="45473"/>
                  <a:pt x="942592" y="47113"/>
                </a:cubicBezTo>
                <a:cubicBezTo>
                  <a:pt x="943529" y="48753"/>
                  <a:pt x="944004" y="50453"/>
                  <a:pt x="944004" y="52211"/>
                </a:cubicBezTo>
                <a:lnTo>
                  <a:pt x="957592" y="52211"/>
                </a:lnTo>
                <a:cubicBezTo>
                  <a:pt x="957592" y="48695"/>
                  <a:pt x="956824" y="45473"/>
                  <a:pt x="955299" y="42542"/>
                </a:cubicBezTo>
                <a:cubicBezTo>
                  <a:pt x="953887" y="39495"/>
                  <a:pt x="951820" y="36858"/>
                  <a:pt x="949120" y="34631"/>
                </a:cubicBezTo>
                <a:cubicBezTo>
                  <a:pt x="946297" y="32405"/>
                  <a:pt x="942942" y="30647"/>
                  <a:pt x="939057" y="29358"/>
                </a:cubicBezTo>
                <a:cubicBezTo>
                  <a:pt x="935171" y="28069"/>
                  <a:pt x="930766" y="27424"/>
                  <a:pt x="925819" y="27424"/>
                </a:cubicBezTo>
                <a:cubicBezTo>
                  <a:pt x="921233" y="27424"/>
                  <a:pt x="917054" y="28069"/>
                  <a:pt x="913292" y="29358"/>
                </a:cubicBezTo>
                <a:cubicBezTo>
                  <a:pt x="909520" y="30529"/>
                  <a:pt x="906233" y="32171"/>
                  <a:pt x="903409" y="34280"/>
                </a:cubicBezTo>
                <a:cubicBezTo>
                  <a:pt x="900698" y="36390"/>
                  <a:pt x="898586" y="38850"/>
                  <a:pt x="897050" y="41663"/>
                </a:cubicBezTo>
                <a:cubicBezTo>
                  <a:pt x="895525" y="44476"/>
                  <a:pt x="894757" y="47464"/>
                  <a:pt x="894757" y="50629"/>
                </a:cubicBezTo>
                <a:cubicBezTo>
                  <a:pt x="894757" y="53911"/>
                  <a:pt x="895468" y="56782"/>
                  <a:pt x="896880" y="59242"/>
                </a:cubicBezTo>
                <a:cubicBezTo>
                  <a:pt x="898405" y="61704"/>
                  <a:pt x="900529" y="63814"/>
                  <a:pt x="903228" y="65571"/>
                </a:cubicBezTo>
                <a:cubicBezTo>
                  <a:pt x="905939" y="67447"/>
                  <a:pt x="909113" y="69087"/>
                  <a:pt x="912761" y="70493"/>
                </a:cubicBezTo>
                <a:cubicBezTo>
                  <a:pt x="916523" y="71783"/>
                  <a:pt x="920702" y="72896"/>
                  <a:pt x="925288" y="73834"/>
                </a:cubicBezTo>
                <a:cubicBezTo>
                  <a:pt x="929060" y="74537"/>
                  <a:pt x="932178" y="75357"/>
                  <a:pt x="934640" y="76294"/>
                </a:cubicBezTo>
                <a:cubicBezTo>
                  <a:pt x="937114" y="77115"/>
                  <a:pt x="939113" y="78053"/>
                  <a:pt x="940649" y="79107"/>
                </a:cubicBezTo>
                <a:cubicBezTo>
                  <a:pt x="942174" y="80279"/>
                  <a:pt x="943236" y="81510"/>
                  <a:pt x="943823" y="82799"/>
                </a:cubicBezTo>
                <a:cubicBezTo>
                  <a:pt x="944524" y="84089"/>
                  <a:pt x="944885" y="85495"/>
                  <a:pt x="944885" y="87018"/>
                </a:cubicBezTo>
                <a:close/>
                <a:moveTo>
                  <a:pt x="1035224" y="87018"/>
                </a:moveTo>
                <a:cubicBezTo>
                  <a:pt x="1035224" y="88308"/>
                  <a:pt x="1034986" y="89538"/>
                  <a:pt x="1034512" y="90710"/>
                </a:cubicBezTo>
                <a:cubicBezTo>
                  <a:pt x="1034049" y="91764"/>
                  <a:pt x="1033337" y="92761"/>
                  <a:pt x="1032400" y="93698"/>
                </a:cubicBezTo>
                <a:cubicBezTo>
                  <a:pt x="1030863" y="95221"/>
                  <a:pt x="1028752" y="96452"/>
                  <a:pt x="1026040" y="97390"/>
                </a:cubicBezTo>
                <a:cubicBezTo>
                  <a:pt x="1023341" y="98211"/>
                  <a:pt x="1020156" y="98620"/>
                  <a:pt x="1016519" y="98620"/>
                </a:cubicBezTo>
                <a:cubicBezTo>
                  <a:pt x="1014282" y="98620"/>
                  <a:pt x="1011989" y="98386"/>
                  <a:pt x="1009629" y="97917"/>
                </a:cubicBezTo>
                <a:cubicBezTo>
                  <a:pt x="1007279" y="97449"/>
                  <a:pt x="1005100" y="96628"/>
                  <a:pt x="1003100" y="95457"/>
                </a:cubicBezTo>
                <a:cubicBezTo>
                  <a:pt x="1001214" y="94284"/>
                  <a:pt x="999633" y="92761"/>
                  <a:pt x="998334" y="90885"/>
                </a:cubicBezTo>
                <a:cubicBezTo>
                  <a:pt x="997046" y="88893"/>
                  <a:pt x="996278" y="86491"/>
                  <a:pt x="996041" y="83678"/>
                </a:cubicBezTo>
                <a:lnTo>
                  <a:pt x="982453" y="83678"/>
                </a:lnTo>
                <a:cubicBezTo>
                  <a:pt x="982453" y="87077"/>
                  <a:pt x="983221" y="90358"/>
                  <a:pt x="984746" y="93523"/>
                </a:cubicBezTo>
                <a:cubicBezTo>
                  <a:pt x="986270" y="96569"/>
                  <a:pt x="988507" y="99265"/>
                  <a:pt x="991455" y="101609"/>
                </a:cubicBezTo>
                <a:cubicBezTo>
                  <a:pt x="994392" y="104070"/>
                  <a:pt x="997927" y="106004"/>
                  <a:pt x="1002038" y="107411"/>
                </a:cubicBezTo>
                <a:cubicBezTo>
                  <a:pt x="1006274" y="108817"/>
                  <a:pt x="1011097" y="109520"/>
                  <a:pt x="1016519" y="109520"/>
                </a:cubicBezTo>
                <a:cubicBezTo>
                  <a:pt x="1021218" y="109520"/>
                  <a:pt x="1025578" y="108993"/>
                  <a:pt x="1029576" y="107937"/>
                </a:cubicBezTo>
                <a:cubicBezTo>
                  <a:pt x="1033575" y="106766"/>
                  <a:pt x="1036986" y="105184"/>
                  <a:pt x="1039810" y="103192"/>
                </a:cubicBezTo>
                <a:cubicBezTo>
                  <a:pt x="1042633" y="101082"/>
                  <a:pt x="1044813" y="98620"/>
                  <a:pt x="1046338" y="95808"/>
                </a:cubicBezTo>
                <a:cubicBezTo>
                  <a:pt x="1047987" y="92878"/>
                  <a:pt x="1048812" y="89655"/>
                  <a:pt x="1048812" y="86139"/>
                </a:cubicBezTo>
                <a:cubicBezTo>
                  <a:pt x="1048812" y="82858"/>
                  <a:pt x="1048100" y="79987"/>
                  <a:pt x="1046688" y="77525"/>
                </a:cubicBezTo>
                <a:cubicBezTo>
                  <a:pt x="1045276" y="75064"/>
                  <a:pt x="1043277" y="72838"/>
                  <a:pt x="1040691" y="70845"/>
                </a:cubicBezTo>
                <a:cubicBezTo>
                  <a:pt x="1037991" y="69087"/>
                  <a:pt x="1034693" y="67564"/>
                  <a:pt x="1030807" y="66274"/>
                </a:cubicBezTo>
                <a:cubicBezTo>
                  <a:pt x="1026921" y="64868"/>
                  <a:pt x="1022573" y="63637"/>
                  <a:pt x="1017750" y="62583"/>
                </a:cubicBezTo>
                <a:cubicBezTo>
                  <a:pt x="1013989" y="61880"/>
                  <a:pt x="1010871" y="61118"/>
                  <a:pt x="1008398" y="60298"/>
                </a:cubicBezTo>
                <a:cubicBezTo>
                  <a:pt x="1006037" y="59478"/>
                  <a:pt x="1004162" y="58598"/>
                  <a:pt x="1002750" y="57661"/>
                </a:cubicBezTo>
                <a:cubicBezTo>
                  <a:pt x="1001214" y="56723"/>
                  <a:pt x="1000163" y="55668"/>
                  <a:pt x="999576" y="54496"/>
                </a:cubicBezTo>
                <a:cubicBezTo>
                  <a:pt x="998977" y="53207"/>
                  <a:pt x="998684" y="51801"/>
                  <a:pt x="998684" y="50277"/>
                </a:cubicBezTo>
                <a:cubicBezTo>
                  <a:pt x="998684" y="48753"/>
                  <a:pt x="999045" y="47288"/>
                  <a:pt x="999746" y="45882"/>
                </a:cubicBezTo>
                <a:cubicBezTo>
                  <a:pt x="1000570" y="44359"/>
                  <a:pt x="1001688" y="43069"/>
                  <a:pt x="1003100" y="42015"/>
                </a:cubicBezTo>
                <a:cubicBezTo>
                  <a:pt x="1004512" y="40960"/>
                  <a:pt x="1006274" y="40140"/>
                  <a:pt x="1008398" y="39553"/>
                </a:cubicBezTo>
                <a:cubicBezTo>
                  <a:pt x="1010634" y="38850"/>
                  <a:pt x="1013221" y="38499"/>
                  <a:pt x="1016157" y="38499"/>
                </a:cubicBezTo>
                <a:cubicBezTo>
                  <a:pt x="1018981" y="38499"/>
                  <a:pt x="1021511" y="38909"/>
                  <a:pt x="1023748" y="39729"/>
                </a:cubicBezTo>
                <a:cubicBezTo>
                  <a:pt x="1025984" y="40550"/>
                  <a:pt x="1027870" y="41546"/>
                  <a:pt x="1029395" y="42718"/>
                </a:cubicBezTo>
                <a:cubicBezTo>
                  <a:pt x="1030931" y="44008"/>
                  <a:pt x="1032106" y="45473"/>
                  <a:pt x="1032931" y="47113"/>
                </a:cubicBezTo>
                <a:cubicBezTo>
                  <a:pt x="1033868" y="48753"/>
                  <a:pt x="1034343" y="50453"/>
                  <a:pt x="1034343" y="52211"/>
                </a:cubicBezTo>
                <a:lnTo>
                  <a:pt x="1047931" y="52211"/>
                </a:lnTo>
                <a:cubicBezTo>
                  <a:pt x="1047931" y="48695"/>
                  <a:pt x="1047163" y="45473"/>
                  <a:pt x="1045638" y="42542"/>
                </a:cubicBezTo>
                <a:cubicBezTo>
                  <a:pt x="1044226" y="39495"/>
                  <a:pt x="1042159" y="36858"/>
                  <a:pt x="1039459" y="34631"/>
                </a:cubicBezTo>
                <a:cubicBezTo>
                  <a:pt x="1036636" y="32405"/>
                  <a:pt x="1033281" y="30647"/>
                  <a:pt x="1029395" y="29358"/>
                </a:cubicBezTo>
                <a:cubicBezTo>
                  <a:pt x="1025510" y="28069"/>
                  <a:pt x="1021105" y="27424"/>
                  <a:pt x="1016157" y="27424"/>
                </a:cubicBezTo>
                <a:cubicBezTo>
                  <a:pt x="1011572" y="27424"/>
                  <a:pt x="1007392" y="28069"/>
                  <a:pt x="1003631" y="29358"/>
                </a:cubicBezTo>
                <a:cubicBezTo>
                  <a:pt x="999870" y="30529"/>
                  <a:pt x="996572" y="32171"/>
                  <a:pt x="993748" y="34280"/>
                </a:cubicBezTo>
                <a:cubicBezTo>
                  <a:pt x="991037" y="36390"/>
                  <a:pt x="988925" y="38850"/>
                  <a:pt x="987388" y="41663"/>
                </a:cubicBezTo>
                <a:cubicBezTo>
                  <a:pt x="985864" y="44476"/>
                  <a:pt x="985096" y="47464"/>
                  <a:pt x="985096" y="50629"/>
                </a:cubicBezTo>
                <a:cubicBezTo>
                  <a:pt x="985096" y="53911"/>
                  <a:pt x="985807" y="56782"/>
                  <a:pt x="987219" y="59242"/>
                </a:cubicBezTo>
                <a:cubicBezTo>
                  <a:pt x="988744" y="61704"/>
                  <a:pt x="990868" y="63814"/>
                  <a:pt x="993567" y="65571"/>
                </a:cubicBezTo>
                <a:cubicBezTo>
                  <a:pt x="996278" y="67447"/>
                  <a:pt x="999452" y="69087"/>
                  <a:pt x="1003100" y="70493"/>
                </a:cubicBezTo>
                <a:cubicBezTo>
                  <a:pt x="1006861" y="71783"/>
                  <a:pt x="1011041" y="72896"/>
                  <a:pt x="1015626" y="73834"/>
                </a:cubicBezTo>
                <a:cubicBezTo>
                  <a:pt x="1019399" y="74537"/>
                  <a:pt x="1022517" y="75357"/>
                  <a:pt x="1024990" y="76294"/>
                </a:cubicBezTo>
                <a:cubicBezTo>
                  <a:pt x="1027452" y="77115"/>
                  <a:pt x="1029452" y="78053"/>
                  <a:pt x="1030988" y="79107"/>
                </a:cubicBezTo>
                <a:cubicBezTo>
                  <a:pt x="1032513" y="80279"/>
                  <a:pt x="1033575" y="81510"/>
                  <a:pt x="1034162" y="82799"/>
                </a:cubicBezTo>
                <a:cubicBezTo>
                  <a:pt x="1034873" y="84089"/>
                  <a:pt x="1035224" y="85495"/>
                  <a:pt x="1035224" y="87018"/>
                </a:cubicBezTo>
                <a:close/>
                <a:moveTo>
                  <a:pt x="1124862" y="27424"/>
                </a:moveTo>
                <a:cubicBezTo>
                  <a:pt x="1119090" y="27424"/>
                  <a:pt x="1113917" y="28713"/>
                  <a:pt x="1109331" y="31291"/>
                </a:cubicBezTo>
                <a:cubicBezTo>
                  <a:pt x="1104858" y="33753"/>
                  <a:pt x="1100973" y="37151"/>
                  <a:pt x="1097674" y="41487"/>
                </a:cubicBezTo>
                <a:lnTo>
                  <a:pt x="1097674" y="39553"/>
                </a:lnTo>
                <a:lnTo>
                  <a:pt x="1096974" y="28830"/>
                </a:lnTo>
                <a:lnTo>
                  <a:pt x="1084086" y="28830"/>
                </a:lnTo>
                <a:lnTo>
                  <a:pt x="1084086" y="108114"/>
                </a:lnTo>
                <a:lnTo>
                  <a:pt x="1097674" y="108114"/>
                </a:lnTo>
                <a:lnTo>
                  <a:pt x="1097674" y="57308"/>
                </a:lnTo>
                <a:cubicBezTo>
                  <a:pt x="1098623" y="54848"/>
                  <a:pt x="1099742" y="52621"/>
                  <a:pt x="1101029" y="50629"/>
                </a:cubicBezTo>
                <a:cubicBezTo>
                  <a:pt x="1102441" y="48636"/>
                  <a:pt x="1104033" y="46996"/>
                  <a:pt x="1105796" y="45707"/>
                </a:cubicBezTo>
                <a:cubicBezTo>
                  <a:pt x="1107795" y="44066"/>
                  <a:pt x="1110144" y="42894"/>
                  <a:pt x="1112855" y="42191"/>
                </a:cubicBezTo>
                <a:cubicBezTo>
                  <a:pt x="1115566" y="41370"/>
                  <a:pt x="1118616" y="40960"/>
                  <a:pt x="1122038" y="40960"/>
                </a:cubicBezTo>
                <a:cubicBezTo>
                  <a:pt x="1124625" y="40960"/>
                  <a:pt x="1127087" y="41077"/>
                  <a:pt x="1129448" y="41312"/>
                </a:cubicBezTo>
                <a:cubicBezTo>
                  <a:pt x="1131797" y="41546"/>
                  <a:pt x="1134271" y="41957"/>
                  <a:pt x="1136857" y="42542"/>
                </a:cubicBezTo>
                <a:lnTo>
                  <a:pt x="1138800" y="29358"/>
                </a:lnTo>
                <a:cubicBezTo>
                  <a:pt x="1137388" y="28772"/>
                  <a:pt x="1135333" y="28303"/>
                  <a:pt x="1132622" y="27952"/>
                </a:cubicBezTo>
                <a:cubicBezTo>
                  <a:pt x="1129911" y="27599"/>
                  <a:pt x="1127324" y="27424"/>
                  <a:pt x="1124862" y="27424"/>
                </a:cubicBezTo>
                <a:close/>
                <a:moveTo>
                  <a:pt x="1207079" y="108114"/>
                </a:moveTo>
                <a:lnTo>
                  <a:pt x="1207079" y="1582"/>
                </a:lnTo>
                <a:lnTo>
                  <a:pt x="1206018" y="1582"/>
                </a:lnTo>
                <a:lnTo>
                  <a:pt x="1165604" y="17052"/>
                </a:lnTo>
                <a:lnTo>
                  <a:pt x="1165604" y="29358"/>
                </a:lnTo>
                <a:lnTo>
                  <a:pt x="1193491" y="18810"/>
                </a:lnTo>
                <a:lnTo>
                  <a:pt x="1193491" y="108114"/>
                </a:lnTo>
                <a:lnTo>
                  <a:pt x="1207079" y="108114"/>
                </a:lnTo>
                <a:close/>
              </a:path>
            </a:pathLst>
          </a:custGeom>
          <a:solidFill>
            <a:srgbClr val="000000"/>
          </a:solidFill>
          <a:ln w="11290" cap="sq">
            <a:noFill/>
            <a:prstDash val="solid"/>
            <a:miter/>
          </a:ln>
        </p:spPr>
        <p:txBody>
          <a:bodyPr rtlCol="0" anchor="ctr"/>
          <a:lstStyle/>
          <a:p>
            <a:endParaRPr lang="en-US" sz="1701"/>
          </a:p>
        </p:txBody>
      </p:sp>
      <p:sp>
        <p:nvSpPr>
          <p:cNvPr id="76" name="Freeform 75">
            <a:extLst>
              <a:ext uri="{FF2B5EF4-FFF2-40B4-BE49-F238E27FC236}">
                <a16:creationId xmlns:a16="http://schemas.microsoft.com/office/drawing/2014/main" id="{859EC184-BDC6-B847-9C3F-334456A14715}"/>
              </a:ext>
            </a:extLst>
          </p:cNvPr>
          <p:cNvSpPr/>
          <p:nvPr/>
        </p:nvSpPr>
        <p:spPr>
          <a:xfrm>
            <a:off x="3132866" y="5156601"/>
            <a:ext cx="442038" cy="10630"/>
          </a:xfrm>
          <a:custGeom>
            <a:avLst/>
            <a:gdLst>
              <a:gd name="connsiteX0" fmla="*/ 0 w 467811"/>
              <a:gd name="connsiteY0" fmla="*/ 0 h 11250"/>
              <a:gd name="connsiteX1" fmla="*/ 467811 w 467811"/>
              <a:gd name="connsiteY1" fmla="*/ 0 h 11250"/>
            </a:gdLst>
            <a:ahLst/>
            <a:cxnLst>
              <a:cxn ang="0">
                <a:pos x="connsiteX0" y="connsiteY0"/>
              </a:cxn>
              <a:cxn ang="0">
                <a:pos x="connsiteX1" y="connsiteY1"/>
              </a:cxn>
            </a:cxnLst>
            <a:rect l="l" t="t" r="r" b="b"/>
            <a:pathLst>
              <a:path w="467811" h="11250">
                <a:moveTo>
                  <a:pt x="0" y="0"/>
                </a:moveTo>
                <a:lnTo>
                  <a:pt x="467811" y="0"/>
                </a:lnTo>
              </a:path>
            </a:pathLst>
          </a:custGeom>
          <a:solidFill>
            <a:srgbClr val="000000">
              <a:alpha val="0"/>
            </a:srgbClr>
          </a:solidFill>
          <a:ln w="11290" cap="sq">
            <a:noFill/>
            <a:prstDash val="solid"/>
            <a:miter/>
          </a:ln>
        </p:spPr>
        <p:txBody>
          <a:bodyPr rtlCol="0" anchor="ctr"/>
          <a:lstStyle/>
          <a:p>
            <a:endParaRPr lang="en-US" sz="1701"/>
          </a:p>
        </p:txBody>
      </p:sp>
      <p:sp>
        <p:nvSpPr>
          <p:cNvPr id="77" name="Freeform 76">
            <a:extLst>
              <a:ext uri="{FF2B5EF4-FFF2-40B4-BE49-F238E27FC236}">
                <a16:creationId xmlns:a16="http://schemas.microsoft.com/office/drawing/2014/main" id="{5E766209-462F-174E-B74F-99742922E423}"/>
              </a:ext>
            </a:extLst>
          </p:cNvPr>
          <p:cNvSpPr/>
          <p:nvPr/>
        </p:nvSpPr>
        <p:spPr>
          <a:xfrm>
            <a:off x="3197723" y="5161916"/>
            <a:ext cx="378001" cy="10630"/>
          </a:xfrm>
          <a:custGeom>
            <a:avLst/>
            <a:gdLst>
              <a:gd name="connsiteX0" fmla="*/ 0 w 400040"/>
              <a:gd name="connsiteY0" fmla="*/ 0 h 11250"/>
              <a:gd name="connsiteX1" fmla="*/ 400040 w 400040"/>
              <a:gd name="connsiteY1" fmla="*/ 0 h 11250"/>
            </a:gdLst>
            <a:ahLst/>
            <a:cxnLst>
              <a:cxn ang="0">
                <a:pos x="connsiteX0" y="connsiteY0"/>
              </a:cxn>
              <a:cxn ang="0">
                <a:pos x="connsiteX1" y="connsiteY1"/>
              </a:cxn>
            </a:cxnLst>
            <a:rect l="l" t="t" r="r" b="b"/>
            <a:pathLst>
              <a:path w="400040" h="11250">
                <a:moveTo>
                  <a:pt x="0" y="0"/>
                </a:moveTo>
                <a:lnTo>
                  <a:pt x="400040" y="0"/>
                </a:lnTo>
              </a:path>
            </a:pathLst>
          </a:custGeom>
          <a:noFill/>
          <a:ln w="11290" cap="flat">
            <a:solidFill>
              <a:srgbClr val="595959"/>
            </a:solidFill>
            <a:prstDash val="solid"/>
            <a:round/>
          </a:ln>
        </p:spPr>
        <p:txBody>
          <a:bodyPr rtlCol="0" anchor="ctr"/>
          <a:lstStyle/>
          <a:p>
            <a:endParaRPr lang="en-US" sz="1701"/>
          </a:p>
        </p:txBody>
      </p:sp>
      <p:sp>
        <p:nvSpPr>
          <p:cNvPr id="78" name="Freeform 77">
            <a:extLst>
              <a:ext uri="{FF2B5EF4-FFF2-40B4-BE49-F238E27FC236}">
                <a16:creationId xmlns:a16="http://schemas.microsoft.com/office/drawing/2014/main" id="{D17323A9-B227-6546-8629-F5E8B9F5B812}"/>
              </a:ext>
            </a:extLst>
          </p:cNvPr>
          <p:cNvSpPr/>
          <p:nvPr/>
        </p:nvSpPr>
        <p:spPr>
          <a:xfrm>
            <a:off x="3575725" y="5144356"/>
            <a:ext cx="48433" cy="35119"/>
          </a:xfrm>
          <a:custGeom>
            <a:avLst/>
            <a:gdLst>
              <a:gd name="connsiteX0" fmla="*/ 0 w 51257"/>
              <a:gd name="connsiteY0" fmla="*/ 37167 h 37167"/>
              <a:gd name="connsiteX1" fmla="*/ 51258 w 51257"/>
              <a:gd name="connsiteY1" fmla="*/ 18584 h 37167"/>
              <a:gd name="connsiteX2" fmla="*/ 0 w 51257"/>
              <a:gd name="connsiteY2" fmla="*/ 0 h 37167"/>
            </a:gdLst>
            <a:ahLst/>
            <a:cxnLst>
              <a:cxn ang="0">
                <a:pos x="connsiteX0" y="connsiteY0"/>
              </a:cxn>
              <a:cxn ang="0">
                <a:pos x="connsiteX1" y="connsiteY1"/>
              </a:cxn>
              <a:cxn ang="0">
                <a:pos x="connsiteX2" y="connsiteY2"/>
              </a:cxn>
            </a:cxnLst>
            <a:rect l="l" t="t" r="r" b="b"/>
            <a:pathLst>
              <a:path w="51257" h="37167">
                <a:moveTo>
                  <a:pt x="0" y="37167"/>
                </a:moveTo>
                <a:lnTo>
                  <a:pt x="51258" y="18584"/>
                </a:lnTo>
                <a:lnTo>
                  <a:pt x="0" y="0"/>
                </a:lnTo>
                <a:close/>
              </a:path>
            </a:pathLst>
          </a:custGeom>
          <a:solidFill>
            <a:srgbClr val="595959"/>
          </a:solidFill>
          <a:ln w="11290" cap="flat">
            <a:solidFill>
              <a:srgbClr val="595959"/>
            </a:solidFill>
            <a:prstDash val="solid"/>
            <a:miter/>
          </a:ln>
        </p:spPr>
        <p:txBody>
          <a:bodyPr rtlCol="0" anchor="ctr"/>
          <a:lstStyle/>
          <a:p>
            <a:endParaRPr lang="en-US" sz="1701"/>
          </a:p>
        </p:txBody>
      </p:sp>
    </p:spTree>
    <p:custDataLst>
      <p:tags r:id="rId1"/>
    </p:custDataLst>
    <p:extLst>
      <p:ext uri="{BB962C8B-B14F-4D97-AF65-F5344CB8AC3E}">
        <p14:creationId xmlns:p14="http://schemas.microsoft.com/office/powerpoint/2010/main" val="130173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3">
                                            <p:txEl>
                                              <p:pRg st="2" end="2"/>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50" grpId="0" animBg="1"/>
      <p:bldP spid="51" grpId="0" animBg="1"/>
      <p:bldP spid="53" grpId="0" animBg="1"/>
      <p:bldP spid="54"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9A84870B-5FFA-6947-8E6C-0EF165A34910}"/>
              </a:ext>
            </a:extLst>
          </p:cNvPr>
          <p:cNvGrpSpPr/>
          <p:nvPr/>
        </p:nvGrpSpPr>
        <p:grpSpPr>
          <a:xfrm>
            <a:off x="3534054" y="4747172"/>
            <a:ext cx="3606372" cy="571707"/>
            <a:chOff x="6179139" y="5091545"/>
            <a:chExt cx="6782488" cy="1075207"/>
          </a:xfrm>
        </p:grpSpPr>
        <p:sp>
          <p:nvSpPr>
            <p:cNvPr id="4" name="TextBox 3">
              <a:extLst>
                <a:ext uri="{FF2B5EF4-FFF2-40B4-BE49-F238E27FC236}">
                  <a16:creationId xmlns:a16="http://schemas.microsoft.com/office/drawing/2014/main" id="{28771CC5-3731-5B4D-8A2E-AA23DB746382}"/>
                </a:ext>
              </a:extLst>
            </p:cNvPr>
            <p:cNvSpPr txBox="1"/>
            <p:nvPr/>
          </p:nvSpPr>
          <p:spPr>
            <a:xfrm>
              <a:off x="6217526" y="5121132"/>
              <a:ext cx="2421456" cy="752483"/>
            </a:xfrm>
            <a:prstGeom prst="rect">
              <a:avLst/>
            </a:prstGeom>
            <a:noFill/>
          </p:spPr>
          <p:txBody>
            <a:bodyPr wrap="none" rtlCol="0">
              <a:spAutoFit/>
            </a:bodyPr>
            <a:lstStyle/>
            <a:p>
              <a:r>
                <a:rPr lang="en-GB" sz="1000" dirty="0"/>
                <a:t>2 mem. acc. (“[…]”)</a:t>
              </a:r>
            </a:p>
            <a:p>
              <a:r>
                <a:rPr lang="en-GB" sz="1000" dirty="0"/>
                <a:t>8 reg. acc.</a:t>
              </a:r>
            </a:p>
          </p:txBody>
        </p:sp>
        <p:sp>
          <p:nvSpPr>
            <p:cNvPr id="13" name="TextBox 12">
              <a:extLst>
                <a:ext uri="{FF2B5EF4-FFF2-40B4-BE49-F238E27FC236}">
                  <a16:creationId xmlns:a16="http://schemas.microsoft.com/office/drawing/2014/main" id="{CDA2021B-24E3-F84B-907A-6D71C780DE05}"/>
                </a:ext>
              </a:extLst>
            </p:cNvPr>
            <p:cNvSpPr txBox="1"/>
            <p:nvPr/>
          </p:nvSpPr>
          <p:spPr>
            <a:xfrm>
              <a:off x="9848459" y="5124852"/>
              <a:ext cx="2575210" cy="1041900"/>
            </a:xfrm>
            <a:prstGeom prst="rect">
              <a:avLst/>
            </a:prstGeom>
            <a:noFill/>
          </p:spPr>
          <p:txBody>
            <a:bodyPr wrap="none" rtlCol="0">
              <a:spAutoFit/>
            </a:bodyPr>
            <a:lstStyle/>
            <a:p>
              <a:r>
                <a:rPr lang="en-GB" sz="1000" dirty="0"/>
                <a:t>2 mem. acc. (“”)</a:t>
              </a:r>
            </a:p>
            <a:p>
              <a:r>
                <a:rPr lang="en-GB" sz="1000" dirty="0"/>
                <a:t>4 reg access</a:t>
              </a:r>
            </a:p>
            <a:p>
              <a:r>
                <a:rPr lang="en-GB" sz="1000" dirty="0"/>
                <a:t>(no load instructions)</a:t>
              </a:r>
            </a:p>
          </p:txBody>
        </p:sp>
        <p:cxnSp>
          <p:nvCxnSpPr>
            <p:cNvPr id="15" name="Straight Connector 14">
              <a:extLst>
                <a:ext uri="{FF2B5EF4-FFF2-40B4-BE49-F238E27FC236}">
                  <a16:creationId xmlns:a16="http://schemas.microsoft.com/office/drawing/2014/main" id="{C18FDF7B-C8D2-6D44-9B04-84D4E545DF04}"/>
                </a:ext>
              </a:extLst>
            </p:cNvPr>
            <p:cNvCxnSpPr>
              <a:cxnSpLocks/>
            </p:cNvCxnSpPr>
            <p:nvPr/>
          </p:nvCxnSpPr>
          <p:spPr>
            <a:xfrm flipH="1" flipV="1">
              <a:off x="6179139" y="5091545"/>
              <a:ext cx="6782488" cy="2"/>
            </a:xfrm>
            <a:prstGeom prst="line">
              <a:avLst/>
            </a:prstGeom>
            <a:ln w="12700" cap="sq">
              <a:solidFill>
                <a:srgbClr val="6F6F6E"/>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8F109E14-2747-0044-8079-FA9456A1DE58}"/>
              </a:ext>
            </a:extLst>
          </p:cNvPr>
          <p:cNvGrpSpPr/>
          <p:nvPr/>
        </p:nvGrpSpPr>
        <p:grpSpPr>
          <a:xfrm>
            <a:off x="3503957" y="3740676"/>
            <a:ext cx="4137330" cy="1415072"/>
            <a:chOff x="6181034" y="3284196"/>
            <a:chExt cx="7781057" cy="2661323"/>
          </a:xfrm>
        </p:grpSpPr>
        <p:sp>
          <p:nvSpPr>
            <p:cNvPr id="9" name="Rectangle 8">
              <a:extLst>
                <a:ext uri="{FF2B5EF4-FFF2-40B4-BE49-F238E27FC236}">
                  <a16:creationId xmlns:a16="http://schemas.microsoft.com/office/drawing/2014/main" id="{4D15E4F3-0FA3-8043-BA16-7C6D79FBF761}"/>
                </a:ext>
              </a:extLst>
            </p:cNvPr>
            <p:cNvSpPr/>
            <p:nvPr/>
          </p:nvSpPr>
          <p:spPr>
            <a:xfrm>
              <a:off x="9876486" y="4101871"/>
              <a:ext cx="4085605" cy="578835"/>
            </a:xfrm>
            <a:prstGeom prst="rect">
              <a:avLst/>
            </a:prstGeom>
            <a:noFill/>
            <a:ln w="12700">
              <a:noFill/>
            </a:ln>
          </p:spPr>
          <p:txBody>
            <a:bodyPr wrap="none">
              <a:spAutoFit/>
            </a:bodyPr>
            <a:lstStyle/>
            <a:p>
              <a:r>
                <a:rPr lang="de-CH" sz="1400" dirty="0" err="1">
                  <a:latin typeface="Consolas" panose="020B0609020204030204" pitchFamily="49" charset="0"/>
                  <a:cs typeface="Consolas" panose="020B0609020204030204" pitchFamily="49" charset="0"/>
                </a:rPr>
                <a:t>FMAdd</a:t>
              </a:r>
              <a:r>
                <a:rPr lang="de-CH" sz="1400" dirty="0">
                  <a:latin typeface="Consolas" panose="020B0609020204030204" pitchFamily="49" charset="0"/>
                  <a:cs typeface="Consolas" panose="020B0609020204030204" pitchFamily="49" charset="0"/>
                </a:rPr>
                <a:t> R2, SSR0, SSR1</a:t>
              </a:r>
            </a:p>
          </p:txBody>
        </p:sp>
        <p:sp>
          <p:nvSpPr>
            <p:cNvPr id="7" name="Rectangle 6">
              <a:extLst>
                <a:ext uri="{FF2B5EF4-FFF2-40B4-BE49-F238E27FC236}">
                  <a16:creationId xmlns:a16="http://schemas.microsoft.com/office/drawing/2014/main" id="{724B7F15-1810-124B-BAD9-897B8F59BA8E}"/>
                </a:ext>
              </a:extLst>
            </p:cNvPr>
            <p:cNvSpPr/>
            <p:nvPr/>
          </p:nvSpPr>
          <p:spPr>
            <a:xfrm>
              <a:off x="6237635" y="3855650"/>
              <a:ext cx="3898688" cy="1389204"/>
            </a:xfrm>
            <a:prstGeom prst="rect">
              <a:avLst/>
            </a:prstGeom>
            <a:noFill/>
            <a:ln w="12700">
              <a:noFill/>
            </a:ln>
          </p:spPr>
          <p:txBody>
            <a:bodyPr wrap="none">
              <a:spAutoFit/>
            </a:bodyPr>
            <a:lstStyle/>
            <a:p>
              <a:r>
                <a:rPr lang="de-CH" sz="1400" dirty="0">
                  <a:latin typeface="Consolas" panose="020B0609020204030204" pitchFamily="49" charset="0"/>
                  <a:cs typeface="Consolas" panose="020B0609020204030204" pitchFamily="49" charset="0"/>
                </a:rPr>
                <a:t>LDS  R2, [R0]</a:t>
              </a:r>
            </a:p>
            <a:p>
              <a:r>
                <a:rPr lang="de-CH" sz="1400" dirty="0">
                  <a:latin typeface="Consolas" panose="020B0609020204030204" pitchFamily="49" charset="0"/>
                  <a:cs typeface="Consolas" panose="020B0609020204030204" pitchFamily="49" charset="0"/>
                </a:rPr>
                <a:t>LDS  R3, [R1]</a:t>
              </a:r>
            </a:p>
            <a:p>
              <a:r>
                <a:rPr lang="de-CH" sz="1400" dirty="0">
                  <a:latin typeface="Consolas" panose="020B0609020204030204" pitchFamily="49" charset="0"/>
                  <a:cs typeface="Consolas" panose="020B0609020204030204" pitchFamily="49" charset="0"/>
                </a:rPr>
                <a:t>FFMA R4, R2, R3, R2</a:t>
              </a:r>
            </a:p>
          </p:txBody>
        </p:sp>
        <p:cxnSp>
          <p:nvCxnSpPr>
            <p:cNvPr id="10" name="Straight Connector 9">
              <a:extLst>
                <a:ext uri="{FF2B5EF4-FFF2-40B4-BE49-F238E27FC236}">
                  <a16:creationId xmlns:a16="http://schemas.microsoft.com/office/drawing/2014/main" id="{FB78F66E-769B-124A-8F44-734D29E1CB51}"/>
                </a:ext>
              </a:extLst>
            </p:cNvPr>
            <p:cNvCxnSpPr>
              <a:cxnSpLocks/>
            </p:cNvCxnSpPr>
            <p:nvPr/>
          </p:nvCxnSpPr>
          <p:spPr>
            <a:xfrm>
              <a:off x="9935858" y="3635866"/>
              <a:ext cx="0" cy="2309653"/>
            </a:xfrm>
            <a:prstGeom prst="line">
              <a:avLst/>
            </a:prstGeom>
            <a:ln w="12700" cap="sq">
              <a:solidFill>
                <a:srgbClr val="6F6F6E"/>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B2AFD4-D448-484D-A57E-65203837440C}"/>
                </a:ext>
              </a:extLst>
            </p:cNvPr>
            <p:cNvSpPr txBox="1"/>
            <p:nvPr/>
          </p:nvSpPr>
          <p:spPr>
            <a:xfrm>
              <a:off x="6181034" y="3284196"/>
              <a:ext cx="2752597" cy="578836"/>
            </a:xfrm>
            <a:prstGeom prst="rect">
              <a:avLst/>
            </a:prstGeom>
            <a:noFill/>
          </p:spPr>
          <p:txBody>
            <a:bodyPr wrap="none" rtlCol="0">
              <a:spAutoFit/>
            </a:bodyPr>
            <a:lstStyle/>
            <a:p>
              <a:r>
                <a:rPr lang="en-GB" sz="1400" b="1" dirty="0"/>
                <a:t>GPU Assembly</a:t>
              </a:r>
            </a:p>
          </p:txBody>
        </p:sp>
        <p:sp>
          <p:nvSpPr>
            <p:cNvPr id="12" name="TextBox 11">
              <a:extLst>
                <a:ext uri="{FF2B5EF4-FFF2-40B4-BE49-F238E27FC236}">
                  <a16:creationId xmlns:a16="http://schemas.microsoft.com/office/drawing/2014/main" id="{25B35297-5872-3042-804D-18D6E28780BA}"/>
                </a:ext>
              </a:extLst>
            </p:cNvPr>
            <p:cNvSpPr txBox="1"/>
            <p:nvPr/>
          </p:nvSpPr>
          <p:spPr>
            <a:xfrm>
              <a:off x="9916099" y="3284196"/>
              <a:ext cx="3048043" cy="578836"/>
            </a:xfrm>
            <a:prstGeom prst="rect">
              <a:avLst/>
            </a:prstGeom>
            <a:noFill/>
          </p:spPr>
          <p:txBody>
            <a:bodyPr wrap="none" rtlCol="0">
              <a:spAutoFit/>
            </a:bodyPr>
            <a:lstStyle/>
            <a:p>
              <a:r>
                <a:rPr lang="en-GB" sz="1400" b="1" dirty="0"/>
                <a:t>Snitch Assembly</a:t>
              </a:r>
            </a:p>
          </p:txBody>
        </p:sp>
      </p:grpSp>
      <p:sp>
        <p:nvSpPr>
          <p:cNvPr id="6" name="Title 5">
            <a:extLst>
              <a:ext uri="{FF2B5EF4-FFF2-40B4-BE49-F238E27FC236}">
                <a16:creationId xmlns:a16="http://schemas.microsoft.com/office/drawing/2014/main" id="{126EFC6E-B94F-1A4A-A9AD-378D821ADDBD}"/>
              </a:ext>
            </a:extLst>
          </p:cNvPr>
          <p:cNvSpPr>
            <a:spLocks noGrp="1"/>
          </p:cNvSpPr>
          <p:nvPr>
            <p:ph type="title"/>
          </p:nvPr>
        </p:nvSpPr>
        <p:spPr>
          <a:xfrm>
            <a:off x="443953" y="90303"/>
            <a:ext cx="9295999" cy="759826"/>
          </a:xfrm>
          <a:noFill/>
        </p:spPr>
        <p:txBody>
          <a:bodyPr vert="horz" lIns="132665" tIns="0" rIns="136067" bIns="0" rtlCol="0" anchor="b" anchorCtr="0">
            <a:noAutofit/>
          </a:bodyPr>
          <a:lstStyle/>
          <a:p>
            <a:r>
              <a:rPr lang="en-GB" dirty="0"/>
              <a:t>SNITCH vs GPU PE</a:t>
            </a:r>
          </a:p>
        </p:txBody>
      </p:sp>
      <p:sp>
        <p:nvSpPr>
          <p:cNvPr id="2" name="Content Placeholder 1">
            <a:extLst>
              <a:ext uri="{FF2B5EF4-FFF2-40B4-BE49-F238E27FC236}">
                <a16:creationId xmlns:a16="http://schemas.microsoft.com/office/drawing/2014/main" id="{DE305A39-57F5-AA45-B159-289699A4DDE5}"/>
              </a:ext>
            </a:extLst>
          </p:cNvPr>
          <p:cNvSpPr>
            <a:spLocks noGrp="1"/>
          </p:cNvSpPr>
          <p:nvPr>
            <p:ph sz="half" idx="1"/>
          </p:nvPr>
        </p:nvSpPr>
        <p:spPr>
          <a:xfrm>
            <a:off x="260137" y="1044566"/>
            <a:ext cx="9989332" cy="2323508"/>
          </a:xfrm>
        </p:spPr>
        <p:txBody>
          <a:bodyPr vert="horz" lIns="0" tIns="46800" rIns="0" bIns="45720" rtlCol="0">
            <a:noAutofit/>
          </a:bodyPr>
          <a:lstStyle/>
          <a:p>
            <a:pPr>
              <a:spcBef>
                <a:spcPts val="1200"/>
              </a:spcBef>
            </a:pPr>
            <a:r>
              <a:rPr lang="en-GB" sz="2000" b="0" dirty="0">
                <a:solidFill>
                  <a:schemeClr val="tx1"/>
                </a:solidFill>
                <a:latin typeface="+mj-lt"/>
              </a:rPr>
              <a:t>Snitch dissipates significant fraction of power in its FPU (more is better):</a:t>
            </a:r>
          </a:p>
          <a:p>
            <a:pPr lvl="1">
              <a:spcBef>
                <a:spcPts val="600"/>
              </a:spcBef>
            </a:pPr>
            <a:r>
              <a:rPr lang="en-US" sz="1800" dirty="0">
                <a:solidFill>
                  <a:srgbClr val="FF0000"/>
                </a:solidFill>
              </a:rPr>
              <a:t>GPUs  not much (5% reported in [1])</a:t>
            </a:r>
          </a:p>
          <a:p>
            <a:pPr>
              <a:spcBef>
                <a:spcPts val="1200"/>
              </a:spcBef>
            </a:pPr>
            <a:r>
              <a:rPr lang="en-GB" sz="2000" b="0" dirty="0">
                <a:solidFill>
                  <a:schemeClr val="tx1"/>
                </a:solidFill>
                <a:latin typeface="+mj-lt"/>
              </a:rPr>
              <a:t>Compared to NVIDIA GPU :</a:t>
            </a:r>
            <a:endParaRPr lang="en-US" sz="2000" b="0" dirty="0">
              <a:solidFill>
                <a:schemeClr val="tx1"/>
              </a:solidFill>
              <a:latin typeface="+mj-lt"/>
            </a:endParaRPr>
          </a:p>
          <a:p>
            <a:pPr lvl="1">
              <a:spcBef>
                <a:spcPts val="600"/>
              </a:spcBef>
            </a:pPr>
            <a:r>
              <a:rPr lang="en-US" sz="1800" dirty="0"/>
              <a:t>Register file in GPU holds registers and thread-local data</a:t>
            </a:r>
          </a:p>
          <a:p>
            <a:pPr lvl="1">
              <a:spcBef>
                <a:spcPts val="600"/>
              </a:spcBef>
            </a:pPr>
            <a:r>
              <a:rPr lang="en-US" sz="1800" dirty="0"/>
              <a:t>Each register read/write is an SRAM access</a:t>
            </a:r>
          </a:p>
          <a:p>
            <a:pPr lvl="1">
              <a:spcBef>
                <a:spcPts val="600"/>
              </a:spcBef>
            </a:pPr>
            <a:r>
              <a:rPr lang="en-US" sz="1800" dirty="0"/>
              <a:t>Data </a:t>
            </a:r>
            <a:r>
              <a:rPr lang="en-US" sz="1800" i="1" dirty="0">
                <a:solidFill>
                  <a:srgbClr val="FF0000"/>
                </a:solidFill>
              </a:rPr>
              <a:t>and</a:t>
            </a:r>
            <a:r>
              <a:rPr lang="en-US" sz="1800" dirty="0"/>
              <a:t> register accesses are in SRAM</a:t>
            </a:r>
            <a:endParaRPr lang="en-US" sz="2000" b="0" dirty="0">
              <a:solidFill>
                <a:schemeClr val="tx1"/>
              </a:solidFill>
              <a:latin typeface="+mj-lt"/>
            </a:endParaRPr>
          </a:p>
          <a:p>
            <a:pPr marL="0" indent="0">
              <a:spcBef>
                <a:spcPts val="1200"/>
              </a:spcBef>
              <a:buNone/>
            </a:pPr>
            <a:endParaRPr lang="en-US" sz="2000" b="0" dirty="0">
              <a:solidFill>
                <a:schemeClr val="tx1"/>
              </a:solidFill>
              <a:latin typeface="+mj-lt"/>
            </a:endParaRPr>
          </a:p>
        </p:txBody>
      </p:sp>
      <p:grpSp>
        <p:nvGrpSpPr>
          <p:cNvPr id="31" name="Group 30">
            <a:extLst>
              <a:ext uri="{FF2B5EF4-FFF2-40B4-BE49-F238E27FC236}">
                <a16:creationId xmlns:a16="http://schemas.microsoft.com/office/drawing/2014/main" id="{6ADC085D-EF53-7B4A-97F4-975405A36580}"/>
              </a:ext>
            </a:extLst>
          </p:cNvPr>
          <p:cNvGrpSpPr/>
          <p:nvPr/>
        </p:nvGrpSpPr>
        <p:grpSpPr>
          <a:xfrm>
            <a:off x="3433277" y="5309235"/>
            <a:ext cx="4152164" cy="345351"/>
            <a:chOff x="5390013" y="5917488"/>
            <a:chExt cx="7808961" cy="649498"/>
          </a:xfrm>
        </p:grpSpPr>
        <p:sp>
          <p:nvSpPr>
            <p:cNvPr id="17" name="TextBox 16">
              <a:extLst>
                <a:ext uri="{FF2B5EF4-FFF2-40B4-BE49-F238E27FC236}">
                  <a16:creationId xmlns:a16="http://schemas.microsoft.com/office/drawing/2014/main" id="{9F6D7EC2-243D-8C46-A14F-5E1B55D01239}"/>
                </a:ext>
              </a:extLst>
            </p:cNvPr>
            <p:cNvSpPr txBox="1"/>
            <p:nvPr/>
          </p:nvSpPr>
          <p:spPr>
            <a:xfrm>
              <a:off x="5390013" y="5930271"/>
              <a:ext cx="4073548" cy="636715"/>
            </a:xfrm>
            <a:prstGeom prst="rect">
              <a:avLst/>
            </a:prstGeom>
            <a:noFill/>
          </p:spPr>
          <p:txBody>
            <a:bodyPr wrap="none" rtlCol="0">
              <a:spAutoFit/>
            </a:bodyPr>
            <a:lstStyle/>
            <a:p>
              <a:r>
                <a:rPr lang="en-GB" sz="1600" b="1" dirty="0">
                  <a:solidFill>
                    <a:srgbClr val="C00000"/>
                  </a:solidFill>
                </a:rPr>
                <a:t>= 10 SRAM hits total</a:t>
              </a:r>
            </a:p>
          </p:txBody>
        </p:sp>
        <p:sp>
          <p:nvSpPr>
            <p:cNvPr id="18" name="TextBox 17">
              <a:extLst>
                <a:ext uri="{FF2B5EF4-FFF2-40B4-BE49-F238E27FC236}">
                  <a16:creationId xmlns:a16="http://schemas.microsoft.com/office/drawing/2014/main" id="{01E9D3E5-83A0-2C46-B79F-6B5930498143}"/>
                </a:ext>
              </a:extLst>
            </p:cNvPr>
            <p:cNvSpPr txBox="1"/>
            <p:nvPr/>
          </p:nvSpPr>
          <p:spPr>
            <a:xfrm>
              <a:off x="9339474" y="5917488"/>
              <a:ext cx="3859500" cy="636713"/>
            </a:xfrm>
            <a:prstGeom prst="rect">
              <a:avLst/>
            </a:prstGeom>
            <a:noFill/>
          </p:spPr>
          <p:txBody>
            <a:bodyPr wrap="none" rtlCol="0">
              <a:spAutoFit/>
            </a:bodyPr>
            <a:lstStyle/>
            <a:p>
              <a:r>
                <a:rPr lang="en-GB" sz="1600" b="1" dirty="0">
                  <a:solidFill>
                    <a:srgbClr val="00B050"/>
                  </a:solidFill>
                </a:rPr>
                <a:t>= 2 SRAM hits total</a:t>
              </a:r>
            </a:p>
          </p:txBody>
        </p:sp>
      </p:grpSp>
      <p:sp>
        <p:nvSpPr>
          <p:cNvPr id="22" name="Segnaposto numero diapositiva 5"/>
          <p:cNvSpPr>
            <a:spLocks noGrp="1"/>
          </p:cNvSpPr>
          <p:nvPr>
            <p:ph type="sldNum" sz="quarter" idx="4294967295"/>
          </p:nvPr>
        </p:nvSpPr>
        <p:spPr>
          <a:xfrm>
            <a:off x="10979315" y="6093090"/>
            <a:ext cx="503001" cy="442512"/>
          </a:xfrm>
        </p:spPr>
        <p:txBody>
          <a:bodyPr/>
          <a:lstStyle/>
          <a:p>
            <a:fld id="{6C6AE60A-B69C-4790-82F7-3882EDF23186}" type="slidenum">
              <a:rPr lang="de-CH" smtClean="0"/>
              <a:pPr/>
              <a:t>13</a:t>
            </a:fld>
            <a:endParaRPr lang="de-CH" dirty="0"/>
          </a:p>
        </p:txBody>
      </p:sp>
    </p:spTree>
    <p:extLst>
      <p:ext uri="{BB962C8B-B14F-4D97-AF65-F5344CB8AC3E}">
        <p14:creationId xmlns:p14="http://schemas.microsoft.com/office/powerpoint/2010/main" val="3260728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dirty="0"/>
              <a:t>Efficient PE architecture in perspective</a:t>
            </a:r>
            <a:br>
              <a:rPr lang="en-US" b="1" noProof="0" dirty="0"/>
            </a:br>
            <a:endParaRPr lang="en-US" sz="1701" dirty="0"/>
          </a:p>
        </p:txBody>
      </p:sp>
      <p:sp>
        <p:nvSpPr>
          <p:cNvPr id="5" name="Slide Number Placeholder 4">
            <a:extLst>
              <a:ext uri="{FF2B5EF4-FFF2-40B4-BE49-F238E27FC236}">
                <a16:creationId xmlns:a16="http://schemas.microsoft.com/office/drawing/2014/main" id="{A88D05C2-B986-C543-874D-610EC6E136DE}"/>
              </a:ext>
            </a:extLst>
          </p:cNvPr>
          <p:cNvSpPr>
            <a:spLocks noGrp="1"/>
          </p:cNvSpPr>
          <p:nvPr>
            <p:ph type="sldNum" sz="quarter" idx="12"/>
          </p:nvPr>
        </p:nvSpPr>
        <p:spPr/>
        <p:txBody>
          <a:bodyPr/>
          <a:lstStyle/>
          <a:p>
            <a:fld id="{5ACA52AF-F19D-405C-AD5F-7D94B96A5CC3}" type="slidenum">
              <a:rPr lang="de-CH" noProof="0" smtClean="0">
                <a:solidFill>
                  <a:schemeClr val="tx1"/>
                </a:solidFill>
              </a:rPr>
              <a:t>14</a:t>
            </a:fld>
            <a:endParaRPr lang="de-CH" noProof="0" dirty="0">
              <a:solidFill>
                <a:schemeClr val="tx1"/>
              </a:solidFill>
            </a:endParaRPr>
          </a:p>
        </p:txBody>
      </p:sp>
      <p:sp>
        <p:nvSpPr>
          <p:cNvPr id="13" name="Content Placeholder 12">
            <a:extLst>
              <a:ext uri="{FF2B5EF4-FFF2-40B4-BE49-F238E27FC236}">
                <a16:creationId xmlns:a16="http://schemas.microsoft.com/office/drawing/2014/main" id="{86BD485D-0F1F-694C-8EE9-F77D869039D9}"/>
              </a:ext>
            </a:extLst>
          </p:cNvPr>
          <p:cNvSpPr>
            <a:spLocks noGrp="1"/>
          </p:cNvSpPr>
          <p:nvPr>
            <p:ph idx="4294967295"/>
          </p:nvPr>
        </p:nvSpPr>
        <p:spPr>
          <a:xfrm>
            <a:off x="244659" y="1826999"/>
            <a:ext cx="11750675" cy="4592638"/>
          </a:xfrm>
        </p:spPr>
        <p:txBody>
          <a:bodyPr/>
          <a:lstStyle/>
          <a:p>
            <a:pPr marL="457200" indent="-457200">
              <a:buFont typeface="+mj-lt"/>
              <a:buAutoNum type="arabicPeriod"/>
            </a:pPr>
            <a:r>
              <a:rPr lang="en-US" sz="2400" dirty="0"/>
              <a:t>Minimize control overhead </a:t>
            </a:r>
            <a:r>
              <a:rPr lang="en-US" sz="2400" dirty="0">
                <a:sym typeface="Wingdings" panose="05000000000000000000" pitchFamily="2" charset="2"/>
              </a:rPr>
              <a:t> Simple, shallow pipelines</a:t>
            </a:r>
            <a:endParaRPr lang="en-US" sz="2400" noProof="0" dirty="0"/>
          </a:p>
          <a:p>
            <a:pPr marL="457200" indent="-457200">
              <a:buFont typeface="+mj-lt"/>
              <a:buAutoNum type="arabicPeriod"/>
            </a:pPr>
            <a:r>
              <a:rPr lang="en-US" sz="2400" noProof="0" dirty="0"/>
              <a:t>Reduce VNB  </a:t>
            </a:r>
            <a:r>
              <a:rPr lang="en-US" sz="2400" noProof="0" dirty="0">
                <a:sym typeface="Wingdings" panose="05000000000000000000" pitchFamily="2" charset="2"/>
              </a:rPr>
              <a:t> amortize IF: SSR-FREP </a:t>
            </a:r>
            <a:r>
              <a:rPr lang="en-US" sz="2400" dirty="0">
                <a:sym typeface="Wingdings" panose="05000000000000000000" pitchFamily="2" charset="2"/>
              </a:rPr>
              <a:t>+ SIMD (</a:t>
            </a:r>
            <a:r>
              <a:rPr lang="en-US" sz="2400" noProof="0" dirty="0">
                <a:sym typeface="Wingdings" panose="05000000000000000000" pitchFamily="2" charset="2"/>
              </a:rPr>
              <a:t>Vector processing) </a:t>
            </a:r>
            <a:endParaRPr lang="en-US" sz="2400" noProof="0" dirty="0"/>
          </a:p>
          <a:p>
            <a:pPr marL="457200" indent="-457200">
              <a:buFont typeface="+mj-lt"/>
              <a:buAutoNum type="arabicPeriod"/>
            </a:pPr>
            <a:r>
              <a:rPr lang="en-US" sz="2400" dirty="0"/>
              <a:t>Hide memory latency </a:t>
            </a:r>
            <a:r>
              <a:rPr lang="en-US" sz="2400" dirty="0">
                <a:sym typeface="Wingdings" panose="05000000000000000000" pitchFamily="2" charset="2"/>
              </a:rPr>
              <a:t> non-blocking LD/</a:t>
            </a:r>
            <a:r>
              <a:rPr lang="en-US" sz="2400" dirty="0" err="1">
                <a:sym typeface="Wingdings" panose="05000000000000000000" pitchFamily="2" charset="2"/>
              </a:rPr>
              <a:t>ST+dependency</a:t>
            </a:r>
            <a:r>
              <a:rPr lang="en-US" sz="2400" dirty="0">
                <a:sym typeface="Wingdings" panose="05000000000000000000" pitchFamily="2" charset="2"/>
              </a:rPr>
              <a:t> tracking </a:t>
            </a:r>
            <a:endParaRPr lang="en-US" sz="2400" b="1" i="1" noProof="0" dirty="0"/>
          </a:p>
          <a:p>
            <a:pPr marL="457200" indent="-457200">
              <a:buFont typeface="+mj-lt"/>
              <a:buAutoNum type="arabicPeriod"/>
            </a:pPr>
            <a:r>
              <a:rPr lang="en-US" sz="2400" noProof="0" dirty="0"/>
              <a:t>Highly expressive, domain-</a:t>
            </a:r>
            <a:r>
              <a:rPr lang="en-US" sz="2400" noProof="0" dirty="0" err="1"/>
              <a:t>specifi</a:t>
            </a:r>
            <a:r>
              <a:rPr lang="en-US" sz="2400" dirty="0"/>
              <a:t>c instructions </a:t>
            </a:r>
            <a:r>
              <a:rPr lang="en-US" sz="2400" dirty="0">
                <a:sym typeface="Wingdings" panose="05000000000000000000" pitchFamily="2" charset="2"/>
              </a:rPr>
              <a:t>with SPUs </a:t>
            </a:r>
            <a:endParaRPr lang="en-US" sz="2400" b="1" noProof="0" dirty="0"/>
          </a:p>
        </p:txBody>
      </p:sp>
    </p:spTree>
    <p:custDataLst>
      <p:tags r:id="rId1"/>
    </p:custDataLst>
    <p:extLst>
      <p:ext uri="{BB962C8B-B14F-4D97-AF65-F5344CB8AC3E}">
        <p14:creationId xmlns:p14="http://schemas.microsoft.com/office/powerpoint/2010/main" val="14975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laceholder 25">
            <a:extLst>
              <a:ext uri="{FF2B5EF4-FFF2-40B4-BE49-F238E27FC236}">
                <a16:creationId xmlns:a16="http://schemas.microsoft.com/office/drawing/2014/main" id="{52281E6C-5FD0-4F93-8F57-08B16617C43C}"/>
              </a:ext>
            </a:extLst>
          </p:cNvPr>
          <p:cNvSpPr txBox="1">
            <a:spLocks/>
          </p:cNvSpPr>
          <p:nvPr/>
        </p:nvSpPr>
        <p:spPr>
          <a:xfrm>
            <a:off x="10799763" y="6296025"/>
            <a:ext cx="720725" cy="179388"/>
          </a:xfrm>
          <a:prstGeom prst="rect">
            <a:avLst/>
          </a:prstGeom>
        </p:spPr>
        <p:txBody>
          <a:bodyPr vert="horz" lIns="91440" tIns="0" rIns="0" bIns="0" rtlCol="0" anchor="ctr"/>
          <a:lstStyle>
            <a:defPPr>
              <a:defRPr lang="en-US"/>
            </a:defPPr>
            <a:lvl1pPr marL="0" algn="r" defTabSz="457200" rtl="0" eaLnBrk="1" latinLnBrk="0" hangingPunct="1">
              <a:defRPr sz="1200" b="0" i="0" kern="1200">
                <a:solidFill>
                  <a:schemeClr val="tx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CA52AF-F19D-405C-AD5F-7D94B96A5CC3}" type="slidenum">
              <a:rPr lang="de-CH" smtClean="0"/>
              <a:pPr/>
              <a:t>15</a:t>
            </a:fld>
            <a:endParaRPr lang="de-CH" dirty="0"/>
          </a:p>
        </p:txBody>
      </p:sp>
      <p:grpSp>
        <p:nvGrpSpPr>
          <p:cNvPr id="67" name="Group 66">
            <a:extLst>
              <a:ext uri="{FF2B5EF4-FFF2-40B4-BE49-F238E27FC236}">
                <a16:creationId xmlns:a16="http://schemas.microsoft.com/office/drawing/2014/main" id="{2EAFD811-19AD-4138-BB36-67C668194BB1}"/>
              </a:ext>
            </a:extLst>
          </p:cNvPr>
          <p:cNvGrpSpPr/>
          <p:nvPr/>
        </p:nvGrpSpPr>
        <p:grpSpPr>
          <a:xfrm>
            <a:off x="96649" y="1175657"/>
            <a:ext cx="3021970" cy="3000689"/>
            <a:chOff x="5164492" y="829235"/>
            <a:chExt cx="3121496" cy="3483885"/>
          </a:xfrm>
        </p:grpSpPr>
        <p:sp>
          <p:nvSpPr>
            <p:cNvPr id="167" name="Rettangolo 85">
              <a:extLst>
                <a:ext uri="{FF2B5EF4-FFF2-40B4-BE49-F238E27FC236}">
                  <a16:creationId xmlns:a16="http://schemas.microsoft.com/office/drawing/2014/main" id="{6DE9D1DE-7D08-4A11-90A6-1A39913BB291}"/>
                </a:ext>
              </a:extLst>
            </p:cNvPr>
            <p:cNvSpPr/>
            <p:nvPr/>
          </p:nvSpPr>
          <p:spPr>
            <a:xfrm>
              <a:off x="7853940" y="2426397"/>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cxnSp>
          <p:nvCxnSpPr>
            <p:cNvPr id="171" name="Connettore 4 89">
              <a:extLst>
                <a:ext uri="{FF2B5EF4-FFF2-40B4-BE49-F238E27FC236}">
                  <a16:creationId xmlns:a16="http://schemas.microsoft.com/office/drawing/2014/main" id="{5D9EA234-DA86-4B86-8E0E-2874EA15A822}"/>
                </a:ext>
              </a:extLst>
            </p:cNvPr>
            <p:cNvCxnSpPr>
              <a:cxnSpLocks/>
              <a:stCxn id="205" idx="2"/>
              <a:endCxn id="37" idx="2"/>
            </p:cNvCxnSpPr>
            <p:nvPr/>
          </p:nvCxnSpPr>
          <p:spPr>
            <a:xfrm rot="5400000" flipH="1" flipV="1">
              <a:off x="5341845" y="3146556"/>
              <a:ext cx="1816081" cy="517047"/>
            </a:xfrm>
            <a:prstGeom prst="bentConnector5">
              <a:avLst>
                <a:gd name="adj1" fmla="val -12588"/>
                <a:gd name="adj2" fmla="val 198611"/>
                <a:gd name="adj3" fmla="val 112588"/>
              </a:avLst>
            </a:prstGeom>
            <a:noFill/>
            <a:ln w="25400" cap="sq" cmpd="sng" algn="ctr">
              <a:solidFill>
                <a:sysClr val="windowText" lastClr="000000"/>
              </a:solidFill>
              <a:prstDash val="solid"/>
              <a:round/>
              <a:headEnd type="none" w="med" len="med"/>
              <a:tailEnd type="triangle"/>
            </a:ln>
            <a:effectLst/>
          </p:spPr>
        </p:cxnSp>
        <p:grpSp>
          <p:nvGrpSpPr>
            <p:cNvPr id="10" name="Group 9">
              <a:extLst>
                <a:ext uri="{FF2B5EF4-FFF2-40B4-BE49-F238E27FC236}">
                  <a16:creationId xmlns:a16="http://schemas.microsoft.com/office/drawing/2014/main" id="{C15D01F7-A628-446C-9191-FD8C6FE0C0AC}"/>
                </a:ext>
              </a:extLst>
            </p:cNvPr>
            <p:cNvGrpSpPr/>
            <p:nvPr/>
          </p:nvGrpSpPr>
          <p:grpSpPr>
            <a:xfrm>
              <a:off x="5253585" y="1782260"/>
              <a:ext cx="1028700" cy="568326"/>
              <a:chOff x="5489633" y="1696556"/>
              <a:chExt cx="1028700" cy="568326"/>
            </a:xfrm>
          </p:grpSpPr>
          <p:sp>
            <p:nvSpPr>
              <p:cNvPr id="8" name="Freeform 6">
                <a:extLst>
                  <a:ext uri="{FF2B5EF4-FFF2-40B4-BE49-F238E27FC236}">
                    <a16:creationId xmlns:a16="http://schemas.microsoft.com/office/drawing/2014/main" id="{30A079FD-9E39-49E0-B0E2-236E0ACF863B}"/>
                  </a:ext>
                </a:extLst>
              </p:cNvPr>
              <p:cNvSpPr>
                <a:spLocks noEditPoints="1"/>
              </p:cNvSpPr>
              <p:nvPr/>
            </p:nvSpPr>
            <p:spPr bwMode="auto">
              <a:xfrm>
                <a:off x="5489633" y="1696556"/>
                <a:ext cx="1028700" cy="568326"/>
              </a:xfrm>
              <a:custGeom>
                <a:avLst/>
                <a:gdLst>
                  <a:gd name="T0" fmla="*/ 0 w 480"/>
                  <a:gd name="T1" fmla="*/ 10 h 250"/>
                  <a:gd name="T2" fmla="*/ 0 w 480"/>
                  <a:gd name="T3" fmla="*/ 10 h 250"/>
                  <a:gd name="T4" fmla="*/ 210 w 480"/>
                  <a:gd name="T5" fmla="*/ 10 h 250"/>
                  <a:gd name="T6" fmla="*/ 240 w 480"/>
                  <a:gd name="T7" fmla="*/ 60 h 250"/>
                  <a:gd name="T8" fmla="*/ 270 w 480"/>
                  <a:gd name="T9" fmla="*/ 10 h 250"/>
                  <a:gd name="T10" fmla="*/ 480 w 480"/>
                  <a:gd name="T11" fmla="*/ 10 h 250"/>
                  <a:gd name="T12" fmla="*/ 360 w 480"/>
                  <a:gd name="T13" fmla="*/ 250 h 250"/>
                  <a:gd name="T14" fmla="*/ 120 w 480"/>
                  <a:gd name="T15" fmla="*/ 250 h 250"/>
                  <a:gd name="T16" fmla="*/ 0 w 480"/>
                  <a:gd name="T17" fmla="*/ 10 h 250"/>
                  <a:gd name="T18" fmla="*/ 0 w 480"/>
                  <a:gd name="T19" fmla="*/ 0 h 250"/>
                  <a:gd name="T20" fmla="*/ 0 w 480"/>
                  <a:gd name="T21"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50">
                    <a:moveTo>
                      <a:pt x="0" y="10"/>
                    </a:moveTo>
                    <a:lnTo>
                      <a:pt x="0" y="10"/>
                    </a:lnTo>
                    <a:lnTo>
                      <a:pt x="210" y="10"/>
                    </a:lnTo>
                    <a:lnTo>
                      <a:pt x="240" y="60"/>
                    </a:lnTo>
                    <a:lnTo>
                      <a:pt x="270" y="10"/>
                    </a:lnTo>
                    <a:lnTo>
                      <a:pt x="480" y="10"/>
                    </a:lnTo>
                    <a:lnTo>
                      <a:pt x="360" y="250"/>
                    </a:lnTo>
                    <a:lnTo>
                      <a:pt x="120" y="250"/>
                    </a:lnTo>
                    <a:lnTo>
                      <a:pt x="0" y="10"/>
                    </a:lnTo>
                    <a:close/>
                    <a:moveTo>
                      <a:pt x="0" y="0"/>
                    </a:moveTo>
                    <a:lnTo>
                      <a:pt x="0" y="0"/>
                    </a:lnTo>
                    <a:close/>
                  </a:path>
                </a:pathLst>
              </a:custGeom>
              <a:solidFill>
                <a:srgbClr val="A8322D"/>
              </a:solidFill>
              <a:ln w="28575"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9" name="Freeform 7">
                <a:extLst>
                  <a:ext uri="{FF2B5EF4-FFF2-40B4-BE49-F238E27FC236}">
                    <a16:creationId xmlns:a16="http://schemas.microsoft.com/office/drawing/2014/main" id="{9BAE3CD2-3125-4FA7-A4F4-43419EB622E4}"/>
                  </a:ext>
                </a:extLst>
              </p:cNvPr>
              <p:cNvSpPr>
                <a:spLocks/>
              </p:cNvSpPr>
              <p:nvPr/>
            </p:nvSpPr>
            <p:spPr bwMode="auto">
              <a:xfrm>
                <a:off x="5903177" y="1952706"/>
                <a:ext cx="201612" cy="217488"/>
              </a:xfrm>
              <a:custGeom>
                <a:avLst/>
                <a:gdLst>
                  <a:gd name="T0" fmla="*/ 55 w 94"/>
                  <a:gd name="T1" fmla="*/ 47 h 95"/>
                  <a:gd name="T2" fmla="*/ 55 w 94"/>
                  <a:gd name="T3" fmla="*/ 47 h 95"/>
                  <a:gd name="T4" fmla="*/ 94 w 94"/>
                  <a:gd name="T5" fmla="*/ 87 h 95"/>
                  <a:gd name="T6" fmla="*/ 86 w 94"/>
                  <a:gd name="T7" fmla="*/ 95 h 95"/>
                  <a:gd name="T8" fmla="*/ 47 w 94"/>
                  <a:gd name="T9" fmla="*/ 55 h 95"/>
                  <a:gd name="T10" fmla="*/ 8 w 94"/>
                  <a:gd name="T11" fmla="*/ 95 h 95"/>
                  <a:gd name="T12" fmla="*/ 0 w 94"/>
                  <a:gd name="T13" fmla="*/ 87 h 95"/>
                  <a:gd name="T14" fmla="*/ 39 w 94"/>
                  <a:gd name="T15" fmla="*/ 47 h 95"/>
                  <a:gd name="T16" fmla="*/ 0 w 94"/>
                  <a:gd name="T17" fmla="*/ 8 h 95"/>
                  <a:gd name="T18" fmla="*/ 8 w 94"/>
                  <a:gd name="T19" fmla="*/ 0 h 95"/>
                  <a:gd name="T20" fmla="*/ 47 w 94"/>
                  <a:gd name="T21" fmla="*/ 39 h 95"/>
                  <a:gd name="T22" fmla="*/ 86 w 94"/>
                  <a:gd name="T23" fmla="*/ 0 h 95"/>
                  <a:gd name="T24" fmla="*/ 94 w 94"/>
                  <a:gd name="T25" fmla="*/ 8 h 95"/>
                  <a:gd name="T26" fmla="*/ 55 w 94"/>
                  <a:gd name="T27" fmla="*/ 4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95">
                    <a:moveTo>
                      <a:pt x="55" y="47"/>
                    </a:moveTo>
                    <a:lnTo>
                      <a:pt x="55" y="47"/>
                    </a:lnTo>
                    <a:lnTo>
                      <a:pt x="94" y="87"/>
                    </a:lnTo>
                    <a:lnTo>
                      <a:pt x="86" y="95"/>
                    </a:lnTo>
                    <a:lnTo>
                      <a:pt x="47" y="55"/>
                    </a:lnTo>
                    <a:lnTo>
                      <a:pt x="8" y="95"/>
                    </a:lnTo>
                    <a:lnTo>
                      <a:pt x="0" y="87"/>
                    </a:lnTo>
                    <a:lnTo>
                      <a:pt x="39" y="47"/>
                    </a:lnTo>
                    <a:lnTo>
                      <a:pt x="0" y="8"/>
                    </a:lnTo>
                    <a:lnTo>
                      <a:pt x="8" y="0"/>
                    </a:lnTo>
                    <a:lnTo>
                      <a:pt x="47" y="39"/>
                    </a:lnTo>
                    <a:lnTo>
                      <a:pt x="86" y="0"/>
                    </a:lnTo>
                    <a:lnTo>
                      <a:pt x="94" y="8"/>
                    </a:lnTo>
                    <a:lnTo>
                      <a:pt x="55" y="47"/>
                    </a:lnTo>
                    <a:close/>
                  </a:path>
                </a:pathLst>
              </a:custGeom>
              <a:solidFill>
                <a:schemeClr val="bg2"/>
              </a:solidFill>
              <a:ln w="1270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b="1" i="1" dirty="0"/>
              </a:p>
            </p:txBody>
          </p:sp>
        </p:grpSp>
        <p:grpSp>
          <p:nvGrpSpPr>
            <p:cNvPr id="17" name="Group 16">
              <a:extLst>
                <a:ext uri="{FF2B5EF4-FFF2-40B4-BE49-F238E27FC236}">
                  <a16:creationId xmlns:a16="http://schemas.microsoft.com/office/drawing/2014/main" id="{30EE47BF-C5FD-46E2-8412-6D01B87CCCE3}"/>
                </a:ext>
              </a:extLst>
            </p:cNvPr>
            <p:cNvGrpSpPr/>
            <p:nvPr/>
          </p:nvGrpSpPr>
          <p:grpSpPr>
            <a:xfrm>
              <a:off x="5543486" y="3086381"/>
              <a:ext cx="885825" cy="466725"/>
              <a:chOff x="7886301" y="2410337"/>
              <a:chExt cx="885825" cy="466725"/>
            </a:xfrm>
          </p:grpSpPr>
          <p:sp>
            <p:nvSpPr>
              <p:cNvPr id="15" name="Freeform 12">
                <a:extLst>
                  <a:ext uri="{FF2B5EF4-FFF2-40B4-BE49-F238E27FC236}">
                    <a16:creationId xmlns:a16="http://schemas.microsoft.com/office/drawing/2014/main" id="{96446B05-9C5E-4927-A10D-761BA98A81B2}"/>
                  </a:ext>
                </a:extLst>
              </p:cNvPr>
              <p:cNvSpPr>
                <a:spLocks noEditPoints="1"/>
              </p:cNvSpPr>
              <p:nvPr/>
            </p:nvSpPr>
            <p:spPr bwMode="auto">
              <a:xfrm>
                <a:off x="7886301" y="2410337"/>
                <a:ext cx="885825" cy="466725"/>
              </a:xfrm>
              <a:custGeom>
                <a:avLst/>
                <a:gdLst>
                  <a:gd name="T0" fmla="*/ 0 w 480"/>
                  <a:gd name="T1" fmla="*/ 2 h 242"/>
                  <a:gd name="T2" fmla="*/ 0 w 480"/>
                  <a:gd name="T3" fmla="*/ 2 h 242"/>
                  <a:gd name="T4" fmla="*/ 210 w 480"/>
                  <a:gd name="T5" fmla="*/ 2 h 242"/>
                  <a:gd name="T6" fmla="*/ 240 w 480"/>
                  <a:gd name="T7" fmla="*/ 60 h 242"/>
                  <a:gd name="T8" fmla="*/ 270 w 480"/>
                  <a:gd name="T9" fmla="*/ 2 h 242"/>
                  <a:gd name="T10" fmla="*/ 480 w 480"/>
                  <a:gd name="T11" fmla="*/ 2 h 242"/>
                  <a:gd name="T12" fmla="*/ 360 w 480"/>
                  <a:gd name="T13" fmla="*/ 242 h 242"/>
                  <a:gd name="T14" fmla="*/ 120 w 480"/>
                  <a:gd name="T15" fmla="*/ 242 h 242"/>
                  <a:gd name="T16" fmla="*/ 0 w 480"/>
                  <a:gd name="T17" fmla="*/ 2 h 242"/>
                  <a:gd name="T18" fmla="*/ 0 w 480"/>
                  <a:gd name="T19" fmla="*/ 0 h 242"/>
                  <a:gd name="T20" fmla="*/ 0 w 480"/>
                  <a:gd name="T2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42">
                    <a:moveTo>
                      <a:pt x="0" y="2"/>
                    </a:moveTo>
                    <a:lnTo>
                      <a:pt x="0" y="2"/>
                    </a:lnTo>
                    <a:lnTo>
                      <a:pt x="210" y="2"/>
                    </a:lnTo>
                    <a:lnTo>
                      <a:pt x="240" y="60"/>
                    </a:lnTo>
                    <a:lnTo>
                      <a:pt x="270" y="2"/>
                    </a:lnTo>
                    <a:lnTo>
                      <a:pt x="480" y="2"/>
                    </a:lnTo>
                    <a:lnTo>
                      <a:pt x="360" y="242"/>
                    </a:lnTo>
                    <a:lnTo>
                      <a:pt x="120" y="242"/>
                    </a:lnTo>
                    <a:lnTo>
                      <a:pt x="0" y="2"/>
                    </a:lnTo>
                    <a:close/>
                    <a:moveTo>
                      <a:pt x="0" y="0"/>
                    </a:moveTo>
                    <a:lnTo>
                      <a:pt x="0" y="0"/>
                    </a:lnTo>
                    <a:close/>
                  </a:path>
                </a:pathLst>
              </a:custGeom>
              <a:solidFill>
                <a:srgbClr val="A8322D"/>
              </a:solidFill>
              <a:ln w="23813"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16" name="Freeform 13">
                <a:extLst>
                  <a:ext uri="{FF2B5EF4-FFF2-40B4-BE49-F238E27FC236}">
                    <a16:creationId xmlns:a16="http://schemas.microsoft.com/office/drawing/2014/main" id="{871AE2E4-66EB-4A58-A54D-3E49267F30EF}"/>
                  </a:ext>
                </a:extLst>
              </p:cNvPr>
              <p:cNvSpPr>
                <a:spLocks/>
              </p:cNvSpPr>
              <p:nvPr/>
            </p:nvSpPr>
            <p:spPr bwMode="auto">
              <a:xfrm>
                <a:off x="8264606" y="2608263"/>
                <a:ext cx="160337" cy="169863"/>
              </a:xfrm>
              <a:custGeom>
                <a:avLst/>
                <a:gdLst>
                  <a:gd name="T0" fmla="*/ 53 w 87"/>
                  <a:gd name="T1" fmla="*/ 35 h 88"/>
                  <a:gd name="T2" fmla="*/ 53 w 87"/>
                  <a:gd name="T3" fmla="*/ 35 h 88"/>
                  <a:gd name="T4" fmla="*/ 53 w 87"/>
                  <a:gd name="T5" fmla="*/ 0 h 88"/>
                  <a:gd name="T6" fmla="*/ 34 w 87"/>
                  <a:gd name="T7" fmla="*/ 0 h 88"/>
                  <a:gd name="T8" fmla="*/ 34 w 87"/>
                  <a:gd name="T9" fmla="*/ 35 h 88"/>
                  <a:gd name="T10" fmla="*/ 0 w 87"/>
                  <a:gd name="T11" fmla="*/ 35 h 88"/>
                  <a:gd name="T12" fmla="*/ 0 w 87"/>
                  <a:gd name="T13" fmla="*/ 53 h 88"/>
                  <a:gd name="T14" fmla="*/ 34 w 87"/>
                  <a:gd name="T15" fmla="*/ 53 h 88"/>
                  <a:gd name="T16" fmla="*/ 34 w 87"/>
                  <a:gd name="T17" fmla="*/ 88 h 88"/>
                  <a:gd name="T18" fmla="*/ 53 w 87"/>
                  <a:gd name="T19" fmla="*/ 88 h 88"/>
                  <a:gd name="T20" fmla="*/ 53 w 87"/>
                  <a:gd name="T21" fmla="*/ 53 h 88"/>
                  <a:gd name="T22" fmla="*/ 87 w 87"/>
                  <a:gd name="T23" fmla="*/ 53 h 88"/>
                  <a:gd name="T24" fmla="*/ 87 w 87"/>
                  <a:gd name="T25" fmla="*/ 35 h 88"/>
                  <a:gd name="T26" fmla="*/ 53 w 87"/>
                  <a:gd name="T27" fmla="*/ 3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88">
                    <a:moveTo>
                      <a:pt x="53" y="35"/>
                    </a:moveTo>
                    <a:lnTo>
                      <a:pt x="53" y="35"/>
                    </a:lnTo>
                    <a:lnTo>
                      <a:pt x="53" y="0"/>
                    </a:lnTo>
                    <a:lnTo>
                      <a:pt x="34" y="0"/>
                    </a:lnTo>
                    <a:lnTo>
                      <a:pt x="34" y="35"/>
                    </a:lnTo>
                    <a:lnTo>
                      <a:pt x="0" y="35"/>
                    </a:lnTo>
                    <a:lnTo>
                      <a:pt x="0" y="53"/>
                    </a:lnTo>
                    <a:lnTo>
                      <a:pt x="34" y="53"/>
                    </a:lnTo>
                    <a:lnTo>
                      <a:pt x="34" y="88"/>
                    </a:lnTo>
                    <a:lnTo>
                      <a:pt x="53" y="88"/>
                    </a:lnTo>
                    <a:lnTo>
                      <a:pt x="53" y="53"/>
                    </a:lnTo>
                    <a:lnTo>
                      <a:pt x="87" y="53"/>
                    </a:lnTo>
                    <a:lnTo>
                      <a:pt x="87" y="35"/>
                    </a:lnTo>
                    <a:lnTo>
                      <a:pt x="53" y="35"/>
                    </a:lnTo>
                    <a:close/>
                  </a:path>
                </a:pathLst>
              </a:custGeom>
              <a:solidFill>
                <a:schemeClr val="bg2"/>
              </a:solidFill>
              <a:ln w="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a:solidFill>
                    <a:schemeClr val="bg2"/>
                  </a:solidFill>
                </a:endParaRPr>
              </a:p>
            </p:txBody>
          </p:sp>
        </p:grpSp>
        <p:cxnSp>
          <p:nvCxnSpPr>
            <p:cNvPr id="27" name="Straight Arrow Connector 26">
              <a:extLst>
                <a:ext uri="{FF2B5EF4-FFF2-40B4-BE49-F238E27FC236}">
                  <a16:creationId xmlns:a16="http://schemas.microsoft.com/office/drawing/2014/main" id="{ABF6BAB2-462C-47D2-90AB-86CF95C69EF9}"/>
                </a:ext>
              </a:extLst>
            </p:cNvPr>
            <p:cNvCxnSpPr>
              <a:cxnSpLocks/>
            </p:cNvCxnSpPr>
            <p:nvPr/>
          </p:nvCxnSpPr>
          <p:spPr>
            <a:xfrm>
              <a:off x="5760244" y="2350586"/>
              <a:ext cx="7691" cy="7245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rapezoid 36">
              <a:extLst>
                <a:ext uri="{FF2B5EF4-FFF2-40B4-BE49-F238E27FC236}">
                  <a16:creationId xmlns:a16="http://schemas.microsoft.com/office/drawing/2014/main" id="{3BD18FF1-037B-4856-A64A-39249E8A1179}"/>
                </a:ext>
              </a:extLst>
            </p:cNvPr>
            <p:cNvSpPr/>
            <p:nvPr/>
          </p:nvSpPr>
          <p:spPr>
            <a:xfrm flipV="1">
              <a:off x="6227147" y="2497039"/>
              <a:ext cx="562526" cy="282651"/>
            </a:xfrm>
            <a:prstGeom prst="trapezoid">
              <a:avLst/>
            </a:prstGeom>
            <a:solidFill>
              <a:srgbClr val="A8322D"/>
            </a:solidFill>
            <a:ln w="28575">
              <a:solidFill>
                <a:srgbClr val="A8322D"/>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cxnSp>
          <p:nvCxnSpPr>
            <p:cNvPr id="204" name="Straight Arrow Connector 203">
              <a:extLst>
                <a:ext uri="{FF2B5EF4-FFF2-40B4-BE49-F238E27FC236}">
                  <a16:creationId xmlns:a16="http://schemas.microsoft.com/office/drawing/2014/main" id="{937E7FBD-43C4-4441-A479-57E7E76F3ADB}"/>
                </a:ext>
              </a:extLst>
            </p:cNvPr>
            <p:cNvCxnSpPr>
              <a:cxnSpLocks/>
              <a:stCxn id="37" idx="0"/>
            </p:cNvCxnSpPr>
            <p:nvPr/>
          </p:nvCxnSpPr>
          <p:spPr>
            <a:xfrm rot="5400000">
              <a:off x="6214760" y="2794088"/>
              <a:ext cx="308049" cy="279252"/>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5" name="Rectangle 204">
              <a:extLst>
                <a:ext uri="{FF2B5EF4-FFF2-40B4-BE49-F238E27FC236}">
                  <a16:creationId xmlns:a16="http://schemas.microsoft.com/office/drawing/2014/main" id="{E177BF44-56D2-4840-A00C-AB584A5F4543}"/>
                </a:ext>
              </a:extLst>
            </p:cNvPr>
            <p:cNvSpPr/>
            <p:nvPr/>
          </p:nvSpPr>
          <p:spPr>
            <a:xfrm>
              <a:off x="5639239" y="3978251"/>
              <a:ext cx="704248" cy="334869"/>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Reg</a:t>
              </a:r>
            </a:p>
          </p:txBody>
        </p:sp>
        <p:sp>
          <p:nvSpPr>
            <p:cNvPr id="206" name="Rectangle 205">
              <a:extLst>
                <a:ext uri="{FF2B5EF4-FFF2-40B4-BE49-F238E27FC236}">
                  <a16:creationId xmlns:a16="http://schemas.microsoft.com/office/drawing/2014/main" id="{7683C8B1-E14B-4ED2-87BF-239D5218BD59}"/>
                </a:ext>
              </a:extLst>
            </p:cNvPr>
            <p:cNvSpPr/>
            <p:nvPr/>
          </p:nvSpPr>
          <p:spPr>
            <a:xfrm>
              <a:off x="5164492" y="829235"/>
              <a:ext cx="1765225" cy="52251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err="1">
                  <a:solidFill>
                    <a:srgbClr val="FFFFFF"/>
                  </a:solidFill>
                  <a:latin typeface="Arial" panose="020B0604020202020204"/>
                </a:rPr>
                <a:t>RegFile</a:t>
              </a:r>
              <a:endParaRPr lang="en-US" sz="1600" b="1" kern="0" dirty="0">
                <a:solidFill>
                  <a:srgbClr val="FFFFFF"/>
                </a:solidFill>
                <a:latin typeface="Arial" panose="020B0604020202020204"/>
              </a:endParaRPr>
            </a:p>
          </p:txBody>
        </p:sp>
        <p:cxnSp>
          <p:nvCxnSpPr>
            <p:cNvPr id="207" name="Straight Arrow Connector 206">
              <a:extLst>
                <a:ext uri="{FF2B5EF4-FFF2-40B4-BE49-F238E27FC236}">
                  <a16:creationId xmlns:a16="http://schemas.microsoft.com/office/drawing/2014/main" id="{572D148E-E848-4C09-96BC-54E8383BD57F}"/>
                </a:ext>
              </a:extLst>
            </p:cNvPr>
            <p:cNvCxnSpPr>
              <a:cxnSpLocks/>
            </p:cNvCxnSpPr>
            <p:nvPr/>
          </p:nvCxnSpPr>
          <p:spPr>
            <a:xfrm>
              <a:off x="5519168" y="1351750"/>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694FAF01-2C62-4730-ABDB-7CDEEFB7D0C9}"/>
                </a:ext>
              </a:extLst>
            </p:cNvPr>
            <p:cNvCxnSpPr>
              <a:cxnSpLocks/>
            </p:cNvCxnSpPr>
            <p:nvPr/>
          </p:nvCxnSpPr>
          <p:spPr>
            <a:xfrm>
              <a:off x="6034640" y="136071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8FD86B70-7AFD-435C-BA3C-A0E492FF7A85}"/>
                </a:ext>
              </a:extLst>
            </p:cNvPr>
            <p:cNvCxnSpPr>
              <a:cxnSpLocks/>
            </p:cNvCxnSpPr>
            <p:nvPr/>
          </p:nvCxnSpPr>
          <p:spPr>
            <a:xfrm>
              <a:off x="6343125" y="1351750"/>
              <a:ext cx="17370" cy="11452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387ED5B4-41EB-435F-A925-BDAB54548ECF}"/>
                </a:ext>
              </a:extLst>
            </p:cNvPr>
            <p:cNvCxnSpPr>
              <a:cxnSpLocks/>
            </p:cNvCxnSpPr>
            <p:nvPr/>
          </p:nvCxnSpPr>
          <p:spPr>
            <a:xfrm>
              <a:off x="6001721" y="355310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8" name="Rectangle 217">
            <a:extLst>
              <a:ext uri="{FF2B5EF4-FFF2-40B4-BE49-F238E27FC236}">
                <a16:creationId xmlns:a16="http://schemas.microsoft.com/office/drawing/2014/main" id="{46723BC6-F509-4BDD-B2BE-3B5E062E7D6E}"/>
              </a:ext>
            </a:extLst>
          </p:cNvPr>
          <p:cNvSpPr/>
          <p:nvPr/>
        </p:nvSpPr>
        <p:spPr>
          <a:xfrm>
            <a:off x="2324295" y="238696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 core</a:t>
            </a:r>
          </a:p>
        </p:txBody>
      </p:sp>
      <p:sp>
        <p:nvSpPr>
          <p:cNvPr id="68" name="Arrow: Down 67">
            <a:extLst>
              <a:ext uri="{FF2B5EF4-FFF2-40B4-BE49-F238E27FC236}">
                <a16:creationId xmlns:a16="http://schemas.microsoft.com/office/drawing/2014/main" id="{DC81339F-A6E5-4E91-AE5C-0F61BE23C3CF}"/>
              </a:ext>
            </a:extLst>
          </p:cNvPr>
          <p:cNvSpPr/>
          <p:nvPr/>
        </p:nvSpPr>
        <p:spPr>
          <a:xfrm rot="16200000">
            <a:off x="1911041"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69" name="Rettangolo 87">
            <a:extLst>
              <a:ext uri="{FF2B5EF4-FFF2-40B4-BE49-F238E27FC236}">
                <a16:creationId xmlns:a16="http://schemas.microsoft.com/office/drawing/2014/main" id="{F5D7EB5A-8D0E-4EF2-830D-7A7E1E04ADB2}"/>
              </a:ext>
            </a:extLst>
          </p:cNvPr>
          <p:cNvSpPr/>
          <p:nvPr/>
        </p:nvSpPr>
        <p:spPr>
          <a:xfrm>
            <a:off x="6153689" y="2412752"/>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225" name="Rectangle 224">
            <a:extLst>
              <a:ext uri="{FF2B5EF4-FFF2-40B4-BE49-F238E27FC236}">
                <a16:creationId xmlns:a16="http://schemas.microsoft.com/office/drawing/2014/main" id="{D01FF1FD-49AD-449F-8A23-7033A5195069}"/>
              </a:ext>
            </a:extLst>
          </p:cNvPr>
          <p:cNvSpPr/>
          <p:nvPr/>
        </p:nvSpPr>
        <p:spPr>
          <a:xfrm>
            <a:off x="3465831" y="1174535"/>
            <a:ext cx="3764733" cy="2254152"/>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L1</a:t>
            </a:r>
          </a:p>
        </p:txBody>
      </p:sp>
      <p:sp>
        <p:nvSpPr>
          <p:cNvPr id="228" name="Rectangle 227">
            <a:extLst>
              <a:ext uri="{FF2B5EF4-FFF2-40B4-BE49-F238E27FC236}">
                <a16:creationId xmlns:a16="http://schemas.microsoft.com/office/drawing/2014/main" id="{CF38EA86-4266-48DE-A227-CC31DF6176E3}"/>
              </a:ext>
            </a:extLst>
          </p:cNvPr>
          <p:cNvSpPr/>
          <p:nvPr/>
        </p:nvSpPr>
        <p:spPr>
          <a:xfrm>
            <a:off x="4237057" y="365982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5" name="Rectangle 234">
            <a:extLst>
              <a:ext uri="{FF2B5EF4-FFF2-40B4-BE49-F238E27FC236}">
                <a16:creationId xmlns:a16="http://schemas.microsoft.com/office/drawing/2014/main" id="{727F7A55-188C-407F-843D-A85DFB3D7EAB}"/>
              </a:ext>
            </a:extLst>
          </p:cNvPr>
          <p:cNvSpPr/>
          <p:nvPr/>
        </p:nvSpPr>
        <p:spPr>
          <a:xfrm>
            <a:off x="4998232"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7" name="Rectangle 236">
            <a:extLst>
              <a:ext uri="{FF2B5EF4-FFF2-40B4-BE49-F238E27FC236}">
                <a16:creationId xmlns:a16="http://schemas.microsoft.com/office/drawing/2014/main" id="{5FB5C59D-7779-4BD5-AD4A-FB8A9E3966A8}"/>
              </a:ext>
            </a:extLst>
          </p:cNvPr>
          <p:cNvSpPr/>
          <p:nvPr/>
        </p:nvSpPr>
        <p:spPr>
          <a:xfrm>
            <a:off x="5762898"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8" name="Rectangle 237">
            <a:extLst>
              <a:ext uri="{FF2B5EF4-FFF2-40B4-BE49-F238E27FC236}">
                <a16:creationId xmlns:a16="http://schemas.microsoft.com/office/drawing/2014/main" id="{2ADC391A-BE4B-4CC9-8608-7BB17BA4A7CD}"/>
              </a:ext>
            </a:extLst>
          </p:cNvPr>
          <p:cNvSpPr/>
          <p:nvPr/>
        </p:nvSpPr>
        <p:spPr>
          <a:xfrm>
            <a:off x="6526317"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cxnSp>
        <p:nvCxnSpPr>
          <p:cNvPr id="250" name="Straight Arrow Connector 249">
            <a:extLst>
              <a:ext uri="{FF2B5EF4-FFF2-40B4-BE49-F238E27FC236}">
                <a16:creationId xmlns:a16="http://schemas.microsoft.com/office/drawing/2014/main" id="{0CD0D2B8-0C0F-47AF-86CA-899B8417BF46}"/>
              </a:ext>
            </a:extLst>
          </p:cNvPr>
          <p:cNvCxnSpPr>
            <a:cxnSpLocks/>
          </p:cNvCxnSpPr>
          <p:nvPr/>
        </p:nvCxnSpPr>
        <p:spPr>
          <a:xfrm>
            <a:off x="4598317" y="3426113"/>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2" name="Straight Arrow Connector 251">
            <a:extLst>
              <a:ext uri="{FF2B5EF4-FFF2-40B4-BE49-F238E27FC236}">
                <a16:creationId xmlns:a16="http://schemas.microsoft.com/office/drawing/2014/main" id="{3E570621-AFAE-472B-AF4C-F7A1FB901BF4}"/>
              </a:ext>
            </a:extLst>
          </p:cNvPr>
          <p:cNvCxnSpPr>
            <a:cxnSpLocks/>
          </p:cNvCxnSpPr>
          <p:nvPr/>
        </p:nvCxnSpPr>
        <p:spPr>
          <a:xfrm>
            <a:off x="5350355"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8" name="Straight Arrow Connector 257">
            <a:extLst>
              <a:ext uri="{FF2B5EF4-FFF2-40B4-BE49-F238E27FC236}">
                <a16:creationId xmlns:a16="http://schemas.microsoft.com/office/drawing/2014/main" id="{C2EEE4F1-483D-4CE7-B0BA-3A903EB32A50}"/>
              </a:ext>
            </a:extLst>
          </p:cNvPr>
          <p:cNvCxnSpPr>
            <a:cxnSpLocks/>
          </p:cNvCxnSpPr>
          <p:nvPr/>
        </p:nvCxnSpPr>
        <p:spPr>
          <a:xfrm>
            <a:off x="6115022"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60" name="Straight Arrow Connector 259">
            <a:extLst>
              <a:ext uri="{FF2B5EF4-FFF2-40B4-BE49-F238E27FC236}">
                <a16:creationId xmlns:a16="http://schemas.microsoft.com/office/drawing/2014/main" id="{EF09AC73-8A3C-46BA-8C14-60E242C1D202}"/>
              </a:ext>
            </a:extLst>
          </p:cNvPr>
          <p:cNvCxnSpPr>
            <a:cxnSpLocks/>
          </p:cNvCxnSpPr>
          <p:nvPr/>
        </p:nvCxnSpPr>
        <p:spPr>
          <a:xfrm>
            <a:off x="6878441"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84" name="Straight Arrow Connector 283">
            <a:extLst>
              <a:ext uri="{FF2B5EF4-FFF2-40B4-BE49-F238E27FC236}">
                <a16:creationId xmlns:a16="http://schemas.microsoft.com/office/drawing/2014/main" id="{1A4A9C31-3099-4D96-9613-E39391352767}"/>
              </a:ext>
            </a:extLst>
          </p:cNvPr>
          <p:cNvCxnSpPr>
            <a:cxnSpLocks/>
          </p:cNvCxnSpPr>
          <p:nvPr/>
        </p:nvCxnSpPr>
        <p:spPr>
          <a:xfrm>
            <a:off x="2676419" y="2151137"/>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61" name="Arrow: Down 260">
            <a:extLst>
              <a:ext uri="{FF2B5EF4-FFF2-40B4-BE49-F238E27FC236}">
                <a16:creationId xmlns:a16="http://schemas.microsoft.com/office/drawing/2014/main" id="{0C0BBD19-5574-40AB-AD19-251483921F24}"/>
              </a:ext>
            </a:extLst>
          </p:cNvPr>
          <p:cNvSpPr/>
          <p:nvPr/>
        </p:nvSpPr>
        <p:spPr>
          <a:xfrm rot="16200000">
            <a:off x="2990098"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2" name="TextBox 261">
            <a:extLst>
              <a:ext uri="{FF2B5EF4-FFF2-40B4-BE49-F238E27FC236}">
                <a16:creationId xmlns:a16="http://schemas.microsoft.com/office/drawing/2014/main" id="{3ABB3147-4829-478F-8C8B-A9A1EF8619B7}"/>
              </a:ext>
            </a:extLst>
          </p:cNvPr>
          <p:cNvSpPr txBox="1"/>
          <p:nvPr/>
        </p:nvSpPr>
        <p:spPr>
          <a:xfrm>
            <a:off x="-84489" y="4534926"/>
            <a:ext cx="2537874" cy="1255728"/>
          </a:xfrm>
          <a:prstGeom prst="rect">
            <a:avLst/>
          </a:prstGeom>
          <a:noFill/>
        </p:spPr>
        <p:txBody>
          <a:bodyPr wrap="none" rtlCol="0">
            <a:spAutoFit/>
          </a:bodyPr>
          <a:lstStyle/>
          <a:p>
            <a:pPr algn="ctr"/>
            <a:r>
              <a:rPr lang="en-US" sz="1890" b="1" dirty="0"/>
              <a:t>L0:Operand Memory</a:t>
            </a:r>
          </a:p>
          <a:p>
            <a:pPr algn="ctr"/>
            <a:r>
              <a:rPr lang="en-US" sz="1890" b="1" dirty="0"/>
              <a:t>Latency=1</a:t>
            </a:r>
          </a:p>
          <a:p>
            <a:pPr algn="ctr"/>
            <a:r>
              <a:rPr lang="en-US" sz="1890" b="1" dirty="0"/>
              <a:t>Density=1</a:t>
            </a:r>
          </a:p>
          <a:p>
            <a:pPr algn="ctr"/>
            <a:r>
              <a:rPr lang="en-US" sz="1890" b="1" dirty="0"/>
              <a:t>Private</a:t>
            </a:r>
          </a:p>
        </p:txBody>
      </p:sp>
      <p:sp>
        <p:nvSpPr>
          <p:cNvPr id="263" name="TextBox 262">
            <a:extLst>
              <a:ext uri="{FF2B5EF4-FFF2-40B4-BE49-F238E27FC236}">
                <a16:creationId xmlns:a16="http://schemas.microsoft.com/office/drawing/2014/main" id="{94C03EB6-2241-483E-8071-6658E812EDC0}"/>
              </a:ext>
            </a:extLst>
          </p:cNvPr>
          <p:cNvSpPr txBox="1"/>
          <p:nvPr/>
        </p:nvSpPr>
        <p:spPr>
          <a:xfrm>
            <a:off x="3965007" y="4546475"/>
            <a:ext cx="2879763" cy="1255728"/>
          </a:xfrm>
          <a:prstGeom prst="rect">
            <a:avLst/>
          </a:prstGeom>
          <a:noFill/>
        </p:spPr>
        <p:txBody>
          <a:bodyPr wrap="none" rtlCol="0">
            <a:spAutoFit/>
          </a:bodyPr>
          <a:lstStyle/>
          <a:p>
            <a:pPr algn="ctr"/>
            <a:r>
              <a:rPr lang="en-US" sz="1890" b="1" dirty="0"/>
              <a:t>L1: Tightly Coupled DM</a:t>
            </a:r>
          </a:p>
          <a:p>
            <a:pPr algn="ctr"/>
            <a:r>
              <a:rPr lang="en-US" sz="1890" b="1" dirty="0"/>
              <a:t>Latency&lt;10</a:t>
            </a:r>
          </a:p>
          <a:p>
            <a:pPr algn="ctr"/>
            <a:r>
              <a:rPr lang="en-US" sz="1890" b="1" dirty="0"/>
              <a:t>Density≈10</a:t>
            </a:r>
          </a:p>
          <a:p>
            <a:pPr algn="ctr"/>
            <a:r>
              <a:rPr lang="en-US" sz="1890" b="1" dirty="0"/>
              <a:t>Shared</a:t>
            </a:r>
          </a:p>
        </p:txBody>
      </p:sp>
      <p:sp>
        <p:nvSpPr>
          <p:cNvPr id="264" name="Rectangle 263">
            <a:extLst>
              <a:ext uri="{FF2B5EF4-FFF2-40B4-BE49-F238E27FC236}">
                <a16:creationId xmlns:a16="http://schemas.microsoft.com/office/drawing/2014/main" id="{5B5E029D-0ACC-48C9-A11B-804B5F2C7D81}"/>
              </a:ext>
            </a:extLst>
          </p:cNvPr>
          <p:cNvSpPr/>
          <p:nvPr/>
        </p:nvSpPr>
        <p:spPr>
          <a:xfrm>
            <a:off x="7684753" y="2412752"/>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5" name="Arrow: Down 264">
            <a:extLst>
              <a:ext uri="{FF2B5EF4-FFF2-40B4-BE49-F238E27FC236}">
                <a16:creationId xmlns:a16="http://schemas.microsoft.com/office/drawing/2014/main" id="{42639B8C-8FBC-4029-8F96-05AC889631B7}"/>
              </a:ext>
            </a:extLst>
          </p:cNvPr>
          <p:cNvSpPr/>
          <p:nvPr/>
        </p:nvSpPr>
        <p:spPr>
          <a:xfrm rot="16200000">
            <a:off x="7271499"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6" name="Arrow: Down 265">
            <a:extLst>
              <a:ext uri="{FF2B5EF4-FFF2-40B4-BE49-F238E27FC236}">
                <a16:creationId xmlns:a16="http://schemas.microsoft.com/office/drawing/2014/main" id="{8DF03C46-2BFC-4060-A7A0-3220C91E3D62}"/>
              </a:ext>
            </a:extLst>
          </p:cNvPr>
          <p:cNvSpPr/>
          <p:nvPr/>
        </p:nvSpPr>
        <p:spPr>
          <a:xfrm rot="16200000">
            <a:off x="8346071"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grpSp>
        <p:nvGrpSpPr>
          <p:cNvPr id="71" name="Group 70">
            <a:extLst>
              <a:ext uri="{FF2B5EF4-FFF2-40B4-BE49-F238E27FC236}">
                <a16:creationId xmlns:a16="http://schemas.microsoft.com/office/drawing/2014/main" id="{77B28828-45D9-497B-B287-A0DED53B329C}"/>
              </a:ext>
            </a:extLst>
          </p:cNvPr>
          <p:cNvGrpSpPr/>
          <p:nvPr/>
        </p:nvGrpSpPr>
        <p:grpSpPr>
          <a:xfrm>
            <a:off x="8822083" y="3608410"/>
            <a:ext cx="2247252" cy="704345"/>
            <a:chOff x="8876743" y="3625693"/>
            <a:chExt cx="2247252" cy="704345"/>
          </a:xfrm>
        </p:grpSpPr>
        <p:sp>
          <p:nvSpPr>
            <p:cNvPr id="267" name="Rectangle 266">
              <a:extLst>
                <a:ext uri="{FF2B5EF4-FFF2-40B4-BE49-F238E27FC236}">
                  <a16:creationId xmlns:a16="http://schemas.microsoft.com/office/drawing/2014/main" id="{EE6BA282-1A2F-4EE4-8B90-1E0C3D61B578}"/>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8" name="Rectangle 267">
              <a:extLst>
                <a:ext uri="{FF2B5EF4-FFF2-40B4-BE49-F238E27FC236}">
                  <a16:creationId xmlns:a16="http://schemas.microsoft.com/office/drawing/2014/main" id="{6092168E-DC60-4C16-A091-C31868ECE494}"/>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9" name="Rectangle 268">
              <a:extLst>
                <a:ext uri="{FF2B5EF4-FFF2-40B4-BE49-F238E27FC236}">
                  <a16:creationId xmlns:a16="http://schemas.microsoft.com/office/drawing/2014/main" id="{264C7474-9B39-4D89-A4D5-5FB3C034635E}"/>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grpSp>
        <p:nvGrpSpPr>
          <p:cNvPr id="271" name="Group 270">
            <a:extLst>
              <a:ext uri="{FF2B5EF4-FFF2-40B4-BE49-F238E27FC236}">
                <a16:creationId xmlns:a16="http://schemas.microsoft.com/office/drawing/2014/main" id="{56199242-201D-4432-8A95-10C7A077D879}"/>
              </a:ext>
            </a:extLst>
          </p:cNvPr>
          <p:cNvGrpSpPr/>
          <p:nvPr/>
        </p:nvGrpSpPr>
        <p:grpSpPr>
          <a:xfrm>
            <a:off x="8822083" y="2855595"/>
            <a:ext cx="2247252" cy="704345"/>
            <a:chOff x="8876743" y="3625693"/>
            <a:chExt cx="2247252" cy="704345"/>
          </a:xfrm>
        </p:grpSpPr>
        <p:sp>
          <p:nvSpPr>
            <p:cNvPr id="272" name="Rectangle 271">
              <a:extLst>
                <a:ext uri="{FF2B5EF4-FFF2-40B4-BE49-F238E27FC236}">
                  <a16:creationId xmlns:a16="http://schemas.microsoft.com/office/drawing/2014/main" id="{A433BC02-9377-49C6-92BB-48B79633AF60}"/>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3" name="Rectangle 272">
              <a:extLst>
                <a:ext uri="{FF2B5EF4-FFF2-40B4-BE49-F238E27FC236}">
                  <a16:creationId xmlns:a16="http://schemas.microsoft.com/office/drawing/2014/main" id="{B3FDE936-228A-423B-BE58-94F35E641425}"/>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4" name="Rectangle 273">
              <a:extLst>
                <a:ext uri="{FF2B5EF4-FFF2-40B4-BE49-F238E27FC236}">
                  <a16:creationId xmlns:a16="http://schemas.microsoft.com/office/drawing/2014/main" id="{2C3F63D1-DF69-4FF7-8330-769630A9A266}"/>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sp>
        <p:nvSpPr>
          <p:cNvPr id="280" name="Rectangle 279">
            <a:extLst>
              <a:ext uri="{FF2B5EF4-FFF2-40B4-BE49-F238E27FC236}">
                <a16:creationId xmlns:a16="http://schemas.microsoft.com/office/drawing/2014/main" id="{96426524-65F3-48D4-BFE6-DE1FE19D2C42}"/>
              </a:ext>
            </a:extLst>
          </p:cNvPr>
          <p:cNvSpPr/>
          <p:nvPr/>
        </p:nvSpPr>
        <p:spPr>
          <a:xfrm>
            <a:off x="8822083" y="1168489"/>
            <a:ext cx="2247252" cy="1475528"/>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L2</a:t>
            </a:r>
          </a:p>
        </p:txBody>
      </p:sp>
      <p:sp>
        <p:nvSpPr>
          <p:cNvPr id="281" name="TextBox 280">
            <a:extLst>
              <a:ext uri="{FF2B5EF4-FFF2-40B4-BE49-F238E27FC236}">
                <a16:creationId xmlns:a16="http://schemas.microsoft.com/office/drawing/2014/main" id="{65A85574-2FD5-449E-851E-6A3808755CA7}"/>
              </a:ext>
            </a:extLst>
          </p:cNvPr>
          <p:cNvSpPr txBox="1"/>
          <p:nvPr/>
        </p:nvSpPr>
        <p:spPr>
          <a:xfrm>
            <a:off x="8822083" y="4534926"/>
            <a:ext cx="2161169" cy="1255728"/>
          </a:xfrm>
          <a:prstGeom prst="rect">
            <a:avLst/>
          </a:prstGeom>
          <a:noFill/>
        </p:spPr>
        <p:txBody>
          <a:bodyPr wrap="none" rtlCol="0">
            <a:spAutoFit/>
          </a:bodyPr>
          <a:lstStyle/>
          <a:p>
            <a:pPr algn="ctr"/>
            <a:r>
              <a:rPr lang="en-US" sz="1890" b="1" dirty="0"/>
              <a:t>L2: Main Memory</a:t>
            </a:r>
          </a:p>
          <a:p>
            <a:pPr algn="ctr"/>
            <a:r>
              <a:rPr lang="en-US" sz="1890" b="1" dirty="0"/>
              <a:t>Latency&gt;100</a:t>
            </a:r>
          </a:p>
          <a:p>
            <a:pPr algn="ctr"/>
            <a:r>
              <a:rPr lang="en-US" sz="1890" b="1" dirty="0"/>
              <a:t>Density≈100</a:t>
            </a:r>
          </a:p>
          <a:p>
            <a:pPr algn="ctr"/>
            <a:r>
              <a:rPr lang="en-US" sz="1890" b="1" dirty="0"/>
              <a:t>Shared, Remote</a:t>
            </a:r>
          </a:p>
        </p:txBody>
      </p:sp>
      <p:cxnSp>
        <p:nvCxnSpPr>
          <p:cNvPr id="94" name="Connector: Elbow 93">
            <a:extLst>
              <a:ext uri="{FF2B5EF4-FFF2-40B4-BE49-F238E27FC236}">
                <a16:creationId xmlns:a16="http://schemas.microsoft.com/office/drawing/2014/main" id="{3AE40056-CF74-4FC7-962D-1860AC5D4FD4}"/>
              </a:ext>
            </a:extLst>
          </p:cNvPr>
          <p:cNvCxnSpPr>
            <a:cxnSpLocks/>
            <a:stCxn id="206" idx="3"/>
          </p:cNvCxnSpPr>
          <p:nvPr/>
        </p:nvCxnSpPr>
        <p:spPr>
          <a:xfrm flipV="1">
            <a:off x="1805591" y="1174535"/>
            <a:ext cx="204758" cy="226145"/>
          </a:xfrm>
          <a:prstGeom prst="bentConnector2">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2" name="TextBox 211">
            <a:extLst>
              <a:ext uri="{FF2B5EF4-FFF2-40B4-BE49-F238E27FC236}">
                <a16:creationId xmlns:a16="http://schemas.microsoft.com/office/drawing/2014/main" id="{F7313CEB-C3AB-4F89-A105-1170AE7A88FC}"/>
              </a:ext>
            </a:extLst>
          </p:cNvPr>
          <p:cNvSpPr txBox="1"/>
          <p:nvPr/>
        </p:nvSpPr>
        <p:spPr>
          <a:xfrm>
            <a:off x="1567631" y="947167"/>
            <a:ext cx="914400" cy="22849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L1</a:t>
            </a:r>
            <a:endParaRPr lang="en-CH" sz="1400" b="0" i="0" dirty="0">
              <a:cs typeface="Arial Narrow" panose="020B0604020202020204" pitchFamily="34" charset="0"/>
            </a:endParaRPr>
          </a:p>
        </p:txBody>
      </p:sp>
      <p:sp>
        <p:nvSpPr>
          <p:cNvPr id="285" name="Rectangle 284">
            <a:extLst>
              <a:ext uri="{FF2B5EF4-FFF2-40B4-BE49-F238E27FC236}">
                <a16:creationId xmlns:a16="http://schemas.microsoft.com/office/drawing/2014/main" id="{1E44F2C3-7F64-4E91-B9F7-E2F8F0158197}"/>
              </a:ext>
            </a:extLst>
          </p:cNvPr>
          <p:cNvSpPr/>
          <p:nvPr/>
        </p:nvSpPr>
        <p:spPr>
          <a:xfrm>
            <a:off x="3472391" y="3661941"/>
            <a:ext cx="704248" cy="704345"/>
          </a:xfrm>
          <a:prstGeom prst="rect">
            <a:avLst/>
          </a:prstGeom>
          <a:solidFill>
            <a:srgbClr val="91056A"/>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DMA</a:t>
            </a:r>
          </a:p>
        </p:txBody>
      </p:sp>
      <p:cxnSp>
        <p:nvCxnSpPr>
          <p:cNvPr id="286" name="Straight Arrow Connector 285">
            <a:extLst>
              <a:ext uri="{FF2B5EF4-FFF2-40B4-BE49-F238E27FC236}">
                <a16:creationId xmlns:a16="http://schemas.microsoft.com/office/drawing/2014/main" id="{23D2A83F-D2E0-4FEA-9A3C-04A2EEA385FB}"/>
              </a:ext>
            </a:extLst>
          </p:cNvPr>
          <p:cNvCxnSpPr>
            <a:cxnSpLocks/>
          </p:cNvCxnSpPr>
          <p:nvPr/>
        </p:nvCxnSpPr>
        <p:spPr>
          <a:xfrm>
            <a:off x="3862635" y="34218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87" name="TextBox 286">
            <a:extLst>
              <a:ext uri="{FF2B5EF4-FFF2-40B4-BE49-F238E27FC236}">
                <a16:creationId xmlns:a16="http://schemas.microsoft.com/office/drawing/2014/main" id="{1DD21AC0-4388-4A8F-8BE7-2CA385067FE5}"/>
              </a:ext>
            </a:extLst>
          </p:cNvPr>
          <p:cNvSpPr txBox="1"/>
          <p:nvPr/>
        </p:nvSpPr>
        <p:spPr>
          <a:xfrm>
            <a:off x="2464368" y="3682947"/>
            <a:ext cx="914400" cy="91440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L2</a:t>
            </a:r>
          </a:p>
          <a:p>
            <a:pPr algn="l" defTabSz="720000"/>
            <a:r>
              <a:rPr lang="en-US" sz="1400" dirty="0">
                <a:cs typeface="Arial Narrow" panose="020B0604020202020204" pitchFamily="34" charset="0"/>
              </a:rPr>
              <a:t>&amp; Others</a:t>
            </a:r>
            <a:endParaRPr lang="en-CH" sz="1400" b="0" i="0" dirty="0">
              <a:cs typeface="Arial Narrow" panose="020B0604020202020204" pitchFamily="34" charset="0"/>
            </a:endParaRPr>
          </a:p>
        </p:txBody>
      </p:sp>
      <p:cxnSp>
        <p:nvCxnSpPr>
          <p:cNvPr id="289" name="Straight Arrow Connector 288">
            <a:extLst>
              <a:ext uri="{FF2B5EF4-FFF2-40B4-BE49-F238E27FC236}">
                <a16:creationId xmlns:a16="http://schemas.microsoft.com/office/drawing/2014/main" id="{D6A9EA3B-6F9F-4953-8D18-7CEFAA1CC9E4}"/>
              </a:ext>
            </a:extLst>
          </p:cNvPr>
          <p:cNvCxnSpPr>
            <a:cxnSpLocks/>
          </p:cNvCxnSpPr>
          <p:nvPr/>
        </p:nvCxnSpPr>
        <p:spPr>
          <a:xfrm rot="5400000">
            <a:off x="3366422" y="38727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0" name="Straight Arrow Connector 289">
            <a:extLst>
              <a:ext uri="{FF2B5EF4-FFF2-40B4-BE49-F238E27FC236}">
                <a16:creationId xmlns:a16="http://schemas.microsoft.com/office/drawing/2014/main" id="{37AB21C3-3D65-4069-8F31-457667FA048E}"/>
              </a:ext>
            </a:extLst>
          </p:cNvPr>
          <p:cNvCxnSpPr>
            <a:cxnSpLocks/>
          </p:cNvCxnSpPr>
          <p:nvPr/>
        </p:nvCxnSpPr>
        <p:spPr>
          <a:xfrm rot="10800000">
            <a:off x="9165199"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1" name="Straight Arrow Connector 290">
            <a:extLst>
              <a:ext uri="{FF2B5EF4-FFF2-40B4-BE49-F238E27FC236}">
                <a16:creationId xmlns:a16="http://schemas.microsoft.com/office/drawing/2014/main" id="{69A2429E-7293-4CF8-AD58-D7C61D6BCDB4}"/>
              </a:ext>
            </a:extLst>
          </p:cNvPr>
          <p:cNvCxnSpPr>
            <a:cxnSpLocks/>
          </p:cNvCxnSpPr>
          <p:nvPr/>
        </p:nvCxnSpPr>
        <p:spPr>
          <a:xfrm rot="10800000">
            <a:off x="9958576"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2" name="Straight Arrow Connector 291">
            <a:extLst>
              <a:ext uri="{FF2B5EF4-FFF2-40B4-BE49-F238E27FC236}">
                <a16:creationId xmlns:a16="http://schemas.microsoft.com/office/drawing/2014/main" id="{FDD2BE70-C5DB-4F19-961B-C52C93ED01D3}"/>
              </a:ext>
            </a:extLst>
          </p:cNvPr>
          <p:cNvCxnSpPr>
            <a:cxnSpLocks/>
          </p:cNvCxnSpPr>
          <p:nvPr/>
        </p:nvCxnSpPr>
        <p:spPr>
          <a:xfrm rot="10800000">
            <a:off x="10751953"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60" name="Rectangle 59">
            <a:extLst>
              <a:ext uri="{FF2B5EF4-FFF2-40B4-BE49-F238E27FC236}">
                <a16:creationId xmlns:a16="http://schemas.microsoft.com/office/drawing/2014/main" id="{6F266F7A-3949-4184-9C01-8860A9DC7185}"/>
              </a:ext>
            </a:extLst>
          </p:cNvPr>
          <p:cNvSpPr/>
          <p:nvPr/>
        </p:nvSpPr>
        <p:spPr>
          <a:xfrm>
            <a:off x="3366422" y="1061412"/>
            <a:ext cx="4053610" cy="4686854"/>
          </a:xfrm>
          <a:prstGeom prst="rect">
            <a:avLst/>
          </a:prstGeom>
          <a:solidFill>
            <a:srgbClr val="E0384F">
              <a:alpha val="20000"/>
            </a:srgbClr>
          </a:solidFill>
          <a:ln w="38100">
            <a:solidFill>
              <a:srgbClr val="E0384F"/>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61" name="Title 1">
            <a:extLst>
              <a:ext uri="{FF2B5EF4-FFF2-40B4-BE49-F238E27FC236}">
                <a16:creationId xmlns:a16="http://schemas.microsoft.com/office/drawing/2014/main" id="{37960927-D287-4654-B27E-6A85722A9CF9}"/>
              </a:ext>
            </a:extLst>
          </p:cNvPr>
          <p:cNvSpPr txBox="1">
            <a:spLocks/>
          </p:cNvSpPr>
          <p:nvPr/>
        </p:nvSpPr>
        <p:spPr>
          <a:xfrm>
            <a:off x="475643" y="162587"/>
            <a:ext cx="10593692" cy="720725"/>
          </a:xfrm>
          <a:prstGeom prst="rect">
            <a:avLst/>
          </a:prstGeom>
          <a:noFill/>
        </p:spPr>
        <p:txBody>
          <a:bodyPr vert="horz" lIns="0" tIns="0" rIns="0" bIns="0" rtlCol="0" anchor="ctr">
            <a:noAutofit/>
          </a:bodyPr>
          <a:lstStyle>
            <a:lvl1pPr algn="l" defTabSz="864017" rtl="0" eaLnBrk="1" latinLnBrk="0" hangingPunct="1">
              <a:lnSpc>
                <a:spcPct val="90000"/>
              </a:lnSpc>
              <a:spcBef>
                <a:spcPct val="0"/>
              </a:spcBef>
              <a:buNone/>
              <a:defRPr lang="en-US" sz="4000" b="1" i="0" kern="1200" spc="-100" baseline="0" dirty="0">
                <a:solidFill>
                  <a:schemeClr val="accent3"/>
                </a:solidFill>
                <a:latin typeface="Arial Narrow" panose="020B0604020202020204" pitchFamily="34" charset="0"/>
                <a:ea typeface="+mj-ea"/>
                <a:cs typeface="Arial Narrow" panose="020B0604020202020204" pitchFamily="34" charset="0"/>
              </a:defRPr>
            </a:lvl1pPr>
          </a:lstStyle>
          <a:p>
            <a:r>
              <a:rPr lang="en-US"/>
              <a:t>Compute Efficiency for PE, Cluster, SoC</a:t>
            </a:r>
            <a:r>
              <a:rPr lang="en-US">
                <a:solidFill>
                  <a:srgbClr val="A8322D"/>
                </a:solidFill>
              </a:rPr>
              <a:t> </a:t>
            </a:r>
            <a:endParaRPr lang="en-US">
              <a:solidFill>
                <a:srgbClr val="00B050"/>
              </a:solidFill>
            </a:endParaRPr>
          </a:p>
        </p:txBody>
      </p:sp>
    </p:spTree>
    <p:extLst>
      <p:ext uri="{BB962C8B-B14F-4D97-AF65-F5344CB8AC3E}">
        <p14:creationId xmlns:p14="http://schemas.microsoft.com/office/powerpoint/2010/main" val="26777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3E4F6-E9AD-4D3F-82F1-87009ACF67CE}"/>
              </a:ext>
            </a:extLst>
          </p:cNvPr>
          <p:cNvSpPr>
            <a:spLocks noGrp="1"/>
          </p:cNvSpPr>
          <p:nvPr>
            <p:ph type="title"/>
          </p:nvPr>
        </p:nvSpPr>
        <p:spPr/>
        <p:txBody>
          <a:bodyPr/>
          <a:lstStyle/>
          <a:p>
            <a:r>
              <a:rPr lang="en-US" dirty="0"/>
              <a:t>Tightly-Coupled Processors Clusters</a:t>
            </a:r>
            <a:endParaRPr lang="en-CH" dirty="0"/>
          </a:p>
        </p:txBody>
      </p:sp>
      <p:pic>
        <p:nvPicPr>
          <p:cNvPr id="5" name="Picture 4" descr="A screenshot of a computer&#10;&#10;Description automatically generated with medium confidence">
            <a:extLst>
              <a:ext uri="{FF2B5EF4-FFF2-40B4-BE49-F238E27FC236}">
                <a16:creationId xmlns:a16="http://schemas.microsoft.com/office/drawing/2014/main" id="{E0F7F4C9-136F-42EC-9418-00FF3A72A0AF}"/>
              </a:ext>
            </a:extLst>
          </p:cNvPr>
          <p:cNvPicPr>
            <a:picLocks noChangeAspect="1"/>
          </p:cNvPicPr>
          <p:nvPr/>
        </p:nvPicPr>
        <p:blipFill rotWithShape="1">
          <a:blip r:embed="rId2"/>
          <a:srcRect l="767" t="6739" r="50665" b="50788"/>
          <a:stretch/>
        </p:blipFill>
        <p:spPr>
          <a:xfrm>
            <a:off x="313900" y="1333046"/>
            <a:ext cx="3598458" cy="3652797"/>
          </a:xfrm>
          <a:prstGeom prst="rect">
            <a:avLst/>
          </a:prstGeom>
        </p:spPr>
      </p:pic>
      <p:pic>
        <p:nvPicPr>
          <p:cNvPr id="7" name="Picture 6">
            <a:extLst>
              <a:ext uri="{FF2B5EF4-FFF2-40B4-BE49-F238E27FC236}">
                <a16:creationId xmlns:a16="http://schemas.microsoft.com/office/drawing/2014/main" id="{2AED736B-63B9-467E-A971-918D54F8B2AB}"/>
              </a:ext>
            </a:extLst>
          </p:cNvPr>
          <p:cNvPicPr>
            <a:picLocks noChangeAspect="1"/>
          </p:cNvPicPr>
          <p:nvPr/>
        </p:nvPicPr>
        <p:blipFill>
          <a:blip r:embed="rId3"/>
          <a:stretch>
            <a:fillRect/>
          </a:stretch>
        </p:blipFill>
        <p:spPr>
          <a:xfrm>
            <a:off x="4185313" y="1332293"/>
            <a:ext cx="2613927" cy="3630944"/>
          </a:xfrm>
          <a:prstGeom prst="rect">
            <a:avLst/>
          </a:prstGeom>
        </p:spPr>
      </p:pic>
      <p:sp>
        <p:nvSpPr>
          <p:cNvPr id="8" name="TextBox 7">
            <a:extLst>
              <a:ext uri="{FF2B5EF4-FFF2-40B4-BE49-F238E27FC236}">
                <a16:creationId xmlns:a16="http://schemas.microsoft.com/office/drawing/2014/main" id="{4B3ED6B6-337C-4F07-961A-9C2D812E0DFF}"/>
              </a:ext>
            </a:extLst>
          </p:cNvPr>
          <p:cNvSpPr txBox="1"/>
          <p:nvPr/>
        </p:nvSpPr>
        <p:spPr>
          <a:xfrm>
            <a:off x="686918" y="4963237"/>
            <a:ext cx="2319546" cy="383182"/>
          </a:xfrm>
          <a:prstGeom prst="rect">
            <a:avLst/>
          </a:prstGeom>
          <a:noFill/>
        </p:spPr>
        <p:txBody>
          <a:bodyPr wrap="none" rtlCol="0">
            <a:spAutoFit/>
          </a:bodyPr>
          <a:lstStyle/>
          <a:p>
            <a:pPr algn="ctr"/>
            <a:r>
              <a:rPr lang="en-US" sz="1890" b="1" dirty="0"/>
              <a:t>HPC: Ampere’s SP</a:t>
            </a:r>
          </a:p>
        </p:txBody>
      </p:sp>
      <p:sp>
        <p:nvSpPr>
          <p:cNvPr id="9" name="TextBox 8">
            <a:extLst>
              <a:ext uri="{FF2B5EF4-FFF2-40B4-BE49-F238E27FC236}">
                <a16:creationId xmlns:a16="http://schemas.microsoft.com/office/drawing/2014/main" id="{8E333AA3-8B64-4A1B-AF46-56F4AD8530ED}"/>
              </a:ext>
            </a:extLst>
          </p:cNvPr>
          <p:cNvSpPr txBox="1"/>
          <p:nvPr/>
        </p:nvSpPr>
        <p:spPr>
          <a:xfrm>
            <a:off x="3993689" y="4963237"/>
            <a:ext cx="3007555" cy="383182"/>
          </a:xfrm>
          <a:prstGeom prst="rect">
            <a:avLst/>
          </a:prstGeom>
          <a:noFill/>
        </p:spPr>
        <p:txBody>
          <a:bodyPr wrap="none" rtlCol="0">
            <a:spAutoFit/>
          </a:bodyPr>
          <a:lstStyle/>
          <a:p>
            <a:pPr algn="ctr"/>
            <a:r>
              <a:rPr lang="en-US" sz="1890" b="1" dirty="0"/>
              <a:t>HPE: </a:t>
            </a:r>
            <a:r>
              <a:rPr lang="en-US" sz="1890" b="1" dirty="0" err="1"/>
              <a:t>RamonChips</a:t>
            </a:r>
            <a:r>
              <a:rPr lang="en-US" sz="1890" b="1" dirty="0"/>
              <a:t> RC64</a:t>
            </a:r>
          </a:p>
        </p:txBody>
      </p:sp>
      <p:pic>
        <p:nvPicPr>
          <p:cNvPr id="12" name="Picture 11" descr="Graphical user interface, application&#10;&#10;Description automatically generated">
            <a:extLst>
              <a:ext uri="{FF2B5EF4-FFF2-40B4-BE49-F238E27FC236}">
                <a16:creationId xmlns:a16="http://schemas.microsoft.com/office/drawing/2014/main" id="{AFC2D987-E652-49B9-B38E-C61998476E44}"/>
              </a:ext>
            </a:extLst>
          </p:cNvPr>
          <p:cNvPicPr>
            <a:picLocks noChangeAspect="1"/>
          </p:cNvPicPr>
          <p:nvPr/>
        </p:nvPicPr>
        <p:blipFill rotWithShape="1">
          <a:blip r:embed="rId4"/>
          <a:srcRect l="40433" t="3861" r="1275" b="3302"/>
          <a:stretch/>
        </p:blipFill>
        <p:spPr>
          <a:xfrm>
            <a:off x="7110426" y="1333045"/>
            <a:ext cx="4282187" cy="3630191"/>
          </a:xfrm>
          <a:prstGeom prst="rect">
            <a:avLst/>
          </a:prstGeom>
        </p:spPr>
      </p:pic>
      <p:sp>
        <p:nvSpPr>
          <p:cNvPr id="13" name="TextBox 12">
            <a:extLst>
              <a:ext uri="{FF2B5EF4-FFF2-40B4-BE49-F238E27FC236}">
                <a16:creationId xmlns:a16="http://schemas.microsoft.com/office/drawing/2014/main" id="{066E5646-272E-4D73-A8C9-F71EDAE674C0}"/>
              </a:ext>
            </a:extLst>
          </p:cNvPr>
          <p:cNvSpPr txBox="1"/>
          <p:nvPr/>
        </p:nvSpPr>
        <p:spPr>
          <a:xfrm>
            <a:off x="7810548" y="4963237"/>
            <a:ext cx="2881944" cy="383182"/>
          </a:xfrm>
          <a:prstGeom prst="rect">
            <a:avLst/>
          </a:prstGeom>
          <a:noFill/>
        </p:spPr>
        <p:txBody>
          <a:bodyPr wrap="none" rtlCol="0">
            <a:spAutoFit/>
          </a:bodyPr>
          <a:lstStyle/>
          <a:p>
            <a:pPr algn="ctr"/>
            <a:r>
              <a:rPr lang="en-US" sz="1890" b="1" dirty="0"/>
              <a:t>IoT: </a:t>
            </a:r>
            <a:r>
              <a:rPr lang="en-US" sz="1890" b="1" dirty="0" err="1"/>
              <a:t>Greenwave’s</a:t>
            </a:r>
            <a:r>
              <a:rPr lang="en-US" sz="1890" b="1" dirty="0"/>
              <a:t> GAP9</a:t>
            </a:r>
          </a:p>
        </p:txBody>
      </p:sp>
      <p:sp>
        <p:nvSpPr>
          <p:cNvPr id="14" name="TextBox 13">
            <a:extLst>
              <a:ext uri="{FF2B5EF4-FFF2-40B4-BE49-F238E27FC236}">
                <a16:creationId xmlns:a16="http://schemas.microsoft.com/office/drawing/2014/main" id="{7167F0F3-1569-400A-9FB1-EEA474A42D6D}"/>
              </a:ext>
            </a:extLst>
          </p:cNvPr>
          <p:cNvSpPr txBox="1"/>
          <p:nvPr/>
        </p:nvSpPr>
        <p:spPr>
          <a:xfrm>
            <a:off x="1467450" y="5682813"/>
            <a:ext cx="8999387" cy="461665"/>
          </a:xfrm>
          <a:prstGeom prst="rect">
            <a:avLst/>
          </a:prstGeom>
          <a:noFill/>
        </p:spPr>
        <p:txBody>
          <a:bodyPr wrap="none" rtlCol="0">
            <a:spAutoFit/>
          </a:bodyPr>
          <a:lstStyle/>
          <a:p>
            <a:r>
              <a:rPr lang="en-US" sz="2400" b="1" dirty="0">
                <a:solidFill>
                  <a:srgbClr val="FF0000"/>
                </a:solidFill>
              </a:rPr>
              <a:t>Pervasive Architectural Pattern for Data-Parallel Computing!</a:t>
            </a:r>
          </a:p>
        </p:txBody>
      </p:sp>
    </p:spTree>
    <p:extLst>
      <p:ext uri="{BB962C8B-B14F-4D97-AF65-F5344CB8AC3E}">
        <p14:creationId xmlns:p14="http://schemas.microsoft.com/office/powerpoint/2010/main" val="139662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6856A-9EF0-6A4D-BD6A-20A793904516}"/>
              </a:ext>
            </a:extLst>
          </p:cNvPr>
          <p:cNvSpPr>
            <a:spLocks noGrp="1"/>
          </p:cNvSpPr>
          <p:nvPr>
            <p:ph type="title"/>
          </p:nvPr>
        </p:nvSpPr>
        <p:spPr>
          <a:xfrm>
            <a:off x="516117" y="83110"/>
            <a:ext cx="10080000" cy="720000"/>
          </a:xfrm>
        </p:spPr>
        <p:txBody>
          <a:bodyPr/>
          <a:lstStyle/>
          <a:p>
            <a:r>
              <a:rPr lang="en-US" dirty="0"/>
              <a:t>The Cluster: Design Challenges</a:t>
            </a:r>
            <a:endParaRPr lang="en-US" sz="4000" dirty="0"/>
          </a:p>
        </p:txBody>
      </p:sp>
      <p:sp>
        <p:nvSpPr>
          <p:cNvPr id="10" name="Slide Number Placeholder 9">
            <a:extLst>
              <a:ext uri="{FF2B5EF4-FFF2-40B4-BE49-F238E27FC236}">
                <a16:creationId xmlns:a16="http://schemas.microsoft.com/office/drawing/2014/main" id="{5774F6F0-D05F-BF41-80FC-678BDB033A6A}"/>
              </a:ext>
            </a:extLst>
          </p:cNvPr>
          <p:cNvSpPr>
            <a:spLocks noGrp="1"/>
          </p:cNvSpPr>
          <p:nvPr>
            <p:ph type="sldNum" sz="quarter" idx="12"/>
          </p:nvPr>
        </p:nvSpPr>
        <p:spPr/>
        <p:txBody>
          <a:bodyPr/>
          <a:lstStyle/>
          <a:p>
            <a:fld id="{8EB6DE79-3EF7-DA4A-A4B3-54448DD08F9F}" type="slidenum">
              <a:rPr lang="en-US" smtClean="0"/>
              <a:pPr/>
              <a:t>17</a:t>
            </a:fld>
            <a:endParaRPr lang="en-US" dirty="0"/>
          </a:p>
        </p:txBody>
      </p:sp>
      <p:grpSp>
        <p:nvGrpSpPr>
          <p:cNvPr id="7" name="Group 6">
            <a:extLst>
              <a:ext uri="{FF2B5EF4-FFF2-40B4-BE49-F238E27FC236}">
                <a16:creationId xmlns:a16="http://schemas.microsoft.com/office/drawing/2014/main" id="{498914D5-7603-684C-A36C-B8CF5C60E17B}"/>
              </a:ext>
            </a:extLst>
          </p:cNvPr>
          <p:cNvGrpSpPr>
            <a:grpSpLocks noChangeAspect="1"/>
          </p:cNvGrpSpPr>
          <p:nvPr/>
        </p:nvGrpSpPr>
        <p:grpSpPr>
          <a:xfrm>
            <a:off x="5377331" y="1055697"/>
            <a:ext cx="5898424" cy="4790072"/>
            <a:chOff x="4450423" y="1529658"/>
            <a:chExt cx="4522701" cy="3672351"/>
          </a:xfrm>
        </p:grpSpPr>
        <p:sp>
          <p:nvSpPr>
            <p:cNvPr id="60" name="Rectangle 59">
              <a:extLst>
                <a:ext uri="{FF2B5EF4-FFF2-40B4-BE49-F238E27FC236}">
                  <a16:creationId xmlns:a16="http://schemas.microsoft.com/office/drawing/2014/main" id="{4A8264D8-5A6B-BD4B-8109-1729F0F1C7AA}"/>
                </a:ext>
              </a:extLst>
            </p:cNvPr>
            <p:cNvSpPr/>
            <p:nvPr/>
          </p:nvSpPr>
          <p:spPr>
            <a:xfrm>
              <a:off x="4450423" y="1529658"/>
              <a:ext cx="4522701" cy="3672351"/>
            </a:xfrm>
            <a:prstGeom prst="rect">
              <a:avLst/>
            </a:prstGeom>
            <a:solidFill>
              <a:srgbClr val="ABABAB"/>
            </a:solidFill>
            <a:ln w="12700" cap="flat" cmpd="sng" algn="ctr">
              <a:noFill/>
              <a:prstDash val="solid"/>
              <a:miter lim="800000"/>
            </a:ln>
            <a:effectLst/>
          </p:spPr>
          <p:txBody>
            <a:bodyPr lIns="13500" tIns="13500" rIns="13500" bIns="13500" rtlCol="0" anchor="b"/>
            <a:lstStyle/>
            <a:p>
              <a:pPr defTabSz="342885">
                <a:defRPr/>
              </a:pPr>
              <a:r>
                <a:rPr lang="en-US" sz="2400" b="1" kern="0" dirty="0">
                  <a:solidFill>
                    <a:srgbClr val="FFFFFF"/>
                  </a:solidFill>
                  <a:latin typeface="Arial" panose="020B0604020202020204"/>
                </a:rPr>
                <a:t> CLUSTER</a:t>
              </a:r>
            </a:p>
          </p:txBody>
        </p:sp>
        <p:sp>
          <p:nvSpPr>
            <p:cNvPr id="61" name="Rectangle 60">
              <a:extLst>
                <a:ext uri="{FF2B5EF4-FFF2-40B4-BE49-F238E27FC236}">
                  <a16:creationId xmlns:a16="http://schemas.microsoft.com/office/drawing/2014/main" id="{9C7183AD-230B-214D-8D31-9BAEB82E621B}"/>
                </a:ext>
              </a:extLst>
            </p:cNvPr>
            <p:cNvSpPr/>
            <p:nvPr/>
          </p:nvSpPr>
          <p:spPr>
            <a:xfrm>
              <a:off x="5269656" y="1691672"/>
              <a:ext cx="3578769" cy="1728166"/>
            </a:xfrm>
            <a:prstGeom prst="rect">
              <a:avLst/>
            </a:prstGeom>
            <a:solidFill>
              <a:srgbClr val="A5D1F0"/>
            </a:solidFill>
            <a:ln w="12700" cap="flat" cmpd="sng" algn="ctr">
              <a:noFill/>
              <a:prstDash val="solid"/>
              <a:miter lim="800000"/>
            </a:ln>
            <a:effectLst/>
          </p:spPr>
          <p:txBody>
            <a:bodyPr lIns="13500" tIns="13500" rIns="13500" bIns="13500" rtlCol="0" anchor="t"/>
            <a:lstStyle/>
            <a:p>
              <a:pPr algn="ctr" defTabSz="342885">
                <a:defRPr/>
              </a:pPr>
              <a:r>
                <a:rPr lang="en-US" sz="2400" b="1" kern="0">
                  <a:solidFill>
                    <a:srgbClr val="FFFFFF"/>
                  </a:solidFill>
                  <a:latin typeface="Arial" panose="020B0604020202020204"/>
                </a:rPr>
                <a:t>Tightly Coupled Data Memory</a:t>
              </a:r>
            </a:p>
          </p:txBody>
        </p:sp>
        <p:sp>
          <p:nvSpPr>
            <p:cNvPr id="62" name="Rectangle 61">
              <a:extLst>
                <a:ext uri="{FF2B5EF4-FFF2-40B4-BE49-F238E27FC236}">
                  <a16:creationId xmlns:a16="http://schemas.microsoft.com/office/drawing/2014/main" id="{F1D14E89-B0B7-6344-AE88-93411A31FEDC}"/>
                </a:ext>
              </a:extLst>
            </p:cNvPr>
            <p:cNvSpPr/>
            <p:nvPr/>
          </p:nvSpPr>
          <p:spPr>
            <a:xfrm>
              <a:off x="4636081" y="3513003"/>
              <a:ext cx="4212342" cy="269996"/>
            </a:xfrm>
            <a:prstGeom prst="rect">
              <a:avLst/>
            </a:prstGeom>
            <a:solidFill>
              <a:srgbClr val="72791C"/>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Logarithmic I</a:t>
              </a:r>
              <a:r>
                <a:rPr lang="en-US" sz="1600" b="1" kern="0" dirty="0" err="1">
                  <a:solidFill>
                    <a:srgbClr val="FFFFFF"/>
                  </a:solidFill>
                  <a:latin typeface="Arial" panose="020B0604020202020204"/>
                </a:rPr>
                <a:t>nterconnect</a:t>
              </a:r>
              <a:endParaRPr lang="en-US" sz="1600" b="1" kern="0" dirty="0">
                <a:solidFill>
                  <a:srgbClr val="FFFFFF"/>
                </a:solidFill>
                <a:latin typeface="Arial" panose="020B0604020202020204"/>
              </a:endParaRPr>
            </a:p>
          </p:txBody>
        </p:sp>
        <p:sp>
          <p:nvSpPr>
            <p:cNvPr id="63" name="Rectangle 62">
              <a:extLst>
                <a:ext uri="{FF2B5EF4-FFF2-40B4-BE49-F238E27FC236}">
                  <a16:creationId xmlns:a16="http://schemas.microsoft.com/office/drawing/2014/main" id="{65F5A801-DE84-D640-9B17-BD4873B2A3E4}"/>
                </a:ext>
              </a:extLst>
            </p:cNvPr>
            <p:cNvSpPr/>
            <p:nvPr/>
          </p:nvSpPr>
          <p:spPr>
            <a:xfrm>
              <a:off x="6070578" y="3958268"/>
              <a:ext cx="539992" cy="539992"/>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RISC-V</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64" name="Rectangle 63">
              <a:extLst>
                <a:ext uri="{FF2B5EF4-FFF2-40B4-BE49-F238E27FC236}">
                  <a16:creationId xmlns:a16="http://schemas.microsoft.com/office/drawing/2014/main" id="{6AA65FE9-0906-3048-BF92-B6FBC7F75F85}"/>
                </a:ext>
              </a:extLst>
            </p:cNvPr>
            <p:cNvSpPr/>
            <p:nvPr/>
          </p:nvSpPr>
          <p:spPr>
            <a:xfrm>
              <a:off x="6070578" y="2795985"/>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6" name="Rectangle 65">
              <a:extLst>
                <a:ext uri="{FF2B5EF4-FFF2-40B4-BE49-F238E27FC236}">
                  <a16:creationId xmlns:a16="http://schemas.microsoft.com/office/drawing/2014/main" id="{494BE6FB-61E3-264F-A098-2B2DC048A0B8}"/>
                </a:ext>
              </a:extLst>
            </p:cNvPr>
            <p:cNvSpPr/>
            <p:nvPr/>
          </p:nvSpPr>
          <p:spPr>
            <a:xfrm>
              <a:off x="6790567" y="2795985"/>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7" name="Rectangle 66">
              <a:extLst>
                <a:ext uri="{FF2B5EF4-FFF2-40B4-BE49-F238E27FC236}">
                  <a16:creationId xmlns:a16="http://schemas.microsoft.com/office/drawing/2014/main" id="{42AAD0A9-7CCD-BD47-A23B-03316EC03558}"/>
                </a:ext>
              </a:extLst>
            </p:cNvPr>
            <p:cNvSpPr/>
            <p:nvPr/>
          </p:nvSpPr>
          <p:spPr>
            <a:xfrm>
              <a:off x="8230545" y="2795985"/>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8" name="Rectangle 67">
              <a:extLst>
                <a:ext uri="{FF2B5EF4-FFF2-40B4-BE49-F238E27FC236}">
                  <a16:creationId xmlns:a16="http://schemas.microsoft.com/office/drawing/2014/main" id="{C51ABAF2-128C-BC47-A714-CEA0148EB3B0}"/>
                </a:ext>
              </a:extLst>
            </p:cNvPr>
            <p:cNvSpPr/>
            <p:nvPr/>
          </p:nvSpPr>
          <p:spPr>
            <a:xfrm>
              <a:off x="7510555" y="2795985"/>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9" name="Rectangle 68">
              <a:extLst>
                <a:ext uri="{FF2B5EF4-FFF2-40B4-BE49-F238E27FC236}">
                  <a16:creationId xmlns:a16="http://schemas.microsoft.com/office/drawing/2014/main" id="{A3D38291-D36F-6E4E-A560-B281C5F67298}"/>
                </a:ext>
              </a:extLst>
            </p:cNvPr>
            <p:cNvSpPr/>
            <p:nvPr/>
          </p:nvSpPr>
          <p:spPr>
            <a:xfrm>
              <a:off x="6790567" y="3958268"/>
              <a:ext cx="539992" cy="539992"/>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0" name="Rectangle 69">
              <a:extLst>
                <a:ext uri="{FF2B5EF4-FFF2-40B4-BE49-F238E27FC236}">
                  <a16:creationId xmlns:a16="http://schemas.microsoft.com/office/drawing/2014/main" id="{A5A61D20-1DD5-F645-B808-6E335431A0F6}"/>
                </a:ext>
              </a:extLst>
            </p:cNvPr>
            <p:cNvSpPr/>
            <p:nvPr/>
          </p:nvSpPr>
          <p:spPr>
            <a:xfrm>
              <a:off x="7510555" y="3958268"/>
              <a:ext cx="539992" cy="539992"/>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1" name="Rectangle 70">
              <a:extLst>
                <a:ext uri="{FF2B5EF4-FFF2-40B4-BE49-F238E27FC236}">
                  <a16:creationId xmlns:a16="http://schemas.microsoft.com/office/drawing/2014/main" id="{8858E423-6351-CE47-B6D6-9F4A9E0DBAB4}"/>
                </a:ext>
              </a:extLst>
            </p:cNvPr>
            <p:cNvSpPr/>
            <p:nvPr/>
          </p:nvSpPr>
          <p:spPr>
            <a:xfrm>
              <a:off x="8230545" y="3958268"/>
              <a:ext cx="539992" cy="539992"/>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2" name="Rectangle 71">
              <a:extLst>
                <a:ext uri="{FF2B5EF4-FFF2-40B4-BE49-F238E27FC236}">
                  <a16:creationId xmlns:a16="http://schemas.microsoft.com/office/drawing/2014/main" id="{645CFDDB-E929-4E48-9219-C0563DBCEE99}"/>
                </a:ext>
              </a:extLst>
            </p:cNvPr>
            <p:cNvSpPr/>
            <p:nvPr/>
          </p:nvSpPr>
          <p:spPr>
            <a:xfrm>
              <a:off x="6070578" y="2078968"/>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3" name="Rectangle 72">
              <a:extLst>
                <a:ext uri="{FF2B5EF4-FFF2-40B4-BE49-F238E27FC236}">
                  <a16:creationId xmlns:a16="http://schemas.microsoft.com/office/drawing/2014/main" id="{B41F2124-F33C-0E4D-8152-3679FF383509}"/>
                </a:ext>
              </a:extLst>
            </p:cNvPr>
            <p:cNvSpPr/>
            <p:nvPr/>
          </p:nvSpPr>
          <p:spPr>
            <a:xfrm>
              <a:off x="6790567" y="2078968"/>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4" name="Rectangle 73">
              <a:extLst>
                <a:ext uri="{FF2B5EF4-FFF2-40B4-BE49-F238E27FC236}">
                  <a16:creationId xmlns:a16="http://schemas.microsoft.com/office/drawing/2014/main" id="{E82C834C-6329-DC4C-BFD2-9EF0B9073614}"/>
                </a:ext>
              </a:extLst>
            </p:cNvPr>
            <p:cNvSpPr/>
            <p:nvPr/>
          </p:nvSpPr>
          <p:spPr>
            <a:xfrm>
              <a:off x="8230545" y="2078968"/>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5" name="Rectangle 74">
              <a:extLst>
                <a:ext uri="{FF2B5EF4-FFF2-40B4-BE49-F238E27FC236}">
                  <a16:creationId xmlns:a16="http://schemas.microsoft.com/office/drawing/2014/main" id="{B6C7835B-A541-B043-8CAB-07007559EE98}"/>
                </a:ext>
              </a:extLst>
            </p:cNvPr>
            <p:cNvSpPr/>
            <p:nvPr/>
          </p:nvSpPr>
          <p:spPr>
            <a:xfrm>
              <a:off x="7510555" y="2078968"/>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7" name="Rectangle 76">
              <a:extLst>
                <a:ext uri="{FF2B5EF4-FFF2-40B4-BE49-F238E27FC236}">
                  <a16:creationId xmlns:a16="http://schemas.microsoft.com/office/drawing/2014/main" id="{C764CBA7-2AF0-1943-9E22-3A23360C55C7}"/>
                </a:ext>
              </a:extLst>
            </p:cNvPr>
            <p:cNvSpPr/>
            <p:nvPr/>
          </p:nvSpPr>
          <p:spPr>
            <a:xfrm>
              <a:off x="5353329" y="2795985"/>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8" name="Rectangle 77">
              <a:extLst>
                <a:ext uri="{FF2B5EF4-FFF2-40B4-BE49-F238E27FC236}">
                  <a16:creationId xmlns:a16="http://schemas.microsoft.com/office/drawing/2014/main" id="{ABE739EB-C266-0C45-A9E1-2E210A9BE548}"/>
                </a:ext>
              </a:extLst>
            </p:cNvPr>
            <p:cNvSpPr/>
            <p:nvPr/>
          </p:nvSpPr>
          <p:spPr>
            <a:xfrm>
              <a:off x="5353329" y="2078968"/>
              <a:ext cx="539992" cy="539992"/>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cxnSp>
          <p:nvCxnSpPr>
            <p:cNvPr id="79" name="Straight Arrow Connector 78">
              <a:extLst>
                <a:ext uri="{FF2B5EF4-FFF2-40B4-BE49-F238E27FC236}">
                  <a16:creationId xmlns:a16="http://schemas.microsoft.com/office/drawing/2014/main" id="{04DF24E3-2440-7E40-8C26-831D695C5776}"/>
                </a:ext>
              </a:extLst>
            </p:cNvPr>
            <p:cNvCxnSpPr>
              <a:cxnSpLocks/>
            </p:cNvCxnSpPr>
            <p:nvPr/>
          </p:nvCxnSpPr>
          <p:spPr>
            <a:xfrm>
              <a:off x="5623325" y="3332203"/>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0" name="Straight Arrow Connector 79">
              <a:extLst>
                <a:ext uri="{FF2B5EF4-FFF2-40B4-BE49-F238E27FC236}">
                  <a16:creationId xmlns:a16="http://schemas.microsoft.com/office/drawing/2014/main" id="{4E459558-009F-D145-B323-B4D11B15B1DC}"/>
                </a:ext>
              </a:extLst>
            </p:cNvPr>
            <p:cNvCxnSpPr>
              <a:cxnSpLocks/>
            </p:cNvCxnSpPr>
            <p:nvPr/>
          </p:nvCxnSpPr>
          <p:spPr>
            <a:xfrm>
              <a:off x="6340604" y="3329438"/>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1" name="Straight Arrow Connector 80">
              <a:extLst>
                <a:ext uri="{FF2B5EF4-FFF2-40B4-BE49-F238E27FC236}">
                  <a16:creationId xmlns:a16="http://schemas.microsoft.com/office/drawing/2014/main" id="{A5BAB7A2-5B6A-304E-8DCA-9B4257567296}"/>
                </a:ext>
              </a:extLst>
            </p:cNvPr>
            <p:cNvCxnSpPr>
              <a:cxnSpLocks/>
            </p:cNvCxnSpPr>
            <p:nvPr/>
          </p:nvCxnSpPr>
          <p:spPr>
            <a:xfrm>
              <a:off x="6340604" y="3779090"/>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3" name="Straight Arrow Connector 82">
              <a:extLst>
                <a:ext uri="{FF2B5EF4-FFF2-40B4-BE49-F238E27FC236}">
                  <a16:creationId xmlns:a16="http://schemas.microsoft.com/office/drawing/2014/main" id="{79513B3F-1EA9-C74D-A72A-A35B5850706B}"/>
                </a:ext>
              </a:extLst>
            </p:cNvPr>
            <p:cNvCxnSpPr>
              <a:cxnSpLocks/>
            </p:cNvCxnSpPr>
            <p:nvPr/>
          </p:nvCxnSpPr>
          <p:spPr>
            <a:xfrm>
              <a:off x="7060563" y="3329438"/>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4" name="Straight Arrow Connector 83">
              <a:extLst>
                <a:ext uri="{FF2B5EF4-FFF2-40B4-BE49-F238E27FC236}">
                  <a16:creationId xmlns:a16="http://schemas.microsoft.com/office/drawing/2014/main" id="{7362F297-3C65-C344-907F-91A938152699}"/>
                </a:ext>
              </a:extLst>
            </p:cNvPr>
            <p:cNvCxnSpPr>
              <a:cxnSpLocks/>
            </p:cNvCxnSpPr>
            <p:nvPr/>
          </p:nvCxnSpPr>
          <p:spPr>
            <a:xfrm>
              <a:off x="7060563" y="3779090"/>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6" name="Straight Arrow Connector 85">
              <a:extLst>
                <a:ext uri="{FF2B5EF4-FFF2-40B4-BE49-F238E27FC236}">
                  <a16:creationId xmlns:a16="http://schemas.microsoft.com/office/drawing/2014/main" id="{D1764333-9390-C243-9DD2-3D21F683718D}"/>
                </a:ext>
              </a:extLst>
            </p:cNvPr>
            <p:cNvCxnSpPr>
              <a:cxnSpLocks/>
            </p:cNvCxnSpPr>
            <p:nvPr/>
          </p:nvCxnSpPr>
          <p:spPr>
            <a:xfrm>
              <a:off x="7780551" y="3329438"/>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7" name="Straight Arrow Connector 86">
              <a:extLst>
                <a:ext uri="{FF2B5EF4-FFF2-40B4-BE49-F238E27FC236}">
                  <a16:creationId xmlns:a16="http://schemas.microsoft.com/office/drawing/2014/main" id="{671C22A9-FD82-2249-8C5E-273DFC385B6E}"/>
                </a:ext>
              </a:extLst>
            </p:cNvPr>
            <p:cNvCxnSpPr>
              <a:cxnSpLocks/>
            </p:cNvCxnSpPr>
            <p:nvPr/>
          </p:nvCxnSpPr>
          <p:spPr>
            <a:xfrm>
              <a:off x="7780551" y="3779090"/>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9" name="Straight Arrow Connector 88">
              <a:extLst>
                <a:ext uri="{FF2B5EF4-FFF2-40B4-BE49-F238E27FC236}">
                  <a16:creationId xmlns:a16="http://schemas.microsoft.com/office/drawing/2014/main" id="{B41F54EC-6744-6D46-AC99-EE88BB9B19C6}"/>
                </a:ext>
              </a:extLst>
            </p:cNvPr>
            <p:cNvCxnSpPr>
              <a:cxnSpLocks/>
            </p:cNvCxnSpPr>
            <p:nvPr/>
          </p:nvCxnSpPr>
          <p:spPr>
            <a:xfrm>
              <a:off x="8500541" y="3329438"/>
              <a:ext cx="0" cy="180800"/>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90" name="Straight Arrow Connector 89">
              <a:extLst>
                <a:ext uri="{FF2B5EF4-FFF2-40B4-BE49-F238E27FC236}">
                  <a16:creationId xmlns:a16="http://schemas.microsoft.com/office/drawing/2014/main" id="{B55D52D6-9B44-A246-98D0-EBDC58208F25}"/>
                </a:ext>
              </a:extLst>
            </p:cNvPr>
            <p:cNvCxnSpPr>
              <a:cxnSpLocks/>
            </p:cNvCxnSpPr>
            <p:nvPr/>
          </p:nvCxnSpPr>
          <p:spPr>
            <a:xfrm>
              <a:off x="8500541" y="3779090"/>
              <a:ext cx="0" cy="180800"/>
            </a:xfrm>
            <a:prstGeom prst="straightConnector1">
              <a:avLst/>
            </a:prstGeom>
            <a:noFill/>
            <a:ln w="38100" cap="rnd" cmpd="sng" algn="ctr">
              <a:solidFill>
                <a:srgbClr val="5D5D5D"/>
              </a:solidFill>
              <a:prstDash val="solid"/>
              <a:round/>
              <a:headEnd type="triangle" w="med" len="sm"/>
              <a:tailEnd type="triangle" w="med" len="sm"/>
            </a:ln>
            <a:effectLst/>
          </p:spPr>
        </p:cxnSp>
      </p:grpSp>
      <p:sp>
        <p:nvSpPr>
          <p:cNvPr id="31" name="Content Placeholder 1">
            <a:extLst>
              <a:ext uri="{FF2B5EF4-FFF2-40B4-BE49-F238E27FC236}">
                <a16:creationId xmlns:a16="http://schemas.microsoft.com/office/drawing/2014/main" id="{9F0E893A-3916-4DC8-BB93-E21BF6F6C977}"/>
              </a:ext>
            </a:extLst>
          </p:cNvPr>
          <p:cNvSpPr txBox="1">
            <a:spLocks/>
          </p:cNvSpPr>
          <p:nvPr/>
        </p:nvSpPr>
        <p:spPr>
          <a:xfrm>
            <a:off x="57148" y="997697"/>
            <a:ext cx="5253406" cy="4654550"/>
          </a:xfrm>
          <a:prstGeom prst="rect">
            <a:avLst/>
          </a:prstGeom>
        </p:spPr>
        <p:txBody>
          <a:bodyPr vert="horz" lIns="0" tIns="46800" rIns="0" bIns="45720" rtlCol="0">
            <a:noAutofit/>
          </a:bodyPr>
          <a:lstStyle>
            <a:lvl1pPr marL="288004" indent="-288004" algn="l" defTabSz="720000" rtl="0" eaLnBrk="1" latinLnBrk="0" hangingPunct="1">
              <a:lnSpc>
                <a:spcPct val="100000"/>
              </a:lnSpc>
              <a:spcBef>
                <a:spcPts val="1200"/>
              </a:spcBef>
              <a:buClr>
                <a:schemeClr val="accent1"/>
              </a:buClr>
              <a:buFont typeface="Wingdings" pitchFamily="2" charset="2"/>
              <a:buChar char="§"/>
              <a:defRPr sz="3200" b="1" i="0" kern="1200">
                <a:solidFill>
                  <a:schemeClr val="tx2"/>
                </a:solidFill>
                <a:latin typeface="Arial Narrow" panose="020B0604020202020204" pitchFamily="34" charset="0"/>
                <a:ea typeface="+mn-ea"/>
                <a:cs typeface="Arial Narrow" panose="020B0604020202020204" pitchFamily="34" charset="0"/>
              </a:defRPr>
            </a:lvl1pPr>
            <a:lvl2pPr marL="504000" indent="-216004" algn="l" defTabSz="720000" rtl="0" eaLnBrk="1" latinLnBrk="0" hangingPunct="1">
              <a:lnSpc>
                <a:spcPct val="100000"/>
              </a:lnSpc>
              <a:spcBef>
                <a:spcPts val="600"/>
              </a:spcBef>
              <a:buClr>
                <a:schemeClr val="accent1"/>
              </a:buClr>
              <a:buFont typeface="Wingdings" pitchFamily="2" charset="2"/>
              <a:buChar char="§"/>
              <a:defRPr sz="2400" b="0" i="0" kern="1200">
                <a:solidFill>
                  <a:schemeClr val="tx2"/>
                </a:solidFill>
                <a:latin typeface="Arial Narrow" panose="020B0604020202020204" pitchFamily="34" charset="0"/>
                <a:ea typeface="+mn-ea"/>
                <a:cs typeface="Arial Narrow" panose="020B0604020202020204" pitchFamily="34" charset="0"/>
              </a:defRPr>
            </a:lvl2pPr>
            <a:lvl3pPr marL="720000" indent="-216004" algn="l" defTabSz="864017" rtl="0" eaLnBrk="1" latinLnBrk="0" hangingPunct="1">
              <a:lnSpc>
                <a:spcPct val="100000"/>
              </a:lnSpc>
              <a:spcBef>
                <a:spcPts val="600"/>
              </a:spcBef>
              <a:buClr>
                <a:schemeClr val="accent1"/>
              </a:buClr>
              <a:buFont typeface="Wingdings" pitchFamily="2" charset="2"/>
              <a:buChar char="§"/>
              <a:defRPr sz="2000" b="0" i="0" kern="1200">
                <a:solidFill>
                  <a:schemeClr val="tx2"/>
                </a:solidFill>
                <a:latin typeface="Arial Narrow" panose="020B0604020202020204" pitchFamily="34" charset="0"/>
                <a:ea typeface="+mn-ea"/>
                <a:cs typeface="Arial Narrow" panose="020B0604020202020204" pitchFamily="34" charset="0"/>
              </a:defRPr>
            </a:lvl3pPr>
            <a:lvl4pPr marL="936000" indent="-216004" algn="l" defTabSz="864017" rtl="0" eaLnBrk="1" latinLnBrk="0" hangingPunct="1">
              <a:lnSpc>
                <a:spcPct val="100000"/>
              </a:lnSpc>
              <a:spcBef>
                <a:spcPts val="0"/>
              </a:spcBef>
              <a:buClr>
                <a:schemeClr val="accent1"/>
              </a:buClr>
              <a:buFont typeface="Wingdings" pitchFamily="2" charset="2"/>
              <a:buChar char="§"/>
              <a:defRPr sz="1600" b="0" i="0" kern="1200">
                <a:solidFill>
                  <a:schemeClr val="tx2"/>
                </a:solidFill>
                <a:latin typeface="Arial Narrow" panose="020B0604020202020204" pitchFamily="34" charset="0"/>
                <a:ea typeface="+mn-ea"/>
                <a:cs typeface="Arial Narrow" panose="020B0604020202020204" pitchFamily="34" charset="0"/>
              </a:defRPr>
            </a:lvl4pPr>
            <a:lvl5pPr marL="1152000" indent="-216004" algn="l" defTabSz="864017" rtl="0" eaLnBrk="1" latinLnBrk="0" hangingPunct="1">
              <a:lnSpc>
                <a:spcPct val="100000"/>
              </a:lnSpc>
              <a:spcBef>
                <a:spcPts val="0"/>
              </a:spcBef>
              <a:buClr>
                <a:schemeClr val="accent1"/>
              </a:buClr>
              <a:buFont typeface="Wingdings" pitchFamily="2" charset="2"/>
              <a:buChar char="§"/>
              <a:defRPr sz="1400" b="0" i="0" kern="1200">
                <a:solidFill>
                  <a:schemeClr val="tx2"/>
                </a:solidFill>
                <a:latin typeface="Arial Narrow" panose="020B0604020202020204" pitchFamily="34" charset="0"/>
                <a:ea typeface="+mn-ea"/>
                <a:cs typeface="Arial Narrow" panose="020B0604020202020204" pitchFamily="34" charset="0"/>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endParaRPr lang="en-GB" sz="2000" dirty="0">
              <a:solidFill>
                <a:schemeClr val="tx1"/>
              </a:solidFill>
              <a:latin typeface="+mj-lt"/>
            </a:endParaRPr>
          </a:p>
          <a:p>
            <a:r>
              <a:rPr lang="en-GB" sz="2400" dirty="0">
                <a:solidFill>
                  <a:schemeClr val="tx1"/>
                </a:solidFill>
                <a:latin typeface="+mj-lt"/>
              </a:rPr>
              <a:t>Low latency access TCDM</a:t>
            </a:r>
          </a:p>
          <a:p>
            <a:pPr lvl="1"/>
            <a:r>
              <a:rPr lang="en-GB" sz="1800" dirty="0">
                <a:solidFill>
                  <a:schemeClr val="tx1"/>
                </a:solidFill>
                <a:latin typeface="+mj-lt"/>
              </a:rPr>
              <a:t>Multi-banked architecture</a:t>
            </a:r>
          </a:p>
          <a:p>
            <a:pPr lvl="1"/>
            <a:r>
              <a:rPr lang="en-GB" sz="1800" dirty="0">
                <a:solidFill>
                  <a:schemeClr val="tx1"/>
                </a:solidFill>
                <a:latin typeface="+mj-lt"/>
              </a:rPr>
              <a:t>Fast logarithmic interconnect </a:t>
            </a:r>
            <a:endParaRPr lang="en-GB" sz="1800" b="1" dirty="0">
              <a:solidFill>
                <a:schemeClr val="tx1"/>
              </a:solidFill>
              <a:latin typeface="+mj-lt"/>
            </a:endParaRPr>
          </a:p>
          <a:p>
            <a:r>
              <a:rPr lang="en-GB" sz="2400" dirty="0">
                <a:solidFill>
                  <a:schemeClr val="tx1"/>
                </a:solidFill>
                <a:latin typeface="+mj-lt"/>
              </a:rPr>
              <a:t>Fast synchronization</a:t>
            </a:r>
          </a:p>
          <a:p>
            <a:pPr lvl="1"/>
            <a:r>
              <a:rPr lang="en-GB" sz="1800" dirty="0">
                <a:solidFill>
                  <a:schemeClr val="tx1"/>
                </a:solidFill>
                <a:latin typeface="+mj-lt"/>
              </a:rPr>
              <a:t>Atomics</a:t>
            </a:r>
          </a:p>
          <a:p>
            <a:pPr lvl="1"/>
            <a:r>
              <a:rPr lang="en-GB" sz="1800" dirty="0">
                <a:solidFill>
                  <a:schemeClr val="tx1"/>
                </a:solidFill>
                <a:latin typeface="+mj-lt"/>
              </a:rPr>
              <a:t>Barriers</a:t>
            </a:r>
          </a:p>
          <a:p>
            <a:r>
              <a:rPr lang="en-GB" sz="2400" dirty="0">
                <a:solidFill>
                  <a:schemeClr val="tx1"/>
                </a:solidFill>
                <a:latin typeface="+mj-lt"/>
              </a:rPr>
              <a:t>Efficient </a:t>
            </a:r>
            <a:r>
              <a:rPr lang="en-GB" sz="2400" b="1" dirty="0">
                <a:solidFill>
                  <a:schemeClr val="tx1"/>
                </a:solidFill>
                <a:latin typeface="+mj-lt"/>
              </a:rPr>
              <a:t>PE</a:t>
            </a:r>
          </a:p>
          <a:p>
            <a:pPr lvl="1"/>
            <a:r>
              <a:rPr lang="en-GB" sz="1800" dirty="0">
                <a:solidFill>
                  <a:schemeClr val="tx1"/>
                </a:solidFill>
                <a:latin typeface="+mj-lt"/>
              </a:rPr>
              <a:t>Hide TCDM “residual” latency</a:t>
            </a:r>
          </a:p>
          <a:p>
            <a:pPr lvl="1"/>
            <a:r>
              <a:rPr lang="en-GB" sz="1800" dirty="0">
                <a:solidFill>
                  <a:schemeClr val="tx1"/>
                </a:solidFill>
                <a:latin typeface="+mj-lt"/>
              </a:rPr>
              <a:t>Remove Von Neumann Bottleneck</a:t>
            </a:r>
          </a:p>
          <a:p>
            <a:endParaRPr lang="en-GB" sz="2600" b="1" dirty="0">
              <a:solidFill>
                <a:schemeClr val="tx1"/>
              </a:solidFill>
              <a:latin typeface="+mj-lt"/>
            </a:endParaRPr>
          </a:p>
        </p:txBody>
      </p:sp>
    </p:spTree>
    <p:extLst>
      <p:ext uri="{BB962C8B-B14F-4D97-AF65-F5344CB8AC3E}">
        <p14:creationId xmlns:p14="http://schemas.microsoft.com/office/powerpoint/2010/main" val="1501360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74883" y="91037"/>
            <a:ext cx="10080000" cy="720000"/>
          </a:xfrm>
          <a:noFill/>
        </p:spPr>
        <p:txBody>
          <a:bodyPr vert="horz" lIns="0" tIns="0" rIns="0" bIns="0" rtlCol="0" anchor="ctr">
            <a:noAutofit/>
          </a:bodyPr>
          <a:lstStyle/>
          <a:p>
            <a:r>
              <a:rPr lang="en-US" dirty="0"/>
              <a:t>High speed logarithmic interconnect</a:t>
            </a:r>
          </a:p>
        </p:txBody>
      </p:sp>
      <p:sp>
        <p:nvSpPr>
          <p:cNvPr id="8" name="Oval 7"/>
          <p:cNvSpPr/>
          <p:nvPr/>
        </p:nvSpPr>
        <p:spPr bwMode="auto">
          <a:xfrm>
            <a:off x="4399426" y="1716723"/>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9" name="Oval 8"/>
          <p:cNvSpPr/>
          <p:nvPr/>
        </p:nvSpPr>
        <p:spPr bwMode="auto">
          <a:xfrm>
            <a:off x="5057154" y="1716723"/>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0" name="Oval 9"/>
          <p:cNvSpPr/>
          <p:nvPr/>
        </p:nvSpPr>
        <p:spPr bwMode="auto">
          <a:xfrm>
            <a:off x="5714883" y="1716723"/>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1" name="Oval 10"/>
          <p:cNvSpPr/>
          <p:nvPr/>
        </p:nvSpPr>
        <p:spPr bwMode="auto">
          <a:xfrm>
            <a:off x="6372612" y="1716723"/>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2" name="Oval 11"/>
          <p:cNvSpPr/>
          <p:nvPr/>
        </p:nvSpPr>
        <p:spPr bwMode="auto">
          <a:xfrm>
            <a:off x="3582935"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3" name="Oval 12"/>
          <p:cNvSpPr/>
          <p:nvPr/>
        </p:nvSpPr>
        <p:spPr bwMode="auto">
          <a:xfrm>
            <a:off x="4104582"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4" name="Oval 13"/>
          <p:cNvSpPr/>
          <p:nvPr/>
        </p:nvSpPr>
        <p:spPr bwMode="auto">
          <a:xfrm>
            <a:off x="4626228"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5" name="Oval 14"/>
          <p:cNvSpPr/>
          <p:nvPr/>
        </p:nvSpPr>
        <p:spPr bwMode="auto">
          <a:xfrm>
            <a:off x="5147876"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6" name="Oval 15"/>
          <p:cNvSpPr/>
          <p:nvPr/>
        </p:nvSpPr>
        <p:spPr bwMode="auto">
          <a:xfrm>
            <a:off x="5692203"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7" name="Oval 16"/>
          <p:cNvSpPr/>
          <p:nvPr/>
        </p:nvSpPr>
        <p:spPr bwMode="auto">
          <a:xfrm>
            <a:off x="6213849"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8" name="Oval 17"/>
          <p:cNvSpPr/>
          <p:nvPr/>
        </p:nvSpPr>
        <p:spPr bwMode="auto">
          <a:xfrm>
            <a:off x="6735496"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9" name="Oval 18"/>
          <p:cNvSpPr/>
          <p:nvPr/>
        </p:nvSpPr>
        <p:spPr bwMode="auto">
          <a:xfrm>
            <a:off x="7257143" y="2261050"/>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0" name="Oval 19"/>
          <p:cNvSpPr/>
          <p:nvPr/>
        </p:nvSpPr>
        <p:spPr bwMode="auto">
          <a:xfrm>
            <a:off x="2562322"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1" name="Oval 20"/>
          <p:cNvSpPr/>
          <p:nvPr/>
        </p:nvSpPr>
        <p:spPr bwMode="auto">
          <a:xfrm>
            <a:off x="2902526"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2" name="Oval 21"/>
          <p:cNvSpPr/>
          <p:nvPr/>
        </p:nvSpPr>
        <p:spPr bwMode="auto">
          <a:xfrm>
            <a:off x="3242731"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3" name="Oval 22"/>
          <p:cNvSpPr/>
          <p:nvPr/>
        </p:nvSpPr>
        <p:spPr bwMode="auto">
          <a:xfrm>
            <a:off x="3582935"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4" name="Oval 23"/>
          <p:cNvSpPr/>
          <p:nvPr/>
        </p:nvSpPr>
        <p:spPr bwMode="auto">
          <a:xfrm>
            <a:off x="4127262"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5" name="Oval 24"/>
          <p:cNvSpPr/>
          <p:nvPr/>
        </p:nvSpPr>
        <p:spPr bwMode="auto">
          <a:xfrm>
            <a:off x="4467467"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6" name="Oval 25"/>
          <p:cNvSpPr/>
          <p:nvPr/>
        </p:nvSpPr>
        <p:spPr bwMode="auto">
          <a:xfrm>
            <a:off x="4807671"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7" name="Oval 26"/>
          <p:cNvSpPr/>
          <p:nvPr/>
        </p:nvSpPr>
        <p:spPr bwMode="auto">
          <a:xfrm>
            <a:off x="5147876"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8" name="Oval 27"/>
          <p:cNvSpPr/>
          <p:nvPr/>
        </p:nvSpPr>
        <p:spPr bwMode="auto">
          <a:xfrm>
            <a:off x="5692203"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29" name="Oval 28"/>
          <p:cNvSpPr/>
          <p:nvPr/>
        </p:nvSpPr>
        <p:spPr bwMode="auto">
          <a:xfrm>
            <a:off x="6032407"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0" name="Oval 29"/>
          <p:cNvSpPr/>
          <p:nvPr/>
        </p:nvSpPr>
        <p:spPr bwMode="auto">
          <a:xfrm>
            <a:off x="6372612"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1" name="Oval 30"/>
          <p:cNvSpPr/>
          <p:nvPr/>
        </p:nvSpPr>
        <p:spPr bwMode="auto">
          <a:xfrm>
            <a:off x="6712816"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2" name="Oval 31"/>
          <p:cNvSpPr/>
          <p:nvPr/>
        </p:nvSpPr>
        <p:spPr bwMode="auto">
          <a:xfrm>
            <a:off x="7189103"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3" name="Oval 32"/>
          <p:cNvSpPr/>
          <p:nvPr/>
        </p:nvSpPr>
        <p:spPr bwMode="auto">
          <a:xfrm>
            <a:off x="7529307"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4" name="Oval 33"/>
          <p:cNvSpPr/>
          <p:nvPr/>
        </p:nvSpPr>
        <p:spPr bwMode="auto">
          <a:xfrm>
            <a:off x="7869511"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35" name="Oval 34"/>
          <p:cNvSpPr/>
          <p:nvPr/>
        </p:nvSpPr>
        <p:spPr bwMode="auto">
          <a:xfrm>
            <a:off x="8209716" y="2873418"/>
            <a:ext cx="272164" cy="272164"/>
          </a:xfrm>
          <a:prstGeom prst="ellipse">
            <a:avLst/>
          </a:prstGeom>
          <a:solidFill>
            <a:srgbClr val="00FF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36" name="Straight Arrow Connector 35"/>
          <p:cNvCxnSpPr>
            <a:stCxn id="8" idx="3"/>
            <a:endCxn id="12" idx="0"/>
          </p:cNvCxnSpPr>
          <p:nvPr/>
        </p:nvCxnSpPr>
        <p:spPr bwMode="auto">
          <a:xfrm rot="5400000">
            <a:off x="3923141" y="1744907"/>
            <a:ext cx="312021" cy="720266"/>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Straight Arrow Connector 36"/>
          <p:cNvCxnSpPr>
            <a:stCxn id="8" idx="5"/>
            <a:endCxn id="16" idx="0"/>
          </p:cNvCxnSpPr>
          <p:nvPr/>
        </p:nvCxnSpPr>
        <p:spPr bwMode="auto">
          <a:xfrm rot="16200000" flipH="1">
            <a:off x="5073999" y="1506763"/>
            <a:ext cx="312021" cy="119655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Arrow Connector 37"/>
          <p:cNvCxnSpPr>
            <a:stCxn id="9" idx="3"/>
            <a:endCxn id="13" idx="0"/>
          </p:cNvCxnSpPr>
          <p:nvPr/>
        </p:nvCxnSpPr>
        <p:spPr bwMode="auto">
          <a:xfrm rot="5400000">
            <a:off x="4512829" y="1676866"/>
            <a:ext cx="312021" cy="856348"/>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Straight Arrow Connector 38"/>
          <p:cNvCxnSpPr>
            <a:stCxn id="10" idx="3"/>
            <a:endCxn id="14" idx="0"/>
          </p:cNvCxnSpPr>
          <p:nvPr/>
        </p:nvCxnSpPr>
        <p:spPr bwMode="auto">
          <a:xfrm rot="5400000">
            <a:off x="5102516" y="1608825"/>
            <a:ext cx="312021" cy="992430"/>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Straight Arrow Connector 39"/>
          <p:cNvCxnSpPr>
            <a:stCxn id="11" idx="3"/>
            <a:endCxn id="15" idx="0"/>
          </p:cNvCxnSpPr>
          <p:nvPr/>
        </p:nvCxnSpPr>
        <p:spPr bwMode="auto">
          <a:xfrm rot="5400000">
            <a:off x="5692204" y="1540785"/>
            <a:ext cx="312021" cy="112851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Arrow Connector 40"/>
          <p:cNvCxnSpPr>
            <a:stCxn id="9" idx="5"/>
            <a:endCxn id="17" idx="0"/>
          </p:cNvCxnSpPr>
          <p:nvPr/>
        </p:nvCxnSpPr>
        <p:spPr bwMode="auto">
          <a:xfrm rot="16200000" flipH="1">
            <a:off x="5663686" y="1574804"/>
            <a:ext cx="312021" cy="106047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Straight Arrow Connector 41"/>
          <p:cNvCxnSpPr>
            <a:stCxn id="10" idx="5"/>
            <a:endCxn id="18" idx="0"/>
          </p:cNvCxnSpPr>
          <p:nvPr/>
        </p:nvCxnSpPr>
        <p:spPr bwMode="auto">
          <a:xfrm rot="16200000" flipH="1">
            <a:off x="6253374" y="1642845"/>
            <a:ext cx="312021" cy="92438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Straight Arrow Connector 42"/>
          <p:cNvCxnSpPr>
            <a:stCxn id="11" idx="5"/>
            <a:endCxn id="19" idx="0"/>
          </p:cNvCxnSpPr>
          <p:nvPr/>
        </p:nvCxnSpPr>
        <p:spPr bwMode="auto">
          <a:xfrm rot="16200000" flipH="1">
            <a:off x="6843062" y="1710886"/>
            <a:ext cx="312021" cy="788307"/>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Straight Arrow Connector 43"/>
          <p:cNvCxnSpPr>
            <a:stCxn id="12" idx="3"/>
            <a:endCxn id="20" idx="0"/>
          </p:cNvCxnSpPr>
          <p:nvPr/>
        </p:nvCxnSpPr>
        <p:spPr bwMode="auto">
          <a:xfrm rot="5400000">
            <a:off x="2970569" y="2221193"/>
            <a:ext cx="380062" cy="92438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Straight Arrow Connector 44"/>
          <p:cNvCxnSpPr>
            <a:stCxn id="12" idx="5"/>
            <a:endCxn id="24" idx="0"/>
          </p:cNvCxnSpPr>
          <p:nvPr/>
        </p:nvCxnSpPr>
        <p:spPr bwMode="auto">
          <a:xfrm rot="16200000" flipH="1">
            <a:off x="3849263" y="2459336"/>
            <a:ext cx="380062" cy="44810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6" name="Straight Arrow Connector 45"/>
          <p:cNvCxnSpPr>
            <a:stCxn id="13" idx="3"/>
            <a:endCxn id="21" idx="0"/>
          </p:cNvCxnSpPr>
          <p:nvPr/>
        </p:nvCxnSpPr>
        <p:spPr bwMode="auto">
          <a:xfrm rot="5400000">
            <a:off x="3401494" y="2130471"/>
            <a:ext cx="380062" cy="110583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Arrow Connector 46"/>
          <p:cNvCxnSpPr>
            <a:stCxn id="13" idx="5"/>
            <a:endCxn id="25" idx="0"/>
          </p:cNvCxnSpPr>
          <p:nvPr/>
        </p:nvCxnSpPr>
        <p:spPr bwMode="auto">
          <a:xfrm rot="16200000" flipH="1">
            <a:off x="4280189" y="2550057"/>
            <a:ext cx="380062" cy="266660"/>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8" name="Straight Arrow Connector 47"/>
          <p:cNvCxnSpPr>
            <a:stCxn id="14" idx="3"/>
            <a:endCxn id="22" idx="0"/>
          </p:cNvCxnSpPr>
          <p:nvPr/>
        </p:nvCxnSpPr>
        <p:spPr bwMode="auto">
          <a:xfrm rot="5400000">
            <a:off x="3832420" y="2039751"/>
            <a:ext cx="380062" cy="128727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Arrow Connector 48"/>
          <p:cNvCxnSpPr>
            <a:stCxn id="14" idx="5"/>
            <a:endCxn id="26" idx="0"/>
          </p:cNvCxnSpPr>
          <p:nvPr/>
        </p:nvCxnSpPr>
        <p:spPr bwMode="auto">
          <a:xfrm rot="16200000" flipH="1">
            <a:off x="4711114" y="2640778"/>
            <a:ext cx="380062" cy="85218"/>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0" name="Straight Arrow Connector 49"/>
          <p:cNvCxnSpPr>
            <a:stCxn id="15" idx="3"/>
            <a:endCxn id="23" idx="0"/>
          </p:cNvCxnSpPr>
          <p:nvPr/>
        </p:nvCxnSpPr>
        <p:spPr bwMode="auto">
          <a:xfrm rot="5400000">
            <a:off x="4263346" y="1949030"/>
            <a:ext cx="380062" cy="1468716"/>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Arrow Connector 50"/>
          <p:cNvCxnSpPr>
            <a:stCxn id="15" idx="5"/>
            <a:endCxn id="27" idx="0"/>
          </p:cNvCxnSpPr>
          <p:nvPr/>
        </p:nvCxnSpPr>
        <p:spPr bwMode="auto">
          <a:xfrm rot="5400000">
            <a:off x="5142040" y="2635275"/>
            <a:ext cx="380062" cy="96225"/>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Arrow Connector 51"/>
          <p:cNvCxnSpPr>
            <a:stCxn id="16" idx="3"/>
            <a:endCxn id="28" idx="0"/>
          </p:cNvCxnSpPr>
          <p:nvPr/>
        </p:nvCxnSpPr>
        <p:spPr bwMode="auto">
          <a:xfrm rot="16200000" flipH="1">
            <a:off x="5590142" y="2635274"/>
            <a:ext cx="380062" cy="96225"/>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3" name="Straight Arrow Connector 52"/>
          <p:cNvCxnSpPr>
            <a:stCxn id="16" idx="5"/>
            <a:endCxn id="32" idx="0"/>
          </p:cNvCxnSpPr>
          <p:nvPr/>
        </p:nvCxnSpPr>
        <p:spPr bwMode="auto">
          <a:xfrm rot="16200000" flipH="1">
            <a:off x="6434817" y="1983049"/>
            <a:ext cx="380062" cy="1400675"/>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Straight Arrow Connector 53"/>
          <p:cNvCxnSpPr>
            <a:stCxn id="17" idx="3"/>
            <a:endCxn id="29" idx="0"/>
          </p:cNvCxnSpPr>
          <p:nvPr/>
        </p:nvCxnSpPr>
        <p:spPr bwMode="auto">
          <a:xfrm rot="5400000">
            <a:off x="6021068" y="2640778"/>
            <a:ext cx="380062" cy="85217"/>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5" name="Straight Arrow Connector 54"/>
          <p:cNvCxnSpPr>
            <a:stCxn id="17" idx="5"/>
            <a:endCxn id="33" idx="0"/>
          </p:cNvCxnSpPr>
          <p:nvPr/>
        </p:nvCxnSpPr>
        <p:spPr bwMode="auto">
          <a:xfrm rot="16200000" flipH="1">
            <a:off x="6865742" y="2073770"/>
            <a:ext cx="380062" cy="121923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6" name="Straight Arrow Connector 55"/>
          <p:cNvCxnSpPr>
            <a:stCxn id="18" idx="3"/>
            <a:endCxn id="30" idx="0"/>
          </p:cNvCxnSpPr>
          <p:nvPr/>
        </p:nvCxnSpPr>
        <p:spPr bwMode="auto">
          <a:xfrm rot="5400000">
            <a:off x="6451994" y="2550058"/>
            <a:ext cx="380062" cy="26665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Arrow Connector 56"/>
          <p:cNvCxnSpPr>
            <a:stCxn id="18" idx="5"/>
            <a:endCxn id="34" idx="0"/>
          </p:cNvCxnSpPr>
          <p:nvPr/>
        </p:nvCxnSpPr>
        <p:spPr bwMode="auto">
          <a:xfrm rot="16200000" flipH="1">
            <a:off x="7296667" y="2164491"/>
            <a:ext cx="380062" cy="103779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Arrow Connector 57"/>
          <p:cNvCxnSpPr>
            <a:stCxn id="19" idx="3"/>
            <a:endCxn id="31" idx="0"/>
          </p:cNvCxnSpPr>
          <p:nvPr/>
        </p:nvCxnSpPr>
        <p:spPr bwMode="auto">
          <a:xfrm rot="5400000">
            <a:off x="6882920" y="2459337"/>
            <a:ext cx="380062" cy="44810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59" name="Straight Arrow Connector 58"/>
          <p:cNvCxnSpPr>
            <a:stCxn id="19" idx="5"/>
            <a:endCxn id="35" idx="0"/>
          </p:cNvCxnSpPr>
          <p:nvPr/>
        </p:nvCxnSpPr>
        <p:spPr bwMode="auto">
          <a:xfrm rot="16200000" flipH="1">
            <a:off x="7727593" y="2255213"/>
            <a:ext cx="380062" cy="856348"/>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60" name="Rectangle 59"/>
          <p:cNvSpPr/>
          <p:nvPr/>
        </p:nvSpPr>
        <p:spPr bwMode="auto">
          <a:xfrm>
            <a:off x="2562322"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1" name="Rectangle 60"/>
          <p:cNvSpPr/>
          <p:nvPr/>
        </p:nvSpPr>
        <p:spPr bwMode="auto">
          <a:xfrm>
            <a:off x="2902526"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2" name="Rectangle 61"/>
          <p:cNvSpPr/>
          <p:nvPr/>
        </p:nvSpPr>
        <p:spPr bwMode="auto">
          <a:xfrm>
            <a:off x="3242731"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3" name="Rectangle 62"/>
          <p:cNvSpPr/>
          <p:nvPr/>
        </p:nvSpPr>
        <p:spPr bwMode="auto">
          <a:xfrm>
            <a:off x="3582935"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4" name="Rectangle 63"/>
          <p:cNvSpPr/>
          <p:nvPr/>
        </p:nvSpPr>
        <p:spPr bwMode="auto">
          <a:xfrm>
            <a:off x="4127262"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5" name="Rectangle 64"/>
          <p:cNvSpPr/>
          <p:nvPr/>
        </p:nvSpPr>
        <p:spPr bwMode="auto">
          <a:xfrm>
            <a:off x="4467467"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6" name="Rectangle 65"/>
          <p:cNvSpPr/>
          <p:nvPr/>
        </p:nvSpPr>
        <p:spPr bwMode="auto">
          <a:xfrm>
            <a:off x="4807671"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7" name="Rectangle 66"/>
          <p:cNvSpPr/>
          <p:nvPr/>
        </p:nvSpPr>
        <p:spPr bwMode="auto">
          <a:xfrm>
            <a:off x="5147876"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8" name="Rectangle 67"/>
          <p:cNvSpPr/>
          <p:nvPr/>
        </p:nvSpPr>
        <p:spPr bwMode="auto">
          <a:xfrm>
            <a:off x="5692203"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69" name="Rectangle 68"/>
          <p:cNvSpPr/>
          <p:nvPr/>
        </p:nvSpPr>
        <p:spPr bwMode="auto">
          <a:xfrm>
            <a:off x="6032407"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0" name="Rectangle 69"/>
          <p:cNvSpPr/>
          <p:nvPr/>
        </p:nvSpPr>
        <p:spPr bwMode="auto">
          <a:xfrm>
            <a:off x="6372612"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1" name="Rectangle 70"/>
          <p:cNvSpPr/>
          <p:nvPr/>
        </p:nvSpPr>
        <p:spPr bwMode="auto">
          <a:xfrm>
            <a:off x="6712816"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2" name="Rectangle 71"/>
          <p:cNvSpPr/>
          <p:nvPr/>
        </p:nvSpPr>
        <p:spPr bwMode="auto">
          <a:xfrm>
            <a:off x="7189103"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3" name="Rectangle 72"/>
          <p:cNvSpPr/>
          <p:nvPr/>
        </p:nvSpPr>
        <p:spPr bwMode="auto">
          <a:xfrm>
            <a:off x="7529307"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4" name="Rectangle 73"/>
          <p:cNvSpPr/>
          <p:nvPr/>
        </p:nvSpPr>
        <p:spPr bwMode="auto">
          <a:xfrm>
            <a:off x="7869511"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75" name="Rectangle 74"/>
          <p:cNvSpPr/>
          <p:nvPr/>
        </p:nvSpPr>
        <p:spPr bwMode="auto">
          <a:xfrm>
            <a:off x="8209716" y="3553827"/>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76" name="Straight Arrow Connector 75"/>
          <p:cNvCxnSpPr>
            <a:stCxn id="20" idx="4"/>
            <a:endCxn id="60" idx="0"/>
          </p:cNvCxnSpPr>
          <p:nvPr/>
        </p:nvCxnSpPr>
        <p:spPr bwMode="auto">
          <a:xfrm rot="5400000">
            <a:off x="2494281"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77" name="Straight Arrow Connector 76"/>
          <p:cNvCxnSpPr>
            <a:stCxn id="20" idx="4"/>
            <a:endCxn id="62" idx="0"/>
          </p:cNvCxnSpPr>
          <p:nvPr/>
        </p:nvCxnSpPr>
        <p:spPr bwMode="auto">
          <a:xfrm rot="16200000" flipH="1">
            <a:off x="2834486"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78" name="Straight Arrow Connector 77"/>
          <p:cNvCxnSpPr>
            <a:stCxn id="21" idx="4"/>
            <a:endCxn id="60" idx="0"/>
          </p:cNvCxnSpPr>
          <p:nvPr/>
        </p:nvCxnSpPr>
        <p:spPr bwMode="auto">
          <a:xfrm rot="5400000">
            <a:off x="2664384"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79" name="Straight Arrow Connector 78"/>
          <p:cNvCxnSpPr>
            <a:stCxn id="21" idx="4"/>
            <a:endCxn id="62" idx="0"/>
          </p:cNvCxnSpPr>
          <p:nvPr/>
        </p:nvCxnSpPr>
        <p:spPr bwMode="auto">
          <a:xfrm rot="16200000" flipH="1">
            <a:off x="3004588"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0" name="Straight Arrow Connector 79"/>
          <p:cNvCxnSpPr>
            <a:stCxn id="22" idx="4"/>
            <a:endCxn id="61" idx="0"/>
          </p:cNvCxnSpPr>
          <p:nvPr/>
        </p:nvCxnSpPr>
        <p:spPr bwMode="auto">
          <a:xfrm rot="5400000">
            <a:off x="3004588"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Straight Arrow Connector 80"/>
          <p:cNvCxnSpPr>
            <a:stCxn id="22" idx="4"/>
            <a:endCxn id="63" idx="0"/>
          </p:cNvCxnSpPr>
          <p:nvPr/>
        </p:nvCxnSpPr>
        <p:spPr bwMode="auto">
          <a:xfrm rot="16200000" flipH="1">
            <a:off x="3344792"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Straight Arrow Connector 81"/>
          <p:cNvCxnSpPr>
            <a:stCxn id="23" idx="4"/>
            <a:endCxn id="61" idx="0"/>
          </p:cNvCxnSpPr>
          <p:nvPr/>
        </p:nvCxnSpPr>
        <p:spPr bwMode="auto">
          <a:xfrm rot="5400000">
            <a:off x="3174690"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Straight Arrow Connector 82"/>
          <p:cNvCxnSpPr>
            <a:stCxn id="23" idx="4"/>
            <a:endCxn id="63" idx="0"/>
          </p:cNvCxnSpPr>
          <p:nvPr/>
        </p:nvCxnSpPr>
        <p:spPr bwMode="auto">
          <a:xfrm rot="5400000">
            <a:off x="3514895"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4" name="Straight Arrow Connector 83"/>
          <p:cNvCxnSpPr>
            <a:stCxn id="24" idx="4"/>
            <a:endCxn id="64" idx="0"/>
          </p:cNvCxnSpPr>
          <p:nvPr/>
        </p:nvCxnSpPr>
        <p:spPr bwMode="auto">
          <a:xfrm rot="5400000">
            <a:off x="4059222"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5" name="Straight Arrow Connector 84"/>
          <p:cNvCxnSpPr>
            <a:stCxn id="24" idx="4"/>
            <a:endCxn id="66" idx="0"/>
          </p:cNvCxnSpPr>
          <p:nvPr/>
        </p:nvCxnSpPr>
        <p:spPr bwMode="auto">
          <a:xfrm rot="16200000" flipH="1">
            <a:off x="4399426"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6" name="Straight Arrow Connector 85"/>
          <p:cNvCxnSpPr>
            <a:stCxn id="25" idx="4"/>
            <a:endCxn id="64" idx="0"/>
          </p:cNvCxnSpPr>
          <p:nvPr/>
        </p:nvCxnSpPr>
        <p:spPr bwMode="auto">
          <a:xfrm rot="5400000">
            <a:off x="4229324"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7" name="Straight Arrow Connector 86"/>
          <p:cNvCxnSpPr>
            <a:stCxn id="25" idx="4"/>
            <a:endCxn id="66" idx="0"/>
          </p:cNvCxnSpPr>
          <p:nvPr/>
        </p:nvCxnSpPr>
        <p:spPr bwMode="auto">
          <a:xfrm rot="16200000" flipH="1">
            <a:off x="456952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Straight Arrow Connector 87"/>
          <p:cNvCxnSpPr>
            <a:stCxn id="26" idx="4"/>
            <a:endCxn id="65" idx="0"/>
          </p:cNvCxnSpPr>
          <p:nvPr/>
        </p:nvCxnSpPr>
        <p:spPr bwMode="auto">
          <a:xfrm rot="5400000">
            <a:off x="456952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89" name="Straight Arrow Connector 88"/>
          <p:cNvCxnSpPr>
            <a:stCxn id="26" idx="4"/>
            <a:endCxn id="67" idx="0"/>
          </p:cNvCxnSpPr>
          <p:nvPr/>
        </p:nvCxnSpPr>
        <p:spPr bwMode="auto">
          <a:xfrm rot="16200000" flipH="1">
            <a:off x="4909733"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0" name="Straight Arrow Connector 89"/>
          <p:cNvCxnSpPr>
            <a:stCxn id="27" idx="4"/>
            <a:endCxn id="65" idx="0"/>
          </p:cNvCxnSpPr>
          <p:nvPr/>
        </p:nvCxnSpPr>
        <p:spPr bwMode="auto">
          <a:xfrm rot="5400000">
            <a:off x="4739631"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1" name="Straight Arrow Connector 90"/>
          <p:cNvCxnSpPr>
            <a:stCxn id="27" idx="4"/>
            <a:endCxn id="67" idx="0"/>
          </p:cNvCxnSpPr>
          <p:nvPr/>
        </p:nvCxnSpPr>
        <p:spPr bwMode="auto">
          <a:xfrm rot="5400000">
            <a:off x="5079835"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2" name="Straight Arrow Connector 91"/>
          <p:cNvCxnSpPr>
            <a:stCxn id="28" idx="4"/>
            <a:endCxn id="68" idx="0"/>
          </p:cNvCxnSpPr>
          <p:nvPr/>
        </p:nvCxnSpPr>
        <p:spPr bwMode="auto">
          <a:xfrm rot="5400000">
            <a:off x="5624162"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Straight Arrow Connector 92"/>
          <p:cNvCxnSpPr>
            <a:stCxn id="28" idx="4"/>
            <a:endCxn id="70" idx="0"/>
          </p:cNvCxnSpPr>
          <p:nvPr/>
        </p:nvCxnSpPr>
        <p:spPr bwMode="auto">
          <a:xfrm rot="16200000" flipH="1">
            <a:off x="5964367"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4" name="Straight Arrow Connector 93"/>
          <p:cNvCxnSpPr>
            <a:stCxn id="29" idx="4"/>
            <a:endCxn id="68" idx="0"/>
          </p:cNvCxnSpPr>
          <p:nvPr/>
        </p:nvCxnSpPr>
        <p:spPr bwMode="auto">
          <a:xfrm rot="5400000">
            <a:off x="5794265"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5" name="Straight Arrow Connector 94"/>
          <p:cNvCxnSpPr>
            <a:stCxn id="29" idx="4"/>
            <a:endCxn id="70" idx="0"/>
          </p:cNvCxnSpPr>
          <p:nvPr/>
        </p:nvCxnSpPr>
        <p:spPr bwMode="auto">
          <a:xfrm rot="16200000" flipH="1">
            <a:off x="613446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6" name="Straight Arrow Connector 95"/>
          <p:cNvCxnSpPr>
            <a:stCxn id="30" idx="4"/>
            <a:endCxn id="69" idx="0"/>
          </p:cNvCxnSpPr>
          <p:nvPr/>
        </p:nvCxnSpPr>
        <p:spPr bwMode="auto">
          <a:xfrm rot="5400000">
            <a:off x="613446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7" name="Straight Arrow Connector 96"/>
          <p:cNvCxnSpPr>
            <a:stCxn id="30" idx="4"/>
            <a:endCxn id="71" idx="0"/>
          </p:cNvCxnSpPr>
          <p:nvPr/>
        </p:nvCxnSpPr>
        <p:spPr bwMode="auto">
          <a:xfrm rot="16200000" flipH="1">
            <a:off x="6474674"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8" name="Straight Arrow Connector 97"/>
          <p:cNvCxnSpPr>
            <a:stCxn id="31" idx="4"/>
            <a:endCxn id="69" idx="0"/>
          </p:cNvCxnSpPr>
          <p:nvPr/>
        </p:nvCxnSpPr>
        <p:spPr bwMode="auto">
          <a:xfrm rot="5400000">
            <a:off x="6304571"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99" name="Straight Arrow Connector 98"/>
          <p:cNvCxnSpPr>
            <a:stCxn id="31" idx="4"/>
            <a:endCxn id="71" idx="0"/>
          </p:cNvCxnSpPr>
          <p:nvPr/>
        </p:nvCxnSpPr>
        <p:spPr bwMode="auto">
          <a:xfrm rot="5400000">
            <a:off x="6644776"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0" name="Straight Arrow Connector 99"/>
          <p:cNvCxnSpPr>
            <a:stCxn id="32" idx="4"/>
            <a:endCxn id="72" idx="0"/>
          </p:cNvCxnSpPr>
          <p:nvPr/>
        </p:nvCxnSpPr>
        <p:spPr bwMode="auto">
          <a:xfrm rot="5400000">
            <a:off x="7121062"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1" name="Straight Arrow Connector 100"/>
          <p:cNvCxnSpPr>
            <a:stCxn id="32" idx="4"/>
            <a:endCxn id="74" idx="0"/>
          </p:cNvCxnSpPr>
          <p:nvPr/>
        </p:nvCxnSpPr>
        <p:spPr bwMode="auto">
          <a:xfrm rot="16200000" flipH="1">
            <a:off x="7461266"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2" name="Straight Arrow Connector 101"/>
          <p:cNvCxnSpPr>
            <a:stCxn id="33" idx="4"/>
            <a:endCxn id="72" idx="0"/>
          </p:cNvCxnSpPr>
          <p:nvPr/>
        </p:nvCxnSpPr>
        <p:spPr bwMode="auto">
          <a:xfrm rot="5400000">
            <a:off x="7291164"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3" name="Straight Arrow Connector 102"/>
          <p:cNvCxnSpPr>
            <a:stCxn id="33" idx="4"/>
            <a:endCxn id="74" idx="0"/>
          </p:cNvCxnSpPr>
          <p:nvPr/>
        </p:nvCxnSpPr>
        <p:spPr bwMode="auto">
          <a:xfrm rot="16200000" flipH="1">
            <a:off x="763136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4" name="Straight Arrow Connector 103"/>
          <p:cNvCxnSpPr>
            <a:stCxn id="34" idx="4"/>
            <a:endCxn id="73" idx="0"/>
          </p:cNvCxnSpPr>
          <p:nvPr/>
        </p:nvCxnSpPr>
        <p:spPr bwMode="auto">
          <a:xfrm rot="5400000">
            <a:off x="7631369"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5" name="Straight Arrow Connector 104"/>
          <p:cNvCxnSpPr>
            <a:stCxn id="34" idx="4"/>
            <a:endCxn id="75" idx="0"/>
          </p:cNvCxnSpPr>
          <p:nvPr/>
        </p:nvCxnSpPr>
        <p:spPr bwMode="auto">
          <a:xfrm rot="16200000" flipH="1">
            <a:off x="7971573" y="3179602"/>
            <a:ext cx="408245" cy="34020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6" name="Straight Arrow Connector 105"/>
          <p:cNvCxnSpPr>
            <a:stCxn id="35" idx="4"/>
            <a:endCxn id="73" idx="0"/>
          </p:cNvCxnSpPr>
          <p:nvPr/>
        </p:nvCxnSpPr>
        <p:spPr bwMode="auto">
          <a:xfrm rot="5400000">
            <a:off x="7801471" y="3009500"/>
            <a:ext cx="408245" cy="680409"/>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07" name="Straight Arrow Connector 106"/>
          <p:cNvCxnSpPr>
            <a:stCxn id="35" idx="4"/>
            <a:endCxn id="75" idx="0"/>
          </p:cNvCxnSpPr>
          <p:nvPr/>
        </p:nvCxnSpPr>
        <p:spPr bwMode="auto">
          <a:xfrm rot="5400000">
            <a:off x="8141675" y="3349704"/>
            <a:ext cx="408245" cy="150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08" name="Rectangle 107"/>
          <p:cNvSpPr/>
          <p:nvPr/>
        </p:nvSpPr>
        <p:spPr bwMode="auto">
          <a:xfrm>
            <a:off x="2766445" y="4166195"/>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09" name="Rectangle 108"/>
          <p:cNvSpPr/>
          <p:nvPr/>
        </p:nvSpPr>
        <p:spPr bwMode="auto">
          <a:xfrm>
            <a:off x="3378813" y="4166195"/>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110" name="Straight Arrow Connector 109"/>
          <p:cNvCxnSpPr>
            <a:stCxn id="60" idx="2"/>
            <a:endCxn id="108" idx="0"/>
          </p:cNvCxnSpPr>
          <p:nvPr/>
        </p:nvCxnSpPr>
        <p:spPr bwMode="auto">
          <a:xfrm rot="16200000" flipH="1">
            <a:off x="2630363" y="3894031"/>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1" name="Straight Arrow Connector 110"/>
          <p:cNvCxnSpPr>
            <a:stCxn id="61" idx="2"/>
            <a:endCxn id="108" idx="0"/>
          </p:cNvCxnSpPr>
          <p:nvPr/>
        </p:nvCxnSpPr>
        <p:spPr bwMode="auto">
          <a:xfrm rot="5400000">
            <a:off x="2800465" y="3928052"/>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2" name="Straight Arrow Connector 111"/>
          <p:cNvCxnSpPr>
            <a:stCxn id="62" idx="2"/>
            <a:endCxn id="109" idx="0"/>
          </p:cNvCxnSpPr>
          <p:nvPr/>
        </p:nvCxnSpPr>
        <p:spPr bwMode="auto">
          <a:xfrm rot="16200000" flipH="1">
            <a:off x="3276752" y="3928052"/>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3" name="Straight Arrow Connector 112"/>
          <p:cNvCxnSpPr>
            <a:stCxn id="63" idx="2"/>
            <a:endCxn id="109" idx="0"/>
          </p:cNvCxnSpPr>
          <p:nvPr/>
        </p:nvCxnSpPr>
        <p:spPr bwMode="auto">
          <a:xfrm rot="5400000">
            <a:off x="3446854" y="3894031"/>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14" name="Rectangle 113"/>
          <p:cNvSpPr/>
          <p:nvPr/>
        </p:nvSpPr>
        <p:spPr bwMode="auto">
          <a:xfrm>
            <a:off x="4331385" y="4166195"/>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15" name="Rectangle 114"/>
          <p:cNvSpPr/>
          <p:nvPr/>
        </p:nvSpPr>
        <p:spPr bwMode="auto">
          <a:xfrm>
            <a:off x="4943753" y="4166195"/>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116" name="Straight Arrow Connector 115"/>
          <p:cNvCxnSpPr>
            <a:endCxn id="114" idx="0"/>
          </p:cNvCxnSpPr>
          <p:nvPr/>
        </p:nvCxnSpPr>
        <p:spPr bwMode="auto">
          <a:xfrm rot="16200000" flipH="1">
            <a:off x="4195304" y="3894031"/>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7" name="Straight Arrow Connector 116"/>
          <p:cNvCxnSpPr>
            <a:endCxn id="114" idx="0"/>
          </p:cNvCxnSpPr>
          <p:nvPr/>
        </p:nvCxnSpPr>
        <p:spPr bwMode="auto">
          <a:xfrm rot="5400000">
            <a:off x="4365406" y="3928052"/>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8" name="Straight Arrow Connector 117"/>
          <p:cNvCxnSpPr>
            <a:endCxn id="115" idx="0"/>
          </p:cNvCxnSpPr>
          <p:nvPr/>
        </p:nvCxnSpPr>
        <p:spPr bwMode="auto">
          <a:xfrm rot="16200000" flipH="1">
            <a:off x="4841692" y="3928052"/>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19" name="Straight Arrow Connector 118"/>
          <p:cNvCxnSpPr>
            <a:endCxn id="115" idx="0"/>
          </p:cNvCxnSpPr>
          <p:nvPr/>
        </p:nvCxnSpPr>
        <p:spPr bwMode="auto">
          <a:xfrm rot="5400000">
            <a:off x="5011794" y="3894031"/>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20" name="Rectangle 119"/>
          <p:cNvSpPr/>
          <p:nvPr/>
        </p:nvSpPr>
        <p:spPr bwMode="auto">
          <a:xfrm>
            <a:off x="5896326" y="4166196"/>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21" name="Rectangle 120"/>
          <p:cNvSpPr/>
          <p:nvPr/>
        </p:nvSpPr>
        <p:spPr bwMode="auto">
          <a:xfrm>
            <a:off x="6508694" y="4166196"/>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122" name="Straight Arrow Connector 121"/>
          <p:cNvCxnSpPr>
            <a:endCxn id="120" idx="0"/>
          </p:cNvCxnSpPr>
          <p:nvPr/>
        </p:nvCxnSpPr>
        <p:spPr bwMode="auto">
          <a:xfrm rot="16200000" flipH="1">
            <a:off x="5760244" y="3894032"/>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Straight Arrow Connector 122"/>
          <p:cNvCxnSpPr>
            <a:endCxn id="120" idx="0"/>
          </p:cNvCxnSpPr>
          <p:nvPr/>
        </p:nvCxnSpPr>
        <p:spPr bwMode="auto">
          <a:xfrm rot="5400000">
            <a:off x="5930346" y="3928053"/>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24" name="Straight Arrow Connector 123"/>
          <p:cNvCxnSpPr>
            <a:endCxn id="121" idx="0"/>
          </p:cNvCxnSpPr>
          <p:nvPr/>
        </p:nvCxnSpPr>
        <p:spPr bwMode="auto">
          <a:xfrm rot="16200000" flipH="1">
            <a:off x="6406633" y="3928053"/>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25" name="Straight Arrow Connector 124"/>
          <p:cNvCxnSpPr>
            <a:endCxn id="121" idx="0"/>
          </p:cNvCxnSpPr>
          <p:nvPr/>
        </p:nvCxnSpPr>
        <p:spPr bwMode="auto">
          <a:xfrm rot="5400000">
            <a:off x="6576735" y="3894032"/>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26" name="Rectangle 125"/>
          <p:cNvSpPr/>
          <p:nvPr/>
        </p:nvSpPr>
        <p:spPr bwMode="auto">
          <a:xfrm>
            <a:off x="7393225" y="4166196"/>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sp>
        <p:nvSpPr>
          <p:cNvPr id="127" name="Rectangle 126"/>
          <p:cNvSpPr/>
          <p:nvPr/>
        </p:nvSpPr>
        <p:spPr bwMode="auto">
          <a:xfrm>
            <a:off x="8005593" y="4166196"/>
            <a:ext cx="272164" cy="27216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endParaRPr lang="en-US" sz="2268">
              <a:latin typeface="Arial" pitchFamily="34" charset="0"/>
              <a:ea typeface="ＭＳ Ｐゴシック"/>
              <a:cs typeface="ＭＳ Ｐゴシック"/>
            </a:endParaRPr>
          </a:p>
        </p:txBody>
      </p:sp>
      <p:cxnSp>
        <p:nvCxnSpPr>
          <p:cNvPr id="128" name="Straight Arrow Connector 127"/>
          <p:cNvCxnSpPr>
            <a:endCxn id="126" idx="0"/>
          </p:cNvCxnSpPr>
          <p:nvPr/>
        </p:nvCxnSpPr>
        <p:spPr bwMode="auto">
          <a:xfrm rot="16200000" flipH="1">
            <a:off x="7257144" y="3894032"/>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29" name="Straight Arrow Connector 128"/>
          <p:cNvCxnSpPr>
            <a:endCxn id="126" idx="0"/>
          </p:cNvCxnSpPr>
          <p:nvPr/>
        </p:nvCxnSpPr>
        <p:spPr bwMode="auto">
          <a:xfrm rot="5400000">
            <a:off x="7427246" y="3928053"/>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Arrow Connector 129"/>
          <p:cNvCxnSpPr>
            <a:endCxn id="127" idx="0"/>
          </p:cNvCxnSpPr>
          <p:nvPr/>
        </p:nvCxnSpPr>
        <p:spPr bwMode="auto">
          <a:xfrm rot="16200000" flipH="1">
            <a:off x="7903532" y="3928053"/>
            <a:ext cx="340204" cy="136082"/>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31" name="Straight Arrow Connector 130"/>
          <p:cNvCxnSpPr>
            <a:endCxn id="127" idx="0"/>
          </p:cNvCxnSpPr>
          <p:nvPr/>
        </p:nvCxnSpPr>
        <p:spPr bwMode="auto">
          <a:xfrm rot="5400000">
            <a:off x="8073635" y="3894032"/>
            <a:ext cx="340204" cy="204123"/>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32" name="Rectangle 131"/>
          <p:cNvSpPr/>
          <p:nvPr/>
        </p:nvSpPr>
        <p:spPr bwMode="auto">
          <a:xfrm>
            <a:off x="4195303" y="832192"/>
            <a:ext cx="612368" cy="47628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algn="ct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P1</a:t>
            </a:r>
          </a:p>
        </p:txBody>
      </p:sp>
      <p:sp>
        <p:nvSpPr>
          <p:cNvPr id="133" name="Rectangle 132"/>
          <p:cNvSpPr/>
          <p:nvPr/>
        </p:nvSpPr>
        <p:spPr bwMode="auto">
          <a:xfrm>
            <a:off x="4875712" y="832192"/>
            <a:ext cx="612368" cy="47628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algn="ct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P2</a:t>
            </a:r>
          </a:p>
        </p:txBody>
      </p:sp>
      <p:sp>
        <p:nvSpPr>
          <p:cNvPr id="134" name="Rectangle 133"/>
          <p:cNvSpPr/>
          <p:nvPr/>
        </p:nvSpPr>
        <p:spPr bwMode="auto">
          <a:xfrm>
            <a:off x="5556121" y="832192"/>
            <a:ext cx="612368" cy="47628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algn="ct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P3</a:t>
            </a:r>
          </a:p>
        </p:txBody>
      </p:sp>
      <p:sp>
        <p:nvSpPr>
          <p:cNvPr id="135" name="Rectangle 134"/>
          <p:cNvSpPr/>
          <p:nvPr/>
        </p:nvSpPr>
        <p:spPr bwMode="auto">
          <a:xfrm>
            <a:off x="6236530" y="832192"/>
            <a:ext cx="612368" cy="47628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algn="ct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P4</a:t>
            </a:r>
          </a:p>
        </p:txBody>
      </p:sp>
      <p:cxnSp>
        <p:nvCxnSpPr>
          <p:cNvPr id="136" name="Straight Arrow Connector 135"/>
          <p:cNvCxnSpPr>
            <a:stCxn id="132" idx="2"/>
            <a:endCxn id="8" idx="0"/>
          </p:cNvCxnSpPr>
          <p:nvPr/>
        </p:nvCxnSpPr>
        <p:spPr bwMode="auto">
          <a:xfrm rot="16200000" flipH="1">
            <a:off x="4314375" y="1495590"/>
            <a:ext cx="408245" cy="34020"/>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37" name="Straight Arrow Connector 136"/>
          <p:cNvCxnSpPr>
            <a:stCxn id="133" idx="2"/>
            <a:endCxn id="9" idx="0"/>
          </p:cNvCxnSpPr>
          <p:nvPr/>
        </p:nvCxnSpPr>
        <p:spPr bwMode="auto">
          <a:xfrm rot="16200000" flipH="1">
            <a:off x="4983443" y="1506930"/>
            <a:ext cx="408245" cy="11340"/>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38" name="Straight Arrow Connector 137"/>
          <p:cNvCxnSpPr>
            <a:stCxn id="134" idx="2"/>
            <a:endCxn id="10" idx="0"/>
          </p:cNvCxnSpPr>
          <p:nvPr/>
        </p:nvCxnSpPr>
        <p:spPr bwMode="auto">
          <a:xfrm rot="5400000">
            <a:off x="5652512" y="1506930"/>
            <a:ext cx="408245" cy="11341"/>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cxnSp>
        <p:nvCxnSpPr>
          <p:cNvPr id="139" name="Straight Arrow Connector 138"/>
          <p:cNvCxnSpPr>
            <a:stCxn id="135" idx="2"/>
            <a:endCxn id="11" idx="0"/>
          </p:cNvCxnSpPr>
          <p:nvPr/>
        </p:nvCxnSpPr>
        <p:spPr bwMode="auto">
          <a:xfrm rot="5400000">
            <a:off x="6321582" y="1495590"/>
            <a:ext cx="408245" cy="34020"/>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40" name="Rectangle 139"/>
          <p:cNvSpPr/>
          <p:nvPr/>
        </p:nvSpPr>
        <p:spPr bwMode="auto">
          <a:xfrm rot="16200000">
            <a:off x="3208710" y="4880625"/>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B2</a:t>
            </a:r>
          </a:p>
        </p:txBody>
      </p:sp>
      <p:sp>
        <p:nvSpPr>
          <p:cNvPr id="141" name="Rectangle 140"/>
          <p:cNvSpPr/>
          <p:nvPr/>
        </p:nvSpPr>
        <p:spPr bwMode="auto">
          <a:xfrm rot="16200000">
            <a:off x="4161283" y="4880625"/>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B3</a:t>
            </a:r>
          </a:p>
        </p:txBody>
      </p:sp>
      <p:sp>
        <p:nvSpPr>
          <p:cNvPr id="142" name="Rectangle 141"/>
          <p:cNvSpPr/>
          <p:nvPr/>
        </p:nvSpPr>
        <p:spPr bwMode="auto">
          <a:xfrm rot="16200000">
            <a:off x="4773651" y="4880626"/>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B4</a:t>
            </a:r>
          </a:p>
        </p:txBody>
      </p:sp>
      <p:sp>
        <p:nvSpPr>
          <p:cNvPr id="143" name="Rectangle 142"/>
          <p:cNvSpPr/>
          <p:nvPr/>
        </p:nvSpPr>
        <p:spPr bwMode="auto">
          <a:xfrm rot="16200000">
            <a:off x="5726224" y="4880626"/>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B5</a:t>
            </a:r>
          </a:p>
        </p:txBody>
      </p:sp>
      <p:sp>
        <p:nvSpPr>
          <p:cNvPr id="144" name="Rectangle 143"/>
          <p:cNvSpPr/>
          <p:nvPr/>
        </p:nvSpPr>
        <p:spPr bwMode="auto">
          <a:xfrm rot="16200000">
            <a:off x="6338592" y="4880626"/>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B6</a:t>
            </a:r>
          </a:p>
        </p:txBody>
      </p:sp>
      <p:sp>
        <p:nvSpPr>
          <p:cNvPr id="145" name="Rectangle 144"/>
          <p:cNvSpPr/>
          <p:nvPr/>
        </p:nvSpPr>
        <p:spPr bwMode="auto">
          <a:xfrm rot="16200000">
            <a:off x="7223123" y="4880626"/>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B7</a:t>
            </a:r>
          </a:p>
        </p:txBody>
      </p:sp>
      <p:sp>
        <p:nvSpPr>
          <p:cNvPr id="146" name="Rectangle 145"/>
          <p:cNvSpPr/>
          <p:nvPr/>
        </p:nvSpPr>
        <p:spPr bwMode="auto">
          <a:xfrm rot="16200000">
            <a:off x="7835491" y="4880626"/>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a:solidFill>
                  <a:schemeClr val="bg2"/>
                </a:solidFill>
                <a:latin typeface="Arial" pitchFamily="34" charset="0"/>
                <a:ea typeface="ＭＳ Ｐゴシック"/>
                <a:cs typeface="ＭＳ Ｐゴシック"/>
              </a:rPr>
              <a:t>B8</a:t>
            </a:r>
          </a:p>
        </p:txBody>
      </p:sp>
      <p:sp>
        <p:nvSpPr>
          <p:cNvPr id="147" name="Rectangle 146"/>
          <p:cNvSpPr/>
          <p:nvPr/>
        </p:nvSpPr>
        <p:spPr bwMode="auto">
          <a:xfrm rot="16200000">
            <a:off x="2528302" y="4880625"/>
            <a:ext cx="680409" cy="3402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86402" tIns="43201" rIns="86402" bIns="43201" numCol="1" rtlCol="0" anchor="t" anchorCtr="0" compatLnSpc="1">
            <a:prstTxWarp prst="textNoShape">
              <a:avLst/>
            </a:prstTxWarp>
          </a:bodyPr>
          <a:lstStyle/>
          <a:p>
            <a:pPr defTabSz="864017" eaLnBrk="0" fontAlgn="base" hangingPunct="0">
              <a:spcBef>
                <a:spcPct val="0"/>
              </a:spcBef>
              <a:spcAft>
                <a:spcPct val="0"/>
              </a:spcAft>
            </a:pPr>
            <a:r>
              <a:rPr lang="en-US" sz="2268" dirty="0">
                <a:solidFill>
                  <a:schemeClr val="bg2"/>
                </a:solidFill>
                <a:latin typeface="Arial" pitchFamily="34" charset="0"/>
                <a:ea typeface="ＭＳ Ｐゴシック"/>
                <a:cs typeface="ＭＳ Ｐゴシック"/>
              </a:rPr>
              <a:t>B1</a:t>
            </a:r>
          </a:p>
        </p:txBody>
      </p:sp>
      <p:cxnSp>
        <p:nvCxnSpPr>
          <p:cNvPr id="148" name="Straight Connector 147"/>
          <p:cNvCxnSpPr>
            <a:stCxn id="108" idx="2"/>
            <a:endCxn id="147" idx="3"/>
          </p:cNvCxnSpPr>
          <p:nvPr/>
        </p:nvCxnSpPr>
        <p:spPr bwMode="auto">
          <a:xfrm rot="5400000">
            <a:off x="2749434"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9" name="Straight Connector 148"/>
          <p:cNvCxnSpPr>
            <a:stCxn id="109" idx="2"/>
            <a:endCxn id="140" idx="3"/>
          </p:cNvCxnSpPr>
          <p:nvPr/>
        </p:nvCxnSpPr>
        <p:spPr bwMode="auto">
          <a:xfrm rot="16200000" flipH="1">
            <a:off x="3395823"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p:cNvCxnSpPr>
            <a:stCxn id="114" idx="2"/>
            <a:endCxn id="141" idx="3"/>
          </p:cNvCxnSpPr>
          <p:nvPr/>
        </p:nvCxnSpPr>
        <p:spPr bwMode="auto">
          <a:xfrm rot="16200000" flipH="1">
            <a:off x="4348395"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1" name="Straight Connector 150"/>
          <p:cNvCxnSpPr>
            <a:stCxn id="115" idx="2"/>
            <a:endCxn id="142" idx="3"/>
          </p:cNvCxnSpPr>
          <p:nvPr/>
        </p:nvCxnSpPr>
        <p:spPr bwMode="auto">
          <a:xfrm rot="16200000" flipH="1">
            <a:off x="4960764" y="4557431"/>
            <a:ext cx="272165"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2" name="Straight Connector 151"/>
          <p:cNvCxnSpPr>
            <a:stCxn id="120" idx="2"/>
            <a:endCxn id="143" idx="3"/>
          </p:cNvCxnSpPr>
          <p:nvPr/>
        </p:nvCxnSpPr>
        <p:spPr bwMode="auto">
          <a:xfrm rot="16200000" flipH="1">
            <a:off x="5913336"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3" name="Straight Connector 152"/>
          <p:cNvCxnSpPr>
            <a:stCxn id="121" idx="2"/>
            <a:endCxn id="144" idx="3"/>
          </p:cNvCxnSpPr>
          <p:nvPr/>
        </p:nvCxnSpPr>
        <p:spPr bwMode="auto">
          <a:xfrm rot="16200000" flipH="1">
            <a:off x="6525704"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4" name="Straight Connector 153"/>
          <p:cNvCxnSpPr>
            <a:stCxn id="126" idx="2"/>
            <a:endCxn id="145" idx="3"/>
          </p:cNvCxnSpPr>
          <p:nvPr/>
        </p:nvCxnSpPr>
        <p:spPr bwMode="auto">
          <a:xfrm rot="16200000" flipH="1">
            <a:off x="7410235"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5" name="Straight Connector 154"/>
          <p:cNvCxnSpPr>
            <a:stCxn id="127" idx="2"/>
            <a:endCxn id="146" idx="3"/>
          </p:cNvCxnSpPr>
          <p:nvPr/>
        </p:nvCxnSpPr>
        <p:spPr bwMode="auto">
          <a:xfrm rot="16200000" flipH="1">
            <a:off x="8022603" y="4557431"/>
            <a:ext cx="272164" cy="3402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6" name="TextBox 155"/>
          <p:cNvSpPr txBox="1"/>
          <p:nvPr/>
        </p:nvSpPr>
        <p:spPr>
          <a:xfrm>
            <a:off x="8481880" y="1852805"/>
            <a:ext cx="1292777" cy="615810"/>
          </a:xfrm>
          <a:prstGeom prst="rect">
            <a:avLst/>
          </a:prstGeom>
          <a:noFill/>
        </p:spPr>
        <p:txBody>
          <a:bodyPr wrap="square" rtlCol="0">
            <a:spAutoFit/>
          </a:bodyPr>
          <a:lstStyle/>
          <a:p>
            <a:pPr algn="ctr"/>
            <a:r>
              <a:rPr lang="en-US" sz="1701" i="1"/>
              <a:t>Routing Tree</a:t>
            </a:r>
          </a:p>
        </p:txBody>
      </p:sp>
      <p:sp>
        <p:nvSpPr>
          <p:cNvPr id="157" name="TextBox 156"/>
          <p:cNvSpPr txBox="1"/>
          <p:nvPr/>
        </p:nvSpPr>
        <p:spPr>
          <a:xfrm>
            <a:off x="8481880" y="3895677"/>
            <a:ext cx="1292777" cy="615810"/>
          </a:xfrm>
          <a:prstGeom prst="rect">
            <a:avLst/>
          </a:prstGeom>
          <a:noFill/>
        </p:spPr>
        <p:txBody>
          <a:bodyPr wrap="square" rtlCol="0">
            <a:spAutoFit/>
          </a:bodyPr>
          <a:lstStyle/>
          <a:p>
            <a:pPr algn="ctr"/>
            <a:r>
              <a:rPr lang="en-US" sz="1701" i="1"/>
              <a:t>Arbitration Tree</a:t>
            </a:r>
          </a:p>
        </p:txBody>
      </p:sp>
      <p:cxnSp>
        <p:nvCxnSpPr>
          <p:cNvPr id="158" name="Straight Connector 157"/>
          <p:cNvCxnSpPr/>
          <p:nvPr/>
        </p:nvCxnSpPr>
        <p:spPr bwMode="auto">
          <a:xfrm>
            <a:off x="1881913" y="1580641"/>
            <a:ext cx="7688621" cy="0"/>
          </a:xfrm>
          <a:prstGeom prst="line">
            <a:avLst/>
          </a:prstGeom>
          <a:solidFill>
            <a:schemeClr val="accent1"/>
          </a:solidFill>
          <a:ln w="76200" cap="flat" cmpd="sng" algn="ctr">
            <a:solidFill>
              <a:schemeClr val="tx1"/>
            </a:solidFill>
            <a:prstDash val="sysDot"/>
            <a:round/>
            <a:headEnd type="none" w="med" len="med"/>
            <a:tailEnd type="none" w="med" len="med"/>
          </a:ln>
          <a:effectLst/>
        </p:spPr>
      </p:cxnSp>
      <p:cxnSp>
        <p:nvCxnSpPr>
          <p:cNvPr id="159" name="Straight Connector 158"/>
          <p:cNvCxnSpPr/>
          <p:nvPr/>
        </p:nvCxnSpPr>
        <p:spPr bwMode="auto">
          <a:xfrm>
            <a:off x="1881913" y="3349704"/>
            <a:ext cx="7688621" cy="0"/>
          </a:xfrm>
          <a:prstGeom prst="line">
            <a:avLst/>
          </a:prstGeom>
          <a:solidFill>
            <a:schemeClr val="accent1"/>
          </a:solidFill>
          <a:ln w="76200" cap="flat" cmpd="sng" algn="ctr">
            <a:solidFill>
              <a:schemeClr val="tx1"/>
            </a:solidFill>
            <a:prstDash val="sysDot"/>
            <a:round/>
            <a:headEnd type="none" w="med" len="med"/>
            <a:tailEnd type="none" w="med" len="med"/>
          </a:ln>
          <a:effectLst/>
        </p:spPr>
      </p:cxnSp>
      <p:cxnSp>
        <p:nvCxnSpPr>
          <p:cNvPr id="160" name="Straight Connector 159"/>
          <p:cNvCxnSpPr/>
          <p:nvPr/>
        </p:nvCxnSpPr>
        <p:spPr bwMode="auto">
          <a:xfrm>
            <a:off x="1881913" y="4574441"/>
            <a:ext cx="7688621" cy="0"/>
          </a:xfrm>
          <a:prstGeom prst="line">
            <a:avLst/>
          </a:prstGeom>
          <a:solidFill>
            <a:schemeClr val="accent1"/>
          </a:solidFill>
          <a:ln w="76200" cap="flat" cmpd="sng" algn="ctr">
            <a:solidFill>
              <a:schemeClr val="tx1"/>
            </a:solidFill>
            <a:prstDash val="sysDot"/>
            <a:round/>
            <a:headEnd type="none" w="med" len="med"/>
            <a:tailEnd type="none" w="med" len="med"/>
          </a:ln>
          <a:effectLst/>
        </p:spPr>
      </p:cxnSp>
      <p:sp>
        <p:nvSpPr>
          <p:cNvPr id="161" name="TextBox 160"/>
          <p:cNvSpPr txBox="1"/>
          <p:nvPr/>
        </p:nvSpPr>
        <p:spPr>
          <a:xfrm>
            <a:off x="8481880" y="764151"/>
            <a:ext cx="1292777" cy="354071"/>
          </a:xfrm>
          <a:prstGeom prst="rect">
            <a:avLst/>
          </a:prstGeom>
          <a:noFill/>
        </p:spPr>
        <p:txBody>
          <a:bodyPr wrap="square" rtlCol="0">
            <a:spAutoFit/>
          </a:bodyPr>
          <a:lstStyle/>
          <a:p>
            <a:pPr algn="ctr"/>
            <a:r>
              <a:rPr lang="en-US" sz="1701" i="1"/>
              <a:t>Processors</a:t>
            </a:r>
          </a:p>
        </p:txBody>
      </p:sp>
      <p:sp>
        <p:nvSpPr>
          <p:cNvPr id="162" name="TextBox 161"/>
          <p:cNvSpPr txBox="1"/>
          <p:nvPr/>
        </p:nvSpPr>
        <p:spPr>
          <a:xfrm>
            <a:off x="8481880" y="4780209"/>
            <a:ext cx="1292777" cy="615810"/>
          </a:xfrm>
          <a:prstGeom prst="rect">
            <a:avLst/>
          </a:prstGeom>
          <a:noFill/>
        </p:spPr>
        <p:txBody>
          <a:bodyPr wrap="square" rtlCol="0">
            <a:spAutoFit/>
          </a:bodyPr>
          <a:lstStyle/>
          <a:p>
            <a:pPr algn="ctr"/>
            <a:r>
              <a:rPr lang="en-US" sz="1701" i="1"/>
              <a:t>Memory Banks</a:t>
            </a:r>
          </a:p>
        </p:txBody>
      </p:sp>
      <p:cxnSp>
        <p:nvCxnSpPr>
          <p:cNvPr id="4" name="Connettore 2 3"/>
          <p:cNvCxnSpPr/>
          <p:nvPr/>
        </p:nvCxnSpPr>
        <p:spPr bwMode="auto">
          <a:xfrm>
            <a:off x="4331385" y="1308478"/>
            <a:ext cx="34020" cy="3402046"/>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2" name="Rettangolo 1"/>
          <p:cNvSpPr/>
          <p:nvPr/>
        </p:nvSpPr>
        <p:spPr bwMode="auto">
          <a:xfrm>
            <a:off x="3378813" y="4710522"/>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N+1</a:t>
            </a:r>
          </a:p>
        </p:txBody>
      </p:sp>
      <p:sp>
        <p:nvSpPr>
          <p:cNvPr id="164" name="Rettangolo 163"/>
          <p:cNvSpPr/>
          <p:nvPr/>
        </p:nvSpPr>
        <p:spPr bwMode="auto">
          <a:xfrm>
            <a:off x="2697655"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a:t>
            </a:r>
          </a:p>
        </p:txBody>
      </p:sp>
      <p:sp>
        <p:nvSpPr>
          <p:cNvPr id="166" name="Rettangolo 165"/>
          <p:cNvSpPr/>
          <p:nvPr/>
        </p:nvSpPr>
        <p:spPr bwMode="auto">
          <a:xfrm>
            <a:off x="4331386"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N+2</a:t>
            </a:r>
          </a:p>
        </p:txBody>
      </p:sp>
      <p:sp>
        <p:nvSpPr>
          <p:cNvPr id="167" name="Rettangolo 166"/>
          <p:cNvSpPr/>
          <p:nvPr/>
        </p:nvSpPr>
        <p:spPr bwMode="auto">
          <a:xfrm>
            <a:off x="4943754"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N+3</a:t>
            </a:r>
          </a:p>
        </p:txBody>
      </p:sp>
      <p:sp>
        <p:nvSpPr>
          <p:cNvPr id="168" name="Rettangolo 167"/>
          <p:cNvSpPr/>
          <p:nvPr/>
        </p:nvSpPr>
        <p:spPr bwMode="auto">
          <a:xfrm>
            <a:off x="5896326"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N+4</a:t>
            </a:r>
          </a:p>
        </p:txBody>
      </p:sp>
      <p:sp>
        <p:nvSpPr>
          <p:cNvPr id="169" name="Rettangolo 168"/>
          <p:cNvSpPr/>
          <p:nvPr/>
        </p:nvSpPr>
        <p:spPr bwMode="auto">
          <a:xfrm>
            <a:off x="6508694"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N+5</a:t>
            </a:r>
          </a:p>
        </p:txBody>
      </p:sp>
      <p:sp>
        <p:nvSpPr>
          <p:cNvPr id="170" name="Rettangolo 169"/>
          <p:cNvSpPr/>
          <p:nvPr/>
        </p:nvSpPr>
        <p:spPr bwMode="auto">
          <a:xfrm>
            <a:off x="7393226"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N+6</a:t>
            </a:r>
          </a:p>
        </p:txBody>
      </p:sp>
      <p:sp>
        <p:nvSpPr>
          <p:cNvPr id="171" name="Rettangolo 170"/>
          <p:cNvSpPr/>
          <p:nvPr/>
        </p:nvSpPr>
        <p:spPr bwMode="auto">
          <a:xfrm>
            <a:off x="8004845" y="471052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N+7</a:t>
            </a:r>
          </a:p>
        </p:txBody>
      </p:sp>
      <p:sp>
        <p:nvSpPr>
          <p:cNvPr id="172" name="Rettangolo 171"/>
          <p:cNvSpPr/>
          <p:nvPr/>
        </p:nvSpPr>
        <p:spPr bwMode="auto">
          <a:xfrm>
            <a:off x="2697655" y="4846603"/>
            <a:ext cx="340954" cy="136083"/>
          </a:xfrm>
          <a:prstGeom prst="rect">
            <a:avLst/>
          </a:prstGeom>
          <a:solidFill>
            <a:srgbClr val="E5E5E5"/>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864017" eaLnBrk="0" fontAlgn="base" hangingPunct="0">
              <a:spcBef>
                <a:spcPct val="0"/>
              </a:spcBef>
              <a:spcAft>
                <a:spcPct val="0"/>
              </a:spcAft>
            </a:pPr>
            <a:r>
              <a:rPr lang="it-IT" sz="1323" b="1" dirty="0"/>
              <a:t>N+8</a:t>
            </a:r>
          </a:p>
        </p:txBody>
      </p:sp>
      <p:sp>
        <p:nvSpPr>
          <p:cNvPr id="173" name="CasellaDiTesto 172"/>
          <p:cNvSpPr txBox="1"/>
          <p:nvPr/>
        </p:nvSpPr>
        <p:spPr>
          <a:xfrm>
            <a:off x="2407214" y="5349975"/>
            <a:ext cx="6297814" cy="354071"/>
          </a:xfrm>
          <a:prstGeom prst="rect">
            <a:avLst/>
          </a:prstGeom>
          <a:noFill/>
          <a:ln>
            <a:noFill/>
          </a:ln>
        </p:spPr>
        <p:txBody>
          <a:bodyPr wrap="none" rtlCol="0">
            <a:spAutoFit/>
          </a:bodyPr>
          <a:lstStyle/>
          <a:p>
            <a:pPr algn="ctr"/>
            <a:r>
              <a:rPr lang="it-IT" sz="1701" b="1" i="1" dirty="0"/>
              <a:t>World-</a:t>
            </a:r>
            <a:r>
              <a:rPr lang="it-IT" sz="1701" b="1" i="1" dirty="0" err="1"/>
              <a:t>level</a:t>
            </a:r>
            <a:r>
              <a:rPr lang="it-IT" sz="1701" b="1" i="1" dirty="0"/>
              <a:t> </a:t>
            </a:r>
            <a:r>
              <a:rPr lang="it-IT" sz="1701" b="1" i="1" dirty="0" err="1"/>
              <a:t>bank</a:t>
            </a:r>
            <a:r>
              <a:rPr lang="it-IT" sz="1701" b="1" i="1" dirty="0"/>
              <a:t> </a:t>
            </a:r>
            <a:r>
              <a:rPr lang="it-IT" sz="1701" b="1" i="1" dirty="0" err="1"/>
              <a:t>interleaving</a:t>
            </a:r>
            <a:r>
              <a:rPr lang="it-IT" sz="1701" b="1" i="1" dirty="0"/>
              <a:t> «</a:t>
            </a:r>
            <a:r>
              <a:rPr lang="it-IT" sz="1701" b="1" i="1" dirty="0" err="1"/>
              <a:t>emulates</a:t>
            </a:r>
            <a:r>
              <a:rPr lang="it-IT" sz="1701" b="1" i="1" dirty="0"/>
              <a:t>» </a:t>
            </a:r>
            <a:r>
              <a:rPr lang="it-IT" sz="1701" b="1" i="1" dirty="0" err="1"/>
              <a:t>multiported</a:t>
            </a:r>
            <a:r>
              <a:rPr lang="it-IT" sz="1701" b="1" i="1" dirty="0"/>
              <a:t> </a:t>
            </a:r>
            <a:r>
              <a:rPr lang="it-IT" sz="1701" b="1" i="1" dirty="0" err="1"/>
              <a:t>mem</a:t>
            </a:r>
            <a:endParaRPr lang="it-IT" sz="1701" b="1" i="1" dirty="0"/>
          </a:p>
        </p:txBody>
      </p:sp>
      <p:cxnSp>
        <p:nvCxnSpPr>
          <p:cNvPr id="163" name="Connettore 2 162"/>
          <p:cNvCxnSpPr/>
          <p:nvPr/>
        </p:nvCxnSpPr>
        <p:spPr bwMode="auto">
          <a:xfrm flipV="1">
            <a:off x="4569529" y="1308479"/>
            <a:ext cx="34020" cy="374224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177" name="TextBox 10">
            <a:extLst>
              <a:ext uri="{FF2B5EF4-FFF2-40B4-BE49-F238E27FC236}">
                <a16:creationId xmlns:a16="http://schemas.microsoft.com/office/drawing/2014/main" id="{A8724A00-737B-4770-A209-46C81FCBD60F}"/>
              </a:ext>
            </a:extLst>
          </p:cNvPr>
          <p:cNvSpPr txBox="1"/>
          <p:nvPr/>
        </p:nvSpPr>
        <p:spPr>
          <a:xfrm>
            <a:off x="214896" y="6260245"/>
            <a:ext cx="11362859" cy="245003"/>
          </a:xfrm>
          <a:prstGeom prst="rect">
            <a:avLst/>
          </a:prstGeom>
          <a:ln w="25400">
            <a:noFill/>
          </a:ln>
        </p:spPr>
        <p:txBody>
          <a:bodyPr wrap="square">
            <a:spAutoFit/>
          </a:bodyPr>
          <a:lstStyle>
            <a:defPPr>
              <a:defRPr lang="en-US"/>
            </a:defPPr>
            <a:lvl1pPr algn="ctr">
              <a:defRPr sz="992" b="1"/>
            </a:lvl1pPr>
          </a:lstStyle>
          <a:p>
            <a:pPr algn="l"/>
            <a:r>
              <a:rPr lang="en-US" b="0" dirty="0"/>
              <a:t>A. Rahimi, I. </a:t>
            </a:r>
            <a:r>
              <a:rPr lang="en-US" b="0" dirty="0" err="1"/>
              <a:t>Loi</a:t>
            </a:r>
            <a:r>
              <a:rPr lang="en-US" b="0" dirty="0"/>
              <a:t>, M. R. </a:t>
            </a:r>
            <a:r>
              <a:rPr lang="en-US" b="0" dirty="0" err="1"/>
              <a:t>Kakoee</a:t>
            </a:r>
            <a:r>
              <a:rPr lang="en-US" b="0" dirty="0"/>
              <a:t> and L. </a:t>
            </a:r>
            <a:r>
              <a:rPr lang="en-US" b="0" dirty="0" err="1"/>
              <a:t>Benini</a:t>
            </a:r>
            <a:r>
              <a:rPr lang="en-US" b="0" dirty="0"/>
              <a:t>, "A fully-synthesizable single-cycle interconnection network for Shared-L1 processor clusters," </a:t>
            </a:r>
            <a:r>
              <a:rPr lang="en-US" b="0" i="1" dirty="0"/>
              <a:t>2011 Design, Automation &amp; Test in Europe</a:t>
            </a:r>
            <a:r>
              <a:rPr lang="en-US" b="0" dirty="0"/>
              <a:t>, 2011, pp. 1-6.</a:t>
            </a:r>
          </a:p>
        </p:txBody>
      </p:sp>
      <p:sp>
        <p:nvSpPr>
          <p:cNvPr id="178" name="Slide Number Placeholder 9">
            <a:extLst>
              <a:ext uri="{FF2B5EF4-FFF2-40B4-BE49-F238E27FC236}">
                <a16:creationId xmlns:a16="http://schemas.microsoft.com/office/drawing/2014/main" id="{87AAA61D-CA73-41A1-BBDF-9798BE93BEDD}"/>
              </a:ext>
            </a:extLst>
          </p:cNvPr>
          <p:cNvSpPr txBox="1">
            <a:spLocks/>
          </p:cNvSpPr>
          <p:nvPr/>
        </p:nvSpPr>
        <p:spPr>
          <a:xfrm>
            <a:off x="10815901" y="6260245"/>
            <a:ext cx="777099" cy="2199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B6DE79-3EF7-DA4A-A4B3-54448DD08F9F}" type="slidenum">
              <a:rPr lang="en-US" sz="1200" b="1">
                <a:solidFill>
                  <a:schemeClr val="bg1"/>
                </a:solidFill>
                <a:latin typeface="Arial" panose="020B0604020202020204" pitchFamily="34" charset="0"/>
                <a:cs typeface="Arial" panose="020B0604020202020204" pitchFamily="34" charset="0"/>
              </a:rPr>
              <a:pPr algn="r"/>
              <a:t>18</a:t>
            </a:fld>
            <a:endParaRPr lang="en-US" sz="1200" b="1" dirty="0">
              <a:solidFill>
                <a:schemeClr val="bg1"/>
              </a:solidFill>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4D86A4A9-2002-416C-B9F2-0FAB996ECCBA}"/>
              </a:ext>
            </a:extLst>
          </p:cNvPr>
          <p:cNvSpPr txBox="1"/>
          <p:nvPr/>
        </p:nvSpPr>
        <p:spPr>
          <a:xfrm>
            <a:off x="2783607" y="5663095"/>
            <a:ext cx="5545028" cy="383182"/>
          </a:xfrm>
          <a:prstGeom prst="rect">
            <a:avLst/>
          </a:prstGeom>
          <a:solidFill>
            <a:schemeClr val="bg2"/>
          </a:solidFill>
        </p:spPr>
        <p:txBody>
          <a:bodyPr wrap="square" rtlCol="0">
            <a:spAutoFit/>
          </a:bodyPr>
          <a:lstStyle/>
          <a:p>
            <a:r>
              <a:rPr lang="en-US" sz="1890" b="1" dirty="0">
                <a:solidFill>
                  <a:srgbClr val="FF0000"/>
                </a:solidFill>
              </a:rPr>
              <a:t>Latency: 2 cycles + stalls for banking conflicts </a:t>
            </a:r>
          </a:p>
        </p:txBody>
      </p:sp>
    </p:spTree>
    <p:extLst>
      <p:ext uri="{BB962C8B-B14F-4D97-AF65-F5344CB8AC3E}">
        <p14:creationId xmlns:p14="http://schemas.microsoft.com/office/powerpoint/2010/main" val="98645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3"/>
                                        </p:tgtEl>
                                        <p:attrNameLst>
                                          <p:attrName>style.visibility</p:attrName>
                                        </p:attrNameLst>
                                      </p:cBhvr>
                                      <p:to>
                                        <p:strVal val="visible"/>
                                      </p:to>
                                    </p:set>
                                    <p:animEffect transition="in" filter="fade">
                                      <p:cBhvr>
                                        <p:cTn id="33" dur="500"/>
                                        <p:tgtEl>
                                          <p:spTgt spid="16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6856A-9EF0-6A4D-BD6A-20A793904516}"/>
              </a:ext>
            </a:extLst>
          </p:cNvPr>
          <p:cNvSpPr>
            <a:spLocks noGrp="1"/>
          </p:cNvSpPr>
          <p:nvPr>
            <p:ph type="title"/>
          </p:nvPr>
        </p:nvSpPr>
        <p:spPr>
          <a:xfrm>
            <a:off x="770117" y="89804"/>
            <a:ext cx="10080000" cy="720000"/>
          </a:xfrm>
        </p:spPr>
        <p:txBody>
          <a:bodyPr/>
          <a:lstStyle/>
          <a:p>
            <a:r>
              <a:rPr lang="en-US" sz="4000" dirty="0"/>
              <a:t>Fast synchronization and Atomics </a:t>
            </a:r>
          </a:p>
        </p:txBody>
      </p:sp>
      <p:sp>
        <p:nvSpPr>
          <p:cNvPr id="10" name="Slide Number Placeholder 9">
            <a:extLst>
              <a:ext uri="{FF2B5EF4-FFF2-40B4-BE49-F238E27FC236}">
                <a16:creationId xmlns:a16="http://schemas.microsoft.com/office/drawing/2014/main" id="{5774F6F0-D05F-BF41-80FC-678BDB033A6A}"/>
              </a:ext>
            </a:extLst>
          </p:cNvPr>
          <p:cNvSpPr>
            <a:spLocks noGrp="1"/>
          </p:cNvSpPr>
          <p:nvPr>
            <p:ph type="sldNum" sz="quarter" idx="12"/>
          </p:nvPr>
        </p:nvSpPr>
        <p:spPr/>
        <p:txBody>
          <a:bodyPr/>
          <a:lstStyle/>
          <a:p>
            <a:fld id="{8EB6DE79-3EF7-DA4A-A4B3-54448DD08F9F}" type="slidenum">
              <a:rPr lang="en-US" smtClean="0"/>
              <a:pPr/>
              <a:t>19</a:t>
            </a:fld>
            <a:endParaRPr lang="en-US" dirty="0"/>
          </a:p>
        </p:txBody>
      </p:sp>
      <p:sp>
        <p:nvSpPr>
          <p:cNvPr id="60" name="Rectangle 59">
            <a:extLst>
              <a:ext uri="{FF2B5EF4-FFF2-40B4-BE49-F238E27FC236}">
                <a16:creationId xmlns:a16="http://schemas.microsoft.com/office/drawing/2014/main" id="{4A8264D8-5A6B-BD4B-8109-1729F0F1C7AA}"/>
              </a:ext>
            </a:extLst>
          </p:cNvPr>
          <p:cNvSpPr/>
          <p:nvPr/>
        </p:nvSpPr>
        <p:spPr>
          <a:xfrm>
            <a:off x="4542067" y="960282"/>
            <a:ext cx="5898423" cy="4790072"/>
          </a:xfrm>
          <a:prstGeom prst="rect">
            <a:avLst/>
          </a:prstGeom>
          <a:solidFill>
            <a:srgbClr val="ABABAB"/>
          </a:solidFill>
          <a:ln w="12700" cap="flat" cmpd="sng" algn="ctr">
            <a:noFill/>
            <a:prstDash val="solid"/>
            <a:miter lim="800000"/>
          </a:ln>
          <a:effectLst/>
        </p:spPr>
        <p:txBody>
          <a:bodyPr lIns="13500" tIns="13500" rIns="13500" bIns="13500" rtlCol="0" anchor="b"/>
          <a:lstStyle/>
          <a:p>
            <a:pPr defTabSz="342885">
              <a:defRPr/>
            </a:pPr>
            <a:r>
              <a:rPr lang="en-US" sz="2400" b="1" kern="0">
                <a:solidFill>
                  <a:srgbClr val="FFFFFF"/>
                </a:solidFill>
                <a:latin typeface="Arial" panose="020B0604020202020204"/>
              </a:rPr>
              <a:t> CLUSTER</a:t>
            </a:r>
          </a:p>
        </p:txBody>
      </p:sp>
      <p:sp>
        <p:nvSpPr>
          <p:cNvPr id="61" name="Rectangle 60">
            <a:extLst>
              <a:ext uri="{FF2B5EF4-FFF2-40B4-BE49-F238E27FC236}">
                <a16:creationId xmlns:a16="http://schemas.microsoft.com/office/drawing/2014/main" id="{9C7183AD-230B-214D-8D31-9BAEB82E621B}"/>
              </a:ext>
            </a:extLst>
          </p:cNvPr>
          <p:cNvSpPr/>
          <p:nvPr/>
        </p:nvSpPr>
        <p:spPr>
          <a:xfrm>
            <a:off x="5610495" y="1171607"/>
            <a:ext cx="4667365" cy="2254153"/>
          </a:xfrm>
          <a:prstGeom prst="rect">
            <a:avLst/>
          </a:prstGeom>
          <a:solidFill>
            <a:srgbClr val="A5D1F0"/>
          </a:solidFill>
          <a:ln w="12700" cap="flat" cmpd="sng" algn="ctr">
            <a:noFill/>
            <a:prstDash val="solid"/>
            <a:miter lim="800000"/>
          </a:ln>
          <a:effectLst/>
        </p:spPr>
        <p:txBody>
          <a:bodyPr lIns="13500" tIns="13500" rIns="13500" bIns="13500" rtlCol="0" anchor="t"/>
          <a:lstStyle/>
          <a:p>
            <a:pPr algn="ctr" defTabSz="342885">
              <a:defRPr/>
            </a:pPr>
            <a:r>
              <a:rPr lang="en-US" sz="2400" b="1" kern="0">
                <a:solidFill>
                  <a:srgbClr val="FFFFFF"/>
                </a:solidFill>
                <a:latin typeface="Arial" panose="020B0604020202020204"/>
              </a:rPr>
              <a:t>Tightly Coupled Data Memory</a:t>
            </a:r>
          </a:p>
        </p:txBody>
      </p:sp>
      <p:sp>
        <p:nvSpPr>
          <p:cNvPr id="62" name="Rectangle 61">
            <a:extLst>
              <a:ext uri="{FF2B5EF4-FFF2-40B4-BE49-F238E27FC236}">
                <a16:creationId xmlns:a16="http://schemas.microsoft.com/office/drawing/2014/main" id="{F1D14E89-B0B7-6344-AE88-93411A31FEDC}"/>
              </a:ext>
            </a:extLst>
          </p:cNvPr>
          <p:cNvSpPr/>
          <p:nvPr/>
        </p:nvSpPr>
        <p:spPr>
          <a:xfrm>
            <a:off x="4784198" y="3547280"/>
            <a:ext cx="5493659" cy="352172"/>
          </a:xfrm>
          <a:prstGeom prst="rect">
            <a:avLst/>
          </a:prstGeom>
          <a:solidFill>
            <a:srgbClr val="72791C"/>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Logarithmic I</a:t>
            </a:r>
            <a:r>
              <a:rPr lang="en-US" sz="1600" b="1" kern="0" dirty="0" err="1">
                <a:solidFill>
                  <a:srgbClr val="FFFFFF"/>
                </a:solidFill>
                <a:latin typeface="Arial" panose="020B0604020202020204"/>
              </a:rPr>
              <a:t>nterconnect</a:t>
            </a:r>
            <a:endParaRPr lang="en-US" sz="1600" b="1" kern="0" dirty="0">
              <a:solidFill>
                <a:srgbClr val="FFFFFF"/>
              </a:solidFill>
              <a:latin typeface="Arial" panose="020B0604020202020204"/>
            </a:endParaRPr>
          </a:p>
        </p:txBody>
      </p:sp>
      <p:sp>
        <p:nvSpPr>
          <p:cNvPr id="63" name="Rectangle 62">
            <a:extLst>
              <a:ext uri="{FF2B5EF4-FFF2-40B4-BE49-F238E27FC236}">
                <a16:creationId xmlns:a16="http://schemas.microsoft.com/office/drawing/2014/main" id="{65F5A801-DE84-D640-9B17-BD4873B2A3E4}"/>
              </a:ext>
            </a:extLst>
          </p:cNvPr>
          <p:cNvSpPr/>
          <p:nvPr/>
        </p:nvSpPr>
        <p:spPr>
          <a:xfrm>
            <a:off x="6655043" y="4128067"/>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RISC-V</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64" name="Rectangle 63">
            <a:extLst>
              <a:ext uri="{FF2B5EF4-FFF2-40B4-BE49-F238E27FC236}">
                <a16:creationId xmlns:a16="http://schemas.microsoft.com/office/drawing/2014/main" id="{6AA65FE9-0906-3048-BF92-B6FBC7F75F85}"/>
              </a:ext>
            </a:extLst>
          </p:cNvPr>
          <p:cNvSpPr/>
          <p:nvPr/>
        </p:nvSpPr>
        <p:spPr>
          <a:xfrm>
            <a:off x="6655043" y="2612030"/>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6" name="Rectangle 65">
            <a:extLst>
              <a:ext uri="{FF2B5EF4-FFF2-40B4-BE49-F238E27FC236}">
                <a16:creationId xmlns:a16="http://schemas.microsoft.com/office/drawing/2014/main" id="{494BE6FB-61E3-264F-A098-2B2DC048A0B8}"/>
              </a:ext>
            </a:extLst>
          </p:cNvPr>
          <p:cNvSpPr/>
          <p:nvPr/>
        </p:nvSpPr>
        <p:spPr>
          <a:xfrm>
            <a:off x="7594039" y="2612030"/>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7" name="Rectangle 66">
            <a:extLst>
              <a:ext uri="{FF2B5EF4-FFF2-40B4-BE49-F238E27FC236}">
                <a16:creationId xmlns:a16="http://schemas.microsoft.com/office/drawing/2014/main" id="{42AAD0A9-7CCD-BD47-A23B-03316EC03558}"/>
              </a:ext>
            </a:extLst>
          </p:cNvPr>
          <p:cNvSpPr/>
          <p:nvPr/>
        </p:nvSpPr>
        <p:spPr>
          <a:xfrm>
            <a:off x="9472032" y="2612030"/>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8" name="Rectangle 67">
            <a:extLst>
              <a:ext uri="{FF2B5EF4-FFF2-40B4-BE49-F238E27FC236}">
                <a16:creationId xmlns:a16="http://schemas.microsoft.com/office/drawing/2014/main" id="{C51ABAF2-128C-BC47-A714-CEA0148EB3B0}"/>
              </a:ext>
            </a:extLst>
          </p:cNvPr>
          <p:cNvSpPr/>
          <p:nvPr/>
        </p:nvSpPr>
        <p:spPr>
          <a:xfrm>
            <a:off x="8533034" y="2612030"/>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69" name="Rectangle 68">
            <a:extLst>
              <a:ext uri="{FF2B5EF4-FFF2-40B4-BE49-F238E27FC236}">
                <a16:creationId xmlns:a16="http://schemas.microsoft.com/office/drawing/2014/main" id="{A3D38291-D36F-6E4E-A560-B281C5F67298}"/>
              </a:ext>
            </a:extLst>
          </p:cNvPr>
          <p:cNvSpPr/>
          <p:nvPr/>
        </p:nvSpPr>
        <p:spPr>
          <a:xfrm>
            <a:off x="7594039" y="4128067"/>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0" name="Rectangle 69">
            <a:extLst>
              <a:ext uri="{FF2B5EF4-FFF2-40B4-BE49-F238E27FC236}">
                <a16:creationId xmlns:a16="http://schemas.microsoft.com/office/drawing/2014/main" id="{A5A61D20-1DD5-F645-B808-6E335431A0F6}"/>
              </a:ext>
            </a:extLst>
          </p:cNvPr>
          <p:cNvSpPr/>
          <p:nvPr/>
        </p:nvSpPr>
        <p:spPr>
          <a:xfrm>
            <a:off x="8533034" y="4128067"/>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1" name="Rectangle 70">
            <a:extLst>
              <a:ext uri="{FF2B5EF4-FFF2-40B4-BE49-F238E27FC236}">
                <a16:creationId xmlns:a16="http://schemas.microsoft.com/office/drawing/2014/main" id="{8858E423-6351-CE47-B6D6-9F4A9E0DBAB4}"/>
              </a:ext>
            </a:extLst>
          </p:cNvPr>
          <p:cNvSpPr/>
          <p:nvPr/>
        </p:nvSpPr>
        <p:spPr>
          <a:xfrm>
            <a:off x="9472032" y="4128067"/>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a:solidFill>
                  <a:srgbClr val="FFFFFF"/>
                </a:solidFill>
                <a:latin typeface="Arial" panose="020B0604020202020204"/>
              </a:rPr>
              <a:t>RISC-V</a:t>
            </a:r>
            <a:br>
              <a:rPr lang="en-US" sz="1600" b="1" kern="0">
                <a:solidFill>
                  <a:srgbClr val="FFFFFF"/>
                </a:solidFill>
                <a:latin typeface="Arial" panose="020B0604020202020204"/>
              </a:rPr>
            </a:br>
            <a:r>
              <a:rPr lang="en-US" sz="1600" b="1" kern="0">
                <a:solidFill>
                  <a:srgbClr val="FFFFFF"/>
                </a:solidFill>
                <a:latin typeface="Arial" panose="020B0604020202020204"/>
              </a:rPr>
              <a:t>core</a:t>
            </a:r>
          </a:p>
        </p:txBody>
      </p:sp>
      <p:sp>
        <p:nvSpPr>
          <p:cNvPr id="72" name="Rectangle 71">
            <a:extLst>
              <a:ext uri="{FF2B5EF4-FFF2-40B4-BE49-F238E27FC236}">
                <a16:creationId xmlns:a16="http://schemas.microsoft.com/office/drawing/2014/main" id="{645CFDDB-E929-4E48-9219-C0563DBCEE99}"/>
              </a:ext>
            </a:extLst>
          </p:cNvPr>
          <p:cNvSpPr/>
          <p:nvPr/>
        </p:nvSpPr>
        <p:spPr>
          <a:xfrm>
            <a:off x="6655043" y="1676781"/>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3" name="Rectangle 72">
            <a:extLst>
              <a:ext uri="{FF2B5EF4-FFF2-40B4-BE49-F238E27FC236}">
                <a16:creationId xmlns:a16="http://schemas.microsoft.com/office/drawing/2014/main" id="{B41F2124-F33C-0E4D-8152-3679FF383509}"/>
              </a:ext>
            </a:extLst>
          </p:cNvPr>
          <p:cNvSpPr/>
          <p:nvPr/>
        </p:nvSpPr>
        <p:spPr>
          <a:xfrm>
            <a:off x="7594039" y="1676781"/>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4" name="Rectangle 73">
            <a:extLst>
              <a:ext uri="{FF2B5EF4-FFF2-40B4-BE49-F238E27FC236}">
                <a16:creationId xmlns:a16="http://schemas.microsoft.com/office/drawing/2014/main" id="{E82C834C-6329-DC4C-BFD2-9EF0B9073614}"/>
              </a:ext>
            </a:extLst>
          </p:cNvPr>
          <p:cNvSpPr/>
          <p:nvPr/>
        </p:nvSpPr>
        <p:spPr>
          <a:xfrm>
            <a:off x="9472032" y="1676781"/>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5" name="Rectangle 74">
            <a:extLst>
              <a:ext uri="{FF2B5EF4-FFF2-40B4-BE49-F238E27FC236}">
                <a16:creationId xmlns:a16="http://schemas.microsoft.com/office/drawing/2014/main" id="{B6C7835B-A541-B043-8CAB-07007559EE98}"/>
              </a:ext>
            </a:extLst>
          </p:cNvPr>
          <p:cNvSpPr/>
          <p:nvPr/>
        </p:nvSpPr>
        <p:spPr>
          <a:xfrm>
            <a:off x="8533034" y="1676781"/>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7" name="Rectangle 76">
            <a:extLst>
              <a:ext uri="{FF2B5EF4-FFF2-40B4-BE49-F238E27FC236}">
                <a16:creationId xmlns:a16="http://schemas.microsoft.com/office/drawing/2014/main" id="{C764CBA7-2AF0-1943-9E22-3A23360C55C7}"/>
              </a:ext>
            </a:extLst>
          </p:cNvPr>
          <p:cNvSpPr/>
          <p:nvPr/>
        </p:nvSpPr>
        <p:spPr>
          <a:xfrm>
            <a:off x="5719620" y="2612030"/>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sp>
        <p:nvSpPr>
          <p:cNvPr id="78" name="Rectangle 77">
            <a:extLst>
              <a:ext uri="{FF2B5EF4-FFF2-40B4-BE49-F238E27FC236}">
                <a16:creationId xmlns:a16="http://schemas.microsoft.com/office/drawing/2014/main" id="{ABE739EB-C266-0C45-A9E1-2E210A9BE548}"/>
              </a:ext>
            </a:extLst>
          </p:cNvPr>
          <p:cNvSpPr/>
          <p:nvPr/>
        </p:nvSpPr>
        <p:spPr>
          <a:xfrm>
            <a:off x="5719620" y="1676781"/>
            <a:ext cx="704248" cy="70434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a:solidFill>
                  <a:srgbClr val="FFFFFF"/>
                </a:solidFill>
                <a:latin typeface="Arial" panose="020B0604020202020204"/>
              </a:rPr>
              <a:t>Mem</a:t>
            </a:r>
          </a:p>
        </p:txBody>
      </p:sp>
      <p:cxnSp>
        <p:nvCxnSpPr>
          <p:cNvPr id="79" name="Straight Arrow Connector 78">
            <a:extLst>
              <a:ext uri="{FF2B5EF4-FFF2-40B4-BE49-F238E27FC236}">
                <a16:creationId xmlns:a16="http://schemas.microsoft.com/office/drawing/2014/main" id="{04DF24E3-2440-7E40-8C26-831D695C5776}"/>
              </a:ext>
            </a:extLst>
          </p:cNvPr>
          <p:cNvCxnSpPr>
            <a:cxnSpLocks/>
          </p:cNvCxnSpPr>
          <p:nvPr/>
        </p:nvCxnSpPr>
        <p:spPr>
          <a:xfrm>
            <a:off x="6071744" y="3311452"/>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0" name="Straight Arrow Connector 79">
            <a:extLst>
              <a:ext uri="{FF2B5EF4-FFF2-40B4-BE49-F238E27FC236}">
                <a16:creationId xmlns:a16="http://schemas.microsoft.com/office/drawing/2014/main" id="{4E459558-009F-D145-B323-B4D11B15B1DC}"/>
              </a:ext>
            </a:extLst>
          </p:cNvPr>
          <p:cNvCxnSpPr>
            <a:cxnSpLocks/>
          </p:cNvCxnSpPr>
          <p:nvPr/>
        </p:nvCxnSpPr>
        <p:spPr>
          <a:xfrm>
            <a:off x="7007206" y="3307845"/>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1" name="Straight Arrow Connector 80">
            <a:extLst>
              <a:ext uri="{FF2B5EF4-FFF2-40B4-BE49-F238E27FC236}">
                <a16:creationId xmlns:a16="http://schemas.microsoft.com/office/drawing/2014/main" id="{A5BAB7A2-5B6A-304E-8DCA-9B4257567296}"/>
              </a:ext>
            </a:extLst>
          </p:cNvPr>
          <p:cNvCxnSpPr>
            <a:cxnSpLocks/>
          </p:cNvCxnSpPr>
          <p:nvPr/>
        </p:nvCxnSpPr>
        <p:spPr>
          <a:xfrm>
            <a:off x="7007206" y="3894354"/>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3" name="Straight Arrow Connector 82">
            <a:extLst>
              <a:ext uri="{FF2B5EF4-FFF2-40B4-BE49-F238E27FC236}">
                <a16:creationId xmlns:a16="http://schemas.microsoft.com/office/drawing/2014/main" id="{79513B3F-1EA9-C74D-A72A-A35B5850706B}"/>
              </a:ext>
            </a:extLst>
          </p:cNvPr>
          <p:cNvCxnSpPr>
            <a:cxnSpLocks/>
          </p:cNvCxnSpPr>
          <p:nvPr/>
        </p:nvCxnSpPr>
        <p:spPr>
          <a:xfrm>
            <a:off x="7946163" y="3307845"/>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4" name="Straight Arrow Connector 83">
            <a:extLst>
              <a:ext uri="{FF2B5EF4-FFF2-40B4-BE49-F238E27FC236}">
                <a16:creationId xmlns:a16="http://schemas.microsoft.com/office/drawing/2014/main" id="{7362F297-3C65-C344-907F-91A938152699}"/>
              </a:ext>
            </a:extLst>
          </p:cNvPr>
          <p:cNvCxnSpPr>
            <a:cxnSpLocks/>
          </p:cNvCxnSpPr>
          <p:nvPr/>
        </p:nvCxnSpPr>
        <p:spPr>
          <a:xfrm>
            <a:off x="7946163" y="3894354"/>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6" name="Straight Arrow Connector 85">
            <a:extLst>
              <a:ext uri="{FF2B5EF4-FFF2-40B4-BE49-F238E27FC236}">
                <a16:creationId xmlns:a16="http://schemas.microsoft.com/office/drawing/2014/main" id="{D1764333-9390-C243-9DD2-3D21F683718D}"/>
              </a:ext>
            </a:extLst>
          </p:cNvPr>
          <p:cNvCxnSpPr>
            <a:cxnSpLocks/>
          </p:cNvCxnSpPr>
          <p:nvPr/>
        </p:nvCxnSpPr>
        <p:spPr>
          <a:xfrm>
            <a:off x="8885158" y="3307845"/>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7" name="Straight Arrow Connector 86">
            <a:extLst>
              <a:ext uri="{FF2B5EF4-FFF2-40B4-BE49-F238E27FC236}">
                <a16:creationId xmlns:a16="http://schemas.microsoft.com/office/drawing/2014/main" id="{671C22A9-FD82-2249-8C5E-273DFC385B6E}"/>
              </a:ext>
            </a:extLst>
          </p:cNvPr>
          <p:cNvCxnSpPr>
            <a:cxnSpLocks/>
          </p:cNvCxnSpPr>
          <p:nvPr/>
        </p:nvCxnSpPr>
        <p:spPr>
          <a:xfrm>
            <a:off x="8885158" y="3894354"/>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89" name="Straight Arrow Connector 88">
            <a:extLst>
              <a:ext uri="{FF2B5EF4-FFF2-40B4-BE49-F238E27FC236}">
                <a16:creationId xmlns:a16="http://schemas.microsoft.com/office/drawing/2014/main" id="{B41F54EC-6744-6D46-AC99-EE88BB9B19C6}"/>
              </a:ext>
            </a:extLst>
          </p:cNvPr>
          <p:cNvCxnSpPr>
            <a:cxnSpLocks/>
          </p:cNvCxnSpPr>
          <p:nvPr/>
        </p:nvCxnSpPr>
        <p:spPr>
          <a:xfrm>
            <a:off x="9824156" y="3307845"/>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90" name="Straight Arrow Connector 89">
            <a:extLst>
              <a:ext uri="{FF2B5EF4-FFF2-40B4-BE49-F238E27FC236}">
                <a16:creationId xmlns:a16="http://schemas.microsoft.com/office/drawing/2014/main" id="{B55D52D6-9B44-A246-98D0-EBDC58208F25}"/>
              </a:ext>
            </a:extLst>
          </p:cNvPr>
          <p:cNvCxnSpPr>
            <a:cxnSpLocks/>
          </p:cNvCxnSpPr>
          <p:nvPr/>
        </p:nvCxnSpPr>
        <p:spPr>
          <a:xfrm>
            <a:off x="9824156" y="3894354"/>
            <a:ext cx="0" cy="235828"/>
          </a:xfrm>
          <a:prstGeom prst="straightConnector1">
            <a:avLst/>
          </a:prstGeom>
          <a:noFill/>
          <a:ln w="38100" cap="rnd" cmpd="sng" algn="ctr">
            <a:solidFill>
              <a:srgbClr val="5D5D5D"/>
            </a:solidFill>
            <a:prstDash val="solid"/>
            <a:round/>
            <a:headEnd type="triangle" w="med" len="sm"/>
            <a:tailEnd type="triangle" w="med" len="sm"/>
          </a:ln>
          <a:effectLst/>
        </p:spPr>
      </p:cxnSp>
      <p:sp>
        <p:nvSpPr>
          <p:cNvPr id="6" name="Freeform 5"/>
          <p:cNvSpPr/>
          <p:nvPr/>
        </p:nvSpPr>
        <p:spPr>
          <a:xfrm>
            <a:off x="6854757" y="3067659"/>
            <a:ext cx="285345" cy="1013335"/>
          </a:xfrm>
          <a:custGeom>
            <a:avLst/>
            <a:gdLst>
              <a:gd name="connsiteX0" fmla="*/ 0 w 285345"/>
              <a:gd name="connsiteY0" fmla="*/ 987394 h 1013335"/>
              <a:gd name="connsiteX1" fmla="*/ 38911 w 285345"/>
              <a:gd name="connsiteY1" fmla="*/ 124875 h 1013335"/>
              <a:gd name="connsiteX2" fmla="*/ 220494 w 285345"/>
              <a:gd name="connsiteY2" fmla="*/ 98935 h 1013335"/>
              <a:gd name="connsiteX3" fmla="*/ 285345 w 285345"/>
              <a:gd name="connsiteY3" fmla="*/ 1013335 h 1013335"/>
              <a:gd name="connsiteX4" fmla="*/ 285345 w 285345"/>
              <a:gd name="connsiteY4" fmla="*/ 1013335 h 10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45" h="1013335">
                <a:moveTo>
                  <a:pt x="0" y="987394"/>
                </a:moveTo>
                <a:cubicBezTo>
                  <a:pt x="1081" y="630172"/>
                  <a:pt x="2162" y="272951"/>
                  <a:pt x="38911" y="124875"/>
                </a:cubicBezTo>
                <a:cubicBezTo>
                  <a:pt x="75660" y="-23201"/>
                  <a:pt x="179422" y="-49142"/>
                  <a:pt x="220494" y="98935"/>
                </a:cubicBezTo>
                <a:cubicBezTo>
                  <a:pt x="261566" y="247012"/>
                  <a:pt x="285345" y="1013335"/>
                  <a:pt x="285345" y="1013335"/>
                </a:cubicBezTo>
                <a:lnTo>
                  <a:pt x="285345" y="1013335"/>
                </a:lnTo>
              </a:path>
            </a:pathLst>
          </a:custGeom>
          <a:noFill/>
          <a:ln w="38100">
            <a:solidFill>
              <a:srgbClr val="FFFF00"/>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7783278" y="3067658"/>
            <a:ext cx="285345" cy="1013335"/>
          </a:xfrm>
          <a:custGeom>
            <a:avLst/>
            <a:gdLst>
              <a:gd name="connsiteX0" fmla="*/ 0 w 285345"/>
              <a:gd name="connsiteY0" fmla="*/ 987394 h 1013335"/>
              <a:gd name="connsiteX1" fmla="*/ 38911 w 285345"/>
              <a:gd name="connsiteY1" fmla="*/ 124875 h 1013335"/>
              <a:gd name="connsiteX2" fmla="*/ 220494 w 285345"/>
              <a:gd name="connsiteY2" fmla="*/ 98935 h 1013335"/>
              <a:gd name="connsiteX3" fmla="*/ 285345 w 285345"/>
              <a:gd name="connsiteY3" fmla="*/ 1013335 h 1013335"/>
              <a:gd name="connsiteX4" fmla="*/ 285345 w 285345"/>
              <a:gd name="connsiteY4" fmla="*/ 1013335 h 10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45" h="1013335">
                <a:moveTo>
                  <a:pt x="0" y="987394"/>
                </a:moveTo>
                <a:cubicBezTo>
                  <a:pt x="1081" y="630172"/>
                  <a:pt x="2162" y="272951"/>
                  <a:pt x="38911" y="124875"/>
                </a:cubicBezTo>
                <a:cubicBezTo>
                  <a:pt x="75660" y="-23201"/>
                  <a:pt x="179422" y="-49142"/>
                  <a:pt x="220494" y="98935"/>
                </a:cubicBezTo>
                <a:cubicBezTo>
                  <a:pt x="261566" y="247012"/>
                  <a:pt x="285345" y="1013335"/>
                  <a:pt x="285345" y="1013335"/>
                </a:cubicBezTo>
                <a:lnTo>
                  <a:pt x="285345" y="1013335"/>
                </a:lnTo>
              </a:path>
            </a:pathLst>
          </a:custGeom>
          <a:noFill/>
          <a:ln w="38100">
            <a:solidFill>
              <a:srgbClr val="FFFF00"/>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8752225" y="3067659"/>
            <a:ext cx="285345" cy="1013335"/>
          </a:xfrm>
          <a:custGeom>
            <a:avLst/>
            <a:gdLst>
              <a:gd name="connsiteX0" fmla="*/ 0 w 285345"/>
              <a:gd name="connsiteY0" fmla="*/ 987394 h 1013335"/>
              <a:gd name="connsiteX1" fmla="*/ 38911 w 285345"/>
              <a:gd name="connsiteY1" fmla="*/ 124875 h 1013335"/>
              <a:gd name="connsiteX2" fmla="*/ 220494 w 285345"/>
              <a:gd name="connsiteY2" fmla="*/ 98935 h 1013335"/>
              <a:gd name="connsiteX3" fmla="*/ 285345 w 285345"/>
              <a:gd name="connsiteY3" fmla="*/ 1013335 h 1013335"/>
              <a:gd name="connsiteX4" fmla="*/ 285345 w 285345"/>
              <a:gd name="connsiteY4" fmla="*/ 1013335 h 10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45" h="1013335">
                <a:moveTo>
                  <a:pt x="0" y="987394"/>
                </a:moveTo>
                <a:cubicBezTo>
                  <a:pt x="1081" y="630172"/>
                  <a:pt x="2162" y="272951"/>
                  <a:pt x="38911" y="124875"/>
                </a:cubicBezTo>
                <a:cubicBezTo>
                  <a:pt x="75660" y="-23201"/>
                  <a:pt x="179422" y="-49142"/>
                  <a:pt x="220494" y="98935"/>
                </a:cubicBezTo>
                <a:cubicBezTo>
                  <a:pt x="261566" y="247012"/>
                  <a:pt x="285345" y="1013335"/>
                  <a:pt x="285345" y="1013335"/>
                </a:cubicBezTo>
                <a:lnTo>
                  <a:pt x="285345" y="1013335"/>
                </a:lnTo>
              </a:path>
            </a:pathLst>
          </a:custGeom>
          <a:noFill/>
          <a:ln w="38100">
            <a:solidFill>
              <a:srgbClr val="FFFF00"/>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9671981" y="3065341"/>
            <a:ext cx="285345" cy="1013335"/>
          </a:xfrm>
          <a:custGeom>
            <a:avLst/>
            <a:gdLst>
              <a:gd name="connsiteX0" fmla="*/ 0 w 285345"/>
              <a:gd name="connsiteY0" fmla="*/ 987394 h 1013335"/>
              <a:gd name="connsiteX1" fmla="*/ 38911 w 285345"/>
              <a:gd name="connsiteY1" fmla="*/ 124875 h 1013335"/>
              <a:gd name="connsiteX2" fmla="*/ 220494 w 285345"/>
              <a:gd name="connsiteY2" fmla="*/ 98935 h 1013335"/>
              <a:gd name="connsiteX3" fmla="*/ 285345 w 285345"/>
              <a:gd name="connsiteY3" fmla="*/ 1013335 h 1013335"/>
              <a:gd name="connsiteX4" fmla="*/ 285345 w 285345"/>
              <a:gd name="connsiteY4" fmla="*/ 1013335 h 10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45" h="1013335">
                <a:moveTo>
                  <a:pt x="0" y="987394"/>
                </a:moveTo>
                <a:cubicBezTo>
                  <a:pt x="1081" y="630172"/>
                  <a:pt x="2162" y="272951"/>
                  <a:pt x="38911" y="124875"/>
                </a:cubicBezTo>
                <a:cubicBezTo>
                  <a:pt x="75660" y="-23201"/>
                  <a:pt x="179422" y="-49142"/>
                  <a:pt x="220494" y="98935"/>
                </a:cubicBezTo>
                <a:cubicBezTo>
                  <a:pt x="261566" y="247012"/>
                  <a:pt x="285345" y="1013335"/>
                  <a:pt x="285345" y="1013335"/>
                </a:cubicBezTo>
                <a:lnTo>
                  <a:pt x="285345" y="1013335"/>
                </a:lnTo>
              </a:path>
            </a:pathLst>
          </a:custGeom>
          <a:noFill/>
          <a:ln w="38100">
            <a:solidFill>
              <a:srgbClr val="FFFF00"/>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0B01077E-8A80-4C40-BBA5-2CBA42A3357F}"/>
              </a:ext>
            </a:extLst>
          </p:cNvPr>
          <p:cNvGrpSpPr/>
          <p:nvPr/>
        </p:nvGrpSpPr>
        <p:grpSpPr>
          <a:xfrm>
            <a:off x="5716045" y="3895969"/>
            <a:ext cx="4460235" cy="938558"/>
            <a:chOff x="5716045" y="3895969"/>
            <a:chExt cx="4460235" cy="938558"/>
          </a:xfrm>
        </p:grpSpPr>
        <p:sp>
          <p:nvSpPr>
            <p:cNvPr id="49" name="Rectangle 48">
              <a:extLst>
                <a:ext uri="{FF2B5EF4-FFF2-40B4-BE49-F238E27FC236}">
                  <a16:creationId xmlns:a16="http://schemas.microsoft.com/office/drawing/2014/main" id="{57FEA033-98F6-4FF8-9DEC-E06F3909654B}"/>
                </a:ext>
              </a:extLst>
            </p:cNvPr>
            <p:cNvSpPr/>
            <p:nvPr/>
          </p:nvSpPr>
          <p:spPr>
            <a:xfrm>
              <a:off x="5716045" y="4130182"/>
              <a:ext cx="704248" cy="704345"/>
            </a:xfrm>
            <a:prstGeom prst="rect">
              <a:avLst/>
            </a:prstGeom>
            <a:solidFill>
              <a:srgbClr val="91056A"/>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Event</a:t>
              </a:r>
            </a:p>
            <a:p>
              <a:pPr algn="ctr" defTabSz="342885">
                <a:defRPr/>
              </a:pPr>
              <a:r>
                <a:rPr lang="en-US" sz="1600" b="1" kern="0" dirty="0">
                  <a:solidFill>
                    <a:srgbClr val="FFFFFF"/>
                  </a:solidFill>
                  <a:latin typeface="Arial" panose="020B0604020202020204"/>
                </a:rPr>
                <a:t>Unit</a:t>
              </a:r>
            </a:p>
          </p:txBody>
        </p:sp>
        <p:cxnSp>
          <p:nvCxnSpPr>
            <p:cNvPr id="50" name="Straight Arrow Connector 49">
              <a:extLst>
                <a:ext uri="{FF2B5EF4-FFF2-40B4-BE49-F238E27FC236}">
                  <a16:creationId xmlns:a16="http://schemas.microsoft.com/office/drawing/2014/main" id="{47F58F73-ABB1-4908-9D67-B135F9922FC7}"/>
                </a:ext>
              </a:extLst>
            </p:cNvPr>
            <p:cNvCxnSpPr>
              <a:cxnSpLocks/>
            </p:cNvCxnSpPr>
            <p:nvPr/>
          </p:nvCxnSpPr>
          <p:spPr>
            <a:xfrm>
              <a:off x="6068166" y="3895969"/>
              <a:ext cx="0" cy="235828"/>
            </a:xfrm>
            <a:prstGeom prst="straightConnector1">
              <a:avLst/>
            </a:prstGeom>
            <a:noFill/>
            <a:ln w="38100" cap="rnd" cmpd="sng" algn="ctr">
              <a:solidFill>
                <a:srgbClr val="5D5D5D"/>
              </a:solidFill>
              <a:prstDash val="solid"/>
              <a:round/>
              <a:headEnd type="triangle" w="med" len="sm"/>
              <a:tailEnd type="triangle" w="med" len="sm"/>
            </a:ln>
            <a:effectLst/>
          </p:spPr>
        </p:cxnSp>
        <p:cxnSp>
          <p:nvCxnSpPr>
            <p:cNvPr id="11" name="Straight Arrow Connector 10"/>
            <p:cNvCxnSpPr>
              <a:cxnSpLocks/>
            </p:cNvCxnSpPr>
            <p:nvPr/>
          </p:nvCxnSpPr>
          <p:spPr>
            <a:xfrm>
              <a:off x="6390833" y="4735989"/>
              <a:ext cx="3785447" cy="0"/>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5" name="Content Placeholder 1">
            <a:extLst>
              <a:ext uri="{FF2B5EF4-FFF2-40B4-BE49-F238E27FC236}">
                <a16:creationId xmlns:a16="http://schemas.microsoft.com/office/drawing/2014/main" id="{1C254342-99DE-4346-9233-8C8E516364A5}"/>
              </a:ext>
            </a:extLst>
          </p:cNvPr>
          <p:cNvSpPr txBox="1">
            <a:spLocks/>
          </p:cNvSpPr>
          <p:nvPr/>
        </p:nvSpPr>
        <p:spPr>
          <a:xfrm>
            <a:off x="57148" y="997697"/>
            <a:ext cx="4322286" cy="4654550"/>
          </a:xfrm>
          <a:prstGeom prst="rect">
            <a:avLst/>
          </a:prstGeom>
        </p:spPr>
        <p:txBody>
          <a:bodyPr vert="horz" lIns="0" tIns="46800" rIns="0" bIns="45720" rtlCol="0">
            <a:noAutofit/>
          </a:bodyPr>
          <a:lstStyle>
            <a:lvl1pPr marL="288004" indent="-288004" algn="l" defTabSz="720000" rtl="0" eaLnBrk="1" latinLnBrk="0" hangingPunct="1">
              <a:lnSpc>
                <a:spcPct val="100000"/>
              </a:lnSpc>
              <a:spcBef>
                <a:spcPts val="1200"/>
              </a:spcBef>
              <a:buClr>
                <a:schemeClr val="accent1"/>
              </a:buClr>
              <a:buFont typeface="Wingdings" pitchFamily="2" charset="2"/>
              <a:buChar char="§"/>
              <a:defRPr sz="3200" b="1" i="0" kern="1200">
                <a:solidFill>
                  <a:schemeClr val="tx2"/>
                </a:solidFill>
                <a:latin typeface="Arial Narrow" panose="020B0604020202020204" pitchFamily="34" charset="0"/>
                <a:ea typeface="+mn-ea"/>
                <a:cs typeface="Arial Narrow" panose="020B0604020202020204" pitchFamily="34" charset="0"/>
              </a:defRPr>
            </a:lvl1pPr>
            <a:lvl2pPr marL="504000" indent="-216004" algn="l" defTabSz="720000" rtl="0" eaLnBrk="1" latinLnBrk="0" hangingPunct="1">
              <a:lnSpc>
                <a:spcPct val="100000"/>
              </a:lnSpc>
              <a:spcBef>
                <a:spcPts val="600"/>
              </a:spcBef>
              <a:buClr>
                <a:schemeClr val="accent1"/>
              </a:buClr>
              <a:buFont typeface="Wingdings" pitchFamily="2" charset="2"/>
              <a:buChar char="§"/>
              <a:defRPr sz="2400" b="0" i="0" kern="1200">
                <a:solidFill>
                  <a:schemeClr val="tx2"/>
                </a:solidFill>
                <a:latin typeface="Arial Narrow" panose="020B0604020202020204" pitchFamily="34" charset="0"/>
                <a:ea typeface="+mn-ea"/>
                <a:cs typeface="Arial Narrow" panose="020B0604020202020204" pitchFamily="34" charset="0"/>
              </a:defRPr>
            </a:lvl2pPr>
            <a:lvl3pPr marL="720000" indent="-216004" algn="l" defTabSz="864017" rtl="0" eaLnBrk="1" latinLnBrk="0" hangingPunct="1">
              <a:lnSpc>
                <a:spcPct val="100000"/>
              </a:lnSpc>
              <a:spcBef>
                <a:spcPts val="600"/>
              </a:spcBef>
              <a:buClr>
                <a:schemeClr val="accent1"/>
              </a:buClr>
              <a:buFont typeface="Wingdings" pitchFamily="2" charset="2"/>
              <a:buChar char="§"/>
              <a:defRPr sz="2000" b="0" i="0" kern="1200">
                <a:solidFill>
                  <a:schemeClr val="tx2"/>
                </a:solidFill>
                <a:latin typeface="Arial Narrow" panose="020B0604020202020204" pitchFamily="34" charset="0"/>
                <a:ea typeface="+mn-ea"/>
                <a:cs typeface="Arial Narrow" panose="020B0604020202020204" pitchFamily="34" charset="0"/>
              </a:defRPr>
            </a:lvl3pPr>
            <a:lvl4pPr marL="936000" indent="-216004" algn="l" defTabSz="864017" rtl="0" eaLnBrk="1" latinLnBrk="0" hangingPunct="1">
              <a:lnSpc>
                <a:spcPct val="100000"/>
              </a:lnSpc>
              <a:spcBef>
                <a:spcPts val="0"/>
              </a:spcBef>
              <a:buClr>
                <a:schemeClr val="accent1"/>
              </a:buClr>
              <a:buFont typeface="Wingdings" pitchFamily="2" charset="2"/>
              <a:buChar char="§"/>
              <a:defRPr sz="1600" b="0" i="0" kern="1200">
                <a:solidFill>
                  <a:schemeClr val="tx2"/>
                </a:solidFill>
                <a:latin typeface="Arial Narrow" panose="020B0604020202020204" pitchFamily="34" charset="0"/>
                <a:ea typeface="+mn-ea"/>
                <a:cs typeface="Arial Narrow" panose="020B0604020202020204" pitchFamily="34" charset="0"/>
              </a:defRPr>
            </a:lvl4pPr>
            <a:lvl5pPr marL="1152000" indent="-216004" algn="l" defTabSz="864017" rtl="0" eaLnBrk="1" latinLnBrk="0" hangingPunct="1">
              <a:lnSpc>
                <a:spcPct val="100000"/>
              </a:lnSpc>
              <a:spcBef>
                <a:spcPts val="0"/>
              </a:spcBef>
              <a:buClr>
                <a:schemeClr val="accent1"/>
              </a:buClr>
              <a:buFont typeface="Wingdings" pitchFamily="2" charset="2"/>
              <a:buChar char="§"/>
              <a:defRPr sz="1400" b="0" i="0" kern="1200">
                <a:solidFill>
                  <a:schemeClr val="tx2"/>
                </a:solidFill>
                <a:latin typeface="Arial Narrow" panose="020B0604020202020204" pitchFamily="34" charset="0"/>
                <a:ea typeface="+mn-ea"/>
                <a:cs typeface="Arial Narrow" panose="020B0604020202020204" pitchFamily="34" charset="0"/>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endParaRPr lang="en-GB" sz="2000" dirty="0">
              <a:solidFill>
                <a:schemeClr val="tx1"/>
              </a:solidFill>
              <a:latin typeface="+mj-lt"/>
            </a:endParaRPr>
          </a:p>
          <a:p>
            <a:r>
              <a:rPr lang="en-GB" sz="2400" dirty="0">
                <a:solidFill>
                  <a:schemeClr val="tx1"/>
                </a:solidFill>
                <a:latin typeface="+mj-lt"/>
              </a:rPr>
              <a:t>Atomic instructions </a:t>
            </a:r>
          </a:p>
          <a:p>
            <a:pPr lvl="1"/>
            <a:r>
              <a:rPr lang="en-GB" sz="1800" dirty="0">
                <a:solidFill>
                  <a:schemeClr val="tx1"/>
                </a:solidFill>
                <a:latin typeface="+mj-lt"/>
              </a:rPr>
              <a:t>Leverage fast memory access</a:t>
            </a:r>
          </a:p>
          <a:p>
            <a:pPr lvl="1"/>
            <a:r>
              <a:rPr lang="en-GB" sz="1800" dirty="0">
                <a:solidFill>
                  <a:schemeClr val="tx1"/>
                </a:solidFill>
                <a:latin typeface="+mj-lt"/>
              </a:rPr>
              <a:t>Based on per-bank atomic adapters </a:t>
            </a:r>
            <a:endParaRPr lang="en-GB" sz="1800" b="1" dirty="0">
              <a:solidFill>
                <a:schemeClr val="tx1"/>
              </a:solidFill>
              <a:latin typeface="+mj-lt"/>
            </a:endParaRPr>
          </a:p>
          <a:p>
            <a:r>
              <a:rPr lang="en-GB" sz="2400" dirty="0">
                <a:solidFill>
                  <a:schemeClr val="tx1"/>
                </a:solidFill>
                <a:latin typeface="+mj-lt"/>
              </a:rPr>
              <a:t>Fast synchronization</a:t>
            </a:r>
          </a:p>
          <a:p>
            <a:pPr lvl="1"/>
            <a:r>
              <a:rPr lang="en-GB" sz="1800" dirty="0">
                <a:solidFill>
                  <a:schemeClr val="tx1"/>
                </a:solidFill>
                <a:latin typeface="+mj-lt"/>
              </a:rPr>
              <a:t>Atomics for generic primitives</a:t>
            </a:r>
          </a:p>
          <a:p>
            <a:pPr lvl="1"/>
            <a:r>
              <a:rPr lang="en-GB" sz="1800" dirty="0">
                <a:solidFill>
                  <a:schemeClr val="tx1"/>
                </a:solidFill>
                <a:latin typeface="+mj-lt"/>
              </a:rPr>
              <a:t>Accelerating barriers in HW (make the common case fast)</a:t>
            </a:r>
          </a:p>
          <a:p>
            <a:pPr lvl="1"/>
            <a:r>
              <a:rPr lang="en-GB" sz="1800" dirty="0">
                <a:solidFill>
                  <a:schemeClr val="tx1"/>
                </a:solidFill>
                <a:latin typeface="+mj-lt"/>
              </a:rPr>
              <a:t>Minimize idle power while waiting</a:t>
            </a:r>
          </a:p>
          <a:p>
            <a:endParaRPr lang="en-GB" sz="2600" b="1" dirty="0">
              <a:solidFill>
                <a:schemeClr val="tx1"/>
              </a:solidFill>
              <a:latin typeface="+mj-lt"/>
            </a:endParaRPr>
          </a:p>
        </p:txBody>
      </p:sp>
    </p:spTree>
    <p:extLst>
      <p:ext uri="{BB962C8B-B14F-4D97-AF65-F5344CB8AC3E}">
        <p14:creationId xmlns:p14="http://schemas.microsoft.com/office/powerpoint/2010/main" val="402799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5">
                                            <p:txEl>
                                              <p:pRg st="4" end="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xEl>
                                              <p:pRg st="5" end="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2" grpId="0" animBg="1"/>
      <p:bldP spid="43" grpId="0" animBg="1"/>
      <p:bldP spid="44" grpId="0" animBg="1"/>
      <p:bldP spid="45"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E5EDB9-D6AE-5442-AEB8-00C7AFBC4BE8}"/>
              </a:ext>
            </a:extLst>
          </p:cNvPr>
          <p:cNvSpPr>
            <a:spLocks noGrp="1"/>
          </p:cNvSpPr>
          <p:nvPr>
            <p:ph type="title"/>
          </p:nvPr>
        </p:nvSpPr>
        <p:spPr>
          <a:xfrm>
            <a:off x="1080069" y="169489"/>
            <a:ext cx="10079846" cy="719989"/>
          </a:xfrm>
          <a:noFill/>
        </p:spPr>
        <p:txBody>
          <a:bodyPr vert="horz" lIns="0" tIns="0" rIns="0" bIns="0" rtlCol="0" anchor="ctr" anchorCtr="0">
            <a:noAutofit/>
          </a:bodyPr>
          <a:lstStyle/>
          <a:p>
            <a:r>
              <a:rPr lang="en-US" dirty="0"/>
              <a:t>Computing is Power Bound: HPC</a:t>
            </a:r>
          </a:p>
        </p:txBody>
      </p:sp>
      <p:pic>
        <p:nvPicPr>
          <p:cNvPr id="9" name="Image 53">
            <a:extLst>
              <a:ext uri="{FF2B5EF4-FFF2-40B4-BE49-F238E27FC236}">
                <a16:creationId xmlns:a16="http://schemas.microsoft.com/office/drawing/2014/main" id="{CC9894B8-16EF-9E40-ADD3-B78365DF0213}"/>
              </a:ext>
            </a:extLst>
          </p:cNvPr>
          <p:cNvPicPr>
            <a:picLocks noGrp="1" noChangeAspect="1"/>
          </p:cNvPicPr>
          <p:nvPr>
            <p:ph idx="1"/>
          </p:nvPr>
        </p:nvPicPr>
        <p:blipFill>
          <a:blip r:embed="rId3"/>
          <a:stretch>
            <a:fillRect/>
          </a:stretch>
        </p:blipFill>
        <p:spPr>
          <a:xfrm>
            <a:off x="691685" y="1365193"/>
            <a:ext cx="10224969" cy="4304535"/>
          </a:xfrm>
          <a:prstGeom prst="rect">
            <a:avLst/>
          </a:prstGeom>
        </p:spPr>
      </p:pic>
      <p:sp>
        <p:nvSpPr>
          <p:cNvPr id="10" name="Espace réservé du pied de page 5">
            <a:extLst>
              <a:ext uri="{FF2B5EF4-FFF2-40B4-BE49-F238E27FC236}">
                <a16:creationId xmlns:a16="http://schemas.microsoft.com/office/drawing/2014/main" id="{E51EE22E-C58E-E745-B28E-F9AA282B0261}"/>
              </a:ext>
            </a:extLst>
          </p:cNvPr>
          <p:cNvSpPr txBox="1">
            <a:spLocks/>
          </p:cNvSpPr>
          <p:nvPr/>
        </p:nvSpPr>
        <p:spPr>
          <a:xfrm>
            <a:off x="5804169" y="1320147"/>
            <a:ext cx="4904717" cy="32599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945" dirty="0"/>
              <a:t>Copyright © </a:t>
            </a:r>
            <a:r>
              <a:rPr lang="fr-FR" sz="945" dirty="0" err="1"/>
              <a:t>European</a:t>
            </a:r>
            <a:r>
              <a:rPr lang="fr-FR" sz="945" dirty="0"/>
              <a:t> Processor Initiative 2019.  EPI Tutorial/Barcelona/17-07-2019</a:t>
            </a:r>
          </a:p>
        </p:txBody>
      </p:sp>
      <p:sp>
        <p:nvSpPr>
          <p:cNvPr id="11" name="Ovale 2">
            <a:extLst>
              <a:ext uri="{FF2B5EF4-FFF2-40B4-BE49-F238E27FC236}">
                <a16:creationId xmlns:a16="http://schemas.microsoft.com/office/drawing/2014/main" id="{FF6DD629-15FB-E947-A3F1-D0EC35601920}"/>
              </a:ext>
            </a:extLst>
          </p:cNvPr>
          <p:cNvSpPr/>
          <p:nvPr/>
        </p:nvSpPr>
        <p:spPr>
          <a:xfrm>
            <a:off x="7446442" y="2455163"/>
            <a:ext cx="113824" cy="113824"/>
          </a:xfrm>
          <a:prstGeom prst="ellipse">
            <a:avLst/>
          </a:prstGeom>
          <a:solidFill>
            <a:srgbClr val="33A8C7"/>
          </a:solidFill>
          <a:ln>
            <a:solidFill>
              <a:srgbClr val="33A8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01"/>
          </a:p>
        </p:txBody>
      </p:sp>
      <p:sp>
        <p:nvSpPr>
          <p:cNvPr id="12" name="Ovale 16">
            <a:extLst>
              <a:ext uri="{FF2B5EF4-FFF2-40B4-BE49-F238E27FC236}">
                <a16:creationId xmlns:a16="http://schemas.microsoft.com/office/drawing/2014/main" id="{300E5032-D816-4F44-99D6-88DA0E5DB014}"/>
              </a:ext>
            </a:extLst>
          </p:cNvPr>
          <p:cNvSpPr/>
          <p:nvPr/>
        </p:nvSpPr>
        <p:spPr>
          <a:xfrm>
            <a:off x="7446442" y="3824826"/>
            <a:ext cx="113824" cy="113824"/>
          </a:xfrm>
          <a:prstGeom prst="ellipse">
            <a:avLst/>
          </a:prstGeom>
          <a:solidFill>
            <a:srgbClr val="8BAF3F"/>
          </a:solidFill>
          <a:ln>
            <a:solidFill>
              <a:srgbClr val="8B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01"/>
          </a:p>
        </p:txBody>
      </p:sp>
      <p:sp>
        <p:nvSpPr>
          <p:cNvPr id="15" name="ZoneTexte 54">
            <a:extLst>
              <a:ext uri="{FF2B5EF4-FFF2-40B4-BE49-F238E27FC236}">
                <a16:creationId xmlns:a16="http://schemas.microsoft.com/office/drawing/2014/main" id="{BC14AE50-5BF9-1E45-AAAC-6A9D8CC9741A}"/>
              </a:ext>
            </a:extLst>
          </p:cNvPr>
          <p:cNvSpPr txBox="1"/>
          <p:nvPr/>
        </p:nvSpPr>
        <p:spPr>
          <a:xfrm>
            <a:off x="535020" y="1096457"/>
            <a:ext cx="1773242" cy="354071"/>
          </a:xfrm>
          <a:prstGeom prst="rect">
            <a:avLst/>
          </a:prstGeom>
          <a:noFill/>
        </p:spPr>
        <p:txBody>
          <a:bodyPr wrap="none" rtlCol="0">
            <a:spAutoFit/>
          </a:bodyPr>
          <a:lstStyle/>
          <a:p>
            <a:pPr>
              <a:defRPr/>
            </a:pPr>
            <a:r>
              <a:rPr lang="fr-FR" sz="1701" b="1" kern="0" dirty="0">
                <a:solidFill>
                  <a:srgbClr val="4F81BD"/>
                </a:solidFill>
                <a:latin typeface="Calibri" panose="020F0502020204030204" pitchFamily="34" charset="0"/>
                <a:cs typeface="Calibri" panose="020F0502020204030204" pitchFamily="34" charset="0"/>
              </a:rPr>
              <a:t>HPC Performance</a:t>
            </a:r>
            <a:endParaRPr lang="en-GB" sz="1701" b="1" kern="0" dirty="0">
              <a:solidFill>
                <a:srgbClr val="4F81BD"/>
              </a:solidFill>
              <a:latin typeface="Calibri" panose="020F0502020204030204" pitchFamily="34" charset="0"/>
              <a:cs typeface="Calibri" panose="020F0502020204030204" pitchFamily="34" charset="0"/>
            </a:endParaRPr>
          </a:p>
        </p:txBody>
      </p:sp>
      <p:sp>
        <p:nvSpPr>
          <p:cNvPr id="16" name="ZoneTexte 54">
            <a:extLst>
              <a:ext uri="{FF2B5EF4-FFF2-40B4-BE49-F238E27FC236}">
                <a16:creationId xmlns:a16="http://schemas.microsoft.com/office/drawing/2014/main" id="{D55E3057-8085-4242-B42F-40CF0047C348}"/>
              </a:ext>
            </a:extLst>
          </p:cNvPr>
          <p:cNvSpPr txBox="1"/>
          <p:nvPr/>
        </p:nvSpPr>
        <p:spPr>
          <a:xfrm>
            <a:off x="7610255" y="1010927"/>
            <a:ext cx="5432801" cy="354071"/>
          </a:xfrm>
          <a:prstGeom prst="rect">
            <a:avLst/>
          </a:prstGeom>
          <a:noFill/>
        </p:spPr>
        <p:txBody>
          <a:bodyPr wrap="square" rtlCol="0">
            <a:spAutoFit/>
          </a:bodyPr>
          <a:lstStyle/>
          <a:p>
            <a:pPr>
              <a:defRPr/>
            </a:pPr>
            <a:r>
              <a:rPr lang="en-US" sz="1701" b="1" kern="0" dirty="0">
                <a:solidFill>
                  <a:srgbClr val="76933C"/>
                </a:solidFill>
                <a:latin typeface="Calibri" panose="020F0502020204030204" pitchFamily="34" charset="0"/>
                <a:cs typeface="Calibri" panose="020F0502020204030204" pitchFamily="34" charset="0"/>
              </a:rPr>
              <a:t>Energy / Op (for a 20MW budget)</a:t>
            </a:r>
          </a:p>
        </p:txBody>
      </p:sp>
      <p:sp>
        <p:nvSpPr>
          <p:cNvPr id="17" name="TextBox 16">
            <a:extLst>
              <a:ext uri="{FF2B5EF4-FFF2-40B4-BE49-F238E27FC236}">
                <a16:creationId xmlns:a16="http://schemas.microsoft.com/office/drawing/2014/main" id="{85A03EBF-56E2-3147-9C7F-DA59EF66C7DC}"/>
              </a:ext>
            </a:extLst>
          </p:cNvPr>
          <p:cNvSpPr txBox="1"/>
          <p:nvPr/>
        </p:nvSpPr>
        <p:spPr>
          <a:xfrm>
            <a:off x="4501405" y="5633315"/>
            <a:ext cx="3661580" cy="461665"/>
          </a:xfrm>
          <a:prstGeom prst="rect">
            <a:avLst/>
          </a:prstGeom>
          <a:noFill/>
        </p:spPr>
        <p:txBody>
          <a:bodyPr wrap="none" rtlCol="0">
            <a:spAutoFit/>
          </a:bodyPr>
          <a:lstStyle>
            <a:defPPr>
              <a:defRPr lang="en-US"/>
            </a:defPPr>
            <a:lvl1pPr>
              <a:defRPr sz="1890" b="1">
                <a:solidFill>
                  <a:srgbClr val="FF0000"/>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2400" dirty="0">
                <a:sym typeface="Wingdings" pitchFamily="2" charset="2"/>
              </a:rPr>
              <a:t>HPC: 10x every 4 years </a:t>
            </a:r>
            <a:endParaRPr sz="2400" dirty="0"/>
          </a:p>
        </p:txBody>
      </p:sp>
      <p:sp>
        <p:nvSpPr>
          <p:cNvPr id="18" name="ZoneTexte 54">
            <a:extLst>
              <a:ext uri="{FF2B5EF4-FFF2-40B4-BE49-F238E27FC236}">
                <a16:creationId xmlns:a16="http://schemas.microsoft.com/office/drawing/2014/main" id="{2E32131D-42F6-AB4E-AE02-E29EF7CA82C0}"/>
              </a:ext>
            </a:extLst>
          </p:cNvPr>
          <p:cNvSpPr txBox="1"/>
          <p:nvPr/>
        </p:nvSpPr>
        <p:spPr>
          <a:xfrm>
            <a:off x="8788608" y="1962782"/>
            <a:ext cx="1754006" cy="354071"/>
          </a:xfrm>
          <a:prstGeom prst="rect">
            <a:avLst/>
          </a:prstGeom>
          <a:solidFill>
            <a:schemeClr val="bg1">
              <a:alpha val="70000"/>
            </a:schemeClr>
          </a:solidFill>
          <a:ln>
            <a:noFill/>
          </a:ln>
        </p:spPr>
        <p:style>
          <a:lnRef idx="0">
            <a:scrgbClr r="0" g="0" b="0"/>
          </a:lnRef>
          <a:fillRef idx="0">
            <a:scrgbClr r="0" g="0" b="0"/>
          </a:fillRef>
          <a:effectRef idx="0">
            <a:scrgbClr r="0" g="0" b="0"/>
          </a:effectRef>
          <a:fontRef idx="minor">
            <a:schemeClr val="lt1"/>
          </a:fontRef>
        </p:style>
        <p:txBody>
          <a:bodyPr wrap="none" rtlCol="0">
            <a:spAutoFit/>
          </a:bodyPr>
          <a:lstStyle/>
          <a:p>
            <a:pPr>
              <a:defRPr/>
            </a:pPr>
            <a:r>
              <a:rPr lang="en-US" sz="1701" b="1" kern="0" dirty="0">
                <a:solidFill>
                  <a:srgbClr val="4F81BD"/>
                </a:solidFill>
                <a:latin typeface="Calibri" panose="020F0502020204030204" pitchFamily="34" charset="0"/>
                <a:cs typeface="Calibri" panose="020F0502020204030204" pitchFamily="34" charset="0"/>
              </a:rPr>
              <a:t>x10 every 4 years</a:t>
            </a:r>
          </a:p>
        </p:txBody>
      </p:sp>
      <p:sp>
        <p:nvSpPr>
          <p:cNvPr id="19" name="ZoneTexte 54">
            <a:extLst>
              <a:ext uri="{FF2B5EF4-FFF2-40B4-BE49-F238E27FC236}">
                <a16:creationId xmlns:a16="http://schemas.microsoft.com/office/drawing/2014/main" id="{5A6304C3-4339-F84B-AB90-83E1CC8BF453}"/>
              </a:ext>
            </a:extLst>
          </p:cNvPr>
          <p:cNvSpPr txBox="1"/>
          <p:nvPr/>
        </p:nvSpPr>
        <p:spPr>
          <a:xfrm>
            <a:off x="8645645" y="4197323"/>
            <a:ext cx="1745991" cy="354071"/>
          </a:xfrm>
          <a:prstGeom prst="rect">
            <a:avLst/>
          </a:prstGeom>
          <a:solidFill>
            <a:schemeClr val="bg1">
              <a:alpha val="70000"/>
            </a:schemeClr>
          </a:solidFill>
          <a:ln>
            <a:noFill/>
          </a:ln>
        </p:spPr>
        <p:style>
          <a:lnRef idx="0">
            <a:scrgbClr r="0" g="0" b="0"/>
          </a:lnRef>
          <a:fillRef idx="0">
            <a:scrgbClr r="0" g="0" b="0"/>
          </a:fillRef>
          <a:effectRef idx="0">
            <a:scrgbClr r="0" g="0" b="0"/>
          </a:effectRef>
          <a:fontRef idx="minor">
            <a:schemeClr val="lt1"/>
          </a:fontRef>
        </p:style>
        <p:txBody>
          <a:bodyPr wrap="none" rtlCol="0">
            <a:spAutoFit/>
          </a:bodyPr>
          <a:lstStyle/>
          <a:p>
            <a:pPr>
              <a:defRPr/>
            </a:pPr>
            <a:r>
              <a:rPr lang="en-US" sz="1701" b="1" kern="0" dirty="0">
                <a:solidFill>
                  <a:srgbClr val="76933C"/>
                </a:solidFill>
                <a:latin typeface="Calibri" panose="020F0502020204030204" pitchFamily="34" charset="0"/>
                <a:cs typeface="Calibri" panose="020F0502020204030204" pitchFamily="34" charset="0"/>
              </a:rPr>
              <a:t>/10 every 4 years</a:t>
            </a:r>
          </a:p>
        </p:txBody>
      </p:sp>
      <p:sp>
        <p:nvSpPr>
          <p:cNvPr id="22" name="Slide Number Placeholder 21">
            <a:extLst>
              <a:ext uri="{FF2B5EF4-FFF2-40B4-BE49-F238E27FC236}">
                <a16:creationId xmlns:a16="http://schemas.microsoft.com/office/drawing/2014/main" id="{314D63CA-A780-454E-A623-F9109053DD8C}"/>
              </a:ext>
            </a:extLst>
          </p:cNvPr>
          <p:cNvSpPr>
            <a:spLocks noGrp="1"/>
          </p:cNvSpPr>
          <p:nvPr>
            <p:ph type="sldNum" sz="quarter" idx="12"/>
          </p:nvPr>
        </p:nvSpPr>
        <p:spPr/>
        <p:txBody>
          <a:bodyPr/>
          <a:lstStyle/>
          <a:p>
            <a:fld id="{5ACA52AF-F19D-405C-AD5F-7D94B96A5CC3}" type="slidenum">
              <a:rPr lang="de-CH" noProof="0" smtClean="0"/>
              <a:t>2</a:t>
            </a:fld>
            <a:endParaRPr lang="de-CH" noProof="0" dirty="0"/>
          </a:p>
        </p:txBody>
      </p:sp>
      <p:sp>
        <p:nvSpPr>
          <p:cNvPr id="13" name="Ovale 2">
            <a:extLst>
              <a:ext uri="{FF2B5EF4-FFF2-40B4-BE49-F238E27FC236}">
                <a16:creationId xmlns:a16="http://schemas.microsoft.com/office/drawing/2014/main" id="{3C85BE54-455A-42B1-A769-6776BB58EA29}"/>
              </a:ext>
            </a:extLst>
          </p:cNvPr>
          <p:cNvSpPr/>
          <p:nvPr/>
        </p:nvSpPr>
        <p:spPr>
          <a:xfrm>
            <a:off x="7906573" y="2259941"/>
            <a:ext cx="113824" cy="113824"/>
          </a:xfrm>
          <a:prstGeom prst="ellipse">
            <a:avLst/>
          </a:prstGeom>
          <a:solidFill>
            <a:srgbClr val="33A8C7"/>
          </a:solidFill>
          <a:ln>
            <a:solidFill>
              <a:srgbClr val="33A8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01"/>
          </a:p>
        </p:txBody>
      </p:sp>
      <p:sp>
        <p:nvSpPr>
          <p:cNvPr id="20" name="Ovale 16">
            <a:extLst>
              <a:ext uri="{FF2B5EF4-FFF2-40B4-BE49-F238E27FC236}">
                <a16:creationId xmlns:a16="http://schemas.microsoft.com/office/drawing/2014/main" id="{191467D9-BB55-4BE4-80F8-416D2C76B62A}"/>
              </a:ext>
            </a:extLst>
          </p:cNvPr>
          <p:cNvSpPr/>
          <p:nvPr/>
        </p:nvSpPr>
        <p:spPr>
          <a:xfrm>
            <a:off x="7906573" y="3989287"/>
            <a:ext cx="113824" cy="113824"/>
          </a:xfrm>
          <a:prstGeom prst="ellipse">
            <a:avLst/>
          </a:prstGeom>
          <a:solidFill>
            <a:srgbClr val="8BAF3F"/>
          </a:solidFill>
          <a:ln>
            <a:solidFill>
              <a:srgbClr val="8B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01"/>
          </a:p>
        </p:txBody>
      </p:sp>
      <p:grpSp>
        <p:nvGrpSpPr>
          <p:cNvPr id="24" name="Group 23">
            <a:extLst>
              <a:ext uri="{FF2B5EF4-FFF2-40B4-BE49-F238E27FC236}">
                <a16:creationId xmlns:a16="http://schemas.microsoft.com/office/drawing/2014/main" id="{19022025-11A5-4E8E-AF4F-7FEC2CEFFD1E}"/>
              </a:ext>
            </a:extLst>
          </p:cNvPr>
          <p:cNvGrpSpPr/>
          <p:nvPr/>
        </p:nvGrpSpPr>
        <p:grpSpPr>
          <a:xfrm>
            <a:off x="7969989" y="2444070"/>
            <a:ext cx="1365096" cy="1494580"/>
            <a:chOff x="7969989" y="2444070"/>
            <a:chExt cx="1365096" cy="1494580"/>
          </a:xfrm>
        </p:grpSpPr>
        <p:sp>
          <p:nvSpPr>
            <p:cNvPr id="2" name="TextBox 1">
              <a:extLst>
                <a:ext uri="{FF2B5EF4-FFF2-40B4-BE49-F238E27FC236}">
                  <a16:creationId xmlns:a16="http://schemas.microsoft.com/office/drawing/2014/main" id="{1E1CAA58-7195-4CF3-BE10-1CBA7288D22C}"/>
                </a:ext>
              </a:extLst>
            </p:cNvPr>
            <p:cNvSpPr txBox="1"/>
            <p:nvPr/>
          </p:nvSpPr>
          <p:spPr>
            <a:xfrm>
              <a:off x="8420685" y="2805958"/>
              <a:ext cx="914400" cy="914400"/>
            </a:xfrm>
            <a:prstGeom prst="rect">
              <a:avLst/>
            </a:prstGeom>
            <a:noFill/>
          </p:spPr>
          <p:txBody>
            <a:bodyPr wrap="none" lIns="0" tIns="0" rIns="0" bIns="0" rtlCol="0">
              <a:noAutofit/>
            </a:bodyPr>
            <a:lstStyle/>
            <a:p>
              <a:pPr algn="l" defTabSz="720000"/>
              <a:r>
                <a:rPr lang="en-US" sz="2400" b="1" i="0" dirty="0">
                  <a:solidFill>
                    <a:srgbClr val="FF0000"/>
                  </a:solidFill>
                  <a:cs typeface="Arial Narrow" panose="020B0604020202020204" pitchFamily="34" charset="0"/>
                </a:rPr>
                <a:t>Frontier</a:t>
              </a:r>
            </a:p>
            <a:p>
              <a:pPr algn="l" defTabSz="720000"/>
              <a:r>
                <a:rPr lang="en-US" sz="1600" b="1" dirty="0">
                  <a:solidFill>
                    <a:srgbClr val="FF0000"/>
                  </a:solidFill>
                  <a:cs typeface="Arial Narrow" panose="020B0604020202020204" pitchFamily="34" charset="0"/>
                </a:rPr>
                <a:t>1.1EFLOP</a:t>
              </a:r>
            </a:p>
            <a:p>
              <a:pPr algn="l" defTabSz="720000"/>
              <a:r>
                <a:rPr lang="en-US" sz="1600" b="1" i="0" dirty="0">
                  <a:solidFill>
                    <a:srgbClr val="FF0000"/>
                  </a:solidFill>
                  <a:cs typeface="Arial Narrow" panose="020B0604020202020204" pitchFamily="34" charset="0"/>
                </a:rPr>
                <a:t>19.2pJ/FLOP</a:t>
              </a:r>
              <a:endParaRPr lang="en-CH" sz="1600" b="1" i="0" dirty="0">
                <a:solidFill>
                  <a:srgbClr val="FF0000"/>
                </a:solidFill>
                <a:cs typeface="Arial Narrow" panose="020B0604020202020204" pitchFamily="34" charset="0"/>
              </a:endParaRPr>
            </a:p>
          </p:txBody>
        </p:sp>
        <p:cxnSp>
          <p:nvCxnSpPr>
            <p:cNvPr id="4" name="Straight Arrow Connector 3">
              <a:extLst>
                <a:ext uri="{FF2B5EF4-FFF2-40B4-BE49-F238E27FC236}">
                  <a16:creationId xmlns:a16="http://schemas.microsoft.com/office/drawing/2014/main" id="{16E95E30-CF9B-4753-9507-1612F91F2763}"/>
                </a:ext>
              </a:extLst>
            </p:cNvPr>
            <p:cNvCxnSpPr>
              <a:cxnSpLocks/>
            </p:cNvCxnSpPr>
            <p:nvPr/>
          </p:nvCxnSpPr>
          <p:spPr>
            <a:xfrm flipH="1" flipV="1">
              <a:off x="8020397" y="2444070"/>
              <a:ext cx="349880" cy="58323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37A5471-1E29-4319-8018-BFD5A7E4CC96}"/>
                </a:ext>
              </a:extLst>
            </p:cNvPr>
            <p:cNvCxnSpPr>
              <a:cxnSpLocks/>
            </p:cNvCxnSpPr>
            <p:nvPr/>
          </p:nvCxnSpPr>
          <p:spPr>
            <a:xfrm flipH="1">
              <a:off x="7969989" y="2987562"/>
              <a:ext cx="400288" cy="9510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Arrow: Down 24">
            <a:extLst>
              <a:ext uri="{FF2B5EF4-FFF2-40B4-BE49-F238E27FC236}">
                <a16:creationId xmlns:a16="http://schemas.microsoft.com/office/drawing/2014/main" id="{5D8FC282-B17D-4F32-820E-85E5B91894E8}"/>
              </a:ext>
            </a:extLst>
          </p:cNvPr>
          <p:cNvSpPr/>
          <p:nvPr/>
        </p:nvSpPr>
        <p:spPr>
          <a:xfrm flipV="1">
            <a:off x="7998889" y="3996370"/>
            <a:ext cx="327423" cy="240215"/>
          </a:xfrm>
          <a:prstGeom prst="down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649414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animBg="1"/>
      <p:bldP spid="20"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p:cNvSpPr>
            <a:spLocks noGrp="1"/>
          </p:cNvSpPr>
          <p:nvPr>
            <p:ph type="title"/>
          </p:nvPr>
        </p:nvSpPr>
        <p:spPr>
          <a:xfrm>
            <a:off x="820917" y="56175"/>
            <a:ext cx="10080000" cy="720000"/>
          </a:xfrm>
          <a:noFill/>
        </p:spPr>
        <p:txBody>
          <a:bodyPr vert="horz" lIns="0" tIns="0" rIns="0" bIns="0" rtlCol="0" anchor="ctr">
            <a:noAutofit/>
          </a:bodyPr>
          <a:lstStyle/>
          <a:p>
            <a:r>
              <a:rPr lang="en-US" dirty="0"/>
              <a:t>Hardware-Accelerated, Event-Based Barrier </a:t>
            </a:r>
            <a:endParaRPr lang="en-US" sz="40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2283" y="788106"/>
            <a:ext cx="5779295" cy="4017677"/>
          </a:xfrm>
          <a:prstGeom prst="rect">
            <a:avLst/>
          </a:prstGeom>
        </p:spPr>
      </p:pic>
      <p:sp>
        <p:nvSpPr>
          <p:cNvPr id="32" name="TextBox 31"/>
          <p:cNvSpPr txBox="1"/>
          <p:nvPr/>
        </p:nvSpPr>
        <p:spPr>
          <a:xfrm>
            <a:off x="7366990" y="1667879"/>
            <a:ext cx="3974508" cy="964880"/>
          </a:xfrm>
          <a:prstGeom prst="rect">
            <a:avLst/>
          </a:prstGeom>
          <a:solidFill>
            <a:schemeClr val="bg2"/>
          </a:solidFill>
          <a:ln w="28575">
            <a:solidFill>
              <a:srgbClr val="F89B4B"/>
            </a:solidFill>
          </a:ln>
        </p:spPr>
        <p:txBody>
          <a:bodyPr wrap="square" rtlCol="0">
            <a:spAutoFit/>
          </a:bodyPr>
          <a:lstStyle/>
          <a:p>
            <a:r>
              <a:rPr lang="en-US" sz="1890" dirty="0">
                <a:solidFill>
                  <a:srgbClr val="FF0000"/>
                </a:solidFill>
              </a:rPr>
              <a:t>Avoid busy waiting!</a:t>
            </a:r>
          </a:p>
          <a:p>
            <a:r>
              <a:rPr lang="en-US" sz="1890" dirty="0">
                <a:solidFill>
                  <a:srgbClr val="FF0000"/>
                </a:solidFill>
              </a:rPr>
              <a:t>Minimize </a:t>
            </a:r>
            <a:r>
              <a:rPr lang="en-US" sz="1890" dirty="0" err="1">
                <a:solidFill>
                  <a:srgbClr val="FF0000"/>
                </a:solidFill>
              </a:rPr>
              <a:t>sw</a:t>
            </a:r>
            <a:r>
              <a:rPr lang="en-US" sz="1890" dirty="0">
                <a:solidFill>
                  <a:srgbClr val="FF0000"/>
                </a:solidFill>
              </a:rPr>
              <a:t> </a:t>
            </a:r>
            <a:r>
              <a:rPr lang="en-US" sz="1890" dirty="0" err="1">
                <a:solidFill>
                  <a:srgbClr val="FF0000"/>
                </a:solidFill>
              </a:rPr>
              <a:t>synchro</a:t>
            </a:r>
            <a:r>
              <a:rPr lang="en-US" sz="1890" dirty="0">
                <a:solidFill>
                  <a:srgbClr val="FF0000"/>
                </a:solidFill>
              </a:rPr>
              <a:t>. overhead</a:t>
            </a:r>
          </a:p>
          <a:p>
            <a:r>
              <a:rPr lang="en-US" sz="1890" dirty="0">
                <a:solidFill>
                  <a:srgbClr val="FF0000"/>
                </a:solidFill>
              </a:rPr>
              <a:t>Efficient fine-grain parallelization</a:t>
            </a:r>
          </a:p>
        </p:txBody>
      </p:sp>
      <p:sp>
        <p:nvSpPr>
          <p:cNvPr id="6" name="Rectangle 17"/>
          <p:cNvSpPr>
            <a:spLocks noChangeArrowheads="1"/>
          </p:cNvSpPr>
          <p:nvPr/>
        </p:nvSpPr>
        <p:spPr bwMode="auto">
          <a:xfrm rot="16200000" flipH="1">
            <a:off x="7111654" y="4912484"/>
            <a:ext cx="53743" cy="51680"/>
          </a:xfrm>
          <a:prstGeom prst="rect">
            <a:avLst/>
          </a:prstGeom>
          <a:noFill/>
          <a:ln w="28575" cap="flat" cmpd="sng" algn="ctr">
            <a:noFill/>
            <a:prstDash val="solid"/>
            <a:headEnd/>
            <a:tailEnd/>
          </a:ln>
          <a:effectLst/>
        </p:spPr>
        <p:txBody>
          <a:bodyPr wrap="none" lIns="77134" tIns="52143" rIns="77134" bIns="38567" anchor="ctr"/>
          <a:lstStyle/>
          <a:p>
            <a:pPr algn="ctr" defTabSz="783453" hangingPunct="0">
              <a:lnSpc>
                <a:spcPct val="93000"/>
              </a:lnSpc>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endParaRPr lang="en-US" sz="1701" b="1" i="1" kern="0" dirty="0">
              <a:solidFill>
                <a:sysClr val="window" lastClr="FFFFFF">
                  <a:lumMod val="65000"/>
                </a:sysClr>
              </a:solidFill>
              <a:latin typeface="Calibri" pitchFamily="34" charset="0"/>
              <a:ea typeface="ＭＳ Ｐゴシック"/>
              <a:cs typeface="Calibri" pitchFamily="34" charset="0"/>
            </a:endParaRPr>
          </a:p>
        </p:txBody>
      </p:sp>
      <p:sp>
        <p:nvSpPr>
          <p:cNvPr id="7" name="Rectangle 1"/>
          <p:cNvSpPr>
            <a:spLocks noChangeArrowheads="1"/>
          </p:cNvSpPr>
          <p:nvPr/>
        </p:nvSpPr>
        <p:spPr bwMode="auto">
          <a:xfrm>
            <a:off x="5171394" y="5486819"/>
            <a:ext cx="1012439" cy="632358"/>
          </a:xfrm>
          <a:prstGeom prst="rect">
            <a:avLst/>
          </a:prstGeom>
          <a:solidFill>
            <a:schemeClr val="bg2">
              <a:lumMod val="85000"/>
            </a:schemeClr>
          </a:solidFill>
          <a:ln w="19050" cap="flat" cmpd="sng" algn="ctr">
            <a:solidFill>
              <a:sysClr val="windowText" lastClr="000000"/>
            </a:solidFill>
            <a:prstDash val="solid"/>
            <a:headEnd/>
            <a:tailEnd/>
          </a:ln>
          <a:effectLst/>
        </p:spPr>
        <p:txBody>
          <a:bodyPr wrap="none" lIns="77134" tIns="52143" rIns="77134" bIns="38567" anchor="ctr"/>
          <a:lstStyle/>
          <a:p>
            <a:pPr algn="ctr" defTabSz="783453" hangingPunct="0">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dirty="0">
                <a:latin typeface="Calibri" pitchFamily="34" charset="0"/>
                <a:ea typeface="ＭＳ Ｐゴシック"/>
                <a:cs typeface="Calibri" pitchFamily="34" charset="0"/>
              </a:rPr>
              <a:t>HW</a:t>
            </a:r>
          </a:p>
          <a:p>
            <a:pPr algn="ctr" defTabSz="783453" hangingPunct="0">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dirty="0">
                <a:latin typeface="Calibri" pitchFamily="34" charset="0"/>
                <a:ea typeface="ＭＳ Ｐゴシック"/>
                <a:cs typeface="Calibri" pitchFamily="34" charset="0"/>
              </a:rPr>
              <a:t>SYNCH</a:t>
            </a:r>
          </a:p>
        </p:txBody>
      </p:sp>
      <p:grpSp>
        <p:nvGrpSpPr>
          <p:cNvPr id="8" name="Group 7"/>
          <p:cNvGrpSpPr/>
          <p:nvPr/>
        </p:nvGrpSpPr>
        <p:grpSpPr>
          <a:xfrm>
            <a:off x="6079457" y="4866995"/>
            <a:ext cx="3846083" cy="1147687"/>
            <a:chOff x="3563536" y="2068086"/>
            <a:chExt cx="4070328" cy="1214603"/>
          </a:xfrm>
        </p:grpSpPr>
        <p:cxnSp>
          <p:nvCxnSpPr>
            <p:cNvPr id="9" name="Straight Connector 8"/>
            <p:cNvCxnSpPr/>
            <p:nvPr/>
          </p:nvCxnSpPr>
          <p:spPr bwMode="auto">
            <a:xfrm flipH="1">
              <a:off x="3683956" y="3282689"/>
              <a:ext cx="3535969" cy="0"/>
            </a:xfrm>
            <a:prstGeom prst="line">
              <a:avLst/>
            </a:prstGeom>
            <a:noFill/>
            <a:ln w="19050" cap="flat" cmpd="sng" algn="ctr">
              <a:solidFill>
                <a:schemeClr val="tx1"/>
              </a:solidFill>
              <a:prstDash val="solid"/>
              <a:round/>
              <a:headEnd type="none" w="med" len="med"/>
              <a:tailEnd type="none" w="med" len="med"/>
            </a:ln>
            <a:effectLst/>
          </p:spPr>
        </p:cxnSp>
        <p:sp>
          <p:nvSpPr>
            <p:cNvPr id="10" name="Line 27"/>
            <p:cNvSpPr>
              <a:spLocks noChangeAspect="1" noChangeShapeType="1"/>
            </p:cNvSpPr>
            <p:nvPr/>
          </p:nvSpPr>
          <p:spPr bwMode="auto">
            <a:xfrm>
              <a:off x="7324700" y="2473516"/>
              <a:ext cx="0" cy="16867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11" name="Trapezio 17"/>
            <p:cNvSpPr/>
            <p:nvPr/>
          </p:nvSpPr>
          <p:spPr bwMode="auto">
            <a:xfrm>
              <a:off x="7139547" y="2642186"/>
              <a:ext cx="372034" cy="81864"/>
            </a:xfrm>
            <a:prstGeom prst="trapezoid">
              <a:avLst/>
            </a:prstGeom>
            <a:solidFill>
              <a:srgbClr val="FFC000"/>
            </a:solidFill>
            <a:ln w="19050" cap="flat" cmpd="sng" algn="ctr">
              <a:solidFill>
                <a:schemeClr val="tx1"/>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en-US" sz="1701">
                <a:latin typeface="Arial" charset="0"/>
              </a:endParaRPr>
            </a:p>
          </p:txBody>
        </p:sp>
        <p:sp>
          <p:nvSpPr>
            <p:cNvPr id="12" name="Line 27"/>
            <p:cNvSpPr>
              <a:spLocks noChangeAspect="1" noChangeShapeType="1"/>
            </p:cNvSpPr>
            <p:nvPr/>
          </p:nvSpPr>
          <p:spPr bwMode="auto">
            <a:xfrm>
              <a:off x="7219925" y="2724049"/>
              <a:ext cx="0" cy="55864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13" name="Line 27"/>
            <p:cNvSpPr>
              <a:spLocks noChangeAspect="1" noChangeShapeType="1"/>
            </p:cNvSpPr>
            <p:nvPr/>
          </p:nvSpPr>
          <p:spPr bwMode="auto">
            <a:xfrm>
              <a:off x="3563536" y="2402244"/>
              <a:ext cx="0" cy="322969"/>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14" name="Straight Connector 13"/>
            <p:cNvCxnSpPr/>
            <p:nvPr/>
          </p:nvCxnSpPr>
          <p:spPr bwMode="auto">
            <a:xfrm flipH="1" flipV="1">
              <a:off x="3563536" y="2402244"/>
              <a:ext cx="3468709" cy="911"/>
            </a:xfrm>
            <a:prstGeom prst="line">
              <a:avLst/>
            </a:prstGeom>
            <a:noFill/>
            <a:ln w="19050" cap="flat" cmpd="sng" algn="ctr">
              <a:solidFill>
                <a:schemeClr val="tx1"/>
              </a:solidFill>
              <a:prstDash val="solid"/>
              <a:round/>
              <a:headEnd type="stealth" w="med" len="lg"/>
              <a:tailEnd type="none" w="med" len="med"/>
            </a:ln>
            <a:effectLst/>
          </p:spPr>
        </p:cxnSp>
        <p:sp>
          <p:nvSpPr>
            <p:cNvPr id="15" name="Rectangle 1"/>
            <p:cNvSpPr>
              <a:spLocks noChangeArrowheads="1"/>
            </p:cNvSpPr>
            <p:nvPr/>
          </p:nvSpPr>
          <p:spPr bwMode="auto">
            <a:xfrm>
              <a:off x="7032244" y="2068086"/>
              <a:ext cx="601620" cy="398141"/>
            </a:xfrm>
            <a:prstGeom prst="rect">
              <a:avLst/>
            </a:prstGeom>
            <a:solidFill>
              <a:srgbClr val="FFC000"/>
            </a:solidFill>
            <a:ln w="19050" cap="flat" cmpd="sng" algn="ctr">
              <a:solidFill>
                <a:sysClr val="windowText" lastClr="000000"/>
              </a:solidFill>
              <a:prstDash val="solid"/>
              <a:headEnd/>
              <a:tailEnd/>
            </a:ln>
            <a:effectLst/>
          </p:spPr>
          <p:txBody>
            <a:bodyPr wrap="none" lIns="77134" tIns="52143" rIns="77134" bIns="38567" anchor="ctr"/>
            <a:lstStyle/>
            <a:p>
              <a:pPr algn="ctr" defTabSz="783453" hangingPunct="0">
                <a:lnSpc>
                  <a:spcPct val="93000"/>
                </a:lnSpc>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dirty="0">
                  <a:latin typeface="Calibri" pitchFamily="34" charset="0"/>
                  <a:ea typeface="ＭＳ Ｐゴシック"/>
                  <a:cs typeface="Calibri" pitchFamily="34" charset="0"/>
                </a:rPr>
                <a:t>PE</a:t>
              </a:r>
              <a:r>
                <a:rPr lang="en-US" sz="1701" b="1" kern="0" baseline="-25000" dirty="0">
                  <a:latin typeface="Calibri" pitchFamily="34" charset="0"/>
                  <a:ea typeface="ＭＳ Ｐゴシック"/>
                  <a:cs typeface="Calibri" pitchFamily="34" charset="0"/>
                </a:rPr>
                <a:t>3</a:t>
              </a:r>
            </a:p>
          </p:txBody>
        </p:sp>
        <p:sp>
          <p:nvSpPr>
            <p:cNvPr id="16" name="Line 27"/>
            <p:cNvSpPr>
              <a:spLocks noChangeAspect="1" noChangeShapeType="1"/>
            </p:cNvSpPr>
            <p:nvPr/>
          </p:nvSpPr>
          <p:spPr bwMode="auto">
            <a:xfrm>
              <a:off x="7422005" y="2734739"/>
              <a:ext cx="0" cy="265637"/>
            </a:xfrm>
            <a:prstGeom prst="line">
              <a:avLst/>
            </a:prstGeom>
            <a:noFill/>
            <a:ln w="19050">
              <a:solidFill>
                <a:srgbClr val="000000"/>
              </a:solidFill>
              <a:prstDash val="lgDashDot"/>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grpSp>
      <p:grpSp>
        <p:nvGrpSpPr>
          <p:cNvPr id="17" name="Group 16"/>
          <p:cNvGrpSpPr/>
          <p:nvPr/>
        </p:nvGrpSpPr>
        <p:grpSpPr>
          <a:xfrm>
            <a:off x="5783290" y="4857666"/>
            <a:ext cx="3260133" cy="1040013"/>
            <a:chOff x="3250101" y="2058213"/>
            <a:chExt cx="3450214" cy="1100651"/>
          </a:xfrm>
        </p:grpSpPr>
        <p:cxnSp>
          <p:nvCxnSpPr>
            <p:cNvPr id="18" name="Straight Connector 17"/>
            <p:cNvCxnSpPr/>
            <p:nvPr/>
          </p:nvCxnSpPr>
          <p:spPr bwMode="auto">
            <a:xfrm flipH="1">
              <a:off x="3683956" y="3149339"/>
              <a:ext cx="2593638" cy="0"/>
            </a:xfrm>
            <a:prstGeom prst="line">
              <a:avLst/>
            </a:prstGeom>
            <a:noFill/>
            <a:ln w="19050" cap="flat" cmpd="sng" algn="ctr">
              <a:solidFill>
                <a:schemeClr val="tx1"/>
              </a:solidFill>
              <a:prstDash val="solid"/>
              <a:round/>
              <a:headEnd type="none" w="med" len="med"/>
              <a:tailEnd type="none" w="med" len="med"/>
            </a:ln>
            <a:effectLst/>
          </p:spPr>
        </p:cxnSp>
        <p:sp>
          <p:nvSpPr>
            <p:cNvPr id="19" name="Line 27"/>
            <p:cNvSpPr>
              <a:spLocks noChangeAspect="1" noChangeShapeType="1"/>
            </p:cNvSpPr>
            <p:nvPr/>
          </p:nvSpPr>
          <p:spPr bwMode="auto">
            <a:xfrm>
              <a:off x="6382369" y="2449546"/>
              <a:ext cx="0" cy="16867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20" name="Trapezio 17"/>
            <p:cNvSpPr/>
            <p:nvPr/>
          </p:nvSpPr>
          <p:spPr bwMode="auto">
            <a:xfrm>
              <a:off x="6197216" y="2618216"/>
              <a:ext cx="372034" cy="81864"/>
            </a:xfrm>
            <a:prstGeom prst="trapezoid">
              <a:avLst/>
            </a:prstGeom>
            <a:solidFill>
              <a:srgbClr val="FFC000"/>
            </a:solidFill>
            <a:ln w="19050" cap="flat" cmpd="sng" algn="ctr">
              <a:solidFill>
                <a:schemeClr val="tx1"/>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en-US" sz="1701">
                <a:latin typeface="Arial" charset="0"/>
              </a:endParaRPr>
            </a:p>
          </p:txBody>
        </p:sp>
        <p:sp>
          <p:nvSpPr>
            <p:cNvPr id="21" name="Line 27"/>
            <p:cNvSpPr>
              <a:spLocks noChangeAspect="1" noChangeShapeType="1"/>
            </p:cNvSpPr>
            <p:nvPr/>
          </p:nvSpPr>
          <p:spPr bwMode="auto">
            <a:xfrm>
              <a:off x="6277594" y="2700079"/>
              <a:ext cx="0" cy="458785"/>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22" name="Line 27"/>
            <p:cNvSpPr>
              <a:spLocks noChangeAspect="1" noChangeShapeType="1"/>
            </p:cNvSpPr>
            <p:nvPr/>
          </p:nvSpPr>
          <p:spPr bwMode="auto">
            <a:xfrm>
              <a:off x="3258092" y="2317498"/>
              <a:ext cx="0" cy="394484"/>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23" name="Straight Connector 22"/>
            <p:cNvCxnSpPr/>
            <p:nvPr/>
          </p:nvCxnSpPr>
          <p:spPr bwMode="auto">
            <a:xfrm flipH="1" flipV="1">
              <a:off x="3250101" y="2317497"/>
              <a:ext cx="2866286" cy="869"/>
            </a:xfrm>
            <a:prstGeom prst="line">
              <a:avLst/>
            </a:prstGeom>
            <a:noFill/>
            <a:ln w="19050" cap="flat" cmpd="sng" algn="ctr">
              <a:solidFill>
                <a:schemeClr val="tx1"/>
              </a:solidFill>
              <a:prstDash val="solid"/>
              <a:round/>
              <a:headEnd type="stealth" w="med" len="lg"/>
              <a:tailEnd type="none" w="med" len="med"/>
            </a:ln>
            <a:effectLst/>
          </p:spPr>
        </p:cxnSp>
        <p:sp>
          <p:nvSpPr>
            <p:cNvPr id="24" name="Rectangle 1"/>
            <p:cNvSpPr>
              <a:spLocks noChangeArrowheads="1"/>
            </p:cNvSpPr>
            <p:nvPr/>
          </p:nvSpPr>
          <p:spPr bwMode="auto">
            <a:xfrm>
              <a:off x="6098695" y="2058213"/>
              <a:ext cx="601620" cy="398141"/>
            </a:xfrm>
            <a:prstGeom prst="rect">
              <a:avLst/>
            </a:prstGeom>
            <a:solidFill>
              <a:srgbClr val="FFC000"/>
            </a:solidFill>
            <a:ln w="19050" cap="flat" cmpd="sng" algn="ctr">
              <a:solidFill>
                <a:sysClr val="windowText" lastClr="000000"/>
              </a:solidFill>
              <a:prstDash val="solid"/>
              <a:headEnd/>
              <a:tailEnd/>
            </a:ln>
            <a:effectLst/>
          </p:spPr>
          <p:txBody>
            <a:bodyPr wrap="none" lIns="77134" tIns="52143" rIns="77134" bIns="38567" anchor="ctr"/>
            <a:lstStyle/>
            <a:p>
              <a:pPr algn="ctr" defTabSz="783453" hangingPunct="0">
                <a:lnSpc>
                  <a:spcPct val="93000"/>
                </a:lnSpc>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dirty="0">
                  <a:latin typeface="Calibri" pitchFamily="34" charset="0"/>
                  <a:ea typeface="ＭＳ Ｐゴシック"/>
                  <a:cs typeface="Calibri" pitchFamily="34" charset="0"/>
                </a:rPr>
                <a:t>PE</a:t>
              </a:r>
              <a:r>
                <a:rPr lang="en-US" sz="1701" b="1" kern="0" baseline="-25000" dirty="0">
                  <a:latin typeface="Calibri" pitchFamily="34" charset="0"/>
                  <a:ea typeface="ＭＳ Ｐゴシック"/>
                  <a:cs typeface="Calibri" pitchFamily="34" charset="0"/>
                </a:rPr>
                <a:t>2</a:t>
              </a:r>
            </a:p>
          </p:txBody>
        </p:sp>
        <p:sp>
          <p:nvSpPr>
            <p:cNvPr id="25" name="Line 27"/>
            <p:cNvSpPr>
              <a:spLocks noChangeAspect="1" noChangeShapeType="1"/>
            </p:cNvSpPr>
            <p:nvPr/>
          </p:nvSpPr>
          <p:spPr bwMode="auto">
            <a:xfrm>
              <a:off x="6484859" y="2711982"/>
              <a:ext cx="0" cy="288394"/>
            </a:xfrm>
            <a:prstGeom prst="line">
              <a:avLst/>
            </a:prstGeom>
            <a:noFill/>
            <a:ln w="19050">
              <a:solidFill>
                <a:srgbClr val="000000"/>
              </a:solidFill>
              <a:prstDash val="lgDashDot"/>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grpSp>
      <p:grpSp>
        <p:nvGrpSpPr>
          <p:cNvPr id="26" name="Group 25"/>
          <p:cNvGrpSpPr/>
          <p:nvPr/>
        </p:nvGrpSpPr>
        <p:grpSpPr>
          <a:xfrm>
            <a:off x="5535557" y="4866666"/>
            <a:ext cx="2596639" cy="890257"/>
            <a:chOff x="2987923" y="2067738"/>
            <a:chExt cx="2748035" cy="942163"/>
          </a:xfrm>
        </p:grpSpPr>
        <p:sp>
          <p:nvSpPr>
            <p:cNvPr id="27" name="Line 27"/>
            <p:cNvSpPr>
              <a:spLocks noChangeAspect="1" noChangeShapeType="1"/>
            </p:cNvSpPr>
            <p:nvPr/>
          </p:nvSpPr>
          <p:spPr bwMode="auto">
            <a:xfrm>
              <a:off x="5420267" y="2473804"/>
              <a:ext cx="0" cy="16867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28" name="Trapezio 17"/>
            <p:cNvSpPr/>
            <p:nvPr/>
          </p:nvSpPr>
          <p:spPr bwMode="auto">
            <a:xfrm>
              <a:off x="5235114" y="2642474"/>
              <a:ext cx="372034" cy="81864"/>
            </a:xfrm>
            <a:prstGeom prst="trapezoid">
              <a:avLst/>
            </a:prstGeom>
            <a:solidFill>
              <a:srgbClr val="FFC000"/>
            </a:solidFill>
            <a:ln w="19050" cap="flat" cmpd="sng" algn="ctr">
              <a:solidFill>
                <a:schemeClr val="tx1"/>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en-US" sz="1701">
                <a:latin typeface="Arial" charset="0"/>
              </a:endParaRPr>
            </a:p>
          </p:txBody>
        </p:sp>
        <p:sp>
          <p:nvSpPr>
            <p:cNvPr id="29" name="Line 27"/>
            <p:cNvSpPr>
              <a:spLocks noChangeAspect="1" noChangeShapeType="1"/>
            </p:cNvSpPr>
            <p:nvPr/>
          </p:nvSpPr>
          <p:spPr bwMode="auto">
            <a:xfrm>
              <a:off x="5315492" y="2724338"/>
              <a:ext cx="0" cy="276038"/>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30" name="Straight Connector 29"/>
            <p:cNvCxnSpPr/>
            <p:nvPr/>
          </p:nvCxnSpPr>
          <p:spPr bwMode="auto">
            <a:xfrm flipH="1">
              <a:off x="3672660" y="3009901"/>
              <a:ext cx="1642833" cy="0"/>
            </a:xfrm>
            <a:prstGeom prst="line">
              <a:avLst/>
            </a:prstGeom>
            <a:noFill/>
            <a:ln w="19050" cap="flat" cmpd="sng" algn="ctr">
              <a:solidFill>
                <a:schemeClr val="tx1"/>
              </a:solidFill>
              <a:prstDash val="solid"/>
              <a:round/>
              <a:headEnd type="none" w="med" len="med"/>
              <a:tailEnd type="none" w="med" len="med"/>
            </a:ln>
            <a:effectLst/>
          </p:spPr>
        </p:cxnSp>
        <p:sp>
          <p:nvSpPr>
            <p:cNvPr id="31" name="Line 27"/>
            <p:cNvSpPr>
              <a:spLocks noChangeAspect="1" noChangeShapeType="1"/>
            </p:cNvSpPr>
            <p:nvPr/>
          </p:nvSpPr>
          <p:spPr bwMode="auto">
            <a:xfrm>
              <a:off x="2987923" y="2228329"/>
              <a:ext cx="0" cy="50641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33" name="Straight Connector 32"/>
            <p:cNvCxnSpPr/>
            <p:nvPr/>
          </p:nvCxnSpPr>
          <p:spPr bwMode="auto">
            <a:xfrm flipH="1" flipV="1">
              <a:off x="2987923" y="2228328"/>
              <a:ext cx="2146416" cy="381"/>
            </a:xfrm>
            <a:prstGeom prst="line">
              <a:avLst/>
            </a:prstGeom>
            <a:noFill/>
            <a:ln w="19050" cap="flat" cmpd="sng" algn="ctr">
              <a:solidFill>
                <a:schemeClr val="tx1"/>
              </a:solidFill>
              <a:prstDash val="solid"/>
              <a:round/>
              <a:headEnd type="stealth" w="med" len="lg"/>
              <a:tailEnd type="none" w="med" len="med"/>
            </a:ln>
            <a:effectLst/>
          </p:spPr>
        </p:cxnSp>
        <p:sp>
          <p:nvSpPr>
            <p:cNvPr id="34" name="Rectangle 1"/>
            <p:cNvSpPr>
              <a:spLocks noChangeArrowheads="1"/>
            </p:cNvSpPr>
            <p:nvPr/>
          </p:nvSpPr>
          <p:spPr bwMode="auto">
            <a:xfrm>
              <a:off x="5134338" y="2067738"/>
              <a:ext cx="601620" cy="398141"/>
            </a:xfrm>
            <a:prstGeom prst="rect">
              <a:avLst/>
            </a:prstGeom>
            <a:solidFill>
              <a:srgbClr val="FFC000"/>
            </a:solidFill>
            <a:ln w="19050" cap="flat" cmpd="sng" algn="ctr">
              <a:solidFill>
                <a:sysClr val="windowText" lastClr="000000"/>
              </a:solidFill>
              <a:prstDash val="solid"/>
              <a:headEnd/>
              <a:tailEnd/>
            </a:ln>
            <a:effectLst/>
          </p:spPr>
          <p:txBody>
            <a:bodyPr wrap="none" lIns="77134" tIns="52143" rIns="77134" bIns="38567" anchor="ctr"/>
            <a:lstStyle/>
            <a:p>
              <a:pPr algn="ctr" defTabSz="783453" hangingPunct="0">
                <a:lnSpc>
                  <a:spcPct val="93000"/>
                </a:lnSpc>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dirty="0">
                  <a:latin typeface="Calibri" pitchFamily="34" charset="0"/>
                  <a:ea typeface="ＭＳ Ｐゴシック"/>
                  <a:cs typeface="Calibri" pitchFamily="34" charset="0"/>
                </a:rPr>
                <a:t>PE</a:t>
              </a:r>
              <a:r>
                <a:rPr lang="en-US" sz="1701" b="1" kern="0" baseline="-25000" dirty="0">
                  <a:latin typeface="Calibri" pitchFamily="34" charset="0"/>
                  <a:ea typeface="ＭＳ Ｐゴシック"/>
                  <a:cs typeface="Calibri" pitchFamily="34" charset="0"/>
                </a:rPr>
                <a:t>1</a:t>
              </a:r>
            </a:p>
          </p:txBody>
        </p:sp>
        <p:sp>
          <p:nvSpPr>
            <p:cNvPr id="36" name="Line 27"/>
            <p:cNvSpPr>
              <a:spLocks noChangeAspect="1" noChangeShapeType="1"/>
            </p:cNvSpPr>
            <p:nvPr/>
          </p:nvSpPr>
          <p:spPr bwMode="auto">
            <a:xfrm>
              <a:off x="5527241" y="2734739"/>
              <a:ext cx="0" cy="275162"/>
            </a:xfrm>
            <a:prstGeom prst="line">
              <a:avLst/>
            </a:prstGeom>
            <a:noFill/>
            <a:ln w="19050">
              <a:solidFill>
                <a:srgbClr val="000000"/>
              </a:solidFill>
              <a:prstDash val="lgDashDot"/>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grpSp>
      <p:grpSp>
        <p:nvGrpSpPr>
          <p:cNvPr id="37" name="Group 36"/>
          <p:cNvGrpSpPr/>
          <p:nvPr/>
        </p:nvGrpSpPr>
        <p:grpSpPr>
          <a:xfrm>
            <a:off x="5287822" y="4875667"/>
            <a:ext cx="1988514" cy="872256"/>
            <a:chOff x="2725745" y="2077263"/>
            <a:chExt cx="2104454" cy="923113"/>
          </a:xfrm>
        </p:grpSpPr>
        <p:sp>
          <p:nvSpPr>
            <p:cNvPr id="38" name="Line 27"/>
            <p:cNvSpPr>
              <a:spLocks noChangeAspect="1" noChangeShapeType="1"/>
            </p:cNvSpPr>
            <p:nvPr/>
          </p:nvSpPr>
          <p:spPr bwMode="auto">
            <a:xfrm>
              <a:off x="4535086" y="2442397"/>
              <a:ext cx="0" cy="168670"/>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sp>
          <p:nvSpPr>
            <p:cNvPr id="39" name="Trapezio 17"/>
            <p:cNvSpPr/>
            <p:nvPr/>
          </p:nvSpPr>
          <p:spPr bwMode="auto">
            <a:xfrm>
              <a:off x="4349933" y="2611067"/>
              <a:ext cx="372034" cy="81864"/>
            </a:xfrm>
            <a:prstGeom prst="trapezoid">
              <a:avLst/>
            </a:prstGeom>
            <a:solidFill>
              <a:srgbClr val="FFC000"/>
            </a:solidFill>
            <a:ln w="19050" cap="flat" cmpd="sng" algn="ctr">
              <a:solidFill>
                <a:schemeClr val="tx1"/>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en-US" sz="1701">
                <a:latin typeface="Arial" charset="0"/>
              </a:endParaRPr>
            </a:p>
          </p:txBody>
        </p:sp>
        <p:sp>
          <p:nvSpPr>
            <p:cNvPr id="40" name="Line 27"/>
            <p:cNvSpPr>
              <a:spLocks noChangeAspect="1" noChangeShapeType="1"/>
            </p:cNvSpPr>
            <p:nvPr/>
          </p:nvSpPr>
          <p:spPr bwMode="auto">
            <a:xfrm>
              <a:off x="4430311" y="2692931"/>
              <a:ext cx="0" cy="183619"/>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41" name="Straight Connector 40"/>
            <p:cNvCxnSpPr>
              <a:stCxn id="40" idx="1"/>
            </p:cNvCxnSpPr>
            <p:nvPr/>
          </p:nvCxnSpPr>
          <p:spPr bwMode="auto">
            <a:xfrm flipH="1">
              <a:off x="3672659" y="2876550"/>
              <a:ext cx="757653" cy="0"/>
            </a:xfrm>
            <a:prstGeom prst="line">
              <a:avLst/>
            </a:prstGeom>
            <a:noFill/>
            <a:ln w="19050" cap="flat" cmpd="sng" algn="ctr">
              <a:solidFill>
                <a:schemeClr val="tx1"/>
              </a:solidFill>
              <a:prstDash val="solid"/>
              <a:round/>
              <a:headEnd type="none" w="med" len="med"/>
              <a:tailEnd type="none" w="med" len="med"/>
            </a:ln>
            <a:effectLst/>
          </p:spPr>
        </p:cxnSp>
        <p:sp>
          <p:nvSpPr>
            <p:cNvPr id="42" name="Line 27"/>
            <p:cNvSpPr>
              <a:spLocks noChangeAspect="1" noChangeShapeType="1"/>
            </p:cNvSpPr>
            <p:nvPr/>
          </p:nvSpPr>
          <p:spPr bwMode="auto">
            <a:xfrm>
              <a:off x="2725745" y="2142760"/>
              <a:ext cx="0" cy="582453"/>
            </a:xfrm>
            <a:prstGeom prst="line">
              <a:avLst/>
            </a:prstGeom>
            <a:noFill/>
            <a:ln w="19050">
              <a:solidFill>
                <a:srgbClr val="000000"/>
              </a:solidFill>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cxnSp>
          <p:nvCxnSpPr>
            <p:cNvPr id="43" name="Straight Connector 42"/>
            <p:cNvCxnSpPr/>
            <p:nvPr/>
          </p:nvCxnSpPr>
          <p:spPr bwMode="auto">
            <a:xfrm flipH="1">
              <a:off x="2725746" y="2142760"/>
              <a:ext cx="1502767" cy="0"/>
            </a:xfrm>
            <a:prstGeom prst="line">
              <a:avLst/>
            </a:prstGeom>
            <a:noFill/>
            <a:ln w="19050" cap="flat" cmpd="sng" algn="ctr">
              <a:solidFill>
                <a:schemeClr val="tx1"/>
              </a:solidFill>
              <a:prstDash val="solid"/>
              <a:round/>
              <a:headEnd type="stealth" w="med" len="lg"/>
              <a:tailEnd type="none" w="med" len="med"/>
            </a:ln>
            <a:effectLst/>
          </p:spPr>
        </p:cxnSp>
        <p:sp>
          <p:nvSpPr>
            <p:cNvPr id="44" name="Rectangle 1"/>
            <p:cNvSpPr>
              <a:spLocks noChangeArrowheads="1"/>
            </p:cNvSpPr>
            <p:nvPr/>
          </p:nvSpPr>
          <p:spPr bwMode="auto">
            <a:xfrm>
              <a:off x="4228513" y="2077263"/>
              <a:ext cx="601686" cy="398141"/>
            </a:xfrm>
            <a:prstGeom prst="rect">
              <a:avLst/>
            </a:prstGeom>
            <a:solidFill>
              <a:srgbClr val="FFC000"/>
            </a:solidFill>
            <a:ln w="19050" cap="flat" cmpd="sng" algn="ctr">
              <a:solidFill>
                <a:sysClr val="windowText" lastClr="000000"/>
              </a:solidFill>
              <a:prstDash val="solid"/>
              <a:headEnd/>
              <a:tailEnd/>
            </a:ln>
            <a:effectLst/>
          </p:spPr>
          <p:txBody>
            <a:bodyPr wrap="none" lIns="77134" tIns="52143" rIns="77134" bIns="38567" anchor="ctr"/>
            <a:lstStyle/>
            <a:p>
              <a:pPr algn="ctr" defTabSz="783453" hangingPunct="0">
                <a:lnSpc>
                  <a:spcPct val="93000"/>
                </a:lnSpc>
                <a:buSzPct val="100000"/>
                <a:tabLst>
                  <a:tab pos="0" algn="l"/>
                  <a:tab pos="783453" algn="l"/>
                  <a:tab pos="1566906" algn="l"/>
                  <a:tab pos="2350358" algn="l"/>
                  <a:tab pos="3133812" algn="l"/>
                  <a:tab pos="3917264" algn="l"/>
                  <a:tab pos="4700718" algn="l"/>
                  <a:tab pos="5484171" algn="l"/>
                  <a:tab pos="6267622" algn="l"/>
                  <a:tab pos="7051076" algn="l"/>
                  <a:tab pos="7834528" algn="l"/>
                  <a:tab pos="8617980" algn="l"/>
                  <a:tab pos="9401434" algn="l"/>
                  <a:tab pos="10184890" algn="l"/>
                  <a:tab pos="10968342" algn="l"/>
                  <a:tab pos="11751794" algn="l"/>
                  <a:tab pos="12535247" algn="l"/>
                  <a:tab pos="13318698" algn="l"/>
                  <a:tab pos="14102152" algn="l"/>
                  <a:tab pos="14885604" algn="l"/>
                  <a:tab pos="15669056" algn="l"/>
                </a:tabLst>
                <a:defRPr/>
              </a:pPr>
              <a:r>
                <a:rPr lang="en-US" sz="1701" b="1" kern="0">
                  <a:latin typeface="Calibri" pitchFamily="34" charset="0"/>
                  <a:ea typeface="ＭＳ Ｐゴシック"/>
                  <a:cs typeface="Calibri" pitchFamily="34" charset="0"/>
                </a:rPr>
                <a:t>PE</a:t>
              </a:r>
              <a:r>
                <a:rPr lang="en-US" sz="1701" b="1" kern="0" baseline="-25000">
                  <a:latin typeface="Calibri" pitchFamily="34" charset="0"/>
                  <a:ea typeface="ＭＳ Ｐゴシック"/>
                  <a:cs typeface="Calibri" pitchFamily="34" charset="0"/>
                </a:rPr>
                <a:t>0</a:t>
              </a:r>
              <a:endParaRPr lang="en-US" sz="1701" b="1" kern="0" baseline="-25000" dirty="0">
                <a:latin typeface="Calibri" pitchFamily="34" charset="0"/>
                <a:ea typeface="ＭＳ Ｐゴシック"/>
                <a:cs typeface="Calibri" pitchFamily="34" charset="0"/>
              </a:endParaRPr>
            </a:p>
          </p:txBody>
        </p:sp>
        <p:sp>
          <p:nvSpPr>
            <p:cNvPr id="45" name="Line 27"/>
            <p:cNvSpPr>
              <a:spLocks noChangeAspect="1" noChangeShapeType="1"/>
            </p:cNvSpPr>
            <p:nvPr/>
          </p:nvSpPr>
          <p:spPr bwMode="auto">
            <a:xfrm>
              <a:off x="4644686" y="2692931"/>
              <a:ext cx="0" cy="307445"/>
            </a:xfrm>
            <a:prstGeom prst="line">
              <a:avLst/>
            </a:prstGeom>
            <a:noFill/>
            <a:ln w="19050">
              <a:solidFill>
                <a:srgbClr val="000000"/>
              </a:solidFill>
              <a:prstDash val="lgDashDot"/>
              <a:round/>
              <a:headEnd/>
              <a:tailEnd/>
            </a:ln>
            <a:effectLst/>
          </p:spPr>
          <p:txBody>
            <a:bodyPr lIns="78367" tIns="39184" rIns="78367" bIns="39184"/>
            <a:lstStyle/>
            <a:p>
              <a:pPr defTabSz="783453" hangingPunct="0">
                <a:lnSpc>
                  <a:spcPct val="93000"/>
                </a:lnSpc>
                <a:buClr>
                  <a:srgbClr val="000000"/>
                </a:buClr>
                <a:buSzPct val="100000"/>
                <a:defRPr/>
              </a:pPr>
              <a:endParaRPr lang="en-US" sz="1701" b="1" kern="0" dirty="0">
                <a:solidFill>
                  <a:srgbClr val="FFFFFF"/>
                </a:solidFill>
                <a:latin typeface="Calibri" pitchFamily="34" charset="0"/>
                <a:cs typeface="Calibri" pitchFamily="34" charset="0"/>
              </a:endParaRPr>
            </a:p>
          </p:txBody>
        </p:sp>
      </p:grpSp>
      <p:sp>
        <p:nvSpPr>
          <p:cNvPr id="46" name="Moon 45"/>
          <p:cNvSpPr/>
          <p:nvPr/>
        </p:nvSpPr>
        <p:spPr bwMode="auto">
          <a:xfrm>
            <a:off x="6849191" y="4854078"/>
            <a:ext cx="241561" cy="378011"/>
          </a:xfrm>
          <a:prstGeom prst="moon">
            <a:avLst>
              <a:gd name="adj" fmla="val 87500"/>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sp>
        <p:nvSpPr>
          <p:cNvPr id="47" name="Moon 46"/>
          <p:cNvSpPr/>
          <p:nvPr/>
        </p:nvSpPr>
        <p:spPr bwMode="auto">
          <a:xfrm>
            <a:off x="7690252" y="4854078"/>
            <a:ext cx="241561" cy="378011"/>
          </a:xfrm>
          <a:prstGeom prst="moon">
            <a:avLst>
              <a:gd name="adj" fmla="val 87500"/>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sp>
        <p:nvSpPr>
          <p:cNvPr id="48" name="Moon 47"/>
          <p:cNvSpPr/>
          <p:nvPr/>
        </p:nvSpPr>
        <p:spPr bwMode="auto">
          <a:xfrm>
            <a:off x="8604484" y="4845400"/>
            <a:ext cx="241561" cy="378011"/>
          </a:xfrm>
          <a:prstGeom prst="moon">
            <a:avLst>
              <a:gd name="adj" fmla="val 87500"/>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sp>
        <p:nvSpPr>
          <p:cNvPr id="49" name="Moon 48"/>
          <p:cNvSpPr/>
          <p:nvPr/>
        </p:nvSpPr>
        <p:spPr bwMode="auto">
          <a:xfrm>
            <a:off x="9475541" y="4828198"/>
            <a:ext cx="241561" cy="378011"/>
          </a:xfrm>
          <a:prstGeom prst="moon">
            <a:avLst>
              <a:gd name="adj" fmla="val 87500"/>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sp>
        <p:nvSpPr>
          <p:cNvPr id="50" name="Sun 49"/>
          <p:cNvSpPr/>
          <p:nvPr/>
        </p:nvSpPr>
        <p:spPr bwMode="auto">
          <a:xfrm>
            <a:off x="5374367" y="5515791"/>
            <a:ext cx="565024" cy="547558"/>
          </a:xfrm>
          <a:prstGeom prst="sun">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sp>
        <p:nvSpPr>
          <p:cNvPr id="51" name="TextBox 50"/>
          <p:cNvSpPr txBox="1"/>
          <p:nvPr/>
        </p:nvSpPr>
        <p:spPr>
          <a:xfrm>
            <a:off x="1444667" y="5183604"/>
            <a:ext cx="2686166" cy="877548"/>
          </a:xfrm>
          <a:prstGeom prst="rect">
            <a:avLst/>
          </a:prstGeom>
          <a:noFill/>
        </p:spPr>
        <p:txBody>
          <a:bodyPr wrap="square" rtlCol="0">
            <a:spAutoFit/>
          </a:bodyPr>
          <a:lstStyle/>
          <a:p>
            <a:r>
              <a:rPr lang="it-IT" sz="1701" b="1" dirty="0"/>
              <a:t>Private, per core port </a:t>
            </a:r>
          </a:p>
          <a:p>
            <a:r>
              <a:rPr lang="it-IT" sz="1701" b="1" dirty="0">
                <a:sym typeface="Wingdings" panose="05000000000000000000" pitchFamily="2" charset="2"/>
              </a:rPr>
              <a:t>single cycle</a:t>
            </a:r>
            <a:r>
              <a:rPr lang="it-IT" sz="1701" b="1" dirty="0"/>
              <a:t> latency</a:t>
            </a:r>
          </a:p>
          <a:p>
            <a:r>
              <a:rPr lang="it-IT" sz="1701" b="1" dirty="0">
                <a:sym typeface="Wingdings" panose="05000000000000000000" pitchFamily="2" charset="2"/>
              </a:rPr>
              <a:t></a:t>
            </a:r>
            <a:r>
              <a:rPr lang="it-IT" sz="1701" b="1" dirty="0"/>
              <a:t>no contention</a:t>
            </a:r>
          </a:p>
        </p:txBody>
      </p:sp>
      <p:sp>
        <p:nvSpPr>
          <p:cNvPr id="52" name="Oval 51"/>
          <p:cNvSpPr/>
          <p:nvPr/>
        </p:nvSpPr>
        <p:spPr bwMode="auto">
          <a:xfrm rot="5400000">
            <a:off x="5928371" y="5681418"/>
            <a:ext cx="622257" cy="271263"/>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34017" rIns="0" bIns="34017" numCol="1" rtlCol="0" anchor="t" anchorCtr="0" compatLnSpc="1">
            <a:prstTxWarp prst="textNoShape">
              <a:avLst/>
            </a:prstTxWarp>
          </a:bodyPr>
          <a:lstStyle/>
          <a:p>
            <a:pPr>
              <a:lnSpc>
                <a:spcPts val="2268"/>
              </a:lnSpc>
              <a:spcBef>
                <a:spcPts val="567"/>
              </a:spcBef>
              <a:buClr>
                <a:srgbClr val="2A6AB3"/>
              </a:buClr>
              <a:buSzPct val="110000"/>
            </a:pPr>
            <a:endParaRPr lang="it-IT" sz="1701">
              <a:latin typeface="Arial" charset="0"/>
            </a:endParaRPr>
          </a:p>
        </p:txBody>
      </p:sp>
      <p:cxnSp>
        <p:nvCxnSpPr>
          <p:cNvPr id="53" name="Straight Arrow Connector 52"/>
          <p:cNvCxnSpPr>
            <a:endCxn id="52" idx="6"/>
          </p:cNvCxnSpPr>
          <p:nvPr/>
        </p:nvCxnSpPr>
        <p:spPr bwMode="auto">
          <a:xfrm>
            <a:off x="3599234" y="5873927"/>
            <a:ext cx="2640265" cy="254251"/>
          </a:xfrm>
          <a:prstGeom prst="straightConnector1">
            <a:avLst/>
          </a:prstGeom>
          <a:noFill/>
          <a:ln w="28575" cap="flat" cmpd="sng" algn="ctr">
            <a:solidFill>
              <a:srgbClr val="FF0000"/>
            </a:solidFill>
            <a:prstDash val="solid"/>
            <a:round/>
            <a:headEnd type="none" w="med" len="med"/>
            <a:tailEnd type="triangle"/>
          </a:ln>
          <a:effectLst/>
        </p:spPr>
      </p:cxnSp>
      <p:sp>
        <p:nvSpPr>
          <p:cNvPr id="55" name="Slide Number Placeholder 9">
            <a:extLst>
              <a:ext uri="{FF2B5EF4-FFF2-40B4-BE49-F238E27FC236}">
                <a16:creationId xmlns:a16="http://schemas.microsoft.com/office/drawing/2014/main" id="{A228DD5C-248A-474B-960F-1EDBC207D208}"/>
              </a:ext>
            </a:extLst>
          </p:cNvPr>
          <p:cNvSpPr txBox="1">
            <a:spLocks/>
          </p:cNvSpPr>
          <p:nvPr/>
        </p:nvSpPr>
        <p:spPr>
          <a:xfrm>
            <a:off x="10815901" y="6260245"/>
            <a:ext cx="777099" cy="2199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B6DE79-3EF7-DA4A-A4B3-54448DD08F9F}" type="slidenum">
              <a:rPr lang="en-US" sz="1200" b="1">
                <a:solidFill>
                  <a:schemeClr val="bg1"/>
                </a:solidFill>
                <a:latin typeface="Arial" panose="020B0604020202020204" pitchFamily="34" charset="0"/>
                <a:cs typeface="Arial" panose="020B0604020202020204" pitchFamily="34" charset="0"/>
              </a:rPr>
              <a:pPr algn="r"/>
              <a:t>20</a:t>
            </a:fld>
            <a:endParaRPr lang="en-US" sz="1200" b="1" dirty="0">
              <a:solidFill>
                <a:schemeClr val="bg1"/>
              </a:solidFill>
              <a:latin typeface="Arial" panose="020B0604020202020204" pitchFamily="34" charset="0"/>
              <a:cs typeface="Arial" panose="020B0604020202020204" pitchFamily="34" charset="0"/>
            </a:endParaRPr>
          </a:p>
        </p:txBody>
      </p:sp>
      <p:sp>
        <p:nvSpPr>
          <p:cNvPr id="54" name="TextBox 10">
            <a:extLst>
              <a:ext uri="{FF2B5EF4-FFF2-40B4-BE49-F238E27FC236}">
                <a16:creationId xmlns:a16="http://schemas.microsoft.com/office/drawing/2014/main" id="{D9626036-8FBE-4B74-8982-EF8811E7F177}"/>
              </a:ext>
            </a:extLst>
          </p:cNvPr>
          <p:cNvSpPr txBox="1"/>
          <p:nvPr/>
        </p:nvSpPr>
        <p:spPr>
          <a:xfrm>
            <a:off x="430306" y="6208750"/>
            <a:ext cx="10950389" cy="245003"/>
          </a:xfrm>
          <a:prstGeom prst="rect">
            <a:avLst/>
          </a:prstGeom>
          <a:ln w="25400">
            <a:noFill/>
          </a:ln>
        </p:spPr>
        <p:txBody>
          <a:bodyPr wrap="square">
            <a:spAutoFit/>
          </a:bodyPr>
          <a:lstStyle>
            <a:defPPr>
              <a:defRPr lang="en-US"/>
            </a:defPPr>
            <a:lvl1pPr algn="ctr">
              <a:defRPr sz="992" b="1"/>
            </a:lvl1pPr>
          </a:lstStyle>
          <a:p>
            <a:r>
              <a:rPr lang="en-US" b="0" dirty="0"/>
              <a:t>F. Glaser, et al, "Energy-Efficient Hardware-Accelerated Synchronization for Shared-L1-Memory Multiprocessor Clusters," in IEEE TPDS, vol. 32, no. 3, pp. 633-648, 1 March 2021.</a:t>
            </a:r>
          </a:p>
        </p:txBody>
      </p:sp>
    </p:spTree>
    <p:extLst>
      <p:ext uri="{BB962C8B-B14F-4D97-AF65-F5344CB8AC3E}">
        <p14:creationId xmlns:p14="http://schemas.microsoft.com/office/powerpoint/2010/main" val="191547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2" nodeType="click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500"/>
                            </p:stCondLst>
                            <p:childTnLst>
                              <p:par>
                                <p:cTn id="13" presetID="50" presetClass="path" presetSubtype="0" accel="50000" decel="50000" fill="hold" grpId="0" nodeType="afterEffect">
                                  <p:stCondLst>
                                    <p:cond delay="0"/>
                                  </p:stCondLst>
                                  <p:childTnLst>
                                    <p:animMotion origin="layout" path="M 0.01447 -0.02596 L 0.01447 0.01911 C 0.01447 0.03896 -0.01075 0.06419 -0.03141 0.06419 L -0.07758 0.06419 " pathEditMode="relative" rAng="5400000" ptsTypes="AAAA">
                                      <p:cBhvr>
                                        <p:cTn id="14" dur="500" fill="hold"/>
                                        <p:tgtEl>
                                          <p:spTgt spid="46"/>
                                        </p:tgtEl>
                                        <p:attrNameLst>
                                          <p:attrName>ppt_x</p:attrName>
                                          <p:attrName>ppt_y</p:attrName>
                                        </p:attrNameLst>
                                      </p:cBhvr>
                                      <p:rCtr x="-4602" y="4508"/>
                                    </p:animMotion>
                                  </p:childTnLst>
                                </p:cTn>
                              </p:par>
                            </p:childTnLst>
                          </p:cTn>
                        </p:par>
                        <p:par>
                          <p:cTn id="15" fill="hold">
                            <p:stCondLst>
                              <p:cond delay="1000"/>
                            </p:stCondLst>
                            <p:childTnLst>
                              <p:par>
                                <p:cTn id="16" presetID="10" presetClass="exit" presetSubtype="0" fill="hold" grpId="1" nodeType="afterEffect">
                                  <p:stCondLst>
                                    <p:cond delay="0"/>
                                  </p:stCondLst>
                                  <p:childTnLst>
                                    <p:animEffect transition="out" filter="fade">
                                      <p:cBhvr>
                                        <p:cTn id="17" dur="500"/>
                                        <p:tgtEl>
                                          <p:spTgt spid="46"/>
                                        </p:tgtEl>
                                      </p:cBhvr>
                                    </p:animEffect>
                                    <p:set>
                                      <p:cBhvr>
                                        <p:cTn id="18" dur="1" fill="hold">
                                          <p:stCondLst>
                                            <p:cond delay="499"/>
                                          </p:stCondLst>
                                        </p:cTn>
                                        <p:tgtEl>
                                          <p:spTgt spid="46"/>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37"/>
                                        </p:tgtEl>
                                      </p:cBhvr>
                                    </p:animEffect>
                                    <p:set>
                                      <p:cBhvr>
                                        <p:cTn id="21" dur="1" fill="hold">
                                          <p:stCondLst>
                                            <p:cond delay="499"/>
                                          </p:stCondLst>
                                        </p:cTn>
                                        <p:tgtEl>
                                          <p:spTgt spid="37"/>
                                        </p:tgtEl>
                                        <p:attrNameLst>
                                          <p:attrName>style.visibility</p:attrName>
                                        </p:attrNameLst>
                                      </p:cBhvr>
                                      <p:to>
                                        <p:strVal val="hidden"/>
                                      </p:to>
                                    </p:set>
                                  </p:childTnLst>
                                </p:cTn>
                              </p:par>
                            </p:childTnLst>
                          </p:cTn>
                        </p:par>
                        <p:par>
                          <p:cTn id="22" fill="hold">
                            <p:stCondLst>
                              <p:cond delay="1500"/>
                            </p:stCondLst>
                            <p:childTnLst>
                              <p:par>
                                <p:cTn id="23" presetID="10" presetClass="entr" presetSubtype="0" fill="hold" grpId="2"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000"/>
                            </p:stCondLst>
                            <p:childTnLst>
                              <p:par>
                                <p:cTn id="27" presetID="50" presetClass="path" presetSubtype="0" accel="50000" decel="50000" fill="hold" grpId="0" nodeType="afterEffect">
                                  <p:stCondLst>
                                    <p:cond delay="0"/>
                                  </p:stCondLst>
                                  <p:childTnLst>
                                    <p:animMotion origin="layout" path="M 0.01474 -0.02915 L 0.01474 0.02695 C 0.01474 0.05219 -0.0368 0.08428 -0.07882 0.08428 L -0.17349 0.08428 " pathEditMode="relative" rAng="5400000" ptsTypes="AAAA">
                                      <p:cBhvr>
                                        <p:cTn id="28" dur="500" fill="hold"/>
                                        <p:tgtEl>
                                          <p:spTgt spid="47"/>
                                        </p:tgtEl>
                                        <p:attrNameLst>
                                          <p:attrName>ppt_x</p:attrName>
                                          <p:attrName>ppt_y</p:attrName>
                                        </p:attrNameLst>
                                      </p:cBhvr>
                                      <p:rCtr x="-9412" y="5659"/>
                                    </p:animMotion>
                                  </p:childTnLst>
                                </p:cTn>
                              </p:par>
                            </p:childTnLst>
                          </p:cTn>
                        </p:par>
                        <p:par>
                          <p:cTn id="29" fill="hold">
                            <p:stCondLst>
                              <p:cond delay="2500"/>
                            </p:stCondLst>
                            <p:childTnLst>
                              <p:par>
                                <p:cTn id="30" presetID="10" presetClass="exit" presetSubtype="0" fill="hold" grpId="1" nodeType="afterEffect">
                                  <p:stCondLst>
                                    <p:cond delay="0"/>
                                  </p:stCondLst>
                                  <p:childTnLst>
                                    <p:animEffect transition="out" filter="fade">
                                      <p:cBhvr>
                                        <p:cTn id="31" dur="500"/>
                                        <p:tgtEl>
                                          <p:spTgt spid="47"/>
                                        </p:tgtEl>
                                      </p:cBhvr>
                                    </p:animEffect>
                                    <p:set>
                                      <p:cBhvr>
                                        <p:cTn id="32" dur="1" fill="hold">
                                          <p:stCondLst>
                                            <p:cond delay="499"/>
                                          </p:stCondLst>
                                        </p:cTn>
                                        <p:tgtEl>
                                          <p:spTgt spid="4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26"/>
                                        </p:tgtEl>
                                      </p:cBhvr>
                                    </p:animEffect>
                                    <p:set>
                                      <p:cBhvr>
                                        <p:cTn id="35" dur="1" fill="hold">
                                          <p:stCondLst>
                                            <p:cond delay="499"/>
                                          </p:stCondLst>
                                        </p:cTn>
                                        <p:tgtEl>
                                          <p:spTgt spid="26"/>
                                        </p:tgtEl>
                                        <p:attrNameLst>
                                          <p:attrName>style.visibility</p:attrName>
                                        </p:attrNameLst>
                                      </p:cBhvr>
                                      <p:to>
                                        <p:strVal val="hidden"/>
                                      </p:to>
                                    </p:set>
                                  </p:childTnLst>
                                </p:cTn>
                              </p:par>
                            </p:childTnLst>
                          </p:cTn>
                        </p:par>
                        <p:par>
                          <p:cTn id="36" fill="hold">
                            <p:stCondLst>
                              <p:cond delay="3000"/>
                            </p:stCondLst>
                            <p:childTnLst>
                              <p:par>
                                <p:cTn id="37" presetID="10" presetClass="entr" presetSubtype="0" fill="hold" grpId="2"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par>
                          <p:cTn id="40" fill="hold">
                            <p:stCondLst>
                              <p:cond delay="3500"/>
                            </p:stCondLst>
                            <p:childTnLst>
                              <p:par>
                                <p:cTn id="41" presetID="50" presetClass="path" presetSubtype="0" accel="50000" decel="50000" fill="hold" grpId="0" nodeType="afterEffect">
                                  <p:stCondLst>
                                    <p:cond delay="0"/>
                                  </p:stCondLst>
                                  <p:childTnLst>
                                    <p:animMotion origin="layout" path="M 0.00138 -0.05733 L 0.00138 0.01126 C 0.00138 0.04213 -0.07951 0.08108 -0.14538 0.08108 L -0.29379 0.08108 " pathEditMode="relative" rAng="5400000" ptsTypes="AAAA">
                                      <p:cBhvr>
                                        <p:cTn id="42" dur="500" fill="hold"/>
                                        <p:tgtEl>
                                          <p:spTgt spid="48"/>
                                        </p:tgtEl>
                                        <p:attrNameLst>
                                          <p:attrName>ppt_x</p:attrName>
                                          <p:attrName>ppt_y</p:attrName>
                                        </p:attrNameLst>
                                      </p:cBhvr>
                                      <p:rCtr x="-14758" y="6908"/>
                                    </p:animMotion>
                                  </p:childTnLst>
                                </p:cTn>
                              </p:par>
                            </p:childTnLst>
                          </p:cTn>
                        </p:par>
                        <p:par>
                          <p:cTn id="43" fill="hold">
                            <p:stCondLst>
                              <p:cond delay="4000"/>
                            </p:stCondLst>
                            <p:childTnLst>
                              <p:par>
                                <p:cTn id="44" presetID="10" presetClass="exit" presetSubtype="0" fill="hold" grpId="1" nodeType="afterEffect">
                                  <p:stCondLst>
                                    <p:cond delay="0"/>
                                  </p:stCondLst>
                                  <p:childTnLst>
                                    <p:animEffect transition="out" filter="fade">
                                      <p:cBhvr>
                                        <p:cTn id="45" dur="500"/>
                                        <p:tgtEl>
                                          <p:spTgt spid="48"/>
                                        </p:tgtEl>
                                      </p:cBhvr>
                                    </p:animEffect>
                                    <p:set>
                                      <p:cBhvr>
                                        <p:cTn id="46" dur="1" fill="hold">
                                          <p:stCondLst>
                                            <p:cond delay="499"/>
                                          </p:stCondLst>
                                        </p:cTn>
                                        <p:tgtEl>
                                          <p:spTgt spid="48"/>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17"/>
                                        </p:tgtEl>
                                      </p:cBhvr>
                                    </p:animEffect>
                                    <p:set>
                                      <p:cBhvr>
                                        <p:cTn id="49" dur="1" fill="hold">
                                          <p:stCondLst>
                                            <p:cond delay="499"/>
                                          </p:stCondLst>
                                        </p:cTn>
                                        <p:tgtEl>
                                          <p:spTgt spid="17"/>
                                        </p:tgtEl>
                                        <p:attrNameLst>
                                          <p:attrName>style.visibility</p:attrName>
                                        </p:attrNameLst>
                                      </p:cBhvr>
                                      <p:to>
                                        <p:strVal val="hidden"/>
                                      </p:to>
                                    </p:set>
                                  </p:childTnLst>
                                </p:cTn>
                              </p:par>
                            </p:childTnLst>
                          </p:cTn>
                        </p:par>
                        <p:par>
                          <p:cTn id="50" fill="hold">
                            <p:stCondLst>
                              <p:cond delay="4500"/>
                            </p:stCondLst>
                            <p:childTnLst>
                              <p:par>
                                <p:cTn id="51" presetID="10" presetClass="entr" presetSubtype="0" fill="hold" grpId="2"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5000"/>
                            </p:stCondLst>
                            <p:childTnLst>
                              <p:par>
                                <p:cTn id="55" presetID="50" presetClass="path" presetSubtype="0" accel="50000" decel="50000" fill="hold" grpId="0" nodeType="afterEffect">
                                  <p:stCondLst>
                                    <p:cond delay="0"/>
                                  </p:stCondLst>
                                  <p:childTnLst>
                                    <p:animMotion origin="layout" path="M 0.00234 -0.00147 L 0.00234 0.07496 C 0.00234 0.10926 -0.10666 0.15287 -0.1954 0.15287 L -0.39534 0.15287 " pathEditMode="relative" rAng="5400000" ptsTypes="AAAA">
                                      <p:cBhvr>
                                        <p:cTn id="56" dur="500" fill="hold"/>
                                        <p:tgtEl>
                                          <p:spTgt spid="49"/>
                                        </p:tgtEl>
                                        <p:attrNameLst>
                                          <p:attrName>ppt_x</p:attrName>
                                          <p:attrName>ppt_y</p:attrName>
                                        </p:attrNameLst>
                                      </p:cBhvr>
                                      <p:rCtr x="-19884" y="7717"/>
                                    </p:animMotion>
                                  </p:childTnLst>
                                </p:cTn>
                              </p:par>
                            </p:childTnLst>
                          </p:cTn>
                        </p:par>
                        <p:par>
                          <p:cTn id="57" fill="hold">
                            <p:stCondLst>
                              <p:cond delay="5500"/>
                            </p:stCondLst>
                            <p:childTnLst>
                              <p:par>
                                <p:cTn id="58" presetID="10" presetClass="exit" presetSubtype="0" fill="hold" grpId="1" nodeType="afterEffect">
                                  <p:stCondLst>
                                    <p:cond delay="0"/>
                                  </p:stCondLst>
                                  <p:childTnLst>
                                    <p:animEffect transition="out" filter="fade">
                                      <p:cBhvr>
                                        <p:cTn id="59" dur="500"/>
                                        <p:tgtEl>
                                          <p:spTgt spid="49"/>
                                        </p:tgtEl>
                                      </p:cBhvr>
                                    </p:animEffect>
                                    <p:set>
                                      <p:cBhvr>
                                        <p:cTn id="60" dur="1" fill="hold">
                                          <p:stCondLst>
                                            <p:cond delay="499"/>
                                          </p:stCondLst>
                                        </p:cTn>
                                        <p:tgtEl>
                                          <p:spTgt spid="49"/>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8"/>
                                        </p:tgtEl>
                                      </p:cBhvr>
                                    </p:animEffect>
                                    <p:set>
                                      <p:cBhvr>
                                        <p:cTn id="63" dur="1" fill="hold">
                                          <p:stCondLst>
                                            <p:cond delay="499"/>
                                          </p:stCondLst>
                                        </p:cTn>
                                        <p:tgtEl>
                                          <p:spTgt spid="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1" nodeType="click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500"/>
                                        <p:tgtEl>
                                          <p:spTgt spid="50"/>
                                        </p:tgtEl>
                                      </p:cBhvr>
                                    </p:animEffect>
                                  </p:childTnLst>
                                </p:cTn>
                              </p:par>
                            </p:childTnLst>
                          </p:cTn>
                        </p:par>
                        <p:par>
                          <p:cTn id="69" fill="hold">
                            <p:stCondLst>
                              <p:cond delay="500"/>
                            </p:stCondLst>
                            <p:childTnLst>
                              <p:par>
                                <p:cTn id="70" presetID="50" presetClass="path" presetSubtype="0" accel="50000" decel="50000" fill="hold" grpId="0" nodeType="afterEffect">
                                  <p:stCondLst>
                                    <p:cond delay="0"/>
                                  </p:stCondLst>
                                  <p:childTnLst>
                                    <p:animMotion origin="layout" path="M -0.0022 -0.00171 L -0.0022 -0.06099 C -0.0022 -0.08721 0.12471 -0.12003 0.22792 -0.12003 L 0.45818 -0.12003 " pathEditMode="relative" rAng="16200000" ptsTypes="AAAA">
                                      <p:cBhvr>
                                        <p:cTn id="71" dur="500" fill="hold"/>
                                        <p:tgtEl>
                                          <p:spTgt spid="50"/>
                                        </p:tgtEl>
                                        <p:attrNameLst>
                                          <p:attrName>ppt_x</p:attrName>
                                          <p:attrName>ppt_y</p:attrName>
                                        </p:attrNameLst>
                                      </p:cBhvr>
                                      <p:rCtr x="23012" y="-5904"/>
                                    </p:animMotion>
                                  </p:childTnLst>
                                </p:cTn>
                              </p:par>
                              <p:par>
                                <p:cTn id="72" presetID="10" presetClass="entr" presetSubtype="0"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1000"/>
                                        <p:tgtEl>
                                          <p:spTgt spid="37"/>
                                        </p:tgtEl>
                                      </p:cBhvr>
                                    </p:animEffect>
                                  </p:childTnLst>
                                </p:cTn>
                              </p:par>
                              <p:par>
                                <p:cTn id="75" presetID="10" presetClass="entr" presetSubtype="0" fill="hold"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childTnLst>
                                </p:cTn>
                              </p:par>
                              <p:par>
                                <p:cTn id="78" presetID="10" presetClass="entr" presetSubtype="0" fill="hold"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childTnLst>
                                </p:cTn>
                              </p:par>
                              <p:par>
                                <p:cTn id="81" presetID="10" presetClass="entr" presetSubtype="0" fill="hold" nodeType="with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1000"/>
                                        <p:tgtEl>
                                          <p:spTgt spid="8"/>
                                        </p:tgtEl>
                                      </p:cBhvr>
                                    </p:animEffect>
                                  </p:childTnLst>
                                </p:cTn>
                              </p:par>
                            </p:childTnLst>
                          </p:cTn>
                        </p:par>
                        <p:par>
                          <p:cTn id="84" fill="hold">
                            <p:stCondLst>
                              <p:cond delay="1500"/>
                            </p:stCondLst>
                            <p:childTnLst>
                              <p:par>
                                <p:cTn id="85" presetID="10" presetClass="exit" presetSubtype="0" fill="hold" grpId="2" nodeType="afterEffect">
                                  <p:stCondLst>
                                    <p:cond delay="0"/>
                                  </p:stCondLst>
                                  <p:childTnLst>
                                    <p:animEffect transition="out" filter="fade">
                                      <p:cBhvr>
                                        <p:cTn id="86" dur="500"/>
                                        <p:tgtEl>
                                          <p:spTgt spid="50"/>
                                        </p:tgtEl>
                                      </p:cBhvr>
                                    </p:animEffect>
                                    <p:set>
                                      <p:cBhvr>
                                        <p:cTn id="87"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6" grpId="0" animBg="1"/>
      <p:bldP spid="46" grpId="1" animBg="1"/>
      <p:bldP spid="46" grpId="2"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a:noFill/>
        </p:spPr>
        <p:txBody>
          <a:bodyPr vert="horz" lIns="0" tIns="0" rIns="0" bIns="0" rtlCol="0" anchor="ctr">
            <a:noAutofit/>
          </a:bodyPr>
          <a:lstStyle/>
          <a:p>
            <a:r>
              <a:rPr lang="en-GB" sz="4000" dirty="0"/>
              <a:t>Barrier: Results</a:t>
            </a:r>
          </a:p>
        </p:txBody>
      </p:sp>
      <p:sp>
        <p:nvSpPr>
          <p:cNvPr id="5" name="Foliennummernplatzhalter 4"/>
          <p:cNvSpPr>
            <a:spLocks noGrp="1"/>
          </p:cNvSpPr>
          <p:nvPr>
            <p:ph type="sldNum" sz="quarter" idx="12"/>
          </p:nvPr>
        </p:nvSpPr>
        <p:spPr/>
        <p:txBody>
          <a:bodyPr/>
          <a:lstStyle/>
          <a:p>
            <a:fld id="{6C6AE60A-B69C-4790-82F7-3882EDF23186}" type="slidenum">
              <a:rPr lang="en-GB" smtClean="0"/>
              <a:pPr/>
              <a:t>21</a:t>
            </a:fld>
            <a:endParaRPr lang="en-GB" dirty="0"/>
          </a:p>
        </p:txBody>
      </p:sp>
      <p:sp>
        <p:nvSpPr>
          <p:cNvPr id="6" name="Content Placeholder 5">
            <a:extLst>
              <a:ext uri="{FF2B5EF4-FFF2-40B4-BE49-F238E27FC236}">
                <a16:creationId xmlns:a16="http://schemas.microsoft.com/office/drawing/2014/main" id="{D81F82AC-6BA6-A94A-ABF2-33035DE2BBE2}"/>
              </a:ext>
            </a:extLst>
          </p:cNvPr>
          <p:cNvSpPr>
            <a:spLocks noGrp="1"/>
          </p:cNvSpPr>
          <p:nvPr>
            <p:ph idx="4294967295"/>
          </p:nvPr>
        </p:nvSpPr>
        <p:spPr>
          <a:xfrm>
            <a:off x="162560" y="3919538"/>
            <a:ext cx="10942320" cy="1562100"/>
          </a:xfrm>
        </p:spPr>
        <p:txBody>
          <a:bodyPr vert="horz" lIns="0" tIns="46800" rIns="0" bIns="45720" rtlCol="0">
            <a:noAutofit/>
          </a:bodyPr>
          <a:lstStyle/>
          <a:p>
            <a:r>
              <a:rPr lang="en-US" sz="2000" b="0" dirty="0">
                <a:solidFill>
                  <a:schemeClr val="tx1"/>
                </a:solidFill>
                <a:latin typeface="+mn-lt"/>
              </a:rPr>
              <a:t>Fully parallel access to SCU: Barrier cost constant</a:t>
            </a:r>
          </a:p>
          <a:p>
            <a:r>
              <a:rPr lang="en-US" sz="2000" b="0" dirty="0">
                <a:solidFill>
                  <a:schemeClr val="tx1"/>
                </a:solidFill>
                <a:latin typeface="+mn-lt"/>
              </a:rPr>
              <a:t>Primitive energy cost: Down by up to 30x</a:t>
            </a:r>
          </a:p>
          <a:p>
            <a:r>
              <a:rPr lang="en-US" sz="2000" b="0" dirty="0">
                <a:solidFill>
                  <a:schemeClr val="tx1"/>
                </a:solidFill>
                <a:latin typeface="+mn-lt"/>
              </a:rPr>
              <a:t>Minimum parallel section for 10% overhead in terms of …</a:t>
            </a:r>
          </a:p>
          <a:p>
            <a:pPr lvl="1"/>
            <a:r>
              <a:rPr lang="en-US" sz="2000" dirty="0">
                <a:solidFill>
                  <a:schemeClr val="tx1"/>
                </a:solidFill>
                <a:latin typeface="+mn-lt"/>
              </a:rPr>
              <a:t>… cycles: ~100 instead of &gt; 1000 cycles</a:t>
            </a:r>
          </a:p>
          <a:p>
            <a:pPr lvl="1"/>
            <a:r>
              <a:rPr lang="en-US" sz="2000" dirty="0">
                <a:solidFill>
                  <a:schemeClr val="tx1"/>
                </a:solidFill>
                <a:latin typeface="+mn-lt"/>
              </a:rPr>
              <a:t>… energy: ~70 instead of &gt; 2000 cycles</a:t>
            </a:r>
          </a:p>
        </p:txBody>
      </p:sp>
      <p:pic>
        <p:nvPicPr>
          <p:cNvPr id="7" name="Picture 6">
            <a:extLst>
              <a:ext uri="{FF2B5EF4-FFF2-40B4-BE49-F238E27FC236}">
                <a16:creationId xmlns:a16="http://schemas.microsoft.com/office/drawing/2014/main" id="{8C975482-91CD-C845-8F64-886977A0F0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305" y="1005099"/>
            <a:ext cx="5050899" cy="2775634"/>
          </a:xfrm>
          <a:prstGeom prst="rect">
            <a:avLst/>
          </a:prstGeom>
        </p:spPr>
      </p:pic>
      <p:pic>
        <p:nvPicPr>
          <p:cNvPr id="9" name="Picture 8">
            <a:extLst>
              <a:ext uri="{FF2B5EF4-FFF2-40B4-BE49-F238E27FC236}">
                <a16:creationId xmlns:a16="http://schemas.microsoft.com/office/drawing/2014/main" id="{F42214A1-3F80-9A4F-8D3D-7D04892917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078" y="988046"/>
            <a:ext cx="4801852" cy="2886662"/>
          </a:xfrm>
          <a:prstGeom prst="rect">
            <a:avLst/>
          </a:prstGeom>
        </p:spPr>
      </p:pic>
      <p:pic>
        <p:nvPicPr>
          <p:cNvPr id="11" name="Picture 10">
            <a:extLst>
              <a:ext uri="{FF2B5EF4-FFF2-40B4-BE49-F238E27FC236}">
                <a16:creationId xmlns:a16="http://schemas.microsoft.com/office/drawing/2014/main" id="{20064406-D60A-304B-957D-3F40196DB8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0305" y="1005098"/>
            <a:ext cx="5050899" cy="2775633"/>
          </a:xfrm>
          <a:prstGeom prst="rect">
            <a:avLst/>
          </a:prstGeom>
        </p:spPr>
      </p:pic>
    </p:spTree>
    <p:extLst>
      <p:ext uri="{BB962C8B-B14F-4D97-AF65-F5344CB8AC3E}">
        <p14:creationId xmlns:p14="http://schemas.microsoft.com/office/powerpoint/2010/main" val="3573376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A2610-7108-6C49-8C46-386B4B194EEF}"/>
              </a:ext>
            </a:extLst>
          </p:cNvPr>
          <p:cNvSpPr>
            <a:spLocks noGrp="1"/>
          </p:cNvSpPr>
          <p:nvPr>
            <p:ph type="title"/>
          </p:nvPr>
        </p:nvSpPr>
        <p:spPr/>
        <p:txBody>
          <a:bodyPr/>
          <a:lstStyle/>
          <a:p>
            <a:r>
              <a:rPr lang="en-US" b="1" dirty="0"/>
              <a:t>Efficiently Global Data Mover</a:t>
            </a:r>
            <a:br>
              <a:rPr lang="en-US" b="1" dirty="0"/>
            </a:br>
            <a:r>
              <a:rPr lang="en-US" sz="2000" dirty="0"/>
              <a:t>hide L2main memory latency</a:t>
            </a:r>
            <a:endParaRPr lang="en-US" sz="1701" dirty="0"/>
          </a:p>
        </p:txBody>
      </p:sp>
      <p:sp>
        <p:nvSpPr>
          <p:cNvPr id="5" name="Slide Number Placeholder 4">
            <a:extLst>
              <a:ext uri="{FF2B5EF4-FFF2-40B4-BE49-F238E27FC236}">
                <a16:creationId xmlns:a16="http://schemas.microsoft.com/office/drawing/2014/main" id="{6CAA2B65-E7D3-504D-B7DC-F589E27B2258}"/>
              </a:ext>
            </a:extLst>
          </p:cNvPr>
          <p:cNvSpPr>
            <a:spLocks noGrp="1"/>
          </p:cNvSpPr>
          <p:nvPr>
            <p:ph type="sldNum" sz="quarter" idx="12"/>
          </p:nvPr>
        </p:nvSpPr>
        <p:spPr/>
        <p:txBody>
          <a:bodyPr/>
          <a:lstStyle/>
          <a:p>
            <a:fld id="{5ACA52AF-F19D-405C-AD5F-7D94B96A5CC3}" type="slidenum">
              <a:rPr lang="de-CH" noProof="0" smtClean="0">
                <a:solidFill>
                  <a:schemeClr val="tx1"/>
                </a:solidFill>
              </a:rPr>
              <a:t>22</a:t>
            </a:fld>
            <a:endParaRPr lang="de-CH" noProof="0" dirty="0">
              <a:solidFill>
                <a:schemeClr val="tx1"/>
              </a:solidFill>
            </a:endParaRPr>
          </a:p>
        </p:txBody>
      </p:sp>
      <p:sp>
        <p:nvSpPr>
          <p:cNvPr id="3" name="Content Placeholder 2">
            <a:extLst>
              <a:ext uri="{FF2B5EF4-FFF2-40B4-BE49-F238E27FC236}">
                <a16:creationId xmlns:a16="http://schemas.microsoft.com/office/drawing/2014/main" id="{D2C6D009-5773-6247-A006-690137CE2618}"/>
              </a:ext>
            </a:extLst>
          </p:cNvPr>
          <p:cNvSpPr>
            <a:spLocks noGrp="1"/>
          </p:cNvSpPr>
          <p:nvPr>
            <p:ph idx="4294967295"/>
          </p:nvPr>
        </p:nvSpPr>
        <p:spPr>
          <a:xfrm>
            <a:off x="0" y="2357438"/>
            <a:ext cx="5799138" cy="2982912"/>
          </a:xfrm>
        </p:spPr>
        <p:txBody>
          <a:bodyPr/>
          <a:lstStyle/>
          <a:p>
            <a:r>
              <a:rPr lang="en-US" sz="2000" b="0" dirty="0">
                <a:solidFill>
                  <a:schemeClr val="tx1"/>
                </a:solidFill>
                <a:latin typeface="+mn-lt"/>
              </a:rPr>
              <a:t>64-bit AXI DMA – explicit double-buffered transfers – </a:t>
            </a:r>
            <a:r>
              <a:rPr lang="en-US" sz="2000" b="0" dirty="0">
                <a:solidFill>
                  <a:srgbClr val="FF0000"/>
                </a:solidFill>
                <a:latin typeface="+mn-lt"/>
              </a:rPr>
              <a:t>better than D$</a:t>
            </a:r>
            <a:endParaRPr lang="en-US" sz="2000" b="0" dirty="0">
              <a:solidFill>
                <a:schemeClr val="tx1"/>
              </a:solidFill>
              <a:latin typeface="+mn-lt"/>
            </a:endParaRPr>
          </a:p>
          <a:p>
            <a:r>
              <a:rPr lang="en-US" sz="2000" b="0" dirty="0">
                <a:solidFill>
                  <a:schemeClr val="tx1"/>
                </a:solidFill>
                <a:latin typeface="+mn-lt"/>
              </a:rPr>
              <a:t>Tightly coupled with Snitch (&lt;10 cycles configuration)</a:t>
            </a:r>
          </a:p>
          <a:p>
            <a:r>
              <a:rPr lang="en-US" sz="2000" b="0" dirty="0">
                <a:solidFill>
                  <a:schemeClr val="tx1"/>
                </a:solidFill>
                <a:latin typeface="+mn-lt"/>
              </a:rPr>
              <a:t>Operates on wide 512-bit data-bus</a:t>
            </a:r>
          </a:p>
          <a:p>
            <a:r>
              <a:rPr lang="en-US" sz="2000" b="0" dirty="0">
                <a:solidFill>
                  <a:schemeClr val="tx1"/>
                </a:solidFill>
                <a:latin typeface="+mn-lt"/>
              </a:rPr>
              <a:t>Hardware support to copy 2D shapes</a:t>
            </a:r>
          </a:p>
          <a:p>
            <a:r>
              <a:rPr lang="en-US" sz="2000" b="0" dirty="0">
                <a:solidFill>
                  <a:schemeClr val="tx1"/>
                </a:solidFill>
                <a:latin typeface="+mn-lt"/>
              </a:rPr>
              <a:t>Higher-dimensionality handled by SW</a:t>
            </a:r>
          </a:p>
          <a:p>
            <a:r>
              <a:rPr lang="en-US" sz="2000" b="0" dirty="0" err="1">
                <a:solidFill>
                  <a:schemeClr val="tx1"/>
                </a:solidFill>
                <a:latin typeface="+mn-lt"/>
              </a:rPr>
              <a:t>Intrinsics</a:t>
            </a:r>
            <a:r>
              <a:rPr lang="en-US" sz="2000" b="0" dirty="0">
                <a:solidFill>
                  <a:schemeClr val="tx1"/>
                </a:solidFill>
                <a:latin typeface="+mn-lt"/>
              </a:rPr>
              <a:t>/library for easy programming</a:t>
            </a:r>
          </a:p>
          <a:p>
            <a:pPr marL="252005" lvl="1" indent="0">
              <a:buNone/>
            </a:pPr>
            <a:endParaRPr lang="en-US" sz="1600" dirty="0">
              <a:solidFill>
                <a:schemeClr val="tx1"/>
              </a:solidFill>
              <a:latin typeface="+mn-lt"/>
            </a:endParaRPr>
          </a:p>
        </p:txBody>
      </p:sp>
      <p:sp>
        <p:nvSpPr>
          <p:cNvPr id="9" name="Freeform 8">
            <a:extLst>
              <a:ext uri="{FF2B5EF4-FFF2-40B4-BE49-F238E27FC236}">
                <a16:creationId xmlns:a16="http://schemas.microsoft.com/office/drawing/2014/main" id="{19610AC0-405B-5346-A610-639434F0974D}"/>
              </a:ext>
            </a:extLst>
          </p:cNvPr>
          <p:cNvSpPr/>
          <p:nvPr/>
        </p:nvSpPr>
        <p:spPr>
          <a:xfrm>
            <a:off x="2594548" y="1414512"/>
            <a:ext cx="1229254" cy="686176"/>
          </a:xfrm>
          <a:custGeom>
            <a:avLst/>
            <a:gdLst>
              <a:gd name="connsiteX0" fmla="*/ 0 w 1452104"/>
              <a:gd name="connsiteY0" fmla="*/ 0 h 726186"/>
              <a:gd name="connsiteX1" fmla="*/ 1452104 w 1452104"/>
              <a:gd name="connsiteY1" fmla="*/ 0 h 726186"/>
              <a:gd name="connsiteX2" fmla="*/ 1452104 w 1452104"/>
              <a:gd name="connsiteY2" fmla="*/ 726186 h 726186"/>
              <a:gd name="connsiteX3" fmla="*/ 0 w 1452104"/>
              <a:gd name="connsiteY3" fmla="*/ 726186 h 726186"/>
            </a:gdLst>
            <a:ahLst/>
            <a:cxnLst>
              <a:cxn ang="0">
                <a:pos x="connsiteX0" y="connsiteY0"/>
              </a:cxn>
              <a:cxn ang="0">
                <a:pos x="connsiteX1" y="connsiteY1"/>
              </a:cxn>
              <a:cxn ang="0">
                <a:pos x="connsiteX2" y="connsiteY2"/>
              </a:cxn>
              <a:cxn ang="0">
                <a:pos x="connsiteX3" y="connsiteY3"/>
              </a:cxn>
            </a:cxnLst>
            <a:rect l="l" t="t" r="r" b="b"/>
            <a:pathLst>
              <a:path w="1452104" h="726186">
                <a:moveTo>
                  <a:pt x="0" y="0"/>
                </a:moveTo>
                <a:lnTo>
                  <a:pt x="1452104" y="0"/>
                </a:lnTo>
                <a:lnTo>
                  <a:pt x="1452104" y="726186"/>
                </a:lnTo>
                <a:lnTo>
                  <a:pt x="0" y="726186"/>
                </a:lnTo>
                <a:close/>
              </a:path>
            </a:pathLst>
          </a:custGeom>
          <a:solidFill>
            <a:srgbClr val="F8BD3F"/>
          </a:solidFill>
          <a:ln w="12584" cap="sq">
            <a:noFill/>
            <a:prstDash val="solid"/>
            <a:miter/>
          </a:ln>
        </p:spPr>
        <p:txBody>
          <a:bodyPr rtlCol="0" anchor="ctr"/>
          <a:lstStyle/>
          <a:p>
            <a:pPr algn="ctr"/>
            <a:r>
              <a:rPr lang="en-US" sz="1701" dirty="0">
                <a:solidFill>
                  <a:schemeClr val="bg2"/>
                </a:solidFill>
              </a:rPr>
              <a:t>Snitch Core</a:t>
            </a:r>
          </a:p>
        </p:txBody>
      </p:sp>
      <p:sp>
        <p:nvSpPr>
          <p:cNvPr id="66" name="Freeform 65">
            <a:extLst>
              <a:ext uri="{FF2B5EF4-FFF2-40B4-BE49-F238E27FC236}">
                <a16:creationId xmlns:a16="http://schemas.microsoft.com/office/drawing/2014/main" id="{50841220-199D-3F42-8EC2-79447C085A80}"/>
              </a:ext>
            </a:extLst>
          </p:cNvPr>
          <p:cNvSpPr/>
          <p:nvPr/>
        </p:nvSpPr>
        <p:spPr>
          <a:xfrm>
            <a:off x="7693187" y="1414511"/>
            <a:ext cx="1229254" cy="686177"/>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701" dirty="0">
                <a:solidFill>
                  <a:schemeClr val="bg2"/>
                </a:solidFill>
              </a:rPr>
              <a:t>DMA Backend</a:t>
            </a:r>
          </a:p>
        </p:txBody>
      </p:sp>
      <p:sp>
        <p:nvSpPr>
          <p:cNvPr id="72" name="Right Arrow 71">
            <a:extLst>
              <a:ext uri="{FF2B5EF4-FFF2-40B4-BE49-F238E27FC236}">
                <a16:creationId xmlns:a16="http://schemas.microsoft.com/office/drawing/2014/main" id="{1645E8D6-4D73-F545-8D19-3AED44F7239E}"/>
              </a:ext>
            </a:extLst>
          </p:cNvPr>
          <p:cNvSpPr/>
          <p:nvPr/>
        </p:nvSpPr>
        <p:spPr>
          <a:xfrm rot="10800000">
            <a:off x="3825552" y="1799989"/>
            <a:ext cx="3869384" cy="257941"/>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71" name="Right Arrow 70">
            <a:extLst>
              <a:ext uri="{FF2B5EF4-FFF2-40B4-BE49-F238E27FC236}">
                <a16:creationId xmlns:a16="http://schemas.microsoft.com/office/drawing/2014/main" id="{7A8E5378-7C90-2044-B145-180553FEC6E6}"/>
              </a:ext>
            </a:extLst>
          </p:cNvPr>
          <p:cNvSpPr/>
          <p:nvPr/>
        </p:nvSpPr>
        <p:spPr>
          <a:xfrm>
            <a:off x="3823802" y="1473682"/>
            <a:ext cx="3869384" cy="257941"/>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65" name="Freeform 64">
            <a:extLst>
              <a:ext uri="{FF2B5EF4-FFF2-40B4-BE49-F238E27FC236}">
                <a16:creationId xmlns:a16="http://schemas.microsoft.com/office/drawing/2014/main" id="{83F3A7E7-0CDC-5743-B410-D3B8F839B069}"/>
              </a:ext>
            </a:extLst>
          </p:cNvPr>
          <p:cNvSpPr/>
          <p:nvPr/>
        </p:nvSpPr>
        <p:spPr>
          <a:xfrm>
            <a:off x="4294536" y="1414511"/>
            <a:ext cx="1229254" cy="686178"/>
          </a:xfrm>
          <a:custGeom>
            <a:avLst/>
            <a:gdLst>
              <a:gd name="connsiteX0" fmla="*/ 0 w 937344"/>
              <a:gd name="connsiteY0" fmla="*/ 0 h 278556"/>
              <a:gd name="connsiteX1" fmla="*/ 937344 w 937344"/>
              <a:gd name="connsiteY1" fmla="*/ 0 h 278556"/>
              <a:gd name="connsiteX2" fmla="*/ 937344 w 937344"/>
              <a:gd name="connsiteY2" fmla="*/ 278557 h 278556"/>
              <a:gd name="connsiteX3" fmla="*/ 0 w 93734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937344" h="278556">
                <a:moveTo>
                  <a:pt x="0" y="0"/>
                </a:moveTo>
                <a:lnTo>
                  <a:pt x="937344" y="0"/>
                </a:lnTo>
                <a:lnTo>
                  <a:pt x="937344" y="278557"/>
                </a:lnTo>
                <a:lnTo>
                  <a:pt x="0" y="278557"/>
                </a:lnTo>
                <a:close/>
              </a:path>
            </a:pathLst>
          </a:custGeom>
          <a:solidFill>
            <a:srgbClr val="2F4858"/>
          </a:solidFill>
          <a:ln w="10744" cap="flat">
            <a:noFill/>
            <a:prstDash val="solid"/>
            <a:miter/>
          </a:ln>
        </p:spPr>
        <p:txBody>
          <a:bodyPr rtlCol="0" anchor="ctr"/>
          <a:lstStyle/>
          <a:p>
            <a:pPr algn="ctr"/>
            <a:r>
              <a:rPr lang="en-US" sz="1701" dirty="0">
                <a:solidFill>
                  <a:schemeClr val="bg2"/>
                </a:solidFill>
              </a:rPr>
              <a:t>DMA</a:t>
            </a:r>
          </a:p>
          <a:p>
            <a:pPr algn="ctr"/>
            <a:r>
              <a:rPr lang="en-US" sz="1701" dirty="0">
                <a:solidFill>
                  <a:schemeClr val="bg2"/>
                </a:solidFill>
              </a:rPr>
              <a:t>Decoder</a:t>
            </a:r>
          </a:p>
        </p:txBody>
      </p:sp>
      <p:sp>
        <p:nvSpPr>
          <p:cNvPr id="68" name="Freeform 67">
            <a:extLst>
              <a:ext uri="{FF2B5EF4-FFF2-40B4-BE49-F238E27FC236}">
                <a16:creationId xmlns:a16="http://schemas.microsoft.com/office/drawing/2014/main" id="{E06A2563-1DA7-A04D-BAA5-9F56959345B1}"/>
              </a:ext>
            </a:extLst>
          </p:cNvPr>
          <p:cNvSpPr/>
          <p:nvPr/>
        </p:nvSpPr>
        <p:spPr>
          <a:xfrm>
            <a:off x="5994523" y="1414511"/>
            <a:ext cx="1227930" cy="686178"/>
          </a:xfrm>
          <a:custGeom>
            <a:avLst/>
            <a:gdLst>
              <a:gd name="connsiteX0" fmla="*/ 0 w 1526183"/>
              <a:gd name="connsiteY0" fmla="*/ 0 h 772720"/>
              <a:gd name="connsiteX1" fmla="*/ 1526183 w 1526183"/>
              <a:gd name="connsiteY1" fmla="*/ 0 h 772720"/>
              <a:gd name="connsiteX2" fmla="*/ 1526183 w 1526183"/>
              <a:gd name="connsiteY2" fmla="*/ 772721 h 772720"/>
              <a:gd name="connsiteX3" fmla="*/ 0 w 1526183"/>
              <a:gd name="connsiteY3" fmla="*/ 772721 h 772720"/>
            </a:gdLst>
            <a:ahLst/>
            <a:cxnLst>
              <a:cxn ang="0">
                <a:pos x="connsiteX0" y="connsiteY0"/>
              </a:cxn>
              <a:cxn ang="0">
                <a:pos x="connsiteX1" y="connsiteY1"/>
              </a:cxn>
              <a:cxn ang="0">
                <a:pos x="connsiteX2" y="connsiteY2"/>
              </a:cxn>
              <a:cxn ang="0">
                <a:pos x="connsiteX3" y="connsiteY3"/>
              </a:cxn>
            </a:cxnLst>
            <a:rect l="l" t="t" r="r" b="b"/>
            <a:pathLst>
              <a:path w="1526183" h="772720">
                <a:moveTo>
                  <a:pt x="0" y="0"/>
                </a:moveTo>
                <a:lnTo>
                  <a:pt x="1526183" y="0"/>
                </a:lnTo>
                <a:lnTo>
                  <a:pt x="1526183" y="772721"/>
                </a:lnTo>
                <a:lnTo>
                  <a:pt x="0" y="772721"/>
                </a:lnTo>
                <a:close/>
              </a:path>
            </a:pathLst>
          </a:custGeom>
          <a:solidFill>
            <a:srgbClr val="41A86D"/>
          </a:solidFill>
          <a:ln w="11172" cap="sq">
            <a:noFill/>
            <a:prstDash val="solid"/>
            <a:miter/>
          </a:ln>
        </p:spPr>
        <p:txBody>
          <a:bodyPr rtlCol="0" anchor="ctr"/>
          <a:lstStyle/>
          <a:p>
            <a:pPr algn="ctr"/>
            <a:r>
              <a:rPr lang="en-US" sz="1701" dirty="0">
                <a:solidFill>
                  <a:schemeClr val="bg2"/>
                </a:solidFill>
              </a:rPr>
              <a:t>2D Extension</a:t>
            </a:r>
          </a:p>
        </p:txBody>
      </p:sp>
      <p:pic>
        <p:nvPicPr>
          <p:cNvPr id="74" name="Picture 73">
            <a:extLst>
              <a:ext uri="{FF2B5EF4-FFF2-40B4-BE49-F238E27FC236}">
                <a16:creationId xmlns:a16="http://schemas.microsoft.com/office/drawing/2014/main" id="{39DDCA69-0172-AB4F-A138-27CA7F4A08F7}"/>
              </a:ext>
            </a:extLst>
          </p:cNvPr>
          <p:cNvPicPr>
            <a:picLocks noChangeAspect="1"/>
          </p:cNvPicPr>
          <p:nvPr/>
        </p:nvPicPr>
        <p:blipFill rotWithShape="1">
          <a:blip r:embed="rId3">
            <a:extLst>
              <a:ext uri="{28A0092B-C50C-407E-A947-70E740481C1C}">
                <a14:useLocalDpi xmlns:a14="http://schemas.microsoft.com/office/drawing/2010/main" val="0"/>
              </a:ext>
            </a:extLst>
          </a:blip>
          <a:srcRect l="6648" t="11067" r="6992" b="12265"/>
          <a:stretch/>
        </p:blipFill>
        <p:spPr>
          <a:xfrm>
            <a:off x="5477925" y="2598927"/>
            <a:ext cx="5956154" cy="3158274"/>
          </a:xfrm>
          <a:prstGeom prst="rect">
            <a:avLst/>
          </a:prstGeom>
        </p:spPr>
      </p:pic>
    </p:spTree>
    <p:extLst>
      <p:ext uri="{BB962C8B-B14F-4D97-AF65-F5344CB8AC3E}">
        <p14:creationId xmlns:p14="http://schemas.microsoft.com/office/powerpoint/2010/main" val="402600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6" grpId="0" animBg="1"/>
      <p:bldP spid="72" grpId="0" animBg="1"/>
      <p:bldP spid="71" grpId="0" animBg="1"/>
      <p:bldP spid="65" grpId="0" animBg="1"/>
      <p:bldP spid="6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B0FE6D-40B7-C34D-937F-7B9AF67075CA}"/>
              </a:ext>
            </a:extLst>
          </p:cNvPr>
          <p:cNvSpPr>
            <a:spLocks noGrp="1"/>
          </p:cNvSpPr>
          <p:nvPr>
            <p:ph type="title"/>
          </p:nvPr>
        </p:nvSpPr>
        <p:spPr>
          <a:xfrm>
            <a:off x="927597" y="65568"/>
            <a:ext cx="10080000" cy="720000"/>
          </a:xfrm>
        </p:spPr>
        <p:txBody>
          <a:bodyPr/>
          <a:lstStyle/>
          <a:p>
            <a:r>
              <a:rPr lang="en-US" dirty="0"/>
              <a:t>Snitch Cluster Architecture</a:t>
            </a:r>
          </a:p>
        </p:txBody>
      </p:sp>
      <p:sp>
        <p:nvSpPr>
          <p:cNvPr id="2" name="Slide Number Placeholder 1">
            <a:extLst>
              <a:ext uri="{FF2B5EF4-FFF2-40B4-BE49-F238E27FC236}">
                <a16:creationId xmlns:a16="http://schemas.microsoft.com/office/drawing/2014/main" id="{3B2FF2F6-C098-9F4E-9C7D-E98CB363D545}"/>
              </a:ext>
            </a:extLst>
          </p:cNvPr>
          <p:cNvSpPr>
            <a:spLocks noGrp="1"/>
          </p:cNvSpPr>
          <p:nvPr>
            <p:ph type="sldNum" sz="quarter" idx="12"/>
          </p:nvPr>
        </p:nvSpPr>
        <p:spPr/>
        <p:txBody>
          <a:bodyPr/>
          <a:lstStyle/>
          <a:p>
            <a:fld id="{5ACA52AF-F19D-405C-AD5F-7D94B96A5CC3}" type="slidenum">
              <a:rPr lang="de-CH" noProof="0" smtClean="0">
                <a:solidFill>
                  <a:schemeClr val="tx1"/>
                </a:solidFill>
              </a:rPr>
              <a:t>23</a:t>
            </a:fld>
            <a:endParaRPr lang="de-CH" noProof="0" dirty="0">
              <a:solidFill>
                <a:schemeClr val="tx1"/>
              </a:solidFill>
            </a:endParaRPr>
          </a:p>
        </p:txBody>
      </p:sp>
      <p:pic>
        <p:nvPicPr>
          <p:cNvPr id="2050" name="Picture 2">
            <a:extLst>
              <a:ext uri="{FF2B5EF4-FFF2-40B4-BE49-F238E27FC236}">
                <a16:creationId xmlns:a16="http://schemas.microsoft.com/office/drawing/2014/main" id="{6E9CD221-6C86-8840-A137-6DCC193C8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826" y="645665"/>
            <a:ext cx="9239197" cy="546234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5988063F-2826-4CC4-B140-A26E4EB61262}"/>
              </a:ext>
            </a:extLst>
          </p:cNvPr>
          <p:cNvGrpSpPr/>
          <p:nvPr/>
        </p:nvGrpSpPr>
        <p:grpSpPr>
          <a:xfrm>
            <a:off x="4231059" y="645665"/>
            <a:ext cx="5837964" cy="4697073"/>
            <a:chOff x="4477656" y="653350"/>
            <a:chExt cx="6178345" cy="4970935"/>
          </a:xfrm>
          <a:solidFill>
            <a:schemeClr val="bg2"/>
          </a:solidFill>
        </p:grpSpPr>
        <p:sp>
          <p:nvSpPr>
            <p:cNvPr id="5" name="Rectangle 4">
              <a:extLst>
                <a:ext uri="{FF2B5EF4-FFF2-40B4-BE49-F238E27FC236}">
                  <a16:creationId xmlns:a16="http://schemas.microsoft.com/office/drawing/2014/main" id="{82D69379-9EA0-4FE9-9C99-2229C54460F8}"/>
                </a:ext>
              </a:extLst>
            </p:cNvPr>
            <p:cNvSpPr/>
            <p:nvPr/>
          </p:nvSpPr>
          <p:spPr>
            <a:xfrm>
              <a:off x="4608287" y="704149"/>
              <a:ext cx="6047714" cy="4920136"/>
            </a:xfrm>
            <a:prstGeom prst="rect">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 name="Rectangle 8">
              <a:extLst>
                <a:ext uri="{FF2B5EF4-FFF2-40B4-BE49-F238E27FC236}">
                  <a16:creationId xmlns:a16="http://schemas.microsoft.com/office/drawing/2014/main" id="{5FE27BEE-CB04-455F-8124-DA886A83389B}"/>
                </a:ext>
              </a:extLst>
            </p:cNvPr>
            <p:cNvSpPr/>
            <p:nvPr/>
          </p:nvSpPr>
          <p:spPr>
            <a:xfrm>
              <a:off x="4477656" y="653350"/>
              <a:ext cx="268515" cy="1676193"/>
            </a:xfrm>
            <a:prstGeom prst="rect">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sp>
        <p:nvSpPr>
          <p:cNvPr id="11" name="Rectangle 10">
            <a:extLst>
              <a:ext uri="{FF2B5EF4-FFF2-40B4-BE49-F238E27FC236}">
                <a16:creationId xmlns:a16="http://schemas.microsoft.com/office/drawing/2014/main" id="{8EF7BDAE-4BA1-47A1-AAB3-AF207B39F0B7}"/>
              </a:ext>
            </a:extLst>
          </p:cNvPr>
          <p:cNvSpPr/>
          <p:nvPr/>
        </p:nvSpPr>
        <p:spPr>
          <a:xfrm>
            <a:off x="4354491" y="1138450"/>
            <a:ext cx="5956276" cy="3957426"/>
          </a:xfrm>
          <a:prstGeom prst="rect">
            <a:avLst/>
          </a:prstGeom>
          <a:solidFill>
            <a:srgbClr val="F3F3F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a:t>
            </a:r>
          </a:p>
        </p:txBody>
      </p:sp>
      <p:sp>
        <p:nvSpPr>
          <p:cNvPr id="12" name="Rectangle 11">
            <a:extLst>
              <a:ext uri="{FF2B5EF4-FFF2-40B4-BE49-F238E27FC236}">
                <a16:creationId xmlns:a16="http://schemas.microsoft.com/office/drawing/2014/main" id="{E41ECD38-D186-47B9-ABB6-E5DD05021349}"/>
              </a:ext>
            </a:extLst>
          </p:cNvPr>
          <p:cNvSpPr/>
          <p:nvPr/>
        </p:nvSpPr>
        <p:spPr>
          <a:xfrm>
            <a:off x="4594499"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4" name="Rectangle 13">
            <a:extLst>
              <a:ext uri="{FF2B5EF4-FFF2-40B4-BE49-F238E27FC236}">
                <a16:creationId xmlns:a16="http://schemas.microsoft.com/office/drawing/2014/main" id="{DF841C7F-0392-4AA9-9015-F5D01CAC3A1F}"/>
              </a:ext>
            </a:extLst>
          </p:cNvPr>
          <p:cNvSpPr/>
          <p:nvPr/>
        </p:nvSpPr>
        <p:spPr>
          <a:xfrm>
            <a:off x="5211658"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5" name="Rectangle 14">
            <a:extLst>
              <a:ext uri="{FF2B5EF4-FFF2-40B4-BE49-F238E27FC236}">
                <a16:creationId xmlns:a16="http://schemas.microsoft.com/office/drawing/2014/main" id="{A252A22F-E50C-487A-87D9-BB5C54D9ACC2}"/>
              </a:ext>
            </a:extLst>
          </p:cNvPr>
          <p:cNvSpPr/>
          <p:nvPr/>
        </p:nvSpPr>
        <p:spPr>
          <a:xfrm>
            <a:off x="5828817"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dirty="0"/>
          </a:p>
        </p:txBody>
      </p:sp>
      <p:sp>
        <p:nvSpPr>
          <p:cNvPr id="16" name="Rectangle 15">
            <a:extLst>
              <a:ext uri="{FF2B5EF4-FFF2-40B4-BE49-F238E27FC236}">
                <a16:creationId xmlns:a16="http://schemas.microsoft.com/office/drawing/2014/main" id="{564DD97E-2D83-4B85-A5D0-978728EDF6E9}"/>
              </a:ext>
            </a:extLst>
          </p:cNvPr>
          <p:cNvSpPr/>
          <p:nvPr/>
        </p:nvSpPr>
        <p:spPr>
          <a:xfrm>
            <a:off x="6445975"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7" name="Rectangle 16">
            <a:extLst>
              <a:ext uri="{FF2B5EF4-FFF2-40B4-BE49-F238E27FC236}">
                <a16:creationId xmlns:a16="http://schemas.microsoft.com/office/drawing/2014/main" id="{06D9F8FD-E9FF-4988-B8A7-3AF9F73DA263}"/>
              </a:ext>
            </a:extLst>
          </p:cNvPr>
          <p:cNvSpPr/>
          <p:nvPr/>
        </p:nvSpPr>
        <p:spPr>
          <a:xfrm>
            <a:off x="7063134"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8" name="Rectangle 17">
            <a:extLst>
              <a:ext uri="{FF2B5EF4-FFF2-40B4-BE49-F238E27FC236}">
                <a16:creationId xmlns:a16="http://schemas.microsoft.com/office/drawing/2014/main" id="{9E4E62A6-75C5-446C-8599-39E74001F1AB}"/>
              </a:ext>
            </a:extLst>
          </p:cNvPr>
          <p:cNvSpPr/>
          <p:nvPr/>
        </p:nvSpPr>
        <p:spPr>
          <a:xfrm>
            <a:off x="7680293"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9" name="Rectangle 18">
            <a:extLst>
              <a:ext uri="{FF2B5EF4-FFF2-40B4-BE49-F238E27FC236}">
                <a16:creationId xmlns:a16="http://schemas.microsoft.com/office/drawing/2014/main" id="{A52B5D0C-8FCA-4845-BF0F-801B2BC37D6E}"/>
              </a:ext>
            </a:extLst>
          </p:cNvPr>
          <p:cNvSpPr/>
          <p:nvPr/>
        </p:nvSpPr>
        <p:spPr>
          <a:xfrm>
            <a:off x="8297451"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20" name="Rectangle 19">
            <a:extLst>
              <a:ext uri="{FF2B5EF4-FFF2-40B4-BE49-F238E27FC236}">
                <a16:creationId xmlns:a16="http://schemas.microsoft.com/office/drawing/2014/main" id="{A458DDBA-9990-4789-B6E6-F9CBEC4E6D08}"/>
              </a:ext>
            </a:extLst>
          </p:cNvPr>
          <p:cNvSpPr/>
          <p:nvPr/>
        </p:nvSpPr>
        <p:spPr>
          <a:xfrm>
            <a:off x="8914610"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3" name="Rectangle 12">
            <a:extLst>
              <a:ext uri="{FF2B5EF4-FFF2-40B4-BE49-F238E27FC236}">
                <a16:creationId xmlns:a16="http://schemas.microsoft.com/office/drawing/2014/main" id="{2027DEB3-223D-439C-96B4-B7D44AB669DB}"/>
              </a:ext>
            </a:extLst>
          </p:cNvPr>
          <p:cNvSpPr/>
          <p:nvPr/>
        </p:nvSpPr>
        <p:spPr>
          <a:xfrm>
            <a:off x="4594498" y="2193476"/>
            <a:ext cx="5530753" cy="47490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Logarithmic Interco</a:t>
            </a:r>
          </a:p>
        </p:txBody>
      </p:sp>
      <p:sp>
        <p:nvSpPr>
          <p:cNvPr id="23" name="Rectangle 22">
            <a:extLst>
              <a:ext uri="{FF2B5EF4-FFF2-40B4-BE49-F238E27FC236}">
                <a16:creationId xmlns:a16="http://schemas.microsoft.com/office/drawing/2014/main" id="{2B4E97AD-CA0E-4580-99DE-5AD1A7E9CE82}"/>
              </a:ext>
            </a:extLst>
          </p:cNvPr>
          <p:cNvSpPr/>
          <p:nvPr/>
        </p:nvSpPr>
        <p:spPr>
          <a:xfrm>
            <a:off x="4594498" y="2803779"/>
            <a:ext cx="1131457" cy="1304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Snitch 0</a:t>
            </a:r>
          </a:p>
        </p:txBody>
      </p:sp>
      <p:sp>
        <p:nvSpPr>
          <p:cNvPr id="24" name="Rectangle 23">
            <a:extLst>
              <a:ext uri="{FF2B5EF4-FFF2-40B4-BE49-F238E27FC236}">
                <a16:creationId xmlns:a16="http://schemas.microsoft.com/office/drawing/2014/main" id="{56C3B109-77DA-461D-8DEC-2E5A4E9FF7B3}"/>
              </a:ext>
            </a:extLst>
          </p:cNvPr>
          <p:cNvSpPr/>
          <p:nvPr/>
        </p:nvSpPr>
        <p:spPr>
          <a:xfrm>
            <a:off x="5808243" y="2802033"/>
            <a:ext cx="1131457" cy="1304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Snitch 2</a:t>
            </a:r>
          </a:p>
        </p:txBody>
      </p:sp>
      <p:sp>
        <p:nvSpPr>
          <p:cNvPr id="25" name="Rectangle 24">
            <a:extLst>
              <a:ext uri="{FF2B5EF4-FFF2-40B4-BE49-F238E27FC236}">
                <a16:creationId xmlns:a16="http://schemas.microsoft.com/office/drawing/2014/main" id="{9025B762-8519-487C-90BE-0F5AAB809A7E}"/>
              </a:ext>
            </a:extLst>
          </p:cNvPr>
          <p:cNvSpPr/>
          <p:nvPr/>
        </p:nvSpPr>
        <p:spPr>
          <a:xfrm>
            <a:off x="7159132" y="2800287"/>
            <a:ext cx="1131457" cy="1304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Snitch N</a:t>
            </a:r>
          </a:p>
        </p:txBody>
      </p:sp>
      <p:sp>
        <p:nvSpPr>
          <p:cNvPr id="26" name="Rectangle 25">
            <a:extLst>
              <a:ext uri="{FF2B5EF4-FFF2-40B4-BE49-F238E27FC236}">
                <a16:creationId xmlns:a16="http://schemas.microsoft.com/office/drawing/2014/main" id="{93350885-1F6F-4363-BBE0-C7700CCADC2E}"/>
              </a:ext>
            </a:extLst>
          </p:cNvPr>
          <p:cNvSpPr/>
          <p:nvPr/>
        </p:nvSpPr>
        <p:spPr>
          <a:xfrm>
            <a:off x="8348881" y="2800287"/>
            <a:ext cx="1131457" cy="1304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Snitch N+1</a:t>
            </a:r>
          </a:p>
        </p:txBody>
      </p:sp>
      <p:sp>
        <p:nvSpPr>
          <p:cNvPr id="22" name="TextBox 21">
            <a:extLst>
              <a:ext uri="{FF2B5EF4-FFF2-40B4-BE49-F238E27FC236}">
                <a16:creationId xmlns:a16="http://schemas.microsoft.com/office/drawing/2014/main" id="{FC13B15B-A5C5-4FFA-8924-B81D7B3E0D48}"/>
              </a:ext>
            </a:extLst>
          </p:cNvPr>
          <p:cNvSpPr txBox="1"/>
          <p:nvPr/>
        </p:nvSpPr>
        <p:spPr>
          <a:xfrm>
            <a:off x="5904250" y="1520149"/>
            <a:ext cx="2400016" cy="354071"/>
          </a:xfrm>
          <a:prstGeom prst="rect">
            <a:avLst/>
          </a:prstGeom>
          <a:noFill/>
        </p:spPr>
        <p:txBody>
          <a:bodyPr wrap="none" rtlCol="0">
            <a:spAutoFit/>
          </a:bodyPr>
          <a:lstStyle/>
          <a:p>
            <a:r>
              <a:rPr lang="en-US" sz="1701" dirty="0" err="1"/>
              <a:t>Multibanked</a:t>
            </a:r>
            <a:r>
              <a:rPr lang="en-US" sz="1701" dirty="0"/>
              <a:t> L1 (BF&gt;1)</a:t>
            </a:r>
          </a:p>
        </p:txBody>
      </p:sp>
      <p:sp>
        <p:nvSpPr>
          <p:cNvPr id="28" name="Rectangle 27">
            <a:extLst>
              <a:ext uri="{FF2B5EF4-FFF2-40B4-BE49-F238E27FC236}">
                <a16:creationId xmlns:a16="http://schemas.microsoft.com/office/drawing/2014/main" id="{D6D18373-92E8-43BA-A0E5-CA7B2179EBB2}"/>
              </a:ext>
            </a:extLst>
          </p:cNvPr>
          <p:cNvSpPr/>
          <p:nvPr/>
        </p:nvSpPr>
        <p:spPr>
          <a:xfrm>
            <a:off x="4601359" y="4209524"/>
            <a:ext cx="5506576" cy="6052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Shared Instruction Cache</a:t>
            </a:r>
          </a:p>
        </p:txBody>
      </p:sp>
      <p:sp>
        <p:nvSpPr>
          <p:cNvPr id="39" name="Rectangle 38">
            <a:extLst>
              <a:ext uri="{FF2B5EF4-FFF2-40B4-BE49-F238E27FC236}">
                <a16:creationId xmlns:a16="http://schemas.microsoft.com/office/drawing/2014/main" id="{6C65E064-6C34-4FDE-9DAA-7EE6ABD50222}"/>
              </a:ext>
            </a:extLst>
          </p:cNvPr>
          <p:cNvSpPr/>
          <p:nvPr/>
        </p:nvSpPr>
        <p:spPr>
          <a:xfrm>
            <a:off x="9556094" y="1331203"/>
            <a:ext cx="569158" cy="7268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40" name="Rectangle 39">
            <a:extLst>
              <a:ext uri="{FF2B5EF4-FFF2-40B4-BE49-F238E27FC236}">
                <a16:creationId xmlns:a16="http://schemas.microsoft.com/office/drawing/2014/main" id="{8459D0E7-B596-4491-BD40-47334559FAAE}"/>
              </a:ext>
            </a:extLst>
          </p:cNvPr>
          <p:cNvSpPr/>
          <p:nvPr/>
        </p:nvSpPr>
        <p:spPr>
          <a:xfrm>
            <a:off x="9538777" y="2807241"/>
            <a:ext cx="569158" cy="1297687"/>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chemeClr val="tx1"/>
                </a:solidFill>
              </a:rPr>
              <a:t>DIV</a:t>
            </a:r>
          </a:p>
        </p:txBody>
      </p:sp>
      <p:sp>
        <p:nvSpPr>
          <p:cNvPr id="29" name="Rectangle 28">
            <a:extLst>
              <a:ext uri="{FF2B5EF4-FFF2-40B4-BE49-F238E27FC236}">
                <a16:creationId xmlns:a16="http://schemas.microsoft.com/office/drawing/2014/main" id="{B9485787-8E1A-4185-93F7-34B3D2F71B92}"/>
              </a:ext>
            </a:extLst>
          </p:cNvPr>
          <p:cNvSpPr/>
          <p:nvPr/>
        </p:nvSpPr>
        <p:spPr>
          <a:xfrm>
            <a:off x="4601358" y="3692867"/>
            <a:ext cx="1124597" cy="4120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1F407A"/>
                </a:solidFill>
              </a:rPr>
              <a:t>FPU</a:t>
            </a:r>
          </a:p>
        </p:txBody>
      </p:sp>
      <p:sp>
        <p:nvSpPr>
          <p:cNvPr id="32" name="Rectangle 31">
            <a:extLst>
              <a:ext uri="{FF2B5EF4-FFF2-40B4-BE49-F238E27FC236}">
                <a16:creationId xmlns:a16="http://schemas.microsoft.com/office/drawing/2014/main" id="{726D835E-2E62-4486-9EDD-093966A30374}"/>
              </a:ext>
            </a:extLst>
          </p:cNvPr>
          <p:cNvSpPr/>
          <p:nvPr/>
        </p:nvSpPr>
        <p:spPr>
          <a:xfrm>
            <a:off x="5815103" y="3692867"/>
            <a:ext cx="1124597" cy="4120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1F407A"/>
                </a:solidFill>
              </a:rPr>
              <a:t>FPU</a:t>
            </a:r>
          </a:p>
        </p:txBody>
      </p:sp>
      <p:sp>
        <p:nvSpPr>
          <p:cNvPr id="33" name="Rectangle 32">
            <a:extLst>
              <a:ext uri="{FF2B5EF4-FFF2-40B4-BE49-F238E27FC236}">
                <a16:creationId xmlns:a16="http://schemas.microsoft.com/office/drawing/2014/main" id="{A611A185-90FF-44C5-A9F5-70A5700B49A1}"/>
              </a:ext>
            </a:extLst>
          </p:cNvPr>
          <p:cNvSpPr/>
          <p:nvPr/>
        </p:nvSpPr>
        <p:spPr>
          <a:xfrm>
            <a:off x="7165591" y="3692867"/>
            <a:ext cx="1124597" cy="4120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1F407A"/>
                </a:solidFill>
              </a:rPr>
              <a:t>FPU</a:t>
            </a:r>
          </a:p>
        </p:txBody>
      </p:sp>
      <p:sp>
        <p:nvSpPr>
          <p:cNvPr id="34" name="Rectangle 33">
            <a:extLst>
              <a:ext uri="{FF2B5EF4-FFF2-40B4-BE49-F238E27FC236}">
                <a16:creationId xmlns:a16="http://schemas.microsoft.com/office/drawing/2014/main" id="{3D2B7A56-BD62-4011-8638-8FEF6A4E113A}"/>
              </a:ext>
            </a:extLst>
          </p:cNvPr>
          <p:cNvSpPr/>
          <p:nvPr/>
        </p:nvSpPr>
        <p:spPr>
          <a:xfrm>
            <a:off x="8355743" y="3692867"/>
            <a:ext cx="1124597" cy="4120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1F407A"/>
                </a:solidFill>
              </a:rPr>
              <a:t>DMA</a:t>
            </a:r>
          </a:p>
        </p:txBody>
      </p:sp>
      <p:sp>
        <p:nvSpPr>
          <p:cNvPr id="35" name="Rectangle 34">
            <a:extLst>
              <a:ext uri="{FF2B5EF4-FFF2-40B4-BE49-F238E27FC236}">
                <a16:creationId xmlns:a16="http://schemas.microsoft.com/office/drawing/2014/main" id="{5B21E412-4970-43D0-A0E2-F86E4F083B1B}"/>
              </a:ext>
            </a:extLst>
          </p:cNvPr>
          <p:cNvSpPr/>
          <p:nvPr/>
        </p:nvSpPr>
        <p:spPr>
          <a:xfrm>
            <a:off x="4593812" y="2807242"/>
            <a:ext cx="1131456" cy="28560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485A2C"/>
                </a:solidFill>
              </a:rPr>
              <a:t>SSR</a:t>
            </a:r>
          </a:p>
        </p:txBody>
      </p:sp>
      <p:sp>
        <p:nvSpPr>
          <p:cNvPr id="37" name="Rectangle 36">
            <a:extLst>
              <a:ext uri="{FF2B5EF4-FFF2-40B4-BE49-F238E27FC236}">
                <a16:creationId xmlns:a16="http://schemas.microsoft.com/office/drawing/2014/main" id="{A52441CE-A7AA-47C0-89E5-AC7389EDB362}"/>
              </a:ext>
            </a:extLst>
          </p:cNvPr>
          <p:cNvSpPr/>
          <p:nvPr/>
        </p:nvSpPr>
        <p:spPr>
          <a:xfrm>
            <a:off x="5803781" y="2807242"/>
            <a:ext cx="1131456" cy="28560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485A2C"/>
                </a:solidFill>
              </a:rPr>
              <a:t>SSR</a:t>
            </a:r>
          </a:p>
        </p:txBody>
      </p:sp>
      <p:sp>
        <p:nvSpPr>
          <p:cNvPr id="38" name="Rectangle 37">
            <a:extLst>
              <a:ext uri="{FF2B5EF4-FFF2-40B4-BE49-F238E27FC236}">
                <a16:creationId xmlns:a16="http://schemas.microsoft.com/office/drawing/2014/main" id="{3B6B80DD-7036-4FE6-9154-D3A74958C9F0}"/>
              </a:ext>
            </a:extLst>
          </p:cNvPr>
          <p:cNvSpPr/>
          <p:nvPr/>
        </p:nvSpPr>
        <p:spPr>
          <a:xfrm>
            <a:off x="7158733" y="2807242"/>
            <a:ext cx="1131456" cy="28560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1" dirty="0">
                <a:solidFill>
                  <a:srgbClr val="485A2C"/>
                </a:solidFill>
              </a:rPr>
              <a:t>SSR</a:t>
            </a:r>
          </a:p>
        </p:txBody>
      </p:sp>
    </p:spTree>
    <p:extLst>
      <p:ext uri="{BB962C8B-B14F-4D97-AF65-F5344CB8AC3E}">
        <p14:creationId xmlns:p14="http://schemas.microsoft.com/office/powerpoint/2010/main" val="2937710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animBg="1"/>
      <p:bldP spid="32" grpId="0" animBg="1"/>
      <p:bldP spid="33" grpId="0" animBg="1"/>
      <p:bldP spid="34" grpId="0" animBg="1"/>
      <p:bldP spid="35" grpId="0" animBg="1"/>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E42824B6-B2B2-DB44-AC81-2BA3D2A276AE}"/>
              </a:ext>
            </a:extLst>
          </p:cNvPr>
          <p:cNvGraphicFramePr/>
          <p:nvPr>
            <p:extLst>
              <p:ext uri="{D42A27DB-BD31-4B8C-83A1-F6EECF244321}">
                <p14:modId xmlns:p14="http://schemas.microsoft.com/office/powerpoint/2010/main" val="1262690743"/>
              </p:ext>
            </p:extLst>
          </p:nvPr>
        </p:nvGraphicFramePr>
        <p:xfrm>
          <a:off x="2468292" y="1350410"/>
          <a:ext cx="6580297" cy="4391153"/>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6">
            <a:extLst>
              <a:ext uri="{FF2B5EF4-FFF2-40B4-BE49-F238E27FC236}">
                <a16:creationId xmlns:a16="http://schemas.microsoft.com/office/drawing/2014/main" id="{CA6CED80-0F85-224A-8CD8-68FCC62139D9}"/>
              </a:ext>
            </a:extLst>
          </p:cNvPr>
          <p:cNvSpPr>
            <a:spLocks noGrp="1"/>
          </p:cNvSpPr>
          <p:nvPr>
            <p:ph type="title"/>
          </p:nvPr>
        </p:nvSpPr>
        <p:spPr/>
        <p:txBody>
          <a:bodyPr/>
          <a:lstStyle/>
          <a:p>
            <a:r>
              <a:rPr lang="en-GB" dirty="0"/>
              <a:t>W</a:t>
            </a:r>
            <a:r>
              <a:rPr lang="en-GB" b="1" dirty="0"/>
              <a:t>here does the Energy go?</a:t>
            </a:r>
          </a:p>
        </p:txBody>
      </p:sp>
      <p:sp>
        <p:nvSpPr>
          <p:cNvPr id="6" name="Slide Number Placeholder 5">
            <a:extLst>
              <a:ext uri="{FF2B5EF4-FFF2-40B4-BE49-F238E27FC236}">
                <a16:creationId xmlns:a16="http://schemas.microsoft.com/office/drawing/2014/main" id="{C340191E-DEEC-9446-B601-BF3D1F8A2248}"/>
              </a:ext>
            </a:extLst>
          </p:cNvPr>
          <p:cNvSpPr>
            <a:spLocks noGrp="1"/>
          </p:cNvSpPr>
          <p:nvPr>
            <p:ph type="sldNum" sz="quarter" idx="12"/>
          </p:nvPr>
        </p:nvSpPr>
        <p:spPr/>
        <p:txBody>
          <a:bodyPr/>
          <a:lstStyle/>
          <a:p>
            <a:fld id="{6C6AE60A-B69C-4790-82F7-3882EDF23186}" type="slidenum">
              <a:rPr lang="en-GB" smtClean="0"/>
              <a:t>24</a:t>
            </a:fld>
            <a:endParaRPr lang="en-GB" dirty="0"/>
          </a:p>
        </p:txBody>
      </p:sp>
      <p:sp>
        <p:nvSpPr>
          <p:cNvPr id="13" name="Rectangle 12">
            <a:extLst>
              <a:ext uri="{FF2B5EF4-FFF2-40B4-BE49-F238E27FC236}">
                <a16:creationId xmlns:a16="http://schemas.microsoft.com/office/drawing/2014/main" id="{F572B2F5-0CB2-D648-A96E-EFB613C63851}"/>
              </a:ext>
            </a:extLst>
          </p:cNvPr>
          <p:cNvSpPr/>
          <p:nvPr/>
        </p:nvSpPr>
        <p:spPr>
          <a:xfrm>
            <a:off x="725295" y="2510543"/>
            <a:ext cx="2149948" cy="674031"/>
          </a:xfrm>
          <a:prstGeom prst="rect">
            <a:avLst/>
          </a:prstGeom>
        </p:spPr>
        <p:txBody>
          <a:bodyPr wrap="none">
            <a:spAutoFit/>
          </a:bodyPr>
          <a:lstStyle/>
          <a:p>
            <a:r>
              <a:rPr lang="en-GB" sz="1890" b="1" dirty="0"/>
              <a:t>Integer core</a:t>
            </a:r>
            <a:r>
              <a:rPr lang="en-GB" sz="1890" dirty="0"/>
              <a:t> uses</a:t>
            </a:r>
            <a:br>
              <a:rPr lang="en-GB" sz="1890" dirty="0"/>
            </a:br>
            <a:r>
              <a:rPr lang="en-GB" sz="1890" b="1" dirty="0">
                <a:solidFill>
                  <a:srgbClr val="76933C"/>
                </a:solidFill>
              </a:rPr>
              <a:t>2%</a:t>
            </a:r>
            <a:r>
              <a:rPr lang="en-GB" sz="1890" dirty="0">
                <a:solidFill>
                  <a:srgbClr val="76933C"/>
                </a:solidFill>
              </a:rPr>
              <a:t> </a:t>
            </a:r>
            <a:r>
              <a:rPr lang="en-GB" sz="1890" dirty="0"/>
              <a:t>of power</a:t>
            </a:r>
          </a:p>
        </p:txBody>
      </p:sp>
      <p:sp>
        <p:nvSpPr>
          <p:cNvPr id="14" name="Rectangle 13">
            <a:extLst>
              <a:ext uri="{FF2B5EF4-FFF2-40B4-BE49-F238E27FC236}">
                <a16:creationId xmlns:a16="http://schemas.microsoft.com/office/drawing/2014/main" id="{EA0F4622-6686-E140-AF13-24EB6E7CFAEB}"/>
              </a:ext>
            </a:extLst>
          </p:cNvPr>
          <p:cNvSpPr/>
          <p:nvPr/>
        </p:nvSpPr>
        <p:spPr>
          <a:xfrm>
            <a:off x="725294" y="4968728"/>
            <a:ext cx="2472152" cy="674031"/>
          </a:xfrm>
          <a:prstGeom prst="rect">
            <a:avLst/>
          </a:prstGeom>
        </p:spPr>
        <p:txBody>
          <a:bodyPr wrap="none">
            <a:spAutoFit/>
          </a:bodyPr>
          <a:lstStyle/>
          <a:p>
            <a:r>
              <a:rPr lang="en-GB" sz="1890" b="1" dirty="0"/>
              <a:t>SSR/FREP</a:t>
            </a:r>
            <a:r>
              <a:rPr lang="en-GB" sz="1890" dirty="0"/>
              <a:t> hardware</a:t>
            </a:r>
            <a:br>
              <a:rPr lang="en-GB" sz="1890" dirty="0"/>
            </a:br>
            <a:r>
              <a:rPr lang="en-GB" sz="1890" dirty="0"/>
              <a:t>uses </a:t>
            </a:r>
            <a:r>
              <a:rPr lang="en-GB" sz="1890" b="1" dirty="0">
                <a:solidFill>
                  <a:srgbClr val="76933C"/>
                </a:solidFill>
              </a:rPr>
              <a:t>5%</a:t>
            </a:r>
            <a:r>
              <a:rPr lang="en-GB" sz="1890" dirty="0"/>
              <a:t> of power</a:t>
            </a:r>
          </a:p>
        </p:txBody>
      </p:sp>
      <p:sp>
        <p:nvSpPr>
          <p:cNvPr id="16" name="Rectangle 15">
            <a:extLst>
              <a:ext uri="{FF2B5EF4-FFF2-40B4-BE49-F238E27FC236}">
                <a16:creationId xmlns:a16="http://schemas.microsoft.com/office/drawing/2014/main" id="{20D2AE1F-7E50-9649-84FA-B9EDC90EBA81}"/>
              </a:ext>
            </a:extLst>
          </p:cNvPr>
          <p:cNvSpPr/>
          <p:nvPr/>
        </p:nvSpPr>
        <p:spPr>
          <a:xfrm>
            <a:off x="7949311" y="1943389"/>
            <a:ext cx="2795958" cy="383182"/>
          </a:xfrm>
          <a:prstGeom prst="rect">
            <a:avLst/>
          </a:prstGeom>
        </p:spPr>
        <p:txBody>
          <a:bodyPr wrap="none">
            <a:spAutoFit/>
          </a:bodyPr>
          <a:lstStyle/>
          <a:p>
            <a:r>
              <a:rPr lang="en-GB" sz="1890" b="1" dirty="0"/>
              <a:t>FPU </a:t>
            </a:r>
            <a:r>
              <a:rPr lang="en-GB" sz="1890" dirty="0"/>
              <a:t>uses </a:t>
            </a:r>
            <a:r>
              <a:rPr lang="en-GB" sz="1890" b="1" dirty="0">
                <a:solidFill>
                  <a:srgbClr val="76933C"/>
                </a:solidFill>
              </a:rPr>
              <a:t>50%</a:t>
            </a:r>
            <a:r>
              <a:rPr lang="en-GB" sz="1890" dirty="0"/>
              <a:t> of power</a:t>
            </a:r>
          </a:p>
        </p:txBody>
      </p:sp>
      <p:sp>
        <p:nvSpPr>
          <p:cNvPr id="22" name="TextBox 21">
            <a:extLst>
              <a:ext uri="{FF2B5EF4-FFF2-40B4-BE49-F238E27FC236}">
                <a16:creationId xmlns:a16="http://schemas.microsoft.com/office/drawing/2014/main" id="{ADD4A6AA-080B-6241-B1C2-926B1C1EB4DB}"/>
              </a:ext>
            </a:extLst>
          </p:cNvPr>
          <p:cNvSpPr txBox="1"/>
          <p:nvPr/>
        </p:nvSpPr>
        <p:spPr>
          <a:xfrm>
            <a:off x="354909" y="1060517"/>
            <a:ext cx="5249802" cy="461665"/>
          </a:xfrm>
          <a:prstGeom prst="rect">
            <a:avLst/>
          </a:prstGeom>
          <a:noFill/>
        </p:spPr>
        <p:txBody>
          <a:bodyPr wrap="square" rtlCol="0">
            <a:spAutoFit/>
          </a:bodyPr>
          <a:lstStyle/>
          <a:p>
            <a:r>
              <a:rPr lang="en-GB" sz="2400" dirty="0"/>
              <a:t>In an 8-core cluster</a:t>
            </a:r>
          </a:p>
        </p:txBody>
      </p:sp>
      <p:cxnSp>
        <p:nvCxnSpPr>
          <p:cNvPr id="24" name="Straight Arrow Connector 23">
            <a:extLst>
              <a:ext uri="{FF2B5EF4-FFF2-40B4-BE49-F238E27FC236}">
                <a16:creationId xmlns:a16="http://schemas.microsoft.com/office/drawing/2014/main" id="{92D2B07F-EE4E-8F49-93F5-EF38BC1FC6F3}"/>
              </a:ext>
            </a:extLst>
          </p:cNvPr>
          <p:cNvCxnSpPr>
            <a:cxnSpLocks/>
          </p:cNvCxnSpPr>
          <p:nvPr/>
        </p:nvCxnSpPr>
        <p:spPr>
          <a:xfrm flipH="1">
            <a:off x="7674839" y="2384718"/>
            <a:ext cx="1192332" cy="898570"/>
          </a:xfrm>
          <a:prstGeom prst="straightConnector1">
            <a:avLst/>
          </a:prstGeom>
          <a:noFill/>
          <a:ln w="50800">
            <a:solidFill>
              <a:srgbClr val="76933C"/>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28" name="Straight Arrow Connector 27">
            <a:extLst>
              <a:ext uri="{FF2B5EF4-FFF2-40B4-BE49-F238E27FC236}">
                <a16:creationId xmlns:a16="http://schemas.microsoft.com/office/drawing/2014/main" id="{E6E9E149-1B6F-DF48-B852-7754F6B51B6B}"/>
              </a:ext>
            </a:extLst>
          </p:cNvPr>
          <p:cNvCxnSpPr>
            <a:cxnSpLocks/>
          </p:cNvCxnSpPr>
          <p:nvPr/>
        </p:nvCxnSpPr>
        <p:spPr>
          <a:xfrm>
            <a:off x="2352535" y="3006805"/>
            <a:ext cx="501126" cy="708488"/>
          </a:xfrm>
          <a:prstGeom prst="straightConnector1">
            <a:avLst/>
          </a:prstGeom>
          <a:noFill/>
          <a:ln w="50800">
            <a:solidFill>
              <a:srgbClr val="76933C"/>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31" name="Straight Arrow Connector 30">
            <a:extLst>
              <a:ext uri="{FF2B5EF4-FFF2-40B4-BE49-F238E27FC236}">
                <a16:creationId xmlns:a16="http://schemas.microsoft.com/office/drawing/2014/main" id="{6301B768-AAB0-944C-94C6-07B69E3A62F5}"/>
              </a:ext>
            </a:extLst>
          </p:cNvPr>
          <p:cNvCxnSpPr>
            <a:cxnSpLocks/>
          </p:cNvCxnSpPr>
          <p:nvPr/>
        </p:nvCxnSpPr>
        <p:spPr>
          <a:xfrm flipV="1">
            <a:off x="2231574" y="4389220"/>
            <a:ext cx="725768" cy="604807"/>
          </a:xfrm>
          <a:prstGeom prst="straightConnector1">
            <a:avLst/>
          </a:prstGeom>
          <a:noFill/>
          <a:ln w="50800">
            <a:solidFill>
              <a:srgbClr val="76933C"/>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4" name="Rectangle 33">
            <a:extLst>
              <a:ext uri="{FF2B5EF4-FFF2-40B4-BE49-F238E27FC236}">
                <a16:creationId xmlns:a16="http://schemas.microsoft.com/office/drawing/2014/main" id="{501B111B-268E-674D-989A-96024FBE182B}"/>
              </a:ext>
            </a:extLst>
          </p:cNvPr>
          <p:cNvSpPr/>
          <p:nvPr/>
        </p:nvSpPr>
        <p:spPr>
          <a:xfrm>
            <a:off x="4807687" y="854738"/>
            <a:ext cx="5102679" cy="674031"/>
          </a:xfrm>
          <a:prstGeom prst="rect">
            <a:avLst/>
          </a:prstGeom>
        </p:spPr>
        <p:txBody>
          <a:bodyPr wrap="none">
            <a:spAutoFit/>
          </a:bodyPr>
          <a:lstStyle/>
          <a:p>
            <a:r>
              <a:rPr lang="en-GB" sz="1890" dirty="0"/>
              <a:t>Inevitable to have local memory</a:t>
            </a:r>
            <a:br>
              <a:rPr lang="en-GB" sz="1890" dirty="0"/>
            </a:br>
            <a:r>
              <a:rPr lang="en-GB" sz="1890" dirty="0"/>
              <a:t>(e.g., GPU/GPU L1 cache, vector register file)</a:t>
            </a:r>
          </a:p>
        </p:txBody>
      </p:sp>
      <p:cxnSp>
        <p:nvCxnSpPr>
          <p:cNvPr id="35" name="Straight Arrow Connector 34">
            <a:extLst>
              <a:ext uri="{FF2B5EF4-FFF2-40B4-BE49-F238E27FC236}">
                <a16:creationId xmlns:a16="http://schemas.microsoft.com/office/drawing/2014/main" id="{F76825B0-CF24-A946-ACAD-3BC649E6B999}"/>
              </a:ext>
            </a:extLst>
          </p:cNvPr>
          <p:cNvCxnSpPr>
            <a:cxnSpLocks/>
          </p:cNvCxnSpPr>
          <p:nvPr/>
        </p:nvCxnSpPr>
        <p:spPr>
          <a:xfrm flipH="1">
            <a:off x="4339758" y="1330624"/>
            <a:ext cx="466566" cy="725769"/>
          </a:xfrm>
          <a:prstGeom prst="straightConnector1">
            <a:avLst/>
          </a:prstGeom>
          <a:noFill/>
          <a:ln w="50800">
            <a:solidFill>
              <a:srgbClr val="76933C"/>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7" name="TextBox 16">
            <a:extLst>
              <a:ext uri="{FF2B5EF4-FFF2-40B4-BE49-F238E27FC236}">
                <a16:creationId xmlns:a16="http://schemas.microsoft.com/office/drawing/2014/main" id="{5BC57079-6D70-6842-9A09-359BEB3C9064}"/>
              </a:ext>
            </a:extLst>
          </p:cNvPr>
          <p:cNvSpPr txBox="1"/>
          <p:nvPr/>
        </p:nvSpPr>
        <p:spPr>
          <a:xfrm>
            <a:off x="1099038" y="5681434"/>
            <a:ext cx="10192496" cy="644123"/>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lIns="238116" tIns="136067" rIns="238116" bIns="136067" rtlCol="0">
            <a:spAutoFit/>
          </a:bodyPr>
          <a:lstStyle/>
          <a:p>
            <a:r>
              <a:rPr lang="en-US" sz="2400" dirty="0">
                <a:solidFill>
                  <a:srgbClr val="FF0000"/>
                </a:solidFill>
              </a:rPr>
              <a:t>Spending energy where it contributes to the result </a:t>
            </a:r>
            <a:r>
              <a:rPr lang="en-US" sz="2400" dirty="0">
                <a:solidFill>
                  <a:srgbClr val="FF0000"/>
                </a:solidFill>
                <a:sym typeface="Wingdings" pitchFamily="2" charset="2"/>
              </a:rPr>
              <a:t></a:t>
            </a:r>
            <a:r>
              <a:rPr lang="en-US" sz="2400" dirty="0">
                <a:solidFill>
                  <a:srgbClr val="FF0000"/>
                </a:solidFill>
              </a:rPr>
              <a:t> </a:t>
            </a:r>
            <a:r>
              <a:rPr lang="en-US" sz="2400" b="1" dirty="0">
                <a:solidFill>
                  <a:srgbClr val="FF0000"/>
                </a:solidFill>
              </a:rPr>
              <a:t>High Efficiency</a:t>
            </a:r>
          </a:p>
        </p:txBody>
      </p:sp>
    </p:spTree>
    <p:extLst>
      <p:ext uri="{BB962C8B-B14F-4D97-AF65-F5344CB8AC3E}">
        <p14:creationId xmlns:p14="http://schemas.microsoft.com/office/powerpoint/2010/main" val="201102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P spid="14" grpId="0"/>
      <p:bldP spid="16" grpId="0"/>
      <p:bldP spid="34"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b="1" noProof="0" dirty="0"/>
              <a:t>Baikonur</a:t>
            </a:r>
            <a:br>
              <a:rPr lang="en-US" b="1" noProof="0" dirty="0"/>
            </a:br>
            <a:r>
              <a:rPr lang="en-US" sz="1701" dirty="0"/>
              <a:t>The first Snitch-based test chip.</a:t>
            </a:r>
          </a:p>
        </p:txBody>
      </p:sp>
      <p:sp>
        <p:nvSpPr>
          <p:cNvPr id="4" name="Slide Number Placeholder 3">
            <a:extLst>
              <a:ext uri="{FF2B5EF4-FFF2-40B4-BE49-F238E27FC236}">
                <a16:creationId xmlns:a16="http://schemas.microsoft.com/office/drawing/2014/main" id="{B4685D10-F265-B647-9211-9ECCF046FD37}"/>
              </a:ext>
            </a:extLst>
          </p:cNvPr>
          <p:cNvSpPr>
            <a:spLocks noGrp="1"/>
          </p:cNvSpPr>
          <p:nvPr>
            <p:ph type="sldNum" sz="quarter" idx="12"/>
          </p:nvPr>
        </p:nvSpPr>
        <p:spPr/>
        <p:txBody>
          <a:bodyPr/>
          <a:lstStyle/>
          <a:p>
            <a:fld id="{5ACA52AF-F19D-405C-AD5F-7D94B96A5CC3}" type="slidenum">
              <a:rPr lang="de-CH" noProof="0" smtClean="0"/>
              <a:t>25</a:t>
            </a:fld>
            <a:endParaRPr lang="de-CH" noProof="0" dirty="0"/>
          </a:p>
        </p:txBody>
      </p:sp>
      <p:sp>
        <p:nvSpPr>
          <p:cNvPr id="25" name="TextBox 24">
            <a:extLst>
              <a:ext uri="{FF2B5EF4-FFF2-40B4-BE49-F238E27FC236}">
                <a16:creationId xmlns:a16="http://schemas.microsoft.com/office/drawing/2014/main" id="{5D9D1F9C-293B-9340-BCBA-F3A14CE10183}"/>
              </a:ext>
            </a:extLst>
          </p:cNvPr>
          <p:cNvSpPr txBox="1"/>
          <p:nvPr/>
        </p:nvSpPr>
        <p:spPr>
          <a:xfrm>
            <a:off x="1419566" y="5720210"/>
            <a:ext cx="8902603" cy="644123"/>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lIns="238116" tIns="136067" rIns="238116" bIns="136067" rtlCol="0">
            <a:spAutoFit/>
          </a:bodyPr>
          <a:lstStyle/>
          <a:p>
            <a:r>
              <a:rPr lang="en-US" sz="2400" dirty="0">
                <a:solidFill>
                  <a:srgbClr val="FF0000"/>
                </a:solidFill>
              </a:rPr>
              <a:t>Very efficient, versatile, compute cluster! </a:t>
            </a:r>
            <a:r>
              <a:rPr lang="en-US" sz="2400" b="1" dirty="0">
                <a:solidFill>
                  <a:srgbClr val="FF0000"/>
                </a:solidFill>
              </a:rPr>
              <a:t>How do we scale?</a:t>
            </a:r>
          </a:p>
        </p:txBody>
      </p:sp>
      <p:sp>
        <p:nvSpPr>
          <p:cNvPr id="152" name="Content Placeholder 7">
            <a:extLst>
              <a:ext uri="{FF2B5EF4-FFF2-40B4-BE49-F238E27FC236}">
                <a16:creationId xmlns:a16="http://schemas.microsoft.com/office/drawing/2014/main" id="{4436F74F-6D5E-4F7F-943F-D3FCE100D976}"/>
              </a:ext>
            </a:extLst>
          </p:cNvPr>
          <p:cNvSpPr txBox="1">
            <a:spLocks/>
          </p:cNvSpPr>
          <p:nvPr/>
        </p:nvSpPr>
        <p:spPr>
          <a:xfrm>
            <a:off x="6267024" y="1202146"/>
            <a:ext cx="6201326" cy="4592637"/>
          </a:xfrm>
          <a:prstGeom prst="rect">
            <a:avLst/>
          </a:prstGeom>
        </p:spPr>
        <p:txBody>
          <a:bodyPr vert="horz" lIns="0" tIns="46800" rIns="0" bIns="45720" rtlCol="0">
            <a:noAutofit/>
          </a:bodyPr>
          <a:lstStyle>
            <a:lvl1pPr marL="288004" indent="-288004" algn="l" defTabSz="720000" rtl="0" eaLnBrk="1" latinLnBrk="0" hangingPunct="1">
              <a:lnSpc>
                <a:spcPct val="100000"/>
              </a:lnSpc>
              <a:spcBef>
                <a:spcPts val="1200"/>
              </a:spcBef>
              <a:buClr>
                <a:schemeClr val="accent1"/>
              </a:buClr>
              <a:buFont typeface="Wingdings" pitchFamily="2" charset="2"/>
              <a:buChar char="§"/>
              <a:defRPr sz="3200" b="1" i="0" kern="1200">
                <a:solidFill>
                  <a:schemeClr val="tx2"/>
                </a:solidFill>
                <a:latin typeface="Arial Narrow" panose="020B0604020202020204" pitchFamily="34" charset="0"/>
                <a:ea typeface="+mn-ea"/>
                <a:cs typeface="Arial Narrow" panose="020B0604020202020204" pitchFamily="34" charset="0"/>
              </a:defRPr>
            </a:lvl1pPr>
            <a:lvl2pPr marL="504000" indent="-216004" algn="l" defTabSz="720000" rtl="0" eaLnBrk="1" latinLnBrk="0" hangingPunct="1">
              <a:lnSpc>
                <a:spcPct val="100000"/>
              </a:lnSpc>
              <a:spcBef>
                <a:spcPts val="600"/>
              </a:spcBef>
              <a:buClr>
                <a:schemeClr val="accent1"/>
              </a:buClr>
              <a:buFont typeface="Wingdings" pitchFamily="2" charset="2"/>
              <a:buChar char="§"/>
              <a:defRPr sz="2400" b="0" i="0" kern="1200">
                <a:solidFill>
                  <a:schemeClr val="tx2"/>
                </a:solidFill>
                <a:latin typeface="Arial Narrow" panose="020B0604020202020204" pitchFamily="34" charset="0"/>
                <a:ea typeface="+mn-ea"/>
                <a:cs typeface="Arial Narrow" panose="020B0604020202020204" pitchFamily="34" charset="0"/>
              </a:defRPr>
            </a:lvl2pPr>
            <a:lvl3pPr marL="720000" indent="-216004" algn="l" defTabSz="864017" rtl="0" eaLnBrk="1" latinLnBrk="0" hangingPunct="1">
              <a:lnSpc>
                <a:spcPct val="100000"/>
              </a:lnSpc>
              <a:spcBef>
                <a:spcPts val="600"/>
              </a:spcBef>
              <a:buClr>
                <a:schemeClr val="accent1"/>
              </a:buClr>
              <a:buFont typeface="Wingdings" pitchFamily="2" charset="2"/>
              <a:buChar char="§"/>
              <a:defRPr sz="2000" b="0" i="0" kern="1200">
                <a:solidFill>
                  <a:schemeClr val="tx2"/>
                </a:solidFill>
                <a:latin typeface="Arial Narrow" panose="020B0604020202020204" pitchFamily="34" charset="0"/>
                <a:ea typeface="+mn-ea"/>
                <a:cs typeface="Arial Narrow" panose="020B0604020202020204" pitchFamily="34" charset="0"/>
              </a:defRPr>
            </a:lvl3pPr>
            <a:lvl4pPr marL="936000" indent="-216004" algn="l" defTabSz="864017" rtl="0" eaLnBrk="1" latinLnBrk="0" hangingPunct="1">
              <a:lnSpc>
                <a:spcPct val="100000"/>
              </a:lnSpc>
              <a:spcBef>
                <a:spcPts val="0"/>
              </a:spcBef>
              <a:buClr>
                <a:schemeClr val="accent1"/>
              </a:buClr>
              <a:buFont typeface="Wingdings" pitchFamily="2" charset="2"/>
              <a:buChar char="§"/>
              <a:defRPr sz="1600" b="0" i="0" kern="1200">
                <a:solidFill>
                  <a:schemeClr val="tx2"/>
                </a:solidFill>
                <a:latin typeface="Arial Narrow" panose="020B0604020202020204" pitchFamily="34" charset="0"/>
                <a:ea typeface="+mn-ea"/>
                <a:cs typeface="Arial Narrow" panose="020B0604020202020204" pitchFamily="34" charset="0"/>
              </a:defRPr>
            </a:lvl4pPr>
            <a:lvl5pPr marL="1152000" indent="-216004" algn="l" defTabSz="864017" rtl="0" eaLnBrk="1" latinLnBrk="0" hangingPunct="1">
              <a:lnSpc>
                <a:spcPct val="100000"/>
              </a:lnSpc>
              <a:spcBef>
                <a:spcPts val="0"/>
              </a:spcBef>
              <a:buClr>
                <a:schemeClr val="accent1"/>
              </a:buClr>
              <a:buFont typeface="Wingdings" pitchFamily="2" charset="2"/>
              <a:buChar char="§"/>
              <a:defRPr sz="1400" b="0" i="0" kern="1200">
                <a:solidFill>
                  <a:schemeClr val="tx2"/>
                </a:solidFill>
                <a:latin typeface="Arial Narrow" panose="020B0604020202020204" pitchFamily="34" charset="0"/>
                <a:ea typeface="+mn-ea"/>
                <a:cs typeface="Arial Narrow" panose="020B0604020202020204" pitchFamily="34" charset="0"/>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r>
              <a:rPr lang="en-US" sz="2400" dirty="0">
                <a:latin typeface="+mn-lt"/>
              </a:rPr>
              <a:t>Snitch compute cluster:</a:t>
            </a:r>
          </a:p>
          <a:p>
            <a:pPr lvl="1"/>
            <a:r>
              <a:rPr lang="en-US" sz="1800" dirty="0">
                <a:latin typeface="+mn-lt"/>
              </a:rPr>
              <a:t>8x RV32G Snitch cores</a:t>
            </a:r>
          </a:p>
          <a:p>
            <a:pPr lvl="1"/>
            <a:r>
              <a:rPr lang="en-US" sz="1800" dirty="0">
                <a:latin typeface="+mn-lt"/>
              </a:rPr>
              <a:t>8x large FPUs</a:t>
            </a:r>
          </a:p>
          <a:p>
            <a:pPr lvl="1"/>
            <a:r>
              <a:rPr lang="en-US" sz="1800" dirty="0">
                <a:latin typeface="+mn-lt"/>
              </a:rPr>
              <a:t>&gt; 40% energy spent on FPU</a:t>
            </a:r>
          </a:p>
          <a:p>
            <a:pPr lvl="1"/>
            <a:r>
              <a:rPr lang="en-US" sz="1800" dirty="0">
                <a:latin typeface="+mn-lt"/>
              </a:rPr>
              <a:t>High energy-efficiency of </a:t>
            </a:r>
            <a:r>
              <a:rPr lang="en-US" sz="1800" b="1" dirty="0">
                <a:latin typeface="+mn-lt"/>
              </a:rPr>
              <a:t>~80 </a:t>
            </a:r>
            <a:r>
              <a:rPr lang="en-US" sz="1800" b="1" dirty="0" err="1">
                <a:latin typeface="+mn-lt"/>
              </a:rPr>
              <a:t>Gdpflop</a:t>
            </a:r>
            <a:r>
              <a:rPr lang="en-US" sz="1800" b="1" dirty="0">
                <a:latin typeface="+mn-lt"/>
              </a:rPr>
              <a:t>/s/W</a:t>
            </a:r>
          </a:p>
          <a:p>
            <a:pPr lvl="1"/>
            <a:r>
              <a:rPr lang="en-US" sz="1800" b="1" dirty="0">
                <a:latin typeface="+mn-lt"/>
              </a:rPr>
              <a:t>104 </a:t>
            </a:r>
            <a:r>
              <a:rPr lang="en-US" sz="1800" b="1" dirty="0" err="1">
                <a:latin typeface="+mn-lt"/>
              </a:rPr>
              <a:t>Gspflop</a:t>
            </a:r>
            <a:r>
              <a:rPr lang="en-US" sz="1800" b="1" dirty="0">
                <a:latin typeface="+mn-lt"/>
              </a:rPr>
              <a:t>/s/W</a:t>
            </a:r>
            <a:r>
              <a:rPr lang="en-US" sz="1800" dirty="0">
                <a:latin typeface="+mn-lt"/>
              </a:rPr>
              <a:t> similar to accelerators</a:t>
            </a:r>
            <a:endParaRPr lang="en-US" dirty="0">
              <a:latin typeface="+mn-lt"/>
            </a:endParaRPr>
          </a:p>
          <a:p>
            <a:r>
              <a:rPr lang="en-US" sz="2400" dirty="0">
                <a:latin typeface="+mn-lt"/>
              </a:rPr>
              <a:t>9 mm</a:t>
            </a:r>
            <a:r>
              <a:rPr lang="en-US" sz="2400" baseline="30000" dirty="0">
                <a:latin typeface="+mn-lt"/>
              </a:rPr>
              <a:t>2</a:t>
            </a:r>
            <a:r>
              <a:rPr lang="en-US" sz="2400" dirty="0">
                <a:latin typeface="+mn-lt"/>
              </a:rPr>
              <a:t> prototype in GF 22FDX</a:t>
            </a:r>
          </a:p>
          <a:p>
            <a:r>
              <a:rPr lang="en-US" sz="2400" dirty="0">
                <a:latin typeface="+mn-lt"/>
              </a:rPr>
              <a:t>Testbed for key architectural components</a:t>
            </a:r>
          </a:p>
          <a:p>
            <a:pPr lvl="1"/>
            <a:r>
              <a:rPr lang="en-US" sz="1800" dirty="0">
                <a:latin typeface="+mn-lt"/>
              </a:rPr>
              <a:t>Snitch octa-core cluster </a:t>
            </a:r>
          </a:p>
          <a:p>
            <a:pPr lvl="1"/>
            <a:r>
              <a:rPr lang="en-US" sz="1800" dirty="0">
                <a:latin typeface="+mn-lt"/>
              </a:rPr>
              <a:t>Ariane cores</a:t>
            </a:r>
          </a:p>
        </p:txBody>
      </p:sp>
      <p:pic>
        <p:nvPicPr>
          <p:cNvPr id="153" name="Content Placeholder 4">
            <a:extLst>
              <a:ext uri="{FF2B5EF4-FFF2-40B4-BE49-F238E27FC236}">
                <a16:creationId xmlns:a16="http://schemas.microsoft.com/office/drawing/2014/main" id="{17F5FB85-3EA4-4CD3-BC98-9A1967BF6886}"/>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t="-960" r="-237" b="-1"/>
          <a:stretch/>
        </p:blipFill>
        <p:spPr>
          <a:xfrm>
            <a:off x="1179426" y="1119278"/>
            <a:ext cx="3741738" cy="2454275"/>
          </a:xfrm>
          <a:prstGeom prst="rect">
            <a:avLst/>
          </a:prstGeom>
        </p:spPr>
      </p:pic>
      <p:grpSp>
        <p:nvGrpSpPr>
          <p:cNvPr id="170" name="Group 169">
            <a:extLst>
              <a:ext uri="{FF2B5EF4-FFF2-40B4-BE49-F238E27FC236}">
                <a16:creationId xmlns:a16="http://schemas.microsoft.com/office/drawing/2014/main" id="{1E8AF8DF-4513-46C4-8BDA-DE37250258C3}"/>
              </a:ext>
            </a:extLst>
          </p:cNvPr>
          <p:cNvGrpSpPr/>
          <p:nvPr/>
        </p:nvGrpSpPr>
        <p:grpSpPr>
          <a:xfrm>
            <a:off x="559087" y="4464831"/>
            <a:ext cx="4906915" cy="1067518"/>
            <a:chOff x="537829" y="4709022"/>
            <a:chExt cx="5193011" cy="1129759"/>
          </a:xfrm>
        </p:grpSpPr>
        <p:sp>
          <p:nvSpPr>
            <p:cNvPr id="171" name="Freeform 11">
              <a:extLst>
                <a:ext uri="{FF2B5EF4-FFF2-40B4-BE49-F238E27FC236}">
                  <a16:creationId xmlns:a16="http://schemas.microsoft.com/office/drawing/2014/main" id="{E752D5C3-D04C-45FF-881F-10CE827524FA}"/>
                </a:ext>
              </a:extLst>
            </p:cNvPr>
            <p:cNvSpPr/>
            <p:nvPr/>
          </p:nvSpPr>
          <p:spPr>
            <a:xfrm>
              <a:off x="3646504" y="4710151"/>
              <a:ext cx="1742701" cy="590319"/>
            </a:xfrm>
            <a:custGeom>
              <a:avLst/>
              <a:gdLst>
                <a:gd name="connsiteX0" fmla="*/ 1138099 w 1742701"/>
                <a:gd name="connsiteY0" fmla="*/ 0 h 590319"/>
                <a:gd name="connsiteX1" fmla="*/ 1362864 w 1742701"/>
                <a:gd name="connsiteY1" fmla="*/ 295160 h 590319"/>
                <a:gd name="connsiteX2" fmla="*/ 1742702 w 1742701"/>
                <a:gd name="connsiteY2" fmla="*/ 590319 h 590319"/>
                <a:gd name="connsiteX3" fmla="*/ 0 w 1742701"/>
                <a:gd name="connsiteY3" fmla="*/ 590319 h 590319"/>
                <a:gd name="connsiteX4" fmla="*/ 387754 w 1742701"/>
                <a:gd name="connsiteY4" fmla="*/ 295160 h 590319"/>
                <a:gd name="connsiteX5" fmla="*/ 588204 w 1742701"/>
                <a:gd name="connsiteY5" fmla="*/ 0 h 590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2701" h="590319">
                  <a:moveTo>
                    <a:pt x="1138099" y="0"/>
                  </a:moveTo>
                  <a:cubicBezTo>
                    <a:pt x="1138099" y="84735"/>
                    <a:pt x="1193937" y="221864"/>
                    <a:pt x="1362864" y="295160"/>
                  </a:cubicBezTo>
                  <a:cubicBezTo>
                    <a:pt x="1513838" y="360688"/>
                    <a:pt x="1742702" y="454461"/>
                    <a:pt x="1742702" y="590319"/>
                  </a:cubicBezTo>
                  <a:lnTo>
                    <a:pt x="0" y="590319"/>
                  </a:lnTo>
                  <a:cubicBezTo>
                    <a:pt x="0" y="458698"/>
                    <a:pt x="252895" y="346000"/>
                    <a:pt x="387754" y="295160"/>
                  </a:cubicBezTo>
                  <a:cubicBezTo>
                    <a:pt x="514979" y="247143"/>
                    <a:pt x="588204" y="101682"/>
                    <a:pt x="588204" y="0"/>
                  </a:cubicBezTo>
                  <a:close/>
                </a:path>
              </a:pathLst>
            </a:custGeom>
            <a:solidFill>
              <a:srgbClr val="EDEDED"/>
            </a:solidFill>
            <a:ln w="14113" cap="flat">
              <a:noFill/>
              <a:prstDash val="solid"/>
              <a:miter/>
            </a:ln>
          </p:spPr>
          <p:txBody>
            <a:bodyPr rtlCol="0" anchor="ctr"/>
            <a:lstStyle/>
            <a:p>
              <a:endParaRPr lang="en-US" sz="1701"/>
            </a:p>
          </p:txBody>
        </p:sp>
        <p:sp>
          <p:nvSpPr>
            <p:cNvPr id="172" name="Freeform 23">
              <a:extLst>
                <a:ext uri="{FF2B5EF4-FFF2-40B4-BE49-F238E27FC236}">
                  <a16:creationId xmlns:a16="http://schemas.microsoft.com/office/drawing/2014/main" id="{08EF397B-E382-4E3B-85EF-504F656067B9}"/>
                </a:ext>
              </a:extLst>
            </p:cNvPr>
            <p:cNvSpPr/>
            <p:nvPr/>
          </p:nvSpPr>
          <p:spPr>
            <a:xfrm>
              <a:off x="537829" y="4709022"/>
              <a:ext cx="3696879" cy="591448"/>
            </a:xfrm>
            <a:custGeom>
              <a:avLst/>
              <a:gdLst>
                <a:gd name="connsiteX0" fmla="*/ 3696880 w 3696879"/>
                <a:gd name="connsiteY0" fmla="*/ 0 h 591448"/>
                <a:gd name="connsiteX1" fmla="*/ 2731382 w 3696879"/>
                <a:gd name="connsiteY1" fmla="*/ 319733 h 591448"/>
                <a:gd name="connsiteX2" fmla="*/ 2510435 w 3696879"/>
                <a:gd name="connsiteY2" fmla="*/ 591449 h 591448"/>
                <a:gd name="connsiteX3" fmla="*/ 169634 w 3696879"/>
                <a:gd name="connsiteY3" fmla="*/ 591449 h 591448"/>
                <a:gd name="connsiteX4" fmla="*/ 140230 w 3696879"/>
                <a:gd name="connsiteY4" fmla="*/ 295724 h 591448"/>
                <a:gd name="connsiteX5" fmla="*/ 0 w 3696879"/>
                <a:gd name="connsiteY5" fmla="*/ 0 h 5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96879" h="591448">
                  <a:moveTo>
                    <a:pt x="3696880" y="0"/>
                  </a:moveTo>
                  <a:cubicBezTo>
                    <a:pt x="3696880" y="134022"/>
                    <a:pt x="2947665" y="252651"/>
                    <a:pt x="2731382" y="319733"/>
                  </a:cubicBezTo>
                  <a:cubicBezTo>
                    <a:pt x="2589173" y="364360"/>
                    <a:pt x="2510435" y="523943"/>
                    <a:pt x="2510435" y="591449"/>
                  </a:cubicBezTo>
                  <a:lnTo>
                    <a:pt x="169634" y="591449"/>
                  </a:lnTo>
                  <a:cubicBezTo>
                    <a:pt x="169634" y="515611"/>
                    <a:pt x="179387" y="392463"/>
                    <a:pt x="140230" y="295724"/>
                  </a:cubicBezTo>
                  <a:cubicBezTo>
                    <a:pt x="94995" y="183874"/>
                    <a:pt x="0" y="98010"/>
                    <a:pt x="0" y="0"/>
                  </a:cubicBezTo>
                  <a:close/>
                </a:path>
              </a:pathLst>
            </a:custGeom>
            <a:solidFill>
              <a:srgbClr val="EDEDED"/>
            </a:solidFill>
            <a:ln w="14113" cap="flat">
              <a:noFill/>
              <a:prstDash val="solid"/>
              <a:miter/>
            </a:ln>
          </p:spPr>
          <p:txBody>
            <a:bodyPr rtlCol="0" anchor="ctr"/>
            <a:lstStyle/>
            <a:p>
              <a:endParaRPr lang="en-US" sz="1701"/>
            </a:p>
          </p:txBody>
        </p:sp>
        <p:sp>
          <p:nvSpPr>
            <p:cNvPr id="173" name="Freeform 25">
              <a:extLst>
                <a:ext uri="{FF2B5EF4-FFF2-40B4-BE49-F238E27FC236}">
                  <a16:creationId xmlns:a16="http://schemas.microsoft.com/office/drawing/2014/main" id="{C85DDC59-4D84-46C1-8C8E-9B578479E1BE}"/>
                </a:ext>
              </a:extLst>
            </p:cNvPr>
            <p:cNvSpPr/>
            <p:nvPr/>
          </p:nvSpPr>
          <p:spPr>
            <a:xfrm>
              <a:off x="4680844" y="5300470"/>
              <a:ext cx="93439" cy="247708"/>
            </a:xfrm>
            <a:custGeom>
              <a:avLst/>
              <a:gdLst>
                <a:gd name="connsiteX0" fmla="*/ 0 w 93439"/>
                <a:gd name="connsiteY0" fmla="*/ 0 h 247708"/>
                <a:gd name="connsiteX1" fmla="*/ 93439 w 93439"/>
                <a:gd name="connsiteY1" fmla="*/ 0 h 247708"/>
                <a:gd name="connsiteX2" fmla="*/ 93439 w 93439"/>
                <a:gd name="connsiteY2" fmla="*/ 247708 h 247708"/>
                <a:gd name="connsiteX3" fmla="*/ 0 w 93439"/>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93439" h="247708">
                  <a:moveTo>
                    <a:pt x="0" y="0"/>
                  </a:moveTo>
                  <a:lnTo>
                    <a:pt x="93439" y="0"/>
                  </a:lnTo>
                  <a:lnTo>
                    <a:pt x="93439" y="247708"/>
                  </a:lnTo>
                  <a:lnTo>
                    <a:pt x="0" y="247708"/>
                  </a:lnTo>
                  <a:close/>
                </a:path>
              </a:pathLst>
            </a:custGeom>
            <a:solidFill>
              <a:srgbClr val="028779"/>
            </a:solidFill>
            <a:ln w="14113" cap="flat">
              <a:noFill/>
              <a:prstDash val="solid"/>
              <a:miter/>
            </a:ln>
          </p:spPr>
          <p:txBody>
            <a:bodyPr rtlCol="0" anchor="ctr"/>
            <a:lstStyle/>
            <a:p>
              <a:endParaRPr lang="en-US" sz="1701"/>
            </a:p>
          </p:txBody>
        </p:sp>
        <p:sp>
          <p:nvSpPr>
            <p:cNvPr id="174" name="Freeform 26">
              <a:extLst>
                <a:ext uri="{FF2B5EF4-FFF2-40B4-BE49-F238E27FC236}">
                  <a16:creationId xmlns:a16="http://schemas.microsoft.com/office/drawing/2014/main" id="{EA1C8EC9-1E5E-4896-A7EF-52B8867B9B2B}"/>
                </a:ext>
              </a:extLst>
            </p:cNvPr>
            <p:cNvSpPr/>
            <p:nvPr/>
          </p:nvSpPr>
          <p:spPr>
            <a:xfrm>
              <a:off x="4529446" y="5300470"/>
              <a:ext cx="151397" cy="247708"/>
            </a:xfrm>
            <a:custGeom>
              <a:avLst/>
              <a:gdLst>
                <a:gd name="connsiteX0" fmla="*/ 0 w 151397"/>
                <a:gd name="connsiteY0" fmla="*/ 0 h 247708"/>
                <a:gd name="connsiteX1" fmla="*/ 151398 w 151397"/>
                <a:gd name="connsiteY1" fmla="*/ 0 h 247708"/>
                <a:gd name="connsiteX2" fmla="*/ 151398 w 151397"/>
                <a:gd name="connsiteY2" fmla="*/ 247708 h 247708"/>
                <a:gd name="connsiteX3" fmla="*/ 0 w 151397"/>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151397" h="247708">
                  <a:moveTo>
                    <a:pt x="0" y="0"/>
                  </a:moveTo>
                  <a:lnTo>
                    <a:pt x="151398" y="0"/>
                  </a:lnTo>
                  <a:lnTo>
                    <a:pt x="151398" y="247708"/>
                  </a:lnTo>
                  <a:lnTo>
                    <a:pt x="0" y="247708"/>
                  </a:lnTo>
                  <a:close/>
                </a:path>
              </a:pathLst>
            </a:custGeom>
            <a:solidFill>
              <a:srgbClr val="006775"/>
            </a:solidFill>
            <a:ln w="14113" cap="flat">
              <a:noFill/>
              <a:prstDash val="solid"/>
              <a:miter/>
            </a:ln>
          </p:spPr>
          <p:txBody>
            <a:bodyPr rtlCol="0" anchor="ctr"/>
            <a:lstStyle/>
            <a:p>
              <a:endParaRPr lang="en-US" sz="1701"/>
            </a:p>
          </p:txBody>
        </p:sp>
        <p:sp>
          <p:nvSpPr>
            <p:cNvPr id="175" name="Freeform 27">
              <a:extLst>
                <a:ext uri="{FF2B5EF4-FFF2-40B4-BE49-F238E27FC236}">
                  <a16:creationId xmlns:a16="http://schemas.microsoft.com/office/drawing/2014/main" id="{41EAE9D4-8C3B-45F5-9F6C-D1DD33479F1C}"/>
                </a:ext>
              </a:extLst>
            </p:cNvPr>
            <p:cNvSpPr/>
            <p:nvPr/>
          </p:nvSpPr>
          <p:spPr>
            <a:xfrm>
              <a:off x="3646504" y="5300470"/>
              <a:ext cx="882942" cy="247566"/>
            </a:xfrm>
            <a:custGeom>
              <a:avLst/>
              <a:gdLst>
                <a:gd name="connsiteX0" fmla="*/ 882942 w 882942"/>
                <a:gd name="connsiteY0" fmla="*/ 247567 h 247566"/>
                <a:gd name="connsiteX1" fmla="*/ 0 w 882942"/>
                <a:gd name="connsiteY1" fmla="*/ 247567 h 247566"/>
                <a:gd name="connsiteX2" fmla="*/ 0 w 882942"/>
                <a:gd name="connsiteY2" fmla="*/ 0 h 247566"/>
                <a:gd name="connsiteX3" fmla="*/ 882942 w 882942"/>
                <a:gd name="connsiteY3" fmla="*/ 0 h 247566"/>
              </a:gdLst>
              <a:ahLst/>
              <a:cxnLst>
                <a:cxn ang="0">
                  <a:pos x="connsiteX0" y="connsiteY0"/>
                </a:cxn>
                <a:cxn ang="0">
                  <a:pos x="connsiteX1" y="connsiteY1"/>
                </a:cxn>
                <a:cxn ang="0">
                  <a:pos x="connsiteX2" y="connsiteY2"/>
                </a:cxn>
                <a:cxn ang="0">
                  <a:pos x="connsiteX3" y="connsiteY3"/>
                </a:cxn>
              </a:cxnLst>
              <a:rect l="l" t="t" r="r" b="b"/>
              <a:pathLst>
                <a:path w="882942" h="247566">
                  <a:moveTo>
                    <a:pt x="882942" y="247567"/>
                  </a:moveTo>
                  <a:lnTo>
                    <a:pt x="0" y="247567"/>
                  </a:lnTo>
                  <a:lnTo>
                    <a:pt x="0" y="0"/>
                  </a:lnTo>
                  <a:lnTo>
                    <a:pt x="882942" y="0"/>
                  </a:lnTo>
                </a:path>
              </a:pathLst>
            </a:custGeom>
            <a:solidFill>
              <a:srgbClr val="2F4858"/>
            </a:solidFill>
            <a:ln w="14113" cap="flat">
              <a:noFill/>
              <a:prstDash val="solid"/>
              <a:miter/>
            </a:ln>
          </p:spPr>
          <p:txBody>
            <a:bodyPr rtlCol="0" anchor="ctr"/>
            <a:lstStyle/>
            <a:p>
              <a:endParaRPr lang="en-US" sz="1701"/>
            </a:p>
          </p:txBody>
        </p:sp>
        <p:sp>
          <p:nvSpPr>
            <p:cNvPr id="176" name="Freeform 28">
              <a:extLst>
                <a:ext uri="{FF2B5EF4-FFF2-40B4-BE49-F238E27FC236}">
                  <a16:creationId xmlns:a16="http://schemas.microsoft.com/office/drawing/2014/main" id="{BE7FDC24-F026-48CE-9037-FA50F834D196}"/>
                </a:ext>
              </a:extLst>
            </p:cNvPr>
            <p:cNvSpPr/>
            <p:nvPr/>
          </p:nvSpPr>
          <p:spPr>
            <a:xfrm>
              <a:off x="4529446"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77" name="Freeform 29">
              <a:extLst>
                <a:ext uri="{FF2B5EF4-FFF2-40B4-BE49-F238E27FC236}">
                  <a16:creationId xmlns:a16="http://schemas.microsoft.com/office/drawing/2014/main" id="{ADBA225E-988E-4396-969A-49E8A38E969B}"/>
                </a:ext>
              </a:extLst>
            </p:cNvPr>
            <p:cNvSpPr/>
            <p:nvPr/>
          </p:nvSpPr>
          <p:spPr>
            <a:xfrm>
              <a:off x="4529446"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78" name="Freeform 30">
              <a:extLst>
                <a:ext uri="{FF2B5EF4-FFF2-40B4-BE49-F238E27FC236}">
                  <a16:creationId xmlns:a16="http://schemas.microsoft.com/office/drawing/2014/main" id="{AE9D89BB-05FF-41EF-85BA-BF681063933E}"/>
                </a:ext>
              </a:extLst>
            </p:cNvPr>
            <p:cNvSpPr/>
            <p:nvPr/>
          </p:nvSpPr>
          <p:spPr>
            <a:xfrm>
              <a:off x="4529446"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79" name="Freeform 31">
              <a:extLst>
                <a:ext uri="{FF2B5EF4-FFF2-40B4-BE49-F238E27FC236}">
                  <a16:creationId xmlns:a16="http://schemas.microsoft.com/office/drawing/2014/main" id="{4FF60EE1-C85C-4810-928D-B5F62312492A}"/>
                </a:ext>
              </a:extLst>
            </p:cNvPr>
            <p:cNvSpPr/>
            <p:nvPr/>
          </p:nvSpPr>
          <p:spPr>
            <a:xfrm>
              <a:off x="4774284" y="5300470"/>
              <a:ext cx="622696" cy="247708"/>
            </a:xfrm>
            <a:custGeom>
              <a:avLst/>
              <a:gdLst>
                <a:gd name="connsiteX0" fmla="*/ 0 w 622696"/>
                <a:gd name="connsiteY0" fmla="*/ 0 h 247708"/>
                <a:gd name="connsiteX1" fmla="*/ 622696 w 622696"/>
                <a:gd name="connsiteY1" fmla="*/ 0 h 247708"/>
                <a:gd name="connsiteX2" fmla="*/ 622696 w 622696"/>
                <a:gd name="connsiteY2" fmla="*/ 247708 h 247708"/>
                <a:gd name="connsiteX3" fmla="*/ 0 w 622696"/>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622696" h="247708">
                  <a:moveTo>
                    <a:pt x="0" y="0"/>
                  </a:moveTo>
                  <a:lnTo>
                    <a:pt x="622696" y="0"/>
                  </a:lnTo>
                  <a:lnTo>
                    <a:pt x="622696" y="247708"/>
                  </a:lnTo>
                  <a:lnTo>
                    <a:pt x="0" y="247708"/>
                  </a:lnTo>
                  <a:close/>
                </a:path>
              </a:pathLst>
            </a:custGeom>
            <a:solidFill>
              <a:srgbClr val="40A363"/>
            </a:solidFill>
            <a:ln w="14113" cap="flat">
              <a:noFill/>
              <a:prstDash val="solid"/>
              <a:miter/>
            </a:ln>
          </p:spPr>
          <p:txBody>
            <a:bodyPr rtlCol="0" anchor="ctr"/>
            <a:lstStyle/>
            <a:p>
              <a:endParaRPr lang="en-US" sz="1701"/>
            </a:p>
          </p:txBody>
        </p:sp>
        <p:sp>
          <p:nvSpPr>
            <p:cNvPr id="180" name="Freeform 32">
              <a:extLst>
                <a:ext uri="{FF2B5EF4-FFF2-40B4-BE49-F238E27FC236}">
                  <a16:creationId xmlns:a16="http://schemas.microsoft.com/office/drawing/2014/main" id="{8DA26EF5-F4B3-4459-8990-05E2B44E1CFC}"/>
                </a:ext>
              </a:extLst>
            </p:cNvPr>
            <p:cNvSpPr/>
            <p:nvPr/>
          </p:nvSpPr>
          <p:spPr>
            <a:xfrm>
              <a:off x="4680844"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81" name="Freeform 33">
              <a:extLst>
                <a:ext uri="{FF2B5EF4-FFF2-40B4-BE49-F238E27FC236}">
                  <a16:creationId xmlns:a16="http://schemas.microsoft.com/office/drawing/2014/main" id="{0DF27EEF-E347-4D0F-96EB-479C83B14664}"/>
                </a:ext>
              </a:extLst>
            </p:cNvPr>
            <p:cNvSpPr/>
            <p:nvPr/>
          </p:nvSpPr>
          <p:spPr>
            <a:xfrm>
              <a:off x="4680844"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82" name="Freeform 34">
              <a:extLst>
                <a:ext uri="{FF2B5EF4-FFF2-40B4-BE49-F238E27FC236}">
                  <a16:creationId xmlns:a16="http://schemas.microsoft.com/office/drawing/2014/main" id="{221F019E-4ACC-4F7A-9C89-48B3057BA77D}"/>
                </a:ext>
              </a:extLst>
            </p:cNvPr>
            <p:cNvSpPr/>
            <p:nvPr/>
          </p:nvSpPr>
          <p:spPr>
            <a:xfrm>
              <a:off x="4680844"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83" name="Freeform 35">
              <a:extLst>
                <a:ext uri="{FF2B5EF4-FFF2-40B4-BE49-F238E27FC236}">
                  <a16:creationId xmlns:a16="http://schemas.microsoft.com/office/drawing/2014/main" id="{7DA0F4B8-345B-4474-BB62-AD3F87EFA334}"/>
                </a:ext>
              </a:extLst>
            </p:cNvPr>
            <p:cNvSpPr/>
            <p:nvPr/>
          </p:nvSpPr>
          <p:spPr>
            <a:xfrm>
              <a:off x="4774284"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84" name="Freeform 36">
              <a:extLst>
                <a:ext uri="{FF2B5EF4-FFF2-40B4-BE49-F238E27FC236}">
                  <a16:creationId xmlns:a16="http://schemas.microsoft.com/office/drawing/2014/main" id="{C12EDFC2-77CD-4480-A3F7-42650F263455}"/>
                </a:ext>
              </a:extLst>
            </p:cNvPr>
            <p:cNvSpPr/>
            <p:nvPr/>
          </p:nvSpPr>
          <p:spPr>
            <a:xfrm>
              <a:off x="4774284"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85" name="Freeform 37">
              <a:extLst>
                <a:ext uri="{FF2B5EF4-FFF2-40B4-BE49-F238E27FC236}">
                  <a16:creationId xmlns:a16="http://schemas.microsoft.com/office/drawing/2014/main" id="{00504D7B-6B9C-4B5E-9B13-169340612CD3}"/>
                </a:ext>
              </a:extLst>
            </p:cNvPr>
            <p:cNvSpPr/>
            <p:nvPr/>
          </p:nvSpPr>
          <p:spPr>
            <a:xfrm>
              <a:off x="4774284"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86" name="Freeform 38">
              <a:extLst>
                <a:ext uri="{FF2B5EF4-FFF2-40B4-BE49-F238E27FC236}">
                  <a16:creationId xmlns:a16="http://schemas.microsoft.com/office/drawing/2014/main" id="{87F4BE69-9E37-452B-85C3-E7EC16BC919E}"/>
                </a:ext>
              </a:extLst>
            </p:cNvPr>
            <p:cNvSpPr/>
            <p:nvPr/>
          </p:nvSpPr>
          <p:spPr>
            <a:xfrm>
              <a:off x="2670970" y="5300470"/>
              <a:ext cx="270989" cy="247708"/>
            </a:xfrm>
            <a:custGeom>
              <a:avLst/>
              <a:gdLst>
                <a:gd name="connsiteX0" fmla="*/ 0 w 270989"/>
                <a:gd name="connsiteY0" fmla="*/ 0 h 247708"/>
                <a:gd name="connsiteX1" fmla="*/ 270989 w 270989"/>
                <a:gd name="connsiteY1" fmla="*/ 0 h 247708"/>
                <a:gd name="connsiteX2" fmla="*/ 270989 w 270989"/>
                <a:gd name="connsiteY2" fmla="*/ 247708 h 247708"/>
                <a:gd name="connsiteX3" fmla="*/ 0 w 270989"/>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270989" h="247708">
                  <a:moveTo>
                    <a:pt x="0" y="0"/>
                  </a:moveTo>
                  <a:lnTo>
                    <a:pt x="270989" y="0"/>
                  </a:lnTo>
                  <a:lnTo>
                    <a:pt x="270989" y="247708"/>
                  </a:lnTo>
                  <a:lnTo>
                    <a:pt x="0" y="247708"/>
                  </a:lnTo>
                  <a:close/>
                </a:path>
              </a:pathLst>
            </a:custGeom>
            <a:solidFill>
              <a:srgbClr val="028779"/>
            </a:solidFill>
            <a:ln w="14113" cap="flat">
              <a:noFill/>
              <a:prstDash val="solid"/>
              <a:miter/>
            </a:ln>
          </p:spPr>
          <p:txBody>
            <a:bodyPr rtlCol="0" anchor="ctr"/>
            <a:lstStyle/>
            <a:p>
              <a:endParaRPr lang="en-US" sz="1701"/>
            </a:p>
          </p:txBody>
        </p:sp>
        <p:sp>
          <p:nvSpPr>
            <p:cNvPr id="187" name="Freeform 39">
              <a:extLst>
                <a:ext uri="{FF2B5EF4-FFF2-40B4-BE49-F238E27FC236}">
                  <a16:creationId xmlns:a16="http://schemas.microsoft.com/office/drawing/2014/main" id="{0D3422AB-4FE2-4246-BE89-17BFF6002972}"/>
                </a:ext>
              </a:extLst>
            </p:cNvPr>
            <p:cNvSpPr/>
            <p:nvPr/>
          </p:nvSpPr>
          <p:spPr>
            <a:xfrm>
              <a:off x="2280813" y="5300470"/>
              <a:ext cx="390157" cy="247708"/>
            </a:xfrm>
            <a:custGeom>
              <a:avLst/>
              <a:gdLst>
                <a:gd name="connsiteX0" fmla="*/ 0 w 390157"/>
                <a:gd name="connsiteY0" fmla="*/ 0 h 247708"/>
                <a:gd name="connsiteX1" fmla="*/ 390157 w 390157"/>
                <a:gd name="connsiteY1" fmla="*/ 0 h 247708"/>
                <a:gd name="connsiteX2" fmla="*/ 390157 w 390157"/>
                <a:gd name="connsiteY2" fmla="*/ 247708 h 247708"/>
                <a:gd name="connsiteX3" fmla="*/ 0 w 390157"/>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390157" h="247708">
                  <a:moveTo>
                    <a:pt x="0" y="0"/>
                  </a:moveTo>
                  <a:lnTo>
                    <a:pt x="390157" y="0"/>
                  </a:lnTo>
                  <a:lnTo>
                    <a:pt x="390157" y="247708"/>
                  </a:lnTo>
                  <a:lnTo>
                    <a:pt x="0" y="247708"/>
                  </a:lnTo>
                  <a:close/>
                </a:path>
              </a:pathLst>
            </a:custGeom>
            <a:solidFill>
              <a:srgbClr val="006775"/>
            </a:solidFill>
            <a:ln w="14113" cap="flat">
              <a:noFill/>
              <a:prstDash val="solid"/>
              <a:miter/>
            </a:ln>
          </p:spPr>
          <p:txBody>
            <a:bodyPr rtlCol="0" anchor="ctr"/>
            <a:lstStyle/>
            <a:p>
              <a:endParaRPr lang="en-US" sz="1701"/>
            </a:p>
          </p:txBody>
        </p:sp>
        <p:sp>
          <p:nvSpPr>
            <p:cNvPr id="188" name="Freeform 40">
              <a:extLst>
                <a:ext uri="{FF2B5EF4-FFF2-40B4-BE49-F238E27FC236}">
                  <a16:creationId xmlns:a16="http://schemas.microsoft.com/office/drawing/2014/main" id="{A8BEC48C-45CD-420C-92DF-D6C121D10565}"/>
                </a:ext>
              </a:extLst>
            </p:cNvPr>
            <p:cNvSpPr/>
            <p:nvPr/>
          </p:nvSpPr>
          <p:spPr>
            <a:xfrm>
              <a:off x="707462" y="5300470"/>
              <a:ext cx="1573350" cy="247566"/>
            </a:xfrm>
            <a:custGeom>
              <a:avLst/>
              <a:gdLst>
                <a:gd name="connsiteX0" fmla="*/ 1573351 w 1573350"/>
                <a:gd name="connsiteY0" fmla="*/ 247567 h 247566"/>
                <a:gd name="connsiteX1" fmla="*/ 0 w 1573350"/>
                <a:gd name="connsiteY1" fmla="*/ 247567 h 247566"/>
                <a:gd name="connsiteX2" fmla="*/ 0 w 1573350"/>
                <a:gd name="connsiteY2" fmla="*/ 0 h 247566"/>
                <a:gd name="connsiteX3" fmla="*/ 1573351 w 1573350"/>
                <a:gd name="connsiteY3" fmla="*/ 0 h 247566"/>
              </a:gdLst>
              <a:ahLst/>
              <a:cxnLst>
                <a:cxn ang="0">
                  <a:pos x="connsiteX0" y="connsiteY0"/>
                </a:cxn>
                <a:cxn ang="0">
                  <a:pos x="connsiteX1" y="connsiteY1"/>
                </a:cxn>
                <a:cxn ang="0">
                  <a:pos x="connsiteX2" y="connsiteY2"/>
                </a:cxn>
                <a:cxn ang="0">
                  <a:pos x="connsiteX3" y="connsiteY3"/>
                </a:cxn>
              </a:cxnLst>
              <a:rect l="l" t="t" r="r" b="b"/>
              <a:pathLst>
                <a:path w="1573350" h="247566">
                  <a:moveTo>
                    <a:pt x="1573351" y="247567"/>
                  </a:moveTo>
                  <a:lnTo>
                    <a:pt x="0" y="247567"/>
                  </a:lnTo>
                  <a:lnTo>
                    <a:pt x="0" y="0"/>
                  </a:lnTo>
                  <a:lnTo>
                    <a:pt x="1573351" y="0"/>
                  </a:lnTo>
                </a:path>
              </a:pathLst>
            </a:custGeom>
            <a:solidFill>
              <a:srgbClr val="2F4858"/>
            </a:solidFill>
            <a:ln w="14113" cap="flat">
              <a:noFill/>
              <a:prstDash val="solid"/>
              <a:miter/>
            </a:ln>
          </p:spPr>
          <p:txBody>
            <a:bodyPr rtlCol="0" anchor="ctr"/>
            <a:lstStyle/>
            <a:p>
              <a:endParaRPr lang="en-US" sz="1701"/>
            </a:p>
          </p:txBody>
        </p:sp>
        <p:sp>
          <p:nvSpPr>
            <p:cNvPr id="189" name="Freeform 41">
              <a:extLst>
                <a:ext uri="{FF2B5EF4-FFF2-40B4-BE49-F238E27FC236}">
                  <a16:creationId xmlns:a16="http://schemas.microsoft.com/office/drawing/2014/main" id="{9DFF8B98-56B5-47D4-B63E-C3C383AA96BC}"/>
                </a:ext>
              </a:extLst>
            </p:cNvPr>
            <p:cNvSpPr/>
            <p:nvPr/>
          </p:nvSpPr>
          <p:spPr>
            <a:xfrm>
              <a:off x="2280813"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0" name="Freeform 42">
              <a:extLst>
                <a:ext uri="{FF2B5EF4-FFF2-40B4-BE49-F238E27FC236}">
                  <a16:creationId xmlns:a16="http://schemas.microsoft.com/office/drawing/2014/main" id="{28A3BDAB-0E2C-42F5-AE9C-6FCAE25B559A}"/>
                </a:ext>
              </a:extLst>
            </p:cNvPr>
            <p:cNvSpPr/>
            <p:nvPr/>
          </p:nvSpPr>
          <p:spPr>
            <a:xfrm>
              <a:off x="2280813"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91" name="Freeform 43">
              <a:extLst>
                <a:ext uri="{FF2B5EF4-FFF2-40B4-BE49-F238E27FC236}">
                  <a16:creationId xmlns:a16="http://schemas.microsoft.com/office/drawing/2014/main" id="{F5389305-4E72-4893-93D4-FBDDB258E376}"/>
                </a:ext>
              </a:extLst>
            </p:cNvPr>
            <p:cNvSpPr/>
            <p:nvPr/>
          </p:nvSpPr>
          <p:spPr>
            <a:xfrm>
              <a:off x="2280813"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2" name="Freeform 44">
              <a:extLst>
                <a:ext uri="{FF2B5EF4-FFF2-40B4-BE49-F238E27FC236}">
                  <a16:creationId xmlns:a16="http://schemas.microsoft.com/office/drawing/2014/main" id="{038B767C-1F9F-424E-8696-17BF8C3017B6}"/>
                </a:ext>
              </a:extLst>
            </p:cNvPr>
            <p:cNvSpPr/>
            <p:nvPr/>
          </p:nvSpPr>
          <p:spPr>
            <a:xfrm>
              <a:off x="2941960" y="5300470"/>
              <a:ext cx="31806" cy="247708"/>
            </a:xfrm>
            <a:custGeom>
              <a:avLst/>
              <a:gdLst>
                <a:gd name="connsiteX0" fmla="*/ 0 w 31806"/>
                <a:gd name="connsiteY0" fmla="*/ 0 h 247708"/>
                <a:gd name="connsiteX1" fmla="*/ 31806 w 31806"/>
                <a:gd name="connsiteY1" fmla="*/ 0 h 247708"/>
                <a:gd name="connsiteX2" fmla="*/ 31806 w 31806"/>
                <a:gd name="connsiteY2" fmla="*/ 247708 h 247708"/>
                <a:gd name="connsiteX3" fmla="*/ 0 w 31806"/>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31806" h="247708">
                  <a:moveTo>
                    <a:pt x="0" y="0"/>
                  </a:moveTo>
                  <a:lnTo>
                    <a:pt x="31806" y="0"/>
                  </a:lnTo>
                  <a:lnTo>
                    <a:pt x="31806" y="247708"/>
                  </a:lnTo>
                  <a:lnTo>
                    <a:pt x="0" y="247708"/>
                  </a:lnTo>
                  <a:close/>
                </a:path>
              </a:pathLst>
            </a:custGeom>
            <a:solidFill>
              <a:srgbClr val="40A363"/>
            </a:solidFill>
            <a:ln w="14113" cap="flat">
              <a:noFill/>
              <a:prstDash val="solid"/>
              <a:miter/>
            </a:ln>
          </p:spPr>
          <p:txBody>
            <a:bodyPr rtlCol="0" anchor="ctr"/>
            <a:lstStyle/>
            <a:p>
              <a:endParaRPr lang="en-US" sz="1701"/>
            </a:p>
          </p:txBody>
        </p:sp>
        <p:sp>
          <p:nvSpPr>
            <p:cNvPr id="193" name="Freeform 45">
              <a:extLst>
                <a:ext uri="{FF2B5EF4-FFF2-40B4-BE49-F238E27FC236}">
                  <a16:creationId xmlns:a16="http://schemas.microsoft.com/office/drawing/2014/main" id="{4475CCA2-A673-44F2-BC0B-CCD0116EAB91}"/>
                </a:ext>
              </a:extLst>
            </p:cNvPr>
            <p:cNvSpPr/>
            <p:nvPr/>
          </p:nvSpPr>
          <p:spPr>
            <a:xfrm>
              <a:off x="2670970"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4" name="Freeform 46">
              <a:extLst>
                <a:ext uri="{FF2B5EF4-FFF2-40B4-BE49-F238E27FC236}">
                  <a16:creationId xmlns:a16="http://schemas.microsoft.com/office/drawing/2014/main" id="{F4D2E644-3E24-45B2-A295-FF4327E3409A}"/>
                </a:ext>
              </a:extLst>
            </p:cNvPr>
            <p:cNvSpPr/>
            <p:nvPr/>
          </p:nvSpPr>
          <p:spPr>
            <a:xfrm>
              <a:off x="2670970"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95" name="Freeform 47">
              <a:extLst>
                <a:ext uri="{FF2B5EF4-FFF2-40B4-BE49-F238E27FC236}">
                  <a16:creationId xmlns:a16="http://schemas.microsoft.com/office/drawing/2014/main" id="{101E4F74-7CAD-449F-A11E-E8E4D8999F5D}"/>
                </a:ext>
              </a:extLst>
            </p:cNvPr>
            <p:cNvSpPr/>
            <p:nvPr/>
          </p:nvSpPr>
          <p:spPr>
            <a:xfrm>
              <a:off x="2670970"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6" name="Freeform 48">
              <a:extLst>
                <a:ext uri="{FF2B5EF4-FFF2-40B4-BE49-F238E27FC236}">
                  <a16:creationId xmlns:a16="http://schemas.microsoft.com/office/drawing/2014/main" id="{AD842B08-C51E-4479-B529-341AB1A9350B}"/>
                </a:ext>
              </a:extLst>
            </p:cNvPr>
            <p:cNvSpPr/>
            <p:nvPr/>
          </p:nvSpPr>
          <p:spPr>
            <a:xfrm>
              <a:off x="2941960"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7" name="Freeform 49">
              <a:extLst>
                <a:ext uri="{FF2B5EF4-FFF2-40B4-BE49-F238E27FC236}">
                  <a16:creationId xmlns:a16="http://schemas.microsoft.com/office/drawing/2014/main" id="{E419104B-7BD8-49E8-89DE-D441B83FE79A}"/>
                </a:ext>
              </a:extLst>
            </p:cNvPr>
            <p:cNvSpPr/>
            <p:nvPr/>
          </p:nvSpPr>
          <p:spPr>
            <a:xfrm>
              <a:off x="2941960"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198" name="Freeform 50">
              <a:extLst>
                <a:ext uri="{FF2B5EF4-FFF2-40B4-BE49-F238E27FC236}">
                  <a16:creationId xmlns:a16="http://schemas.microsoft.com/office/drawing/2014/main" id="{ECAE9040-146D-4EB9-A612-B29B2144E638}"/>
                </a:ext>
              </a:extLst>
            </p:cNvPr>
            <p:cNvSpPr/>
            <p:nvPr/>
          </p:nvSpPr>
          <p:spPr>
            <a:xfrm>
              <a:off x="2941960"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199" name="Freeform 51">
              <a:extLst>
                <a:ext uri="{FF2B5EF4-FFF2-40B4-BE49-F238E27FC236}">
                  <a16:creationId xmlns:a16="http://schemas.microsoft.com/office/drawing/2014/main" id="{954A7F55-D3A1-4B1B-95E9-C65F8B56051C}"/>
                </a:ext>
              </a:extLst>
            </p:cNvPr>
            <p:cNvSpPr/>
            <p:nvPr/>
          </p:nvSpPr>
          <p:spPr>
            <a:xfrm>
              <a:off x="2973907" y="5300470"/>
              <a:ext cx="74356" cy="247708"/>
            </a:xfrm>
            <a:custGeom>
              <a:avLst/>
              <a:gdLst>
                <a:gd name="connsiteX0" fmla="*/ 0 w 74356"/>
                <a:gd name="connsiteY0" fmla="*/ 0 h 247708"/>
                <a:gd name="connsiteX1" fmla="*/ 74356 w 74356"/>
                <a:gd name="connsiteY1" fmla="*/ 0 h 247708"/>
                <a:gd name="connsiteX2" fmla="*/ 74356 w 74356"/>
                <a:gd name="connsiteY2" fmla="*/ 247708 h 247708"/>
                <a:gd name="connsiteX3" fmla="*/ 0 w 74356"/>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74356" h="247708">
                  <a:moveTo>
                    <a:pt x="0" y="0"/>
                  </a:moveTo>
                  <a:lnTo>
                    <a:pt x="74356" y="0"/>
                  </a:lnTo>
                  <a:lnTo>
                    <a:pt x="74356" y="247708"/>
                  </a:lnTo>
                  <a:lnTo>
                    <a:pt x="0" y="247708"/>
                  </a:lnTo>
                  <a:close/>
                </a:path>
              </a:pathLst>
            </a:custGeom>
            <a:solidFill>
              <a:srgbClr val="9AB840"/>
            </a:solidFill>
            <a:ln w="14113" cap="flat">
              <a:noFill/>
              <a:prstDash val="solid"/>
              <a:miter/>
            </a:ln>
          </p:spPr>
          <p:txBody>
            <a:bodyPr rtlCol="0" anchor="ctr"/>
            <a:lstStyle/>
            <a:p>
              <a:endParaRPr lang="en-US" sz="1701"/>
            </a:p>
          </p:txBody>
        </p:sp>
        <p:sp>
          <p:nvSpPr>
            <p:cNvPr id="200" name="Freeform 52">
              <a:extLst>
                <a:ext uri="{FF2B5EF4-FFF2-40B4-BE49-F238E27FC236}">
                  <a16:creationId xmlns:a16="http://schemas.microsoft.com/office/drawing/2014/main" id="{F22D2B8D-CE1E-4B29-A338-5194D3BAEED8}"/>
                </a:ext>
              </a:extLst>
            </p:cNvPr>
            <p:cNvSpPr/>
            <p:nvPr/>
          </p:nvSpPr>
          <p:spPr>
            <a:xfrm>
              <a:off x="2973907" y="530047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01" name="Freeform 53">
              <a:extLst>
                <a:ext uri="{FF2B5EF4-FFF2-40B4-BE49-F238E27FC236}">
                  <a16:creationId xmlns:a16="http://schemas.microsoft.com/office/drawing/2014/main" id="{C341DD6C-D4ED-44A8-8698-8ABCAE667F7F}"/>
                </a:ext>
              </a:extLst>
            </p:cNvPr>
            <p:cNvSpPr/>
            <p:nvPr/>
          </p:nvSpPr>
          <p:spPr>
            <a:xfrm>
              <a:off x="2973907" y="5321230"/>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202" name="Freeform 54">
              <a:extLst>
                <a:ext uri="{FF2B5EF4-FFF2-40B4-BE49-F238E27FC236}">
                  <a16:creationId xmlns:a16="http://schemas.microsoft.com/office/drawing/2014/main" id="{FADEB8BC-C505-462A-82A8-A407F2DC9502}"/>
                </a:ext>
              </a:extLst>
            </p:cNvPr>
            <p:cNvSpPr/>
            <p:nvPr/>
          </p:nvSpPr>
          <p:spPr>
            <a:xfrm>
              <a:off x="2973907" y="5541117"/>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03" name="TextBox 202">
              <a:extLst>
                <a:ext uri="{FF2B5EF4-FFF2-40B4-BE49-F238E27FC236}">
                  <a16:creationId xmlns:a16="http://schemas.microsoft.com/office/drawing/2014/main" id="{7CC8658F-75BF-44E0-8E9F-E1C6F605F12D}"/>
                </a:ext>
              </a:extLst>
            </p:cNvPr>
            <p:cNvSpPr txBox="1"/>
            <p:nvPr/>
          </p:nvSpPr>
          <p:spPr>
            <a:xfrm>
              <a:off x="5362368" y="5264354"/>
              <a:ext cx="368472" cy="303056"/>
            </a:xfrm>
            <a:prstGeom prst="rect">
              <a:avLst/>
            </a:prstGeom>
            <a:noFill/>
          </p:spPr>
          <p:txBody>
            <a:bodyPr wrap="none" rtlCol="0">
              <a:spAutoFit/>
            </a:bodyPr>
            <a:lstStyle/>
            <a:p>
              <a:pPr algn="l"/>
              <a:r>
                <a:rPr sz="1261" b="1">
                  <a:solidFill>
                    <a:srgbClr val="1D1D1B"/>
                  </a:solidFill>
                  <a:latin typeface="SourceSansPro-Bold"/>
                  <a:sym typeface="SourceSansPro-Bold"/>
                  <a:rtl val="0"/>
                </a:rPr>
                <a:t>21</a:t>
              </a:r>
            </a:p>
          </p:txBody>
        </p:sp>
        <p:sp>
          <p:nvSpPr>
            <p:cNvPr id="204" name="TextBox 203">
              <a:extLst>
                <a:ext uri="{FF2B5EF4-FFF2-40B4-BE49-F238E27FC236}">
                  <a16:creationId xmlns:a16="http://schemas.microsoft.com/office/drawing/2014/main" id="{21775ECC-A305-4CFC-9437-C957D8C6605C}"/>
                </a:ext>
              </a:extLst>
            </p:cNvPr>
            <p:cNvSpPr txBox="1"/>
            <p:nvPr/>
          </p:nvSpPr>
          <p:spPr>
            <a:xfrm>
              <a:off x="3054645" y="5264354"/>
              <a:ext cx="454993" cy="303056"/>
            </a:xfrm>
            <a:prstGeom prst="rect">
              <a:avLst/>
            </a:prstGeom>
            <a:noFill/>
          </p:spPr>
          <p:txBody>
            <a:bodyPr wrap="none" rtlCol="0">
              <a:spAutoFit/>
            </a:bodyPr>
            <a:lstStyle/>
            <a:p>
              <a:pPr algn="l"/>
              <a:r>
                <a:rPr sz="1261" b="1">
                  <a:solidFill>
                    <a:srgbClr val="1D1D1B"/>
                  </a:solidFill>
                  <a:latin typeface="SourceSansPro-Bold"/>
                  <a:sym typeface="SourceSansPro-Bold"/>
                  <a:rtl val="0"/>
                </a:rPr>
                <a:t>142</a:t>
              </a:r>
            </a:p>
          </p:txBody>
        </p:sp>
        <p:sp>
          <p:nvSpPr>
            <p:cNvPr id="205" name="TextBox 204">
              <a:extLst>
                <a:ext uri="{FF2B5EF4-FFF2-40B4-BE49-F238E27FC236}">
                  <a16:creationId xmlns:a16="http://schemas.microsoft.com/office/drawing/2014/main" id="{131347AC-4D07-4D95-847A-DA4DC4BFC5CB}"/>
                </a:ext>
              </a:extLst>
            </p:cNvPr>
            <p:cNvSpPr txBox="1"/>
            <p:nvPr/>
          </p:nvSpPr>
          <p:spPr>
            <a:xfrm>
              <a:off x="1233629" y="5014669"/>
              <a:ext cx="426152"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FPU</a:t>
              </a:r>
            </a:p>
          </p:txBody>
        </p:sp>
        <p:sp>
          <p:nvSpPr>
            <p:cNvPr id="206" name="TextBox 205">
              <a:extLst>
                <a:ext uri="{FF2B5EF4-FFF2-40B4-BE49-F238E27FC236}">
                  <a16:creationId xmlns:a16="http://schemas.microsoft.com/office/drawing/2014/main" id="{D36AA3C4-299B-43B8-9E59-07DA63488626}"/>
                </a:ext>
              </a:extLst>
            </p:cNvPr>
            <p:cNvSpPr txBox="1"/>
            <p:nvPr/>
          </p:nvSpPr>
          <p:spPr>
            <a:xfrm>
              <a:off x="1915980" y="5014669"/>
              <a:ext cx="342007"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Re</a:t>
              </a:r>
            </a:p>
          </p:txBody>
        </p:sp>
        <p:sp>
          <p:nvSpPr>
            <p:cNvPr id="207" name="TextBox 206">
              <a:extLst>
                <a:ext uri="{FF2B5EF4-FFF2-40B4-BE49-F238E27FC236}">
                  <a16:creationId xmlns:a16="http://schemas.microsoft.com/office/drawing/2014/main" id="{08AA122C-7142-4A0C-864B-9E2751F7E5D0}"/>
                </a:ext>
              </a:extLst>
            </p:cNvPr>
            <p:cNvSpPr txBox="1"/>
            <p:nvPr/>
          </p:nvSpPr>
          <p:spPr>
            <a:xfrm>
              <a:off x="2063844" y="5014669"/>
              <a:ext cx="443116" cy="269060"/>
            </a:xfrm>
            <a:prstGeom prst="rect">
              <a:avLst/>
            </a:prstGeom>
            <a:noFill/>
          </p:spPr>
          <p:txBody>
            <a:bodyPr wrap="none" rtlCol="0">
              <a:spAutoFit/>
            </a:bodyPr>
            <a:lstStyle/>
            <a:p>
              <a:pPr algn="l"/>
              <a:r>
                <a:rPr sz="1052" dirty="0" err="1">
                  <a:solidFill>
                    <a:srgbClr val="1D1D1B"/>
                  </a:solidFill>
                  <a:latin typeface="SourceSansPro-Regular"/>
                  <a:sym typeface="SourceSansPro-Regular"/>
                  <a:rtl val="0"/>
                </a:rPr>
                <a:t>gfile</a:t>
              </a:r>
              <a:endParaRPr sz="1052" dirty="0">
                <a:solidFill>
                  <a:srgbClr val="1D1D1B"/>
                </a:solidFill>
                <a:latin typeface="SourceSansPro-Regular"/>
                <a:sym typeface="SourceSansPro-Regular"/>
                <a:rtl val="0"/>
              </a:endParaRPr>
            </a:p>
          </p:txBody>
        </p:sp>
        <p:sp>
          <p:nvSpPr>
            <p:cNvPr id="208" name="TextBox 207">
              <a:extLst>
                <a:ext uri="{FF2B5EF4-FFF2-40B4-BE49-F238E27FC236}">
                  <a16:creationId xmlns:a16="http://schemas.microsoft.com/office/drawing/2014/main" id="{4E64626C-FFFB-4961-8551-D22CC76F642B}"/>
                </a:ext>
              </a:extLst>
            </p:cNvPr>
            <p:cNvSpPr txBox="1"/>
            <p:nvPr/>
          </p:nvSpPr>
          <p:spPr>
            <a:xfrm>
              <a:off x="3582772" y="5014669"/>
              <a:ext cx="342007"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Re</a:t>
              </a:r>
            </a:p>
          </p:txBody>
        </p:sp>
        <p:sp>
          <p:nvSpPr>
            <p:cNvPr id="209" name="TextBox 208">
              <a:extLst>
                <a:ext uri="{FF2B5EF4-FFF2-40B4-BE49-F238E27FC236}">
                  <a16:creationId xmlns:a16="http://schemas.microsoft.com/office/drawing/2014/main" id="{60CA7896-C200-4CDF-B9CB-3CCA44589A78}"/>
                </a:ext>
              </a:extLst>
            </p:cNvPr>
            <p:cNvSpPr txBox="1"/>
            <p:nvPr/>
          </p:nvSpPr>
          <p:spPr>
            <a:xfrm>
              <a:off x="3730635" y="5014669"/>
              <a:ext cx="443116"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gfile</a:t>
              </a:r>
            </a:p>
          </p:txBody>
        </p:sp>
        <p:sp>
          <p:nvSpPr>
            <p:cNvPr id="210" name="TextBox 209">
              <a:extLst>
                <a:ext uri="{FF2B5EF4-FFF2-40B4-BE49-F238E27FC236}">
                  <a16:creationId xmlns:a16="http://schemas.microsoft.com/office/drawing/2014/main" id="{0A7E47F5-C6D1-452E-BBD3-BF87BA4FD109}"/>
                </a:ext>
              </a:extLst>
            </p:cNvPr>
            <p:cNvSpPr txBox="1"/>
            <p:nvPr/>
          </p:nvSpPr>
          <p:spPr>
            <a:xfrm>
              <a:off x="2417671" y="5014669"/>
              <a:ext cx="260238"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S</a:t>
              </a:r>
            </a:p>
          </p:txBody>
        </p:sp>
        <p:sp>
          <p:nvSpPr>
            <p:cNvPr id="211" name="TextBox 210">
              <a:extLst>
                <a:ext uri="{FF2B5EF4-FFF2-40B4-BE49-F238E27FC236}">
                  <a16:creationId xmlns:a16="http://schemas.microsoft.com/office/drawing/2014/main" id="{1A04EDB5-D35F-48A2-B1C7-CFB218C5A577}"/>
                </a:ext>
              </a:extLst>
            </p:cNvPr>
            <p:cNvSpPr txBox="1"/>
            <p:nvPr/>
          </p:nvSpPr>
          <p:spPr>
            <a:xfrm>
              <a:off x="2491179" y="5014669"/>
              <a:ext cx="339633"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SR</a:t>
              </a:r>
            </a:p>
          </p:txBody>
        </p:sp>
        <p:sp>
          <p:nvSpPr>
            <p:cNvPr id="212" name="TextBox 211">
              <a:extLst>
                <a:ext uri="{FF2B5EF4-FFF2-40B4-BE49-F238E27FC236}">
                  <a16:creationId xmlns:a16="http://schemas.microsoft.com/office/drawing/2014/main" id="{9FB4F2E8-3B67-4BF4-9750-605A0271675F}"/>
                </a:ext>
              </a:extLst>
            </p:cNvPr>
            <p:cNvSpPr txBox="1"/>
            <p:nvPr/>
          </p:nvSpPr>
          <p:spPr>
            <a:xfrm>
              <a:off x="3141017" y="5014669"/>
              <a:ext cx="272113"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a:t>
              </a:r>
            </a:p>
          </p:txBody>
        </p:sp>
        <p:sp>
          <p:nvSpPr>
            <p:cNvPr id="213" name="TextBox 212">
              <a:extLst>
                <a:ext uri="{FF2B5EF4-FFF2-40B4-BE49-F238E27FC236}">
                  <a16:creationId xmlns:a16="http://schemas.microsoft.com/office/drawing/2014/main" id="{84E983DB-0A53-4928-A04C-5FB92B506E2C}"/>
                </a:ext>
              </a:extLst>
            </p:cNvPr>
            <p:cNvSpPr txBox="1"/>
            <p:nvPr/>
          </p:nvSpPr>
          <p:spPr>
            <a:xfrm>
              <a:off x="3220179" y="5014669"/>
              <a:ext cx="26668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e</a:t>
              </a:r>
            </a:p>
          </p:txBody>
        </p:sp>
        <p:sp>
          <p:nvSpPr>
            <p:cNvPr id="214" name="TextBox 213">
              <a:extLst>
                <a:ext uri="{FF2B5EF4-FFF2-40B4-BE49-F238E27FC236}">
                  <a16:creationId xmlns:a16="http://schemas.microsoft.com/office/drawing/2014/main" id="{36026D74-072A-422A-A010-EB8433A41E1E}"/>
                </a:ext>
              </a:extLst>
            </p:cNvPr>
            <p:cNvSpPr txBox="1"/>
            <p:nvPr/>
          </p:nvSpPr>
          <p:spPr>
            <a:xfrm>
              <a:off x="3290294" y="5014669"/>
              <a:ext cx="248566" cy="269060"/>
            </a:xfrm>
            <a:prstGeom prst="rect">
              <a:avLst/>
            </a:prstGeom>
            <a:noFill/>
          </p:spPr>
          <p:txBody>
            <a:bodyPr wrap="none" rtlCol="0">
              <a:spAutoFit/>
            </a:bodyPr>
            <a:lstStyle/>
            <a:p>
              <a:pPr algn="l"/>
              <a:r>
                <a:rPr sz="1052" spc="-21">
                  <a:solidFill>
                    <a:srgbClr val="1D1D1B"/>
                  </a:solidFill>
                  <a:latin typeface="SourceSansPro-Regular"/>
                  <a:sym typeface="SourceSansPro-Regular"/>
                  <a:rtl val="0"/>
                </a:rPr>
                <a:t>s</a:t>
              </a:r>
            </a:p>
          </p:txBody>
        </p:sp>
        <p:sp>
          <p:nvSpPr>
            <p:cNvPr id="215" name="TextBox 214">
              <a:extLst>
                <a:ext uri="{FF2B5EF4-FFF2-40B4-BE49-F238E27FC236}">
                  <a16:creationId xmlns:a16="http://schemas.microsoft.com/office/drawing/2014/main" id="{ABE53C0C-548C-4CA5-8142-2E42DE805D34}"/>
                </a:ext>
              </a:extLst>
            </p:cNvPr>
            <p:cNvSpPr txBox="1"/>
            <p:nvPr/>
          </p:nvSpPr>
          <p:spPr>
            <a:xfrm>
              <a:off x="3346698" y="5014669"/>
              <a:ext cx="24293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t</a:t>
              </a:r>
            </a:p>
          </p:txBody>
        </p:sp>
        <p:sp>
          <p:nvSpPr>
            <p:cNvPr id="216" name="TextBox 215">
              <a:extLst>
                <a:ext uri="{FF2B5EF4-FFF2-40B4-BE49-F238E27FC236}">
                  <a16:creationId xmlns:a16="http://schemas.microsoft.com/office/drawing/2014/main" id="{D9675529-F128-4720-BD80-33D657A3D96B}"/>
                </a:ext>
              </a:extLst>
            </p:cNvPr>
            <p:cNvSpPr txBox="1"/>
            <p:nvPr/>
          </p:nvSpPr>
          <p:spPr>
            <a:xfrm>
              <a:off x="5227368" y="5014669"/>
              <a:ext cx="346419"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Co</a:t>
              </a:r>
            </a:p>
          </p:txBody>
        </p:sp>
        <p:sp>
          <p:nvSpPr>
            <p:cNvPr id="217" name="TextBox 216">
              <a:extLst>
                <a:ext uri="{FF2B5EF4-FFF2-40B4-BE49-F238E27FC236}">
                  <a16:creationId xmlns:a16="http://schemas.microsoft.com/office/drawing/2014/main" id="{F1F6764A-2F5C-4058-A866-D661C8C7209F}"/>
                </a:ext>
              </a:extLst>
            </p:cNvPr>
            <p:cNvSpPr txBox="1"/>
            <p:nvPr/>
          </p:nvSpPr>
          <p:spPr>
            <a:xfrm>
              <a:off x="5384703" y="5014669"/>
              <a:ext cx="243274"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a:t>
              </a:r>
            </a:p>
          </p:txBody>
        </p:sp>
        <p:sp>
          <p:nvSpPr>
            <p:cNvPr id="218" name="TextBox 217">
              <a:extLst>
                <a:ext uri="{FF2B5EF4-FFF2-40B4-BE49-F238E27FC236}">
                  <a16:creationId xmlns:a16="http://schemas.microsoft.com/office/drawing/2014/main" id="{B57128EE-89CD-4B75-AED5-54E4D93EA9C2}"/>
                </a:ext>
              </a:extLst>
            </p:cNvPr>
            <p:cNvSpPr txBox="1"/>
            <p:nvPr/>
          </p:nvSpPr>
          <p:spPr>
            <a:xfrm>
              <a:off x="5432483" y="5014669"/>
              <a:ext cx="26668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e</a:t>
              </a:r>
            </a:p>
          </p:txBody>
        </p:sp>
        <p:sp>
          <p:nvSpPr>
            <p:cNvPr id="219" name="TextBox 218">
              <a:extLst>
                <a:ext uri="{FF2B5EF4-FFF2-40B4-BE49-F238E27FC236}">
                  <a16:creationId xmlns:a16="http://schemas.microsoft.com/office/drawing/2014/main" id="{5F1D7FA3-DCA0-4157-BF0E-26652C2C4B1B}"/>
                </a:ext>
              </a:extLst>
            </p:cNvPr>
            <p:cNvSpPr txBox="1"/>
            <p:nvPr/>
          </p:nvSpPr>
          <p:spPr>
            <a:xfrm>
              <a:off x="4143268" y="5014669"/>
              <a:ext cx="265532" cy="269060"/>
            </a:xfrm>
            <a:prstGeom prst="rect">
              <a:avLst/>
            </a:prstGeom>
            <a:noFill/>
          </p:spPr>
          <p:txBody>
            <a:bodyPr wrap="none" rtlCol="0">
              <a:spAutoFit/>
            </a:bodyPr>
            <a:lstStyle/>
            <a:p>
              <a:pPr algn="l"/>
              <a:r>
                <a:rPr sz="1052" spc="-21">
                  <a:solidFill>
                    <a:srgbClr val="1D1D1B"/>
                  </a:solidFill>
                  <a:latin typeface="SourceSansPro-Regular"/>
                  <a:sym typeface="SourceSansPro-Regular"/>
                  <a:rtl val="0"/>
                </a:rPr>
                <a:t>P</a:t>
              </a:r>
            </a:p>
          </p:txBody>
        </p:sp>
        <p:sp>
          <p:nvSpPr>
            <p:cNvPr id="220" name="TextBox 219">
              <a:extLst>
                <a:ext uri="{FF2B5EF4-FFF2-40B4-BE49-F238E27FC236}">
                  <a16:creationId xmlns:a16="http://schemas.microsoft.com/office/drawing/2014/main" id="{0DABD716-D4A4-4808-87E8-0380964C127E}"/>
                </a:ext>
              </a:extLst>
            </p:cNvPr>
            <p:cNvSpPr txBox="1"/>
            <p:nvPr/>
          </p:nvSpPr>
          <p:spPr>
            <a:xfrm>
              <a:off x="4220026" y="5014669"/>
              <a:ext cx="590710"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erf Cnt</a:t>
              </a:r>
            </a:p>
          </p:txBody>
        </p:sp>
        <p:sp>
          <p:nvSpPr>
            <p:cNvPr id="221" name="TextBox 220">
              <a:extLst>
                <a:ext uri="{FF2B5EF4-FFF2-40B4-BE49-F238E27FC236}">
                  <a16:creationId xmlns:a16="http://schemas.microsoft.com/office/drawing/2014/main" id="{15632F22-7815-4E10-8DB5-B908D05CFE64}"/>
                </a:ext>
              </a:extLst>
            </p:cNvPr>
            <p:cNvSpPr txBox="1"/>
            <p:nvPr/>
          </p:nvSpPr>
          <p:spPr>
            <a:xfrm>
              <a:off x="4809645" y="5014669"/>
              <a:ext cx="251960" cy="269060"/>
            </a:xfrm>
            <a:prstGeom prst="rect">
              <a:avLst/>
            </a:prstGeom>
            <a:noFill/>
          </p:spPr>
          <p:txBody>
            <a:bodyPr wrap="none" rtlCol="0">
              <a:spAutoFit/>
            </a:bodyPr>
            <a:lstStyle/>
            <a:p>
              <a:pPr algn="l"/>
              <a:r>
                <a:rPr sz="1052" spc="-21">
                  <a:solidFill>
                    <a:srgbClr val="1D1D1B"/>
                  </a:solidFill>
                  <a:latin typeface="SourceSansPro-Regular"/>
                  <a:sym typeface="SourceSansPro-Regular"/>
                  <a:rtl val="0"/>
                </a:rPr>
                <a:t>L</a:t>
              </a:r>
            </a:p>
          </p:txBody>
        </p:sp>
        <p:sp>
          <p:nvSpPr>
            <p:cNvPr id="222" name="TextBox 221">
              <a:extLst>
                <a:ext uri="{FF2B5EF4-FFF2-40B4-BE49-F238E27FC236}">
                  <a16:creationId xmlns:a16="http://schemas.microsoft.com/office/drawing/2014/main" id="{318378DA-8A28-47FD-852F-B78A6505DF1C}"/>
                </a:ext>
              </a:extLst>
            </p:cNvPr>
            <p:cNvSpPr txBox="1"/>
            <p:nvPr/>
          </p:nvSpPr>
          <p:spPr>
            <a:xfrm>
              <a:off x="4875237" y="5014669"/>
              <a:ext cx="353205"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SU</a:t>
              </a:r>
            </a:p>
          </p:txBody>
        </p:sp>
        <p:sp>
          <p:nvSpPr>
            <p:cNvPr id="223" name="TextBox 222">
              <a:extLst>
                <a:ext uri="{FF2B5EF4-FFF2-40B4-BE49-F238E27FC236}">
                  <a16:creationId xmlns:a16="http://schemas.microsoft.com/office/drawing/2014/main" id="{D133D66F-7EE6-4C87-99C0-AADFB53524C0}"/>
                </a:ext>
              </a:extLst>
            </p:cNvPr>
            <p:cNvSpPr txBox="1"/>
            <p:nvPr/>
          </p:nvSpPr>
          <p:spPr>
            <a:xfrm>
              <a:off x="2763441" y="5014669"/>
              <a:ext cx="251960" cy="269060"/>
            </a:xfrm>
            <a:prstGeom prst="rect">
              <a:avLst/>
            </a:prstGeom>
            <a:noFill/>
          </p:spPr>
          <p:txBody>
            <a:bodyPr wrap="none" rtlCol="0">
              <a:spAutoFit/>
            </a:bodyPr>
            <a:lstStyle/>
            <a:p>
              <a:pPr algn="l"/>
              <a:r>
                <a:rPr sz="1052" spc="-21">
                  <a:solidFill>
                    <a:srgbClr val="1D1D1B"/>
                  </a:solidFill>
                  <a:latin typeface="SourceSansPro-Regular"/>
                  <a:sym typeface="SourceSansPro-Regular"/>
                  <a:rtl val="0"/>
                </a:rPr>
                <a:t>L</a:t>
              </a:r>
            </a:p>
          </p:txBody>
        </p:sp>
        <p:sp>
          <p:nvSpPr>
            <p:cNvPr id="224" name="TextBox 223">
              <a:extLst>
                <a:ext uri="{FF2B5EF4-FFF2-40B4-BE49-F238E27FC236}">
                  <a16:creationId xmlns:a16="http://schemas.microsoft.com/office/drawing/2014/main" id="{6836AFA4-F7D7-4468-A520-62FCA4C473C0}"/>
                </a:ext>
              </a:extLst>
            </p:cNvPr>
            <p:cNvSpPr txBox="1"/>
            <p:nvPr/>
          </p:nvSpPr>
          <p:spPr>
            <a:xfrm>
              <a:off x="2829033" y="5014669"/>
              <a:ext cx="353205"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SU</a:t>
              </a:r>
            </a:p>
          </p:txBody>
        </p:sp>
        <p:sp>
          <p:nvSpPr>
            <p:cNvPr id="225" name="Freeform 108">
              <a:extLst>
                <a:ext uri="{FF2B5EF4-FFF2-40B4-BE49-F238E27FC236}">
                  <a16:creationId xmlns:a16="http://schemas.microsoft.com/office/drawing/2014/main" id="{2692D103-FD6D-49A5-A7C5-77360DD66653}"/>
                </a:ext>
              </a:extLst>
            </p:cNvPr>
            <p:cNvSpPr/>
            <p:nvPr/>
          </p:nvSpPr>
          <p:spPr>
            <a:xfrm>
              <a:off x="2957933"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26" name="Freeform 109">
              <a:extLst>
                <a:ext uri="{FF2B5EF4-FFF2-40B4-BE49-F238E27FC236}">
                  <a16:creationId xmlns:a16="http://schemas.microsoft.com/office/drawing/2014/main" id="{EAB7D2AA-46DB-4502-B2D1-D3505D306D2C}"/>
                </a:ext>
              </a:extLst>
            </p:cNvPr>
            <p:cNvSpPr/>
            <p:nvPr/>
          </p:nvSpPr>
          <p:spPr>
            <a:xfrm>
              <a:off x="2475891" y="5575435"/>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27" name="Freeform 110">
              <a:extLst>
                <a:ext uri="{FF2B5EF4-FFF2-40B4-BE49-F238E27FC236}">
                  <a16:creationId xmlns:a16="http://schemas.microsoft.com/office/drawing/2014/main" id="{2DE74201-3F8A-4FAA-9612-FBDBA64BAEB4}"/>
                </a:ext>
              </a:extLst>
            </p:cNvPr>
            <p:cNvSpPr/>
            <p:nvPr/>
          </p:nvSpPr>
          <p:spPr>
            <a:xfrm>
              <a:off x="1448478"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28" name="Freeform 111">
              <a:extLst>
                <a:ext uri="{FF2B5EF4-FFF2-40B4-BE49-F238E27FC236}">
                  <a16:creationId xmlns:a16="http://schemas.microsoft.com/office/drawing/2014/main" id="{3DA08421-FD7E-476C-A981-F783BC251900}"/>
                </a:ext>
              </a:extLst>
            </p:cNvPr>
            <p:cNvSpPr/>
            <p:nvPr/>
          </p:nvSpPr>
          <p:spPr>
            <a:xfrm>
              <a:off x="1448478" y="5236213"/>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29" name="Freeform 112">
              <a:extLst>
                <a:ext uri="{FF2B5EF4-FFF2-40B4-BE49-F238E27FC236}">
                  <a16:creationId xmlns:a16="http://schemas.microsoft.com/office/drawing/2014/main" id="{6A30822D-D44B-4037-8598-F9A2B04740B4}"/>
                </a:ext>
              </a:extLst>
            </p:cNvPr>
            <p:cNvSpPr/>
            <p:nvPr/>
          </p:nvSpPr>
          <p:spPr>
            <a:xfrm>
              <a:off x="4110593"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30" name="Freeform 113">
              <a:extLst>
                <a:ext uri="{FF2B5EF4-FFF2-40B4-BE49-F238E27FC236}">
                  <a16:creationId xmlns:a16="http://schemas.microsoft.com/office/drawing/2014/main" id="{C4D4ACCF-D2E7-49BF-91D8-10F3CACD6640}"/>
                </a:ext>
              </a:extLst>
            </p:cNvPr>
            <p:cNvSpPr/>
            <p:nvPr/>
          </p:nvSpPr>
          <p:spPr>
            <a:xfrm>
              <a:off x="4605075"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31" name="Freeform 114">
              <a:extLst>
                <a:ext uri="{FF2B5EF4-FFF2-40B4-BE49-F238E27FC236}">
                  <a16:creationId xmlns:a16="http://schemas.microsoft.com/office/drawing/2014/main" id="{14CCE057-2F79-40F7-B49D-7A697FE0ACFD}"/>
                </a:ext>
              </a:extLst>
            </p:cNvPr>
            <p:cNvSpPr/>
            <p:nvPr/>
          </p:nvSpPr>
          <p:spPr>
            <a:xfrm>
              <a:off x="4727494"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32" name="Freeform 115">
              <a:extLst>
                <a:ext uri="{FF2B5EF4-FFF2-40B4-BE49-F238E27FC236}">
                  <a16:creationId xmlns:a16="http://schemas.microsoft.com/office/drawing/2014/main" id="{001CA799-D329-4E36-B1FF-8ACDF6DDA93E}"/>
                </a:ext>
              </a:extLst>
            </p:cNvPr>
            <p:cNvSpPr/>
            <p:nvPr/>
          </p:nvSpPr>
          <p:spPr>
            <a:xfrm>
              <a:off x="5085562" y="5576988"/>
              <a:ext cx="14136" cy="37424"/>
            </a:xfrm>
            <a:custGeom>
              <a:avLst/>
              <a:gdLst>
                <a:gd name="connsiteX0" fmla="*/ 0 w 14136"/>
                <a:gd name="connsiteY0" fmla="*/ 0 h 37424"/>
                <a:gd name="connsiteX1" fmla="*/ 0 w 14136"/>
                <a:gd name="connsiteY1" fmla="*/ 37424 h 37424"/>
              </a:gdLst>
              <a:ahLst/>
              <a:cxnLst>
                <a:cxn ang="0">
                  <a:pos x="connsiteX0" y="connsiteY0"/>
                </a:cxn>
                <a:cxn ang="0">
                  <a:pos x="connsiteX1" y="connsiteY1"/>
                </a:cxn>
              </a:cxnLst>
              <a:rect l="l" t="t" r="r" b="b"/>
              <a:pathLst>
                <a:path w="14136" h="37424">
                  <a:moveTo>
                    <a:pt x="0" y="0"/>
                  </a:moveTo>
                  <a:lnTo>
                    <a:pt x="0" y="37424"/>
                  </a:lnTo>
                </a:path>
              </a:pathLst>
            </a:custGeom>
            <a:ln w="7056" cap="flat">
              <a:solidFill>
                <a:srgbClr val="878787"/>
              </a:solidFill>
              <a:prstDash val="solid"/>
              <a:miter/>
            </a:ln>
          </p:spPr>
          <p:txBody>
            <a:bodyPr rtlCol="0" anchor="ctr"/>
            <a:lstStyle/>
            <a:p>
              <a:endParaRPr lang="en-US" sz="1701"/>
            </a:p>
          </p:txBody>
        </p:sp>
        <p:sp>
          <p:nvSpPr>
            <p:cNvPr id="233" name="Freeform 116">
              <a:extLst>
                <a:ext uri="{FF2B5EF4-FFF2-40B4-BE49-F238E27FC236}">
                  <a16:creationId xmlns:a16="http://schemas.microsoft.com/office/drawing/2014/main" id="{C2AAC535-FB14-4F7A-88C7-FFFEBFDA0461}"/>
                </a:ext>
              </a:extLst>
            </p:cNvPr>
            <p:cNvSpPr/>
            <p:nvPr/>
          </p:nvSpPr>
          <p:spPr>
            <a:xfrm>
              <a:off x="2235436" y="5236213"/>
              <a:ext cx="245403" cy="37283"/>
            </a:xfrm>
            <a:custGeom>
              <a:avLst/>
              <a:gdLst>
                <a:gd name="connsiteX0" fmla="*/ 0 w 245403"/>
                <a:gd name="connsiteY0" fmla="*/ 0 h 37283"/>
                <a:gd name="connsiteX1" fmla="*/ 0 w 245403"/>
                <a:gd name="connsiteY1" fmla="*/ 6496 h 37283"/>
                <a:gd name="connsiteX2" fmla="*/ 245403 w 245403"/>
                <a:gd name="connsiteY2" fmla="*/ 29798 h 37283"/>
                <a:gd name="connsiteX3" fmla="*/ 245403 w 245403"/>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45403" h="37283">
                  <a:moveTo>
                    <a:pt x="0" y="0"/>
                  </a:moveTo>
                  <a:lnTo>
                    <a:pt x="0" y="6496"/>
                  </a:lnTo>
                  <a:lnTo>
                    <a:pt x="245403" y="29798"/>
                  </a:lnTo>
                  <a:lnTo>
                    <a:pt x="245403" y="37283"/>
                  </a:lnTo>
                </a:path>
              </a:pathLst>
            </a:custGeom>
            <a:noFill/>
            <a:ln w="7056" cap="flat">
              <a:solidFill>
                <a:srgbClr val="878787"/>
              </a:solidFill>
              <a:prstDash val="solid"/>
              <a:miter/>
            </a:ln>
          </p:spPr>
          <p:txBody>
            <a:bodyPr rtlCol="0" anchor="ctr"/>
            <a:lstStyle/>
            <a:p>
              <a:endParaRPr lang="en-US" sz="1701"/>
            </a:p>
          </p:txBody>
        </p:sp>
        <p:sp>
          <p:nvSpPr>
            <p:cNvPr id="234" name="Freeform 117">
              <a:extLst>
                <a:ext uri="{FF2B5EF4-FFF2-40B4-BE49-F238E27FC236}">
                  <a16:creationId xmlns:a16="http://schemas.microsoft.com/office/drawing/2014/main" id="{79395D29-C6ED-4384-B2F3-2570D6852B1D}"/>
                </a:ext>
              </a:extLst>
            </p:cNvPr>
            <p:cNvSpPr/>
            <p:nvPr/>
          </p:nvSpPr>
          <p:spPr>
            <a:xfrm>
              <a:off x="2957933" y="5236213"/>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35" name="Freeform 118">
              <a:extLst>
                <a:ext uri="{FF2B5EF4-FFF2-40B4-BE49-F238E27FC236}">
                  <a16:creationId xmlns:a16="http://schemas.microsoft.com/office/drawing/2014/main" id="{7E374585-851A-4A53-9B8E-CFDDB1A299B7}"/>
                </a:ext>
              </a:extLst>
            </p:cNvPr>
            <p:cNvSpPr/>
            <p:nvPr/>
          </p:nvSpPr>
          <p:spPr>
            <a:xfrm>
              <a:off x="2635912" y="5236213"/>
              <a:ext cx="181931" cy="37283"/>
            </a:xfrm>
            <a:custGeom>
              <a:avLst/>
              <a:gdLst>
                <a:gd name="connsiteX0" fmla="*/ 0 w 181931"/>
                <a:gd name="connsiteY0" fmla="*/ 0 h 37283"/>
                <a:gd name="connsiteX1" fmla="*/ 0 w 181931"/>
                <a:gd name="connsiteY1" fmla="*/ 6496 h 37283"/>
                <a:gd name="connsiteX2" fmla="*/ 181932 w 181931"/>
                <a:gd name="connsiteY2" fmla="*/ 29798 h 37283"/>
                <a:gd name="connsiteX3" fmla="*/ 181932 w 181931"/>
                <a:gd name="connsiteY3" fmla="*/ 37283 h 37283"/>
              </a:gdLst>
              <a:ahLst/>
              <a:cxnLst>
                <a:cxn ang="0">
                  <a:pos x="connsiteX0" y="connsiteY0"/>
                </a:cxn>
                <a:cxn ang="0">
                  <a:pos x="connsiteX1" y="connsiteY1"/>
                </a:cxn>
                <a:cxn ang="0">
                  <a:pos x="connsiteX2" y="connsiteY2"/>
                </a:cxn>
                <a:cxn ang="0">
                  <a:pos x="connsiteX3" y="connsiteY3"/>
                </a:cxn>
              </a:cxnLst>
              <a:rect l="l" t="t" r="r" b="b"/>
              <a:pathLst>
                <a:path w="181931" h="37283">
                  <a:moveTo>
                    <a:pt x="0" y="0"/>
                  </a:moveTo>
                  <a:lnTo>
                    <a:pt x="0" y="6496"/>
                  </a:lnTo>
                  <a:lnTo>
                    <a:pt x="181932" y="29798"/>
                  </a:lnTo>
                  <a:lnTo>
                    <a:pt x="181932" y="37283"/>
                  </a:lnTo>
                </a:path>
              </a:pathLst>
            </a:custGeom>
            <a:noFill/>
            <a:ln w="7056" cap="flat">
              <a:solidFill>
                <a:srgbClr val="878787"/>
              </a:solidFill>
              <a:prstDash val="solid"/>
              <a:miter/>
            </a:ln>
          </p:spPr>
          <p:txBody>
            <a:bodyPr rtlCol="0" anchor="ctr"/>
            <a:lstStyle/>
            <a:p>
              <a:endParaRPr lang="en-US" sz="1701"/>
            </a:p>
          </p:txBody>
        </p:sp>
        <p:sp>
          <p:nvSpPr>
            <p:cNvPr id="236" name="Freeform 119">
              <a:extLst>
                <a:ext uri="{FF2B5EF4-FFF2-40B4-BE49-F238E27FC236}">
                  <a16:creationId xmlns:a16="http://schemas.microsoft.com/office/drawing/2014/main" id="{37BAC7C6-3634-4931-AB25-46959D950AA9}"/>
                </a:ext>
              </a:extLst>
            </p:cNvPr>
            <p:cNvSpPr/>
            <p:nvPr/>
          </p:nvSpPr>
          <p:spPr>
            <a:xfrm>
              <a:off x="3011085" y="5236213"/>
              <a:ext cx="341104" cy="37283"/>
            </a:xfrm>
            <a:custGeom>
              <a:avLst/>
              <a:gdLst>
                <a:gd name="connsiteX0" fmla="*/ 341105 w 341104"/>
                <a:gd name="connsiteY0" fmla="*/ 0 h 37283"/>
                <a:gd name="connsiteX1" fmla="*/ 341105 w 341104"/>
                <a:gd name="connsiteY1" fmla="*/ 6638 h 37283"/>
                <a:gd name="connsiteX2" fmla="*/ 0 w 341104"/>
                <a:gd name="connsiteY2" fmla="*/ 29798 h 37283"/>
                <a:gd name="connsiteX3" fmla="*/ 0 w 341104"/>
                <a:gd name="connsiteY3" fmla="*/ 37283 h 37283"/>
              </a:gdLst>
              <a:ahLst/>
              <a:cxnLst>
                <a:cxn ang="0">
                  <a:pos x="connsiteX0" y="connsiteY0"/>
                </a:cxn>
                <a:cxn ang="0">
                  <a:pos x="connsiteX1" y="connsiteY1"/>
                </a:cxn>
                <a:cxn ang="0">
                  <a:pos x="connsiteX2" y="connsiteY2"/>
                </a:cxn>
                <a:cxn ang="0">
                  <a:pos x="connsiteX3" y="connsiteY3"/>
                </a:cxn>
              </a:cxnLst>
              <a:rect l="l" t="t" r="r" b="b"/>
              <a:pathLst>
                <a:path w="341104" h="37283">
                  <a:moveTo>
                    <a:pt x="341105" y="0"/>
                  </a:moveTo>
                  <a:lnTo>
                    <a:pt x="341105" y="6638"/>
                  </a:lnTo>
                  <a:lnTo>
                    <a:pt x="0" y="29798"/>
                  </a:lnTo>
                  <a:lnTo>
                    <a:pt x="0" y="37283"/>
                  </a:lnTo>
                </a:path>
              </a:pathLst>
            </a:custGeom>
            <a:noFill/>
            <a:ln w="7056" cap="flat">
              <a:solidFill>
                <a:srgbClr val="878787"/>
              </a:solidFill>
              <a:prstDash val="solid"/>
              <a:miter/>
            </a:ln>
          </p:spPr>
          <p:txBody>
            <a:bodyPr rtlCol="0" anchor="ctr"/>
            <a:lstStyle/>
            <a:p>
              <a:endParaRPr lang="en-US" sz="1701"/>
            </a:p>
          </p:txBody>
        </p:sp>
        <p:sp>
          <p:nvSpPr>
            <p:cNvPr id="237" name="Freeform 120">
              <a:extLst>
                <a:ext uri="{FF2B5EF4-FFF2-40B4-BE49-F238E27FC236}">
                  <a16:creationId xmlns:a16="http://schemas.microsoft.com/office/drawing/2014/main" id="{CCCA99EE-A43D-4C85-9663-3DDFF37DB668}"/>
                </a:ext>
              </a:extLst>
            </p:cNvPr>
            <p:cNvSpPr/>
            <p:nvPr/>
          </p:nvSpPr>
          <p:spPr>
            <a:xfrm>
              <a:off x="2750556" y="5576988"/>
              <a:ext cx="67711" cy="37424"/>
            </a:xfrm>
            <a:custGeom>
              <a:avLst/>
              <a:gdLst>
                <a:gd name="connsiteX0" fmla="*/ 67712 w 67711"/>
                <a:gd name="connsiteY0" fmla="*/ 0 h 37424"/>
                <a:gd name="connsiteX1" fmla="*/ 67712 w 67711"/>
                <a:gd name="connsiteY1" fmla="*/ 6637 h 37424"/>
                <a:gd name="connsiteX2" fmla="*/ 0 w 67711"/>
                <a:gd name="connsiteY2" fmla="*/ 29940 h 37424"/>
                <a:gd name="connsiteX3" fmla="*/ 0 w 67711"/>
                <a:gd name="connsiteY3" fmla="*/ 37424 h 37424"/>
              </a:gdLst>
              <a:ahLst/>
              <a:cxnLst>
                <a:cxn ang="0">
                  <a:pos x="connsiteX0" y="connsiteY0"/>
                </a:cxn>
                <a:cxn ang="0">
                  <a:pos x="connsiteX1" y="connsiteY1"/>
                </a:cxn>
                <a:cxn ang="0">
                  <a:pos x="connsiteX2" y="connsiteY2"/>
                </a:cxn>
                <a:cxn ang="0">
                  <a:pos x="connsiteX3" y="connsiteY3"/>
                </a:cxn>
              </a:cxnLst>
              <a:rect l="l" t="t" r="r" b="b"/>
              <a:pathLst>
                <a:path w="67711" h="37424">
                  <a:moveTo>
                    <a:pt x="67712" y="0"/>
                  </a:moveTo>
                  <a:lnTo>
                    <a:pt x="67712" y="6637"/>
                  </a:lnTo>
                  <a:lnTo>
                    <a:pt x="0" y="29940"/>
                  </a:lnTo>
                  <a:lnTo>
                    <a:pt x="0" y="37424"/>
                  </a:lnTo>
                </a:path>
              </a:pathLst>
            </a:custGeom>
            <a:noFill/>
            <a:ln w="7056" cap="flat">
              <a:solidFill>
                <a:srgbClr val="878787"/>
              </a:solidFill>
              <a:prstDash val="solid"/>
              <a:miter/>
            </a:ln>
          </p:spPr>
          <p:txBody>
            <a:bodyPr rtlCol="0" anchor="ctr"/>
            <a:lstStyle/>
            <a:p>
              <a:endParaRPr lang="en-US" sz="1701"/>
            </a:p>
          </p:txBody>
        </p:sp>
        <p:sp>
          <p:nvSpPr>
            <p:cNvPr id="238" name="Freeform 121">
              <a:extLst>
                <a:ext uri="{FF2B5EF4-FFF2-40B4-BE49-F238E27FC236}">
                  <a16:creationId xmlns:a16="http://schemas.microsoft.com/office/drawing/2014/main" id="{931C5FF2-372F-4DD8-AC43-DAA469E1F99C}"/>
                </a:ext>
              </a:extLst>
            </p:cNvPr>
            <p:cNvSpPr/>
            <p:nvPr/>
          </p:nvSpPr>
          <p:spPr>
            <a:xfrm>
              <a:off x="3014195" y="5576988"/>
              <a:ext cx="167513" cy="37424"/>
            </a:xfrm>
            <a:custGeom>
              <a:avLst/>
              <a:gdLst>
                <a:gd name="connsiteX0" fmla="*/ 0 w 167513"/>
                <a:gd name="connsiteY0" fmla="*/ 0 h 37424"/>
                <a:gd name="connsiteX1" fmla="*/ 0 w 167513"/>
                <a:gd name="connsiteY1" fmla="*/ 6637 h 37424"/>
                <a:gd name="connsiteX2" fmla="*/ 167513 w 167513"/>
                <a:gd name="connsiteY2" fmla="*/ 29940 h 37424"/>
                <a:gd name="connsiteX3" fmla="*/ 167513 w 167513"/>
                <a:gd name="connsiteY3" fmla="*/ 37424 h 37424"/>
              </a:gdLst>
              <a:ahLst/>
              <a:cxnLst>
                <a:cxn ang="0">
                  <a:pos x="connsiteX0" y="connsiteY0"/>
                </a:cxn>
                <a:cxn ang="0">
                  <a:pos x="connsiteX1" y="connsiteY1"/>
                </a:cxn>
                <a:cxn ang="0">
                  <a:pos x="connsiteX2" y="connsiteY2"/>
                </a:cxn>
                <a:cxn ang="0">
                  <a:pos x="connsiteX3" y="connsiteY3"/>
                </a:cxn>
              </a:cxnLst>
              <a:rect l="l" t="t" r="r" b="b"/>
              <a:pathLst>
                <a:path w="167513" h="37424">
                  <a:moveTo>
                    <a:pt x="0" y="0"/>
                  </a:moveTo>
                  <a:lnTo>
                    <a:pt x="0" y="6637"/>
                  </a:lnTo>
                  <a:lnTo>
                    <a:pt x="167513" y="29940"/>
                  </a:lnTo>
                  <a:lnTo>
                    <a:pt x="167513" y="37424"/>
                  </a:lnTo>
                </a:path>
              </a:pathLst>
            </a:custGeom>
            <a:noFill/>
            <a:ln w="7056" cap="flat">
              <a:solidFill>
                <a:srgbClr val="878787"/>
              </a:solidFill>
              <a:prstDash val="solid"/>
              <a:miter/>
            </a:ln>
          </p:spPr>
          <p:txBody>
            <a:bodyPr rtlCol="0" anchor="ctr"/>
            <a:lstStyle/>
            <a:p>
              <a:endParaRPr lang="en-US" sz="1701"/>
            </a:p>
          </p:txBody>
        </p:sp>
        <p:sp>
          <p:nvSpPr>
            <p:cNvPr id="239" name="TextBox 238">
              <a:extLst>
                <a:ext uri="{FF2B5EF4-FFF2-40B4-BE49-F238E27FC236}">
                  <a16:creationId xmlns:a16="http://schemas.microsoft.com/office/drawing/2014/main" id="{7D0FEE3B-6859-4C81-A075-7A9E002E1A33}"/>
                </a:ext>
              </a:extLst>
            </p:cNvPr>
            <p:cNvSpPr txBox="1"/>
            <p:nvPr/>
          </p:nvSpPr>
          <p:spPr>
            <a:xfrm>
              <a:off x="3039802"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5</a:t>
              </a:r>
            </a:p>
          </p:txBody>
        </p:sp>
        <p:sp>
          <p:nvSpPr>
            <p:cNvPr id="240" name="TextBox 239">
              <a:extLst>
                <a:ext uri="{FF2B5EF4-FFF2-40B4-BE49-F238E27FC236}">
                  <a16:creationId xmlns:a16="http://schemas.microsoft.com/office/drawing/2014/main" id="{10DC0490-B849-4C47-90FD-D1DAA37F0BA0}"/>
                </a:ext>
              </a:extLst>
            </p:cNvPr>
            <p:cNvSpPr txBox="1"/>
            <p:nvPr/>
          </p:nvSpPr>
          <p:spPr>
            <a:xfrm>
              <a:off x="3039802"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5</a:t>
              </a:r>
            </a:p>
          </p:txBody>
        </p:sp>
        <p:sp>
          <p:nvSpPr>
            <p:cNvPr id="241" name="TextBox 240">
              <a:extLst>
                <a:ext uri="{FF2B5EF4-FFF2-40B4-BE49-F238E27FC236}">
                  <a16:creationId xmlns:a16="http://schemas.microsoft.com/office/drawing/2014/main" id="{3CB60469-DA1A-4274-A9FA-3C32FD63B558}"/>
                </a:ext>
              </a:extLst>
            </p:cNvPr>
            <p:cNvSpPr txBox="1"/>
            <p:nvPr/>
          </p:nvSpPr>
          <p:spPr>
            <a:xfrm>
              <a:off x="2825781"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2</a:t>
              </a:r>
            </a:p>
          </p:txBody>
        </p:sp>
        <p:sp>
          <p:nvSpPr>
            <p:cNvPr id="242" name="TextBox 241">
              <a:extLst>
                <a:ext uri="{FF2B5EF4-FFF2-40B4-BE49-F238E27FC236}">
                  <a16:creationId xmlns:a16="http://schemas.microsoft.com/office/drawing/2014/main" id="{84983DB1-FD68-48BA-A11C-DD635294D19A}"/>
                </a:ext>
              </a:extLst>
            </p:cNvPr>
            <p:cNvSpPr txBox="1"/>
            <p:nvPr/>
          </p:nvSpPr>
          <p:spPr>
            <a:xfrm>
              <a:off x="2577692" y="5542849"/>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16</a:t>
              </a:r>
            </a:p>
          </p:txBody>
        </p:sp>
        <p:sp>
          <p:nvSpPr>
            <p:cNvPr id="243" name="TextBox 242">
              <a:extLst>
                <a:ext uri="{FF2B5EF4-FFF2-40B4-BE49-F238E27FC236}">
                  <a16:creationId xmlns:a16="http://schemas.microsoft.com/office/drawing/2014/main" id="{A8E15DDD-5080-42C4-B828-B509A2D47601}"/>
                </a:ext>
              </a:extLst>
            </p:cNvPr>
            <p:cNvSpPr txBox="1"/>
            <p:nvPr/>
          </p:nvSpPr>
          <p:spPr>
            <a:xfrm>
              <a:off x="2303169" y="5542849"/>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24</a:t>
              </a:r>
            </a:p>
          </p:txBody>
        </p:sp>
        <p:sp>
          <p:nvSpPr>
            <p:cNvPr id="244" name="TextBox 243">
              <a:extLst>
                <a:ext uri="{FF2B5EF4-FFF2-40B4-BE49-F238E27FC236}">
                  <a16:creationId xmlns:a16="http://schemas.microsoft.com/office/drawing/2014/main" id="{4E12F866-3C42-4069-87C0-645358C1633F}"/>
                </a:ext>
              </a:extLst>
            </p:cNvPr>
            <p:cNvSpPr txBox="1"/>
            <p:nvPr/>
          </p:nvSpPr>
          <p:spPr>
            <a:xfrm>
              <a:off x="1275755" y="5542849"/>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96</a:t>
              </a:r>
            </a:p>
          </p:txBody>
        </p:sp>
        <p:sp>
          <p:nvSpPr>
            <p:cNvPr id="245" name="TextBox 244">
              <a:extLst>
                <a:ext uri="{FF2B5EF4-FFF2-40B4-BE49-F238E27FC236}">
                  <a16:creationId xmlns:a16="http://schemas.microsoft.com/office/drawing/2014/main" id="{C7726C6B-1A40-4E0B-9D8D-E5E9234BE714}"/>
                </a:ext>
              </a:extLst>
            </p:cNvPr>
            <p:cNvSpPr txBox="1"/>
            <p:nvPr/>
          </p:nvSpPr>
          <p:spPr>
            <a:xfrm>
              <a:off x="3937729" y="5542849"/>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11</a:t>
              </a:r>
            </a:p>
          </p:txBody>
        </p:sp>
        <p:sp>
          <p:nvSpPr>
            <p:cNvPr id="246" name="TextBox 245">
              <a:extLst>
                <a:ext uri="{FF2B5EF4-FFF2-40B4-BE49-F238E27FC236}">
                  <a16:creationId xmlns:a16="http://schemas.microsoft.com/office/drawing/2014/main" id="{5E5E4A0C-A53D-4583-9047-D010045D862E}"/>
                </a:ext>
              </a:extLst>
            </p:cNvPr>
            <p:cNvSpPr txBox="1"/>
            <p:nvPr/>
          </p:nvSpPr>
          <p:spPr>
            <a:xfrm>
              <a:off x="4473064"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2</a:t>
              </a:r>
            </a:p>
          </p:txBody>
        </p:sp>
        <p:sp>
          <p:nvSpPr>
            <p:cNvPr id="247" name="TextBox 246">
              <a:extLst>
                <a:ext uri="{FF2B5EF4-FFF2-40B4-BE49-F238E27FC236}">
                  <a16:creationId xmlns:a16="http://schemas.microsoft.com/office/drawing/2014/main" id="{8D8B2844-EA85-47C9-A1E0-B484B40A1D38}"/>
                </a:ext>
              </a:extLst>
            </p:cNvPr>
            <p:cNvSpPr txBox="1"/>
            <p:nvPr/>
          </p:nvSpPr>
          <p:spPr>
            <a:xfrm>
              <a:off x="4595342"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1</a:t>
              </a:r>
            </a:p>
          </p:txBody>
        </p:sp>
        <p:sp>
          <p:nvSpPr>
            <p:cNvPr id="248" name="TextBox 247">
              <a:extLst>
                <a:ext uri="{FF2B5EF4-FFF2-40B4-BE49-F238E27FC236}">
                  <a16:creationId xmlns:a16="http://schemas.microsoft.com/office/drawing/2014/main" id="{154B9352-9221-472F-AFA1-36D6B7773D64}"/>
                </a:ext>
              </a:extLst>
            </p:cNvPr>
            <p:cNvSpPr txBox="1"/>
            <p:nvPr/>
          </p:nvSpPr>
          <p:spPr>
            <a:xfrm>
              <a:off x="4953410" y="5542849"/>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8</a:t>
              </a:r>
            </a:p>
          </p:txBody>
        </p:sp>
        <p:sp>
          <p:nvSpPr>
            <p:cNvPr id="249" name="Freeform 132">
              <a:extLst>
                <a:ext uri="{FF2B5EF4-FFF2-40B4-BE49-F238E27FC236}">
                  <a16:creationId xmlns:a16="http://schemas.microsoft.com/office/drawing/2014/main" id="{6910441E-600C-4156-AFE6-70B48685F3CC}"/>
                </a:ext>
              </a:extLst>
            </p:cNvPr>
            <p:cNvSpPr/>
            <p:nvPr/>
          </p:nvSpPr>
          <p:spPr>
            <a:xfrm>
              <a:off x="3884274" y="5236213"/>
              <a:ext cx="226319" cy="37283"/>
            </a:xfrm>
            <a:custGeom>
              <a:avLst/>
              <a:gdLst>
                <a:gd name="connsiteX0" fmla="*/ 0 w 226319"/>
                <a:gd name="connsiteY0" fmla="*/ 0 h 37283"/>
                <a:gd name="connsiteX1" fmla="*/ 0 w 226319"/>
                <a:gd name="connsiteY1" fmla="*/ 6638 h 37283"/>
                <a:gd name="connsiteX2" fmla="*/ 226319 w 226319"/>
                <a:gd name="connsiteY2" fmla="*/ 29798 h 37283"/>
                <a:gd name="connsiteX3" fmla="*/ 226319 w 226319"/>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26319" h="37283">
                  <a:moveTo>
                    <a:pt x="0" y="0"/>
                  </a:moveTo>
                  <a:lnTo>
                    <a:pt x="0" y="6638"/>
                  </a:lnTo>
                  <a:lnTo>
                    <a:pt x="226319" y="29798"/>
                  </a:lnTo>
                  <a:lnTo>
                    <a:pt x="226319" y="37283"/>
                  </a:lnTo>
                </a:path>
              </a:pathLst>
            </a:custGeom>
            <a:noFill/>
            <a:ln w="7056" cap="flat">
              <a:solidFill>
                <a:srgbClr val="878787"/>
              </a:solidFill>
              <a:prstDash val="solid"/>
              <a:miter/>
            </a:ln>
          </p:spPr>
          <p:txBody>
            <a:bodyPr rtlCol="0" anchor="ctr"/>
            <a:lstStyle/>
            <a:p>
              <a:endParaRPr lang="en-US" sz="1701"/>
            </a:p>
          </p:txBody>
        </p:sp>
        <p:sp>
          <p:nvSpPr>
            <p:cNvPr id="250" name="Freeform 133">
              <a:extLst>
                <a:ext uri="{FF2B5EF4-FFF2-40B4-BE49-F238E27FC236}">
                  <a16:creationId xmlns:a16="http://schemas.microsoft.com/office/drawing/2014/main" id="{21CB5BEB-0DEB-4D6D-861C-99C5092DBC2F}"/>
                </a:ext>
              </a:extLst>
            </p:cNvPr>
            <p:cNvSpPr/>
            <p:nvPr/>
          </p:nvSpPr>
          <p:spPr>
            <a:xfrm>
              <a:off x="4378897" y="5236213"/>
              <a:ext cx="226178" cy="37283"/>
            </a:xfrm>
            <a:custGeom>
              <a:avLst/>
              <a:gdLst>
                <a:gd name="connsiteX0" fmla="*/ 0 w 226178"/>
                <a:gd name="connsiteY0" fmla="*/ 0 h 37283"/>
                <a:gd name="connsiteX1" fmla="*/ 0 w 226178"/>
                <a:gd name="connsiteY1" fmla="*/ 6638 h 37283"/>
                <a:gd name="connsiteX2" fmla="*/ 226178 w 226178"/>
                <a:gd name="connsiteY2" fmla="*/ 29798 h 37283"/>
                <a:gd name="connsiteX3" fmla="*/ 226178 w 226178"/>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26178" h="37283">
                  <a:moveTo>
                    <a:pt x="0" y="0"/>
                  </a:moveTo>
                  <a:lnTo>
                    <a:pt x="0" y="6638"/>
                  </a:lnTo>
                  <a:lnTo>
                    <a:pt x="226178" y="29798"/>
                  </a:lnTo>
                  <a:lnTo>
                    <a:pt x="226178" y="37283"/>
                  </a:lnTo>
                </a:path>
              </a:pathLst>
            </a:custGeom>
            <a:noFill/>
            <a:ln w="7056" cap="flat">
              <a:solidFill>
                <a:srgbClr val="878787"/>
              </a:solidFill>
              <a:prstDash val="solid"/>
              <a:miter/>
            </a:ln>
          </p:spPr>
          <p:txBody>
            <a:bodyPr rtlCol="0" anchor="ctr"/>
            <a:lstStyle/>
            <a:p>
              <a:endParaRPr lang="en-US" sz="1701"/>
            </a:p>
          </p:txBody>
        </p:sp>
        <p:sp>
          <p:nvSpPr>
            <p:cNvPr id="251" name="Freeform 134">
              <a:extLst>
                <a:ext uri="{FF2B5EF4-FFF2-40B4-BE49-F238E27FC236}">
                  <a16:creationId xmlns:a16="http://schemas.microsoft.com/office/drawing/2014/main" id="{82752979-B083-460E-9AB6-674BE41D8F0E}"/>
                </a:ext>
              </a:extLst>
            </p:cNvPr>
            <p:cNvSpPr/>
            <p:nvPr/>
          </p:nvSpPr>
          <p:spPr>
            <a:xfrm>
              <a:off x="4727494" y="5236213"/>
              <a:ext cx="260387" cy="37283"/>
            </a:xfrm>
            <a:custGeom>
              <a:avLst/>
              <a:gdLst>
                <a:gd name="connsiteX0" fmla="*/ 260387 w 260387"/>
                <a:gd name="connsiteY0" fmla="*/ 0 h 37283"/>
                <a:gd name="connsiteX1" fmla="*/ 260387 w 260387"/>
                <a:gd name="connsiteY1" fmla="*/ 6638 h 37283"/>
                <a:gd name="connsiteX2" fmla="*/ 0 w 260387"/>
                <a:gd name="connsiteY2" fmla="*/ 29798 h 37283"/>
                <a:gd name="connsiteX3" fmla="*/ 0 w 260387"/>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60387" h="37283">
                  <a:moveTo>
                    <a:pt x="260387" y="0"/>
                  </a:moveTo>
                  <a:lnTo>
                    <a:pt x="260387" y="6638"/>
                  </a:lnTo>
                  <a:lnTo>
                    <a:pt x="0" y="29798"/>
                  </a:lnTo>
                  <a:lnTo>
                    <a:pt x="0" y="37283"/>
                  </a:lnTo>
                </a:path>
              </a:pathLst>
            </a:custGeom>
            <a:noFill/>
            <a:ln w="7056" cap="flat">
              <a:solidFill>
                <a:srgbClr val="878787"/>
              </a:solidFill>
              <a:prstDash val="solid"/>
              <a:miter/>
            </a:ln>
          </p:spPr>
          <p:txBody>
            <a:bodyPr rtlCol="0" anchor="ctr"/>
            <a:lstStyle/>
            <a:p>
              <a:endParaRPr lang="en-US" sz="1701"/>
            </a:p>
          </p:txBody>
        </p:sp>
        <p:sp>
          <p:nvSpPr>
            <p:cNvPr id="252" name="Freeform 135">
              <a:extLst>
                <a:ext uri="{FF2B5EF4-FFF2-40B4-BE49-F238E27FC236}">
                  <a16:creationId xmlns:a16="http://schemas.microsoft.com/office/drawing/2014/main" id="{FE1F97EA-6022-4719-9234-6675CBD47FC9}"/>
                </a:ext>
              </a:extLst>
            </p:cNvPr>
            <p:cNvSpPr/>
            <p:nvPr/>
          </p:nvSpPr>
          <p:spPr>
            <a:xfrm>
              <a:off x="5085562" y="5236213"/>
              <a:ext cx="396518" cy="37283"/>
            </a:xfrm>
            <a:custGeom>
              <a:avLst/>
              <a:gdLst>
                <a:gd name="connsiteX0" fmla="*/ 396519 w 396518"/>
                <a:gd name="connsiteY0" fmla="*/ 0 h 37283"/>
                <a:gd name="connsiteX1" fmla="*/ 396519 w 396518"/>
                <a:gd name="connsiteY1" fmla="*/ 6496 h 37283"/>
                <a:gd name="connsiteX2" fmla="*/ 0 w 396518"/>
                <a:gd name="connsiteY2" fmla="*/ 29798 h 37283"/>
                <a:gd name="connsiteX3" fmla="*/ 0 w 396518"/>
                <a:gd name="connsiteY3" fmla="*/ 37283 h 37283"/>
              </a:gdLst>
              <a:ahLst/>
              <a:cxnLst>
                <a:cxn ang="0">
                  <a:pos x="connsiteX0" y="connsiteY0"/>
                </a:cxn>
                <a:cxn ang="0">
                  <a:pos x="connsiteX1" y="connsiteY1"/>
                </a:cxn>
                <a:cxn ang="0">
                  <a:pos x="connsiteX2" y="connsiteY2"/>
                </a:cxn>
                <a:cxn ang="0">
                  <a:pos x="connsiteX3" y="connsiteY3"/>
                </a:cxn>
              </a:cxnLst>
              <a:rect l="l" t="t" r="r" b="b"/>
              <a:pathLst>
                <a:path w="396518" h="37283">
                  <a:moveTo>
                    <a:pt x="396519" y="0"/>
                  </a:moveTo>
                  <a:lnTo>
                    <a:pt x="396519" y="6496"/>
                  </a:lnTo>
                  <a:lnTo>
                    <a:pt x="0" y="29798"/>
                  </a:lnTo>
                  <a:lnTo>
                    <a:pt x="0" y="37283"/>
                  </a:lnTo>
                </a:path>
              </a:pathLst>
            </a:custGeom>
            <a:noFill/>
            <a:ln w="7056" cap="flat">
              <a:solidFill>
                <a:srgbClr val="878787"/>
              </a:solidFill>
              <a:prstDash val="solid"/>
              <a:miter/>
            </a:ln>
          </p:spPr>
          <p:txBody>
            <a:bodyPr rtlCol="0" anchor="ctr"/>
            <a:lstStyle/>
            <a:p>
              <a:endParaRPr lang="en-US" sz="1701"/>
            </a:p>
          </p:txBody>
        </p:sp>
      </p:grpSp>
      <p:grpSp>
        <p:nvGrpSpPr>
          <p:cNvPr id="253" name="Group 252">
            <a:extLst>
              <a:ext uri="{FF2B5EF4-FFF2-40B4-BE49-F238E27FC236}">
                <a16:creationId xmlns:a16="http://schemas.microsoft.com/office/drawing/2014/main" id="{0B619B83-87F0-4921-81F9-4388A0368221}"/>
              </a:ext>
            </a:extLst>
          </p:cNvPr>
          <p:cNvGrpSpPr/>
          <p:nvPr/>
        </p:nvGrpSpPr>
        <p:grpSpPr>
          <a:xfrm>
            <a:off x="559088" y="3957911"/>
            <a:ext cx="5017105" cy="775507"/>
            <a:chOff x="537829" y="4172546"/>
            <a:chExt cx="5309626" cy="820723"/>
          </a:xfrm>
        </p:grpSpPr>
        <p:sp>
          <p:nvSpPr>
            <p:cNvPr id="254" name="Freeform 55">
              <a:extLst>
                <a:ext uri="{FF2B5EF4-FFF2-40B4-BE49-F238E27FC236}">
                  <a16:creationId xmlns:a16="http://schemas.microsoft.com/office/drawing/2014/main" id="{8FBE6C24-7924-4CF8-9EF5-68DD6F1EAD8D}"/>
                </a:ext>
              </a:extLst>
            </p:cNvPr>
            <p:cNvSpPr/>
            <p:nvPr/>
          </p:nvSpPr>
          <p:spPr>
            <a:xfrm>
              <a:off x="4784604" y="4461455"/>
              <a:ext cx="324706" cy="247708"/>
            </a:xfrm>
            <a:custGeom>
              <a:avLst/>
              <a:gdLst>
                <a:gd name="connsiteX0" fmla="*/ 0 w 324706"/>
                <a:gd name="connsiteY0" fmla="*/ 0 h 247708"/>
                <a:gd name="connsiteX1" fmla="*/ 324707 w 324706"/>
                <a:gd name="connsiteY1" fmla="*/ 0 h 247708"/>
                <a:gd name="connsiteX2" fmla="*/ 324707 w 324706"/>
                <a:gd name="connsiteY2" fmla="*/ 247708 h 247708"/>
                <a:gd name="connsiteX3" fmla="*/ 0 w 324706"/>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324706" h="247708">
                  <a:moveTo>
                    <a:pt x="0" y="0"/>
                  </a:moveTo>
                  <a:lnTo>
                    <a:pt x="324707" y="0"/>
                  </a:lnTo>
                  <a:lnTo>
                    <a:pt x="324707" y="247708"/>
                  </a:lnTo>
                  <a:lnTo>
                    <a:pt x="0" y="247708"/>
                  </a:lnTo>
                  <a:close/>
                </a:path>
              </a:pathLst>
            </a:custGeom>
            <a:solidFill>
              <a:srgbClr val="028779"/>
            </a:solidFill>
            <a:ln w="14113" cap="flat">
              <a:noFill/>
              <a:prstDash val="solid"/>
              <a:miter/>
            </a:ln>
          </p:spPr>
          <p:txBody>
            <a:bodyPr rtlCol="0" anchor="ctr"/>
            <a:lstStyle/>
            <a:p>
              <a:endParaRPr lang="en-US" sz="1701"/>
            </a:p>
          </p:txBody>
        </p:sp>
        <p:sp>
          <p:nvSpPr>
            <p:cNvPr id="255" name="Freeform 56">
              <a:extLst>
                <a:ext uri="{FF2B5EF4-FFF2-40B4-BE49-F238E27FC236}">
                  <a16:creationId xmlns:a16="http://schemas.microsoft.com/office/drawing/2014/main" id="{71500D65-199B-4B3D-88C4-4E65FEF8A708}"/>
                </a:ext>
              </a:extLst>
            </p:cNvPr>
            <p:cNvSpPr/>
            <p:nvPr/>
          </p:nvSpPr>
          <p:spPr>
            <a:xfrm>
              <a:off x="4234708" y="4461455"/>
              <a:ext cx="549753" cy="247708"/>
            </a:xfrm>
            <a:custGeom>
              <a:avLst/>
              <a:gdLst>
                <a:gd name="connsiteX0" fmla="*/ 0 w 549753"/>
                <a:gd name="connsiteY0" fmla="*/ 0 h 247708"/>
                <a:gd name="connsiteX1" fmla="*/ 549754 w 549753"/>
                <a:gd name="connsiteY1" fmla="*/ 0 h 247708"/>
                <a:gd name="connsiteX2" fmla="*/ 549754 w 549753"/>
                <a:gd name="connsiteY2" fmla="*/ 247708 h 247708"/>
                <a:gd name="connsiteX3" fmla="*/ 0 w 549753"/>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549753" h="247708">
                  <a:moveTo>
                    <a:pt x="0" y="0"/>
                  </a:moveTo>
                  <a:lnTo>
                    <a:pt x="549754" y="0"/>
                  </a:lnTo>
                  <a:lnTo>
                    <a:pt x="549754" y="247708"/>
                  </a:lnTo>
                  <a:lnTo>
                    <a:pt x="0" y="247708"/>
                  </a:lnTo>
                  <a:close/>
                </a:path>
              </a:pathLst>
            </a:custGeom>
            <a:solidFill>
              <a:srgbClr val="006775"/>
            </a:solidFill>
            <a:ln w="14113" cap="flat">
              <a:noFill/>
              <a:prstDash val="solid"/>
              <a:miter/>
            </a:ln>
          </p:spPr>
          <p:txBody>
            <a:bodyPr rtlCol="0" anchor="ctr"/>
            <a:lstStyle/>
            <a:p>
              <a:endParaRPr lang="en-US" sz="1701"/>
            </a:p>
          </p:txBody>
        </p:sp>
        <p:sp>
          <p:nvSpPr>
            <p:cNvPr id="256" name="Freeform 57">
              <a:extLst>
                <a:ext uri="{FF2B5EF4-FFF2-40B4-BE49-F238E27FC236}">
                  <a16:creationId xmlns:a16="http://schemas.microsoft.com/office/drawing/2014/main" id="{9F161555-1791-4EAD-9F70-50ED5CE1FE8C}"/>
                </a:ext>
              </a:extLst>
            </p:cNvPr>
            <p:cNvSpPr/>
            <p:nvPr/>
          </p:nvSpPr>
          <p:spPr>
            <a:xfrm>
              <a:off x="537829" y="4461455"/>
              <a:ext cx="3696879" cy="247566"/>
            </a:xfrm>
            <a:custGeom>
              <a:avLst/>
              <a:gdLst>
                <a:gd name="connsiteX0" fmla="*/ 3696880 w 3696879"/>
                <a:gd name="connsiteY0" fmla="*/ 247567 h 247566"/>
                <a:gd name="connsiteX1" fmla="*/ 0 w 3696879"/>
                <a:gd name="connsiteY1" fmla="*/ 247567 h 247566"/>
                <a:gd name="connsiteX2" fmla="*/ 0 w 3696879"/>
                <a:gd name="connsiteY2" fmla="*/ 0 h 247566"/>
                <a:gd name="connsiteX3" fmla="*/ 3696880 w 3696879"/>
                <a:gd name="connsiteY3" fmla="*/ 0 h 247566"/>
              </a:gdLst>
              <a:ahLst/>
              <a:cxnLst>
                <a:cxn ang="0">
                  <a:pos x="connsiteX0" y="connsiteY0"/>
                </a:cxn>
                <a:cxn ang="0">
                  <a:pos x="connsiteX1" y="connsiteY1"/>
                </a:cxn>
                <a:cxn ang="0">
                  <a:pos x="connsiteX2" y="connsiteY2"/>
                </a:cxn>
                <a:cxn ang="0">
                  <a:pos x="connsiteX3" y="connsiteY3"/>
                </a:cxn>
              </a:cxnLst>
              <a:rect l="l" t="t" r="r" b="b"/>
              <a:pathLst>
                <a:path w="3696879" h="247566">
                  <a:moveTo>
                    <a:pt x="3696880" y="247567"/>
                  </a:moveTo>
                  <a:lnTo>
                    <a:pt x="0" y="247567"/>
                  </a:lnTo>
                  <a:lnTo>
                    <a:pt x="0" y="0"/>
                  </a:lnTo>
                  <a:lnTo>
                    <a:pt x="3696880" y="0"/>
                  </a:lnTo>
                </a:path>
              </a:pathLst>
            </a:custGeom>
            <a:solidFill>
              <a:srgbClr val="2F4858"/>
            </a:solidFill>
            <a:ln w="14113" cap="flat">
              <a:noFill/>
              <a:prstDash val="solid"/>
              <a:miter/>
            </a:ln>
          </p:spPr>
          <p:txBody>
            <a:bodyPr rtlCol="0" anchor="ctr"/>
            <a:lstStyle/>
            <a:p>
              <a:endParaRPr lang="en-US" sz="1701"/>
            </a:p>
          </p:txBody>
        </p:sp>
        <p:sp>
          <p:nvSpPr>
            <p:cNvPr id="257" name="Freeform 58">
              <a:extLst>
                <a:ext uri="{FF2B5EF4-FFF2-40B4-BE49-F238E27FC236}">
                  <a16:creationId xmlns:a16="http://schemas.microsoft.com/office/drawing/2014/main" id="{64761C34-C0F3-4844-A33F-0098148D58D9}"/>
                </a:ext>
              </a:extLst>
            </p:cNvPr>
            <p:cNvSpPr/>
            <p:nvPr/>
          </p:nvSpPr>
          <p:spPr>
            <a:xfrm>
              <a:off x="4234708" y="4461455"/>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58" name="Freeform 59">
              <a:extLst>
                <a:ext uri="{FF2B5EF4-FFF2-40B4-BE49-F238E27FC236}">
                  <a16:creationId xmlns:a16="http://schemas.microsoft.com/office/drawing/2014/main" id="{7F0F1085-2CF0-41FA-B5A8-4552C71E653D}"/>
                </a:ext>
              </a:extLst>
            </p:cNvPr>
            <p:cNvSpPr/>
            <p:nvPr/>
          </p:nvSpPr>
          <p:spPr>
            <a:xfrm>
              <a:off x="4234708" y="4482215"/>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259" name="Freeform 60">
              <a:extLst>
                <a:ext uri="{FF2B5EF4-FFF2-40B4-BE49-F238E27FC236}">
                  <a16:creationId xmlns:a16="http://schemas.microsoft.com/office/drawing/2014/main" id="{043B332F-F1E9-49B7-837E-E564D71B5B44}"/>
                </a:ext>
              </a:extLst>
            </p:cNvPr>
            <p:cNvSpPr/>
            <p:nvPr/>
          </p:nvSpPr>
          <p:spPr>
            <a:xfrm>
              <a:off x="4234708" y="470196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0" name="Freeform 61">
              <a:extLst>
                <a:ext uri="{FF2B5EF4-FFF2-40B4-BE49-F238E27FC236}">
                  <a16:creationId xmlns:a16="http://schemas.microsoft.com/office/drawing/2014/main" id="{4CFC2F5E-8F48-440D-A38C-826E924FACF4}"/>
                </a:ext>
              </a:extLst>
            </p:cNvPr>
            <p:cNvSpPr/>
            <p:nvPr/>
          </p:nvSpPr>
          <p:spPr>
            <a:xfrm>
              <a:off x="5109310" y="4461455"/>
              <a:ext cx="195926" cy="247708"/>
            </a:xfrm>
            <a:custGeom>
              <a:avLst/>
              <a:gdLst>
                <a:gd name="connsiteX0" fmla="*/ 0 w 195926"/>
                <a:gd name="connsiteY0" fmla="*/ 0 h 247708"/>
                <a:gd name="connsiteX1" fmla="*/ 195926 w 195926"/>
                <a:gd name="connsiteY1" fmla="*/ 0 h 247708"/>
                <a:gd name="connsiteX2" fmla="*/ 195926 w 195926"/>
                <a:gd name="connsiteY2" fmla="*/ 247708 h 247708"/>
                <a:gd name="connsiteX3" fmla="*/ 0 w 195926"/>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195926" h="247708">
                  <a:moveTo>
                    <a:pt x="0" y="0"/>
                  </a:moveTo>
                  <a:lnTo>
                    <a:pt x="195926" y="0"/>
                  </a:lnTo>
                  <a:lnTo>
                    <a:pt x="195926" y="247708"/>
                  </a:lnTo>
                  <a:lnTo>
                    <a:pt x="0" y="247708"/>
                  </a:lnTo>
                  <a:close/>
                </a:path>
              </a:pathLst>
            </a:custGeom>
            <a:solidFill>
              <a:srgbClr val="40A363"/>
            </a:solidFill>
            <a:ln w="14113" cap="flat">
              <a:noFill/>
              <a:prstDash val="solid"/>
              <a:miter/>
            </a:ln>
          </p:spPr>
          <p:txBody>
            <a:bodyPr rtlCol="0" anchor="ctr"/>
            <a:lstStyle/>
            <a:p>
              <a:endParaRPr lang="en-US" sz="1701"/>
            </a:p>
          </p:txBody>
        </p:sp>
        <p:sp>
          <p:nvSpPr>
            <p:cNvPr id="261" name="Freeform 62">
              <a:extLst>
                <a:ext uri="{FF2B5EF4-FFF2-40B4-BE49-F238E27FC236}">
                  <a16:creationId xmlns:a16="http://schemas.microsoft.com/office/drawing/2014/main" id="{04911E9B-932C-41DA-9CDB-C8CC5244110A}"/>
                </a:ext>
              </a:extLst>
            </p:cNvPr>
            <p:cNvSpPr/>
            <p:nvPr/>
          </p:nvSpPr>
          <p:spPr>
            <a:xfrm>
              <a:off x="4784604" y="4461455"/>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2" name="Freeform 63">
              <a:extLst>
                <a:ext uri="{FF2B5EF4-FFF2-40B4-BE49-F238E27FC236}">
                  <a16:creationId xmlns:a16="http://schemas.microsoft.com/office/drawing/2014/main" id="{F2CBB0AB-B2F7-43E5-8264-899AF3A76D7F}"/>
                </a:ext>
              </a:extLst>
            </p:cNvPr>
            <p:cNvSpPr/>
            <p:nvPr/>
          </p:nvSpPr>
          <p:spPr>
            <a:xfrm>
              <a:off x="4784604" y="4482215"/>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263" name="Freeform 64">
              <a:extLst>
                <a:ext uri="{FF2B5EF4-FFF2-40B4-BE49-F238E27FC236}">
                  <a16:creationId xmlns:a16="http://schemas.microsoft.com/office/drawing/2014/main" id="{892FE87B-D2BA-4048-A5BD-82C84A9B9FDB}"/>
                </a:ext>
              </a:extLst>
            </p:cNvPr>
            <p:cNvSpPr/>
            <p:nvPr/>
          </p:nvSpPr>
          <p:spPr>
            <a:xfrm>
              <a:off x="4784604" y="470196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4" name="Freeform 65">
              <a:extLst>
                <a:ext uri="{FF2B5EF4-FFF2-40B4-BE49-F238E27FC236}">
                  <a16:creationId xmlns:a16="http://schemas.microsoft.com/office/drawing/2014/main" id="{904296D7-5B1E-4A33-B3AD-F8C2A0F521C9}"/>
                </a:ext>
              </a:extLst>
            </p:cNvPr>
            <p:cNvSpPr/>
            <p:nvPr/>
          </p:nvSpPr>
          <p:spPr>
            <a:xfrm>
              <a:off x="5109169" y="4461455"/>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5" name="Freeform 66">
              <a:extLst>
                <a:ext uri="{FF2B5EF4-FFF2-40B4-BE49-F238E27FC236}">
                  <a16:creationId xmlns:a16="http://schemas.microsoft.com/office/drawing/2014/main" id="{52381F2F-90AB-4EDA-A8BA-D79689A853A1}"/>
                </a:ext>
              </a:extLst>
            </p:cNvPr>
            <p:cNvSpPr/>
            <p:nvPr/>
          </p:nvSpPr>
          <p:spPr>
            <a:xfrm>
              <a:off x="5109169" y="4482215"/>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266" name="Freeform 67">
              <a:extLst>
                <a:ext uri="{FF2B5EF4-FFF2-40B4-BE49-F238E27FC236}">
                  <a16:creationId xmlns:a16="http://schemas.microsoft.com/office/drawing/2014/main" id="{7E9A9D27-7B30-4041-B8DB-871558DAD15A}"/>
                </a:ext>
              </a:extLst>
            </p:cNvPr>
            <p:cNvSpPr/>
            <p:nvPr/>
          </p:nvSpPr>
          <p:spPr>
            <a:xfrm>
              <a:off x="5109169" y="470196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7" name="Freeform 68">
              <a:extLst>
                <a:ext uri="{FF2B5EF4-FFF2-40B4-BE49-F238E27FC236}">
                  <a16:creationId xmlns:a16="http://schemas.microsoft.com/office/drawing/2014/main" id="{AE6C3A45-906D-44F4-84B5-30653B410785}"/>
                </a:ext>
              </a:extLst>
            </p:cNvPr>
            <p:cNvSpPr/>
            <p:nvPr/>
          </p:nvSpPr>
          <p:spPr>
            <a:xfrm>
              <a:off x="5305096" y="4461455"/>
              <a:ext cx="101497" cy="247708"/>
            </a:xfrm>
            <a:custGeom>
              <a:avLst/>
              <a:gdLst>
                <a:gd name="connsiteX0" fmla="*/ 0 w 101497"/>
                <a:gd name="connsiteY0" fmla="*/ 0 h 247708"/>
                <a:gd name="connsiteX1" fmla="*/ 101497 w 101497"/>
                <a:gd name="connsiteY1" fmla="*/ 0 h 247708"/>
                <a:gd name="connsiteX2" fmla="*/ 101497 w 101497"/>
                <a:gd name="connsiteY2" fmla="*/ 247708 h 247708"/>
                <a:gd name="connsiteX3" fmla="*/ 0 w 101497"/>
                <a:gd name="connsiteY3" fmla="*/ 247708 h 247708"/>
              </a:gdLst>
              <a:ahLst/>
              <a:cxnLst>
                <a:cxn ang="0">
                  <a:pos x="connsiteX0" y="connsiteY0"/>
                </a:cxn>
                <a:cxn ang="0">
                  <a:pos x="connsiteX1" y="connsiteY1"/>
                </a:cxn>
                <a:cxn ang="0">
                  <a:pos x="connsiteX2" y="connsiteY2"/>
                </a:cxn>
                <a:cxn ang="0">
                  <a:pos x="connsiteX3" y="connsiteY3"/>
                </a:cxn>
              </a:cxnLst>
              <a:rect l="l" t="t" r="r" b="b"/>
              <a:pathLst>
                <a:path w="101497" h="247708">
                  <a:moveTo>
                    <a:pt x="0" y="0"/>
                  </a:moveTo>
                  <a:lnTo>
                    <a:pt x="101497" y="0"/>
                  </a:lnTo>
                  <a:lnTo>
                    <a:pt x="101497" y="247708"/>
                  </a:lnTo>
                  <a:lnTo>
                    <a:pt x="0" y="247708"/>
                  </a:lnTo>
                  <a:close/>
                </a:path>
              </a:pathLst>
            </a:custGeom>
            <a:solidFill>
              <a:srgbClr val="9AB840"/>
            </a:solidFill>
            <a:ln w="14113" cap="flat">
              <a:noFill/>
              <a:prstDash val="solid"/>
              <a:miter/>
            </a:ln>
          </p:spPr>
          <p:txBody>
            <a:bodyPr rtlCol="0" anchor="ctr"/>
            <a:lstStyle/>
            <a:p>
              <a:endParaRPr lang="en-US" sz="1701"/>
            </a:p>
          </p:txBody>
        </p:sp>
        <p:sp>
          <p:nvSpPr>
            <p:cNvPr id="268" name="Freeform 69">
              <a:extLst>
                <a:ext uri="{FF2B5EF4-FFF2-40B4-BE49-F238E27FC236}">
                  <a16:creationId xmlns:a16="http://schemas.microsoft.com/office/drawing/2014/main" id="{618EF700-17BF-4734-9060-7526E71077D4}"/>
                </a:ext>
              </a:extLst>
            </p:cNvPr>
            <p:cNvSpPr/>
            <p:nvPr/>
          </p:nvSpPr>
          <p:spPr>
            <a:xfrm>
              <a:off x="5305096" y="4462585"/>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69" name="Freeform 70">
              <a:extLst>
                <a:ext uri="{FF2B5EF4-FFF2-40B4-BE49-F238E27FC236}">
                  <a16:creationId xmlns:a16="http://schemas.microsoft.com/office/drawing/2014/main" id="{95ACB62E-5C09-4222-84D8-0009A87425FF}"/>
                </a:ext>
              </a:extLst>
            </p:cNvPr>
            <p:cNvSpPr/>
            <p:nvPr/>
          </p:nvSpPr>
          <p:spPr>
            <a:xfrm>
              <a:off x="5305096" y="4483345"/>
              <a:ext cx="14136" cy="212966"/>
            </a:xfrm>
            <a:custGeom>
              <a:avLst/>
              <a:gdLst>
                <a:gd name="connsiteX0" fmla="*/ 0 w 14136"/>
                <a:gd name="connsiteY0" fmla="*/ 0 h 212966"/>
                <a:gd name="connsiteX1" fmla="*/ 0 w 14136"/>
                <a:gd name="connsiteY1" fmla="*/ 212967 h 212966"/>
              </a:gdLst>
              <a:ahLst/>
              <a:cxnLst>
                <a:cxn ang="0">
                  <a:pos x="connsiteX0" y="connsiteY0"/>
                </a:cxn>
                <a:cxn ang="0">
                  <a:pos x="connsiteX1" y="connsiteY1"/>
                </a:cxn>
              </a:cxnLst>
              <a:rect l="l" t="t" r="r" b="b"/>
              <a:pathLst>
                <a:path w="14136" h="212966">
                  <a:moveTo>
                    <a:pt x="0" y="0"/>
                  </a:moveTo>
                  <a:lnTo>
                    <a:pt x="0" y="212967"/>
                  </a:lnTo>
                </a:path>
              </a:pathLst>
            </a:custGeom>
            <a:ln w="14113" cap="flat">
              <a:solidFill>
                <a:srgbClr val="FFFFFF"/>
              </a:solidFill>
              <a:custDash>
                <a:ds d="72750" sp="72750"/>
              </a:custDash>
              <a:miter/>
            </a:ln>
          </p:spPr>
          <p:txBody>
            <a:bodyPr rtlCol="0" anchor="ctr"/>
            <a:lstStyle/>
            <a:p>
              <a:endParaRPr lang="en-US" sz="1701"/>
            </a:p>
          </p:txBody>
        </p:sp>
        <p:sp>
          <p:nvSpPr>
            <p:cNvPr id="270" name="Freeform 71">
              <a:extLst>
                <a:ext uri="{FF2B5EF4-FFF2-40B4-BE49-F238E27FC236}">
                  <a16:creationId xmlns:a16="http://schemas.microsoft.com/office/drawing/2014/main" id="{A547362D-64FD-4755-801A-08D8F643F8A9}"/>
                </a:ext>
              </a:extLst>
            </p:cNvPr>
            <p:cNvSpPr/>
            <p:nvPr/>
          </p:nvSpPr>
          <p:spPr>
            <a:xfrm>
              <a:off x="5305096" y="4703090"/>
              <a:ext cx="14136" cy="7061"/>
            </a:xfrm>
            <a:custGeom>
              <a:avLst/>
              <a:gdLst>
                <a:gd name="connsiteX0" fmla="*/ 0 w 14136"/>
                <a:gd name="connsiteY0" fmla="*/ 0 h 7061"/>
                <a:gd name="connsiteX1" fmla="*/ 0 w 14136"/>
                <a:gd name="connsiteY1" fmla="*/ 7061 h 7061"/>
              </a:gdLst>
              <a:ahLst/>
              <a:cxnLst>
                <a:cxn ang="0">
                  <a:pos x="connsiteX0" y="connsiteY0"/>
                </a:cxn>
                <a:cxn ang="0">
                  <a:pos x="connsiteX1" y="connsiteY1"/>
                </a:cxn>
              </a:cxnLst>
              <a:rect l="l" t="t" r="r" b="b"/>
              <a:pathLst>
                <a:path w="14136" h="7061">
                  <a:moveTo>
                    <a:pt x="0" y="0"/>
                  </a:moveTo>
                  <a:lnTo>
                    <a:pt x="0" y="7061"/>
                  </a:lnTo>
                </a:path>
              </a:pathLst>
            </a:custGeom>
            <a:ln w="14113" cap="flat">
              <a:solidFill>
                <a:srgbClr val="FFFFFF"/>
              </a:solidFill>
              <a:prstDash val="solid"/>
              <a:miter/>
            </a:ln>
          </p:spPr>
          <p:txBody>
            <a:bodyPr rtlCol="0" anchor="ctr"/>
            <a:lstStyle/>
            <a:p>
              <a:endParaRPr lang="en-US" sz="1701"/>
            </a:p>
          </p:txBody>
        </p:sp>
        <p:sp>
          <p:nvSpPr>
            <p:cNvPr id="271" name="TextBox 270">
              <a:extLst>
                <a:ext uri="{FF2B5EF4-FFF2-40B4-BE49-F238E27FC236}">
                  <a16:creationId xmlns:a16="http://schemas.microsoft.com/office/drawing/2014/main" id="{E68F0A5A-595B-46D3-9EA0-AE7D84AE7F12}"/>
                </a:ext>
              </a:extLst>
            </p:cNvPr>
            <p:cNvSpPr txBox="1"/>
            <p:nvPr/>
          </p:nvSpPr>
          <p:spPr>
            <a:xfrm>
              <a:off x="2032321" y="4172546"/>
              <a:ext cx="366777"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FP </a:t>
              </a:r>
            </a:p>
          </p:txBody>
        </p:sp>
        <p:sp>
          <p:nvSpPr>
            <p:cNvPr id="272" name="TextBox 271">
              <a:extLst>
                <a:ext uri="{FF2B5EF4-FFF2-40B4-BE49-F238E27FC236}">
                  <a16:creationId xmlns:a16="http://schemas.microsoft.com/office/drawing/2014/main" id="{5512E8AC-713E-4374-81FE-8563273BDBA1}"/>
                </a:ext>
              </a:extLst>
            </p:cNvPr>
            <p:cNvSpPr txBox="1"/>
            <p:nvPr/>
          </p:nvSpPr>
          <p:spPr>
            <a:xfrm>
              <a:off x="2210718" y="4172546"/>
              <a:ext cx="260238"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S</a:t>
              </a:r>
            </a:p>
          </p:txBody>
        </p:sp>
        <p:sp>
          <p:nvSpPr>
            <p:cNvPr id="273" name="TextBox 272">
              <a:extLst>
                <a:ext uri="{FF2B5EF4-FFF2-40B4-BE49-F238E27FC236}">
                  <a16:creationId xmlns:a16="http://schemas.microsoft.com/office/drawing/2014/main" id="{220ADBEE-CC5F-4140-B61E-F62E724A1B11}"/>
                </a:ext>
              </a:extLst>
            </p:cNvPr>
            <p:cNvSpPr txBox="1"/>
            <p:nvPr/>
          </p:nvSpPr>
          <p:spPr>
            <a:xfrm>
              <a:off x="2284226" y="4172546"/>
              <a:ext cx="261596"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S</a:t>
              </a:r>
            </a:p>
          </p:txBody>
        </p:sp>
        <p:sp>
          <p:nvSpPr>
            <p:cNvPr id="274" name="TextBox 273">
              <a:extLst>
                <a:ext uri="{FF2B5EF4-FFF2-40B4-BE49-F238E27FC236}">
                  <a16:creationId xmlns:a16="http://schemas.microsoft.com/office/drawing/2014/main" id="{6A6D187A-D964-43BC-A868-4ED2CB849883}"/>
                </a:ext>
              </a:extLst>
            </p:cNvPr>
            <p:cNvSpPr txBox="1"/>
            <p:nvPr/>
          </p:nvSpPr>
          <p:spPr>
            <a:xfrm>
              <a:off x="3751556" y="4172546"/>
              <a:ext cx="368472"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Sni</a:t>
              </a:r>
            </a:p>
          </p:txBody>
        </p:sp>
        <p:sp>
          <p:nvSpPr>
            <p:cNvPr id="275" name="TextBox 274">
              <a:extLst>
                <a:ext uri="{FF2B5EF4-FFF2-40B4-BE49-F238E27FC236}">
                  <a16:creationId xmlns:a16="http://schemas.microsoft.com/office/drawing/2014/main" id="{0A2DCCF7-FB30-4057-8BBA-9350452498FC}"/>
                </a:ext>
              </a:extLst>
            </p:cNvPr>
            <p:cNvSpPr txBox="1"/>
            <p:nvPr/>
          </p:nvSpPr>
          <p:spPr>
            <a:xfrm>
              <a:off x="3939284" y="4172546"/>
              <a:ext cx="241577"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t</a:t>
              </a:r>
            </a:p>
          </p:txBody>
        </p:sp>
        <p:sp>
          <p:nvSpPr>
            <p:cNvPr id="276" name="TextBox 275">
              <a:extLst>
                <a:ext uri="{FF2B5EF4-FFF2-40B4-BE49-F238E27FC236}">
                  <a16:creationId xmlns:a16="http://schemas.microsoft.com/office/drawing/2014/main" id="{5F26C756-A391-43C3-B4DD-B08E4C0A23D7}"/>
                </a:ext>
              </a:extLst>
            </p:cNvPr>
            <p:cNvSpPr txBox="1"/>
            <p:nvPr/>
          </p:nvSpPr>
          <p:spPr>
            <a:xfrm>
              <a:off x="3985226" y="4172546"/>
              <a:ext cx="331150"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ch</a:t>
              </a:r>
            </a:p>
          </p:txBody>
        </p:sp>
        <p:sp>
          <p:nvSpPr>
            <p:cNvPr id="277" name="TextBox 276">
              <a:extLst>
                <a:ext uri="{FF2B5EF4-FFF2-40B4-BE49-F238E27FC236}">
                  <a16:creationId xmlns:a16="http://schemas.microsoft.com/office/drawing/2014/main" id="{AE3D0D34-75A2-47D1-9807-E02EF1BB2F1D}"/>
                </a:ext>
              </a:extLst>
            </p:cNvPr>
            <p:cNvSpPr txBox="1"/>
            <p:nvPr/>
          </p:nvSpPr>
          <p:spPr>
            <a:xfrm>
              <a:off x="4313467" y="4172546"/>
              <a:ext cx="67044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FPU Seq</a:t>
              </a:r>
            </a:p>
          </p:txBody>
        </p:sp>
        <p:sp>
          <p:nvSpPr>
            <p:cNvPr id="278" name="TextBox 277">
              <a:extLst>
                <a:ext uri="{FF2B5EF4-FFF2-40B4-BE49-F238E27FC236}">
                  <a16:creationId xmlns:a16="http://schemas.microsoft.com/office/drawing/2014/main" id="{10BE4D33-4585-4FF0-8374-EA669727C668}"/>
                </a:ext>
              </a:extLst>
            </p:cNvPr>
            <p:cNvSpPr txBox="1"/>
            <p:nvPr/>
          </p:nvSpPr>
          <p:spPr>
            <a:xfrm>
              <a:off x="4950441" y="4172546"/>
              <a:ext cx="342007"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Re</a:t>
              </a:r>
            </a:p>
          </p:txBody>
        </p:sp>
        <p:sp>
          <p:nvSpPr>
            <p:cNvPr id="279" name="TextBox 278">
              <a:extLst>
                <a:ext uri="{FF2B5EF4-FFF2-40B4-BE49-F238E27FC236}">
                  <a16:creationId xmlns:a16="http://schemas.microsoft.com/office/drawing/2014/main" id="{C45F3D64-82A4-4E31-8BB7-29F8EEF4DB4C}"/>
                </a:ext>
              </a:extLst>
            </p:cNvPr>
            <p:cNvSpPr txBox="1"/>
            <p:nvPr/>
          </p:nvSpPr>
          <p:spPr>
            <a:xfrm>
              <a:off x="5098305" y="4172546"/>
              <a:ext cx="319276"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gs</a:t>
              </a:r>
            </a:p>
          </p:txBody>
        </p:sp>
        <p:sp>
          <p:nvSpPr>
            <p:cNvPr id="280" name="TextBox 279">
              <a:extLst>
                <a:ext uri="{FF2B5EF4-FFF2-40B4-BE49-F238E27FC236}">
                  <a16:creationId xmlns:a16="http://schemas.microsoft.com/office/drawing/2014/main" id="{EA4C4059-5EDA-4D2E-B809-14E524084191}"/>
                </a:ext>
              </a:extLst>
            </p:cNvPr>
            <p:cNvSpPr txBox="1"/>
            <p:nvPr/>
          </p:nvSpPr>
          <p:spPr>
            <a:xfrm>
              <a:off x="5398839" y="4172546"/>
              <a:ext cx="272113" cy="269060"/>
            </a:xfrm>
            <a:prstGeom prst="rect">
              <a:avLst/>
            </a:prstGeom>
            <a:noFill/>
          </p:spPr>
          <p:txBody>
            <a:bodyPr wrap="none" rtlCol="0">
              <a:spAutoFit/>
            </a:bodyPr>
            <a:lstStyle/>
            <a:p>
              <a:pPr algn="l"/>
              <a:r>
                <a:rPr sz="1052" spc="-10">
                  <a:solidFill>
                    <a:srgbClr val="1D1D1B"/>
                  </a:solidFill>
                  <a:latin typeface="SourceSansPro-Regular"/>
                  <a:sym typeface="SourceSansPro-Regular"/>
                  <a:rtl val="0"/>
                </a:rPr>
                <a:t>R</a:t>
              </a:r>
            </a:p>
          </p:txBody>
        </p:sp>
        <p:sp>
          <p:nvSpPr>
            <p:cNvPr id="281" name="TextBox 280">
              <a:extLst>
                <a:ext uri="{FF2B5EF4-FFF2-40B4-BE49-F238E27FC236}">
                  <a16:creationId xmlns:a16="http://schemas.microsoft.com/office/drawing/2014/main" id="{2D970505-E3E5-408D-A638-E73993583456}"/>
                </a:ext>
              </a:extLst>
            </p:cNvPr>
            <p:cNvSpPr txBox="1"/>
            <p:nvPr/>
          </p:nvSpPr>
          <p:spPr>
            <a:xfrm>
              <a:off x="5478001" y="4172546"/>
              <a:ext cx="26668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e</a:t>
              </a:r>
            </a:p>
          </p:txBody>
        </p:sp>
        <p:sp>
          <p:nvSpPr>
            <p:cNvPr id="282" name="TextBox 281">
              <a:extLst>
                <a:ext uri="{FF2B5EF4-FFF2-40B4-BE49-F238E27FC236}">
                  <a16:creationId xmlns:a16="http://schemas.microsoft.com/office/drawing/2014/main" id="{92DD6DE4-0EC1-491A-BEB2-A20D5E351B0B}"/>
                </a:ext>
              </a:extLst>
            </p:cNvPr>
            <p:cNvSpPr txBox="1"/>
            <p:nvPr/>
          </p:nvSpPr>
          <p:spPr>
            <a:xfrm>
              <a:off x="5548116" y="4172546"/>
              <a:ext cx="248566" cy="269060"/>
            </a:xfrm>
            <a:prstGeom prst="rect">
              <a:avLst/>
            </a:prstGeom>
            <a:noFill/>
          </p:spPr>
          <p:txBody>
            <a:bodyPr wrap="none" rtlCol="0">
              <a:spAutoFit/>
            </a:bodyPr>
            <a:lstStyle/>
            <a:p>
              <a:pPr algn="l"/>
              <a:r>
                <a:rPr sz="1052" spc="-21">
                  <a:solidFill>
                    <a:srgbClr val="1D1D1B"/>
                  </a:solidFill>
                  <a:latin typeface="SourceSansPro-Regular"/>
                  <a:sym typeface="SourceSansPro-Regular"/>
                  <a:rtl val="0"/>
                </a:rPr>
                <a:t>s</a:t>
              </a:r>
            </a:p>
          </p:txBody>
        </p:sp>
        <p:sp>
          <p:nvSpPr>
            <p:cNvPr id="283" name="TextBox 282">
              <a:extLst>
                <a:ext uri="{FF2B5EF4-FFF2-40B4-BE49-F238E27FC236}">
                  <a16:creationId xmlns:a16="http://schemas.microsoft.com/office/drawing/2014/main" id="{172CD146-1EF8-48DE-BC76-5627FE78C8C2}"/>
                </a:ext>
              </a:extLst>
            </p:cNvPr>
            <p:cNvSpPr txBox="1"/>
            <p:nvPr/>
          </p:nvSpPr>
          <p:spPr>
            <a:xfrm>
              <a:off x="5604521" y="4172546"/>
              <a:ext cx="242934" cy="269060"/>
            </a:xfrm>
            <a:prstGeom prst="rect">
              <a:avLst/>
            </a:prstGeom>
            <a:noFill/>
          </p:spPr>
          <p:txBody>
            <a:bodyPr wrap="none" rtlCol="0">
              <a:spAutoFit/>
            </a:bodyPr>
            <a:lstStyle/>
            <a:p>
              <a:pPr algn="l"/>
              <a:r>
                <a:rPr sz="1052">
                  <a:solidFill>
                    <a:srgbClr val="1D1D1B"/>
                  </a:solidFill>
                  <a:latin typeface="SourceSansPro-Regular"/>
                  <a:sym typeface="SourceSansPro-Regular"/>
                  <a:rtl val="0"/>
                </a:rPr>
                <a:t>t</a:t>
              </a:r>
            </a:p>
          </p:txBody>
        </p:sp>
        <p:sp>
          <p:nvSpPr>
            <p:cNvPr id="284" name="TextBox 283">
              <a:extLst>
                <a:ext uri="{FF2B5EF4-FFF2-40B4-BE49-F238E27FC236}">
                  <a16:creationId xmlns:a16="http://schemas.microsoft.com/office/drawing/2014/main" id="{47B939A1-2657-4868-9F23-7D9621AEE6A2}"/>
                </a:ext>
              </a:extLst>
            </p:cNvPr>
            <p:cNvSpPr txBox="1"/>
            <p:nvPr/>
          </p:nvSpPr>
          <p:spPr>
            <a:xfrm>
              <a:off x="5362368" y="4421808"/>
              <a:ext cx="454993" cy="303056"/>
            </a:xfrm>
            <a:prstGeom prst="rect">
              <a:avLst/>
            </a:prstGeom>
            <a:noFill/>
          </p:spPr>
          <p:txBody>
            <a:bodyPr wrap="none" rtlCol="0">
              <a:spAutoFit/>
            </a:bodyPr>
            <a:lstStyle/>
            <a:p>
              <a:pPr algn="l"/>
              <a:r>
                <a:rPr sz="1261" b="1">
                  <a:solidFill>
                    <a:srgbClr val="1D1D1B"/>
                  </a:solidFill>
                  <a:latin typeface="SourceSansPro-Bold"/>
                  <a:sym typeface="SourceSansPro-Bold"/>
                  <a:rtl val="0"/>
                </a:rPr>
                <a:t>188</a:t>
              </a:r>
            </a:p>
          </p:txBody>
        </p:sp>
        <p:sp>
          <p:nvSpPr>
            <p:cNvPr id="285" name="Freeform 136">
              <a:extLst>
                <a:ext uri="{FF2B5EF4-FFF2-40B4-BE49-F238E27FC236}">
                  <a16:creationId xmlns:a16="http://schemas.microsoft.com/office/drawing/2014/main" id="{16FBCDCD-3592-47E5-A904-CE8A9552497F}"/>
                </a:ext>
              </a:extLst>
            </p:cNvPr>
            <p:cNvSpPr/>
            <p:nvPr/>
          </p:nvSpPr>
          <p:spPr>
            <a:xfrm>
              <a:off x="2282509" y="4731476"/>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86" name="TextBox 285">
              <a:extLst>
                <a:ext uri="{FF2B5EF4-FFF2-40B4-BE49-F238E27FC236}">
                  <a16:creationId xmlns:a16="http://schemas.microsoft.com/office/drawing/2014/main" id="{024A09B1-A18C-4D75-92F5-BA73E8DFE6F1}"/>
                </a:ext>
              </a:extLst>
            </p:cNvPr>
            <p:cNvSpPr txBox="1"/>
            <p:nvPr/>
          </p:nvSpPr>
          <p:spPr>
            <a:xfrm>
              <a:off x="2069075" y="4697337"/>
              <a:ext cx="444814"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142</a:t>
              </a:r>
            </a:p>
          </p:txBody>
        </p:sp>
        <p:sp>
          <p:nvSpPr>
            <p:cNvPr id="287" name="Freeform 138">
              <a:extLst>
                <a:ext uri="{FF2B5EF4-FFF2-40B4-BE49-F238E27FC236}">
                  <a16:creationId xmlns:a16="http://schemas.microsoft.com/office/drawing/2014/main" id="{1BE6B3F9-8AD8-453A-8F1B-6C71664ABBF1}"/>
                </a:ext>
              </a:extLst>
            </p:cNvPr>
            <p:cNvSpPr/>
            <p:nvPr/>
          </p:nvSpPr>
          <p:spPr>
            <a:xfrm>
              <a:off x="4509656" y="4731476"/>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88" name="TextBox 287">
              <a:extLst>
                <a:ext uri="{FF2B5EF4-FFF2-40B4-BE49-F238E27FC236}">
                  <a16:creationId xmlns:a16="http://schemas.microsoft.com/office/drawing/2014/main" id="{F5E522D2-1A6F-4A11-9147-5D7CB18AD0DC}"/>
                </a:ext>
              </a:extLst>
            </p:cNvPr>
            <p:cNvSpPr txBox="1"/>
            <p:nvPr/>
          </p:nvSpPr>
          <p:spPr>
            <a:xfrm>
              <a:off x="4336933" y="4697337"/>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21</a:t>
              </a:r>
            </a:p>
          </p:txBody>
        </p:sp>
        <p:sp>
          <p:nvSpPr>
            <p:cNvPr id="289" name="Freeform 140">
              <a:extLst>
                <a:ext uri="{FF2B5EF4-FFF2-40B4-BE49-F238E27FC236}">
                  <a16:creationId xmlns:a16="http://schemas.microsoft.com/office/drawing/2014/main" id="{90621706-1A9D-4C21-91BD-9FF33653B9A6}"/>
                </a:ext>
              </a:extLst>
            </p:cNvPr>
            <p:cNvSpPr/>
            <p:nvPr/>
          </p:nvSpPr>
          <p:spPr>
            <a:xfrm>
              <a:off x="4946886" y="4731476"/>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90" name="TextBox 289">
              <a:extLst>
                <a:ext uri="{FF2B5EF4-FFF2-40B4-BE49-F238E27FC236}">
                  <a16:creationId xmlns:a16="http://schemas.microsoft.com/office/drawing/2014/main" id="{63A18083-B855-43EA-BD8C-BE4225E86A73}"/>
                </a:ext>
              </a:extLst>
            </p:cNvPr>
            <p:cNvSpPr txBox="1"/>
            <p:nvPr/>
          </p:nvSpPr>
          <p:spPr>
            <a:xfrm>
              <a:off x="4774164" y="4697337"/>
              <a:ext cx="361686"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13</a:t>
              </a:r>
            </a:p>
          </p:txBody>
        </p:sp>
        <p:sp>
          <p:nvSpPr>
            <p:cNvPr id="291" name="Freeform 142">
              <a:extLst>
                <a:ext uri="{FF2B5EF4-FFF2-40B4-BE49-F238E27FC236}">
                  <a16:creationId xmlns:a16="http://schemas.microsoft.com/office/drawing/2014/main" id="{05F6BC1C-63F8-4196-AE4B-1D4AFC68F04D}"/>
                </a:ext>
              </a:extLst>
            </p:cNvPr>
            <p:cNvSpPr/>
            <p:nvPr/>
          </p:nvSpPr>
          <p:spPr>
            <a:xfrm>
              <a:off x="5207132" y="4731476"/>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92" name="TextBox 291">
              <a:extLst>
                <a:ext uri="{FF2B5EF4-FFF2-40B4-BE49-F238E27FC236}">
                  <a16:creationId xmlns:a16="http://schemas.microsoft.com/office/drawing/2014/main" id="{77881161-A754-4428-BA9B-550566FDE9CE}"/>
                </a:ext>
              </a:extLst>
            </p:cNvPr>
            <p:cNvSpPr txBox="1"/>
            <p:nvPr/>
          </p:nvSpPr>
          <p:spPr>
            <a:xfrm>
              <a:off x="5075122" y="4697337"/>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8</a:t>
              </a:r>
            </a:p>
          </p:txBody>
        </p:sp>
        <p:sp>
          <p:nvSpPr>
            <p:cNvPr id="293" name="Freeform 144">
              <a:extLst>
                <a:ext uri="{FF2B5EF4-FFF2-40B4-BE49-F238E27FC236}">
                  <a16:creationId xmlns:a16="http://schemas.microsoft.com/office/drawing/2014/main" id="{3A0B3581-58B7-4C13-9693-865ADF14E475}"/>
                </a:ext>
              </a:extLst>
            </p:cNvPr>
            <p:cNvSpPr/>
            <p:nvPr/>
          </p:nvSpPr>
          <p:spPr>
            <a:xfrm>
              <a:off x="5355844" y="4731476"/>
              <a:ext cx="14136" cy="37283"/>
            </a:xfrm>
            <a:custGeom>
              <a:avLst/>
              <a:gdLst>
                <a:gd name="connsiteX0" fmla="*/ 0 w 14136"/>
                <a:gd name="connsiteY0" fmla="*/ 0 h 37283"/>
                <a:gd name="connsiteX1" fmla="*/ 0 w 14136"/>
                <a:gd name="connsiteY1" fmla="*/ 37283 h 37283"/>
              </a:gdLst>
              <a:ahLst/>
              <a:cxnLst>
                <a:cxn ang="0">
                  <a:pos x="connsiteX0" y="connsiteY0"/>
                </a:cxn>
                <a:cxn ang="0">
                  <a:pos x="connsiteX1" y="connsiteY1"/>
                </a:cxn>
              </a:cxnLst>
              <a:rect l="l" t="t" r="r" b="b"/>
              <a:pathLst>
                <a:path w="14136" h="37283">
                  <a:moveTo>
                    <a:pt x="0" y="0"/>
                  </a:moveTo>
                  <a:lnTo>
                    <a:pt x="0" y="37283"/>
                  </a:lnTo>
                </a:path>
              </a:pathLst>
            </a:custGeom>
            <a:ln w="7056" cap="flat">
              <a:solidFill>
                <a:srgbClr val="878787"/>
              </a:solidFill>
              <a:prstDash val="solid"/>
              <a:miter/>
            </a:ln>
          </p:spPr>
          <p:txBody>
            <a:bodyPr rtlCol="0" anchor="ctr"/>
            <a:lstStyle/>
            <a:p>
              <a:endParaRPr lang="en-US" sz="1701"/>
            </a:p>
          </p:txBody>
        </p:sp>
        <p:sp>
          <p:nvSpPr>
            <p:cNvPr id="294" name="TextBox 293">
              <a:extLst>
                <a:ext uri="{FF2B5EF4-FFF2-40B4-BE49-F238E27FC236}">
                  <a16:creationId xmlns:a16="http://schemas.microsoft.com/office/drawing/2014/main" id="{20265E9A-86E3-41A2-B1CD-53E9A68D23F8}"/>
                </a:ext>
              </a:extLst>
            </p:cNvPr>
            <p:cNvSpPr txBox="1"/>
            <p:nvPr/>
          </p:nvSpPr>
          <p:spPr>
            <a:xfrm>
              <a:off x="5223692" y="4697337"/>
              <a:ext cx="278561" cy="295932"/>
            </a:xfrm>
            <a:prstGeom prst="rect">
              <a:avLst/>
            </a:prstGeom>
            <a:noFill/>
          </p:spPr>
          <p:txBody>
            <a:bodyPr wrap="none" rtlCol="0">
              <a:spAutoFit/>
            </a:bodyPr>
            <a:lstStyle/>
            <a:p>
              <a:pPr algn="l"/>
              <a:r>
                <a:rPr sz="1217" b="1">
                  <a:solidFill>
                    <a:srgbClr val="1D1D1B"/>
                  </a:solidFill>
                  <a:latin typeface="SourceSansPro-SemiBold"/>
                  <a:sym typeface="SourceSansPro-SemiBold"/>
                  <a:rtl val="0"/>
                </a:rPr>
                <a:t>4</a:t>
              </a:r>
            </a:p>
          </p:txBody>
        </p:sp>
        <p:sp>
          <p:nvSpPr>
            <p:cNvPr id="295" name="Freeform 146">
              <a:extLst>
                <a:ext uri="{FF2B5EF4-FFF2-40B4-BE49-F238E27FC236}">
                  <a16:creationId xmlns:a16="http://schemas.microsoft.com/office/drawing/2014/main" id="{E2E3F3BA-FDBD-4A51-867C-A4D9148A9DF1}"/>
                </a:ext>
              </a:extLst>
            </p:cNvPr>
            <p:cNvSpPr/>
            <p:nvPr/>
          </p:nvSpPr>
          <p:spPr>
            <a:xfrm>
              <a:off x="2282509" y="4394797"/>
              <a:ext cx="14136" cy="37424"/>
            </a:xfrm>
            <a:custGeom>
              <a:avLst/>
              <a:gdLst>
                <a:gd name="connsiteX0" fmla="*/ 0 w 14136"/>
                <a:gd name="connsiteY0" fmla="*/ 0 h 37424"/>
                <a:gd name="connsiteX1" fmla="*/ 0 w 14136"/>
                <a:gd name="connsiteY1" fmla="*/ 37425 h 37424"/>
              </a:gdLst>
              <a:ahLst/>
              <a:cxnLst>
                <a:cxn ang="0">
                  <a:pos x="connsiteX0" y="connsiteY0"/>
                </a:cxn>
                <a:cxn ang="0">
                  <a:pos x="connsiteX1" y="connsiteY1"/>
                </a:cxn>
              </a:cxnLst>
              <a:rect l="l" t="t" r="r" b="b"/>
              <a:pathLst>
                <a:path w="14136" h="37424">
                  <a:moveTo>
                    <a:pt x="0" y="0"/>
                  </a:moveTo>
                  <a:lnTo>
                    <a:pt x="0" y="37425"/>
                  </a:lnTo>
                </a:path>
              </a:pathLst>
            </a:custGeom>
            <a:ln w="7056" cap="flat">
              <a:solidFill>
                <a:srgbClr val="878787"/>
              </a:solidFill>
              <a:prstDash val="solid"/>
              <a:miter/>
            </a:ln>
          </p:spPr>
          <p:txBody>
            <a:bodyPr rtlCol="0" anchor="ctr"/>
            <a:lstStyle/>
            <a:p>
              <a:endParaRPr lang="en-US" sz="1701"/>
            </a:p>
          </p:txBody>
        </p:sp>
        <p:sp>
          <p:nvSpPr>
            <p:cNvPr id="296" name="Freeform 147">
              <a:extLst>
                <a:ext uri="{FF2B5EF4-FFF2-40B4-BE49-F238E27FC236}">
                  <a16:creationId xmlns:a16="http://schemas.microsoft.com/office/drawing/2014/main" id="{9D9D795A-A093-4463-8C58-848E96B37DC7}"/>
                </a:ext>
              </a:extLst>
            </p:cNvPr>
            <p:cNvSpPr/>
            <p:nvPr/>
          </p:nvSpPr>
          <p:spPr>
            <a:xfrm>
              <a:off x="5355279" y="4394938"/>
              <a:ext cx="269717" cy="37283"/>
            </a:xfrm>
            <a:custGeom>
              <a:avLst/>
              <a:gdLst>
                <a:gd name="connsiteX0" fmla="*/ 269717 w 269717"/>
                <a:gd name="connsiteY0" fmla="*/ 0 h 37283"/>
                <a:gd name="connsiteX1" fmla="*/ 269717 w 269717"/>
                <a:gd name="connsiteY1" fmla="*/ 6496 h 37283"/>
                <a:gd name="connsiteX2" fmla="*/ 0 w 269717"/>
                <a:gd name="connsiteY2" fmla="*/ 29798 h 37283"/>
                <a:gd name="connsiteX3" fmla="*/ 0 w 269717"/>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69717" h="37283">
                  <a:moveTo>
                    <a:pt x="269717" y="0"/>
                  </a:moveTo>
                  <a:lnTo>
                    <a:pt x="269717" y="6496"/>
                  </a:lnTo>
                  <a:lnTo>
                    <a:pt x="0" y="29798"/>
                  </a:lnTo>
                  <a:lnTo>
                    <a:pt x="0" y="37283"/>
                  </a:lnTo>
                </a:path>
              </a:pathLst>
            </a:custGeom>
            <a:noFill/>
            <a:ln w="7056" cap="flat">
              <a:solidFill>
                <a:srgbClr val="878787"/>
              </a:solidFill>
              <a:prstDash val="solid"/>
              <a:miter/>
            </a:ln>
          </p:spPr>
          <p:txBody>
            <a:bodyPr rtlCol="0" anchor="ctr"/>
            <a:lstStyle/>
            <a:p>
              <a:endParaRPr lang="en-US" sz="1701"/>
            </a:p>
          </p:txBody>
        </p:sp>
        <p:sp>
          <p:nvSpPr>
            <p:cNvPr id="297" name="Freeform 148">
              <a:extLst>
                <a:ext uri="{FF2B5EF4-FFF2-40B4-BE49-F238E27FC236}">
                  <a16:creationId xmlns:a16="http://schemas.microsoft.com/office/drawing/2014/main" id="{B08DE51C-78B9-4712-8692-1FF7E03E38B0}"/>
                </a:ext>
              </a:extLst>
            </p:cNvPr>
            <p:cNvSpPr/>
            <p:nvPr/>
          </p:nvSpPr>
          <p:spPr>
            <a:xfrm>
              <a:off x="5211090" y="4394797"/>
              <a:ext cx="14136" cy="37424"/>
            </a:xfrm>
            <a:custGeom>
              <a:avLst/>
              <a:gdLst>
                <a:gd name="connsiteX0" fmla="*/ 0 w 14136"/>
                <a:gd name="connsiteY0" fmla="*/ 0 h 37424"/>
                <a:gd name="connsiteX1" fmla="*/ 0 w 14136"/>
                <a:gd name="connsiteY1" fmla="*/ 37425 h 37424"/>
              </a:gdLst>
              <a:ahLst/>
              <a:cxnLst>
                <a:cxn ang="0">
                  <a:pos x="connsiteX0" y="connsiteY0"/>
                </a:cxn>
                <a:cxn ang="0">
                  <a:pos x="connsiteX1" y="connsiteY1"/>
                </a:cxn>
              </a:cxnLst>
              <a:rect l="l" t="t" r="r" b="b"/>
              <a:pathLst>
                <a:path w="14136" h="37424">
                  <a:moveTo>
                    <a:pt x="0" y="0"/>
                  </a:moveTo>
                  <a:lnTo>
                    <a:pt x="0" y="37425"/>
                  </a:lnTo>
                </a:path>
              </a:pathLst>
            </a:custGeom>
            <a:ln w="7056" cap="flat">
              <a:solidFill>
                <a:srgbClr val="878787"/>
              </a:solidFill>
              <a:prstDash val="solid"/>
              <a:miter/>
            </a:ln>
          </p:spPr>
          <p:txBody>
            <a:bodyPr rtlCol="0" anchor="ctr"/>
            <a:lstStyle/>
            <a:p>
              <a:endParaRPr lang="en-US" sz="1701"/>
            </a:p>
          </p:txBody>
        </p:sp>
        <p:sp>
          <p:nvSpPr>
            <p:cNvPr id="298" name="Freeform 149">
              <a:extLst>
                <a:ext uri="{FF2B5EF4-FFF2-40B4-BE49-F238E27FC236}">
                  <a16:creationId xmlns:a16="http://schemas.microsoft.com/office/drawing/2014/main" id="{C2B436CC-A3F3-4B04-AB9E-17E171C58849}"/>
                </a:ext>
              </a:extLst>
            </p:cNvPr>
            <p:cNvSpPr/>
            <p:nvPr/>
          </p:nvSpPr>
          <p:spPr>
            <a:xfrm>
              <a:off x="4648614" y="4394938"/>
              <a:ext cx="298272" cy="37283"/>
            </a:xfrm>
            <a:custGeom>
              <a:avLst/>
              <a:gdLst>
                <a:gd name="connsiteX0" fmla="*/ 0 w 298272"/>
                <a:gd name="connsiteY0" fmla="*/ 0 h 37283"/>
                <a:gd name="connsiteX1" fmla="*/ 0 w 298272"/>
                <a:gd name="connsiteY1" fmla="*/ 6496 h 37283"/>
                <a:gd name="connsiteX2" fmla="*/ 298272 w 298272"/>
                <a:gd name="connsiteY2" fmla="*/ 29798 h 37283"/>
                <a:gd name="connsiteX3" fmla="*/ 298272 w 298272"/>
                <a:gd name="connsiteY3" fmla="*/ 37283 h 37283"/>
              </a:gdLst>
              <a:ahLst/>
              <a:cxnLst>
                <a:cxn ang="0">
                  <a:pos x="connsiteX0" y="connsiteY0"/>
                </a:cxn>
                <a:cxn ang="0">
                  <a:pos x="connsiteX1" y="connsiteY1"/>
                </a:cxn>
                <a:cxn ang="0">
                  <a:pos x="connsiteX2" y="connsiteY2"/>
                </a:cxn>
                <a:cxn ang="0">
                  <a:pos x="connsiteX3" y="connsiteY3"/>
                </a:cxn>
              </a:cxnLst>
              <a:rect l="l" t="t" r="r" b="b"/>
              <a:pathLst>
                <a:path w="298272" h="37283">
                  <a:moveTo>
                    <a:pt x="0" y="0"/>
                  </a:moveTo>
                  <a:lnTo>
                    <a:pt x="0" y="6496"/>
                  </a:lnTo>
                  <a:lnTo>
                    <a:pt x="298272" y="29798"/>
                  </a:lnTo>
                  <a:lnTo>
                    <a:pt x="298272" y="37283"/>
                  </a:lnTo>
                </a:path>
              </a:pathLst>
            </a:custGeom>
            <a:noFill/>
            <a:ln w="7056" cap="flat">
              <a:solidFill>
                <a:srgbClr val="878787"/>
              </a:solidFill>
              <a:prstDash val="solid"/>
              <a:miter/>
            </a:ln>
          </p:spPr>
          <p:txBody>
            <a:bodyPr rtlCol="0" anchor="ctr"/>
            <a:lstStyle/>
            <a:p>
              <a:endParaRPr lang="en-US" sz="1701"/>
            </a:p>
          </p:txBody>
        </p:sp>
        <p:sp>
          <p:nvSpPr>
            <p:cNvPr id="299" name="Freeform 150">
              <a:extLst>
                <a:ext uri="{FF2B5EF4-FFF2-40B4-BE49-F238E27FC236}">
                  <a16:creationId xmlns:a16="http://schemas.microsoft.com/office/drawing/2014/main" id="{75AD8651-0753-4847-9B8A-13FB5B783029}"/>
                </a:ext>
              </a:extLst>
            </p:cNvPr>
            <p:cNvSpPr/>
            <p:nvPr/>
          </p:nvSpPr>
          <p:spPr>
            <a:xfrm>
              <a:off x="4035389" y="4394938"/>
              <a:ext cx="474267" cy="37283"/>
            </a:xfrm>
            <a:custGeom>
              <a:avLst/>
              <a:gdLst>
                <a:gd name="connsiteX0" fmla="*/ 0 w 474267"/>
                <a:gd name="connsiteY0" fmla="*/ 0 h 37283"/>
                <a:gd name="connsiteX1" fmla="*/ 0 w 474267"/>
                <a:gd name="connsiteY1" fmla="*/ 6496 h 37283"/>
                <a:gd name="connsiteX2" fmla="*/ 474267 w 474267"/>
                <a:gd name="connsiteY2" fmla="*/ 29798 h 37283"/>
                <a:gd name="connsiteX3" fmla="*/ 474267 w 474267"/>
                <a:gd name="connsiteY3" fmla="*/ 37283 h 37283"/>
              </a:gdLst>
              <a:ahLst/>
              <a:cxnLst>
                <a:cxn ang="0">
                  <a:pos x="connsiteX0" y="connsiteY0"/>
                </a:cxn>
                <a:cxn ang="0">
                  <a:pos x="connsiteX1" y="connsiteY1"/>
                </a:cxn>
                <a:cxn ang="0">
                  <a:pos x="connsiteX2" y="connsiteY2"/>
                </a:cxn>
                <a:cxn ang="0">
                  <a:pos x="connsiteX3" y="connsiteY3"/>
                </a:cxn>
              </a:cxnLst>
              <a:rect l="l" t="t" r="r" b="b"/>
              <a:pathLst>
                <a:path w="474267" h="37283">
                  <a:moveTo>
                    <a:pt x="0" y="0"/>
                  </a:moveTo>
                  <a:lnTo>
                    <a:pt x="0" y="6496"/>
                  </a:lnTo>
                  <a:lnTo>
                    <a:pt x="474267" y="29798"/>
                  </a:lnTo>
                  <a:lnTo>
                    <a:pt x="474267" y="37283"/>
                  </a:lnTo>
                </a:path>
              </a:pathLst>
            </a:custGeom>
            <a:noFill/>
            <a:ln w="7056" cap="flat">
              <a:solidFill>
                <a:srgbClr val="878787"/>
              </a:solidFill>
              <a:prstDash val="solid"/>
              <a:miter/>
            </a:ln>
          </p:spPr>
          <p:txBody>
            <a:bodyPr rtlCol="0" anchor="ctr"/>
            <a:lstStyle/>
            <a:p>
              <a:endParaRPr lang="en-US" sz="1701"/>
            </a:p>
          </p:txBody>
        </p:sp>
      </p:grpSp>
      <p:grpSp>
        <p:nvGrpSpPr>
          <p:cNvPr id="300" name="Group 299">
            <a:extLst>
              <a:ext uri="{FF2B5EF4-FFF2-40B4-BE49-F238E27FC236}">
                <a16:creationId xmlns:a16="http://schemas.microsoft.com/office/drawing/2014/main" id="{B25B7F1E-EACF-4065-900C-4B4C452A23E1}"/>
              </a:ext>
            </a:extLst>
          </p:cNvPr>
          <p:cNvGrpSpPr/>
          <p:nvPr/>
        </p:nvGrpSpPr>
        <p:grpSpPr>
          <a:xfrm>
            <a:off x="175182" y="3770422"/>
            <a:ext cx="2096716" cy="1713516"/>
            <a:chOff x="2592958" y="2975907"/>
            <a:chExt cx="2218965" cy="1813422"/>
          </a:xfrm>
        </p:grpSpPr>
        <p:sp>
          <p:nvSpPr>
            <p:cNvPr id="301" name="Oval 300">
              <a:extLst>
                <a:ext uri="{FF2B5EF4-FFF2-40B4-BE49-F238E27FC236}">
                  <a16:creationId xmlns:a16="http://schemas.microsoft.com/office/drawing/2014/main" id="{653B7A10-64FD-4308-8137-FF528D38C67D}"/>
                </a:ext>
              </a:extLst>
            </p:cNvPr>
            <p:cNvSpPr/>
            <p:nvPr/>
          </p:nvSpPr>
          <p:spPr>
            <a:xfrm>
              <a:off x="3102259" y="4033858"/>
              <a:ext cx="1709664" cy="755471"/>
            </a:xfrm>
            <a:prstGeom prst="ellipse">
              <a:avLst/>
            </a:prstGeom>
            <a:noFill/>
            <a:ln w="25400">
              <a:solidFill>
                <a:schemeClr val="accent5"/>
              </a:solid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01" dirty="0"/>
            </a:p>
          </p:txBody>
        </p:sp>
        <p:sp>
          <p:nvSpPr>
            <p:cNvPr id="302" name="Freeform 159">
              <a:extLst>
                <a:ext uri="{FF2B5EF4-FFF2-40B4-BE49-F238E27FC236}">
                  <a16:creationId xmlns:a16="http://schemas.microsoft.com/office/drawing/2014/main" id="{36F505AE-7CED-41CA-8097-303B4F27C896}"/>
                </a:ext>
              </a:extLst>
            </p:cNvPr>
            <p:cNvSpPr/>
            <p:nvPr/>
          </p:nvSpPr>
          <p:spPr>
            <a:xfrm>
              <a:off x="2592958" y="3169931"/>
              <a:ext cx="560576" cy="987742"/>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0 w 1260601"/>
                <a:gd name="connsiteY0" fmla="*/ 0 h 3027997"/>
                <a:gd name="connsiteX1" fmla="*/ 1260593 w 1260601"/>
                <a:gd name="connsiteY1" fmla="*/ 3027997 h 3027997"/>
                <a:gd name="connsiteX0" fmla="*/ 0 w 1459340"/>
                <a:gd name="connsiteY0" fmla="*/ 0 h 2651577"/>
                <a:gd name="connsiteX1" fmla="*/ 1459334 w 1459340"/>
                <a:gd name="connsiteY1" fmla="*/ 2651577 h 2651577"/>
                <a:gd name="connsiteX0" fmla="*/ 0 w 1459342"/>
                <a:gd name="connsiteY0" fmla="*/ 21284 h 2672861"/>
                <a:gd name="connsiteX1" fmla="*/ 1459334 w 1459342"/>
                <a:gd name="connsiteY1" fmla="*/ 2672861 h 2672861"/>
                <a:gd name="connsiteX0" fmla="*/ 0 w 1961423"/>
                <a:gd name="connsiteY0" fmla="*/ 225583 h 941288"/>
                <a:gd name="connsiteX1" fmla="*/ 1961417 w 1961423"/>
                <a:gd name="connsiteY1" fmla="*/ 941288 h 941288"/>
                <a:gd name="connsiteX0" fmla="*/ 0 w 1961417"/>
                <a:gd name="connsiteY0" fmla="*/ 23612 h 843315"/>
                <a:gd name="connsiteX1" fmla="*/ 1961417 w 1961417"/>
                <a:gd name="connsiteY1" fmla="*/ 739317 h 843315"/>
                <a:gd name="connsiteX0" fmla="*/ 985042 w 1030434"/>
                <a:gd name="connsiteY0" fmla="*/ 1198658 h 1198657"/>
                <a:gd name="connsiteX1" fmla="*/ 137937 w 1030434"/>
                <a:gd name="connsiteY1" fmla="*/ 0 h 1198657"/>
                <a:gd name="connsiteX0" fmla="*/ 848796 w 911629"/>
                <a:gd name="connsiteY0" fmla="*/ 1198658 h 1198658"/>
                <a:gd name="connsiteX1" fmla="*/ 1691 w 911629"/>
                <a:gd name="connsiteY1" fmla="*/ 0 h 1198658"/>
                <a:gd name="connsiteX0" fmla="*/ 849434 w 849435"/>
                <a:gd name="connsiteY0" fmla="*/ 1198658 h 1198658"/>
                <a:gd name="connsiteX1" fmla="*/ 2329 w 849435"/>
                <a:gd name="connsiteY1" fmla="*/ 0 h 1198658"/>
                <a:gd name="connsiteX0" fmla="*/ 4 w 1162653"/>
                <a:gd name="connsiteY0" fmla="*/ 783465 h 783465"/>
                <a:gd name="connsiteX1" fmla="*/ 1162653 w 1162653"/>
                <a:gd name="connsiteY1" fmla="*/ 0 h 783465"/>
                <a:gd name="connsiteX0" fmla="*/ 6 w 1162655"/>
                <a:gd name="connsiteY0" fmla="*/ 783465 h 783465"/>
                <a:gd name="connsiteX1" fmla="*/ 1162655 w 1162655"/>
                <a:gd name="connsiteY1" fmla="*/ 0 h 783465"/>
                <a:gd name="connsiteX0" fmla="*/ 646970 w 646970"/>
                <a:gd name="connsiteY0" fmla="*/ 456196 h 456196"/>
                <a:gd name="connsiteX1" fmla="*/ 168320 w 646970"/>
                <a:gd name="connsiteY1" fmla="*/ 0 h 456196"/>
                <a:gd name="connsiteX0" fmla="*/ 478650 w 478650"/>
                <a:gd name="connsiteY0" fmla="*/ 456247 h 456247"/>
                <a:gd name="connsiteX1" fmla="*/ 0 w 478650"/>
                <a:gd name="connsiteY1" fmla="*/ 51 h 456247"/>
                <a:gd name="connsiteX0" fmla="*/ 478650 w 478650"/>
                <a:gd name="connsiteY0" fmla="*/ 456221 h 456221"/>
                <a:gd name="connsiteX1" fmla="*/ 0 w 478650"/>
                <a:gd name="connsiteY1" fmla="*/ 25 h 456221"/>
                <a:gd name="connsiteX0" fmla="*/ 495597 w 495597"/>
                <a:gd name="connsiteY0" fmla="*/ 539255 h 539255"/>
                <a:gd name="connsiteX1" fmla="*/ 0 w 495597"/>
                <a:gd name="connsiteY1" fmla="*/ 20 h 539255"/>
                <a:gd name="connsiteX0" fmla="*/ 10505 w 161476"/>
                <a:gd name="connsiteY0" fmla="*/ 734634 h 734634"/>
                <a:gd name="connsiteX1" fmla="*/ 64490 w 161476"/>
                <a:gd name="connsiteY1" fmla="*/ 14 h 734634"/>
                <a:gd name="connsiteX0" fmla="*/ 70041 w 124026"/>
                <a:gd name="connsiteY0" fmla="*/ 734620 h 734620"/>
                <a:gd name="connsiteX1" fmla="*/ 124026 w 124026"/>
                <a:gd name="connsiteY1" fmla="*/ 0 h 734620"/>
                <a:gd name="connsiteX0" fmla="*/ 247868 w 247868"/>
                <a:gd name="connsiteY0" fmla="*/ 881158 h 881158"/>
                <a:gd name="connsiteX1" fmla="*/ 57326 w 247868"/>
                <a:gd name="connsiteY1" fmla="*/ 0 h 881158"/>
              </a:gdLst>
              <a:ahLst/>
              <a:cxnLst>
                <a:cxn ang="0">
                  <a:pos x="connsiteX0" y="connsiteY0"/>
                </a:cxn>
                <a:cxn ang="0">
                  <a:pos x="connsiteX1" y="connsiteY1"/>
                </a:cxn>
              </a:cxnLst>
              <a:rect l="l" t="t" r="r" b="b"/>
              <a:pathLst>
                <a:path w="247868" h="881158">
                  <a:moveTo>
                    <a:pt x="247868" y="881158"/>
                  </a:moveTo>
                  <a:cubicBezTo>
                    <a:pt x="168055" y="789904"/>
                    <a:pt x="-121541" y="123515"/>
                    <a:pt x="57326" y="0"/>
                  </a:cubicBezTo>
                </a:path>
              </a:pathLst>
            </a:custGeom>
            <a:ln w="28575">
              <a:solidFill>
                <a:schemeClr val="accent5"/>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1701">
                <a:solidFill>
                  <a:schemeClr val="accent6"/>
                </a:solidFill>
              </a:endParaRPr>
            </a:p>
          </p:txBody>
        </p:sp>
        <p:sp>
          <p:nvSpPr>
            <p:cNvPr id="303" name="TextBox 302">
              <a:extLst>
                <a:ext uri="{FF2B5EF4-FFF2-40B4-BE49-F238E27FC236}">
                  <a16:creationId xmlns:a16="http://schemas.microsoft.com/office/drawing/2014/main" id="{CD2DCD4F-DC04-4B21-993A-A2FF90444E50}"/>
                </a:ext>
              </a:extLst>
            </p:cNvPr>
            <p:cNvSpPr txBox="1"/>
            <p:nvPr/>
          </p:nvSpPr>
          <p:spPr>
            <a:xfrm>
              <a:off x="2725005" y="2975907"/>
              <a:ext cx="857055" cy="374715"/>
            </a:xfrm>
            <a:prstGeom prst="rect">
              <a:avLst/>
            </a:prstGeom>
            <a:noFill/>
          </p:spPr>
          <p:txBody>
            <a:bodyPr wrap="none" rtlCol="0">
              <a:spAutoFit/>
            </a:bodyPr>
            <a:lstStyle/>
            <a:p>
              <a:pPr algn="ctr"/>
              <a:r>
                <a:rPr lang="en-US" sz="1701" b="1" dirty="0"/>
                <a:t>&gt; 50%</a:t>
              </a:r>
              <a:endParaRPr sz="1701" b="1" dirty="0"/>
            </a:p>
          </p:txBody>
        </p:sp>
      </p:grpSp>
      <p:grpSp>
        <p:nvGrpSpPr>
          <p:cNvPr id="304" name="Group 303">
            <a:extLst>
              <a:ext uri="{FF2B5EF4-FFF2-40B4-BE49-F238E27FC236}">
                <a16:creationId xmlns:a16="http://schemas.microsoft.com/office/drawing/2014/main" id="{B04D6430-66BD-4265-A7AF-88C9EE83430C}"/>
              </a:ext>
            </a:extLst>
          </p:cNvPr>
          <p:cNvGrpSpPr/>
          <p:nvPr/>
        </p:nvGrpSpPr>
        <p:grpSpPr>
          <a:xfrm>
            <a:off x="5088807" y="5264806"/>
            <a:ext cx="628406" cy="498150"/>
            <a:chOff x="5331654" y="5555640"/>
            <a:chExt cx="665045" cy="527194"/>
          </a:xfrm>
        </p:grpSpPr>
        <p:sp>
          <p:nvSpPr>
            <p:cNvPr id="305" name="TextBox 304">
              <a:extLst>
                <a:ext uri="{FF2B5EF4-FFF2-40B4-BE49-F238E27FC236}">
                  <a16:creationId xmlns:a16="http://schemas.microsoft.com/office/drawing/2014/main" id="{1FA8AF13-02B5-47FA-9396-FFF1D63AE6D2}"/>
                </a:ext>
              </a:extLst>
            </p:cNvPr>
            <p:cNvSpPr txBox="1"/>
            <p:nvPr/>
          </p:nvSpPr>
          <p:spPr>
            <a:xfrm>
              <a:off x="5425377" y="5660582"/>
              <a:ext cx="460081" cy="295931"/>
            </a:xfrm>
            <a:prstGeom prst="rect">
              <a:avLst/>
            </a:prstGeom>
            <a:noFill/>
          </p:spPr>
          <p:txBody>
            <a:bodyPr wrap="none" rtlCol="0">
              <a:spAutoFit/>
            </a:bodyPr>
            <a:lstStyle/>
            <a:p>
              <a:pPr algn="l"/>
              <a:r>
                <a:rPr sz="1217" b="1" dirty="0" err="1">
                  <a:solidFill>
                    <a:srgbClr val="1D1D1B"/>
                  </a:solidFill>
                  <a:latin typeface="SourceSansPro-SemiBold"/>
                  <a:sym typeface="SourceSansPro-SemiBold"/>
                  <a:rtl val="0"/>
                </a:rPr>
                <a:t>kGE</a:t>
              </a:r>
              <a:endParaRPr sz="1217" b="1" dirty="0">
                <a:solidFill>
                  <a:srgbClr val="1D1D1B"/>
                </a:solidFill>
                <a:latin typeface="SourceSansPro-SemiBold"/>
                <a:sym typeface="SourceSansPro-SemiBold"/>
                <a:rtl val="0"/>
              </a:endParaRPr>
            </a:p>
          </p:txBody>
        </p:sp>
        <p:sp>
          <p:nvSpPr>
            <p:cNvPr id="306" name="TextBox 305">
              <a:extLst>
                <a:ext uri="{FF2B5EF4-FFF2-40B4-BE49-F238E27FC236}">
                  <a16:creationId xmlns:a16="http://schemas.microsoft.com/office/drawing/2014/main" id="{7D8088CC-2762-4848-8423-8AABFB3615C7}"/>
                </a:ext>
              </a:extLst>
            </p:cNvPr>
            <p:cNvSpPr txBox="1"/>
            <p:nvPr/>
          </p:nvSpPr>
          <p:spPr>
            <a:xfrm>
              <a:off x="5331654" y="5555640"/>
              <a:ext cx="305704" cy="527194"/>
            </a:xfrm>
            <a:prstGeom prst="rect">
              <a:avLst/>
            </a:prstGeom>
            <a:noFill/>
          </p:spPr>
          <p:txBody>
            <a:bodyPr wrap="none" rtlCol="0">
              <a:spAutoFit/>
            </a:bodyPr>
            <a:lstStyle/>
            <a:p>
              <a:pPr algn="l"/>
              <a:r>
                <a:rPr sz="2637" dirty="0">
                  <a:solidFill>
                    <a:srgbClr val="1D1D1B"/>
                  </a:solidFill>
                  <a:latin typeface="SourceSansPro-Regular"/>
                  <a:sym typeface="SourceSansPro-Regular"/>
                  <a:rtl val="0"/>
                </a:rPr>
                <a:t>[</a:t>
              </a:r>
            </a:p>
          </p:txBody>
        </p:sp>
        <p:sp>
          <p:nvSpPr>
            <p:cNvPr id="307" name="TextBox 306">
              <a:extLst>
                <a:ext uri="{FF2B5EF4-FFF2-40B4-BE49-F238E27FC236}">
                  <a16:creationId xmlns:a16="http://schemas.microsoft.com/office/drawing/2014/main" id="{154125BF-AA70-430C-B592-FD0707E1D280}"/>
                </a:ext>
              </a:extLst>
            </p:cNvPr>
            <p:cNvSpPr txBox="1"/>
            <p:nvPr/>
          </p:nvSpPr>
          <p:spPr>
            <a:xfrm>
              <a:off x="5690995" y="5555640"/>
              <a:ext cx="305704" cy="527194"/>
            </a:xfrm>
            <a:prstGeom prst="rect">
              <a:avLst/>
            </a:prstGeom>
            <a:noFill/>
          </p:spPr>
          <p:txBody>
            <a:bodyPr wrap="none" rtlCol="0">
              <a:spAutoFit/>
            </a:bodyPr>
            <a:lstStyle/>
            <a:p>
              <a:pPr algn="l"/>
              <a:r>
                <a:rPr sz="2637">
                  <a:solidFill>
                    <a:srgbClr val="1D1D1B"/>
                  </a:solidFill>
                  <a:latin typeface="SourceSansPro-Regular"/>
                  <a:sym typeface="SourceSansPro-Regular"/>
                  <a:rtl val="0"/>
                </a:rPr>
                <a:t>]</a:t>
              </a:r>
            </a:p>
          </p:txBody>
        </p:sp>
      </p:grpSp>
    </p:spTree>
    <p:custDataLst>
      <p:tags r:id="rId1"/>
    </p:custDataLst>
    <p:extLst>
      <p:ext uri="{BB962C8B-B14F-4D97-AF65-F5344CB8AC3E}">
        <p14:creationId xmlns:p14="http://schemas.microsoft.com/office/powerpoint/2010/main" val="677708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dirty="0"/>
              <a:t>Efficient Cluster architecture in perspective</a:t>
            </a:r>
            <a:br>
              <a:rPr lang="en-US" b="1" noProof="0" dirty="0"/>
            </a:br>
            <a:endParaRPr lang="en-US" sz="1701" dirty="0"/>
          </a:p>
        </p:txBody>
      </p:sp>
      <p:sp>
        <p:nvSpPr>
          <p:cNvPr id="5" name="Slide Number Placeholder 4">
            <a:extLst>
              <a:ext uri="{FF2B5EF4-FFF2-40B4-BE49-F238E27FC236}">
                <a16:creationId xmlns:a16="http://schemas.microsoft.com/office/drawing/2014/main" id="{A88D05C2-B986-C543-874D-610EC6E136DE}"/>
              </a:ext>
            </a:extLst>
          </p:cNvPr>
          <p:cNvSpPr>
            <a:spLocks noGrp="1"/>
          </p:cNvSpPr>
          <p:nvPr>
            <p:ph type="sldNum" sz="quarter" idx="12"/>
          </p:nvPr>
        </p:nvSpPr>
        <p:spPr/>
        <p:txBody>
          <a:bodyPr/>
          <a:lstStyle/>
          <a:p>
            <a:fld id="{5ACA52AF-F19D-405C-AD5F-7D94B96A5CC3}" type="slidenum">
              <a:rPr lang="de-CH" noProof="0" smtClean="0">
                <a:solidFill>
                  <a:schemeClr val="tx1"/>
                </a:solidFill>
              </a:rPr>
              <a:t>26</a:t>
            </a:fld>
            <a:endParaRPr lang="de-CH" noProof="0" dirty="0">
              <a:solidFill>
                <a:schemeClr val="tx1"/>
              </a:solidFill>
            </a:endParaRPr>
          </a:p>
        </p:txBody>
      </p:sp>
      <p:sp>
        <p:nvSpPr>
          <p:cNvPr id="13" name="Content Placeholder 12">
            <a:extLst>
              <a:ext uri="{FF2B5EF4-FFF2-40B4-BE49-F238E27FC236}">
                <a16:creationId xmlns:a16="http://schemas.microsoft.com/office/drawing/2014/main" id="{86BD485D-0F1F-694C-8EE9-F77D869039D9}"/>
              </a:ext>
            </a:extLst>
          </p:cNvPr>
          <p:cNvSpPr>
            <a:spLocks noGrp="1"/>
          </p:cNvSpPr>
          <p:nvPr>
            <p:ph idx="4294967295"/>
          </p:nvPr>
        </p:nvSpPr>
        <p:spPr>
          <a:xfrm>
            <a:off x="145576" y="1840647"/>
            <a:ext cx="11750675" cy="4592638"/>
          </a:xfrm>
        </p:spPr>
        <p:txBody>
          <a:bodyPr/>
          <a:lstStyle/>
          <a:p>
            <a:pPr marL="457200" indent="-457200">
              <a:buFont typeface="+mj-lt"/>
              <a:buAutoNum type="arabicPeriod"/>
            </a:pPr>
            <a:r>
              <a:rPr lang="en-US" sz="2400" dirty="0"/>
              <a:t> Memory pool – efficient sharing of L1 memory</a:t>
            </a:r>
            <a:endParaRPr lang="en-US" sz="2400" noProof="0" dirty="0"/>
          </a:p>
          <a:p>
            <a:pPr marL="457200" indent="-457200">
              <a:buFont typeface="+mj-lt"/>
              <a:buAutoNum type="arabicPeriod"/>
            </a:pPr>
            <a:r>
              <a:rPr lang="en-US" sz="2400" dirty="0"/>
              <a:t>Fast and parsimonious synchronization</a:t>
            </a:r>
            <a:endParaRPr lang="en-US" sz="2400" noProof="0" dirty="0"/>
          </a:p>
          <a:p>
            <a:pPr marL="457200" indent="-457200">
              <a:buFont typeface="+mj-lt"/>
              <a:buAutoNum type="arabicPeriod"/>
            </a:pPr>
            <a:r>
              <a:rPr lang="en-US" sz="2400" dirty="0">
                <a:sym typeface="Wingdings" panose="05000000000000000000" pitchFamily="2" charset="2"/>
              </a:rPr>
              <a:t>Data Mover + Double buffering – explicitly managed block transfers at the boundary  </a:t>
            </a:r>
            <a:endParaRPr lang="en-US" sz="2400" b="1" i="1" noProof="0" dirty="0"/>
          </a:p>
          <a:p>
            <a:pPr marL="457200" indent="-457200">
              <a:buFont typeface="+mj-lt"/>
              <a:buAutoNum type="arabicPeriod"/>
            </a:pPr>
            <a:r>
              <a:rPr lang="en-US" sz="2400" noProof="0" dirty="0">
                <a:solidFill>
                  <a:srgbClr val="FF0000"/>
                </a:solidFill>
              </a:rPr>
              <a:t>More cores and more memory per cluster… </a:t>
            </a:r>
            <a:r>
              <a:rPr lang="en-US" sz="2400" dirty="0">
                <a:solidFill>
                  <a:srgbClr val="FF0000"/>
                </a:solidFill>
              </a:rPr>
              <a:t>that would be nice!</a:t>
            </a:r>
            <a:endParaRPr lang="en-US" sz="2400" b="1" noProof="0" dirty="0">
              <a:solidFill>
                <a:srgbClr val="FF0000"/>
              </a:solidFill>
            </a:endParaRPr>
          </a:p>
        </p:txBody>
      </p:sp>
    </p:spTree>
    <p:custDataLst>
      <p:tags r:id="rId1"/>
    </p:custDataLst>
    <p:extLst>
      <p:ext uri="{BB962C8B-B14F-4D97-AF65-F5344CB8AC3E}">
        <p14:creationId xmlns:p14="http://schemas.microsoft.com/office/powerpoint/2010/main" val="164448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laceholder 25">
            <a:extLst>
              <a:ext uri="{FF2B5EF4-FFF2-40B4-BE49-F238E27FC236}">
                <a16:creationId xmlns:a16="http://schemas.microsoft.com/office/drawing/2014/main" id="{52281E6C-5FD0-4F93-8F57-08B16617C43C}"/>
              </a:ext>
            </a:extLst>
          </p:cNvPr>
          <p:cNvSpPr txBox="1">
            <a:spLocks/>
          </p:cNvSpPr>
          <p:nvPr/>
        </p:nvSpPr>
        <p:spPr>
          <a:xfrm>
            <a:off x="10799763" y="6296025"/>
            <a:ext cx="720725" cy="179388"/>
          </a:xfrm>
          <a:prstGeom prst="rect">
            <a:avLst/>
          </a:prstGeom>
        </p:spPr>
        <p:txBody>
          <a:bodyPr vert="horz" lIns="91440" tIns="0" rIns="0" bIns="0" rtlCol="0" anchor="ctr"/>
          <a:lstStyle>
            <a:defPPr>
              <a:defRPr lang="en-US"/>
            </a:defPPr>
            <a:lvl1pPr marL="0" algn="r" defTabSz="457200" rtl="0" eaLnBrk="1" latinLnBrk="0" hangingPunct="1">
              <a:defRPr sz="1200" b="0" i="0" kern="1200">
                <a:solidFill>
                  <a:schemeClr val="tx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CA52AF-F19D-405C-AD5F-7D94B96A5CC3}" type="slidenum">
              <a:rPr lang="de-CH" smtClean="0"/>
              <a:pPr/>
              <a:t>27</a:t>
            </a:fld>
            <a:endParaRPr lang="de-CH" dirty="0"/>
          </a:p>
        </p:txBody>
      </p:sp>
      <p:grpSp>
        <p:nvGrpSpPr>
          <p:cNvPr id="67" name="Group 66">
            <a:extLst>
              <a:ext uri="{FF2B5EF4-FFF2-40B4-BE49-F238E27FC236}">
                <a16:creationId xmlns:a16="http://schemas.microsoft.com/office/drawing/2014/main" id="{2EAFD811-19AD-4138-BB36-67C668194BB1}"/>
              </a:ext>
            </a:extLst>
          </p:cNvPr>
          <p:cNvGrpSpPr/>
          <p:nvPr/>
        </p:nvGrpSpPr>
        <p:grpSpPr>
          <a:xfrm>
            <a:off x="96649" y="1175657"/>
            <a:ext cx="3021970" cy="3000689"/>
            <a:chOff x="5164492" y="829235"/>
            <a:chExt cx="3121496" cy="3483885"/>
          </a:xfrm>
        </p:grpSpPr>
        <p:sp>
          <p:nvSpPr>
            <p:cNvPr id="167" name="Rettangolo 85">
              <a:extLst>
                <a:ext uri="{FF2B5EF4-FFF2-40B4-BE49-F238E27FC236}">
                  <a16:creationId xmlns:a16="http://schemas.microsoft.com/office/drawing/2014/main" id="{6DE9D1DE-7D08-4A11-90A6-1A39913BB291}"/>
                </a:ext>
              </a:extLst>
            </p:cNvPr>
            <p:cNvSpPr/>
            <p:nvPr/>
          </p:nvSpPr>
          <p:spPr>
            <a:xfrm>
              <a:off x="7853940" y="2426397"/>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cxnSp>
          <p:nvCxnSpPr>
            <p:cNvPr id="171" name="Connettore 4 89">
              <a:extLst>
                <a:ext uri="{FF2B5EF4-FFF2-40B4-BE49-F238E27FC236}">
                  <a16:creationId xmlns:a16="http://schemas.microsoft.com/office/drawing/2014/main" id="{5D9EA234-DA86-4B86-8E0E-2874EA15A822}"/>
                </a:ext>
              </a:extLst>
            </p:cNvPr>
            <p:cNvCxnSpPr>
              <a:cxnSpLocks/>
              <a:stCxn id="205" idx="2"/>
              <a:endCxn id="37" idx="2"/>
            </p:cNvCxnSpPr>
            <p:nvPr/>
          </p:nvCxnSpPr>
          <p:spPr>
            <a:xfrm rot="5400000" flipH="1" flipV="1">
              <a:off x="5341845" y="3146556"/>
              <a:ext cx="1816081" cy="517047"/>
            </a:xfrm>
            <a:prstGeom prst="bentConnector5">
              <a:avLst>
                <a:gd name="adj1" fmla="val -12588"/>
                <a:gd name="adj2" fmla="val 198611"/>
                <a:gd name="adj3" fmla="val 112588"/>
              </a:avLst>
            </a:prstGeom>
            <a:noFill/>
            <a:ln w="25400" cap="sq" cmpd="sng" algn="ctr">
              <a:solidFill>
                <a:sysClr val="windowText" lastClr="000000"/>
              </a:solidFill>
              <a:prstDash val="solid"/>
              <a:round/>
              <a:headEnd type="none" w="med" len="med"/>
              <a:tailEnd type="triangle"/>
            </a:ln>
            <a:effectLst/>
          </p:spPr>
        </p:cxnSp>
        <p:grpSp>
          <p:nvGrpSpPr>
            <p:cNvPr id="10" name="Group 9">
              <a:extLst>
                <a:ext uri="{FF2B5EF4-FFF2-40B4-BE49-F238E27FC236}">
                  <a16:creationId xmlns:a16="http://schemas.microsoft.com/office/drawing/2014/main" id="{C15D01F7-A628-446C-9191-FD8C6FE0C0AC}"/>
                </a:ext>
              </a:extLst>
            </p:cNvPr>
            <p:cNvGrpSpPr/>
            <p:nvPr/>
          </p:nvGrpSpPr>
          <p:grpSpPr>
            <a:xfrm>
              <a:off x="5253585" y="1782260"/>
              <a:ext cx="1028700" cy="568326"/>
              <a:chOff x="5489633" y="1696556"/>
              <a:chExt cx="1028700" cy="568326"/>
            </a:xfrm>
          </p:grpSpPr>
          <p:sp>
            <p:nvSpPr>
              <p:cNvPr id="8" name="Freeform 6">
                <a:extLst>
                  <a:ext uri="{FF2B5EF4-FFF2-40B4-BE49-F238E27FC236}">
                    <a16:creationId xmlns:a16="http://schemas.microsoft.com/office/drawing/2014/main" id="{30A079FD-9E39-49E0-B0E2-236E0ACF863B}"/>
                  </a:ext>
                </a:extLst>
              </p:cNvPr>
              <p:cNvSpPr>
                <a:spLocks noEditPoints="1"/>
              </p:cNvSpPr>
              <p:nvPr/>
            </p:nvSpPr>
            <p:spPr bwMode="auto">
              <a:xfrm>
                <a:off x="5489633" y="1696556"/>
                <a:ext cx="1028700" cy="568326"/>
              </a:xfrm>
              <a:custGeom>
                <a:avLst/>
                <a:gdLst>
                  <a:gd name="T0" fmla="*/ 0 w 480"/>
                  <a:gd name="T1" fmla="*/ 10 h 250"/>
                  <a:gd name="T2" fmla="*/ 0 w 480"/>
                  <a:gd name="T3" fmla="*/ 10 h 250"/>
                  <a:gd name="T4" fmla="*/ 210 w 480"/>
                  <a:gd name="T5" fmla="*/ 10 h 250"/>
                  <a:gd name="T6" fmla="*/ 240 w 480"/>
                  <a:gd name="T7" fmla="*/ 60 h 250"/>
                  <a:gd name="T8" fmla="*/ 270 w 480"/>
                  <a:gd name="T9" fmla="*/ 10 h 250"/>
                  <a:gd name="T10" fmla="*/ 480 w 480"/>
                  <a:gd name="T11" fmla="*/ 10 h 250"/>
                  <a:gd name="T12" fmla="*/ 360 w 480"/>
                  <a:gd name="T13" fmla="*/ 250 h 250"/>
                  <a:gd name="T14" fmla="*/ 120 w 480"/>
                  <a:gd name="T15" fmla="*/ 250 h 250"/>
                  <a:gd name="T16" fmla="*/ 0 w 480"/>
                  <a:gd name="T17" fmla="*/ 10 h 250"/>
                  <a:gd name="T18" fmla="*/ 0 w 480"/>
                  <a:gd name="T19" fmla="*/ 0 h 250"/>
                  <a:gd name="T20" fmla="*/ 0 w 480"/>
                  <a:gd name="T21"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50">
                    <a:moveTo>
                      <a:pt x="0" y="10"/>
                    </a:moveTo>
                    <a:lnTo>
                      <a:pt x="0" y="10"/>
                    </a:lnTo>
                    <a:lnTo>
                      <a:pt x="210" y="10"/>
                    </a:lnTo>
                    <a:lnTo>
                      <a:pt x="240" y="60"/>
                    </a:lnTo>
                    <a:lnTo>
                      <a:pt x="270" y="10"/>
                    </a:lnTo>
                    <a:lnTo>
                      <a:pt x="480" y="10"/>
                    </a:lnTo>
                    <a:lnTo>
                      <a:pt x="360" y="250"/>
                    </a:lnTo>
                    <a:lnTo>
                      <a:pt x="120" y="250"/>
                    </a:lnTo>
                    <a:lnTo>
                      <a:pt x="0" y="10"/>
                    </a:lnTo>
                    <a:close/>
                    <a:moveTo>
                      <a:pt x="0" y="0"/>
                    </a:moveTo>
                    <a:lnTo>
                      <a:pt x="0" y="0"/>
                    </a:lnTo>
                    <a:close/>
                  </a:path>
                </a:pathLst>
              </a:custGeom>
              <a:solidFill>
                <a:srgbClr val="A8322D"/>
              </a:solidFill>
              <a:ln w="28575"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9" name="Freeform 7">
                <a:extLst>
                  <a:ext uri="{FF2B5EF4-FFF2-40B4-BE49-F238E27FC236}">
                    <a16:creationId xmlns:a16="http://schemas.microsoft.com/office/drawing/2014/main" id="{9BAE3CD2-3125-4FA7-A4F4-43419EB622E4}"/>
                  </a:ext>
                </a:extLst>
              </p:cNvPr>
              <p:cNvSpPr>
                <a:spLocks/>
              </p:cNvSpPr>
              <p:nvPr/>
            </p:nvSpPr>
            <p:spPr bwMode="auto">
              <a:xfrm>
                <a:off x="5903177" y="1952706"/>
                <a:ext cx="201612" cy="217488"/>
              </a:xfrm>
              <a:custGeom>
                <a:avLst/>
                <a:gdLst>
                  <a:gd name="T0" fmla="*/ 55 w 94"/>
                  <a:gd name="T1" fmla="*/ 47 h 95"/>
                  <a:gd name="T2" fmla="*/ 55 w 94"/>
                  <a:gd name="T3" fmla="*/ 47 h 95"/>
                  <a:gd name="T4" fmla="*/ 94 w 94"/>
                  <a:gd name="T5" fmla="*/ 87 h 95"/>
                  <a:gd name="T6" fmla="*/ 86 w 94"/>
                  <a:gd name="T7" fmla="*/ 95 h 95"/>
                  <a:gd name="T8" fmla="*/ 47 w 94"/>
                  <a:gd name="T9" fmla="*/ 55 h 95"/>
                  <a:gd name="T10" fmla="*/ 8 w 94"/>
                  <a:gd name="T11" fmla="*/ 95 h 95"/>
                  <a:gd name="T12" fmla="*/ 0 w 94"/>
                  <a:gd name="T13" fmla="*/ 87 h 95"/>
                  <a:gd name="T14" fmla="*/ 39 w 94"/>
                  <a:gd name="T15" fmla="*/ 47 h 95"/>
                  <a:gd name="T16" fmla="*/ 0 w 94"/>
                  <a:gd name="T17" fmla="*/ 8 h 95"/>
                  <a:gd name="T18" fmla="*/ 8 w 94"/>
                  <a:gd name="T19" fmla="*/ 0 h 95"/>
                  <a:gd name="T20" fmla="*/ 47 w 94"/>
                  <a:gd name="T21" fmla="*/ 39 h 95"/>
                  <a:gd name="T22" fmla="*/ 86 w 94"/>
                  <a:gd name="T23" fmla="*/ 0 h 95"/>
                  <a:gd name="T24" fmla="*/ 94 w 94"/>
                  <a:gd name="T25" fmla="*/ 8 h 95"/>
                  <a:gd name="T26" fmla="*/ 55 w 94"/>
                  <a:gd name="T27" fmla="*/ 4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95">
                    <a:moveTo>
                      <a:pt x="55" y="47"/>
                    </a:moveTo>
                    <a:lnTo>
                      <a:pt x="55" y="47"/>
                    </a:lnTo>
                    <a:lnTo>
                      <a:pt x="94" y="87"/>
                    </a:lnTo>
                    <a:lnTo>
                      <a:pt x="86" y="95"/>
                    </a:lnTo>
                    <a:lnTo>
                      <a:pt x="47" y="55"/>
                    </a:lnTo>
                    <a:lnTo>
                      <a:pt x="8" y="95"/>
                    </a:lnTo>
                    <a:lnTo>
                      <a:pt x="0" y="87"/>
                    </a:lnTo>
                    <a:lnTo>
                      <a:pt x="39" y="47"/>
                    </a:lnTo>
                    <a:lnTo>
                      <a:pt x="0" y="8"/>
                    </a:lnTo>
                    <a:lnTo>
                      <a:pt x="8" y="0"/>
                    </a:lnTo>
                    <a:lnTo>
                      <a:pt x="47" y="39"/>
                    </a:lnTo>
                    <a:lnTo>
                      <a:pt x="86" y="0"/>
                    </a:lnTo>
                    <a:lnTo>
                      <a:pt x="94" y="8"/>
                    </a:lnTo>
                    <a:lnTo>
                      <a:pt x="55" y="47"/>
                    </a:lnTo>
                    <a:close/>
                  </a:path>
                </a:pathLst>
              </a:custGeom>
              <a:solidFill>
                <a:schemeClr val="bg2"/>
              </a:solidFill>
              <a:ln w="1270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b="1" i="1" dirty="0"/>
              </a:p>
            </p:txBody>
          </p:sp>
        </p:grpSp>
        <p:grpSp>
          <p:nvGrpSpPr>
            <p:cNvPr id="17" name="Group 16">
              <a:extLst>
                <a:ext uri="{FF2B5EF4-FFF2-40B4-BE49-F238E27FC236}">
                  <a16:creationId xmlns:a16="http://schemas.microsoft.com/office/drawing/2014/main" id="{30EE47BF-C5FD-46E2-8412-6D01B87CCCE3}"/>
                </a:ext>
              </a:extLst>
            </p:cNvPr>
            <p:cNvGrpSpPr/>
            <p:nvPr/>
          </p:nvGrpSpPr>
          <p:grpSpPr>
            <a:xfrm>
              <a:off x="5543486" y="3086381"/>
              <a:ext cx="885825" cy="466725"/>
              <a:chOff x="7886301" y="2410337"/>
              <a:chExt cx="885825" cy="466725"/>
            </a:xfrm>
          </p:grpSpPr>
          <p:sp>
            <p:nvSpPr>
              <p:cNvPr id="15" name="Freeform 12">
                <a:extLst>
                  <a:ext uri="{FF2B5EF4-FFF2-40B4-BE49-F238E27FC236}">
                    <a16:creationId xmlns:a16="http://schemas.microsoft.com/office/drawing/2014/main" id="{96446B05-9C5E-4927-A10D-761BA98A81B2}"/>
                  </a:ext>
                </a:extLst>
              </p:cNvPr>
              <p:cNvSpPr>
                <a:spLocks noEditPoints="1"/>
              </p:cNvSpPr>
              <p:nvPr/>
            </p:nvSpPr>
            <p:spPr bwMode="auto">
              <a:xfrm>
                <a:off x="7886301" y="2410337"/>
                <a:ext cx="885825" cy="466725"/>
              </a:xfrm>
              <a:custGeom>
                <a:avLst/>
                <a:gdLst>
                  <a:gd name="T0" fmla="*/ 0 w 480"/>
                  <a:gd name="T1" fmla="*/ 2 h 242"/>
                  <a:gd name="T2" fmla="*/ 0 w 480"/>
                  <a:gd name="T3" fmla="*/ 2 h 242"/>
                  <a:gd name="T4" fmla="*/ 210 w 480"/>
                  <a:gd name="T5" fmla="*/ 2 h 242"/>
                  <a:gd name="T6" fmla="*/ 240 w 480"/>
                  <a:gd name="T7" fmla="*/ 60 h 242"/>
                  <a:gd name="T8" fmla="*/ 270 w 480"/>
                  <a:gd name="T9" fmla="*/ 2 h 242"/>
                  <a:gd name="T10" fmla="*/ 480 w 480"/>
                  <a:gd name="T11" fmla="*/ 2 h 242"/>
                  <a:gd name="T12" fmla="*/ 360 w 480"/>
                  <a:gd name="T13" fmla="*/ 242 h 242"/>
                  <a:gd name="T14" fmla="*/ 120 w 480"/>
                  <a:gd name="T15" fmla="*/ 242 h 242"/>
                  <a:gd name="T16" fmla="*/ 0 w 480"/>
                  <a:gd name="T17" fmla="*/ 2 h 242"/>
                  <a:gd name="T18" fmla="*/ 0 w 480"/>
                  <a:gd name="T19" fmla="*/ 0 h 242"/>
                  <a:gd name="T20" fmla="*/ 0 w 480"/>
                  <a:gd name="T2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42">
                    <a:moveTo>
                      <a:pt x="0" y="2"/>
                    </a:moveTo>
                    <a:lnTo>
                      <a:pt x="0" y="2"/>
                    </a:lnTo>
                    <a:lnTo>
                      <a:pt x="210" y="2"/>
                    </a:lnTo>
                    <a:lnTo>
                      <a:pt x="240" y="60"/>
                    </a:lnTo>
                    <a:lnTo>
                      <a:pt x="270" y="2"/>
                    </a:lnTo>
                    <a:lnTo>
                      <a:pt x="480" y="2"/>
                    </a:lnTo>
                    <a:lnTo>
                      <a:pt x="360" y="242"/>
                    </a:lnTo>
                    <a:lnTo>
                      <a:pt x="120" y="242"/>
                    </a:lnTo>
                    <a:lnTo>
                      <a:pt x="0" y="2"/>
                    </a:lnTo>
                    <a:close/>
                    <a:moveTo>
                      <a:pt x="0" y="0"/>
                    </a:moveTo>
                    <a:lnTo>
                      <a:pt x="0" y="0"/>
                    </a:lnTo>
                    <a:close/>
                  </a:path>
                </a:pathLst>
              </a:custGeom>
              <a:solidFill>
                <a:srgbClr val="A8322D"/>
              </a:solidFill>
              <a:ln w="23813"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16" name="Freeform 13">
                <a:extLst>
                  <a:ext uri="{FF2B5EF4-FFF2-40B4-BE49-F238E27FC236}">
                    <a16:creationId xmlns:a16="http://schemas.microsoft.com/office/drawing/2014/main" id="{871AE2E4-66EB-4A58-A54D-3E49267F30EF}"/>
                  </a:ext>
                </a:extLst>
              </p:cNvPr>
              <p:cNvSpPr>
                <a:spLocks/>
              </p:cNvSpPr>
              <p:nvPr/>
            </p:nvSpPr>
            <p:spPr bwMode="auto">
              <a:xfrm>
                <a:off x="8264606" y="2608263"/>
                <a:ext cx="160337" cy="169863"/>
              </a:xfrm>
              <a:custGeom>
                <a:avLst/>
                <a:gdLst>
                  <a:gd name="T0" fmla="*/ 53 w 87"/>
                  <a:gd name="T1" fmla="*/ 35 h 88"/>
                  <a:gd name="T2" fmla="*/ 53 w 87"/>
                  <a:gd name="T3" fmla="*/ 35 h 88"/>
                  <a:gd name="T4" fmla="*/ 53 w 87"/>
                  <a:gd name="T5" fmla="*/ 0 h 88"/>
                  <a:gd name="T6" fmla="*/ 34 w 87"/>
                  <a:gd name="T7" fmla="*/ 0 h 88"/>
                  <a:gd name="T8" fmla="*/ 34 w 87"/>
                  <a:gd name="T9" fmla="*/ 35 h 88"/>
                  <a:gd name="T10" fmla="*/ 0 w 87"/>
                  <a:gd name="T11" fmla="*/ 35 h 88"/>
                  <a:gd name="T12" fmla="*/ 0 w 87"/>
                  <a:gd name="T13" fmla="*/ 53 h 88"/>
                  <a:gd name="T14" fmla="*/ 34 w 87"/>
                  <a:gd name="T15" fmla="*/ 53 h 88"/>
                  <a:gd name="T16" fmla="*/ 34 w 87"/>
                  <a:gd name="T17" fmla="*/ 88 h 88"/>
                  <a:gd name="T18" fmla="*/ 53 w 87"/>
                  <a:gd name="T19" fmla="*/ 88 h 88"/>
                  <a:gd name="T20" fmla="*/ 53 w 87"/>
                  <a:gd name="T21" fmla="*/ 53 h 88"/>
                  <a:gd name="T22" fmla="*/ 87 w 87"/>
                  <a:gd name="T23" fmla="*/ 53 h 88"/>
                  <a:gd name="T24" fmla="*/ 87 w 87"/>
                  <a:gd name="T25" fmla="*/ 35 h 88"/>
                  <a:gd name="T26" fmla="*/ 53 w 87"/>
                  <a:gd name="T27" fmla="*/ 3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88">
                    <a:moveTo>
                      <a:pt x="53" y="35"/>
                    </a:moveTo>
                    <a:lnTo>
                      <a:pt x="53" y="35"/>
                    </a:lnTo>
                    <a:lnTo>
                      <a:pt x="53" y="0"/>
                    </a:lnTo>
                    <a:lnTo>
                      <a:pt x="34" y="0"/>
                    </a:lnTo>
                    <a:lnTo>
                      <a:pt x="34" y="35"/>
                    </a:lnTo>
                    <a:lnTo>
                      <a:pt x="0" y="35"/>
                    </a:lnTo>
                    <a:lnTo>
                      <a:pt x="0" y="53"/>
                    </a:lnTo>
                    <a:lnTo>
                      <a:pt x="34" y="53"/>
                    </a:lnTo>
                    <a:lnTo>
                      <a:pt x="34" y="88"/>
                    </a:lnTo>
                    <a:lnTo>
                      <a:pt x="53" y="88"/>
                    </a:lnTo>
                    <a:lnTo>
                      <a:pt x="53" y="53"/>
                    </a:lnTo>
                    <a:lnTo>
                      <a:pt x="87" y="53"/>
                    </a:lnTo>
                    <a:lnTo>
                      <a:pt x="87" y="35"/>
                    </a:lnTo>
                    <a:lnTo>
                      <a:pt x="53" y="35"/>
                    </a:lnTo>
                    <a:close/>
                  </a:path>
                </a:pathLst>
              </a:custGeom>
              <a:solidFill>
                <a:schemeClr val="bg2"/>
              </a:solidFill>
              <a:ln w="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a:solidFill>
                    <a:schemeClr val="bg2"/>
                  </a:solidFill>
                </a:endParaRPr>
              </a:p>
            </p:txBody>
          </p:sp>
        </p:grpSp>
        <p:cxnSp>
          <p:nvCxnSpPr>
            <p:cNvPr id="27" name="Straight Arrow Connector 26">
              <a:extLst>
                <a:ext uri="{FF2B5EF4-FFF2-40B4-BE49-F238E27FC236}">
                  <a16:creationId xmlns:a16="http://schemas.microsoft.com/office/drawing/2014/main" id="{ABF6BAB2-462C-47D2-90AB-86CF95C69EF9}"/>
                </a:ext>
              </a:extLst>
            </p:cNvPr>
            <p:cNvCxnSpPr>
              <a:cxnSpLocks/>
            </p:cNvCxnSpPr>
            <p:nvPr/>
          </p:nvCxnSpPr>
          <p:spPr>
            <a:xfrm>
              <a:off x="5760244" y="2350586"/>
              <a:ext cx="7691" cy="7245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rapezoid 36">
              <a:extLst>
                <a:ext uri="{FF2B5EF4-FFF2-40B4-BE49-F238E27FC236}">
                  <a16:creationId xmlns:a16="http://schemas.microsoft.com/office/drawing/2014/main" id="{3BD18FF1-037B-4856-A64A-39249E8A1179}"/>
                </a:ext>
              </a:extLst>
            </p:cNvPr>
            <p:cNvSpPr/>
            <p:nvPr/>
          </p:nvSpPr>
          <p:spPr>
            <a:xfrm flipV="1">
              <a:off x="6227147" y="2497039"/>
              <a:ext cx="562526" cy="282651"/>
            </a:xfrm>
            <a:prstGeom prst="trapezoid">
              <a:avLst/>
            </a:prstGeom>
            <a:solidFill>
              <a:srgbClr val="A8322D"/>
            </a:solidFill>
            <a:ln w="28575">
              <a:solidFill>
                <a:srgbClr val="A8322D"/>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cxnSp>
          <p:nvCxnSpPr>
            <p:cNvPr id="204" name="Straight Arrow Connector 203">
              <a:extLst>
                <a:ext uri="{FF2B5EF4-FFF2-40B4-BE49-F238E27FC236}">
                  <a16:creationId xmlns:a16="http://schemas.microsoft.com/office/drawing/2014/main" id="{937E7FBD-43C4-4441-A479-57E7E76F3ADB}"/>
                </a:ext>
              </a:extLst>
            </p:cNvPr>
            <p:cNvCxnSpPr>
              <a:cxnSpLocks/>
              <a:stCxn id="37" idx="0"/>
            </p:cNvCxnSpPr>
            <p:nvPr/>
          </p:nvCxnSpPr>
          <p:spPr>
            <a:xfrm rot="5400000">
              <a:off x="6214760" y="2794088"/>
              <a:ext cx="308049" cy="279252"/>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5" name="Rectangle 204">
              <a:extLst>
                <a:ext uri="{FF2B5EF4-FFF2-40B4-BE49-F238E27FC236}">
                  <a16:creationId xmlns:a16="http://schemas.microsoft.com/office/drawing/2014/main" id="{E177BF44-56D2-4840-A00C-AB584A5F4543}"/>
                </a:ext>
              </a:extLst>
            </p:cNvPr>
            <p:cNvSpPr/>
            <p:nvPr/>
          </p:nvSpPr>
          <p:spPr>
            <a:xfrm>
              <a:off x="5639239" y="3978251"/>
              <a:ext cx="704248" cy="334869"/>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Reg</a:t>
              </a:r>
            </a:p>
          </p:txBody>
        </p:sp>
        <p:sp>
          <p:nvSpPr>
            <p:cNvPr id="206" name="Rectangle 205">
              <a:extLst>
                <a:ext uri="{FF2B5EF4-FFF2-40B4-BE49-F238E27FC236}">
                  <a16:creationId xmlns:a16="http://schemas.microsoft.com/office/drawing/2014/main" id="{7683C8B1-E14B-4ED2-87BF-239D5218BD59}"/>
                </a:ext>
              </a:extLst>
            </p:cNvPr>
            <p:cNvSpPr/>
            <p:nvPr/>
          </p:nvSpPr>
          <p:spPr>
            <a:xfrm>
              <a:off x="5164492" y="829235"/>
              <a:ext cx="1765225" cy="52251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err="1">
                  <a:solidFill>
                    <a:srgbClr val="FFFFFF"/>
                  </a:solidFill>
                  <a:latin typeface="Arial" panose="020B0604020202020204"/>
                </a:rPr>
                <a:t>RegFile</a:t>
              </a:r>
              <a:endParaRPr lang="en-US" sz="1600" b="1" kern="0" dirty="0">
                <a:solidFill>
                  <a:srgbClr val="FFFFFF"/>
                </a:solidFill>
                <a:latin typeface="Arial" panose="020B0604020202020204"/>
              </a:endParaRPr>
            </a:p>
          </p:txBody>
        </p:sp>
        <p:cxnSp>
          <p:nvCxnSpPr>
            <p:cNvPr id="207" name="Straight Arrow Connector 206">
              <a:extLst>
                <a:ext uri="{FF2B5EF4-FFF2-40B4-BE49-F238E27FC236}">
                  <a16:creationId xmlns:a16="http://schemas.microsoft.com/office/drawing/2014/main" id="{572D148E-E848-4C09-96BC-54E8383BD57F}"/>
                </a:ext>
              </a:extLst>
            </p:cNvPr>
            <p:cNvCxnSpPr>
              <a:cxnSpLocks/>
            </p:cNvCxnSpPr>
            <p:nvPr/>
          </p:nvCxnSpPr>
          <p:spPr>
            <a:xfrm>
              <a:off x="5519168" y="1351750"/>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694FAF01-2C62-4730-ABDB-7CDEEFB7D0C9}"/>
                </a:ext>
              </a:extLst>
            </p:cNvPr>
            <p:cNvCxnSpPr>
              <a:cxnSpLocks/>
            </p:cNvCxnSpPr>
            <p:nvPr/>
          </p:nvCxnSpPr>
          <p:spPr>
            <a:xfrm>
              <a:off x="6034640" y="136071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8FD86B70-7AFD-435C-BA3C-A0E492FF7A85}"/>
                </a:ext>
              </a:extLst>
            </p:cNvPr>
            <p:cNvCxnSpPr>
              <a:cxnSpLocks/>
            </p:cNvCxnSpPr>
            <p:nvPr/>
          </p:nvCxnSpPr>
          <p:spPr>
            <a:xfrm>
              <a:off x="6343125" y="1351750"/>
              <a:ext cx="17370" cy="11452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387ED5B4-41EB-435F-A925-BDAB54548ECF}"/>
                </a:ext>
              </a:extLst>
            </p:cNvPr>
            <p:cNvCxnSpPr>
              <a:cxnSpLocks/>
            </p:cNvCxnSpPr>
            <p:nvPr/>
          </p:nvCxnSpPr>
          <p:spPr>
            <a:xfrm>
              <a:off x="6001721" y="355310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8" name="Rectangle 217">
            <a:extLst>
              <a:ext uri="{FF2B5EF4-FFF2-40B4-BE49-F238E27FC236}">
                <a16:creationId xmlns:a16="http://schemas.microsoft.com/office/drawing/2014/main" id="{46723BC6-F509-4BDD-B2BE-3B5E062E7D6E}"/>
              </a:ext>
            </a:extLst>
          </p:cNvPr>
          <p:cNvSpPr/>
          <p:nvPr/>
        </p:nvSpPr>
        <p:spPr>
          <a:xfrm>
            <a:off x="2324295" y="238696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 core</a:t>
            </a:r>
          </a:p>
        </p:txBody>
      </p:sp>
      <p:sp>
        <p:nvSpPr>
          <p:cNvPr id="68" name="Arrow: Down 67">
            <a:extLst>
              <a:ext uri="{FF2B5EF4-FFF2-40B4-BE49-F238E27FC236}">
                <a16:creationId xmlns:a16="http://schemas.microsoft.com/office/drawing/2014/main" id="{DC81339F-A6E5-4E91-AE5C-0F61BE23C3CF}"/>
              </a:ext>
            </a:extLst>
          </p:cNvPr>
          <p:cNvSpPr/>
          <p:nvPr/>
        </p:nvSpPr>
        <p:spPr>
          <a:xfrm rot="16200000">
            <a:off x="1911041"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69" name="Rettangolo 87">
            <a:extLst>
              <a:ext uri="{FF2B5EF4-FFF2-40B4-BE49-F238E27FC236}">
                <a16:creationId xmlns:a16="http://schemas.microsoft.com/office/drawing/2014/main" id="{F5D7EB5A-8D0E-4EF2-830D-7A7E1E04ADB2}"/>
              </a:ext>
            </a:extLst>
          </p:cNvPr>
          <p:cNvSpPr/>
          <p:nvPr/>
        </p:nvSpPr>
        <p:spPr>
          <a:xfrm>
            <a:off x="6153689" y="2412752"/>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225" name="Rectangle 224">
            <a:extLst>
              <a:ext uri="{FF2B5EF4-FFF2-40B4-BE49-F238E27FC236}">
                <a16:creationId xmlns:a16="http://schemas.microsoft.com/office/drawing/2014/main" id="{D01FF1FD-49AD-449F-8A23-7033A5195069}"/>
              </a:ext>
            </a:extLst>
          </p:cNvPr>
          <p:cNvSpPr/>
          <p:nvPr/>
        </p:nvSpPr>
        <p:spPr>
          <a:xfrm>
            <a:off x="3465831" y="1174535"/>
            <a:ext cx="3764733" cy="2254152"/>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L1</a:t>
            </a:r>
          </a:p>
        </p:txBody>
      </p:sp>
      <p:sp>
        <p:nvSpPr>
          <p:cNvPr id="228" name="Rectangle 227">
            <a:extLst>
              <a:ext uri="{FF2B5EF4-FFF2-40B4-BE49-F238E27FC236}">
                <a16:creationId xmlns:a16="http://schemas.microsoft.com/office/drawing/2014/main" id="{CF38EA86-4266-48DE-A227-CC31DF6176E3}"/>
              </a:ext>
            </a:extLst>
          </p:cNvPr>
          <p:cNvSpPr/>
          <p:nvPr/>
        </p:nvSpPr>
        <p:spPr>
          <a:xfrm>
            <a:off x="4237057" y="365982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5" name="Rectangle 234">
            <a:extLst>
              <a:ext uri="{FF2B5EF4-FFF2-40B4-BE49-F238E27FC236}">
                <a16:creationId xmlns:a16="http://schemas.microsoft.com/office/drawing/2014/main" id="{727F7A55-188C-407F-843D-A85DFB3D7EAB}"/>
              </a:ext>
            </a:extLst>
          </p:cNvPr>
          <p:cNvSpPr/>
          <p:nvPr/>
        </p:nvSpPr>
        <p:spPr>
          <a:xfrm>
            <a:off x="4998232"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7" name="Rectangle 236">
            <a:extLst>
              <a:ext uri="{FF2B5EF4-FFF2-40B4-BE49-F238E27FC236}">
                <a16:creationId xmlns:a16="http://schemas.microsoft.com/office/drawing/2014/main" id="{5FB5C59D-7779-4BD5-AD4A-FB8A9E3966A8}"/>
              </a:ext>
            </a:extLst>
          </p:cNvPr>
          <p:cNvSpPr/>
          <p:nvPr/>
        </p:nvSpPr>
        <p:spPr>
          <a:xfrm>
            <a:off x="5762898"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8" name="Rectangle 237">
            <a:extLst>
              <a:ext uri="{FF2B5EF4-FFF2-40B4-BE49-F238E27FC236}">
                <a16:creationId xmlns:a16="http://schemas.microsoft.com/office/drawing/2014/main" id="{2ADC391A-BE4B-4CC9-8608-7BB17BA4A7CD}"/>
              </a:ext>
            </a:extLst>
          </p:cNvPr>
          <p:cNvSpPr/>
          <p:nvPr/>
        </p:nvSpPr>
        <p:spPr>
          <a:xfrm>
            <a:off x="6526317"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cxnSp>
        <p:nvCxnSpPr>
          <p:cNvPr id="250" name="Straight Arrow Connector 249">
            <a:extLst>
              <a:ext uri="{FF2B5EF4-FFF2-40B4-BE49-F238E27FC236}">
                <a16:creationId xmlns:a16="http://schemas.microsoft.com/office/drawing/2014/main" id="{0CD0D2B8-0C0F-47AF-86CA-899B8417BF46}"/>
              </a:ext>
            </a:extLst>
          </p:cNvPr>
          <p:cNvCxnSpPr>
            <a:cxnSpLocks/>
          </p:cNvCxnSpPr>
          <p:nvPr/>
        </p:nvCxnSpPr>
        <p:spPr>
          <a:xfrm>
            <a:off x="4598317" y="3426113"/>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2" name="Straight Arrow Connector 251">
            <a:extLst>
              <a:ext uri="{FF2B5EF4-FFF2-40B4-BE49-F238E27FC236}">
                <a16:creationId xmlns:a16="http://schemas.microsoft.com/office/drawing/2014/main" id="{3E570621-AFAE-472B-AF4C-F7A1FB901BF4}"/>
              </a:ext>
            </a:extLst>
          </p:cNvPr>
          <p:cNvCxnSpPr>
            <a:cxnSpLocks/>
          </p:cNvCxnSpPr>
          <p:nvPr/>
        </p:nvCxnSpPr>
        <p:spPr>
          <a:xfrm>
            <a:off x="5350355"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8" name="Straight Arrow Connector 257">
            <a:extLst>
              <a:ext uri="{FF2B5EF4-FFF2-40B4-BE49-F238E27FC236}">
                <a16:creationId xmlns:a16="http://schemas.microsoft.com/office/drawing/2014/main" id="{C2EEE4F1-483D-4CE7-B0BA-3A903EB32A50}"/>
              </a:ext>
            </a:extLst>
          </p:cNvPr>
          <p:cNvCxnSpPr>
            <a:cxnSpLocks/>
          </p:cNvCxnSpPr>
          <p:nvPr/>
        </p:nvCxnSpPr>
        <p:spPr>
          <a:xfrm>
            <a:off x="6115022"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60" name="Straight Arrow Connector 259">
            <a:extLst>
              <a:ext uri="{FF2B5EF4-FFF2-40B4-BE49-F238E27FC236}">
                <a16:creationId xmlns:a16="http://schemas.microsoft.com/office/drawing/2014/main" id="{EF09AC73-8A3C-46BA-8C14-60E242C1D202}"/>
              </a:ext>
            </a:extLst>
          </p:cNvPr>
          <p:cNvCxnSpPr>
            <a:cxnSpLocks/>
          </p:cNvCxnSpPr>
          <p:nvPr/>
        </p:nvCxnSpPr>
        <p:spPr>
          <a:xfrm>
            <a:off x="6878441"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84" name="Straight Arrow Connector 283">
            <a:extLst>
              <a:ext uri="{FF2B5EF4-FFF2-40B4-BE49-F238E27FC236}">
                <a16:creationId xmlns:a16="http://schemas.microsoft.com/office/drawing/2014/main" id="{1A4A9C31-3099-4D96-9613-E39391352767}"/>
              </a:ext>
            </a:extLst>
          </p:cNvPr>
          <p:cNvCxnSpPr>
            <a:cxnSpLocks/>
          </p:cNvCxnSpPr>
          <p:nvPr/>
        </p:nvCxnSpPr>
        <p:spPr>
          <a:xfrm>
            <a:off x="2676419" y="2151137"/>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61" name="Arrow: Down 260">
            <a:extLst>
              <a:ext uri="{FF2B5EF4-FFF2-40B4-BE49-F238E27FC236}">
                <a16:creationId xmlns:a16="http://schemas.microsoft.com/office/drawing/2014/main" id="{0C0BBD19-5574-40AB-AD19-251483921F24}"/>
              </a:ext>
            </a:extLst>
          </p:cNvPr>
          <p:cNvSpPr/>
          <p:nvPr/>
        </p:nvSpPr>
        <p:spPr>
          <a:xfrm rot="16200000">
            <a:off x="2990098"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2" name="TextBox 261">
            <a:extLst>
              <a:ext uri="{FF2B5EF4-FFF2-40B4-BE49-F238E27FC236}">
                <a16:creationId xmlns:a16="http://schemas.microsoft.com/office/drawing/2014/main" id="{3ABB3147-4829-478F-8C8B-A9A1EF8619B7}"/>
              </a:ext>
            </a:extLst>
          </p:cNvPr>
          <p:cNvSpPr txBox="1"/>
          <p:nvPr/>
        </p:nvSpPr>
        <p:spPr>
          <a:xfrm>
            <a:off x="-84489" y="4534926"/>
            <a:ext cx="2537874" cy="1255728"/>
          </a:xfrm>
          <a:prstGeom prst="rect">
            <a:avLst/>
          </a:prstGeom>
          <a:noFill/>
        </p:spPr>
        <p:txBody>
          <a:bodyPr wrap="none" rtlCol="0">
            <a:spAutoFit/>
          </a:bodyPr>
          <a:lstStyle/>
          <a:p>
            <a:pPr algn="ctr"/>
            <a:r>
              <a:rPr lang="en-US" sz="1890" b="1" dirty="0"/>
              <a:t>L0:Operand Memory</a:t>
            </a:r>
          </a:p>
          <a:p>
            <a:pPr algn="ctr"/>
            <a:r>
              <a:rPr lang="en-US" sz="1890" b="1" dirty="0"/>
              <a:t>Latency=1</a:t>
            </a:r>
          </a:p>
          <a:p>
            <a:pPr algn="ctr"/>
            <a:r>
              <a:rPr lang="en-US" sz="1890" b="1" dirty="0"/>
              <a:t>Density=1</a:t>
            </a:r>
          </a:p>
          <a:p>
            <a:pPr algn="ctr"/>
            <a:r>
              <a:rPr lang="en-US" sz="1890" b="1" dirty="0"/>
              <a:t>Private</a:t>
            </a:r>
          </a:p>
        </p:txBody>
      </p:sp>
      <p:sp>
        <p:nvSpPr>
          <p:cNvPr id="263" name="TextBox 262">
            <a:extLst>
              <a:ext uri="{FF2B5EF4-FFF2-40B4-BE49-F238E27FC236}">
                <a16:creationId xmlns:a16="http://schemas.microsoft.com/office/drawing/2014/main" id="{94C03EB6-2241-483E-8071-6658E812EDC0}"/>
              </a:ext>
            </a:extLst>
          </p:cNvPr>
          <p:cNvSpPr txBox="1"/>
          <p:nvPr/>
        </p:nvSpPr>
        <p:spPr>
          <a:xfrm>
            <a:off x="3965007" y="4546475"/>
            <a:ext cx="2879763" cy="1255728"/>
          </a:xfrm>
          <a:prstGeom prst="rect">
            <a:avLst/>
          </a:prstGeom>
          <a:noFill/>
        </p:spPr>
        <p:txBody>
          <a:bodyPr wrap="none" rtlCol="0">
            <a:spAutoFit/>
          </a:bodyPr>
          <a:lstStyle/>
          <a:p>
            <a:pPr algn="ctr"/>
            <a:r>
              <a:rPr lang="en-US" sz="1890" b="1" dirty="0"/>
              <a:t>L1: Tightly Coupled DM</a:t>
            </a:r>
          </a:p>
          <a:p>
            <a:pPr algn="ctr"/>
            <a:r>
              <a:rPr lang="en-US" sz="1890" b="1" dirty="0"/>
              <a:t>Latency&lt;10</a:t>
            </a:r>
          </a:p>
          <a:p>
            <a:pPr algn="ctr"/>
            <a:r>
              <a:rPr lang="en-US" sz="1890" b="1" dirty="0"/>
              <a:t>Density≈10</a:t>
            </a:r>
          </a:p>
          <a:p>
            <a:pPr algn="ctr"/>
            <a:r>
              <a:rPr lang="en-US" sz="1890" b="1" dirty="0"/>
              <a:t>Shared</a:t>
            </a:r>
          </a:p>
        </p:txBody>
      </p:sp>
      <p:sp>
        <p:nvSpPr>
          <p:cNvPr id="264" name="Rectangle 263">
            <a:extLst>
              <a:ext uri="{FF2B5EF4-FFF2-40B4-BE49-F238E27FC236}">
                <a16:creationId xmlns:a16="http://schemas.microsoft.com/office/drawing/2014/main" id="{5B5E029D-0ACC-48C9-A11B-804B5F2C7D81}"/>
              </a:ext>
            </a:extLst>
          </p:cNvPr>
          <p:cNvSpPr/>
          <p:nvPr/>
        </p:nvSpPr>
        <p:spPr>
          <a:xfrm>
            <a:off x="7684753" y="2412752"/>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5" name="Arrow: Down 264">
            <a:extLst>
              <a:ext uri="{FF2B5EF4-FFF2-40B4-BE49-F238E27FC236}">
                <a16:creationId xmlns:a16="http://schemas.microsoft.com/office/drawing/2014/main" id="{42639B8C-8FBC-4029-8F96-05AC889631B7}"/>
              </a:ext>
            </a:extLst>
          </p:cNvPr>
          <p:cNvSpPr/>
          <p:nvPr/>
        </p:nvSpPr>
        <p:spPr>
          <a:xfrm rot="16200000">
            <a:off x="7271499"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6" name="Arrow: Down 265">
            <a:extLst>
              <a:ext uri="{FF2B5EF4-FFF2-40B4-BE49-F238E27FC236}">
                <a16:creationId xmlns:a16="http://schemas.microsoft.com/office/drawing/2014/main" id="{8DF03C46-2BFC-4060-A7A0-3220C91E3D62}"/>
              </a:ext>
            </a:extLst>
          </p:cNvPr>
          <p:cNvSpPr/>
          <p:nvPr/>
        </p:nvSpPr>
        <p:spPr>
          <a:xfrm rot="16200000">
            <a:off x="8346071"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grpSp>
        <p:nvGrpSpPr>
          <p:cNvPr id="71" name="Group 70">
            <a:extLst>
              <a:ext uri="{FF2B5EF4-FFF2-40B4-BE49-F238E27FC236}">
                <a16:creationId xmlns:a16="http://schemas.microsoft.com/office/drawing/2014/main" id="{77B28828-45D9-497B-B287-A0DED53B329C}"/>
              </a:ext>
            </a:extLst>
          </p:cNvPr>
          <p:cNvGrpSpPr/>
          <p:nvPr/>
        </p:nvGrpSpPr>
        <p:grpSpPr>
          <a:xfrm>
            <a:off x="8822083" y="3608410"/>
            <a:ext cx="2247252" cy="704345"/>
            <a:chOff x="8876743" y="3625693"/>
            <a:chExt cx="2247252" cy="704345"/>
          </a:xfrm>
        </p:grpSpPr>
        <p:sp>
          <p:nvSpPr>
            <p:cNvPr id="267" name="Rectangle 266">
              <a:extLst>
                <a:ext uri="{FF2B5EF4-FFF2-40B4-BE49-F238E27FC236}">
                  <a16:creationId xmlns:a16="http://schemas.microsoft.com/office/drawing/2014/main" id="{EE6BA282-1A2F-4EE4-8B90-1E0C3D61B578}"/>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8" name="Rectangle 267">
              <a:extLst>
                <a:ext uri="{FF2B5EF4-FFF2-40B4-BE49-F238E27FC236}">
                  <a16:creationId xmlns:a16="http://schemas.microsoft.com/office/drawing/2014/main" id="{6092168E-DC60-4C16-A091-C31868ECE494}"/>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9" name="Rectangle 268">
              <a:extLst>
                <a:ext uri="{FF2B5EF4-FFF2-40B4-BE49-F238E27FC236}">
                  <a16:creationId xmlns:a16="http://schemas.microsoft.com/office/drawing/2014/main" id="{264C7474-9B39-4D89-A4D5-5FB3C034635E}"/>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grpSp>
        <p:nvGrpSpPr>
          <p:cNvPr id="271" name="Group 270">
            <a:extLst>
              <a:ext uri="{FF2B5EF4-FFF2-40B4-BE49-F238E27FC236}">
                <a16:creationId xmlns:a16="http://schemas.microsoft.com/office/drawing/2014/main" id="{56199242-201D-4432-8A95-10C7A077D879}"/>
              </a:ext>
            </a:extLst>
          </p:cNvPr>
          <p:cNvGrpSpPr/>
          <p:nvPr/>
        </p:nvGrpSpPr>
        <p:grpSpPr>
          <a:xfrm>
            <a:off x="8822083" y="2855595"/>
            <a:ext cx="2247252" cy="704345"/>
            <a:chOff x="8876743" y="3625693"/>
            <a:chExt cx="2247252" cy="704345"/>
          </a:xfrm>
        </p:grpSpPr>
        <p:sp>
          <p:nvSpPr>
            <p:cNvPr id="272" name="Rectangle 271">
              <a:extLst>
                <a:ext uri="{FF2B5EF4-FFF2-40B4-BE49-F238E27FC236}">
                  <a16:creationId xmlns:a16="http://schemas.microsoft.com/office/drawing/2014/main" id="{A433BC02-9377-49C6-92BB-48B79633AF60}"/>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3" name="Rectangle 272">
              <a:extLst>
                <a:ext uri="{FF2B5EF4-FFF2-40B4-BE49-F238E27FC236}">
                  <a16:creationId xmlns:a16="http://schemas.microsoft.com/office/drawing/2014/main" id="{B3FDE936-228A-423B-BE58-94F35E641425}"/>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4" name="Rectangle 273">
              <a:extLst>
                <a:ext uri="{FF2B5EF4-FFF2-40B4-BE49-F238E27FC236}">
                  <a16:creationId xmlns:a16="http://schemas.microsoft.com/office/drawing/2014/main" id="{2C3F63D1-DF69-4FF7-8330-769630A9A266}"/>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sp>
        <p:nvSpPr>
          <p:cNvPr id="280" name="Rectangle 279">
            <a:extLst>
              <a:ext uri="{FF2B5EF4-FFF2-40B4-BE49-F238E27FC236}">
                <a16:creationId xmlns:a16="http://schemas.microsoft.com/office/drawing/2014/main" id="{96426524-65F3-48D4-BFE6-DE1FE19D2C42}"/>
              </a:ext>
            </a:extLst>
          </p:cNvPr>
          <p:cNvSpPr/>
          <p:nvPr/>
        </p:nvSpPr>
        <p:spPr>
          <a:xfrm>
            <a:off x="8822083" y="1168489"/>
            <a:ext cx="2247252" cy="1475528"/>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L2</a:t>
            </a:r>
          </a:p>
        </p:txBody>
      </p:sp>
      <p:sp>
        <p:nvSpPr>
          <p:cNvPr id="281" name="TextBox 280">
            <a:extLst>
              <a:ext uri="{FF2B5EF4-FFF2-40B4-BE49-F238E27FC236}">
                <a16:creationId xmlns:a16="http://schemas.microsoft.com/office/drawing/2014/main" id="{65A85574-2FD5-449E-851E-6A3808755CA7}"/>
              </a:ext>
            </a:extLst>
          </p:cNvPr>
          <p:cNvSpPr txBox="1"/>
          <p:nvPr/>
        </p:nvSpPr>
        <p:spPr>
          <a:xfrm>
            <a:off x="8822083" y="4534926"/>
            <a:ext cx="2161169" cy="1255728"/>
          </a:xfrm>
          <a:prstGeom prst="rect">
            <a:avLst/>
          </a:prstGeom>
          <a:noFill/>
        </p:spPr>
        <p:txBody>
          <a:bodyPr wrap="none" rtlCol="0">
            <a:spAutoFit/>
          </a:bodyPr>
          <a:lstStyle/>
          <a:p>
            <a:pPr algn="ctr"/>
            <a:r>
              <a:rPr lang="en-US" sz="1890" b="1" dirty="0"/>
              <a:t>L2: Main Memory</a:t>
            </a:r>
          </a:p>
          <a:p>
            <a:pPr algn="ctr"/>
            <a:r>
              <a:rPr lang="en-US" sz="1890" b="1" dirty="0"/>
              <a:t>Latency&gt;100</a:t>
            </a:r>
          </a:p>
          <a:p>
            <a:pPr algn="ctr"/>
            <a:r>
              <a:rPr lang="en-US" sz="1890" b="1" dirty="0"/>
              <a:t>Density≈100</a:t>
            </a:r>
          </a:p>
          <a:p>
            <a:pPr algn="ctr"/>
            <a:r>
              <a:rPr lang="en-US" sz="1890" b="1" dirty="0"/>
              <a:t>Shared, Remote</a:t>
            </a:r>
          </a:p>
        </p:txBody>
      </p:sp>
      <p:cxnSp>
        <p:nvCxnSpPr>
          <p:cNvPr id="94" name="Connector: Elbow 93">
            <a:extLst>
              <a:ext uri="{FF2B5EF4-FFF2-40B4-BE49-F238E27FC236}">
                <a16:creationId xmlns:a16="http://schemas.microsoft.com/office/drawing/2014/main" id="{3AE40056-CF74-4FC7-962D-1860AC5D4FD4}"/>
              </a:ext>
            </a:extLst>
          </p:cNvPr>
          <p:cNvCxnSpPr>
            <a:cxnSpLocks/>
            <a:stCxn id="206" idx="3"/>
          </p:cNvCxnSpPr>
          <p:nvPr/>
        </p:nvCxnSpPr>
        <p:spPr>
          <a:xfrm flipV="1">
            <a:off x="1805591" y="1174535"/>
            <a:ext cx="204758" cy="226145"/>
          </a:xfrm>
          <a:prstGeom prst="bentConnector2">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2" name="TextBox 211">
            <a:extLst>
              <a:ext uri="{FF2B5EF4-FFF2-40B4-BE49-F238E27FC236}">
                <a16:creationId xmlns:a16="http://schemas.microsoft.com/office/drawing/2014/main" id="{F7313CEB-C3AB-4F89-A105-1170AE7A88FC}"/>
              </a:ext>
            </a:extLst>
          </p:cNvPr>
          <p:cNvSpPr txBox="1"/>
          <p:nvPr/>
        </p:nvSpPr>
        <p:spPr>
          <a:xfrm>
            <a:off x="1567631" y="947167"/>
            <a:ext cx="914400" cy="22849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L1</a:t>
            </a:r>
            <a:endParaRPr lang="en-CH" sz="1400" b="0" i="0" dirty="0">
              <a:cs typeface="Arial Narrow" panose="020B0604020202020204" pitchFamily="34" charset="0"/>
            </a:endParaRPr>
          </a:p>
        </p:txBody>
      </p:sp>
      <p:sp>
        <p:nvSpPr>
          <p:cNvPr id="285" name="Rectangle 284">
            <a:extLst>
              <a:ext uri="{FF2B5EF4-FFF2-40B4-BE49-F238E27FC236}">
                <a16:creationId xmlns:a16="http://schemas.microsoft.com/office/drawing/2014/main" id="{1E44F2C3-7F64-4E91-B9F7-E2F8F0158197}"/>
              </a:ext>
            </a:extLst>
          </p:cNvPr>
          <p:cNvSpPr/>
          <p:nvPr/>
        </p:nvSpPr>
        <p:spPr>
          <a:xfrm>
            <a:off x="3472391" y="3661941"/>
            <a:ext cx="704248" cy="704345"/>
          </a:xfrm>
          <a:prstGeom prst="rect">
            <a:avLst/>
          </a:prstGeom>
          <a:solidFill>
            <a:srgbClr val="91056A"/>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DMA</a:t>
            </a:r>
          </a:p>
        </p:txBody>
      </p:sp>
      <p:cxnSp>
        <p:nvCxnSpPr>
          <p:cNvPr id="286" name="Straight Arrow Connector 285">
            <a:extLst>
              <a:ext uri="{FF2B5EF4-FFF2-40B4-BE49-F238E27FC236}">
                <a16:creationId xmlns:a16="http://schemas.microsoft.com/office/drawing/2014/main" id="{23D2A83F-D2E0-4FEA-9A3C-04A2EEA385FB}"/>
              </a:ext>
            </a:extLst>
          </p:cNvPr>
          <p:cNvCxnSpPr>
            <a:cxnSpLocks/>
          </p:cNvCxnSpPr>
          <p:nvPr/>
        </p:nvCxnSpPr>
        <p:spPr>
          <a:xfrm>
            <a:off x="3862635" y="34218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87" name="TextBox 286">
            <a:extLst>
              <a:ext uri="{FF2B5EF4-FFF2-40B4-BE49-F238E27FC236}">
                <a16:creationId xmlns:a16="http://schemas.microsoft.com/office/drawing/2014/main" id="{1DD21AC0-4388-4A8F-8BE7-2CA385067FE5}"/>
              </a:ext>
            </a:extLst>
          </p:cNvPr>
          <p:cNvSpPr txBox="1"/>
          <p:nvPr/>
        </p:nvSpPr>
        <p:spPr>
          <a:xfrm>
            <a:off x="2464368" y="3682947"/>
            <a:ext cx="914400" cy="91440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L2</a:t>
            </a:r>
          </a:p>
          <a:p>
            <a:pPr algn="l" defTabSz="720000"/>
            <a:r>
              <a:rPr lang="en-US" sz="1400" dirty="0">
                <a:cs typeface="Arial Narrow" panose="020B0604020202020204" pitchFamily="34" charset="0"/>
              </a:rPr>
              <a:t>&amp; Others</a:t>
            </a:r>
            <a:endParaRPr lang="en-CH" sz="1400" b="0" i="0" dirty="0">
              <a:cs typeface="Arial Narrow" panose="020B0604020202020204" pitchFamily="34" charset="0"/>
            </a:endParaRPr>
          </a:p>
        </p:txBody>
      </p:sp>
      <p:cxnSp>
        <p:nvCxnSpPr>
          <p:cNvPr id="289" name="Straight Arrow Connector 288">
            <a:extLst>
              <a:ext uri="{FF2B5EF4-FFF2-40B4-BE49-F238E27FC236}">
                <a16:creationId xmlns:a16="http://schemas.microsoft.com/office/drawing/2014/main" id="{D6A9EA3B-6F9F-4953-8D18-7CEFAA1CC9E4}"/>
              </a:ext>
            </a:extLst>
          </p:cNvPr>
          <p:cNvCxnSpPr>
            <a:cxnSpLocks/>
          </p:cNvCxnSpPr>
          <p:nvPr/>
        </p:nvCxnSpPr>
        <p:spPr>
          <a:xfrm rot="5400000">
            <a:off x="3366422" y="38727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73" name="Rectangle 72">
            <a:extLst>
              <a:ext uri="{FF2B5EF4-FFF2-40B4-BE49-F238E27FC236}">
                <a16:creationId xmlns:a16="http://schemas.microsoft.com/office/drawing/2014/main" id="{4751200F-69F2-43E6-A351-565E20718123}"/>
              </a:ext>
            </a:extLst>
          </p:cNvPr>
          <p:cNvSpPr/>
          <p:nvPr/>
        </p:nvSpPr>
        <p:spPr>
          <a:xfrm>
            <a:off x="8742186" y="1115349"/>
            <a:ext cx="2450076" cy="4686854"/>
          </a:xfrm>
          <a:prstGeom prst="rect">
            <a:avLst/>
          </a:prstGeom>
          <a:solidFill>
            <a:srgbClr val="E0384F">
              <a:alpha val="20000"/>
            </a:srgbClr>
          </a:solidFill>
          <a:ln w="38100">
            <a:solidFill>
              <a:srgbClr val="E0384F"/>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cxnSp>
        <p:nvCxnSpPr>
          <p:cNvPr id="290" name="Straight Arrow Connector 289">
            <a:extLst>
              <a:ext uri="{FF2B5EF4-FFF2-40B4-BE49-F238E27FC236}">
                <a16:creationId xmlns:a16="http://schemas.microsoft.com/office/drawing/2014/main" id="{37AB21C3-3D65-4069-8F31-457667FA048E}"/>
              </a:ext>
            </a:extLst>
          </p:cNvPr>
          <p:cNvCxnSpPr>
            <a:cxnSpLocks/>
          </p:cNvCxnSpPr>
          <p:nvPr/>
        </p:nvCxnSpPr>
        <p:spPr>
          <a:xfrm rot="10800000">
            <a:off x="9165199"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1" name="Straight Arrow Connector 290">
            <a:extLst>
              <a:ext uri="{FF2B5EF4-FFF2-40B4-BE49-F238E27FC236}">
                <a16:creationId xmlns:a16="http://schemas.microsoft.com/office/drawing/2014/main" id="{69A2429E-7293-4CF8-AD58-D7C61D6BCDB4}"/>
              </a:ext>
            </a:extLst>
          </p:cNvPr>
          <p:cNvCxnSpPr>
            <a:cxnSpLocks/>
          </p:cNvCxnSpPr>
          <p:nvPr/>
        </p:nvCxnSpPr>
        <p:spPr>
          <a:xfrm rot="10800000">
            <a:off x="9958576"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2" name="Straight Arrow Connector 291">
            <a:extLst>
              <a:ext uri="{FF2B5EF4-FFF2-40B4-BE49-F238E27FC236}">
                <a16:creationId xmlns:a16="http://schemas.microsoft.com/office/drawing/2014/main" id="{FDD2BE70-C5DB-4F19-961B-C52C93ED01D3}"/>
              </a:ext>
            </a:extLst>
          </p:cNvPr>
          <p:cNvCxnSpPr>
            <a:cxnSpLocks/>
          </p:cNvCxnSpPr>
          <p:nvPr/>
        </p:nvCxnSpPr>
        <p:spPr>
          <a:xfrm rot="10800000">
            <a:off x="10751953"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62" name="Title 1">
            <a:extLst>
              <a:ext uri="{FF2B5EF4-FFF2-40B4-BE49-F238E27FC236}">
                <a16:creationId xmlns:a16="http://schemas.microsoft.com/office/drawing/2014/main" id="{26839C34-A154-4E35-99DB-68638D8BCF6C}"/>
              </a:ext>
            </a:extLst>
          </p:cNvPr>
          <p:cNvSpPr txBox="1">
            <a:spLocks/>
          </p:cNvSpPr>
          <p:nvPr/>
        </p:nvSpPr>
        <p:spPr>
          <a:xfrm>
            <a:off x="475643" y="162587"/>
            <a:ext cx="10593692" cy="720725"/>
          </a:xfrm>
          <a:prstGeom prst="rect">
            <a:avLst/>
          </a:prstGeom>
          <a:noFill/>
        </p:spPr>
        <p:txBody>
          <a:bodyPr vert="horz" lIns="0" tIns="0" rIns="0" bIns="0" rtlCol="0" anchor="ctr">
            <a:noAutofit/>
          </a:bodyPr>
          <a:lstStyle>
            <a:lvl1pPr algn="l" defTabSz="864017" rtl="0" eaLnBrk="1" latinLnBrk="0" hangingPunct="1">
              <a:lnSpc>
                <a:spcPct val="90000"/>
              </a:lnSpc>
              <a:spcBef>
                <a:spcPct val="0"/>
              </a:spcBef>
              <a:buNone/>
              <a:defRPr lang="en-US" sz="4000" b="1" i="0" kern="1200" spc="-100" baseline="0" dirty="0">
                <a:solidFill>
                  <a:schemeClr val="accent3"/>
                </a:solidFill>
                <a:latin typeface="Arial Narrow" panose="020B0604020202020204" pitchFamily="34" charset="0"/>
                <a:ea typeface="+mj-ea"/>
                <a:cs typeface="Arial Narrow" panose="020B0604020202020204" pitchFamily="34" charset="0"/>
              </a:defRPr>
            </a:lvl1pPr>
          </a:lstStyle>
          <a:p>
            <a:r>
              <a:rPr lang="en-US"/>
              <a:t>Compute Efficiency for PE, Cluster, SoC</a:t>
            </a:r>
            <a:r>
              <a:rPr lang="en-US">
                <a:solidFill>
                  <a:srgbClr val="A8322D"/>
                </a:solidFill>
              </a:rPr>
              <a:t> </a:t>
            </a:r>
            <a:endParaRPr lang="en-US">
              <a:solidFill>
                <a:srgbClr val="00B050"/>
              </a:solidFill>
            </a:endParaRPr>
          </a:p>
        </p:txBody>
      </p:sp>
    </p:spTree>
    <p:extLst>
      <p:ext uri="{BB962C8B-B14F-4D97-AF65-F5344CB8AC3E}">
        <p14:creationId xmlns:p14="http://schemas.microsoft.com/office/powerpoint/2010/main" val="96748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Waterfall chart&#10;&#10;Description automatically generated with medium confidence">
            <a:extLst>
              <a:ext uri="{FF2B5EF4-FFF2-40B4-BE49-F238E27FC236}">
                <a16:creationId xmlns:a16="http://schemas.microsoft.com/office/drawing/2014/main" id="{A22E4F9D-A959-4CCC-8732-D845B5F0B2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99" y="1124539"/>
            <a:ext cx="4791519" cy="4747906"/>
          </a:xfrm>
          <a:prstGeom prst="rect">
            <a:avLst/>
          </a:prstGeom>
        </p:spPr>
      </p:pic>
      <p:sp>
        <p:nvSpPr>
          <p:cNvPr id="7" name="Title 6">
            <a:extLst>
              <a:ext uri="{FF2B5EF4-FFF2-40B4-BE49-F238E27FC236}">
                <a16:creationId xmlns:a16="http://schemas.microsoft.com/office/drawing/2014/main" id="{281C3B9E-37F7-434F-AB14-14DC1FC00A8F}"/>
              </a:ext>
            </a:extLst>
          </p:cNvPr>
          <p:cNvSpPr>
            <a:spLocks noGrp="1"/>
          </p:cNvSpPr>
          <p:nvPr>
            <p:ph type="title"/>
          </p:nvPr>
        </p:nvSpPr>
        <p:spPr/>
        <p:txBody>
          <a:bodyPr/>
          <a:lstStyle/>
          <a:p>
            <a:r>
              <a:rPr lang="en-US" b="1" dirty="0" err="1"/>
              <a:t>Occamy</a:t>
            </a:r>
            <a:r>
              <a:rPr lang="en-US" b="1" dirty="0"/>
              <a:t>: a 12LPP+  AI &amp; Stream Computing </a:t>
            </a:r>
            <a:r>
              <a:rPr lang="en-US" b="1" dirty="0" err="1"/>
              <a:t>Chiplet</a:t>
            </a:r>
            <a:br>
              <a:rPr lang="en-US" b="1" dirty="0"/>
            </a:br>
            <a:r>
              <a:rPr lang="en-US" sz="2000" dirty="0"/>
              <a:t>Silicon implementation of all key IPs (core, Phys, </a:t>
            </a:r>
            <a:r>
              <a:rPr lang="en-US" sz="2000" dirty="0" err="1"/>
              <a:t>chiplet</a:t>
            </a:r>
            <a:r>
              <a:rPr lang="en-US" sz="2000" dirty="0"/>
              <a:t>)</a:t>
            </a:r>
            <a:endParaRPr lang="en-US" dirty="0"/>
          </a:p>
        </p:txBody>
      </p:sp>
      <p:sp>
        <p:nvSpPr>
          <p:cNvPr id="6" name="Slide Number Placeholder 5">
            <a:extLst>
              <a:ext uri="{FF2B5EF4-FFF2-40B4-BE49-F238E27FC236}">
                <a16:creationId xmlns:a16="http://schemas.microsoft.com/office/drawing/2014/main" id="{C69E3821-DE8C-42FE-9BCB-2592A087496B}"/>
              </a:ext>
            </a:extLst>
          </p:cNvPr>
          <p:cNvSpPr>
            <a:spLocks noGrp="1"/>
          </p:cNvSpPr>
          <p:nvPr>
            <p:ph type="sldNum" sz="quarter" idx="12"/>
          </p:nvPr>
        </p:nvSpPr>
        <p:spPr/>
        <p:txBody>
          <a:bodyPr/>
          <a:lstStyle/>
          <a:p>
            <a:fld id="{22DECF6A-13F7-418C-BBFC-95033FFCD5F1}" type="slidenum">
              <a:rPr lang="en-US" noProof="1" smtClean="0"/>
              <a:pPr/>
              <a:t>28</a:t>
            </a:fld>
            <a:endParaRPr lang="en-US" noProof="1"/>
          </a:p>
        </p:txBody>
      </p:sp>
      <p:pic>
        <p:nvPicPr>
          <p:cNvPr id="32" name="Google Shape;113;p17">
            <a:extLst>
              <a:ext uri="{FF2B5EF4-FFF2-40B4-BE49-F238E27FC236}">
                <a16:creationId xmlns:a16="http://schemas.microsoft.com/office/drawing/2014/main" id="{A8205D70-0930-4D92-ACC2-875EB9EDEE1B}"/>
              </a:ext>
            </a:extLst>
          </p:cNvPr>
          <p:cNvPicPr preferRelativeResize="0"/>
          <p:nvPr/>
        </p:nvPicPr>
        <p:blipFill>
          <a:blip r:embed="rId4">
            <a:alphaModFix/>
          </a:blip>
          <a:stretch>
            <a:fillRect/>
          </a:stretch>
        </p:blipFill>
        <p:spPr>
          <a:xfrm>
            <a:off x="5242038" y="4697842"/>
            <a:ext cx="6420257" cy="1529231"/>
          </a:xfrm>
          <a:prstGeom prst="rect">
            <a:avLst/>
          </a:prstGeom>
          <a:noFill/>
          <a:ln>
            <a:noFill/>
          </a:ln>
        </p:spPr>
      </p:pic>
      <p:grpSp>
        <p:nvGrpSpPr>
          <p:cNvPr id="60" name="Group 59">
            <a:extLst>
              <a:ext uri="{FF2B5EF4-FFF2-40B4-BE49-F238E27FC236}">
                <a16:creationId xmlns:a16="http://schemas.microsoft.com/office/drawing/2014/main" id="{1FFBEC27-AD7D-4903-A1EE-0993FD7129C4}"/>
              </a:ext>
            </a:extLst>
          </p:cNvPr>
          <p:cNvGrpSpPr/>
          <p:nvPr/>
        </p:nvGrpSpPr>
        <p:grpSpPr>
          <a:xfrm>
            <a:off x="2155777" y="2416006"/>
            <a:ext cx="3662066" cy="1199027"/>
            <a:chOff x="986673" y="948695"/>
            <a:chExt cx="2843518" cy="1035089"/>
          </a:xfrm>
        </p:grpSpPr>
        <p:sp>
          <p:nvSpPr>
            <p:cNvPr id="42" name="Google Shape;136;p17">
              <a:extLst>
                <a:ext uri="{FF2B5EF4-FFF2-40B4-BE49-F238E27FC236}">
                  <a16:creationId xmlns:a16="http://schemas.microsoft.com/office/drawing/2014/main" id="{B5AFFD0C-F140-4012-B7DA-C479E3E1F693}"/>
                </a:ext>
              </a:extLst>
            </p:cNvPr>
            <p:cNvSpPr/>
            <p:nvPr/>
          </p:nvSpPr>
          <p:spPr>
            <a:xfrm>
              <a:off x="986673" y="1748322"/>
              <a:ext cx="922953" cy="235462"/>
            </a:xfrm>
            <a:prstGeom prst="rect">
              <a:avLst/>
            </a:prstGeom>
            <a:noFill/>
            <a:ln w="38100" cap="flat" cmpd="sng">
              <a:solidFill>
                <a:srgbClr val="666666"/>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45" name="Google Shape;142;p17">
              <a:extLst>
                <a:ext uri="{FF2B5EF4-FFF2-40B4-BE49-F238E27FC236}">
                  <a16:creationId xmlns:a16="http://schemas.microsoft.com/office/drawing/2014/main" id="{B2CFE06D-CBDF-4AAC-86CC-DD6C1856EB8F}"/>
                </a:ext>
              </a:extLst>
            </p:cNvPr>
            <p:cNvSpPr/>
            <p:nvPr/>
          </p:nvSpPr>
          <p:spPr>
            <a:xfrm flipH="1">
              <a:off x="1605531" y="948695"/>
              <a:ext cx="2224660" cy="887351"/>
            </a:xfrm>
            <a:custGeom>
              <a:avLst/>
              <a:gdLst/>
              <a:ahLst/>
              <a:cxnLst/>
              <a:rect l="l" t="t" r="r" b="b"/>
              <a:pathLst>
                <a:path w="168019" h="9402" extrusionOk="0">
                  <a:moveTo>
                    <a:pt x="0" y="0"/>
                  </a:moveTo>
                  <a:cubicBezTo>
                    <a:pt x="28003" y="1567"/>
                    <a:pt x="140016" y="7835"/>
                    <a:pt x="168019" y="9402"/>
                  </a:cubicBezTo>
                </a:path>
              </a:pathLst>
            </a:custGeom>
            <a:noFill/>
            <a:ln w="19050" cap="flat" cmpd="sng">
              <a:solidFill>
                <a:schemeClr val="dk2"/>
              </a:solidFill>
              <a:prstDash val="solid"/>
              <a:round/>
              <a:headEnd type="none" w="med" len="med"/>
              <a:tailEnd type="stealth" w="med" len="med"/>
            </a:ln>
          </p:spPr>
          <p:txBody>
            <a:bodyPr/>
            <a:lstStyle/>
            <a:p>
              <a:endParaRPr lang="en-US" sz="1701" dirty="0"/>
            </a:p>
          </p:txBody>
        </p:sp>
      </p:grpSp>
      <mc:AlternateContent xmlns:mc="http://schemas.openxmlformats.org/markup-compatibility/2006" xmlns:a14="http://schemas.microsoft.com/office/drawing/2010/main">
        <mc:Choice Requires="a14">
          <p:sp>
            <p:nvSpPr>
              <p:cNvPr id="56" name="Content Placeholder 1344">
                <a:extLst>
                  <a:ext uri="{FF2B5EF4-FFF2-40B4-BE49-F238E27FC236}">
                    <a16:creationId xmlns:a16="http://schemas.microsoft.com/office/drawing/2014/main" id="{AA072DD7-6ACD-4FC9-A6BD-D170D4805A36}"/>
                  </a:ext>
                </a:extLst>
              </p:cNvPr>
              <p:cNvSpPr txBox="1">
                <a:spLocks/>
              </p:cNvSpPr>
              <p:nvPr/>
            </p:nvSpPr>
            <p:spPr>
              <a:xfrm>
                <a:off x="5694271" y="1130902"/>
                <a:ext cx="5654549" cy="3503774"/>
              </a:xfrm>
              <a:prstGeom prst="rect">
                <a:avLst/>
              </a:prstGeom>
            </p:spPr>
            <p:txBody>
              <a:bodyPr wrap="square">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4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5pPr>
                <a:lvl6pPr marL="1885950" marR="0"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sz="2000" b="1"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9pPr>
              </a:lstStyle>
              <a:p>
                <a:pPr marL="0" indent="0">
                  <a:buNone/>
                </a:pPr>
                <a:r>
                  <a:rPr lang="en-US" sz="2268" dirty="0"/>
                  <a:t>Dual-</a:t>
                </a:r>
                <a:r>
                  <a:rPr lang="en-US" sz="2268" dirty="0" err="1"/>
                  <a:t>chiplet</a:t>
                </a:r>
                <a:r>
                  <a:rPr lang="en-US" sz="2268" b="0" dirty="0"/>
                  <a:t> configuration in 12LP+</a:t>
                </a:r>
              </a:p>
              <a:p>
                <a:pPr marL="0" indent="0">
                  <a:buNone/>
                </a:pPr>
                <a:endParaRPr lang="en-US" sz="2268" b="0" dirty="0"/>
              </a:p>
              <a:p>
                <a:r>
                  <a:rPr lang="en-US" sz="1890" b="0" dirty="0"/>
                  <a:t>Area: </a:t>
                </a:r>
                <a:r>
                  <a:rPr lang="en-US" sz="1890" dirty="0"/>
                  <a:t>~70</a:t>
                </a:r>
                <a14:m>
                  <m:oMath xmlns:m="http://schemas.openxmlformats.org/officeDocument/2006/math">
                    <m:r>
                      <a:rPr lang="en-US" sz="1890" dirty="0">
                        <a:latin typeface="Cambria Math" panose="02040503050406030204" pitchFamily="18" charset="0"/>
                      </a:rPr>
                      <m:t>𝐦</m:t>
                    </m:r>
                    <m:sSup>
                      <m:sSupPr>
                        <m:ctrlPr>
                          <a:rPr lang="en-US" sz="1890" i="1" dirty="0">
                            <a:latin typeface="Cambria Math" panose="02040503050406030204" pitchFamily="18" charset="0"/>
                          </a:rPr>
                        </m:ctrlPr>
                      </m:sSupPr>
                      <m:e>
                        <m:r>
                          <a:rPr lang="en-US" sz="1890" dirty="0">
                            <a:latin typeface="Cambria Math" panose="02040503050406030204" pitchFamily="18" charset="0"/>
                          </a:rPr>
                          <m:t>𝐦</m:t>
                        </m:r>
                      </m:e>
                      <m:sup>
                        <m:r>
                          <a:rPr lang="en-US" sz="1890" dirty="0">
                            <a:latin typeface="Cambria Math" panose="02040503050406030204" pitchFamily="18" charset="0"/>
                          </a:rPr>
                          <m:t>𝟐</m:t>
                        </m:r>
                      </m:sup>
                    </m:sSup>
                  </m:oMath>
                </a14:m>
                <a:endParaRPr lang="en-US" sz="1764" dirty="0"/>
              </a:p>
              <a:p>
                <a:pPr marL="0" indent="0">
                  <a:buNone/>
                </a:pPr>
                <a:r>
                  <a:rPr lang="de-DE" sz="2268" dirty="0"/>
                  <a:t>Chip2chip </a:t>
                </a:r>
                <a:r>
                  <a:rPr lang="de-DE" sz="2268" b="0" dirty="0"/>
                  <a:t>link</a:t>
                </a:r>
              </a:p>
              <a:p>
                <a:pPr marL="0" indent="0">
                  <a:buNone/>
                </a:pPr>
                <a:r>
                  <a:rPr lang="en-US" sz="2268" dirty="0"/>
                  <a:t>HBM2e</a:t>
                </a:r>
                <a:r>
                  <a:rPr lang="en-US" sz="2268" b="0" dirty="0"/>
                  <a:t> memories</a:t>
                </a:r>
              </a:p>
              <a:p>
                <a:pPr marL="0" indent="0">
                  <a:buNone/>
                </a:pPr>
                <a:r>
                  <a:rPr lang="en-US" sz="2268" dirty="0"/>
                  <a:t>Interposer</a:t>
                </a:r>
              </a:p>
              <a:p>
                <a:r>
                  <a:rPr lang="en-US" sz="1890" b="0" dirty="0"/>
                  <a:t>65nm tech, passive </a:t>
                </a:r>
              </a:p>
              <a:p>
                <a:pPr marL="0" indent="0">
                  <a:buNone/>
                </a:pPr>
                <a:r>
                  <a:rPr lang="en-US" sz="2268" dirty="0"/>
                  <a:t>Substrate</a:t>
                </a:r>
              </a:p>
            </p:txBody>
          </p:sp>
        </mc:Choice>
        <mc:Fallback xmlns="">
          <p:sp>
            <p:nvSpPr>
              <p:cNvPr id="56" name="Content Placeholder 1344">
                <a:extLst>
                  <a:ext uri="{FF2B5EF4-FFF2-40B4-BE49-F238E27FC236}">
                    <a16:creationId xmlns:a16="http://schemas.microsoft.com/office/drawing/2014/main" id="{AA072DD7-6ACD-4FC9-A6BD-D170D4805A36}"/>
                  </a:ext>
                </a:extLst>
              </p:cNvPr>
              <p:cNvSpPr txBox="1">
                <a:spLocks noRot="1" noChangeAspect="1" noMove="1" noResize="1" noEditPoints="1" noAdjustHandles="1" noChangeArrowheads="1" noChangeShapeType="1" noTextEdit="1"/>
              </p:cNvSpPr>
              <p:nvPr/>
            </p:nvSpPr>
            <p:spPr>
              <a:xfrm>
                <a:off x="5694271" y="1130902"/>
                <a:ext cx="5654549" cy="3503774"/>
              </a:xfrm>
              <a:prstGeom prst="rect">
                <a:avLst/>
              </a:prstGeom>
              <a:blipFill>
                <a:blip r:embed="rId5"/>
                <a:stretch>
                  <a:fillRect l="-1401" t="-2091"/>
                </a:stretch>
              </a:blipFill>
            </p:spPr>
            <p:txBody>
              <a:bodyPr/>
              <a:lstStyle/>
              <a:p>
                <a:r>
                  <a:rPr lang="en-CH">
                    <a:noFill/>
                  </a:rPr>
                  <a:t> </a:t>
                </a:r>
              </a:p>
            </p:txBody>
          </p:sp>
        </mc:Fallback>
      </mc:AlternateContent>
      <p:grpSp>
        <p:nvGrpSpPr>
          <p:cNvPr id="62" name="Group 61">
            <a:extLst>
              <a:ext uri="{FF2B5EF4-FFF2-40B4-BE49-F238E27FC236}">
                <a16:creationId xmlns:a16="http://schemas.microsoft.com/office/drawing/2014/main" id="{54F125A1-114B-4C2A-AAFC-41FC49A17A08}"/>
              </a:ext>
            </a:extLst>
          </p:cNvPr>
          <p:cNvGrpSpPr/>
          <p:nvPr/>
        </p:nvGrpSpPr>
        <p:grpSpPr>
          <a:xfrm>
            <a:off x="1006609" y="1973133"/>
            <a:ext cx="9960529" cy="3500537"/>
            <a:chOff x="798904" y="1566132"/>
            <a:chExt cx="7905956" cy="2778476"/>
          </a:xfrm>
        </p:grpSpPr>
        <p:sp>
          <p:nvSpPr>
            <p:cNvPr id="38" name="Google Shape;117;p17">
              <a:extLst>
                <a:ext uri="{FF2B5EF4-FFF2-40B4-BE49-F238E27FC236}">
                  <a16:creationId xmlns:a16="http://schemas.microsoft.com/office/drawing/2014/main" id="{2817E81E-780C-40E3-80AF-7135E119AA25}"/>
                </a:ext>
              </a:extLst>
            </p:cNvPr>
            <p:cNvSpPr/>
            <p:nvPr/>
          </p:nvSpPr>
          <p:spPr>
            <a:xfrm>
              <a:off x="4552260" y="4215008"/>
              <a:ext cx="4152600" cy="129600"/>
            </a:xfrm>
            <a:prstGeom prst="rect">
              <a:avLst/>
            </a:prstGeom>
            <a:noFill/>
            <a:ln w="38100" cap="flat" cmpd="sng">
              <a:solidFill>
                <a:srgbClr val="980000"/>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39" name="Google Shape;116;p17">
              <a:extLst>
                <a:ext uri="{FF2B5EF4-FFF2-40B4-BE49-F238E27FC236}">
                  <a16:creationId xmlns:a16="http://schemas.microsoft.com/office/drawing/2014/main" id="{CD32EE9F-4BDC-41C3-9A27-146A4FC72554}"/>
                </a:ext>
              </a:extLst>
            </p:cNvPr>
            <p:cNvSpPr/>
            <p:nvPr/>
          </p:nvSpPr>
          <p:spPr>
            <a:xfrm>
              <a:off x="798904" y="1566132"/>
              <a:ext cx="2769879" cy="2442275"/>
            </a:xfrm>
            <a:prstGeom prst="rect">
              <a:avLst/>
            </a:prstGeom>
            <a:noFill/>
            <a:ln w="38100" cap="flat" cmpd="sng">
              <a:solidFill>
                <a:srgbClr val="980000"/>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46" name="Google Shape;118;p17">
              <a:extLst>
                <a:ext uri="{FF2B5EF4-FFF2-40B4-BE49-F238E27FC236}">
                  <a16:creationId xmlns:a16="http://schemas.microsoft.com/office/drawing/2014/main" id="{D718CE62-DA1E-4AA1-AE96-7D374B2CEEEE}"/>
                </a:ext>
              </a:extLst>
            </p:cNvPr>
            <p:cNvSpPr/>
            <p:nvPr/>
          </p:nvSpPr>
          <p:spPr>
            <a:xfrm flipH="1" flipV="1">
              <a:off x="3581317" y="2565366"/>
              <a:ext cx="970030" cy="1297228"/>
            </a:xfrm>
            <a:custGeom>
              <a:avLst/>
              <a:gdLst/>
              <a:ahLst/>
              <a:cxnLst/>
              <a:rect l="l" t="t" r="r" b="b"/>
              <a:pathLst>
                <a:path w="138298" h="40337" extrusionOk="0">
                  <a:moveTo>
                    <a:pt x="0" y="40337"/>
                  </a:moveTo>
                  <a:cubicBezTo>
                    <a:pt x="23050" y="33614"/>
                    <a:pt x="115248" y="6723"/>
                    <a:pt x="138298" y="0"/>
                  </a:cubicBezTo>
                </a:path>
              </a:pathLst>
            </a:custGeom>
            <a:noFill/>
            <a:ln w="19050" cap="flat" cmpd="sng">
              <a:solidFill>
                <a:srgbClr val="980000"/>
              </a:solidFill>
              <a:prstDash val="solid"/>
              <a:round/>
              <a:headEnd type="none" w="med" len="med"/>
              <a:tailEnd type="stealth" w="med" len="med"/>
            </a:ln>
          </p:spPr>
          <p:txBody>
            <a:bodyPr/>
            <a:lstStyle/>
            <a:p>
              <a:endParaRPr lang="LID4096" sz="2268" dirty="0"/>
            </a:p>
          </p:txBody>
        </p:sp>
        <p:sp>
          <p:nvSpPr>
            <p:cNvPr id="57" name="Google Shape;118;p17">
              <a:extLst>
                <a:ext uri="{FF2B5EF4-FFF2-40B4-BE49-F238E27FC236}">
                  <a16:creationId xmlns:a16="http://schemas.microsoft.com/office/drawing/2014/main" id="{381974FA-69FC-46E5-832A-F1CDAFBD5C6D}"/>
                </a:ext>
              </a:extLst>
            </p:cNvPr>
            <p:cNvSpPr/>
            <p:nvPr/>
          </p:nvSpPr>
          <p:spPr>
            <a:xfrm flipV="1">
              <a:off x="4541092" y="2571750"/>
              <a:ext cx="76626" cy="1625708"/>
            </a:xfrm>
            <a:custGeom>
              <a:avLst/>
              <a:gdLst/>
              <a:ahLst/>
              <a:cxnLst/>
              <a:rect l="l" t="t" r="r" b="b"/>
              <a:pathLst>
                <a:path w="138298" h="40337" extrusionOk="0">
                  <a:moveTo>
                    <a:pt x="0" y="40337"/>
                  </a:moveTo>
                  <a:cubicBezTo>
                    <a:pt x="23050" y="33614"/>
                    <a:pt x="115248" y="6723"/>
                    <a:pt x="138298" y="0"/>
                  </a:cubicBezTo>
                </a:path>
              </a:pathLst>
            </a:custGeom>
            <a:noFill/>
            <a:ln w="19050" cap="flat" cmpd="sng">
              <a:solidFill>
                <a:srgbClr val="980000"/>
              </a:solidFill>
              <a:prstDash val="solid"/>
              <a:round/>
              <a:headEnd type="none" w="med" len="med"/>
              <a:tailEnd type="stealth" w="med" len="med"/>
            </a:ln>
          </p:spPr>
        </p:sp>
      </p:grpSp>
      <p:grpSp>
        <p:nvGrpSpPr>
          <p:cNvPr id="61" name="Group 60">
            <a:extLst>
              <a:ext uri="{FF2B5EF4-FFF2-40B4-BE49-F238E27FC236}">
                <a16:creationId xmlns:a16="http://schemas.microsoft.com/office/drawing/2014/main" id="{BBB2A2EA-D6BC-449C-86B9-F6C63E5FAA43}"/>
              </a:ext>
            </a:extLst>
          </p:cNvPr>
          <p:cNvGrpSpPr/>
          <p:nvPr/>
        </p:nvGrpSpPr>
        <p:grpSpPr>
          <a:xfrm>
            <a:off x="1034250" y="2460997"/>
            <a:ext cx="4725993" cy="2089164"/>
            <a:chOff x="820843" y="1953363"/>
            <a:chExt cx="3751156" cy="1658229"/>
          </a:xfrm>
        </p:grpSpPr>
        <p:sp>
          <p:nvSpPr>
            <p:cNvPr id="43" name="Google Shape;133;p17">
              <a:extLst>
                <a:ext uri="{FF2B5EF4-FFF2-40B4-BE49-F238E27FC236}">
                  <a16:creationId xmlns:a16="http://schemas.microsoft.com/office/drawing/2014/main" id="{1F57866A-3497-40EA-8F4A-8D9DD7FEA7CB}"/>
                </a:ext>
              </a:extLst>
            </p:cNvPr>
            <p:cNvSpPr/>
            <p:nvPr/>
          </p:nvSpPr>
          <p:spPr>
            <a:xfrm>
              <a:off x="820843" y="2648794"/>
              <a:ext cx="868248" cy="962798"/>
            </a:xfrm>
            <a:prstGeom prst="rect">
              <a:avLst/>
            </a:prstGeom>
            <a:noFill/>
            <a:ln w="38100" cap="flat" cmpd="sng">
              <a:solidFill>
                <a:srgbClr val="7030A0"/>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44" name="Google Shape;133;p17">
              <a:extLst>
                <a:ext uri="{FF2B5EF4-FFF2-40B4-BE49-F238E27FC236}">
                  <a16:creationId xmlns:a16="http://schemas.microsoft.com/office/drawing/2014/main" id="{BD8498BB-2357-4905-BA4F-75F62DD075F8}"/>
                </a:ext>
              </a:extLst>
            </p:cNvPr>
            <p:cNvSpPr/>
            <p:nvPr/>
          </p:nvSpPr>
          <p:spPr>
            <a:xfrm>
              <a:off x="2686050" y="1953363"/>
              <a:ext cx="868248" cy="962798"/>
            </a:xfrm>
            <a:prstGeom prst="rect">
              <a:avLst/>
            </a:prstGeom>
            <a:noFill/>
            <a:ln w="38100" cap="flat" cmpd="sng">
              <a:solidFill>
                <a:srgbClr val="7030A0"/>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47" name="Google Shape;131;p17">
              <a:extLst>
                <a:ext uri="{FF2B5EF4-FFF2-40B4-BE49-F238E27FC236}">
                  <a16:creationId xmlns:a16="http://schemas.microsoft.com/office/drawing/2014/main" id="{519AC0F1-F139-4DF5-AB8D-E3266A8E14F7}"/>
                </a:ext>
              </a:extLst>
            </p:cNvPr>
            <p:cNvSpPr/>
            <p:nvPr/>
          </p:nvSpPr>
          <p:spPr>
            <a:xfrm flipH="1" flipV="1">
              <a:off x="3563702" y="2328958"/>
              <a:ext cx="996960" cy="172875"/>
            </a:xfrm>
            <a:custGeom>
              <a:avLst/>
              <a:gdLst/>
              <a:ahLst/>
              <a:cxnLst/>
              <a:rect l="l" t="t" r="r" b="b"/>
              <a:pathLst>
                <a:path w="130411" h="80370" extrusionOk="0">
                  <a:moveTo>
                    <a:pt x="0" y="80370"/>
                  </a:moveTo>
                  <a:cubicBezTo>
                    <a:pt x="21735" y="66975"/>
                    <a:pt x="108676" y="13395"/>
                    <a:pt x="130411" y="0"/>
                  </a:cubicBezTo>
                </a:path>
              </a:pathLst>
            </a:custGeom>
            <a:noFill/>
            <a:ln w="19050" cap="flat" cmpd="sng">
              <a:solidFill>
                <a:srgbClr val="7030A0"/>
              </a:solidFill>
              <a:prstDash val="solid"/>
              <a:round/>
              <a:headEnd type="none" w="med" len="med"/>
              <a:tailEnd type="stealth" w="med" len="med"/>
            </a:ln>
          </p:spPr>
        </p:sp>
        <p:sp>
          <p:nvSpPr>
            <p:cNvPr id="58" name="Google Shape;131;p17">
              <a:extLst>
                <a:ext uri="{FF2B5EF4-FFF2-40B4-BE49-F238E27FC236}">
                  <a16:creationId xmlns:a16="http://schemas.microsoft.com/office/drawing/2014/main" id="{89B57A47-2AD1-49B9-AF8E-5A8391CD5419}"/>
                </a:ext>
              </a:extLst>
            </p:cNvPr>
            <p:cNvSpPr/>
            <p:nvPr/>
          </p:nvSpPr>
          <p:spPr>
            <a:xfrm flipH="1" flipV="1">
              <a:off x="1716108" y="2322241"/>
              <a:ext cx="2855891" cy="882960"/>
            </a:xfrm>
            <a:custGeom>
              <a:avLst/>
              <a:gdLst/>
              <a:ahLst/>
              <a:cxnLst/>
              <a:rect l="l" t="t" r="r" b="b"/>
              <a:pathLst>
                <a:path w="130411" h="80370" extrusionOk="0">
                  <a:moveTo>
                    <a:pt x="0" y="80370"/>
                  </a:moveTo>
                  <a:cubicBezTo>
                    <a:pt x="21735" y="66975"/>
                    <a:pt x="108676" y="13395"/>
                    <a:pt x="130411" y="0"/>
                  </a:cubicBezTo>
                </a:path>
              </a:pathLst>
            </a:custGeom>
            <a:noFill/>
            <a:ln w="19050" cap="flat" cmpd="sng">
              <a:solidFill>
                <a:srgbClr val="7030A0"/>
              </a:solidFill>
              <a:prstDash val="solid"/>
              <a:round/>
              <a:headEnd type="none" w="med" len="med"/>
              <a:tailEnd type="stealth" w="med" len="med"/>
            </a:ln>
          </p:spPr>
        </p:sp>
      </p:grpSp>
      <p:grpSp>
        <p:nvGrpSpPr>
          <p:cNvPr id="64" name="Group 63">
            <a:extLst>
              <a:ext uri="{FF2B5EF4-FFF2-40B4-BE49-F238E27FC236}">
                <a16:creationId xmlns:a16="http://schemas.microsoft.com/office/drawing/2014/main" id="{9E8EED77-FF69-4A3C-B746-9DBF96428DC4}"/>
              </a:ext>
            </a:extLst>
          </p:cNvPr>
          <p:cNvGrpSpPr/>
          <p:nvPr/>
        </p:nvGrpSpPr>
        <p:grpSpPr>
          <a:xfrm>
            <a:off x="422523" y="1138191"/>
            <a:ext cx="10836781" cy="4691542"/>
            <a:chOff x="335297" y="903414"/>
            <a:chExt cx="8601463" cy="3723811"/>
          </a:xfrm>
        </p:grpSpPr>
        <p:sp>
          <p:nvSpPr>
            <p:cNvPr id="34" name="Google Shape;125;p17">
              <a:extLst>
                <a:ext uri="{FF2B5EF4-FFF2-40B4-BE49-F238E27FC236}">
                  <a16:creationId xmlns:a16="http://schemas.microsoft.com/office/drawing/2014/main" id="{1A05B316-27DA-4A7A-9925-8D4D86E5B010}"/>
                </a:ext>
              </a:extLst>
            </p:cNvPr>
            <p:cNvSpPr/>
            <p:nvPr/>
          </p:nvSpPr>
          <p:spPr>
            <a:xfrm>
              <a:off x="335297" y="903414"/>
              <a:ext cx="3730036" cy="3723811"/>
            </a:xfrm>
            <a:prstGeom prst="rect">
              <a:avLst/>
            </a:prstGeom>
            <a:noFill/>
            <a:ln w="38100" cap="flat" cmpd="sng">
              <a:solidFill>
                <a:srgbClr val="6AA84F"/>
              </a:solidFill>
              <a:prstDash val="solid"/>
              <a:round/>
              <a:headEnd type="none" w="sm" len="sm"/>
              <a:tailEnd type="none" w="sm" len="sm"/>
            </a:ln>
          </p:spPr>
          <p:txBody>
            <a:bodyPr spcFirstLastPara="1" wrap="square" lIns="115184" tIns="115184" rIns="115184" bIns="115184" anchor="ctr" anchorCtr="0">
              <a:noAutofit/>
            </a:bodyPr>
            <a:lstStyle/>
            <a:p>
              <a:endParaRPr sz="2268" dirty="0"/>
            </a:p>
          </p:txBody>
        </p:sp>
        <p:sp>
          <p:nvSpPr>
            <p:cNvPr id="35" name="Google Shape;126;p17">
              <a:extLst>
                <a:ext uri="{FF2B5EF4-FFF2-40B4-BE49-F238E27FC236}">
                  <a16:creationId xmlns:a16="http://schemas.microsoft.com/office/drawing/2014/main" id="{CAC6243F-6EAA-4E2D-9B55-771B2CFCF34F}"/>
                </a:ext>
              </a:extLst>
            </p:cNvPr>
            <p:cNvSpPr/>
            <p:nvPr/>
          </p:nvSpPr>
          <p:spPr>
            <a:xfrm>
              <a:off x="4320360" y="4436342"/>
              <a:ext cx="4616400" cy="184200"/>
            </a:xfrm>
            <a:prstGeom prst="rect">
              <a:avLst/>
            </a:prstGeom>
            <a:noFill/>
            <a:ln w="38100" cap="flat" cmpd="sng">
              <a:solidFill>
                <a:srgbClr val="6AA84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48" name="Google Shape;128;p17">
              <a:extLst>
                <a:ext uri="{FF2B5EF4-FFF2-40B4-BE49-F238E27FC236}">
                  <a16:creationId xmlns:a16="http://schemas.microsoft.com/office/drawing/2014/main" id="{1FACC0B9-8AC6-4147-876C-46CB5C2C4F6A}"/>
                </a:ext>
              </a:extLst>
            </p:cNvPr>
            <p:cNvSpPr/>
            <p:nvPr/>
          </p:nvSpPr>
          <p:spPr>
            <a:xfrm flipH="1" flipV="1">
              <a:off x="4387969" y="3296934"/>
              <a:ext cx="312545" cy="1145916"/>
            </a:xfrm>
            <a:custGeom>
              <a:avLst/>
              <a:gdLst/>
              <a:ahLst/>
              <a:cxnLst/>
              <a:rect l="l" t="t" r="r" b="b"/>
              <a:pathLst>
                <a:path w="138298" h="40337" extrusionOk="0">
                  <a:moveTo>
                    <a:pt x="0" y="40337"/>
                  </a:moveTo>
                  <a:cubicBezTo>
                    <a:pt x="23050" y="33614"/>
                    <a:pt x="115248" y="6723"/>
                    <a:pt x="138298" y="0"/>
                  </a:cubicBezTo>
                </a:path>
              </a:pathLst>
            </a:custGeom>
            <a:noFill/>
            <a:ln w="19050" cap="flat" cmpd="sng">
              <a:solidFill>
                <a:srgbClr val="38761D"/>
              </a:solidFill>
              <a:prstDash val="solid"/>
              <a:round/>
              <a:headEnd type="none" w="med" len="med"/>
              <a:tailEnd type="stealth" w="med" len="med"/>
            </a:ln>
          </p:spPr>
        </p:sp>
        <p:sp>
          <p:nvSpPr>
            <p:cNvPr id="59" name="Google Shape;128;p17">
              <a:extLst>
                <a:ext uri="{FF2B5EF4-FFF2-40B4-BE49-F238E27FC236}">
                  <a16:creationId xmlns:a16="http://schemas.microsoft.com/office/drawing/2014/main" id="{C0B22005-D653-42A6-B0C8-DE9880EF955E}"/>
                </a:ext>
              </a:extLst>
            </p:cNvPr>
            <p:cNvSpPr/>
            <p:nvPr/>
          </p:nvSpPr>
          <p:spPr>
            <a:xfrm flipH="1" flipV="1">
              <a:off x="4082944" y="3296934"/>
              <a:ext cx="617571" cy="936233"/>
            </a:xfrm>
            <a:custGeom>
              <a:avLst/>
              <a:gdLst/>
              <a:ahLst/>
              <a:cxnLst/>
              <a:rect l="l" t="t" r="r" b="b"/>
              <a:pathLst>
                <a:path w="138298" h="40337" extrusionOk="0">
                  <a:moveTo>
                    <a:pt x="0" y="40337"/>
                  </a:moveTo>
                  <a:cubicBezTo>
                    <a:pt x="23050" y="33614"/>
                    <a:pt x="115248" y="6723"/>
                    <a:pt x="138298" y="0"/>
                  </a:cubicBezTo>
                </a:path>
              </a:pathLst>
            </a:custGeom>
            <a:noFill/>
            <a:ln w="19050" cap="flat" cmpd="sng">
              <a:solidFill>
                <a:srgbClr val="38761D"/>
              </a:solidFill>
              <a:prstDash val="solid"/>
              <a:round/>
              <a:headEnd type="none" w="med" len="med"/>
              <a:tailEnd type="stealth" w="med" len="med"/>
            </a:ln>
          </p:spPr>
        </p:sp>
      </p:grpSp>
      <p:pic>
        <p:nvPicPr>
          <p:cNvPr id="65" name="Picture 64">
            <a:extLst>
              <a:ext uri="{FF2B5EF4-FFF2-40B4-BE49-F238E27FC236}">
                <a16:creationId xmlns:a16="http://schemas.microsoft.com/office/drawing/2014/main" id="{2170C54B-7053-4F6D-AEC6-730D698E4F0B}"/>
              </a:ext>
            </a:extLst>
          </p:cNvPr>
          <p:cNvPicPr>
            <a:picLocks noChangeAspect="1"/>
          </p:cNvPicPr>
          <p:nvPr/>
        </p:nvPicPr>
        <p:blipFill>
          <a:blip r:embed="rId6"/>
          <a:stretch>
            <a:fillRect/>
          </a:stretch>
        </p:blipFill>
        <p:spPr>
          <a:xfrm>
            <a:off x="9787925" y="1679228"/>
            <a:ext cx="1433031" cy="1433031"/>
          </a:xfrm>
          <a:prstGeom prst="rect">
            <a:avLst/>
          </a:prstGeom>
        </p:spPr>
      </p:pic>
      <p:grpSp>
        <p:nvGrpSpPr>
          <p:cNvPr id="74" name="Group 73">
            <a:extLst>
              <a:ext uri="{FF2B5EF4-FFF2-40B4-BE49-F238E27FC236}">
                <a16:creationId xmlns:a16="http://schemas.microsoft.com/office/drawing/2014/main" id="{91085C61-A0BA-4F46-B197-15D819A6F9B6}"/>
              </a:ext>
            </a:extLst>
          </p:cNvPr>
          <p:cNvGrpSpPr/>
          <p:nvPr/>
        </p:nvGrpSpPr>
        <p:grpSpPr>
          <a:xfrm flipH="1">
            <a:off x="2144372" y="1332420"/>
            <a:ext cx="3583456" cy="2956903"/>
            <a:chOff x="4374794" y="574723"/>
            <a:chExt cx="2946584" cy="2346979"/>
          </a:xfrm>
        </p:grpSpPr>
        <p:grpSp>
          <p:nvGrpSpPr>
            <p:cNvPr id="75" name="Google Shape;249;p19">
              <a:extLst>
                <a:ext uri="{FF2B5EF4-FFF2-40B4-BE49-F238E27FC236}">
                  <a16:creationId xmlns:a16="http://schemas.microsoft.com/office/drawing/2014/main" id="{A11E7D3B-68F4-45DF-B890-173E2CDFDAA4}"/>
                </a:ext>
              </a:extLst>
            </p:cNvPr>
            <p:cNvGrpSpPr/>
            <p:nvPr/>
          </p:nvGrpSpPr>
          <p:grpSpPr>
            <a:xfrm>
              <a:off x="4374794" y="574726"/>
              <a:ext cx="2946584" cy="2346976"/>
              <a:chOff x="4374794" y="574726"/>
              <a:chExt cx="2946584" cy="2346976"/>
            </a:xfrm>
          </p:grpSpPr>
          <p:sp>
            <p:nvSpPr>
              <p:cNvPr id="77" name="Google Shape;250;p19">
                <a:extLst>
                  <a:ext uri="{FF2B5EF4-FFF2-40B4-BE49-F238E27FC236}">
                    <a16:creationId xmlns:a16="http://schemas.microsoft.com/office/drawing/2014/main" id="{FB447DAB-A401-45EF-806E-4C4D762C276D}"/>
                  </a:ext>
                </a:extLst>
              </p:cNvPr>
              <p:cNvSpPr/>
              <p:nvPr/>
            </p:nvSpPr>
            <p:spPr>
              <a:xfrm>
                <a:off x="6343991" y="1695472"/>
                <a:ext cx="977387" cy="598632"/>
              </a:xfrm>
              <a:prstGeom prst="rect">
                <a:avLst/>
              </a:prstGeom>
              <a:noFill/>
              <a:ln w="38100" cap="flat" cmpd="sng">
                <a:solidFill>
                  <a:srgbClr val="0000F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78" name="Google Shape;251;p19">
                <a:extLst>
                  <a:ext uri="{FF2B5EF4-FFF2-40B4-BE49-F238E27FC236}">
                    <a16:creationId xmlns:a16="http://schemas.microsoft.com/office/drawing/2014/main" id="{F3B60FE2-A2FD-4967-B250-6272DFE3D379}"/>
                  </a:ext>
                </a:extLst>
              </p:cNvPr>
              <p:cNvSpPr/>
              <p:nvPr/>
            </p:nvSpPr>
            <p:spPr>
              <a:xfrm flipV="1">
                <a:off x="4374794" y="574726"/>
                <a:ext cx="2649979" cy="1103196"/>
              </a:xfrm>
              <a:custGeom>
                <a:avLst/>
                <a:gdLst/>
                <a:ahLst/>
                <a:cxnLst/>
                <a:rect l="l" t="t" r="r" b="b"/>
                <a:pathLst>
                  <a:path w="111219" h="2863" extrusionOk="0">
                    <a:moveTo>
                      <a:pt x="0" y="2863"/>
                    </a:moveTo>
                    <a:cubicBezTo>
                      <a:pt x="18537" y="2386"/>
                      <a:pt x="92683" y="477"/>
                      <a:pt x="111219" y="0"/>
                    </a:cubicBezTo>
                  </a:path>
                </a:pathLst>
              </a:custGeom>
              <a:noFill/>
              <a:ln w="9525" cap="flat" cmpd="sng">
                <a:solidFill>
                  <a:srgbClr val="0000FF"/>
                </a:solidFill>
                <a:prstDash val="solid"/>
                <a:round/>
                <a:headEnd type="none" w="med" len="med"/>
                <a:tailEnd type="stealth" w="med" len="med"/>
              </a:ln>
            </p:spPr>
          </p:sp>
          <p:sp>
            <p:nvSpPr>
              <p:cNvPr id="79" name="Google Shape;252;p19">
                <a:extLst>
                  <a:ext uri="{FF2B5EF4-FFF2-40B4-BE49-F238E27FC236}">
                    <a16:creationId xmlns:a16="http://schemas.microsoft.com/office/drawing/2014/main" id="{4D3A1C13-9FB4-4CCE-B9EC-271E18056252}"/>
                  </a:ext>
                </a:extLst>
              </p:cNvPr>
              <p:cNvSpPr/>
              <p:nvPr/>
            </p:nvSpPr>
            <p:spPr>
              <a:xfrm>
                <a:off x="6343991" y="2323070"/>
                <a:ext cx="977387" cy="598632"/>
              </a:xfrm>
              <a:prstGeom prst="rect">
                <a:avLst/>
              </a:prstGeom>
              <a:noFill/>
              <a:ln w="38100" cap="flat" cmpd="sng">
                <a:solidFill>
                  <a:srgbClr val="0000F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grpSp>
        <p:sp>
          <p:nvSpPr>
            <p:cNvPr id="76" name="Google Shape;251;p19">
              <a:extLst>
                <a:ext uri="{FF2B5EF4-FFF2-40B4-BE49-F238E27FC236}">
                  <a16:creationId xmlns:a16="http://schemas.microsoft.com/office/drawing/2014/main" id="{6036969F-100B-4110-8B43-20ACF2B507B2}"/>
                </a:ext>
              </a:extLst>
            </p:cNvPr>
            <p:cNvSpPr/>
            <p:nvPr/>
          </p:nvSpPr>
          <p:spPr>
            <a:xfrm flipV="1">
              <a:off x="4374795" y="574723"/>
              <a:ext cx="1959455" cy="2018634"/>
            </a:xfrm>
            <a:custGeom>
              <a:avLst/>
              <a:gdLst/>
              <a:ahLst/>
              <a:cxnLst/>
              <a:rect l="l" t="t" r="r" b="b"/>
              <a:pathLst>
                <a:path w="111219" h="2863" extrusionOk="0">
                  <a:moveTo>
                    <a:pt x="0" y="2863"/>
                  </a:moveTo>
                  <a:cubicBezTo>
                    <a:pt x="18537" y="2386"/>
                    <a:pt x="92683" y="477"/>
                    <a:pt x="111219" y="0"/>
                  </a:cubicBezTo>
                </a:path>
              </a:pathLst>
            </a:custGeom>
            <a:noFill/>
            <a:ln w="9525" cap="flat" cmpd="sng">
              <a:solidFill>
                <a:srgbClr val="0000FF"/>
              </a:solidFill>
              <a:prstDash val="solid"/>
              <a:round/>
              <a:headEnd type="none" w="med" len="med"/>
              <a:tailEnd type="stealth" w="med" len="med"/>
            </a:ln>
          </p:spPr>
        </p:sp>
      </p:grpSp>
      <p:grpSp>
        <p:nvGrpSpPr>
          <p:cNvPr id="40" name="Group 39">
            <a:extLst>
              <a:ext uri="{FF2B5EF4-FFF2-40B4-BE49-F238E27FC236}">
                <a16:creationId xmlns:a16="http://schemas.microsoft.com/office/drawing/2014/main" id="{8AFB0485-FE88-49A3-A8EB-4274E3FE4DE3}"/>
              </a:ext>
            </a:extLst>
          </p:cNvPr>
          <p:cNvGrpSpPr/>
          <p:nvPr/>
        </p:nvGrpSpPr>
        <p:grpSpPr>
          <a:xfrm>
            <a:off x="9271223" y="3240088"/>
            <a:ext cx="2163387" cy="1206965"/>
            <a:chOff x="8999784" y="4764657"/>
            <a:chExt cx="3079198" cy="1591826"/>
          </a:xfrm>
        </p:grpSpPr>
        <p:pic>
          <p:nvPicPr>
            <p:cNvPr id="49" name="Picture 48">
              <a:extLst>
                <a:ext uri="{FF2B5EF4-FFF2-40B4-BE49-F238E27FC236}">
                  <a16:creationId xmlns:a16="http://schemas.microsoft.com/office/drawing/2014/main" id="{0A470B7D-7D3E-4FD8-B46E-14A56879710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9784" y="4764657"/>
              <a:ext cx="3079198" cy="622462"/>
            </a:xfrm>
            <a:prstGeom prst="rect">
              <a:avLst/>
            </a:prstGeom>
            <a:noFill/>
            <a:extLst>
              <a:ext uri="{909E8E84-426E-40DD-AFC4-6F175D3DCCD1}">
                <a14:hiddenFill xmlns:a14="http://schemas.microsoft.com/office/drawing/2010/main">
                  <a:solidFill>
                    <a:srgbClr val="FFFFFF"/>
                  </a:solidFill>
                </a14:hiddenFill>
              </a:ext>
            </a:extLst>
          </p:spPr>
        </p:pic>
        <p:pic>
          <p:nvPicPr>
            <p:cNvPr id="50" name="Graphic 4">
              <a:extLst>
                <a:ext uri="{FF2B5EF4-FFF2-40B4-BE49-F238E27FC236}">
                  <a16:creationId xmlns:a16="http://schemas.microsoft.com/office/drawing/2014/main" id="{F7742CCF-84DD-4E0A-BD22-C87E930BC84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934088" y="5387119"/>
              <a:ext cx="2144894" cy="466281"/>
            </a:xfrm>
            <a:prstGeom prst="rect">
              <a:avLst/>
            </a:prstGeom>
          </p:spPr>
        </p:pic>
        <p:pic>
          <p:nvPicPr>
            <p:cNvPr id="51" name="Graphic 7">
              <a:extLst>
                <a:ext uri="{FF2B5EF4-FFF2-40B4-BE49-F238E27FC236}">
                  <a16:creationId xmlns:a16="http://schemas.microsoft.com/office/drawing/2014/main" id="{5FA2DD16-BE19-444F-8942-E5A2DD23D27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943244" y="5935483"/>
              <a:ext cx="2105002" cy="421000"/>
            </a:xfrm>
            <a:prstGeom prst="rect">
              <a:avLst/>
            </a:prstGeom>
          </p:spPr>
        </p:pic>
      </p:grpSp>
    </p:spTree>
    <p:extLst>
      <p:ext uri="{BB962C8B-B14F-4D97-AF65-F5344CB8AC3E}">
        <p14:creationId xmlns:p14="http://schemas.microsoft.com/office/powerpoint/2010/main" val="336459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imeline&#10;&#10;Description automatically generated">
            <a:extLst>
              <a:ext uri="{FF2B5EF4-FFF2-40B4-BE49-F238E27FC236}">
                <a16:creationId xmlns:a16="http://schemas.microsoft.com/office/drawing/2014/main" id="{C851BC7C-F5B2-4A3A-9508-9453D4414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380" y="1126243"/>
            <a:ext cx="5169546" cy="4554124"/>
          </a:xfrm>
          <a:prstGeom prst="rect">
            <a:avLst/>
          </a:prstGeom>
        </p:spPr>
      </p:pic>
      <p:sp>
        <p:nvSpPr>
          <p:cNvPr id="3" name="Title 2">
            <a:extLst>
              <a:ext uri="{FF2B5EF4-FFF2-40B4-BE49-F238E27FC236}">
                <a16:creationId xmlns:a16="http://schemas.microsoft.com/office/drawing/2014/main" id="{29799095-0BEC-454A-B694-7E954DA8E45F}"/>
              </a:ext>
            </a:extLst>
          </p:cNvPr>
          <p:cNvSpPr>
            <a:spLocks noGrp="1"/>
          </p:cNvSpPr>
          <p:nvPr>
            <p:ph type="title"/>
          </p:nvPr>
        </p:nvSpPr>
        <p:spPr/>
        <p:txBody>
          <a:bodyPr/>
          <a:lstStyle/>
          <a:p>
            <a:r>
              <a:rPr lang="en-US" dirty="0"/>
              <a:t>From </a:t>
            </a:r>
            <a:r>
              <a:rPr lang="en-US" b="1" dirty="0"/>
              <a:t>Snitch Cluster</a:t>
            </a:r>
            <a:endParaRPr lang="LID4096" b="1" dirty="0"/>
          </a:p>
        </p:txBody>
      </p:sp>
      <p:sp>
        <p:nvSpPr>
          <p:cNvPr id="6" name="Slide Number Placeholder 5">
            <a:extLst>
              <a:ext uri="{FF2B5EF4-FFF2-40B4-BE49-F238E27FC236}">
                <a16:creationId xmlns:a16="http://schemas.microsoft.com/office/drawing/2014/main" id="{3BD46B70-0E47-423B-8B98-2D8D96D88B7E}"/>
              </a:ext>
            </a:extLst>
          </p:cNvPr>
          <p:cNvSpPr>
            <a:spLocks noGrp="1"/>
          </p:cNvSpPr>
          <p:nvPr>
            <p:ph type="sldNum" sz="quarter" idx="12"/>
          </p:nvPr>
        </p:nvSpPr>
        <p:spPr/>
        <p:txBody>
          <a:bodyPr/>
          <a:lstStyle/>
          <a:p>
            <a:fld id="{22DECF6A-13F7-418C-BBFC-95033FFCD5F1}" type="slidenum">
              <a:rPr lang="en-US" noProof="1" smtClean="0"/>
              <a:pPr/>
              <a:t>29</a:t>
            </a:fld>
            <a:endParaRPr lang="en-US" noProof="1"/>
          </a:p>
        </p:txBody>
      </p:sp>
      <p:sp>
        <p:nvSpPr>
          <p:cNvPr id="8" name="TextBox 7">
            <a:extLst>
              <a:ext uri="{FF2B5EF4-FFF2-40B4-BE49-F238E27FC236}">
                <a16:creationId xmlns:a16="http://schemas.microsoft.com/office/drawing/2014/main" id="{1B1DBC9A-D2B4-43F3-9B1B-F98665813018}"/>
              </a:ext>
            </a:extLst>
          </p:cNvPr>
          <p:cNvSpPr txBox="1"/>
          <p:nvPr/>
        </p:nvSpPr>
        <p:spPr>
          <a:xfrm>
            <a:off x="171667" y="1128134"/>
            <a:ext cx="7532629" cy="4538230"/>
          </a:xfrm>
          <a:prstGeom prst="rect">
            <a:avLst/>
          </a:prstGeom>
          <a:noFill/>
        </p:spPr>
        <p:txBody>
          <a:bodyPr wrap="square" rtlCol="0">
            <a:spAutoFit/>
          </a:bodyPr>
          <a:lstStyle/>
          <a:p>
            <a:pPr marL="175999">
              <a:buSzPts val="1400"/>
            </a:pPr>
            <a:r>
              <a:rPr lang="en-US" sz="2000" b="1" dirty="0"/>
              <a:t>8 Snitch compute cores</a:t>
            </a:r>
          </a:p>
          <a:p>
            <a:pPr marL="575997" indent="-399998">
              <a:buClr>
                <a:srgbClr val="C00000"/>
              </a:buClr>
              <a:buSzPct val="100000"/>
              <a:buFont typeface="Wingdings" panose="05000000000000000000" pitchFamily="2" charset="2"/>
              <a:buChar char="§"/>
            </a:pPr>
            <a:r>
              <a:rPr lang="en-US" sz="1600" dirty="0"/>
              <a:t>Single-stage, small Integer control core</a:t>
            </a:r>
          </a:p>
          <a:p>
            <a:pPr marL="575997" indent="-399998">
              <a:buSzPts val="1400"/>
              <a:buFont typeface="Arial" panose="020B0604020202020204" pitchFamily="34" charset="0"/>
              <a:buChar char="•"/>
            </a:pPr>
            <a:endParaRPr lang="en-US" sz="500" dirty="0"/>
          </a:p>
          <a:p>
            <a:pPr marL="175999">
              <a:buSzPts val="1400"/>
            </a:pPr>
            <a:r>
              <a:rPr lang="en-US" sz="2000" b="1" dirty="0"/>
              <a:t>9</a:t>
            </a:r>
            <a:r>
              <a:rPr lang="en-US" sz="2000" b="1" baseline="30000" dirty="0"/>
              <a:t>th</a:t>
            </a:r>
            <a:r>
              <a:rPr lang="en-US" sz="2000" b="1" dirty="0"/>
              <a:t> Core: DMA </a:t>
            </a:r>
          </a:p>
          <a:p>
            <a:pPr marL="535996" indent="-359997">
              <a:buClr>
                <a:srgbClr val="C00000"/>
              </a:buClr>
              <a:buSzPct val="100000"/>
              <a:buFont typeface="Wingdings" panose="05000000000000000000" pitchFamily="2" charset="2"/>
              <a:buChar char="§"/>
            </a:pPr>
            <a:r>
              <a:rPr lang="en-US" sz="1600" dirty="0"/>
              <a:t>512 bit data interface</a:t>
            </a:r>
          </a:p>
          <a:p>
            <a:pPr marL="535996" indent="-359997">
              <a:buClr>
                <a:srgbClr val="C00000"/>
              </a:buClr>
              <a:buSzPct val="100000"/>
              <a:buFont typeface="Wingdings" panose="05000000000000000000" pitchFamily="2" charset="2"/>
              <a:buChar char="§"/>
            </a:pPr>
            <a:r>
              <a:rPr lang="en-US" sz="1600" dirty="0"/>
              <a:t>Efficient data movement</a:t>
            </a:r>
          </a:p>
          <a:p>
            <a:pPr marL="575997" indent="-399998">
              <a:buSzPts val="1400"/>
              <a:buFont typeface="Arial" panose="020B0604020202020204" pitchFamily="34" charset="0"/>
              <a:buChar char="•"/>
            </a:pPr>
            <a:endParaRPr lang="en-US" sz="500" dirty="0"/>
          </a:p>
          <a:p>
            <a:pPr marL="175999">
              <a:buSzPts val="1400"/>
            </a:pPr>
            <a:r>
              <a:rPr lang="en-US" sz="2000" b="1" dirty="0"/>
              <a:t>128 kB TCDM</a:t>
            </a:r>
          </a:p>
          <a:p>
            <a:pPr marL="575997" indent="-399998">
              <a:buClr>
                <a:srgbClr val="C00000"/>
              </a:buClr>
              <a:buSzPct val="100000"/>
              <a:buFont typeface="Wingdings" panose="05000000000000000000" pitchFamily="2" charset="2"/>
              <a:buChar char="§"/>
            </a:pPr>
            <a:r>
              <a:rPr lang="en-US" sz="1600" dirty="0"/>
              <a:t>Scratchpad for predictable memory accesses</a:t>
            </a:r>
          </a:p>
          <a:p>
            <a:pPr marL="575997" indent="-399998">
              <a:buClr>
                <a:srgbClr val="C00000"/>
              </a:buClr>
              <a:buSzPct val="100000"/>
              <a:buFont typeface="Wingdings" panose="05000000000000000000" pitchFamily="2" charset="2"/>
              <a:buChar char="§"/>
            </a:pPr>
            <a:r>
              <a:rPr lang="en-US" sz="1600" dirty="0"/>
              <a:t>32 Banks</a:t>
            </a:r>
          </a:p>
          <a:p>
            <a:pPr marL="575997" indent="-399998">
              <a:buSzPts val="1400"/>
              <a:buFont typeface="Arial" panose="020B0604020202020204" pitchFamily="34" charset="0"/>
              <a:buChar char="•"/>
            </a:pPr>
            <a:endParaRPr lang="en-US" sz="500" b="1" dirty="0"/>
          </a:p>
          <a:p>
            <a:pPr marL="175999">
              <a:buSzPts val="1400"/>
            </a:pPr>
            <a:r>
              <a:rPr lang="en-US" sz="2000" b="1" dirty="0"/>
              <a:t>Custom ISA extensions</a:t>
            </a:r>
          </a:p>
          <a:p>
            <a:pPr marL="575997" indent="-399998">
              <a:buClr>
                <a:srgbClr val="C00000"/>
              </a:buClr>
              <a:buSzPct val="100000"/>
              <a:buFont typeface="Wingdings" panose="05000000000000000000" pitchFamily="2" charset="2"/>
              <a:buChar char="§"/>
            </a:pPr>
            <a:r>
              <a:rPr lang="en-US" sz="1600" dirty="0" err="1"/>
              <a:t>Xfrep</a:t>
            </a:r>
            <a:r>
              <a:rPr lang="en-US" sz="1600" dirty="0"/>
              <a:t>, </a:t>
            </a:r>
            <a:r>
              <a:rPr lang="en-US" sz="1600" dirty="0" err="1"/>
              <a:t>Xssr</a:t>
            </a:r>
            <a:endParaRPr lang="en-US" sz="1600" dirty="0"/>
          </a:p>
          <a:p>
            <a:pPr marL="575997" indent="-399998">
              <a:buClr>
                <a:srgbClr val="C00000"/>
              </a:buClr>
              <a:buSzPct val="100000"/>
              <a:buFont typeface="Wingdings" panose="05000000000000000000" pitchFamily="2" charset="2"/>
              <a:buChar char="§"/>
            </a:pPr>
            <a:r>
              <a:rPr lang="en-US" sz="1600" b="1" dirty="0">
                <a:solidFill>
                  <a:srgbClr val="FF0000"/>
                </a:solidFill>
              </a:rPr>
              <a:t>New: </a:t>
            </a:r>
            <a:r>
              <a:rPr lang="en-US" sz="1600" b="1" dirty="0" err="1">
                <a:solidFill>
                  <a:srgbClr val="FF0000"/>
                </a:solidFill>
              </a:rPr>
              <a:t>Xissr</a:t>
            </a:r>
            <a:r>
              <a:rPr lang="en-US" sz="1600" b="1" dirty="0">
                <a:solidFill>
                  <a:srgbClr val="FF0000"/>
                </a:solidFill>
              </a:rPr>
              <a:t> sparsity support</a:t>
            </a:r>
            <a:endParaRPr lang="en-US" sz="1600" dirty="0">
              <a:solidFill>
                <a:srgbClr val="FF0000"/>
              </a:solidFill>
            </a:endParaRPr>
          </a:p>
          <a:p>
            <a:pPr marL="575997" indent="-399998">
              <a:buSzPts val="1400"/>
              <a:buFont typeface="Arial" panose="020B0604020202020204" pitchFamily="34" charset="0"/>
              <a:buChar char="•"/>
            </a:pPr>
            <a:endParaRPr lang="en-GB" sz="500" b="1" dirty="0"/>
          </a:p>
          <a:p>
            <a:pPr marL="175999">
              <a:buSzPts val="1400"/>
            </a:pPr>
            <a:r>
              <a:rPr lang="en-GB" sz="2000" b="1" dirty="0"/>
              <a:t>1 FPU per Snitch core</a:t>
            </a:r>
          </a:p>
          <a:p>
            <a:pPr marL="575997" indent="-399998">
              <a:buClr>
                <a:srgbClr val="C00000"/>
              </a:buClr>
              <a:buSzPct val="100000"/>
              <a:buFont typeface="Wingdings" panose="05000000000000000000" pitchFamily="2" charset="2"/>
              <a:buChar char="§"/>
            </a:pPr>
            <a:r>
              <a:rPr lang="en-GB" sz="1600" dirty="0"/>
              <a:t>Decoupled and heavily pipelined</a:t>
            </a:r>
          </a:p>
          <a:p>
            <a:pPr marL="575997" indent="-399998">
              <a:buClr>
                <a:srgbClr val="C00000"/>
              </a:buClr>
              <a:buSzPct val="100000"/>
              <a:buFont typeface="Wingdings" panose="05000000000000000000" pitchFamily="2" charset="2"/>
              <a:buChar char="§"/>
            </a:pPr>
            <a:r>
              <a:rPr lang="en-GB" sz="1600" dirty="0"/>
              <a:t>Multi-format FPU (+SIMD)</a:t>
            </a:r>
          </a:p>
          <a:p>
            <a:pPr marL="575997" indent="-399998">
              <a:buClr>
                <a:srgbClr val="C00000"/>
              </a:buClr>
              <a:buSzPct val="100000"/>
              <a:buFont typeface="Wingdings" panose="05000000000000000000" pitchFamily="2" charset="2"/>
              <a:buChar char="§"/>
            </a:pPr>
            <a:r>
              <a:rPr lang="en-GB" sz="1600" b="1" dirty="0">
                <a:solidFill>
                  <a:srgbClr val="FF0000"/>
                </a:solidFill>
              </a:rPr>
              <a:t>New: </a:t>
            </a:r>
            <a:r>
              <a:rPr lang="en-GB" sz="1600" b="1" dirty="0" err="1">
                <a:solidFill>
                  <a:srgbClr val="FF0000"/>
                </a:solidFill>
              </a:rPr>
              <a:t>Minifloat</a:t>
            </a:r>
            <a:r>
              <a:rPr lang="en-GB" sz="1600" b="1" dirty="0">
                <a:solidFill>
                  <a:srgbClr val="FF0000"/>
                </a:solidFill>
              </a:rPr>
              <a:t> support + SDOTP</a:t>
            </a:r>
            <a:endParaRPr lang="en-US" sz="1600" b="1" dirty="0">
              <a:solidFill>
                <a:srgbClr val="FF0000"/>
              </a:solidFill>
            </a:endParaRPr>
          </a:p>
        </p:txBody>
      </p:sp>
      <p:sp>
        <p:nvSpPr>
          <p:cNvPr id="9" name="HBM Arrow">
            <a:extLst>
              <a:ext uri="{FF2B5EF4-FFF2-40B4-BE49-F238E27FC236}">
                <a16:creationId xmlns:a16="http://schemas.microsoft.com/office/drawing/2014/main" id="{8A9B5456-4582-48A4-8404-1BAA719110C5}"/>
              </a:ext>
            </a:extLst>
          </p:cNvPr>
          <p:cNvSpPr/>
          <p:nvPr/>
        </p:nvSpPr>
        <p:spPr>
          <a:xfrm flipH="1" flipV="1">
            <a:off x="3641983" y="1349066"/>
            <a:ext cx="2982284" cy="1971024"/>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
        <p:nvSpPr>
          <p:cNvPr id="10" name="HBM Arrow">
            <a:extLst>
              <a:ext uri="{FF2B5EF4-FFF2-40B4-BE49-F238E27FC236}">
                <a16:creationId xmlns:a16="http://schemas.microsoft.com/office/drawing/2014/main" id="{FF8CBA13-3D3C-4A67-B486-7B412A3AC1FD}"/>
              </a:ext>
            </a:extLst>
          </p:cNvPr>
          <p:cNvSpPr/>
          <p:nvPr/>
        </p:nvSpPr>
        <p:spPr>
          <a:xfrm flipH="1" flipV="1">
            <a:off x="2325049" y="2005084"/>
            <a:ext cx="7435303" cy="1099000"/>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
        <p:nvSpPr>
          <p:cNvPr id="11" name="HBM Arrow">
            <a:extLst>
              <a:ext uri="{FF2B5EF4-FFF2-40B4-BE49-F238E27FC236}">
                <a16:creationId xmlns:a16="http://schemas.microsoft.com/office/drawing/2014/main" id="{86E0FA5F-9673-432B-892C-6917459D56AA}"/>
              </a:ext>
            </a:extLst>
          </p:cNvPr>
          <p:cNvSpPr/>
          <p:nvPr/>
        </p:nvSpPr>
        <p:spPr>
          <a:xfrm flipH="1">
            <a:off x="2325051" y="2384064"/>
            <a:ext cx="4355219" cy="676236"/>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
        <p:nvSpPr>
          <p:cNvPr id="12" name="HBM Arrow">
            <a:extLst>
              <a:ext uri="{FF2B5EF4-FFF2-40B4-BE49-F238E27FC236}">
                <a16:creationId xmlns:a16="http://schemas.microsoft.com/office/drawing/2014/main" id="{148F238E-192D-4B85-A039-84BEC7C19223}"/>
              </a:ext>
            </a:extLst>
          </p:cNvPr>
          <p:cNvSpPr/>
          <p:nvPr/>
        </p:nvSpPr>
        <p:spPr>
          <a:xfrm flipH="1">
            <a:off x="4291162" y="3104085"/>
            <a:ext cx="3845145" cy="1905798"/>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Tree>
    <p:extLst>
      <p:ext uri="{BB962C8B-B14F-4D97-AF65-F5344CB8AC3E}">
        <p14:creationId xmlns:p14="http://schemas.microsoft.com/office/powerpoint/2010/main" val="99680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9" end="9"/>
                                            </p:txEl>
                                          </p:spTgt>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3" end="13"/>
                                            </p:txEl>
                                          </p:spTgt>
                                        </p:tgtEl>
                                        <p:attrNameLst>
                                          <p:attrName>style.visibility</p:attrName>
                                        </p:attrNameLst>
                                      </p:cBhvr>
                                      <p:to>
                                        <p:strVal val="visible"/>
                                      </p:to>
                                    </p:set>
                                  </p:childTnLst>
                                </p:cTn>
                              </p:par>
                              <p:par>
                                <p:cTn id="39" presetID="1" presetClass="exit"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
                                            <p:txEl>
                                              <p:pRg st="15" end="1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16" end="16"/>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17" end="1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18" end="18"/>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1" grpId="1"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E5EDB9-D6AE-5442-AEB8-00C7AFBC4BE8}"/>
              </a:ext>
            </a:extLst>
          </p:cNvPr>
          <p:cNvSpPr>
            <a:spLocks noGrp="1"/>
          </p:cNvSpPr>
          <p:nvPr>
            <p:ph type="title"/>
          </p:nvPr>
        </p:nvSpPr>
        <p:spPr>
          <a:xfrm>
            <a:off x="1080069" y="124194"/>
            <a:ext cx="10079846" cy="719989"/>
          </a:xfrm>
          <a:noFill/>
        </p:spPr>
        <p:txBody>
          <a:bodyPr vert="horz" lIns="0" tIns="0" rIns="0" bIns="0" rtlCol="0" anchor="ctr" anchorCtr="0">
            <a:noAutofit/>
          </a:bodyPr>
          <a:lstStyle/>
          <a:p>
            <a:r>
              <a:rPr lang="en-US" dirty="0"/>
              <a:t>Computing is Power Bound: ML</a:t>
            </a:r>
          </a:p>
        </p:txBody>
      </p:sp>
      <p:sp>
        <p:nvSpPr>
          <p:cNvPr id="22" name="Slide Number Placeholder 21">
            <a:extLst>
              <a:ext uri="{FF2B5EF4-FFF2-40B4-BE49-F238E27FC236}">
                <a16:creationId xmlns:a16="http://schemas.microsoft.com/office/drawing/2014/main" id="{314D63CA-A780-454E-A623-F9109053DD8C}"/>
              </a:ext>
            </a:extLst>
          </p:cNvPr>
          <p:cNvSpPr>
            <a:spLocks noGrp="1"/>
          </p:cNvSpPr>
          <p:nvPr>
            <p:ph type="sldNum" sz="quarter" idx="12"/>
          </p:nvPr>
        </p:nvSpPr>
        <p:spPr/>
        <p:txBody>
          <a:bodyPr/>
          <a:lstStyle/>
          <a:p>
            <a:fld id="{5ACA52AF-F19D-405C-AD5F-7D94B96A5CC3}" type="slidenum">
              <a:rPr lang="de-CH" noProof="0" smtClean="0"/>
              <a:t>3</a:t>
            </a:fld>
            <a:endParaRPr lang="de-CH" noProof="0" dirty="0"/>
          </a:p>
        </p:txBody>
      </p:sp>
      <p:sp>
        <p:nvSpPr>
          <p:cNvPr id="23" name="TextBox 22">
            <a:extLst>
              <a:ext uri="{FF2B5EF4-FFF2-40B4-BE49-F238E27FC236}">
                <a16:creationId xmlns:a16="http://schemas.microsoft.com/office/drawing/2014/main" id="{22121205-1D30-47A8-B15B-D9E68116EB4E}"/>
              </a:ext>
            </a:extLst>
          </p:cNvPr>
          <p:cNvSpPr txBox="1"/>
          <p:nvPr/>
        </p:nvSpPr>
        <p:spPr>
          <a:xfrm>
            <a:off x="4214644" y="4585425"/>
            <a:ext cx="3506088" cy="383182"/>
          </a:xfrm>
          <a:prstGeom prst="rect">
            <a:avLst/>
          </a:prstGeom>
          <a:noFill/>
        </p:spPr>
        <p:txBody>
          <a:bodyPr wrap="none" rtlCol="0">
            <a:spAutoFit/>
          </a:bodyPr>
          <a:lstStyle>
            <a:defPPr>
              <a:defRPr lang="en-US"/>
            </a:defPPr>
            <a:lvl1pPr>
              <a:defRPr sz="1890" b="1">
                <a:solidFill>
                  <a:srgbClr val="FF0000"/>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sym typeface="Wingdings" pitchFamily="2" charset="2"/>
              </a:rPr>
              <a:t>AI training: 10x every year!!! </a:t>
            </a:r>
            <a:endParaRPr dirty="0"/>
          </a:p>
        </p:txBody>
      </p:sp>
      <p:pic>
        <p:nvPicPr>
          <p:cNvPr id="3" name="Picture 2">
            <a:extLst>
              <a:ext uri="{FF2B5EF4-FFF2-40B4-BE49-F238E27FC236}">
                <a16:creationId xmlns:a16="http://schemas.microsoft.com/office/drawing/2014/main" id="{8D42158C-4F7E-49AC-A9E0-E97DF4E4D091}"/>
              </a:ext>
            </a:extLst>
          </p:cNvPr>
          <p:cNvPicPr>
            <a:picLocks noChangeAspect="1"/>
          </p:cNvPicPr>
          <p:nvPr/>
        </p:nvPicPr>
        <p:blipFill>
          <a:blip r:embed="rId3"/>
          <a:stretch>
            <a:fillRect/>
          </a:stretch>
        </p:blipFill>
        <p:spPr>
          <a:xfrm>
            <a:off x="1080069" y="762819"/>
            <a:ext cx="8745298" cy="4923012"/>
          </a:xfrm>
          <a:prstGeom prst="rect">
            <a:avLst/>
          </a:prstGeom>
        </p:spPr>
      </p:pic>
      <p:sp>
        <p:nvSpPr>
          <p:cNvPr id="10" name="Espace réservé du pied de page 5">
            <a:extLst>
              <a:ext uri="{FF2B5EF4-FFF2-40B4-BE49-F238E27FC236}">
                <a16:creationId xmlns:a16="http://schemas.microsoft.com/office/drawing/2014/main" id="{72F79A70-35A2-48B2-854D-1E56AAD61144}"/>
              </a:ext>
            </a:extLst>
          </p:cNvPr>
          <p:cNvSpPr txBox="1">
            <a:spLocks/>
          </p:cNvSpPr>
          <p:nvPr/>
        </p:nvSpPr>
        <p:spPr>
          <a:xfrm>
            <a:off x="6518631" y="5191911"/>
            <a:ext cx="4904717" cy="32599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945" dirty="0"/>
              <a:t>Sevilla 22: arXiv:2202.05924</a:t>
            </a:r>
          </a:p>
          <a:p>
            <a:pPr algn="r"/>
            <a:endParaRPr lang="fr-FR" sz="945" dirty="0"/>
          </a:p>
        </p:txBody>
      </p:sp>
      <p:sp>
        <p:nvSpPr>
          <p:cNvPr id="11" name="TextBox 10">
            <a:extLst>
              <a:ext uri="{FF2B5EF4-FFF2-40B4-BE49-F238E27FC236}">
                <a16:creationId xmlns:a16="http://schemas.microsoft.com/office/drawing/2014/main" id="{8094EE57-C777-497D-AD54-EC0C1E2BD90E}"/>
              </a:ext>
            </a:extLst>
          </p:cNvPr>
          <p:cNvSpPr txBox="1"/>
          <p:nvPr/>
        </p:nvSpPr>
        <p:spPr>
          <a:xfrm>
            <a:off x="2554082" y="5750533"/>
            <a:ext cx="7042312" cy="461665"/>
          </a:xfrm>
          <a:prstGeom prst="rect">
            <a:avLst/>
          </a:prstGeom>
          <a:noFill/>
        </p:spPr>
        <p:txBody>
          <a:bodyPr wrap="none" rtlCol="0">
            <a:spAutoFit/>
          </a:bodyPr>
          <a:lstStyle>
            <a:defPPr>
              <a:defRPr lang="en-US"/>
            </a:defPPr>
            <a:lvl1pPr>
              <a:defRPr sz="1890" b="1">
                <a:solidFill>
                  <a:srgbClr val="FF0000"/>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2400" dirty="0">
                <a:sym typeface="Wingdings" pitchFamily="2" charset="2"/>
              </a:rPr>
              <a:t>Machine Learning (training): 10x every 2 years </a:t>
            </a:r>
            <a:endParaRPr sz="2400" dirty="0"/>
          </a:p>
        </p:txBody>
      </p:sp>
      <p:sp>
        <p:nvSpPr>
          <p:cNvPr id="12" name="TextBox 11">
            <a:extLst>
              <a:ext uri="{FF2B5EF4-FFF2-40B4-BE49-F238E27FC236}">
                <a16:creationId xmlns:a16="http://schemas.microsoft.com/office/drawing/2014/main" id="{4C6BAF37-4B81-48FF-A435-45FA75A8FD32}"/>
              </a:ext>
            </a:extLst>
          </p:cNvPr>
          <p:cNvSpPr txBox="1"/>
          <p:nvPr/>
        </p:nvSpPr>
        <p:spPr>
          <a:xfrm>
            <a:off x="8172999" y="506938"/>
            <a:ext cx="3116669" cy="369332"/>
          </a:xfrm>
          <a:prstGeom prst="rect">
            <a:avLst/>
          </a:prstGeom>
          <a:noFill/>
        </p:spPr>
        <p:txBody>
          <a:bodyPr wrap="square">
            <a:spAutoFit/>
          </a:bodyPr>
          <a:lstStyle/>
          <a:p>
            <a:r>
              <a:rPr lang="en-US" b="1" kern="0" dirty="0">
                <a:solidFill>
                  <a:srgbClr val="76933C"/>
                </a:solidFill>
                <a:latin typeface="Calibri" panose="020F0502020204030204" pitchFamily="34" charset="0"/>
                <a:cs typeface="Calibri" panose="020F0502020204030204" pitchFamily="34" charset="0"/>
              </a:rPr>
              <a:t>(Largest datacenter &lt;150MW)</a:t>
            </a:r>
            <a:endParaRPr lang="en-US" dirty="0"/>
          </a:p>
        </p:txBody>
      </p:sp>
    </p:spTree>
    <p:extLst>
      <p:ext uri="{BB962C8B-B14F-4D97-AF65-F5344CB8AC3E}">
        <p14:creationId xmlns:p14="http://schemas.microsoft.com/office/powerpoint/2010/main" val="241676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Timeline&#10;&#10;Description automatically generated">
            <a:extLst>
              <a:ext uri="{FF2B5EF4-FFF2-40B4-BE49-F238E27FC236}">
                <a16:creationId xmlns:a16="http://schemas.microsoft.com/office/drawing/2014/main" id="{7FBE459A-83FE-408A-9D06-B0C974DB65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035" y="1621057"/>
            <a:ext cx="5205926" cy="3757375"/>
          </a:xfrm>
          <a:prstGeom prst="rect">
            <a:avLst/>
          </a:prstGeom>
        </p:spPr>
      </p:pic>
      <p:pic>
        <p:nvPicPr>
          <p:cNvPr id="31" name="Picture 30" descr="Timeline&#10;&#10;Description automatically generated">
            <a:extLst>
              <a:ext uri="{FF2B5EF4-FFF2-40B4-BE49-F238E27FC236}">
                <a16:creationId xmlns:a16="http://schemas.microsoft.com/office/drawing/2014/main" id="{617BED7A-D261-4FEA-8CEB-3E55624F7E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380" y="1126243"/>
            <a:ext cx="5169546" cy="4554124"/>
          </a:xfrm>
          <a:prstGeom prst="rect">
            <a:avLst/>
          </a:prstGeom>
        </p:spPr>
      </p:pic>
      <p:sp>
        <p:nvSpPr>
          <p:cNvPr id="3" name="Title 2">
            <a:extLst>
              <a:ext uri="{FF2B5EF4-FFF2-40B4-BE49-F238E27FC236}">
                <a16:creationId xmlns:a16="http://schemas.microsoft.com/office/drawing/2014/main" id="{EAF418E0-40A2-4CF7-B716-8E661E45E27B}"/>
              </a:ext>
            </a:extLst>
          </p:cNvPr>
          <p:cNvSpPr>
            <a:spLocks noGrp="1"/>
          </p:cNvSpPr>
          <p:nvPr>
            <p:ph type="title"/>
          </p:nvPr>
        </p:nvSpPr>
        <p:spPr/>
        <p:txBody>
          <a:bodyPr/>
          <a:lstStyle/>
          <a:p>
            <a:r>
              <a:rPr lang="en-US" b="1" dirty="0"/>
              <a:t>To Snitch Group</a:t>
            </a:r>
            <a:endParaRPr lang="LID4096" b="1" dirty="0"/>
          </a:p>
        </p:txBody>
      </p:sp>
      <p:sp>
        <p:nvSpPr>
          <p:cNvPr id="6" name="Slide Number Placeholder 5">
            <a:extLst>
              <a:ext uri="{FF2B5EF4-FFF2-40B4-BE49-F238E27FC236}">
                <a16:creationId xmlns:a16="http://schemas.microsoft.com/office/drawing/2014/main" id="{2639B8D9-4A31-45B8-8A31-7D7635BB7E0B}"/>
              </a:ext>
            </a:extLst>
          </p:cNvPr>
          <p:cNvSpPr>
            <a:spLocks noGrp="1"/>
          </p:cNvSpPr>
          <p:nvPr>
            <p:ph type="sldNum" sz="quarter" idx="12"/>
          </p:nvPr>
        </p:nvSpPr>
        <p:spPr/>
        <p:txBody>
          <a:bodyPr/>
          <a:lstStyle/>
          <a:p>
            <a:fld id="{22DECF6A-13F7-418C-BBFC-95033FFCD5F1}" type="slidenum">
              <a:rPr lang="en-US" noProof="1" smtClean="0"/>
              <a:pPr/>
              <a:t>30</a:t>
            </a:fld>
            <a:endParaRPr lang="en-US" noProof="1"/>
          </a:p>
        </p:txBody>
      </p:sp>
      <p:grpSp>
        <p:nvGrpSpPr>
          <p:cNvPr id="9" name="Group 8">
            <a:extLst>
              <a:ext uri="{FF2B5EF4-FFF2-40B4-BE49-F238E27FC236}">
                <a16:creationId xmlns:a16="http://schemas.microsoft.com/office/drawing/2014/main" id="{A235C879-E0EE-4DAC-9571-0F75351B35EB}"/>
              </a:ext>
            </a:extLst>
          </p:cNvPr>
          <p:cNvGrpSpPr/>
          <p:nvPr/>
        </p:nvGrpSpPr>
        <p:grpSpPr>
          <a:xfrm>
            <a:off x="-203192" y="1334580"/>
            <a:ext cx="6288171" cy="4137450"/>
            <a:chOff x="4558092" y="1168731"/>
            <a:chExt cx="4991101" cy="3284012"/>
          </a:xfrm>
          <a:solidFill>
            <a:schemeClr val="bg2"/>
          </a:solidFill>
        </p:grpSpPr>
        <p:sp>
          <p:nvSpPr>
            <p:cNvPr id="10" name="Rectangle 9">
              <a:extLst>
                <a:ext uri="{FF2B5EF4-FFF2-40B4-BE49-F238E27FC236}">
                  <a16:creationId xmlns:a16="http://schemas.microsoft.com/office/drawing/2014/main" id="{2BD75E95-F796-4C93-BF53-CA8442D5C11C}"/>
                </a:ext>
              </a:extLst>
            </p:cNvPr>
            <p:cNvSpPr/>
            <p:nvPr/>
          </p:nvSpPr>
          <p:spPr>
            <a:xfrm>
              <a:off x="9094477" y="1265375"/>
              <a:ext cx="454716" cy="3090725"/>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1" name="Rectangle 10">
              <a:extLst>
                <a:ext uri="{FF2B5EF4-FFF2-40B4-BE49-F238E27FC236}">
                  <a16:creationId xmlns:a16="http://schemas.microsoft.com/office/drawing/2014/main" id="{70D8EBCF-3FEF-4D94-874B-5F6DEB2DFF0F}"/>
                </a:ext>
              </a:extLst>
            </p:cNvPr>
            <p:cNvSpPr/>
            <p:nvPr/>
          </p:nvSpPr>
          <p:spPr>
            <a:xfrm>
              <a:off x="4694280" y="3086087"/>
              <a:ext cx="4520883" cy="1366656"/>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2" name="Rectangle 11">
              <a:extLst>
                <a:ext uri="{FF2B5EF4-FFF2-40B4-BE49-F238E27FC236}">
                  <a16:creationId xmlns:a16="http://schemas.microsoft.com/office/drawing/2014/main" id="{FFC6CB70-5EF8-444E-899E-57DC7067B19C}"/>
                </a:ext>
              </a:extLst>
            </p:cNvPr>
            <p:cNvSpPr/>
            <p:nvPr/>
          </p:nvSpPr>
          <p:spPr>
            <a:xfrm>
              <a:off x="4768849" y="1168731"/>
              <a:ext cx="4676935" cy="1304116"/>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3" name="Rectangle 12">
              <a:extLst>
                <a:ext uri="{FF2B5EF4-FFF2-40B4-BE49-F238E27FC236}">
                  <a16:creationId xmlns:a16="http://schemas.microsoft.com/office/drawing/2014/main" id="{398DA1F0-BEF7-4E69-9661-ECC96C1653C7}"/>
                </a:ext>
              </a:extLst>
            </p:cNvPr>
            <p:cNvSpPr/>
            <p:nvPr/>
          </p:nvSpPr>
          <p:spPr>
            <a:xfrm>
              <a:off x="4558092" y="2472847"/>
              <a:ext cx="3613895" cy="61324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grpSp>
      <p:cxnSp>
        <p:nvCxnSpPr>
          <p:cNvPr id="14" name="Straight Connector 13">
            <a:extLst>
              <a:ext uri="{FF2B5EF4-FFF2-40B4-BE49-F238E27FC236}">
                <a16:creationId xmlns:a16="http://schemas.microsoft.com/office/drawing/2014/main" id="{3128A5E4-046F-4D12-AC4E-D81052100EE6}"/>
              </a:ext>
            </a:extLst>
          </p:cNvPr>
          <p:cNvCxnSpPr>
            <a:cxnSpLocks/>
          </p:cNvCxnSpPr>
          <p:nvPr/>
        </p:nvCxnSpPr>
        <p:spPr>
          <a:xfrm flipV="1">
            <a:off x="5482429" y="1504041"/>
            <a:ext cx="867951" cy="14334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F8B8A21-C167-4C3E-A6A6-44E06007883A}"/>
              </a:ext>
            </a:extLst>
          </p:cNvPr>
          <p:cNvCxnSpPr>
            <a:cxnSpLocks/>
          </p:cNvCxnSpPr>
          <p:nvPr/>
        </p:nvCxnSpPr>
        <p:spPr>
          <a:xfrm>
            <a:off x="5482429" y="3710138"/>
            <a:ext cx="867951" cy="16065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734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Timeline&#10;&#10;Description automatically generated">
            <a:extLst>
              <a:ext uri="{FF2B5EF4-FFF2-40B4-BE49-F238E27FC236}">
                <a16:creationId xmlns:a16="http://schemas.microsoft.com/office/drawing/2014/main" id="{FC49328F-76B4-4B61-B997-8CBCDC5B35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035" y="1621057"/>
            <a:ext cx="5205926" cy="3757375"/>
          </a:xfrm>
          <a:prstGeom prst="rect">
            <a:avLst/>
          </a:prstGeom>
        </p:spPr>
      </p:pic>
      <p:sp>
        <p:nvSpPr>
          <p:cNvPr id="3" name="Title 2">
            <a:extLst>
              <a:ext uri="{FF2B5EF4-FFF2-40B4-BE49-F238E27FC236}">
                <a16:creationId xmlns:a16="http://schemas.microsoft.com/office/drawing/2014/main" id="{EAF418E0-40A2-4CF7-B716-8E661E45E27B}"/>
              </a:ext>
            </a:extLst>
          </p:cNvPr>
          <p:cNvSpPr>
            <a:spLocks noGrp="1"/>
          </p:cNvSpPr>
          <p:nvPr>
            <p:ph type="title"/>
          </p:nvPr>
        </p:nvSpPr>
        <p:spPr/>
        <p:txBody>
          <a:bodyPr/>
          <a:lstStyle/>
          <a:p>
            <a:r>
              <a:rPr lang="en-US" b="1" dirty="0"/>
              <a:t>Snitch Group</a:t>
            </a:r>
            <a:endParaRPr lang="LID4096" b="1" dirty="0"/>
          </a:p>
        </p:txBody>
      </p:sp>
      <p:sp>
        <p:nvSpPr>
          <p:cNvPr id="6" name="Slide Number Placeholder 5">
            <a:extLst>
              <a:ext uri="{FF2B5EF4-FFF2-40B4-BE49-F238E27FC236}">
                <a16:creationId xmlns:a16="http://schemas.microsoft.com/office/drawing/2014/main" id="{2639B8D9-4A31-45B8-8A31-7D7635BB7E0B}"/>
              </a:ext>
            </a:extLst>
          </p:cNvPr>
          <p:cNvSpPr>
            <a:spLocks noGrp="1"/>
          </p:cNvSpPr>
          <p:nvPr>
            <p:ph type="sldNum" sz="quarter" idx="12"/>
          </p:nvPr>
        </p:nvSpPr>
        <p:spPr/>
        <p:txBody>
          <a:bodyPr/>
          <a:lstStyle/>
          <a:p>
            <a:fld id="{22DECF6A-13F7-418C-BBFC-95033FFCD5F1}" type="slidenum">
              <a:rPr lang="en-US" noProof="1" smtClean="0"/>
              <a:pPr/>
              <a:t>31</a:t>
            </a:fld>
            <a:endParaRPr lang="en-US" noProof="1"/>
          </a:p>
        </p:txBody>
      </p:sp>
      <p:sp>
        <p:nvSpPr>
          <p:cNvPr id="19" name="TextBox 18">
            <a:extLst>
              <a:ext uri="{FF2B5EF4-FFF2-40B4-BE49-F238E27FC236}">
                <a16:creationId xmlns:a16="http://schemas.microsoft.com/office/drawing/2014/main" id="{39E87700-7FDF-4651-9356-25BF3AA57FED}"/>
              </a:ext>
            </a:extLst>
          </p:cNvPr>
          <p:cNvSpPr txBox="1"/>
          <p:nvPr/>
        </p:nvSpPr>
        <p:spPr>
          <a:xfrm>
            <a:off x="6387903" y="1940784"/>
            <a:ext cx="5100562" cy="3117264"/>
          </a:xfrm>
          <a:prstGeom prst="rect">
            <a:avLst/>
          </a:prstGeom>
          <a:noFill/>
        </p:spPr>
        <p:txBody>
          <a:bodyPr wrap="square" rtlCol="0">
            <a:spAutoFit/>
          </a:bodyPr>
          <a:lstStyle/>
          <a:p>
            <a:pPr marL="175999">
              <a:buSzPts val="1400"/>
            </a:pPr>
            <a:r>
              <a:rPr lang="en-US" sz="2268" b="1" dirty="0"/>
              <a:t>4 Clusters per Group</a:t>
            </a:r>
          </a:p>
          <a:p>
            <a:pPr marL="575997" indent="-399998">
              <a:buClr>
                <a:srgbClr val="C00000"/>
              </a:buClr>
              <a:buSzPct val="100000"/>
              <a:buFont typeface="Wingdings" panose="05000000000000000000" pitchFamily="2" charset="2"/>
              <a:buChar char="§"/>
            </a:pPr>
            <a:r>
              <a:rPr lang="en-US" sz="1764" dirty="0"/>
              <a:t>Single-stage, small Integer control core</a:t>
            </a:r>
          </a:p>
          <a:p>
            <a:pPr marL="175999">
              <a:buSzPts val="1400"/>
            </a:pPr>
            <a:endParaRPr lang="en-US" sz="1764" dirty="0"/>
          </a:p>
          <a:p>
            <a:pPr marL="175999">
              <a:buSzPts val="1400"/>
            </a:pPr>
            <a:r>
              <a:rPr lang="en-US" sz="2268" b="1" dirty="0"/>
              <a:t>2 AXI Busses</a:t>
            </a:r>
          </a:p>
          <a:p>
            <a:pPr marL="535996" indent="-359997">
              <a:buClr>
                <a:srgbClr val="C00000"/>
              </a:buClr>
              <a:buSzPct val="100000"/>
              <a:buFont typeface="Wingdings" panose="05000000000000000000" pitchFamily="2" charset="2"/>
              <a:buChar char="§"/>
            </a:pPr>
            <a:r>
              <a:rPr lang="en-US" sz="1764" dirty="0"/>
              <a:t>64-bit narrow interface: config</a:t>
            </a:r>
          </a:p>
          <a:p>
            <a:pPr marL="535996" indent="-359997">
              <a:buClr>
                <a:srgbClr val="C00000"/>
              </a:buClr>
              <a:buSzPct val="100000"/>
              <a:buFont typeface="Wingdings" panose="05000000000000000000" pitchFamily="2" charset="2"/>
              <a:buChar char="§"/>
            </a:pPr>
            <a:r>
              <a:rPr lang="en-US" sz="1764" dirty="0"/>
              <a:t>512-bit wide interface: DMA</a:t>
            </a:r>
            <a:endParaRPr lang="en-US" sz="630" dirty="0"/>
          </a:p>
          <a:p>
            <a:pPr marL="518899" indent="-342900">
              <a:buClr>
                <a:srgbClr val="C00000"/>
              </a:buClr>
              <a:buSzPct val="100000"/>
              <a:buFont typeface="Wingdings" panose="05000000000000000000" pitchFamily="2" charset="2"/>
              <a:buChar char="§"/>
            </a:pPr>
            <a:endParaRPr lang="en-US" sz="2268" b="1" dirty="0"/>
          </a:p>
          <a:p>
            <a:pPr marL="175999">
              <a:buSzPts val="1400"/>
            </a:pPr>
            <a:r>
              <a:rPr lang="en-US" sz="2268" b="1" dirty="0"/>
              <a:t>Constant Cache</a:t>
            </a:r>
          </a:p>
          <a:p>
            <a:pPr marL="535996" indent="-359997">
              <a:buClr>
                <a:srgbClr val="C00000"/>
              </a:buClr>
              <a:buSzPct val="100000"/>
              <a:buFont typeface="Wingdings" panose="05000000000000000000" pitchFamily="2" charset="2"/>
              <a:buChar char="§"/>
            </a:pPr>
            <a:r>
              <a:rPr lang="en-US" sz="1764" dirty="0"/>
              <a:t>D/I-Cache hierarchy</a:t>
            </a:r>
          </a:p>
          <a:p>
            <a:pPr marL="175999">
              <a:buSzPts val="1400"/>
            </a:pPr>
            <a:endParaRPr lang="en-US" sz="1764" b="1" dirty="0"/>
          </a:p>
        </p:txBody>
      </p:sp>
      <p:sp>
        <p:nvSpPr>
          <p:cNvPr id="20" name="Periph Arrow">
            <a:extLst>
              <a:ext uri="{FF2B5EF4-FFF2-40B4-BE49-F238E27FC236}">
                <a16:creationId xmlns:a16="http://schemas.microsoft.com/office/drawing/2014/main" id="{C595A3AD-1DC9-4FE1-A377-09E330083063}"/>
              </a:ext>
            </a:extLst>
          </p:cNvPr>
          <p:cNvSpPr/>
          <p:nvPr/>
        </p:nvSpPr>
        <p:spPr>
          <a:xfrm flipV="1">
            <a:off x="5525846" y="3614895"/>
            <a:ext cx="1114106" cy="500536"/>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Lst>
            <a:ahLst/>
            <a:cxnLst>
              <a:cxn ang="0">
                <a:pos x="connsiteX0" y="connsiteY0"/>
              </a:cxn>
              <a:cxn ang="0">
                <a:pos x="connsiteX1" y="connsiteY1"/>
              </a:cxn>
            </a:cxnLst>
            <a:rect l="l" t="t" r="r" b="b"/>
            <a:pathLst>
              <a:path w="2918816" h="527120">
                <a:moveTo>
                  <a:pt x="0" y="0"/>
                </a:moveTo>
                <a:cubicBezTo>
                  <a:pt x="639295" y="6920"/>
                  <a:pt x="1983750" y="513966"/>
                  <a:pt x="2918816" y="527120"/>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
        <p:nvSpPr>
          <p:cNvPr id="21" name="HBM Arrow">
            <a:extLst>
              <a:ext uri="{FF2B5EF4-FFF2-40B4-BE49-F238E27FC236}">
                <a16:creationId xmlns:a16="http://schemas.microsoft.com/office/drawing/2014/main" id="{05A059FB-EF67-4AB6-9D19-627806F81FCE}"/>
              </a:ext>
            </a:extLst>
          </p:cNvPr>
          <p:cNvSpPr/>
          <p:nvPr/>
        </p:nvSpPr>
        <p:spPr>
          <a:xfrm>
            <a:off x="5542881" y="2659091"/>
            <a:ext cx="1114105" cy="695566"/>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
        <p:nvSpPr>
          <p:cNvPr id="22" name="HBM Arrow">
            <a:extLst>
              <a:ext uri="{FF2B5EF4-FFF2-40B4-BE49-F238E27FC236}">
                <a16:creationId xmlns:a16="http://schemas.microsoft.com/office/drawing/2014/main" id="{ED08D10A-469A-4D37-B13C-7328741FE4A8}"/>
              </a:ext>
            </a:extLst>
          </p:cNvPr>
          <p:cNvSpPr/>
          <p:nvPr/>
        </p:nvSpPr>
        <p:spPr>
          <a:xfrm flipV="1">
            <a:off x="5028451" y="2163487"/>
            <a:ext cx="1628534" cy="764410"/>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a:solidFill>
                <a:schemeClr val="accent6"/>
              </a:solidFill>
            </a:endParaRPr>
          </a:p>
        </p:txBody>
      </p:sp>
      <p:sp>
        <p:nvSpPr>
          <p:cNvPr id="23" name="HBM Arrow">
            <a:extLst>
              <a:ext uri="{FF2B5EF4-FFF2-40B4-BE49-F238E27FC236}">
                <a16:creationId xmlns:a16="http://schemas.microsoft.com/office/drawing/2014/main" id="{F4B0E26F-3BC6-4F89-9F8A-52189A94EFD5}"/>
              </a:ext>
            </a:extLst>
          </p:cNvPr>
          <p:cNvSpPr/>
          <p:nvPr/>
        </p:nvSpPr>
        <p:spPr>
          <a:xfrm flipV="1">
            <a:off x="1666549" y="4591277"/>
            <a:ext cx="4973402" cy="57601"/>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dirty="0">
              <a:solidFill>
                <a:schemeClr val="accent6"/>
              </a:solidFill>
            </a:endParaRPr>
          </a:p>
        </p:txBody>
      </p:sp>
    </p:spTree>
    <p:extLst>
      <p:ext uri="{BB962C8B-B14F-4D97-AF65-F5344CB8AC3E}">
        <p14:creationId xmlns:p14="http://schemas.microsoft.com/office/powerpoint/2010/main" val="3549541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1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27" presetID="1" presetClass="entr" presetSubtype="0" fill="hold" nodeType="withEffect">
                                  <p:stCondLst>
                                    <p:cond delay="0"/>
                                  </p:stCondLst>
                                  <p:childTnLst>
                                    <p:set>
                                      <p:cBhvr>
                                        <p:cTn id="28" dur="1" fill="hold">
                                          <p:stCondLst>
                                            <p:cond delay="0"/>
                                          </p:stCondLst>
                                        </p:cTn>
                                        <p:tgtEl>
                                          <p:spTgt spid="19">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A picture containing timeline&#10;&#10;Description automatically generated">
            <a:extLst>
              <a:ext uri="{FF2B5EF4-FFF2-40B4-BE49-F238E27FC236}">
                <a16:creationId xmlns:a16="http://schemas.microsoft.com/office/drawing/2014/main" id="{5C251B85-558F-4CEB-B6B3-1154938965C3}"/>
              </a:ext>
            </a:extLst>
          </p:cNvPr>
          <p:cNvPicPr>
            <a:picLocks noChangeAspect="1"/>
          </p:cNvPicPr>
          <p:nvPr/>
        </p:nvPicPr>
        <p:blipFill rotWithShape="1">
          <a:blip r:embed="rId2">
            <a:extLst>
              <a:ext uri="{28A0092B-C50C-407E-A947-70E740481C1C}">
                <a14:useLocalDpi xmlns:a14="http://schemas.microsoft.com/office/drawing/2010/main" val="0"/>
              </a:ext>
            </a:extLst>
          </a:blip>
          <a:srcRect l="4219" t="21976" r="736"/>
          <a:stretch/>
        </p:blipFill>
        <p:spPr>
          <a:xfrm>
            <a:off x="5577659" y="905890"/>
            <a:ext cx="5846739" cy="5272777"/>
          </a:xfrm>
          <a:prstGeom prst="rect">
            <a:avLst/>
          </a:prstGeom>
        </p:spPr>
      </p:pic>
      <p:sp>
        <p:nvSpPr>
          <p:cNvPr id="3" name="Title 2">
            <a:extLst>
              <a:ext uri="{FF2B5EF4-FFF2-40B4-BE49-F238E27FC236}">
                <a16:creationId xmlns:a16="http://schemas.microsoft.com/office/drawing/2014/main" id="{4B647369-CAD7-4364-AAC8-A5FE14C8229D}"/>
              </a:ext>
            </a:extLst>
          </p:cNvPr>
          <p:cNvSpPr>
            <a:spLocks noGrp="1"/>
          </p:cNvSpPr>
          <p:nvPr>
            <p:ph type="title"/>
          </p:nvPr>
        </p:nvSpPr>
        <p:spPr/>
        <p:txBody>
          <a:bodyPr/>
          <a:lstStyle/>
          <a:p>
            <a:r>
              <a:rPr lang="en-US" b="1" dirty="0"/>
              <a:t>From Snitch Group</a:t>
            </a:r>
            <a:endParaRPr lang="LID4096" b="1" dirty="0"/>
          </a:p>
        </p:txBody>
      </p:sp>
      <p:sp>
        <p:nvSpPr>
          <p:cNvPr id="6" name="Slide Number Placeholder 5">
            <a:extLst>
              <a:ext uri="{FF2B5EF4-FFF2-40B4-BE49-F238E27FC236}">
                <a16:creationId xmlns:a16="http://schemas.microsoft.com/office/drawing/2014/main" id="{031B09B5-EA89-42C5-98CF-8A04EE118136}"/>
              </a:ext>
            </a:extLst>
          </p:cNvPr>
          <p:cNvSpPr>
            <a:spLocks noGrp="1"/>
          </p:cNvSpPr>
          <p:nvPr>
            <p:ph type="sldNum" sz="quarter" idx="12"/>
          </p:nvPr>
        </p:nvSpPr>
        <p:spPr/>
        <p:txBody>
          <a:bodyPr/>
          <a:lstStyle/>
          <a:p>
            <a:fld id="{22DECF6A-13F7-418C-BBFC-95033FFCD5F1}" type="slidenum">
              <a:rPr lang="en-US" noProof="1" smtClean="0"/>
              <a:pPr/>
              <a:t>32</a:t>
            </a:fld>
            <a:endParaRPr lang="en-US" noProof="1"/>
          </a:p>
        </p:txBody>
      </p:sp>
      <p:grpSp>
        <p:nvGrpSpPr>
          <p:cNvPr id="9" name="Group 8">
            <a:extLst>
              <a:ext uri="{FF2B5EF4-FFF2-40B4-BE49-F238E27FC236}">
                <a16:creationId xmlns:a16="http://schemas.microsoft.com/office/drawing/2014/main" id="{87AB15B5-367C-4A54-A1F1-1341AB2F921D}"/>
              </a:ext>
            </a:extLst>
          </p:cNvPr>
          <p:cNvGrpSpPr/>
          <p:nvPr/>
        </p:nvGrpSpPr>
        <p:grpSpPr>
          <a:xfrm>
            <a:off x="5470024" y="952025"/>
            <a:ext cx="5804581" cy="5284640"/>
            <a:chOff x="294539" y="1326451"/>
            <a:chExt cx="4607262" cy="4097673"/>
          </a:xfrm>
          <a:solidFill>
            <a:schemeClr val="bg2"/>
          </a:solidFill>
        </p:grpSpPr>
        <p:sp>
          <p:nvSpPr>
            <p:cNvPr id="10" name="Rectangle 9">
              <a:extLst>
                <a:ext uri="{FF2B5EF4-FFF2-40B4-BE49-F238E27FC236}">
                  <a16:creationId xmlns:a16="http://schemas.microsoft.com/office/drawing/2014/main" id="{78565F07-9ECB-473C-A6D7-81AC255FB1BF}"/>
                </a:ext>
              </a:extLst>
            </p:cNvPr>
            <p:cNvSpPr/>
            <p:nvPr/>
          </p:nvSpPr>
          <p:spPr>
            <a:xfrm>
              <a:off x="294539" y="1326451"/>
              <a:ext cx="2062331" cy="4036563"/>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1" name="Rectangle 10">
              <a:extLst>
                <a:ext uri="{FF2B5EF4-FFF2-40B4-BE49-F238E27FC236}">
                  <a16:creationId xmlns:a16="http://schemas.microsoft.com/office/drawing/2014/main" id="{DF264B28-4124-4031-AA65-6D2DAB96D8BA}"/>
                </a:ext>
              </a:extLst>
            </p:cNvPr>
            <p:cNvSpPr/>
            <p:nvPr/>
          </p:nvSpPr>
          <p:spPr>
            <a:xfrm>
              <a:off x="2909320" y="1326451"/>
              <a:ext cx="1992481" cy="4097673"/>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2" name="Rectangle 11">
              <a:extLst>
                <a:ext uri="{FF2B5EF4-FFF2-40B4-BE49-F238E27FC236}">
                  <a16:creationId xmlns:a16="http://schemas.microsoft.com/office/drawing/2014/main" id="{5C51D4AD-CF86-411C-B2C9-D6176E5F8F93}"/>
                </a:ext>
              </a:extLst>
            </p:cNvPr>
            <p:cNvSpPr/>
            <p:nvPr/>
          </p:nvSpPr>
          <p:spPr>
            <a:xfrm>
              <a:off x="2356870" y="1326451"/>
              <a:ext cx="552450" cy="1833078"/>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sp>
          <p:nvSpPr>
            <p:cNvPr id="13" name="Rectangle 12">
              <a:extLst>
                <a:ext uri="{FF2B5EF4-FFF2-40B4-BE49-F238E27FC236}">
                  <a16:creationId xmlns:a16="http://schemas.microsoft.com/office/drawing/2014/main" id="{8280161C-83E2-4609-B84F-99183BA99184}"/>
                </a:ext>
              </a:extLst>
            </p:cNvPr>
            <p:cNvSpPr/>
            <p:nvPr/>
          </p:nvSpPr>
          <p:spPr>
            <a:xfrm>
              <a:off x="2356870" y="3759545"/>
              <a:ext cx="552450" cy="1655381"/>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ID4096" sz="2268"/>
            </a:p>
          </p:txBody>
        </p:sp>
      </p:grpSp>
      <p:cxnSp>
        <p:nvCxnSpPr>
          <p:cNvPr id="14" name="Straight Connector 13">
            <a:extLst>
              <a:ext uri="{FF2B5EF4-FFF2-40B4-BE49-F238E27FC236}">
                <a16:creationId xmlns:a16="http://schemas.microsoft.com/office/drawing/2014/main" id="{8B148A32-1B69-455B-8051-21A95B73EC30}"/>
              </a:ext>
            </a:extLst>
          </p:cNvPr>
          <p:cNvCxnSpPr>
            <a:cxnSpLocks/>
          </p:cNvCxnSpPr>
          <p:nvPr/>
        </p:nvCxnSpPr>
        <p:spPr>
          <a:xfrm flipV="1">
            <a:off x="5629961" y="4017423"/>
            <a:ext cx="2438345" cy="89150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17A4DCA-3790-48C8-B1EC-F1FA267FDFAA}"/>
              </a:ext>
            </a:extLst>
          </p:cNvPr>
          <p:cNvCxnSpPr>
            <a:cxnSpLocks/>
          </p:cNvCxnSpPr>
          <p:nvPr/>
        </p:nvCxnSpPr>
        <p:spPr>
          <a:xfrm>
            <a:off x="5629961" y="2073657"/>
            <a:ext cx="2438345" cy="124243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39" name="Picture 38" descr="Timeline&#10;&#10;Description automatically generated">
            <a:extLst>
              <a:ext uri="{FF2B5EF4-FFF2-40B4-BE49-F238E27FC236}">
                <a16:creationId xmlns:a16="http://schemas.microsoft.com/office/drawing/2014/main" id="{F2441277-E037-4F3E-964D-577BEC94D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35" y="1621057"/>
            <a:ext cx="5205926" cy="3757375"/>
          </a:xfrm>
          <a:prstGeom prst="rect">
            <a:avLst/>
          </a:prstGeom>
        </p:spPr>
      </p:pic>
    </p:spTree>
    <p:extLst>
      <p:ext uri="{BB962C8B-B14F-4D97-AF65-F5344CB8AC3E}">
        <p14:creationId xmlns:p14="http://schemas.microsoft.com/office/powerpoint/2010/main" val="5668399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A picture containing timeline&#10;&#10;Description automatically generated">
            <a:extLst>
              <a:ext uri="{FF2B5EF4-FFF2-40B4-BE49-F238E27FC236}">
                <a16:creationId xmlns:a16="http://schemas.microsoft.com/office/drawing/2014/main" id="{5C251B85-558F-4CEB-B6B3-1154938965C3}"/>
              </a:ext>
            </a:extLst>
          </p:cNvPr>
          <p:cNvPicPr>
            <a:picLocks noChangeAspect="1"/>
          </p:cNvPicPr>
          <p:nvPr/>
        </p:nvPicPr>
        <p:blipFill rotWithShape="1">
          <a:blip r:embed="rId2">
            <a:extLst>
              <a:ext uri="{28A0092B-C50C-407E-A947-70E740481C1C}">
                <a14:useLocalDpi xmlns:a14="http://schemas.microsoft.com/office/drawing/2010/main" val="0"/>
              </a:ext>
            </a:extLst>
          </a:blip>
          <a:srcRect l="4219" t="21976" r="736"/>
          <a:stretch/>
        </p:blipFill>
        <p:spPr>
          <a:xfrm>
            <a:off x="5577659" y="905890"/>
            <a:ext cx="5846739" cy="5272777"/>
          </a:xfrm>
          <a:prstGeom prst="rect">
            <a:avLst/>
          </a:prstGeom>
        </p:spPr>
      </p:pic>
      <p:sp>
        <p:nvSpPr>
          <p:cNvPr id="3" name="Title 2">
            <a:extLst>
              <a:ext uri="{FF2B5EF4-FFF2-40B4-BE49-F238E27FC236}">
                <a16:creationId xmlns:a16="http://schemas.microsoft.com/office/drawing/2014/main" id="{4B647369-CAD7-4364-AAC8-A5FE14C8229D}"/>
              </a:ext>
            </a:extLst>
          </p:cNvPr>
          <p:cNvSpPr>
            <a:spLocks noGrp="1"/>
          </p:cNvSpPr>
          <p:nvPr>
            <p:ph type="title"/>
          </p:nvPr>
        </p:nvSpPr>
        <p:spPr/>
        <p:txBody>
          <a:bodyPr/>
          <a:lstStyle/>
          <a:p>
            <a:r>
              <a:rPr lang="en-US" dirty="0"/>
              <a:t>To Multi-Group</a:t>
            </a:r>
            <a:endParaRPr lang="LID4096" b="1" dirty="0"/>
          </a:p>
        </p:txBody>
      </p:sp>
      <p:sp>
        <p:nvSpPr>
          <p:cNvPr id="6" name="Slide Number Placeholder 5">
            <a:extLst>
              <a:ext uri="{FF2B5EF4-FFF2-40B4-BE49-F238E27FC236}">
                <a16:creationId xmlns:a16="http://schemas.microsoft.com/office/drawing/2014/main" id="{031B09B5-EA89-42C5-98CF-8A04EE118136}"/>
              </a:ext>
            </a:extLst>
          </p:cNvPr>
          <p:cNvSpPr>
            <a:spLocks noGrp="1"/>
          </p:cNvSpPr>
          <p:nvPr>
            <p:ph type="sldNum" sz="quarter" idx="12"/>
          </p:nvPr>
        </p:nvSpPr>
        <p:spPr/>
        <p:txBody>
          <a:bodyPr/>
          <a:lstStyle/>
          <a:p>
            <a:fld id="{22DECF6A-13F7-418C-BBFC-95033FFCD5F1}" type="slidenum">
              <a:rPr lang="en-US" noProof="1" smtClean="0"/>
              <a:pPr/>
              <a:t>33</a:t>
            </a:fld>
            <a:endParaRPr lang="en-US" noProof="1"/>
          </a:p>
        </p:txBody>
      </p:sp>
      <p:cxnSp>
        <p:nvCxnSpPr>
          <p:cNvPr id="14" name="Straight Connector 13">
            <a:extLst>
              <a:ext uri="{FF2B5EF4-FFF2-40B4-BE49-F238E27FC236}">
                <a16:creationId xmlns:a16="http://schemas.microsoft.com/office/drawing/2014/main" id="{8B148A32-1B69-455B-8051-21A95B73EC30}"/>
              </a:ext>
            </a:extLst>
          </p:cNvPr>
          <p:cNvCxnSpPr>
            <a:cxnSpLocks/>
          </p:cNvCxnSpPr>
          <p:nvPr/>
        </p:nvCxnSpPr>
        <p:spPr>
          <a:xfrm flipV="1">
            <a:off x="5629961" y="4017423"/>
            <a:ext cx="2438345" cy="89150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17A4DCA-3790-48C8-B1EC-F1FA267FDFAA}"/>
              </a:ext>
            </a:extLst>
          </p:cNvPr>
          <p:cNvCxnSpPr>
            <a:cxnSpLocks/>
          </p:cNvCxnSpPr>
          <p:nvPr/>
        </p:nvCxnSpPr>
        <p:spPr>
          <a:xfrm>
            <a:off x="5629961" y="2073657"/>
            <a:ext cx="2438345" cy="124243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39" name="Picture 38" descr="Timeline&#10;&#10;Description automatically generated">
            <a:extLst>
              <a:ext uri="{FF2B5EF4-FFF2-40B4-BE49-F238E27FC236}">
                <a16:creationId xmlns:a16="http://schemas.microsoft.com/office/drawing/2014/main" id="{F2441277-E037-4F3E-964D-577BEC94D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35" y="1621057"/>
            <a:ext cx="5205926" cy="3757375"/>
          </a:xfrm>
          <a:prstGeom prst="rect">
            <a:avLst/>
          </a:prstGeom>
        </p:spPr>
      </p:pic>
    </p:spTree>
    <p:extLst>
      <p:ext uri="{BB962C8B-B14F-4D97-AF65-F5344CB8AC3E}">
        <p14:creationId xmlns:p14="http://schemas.microsoft.com/office/powerpoint/2010/main" val="197752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5"/>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picture containing timeline&#10;&#10;Description automatically generated">
            <a:extLst>
              <a:ext uri="{FF2B5EF4-FFF2-40B4-BE49-F238E27FC236}">
                <a16:creationId xmlns:a16="http://schemas.microsoft.com/office/drawing/2014/main" id="{8E54A994-69BF-4AE0-947E-99CEFFCC3F81}"/>
              </a:ext>
            </a:extLst>
          </p:cNvPr>
          <p:cNvPicPr>
            <a:picLocks noChangeAspect="1"/>
          </p:cNvPicPr>
          <p:nvPr/>
        </p:nvPicPr>
        <p:blipFill rotWithShape="1">
          <a:blip r:embed="rId3">
            <a:extLst>
              <a:ext uri="{28A0092B-C50C-407E-A947-70E740481C1C}">
                <a14:useLocalDpi xmlns:a14="http://schemas.microsoft.com/office/drawing/2010/main" val="0"/>
              </a:ext>
            </a:extLst>
          </a:blip>
          <a:srcRect l="4219" t="21976" r="736"/>
          <a:stretch/>
        </p:blipFill>
        <p:spPr>
          <a:xfrm>
            <a:off x="5577659" y="905890"/>
            <a:ext cx="5846739" cy="5272777"/>
          </a:xfrm>
          <a:prstGeom prst="rect">
            <a:avLst/>
          </a:prstGeom>
        </p:spPr>
      </p:pic>
      <p:sp>
        <p:nvSpPr>
          <p:cNvPr id="3" name="Title 2">
            <a:extLst>
              <a:ext uri="{FF2B5EF4-FFF2-40B4-BE49-F238E27FC236}">
                <a16:creationId xmlns:a16="http://schemas.microsoft.com/office/drawing/2014/main" id="{2DE0D2BE-943F-43AE-86AB-50B34AEB3AEE}"/>
              </a:ext>
            </a:extLst>
          </p:cNvPr>
          <p:cNvSpPr>
            <a:spLocks noGrp="1"/>
          </p:cNvSpPr>
          <p:nvPr>
            <p:ph type="title"/>
          </p:nvPr>
        </p:nvSpPr>
        <p:spPr/>
        <p:txBody>
          <a:bodyPr/>
          <a:lstStyle/>
          <a:p>
            <a:r>
              <a:rPr lang="en-US" b="1" dirty="0" err="1"/>
              <a:t>Occamy</a:t>
            </a:r>
            <a:r>
              <a:rPr lang="en-US" b="1" dirty="0"/>
              <a:t> – </a:t>
            </a:r>
            <a:r>
              <a:rPr lang="en-US" b="1" dirty="0" err="1"/>
              <a:t>Chiplet</a:t>
            </a:r>
            <a:r>
              <a:rPr lang="en-US" b="1" dirty="0"/>
              <a:t> Architecture</a:t>
            </a:r>
            <a:endParaRPr lang="LID4096" b="1" dirty="0"/>
          </a:p>
        </p:txBody>
      </p:sp>
      <p:sp>
        <p:nvSpPr>
          <p:cNvPr id="6" name="Slide Number Placeholder 5">
            <a:extLst>
              <a:ext uri="{FF2B5EF4-FFF2-40B4-BE49-F238E27FC236}">
                <a16:creationId xmlns:a16="http://schemas.microsoft.com/office/drawing/2014/main" id="{E6FA0A6F-B1AE-437A-B28E-A17FFD7240DE}"/>
              </a:ext>
            </a:extLst>
          </p:cNvPr>
          <p:cNvSpPr>
            <a:spLocks noGrp="1"/>
          </p:cNvSpPr>
          <p:nvPr>
            <p:ph type="sldNum" sz="quarter" idx="12"/>
          </p:nvPr>
        </p:nvSpPr>
        <p:spPr/>
        <p:txBody>
          <a:bodyPr/>
          <a:lstStyle/>
          <a:p>
            <a:fld id="{22DECF6A-13F7-418C-BBFC-95033FFCD5F1}" type="slidenum">
              <a:rPr lang="en-US" noProof="1" smtClean="0"/>
              <a:pPr/>
              <a:t>34</a:t>
            </a:fld>
            <a:endParaRPr lang="en-US" noProof="1"/>
          </a:p>
        </p:txBody>
      </p:sp>
      <p:sp>
        <p:nvSpPr>
          <p:cNvPr id="8" name="Text Placeholder 2">
            <a:extLst>
              <a:ext uri="{FF2B5EF4-FFF2-40B4-BE49-F238E27FC236}">
                <a16:creationId xmlns:a16="http://schemas.microsoft.com/office/drawing/2014/main" id="{907D7CDA-EB87-4139-BACB-64620915FF2A}"/>
              </a:ext>
            </a:extLst>
          </p:cNvPr>
          <p:cNvSpPr txBox="1">
            <a:spLocks/>
          </p:cNvSpPr>
          <p:nvPr/>
        </p:nvSpPr>
        <p:spPr>
          <a:xfrm>
            <a:off x="276091" y="1282208"/>
            <a:ext cx="5169522" cy="4637291"/>
          </a:xfrm>
          <a:prstGeom prst="rect">
            <a:avLst/>
          </a:prstGeom>
        </p:spPr>
        <p:txBody>
          <a:bodyPr wrap="square">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4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5pPr>
            <a:lvl6pPr marL="1885950" marR="0"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sz="2000" b="1"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9pPr>
          </a:lstStyle>
          <a:p>
            <a:pPr marL="0" indent="0">
              <a:buNone/>
            </a:pPr>
            <a:r>
              <a:rPr lang="en-US" sz="2000" dirty="0"/>
              <a:t>2 AXI Busses </a:t>
            </a:r>
          </a:p>
          <a:p>
            <a:pPr>
              <a:buClr>
                <a:srgbClr val="C00000"/>
              </a:buClr>
              <a:buFont typeface="Wingdings" panose="05000000000000000000" pitchFamily="2" charset="2"/>
              <a:buChar char="§"/>
            </a:pPr>
            <a:r>
              <a:rPr lang="en-US" sz="1800" b="0" dirty="0"/>
              <a:t>64-bit narrow interface: config</a:t>
            </a:r>
          </a:p>
          <a:p>
            <a:pPr>
              <a:buClr>
                <a:srgbClr val="C00000"/>
              </a:buClr>
              <a:buFont typeface="Wingdings" panose="05000000000000000000" pitchFamily="2" charset="2"/>
              <a:buChar char="§"/>
            </a:pPr>
            <a:r>
              <a:rPr lang="en-US" sz="1800" b="0" dirty="0"/>
              <a:t>512-bit </a:t>
            </a:r>
            <a:r>
              <a:rPr lang="en-US" sz="2000" b="0" dirty="0"/>
              <a:t>wide interface: DMA</a:t>
            </a:r>
          </a:p>
          <a:p>
            <a:pPr marL="0" indent="0">
              <a:buNone/>
            </a:pPr>
            <a:r>
              <a:rPr lang="en-US" sz="2000" dirty="0"/>
              <a:t>Peripherals</a:t>
            </a:r>
          </a:p>
          <a:p>
            <a:pPr>
              <a:buClr>
                <a:srgbClr val="C00000"/>
              </a:buClr>
              <a:buFont typeface="Wingdings" panose="05000000000000000000" pitchFamily="2" charset="2"/>
              <a:buChar char="§"/>
            </a:pPr>
            <a:r>
              <a:rPr lang="en-US" sz="1800" b="0" dirty="0"/>
              <a:t>Complex address space management</a:t>
            </a:r>
          </a:p>
          <a:p>
            <a:pPr marL="0" indent="0">
              <a:buNone/>
            </a:pPr>
            <a:r>
              <a:rPr lang="en-US" sz="2000" dirty="0"/>
              <a:t>Linux-capable manager core </a:t>
            </a:r>
            <a:r>
              <a:rPr lang="en-US" sz="2000" b="0" dirty="0"/>
              <a:t>CVA6</a:t>
            </a:r>
          </a:p>
          <a:p>
            <a:pPr marL="0" indent="0">
              <a:buNone/>
            </a:pPr>
            <a:r>
              <a:rPr lang="en-US" sz="2000" dirty="0"/>
              <a:t>6 Groups</a:t>
            </a:r>
            <a:r>
              <a:rPr lang="en-US" sz="2000" b="0" dirty="0"/>
              <a:t>: 216 cores/die</a:t>
            </a:r>
          </a:p>
          <a:p>
            <a:pPr lvl="1">
              <a:buClr>
                <a:srgbClr val="C00000"/>
              </a:buClr>
              <a:buFont typeface="Wingdings" panose="05000000000000000000" pitchFamily="2" charset="2"/>
              <a:buChar char="§"/>
            </a:pPr>
            <a:r>
              <a:rPr lang="en-US" sz="1800" b="0" dirty="0"/>
              <a:t>4 cluster / group:</a:t>
            </a:r>
          </a:p>
          <a:p>
            <a:pPr lvl="2">
              <a:buClr>
                <a:srgbClr val="C00000"/>
              </a:buClr>
              <a:buFont typeface="Wingdings" panose="05000000000000000000" pitchFamily="2" charset="2"/>
              <a:buChar char="§"/>
            </a:pPr>
            <a:r>
              <a:rPr lang="en-US" sz="1400" b="0" dirty="0"/>
              <a:t>8 compute cores / cluster</a:t>
            </a:r>
          </a:p>
          <a:p>
            <a:pPr lvl="2">
              <a:buClr>
                <a:srgbClr val="C00000"/>
              </a:buClr>
              <a:buFont typeface="Wingdings" panose="05000000000000000000" pitchFamily="2" charset="2"/>
              <a:buChar char="§"/>
            </a:pPr>
            <a:r>
              <a:rPr lang="en-US" sz="1400" b="0" dirty="0"/>
              <a:t>1 DMA core / cluster</a:t>
            </a:r>
          </a:p>
          <a:p>
            <a:pPr lvl="1">
              <a:buClr>
                <a:srgbClr val="C00000"/>
              </a:buClr>
              <a:buFont typeface="Wingdings" panose="05000000000000000000" pitchFamily="2" charset="2"/>
              <a:buChar char="§"/>
            </a:pPr>
            <a:r>
              <a:rPr lang="en-US" sz="1800" b="0" dirty="0"/>
              <a:t>512bit Constant Cache</a:t>
            </a:r>
          </a:p>
          <a:p>
            <a:pPr marL="0" indent="0">
              <a:buNone/>
            </a:pPr>
            <a:r>
              <a:rPr lang="en-US" sz="2000" b="0" dirty="0"/>
              <a:t>8-channel </a:t>
            </a:r>
            <a:r>
              <a:rPr lang="en-US" sz="2000" dirty="0"/>
              <a:t>HBM2e</a:t>
            </a:r>
            <a:r>
              <a:rPr lang="en-US" sz="2000" b="0" dirty="0"/>
              <a:t> (8GB)</a:t>
            </a:r>
          </a:p>
          <a:p>
            <a:pPr marL="0" indent="0">
              <a:buNone/>
            </a:pPr>
            <a:r>
              <a:rPr lang="en-US" sz="2000" dirty="0"/>
              <a:t>D2D serial link</a:t>
            </a:r>
          </a:p>
        </p:txBody>
      </p:sp>
      <p:sp>
        <p:nvSpPr>
          <p:cNvPr id="20" name="Periph Arrow">
            <a:extLst>
              <a:ext uri="{FF2B5EF4-FFF2-40B4-BE49-F238E27FC236}">
                <a16:creationId xmlns:a16="http://schemas.microsoft.com/office/drawing/2014/main" id="{9E70E582-B92A-4867-BA06-F789A72ED17D}"/>
              </a:ext>
            </a:extLst>
          </p:cNvPr>
          <p:cNvSpPr/>
          <p:nvPr/>
        </p:nvSpPr>
        <p:spPr>
          <a:xfrm flipH="1">
            <a:off x="2025823" y="2059193"/>
            <a:ext cx="6038481" cy="605483"/>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Lst>
            <a:ahLst/>
            <a:cxnLst>
              <a:cxn ang="0">
                <a:pos x="connsiteX0" y="connsiteY0"/>
              </a:cxn>
              <a:cxn ang="0">
                <a:pos x="connsiteX1" y="connsiteY1"/>
              </a:cxn>
            </a:cxnLst>
            <a:rect l="l" t="t" r="r" b="b"/>
            <a:pathLst>
              <a:path w="2918816" h="527120">
                <a:moveTo>
                  <a:pt x="0" y="0"/>
                </a:moveTo>
                <a:cubicBezTo>
                  <a:pt x="639295" y="6920"/>
                  <a:pt x="1983750" y="513966"/>
                  <a:pt x="2918816" y="527120"/>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dirty="0">
              <a:solidFill>
                <a:schemeClr val="accent6"/>
              </a:solidFill>
            </a:endParaRPr>
          </a:p>
        </p:txBody>
      </p:sp>
      <p:sp>
        <p:nvSpPr>
          <p:cNvPr id="21" name="HBI Arrow">
            <a:extLst>
              <a:ext uri="{FF2B5EF4-FFF2-40B4-BE49-F238E27FC236}">
                <a16:creationId xmlns:a16="http://schemas.microsoft.com/office/drawing/2014/main" id="{C255588C-DE58-4A3E-98BF-36847E7276E0}"/>
              </a:ext>
            </a:extLst>
          </p:cNvPr>
          <p:cNvSpPr/>
          <p:nvPr/>
        </p:nvSpPr>
        <p:spPr>
          <a:xfrm flipH="1" flipV="1">
            <a:off x="5111621" y="3412594"/>
            <a:ext cx="2462142" cy="556499"/>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Lst>
            <a:ahLst/>
            <a:cxnLst>
              <a:cxn ang="0">
                <a:pos x="connsiteX0" y="connsiteY0"/>
              </a:cxn>
              <a:cxn ang="0">
                <a:pos x="connsiteX1" y="connsiteY1"/>
              </a:cxn>
            </a:cxnLst>
            <a:rect l="l" t="t" r="r" b="b"/>
            <a:pathLst>
              <a:path w="2924562" h="549092">
                <a:moveTo>
                  <a:pt x="0" y="0"/>
                </a:moveTo>
                <a:cubicBezTo>
                  <a:pt x="1522" y="154449"/>
                  <a:pt x="1989496" y="535938"/>
                  <a:pt x="2924562" y="549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a:solidFill>
                <a:schemeClr val="accent6"/>
              </a:solidFill>
            </a:endParaRPr>
          </a:p>
        </p:txBody>
      </p:sp>
      <p:sp>
        <p:nvSpPr>
          <p:cNvPr id="22" name="HBM Arrow">
            <a:extLst>
              <a:ext uri="{FF2B5EF4-FFF2-40B4-BE49-F238E27FC236}">
                <a16:creationId xmlns:a16="http://schemas.microsoft.com/office/drawing/2014/main" id="{CE85233C-C570-4A45-9D93-5E9ED42D198B}"/>
              </a:ext>
            </a:extLst>
          </p:cNvPr>
          <p:cNvSpPr/>
          <p:nvPr/>
        </p:nvSpPr>
        <p:spPr>
          <a:xfrm flipH="1" flipV="1">
            <a:off x="3659052" y="5475647"/>
            <a:ext cx="5034042" cy="43200"/>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a:solidFill>
                <a:schemeClr val="accent6"/>
              </a:solidFill>
            </a:endParaRPr>
          </a:p>
        </p:txBody>
      </p:sp>
      <p:sp>
        <p:nvSpPr>
          <p:cNvPr id="23" name="HBM Arrow">
            <a:extLst>
              <a:ext uri="{FF2B5EF4-FFF2-40B4-BE49-F238E27FC236}">
                <a16:creationId xmlns:a16="http://schemas.microsoft.com/office/drawing/2014/main" id="{ECA41D69-5ABA-43CC-9AFC-2B63E2F49856}"/>
              </a:ext>
            </a:extLst>
          </p:cNvPr>
          <p:cNvSpPr/>
          <p:nvPr/>
        </p:nvSpPr>
        <p:spPr>
          <a:xfrm flipH="1">
            <a:off x="2497770" y="5665810"/>
            <a:ext cx="7979280" cy="171792"/>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a:solidFill>
                <a:schemeClr val="accent6"/>
              </a:solidFill>
            </a:endParaRPr>
          </a:p>
        </p:txBody>
      </p:sp>
      <p:sp>
        <p:nvSpPr>
          <p:cNvPr id="24" name="HBM Arrow">
            <a:extLst>
              <a:ext uri="{FF2B5EF4-FFF2-40B4-BE49-F238E27FC236}">
                <a16:creationId xmlns:a16="http://schemas.microsoft.com/office/drawing/2014/main" id="{71C8899F-4556-42B6-872E-721A4B4616C2}"/>
              </a:ext>
            </a:extLst>
          </p:cNvPr>
          <p:cNvSpPr/>
          <p:nvPr/>
        </p:nvSpPr>
        <p:spPr>
          <a:xfrm flipH="1">
            <a:off x="3659051" y="3773387"/>
            <a:ext cx="4851203" cy="71179"/>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a:solidFill>
                <a:schemeClr val="accent6"/>
              </a:solidFill>
            </a:endParaRPr>
          </a:p>
        </p:txBody>
      </p:sp>
      <p:sp>
        <p:nvSpPr>
          <p:cNvPr id="25" name="HBM Arrow">
            <a:extLst>
              <a:ext uri="{FF2B5EF4-FFF2-40B4-BE49-F238E27FC236}">
                <a16:creationId xmlns:a16="http://schemas.microsoft.com/office/drawing/2014/main" id="{9247B60C-85CF-4F80-8117-DDBDBB56C937}"/>
              </a:ext>
            </a:extLst>
          </p:cNvPr>
          <p:cNvSpPr/>
          <p:nvPr/>
        </p:nvSpPr>
        <p:spPr>
          <a:xfrm flipH="1" flipV="1">
            <a:off x="4000734" y="2279494"/>
            <a:ext cx="4509519" cy="2333726"/>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dirty="0">
              <a:solidFill>
                <a:schemeClr val="accent6"/>
              </a:solidFill>
            </a:endParaRPr>
          </a:p>
        </p:txBody>
      </p:sp>
      <p:sp>
        <p:nvSpPr>
          <p:cNvPr id="26" name="HBM Arrow">
            <a:extLst>
              <a:ext uri="{FF2B5EF4-FFF2-40B4-BE49-F238E27FC236}">
                <a16:creationId xmlns:a16="http://schemas.microsoft.com/office/drawing/2014/main" id="{0C02B247-4443-45CA-A300-4771F8A975E7}"/>
              </a:ext>
            </a:extLst>
          </p:cNvPr>
          <p:cNvSpPr/>
          <p:nvPr/>
        </p:nvSpPr>
        <p:spPr>
          <a:xfrm flipH="1" flipV="1">
            <a:off x="3761131" y="1898592"/>
            <a:ext cx="3943165" cy="1168989"/>
          </a:xfrm>
          <a:custGeom>
            <a:avLst/>
            <a:gdLst>
              <a:gd name="connsiteX0" fmla="*/ 0 w 692944"/>
              <a:gd name="connsiteY0" fmla="*/ 0 h 335756"/>
              <a:gd name="connsiteX1" fmla="*/ 692944 w 692944"/>
              <a:gd name="connsiteY1" fmla="*/ 335756 h 33575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935831"/>
              <a:gd name="connsiteY0" fmla="*/ 0 h 735806"/>
              <a:gd name="connsiteX1" fmla="*/ 935831 w 935831"/>
              <a:gd name="connsiteY1" fmla="*/ 735806 h 735806"/>
              <a:gd name="connsiteX0" fmla="*/ 0 w 864394"/>
              <a:gd name="connsiteY0" fmla="*/ 0 h 721519"/>
              <a:gd name="connsiteX1" fmla="*/ 864394 w 864394"/>
              <a:gd name="connsiteY1" fmla="*/ 721519 h 721519"/>
              <a:gd name="connsiteX0" fmla="*/ 0 w 842963"/>
              <a:gd name="connsiteY0" fmla="*/ 0 h 678657"/>
              <a:gd name="connsiteX1" fmla="*/ 842963 w 842963"/>
              <a:gd name="connsiteY1" fmla="*/ 678657 h 678657"/>
              <a:gd name="connsiteX0" fmla="*/ 0 w 1471613"/>
              <a:gd name="connsiteY0" fmla="*/ 0 h 1371600"/>
              <a:gd name="connsiteX1" fmla="*/ 1471613 w 1471613"/>
              <a:gd name="connsiteY1" fmla="*/ 1371600 h 1371600"/>
              <a:gd name="connsiteX0" fmla="*/ 0 w 1471613"/>
              <a:gd name="connsiteY0" fmla="*/ 0 h 1371600"/>
              <a:gd name="connsiteX1" fmla="*/ 1471613 w 1471613"/>
              <a:gd name="connsiteY1" fmla="*/ 1371600 h 1371600"/>
              <a:gd name="connsiteX0" fmla="*/ 0 w 1423848"/>
              <a:gd name="connsiteY0" fmla="*/ 0 h 1441758"/>
              <a:gd name="connsiteX1" fmla="*/ 1423848 w 1423848"/>
              <a:gd name="connsiteY1" fmla="*/ 1441758 h 1441758"/>
              <a:gd name="connsiteX0" fmla="*/ 0 w 1334058"/>
              <a:gd name="connsiteY0" fmla="*/ 0 h 2868534"/>
              <a:gd name="connsiteX1" fmla="*/ 1334058 w 1334058"/>
              <a:gd name="connsiteY1" fmla="*/ 2868534 h 2868534"/>
              <a:gd name="connsiteX0" fmla="*/ 0 w 1334065"/>
              <a:gd name="connsiteY0" fmla="*/ 0 h 2868534"/>
              <a:gd name="connsiteX1" fmla="*/ 1334058 w 1334065"/>
              <a:gd name="connsiteY1" fmla="*/ 2868534 h 2868534"/>
              <a:gd name="connsiteX0" fmla="*/ 61773 w 66105"/>
              <a:gd name="connsiteY0" fmla="*/ 0 h 3019605"/>
              <a:gd name="connsiteX1" fmla="*/ 0 w 66105"/>
              <a:gd name="connsiteY1" fmla="*/ 3019605 h 3019605"/>
              <a:gd name="connsiteX0" fmla="*/ 148088 w 148088"/>
              <a:gd name="connsiteY0" fmla="*/ 1 h 3019606"/>
              <a:gd name="connsiteX1" fmla="*/ 86315 w 148088"/>
              <a:gd name="connsiteY1" fmla="*/ 3019606 h 3019606"/>
              <a:gd name="connsiteX0" fmla="*/ 2902414 w 2902414"/>
              <a:gd name="connsiteY0" fmla="*/ 1 h 3061570"/>
              <a:gd name="connsiteX1" fmla="*/ 0 w 2902414"/>
              <a:gd name="connsiteY1" fmla="*/ 3061570 h 3061570"/>
              <a:gd name="connsiteX0" fmla="*/ 2902414 w 2902414"/>
              <a:gd name="connsiteY0" fmla="*/ 1 h 3061573"/>
              <a:gd name="connsiteX1" fmla="*/ 0 w 2902414"/>
              <a:gd name="connsiteY1" fmla="*/ 3061570 h 3061573"/>
              <a:gd name="connsiteX0" fmla="*/ 2902414 w 2902414"/>
              <a:gd name="connsiteY0" fmla="*/ 0 h 3061572"/>
              <a:gd name="connsiteX1" fmla="*/ 0 w 2902414"/>
              <a:gd name="connsiteY1" fmla="*/ 3061569 h 3061572"/>
              <a:gd name="connsiteX0" fmla="*/ 2902414 w 2902414"/>
              <a:gd name="connsiteY0" fmla="*/ 0 h 3061569"/>
              <a:gd name="connsiteX1" fmla="*/ 0 w 2902414"/>
              <a:gd name="connsiteY1" fmla="*/ 3061569 h 3061569"/>
              <a:gd name="connsiteX0" fmla="*/ 3743178 w 3743178"/>
              <a:gd name="connsiteY0" fmla="*/ 0 h 2675500"/>
              <a:gd name="connsiteX1" fmla="*/ 0 w 3743178"/>
              <a:gd name="connsiteY1" fmla="*/ 2675500 h 2675500"/>
              <a:gd name="connsiteX0" fmla="*/ 3212599 w 3212599"/>
              <a:gd name="connsiteY0" fmla="*/ 0 h 1508900"/>
              <a:gd name="connsiteX1" fmla="*/ 0 w 3212599"/>
              <a:gd name="connsiteY1" fmla="*/ 1508900 h 1508900"/>
              <a:gd name="connsiteX0" fmla="*/ 487894 w 889155"/>
              <a:gd name="connsiteY0" fmla="*/ 0 h 2709071"/>
              <a:gd name="connsiteX1" fmla="*/ 548561 w 889155"/>
              <a:gd name="connsiteY1" fmla="*/ 2709071 h 2709071"/>
              <a:gd name="connsiteX0" fmla="*/ 1 w 623659"/>
              <a:gd name="connsiteY0" fmla="*/ 0 h 2709071"/>
              <a:gd name="connsiteX1" fmla="*/ 60668 w 623659"/>
              <a:gd name="connsiteY1" fmla="*/ 2709071 h 2709071"/>
              <a:gd name="connsiteX0" fmla="*/ 0 w 2276645"/>
              <a:gd name="connsiteY0" fmla="*/ 0 h 2566394"/>
              <a:gd name="connsiteX1" fmla="*/ 1970750 w 2276645"/>
              <a:gd name="connsiteY1" fmla="*/ 2566394 h 2566394"/>
              <a:gd name="connsiteX0" fmla="*/ 0 w 3159094"/>
              <a:gd name="connsiteY0" fmla="*/ 354432 h 555253"/>
              <a:gd name="connsiteX1" fmla="*/ 2909465 w 3159094"/>
              <a:gd name="connsiteY1" fmla="*/ 131 h 555253"/>
              <a:gd name="connsiteX0" fmla="*/ 0 w 2909465"/>
              <a:gd name="connsiteY0" fmla="*/ 354301 h 563002"/>
              <a:gd name="connsiteX1" fmla="*/ 2909465 w 2909465"/>
              <a:gd name="connsiteY1" fmla="*/ 0 h 563002"/>
              <a:gd name="connsiteX0" fmla="*/ 0 w 3080883"/>
              <a:gd name="connsiteY0" fmla="*/ 455015 h 649283"/>
              <a:gd name="connsiteX1" fmla="*/ 3080883 w 3080883"/>
              <a:gd name="connsiteY1" fmla="*/ 0 h 649283"/>
              <a:gd name="connsiteX0" fmla="*/ 0 w 3138022"/>
              <a:gd name="connsiteY0" fmla="*/ 127696 h 378063"/>
              <a:gd name="connsiteX1" fmla="*/ 3138022 w 3138022"/>
              <a:gd name="connsiteY1" fmla="*/ 0 h 378063"/>
              <a:gd name="connsiteX0" fmla="*/ 0 w 3138022"/>
              <a:gd name="connsiteY0" fmla="*/ 268996 h 268996"/>
              <a:gd name="connsiteX1" fmla="*/ 3138022 w 3138022"/>
              <a:gd name="connsiteY1" fmla="*/ 141300 h 268996"/>
              <a:gd name="connsiteX0" fmla="*/ 1 w 3113535"/>
              <a:gd name="connsiteY0" fmla="*/ 309064 h 309064"/>
              <a:gd name="connsiteX1" fmla="*/ 3113535 w 3113535"/>
              <a:gd name="connsiteY1" fmla="*/ 72261 h 309064"/>
              <a:gd name="connsiteX0" fmla="*/ 0 w 4403248"/>
              <a:gd name="connsiteY0" fmla="*/ 171339 h 523639"/>
              <a:gd name="connsiteX1" fmla="*/ 4403248 w 4403248"/>
              <a:gd name="connsiteY1" fmla="*/ 522032 h 523639"/>
              <a:gd name="connsiteX0" fmla="*/ 61 w 4403309"/>
              <a:gd name="connsiteY0" fmla="*/ 0 h 478129"/>
              <a:gd name="connsiteX1" fmla="*/ 4403309 w 4403309"/>
              <a:gd name="connsiteY1" fmla="*/ 350693 h 478129"/>
              <a:gd name="connsiteX0" fmla="*/ 64 w 4321684"/>
              <a:gd name="connsiteY0" fmla="*/ 0 h 482301"/>
              <a:gd name="connsiteX1" fmla="*/ 4321684 w 4321684"/>
              <a:gd name="connsiteY1" fmla="*/ 359086 h 482301"/>
              <a:gd name="connsiteX0" fmla="*/ 0 w 4321620"/>
              <a:gd name="connsiteY0" fmla="*/ 149995 h 510759"/>
              <a:gd name="connsiteX1" fmla="*/ 4321620 w 4321620"/>
              <a:gd name="connsiteY1" fmla="*/ 509081 h 510759"/>
              <a:gd name="connsiteX0" fmla="*/ 0 w 4435898"/>
              <a:gd name="connsiteY0" fmla="*/ 162075 h 430706"/>
              <a:gd name="connsiteX1" fmla="*/ 4435898 w 4435898"/>
              <a:gd name="connsiteY1" fmla="*/ 428841 h 430706"/>
              <a:gd name="connsiteX0" fmla="*/ 0 w 1807494"/>
              <a:gd name="connsiteY0" fmla="*/ 597690 h 597690"/>
              <a:gd name="connsiteX1" fmla="*/ 1807494 w 1807494"/>
              <a:gd name="connsiteY1" fmla="*/ 0 h 597690"/>
              <a:gd name="connsiteX0" fmla="*/ 0 w 1807494"/>
              <a:gd name="connsiteY0" fmla="*/ 598679 h 598679"/>
              <a:gd name="connsiteX1" fmla="*/ 1807494 w 1807494"/>
              <a:gd name="connsiteY1" fmla="*/ 989 h 598679"/>
              <a:gd name="connsiteX0" fmla="*/ 0 w 1799331"/>
              <a:gd name="connsiteY0" fmla="*/ 309787 h 309788"/>
              <a:gd name="connsiteX1" fmla="*/ 1799331 w 1799331"/>
              <a:gd name="connsiteY1" fmla="*/ 72987 h 309788"/>
              <a:gd name="connsiteX0" fmla="*/ 0 w 1170800"/>
              <a:gd name="connsiteY0" fmla="*/ 1034347 h 1034347"/>
              <a:gd name="connsiteX1" fmla="*/ 1170800 w 1170800"/>
              <a:gd name="connsiteY1" fmla="*/ 231 h 1034347"/>
              <a:gd name="connsiteX0" fmla="*/ 0 w 1840146"/>
              <a:gd name="connsiteY0" fmla="*/ 2032943 h 2032943"/>
              <a:gd name="connsiteX1" fmla="*/ 1840146 w 1840146"/>
              <a:gd name="connsiteY1" fmla="*/ 84 h 2032943"/>
              <a:gd name="connsiteX0" fmla="*/ 0 w 1840146"/>
              <a:gd name="connsiteY0" fmla="*/ 2032971 h 2032971"/>
              <a:gd name="connsiteX1" fmla="*/ 1840146 w 1840146"/>
              <a:gd name="connsiteY1" fmla="*/ 112 h 2032971"/>
              <a:gd name="connsiteX0" fmla="*/ 0 w 1815658"/>
              <a:gd name="connsiteY0" fmla="*/ 2377050 h 2377050"/>
              <a:gd name="connsiteX1" fmla="*/ 1815658 w 1815658"/>
              <a:gd name="connsiteY1" fmla="*/ 86 h 2377050"/>
              <a:gd name="connsiteX0" fmla="*/ 0 w 1669218"/>
              <a:gd name="connsiteY0" fmla="*/ 433291 h 433292"/>
              <a:gd name="connsiteX1" fmla="*/ 1669218 w 1669218"/>
              <a:gd name="connsiteY1" fmla="*/ 325601 h 433292"/>
              <a:gd name="connsiteX0" fmla="*/ 0 w 1669218"/>
              <a:gd name="connsiteY0" fmla="*/ 178410 h 178410"/>
              <a:gd name="connsiteX1" fmla="*/ 1669218 w 1669218"/>
              <a:gd name="connsiteY1" fmla="*/ 70720 h 178410"/>
              <a:gd name="connsiteX0" fmla="*/ 0 w 2302050"/>
              <a:gd name="connsiteY0" fmla="*/ 119389 h 221419"/>
              <a:gd name="connsiteX1" fmla="*/ 2302050 w 2302050"/>
              <a:gd name="connsiteY1" fmla="*/ 221419 h 221419"/>
              <a:gd name="connsiteX0" fmla="*/ 0 w 2277310"/>
              <a:gd name="connsiteY0" fmla="*/ 90564 h 391550"/>
              <a:gd name="connsiteX1" fmla="*/ 2277310 w 2277310"/>
              <a:gd name="connsiteY1" fmla="*/ 391550 h 391550"/>
              <a:gd name="connsiteX0" fmla="*/ 0 w 1794710"/>
              <a:gd name="connsiteY0" fmla="*/ 672257 h 672257"/>
              <a:gd name="connsiteX1" fmla="*/ 1794710 w 1794710"/>
              <a:gd name="connsiteY1" fmla="*/ 340 h 672257"/>
              <a:gd name="connsiteX0" fmla="*/ 0 w 1694658"/>
              <a:gd name="connsiteY0" fmla="*/ 1497678 h 1497678"/>
              <a:gd name="connsiteX1" fmla="*/ 1694658 w 1694658"/>
              <a:gd name="connsiteY1" fmla="*/ 108 h 1497678"/>
              <a:gd name="connsiteX0" fmla="*/ 0 w 1694658"/>
              <a:gd name="connsiteY0" fmla="*/ 1497679 h 1497679"/>
              <a:gd name="connsiteX1" fmla="*/ 1694658 w 1694658"/>
              <a:gd name="connsiteY1" fmla="*/ 109 h 1497679"/>
              <a:gd name="connsiteX0" fmla="*/ 0 w 1641690"/>
              <a:gd name="connsiteY0" fmla="*/ 1492421 h 1492421"/>
              <a:gd name="connsiteX1" fmla="*/ 1641690 w 1641690"/>
              <a:gd name="connsiteY1" fmla="*/ 110 h 1492421"/>
              <a:gd name="connsiteX0" fmla="*/ 0 w 1700544"/>
              <a:gd name="connsiteY0" fmla="*/ 96743 h 397729"/>
              <a:gd name="connsiteX1" fmla="*/ 1700544 w 1700544"/>
              <a:gd name="connsiteY1" fmla="*/ 397729 h 397729"/>
              <a:gd name="connsiteX0" fmla="*/ 0 w 1700544"/>
              <a:gd name="connsiteY0" fmla="*/ 0 h 300986"/>
              <a:gd name="connsiteX1" fmla="*/ 1700544 w 1700544"/>
              <a:gd name="connsiteY1" fmla="*/ 300986 h 300986"/>
              <a:gd name="connsiteX0" fmla="*/ 0 w 2918816"/>
              <a:gd name="connsiteY0" fmla="*/ 0 h 527120"/>
              <a:gd name="connsiteX1" fmla="*/ 2918816 w 2918816"/>
              <a:gd name="connsiteY1" fmla="*/ 527120 h 527120"/>
              <a:gd name="connsiteX0" fmla="*/ 0 w 2918816"/>
              <a:gd name="connsiteY0" fmla="*/ 0 h 527120"/>
              <a:gd name="connsiteX1" fmla="*/ 2918816 w 2918816"/>
              <a:gd name="connsiteY1" fmla="*/ 527120 h 527120"/>
              <a:gd name="connsiteX0" fmla="*/ 0 w 2924562"/>
              <a:gd name="connsiteY0" fmla="*/ 0 h 549092"/>
              <a:gd name="connsiteX1" fmla="*/ 2924562 w 2924562"/>
              <a:gd name="connsiteY1" fmla="*/ 549092 h 549092"/>
              <a:gd name="connsiteX0" fmla="*/ 0 w 2924562"/>
              <a:gd name="connsiteY0" fmla="*/ 0 h 549092"/>
              <a:gd name="connsiteX1" fmla="*/ 2924562 w 2924562"/>
              <a:gd name="connsiteY1" fmla="*/ 549092 h 549092"/>
              <a:gd name="connsiteX0" fmla="*/ 0 w 1413443"/>
              <a:gd name="connsiteY0" fmla="*/ 0 h 436092"/>
              <a:gd name="connsiteX1" fmla="*/ 1413443 w 1413443"/>
              <a:gd name="connsiteY1" fmla="*/ 436092 h 436092"/>
            </a:gdLst>
            <a:ahLst/>
            <a:cxnLst>
              <a:cxn ang="0">
                <a:pos x="connsiteX0" y="connsiteY0"/>
              </a:cxn>
              <a:cxn ang="0">
                <a:pos x="connsiteX1" y="connsiteY1"/>
              </a:cxn>
            </a:cxnLst>
            <a:rect l="l" t="t" r="r" b="b"/>
            <a:pathLst>
              <a:path w="1413443" h="436092">
                <a:moveTo>
                  <a:pt x="0" y="0"/>
                </a:moveTo>
                <a:cubicBezTo>
                  <a:pt x="1522" y="154449"/>
                  <a:pt x="478377" y="422938"/>
                  <a:pt x="1413443" y="436092"/>
                </a:cubicBezTo>
              </a:path>
            </a:pathLst>
          </a:custGeom>
          <a:ln w="57150">
            <a:solidFill>
              <a:srgbClr val="C00000"/>
            </a:solidFill>
            <a:headEnd type="triangle" w="med" len="med"/>
            <a:tailEnd type="none" w="med" len="med"/>
          </a:ln>
          <a:effectLst>
            <a:outerShdw blurRad="50800" dist="38100" dir="2700000" algn="tl" rotWithShape="0">
              <a:prstClr val="black">
                <a:alpha val="25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AT" sz="2268" u="sng">
              <a:solidFill>
                <a:schemeClr val="accent6"/>
              </a:solidFill>
            </a:endParaRPr>
          </a:p>
        </p:txBody>
      </p:sp>
    </p:spTree>
    <p:extLst>
      <p:ext uri="{BB962C8B-B14F-4D97-AF65-F5344CB8AC3E}">
        <p14:creationId xmlns:p14="http://schemas.microsoft.com/office/powerpoint/2010/main" val="90230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26"/>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2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8" end="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9" end="9"/>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10" end="10"/>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2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8">
                                            <p:txEl>
                                              <p:pRg st="11" end="11"/>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par>
                                <p:cTn id="59" presetID="1" presetClass="exit" presetSubtype="0" fill="hold" grpId="1" nodeType="withEffect">
                                  <p:stCondLst>
                                    <p:cond delay="0"/>
                                  </p:stCondLst>
                                  <p:childTnLst>
                                    <p:set>
                                      <p:cBhvr>
                                        <p:cTn id="60" dur="1" fill="hold">
                                          <p:stCondLst>
                                            <p:cond delay="0"/>
                                          </p:stCondLst>
                                        </p:cTn>
                                        <p:tgtEl>
                                          <p:spTgt spid="24"/>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
                                            <p:txEl>
                                              <p:pRg st="12" end="12"/>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par>
                                <p:cTn id="67" presetID="1" presetClass="exit"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2" grpId="0" animBg="1"/>
      <p:bldP spid="22" grpId="1" animBg="1"/>
      <p:bldP spid="23" grpId="0" animBg="1"/>
      <p:bldP spid="24" grpId="0" animBg="1"/>
      <p:bldP spid="24" grpId="1" animBg="1"/>
      <p:bldP spid="25" grpId="0" animBg="1"/>
      <p:bldP spid="25" grpId="1" animBg="1"/>
      <p:bldP spid="26" grpId="0" animBg="1"/>
      <p:bldP spid="26"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EECC43-62DB-4C84-A7BD-71E4BE120F70}"/>
              </a:ext>
            </a:extLst>
          </p:cNvPr>
          <p:cNvSpPr>
            <a:spLocks noGrp="1"/>
          </p:cNvSpPr>
          <p:nvPr>
            <p:ph type="title"/>
          </p:nvPr>
        </p:nvSpPr>
        <p:spPr/>
        <p:txBody>
          <a:bodyPr/>
          <a:lstStyle/>
          <a:p>
            <a:r>
              <a:rPr lang="en-US" dirty="0" err="1"/>
              <a:t>Occamy</a:t>
            </a:r>
            <a:r>
              <a:rPr lang="en-US" dirty="0"/>
              <a:t> </a:t>
            </a:r>
            <a:r>
              <a:rPr lang="en-US" dirty="0" err="1"/>
              <a:t>NoC</a:t>
            </a:r>
            <a:r>
              <a:rPr lang="en-US" dirty="0"/>
              <a:t>: </a:t>
            </a:r>
            <a:r>
              <a:rPr lang="en-US" b="1" dirty="0"/>
              <a:t>Efficient and Flexible Data Movement</a:t>
            </a:r>
            <a:endParaRPr lang="LID4096" b="1" dirty="0"/>
          </a:p>
        </p:txBody>
      </p:sp>
      <p:sp>
        <p:nvSpPr>
          <p:cNvPr id="6" name="Slide Number Placeholder 5">
            <a:extLst>
              <a:ext uri="{FF2B5EF4-FFF2-40B4-BE49-F238E27FC236}">
                <a16:creationId xmlns:a16="http://schemas.microsoft.com/office/drawing/2014/main" id="{D7435BE8-B824-4AF0-9620-251B6BDCF44C}"/>
              </a:ext>
            </a:extLst>
          </p:cNvPr>
          <p:cNvSpPr>
            <a:spLocks noGrp="1"/>
          </p:cNvSpPr>
          <p:nvPr>
            <p:ph type="sldNum" sz="quarter" idx="12"/>
          </p:nvPr>
        </p:nvSpPr>
        <p:spPr/>
        <p:txBody>
          <a:bodyPr/>
          <a:lstStyle/>
          <a:p>
            <a:fld id="{22DECF6A-13F7-418C-BBFC-95033FFCD5F1}" type="slidenum">
              <a:rPr lang="en-US" noProof="1" smtClean="0"/>
              <a:pPr/>
              <a:t>35</a:t>
            </a:fld>
            <a:endParaRPr lang="en-US" noProof="1"/>
          </a:p>
        </p:txBody>
      </p:sp>
      <p:sp>
        <p:nvSpPr>
          <p:cNvPr id="7" name="Inhaltsplatzhalter 6">
            <a:extLst>
              <a:ext uri="{FF2B5EF4-FFF2-40B4-BE49-F238E27FC236}">
                <a16:creationId xmlns:a16="http://schemas.microsoft.com/office/drawing/2014/main" id="{86277ACF-7A01-470E-A782-30538571CA62}"/>
              </a:ext>
            </a:extLst>
          </p:cNvPr>
          <p:cNvSpPr txBox="1">
            <a:spLocks/>
          </p:cNvSpPr>
          <p:nvPr/>
        </p:nvSpPr>
        <p:spPr>
          <a:xfrm>
            <a:off x="5862448" y="1335036"/>
            <a:ext cx="4966433" cy="4592250"/>
          </a:xfrm>
          <a:prstGeom prst="rect">
            <a:avLst/>
          </a:prstGeom>
        </p:spPr>
        <p:txBody>
          <a:bodyPr wrap="square">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4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5pPr>
            <a:lvl6pPr marL="1885950" marR="0"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sz="2000" b="1"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2000" b="1" kern="1200">
                <a:solidFill>
                  <a:schemeClr val="tx1"/>
                </a:solidFill>
                <a:latin typeface="+mn-lt"/>
                <a:ea typeface="+mn-ea"/>
                <a:cs typeface="+mn-cs"/>
              </a:defRPr>
            </a:lvl9pPr>
          </a:lstStyle>
          <a:p>
            <a:pPr marL="0" indent="0">
              <a:buNone/>
            </a:pPr>
            <a:r>
              <a:rPr lang="en-US" sz="2771" dirty="0"/>
              <a:t>Problem: </a:t>
            </a:r>
            <a:r>
              <a:rPr lang="en-US" sz="2771" b="0" dirty="0"/>
              <a:t>HBM Accesses are critical in terms of</a:t>
            </a:r>
          </a:p>
          <a:p>
            <a:pPr lvl="1">
              <a:buClr>
                <a:srgbClr val="C00000"/>
              </a:buClr>
              <a:buFont typeface="Wingdings" panose="05000000000000000000" pitchFamily="2" charset="2"/>
              <a:buChar char="§"/>
            </a:pPr>
            <a:r>
              <a:rPr lang="en-US" sz="2200" b="0" dirty="0"/>
              <a:t>Access energy</a:t>
            </a:r>
          </a:p>
          <a:p>
            <a:pPr lvl="1">
              <a:buClr>
                <a:srgbClr val="C00000"/>
              </a:buClr>
              <a:buFont typeface="Wingdings" panose="05000000000000000000" pitchFamily="2" charset="2"/>
              <a:buChar char="§"/>
            </a:pPr>
            <a:r>
              <a:rPr lang="en-US" sz="2200" b="0" dirty="0"/>
              <a:t>Congestion</a:t>
            </a:r>
          </a:p>
          <a:p>
            <a:pPr lvl="1">
              <a:buClr>
                <a:srgbClr val="C00000"/>
              </a:buClr>
              <a:buFont typeface="Wingdings" panose="05000000000000000000" pitchFamily="2" charset="2"/>
              <a:buChar char="§"/>
            </a:pPr>
            <a:r>
              <a:rPr lang="en-US" sz="2200" b="0" dirty="0"/>
              <a:t>High latency</a:t>
            </a:r>
          </a:p>
          <a:p>
            <a:pPr marL="0" indent="0">
              <a:buNone/>
            </a:pPr>
            <a:r>
              <a:rPr lang="en-US" sz="2771" b="0" dirty="0"/>
              <a:t>Instead reuse data on lower levels of the memory hierarchy</a:t>
            </a:r>
          </a:p>
          <a:p>
            <a:pPr lvl="1">
              <a:buClr>
                <a:srgbClr val="C00000"/>
              </a:buClr>
              <a:buFont typeface="Wingdings" panose="05000000000000000000" pitchFamily="2" charset="2"/>
              <a:buChar char="§"/>
            </a:pPr>
            <a:r>
              <a:rPr lang="en-US" sz="2200" b="0" dirty="0"/>
              <a:t>Between </a:t>
            </a:r>
            <a:r>
              <a:rPr lang="en-US" sz="2200" dirty="0"/>
              <a:t>clusters</a:t>
            </a:r>
          </a:p>
          <a:p>
            <a:pPr lvl="1">
              <a:buClr>
                <a:srgbClr val="C00000"/>
              </a:buClr>
              <a:buFont typeface="Wingdings" panose="05000000000000000000" pitchFamily="2" charset="2"/>
              <a:buChar char="§"/>
            </a:pPr>
            <a:r>
              <a:rPr lang="en-US" sz="2200" b="0" dirty="0"/>
              <a:t>Across </a:t>
            </a:r>
            <a:r>
              <a:rPr lang="en-US" sz="2200" dirty="0"/>
              <a:t>groups</a:t>
            </a:r>
          </a:p>
          <a:p>
            <a:pPr marL="0" indent="0">
              <a:buNone/>
            </a:pPr>
            <a:r>
              <a:rPr lang="en-US" sz="2771" b="0" dirty="0"/>
              <a:t>Smartly distribute workload</a:t>
            </a:r>
          </a:p>
          <a:p>
            <a:pPr lvl="1">
              <a:buClr>
                <a:srgbClr val="C00000"/>
              </a:buClr>
              <a:buFont typeface="Wingdings" panose="05000000000000000000" pitchFamily="2" charset="2"/>
              <a:buChar char="§"/>
            </a:pPr>
            <a:r>
              <a:rPr lang="en-US" sz="2200" dirty="0"/>
              <a:t>Clusters</a:t>
            </a:r>
            <a:r>
              <a:rPr lang="en-US" sz="2200" b="0" dirty="0"/>
              <a:t>: </a:t>
            </a:r>
            <a:r>
              <a:rPr lang="en-US" sz="2200" b="0" i="1" dirty="0"/>
              <a:t>DORY</a:t>
            </a:r>
            <a:r>
              <a:rPr lang="en-US" sz="2200" b="0" dirty="0"/>
              <a:t> framework for tiling strategy [1]</a:t>
            </a:r>
          </a:p>
          <a:p>
            <a:pPr lvl="1">
              <a:buClr>
                <a:srgbClr val="C00000"/>
              </a:buClr>
              <a:buFont typeface="Wingdings" panose="05000000000000000000" pitchFamily="2" charset="2"/>
              <a:buChar char="§"/>
            </a:pPr>
            <a:r>
              <a:rPr lang="en-US" sz="2200" dirty="0" err="1"/>
              <a:t>Chiplets</a:t>
            </a:r>
            <a:r>
              <a:rPr lang="en-US" sz="2200" b="0" dirty="0"/>
              <a:t>: E.g. Layer pipelining</a:t>
            </a:r>
          </a:p>
          <a:p>
            <a:pPr marL="324006" lvl="1" indent="0">
              <a:buNone/>
            </a:pPr>
            <a:endParaRPr lang="en-US" sz="2520" dirty="0"/>
          </a:p>
        </p:txBody>
      </p:sp>
      <p:grpSp>
        <p:nvGrpSpPr>
          <p:cNvPr id="8" name="Gruppieren 1">
            <a:extLst>
              <a:ext uri="{FF2B5EF4-FFF2-40B4-BE49-F238E27FC236}">
                <a16:creationId xmlns:a16="http://schemas.microsoft.com/office/drawing/2014/main" id="{00585F2B-6225-412B-8C2F-3DAA3A72F26C}"/>
              </a:ext>
            </a:extLst>
          </p:cNvPr>
          <p:cNvGrpSpPr/>
          <p:nvPr/>
        </p:nvGrpSpPr>
        <p:grpSpPr>
          <a:xfrm>
            <a:off x="589897" y="3922502"/>
            <a:ext cx="1938339" cy="1007766"/>
            <a:chOff x="564929" y="4345936"/>
            <a:chExt cx="2051353" cy="1066524"/>
          </a:xfrm>
        </p:grpSpPr>
        <p:sp>
          <p:nvSpPr>
            <p:cNvPr id="9" name="Freeform 41">
              <a:extLst>
                <a:ext uri="{FF2B5EF4-FFF2-40B4-BE49-F238E27FC236}">
                  <a16:creationId xmlns:a16="http://schemas.microsoft.com/office/drawing/2014/main" id="{5EC29C1D-3889-4BCE-B5B9-CF32B40C821B}"/>
                </a:ext>
              </a:extLst>
            </p:cNvPr>
            <p:cNvSpPr/>
            <p:nvPr/>
          </p:nvSpPr>
          <p:spPr>
            <a:xfrm>
              <a:off x="564929" y="4986825"/>
              <a:ext cx="843523" cy="425635"/>
            </a:xfrm>
            <a:custGeom>
              <a:avLst/>
              <a:gdLst>
                <a:gd name="connsiteX0" fmla="*/ 0 w 843523"/>
                <a:gd name="connsiteY0" fmla="*/ 0 h 425635"/>
                <a:gd name="connsiteX1" fmla="*/ 843524 w 843523"/>
                <a:gd name="connsiteY1" fmla="*/ 0 h 425635"/>
                <a:gd name="connsiteX2" fmla="*/ 843524 w 843523"/>
                <a:gd name="connsiteY2" fmla="*/ 425635 h 425635"/>
                <a:gd name="connsiteX3" fmla="*/ 0 w 843523"/>
                <a:gd name="connsiteY3" fmla="*/ 425635 h 425635"/>
              </a:gdLst>
              <a:ahLst/>
              <a:cxnLst>
                <a:cxn ang="0">
                  <a:pos x="connsiteX0" y="connsiteY0"/>
                </a:cxn>
                <a:cxn ang="0">
                  <a:pos x="connsiteX1" y="connsiteY1"/>
                </a:cxn>
                <a:cxn ang="0">
                  <a:pos x="connsiteX2" y="connsiteY2"/>
                </a:cxn>
                <a:cxn ang="0">
                  <a:pos x="connsiteX3" y="connsiteY3"/>
                </a:cxn>
              </a:cxnLst>
              <a:rect l="l" t="t" r="r" b="b"/>
              <a:pathLst>
                <a:path w="843523" h="425635">
                  <a:moveTo>
                    <a:pt x="0" y="0"/>
                  </a:moveTo>
                  <a:lnTo>
                    <a:pt x="843524" y="0"/>
                  </a:lnTo>
                  <a:lnTo>
                    <a:pt x="843524" y="425635"/>
                  </a:lnTo>
                  <a:lnTo>
                    <a:pt x="0" y="425635"/>
                  </a:lnTo>
                  <a:close/>
                </a:path>
              </a:pathLst>
            </a:custGeom>
            <a:solidFill>
              <a:srgbClr val="F8BD3F"/>
            </a:solidFill>
            <a:ln w="10744" cap="flat">
              <a:noFill/>
              <a:prstDash val="solid"/>
              <a:miter/>
            </a:ln>
          </p:spPr>
          <p:txBody>
            <a:bodyPr rtlCol="0" anchor="ctr"/>
            <a:lstStyle/>
            <a:p>
              <a:pPr algn="ctr"/>
              <a:r>
                <a:rPr lang="en-US" sz="1512" dirty="0"/>
                <a:t>Cluster</a:t>
              </a:r>
            </a:p>
          </p:txBody>
        </p:sp>
        <p:sp>
          <p:nvSpPr>
            <p:cNvPr id="10" name="Freeform 19">
              <a:extLst>
                <a:ext uri="{FF2B5EF4-FFF2-40B4-BE49-F238E27FC236}">
                  <a16:creationId xmlns:a16="http://schemas.microsoft.com/office/drawing/2014/main" id="{F5D5DAC5-BF91-46D2-B22F-C123F3E720FF}"/>
                </a:ext>
              </a:extLst>
            </p:cNvPr>
            <p:cNvSpPr/>
            <p:nvPr/>
          </p:nvSpPr>
          <p:spPr>
            <a:xfrm>
              <a:off x="564929" y="4345936"/>
              <a:ext cx="2051353" cy="272982"/>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512" dirty="0">
                  <a:solidFill>
                    <a:schemeClr val="bg2"/>
                  </a:solidFill>
                </a:rPr>
                <a:t>Group Crossbar</a:t>
              </a:r>
            </a:p>
          </p:txBody>
        </p:sp>
        <p:sp>
          <p:nvSpPr>
            <p:cNvPr id="11" name="Freeform 41">
              <a:extLst>
                <a:ext uri="{FF2B5EF4-FFF2-40B4-BE49-F238E27FC236}">
                  <a16:creationId xmlns:a16="http://schemas.microsoft.com/office/drawing/2014/main" id="{35C65309-6CA3-4F4F-A874-964BE041072D}"/>
                </a:ext>
              </a:extLst>
            </p:cNvPr>
            <p:cNvSpPr/>
            <p:nvPr/>
          </p:nvSpPr>
          <p:spPr>
            <a:xfrm>
              <a:off x="1772759" y="4986824"/>
              <a:ext cx="843523" cy="425635"/>
            </a:xfrm>
            <a:custGeom>
              <a:avLst/>
              <a:gdLst>
                <a:gd name="connsiteX0" fmla="*/ 0 w 843523"/>
                <a:gd name="connsiteY0" fmla="*/ 0 h 425635"/>
                <a:gd name="connsiteX1" fmla="*/ 843524 w 843523"/>
                <a:gd name="connsiteY1" fmla="*/ 0 h 425635"/>
                <a:gd name="connsiteX2" fmla="*/ 843524 w 843523"/>
                <a:gd name="connsiteY2" fmla="*/ 425635 h 425635"/>
                <a:gd name="connsiteX3" fmla="*/ 0 w 843523"/>
                <a:gd name="connsiteY3" fmla="*/ 425635 h 425635"/>
              </a:gdLst>
              <a:ahLst/>
              <a:cxnLst>
                <a:cxn ang="0">
                  <a:pos x="connsiteX0" y="connsiteY0"/>
                </a:cxn>
                <a:cxn ang="0">
                  <a:pos x="connsiteX1" y="connsiteY1"/>
                </a:cxn>
                <a:cxn ang="0">
                  <a:pos x="connsiteX2" y="connsiteY2"/>
                </a:cxn>
                <a:cxn ang="0">
                  <a:pos x="connsiteX3" y="connsiteY3"/>
                </a:cxn>
              </a:cxnLst>
              <a:rect l="l" t="t" r="r" b="b"/>
              <a:pathLst>
                <a:path w="843523" h="425635">
                  <a:moveTo>
                    <a:pt x="0" y="0"/>
                  </a:moveTo>
                  <a:lnTo>
                    <a:pt x="843524" y="0"/>
                  </a:lnTo>
                  <a:lnTo>
                    <a:pt x="843524" y="425635"/>
                  </a:lnTo>
                  <a:lnTo>
                    <a:pt x="0" y="425635"/>
                  </a:lnTo>
                  <a:close/>
                </a:path>
              </a:pathLst>
            </a:custGeom>
            <a:solidFill>
              <a:srgbClr val="F8BD3F"/>
            </a:solidFill>
            <a:ln w="10744" cap="flat">
              <a:noFill/>
              <a:prstDash val="solid"/>
              <a:miter/>
            </a:ln>
          </p:spPr>
          <p:txBody>
            <a:bodyPr rtlCol="0" anchor="ctr"/>
            <a:lstStyle/>
            <a:p>
              <a:pPr algn="ctr"/>
              <a:r>
                <a:rPr lang="en-US" sz="1512" dirty="0"/>
                <a:t>Cluster</a:t>
              </a:r>
            </a:p>
          </p:txBody>
        </p:sp>
        <p:sp>
          <p:nvSpPr>
            <p:cNvPr id="12" name="Right Arrow 71">
              <a:extLst>
                <a:ext uri="{FF2B5EF4-FFF2-40B4-BE49-F238E27FC236}">
                  <a16:creationId xmlns:a16="http://schemas.microsoft.com/office/drawing/2014/main" id="{181DF9D0-40D1-4E6F-B4D1-86ED093C382B}"/>
                </a:ext>
              </a:extLst>
            </p:cNvPr>
            <p:cNvSpPr/>
            <p:nvPr/>
          </p:nvSpPr>
          <p:spPr>
            <a:xfrm rot="16200000">
              <a:off x="2199160" y="4693303"/>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3" name="Right Arrow 71">
              <a:extLst>
                <a:ext uri="{FF2B5EF4-FFF2-40B4-BE49-F238E27FC236}">
                  <a16:creationId xmlns:a16="http://schemas.microsoft.com/office/drawing/2014/main" id="{2DE8111E-809F-4E09-B0E7-8E01C0EC4976}"/>
                </a:ext>
              </a:extLst>
            </p:cNvPr>
            <p:cNvSpPr/>
            <p:nvPr/>
          </p:nvSpPr>
          <p:spPr>
            <a:xfrm rot="5400000">
              <a:off x="1873842" y="4701960"/>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4" name="Right Arrow 71">
              <a:extLst>
                <a:ext uri="{FF2B5EF4-FFF2-40B4-BE49-F238E27FC236}">
                  <a16:creationId xmlns:a16="http://schemas.microsoft.com/office/drawing/2014/main" id="{5A16B893-A73E-4D41-9DAE-573E9A1E34D7}"/>
                </a:ext>
              </a:extLst>
            </p:cNvPr>
            <p:cNvSpPr/>
            <p:nvPr/>
          </p:nvSpPr>
          <p:spPr>
            <a:xfrm rot="16200000">
              <a:off x="1029185" y="4693302"/>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5" name="Right Arrow 71">
              <a:extLst>
                <a:ext uri="{FF2B5EF4-FFF2-40B4-BE49-F238E27FC236}">
                  <a16:creationId xmlns:a16="http://schemas.microsoft.com/office/drawing/2014/main" id="{2AD9267C-966A-4DF7-9AC7-C128666ABF83}"/>
                </a:ext>
              </a:extLst>
            </p:cNvPr>
            <p:cNvSpPr/>
            <p:nvPr/>
          </p:nvSpPr>
          <p:spPr>
            <a:xfrm rot="5400000">
              <a:off x="703867" y="4701959"/>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16" name="Gruppieren 15">
            <a:extLst>
              <a:ext uri="{FF2B5EF4-FFF2-40B4-BE49-F238E27FC236}">
                <a16:creationId xmlns:a16="http://schemas.microsoft.com/office/drawing/2014/main" id="{96B6C374-F33C-4708-9A34-F2B7B2272FB5}"/>
              </a:ext>
            </a:extLst>
          </p:cNvPr>
          <p:cNvGrpSpPr/>
          <p:nvPr/>
        </p:nvGrpSpPr>
        <p:grpSpPr>
          <a:xfrm>
            <a:off x="3195779" y="3922502"/>
            <a:ext cx="1938339" cy="1007766"/>
            <a:chOff x="564929" y="4345936"/>
            <a:chExt cx="2051353" cy="1066524"/>
          </a:xfrm>
        </p:grpSpPr>
        <p:sp>
          <p:nvSpPr>
            <p:cNvPr id="17" name="Freeform 41">
              <a:extLst>
                <a:ext uri="{FF2B5EF4-FFF2-40B4-BE49-F238E27FC236}">
                  <a16:creationId xmlns:a16="http://schemas.microsoft.com/office/drawing/2014/main" id="{854DC9E7-47F9-4904-89A2-B3E8237D8D4F}"/>
                </a:ext>
              </a:extLst>
            </p:cNvPr>
            <p:cNvSpPr/>
            <p:nvPr/>
          </p:nvSpPr>
          <p:spPr>
            <a:xfrm>
              <a:off x="564929" y="4986825"/>
              <a:ext cx="843523" cy="425635"/>
            </a:xfrm>
            <a:custGeom>
              <a:avLst/>
              <a:gdLst>
                <a:gd name="connsiteX0" fmla="*/ 0 w 843523"/>
                <a:gd name="connsiteY0" fmla="*/ 0 h 425635"/>
                <a:gd name="connsiteX1" fmla="*/ 843524 w 843523"/>
                <a:gd name="connsiteY1" fmla="*/ 0 h 425635"/>
                <a:gd name="connsiteX2" fmla="*/ 843524 w 843523"/>
                <a:gd name="connsiteY2" fmla="*/ 425635 h 425635"/>
                <a:gd name="connsiteX3" fmla="*/ 0 w 843523"/>
                <a:gd name="connsiteY3" fmla="*/ 425635 h 425635"/>
              </a:gdLst>
              <a:ahLst/>
              <a:cxnLst>
                <a:cxn ang="0">
                  <a:pos x="connsiteX0" y="connsiteY0"/>
                </a:cxn>
                <a:cxn ang="0">
                  <a:pos x="connsiteX1" y="connsiteY1"/>
                </a:cxn>
                <a:cxn ang="0">
                  <a:pos x="connsiteX2" y="connsiteY2"/>
                </a:cxn>
                <a:cxn ang="0">
                  <a:pos x="connsiteX3" y="connsiteY3"/>
                </a:cxn>
              </a:cxnLst>
              <a:rect l="l" t="t" r="r" b="b"/>
              <a:pathLst>
                <a:path w="843523" h="425635">
                  <a:moveTo>
                    <a:pt x="0" y="0"/>
                  </a:moveTo>
                  <a:lnTo>
                    <a:pt x="843524" y="0"/>
                  </a:lnTo>
                  <a:lnTo>
                    <a:pt x="843524" y="425635"/>
                  </a:lnTo>
                  <a:lnTo>
                    <a:pt x="0" y="425635"/>
                  </a:lnTo>
                  <a:close/>
                </a:path>
              </a:pathLst>
            </a:custGeom>
            <a:solidFill>
              <a:srgbClr val="F8BD3F"/>
            </a:solidFill>
            <a:ln w="10744" cap="flat">
              <a:noFill/>
              <a:prstDash val="solid"/>
              <a:miter/>
            </a:ln>
          </p:spPr>
          <p:txBody>
            <a:bodyPr rtlCol="0" anchor="ctr"/>
            <a:lstStyle/>
            <a:p>
              <a:pPr algn="ctr"/>
              <a:r>
                <a:rPr lang="en-US" sz="1512" dirty="0"/>
                <a:t>Cluster</a:t>
              </a:r>
            </a:p>
          </p:txBody>
        </p:sp>
        <p:sp>
          <p:nvSpPr>
            <p:cNvPr id="18" name="Freeform 19">
              <a:extLst>
                <a:ext uri="{FF2B5EF4-FFF2-40B4-BE49-F238E27FC236}">
                  <a16:creationId xmlns:a16="http://schemas.microsoft.com/office/drawing/2014/main" id="{52646D9B-3257-4F94-A36B-DD861BD7BF43}"/>
                </a:ext>
              </a:extLst>
            </p:cNvPr>
            <p:cNvSpPr/>
            <p:nvPr/>
          </p:nvSpPr>
          <p:spPr>
            <a:xfrm>
              <a:off x="564929" y="4345936"/>
              <a:ext cx="2051353" cy="272982"/>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512" dirty="0">
                  <a:solidFill>
                    <a:schemeClr val="bg2"/>
                  </a:solidFill>
                </a:rPr>
                <a:t>Group Crossbar</a:t>
              </a:r>
            </a:p>
          </p:txBody>
        </p:sp>
        <p:sp>
          <p:nvSpPr>
            <p:cNvPr id="19" name="Freeform 41">
              <a:extLst>
                <a:ext uri="{FF2B5EF4-FFF2-40B4-BE49-F238E27FC236}">
                  <a16:creationId xmlns:a16="http://schemas.microsoft.com/office/drawing/2014/main" id="{9AED4112-1C52-45D5-9CC4-7D8A7F8A38CA}"/>
                </a:ext>
              </a:extLst>
            </p:cNvPr>
            <p:cNvSpPr/>
            <p:nvPr/>
          </p:nvSpPr>
          <p:spPr>
            <a:xfrm>
              <a:off x="1772759" y="4986824"/>
              <a:ext cx="843523" cy="425635"/>
            </a:xfrm>
            <a:custGeom>
              <a:avLst/>
              <a:gdLst>
                <a:gd name="connsiteX0" fmla="*/ 0 w 843523"/>
                <a:gd name="connsiteY0" fmla="*/ 0 h 425635"/>
                <a:gd name="connsiteX1" fmla="*/ 843524 w 843523"/>
                <a:gd name="connsiteY1" fmla="*/ 0 h 425635"/>
                <a:gd name="connsiteX2" fmla="*/ 843524 w 843523"/>
                <a:gd name="connsiteY2" fmla="*/ 425635 h 425635"/>
                <a:gd name="connsiteX3" fmla="*/ 0 w 843523"/>
                <a:gd name="connsiteY3" fmla="*/ 425635 h 425635"/>
              </a:gdLst>
              <a:ahLst/>
              <a:cxnLst>
                <a:cxn ang="0">
                  <a:pos x="connsiteX0" y="connsiteY0"/>
                </a:cxn>
                <a:cxn ang="0">
                  <a:pos x="connsiteX1" y="connsiteY1"/>
                </a:cxn>
                <a:cxn ang="0">
                  <a:pos x="connsiteX2" y="connsiteY2"/>
                </a:cxn>
                <a:cxn ang="0">
                  <a:pos x="connsiteX3" y="connsiteY3"/>
                </a:cxn>
              </a:cxnLst>
              <a:rect l="l" t="t" r="r" b="b"/>
              <a:pathLst>
                <a:path w="843523" h="425635">
                  <a:moveTo>
                    <a:pt x="0" y="0"/>
                  </a:moveTo>
                  <a:lnTo>
                    <a:pt x="843524" y="0"/>
                  </a:lnTo>
                  <a:lnTo>
                    <a:pt x="843524" y="425635"/>
                  </a:lnTo>
                  <a:lnTo>
                    <a:pt x="0" y="425635"/>
                  </a:lnTo>
                  <a:close/>
                </a:path>
              </a:pathLst>
            </a:custGeom>
            <a:solidFill>
              <a:srgbClr val="F8BD3F"/>
            </a:solidFill>
            <a:ln w="10744" cap="flat">
              <a:noFill/>
              <a:prstDash val="solid"/>
              <a:miter/>
            </a:ln>
          </p:spPr>
          <p:txBody>
            <a:bodyPr rtlCol="0" anchor="ctr"/>
            <a:lstStyle/>
            <a:p>
              <a:pPr algn="ctr"/>
              <a:r>
                <a:rPr lang="en-US" sz="1512" dirty="0"/>
                <a:t>Cluster</a:t>
              </a:r>
            </a:p>
          </p:txBody>
        </p:sp>
        <p:sp>
          <p:nvSpPr>
            <p:cNvPr id="20" name="Right Arrow 71">
              <a:extLst>
                <a:ext uri="{FF2B5EF4-FFF2-40B4-BE49-F238E27FC236}">
                  <a16:creationId xmlns:a16="http://schemas.microsoft.com/office/drawing/2014/main" id="{A5302E9F-01AB-42D7-899E-D1B81AF3A128}"/>
                </a:ext>
              </a:extLst>
            </p:cNvPr>
            <p:cNvSpPr/>
            <p:nvPr/>
          </p:nvSpPr>
          <p:spPr>
            <a:xfrm rot="16200000">
              <a:off x="2199160" y="4693303"/>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21" name="Right Arrow 71">
              <a:extLst>
                <a:ext uri="{FF2B5EF4-FFF2-40B4-BE49-F238E27FC236}">
                  <a16:creationId xmlns:a16="http://schemas.microsoft.com/office/drawing/2014/main" id="{D71ADB42-1AA8-41B6-8FEF-0763A85B225B}"/>
                </a:ext>
              </a:extLst>
            </p:cNvPr>
            <p:cNvSpPr/>
            <p:nvPr/>
          </p:nvSpPr>
          <p:spPr>
            <a:xfrm rot="5400000">
              <a:off x="1873842" y="4701960"/>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22" name="Right Arrow 71">
              <a:extLst>
                <a:ext uri="{FF2B5EF4-FFF2-40B4-BE49-F238E27FC236}">
                  <a16:creationId xmlns:a16="http://schemas.microsoft.com/office/drawing/2014/main" id="{8D584686-0B8E-40FB-8AE7-DAD6B1CE0B8E}"/>
                </a:ext>
              </a:extLst>
            </p:cNvPr>
            <p:cNvSpPr/>
            <p:nvPr/>
          </p:nvSpPr>
          <p:spPr>
            <a:xfrm rot="16200000">
              <a:off x="1029185" y="4693302"/>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23" name="Right Arrow 71">
              <a:extLst>
                <a:ext uri="{FF2B5EF4-FFF2-40B4-BE49-F238E27FC236}">
                  <a16:creationId xmlns:a16="http://schemas.microsoft.com/office/drawing/2014/main" id="{18E76F3C-8981-457D-8D47-EAEA3EA41181}"/>
                </a:ext>
              </a:extLst>
            </p:cNvPr>
            <p:cNvSpPr/>
            <p:nvPr/>
          </p:nvSpPr>
          <p:spPr>
            <a:xfrm rot="5400000">
              <a:off x="703867" y="4701959"/>
              <a:ext cx="376563" cy="210480"/>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sp>
        <p:nvSpPr>
          <p:cNvPr id="24" name="Freeform 19">
            <a:extLst>
              <a:ext uri="{FF2B5EF4-FFF2-40B4-BE49-F238E27FC236}">
                <a16:creationId xmlns:a16="http://schemas.microsoft.com/office/drawing/2014/main" id="{DADAACB2-1B05-49AC-B409-9B7A6660986F}"/>
              </a:ext>
            </a:extLst>
          </p:cNvPr>
          <p:cNvSpPr/>
          <p:nvPr/>
        </p:nvSpPr>
        <p:spPr>
          <a:xfrm>
            <a:off x="603654" y="3199538"/>
            <a:ext cx="4530463" cy="257944"/>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512" dirty="0">
                <a:solidFill>
                  <a:schemeClr val="bg2"/>
                </a:solidFill>
              </a:rPr>
              <a:t>System Crossbar</a:t>
            </a:r>
          </a:p>
        </p:txBody>
      </p:sp>
      <p:sp>
        <p:nvSpPr>
          <p:cNvPr id="25" name="Right Arrow 71">
            <a:extLst>
              <a:ext uri="{FF2B5EF4-FFF2-40B4-BE49-F238E27FC236}">
                <a16:creationId xmlns:a16="http://schemas.microsoft.com/office/drawing/2014/main" id="{EFF650A6-4D06-4F73-806B-73F293F31558}"/>
              </a:ext>
            </a:extLst>
          </p:cNvPr>
          <p:cNvSpPr/>
          <p:nvPr/>
        </p:nvSpPr>
        <p:spPr>
          <a:xfrm rot="16200000">
            <a:off x="1464519" y="3580066"/>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26" name="Right Arrow 71">
            <a:extLst>
              <a:ext uri="{FF2B5EF4-FFF2-40B4-BE49-F238E27FC236}">
                <a16:creationId xmlns:a16="http://schemas.microsoft.com/office/drawing/2014/main" id="{BF366360-4BCF-4D4C-BB87-BACC6FC3C690}"/>
              </a:ext>
            </a:extLst>
          </p:cNvPr>
          <p:cNvSpPr/>
          <p:nvPr/>
        </p:nvSpPr>
        <p:spPr>
          <a:xfrm rot="5400000">
            <a:off x="1121302" y="3585444"/>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27" name="Right Arrow 71">
            <a:extLst>
              <a:ext uri="{FF2B5EF4-FFF2-40B4-BE49-F238E27FC236}">
                <a16:creationId xmlns:a16="http://schemas.microsoft.com/office/drawing/2014/main" id="{8E157202-64AF-4DE5-AAF1-A8B1B3662208}"/>
              </a:ext>
            </a:extLst>
          </p:cNvPr>
          <p:cNvSpPr/>
          <p:nvPr/>
        </p:nvSpPr>
        <p:spPr>
          <a:xfrm rot="16200000">
            <a:off x="4098365" y="3594638"/>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28" name="Right Arrow 71">
            <a:extLst>
              <a:ext uri="{FF2B5EF4-FFF2-40B4-BE49-F238E27FC236}">
                <a16:creationId xmlns:a16="http://schemas.microsoft.com/office/drawing/2014/main" id="{90762124-E381-47DC-8D02-B64945B51E04}"/>
              </a:ext>
            </a:extLst>
          </p:cNvPr>
          <p:cNvSpPr/>
          <p:nvPr/>
        </p:nvSpPr>
        <p:spPr>
          <a:xfrm rot="5400000">
            <a:off x="3755148" y="3588181"/>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29" name="Freeform 29">
            <a:extLst>
              <a:ext uri="{FF2B5EF4-FFF2-40B4-BE49-F238E27FC236}">
                <a16:creationId xmlns:a16="http://schemas.microsoft.com/office/drawing/2014/main" id="{AEBD32EC-760E-4103-9880-0FD91742B752}"/>
              </a:ext>
            </a:extLst>
          </p:cNvPr>
          <p:cNvSpPr/>
          <p:nvPr/>
        </p:nvSpPr>
        <p:spPr>
          <a:xfrm>
            <a:off x="603653" y="2348885"/>
            <a:ext cx="1965172" cy="397466"/>
          </a:xfrm>
          <a:custGeom>
            <a:avLst/>
            <a:gdLst>
              <a:gd name="connsiteX0" fmla="*/ 0 w 937344"/>
              <a:gd name="connsiteY0" fmla="*/ 0 h 278556"/>
              <a:gd name="connsiteX1" fmla="*/ 937344 w 937344"/>
              <a:gd name="connsiteY1" fmla="*/ 0 h 278556"/>
              <a:gd name="connsiteX2" fmla="*/ 937344 w 937344"/>
              <a:gd name="connsiteY2" fmla="*/ 278557 h 278556"/>
              <a:gd name="connsiteX3" fmla="*/ 0 w 93734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937344" h="278556">
                <a:moveTo>
                  <a:pt x="0" y="0"/>
                </a:moveTo>
                <a:lnTo>
                  <a:pt x="937344" y="0"/>
                </a:lnTo>
                <a:lnTo>
                  <a:pt x="937344" y="278557"/>
                </a:lnTo>
                <a:lnTo>
                  <a:pt x="0" y="278557"/>
                </a:lnTo>
                <a:close/>
              </a:path>
            </a:pathLst>
          </a:custGeom>
          <a:solidFill>
            <a:srgbClr val="2F4858"/>
          </a:solidFill>
          <a:ln w="10744" cap="flat">
            <a:noFill/>
            <a:prstDash val="solid"/>
            <a:miter/>
          </a:ln>
        </p:spPr>
        <p:txBody>
          <a:bodyPr rtlCol="0" anchor="ctr"/>
          <a:lstStyle/>
          <a:p>
            <a:pPr algn="ctr"/>
            <a:r>
              <a:rPr lang="en-US" sz="1701" dirty="0">
                <a:solidFill>
                  <a:schemeClr val="bg2"/>
                </a:solidFill>
              </a:rPr>
              <a:t>HBM</a:t>
            </a:r>
          </a:p>
        </p:txBody>
      </p:sp>
      <p:sp>
        <p:nvSpPr>
          <p:cNvPr id="30" name="Right Arrow 71">
            <a:extLst>
              <a:ext uri="{FF2B5EF4-FFF2-40B4-BE49-F238E27FC236}">
                <a16:creationId xmlns:a16="http://schemas.microsoft.com/office/drawing/2014/main" id="{2BA8FE8E-BD0B-45ED-8B04-5893EF0716E6}"/>
              </a:ext>
            </a:extLst>
          </p:cNvPr>
          <p:cNvSpPr/>
          <p:nvPr/>
        </p:nvSpPr>
        <p:spPr>
          <a:xfrm rot="16200000">
            <a:off x="773085" y="2882028"/>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1" name="Right Arrow 71">
            <a:extLst>
              <a:ext uri="{FF2B5EF4-FFF2-40B4-BE49-F238E27FC236}">
                <a16:creationId xmlns:a16="http://schemas.microsoft.com/office/drawing/2014/main" id="{6A8A642B-44C9-472C-838D-2A2495A80579}"/>
              </a:ext>
            </a:extLst>
          </p:cNvPr>
          <p:cNvSpPr/>
          <p:nvPr/>
        </p:nvSpPr>
        <p:spPr>
          <a:xfrm rot="5400000">
            <a:off x="555023" y="2887628"/>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2" name="Freeform 29">
            <a:extLst>
              <a:ext uri="{FF2B5EF4-FFF2-40B4-BE49-F238E27FC236}">
                <a16:creationId xmlns:a16="http://schemas.microsoft.com/office/drawing/2014/main" id="{4F837477-4D18-4000-9010-AAA2A9316757}"/>
              </a:ext>
            </a:extLst>
          </p:cNvPr>
          <p:cNvSpPr/>
          <p:nvPr/>
        </p:nvSpPr>
        <p:spPr>
          <a:xfrm>
            <a:off x="3168947" y="2348885"/>
            <a:ext cx="1965172" cy="397466"/>
          </a:xfrm>
          <a:custGeom>
            <a:avLst/>
            <a:gdLst>
              <a:gd name="connsiteX0" fmla="*/ 0 w 937344"/>
              <a:gd name="connsiteY0" fmla="*/ 0 h 278556"/>
              <a:gd name="connsiteX1" fmla="*/ 937344 w 937344"/>
              <a:gd name="connsiteY1" fmla="*/ 0 h 278556"/>
              <a:gd name="connsiteX2" fmla="*/ 937344 w 937344"/>
              <a:gd name="connsiteY2" fmla="*/ 278557 h 278556"/>
              <a:gd name="connsiteX3" fmla="*/ 0 w 93734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937344" h="278556">
                <a:moveTo>
                  <a:pt x="0" y="0"/>
                </a:moveTo>
                <a:lnTo>
                  <a:pt x="937344" y="0"/>
                </a:lnTo>
                <a:lnTo>
                  <a:pt x="937344" y="278557"/>
                </a:lnTo>
                <a:lnTo>
                  <a:pt x="0" y="278557"/>
                </a:lnTo>
                <a:close/>
              </a:path>
            </a:pathLst>
          </a:custGeom>
          <a:solidFill>
            <a:srgbClr val="2F4858"/>
          </a:solidFill>
          <a:ln w="10744" cap="flat">
            <a:noFill/>
            <a:prstDash val="solid"/>
            <a:miter/>
          </a:ln>
        </p:spPr>
        <p:txBody>
          <a:bodyPr rtlCol="0" anchor="ctr"/>
          <a:lstStyle/>
          <a:p>
            <a:pPr algn="ctr"/>
            <a:r>
              <a:rPr lang="en-US" sz="1701" dirty="0">
                <a:solidFill>
                  <a:schemeClr val="bg2"/>
                </a:solidFill>
              </a:rPr>
              <a:t>Die2Die</a:t>
            </a:r>
          </a:p>
        </p:txBody>
      </p:sp>
      <p:sp>
        <p:nvSpPr>
          <p:cNvPr id="33" name="Right Arrow 71">
            <a:extLst>
              <a:ext uri="{FF2B5EF4-FFF2-40B4-BE49-F238E27FC236}">
                <a16:creationId xmlns:a16="http://schemas.microsoft.com/office/drawing/2014/main" id="{ED6DA3D4-E0F4-4310-93E2-D0251449979E}"/>
              </a:ext>
            </a:extLst>
          </p:cNvPr>
          <p:cNvSpPr/>
          <p:nvPr/>
        </p:nvSpPr>
        <p:spPr>
          <a:xfrm rot="16200000">
            <a:off x="2118973" y="2868936"/>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4" name="Right Arrow 71">
            <a:extLst>
              <a:ext uri="{FF2B5EF4-FFF2-40B4-BE49-F238E27FC236}">
                <a16:creationId xmlns:a16="http://schemas.microsoft.com/office/drawing/2014/main" id="{6275A441-F5BF-4AF5-B58D-AED905494A82}"/>
              </a:ext>
            </a:extLst>
          </p:cNvPr>
          <p:cNvSpPr/>
          <p:nvPr/>
        </p:nvSpPr>
        <p:spPr>
          <a:xfrm rot="5400000">
            <a:off x="1900911" y="2874537"/>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5" name="Textfeld 41">
            <a:extLst>
              <a:ext uri="{FF2B5EF4-FFF2-40B4-BE49-F238E27FC236}">
                <a16:creationId xmlns:a16="http://schemas.microsoft.com/office/drawing/2014/main" id="{8F0E6520-B763-4D39-B9DD-38F1D67E1CE0}"/>
              </a:ext>
            </a:extLst>
          </p:cNvPr>
          <p:cNvSpPr txBox="1"/>
          <p:nvPr/>
        </p:nvSpPr>
        <p:spPr>
          <a:xfrm>
            <a:off x="1321434" y="2693077"/>
            <a:ext cx="474810" cy="441339"/>
          </a:xfrm>
          <a:prstGeom prst="rect">
            <a:avLst/>
          </a:prstGeom>
          <a:noFill/>
        </p:spPr>
        <p:txBody>
          <a:bodyPr wrap="none" rtlCol="0">
            <a:spAutoFit/>
          </a:bodyPr>
          <a:lstStyle/>
          <a:p>
            <a:r>
              <a:rPr lang="en-US" sz="2268" dirty="0">
                <a:solidFill>
                  <a:schemeClr val="bg2"/>
                </a:solidFill>
              </a:rPr>
              <a:t>…</a:t>
            </a:r>
          </a:p>
        </p:txBody>
      </p:sp>
      <p:sp>
        <p:nvSpPr>
          <p:cNvPr id="36" name="Right Arrow 71">
            <a:extLst>
              <a:ext uri="{FF2B5EF4-FFF2-40B4-BE49-F238E27FC236}">
                <a16:creationId xmlns:a16="http://schemas.microsoft.com/office/drawing/2014/main" id="{B443DB4E-BA9F-403A-8B58-0A628DBB1420}"/>
              </a:ext>
            </a:extLst>
          </p:cNvPr>
          <p:cNvSpPr/>
          <p:nvPr/>
        </p:nvSpPr>
        <p:spPr>
          <a:xfrm rot="16200000">
            <a:off x="3356100" y="2871663"/>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7" name="Right Arrow 71">
            <a:extLst>
              <a:ext uri="{FF2B5EF4-FFF2-40B4-BE49-F238E27FC236}">
                <a16:creationId xmlns:a16="http://schemas.microsoft.com/office/drawing/2014/main" id="{9728F2ED-1F09-4A9D-9C97-82F5BB4BFFCA}"/>
              </a:ext>
            </a:extLst>
          </p:cNvPr>
          <p:cNvSpPr/>
          <p:nvPr/>
        </p:nvSpPr>
        <p:spPr>
          <a:xfrm rot="5400000">
            <a:off x="3138038" y="2877262"/>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8" name="Right Arrow 71">
            <a:extLst>
              <a:ext uri="{FF2B5EF4-FFF2-40B4-BE49-F238E27FC236}">
                <a16:creationId xmlns:a16="http://schemas.microsoft.com/office/drawing/2014/main" id="{89FA5CCC-F47E-4654-817C-1B2CFDF30C75}"/>
              </a:ext>
            </a:extLst>
          </p:cNvPr>
          <p:cNvSpPr/>
          <p:nvPr/>
        </p:nvSpPr>
        <p:spPr>
          <a:xfrm rot="16200000">
            <a:off x="4701988" y="2858572"/>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39" name="Right Arrow 71">
            <a:extLst>
              <a:ext uri="{FF2B5EF4-FFF2-40B4-BE49-F238E27FC236}">
                <a16:creationId xmlns:a16="http://schemas.microsoft.com/office/drawing/2014/main" id="{76DB0A54-491B-4711-AAF1-78137A259DBB}"/>
              </a:ext>
            </a:extLst>
          </p:cNvPr>
          <p:cNvSpPr/>
          <p:nvPr/>
        </p:nvSpPr>
        <p:spPr>
          <a:xfrm rot="5400000">
            <a:off x="4483926" y="2864173"/>
            <a:ext cx="462316" cy="19888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chemeClr val="bg2"/>
              </a:solidFill>
            </a:endParaRPr>
          </a:p>
        </p:txBody>
      </p:sp>
      <p:sp>
        <p:nvSpPr>
          <p:cNvPr id="40" name="Textfeld 46">
            <a:extLst>
              <a:ext uri="{FF2B5EF4-FFF2-40B4-BE49-F238E27FC236}">
                <a16:creationId xmlns:a16="http://schemas.microsoft.com/office/drawing/2014/main" id="{2EB1F1FE-C63A-453F-8227-B301153E0F4E}"/>
              </a:ext>
            </a:extLst>
          </p:cNvPr>
          <p:cNvSpPr txBox="1"/>
          <p:nvPr/>
        </p:nvSpPr>
        <p:spPr>
          <a:xfrm>
            <a:off x="3904449" y="2682711"/>
            <a:ext cx="474810" cy="441339"/>
          </a:xfrm>
          <a:prstGeom prst="rect">
            <a:avLst/>
          </a:prstGeom>
          <a:noFill/>
        </p:spPr>
        <p:txBody>
          <a:bodyPr wrap="none" rtlCol="0">
            <a:spAutoFit/>
          </a:bodyPr>
          <a:lstStyle/>
          <a:p>
            <a:r>
              <a:rPr lang="en-US" sz="2268" dirty="0">
                <a:solidFill>
                  <a:schemeClr val="bg2"/>
                </a:solidFill>
              </a:rPr>
              <a:t>…</a:t>
            </a:r>
          </a:p>
        </p:txBody>
      </p:sp>
      <p:sp>
        <p:nvSpPr>
          <p:cNvPr id="41" name="Freihandform 62">
            <a:extLst>
              <a:ext uri="{FF2B5EF4-FFF2-40B4-BE49-F238E27FC236}">
                <a16:creationId xmlns:a16="http://schemas.microsoft.com/office/drawing/2014/main" id="{9D749CD8-06A9-4548-979A-FE8D33C8A8B3}"/>
              </a:ext>
            </a:extLst>
          </p:cNvPr>
          <p:cNvSpPr/>
          <p:nvPr/>
        </p:nvSpPr>
        <p:spPr>
          <a:xfrm>
            <a:off x="747726" y="2763145"/>
            <a:ext cx="631713" cy="1732226"/>
          </a:xfrm>
          <a:custGeom>
            <a:avLst/>
            <a:gdLst>
              <a:gd name="connsiteX0" fmla="*/ 32128 w 668545"/>
              <a:gd name="connsiteY0" fmla="*/ 0 h 1833223"/>
              <a:gd name="connsiteX1" fmla="*/ 57180 w 668545"/>
              <a:gd name="connsiteY1" fmla="*/ 488515 h 1833223"/>
              <a:gd name="connsiteX2" fmla="*/ 558221 w 668545"/>
              <a:gd name="connsiteY2" fmla="*/ 613775 h 1833223"/>
              <a:gd name="connsiteX3" fmla="*/ 645903 w 668545"/>
              <a:gd name="connsiteY3" fmla="*/ 901874 h 1833223"/>
              <a:gd name="connsiteX4" fmla="*/ 633377 w 668545"/>
              <a:gd name="connsiteY4" fmla="*/ 1252603 h 1833223"/>
              <a:gd name="connsiteX5" fmla="*/ 270122 w 668545"/>
              <a:gd name="connsiteY5" fmla="*/ 1352811 h 1833223"/>
              <a:gd name="connsiteX6" fmla="*/ 157388 w 668545"/>
              <a:gd name="connsiteY6" fmla="*/ 1440493 h 1833223"/>
              <a:gd name="connsiteX7" fmla="*/ 157388 w 668545"/>
              <a:gd name="connsiteY7" fmla="*/ 1828800 h 183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545" h="1833223">
                <a:moveTo>
                  <a:pt x="32128" y="0"/>
                </a:moveTo>
                <a:cubicBezTo>
                  <a:pt x="813" y="193109"/>
                  <a:pt x="-30502" y="386219"/>
                  <a:pt x="57180" y="488515"/>
                </a:cubicBezTo>
                <a:cubicBezTo>
                  <a:pt x="144862" y="590811"/>
                  <a:pt x="460101" y="544882"/>
                  <a:pt x="558221" y="613775"/>
                </a:cubicBezTo>
                <a:cubicBezTo>
                  <a:pt x="656341" y="682668"/>
                  <a:pt x="633377" y="795403"/>
                  <a:pt x="645903" y="901874"/>
                </a:cubicBezTo>
                <a:cubicBezTo>
                  <a:pt x="658429" y="1008345"/>
                  <a:pt x="696007" y="1177447"/>
                  <a:pt x="633377" y="1252603"/>
                </a:cubicBezTo>
                <a:cubicBezTo>
                  <a:pt x="570747" y="1327759"/>
                  <a:pt x="349453" y="1321496"/>
                  <a:pt x="270122" y="1352811"/>
                </a:cubicBezTo>
                <a:cubicBezTo>
                  <a:pt x="190791" y="1384126"/>
                  <a:pt x="176177" y="1361161"/>
                  <a:pt x="157388" y="1440493"/>
                </a:cubicBezTo>
                <a:cubicBezTo>
                  <a:pt x="138599" y="1519825"/>
                  <a:pt x="161563" y="1876816"/>
                  <a:pt x="157388" y="1828800"/>
                </a:cubicBezTo>
              </a:path>
            </a:pathLst>
          </a:custGeom>
          <a:ln w="5080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sz="1701"/>
          </a:p>
        </p:txBody>
      </p:sp>
      <p:sp>
        <p:nvSpPr>
          <p:cNvPr id="42" name="Freihandform 70">
            <a:extLst>
              <a:ext uri="{FF2B5EF4-FFF2-40B4-BE49-F238E27FC236}">
                <a16:creationId xmlns:a16="http://schemas.microsoft.com/office/drawing/2014/main" id="{1BB81D17-EEC6-4DA6-A53F-6A48905CB25D}"/>
              </a:ext>
            </a:extLst>
          </p:cNvPr>
          <p:cNvSpPr/>
          <p:nvPr/>
        </p:nvSpPr>
        <p:spPr>
          <a:xfrm>
            <a:off x="3608457" y="4043958"/>
            <a:ext cx="1229351" cy="470904"/>
          </a:xfrm>
          <a:custGeom>
            <a:avLst/>
            <a:gdLst>
              <a:gd name="connsiteX0" fmla="*/ 10847 w 1301028"/>
              <a:gd name="connsiteY0" fmla="*/ 498360 h 498360"/>
              <a:gd name="connsiteX1" fmla="*/ 10847 w 1301028"/>
              <a:gd name="connsiteY1" fmla="*/ 172683 h 498360"/>
              <a:gd name="connsiteX2" fmla="*/ 123581 w 1301028"/>
              <a:gd name="connsiteY2" fmla="*/ 34897 h 498360"/>
              <a:gd name="connsiteX3" fmla="*/ 1025455 w 1301028"/>
              <a:gd name="connsiteY3" fmla="*/ 9845 h 498360"/>
              <a:gd name="connsiteX4" fmla="*/ 1250924 w 1301028"/>
              <a:gd name="connsiteY4" fmla="*/ 172683 h 498360"/>
              <a:gd name="connsiteX5" fmla="*/ 1301028 w 1301028"/>
              <a:gd name="connsiteY5" fmla="*/ 498360 h 49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028" h="498360">
                <a:moveTo>
                  <a:pt x="10847" y="498360"/>
                </a:moveTo>
                <a:cubicBezTo>
                  <a:pt x="1452" y="374143"/>
                  <a:pt x="-7942" y="249927"/>
                  <a:pt x="10847" y="172683"/>
                </a:cubicBezTo>
                <a:cubicBezTo>
                  <a:pt x="29636" y="95439"/>
                  <a:pt x="-45520" y="62037"/>
                  <a:pt x="123581" y="34897"/>
                </a:cubicBezTo>
                <a:cubicBezTo>
                  <a:pt x="292682" y="7757"/>
                  <a:pt x="837564" y="-13119"/>
                  <a:pt x="1025455" y="9845"/>
                </a:cubicBezTo>
                <a:cubicBezTo>
                  <a:pt x="1213346" y="32809"/>
                  <a:pt x="1204995" y="91264"/>
                  <a:pt x="1250924" y="172683"/>
                </a:cubicBezTo>
                <a:cubicBezTo>
                  <a:pt x="1296853" y="254102"/>
                  <a:pt x="1280151" y="446168"/>
                  <a:pt x="1301028" y="498360"/>
                </a:cubicBezTo>
              </a:path>
            </a:pathLst>
          </a:custGeom>
          <a:ln w="5080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sz="1701"/>
          </a:p>
        </p:txBody>
      </p:sp>
      <p:sp>
        <p:nvSpPr>
          <p:cNvPr id="43" name="Freihandform 71">
            <a:extLst>
              <a:ext uri="{FF2B5EF4-FFF2-40B4-BE49-F238E27FC236}">
                <a16:creationId xmlns:a16="http://schemas.microsoft.com/office/drawing/2014/main" id="{50E8878F-4078-4D97-AF0C-DA57AC51D4CB}"/>
              </a:ext>
            </a:extLst>
          </p:cNvPr>
          <p:cNvSpPr/>
          <p:nvPr/>
        </p:nvSpPr>
        <p:spPr>
          <a:xfrm>
            <a:off x="933745" y="4030923"/>
            <a:ext cx="1229351" cy="470904"/>
          </a:xfrm>
          <a:custGeom>
            <a:avLst/>
            <a:gdLst>
              <a:gd name="connsiteX0" fmla="*/ 10847 w 1301028"/>
              <a:gd name="connsiteY0" fmla="*/ 498360 h 498360"/>
              <a:gd name="connsiteX1" fmla="*/ 10847 w 1301028"/>
              <a:gd name="connsiteY1" fmla="*/ 172683 h 498360"/>
              <a:gd name="connsiteX2" fmla="*/ 123581 w 1301028"/>
              <a:gd name="connsiteY2" fmla="*/ 34897 h 498360"/>
              <a:gd name="connsiteX3" fmla="*/ 1025455 w 1301028"/>
              <a:gd name="connsiteY3" fmla="*/ 9845 h 498360"/>
              <a:gd name="connsiteX4" fmla="*/ 1250924 w 1301028"/>
              <a:gd name="connsiteY4" fmla="*/ 172683 h 498360"/>
              <a:gd name="connsiteX5" fmla="*/ 1301028 w 1301028"/>
              <a:gd name="connsiteY5" fmla="*/ 498360 h 49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028" h="498360">
                <a:moveTo>
                  <a:pt x="10847" y="498360"/>
                </a:moveTo>
                <a:cubicBezTo>
                  <a:pt x="1452" y="374143"/>
                  <a:pt x="-7942" y="249927"/>
                  <a:pt x="10847" y="172683"/>
                </a:cubicBezTo>
                <a:cubicBezTo>
                  <a:pt x="29636" y="95439"/>
                  <a:pt x="-45520" y="62037"/>
                  <a:pt x="123581" y="34897"/>
                </a:cubicBezTo>
                <a:cubicBezTo>
                  <a:pt x="292682" y="7757"/>
                  <a:pt x="837564" y="-13119"/>
                  <a:pt x="1025455" y="9845"/>
                </a:cubicBezTo>
                <a:cubicBezTo>
                  <a:pt x="1213346" y="32809"/>
                  <a:pt x="1204995" y="91264"/>
                  <a:pt x="1250924" y="172683"/>
                </a:cubicBezTo>
                <a:cubicBezTo>
                  <a:pt x="1296853" y="254102"/>
                  <a:pt x="1280151" y="446168"/>
                  <a:pt x="1301028" y="498360"/>
                </a:cubicBezTo>
              </a:path>
            </a:pathLst>
          </a:custGeom>
          <a:ln w="5080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sz="1701"/>
          </a:p>
        </p:txBody>
      </p:sp>
      <p:sp>
        <p:nvSpPr>
          <p:cNvPr id="44" name="Freihandform 78">
            <a:extLst>
              <a:ext uri="{FF2B5EF4-FFF2-40B4-BE49-F238E27FC236}">
                <a16:creationId xmlns:a16="http://schemas.microsoft.com/office/drawing/2014/main" id="{13E03AB6-22E9-43D2-A270-4E0B42AB3760}"/>
              </a:ext>
            </a:extLst>
          </p:cNvPr>
          <p:cNvSpPr/>
          <p:nvPr/>
        </p:nvSpPr>
        <p:spPr>
          <a:xfrm>
            <a:off x="2082516" y="2786816"/>
            <a:ext cx="1524355" cy="592668"/>
          </a:xfrm>
          <a:custGeom>
            <a:avLst/>
            <a:gdLst>
              <a:gd name="connsiteX0" fmla="*/ 34953 w 1613232"/>
              <a:gd name="connsiteY0" fmla="*/ 0 h 627222"/>
              <a:gd name="connsiteX1" fmla="*/ 34953 w 1613232"/>
              <a:gd name="connsiteY1" fmla="*/ 450937 h 627222"/>
              <a:gd name="connsiteX2" fmla="*/ 398208 w 1613232"/>
              <a:gd name="connsiteY2" fmla="*/ 588723 h 627222"/>
              <a:gd name="connsiteX3" fmla="*/ 1437868 w 1613232"/>
              <a:gd name="connsiteY3" fmla="*/ 576197 h 627222"/>
              <a:gd name="connsiteX4" fmla="*/ 1613232 w 1613232"/>
              <a:gd name="connsiteY4" fmla="*/ 25052 h 627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232" h="627222">
                <a:moveTo>
                  <a:pt x="34953" y="0"/>
                </a:moveTo>
                <a:cubicBezTo>
                  <a:pt x="4682" y="176408"/>
                  <a:pt x="-25589" y="352817"/>
                  <a:pt x="34953" y="450937"/>
                </a:cubicBezTo>
                <a:cubicBezTo>
                  <a:pt x="95495" y="549057"/>
                  <a:pt x="164389" y="567846"/>
                  <a:pt x="398208" y="588723"/>
                </a:cubicBezTo>
                <a:cubicBezTo>
                  <a:pt x="632027" y="609600"/>
                  <a:pt x="1235364" y="670142"/>
                  <a:pt x="1437868" y="576197"/>
                </a:cubicBezTo>
                <a:cubicBezTo>
                  <a:pt x="1640372" y="482252"/>
                  <a:pt x="1604881" y="75156"/>
                  <a:pt x="1613232" y="25052"/>
                </a:cubicBezTo>
              </a:path>
            </a:pathLst>
          </a:custGeom>
          <a:ln w="5080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sz="1701">
              <a:solidFill>
                <a:schemeClr val="bg2"/>
              </a:solidFill>
            </a:endParaRPr>
          </a:p>
        </p:txBody>
      </p:sp>
      <p:sp>
        <p:nvSpPr>
          <p:cNvPr id="45" name="Freihandform 82">
            <a:extLst>
              <a:ext uri="{FF2B5EF4-FFF2-40B4-BE49-F238E27FC236}">
                <a16:creationId xmlns:a16="http://schemas.microsoft.com/office/drawing/2014/main" id="{F6ADA50D-3A81-435A-99E8-61C342F1F166}"/>
              </a:ext>
            </a:extLst>
          </p:cNvPr>
          <p:cNvSpPr/>
          <p:nvPr/>
        </p:nvSpPr>
        <p:spPr>
          <a:xfrm>
            <a:off x="1185954" y="3228353"/>
            <a:ext cx="3467727" cy="1298347"/>
          </a:xfrm>
          <a:custGeom>
            <a:avLst/>
            <a:gdLst>
              <a:gd name="connsiteX0" fmla="*/ 19285 w 3669912"/>
              <a:gd name="connsiteY0" fmla="*/ 1361521 h 1374047"/>
              <a:gd name="connsiteX1" fmla="*/ 19285 w 3669912"/>
              <a:gd name="connsiteY1" fmla="*/ 1048370 h 1374047"/>
              <a:gd name="connsiteX2" fmla="*/ 219701 w 3669912"/>
              <a:gd name="connsiteY2" fmla="*/ 885532 h 1374047"/>
              <a:gd name="connsiteX3" fmla="*/ 470222 w 3669912"/>
              <a:gd name="connsiteY3" fmla="*/ 923110 h 1374047"/>
              <a:gd name="connsiteX4" fmla="*/ 545378 w 3669912"/>
              <a:gd name="connsiteY4" fmla="*/ 835428 h 1374047"/>
              <a:gd name="connsiteX5" fmla="*/ 532852 w 3669912"/>
              <a:gd name="connsiteY5" fmla="*/ 371965 h 1374047"/>
              <a:gd name="connsiteX6" fmla="*/ 708216 w 3669912"/>
              <a:gd name="connsiteY6" fmla="*/ 133970 h 1374047"/>
              <a:gd name="connsiteX7" fmla="*/ 1434726 w 3669912"/>
              <a:gd name="connsiteY7" fmla="*/ 33762 h 1374047"/>
              <a:gd name="connsiteX8" fmla="*/ 2687328 w 3669912"/>
              <a:gd name="connsiteY8" fmla="*/ 33762 h 1374047"/>
              <a:gd name="connsiteX9" fmla="*/ 2975427 w 3669912"/>
              <a:gd name="connsiteY9" fmla="*/ 434595 h 1374047"/>
              <a:gd name="connsiteX10" fmla="*/ 2950375 w 3669912"/>
              <a:gd name="connsiteY10" fmla="*/ 810376 h 1374047"/>
              <a:gd name="connsiteX11" fmla="*/ 3463942 w 3669912"/>
              <a:gd name="connsiteY11" fmla="*/ 885532 h 1374047"/>
              <a:gd name="connsiteX12" fmla="*/ 3651833 w 3669912"/>
              <a:gd name="connsiteY12" fmla="*/ 1060896 h 1374047"/>
              <a:gd name="connsiteX13" fmla="*/ 3651833 w 3669912"/>
              <a:gd name="connsiteY13" fmla="*/ 1374047 h 1374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69912" h="1374047">
                <a:moveTo>
                  <a:pt x="19285" y="1361521"/>
                </a:moveTo>
                <a:cubicBezTo>
                  <a:pt x="2583" y="1244611"/>
                  <a:pt x="-14118" y="1127701"/>
                  <a:pt x="19285" y="1048370"/>
                </a:cubicBezTo>
                <a:cubicBezTo>
                  <a:pt x="52688" y="969039"/>
                  <a:pt x="144545" y="906409"/>
                  <a:pt x="219701" y="885532"/>
                </a:cubicBezTo>
                <a:cubicBezTo>
                  <a:pt x="294857" y="864655"/>
                  <a:pt x="415943" y="931461"/>
                  <a:pt x="470222" y="923110"/>
                </a:cubicBezTo>
                <a:cubicBezTo>
                  <a:pt x="524501" y="914759"/>
                  <a:pt x="534940" y="927285"/>
                  <a:pt x="545378" y="835428"/>
                </a:cubicBezTo>
                <a:cubicBezTo>
                  <a:pt x="555816" y="743571"/>
                  <a:pt x="505712" y="488875"/>
                  <a:pt x="532852" y="371965"/>
                </a:cubicBezTo>
                <a:cubicBezTo>
                  <a:pt x="559992" y="255055"/>
                  <a:pt x="557904" y="190337"/>
                  <a:pt x="708216" y="133970"/>
                </a:cubicBezTo>
                <a:cubicBezTo>
                  <a:pt x="858528" y="77603"/>
                  <a:pt x="1104874" y="50463"/>
                  <a:pt x="1434726" y="33762"/>
                </a:cubicBezTo>
                <a:cubicBezTo>
                  <a:pt x="1764578" y="17061"/>
                  <a:pt x="2430545" y="-33043"/>
                  <a:pt x="2687328" y="33762"/>
                </a:cubicBezTo>
                <a:cubicBezTo>
                  <a:pt x="2944111" y="100567"/>
                  <a:pt x="2931586" y="305159"/>
                  <a:pt x="2975427" y="434595"/>
                </a:cubicBezTo>
                <a:cubicBezTo>
                  <a:pt x="3019268" y="564031"/>
                  <a:pt x="2868956" y="735220"/>
                  <a:pt x="2950375" y="810376"/>
                </a:cubicBezTo>
                <a:cubicBezTo>
                  <a:pt x="3031794" y="885532"/>
                  <a:pt x="3347032" y="843779"/>
                  <a:pt x="3463942" y="885532"/>
                </a:cubicBezTo>
                <a:cubicBezTo>
                  <a:pt x="3580852" y="927285"/>
                  <a:pt x="3620518" y="979477"/>
                  <a:pt x="3651833" y="1060896"/>
                </a:cubicBezTo>
                <a:cubicBezTo>
                  <a:pt x="3683148" y="1142315"/>
                  <a:pt x="3667490" y="1258181"/>
                  <a:pt x="3651833" y="1374047"/>
                </a:cubicBezTo>
              </a:path>
            </a:pathLst>
          </a:custGeom>
          <a:ln w="5080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sz="1701"/>
          </a:p>
        </p:txBody>
      </p:sp>
      <p:sp>
        <p:nvSpPr>
          <p:cNvPr id="46" name="TextBox 45">
            <a:extLst>
              <a:ext uri="{FF2B5EF4-FFF2-40B4-BE49-F238E27FC236}">
                <a16:creationId xmlns:a16="http://schemas.microsoft.com/office/drawing/2014/main" id="{7035D2AF-E665-422A-90C4-227CA9591F05}"/>
              </a:ext>
            </a:extLst>
          </p:cNvPr>
          <p:cNvSpPr txBox="1"/>
          <p:nvPr/>
        </p:nvSpPr>
        <p:spPr>
          <a:xfrm>
            <a:off x="400827" y="5379499"/>
            <a:ext cx="5257215" cy="615938"/>
          </a:xfrm>
          <a:prstGeom prst="rect">
            <a:avLst/>
          </a:prstGeom>
          <a:noFill/>
        </p:spPr>
        <p:txBody>
          <a:bodyPr wrap="square">
            <a:spAutoFit/>
          </a:bodyPr>
          <a:lstStyle/>
          <a:p>
            <a:r>
              <a:rPr lang="en-US" sz="1134" dirty="0"/>
              <a:t>[1] </a:t>
            </a:r>
            <a:r>
              <a:rPr lang="LID4096" sz="1134" dirty="0"/>
              <a:t>Burrello, Alessio, et al. "Dory: Automatic end-to-end deployment of real-world dnns on low-cost iot mcus." IEEE Transactions on Computers 70.8 (2021): 1253-1268.</a:t>
            </a:r>
          </a:p>
        </p:txBody>
      </p:sp>
      <p:grpSp>
        <p:nvGrpSpPr>
          <p:cNvPr id="49" name="Group 48">
            <a:extLst>
              <a:ext uri="{FF2B5EF4-FFF2-40B4-BE49-F238E27FC236}">
                <a16:creationId xmlns:a16="http://schemas.microsoft.com/office/drawing/2014/main" id="{0C8ABC3E-A34B-4B26-9E77-F296D8EF800C}"/>
              </a:ext>
            </a:extLst>
          </p:cNvPr>
          <p:cNvGrpSpPr/>
          <p:nvPr/>
        </p:nvGrpSpPr>
        <p:grpSpPr>
          <a:xfrm>
            <a:off x="5862448" y="2958014"/>
            <a:ext cx="4858393" cy="3621943"/>
            <a:chOff x="5862448" y="2958014"/>
            <a:chExt cx="4858393" cy="3621943"/>
          </a:xfrm>
        </p:grpSpPr>
        <p:sp>
          <p:nvSpPr>
            <p:cNvPr id="5" name="TextBox 4">
              <a:extLst>
                <a:ext uri="{FF2B5EF4-FFF2-40B4-BE49-F238E27FC236}">
                  <a16:creationId xmlns:a16="http://schemas.microsoft.com/office/drawing/2014/main" id="{BC90DA3C-2245-4DB2-9CFB-48A09ABF1EE9}"/>
                </a:ext>
              </a:extLst>
            </p:cNvPr>
            <p:cNvSpPr txBox="1"/>
            <p:nvPr/>
          </p:nvSpPr>
          <p:spPr>
            <a:xfrm>
              <a:off x="7699800" y="5665557"/>
              <a:ext cx="914400" cy="914400"/>
            </a:xfrm>
            <a:prstGeom prst="rect">
              <a:avLst/>
            </a:prstGeom>
            <a:noFill/>
          </p:spPr>
          <p:txBody>
            <a:bodyPr wrap="none" lIns="0" tIns="0" rIns="0" bIns="0" rtlCol="0">
              <a:noAutofit/>
            </a:bodyPr>
            <a:lstStyle/>
            <a:p>
              <a:pPr algn="l" defTabSz="720000"/>
              <a:r>
                <a:rPr lang="en-US" sz="2800" dirty="0">
                  <a:solidFill>
                    <a:srgbClr val="FF0000"/>
                  </a:solidFill>
                  <a:latin typeface="Arial Narrow" panose="020B0604020202020204" pitchFamily="34" charset="0"/>
                  <a:cs typeface="Arial Narrow" panose="020B0604020202020204" pitchFamily="34" charset="0"/>
                </a:rPr>
                <a:t>Big</a:t>
              </a:r>
              <a:r>
                <a:rPr lang="en-US" sz="2800" b="0" i="0" dirty="0">
                  <a:solidFill>
                    <a:srgbClr val="FF0000"/>
                  </a:solidFill>
                  <a:latin typeface="Arial Narrow" panose="020B0604020202020204" pitchFamily="34" charset="0"/>
                  <a:cs typeface="Arial Narrow" panose="020B0604020202020204" pitchFamily="34" charset="0"/>
                </a:rPr>
                <a:t> trend today!</a:t>
              </a:r>
              <a:endParaRPr lang="en-CH" sz="2800" b="0" i="0" dirty="0">
                <a:solidFill>
                  <a:srgbClr val="FF0000"/>
                </a:solidFill>
                <a:latin typeface="Arial Narrow" panose="020B0604020202020204" pitchFamily="34" charset="0"/>
                <a:cs typeface="Arial Narrow" panose="020B0604020202020204" pitchFamily="34" charset="0"/>
              </a:endParaRPr>
            </a:p>
          </p:txBody>
        </p:sp>
        <p:sp>
          <p:nvSpPr>
            <p:cNvPr id="48" name="Rectangle 47">
              <a:extLst>
                <a:ext uri="{FF2B5EF4-FFF2-40B4-BE49-F238E27FC236}">
                  <a16:creationId xmlns:a16="http://schemas.microsoft.com/office/drawing/2014/main" id="{2342291E-5EF8-41FD-920A-457F50489353}"/>
                </a:ext>
              </a:extLst>
            </p:cNvPr>
            <p:cNvSpPr/>
            <p:nvPr/>
          </p:nvSpPr>
          <p:spPr>
            <a:xfrm>
              <a:off x="5862448" y="2958014"/>
              <a:ext cx="4858393" cy="2633894"/>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grpSp>
    </p:spTree>
    <p:extLst>
      <p:ext uri="{BB962C8B-B14F-4D97-AF65-F5344CB8AC3E}">
        <p14:creationId xmlns:p14="http://schemas.microsoft.com/office/powerpoint/2010/main" val="51367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42"/>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43"/>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45"/>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
                                            <p:txEl>
                                              <p:pRg st="8" end="8"/>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42" grpId="0" animBg="1"/>
      <p:bldP spid="42" grpId="1" animBg="1"/>
      <p:bldP spid="43" grpId="0" animBg="1"/>
      <p:bldP spid="43" grpId="1" animBg="1"/>
      <p:bldP spid="44" grpId="0" animBg="1"/>
      <p:bldP spid="45" grpId="0" animBg="1"/>
      <p:bldP spid="45" grpId="1" animBg="1"/>
      <p:bldP spid="4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timeline&#10;&#10;Description automatically generated">
            <a:extLst>
              <a:ext uri="{FF2B5EF4-FFF2-40B4-BE49-F238E27FC236}">
                <a16:creationId xmlns:a16="http://schemas.microsoft.com/office/drawing/2014/main" id="{4A5B3485-EBF1-4969-A20D-F3775E58ABD0}"/>
              </a:ext>
            </a:extLst>
          </p:cNvPr>
          <p:cNvPicPr>
            <a:picLocks noChangeAspect="1"/>
          </p:cNvPicPr>
          <p:nvPr/>
        </p:nvPicPr>
        <p:blipFill rotWithShape="1">
          <a:blip r:embed="rId2">
            <a:extLst>
              <a:ext uri="{28A0092B-C50C-407E-A947-70E740481C1C}">
                <a14:useLocalDpi xmlns:a14="http://schemas.microsoft.com/office/drawing/2010/main" val="0"/>
              </a:ext>
            </a:extLst>
          </a:blip>
          <a:srcRect l="4219" t="21976" r="736"/>
          <a:stretch/>
        </p:blipFill>
        <p:spPr>
          <a:xfrm>
            <a:off x="5577659" y="905890"/>
            <a:ext cx="5846739" cy="5272777"/>
          </a:xfrm>
          <a:prstGeom prst="rect">
            <a:avLst/>
          </a:prstGeom>
        </p:spPr>
      </p:pic>
      <p:pic>
        <p:nvPicPr>
          <p:cNvPr id="17" name="Picture 16" descr="Waterfall chart&#10;&#10;Description automatically generated with medium confidence">
            <a:extLst>
              <a:ext uri="{FF2B5EF4-FFF2-40B4-BE49-F238E27FC236}">
                <a16:creationId xmlns:a16="http://schemas.microsoft.com/office/drawing/2014/main" id="{F734155A-54E7-4F12-87E1-84B6C86005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99" y="1124539"/>
            <a:ext cx="4791519" cy="4747906"/>
          </a:xfrm>
          <a:prstGeom prst="rect">
            <a:avLst/>
          </a:prstGeom>
        </p:spPr>
      </p:pic>
      <p:sp>
        <p:nvSpPr>
          <p:cNvPr id="3" name="Title 2">
            <a:extLst>
              <a:ext uri="{FF2B5EF4-FFF2-40B4-BE49-F238E27FC236}">
                <a16:creationId xmlns:a16="http://schemas.microsoft.com/office/drawing/2014/main" id="{C5BE4617-7B4E-4DB6-BD83-A251847431A6}"/>
              </a:ext>
            </a:extLst>
          </p:cNvPr>
          <p:cNvSpPr>
            <a:spLocks noGrp="1"/>
          </p:cNvSpPr>
          <p:nvPr>
            <p:ph type="title"/>
          </p:nvPr>
        </p:nvSpPr>
        <p:spPr/>
        <p:txBody>
          <a:bodyPr/>
          <a:lstStyle/>
          <a:p>
            <a:r>
              <a:rPr lang="en-US" dirty="0" err="1"/>
              <a:t>Occamy’s</a:t>
            </a:r>
            <a:r>
              <a:rPr lang="en-US" dirty="0"/>
              <a:t> C2C Link</a:t>
            </a:r>
            <a:endParaRPr lang="LID4096" b="1" dirty="0"/>
          </a:p>
        </p:txBody>
      </p:sp>
      <p:sp>
        <p:nvSpPr>
          <p:cNvPr id="6" name="Slide Number Placeholder 5">
            <a:extLst>
              <a:ext uri="{FF2B5EF4-FFF2-40B4-BE49-F238E27FC236}">
                <a16:creationId xmlns:a16="http://schemas.microsoft.com/office/drawing/2014/main" id="{BF0F72CC-1B53-44B7-A819-CF4A23870616}"/>
              </a:ext>
            </a:extLst>
          </p:cNvPr>
          <p:cNvSpPr>
            <a:spLocks noGrp="1"/>
          </p:cNvSpPr>
          <p:nvPr>
            <p:ph type="sldNum" sz="quarter" idx="12"/>
          </p:nvPr>
        </p:nvSpPr>
        <p:spPr/>
        <p:txBody>
          <a:bodyPr/>
          <a:lstStyle/>
          <a:p>
            <a:fld id="{22DECF6A-13F7-418C-BBFC-95033FFCD5F1}" type="slidenum">
              <a:rPr lang="en-US" noProof="1" smtClean="0"/>
              <a:pPr/>
              <a:t>36</a:t>
            </a:fld>
            <a:endParaRPr lang="en-US" noProof="1"/>
          </a:p>
        </p:txBody>
      </p:sp>
      <p:grpSp>
        <p:nvGrpSpPr>
          <p:cNvPr id="9" name="Group 8">
            <a:extLst>
              <a:ext uri="{FF2B5EF4-FFF2-40B4-BE49-F238E27FC236}">
                <a16:creationId xmlns:a16="http://schemas.microsoft.com/office/drawing/2014/main" id="{369D2E55-0F02-4C7D-A881-3363CC76B0C7}"/>
              </a:ext>
            </a:extLst>
          </p:cNvPr>
          <p:cNvGrpSpPr/>
          <p:nvPr/>
        </p:nvGrpSpPr>
        <p:grpSpPr>
          <a:xfrm flipH="1">
            <a:off x="2144374" y="2744425"/>
            <a:ext cx="3599870" cy="1544898"/>
            <a:chOff x="4361296" y="1695472"/>
            <a:chExt cx="2960082" cy="1226230"/>
          </a:xfrm>
        </p:grpSpPr>
        <p:grpSp>
          <p:nvGrpSpPr>
            <p:cNvPr id="10" name="Google Shape;249;p19">
              <a:extLst>
                <a:ext uri="{FF2B5EF4-FFF2-40B4-BE49-F238E27FC236}">
                  <a16:creationId xmlns:a16="http://schemas.microsoft.com/office/drawing/2014/main" id="{39DF81BC-9BF5-4CDB-B6BE-6A2E01E5DCA2}"/>
                </a:ext>
              </a:extLst>
            </p:cNvPr>
            <p:cNvGrpSpPr/>
            <p:nvPr/>
          </p:nvGrpSpPr>
          <p:grpSpPr>
            <a:xfrm>
              <a:off x="4383924" y="1695472"/>
              <a:ext cx="2937454" cy="1226230"/>
              <a:chOff x="4383924" y="1695472"/>
              <a:chExt cx="2937454" cy="1226230"/>
            </a:xfrm>
          </p:grpSpPr>
          <p:sp>
            <p:nvSpPr>
              <p:cNvPr id="12" name="Google Shape;250;p19">
                <a:extLst>
                  <a:ext uri="{FF2B5EF4-FFF2-40B4-BE49-F238E27FC236}">
                    <a16:creationId xmlns:a16="http://schemas.microsoft.com/office/drawing/2014/main" id="{A9EA0336-0888-4DB8-A36B-2F5971DE51EF}"/>
                  </a:ext>
                </a:extLst>
              </p:cNvPr>
              <p:cNvSpPr/>
              <p:nvPr/>
            </p:nvSpPr>
            <p:spPr>
              <a:xfrm>
                <a:off x="6343991" y="1695472"/>
                <a:ext cx="977387" cy="598632"/>
              </a:xfrm>
              <a:prstGeom prst="rect">
                <a:avLst/>
              </a:prstGeom>
              <a:noFill/>
              <a:ln w="38100" cap="flat" cmpd="sng">
                <a:solidFill>
                  <a:srgbClr val="0000F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sp>
            <p:nvSpPr>
              <p:cNvPr id="13" name="Google Shape;251;p19">
                <a:extLst>
                  <a:ext uri="{FF2B5EF4-FFF2-40B4-BE49-F238E27FC236}">
                    <a16:creationId xmlns:a16="http://schemas.microsoft.com/office/drawing/2014/main" id="{C5341489-02D6-4D75-A0C8-D19B95B52858}"/>
                  </a:ext>
                </a:extLst>
              </p:cNvPr>
              <p:cNvSpPr/>
              <p:nvPr/>
            </p:nvSpPr>
            <p:spPr>
              <a:xfrm flipV="1">
                <a:off x="4383924" y="1695472"/>
                <a:ext cx="1940620" cy="297712"/>
              </a:xfrm>
              <a:custGeom>
                <a:avLst/>
                <a:gdLst/>
                <a:ahLst/>
                <a:cxnLst/>
                <a:rect l="l" t="t" r="r" b="b"/>
                <a:pathLst>
                  <a:path w="111219" h="2863" extrusionOk="0">
                    <a:moveTo>
                      <a:pt x="0" y="2863"/>
                    </a:moveTo>
                    <a:cubicBezTo>
                      <a:pt x="18537" y="2386"/>
                      <a:pt x="92683" y="477"/>
                      <a:pt x="111219" y="0"/>
                    </a:cubicBezTo>
                  </a:path>
                </a:pathLst>
              </a:custGeom>
              <a:noFill/>
              <a:ln w="9525" cap="flat" cmpd="sng">
                <a:solidFill>
                  <a:srgbClr val="0000FF"/>
                </a:solidFill>
                <a:prstDash val="solid"/>
                <a:round/>
                <a:headEnd type="none" w="med" len="med"/>
                <a:tailEnd type="stealth" w="med" len="med"/>
              </a:ln>
            </p:spPr>
          </p:sp>
          <p:sp>
            <p:nvSpPr>
              <p:cNvPr id="14" name="Google Shape;252;p19">
                <a:extLst>
                  <a:ext uri="{FF2B5EF4-FFF2-40B4-BE49-F238E27FC236}">
                    <a16:creationId xmlns:a16="http://schemas.microsoft.com/office/drawing/2014/main" id="{33E2AD8D-6EBB-4EE5-A57B-73C87F7E2AF3}"/>
                  </a:ext>
                </a:extLst>
              </p:cNvPr>
              <p:cNvSpPr/>
              <p:nvPr/>
            </p:nvSpPr>
            <p:spPr>
              <a:xfrm>
                <a:off x="6343991" y="2323070"/>
                <a:ext cx="977387" cy="598632"/>
              </a:xfrm>
              <a:prstGeom prst="rect">
                <a:avLst/>
              </a:prstGeom>
              <a:noFill/>
              <a:ln w="38100" cap="flat" cmpd="sng">
                <a:solidFill>
                  <a:srgbClr val="0000F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grpSp>
        <p:sp>
          <p:nvSpPr>
            <p:cNvPr id="11" name="Google Shape;251;p19">
              <a:extLst>
                <a:ext uri="{FF2B5EF4-FFF2-40B4-BE49-F238E27FC236}">
                  <a16:creationId xmlns:a16="http://schemas.microsoft.com/office/drawing/2014/main" id="{06E94DC1-4D55-4941-80EE-C4D0C42B888A}"/>
                </a:ext>
              </a:extLst>
            </p:cNvPr>
            <p:cNvSpPr/>
            <p:nvPr/>
          </p:nvSpPr>
          <p:spPr>
            <a:xfrm flipV="1">
              <a:off x="4361296" y="1695472"/>
              <a:ext cx="1940621" cy="915679"/>
            </a:xfrm>
            <a:custGeom>
              <a:avLst/>
              <a:gdLst/>
              <a:ahLst/>
              <a:cxnLst/>
              <a:rect l="l" t="t" r="r" b="b"/>
              <a:pathLst>
                <a:path w="111219" h="2863" extrusionOk="0">
                  <a:moveTo>
                    <a:pt x="0" y="2863"/>
                  </a:moveTo>
                  <a:cubicBezTo>
                    <a:pt x="18537" y="2386"/>
                    <a:pt x="92683" y="477"/>
                    <a:pt x="111219" y="0"/>
                  </a:cubicBezTo>
                </a:path>
              </a:pathLst>
            </a:custGeom>
            <a:noFill/>
            <a:ln w="9525" cap="flat" cmpd="sng">
              <a:solidFill>
                <a:srgbClr val="0000FF"/>
              </a:solidFill>
              <a:prstDash val="solid"/>
              <a:round/>
              <a:headEnd type="none" w="med" len="med"/>
              <a:tailEnd type="stealth" w="med" len="med"/>
            </a:ln>
          </p:spPr>
        </p:sp>
      </p:grpSp>
      <p:sp>
        <p:nvSpPr>
          <p:cNvPr id="21" name="Google Shape;252;p19">
            <a:extLst>
              <a:ext uri="{FF2B5EF4-FFF2-40B4-BE49-F238E27FC236}">
                <a16:creationId xmlns:a16="http://schemas.microsoft.com/office/drawing/2014/main" id="{BEC6E100-5945-4915-91AC-FF2283AF2AD3}"/>
              </a:ext>
            </a:extLst>
          </p:cNvPr>
          <p:cNvSpPr/>
          <p:nvPr/>
        </p:nvSpPr>
        <p:spPr>
          <a:xfrm>
            <a:off x="5744244" y="1056028"/>
            <a:ext cx="5488148" cy="4729284"/>
          </a:xfrm>
          <a:prstGeom prst="rect">
            <a:avLst/>
          </a:prstGeom>
          <a:noFill/>
          <a:ln w="38100" cap="flat" cmpd="sng">
            <a:solidFill>
              <a:srgbClr val="0000FF"/>
            </a:solidFill>
            <a:prstDash val="solid"/>
            <a:round/>
            <a:headEnd type="none" w="sm" len="sm"/>
            <a:tailEnd type="none" w="sm" len="sm"/>
          </a:ln>
        </p:spPr>
        <p:txBody>
          <a:bodyPr spcFirstLastPara="1" wrap="square" lIns="115184" tIns="115184" rIns="115184" bIns="115184" anchor="ctr" anchorCtr="0">
            <a:noAutofit/>
          </a:bodyPr>
          <a:lstStyle/>
          <a:p>
            <a:endParaRPr sz="2268"/>
          </a:p>
        </p:txBody>
      </p:sp>
      <p:grpSp>
        <p:nvGrpSpPr>
          <p:cNvPr id="5" name="Group 4">
            <a:extLst>
              <a:ext uri="{FF2B5EF4-FFF2-40B4-BE49-F238E27FC236}">
                <a16:creationId xmlns:a16="http://schemas.microsoft.com/office/drawing/2014/main" id="{07E2D069-B81A-4DC8-81EA-D928995909B3}"/>
              </a:ext>
            </a:extLst>
          </p:cNvPr>
          <p:cNvGrpSpPr/>
          <p:nvPr/>
        </p:nvGrpSpPr>
        <p:grpSpPr>
          <a:xfrm>
            <a:off x="2000250" y="2845915"/>
            <a:ext cx="4624755" cy="864439"/>
            <a:chOff x="2000250" y="2845915"/>
            <a:chExt cx="4624755" cy="864439"/>
          </a:xfrm>
        </p:grpSpPr>
        <p:sp>
          <p:nvSpPr>
            <p:cNvPr id="4" name="Rectangle 3">
              <a:extLst>
                <a:ext uri="{FF2B5EF4-FFF2-40B4-BE49-F238E27FC236}">
                  <a16:creationId xmlns:a16="http://schemas.microsoft.com/office/drawing/2014/main" id="{AD0513F6-0963-4786-9EE5-8988EA4CDA74}"/>
                </a:ext>
              </a:extLst>
            </p:cNvPr>
            <p:cNvSpPr/>
            <p:nvPr/>
          </p:nvSpPr>
          <p:spPr>
            <a:xfrm>
              <a:off x="2000250" y="3240087"/>
              <a:ext cx="1459523" cy="470267"/>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5" name="Rectangle 14">
              <a:extLst>
                <a:ext uri="{FF2B5EF4-FFF2-40B4-BE49-F238E27FC236}">
                  <a16:creationId xmlns:a16="http://schemas.microsoft.com/office/drawing/2014/main" id="{1888776B-B3B5-4A96-A857-0056571ECD22}"/>
                </a:ext>
              </a:extLst>
            </p:cNvPr>
            <p:cNvSpPr/>
            <p:nvPr/>
          </p:nvSpPr>
          <p:spPr>
            <a:xfrm>
              <a:off x="5552239" y="2845915"/>
              <a:ext cx="1072766" cy="470267"/>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grpSp>
    </p:spTree>
    <p:extLst>
      <p:ext uri="{BB962C8B-B14F-4D97-AF65-F5344CB8AC3E}">
        <p14:creationId xmlns:p14="http://schemas.microsoft.com/office/powerpoint/2010/main" val="317314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Timeline&#10;&#10;Description automatically generated with medium confidence">
            <a:extLst>
              <a:ext uri="{FF2B5EF4-FFF2-40B4-BE49-F238E27FC236}">
                <a16:creationId xmlns:a16="http://schemas.microsoft.com/office/drawing/2014/main" id="{7099B0F0-13B9-3BD0-10E6-1646CA4A4554}"/>
              </a:ext>
            </a:extLst>
          </p:cNvPr>
          <p:cNvPicPr>
            <a:picLocks noChangeAspect="1"/>
          </p:cNvPicPr>
          <p:nvPr/>
        </p:nvPicPr>
        <p:blipFill>
          <a:blip r:embed="rId3"/>
          <a:stretch>
            <a:fillRect/>
          </a:stretch>
        </p:blipFill>
        <p:spPr>
          <a:xfrm>
            <a:off x="850486" y="688920"/>
            <a:ext cx="5480933" cy="5449523"/>
          </a:xfrm>
          <a:prstGeom prst="rect">
            <a:avLst/>
          </a:prstGeom>
        </p:spPr>
      </p:pic>
      <p:sp>
        <p:nvSpPr>
          <p:cNvPr id="2" name="Title 1">
            <a:extLst>
              <a:ext uri="{FF2B5EF4-FFF2-40B4-BE49-F238E27FC236}">
                <a16:creationId xmlns:a16="http://schemas.microsoft.com/office/drawing/2014/main" id="{F6685EF9-D092-4558-9563-D612C054B635}"/>
              </a:ext>
            </a:extLst>
          </p:cNvPr>
          <p:cNvSpPr>
            <a:spLocks noGrp="1"/>
          </p:cNvSpPr>
          <p:nvPr>
            <p:ph type="title"/>
          </p:nvPr>
        </p:nvSpPr>
        <p:spPr>
          <a:xfrm>
            <a:off x="668517" y="106113"/>
            <a:ext cx="10080000" cy="720000"/>
          </a:xfrm>
        </p:spPr>
        <p:txBody>
          <a:bodyPr>
            <a:normAutofit/>
          </a:bodyPr>
          <a:lstStyle/>
          <a:p>
            <a:r>
              <a:rPr lang="en-US" dirty="0" err="1"/>
              <a:t>Occamy</a:t>
            </a:r>
            <a:r>
              <a:rPr lang="en-US" dirty="0"/>
              <a:t> </a:t>
            </a:r>
            <a:r>
              <a:rPr lang="en-US" dirty="0" err="1"/>
              <a:t>Chiplet</a:t>
            </a:r>
            <a:endParaRPr lang="LID4096" dirty="0"/>
          </a:p>
        </p:txBody>
      </p:sp>
      <p:sp>
        <p:nvSpPr>
          <p:cNvPr id="4" name="Slide Number Placeholder 3">
            <a:extLst>
              <a:ext uri="{FF2B5EF4-FFF2-40B4-BE49-F238E27FC236}">
                <a16:creationId xmlns:a16="http://schemas.microsoft.com/office/drawing/2014/main" id="{9E67135E-632E-40C1-B80A-CEAAC52B699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0" bIns="0" numCol="1" rtlCol="0" anchor="ctr" anchorCtr="0" compatLnSpc="1">
            <a:prstTxWarp prst="textNoShape">
              <a:avLst/>
            </a:prstTxWarp>
          </a:bodyPr>
          <a:lstStyle/>
          <a:p>
            <a:pPr fontAlgn="base">
              <a:spcBef>
                <a:spcPct val="0"/>
              </a:spcBef>
              <a:spcAft>
                <a:spcPct val="0"/>
              </a:spcAft>
            </a:pPr>
            <a:fld id="{00000000-1234-1234-1234-123412341234}" type="slidenum">
              <a:rPr lang="en-GB" smtClean="0"/>
              <a:pPr fontAlgn="base">
                <a:spcBef>
                  <a:spcPct val="0"/>
                </a:spcBef>
                <a:spcAft>
                  <a:spcPct val="0"/>
                </a:spcAft>
              </a:pPr>
              <a:t>37</a:t>
            </a:fld>
            <a:endParaRPr lang="en-GB" dirty="0"/>
          </a:p>
        </p:txBody>
      </p:sp>
      <p:sp>
        <p:nvSpPr>
          <p:cNvPr id="3" name="Text Placeholder 2">
            <a:extLst>
              <a:ext uri="{FF2B5EF4-FFF2-40B4-BE49-F238E27FC236}">
                <a16:creationId xmlns:a16="http://schemas.microsoft.com/office/drawing/2014/main" id="{5AC4C4D9-6327-460D-B8D1-42110BDA19DE}"/>
              </a:ext>
            </a:extLst>
          </p:cNvPr>
          <p:cNvSpPr>
            <a:spLocks noGrp="1"/>
          </p:cNvSpPr>
          <p:nvPr>
            <p:ph type="body" idx="4294967295"/>
          </p:nvPr>
        </p:nvSpPr>
        <p:spPr>
          <a:xfrm>
            <a:off x="6810375" y="322469"/>
            <a:ext cx="4501111" cy="4999038"/>
          </a:xfrm>
        </p:spPr>
        <p:txBody>
          <a:bodyPr>
            <a:noAutofit/>
          </a:bodyPr>
          <a:lstStyle/>
          <a:p>
            <a:pPr marL="446088" indent="-269875">
              <a:buFont typeface="Wingdings" panose="05000000000000000000" pitchFamily="2" charset="2"/>
              <a:buChar char="§"/>
            </a:pPr>
            <a:r>
              <a:rPr lang="en-US" sz="1800" dirty="0">
                <a:latin typeface="+mn-lt"/>
              </a:rPr>
              <a:t>GF12, target </a:t>
            </a:r>
            <a:r>
              <a:rPr lang="en-US" sz="1800" dirty="0">
                <a:solidFill>
                  <a:srgbClr val="FF0000"/>
                </a:solidFill>
                <a:latin typeface="+mn-lt"/>
              </a:rPr>
              <a:t>1GHz</a:t>
            </a:r>
            <a:r>
              <a:rPr lang="en-US" sz="1800" dirty="0">
                <a:latin typeface="+mn-lt"/>
              </a:rPr>
              <a:t> (</a:t>
            </a:r>
            <a:r>
              <a:rPr lang="en-US" sz="1800" dirty="0" err="1">
                <a:latin typeface="+mn-lt"/>
              </a:rPr>
              <a:t>typ</a:t>
            </a:r>
            <a:r>
              <a:rPr lang="en-US" sz="1800" dirty="0">
                <a:latin typeface="+mn-lt"/>
              </a:rPr>
              <a:t>)</a:t>
            </a:r>
          </a:p>
          <a:p>
            <a:pPr marL="446088" indent="-269875">
              <a:buFont typeface="Wingdings" panose="05000000000000000000" pitchFamily="2" charset="2"/>
              <a:buChar char="§"/>
            </a:pPr>
            <a:r>
              <a:rPr lang="en-US" sz="1800" dirty="0">
                <a:latin typeface="+mn-lt"/>
              </a:rPr>
              <a:t>2 AXI </a:t>
            </a:r>
            <a:r>
              <a:rPr lang="en-US" sz="1800" dirty="0" err="1">
                <a:latin typeface="+mn-lt"/>
              </a:rPr>
              <a:t>NoCs</a:t>
            </a:r>
            <a:r>
              <a:rPr lang="en-US" sz="1800" dirty="0">
                <a:latin typeface="+mn-lt"/>
              </a:rPr>
              <a:t> (multi-hierarchy)</a:t>
            </a:r>
          </a:p>
          <a:p>
            <a:pPr marL="984250" lvl="1" indent="-215900">
              <a:buFont typeface="Wingdings" panose="05000000000000000000" pitchFamily="2" charset="2"/>
              <a:buChar char="§"/>
            </a:pPr>
            <a:r>
              <a:rPr lang="en-US" sz="1600" dirty="0">
                <a:latin typeface="+mn-lt"/>
              </a:rPr>
              <a:t>64-bit</a:t>
            </a:r>
          </a:p>
          <a:p>
            <a:pPr marL="984250" lvl="1" indent="-215900">
              <a:buFont typeface="Wingdings" panose="05000000000000000000" pitchFamily="2" charset="2"/>
              <a:buChar char="§"/>
            </a:pPr>
            <a:r>
              <a:rPr lang="en-US" sz="1600" dirty="0">
                <a:latin typeface="+mn-lt"/>
              </a:rPr>
              <a:t>512-bit with “interleaved” mode</a:t>
            </a:r>
          </a:p>
          <a:p>
            <a:pPr marL="446088" indent="-269875">
              <a:buFont typeface="Wingdings" panose="05000000000000000000" pitchFamily="2" charset="2"/>
              <a:buChar char="§"/>
            </a:pPr>
            <a:r>
              <a:rPr lang="en-US" sz="1800" dirty="0">
                <a:latin typeface="+mn-lt"/>
              </a:rPr>
              <a:t>Peripherals</a:t>
            </a:r>
          </a:p>
          <a:p>
            <a:pPr marL="446088" indent="-269875">
              <a:buFont typeface="Wingdings" panose="05000000000000000000" pitchFamily="2" charset="2"/>
              <a:buChar char="§"/>
            </a:pPr>
            <a:r>
              <a:rPr lang="en-US" sz="1800" dirty="0">
                <a:latin typeface="+mn-lt"/>
              </a:rPr>
              <a:t>Linux-capable manager core CVA6</a:t>
            </a:r>
          </a:p>
          <a:p>
            <a:pPr marL="446088" indent="-269875">
              <a:buFont typeface="Wingdings" panose="05000000000000000000" pitchFamily="2" charset="2"/>
              <a:buChar char="§"/>
            </a:pPr>
            <a:r>
              <a:rPr lang="en-US" sz="1800" dirty="0">
                <a:latin typeface="+mn-lt"/>
              </a:rPr>
              <a:t>6 Quadrants: 216 cores/</a:t>
            </a:r>
            <a:r>
              <a:rPr lang="en-US" sz="1800" dirty="0" err="1">
                <a:latin typeface="+mn-lt"/>
              </a:rPr>
              <a:t>chiplet</a:t>
            </a:r>
            <a:endParaRPr lang="en-US" sz="1800" dirty="0">
              <a:latin typeface="+mn-lt"/>
            </a:endParaRPr>
          </a:p>
          <a:p>
            <a:pPr marL="984250" lvl="1" indent="-215900">
              <a:buFont typeface="Wingdings" panose="05000000000000000000" pitchFamily="2" charset="2"/>
              <a:buChar char="§"/>
            </a:pPr>
            <a:r>
              <a:rPr lang="en-US" sz="1600" dirty="0">
                <a:latin typeface="+mn-lt"/>
              </a:rPr>
              <a:t>4 cluster / quadrant:</a:t>
            </a:r>
          </a:p>
          <a:p>
            <a:pPr marL="1520825" lvl="2" indent="-176213">
              <a:buFont typeface="Wingdings" panose="05000000000000000000" pitchFamily="2" charset="2"/>
              <a:buChar char="§"/>
            </a:pPr>
            <a:r>
              <a:rPr lang="en-US" sz="1600" dirty="0">
                <a:latin typeface="+mn-lt"/>
              </a:rPr>
              <a:t>8 compute +1 DMA core / cluster</a:t>
            </a:r>
          </a:p>
          <a:p>
            <a:pPr marL="1520825" lvl="2" indent="-176213">
              <a:buFont typeface="Wingdings" panose="05000000000000000000" pitchFamily="2" charset="2"/>
              <a:buChar char="§"/>
            </a:pPr>
            <a:r>
              <a:rPr lang="en-US" sz="1600" dirty="0">
                <a:latin typeface="+mn-lt"/>
              </a:rPr>
              <a:t>1 multi-format FPU / core (</a:t>
            </a:r>
            <a:r>
              <a:rPr lang="en-US" sz="1600" dirty="0">
                <a:solidFill>
                  <a:srgbClr val="FF0000"/>
                </a:solidFill>
                <a:latin typeface="+mn-lt"/>
              </a:rPr>
              <a:t>FP64,x2 32, x4 16/alt, x8 </a:t>
            </a:r>
            <a:r>
              <a:rPr lang="en-US" sz="1600" dirty="0">
                <a:solidFill>
                  <a:srgbClr val="FF0000"/>
                </a:solidFill>
                <a:latin typeface="+mn-lt"/>
                <a:sym typeface="Wingdings" panose="05000000000000000000" pitchFamily="2" charset="2"/>
              </a:rPr>
              <a:t>8/alt</a:t>
            </a:r>
            <a:r>
              <a:rPr lang="en-US" sz="1600" dirty="0">
                <a:latin typeface="+mn-lt"/>
                <a:sym typeface="Wingdings" panose="05000000000000000000" pitchFamily="2" charset="2"/>
              </a:rPr>
              <a:t>)</a:t>
            </a:r>
            <a:endParaRPr lang="en-US" sz="1600" dirty="0">
              <a:latin typeface="+mn-lt"/>
            </a:endParaRPr>
          </a:p>
          <a:p>
            <a:pPr marL="446088" indent="-269875">
              <a:buFont typeface="Wingdings" panose="05000000000000000000" pitchFamily="2" charset="2"/>
              <a:buChar char="§"/>
            </a:pPr>
            <a:r>
              <a:rPr lang="en-US" sz="1800" dirty="0">
                <a:latin typeface="+mn-lt"/>
              </a:rPr>
              <a:t>8-channel HBM2e (8GB) </a:t>
            </a:r>
            <a:r>
              <a:rPr lang="en-US" sz="1800" dirty="0">
                <a:solidFill>
                  <a:srgbClr val="FF0000"/>
                </a:solidFill>
                <a:latin typeface="+mn-lt"/>
              </a:rPr>
              <a:t>512GB/s</a:t>
            </a:r>
          </a:p>
          <a:p>
            <a:pPr marL="446088" indent="-269875">
              <a:buFont typeface="Wingdings" panose="05000000000000000000" pitchFamily="2" charset="2"/>
              <a:buChar char="§"/>
            </a:pPr>
            <a:r>
              <a:rPr lang="en-US" sz="1800" dirty="0">
                <a:latin typeface="+mn-lt"/>
              </a:rPr>
              <a:t>D2D link (Wide, Narrow) </a:t>
            </a:r>
            <a:r>
              <a:rPr lang="en-US" sz="1800" dirty="0">
                <a:solidFill>
                  <a:srgbClr val="FF0000"/>
                </a:solidFill>
                <a:latin typeface="+mn-lt"/>
              </a:rPr>
              <a:t>70+2GB/s</a:t>
            </a:r>
          </a:p>
          <a:p>
            <a:pPr marL="446088" indent="-269875">
              <a:buFont typeface="Wingdings" panose="05000000000000000000" pitchFamily="2" charset="2"/>
              <a:buChar char="§"/>
            </a:pPr>
            <a:r>
              <a:rPr lang="en-US" sz="1800" dirty="0">
                <a:latin typeface="+mn-lt"/>
              </a:rPr>
              <a:t>System-level DMA</a:t>
            </a:r>
          </a:p>
          <a:p>
            <a:pPr marL="446088" indent="-269875">
              <a:buFont typeface="Wingdings" panose="05000000000000000000" pitchFamily="2" charset="2"/>
              <a:buChar char="§"/>
            </a:pPr>
            <a:r>
              <a:rPr lang="en-US" sz="1800" dirty="0">
                <a:latin typeface="+mn-lt"/>
              </a:rPr>
              <a:t>SPM (2MB wide, 512KB narrow)</a:t>
            </a:r>
          </a:p>
        </p:txBody>
      </p:sp>
      <p:sp>
        <p:nvSpPr>
          <p:cNvPr id="5" name="TextBox 4">
            <a:extLst>
              <a:ext uri="{FF2B5EF4-FFF2-40B4-BE49-F238E27FC236}">
                <a16:creationId xmlns:a16="http://schemas.microsoft.com/office/drawing/2014/main" id="{7F3389A0-4D3E-43B8-AFED-9EA8066EE0FA}"/>
              </a:ext>
            </a:extLst>
          </p:cNvPr>
          <p:cNvSpPr txBox="1"/>
          <p:nvPr/>
        </p:nvSpPr>
        <p:spPr>
          <a:xfrm>
            <a:off x="2065090" y="6099746"/>
            <a:ext cx="4950902" cy="914400"/>
          </a:xfrm>
          <a:prstGeom prst="rect">
            <a:avLst/>
          </a:prstGeom>
          <a:noFill/>
        </p:spPr>
        <p:txBody>
          <a:bodyPr wrap="none" lIns="0" tIns="0" rIns="0" bIns="0" rtlCol="0">
            <a:noAutofit/>
          </a:bodyPr>
          <a:lstStyle/>
          <a:p>
            <a:pPr algn="l" defTabSz="720000"/>
            <a:r>
              <a:rPr lang="en-US" sz="2400" b="1" i="0" dirty="0">
                <a:solidFill>
                  <a:srgbClr val="FF0000"/>
                </a:solidFill>
                <a:latin typeface="+mj-lt"/>
                <a:cs typeface="Arial Narrow" panose="020B0604020202020204" pitchFamily="34" charset="0"/>
              </a:rPr>
              <a:t>Peak 384 </a:t>
            </a:r>
            <a:r>
              <a:rPr lang="en-US" sz="2400" b="1" dirty="0" err="1">
                <a:solidFill>
                  <a:srgbClr val="FF0000"/>
                </a:solidFill>
                <a:latin typeface="+mj-lt"/>
                <a:cs typeface="Arial Narrow" panose="020B0604020202020204" pitchFamily="34" charset="0"/>
              </a:rPr>
              <a:t>GDP</a:t>
            </a:r>
            <a:r>
              <a:rPr lang="en-US" sz="2400" b="1" i="0" dirty="0" err="1">
                <a:solidFill>
                  <a:srgbClr val="FF0000"/>
                </a:solidFill>
                <a:latin typeface="+mj-lt"/>
                <a:cs typeface="Arial Narrow" panose="020B0604020202020204" pitchFamily="34" charset="0"/>
              </a:rPr>
              <a:t>flop</a:t>
            </a:r>
            <a:r>
              <a:rPr lang="en-US" sz="2400" b="1" i="0" dirty="0">
                <a:solidFill>
                  <a:srgbClr val="FF0000"/>
                </a:solidFill>
                <a:latin typeface="+mj-lt"/>
                <a:cs typeface="Arial Narrow" panose="020B0604020202020204" pitchFamily="34" charset="0"/>
              </a:rPr>
              <a:t>/s </a:t>
            </a:r>
            <a:r>
              <a:rPr lang="en-US" sz="2400" b="1" dirty="0">
                <a:solidFill>
                  <a:srgbClr val="FF0000"/>
                </a:solidFill>
                <a:latin typeface="+mj-lt"/>
                <a:cs typeface="Arial Narrow" panose="020B0604020202020204" pitchFamily="34" charset="0"/>
              </a:rPr>
              <a:t>per </a:t>
            </a:r>
            <a:r>
              <a:rPr lang="en-US" sz="2400" b="1" dirty="0" err="1">
                <a:solidFill>
                  <a:srgbClr val="FF0000"/>
                </a:solidFill>
                <a:latin typeface="+mj-lt"/>
                <a:cs typeface="Arial Narrow" panose="020B0604020202020204" pitchFamily="34" charset="0"/>
              </a:rPr>
              <a:t>chiplet</a:t>
            </a:r>
            <a:r>
              <a:rPr lang="en-US" sz="2400" b="1" dirty="0">
                <a:solidFill>
                  <a:srgbClr val="FF0000"/>
                </a:solidFill>
                <a:latin typeface="+mj-lt"/>
                <a:cs typeface="Arial Narrow" panose="020B0604020202020204" pitchFamily="34" charset="0"/>
              </a:rPr>
              <a:t> – Taped-out in July </a:t>
            </a:r>
            <a:endParaRPr lang="en-US" sz="2400" b="1" i="0" dirty="0">
              <a:solidFill>
                <a:srgbClr val="FF0000"/>
              </a:solidFill>
              <a:latin typeface="+mj-lt"/>
              <a:cs typeface="Arial Narrow" panose="020B0604020202020204" pitchFamily="34" charset="0"/>
            </a:endParaRPr>
          </a:p>
          <a:p>
            <a:pPr algn="l" defTabSz="720000"/>
            <a:endParaRPr lang="en-US" sz="2400" b="1" i="0" dirty="0">
              <a:solidFill>
                <a:srgbClr val="FF0000"/>
              </a:solidFill>
              <a:latin typeface="+mj-lt"/>
              <a:cs typeface="Arial Narrow" panose="020B0604020202020204" pitchFamily="34" charset="0"/>
            </a:endParaRPr>
          </a:p>
        </p:txBody>
      </p:sp>
      <p:pic>
        <p:nvPicPr>
          <p:cNvPr id="25" name="Picture 24" descr="Chart, treemap chart&#10;&#10;Description automatically generated">
            <a:extLst>
              <a:ext uri="{FF2B5EF4-FFF2-40B4-BE49-F238E27FC236}">
                <a16:creationId xmlns:a16="http://schemas.microsoft.com/office/drawing/2014/main" id="{1B922941-BE8F-4746-8712-029980AEADEA}"/>
              </a:ext>
            </a:extLst>
          </p:cNvPr>
          <p:cNvPicPr>
            <a:picLocks noChangeAspect="1"/>
          </p:cNvPicPr>
          <p:nvPr/>
        </p:nvPicPr>
        <p:blipFill>
          <a:blip r:embed="rId4"/>
          <a:stretch>
            <a:fillRect/>
          </a:stretch>
        </p:blipFill>
        <p:spPr>
          <a:xfrm>
            <a:off x="716560" y="1368346"/>
            <a:ext cx="5614859" cy="3674873"/>
          </a:xfrm>
          <a:prstGeom prst="rect">
            <a:avLst/>
          </a:prstGeom>
        </p:spPr>
      </p:pic>
      <p:pic>
        <p:nvPicPr>
          <p:cNvPr id="8" name="Picture 7" descr="Chart&#10;&#10;Description automatically generated with medium confidence">
            <a:extLst>
              <a:ext uri="{FF2B5EF4-FFF2-40B4-BE49-F238E27FC236}">
                <a16:creationId xmlns:a16="http://schemas.microsoft.com/office/drawing/2014/main" id="{D6C035BF-6326-455D-90FD-D0266C287429}"/>
              </a:ext>
            </a:extLst>
          </p:cNvPr>
          <p:cNvPicPr>
            <a:picLocks noChangeAspect="1"/>
          </p:cNvPicPr>
          <p:nvPr/>
        </p:nvPicPr>
        <p:blipFill>
          <a:blip r:embed="rId5"/>
          <a:stretch>
            <a:fillRect/>
          </a:stretch>
        </p:blipFill>
        <p:spPr>
          <a:xfrm>
            <a:off x="706400" y="1261280"/>
            <a:ext cx="5921350" cy="3916973"/>
          </a:xfrm>
          <a:prstGeom prst="rect">
            <a:avLst/>
          </a:prstGeom>
        </p:spPr>
      </p:pic>
    </p:spTree>
    <p:extLst>
      <p:ext uri="{BB962C8B-B14F-4D97-AF65-F5344CB8AC3E}">
        <p14:creationId xmlns:p14="http://schemas.microsoft.com/office/powerpoint/2010/main" val="318785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dirty="0"/>
              <a:t>Efficient SoC architecture in Perspective</a:t>
            </a:r>
            <a:br>
              <a:rPr lang="en-US" b="1" noProof="0" dirty="0"/>
            </a:br>
            <a:endParaRPr lang="en-US" sz="1701" dirty="0"/>
          </a:p>
        </p:txBody>
      </p:sp>
      <p:sp>
        <p:nvSpPr>
          <p:cNvPr id="5" name="Slide Number Placeholder 4">
            <a:extLst>
              <a:ext uri="{FF2B5EF4-FFF2-40B4-BE49-F238E27FC236}">
                <a16:creationId xmlns:a16="http://schemas.microsoft.com/office/drawing/2014/main" id="{A88D05C2-B986-C543-874D-610EC6E136DE}"/>
              </a:ext>
            </a:extLst>
          </p:cNvPr>
          <p:cNvSpPr>
            <a:spLocks noGrp="1"/>
          </p:cNvSpPr>
          <p:nvPr>
            <p:ph type="sldNum" sz="quarter" idx="12"/>
          </p:nvPr>
        </p:nvSpPr>
        <p:spPr/>
        <p:txBody>
          <a:bodyPr/>
          <a:lstStyle/>
          <a:p>
            <a:fld id="{5ACA52AF-F19D-405C-AD5F-7D94B96A5CC3}" type="slidenum">
              <a:rPr lang="de-CH" noProof="0" smtClean="0">
                <a:solidFill>
                  <a:schemeClr val="tx1"/>
                </a:solidFill>
              </a:rPr>
              <a:t>38</a:t>
            </a:fld>
            <a:endParaRPr lang="de-CH" noProof="0" dirty="0">
              <a:solidFill>
                <a:schemeClr val="tx1"/>
              </a:solidFill>
            </a:endParaRPr>
          </a:p>
        </p:txBody>
      </p:sp>
      <p:sp>
        <p:nvSpPr>
          <p:cNvPr id="13" name="Content Placeholder 12">
            <a:extLst>
              <a:ext uri="{FF2B5EF4-FFF2-40B4-BE49-F238E27FC236}">
                <a16:creationId xmlns:a16="http://schemas.microsoft.com/office/drawing/2014/main" id="{86BD485D-0F1F-694C-8EE9-F77D869039D9}"/>
              </a:ext>
            </a:extLst>
          </p:cNvPr>
          <p:cNvSpPr>
            <a:spLocks noGrp="1"/>
          </p:cNvSpPr>
          <p:nvPr>
            <p:ph idx="4294967295"/>
          </p:nvPr>
        </p:nvSpPr>
        <p:spPr>
          <a:xfrm>
            <a:off x="142240" y="1825625"/>
            <a:ext cx="11333163" cy="4592638"/>
          </a:xfrm>
        </p:spPr>
        <p:txBody>
          <a:bodyPr/>
          <a:lstStyle/>
          <a:p>
            <a:pPr marL="457200" indent="-457200">
              <a:buFont typeface="+mj-lt"/>
              <a:buAutoNum type="arabicPeriod"/>
            </a:pPr>
            <a:r>
              <a:rPr lang="en-US" sz="2400" dirty="0">
                <a:sym typeface="Wingdings" panose="05000000000000000000" pitchFamily="2" charset="2"/>
              </a:rPr>
              <a:t>Multi-cluster single-die scaling  strong latency tolerance, modularity</a:t>
            </a:r>
          </a:p>
          <a:p>
            <a:pPr marL="457200" indent="-457200">
              <a:buFont typeface="+mj-lt"/>
              <a:buAutoNum type="arabicPeriod"/>
            </a:pPr>
            <a:r>
              <a:rPr lang="en-US" sz="2400" noProof="0" dirty="0" err="1">
                <a:sym typeface="Wingdings" panose="05000000000000000000" pitchFamily="2" charset="2"/>
              </a:rPr>
              <a:t>NoC</a:t>
            </a:r>
            <a:r>
              <a:rPr lang="en-US" sz="2400" noProof="0" dirty="0">
                <a:sym typeface="Wingdings" panose="05000000000000000000" pitchFamily="2" charset="2"/>
              </a:rPr>
              <a:t> for flexible Clus2Clus, Clus2Mem traffic  reduce pressure to Main memory</a:t>
            </a:r>
            <a:endParaRPr lang="en-US" sz="2400" noProof="0" dirty="0"/>
          </a:p>
          <a:p>
            <a:pPr marL="457200" indent="-457200">
              <a:buFont typeface="+mj-lt"/>
              <a:buAutoNum type="arabicPeriod"/>
            </a:pPr>
            <a:r>
              <a:rPr lang="en-US" sz="2400" dirty="0">
                <a:sym typeface="Wingdings" panose="05000000000000000000" pitchFamily="2" charset="2"/>
              </a:rPr>
              <a:t>Full </a:t>
            </a:r>
            <a:r>
              <a:rPr lang="en-US" sz="2400" dirty="0" err="1">
                <a:sym typeface="Wingdings" panose="05000000000000000000" pitchFamily="2" charset="2"/>
              </a:rPr>
              <a:t>chiplet</a:t>
            </a:r>
            <a:r>
              <a:rPr lang="en-US" sz="2400" dirty="0">
                <a:sym typeface="Wingdings" panose="05000000000000000000" pitchFamily="2" charset="2"/>
              </a:rPr>
              <a:t> architecture: HBM2e,  </a:t>
            </a:r>
            <a:r>
              <a:rPr lang="en-US" sz="2400" dirty="0" err="1">
                <a:sym typeface="Wingdings" panose="05000000000000000000" pitchFamily="2" charset="2"/>
              </a:rPr>
              <a:t>NoC</a:t>
            </a:r>
            <a:r>
              <a:rPr lang="en-US" sz="2400" dirty="0">
                <a:sym typeface="Wingdings" panose="05000000000000000000" pitchFamily="2" charset="2"/>
              </a:rPr>
              <a:t>-wrapped C2C, multi-</a:t>
            </a:r>
            <a:r>
              <a:rPr lang="en-US" sz="2400" dirty="0" err="1">
                <a:sym typeface="Wingdings" panose="05000000000000000000" pitchFamily="2" charset="2"/>
              </a:rPr>
              <a:t>chiplet</a:t>
            </a:r>
            <a:r>
              <a:rPr lang="en-US" sz="2400" dirty="0">
                <a:sym typeface="Wingdings" panose="05000000000000000000" pitchFamily="2" charset="2"/>
              </a:rPr>
              <a:t> ready</a:t>
            </a:r>
            <a:endParaRPr lang="en-US" sz="2400" b="1" i="1" noProof="0" dirty="0"/>
          </a:p>
        </p:txBody>
      </p:sp>
    </p:spTree>
    <p:custDataLst>
      <p:tags r:id="rId1"/>
    </p:custDataLst>
    <p:extLst>
      <p:ext uri="{BB962C8B-B14F-4D97-AF65-F5344CB8AC3E}">
        <p14:creationId xmlns:p14="http://schemas.microsoft.com/office/powerpoint/2010/main" val="364094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B917A-57A9-446D-9866-171F179C0062}"/>
              </a:ext>
            </a:extLst>
          </p:cNvPr>
          <p:cNvSpPr>
            <a:spLocks noGrp="1"/>
          </p:cNvSpPr>
          <p:nvPr>
            <p:ph type="title"/>
          </p:nvPr>
        </p:nvSpPr>
        <p:spPr>
          <a:xfrm>
            <a:off x="505957" y="234097"/>
            <a:ext cx="10080000" cy="720000"/>
          </a:xfrm>
          <a:noFill/>
        </p:spPr>
        <p:txBody>
          <a:bodyPr vert="horz" lIns="0" tIns="0" rIns="0" bIns="0" rtlCol="0" anchor="ctr">
            <a:noAutofit/>
          </a:bodyPr>
          <a:lstStyle/>
          <a:p>
            <a:r>
              <a:rPr lang="en-US" dirty="0"/>
              <a:t>Back to the cluster… Can we make it Bigger?</a:t>
            </a:r>
          </a:p>
        </p:txBody>
      </p:sp>
      <p:sp>
        <p:nvSpPr>
          <p:cNvPr id="3" name="Content Placeholder 2">
            <a:extLst>
              <a:ext uri="{FF2B5EF4-FFF2-40B4-BE49-F238E27FC236}">
                <a16:creationId xmlns:a16="http://schemas.microsoft.com/office/drawing/2014/main" id="{8CB06170-2924-47D6-94DF-1BE7E6462E54}"/>
              </a:ext>
            </a:extLst>
          </p:cNvPr>
          <p:cNvSpPr>
            <a:spLocks noGrp="1"/>
          </p:cNvSpPr>
          <p:nvPr>
            <p:ph idx="1"/>
          </p:nvPr>
        </p:nvSpPr>
        <p:spPr>
          <a:xfrm>
            <a:off x="314960" y="1080000"/>
            <a:ext cx="10845039" cy="5220000"/>
          </a:xfrm>
        </p:spPr>
        <p:txBody>
          <a:bodyPr/>
          <a:lstStyle/>
          <a:p>
            <a:r>
              <a:rPr lang="en-US" sz="2400" b="1" dirty="0">
                <a:solidFill>
                  <a:schemeClr val="tx1"/>
                </a:solidFill>
                <a:latin typeface="+mn-lt"/>
              </a:rPr>
              <a:t>Why? </a:t>
            </a:r>
          </a:p>
          <a:p>
            <a:pPr lvl="1"/>
            <a:r>
              <a:rPr lang="en-US" sz="1800" dirty="0">
                <a:solidFill>
                  <a:schemeClr val="tx1"/>
                </a:solidFill>
                <a:latin typeface="+mn-lt"/>
              </a:rPr>
              <a:t>Better global latency tolerance if </a:t>
            </a:r>
            <a:r>
              <a:rPr lang="en-US" sz="1800" dirty="0">
                <a:solidFill>
                  <a:srgbClr val="FF0000"/>
                </a:solidFill>
                <a:latin typeface="+mn-lt"/>
              </a:rPr>
              <a:t>L1 &gt; 2*Latency*Bandwidth  </a:t>
            </a:r>
          </a:p>
          <a:p>
            <a:pPr lvl="1"/>
            <a:r>
              <a:rPr lang="en-US" sz="1800" dirty="0">
                <a:solidFill>
                  <a:schemeClr val="tx1"/>
                </a:solidFill>
                <a:latin typeface="+mn-lt"/>
              </a:rPr>
              <a:t>Easier to program (data-parallel, functional pipeline…)</a:t>
            </a:r>
          </a:p>
          <a:p>
            <a:pPr lvl="1"/>
            <a:r>
              <a:rPr lang="en-US" sz="1800" dirty="0">
                <a:solidFill>
                  <a:schemeClr val="tx1"/>
                </a:solidFill>
                <a:latin typeface="+mn-lt"/>
              </a:rPr>
              <a:t>Smaller data partitioning overhead</a:t>
            </a:r>
          </a:p>
          <a:p>
            <a:r>
              <a:rPr lang="en-US" sz="2400" b="1" dirty="0">
                <a:solidFill>
                  <a:schemeClr val="tx1"/>
                </a:solidFill>
                <a:latin typeface="+mn-lt"/>
              </a:rPr>
              <a:t>An efficient many-core </a:t>
            </a:r>
            <a:r>
              <a:rPr lang="en-US" sz="2400" dirty="0">
                <a:solidFill>
                  <a:schemeClr val="tx1"/>
                </a:solidFill>
                <a:latin typeface="+mn-lt"/>
              </a:rPr>
              <a:t> cluster </a:t>
            </a:r>
            <a:r>
              <a:rPr lang="en-US" sz="2400" b="1" dirty="0">
                <a:solidFill>
                  <a:schemeClr val="tx1"/>
                </a:solidFill>
                <a:latin typeface="+mn-lt"/>
              </a:rPr>
              <a:t>with low-latency shared L1</a:t>
            </a:r>
          </a:p>
          <a:p>
            <a:pPr lvl="1"/>
            <a:r>
              <a:rPr lang="en-US" sz="1800" dirty="0">
                <a:solidFill>
                  <a:schemeClr val="tx1"/>
                </a:solidFill>
                <a:latin typeface="+mn-lt"/>
              </a:rPr>
              <a:t>256+ cores</a:t>
            </a:r>
          </a:p>
          <a:p>
            <a:pPr lvl="1"/>
            <a:r>
              <a:rPr lang="en-US" sz="1800" dirty="0">
                <a:solidFill>
                  <a:schemeClr val="tx1"/>
                </a:solidFill>
                <a:latin typeface="+mn-lt"/>
              </a:rPr>
              <a:t>1+ MiB of shared L1 data memory</a:t>
            </a:r>
          </a:p>
          <a:p>
            <a:pPr lvl="1"/>
            <a:r>
              <a:rPr lang="en-US" sz="1800" dirty="0">
                <a:solidFill>
                  <a:schemeClr val="tx1"/>
                </a:solidFill>
                <a:latin typeface="+mn-lt"/>
              </a:rPr>
              <a:t>≤ 5 cycles latency (without contention) </a:t>
            </a:r>
          </a:p>
          <a:p>
            <a:r>
              <a:rPr lang="en-US" sz="2400" dirty="0">
                <a:solidFill>
                  <a:schemeClr val="tx1"/>
                </a:solidFill>
                <a:latin typeface="+mn-lt"/>
                <a:cs typeface="Arial"/>
              </a:rPr>
              <a:t>Physical-aware design</a:t>
            </a:r>
          </a:p>
          <a:p>
            <a:pPr marL="592211" lvl="1" indent="-250205"/>
            <a:r>
              <a:rPr lang="en-US" sz="1800" dirty="0">
                <a:solidFill>
                  <a:schemeClr val="tx1"/>
                </a:solidFill>
                <a:latin typeface="+mn-lt"/>
                <a:ea typeface="+mn-lt"/>
                <a:cs typeface="+mn-lt"/>
              </a:rPr>
              <a:t>WC Frequency &gt; 500 </a:t>
            </a:r>
            <a:r>
              <a:rPr lang="en-US" sz="1800" dirty="0" err="1">
                <a:solidFill>
                  <a:schemeClr val="tx1"/>
                </a:solidFill>
                <a:latin typeface="+mn-lt"/>
                <a:ea typeface="+mn-lt"/>
                <a:cs typeface="+mn-lt"/>
              </a:rPr>
              <a:t>Mhz</a:t>
            </a:r>
            <a:r>
              <a:rPr lang="en-US" sz="1800" dirty="0">
                <a:solidFill>
                  <a:schemeClr val="tx1"/>
                </a:solidFill>
                <a:latin typeface="+mn-lt"/>
                <a:ea typeface="+mn-lt"/>
                <a:cs typeface="+mn-lt"/>
              </a:rPr>
              <a:t> </a:t>
            </a:r>
          </a:p>
          <a:p>
            <a:pPr marL="592211" lvl="1" indent="-250205"/>
            <a:r>
              <a:rPr lang="en-US" sz="1800" dirty="0">
                <a:solidFill>
                  <a:schemeClr val="tx1"/>
                </a:solidFill>
                <a:latin typeface="+mn-lt"/>
                <a:ea typeface="+mn-lt"/>
                <a:cs typeface="+mn-lt"/>
              </a:rPr>
              <a:t>Targeting iso-frequency with small cluster</a:t>
            </a:r>
            <a:endParaRPr lang="en-US" sz="1800" dirty="0">
              <a:solidFill>
                <a:schemeClr val="tx1"/>
              </a:solidFill>
              <a:latin typeface="+mn-lt"/>
            </a:endParaRPr>
          </a:p>
          <a:p>
            <a:endParaRPr lang="en-US" sz="2400" dirty="0">
              <a:solidFill>
                <a:schemeClr val="tx1"/>
              </a:solidFill>
              <a:latin typeface="+mn-lt"/>
            </a:endParaRPr>
          </a:p>
        </p:txBody>
      </p:sp>
      <p:sp>
        <p:nvSpPr>
          <p:cNvPr id="6" name="Slide Number Placeholder 5">
            <a:extLst>
              <a:ext uri="{FF2B5EF4-FFF2-40B4-BE49-F238E27FC236}">
                <a16:creationId xmlns:a16="http://schemas.microsoft.com/office/drawing/2014/main" id="{1D5330FF-2B9A-43E6-9668-53FBD4F7B7C6}"/>
              </a:ext>
            </a:extLst>
          </p:cNvPr>
          <p:cNvSpPr>
            <a:spLocks noGrp="1"/>
          </p:cNvSpPr>
          <p:nvPr>
            <p:ph type="sldNum" sz="quarter" idx="12"/>
          </p:nvPr>
        </p:nvSpPr>
        <p:spPr/>
        <p:txBody>
          <a:bodyPr/>
          <a:lstStyle/>
          <a:p>
            <a:fld id="{5ACA52AF-F19D-405C-AD5F-7D94B96A5CC3}" type="slidenum">
              <a:rPr lang="de-CH" noProof="0" smtClean="0"/>
              <a:t>39</a:t>
            </a:fld>
            <a:endParaRPr lang="de-CH" noProof="0"/>
          </a:p>
        </p:txBody>
      </p:sp>
      <p:grpSp>
        <p:nvGrpSpPr>
          <p:cNvPr id="10" name="Group 9">
            <a:extLst>
              <a:ext uri="{FF2B5EF4-FFF2-40B4-BE49-F238E27FC236}">
                <a16:creationId xmlns:a16="http://schemas.microsoft.com/office/drawing/2014/main" id="{ED468047-91B9-486D-B750-60E8E913127F}"/>
              </a:ext>
            </a:extLst>
          </p:cNvPr>
          <p:cNvGrpSpPr/>
          <p:nvPr/>
        </p:nvGrpSpPr>
        <p:grpSpPr>
          <a:xfrm>
            <a:off x="7839214" y="3130634"/>
            <a:ext cx="2845861" cy="2845861"/>
            <a:chOff x="7839214" y="3130634"/>
            <a:chExt cx="2845861" cy="2845861"/>
          </a:xfrm>
        </p:grpSpPr>
        <p:pic>
          <p:nvPicPr>
            <p:cNvPr id="7" name="Graphic 6">
              <a:extLst>
                <a:ext uri="{FF2B5EF4-FFF2-40B4-BE49-F238E27FC236}">
                  <a16:creationId xmlns:a16="http://schemas.microsoft.com/office/drawing/2014/main" id="{55A872EC-4626-4EAE-88A0-5FC009A48E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39214" y="3130634"/>
              <a:ext cx="2845861" cy="2845861"/>
            </a:xfrm>
            <a:prstGeom prst="rect">
              <a:avLst/>
            </a:prstGeom>
          </p:spPr>
        </p:pic>
        <p:sp>
          <p:nvSpPr>
            <p:cNvPr id="9" name="TextBox 8">
              <a:extLst>
                <a:ext uri="{FF2B5EF4-FFF2-40B4-BE49-F238E27FC236}">
                  <a16:creationId xmlns:a16="http://schemas.microsoft.com/office/drawing/2014/main" id="{7B390D39-4247-41F5-AE74-74448C779433}"/>
                </a:ext>
              </a:extLst>
            </p:cNvPr>
            <p:cNvSpPr txBox="1"/>
            <p:nvPr/>
          </p:nvSpPr>
          <p:spPr>
            <a:xfrm>
              <a:off x="8613471" y="4374589"/>
              <a:ext cx="1501070" cy="914400"/>
            </a:xfrm>
            <a:prstGeom prst="rect">
              <a:avLst/>
            </a:prstGeom>
            <a:noFill/>
          </p:spPr>
          <p:txBody>
            <a:bodyPr wrap="none" lIns="0" tIns="0" rIns="0" bIns="0" rtlCol="0">
              <a:noAutofit/>
            </a:bodyPr>
            <a:lstStyle/>
            <a:p>
              <a:pPr algn="l" defTabSz="720000"/>
              <a:r>
                <a:rPr lang="en-US" sz="2400" b="1" dirty="0" err="1">
                  <a:solidFill>
                    <a:srgbClr val="FF0000"/>
                  </a:solidFill>
                  <a:latin typeface="+mj-lt"/>
                  <a:cs typeface="Arial Narrow" panose="020B0604020202020204" pitchFamily="34" charset="0"/>
                </a:rPr>
                <a:t>MemPool</a:t>
              </a:r>
              <a:endParaRPr lang="en-US" sz="2400" b="1" i="0" dirty="0">
                <a:solidFill>
                  <a:srgbClr val="FF0000"/>
                </a:solidFill>
                <a:latin typeface="+mj-lt"/>
                <a:cs typeface="Arial Narrow" panose="020B0604020202020204" pitchFamily="34" charset="0"/>
              </a:endParaRPr>
            </a:p>
            <a:p>
              <a:pPr algn="l" defTabSz="720000"/>
              <a:endParaRPr lang="en-US" sz="2400" b="1" i="0" dirty="0">
                <a:solidFill>
                  <a:srgbClr val="FF0000"/>
                </a:solidFill>
                <a:latin typeface="+mj-lt"/>
                <a:cs typeface="Arial Narrow" panose="020B0604020202020204" pitchFamily="34" charset="0"/>
              </a:endParaRPr>
            </a:p>
          </p:txBody>
        </p:sp>
      </p:grpSp>
    </p:spTree>
    <p:extLst>
      <p:ext uri="{BB962C8B-B14F-4D97-AF65-F5344CB8AC3E}">
        <p14:creationId xmlns:p14="http://schemas.microsoft.com/office/powerpoint/2010/main" val="40854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a:extLst>
              <a:ext uri="{FF2B5EF4-FFF2-40B4-BE49-F238E27FC236}">
                <a16:creationId xmlns:a16="http://schemas.microsoft.com/office/drawing/2014/main" id="{E3BEFF84-42DE-7E41-8185-B34244F60A0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5722" y="1095064"/>
            <a:ext cx="10041620" cy="4422051"/>
          </a:xfrm>
          <a:ln>
            <a:solidFill>
              <a:srgbClr val="FFC000"/>
            </a:solidFill>
          </a:ln>
        </p:spPr>
      </p:pic>
      <p:sp>
        <p:nvSpPr>
          <p:cNvPr id="7" name="Title 6">
            <a:extLst>
              <a:ext uri="{FF2B5EF4-FFF2-40B4-BE49-F238E27FC236}">
                <a16:creationId xmlns:a16="http://schemas.microsoft.com/office/drawing/2014/main" id="{BDC3964B-EDDF-0B4E-A035-DFA9EB8F80C8}"/>
              </a:ext>
            </a:extLst>
          </p:cNvPr>
          <p:cNvSpPr>
            <a:spLocks noGrp="1"/>
          </p:cNvSpPr>
          <p:nvPr>
            <p:ph type="title"/>
          </p:nvPr>
        </p:nvSpPr>
        <p:spPr>
          <a:xfrm>
            <a:off x="1080069" y="190271"/>
            <a:ext cx="10079846" cy="719989"/>
          </a:xfrm>
          <a:noFill/>
        </p:spPr>
        <p:txBody>
          <a:bodyPr vert="horz" lIns="0" tIns="0" rIns="0" bIns="0" rtlCol="0" anchor="ctr" anchorCtr="0">
            <a:noAutofit/>
          </a:bodyPr>
          <a:lstStyle/>
          <a:p>
            <a:r>
              <a:rPr lang="en-US" dirty="0"/>
              <a:t>Technology Scaling?</a:t>
            </a:r>
          </a:p>
        </p:txBody>
      </p:sp>
      <p:sp>
        <p:nvSpPr>
          <p:cNvPr id="11" name="TextBox 10">
            <a:extLst>
              <a:ext uri="{FF2B5EF4-FFF2-40B4-BE49-F238E27FC236}">
                <a16:creationId xmlns:a16="http://schemas.microsoft.com/office/drawing/2014/main" id="{0D77E206-DCCF-D049-9FD7-B0965F153ABB}"/>
              </a:ext>
            </a:extLst>
          </p:cNvPr>
          <p:cNvSpPr txBox="1"/>
          <p:nvPr/>
        </p:nvSpPr>
        <p:spPr>
          <a:xfrm>
            <a:off x="2567637" y="922710"/>
            <a:ext cx="8190719" cy="145424"/>
          </a:xfrm>
          <a:prstGeom prst="rect">
            <a:avLst/>
          </a:prstGeom>
          <a:noFill/>
        </p:spPr>
        <p:txBody>
          <a:bodyPr wrap="square" lIns="0" tIns="0" rIns="0" bIns="0" rtlCol="0">
            <a:spAutoFit/>
          </a:bodyPr>
          <a:lstStyle/>
          <a:p>
            <a:pPr algn="r" defTabSz="1273898"/>
            <a:r>
              <a:rPr lang="en-GB" sz="945" i="1" dirty="0">
                <a:solidFill>
                  <a:schemeClr val="tx2"/>
                </a:solidFill>
                <a:latin typeface="+mj-lt"/>
                <a:cs typeface="Arial Narrow" panose="020B0604020202020204" pitchFamily="34" charset="0"/>
              </a:rPr>
              <a:t>TSMC,</a:t>
            </a:r>
            <a:r>
              <a:rPr lang="en-US" sz="945" i="1" dirty="0">
                <a:solidFill>
                  <a:schemeClr val="tx2"/>
                </a:solidFill>
                <a:latin typeface="+mj-lt"/>
                <a:cs typeface="Arial Narrow" panose="020B0604020202020204" pitchFamily="34" charset="0"/>
              </a:rPr>
              <a:t> ISSCC21</a:t>
            </a:r>
          </a:p>
        </p:txBody>
      </p:sp>
      <p:sp>
        <p:nvSpPr>
          <p:cNvPr id="13" name="Rectangle 12">
            <a:extLst>
              <a:ext uri="{FF2B5EF4-FFF2-40B4-BE49-F238E27FC236}">
                <a16:creationId xmlns:a16="http://schemas.microsoft.com/office/drawing/2014/main" id="{AA3431EA-E863-874B-A7F0-BEA476176C35}"/>
              </a:ext>
            </a:extLst>
          </p:cNvPr>
          <p:cNvSpPr/>
          <p:nvPr/>
        </p:nvSpPr>
        <p:spPr>
          <a:xfrm>
            <a:off x="2857024" y="2736345"/>
            <a:ext cx="1674670" cy="34407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4" name="Rectangle 13">
            <a:extLst>
              <a:ext uri="{FF2B5EF4-FFF2-40B4-BE49-F238E27FC236}">
                <a16:creationId xmlns:a16="http://schemas.microsoft.com/office/drawing/2014/main" id="{72B3A5E3-8B47-F146-B64D-7DE409F0474B}"/>
              </a:ext>
            </a:extLst>
          </p:cNvPr>
          <p:cNvSpPr/>
          <p:nvPr/>
        </p:nvSpPr>
        <p:spPr>
          <a:xfrm>
            <a:off x="2857024" y="3264568"/>
            <a:ext cx="1674670" cy="344075"/>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highlight>
                <a:srgbClr val="FF0000"/>
              </a:highlight>
            </a:endParaRPr>
          </a:p>
        </p:txBody>
      </p:sp>
      <p:cxnSp>
        <p:nvCxnSpPr>
          <p:cNvPr id="15" name="Straight Arrow Connector 14">
            <a:extLst>
              <a:ext uri="{FF2B5EF4-FFF2-40B4-BE49-F238E27FC236}">
                <a16:creationId xmlns:a16="http://schemas.microsoft.com/office/drawing/2014/main" id="{F781BC4D-4A60-DD41-AA4A-8FB360572104}"/>
              </a:ext>
            </a:extLst>
          </p:cNvPr>
          <p:cNvCxnSpPr>
            <a:cxnSpLocks/>
          </p:cNvCxnSpPr>
          <p:nvPr/>
        </p:nvCxnSpPr>
        <p:spPr>
          <a:xfrm flipH="1">
            <a:off x="4531695" y="2715547"/>
            <a:ext cx="2030420" cy="447019"/>
          </a:xfrm>
          <a:prstGeom prst="straightConnector1">
            <a:avLst/>
          </a:prstGeom>
          <a:ln w="25400">
            <a:solidFill>
              <a:srgbClr val="FFC000"/>
            </a:solidFill>
            <a:tailEnd type="triangle"/>
          </a:ln>
          <a:effectLst>
            <a:outerShdw blurRad="50800" dist="12700" dir="2700000" algn="tl" rotWithShape="0">
              <a:prstClr val="black">
                <a:alpha val="35000"/>
              </a:prstClr>
            </a:outerShdw>
          </a:effectLst>
        </p:spPr>
        <p:style>
          <a:lnRef idx="1">
            <a:schemeClr val="accent1"/>
          </a:lnRef>
          <a:fillRef idx="0">
            <a:schemeClr val="accent1"/>
          </a:fillRef>
          <a:effectRef idx="0">
            <a:schemeClr val="accent1"/>
          </a:effectRef>
          <a:fontRef idx="minor">
            <a:schemeClr val="tx1"/>
          </a:fontRef>
        </p:style>
      </p:cxnSp>
      <p:sp>
        <p:nvSpPr>
          <p:cNvPr id="18" name="ZoneTexte 54">
            <a:extLst>
              <a:ext uri="{FF2B5EF4-FFF2-40B4-BE49-F238E27FC236}">
                <a16:creationId xmlns:a16="http://schemas.microsoft.com/office/drawing/2014/main" id="{F0C7BDEE-23A1-5C40-8B62-89CF1C3481FF}"/>
              </a:ext>
            </a:extLst>
          </p:cNvPr>
          <p:cNvSpPr txBox="1"/>
          <p:nvPr/>
        </p:nvSpPr>
        <p:spPr>
          <a:xfrm>
            <a:off x="6662996" y="2477159"/>
            <a:ext cx="2537874" cy="354071"/>
          </a:xfrm>
          <a:prstGeom prst="rect">
            <a:avLst/>
          </a:prstGeom>
          <a:noFill/>
          <a:ln>
            <a:noFill/>
          </a:ln>
        </p:spPr>
        <p:style>
          <a:lnRef idx="0">
            <a:scrgbClr r="0" g="0" b="0"/>
          </a:lnRef>
          <a:fillRef idx="0">
            <a:scrgbClr r="0" g="0" b="0"/>
          </a:fillRef>
          <a:effectRef idx="0">
            <a:scrgbClr r="0" g="0" b="0"/>
          </a:effectRef>
          <a:fontRef idx="minor">
            <a:schemeClr val="lt1"/>
          </a:fontRef>
        </p:style>
        <p:txBody>
          <a:bodyPr wrap="none" rtlCol="0">
            <a:spAutoFit/>
          </a:bodyPr>
          <a:lstStyle/>
          <a:p>
            <a:pPr>
              <a:defRPr/>
            </a:pPr>
            <a:r>
              <a:rPr lang="en-US" sz="1701" b="1" kern="0" dirty="0">
                <a:solidFill>
                  <a:srgbClr val="FFC000"/>
                </a:solidFill>
                <a:latin typeface="Calibri" panose="020F0502020204030204" pitchFamily="34" charset="0"/>
                <a:cs typeface="Calibri" panose="020F0502020204030204" pitchFamily="34" charset="0"/>
              </a:rPr>
              <a:t>@ iso-area 1.24x power </a:t>
            </a:r>
            <a:r>
              <a:rPr lang="en-CH" sz="1701" dirty="0">
                <a:solidFill>
                  <a:srgbClr val="FFC000"/>
                </a:solidFill>
              </a:rPr>
              <a:t>↑</a:t>
            </a:r>
            <a:r>
              <a:rPr lang="en-US" sz="1701" b="1" kern="0" dirty="0">
                <a:solidFill>
                  <a:srgbClr val="FF0000"/>
                </a:solidFill>
                <a:latin typeface="Calibri" panose="020F0502020204030204" pitchFamily="34" charset="0"/>
                <a:cs typeface="Calibri" panose="020F0502020204030204" pitchFamily="34" charset="0"/>
              </a:rPr>
              <a:t> </a:t>
            </a:r>
          </a:p>
        </p:txBody>
      </p:sp>
      <p:sp>
        <p:nvSpPr>
          <p:cNvPr id="26" name="Slide Number Placeholder 25">
            <a:extLst>
              <a:ext uri="{FF2B5EF4-FFF2-40B4-BE49-F238E27FC236}">
                <a16:creationId xmlns:a16="http://schemas.microsoft.com/office/drawing/2014/main" id="{8E0C608F-6FA1-154D-B2F8-FE897ABE7997}"/>
              </a:ext>
            </a:extLst>
          </p:cNvPr>
          <p:cNvSpPr>
            <a:spLocks noGrp="1"/>
          </p:cNvSpPr>
          <p:nvPr>
            <p:ph type="sldNum" sz="quarter" idx="12"/>
          </p:nvPr>
        </p:nvSpPr>
        <p:spPr/>
        <p:txBody>
          <a:bodyPr/>
          <a:lstStyle/>
          <a:p>
            <a:fld id="{5ACA52AF-F19D-405C-AD5F-7D94B96A5CC3}" type="slidenum">
              <a:rPr lang="de-CH" noProof="0" smtClean="0"/>
              <a:t>4</a:t>
            </a:fld>
            <a:endParaRPr lang="de-CH" noProof="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61A4808-9185-4DD4-ABA8-88678AD46869}"/>
                  </a:ext>
                </a:extLst>
              </p:cNvPr>
              <p:cNvSpPr txBox="1"/>
              <p:nvPr/>
            </p:nvSpPr>
            <p:spPr>
              <a:xfrm>
                <a:off x="2066862" y="5769440"/>
                <a:ext cx="7770076" cy="625812"/>
              </a:xfrm>
              <a:prstGeom prst="rect">
                <a:avLst/>
              </a:prstGeom>
              <a:noFill/>
            </p:spPr>
            <p:txBody>
              <a:bodyPr wrap="none" rtlCol="0">
                <a:spAutoFit/>
              </a:bodyPr>
              <a:lstStyle/>
              <a:p>
                <a:r>
                  <a:rPr lang="en-US" sz="2400" b="1" dirty="0"/>
                  <a:t>Energy Efficiency </a:t>
                </a:r>
                <a:r>
                  <a:rPr lang="en-US" sz="2400" b="1" dirty="0">
                    <a:sym typeface="Wingdings" panose="05000000000000000000" pitchFamily="2" charset="2"/>
                  </a:rPr>
                  <a:t>(</a:t>
                </a:r>
                <a14:m>
                  <m:oMath xmlns:m="http://schemas.openxmlformats.org/officeDocument/2006/math">
                    <m:f>
                      <m:fPr>
                        <m:ctrlPr>
                          <a:rPr lang="en-US" sz="2400" b="1" i="1">
                            <a:latin typeface="Cambria Math" panose="02040503050406030204" pitchFamily="18" charset="0"/>
                            <a:sym typeface="Wingdings" panose="05000000000000000000" pitchFamily="2" charset="2"/>
                          </a:rPr>
                        </m:ctrlPr>
                      </m:fPr>
                      <m:num>
                        <m:r>
                          <a:rPr lang="en-US" sz="2400" b="1">
                            <a:latin typeface="Cambria Math" panose="02040503050406030204" pitchFamily="18" charset="0"/>
                            <a:sym typeface="Wingdings" panose="05000000000000000000" pitchFamily="2" charset="2"/>
                          </a:rPr>
                          <m:t>𝟏</m:t>
                        </m:r>
                      </m:num>
                      <m:den>
                        <m:r>
                          <a:rPr lang="en-US" sz="2400" b="1">
                            <a:latin typeface="Cambria Math" panose="02040503050406030204" pitchFamily="18" charset="0"/>
                            <a:sym typeface="Wingdings" panose="05000000000000000000" pitchFamily="2" charset="2"/>
                          </a:rPr>
                          <m:t>𝐏𝐨𝐰𝐞𝐫</m:t>
                        </m:r>
                        <m:r>
                          <a:rPr lang="en-US" sz="2400" b="1" i="1">
                            <a:latin typeface="Cambria Math" panose="02040503050406030204" pitchFamily="18" charset="0"/>
                            <a:ea typeface="Cambria Math" panose="02040503050406030204" pitchFamily="18" charset="0"/>
                            <a:sym typeface="Wingdings" panose="05000000000000000000" pitchFamily="2" charset="2"/>
                          </a:rPr>
                          <m:t>∙</m:t>
                        </m:r>
                        <m:r>
                          <a:rPr lang="en-US" sz="2400" b="1">
                            <a:latin typeface="Cambria Math" panose="02040503050406030204" pitchFamily="18" charset="0"/>
                            <a:sym typeface="Wingdings" panose="05000000000000000000" pitchFamily="2" charset="2"/>
                          </a:rPr>
                          <m:t>𝐓𝐢𝐦𝐞</m:t>
                        </m:r>
                      </m:den>
                    </m:f>
                  </m:oMath>
                </a14:m>
                <a:r>
                  <a:rPr lang="en-US" sz="2400" b="1" dirty="0">
                    <a:sym typeface="Wingdings" panose="05000000000000000000" pitchFamily="2" charset="2"/>
                  </a:rPr>
                  <a:t>)</a:t>
                </a:r>
                <a:r>
                  <a:rPr lang="en-US" sz="2400" b="1" dirty="0">
                    <a:solidFill>
                      <a:srgbClr val="FF0000"/>
                    </a:solidFill>
                    <a:sym typeface="Wingdings" panose="05000000000000000000" pitchFamily="2" charset="2"/>
                  </a:rPr>
                  <a:t> 10x every 12 years…</a:t>
                </a:r>
                <a:endParaRPr lang="en-US" sz="2400" b="1" dirty="0">
                  <a:solidFill>
                    <a:srgbClr val="FF0000"/>
                  </a:solidFill>
                </a:endParaRPr>
              </a:p>
            </p:txBody>
          </p:sp>
        </mc:Choice>
        <mc:Fallback xmlns="">
          <p:sp>
            <p:nvSpPr>
              <p:cNvPr id="2" name="TextBox 1">
                <a:extLst>
                  <a:ext uri="{FF2B5EF4-FFF2-40B4-BE49-F238E27FC236}">
                    <a16:creationId xmlns:a16="http://schemas.microsoft.com/office/drawing/2014/main" id="{A61A4808-9185-4DD4-ABA8-88678AD46869}"/>
                  </a:ext>
                </a:extLst>
              </p:cNvPr>
              <p:cNvSpPr txBox="1">
                <a:spLocks noRot="1" noChangeAspect="1" noMove="1" noResize="1" noEditPoints="1" noAdjustHandles="1" noChangeArrowheads="1" noChangeShapeType="1" noTextEdit="1"/>
              </p:cNvSpPr>
              <p:nvPr/>
            </p:nvSpPr>
            <p:spPr>
              <a:xfrm>
                <a:off x="2066862" y="5769440"/>
                <a:ext cx="7770076" cy="625812"/>
              </a:xfrm>
              <a:prstGeom prst="rect">
                <a:avLst/>
              </a:prstGeom>
              <a:blipFill>
                <a:blip r:embed="rId4"/>
                <a:stretch>
                  <a:fillRect l="-1176" r="-157" b="-7767"/>
                </a:stretch>
              </a:blipFill>
            </p:spPr>
            <p:txBody>
              <a:bodyPr/>
              <a:lstStyle/>
              <a:p>
                <a:r>
                  <a:rPr lang="en-CH">
                    <a:noFill/>
                  </a:rPr>
                  <a:t> </a:t>
                </a:r>
              </a:p>
            </p:txBody>
          </p:sp>
        </mc:Fallback>
      </mc:AlternateContent>
      <p:pic>
        <p:nvPicPr>
          <p:cNvPr id="4" name="Graphic 3" descr="Flammable with solid fill">
            <a:extLst>
              <a:ext uri="{FF2B5EF4-FFF2-40B4-BE49-F238E27FC236}">
                <a16:creationId xmlns:a16="http://schemas.microsoft.com/office/drawing/2014/main" id="{8EDF4CDE-C86B-40A7-B700-CF182C7E94D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74958" y="5610315"/>
            <a:ext cx="927200" cy="927200"/>
          </a:xfrm>
          <a:prstGeom prst="rect">
            <a:avLst/>
          </a:prstGeom>
        </p:spPr>
      </p:pic>
    </p:spTree>
    <p:extLst>
      <p:ext uri="{BB962C8B-B14F-4D97-AF65-F5344CB8AC3E}">
        <p14:creationId xmlns:p14="http://schemas.microsoft.com/office/powerpoint/2010/main" val="175996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6438D-A950-4616-9992-93DB2F2B458E}"/>
              </a:ext>
            </a:extLst>
          </p:cNvPr>
          <p:cNvSpPr>
            <a:spLocks noGrp="1"/>
          </p:cNvSpPr>
          <p:nvPr>
            <p:ph type="title"/>
          </p:nvPr>
        </p:nvSpPr>
        <p:spPr>
          <a:xfrm>
            <a:off x="720244" y="206407"/>
            <a:ext cx="10080000" cy="720000"/>
          </a:xfrm>
        </p:spPr>
        <p:txBody>
          <a:bodyPr/>
          <a:lstStyle/>
          <a:p>
            <a:r>
              <a:rPr lang="en-US" dirty="0"/>
              <a:t>Hierarchical Physical Architecture</a:t>
            </a:r>
          </a:p>
        </p:txBody>
      </p:sp>
      <p:sp>
        <p:nvSpPr>
          <p:cNvPr id="6" name="Slide Number Placeholder 5">
            <a:extLst>
              <a:ext uri="{FF2B5EF4-FFF2-40B4-BE49-F238E27FC236}">
                <a16:creationId xmlns:a16="http://schemas.microsoft.com/office/drawing/2014/main" id="{B7859B03-159B-4DE4-B932-82CF1264A26E}"/>
              </a:ext>
            </a:extLst>
          </p:cNvPr>
          <p:cNvSpPr>
            <a:spLocks noGrp="1"/>
          </p:cNvSpPr>
          <p:nvPr>
            <p:ph type="sldNum" sz="quarter" idx="12"/>
          </p:nvPr>
        </p:nvSpPr>
        <p:spPr/>
        <p:txBody>
          <a:bodyPr/>
          <a:lstStyle/>
          <a:p>
            <a:fld id="{5ACA52AF-F19D-405C-AD5F-7D94B96A5CC3}" type="slidenum">
              <a:rPr lang="de-CH" noProof="0" smtClean="0"/>
              <a:t>40</a:t>
            </a:fld>
            <a:endParaRPr lang="de-CH" noProof="0"/>
          </a:p>
        </p:txBody>
      </p:sp>
      <p:sp>
        <p:nvSpPr>
          <p:cNvPr id="7" name="Content Placeholder 2">
            <a:extLst>
              <a:ext uri="{FF2B5EF4-FFF2-40B4-BE49-F238E27FC236}">
                <a16:creationId xmlns:a16="http://schemas.microsoft.com/office/drawing/2014/main" id="{AC6FEE46-7FEC-427F-B5A8-3E00EC0428F4}"/>
              </a:ext>
            </a:extLst>
          </p:cNvPr>
          <p:cNvSpPr txBox="1">
            <a:spLocks/>
          </p:cNvSpPr>
          <p:nvPr/>
        </p:nvSpPr>
        <p:spPr>
          <a:xfrm>
            <a:off x="483327" y="1335036"/>
            <a:ext cx="10900953" cy="1631444"/>
          </a:xfrm>
          <a:prstGeom prst="rect">
            <a:avLst/>
          </a:prstGeom>
        </p:spPr>
        <p:txBody>
          <a:bodyPr vert="horz" lIns="0" tIns="0" rIns="0" bIns="0" numCol="3" rtlCol="0">
            <a:noAutofit/>
          </a:bodyPr>
          <a:lst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A8322D"/>
              </a:buClr>
              <a:buFont typeface="Wingdings" panose="05000000000000000000" pitchFamily="2" charset="2"/>
              <a:buChar char="§"/>
            </a:pPr>
            <a:r>
              <a:rPr lang="en-US" sz="2000" b="1" dirty="0"/>
              <a:t>Tile</a:t>
            </a:r>
          </a:p>
          <a:p>
            <a:pPr lvl="1">
              <a:buClr>
                <a:srgbClr val="A8322D"/>
              </a:buClr>
              <a:buFont typeface="Wingdings" panose="05000000000000000000" pitchFamily="2" charset="2"/>
              <a:buChar char="§"/>
            </a:pPr>
            <a:r>
              <a:rPr lang="en-US" sz="1701" dirty="0"/>
              <a:t>4 32-bit cores</a:t>
            </a:r>
          </a:p>
          <a:p>
            <a:pPr lvl="1">
              <a:buClr>
                <a:srgbClr val="A8322D"/>
              </a:buClr>
              <a:buFont typeface="Wingdings" panose="05000000000000000000" pitchFamily="2" charset="2"/>
              <a:buChar char="§"/>
            </a:pPr>
            <a:r>
              <a:rPr lang="en-US" sz="1701" dirty="0"/>
              <a:t>16 banks</a:t>
            </a:r>
          </a:p>
          <a:p>
            <a:pPr lvl="1">
              <a:buClr>
                <a:srgbClr val="A8322D"/>
              </a:buClr>
              <a:buFont typeface="Wingdings" panose="05000000000000000000" pitchFamily="2" charset="2"/>
              <a:buChar char="§"/>
            </a:pPr>
            <a:r>
              <a:rPr lang="en-US" sz="1701" b="1" dirty="0"/>
              <a:t>Single cycle </a:t>
            </a:r>
            <a:r>
              <a:rPr lang="en-US" sz="1701" dirty="0"/>
              <a:t>memory access</a:t>
            </a:r>
          </a:p>
          <a:p>
            <a:pPr>
              <a:buClr>
                <a:srgbClr val="A8322D"/>
              </a:buClr>
              <a:buFont typeface="Wingdings" panose="05000000000000000000" pitchFamily="2" charset="2"/>
              <a:buChar char="§"/>
            </a:pPr>
            <a:endParaRPr lang="en-US" sz="1701" dirty="0"/>
          </a:p>
          <a:p>
            <a:pPr>
              <a:buClr>
                <a:srgbClr val="A8322D"/>
              </a:buClr>
              <a:buFont typeface="Wingdings" panose="05000000000000000000" pitchFamily="2" charset="2"/>
              <a:buChar char="§"/>
            </a:pPr>
            <a:r>
              <a:rPr lang="en-US" sz="2000" b="1" dirty="0"/>
              <a:t>Group</a:t>
            </a:r>
          </a:p>
          <a:p>
            <a:pPr lvl="1">
              <a:buClr>
                <a:srgbClr val="A8322D"/>
              </a:buClr>
              <a:buFont typeface="Wingdings" panose="05000000000000000000" pitchFamily="2" charset="2"/>
              <a:buChar char="§"/>
            </a:pPr>
            <a:r>
              <a:rPr lang="en-US" sz="1701" dirty="0"/>
              <a:t>64 cores</a:t>
            </a:r>
          </a:p>
          <a:p>
            <a:pPr lvl="1">
              <a:buClr>
                <a:srgbClr val="A8322D"/>
              </a:buClr>
              <a:buFont typeface="Wingdings" panose="05000000000000000000" pitchFamily="2" charset="2"/>
              <a:buChar char="§"/>
            </a:pPr>
            <a:r>
              <a:rPr lang="en-US" sz="1701" dirty="0"/>
              <a:t>256 banks</a:t>
            </a:r>
          </a:p>
          <a:p>
            <a:pPr lvl="1">
              <a:buClr>
                <a:srgbClr val="A8322D"/>
              </a:buClr>
              <a:buFont typeface="Wingdings" panose="05000000000000000000" pitchFamily="2" charset="2"/>
              <a:buChar char="§"/>
            </a:pPr>
            <a:r>
              <a:rPr lang="en-US" sz="1701" b="1" dirty="0"/>
              <a:t>3-cycles latency</a:t>
            </a:r>
          </a:p>
          <a:p>
            <a:pPr>
              <a:buClr>
                <a:srgbClr val="A8322D"/>
              </a:buClr>
              <a:buFont typeface="Wingdings" panose="05000000000000000000" pitchFamily="2" charset="2"/>
              <a:buChar char="§"/>
            </a:pPr>
            <a:endParaRPr lang="en-US" sz="1701" dirty="0"/>
          </a:p>
          <a:p>
            <a:pPr>
              <a:buClr>
                <a:srgbClr val="A8322D"/>
              </a:buClr>
              <a:buFont typeface="Wingdings" panose="05000000000000000000" pitchFamily="2" charset="2"/>
              <a:buChar char="§"/>
            </a:pPr>
            <a:r>
              <a:rPr lang="en-US" sz="2000" b="1" dirty="0"/>
              <a:t>Cluster</a:t>
            </a:r>
          </a:p>
          <a:p>
            <a:pPr lvl="1">
              <a:buClr>
                <a:srgbClr val="A8322D"/>
              </a:buClr>
              <a:buFont typeface="Wingdings" panose="05000000000000000000" pitchFamily="2" charset="2"/>
              <a:buChar char="§"/>
            </a:pPr>
            <a:r>
              <a:rPr lang="en-US" sz="1701" dirty="0"/>
              <a:t>256 cores</a:t>
            </a:r>
          </a:p>
          <a:p>
            <a:pPr lvl="1">
              <a:buClr>
                <a:srgbClr val="A8322D"/>
              </a:buClr>
              <a:buFont typeface="Wingdings" panose="05000000000000000000" pitchFamily="2" charset="2"/>
              <a:buChar char="§"/>
            </a:pPr>
            <a:r>
              <a:rPr lang="en-US" sz="1701" dirty="0"/>
              <a:t>1 MiB of memory (1024 banks)</a:t>
            </a:r>
          </a:p>
          <a:p>
            <a:pPr lvl="1">
              <a:buClr>
                <a:srgbClr val="A8322D"/>
              </a:buClr>
              <a:buFont typeface="Wingdings" panose="05000000000000000000" pitchFamily="2" charset="2"/>
              <a:buChar char="§"/>
            </a:pPr>
            <a:r>
              <a:rPr lang="en-US" sz="1701" b="1" dirty="0"/>
              <a:t>5-cycles  latency</a:t>
            </a:r>
          </a:p>
          <a:p>
            <a:pPr marL="537755" lvl="1" indent="-285750">
              <a:buClr>
                <a:srgbClr val="A8322D"/>
              </a:buClr>
              <a:buFont typeface="Wingdings" panose="05000000000000000000" pitchFamily="2" charset="2"/>
              <a:buChar char="§"/>
            </a:pPr>
            <a:endParaRPr lang="en-US" sz="1701" dirty="0"/>
          </a:p>
        </p:txBody>
      </p:sp>
      <p:pic>
        <p:nvPicPr>
          <p:cNvPr id="8" name="Grafik 8">
            <a:extLst>
              <a:ext uri="{FF2B5EF4-FFF2-40B4-BE49-F238E27FC236}">
                <a16:creationId xmlns:a16="http://schemas.microsoft.com/office/drawing/2014/main" id="{5202B1CC-74EE-45E1-B671-580AD36DDA67}"/>
              </a:ext>
            </a:extLst>
          </p:cNvPr>
          <p:cNvPicPr>
            <a:picLocks noChangeAspect="1"/>
          </p:cNvPicPr>
          <p:nvPr/>
        </p:nvPicPr>
        <p:blipFill>
          <a:blip r:embed="rId2"/>
          <a:stretch>
            <a:fillRect/>
          </a:stretch>
        </p:blipFill>
        <p:spPr>
          <a:xfrm>
            <a:off x="1490897" y="3002280"/>
            <a:ext cx="8811387" cy="3186474"/>
          </a:xfrm>
          <a:prstGeom prst="rect">
            <a:avLst/>
          </a:prstGeom>
        </p:spPr>
      </p:pic>
      <p:sp>
        <p:nvSpPr>
          <p:cNvPr id="9" name="TextBox 8">
            <a:extLst>
              <a:ext uri="{FF2B5EF4-FFF2-40B4-BE49-F238E27FC236}">
                <a16:creationId xmlns:a16="http://schemas.microsoft.com/office/drawing/2014/main" id="{D81334A4-0940-4329-A7AE-32DE6262CC1E}"/>
              </a:ext>
            </a:extLst>
          </p:cNvPr>
          <p:cNvSpPr txBox="1"/>
          <p:nvPr/>
        </p:nvSpPr>
        <p:spPr>
          <a:xfrm>
            <a:off x="1775530" y="6030880"/>
            <a:ext cx="4950902" cy="914400"/>
          </a:xfrm>
          <a:prstGeom prst="rect">
            <a:avLst/>
          </a:prstGeom>
          <a:noFill/>
        </p:spPr>
        <p:txBody>
          <a:bodyPr wrap="none" lIns="0" tIns="0" rIns="0" bIns="0" rtlCol="0">
            <a:noAutofit/>
          </a:bodyPr>
          <a:lstStyle/>
          <a:p>
            <a:pPr algn="l" defTabSz="720000"/>
            <a:r>
              <a:rPr lang="en-US" sz="2400" b="1" dirty="0" err="1">
                <a:solidFill>
                  <a:srgbClr val="FF0000"/>
                </a:solidFill>
                <a:latin typeface="+mj-lt"/>
                <a:cs typeface="Arial Narrow" panose="020B0604020202020204" pitchFamily="34" charset="0"/>
              </a:rPr>
              <a:t>TopH</a:t>
            </a:r>
            <a:r>
              <a:rPr lang="en-US" sz="2400" b="1" dirty="0">
                <a:solidFill>
                  <a:srgbClr val="FF0000"/>
                </a:solidFill>
                <a:latin typeface="+mj-lt"/>
                <a:cs typeface="Arial Narrow" panose="020B0604020202020204" pitchFamily="34" charset="0"/>
              </a:rPr>
              <a:t>: Butterfly Multi-stage Interconnect 0.3req/core/cycle</a:t>
            </a:r>
            <a:endParaRPr lang="en-US" sz="2400" b="1" i="0" dirty="0">
              <a:solidFill>
                <a:srgbClr val="FF0000"/>
              </a:solidFill>
              <a:latin typeface="+mj-lt"/>
              <a:cs typeface="Arial Narrow" panose="020B0604020202020204" pitchFamily="34" charset="0"/>
            </a:endParaRPr>
          </a:p>
          <a:p>
            <a:pPr algn="l" defTabSz="720000"/>
            <a:endParaRPr lang="en-US" sz="2400" b="1" i="0" dirty="0">
              <a:solidFill>
                <a:srgbClr val="FF0000"/>
              </a:solidFill>
              <a:latin typeface="+mj-lt"/>
              <a:cs typeface="Arial Narrow" panose="020B0604020202020204" pitchFamily="34" charset="0"/>
            </a:endParaRPr>
          </a:p>
        </p:txBody>
      </p:sp>
    </p:spTree>
    <p:extLst>
      <p:ext uri="{BB962C8B-B14F-4D97-AF65-F5344CB8AC3E}">
        <p14:creationId xmlns:p14="http://schemas.microsoft.com/office/powerpoint/2010/main" val="134724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4357" y="306655"/>
            <a:ext cx="10080000" cy="720000"/>
          </a:xfrm>
        </p:spPr>
        <p:txBody>
          <a:bodyPr/>
          <a:lstStyle/>
          <a:p>
            <a:r>
              <a:rPr lang="en-US" sz="4032" dirty="0"/>
              <a:t>Benchmarks: can we compete with the impossible? </a:t>
            </a:r>
          </a:p>
        </p:txBody>
      </p:sp>
      <p:sp>
        <p:nvSpPr>
          <p:cNvPr id="6" name="Slide Number Placeholder 5"/>
          <p:cNvSpPr>
            <a:spLocks noGrp="1"/>
          </p:cNvSpPr>
          <p:nvPr>
            <p:ph type="sldNum" sz="quarter" idx="12"/>
          </p:nvPr>
        </p:nvSpPr>
        <p:spPr/>
        <p:txBody>
          <a:bodyPr/>
          <a:lstStyle/>
          <a:p>
            <a:fld id="{22DECF6A-13F7-418C-BBFC-95033FFCD5F1}" type="slidenum">
              <a:rPr lang="en-US" noProof="1" smtClean="0"/>
              <a:pPr/>
              <a:t>41</a:t>
            </a:fld>
            <a:endParaRPr lang="en-US" noProof="1"/>
          </a:p>
        </p:txBody>
      </p:sp>
      <p:sp>
        <p:nvSpPr>
          <p:cNvPr id="2" name="Content Placeholder 1"/>
          <p:cNvSpPr>
            <a:spLocks noGrp="1"/>
          </p:cNvSpPr>
          <p:nvPr>
            <p:ph idx="4294967295"/>
          </p:nvPr>
        </p:nvSpPr>
        <p:spPr>
          <a:xfrm>
            <a:off x="91440" y="1332548"/>
            <a:ext cx="9959975" cy="4554537"/>
          </a:xfrm>
        </p:spPr>
        <p:txBody>
          <a:bodyPr>
            <a:noAutofit/>
          </a:bodyPr>
          <a:lstStyle/>
          <a:p>
            <a:r>
              <a:rPr lang="en-US" sz="2400" b="0" dirty="0">
                <a:solidFill>
                  <a:schemeClr val="tx1"/>
                </a:solidFill>
                <a:latin typeface="+mn-lt"/>
              </a:rPr>
              <a:t>Baseline: idealized Top</a:t>
            </a:r>
            <a:r>
              <a:rPr lang="en-US" sz="2400" b="0" baseline="-25000" dirty="0">
                <a:solidFill>
                  <a:schemeClr val="tx1"/>
                </a:solidFill>
                <a:latin typeface="+mn-lt"/>
              </a:rPr>
              <a:t>X</a:t>
            </a:r>
          </a:p>
          <a:p>
            <a:pPr lvl="1"/>
            <a:r>
              <a:rPr lang="en-US" sz="2000" b="0" dirty="0">
                <a:solidFill>
                  <a:schemeClr val="tx1"/>
                </a:solidFill>
                <a:latin typeface="+mn-lt"/>
              </a:rPr>
              <a:t>Fully connected logarithmic crossbar between 256 cores and 1024 banks</a:t>
            </a:r>
          </a:p>
          <a:p>
            <a:r>
              <a:rPr lang="en-US" sz="2400" b="0" dirty="0">
                <a:solidFill>
                  <a:schemeClr val="tx1"/>
                </a:solidFill>
                <a:latin typeface="+mn-lt"/>
              </a:rPr>
              <a:t>Cycle-accurate RTL simulation</a:t>
            </a:r>
          </a:p>
          <a:p>
            <a:pPr lvl="1"/>
            <a:r>
              <a:rPr lang="en-US" sz="2000" b="0" i="1" dirty="0" err="1">
                <a:solidFill>
                  <a:schemeClr val="tx1"/>
                </a:solidFill>
                <a:latin typeface="+mn-lt"/>
              </a:rPr>
              <a:t>Matmul</a:t>
            </a:r>
            <a:r>
              <a:rPr lang="en-US" sz="2000" b="0" i="1" dirty="0">
                <a:solidFill>
                  <a:schemeClr val="tx1"/>
                </a:solidFill>
                <a:latin typeface="+mn-lt"/>
              </a:rPr>
              <a:t> </a:t>
            </a:r>
            <a:endParaRPr lang="en-US" sz="2000" b="0" dirty="0">
              <a:solidFill>
                <a:schemeClr val="tx1"/>
              </a:solidFill>
              <a:latin typeface="+mn-lt"/>
            </a:endParaRPr>
          </a:p>
          <a:p>
            <a:pPr lvl="2"/>
            <a:r>
              <a:rPr lang="en-US" sz="2000" b="0" dirty="0">
                <a:solidFill>
                  <a:schemeClr val="tx1"/>
                </a:solidFill>
                <a:latin typeface="+mn-lt"/>
              </a:rPr>
              <a:t>Multiplication of two 64 </a:t>
            </a:r>
            <a:r>
              <a:rPr lang="en-US" sz="2000" b="0" dirty="0">
                <a:solidFill>
                  <a:schemeClr val="tx1"/>
                </a:solidFill>
                <a:latin typeface="+mn-lt"/>
                <a:cs typeface="Arial"/>
              </a:rPr>
              <a:t>×</a:t>
            </a:r>
            <a:r>
              <a:rPr lang="en-US" sz="2000" b="0" dirty="0">
                <a:solidFill>
                  <a:schemeClr val="tx1"/>
                </a:solidFill>
                <a:latin typeface="+mn-lt"/>
              </a:rPr>
              <a:t> 64 matrices </a:t>
            </a:r>
          </a:p>
          <a:p>
            <a:pPr lvl="1"/>
            <a:r>
              <a:rPr lang="en-US" sz="2000" b="0" i="1" dirty="0">
                <a:solidFill>
                  <a:schemeClr val="tx1"/>
                </a:solidFill>
                <a:latin typeface="+mn-lt"/>
              </a:rPr>
              <a:t>2dconv</a:t>
            </a:r>
            <a:endParaRPr lang="en-US" sz="2000" b="0" dirty="0">
              <a:solidFill>
                <a:schemeClr val="tx1"/>
              </a:solidFill>
              <a:latin typeface="+mn-lt"/>
            </a:endParaRPr>
          </a:p>
          <a:p>
            <a:pPr lvl="2"/>
            <a:r>
              <a:rPr lang="en-US" sz="2000" b="0" dirty="0">
                <a:solidFill>
                  <a:schemeClr val="tx1"/>
                </a:solidFill>
                <a:latin typeface="+mn-lt"/>
              </a:rPr>
              <a:t>2D Convolution with a 3 </a:t>
            </a:r>
            <a:r>
              <a:rPr lang="en-US" sz="2000" b="0" dirty="0">
                <a:solidFill>
                  <a:schemeClr val="tx1"/>
                </a:solidFill>
                <a:latin typeface="+mn-lt"/>
                <a:cs typeface="Arial"/>
              </a:rPr>
              <a:t>×</a:t>
            </a:r>
            <a:r>
              <a:rPr lang="en-US" sz="2000" b="0" dirty="0">
                <a:solidFill>
                  <a:schemeClr val="tx1"/>
                </a:solidFill>
                <a:latin typeface="+mn-lt"/>
              </a:rPr>
              <a:t> 3 kernel</a:t>
            </a:r>
          </a:p>
          <a:p>
            <a:pPr lvl="1"/>
            <a:r>
              <a:rPr lang="en-US" sz="2000" b="0" i="1" dirty="0" err="1">
                <a:solidFill>
                  <a:schemeClr val="tx1"/>
                </a:solidFill>
                <a:latin typeface="+mn-lt"/>
              </a:rPr>
              <a:t>dct</a:t>
            </a:r>
            <a:endParaRPr lang="en-US" sz="2000" b="0" i="1" dirty="0">
              <a:solidFill>
                <a:schemeClr val="tx1"/>
              </a:solidFill>
              <a:latin typeface="+mn-lt"/>
            </a:endParaRPr>
          </a:p>
          <a:p>
            <a:pPr lvl="2"/>
            <a:r>
              <a:rPr lang="en-US" sz="2000" b="0" dirty="0">
                <a:solidFill>
                  <a:schemeClr val="tx1"/>
                </a:solidFill>
                <a:latin typeface="+mn-lt"/>
              </a:rPr>
              <a:t>2D Discrete Cosine Transform on 8 </a:t>
            </a:r>
            <a:r>
              <a:rPr lang="en-US" sz="2000" b="0" dirty="0">
                <a:solidFill>
                  <a:schemeClr val="tx1"/>
                </a:solidFill>
                <a:latin typeface="+mn-lt"/>
                <a:cs typeface="Arial"/>
              </a:rPr>
              <a:t>×</a:t>
            </a:r>
            <a:r>
              <a:rPr lang="en-US" sz="2000" b="0" dirty="0">
                <a:solidFill>
                  <a:schemeClr val="tx1"/>
                </a:solidFill>
                <a:latin typeface="+mn-lt"/>
              </a:rPr>
              <a:t> 8 blocks in local memory</a:t>
            </a:r>
          </a:p>
          <a:p>
            <a:r>
              <a:rPr lang="en-US" sz="2400" b="0" dirty="0">
                <a:solidFill>
                  <a:schemeClr val="tx1"/>
                </a:solidFill>
                <a:latin typeface="+mn-lt"/>
              </a:rPr>
              <a:t>Top</a:t>
            </a:r>
            <a:r>
              <a:rPr lang="en-US" sz="2400" b="0" baseline="-25000" dirty="0">
                <a:solidFill>
                  <a:schemeClr val="tx1"/>
                </a:solidFill>
                <a:latin typeface="+mn-lt"/>
              </a:rPr>
              <a:t>H</a:t>
            </a:r>
            <a:r>
              <a:rPr lang="en-US" sz="2400" b="0" dirty="0">
                <a:solidFill>
                  <a:schemeClr val="tx1"/>
                </a:solidFill>
                <a:latin typeface="+mn-lt"/>
              </a:rPr>
              <a:t> has a performance penalty of at most 20%, on all kernels</a:t>
            </a:r>
          </a:p>
        </p:txBody>
      </p:sp>
      <p:pic>
        <p:nvPicPr>
          <p:cNvPr id="7" name="Picture 6"/>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613130" y="2138102"/>
            <a:ext cx="4483321" cy="2339417"/>
          </a:xfrm>
          <a:prstGeom prst="rect">
            <a:avLst/>
          </a:prstGeom>
        </p:spPr>
      </p:pic>
      <p:cxnSp>
        <p:nvCxnSpPr>
          <p:cNvPr id="9" name="Straight Arrow Connector 8"/>
          <p:cNvCxnSpPr/>
          <p:nvPr/>
        </p:nvCxnSpPr>
        <p:spPr>
          <a:xfrm>
            <a:off x="8028305" y="2388064"/>
            <a:ext cx="0" cy="25800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981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5957" y="269657"/>
            <a:ext cx="10080000" cy="720000"/>
          </a:xfrm>
        </p:spPr>
        <p:txBody>
          <a:bodyPr/>
          <a:lstStyle/>
          <a:p>
            <a:r>
              <a:rPr lang="en-US" dirty="0"/>
              <a:t>Energy Analysis (500 MHz, </a:t>
            </a:r>
            <a:r>
              <a:rPr lang="en-US" dirty="0">
                <a:cs typeface="Arial"/>
              </a:rPr>
              <a:t>TT, 0.80 V, 25 °C</a:t>
            </a:r>
            <a:r>
              <a:rPr lang="en-US" dirty="0"/>
              <a:t>)</a:t>
            </a:r>
          </a:p>
        </p:txBody>
      </p:sp>
      <p:sp>
        <p:nvSpPr>
          <p:cNvPr id="2" name="Content Placeholder 1"/>
          <p:cNvSpPr>
            <a:spLocks noGrp="1"/>
          </p:cNvSpPr>
          <p:nvPr>
            <p:ph idx="1"/>
          </p:nvPr>
        </p:nvSpPr>
        <p:spPr>
          <a:xfrm>
            <a:off x="236717" y="1086510"/>
            <a:ext cx="9963923" cy="4648810"/>
          </a:xfrm>
        </p:spPr>
        <p:txBody>
          <a:bodyPr>
            <a:normAutofit/>
          </a:bodyPr>
          <a:lstStyle/>
          <a:p>
            <a:r>
              <a:rPr lang="en-US" sz="2400" b="0" dirty="0">
                <a:solidFill>
                  <a:schemeClr val="tx1"/>
                </a:solidFill>
                <a:latin typeface="+mn-lt"/>
                <a:cs typeface="Arial"/>
              </a:rPr>
              <a:t>Breakdown of the energy consumption per instruction:</a:t>
            </a:r>
          </a:p>
          <a:p>
            <a:endParaRPr lang="en-US" sz="2400" b="0" dirty="0">
              <a:solidFill>
                <a:schemeClr val="tx1"/>
              </a:solidFill>
              <a:latin typeface="+mn-lt"/>
              <a:cs typeface="Arial"/>
            </a:endParaRPr>
          </a:p>
          <a:p>
            <a:endParaRPr lang="en-US" sz="2400" b="0" dirty="0">
              <a:solidFill>
                <a:schemeClr val="tx1"/>
              </a:solidFill>
              <a:latin typeface="+mn-lt"/>
              <a:cs typeface="Arial"/>
            </a:endParaRPr>
          </a:p>
          <a:p>
            <a:endParaRPr lang="en-US" sz="2400" b="0" dirty="0">
              <a:solidFill>
                <a:schemeClr val="tx1"/>
              </a:solidFill>
              <a:latin typeface="+mn-lt"/>
              <a:cs typeface="Arial"/>
            </a:endParaRPr>
          </a:p>
          <a:p>
            <a:pPr marL="0" indent="0">
              <a:buNone/>
            </a:pPr>
            <a:endParaRPr lang="en-US" sz="2400" b="0" dirty="0">
              <a:solidFill>
                <a:schemeClr val="tx1"/>
              </a:solidFill>
              <a:latin typeface="+mn-lt"/>
              <a:cs typeface="Arial"/>
            </a:endParaRPr>
          </a:p>
          <a:p>
            <a:r>
              <a:rPr lang="en-US" sz="2400" b="0" dirty="0">
                <a:solidFill>
                  <a:schemeClr val="tx1"/>
                </a:solidFill>
                <a:latin typeface="+mn-lt"/>
                <a:cs typeface="Arial"/>
              </a:rPr>
              <a:t>Local loads consume about as much energy as a </a:t>
            </a:r>
            <a:r>
              <a:rPr lang="en-US" sz="2400" b="0" i="1" dirty="0" err="1">
                <a:solidFill>
                  <a:schemeClr val="tx1"/>
                </a:solidFill>
                <a:latin typeface="+mn-lt"/>
                <a:cs typeface="Arial"/>
              </a:rPr>
              <a:t>mul</a:t>
            </a:r>
            <a:endParaRPr lang="en-US" sz="2400" b="0" dirty="0">
              <a:solidFill>
                <a:schemeClr val="tx1"/>
              </a:solidFill>
              <a:latin typeface="+mn-lt"/>
              <a:cs typeface="Arial"/>
            </a:endParaRPr>
          </a:p>
          <a:p>
            <a:pPr marL="789636" lvl="1" indent="-333615"/>
            <a:r>
              <a:rPr lang="en-US" sz="2000" b="0" dirty="0">
                <a:solidFill>
                  <a:schemeClr val="tx1"/>
                </a:solidFill>
                <a:latin typeface="+mn-lt"/>
                <a:cs typeface="Arial"/>
              </a:rPr>
              <a:t>About half of it, 4.5pJ, by the interconnect</a:t>
            </a:r>
            <a:endParaRPr lang="en-US" sz="2000" b="0" i="1" dirty="0">
              <a:solidFill>
                <a:schemeClr val="tx1"/>
              </a:solidFill>
              <a:latin typeface="+mn-lt"/>
              <a:cs typeface="Arial"/>
            </a:endParaRPr>
          </a:p>
          <a:p>
            <a:r>
              <a:rPr lang="en-US" sz="2400" b="0" dirty="0">
                <a:solidFill>
                  <a:schemeClr val="tx1"/>
                </a:solidFill>
                <a:latin typeface="+mn-lt"/>
                <a:cs typeface="Arial"/>
              </a:rPr>
              <a:t>Remote loads: twice the energy of a local load</a:t>
            </a:r>
          </a:p>
          <a:p>
            <a:pPr marL="789636" lvl="1" indent="-333615"/>
            <a:r>
              <a:rPr lang="en-US" sz="2000" b="0" dirty="0">
                <a:solidFill>
                  <a:schemeClr val="tx1"/>
                </a:solidFill>
                <a:latin typeface="+mn-lt"/>
                <a:cs typeface="Arial"/>
              </a:rPr>
              <a:t>Despite crossing the whole cluster, twice!</a:t>
            </a:r>
            <a:endParaRPr lang="en-US" sz="2800" b="0" dirty="0">
              <a:solidFill>
                <a:schemeClr val="tx1"/>
              </a:solidFill>
              <a:latin typeface="+mn-lt"/>
              <a:cs typeface="Arial"/>
            </a:endParaRPr>
          </a:p>
          <a:p>
            <a:endParaRPr lang="en-US" sz="2400" b="0" dirty="0">
              <a:solidFill>
                <a:schemeClr val="tx1"/>
              </a:solidFill>
              <a:latin typeface="+mn-lt"/>
              <a:cs typeface="Arial"/>
            </a:endParaRPr>
          </a:p>
          <a:p>
            <a:endParaRPr lang="en-US" sz="2400" b="0" dirty="0">
              <a:solidFill>
                <a:schemeClr val="tx1"/>
              </a:solidFill>
              <a:latin typeface="+mn-lt"/>
            </a:endParaRPr>
          </a:p>
        </p:txBody>
      </p:sp>
      <p:sp>
        <p:nvSpPr>
          <p:cNvPr id="6" name="Slide Number Placeholder 5"/>
          <p:cNvSpPr>
            <a:spLocks noGrp="1"/>
          </p:cNvSpPr>
          <p:nvPr>
            <p:ph type="sldNum" sz="quarter" idx="12"/>
          </p:nvPr>
        </p:nvSpPr>
        <p:spPr/>
        <p:txBody>
          <a:bodyPr/>
          <a:lstStyle/>
          <a:p>
            <a:fld id="{22DECF6A-13F7-418C-BBFC-95033FFCD5F1}" type="slidenum">
              <a:rPr lang="en-US" noProof="1" smtClean="0"/>
              <a:pPr/>
              <a:t>42</a:t>
            </a:fld>
            <a:endParaRPr lang="en-US" noProof="1"/>
          </a:p>
        </p:txBody>
      </p:sp>
      <p:pic>
        <p:nvPicPr>
          <p:cNvPr id="7" name="Picture 7">
            <a:extLst>
              <a:ext uri="{FF2B5EF4-FFF2-40B4-BE49-F238E27FC236}">
                <a16:creationId xmlns:a16="http://schemas.microsoft.com/office/drawing/2014/main" id="{3A9EED1A-79F5-4D8E-B76B-87F6A5F59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759" y="1909593"/>
            <a:ext cx="5948360" cy="1786917"/>
          </a:xfrm>
          <a:prstGeom prst="rect">
            <a:avLst/>
          </a:prstGeom>
        </p:spPr>
      </p:pic>
      <p:pic>
        <p:nvPicPr>
          <p:cNvPr id="8" name="Picture 26">
            <a:extLst>
              <a:ext uri="{FF2B5EF4-FFF2-40B4-BE49-F238E27FC236}">
                <a16:creationId xmlns:a16="http://schemas.microsoft.com/office/drawing/2014/main" id="{09E6B3D4-97B3-4D63-B720-8D88D80BBF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2" r="262"/>
          <a:stretch>
            <a:fillRect/>
          </a:stretch>
        </p:blipFill>
        <p:spPr bwMode="auto">
          <a:xfrm>
            <a:off x="8007850" y="1479268"/>
            <a:ext cx="3512638" cy="3521637"/>
          </a:xfrm>
          <a:prstGeom prst="rect">
            <a:avLst/>
          </a:prstGeom>
          <a:noFill/>
          <a:ln>
            <a:noFill/>
          </a:ln>
          <a:effectLst/>
          <a:extLst>
            <a:ext uri="{909E8E84-426E-40DD-AFC4-6F175D3DCCD1}">
              <a14:hiddenFill xmlns:a14="http://schemas.microsoft.com/office/drawing/2010/main">
                <a:blipFill dpi="0" rotWithShape="0">
                  <a:blip/>
                  <a:srcRect l="262" r="262"/>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Box 8">
            <a:extLst>
              <a:ext uri="{FF2B5EF4-FFF2-40B4-BE49-F238E27FC236}">
                <a16:creationId xmlns:a16="http://schemas.microsoft.com/office/drawing/2014/main" id="{B92F3E88-5204-4E8B-ADF8-DF368B3B0998}"/>
              </a:ext>
            </a:extLst>
          </p:cNvPr>
          <p:cNvSpPr txBox="1"/>
          <p:nvPr/>
        </p:nvSpPr>
        <p:spPr>
          <a:xfrm>
            <a:off x="1775530" y="6030880"/>
            <a:ext cx="4950902" cy="914400"/>
          </a:xfrm>
          <a:prstGeom prst="rect">
            <a:avLst/>
          </a:prstGeom>
          <a:noFill/>
        </p:spPr>
        <p:txBody>
          <a:bodyPr wrap="none" lIns="0" tIns="0" rIns="0" bIns="0" rtlCol="0">
            <a:noAutofit/>
          </a:bodyPr>
          <a:lstStyle/>
          <a:p>
            <a:pPr algn="l" defTabSz="720000"/>
            <a:r>
              <a:rPr lang="en-US" sz="2400" b="1" dirty="0" err="1">
                <a:solidFill>
                  <a:srgbClr val="FF0000"/>
                </a:solidFill>
                <a:latin typeface="+mj-lt"/>
                <a:cs typeface="Arial Narrow" panose="020B0604020202020204" pitchFamily="34" charset="0"/>
              </a:rPr>
              <a:t>Terapool</a:t>
            </a:r>
            <a:r>
              <a:rPr lang="en-US" sz="2400" b="1" dirty="0">
                <a:solidFill>
                  <a:srgbClr val="FF0000"/>
                </a:solidFill>
                <a:latin typeface="+mj-lt"/>
                <a:cs typeface="Arial Narrow" panose="020B0604020202020204" pitchFamily="34" charset="0"/>
              </a:rPr>
              <a:t> (1024 cores) seems viable @ 7 cycles latency</a:t>
            </a:r>
            <a:endParaRPr lang="en-US" sz="2400" b="1" i="0" dirty="0">
              <a:solidFill>
                <a:srgbClr val="FF0000"/>
              </a:solidFill>
              <a:latin typeface="+mj-lt"/>
              <a:cs typeface="Arial Narrow" panose="020B0604020202020204" pitchFamily="34" charset="0"/>
            </a:endParaRPr>
          </a:p>
          <a:p>
            <a:pPr algn="l" defTabSz="720000"/>
            <a:endParaRPr lang="en-US" sz="2400" b="1" i="0" dirty="0">
              <a:solidFill>
                <a:srgbClr val="FF0000"/>
              </a:solidFill>
              <a:latin typeface="+mj-lt"/>
              <a:cs typeface="Arial Narrow" panose="020B0604020202020204" pitchFamily="34" charset="0"/>
            </a:endParaRPr>
          </a:p>
        </p:txBody>
      </p:sp>
    </p:spTree>
    <p:extLst>
      <p:ext uri="{BB962C8B-B14F-4D97-AF65-F5344CB8AC3E}">
        <p14:creationId xmlns:p14="http://schemas.microsoft.com/office/powerpoint/2010/main" val="318350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a:extLst>
              <a:ext uri="{FF2B5EF4-FFF2-40B4-BE49-F238E27FC236}">
                <a16:creationId xmlns:a16="http://schemas.microsoft.com/office/drawing/2014/main" id="{48C23CF3-AB6C-49BB-A3B0-A7E25062D513}"/>
              </a:ext>
            </a:extLst>
          </p:cNvPr>
          <p:cNvSpPr>
            <a:spLocks noGrp="1" noChangeArrowheads="1"/>
          </p:cNvSpPr>
          <p:nvPr>
            <p:ph type="title" idx="4294967295"/>
          </p:nvPr>
        </p:nvSpPr>
        <p:spPr>
          <a:xfrm>
            <a:off x="691518" y="246396"/>
            <a:ext cx="10135954" cy="850413"/>
          </a:xfrm>
        </p:spPr>
        <p:txBody>
          <a:bodyPr/>
          <a:lstStyle/>
          <a:p>
            <a:pPr>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pPr>
            <a:r>
              <a:rPr lang="en-US" altLang="en-US"/>
              <a:t>MemPool-3D</a:t>
            </a:r>
          </a:p>
        </p:txBody>
      </p:sp>
      <p:sp>
        <p:nvSpPr>
          <p:cNvPr id="14339" name="Text Box 2">
            <a:extLst>
              <a:ext uri="{FF2B5EF4-FFF2-40B4-BE49-F238E27FC236}">
                <a16:creationId xmlns:a16="http://schemas.microsoft.com/office/drawing/2014/main" id="{801521B8-B45F-4A27-933A-48F2271F66F5}"/>
              </a:ext>
            </a:extLst>
          </p:cNvPr>
          <p:cNvSpPr txBox="1">
            <a:spLocks noChangeArrowheads="1"/>
          </p:cNvSpPr>
          <p:nvPr/>
        </p:nvSpPr>
        <p:spPr bwMode="auto">
          <a:xfrm>
            <a:off x="691518" y="1335284"/>
            <a:ext cx="10135954" cy="4421544"/>
          </a:xfrm>
          <a:prstGeom prst="rect">
            <a:avLst/>
          </a:prstGeom>
        </p:spPr>
        <p:txBody>
          <a:bodyPr vert="horz" wrap="square" lIns="0" tIns="46800" rIns="0" bIns="45720" rtlCol="0">
            <a:noAutofit/>
          </a:bodyPr>
          <a:lstStyle>
            <a:lvl1pPr marL="288004" indent="-288004" defTabSz="720000">
              <a:lnSpc>
                <a:spcPct val="100000"/>
              </a:lnSpc>
              <a:spcBef>
                <a:spcPts val="1200"/>
              </a:spcBef>
              <a:buClr>
                <a:schemeClr val="accent1"/>
              </a:buClr>
              <a:buFont typeface="Wingdings" pitchFamily="2" charset="2"/>
              <a:buChar char="§"/>
              <a:defRPr sz="2400" b="0" i="0">
                <a:cs typeface="Arial Narrow" panose="020B0604020202020204" pitchFamily="34" charset="0"/>
              </a:defRPr>
            </a:lvl1pPr>
            <a:lvl2pPr marL="504000" lvl="1" indent="-216004" defTabSz="720000">
              <a:lnSpc>
                <a:spcPct val="100000"/>
              </a:lnSpc>
              <a:spcBef>
                <a:spcPts val="600"/>
              </a:spcBef>
              <a:buClr>
                <a:schemeClr val="accent1"/>
              </a:buClr>
              <a:buFont typeface="Wingdings" pitchFamily="2" charset="2"/>
              <a:buChar char="§"/>
              <a:defRPr sz="2000" b="0" i="0">
                <a:cs typeface="Arial Narrow" panose="020B0604020202020204" pitchFamily="34" charset="0"/>
              </a:defRPr>
            </a:lvl2pPr>
            <a:lvl3pPr marL="720000" lvl="2" indent="-216004" defTabSz="864017">
              <a:lnSpc>
                <a:spcPct val="100000"/>
              </a:lnSpc>
              <a:spcBef>
                <a:spcPts val="600"/>
              </a:spcBef>
              <a:buClr>
                <a:schemeClr val="accent1"/>
              </a:buClr>
              <a:buFont typeface="Wingdings" pitchFamily="2" charset="2"/>
              <a:buChar char="§"/>
              <a:defRPr sz="2000" b="0" i="0">
                <a:cs typeface="Arial Narrow" panose="020B0604020202020204" pitchFamily="34" charset="0"/>
              </a:defRPr>
            </a:lvl3pPr>
            <a:lvl4pPr marL="936000" indent="-216004" defTabSz="864017">
              <a:lnSpc>
                <a:spcPct val="100000"/>
              </a:lnSpc>
              <a:spcBef>
                <a:spcPts val="0"/>
              </a:spcBef>
              <a:buClr>
                <a:schemeClr val="accent1"/>
              </a:buClr>
              <a:buFont typeface="Wingdings" pitchFamily="2" charset="2"/>
              <a:buChar char="§"/>
              <a:defRPr sz="2520" b="1" i="0">
                <a:solidFill>
                  <a:schemeClr val="tx2"/>
                </a:solidFill>
                <a:latin typeface="Arial Narrow" panose="020B0604020202020204" pitchFamily="34" charset="0"/>
                <a:cs typeface="Arial Narrow" panose="020B0604020202020204" pitchFamily="34" charset="0"/>
              </a:defRPr>
            </a:lvl4pPr>
            <a:lvl5pPr marL="1152000" indent="-216004" defTabSz="864017">
              <a:lnSpc>
                <a:spcPct val="100000"/>
              </a:lnSpc>
              <a:spcBef>
                <a:spcPts val="0"/>
              </a:spcBef>
              <a:buClr>
                <a:schemeClr val="accent1"/>
              </a:buClr>
              <a:buFont typeface="Wingdings" pitchFamily="2" charset="2"/>
              <a:buChar char="§"/>
              <a:defRPr sz="2520" b="1" i="0">
                <a:solidFill>
                  <a:schemeClr val="tx2"/>
                </a:solidFill>
                <a:latin typeface="Arial Narrow" panose="020B0604020202020204" pitchFamily="34" charset="0"/>
                <a:cs typeface="Arial Narrow" panose="020B0604020202020204" pitchFamily="34" charset="0"/>
              </a:defRPr>
            </a:lvl5pPr>
            <a:lvl6pPr marL="2376108" marR="0" indent="-216010" defTabSz="864039" fontAlgn="auto">
              <a:lnSpc>
                <a:spcPct val="90000"/>
              </a:lnSpc>
              <a:spcBef>
                <a:spcPts val="472"/>
              </a:spcBef>
              <a:spcAft>
                <a:spcPts val="0"/>
              </a:spcAft>
              <a:buClrTx/>
              <a:buSzTx/>
              <a:buFont typeface="Arial" panose="020B0604020202020204" pitchFamily="34" charset="0"/>
              <a:buChar char="•"/>
              <a:tabLst/>
              <a:defRPr sz="2520" b="1"/>
            </a:lvl6pPr>
            <a:lvl7pPr marL="2808054" indent="-216004" defTabSz="864017">
              <a:lnSpc>
                <a:spcPct val="90000"/>
              </a:lnSpc>
              <a:spcBef>
                <a:spcPts val="472"/>
              </a:spcBef>
              <a:buFont typeface="Arial" panose="020B0604020202020204" pitchFamily="34" charset="0"/>
              <a:buChar char="•"/>
              <a:defRPr sz="2520" b="1"/>
            </a:lvl7pPr>
            <a:lvl8pPr marL="3240062" indent="-216004" defTabSz="864017">
              <a:lnSpc>
                <a:spcPct val="90000"/>
              </a:lnSpc>
              <a:spcBef>
                <a:spcPts val="472"/>
              </a:spcBef>
              <a:buFont typeface="Arial" panose="020B0604020202020204" pitchFamily="34" charset="0"/>
              <a:buChar char="•"/>
              <a:defRPr sz="2520" b="1"/>
            </a:lvl8pPr>
            <a:lvl9pPr marL="3672070" indent="-216004" defTabSz="864017">
              <a:lnSpc>
                <a:spcPct val="90000"/>
              </a:lnSpc>
              <a:spcBef>
                <a:spcPts val="472"/>
              </a:spcBef>
              <a:buFont typeface="Arial" panose="020B0604020202020204" pitchFamily="34" charset="0"/>
              <a:buChar char="•"/>
              <a:defRPr sz="2520" b="1"/>
            </a:lvl9pPr>
          </a:lstStyle>
          <a:p>
            <a:r>
              <a:rPr lang="en-US" altLang="en-US" dirty="0"/>
              <a:t>Memory-on-Logic implementation of </a:t>
            </a:r>
            <a:r>
              <a:rPr lang="en-US" altLang="en-US" dirty="0" err="1"/>
              <a:t>MemPool</a:t>
            </a:r>
            <a:endParaRPr lang="en-US" altLang="en-US" dirty="0"/>
          </a:p>
          <a:p>
            <a:r>
              <a:rPr lang="en-US" altLang="en-US" dirty="0"/>
              <a:t>Implementation of </a:t>
            </a:r>
            <a:r>
              <a:rPr lang="en-US" altLang="en-US" dirty="0" err="1"/>
              <a:t>MemPool</a:t>
            </a:r>
            <a:r>
              <a:rPr lang="en-US" altLang="en-US" dirty="0"/>
              <a:t> with 1, 2, 4, 8 MiB of L1</a:t>
            </a:r>
          </a:p>
          <a:p>
            <a:r>
              <a:rPr lang="en-US" altLang="en-US" dirty="0"/>
              <a:t>Leading to a higher utilization of the memory die</a:t>
            </a:r>
          </a:p>
        </p:txBody>
      </p:sp>
      <p:pic>
        <p:nvPicPr>
          <p:cNvPr id="14341" name="Picture 5">
            <a:extLst>
              <a:ext uri="{FF2B5EF4-FFF2-40B4-BE49-F238E27FC236}">
                <a16:creationId xmlns:a16="http://schemas.microsoft.com/office/drawing/2014/main" id="{8412AEE9-FE93-495F-B37E-F0C4AD25FF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269" y="2910840"/>
            <a:ext cx="5779672" cy="271465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2" name="Picture 6">
            <a:extLst>
              <a:ext uri="{FF2B5EF4-FFF2-40B4-BE49-F238E27FC236}">
                <a16:creationId xmlns:a16="http://schemas.microsoft.com/office/drawing/2014/main" id="{FE057A09-54C0-42D0-8E33-A48540124F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4298" y="2887493"/>
            <a:ext cx="5615391" cy="255827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65" name="Slide Number Placeholder 2">
            <a:extLst>
              <a:ext uri="{FF2B5EF4-FFF2-40B4-BE49-F238E27FC236}">
                <a16:creationId xmlns:a16="http://schemas.microsoft.com/office/drawing/2014/main" id="{7A91D5A1-D88D-4780-B717-7A3BEF62153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1pPr>
            <a:lvl2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2pPr>
            <a:lvl3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3pPr>
            <a:lvl4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4pPr>
            <a:lvl5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5pPr>
            <a:lvl6pPr marL="2375808"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6pPr>
            <a:lvl7pPr marL="2807773"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7pPr>
            <a:lvl8pPr marL="3239738"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8pPr>
            <a:lvl9pPr marL="3671703"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9pPr>
          </a:lstStyle>
          <a:p>
            <a:pPr>
              <a:lnSpc>
                <a:spcPct val="100000"/>
              </a:lnSpc>
              <a:buClrTx/>
              <a:buFontTx/>
              <a:buNone/>
            </a:pPr>
            <a:fld id="{F752BBD5-2C12-4FBA-8865-BDC6D07E6DB8}" type="slidenum">
              <a:rPr lang="de-CH" altLang="en-US">
                <a:solidFill>
                  <a:srgbClr val="000000"/>
                </a:solidFill>
                <a:cs typeface="Tahoma" panose="020B0604030504040204" pitchFamily="34" charset="0"/>
              </a:rPr>
              <a:pPr>
                <a:lnSpc>
                  <a:spcPct val="100000"/>
                </a:lnSpc>
                <a:buClrTx/>
                <a:buFontTx/>
                <a:buNone/>
              </a:pPr>
              <a:t>43</a:t>
            </a:fld>
            <a:endParaRPr lang="de-CH" altLang="en-US">
              <a:solidFill>
                <a:srgbClr val="000000"/>
              </a:solidFill>
              <a:cs typeface="Tahoma" panose="020B060403050404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2196A9-6623-4659-B4D1-0C85DA5F435A}"/>
              </a:ext>
            </a:extLst>
          </p:cNvPr>
          <p:cNvSpPr>
            <a:spLocks noGrp="1"/>
          </p:cNvSpPr>
          <p:nvPr>
            <p:ph type="title"/>
          </p:nvPr>
        </p:nvSpPr>
        <p:spPr>
          <a:xfrm>
            <a:off x="531357" y="178689"/>
            <a:ext cx="10080000" cy="720000"/>
          </a:xfrm>
          <a:noFill/>
        </p:spPr>
        <p:txBody>
          <a:bodyPr vert="horz" wrap="none" lIns="0" tIns="0" rIns="0" bIns="0" rtlCol="0" anchor="ctr" anchorCtr="0">
            <a:noAutofit/>
          </a:bodyPr>
          <a:lstStyle/>
          <a:p>
            <a:r>
              <a:rPr lang="en-US" sz="4032" dirty="0"/>
              <a:t>Groups: MemPool-2D vs. MemPool-3D</a:t>
            </a:r>
          </a:p>
        </p:txBody>
      </p:sp>
      <p:sp>
        <p:nvSpPr>
          <p:cNvPr id="4" name="TextBox 3">
            <a:extLst>
              <a:ext uri="{FF2B5EF4-FFF2-40B4-BE49-F238E27FC236}">
                <a16:creationId xmlns:a16="http://schemas.microsoft.com/office/drawing/2014/main" id="{71DEC97A-04F0-4195-92AE-D91C5453C04F}"/>
              </a:ext>
            </a:extLst>
          </p:cNvPr>
          <p:cNvSpPr txBox="1"/>
          <p:nvPr/>
        </p:nvSpPr>
        <p:spPr>
          <a:xfrm>
            <a:off x="1509913" y="1574714"/>
            <a:ext cx="1983235" cy="461665"/>
          </a:xfrm>
          <a:prstGeom prst="rect">
            <a:avLst/>
          </a:prstGeom>
        </p:spPr>
        <p:txBody>
          <a:bodyPr wrap="none" rtlCol="0" anchor="b">
            <a:spAutoFit/>
          </a:bodyPr>
          <a:lstStyle/>
          <a:p>
            <a:pPr algn="l" hangingPunct="1"/>
            <a:r>
              <a:rPr lang="en-US" sz="2400" dirty="0">
                <a:latin typeface="+mj-lt"/>
              </a:rPr>
              <a:t>MemPool-2D</a:t>
            </a:r>
          </a:p>
        </p:txBody>
      </p:sp>
      <p:sp>
        <p:nvSpPr>
          <p:cNvPr id="5" name="TextBox 4">
            <a:extLst>
              <a:ext uri="{FF2B5EF4-FFF2-40B4-BE49-F238E27FC236}">
                <a16:creationId xmlns:a16="http://schemas.microsoft.com/office/drawing/2014/main" id="{C60D6960-9365-4385-88D1-D91A4D11A099}"/>
              </a:ext>
            </a:extLst>
          </p:cNvPr>
          <p:cNvSpPr txBox="1"/>
          <p:nvPr/>
        </p:nvSpPr>
        <p:spPr>
          <a:xfrm>
            <a:off x="1572465" y="2220038"/>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1.000</a:t>
            </a:r>
          </a:p>
        </p:txBody>
      </p:sp>
      <p:sp>
        <p:nvSpPr>
          <p:cNvPr id="6" name="TextBox 5">
            <a:extLst>
              <a:ext uri="{FF2B5EF4-FFF2-40B4-BE49-F238E27FC236}">
                <a16:creationId xmlns:a16="http://schemas.microsoft.com/office/drawing/2014/main" id="{185E0A27-86DA-4921-B86A-8A9D8E2DDCBF}"/>
              </a:ext>
            </a:extLst>
          </p:cNvPr>
          <p:cNvSpPr txBox="1"/>
          <p:nvPr/>
        </p:nvSpPr>
        <p:spPr>
          <a:xfrm>
            <a:off x="1572465" y="3088441"/>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1.074</a:t>
            </a:r>
          </a:p>
        </p:txBody>
      </p:sp>
      <p:sp>
        <p:nvSpPr>
          <p:cNvPr id="7" name="TextBox 6">
            <a:extLst>
              <a:ext uri="{FF2B5EF4-FFF2-40B4-BE49-F238E27FC236}">
                <a16:creationId xmlns:a16="http://schemas.microsoft.com/office/drawing/2014/main" id="{42A846EB-BC86-4781-9FE3-1F3C2CCF1086}"/>
              </a:ext>
            </a:extLst>
          </p:cNvPr>
          <p:cNvSpPr txBox="1"/>
          <p:nvPr/>
        </p:nvSpPr>
        <p:spPr>
          <a:xfrm>
            <a:off x="1572465" y="3955971"/>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1.299</a:t>
            </a:r>
          </a:p>
        </p:txBody>
      </p:sp>
      <p:sp>
        <p:nvSpPr>
          <p:cNvPr id="8" name="TextBox 7">
            <a:extLst>
              <a:ext uri="{FF2B5EF4-FFF2-40B4-BE49-F238E27FC236}">
                <a16:creationId xmlns:a16="http://schemas.microsoft.com/office/drawing/2014/main" id="{4D51ABBA-28B5-44E7-8AC2-D8F9C4E5EB2D}"/>
              </a:ext>
            </a:extLst>
          </p:cNvPr>
          <p:cNvSpPr txBox="1"/>
          <p:nvPr/>
        </p:nvSpPr>
        <p:spPr>
          <a:xfrm>
            <a:off x="1572465" y="4823502"/>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1.572</a:t>
            </a:r>
          </a:p>
        </p:txBody>
      </p:sp>
      <p:sp>
        <p:nvSpPr>
          <p:cNvPr id="14" name="TextBox 13">
            <a:extLst>
              <a:ext uri="{FF2B5EF4-FFF2-40B4-BE49-F238E27FC236}">
                <a16:creationId xmlns:a16="http://schemas.microsoft.com/office/drawing/2014/main" id="{0A300B0C-F743-43B3-8FEA-BDD29F0D93F0}"/>
              </a:ext>
            </a:extLst>
          </p:cNvPr>
          <p:cNvSpPr txBox="1"/>
          <p:nvPr/>
        </p:nvSpPr>
        <p:spPr>
          <a:xfrm>
            <a:off x="6231897" y="1526832"/>
            <a:ext cx="1983235" cy="461665"/>
          </a:xfrm>
          <a:prstGeom prst="rect">
            <a:avLst/>
          </a:prstGeom>
        </p:spPr>
        <p:txBody>
          <a:bodyPr wrap="none" rtlCol="0" anchor="b">
            <a:spAutoFit/>
          </a:bodyPr>
          <a:lstStyle/>
          <a:p>
            <a:pPr algn="l" hangingPunct="1"/>
            <a:r>
              <a:rPr lang="en-US" sz="2400" dirty="0">
                <a:latin typeface="+mj-lt"/>
              </a:rPr>
              <a:t>MemPool-3D</a:t>
            </a:r>
          </a:p>
        </p:txBody>
      </p:sp>
      <p:sp>
        <p:nvSpPr>
          <p:cNvPr id="15" name="TextBox 14">
            <a:extLst>
              <a:ext uri="{FF2B5EF4-FFF2-40B4-BE49-F238E27FC236}">
                <a16:creationId xmlns:a16="http://schemas.microsoft.com/office/drawing/2014/main" id="{2EECCE27-D073-40FB-BB00-6A34EF8C3F8A}"/>
              </a:ext>
            </a:extLst>
          </p:cNvPr>
          <p:cNvSpPr txBox="1"/>
          <p:nvPr/>
        </p:nvSpPr>
        <p:spPr>
          <a:xfrm>
            <a:off x="6367557" y="2220038"/>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0.665</a:t>
            </a:r>
          </a:p>
        </p:txBody>
      </p:sp>
      <p:sp>
        <p:nvSpPr>
          <p:cNvPr id="16" name="TextBox 15">
            <a:extLst>
              <a:ext uri="{FF2B5EF4-FFF2-40B4-BE49-F238E27FC236}">
                <a16:creationId xmlns:a16="http://schemas.microsoft.com/office/drawing/2014/main" id="{03CA00F8-D416-4FF3-88D8-747FD911CBEB}"/>
              </a:ext>
            </a:extLst>
          </p:cNvPr>
          <p:cNvSpPr txBox="1"/>
          <p:nvPr/>
        </p:nvSpPr>
        <p:spPr>
          <a:xfrm>
            <a:off x="6367557" y="3088441"/>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0.665</a:t>
            </a:r>
          </a:p>
        </p:txBody>
      </p:sp>
      <p:sp>
        <p:nvSpPr>
          <p:cNvPr id="17" name="TextBox 16">
            <a:extLst>
              <a:ext uri="{FF2B5EF4-FFF2-40B4-BE49-F238E27FC236}">
                <a16:creationId xmlns:a16="http://schemas.microsoft.com/office/drawing/2014/main" id="{AE249A6E-4449-4746-BE1A-3FC22F71B264}"/>
              </a:ext>
            </a:extLst>
          </p:cNvPr>
          <p:cNvSpPr txBox="1"/>
          <p:nvPr/>
        </p:nvSpPr>
        <p:spPr>
          <a:xfrm>
            <a:off x="6367557" y="4823502"/>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0.857</a:t>
            </a:r>
          </a:p>
        </p:txBody>
      </p:sp>
      <p:sp>
        <p:nvSpPr>
          <p:cNvPr id="18" name="TextBox 17">
            <a:extLst>
              <a:ext uri="{FF2B5EF4-FFF2-40B4-BE49-F238E27FC236}">
                <a16:creationId xmlns:a16="http://schemas.microsoft.com/office/drawing/2014/main" id="{558E280B-EF58-43CD-943D-78F1E552656D}"/>
              </a:ext>
            </a:extLst>
          </p:cNvPr>
          <p:cNvSpPr txBox="1"/>
          <p:nvPr/>
        </p:nvSpPr>
        <p:spPr>
          <a:xfrm>
            <a:off x="6367557" y="3955971"/>
            <a:ext cx="1622560" cy="338554"/>
          </a:xfrm>
          <a:prstGeom prst="rect">
            <a:avLst/>
          </a:prstGeom>
        </p:spPr>
        <p:txBody>
          <a:bodyPr wrap="none" rtlCol="0" anchor="b">
            <a:spAutoFit/>
          </a:bodyPr>
          <a:lstStyle/>
          <a:p>
            <a:pPr algn="l" hangingPunct="1"/>
            <a:r>
              <a:rPr lang="en-US" sz="1600" dirty="0">
                <a:latin typeface="+mj-lt"/>
              </a:rPr>
              <a:t>Footprint: </a:t>
            </a:r>
            <a:r>
              <a:rPr lang="en-US" sz="1600" i="1" dirty="0">
                <a:latin typeface="+mj-lt"/>
              </a:rPr>
              <a:t>0.737</a:t>
            </a:r>
          </a:p>
        </p:txBody>
      </p:sp>
      <p:sp>
        <p:nvSpPr>
          <p:cNvPr id="23" name="TextBox 22">
            <a:extLst>
              <a:ext uri="{FF2B5EF4-FFF2-40B4-BE49-F238E27FC236}">
                <a16:creationId xmlns:a16="http://schemas.microsoft.com/office/drawing/2014/main" id="{4C1D9007-93A8-483F-AA83-15FC0608E0C9}"/>
              </a:ext>
            </a:extLst>
          </p:cNvPr>
          <p:cNvSpPr txBox="1"/>
          <p:nvPr/>
        </p:nvSpPr>
        <p:spPr>
          <a:xfrm>
            <a:off x="573438" y="2220038"/>
            <a:ext cx="936475" cy="338554"/>
          </a:xfrm>
          <a:prstGeom prst="rect">
            <a:avLst/>
          </a:prstGeom>
        </p:spPr>
        <p:txBody>
          <a:bodyPr wrap="none" rtlCol="0" anchor="b">
            <a:spAutoFit/>
          </a:bodyPr>
          <a:lstStyle/>
          <a:p>
            <a:pPr algn="l" hangingPunct="1"/>
            <a:r>
              <a:rPr lang="en-US" sz="1600" b="1" dirty="0">
                <a:latin typeface="+mj-lt"/>
              </a:rPr>
              <a:t>128 KiB</a:t>
            </a:r>
          </a:p>
        </p:txBody>
      </p:sp>
      <p:sp>
        <p:nvSpPr>
          <p:cNvPr id="24" name="TextBox 23">
            <a:extLst>
              <a:ext uri="{FF2B5EF4-FFF2-40B4-BE49-F238E27FC236}">
                <a16:creationId xmlns:a16="http://schemas.microsoft.com/office/drawing/2014/main" id="{3A26DBD2-1C7D-4191-808B-6F87904B78A1}"/>
              </a:ext>
            </a:extLst>
          </p:cNvPr>
          <p:cNvSpPr txBox="1"/>
          <p:nvPr/>
        </p:nvSpPr>
        <p:spPr>
          <a:xfrm>
            <a:off x="573438" y="3088441"/>
            <a:ext cx="936475" cy="338554"/>
          </a:xfrm>
          <a:prstGeom prst="rect">
            <a:avLst/>
          </a:prstGeom>
        </p:spPr>
        <p:txBody>
          <a:bodyPr wrap="none" rtlCol="0" anchor="b">
            <a:spAutoFit/>
          </a:bodyPr>
          <a:lstStyle/>
          <a:p>
            <a:pPr algn="l" hangingPunct="1"/>
            <a:r>
              <a:rPr lang="en-US" sz="1600" b="1" dirty="0">
                <a:latin typeface="+mj-lt"/>
              </a:rPr>
              <a:t>256 KiB</a:t>
            </a:r>
          </a:p>
        </p:txBody>
      </p:sp>
      <p:sp>
        <p:nvSpPr>
          <p:cNvPr id="25" name="TextBox 24">
            <a:extLst>
              <a:ext uri="{FF2B5EF4-FFF2-40B4-BE49-F238E27FC236}">
                <a16:creationId xmlns:a16="http://schemas.microsoft.com/office/drawing/2014/main" id="{1F7378EB-E5E5-47EC-AF4A-ECA6F553D511}"/>
              </a:ext>
            </a:extLst>
          </p:cNvPr>
          <p:cNvSpPr txBox="1"/>
          <p:nvPr/>
        </p:nvSpPr>
        <p:spPr>
          <a:xfrm>
            <a:off x="573438" y="3955971"/>
            <a:ext cx="936475" cy="338554"/>
          </a:xfrm>
          <a:prstGeom prst="rect">
            <a:avLst/>
          </a:prstGeom>
        </p:spPr>
        <p:txBody>
          <a:bodyPr wrap="none" rtlCol="0" anchor="b">
            <a:spAutoFit/>
          </a:bodyPr>
          <a:lstStyle/>
          <a:p>
            <a:pPr algn="l" hangingPunct="1"/>
            <a:r>
              <a:rPr lang="en-US" sz="1600" b="1" dirty="0">
                <a:latin typeface="+mj-lt"/>
              </a:rPr>
              <a:t>512 KiB</a:t>
            </a:r>
          </a:p>
        </p:txBody>
      </p:sp>
      <p:sp>
        <p:nvSpPr>
          <p:cNvPr id="26" name="TextBox 25">
            <a:extLst>
              <a:ext uri="{FF2B5EF4-FFF2-40B4-BE49-F238E27FC236}">
                <a16:creationId xmlns:a16="http://schemas.microsoft.com/office/drawing/2014/main" id="{A1DF3F1E-F8A6-4247-89D1-517726BAFA13}"/>
              </a:ext>
            </a:extLst>
          </p:cNvPr>
          <p:cNvSpPr txBox="1"/>
          <p:nvPr/>
        </p:nvSpPr>
        <p:spPr>
          <a:xfrm>
            <a:off x="573438" y="4823502"/>
            <a:ext cx="732893" cy="338554"/>
          </a:xfrm>
          <a:prstGeom prst="rect">
            <a:avLst/>
          </a:prstGeom>
        </p:spPr>
        <p:txBody>
          <a:bodyPr wrap="none" rtlCol="0" anchor="b">
            <a:spAutoFit/>
          </a:bodyPr>
          <a:lstStyle/>
          <a:p>
            <a:pPr algn="l" hangingPunct="1"/>
            <a:r>
              <a:rPr lang="en-US" sz="1600" b="1" dirty="0">
                <a:latin typeface="+mj-lt"/>
              </a:rPr>
              <a:t>1 MiB</a:t>
            </a:r>
          </a:p>
        </p:txBody>
      </p:sp>
      <p:sp>
        <p:nvSpPr>
          <p:cNvPr id="29" name="Arrow: Down 28">
            <a:extLst>
              <a:ext uri="{FF2B5EF4-FFF2-40B4-BE49-F238E27FC236}">
                <a16:creationId xmlns:a16="http://schemas.microsoft.com/office/drawing/2014/main" id="{44611171-29D6-41C6-8C66-2BDA38A79BE5}"/>
              </a:ext>
            </a:extLst>
          </p:cNvPr>
          <p:cNvSpPr/>
          <p:nvPr/>
        </p:nvSpPr>
        <p:spPr>
          <a:xfrm>
            <a:off x="2233472" y="2587427"/>
            <a:ext cx="146791" cy="549867"/>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sp>
        <p:nvSpPr>
          <p:cNvPr id="30" name="TextBox 29">
            <a:extLst>
              <a:ext uri="{FF2B5EF4-FFF2-40B4-BE49-F238E27FC236}">
                <a16:creationId xmlns:a16="http://schemas.microsoft.com/office/drawing/2014/main" id="{DD3866E7-2EA0-4A71-B368-9F80E74768DE}"/>
              </a:ext>
            </a:extLst>
          </p:cNvPr>
          <p:cNvSpPr txBox="1"/>
          <p:nvPr/>
        </p:nvSpPr>
        <p:spPr>
          <a:xfrm>
            <a:off x="2380263" y="2535639"/>
            <a:ext cx="1281120" cy="400110"/>
          </a:xfrm>
          <a:prstGeom prst="rect">
            <a:avLst/>
          </a:prstGeom>
        </p:spPr>
        <p:txBody>
          <a:bodyPr wrap="none" rtlCol="0" anchor="b">
            <a:spAutoFit/>
          </a:bodyPr>
          <a:lstStyle/>
          <a:p>
            <a:pPr algn="l" hangingPunct="1"/>
            <a:r>
              <a:rPr lang="en-US" sz="2000" i="1" dirty="0">
                <a:solidFill>
                  <a:srgbClr val="FF0000"/>
                </a:solidFill>
                <a:latin typeface="+mj-lt"/>
              </a:rPr>
              <a:t>7% larger</a:t>
            </a:r>
          </a:p>
        </p:txBody>
      </p:sp>
      <p:sp>
        <p:nvSpPr>
          <p:cNvPr id="31" name="Arrow: Down 30">
            <a:extLst>
              <a:ext uri="{FF2B5EF4-FFF2-40B4-BE49-F238E27FC236}">
                <a16:creationId xmlns:a16="http://schemas.microsoft.com/office/drawing/2014/main" id="{FAD4A736-3036-45DD-A7C8-D4D764663FE9}"/>
              </a:ext>
            </a:extLst>
          </p:cNvPr>
          <p:cNvSpPr/>
          <p:nvPr/>
        </p:nvSpPr>
        <p:spPr>
          <a:xfrm>
            <a:off x="6955168" y="2558305"/>
            <a:ext cx="146791" cy="549867"/>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00B050"/>
              </a:solidFill>
              <a:latin typeface="+mj-lt"/>
            </a:endParaRPr>
          </a:p>
        </p:txBody>
      </p:sp>
      <p:sp>
        <p:nvSpPr>
          <p:cNvPr id="32" name="TextBox 31">
            <a:extLst>
              <a:ext uri="{FF2B5EF4-FFF2-40B4-BE49-F238E27FC236}">
                <a16:creationId xmlns:a16="http://schemas.microsoft.com/office/drawing/2014/main" id="{7D878EEC-0C00-42DD-A92A-38BEB7C8D94D}"/>
              </a:ext>
            </a:extLst>
          </p:cNvPr>
          <p:cNvSpPr txBox="1"/>
          <p:nvPr/>
        </p:nvSpPr>
        <p:spPr>
          <a:xfrm>
            <a:off x="7290039" y="2609369"/>
            <a:ext cx="1850186" cy="400110"/>
          </a:xfrm>
          <a:prstGeom prst="rect">
            <a:avLst/>
          </a:prstGeom>
        </p:spPr>
        <p:txBody>
          <a:bodyPr wrap="none" rtlCol="0" anchor="b">
            <a:spAutoFit/>
          </a:bodyPr>
          <a:lstStyle/>
          <a:p>
            <a:pPr algn="l" hangingPunct="1"/>
            <a:r>
              <a:rPr lang="en-US" sz="2000" i="1" dirty="0">
                <a:solidFill>
                  <a:srgbClr val="00B050"/>
                </a:solidFill>
                <a:latin typeface="+mj-lt"/>
              </a:rPr>
              <a:t>Same footprint</a:t>
            </a:r>
          </a:p>
        </p:txBody>
      </p:sp>
      <p:sp>
        <p:nvSpPr>
          <p:cNvPr id="33" name="TextBox 32">
            <a:extLst>
              <a:ext uri="{FF2B5EF4-FFF2-40B4-BE49-F238E27FC236}">
                <a16:creationId xmlns:a16="http://schemas.microsoft.com/office/drawing/2014/main" id="{EAB5EF80-46A8-4E92-B5E2-48A56D6526FC}"/>
              </a:ext>
            </a:extLst>
          </p:cNvPr>
          <p:cNvSpPr txBox="1"/>
          <p:nvPr/>
        </p:nvSpPr>
        <p:spPr>
          <a:xfrm>
            <a:off x="6090157" y="4281591"/>
            <a:ext cx="4755084" cy="400110"/>
          </a:xfrm>
          <a:prstGeom prst="rect">
            <a:avLst/>
          </a:prstGeom>
        </p:spPr>
        <p:txBody>
          <a:bodyPr wrap="none" rtlCol="0" anchor="b">
            <a:spAutoFit/>
          </a:bodyPr>
          <a:lstStyle/>
          <a:p>
            <a:pPr algn="l" hangingPunct="1"/>
            <a:r>
              <a:rPr lang="en-US" sz="2000" i="1" dirty="0">
                <a:solidFill>
                  <a:srgbClr val="FF0000"/>
                </a:solidFill>
                <a:latin typeface="+mj-lt"/>
              </a:rPr>
              <a:t>14% smaller, despite 8x the L1 capacity!</a:t>
            </a:r>
          </a:p>
        </p:txBody>
      </p:sp>
      <p:sp>
        <p:nvSpPr>
          <p:cNvPr id="34" name="Arrow: Down 33">
            <a:extLst>
              <a:ext uri="{FF2B5EF4-FFF2-40B4-BE49-F238E27FC236}">
                <a16:creationId xmlns:a16="http://schemas.microsoft.com/office/drawing/2014/main" id="{8A77C71E-5BAA-45AE-AA4D-9B070BE03ADE}"/>
              </a:ext>
            </a:extLst>
          </p:cNvPr>
          <p:cNvSpPr/>
          <p:nvPr/>
        </p:nvSpPr>
        <p:spPr>
          <a:xfrm rot="18391105">
            <a:off x="4787526" y="1930574"/>
            <a:ext cx="219467" cy="2806133"/>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B050"/>
              </a:solidFill>
              <a:latin typeface="+mj-lt"/>
            </a:endParaRPr>
          </a:p>
        </p:txBody>
      </p:sp>
      <p:sp>
        <p:nvSpPr>
          <p:cNvPr id="27" name="TextBox 26">
            <a:extLst>
              <a:ext uri="{FF2B5EF4-FFF2-40B4-BE49-F238E27FC236}">
                <a16:creationId xmlns:a16="http://schemas.microsoft.com/office/drawing/2014/main" id="{11512AA1-3B20-4F24-AA95-DF391F6B2B5C}"/>
              </a:ext>
            </a:extLst>
          </p:cNvPr>
          <p:cNvSpPr txBox="1"/>
          <p:nvPr/>
        </p:nvSpPr>
        <p:spPr>
          <a:xfrm>
            <a:off x="2834085" y="5717365"/>
            <a:ext cx="6597297" cy="461665"/>
          </a:xfrm>
          <a:prstGeom prst="rect">
            <a:avLst/>
          </a:prstGeom>
          <a:noFill/>
        </p:spPr>
        <p:txBody>
          <a:bodyPr wrap="square" rtlCol="0">
            <a:spAutoFit/>
          </a:bodyPr>
          <a:lstStyle/>
          <a:p>
            <a:pPr algn="ctr"/>
            <a:r>
              <a:rPr lang="en-US" sz="2400" dirty="0">
                <a:solidFill>
                  <a:srgbClr val="FF0000"/>
                </a:solidFill>
                <a:latin typeface="+mj-lt"/>
              </a:rPr>
              <a:t>Similar trends for </a:t>
            </a:r>
            <a:r>
              <a:rPr lang="en-US" sz="2400" b="1" dirty="0">
                <a:solidFill>
                  <a:srgbClr val="FF0000"/>
                </a:solidFill>
                <a:latin typeface="+mj-lt"/>
              </a:rPr>
              <a:t>Wire length </a:t>
            </a:r>
            <a:r>
              <a:rPr lang="en-US" sz="2400" dirty="0">
                <a:solidFill>
                  <a:srgbClr val="FF0000"/>
                </a:solidFill>
                <a:latin typeface="+mj-lt"/>
              </a:rPr>
              <a:t>and </a:t>
            </a:r>
            <a:r>
              <a:rPr lang="en-US" sz="2400" b="1" dirty="0">
                <a:solidFill>
                  <a:srgbClr val="FF0000"/>
                </a:solidFill>
                <a:latin typeface="+mj-lt"/>
              </a:rPr>
              <a:t>#Buffers</a:t>
            </a:r>
            <a:endParaRPr lang="en-US" sz="2400" dirty="0">
              <a:solidFill>
                <a:srgbClr val="FF0000"/>
              </a:solidFill>
              <a:latin typeface="+mj-lt"/>
            </a:endParaRPr>
          </a:p>
        </p:txBody>
      </p:sp>
      <p:sp>
        <p:nvSpPr>
          <p:cNvPr id="28" name="Slide Number Placeholder 2">
            <a:extLst>
              <a:ext uri="{FF2B5EF4-FFF2-40B4-BE49-F238E27FC236}">
                <a16:creationId xmlns:a16="http://schemas.microsoft.com/office/drawing/2014/main" id="{D132A4E3-5F5C-4050-9342-0372B2D1CF65}"/>
              </a:ext>
            </a:extLst>
          </p:cNvPr>
          <p:cNvSpPr>
            <a:spLocks noGrp="1"/>
          </p:cNvSpPr>
          <p:nvPr>
            <p:ph type="sldNum" sz="quarter" idx="12"/>
          </p:nvPr>
        </p:nvSpPr>
        <p:spPr>
          <a:xfrm>
            <a:off x="10800000" y="6300000"/>
            <a:ext cx="720000" cy="18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1pPr>
            <a:lvl2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2pPr>
            <a:lvl3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3pPr>
            <a:lvl4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4pPr>
            <a:lvl5pPr>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5pPr>
            <a:lvl6pPr marL="2375808"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6pPr>
            <a:lvl7pPr marL="2807773"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7pPr>
            <a:lvl8pPr marL="3239738"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8pPr>
            <a:lvl9pPr marL="3671703" indent="-215982" defTabSz="431965" eaLnBrk="0" fontAlgn="base" hangingPunct="0">
              <a:lnSpc>
                <a:spcPct val="93000"/>
              </a:lnSpc>
              <a:spcBef>
                <a:spcPts val="36"/>
              </a:spcBef>
              <a:spcAft>
                <a:spcPts val="36"/>
              </a:spcAft>
              <a:buClr>
                <a:srgbClr val="000000"/>
              </a:buClr>
              <a:buSzPct val="100000"/>
              <a:buFont typeface="Times New Roman" panose="02020603050405020304" pitchFamily="18" charset="0"/>
              <a:tabLst>
                <a:tab pos="0" algn="l"/>
                <a:tab pos="431965" algn="l"/>
                <a:tab pos="863931" algn="l"/>
                <a:tab pos="1295895" algn="l"/>
                <a:tab pos="1727860" algn="l"/>
                <a:tab pos="2159825" algn="l"/>
                <a:tab pos="2591791" algn="l"/>
                <a:tab pos="3023756" algn="l"/>
                <a:tab pos="3455720" algn="l"/>
                <a:tab pos="3887686" algn="l"/>
                <a:tab pos="4319651" algn="l"/>
                <a:tab pos="4751616" algn="l"/>
                <a:tab pos="5183581" algn="l"/>
                <a:tab pos="5615546" algn="l"/>
                <a:tab pos="6047511" algn="l"/>
                <a:tab pos="6479476" algn="l"/>
                <a:tab pos="6911441" algn="l"/>
                <a:tab pos="7343407" algn="l"/>
                <a:tab pos="7775371" algn="l"/>
                <a:tab pos="8207336" algn="l"/>
                <a:tab pos="8639302" algn="l"/>
                <a:tab pos="9071267" algn="l"/>
                <a:tab pos="9503232" algn="l"/>
                <a:tab pos="9935196" algn="l"/>
              </a:tabLst>
              <a:defRPr>
                <a:solidFill>
                  <a:schemeClr val="bg1"/>
                </a:solidFill>
                <a:latin typeface="Arial" panose="020B0604020202020204" pitchFamily="34" charset="0"/>
                <a:cs typeface="Noto Sans CJK SC" charset="0"/>
              </a:defRPr>
            </a:lvl9pPr>
          </a:lstStyle>
          <a:p>
            <a:pPr>
              <a:lnSpc>
                <a:spcPct val="100000"/>
              </a:lnSpc>
              <a:buClrTx/>
              <a:buFontTx/>
              <a:buNone/>
            </a:pPr>
            <a:fld id="{F752BBD5-2C12-4FBA-8865-BDC6D07E6DB8}" type="slidenum">
              <a:rPr lang="de-CH" altLang="en-US">
                <a:solidFill>
                  <a:srgbClr val="000000"/>
                </a:solidFill>
                <a:cs typeface="Tahoma" panose="020B0604030504040204" pitchFamily="34" charset="0"/>
              </a:rPr>
              <a:pPr>
                <a:lnSpc>
                  <a:spcPct val="100000"/>
                </a:lnSpc>
                <a:buClrTx/>
                <a:buFontTx/>
                <a:buNone/>
              </a:pPr>
              <a:t>44</a:t>
            </a:fld>
            <a:endParaRPr lang="de-CH" altLang="en-US">
              <a:solidFill>
                <a:srgbClr val="000000"/>
              </a:solidFill>
              <a:cs typeface="Tahoma" panose="020B0604030504040204" pitchFamily="34" charset="0"/>
            </a:endParaRPr>
          </a:p>
        </p:txBody>
      </p:sp>
    </p:spTree>
    <p:extLst>
      <p:ext uri="{BB962C8B-B14F-4D97-AF65-F5344CB8AC3E}">
        <p14:creationId xmlns:p14="http://schemas.microsoft.com/office/powerpoint/2010/main" val="28994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2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48807E-FE91-4AAD-9D0C-B3425399E9F2}"/>
              </a:ext>
            </a:extLst>
          </p:cNvPr>
          <p:cNvSpPr>
            <a:spLocks noGrp="1"/>
          </p:cNvSpPr>
          <p:nvPr>
            <p:ph type="title"/>
          </p:nvPr>
        </p:nvSpPr>
        <p:spPr>
          <a:xfrm>
            <a:off x="333237" y="143562"/>
            <a:ext cx="10080000" cy="720000"/>
          </a:xfrm>
        </p:spPr>
        <p:txBody>
          <a:bodyPr/>
          <a:lstStyle/>
          <a:p>
            <a:r>
              <a:rPr lang="en-US" dirty="0"/>
              <a:t>Conclusion</a:t>
            </a:r>
            <a:endParaRPr lang="en-CH" dirty="0"/>
          </a:p>
        </p:txBody>
      </p:sp>
      <p:sp>
        <p:nvSpPr>
          <p:cNvPr id="2" name="Content Placeholder 1">
            <a:extLst>
              <a:ext uri="{FF2B5EF4-FFF2-40B4-BE49-F238E27FC236}">
                <a16:creationId xmlns:a16="http://schemas.microsoft.com/office/drawing/2014/main" id="{9E5AE974-E324-4F5D-8D51-34952A5588A9}"/>
              </a:ext>
            </a:extLst>
          </p:cNvPr>
          <p:cNvSpPr>
            <a:spLocks noGrp="1"/>
          </p:cNvSpPr>
          <p:nvPr>
            <p:ph idx="4294967295"/>
          </p:nvPr>
        </p:nvSpPr>
        <p:spPr>
          <a:xfrm>
            <a:off x="0" y="1009650"/>
            <a:ext cx="7508239" cy="5353050"/>
          </a:xfrm>
        </p:spPr>
        <p:txBody>
          <a:bodyPr>
            <a:normAutofit/>
          </a:bodyPr>
          <a:lstStyle/>
          <a:p>
            <a:r>
              <a:rPr lang="en-US" sz="2400" b="0" dirty="0">
                <a:solidFill>
                  <a:schemeClr val="tx1"/>
                </a:solidFill>
                <a:latin typeface="+mn-lt"/>
              </a:rPr>
              <a:t>Energy efficiency quest: PE, Cluster, SoC</a:t>
            </a:r>
          </a:p>
          <a:p>
            <a:pPr marL="0" indent="0">
              <a:buNone/>
            </a:pPr>
            <a:endParaRPr lang="en-US" sz="2400" b="0" dirty="0">
              <a:solidFill>
                <a:schemeClr val="tx1"/>
              </a:solidFill>
              <a:latin typeface="+mn-lt"/>
            </a:endParaRPr>
          </a:p>
          <a:p>
            <a:r>
              <a:rPr lang="en-US" sz="2400" b="0" dirty="0">
                <a:solidFill>
                  <a:schemeClr val="tx1"/>
                </a:solidFill>
                <a:latin typeface="+mn-lt"/>
              </a:rPr>
              <a:t>Key ideas</a:t>
            </a:r>
          </a:p>
          <a:p>
            <a:pPr lvl="1"/>
            <a:r>
              <a:rPr lang="en-US" sz="1800" dirty="0">
                <a:solidFill>
                  <a:schemeClr val="tx1"/>
                </a:solidFill>
                <a:latin typeface="+mn-lt"/>
              </a:rPr>
              <a:t>Application specific PEs</a:t>
            </a:r>
            <a:r>
              <a:rPr lang="en-US" sz="1800" b="0" dirty="0">
                <a:solidFill>
                  <a:schemeClr val="tx1"/>
                </a:solidFill>
                <a:latin typeface="+mn-lt"/>
              </a:rPr>
              <a:t> </a:t>
            </a:r>
            <a:r>
              <a:rPr lang="en-US" sz="1800" b="0" dirty="0">
                <a:solidFill>
                  <a:schemeClr val="tx1"/>
                </a:solidFill>
                <a:latin typeface="+mn-lt"/>
                <a:sym typeface="Wingdings" panose="05000000000000000000" pitchFamily="2" charset="2"/>
              </a:rPr>
              <a:t> extensible ISAs (RISC-V!)</a:t>
            </a:r>
          </a:p>
          <a:p>
            <a:pPr lvl="1"/>
            <a:r>
              <a:rPr lang="en-US" sz="1800" b="0" dirty="0">
                <a:solidFill>
                  <a:schemeClr val="tx1"/>
                </a:solidFill>
                <a:latin typeface="+mn-lt"/>
                <a:sym typeface="Wingdings" panose="05000000000000000000" pitchFamily="2" charset="2"/>
              </a:rPr>
              <a:t>VNB removal + Latency hiding: large OOO processors not needed </a:t>
            </a:r>
          </a:p>
          <a:p>
            <a:pPr lvl="1"/>
            <a:r>
              <a:rPr lang="en-US" sz="1800" dirty="0">
                <a:solidFill>
                  <a:schemeClr val="tx1"/>
                </a:solidFill>
                <a:latin typeface="+mn-lt"/>
                <a:sym typeface="Wingdings" panose="05000000000000000000" pitchFamily="2" charset="2"/>
              </a:rPr>
              <a:t>Low-overhead work </a:t>
            </a:r>
            <a:r>
              <a:rPr lang="en-US" sz="1800" b="0" dirty="0">
                <a:solidFill>
                  <a:schemeClr val="tx1"/>
                </a:solidFill>
                <a:latin typeface="+mn-lt"/>
                <a:sym typeface="Wingdings" panose="05000000000000000000" pitchFamily="2" charset="2"/>
              </a:rPr>
              <a:t>distribution  large “</a:t>
            </a:r>
            <a:r>
              <a:rPr lang="en-US" sz="1800" b="0" dirty="0" err="1">
                <a:solidFill>
                  <a:schemeClr val="tx1"/>
                </a:solidFill>
                <a:latin typeface="+mn-lt"/>
                <a:sym typeface="Wingdings" panose="05000000000000000000" pitchFamily="2" charset="2"/>
              </a:rPr>
              <a:t>mempool</a:t>
            </a:r>
            <a:r>
              <a:rPr lang="en-US" sz="1800" b="0" dirty="0">
                <a:solidFill>
                  <a:schemeClr val="tx1"/>
                </a:solidFill>
                <a:latin typeface="+mn-lt"/>
                <a:sym typeface="Wingdings" panose="05000000000000000000" pitchFamily="2" charset="2"/>
              </a:rPr>
              <a:t>”</a:t>
            </a:r>
          </a:p>
          <a:p>
            <a:pPr lvl="1"/>
            <a:r>
              <a:rPr lang="en-US" sz="1800" dirty="0">
                <a:solidFill>
                  <a:schemeClr val="tx1"/>
                </a:solidFill>
                <a:latin typeface="+mn-lt"/>
                <a:sym typeface="Wingdings" panose="05000000000000000000" pitchFamily="2" charset="2"/>
              </a:rPr>
              <a:t>Heterogeneous architecture </a:t>
            </a:r>
            <a:r>
              <a:rPr lang="en-US" sz="1800" dirty="0" err="1">
                <a:solidFill>
                  <a:schemeClr val="tx1"/>
                </a:solidFill>
                <a:latin typeface="+mn-lt"/>
                <a:sym typeface="Wingdings" panose="05000000000000000000" pitchFamily="2" charset="2"/>
              </a:rPr>
              <a:t>host+accelerator</a:t>
            </a:r>
            <a:r>
              <a:rPr lang="en-US" sz="1800" dirty="0">
                <a:solidFill>
                  <a:schemeClr val="tx1"/>
                </a:solidFill>
                <a:latin typeface="+mn-lt"/>
                <a:sym typeface="Wingdings" panose="05000000000000000000" pitchFamily="2" charset="2"/>
              </a:rPr>
              <a:t>(s)</a:t>
            </a:r>
          </a:p>
          <a:p>
            <a:pPr marL="287996" lvl="1" indent="0">
              <a:buNone/>
            </a:pPr>
            <a:endParaRPr lang="en-US" sz="1800" b="0" dirty="0">
              <a:solidFill>
                <a:schemeClr val="tx1"/>
              </a:solidFill>
              <a:latin typeface="+mn-lt"/>
              <a:sym typeface="Wingdings" panose="05000000000000000000" pitchFamily="2" charset="2"/>
            </a:endParaRPr>
          </a:p>
          <a:p>
            <a:r>
              <a:rPr lang="en-US" sz="2400" b="0" dirty="0">
                <a:solidFill>
                  <a:schemeClr val="tx1"/>
                </a:solidFill>
                <a:latin typeface="+mn-lt"/>
                <a:sym typeface="Wingdings" panose="05000000000000000000" pitchFamily="2" charset="2"/>
              </a:rPr>
              <a:t>Game-changing technologies</a:t>
            </a:r>
          </a:p>
          <a:p>
            <a:pPr lvl="1"/>
            <a:r>
              <a:rPr lang="en-US" sz="1800" b="0" dirty="0" err="1">
                <a:solidFill>
                  <a:schemeClr val="tx1"/>
                </a:solidFill>
                <a:latin typeface="+mn-lt"/>
                <a:sym typeface="Wingdings" panose="05000000000000000000" pitchFamily="2" charset="2"/>
              </a:rPr>
              <a:t>Chiplets</a:t>
            </a:r>
            <a:r>
              <a:rPr lang="en-US" sz="1800" b="0" dirty="0">
                <a:solidFill>
                  <a:schemeClr val="tx1"/>
                </a:solidFill>
                <a:latin typeface="+mn-lt"/>
                <a:sym typeface="Wingdings" panose="05000000000000000000" pitchFamily="2" charset="2"/>
              </a:rPr>
              <a:t>: 2.5D, 3D, </a:t>
            </a:r>
            <a:r>
              <a:rPr lang="en-US" sz="1800" dirty="0">
                <a:solidFill>
                  <a:schemeClr val="tx1"/>
                </a:solidFill>
                <a:latin typeface="+mn-lt"/>
                <a:sym typeface="Wingdings" panose="05000000000000000000" pitchFamily="2" charset="2"/>
              </a:rPr>
              <a:t>(</a:t>
            </a:r>
            <a:r>
              <a:rPr lang="en-US" sz="1800" b="0" dirty="0">
                <a:solidFill>
                  <a:schemeClr val="tx1"/>
                </a:solidFill>
                <a:latin typeface="+mn-lt"/>
                <a:sym typeface="Wingdings" panose="05000000000000000000" pitchFamily="2" charset="2"/>
              </a:rPr>
              <a:t>WFI?)</a:t>
            </a:r>
          </a:p>
          <a:p>
            <a:pPr lvl="1"/>
            <a:r>
              <a:rPr lang="en-US" sz="1800" b="0" dirty="0">
                <a:solidFill>
                  <a:schemeClr val="tx1"/>
                </a:solidFill>
                <a:latin typeface="+mn-lt"/>
                <a:sym typeface="Wingdings" panose="05000000000000000000" pitchFamily="2" charset="2"/>
              </a:rPr>
              <a:t>Computing “at” memory, </a:t>
            </a:r>
          </a:p>
          <a:p>
            <a:pPr lvl="1"/>
            <a:r>
              <a:rPr lang="en-US" sz="1800" b="0" dirty="0">
                <a:solidFill>
                  <a:schemeClr val="tx1"/>
                </a:solidFill>
                <a:latin typeface="+mn-lt"/>
              </a:rPr>
              <a:t>Coming (less than ten years): optical IO</a:t>
            </a:r>
          </a:p>
          <a:p>
            <a:pPr marL="0" indent="0">
              <a:buNone/>
            </a:pPr>
            <a:endParaRPr lang="en-US" sz="2400" b="0" dirty="0">
              <a:solidFill>
                <a:schemeClr val="tx1"/>
              </a:solidFill>
              <a:latin typeface="+mn-lt"/>
            </a:endParaRPr>
          </a:p>
        </p:txBody>
      </p:sp>
      <p:pic>
        <p:nvPicPr>
          <p:cNvPr id="5" name="Picture 4">
            <a:extLst>
              <a:ext uri="{FF2B5EF4-FFF2-40B4-BE49-F238E27FC236}">
                <a16:creationId xmlns:a16="http://schemas.microsoft.com/office/drawing/2014/main" id="{19B0207F-A34C-487B-8C6A-45D6C69DE359}"/>
              </a:ext>
            </a:extLst>
          </p:cNvPr>
          <p:cNvPicPr>
            <a:picLocks noChangeAspect="1"/>
          </p:cNvPicPr>
          <p:nvPr/>
        </p:nvPicPr>
        <p:blipFill>
          <a:blip r:embed="rId2"/>
          <a:stretch>
            <a:fillRect/>
          </a:stretch>
        </p:blipFill>
        <p:spPr>
          <a:xfrm>
            <a:off x="8111322" y="848242"/>
            <a:ext cx="3205481" cy="2659864"/>
          </a:xfrm>
          <a:prstGeom prst="rect">
            <a:avLst/>
          </a:prstGeom>
        </p:spPr>
      </p:pic>
      <p:sp>
        <p:nvSpPr>
          <p:cNvPr id="8" name="Arrow: Right 7">
            <a:extLst>
              <a:ext uri="{FF2B5EF4-FFF2-40B4-BE49-F238E27FC236}">
                <a16:creationId xmlns:a16="http://schemas.microsoft.com/office/drawing/2014/main" id="{91C9347A-7AAE-4315-B8B1-7E3D6EF5DD8A}"/>
              </a:ext>
            </a:extLst>
          </p:cNvPr>
          <p:cNvSpPr/>
          <p:nvPr/>
        </p:nvSpPr>
        <p:spPr>
          <a:xfrm rot="19766727">
            <a:off x="5918894" y="1980187"/>
            <a:ext cx="1763506" cy="240414"/>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9" name="TextBox 8">
            <a:extLst>
              <a:ext uri="{FF2B5EF4-FFF2-40B4-BE49-F238E27FC236}">
                <a16:creationId xmlns:a16="http://schemas.microsoft.com/office/drawing/2014/main" id="{5CCCB82E-6228-441D-8339-29A702673F12}"/>
              </a:ext>
            </a:extLst>
          </p:cNvPr>
          <p:cNvSpPr txBox="1"/>
          <p:nvPr/>
        </p:nvSpPr>
        <p:spPr>
          <a:xfrm>
            <a:off x="8912104" y="650419"/>
            <a:ext cx="914400" cy="914400"/>
          </a:xfrm>
          <a:prstGeom prst="rect">
            <a:avLst/>
          </a:prstGeom>
          <a:noFill/>
        </p:spPr>
        <p:txBody>
          <a:bodyPr wrap="none" lIns="0" tIns="0" rIns="0" bIns="0" rtlCol="0">
            <a:noAutofit/>
          </a:bodyPr>
          <a:lstStyle/>
          <a:p>
            <a:pPr algn="l" defTabSz="720000"/>
            <a:r>
              <a:rPr lang="en-US" sz="1200" dirty="0">
                <a:latin typeface="Arial Narrow" panose="020B0604020202020204" pitchFamily="34" charset="0"/>
                <a:cs typeface="Arial Narrow" panose="020B0604020202020204" pitchFamily="34" charset="0"/>
              </a:rPr>
              <a:t> [AMD </a:t>
            </a:r>
            <a:r>
              <a:rPr lang="en-US" sz="1200" dirty="0" err="1">
                <a:latin typeface="Arial Narrow" panose="020B0604020202020204" pitchFamily="34" charset="0"/>
                <a:cs typeface="Arial Narrow" panose="020B0604020202020204" pitchFamily="34" charset="0"/>
              </a:rPr>
              <a:t>Naffziger</a:t>
            </a:r>
            <a:r>
              <a:rPr lang="en-US" sz="1200" b="0" i="0" dirty="0">
                <a:latin typeface="Arial Narrow" panose="020B0604020202020204" pitchFamily="34" charset="0"/>
                <a:cs typeface="Arial Narrow" panose="020B0604020202020204" pitchFamily="34" charset="0"/>
              </a:rPr>
              <a:t> ISCAS22]</a:t>
            </a:r>
            <a:endParaRPr lang="en-CH" sz="1200" b="0" i="0" dirty="0">
              <a:latin typeface="Arial Narrow" panose="020B0604020202020204" pitchFamily="34" charset="0"/>
              <a:cs typeface="Arial Narrow" panose="020B0604020202020204" pitchFamily="34" charset="0"/>
            </a:endParaRPr>
          </a:p>
        </p:txBody>
      </p:sp>
      <p:pic>
        <p:nvPicPr>
          <p:cNvPr id="10" name="Picture 9">
            <a:extLst>
              <a:ext uri="{FF2B5EF4-FFF2-40B4-BE49-F238E27FC236}">
                <a16:creationId xmlns:a16="http://schemas.microsoft.com/office/drawing/2014/main" id="{09967B0F-A301-4AA9-9ADD-1066E340E6DE}"/>
              </a:ext>
            </a:extLst>
          </p:cNvPr>
          <p:cNvPicPr>
            <a:picLocks noChangeAspect="1"/>
          </p:cNvPicPr>
          <p:nvPr/>
        </p:nvPicPr>
        <p:blipFill rotWithShape="1">
          <a:blip r:embed="rId3"/>
          <a:srcRect r="35618"/>
          <a:stretch/>
        </p:blipFill>
        <p:spPr>
          <a:xfrm>
            <a:off x="6048265" y="3553167"/>
            <a:ext cx="5268538" cy="2702560"/>
          </a:xfrm>
          <a:prstGeom prst="rect">
            <a:avLst/>
          </a:prstGeom>
        </p:spPr>
      </p:pic>
      <p:sp>
        <p:nvSpPr>
          <p:cNvPr id="11" name="TextBox 10">
            <a:extLst>
              <a:ext uri="{FF2B5EF4-FFF2-40B4-BE49-F238E27FC236}">
                <a16:creationId xmlns:a16="http://schemas.microsoft.com/office/drawing/2014/main" id="{123F4E3C-DD7E-458E-A989-3586D7E9EFB1}"/>
              </a:ext>
            </a:extLst>
          </p:cNvPr>
          <p:cNvSpPr txBox="1"/>
          <p:nvPr/>
        </p:nvSpPr>
        <p:spPr>
          <a:xfrm>
            <a:off x="6519116" y="6205490"/>
            <a:ext cx="914400" cy="914400"/>
          </a:xfrm>
          <a:prstGeom prst="rect">
            <a:avLst/>
          </a:prstGeom>
          <a:noFill/>
        </p:spPr>
        <p:txBody>
          <a:bodyPr wrap="none" lIns="0" tIns="0" rIns="0" bIns="0" rtlCol="0">
            <a:noAutofit/>
          </a:bodyPr>
          <a:lstStyle/>
          <a:p>
            <a:pPr algn="l" defTabSz="720000"/>
            <a:r>
              <a:rPr lang="en-US" sz="1200" dirty="0">
                <a:latin typeface="Arial Narrow" panose="020B0604020202020204" pitchFamily="34" charset="0"/>
                <a:cs typeface="Arial Narrow" panose="020B0604020202020204" pitchFamily="34" charset="0"/>
              </a:rPr>
              <a:t> [RIKEN Matsuoka</a:t>
            </a:r>
            <a:r>
              <a:rPr lang="en-US" sz="1200" b="0" i="0" dirty="0">
                <a:latin typeface="Arial Narrow" panose="020B0604020202020204" pitchFamily="34" charset="0"/>
                <a:cs typeface="Arial Narrow" panose="020B0604020202020204" pitchFamily="34" charset="0"/>
              </a:rPr>
              <a:t> MODSIM22]</a:t>
            </a:r>
            <a:endParaRPr lang="en-CH" sz="1200" b="0" i="0" dirty="0">
              <a:latin typeface="Arial Narrow" panose="020B0604020202020204" pitchFamily="34" charset="0"/>
              <a:cs typeface="Arial Narrow" panose="020B0604020202020204" pitchFamily="34" charset="0"/>
            </a:endParaRPr>
          </a:p>
        </p:txBody>
      </p:sp>
      <p:sp>
        <p:nvSpPr>
          <p:cNvPr id="12" name="Arrow: Right 11">
            <a:extLst>
              <a:ext uri="{FF2B5EF4-FFF2-40B4-BE49-F238E27FC236}">
                <a16:creationId xmlns:a16="http://schemas.microsoft.com/office/drawing/2014/main" id="{EDC81C17-701C-405D-B1C6-2832EDD8347C}"/>
              </a:ext>
            </a:extLst>
          </p:cNvPr>
          <p:cNvSpPr/>
          <p:nvPr/>
        </p:nvSpPr>
        <p:spPr>
          <a:xfrm rot="21272474">
            <a:off x="4826813" y="4348069"/>
            <a:ext cx="1683322" cy="269048"/>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3" name="Slide Number Placeholder 5">
            <a:extLst>
              <a:ext uri="{FF2B5EF4-FFF2-40B4-BE49-F238E27FC236}">
                <a16:creationId xmlns:a16="http://schemas.microsoft.com/office/drawing/2014/main" id="{DE56C7BD-AAF0-40C5-8E47-ACC8DD9632D6}"/>
              </a:ext>
            </a:extLst>
          </p:cNvPr>
          <p:cNvSpPr txBox="1">
            <a:spLocks/>
          </p:cNvSpPr>
          <p:nvPr/>
        </p:nvSpPr>
        <p:spPr>
          <a:xfrm>
            <a:off x="10799763" y="6300788"/>
            <a:ext cx="720725" cy="179387"/>
          </a:xfrm>
          <a:prstGeom prst="rect">
            <a:avLst/>
          </a:prstGeom>
        </p:spPr>
        <p:txBody>
          <a:bodyPr vert="horz" lIns="91440" tIns="0" rIns="0" bIns="0" rtlCol="0" anchor="ctr"/>
          <a:lstStyle>
            <a:defPPr>
              <a:defRPr lang="en-US"/>
            </a:defPPr>
            <a:lvl1pPr marL="0" algn="r" defTabSz="457200" rtl="0" eaLnBrk="1" latinLnBrk="0" hangingPunct="1">
              <a:defRPr sz="1200" b="0" i="0" kern="1200">
                <a:solidFill>
                  <a:schemeClr val="tx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DECF6A-13F7-418C-BBFC-95033FFCD5F1}" type="slidenum">
              <a:rPr lang="en-US" noProof="1" smtClean="0"/>
              <a:pPr/>
              <a:t>45</a:t>
            </a:fld>
            <a:endParaRPr lang="en-US" noProof="1"/>
          </a:p>
        </p:txBody>
      </p:sp>
    </p:spTree>
    <p:extLst>
      <p:ext uri="{BB962C8B-B14F-4D97-AF65-F5344CB8AC3E}">
        <p14:creationId xmlns:p14="http://schemas.microsoft.com/office/powerpoint/2010/main" val="424102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F2A14E2-DE00-9542-9E59-CC986F45C1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608" y="5007858"/>
            <a:ext cx="4711178" cy="1289594"/>
          </a:xfrm>
          <a:prstGeom prst="rect">
            <a:avLst/>
          </a:prstGeom>
        </p:spPr>
      </p:pic>
      <p:sp>
        <p:nvSpPr>
          <p:cNvPr id="15" name="TextBox 14">
            <a:extLst>
              <a:ext uri="{FF2B5EF4-FFF2-40B4-BE49-F238E27FC236}">
                <a16:creationId xmlns:a16="http://schemas.microsoft.com/office/drawing/2014/main" id="{A5B0EA1D-0A33-1E48-ACCD-DEB327209D89}"/>
              </a:ext>
            </a:extLst>
          </p:cNvPr>
          <p:cNvSpPr txBox="1"/>
          <p:nvPr/>
        </p:nvSpPr>
        <p:spPr>
          <a:xfrm>
            <a:off x="4809506" y="5892496"/>
            <a:ext cx="6590806" cy="461665"/>
          </a:xfrm>
          <a:prstGeom prst="rect">
            <a:avLst/>
          </a:prstGeom>
          <a:noFill/>
        </p:spPr>
        <p:txBody>
          <a:bodyPr wrap="square" rtlCol="0">
            <a:spAutoFit/>
          </a:bodyPr>
          <a:lstStyle/>
          <a:p>
            <a:r>
              <a:rPr lang="en-US" sz="2400" b="1" i="0" dirty="0">
                <a:solidFill>
                  <a:schemeClr val="bg2">
                    <a:lumMod val="95000"/>
                  </a:schemeClr>
                </a:solidFill>
                <a:latin typeface="Arial Narrow" panose="020B0604020202020204" pitchFamily="34" charset="0"/>
                <a:cs typeface="Arial Narrow" panose="020B0604020202020204" pitchFamily="34" charset="0"/>
              </a:rPr>
              <a:t>      http://pulp-</a:t>
            </a:r>
            <a:r>
              <a:rPr lang="en-US" sz="2400" b="1" i="0" dirty="0" err="1">
                <a:solidFill>
                  <a:schemeClr val="bg2">
                    <a:lumMod val="95000"/>
                  </a:schemeClr>
                </a:solidFill>
                <a:latin typeface="Arial Narrow" panose="020B0604020202020204" pitchFamily="34" charset="0"/>
                <a:cs typeface="Arial Narrow" panose="020B0604020202020204" pitchFamily="34" charset="0"/>
              </a:rPr>
              <a:t>platform.org</a:t>
            </a:r>
            <a:r>
              <a:rPr lang="en-US" sz="2400" b="1" i="0" dirty="0">
                <a:solidFill>
                  <a:schemeClr val="bg2">
                    <a:lumMod val="95000"/>
                  </a:schemeClr>
                </a:solidFill>
                <a:latin typeface="Arial Narrow" panose="020B0604020202020204" pitchFamily="34" charset="0"/>
                <a:cs typeface="Arial Narrow" panose="020B0604020202020204" pitchFamily="34" charset="0"/>
              </a:rPr>
              <a:t>              @</a:t>
            </a:r>
            <a:r>
              <a:rPr lang="en-US" sz="2400" b="1" i="0" dirty="0" err="1">
                <a:solidFill>
                  <a:schemeClr val="bg2">
                    <a:lumMod val="95000"/>
                  </a:schemeClr>
                </a:solidFill>
                <a:latin typeface="Arial Narrow" panose="020B0604020202020204" pitchFamily="34" charset="0"/>
                <a:cs typeface="Arial Narrow" panose="020B0604020202020204" pitchFamily="34" charset="0"/>
              </a:rPr>
              <a:t>pulp_platform</a:t>
            </a:r>
            <a:endParaRPr lang="en-US" sz="2400" b="1" i="0" dirty="0">
              <a:solidFill>
                <a:schemeClr val="bg2">
                  <a:lumMod val="95000"/>
                </a:schemeClr>
              </a:solidFill>
              <a:latin typeface="Arial Narrow" panose="020B0604020202020204" pitchFamily="34" charset="0"/>
              <a:cs typeface="Arial Narrow" panose="020B0604020202020204" pitchFamily="34" charset="0"/>
            </a:endParaRPr>
          </a:p>
        </p:txBody>
      </p:sp>
      <p:pic>
        <p:nvPicPr>
          <p:cNvPr id="16" name="Picture 15">
            <a:extLst>
              <a:ext uri="{FF2B5EF4-FFF2-40B4-BE49-F238E27FC236}">
                <a16:creationId xmlns:a16="http://schemas.microsoft.com/office/drawing/2014/main" id="{07A184D2-82CB-644E-B442-0357EE048D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93105" y="5852334"/>
            <a:ext cx="768000" cy="576000"/>
          </a:xfrm>
          <a:prstGeom prst="rect">
            <a:avLst/>
          </a:prstGeom>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4A709EB3-DC04-3349-A811-E46127A996E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09501" y="5835328"/>
            <a:ext cx="576000" cy="576000"/>
          </a:xfrm>
          <a:prstGeom prst="rect">
            <a:avLst/>
          </a:prstGeom>
        </p:spPr>
      </p:pic>
      <p:sp>
        <p:nvSpPr>
          <p:cNvPr id="18" name="TextBox 17">
            <a:extLst>
              <a:ext uri="{FF2B5EF4-FFF2-40B4-BE49-F238E27FC236}">
                <a16:creationId xmlns:a16="http://schemas.microsoft.com/office/drawing/2014/main" id="{B6E72F8D-8A63-BF43-803B-76EC3B45B4BE}"/>
              </a:ext>
            </a:extLst>
          </p:cNvPr>
          <p:cNvSpPr txBox="1"/>
          <p:nvPr/>
        </p:nvSpPr>
        <p:spPr>
          <a:xfrm>
            <a:off x="6207760" y="0"/>
            <a:ext cx="5034460" cy="5652655"/>
          </a:xfrm>
          <a:prstGeom prst="rect">
            <a:avLst/>
          </a:prstGeom>
          <a:noFill/>
        </p:spPr>
        <p:txBody>
          <a:bodyPr wrap="square" lIns="0" tIns="0" rIns="0" bIns="0" rtlCol="0">
            <a:noAutofit/>
          </a:bodyPr>
          <a:lstStyle/>
          <a:p>
            <a:pPr defTabSz="720000"/>
            <a:r>
              <a:rPr lang="en-US" dirty="0">
                <a:solidFill>
                  <a:schemeClr val="bg2">
                    <a:lumMod val="85000"/>
                  </a:schemeClr>
                </a:solidFill>
                <a:latin typeface="Arial Narrow" panose="020B0604020202020204" pitchFamily="34" charset="0"/>
                <a:cs typeface="Arial Narrow" panose="020B0604020202020204" pitchFamily="34" charset="0"/>
              </a:rPr>
              <a:t>Luca </a:t>
            </a:r>
            <a:r>
              <a:rPr lang="en-US" dirty="0" err="1">
                <a:solidFill>
                  <a:schemeClr val="bg2">
                    <a:lumMod val="85000"/>
                  </a:schemeClr>
                </a:solidFill>
                <a:latin typeface="Arial Narrow" panose="020B0604020202020204" pitchFamily="34" charset="0"/>
                <a:cs typeface="Arial Narrow" panose="020B0604020202020204" pitchFamily="34" charset="0"/>
              </a:rPr>
              <a:t>Benini</a:t>
            </a:r>
            <a:r>
              <a:rPr lang="en-US" dirty="0">
                <a:solidFill>
                  <a:schemeClr val="bg2">
                    <a:lumMod val="85000"/>
                  </a:schemeClr>
                </a:solidFill>
                <a:latin typeface="Arial Narrow" panose="020B0604020202020204" pitchFamily="34" charset="0"/>
                <a:cs typeface="Arial Narrow" panose="020B0604020202020204" pitchFamily="34" charset="0"/>
              </a:rPr>
              <a:t>, Alessandro </a:t>
            </a:r>
            <a:r>
              <a:rPr lang="en-US" dirty="0" err="1">
                <a:solidFill>
                  <a:schemeClr val="bg2">
                    <a:lumMod val="85000"/>
                  </a:schemeClr>
                </a:solidFill>
                <a:latin typeface="Arial Narrow" panose="020B0604020202020204" pitchFamily="34" charset="0"/>
                <a:cs typeface="Arial Narrow" panose="020B0604020202020204" pitchFamily="34" charset="0"/>
              </a:rPr>
              <a:t>Capotondi</a:t>
            </a:r>
            <a:r>
              <a:rPr lang="en-US" dirty="0">
                <a:solidFill>
                  <a:schemeClr val="bg2">
                    <a:lumMod val="85000"/>
                  </a:schemeClr>
                </a:solidFill>
                <a:latin typeface="Arial Narrow" panose="020B0604020202020204" pitchFamily="34" charset="0"/>
                <a:cs typeface="Arial Narrow" panose="020B0604020202020204" pitchFamily="34" charset="0"/>
              </a:rPr>
              <a:t>, Alessandro </a:t>
            </a:r>
            <a:r>
              <a:rPr lang="en-US" dirty="0" err="1">
                <a:solidFill>
                  <a:schemeClr val="bg2">
                    <a:lumMod val="85000"/>
                  </a:schemeClr>
                </a:solidFill>
                <a:latin typeface="Arial Narrow" panose="020B0604020202020204" pitchFamily="34" charset="0"/>
                <a:cs typeface="Arial Narrow" panose="020B0604020202020204" pitchFamily="34" charset="0"/>
              </a:rPr>
              <a:t>Ottaviano</a:t>
            </a:r>
            <a:r>
              <a:rPr lang="en-US" dirty="0">
                <a:solidFill>
                  <a:schemeClr val="bg2">
                    <a:lumMod val="85000"/>
                  </a:schemeClr>
                </a:solidFill>
                <a:latin typeface="Arial Narrow" panose="020B0604020202020204" pitchFamily="34" charset="0"/>
                <a:cs typeface="Arial Narrow" panose="020B0604020202020204" pitchFamily="34" charset="0"/>
              </a:rPr>
              <a:t>, Alessandro </a:t>
            </a:r>
            <a:r>
              <a:rPr lang="en-US" dirty="0" err="1">
                <a:solidFill>
                  <a:schemeClr val="bg2">
                    <a:lumMod val="85000"/>
                  </a:schemeClr>
                </a:solidFill>
                <a:latin typeface="Arial Narrow" panose="020B0604020202020204" pitchFamily="34" charset="0"/>
                <a:cs typeface="Arial Narrow" panose="020B0604020202020204" pitchFamily="34" charset="0"/>
              </a:rPr>
              <a:t>Nadalini</a:t>
            </a:r>
            <a:r>
              <a:rPr lang="en-US" dirty="0">
                <a:solidFill>
                  <a:schemeClr val="bg2">
                    <a:lumMod val="85000"/>
                  </a:schemeClr>
                </a:solidFill>
                <a:latin typeface="Arial Narrow" panose="020B0604020202020204" pitchFamily="34" charset="0"/>
                <a:cs typeface="Arial Narrow" panose="020B0604020202020204" pitchFamily="34" charset="0"/>
              </a:rPr>
              <a:t>, Alessio </a:t>
            </a:r>
            <a:r>
              <a:rPr lang="en-US" dirty="0" err="1">
                <a:solidFill>
                  <a:schemeClr val="bg2">
                    <a:lumMod val="85000"/>
                  </a:schemeClr>
                </a:solidFill>
                <a:latin typeface="Arial Narrow" panose="020B0604020202020204" pitchFamily="34" charset="0"/>
                <a:cs typeface="Arial Narrow" panose="020B0604020202020204" pitchFamily="34" charset="0"/>
              </a:rPr>
              <a:t>Burrello</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Alfio</a:t>
            </a:r>
            <a:r>
              <a:rPr lang="en-US" dirty="0">
                <a:solidFill>
                  <a:schemeClr val="bg2">
                    <a:lumMod val="85000"/>
                  </a:schemeClr>
                </a:solidFill>
                <a:latin typeface="Arial Narrow" panose="020B0604020202020204" pitchFamily="34" charset="0"/>
                <a:cs typeface="Arial Narrow" panose="020B0604020202020204" pitchFamily="34" charset="0"/>
              </a:rPr>
              <a:t> Di Mauro, Andrea </a:t>
            </a:r>
            <a:r>
              <a:rPr lang="en-US" dirty="0" err="1">
                <a:solidFill>
                  <a:schemeClr val="bg2">
                    <a:lumMod val="85000"/>
                  </a:schemeClr>
                </a:solidFill>
                <a:latin typeface="Arial Narrow" panose="020B0604020202020204" pitchFamily="34" charset="0"/>
                <a:cs typeface="Arial Narrow" panose="020B0604020202020204" pitchFamily="34" charset="0"/>
              </a:rPr>
              <a:t>Borghesi</a:t>
            </a:r>
            <a:r>
              <a:rPr lang="en-US" dirty="0">
                <a:solidFill>
                  <a:schemeClr val="bg2">
                    <a:lumMod val="85000"/>
                  </a:schemeClr>
                </a:solidFill>
                <a:latin typeface="Arial Narrow" panose="020B0604020202020204" pitchFamily="34" charset="0"/>
                <a:cs typeface="Arial Narrow" panose="020B0604020202020204" pitchFamily="34" charset="0"/>
              </a:rPr>
              <a:t>, Andrea </a:t>
            </a:r>
            <a:r>
              <a:rPr lang="en-US" dirty="0" err="1">
                <a:solidFill>
                  <a:schemeClr val="bg2">
                    <a:lumMod val="85000"/>
                  </a:schemeClr>
                </a:solidFill>
                <a:latin typeface="Arial Narrow" panose="020B0604020202020204" pitchFamily="34" charset="0"/>
                <a:cs typeface="Arial Narrow" panose="020B0604020202020204" pitchFamily="34" charset="0"/>
              </a:rPr>
              <a:t>Cossettini</a:t>
            </a:r>
            <a:r>
              <a:rPr lang="en-US" dirty="0">
                <a:solidFill>
                  <a:schemeClr val="bg2">
                    <a:lumMod val="85000"/>
                  </a:schemeClr>
                </a:solidFill>
                <a:latin typeface="Arial Narrow" panose="020B0604020202020204" pitchFamily="34" charset="0"/>
                <a:cs typeface="Arial Narrow" panose="020B0604020202020204" pitchFamily="34" charset="0"/>
              </a:rPr>
              <a:t>, Andreas </a:t>
            </a:r>
            <a:r>
              <a:rPr lang="en-US" dirty="0" err="1">
                <a:solidFill>
                  <a:schemeClr val="bg2">
                    <a:lumMod val="85000"/>
                  </a:schemeClr>
                </a:solidFill>
                <a:latin typeface="Arial Narrow" panose="020B0604020202020204" pitchFamily="34" charset="0"/>
                <a:cs typeface="Arial Narrow" panose="020B0604020202020204" pitchFamily="34" charset="0"/>
              </a:rPr>
              <a:t>Kurth</a:t>
            </a:r>
            <a:r>
              <a:rPr lang="en-US" dirty="0">
                <a:solidFill>
                  <a:schemeClr val="bg2">
                    <a:lumMod val="85000"/>
                  </a:schemeClr>
                </a:solidFill>
                <a:latin typeface="Arial Narrow" panose="020B0604020202020204" pitchFamily="34" charset="0"/>
                <a:cs typeface="Arial Narrow" panose="020B0604020202020204" pitchFamily="34" charset="0"/>
              </a:rPr>
              <a:t>, Angelo Garofalo, Antonio </a:t>
            </a:r>
            <a:r>
              <a:rPr lang="en-US" dirty="0" err="1">
                <a:solidFill>
                  <a:schemeClr val="bg2">
                    <a:lumMod val="85000"/>
                  </a:schemeClr>
                </a:solidFill>
                <a:latin typeface="Arial Narrow" panose="020B0604020202020204" pitchFamily="34" charset="0"/>
                <a:cs typeface="Arial Narrow" panose="020B0604020202020204" pitchFamily="34" charset="0"/>
              </a:rPr>
              <a:t>Pullini</a:t>
            </a:r>
            <a:r>
              <a:rPr lang="en-US" dirty="0">
                <a:solidFill>
                  <a:schemeClr val="bg2">
                    <a:lumMod val="85000"/>
                  </a:schemeClr>
                </a:solidFill>
                <a:latin typeface="Arial Narrow" panose="020B0604020202020204" pitchFamily="34" charset="0"/>
                <a:cs typeface="Arial Narrow" panose="020B0604020202020204" pitchFamily="34" charset="0"/>
              </a:rPr>
              <a:t>, Arpan Prasad, </a:t>
            </a:r>
            <a:r>
              <a:rPr lang="en-US" dirty="0" err="1">
                <a:solidFill>
                  <a:schemeClr val="bg2">
                    <a:lumMod val="85000"/>
                  </a:schemeClr>
                </a:solidFill>
                <a:latin typeface="Arial Narrow" panose="020B0604020202020204" pitchFamily="34" charset="0"/>
                <a:cs typeface="Arial Narrow" panose="020B0604020202020204" pitchFamily="34" charset="0"/>
              </a:rPr>
              <a:t>Bjoern</a:t>
            </a:r>
            <a:r>
              <a:rPr lang="en-US" dirty="0">
                <a:solidFill>
                  <a:schemeClr val="bg2">
                    <a:lumMod val="85000"/>
                  </a:schemeClr>
                </a:solidFill>
                <a:latin typeface="Arial Narrow" panose="020B0604020202020204" pitchFamily="34" charset="0"/>
                <a:cs typeface="Arial Narrow" panose="020B0604020202020204" pitchFamily="34" charset="0"/>
              </a:rPr>
              <a:t> Forsberg, </a:t>
            </a:r>
            <a:r>
              <a:rPr lang="en-US" dirty="0" err="1">
                <a:solidFill>
                  <a:schemeClr val="bg2">
                    <a:lumMod val="85000"/>
                  </a:schemeClr>
                </a:solidFill>
                <a:latin typeface="Arial Narrow" panose="020B0604020202020204" pitchFamily="34" charset="0"/>
                <a:cs typeface="Arial Narrow" panose="020B0604020202020204" pitchFamily="34" charset="0"/>
              </a:rPr>
              <a:t>Corrado</a:t>
            </a:r>
            <a:r>
              <a:rPr lang="en-US" dirty="0">
                <a:solidFill>
                  <a:schemeClr val="bg2">
                    <a:lumMod val="85000"/>
                  </a:schemeClr>
                </a:solidFill>
                <a:latin typeface="Arial Narrow" panose="020B0604020202020204" pitchFamily="34" charset="0"/>
                <a:cs typeface="Arial Narrow" panose="020B0604020202020204" pitchFamily="34" charset="0"/>
              </a:rPr>
              <a:t> Bonfanti, Cristian </a:t>
            </a:r>
            <a:r>
              <a:rPr lang="en-US" dirty="0" err="1">
                <a:solidFill>
                  <a:schemeClr val="bg2">
                    <a:lumMod val="85000"/>
                  </a:schemeClr>
                </a:solidFill>
                <a:latin typeface="Arial Narrow" panose="020B0604020202020204" pitchFamily="34" charset="0"/>
                <a:cs typeface="Arial Narrow" panose="020B0604020202020204" pitchFamily="34" charset="0"/>
              </a:rPr>
              <a:t>Cioflan</a:t>
            </a:r>
            <a:r>
              <a:rPr lang="en-US" dirty="0">
                <a:solidFill>
                  <a:schemeClr val="bg2">
                    <a:lumMod val="85000"/>
                  </a:schemeClr>
                </a:solidFill>
                <a:latin typeface="Arial Narrow" panose="020B0604020202020204" pitchFamily="34" charset="0"/>
                <a:cs typeface="Arial Narrow" panose="020B0604020202020204" pitchFamily="34" charset="0"/>
              </a:rPr>
              <a:t>, Daniele </a:t>
            </a:r>
            <a:r>
              <a:rPr lang="en-US" dirty="0" err="1">
                <a:solidFill>
                  <a:schemeClr val="bg2">
                    <a:lumMod val="85000"/>
                  </a:schemeClr>
                </a:solidFill>
                <a:latin typeface="Arial Narrow" panose="020B0604020202020204" pitchFamily="34" charset="0"/>
                <a:cs typeface="Arial Narrow" panose="020B0604020202020204" pitchFamily="34" charset="0"/>
              </a:rPr>
              <a:t>Palossi</a:t>
            </a:r>
            <a:r>
              <a:rPr lang="en-US" dirty="0">
                <a:solidFill>
                  <a:schemeClr val="bg2">
                    <a:lumMod val="85000"/>
                  </a:schemeClr>
                </a:solidFill>
                <a:latin typeface="Arial Narrow" panose="020B0604020202020204" pitchFamily="34" charset="0"/>
                <a:cs typeface="Arial Narrow" panose="020B0604020202020204" pitchFamily="34" charset="0"/>
              </a:rPr>
              <a:t>, Davide Rossi, Davide </a:t>
            </a:r>
            <a:r>
              <a:rPr lang="en-US" dirty="0" err="1">
                <a:solidFill>
                  <a:schemeClr val="bg2">
                    <a:lumMod val="85000"/>
                  </a:schemeClr>
                </a:solidFill>
                <a:latin typeface="Arial Narrow" panose="020B0604020202020204" pitchFamily="34" charset="0"/>
                <a:cs typeface="Arial Narrow" panose="020B0604020202020204" pitchFamily="34" charset="0"/>
              </a:rPr>
              <a:t>Nadalini</a:t>
            </a:r>
            <a:r>
              <a:rPr lang="en-US" dirty="0">
                <a:solidFill>
                  <a:schemeClr val="bg2">
                    <a:lumMod val="85000"/>
                  </a:schemeClr>
                </a:solidFill>
                <a:latin typeface="Arial Narrow" panose="020B0604020202020204" pitchFamily="34" charset="0"/>
                <a:cs typeface="Arial Narrow" panose="020B0604020202020204" pitchFamily="34" charset="0"/>
              </a:rPr>
              <a:t>, Fabio </a:t>
            </a:r>
            <a:r>
              <a:rPr lang="en-US" dirty="0" err="1">
                <a:solidFill>
                  <a:schemeClr val="bg2">
                    <a:lumMod val="85000"/>
                  </a:schemeClr>
                </a:solidFill>
                <a:latin typeface="Arial Narrow" panose="020B0604020202020204" pitchFamily="34" charset="0"/>
                <a:cs typeface="Arial Narrow" panose="020B0604020202020204" pitchFamily="34" charset="0"/>
              </a:rPr>
              <a:t>Montagna</a:t>
            </a:r>
            <a:r>
              <a:rPr lang="en-US" dirty="0">
                <a:solidFill>
                  <a:schemeClr val="bg2">
                    <a:lumMod val="85000"/>
                  </a:schemeClr>
                </a:solidFill>
                <a:latin typeface="Arial Narrow" panose="020B0604020202020204" pitchFamily="34" charset="0"/>
                <a:cs typeface="Arial Narrow" panose="020B0604020202020204" pitchFamily="34" charset="0"/>
              </a:rPr>
              <a:t>, Florian Glaser, Florian </a:t>
            </a:r>
            <a:r>
              <a:rPr lang="en-US" dirty="0" err="1">
                <a:solidFill>
                  <a:schemeClr val="bg2">
                    <a:lumMod val="85000"/>
                  </a:schemeClr>
                </a:solidFill>
                <a:latin typeface="Arial Narrow" panose="020B0604020202020204" pitchFamily="34" charset="0"/>
                <a:cs typeface="Arial Narrow" panose="020B0604020202020204" pitchFamily="34" charset="0"/>
              </a:rPr>
              <a:t>Zaruba</a:t>
            </a:r>
            <a:r>
              <a:rPr lang="en-US" dirty="0">
                <a:solidFill>
                  <a:schemeClr val="bg2">
                    <a:lumMod val="85000"/>
                  </a:schemeClr>
                </a:solidFill>
                <a:latin typeface="Arial Narrow" panose="020B0604020202020204" pitchFamily="34" charset="0"/>
                <a:cs typeface="Arial Narrow" panose="020B0604020202020204" pitchFamily="34" charset="0"/>
              </a:rPr>
              <a:t>, Francesco Conti, Frank K. </a:t>
            </a:r>
            <a:r>
              <a:rPr lang="en-US" dirty="0" err="1">
                <a:solidFill>
                  <a:schemeClr val="bg2">
                    <a:lumMod val="85000"/>
                  </a:schemeClr>
                </a:solidFill>
                <a:latin typeface="Arial Narrow" panose="020B0604020202020204" pitchFamily="34" charset="0"/>
                <a:cs typeface="Arial Narrow" panose="020B0604020202020204" pitchFamily="34" charset="0"/>
              </a:rPr>
              <a:t>Gürkaynak</a:t>
            </a:r>
            <a:r>
              <a:rPr lang="en-US" dirty="0">
                <a:solidFill>
                  <a:schemeClr val="bg2">
                    <a:lumMod val="85000"/>
                  </a:schemeClr>
                </a:solidFill>
                <a:latin typeface="Arial Narrow" panose="020B0604020202020204" pitchFamily="34" charset="0"/>
                <a:cs typeface="Arial Narrow" panose="020B0604020202020204" pitchFamily="34" charset="0"/>
              </a:rPr>
              <a:t>, Georg </a:t>
            </a:r>
            <a:r>
              <a:rPr lang="en-US" dirty="0" err="1">
                <a:solidFill>
                  <a:schemeClr val="bg2">
                    <a:lumMod val="85000"/>
                  </a:schemeClr>
                </a:solidFill>
                <a:latin typeface="Arial Narrow" panose="020B0604020202020204" pitchFamily="34" charset="0"/>
                <a:cs typeface="Arial Narrow" panose="020B0604020202020204" pitchFamily="34" charset="0"/>
              </a:rPr>
              <a:t>Rutishauser</a:t>
            </a:r>
            <a:r>
              <a:rPr lang="en-US" dirty="0">
                <a:solidFill>
                  <a:schemeClr val="bg2">
                    <a:lumMod val="85000"/>
                  </a:schemeClr>
                </a:solidFill>
                <a:latin typeface="Arial Narrow" panose="020B0604020202020204" pitchFamily="34" charset="0"/>
                <a:cs typeface="Arial Narrow" panose="020B0604020202020204" pitchFamily="34" charset="0"/>
              </a:rPr>
              <a:t>, Germain </a:t>
            </a:r>
            <a:r>
              <a:rPr lang="en-US" dirty="0" err="1">
                <a:solidFill>
                  <a:schemeClr val="bg2">
                    <a:lumMod val="85000"/>
                  </a:schemeClr>
                </a:solidFill>
                <a:latin typeface="Arial Narrow" panose="020B0604020202020204" pitchFamily="34" charset="0"/>
                <a:cs typeface="Arial Narrow" panose="020B0604020202020204" pitchFamily="34" charset="0"/>
              </a:rPr>
              <a:t>Haugou</a:t>
            </a:r>
            <a:r>
              <a:rPr lang="en-US" dirty="0">
                <a:solidFill>
                  <a:schemeClr val="bg2">
                    <a:lumMod val="85000"/>
                  </a:schemeClr>
                </a:solidFill>
                <a:latin typeface="Arial Narrow" panose="020B0604020202020204" pitchFamily="34" charset="0"/>
                <a:cs typeface="Arial Narrow" panose="020B0604020202020204" pitchFamily="34" charset="0"/>
              </a:rPr>
              <a:t>, Gianna Paulin, </a:t>
            </a:r>
            <a:r>
              <a:rPr lang="en-US" dirty="0" err="1">
                <a:solidFill>
                  <a:schemeClr val="bg2">
                    <a:lumMod val="85000"/>
                  </a:schemeClr>
                </a:solidFill>
                <a:latin typeface="Arial Narrow" panose="020B0604020202020204" pitchFamily="34" charset="0"/>
                <a:cs typeface="Arial Narrow" panose="020B0604020202020204" pitchFamily="34" charset="0"/>
              </a:rPr>
              <a:t>Gianmarco</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Ottavi</a:t>
            </a:r>
            <a:r>
              <a:rPr lang="en-US" dirty="0">
                <a:solidFill>
                  <a:schemeClr val="bg2">
                    <a:lumMod val="85000"/>
                  </a:schemeClr>
                </a:solidFill>
                <a:latin typeface="Arial Narrow" panose="020B0604020202020204" pitchFamily="34" charset="0"/>
                <a:cs typeface="Arial Narrow" panose="020B0604020202020204" pitchFamily="34" charset="0"/>
              </a:rPr>
              <a:t>, Giuseppe </a:t>
            </a:r>
            <a:r>
              <a:rPr lang="en-US" dirty="0" err="1">
                <a:solidFill>
                  <a:schemeClr val="bg2">
                    <a:lumMod val="85000"/>
                  </a:schemeClr>
                </a:solidFill>
                <a:latin typeface="Arial Narrow" panose="020B0604020202020204" pitchFamily="34" charset="0"/>
                <a:cs typeface="Arial Narrow" panose="020B0604020202020204" pitchFamily="34" charset="0"/>
              </a:rPr>
              <a:t>Tagliavini</a:t>
            </a:r>
            <a:r>
              <a:rPr lang="en-US" dirty="0">
                <a:solidFill>
                  <a:schemeClr val="bg2">
                    <a:lumMod val="85000"/>
                  </a:schemeClr>
                </a:solidFill>
                <a:latin typeface="Arial Narrow" panose="020B0604020202020204" pitchFamily="34" charset="0"/>
                <a:cs typeface="Arial Narrow" panose="020B0604020202020204" pitchFamily="34" charset="0"/>
              </a:rPr>
              <a:t>, Hanna Müller, Lorenzo Lamberti, Luca </a:t>
            </a:r>
            <a:r>
              <a:rPr lang="en-US" dirty="0" err="1">
                <a:solidFill>
                  <a:schemeClr val="bg2">
                    <a:lumMod val="85000"/>
                  </a:schemeClr>
                </a:solidFill>
                <a:latin typeface="Arial Narrow" panose="020B0604020202020204" pitchFamily="34" charset="0"/>
                <a:cs typeface="Arial Narrow" panose="020B0604020202020204" pitchFamily="34" charset="0"/>
              </a:rPr>
              <a:t>Bertaccini</a:t>
            </a:r>
            <a:r>
              <a:rPr lang="en-US" dirty="0">
                <a:solidFill>
                  <a:schemeClr val="bg2">
                    <a:lumMod val="85000"/>
                  </a:schemeClr>
                </a:solidFill>
                <a:latin typeface="Arial Narrow" panose="020B0604020202020204" pitchFamily="34" charset="0"/>
                <a:cs typeface="Arial Narrow" panose="020B0604020202020204" pitchFamily="34" charset="0"/>
              </a:rPr>
              <a:t>, Luca Valente, Luca </a:t>
            </a:r>
            <a:r>
              <a:rPr lang="en-US" dirty="0" err="1">
                <a:solidFill>
                  <a:schemeClr val="bg2">
                    <a:lumMod val="85000"/>
                  </a:schemeClr>
                </a:solidFill>
                <a:latin typeface="Arial Narrow" panose="020B0604020202020204" pitchFamily="34" charset="0"/>
                <a:cs typeface="Arial Narrow" panose="020B0604020202020204" pitchFamily="34" charset="0"/>
              </a:rPr>
              <a:t>Colagrande</a:t>
            </a:r>
            <a:r>
              <a:rPr lang="en-US" dirty="0">
                <a:solidFill>
                  <a:schemeClr val="bg2">
                    <a:lumMod val="85000"/>
                  </a:schemeClr>
                </a:solidFill>
                <a:latin typeface="Arial Narrow" panose="020B0604020202020204" pitchFamily="34" charset="0"/>
                <a:cs typeface="Arial Narrow" panose="020B0604020202020204" pitchFamily="34" charset="0"/>
              </a:rPr>
              <a:t>, Luka Macan, Manuel </a:t>
            </a:r>
            <a:r>
              <a:rPr lang="en-US" dirty="0" err="1">
                <a:solidFill>
                  <a:schemeClr val="bg2">
                    <a:lumMod val="85000"/>
                  </a:schemeClr>
                </a:solidFill>
                <a:latin typeface="Arial Narrow" panose="020B0604020202020204" pitchFamily="34" charset="0"/>
                <a:cs typeface="Arial Narrow" panose="020B0604020202020204" pitchFamily="34" charset="0"/>
              </a:rPr>
              <a:t>Eggimann</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Manuele</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Rusci</a:t>
            </a:r>
            <a:r>
              <a:rPr lang="en-US" dirty="0">
                <a:solidFill>
                  <a:schemeClr val="bg2">
                    <a:lumMod val="85000"/>
                  </a:schemeClr>
                </a:solidFill>
                <a:latin typeface="Arial Narrow" panose="020B0604020202020204" pitchFamily="34" charset="0"/>
                <a:cs typeface="Arial Narrow" panose="020B0604020202020204" pitchFamily="34" charset="0"/>
              </a:rPr>
              <a:t>, Marco </a:t>
            </a:r>
            <a:r>
              <a:rPr lang="en-US" dirty="0" err="1">
                <a:solidFill>
                  <a:schemeClr val="bg2">
                    <a:lumMod val="85000"/>
                  </a:schemeClr>
                </a:solidFill>
                <a:latin typeface="Arial Narrow" panose="020B0604020202020204" pitchFamily="34" charset="0"/>
                <a:cs typeface="Arial Narrow" panose="020B0604020202020204" pitchFamily="34" charset="0"/>
              </a:rPr>
              <a:t>Guermandi</a:t>
            </a:r>
            <a:r>
              <a:rPr lang="en-US" dirty="0">
                <a:solidFill>
                  <a:schemeClr val="bg2">
                    <a:lumMod val="85000"/>
                  </a:schemeClr>
                </a:solidFill>
                <a:latin typeface="Arial Narrow" panose="020B0604020202020204" pitchFamily="34" charset="0"/>
                <a:cs typeface="Arial Narrow" panose="020B0604020202020204" pitchFamily="34" charset="0"/>
              </a:rPr>
              <a:t>, Marcello </a:t>
            </a:r>
            <a:r>
              <a:rPr lang="en-US" dirty="0" err="1">
                <a:solidFill>
                  <a:schemeClr val="bg2">
                    <a:lumMod val="85000"/>
                  </a:schemeClr>
                </a:solidFill>
                <a:latin typeface="Arial Narrow" panose="020B0604020202020204" pitchFamily="34" charset="0"/>
                <a:cs typeface="Arial Narrow" panose="020B0604020202020204" pitchFamily="34" charset="0"/>
              </a:rPr>
              <a:t>Zanghieri</a:t>
            </a:r>
            <a:r>
              <a:rPr lang="en-US" dirty="0">
                <a:solidFill>
                  <a:schemeClr val="bg2">
                    <a:lumMod val="85000"/>
                  </a:schemeClr>
                </a:solidFill>
                <a:latin typeface="Arial Narrow" panose="020B0604020202020204" pitchFamily="34" charset="0"/>
                <a:cs typeface="Arial Narrow" panose="020B0604020202020204" pitchFamily="34" charset="0"/>
              </a:rPr>
              <a:t>, Matheus Cavalcante, Matteo </a:t>
            </a:r>
            <a:r>
              <a:rPr lang="en-US" dirty="0" err="1">
                <a:solidFill>
                  <a:schemeClr val="bg2">
                    <a:lumMod val="85000"/>
                  </a:schemeClr>
                </a:solidFill>
                <a:latin typeface="Arial Narrow" panose="020B0604020202020204" pitchFamily="34" charset="0"/>
                <a:cs typeface="Arial Narrow" panose="020B0604020202020204" pitchFamily="34" charset="0"/>
              </a:rPr>
              <a:t>Perotti</a:t>
            </a:r>
            <a:r>
              <a:rPr lang="en-US" dirty="0">
                <a:solidFill>
                  <a:schemeClr val="bg2">
                    <a:lumMod val="85000"/>
                  </a:schemeClr>
                </a:solidFill>
                <a:latin typeface="Arial Narrow" panose="020B0604020202020204" pitchFamily="34" charset="0"/>
                <a:cs typeface="Arial Narrow" panose="020B0604020202020204" pitchFamily="34" charset="0"/>
              </a:rPr>
              <a:t>, Matteo Spallanzani, Mattia </a:t>
            </a:r>
            <a:r>
              <a:rPr lang="en-US" dirty="0" err="1">
                <a:solidFill>
                  <a:schemeClr val="bg2">
                    <a:lumMod val="85000"/>
                  </a:schemeClr>
                </a:solidFill>
                <a:latin typeface="Arial Narrow" panose="020B0604020202020204" pitchFamily="34" charset="0"/>
                <a:cs typeface="Arial Narrow" panose="020B0604020202020204" pitchFamily="34" charset="0"/>
              </a:rPr>
              <a:t>Sinigaglia</a:t>
            </a:r>
            <a:r>
              <a:rPr lang="en-US" dirty="0">
                <a:solidFill>
                  <a:schemeClr val="bg2">
                    <a:lumMod val="85000"/>
                  </a:schemeClr>
                </a:solidFill>
                <a:latin typeface="Arial Narrow" panose="020B0604020202020204" pitchFamily="34" charset="0"/>
                <a:cs typeface="Arial Narrow" panose="020B0604020202020204" pitchFamily="34" charset="0"/>
              </a:rPr>
              <a:t>, Michael </a:t>
            </a:r>
            <a:r>
              <a:rPr lang="en-US" dirty="0" err="1">
                <a:solidFill>
                  <a:schemeClr val="bg2">
                    <a:lumMod val="85000"/>
                  </a:schemeClr>
                </a:solidFill>
                <a:latin typeface="Arial Narrow" panose="020B0604020202020204" pitchFamily="34" charset="0"/>
                <a:cs typeface="Arial Narrow" panose="020B0604020202020204" pitchFamily="34" charset="0"/>
              </a:rPr>
              <a:t>Rogenmoser</a:t>
            </a:r>
            <a:r>
              <a:rPr lang="en-US" dirty="0">
                <a:solidFill>
                  <a:schemeClr val="bg2">
                    <a:lumMod val="85000"/>
                  </a:schemeClr>
                </a:solidFill>
                <a:latin typeface="Arial Narrow" panose="020B0604020202020204" pitchFamily="34" charset="0"/>
                <a:cs typeface="Arial Narrow" panose="020B0604020202020204" pitchFamily="34" charset="0"/>
              </a:rPr>
              <a:t>, Moritz Scherer, Moritz Schneider, </a:t>
            </a:r>
            <a:r>
              <a:rPr lang="en-US" dirty="0" err="1">
                <a:solidFill>
                  <a:schemeClr val="bg2">
                    <a:lumMod val="85000"/>
                  </a:schemeClr>
                </a:solidFill>
                <a:latin typeface="Arial Narrow" panose="020B0604020202020204" pitchFamily="34" charset="0"/>
                <a:cs typeface="Arial Narrow" panose="020B0604020202020204" pitchFamily="34" charset="0"/>
              </a:rPr>
              <a:t>Nazareno</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Bruschi</a:t>
            </a:r>
            <a:r>
              <a:rPr lang="en-US" dirty="0">
                <a:solidFill>
                  <a:schemeClr val="bg2">
                    <a:lumMod val="85000"/>
                  </a:schemeClr>
                </a:solidFill>
                <a:latin typeface="Arial Narrow" panose="020B0604020202020204" pitchFamily="34" charset="0"/>
                <a:cs typeface="Arial Narrow" panose="020B0604020202020204" pitchFamily="34" charset="0"/>
              </a:rPr>
              <a:t>, Nils </a:t>
            </a:r>
            <a:r>
              <a:rPr lang="en-US" dirty="0" err="1">
                <a:solidFill>
                  <a:schemeClr val="bg2">
                    <a:lumMod val="85000"/>
                  </a:schemeClr>
                </a:solidFill>
                <a:latin typeface="Arial Narrow" panose="020B0604020202020204" pitchFamily="34" charset="0"/>
                <a:cs typeface="Arial Narrow" panose="020B0604020202020204" pitchFamily="34" charset="0"/>
              </a:rPr>
              <a:t>Wistoff</a:t>
            </a:r>
            <a:r>
              <a:rPr lang="en-US" dirty="0">
                <a:solidFill>
                  <a:schemeClr val="bg2">
                    <a:lumMod val="85000"/>
                  </a:schemeClr>
                </a:solidFill>
                <a:latin typeface="Arial Narrow" panose="020B0604020202020204" pitchFamily="34" charset="0"/>
                <a:cs typeface="Arial Narrow" panose="020B0604020202020204" pitchFamily="34" charset="0"/>
              </a:rPr>
              <a:t>, Pasquale Davide Schiavone, Paul Scheffler, Philipp Mayer, Robert </a:t>
            </a:r>
            <a:r>
              <a:rPr lang="en-US" dirty="0" err="1">
                <a:solidFill>
                  <a:schemeClr val="bg2">
                    <a:lumMod val="85000"/>
                  </a:schemeClr>
                </a:solidFill>
                <a:latin typeface="Arial Narrow" panose="020B0604020202020204" pitchFamily="34" charset="0"/>
                <a:cs typeface="Arial Narrow" panose="020B0604020202020204" pitchFamily="34" charset="0"/>
              </a:rPr>
              <a:t>Balas</a:t>
            </a:r>
            <a:r>
              <a:rPr lang="en-US" dirty="0">
                <a:solidFill>
                  <a:schemeClr val="bg2">
                    <a:lumMod val="85000"/>
                  </a:schemeClr>
                </a:solidFill>
                <a:latin typeface="Arial Narrow" panose="020B0604020202020204" pitchFamily="34" charset="0"/>
                <a:cs typeface="Arial Narrow" panose="020B0604020202020204" pitchFamily="34" charset="0"/>
              </a:rPr>
              <a:t>, Samuel Riedel, Sergio Mazzola, Sergei </a:t>
            </a:r>
            <a:r>
              <a:rPr lang="en-US" dirty="0" err="1">
                <a:solidFill>
                  <a:schemeClr val="bg2">
                    <a:lumMod val="85000"/>
                  </a:schemeClr>
                </a:solidFill>
                <a:latin typeface="Arial Narrow" panose="020B0604020202020204" pitchFamily="34" charset="0"/>
                <a:cs typeface="Arial Narrow" panose="020B0604020202020204" pitchFamily="34" charset="0"/>
              </a:rPr>
              <a:t>Vostrikov</a:t>
            </a:r>
            <a:r>
              <a:rPr lang="en-US" dirty="0">
                <a:solidFill>
                  <a:schemeClr val="bg2">
                    <a:lumMod val="85000"/>
                  </a:schemeClr>
                </a:solidFill>
                <a:latin typeface="Arial Narrow" panose="020B0604020202020204" pitchFamily="34" charset="0"/>
                <a:cs typeface="Arial Narrow" panose="020B0604020202020204" pitchFamily="34" charset="0"/>
              </a:rPr>
              <a:t>, Simone </a:t>
            </a:r>
            <a:r>
              <a:rPr lang="en-US" dirty="0" err="1">
                <a:solidFill>
                  <a:schemeClr val="bg2">
                    <a:lumMod val="85000"/>
                  </a:schemeClr>
                </a:solidFill>
                <a:latin typeface="Arial Narrow" panose="020B0604020202020204" pitchFamily="34" charset="0"/>
                <a:cs typeface="Arial Narrow" panose="020B0604020202020204" pitchFamily="34" charset="0"/>
              </a:rPr>
              <a:t>Benatti</a:t>
            </a:r>
            <a:r>
              <a:rPr lang="en-US" dirty="0">
                <a:solidFill>
                  <a:schemeClr val="bg2">
                    <a:lumMod val="85000"/>
                  </a:schemeClr>
                </a:solidFill>
                <a:latin typeface="Arial Narrow" panose="020B0604020202020204" pitchFamily="34" charset="0"/>
                <a:cs typeface="Arial Narrow" panose="020B0604020202020204" pitchFamily="34" charset="0"/>
              </a:rPr>
              <a:t>, Stefan Mach, Thomas Benz, </a:t>
            </a:r>
            <a:r>
              <a:rPr lang="en-US" dirty="0" err="1">
                <a:solidFill>
                  <a:schemeClr val="bg2">
                    <a:lumMod val="85000"/>
                  </a:schemeClr>
                </a:solidFill>
                <a:latin typeface="Arial Narrow" panose="020B0604020202020204" pitchFamily="34" charset="0"/>
                <a:cs typeface="Arial Narrow" panose="020B0604020202020204" pitchFamily="34" charset="0"/>
              </a:rPr>
              <a:t>Thorir</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Ingolfsson</a:t>
            </a:r>
            <a:r>
              <a:rPr lang="en-US" dirty="0">
                <a:solidFill>
                  <a:schemeClr val="bg2">
                    <a:lumMod val="85000"/>
                  </a:schemeClr>
                </a:solidFill>
                <a:latin typeface="Arial Narrow" panose="020B0604020202020204" pitchFamily="34" charset="0"/>
                <a:cs typeface="Arial Narrow" panose="020B0604020202020204" pitchFamily="34" charset="0"/>
              </a:rPr>
              <a:t>, Tim Fischer, Victor Javier </a:t>
            </a:r>
            <a:r>
              <a:rPr lang="en-US" dirty="0" err="1">
                <a:solidFill>
                  <a:schemeClr val="bg2">
                    <a:lumMod val="85000"/>
                  </a:schemeClr>
                </a:solidFill>
                <a:latin typeface="Arial Narrow" panose="020B0604020202020204" pitchFamily="34" charset="0"/>
                <a:cs typeface="Arial Narrow" panose="020B0604020202020204" pitchFamily="34" charset="0"/>
              </a:rPr>
              <a:t>Kartsch</a:t>
            </a:r>
            <a:r>
              <a:rPr lang="en-US" dirty="0">
                <a:solidFill>
                  <a:schemeClr val="bg2">
                    <a:lumMod val="85000"/>
                  </a:schemeClr>
                </a:solidFill>
                <a:latin typeface="Arial Narrow" panose="020B0604020202020204" pitchFamily="34" charset="0"/>
                <a:cs typeface="Arial Narrow" panose="020B0604020202020204" pitchFamily="34" charset="0"/>
              </a:rPr>
              <a:t> </a:t>
            </a:r>
            <a:r>
              <a:rPr lang="en-US" dirty="0" err="1">
                <a:solidFill>
                  <a:schemeClr val="bg2">
                    <a:lumMod val="85000"/>
                  </a:schemeClr>
                </a:solidFill>
                <a:latin typeface="Arial Narrow" panose="020B0604020202020204" pitchFamily="34" charset="0"/>
                <a:cs typeface="Arial Narrow" panose="020B0604020202020204" pitchFamily="34" charset="0"/>
              </a:rPr>
              <a:t>Morinigo</a:t>
            </a:r>
            <a:r>
              <a:rPr lang="en-US" dirty="0">
                <a:solidFill>
                  <a:schemeClr val="bg2">
                    <a:lumMod val="85000"/>
                  </a:schemeClr>
                </a:solidFill>
                <a:latin typeface="Arial Narrow" panose="020B0604020202020204" pitchFamily="34" charset="0"/>
                <a:cs typeface="Arial Narrow" panose="020B0604020202020204" pitchFamily="34" charset="0"/>
              </a:rPr>
              <a:t>, Vlad Niculescu, </a:t>
            </a:r>
            <a:r>
              <a:rPr lang="en-US" dirty="0" err="1">
                <a:solidFill>
                  <a:schemeClr val="bg2">
                    <a:lumMod val="85000"/>
                  </a:schemeClr>
                </a:solidFill>
                <a:latin typeface="Arial Narrow" panose="020B0604020202020204" pitchFamily="34" charset="0"/>
                <a:cs typeface="Arial Narrow" panose="020B0604020202020204" pitchFamily="34" charset="0"/>
              </a:rPr>
              <a:t>Xiaying</a:t>
            </a:r>
            <a:r>
              <a:rPr lang="en-US" dirty="0">
                <a:solidFill>
                  <a:schemeClr val="bg2">
                    <a:lumMod val="85000"/>
                  </a:schemeClr>
                </a:solidFill>
                <a:latin typeface="Arial Narrow" panose="020B0604020202020204" pitchFamily="34" charset="0"/>
                <a:cs typeface="Arial Narrow" panose="020B0604020202020204" pitchFamily="34" charset="0"/>
              </a:rPr>
              <a:t> Wang, </a:t>
            </a:r>
            <a:r>
              <a:rPr lang="en-US" dirty="0" err="1">
                <a:solidFill>
                  <a:schemeClr val="bg2">
                    <a:lumMod val="85000"/>
                  </a:schemeClr>
                </a:solidFill>
                <a:latin typeface="Arial Narrow" panose="020B0604020202020204" pitchFamily="34" charset="0"/>
                <a:cs typeface="Arial Narrow" panose="020B0604020202020204" pitchFamily="34" charset="0"/>
              </a:rPr>
              <a:t>Yichao</a:t>
            </a:r>
            <a:r>
              <a:rPr lang="en-US" dirty="0">
                <a:solidFill>
                  <a:schemeClr val="bg2">
                    <a:lumMod val="85000"/>
                  </a:schemeClr>
                </a:solidFill>
                <a:latin typeface="Arial Narrow" panose="020B0604020202020204" pitchFamily="34" charset="0"/>
                <a:cs typeface="Arial Narrow" panose="020B0604020202020204" pitchFamily="34" charset="0"/>
              </a:rPr>
              <a:t> Zhang, Yvan Tortorella, all our past collaborators </a:t>
            </a:r>
            <a:r>
              <a:rPr lang="en-US" dirty="0">
                <a:solidFill>
                  <a:schemeClr val="accent3"/>
                </a:solidFill>
                <a:latin typeface="Arial Narrow" panose="020B0604020202020204" pitchFamily="34" charset="0"/>
                <a:cs typeface="Arial Narrow" panose="020B0604020202020204" pitchFamily="34" charset="0"/>
              </a:rPr>
              <a:t>and many more that we forgot to mention</a:t>
            </a:r>
            <a:endParaRPr lang="en-US" b="0" i="0" dirty="0">
              <a:solidFill>
                <a:schemeClr val="accent3"/>
              </a:solidFill>
              <a:latin typeface="Arial Narrow" panose="020B0604020202020204" pitchFamily="34" charset="0"/>
              <a:cs typeface="Arial Narrow" panose="020B0604020202020204" pitchFamily="34" charset="0"/>
            </a:endParaRPr>
          </a:p>
        </p:txBody>
      </p:sp>
      <p:pic>
        <p:nvPicPr>
          <p:cNvPr id="3" name="Picture 2" descr="Chart&#10;&#10;Description automatically generated with medium confidence">
            <a:extLst>
              <a:ext uri="{FF2B5EF4-FFF2-40B4-BE49-F238E27FC236}">
                <a16:creationId xmlns:a16="http://schemas.microsoft.com/office/drawing/2014/main" id="{AE6A30E8-7F13-4324-840B-3ACA4B674C75}"/>
              </a:ext>
            </a:extLst>
          </p:cNvPr>
          <p:cNvPicPr>
            <a:picLocks noChangeAspect="1"/>
          </p:cNvPicPr>
          <p:nvPr/>
        </p:nvPicPr>
        <p:blipFill>
          <a:blip r:embed="rId5"/>
          <a:stretch>
            <a:fillRect/>
          </a:stretch>
        </p:blipFill>
        <p:spPr>
          <a:xfrm>
            <a:off x="88430" y="572955"/>
            <a:ext cx="5921350" cy="3916973"/>
          </a:xfrm>
          <a:prstGeom prst="rect">
            <a:avLst/>
          </a:prstGeom>
        </p:spPr>
      </p:pic>
    </p:spTree>
    <p:extLst>
      <p:ext uri="{BB962C8B-B14F-4D97-AF65-F5344CB8AC3E}">
        <p14:creationId xmlns:p14="http://schemas.microsoft.com/office/powerpoint/2010/main" val="3690148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B0AEABA9-99CC-7D43-AE27-EEDF2942DC43}"/>
              </a:ext>
            </a:extLst>
          </p:cNvPr>
          <p:cNvSpPr>
            <a:spLocks noGrp="1"/>
          </p:cNvSpPr>
          <p:nvPr>
            <p:ph type="title" idx="4294967295"/>
          </p:nvPr>
        </p:nvSpPr>
        <p:spPr>
          <a:xfrm>
            <a:off x="615461" y="-15813"/>
            <a:ext cx="10080625" cy="719137"/>
          </a:xfrm>
        </p:spPr>
        <p:txBody>
          <a:bodyPr/>
          <a:lstStyle/>
          <a:p>
            <a:r>
              <a:rPr lang="en-US" dirty="0"/>
              <a:t>Specialize?</a:t>
            </a:r>
            <a:endParaRPr lang="en-US" noProof="0" dirty="0"/>
          </a:p>
        </p:txBody>
      </p:sp>
      <p:pic>
        <p:nvPicPr>
          <p:cNvPr id="39" name="Content Placeholder 38" descr="Timeline&#10;&#10;Description automatically generated">
            <a:extLst>
              <a:ext uri="{FF2B5EF4-FFF2-40B4-BE49-F238E27FC236}">
                <a16:creationId xmlns:a16="http://schemas.microsoft.com/office/drawing/2014/main" id="{737ABF6E-8E52-44F0-BE78-3C05CD2A6410}"/>
              </a:ext>
            </a:extLst>
          </p:cNvPr>
          <p:cNvPicPr>
            <a:picLocks noGrp="1" noChangeAspect="1"/>
          </p:cNvPicPr>
          <p:nvPr>
            <p:ph idx="4294967295"/>
          </p:nvPr>
        </p:nvPicPr>
        <p:blipFill>
          <a:blip r:embed="rId4"/>
          <a:stretch>
            <a:fillRect/>
          </a:stretch>
        </p:blipFill>
        <p:spPr>
          <a:xfrm>
            <a:off x="786912" y="674810"/>
            <a:ext cx="8689975" cy="5216525"/>
          </a:xfrm>
        </p:spPr>
      </p:pic>
      <p:sp>
        <p:nvSpPr>
          <p:cNvPr id="40" name="Arrow: Right 39">
            <a:extLst>
              <a:ext uri="{FF2B5EF4-FFF2-40B4-BE49-F238E27FC236}">
                <a16:creationId xmlns:a16="http://schemas.microsoft.com/office/drawing/2014/main" id="{65E86F58-3F46-4B11-AACC-82BD4084FBD7}"/>
              </a:ext>
            </a:extLst>
          </p:cNvPr>
          <p:cNvSpPr/>
          <p:nvPr/>
        </p:nvSpPr>
        <p:spPr>
          <a:xfrm>
            <a:off x="888029" y="1464385"/>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1" name="Arrow: Right 40">
            <a:extLst>
              <a:ext uri="{FF2B5EF4-FFF2-40B4-BE49-F238E27FC236}">
                <a16:creationId xmlns:a16="http://schemas.microsoft.com/office/drawing/2014/main" id="{4878EE82-150B-4966-808E-2C1CF6D6110A}"/>
              </a:ext>
            </a:extLst>
          </p:cNvPr>
          <p:cNvSpPr/>
          <p:nvPr/>
        </p:nvSpPr>
        <p:spPr>
          <a:xfrm>
            <a:off x="888029" y="1662944"/>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2" name="Arrow: Right 41">
            <a:extLst>
              <a:ext uri="{FF2B5EF4-FFF2-40B4-BE49-F238E27FC236}">
                <a16:creationId xmlns:a16="http://schemas.microsoft.com/office/drawing/2014/main" id="{4960EEC9-D891-41DF-AB70-97FC2D7037F5}"/>
              </a:ext>
            </a:extLst>
          </p:cNvPr>
          <p:cNvSpPr/>
          <p:nvPr/>
        </p:nvSpPr>
        <p:spPr>
          <a:xfrm>
            <a:off x="888029" y="1861503"/>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3" name="Arrow: Right 42">
            <a:extLst>
              <a:ext uri="{FF2B5EF4-FFF2-40B4-BE49-F238E27FC236}">
                <a16:creationId xmlns:a16="http://schemas.microsoft.com/office/drawing/2014/main" id="{EFD23C5C-2A2A-45F4-9F42-F98DC760872D}"/>
              </a:ext>
            </a:extLst>
          </p:cNvPr>
          <p:cNvSpPr/>
          <p:nvPr/>
        </p:nvSpPr>
        <p:spPr>
          <a:xfrm>
            <a:off x="888029" y="2539738"/>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4" name="Arrow: Right 43">
            <a:extLst>
              <a:ext uri="{FF2B5EF4-FFF2-40B4-BE49-F238E27FC236}">
                <a16:creationId xmlns:a16="http://schemas.microsoft.com/office/drawing/2014/main" id="{11F78329-1EC1-41BF-AA9D-C40FF0118E49}"/>
              </a:ext>
            </a:extLst>
          </p:cNvPr>
          <p:cNvSpPr/>
          <p:nvPr/>
        </p:nvSpPr>
        <p:spPr>
          <a:xfrm>
            <a:off x="888029" y="2782754"/>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5" name="Arrow: Right 44">
            <a:extLst>
              <a:ext uri="{FF2B5EF4-FFF2-40B4-BE49-F238E27FC236}">
                <a16:creationId xmlns:a16="http://schemas.microsoft.com/office/drawing/2014/main" id="{07FCE504-9918-466E-8900-AF00F2BD31A3}"/>
              </a:ext>
            </a:extLst>
          </p:cNvPr>
          <p:cNvSpPr/>
          <p:nvPr/>
        </p:nvSpPr>
        <p:spPr>
          <a:xfrm>
            <a:off x="888028" y="3667609"/>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6" name="Arrow: Right 45">
            <a:extLst>
              <a:ext uri="{FF2B5EF4-FFF2-40B4-BE49-F238E27FC236}">
                <a16:creationId xmlns:a16="http://schemas.microsoft.com/office/drawing/2014/main" id="{077C6C6B-A44B-4E9E-A1D1-32DF9149649A}"/>
              </a:ext>
            </a:extLst>
          </p:cNvPr>
          <p:cNvSpPr/>
          <p:nvPr/>
        </p:nvSpPr>
        <p:spPr>
          <a:xfrm>
            <a:off x="888027" y="4552464"/>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7" name="Arrow: Right 46">
            <a:extLst>
              <a:ext uri="{FF2B5EF4-FFF2-40B4-BE49-F238E27FC236}">
                <a16:creationId xmlns:a16="http://schemas.microsoft.com/office/drawing/2014/main" id="{196D4496-6641-441E-95E5-57044135ADD2}"/>
              </a:ext>
            </a:extLst>
          </p:cNvPr>
          <p:cNvSpPr/>
          <p:nvPr/>
        </p:nvSpPr>
        <p:spPr>
          <a:xfrm>
            <a:off x="888029" y="4110036"/>
            <a:ext cx="316523" cy="92319"/>
          </a:xfrm>
          <a:prstGeom prst="rightArrow">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49" name="Slide Number Placeholder 25">
            <a:extLst>
              <a:ext uri="{FF2B5EF4-FFF2-40B4-BE49-F238E27FC236}">
                <a16:creationId xmlns:a16="http://schemas.microsoft.com/office/drawing/2014/main" id="{96BF8B88-1062-45F3-833C-CA852DFF23E5}"/>
              </a:ext>
            </a:extLst>
          </p:cNvPr>
          <p:cNvSpPr txBox="1">
            <a:spLocks/>
          </p:cNvSpPr>
          <p:nvPr/>
        </p:nvSpPr>
        <p:spPr>
          <a:xfrm>
            <a:off x="10870336" y="6264832"/>
            <a:ext cx="720000" cy="180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5ACA52AF-F19D-405C-AD5F-7D94B96A5CC3}" type="slidenum">
              <a:rPr lang="de-CH" sz="1200" smtClean="0"/>
              <a:pPr algn="r"/>
              <a:t>47</a:t>
            </a:fld>
            <a:endParaRPr lang="de-CH" sz="1200" dirty="0"/>
          </a:p>
        </p:txBody>
      </p:sp>
      <p:pic>
        <p:nvPicPr>
          <p:cNvPr id="51" name="Picture 50">
            <a:extLst>
              <a:ext uri="{FF2B5EF4-FFF2-40B4-BE49-F238E27FC236}">
                <a16:creationId xmlns:a16="http://schemas.microsoft.com/office/drawing/2014/main" id="{6E554836-0E15-4098-97FB-2E98ACAA1C4C}"/>
              </a:ext>
            </a:extLst>
          </p:cNvPr>
          <p:cNvPicPr>
            <a:picLocks noChangeAspect="1"/>
          </p:cNvPicPr>
          <p:nvPr/>
        </p:nvPicPr>
        <p:blipFill>
          <a:blip r:embed="rId5"/>
          <a:stretch>
            <a:fillRect/>
          </a:stretch>
        </p:blipFill>
        <p:spPr>
          <a:xfrm>
            <a:off x="7244029" y="2042058"/>
            <a:ext cx="3784922" cy="2879634"/>
          </a:xfrm>
          <a:prstGeom prst="rect">
            <a:avLst/>
          </a:prstGeom>
        </p:spPr>
      </p:pic>
      <p:sp>
        <p:nvSpPr>
          <p:cNvPr id="14" name="TextBox 13">
            <a:extLst>
              <a:ext uri="{FF2B5EF4-FFF2-40B4-BE49-F238E27FC236}">
                <a16:creationId xmlns:a16="http://schemas.microsoft.com/office/drawing/2014/main" id="{45D07207-6953-4AA8-901B-8A69BF61ADCD}"/>
              </a:ext>
            </a:extLst>
          </p:cNvPr>
          <p:cNvSpPr txBox="1"/>
          <p:nvPr/>
        </p:nvSpPr>
        <p:spPr>
          <a:xfrm>
            <a:off x="2991362" y="5479645"/>
            <a:ext cx="5755743" cy="383182"/>
          </a:xfrm>
          <a:prstGeom prst="rect">
            <a:avLst/>
          </a:prstGeom>
          <a:noFill/>
        </p:spPr>
        <p:txBody>
          <a:bodyPr wrap="none" rtlCol="0">
            <a:spAutoFit/>
          </a:bodyPr>
          <a:lstStyle/>
          <a:p>
            <a:r>
              <a:rPr lang="en-US" sz="1890" b="1" dirty="0">
                <a:solidFill>
                  <a:srgbClr val="FF0000"/>
                </a:solidFill>
              </a:rPr>
              <a:t>Avoid over-specialization (small market window)</a:t>
            </a:r>
          </a:p>
        </p:txBody>
      </p:sp>
      <p:pic>
        <p:nvPicPr>
          <p:cNvPr id="15" name="Graphic 14" descr="Slippery with solid fill">
            <a:extLst>
              <a:ext uri="{FF2B5EF4-FFF2-40B4-BE49-F238E27FC236}">
                <a16:creationId xmlns:a16="http://schemas.microsoft.com/office/drawing/2014/main" id="{F9E8B6E6-35D8-4A63-832B-2805BD4C9D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37002" y="5155382"/>
            <a:ext cx="739885" cy="739885"/>
          </a:xfrm>
          <a:prstGeom prst="rect">
            <a:avLst/>
          </a:prstGeom>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14888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1" name="Straight Arrow Connector 110">
            <a:extLst>
              <a:ext uri="{FF2B5EF4-FFF2-40B4-BE49-F238E27FC236}">
                <a16:creationId xmlns:a16="http://schemas.microsoft.com/office/drawing/2014/main" id="{E559EF6A-797A-4C41-A6AA-5B1EFE4D413A}"/>
              </a:ext>
            </a:extLst>
          </p:cNvPr>
          <p:cNvCxnSpPr>
            <a:cxnSpLocks/>
            <a:stCxn id="66" idx="3"/>
            <a:endCxn id="67" idx="1"/>
          </p:cNvCxnSpPr>
          <p:nvPr/>
        </p:nvCxnSpPr>
        <p:spPr>
          <a:xfrm>
            <a:off x="3728997" y="4325625"/>
            <a:ext cx="1446086" cy="0"/>
          </a:xfrm>
          <a:prstGeom prst="straightConnector1">
            <a:avLst/>
          </a:prstGeom>
          <a:ln w="12700" cap="sq">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DA8E183C-3C42-554D-A9FF-C57392050C4E}"/>
              </a:ext>
            </a:extLst>
          </p:cNvPr>
          <p:cNvCxnSpPr>
            <a:cxnSpLocks/>
            <a:stCxn id="67" idx="3"/>
            <a:endCxn id="68" idx="1"/>
          </p:cNvCxnSpPr>
          <p:nvPr/>
        </p:nvCxnSpPr>
        <p:spPr>
          <a:xfrm>
            <a:off x="6025500" y="4325625"/>
            <a:ext cx="2126420" cy="0"/>
          </a:xfrm>
          <a:prstGeom prst="straightConnector1">
            <a:avLst/>
          </a:prstGeom>
          <a:ln w="12700" cap="sq">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40A79ED8-6427-CC4E-BA60-42172B80EDFD}"/>
              </a:ext>
            </a:extLst>
          </p:cNvPr>
          <p:cNvSpPr>
            <a:spLocks noGrp="1"/>
          </p:cNvSpPr>
          <p:nvPr>
            <p:ph type="dt" sz="half" idx="10"/>
          </p:nvPr>
        </p:nvSpPr>
        <p:spPr/>
        <p:txBody>
          <a:bodyPr/>
          <a:lstStyle/>
          <a:p>
            <a:r>
              <a:rPr lang="de-CH"/>
              <a:t>09.03.2021</a:t>
            </a:r>
            <a:endParaRPr lang="en-GB" dirty="0"/>
          </a:p>
        </p:txBody>
      </p:sp>
      <p:sp>
        <p:nvSpPr>
          <p:cNvPr id="6" name="Slide Number Placeholder 5">
            <a:extLst>
              <a:ext uri="{FF2B5EF4-FFF2-40B4-BE49-F238E27FC236}">
                <a16:creationId xmlns:a16="http://schemas.microsoft.com/office/drawing/2014/main" id="{5AA1C0A1-2194-9C47-977C-B45D92C4DA17}"/>
              </a:ext>
            </a:extLst>
          </p:cNvPr>
          <p:cNvSpPr>
            <a:spLocks noGrp="1"/>
          </p:cNvSpPr>
          <p:nvPr>
            <p:ph type="sldNum" sz="quarter" idx="12"/>
          </p:nvPr>
        </p:nvSpPr>
        <p:spPr/>
        <p:txBody>
          <a:bodyPr/>
          <a:lstStyle/>
          <a:p>
            <a:fld id="{6C6AE60A-B69C-4790-82F7-3882EDF23186}" type="slidenum">
              <a:rPr lang="en-GB" smtClean="0"/>
              <a:t>48</a:t>
            </a:fld>
            <a:endParaRPr lang="en-GB" dirty="0"/>
          </a:p>
        </p:txBody>
      </p:sp>
      <p:sp>
        <p:nvSpPr>
          <p:cNvPr id="7" name="Title 6">
            <a:extLst>
              <a:ext uri="{FF2B5EF4-FFF2-40B4-BE49-F238E27FC236}">
                <a16:creationId xmlns:a16="http://schemas.microsoft.com/office/drawing/2014/main" id="{7CBC3989-183D-9D42-8543-5BBCACCF8D54}"/>
              </a:ext>
            </a:extLst>
          </p:cNvPr>
          <p:cNvSpPr>
            <a:spLocks noGrp="1"/>
          </p:cNvSpPr>
          <p:nvPr>
            <p:ph type="title"/>
          </p:nvPr>
        </p:nvSpPr>
        <p:spPr>
          <a:xfrm>
            <a:off x="1183262" y="145143"/>
            <a:ext cx="10080625" cy="719138"/>
          </a:xfrm>
        </p:spPr>
        <p:txBody>
          <a:bodyPr/>
          <a:lstStyle/>
          <a:p>
            <a:r>
              <a:rPr lang="en-GB" sz="4000" dirty="0"/>
              <a:t>SSR+FREP Streaming for Energy Efficiency</a:t>
            </a:r>
          </a:p>
        </p:txBody>
      </p:sp>
      <p:sp>
        <p:nvSpPr>
          <p:cNvPr id="64" name="Rectangle 63">
            <a:extLst>
              <a:ext uri="{FF2B5EF4-FFF2-40B4-BE49-F238E27FC236}">
                <a16:creationId xmlns:a16="http://schemas.microsoft.com/office/drawing/2014/main" id="{34717202-83B7-EA42-ABA0-4C06E4C6E541}"/>
              </a:ext>
            </a:extLst>
          </p:cNvPr>
          <p:cNvSpPr/>
          <p:nvPr/>
        </p:nvSpPr>
        <p:spPr>
          <a:xfrm>
            <a:off x="2240305" y="2488445"/>
            <a:ext cx="7381486" cy="2724828"/>
          </a:xfrm>
          <a:prstGeom prst="rect">
            <a:avLst/>
          </a:prstGeom>
          <a:noFill/>
          <a:ln w="1270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GB" sz="1323" dirty="0">
                <a:solidFill>
                  <a:schemeClr val="bg1">
                    <a:lumMod val="50000"/>
                  </a:schemeClr>
                </a:solidFill>
              </a:rPr>
              <a:t>Core Complex</a:t>
            </a:r>
          </a:p>
        </p:txBody>
      </p:sp>
      <p:sp>
        <p:nvSpPr>
          <p:cNvPr id="65" name="Rectangle 64">
            <a:extLst>
              <a:ext uri="{FF2B5EF4-FFF2-40B4-BE49-F238E27FC236}">
                <a16:creationId xmlns:a16="http://schemas.microsoft.com/office/drawing/2014/main" id="{7E93B785-D6CE-CD45-89B0-9B7056FA2DA0}"/>
              </a:ext>
            </a:extLst>
          </p:cNvPr>
          <p:cNvSpPr/>
          <p:nvPr/>
        </p:nvSpPr>
        <p:spPr>
          <a:xfrm>
            <a:off x="2240304" y="1876077"/>
            <a:ext cx="7381465" cy="340167"/>
          </a:xfrm>
          <a:prstGeom prst="rect">
            <a:avLst/>
          </a:prstGeom>
          <a:solidFill>
            <a:srgbClr val="FFC000">
              <a:alpha val="34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956013"/>
                </a:solidFill>
              </a:rPr>
              <a:t>Memory</a:t>
            </a:r>
          </a:p>
        </p:txBody>
      </p:sp>
      <p:sp>
        <p:nvSpPr>
          <p:cNvPr id="66" name="Rectangle 65">
            <a:extLst>
              <a:ext uri="{FF2B5EF4-FFF2-40B4-BE49-F238E27FC236}">
                <a16:creationId xmlns:a16="http://schemas.microsoft.com/office/drawing/2014/main" id="{D21CF1CD-696B-444A-BE19-814733A54E7D}"/>
              </a:ext>
            </a:extLst>
          </p:cNvPr>
          <p:cNvSpPr/>
          <p:nvPr/>
        </p:nvSpPr>
        <p:spPr>
          <a:xfrm>
            <a:off x="2538414" y="3815375"/>
            <a:ext cx="1190583" cy="1020500"/>
          </a:xfrm>
          <a:prstGeom prst="rect">
            <a:avLst/>
          </a:prstGeom>
          <a:solidFill>
            <a:srgbClr val="0070C0">
              <a:alpha val="34000"/>
            </a:srgb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70C0"/>
                </a:solidFill>
              </a:rPr>
              <a:t>Snitch Core</a:t>
            </a:r>
          </a:p>
        </p:txBody>
      </p:sp>
      <p:sp>
        <p:nvSpPr>
          <p:cNvPr id="67" name="Rectangle 66">
            <a:extLst>
              <a:ext uri="{FF2B5EF4-FFF2-40B4-BE49-F238E27FC236}">
                <a16:creationId xmlns:a16="http://schemas.microsoft.com/office/drawing/2014/main" id="{0F40DFA8-74E7-5041-B417-6C09D4F2C73F}"/>
              </a:ext>
            </a:extLst>
          </p:cNvPr>
          <p:cNvSpPr/>
          <p:nvPr/>
        </p:nvSpPr>
        <p:spPr>
          <a:xfrm>
            <a:off x="5175083" y="3815375"/>
            <a:ext cx="850417" cy="1020500"/>
          </a:xfrm>
          <a:prstGeom prst="rect">
            <a:avLst/>
          </a:prstGeom>
          <a:solidFill>
            <a:srgbClr val="00B050">
              <a:alpha val="34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rPr>
              <a:t>FPU</a:t>
            </a:r>
          </a:p>
        </p:txBody>
      </p:sp>
      <p:sp>
        <p:nvSpPr>
          <p:cNvPr id="68" name="Rectangle 67">
            <a:extLst>
              <a:ext uri="{FF2B5EF4-FFF2-40B4-BE49-F238E27FC236}">
                <a16:creationId xmlns:a16="http://schemas.microsoft.com/office/drawing/2014/main" id="{FA355FE6-1B71-3E42-8B1E-C706AD068BED}"/>
              </a:ext>
            </a:extLst>
          </p:cNvPr>
          <p:cNvSpPr/>
          <p:nvPr/>
        </p:nvSpPr>
        <p:spPr>
          <a:xfrm>
            <a:off x="8151920" y="3815375"/>
            <a:ext cx="1190583" cy="1020500"/>
          </a:xfrm>
          <a:prstGeom prst="rect">
            <a:avLst/>
          </a:prstGeom>
          <a:solidFill>
            <a:schemeClr val="bg1">
              <a:lumMod val="50000"/>
              <a:alpha val="34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lumMod val="50000"/>
                  </a:schemeClr>
                </a:solidFill>
              </a:rPr>
              <a:t>FP Register File</a:t>
            </a:r>
          </a:p>
        </p:txBody>
      </p:sp>
      <p:sp>
        <p:nvSpPr>
          <p:cNvPr id="69" name="Rectangle 68">
            <a:extLst>
              <a:ext uri="{FF2B5EF4-FFF2-40B4-BE49-F238E27FC236}">
                <a16:creationId xmlns:a16="http://schemas.microsoft.com/office/drawing/2014/main" id="{277C0F67-B14C-F940-BCF0-530791240800}"/>
              </a:ext>
            </a:extLst>
          </p:cNvPr>
          <p:cNvSpPr/>
          <p:nvPr/>
        </p:nvSpPr>
        <p:spPr>
          <a:xfrm>
            <a:off x="6238293" y="2760685"/>
            <a:ext cx="1700833" cy="680333"/>
          </a:xfrm>
          <a:prstGeom prst="rect">
            <a:avLst/>
          </a:prstGeom>
          <a:solidFill>
            <a:srgbClr val="7030A0">
              <a:alpha val="34000"/>
            </a:srgbClr>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7030A0"/>
                </a:solidFill>
              </a:rPr>
              <a:t>Address Generator Unit</a:t>
            </a:r>
          </a:p>
        </p:txBody>
      </p:sp>
      <p:sp>
        <p:nvSpPr>
          <p:cNvPr id="70" name="Rectangle 69">
            <a:extLst>
              <a:ext uri="{FF2B5EF4-FFF2-40B4-BE49-F238E27FC236}">
                <a16:creationId xmlns:a16="http://schemas.microsoft.com/office/drawing/2014/main" id="{BA0EE312-83DE-2F46-A663-A1178740B134}"/>
              </a:ext>
            </a:extLst>
          </p:cNvPr>
          <p:cNvSpPr/>
          <p:nvPr/>
        </p:nvSpPr>
        <p:spPr>
          <a:xfrm>
            <a:off x="6408376" y="3815375"/>
            <a:ext cx="1360667" cy="1020500"/>
          </a:xfrm>
          <a:prstGeom prst="rect">
            <a:avLst/>
          </a:prstGeom>
          <a:solidFill>
            <a:srgbClr val="7030A0">
              <a:alpha val="34000"/>
            </a:srgbClr>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7030A0"/>
                </a:solidFill>
              </a:rPr>
              <a:t>Stream Semantic Registers</a:t>
            </a:r>
          </a:p>
        </p:txBody>
      </p:sp>
      <p:sp>
        <p:nvSpPr>
          <p:cNvPr id="71" name="Rectangle 70">
            <a:extLst>
              <a:ext uri="{FF2B5EF4-FFF2-40B4-BE49-F238E27FC236}">
                <a16:creationId xmlns:a16="http://schemas.microsoft.com/office/drawing/2014/main" id="{6ABE7E4E-C33F-FE4F-80F9-65D4B196DE98}"/>
              </a:ext>
            </a:extLst>
          </p:cNvPr>
          <p:cNvSpPr/>
          <p:nvPr/>
        </p:nvSpPr>
        <p:spPr>
          <a:xfrm rot="5400000">
            <a:off x="3771707" y="3985458"/>
            <a:ext cx="1360667" cy="680333"/>
          </a:xfrm>
          <a:prstGeom prst="rect">
            <a:avLst/>
          </a:prstGeom>
          <a:solidFill>
            <a:srgbClr val="7030A0">
              <a:alpha val="34000"/>
            </a:srgbClr>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7030A0"/>
                </a:solidFill>
              </a:rPr>
              <a:t>Sequencer</a:t>
            </a:r>
          </a:p>
        </p:txBody>
      </p:sp>
      <p:cxnSp>
        <p:nvCxnSpPr>
          <p:cNvPr id="73" name="Straight Arrow Connector 72">
            <a:extLst>
              <a:ext uri="{FF2B5EF4-FFF2-40B4-BE49-F238E27FC236}">
                <a16:creationId xmlns:a16="http://schemas.microsoft.com/office/drawing/2014/main" id="{454D06FD-31B9-BF49-A0A4-1470322565CE}"/>
              </a:ext>
            </a:extLst>
          </p:cNvPr>
          <p:cNvCxnSpPr>
            <a:cxnSpLocks/>
            <a:stCxn id="66" idx="0"/>
          </p:cNvCxnSpPr>
          <p:nvPr/>
        </p:nvCxnSpPr>
        <p:spPr>
          <a:xfrm flipV="1">
            <a:off x="3133705" y="2229231"/>
            <a:ext cx="0" cy="1586144"/>
          </a:xfrm>
          <a:prstGeom prst="straightConnector1">
            <a:avLst/>
          </a:prstGeom>
          <a:ln w="12700" cap="sq">
            <a:solidFill>
              <a:schemeClr val="tx1"/>
            </a:solidFill>
            <a:round/>
            <a:headEnd type="triangle" w="med" len="med"/>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15EF4FCE-F103-B948-87B7-E1E11ECA72DE}"/>
              </a:ext>
            </a:extLst>
          </p:cNvPr>
          <p:cNvCxnSpPr>
            <a:stCxn id="66" idx="3"/>
            <a:endCxn id="71" idx="2"/>
          </p:cNvCxnSpPr>
          <p:nvPr/>
        </p:nvCxnSpPr>
        <p:spPr>
          <a:xfrm>
            <a:off x="3728997" y="4325625"/>
            <a:ext cx="382876" cy="0"/>
          </a:xfrm>
          <a:prstGeom prst="straightConnector1">
            <a:avLst/>
          </a:prstGeom>
          <a:ln w="12700" cap="sq">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0E5F887-4D47-F741-89DE-985E5E81005C}"/>
              </a:ext>
            </a:extLst>
          </p:cNvPr>
          <p:cNvCxnSpPr>
            <a:cxnSpLocks/>
            <a:stCxn id="71" idx="0"/>
            <a:endCxn id="67" idx="1"/>
          </p:cNvCxnSpPr>
          <p:nvPr/>
        </p:nvCxnSpPr>
        <p:spPr>
          <a:xfrm>
            <a:off x="4792207" y="4325625"/>
            <a:ext cx="382876" cy="0"/>
          </a:xfrm>
          <a:prstGeom prst="straightConnector1">
            <a:avLst/>
          </a:prstGeom>
          <a:ln w="50800" cap="flat">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F7ACC529-B3ED-E449-97A0-357F3EF874E7}"/>
              </a:ext>
            </a:extLst>
          </p:cNvPr>
          <p:cNvCxnSpPr>
            <a:cxnSpLocks/>
            <a:stCxn id="67" idx="3"/>
            <a:endCxn id="70" idx="1"/>
          </p:cNvCxnSpPr>
          <p:nvPr/>
        </p:nvCxnSpPr>
        <p:spPr>
          <a:xfrm>
            <a:off x="6025500" y="4325625"/>
            <a:ext cx="382876" cy="0"/>
          </a:xfrm>
          <a:prstGeom prst="straightConnector1">
            <a:avLst/>
          </a:prstGeom>
          <a:ln w="50800" cap="flat">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CC5E0605-E6E8-7340-8143-F5B96410AC5F}"/>
              </a:ext>
            </a:extLst>
          </p:cNvPr>
          <p:cNvCxnSpPr>
            <a:cxnSpLocks/>
            <a:stCxn id="70" idx="3"/>
            <a:endCxn id="68" idx="1"/>
          </p:cNvCxnSpPr>
          <p:nvPr/>
        </p:nvCxnSpPr>
        <p:spPr>
          <a:xfrm>
            <a:off x="7769043" y="4325625"/>
            <a:ext cx="382876" cy="0"/>
          </a:xfrm>
          <a:prstGeom prst="straightConnector1">
            <a:avLst/>
          </a:prstGeom>
          <a:ln w="50800" cap="flat">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0633A273-8D06-7C42-B3C4-6E709D8D434B}"/>
              </a:ext>
            </a:extLst>
          </p:cNvPr>
          <p:cNvCxnSpPr>
            <a:cxnSpLocks/>
            <a:stCxn id="70" idx="0"/>
            <a:endCxn id="69" idx="2"/>
          </p:cNvCxnSpPr>
          <p:nvPr/>
        </p:nvCxnSpPr>
        <p:spPr>
          <a:xfrm flipV="1">
            <a:off x="7088710" y="3441018"/>
            <a:ext cx="0" cy="374357"/>
          </a:xfrm>
          <a:prstGeom prst="straightConnector1">
            <a:avLst/>
          </a:prstGeom>
          <a:ln w="50800" cap="flat">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2A1038D8-7CE1-9A41-910F-BCF3013C895B}"/>
              </a:ext>
            </a:extLst>
          </p:cNvPr>
          <p:cNvCxnSpPr>
            <a:cxnSpLocks/>
          </p:cNvCxnSpPr>
          <p:nvPr/>
        </p:nvCxnSpPr>
        <p:spPr>
          <a:xfrm flipV="1">
            <a:off x="6893031" y="2211899"/>
            <a:ext cx="0" cy="552975"/>
          </a:xfrm>
          <a:prstGeom prst="straightConnector1">
            <a:avLst/>
          </a:prstGeom>
          <a:ln w="50800" cap="sq">
            <a:solidFill>
              <a:srgbClr val="7030A0"/>
            </a:solidFill>
            <a:round/>
            <a:headEnd type="triangle" w="med" len="med"/>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57758684-130C-574C-81E2-3F1D468208F7}"/>
              </a:ext>
            </a:extLst>
          </p:cNvPr>
          <p:cNvCxnSpPr>
            <a:cxnSpLocks/>
          </p:cNvCxnSpPr>
          <p:nvPr/>
        </p:nvCxnSpPr>
        <p:spPr>
          <a:xfrm flipV="1">
            <a:off x="7301276" y="2211899"/>
            <a:ext cx="0" cy="552975"/>
          </a:xfrm>
          <a:prstGeom prst="straightConnector1">
            <a:avLst/>
          </a:prstGeom>
          <a:ln w="50800" cap="sq">
            <a:solidFill>
              <a:srgbClr val="7030A0"/>
            </a:solidFill>
            <a:round/>
            <a:headEnd type="triangle" w="med" len="med"/>
            <a:tailEnd type="triangl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7929EF5F-D85E-AC42-B149-61243E491AD6}"/>
              </a:ext>
            </a:extLst>
          </p:cNvPr>
          <p:cNvSpPr/>
          <p:nvPr/>
        </p:nvSpPr>
        <p:spPr>
          <a:xfrm>
            <a:off x="7088710" y="5278198"/>
            <a:ext cx="2166340" cy="646331"/>
          </a:xfrm>
          <a:prstGeom prst="rect">
            <a:avLst/>
          </a:prstGeom>
        </p:spPr>
        <p:txBody>
          <a:bodyPr wrap="square">
            <a:spAutoFit/>
          </a:bodyPr>
          <a:lstStyle/>
          <a:p>
            <a:r>
              <a:rPr lang="en-GB" dirty="0"/>
              <a:t>Some registers redirect to memory</a:t>
            </a:r>
            <a:endParaRPr lang="en-GB" dirty="0">
              <a:solidFill>
                <a:srgbClr val="C00000"/>
              </a:solidFill>
            </a:endParaRPr>
          </a:p>
        </p:txBody>
      </p:sp>
      <p:cxnSp>
        <p:nvCxnSpPr>
          <p:cNvPr id="120" name="Straight Arrow Connector 119">
            <a:extLst>
              <a:ext uri="{FF2B5EF4-FFF2-40B4-BE49-F238E27FC236}">
                <a16:creationId xmlns:a16="http://schemas.microsoft.com/office/drawing/2014/main" id="{2C72B9C7-29F9-5145-815D-AC907151D428}"/>
              </a:ext>
            </a:extLst>
          </p:cNvPr>
          <p:cNvCxnSpPr>
            <a:cxnSpLocks/>
          </p:cNvCxnSpPr>
          <p:nvPr/>
        </p:nvCxnSpPr>
        <p:spPr>
          <a:xfrm flipH="1" flipV="1">
            <a:off x="7554856" y="4734847"/>
            <a:ext cx="224646" cy="587536"/>
          </a:xfrm>
          <a:prstGeom prst="straightConnector1">
            <a:avLst/>
          </a:prstGeom>
          <a:noFill/>
          <a:ln w="50800">
            <a:solidFill>
              <a:srgbClr val="00B050"/>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24" name="Rectangle 123">
            <a:extLst>
              <a:ext uri="{FF2B5EF4-FFF2-40B4-BE49-F238E27FC236}">
                <a16:creationId xmlns:a16="http://schemas.microsoft.com/office/drawing/2014/main" id="{2C844135-496D-6549-BD48-7257EAC2300F}"/>
              </a:ext>
            </a:extLst>
          </p:cNvPr>
          <p:cNvSpPr/>
          <p:nvPr/>
        </p:nvSpPr>
        <p:spPr>
          <a:xfrm>
            <a:off x="7904837" y="1047457"/>
            <a:ext cx="2595582" cy="369332"/>
          </a:xfrm>
          <a:prstGeom prst="rect">
            <a:avLst/>
          </a:prstGeom>
        </p:spPr>
        <p:txBody>
          <a:bodyPr wrap="none">
            <a:spAutoFit/>
          </a:bodyPr>
          <a:lstStyle/>
          <a:p>
            <a:r>
              <a:rPr lang="en-GB" dirty="0"/>
              <a:t>Programmable patterns</a:t>
            </a:r>
            <a:endParaRPr lang="en-GB" dirty="0">
              <a:solidFill>
                <a:srgbClr val="C00000"/>
              </a:solidFill>
            </a:endParaRPr>
          </a:p>
        </p:txBody>
      </p:sp>
      <p:cxnSp>
        <p:nvCxnSpPr>
          <p:cNvPr id="125" name="Straight Arrow Connector 124">
            <a:extLst>
              <a:ext uri="{FF2B5EF4-FFF2-40B4-BE49-F238E27FC236}">
                <a16:creationId xmlns:a16="http://schemas.microsoft.com/office/drawing/2014/main" id="{B4B7CC85-E10C-604B-84D1-06CB94622C74}"/>
              </a:ext>
            </a:extLst>
          </p:cNvPr>
          <p:cNvCxnSpPr>
            <a:cxnSpLocks/>
          </p:cNvCxnSpPr>
          <p:nvPr/>
        </p:nvCxnSpPr>
        <p:spPr>
          <a:xfrm flipH="1">
            <a:off x="7693100" y="1382437"/>
            <a:ext cx="466573" cy="1468840"/>
          </a:xfrm>
          <a:prstGeom prst="straightConnector1">
            <a:avLst/>
          </a:prstGeom>
          <a:noFill/>
          <a:ln w="50800">
            <a:solidFill>
              <a:srgbClr val="00B050"/>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29" name="Rectangle 128">
            <a:extLst>
              <a:ext uri="{FF2B5EF4-FFF2-40B4-BE49-F238E27FC236}">
                <a16:creationId xmlns:a16="http://schemas.microsoft.com/office/drawing/2014/main" id="{867C1D06-6137-634E-9265-81492D15E11C}"/>
              </a:ext>
            </a:extLst>
          </p:cNvPr>
          <p:cNvSpPr/>
          <p:nvPr/>
        </p:nvSpPr>
        <p:spPr>
          <a:xfrm>
            <a:off x="1971282" y="1132465"/>
            <a:ext cx="2064031" cy="646331"/>
          </a:xfrm>
          <a:prstGeom prst="rect">
            <a:avLst/>
          </a:prstGeom>
        </p:spPr>
        <p:txBody>
          <a:bodyPr wrap="square">
            <a:spAutoFit/>
          </a:bodyPr>
          <a:lstStyle/>
          <a:p>
            <a:r>
              <a:rPr lang="en-GB" dirty="0"/>
              <a:t>Repeat list of float instructions</a:t>
            </a:r>
            <a:endParaRPr lang="en-GB" dirty="0">
              <a:solidFill>
                <a:srgbClr val="C00000"/>
              </a:solidFill>
            </a:endParaRPr>
          </a:p>
        </p:txBody>
      </p:sp>
      <p:cxnSp>
        <p:nvCxnSpPr>
          <p:cNvPr id="130" name="Straight Arrow Connector 129">
            <a:extLst>
              <a:ext uri="{FF2B5EF4-FFF2-40B4-BE49-F238E27FC236}">
                <a16:creationId xmlns:a16="http://schemas.microsoft.com/office/drawing/2014/main" id="{A3AE3120-37B0-7542-BD91-41A86366C338}"/>
              </a:ext>
            </a:extLst>
          </p:cNvPr>
          <p:cNvCxnSpPr>
            <a:cxnSpLocks/>
          </p:cNvCxnSpPr>
          <p:nvPr/>
        </p:nvCxnSpPr>
        <p:spPr>
          <a:xfrm>
            <a:off x="3372983" y="1537961"/>
            <a:ext cx="984987" cy="2056376"/>
          </a:xfrm>
          <a:prstGeom prst="straightConnector1">
            <a:avLst/>
          </a:prstGeom>
          <a:noFill/>
          <a:ln w="50800">
            <a:solidFill>
              <a:srgbClr val="00B050"/>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34" name="Rectangle 133">
            <a:extLst>
              <a:ext uri="{FF2B5EF4-FFF2-40B4-BE49-F238E27FC236}">
                <a16:creationId xmlns:a16="http://schemas.microsoft.com/office/drawing/2014/main" id="{5970FDC1-0A83-D849-8AE3-D92D3B74888F}"/>
              </a:ext>
            </a:extLst>
          </p:cNvPr>
          <p:cNvSpPr/>
          <p:nvPr/>
        </p:nvSpPr>
        <p:spPr>
          <a:xfrm>
            <a:off x="4285395" y="1311488"/>
            <a:ext cx="2364750" cy="369332"/>
          </a:xfrm>
          <a:prstGeom prst="rect">
            <a:avLst/>
          </a:prstGeom>
        </p:spPr>
        <p:txBody>
          <a:bodyPr wrap="none">
            <a:spAutoFit/>
          </a:bodyPr>
          <a:lstStyle/>
          <a:p>
            <a:r>
              <a:rPr lang="en-GB" dirty="0"/>
              <a:t>Amplified instructions</a:t>
            </a:r>
            <a:endParaRPr lang="en-GB" dirty="0">
              <a:solidFill>
                <a:srgbClr val="C00000"/>
              </a:solidFill>
            </a:endParaRPr>
          </a:p>
        </p:txBody>
      </p:sp>
      <p:cxnSp>
        <p:nvCxnSpPr>
          <p:cNvPr id="135" name="Straight Arrow Connector 134">
            <a:extLst>
              <a:ext uri="{FF2B5EF4-FFF2-40B4-BE49-F238E27FC236}">
                <a16:creationId xmlns:a16="http://schemas.microsoft.com/office/drawing/2014/main" id="{F6A58D5F-7953-2141-AABA-85F369B3741F}"/>
              </a:ext>
            </a:extLst>
          </p:cNvPr>
          <p:cNvCxnSpPr>
            <a:cxnSpLocks/>
          </p:cNvCxnSpPr>
          <p:nvPr/>
        </p:nvCxnSpPr>
        <p:spPr>
          <a:xfrm flipH="1">
            <a:off x="4962786" y="1710766"/>
            <a:ext cx="311048" cy="2557509"/>
          </a:xfrm>
          <a:prstGeom prst="straightConnector1">
            <a:avLst/>
          </a:prstGeom>
          <a:noFill/>
          <a:ln w="50800">
            <a:solidFill>
              <a:srgbClr val="00B050"/>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38" name="Rectangle 137">
            <a:extLst>
              <a:ext uri="{FF2B5EF4-FFF2-40B4-BE49-F238E27FC236}">
                <a16:creationId xmlns:a16="http://schemas.microsoft.com/office/drawing/2014/main" id="{31296650-B121-3F4E-AEAC-DF60DA066671}"/>
              </a:ext>
            </a:extLst>
          </p:cNvPr>
          <p:cNvSpPr/>
          <p:nvPr/>
        </p:nvSpPr>
        <p:spPr>
          <a:xfrm>
            <a:off x="2149141" y="5419041"/>
            <a:ext cx="1526342" cy="646331"/>
          </a:xfrm>
          <a:prstGeom prst="rect">
            <a:avLst/>
          </a:prstGeom>
        </p:spPr>
        <p:txBody>
          <a:bodyPr wrap="square">
            <a:spAutoFit/>
          </a:bodyPr>
          <a:lstStyle/>
          <a:p>
            <a:r>
              <a:rPr lang="en-GB" dirty="0"/>
              <a:t>Core can run in parallel</a:t>
            </a:r>
            <a:endParaRPr lang="en-GB" dirty="0">
              <a:solidFill>
                <a:srgbClr val="C00000"/>
              </a:solidFill>
            </a:endParaRPr>
          </a:p>
        </p:txBody>
      </p:sp>
      <p:cxnSp>
        <p:nvCxnSpPr>
          <p:cNvPr id="139" name="Straight Arrow Connector 138">
            <a:extLst>
              <a:ext uri="{FF2B5EF4-FFF2-40B4-BE49-F238E27FC236}">
                <a16:creationId xmlns:a16="http://schemas.microsoft.com/office/drawing/2014/main" id="{F19CC415-C486-0E4A-BF9C-F929B4801F12}"/>
              </a:ext>
            </a:extLst>
          </p:cNvPr>
          <p:cNvCxnSpPr>
            <a:cxnSpLocks/>
          </p:cNvCxnSpPr>
          <p:nvPr/>
        </p:nvCxnSpPr>
        <p:spPr>
          <a:xfrm flipV="1">
            <a:off x="2674496" y="4734847"/>
            <a:ext cx="86402" cy="708499"/>
          </a:xfrm>
          <a:prstGeom prst="straightConnector1">
            <a:avLst/>
          </a:prstGeom>
          <a:noFill/>
          <a:ln w="50800">
            <a:solidFill>
              <a:srgbClr val="00B050"/>
            </a:solidFill>
            <a:headEnd type="none" w="med" len="med"/>
            <a:tailEnd type="triangle" w="med" len="lg"/>
          </a:ln>
          <a:effectLst>
            <a:outerShdw blurRad="127000" dist="12700" sx="102000" sy="102000" algn="ctr" rotWithShape="0">
              <a:srgbClr val="00B050">
                <a:alpha val="40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42" name="Rectangle 141">
            <a:extLst>
              <a:ext uri="{FF2B5EF4-FFF2-40B4-BE49-F238E27FC236}">
                <a16:creationId xmlns:a16="http://schemas.microsoft.com/office/drawing/2014/main" id="{EDB71943-CF08-9B47-8E38-1E2BC1595D56}"/>
              </a:ext>
            </a:extLst>
          </p:cNvPr>
          <p:cNvSpPr/>
          <p:nvPr/>
        </p:nvSpPr>
        <p:spPr>
          <a:xfrm>
            <a:off x="6135972" y="2609351"/>
            <a:ext cx="1954579" cy="2463467"/>
          </a:xfrm>
          <a:prstGeom prst="rect">
            <a:avLst/>
          </a:prstGeom>
          <a:noFill/>
          <a:ln w="38100">
            <a:solidFill>
              <a:srgbClr val="C00000"/>
            </a:solidFill>
          </a:ln>
          <a:effectLst>
            <a:outerShdw blurRad="50800" dist="127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3" name="Rectangle 142">
            <a:extLst>
              <a:ext uri="{FF2B5EF4-FFF2-40B4-BE49-F238E27FC236}">
                <a16:creationId xmlns:a16="http://schemas.microsoft.com/office/drawing/2014/main" id="{76B58067-5638-1D43-99FA-E699B75C19F9}"/>
              </a:ext>
            </a:extLst>
          </p:cNvPr>
          <p:cNvSpPr/>
          <p:nvPr/>
        </p:nvSpPr>
        <p:spPr>
          <a:xfrm>
            <a:off x="3891397" y="3438812"/>
            <a:ext cx="1123230" cy="1710766"/>
          </a:xfrm>
          <a:prstGeom prst="rect">
            <a:avLst/>
          </a:prstGeom>
          <a:noFill/>
          <a:ln w="38100">
            <a:solidFill>
              <a:srgbClr val="C00000"/>
            </a:solidFill>
          </a:ln>
          <a:effectLst>
            <a:outerShdw blurRad="50800" dist="127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4" name="Rectangle 143">
            <a:extLst>
              <a:ext uri="{FF2B5EF4-FFF2-40B4-BE49-F238E27FC236}">
                <a16:creationId xmlns:a16="http://schemas.microsoft.com/office/drawing/2014/main" id="{B4CA69A3-8B06-3D4F-A301-7C01BA07172A}"/>
              </a:ext>
            </a:extLst>
          </p:cNvPr>
          <p:cNvSpPr/>
          <p:nvPr/>
        </p:nvSpPr>
        <p:spPr>
          <a:xfrm>
            <a:off x="8159673" y="2630353"/>
            <a:ext cx="787395" cy="369332"/>
          </a:xfrm>
          <a:prstGeom prst="rect">
            <a:avLst/>
          </a:prstGeom>
        </p:spPr>
        <p:txBody>
          <a:bodyPr wrap="none">
            <a:spAutoFit/>
          </a:bodyPr>
          <a:lstStyle/>
          <a:p>
            <a:r>
              <a:rPr lang="en-GB" b="1" dirty="0">
                <a:solidFill>
                  <a:srgbClr val="C00000"/>
                </a:solidFill>
              </a:rPr>
              <a:t>SSRs</a:t>
            </a:r>
          </a:p>
        </p:txBody>
      </p:sp>
      <p:sp>
        <p:nvSpPr>
          <p:cNvPr id="145" name="Rectangle 144">
            <a:extLst>
              <a:ext uri="{FF2B5EF4-FFF2-40B4-BE49-F238E27FC236}">
                <a16:creationId xmlns:a16="http://schemas.microsoft.com/office/drawing/2014/main" id="{A30DDB9C-A267-3846-98D1-C6A73F1DD855}"/>
              </a:ext>
            </a:extLst>
          </p:cNvPr>
          <p:cNvSpPr/>
          <p:nvPr/>
        </p:nvSpPr>
        <p:spPr>
          <a:xfrm>
            <a:off x="4304718" y="3053708"/>
            <a:ext cx="800219" cy="369332"/>
          </a:xfrm>
          <a:prstGeom prst="rect">
            <a:avLst/>
          </a:prstGeom>
        </p:spPr>
        <p:txBody>
          <a:bodyPr wrap="none">
            <a:spAutoFit/>
          </a:bodyPr>
          <a:lstStyle/>
          <a:p>
            <a:r>
              <a:rPr lang="en-GB" b="1" dirty="0">
                <a:solidFill>
                  <a:srgbClr val="C00000"/>
                </a:solidFill>
              </a:rPr>
              <a:t>FREP</a:t>
            </a:r>
          </a:p>
        </p:txBody>
      </p:sp>
    </p:spTree>
    <p:extLst>
      <p:ext uri="{BB962C8B-B14F-4D97-AF65-F5344CB8AC3E}">
        <p14:creationId xmlns:p14="http://schemas.microsoft.com/office/powerpoint/2010/main" val="8601616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15"/>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9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2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111"/>
                                        </p:tgtEl>
                                        <p:attrNameLst>
                                          <p:attrName>style.visibility</p:attrName>
                                        </p:attrNameLst>
                                      </p:cBhvr>
                                      <p:to>
                                        <p:strVal val="hidden"/>
                                      </p:to>
                                    </p:set>
                                  </p:childTnLst>
                                </p:cTn>
                              </p:par>
                              <p:par>
                                <p:cTn id="61" presetID="1" presetClass="entr" presetSubtype="0" fill="hold" nodeType="withEffect">
                                  <p:stCondLst>
                                    <p:cond delay="0"/>
                                  </p:stCondLst>
                                  <p:childTnLst>
                                    <p:set>
                                      <p:cBhvr>
                                        <p:cTn id="62" dur="1" fill="hold">
                                          <p:stCondLst>
                                            <p:cond delay="0"/>
                                          </p:stCondLst>
                                        </p:cTn>
                                        <p:tgtEl>
                                          <p:spTgt spid="7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2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3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3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3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3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14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4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4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P spid="70" grpId="0" animBg="1"/>
      <p:bldP spid="71" grpId="0" animBg="1"/>
      <p:bldP spid="119" grpId="0"/>
      <p:bldP spid="124" grpId="0"/>
      <p:bldP spid="129" grpId="0"/>
      <p:bldP spid="134" grpId="0"/>
      <p:bldP spid="138" grpId="0"/>
      <p:bldP spid="142" grpId="0" animBg="1"/>
      <p:bldP spid="143" grpId="0" animBg="1"/>
      <p:bldP spid="144" grpId="0"/>
      <p:bldP spid="145" grpId="0"/>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B0FE6D-40B7-C34D-937F-7B9AF67075CA}"/>
              </a:ext>
            </a:extLst>
          </p:cNvPr>
          <p:cNvSpPr>
            <a:spLocks noGrp="1"/>
          </p:cNvSpPr>
          <p:nvPr>
            <p:ph type="title"/>
          </p:nvPr>
        </p:nvSpPr>
        <p:spPr>
          <a:xfrm>
            <a:off x="1222173" y="251973"/>
            <a:ext cx="10080625" cy="719138"/>
          </a:xfrm>
        </p:spPr>
        <p:txBody>
          <a:bodyPr/>
          <a:lstStyle/>
          <a:p>
            <a:r>
              <a:rPr lang="en-GB" sz="4000" dirty="0"/>
              <a:t>SSR/FREP Architecture</a:t>
            </a:r>
          </a:p>
        </p:txBody>
      </p:sp>
      <p:sp>
        <p:nvSpPr>
          <p:cNvPr id="3" name="Date Placeholder 2">
            <a:extLst>
              <a:ext uri="{FF2B5EF4-FFF2-40B4-BE49-F238E27FC236}">
                <a16:creationId xmlns:a16="http://schemas.microsoft.com/office/drawing/2014/main" id="{19CECC5E-124C-CD4D-A09A-E75F51FA974F}"/>
              </a:ext>
            </a:extLst>
          </p:cNvPr>
          <p:cNvSpPr>
            <a:spLocks noGrp="1"/>
          </p:cNvSpPr>
          <p:nvPr>
            <p:ph type="dt" sz="half" idx="10"/>
          </p:nvPr>
        </p:nvSpPr>
        <p:spPr/>
        <p:txBody>
          <a:bodyPr/>
          <a:lstStyle/>
          <a:p>
            <a:r>
              <a:rPr lang="de-CH"/>
              <a:t>09.03.2021</a:t>
            </a:r>
            <a:endParaRPr lang="en-GB" dirty="0"/>
          </a:p>
        </p:txBody>
      </p:sp>
      <p:sp>
        <p:nvSpPr>
          <p:cNvPr id="5" name="Slide Number Placeholder 4">
            <a:extLst>
              <a:ext uri="{FF2B5EF4-FFF2-40B4-BE49-F238E27FC236}">
                <a16:creationId xmlns:a16="http://schemas.microsoft.com/office/drawing/2014/main" id="{1EA7BA98-2A53-664D-BEF7-134B39691A91}"/>
              </a:ext>
            </a:extLst>
          </p:cNvPr>
          <p:cNvSpPr>
            <a:spLocks noGrp="1"/>
          </p:cNvSpPr>
          <p:nvPr>
            <p:ph type="sldNum" sz="quarter" idx="12"/>
          </p:nvPr>
        </p:nvSpPr>
        <p:spPr/>
        <p:txBody>
          <a:bodyPr/>
          <a:lstStyle/>
          <a:p>
            <a:fld id="{6C6AE60A-B69C-4790-82F7-3882EDF23186}" type="slidenum">
              <a:rPr lang="en-GB" smtClean="0"/>
              <a:t>49</a:t>
            </a:fld>
            <a:endParaRPr lang="en-GB" dirty="0"/>
          </a:p>
        </p:txBody>
      </p:sp>
      <p:pic>
        <p:nvPicPr>
          <p:cNvPr id="8" name="Picture 7" descr="Diagram&#10;&#10;Description automatically generated">
            <a:extLst>
              <a:ext uri="{FF2B5EF4-FFF2-40B4-BE49-F238E27FC236}">
                <a16:creationId xmlns:a16="http://schemas.microsoft.com/office/drawing/2014/main" id="{D2C54312-83D3-6C4F-8AF5-4AED198F27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579" y="1084217"/>
            <a:ext cx="10505628" cy="3215173"/>
          </a:xfrm>
          <a:prstGeom prst="rect">
            <a:avLst/>
          </a:prstGeom>
        </p:spPr>
      </p:pic>
      <p:sp>
        <p:nvSpPr>
          <p:cNvPr id="9" name="Content Placeholder 9">
            <a:extLst>
              <a:ext uri="{FF2B5EF4-FFF2-40B4-BE49-F238E27FC236}">
                <a16:creationId xmlns:a16="http://schemas.microsoft.com/office/drawing/2014/main" id="{7D9DA742-B9B5-3347-B98C-7E643FA5D772}"/>
              </a:ext>
            </a:extLst>
          </p:cNvPr>
          <p:cNvSpPr>
            <a:spLocks noGrp="1"/>
          </p:cNvSpPr>
          <p:nvPr>
            <p:ph idx="4294967295"/>
          </p:nvPr>
        </p:nvSpPr>
        <p:spPr>
          <a:xfrm>
            <a:off x="984246" y="4183856"/>
            <a:ext cx="5241456" cy="2116932"/>
          </a:xfrm>
        </p:spPr>
        <p:txBody>
          <a:bodyPr/>
          <a:lstStyle/>
          <a:p>
            <a:pPr marL="0" indent="0">
              <a:buNone/>
            </a:pPr>
            <a:r>
              <a:rPr lang="en-US" sz="2800" noProof="0" dirty="0">
                <a:latin typeface="+mj-lt"/>
              </a:rPr>
              <a:t>SSR (1-3)</a:t>
            </a:r>
          </a:p>
          <a:p>
            <a:pPr lvl="1"/>
            <a:r>
              <a:rPr lang="en-US" sz="2000" dirty="0">
                <a:latin typeface="+mj-lt"/>
              </a:rPr>
              <a:t>Non-blocking access to Mem (credits)</a:t>
            </a:r>
          </a:p>
          <a:p>
            <a:pPr lvl="1"/>
            <a:r>
              <a:rPr lang="en-US" sz="2000" dirty="0">
                <a:latin typeface="+mj-lt"/>
              </a:rPr>
              <a:t>Configurable number of nested loops</a:t>
            </a:r>
          </a:p>
          <a:p>
            <a:pPr lvl="1"/>
            <a:r>
              <a:rPr lang="en-US" sz="2000" noProof="0" dirty="0">
                <a:latin typeface="+mj-lt"/>
              </a:rPr>
              <a:t>Handles affine, </a:t>
            </a:r>
            <a:r>
              <a:rPr lang="en-US" sz="2000" noProof="0" dirty="0" err="1">
                <a:latin typeface="+mj-lt"/>
              </a:rPr>
              <a:t>strided</a:t>
            </a:r>
            <a:r>
              <a:rPr lang="en-US" sz="2000" noProof="0" dirty="0">
                <a:latin typeface="+mj-lt"/>
              </a:rPr>
              <a:t> patterns</a:t>
            </a:r>
          </a:p>
          <a:p>
            <a:pPr lvl="1"/>
            <a:r>
              <a:rPr lang="en-US" sz="2000" b="1" noProof="0" dirty="0">
                <a:latin typeface="+mj-lt"/>
              </a:rPr>
              <a:t>4K/lane </a:t>
            </a:r>
            <a:endParaRPr lang="en-US" sz="2000" noProof="0" dirty="0">
              <a:latin typeface="+mj-lt"/>
            </a:endParaRPr>
          </a:p>
          <a:p>
            <a:pPr lvl="1"/>
            <a:endParaRPr lang="en-US" sz="2000" noProof="0" dirty="0">
              <a:latin typeface="+mj-lt"/>
            </a:endParaRPr>
          </a:p>
          <a:p>
            <a:pPr lvl="1"/>
            <a:endParaRPr lang="en-US" sz="2000" noProof="0" dirty="0">
              <a:latin typeface="+mj-lt"/>
            </a:endParaRPr>
          </a:p>
        </p:txBody>
      </p:sp>
      <p:sp>
        <p:nvSpPr>
          <p:cNvPr id="10" name="Content Placeholder 9">
            <a:extLst>
              <a:ext uri="{FF2B5EF4-FFF2-40B4-BE49-F238E27FC236}">
                <a16:creationId xmlns:a16="http://schemas.microsoft.com/office/drawing/2014/main" id="{7D9DA742-B9B5-3347-B98C-7E643FA5D772}"/>
              </a:ext>
            </a:extLst>
          </p:cNvPr>
          <p:cNvSpPr>
            <a:spLocks noGrp="1"/>
          </p:cNvSpPr>
          <p:nvPr>
            <p:ph idx="4294967295"/>
          </p:nvPr>
        </p:nvSpPr>
        <p:spPr>
          <a:xfrm>
            <a:off x="6491589" y="4183856"/>
            <a:ext cx="4850618" cy="2116932"/>
          </a:xfrm>
        </p:spPr>
        <p:txBody>
          <a:bodyPr/>
          <a:lstStyle/>
          <a:p>
            <a:pPr marL="0" indent="0">
              <a:buNone/>
            </a:pPr>
            <a:r>
              <a:rPr lang="en-US" sz="2800" dirty="0">
                <a:latin typeface="+mj-lt"/>
              </a:rPr>
              <a:t>FREP</a:t>
            </a:r>
            <a:endParaRPr lang="en-US" sz="2800" noProof="0" dirty="0">
              <a:latin typeface="+mj-lt"/>
            </a:endParaRPr>
          </a:p>
          <a:p>
            <a:pPr lvl="1"/>
            <a:r>
              <a:rPr lang="en-US" sz="2000" dirty="0">
                <a:latin typeface="+mj-lt"/>
              </a:rPr>
              <a:t>Configurable ring-buffer</a:t>
            </a:r>
          </a:p>
          <a:p>
            <a:pPr lvl="1"/>
            <a:r>
              <a:rPr lang="en-US" sz="2000" dirty="0">
                <a:latin typeface="+mj-lt"/>
              </a:rPr>
              <a:t>Supports staggering</a:t>
            </a:r>
          </a:p>
          <a:p>
            <a:pPr lvl="1"/>
            <a:r>
              <a:rPr lang="en-US" sz="2000" noProof="0" dirty="0">
                <a:latin typeface="+mj-lt"/>
              </a:rPr>
              <a:t>Can be bypassed </a:t>
            </a:r>
          </a:p>
          <a:p>
            <a:pPr lvl="1"/>
            <a:endParaRPr lang="en-US" sz="2000" noProof="0" dirty="0">
              <a:latin typeface="+mj-lt"/>
            </a:endParaRPr>
          </a:p>
          <a:p>
            <a:pPr lvl="1"/>
            <a:endParaRPr lang="en-US" sz="2000" noProof="0" dirty="0">
              <a:latin typeface="+mj-lt"/>
            </a:endParaRPr>
          </a:p>
        </p:txBody>
      </p:sp>
    </p:spTree>
    <p:extLst>
      <p:ext uri="{BB962C8B-B14F-4D97-AF65-F5344CB8AC3E}">
        <p14:creationId xmlns:p14="http://schemas.microsoft.com/office/powerpoint/2010/main" val="23036613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DC3964B-EDDF-0B4E-A035-DFA9EB8F80C8}"/>
              </a:ext>
            </a:extLst>
          </p:cNvPr>
          <p:cNvSpPr>
            <a:spLocks noGrp="1"/>
          </p:cNvSpPr>
          <p:nvPr>
            <p:ph type="title"/>
          </p:nvPr>
        </p:nvSpPr>
        <p:spPr>
          <a:xfrm>
            <a:off x="1080069" y="190271"/>
            <a:ext cx="10079846" cy="719989"/>
          </a:xfrm>
          <a:noFill/>
        </p:spPr>
        <p:txBody>
          <a:bodyPr vert="horz" lIns="0" tIns="0" rIns="0" bIns="0" rtlCol="0" anchor="ctr" anchorCtr="0">
            <a:noAutofit/>
          </a:bodyPr>
          <a:lstStyle/>
          <a:p>
            <a:r>
              <a:rPr lang="en-US" dirty="0" err="1"/>
              <a:t>Chiplets</a:t>
            </a:r>
            <a:r>
              <a:rPr lang="en-US" dirty="0"/>
              <a:t>?</a:t>
            </a:r>
          </a:p>
        </p:txBody>
      </p:sp>
      <p:sp>
        <p:nvSpPr>
          <p:cNvPr id="26" name="Slide Number Placeholder 25">
            <a:extLst>
              <a:ext uri="{FF2B5EF4-FFF2-40B4-BE49-F238E27FC236}">
                <a16:creationId xmlns:a16="http://schemas.microsoft.com/office/drawing/2014/main" id="{8E0C608F-6FA1-154D-B2F8-FE897ABE7997}"/>
              </a:ext>
            </a:extLst>
          </p:cNvPr>
          <p:cNvSpPr>
            <a:spLocks noGrp="1"/>
          </p:cNvSpPr>
          <p:nvPr>
            <p:ph type="sldNum" sz="quarter" idx="12"/>
          </p:nvPr>
        </p:nvSpPr>
        <p:spPr/>
        <p:txBody>
          <a:bodyPr/>
          <a:lstStyle/>
          <a:p>
            <a:fld id="{5ACA52AF-F19D-405C-AD5F-7D94B96A5CC3}" type="slidenum">
              <a:rPr lang="de-CH" noProof="0" smtClean="0"/>
              <a:t>5</a:t>
            </a:fld>
            <a:endParaRPr lang="de-CH" noProof="0" dirty="0"/>
          </a:p>
        </p:txBody>
      </p:sp>
      <p:sp>
        <p:nvSpPr>
          <p:cNvPr id="2" name="TextBox 1">
            <a:extLst>
              <a:ext uri="{FF2B5EF4-FFF2-40B4-BE49-F238E27FC236}">
                <a16:creationId xmlns:a16="http://schemas.microsoft.com/office/drawing/2014/main" id="{A61A4808-9185-4DD4-ABA8-88678AD46869}"/>
              </a:ext>
            </a:extLst>
          </p:cNvPr>
          <p:cNvSpPr txBox="1"/>
          <p:nvPr/>
        </p:nvSpPr>
        <p:spPr>
          <a:xfrm>
            <a:off x="1470451" y="5672018"/>
            <a:ext cx="8354788" cy="461665"/>
          </a:xfrm>
          <a:prstGeom prst="rect">
            <a:avLst/>
          </a:prstGeom>
          <a:noFill/>
        </p:spPr>
        <p:txBody>
          <a:bodyPr wrap="none" rtlCol="0">
            <a:spAutoFit/>
          </a:bodyPr>
          <a:lstStyle/>
          <a:p>
            <a:r>
              <a:rPr lang="en-US" sz="2400" b="1" dirty="0"/>
              <a:t>Good news for </a:t>
            </a:r>
            <a:r>
              <a:rPr lang="en-US" sz="2400" b="1" dirty="0" err="1"/>
              <a:t>Cost+Density</a:t>
            </a:r>
            <a:r>
              <a:rPr lang="en-US" sz="2400" b="1" dirty="0"/>
              <a:t>, </a:t>
            </a:r>
            <a:r>
              <a:rPr lang="en-US" sz="2400" b="1" dirty="0">
                <a:solidFill>
                  <a:srgbClr val="FF0000"/>
                </a:solidFill>
              </a:rPr>
              <a:t>no silver </a:t>
            </a:r>
            <a:r>
              <a:rPr lang="en-US" sz="2400" b="1" dirty="0" err="1">
                <a:solidFill>
                  <a:srgbClr val="FF0000"/>
                </a:solidFill>
              </a:rPr>
              <a:t>buller</a:t>
            </a:r>
            <a:r>
              <a:rPr lang="en-US" sz="2400" b="1" dirty="0">
                <a:solidFill>
                  <a:srgbClr val="FF0000"/>
                </a:solidFill>
              </a:rPr>
              <a:t> for Energy</a:t>
            </a:r>
          </a:p>
        </p:txBody>
      </p:sp>
      <p:pic>
        <p:nvPicPr>
          <p:cNvPr id="8" name="Picture 7">
            <a:extLst>
              <a:ext uri="{FF2B5EF4-FFF2-40B4-BE49-F238E27FC236}">
                <a16:creationId xmlns:a16="http://schemas.microsoft.com/office/drawing/2014/main" id="{83E69D1D-D385-4388-A4DA-60A62721D032}"/>
              </a:ext>
            </a:extLst>
          </p:cNvPr>
          <p:cNvPicPr>
            <a:picLocks noChangeAspect="1"/>
          </p:cNvPicPr>
          <p:nvPr/>
        </p:nvPicPr>
        <p:blipFill>
          <a:blip r:embed="rId3"/>
          <a:stretch>
            <a:fillRect/>
          </a:stretch>
        </p:blipFill>
        <p:spPr>
          <a:xfrm>
            <a:off x="586401" y="950388"/>
            <a:ext cx="10213599" cy="4478861"/>
          </a:xfrm>
          <a:prstGeom prst="rect">
            <a:avLst/>
          </a:prstGeom>
        </p:spPr>
      </p:pic>
      <p:sp>
        <p:nvSpPr>
          <p:cNvPr id="9" name="TextBox 8">
            <a:extLst>
              <a:ext uri="{FF2B5EF4-FFF2-40B4-BE49-F238E27FC236}">
                <a16:creationId xmlns:a16="http://schemas.microsoft.com/office/drawing/2014/main" id="{998BEF42-75DC-4BBB-94EA-D5EA15E598FA}"/>
              </a:ext>
            </a:extLst>
          </p:cNvPr>
          <p:cNvSpPr txBox="1"/>
          <p:nvPr/>
        </p:nvSpPr>
        <p:spPr>
          <a:xfrm>
            <a:off x="8612065" y="830873"/>
            <a:ext cx="914400" cy="914400"/>
          </a:xfrm>
          <a:prstGeom prst="rect">
            <a:avLst/>
          </a:prstGeom>
          <a:noFill/>
        </p:spPr>
        <p:txBody>
          <a:bodyPr wrap="none" lIns="0" tIns="0" rIns="0" bIns="0" rtlCol="0">
            <a:noAutofit/>
          </a:bodyPr>
          <a:lstStyle/>
          <a:p>
            <a:pPr algn="l" defTabSz="720000"/>
            <a:endParaRPr lang="en-CH" sz="2400" b="0" i="0" dirty="0">
              <a:solidFill>
                <a:schemeClr val="tx2"/>
              </a:solidFill>
              <a:latin typeface="Arial Narrow" panose="020B0604020202020204" pitchFamily="34" charset="0"/>
              <a:cs typeface="Arial Narrow" panose="020B0604020202020204" pitchFamily="34" charset="0"/>
            </a:endParaRPr>
          </a:p>
        </p:txBody>
      </p:sp>
      <p:sp>
        <p:nvSpPr>
          <p:cNvPr id="17" name="TextBox 16">
            <a:extLst>
              <a:ext uri="{FF2B5EF4-FFF2-40B4-BE49-F238E27FC236}">
                <a16:creationId xmlns:a16="http://schemas.microsoft.com/office/drawing/2014/main" id="{5C1D73C1-98F8-4194-A361-384F8AA1C776}"/>
              </a:ext>
            </a:extLst>
          </p:cNvPr>
          <p:cNvSpPr txBox="1"/>
          <p:nvPr/>
        </p:nvSpPr>
        <p:spPr>
          <a:xfrm>
            <a:off x="2609281" y="758161"/>
            <a:ext cx="8190719" cy="145424"/>
          </a:xfrm>
          <a:prstGeom prst="rect">
            <a:avLst/>
          </a:prstGeom>
          <a:noFill/>
        </p:spPr>
        <p:txBody>
          <a:bodyPr wrap="square" lIns="0" tIns="0" rIns="0" bIns="0" rtlCol="0">
            <a:spAutoFit/>
          </a:bodyPr>
          <a:lstStyle/>
          <a:p>
            <a:pPr algn="r" defTabSz="1273898"/>
            <a:r>
              <a:rPr lang="en-GB" sz="945" i="1" dirty="0">
                <a:solidFill>
                  <a:schemeClr val="tx2"/>
                </a:solidFill>
                <a:latin typeface="+mj-lt"/>
                <a:cs typeface="Arial Narrow" panose="020B0604020202020204" pitchFamily="34" charset="0"/>
              </a:rPr>
              <a:t>AMD,</a:t>
            </a:r>
            <a:r>
              <a:rPr lang="en-US" sz="945" i="1" dirty="0">
                <a:solidFill>
                  <a:schemeClr val="tx2"/>
                </a:solidFill>
                <a:latin typeface="+mj-lt"/>
                <a:cs typeface="Arial Narrow" panose="020B0604020202020204" pitchFamily="34" charset="0"/>
              </a:rPr>
              <a:t> ISCAS22</a:t>
            </a:r>
          </a:p>
        </p:txBody>
      </p:sp>
      <p:pic>
        <p:nvPicPr>
          <p:cNvPr id="10" name="Graphic 9" descr="Flammable with solid fill">
            <a:extLst>
              <a:ext uri="{FF2B5EF4-FFF2-40B4-BE49-F238E27FC236}">
                <a16:creationId xmlns:a16="http://schemas.microsoft.com/office/drawing/2014/main" id="{070D2FF8-C6CD-4886-9313-EA07CCC096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74958" y="5610315"/>
            <a:ext cx="927200" cy="927200"/>
          </a:xfrm>
          <a:prstGeom prst="rect">
            <a:avLst/>
          </a:prstGeom>
        </p:spPr>
      </p:pic>
    </p:spTree>
    <p:extLst>
      <p:ext uri="{BB962C8B-B14F-4D97-AF65-F5344CB8AC3E}">
        <p14:creationId xmlns:p14="http://schemas.microsoft.com/office/powerpoint/2010/main" val="59967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C2C Link</a:t>
            </a:r>
            <a:br>
              <a:rPr lang="en-US" b="1" dirty="0"/>
            </a:br>
            <a:r>
              <a:rPr lang="en-US" sz="1890" dirty="0"/>
              <a:t>Scalable and fault tolerant Chiplet2Chiplet Link</a:t>
            </a:r>
            <a:endParaRPr lang="en-US" b="1" dirty="0"/>
          </a:p>
        </p:txBody>
      </p:sp>
      <p:sp>
        <p:nvSpPr>
          <p:cNvPr id="4" name="Slide Number Placeholder 3"/>
          <p:cNvSpPr>
            <a:spLocks noGrp="1"/>
          </p:cNvSpPr>
          <p:nvPr>
            <p:ph type="sldNum" sz="quarter" idx="12"/>
          </p:nvPr>
        </p:nvSpPr>
        <p:spPr/>
        <p:txBody>
          <a:bodyPr/>
          <a:lstStyle/>
          <a:p>
            <a:fld id="{6C6AE60A-B69C-4790-82F7-3882EDF23186}" type="slidenum">
              <a:rPr lang="en-GB" smtClean="0"/>
              <a:t>50</a:t>
            </a:fld>
            <a:endParaRPr lang="en-GB" dirty="0"/>
          </a:p>
        </p:txBody>
      </p:sp>
      <p:sp>
        <p:nvSpPr>
          <p:cNvPr id="74" name="Inhaltsplatzhalter 6">
            <a:extLst>
              <a:ext uri="{FF2B5EF4-FFF2-40B4-BE49-F238E27FC236}">
                <a16:creationId xmlns:a16="http://schemas.microsoft.com/office/drawing/2014/main" id="{335D5EA0-98DE-F344-A4C1-2BB4D59CF87A}"/>
              </a:ext>
            </a:extLst>
          </p:cNvPr>
          <p:cNvSpPr>
            <a:spLocks noGrp="1"/>
          </p:cNvSpPr>
          <p:nvPr>
            <p:ph idx="4294967295"/>
          </p:nvPr>
        </p:nvSpPr>
        <p:spPr>
          <a:xfrm>
            <a:off x="6554788" y="725144"/>
            <a:ext cx="4965700" cy="4592638"/>
          </a:xfrm>
        </p:spPr>
        <p:txBody>
          <a:bodyPr/>
          <a:lstStyle/>
          <a:p>
            <a:pPr marL="0" indent="0">
              <a:buNone/>
            </a:pPr>
            <a:r>
              <a:rPr lang="en-US" sz="2400" b="1" dirty="0">
                <a:latin typeface="+mn-lt"/>
              </a:rPr>
              <a:t>Network Layer</a:t>
            </a:r>
            <a:endParaRPr lang="en-US" sz="2400" dirty="0">
              <a:latin typeface="+mn-lt"/>
            </a:endParaRPr>
          </a:p>
          <a:p>
            <a:pPr lvl="1"/>
            <a:r>
              <a:rPr lang="en-US" sz="1800" dirty="0">
                <a:latin typeface="+mn-lt"/>
              </a:rPr>
              <a:t>Full AXI4 interface</a:t>
            </a:r>
          </a:p>
          <a:p>
            <a:pPr lvl="1"/>
            <a:r>
              <a:rPr lang="en-US" sz="1800" dirty="0">
                <a:latin typeface="+mn-lt"/>
              </a:rPr>
              <a:t>AXI4 to AXI stream converter</a:t>
            </a:r>
          </a:p>
          <a:p>
            <a:pPr marL="0" indent="0">
              <a:buNone/>
            </a:pPr>
            <a:r>
              <a:rPr lang="en-US" sz="2400" b="1" dirty="0">
                <a:latin typeface="+mn-lt"/>
              </a:rPr>
              <a:t>Data Link Layer</a:t>
            </a:r>
          </a:p>
          <a:p>
            <a:pPr lvl="1"/>
            <a:r>
              <a:rPr lang="en-US" sz="1800" dirty="0">
                <a:latin typeface="+mn-lt"/>
              </a:rPr>
              <a:t>Credit-based flow control</a:t>
            </a:r>
          </a:p>
          <a:p>
            <a:pPr lvl="1"/>
            <a:r>
              <a:rPr lang="en-US" sz="1800" dirty="0">
                <a:latin typeface="+mn-lt"/>
              </a:rPr>
              <a:t>RX </a:t>
            </a:r>
            <a:r>
              <a:rPr lang="en-US" sz="1800" dirty="0" err="1">
                <a:latin typeface="+mn-lt"/>
              </a:rPr>
              <a:t>synchronisation</a:t>
            </a:r>
            <a:endParaRPr lang="en-US" sz="1800" dirty="0">
              <a:latin typeface="+mn-lt"/>
            </a:endParaRPr>
          </a:p>
          <a:p>
            <a:pPr marL="0" indent="0">
              <a:buNone/>
            </a:pPr>
            <a:r>
              <a:rPr lang="en-US" sz="2400" b="1" dirty="0">
                <a:latin typeface="+mn-lt"/>
              </a:rPr>
              <a:t>Channel Allocator</a:t>
            </a:r>
          </a:p>
          <a:p>
            <a:pPr lvl="1"/>
            <a:r>
              <a:rPr lang="en-US" sz="1800" dirty="0">
                <a:latin typeface="+mn-lt"/>
              </a:rPr>
              <a:t>Chops and reshuffles payload</a:t>
            </a:r>
            <a:endParaRPr lang="en-US" sz="1800" b="1" dirty="0">
              <a:latin typeface="+mn-lt"/>
            </a:endParaRPr>
          </a:p>
          <a:p>
            <a:pPr lvl="1"/>
            <a:r>
              <a:rPr lang="en-US" sz="1800" b="1" dirty="0">
                <a:solidFill>
                  <a:srgbClr val="FF0000"/>
                </a:solidFill>
                <a:latin typeface="+mn-lt"/>
              </a:rPr>
              <a:t>Fault tolerance </a:t>
            </a:r>
            <a:r>
              <a:rPr lang="en-US" sz="1800" dirty="0">
                <a:latin typeface="+mn-lt"/>
              </a:rPr>
              <a:t>mechanisms</a:t>
            </a:r>
          </a:p>
          <a:p>
            <a:pPr marL="0" indent="0">
              <a:buNone/>
            </a:pPr>
            <a:r>
              <a:rPr lang="en-US" sz="2400" b="1" dirty="0">
                <a:latin typeface="+mn-lt"/>
              </a:rPr>
              <a:t>Physical layer </a:t>
            </a:r>
            <a:r>
              <a:rPr lang="en-US" sz="2400" dirty="0">
                <a:latin typeface="+mn-lt"/>
              </a:rPr>
              <a:t>(decoupled)</a:t>
            </a:r>
            <a:endParaRPr lang="en-US" sz="2400" b="1" dirty="0">
              <a:latin typeface="+mn-lt"/>
            </a:endParaRPr>
          </a:p>
          <a:p>
            <a:pPr lvl="1"/>
            <a:r>
              <a:rPr lang="en-US" sz="1800" dirty="0">
                <a:latin typeface="+mn-lt"/>
              </a:rPr>
              <a:t>Source-synchronous DDR sampling</a:t>
            </a:r>
            <a:endParaRPr lang="en-US" sz="1800" b="1" dirty="0">
              <a:latin typeface="+mn-lt"/>
            </a:endParaRPr>
          </a:p>
          <a:p>
            <a:pPr lvl="1"/>
            <a:r>
              <a:rPr lang="en-US" sz="1800" b="1" dirty="0">
                <a:latin typeface="+mn-lt"/>
              </a:rPr>
              <a:t>Scalable</a:t>
            </a:r>
            <a:r>
              <a:rPr lang="en-US" sz="1800" dirty="0">
                <a:latin typeface="+mn-lt"/>
              </a:rPr>
              <a:t> number of channels </a:t>
            </a:r>
            <a:br>
              <a:rPr lang="en-US" sz="1800" dirty="0">
                <a:latin typeface="+mn-lt"/>
              </a:rPr>
            </a:br>
            <a:r>
              <a:rPr lang="en-US" sz="1200" dirty="0">
                <a:latin typeface="+mn-lt"/>
              </a:rPr>
              <a:t>(38 x 8-bit full-duplex DDR channels in </a:t>
            </a:r>
            <a:r>
              <a:rPr lang="en-US" sz="1200" dirty="0" err="1">
                <a:latin typeface="+mn-lt"/>
              </a:rPr>
              <a:t>Occamy</a:t>
            </a:r>
            <a:r>
              <a:rPr lang="en-US" sz="1200" dirty="0">
                <a:latin typeface="+mn-lt"/>
              </a:rPr>
              <a:t>)</a:t>
            </a:r>
          </a:p>
          <a:p>
            <a:pPr lvl="1"/>
            <a:r>
              <a:rPr lang="en-US" sz="1800" dirty="0">
                <a:latin typeface="+mn-lt"/>
              </a:rPr>
              <a:t>Compatible with fast serial </a:t>
            </a:r>
            <a:r>
              <a:rPr lang="en-US" sz="1800" dirty="0" err="1">
                <a:latin typeface="+mn-lt"/>
              </a:rPr>
              <a:t>phy</a:t>
            </a:r>
            <a:r>
              <a:rPr lang="en-US" sz="1800" dirty="0">
                <a:latin typeface="+mn-lt"/>
              </a:rPr>
              <a:t> (e.g. HBI)</a:t>
            </a:r>
          </a:p>
          <a:p>
            <a:pPr marL="0" indent="0">
              <a:buNone/>
            </a:pPr>
            <a:endParaRPr lang="en-US" sz="2400" dirty="0">
              <a:latin typeface="+mn-lt"/>
            </a:endParaRPr>
          </a:p>
          <a:p>
            <a:pPr marL="0" indent="0">
              <a:buNone/>
            </a:pPr>
            <a:endParaRPr lang="en-US" sz="2400" dirty="0">
              <a:latin typeface="+mn-lt"/>
            </a:endParaRPr>
          </a:p>
        </p:txBody>
      </p:sp>
      <p:sp>
        <p:nvSpPr>
          <p:cNvPr id="50" name="Freeform 8">
            <a:extLst>
              <a:ext uri="{FF2B5EF4-FFF2-40B4-BE49-F238E27FC236}">
                <a16:creationId xmlns:a16="http://schemas.microsoft.com/office/drawing/2014/main" id="{29ABBD61-EA5A-4347-8B0A-B85B5DC82C90}"/>
              </a:ext>
            </a:extLst>
          </p:cNvPr>
          <p:cNvSpPr/>
          <p:nvPr/>
        </p:nvSpPr>
        <p:spPr>
          <a:xfrm>
            <a:off x="1052565" y="1672825"/>
            <a:ext cx="3401667" cy="510250"/>
          </a:xfrm>
          <a:custGeom>
            <a:avLst/>
            <a:gdLst>
              <a:gd name="connsiteX0" fmla="*/ 0 w 1452104"/>
              <a:gd name="connsiteY0" fmla="*/ 0 h 726186"/>
              <a:gd name="connsiteX1" fmla="*/ 1452104 w 1452104"/>
              <a:gd name="connsiteY1" fmla="*/ 0 h 726186"/>
              <a:gd name="connsiteX2" fmla="*/ 1452104 w 1452104"/>
              <a:gd name="connsiteY2" fmla="*/ 726186 h 726186"/>
              <a:gd name="connsiteX3" fmla="*/ 0 w 1452104"/>
              <a:gd name="connsiteY3" fmla="*/ 726186 h 726186"/>
            </a:gdLst>
            <a:ahLst/>
            <a:cxnLst>
              <a:cxn ang="0">
                <a:pos x="connsiteX0" y="connsiteY0"/>
              </a:cxn>
              <a:cxn ang="0">
                <a:pos x="connsiteX1" y="connsiteY1"/>
              </a:cxn>
              <a:cxn ang="0">
                <a:pos x="connsiteX2" y="connsiteY2"/>
              </a:cxn>
              <a:cxn ang="0">
                <a:pos x="connsiteX3" y="connsiteY3"/>
              </a:cxn>
            </a:cxnLst>
            <a:rect l="l" t="t" r="r" b="b"/>
            <a:pathLst>
              <a:path w="1452104" h="726186">
                <a:moveTo>
                  <a:pt x="0" y="0"/>
                </a:moveTo>
                <a:lnTo>
                  <a:pt x="1452104" y="0"/>
                </a:lnTo>
                <a:lnTo>
                  <a:pt x="1452104" y="726186"/>
                </a:lnTo>
                <a:lnTo>
                  <a:pt x="0" y="726186"/>
                </a:lnTo>
                <a:close/>
              </a:path>
            </a:pathLst>
          </a:custGeom>
          <a:solidFill>
            <a:srgbClr val="F8BD3F"/>
          </a:solidFill>
          <a:ln w="12584" cap="sq">
            <a:noFill/>
            <a:prstDash val="solid"/>
            <a:miter/>
          </a:ln>
        </p:spPr>
        <p:txBody>
          <a:bodyPr rtlCol="0" anchor="ctr"/>
          <a:lstStyle/>
          <a:p>
            <a:pPr algn="ctr"/>
            <a:r>
              <a:rPr lang="en-US" sz="1701" dirty="0">
                <a:solidFill>
                  <a:schemeClr val="bg2"/>
                </a:solidFill>
              </a:rPr>
              <a:t>Network Layer</a:t>
            </a:r>
          </a:p>
        </p:txBody>
      </p:sp>
      <p:sp>
        <p:nvSpPr>
          <p:cNvPr id="53" name="Right Arrow 70">
            <a:extLst>
              <a:ext uri="{FF2B5EF4-FFF2-40B4-BE49-F238E27FC236}">
                <a16:creationId xmlns:a16="http://schemas.microsoft.com/office/drawing/2014/main" id="{E162929E-9235-214A-B905-D9AD848AE112}"/>
              </a:ext>
            </a:extLst>
          </p:cNvPr>
          <p:cNvSpPr/>
          <p:nvPr/>
        </p:nvSpPr>
        <p:spPr>
          <a:xfrm rot="5400000">
            <a:off x="1798129" y="1248054"/>
            <a:ext cx="576400"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dirty="0"/>
          </a:p>
        </p:txBody>
      </p:sp>
      <p:sp>
        <p:nvSpPr>
          <p:cNvPr id="54" name="Freeform 64">
            <a:extLst>
              <a:ext uri="{FF2B5EF4-FFF2-40B4-BE49-F238E27FC236}">
                <a16:creationId xmlns:a16="http://schemas.microsoft.com/office/drawing/2014/main" id="{0F98BD0F-E031-1A4C-B499-1A49D0873F3C}"/>
              </a:ext>
            </a:extLst>
          </p:cNvPr>
          <p:cNvSpPr/>
          <p:nvPr/>
        </p:nvSpPr>
        <p:spPr>
          <a:xfrm>
            <a:off x="1052565" y="2693326"/>
            <a:ext cx="3401667" cy="510250"/>
          </a:xfrm>
          <a:custGeom>
            <a:avLst/>
            <a:gdLst>
              <a:gd name="connsiteX0" fmla="*/ 0 w 937344"/>
              <a:gd name="connsiteY0" fmla="*/ 0 h 278556"/>
              <a:gd name="connsiteX1" fmla="*/ 937344 w 937344"/>
              <a:gd name="connsiteY1" fmla="*/ 0 h 278556"/>
              <a:gd name="connsiteX2" fmla="*/ 937344 w 937344"/>
              <a:gd name="connsiteY2" fmla="*/ 278557 h 278556"/>
              <a:gd name="connsiteX3" fmla="*/ 0 w 93734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937344" h="278556">
                <a:moveTo>
                  <a:pt x="0" y="0"/>
                </a:moveTo>
                <a:lnTo>
                  <a:pt x="937344" y="0"/>
                </a:lnTo>
                <a:lnTo>
                  <a:pt x="937344" y="278557"/>
                </a:lnTo>
                <a:lnTo>
                  <a:pt x="0" y="278557"/>
                </a:lnTo>
                <a:close/>
              </a:path>
            </a:pathLst>
          </a:custGeom>
          <a:solidFill>
            <a:srgbClr val="2F4858"/>
          </a:solidFill>
          <a:ln w="10744" cap="flat">
            <a:noFill/>
            <a:prstDash val="solid"/>
            <a:miter/>
          </a:ln>
        </p:spPr>
        <p:txBody>
          <a:bodyPr rtlCol="0" anchor="ctr"/>
          <a:lstStyle/>
          <a:p>
            <a:pPr algn="ctr"/>
            <a:r>
              <a:rPr lang="en-US" sz="1701" dirty="0">
                <a:solidFill>
                  <a:schemeClr val="bg2"/>
                </a:solidFill>
              </a:rPr>
              <a:t>Link Layer</a:t>
            </a:r>
          </a:p>
        </p:txBody>
      </p:sp>
      <p:sp>
        <p:nvSpPr>
          <p:cNvPr id="55" name="Freeform 67">
            <a:extLst>
              <a:ext uri="{FF2B5EF4-FFF2-40B4-BE49-F238E27FC236}">
                <a16:creationId xmlns:a16="http://schemas.microsoft.com/office/drawing/2014/main" id="{5FEE5E25-B1A8-3742-A09E-F7900D749C11}"/>
              </a:ext>
            </a:extLst>
          </p:cNvPr>
          <p:cNvSpPr/>
          <p:nvPr/>
        </p:nvSpPr>
        <p:spPr>
          <a:xfrm>
            <a:off x="1052566" y="3779977"/>
            <a:ext cx="3401667" cy="510250"/>
          </a:xfrm>
          <a:custGeom>
            <a:avLst/>
            <a:gdLst>
              <a:gd name="connsiteX0" fmla="*/ 0 w 1526183"/>
              <a:gd name="connsiteY0" fmla="*/ 0 h 772720"/>
              <a:gd name="connsiteX1" fmla="*/ 1526183 w 1526183"/>
              <a:gd name="connsiteY1" fmla="*/ 0 h 772720"/>
              <a:gd name="connsiteX2" fmla="*/ 1526183 w 1526183"/>
              <a:gd name="connsiteY2" fmla="*/ 772721 h 772720"/>
              <a:gd name="connsiteX3" fmla="*/ 0 w 1526183"/>
              <a:gd name="connsiteY3" fmla="*/ 772721 h 772720"/>
            </a:gdLst>
            <a:ahLst/>
            <a:cxnLst>
              <a:cxn ang="0">
                <a:pos x="connsiteX0" y="connsiteY0"/>
              </a:cxn>
              <a:cxn ang="0">
                <a:pos x="connsiteX1" y="connsiteY1"/>
              </a:cxn>
              <a:cxn ang="0">
                <a:pos x="connsiteX2" y="connsiteY2"/>
              </a:cxn>
              <a:cxn ang="0">
                <a:pos x="connsiteX3" y="connsiteY3"/>
              </a:cxn>
            </a:cxnLst>
            <a:rect l="l" t="t" r="r" b="b"/>
            <a:pathLst>
              <a:path w="1526183" h="772720">
                <a:moveTo>
                  <a:pt x="0" y="0"/>
                </a:moveTo>
                <a:lnTo>
                  <a:pt x="1526183" y="0"/>
                </a:lnTo>
                <a:lnTo>
                  <a:pt x="1526183" y="772721"/>
                </a:lnTo>
                <a:lnTo>
                  <a:pt x="0" y="772721"/>
                </a:lnTo>
                <a:close/>
              </a:path>
            </a:pathLst>
          </a:custGeom>
          <a:solidFill>
            <a:srgbClr val="41A86D"/>
          </a:solidFill>
          <a:ln w="11172" cap="sq">
            <a:noFill/>
            <a:prstDash val="solid"/>
            <a:miter/>
          </a:ln>
        </p:spPr>
        <p:txBody>
          <a:bodyPr rtlCol="0" anchor="ctr"/>
          <a:lstStyle/>
          <a:p>
            <a:pPr algn="ctr"/>
            <a:r>
              <a:rPr lang="en-US" sz="1701" dirty="0">
                <a:solidFill>
                  <a:schemeClr val="bg2"/>
                </a:solidFill>
              </a:rPr>
              <a:t>Channel Allocator</a:t>
            </a:r>
          </a:p>
        </p:txBody>
      </p:sp>
      <p:sp>
        <p:nvSpPr>
          <p:cNvPr id="56" name="Freeform 65">
            <a:extLst>
              <a:ext uri="{FF2B5EF4-FFF2-40B4-BE49-F238E27FC236}">
                <a16:creationId xmlns:a16="http://schemas.microsoft.com/office/drawing/2014/main" id="{19A6ABA8-624D-C048-BDB8-01E5A06E30E5}"/>
              </a:ext>
            </a:extLst>
          </p:cNvPr>
          <p:cNvSpPr/>
          <p:nvPr/>
        </p:nvSpPr>
        <p:spPr>
          <a:xfrm>
            <a:off x="3581403" y="4903219"/>
            <a:ext cx="850417" cy="510250"/>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701" dirty="0" err="1">
                <a:solidFill>
                  <a:schemeClr val="bg2"/>
                </a:solidFill>
              </a:rPr>
              <a:t>PHYn</a:t>
            </a:r>
            <a:endParaRPr lang="en-US" sz="1701" dirty="0">
              <a:solidFill>
                <a:schemeClr val="bg2"/>
              </a:solidFill>
            </a:endParaRPr>
          </a:p>
        </p:txBody>
      </p:sp>
      <p:sp>
        <p:nvSpPr>
          <p:cNvPr id="57" name="Freeform 65">
            <a:extLst>
              <a:ext uri="{FF2B5EF4-FFF2-40B4-BE49-F238E27FC236}">
                <a16:creationId xmlns:a16="http://schemas.microsoft.com/office/drawing/2014/main" id="{B07A410D-4E2A-F341-98B8-060383263727}"/>
              </a:ext>
            </a:extLst>
          </p:cNvPr>
          <p:cNvSpPr/>
          <p:nvPr/>
        </p:nvSpPr>
        <p:spPr>
          <a:xfrm>
            <a:off x="1052565" y="4903219"/>
            <a:ext cx="750702" cy="510250"/>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701" dirty="0">
                <a:solidFill>
                  <a:schemeClr val="bg2"/>
                </a:solidFill>
              </a:rPr>
              <a:t>PHY0</a:t>
            </a:r>
          </a:p>
        </p:txBody>
      </p:sp>
      <p:sp>
        <p:nvSpPr>
          <p:cNvPr id="58" name="Right Arrow 70">
            <a:extLst>
              <a:ext uri="{FF2B5EF4-FFF2-40B4-BE49-F238E27FC236}">
                <a16:creationId xmlns:a16="http://schemas.microsoft.com/office/drawing/2014/main" id="{47731B7E-35FD-ED45-8766-ED5E15B69722}"/>
              </a:ext>
            </a:extLst>
          </p:cNvPr>
          <p:cNvSpPr/>
          <p:nvPr/>
        </p:nvSpPr>
        <p:spPr>
          <a:xfrm rot="16200000">
            <a:off x="3141707" y="1233128"/>
            <a:ext cx="576400"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3" name="Textfeld 2">
            <a:extLst>
              <a:ext uri="{FF2B5EF4-FFF2-40B4-BE49-F238E27FC236}">
                <a16:creationId xmlns:a16="http://schemas.microsoft.com/office/drawing/2014/main" id="{F8E1FC0A-29FD-2340-B33E-33067E3C5BBE}"/>
              </a:ext>
            </a:extLst>
          </p:cNvPr>
          <p:cNvSpPr txBox="1"/>
          <p:nvPr/>
        </p:nvSpPr>
        <p:spPr>
          <a:xfrm>
            <a:off x="2828221" y="4773028"/>
            <a:ext cx="620683" cy="615874"/>
          </a:xfrm>
          <a:prstGeom prst="rect">
            <a:avLst/>
          </a:prstGeom>
          <a:noFill/>
        </p:spPr>
        <p:txBody>
          <a:bodyPr wrap="none" rtlCol="0">
            <a:spAutoFit/>
          </a:bodyPr>
          <a:lstStyle/>
          <a:p>
            <a:r>
              <a:rPr lang="de-DE" sz="3402" dirty="0"/>
              <a:t>…</a:t>
            </a:r>
          </a:p>
        </p:txBody>
      </p:sp>
      <p:sp>
        <p:nvSpPr>
          <p:cNvPr id="59" name="Freeform 65">
            <a:extLst>
              <a:ext uri="{FF2B5EF4-FFF2-40B4-BE49-F238E27FC236}">
                <a16:creationId xmlns:a16="http://schemas.microsoft.com/office/drawing/2014/main" id="{6CE3680A-5F4B-D447-8708-116C1CF4CCCF}"/>
              </a:ext>
            </a:extLst>
          </p:cNvPr>
          <p:cNvSpPr/>
          <p:nvPr/>
        </p:nvSpPr>
        <p:spPr>
          <a:xfrm>
            <a:off x="1935061" y="4903219"/>
            <a:ext cx="750702" cy="510250"/>
          </a:xfrm>
          <a:custGeom>
            <a:avLst/>
            <a:gdLst>
              <a:gd name="connsiteX0" fmla="*/ 0 w 4431404"/>
              <a:gd name="connsiteY0" fmla="*/ 0 h 278556"/>
              <a:gd name="connsiteX1" fmla="*/ 4431404 w 4431404"/>
              <a:gd name="connsiteY1" fmla="*/ 0 h 278556"/>
              <a:gd name="connsiteX2" fmla="*/ 4431404 w 4431404"/>
              <a:gd name="connsiteY2" fmla="*/ 278557 h 278556"/>
              <a:gd name="connsiteX3" fmla="*/ 0 w 4431404"/>
              <a:gd name="connsiteY3" fmla="*/ 278557 h 278556"/>
            </a:gdLst>
            <a:ahLst/>
            <a:cxnLst>
              <a:cxn ang="0">
                <a:pos x="connsiteX0" y="connsiteY0"/>
              </a:cxn>
              <a:cxn ang="0">
                <a:pos x="connsiteX1" y="connsiteY1"/>
              </a:cxn>
              <a:cxn ang="0">
                <a:pos x="connsiteX2" y="connsiteY2"/>
              </a:cxn>
              <a:cxn ang="0">
                <a:pos x="connsiteX3" y="connsiteY3"/>
              </a:cxn>
            </a:cxnLst>
            <a:rect l="l" t="t" r="r" b="b"/>
            <a:pathLst>
              <a:path w="4431404" h="278556">
                <a:moveTo>
                  <a:pt x="0" y="0"/>
                </a:moveTo>
                <a:lnTo>
                  <a:pt x="4431404" y="0"/>
                </a:lnTo>
                <a:lnTo>
                  <a:pt x="4431404" y="278557"/>
                </a:lnTo>
                <a:lnTo>
                  <a:pt x="0" y="278557"/>
                </a:lnTo>
                <a:close/>
              </a:path>
            </a:pathLst>
          </a:custGeom>
          <a:solidFill>
            <a:srgbClr val="028779"/>
          </a:solidFill>
          <a:ln w="10744" cap="flat">
            <a:noFill/>
            <a:prstDash val="solid"/>
            <a:miter/>
          </a:ln>
        </p:spPr>
        <p:txBody>
          <a:bodyPr rtlCol="0" anchor="ctr"/>
          <a:lstStyle/>
          <a:p>
            <a:pPr algn="ctr"/>
            <a:r>
              <a:rPr lang="en-US" sz="1701" dirty="0">
                <a:solidFill>
                  <a:schemeClr val="bg2"/>
                </a:solidFill>
              </a:rPr>
              <a:t>PHY1</a:t>
            </a:r>
          </a:p>
        </p:txBody>
      </p:sp>
      <p:sp>
        <p:nvSpPr>
          <p:cNvPr id="60" name="Right Arrow 70">
            <a:extLst>
              <a:ext uri="{FF2B5EF4-FFF2-40B4-BE49-F238E27FC236}">
                <a16:creationId xmlns:a16="http://schemas.microsoft.com/office/drawing/2014/main" id="{65056869-03DB-9042-8A63-71D96517100C}"/>
              </a:ext>
            </a:extLst>
          </p:cNvPr>
          <p:cNvSpPr/>
          <p:nvPr/>
        </p:nvSpPr>
        <p:spPr>
          <a:xfrm rot="16200000">
            <a:off x="3137215" y="2286703"/>
            <a:ext cx="510251"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1" name="Right Arrow 70">
            <a:extLst>
              <a:ext uri="{FF2B5EF4-FFF2-40B4-BE49-F238E27FC236}">
                <a16:creationId xmlns:a16="http://schemas.microsoft.com/office/drawing/2014/main" id="{B44FE65E-30A1-7E49-A0C4-3E3524AC3836}"/>
              </a:ext>
            </a:extLst>
          </p:cNvPr>
          <p:cNvSpPr/>
          <p:nvPr/>
        </p:nvSpPr>
        <p:spPr>
          <a:xfrm rot="5400000">
            <a:off x="1831203" y="2286703"/>
            <a:ext cx="510251"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dirty="0"/>
          </a:p>
        </p:txBody>
      </p:sp>
      <p:sp>
        <p:nvSpPr>
          <p:cNvPr id="62" name="Right Arrow 70">
            <a:extLst>
              <a:ext uri="{FF2B5EF4-FFF2-40B4-BE49-F238E27FC236}">
                <a16:creationId xmlns:a16="http://schemas.microsoft.com/office/drawing/2014/main" id="{FCAF76EA-D01F-254C-ABA2-DD7CE8DA43D2}"/>
              </a:ext>
            </a:extLst>
          </p:cNvPr>
          <p:cNvSpPr/>
          <p:nvPr/>
        </p:nvSpPr>
        <p:spPr>
          <a:xfrm rot="16200000">
            <a:off x="3108156" y="3344294"/>
            <a:ext cx="568371"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4" name="Right Arrow 70">
            <a:extLst>
              <a:ext uri="{FF2B5EF4-FFF2-40B4-BE49-F238E27FC236}">
                <a16:creationId xmlns:a16="http://schemas.microsoft.com/office/drawing/2014/main" id="{47A8EE3B-A8CB-B84E-9FE5-D4A4EB00CDFB}"/>
              </a:ext>
            </a:extLst>
          </p:cNvPr>
          <p:cNvSpPr/>
          <p:nvPr/>
        </p:nvSpPr>
        <p:spPr>
          <a:xfrm rot="5400000">
            <a:off x="1802144" y="3336265"/>
            <a:ext cx="568371" cy="302993"/>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6" name="Right Arrow 70">
            <a:extLst>
              <a:ext uri="{FF2B5EF4-FFF2-40B4-BE49-F238E27FC236}">
                <a16:creationId xmlns:a16="http://schemas.microsoft.com/office/drawing/2014/main" id="{9CA0BD11-C259-294B-8ED6-714AF4C09BB7}"/>
              </a:ext>
            </a:extLst>
          </p:cNvPr>
          <p:cNvSpPr/>
          <p:nvPr/>
        </p:nvSpPr>
        <p:spPr>
          <a:xfrm rot="16200000">
            <a:off x="3891471" y="4512156"/>
            <a:ext cx="604963"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7" name="Right Arrow 70">
            <a:extLst>
              <a:ext uri="{FF2B5EF4-FFF2-40B4-BE49-F238E27FC236}">
                <a16:creationId xmlns:a16="http://schemas.microsoft.com/office/drawing/2014/main" id="{DF1D107B-82D6-1E4C-B79F-62A8E92D493E}"/>
              </a:ext>
            </a:extLst>
          </p:cNvPr>
          <p:cNvSpPr/>
          <p:nvPr/>
        </p:nvSpPr>
        <p:spPr>
          <a:xfrm rot="5400000">
            <a:off x="3551361" y="4507608"/>
            <a:ext cx="604964"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8" name="Right Arrow 70">
            <a:extLst>
              <a:ext uri="{FF2B5EF4-FFF2-40B4-BE49-F238E27FC236}">
                <a16:creationId xmlns:a16="http://schemas.microsoft.com/office/drawing/2014/main" id="{3C343068-9B08-C642-8489-4B72873CD7A4}"/>
              </a:ext>
            </a:extLst>
          </p:cNvPr>
          <p:cNvSpPr/>
          <p:nvPr/>
        </p:nvSpPr>
        <p:spPr>
          <a:xfrm rot="16200000">
            <a:off x="2195875" y="4512155"/>
            <a:ext cx="604963"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69" name="Right Arrow 70">
            <a:extLst>
              <a:ext uri="{FF2B5EF4-FFF2-40B4-BE49-F238E27FC236}">
                <a16:creationId xmlns:a16="http://schemas.microsoft.com/office/drawing/2014/main" id="{86985F31-5159-1E42-AE94-6B6C4800884E}"/>
              </a:ext>
            </a:extLst>
          </p:cNvPr>
          <p:cNvSpPr/>
          <p:nvPr/>
        </p:nvSpPr>
        <p:spPr>
          <a:xfrm rot="5400000">
            <a:off x="1855766" y="4507607"/>
            <a:ext cx="604964"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70" name="Right Arrow 70">
            <a:extLst>
              <a:ext uri="{FF2B5EF4-FFF2-40B4-BE49-F238E27FC236}">
                <a16:creationId xmlns:a16="http://schemas.microsoft.com/office/drawing/2014/main" id="{70517FE0-3C20-0B44-A004-DB9A7B505410}"/>
              </a:ext>
            </a:extLst>
          </p:cNvPr>
          <p:cNvSpPr/>
          <p:nvPr/>
        </p:nvSpPr>
        <p:spPr>
          <a:xfrm rot="16200000">
            <a:off x="1322054" y="4512155"/>
            <a:ext cx="604963"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73" name="Right Arrow 70">
            <a:extLst>
              <a:ext uri="{FF2B5EF4-FFF2-40B4-BE49-F238E27FC236}">
                <a16:creationId xmlns:a16="http://schemas.microsoft.com/office/drawing/2014/main" id="{0BC32644-79AD-2241-894A-0EFBF226B34D}"/>
              </a:ext>
            </a:extLst>
          </p:cNvPr>
          <p:cNvSpPr/>
          <p:nvPr/>
        </p:nvSpPr>
        <p:spPr>
          <a:xfrm rot="5400000">
            <a:off x="981944" y="4507607"/>
            <a:ext cx="604964" cy="177164"/>
          </a:xfrm>
          <a:prstGeom prst="rightArrow">
            <a:avLst/>
          </a:prstGeom>
          <a:solidFill>
            <a:srgbClr val="93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nvGrpSpPr>
          <p:cNvPr id="37" name="Gruppieren 36">
            <a:extLst>
              <a:ext uri="{FF2B5EF4-FFF2-40B4-BE49-F238E27FC236}">
                <a16:creationId xmlns:a16="http://schemas.microsoft.com/office/drawing/2014/main" id="{78FA1C57-5C77-F940-AA72-92C99CB42733}"/>
              </a:ext>
            </a:extLst>
          </p:cNvPr>
          <p:cNvGrpSpPr/>
          <p:nvPr/>
        </p:nvGrpSpPr>
        <p:grpSpPr>
          <a:xfrm>
            <a:off x="3646859" y="5413470"/>
            <a:ext cx="323138" cy="240660"/>
            <a:chOff x="4713840" y="5925410"/>
            <a:chExt cx="236792" cy="193288"/>
          </a:xfrm>
        </p:grpSpPr>
        <p:sp>
          <p:nvSpPr>
            <p:cNvPr id="75" name="Right Arrow 70">
              <a:extLst>
                <a:ext uri="{FF2B5EF4-FFF2-40B4-BE49-F238E27FC236}">
                  <a16:creationId xmlns:a16="http://schemas.microsoft.com/office/drawing/2014/main" id="{6B2DDD4E-F20A-4A4A-AC8E-C5C46D721FC4}"/>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76" name="Right Arrow 70">
              <a:extLst>
                <a:ext uri="{FF2B5EF4-FFF2-40B4-BE49-F238E27FC236}">
                  <a16:creationId xmlns:a16="http://schemas.microsoft.com/office/drawing/2014/main" id="{8157456A-BA85-0A43-AA67-9E756C0850F0}"/>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77" name="Right Arrow 70">
              <a:extLst>
                <a:ext uri="{FF2B5EF4-FFF2-40B4-BE49-F238E27FC236}">
                  <a16:creationId xmlns:a16="http://schemas.microsoft.com/office/drawing/2014/main" id="{AF981E62-E61F-F94F-892D-1DC7571E3958}"/>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78" name="Right Arrow 70">
              <a:extLst>
                <a:ext uri="{FF2B5EF4-FFF2-40B4-BE49-F238E27FC236}">
                  <a16:creationId xmlns:a16="http://schemas.microsoft.com/office/drawing/2014/main" id="{B02789E5-2506-C449-B54F-68ADAFCFDC86}"/>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80" name="Gruppieren 79">
            <a:extLst>
              <a:ext uri="{FF2B5EF4-FFF2-40B4-BE49-F238E27FC236}">
                <a16:creationId xmlns:a16="http://schemas.microsoft.com/office/drawing/2014/main" id="{FC5911A6-A438-9149-A899-DDA1AC7E9231}"/>
              </a:ext>
            </a:extLst>
          </p:cNvPr>
          <p:cNvGrpSpPr/>
          <p:nvPr/>
        </p:nvGrpSpPr>
        <p:grpSpPr>
          <a:xfrm rot="10800000">
            <a:off x="4042594" y="5411815"/>
            <a:ext cx="323138" cy="240660"/>
            <a:chOff x="4713840" y="5925410"/>
            <a:chExt cx="236792" cy="193288"/>
          </a:xfrm>
        </p:grpSpPr>
        <p:sp>
          <p:nvSpPr>
            <p:cNvPr id="81" name="Right Arrow 70">
              <a:extLst>
                <a:ext uri="{FF2B5EF4-FFF2-40B4-BE49-F238E27FC236}">
                  <a16:creationId xmlns:a16="http://schemas.microsoft.com/office/drawing/2014/main" id="{1F8874C8-0A16-3E44-BD6A-A0F4066B848F}"/>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82" name="Right Arrow 70">
              <a:extLst>
                <a:ext uri="{FF2B5EF4-FFF2-40B4-BE49-F238E27FC236}">
                  <a16:creationId xmlns:a16="http://schemas.microsoft.com/office/drawing/2014/main" id="{0B288724-4C1D-BA4F-A0C7-E38EE11F2428}"/>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84" name="Right Arrow 70">
              <a:extLst>
                <a:ext uri="{FF2B5EF4-FFF2-40B4-BE49-F238E27FC236}">
                  <a16:creationId xmlns:a16="http://schemas.microsoft.com/office/drawing/2014/main" id="{1E2ED02C-7982-D44D-88EF-6FD4A2F5F015}"/>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85" name="Right Arrow 70">
              <a:extLst>
                <a:ext uri="{FF2B5EF4-FFF2-40B4-BE49-F238E27FC236}">
                  <a16:creationId xmlns:a16="http://schemas.microsoft.com/office/drawing/2014/main" id="{6F1C41B6-500E-0841-9E36-3ED222186D72}"/>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86" name="Gruppieren 85">
            <a:extLst>
              <a:ext uri="{FF2B5EF4-FFF2-40B4-BE49-F238E27FC236}">
                <a16:creationId xmlns:a16="http://schemas.microsoft.com/office/drawing/2014/main" id="{A2728971-6C13-0149-97D9-55DCDEE7ECF6}"/>
              </a:ext>
            </a:extLst>
          </p:cNvPr>
          <p:cNvGrpSpPr/>
          <p:nvPr/>
        </p:nvGrpSpPr>
        <p:grpSpPr>
          <a:xfrm>
            <a:off x="1976611" y="5410758"/>
            <a:ext cx="323138" cy="240660"/>
            <a:chOff x="4713840" y="5925410"/>
            <a:chExt cx="236792" cy="193288"/>
          </a:xfrm>
        </p:grpSpPr>
        <p:sp>
          <p:nvSpPr>
            <p:cNvPr id="87" name="Right Arrow 70">
              <a:extLst>
                <a:ext uri="{FF2B5EF4-FFF2-40B4-BE49-F238E27FC236}">
                  <a16:creationId xmlns:a16="http://schemas.microsoft.com/office/drawing/2014/main" id="{6E61042F-0225-CC4F-8FB1-F4D8C98AD202}"/>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88" name="Right Arrow 70">
              <a:extLst>
                <a:ext uri="{FF2B5EF4-FFF2-40B4-BE49-F238E27FC236}">
                  <a16:creationId xmlns:a16="http://schemas.microsoft.com/office/drawing/2014/main" id="{F96FC8DA-B25E-2A48-9EEC-9017DD50FFF0}"/>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89" name="Right Arrow 70">
              <a:extLst>
                <a:ext uri="{FF2B5EF4-FFF2-40B4-BE49-F238E27FC236}">
                  <a16:creationId xmlns:a16="http://schemas.microsoft.com/office/drawing/2014/main" id="{9AEF0CC5-6EBF-F042-888B-2369E5B7D8ED}"/>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0" name="Right Arrow 70">
              <a:extLst>
                <a:ext uri="{FF2B5EF4-FFF2-40B4-BE49-F238E27FC236}">
                  <a16:creationId xmlns:a16="http://schemas.microsoft.com/office/drawing/2014/main" id="{37C9C600-8EF7-DA42-A4F6-CA3DFA04DCCA}"/>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91" name="Gruppieren 90">
            <a:extLst>
              <a:ext uri="{FF2B5EF4-FFF2-40B4-BE49-F238E27FC236}">
                <a16:creationId xmlns:a16="http://schemas.microsoft.com/office/drawing/2014/main" id="{C3070B4F-2074-6346-9007-E8FE1999D186}"/>
              </a:ext>
            </a:extLst>
          </p:cNvPr>
          <p:cNvGrpSpPr/>
          <p:nvPr/>
        </p:nvGrpSpPr>
        <p:grpSpPr>
          <a:xfrm rot="10800000">
            <a:off x="2321176" y="5410758"/>
            <a:ext cx="323138" cy="240660"/>
            <a:chOff x="4713840" y="5925410"/>
            <a:chExt cx="236792" cy="193288"/>
          </a:xfrm>
        </p:grpSpPr>
        <p:sp>
          <p:nvSpPr>
            <p:cNvPr id="92" name="Right Arrow 70">
              <a:extLst>
                <a:ext uri="{FF2B5EF4-FFF2-40B4-BE49-F238E27FC236}">
                  <a16:creationId xmlns:a16="http://schemas.microsoft.com/office/drawing/2014/main" id="{D0BEF924-8034-2943-80AC-F9A0901055D1}"/>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3" name="Right Arrow 70">
              <a:extLst>
                <a:ext uri="{FF2B5EF4-FFF2-40B4-BE49-F238E27FC236}">
                  <a16:creationId xmlns:a16="http://schemas.microsoft.com/office/drawing/2014/main" id="{0A4A2695-4A24-0941-82A0-E23BC3261A74}"/>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4" name="Right Arrow 70">
              <a:extLst>
                <a:ext uri="{FF2B5EF4-FFF2-40B4-BE49-F238E27FC236}">
                  <a16:creationId xmlns:a16="http://schemas.microsoft.com/office/drawing/2014/main" id="{20DA63EB-8FBD-3942-9980-F1A782CA0564}"/>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5" name="Right Arrow 70">
              <a:extLst>
                <a:ext uri="{FF2B5EF4-FFF2-40B4-BE49-F238E27FC236}">
                  <a16:creationId xmlns:a16="http://schemas.microsoft.com/office/drawing/2014/main" id="{F3A146C1-0166-9046-9082-F4622BBE88EC}"/>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96" name="Gruppieren 95">
            <a:extLst>
              <a:ext uri="{FF2B5EF4-FFF2-40B4-BE49-F238E27FC236}">
                <a16:creationId xmlns:a16="http://schemas.microsoft.com/office/drawing/2014/main" id="{014BD201-73B8-DE4A-B609-0CE965C0A7AD}"/>
              </a:ext>
            </a:extLst>
          </p:cNvPr>
          <p:cNvGrpSpPr/>
          <p:nvPr/>
        </p:nvGrpSpPr>
        <p:grpSpPr>
          <a:xfrm>
            <a:off x="1096805" y="5410758"/>
            <a:ext cx="323138" cy="240660"/>
            <a:chOff x="4713840" y="5925410"/>
            <a:chExt cx="236792" cy="193288"/>
          </a:xfrm>
        </p:grpSpPr>
        <p:sp>
          <p:nvSpPr>
            <p:cNvPr id="97" name="Right Arrow 70">
              <a:extLst>
                <a:ext uri="{FF2B5EF4-FFF2-40B4-BE49-F238E27FC236}">
                  <a16:creationId xmlns:a16="http://schemas.microsoft.com/office/drawing/2014/main" id="{C655E749-34AB-A346-B905-5C78E925099B}"/>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8" name="Right Arrow 70">
              <a:extLst>
                <a:ext uri="{FF2B5EF4-FFF2-40B4-BE49-F238E27FC236}">
                  <a16:creationId xmlns:a16="http://schemas.microsoft.com/office/drawing/2014/main" id="{5630BD5A-425A-274A-910F-05CCAB1AAFE5}"/>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99" name="Right Arrow 70">
              <a:extLst>
                <a:ext uri="{FF2B5EF4-FFF2-40B4-BE49-F238E27FC236}">
                  <a16:creationId xmlns:a16="http://schemas.microsoft.com/office/drawing/2014/main" id="{D2AD1F52-6FC9-EC49-91AE-3BE74B09E7EA}"/>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00" name="Right Arrow 70">
              <a:extLst>
                <a:ext uri="{FF2B5EF4-FFF2-40B4-BE49-F238E27FC236}">
                  <a16:creationId xmlns:a16="http://schemas.microsoft.com/office/drawing/2014/main" id="{8C60FFC6-2FCE-8A43-997D-E72E62E70E84}"/>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grpSp>
        <p:nvGrpSpPr>
          <p:cNvPr id="101" name="Gruppieren 100">
            <a:extLst>
              <a:ext uri="{FF2B5EF4-FFF2-40B4-BE49-F238E27FC236}">
                <a16:creationId xmlns:a16="http://schemas.microsoft.com/office/drawing/2014/main" id="{0E69877D-4464-5640-A6F2-00A4DD7C2825}"/>
              </a:ext>
            </a:extLst>
          </p:cNvPr>
          <p:cNvGrpSpPr/>
          <p:nvPr/>
        </p:nvGrpSpPr>
        <p:grpSpPr>
          <a:xfrm rot="10800000">
            <a:off x="1448005" y="5410758"/>
            <a:ext cx="323138" cy="240660"/>
            <a:chOff x="4713840" y="5925410"/>
            <a:chExt cx="236792" cy="193288"/>
          </a:xfrm>
        </p:grpSpPr>
        <p:sp>
          <p:nvSpPr>
            <p:cNvPr id="102" name="Right Arrow 70">
              <a:extLst>
                <a:ext uri="{FF2B5EF4-FFF2-40B4-BE49-F238E27FC236}">
                  <a16:creationId xmlns:a16="http://schemas.microsoft.com/office/drawing/2014/main" id="{95952619-40C8-214A-84D0-627F163B516C}"/>
                </a:ext>
              </a:extLst>
            </p:cNvPr>
            <p:cNvSpPr/>
            <p:nvPr/>
          </p:nvSpPr>
          <p:spPr>
            <a:xfrm rot="5400000">
              <a:off x="4646795"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03" name="Right Arrow 70">
              <a:extLst>
                <a:ext uri="{FF2B5EF4-FFF2-40B4-BE49-F238E27FC236}">
                  <a16:creationId xmlns:a16="http://schemas.microsoft.com/office/drawing/2014/main" id="{DD05198E-EC02-924D-A9CB-76F47D9D085B}"/>
                </a:ext>
              </a:extLst>
            </p:cNvPr>
            <p:cNvSpPr/>
            <p:nvPr/>
          </p:nvSpPr>
          <p:spPr>
            <a:xfrm rot="5400000">
              <a:off x="4705993"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04" name="Right Arrow 70">
              <a:extLst>
                <a:ext uri="{FF2B5EF4-FFF2-40B4-BE49-F238E27FC236}">
                  <a16:creationId xmlns:a16="http://schemas.microsoft.com/office/drawing/2014/main" id="{6C682E20-3605-C843-887A-C58D00A11F18}"/>
                </a:ext>
              </a:extLst>
            </p:cNvPr>
            <p:cNvSpPr/>
            <p:nvPr/>
          </p:nvSpPr>
          <p:spPr>
            <a:xfrm rot="5400000">
              <a:off x="4765191"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05" name="Right Arrow 70">
              <a:extLst>
                <a:ext uri="{FF2B5EF4-FFF2-40B4-BE49-F238E27FC236}">
                  <a16:creationId xmlns:a16="http://schemas.microsoft.com/office/drawing/2014/main" id="{ABDD5089-D3E8-D24A-8569-4D8553B315D2}"/>
                </a:ext>
              </a:extLst>
            </p:cNvPr>
            <p:cNvSpPr/>
            <p:nvPr/>
          </p:nvSpPr>
          <p:spPr>
            <a:xfrm rot="5400000">
              <a:off x="4824389" y="5992455"/>
              <a:ext cx="193288" cy="59198"/>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grpSp>
      <p:sp>
        <p:nvSpPr>
          <p:cNvPr id="107" name="Multiplizieren 106">
            <a:extLst>
              <a:ext uri="{FF2B5EF4-FFF2-40B4-BE49-F238E27FC236}">
                <a16:creationId xmlns:a16="http://schemas.microsoft.com/office/drawing/2014/main" id="{94B1484E-5E88-0D44-9B2B-7DA667457F26}"/>
              </a:ext>
            </a:extLst>
          </p:cNvPr>
          <p:cNvSpPr/>
          <p:nvPr/>
        </p:nvSpPr>
        <p:spPr>
          <a:xfrm>
            <a:off x="2240594" y="4376811"/>
            <a:ext cx="506903" cy="546762"/>
          </a:xfrm>
          <a:prstGeom prst="mathMultiply">
            <a:avLst>
              <a:gd name="adj1" fmla="val 15531"/>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01" dirty="0"/>
          </a:p>
        </p:txBody>
      </p:sp>
      <p:sp>
        <p:nvSpPr>
          <p:cNvPr id="108" name="Multiplizieren 107">
            <a:extLst>
              <a:ext uri="{FF2B5EF4-FFF2-40B4-BE49-F238E27FC236}">
                <a16:creationId xmlns:a16="http://schemas.microsoft.com/office/drawing/2014/main" id="{2943A2B1-96B7-674A-9A1C-C5B53C462AFA}"/>
              </a:ext>
            </a:extLst>
          </p:cNvPr>
          <p:cNvSpPr/>
          <p:nvPr/>
        </p:nvSpPr>
        <p:spPr>
          <a:xfrm>
            <a:off x="3601387" y="4336548"/>
            <a:ext cx="506903" cy="546762"/>
          </a:xfrm>
          <a:prstGeom prst="mathMultiply">
            <a:avLst>
              <a:gd name="adj1" fmla="val 15531"/>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01" dirty="0"/>
          </a:p>
        </p:txBody>
      </p:sp>
    </p:spTree>
    <p:extLst>
      <p:ext uri="{BB962C8B-B14F-4D97-AF65-F5344CB8AC3E}">
        <p14:creationId xmlns:p14="http://schemas.microsoft.com/office/powerpoint/2010/main" val="2907709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4">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4">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4">
                                            <p:txEl>
                                              <p:pRg st="7" end="7"/>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4">
                                            <p:txEl>
                                              <p:pRg st="8" end="8"/>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07"/>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108"/>
                                        </p:tgtEl>
                                        <p:attrNameLst>
                                          <p:attrName>style.visibility</p:attrName>
                                        </p:attrNameLst>
                                      </p:cBhvr>
                                      <p:to>
                                        <p:strVal val="hidden"/>
                                      </p:to>
                                    </p:set>
                                  </p:childTnLst>
                                </p:cTn>
                              </p:par>
                              <p:par>
                                <p:cTn id="69" presetID="1"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9"/>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80"/>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91"/>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9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0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74">
                                            <p:txEl>
                                              <p:pRg st="9" end="9"/>
                                            </p:txEl>
                                          </p:spTgt>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74">
                                            <p:txEl>
                                              <p:pRg st="10" end="10"/>
                                            </p:txEl>
                                          </p:spTgt>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4">
                                            <p:txEl>
                                              <p:pRg st="11" end="11"/>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3" grpId="0" animBg="1"/>
      <p:bldP spid="54" grpId="0" animBg="1"/>
      <p:bldP spid="55" grpId="0" animBg="1"/>
      <p:bldP spid="56" grpId="0" animBg="1"/>
      <p:bldP spid="57" grpId="0" animBg="1"/>
      <p:bldP spid="58" grpId="0" animBg="1"/>
      <p:bldP spid="3" grpId="0"/>
      <p:bldP spid="59" grpId="0" animBg="1"/>
      <p:bldP spid="60" grpId="0" animBg="1"/>
      <p:bldP spid="61" grpId="0" animBg="1"/>
      <p:bldP spid="62" grpId="0" animBg="1"/>
      <p:bldP spid="64" grpId="0" animBg="1"/>
      <p:bldP spid="66" grpId="0" animBg="1"/>
      <p:bldP spid="67" grpId="0" animBg="1"/>
      <p:bldP spid="68" grpId="0" animBg="1"/>
      <p:bldP spid="69" grpId="0" animBg="1"/>
      <p:bldP spid="70" grpId="0" animBg="1"/>
      <p:bldP spid="73" grpId="0" animBg="1"/>
      <p:bldP spid="107" grpId="0" animBg="1"/>
      <p:bldP spid="107" grpId="1" animBg="1"/>
      <p:bldP spid="108" grpId="0" animBg="1"/>
      <p:bldP spid="108" grpId="1" animBg="1"/>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Content Placeholder 5" descr="Table&#10;&#10;Description automatically generated">
            <a:extLst>
              <a:ext uri="{FF2B5EF4-FFF2-40B4-BE49-F238E27FC236}">
                <a16:creationId xmlns:a16="http://schemas.microsoft.com/office/drawing/2014/main" id="{9F6007B5-9404-410D-9D85-8AAF0F83AE7D}"/>
              </a:ext>
            </a:extLst>
          </p:cNvPr>
          <p:cNvPicPr>
            <a:picLocks noGrp="1" noChangeAspect="1"/>
          </p:cNvPicPr>
          <p:nvPr>
            <p:ph sz="half" idx="1"/>
          </p:nvPr>
        </p:nvPicPr>
        <p:blipFill>
          <a:blip r:embed="rId3"/>
          <a:stretch>
            <a:fillRect/>
          </a:stretch>
        </p:blipFill>
        <p:spPr>
          <a:xfrm>
            <a:off x="407988" y="2410002"/>
            <a:ext cx="5170487" cy="2341208"/>
          </a:xfrm>
        </p:spPr>
      </p:pic>
      <p:sp>
        <p:nvSpPr>
          <p:cNvPr id="3" name="Content Placeholder 2">
            <a:extLst>
              <a:ext uri="{FF2B5EF4-FFF2-40B4-BE49-F238E27FC236}">
                <a16:creationId xmlns:a16="http://schemas.microsoft.com/office/drawing/2014/main" id="{F328616E-F9D0-42C7-9429-A0B528D2BDAF}"/>
              </a:ext>
            </a:extLst>
          </p:cNvPr>
          <p:cNvSpPr>
            <a:spLocks noGrp="1"/>
          </p:cNvSpPr>
          <p:nvPr>
            <p:ph sz="half" idx="2"/>
          </p:nvPr>
        </p:nvSpPr>
        <p:spPr/>
        <p:txBody>
          <a:bodyPr/>
          <a:lstStyle/>
          <a:p>
            <a:endParaRPr lang="en-CH"/>
          </a:p>
        </p:txBody>
      </p:sp>
      <p:sp>
        <p:nvSpPr>
          <p:cNvPr id="4" name="Title 3">
            <a:extLst>
              <a:ext uri="{FF2B5EF4-FFF2-40B4-BE49-F238E27FC236}">
                <a16:creationId xmlns:a16="http://schemas.microsoft.com/office/drawing/2014/main" id="{D73E9A6D-3B8C-410F-B7F6-34B05931C1A5}"/>
              </a:ext>
            </a:extLst>
          </p:cNvPr>
          <p:cNvSpPr>
            <a:spLocks noGrp="1"/>
          </p:cNvSpPr>
          <p:nvPr>
            <p:ph type="title"/>
          </p:nvPr>
        </p:nvSpPr>
        <p:spPr/>
        <p:txBody>
          <a:bodyPr/>
          <a:lstStyle/>
          <a:p>
            <a:endParaRPr lang="en-CH"/>
          </a:p>
        </p:txBody>
      </p:sp>
    </p:spTree>
    <p:extLst>
      <p:ext uri="{BB962C8B-B14F-4D97-AF65-F5344CB8AC3E}">
        <p14:creationId xmlns:p14="http://schemas.microsoft.com/office/powerpoint/2010/main" val="309507742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22517" y="229865"/>
            <a:ext cx="10080000" cy="720000"/>
          </a:xfrm>
        </p:spPr>
        <p:txBody>
          <a:bodyPr/>
          <a:lstStyle/>
          <a:p>
            <a:r>
              <a:rPr lang="en-US" dirty="0"/>
              <a:t> Efficient Architecture: </a:t>
            </a:r>
            <a:r>
              <a:rPr lang="en-US" dirty="0" err="1"/>
              <a:t>Heterogeneous+Parallel</a:t>
            </a:r>
            <a:endParaRPr lang="en-US" dirty="0"/>
          </a:p>
        </p:txBody>
      </p:sp>
      <p:pic>
        <p:nvPicPr>
          <p:cNvPr id="3" name="Picture 2" descr="A screenshot of a computer&#10;&#10;Description automatically generated with medium confidence">
            <a:extLst>
              <a:ext uri="{FF2B5EF4-FFF2-40B4-BE49-F238E27FC236}">
                <a16:creationId xmlns:a16="http://schemas.microsoft.com/office/drawing/2014/main" id="{A60F3A75-F3BD-4782-BEEA-7ED8F6E204DE}"/>
              </a:ext>
            </a:extLst>
          </p:cNvPr>
          <p:cNvPicPr>
            <a:picLocks noChangeAspect="1"/>
          </p:cNvPicPr>
          <p:nvPr/>
        </p:nvPicPr>
        <p:blipFill>
          <a:blip r:embed="rId3"/>
          <a:stretch>
            <a:fillRect/>
          </a:stretch>
        </p:blipFill>
        <p:spPr>
          <a:xfrm>
            <a:off x="1320822" y="1320087"/>
            <a:ext cx="8756870" cy="4857190"/>
          </a:xfrm>
          <a:prstGeom prst="rect">
            <a:avLst/>
          </a:prstGeom>
        </p:spPr>
      </p:pic>
      <p:sp>
        <p:nvSpPr>
          <p:cNvPr id="4" name="TextBox 3">
            <a:extLst>
              <a:ext uri="{FF2B5EF4-FFF2-40B4-BE49-F238E27FC236}">
                <a16:creationId xmlns:a16="http://schemas.microsoft.com/office/drawing/2014/main" id="{D5595A2C-2FDB-40C9-9990-936A010F379D}"/>
              </a:ext>
            </a:extLst>
          </p:cNvPr>
          <p:cNvSpPr txBox="1"/>
          <p:nvPr/>
        </p:nvSpPr>
        <p:spPr>
          <a:xfrm>
            <a:off x="2778369" y="967152"/>
            <a:ext cx="914400" cy="523142"/>
          </a:xfrm>
          <a:prstGeom prst="rect">
            <a:avLst/>
          </a:prstGeom>
          <a:noFill/>
        </p:spPr>
        <p:txBody>
          <a:bodyPr wrap="none" lIns="0" tIns="0" rIns="0" bIns="0" rtlCol="0">
            <a:noAutofit/>
          </a:bodyPr>
          <a:lstStyle/>
          <a:p>
            <a:pPr algn="l" defTabSz="720000"/>
            <a:r>
              <a:rPr lang="en-US" sz="2400" b="1" i="0" dirty="0">
                <a:solidFill>
                  <a:srgbClr val="FF0000"/>
                </a:solidFill>
                <a:latin typeface="Arial Narrow" panose="020B0604020202020204" pitchFamily="34" charset="0"/>
                <a:cs typeface="Arial Narrow" panose="020B0604020202020204" pitchFamily="34" charset="0"/>
              </a:rPr>
              <a:t>Decide</a:t>
            </a:r>
            <a:endParaRPr lang="en-CH" sz="2400" b="1" i="0" dirty="0">
              <a:solidFill>
                <a:srgbClr val="FF0000"/>
              </a:solidFill>
              <a:latin typeface="Arial Narrow" panose="020B0604020202020204" pitchFamily="34" charset="0"/>
              <a:cs typeface="Arial Narrow" panose="020B0604020202020204" pitchFamily="34" charset="0"/>
            </a:endParaRPr>
          </a:p>
        </p:txBody>
      </p:sp>
      <p:sp>
        <p:nvSpPr>
          <p:cNvPr id="8" name="TextBox 7">
            <a:extLst>
              <a:ext uri="{FF2B5EF4-FFF2-40B4-BE49-F238E27FC236}">
                <a16:creationId xmlns:a16="http://schemas.microsoft.com/office/drawing/2014/main" id="{B9C245A2-EF6B-40E7-AFF2-E71903AC94C5}"/>
              </a:ext>
            </a:extLst>
          </p:cNvPr>
          <p:cNvSpPr txBox="1"/>
          <p:nvPr/>
        </p:nvSpPr>
        <p:spPr>
          <a:xfrm>
            <a:off x="7353337" y="1233850"/>
            <a:ext cx="914400" cy="523142"/>
          </a:xfrm>
          <a:prstGeom prst="rect">
            <a:avLst/>
          </a:prstGeom>
          <a:noFill/>
        </p:spPr>
        <p:txBody>
          <a:bodyPr wrap="none" lIns="0" tIns="0" rIns="0" bIns="0" rtlCol="0">
            <a:noAutofit/>
          </a:bodyPr>
          <a:lstStyle/>
          <a:p>
            <a:pPr algn="l" defTabSz="720000"/>
            <a:r>
              <a:rPr lang="en-US" sz="2400" b="1" dirty="0">
                <a:solidFill>
                  <a:srgbClr val="FF0000"/>
                </a:solidFill>
                <a:latin typeface="Arial Narrow" panose="020B0604020202020204" pitchFamily="34" charset="0"/>
                <a:cs typeface="Arial Narrow" panose="020B0604020202020204" pitchFamily="34" charset="0"/>
              </a:rPr>
              <a:t>Compute</a:t>
            </a:r>
            <a:endParaRPr lang="en-CH" sz="2400" b="1" i="0" dirty="0">
              <a:solidFill>
                <a:srgbClr val="FF0000"/>
              </a:solidFill>
              <a:latin typeface="Arial Narrow" panose="020B0604020202020204" pitchFamily="34" charset="0"/>
              <a:cs typeface="Arial Narrow" panose="020B0604020202020204" pitchFamily="34" charset="0"/>
            </a:endParaRPr>
          </a:p>
        </p:txBody>
      </p:sp>
      <p:sp>
        <p:nvSpPr>
          <p:cNvPr id="5" name="TextBox 4">
            <a:extLst>
              <a:ext uri="{FF2B5EF4-FFF2-40B4-BE49-F238E27FC236}">
                <a16:creationId xmlns:a16="http://schemas.microsoft.com/office/drawing/2014/main" id="{18117BA7-9EF4-4920-8EB3-CB87B7EFD602}"/>
              </a:ext>
            </a:extLst>
          </p:cNvPr>
          <p:cNvSpPr txBox="1"/>
          <p:nvPr/>
        </p:nvSpPr>
        <p:spPr>
          <a:xfrm>
            <a:off x="5174273" y="4936882"/>
            <a:ext cx="202223" cy="312127"/>
          </a:xfrm>
          <a:prstGeom prst="rect">
            <a:avLst/>
          </a:prstGeom>
          <a:noFill/>
        </p:spPr>
        <p:txBody>
          <a:bodyPr wrap="none" lIns="0" tIns="0" rIns="0" bIns="0" rtlCol="0">
            <a:noAutofit/>
          </a:bodyPr>
          <a:lstStyle/>
          <a:p>
            <a:pPr algn="l" defTabSz="720000"/>
            <a:r>
              <a:rPr lang="en-US" sz="3600" b="1" i="0" dirty="0">
                <a:solidFill>
                  <a:srgbClr val="FF0000"/>
                </a:solidFill>
                <a:latin typeface="Arial Narrow" panose="020B0604020202020204" pitchFamily="34" charset="0"/>
                <a:cs typeface="Arial Narrow" panose="020B0604020202020204" pitchFamily="34" charset="0"/>
              </a:rPr>
              <a:t>&lt;</a:t>
            </a:r>
            <a:endParaRPr lang="en-CH" sz="3600" b="1" i="0" dirty="0">
              <a:solidFill>
                <a:srgbClr val="FF0000"/>
              </a:solidFill>
              <a:latin typeface="Arial Narrow" panose="020B0604020202020204" pitchFamily="34" charset="0"/>
              <a:cs typeface="Arial Narrow" panose="020B0604020202020204" pitchFamily="34" charset="0"/>
            </a:endParaRPr>
          </a:p>
        </p:txBody>
      </p:sp>
      <p:sp>
        <p:nvSpPr>
          <p:cNvPr id="9" name="TextBox 8">
            <a:extLst>
              <a:ext uri="{FF2B5EF4-FFF2-40B4-BE49-F238E27FC236}">
                <a16:creationId xmlns:a16="http://schemas.microsoft.com/office/drawing/2014/main" id="{F692AE55-8F39-4A23-920A-1BD1D1B8073C}"/>
              </a:ext>
            </a:extLst>
          </p:cNvPr>
          <p:cNvSpPr txBox="1"/>
          <p:nvPr/>
        </p:nvSpPr>
        <p:spPr>
          <a:xfrm flipH="1">
            <a:off x="5199183" y="5221165"/>
            <a:ext cx="202223" cy="312127"/>
          </a:xfrm>
          <a:prstGeom prst="rect">
            <a:avLst/>
          </a:prstGeom>
          <a:noFill/>
        </p:spPr>
        <p:txBody>
          <a:bodyPr wrap="none" lIns="0" tIns="0" rIns="0" bIns="0" rtlCol="0">
            <a:noAutofit/>
          </a:bodyPr>
          <a:lstStyle/>
          <a:p>
            <a:pPr algn="l" defTabSz="720000"/>
            <a:r>
              <a:rPr lang="en-US" sz="3600" b="1" dirty="0">
                <a:solidFill>
                  <a:srgbClr val="FF0000"/>
                </a:solidFill>
                <a:latin typeface="Arial Narrow" panose="020B0604020202020204" pitchFamily="34" charset="0"/>
                <a:cs typeface="Arial Narrow" panose="020B0604020202020204" pitchFamily="34" charset="0"/>
              </a:rPr>
              <a:t>&gt;</a:t>
            </a:r>
            <a:endParaRPr lang="en-CH" sz="3600" b="1" i="0" dirty="0">
              <a:solidFill>
                <a:srgbClr val="FF0000"/>
              </a:solidFill>
              <a:latin typeface="Arial Narrow" panose="020B0604020202020204" pitchFamily="34" charset="0"/>
              <a:cs typeface="Arial Narrow" panose="020B0604020202020204" pitchFamily="34" charset="0"/>
            </a:endParaRPr>
          </a:p>
        </p:txBody>
      </p:sp>
      <p:sp>
        <p:nvSpPr>
          <p:cNvPr id="11" name="Slide Number Placeholder 25">
            <a:extLst>
              <a:ext uri="{FF2B5EF4-FFF2-40B4-BE49-F238E27FC236}">
                <a16:creationId xmlns:a16="http://schemas.microsoft.com/office/drawing/2014/main" id="{1AC3B3D2-7ADA-4CD9-92DF-F42D757987FA}"/>
              </a:ext>
            </a:extLst>
          </p:cNvPr>
          <p:cNvSpPr txBox="1">
            <a:spLocks/>
          </p:cNvSpPr>
          <p:nvPr/>
        </p:nvSpPr>
        <p:spPr>
          <a:xfrm>
            <a:off x="10799763" y="6296025"/>
            <a:ext cx="720725" cy="179388"/>
          </a:xfrm>
          <a:prstGeom prst="rect">
            <a:avLst/>
          </a:prstGeom>
        </p:spPr>
        <p:txBody>
          <a:bodyPr vert="horz" lIns="91440" tIns="0" rIns="0" bIns="0" rtlCol="0" anchor="ctr"/>
          <a:lstStyle>
            <a:defPPr>
              <a:defRPr lang="en-US"/>
            </a:defPPr>
            <a:lvl1pPr marL="0" algn="r" defTabSz="457200" rtl="0" eaLnBrk="1" latinLnBrk="0" hangingPunct="1">
              <a:defRPr sz="1200" b="0" i="0" kern="1200">
                <a:solidFill>
                  <a:schemeClr val="tx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CA52AF-F19D-405C-AD5F-7D94B96A5CC3}" type="slidenum">
              <a:rPr lang="de-CH" smtClean="0"/>
              <a:pPr/>
              <a:t>6</a:t>
            </a:fld>
            <a:endParaRPr lang="de-CH" dirty="0"/>
          </a:p>
        </p:txBody>
      </p:sp>
    </p:spTree>
    <p:extLst>
      <p:ext uri="{BB962C8B-B14F-4D97-AF65-F5344CB8AC3E}">
        <p14:creationId xmlns:p14="http://schemas.microsoft.com/office/powerpoint/2010/main" val="1725398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AF9BB1A-E041-0741-AEEA-0FB9C3B06434}"/>
              </a:ext>
            </a:extLst>
          </p:cNvPr>
          <p:cNvSpPr>
            <a:spLocks noGrp="1"/>
          </p:cNvSpPr>
          <p:nvPr>
            <p:ph type="title"/>
          </p:nvPr>
        </p:nvSpPr>
        <p:spPr/>
        <p:txBody>
          <a:bodyPr/>
          <a:lstStyle/>
          <a:p>
            <a:r>
              <a:rPr lang="en-GB" dirty="0"/>
              <a:t>Heterogeneous + Parallel… Why?</a:t>
            </a:r>
            <a:endParaRPr lang="en-GB" b="1" dirty="0"/>
          </a:p>
        </p:txBody>
      </p:sp>
      <p:sp>
        <p:nvSpPr>
          <p:cNvPr id="10" name="Slide Number Placeholder 9">
            <a:extLst>
              <a:ext uri="{FF2B5EF4-FFF2-40B4-BE49-F238E27FC236}">
                <a16:creationId xmlns:a16="http://schemas.microsoft.com/office/drawing/2014/main" id="{1612A50C-6D3C-4E7E-B51C-C5761854E4F8}"/>
              </a:ext>
            </a:extLst>
          </p:cNvPr>
          <p:cNvSpPr>
            <a:spLocks noGrp="1"/>
          </p:cNvSpPr>
          <p:nvPr>
            <p:ph type="sldNum" sz="quarter" idx="12"/>
          </p:nvPr>
        </p:nvSpPr>
        <p:spPr/>
        <p:txBody>
          <a:bodyPr/>
          <a:lstStyle/>
          <a:p>
            <a:fld id="{5ACA52AF-F19D-405C-AD5F-7D94B96A5CC3}" type="slidenum">
              <a:rPr lang="de-CH" noProof="0" smtClean="0"/>
              <a:t>7</a:t>
            </a:fld>
            <a:endParaRPr lang="de-CH" noProof="0" dirty="0"/>
          </a:p>
        </p:txBody>
      </p:sp>
      <p:sp>
        <p:nvSpPr>
          <p:cNvPr id="2" name="Content Placeholder 1">
            <a:extLst>
              <a:ext uri="{FF2B5EF4-FFF2-40B4-BE49-F238E27FC236}">
                <a16:creationId xmlns:a16="http://schemas.microsoft.com/office/drawing/2014/main" id="{8D2AD50B-F92D-EB43-9611-44790C57FCBA}"/>
              </a:ext>
            </a:extLst>
          </p:cNvPr>
          <p:cNvSpPr>
            <a:spLocks noGrp="1"/>
          </p:cNvSpPr>
          <p:nvPr>
            <p:ph idx="4294967295"/>
          </p:nvPr>
        </p:nvSpPr>
        <p:spPr>
          <a:xfrm>
            <a:off x="0" y="1136650"/>
            <a:ext cx="10136188" cy="4654550"/>
          </a:xfrm>
        </p:spPr>
        <p:txBody>
          <a:bodyPr/>
          <a:lstStyle/>
          <a:p>
            <a:r>
              <a:rPr lang="en-GB" sz="2000" dirty="0">
                <a:solidFill>
                  <a:schemeClr val="tx1"/>
                </a:solidFill>
                <a:latin typeface="+mj-lt"/>
              </a:rPr>
              <a:t>Processors can do two kinds of useful work:</a:t>
            </a:r>
          </a:p>
          <a:p>
            <a:endParaRPr lang="en-GB" sz="2000" dirty="0">
              <a:solidFill>
                <a:schemeClr val="tx1"/>
              </a:solidFill>
              <a:latin typeface="+mj-lt"/>
            </a:endParaRPr>
          </a:p>
          <a:p>
            <a:endParaRPr lang="en-GB" sz="2000" dirty="0">
              <a:solidFill>
                <a:schemeClr val="tx1"/>
              </a:solidFill>
              <a:latin typeface="+mj-lt"/>
            </a:endParaRPr>
          </a:p>
          <a:p>
            <a:endParaRPr lang="en-GB" sz="2000" dirty="0">
              <a:solidFill>
                <a:schemeClr val="tx1"/>
              </a:solidFill>
              <a:latin typeface="+mj-lt"/>
            </a:endParaRPr>
          </a:p>
          <a:p>
            <a:endParaRPr lang="en-GB" sz="2000" dirty="0">
              <a:solidFill>
                <a:schemeClr val="tx1"/>
              </a:solidFill>
              <a:latin typeface="+mj-lt"/>
            </a:endParaRPr>
          </a:p>
          <a:p>
            <a:endParaRPr lang="en-GB" sz="2000" dirty="0">
              <a:solidFill>
                <a:schemeClr val="tx1"/>
              </a:solidFill>
              <a:latin typeface="+mj-lt"/>
            </a:endParaRPr>
          </a:p>
          <a:p>
            <a:pPr marL="0" indent="0">
              <a:buNone/>
            </a:pPr>
            <a:endParaRPr lang="en-GB" sz="2000" dirty="0">
              <a:solidFill>
                <a:schemeClr val="tx1"/>
              </a:solidFill>
              <a:latin typeface="+mj-lt"/>
            </a:endParaRPr>
          </a:p>
          <a:p>
            <a:r>
              <a:rPr lang="en-GB" sz="2000" dirty="0">
                <a:solidFill>
                  <a:schemeClr val="tx1"/>
                </a:solidFill>
                <a:latin typeface="+mj-lt"/>
              </a:rPr>
              <a:t>Today’s workloads are dominated by “Compute”:</a:t>
            </a:r>
          </a:p>
          <a:p>
            <a:pPr lvl="1"/>
            <a:r>
              <a:rPr lang="en-GB" sz="1800" dirty="0">
                <a:solidFill>
                  <a:schemeClr val="tx1"/>
                </a:solidFill>
                <a:latin typeface="+mj-lt"/>
              </a:rPr>
              <a:t>Tons of data, few (as fast as possible) decisions based on the computed values, </a:t>
            </a:r>
          </a:p>
          <a:p>
            <a:pPr lvl="1"/>
            <a:r>
              <a:rPr lang="en-GB" sz="1800" b="1" dirty="0">
                <a:solidFill>
                  <a:schemeClr val="tx1"/>
                </a:solidFill>
                <a:latin typeface="+mj-lt"/>
              </a:rPr>
              <a:t>“Data-Oblivious Algorithms”  (ML, or better DNNs are so!)</a:t>
            </a:r>
          </a:p>
          <a:p>
            <a:pPr lvl="1"/>
            <a:r>
              <a:rPr lang="en-GB" sz="1800" b="1" dirty="0">
                <a:solidFill>
                  <a:schemeClr val="tx1"/>
                </a:solidFill>
                <a:latin typeface="+mj-lt"/>
              </a:rPr>
              <a:t>Large data footprint + sparsity</a:t>
            </a:r>
          </a:p>
        </p:txBody>
      </p:sp>
      <p:sp>
        <p:nvSpPr>
          <p:cNvPr id="3" name="Content Placeholder 2">
            <a:extLst>
              <a:ext uri="{FF2B5EF4-FFF2-40B4-BE49-F238E27FC236}">
                <a16:creationId xmlns:a16="http://schemas.microsoft.com/office/drawing/2014/main" id="{71370538-BBE6-CC4E-A3AB-A6435A4CF9BC}"/>
              </a:ext>
            </a:extLst>
          </p:cNvPr>
          <p:cNvSpPr>
            <a:spLocks noGrp="1"/>
          </p:cNvSpPr>
          <p:nvPr>
            <p:ph sz="half" idx="4294967295"/>
          </p:nvPr>
        </p:nvSpPr>
        <p:spPr>
          <a:xfrm>
            <a:off x="6531226" y="1571625"/>
            <a:ext cx="4346575" cy="2652713"/>
          </a:xfrm>
          <a:solidFill>
            <a:srgbClr val="FFC000">
              <a:alpha val="25000"/>
            </a:srgbClr>
          </a:solidFill>
          <a:ln w="12700">
            <a:solidFill>
              <a:srgbClr val="FFC000"/>
            </a:solidFill>
          </a:ln>
        </p:spPr>
        <p:txBody>
          <a:bodyPr vert="horz" lIns="132663" tIns="68032" rIns="0" bIns="68032" rtlCol="0">
            <a:noAutofit/>
          </a:bodyPr>
          <a:lstStyle/>
          <a:p>
            <a:pPr marL="0" indent="0" defTabSz="914400">
              <a:spcBef>
                <a:spcPts val="500"/>
              </a:spcBef>
              <a:buNone/>
            </a:pPr>
            <a:r>
              <a:rPr lang="en-GB" sz="1890" dirty="0">
                <a:solidFill>
                  <a:srgbClr val="FF0000"/>
                </a:solidFill>
                <a:latin typeface="+mn-lt"/>
                <a:cs typeface="+mn-cs"/>
              </a:rPr>
              <a:t>Compute</a:t>
            </a:r>
            <a:r>
              <a:rPr lang="en-GB" sz="1890" dirty="0">
                <a:solidFill>
                  <a:schemeClr val="tx1"/>
                </a:solidFill>
                <a:latin typeface="+mn-lt"/>
                <a:cs typeface="+mn-cs"/>
              </a:rPr>
              <a:t> </a:t>
            </a:r>
            <a:r>
              <a:rPr lang="en-GB" sz="1890" b="0" dirty="0">
                <a:solidFill>
                  <a:schemeClr val="tx1"/>
                </a:solidFill>
                <a:latin typeface="+mn-lt"/>
                <a:cs typeface="+mn-cs"/>
              </a:rPr>
              <a:t>(plough through numbers)</a:t>
            </a:r>
          </a:p>
          <a:p>
            <a:pPr defTabSz="914400">
              <a:spcBef>
                <a:spcPts val="500"/>
              </a:spcBef>
            </a:pPr>
            <a:r>
              <a:rPr lang="en-GB" sz="1890" b="0" dirty="0">
                <a:solidFill>
                  <a:schemeClr val="tx1"/>
                </a:solidFill>
                <a:latin typeface="+mn-lt"/>
                <a:cs typeface="+mn-cs"/>
              </a:rPr>
              <a:t>Modulate flow of </a:t>
            </a:r>
            <a:r>
              <a:rPr lang="en-GB" sz="1890" dirty="0">
                <a:solidFill>
                  <a:srgbClr val="FF0000"/>
                </a:solidFill>
                <a:latin typeface="+mn-lt"/>
                <a:cs typeface="+mn-cs"/>
              </a:rPr>
              <a:t>data</a:t>
            </a:r>
          </a:p>
          <a:p>
            <a:pPr defTabSz="914400">
              <a:spcBef>
                <a:spcPts val="500"/>
              </a:spcBef>
            </a:pPr>
            <a:r>
              <a:rPr lang="en-GB" sz="1890" b="0" dirty="0" err="1">
                <a:solidFill>
                  <a:schemeClr val="tx1"/>
                </a:solidFill>
                <a:latin typeface="+mn-lt"/>
                <a:cs typeface="+mn-cs"/>
              </a:rPr>
              <a:t>Embarassing</a:t>
            </a:r>
            <a:r>
              <a:rPr lang="en-GB" sz="1890" b="0" dirty="0">
                <a:solidFill>
                  <a:schemeClr val="tx1"/>
                </a:solidFill>
                <a:latin typeface="+mn-lt"/>
                <a:cs typeface="+mn-cs"/>
              </a:rPr>
              <a:t> data parallel:</a:t>
            </a:r>
          </a:p>
          <a:p>
            <a:pPr marL="627063" lvl="1" indent="-265113" defTabSz="914400">
              <a:spcBef>
                <a:spcPts val="400"/>
              </a:spcBef>
            </a:pPr>
            <a:r>
              <a:rPr lang="en-GB" sz="1701" dirty="0">
                <a:solidFill>
                  <a:schemeClr val="tx1"/>
                </a:solidFill>
                <a:latin typeface="+mn-lt"/>
                <a:cs typeface="+mn-cs"/>
              </a:rPr>
              <a:t>Don’t think too much</a:t>
            </a:r>
          </a:p>
          <a:p>
            <a:pPr marL="627063" lvl="1" indent="-265113" defTabSz="914400">
              <a:spcBef>
                <a:spcPts val="400"/>
              </a:spcBef>
            </a:pPr>
            <a:r>
              <a:rPr lang="en-GB" sz="1701" dirty="0">
                <a:solidFill>
                  <a:schemeClr val="tx1"/>
                </a:solidFill>
                <a:latin typeface="+mn-lt"/>
                <a:cs typeface="+mn-cs"/>
              </a:rPr>
              <a:t>Plough through the data</a:t>
            </a:r>
            <a:br>
              <a:rPr lang="en-GB" sz="1701" dirty="0">
                <a:solidFill>
                  <a:schemeClr val="tx1"/>
                </a:solidFill>
                <a:latin typeface="+mn-lt"/>
                <a:cs typeface="+mn-cs"/>
              </a:rPr>
            </a:br>
            <a:r>
              <a:rPr lang="en-GB" sz="1701" dirty="0">
                <a:solidFill>
                  <a:schemeClr val="tx1"/>
                </a:solidFill>
                <a:latin typeface="+mn-lt"/>
                <a:cs typeface="+mn-cs"/>
              </a:rPr>
              <a:t>(throughput is king)</a:t>
            </a:r>
          </a:p>
          <a:p>
            <a:pPr defTabSz="914400">
              <a:spcBef>
                <a:spcPts val="500"/>
              </a:spcBef>
            </a:pPr>
            <a:r>
              <a:rPr lang="en-GB" sz="1890" dirty="0">
                <a:solidFill>
                  <a:schemeClr val="tx1"/>
                </a:solidFill>
                <a:latin typeface="+mn-lt"/>
                <a:cs typeface="+mn-cs"/>
              </a:rPr>
              <a:t>Few decisions</a:t>
            </a:r>
            <a:br>
              <a:rPr lang="en-GB" sz="1890" dirty="0">
                <a:solidFill>
                  <a:schemeClr val="tx1"/>
                </a:solidFill>
                <a:latin typeface="+mn-lt"/>
                <a:cs typeface="+mn-cs"/>
              </a:rPr>
            </a:br>
            <a:r>
              <a:rPr lang="en-GB" sz="1890" dirty="0">
                <a:solidFill>
                  <a:schemeClr val="tx1"/>
                </a:solidFill>
                <a:latin typeface="+mn-lt"/>
                <a:cs typeface="+mn-cs"/>
              </a:rPr>
              <a:t>Lots of number crunching</a:t>
            </a:r>
          </a:p>
        </p:txBody>
      </p:sp>
      <p:sp>
        <p:nvSpPr>
          <p:cNvPr id="9" name="Content Placeholder 1">
            <a:extLst>
              <a:ext uri="{FF2B5EF4-FFF2-40B4-BE49-F238E27FC236}">
                <a16:creationId xmlns:a16="http://schemas.microsoft.com/office/drawing/2014/main" id="{33607AF5-73FE-AA4B-A867-871CB4DFA2E8}"/>
              </a:ext>
            </a:extLst>
          </p:cNvPr>
          <p:cNvSpPr txBox="1">
            <a:spLocks/>
          </p:cNvSpPr>
          <p:nvPr/>
        </p:nvSpPr>
        <p:spPr>
          <a:xfrm>
            <a:off x="1004558" y="1571557"/>
            <a:ext cx="4355601" cy="2653551"/>
          </a:xfrm>
          <a:prstGeom prst="rect">
            <a:avLst/>
          </a:prstGeom>
          <a:solidFill>
            <a:srgbClr val="FFC000">
              <a:alpha val="25000"/>
            </a:srgbClr>
          </a:solidFill>
          <a:ln w="12700">
            <a:solidFill>
              <a:srgbClr val="FFC000"/>
            </a:solidFill>
          </a:ln>
        </p:spPr>
        <p:txBody>
          <a:bodyPr vert="horz" lIns="132663" tIns="68032" rIns="0" bIns="68032" rtlCol="0">
            <a:noAutofit/>
          </a:bodyPr>
          <a:lstStyle>
            <a:lvl1pPr marL="361950" indent="-361950" algn="l" defTabSz="914400" rtl="0" eaLnBrk="1" latinLnBrk="0" hangingPunct="1">
              <a:lnSpc>
                <a:spcPct val="100000"/>
              </a:lnSpc>
              <a:spcBef>
                <a:spcPts val="500"/>
              </a:spcBef>
              <a:buClr>
                <a:schemeClr val="accent1"/>
              </a:buClr>
              <a:buFont typeface="Wingdings" pitchFamily="2" charset="2"/>
              <a:buChar char="§"/>
              <a:defRPr sz="20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GB" sz="1890" b="1" dirty="0">
                <a:solidFill>
                  <a:srgbClr val="FF0000"/>
                </a:solidFill>
              </a:rPr>
              <a:t>Decide</a:t>
            </a:r>
            <a:r>
              <a:rPr lang="en-GB" sz="1890" dirty="0"/>
              <a:t> (jump to different program part)</a:t>
            </a:r>
          </a:p>
          <a:p>
            <a:r>
              <a:rPr lang="en-GB" sz="1890" dirty="0"/>
              <a:t>Modulate flow of </a:t>
            </a:r>
            <a:r>
              <a:rPr lang="en-GB" sz="1890" b="1" dirty="0">
                <a:solidFill>
                  <a:srgbClr val="FF0000"/>
                </a:solidFill>
              </a:rPr>
              <a:t>instructions</a:t>
            </a:r>
          </a:p>
          <a:p>
            <a:r>
              <a:rPr lang="en-GB" sz="1890" dirty="0"/>
              <a:t>Mostly sequential decisions:</a:t>
            </a:r>
          </a:p>
          <a:p>
            <a:pPr lvl="1"/>
            <a:r>
              <a:rPr lang="en-GB" sz="1701" dirty="0"/>
              <a:t>Don’t work too much</a:t>
            </a:r>
          </a:p>
          <a:p>
            <a:pPr lvl="1"/>
            <a:r>
              <a:rPr lang="en-GB" sz="1701" dirty="0"/>
              <a:t>Be clever about the battles you pick</a:t>
            </a:r>
            <a:br>
              <a:rPr lang="en-GB" sz="1701" dirty="0"/>
            </a:br>
            <a:r>
              <a:rPr lang="en-GB" sz="1701" dirty="0"/>
              <a:t>(latency is king)</a:t>
            </a:r>
          </a:p>
          <a:p>
            <a:r>
              <a:rPr lang="en-GB" sz="1890" b="1" dirty="0"/>
              <a:t>Lots of decisions</a:t>
            </a:r>
            <a:br>
              <a:rPr lang="en-GB" sz="1890" b="1" dirty="0"/>
            </a:br>
            <a:r>
              <a:rPr lang="en-GB" sz="1890" b="1" dirty="0"/>
              <a:t>Little number crunching</a:t>
            </a:r>
          </a:p>
        </p:txBody>
      </p:sp>
      <p:sp>
        <p:nvSpPr>
          <p:cNvPr id="5" name="Rectangle 4"/>
          <p:cNvSpPr/>
          <p:nvPr/>
        </p:nvSpPr>
        <p:spPr>
          <a:xfrm>
            <a:off x="6398351" y="1467521"/>
            <a:ext cx="4578858" cy="2860920"/>
          </a:xfrm>
          <a:prstGeom prst="rect">
            <a:avLst/>
          </a:prstGeom>
          <a:noFill/>
          <a:ln w="762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b="1" dirty="0">
              <a:solidFill>
                <a:schemeClr val="bg2"/>
              </a:solidFill>
              <a:latin typeface="Arial Narrow" panose="020B0604020202020204" pitchFamily="34" charset="0"/>
              <a:cs typeface="Arial Narrow" panose="020B0604020202020204" pitchFamily="34" charset="0"/>
            </a:endParaRPr>
          </a:p>
        </p:txBody>
      </p:sp>
      <p:sp>
        <p:nvSpPr>
          <p:cNvPr id="4" name="Rectangle 3">
            <a:extLst>
              <a:ext uri="{FF2B5EF4-FFF2-40B4-BE49-F238E27FC236}">
                <a16:creationId xmlns:a16="http://schemas.microsoft.com/office/drawing/2014/main" id="{E0E18844-A0A7-430D-9F41-82A99AEED046}"/>
              </a:ext>
            </a:extLst>
          </p:cNvPr>
          <p:cNvSpPr/>
          <p:nvPr/>
        </p:nvSpPr>
        <p:spPr>
          <a:xfrm>
            <a:off x="11429" y="1103435"/>
            <a:ext cx="45719" cy="4571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1" name="TextBox 10">
            <a:extLst>
              <a:ext uri="{FF2B5EF4-FFF2-40B4-BE49-F238E27FC236}">
                <a16:creationId xmlns:a16="http://schemas.microsoft.com/office/drawing/2014/main" id="{E52598D1-A88B-4B0E-9F45-41B242B17BC8}"/>
              </a:ext>
            </a:extLst>
          </p:cNvPr>
          <p:cNvSpPr txBox="1"/>
          <p:nvPr/>
        </p:nvSpPr>
        <p:spPr>
          <a:xfrm>
            <a:off x="2727593" y="5842925"/>
            <a:ext cx="6830716" cy="461665"/>
          </a:xfrm>
          <a:prstGeom prst="rect">
            <a:avLst/>
          </a:prstGeom>
          <a:noFill/>
        </p:spPr>
        <p:txBody>
          <a:bodyPr wrap="none" rtlCol="0">
            <a:spAutoFit/>
          </a:bodyPr>
          <a:lstStyle/>
          <a:p>
            <a:r>
              <a:rPr lang="en-US" sz="2400" b="1" dirty="0">
                <a:solidFill>
                  <a:srgbClr val="FF0000"/>
                </a:solidFill>
              </a:rPr>
              <a:t>How to design an efficient “Compute” fabric?</a:t>
            </a:r>
          </a:p>
        </p:txBody>
      </p:sp>
    </p:spTree>
    <p:extLst>
      <p:ext uri="{BB962C8B-B14F-4D97-AF65-F5344CB8AC3E}">
        <p14:creationId xmlns:p14="http://schemas.microsoft.com/office/powerpoint/2010/main" val="4040430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animBg="1"/>
      <p:bldP spid="9" grpId="0" animBg="1"/>
      <p:bldP spid="5"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04A23-804E-4651-86F2-3AE8DD57CBD8}"/>
              </a:ext>
            </a:extLst>
          </p:cNvPr>
          <p:cNvSpPr>
            <a:spLocks noGrp="1"/>
          </p:cNvSpPr>
          <p:nvPr>
            <p:ph type="title"/>
          </p:nvPr>
        </p:nvSpPr>
        <p:spPr>
          <a:xfrm>
            <a:off x="381607" y="113428"/>
            <a:ext cx="10080000" cy="720000"/>
          </a:xfrm>
        </p:spPr>
        <p:txBody>
          <a:bodyPr/>
          <a:lstStyle/>
          <a:p>
            <a:r>
              <a:rPr lang="en-US" sz="4000" dirty="0"/>
              <a:t>Co</a:t>
            </a:r>
            <a:r>
              <a:rPr lang="en-US" dirty="0"/>
              <a:t>mpute Efficiency for PE, Cluster, SoC</a:t>
            </a:r>
            <a:r>
              <a:rPr lang="en-US" dirty="0">
                <a:solidFill>
                  <a:srgbClr val="A8322D"/>
                </a:solidFill>
              </a:rPr>
              <a:t> </a:t>
            </a:r>
            <a:endParaRPr lang="en-US" sz="4000" dirty="0">
              <a:solidFill>
                <a:srgbClr val="00B050"/>
              </a:solidFill>
            </a:endParaRPr>
          </a:p>
        </p:txBody>
      </p:sp>
      <p:sp>
        <p:nvSpPr>
          <p:cNvPr id="100" name="Slide Number Placeholder 25">
            <a:extLst>
              <a:ext uri="{FF2B5EF4-FFF2-40B4-BE49-F238E27FC236}">
                <a16:creationId xmlns:a16="http://schemas.microsoft.com/office/drawing/2014/main" id="{52281E6C-5FD0-4F93-8F57-08B16617C43C}"/>
              </a:ext>
            </a:extLst>
          </p:cNvPr>
          <p:cNvSpPr txBox="1">
            <a:spLocks/>
          </p:cNvSpPr>
          <p:nvPr/>
        </p:nvSpPr>
        <p:spPr>
          <a:xfrm>
            <a:off x="10799763" y="6296025"/>
            <a:ext cx="720725" cy="179388"/>
          </a:xfrm>
          <a:prstGeom prst="rect">
            <a:avLst/>
          </a:prstGeom>
        </p:spPr>
        <p:txBody>
          <a:bodyPr vert="horz" lIns="91440" tIns="0" rIns="0" bIns="0" rtlCol="0" anchor="ctr"/>
          <a:lstStyle>
            <a:defPPr>
              <a:defRPr lang="en-US"/>
            </a:defPPr>
            <a:lvl1pPr marL="0" algn="r" defTabSz="457200" rtl="0" eaLnBrk="1" latinLnBrk="0" hangingPunct="1">
              <a:defRPr sz="1200" b="0" i="0" kern="1200">
                <a:solidFill>
                  <a:schemeClr val="tx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CA52AF-F19D-405C-AD5F-7D94B96A5CC3}" type="slidenum">
              <a:rPr lang="de-CH" smtClean="0"/>
              <a:pPr/>
              <a:t>8</a:t>
            </a:fld>
            <a:endParaRPr lang="de-CH" dirty="0"/>
          </a:p>
        </p:txBody>
      </p:sp>
      <p:grpSp>
        <p:nvGrpSpPr>
          <p:cNvPr id="67" name="Group 66">
            <a:extLst>
              <a:ext uri="{FF2B5EF4-FFF2-40B4-BE49-F238E27FC236}">
                <a16:creationId xmlns:a16="http://schemas.microsoft.com/office/drawing/2014/main" id="{2EAFD811-19AD-4138-BB36-67C668194BB1}"/>
              </a:ext>
            </a:extLst>
          </p:cNvPr>
          <p:cNvGrpSpPr/>
          <p:nvPr/>
        </p:nvGrpSpPr>
        <p:grpSpPr>
          <a:xfrm>
            <a:off x="193169" y="1175657"/>
            <a:ext cx="3021970" cy="3000689"/>
            <a:chOff x="5164492" y="829235"/>
            <a:chExt cx="3121496" cy="3483885"/>
          </a:xfrm>
        </p:grpSpPr>
        <p:sp>
          <p:nvSpPr>
            <p:cNvPr id="167" name="Rettangolo 85">
              <a:extLst>
                <a:ext uri="{FF2B5EF4-FFF2-40B4-BE49-F238E27FC236}">
                  <a16:creationId xmlns:a16="http://schemas.microsoft.com/office/drawing/2014/main" id="{6DE9D1DE-7D08-4A11-90A6-1A39913BB291}"/>
                </a:ext>
              </a:extLst>
            </p:cNvPr>
            <p:cNvSpPr/>
            <p:nvPr/>
          </p:nvSpPr>
          <p:spPr>
            <a:xfrm>
              <a:off x="7853940" y="2426397"/>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cxnSp>
          <p:nvCxnSpPr>
            <p:cNvPr id="171" name="Connettore 4 89">
              <a:extLst>
                <a:ext uri="{FF2B5EF4-FFF2-40B4-BE49-F238E27FC236}">
                  <a16:creationId xmlns:a16="http://schemas.microsoft.com/office/drawing/2014/main" id="{5D9EA234-DA86-4B86-8E0E-2874EA15A822}"/>
                </a:ext>
              </a:extLst>
            </p:cNvPr>
            <p:cNvCxnSpPr>
              <a:cxnSpLocks/>
              <a:stCxn id="205" idx="2"/>
              <a:endCxn id="37" idx="2"/>
            </p:cNvCxnSpPr>
            <p:nvPr/>
          </p:nvCxnSpPr>
          <p:spPr>
            <a:xfrm rot="5400000" flipH="1" flipV="1">
              <a:off x="5341845" y="3146556"/>
              <a:ext cx="1816081" cy="517047"/>
            </a:xfrm>
            <a:prstGeom prst="bentConnector5">
              <a:avLst>
                <a:gd name="adj1" fmla="val -12588"/>
                <a:gd name="adj2" fmla="val 198611"/>
                <a:gd name="adj3" fmla="val 112588"/>
              </a:avLst>
            </a:prstGeom>
            <a:noFill/>
            <a:ln w="25400" cap="sq" cmpd="sng" algn="ctr">
              <a:solidFill>
                <a:sysClr val="windowText" lastClr="000000"/>
              </a:solidFill>
              <a:prstDash val="solid"/>
              <a:round/>
              <a:headEnd type="none" w="med" len="med"/>
              <a:tailEnd type="triangle"/>
            </a:ln>
            <a:effectLst/>
          </p:spPr>
        </p:cxnSp>
        <p:grpSp>
          <p:nvGrpSpPr>
            <p:cNvPr id="10" name="Group 9">
              <a:extLst>
                <a:ext uri="{FF2B5EF4-FFF2-40B4-BE49-F238E27FC236}">
                  <a16:creationId xmlns:a16="http://schemas.microsoft.com/office/drawing/2014/main" id="{C15D01F7-A628-446C-9191-FD8C6FE0C0AC}"/>
                </a:ext>
              </a:extLst>
            </p:cNvPr>
            <p:cNvGrpSpPr/>
            <p:nvPr/>
          </p:nvGrpSpPr>
          <p:grpSpPr>
            <a:xfrm>
              <a:off x="5253585" y="1782260"/>
              <a:ext cx="1028700" cy="568326"/>
              <a:chOff x="5489633" y="1696556"/>
              <a:chExt cx="1028700" cy="568326"/>
            </a:xfrm>
          </p:grpSpPr>
          <p:sp>
            <p:nvSpPr>
              <p:cNvPr id="8" name="Freeform 6">
                <a:extLst>
                  <a:ext uri="{FF2B5EF4-FFF2-40B4-BE49-F238E27FC236}">
                    <a16:creationId xmlns:a16="http://schemas.microsoft.com/office/drawing/2014/main" id="{30A079FD-9E39-49E0-B0E2-236E0ACF863B}"/>
                  </a:ext>
                </a:extLst>
              </p:cNvPr>
              <p:cNvSpPr>
                <a:spLocks noEditPoints="1"/>
              </p:cNvSpPr>
              <p:nvPr/>
            </p:nvSpPr>
            <p:spPr bwMode="auto">
              <a:xfrm>
                <a:off x="5489633" y="1696556"/>
                <a:ext cx="1028700" cy="568326"/>
              </a:xfrm>
              <a:custGeom>
                <a:avLst/>
                <a:gdLst>
                  <a:gd name="T0" fmla="*/ 0 w 480"/>
                  <a:gd name="T1" fmla="*/ 10 h 250"/>
                  <a:gd name="T2" fmla="*/ 0 w 480"/>
                  <a:gd name="T3" fmla="*/ 10 h 250"/>
                  <a:gd name="T4" fmla="*/ 210 w 480"/>
                  <a:gd name="T5" fmla="*/ 10 h 250"/>
                  <a:gd name="T6" fmla="*/ 240 w 480"/>
                  <a:gd name="T7" fmla="*/ 60 h 250"/>
                  <a:gd name="T8" fmla="*/ 270 w 480"/>
                  <a:gd name="T9" fmla="*/ 10 h 250"/>
                  <a:gd name="T10" fmla="*/ 480 w 480"/>
                  <a:gd name="T11" fmla="*/ 10 h 250"/>
                  <a:gd name="T12" fmla="*/ 360 w 480"/>
                  <a:gd name="T13" fmla="*/ 250 h 250"/>
                  <a:gd name="T14" fmla="*/ 120 w 480"/>
                  <a:gd name="T15" fmla="*/ 250 h 250"/>
                  <a:gd name="T16" fmla="*/ 0 w 480"/>
                  <a:gd name="T17" fmla="*/ 10 h 250"/>
                  <a:gd name="T18" fmla="*/ 0 w 480"/>
                  <a:gd name="T19" fmla="*/ 0 h 250"/>
                  <a:gd name="T20" fmla="*/ 0 w 480"/>
                  <a:gd name="T21"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50">
                    <a:moveTo>
                      <a:pt x="0" y="10"/>
                    </a:moveTo>
                    <a:lnTo>
                      <a:pt x="0" y="10"/>
                    </a:lnTo>
                    <a:lnTo>
                      <a:pt x="210" y="10"/>
                    </a:lnTo>
                    <a:lnTo>
                      <a:pt x="240" y="60"/>
                    </a:lnTo>
                    <a:lnTo>
                      <a:pt x="270" y="10"/>
                    </a:lnTo>
                    <a:lnTo>
                      <a:pt x="480" y="10"/>
                    </a:lnTo>
                    <a:lnTo>
                      <a:pt x="360" y="250"/>
                    </a:lnTo>
                    <a:lnTo>
                      <a:pt x="120" y="250"/>
                    </a:lnTo>
                    <a:lnTo>
                      <a:pt x="0" y="10"/>
                    </a:lnTo>
                    <a:close/>
                    <a:moveTo>
                      <a:pt x="0" y="0"/>
                    </a:moveTo>
                    <a:lnTo>
                      <a:pt x="0" y="0"/>
                    </a:lnTo>
                    <a:close/>
                  </a:path>
                </a:pathLst>
              </a:custGeom>
              <a:solidFill>
                <a:srgbClr val="A8322D"/>
              </a:solidFill>
              <a:ln w="28575"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9" name="Freeform 7">
                <a:extLst>
                  <a:ext uri="{FF2B5EF4-FFF2-40B4-BE49-F238E27FC236}">
                    <a16:creationId xmlns:a16="http://schemas.microsoft.com/office/drawing/2014/main" id="{9BAE3CD2-3125-4FA7-A4F4-43419EB622E4}"/>
                  </a:ext>
                </a:extLst>
              </p:cNvPr>
              <p:cNvSpPr>
                <a:spLocks/>
              </p:cNvSpPr>
              <p:nvPr/>
            </p:nvSpPr>
            <p:spPr bwMode="auto">
              <a:xfrm>
                <a:off x="5903177" y="1952706"/>
                <a:ext cx="201612" cy="217488"/>
              </a:xfrm>
              <a:custGeom>
                <a:avLst/>
                <a:gdLst>
                  <a:gd name="T0" fmla="*/ 55 w 94"/>
                  <a:gd name="T1" fmla="*/ 47 h 95"/>
                  <a:gd name="T2" fmla="*/ 55 w 94"/>
                  <a:gd name="T3" fmla="*/ 47 h 95"/>
                  <a:gd name="T4" fmla="*/ 94 w 94"/>
                  <a:gd name="T5" fmla="*/ 87 h 95"/>
                  <a:gd name="T6" fmla="*/ 86 w 94"/>
                  <a:gd name="T7" fmla="*/ 95 h 95"/>
                  <a:gd name="T8" fmla="*/ 47 w 94"/>
                  <a:gd name="T9" fmla="*/ 55 h 95"/>
                  <a:gd name="T10" fmla="*/ 8 w 94"/>
                  <a:gd name="T11" fmla="*/ 95 h 95"/>
                  <a:gd name="T12" fmla="*/ 0 w 94"/>
                  <a:gd name="T13" fmla="*/ 87 h 95"/>
                  <a:gd name="T14" fmla="*/ 39 w 94"/>
                  <a:gd name="T15" fmla="*/ 47 h 95"/>
                  <a:gd name="T16" fmla="*/ 0 w 94"/>
                  <a:gd name="T17" fmla="*/ 8 h 95"/>
                  <a:gd name="T18" fmla="*/ 8 w 94"/>
                  <a:gd name="T19" fmla="*/ 0 h 95"/>
                  <a:gd name="T20" fmla="*/ 47 w 94"/>
                  <a:gd name="T21" fmla="*/ 39 h 95"/>
                  <a:gd name="T22" fmla="*/ 86 w 94"/>
                  <a:gd name="T23" fmla="*/ 0 h 95"/>
                  <a:gd name="T24" fmla="*/ 94 w 94"/>
                  <a:gd name="T25" fmla="*/ 8 h 95"/>
                  <a:gd name="T26" fmla="*/ 55 w 94"/>
                  <a:gd name="T27" fmla="*/ 4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95">
                    <a:moveTo>
                      <a:pt x="55" y="47"/>
                    </a:moveTo>
                    <a:lnTo>
                      <a:pt x="55" y="47"/>
                    </a:lnTo>
                    <a:lnTo>
                      <a:pt x="94" y="87"/>
                    </a:lnTo>
                    <a:lnTo>
                      <a:pt x="86" y="95"/>
                    </a:lnTo>
                    <a:lnTo>
                      <a:pt x="47" y="55"/>
                    </a:lnTo>
                    <a:lnTo>
                      <a:pt x="8" y="95"/>
                    </a:lnTo>
                    <a:lnTo>
                      <a:pt x="0" y="87"/>
                    </a:lnTo>
                    <a:lnTo>
                      <a:pt x="39" y="47"/>
                    </a:lnTo>
                    <a:lnTo>
                      <a:pt x="0" y="8"/>
                    </a:lnTo>
                    <a:lnTo>
                      <a:pt x="8" y="0"/>
                    </a:lnTo>
                    <a:lnTo>
                      <a:pt x="47" y="39"/>
                    </a:lnTo>
                    <a:lnTo>
                      <a:pt x="86" y="0"/>
                    </a:lnTo>
                    <a:lnTo>
                      <a:pt x="94" y="8"/>
                    </a:lnTo>
                    <a:lnTo>
                      <a:pt x="55" y="47"/>
                    </a:lnTo>
                    <a:close/>
                  </a:path>
                </a:pathLst>
              </a:custGeom>
              <a:solidFill>
                <a:schemeClr val="bg2"/>
              </a:solidFill>
              <a:ln w="1270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b="1" i="1" dirty="0"/>
              </a:p>
            </p:txBody>
          </p:sp>
        </p:grpSp>
        <p:grpSp>
          <p:nvGrpSpPr>
            <p:cNvPr id="17" name="Group 16">
              <a:extLst>
                <a:ext uri="{FF2B5EF4-FFF2-40B4-BE49-F238E27FC236}">
                  <a16:creationId xmlns:a16="http://schemas.microsoft.com/office/drawing/2014/main" id="{30EE47BF-C5FD-46E2-8412-6D01B87CCCE3}"/>
                </a:ext>
              </a:extLst>
            </p:cNvPr>
            <p:cNvGrpSpPr/>
            <p:nvPr/>
          </p:nvGrpSpPr>
          <p:grpSpPr>
            <a:xfrm>
              <a:off x="5543486" y="3086381"/>
              <a:ext cx="885825" cy="466725"/>
              <a:chOff x="7886301" y="2410337"/>
              <a:chExt cx="885825" cy="466725"/>
            </a:xfrm>
          </p:grpSpPr>
          <p:sp>
            <p:nvSpPr>
              <p:cNvPr id="15" name="Freeform 12">
                <a:extLst>
                  <a:ext uri="{FF2B5EF4-FFF2-40B4-BE49-F238E27FC236}">
                    <a16:creationId xmlns:a16="http://schemas.microsoft.com/office/drawing/2014/main" id="{96446B05-9C5E-4927-A10D-761BA98A81B2}"/>
                  </a:ext>
                </a:extLst>
              </p:cNvPr>
              <p:cNvSpPr>
                <a:spLocks noEditPoints="1"/>
              </p:cNvSpPr>
              <p:nvPr/>
            </p:nvSpPr>
            <p:spPr bwMode="auto">
              <a:xfrm>
                <a:off x="7886301" y="2410337"/>
                <a:ext cx="885825" cy="466725"/>
              </a:xfrm>
              <a:custGeom>
                <a:avLst/>
                <a:gdLst>
                  <a:gd name="T0" fmla="*/ 0 w 480"/>
                  <a:gd name="T1" fmla="*/ 2 h 242"/>
                  <a:gd name="T2" fmla="*/ 0 w 480"/>
                  <a:gd name="T3" fmla="*/ 2 h 242"/>
                  <a:gd name="T4" fmla="*/ 210 w 480"/>
                  <a:gd name="T5" fmla="*/ 2 h 242"/>
                  <a:gd name="T6" fmla="*/ 240 w 480"/>
                  <a:gd name="T7" fmla="*/ 60 h 242"/>
                  <a:gd name="T8" fmla="*/ 270 w 480"/>
                  <a:gd name="T9" fmla="*/ 2 h 242"/>
                  <a:gd name="T10" fmla="*/ 480 w 480"/>
                  <a:gd name="T11" fmla="*/ 2 h 242"/>
                  <a:gd name="T12" fmla="*/ 360 w 480"/>
                  <a:gd name="T13" fmla="*/ 242 h 242"/>
                  <a:gd name="T14" fmla="*/ 120 w 480"/>
                  <a:gd name="T15" fmla="*/ 242 h 242"/>
                  <a:gd name="T16" fmla="*/ 0 w 480"/>
                  <a:gd name="T17" fmla="*/ 2 h 242"/>
                  <a:gd name="T18" fmla="*/ 0 w 480"/>
                  <a:gd name="T19" fmla="*/ 0 h 242"/>
                  <a:gd name="T20" fmla="*/ 0 w 480"/>
                  <a:gd name="T2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242">
                    <a:moveTo>
                      <a:pt x="0" y="2"/>
                    </a:moveTo>
                    <a:lnTo>
                      <a:pt x="0" y="2"/>
                    </a:lnTo>
                    <a:lnTo>
                      <a:pt x="210" y="2"/>
                    </a:lnTo>
                    <a:lnTo>
                      <a:pt x="240" y="60"/>
                    </a:lnTo>
                    <a:lnTo>
                      <a:pt x="270" y="2"/>
                    </a:lnTo>
                    <a:lnTo>
                      <a:pt x="480" y="2"/>
                    </a:lnTo>
                    <a:lnTo>
                      <a:pt x="360" y="242"/>
                    </a:lnTo>
                    <a:lnTo>
                      <a:pt x="120" y="242"/>
                    </a:lnTo>
                    <a:lnTo>
                      <a:pt x="0" y="2"/>
                    </a:lnTo>
                    <a:close/>
                    <a:moveTo>
                      <a:pt x="0" y="0"/>
                    </a:moveTo>
                    <a:lnTo>
                      <a:pt x="0" y="0"/>
                    </a:lnTo>
                    <a:close/>
                  </a:path>
                </a:pathLst>
              </a:custGeom>
              <a:solidFill>
                <a:srgbClr val="A8322D"/>
              </a:solidFill>
              <a:ln w="23813" cap="rnd">
                <a:solidFill>
                  <a:srgbClr val="A8322D"/>
                </a:solidFill>
                <a:prstDash val="solid"/>
                <a:miter lim="800000"/>
                <a:headEnd/>
                <a:tailEnd/>
              </a:ln>
            </p:spPr>
            <p:txBody>
              <a:bodyPr vert="horz" wrap="square" lIns="91440" tIns="45720" rIns="91440" bIns="45720" numCol="1" anchor="t" anchorCtr="0" compatLnSpc="1">
                <a:prstTxWarp prst="textNoShape">
                  <a:avLst/>
                </a:prstTxWarp>
              </a:bodyPr>
              <a:lstStyle/>
              <a:p>
                <a:endParaRPr lang="en-CH"/>
              </a:p>
            </p:txBody>
          </p:sp>
          <p:sp>
            <p:nvSpPr>
              <p:cNvPr id="16" name="Freeform 13">
                <a:extLst>
                  <a:ext uri="{FF2B5EF4-FFF2-40B4-BE49-F238E27FC236}">
                    <a16:creationId xmlns:a16="http://schemas.microsoft.com/office/drawing/2014/main" id="{871AE2E4-66EB-4A58-A54D-3E49267F30EF}"/>
                  </a:ext>
                </a:extLst>
              </p:cNvPr>
              <p:cNvSpPr>
                <a:spLocks/>
              </p:cNvSpPr>
              <p:nvPr/>
            </p:nvSpPr>
            <p:spPr bwMode="auto">
              <a:xfrm>
                <a:off x="8264606" y="2608263"/>
                <a:ext cx="160337" cy="169863"/>
              </a:xfrm>
              <a:custGeom>
                <a:avLst/>
                <a:gdLst>
                  <a:gd name="T0" fmla="*/ 53 w 87"/>
                  <a:gd name="T1" fmla="*/ 35 h 88"/>
                  <a:gd name="T2" fmla="*/ 53 w 87"/>
                  <a:gd name="T3" fmla="*/ 35 h 88"/>
                  <a:gd name="T4" fmla="*/ 53 w 87"/>
                  <a:gd name="T5" fmla="*/ 0 h 88"/>
                  <a:gd name="T6" fmla="*/ 34 w 87"/>
                  <a:gd name="T7" fmla="*/ 0 h 88"/>
                  <a:gd name="T8" fmla="*/ 34 w 87"/>
                  <a:gd name="T9" fmla="*/ 35 h 88"/>
                  <a:gd name="T10" fmla="*/ 0 w 87"/>
                  <a:gd name="T11" fmla="*/ 35 h 88"/>
                  <a:gd name="T12" fmla="*/ 0 w 87"/>
                  <a:gd name="T13" fmla="*/ 53 h 88"/>
                  <a:gd name="T14" fmla="*/ 34 w 87"/>
                  <a:gd name="T15" fmla="*/ 53 h 88"/>
                  <a:gd name="T16" fmla="*/ 34 w 87"/>
                  <a:gd name="T17" fmla="*/ 88 h 88"/>
                  <a:gd name="T18" fmla="*/ 53 w 87"/>
                  <a:gd name="T19" fmla="*/ 88 h 88"/>
                  <a:gd name="T20" fmla="*/ 53 w 87"/>
                  <a:gd name="T21" fmla="*/ 53 h 88"/>
                  <a:gd name="T22" fmla="*/ 87 w 87"/>
                  <a:gd name="T23" fmla="*/ 53 h 88"/>
                  <a:gd name="T24" fmla="*/ 87 w 87"/>
                  <a:gd name="T25" fmla="*/ 35 h 88"/>
                  <a:gd name="T26" fmla="*/ 53 w 87"/>
                  <a:gd name="T27" fmla="*/ 3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88">
                    <a:moveTo>
                      <a:pt x="53" y="35"/>
                    </a:moveTo>
                    <a:lnTo>
                      <a:pt x="53" y="35"/>
                    </a:lnTo>
                    <a:lnTo>
                      <a:pt x="53" y="0"/>
                    </a:lnTo>
                    <a:lnTo>
                      <a:pt x="34" y="0"/>
                    </a:lnTo>
                    <a:lnTo>
                      <a:pt x="34" y="35"/>
                    </a:lnTo>
                    <a:lnTo>
                      <a:pt x="0" y="35"/>
                    </a:lnTo>
                    <a:lnTo>
                      <a:pt x="0" y="53"/>
                    </a:lnTo>
                    <a:lnTo>
                      <a:pt x="34" y="53"/>
                    </a:lnTo>
                    <a:lnTo>
                      <a:pt x="34" y="88"/>
                    </a:lnTo>
                    <a:lnTo>
                      <a:pt x="53" y="88"/>
                    </a:lnTo>
                    <a:lnTo>
                      <a:pt x="53" y="53"/>
                    </a:lnTo>
                    <a:lnTo>
                      <a:pt x="87" y="53"/>
                    </a:lnTo>
                    <a:lnTo>
                      <a:pt x="87" y="35"/>
                    </a:lnTo>
                    <a:lnTo>
                      <a:pt x="53" y="35"/>
                    </a:lnTo>
                    <a:close/>
                  </a:path>
                </a:pathLst>
              </a:custGeom>
              <a:solidFill>
                <a:schemeClr val="bg2"/>
              </a:solidFill>
              <a:ln w="0">
                <a:solidFill>
                  <a:schemeClr val="bg2"/>
                </a:solidFill>
                <a:prstDash val="solid"/>
                <a:round/>
                <a:headEnd/>
                <a:tailEnd/>
              </a:ln>
            </p:spPr>
            <p:txBody>
              <a:bodyPr vert="horz" wrap="square" lIns="91440" tIns="45720" rIns="91440" bIns="45720" numCol="1" anchor="t" anchorCtr="0" compatLnSpc="1">
                <a:prstTxWarp prst="textNoShape">
                  <a:avLst/>
                </a:prstTxWarp>
              </a:bodyPr>
              <a:lstStyle/>
              <a:p>
                <a:endParaRPr lang="en-CH">
                  <a:solidFill>
                    <a:schemeClr val="bg2"/>
                  </a:solidFill>
                </a:endParaRPr>
              </a:p>
            </p:txBody>
          </p:sp>
        </p:grpSp>
        <p:cxnSp>
          <p:nvCxnSpPr>
            <p:cNvPr id="27" name="Straight Arrow Connector 26">
              <a:extLst>
                <a:ext uri="{FF2B5EF4-FFF2-40B4-BE49-F238E27FC236}">
                  <a16:creationId xmlns:a16="http://schemas.microsoft.com/office/drawing/2014/main" id="{ABF6BAB2-462C-47D2-90AB-86CF95C69EF9}"/>
                </a:ext>
              </a:extLst>
            </p:cNvPr>
            <p:cNvCxnSpPr>
              <a:cxnSpLocks/>
            </p:cNvCxnSpPr>
            <p:nvPr/>
          </p:nvCxnSpPr>
          <p:spPr>
            <a:xfrm>
              <a:off x="5760244" y="2350586"/>
              <a:ext cx="7691" cy="7245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rapezoid 36">
              <a:extLst>
                <a:ext uri="{FF2B5EF4-FFF2-40B4-BE49-F238E27FC236}">
                  <a16:creationId xmlns:a16="http://schemas.microsoft.com/office/drawing/2014/main" id="{3BD18FF1-037B-4856-A64A-39249E8A1179}"/>
                </a:ext>
              </a:extLst>
            </p:cNvPr>
            <p:cNvSpPr/>
            <p:nvPr/>
          </p:nvSpPr>
          <p:spPr>
            <a:xfrm flipV="1">
              <a:off x="6227147" y="2497039"/>
              <a:ext cx="562526" cy="282651"/>
            </a:xfrm>
            <a:prstGeom prst="trapezoid">
              <a:avLst/>
            </a:prstGeom>
            <a:solidFill>
              <a:srgbClr val="A8322D"/>
            </a:solidFill>
            <a:ln w="28575">
              <a:solidFill>
                <a:srgbClr val="A8322D"/>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cxnSp>
          <p:nvCxnSpPr>
            <p:cNvPr id="204" name="Straight Arrow Connector 203">
              <a:extLst>
                <a:ext uri="{FF2B5EF4-FFF2-40B4-BE49-F238E27FC236}">
                  <a16:creationId xmlns:a16="http://schemas.microsoft.com/office/drawing/2014/main" id="{937E7FBD-43C4-4441-A479-57E7E76F3ADB}"/>
                </a:ext>
              </a:extLst>
            </p:cNvPr>
            <p:cNvCxnSpPr>
              <a:cxnSpLocks/>
              <a:stCxn id="37" idx="0"/>
            </p:cNvCxnSpPr>
            <p:nvPr/>
          </p:nvCxnSpPr>
          <p:spPr>
            <a:xfrm rot="5400000">
              <a:off x="6214760" y="2794088"/>
              <a:ext cx="308049" cy="279252"/>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5" name="Rectangle 204">
              <a:extLst>
                <a:ext uri="{FF2B5EF4-FFF2-40B4-BE49-F238E27FC236}">
                  <a16:creationId xmlns:a16="http://schemas.microsoft.com/office/drawing/2014/main" id="{E177BF44-56D2-4840-A00C-AB584A5F4543}"/>
                </a:ext>
              </a:extLst>
            </p:cNvPr>
            <p:cNvSpPr/>
            <p:nvPr/>
          </p:nvSpPr>
          <p:spPr>
            <a:xfrm>
              <a:off x="5639239" y="3978251"/>
              <a:ext cx="704248" cy="334869"/>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Reg</a:t>
              </a:r>
            </a:p>
          </p:txBody>
        </p:sp>
        <p:sp>
          <p:nvSpPr>
            <p:cNvPr id="206" name="Rectangle 205">
              <a:extLst>
                <a:ext uri="{FF2B5EF4-FFF2-40B4-BE49-F238E27FC236}">
                  <a16:creationId xmlns:a16="http://schemas.microsoft.com/office/drawing/2014/main" id="{7683C8B1-E14B-4ED2-87BF-239D5218BD59}"/>
                </a:ext>
              </a:extLst>
            </p:cNvPr>
            <p:cNvSpPr/>
            <p:nvPr/>
          </p:nvSpPr>
          <p:spPr>
            <a:xfrm>
              <a:off x="5164492" y="829235"/>
              <a:ext cx="1765225" cy="522515"/>
            </a:xfrm>
            <a:prstGeom prst="rect">
              <a:avLst/>
            </a:prstGeom>
            <a:solidFill>
              <a:srgbClr val="1269B0"/>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err="1">
                  <a:solidFill>
                    <a:srgbClr val="FFFFFF"/>
                  </a:solidFill>
                  <a:latin typeface="Arial" panose="020B0604020202020204"/>
                </a:rPr>
                <a:t>RegFile</a:t>
              </a:r>
              <a:endParaRPr lang="en-US" sz="1600" b="1" kern="0" dirty="0">
                <a:solidFill>
                  <a:srgbClr val="FFFFFF"/>
                </a:solidFill>
                <a:latin typeface="Arial" panose="020B0604020202020204"/>
              </a:endParaRPr>
            </a:p>
          </p:txBody>
        </p:sp>
        <p:cxnSp>
          <p:nvCxnSpPr>
            <p:cNvPr id="207" name="Straight Arrow Connector 206">
              <a:extLst>
                <a:ext uri="{FF2B5EF4-FFF2-40B4-BE49-F238E27FC236}">
                  <a16:creationId xmlns:a16="http://schemas.microsoft.com/office/drawing/2014/main" id="{572D148E-E848-4C09-96BC-54E8383BD57F}"/>
                </a:ext>
              </a:extLst>
            </p:cNvPr>
            <p:cNvCxnSpPr>
              <a:cxnSpLocks/>
            </p:cNvCxnSpPr>
            <p:nvPr/>
          </p:nvCxnSpPr>
          <p:spPr>
            <a:xfrm>
              <a:off x="5519168" y="1351750"/>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694FAF01-2C62-4730-ABDB-7CDEEFB7D0C9}"/>
                </a:ext>
              </a:extLst>
            </p:cNvPr>
            <p:cNvCxnSpPr>
              <a:cxnSpLocks/>
            </p:cNvCxnSpPr>
            <p:nvPr/>
          </p:nvCxnSpPr>
          <p:spPr>
            <a:xfrm>
              <a:off x="6034640" y="136071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8FD86B70-7AFD-435C-BA3C-A0E492FF7A85}"/>
                </a:ext>
              </a:extLst>
            </p:cNvPr>
            <p:cNvCxnSpPr>
              <a:cxnSpLocks/>
            </p:cNvCxnSpPr>
            <p:nvPr/>
          </p:nvCxnSpPr>
          <p:spPr>
            <a:xfrm>
              <a:off x="6343125" y="1351750"/>
              <a:ext cx="17370" cy="11452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387ED5B4-41EB-435F-A925-BDAB54548ECF}"/>
                </a:ext>
              </a:extLst>
            </p:cNvPr>
            <p:cNvCxnSpPr>
              <a:cxnSpLocks/>
            </p:cNvCxnSpPr>
            <p:nvPr/>
          </p:nvCxnSpPr>
          <p:spPr>
            <a:xfrm>
              <a:off x="6001721" y="3553106"/>
              <a:ext cx="0" cy="430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8" name="Rectangle 217">
            <a:extLst>
              <a:ext uri="{FF2B5EF4-FFF2-40B4-BE49-F238E27FC236}">
                <a16:creationId xmlns:a16="http://schemas.microsoft.com/office/drawing/2014/main" id="{46723BC6-F509-4BDD-B2BE-3B5E062E7D6E}"/>
              </a:ext>
            </a:extLst>
          </p:cNvPr>
          <p:cNvSpPr/>
          <p:nvPr/>
        </p:nvSpPr>
        <p:spPr>
          <a:xfrm>
            <a:off x="2420815" y="238696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 core</a:t>
            </a:r>
          </a:p>
        </p:txBody>
      </p:sp>
      <p:sp>
        <p:nvSpPr>
          <p:cNvPr id="68" name="Arrow: Down 67">
            <a:extLst>
              <a:ext uri="{FF2B5EF4-FFF2-40B4-BE49-F238E27FC236}">
                <a16:creationId xmlns:a16="http://schemas.microsoft.com/office/drawing/2014/main" id="{DC81339F-A6E5-4E91-AE5C-0F61BE23C3CF}"/>
              </a:ext>
            </a:extLst>
          </p:cNvPr>
          <p:cNvSpPr/>
          <p:nvPr/>
        </p:nvSpPr>
        <p:spPr>
          <a:xfrm rot="16200000">
            <a:off x="2007561"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169" name="Rettangolo 87">
            <a:extLst>
              <a:ext uri="{FF2B5EF4-FFF2-40B4-BE49-F238E27FC236}">
                <a16:creationId xmlns:a16="http://schemas.microsoft.com/office/drawing/2014/main" id="{F5D7EB5A-8D0E-4EF2-830D-7A7E1E04ADB2}"/>
              </a:ext>
            </a:extLst>
          </p:cNvPr>
          <p:cNvSpPr/>
          <p:nvPr/>
        </p:nvSpPr>
        <p:spPr>
          <a:xfrm>
            <a:off x="6250209" y="2412752"/>
            <a:ext cx="432048" cy="107645"/>
          </a:xfrm>
          <a:prstGeom prst="rect">
            <a:avLst/>
          </a:prstGeom>
          <a:noFill/>
          <a:ln w="25400"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225" name="Rectangle 224">
            <a:extLst>
              <a:ext uri="{FF2B5EF4-FFF2-40B4-BE49-F238E27FC236}">
                <a16:creationId xmlns:a16="http://schemas.microsoft.com/office/drawing/2014/main" id="{D01FF1FD-49AD-449F-8A23-7033A5195069}"/>
              </a:ext>
            </a:extLst>
          </p:cNvPr>
          <p:cNvSpPr/>
          <p:nvPr/>
        </p:nvSpPr>
        <p:spPr>
          <a:xfrm>
            <a:off x="3562351" y="1174535"/>
            <a:ext cx="3764733" cy="2254152"/>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L1</a:t>
            </a:r>
          </a:p>
        </p:txBody>
      </p:sp>
      <p:sp>
        <p:nvSpPr>
          <p:cNvPr id="228" name="Rectangle 227">
            <a:extLst>
              <a:ext uri="{FF2B5EF4-FFF2-40B4-BE49-F238E27FC236}">
                <a16:creationId xmlns:a16="http://schemas.microsoft.com/office/drawing/2014/main" id="{CF38EA86-4266-48DE-A227-CC31DF6176E3}"/>
              </a:ext>
            </a:extLst>
          </p:cNvPr>
          <p:cNvSpPr/>
          <p:nvPr/>
        </p:nvSpPr>
        <p:spPr>
          <a:xfrm>
            <a:off x="4333577" y="3659825"/>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5" name="Rectangle 234">
            <a:extLst>
              <a:ext uri="{FF2B5EF4-FFF2-40B4-BE49-F238E27FC236}">
                <a16:creationId xmlns:a16="http://schemas.microsoft.com/office/drawing/2014/main" id="{727F7A55-188C-407F-843D-A85DFB3D7EAB}"/>
              </a:ext>
            </a:extLst>
          </p:cNvPr>
          <p:cNvSpPr/>
          <p:nvPr/>
        </p:nvSpPr>
        <p:spPr>
          <a:xfrm>
            <a:off x="5094752"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7" name="Rectangle 236">
            <a:extLst>
              <a:ext uri="{FF2B5EF4-FFF2-40B4-BE49-F238E27FC236}">
                <a16:creationId xmlns:a16="http://schemas.microsoft.com/office/drawing/2014/main" id="{5FB5C59D-7779-4BD5-AD4A-FB8A9E3966A8}"/>
              </a:ext>
            </a:extLst>
          </p:cNvPr>
          <p:cNvSpPr/>
          <p:nvPr/>
        </p:nvSpPr>
        <p:spPr>
          <a:xfrm>
            <a:off x="5859418"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sp>
        <p:nvSpPr>
          <p:cNvPr id="238" name="Rectangle 237">
            <a:extLst>
              <a:ext uri="{FF2B5EF4-FFF2-40B4-BE49-F238E27FC236}">
                <a16:creationId xmlns:a16="http://schemas.microsoft.com/office/drawing/2014/main" id="{2ADC391A-BE4B-4CC9-8608-7BB17BA4A7CD}"/>
              </a:ext>
            </a:extLst>
          </p:cNvPr>
          <p:cNvSpPr/>
          <p:nvPr/>
        </p:nvSpPr>
        <p:spPr>
          <a:xfrm>
            <a:off x="6622837" y="3657709"/>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PE</a:t>
            </a:r>
            <a:br>
              <a:rPr lang="en-US" sz="1600" b="1" kern="0" dirty="0">
                <a:solidFill>
                  <a:srgbClr val="FFFFFF"/>
                </a:solidFill>
                <a:latin typeface="Arial" panose="020B0604020202020204"/>
              </a:rPr>
            </a:br>
            <a:r>
              <a:rPr lang="en-US" sz="1600" b="1" kern="0" dirty="0">
                <a:solidFill>
                  <a:srgbClr val="FFFFFF"/>
                </a:solidFill>
                <a:latin typeface="Arial" panose="020B0604020202020204"/>
              </a:rPr>
              <a:t>core</a:t>
            </a:r>
          </a:p>
        </p:txBody>
      </p:sp>
      <p:cxnSp>
        <p:nvCxnSpPr>
          <p:cNvPr id="250" name="Straight Arrow Connector 249">
            <a:extLst>
              <a:ext uri="{FF2B5EF4-FFF2-40B4-BE49-F238E27FC236}">
                <a16:creationId xmlns:a16="http://schemas.microsoft.com/office/drawing/2014/main" id="{0CD0D2B8-0C0F-47AF-86CA-899B8417BF46}"/>
              </a:ext>
            </a:extLst>
          </p:cNvPr>
          <p:cNvCxnSpPr>
            <a:cxnSpLocks/>
          </p:cNvCxnSpPr>
          <p:nvPr/>
        </p:nvCxnSpPr>
        <p:spPr>
          <a:xfrm>
            <a:off x="4694837" y="3426113"/>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2" name="Straight Arrow Connector 251">
            <a:extLst>
              <a:ext uri="{FF2B5EF4-FFF2-40B4-BE49-F238E27FC236}">
                <a16:creationId xmlns:a16="http://schemas.microsoft.com/office/drawing/2014/main" id="{3E570621-AFAE-472B-AF4C-F7A1FB901BF4}"/>
              </a:ext>
            </a:extLst>
          </p:cNvPr>
          <p:cNvCxnSpPr>
            <a:cxnSpLocks/>
          </p:cNvCxnSpPr>
          <p:nvPr/>
        </p:nvCxnSpPr>
        <p:spPr>
          <a:xfrm>
            <a:off x="5446875"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58" name="Straight Arrow Connector 257">
            <a:extLst>
              <a:ext uri="{FF2B5EF4-FFF2-40B4-BE49-F238E27FC236}">
                <a16:creationId xmlns:a16="http://schemas.microsoft.com/office/drawing/2014/main" id="{C2EEE4F1-483D-4CE7-B0BA-3A903EB32A50}"/>
              </a:ext>
            </a:extLst>
          </p:cNvPr>
          <p:cNvCxnSpPr>
            <a:cxnSpLocks/>
          </p:cNvCxnSpPr>
          <p:nvPr/>
        </p:nvCxnSpPr>
        <p:spPr>
          <a:xfrm>
            <a:off x="6211542"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60" name="Straight Arrow Connector 259">
            <a:extLst>
              <a:ext uri="{FF2B5EF4-FFF2-40B4-BE49-F238E27FC236}">
                <a16:creationId xmlns:a16="http://schemas.microsoft.com/office/drawing/2014/main" id="{EF09AC73-8A3C-46BA-8C14-60E242C1D202}"/>
              </a:ext>
            </a:extLst>
          </p:cNvPr>
          <p:cNvCxnSpPr>
            <a:cxnSpLocks/>
          </p:cNvCxnSpPr>
          <p:nvPr/>
        </p:nvCxnSpPr>
        <p:spPr>
          <a:xfrm>
            <a:off x="6974961" y="3423997"/>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61" name="Arrow: Down 260">
            <a:extLst>
              <a:ext uri="{FF2B5EF4-FFF2-40B4-BE49-F238E27FC236}">
                <a16:creationId xmlns:a16="http://schemas.microsoft.com/office/drawing/2014/main" id="{0C0BBD19-5574-40AB-AD19-251483921F24}"/>
              </a:ext>
            </a:extLst>
          </p:cNvPr>
          <p:cNvSpPr/>
          <p:nvPr/>
        </p:nvSpPr>
        <p:spPr>
          <a:xfrm rot="16200000">
            <a:off x="3086618" y="2592884"/>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2" name="TextBox 261">
            <a:extLst>
              <a:ext uri="{FF2B5EF4-FFF2-40B4-BE49-F238E27FC236}">
                <a16:creationId xmlns:a16="http://schemas.microsoft.com/office/drawing/2014/main" id="{3ABB3147-4829-478F-8C8B-A9A1EF8619B7}"/>
              </a:ext>
            </a:extLst>
          </p:cNvPr>
          <p:cNvSpPr txBox="1"/>
          <p:nvPr/>
        </p:nvSpPr>
        <p:spPr>
          <a:xfrm>
            <a:off x="12031" y="4534926"/>
            <a:ext cx="2537874" cy="1255728"/>
          </a:xfrm>
          <a:prstGeom prst="rect">
            <a:avLst/>
          </a:prstGeom>
          <a:noFill/>
        </p:spPr>
        <p:txBody>
          <a:bodyPr wrap="none" rtlCol="0">
            <a:spAutoFit/>
          </a:bodyPr>
          <a:lstStyle/>
          <a:p>
            <a:pPr algn="ctr"/>
            <a:r>
              <a:rPr lang="en-US" sz="1890" b="1" dirty="0"/>
              <a:t>L0:Operand Memory</a:t>
            </a:r>
          </a:p>
          <a:p>
            <a:pPr algn="ctr"/>
            <a:r>
              <a:rPr lang="en-US" sz="1890" b="1" dirty="0"/>
              <a:t>Latency=1</a:t>
            </a:r>
          </a:p>
          <a:p>
            <a:pPr algn="ctr"/>
            <a:r>
              <a:rPr lang="en-US" sz="1890" b="1" dirty="0"/>
              <a:t>Density=1</a:t>
            </a:r>
          </a:p>
          <a:p>
            <a:pPr algn="ctr"/>
            <a:r>
              <a:rPr lang="en-US" sz="1890" b="1" dirty="0"/>
              <a:t>Private</a:t>
            </a:r>
          </a:p>
        </p:txBody>
      </p:sp>
      <p:sp>
        <p:nvSpPr>
          <p:cNvPr id="263" name="TextBox 262">
            <a:extLst>
              <a:ext uri="{FF2B5EF4-FFF2-40B4-BE49-F238E27FC236}">
                <a16:creationId xmlns:a16="http://schemas.microsoft.com/office/drawing/2014/main" id="{94C03EB6-2241-483E-8071-6658E812EDC0}"/>
              </a:ext>
            </a:extLst>
          </p:cNvPr>
          <p:cNvSpPr txBox="1"/>
          <p:nvPr/>
        </p:nvSpPr>
        <p:spPr>
          <a:xfrm>
            <a:off x="4061527" y="4546475"/>
            <a:ext cx="2879763" cy="1255728"/>
          </a:xfrm>
          <a:prstGeom prst="rect">
            <a:avLst/>
          </a:prstGeom>
          <a:noFill/>
        </p:spPr>
        <p:txBody>
          <a:bodyPr wrap="none" rtlCol="0">
            <a:spAutoFit/>
          </a:bodyPr>
          <a:lstStyle/>
          <a:p>
            <a:pPr algn="ctr"/>
            <a:r>
              <a:rPr lang="en-US" sz="1890" b="1" dirty="0"/>
              <a:t>L1: Tightly Coupled DM</a:t>
            </a:r>
          </a:p>
          <a:p>
            <a:pPr algn="ctr"/>
            <a:r>
              <a:rPr lang="en-US" sz="1890" b="1" dirty="0"/>
              <a:t>Latency&lt;10</a:t>
            </a:r>
          </a:p>
          <a:p>
            <a:pPr algn="ctr"/>
            <a:r>
              <a:rPr lang="en-US" sz="1890" b="1" dirty="0"/>
              <a:t>Density≈10</a:t>
            </a:r>
          </a:p>
          <a:p>
            <a:pPr algn="ctr"/>
            <a:r>
              <a:rPr lang="en-US" sz="1890" b="1" dirty="0"/>
              <a:t>Shared</a:t>
            </a:r>
          </a:p>
        </p:txBody>
      </p:sp>
      <p:sp>
        <p:nvSpPr>
          <p:cNvPr id="264" name="Rectangle 263">
            <a:extLst>
              <a:ext uri="{FF2B5EF4-FFF2-40B4-BE49-F238E27FC236}">
                <a16:creationId xmlns:a16="http://schemas.microsoft.com/office/drawing/2014/main" id="{5B5E029D-0ACC-48C9-A11B-804B5F2C7D81}"/>
              </a:ext>
            </a:extLst>
          </p:cNvPr>
          <p:cNvSpPr/>
          <p:nvPr/>
        </p:nvSpPr>
        <p:spPr>
          <a:xfrm>
            <a:off x="7781273" y="2412752"/>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5" name="Arrow: Down 264">
            <a:extLst>
              <a:ext uri="{FF2B5EF4-FFF2-40B4-BE49-F238E27FC236}">
                <a16:creationId xmlns:a16="http://schemas.microsoft.com/office/drawing/2014/main" id="{42639B8C-8FBC-4029-8F96-05AC889631B7}"/>
              </a:ext>
            </a:extLst>
          </p:cNvPr>
          <p:cNvSpPr/>
          <p:nvPr/>
        </p:nvSpPr>
        <p:spPr>
          <a:xfrm rot="16200000">
            <a:off x="7368019"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
        <p:nvSpPr>
          <p:cNvPr id="266" name="Arrow: Down 265">
            <a:extLst>
              <a:ext uri="{FF2B5EF4-FFF2-40B4-BE49-F238E27FC236}">
                <a16:creationId xmlns:a16="http://schemas.microsoft.com/office/drawing/2014/main" id="{8DF03C46-2BFC-4060-A7A0-3220C91E3D62}"/>
              </a:ext>
            </a:extLst>
          </p:cNvPr>
          <p:cNvSpPr/>
          <p:nvPr/>
        </p:nvSpPr>
        <p:spPr>
          <a:xfrm rot="16200000">
            <a:off x="8442591" y="2618671"/>
            <a:ext cx="481268" cy="282651"/>
          </a:xfrm>
          <a:prstGeom prst="downArrow">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grpSp>
        <p:nvGrpSpPr>
          <p:cNvPr id="71" name="Group 70">
            <a:extLst>
              <a:ext uri="{FF2B5EF4-FFF2-40B4-BE49-F238E27FC236}">
                <a16:creationId xmlns:a16="http://schemas.microsoft.com/office/drawing/2014/main" id="{77B28828-45D9-497B-B287-A0DED53B329C}"/>
              </a:ext>
            </a:extLst>
          </p:cNvPr>
          <p:cNvGrpSpPr/>
          <p:nvPr/>
        </p:nvGrpSpPr>
        <p:grpSpPr>
          <a:xfrm>
            <a:off x="8918603" y="3608410"/>
            <a:ext cx="2247252" cy="704345"/>
            <a:chOff x="8876743" y="3625693"/>
            <a:chExt cx="2247252" cy="704345"/>
          </a:xfrm>
        </p:grpSpPr>
        <p:sp>
          <p:nvSpPr>
            <p:cNvPr id="267" name="Rectangle 266">
              <a:extLst>
                <a:ext uri="{FF2B5EF4-FFF2-40B4-BE49-F238E27FC236}">
                  <a16:creationId xmlns:a16="http://schemas.microsoft.com/office/drawing/2014/main" id="{EE6BA282-1A2F-4EE4-8B90-1E0C3D61B578}"/>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8" name="Rectangle 267">
              <a:extLst>
                <a:ext uri="{FF2B5EF4-FFF2-40B4-BE49-F238E27FC236}">
                  <a16:creationId xmlns:a16="http://schemas.microsoft.com/office/drawing/2014/main" id="{6092168E-DC60-4C16-A091-C31868ECE494}"/>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69" name="Rectangle 268">
              <a:extLst>
                <a:ext uri="{FF2B5EF4-FFF2-40B4-BE49-F238E27FC236}">
                  <a16:creationId xmlns:a16="http://schemas.microsoft.com/office/drawing/2014/main" id="{264C7474-9B39-4D89-A4D5-5FB3C034635E}"/>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grpSp>
        <p:nvGrpSpPr>
          <p:cNvPr id="271" name="Group 270">
            <a:extLst>
              <a:ext uri="{FF2B5EF4-FFF2-40B4-BE49-F238E27FC236}">
                <a16:creationId xmlns:a16="http://schemas.microsoft.com/office/drawing/2014/main" id="{56199242-201D-4432-8A95-10C7A077D879}"/>
              </a:ext>
            </a:extLst>
          </p:cNvPr>
          <p:cNvGrpSpPr/>
          <p:nvPr/>
        </p:nvGrpSpPr>
        <p:grpSpPr>
          <a:xfrm>
            <a:off x="8918603" y="2855595"/>
            <a:ext cx="2247252" cy="704345"/>
            <a:chOff x="8876743" y="3625693"/>
            <a:chExt cx="2247252" cy="704345"/>
          </a:xfrm>
        </p:grpSpPr>
        <p:sp>
          <p:nvSpPr>
            <p:cNvPr id="272" name="Rectangle 271">
              <a:extLst>
                <a:ext uri="{FF2B5EF4-FFF2-40B4-BE49-F238E27FC236}">
                  <a16:creationId xmlns:a16="http://schemas.microsoft.com/office/drawing/2014/main" id="{A433BC02-9377-49C6-92BB-48B79633AF60}"/>
                </a:ext>
              </a:extLst>
            </p:cNvPr>
            <p:cNvSpPr/>
            <p:nvPr/>
          </p:nvSpPr>
          <p:spPr>
            <a:xfrm>
              <a:off x="8876743"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3" name="Rectangle 272">
              <a:extLst>
                <a:ext uri="{FF2B5EF4-FFF2-40B4-BE49-F238E27FC236}">
                  <a16:creationId xmlns:a16="http://schemas.microsoft.com/office/drawing/2014/main" id="{B3FDE936-228A-423B-BE58-94F35E641425}"/>
                </a:ext>
              </a:extLst>
            </p:cNvPr>
            <p:cNvSpPr/>
            <p:nvPr/>
          </p:nvSpPr>
          <p:spPr>
            <a:xfrm>
              <a:off x="9648245"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sp>
          <p:nvSpPr>
            <p:cNvPr id="274" name="Rectangle 273">
              <a:extLst>
                <a:ext uri="{FF2B5EF4-FFF2-40B4-BE49-F238E27FC236}">
                  <a16:creationId xmlns:a16="http://schemas.microsoft.com/office/drawing/2014/main" id="{2C3F63D1-DF69-4FF7-8330-769630A9A266}"/>
                </a:ext>
              </a:extLst>
            </p:cNvPr>
            <p:cNvSpPr/>
            <p:nvPr/>
          </p:nvSpPr>
          <p:spPr>
            <a:xfrm>
              <a:off x="10419747" y="3625693"/>
              <a:ext cx="704248" cy="704345"/>
            </a:xfrm>
            <a:prstGeom prst="rect">
              <a:avLst/>
            </a:prstGeom>
            <a:solidFill>
              <a:srgbClr val="A8322D"/>
            </a:solidFill>
            <a:ln w="12700" cap="flat" cmpd="sng" algn="ctr">
              <a:noFill/>
              <a:prstDash val="solid"/>
              <a:miter lim="800000"/>
            </a:ln>
            <a:effectLst/>
          </p:spPr>
          <p:txBody>
            <a:bodyPr lIns="0" tIns="13500" rIns="0" bIns="13500" rtlCol="0" anchor="ctr"/>
            <a:lstStyle/>
            <a:p>
              <a:pPr algn="ctr" defTabSz="342885">
                <a:defRPr/>
              </a:pPr>
              <a:r>
                <a:rPr lang="en-US" sz="1600" b="1" kern="0" dirty="0">
                  <a:solidFill>
                    <a:srgbClr val="FFFFFF"/>
                  </a:solidFill>
                  <a:latin typeface="Arial" panose="020B0604020202020204"/>
                </a:rPr>
                <a:t>Cluster</a:t>
              </a:r>
            </a:p>
          </p:txBody>
        </p:sp>
      </p:grpSp>
      <p:sp>
        <p:nvSpPr>
          <p:cNvPr id="280" name="Rectangle 279">
            <a:extLst>
              <a:ext uri="{FF2B5EF4-FFF2-40B4-BE49-F238E27FC236}">
                <a16:creationId xmlns:a16="http://schemas.microsoft.com/office/drawing/2014/main" id="{96426524-65F3-48D4-BFE6-DE1FE19D2C42}"/>
              </a:ext>
            </a:extLst>
          </p:cNvPr>
          <p:cNvSpPr/>
          <p:nvPr/>
        </p:nvSpPr>
        <p:spPr>
          <a:xfrm>
            <a:off x="8918603" y="1168489"/>
            <a:ext cx="2247252" cy="1475528"/>
          </a:xfrm>
          <a:prstGeom prst="rect">
            <a:avLst/>
          </a:prstGeom>
          <a:solidFill>
            <a:srgbClr val="1269B0"/>
          </a:solidFill>
          <a:ln w="12700" cap="flat" cmpd="sng" algn="ctr">
            <a:noFill/>
            <a:prstDash val="solid"/>
            <a:miter lim="800000"/>
          </a:ln>
          <a:effectLst/>
        </p:spPr>
        <p:txBody>
          <a:bodyPr lIns="13500" tIns="13500" rIns="13500" bIns="13500" rtlCol="0" anchor="t"/>
          <a:lstStyle/>
          <a:p>
            <a:pPr algn="ctr" defTabSz="342885">
              <a:defRPr/>
            </a:pPr>
            <a:r>
              <a:rPr lang="en-US" sz="2400" b="1" kern="0" dirty="0">
                <a:solidFill>
                  <a:srgbClr val="FFFFFF"/>
                </a:solidFill>
                <a:latin typeface="Arial" panose="020B0604020202020204"/>
              </a:rPr>
              <a:t>L2</a:t>
            </a:r>
          </a:p>
        </p:txBody>
      </p:sp>
      <p:sp>
        <p:nvSpPr>
          <p:cNvPr id="281" name="TextBox 280">
            <a:extLst>
              <a:ext uri="{FF2B5EF4-FFF2-40B4-BE49-F238E27FC236}">
                <a16:creationId xmlns:a16="http://schemas.microsoft.com/office/drawing/2014/main" id="{65A85574-2FD5-449E-851E-6A3808755CA7}"/>
              </a:ext>
            </a:extLst>
          </p:cNvPr>
          <p:cNvSpPr txBox="1"/>
          <p:nvPr/>
        </p:nvSpPr>
        <p:spPr>
          <a:xfrm>
            <a:off x="8918603" y="4534926"/>
            <a:ext cx="2161169" cy="1255728"/>
          </a:xfrm>
          <a:prstGeom prst="rect">
            <a:avLst/>
          </a:prstGeom>
          <a:noFill/>
        </p:spPr>
        <p:txBody>
          <a:bodyPr wrap="none" rtlCol="0">
            <a:spAutoFit/>
          </a:bodyPr>
          <a:lstStyle/>
          <a:p>
            <a:pPr algn="ctr"/>
            <a:r>
              <a:rPr lang="en-US" sz="1890" b="1" dirty="0"/>
              <a:t>L2: Main Memory</a:t>
            </a:r>
          </a:p>
          <a:p>
            <a:pPr algn="ctr"/>
            <a:r>
              <a:rPr lang="en-US" sz="1890" b="1" dirty="0"/>
              <a:t>Latency&gt;100</a:t>
            </a:r>
          </a:p>
          <a:p>
            <a:pPr algn="ctr"/>
            <a:r>
              <a:rPr lang="en-US" sz="1890" b="1" dirty="0"/>
              <a:t>Density≈100</a:t>
            </a:r>
          </a:p>
          <a:p>
            <a:pPr algn="ctr"/>
            <a:r>
              <a:rPr lang="en-US" sz="1890" b="1" dirty="0"/>
              <a:t>Shared, Remote</a:t>
            </a:r>
          </a:p>
        </p:txBody>
      </p:sp>
      <p:cxnSp>
        <p:nvCxnSpPr>
          <p:cNvPr id="94" name="Connector: Elbow 93">
            <a:extLst>
              <a:ext uri="{FF2B5EF4-FFF2-40B4-BE49-F238E27FC236}">
                <a16:creationId xmlns:a16="http://schemas.microsoft.com/office/drawing/2014/main" id="{3AE40056-CF74-4FC7-962D-1860AC5D4FD4}"/>
              </a:ext>
            </a:extLst>
          </p:cNvPr>
          <p:cNvCxnSpPr>
            <a:cxnSpLocks/>
            <a:stCxn id="206" idx="3"/>
          </p:cNvCxnSpPr>
          <p:nvPr/>
        </p:nvCxnSpPr>
        <p:spPr>
          <a:xfrm flipV="1">
            <a:off x="1902111" y="1174535"/>
            <a:ext cx="204758" cy="226145"/>
          </a:xfrm>
          <a:prstGeom prst="bentConnector2">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2" name="TextBox 211">
            <a:extLst>
              <a:ext uri="{FF2B5EF4-FFF2-40B4-BE49-F238E27FC236}">
                <a16:creationId xmlns:a16="http://schemas.microsoft.com/office/drawing/2014/main" id="{F7313CEB-C3AB-4F89-A105-1170AE7A88FC}"/>
              </a:ext>
            </a:extLst>
          </p:cNvPr>
          <p:cNvSpPr txBox="1"/>
          <p:nvPr/>
        </p:nvSpPr>
        <p:spPr>
          <a:xfrm>
            <a:off x="1664151" y="947167"/>
            <a:ext cx="914400" cy="22849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L1</a:t>
            </a:r>
            <a:endParaRPr lang="en-CH" sz="1400" b="0" i="0" dirty="0">
              <a:cs typeface="Arial Narrow" panose="020B0604020202020204" pitchFamily="34" charset="0"/>
            </a:endParaRPr>
          </a:p>
        </p:txBody>
      </p:sp>
      <p:sp>
        <p:nvSpPr>
          <p:cNvPr id="285" name="Rectangle 284">
            <a:extLst>
              <a:ext uri="{FF2B5EF4-FFF2-40B4-BE49-F238E27FC236}">
                <a16:creationId xmlns:a16="http://schemas.microsoft.com/office/drawing/2014/main" id="{1E44F2C3-7F64-4E91-B9F7-E2F8F0158197}"/>
              </a:ext>
            </a:extLst>
          </p:cNvPr>
          <p:cNvSpPr/>
          <p:nvPr/>
        </p:nvSpPr>
        <p:spPr>
          <a:xfrm>
            <a:off x="3568911" y="3661941"/>
            <a:ext cx="704248" cy="704345"/>
          </a:xfrm>
          <a:prstGeom prst="rect">
            <a:avLst/>
          </a:prstGeom>
          <a:solidFill>
            <a:srgbClr val="91056A"/>
          </a:solidFill>
          <a:ln w="12700" cap="flat" cmpd="sng" algn="ctr">
            <a:noFill/>
            <a:prstDash val="solid"/>
            <a:miter lim="800000"/>
          </a:ln>
          <a:effectLst/>
        </p:spPr>
        <p:txBody>
          <a:bodyPr lIns="13500" tIns="13500" rIns="13500" bIns="13500" rtlCol="0" anchor="ctr"/>
          <a:lstStyle/>
          <a:p>
            <a:pPr algn="ctr" defTabSz="342885">
              <a:defRPr/>
            </a:pPr>
            <a:r>
              <a:rPr lang="en-US" sz="1600" b="1" kern="0" dirty="0">
                <a:solidFill>
                  <a:srgbClr val="FFFFFF"/>
                </a:solidFill>
                <a:latin typeface="Arial" panose="020B0604020202020204"/>
              </a:rPr>
              <a:t>DMA</a:t>
            </a:r>
          </a:p>
        </p:txBody>
      </p:sp>
      <p:cxnSp>
        <p:nvCxnSpPr>
          <p:cNvPr id="286" name="Straight Arrow Connector 285">
            <a:extLst>
              <a:ext uri="{FF2B5EF4-FFF2-40B4-BE49-F238E27FC236}">
                <a16:creationId xmlns:a16="http://schemas.microsoft.com/office/drawing/2014/main" id="{23D2A83F-D2E0-4FEA-9A3C-04A2EEA385FB}"/>
              </a:ext>
            </a:extLst>
          </p:cNvPr>
          <p:cNvCxnSpPr>
            <a:cxnSpLocks/>
          </p:cNvCxnSpPr>
          <p:nvPr/>
        </p:nvCxnSpPr>
        <p:spPr>
          <a:xfrm>
            <a:off x="3959155" y="34218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87" name="TextBox 286">
            <a:extLst>
              <a:ext uri="{FF2B5EF4-FFF2-40B4-BE49-F238E27FC236}">
                <a16:creationId xmlns:a16="http://schemas.microsoft.com/office/drawing/2014/main" id="{1DD21AC0-4388-4A8F-8BE7-2CA385067FE5}"/>
              </a:ext>
            </a:extLst>
          </p:cNvPr>
          <p:cNvSpPr txBox="1"/>
          <p:nvPr/>
        </p:nvSpPr>
        <p:spPr>
          <a:xfrm>
            <a:off x="2560888" y="3682947"/>
            <a:ext cx="914400" cy="914400"/>
          </a:xfrm>
          <a:prstGeom prst="rect">
            <a:avLst/>
          </a:prstGeom>
          <a:noFill/>
        </p:spPr>
        <p:txBody>
          <a:bodyPr wrap="none" lIns="0" tIns="0" rIns="0" bIns="0" rtlCol="0">
            <a:noAutofit/>
          </a:bodyPr>
          <a:lstStyle/>
          <a:p>
            <a:pPr algn="l" defTabSz="720000"/>
            <a:r>
              <a:rPr lang="en-US" sz="1400" b="0" i="0" dirty="0">
                <a:cs typeface="Arial Narrow" panose="020B0604020202020204" pitchFamily="34" charset="0"/>
              </a:rPr>
              <a:t>From/To L2</a:t>
            </a:r>
          </a:p>
          <a:p>
            <a:pPr algn="l" defTabSz="720000"/>
            <a:r>
              <a:rPr lang="en-US" sz="1400" dirty="0">
                <a:cs typeface="Arial Narrow" panose="020B0604020202020204" pitchFamily="34" charset="0"/>
              </a:rPr>
              <a:t>&amp; Others</a:t>
            </a:r>
            <a:endParaRPr lang="en-CH" sz="1400" b="0" i="0" dirty="0">
              <a:cs typeface="Arial Narrow" panose="020B0604020202020204" pitchFamily="34" charset="0"/>
            </a:endParaRPr>
          </a:p>
        </p:txBody>
      </p:sp>
      <p:cxnSp>
        <p:nvCxnSpPr>
          <p:cNvPr id="289" name="Straight Arrow Connector 288">
            <a:extLst>
              <a:ext uri="{FF2B5EF4-FFF2-40B4-BE49-F238E27FC236}">
                <a16:creationId xmlns:a16="http://schemas.microsoft.com/office/drawing/2014/main" id="{D6A9EA3B-6F9F-4953-8D18-7CEFAA1CC9E4}"/>
              </a:ext>
            </a:extLst>
          </p:cNvPr>
          <p:cNvCxnSpPr>
            <a:cxnSpLocks/>
          </p:cNvCxnSpPr>
          <p:nvPr/>
        </p:nvCxnSpPr>
        <p:spPr>
          <a:xfrm rot="5400000">
            <a:off x="3462942" y="3872781"/>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0" name="Straight Arrow Connector 289">
            <a:extLst>
              <a:ext uri="{FF2B5EF4-FFF2-40B4-BE49-F238E27FC236}">
                <a16:creationId xmlns:a16="http://schemas.microsoft.com/office/drawing/2014/main" id="{37AB21C3-3D65-4069-8F31-457667FA048E}"/>
              </a:ext>
            </a:extLst>
          </p:cNvPr>
          <p:cNvCxnSpPr>
            <a:cxnSpLocks/>
          </p:cNvCxnSpPr>
          <p:nvPr/>
        </p:nvCxnSpPr>
        <p:spPr>
          <a:xfrm rot="10800000">
            <a:off x="9261719"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1" name="Straight Arrow Connector 290">
            <a:extLst>
              <a:ext uri="{FF2B5EF4-FFF2-40B4-BE49-F238E27FC236}">
                <a16:creationId xmlns:a16="http://schemas.microsoft.com/office/drawing/2014/main" id="{69A2429E-7293-4CF8-AD58-D7C61D6BCDB4}"/>
              </a:ext>
            </a:extLst>
          </p:cNvPr>
          <p:cNvCxnSpPr>
            <a:cxnSpLocks/>
          </p:cNvCxnSpPr>
          <p:nvPr/>
        </p:nvCxnSpPr>
        <p:spPr>
          <a:xfrm rot="10800000">
            <a:off x="10055096"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cxnSp>
        <p:nvCxnSpPr>
          <p:cNvPr id="292" name="Straight Arrow Connector 291">
            <a:extLst>
              <a:ext uri="{FF2B5EF4-FFF2-40B4-BE49-F238E27FC236}">
                <a16:creationId xmlns:a16="http://schemas.microsoft.com/office/drawing/2014/main" id="{FDD2BE70-C5DB-4F19-961B-C52C93ED01D3}"/>
              </a:ext>
            </a:extLst>
          </p:cNvPr>
          <p:cNvCxnSpPr>
            <a:cxnSpLocks/>
          </p:cNvCxnSpPr>
          <p:nvPr/>
        </p:nvCxnSpPr>
        <p:spPr>
          <a:xfrm rot="10800000">
            <a:off x="10848473" y="2634589"/>
            <a:ext cx="0" cy="235828"/>
          </a:xfrm>
          <a:prstGeom prst="straightConnector1">
            <a:avLst/>
          </a:prstGeom>
          <a:noFill/>
          <a:ln w="28575" cap="rnd" cmpd="sng" algn="ctr">
            <a:solidFill>
              <a:schemeClr val="tx1"/>
            </a:solidFill>
            <a:prstDash val="solid"/>
            <a:round/>
            <a:headEnd type="triangle" w="med" len="sm"/>
            <a:tailEnd type="triangle" w="med" len="sm"/>
          </a:ln>
          <a:effectLst/>
        </p:spPr>
      </p:cxnSp>
      <p:sp>
        <p:nvSpPr>
          <p:cNvPr id="293" name="Rectangle 292">
            <a:extLst>
              <a:ext uri="{FF2B5EF4-FFF2-40B4-BE49-F238E27FC236}">
                <a16:creationId xmlns:a16="http://schemas.microsoft.com/office/drawing/2014/main" id="{22734FAD-8F52-4948-A550-A191FBD7E6B9}"/>
              </a:ext>
            </a:extLst>
          </p:cNvPr>
          <p:cNvSpPr/>
          <p:nvPr/>
        </p:nvSpPr>
        <p:spPr>
          <a:xfrm>
            <a:off x="82266" y="919828"/>
            <a:ext cx="2394249" cy="4927252"/>
          </a:xfrm>
          <a:prstGeom prst="rect">
            <a:avLst/>
          </a:prstGeom>
          <a:solidFill>
            <a:srgbClr val="E0384F">
              <a:alpha val="20000"/>
            </a:srgbClr>
          </a:solidFill>
          <a:ln w="38100">
            <a:solidFill>
              <a:srgbClr val="E0384F"/>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CH" b="1" i="0" cap="none" spc="0" dirty="0">
              <a:ln>
                <a:noFill/>
              </a:ln>
              <a:solidFill>
                <a:schemeClr val="bg2"/>
              </a:solidFill>
              <a:effectLst/>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1904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p:bldP spid="263" grpId="0"/>
      <p:bldP spid="281" grpId="0"/>
      <p:bldP spid="29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055DFE-ADF3-9E4A-BC53-6F4D8DA0D54C}"/>
              </a:ext>
            </a:extLst>
          </p:cNvPr>
          <p:cNvSpPr>
            <a:spLocks noGrp="1"/>
          </p:cNvSpPr>
          <p:nvPr>
            <p:ph type="title"/>
          </p:nvPr>
        </p:nvSpPr>
        <p:spPr/>
        <p:txBody>
          <a:bodyPr/>
          <a:lstStyle/>
          <a:p>
            <a:r>
              <a:rPr lang="en-US" dirty="0"/>
              <a:t>PE: </a:t>
            </a:r>
            <a:r>
              <a:rPr lang="en-US" b="1" noProof="0" dirty="0"/>
              <a:t>Snitch</a:t>
            </a:r>
            <a:r>
              <a:rPr lang="en-US" dirty="0"/>
              <a:t>, a</a:t>
            </a:r>
            <a:r>
              <a:rPr lang="en-US" b="1" noProof="0" dirty="0"/>
              <a:t> Tiny RISC-V Control Core</a:t>
            </a:r>
            <a:br>
              <a:rPr lang="en-US" noProof="0" dirty="0"/>
            </a:br>
            <a:r>
              <a:rPr lang="en-US" sz="2000" dirty="0"/>
              <a:t>A versatile building block</a:t>
            </a:r>
            <a:endParaRPr lang="en-US" sz="1701" dirty="0"/>
          </a:p>
        </p:txBody>
      </p:sp>
      <p:sp>
        <p:nvSpPr>
          <p:cNvPr id="4" name="Slide Number Placeholder 3">
            <a:extLst>
              <a:ext uri="{FF2B5EF4-FFF2-40B4-BE49-F238E27FC236}">
                <a16:creationId xmlns:a16="http://schemas.microsoft.com/office/drawing/2014/main" id="{D132273A-5BEF-C74D-886C-0827B29668C8}"/>
              </a:ext>
            </a:extLst>
          </p:cNvPr>
          <p:cNvSpPr>
            <a:spLocks noGrp="1"/>
          </p:cNvSpPr>
          <p:nvPr>
            <p:ph type="sldNum" sz="quarter" idx="12"/>
          </p:nvPr>
        </p:nvSpPr>
        <p:spPr/>
        <p:txBody>
          <a:bodyPr/>
          <a:lstStyle/>
          <a:p>
            <a:fld id="{5ACA52AF-F19D-405C-AD5F-7D94B96A5CC3}" type="slidenum">
              <a:rPr lang="de-CH" noProof="0" smtClean="0"/>
              <a:t>9</a:t>
            </a:fld>
            <a:endParaRPr lang="de-CH" noProof="0" dirty="0"/>
          </a:p>
        </p:txBody>
      </p:sp>
      <p:sp>
        <p:nvSpPr>
          <p:cNvPr id="10" name="Content Placeholder 9">
            <a:extLst>
              <a:ext uri="{FF2B5EF4-FFF2-40B4-BE49-F238E27FC236}">
                <a16:creationId xmlns:a16="http://schemas.microsoft.com/office/drawing/2014/main" id="{7D9DA742-B9B5-3347-B98C-7E643FA5D772}"/>
              </a:ext>
            </a:extLst>
          </p:cNvPr>
          <p:cNvSpPr>
            <a:spLocks noGrp="1"/>
          </p:cNvSpPr>
          <p:nvPr>
            <p:ph idx="4294967295"/>
          </p:nvPr>
        </p:nvSpPr>
        <p:spPr>
          <a:xfrm>
            <a:off x="6632575" y="1581150"/>
            <a:ext cx="4887913" cy="4592638"/>
          </a:xfrm>
        </p:spPr>
        <p:txBody>
          <a:bodyPr/>
          <a:lstStyle/>
          <a:p>
            <a:r>
              <a:rPr lang="en-US" sz="2000" dirty="0">
                <a:solidFill>
                  <a:schemeClr val="tx1"/>
                </a:solidFill>
                <a:latin typeface="+mn-lt"/>
              </a:rPr>
              <a:t>Simplest core: around 20KGE</a:t>
            </a:r>
          </a:p>
          <a:p>
            <a:pPr lvl="1"/>
            <a:r>
              <a:rPr lang="en-US" sz="1600" dirty="0">
                <a:solidFill>
                  <a:schemeClr val="tx1"/>
                </a:solidFill>
                <a:latin typeface="+mn-lt"/>
              </a:rPr>
              <a:t>Speed via simplicity (1GHZ+)  </a:t>
            </a:r>
          </a:p>
          <a:p>
            <a:pPr lvl="1"/>
            <a:r>
              <a:rPr lang="en-US" sz="1600" noProof="0" dirty="0">
                <a:solidFill>
                  <a:schemeClr val="tx1"/>
                </a:solidFill>
                <a:latin typeface="+mn-lt"/>
              </a:rPr>
              <a:t>L0 </a:t>
            </a:r>
            <a:r>
              <a:rPr lang="en-US" sz="1600" noProof="0" dirty="0" err="1">
                <a:solidFill>
                  <a:schemeClr val="tx1"/>
                </a:solidFill>
                <a:latin typeface="+mn-lt"/>
              </a:rPr>
              <a:t>Icache</a:t>
            </a:r>
            <a:r>
              <a:rPr lang="en-US" sz="1600" noProof="0" dirty="0">
                <a:solidFill>
                  <a:schemeClr val="tx1"/>
                </a:solidFill>
                <a:latin typeface="+mn-lt"/>
              </a:rPr>
              <a:t>/buffer for low energy fetch</a:t>
            </a:r>
          </a:p>
          <a:p>
            <a:pPr lvl="1"/>
            <a:r>
              <a:rPr lang="en-US" sz="1600" dirty="0">
                <a:solidFill>
                  <a:schemeClr val="tx1"/>
                </a:solidFill>
                <a:latin typeface="+mn-lt"/>
              </a:rPr>
              <a:t>Shared L1 for instruction reuse (SPMD)</a:t>
            </a:r>
            <a:endParaRPr lang="en-US" sz="1600" noProof="0" dirty="0">
              <a:solidFill>
                <a:schemeClr val="tx1"/>
              </a:solidFill>
              <a:latin typeface="+mn-lt"/>
            </a:endParaRPr>
          </a:p>
          <a:p>
            <a:r>
              <a:rPr lang="en-US" sz="2000" dirty="0">
                <a:solidFill>
                  <a:srgbClr val="FF0000"/>
                </a:solidFill>
                <a:latin typeface="+mn-lt"/>
              </a:rPr>
              <a:t>Extensible</a:t>
            </a:r>
            <a:r>
              <a:rPr lang="en-US" sz="2000" dirty="0">
                <a:solidFill>
                  <a:schemeClr val="tx1"/>
                </a:solidFill>
                <a:latin typeface="+mn-lt"/>
                <a:sym typeface="Wingdings" panose="05000000000000000000" pitchFamily="2" charset="2"/>
              </a:rPr>
              <a:t></a:t>
            </a:r>
            <a:r>
              <a:rPr lang="en-US" sz="2000" dirty="0">
                <a:solidFill>
                  <a:schemeClr val="tx1"/>
                </a:solidFill>
                <a:latin typeface="+mn-lt"/>
              </a:rPr>
              <a:t> Accelerator port</a:t>
            </a:r>
            <a:endParaRPr lang="en-US" sz="2000" noProof="0" dirty="0">
              <a:solidFill>
                <a:schemeClr val="tx1"/>
              </a:solidFill>
              <a:latin typeface="+mn-lt"/>
            </a:endParaRPr>
          </a:p>
          <a:p>
            <a:pPr lvl="1"/>
            <a:r>
              <a:rPr lang="en-US" sz="1600" noProof="0" dirty="0">
                <a:solidFill>
                  <a:schemeClr val="tx1"/>
                </a:solidFill>
                <a:latin typeface="+mn-lt"/>
              </a:rPr>
              <a:t>Minimal  baseline ISA (RISC-V)</a:t>
            </a:r>
          </a:p>
          <a:p>
            <a:pPr lvl="1"/>
            <a:r>
              <a:rPr lang="en-US" sz="1600" dirty="0">
                <a:solidFill>
                  <a:schemeClr val="tx1"/>
                </a:solidFill>
                <a:latin typeface="+mn-lt"/>
              </a:rPr>
              <a:t>Extensibility</a:t>
            </a:r>
            <a:r>
              <a:rPr lang="en-US" sz="1600" noProof="0" dirty="0">
                <a:solidFill>
                  <a:schemeClr val="tx1"/>
                </a:solidFill>
                <a:latin typeface="+mn-lt"/>
              </a:rPr>
              <a:t>: Performance through ISA extensions (via accelerator </a:t>
            </a:r>
            <a:r>
              <a:rPr lang="en-US" sz="1600" dirty="0">
                <a:solidFill>
                  <a:schemeClr val="tx1"/>
                </a:solidFill>
                <a:latin typeface="+mn-lt"/>
              </a:rPr>
              <a:t>p</a:t>
            </a:r>
            <a:r>
              <a:rPr lang="en-US" sz="1600" noProof="0" dirty="0">
                <a:solidFill>
                  <a:schemeClr val="tx1"/>
                </a:solidFill>
                <a:latin typeface="+mn-lt"/>
              </a:rPr>
              <a:t>ort)</a:t>
            </a:r>
            <a:endParaRPr lang="en-US" sz="1600" dirty="0">
              <a:solidFill>
                <a:schemeClr val="tx1"/>
              </a:solidFill>
              <a:latin typeface="+mn-lt"/>
            </a:endParaRPr>
          </a:p>
          <a:p>
            <a:r>
              <a:rPr lang="en-US" sz="2000" noProof="0" dirty="0">
                <a:solidFill>
                  <a:srgbClr val="FF0000"/>
                </a:solidFill>
                <a:latin typeface="+mn-lt"/>
              </a:rPr>
              <a:t>Latency-tolerant </a:t>
            </a:r>
            <a:r>
              <a:rPr lang="en-US" sz="2000" noProof="0" dirty="0">
                <a:solidFill>
                  <a:schemeClr val="tx1"/>
                </a:solidFill>
                <a:latin typeface="+mn-lt"/>
                <a:sym typeface="Wingdings" panose="05000000000000000000" pitchFamily="2" charset="2"/>
              </a:rPr>
              <a:t>Scoreboard</a:t>
            </a:r>
          </a:p>
          <a:p>
            <a:pPr lvl="1"/>
            <a:r>
              <a:rPr lang="en-US" sz="1400" dirty="0">
                <a:solidFill>
                  <a:schemeClr val="tx1"/>
                </a:solidFill>
                <a:latin typeface="+mn-lt"/>
                <a:sym typeface="Wingdings" panose="05000000000000000000" pitchFamily="2" charset="2"/>
              </a:rPr>
              <a:t>Tracks instruction dependencies</a:t>
            </a:r>
          </a:p>
          <a:p>
            <a:pPr lvl="1"/>
            <a:r>
              <a:rPr lang="en-US" sz="1400" noProof="0" dirty="0">
                <a:solidFill>
                  <a:schemeClr val="tx1"/>
                </a:solidFill>
                <a:latin typeface="+mn-lt"/>
                <a:sym typeface="Wingdings" panose="05000000000000000000" pitchFamily="2" charset="2"/>
              </a:rPr>
              <a:t>Much simpler than OOO support!</a:t>
            </a:r>
            <a:endParaRPr lang="en-US" sz="2200" noProof="0" dirty="0">
              <a:solidFill>
                <a:schemeClr val="tx1"/>
              </a:solidFill>
              <a:latin typeface="+mn-lt"/>
            </a:endParaRPr>
          </a:p>
          <a:p>
            <a:pPr lvl="1"/>
            <a:endParaRPr lang="en-US" sz="1600" noProof="0" dirty="0">
              <a:solidFill>
                <a:schemeClr val="tx1"/>
              </a:solidFill>
              <a:latin typeface="+mn-lt"/>
            </a:endParaRPr>
          </a:p>
          <a:p>
            <a:pPr lvl="1"/>
            <a:endParaRPr lang="en-US" sz="1600" noProof="0" dirty="0">
              <a:solidFill>
                <a:schemeClr val="tx1"/>
              </a:solidFill>
              <a:latin typeface="+mn-lt"/>
            </a:endParaRPr>
          </a:p>
        </p:txBody>
      </p:sp>
      <p:sp>
        <p:nvSpPr>
          <p:cNvPr id="100" name="Freeform 99">
            <a:extLst>
              <a:ext uri="{FF2B5EF4-FFF2-40B4-BE49-F238E27FC236}">
                <a16:creationId xmlns:a16="http://schemas.microsoft.com/office/drawing/2014/main" id="{85E7B499-69C3-4344-8B1E-6043904C69B4}"/>
              </a:ext>
            </a:extLst>
          </p:cNvPr>
          <p:cNvSpPr/>
          <p:nvPr/>
        </p:nvSpPr>
        <p:spPr>
          <a:xfrm>
            <a:off x="2264994" y="1872500"/>
            <a:ext cx="6514" cy="2723240"/>
          </a:xfrm>
          <a:custGeom>
            <a:avLst/>
            <a:gdLst>
              <a:gd name="connsiteX0" fmla="*/ 0 w 6894"/>
              <a:gd name="connsiteY0" fmla="*/ 0 h 2882018"/>
              <a:gd name="connsiteX1" fmla="*/ 0 w 6894"/>
              <a:gd name="connsiteY1" fmla="*/ 2882019 h 2882018"/>
            </a:gdLst>
            <a:ahLst/>
            <a:cxnLst>
              <a:cxn ang="0">
                <a:pos x="connsiteX0" y="connsiteY0"/>
              </a:cxn>
              <a:cxn ang="0">
                <a:pos x="connsiteX1" y="connsiteY1"/>
              </a:cxn>
            </a:cxnLst>
            <a:rect l="l" t="t" r="r" b="b"/>
            <a:pathLst>
              <a:path w="6894" h="2882018">
                <a:moveTo>
                  <a:pt x="0" y="0"/>
                </a:moveTo>
                <a:lnTo>
                  <a:pt x="0" y="2882019"/>
                </a:lnTo>
              </a:path>
            </a:pathLst>
          </a:custGeom>
          <a:solidFill>
            <a:srgbClr val="000000">
              <a:alpha val="0"/>
            </a:srgbClr>
          </a:solidFill>
          <a:ln w="6891" cap="sq">
            <a:noFill/>
            <a:prstDash val="solid"/>
            <a:miter/>
          </a:ln>
        </p:spPr>
        <p:txBody>
          <a:bodyPr rtlCol="0" anchor="ctr"/>
          <a:lstStyle/>
          <a:p>
            <a:endParaRPr lang="en-US" sz="1701"/>
          </a:p>
        </p:txBody>
      </p:sp>
      <p:grpSp>
        <p:nvGrpSpPr>
          <p:cNvPr id="14" name="Group 13">
            <a:extLst>
              <a:ext uri="{FF2B5EF4-FFF2-40B4-BE49-F238E27FC236}">
                <a16:creationId xmlns:a16="http://schemas.microsoft.com/office/drawing/2014/main" id="{CCDA1202-8591-4A71-9B97-F55027C71A9E}"/>
              </a:ext>
            </a:extLst>
          </p:cNvPr>
          <p:cNvGrpSpPr/>
          <p:nvPr/>
        </p:nvGrpSpPr>
        <p:grpSpPr>
          <a:xfrm>
            <a:off x="4156548" y="2943409"/>
            <a:ext cx="2156047" cy="1651985"/>
            <a:chOff x="4156548" y="2943409"/>
            <a:chExt cx="2156047" cy="1651985"/>
          </a:xfrm>
        </p:grpSpPr>
        <p:sp>
          <p:nvSpPr>
            <p:cNvPr id="102" name="Freeform 101">
              <a:extLst>
                <a:ext uri="{FF2B5EF4-FFF2-40B4-BE49-F238E27FC236}">
                  <a16:creationId xmlns:a16="http://schemas.microsoft.com/office/drawing/2014/main" id="{D9DE96C2-640B-6C48-902F-769D6B9CF18E}"/>
                </a:ext>
              </a:extLst>
            </p:cNvPr>
            <p:cNvSpPr/>
            <p:nvPr/>
          </p:nvSpPr>
          <p:spPr>
            <a:xfrm>
              <a:off x="4961047" y="2984180"/>
              <a:ext cx="1351548" cy="499970"/>
            </a:xfrm>
            <a:custGeom>
              <a:avLst/>
              <a:gdLst>
                <a:gd name="connsiteX0" fmla="*/ 0 w 1430350"/>
                <a:gd name="connsiteY0" fmla="*/ 0 h 529120"/>
                <a:gd name="connsiteX1" fmla="*/ 1199015 w 1430350"/>
                <a:gd name="connsiteY1" fmla="*/ 0 h 529120"/>
                <a:gd name="connsiteX2" fmla="*/ 1199015 w 1430350"/>
                <a:gd name="connsiteY2" fmla="*/ 0 h 529120"/>
                <a:gd name="connsiteX3" fmla="*/ 1430350 w 1430350"/>
                <a:gd name="connsiteY3" fmla="*/ 231489 h 529120"/>
                <a:gd name="connsiteX4" fmla="*/ 1430350 w 1430350"/>
                <a:gd name="connsiteY4" fmla="*/ 231489 h 529120"/>
                <a:gd name="connsiteX5" fmla="*/ 1430350 w 1430350"/>
                <a:gd name="connsiteY5" fmla="*/ 231489 h 529120"/>
                <a:gd name="connsiteX6" fmla="*/ 1362592 w 1430350"/>
                <a:gd name="connsiteY6" fmla="*/ 395179 h 529120"/>
                <a:gd name="connsiteX7" fmla="*/ 1199015 w 1430350"/>
                <a:gd name="connsiteY7" fmla="*/ 462978 h 529120"/>
                <a:gd name="connsiteX8" fmla="*/ 132187 w 1430350"/>
                <a:gd name="connsiteY8" fmla="*/ 462978 h 529120"/>
                <a:gd name="connsiteX9" fmla="*/ 132187 w 1430350"/>
                <a:gd name="connsiteY9" fmla="*/ 529120 h 529120"/>
                <a:gd name="connsiteX10" fmla="*/ 0 w 1430350"/>
                <a:gd name="connsiteY10" fmla="*/ 396835 h 529120"/>
                <a:gd name="connsiteX11" fmla="*/ 132187 w 1430350"/>
                <a:gd name="connsiteY11" fmla="*/ 264557 h 529120"/>
                <a:gd name="connsiteX12" fmla="*/ 132187 w 1430350"/>
                <a:gd name="connsiteY12" fmla="*/ 330699 h 529120"/>
                <a:gd name="connsiteX13" fmla="*/ 1199015 w 1430350"/>
                <a:gd name="connsiteY13" fmla="*/ 330699 h 529120"/>
                <a:gd name="connsiteX14" fmla="*/ 1298157 w 1430350"/>
                <a:gd name="connsiteY14" fmla="*/ 231489 h 529120"/>
                <a:gd name="connsiteX15" fmla="*/ 1298157 w 1430350"/>
                <a:gd name="connsiteY15" fmla="*/ 231489 h 529120"/>
                <a:gd name="connsiteX16" fmla="*/ 1298157 w 1430350"/>
                <a:gd name="connsiteY16" fmla="*/ 231489 h 529120"/>
                <a:gd name="connsiteX17" fmla="*/ 1199015 w 1430350"/>
                <a:gd name="connsiteY17" fmla="*/ 132278 h 529120"/>
                <a:gd name="connsiteX18" fmla="*/ 0 w 1430350"/>
                <a:gd name="connsiteY18" fmla="*/ 132278 h 52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0350" h="529120">
                  <a:moveTo>
                    <a:pt x="0" y="0"/>
                  </a:moveTo>
                  <a:lnTo>
                    <a:pt x="1199015" y="0"/>
                  </a:lnTo>
                  <a:lnTo>
                    <a:pt x="1199015" y="0"/>
                  </a:lnTo>
                  <a:cubicBezTo>
                    <a:pt x="1326775" y="0"/>
                    <a:pt x="1430350" y="103640"/>
                    <a:pt x="1430350" y="231489"/>
                  </a:cubicBezTo>
                  <a:lnTo>
                    <a:pt x="1430350" y="231489"/>
                  </a:lnTo>
                  <a:lnTo>
                    <a:pt x="1430350" y="231489"/>
                  </a:lnTo>
                  <a:cubicBezTo>
                    <a:pt x="1430350" y="292885"/>
                    <a:pt x="1405971" y="351763"/>
                    <a:pt x="1362592" y="395179"/>
                  </a:cubicBezTo>
                  <a:cubicBezTo>
                    <a:pt x="1319212" y="438589"/>
                    <a:pt x="1260368" y="462978"/>
                    <a:pt x="1199015" y="462978"/>
                  </a:cubicBezTo>
                  <a:lnTo>
                    <a:pt x="132187" y="462978"/>
                  </a:lnTo>
                  <a:lnTo>
                    <a:pt x="132187" y="529120"/>
                  </a:lnTo>
                  <a:lnTo>
                    <a:pt x="0" y="396835"/>
                  </a:lnTo>
                  <a:lnTo>
                    <a:pt x="132187" y="264557"/>
                  </a:lnTo>
                  <a:lnTo>
                    <a:pt x="132187" y="330699"/>
                  </a:lnTo>
                  <a:lnTo>
                    <a:pt x="1199015" y="330699"/>
                  </a:lnTo>
                  <a:cubicBezTo>
                    <a:pt x="1253770" y="330699"/>
                    <a:pt x="1298157" y="286282"/>
                    <a:pt x="1298157" y="231489"/>
                  </a:cubicBezTo>
                  <a:lnTo>
                    <a:pt x="1298157" y="231489"/>
                  </a:lnTo>
                  <a:lnTo>
                    <a:pt x="1298157" y="231489"/>
                  </a:lnTo>
                  <a:cubicBezTo>
                    <a:pt x="1298157" y="176695"/>
                    <a:pt x="1253770" y="132278"/>
                    <a:pt x="1199015" y="132278"/>
                  </a:cubicBezTo>
                  <a:lnTo>
                    <a:pt x="0" y="132278"/>
                  </a:lnTo>
                  <a:close/>
                </a:path>
              </a:pathLst>
            </a:custGeom>
            <a:solidFill>
              <a:srgbClr val="00B0F0"/>
            </a:solidFill>
            <a:ln w="6891" cap="sq">
              <a:noFill/>
              <a:prstDash val="solid"/>
              <a:miter/>
            </a:ln>
          </p:spPr>
          <p:txBody>
            <a:bodyPr rtlCol="0" anchor="ctr"/>
            <a:lstStyle/>
            <a:p>
              <a:endParaRPr lang="en-US" sz="1701"/>
            </a:p>
          </p:txBody>
        </p:sp>
        <p:sp>
          <p:nvSpPr>
            <p:cNvPr id="103" name="Freeform 102">
              <a:extLst>
                <a:ext uri="{FF2B5EF4-FFF2-40B4-BE49-F238E27FC236}">
                  <a16:creationId xmlns:a16="http://schemas.microsoft.com/office/drawing/2014/main" id="{4093076A-B030-D944-9696-236A21E34769}"/>
                </a:ext>
              </a:extLst>
            </p:cNvPr>
            <p:cNvSpPr/>
            <p:nvPr/>
          </p:nvSpPr>
          <p:spPr>
            <a:xfrm>
              <a:off x="5288959" y="2943409"/>
              <a:ext cx="801443" cy="581484"/>
            </a:xfrm>
            <a:custGeom>
              <a:avLst/>
              <a:gdLst>
                <a:gd name="connsiteX0" fmla="*/ 0 w 848171"/>
                <a:gd name="connsiteY0" fmla="*/ 0 h 615387"/>
                <a:gd name="connsiteX1" fmla="*/ 848172 w 848171"/>
                <a:gd name="connsiteY1" fmla="*/ 0 h 615387"/>
                <a:gd name="connsiteX2" fmla="*/ 848172 w 848171"/>
                <a:gd name="connsiteY2" fmla="*/ 615388 h 615387"/>
                <a:gd name="connsiteX3" fmla="*/ 0 w 848171"/>
                <a:gd name="connsiteY3" fmla="*/ 615388 h 615387"/>
              </a:gdLst>
              <a:ahLst/>
              <a:cxnLst>
                <a:cxn ang="0">
                  <a:pos x="connsiteX0" y="connsiteY0"/>
                </a:cxn>
                <a:cxn ang="0">
                  <a:pos x="connsiteX1" y="connsiteY1"/>
                </a:cxn>
                <a:cxn ang="0">
                  <a:pos x="connsiteX2" y="connsiteY2"/>
                </a:cxn>
                <a:cxn ang="0">
                  <a:pos x="connsiteX3" y="connsiteY3"/>
                </a:cxn>
              </a:cxnLst>
              <a:rect l="l" t="t" r="r" b="b"/>
              <a:pathLst>
                <a:path w="848171" h="615387">
                  <a:moveTo>
                    <a:pt x="0" y="0"/>
                  </a:moveTo>
                  <a:lnTo>
                    <a:pt x="848172" y="0"/>
                  </a:lnTo>
                  <a:lnTo>
                    <a:pt x="848172" y="615388"/>
                  </a:lnTo>
                  <a:lnTo>
                    <a:pt x="0" y="615388"/>
                  </a:lnTo>
                  <a:close/>
                </a:path>
              </a:pathLst>
            </a:custGeom>
            <a:solidFill>
              <a:srgbClr val="A8322D"/>
            </a:solidFill>
            <a:ln w="6891" cap="sq">
              <a:noFill/>
              <a:prstDash val="solid"/>
              <a:miter/>
            </a:ln>
          </p:spPr>
          <p:txBody>
            <a:bodyPr rtlCol="0" anchor="ctr"/>
            <a:lstStyle/>
            <a:p>
              <a:endParaRPr lang="en-US" sz="1701"/>
            </a:p>
          </p:txBody>
        </p:sp>
        <p:sp>
          <p:nvSpPr>
            <p:cNvPr id="112" name="Freeform 111">
              <a:extLst>
                <a:ext uri="{FF2B5EF4-FFF2-40B4-BE49-F238E27FC236}">
                  <a16:creationId xmlns:a16="http://schemas.microsoft.com/office/drawing/2014/main" id="{607A3CF3-9A62-994C-B893-D13ACF62EC4F}"/>
                </a:ext>
              </a:extLst>
            </p:cNvPr>
            <p:cNvSpPr/>
            <p:nvPr/>
          </p:nvSpPr>
          <p:spPr>
            <a:xfrm>
              <a:off x="4647116" y="3524196"/>
              <a:ext cx="248478" cy="1071186"/>
            </a:xfrm>
            <a:custGeom>
              <a:avLst/>
              <a:gdLst>
                <a:gd name="connsiteX0" fmla="*/ 65745 w 262966"/>
                <a:gd name="connsiteY0" fmla="*/ 1133641 h 1133641"/>
                <a:gd name="connsiteX1" fmla="*/ 65745 w 262966"/>
                <a:gd name="connsiteY1" fmla="*/ 131574 h 1133641"/>
                <a:gd name="connsiteX2" fmla="*/ 0 w 262966"/>
                <a:gd name="connsiteY2" fmla="*/ 131574 h 1133641"/>
                <a:gd name="connsiteX3" fmla="*/ 131483 w 262966"/>
                <a:gd name="connsiteY3" fmla="*/ 0 h 1133641"/>
                <a:gd name="connsiteX4" fmla="*/ 262967 w 262966"/>
                <a:gd name="connsiteY4" fmla="*/ 131574 h 1133641"/>
                <a:gd name="connsiteX5" fmla="*/ 197229 w 262966"/>
                <a:gd name="connsiteY5" fmla="*/ 131574 h 1133641"/>
                <a:gd name="connsiteX6" fmla="*/ 197229 w 262966"/>
                <a:gd name="connsiteY6" fmla="*/ 1133641 h 1133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66" h="1133641">
                  <a:moveTo>
                    <a:pt x="65745" y="1133641"/>
                  </a:moveTo>
                  <a:lnTo>
                    <a:pt x="65745" y="131574"/>
                  </a:lnTo>
                  <a:lnTo>
                    <a:pt x="0" y="131574"/>
                  </a:lnTo>
                  <a:lnTo>
                    <a:pt x="131483" y="0"/>
                  </a:lnTo>
                  <a:lnTo>
                    <a:pt x="262967" y="131574"/>
                  </a:lnTo>
                  <a:lnTo>
                    <a:pt x="197229" y="131574"/>
                  </a:lnTo>
                  <a:lnTo>
                    <a:pt x="197229" y="1133641"/>
                  </a:lnTo>
                  <a:close/>
                </a:path>
              </a:pathLst>
            </a:custGeom>
            <a:solidFill>
              <a:srgbClr val="00B0F0"/>
            </a:solidFill>
            <a:ln w="6891" cap="sq">
              <a:noFill/>
              <a:prstDash val="solid"/>
              <a:miter/>
            </a:ln>
          </p:spPr>
          <p:txBody>
            <a:bodyPr rtlCol="0" anchor="ctr"/>
            <a:lstStyle/>
            <a:p>
              <a:endParaRPr lang="en-US" sz="1701"/>
            </a:p>
          </p:txBody>
        </p:sp>
        <p:sp>
          <p:nvSpPr>
            <p:cNvPr id="113" name="Freeform 112">
              <a:extLst>
                <a:ext uri="{FF2B5EF4-FFF2-40B4-BE49-F238E27FC236}">
                  <a16:creationId xmlns:a16="http://schemas.microsoft.com/office/drawing/2014/main" id="{44C012A8-9EA2-5F40-9629-A1E7F4EC9251}"/>
                </a:ext>
              </a:extLst>
            </p:cNvPr>
            <p:cNvSpPr/>
            <p:nvPr/>
          </p:nvSpPr>
          <p:spPr>
            <a:xfrm>
              <a:off x="4276631" y="3524208"/>
              <a:ext cx="248478" cy="1071186"/>
            </a:xfrm>
            <a:custGeom>
              <a:avLst/>
              <a:gdLst>
                <a:gd name="connsiteX0" fmla="*/ 197221 w 262966"/>
                <a:gd name="connsiteY0" fmla="*/ 0 h 1133641"/>
                <a:gd name="connsiteX1" fmla="*/ 197221 w 262966"/>
                <a:gd name="connsiteY1" fmla="*/ 1002067 h 1133641"/>
                <a:gd name="connsiteX2" fmla="*/ 262967 w 262966"/>
                <a:gd name="connsiteY2" fmla="*/ 1002067 h 1133641"/>
                <a:gd name="connsiteX3" fmla="*/ 131483 w 262966"/>
                <a:gd name="connsiteY3" fmla="*/ 1133642 h 1133641"/>
                <a:gd name="connsiteX4" fmla="*/ 0 w 262966"/>
                <a:gd name="connsiteY4" fmla="*/ 1002067 h 1133641"/>
                <a:gd name="connsiteX5" fmla="*/ 65738 w 262966"/>
                <a:gd name="connsiteY5" fmla="*/ 1002067 h 1133641"/>
                <a:gd name="connsiteX6" fmla="*/ 65738 w 262966"/>
                <a:gd name="connsiteY6" fmla="*/ 0 h 1133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66" h="1133641">
                  <a:moveTo>
                    <a:pt x="197221" y="0"/>
                  </a:moveTo>
                  <a:lnTo>
                    <a:pt x="197221" y="1002067"/>
                  </a:lnTo>
                  <a:lnTo>
                    <a:pt x="262967" y="1002067"/>
                  </a:lnTo>
                  <a:lnTo>
                    <a:pt x="131483" y="1133642"/>
                  </a:lnTo>
                  <a:lnTo>
                    <a:pt x="0" y="1002067"/>
                  </a:lnTo>
                  <a:lnTo>
                    <a:pt x="65738" y="1002067"/>
                  </a:lnTo>
                  <a:lnTo>
                    <a:pt x="65738" y="0"/>
                  </a:lnTo>
                  <a:close/>
                </a:path>
              </a:pathLst>
            </a:custGeom>
            <a:solidFill>
              <a:srgbClr val="00B0F0"/>
            </a:solidFill>
            <a:ln w="6891" cap="sq">
              <a:noFill/>
              <a:prstDash val="solid"/>
              <a:miter/>
            </a:ln>
          </p:spPr>
          <p:txBody>
            <a:bodyPr rtlCol="0" anchor="ctr"/>
            <a:lstStyle/>
            <a:p>
              <a:endParaRPr lang="en-US" sz="1701"/>
            </a:p>
          </p:txBody>
        </p:sp>
        <p:sp>
          <p:nvSpPr>
            <p:cNvPr id="114" name="Freeform 113">
              <a:extLst>
                <a:ext uri="{FF2B5EF4-FFF2-40B4-BE49-F238E27FC236}">
                  <a16:creationId xmlns:a16="http://schemas.microsoft.com/office/drawing/2014/main" id="{A967C1C9-58C4-EB46-B20D-58F8BDE31F2B}"/>
                </a:ext>
              </a:extLst>
            </p:cNvPr>
            <p:cNvSpPr/>
            <p:nvPr/>
          </p:nvSpPr>
          <p:spPr>
            <a:xfrm>
              <a:off x="4156548" y="3787176"/>
              <a:ext cx="804524" cy="580663"/>
            </a:xfrm>
            <a:custGeom>
              <a:avLst/>
              <a:gdLst>
                <a:gd name="connsiteX0" fmla="*/ 0 w 851432"/>
                <a:gd name="connsiteY0" fmla="*/ 0 h 614518"/>
                <a:gd name="connsiteX1" fmla="*/ 851433 w 851432"/>
                <a:gd name="connsiteY1" fmla="*/ 0 h 614518"/>
                <a:gd name="connsiteX2" fmla="*/ 851433 w 851432"/>
                <a:gd name="connsiteY2" fmla="*/ 614518 h 614518"/>
                <a:gd name="connsiteX3" fmla="*/ 0 w 851432"/>
                <a:gd name="connsiteY3" fmla="*/ 614518 h 614518"/>
              </a:gdLst>
              <a:ahLst/>
              <a:cxnLst>
                <a:cxn ang="0">
                  <a:pos x="connsiteX0" y="connsiteY0"/>
                </a:cxn>
                <a:cxn ang="0">
                  <a:pos x="connsiteX1" y="connsiteY1"/>
                </a:cxn>
                <a:cxn ang="0">
                  <a:pos x="connsiteX2" y="connsiteY2"/>
                </a:cxn>
                <a:cxn ang="0">
                  <a:pos x="connsiteX3" y="connsiteY3"/>
                </a:cxn>
              </a:cxnLst>
              <a:rect l="l" t="t" r="r" b="b"/>
              <a:pathLst>
                <a:path w="851432" h="614518">
                  <a:moveTo>
                    <a:pt x="0" y="0"/>
                  </a:moveTo>
                  <a:lnTo>
                    <a:pt x="851433" y="0"/>
                  </a:lnTo>
                  <a:lnTo>
                    <a:pt x="851433" y="614518"/>
                  </a:lnTo>
                  <a:lnTo>
                    <a:pt x="0" y="614518"/>
                  </a:lnTo>
                  <a:close/>
                </a:path>
              </a:pathLst>
            </a:custGeom>
            <a:solidFill>
              <a:srgbClr val="026974"/>
            </a:solidFill>
            <a:ln w="6891" cap="sq">
              <a:noFill/>
              <a:prstDash val="solid"/>
              <a:miter/>
            </a:ln>
          </p:spPr>
          <p:txBody>
            <a:bodyPr rtlCol="0" anchor="ctr"/>
            <a:lstStyle/>
            <a:p>
              <a:endParaRPr lang="en-US" sz="1701"/>
            </a:p>
          </p:txBody>
        </p:sp>
        <p:sp>
          <p:nvSpPr>
            <p:cNvPr id="115" name="Freeform 114">
              <a:extLst>
                <a:ext uri="{FF2B5EF4-FFF2-40B4-BE49-F238E27FC236}">
                  <a16:creationId xmlns:a16="http://schemas.microsoft.com/office/drawing/2014/main" id="{B83C9EC4-E7C3-B144-A2E0-641C8F7F96D7}"/>
                </a:ext>
              </a:extLst>
            </p:cNvPr>
            <p:cNvSpPr/>
            <p:nvPr/>
          </p:nvSpPr>
          <p:spPr>
            <a:xfrm>
              <a:off x="4302188" y="4036245"/>
              <a:ext cx="512788" cy="87597"/>
            </a:xfrm>
            <a:custGeom>
              <a:avLst/>
              <a:gdLst>
                <a:gd name="connsiteX0" fmla="*/ 33721 w 542686"/>
                <a:gd name="connsiteY0" fmla="*/ 0 h 92704"/>
                <a:gd name="connsiteX1" fmla="*/ 51708 w 542686"/>
                <a:gd name="connsiteY1" fmla="*/ 0 h 92704"/>
                <a:gd name="connsiteX2" fmla="*/ 85318 w 542686"/>
                <a:gd name="connsiteY2" fmla="*/ 91414 h 92704"/>
                <a:gd name="connsiteX3" fmla="*/ 67007 w 542686"/>
                <a:gd name="connsiteY3" fmla="*/ 91414 h 92704"/>
                <a:gd name="connsiteX4" fmla="*/ 58492 w 542686"/>
                <a:gd name="connsiteY4" fmla="*/ 68668 h 92704"/>
                <a:gd name="connsiteX5" fmla="*/ 26606 w 542686"/>
                <a:gd name="connsiteY5" fmla="*/ 68668 h 92704"/>
                <a:gd name="connsiteX6" fmla="*/ 18312 w 542686"/>
                <a:gd name="connsiteY6" fmla="*/ 91414 h 92704"/>
                <a:gd name="connsiteX7" fmla="*/ 0 w 542686"/>
                <a:gd name="connsiteY7" fmla="*/ 91414 h 92704"/>
                <a:gd name="connsiteX8" fmla="*/ 33721 w 542686"/>
                <a:gd name="connsiteY8" fmla="*/ 0 h 92704"/>
                <a:gd name="connsiteX9" fmla="*/ 55266 w 542686"/>
                <a:gd name="connsiteY9" fmla="*/ 56159 h 92704"/>
                <a:gd name="connsiteX10" fmla="*/ 42656 w 542686"/>
                <a:gd name="connsiteY10" fmla="*/ 18428 h 92704"/>
                <a:gd name="connsiteX11" fmla="*/ 29625 w 542686"/>
                <a:gd name="connsiteY11" fmla="*/ 56159 h 92704"/>
                <a:gd name="connsiteX12" fmla="*/ 55266 w 542686"/>
                <a:gd name="connsiteY12" fmla="*/ 56159 h 92704"/>
                <a:gd name="connsiteX13" fmla="*/ 122941 w 542686"/>
                <a:gd name="connsiteY13" fmla="*/ 92704 h 92704"/>
                <a:gd name="connsiteX14" fmla="*/ 108181 w 542686"/>
                <a:gd name="connsiteY14" fmla="*/ 90007 h 92704"/>
                <a:gd name="connsiteX15" fmla="*/ 96977 w 542686"/>
                <a:gd name="connsiteY15" fmla="*/ 82245 h 92704"/>
                <a:gd name="connsiteX16" fmla="*/ 89765 w 542686"/>
                <a:gd name="connsiteY16" fmla="*/ 71034 h 92704"/>
                <a:gd name="connsiteX17" fmla="*/ 87284 w 542686"/>
                <a:gd name="connsiteY17" fmla="*/ 57670 h 92704"/>
                <a:gd name="connsiteX18" fmla="*/ 91593 w 542686"/>
                <a:gd name="connsiteY18" fmla="*/ 40312 h 92704"/>
                <a:gd name="connsiteX19" fmla="*/ 103872 w 542686"/>
                <a:gd name="connsiteY19" fmla="*/ 27597 h 92704"/>
                <a:gd name="connsiteX20" fmla="*/ 122831 w 542686"/>
                <a:gd name="connsiteY20" fmla="*/ 22850 h 92704"/>
                <a:gd name="connsiteX21" fmla="*/ 141577 w 542686"/>
                <a:gd name="connsiteY21" fmla="*/ 27597 h 92704"/>
                <a:gd name="connsiteX22" fmla="*/ 153318 w 542686"/>
                <a:gd name="connsiteY22" fmla="*/ 40098 h 92704"/>
                <a:gd name="connsiteX23" fmla="*/ 136517 w 542686"/>
                <a:gd name="connsiteY23" fmla="*/ 45162 h 92704"/>
                <a:gd name="connsiteX24" fmla="*/ 130587 w 542686"/>
                <a:gd name="connsiteY24" fmla="*/ 39560 h 92704"/>
                <a:gd name="connsiteX25" fmla="*/ 122728 w 542686"/>
                <a:gd name="connsiteY25" fmla="*/ 37511 h 92704"/>
                <a:gd name="connsiteX26" fmla="*/ 113675 w 542686"/>
                <a:gd name="connsiteY26" fmla="*/ 39988 h 92704"/>
                <a:gd name="connsiteX27" fmla="*/ 107319 w 542686"/>
                <a:gd name="connsiteY27" fmla="*/ 47108 h 92704"/>
                <a:gd name="connsiteX28" fmla="*/ 105057 w 542686"/>
                <a:gd name="connsiteY28" fmla="*/ 57670 h 92704"/>
                <a:gd name="connsiteX29" fmla="*/ 107429 w 542686"/>
                <a:gd name="connsiteY29" fmla="*/ 68233 h 92704"/>
                <a:gd name="connsiteX30" fmla="*/ 113786 w 542686"/>
                <a:gd name="connsiteY30" fmla="*/ 75456 h 92704"/>
                <a:gd name="connsiteX31" fmla="*/ 122728 w 542686"/>
                <a:gd name="connsiteY31" fmla="*/ 78044 h 92704"/>
                <a:gd name="connsiteX32" fmla="*/ 128547 w 542686"/>
                <a:gd name="connsiteY32" fmla="*/ 77071 h 92704"/>
                <a:gd name="connsiteX33" fmla="*/ 133497 w 542686"/>
                <a:gd name="connsiteY33" fmla="*/ 74166 h 92704"/>
                <a:gd name="connsiteX34" fmla="*/ 136730 w 542686"/>
                <a:gd name="connsiteY34" fmla="*/ 70068 h 92704"/>
                <a:gd name="connsiteX35" fmla="*/ 153539 w 542686"/>
                <a:gd name="connsiteY35" fmla="*/ 75243 h 92704"/>
                <a:gd name="connsiteX36" fmla="*/ 146748 w 542686"/>
                <a:gd name="connsiteY36" fmla="*/ 84191 h 92704"/>
                <a:gd name="connsiteX37" fmla="*/ 136303 w 542686"/>
                <a:gd name="connsiteY37" fmla="*/ 90442 h 92704"/>
                <a:gd name="connsiteX38" fmla="*/ 122941 w 542686"/>
                <a:gd name="connsiteY38" fmla="*/ 92704 h 92704"/>
                <a:gd name="connsiteX39" fmla="*/ 194843 w 542686"/>
                <a:gd name="connsiteY39" fmla="*/ 92704 h 92704"/>
                <a:gd name="connsiteX40" fmla="*/ 180082 w 542686"/>
                <a:gd name="connsiteY40" fmla="*/ 90007 h 92704"/>
                <a:gd name="connsiteX41" fmla="*/ 168879 w 542686"/>
                <a:gd name="connsiteY41" fmla="*/ 82245 h 92704"/>
                <a:gd name="connsiteX42" fmla="*/ 161660 w 542686"/>
                <a:gd name="connsiteY42" fmla="*/ 71034 h 92704"/>
                <a:gd name="connsiteX43" fmla="*/ 159185 w 542686"/>
                <a:gd name="connsiteY43" fmla="*/ 57670 h 92704"/>
                <a:gd name="connsiteX44" fmla="*/ 163494 w 542686"/>
                <a:gd name="connsiteY44" fmla="*/ 40312 h 92704"/>
                <a:gd name="connsiteX45" fmla="*/ 175773 w 542686"/>
                <a:gd name="connsiteY45" fmla="*/ 27597 h 92704"/>
                <a:gd name="connsiteX46" fmla="*/ 194733 w 542686"/>
                <a:gd name="connsiteY46" fmla="*/ 22850 h 92704"/>
                <a:gd name="connsiteX47" fmla="*/ 213479 w 542686"/>
                <a:gd name="connsiteY47" fmla="*/ 27597 h 92704"/>
                <a:gd name="connsiteX48" fmla="*/ 225220 w 542686"/>
                <a:gd name="connsiteY48" fmla="*/ 40098 h 92704"/>
                <a:gd name="connsiteX49" fmla="*/ 208418 w 542686"/>
                <a:gd name="connsiteY49" fmla="*/ 45162 h 92704"/>
                <a:gd name="connsiteX50" fmla="*/ 202489 w 542686"/>
                <a:gd name="connsiteY50" fmla="*/ 39560 h 92704"/>
                <a:gd name="connsiteX51" fmla="*/ 194630 w 542686"/>
                <a:gd name="connsiteY51" fmla="*/ 37511 h 92704"/>
                <a:gd name="connsiteX52" fmla="*/ 185577 w 542686"/>
                <a:gd name="connsiteY52" fmla="*/ 39988 h 92704"/>
                <a:gd name="connsiteX53" fmla="*/ 179220 w 542686"/>
                <a:gd name="connsiteY53" fmla="*/ 47108 h 92704"/>
                <a:gd name="connsiteX54" fmla="*/ 176959 w 542686"/>
                <a:gd name="connsiteY54" fmla="*/ 57670 h 92704"/>
                <a:gd name="connsiteX55" fmla="*/ 179331 w 542686"/>
                <a:gd name="connsiteY55" fmla="*/ 68233 h 92704"/>
                <a:gd name="connsiteX56" fmla="*/ 185687 w 542686"/>
                <a:gd name="connsiteY56" fmla="*/ 75456 h 92704"/>
                <a:gd name="connsiteX57" fmla="*/ 194630 w 542686"/>
                <a:gd name="connsiteY57" fmla="*/ 78044 h 92704"/>
                <a:gd name="connsiteX58" fmla="*/ 200441 w 542686"/>
                <a:gd name="connsiteY58" fmla="*/ 77071 h 92704"/>
                <a:gd name="connsiteX59" fmla="*/ 205398 w 542686"/>
                <a:gd name="connsiteY59" fmla="*/ 74166 h 92704"/>
                <a:gd name="connsiteX60" fmla="*/ 208632 w 542686"/>
                <a:gd name="connsiteY60" fmla="*/ 70068 h 92704"/>
                <a:gd name="connsiteX61" fmla="*/ 225434 w 542686"/>
                <a:gd name="connsiteY61" fmla="*/ 75243 h 92704"/>
                <a:gd name="connsiteX62" fmla="*/ 218649 w 542686"/>
                <a:gd name="connsiteY62" fmla="*/ 84191 h 92704"/>
                <a:gd name="connsiteX63" fmla="*/ 208198 w 542686"/>
                <a:gd name="connsiteY63" fmla="*/ 90442 h 92704"/>
                <a:gd name="connsiteX64" fmla="*/ 194843 w 542686"/>
                <a:gd name="connsiteY64" fmla="*/ 92704 h 92704"/>
                <a:gd name="connsiteX65" fmla="*/ 235610 w 542686"/>
                <a:gd name="connsiteY65" fmla="*/ 91414 h 92704"/>
                <a:gd name="connsiteX66" fmla="*/ 235610 w 542686"/>
                <a:gd name="connsiteY66" fmla="*/ 72869 h 92704"/>
                <a:gd name="connsiteX67" fmla="*/ 249826 w 542686"/>
                <a:gd name="connsiteY67" fmla="*/ 72869 h 92704"/>
                <a:gd name="connsiteX68" fmla="*/ 249826 w 542686"/>
                <a:gd name="connsiteY68" fmla="*/ 91414 h 92704"/>
                <a:gd name="connsiteX69" fmla="*/ 235610 w 542686"/>
                <a:gd name="connsiteY69" fmla="*/ 91414 h 92704"/>
                <a:gd name="connsiteX70" fmla="*/ 297466 w 542686"/>
                <a:gd name="connsiteY70" fmla="*/ 91414 h 92704"/>
                <a:gd name="connsiteX71" fmla="*/ 297466 w 542686"/>
                <a:gd name="connsiteY71" fmla="*/ 0 h 92704"/>
                <a:gd name="connsiteX72" fmla="*/ 336248 w 542686"/>
                <a:gd name="connsiteY72" fmla="*/ 0 h 92704"/>
                <a:gd name="connsiteX73" fmla="*/ 347768 w 542686"/>
                <a:gd name="connsiteY73" fmla="*/ 2587 h 92704"/>
                <a:gd name="connsiteX74" fmla="*/ 356931 w 542686"/>
                <a:gd name="connsiteY74" fmla="*/ 9590 h 92704"/>
                <a:gd name="connsiteX75" fmla="*/ 363067 w 542686"/>
                <a:gd name="connsiteY75" fmla="*/ 19400 h 92704"/>
                <a:gd name="connsiteX76" fmla="*/ 365328 w 542686"/>
                <a:gd name="connsiteY76" fmla="*/ 30398 h 92704"/>
                <a:gd name="connsiteX77" fmla="*/ 361667 w 542686"/>
                <a:gd name="connsiteY77" fmla="*/ 45162 h 92704"/>
                <a:gd name="connsiteX78" fmla="*/ 351760 w 542686"/>
                <a:gd name="connsiteY78" fmla="*/ 56484 h 92704"/>
                <a:gd name="connsiteX79" fmla="*/ 336889 w 542686"/>
                <a:gd name="connsiteY79" fmla="*/ 60796 h 92704"/>
                <a:gd name="connsiteX80" fmla="*/ 315240 w 542686"/>
                <a:gd name="connsiteY80" fmla="*/ 60796 h 92704"/>
                <a:gd name="connsiteX81" fmla="*/ 315240 w 542686"/>
                <a:gd name="connsiteY81" fmla="*/ 91414 h 92704"/>
                <a:gd name="connsiteX82" fmla="*/ 297466 w 542686"/>
                <a:gd name="connsiteY82" fmla="*/ 91414 h 92704"/>
                <a:gd name="connsiteX83" fmla="*/ 315240 w 542686"/>
                <a:gd name="connsiteY83" fmla="*/ 45162 h 92704"/>
                <a:gd name="connsiteX84" fmla="*/ 335813 w 542686"/>
                <a:gd name="connsiteY84" fmla="*/ 45162 h 92704"/>
                <a:gd name="connsiteX85" fmla="*/ 341632 w 542686"/>
                <a:gd name="connsiteY85" fmla="*/ 43437 h 92704"/>
                <a:gd name="connsiteX86" fmla="*/ 345727 w 542686"/>
                <a:gd name="connsiteY86" fmla="*/ 38263 h 92704"/>
                <a:gd name="connsiteX87" fmla="*/ 347230 w 542686"/>
                <a:gd name="connsiteY87" fmla="*/ 30398 h 92704"/>
                <a:gd name="connsiteX88" fmla="*/ 345507 w 542686"/>
                <a:gd name="connsiteY88" fmla="*/ 22312 h 92704"/>
                <a:gd name="connsiteX89" fmla="*/ 340984 w 542686"/>
                <a:gd name="connsiteY89" fmla="*/ 17351 h 92704"/>
                <a:gd name="connsiteX90" fmla="*/ 335062 w 542686"/>
                <a:gd name="connsiteY90" fmla="*/ 15627 h 92704"/>
                <a:gd name="connsiteX91" fmla="*/ 315240 w 542686"/>
                <a:gd name="connsiteY91" fmla="*/ 15627 h 92704"/>
                <a:gd name="connsiteX92" fmla="*/ 315240 w 542686"/>
                <a:gd name="connsiteY92" fmla="*/ 45162 h 92704"/>
                <a:gd name="connsiteX93" fmla="*/ 405695 w 542686"/>
                <a:gd name="connsiteY93" fmla="*/ 92704 h 92704"/>
                <a:gd name="connsiteX94" fmla="*/ 390831 w 542686"/>
                <a:gd name="connsiteY94" fmla="*/ 90007 h 92704"/>
                <a:gd name="connsiteX95" fmla="*/ 379738 w 542686"/>
                <a:gd name="connsiteY95" fmla="*/ 82356 h 92704"/>
                <a:gd name="connsiteX96" fmla="*/ 372733 w 542686"/>
                <a:gd name="connsiteY96" fmla="*/ 71144 h 92704"/>
                <a:gd name="connsiteX97" fmla="*/ 370258 w 542686"/>
                <a:gd name="connsiteY97" fmla="*/ 57781 h 92704"/>
                <a:gd name="connsiteX98" fmla="*/ 372733 w 542686"/>
                <a:gd name="connsiteY98" fmla="*/ 44521 h 92704"/>
                <a:gd name="connsiteX99" fmla="*/ 379738 w 542686"/>
                <a:gd name="connsiteY99" fmla="*/ 33309 h 92704"/>
                <a:gd name="connsiteX100" fmla="*/ 390831 w 542686"/>
                <a:gd name="connsiteY100" fmla="*/ 25651 h 92704"/>
                <a:gd name="connsiteX101" fmla="*/ 405695 w 542686"/>
                <a:gd name="connsiteY101" fmla="*/ 22850 h 92704"/>
                <a:gd name="connsiteX102" fmla="*/ 420346 w 542686"/>
                <a:gd name="connsiteY102" fmla="*/ 25651 h 92704"/>
                <a:gd name="connsiteX103" fmla="*/ 431549 w 542686"/>
                <a:gd name="connsiteY103" fmla="*/ 33309 h 92704"/>
                <a:gd name="connsiteX104" fmla="*/ 438554 w 542686"/>
                <a:gd name="connsiteY104" fmla="*/ 44521 h 92704"/>
                <a:gd name="connsiteX105" fmla="*/ 440926 w 542686"/>
                <a:gd name="connsiteY105" fmla="*/ 57781 h 92704"/>
                <a:gd name="connsiteX106" fmla="*/ 438554 w 542686"/>
                <a:gd name="connsiteY106" fmla="*/ 71144 h 92704"/>
                <a:gd name="connsiteX107" fmla="*/ 431549 w 542686"/>
                <a:gd name="connsiteY107" fmla="*/ 82356 h 92704"/>
                <a:gd name="connsiteX108" fmla="*/ 420456 w 542686"/>
                <a:gd name="connsiteY108" fmla="*/ 90007 h 92704"/>
                <a:gd name="connsiteX109" fmla="*/ 405695 w 542686"/>
                <a:gd name="connsiteY109" fmla="*/ 92704 h 92704"/>
                <a:gd name="connsiteX110" fmla="*/ 388031 w 542686"/>
                <a:gd name="connsiteY110" fmla="*/ 57781 h 92704"/>
                <a:gd name="connsiteX111" fmla="*/ 390293 w 542686"/>
                <a:gd name="connsiteY111" fmla="*/ 68343 h 92704"/>
                <a:gd name="connsiteX112" fmla="*/ 396649 w 542686"/>
                <a:gd name="connsiteY112" fmla="*/ 75456 h 92704"/>
                <a:gd name="connsiteX113" fmla="*/ 405695 w 542686"/>
                <a:gd name="connsiteY113" fmla="*/ 78044 h 92704"/>
                <a:gd name="connsiteX114" fmla="*/ 414534 w 542686"/>
                <a:gd name="connsiteY114" fmla="*/ 75456 h 92704"/>
                <a:gd name="connsiteX115" fmla="*/ 420883 w 542686"/>
                <a:gd name="connsiteY115" fmla="*/ 68233 h 92704"/>
                <a:gd name="connsiteX116" fmla="*/ 423255 w 542686"/>
                <a:gd name="connsiteY116" fmla="*/ 57670 h 92704"/>
                <a:gd name="connsiteX117" fmla="*/ 420883 w 542686"/>
                <a:gd name="connsiteY117" fmla="*/ 47211 h 92704"/>
                <a:gd name="connsiteX118" fmla="*/ 414534 w 542686"/>
                <a:gd name="connsiteY118" fmla="*/ 40098 h 92704"/>
                <a:gd name="connsiteX119" fmla="*/ 405695 w 542686"/>
                <a:gd name="connsiteY119" fmla="*/ 37511 h 92704"/>
                <a:gd name="connsiteX120" fmla="*/ 396649 w 542686"/>
                <a:gd name="connsiteY120" fmla="*/ 40209 h 92704"/>
                <a:gd name="connsiteX121" fmla="*/ 390293 w 542686"/>
                <a:gd name="connsiteY121" fmla="*/ 47322 h 92704"/>
                <a:gd name="connsiteX122" fmla="*/ 388031 w 542686"/>
                <a:gd name="connsiteY122" fmla="*/ 57781 h 92704"/>
                <a:gd name="connsiteX123" fmla="*/ 492585 w 542686"/>
                <a:gd name="connsiteY123" fmla="*/ 38911 h 92704"/>
                <a:gd name="connsiteX124" fmla="*/ 478583 w 542686"/>
                <a:gd name="connsiteY124" fmla="*/ 41933 h 92704"/>
                <a:gd name="connsiteX125" fmla="*/ 469744 w 542686"/>
                <a:gd name="connsiteY125" fmla="*/ 50661 h 92704"/>
                <a:gd name="connsiteX126" fmla="*/ 469744 w 542686"/>
                <a:gd name="connsiteY126" fmla="*/ 91414 h 92704"/>
                <a:gd name="connsiteX127" fmla="*/ 452508 w 542686"/>
                <a:gd name="connsiteY127" fmla="*/ 91414 h 92704"/>
                <a:gd name="connsiteX128" fmla="*/ 452508 w 542686"/>
                <a:gd name="connsiteY128" fmla="*/ 23926 h 92704"/>
                <a:gd name="connsiteX129" fmla="*/ 468345 w 542686"/>
                <a:gd name="connsiteY129" fmla="*/ 23926 h 92704"/>
                <a:gd name="connsiteX130" fmla="*/ 468345 w 542686"/>
                <a:gd name="connsiteY130" fmla="*/ 38373 h 92704"/>
                <a:gd name="connsiteX131" fmla="*/ 477397 w 542686"/>
                <a:gd name="connsiteY131" fmla="*/ 27486 h 92704"/>
                <a:gd name="connsiteX132" fmla="*/ 489138 w 542686"/>
                <a:gd name="connsiteY132" fmla="*/ 23064 h 92704"/>
                <a:gd name="connsiteX133" fmla="*/ 491289 w 542686"/>
                <a:gd name="connsiteY133" fmla="*/ 23064 h 92704"/>
                <a:gd name="connsiteX134" fmla="*/ 492585 w 542686"/>
                <a:gd name="connsiteY134" fmla="*/ 23174 h 92704"/>
                <a:gd name="connsiteX135" fmla="*/ 492585 w 542686"/>
                <a:gd name="connsiteY135" fmla="*/ 38911 h 92704"/>
                <a:gd name="connsiteX136" fmla="*/ 542687 w 542686"/>
                <a:gd name="connsiteY136" fmla="*/ 87965 h 92704"/>
                <a:gd name="connsiteX137" fmla="*/ 537302 w 542686"/>
                <a:gd name="connsiteY137" fmla="*/ 90007 h 92704"/>
                <a:gd name="connsiteX138" fmla="*/ 530725 w 542686"/>
                <a:gd name="connsiteY138" fmla="*/ 91842 h 92704"/>
                <a:gd name="connsiteX139" fmla="*/ 523617 w 542686"/>
                <a:gd name="connsiteY139" fmla="*/ 92594 h 92704"/>
                <a:gd name="connsiteX140" fmla="*/ 514896 w 542686"/>
                <a:gd name="connsiteY140" fmla="*/ 90980 h 92704"/>
                <a:gd name="connsiteX141" fmla="*/ 508539 w 542686"/>
                <a:gd name="connsiteY141" fmla="*/ 85591 h 92704"/>
                <a:gd name="connsiteX142" fmla="*/ 506167 w 542686"/>
                <a:gd name="connsiteY142" fmla="*/ 75995 h 92704"/>
                <a:gd name="connsiteX143" fmla="*/ 506167 w 542686"/>
                <a:gd name="connsiteY143" fmla="*/ 37187 h 92704"/>
                <a:gd name="connsiteX144" fmla="*/ 497225 w 542686"/>
                <a:gd name="connsiteY144" fmla="*/ 37187 h 92704"/>
                <a:gd name="connsiteX145" fmla="*/ 497225 w 542686"/>
                <a:gd name="connsiteY145" fmla="*/ 23926 h 92704"/>
                <a:gd name="connsiteX146" fmla="*/ 506167 w 542686"/>
                <a:gd name="connsiteY146" fmla="*/ 23926 h 92704"/>
                <a:gd name="connsiteX147" fmla="*/ 506167 w 542686"/>
                <a:gd name="connsiteY147" fmla="*/ 2042 h 92704"/>
                <a:gd name="connsiteX148" fmla="*/ 523403 w 542686"/>
                <a:gd name="connsiteY148" fmla="*/ 2042 h 92704"/>
                <a:gd name="connsiteX149" fmla="*/ 523403 w 542686"/>
                <a:gd name="connsiteY149" fmla="*/ 23926 h 92704"/>
                <a:gd name="connsiteX150" fmla="*/ 537516 w 542686"/>
                <a:gd name="connsiteY150" fmla="*/ 23926 h 92704"/>
                <a:gd name="connsiteX151" fmla="*/ 537516 w 542686"/>
                <a:gd name="connsiteY151" fmla="*/ 37187 h 92704"/>
                <a:gd name="connsiteX152" fmla="*/ 523403 w 542686"/>
                <a:gd name="connsiteY152" fmla="*/ 37187 h 92704"/>
                <a:gd name="connsiteX153" fmla="*/ 523403 w 542686"/>
                <a:gd name="connsiteY153" fmla="*/ 70172 h 92704"/>
                <a:gd name="connsiteX154" fmla="*/ 525237 w 542686"/>
                <a:gd name="connsiteY154" fmla="*/ 75243 h 92704"/>
                <a:gd name="connsiteX155" fmla="*/ 529760 w 542686"/>
                <a:gd name="connsiteY155" fmla="*/ 76754 h 92704"/>
                <a:gd name="connsiteX156" fmla="*/ 535034 w 542686"/>
                <a:gd name="connsiteY156" fmla="*/ 75891 h 92704"/>
                <a:gd name="connsiteX157" fmla="*/ 539240 w 542686"/>
                <a:gd name="connsiteY157" fmla="*/ 74270 h 92704"/>
                <a:gd name="connsiteX158" fmla="*/ 542687 w 542686"/>
                <a:gd name="connsiteY158" fmla="*/ 87965 h 92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42686" h="92704">
                  <a:moveTo>
                    <a:pt x="33721" y="0"/>
                  </a:moveTo>
                  <a:lnTo>
                    <a:pt x="51708" y="0"/>
                  </a:lnTo>
                  <a:lnTo>
                    <a:pt x="85318" y="91414"/>
                  </a:lnTo>
                  <a:lnTo>
                    <a:pt x="67007" y="91414"/>
                  </a:lnTo>
                  <a:lnTo>
                    <a:pt x="58492" y="68668"/>
                  </a:lnTo>
                  <a:lnTo>
                    <a:pt x="26606" y="68668"/>
                  </a:lnTo>
                  <a:lnTo>
                    <a:pt x="18312" y="91414"/>
                  </a:lnTo>
                  <a:lnTo>
                    <a:pt x="0" y="91414"/>
                  </a:lnTo>
                  <a:lnTo>
                    <a:pt x="33721" y="0"/>
                  </a:lnTo>
                  <a:close/>
                  <a:moveTo>
                    <a:pt x="55266" y="56159"/>
                  </a:moveTo>
                  <a:lnTo>
                    <a:pt x="42656" y="18428"/>
                  </a:lnTo>
                  <a:lnTo>
                    <a:pt x="29625" y="56159"/>
                  </a:lnTo>
                  <a:lnTo>
                    <a:pt x="55266" y="56159"/>
                  </a:lnTo>
                  <a:close/>
                  <a:moveTo>
                    <a:pt x="122941" y="92704"/>
                  </a:moveTo>
                  <a:cubicBezTo>
                    <a:pt x="117481" y="92704"/>
                    <a:pt x="112565" y="91808"/>
                    <a:pt x="108181" y="90007"/>
                  </a:cubicBezTo>
                  <a:cubicBezTo>
                    <a:pt x="103803" y="88144"/>
                    <a:pt x="100066" y="85557"/>
                    <a:pt x="96977" y="82245"/>
                  </a:cubicBezTo>
                  <a:cubicBezTo>
                    <a:pt x="93888" y="78941"/>
                    <a:pt x="91489" y="75208"/>
                    <a:pt x="89765" y="71034"/>
                  </a:cubicBezTo>
                  <a:cubicBezTo>
                    <a:pt x="88111" y="66798"/>
                    <a:pt x="87284" y="62341"/>
                    <a:pt x="87284" y="57670"/>
                  </a:cubicBezTo>
                  <a:cubicBezTo>
                    <a:pt x="87284" y="51344"/>
                    <a:pt x="88717" y="45562"/>
                    <a:pt x="91593" y="40312"/>
                  </a:cubicBezTo>
                  <a:cubicBezTo>
                    <a:pt x="94467" y="34993"/>
                    <a:pt x="98563" y="30757"/>
                    <a:pt x="103872" y="27597"/>
                  </a:cubicBezTo>
                  <a:cubicBezTo>
                    <a:pt x="109187" y="24430"/>
                    <a:pt x="115509" y="22850"/>
                    <a:pt x="122831" y="22850"/>
                  </a:cubicBezTo>
                  <a:cubicBezTo>
                    <a:pt x="130084" y="22850"/>
                    <a:pt x="136337" y="24430"/>
                    <a:pt x="141577" y="27597"/>
                  </a:cubicBezTo>
                  <a:cubicBezTo>
                    <a:pt x="146824" y="30757"/>
                    <a:pt x="150733" y="34924"/>
                    <a:pt x="153318" y="40098"/>
                  </a:cubicBezTo>
                  <a:lnTo>
                    <a:pt x="136517" y="45162"/>
                  </a:lnTo>
                  <a:cubicBezTo>
                    <a:pt x="135007" y="42720"/>
                    <a:pt x="133035" y="40850"/>
                    <a:pt x="130587" y="39560"/>
                  </a:cubicBezTo>
                  <a:cubicBezTo>
                    <a:pt x="128223" y="38194"/>
                    <a:pt x="125596" y="37511"/>
                    <a:pt x="122728" y="37511"/>
                  </a:cubicBezTo>
                  <a:cubicBezTo>
                    <a:pt x="119425" y="37511"/>
                    <a:pt x="116406" y="38339"/>
                    <a:pt x="113675" y="39988"/>
                  </a:cubicBezTo>
                  <a:cubicBezTo>
                    <a:pt x="111021" y="41644"/>
                    <a:pt x="108904" y="44017"/>
                    <a:pt x="107319" y="47108"/>
                  </a:cubicBezTo>
                  <a:cubicBezTo>
                    <a:pt x="105816" y="50123"/>
                    <a:pt x="105057" y="53648"/>
                    <a:pt x="105057" y="57670"/>
                  </a:cubicBezTo>
                  <a:cubicBezTo>
                    <a:pt x="105057" y="61624"/>
                    <a:pt x="105850" y="65142"/>
                    <a:pt x="107429" y="68233"/>
                  </a:cubicBezTo>
                  <a:cubicBezTo>
                    <a:pt x="109008" y="71255"/>
                    <a:pt x="111124" y="73663"/>
                    <a:pt x="113786" y="75456"/>
                  </a:cubicBezTo>
                  <a:cubicBezTo>
                    <a:pt x="116440" y="77181"/>
                    <a:pt x="119425" y="78044"/>
                    <a:pt x="122728" y="78044"/>
                  </a:cubicBezTo>
                  <a:cubicBezTo>
                    <a:pt x="124734" y="78044"/>
                    <a:pt x="126678" y="77719"/>
                    <a:pt x="128547" y="77071"/>
                  </a:cubicBezTo>
                  <a:cubicBezTo>
                    <a:pt x="130408" y="76353"/>
                    <a:pt x="132063" y="75388"/>
                    <a:pt x="133497" y="74166"/>
                  </a:cubicBezTo>
                  <a:cubicBezTo>
                    <a:pt x="134938" y="72938"/>
                    <a:pt x="136013" y="71579"/>
                    <a:pt x="136730" y="70068"/>
                  </a:cubicBezTo>
                  <a:lnTo>
                    <a:pt x="153539" y="75243"/>
                  </a:lnTo>
                  <a:cubicBezTo>
                    <a:pt x="152029" y="78547"/>
                    <a:pt x="149768" y="81528"/>
                    <a:pt x="146748" y="84191"/>
                  </a:cubicBezTo>
                  <a:cubicBezTo>
                    <a:pt x="143804" y="86847"/>
                    <a:pt x="140322" y="88931"/>
                    <a:pt x="136303" y="90442"/>
                  </a:cubicBezTo>
                  <a:cubicBezTo>
                    <a:pt x="132352" y="91953"/>
                    <a:pt x="127898" y="92704"/>
                    <a:pt x="122941" y="92704"/>
                  </a:cubicBezTo>
                  <a:close/>
                  <a:moveTo>
                    <a:pt x="194843" y="92704"/>
                  </a:moveTo>
                  <a:cubicBezTo>
                    <a:pt x="189383" y="92704"/>
                    <a:pt x="184467" y="91808"/>
                    <a:pt x="180082" y="90007"/>
                  </a:cubicBezTo>
                  <a:cubicBezTo>
                    <a:pt x="175704" y="88144"/>
                    <a:pt x="171967" y="85557"/>
                    <a:pt x="168879" y="82245"/>
                  </a:cubicBezTo>
                  <a:cubicBezTo>
                    <a:pt x="165790" y="78941"/>
                    <a:pt x="163384" y="75208"/>
                    <a:pt x="161660" y="71034"/>
                  </a:cubicBezTo>
                  <a:cubicBezTo>
                    <a:pt x="160012" y="66798"/>
                    <a:pt x="159185" y="62341"/>
                    <a:pt x="159185" y="57670"/>
                  </a:cubicBezTo>
                  <a:cubicBezTo>
                    <a:pt x="159185" y="51344"/>
                    <a:pt x="160619" y="45562"/>
                    <a:pt x="163494" y="40312"/>
                  </a:cubicBezTo>
                  <a:cubicBezTo>
                    <a:pt x="166369" y="34993"/>
                    <a:pt x="170458" y="30757"/>
                    <a:pt x="175773" y="27597"/>
                  </a:cubicBezTo>
                  <a:cubicBezTo>
                    <a:pt x="181089" y="24430"/>
                    <a:pt x="187411" y="22850"/>
                    <a:pt x="194733" y="22850"/>
                  </a:cubicBezTo>
                  <a:cubicBezTo>
                    <a:pt x="201986" y="22850"/>
                    <a:pt x="208232" y="24430"/>
                    <a:pt x="213479" y="27597"/>
                  </a:cubicBezTo>
                  <a:cubicBezTo>
                    <a:pt x="218718" y="30757"/>
                    <a:pt x="222634" y="34924"/>
                    <a:pt x="225220" y="40098"/>
                  </a:cubicBezTo>
                  <a:lnTo>
                    <a:pt x="208418" y="45162"/>
                  </a:lnTo>
                  <a:cubicBezTo>
                    <a:pt x="206908" y="42720"/>
                    <a:pt x="204930" y="40850"/>
                    <a:pt x="202489" y="39560"/>
                  </a:cubicBezTo>
                  <a:cubicBezTo>
                    <a:pt x="200117" y="38194"/>
                    <a:pt x="197497" y="37511"/>
                    <a:pt x="194630" y="37511"/>
                  </a:cubicBezTo>
                  <a:cubicBezTo>
                    <a:pt x="191320" y="37511"/>
                    <a:pt x="188307" y="38339"/>
                    <a:pt x="185577" y="39988"/>
                  </a:cubicBezTo>
                  <a:cubicBezTo>
                    <a:pt x="182923" y="41644"/>
                    <a:pt x="180799" y="44017"/>
                    <a:pt x="179220" y="47108"/>
                  </a:cubicBezTo>
                  <a:cubicBezTo>
                    <a:pt x="177710" y="50123"/>
                    <a:pt x="176959" y="53648"/>
                    <a:pt x="176959" y="57670"/>
                  </a:cubicBezTo>
                  <a:cubicBezTo>
                    <a:pt x="176959" y="61624"/>
                    <a:pt x="177752" y="65142"/>
                    <a:pt x="179331" y="68233"/>
                  </a:cubicBezTo>
                  <a:cubicBezTo>
                    <a:pt x="180909" y="71255"/>
                    <a:pt x="183026" y="73663"/>
                    <a:pt x="185687" y="75456"/>
                  </a:cubicBezTo>
                  <a:cubicBezTo>
                    <a:pt x="188342" y="77181"/>
                    <a:pt x="191320" y="78044"/>
                    <a:pt x="194630" y="78044"/>
                  </a:cubicBezTo>
                  <a:cubicBezTo>
                    <a:pt x="196636" y="78044"/>
                    <a:pt x="198573" y="77719"/>
                    <a:pt x="200441" y="77071"/>
                  </a:cubicBezTo>
                  <a:cubicBezTo>
                    <a:pt x="202310" y="76353"/>
                    <a:pt x="203964" y="75388"/>
                    <a:pt x="205398" y="74166"/>
                  </a:cubicBezTo>
                  <a:cubicBezTo>
                    <a:pt x="206832" y="72938"/>
                    <a:pt x="207915" y="71579"/>
                    <a:pt x="208632" y="70068"/>
                  </a:cubicBezTo>
                  <a:lnTo>
                    <a:pt x="225434" y="75243"/>
                  </a:lnTo>
                  <a:cubicBezTo>
                    <a:pt x="223931" y="78547"/>
                    <a:pt x="221662" y="81528"/>
                    <a:pt x="218649" y="84191"/>
                  </a:cubicBezTo>
                  <a:cubicBezTo>
                    <a:pt x="215706" y="86847"/>
                    <a:pt x="212224" y="88931"/>
                    <a:pt x="208198" y="90442"/>
                  </a:cubicBezTo>
                  <a:cubicBezTo>
                    <a:pt x="204247" y="91953"/>
                    <a:pt x="199800" y="92704"/>
                    <a:pt x="194843" y="92704"/>
                  </a:cubicBezTo>
                  <a:close/>
                  <a:moveTo>
                    <a:pt x="235610" y="91414"/>
                  </a:moveTo>
                  <a:lnTo>
                    <a:pt x="235610" y="72869"/>
                  </a:lnTo>
                  <a:lnTo>
                    <a:pt x="249826" y="72869"/>
                  </a:lnTo>
                  <a:lnTo>
                    <a:pt x="249826" y="91414"/>
                  </a:lnTo>
                  <a:lnTo>
                    <a:pt x="235610" y="91414"/>
                  </a:lnTo>
                  <a:close/>
                  <a:moveTo>
                    <a:pt x="297466" y="91414"/>
                  </a:moveTo>
                  <a:lnTo>
                    <a:pt x="297466" y="0"/>
                  </a:lnTo>
                  <a:lnTo>
                    <a:pt x="336248" y="0"/>
                  </a:lnTo>
                  <a:cubicBezTo>
                    <a:pt x="340412" y="0"/>
                    <a:pt x="344252" y="862"/>
                    <a:pt x="347768" y="2587"/>
                  </a:cubicBezTo>
                  <a:cubicBezTo>
                    <a:pt x="351291" y="4312"/>
                    <a:pt x="354345" y="6644"/>
                    <a:pt x="356931" y="9590"/>
                  </a:cubicBezTo>
                  <a:cubicBezTo>
                    <a:pt x="359585" y="12467"/>
                    <a:pt x="361633" y="15737"/>
                    <a:pt x="363067" y="19400"/>
                  </a:cubicBezTo>
                  <a:cubicBezTo>
                    <a:pt x="364577" y="22995"/>
                    <a:pt x="365328" y="26658"/>
                    <a:pt x="365328" y="30398"/>
                  </a:cubicBezTo>
                  <a:cubicBezTo>
                    <a:pt x="365328" y="35572"/>
                    <a:pt x="364108" y="40491"/>
                    <a:pt x="361667" y="45162"/>
                  </a:cubicBezTo>
                  <a:cubicBezTo>
                    <a:pt x="359296" y="49764"/>
                    <a:pt x="355993" y="53538"/>
                    <a:pt x="351760" y="56484"/>
                  </a:cubicBezTo>
                  <a:cubicBezTo>
                    <a:pt x="347589" y="59361"/>
                    <a:pt x="342639" y="60796"/>
                    <a:pt x="336889" y="60796"/>
                  </a:cubicBezTo>
                  <a:lnTo>
                    <a:pt x="315240" y="60796"/>
                  </a:lnTo>
                  <a:lnTo>
                    <a:pt x="315240" y="91414"/>
                  </a:lnTo>
                  <a:lnTo>
                    <a:pt x="297466" y="91414"/>
                  </a:lnTo>
                  <a:close/>
                  <a:moveTo>
                    <a:pt x="315240" y="45162"/>
                  </a:moveTo>
                  <a:lnTo>
                    <a:pt x="335813" y="45162"/>
                  </a:lnTo>
                  <a:cubicBezTo>
                    <a:pt x="337971" y="45162"/>
                    <a:pt x="339909" y="44589"/>
                    <a:pt x="341632" y="43437"/>
                  </a:cubicBezTo>
                  <a:cubicBezTo>
                    <a:pt x="343356" y="42216"/>
                    <a:pt x="344721" y="40491"/>
                    <a:pt x="345727" y="38263"/>
                  </a:cubicBezTo>
                  <a:cubicBezTo>
                    <a:pt x="346727" y="35965"/>
                    <a:pt x="347230" y="33344"/>
                    <a:pt x="347230" y="30398"/>
                  </a:cubicBezTo>
                  <a:cubicBezTo>
                    <a:pt x="347230" y="27231"/>
                    <a:pt x="346658" y="24540"/>
                    <a:pt x="345507" y="22312"/>
                  </a:cubicBezTo>
                  <a:cubicBezTo>
                    <a:pt x="344362" y="20084"/>
                    <a:pt x="342852" y="18428"/>
                    <a:pt x="340984" y="17351"/>
                  </a:cubicBezTo>
                  <a:cubicBezTo>
                    <a:pt x="339191" y="16199"/>
                    <a:pt x="337213" y="15627"/>
                    <a:pt x="335062" y="15627"/>
                  </a:cubicBezTo>
                  <a:lnTo>
                    <a:pt x="315240" y="15627"/>
                  </a:lnTo>
                  <a:lnTo>
                    <a:pt x="315240" y="45162"/>
                  </a:lnTo>
                  <a:close/>
                  <a:moveTo>
                    <a:pt x="405695" y="92704"/>
                  </a:moveTo>
                  <a:cubicBezTo>
                    <a:pt x="400166" y="92704"/>
                    <a:pt x="395216" y="91808"/>
                    <a:pt x="390831" y="90007"/>
                  </a:cubicBezTo>
                  <a:cubicBezTo>
                    <a:pt x="386522" y="88144"/>
                    <a:pt x="382827" y="85591"/>
                    <a:pt x="379738" y="82356"/>
                  </a:cubicBezTo>
                  <a:cubicBezTo>
                    <a:pt x="376718" y="79051"/>
                    <a:pt x="374388" y="75312"/>
                    <a:pt x="372733" y="71144"/>
                  </a:cubicBezTo>
                  <a:cubicBezTo>
                    <a:pt x="371085" y="66901"/>
                    <a:pt x="370258" y="62452"/>
                    <a:pt x="370258" y="57781"/>
                  </a:cubicBezTo>
                  <a:cubicBezTo>
                    <a:pt x="370258" y="53103"/>
                    <a:pt x="371085" y="48688"/>
                    <a:pt x="372733" y="44521"/>
                  </a:cubicBezTo>
                  <a:cubicBezTo>
                    <a:pt x="374388" y="40277"/>
                    <a:pt x="376718" y="36538"/>
                    <a:pt x="379738" y="33309"/>
                  </a:cubicBezTo>
                  <a:cubicBezTo>
                    <a:pt x="382827" y="29998"/>
                    <a:pt x="386522" y="27452"/>
                    <a:pt x="390831" y="25651"/>
                  </a:cubicBezTo>
                  <a:cubicBezTo>
                    <a:pt x="395216" y="23781"/>
                    <a:pt x="400166" y="22850"/>
                    <a:pt x="405695" y="22850"/>
                  </a:cubicBezTo>
                  <a:cubicBezTo>
                    <a:pt x="411155" y="22850"/>
                    <a:pt x="416037" y="23781"/>
                    <a:pt x="420346" y="25651"/>
                  </a:cubicBezTo>
                  <a:cubicBezTo>
                    <a:pt x="424731" y="27452"/>
                    <a:pt x="428460" y="29998"/>
                    <a:pt x="431549" y="33309"/>
                  </a:cubicBezTo>
                  <a:cubicBezTo>
                    <a:pt x="434638" y="36538"/>
                    <a:pt x="436975" y="40277"/>
                    <a:pt x="438554" y="44521"/>
                  </a:cubicBezTo>
                  <a:cubicBezTo>
                    <a:pt x="440133" y="48688"/>
                    <a:pt x="440926" y="53103"/>
                    <a:pt x="440926" y="57781"/>
                  </a:cubicBezTo>
                  <a:cubicBezTo>
                    <a:pt x="440926" y="62452"/>
                    <a:pt x="440133" y="66901"/>
                    <a:pt x="438554" y="71144"/>
                  </a:cubicBezTo>
                  <a:cubicBezTo>
                    <a:pt x="436975" y="75312"/>
                    <a:pt x="434638" y="79051"/>
                    <a:pt x="431549" y="82356"/>
                  </a:cubicBezTo>
                  <a:cubicBezTo>
                    <a:pt x="428536" y="85591"/>
                    <a:pt x="424834" y="88144"/>
                    <a:pt x="420456" y="90007"/>
                  </a:cubicBezTo>
                  <a:cubicBezTo>
                    <a:pt x="416078" y="91808"/>
                    <a:pt x="411155" y="92704"/>
                    <a:pt x="405695" y="92704"/>
                  </a:cubicBezTo>
                  <a:close/>
                  <a:moveTo>
                    <a:pt x="388031" y="57781"/>
                  </a:moveTo>
                  <a:cubicBezTo>
                    <a:pt x="388031" y="61727"/>
                    <a:pt x="388783" y="65253"/>
                    <a:pt x="390293" y="68343"/>
                  </a:cubicBezTo>
                  <a:cubicBezTo>
                    <a:pt x="391872" y="71358"/>
                    <a:pt x="393988" y="73732"/>
                    <a:pt x="396649" y="75456"/>
                  </a:cubicBezTo>
                  <a:cubicBezTo>
                    <a:pt x="399304" y="77181"/>
                    <a:pt x="402324" y="78044"/>
                    <a:pt x="405695" y="78044"/>
                  </a:cubicBezTo>
                  <a:cubicBezTo>
                    <a:pt x="408928" y="78044"/>
                    <a:pt x="411872" y="77181"/>
                    <a:pt x="414534" y="75456"/>
                  </a:cubicBezTo>
                  <a:cubicBezTo>
                    <a:pt x="417188" y="73663"/>
                    <a:pt x="419305" y="71255"/>
                    <a:pt x="420883" y="68233"/>
                  </a:cubicBezTo>
                  <a:cubicBezTo>
                    <a:pt x="422469" y="65142"/>
                    <a:pt x="423255" y="61624"/>
                    <a:pt x="423255" y="57670"/>
                  </a:cubicBezTo>
                  <a:cubicBezTo>
                    <a:pt x="423255" y="53786"/>
                    <a:pt x="422469" y="50302"/>
                    <a:pt x="420883" y="47211"/>
                  </a:cubicBezTo>
                  <a:cubicBezTo>
                    <a:pt x="419305" y="44120"/>
                    <a:pt x="417188" y="41754"/>
                    <a:pt x="414534" y="40098"/>
                  </a:cubicBezTo>
                  <a:cubicBezTo>
                    <a:pt x="411872" y="38373"/>
                    <a:pt x="408928" y="37511"/>
                    <a:pt x="405695" y="37511"/>
                  </a:cubicBezTo>
                  <a:cubicBezTo>
                    <a:pt x="402324" y="37511"/>
                    <a:pt x="399304" y="38408"/>
                    <a:pt x="396649" y="40209"/>
                  </a:cubicBezTo>
                  <a:cubicBezTo>
                    <a:pt x="393988" y="41933"/>
                    <a:pt x="391872" y="44300"/>
                    <a:pt x="390293" y="47322"/>
                  </a:cubicBezTo>
                  <a:cubicBezTo>
                    <a:pt x="388783" y="50336"/>
                    <a:pt x="388031" y="53828"/>
                    <a:pt x="388031" y="57781"/>
                  </a:cubicBezTo>
                  <a:close/>
                  <a:moveTo>
                    <a:pt x="492585" y="38911"/>
                  </a:moveTo>
                  <a:cubicBezTo>
                    <a:pt x="487415" y="38911"/>
                    <a:pt x="482747" y="39919"/>
                    <a:pt x="478583" y="41933"/>
                  </a:cubicBezTo>
                  <a:cubicBezTo>
                    <a:pt x="474488" y="43941"/>
                    <a:pt x="471544" y="46852"/>
                    <a:pt x="469744" y="50661"/>
                  </a:cubicBezTo>
                  <a:lnTo>
                    <a:pt x="469744" y="91414"/>
                  </a:lnTo>
                  <a:lnTo>
                    <a:pt x="452508" y="91414"/>
                  </a:lnTo>
                  <a:lnTo>
                    <a:pt x="452508" y="23926"/>
                  </a:lnTo>
                  <a:lnTo>
                    <a:pt x="468345" y="23926"/>
                  </a:lnTo>
                  <a:lnTo>
                    <a:pt x="468345" y="38373"/>
                  </a:lnTo>
                  <a:cubicBezTo>
                    <a:pt x="470716" y="33771"/>
                    <a:pt x="473736" y="30143"/>
                    <a:pt x="477397" y="27486"/>
                  </a:cubicBezTo>
                  <a:cubicBezTo>
                    <a:pt x="481134" y="24823"/>
                    <a:pt x="485043" y="23354"/>
                    <a:pt x="489138" y="23064"/>
                  </a:cubicBezTo>
                  <a:cubicBezTo>
                    <a:pt x="490069" y="23064"/>
                    <a:pt x="490793" y="23064"/>
                    <a:pt x="491289" y="23064"/>
                  </a:cubicBezTo>
                  <a:cubicBezTo>
                    <a:pt x="491868" y="23064"/>
                    <a:pt x="492296" y="23098"/>
                    <a:pt x="492585" y="23174"/>
                  </a:cubicBezTo>
                  <a:lnTo>
                    <a:pt x="492585" y="38911"/>
                  </a:lnTo>
                  <a:close/>
                  <a:moveTo>
                    <a:pt x="542687" y="87965"/>
                  </a:moveTo>
                  <a:cubicBezTo>
                    <a:pt x="541177" y="88537"/>
                    <a:pt x="539385" y="89220"/>
                    <a:pt x="537302" y="90007"/>
                  </a:cubicBezTo>
                  <a:cubicBezTo>
                    <a:pt x="535289" y="90800"/>
                    <a:pt x="533097" y="91414"/>
                    <a:pt x="530725" y="91842"/>
                  </a:cubicBezTo>
                  <a:cubicBezTo>
                    <a:pt x="528360" y="92346"/>
                    <a:pt x="525989" y="92594"/>
                    <a:pt x="523617" y="92594"/>
                  </a:cubicBezTo>
                  <a:cubicBezTo>
                    <a:pt x="520459" y="92594"/>
                    <a:pt x="517550" y="92056"/>
                    <a:pt x="514896" y="90980"/>
                  </a:cubicBezTo>
                  <a:cubicBezTo>
                    <a:pt x="512234" y="89827"/>
                    <a:pt x="510118" y="88034"/>
                    <a:pt x="508539" y="85591"/>
                  </a:cubicBezTo>
                  <a:cubicBezTo>
                    <a:pt x="506953" y="83149"/>
                    <a:pt x="506167" y="79948"/>
                    <a:pt x="506167" y="75995"/>
                  </a:cubicBezTo>
                  <a:lnTo>
                    <a:pt x="506167" y="37187"/>
                  </a:lnTo>
                  <a:lnTo>
                    <a:pt x="497225" y="37187"/>
                  </a:lnTo>
                  <a:lnTo>
                    <a:pt x="497225" y="23926"/>
                  </a:lnTo>
                  <a:lnTo>
                    <a:pt x="506167" y="23926"/>
                  </a:lnTo>
                  <a:lnTo>
                    <a:pt x="506167" y="2042"/>
                  </a:lnTo>
                  <a:lnTo>
                    <a:pt x="523403" y="2042"/>
                  </a:lnTo>
                  <a:lnTo>
                    <a:pt x="523403" y="23926"/>
                  </a:lnTo>
                  <a:lnTo>
                    <a:pt x="537516" y="23926"/>
                  </a:lnTo>
                  <a:lnTo>
                    <a:pt x="537516" y="37187"/>
                  </a:lnTo>
                  <a:lnTo>
                    <a:pt x="523403" y="37187"/>
                  </a:lnTo>
                  <a:lnTo>
                    <a:pt x="523403" y="70172"/>
                  </a:lnTo>
                  <a:cubicBezTo>
                    <a:pt x="523472" y="72476"/>
                    <a:pt x="524086" y="74166"/>
                    <a:pt x="525237" y="75243"/>
                  </a:cubicBezTo>
                  <a:cubicBezTo>
                    <a:pt x="526458" y="76250"/>
                    <a:pt x="527961" y="76754"/>
                    <a:pt x="529760" y="76754"/>
                  </a:cubicBezTo>
                  <a:cubicBezTo>
                    <a:pt x="531553" y="76754"/>
                    <a:pt x="533311" y="76464"/>
                    <a:pt x="535034" y="75891"/>
                  </a:cubicBezTo>
                  <a:cubicBezTo>
                    <a:pt x="536758" y="75243"/>
                    <a:pt x="538164" y="74705"/>
                    <a:pt x="539240" y="74270"/>
                  </a:cubicBezTo>
                  <a:lnTo>
                    <a:pt x="542687" y="87965"/>
                  </a:lnTo>
                  <a:close/>
                </a:path>
              </a:pathLst>
            </a:custGeom>
            <a:solidFill>
              <a:srgbClr val="FFFFFF"/>
            </a:solidFill>
            <a:ln w="6891" cap="sq">
              <a:noFill/>
              <a:prstDash val="solid"/>
              <a:miter/>
            </a:ln>
          </p:spPr>
          <p:txBody>
            <a:bodyPr rtlCol="0" anchor="ctr"/>
            <a:lstStyle/>
            <a:p>
              <a:endParaRPr lang="en-US" sz="1701"/>
            </a:p>
          </p:txBody>
        </p:sp>
      </p:grpSp>
      <p:grpSp>
        <p:nvGrpSpPr>
          <p:cNvPr id="160" name="Group 159">
            <a:extLst>
              <a:ext uri="{FF2B5EF4-FFF2-40B4-BE49-F238E27FC236}">
                <a16:creationId xmlns:a16="http://schemas.microsoft.com/office/drawing/2014/main" id="{53B015D2-4888-6743-B7F8-8E75EF69A297}"/>
              </a:ext>
            </a:extLst>
          </p:cNvPr>
          <p:cNvGrpSpPr/>
          <p:nvPr/>
        </p:nvGrpSpPr>
        <p:grpSpPr>
          <a:xfrm>
            <a:off x="4156548" y="1743067"/>
            <a:ext cx="804524" cy="1229287"/>
            <a:chOff x="4398801" y="1844696"/>
            <a:chExt cx="851432" cy="1300960"/>
          </a:xfrm>
        </p:grpSpPr>
        <p:sp>
          <p:nvSpPr>
            <p:cNvPr id="122" name="Freeform 121">
              <a:extLst>
                <a:ext uri="{FF2B5EF4-FFF2-40B4-BE49-F238E27FC236}">
                  <a16:creationId xmlns:a16="http://schemas.microsoft.com/office/drawing/2014/main" id="{3387CA90-3CCB-964D-959A-2910AB0B5C81}"/>
                </a:ext>
              </a:extLst>
            </p:cNvPr>
            <p:cNvSpPr/>
            <p:nvPr/>
          </p:nvSpPr>
          <p:spPr>
            <a:xfrm>
              <a:off x="4888477" y="1844696"/>
              <a:ext cx="262959" cy="1300960"/>
            </a:xfrm>
            <a:custGeom>
              <a:avLst/>
              <a:gdLst>
                <a:gd name="connsiteX0" fmla="*/ 65738 w 262959"/>
                <a:gd name="connsiteY0" fmla="*/ 1300961 h 1300960"/>
                <a:gd name="connsiteX1" fmla="*/ 65738 w 262959"/>
                <a:gd name="connsiteY1" fmla="*/ 131573 h 1300960"/>
                <a:gd name="connsiteX2" fmla="*/ 0 w 262959"/>
                <a:gd name="connsiteY2" fmla="*/ 131573 h 1300960"/>
                <a:gd name="connsiteX3" fmla="*/ 131483 w 262959"/>
                <a:gd name="connsiteY3" fmla="*/ 0 h 1300960"/>
                <a:gd name="connsiteX4" fmla="*/ 262960 w 262959"/>
                <a:gd name="connsiteY4" fmla="*/ 131573 h 1300960"/>
                <a:gd name="connsiteX5" fmla="*/ 197222 w 262959"/>
                <a:gd name="connsiteY5" fmla="*/ 131573 h 1300960"/>
                <a:gd name="connsiteX6" fmla="*/ 197222 w 262959"/>
                <a:gd name="connsiteY6" fmla="*/ 1300961 h 130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59" h="1300960">
                  <a:moveTo>
                    <a:pt x="65738" y="1300961"/>
                  </a:moveTo>
                  <a:lnTo>
                    <a:pt x="65738" y="131573"/>
                  </a:lnTo>
                  <a:lnTo>
                    <a:pt x="0" y="131573"/>
                  </a:lnTo>
                  <a:lnTo>
                    <a:pt x="131483" y="0"/>
                  </a:lnTo>
                  <a:lnTo>
                    <a:pt x="262960" y="131573"/>
                  </a:lnTo>
                  <a:lnTo>
                    <a:pt x="197222" y="131573"/>
                  </a:lnTo>
                  <a:lnTo>
                    <a:pt x="197222" y="1300961"/>
                  </a:lnTo>
                  <a:close/>
                </a:path>
              </a:pathLst>
            </a:custGeom>
            <a:solidFill>
              <a:srgbClr val="00B0F0"/>
            </a:solidFill>
            <a:ln w="6891" cap="sq">
              <a:noFill/>
              <a:prstDash val="solid"/>
              <a:miter/>
            </a:ln>
          </p:spPr>
          <p:txBody>
            <a:bodyPr rtlCol="0" anchor="ctr"/>
            <a:lstStyle/>
            <a:p>
              <a:endParaRPr lang="en-US" sz="1701"/>
            </a:p>
          </p:txBody>
        </p:sp>
        <p:sp>
          <p:nvSpPr>
            <p:cNvPr id="123" name="Freeform 122">
              <a:extLst>
                <a:ext uri="{FF2B5EF4-FFF2-40B4-BE49-F238E27FC236}">
                  <a16:creationId xmlns:a16="http://schemas.microsoft.com/office/drawing/2014/main" id="{E8F42E7D-339C-1B4B-9160-8BB26CFA52D2}"/>
                </a:ext>
              </a:extLst>
            </p:cNvPr>
            <p:cNvSpPr/>
            <p:nvPr/>
          </p:nvSpPr>
          <p:spPr>
            <a:xfrm>
              <a:off x="4496385" y="1845018"/>
              <a:ext cx="262966" cy="1269888"/>
            </a:xfrm>
            <a:custGeom>
              <a:avLst/>
              <a:gdLst>
                <a:gd name="connsiteX0" fmla="*/ 197229 w 262966"/>
                <a:gd name="connsiteY0" fmla="*/ 0 h 1269888"/>
                <a:gd name="connsiteX1" fmla="*/ 197229 w 262966"/>
                <a:gd name="connsiteY1" fmla="*/ 1138314 h 1269888"/>
                <a:gd name="connsiteX2" fmla="*/ 262967 w 262966"/>
                <a:gd name="connsiteY2" fmla="*/ 1138314 h 1269888"/>
                <a:gd name="connsiteX3" fmla="*/ 131483 w 262966"/>
                <a:gd name="connsiteY3" fmla="*/ 1269889 h 1269888"/>
                <a:gd name="connsiteX4" fmla="*/ 0 w 262966"/>
                <a:gd name="connsiteY4" fmla="*/ 1138314 h 1269888"/>
                <a:gd name="connsiteX5" fmla="*/ 65745 w 262966"/>
                <a:gd name="connsiteY5" fmla="*/ 1138314 h 1269888"/>
                <a:gd name="connsiteX6" fmla="*/ 65745 w 262966"/>
                <a:gd name="connsiteY6" fmla="*/ 0 h 126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66" h="1269888">
                  <a:moveTo>
                    <a:pt x="197229" y="0"/>
                  </a:moveTo>
                  <a:lnTo>
                    <a:pt x="197229" y="1138314"/>
                  </a:lnTo>
                  <a:lnTo>
                    <a:pt x="262967" y="1138314"/>
                  </a:lnTo>
                  <a:lnTo>
                    <a:pt x="131483" y="1269889"/>
                  </a:lnTo>
                  <a:lnTo>
                    <a:pt x="0" y="1138314"/>
                  </a:lnTo>
                  <a:lnTo>
                    <a:pt x="65745" y="1138314"/>
                  </a:lnTo>
                  <a:lnTo>
                    <a:pt x="65745" y="0"/>
                  </a:lnTo>
                  <a:close/>
                </a:path>
              </a:pathLst>
            </a:custGeom>
            <a:solidFill>
              <a:srgbClr val="00B0F0"/>
            </a:solidFill>
            <a:ln w="6891" cap="sq">
              <a:noFill/>
              <a:prstDash val="solid"/>
              <a:miter/>
            </a:ln>
          </p:spPr>
          <p:txBody>
            <a:bodyPr rtlCol="0" anchor="ctr"/>
            <a:lstStyle/>
            <a:p>
              <a:endParaRPr lang="en-US" sz="1701"/>
            </a:p>
          </p:txBody>
        </p:sp>
        <p:sp>
          <p:nvSpPr>
            <p:cNvPr id="124" name="Freeform 123">
              <a:extLst>
                <a:ext uri="{FF2B5EF4-FFF2-40B4-BE49-F238E27FC236}">
                  <a16:creationId xmlns:a16="http://schemas.microsoft.com/office/drawing/2014/main" id="{011F689B-955A-F741-8384-77AE9FE8A83D}"/>
                </a:ext>
              </a:extLst>
            </p:cNvPr>
            <p:cNvSpPr/>
            <p:nvPr/>
          </p:nvSpPr>
          <p:spPr>
            <a:xfrm>
              <a:off x="4398801" y="2204517"/>
              <a:ext cx="851432" cy="614518"/>
            </a:xfrm>
            <a:custGeom>
              <a:avLst/>
              <a:gdLst>
                <a:gd name="connsiteX0" fmla="*/ 0 w 851432"/>
                <a:gd name="connsiteY0" fmla="*/ 0 h 614518"/>
                <a:gd name="connsiteX1" fmla="*/ 851433 w 851432"/>
                <a:gd name="connsiteY1" fmla="*/ 0 h 614518"/>
                <a:gd name="connsiteX2" fmla="*/ 851433 w 851432"/>
                <a:gd name="connsiteY2" fmla="*/ 614518 h 614518"/>
                <a:gd name="connsiteX3" fmla="*/ 0 w 851432"/>
                <a:gd name="connsiteY3" fmla="*/ 614518 h 614518"/>
              </a:gdLst>
              <a:ahLst/>
              <a:cxnLst>
                <a:cxn ang="0">
                  <a:pos x="connsiteX0" y="connsiteY0"/>
                </a:cxn>
                <a:cxn ang="0">
                  <a:pos x="connsiteX1" y="connsiteY1"/>
                </a:cxn>
                <a:cxn ang="0">
                  <a:pos x="connsiteX2" y="connsiteY2"/>
                </a:cxn>
                <a:cxn ang="0">
                  <a:pos x="connsiteX3" y="connsiteY3"/>
                </a:cxn>
              </a:cxnLst>
              <a:rect l="l" t="t" r="r" b="b"/>
              <a:pathLst>
                <a:path w="851432" h="614518">
                  <a:moveTo>
                    <a:pt x="0" y="0"/>
                  </a:moveTo>
                  <a:lnTo>
                    <a:pt x="851433" y="0"/>
                  </a:lnTo>
                  <a:lnTo>
                    <a:pt x="851433" y="614518"/>
                  </a:lnTo>
                  <a:lnTo>
                    <a:pt x="0" y="614518"/>
                  </a:lnTo>
                  <a:close/>
                </a:path>
              </a:pathLst>
            </a:custGeom>
            <a:solidFill>
              <a:srgbClr val="026974"/>
            </a:solidFill>
            <a:ln w="6891" cap="sq">
              <a:noFill/>
              <a:prstDash val="solid"/>
              <a:miter/>
            </a:ln>
          </p:spPr>
          <p:txBody>
            <a:bodyPr rtlCol="0" anchor="ctr"/>
            <a:lstStyle/>
            <a:p>
              <a:endParaRPr lang="en-US" sz="1701"/>
            </a:p>
          </p:txBody>
        </p:sp>
        <p:sp>
          <p:nvSpPr>
            <p:cNvPr id="125" name="Freeform 124">
              <a:extLst>
                <a:ext uri="{FF2B5EF4-FFF2-40B4-BE49-F238E27FC236}">
                  <a16:creationId xmlns:a16="http://schemas.microsoft.com/office/drawing/2014/main" id="{A4B378BB-EA59-6647-8657-60E6964AA00A}"/>
                </a:ext>
              </a:extLst>
            </p:cNvPr>
            <p:cNvSpPr/>
            <p:nvPr/>
          </p:nvSpPr>
          <p:spPr>
            <a:xfrm>
              <a:off x="4708781" y="2467459"/>
              <a:ext cx="232603" cy="93139"/>
            </a:xfrm>
            <a:custGeom>
              <a:avLst/>
              <a:gdLst>
                <a:gd name="connsiteX0" fmla="*/ 0 w 232603"/>
                <a:gd name="connsiteY0" fmla="*/ 92056 h 93139"/>
                <a:gd name="connsiteX1" fmla="*/ 0 w 232603"/>
                <a:gd name="connsiteY1" fmla="*/ 642 h 93139"/>
                <a:gd name="connsiteX2" fmla="*/ 17773 w 232603"/>
                <a:gd name="connsiteY2" fmla="*/ 642 h 93139"/>
                <a:gd name="connsiteX3" fmla="*/ 17773 w 232603"/>
                <a:gd name="connsiteY3" fmla="*/ 76533 h 93139"/>
                <a:gd name="connsiteX4" fmla="*/ 64311 w 232603"/>
                <a:gd name="connsiteY4" fmla="*/ 76533 h 93139"/>
                <a:gd name="connsiteX5" fmla="*/ 64311 w 232603"/>
                <a:gd name="connsiteY5" fmla="*/ 92056 h 93139"/>
                <a:gd name="connsiteX6" fmla="*/ 0 w 232603"/>
                <a:gd name="connsiteY6" fmla="*/ 92056 h 93139"/>
                <a:gd name="connsiteX7" fmla="*/ 129518 w 232603"/>
                <a:gd name="connsiteY7" fmla="*/ 24575 h 93139"/>
                <a:gd name="connsiteX8" fmla="*/ 126285 w 232603"/>
                <a:gd name="connsiteY8" fmla="*/ 22202 h 93139"/>
                <a:gd name="connsiteX9" fmla="*/ 120466 w 232603"/>
                <a:gd name="connsiteY9" fmla="*/ 19187 h 93139"/>
                <a:gd name="connsiteX10" fmla="*/ 113144 w 232603"/>
                <a:gd name="connsiteY10" fmla="*/ 16703 h 93139"/>
                <a:gd name="connsiteX11" fmla="*/ 104953 w 232603"/>
                <a:gd name="connsiteY11" fmla="*/ 15627 h 93139"/>
                <a:gd name="connsiteX12" fmla="*/ 94074 w 232603"/>
                <a:gd name="connsiteY12" fmla="*/ 18324 h 93139"/>
                <a:gd name="connsiteX13" fmla="*/ 90413 w 232603"/>
                <a:gd name="connsiteY13" fmla="*/ 25872 h 93139"/>
                <a:gd name="connsiteX14" fmla="*/ 92674 w 232603"/>
                <a:gd name="connsiteY14" fmla="*/ 31909 h 93139"/>
                <a:gd name="connsiteX15" fmla="*/ 99679 w 232603"/>
                <a:gd name="connsiteY15" fmla="*/ 35572 h 93139"/>
                <a:gd name="connsiteX16" fmla="*/ 111310 w 232603"/>
                <a:gd name="connsiteY16" fmla="*/ 38911 h 93139"/>
                <a:gd name="connsiteX17" fmla="*/ 126822 w 232603"/>
                <a:gd name="connsiteY17" fmla="*/ 44300 h 93139"/>
                <a:gd name="connsiteX18" fmla="*/ 137061 w 232603"/>
                <a:gd name="connsiteY18" fmla="*/ 52496 h 93139"/>
                <a:gd name="connsiteX19" fmla="*/ 140611 w 232603"/>
                <a:gd name="connsiteY19" fmla="*/ 65970 h 93139"/>
                <a:gd name="connsiteX20" fmla="*/ 137922 w 232603"/>
                <a:gd name="connsiteY20" fmla="*/ 78478 h 93139"/>
                <a:gd name="connsiteX21" fmla="*/ 130490 w 232603"/>
                <a:gd name="connsiteY21" fmla="*/ 86882 h 93139"/>
                <a:gd name="connsiteX22" fmla="*/ 119604 w 232603"/>
                <a:gd name="connsiteY22" fmla="*/ 91628 h 93139"/>
                <a:gd name="connsiteX23" fmla="*/ 106787 w 232603"/>
                <a:gd name="connsiteY23" fmla="*/ 93139 h 93139"/>
                <a:gd name="connsiteX24" fmla="*/ 93109 w 232603"/>
                <a:gd name="connsiteY24" fmla="*/ 91732 h 93139"/>
                <a:gd name="connsiteX25" fmla="*/ 79961 w 232603"/>
                <a:gd name="connsiteY25" fmla="*/ 87641 h 93139"/>
                <a:gd name="connsiteX26" fmla="*/ 68440 w 232603"/>
                <a:gd name="connsiteY26" fmla="*/ 81279 h 93139"/>
                <a:gd name="connsiteX27" fmla="*/ 76300 w 232603"/>
                <a:gd name="connsiteY27" fmla="*/ 65970 h 93139"/>
                <a:gd name="connsiteX28" fmla="*/ 80395 w 232603"/>
                <a:gd name="connsiteY28" fmla="*/ 68992 h 93139"/>
                <a:gd name="connsiteX29" fmla="*/ 87614 w 232603"/>
                <a:gd name="connsiteY29" fmla="*/ 72759 h 93139"/>
                <a:gd name="connsiteX30" fmla="*/ 96880 w 232603"/>
                <a:gd name="connsiteY30" fmla="*/ 75891 h 93139"/>
                <a:gd name="connsiteX31" fmla="*/ 107001 w 232603"/>
                <a:gd name="connsiteY31" fmla="*/ 77071 h 93139"/>
                <a:gd name="connsiteX32" fmla="*/ 117991 w 232603"/>
                <a:gd name="connsiteY32" fmla="*/ 74705 h 93139"/>
                <a:gd name="connsiteX33" fmla="*/ 121762 w 232603"/>
                <a:gd name="connsiteY33" fmla="*/ 67695 h 93139"/>
                <a:gd name="connsiteX34" fmla="*/ 118742 w 232603"/>
                <a:gd name="connsiteY34" fmla="*/ 61334 h 93139"/>
                <a:gd name="connsiteX35" fmla="*/ 110559 w 232603"/>
                <a:gd name="connsiteY35" fmla="*/ 57236 h 93139"/>
                <a:gd name="connsiteX36" fmla="*/ 98059 w 232603"/>
                <a:gd name="connsiteY36" fmla="*/ 53469 h 93139"/>
                <a:gd name="connsiteX37" fmla="*/ 83629 w 232603"/>
                <a:gd name="connsiteY37" fmla="*/ 47970 h 93139"/>
                <a:gd name="connsiteX38" fmla="*/ 75011 w 232603"/>
                <a:gd name="connsiteY38" fmla="*/ 40312 h 93139"/>
                <a:gd name="connsiteX39" fmla="*/ 72205 w 232603"/>
                <a:gd name="connsiteY39" fmla="*/ 28777 h 93139"/>
                <a:gd name="connsiteX40" fmla="*/ 76624 w 232603"/>
                <a:gd name="connsiteY40" fmla="*/ 12936 h 93139"/>
                <a:gd name="connsiteX41" fmla="*/ 88579 w 232603"/>
                <a:gd name="connsiteY41" fmla="*/ 3339 h 93139"/>
                <a:gd name="connsiteX42" fmla="*/ 105498 w 232603"/>
                <a:gd name="connsiteY42" fmla="*/ 0 h 93139"/>
                <a:gd name="connsiteX43" fmla="*/ 117667 w 232603"/>
                <a:gd name="connsiteY43" fmla="*/ 1504 h 93139"/>
                <a:gd name="connsiteX44" fmla="*/ 128332 w 232603"/>
                <a:gd name="connsiteY44" fmla="*/ 5278 h 93139"/>
                <a:gd name="connsiteX45" fmla="*/ 137385 w 232603"/>
                <a:gd name="connsiteY45" fmla="*/ 10238 h 93139"/>
                <a:gd name="connsiteX46" fmla="*/ 129518 w 232603"/>
                <a:gd name="connsiteY46" fmla="*/ 24575 h 93139"/>
                <a:gd name="connsiteX47" fmla="*/ 192747 w 232603"/>
                <a:gd name="connsiteY47" fmla="*/ 92705 h 93139"/>
                <a:gd name="connsiteX48" fmla="*/ 174111 w 232603"/>
                <a:gd name="connsiteY48" fmla="*/ 89041 h 93139"/>
                <a:gd name="connsiteX49" fmla="*/ 161722 w 232603"/>
                <a:gd name="connsiteY49" fmla="*/ 79017 h 93139"/>
                <a:gd name="connsiteX50" fmla="*/ 154828 w 232603"/>
                <a:gd name="connsiteY50" fmla="*/ 64356 h 93139"/>
                <a:gd name="connsiteX51" fmla="*/ 152670 w 232603"/>
                <a:gd name="connsiteY51" fmla="*/ 47211 h 93139"/>
                <a:gd name="connsiteX52" fmla="*/ 152670 w 232603"/>
                <a:gd name="connsiteY52" fmla="*/ 642 h 93139"/>
                <a:gd name="connsiteX53" fmla="*/ 170444 w 232603"/>
                <a:gd name="connsiteY53" fmla="*/ 642 h 93139"/>
                <a:gd name="connsiteX54" fmla="*/ 170444 w 232603"/>
                <a:gd name="connsiteY54" fmla="*/ 47211 h 93139"/>
                <a:gd name="connsiteX55" fmla="*/ 171526 w 232603"/>
                <a:gd name="connsiteY55" fmla="*/ 58319 h 93139"/>
                <a:gd name="connsiteX56" fmla="*/ 175187 w 232603"/>
                <a:gd name="connsiteY56" fmla="*/ 67909 h 93139"/>
                <a:gd name="connsiteX57" fmla="*/ 181971 w 232603"/>
                <a:gd name="connsiteY57" fmla="*/ 74594 h 93139"/>
                <a:gd name="connsiteX58" fmla="*/ 192637 w 232603"/>
                <a:gd name="connsiteY58" fmla="*/ 76967 h 93139"/>
                <a:gd name="connsiteX59" fmla="*/ 203302 w 232603"/>
                <a:gd name="connsiteY59" fmla="*/ 74484 h 93139"/>
                <a:gd name="connsiteX60" fmla="*/ 210087 w 232603"/>
                <a:gd name="connsiteY60" fmla="*/ 67805 h 93139"/>
                <a:gd name="connsiteX61" fmla="*/ 213754 w 232603"/>
                <a:gd name="connsiteY61" fmla="*/ 58209 h 93139"/>
                <a:gd name="connsiteX62" fmla="*/ 214933 w 232603"/>
                <a:gd name="connsiteY62" fmla="*/ 47211 h 93139"/>
                <a:gd name="connsiteX63" fmla="*/ 214933 w 232603"/>
                <a:gd name="connsiteY63" fmla="*/ 642 h 93139"/>
                <a:gd name="connsiteX64" fmla="*/ 232604 w 232603"/>
                <a:gd name="connsiteY64" fmla="*/ 642 h 93139"/>
                <a:gd name="connsiteX65" fmla="*/ 232604 w 232603"/>
                <a:gd name="connsiteY65" fmla="*/ 47211 h 93139"/>
                <a:gd name="connsiteX66" fmla="*/ 230342 w 232603"/>
                <a:gd name="connsiteY66" fmla="*/ 64894 h 93139"/>
                <a:gd name="connsiteX67" fmla="*/ 223234 w 232603"/>
                <a:gd name="connsiteY67" fmla="*/ 79341 h 93139"/>
                <a:gd name="connsiteX68" fmla="*/ 210845 w 232603"/>
                <a:gd name="connsiteY68" fmla="*/ 89145 h 93139"/>
                <a:gd name="connsiteX69" fmla="*/ 192747 w 232603"/>
                <a:gd name="connsiteY69" fmla="*/ 92705 h 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32603" h="93139">
                  <a:moveTo>
                    <a:pt x="0" y="92056"/>
                  </a:moveTo>
                  <a:lnTo>
                    <a:pt x="0" y="642"/>
                  </a:lnTo>
                  <a:lnTo>
                    <a:pt x="17773" y="642"/>
                  </a:lnTo>
                  <a:lnTo>
                    <a:pt x="17773" y="76533"/>
                  </a:lnTo>
                  <a:lnTo>
                    <a:pt x="64311" y="76533"/>
                  </a:lnTo>
                  <a:lnTo>
                    <a:pt x="64311" y="92056"/>
                  </a:lnTo>
                  <a:lnTo>
                    <a:pt x="0" y="92056"/>
                  </a:lnTo>
                  <a:close/>
                  <a:moveTo>
                    <a:pt x="129518" y="24575"/>
                  </a:moveTo>
                  <a:cubicBezTo>
                    <a:pt x="128946" y="24002"/>
                    <a:pt x="127864" y="23209"/>
                    <a:pt x="126285" y="22202"/>
                  </a:cubicBezTo>
                  <a:cubicBezTo>
                    <a:pt x="124706" y="21125"/>
                    <a:pt x="122768" y="20118"/>
                    <a:pt x="120466" y="19187"/>
                  </a:cubicBezTo>
                  <a:cubicBezTo>
                    <a:pt x="118246" y="18248"/>
                    <a:pt x="115798" y="17427"/>
                    <a:pt x="113144" y="16703"/>
                  </a:cubicBezTo>
                  <a:cubicBezTo>
                    <a:pt x="110489" y="15985"/>
                    <a:pt x="107759" y="15627"/>
                    <a:pt x="104953" y="15627"/>
                  </a:cubicBezTo>
                  <a:cubicBezTo>
                    <a:pt x="100217" y="15627"/>
                    <a:pt x="96590" y="16524"/>
                    <a:pt x="94074" y="18324"/>
                  </a:cubicBezTo>
                  <a:cubicBezTo>
                    <a:pt x="91633" y="20118"/>
                    <a:pt x="90413" y="22636"/>
                    <a:pt x="90413" y="25872"/>
                  </a:cubicBezTo>
                  <a:cubicBezTo>
                    <a:pt x="90413" y="28383"/>
                    <a:pt x="91165" y="30398"/>
                    <a:pt x="92674" y="31909"/>
                  </a:cubicBezTo>
                  <a:cubicBezTo>
                    <a:pt x="94253" y="33344"/>
                    <a:pt x="96590" y="34565"/>
                    <a:pt x="99679" y="35572"/>
                  </a:cubicBezTo>
                  <a:cubicBezTo>
                    <a:pt x="102768" y="36580"/>
                    <a:pt x="106643" y="37690"/>
                    <a:pt x="111310" y="38911"/>
                  </a:cubicBezTo>
                  <a:cubicBezTo>
                    <a:pt x="117274" y="40347"/>
                    <a:pt x="122444" y="42147"/>
                    <a:pt x="126822" y="44300"/>
                  </a:cubicBezTo>
                  <a:cubicBezTo>
                    <a:pt x="131276" y="46383"/>
                    <a:pt x="134689" y="49115"/>
                    <a:pt x="137061" y="52496"/>
                  </a:cubicBezTo>
                  <a:cubicBezTo>
                    <a:pt x="139426" y="55870"/>
                    <a:pt x="140611" y="60368"/>
                    <a:pt x="140611" y="65970"/>
                  </a:cubicBezTo>
                  <a:cubicBezTo>
                    <a:pt x="140611" y="70855"/>
                    <a:pt x="139715" y="75029"/>
                    <a:pt x="137922" y="78478"/>
                  </a:cubicBezTo>
                  <a:cubicBezTo>
                    <a:pt x="136123" y="81928"/>
                    <a:pt x="133648" y="84729"/>
                    <a:pt x="130490" y="86882"/>
                  </a:cubicBezTo>
                  <a:cubicBezTo>
                    <a:pt x="127326" y="89041"/>
                    <a:pt x="123699" y="90621"/>
                    <a:pt x="119604" y="91628"/>
                  </a:cubicBezTo>
                  <a:cubicBezTo>
                    <a:pt x="115585" y="92636"/>
                    <a:pt x="111310" y="93139"/>
                    <a:pt x="106787" y="93139"/>
                  </a:cubicBezTo>
                  <a:cubicBezTo>
                    <a:pt x="102265" y="93139"/>
                    <a:pt x="97700" y="92670"/>
                    <a:pt x="93109" y="91732"/>
                  </a:cubicBezTo>
                  <a:cubicBezTo>
                    <a:pt x="88579" y="90731"/>
                    <a:pt x="84201" y="89365"/>
                    <a:pt x="79961" y="87641"/>
                  </a:cubicBezTo>
                  <a:cubicBezTo>
                    <a:pt x="75797" y="85840"/>
                    <a:pt x="71957" y="83722"/>
                    <a:pt x="68440" y="81279"/>
                  </a:cubicBezTo>
                  <a:lnTo>
                    <a:pt x="76300" y="65970"/>
                  </a:lnTo>
                  <a:cubicBezTo>
                    <a:pt x="77093" y="66688"/>
                    <a:pt x="78458" y="67695"/>
                    <a:pt x="80395" y="68992"/>
                  </a:cubicBezTo>
                  <a:cubicBezTo>
                    <a:pt x="82409" y="70213"/>
                    <a:pt x="84815" y="71469"/>
                    <a:pt x="87614" y="72759"/>
                  </a:cubicBezTo>
                  <a:cubicBezTo>
                    <a:pt x="90489" y="73980"/>
                    <a:pt x="93571" y="75029"/>
                    <a:pt x="96880" y="75891"/>
                  </a:cubicBezTo>
                  <a:cubicBezTo>
                    <a:pt x="100251" y="76678"/>
                    <a:pt x="103630" y="77071"/>
                    <a:pt x="107001" y="77071"/>
                  </a:cubicBezTo>
                  <a:cubicBezTo>
                    <a:pt x="111813" y="77071"/>
                    <a:pt x="115481" y="76284"/>
                    <a:pt x="117991" y="74705"/>
                  </a:cubicBezTo>
                  <a:cubicBezTo>
                    <a:pt x="120507" y="73049"/>
                    <a:pt x="121762" y="70717"/>
                    <a:pt x="121762" y="67695"/>
                  </a:cubicBezTo>
                  <a:cubicBezTo>
                    <a:pt x="121762" y="64963"/>
                    <a:pt x="120755" y="62845"/>
                    <a:pt x="118742" y="61334"/>
                  </a:cubicBezTo>
                  <a:cubicBezTo>
                    <a:pt x="116805" y="59754"/>
                    <a:pt x="114075" y="58388"/>
                    <a:pt x="110559" y="57236"/>
                  </a:cubicBezTo>
                  <a:cubicBezTo>
                    <a:pt x="107042" y="56091"/>
                    <a:pt x="102871" y="54828"/>
                    <a:pt x="98059" y="53469"/>
                  </a:cubicBezTo>
                  <a:cubicBezTo>
                    <a:pt x="92316" y="51813"/>
                    <a:pt x="87504" y="49978"/>
                    <a:pt x="83629" y="47970"/>
                  </a:cubicBezTo>
                  <a:cubicBezTo>
                    <a:pt x="79747" y="45956"/>
                    <a:pt x="76879" y="43403"/>
                    <a:pt x="75011" y="40312"/>
                  </a:cubicBezTo>
                  <a:cubicBezTo>
                    <a:pt x="73143" y="37221"/>
                    <a:pt x="72205" y="33378"/>
                    <a:pt x="72205" y="28777"/>
                  </a:cubicBezTo>
                  <a:cubicBezTo>
                    <a:pt x="72205" y="22457"/>
                    <a:pt x="73680" y="17172"/>
                    <a:pt x="76624" y="12936"/>
                  </a:cubicBezTo>
                  <a:cubicBezTo>
                    <a:pt x="79568" y="8693"/>
                    <a:pt x="83553" y="5492"/>
                    <a:pt x="88579" y="3339"/>
                  </a:cubicBezTo>
                  <a:cubicBezTo>
                    <a:pt x="93681" y="1111"/>
                    <a:pt x="99321" y="0"/>
                    <a:pt x="105498" y="0"/>
                  </a:cubicBezTo>
                  <a:cubicBezTo>
                    <a:pt x="109807" y="0"/>
                    <a:pt x="113861" y="497"/>
                    <a:pt x="117667" y="1504"/>
                  </a:cubicBezTo>
                  <a:cubicBezTo>
                    <a:pt x="121472" y="2442"/>
                    <a:pt x="125030" y="3698"/>
                    <a:pt x="128332" y="5278"/>
                  </a:cubicBezTo>
                  <a:cubicBezTo>
                    <a:pt x="131711" y="6789"/>
                    <a:pt x="134723" y="8445"/>
                    <a:pt x="137385" y="10238"/>
                  </a:cubicBezTo>
                  <a:lnTo>
                    <a:pt x="129518" y="24575"/>
                  </a:lnTo>
                  <a:close/>
                  <a:moveTo>
                    <a:pt x="192747" y="92705"/>
                  </a:moveTo>
                  <a:cubicBezTo>
                    <a:pt x="185418" y="92705"/>
                    <a:pt x="179206" y="91483"/>
                    <a:pt x="174111" y="89041"/>
                  </a:cubicBezTo>
                  <a:cubicBezTo>
                    <a:pt x="169010" y="86599"/>
                    <a:pt x="164880" y="83253"/>
                    <a:pt x="161722" y="79017"/>
                  </a:cubicBezTo>
                  <a:cubicBezTo>
                    <a:pt x="158633" y="74705"/>
                    <a:pt x="156331" y="69813"/>
                    <a:pt x="154828" y="64356"/>
                  </a:cubicBezTo>
                  <a:cubicBezTo>
                    <a:pt x="153387" y="58892"/>
                    <a:pt x="152670" y="53179"/>
                    <a:pt x="152670" y="47211"/>
                  </a:cubicBezTo>
                  <a:lnTo>
                    <a:pt x="152670" y="642"/>
                  </a:lnTo>
                  <a:lnTo>
                    <a:pt x="170444" y="642"/>
                  </a:lnTo>
                  <a:lnTo>
                    <a:pt x="170444" y="47211"/>
                  </a:lnTo>
                  <a:cubicBezTo>
                    <a:pt x="170444" y="51020"/>
                    <a:pt x="170802" y="54724"/>
                    <a:pt x="171526" y="58319"/>
                  </a:cubicBezTo>
                  <a:cubicBezTo>
                    <a:pt x="172243" y="61837"/>
                    <a:pt x="173463" y="65039"/>
                    <a:pt x="175187" y="67909"/>
                  </a:cubicBezTo>
                  <a:cubicBezTo>
                    <a:pt x="176911" y="70717"/>
                    <a:pt x="179172" y="72938"/>
                    <a:pt x="181971" y="74594"/>
                  </a:cubicBezTo>
                  <a:cubicBezTo>
                    <a:pt x="184846" y="76174"/>
                    <a:pt x="188397" y="76967"/>
                    <a:pt x="192637" y="76967"/>
                  </a:cubicBezTo>
                  <a:cubicBezTo>
                    <a:pt x="196877" y="76967"/>
                    <a:pt x="200427" y="76140"/>
                    <a:pt x="203302" y="74484"/>
                  </a:cubicBezTo>
                  <a:cubicBezTo>
                    <a:pt x="206177" y="72835"/>
                    <a:pt x="208439" y="70606"/>
                    <a:pt x="210087" y="67805"/>
                  </a:cubicBezTo>
                  <a:cubicBezTo>
                    <a:pt x="211810" y="64928"/>
                    <a:pt x="213030" y="61727"/>
                    <a:pt x="213754" y="58209"/>
                  </a:cubicBezTo>
                  <a:cubicBezTo>
                    <a:pt x="214540" y="54614"/>
                    <a:pt x="214933" y="50951"/>
                    <a:pt x="214933" y="47211"/>
                  </a:cubicBezTo>
                  <a:lnTo>
                    <a:pt x="214933" y="642"/>
                  </a:lnTo>
                  <a:lnTo>
                    <a:pt x="232604" y="642"/>
                  </a:lnTo>
                  <a:lnTo>
                    <a:pt x="232604" y="47211"/>
                  </a:lnTo>
                  <a:cubicBezTo>
                    <a:pt x="232604" y="53538"/>
                    <a:pt x="231852" y="59430"/>
                    <a:pt x="230342" y="64894"/>
                  </a:cubicBezTo>
                  <a:cubicBezTo>
                    <a:pt x="228832" y="70351"/>
                    <a:pt x="226461" y="75167"/>
                    <a:pt x="223234" y="79341"/>
                  </a:cubicBezTo>
                  <a:cubicBezTo>
                    <a:pt x="220070" y="83508"/>
                    <a:pt x="215940" y="86778"/>
                    <a:pt x="210845" y="89145"/>
                  </a:cubicBezTo>
                  <a:cubicBezTo>
                    <a:pt x="205812" y="91518"/>
                    <a:pt x="199779" y="92705"/>
                    <a:pt x="192747" y="92705"/>
                  </a:cubicBezTo>
                  <a:close/>
                </a:path>
              </a:pathLst>
            </a:custGeom>
            <a:solidFill>
              <a:srgbClr val="FFFFFF"/>
            </a:solidFill>
            <a:ln w="6891" cap="sq">
              <a:noFill/>
              <a:prstDash val="solid"/>
              <a:miter/>
            </a:ln>
          </p:spPr>
          <p:txBody>
            <a:bodyPr rtlCol="0" anchor="ctr"/>
            <a:lstStyle/>
            <a:p>
              <a:endParaRPr lang="en-US" sz="1701"/>
            </a:p>
          </p:txBody>
        </p:sp>
      </p:grpSp>
      <p:sp>
        <p:nvSpPr>
          <p:cNvPr id="126" name="Freeform 125">
            <a:extLst>
              <a:ext uri="{FF2B5EF4-FFF2-40B4-BE49-F238E27FC236}">
                <a16:creationId xmlns:a16="http://schemas.microsoft.com/office/drawing/2014/main" id="{C97D9B25-0208-B349-88D6-0DEA54AE8CC3}"/>
              </a:ext>
            </a:extLst>
          </p:cNvPr>
          <p:cNvSpPr/>
          <p:nvPr/>
        </p:nvSpPr>
        <p:spPr>
          <a:xfrm>
            <a:off x="4156548" y="2943800"/>
            <a:ext cx="804524" cy="580663"/>
          </a:xfrm>
          <a:custGeom>
            <a:avLst/>
            <a:gdLst>
              <a:gd name="connsiteX0" fmla="*/ 0 w 851432"/>
              <a:gd name="connsiteY0" fmla="*/ 0 h 614518"/>
              <a:gd name="connsiteX1" fmla="*/ 851433 w 851432"/>
              <a:gd name="connsiteY1" fmla="*/ 0 h 614518"/>
              <a:gd name="connsiteX2" fmla="*/ 851433 w 851432"/>
              <a:gd name="connsiteY2" fmla="*/ 614518 h 614518"/>
              <a:gd name="connsiteX3" fmla="*/ 0 w 851432"/>
              <a:gd name="connsiteY3" fmla="*/ 614518 h 614518"/>
            </a:gdLst>
            <a:ahLst/>
            <a:cxnLst>
              <a:cxn ang="0">
                <a:pos x="connsiteX0" y="connsiteY0"/>
              </a:cxn>
              <a:cxn ang="0">
                <a:pos x="connsiteX1" y="connsiteY1"/>
              </a:cxn>
              <a:cxn ang="0">
                <a:pos x="connsiteX2" y="connsiteY2"/>
              </a:cxn>
              <a:cxn ang="0">
                <a:pos x="connsiteX3" y="connsiteY3"/>
              </a:cxn>
            </a:cxnLst>
            <a:rect l="l" t="t" r="r" b="b"/>
            <a:pathLst>
              <a:path w="851432" h="614518">
                <a:moveTo>
                  <a:pt x="0" y="0"/>
                </a:moveTo>
                <a:lnTo>
                  <a:pt x="851433" y="0"/>
                </a:lnTo>
                <a:lnTo>
                  <a:pt x="851433" y="614518"/>
                </a:lnTo>
                <a:lnTo>
                  <a:pt x="0" y="614518"/>
                </a:lnTo>
                <a:close/>
              </a:path>
            </a:pathLst>
          </a:custGeom>
          <a:solidFill>
            <a:srgbClr val="00B0F0"/>
          </a:solidFill>
          <a:ln w="6891" cap="sq">
            <a:noFill/>
            <a:prstDash val="solid"/>
            <a:miter/>
          </a:ln>
        </p:spPr>
        <p:txBody>
          <a:bodyPr rtlCol="0" anchor="ctr"/>
          <a:lstStyle/>
          <a:p>
            <a:endParaRPr lang="en-US" sz="1701"/>
          </a:p>
        </p:txBody>
      </p:sp>
      <p:grpSp>
        <p:nvGrpSpPr>
          <p:cNvPr id="153" name="Group 152">
            <a:extLst>
              <a:ext uri="{FF2B5EF4-FFF2-40B4-BE49-F238E27FC236}">
                <a16:creationId xmlns:a16="http://schemas.microsoft.com/office/drawing/2014/main" id="{3CF96446-DEF0-D24A-A1A6-DFBFA4CB06EB}"/>
              </a:ext>
            </a:extLst>
          </p:cNvPr>
          <p:cNvGrpSpPr/>
          <p:nvPr/>
        </p:nvGrpSpPr>
        <p:grpSpPr>
          <a:xfrm>
            <a:off x="1302293" y="2943408"/>
            <a:ext cx="2880984" cy="580662"/>
            <a:chOff x="1349918" y="3115024"/>
            <a:chExt cx="3048959" cy="614518"/>
          </a:xfrm>
        </p:grpSpPr>
        <p:sp>
          <p:nvSpPr>
            <p:cNvPr id="105" name="Freeform 104">
              <a:extLst>
                <a:ext uri="{FF2B5EF4-FFF2-40B4-BE49-F238E27FC236}">
                  <a16:creationId xmlns:a16="http://schemas.microsoft.com/office/drawing/2014/main" id="{24D55275-0355-834F-9F6E-89B93135A4C0}"/>
                </a:ext>
              </a:extLst>
            </p:cNvPr>
            <p:cNvSpPr/>
            <p:nvPr/>
          </p:nvSpPr>
          <p:spPr>
            <a:xfrm>
              <a:off x="1349918" y="3287739"/>
              <a:ext cx="3048959" cy="269013"/>
            </a:xfrm>
            <a:custGeom>
              <a:avLst/>
              <a:gdLst>
                <a:gd name="connsiteX0" fmla="*/ 0 w 3048959"/>
                <a:gd name="connsiteY0" fmla="*/ 67253 h 269013"/>
                <a:gd name="connsiteX1" fmla="*/ 2914545 w 3048959"/>
                <a:gd name="connsiteY1" fmla="*/ 67253 h 269013"/>
                <a:gd name="connsiteX2" fmla="*/ 2914545 w 3048959"/>
                <a:gd name="connsiteY2" fmla="*/ 0 h 269013"/>
                <a:gd name="connsiteX3" fmla="*/ 3048959 w 3048959"/>
                <a:gd name="connsiteY3" fmla="*/ 134507 h 269013"/>
                <a:gd name="connsiteX4" fmla="*/ 2914545 w 3048959"/>
                <a:gd name="connsiteY4" fmla="*/ 269013 h 269013"/>
                <a:gd name="connsiteX5" fmla="*/ 2914545 w 3048959"/>
                <a:gd name="connsiteY5" fmla="*/ 201760 h 269013"/>
                <a:gd name="connsiteX6" fmla="*/ 0 w 3048959"/>
                <a:gd name="connsiteY6" fmla="*/ 201760 h 269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959" h="269013">
                  <a:moveTo>
                    <a:pt x="0" y="67253"/>
                  </a:moveTo>
                  <a:lnTo>
                    <a:pt x="2914545" y="67253"/>
                  </a:lnTo>
                  <a:lnTo>
                    <a:pt x="2914545" y="0"/>
                  </a:lnTo>
                  <a:lnTo>
                    <a:pt x="3048959" y="134507"/>
                  </a:lnTo>
                  <a:lnTo>
                    <a:pt x="2914545" y="269013"/>
                  </a:lnTo>
                  <a:lnTo>
                    <a:pt x="2914545" y="201760"/>
                  </a:lnTo>
                  <a:lnTo>
                    <a:pt x="0" y="201760"/>
                  </a:lnTo>
                  <a:close/>
                </a:path>
              </a:pathLst>
            </a:custGeom>
            <a:solidFill>
              <a:srgbClr val="93A9B4"/>
            </a:solidFill>
            <a:ln w="6891" cap="sq">
              <a:noFill/>
              <a:prstDash val="solid"/>
              <a:miter/>
            </a:ln>
          </p:spPr>
          <p:txBody>
            <a:bodyPr rtlCol="0" anchor="ctr"/>
            <a:lstStyle/>
            <a:p>
              <a:endParaRPr lang="en-US" sz="1701"/>
            </a:p>
          </p:txBody>
        </p:sp>
        <p:sp>
          <p:nvSpPr>
            <p:cNvPr id="108" name="Freeform 107">
              <a:extLst>
                <a:ext uri="{FF2B5EF4-FFF2-40B4-BE49-F238E27FC236}">
                  <a16:creationId xmlns:a16="http://schemas.microsoft.com/office/drawing/2014/main" id="{2CEE067F-1969-0C42-B465-438686084223}"/>
                </a:ext>
              </a:extLst>
            </p:cNvPr>
            <p:cNvSpPr/>
            <p:nvPr/>
          </p:nvSpPr>
          <p:spPr>
            <a:xfrm>
              <a:off x="3173478" y="3115024"/>
              <a:ext cx="851432" cy="614518"/>
            </a:xfrm>
            <a:custGeom>
              <a:avLst/>
              <a:gdLst>
                <a:gd name="connsiteX0" fmla="*/ 0 w 851432"/>
                <a:gd name="connsiteY0" fmla="*/ 0 h 614518"/>
                <a:gd name="connsiteX1" fmla="*/ 851433 w 851432"/>
                <a:gd name="connsiteY1" fmla="*/ 0 h 614518"/>
                <a:gd name="connsiteX2" fmla="*/ 851433 w 851432"/>
                <a:gd name="connsiteY2" fmla="*/ 614518 h 614518"/>
                <a:gd name="connsiteX3" fmla="*/ 0 w 851432"/>
                <a:gd name="connsiteY3" fmla="*/ 614518 h 614518"/>
              </a:gdLst>
              <a:ahLst/>
              <a:cxnLst>
                <a:cxn ang="0">
                  <a:pos x="connsiteX0" y="connsiteY0"/>
                </a:cxn>
                <a:cxn ang="0">
                  <a:pos x="connsiteX1" y="connsiteY1"/>
                </a:cxn>
                <a:cxn ang="0">
                  <a:pos x="connsiteX2" y="connsiteY2"/>
                </a:cxn>
                <a:cxn ang="0">
                  <a:pos x="connsiteX3" y="connsiteY3"/>
                </a:cxn>
              </a:cxnLst>
              <a:rect l="l" t="t" r="r" b="b"/>
              <a:pathLst>
                <a:path w="851432" h="614518">
                  <a:moveTo>
                    <a:pt x="0" y="0"/>
                  </a:moveTo>
                  <a:lnTo>
                    <a:pt x="851433" y="0"/>
                  </a:lnTo>
                  <a:lnTo>
                    <a:pt x="851433" y="614518"/>
                  </a:lnTo>
                  <a:lnTo>
                    <a:pt x="0" y="614518"/>
                  </a:lnTo>
                  <a:close/>
                </a:path>
              </a:pathLst>
            </a:custGeom>
            <a:solidFill>
              <a:srgbClr val="026974"/>
            </a:solidFill>
            <a:ln w="6891" cap="sq">
              <a:noFill/>
              <a:prstDash val="solid"/>
              <a:miter/>
            </a:ln>
          </p:spPr>
          <p:txBody>
            <a:bodyPr rtlCol="0" anchor="ctr"/>
            <a:lstStyle/>
            <a:p>
              <a:endParaRPr lang="en-US" sz="1701"/>
            </a:p>
          </p:txBody>
        </p:sp>
        <p:sp>
          <p:nvSpPr>
            <p:cNvPr id="109" name="Freeform 108">
              <a:extLst>
                <a:ext uri="{FF2B5EF4-FFF2-40B4-BE49-F238E27FC236}">
                  <a16:creationId xmlns:a16="http://schemas.microsoft.com/office/drawing/2014/main" id="{469198C9-92CE-CF47-BE86-8124B2F6C60A}"/>
                </a:ext>
              </a:extLst>
            </p:cNvPr>
            <p:cNvSpPr/>
            <p:nvPr/>
          </p:nvSpPr>
          <p:spPr>
            <a:xfrm>
              <a:off x="3369175" y="3376028"/>
              <a:ext cx="466800" cy="95291"/>
            </a:xfrm>
            <a:custGeom>
              <a:avLst/>
              <a:gdLst>
                <a:gd name="connsiteX0" fmla="*/ 0 w 466800"/>
                <a:gd name="connsiteY0" fmla="*/ 94002 h 95291"/>
                <a:gd name="connsiteX1" fmla="*/ 0 w 466800"/>
                <a:gd name="connsiteY1" fmla="*/ 2587 h 95291"/>
                <a:gd name="connsiteX2" fmla="*/ 33183 w 466800"/>
                <a:gd name="connsiteY2" fmla="*/ 2587 h 95291"/>
                <a:gd name="connsiteX3" fmla="*/ 58175 w 466800"/>
                <a:gd name="connsiteY3" fmla="*/ 8727 h 95291"/>
                <a:gd name="connsiteX4" fmla="*/ 73150 w 466800"/>
                <a:gd name="connsiteY4" fmla="*/ 25223 h 95291"/>
                <a:gd name="connsiteX5" fmla="*/ 78210 w 466800"/>
                <a:gd name="connsiteY5" fmla="*/ 48184 h 95291"/>
                <a:gd name="connsiteX6" fmla="*/ 72715 w 466800"/>
                <a:gd name="connsiteY6" fmla="*/ 72442 h 95291"/>
                <a:gd name="connsiteX7" fmla="*/ 57100 w 466800"/>
                <a:gd name="connsiteY7" fmla="*/ 88392 h 95291"/>
                <a:gd name="connsiteX8" fmla="*/ 33183 w 466800"/>
                <a:gd name="connsiteY8" fmla="*/ 94002 h 95291"/>
                <a:gd name="connsiteX9" fmla="*/ 0 w 466800"/>
                <a:gd name="connsiteY9" fmla="*/ 94002 h 95291"/>
                <a:gd name="connsiteX10" fmla="*/ 60326 w 466800"/>
                <a:gd name="connsiteY10" fmla="*/ 48184 h 95291"/>
                <a:gd name="connsiteX11" fmla="*/ 57100 w 466800"/>
                <a:gd name="connsiteY11" fmla="*/ 32557 h 95291"/>
                <a:gd name="connsiteX12" fmla="*/ 47834 w 466800"/>
                <a:gd name="connsiteY12" fmla="*/ 21988 h 95291"/>
                <a:gd name="connsiteX13" fmla="*/ 33183 w 466800"/>
                <a:gd name="connsiteY13" fmla="*/ 18214 h 95291"/>
                <a:gd name="connsiteX14" fmla="*/ 17774 w 466800"/>
                <a:gd name="connsiteY14" fmla="*/ 18214 h 95291"/>
                <a:gd name="connsiteX15" fmla="*/ 17774 w 466800"/>
                <a:gd name="connsiteY15" fmla="*/ 78478 h 95291"/>
                <a:gd name="connsiteX16" fmla="*/ 33183 w 466800"/>
                <a:gd name="connsiteY16" fmla="*/ 78478 h 95291"/>
                <a:gd name="connsiteX17" fmla="*/ 48047 w 466800"/>
                <a:gd name="connsiteY17" fmla="*/ 74594 h 95291"/>
                <a:gd name="connsiteX18" fmla="*/ 57203 w 466800"/>
                <a:gd name="connsiteY18" fmla="*/ 63707 h 95291"/>
                <a:gd name="connsiteX19" fmla="*/ 60326 w 466800"/>
                <a:gd name="connsiteY19" fmla="*/ 48184 h 95291"/>
                <a:gd name="connsiteX20" fmla="*/ 121721 w 466800"/>
                <a:gd name="connsiteY20" fmla="*/ 95292 h 95291"/>
                <a:gd name="connsiteX21" fmla="*/ 107070 w 466800"/>
                <a:gd name="connsiteY21" fmla="*/ 92601 h 95291"/>
                <a:gd name="connsiteX22" fmla="*/ 95867 w 466800"/>
                <a:gd name="connsiteY22" fmla="*/ 84943 h 95291"/>
                <a:gd name="connsiteX23" fmla="*/ 88648 w 466800"/>
                <a:gd name="connsiteY23" fmla="*/ 73842 h 95291"/>
                <a:gd name="connsiteX24" fmla="*/ 86173 w 466800"/>
                <a:gd name="connsiteY24" fmla="*/ 60692 h 95291"/>
                <a:gd name="connsiteX25" fmla="*/ 90482 w 466800"/>
                <a:gd name="connsiteY25" fmla="*/ 43009 h 95291"/>
                <a:gd name="connsiteX26" fmla="*/ 102872 w 466800"/>
                <a:gd name="connsiteY26" fmla="*/ 30287 h 95291"/>
                <a:gd name="connsiteX27" fmla="*/ 121831 w 466800"/>
                <a:gd name="connsiteY27" fmla="*/ 25437 h 95291"/>
                <a:gd name="connsiteX28" fmla="*/ 140791 w 466800"/>
                <a:gd name="connsiteY28" fmla="*/ 30287 h 95291"/>
                <a:gd name="connsiteX29" fmla="*/ 152746 w 466800"/>
                <a:gd name="connsiteY29" fmla="*/ 43009 h 95291"/>
                <a:gd name="connsiteX30" fmla="*/ 156945 w 466800"/>
                <a:gd name="connsiteY30" fmla="*/ 60044 h 95291"/>
                <a:gd name="connsiteX31" fmla="*/ 156841 w 466800"/>
                <a:gd name="connsiteY31" fmla="*/ 63169 h 95291"/>
                <a:gd name="connsiteX32" fmla="*/ 156627 w 466800"/>
                <a:gd name="connsiteY32" fmla="*/ 65867 h 95291"/>
                <a:gd name="connsiteX33" fmla="*/ 104485 w 466800"/>
                <a:gd name="connsiteY33" fmla="*/ 65867 h 95291"/>
                <a:gd name="connsiteX34" fmla="*/ 107505 w 466800"/>
                <a:gd name="connsiteY34" fmla="*/ 74815 h 95291"/>
                <a:gd name="connsiteX35" fmla="*/ 113854 w 466800"/>
                <a:gd name="connsiteY35" fmla="*/ 80741 h 95291"/>
                <a:gd name="connsiteX36" fmla="*/ 122369 w 466800"/>
                <a:gd name="connsiteY36" fmla="*/ 82680 h 95291"/>
                <a:gd name="connsiteX37" fmla="*/ 132063 w 466800"/>
                <a:gd name="connsiteY37" fmla="*/ 80203 h 95291"/>
                <a:gd name="connsiteX38" fmla="*/ 138309 w 466800"/>
                <a:gd name="connsiteY38" fmla="*/ 73518 h 95291"/>
                <a:gd name="connsiteX39" fmla="*/ 153070 w 466800"/>
                <a:gd name="connsiteY39" fmla="*/ 77616 h 95291"/>
                <a:gd name="connsiteX40" fmla="*/ 146065 w 466800"/>
                <a:gd name="connsiteY40" fmla="*/ 86778 h 95291"/>
                <a:gd name="connsiteX41" fmla="*/ 135296 w 466800"/>
                <a:gd name="connsiteY41" fmla="*/ 93029 h 95291"/>
                <a:gd name="connsiteX42" fmla="*/ 121721 w 466800"/>
                <a:gd name="connsiteY42" fmla="*/ 95292 h 95291"/>
                <a:gd name="connsiteX43" fmla="*/ 104058 w 466800"/>
                <a:gd name="connsiteY43" fmla="*/ 54869 h 95291"/>
                <a:gd name="connsiteX44" fmla="*/ 139391 w 466800"/>
                <a:gd name="connsiteY44" fmla="*/ 54869 h 95291"/>
                <a:gd name="connsiteX45" fmla="*/ 136482 w 466800"/>
                <a:gd name="connsiteY45" fmla="*/ 45921 h 95291"/>
                <a:gd name="connsiteX46" fmla="*/ 130229 w 466800"/>
                <a:gd name="connsiteY46" fmla="*/ 39995 h 95291"/>
                <a:gd name="connsiteX47" fmla="*/ 121611 w 466800"/>
                <a:gd name="connsiteY47" fmla="*/ 37835 h 95291"/>
                <a:gd name="connsiteX48" fmla="*/ 113103 w 466800"/>
                <a:gd name="connsiteY48" fmla="*/ 39995 h 95291"/>
                <a:gd name="connsiteX49" fmla="*/ 106960 w 466800"/>
                <a:gd name="connsiteY49" fmla="*/ 45921 h 95291"/>
                <a:gd name="connsiteX50" fmla="*/ 104058 w 466800"/>
                <a:gd name="connsiteY50" fmla="*/ 54869 h 95291"/>
                <a:gd name="connsiteX51" fmla="*/ 198876 w 466800"/>
                <a:gd name="connsiteY51" fmla="*/ 95292 h 95291"/>
                <a:gd name="connsiteX52" fmla="*/ 184115 w 466800"/>
                <a:gd name="connsiteY52" fmla="*/ 92601 h 95291"/>
                <a:gd name="connsiteX53" fmla="*/ 172912 w 466800"/>
                <a:gd name="connsiteY53" fmla="*/ 84839 h 95291"/>
                <a:gd name="connsiteX54" fmla="*/ 165694 w 466800"/>
                <a:gd name="connsiteY54" fmla="*/ 73628 h 95291"/>
                <a:gd name="connsiteX55" fmla="*/ 163218 w 466800"/>
                <a:gd name="connsiteY55" fmla="*/ 60257 h 95291"/>
                <a:gd name="connsiteX56" fmla="*/ 167527 w 466800"/>
                <a:gd name="connsiteY56" fmla="*/ 42906 h 95291"/>
                <a:gd name="connsiteX57" fmla="*/ 179806 w 466800"/>
                <a:gd name="connsiteY57" fmla="*/ 30184 h 95291"/>
                <a:gd name="connsiteX58" fmla="*/ 198766 w 466800"/>
                <a:gd name="connsiteY58" fmla="*/ 25437 h 95291"/>
                <a:gd name="connsiteX59" fmla="*/ 217512 w 466800"/>
                <a:gd name="connsiteY59" fmla="*/ 30184 h 95291"/>
                <a:gd name="connsiteX60" fmla="*/ 229253 w 466800"/>
                <a:gd name="connsiteY60" fmla="*/ 42685 h 95291"/>
                <a:gd name="connsiteX61" fmla="*/ 212451 w 466800"/>
                <a:gd name="connsiteY61" fmla="*/ 47756 h 95291"/>
                <a:gd name="connsiteX62" fmla="*/ 206522 w 466800"/>
                <a:gd name="connsiteY62" fmla="*/ 42147 h 95291"/>
                <a:gd name="connsiteX63" fmla="*/ 198663 w 466800"/>
                <a:gd name="connsiteY63" fmla="*/ 40098 h 95291"/>
                <a:gd name="connsiteX64" fmla="*/ 189610 w 466800"/>
                <a:gd name="connsiteY64" fmla="*/ 42582 h 95291"/>
                <a:gd name="connsiteX65" fmla="*/ 183254 w 466800"/>
                <a:gd name="connsiteY65" fmla="*/ 49695 h 95291"/>
                <a:gd name="connsiteX66" fmla="*/ 180992 w 466800"/>
                <a:gd name="connsiteY66" fmla="*/ 60257 h 95291"/>
                <a:gd name="connsiteX67" fmla="*/ 183364 w 466800"/>
                <a:gd name="connsiteY67" fmla="*/ 70820 h 95291"/>
                <a:gd name="connsiteX68" fmla="*/ 189721 w 466800"/>
                <a:gd name="connsiteY68" fmla="*/ 78044 h 95291"/>
                <a:gd name="connsiteX69" fmla="*/ 198663 w 466800"/>
                <a:gd name="connsiteY69" fmla="*/ 80631 h 95291"/>
                <a:gd name="connsiteX70" fmla="*/ 204475 w 466800"/>
                <a:gd name="connsiteY70" fmla="*/ 79665 h 95291"/>
                <a:gd name="connsiteX71" fmla="*/ 209432 w 466800"/>
                <a:gd name="connsiteY71" fmla="*/ 76754 h 95291"/>
                <a:gd name="connsiteX72" fmla="*/ 212665 w 466800"/>
                <a:gd name="connsiteY72" fmla="*/ 72655 h 95291"/>
                <a:gd name="connsiteX73" fmla="*/ 229467 w 466800"/>
                <a:gd name="connsiteY73" fmla="*/ 77830 h 95291"/>
                <a:gd name="connsiteX74" fmla="*/ 222683 w 466800"/>
                <a:gd name="connsiteY74" fmla="*/ 86778 h 95291"/>
                <a:gd name="connsiteX75" fmla="*/ 212231 w 466800"/>
                <a:gd name="connsiteY75" fmla="*/ 93029 h 95291"/>
                <a:gd name="connsiteX76" fmla="*/ 198876 w 466800"/>
                <a:gd name="connsiteY76" fmla="*/ 95292 h 95291"/>
                <a:gd name="connsiteX77" fmla="*/ 270557 w 466800"/>
                <a:gd name="connsiteY77" fmla="*/ 95292 h 95291"/>
                <a:gd name="connsiteX78" fmla="*/ 255693 w 466800"/>
                <a:gd name="connsiteY78" fmla="*/ 92601 h 95291"/>
                <a:gd name="connsiteX79" fmla="*/ 244600 w 466800"/>
                <a:gd name="connsiteY79" fmla="*/ 84943 h 95291"/>
                <a:gd name="connsiteX80" fmla="*/ 237596 w 466800"/>
                <a:gd name="connsiteY80" fmla="*/ 73732 h 95291"/>
                <a:gd name="connsiteX81" fmla="*/ 235120 w 466800"/>
                <a:gd name="connsiteY81" fmla="*/ 60368 h 95291"/>
                <a:gd name="connsiteX82" fmla="*/ 237596 w 466800"/>
                <a:gd name="connsiteY82" fmla="*/ 47108 h 95291"/>
                <a:gd name="connsiteX83" fmla="*/ 244600 w 466800"/>
                <a:gd name="connsiteY83" fmla="*/ 35897 h 95291"/>
                <a:gd name="connsiteX84" fmla="*/ 255693 w 466800"/>
                <a:gd name="connsiteY84" fmla="*/ 28245 h 95291"/>
                <a:gd name="connsiteX85" fmla="*/ 270557 w 466800"/>
                <a:gd name="connsiteY85" fmla="*/ 25437 h 95291"/>
                <a:gd name="connsiteX86" fmla="*/ 285208 w 466800"/>
                <a:gd name="connsiteY86" fmla="*/ 28245 h 95291"/>
                <a:gd name="connsiteX87" fmla="*/ 296412 w 466800"/>
                <a:gd name="connsiteY87" fmla="*/ 35897 h 95291"/>
                <a:gd name="connsiteX88" fmla="*/ 303417 w 466800"/>
                <a:gd name="connsiteY88" fmla="*/ 47108 h 95291"/>
                <a:gd name="connsiteX89" fmla="*/ 305788 w 466800"/>
                <a:gd name="connsiteY89" fmla="*/ 60368 h 95291"/>
                <a:gd name="connsiteX90" fmla="*/ 303417 w 466800"/>
                <a:gd name="connsiteY90" fmla="*/ 73732 h 95291"/>
                <a:gd name="connsiteX91" fmla="*/ 296412 w 466800"/>
                <a:gd name="connsiteY91" fmla="*/ 84943 h 95291"/>
                <a:gd name="connsiteX92" fmla="*/ 285319 w 466800"/>
                <a:gd name="connsiteY92" fmla="*/ 92601 h 95291"/>
                <a:gd name="connsiteX93" fmla="*/ 270557 w 466800"/>
                <a:gd name="connsiteY93" fmla="*/ 95292 h 95291"/>
                <a:gd name="connsiteX94" fmla="*/ 252894 w 466800"/>
                <a:gd name="connsiteY94" fmla="*/ 60368 h 95291"/>
                <a:gd name="connsiteX95" fmla="*/ 255156 w 466800"/>
                <a:gd name="connsiteY95" fmla="*/ 70930 h 95291"/>
                <a:gd name="connsiteX96" fmla="*/ 261512 w 466800"/>
                <a:gd name="connsiteY96" fmla="*/ 78044 h 95291"/>
                <a:gd name="connsiteX97" fmla="*/ 270557 w 466800"/>
                <a:gd name="connsiteY97" fmla="*/ 80631 h 95291"/>
                <a:gd name="connsiteX98" fmla="*/ 279396 w 466800"/>
                <a:gd name="connsiteY98" fmla="*/ 78044 h 95291"/>
                <a:gd name="connsiteX99" fmla="*/ 285746 w 466800"/>
                <a:gd name="connsiteY99" fmla="*/ 70820 h 95291"/>
                <a:gd name="connsiteX100" fmla="*/ 288118 w 466800"/>
                <a:gd name="connsiteY100" fmla="*/ 60257 h 95291"/>
                <a:gd name="connsiteX101" fmla="*/ 285746 w 466800"/>
                <a:gd name="connsiteY101" fmla="*/ 49805 h 95291"/>
                <a:gd name="connsiteX102" fmla="*/ 279396 w 466800"/>
                <a:gd name="connsiteY102" fmla="*/ 42685 h 95291"/>
                <a:gd name="connsiteX103" fmla="*/ 270557 w 466800"/>
                <a:gd name="connsiteY103" fmla="*/ 40098 h 95291"/>
                <a:gd name="connsiteX104" fmla="*/ 261512 w 466800"/>
                <a:gd name="connsiteY104" fmla="*/ 42796 h 95291"/>
                <a:gd name="connsiteX105" fmla="*/ 255156 w 466800"/>
                <a:gd name="connsiteY105" fmla="*/ 49909 h 95291"/>
                <a:gd name="connsiteX106" fmla="*/ 252894 w 466800"/>
                <a:gd name="connsiteY106" fmla="*/ 60368 h 95291"/>
                <a:gd name="connsiteX107" fmla="*/ 313282 w 466800"/>
                <a:gd name="connsiteY107" fmla="*/ 60257 h 95291"/>
                <a:gd name="connsiteX108" fmla="*/ 317054 w 466800"/>
                <a:gd name="connsiteY108" fmla="*/ 42582 h 95291"/>
                <a:gd name="connsiteX109" fmla="*/ 327712 w 466800"/>
                <a:gd name="connsiteY109" fmla="*/ 30073 h 95291"/>
                <a:gd name="connsiteX110" fmla="*/ 343335 w 466800"/>
                <a:gd name="connsiteY110" fmla="*/ 25437 h 95291"/>
                <a:gd name="connsiteX111" fmla="*/ 356696 w 466800"/>
                <a:gd name="connsiteY111" fmla="*/ 29108 h 95291"/>
                <a:gd name="connsiteX112" fmla="*/ 366066 w 466800"/>
                <a:gd name="connsiteY112" fmla="*/ 38373 h 95291"/>
                <a:gd name="connsiteX113" fmla="*/ 366066 w 466800"/>
                <a:gd name="connsiteY113" fmla="*/ 0 h 95291"/>
                <a:gd name="connsiteX114" fmla="*/ 383302 w 466800"/>
                <a:gd name="connsiteY114" fmla="*/ 0 h 95291"/>
                <a:gd name="connsiteX115" fmla="*/ 383302 w 466800"/>
                <a:gd name="connsiteY115" fmla="*/ 74705 h 95291"/>
                <a:gd name="connsiteX116" fmla="*/ 384164 w 466800"/>
                <a:gd name="connsiteY116" fmla="*/ 78582 h 95291"/>
                <a:gd name="connsiteX117" fmla="*/ 387287 w 466800"/>
                <a:gd name="connsiteY117" fmla="*/ 79989 h 95291"/>
                <a:gd name="connsiteX118" fmla="*/ 387287 w 466800"/>
                <a:gd name="connsiteY118" fmla="*/ 94002 h 95291"/>
                <a:gd name="connsiteX119" fmla="*/ 379965 w 466800"/>
                <a:gd name="connsiteY119" fmla="*/ 94864 h 95291"/>
                <a:gd name="connsiteX120" fmla="*/ 372312 w 466800"/>
                <a:gd name="connsiteY120" fmla="*/ 92601 h 95291"/>
                <a:gd name="connsiteX121" fmla="*/ 368975 w 466800"/>
                <a:gd name="connsiteY121" fmla="*/ 86564 h 95291"/>
                <a:gd name="connsiteX122" fmla="*/ 368651 w 466800"/>
                <a:gd name="connsiteY122" fmla="*/ 82252 h 95291"/>
                <a:gd name="connsiteX123" fmla="*/ 358524 w 466800"/>
                <a:gd name="connsiteY123" fmla="*/ 91953 h 95291"/>
                <a:gd name="connsiteX124" fmla="*/ 345272 w 466800"/>
                <a:gd name="connsiteY124" fmla="*/ 95292 h 95291"/>
                <a:gd name="connsiteX125" fmla="*/ 332456 w 466800"/>
                <a:gd name="connsiteY125" fmla="*/ 92601 h 95291"/>
                <a:gd name="connsiteX126" fmla="*/ 322328 w 466800"/>
                <a:gd name="connsiteY126" fmla="*/ 85164 h 95291"/>
                <a:gd name="connsiteX127" fmla="*/ 315647 w 466800"/>
                <a:gd name="connsiteY127" fmla="*/ 73952 h 95291"/>
                <a:gd name="connsiteX128" fmla="*/ 313282 w 466800"/>
                <a:gd name="connsiteY128" fmla="*/ 60257 h 95291"/>
                <a:gd name="connsiteX129" fmla="*/ 366066 w 466800"/>
                <a:gd name="connsiteY129" fmla="*/ 69316 h 95291"/>
                <a:gd name="connsiteX130" fmla="*/ 366066 w 466800"/>
                <a:gd name="connsiteY130" fmla="*/ 53255 h 95291"/>
                <a:gd name="connsiteX131" fmla="*/ 361971 w 466800"/>
                <a:gd name="connsiteY131" fmla="*/ 46570 h 95291"/>
                <a:gd name="connsiteX132" fmla="*/ 355614 w 466800"/>
                <a:gd name="connsiteY132" fmla="*/ 41823 h 95291"/>
                <a:gd name="connsiteX133" fmla="*/ 348720 w 466800"/>
                <a:gd name="connsiteY133" fmla="*/ 40098 h 95291"/>
                <a:gd name="connsiteX134" fmla="*/ 341501 w 466800"/>
                <a:gd name="connsiteY134" fmla="*/ 41823 h 95291"/>
                <a:gd name="connsiteX135" fmla="*/ 335903 w 466800"/>
                <a:gd name="connsiteY135" fmla="*/ 46245 h 95291"/>
                <a:gd name="connsiteX136" fmla="*/ 332345 w 466800"/>
                <a:gd name="connsiteY136" fmla="*/ 52820 h 95291"/>
                <a:gd name="connsiteX137" fmla="*/ 331160 w 466800"/>
                <a:gd name="connsiteY137" fmla="*/ 60692 h 95291"/>
                <a:gd name="connsiteX138" fmla="*/ 332456 w 466800"/>
                <a:gd name="connsiteY138" fmla="*/ 68454 h 95291"/>
                <a:gd name="connsiteX139" fmla="*/ 336330 w 466800"/>
                <a:gd name="connsiteY139" fmla="*/ 74815 h 95291"/>
                <a:gd name="connsiteX140" fmla="*/ 342363 w 466800"/>
                <a:gd name="connsiteY140" fmla="*/ 79127 h 95291"/>
                <a:gd name="connsiteX141" fmla="*/ 349802 w 466800"/>
                <a:gd name="connsiteY141" fmla="*/ 80631 h 95291"/>
                <a:gd name="connsiteX142" fmla="*/ 354649 w 466800"/>
                <a:gd name="connsiteY142" fmla="*/ 79768 h 95291"/>
                <a:gd name="connsiteX143" fmla="*/ 359496 w 466800"/>
                <a:gd name="connsiteY143" fmla="*/ 77505 h 95291"/>
                <a:gd name="connsiteX144" fmla="*/ 363481 w 466800"/>
                <a:gd name="connsiteY144" fmla="*/ 73842 h 95291"/>
                <a:gd name="connsiteX145" fmla="*/ 366066 w 466800"/>
                <a:gd name="connsiteY145" fmla="*/ 69316 h 95291"/>
                <a:gd name="connsiteX146" fmla="*/ 431577 w 466800"/>
                <a:gd name="connsiteY146" fmla="*/ 95292 h 95291"/>
                <a:gd name="connsiteX147" fmla="*/ 416926 w 466800"/>
                <a:gd name="connsiteY147" fmla="*/ 92601 h 95291"/>
                <a:gd name="connsiteX148" fmla="*/ 405723 w 466800"/>
                <a:gd name="connsiteY148" fmla="*/ 84943 h 95291"/>
                <a:gd name="connsiteX149" fmla="*/ 398504 w 466800"/>
                <a:gd name="connsiteY149" fmla="*/ 73842 h 95291"/>
                <a:gd name="connsiteX150" fmla="*/ 396029 w 466800"/>
                <a:gd name="connsiteY150" fmla="*/ 60692 h 95291"/>
                <a:gd name="connsiteX151" fmla="*/ 400338 w 466800"/>
                <a:gd name="connsiteY151" fmla="*/ 43009 h 95291"/>
                <a:gd name="connsiteX152" fmla="*/ 412727 w 466800"/>
                <a:gd name="connsiteY152" fmla="*/ 30287 h 95291"/>
                <a:gd name="connsiteX153" fmla="*/ 431687 w 466800"/>
                <a:gd name="connsiteY153" fmla="*/ 25437 h 95291"/>
                <a:gd name="connsiteX154" fmla="*/ 450647 w 466800"/>
                <a:gd name="connsiteY154" fmla="*/ 30287 h 95291"/>
                <a:gd name="connsiteX155" fmla="*/ 462602 w 466800"/>
                <a:gd name="connsiteY155" fmla="*/ 43009 h 95291"/>
                <a:gd name="connsiteX156" fmla="*/ 466800 w 466800"/>
                <a:gd name="connsiteY156" fmla="*/ 60044 h 95291"/>
                <a:gd name="connsiteX157" fmla="*/ 466697 w 466800"/>
                <a:gd name="connsiteY157" fmla="*/ 63169 h 95291"/>
                <a:gd name="connsiteX158" fmla="*/ 466476 w 466800"/>
                <a:gd name="connsiteY158" fmla="*/ 65867 h 95291"/>
                <a:gd name="connsiteX159" fmla="*/ 414341 w 466800"/>
                <a:gd name="connsiteY159" fmla="*/ 65867 h 95291"/>
                <a:gd name="connsiteX160" fmla="*/ 417354 w 466800"/>
                <a:gd name="connsiteY160" fmla="*/ 74815 h 95291"/>
                <a:gd name="connsiteX161" fmla="*/ 423710 w 466800"/>
                <a:gd name="connsiteY161" fmla="*/ 80741 h 95291"/>
                <a:gd name="connsiteX162" fmla="*/ 432225 w 466800"/>
                <a:gd name="connsiteY162" fmla="*/ 82680 h 95291"/>
                <a:gd name="connsiteX163" fmla="*/ 441918 w 466800"/>
                <a:gd name="connsiteY163" fmla="*/ 80203 h 95291"/>
                <a:gd name="connsiteX164" fmla="*/ 448165 w 466800"/>
                <a:gd name="connsiteY164" fmla="*/ 73518 h 95291"/>
                <a:gd name="connsiteX165" fmla="*/ 462926 w 466800"/>
                <a:gd name="connsiteY165" fmla="*/ 77616 h 95291"/>
                <a:gd name="connsiteX166" fmla="*/ 455921 w 466800"/>
                <a:gd name="connsiteY166" fmla="*/ 86778 h 95291"/>
                <a:gd name="connsiteX167" fmla="*/ 445152 w 466800"/>
                <a:gd name="connsiteY167" fmla="*/ 93029 h 95291"/>
                <a:gd name="connsiteX168" fmla="*/ 431577 w 466800"/>
                <a:gd name="connsiteY168" fmla="*/ 95292 h 95291"/>
                <a:gd name="connsiteX169" fmla="*/ 413907 w 466800"/>
                <a:gd name="connsiteY169" fmla="*/ 54869 h 95291"/>
                <a:gd name="connsiteX170" fmla="*/ 449240 w 466800"/>
                <a:gd name="connsiteY170" fmla="*/ 54869 h 95291"/>
                <a:gd name="connsiteX171" fmla="*/ 446338 w 466800"/>
                <a:gd name="connsiteY171" fmla="*/ 45921 h 95291"/>
                <a:gd name="connsiteX172" fmla="*/ 440085 w 466800"/>
                <a:gd name="connsiteY172" fmla="*/ 39995 h 95291"/>
                <a:gd name="connsiteX173" fmla="*/ 431467 w 466800"/>
                <a:gd name="connsiteY173" fmla="*/ 37835 h 95291"/>
                <a:gd name="connsiteX174" fmla="*/ 422959 w 466800"/>
                <a:gd name="connsiteY174" fmla="*/ 39995 h 95291"/>
                <a:gd name="connsiteX175" fmla="*/ 416816 w 466800"/>
                <a:gd name="connsiteY175" fmla="*/ 45921 h 95291"/>
                <a:gd name="connsiteX176" fmla="*/ 413907 w 466800"/>
                <a:gd name="connsiteY176" fmla="*/ 54869 h 95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466800" h="95291">
                  <a:moveTo>
                    <a:pt x="0" y="94002"/>
                  </a:moveTo>
                  <a:lnTo>
                    <a:pt x="0" y="2587"/>
                  </a:lnTo>
                  <a:lnTo>
                    <a:pt x="33183" y="2587"/>
                  </a:lnTo>
                  <a:cubicBezTo>
                    <a:pt x="43166" y="2587"/>
                    <a:pt x="51494" y="4636"/>
                    <a:pt x="58175" y="8727"/>
                  </a:cubicBezTo>
                  <a:cubicBezTo>
                    <a:pt x="64856" y="12825"/>
                    <a:pt x="69847" y="18324"/>
                    <a:pt x="73150" y="25223"/>
                  </a:cubicBezTo>
                  <a:cubicBezTo>
                    <a:pt x="76521" y="32122"/>
                    <a:pt x="78210" y="39774"/>
                    <a:pt x="78210" y="48184"/>
                  </a:cubicBezTo>
                  <a:cubicBezTo>
                    <a:pt x="78210" y="57457"/>
                    <a:pt x="76376" y="65542"/>
                    <a:pt x="72715" y="72442"/>
                  </a:cubicBezTo>
                  <a:cubicBezTo>
                    <a:pt x="69055" y="79265"/>
                    <a:pt x="63849" y="84584"/>
                    <a:pt x="57100" y="88392"/>
                  </a:cubicBezTo>
                  <a:cubicBezTo>
                    <a:pt x="50343" y="92132"/>
                    <a:pt x="42373" y="94002"/>
                    <a:pt x="33183" y="94002"/>
                  </a:cubicBezTo>
                  <a:lnTo>
                    <a:pt x="0" y="94002"/>
                  </a:lnTo>
                  <a:close/>
                  <a:moveTo>
                    <a:pt x="60326" y="48184"/>
                  </a:moveTo>
                  <a:cubicBezTo>
                    <a:pt x="60326" y="42292"/>
                    <a:pt x="59251" y="37083"/>
                    <a:pt x="57100" y="32557"/>
                  </a:cubicBezTo>
                  <a:cubicBezTo>
                    <a:pt x="55011" y="28024"/>
                    <a:pt x="51929" y="24506"/>
                    <a:pt x="47834" y="21988"/>
                  </a:cubicBezTo>
                  <a:cubicBezTo>
                    <a:pt x="43807" y="19476"/>
                    <a:pt x="38926" y="18214"/>
                    <a:pt x="33183" y="18214"/>
                  </a:cubicBezTo>
                  <a:lnTo>
                    <a:pt x="17774" y="18214"/>
                  </a:lnTo>
                  <a:lnTo>
                    <a:pt x="17774" y="78478"/>
                  </a:lnTo>
                  <a:lnTo>
                    <a:pt x="33183" y="78478"/>
                  </a:lnTo>
                  <a:cubicBezTo>
                    <a:pt x="39071" y="78478"/>
                    <a:pt x="44028" y="77181"/>
                    <a:pt x="48047" y="74594"/>
                  </a:cubicBezTo>
                  <a:cubicBezTo>
                    <a:pt x="52067" y="71938"/>
                    <a:pt x="55121" y="68309"/>
                    <a:pt x="57203" y="63707"/>
                  </a:cubicBezTo>
                  <a:cubicBezTo>
                    <a:pt x="59285" y="59112"/>
                    <a:pt x="60326" y="53938"/>
                    <a:pt x="60326" y="48184"/>
                  </a:cubicBezTo>
                  <a:close/>
                  <a:moveTo>
                    <a:pt x="121721" y="95292"/>
                  </a:moveTo>
                  <a:cubicBezTo>
                    <a:pt x="116337" y="95292"/>
                    <a:pt x="111448" y="94395"/>
                    <a:pt x="107070" y="92601"/>
                  </a:cubicBezTo>
                  <a:cubicBezTo>
                    <a:pt x="102692" y="90731"/>
                    <a:pt x="98956" y="88178"/>
                    <a:pt x="95867" y="84943"/>
                  </a:cubicBezTo>
                  <a:cubicBezTo>
                    <a:pt x="92778" y="81714"/>
                    <a:pt x="90372" y="78009"/>
                    <a:pt x="88648" y="73842"/>
                  </a:cubicBezTo>
                  <a:cubicBezTo>
                    <a:pt x="87001" y="69675"/>
                    <a:pt x="86173" y="65287"/>
                    <a:pt x="86173" y="60692"/>
                  </a:cubicBezTo>
                  <a:cubicBezTo>
                    <a:pt x="86173" y="54221"/>
                    <a:pt x="87607" y="48329"/>
                    <a:pt x="90482" y="43009"/>
                  </a:cubicBezTo>
                  <a:cubicBezTo>
                    <a:pt x="93350" y="37690"/>
                    <a:pt x="97480" y="33454"/>
                    <a:pt x="102872" y="30287"/>
                  </a:cubicBezTo>
                  <a:cubicBezTo>
                    <a:pt x="108256" y="27059"/>
                    <a:pt x="114578" y="25437"/>
                    <a:pt x="121831" y="25437"/>
                  </a:cubicBezTo>
                  <a:cubicBezTo>
                    <a:pt x="129229" y="25437"/>
                    <a:pt x="135544" y="27059"/>
                    <a:pt x="140791" y="30287"/>
                  </a:cubicBezTo>
                  <a:cubicBezTo>
                    <a:pt x="146031" y="33454"/>
                    <a:pt x="150016" y="37690"/>
                    <a:pt x="152746" y="43009"/>
                  </a:cubicBezTo>
                  <a:cubicBezTo>
                    <a:pt x="155545" y="48260"/>
                    <a:pt x="156945" y="53938"/>
                    <a:pt x="156945" y="60044"/>
                  </a:cubicBezTo>
                  <a:cubicBezTo>
                    <a:pt x="156945" y="61051"/>
                    <a:pt x="156910" y="62093"/>
                    <a:pt x="156841" y="63169"/>
                  </a:cubicBezTo>
                  <a:cubicBezTo>
                    <a:pt x="156765" y="64245"/>
                    <a:pt x="156696" y="65149"/>
                    <a:pt x="156627" y="65867"/>
                  </a:cubicBezTo>
                  <a:lnTo>
                    <a:pt x="104485" y="65867"/>
                  </a:lnTo>
                  <a:cubicBezTo>
                    <a:pt x="104843" y="69240"/>
                    <a:pt x="105850" y="72228"/>
                    <a:pt x="107505" y="74815"/>
                  </a:cubicBezTo>
                  <a:cubicBezTo>
                    <a:pt x="109152" y="77402"/>
                    <a:pt x="111269" y="79375"/>
                    <a:pt x="113854" y="80741"/>
                  </a:cubicBezTo>
                  <a:cubicBezTo>
                    <a:pt x="116516" y="82031"/>
                    <a:pt x="119349" y="82680"/>
                    <a:pt x="122369" y="82680"/>
                  </a:cubicBezTo>
                  <a:cubicBezTo>
                    <a:pt x="125816" y="82680"/>
                    <a:pt x="129050" y="81852"/>
                    <a:pt x="132063" y="80203"/>
                  </a:cubicBezTo>
                  <a:cubicBezTo>
                    <a:pt x="135082" y="78478"/>
                    <a:pt x="137165" y="76250"/>
                    <a:pt x="138309" y="73518"/>
                  </a:cubicBezTo>
                  <a:lnTo>
                    <a:pt x="153070" y="77616"/>
                  </a:lnTo>
                  <a:cubicBezTo>
                    <a:pt x="151491" y="81066"/>
                    <a:pt x="149154" y="84122"/>
                    <a:pt x="146065" y="86778"/>
                  </a:cubicBezTo>
                  <a:cubicBezTo>
                    <a:pt x="143052" y="89434"/>
                    <a:pt x="139460" y="91518"/>
                    <a:pt x="135296" y="93029"/>
                  </a:cubicBezTo>
                  <a:cubicBezTo>
                    <a:pt x="131201" y="94540"/>
                    <a:pt x="126678" y="95292"/>
                    <a:pt x="121721" y="95292"/>
                  </a:cubicBezTo>
                  <a:close/>
                  <a:moveTo>
                    <a:pt x="104058" y="54869"/>
                  </a:moveTo>
                  <a:lnTo>
                    <a:pt x="139391" y="54869"/>
                  </a:lnTo>
                  <a:cubicBezTo>
                    <a:pt x="139026" y="51420"/>
                    <a:pt x="138061" y="48439"/>
                    <a:pt x="136482" y="45921"/>
                  </a:cubicBezTo>
                  <a:cubicBezTo>
                    <a:pt x="134903" y="43403"/>
                    <a:pt x="132814" y="41430"/>
                    <a:pt x="130229" y="39995"/>
                  </a:cubicBezTo>
                  <a:cubicBezTo>
                    <a:pt x="127643" y="38553"/>
                    <a:pt x="124775" y="37835"/>
                    <a:pt x="121611" y="37835"/>
                  </a:cubicBezTo>
                  <a:cubicBezTo>
                    <a:pt x="118529" y="37835"/>
                    <a:pt x="115688" y="38553"/>
                    <a:pt x="113103" y="39995"/>
                  </a:cubicBezTo>
                  <a:cubicBezTo>
                    <a:pt x="110586" y="41430"/>
                    <a:pt x="108546" y="43403"/>
                    <a:pt x="106960" y="45921"/>
                  </a:cubicBezTo>
                  <a:cubicBezTo>
                    <a:pt x="105381" y="48439"/>
                    <a:pt x="104416" y="51420"/>
                    <a:pt x="104058" y="54869"/>
                  </a:cubicBezTo>
                  <a:close/>
                  <a:moveTo>
                    <a:pt x="198876" y="95292"/>
                  </a:moveTo>
                  <a:cubicBezTo>
                    <a:pt x="193416" y="95292"/>
                    <a:pt x="188500" y="94395"/>
                    <a:pt x="184115" y="92601"/>
                  </a:cubicBezTo>
                  <a:cubicBezTo>
                    <a:pt x="179737" y="90731"/>
                    <a:pt x="176001" y="88144"/>
                    <a:pt x="172912" y="84839"/>
                  </a:cubicBezTo>
                  <a:cubicBezTo>
                    <a:pt x="169823" y="81535"/>
                    <a:pt x="167417" y="77795"/>
                    <a:pt x="165694" y="73628"/>
                  </a:cubicBezTo>
                  <a:cubicBezTo>
                    <a:pt x="164046" y="69385"/>
                    <a:pt x="163218" y="64928"/>
                    <a:pt x="163218" y="60257"/>
                  </a:cubicBezTo>
                  <a:cubicBezTo>
                    <a:pt x="163218" y="53938"/>
                    <a:pt x="164653" y="48149"/>
                    <a:pt x="167527" y="42906"/>
                  </a:cubicBezTo>
                  <a:cubicBezTo>
                    <a:pt x="170402" y="37587"/>
                    <a:pt x="174491" y="33344"/>
                    <a:pt x="179806" y="30184"/>
                  </a:cubicBezTo>
                  <a:cubicBezTo>
                    <a:pt x="185122" y="27017"/>
                    <a:pt x="191444" y="25437"/>
                    <a:pt x="198766" y="25437"/>
                  </a:cubicBezTo>
                  <a:cubicBezTo>
                    <a:pt x="206019" y="25437"/>
                    <a:pt x="212272" y="27017"/>
                    <a:pt x="217512" y="30184"/>
                  </a:cubicBezTo>
                  <a:cubicBezTo>
                    <a:pt x="222752" y="33344"/>
                    <a:pt x="226668" y="37511"/>
                    <a:pt x="229253" y="42685"/>
                  </a:cubicBezTo>
                  <a:lnTo>
                    <a:pt x="212451" y="47756"/>
                  </a:lnTo>
                  <a:cubicBezTo>
                    <a:pt x="210942" y="45314"/>
                    <a:pt x="208963" y="43444"/>
                    <a:pt x="206522" y="42147"/>
                  </a:cubicBezTo>
                  <a:cubicBezTo>
                    <a:pt x="204151" y="40781"/>
                    <a:pt x="201531" y="40098"/>
                    <a:pt x="198663" y="40098"/>
                  </a:cubicBezTo>
                  <a:cubicBezTo>
                    <a:pt x="195353" y="40098"/>
                    <a:pt x="192340" y="40926"/>
                    <a:pt x="189610" y="42582"/>
                  </a:cubicBezTo>
                  <a:cubicBezTo>
                    <a:pt x="186956" y="44231"/>
                    <a:pt x="184833" y="46604"/>
                    <a:pt x="183254" y="49695"/>
                  </a:cubicBezTo>
                  <a:cubicBezTo>
                    <a:pt x="181744" y="52710"/>
                    <a:pt x="180992" y="56235"/>
                    <a:pt x="180992" y="60257"/>
                  </a:cubicBezTo>
                  <a:cubicBezTo>
                    <a:pt x="180992" y="64211"/>
                    <a:pt x="181785" y="67736"/>
                    <a:pt x="183364" y="70820"/>
                  </a:cubicBezTo>
                  <a:cubicBezTo>
                    <a:pt x="184943" y="73842"/>
                    <a:pt x="187059" y="76250"/>
                    <a:pt x="189721" y="78044"/>
                  </a:cubicBezTo>
                  <a:cubicBezTo>
                    <a:pt x="192375" y="79768"/>
                    <a:pt x="195353" y="80631"/>
                    <a:pt x="198663" y="80631"/>
                  </a:cubicBezTo>
                  <a:cubicBezTo>
                    <a:pt x="200669" y="80631"/>
                    <a:pt x="202606" y="80307"/>
                    <a:pt x="204475" y="79665"/>
                  </a:cubicBezTo>
                  <a:cubicBezTo>
                    <a:pt x="206343" y="78947"/>
                    <a:pt x="207998" y="77975"/>
                    <a:pt x="209432" y="76754"/>
                  </a:cubicBezTo>
                  <a:cubicBezTo>
                    <a:pt x="210866" y="75532"/>
                    <a:pt x="211948" y="74166"/>
                    <a:pt x="212665" y="72655"/>
                  </a:cubicBezTo>
                  <a:lnTo>
                    <a:pt x="229467" y="77830"/>
                  </a:lnTo>
                  <a:cubicBezTo>
                    <a:pt x="227964" y="81134"/>
                    <a:pt x="225696" y="84122"/>
                    <a:pt x="222683" y="86778"/>
                  </a:cubicBezTo>
                  <a:cubicBezTo>
                    <a:pt x="219739" y="89434"/>
                    <a:pt x="216257" y="91518"/>
                    <a:pt x="212231" y="93029"/>
                  </a:cubicBezTo>
                  <a:cubicBezTo>
                    <a:pt x="208280" y="94540"/>
                    <a:pt x="203833" y="95292"/>
                    <a:pt x="198876" y="95292"/>
                  </a:cubicBezTo>
                  <a:close/>
                  <a:moveTo>
                    <a:pt x="270557" y="95292"/>
                  </a:moveTo>
                  <a:cubicBezTo>
                    <a:pt x="265028" y="95292"/>
                    <a:pt x="260078" y="94395"/>
                    <a:pt x="255693" y="92601"/>
                  </a:cubicBezTo>
                  <a:cubicBezTo>
                    <a:pt x="251384" y="90731"/>
                    <a:pt x="247689" y="88178"/>
                    <a:pt x="244600" y="84943"/>
                  </a:cubicBezTo>
                  <a:cubicBezTo>
                    <a:pt x="241581" y="81638"/>
                    <a:pt x="239250" y="77899"/>
                    <a:pt x="237596" y="73732"/>
                  </a:cubicBezTo>
                  <a:cubicBezTo>
                    <a:pt x="235941" y="69496"/>
                    <a:pt x="235120" y="65039"/>
                    <a:pt x="235120" y="60368"/>
                  </a:cubicBezTo>
                  <a:cubicBezTo>
                    <a:pt x="235120" y="55697"/>
                    <a:pt x="235941" y="51275"/>
                    <a:pt x="237596" y="47108"/>
                  </a:cubicBezTo>
                  <a:cubicBezTo>
                    <a:pt x="239250" y="42865"/>
                    <a:pt x="241581" y="39132"/>
                    <a:pt x="244600" y="35897"/>
                  </a:cubicBezTo>
                  <a:cubicBezTo>
                    <a:pt x="247689" y="32592"/>
                    <a:pt x="251384" y="30039"/>
                    <a:pt x="255693" y="28245"/>
                  </a:cubicBezTo>
                  <a:cubicBezTo>
                    <a:pt x="260078" y="26376"/>
                    <a:pt x="265028" y="25437"/>
                    <a:pt x="270557" y="25437"/>
                  </a:cubicBezTo>
                  <a:cubicBezTo>
                    <a:pt x="276018" y="25437"/>
                    <a:pt x="280899" y="26376"/>
                    <a:pt x="285208" y="28245"/>
                  </a:cubicBezTo>
                  <a:cubicBezTo>
                    <a:pt x="289593" y="30039"/>
                    <a:pt x="293323" y="32592"/>
                    <a:pt x="296412" y="35897"/>
                  </a:cubicBezTo>
                  <a:cubicBezTo>
                    <a:pt x="299500" y="39132"/>
                    <a:pt x="301838" y="42865"/>
                    <a:pt x="303417" y="47108"/>
                  </a:cubicBezTo>
                  <a:cubicBezTo>
                    <a:pt x="304995" y="51275"/>
                    <a:pt x="305788" y="55697"/>
                    <a:pt x="305788" y="60368"/>
                  </a:cubicBezTo>
                  <a:cubicBezTo>
                    <a:pt x="305788" y="65039"/>
                    <a:pt x="304995" y="69496"/>
                    <a:pt x="303417" y="73732"/>
                  </a:cubicBezTo>
                  <a:cubicBezTo>
                    <a:pt x="301838" y="77899"/>
                    <a:pt x="299500" y="81638"/>
                    <a:pt x="296412" y="84943"/>
                  </a:cubicBezTo>
                  <a:cubicBezTo>
                    <a:pt x="293399" y="88178"/>
                    <a:pt x="289696" y="90731"/>
                    <a:pt x="285319" y="92601"/>
                  </a:cubicBezTo>
                  <a:cubicBezTo>
                    <a:pt x="280941" y="94395"/>
                    <a:pt x="276018" y="95292"/>
                    <a:pt x="270557" y="95292"/>
                  </a:cubicBezTo>
                  <a:close/>
                  <a:moveTo>
                    <a:pt x="252894" y="60368"/>
                  </a:moveTo>
                  <a:cubicBezTo>
                    <a:pt x="252894" y="64321"/>
                    <a:pt x="253646" y="67840"/>
                    <a:pt x="255156" y="70930"/>
                  </a:cubicBezTo>
                  <a:cubicBezTo>
                    <a:pt x="256735" y="73952"/>
                    <a:pt x="258851" y="76319"/>
                    <a:pt x="261512" y="78044"/>
                  </a:cubicBezTo>
                  <a:cubicBezTo>
                    <a:pt x="264166" y="79768"/>
                    <a:pt x="267186" y="80631"/>
                    <a:pt x="270557" y="80631"/>
                  </a:cubicBezTo>
                  <a:cubicBezTo>
                    <a:pt x="273791" y="80631"/>
                    <a:pt x="276735" y="79768"/>
                    <a:pt x="279396" y="78044"/>
                  </a:cubicBezTo>
                  <a:cubicBezTo>
                    <a:pt x="282051" y="76250"/>
                    <a:pt x="284167" y="73842"/>
                    <a:pt x="285746" y="70820"/>
                  </a:cubicBezTo>
                  <a:cubicBezTo>
                    <a:pt x="287332" y="67736"/>
                    <a:pt x="288118" y="64211"/>
                    <a:pt x="288118" y="60257"/>
                  </a:cubicBezTo>
                  <a:cubicBezTo>
                    <a:pt x="288118" y="56380"/>
                    <a:pt x="287332" y="52889"/>
                    <a:pt x="285746" y="49805"/>
                  </a:cubicBezTo>
                  <a:cubicBezTo>
                    <a:pt x="284167" y="46714"/>
                    <a:pt x="282051" y="44341"/>
                    <a:pt x="279396" y="42685"/>
                  </a:cubicBezTo>
                  <a:cubicBezTo>
                    <a:pt x="276735" y="40960"/>
                    <a:pt x="273791" y="40098"/>
                    <a:pt x="270557" y="40098"/>
                  </a:cubicBezTo>
                  <a:cubicBezTo>
                    <a:pt x="267186" y="40098"/>
                    <a:pt x="264166" y="41002"/>
                    <a:pt x="261512" y="42796"/>
                  </a:cubicBezTo>
                  <a:cubicBezTo>
                    <a:pt x="258851" y="44521"/>
                    <a:pt x="256735" y="46894"/>
                    <a:pt x="255156" y="49909"/>
                  </a:cubicBezTo>
                  <a:cubicBezTo>
                    <a:pt x="253646" y="52931"/>
                    <a:pt x="252894" y="56415"/>
                    <a:pt x="252894" y="60368"/>
                  </a:cubicBezTo>
                  <a:close/>
                  <a:moveTo>
                    <a:pt x="313282" y="60257"/>
                  </a:moveTo>
                  <a:cubicBezTo>
                    <a:pt x="313282" y="53717"/>
                    <a:pt x="314537" y="47825"/>
                    <a:pt x="317054" y="42582"/>
                  </a:cubicBezTo>
                  <a:cubicBezTo>
                    <a:pt x="319639" y="37331"/>
                    <a:pt x="323190" y="33164"/>
                    <a:pt x="327712" y="30073"/>
                  </a:cubicBezTo>
                  <a:cubicBezTo>
                    <a:pt x="332311" y="26983"/>
                    <a:pt x="337516" y="25437"/>
                    <a:pt x="343335" y="25437"/>
                  </a:cubicBezTo>
                  <a:cubicBezTo>
                    <a:pt x="348292" y="25437"/>
                    <a:pt x="352746" y="26658"/>
                    <a:pt x="356696" y="29108"/>
                  </a:cubicBezTo>
                  <a:cubicBezTo>
                    <a:pt x="360716" y="31550"/>
                    <a:pt x="363839" y="34641"/>
                    <a:pt x="366066" y="38373"/>
                  </a:cubicBezTo>
                  <a:lnTo>
                    <a:pt x="366066" y="0"/>
                  </a:lnTo>
                  <a:lnTo>
                    <a:pt x="383302" y="0"/>
                  </a:lnTo>
                  <a:lnTo>
                    <a:pt x="383302" y="74705"/>
                  </a:lnTo>
                  <a:cubicBezTo>
                    <a:pt x="383302" y="76498"/>
                    <a:pt x="383592" y="77795"/>
                    <a:pt x="384164" y="78582"/>
                  </a:cubicBezTo>
                  <a:cubicBezTo>
                    <a:pt x="384812" y="79306"/>
                    <a:pt x="385853" y="79768"/>
                    <a:pt x="387287" y="79989"/>
                  </a:cubicBezTo>
                  <a:lnTo>
                    <a:pt x="387287" y="94002"/>
                  </a:lnTo>
                  <a:cubicBezTo>
                    <a:pt x="384343" y="94574"/>
                    <a:pt x="381902" y="94864"/>
                    <a:pt x="379965" y="94864"/>
                  </a:cubicBezTo>
                  <a:cubicBezTo>
                    <a:pt x="376876" y="94864"/>
                    <a:pt x="374325" y="94105"/>
                    <a:pt x="372312" y="92601"/>
                  </a:cubicBezTo>
                  <a:cubicBezTo>
                    <a:pt x="370306" y="91021"/>
                    <a:pt x="369189" y="89007"/>
                    <a:pt x="368975" y="86564"/>
                  </a:cubicBezTo>
                  <a:lnTo>
                    <a:pt x="368651" y="82252"/>
                  </a:lnTo>
                  <a:cubicBezTo>
                    <a:pt x="366211" y="86488"/>
                    <a:pt x="362833" y="89724"/>
                    <a:pt x="358524" y="91953"/>
                  </a:cubicBezTo>
                  <a:cubicBezTo>
                    <a:pt x="354290" y="94181"/>
                    <a:pt x="349871" y="95292"/>
                    <a:pt x="345272" y="95292"/>
                  </a:cubicBezTo>
                  <a:cubicBezTo>
                    <a:pt x="340605" y="95292"/>
                    <a:pt x="336330" y="94395"/>
                    <a:pt x="332456" y="92601"/>
                  </a:cubicBezTo>
                  <a:cubicBezTo>
                    <a:pt x="328574" y="90800"/>
                    <a:pt x="325203" y="88324"/>
                    <a:pt x="322328" y="85164"/>
                  </a:cubicBezTo>
                  <a:cubicBezTo>
                    <a:pt x="319460" y="81928"/>
                    <a:pt x="317233" y="78188"/>
                    <a:pt x="315647" y="73952"/>
                  </a:cubicBezTo>
                  <a:cubicBezTo>
                    <a:pt x="314068" y="69709"/>
                    <a:pt x="313282" y="65149"/>
                    <a:pt x="313282" y="60257"/>
                  </a:cubicBezTo>
                  <a:close/>
                  <a:moveTo>
                    <a:pt x="366066" y="69316"/>
                  </a:moveTo>
                  <a:lnTo>
                    <a:pt x="366066" y="53255"/>
                  </a:lnTo>
                  <a:cubicBezTo>
                    <a:pt x="365204" y="50737"/>
                    <a:pt x="363839" y="48508"/>
                    <a:pt x="361971" y="46570"/>
                  </a:cubicBezTo>
                  <a:cubicBezTo>
                    <a:pt x="360102" y="44555"/>
                    <a:pt x="357986" y="42975"/>
                    <a:pt x="355614" y="41823"/>
                  </a:cubicBezTo>
                  <a:cubicBezTo>
                    <a:pt x="353318" y="40678"/>
                    <a:pt x="351022" y="40098"/>
                    <a:pt x="348720" y="40098"/>
                  </a:cubicBezTo>
                  <a:cubicBezTo>
                    <a:pt x="346065" y="40098"/>
                    <a:pt x="343659" y="40678"/>
                    <a:pt x="341501" y="41823"/>
                  </a:cubicBezTo>
                  <a:cubicBezTo>
                    <a:pt x="339350" y="42906"/>
                    <a:pt x="337482" y="44375"/>
                    <a:pt x="335903" y="46245"/>
                  </a:cubicBezTo>
                  <a:cubicBezTo>
                    <a:pt x="334324" y="48115"/>
                    <a:pt x="333138" y="50302"/>
                    <a:pt x="332345" y="52820"/>
                  </a:cubicBezTo>
                  <a:cubicBezTo>
                    <a:pt x="331559" y="55338"/>
                    <a:pt x="331160" y="57960"/>
                    <a:pt x="331160" y="60692"/>
                  </a:cubicBezTo>
                  <a:cubicBezTo>
                    <a:pt x="331160" y="63424"/>
                    <a:pt x="331594" y="66011"/>
                    <a:pt x="332456" y="68454"/>
                  </a:cubicBezTo>
                  <a:cubicBezTo>
                    <a:pt x="333387" y="70896"/>
                    <a:pt x="334683" y="73014"/>
                    <a:pt x="336330" y="74815"/>
                  </a:cubicBezTo>
                  <a:cubicBezTo>
                    <a:pt x="338054" y="76608"/>
                    <a:pt x="340067" y="78044"/>
                    <a:pt x="342363" y="79127"/>
                  </a:cubicBezTo>
                  <a:cubicBezTo>
                    <a:pt x="344666" y="80127"/>
                    <a:pt x="347141" y="80631"/>
                    <a:pt x="349802" y="80631"/>
                  </a:cubicBezTo>
                  <a:cubicBezTo>
                    <a:pt x="351381" y="80631"/>
                    <a:pt x="352994" y="80348"/>
                    <a:pt x="354649" y="79768"/>
                  </a:cubicBezTo>
                  <a:cubicBezTo>
                    <a:pt x="356372" y="79196"/>
                    <a:pt x="357986" y="78444"/>
                    <a:pt x="359496" y="77505"/>
                  </a:cubicBezTo>
                  <a:cubicBezTo>
                    <a:pt x="361005" y="76498"/>
                    <a:pt x="362329" y="75277"/>
                    <a:pt x="363481" y="73842"/>
                  </a:cubicBezTo>
                  <a:cubicBezTo>
                    <a:pt x="364632" y="72407"/>
                    <a:pt x="365494" y="70896"/>
                    <a:pt x="366066" y="69316"/>
                  </a:cubicBezTo>
                  <a:close/>
                  <a:moveTo>
                    <a:pt x="431577" y="95292"/>
                  </a:moveTo>
                  <a:cubicBezTo>
                    <a:pt x="426192" y="95292"/>
                    <a:pt x="421304" y="94395"/>
                    <a:pt x="416926" y="92601"/>
                  </a:cubicBezTo>
                  <a:cubicBezTo>
                    <a:pt x="412548" y="90731"/>
                    <a:pt x="408811" y="88178"/>
                    <a:pt x="405723" y="84943"/>
                  </a:cubicBezTo>
                  <a:cubicBezTo>
                    <a:pt x="402634" y="81714"/>
                    <a:pt x="400228" y="78009"/>
                    <a:pt x="398504" y="73842"/>
                  </a:cubicBezTo>
                  <a:cubicBezTo>
                    <a:pt x="396856" y="69675"/>
                    <a:pt x="396029" y="65287"/>
                    <a:pt x="396029" y="60692"/>
                  </a:cubicBezTo>
                  <a:cubicBezTo>
                    <a:pt x="396029" y="54221"/>
                    <a:pt x="397463" y="48329"/>
                    <a:pt x="400338" y="43009"/>
                  </a:cubicBezTo>
                  <a:cubicBezTo>
                    <a:pt x="403206" y="37690"/>
                    <a:pt x="407336" y="33454"/>
                    <a:pt x="412727" y="30287"/>
                  </a:cubicBezTo>
                  <a:cubicBezTo>
                    <a:pt x="418112" y="27059"/>
                    <a:pt x="424434" y="25437"/>
                    <a:pt x="431687" y="25437"/>
                  </a:cubicBezTo>
                  <a:cubicBezTo>
                    <a:pt x="439085" y="25437"/>
                    <a:pt x="445400" y="27059"/>
                    <a:pt x="450647" y="30287"/>
                  </a:cubicBezTo>
                  <a:cubicBezTo>
                    <a:pt x="455887" y="33454"/>
                    <a:pt x="459872" y="37690"/>
                    <a:pt x="462602" y="43009"/>
                  </a:cubicBezTo>
                  <a:cubicBezTo>
                    <a:pt x="465401" y="48260"/>
                    <a:pt x="466800" y="53938"/>
                    <a:pt x="466800" y="60044"/>
                  </a:cubicBezTo>
                  <a:cubicBezTo>
                    <a:pt x="466800" y="61051"/>
                    <a:pt x="466766" y="62093"/>
                    <a:pt x="466697" y="63169"/>
                  </a:cubicBezTo>
                  <a:cubicBezTo>
                    <a:pt x="466621" y="64245"/>
                    <a:pt x="466552" y="65149"/>
                    <a:pt x="466476" y="65867"/>
                  </a:cubicBezTo>
                  <a:lnTo>
                    <a:pt x="414341" y="65867"/>
                  </a:lnTo>
                  <a:cubicBezTo>
                    <a:pt x="414699" y="69240"/>
                    <a:pt x="415706" y="72228"/>
                    <a:pt x="417354" y="74815"/>
                  </a:cubicBezTo>
                  <a:cubicBezTo>
                    <a:pt x="419008" y="77402"/>
                    <a:pt x="421125" y="79375"/>
                    <a:pt x="423710" y="80741"/>
                  </a:cubicBezTo>
                  <a:cubicBezTo>
                    <a:pt x="426371" y="82031"/>
                    <a:pt x="429205" y="82680"/>
                    <a:pt x="432225" y="82680"/>
                  </a:cubicBezTo>
                  <a:cubicBezTo>
                    <a:pt x="435672" y="82680"/>
                    <a:pt x="438899" y="81852"/>
                    <a:pt x="441918" y="80203"/>
                  </a:cubicBezTo>
                  <a:cubicBezTo>
                    <a:pt x="444931" y="78478"/>
                    <a:pt x="447020" y="76250"/>
                    <a:pt x="448165" y="73518"/>
                  </a:cubicBezTo>
                  <a:lnTo>
                    <a:pt x="462926" y="77616"/>
                  </a:lnTo>
                  <a:cubicBezTo>
                    <a:pt x="461347" y="81066"/>
                    <a:pt x="459010" y="84122"/>
                    <a:pt x="455921" y="86778"/>
                  </a:cubicBezTo>
                  <a:cubicBezTo>
                    <a:pt x="452908" y="89434"/>
                    <a:pt x="449316" y="91518"/>
                    <a:pt x="445152" y="93029"/>
                  </a:cubicBezTo>
                  <a:cubicBezTo>
                    <a:pt x="441057" y="94540"/>
                    <a:pt x="436534" y="95292"/>
                    <a:pt x="431577" y="95292"/>
                  </a:cubicBezTo>
                  <a:close/>
                  <a:moveTo>
                    <a:pt x="413907" y="54869"/>
                  </a:moveTo>
                  <a:lnTo>
                    <a:pt x="449240" y="54869"/>
                  </a:lnTo>
                  <a:cubicBezTo>
                    <a:pt x="448882" y="51420"/>
                    <a:pt x="447917" y="48439"/>
                    <a:pt x="446338" y="45921"/>
                  </a:cubicBezTo>
                  <a:cubicBezTo>
                    <a:pt x="444752" y="43403"/>
                    <a:pt x="442670" y="41430"/>
                    <a:pt x="440085" y="39995"/>
                  </a:cubicBezTo>
                  <a:cubicBezTo>
                    <a:pt x="437499" y="38553"/>
                    <a:pt x="434631" y="37835"/>
                    <a:pt x="431467" y="37835"/>
                  </a:cubicBezTo>
                  <a:cubicBezTo>
                    <a:pt x="428378" y="37835"/>
                    <a:pt x="425544" y="38553"/>
                    <a:pt x="422959" y="39995"/>
                  </a:cubicBezTo>
                  <a:cubicBezTo>
                    <a:pt x="420442" y="41430"/>
                    <a:pt x="418402" y="43403"/>
                    <a:pt x="416816" y="45921"/>
                  </a:cubicBezTo>
                  <a:cubicBezTo>
                    <a:pt x="415237" y="48439"/>
                    <a:pt x="414272" y="51420"/>
                    <a:pt x="413907" y="54869"/>
                  </a:cubicBezTo>
                  <a:close/>
                </a:path>
              </a:pathLst>
            </a:custGeom>
            <a:solidFill>
              <a:srgbClr val="FFFFFF"/>
            </a:solidFill>
            <a:ln w="6891" cap="sq">
              <a:noFill/>
              <a:prstDash val="solid"/>
              <a:miter/>
            </a:ln>
          </p:spPr>
          <p:txBody>
            <a:bodyPr rtlCol="0" anchor="ctr"/>
            <a:lstStyle/>
            <a:p>
              <a:endParaRPr lang="en-US" sz="1701"/>
            </a:p>
          </p:txBody>
        </p:sp>
      </p:grpSp>
      <p:sp>
        <p:nvSpPr>
          <p:cNvPr id="145" name="Freeform 144">
            <a:extLst>
              <a:ext uri="{FF2B5EF4-FFF2-40B4-BE49-F238E27FC236}">
                <a16:creationId xmlns:a16="http://schemas.microsoft.com/office/drawing/2014/main" id="{32FE6038-281B-EC4E-8B2B-AD85679E3588}"/>
              </a:ext>
            </a:extLst>
          </p:cNvPr>
          <p:cNvSpPr/>
          <p:nvPr/>
        </p:nvSpPr>
        <p:spPr>
          <a:xfrm>
            <a:off x="3284891" y="3688366"/>
            <a:ext cx="457766" cy="468553"/>
          </a:xfrm>
          <a:custGeom>
            <a:avLst/>
            <a:gdLst>
              <a:gd name="connsiteX0" fmla="*/ 238864 w 484456"/>
              <a:gd name="connsiteY0" fmla="*/ 0 h 495872"/>
              <a:gd name="connsiteX1" fmla="*/ 484457 w 484456"/>
              <a:gd name="connsiteY1" fmla="*/ 251407 h 495872"/>
              <a:gd name="connsiteX2" fmla="*/ 245593 w 484456"/>
              <a:gd name="connsiteY2" fmla="*/ 495873 h 495872"/>
              <a:gd name="connsiteX3" fmla="*/ 0 w 484456"/>
              <a:gd name="connsiteY3" fmla="*/ 244459 h 495872"/>
            </a:gdLst>
            <a:ahLst/>
            <a:cxnLst>
              <a:cxn ang="0">
                <a:pos x="connsiteX0" y="connsiteY0"/>
              </a:cxn>
              <a:cxn ang="0">
                <a:pos x="connsiteX1" y="connsiteY1"/>
              </a:cxn>
              <a:cxn ang="0">
                <a:pos x="connsiteX2" y="connsiteY2"/>
              </a:cxn>
              <a:cxn ang="0">
                <a:pos x="connsiteX3" y="connsiteY3"/>
              </a:cxn>
            </a:cxnLst>
            <a:rect l="l" t="t" r="r" b="b"/>
            <a:pathLst>
              <a:path w="484456" h="495872">
                <a:moveTo>
                  <a:pt x="238864" y="0"/>
                </a:moveTo>
                <a:lnTo>
                  <a:pt x="484457" y="251407"/>
                </a:lnTo>
                <a:lnTo>
                  <a:pt x="245593" y="495873"/>
                </a:lnTo>
                <a:lnTo>
                  <a:pt x="0" y="244459"/>
                </a:lnTo>
                <a:close/>
              </a:path>
            </a:pathLst>
          </a:custGeom>
          <a:solidFill>
            <a:srgbClr val="000000">
              <a:alpha val="0"/>
            </a:srgbClr>
          </a:solidFill>
          <a:ln w="6891" cap="sq">
            <a:noFill/>
            <a:prstDash val="solid"/>
            <a:miter/>
          </a:ln>
        </p:spPr>
        <p:txBody>
          <a:bodyPr rtlCol="0" anchor="ctr"/>
          <a:lstStyle/>
          <a:p>
            <a:endParaRPr lang="en-US" sz="2400"/>
          </a:p>
        </p:txBody>
      </p:sp>
      <p:sp>
        <p:nvSpPr>
          <p:cNvPr id="137" name="Freeform 136">
            <a:extLst>
              <a:ext uri="{FF2B5EF4-FFF2-40B4-BE49-F238E27FC236}">
                <a16:creationId xmlns:a16="http://schemas.microsoft.com/office/drawing/2014/main" id="{D8803CAB-6930-BF45-A5D4-2DB3E674D489}"/>
              </a:ext>
            </a:extLst>
          </p:cNvPr>
          <p:cNvSpPr/>
          <p:nvPr/>
        </p:nvSpPr>
        <p:spPr>
          <a:xfrm>
            <a:off x="3210702" y="2423634"/>
            <a:ext cx="376302" cy="88210"/>
          </a:xfrm>
          <a:custGeom>
            <a:avLst/>
            <a:gdLst>
              <a:gd name="connsiteX0" fmla="*/ 61078 w 398242"/>
              <a:gd name="connsiteY0" fmla="*/ 24582 h 93353"/>
              <a:gd name="connsiteX1" fmla="*/ 57844 w 398242"/>
              <a:gd name="connsiteY1" fmla="*/ 22208 h 93353"/>
              <a:gd name="connsiteX2" fmla="*/ 52032 w 398242"/>
              <a:gd name="connsiteY2" fmla="*/ 19187 h 93353"/>
              <a:gd name="connsiteX3" fmla="*/ 44703 w 398242"/>
              <a:gd name="connsiteY3" fmla="*/ 16710 h 93353"/>
              <a:gd name="connsiteX4" fmla="*/ 36520 w 398242"/>
              <a:gd name="connsiteY4" fmla="*/ 15634 h 93353"/>
              <a:gd name="connsiteX5" fmla="*/ 25640 w 398242"/>
              <a:gd name="connsiteY5" fmla="*/ 18324 h 93353"/>
              <a:gd name="connsiteX6" fmla="*/ 21972 w 398242"/>
              <a:gd name="connsiteY6" fmla="*/ 25872 h 93353"/>
              <a:gd name="connsiteX7" fmla="*/ 24234 w 398242"/>
              <a:gd name="connsiteY7" fmla="*/ 31909 h 93353"/>
              <a:gd name="connsiteX8" fmla="*/ 31239 w 398242"/>
              <a:gd name="connsiteY8" fmla="*/ 35572 h 93353"/>
              <a:gd name="connsiteX9" fmla="*/ 42876 w 398242"/>
              <a:gd name="connsiteY9" fmla="*/ 38918 h 93353"/>
              <a:gd name="connsiteX10" fmla="*/ 58389 w 398242"/>
              <a:gd name="connsiteY10" fmla="*/ 44307 h 93353"/>
              <a:gd name="connsiteX11" fmla="*/ 68620 w 398242"/>
              <a:gd name="connsiteY11" fmla="*/ 52503 h 93353"/>
              <a:gd name="connsiteX12" fmla="*/ 72178 w 398242"/>
              <a:gd name="connsiteY12" fmla="*/ 65977 h 93353"/>
              <a:gd name="connsiteX13" fmla="*/ 69482 w 398242"/>
              <a:gd name="connsiteY13" fmla="*/ 78478 h 93353"/>
              <a:gd name="connsiteX14" fmla="*/ 62050 w 398242"/>
              <a:gd name="connsiteY14" fmla="*/ 86888 h 93353"/>
              <a:gd name="connsiteX15" fmla="*/ 51170 w 398242"/>
              <a:gd name="connsiteY15" fmla="*/ 91628 h 93353"/>
              <a:gd name="connsiteX16" fmla="*/ 38347 w 398242"/>
              <a:gd name="connsiteY16" fmla="*/ 93139 h 93353"/>
              <a:gd name="connsiteX17" fmla="*/ 24668 w 398242"/>
              <a:gd name="connsiteY17" fmla="*/ 91739 h 93353"/>
              <a:gd name="connsiteX18" fmla="*/ 11527 w 398242"/>
              <a:gd name="connsiteY18" fmla="*/ 87641 h 93353"/>
              <a:gd name="connsiteX19" fmla="*/ 0 w 398242"/>
              <a:gd name="connsiteY19" fmla="*/ 81279 h 93353"/>
              <a:gd name="connsiteX20" fmla="*/ 7860 w 398242"/>
              <a:gd name="connsiteY20" fmla="*/ 65977 h 93353"/>
              <a:gd name="connsiteX21" fmla="*/ 11955 w 398242"/>
              <a:gd name="connsiteY21" fmla="*/ 68992 h 93353"/>
              <a:gd name="connsiteX22" fmla="*/ 19173 w 398242"/>
              <a:gd name="connsiteY22" fmla="*/ 72766 h 93353"/>
              <a:gd name="connsiteX23" fmla="*/ 28439 w 398242"/>
              <a:gd name="connsiteY23" fmla="*/ 75891 h 93353"/>
              <a:gd name="connsiteX24" fmla="*/ 38567 w 398242"/>
              <a:gd name="connsiteY24" fmla="*/ 77078 h 93353"/>
              <a:gd name="connsiteX25" fmla="*/ 49550 w 398242"/>
              <a:gd name="connsiteY25" fmla="*/ 74705 h 93353"/>
              <a:gd name="connsiteX26" fmla="*/ 53321 w 398242"/>
              <a:gd name="connsiteY26" fmla="*/ 67702 h 93353"/>
              <a:gd name="connsiteX27" fmla="*/ 50309 w 398242"/>
              <a:gd name="connsiteY27" fmla="*/ 61341 h 93353"/>
              <a:gd name="connsiteX28" fmla="*/ 42118 w 398242"/>
              <a:gd name="connsiteY28" fmla="*/ 57243 h 93353"/>
              <a:gd name="connsiteX29" fmla="*/ 29625 w 398242"/>
              <a:gd name="connsiteY29" fmla="*/ 53469 h 93353"/>
              <a:gd name="connsiteX30" fmla="*/ 15188 w 398242"/>
              <a:gd name="connsiteY30" fmla="*/ 47970 h 93353"/>
              <a:gd name="connsiteX31" fmla="*/ 6570 w 398242"/>
              <a:gd name="connsiteY31" fmla="*/ 40319 h 93353"/>
              <a:gd name="connsiteX32" fmla="*/ 3771 w 398242"/>
              <a:gd name="connsiteY32" fmla="*/ 28783 h 93353"/>
              <a:gd name="connsiteX33" fmla="*/ 8184 w 398242"/>
              <a:gd name="connsiteY33" fmla="*/ 12936 h 93353"/>
              <a:gd name="connsiteX34" fmla="*/ 20145 w 398242"/>
              <a:gd name="connsiteY34" fmla="*/ 3346 h 93353"/>
              <a:gd name="connsiteX35" fmla="*/ 37057 w 398242"/>
              <a:gd name="connsiteY35" fmla="*/ 0 h 93353"/>
              <a:gd name="connsiteX36" fmla="*/ 49226 w 398242"/>
              <a:gd name="connsiteY36" fmla="*/ 1511 h 93353"/>
              <a:gd name="connsiteX37" fmla="*/ 59892 w 398242"/>
              <a:gd name="connsiteY37" fmla="*/ 5285 h 93353"/>
              <a:gd name="connsiteX38" fmla="*/ 68944 w 398242"/>
              <a:gd name="connsiteY38" fmla="*/ 10245 h 93353"/>
              <a:gd name="connsiteX39" fmla="*/ 61078 w 398242"/>
              <a:gd name="connsiteY39" fmla="*/ 24582 h 93353"/>
              <a:gd name="connsiteX40" fmla="*/ 115254 w 398242"/>
              <a:gd name="connsiteY40" fmla="*/ 93353 h 93353"/>
              <a:gd name="connsiteX41" fmla="*/ 100500 w 398242"/>
              <a:gd name="connsiteY41" fmla="*/ 90662 h 93353"/>
              <a:gd name="connsiteX42" fmla="*/ 89296 w 398242"/>
              <a:gd name="connsiteY42" fmla="*/ 82901 h 93353"/>
              <a:gd name="connsiteX43" fmla="*/ 82078 w 398242"/>
              <a:gd name="connsiteY43" fmla="*/ 71690 h 93353"/>
              <a:gd name="connsiteX44" fmla="*/ 79596 w 398242"/>
              <a:gd name="connsiteY44" fmla="*/ 58319 h 93353"/>
              <a:gd name="connsiteX45" fmla="*/ 83905 w 398242"/>
              <a:gd name="connsiteY45" fmla="*/ 40967 h 93353"/>
              <a:gd name="connsiteX46" fmla="*/ 96191 w 398242"/>
              <a:gd name="connsiteY46" fmla="*/ 28245 h 93353"/>
              <a:gd name="connsiteX47" fmla="*/ 115151 w 398242"/>
              <a:gd name="connsiteY47" fmla="*/ 23499 h 93353"/>
              <a:gd name="connsiteX48" fmla="*/ 133889 w 398242"/>
              <a:gd name="connsiteY48" fmla="*/ 28245 h 93353"/>
              <a:gd name="connsiteX49" fmla="*/ 145638 w 398242"/>
              <a:gd name="connsiteY49" fmla="*/ 40747 h 93353"/>
              <a:gd name="connsiteX50" fmla="*/ 128829 w 398242"/>
              <a:gd name="connsiteY50" fmla="*/ 45818 h 93353"/>
              <a:gd name="connsiteX51" fmla="*/ 122907 w 398242"/>
              <a:gd name="connsiteY51" fmla="*/ 40209 h 93353"/>
              <a:gd name="connsiteX52" fmla="*/ 115040 w 398242"/>
              <a:gd name="connsiteY52" fmla="*/ 38159 h 93353"/>
              <a:gd name="connsiteX53" fmla="*/ 105995 w 398242"/>
              <a:gd name="connsiteY53" fmla="*/ 40643 h 93353"/>
              <a:gd name="connsiteX54" fmla="*/ 99638 w 398242"/>
              <a:gd name="connsiteY54" fmla="*/ 47756 h 93353"/>
              <a:gd name="connsiteX55" fmla="*/ 97377 w 398242"/>
              <a:gd name="connsiteY55" fmla="*/ 58319 h 93353"/>
              <a:gd name="connsiteX56" fmla="*/ 99741 w 398242"/>
              <a:gd name="connsiteY56" fmla="*/ 68888 h 93353"/>
              <a:gd name="connsiteX57" fmla="*/ 106098 w 398242"/>
              <a:gd name="connsiteY57" fmla="*/ 76105 h 93353"/>
              <a:gd name="connsiteX58" fmla="*/ 115040 w 398242"/>
              <a:gd name="connsiteY58" fmla="*/ 78692 h 93353"/>
              <a:gd name="connsiteX59" fmla="*/ 120859 w 398242"/>
              <a:gd name="connsiteY59" fmla="*/ 77726 h 93353"/>
              <a:gd name="connsiteX60" fmla="*/ 125816 w 398242"/>
              <a:gd name="connsiteY60" fmla="*/ 74815 h 93353"/>
              <a:gd name="connsiteX61" fmla="*/ 129043 w 398242"/>
              <a:gd name="connsiteY61" fmla="*/ 70717 h 93353"/>
              <a:gd name="connsiteX62" fmla="*/ 145851 w 398242"/>
              <a:gd name="connsiteY62" fmla="*/ 75891 h 93353"/>
              <a:gd name="connsiteX63" fmla="*/ 139060 w 398242"/>
              <a:gd name="connsiteY63" fmla="*/ 84839 h 93353"/>
              <a:gd name="connsiteX64" fmla="*/ 128615 w 398242"/>
              <a:gd name="connsiteY64" fmla="*/ 91090 h 93353"/>
              <a:gd name="connsiteX65" fmla="*/ 115254 w 398242"/>
              <a:gd name="connsiteY65" fmla="*/ 93353 h 93353"/>
              <a:gd name="connsiteX66" fmla="*/ 186942 w 398242"/>
              <a:gd name="connsiteY66" fmla="*/ 93353 h 93353"/>
              <a:gd name="connsiteX67" fmla="*/ 172078 w 398242"/>
              <a:gd name="connsiteY67" fmla="*/ 90662 h 93353"/>
              <a:gd name="connsiteX68" fmla="*/ 160978 w 398242"/>
              <a:gd name="connsiteY68" fmla="*/ 83004 h 93353"/>
              <a:gd name="connsiteX69" fmla="*/ 153980 w 398242"/>
              <a:gd name="connsiteY69" fmla="*/ 71793 h 93353"/>
              <a:gd name="connsiteX70" fmla="*/ 151498 w 398242"/>
              <a:gd name="connsiteY70" fmla="*/ 58429 h 93353"/>
              <a:gd name="connsiteX71" fmla="*/ 153980 w 398242"/>
              <a:gd name="connsiteY71" fmla="*/ 45169 h 93353"/>
              <a:gd name="connsiteX72" fmla="*/ 160978 w 398242"/>
              <a:gd name="connsiteY72" fmla="*/ 33958 h 93353"/>
              <a:gd name="connsiteX73" fmla="*/ 172078 w 398242"/>
              <a:gd name="connsiteY73" fmla="*/ 26307 h 93353"/>
              <a:gd name="connsiteX74" fmla="*/ 186942 w 398242"/>
              <a:gd name="connsiteY74" fmla="*/ 23499 h 93353"/>
              <a:gd name="connsiteX75" fmla="*/ 201593 w 398242"/>
              <a:gd name="connsiteY75" fmla="*/ 26307 h 93353"/>
              <a:gd name="connsiteX76" fmla="*/ 212796 w 398242"/>
              <a:gd name="connsiteY76" fmla="*/ 33958 h 93353"/>
              <a:gd name="connsiteX77" fmla="*/ 219794 w 398242"/>
              <a:gd name="connsiteY77" fmla="*/ 45169 h 93353"/>
              <a:gd name="connsiteX78" fmla="*/ 222166 w 398242"/>
              <a:gd name="connsiteY78" fmla="*/ 58429 h 93353"/>
              <a:gd name="connsiteX79" fmla="*/ 219794 w 398242"/>
              <a:gd name="connsiteY79" fmla="*/ 71793 h 93353"/>
              <a:gd name="connsiteX80" fmla="*/ 212796 w 398242"/>
              <a:gd name="connsiteY80" fmla="*/ 83004 h 93353"/>
              <a:gd name="connsiteX81" fmla="*/ 201696 w 398242"/>
              <a:gd name="connsiteY81" fmla="*/ 90662 h 93353"/>
              <a:gd name="connsiteX82" fmla="*/ 186942 w 398242"/>
              <a:gd name="connsiteY82" fmla="*/ 93353 h 93353"/>
              <a:gd name="connsiteX83" fmla="*/ 169272 w 398242"/>
              <a:gd name="connsiteY83" fmla="*/ 58429 h 93353"/>
              <a:gd name="connsiteX84" fmla="*/ 171533 w 398242"/>
              <a:gd name="connsiteY84" fmla="*/ 68992 h 93353"/>
              <a:gd name="connsiteX85" fmla="*/ 177890 w 398242"/>
              <a:gd name="connsiteY85" fmla="*/ 76105 h 93353"/>
              <a:gd name="connsiteX86" fmla="*/ 186942 w 398242"/>
              <a:gd name="connsiteY86" fmla="*/ 78692 h 93353"/>
              <a:gd name="connsiteX87" fmla="*/ 195774 w 398242"/>
              <a:gd name="connsiteY87" fmla="*/ 76105 h 93353"/>
              <a:gd name="connsiteX88" fmla="*/ 202130 w 398242"/>
              <a:gd name="connsiteY88" fmla="*/ 68888 h 93353"/>
              <a:gd name="connsiteX89" fmla="*/ 204502 w 398242"/>
              <a:gd name="connsiteY89" fmla="*/ 58319 h 93353"/>
              <a:gd name="connsiteX90" fmla="*/ 202130 w 398242"/>
              <a:gd name="connsiteY90" fmla="*/ 47867 h 93353"/>
              <a:gd name="connsiteX91" fmla="*/ 195774 w 398242"/>
              <a:gd name="connsiteY91" fmla="*/ 40747 h 93353"/>
              <a:gd name="connsiteX92" fmla="*/ 186942 w 398242"/>
              <a:gd name="connsiteY92" fmla="*/ 38159 h 93353"/>
              <a:gd name="connsiteX93" fmla="*/ 177890 w 398242"/>
              <a:gd name="connsiteY93" fmla="*/ 40857 h 93353"/>
              <a:gd name="connsiteX94" fmla="*/ 171533 w 398242"/>
              <a:gd name="connsiteY94" fmla="*/ 47970 h 93353"/>
              <a:gd name="connsiteX95" fmla="*/ 169272 w 398242"/>
              <a:gd name="connsiteY95" fmla="*/ 58429 h 93353"/>
              <a:gd name="connsiteX96" fmla="*/ 273825 w 398242"/>
              <a:gd name="connsiteY96" fmla="*/ 39567 h 93353"/>
              <a:gd name="connsiteX97" fmla="*/ 259823 w 398242"/>
              <a:gd name="connsiteY97" fmla="*/ 42582 h 93353"/>
              <a:gd name="connsiteX98" fmla="*/ 250991 w 398242"/>
              <a:gd name="connsiteY98" fmla="*/ 51316 h 93353"/>
              <a:gd name="connsiteX99" fmla="*/ 250991 w 398242"/>
              <a:gd name="connsiteY99" fmla="*/ 92063 h 93353"/>
              <a:gd name="connsiteX100" fmla="*/ 233755 w 398242"/>
              <a:gd name="connsiteY100" fmla="*/ 92063 h 93353"/>
              <a:gd name="connsiteX101" fmla="*/ 233755 w 398242"/>
              <a:gd name="connsiteY101" fmla="*/ 24582 h 93353"/>
              <a:gd name="connsiteX102" fmla="*/ 249591 w 398242"/>
              <a:gd name="connsiteY102" fmla="*/ 24582 h 93353"/>
              <a:gd name="connsiteX103" fmla="*/ 249591 w 398242"/>
              <a:gd name="connsiteY103" fmla="*/ 39022 h 93353"/>
              <a:gd name="connsiteX104" fmla="*/ 258637 w 398242"/>
              <a:gd name="connsiteY104" fmla="*/ 28135 h 93353"/>
              <a:gd name="connsiteX105" fmla="*/ 270378 w 398242"/>
              <a:gd name="connsiteY105" fmla="*/ 23719 h 93353"/>
              <a:gd name="connsiteX106" fmla="*/ 272536 w 398242"/>
              <a:gd name="connsiteY106" fmla="*/ 23719 h 93353"/>
              <a:gd name="connsiteX107" fmla="*/ 273825 w 398242"/>
              <a:gd name="connsiteY107" fmla="*/ 23823 h 93353"/>
              <a:gd name="connsiteX108" fmla="*/ 273825 w 398242"/>
              <a:gd name="connsiteY108" fmla="*/ 39567 h 93353"/>
              <a:gd name="connsiteX109" fmla="*/ 313868 w 398242"/>
              <a:gd name="connsiteY109" fmla="*/ 93353 h 93353"/>
              <a:gd name="connsiteX110" fmla="*/ 299218 w 398242"/>
              <a:gd name="connsiteY110" fmla="*/ 90662 h 93353"/>
              <a:gd name="connsiteX111" fmla="*/ 288014 w 398242"/>
              <a:gd name="connsiteY111" fmla="*/ 83004 h 93353"/>
              <a:gd name="connsiteX112" fmla="*/ 280803 w 398242"/>
              <a:gd name="connsiteY112" fmla="*/ 71903 h 93353"/>
              <a:gd name="connsiteX113" fmla="*/ 278321 w 398242"/>
              <a:gd name="connsiteY113" fmla="*/ 58754 h 93353"/>
              <a:gd name="connsiteX114" fmla="*/ 282630 w 398242"/>
              <a:gd name="connsiteY114" fmla="*/ 41071 h 93353"/>
              <a:gd name="connsiteX115" fmla="*/ 295019 w 398242"/>
              <a:gd name="connsiteY115" fmla="*/ 28356 h 93353"/>
              <a:gd name="connsiteX116" fmla="*/ 313979 w 398242"/>
              <a:gd name="connsiteY116" fmla="*/ 23499 h 93353"/>
              <a:gd name="connsiteX117" fmla="*/ 332938 w 398242"/>
              <a:gd name="connsiteY117" fmla="*/ 28356 h 93353"/>
              <a:gd name="connsiteX118" fmla="*/ 344893 w 398242"/>
              <a:gd name="connsiteY118" fmla="*/ 41071 h 93353"/>
              <a:gd name="connsiteX119" fmla="*/ 349099 w 398242"/>
              <a:gd name="connsiteY119" fmla="*/ 58105 h 93353"/>
              <a:gd name="connsiteX120" fmla="*/ 348989 w 398242"/>
              <a:gd name="connsiteY120" fmla="*/ 61230 h 93353"/>
              <a:gd name="connsiteX121" fmla="*/ 348775 w 398242"/>
              <a:gd name="connsiteY121" fmla="*/ 63928 h 93353"/>
              <a:gd name="connsiteX122" fmla="*/ 296632 w 398242"/>
              <a:gd name="connsiteY122" fmla="*/ 63928 h 93353"/>
              <a:gd name="connsiteX123" fmla="*/ 299652 w 398242"/>
              <a:gd name="connsiteY123" fmla="*/ 72876 h 93353"/>
              <a:gd name="connsiteX124" fmla="*/ 306009 w 398242"/>
              <a:gd name="connsiteY124" fmla="*/ 78803 h 93353"/>
              <a:gd name="connsiteX125" fmla="*/ 314516 w 398242"/>
              <a:gd name="connsiteY125" fmla="*/ 80741 h 93353"/>
              <a:gd name="connsiteX126" fmla="*/ 324210 w 398242"/>
              <a:gd name="connsiteY126" fmla="*/ 78264 h 93353"/>
              <a:gd name="connsiteX127" fmla="*/ 330463 w 398242"/>
              <a:gd name="connsiteY127" fmla="*/ 71579 h 93353"/>
              <a:gd name="connsiteX128" fmla="*/ 345217 w 398242"/>
              <a:gd name="connsiteY128" fmla="*/ 75677 h 93353"/>
              <a:gd name="connsiteX129" fmla="*/ 338219 w 398242"/>
              <a:gd name="connsiteY129" fmla="*/ 84839 h 93353"/>
              <a:gd name="connsiteX130" fmla="*/ 327444 w 398242"/>
              <a:gd name="connsiteY130" fmla="*/ 91090 h 93353"/>
              <a:gd name="connsiteX131" fmla="*/ 313868 w 398242"/>
              <a:gd name="connsiteY131" fmla="*/ 93353 h 93353"/>
              <a:gd name="connsiteX132" fmla="*/ 296205 w 398242"/>
              <a:gd name="connsiteY132" fmla="*/ 52931 h 93353"/>
              <a:gd name="connsiteX133" fmla="*/ 331539 w 398242"/>
              <a:gd name="connsiteY133" fmla="*/ 52931 h 93353"/>
              <a:gd name="connsiteX134" fmla="*/ 328629 w 398242"/>
              <a:gd name="connsiteY134" fmla="*/ 43982 h 93353"/>
              <a:gd name="connsiteX135" fmla="*/ 322383 w 398242"/>
              <a:gd name="connsiteY135" fmla="*/ 38056 h 93353"/>
              <a:gd name="connsiteX136" fmla="*/ 313765 w 398242"/>
              <a:gd name="connsiteY136" fmla="*/ 35897 h 93353"/>
              <a:gd name="connsiteX137" fmla="*/ 305250 w 398242"/>
              <a:gd name="connsiteY137" fmla="*/ 38056 h 93353"/>
              <a:gd name="connsiteX138" fmla="*/ 299114 w 398242"/>
              <a:gd name="connsiteY138" fmla="*/ 43982 h 93353"/>
              <a:gd name="connsiteX139" fmla="*/ 296205 w 398242"/>
              <a:gd name="connsiteY139" fmla="*/ 52931 h 93353"/>
              <a:gd name="connsiteX140" fmla="*/ 359247 w 398242"/>
              <a:gd name="connsiteY140" fmla="*/ 64466 h 93353"/>
              <a:gd name="connsiteX141" fmla="*/ 359247 w 398242"/>
              <a:gd name="connsiteY141" fmla="*/ 48943 h 93353"/>
              <a:gd name="connsiteX142" fmla="*/ 398242 w 398242"/>
              <a:gd name="connsiteY142" fmla="*/ 48943 h 93353"/>
              <a:gd name="connsiteX143" fmla="*/ 398242 w 398242"/>
              <a:gd name="connsiteY143" fmla="*/ 64466 h 93353"/>
              <a:gd name="connsiteX144" fmla="*/ 359247 w 398242"/>
              <a:gd name="connsiteY144" fmla="*/ 64466 h 9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398242" h="93353">
                <a:moveTo>
                  <a:pt x="61078" y="24582"/>
                </a:moveTo>
                <a:cubicBezTo>
                  <a:pt x="60505" y="24002"/>
                  <a:pt x="59430" y="23216"/>
                  <a:pt x="57844" y="22208"/>
                </a:cubicBezTo>
                <a:cubicBezTo>
                  <a:pt x="56265" y="21132"/>
                  <a:pt x="54328" y="20125"/>
                  <a:pt x="52032" y="19187"/>
                </a:cubicBezTo>
                <a:cubicBezTo>
                  <a:pt x="49805" y="18255"/>
                  <a:pt x="47365" y="17427"/>
                  <a:pt x="44703" y="16710"/>
                </a:cubicBezTo>
                <a:cubicBezTo>
                  <a:pt x="42049" y="15992"/>
                  <a:pt x="39319" y="15634"/>
                  <a:pt x="36520" y="15634"/>
                </a:cubicBezTo>
                <a:cubicBezTo>
                  <a:pt x="31776" y="15634"/>
                  <a:pt x="28150" y="16530"/>
                  <a:pt x="25640" y="18324"/>
                </a:cubicBezTo>
                <a:cubicBezTo>
                  <a:pt x="23193" y="20125"/>
                  <a:pt x="21972" y="22636"/>
                  <a:pt x="21972" y="25872"/>
                </a:cubicBezTo>
                <a:cubicBezTo>
                  <a:pt x="21972" y="28390"/>
                  <a:pt x="22731" y="30398"/>
                  <a:pt x="24234" y="31909"/>
                </a:cubicBezTo>
                <a:cubicBezTo>
                  <a:pt x="25820" y="33351"/>
                  <a:pt x="28150" y="34572"/>
                  <a:pt x="31239" y="35572"/>
                </a:cubicBezTo>
                <a:cubicBezTo>
                  <a:pt x="34327" y="36580"/>
                  <a:pt x="38202" y="37697"/>
                  <a:pt x="42876" y="38918"/>
                </a:cubicBezTo>
                <a:cubicBezTo>
                  <a:pt x="48833" y="40353"/>
                  <a:pt x="54004" y="42154"/>
                  <a:pt x="58389" y="44307"/>
                </a:cubicBezTo>
                <a:cubicBezTo>
                  <a:pt x="62836" y="46390"/>
                  <a:pt x="66249" y="49122"/>
                  <a:pt x="68620" y="52503"/>
                </a:cubicBezTo>
                <a:cubicBezTo>
                  <a:pt x="70992" y="55877"/>
                  <a:pt x="72178" y="60368"/>
                  <a:pt x="72178" y="65977"/>
                </a:cubicBezTo>
                <a:cubicBezTo>
                  <a:pt x="72178" y="70862"/>
                  <a:pt x="71274" y="75029"/>
                  <a:pt x="69482" y="78478"/>
                </a:cubicBezTo>
                <a:cubicBezTo>
                  <a:pt x="67682" y="81928"/>
                  <a:pt x="65207" y="84729"/>
                  <a:pt x="62050" y="86888"/>
                </a:cubicBezTo>
                <a:cubicBezTo>
                  <a:pt x="58885" y="89041"/>
                  <a:pt x="55259" y="90628"/>
                  <a:pt x="51170" y="91628"/>
                </a:cubicBezTo>
                <a:cubicBezTo>
                  <a:pt x="47144" y="92636"/>
                  <a:pt x="42876" y="93139"/>
                  <a:pt x="38347" y="93139"/>
                </a:cubicBezTo>
                <a:cubicBezTo>
                  <a:pt x="33824" y="93139"/>
                  <a:pt x="29267" y="92670"/>
                  <a:pt x="24668" y="91739"/>
                </a:cubicBezTo>
                <a:cubicBezTo>
                  <a:pt x="20145" y="90731"/>
                  <a:pt x="15760" y="89365"/>
                  <a:pt x="11527" y="87641"/>
                </a:cubicBezTo>
                <a:cubicBezTo>
                  <a:pt x="7356" y="85847"/>
                  <a:pt x="3516" y="83729"/>
                  <a:pt x="0" y="81279"/>
                </a:cubicBezTo>
                <a:lnTo>
                  <a:pt x="7860" y="65977"/>
                </a:lnTo>
                <a:cubicBezTo>
                  <a:pt x="8653" y="66695"/>
                  <a:pt x="10018" y="67702"/>
                  <a:pt x="11955" y="68992"/>
                </a:cubicBezTo>
                <a:cubicBezTo>
                  <a:pt x="13968" y="70213"/>
                  <a:pt x="16374" y="71476"/>
                  <a:pt x="19173" y="72766"/>
                </a:cubicBezTo>
                <a:cubicBezTo>
                  <a:pt x="22048" y="73987"/>
                  <a:pt x="25137" y="75029"/>
                  <a:pt x="28439" y="75891"/>
                </a:cubicBezTo>
                <a:cubicBezTo>
                  <a:pt x="31811" y="76685"/>
                  <a:pt x="35189" y="77078"/>
                  <a:pt x="38567" y="77078"/>
                </a:cubicBezTo>
                <a:cubicBezTo>
                  <a:pt x="43373" y="77078"/>
                  <a:pt x="47041" y="76284"/>
                  <a:pt x="49550" y="74705"/>
                </a:cubicBezTo>
                <a:cubicBezTo>
                  <a:pt x="52067" y="73056"/>
                  <a:pt x="53321" y="70717"/>
                  <a:pt x="53321" y="67702"/>
                </a:cubicBezTo>
                <a:cubicBezTo>
                  <a:pt x="53321" y="64970"/>
                  <a:pt x="52315" y="62852"/>
                  <a:pt x="50309" y="61341"/>
                </a:cubicBezTo>
                <a:cubicBezTo>
                  <a:pt x="48364" y="59761"/>
                  <a:pt x="45641" y="58395"/>
                  <a:pt x="42118" y="57243"/>
                </a:cubicBezTo>
                <a:cubicBezTo>
                  <a:pt x="38602" y="56091"/>
                  <a:pt x="34438" y="54835"/>
                  <a:pt x="29625" y="53469"/>
                </a:cubicBezTo>
                <a:cubicBezTo>
                  <a:pt x="23875" y="51820"/>
                  <a:pt x="19063" y="49985"/>
                  <a:pt x="15188" y="47970"/>
                </a:cubicBezTo>
                <a:cubicBezTo>
                  <a:pt x="11307" y="45962"/>
                  <a:pt x="8439" y="43410"/>
                  <a:pt x="6570" y="40319"/>
                </a:cubicBezTo>
                <a:cubicBezTo>
                  <a:pt x="4702" y="37228"/>
                  <a:pt x="3771" y="33385"/>
                  <a:pt x="3771" y="28783"/>
                </a:cubicBezTo>
                <a:cubicBezTo>
                  <a:pt x="3771" y="22457"/>
                  <a:pt x="5240" y="17179"/>
                  <a:pt x="8184" y="12936"/>
                </a:cubicBezTo>
                <a:cubicBezTo>
                  <a:pt x="11127" y="8700"/>
                  <a:pt x="15112" y="5499"/>
                  <a:pt x="20145" y="3346"/>
                </a:cubicBezTo>
                <a:cubicBezTo>
                  <a:pt x="25240" y="1118"/>
                  <a:pt x="30880" y="0"/>
                  <a:pt x="37057" y="0"/>
                </a:cubicBezTo>
                <a:cubicBezTo>
                  <a:pt x="41366" y="0"/>
                  <a:pt x="45420" y="504"/>
                  <a:pt x="49226" y="1511"/>
                </a:cubicBezTo>
                <a:cubicBezTo>
                  <a:pt x="53032" y="2442"/>
                  <a:pt x="56589" y="3705"/>
                  <a:pt x="59892" y="5285"/>
                </a:cubicBezTo>
                <a:cubicBezTo>
                  <a:pt x="63270" y="6796"/>
                  <a:pt x="66283" y="8445"/>
                  <a:pt x="68944" y="10245"/>
                </a:cubicBezTo>
                <a:lnTo>
                  <a:pt x="61078" y="24582"/>
                </a:lnTo>
                <a:close/>
                <a:moveTo>
                  <a:pt x="115254" y="93353"/>
                </a:moveTo>
                <a:cubicBezTo>
                  <a:pt x="109800" y="93353"/>
                  <a:pt x="104878" y="92456"/>
                  <a:pt x="100500" y="90662"/>
                </a:cubicBezTo>
                <a:cubicBezTo>
                  <a:pt x="96115" y="88793"/>
                  <a:pt x="92385" y="86205"/>
                  <a:pt x="89296" y="82901"/>
                </a:cubicBezTo>
                <a:cubicBezTo>
                  <a:pt x="86208" y="79596"/>
                  <a:pt x="83802" y="75857"/>
                  <a:pt x="82078" y="71690"/>
                </a:cubicBezTo>
                <a:cubicBezTo>
                  <a:pt x="80423" y="67447"/>
                  <a:pt x="79596" y="62990"/>
                  <a:pt x="79596" y="58319"/>
                </a:cubicBezTo>
                <a:cubicBezTo>
                  <a:pt x="79596" y="51999"/>
                  <a:pt x="81037" y="46211"/>
                  <a:pt x="83905" y="40967"/>
                </a:cubicBezTo>
                <a:cubicBezTo>
                  <a:pt x="86780" y="35648"/>
                  <a:pt x="90875" y="31405"/>
                  <a:pt x="96191" y="28245"/>
                </a:cubicBezTo>
                <a:cubicBezTo>
                  <a:pt x="101506" y="25085"/>
                  <a:pt x="107822" y="23499"/>
                  <a:pt x="115151" y="23499"/>
                </a:cubicBezTo>
                <a:cubicBezTo>
                  <a:pt x="122403" y="23499"/>
                  <a:pt x="128650" y="25085"/>
                  <a:pt x="133889" y="28245"/>
                </a:cubicBezTo>
                <a:cubicBezTo>
                  <a:pt x="139136" y="31405"/>
                  <a:pt x="143052" y="35572"/>
                  <a:pt x="145638" y="40747"/>
                </a:cubicBezTo>
                <a:lnTo>
                  <a:pt x="128829" y="45818"/>
                </a:lnTo>
                <a:cubicBezTo>
                  <a:pt x="127319" y="43375"/>
                  <a:pt x="125347" y="41506"/>
                  <a:pt x="122907" y="40209"/>
                </a:cubicBezTo>
                <a:cubicBezTo>
                  <a:pt x="120535" y="38843"/>
                  <a:pt x="117915" y="38159"/>
                  <a:pt x="115040" y="38159"/>
                </a:cubicBezTo>
                <a:cubicBezTo>
                  <a:pt x="111738" y="38159"/>
                  <a:pt x="108718" y="38987"/>
                  <a:pt x="105995" y="40643"/>
                </a:cubicBezTo>
                <a:cubicBezTo>
                  <a:pt x="103334" y="42292"/>
                  <a:pt x="101217" y="44665"/>
                  <a:pt x="99638" y="47756"/>
                </a:cubicBezTo>
                <a:cubicBezTo>
                  <a:pt x="98128" y="50778"/>
                  <a:pt x="97377" y="54297"/>
                  <a:pt x="97377" y="58319"/>
                </a:cubicBezTo>
                <a:cubicBezTo>
                  <a:pt x="97377" y="62272"/>
                  <a:pt x="98163" y="65798"/>
                  <a:pt x="99741" y="68888"/>
                </a:cubicBezTo>
                <a:cubicBezTo>
                  <a:pt x="101320" y="71903"/>
                  <a:pt x="103444" y="74311"/>
                  <a:pt x="106098" y="76105"/>
                </a:cubicBezTo>
                <a:cubicBezTo>
                  <a:pt x="108759" y="77830"/>
                  <a:pt x="111738" y="78692"/>
                  <a:pt x="115040" y="78692"/>
                </a:cubicBezTo>
                <a:cubicBezTo>
                  <a:pt x="117053" y="78692"/>
                  <a:pt x="118991" y="78375"/>
                  <a:pt x="120859" y="77726"/>
                </a:cubicBezTo>
                <a:cubicBezTo>
                  <a:pt x="122727" y="77009"/>
                  <a:pt x="124375" y="76036"/>
                  <a:pt x="125816" y="74815"/>
                </a:cubicBezTo>
                <a:cubicBezTo>
                  <a:pt x="127250" y="73594"/>
                  <a:pt x="128326" y="72228"/>
                  <a:pt x="129043" y="70717"/>
                </a:cubicBezTo>
                <a:lnTo>
                  <a:pt x="145851" y="75891"/>
                </a:lnTo>
                <a:cubicBezTo>
                  <a:pt x="144342" y="79196"/>
                  <a:pt x="142080" y="82183"/>
                  <a:pt x="139060" y="84839"/>
                </a:cubicBezTo>
                <a:cubicBezTo>
                  <a:pt x="136116" y="87496"/>
                  <a:pt x="132635" y="89586"/>
                  <a:pt x="128615" y="91090"/>
                </a:cubicBezTo>
                <a:cubicBezTo>
                  <a:pt x="124665" y="92601"/>
                  <a:pt x="120211" y="93353"/>
                  <a:pt x="115254" y="93353"/>
                </a:cubicBezTo>
                <a:close/>
                <a:moveTo>
                  <a:pt x="186942" y="93353"/>
                </a:moveTo>
                <a:cubicBezTo>
                  <a:pt x="181413" y="93353"/>
                  <a:pt x="176456" y="92456"/>
                  <a:pt x="172078" y="90662"/>
                </a:cubicBezTo>
                <a:cubicBezTo>
                  <a:pt x="167769" y="88793"/>
                  <a:pt x="164066" y="86240"/>
                  <a:pt x="160978" y="83004"/>
                </a:cubicBezTo>
                <a:cubicBezTo>
                  <a:pt x="157965" y="79700"/>
                  <a:pt x="155628" y="75967"/>
                  <a:pt x="153980" y="71793"/>
                </a:cubicBezTo>
                <a:cubicBezTo>
                  <a:pt x="152325" y="67557"/>
                  <a:pt x="151498" y="63100"/>
                  <a:pt x="151498" y="58429"/>
                </a:cubicBezTo>
                <a:cubicBezTo>
                  <a:pt x="151498" y="53759"/>
                  <a:pt x="152325" y="49336"/>
                  <a:pt x="153980" y="45169"/>
                </a:cubicBezTo>
                <a:cubicBezTo>
                  <a:pt x="155628" y="40926"/>
                  <a:pt x="157965" y="37194"/>
                  <a:pt x="160978" y="33958"/>
                </a:cubicBezTo>
                <a:cubicBezTo>
                  <a:pt x="164066" y="30653"/>
                  <a:pt x="167769" y="28100"/>
                  <a:pt x="172078" y="26307"/>
                </a:cubicBezTo>
                <a:cubicBezTo>
                  <a:pt x="176456" y="24437"/>
                  <a:pt x="181413" y="23499"/>
                  <a:pt x="186942" y="23499"/>
                </a:cubicBezTo>
                <a:cubicBezTo>
                  <a:pt x="192402" y="23499"/>
                  <a:pt x="197284" y="24437"/>
                  <a:pt x="201593" y="26307"/>
                </a:cubicBezTo>
                <a:cubicBezTo>
                  <a:pt x="205971" y="28100"/>
                  <a:pt x="209707" y="30653"/>
                  <a:pt x="212796" y="33958"/>
                </a:cubicBezTo>
                <a:cubicBezTo>
                  <a:pt x="215885" y="37194"/>
                  <a:pt x="218215" y="40926"/>
                  <a:pt x="219794" y="45169"/>
                </a:cubicBezTo>
                <a:cubicBezTo>
                  <a:pt x="221380" y="49336"/>
                  <a:pt x="222166" y="53759"/>
                  <a:pt x="222166" y="58429"/>
                </a:cubicBezTo>
                <a:cubicBezTo>
                  <a:pt x="222166" y="63100"/>
                  <a:pt x="221380" y="67557"/>
                  <a:pt x="219794" y="71793"/>
                </a:cubicBezTo>
                <a:cubicBezTo>
                  <a:pt x="218215" y="75967"/>
                  <a:pt x="215885" y="79700"/>
                  <a:pt x="212796" y="83004"/>
                </a:cubicBezTo>
                <a:cubicBezTo>
                  <a:pt x="209776" y="86240"/>
                  <a:pt x="206081" y="88793"/>
                  <a:pt x="201696" y="90662"/>
                </a:cubicBezTo>
                <a:cubicBezTo>
                  <a:pt x="197318" y="92456"/>
                  <a:pt x="192402" y="93353"/>
                  <a:pt x="186942" y="93353"/>
                </a:cubicBezTo>
                <a:close/>
                <a:moveTo>
                  <a:pt x="169272" y="58429"/>
                </a:moveTo>
                <a:cubicBezTo>
                  <a:pt x="169272" y="62383"/>
                  <a:pt x="170030" y="65901"/>
                  <a:pt x="171533" y="68992"/>
                </a:cubicBezTo>
                <a:cubicBezTo>
                  <a:pt x="173119" y="72014"/>
                  <a:pt x="175235" y="74380"/>
                  <a:pt x="177890" y="76105"/>
                </a:cubicBezTo>
                <a:cubicBezTo>
                  <a:pt x="180551" y="77830"/>
                  <a:pt x="183564" y="78692"/>
                  <a:pt x="186942" y="78692"/>
                </a:cubicBezTo>
                <a:cubicBezTo>
                  <a:pt x="190175" y="78692"/>
                  <a:pt x="193119" y="77830"/>
                  <a:pt x="195774" y="76105"/>
                </a:cubicBezTo>
                <a:cubicBezTo>
                  <a:pt x="198428" y="74311"/>
                  <a:pt x="200552" y="71903"/>
                  <a:pt x="202130" y="68888"/>
                </a:cubicBezTo>
                <a:cubicBezTo>
                  <a:pt x="203709" y="65798"/>
                  <a:pt x="204502" y="62272"/>
                  <a:pt x="204502" y="58319"/>
                </a:cubicBezTo>
                <a:cubicBezTo>
                  <a:pt x="204502" y="54442"/>
                  <a:pt x="203709" y="50957"/>
                  <a:pt x="202130" y="47867"/>
                </a:cubicBezTo>
                <a:cubicBezTo>
                  <a:pt x="200552" y="44776"/>
                  <a:pt x="198428" y="42402"/>
                  <a:pt x="195774" y="40747"/>
                </a:cubicBezTo>
                <a:cubicBezTo>
                  <a:pt x="193119" y="39022"/>
                  <a:pt x="190175" y="38159"/>
                  <a:pt x="186942" y="38159"/>
                </a:cubicBezTo>
                <a:cubicBezTo>
                  <a:pt x="183564" y="38159"/>
                  <a:pt x="180551" y="39063"/>
                  <a:pt x="177890" y="40857"/>
                </a:cubicBezTo>
                <a:cubicBezTo>
                  <a:pt x="175235" y="42582"/>
                  <a:pt x="173119" y="44955"/>
                  <a:pt x="171533" y="47970"/>
                </a:cubicBezTo>
                <a:cubicBezTo>
                  <a:pt x="170030" y="50992"/>
                  <a:pt x="169272" y="54476"/>
                  <a:pt x="169272" y="58429"/>
                </a:cubicBezTo>
                <a:close/>
                <a:moveTo>
                  <a:pt x="273825" y="39567"/>
                </a:moveTo>
                <a:cubicBezTo>
                  <a:pt x="268655" y="39567"/>
                  <a:pt x="263987" y="40567"/>
                  <a:pt x="259823" y="42582"/>
                </a:cubicBezTo>
                <a:cubicBezTo>
                  <a:pt x="255728" y="44596"/>
                  <a:pt x="252784" y="47508"/>
                  <a:pt x="250991" y="51316"/>
                </a:cubicBezTo>
                <a:lnTo>
                  <a:pt x="250991" y="92063"/>
                </a:lnTo>
                <a:lnTo>
                  <a:pt x="233755" y="92063"/>
                </a:lnTo>
                <a:lnTo>
                  <a:pt x="233755" y="24582"/>
                </a:lnTo>
                <a:lnTo>
                  <a:pt x="249591" y="24582"/>
                </a:lnTo>
                <a:lnTo>
                  <a:pt x="249591" y="39022"/>
                </a:lnTo>
                <a:cubicBezTo>
                  <a:pt x="251963" y="34427"/>
                  <a:pt x="254976" y="30798"/>
                  <a:pt x="258637" y="28135"/>
                </a:cubicBezTo>
                <a:cubicBezTo>
                  <a:pt x="262374" y="25479"/>
                  <a:pt x="266290" y="24002"/>
                  <a:pt x="270378" y="23719"/>
                </a:cubicBezTo>
                <a:cubicBezTo>
                  <a:pt x="271316" y="23719"/>
                  <a:pt x="272033" y="23719"/>
                  <a:pt x="272536" y="23719"/>
                </a:cubicBezTo>
                <a:cubicBezTo>
                  <a:pt x="273108" y="23719"/>
                  <a:pt x="273543" y="23754"/>
                  <a:pt x="273825" y="23823"/>
                </a:cubicBezTo>
                <a:lnTo>
                  <a:pt x="273825" y="39567"/>
                </a:lnTo>
                <a:close/>
                <a:moveTo>
                  <a:pt x="313868" y="93353"/>
                </a:moveTo>
                <a:cubicBezTo>
                  <a:pt x="308484" y="93353"/>
                  <a:pt x="303603" y="92456"/>
                  <a:pt x="299218" y="90662"/>
                </a:cubicBezTo>
                <a:cubicBezTo>
                  <a:pt x="294840" y="88793"/>
                  <a:pt x="291103" y="86240"/>
                  <a:pt x="288014" y="83004"/>
                </a:cubicBezTo>
                <a:cubicBezTo>
                  <a:pt x="284932" y="79775"/>
                  <a:pt x="282526" y="76071"/>
                  <a:pt x="280803" y="71903"/>
                </a:cubicBezTo>
                <a:cubicBezTo>
                  <a:pt x="279148" y="67736"/>
                  <a:pt x="278321" y="63348"/>
                  <a:pt x="278321" y="58754"/>
                </a:cubicBezTo>
                <a:cubicBezTo>
                  <a:pt x="278321" y="52282"/>
                  <a:pt x="279762" y="46390"/>
                  <a:pt x="282630" y="41071"/>
                </a:cubicBezTo>
                <a:cubicBezTo>
                  <a:pt x="285505" y="35752"/>
                  <a:pt x="289634" y="31515"/>
                  <a:pt x="295019" y="28356"/>
                </a:cubicBezTo>
                <a:cubicBezTo>
                  <a:pt x="300404" y="25120"/>
                  <a:pt x="306726" y="23499"/>
                  <a:pt x="313979" y="23499"/>
                </a:cubicBezTo>
                <a:cubicBezTo>
                  <a:pt x="321376" y="23499"/>
                  <a:pt x="327699" y="25120"/>
                  <a:pt x="332938" y="28356"/>
                </a:cubicBezTo>
                <a:cubicBezTo>
                  <a:pt x="338185" y="31515"/>
                  <a:pt x="342170" y="35752"/>
                  <a:pt x="344893" y="41071"/>
                </a:cubicBezTo>
                <a:cubicBezTo>
                  <a:pt x="347699" y="46321"/>
                  <a:pt x="349099" y="51999"/>
                  <a:pt x="349099" y="58105"/>
                </a:cubicBezTo>
                <a:cubicBezTo>
                  <a:pt x="349099" y="59112"/>
                  <a:pt x="349064" y="60154"/>
                  <a:pt x="348989" y="61230"/>
                </a:cubicBezTo>
                <a:cubicBezTo>
                  <a:pt x="348920" y="62307"/>
                  <a:pt x="348844" y="63210"/>
                  <a:pt x="348775" y="63928"/>
                </a:cubicBezTo>
                <a:lnTo>
                  <a:pt x="296632" y="63928"/>
                </a:lnTo>
                <a:cubicBezTo>
                  <a:pt x="296998" y="67302"/>
                  <a:pt x="297998" y="70289"/>
                  <a:pt x="299652" y="72876"/>
                </a:cubicBezTo>
                <a:cubicBezTo>
                  <a:pt x="301307" y="75463"/>
                  <a:pt x="303423" y="77437"/>
                  <a:pt x="306009" y="78803"/>
                </a:cubicBezTo>
                <a:cubicBezTo>
                  <a:pt x="308663" y="80100"/>
                  <a:pt x="311504" y="80741"/>
                  <a:pt x="314516" y="80741"/>
                </a:cubicBezTo>
                <a:cubicBezTo>
                  <a:pt x="317964" y="80741"/>
                  <a:pt x="321197" y="79920"/>
                  <a:pt x="324210" y="78264"/>
                </a:cubicBezTo>
                <a:cubicBezTo>
                  <a:pt x="327230" y="76540"/>
                  <a:pt x="329312" y="74311"/>
                  <a:pt x="330463" y="71579"/>
                </a:cubicBezTo>
                <a:lnTo>
                  <a:pt x="345217" y="75677"/>
                </a:lnTo>
                <a:cubicBezTo>
                  <a:pt x="343639" y="79127"/>
                  <a:pt x="341308" y="82183"/>
                  <a:pt x="338219" y="84839"/>
                </a:cubicBezTo>
                <a:cubicBezTo>
                  <a:pt x="335200" y="87496"/>
                  <a:pt x="331608" y="89586"/>
                  <a:pt x="327444" y="91090"/>
                </a:cubicBezTo>
                <a:cubicBezTo>
                  <a:pt x="323348" y="92601"/>
                  <a:pt x="318826" y="93353"/>
                  <a:pt x="313868" y="93353"/>
                </a:cubicBezTo>
                <a:close/>
                <a:moveTo>
                  <a:pt x="296205" y="52931"/>
                </a:moveTo>
                <a:lnTo>
                  <a:pt x="331539" y="52931"/>
                </a:lnTo>
                <a:cubicBezTo>
                  <a:pt x="331180" y="49481"/>
                  <a:pt x="330208" y="46501"/>
                  <a:pt x="328629" y="43982"/>
                </a:cubicBezTo>
                <a:cubicBezTo>
                  <a:pt x="327050" y="41471"/>
                  <a:pt x="324968" y="39491"/>
                  <a:pt x="322383" y="38056"/>
                </a:cubicBezTo>
                <a:cubicBezTo>
                  <a:pt x="319798" y="36614"/>
                  <a:pt x="316923" y="35897"/>
                  <a:pt x="313765" y="35897"/>
                </a:cubicBezTo>
                <a:cubicBezTo>
                  <a:pt x="310676" y="35897"/>
                  <a:pt x="307836" y="36614"/>
                  <a:pt x="305250" y="38056"/>
                </a:cubicBezTo>
                <a:cubicBezTo>
                  <a:pt x="302741" y="39491"/>
                  <a:pt x="300693" y="41471"/>
                  <a:pt x="299114" y="43982"/>
                </a:cubicBezTo>
                <a:cubicBezTo>
                  <a:pt x="297535" y="46501"/>
                  <a:pt x="296563" y="49481"/>
                  <a:pt x="296205" y="52931"/>
                </a:cubicBezTo>
                <a:close/>
                <a:moveTo>
                  <a:pt x="359247" y="64466"/>
                </a:moveTo>
                <a:lnTo>
                  <a:pt x="359247" y="48943"/>
                </a:lnTo>
                <a:lnTo>
                  <a:pt x="398242" y="48943"/>
                </a:lnTo>
                <a:lnTo>
                  <a:pt x="398242" y="64466"/>
                </a:lnTo>
                <a:lnTo>
                  <a:pt x="359247" y="64466"/>
                </a:lnTo>
                <a:close/>
              </a:path>
            </a:pathLst>
          </a:custGeom>
          <a:solidFill>
            <a:srgbClr val="FFFFFF"/>
          </a:solidFill>
          <a:ln w="6891" cap="sq">
            <a:noFill/>
            <a:prstDash val="solid"/>
            <a:miter/>
          </a:ln>
        </p:spPr>
        <p:txBody>
          <a:bodyPr rtlCol="0" anchor="ctr"/>
          <a:lstStyle/>
          <a:p>
            <a:endParaRPr lang="en-US" sz="1701"/>
          </a:p>
        </p:txBody>
      </p:sp>
      <p:sp>
        <p:nvSpPr>
          <p:cNvPr id="138" name="Freeform 137">
            <a:extLst>
              <a:ext uri="{FF2B5EF4-FFF2-40B4-BE49-F238E27FC236}">
                <a16:creationId xmlns:a16="http://schemas.microsoft.com/office/drawing/2014/main" id="{8BCA2AF6-DF31-D640-B456-DE12DB8CAEB3}"/>
              </a:ext>
            </a:extLst>
          </p:cNvPr>
          <p:cNvSpPr/>
          <p:nvPr/>
        </p:nvSpPr>
        <p:spPr>
          <a:xfrm>
            <a:off x="3235784" y="2565223"/>
            <a:ext cx="332953" cy="90041"/>
          </a:xfrm>
          <a:custGeom>
            <a:avLst/>
            <a:gdLst>
              <a:gd name="connsiteX0" fmla="*/ 38347 w 352366"/>
              <a:gd name="connsiteY0" fmla="*/ 95292 h 95291"/>
              <a:gd name="connsiteX1" fmla="*/ 24558 w 352366"/>
              <a:gd name="connsiteY1" fmla="*/ 91842 h 95291"/>
              <a:gd name="connsiteX2" fmla="*/ 15078 w 352366"/>
              <a:gd name="connsiteY2" fmla="*/ 82252 h 95291"/>
              <a:gd name="connsiteX3" fmla="*/ 15078 w 352366"/>
              <a:gd name="connsiteY3" fmla="*/ 94002 h 95291"/>
              <a:gd name="connsiteX4" fmla="*/ 0 w 352366"/>
              <a:gd name="connsiteY4" fmla="*/ 94002 h 95291"/>
              <a:gd name="connsiteX5" fmla="*/ 0 w 352366"/>
              <a:gd name="connsiteY5" fmla="*/ 0 h 95291"/>
              <a:gd name="connsiteX6" fmla="*/ 17236 w 352366"/>
              <a:gd name="connsiteY6" fmla="*/ 0 h 95291"/>
              <a:gd name="connsiteX7" fmla="*/ 17236 w 352366"/>
              <a:gd name="connsiteY7" fmla="*/ 38373 h 95291"/>
              <a:gd name="connsiteX8" fmla="*/ 26605 w 352366"/>
              <a:gd name="connsiteY8" fmla="*/ 28887 h 95291"/>
              <a:gd name="connsiteX9" fmla="*/ 40394 w 352366"/>
              <a:gd name="connsiteY9" fmla="*/ 25437 h 95291"/>
              <a:gd name="connsiteX10" fmla="*/ 52349 w 352366"/>
              <a:gd name="connsiteY10" fmla="*/ 28245 h 95291"/>
              <a:gd name="connsiteX11" fmla="*/ 61615 w 352366"/>
              <a:gd name="connsiteY11" fmla="*/ 35897 h 95291"/>
              <a:gd name="connsiteX12" fmla="*/ 67648 w 352366"/>
              <a:gd name="connsiteY12" fmla="*/ 47108 h 95291"/>
              <a:gd name="connsiteX13" fmla="*/ 69806 w 352366"/>
              <a:gd name="connsiteY13" fmla="*/ 60582 h 95291"/>
              <a:gd name="connsiteX14" fmla="*/ 67434 w 352366"/>
              <a:gd name="connsiteY14" fmla="*/ 74056 h 95291"/>
              <a:gd name="connsiteX15" fmla="*/ 60753 w 352366"/>
              <a:gd name="connsiteY15" fmla="*/ 85164 h 95291"/>
              <a:gd name="connsiteX16" fmla="*/ 50846 w 352366"/>
              <a:gd name="connsiteY16" fmla="*/ 92705 h 95291"/>
              <a:gd name="connsiteX17" fmla="*/ 38347 w 352366"/>
              <a:gd name="connsiteY17" fmla="*/ 95292 h 95291"/>
              <a:gd name="connsiteX18" fmla="*/ 33500 w 352366"/>
              <a:gd name="connsiteY18" fmla="*/ 80631 h 95291"/>
              <a:gd name="connsiteX19" fmla="*/ 41042 w 352366"/>
              <a:gd name="connsiteY19" fmla="*/ 79017 h 95291"/>
              <a:gd name="connsiteX20" fmla="*/ 46965 w 352366"/>
              <a:gd name="connsiteY20" fmla="*/ 74705 h 95291"/>
              <a:gd name="connsiteX21" fmla="*/ 50846 w 352366"/>
              <a:gd name="connsiteY21" fmla="*/ 68343 h 95291"/>
              <a:gd name="connsiteX22" fmla="*/ 52246 w 352366"/>
              <a:gd name="connsiteY22" fmla="*/ 60692 h 95291"/>
              <a:gd name="connsiteX23" fmla="*/ 49985 w 352366"/>
              <a:gd name="connsiteY23" fmla="*/ 50447 h 95291"/>
              <a:gd name="connsiteX24" fmla="*/ 43731 w 352366"/>
              <a:gd name="connsiteY24" fmla="*/ 42906 h 95291"/>
              <a:gd name="connsiteX25" fmla="*/ 34575 w 352366"/>
              <a:gd name="connsiteY25" fmla="*/ 40098 h 95291"/>
              <a:gd name="connsiteX26" fmla="*/ 27357 w 352366"/>
              <a:gd name="connsiteY26" fmla="*/ 41823 h 95291"/>
              <a:gd name="connsiteX27" fmla="*/ 21324 w 352366"/>
              <a:gd name="connsiteY27" fmla="*/ 46570 h 95291"/>
              <a:gd name="connsiteX28" fmla="*/ 17236 w 352366"/>
              <a:gd name="connsiteY28" fmla="*/ 53255 h 95291"/>
              <a:gd name="connsiteX29" fmla="*/ 17236 w 352366"/>
              <a:gd name="connsiteY29" fmla="*/ 69316 h 95291"/>
              <a:gd name="connsiteX30" fmla="*/ 19711 w 352366"/>
              <a:gd name="connsiteY30" fmla="*/ 73953 h 95291"/>
              <a:gd name="connsiteX31" fmla="*/ 23696 w 352366"/>
              <a:gd name="connsiteY31" fmla="*/ 77506 h 95291"/>
              <a:gd name="connsiteX32" fmla="*/ 28543 w 352366"/>
              <a:gd name="connsiteY32" fmla="*/ 79769 h 95291"/>
              <a:gd name="connsiteX33" fmla="*/ 33500 w 352366"/>
              <a:gd name="connsiteY33" fmla="*/ 80631 h 95291"/>
              <a:gd name="connsiteX34" fmla="*/ 112675 w 352366"/>
              <a:gd name="connsiteY34" fmla="*/ 95292 h 95291"/>
              <a:gd name="connsiteX35" fmla="*/ 97811 w 352366"/>
              <a:gd name="connsiteY35" fmla="*/ 92601 h 95291"/>
              <a:gd name="connsiteX36" fmla="*/ 86718 w 352366"/>
              <a:gd name="connsiteY36" fmla="*/ 84943 h 95291"/>
              <a:gd name="connsiteX37" fmla="*/ 79713 w 352366"/>
              <a:gd name="connsiteY37" fmla="*/ 73732 h 95291"/>
              <a:gd name="connsiteX38" fmla="*/ 77238 w 352366"/>
              <a:gd name="connsiteY38" fmla="*/ 60368 h 95291"/>
              <a:gd name="connsiteX39" fmla="*/ 79713 w 352366"/>
              <a:gd name="connsiteY39" fmla="*/ 47108 h 95291"/>
              <a:gd name="connsiteX40" fmla="*/ 86718 w 352366"/>
              <a:gd name="connsiteY40" fmla="*/ 35897 h 95291"/>
              <a:gd name="connsiteX41" fmla="*/ 97811 w 352366"/>
              <a:gd name="connsiteY41" fmla="*/ 28245 h 95291"/>
              <a:gd name="connsiteX42" fmla="*/ 112675 w 352366"/>
              <a:gd name="connsiteY42" fmla="*/ 25437 h 95291"/>
              <a:gd name="connsiteX43" fmla="*/ 127326 w 352366"/>
              <a:gd name="connsiteY43" fmla="*/ 28245 h 95291"/>
              <a:gd name="connsiteX44" fmla="*/ 138529 w 352366"/>
              <a:gd name="connsiteY44" fmla="*/ 35897 h 95291"/>
              <a:gd name="connsiteX45" fmla="*/ 145534 w 352366"/>
              <a:gd name="connsiteY45" fmla="*/ 47108 h 95291"/>
              <a:gd name="connsiteX46" fmla="*/ 147906 w 352366"/>
              <a:gd name="connsiteY46" fmla="*/ 60368 h 95291"/>
              <a:gd name="connsiteX47" fmla="*/ 145534 w 352366"/>
              <a:gd name="connsiteY47" fmla="*/ 73732 h 95291"/>
              <a:gd name="connsiteX48" fmla="*/ 138529 w 352366"/>
              <a:gd name="connsiteY48" fmla="*/ 84943 h 95291"/>
              <a:gd name="connsiteX49" fmla="*/ 127436 w 352366"/>
              <a:gd name="connsiteY49" fmla="*/ 92601 h 95291"/>
              <a:gd name="connsiteX50" fmla="*/ 112675 w 352366"/>
              <a:gd name="connsiteY50" fmla="*/ 95292 h 95291"/>
              <a:gd name="connsiteX51" fmla="*/ 95012 w 352366"/>
              <a:gd name="connsiteY51" fmla="*/ 60368 h 95291"/>
              <a:gd name="connsiteX52" fmla="*/ 97273 w 352366"/>
              <a:gd name="connsiteY52" fmla="*/ 70931 h 95291"/>
              <a:gd name="connsiteX53" fmla="*/ 103630 w 352366"/>
              <a:gd name="connsiteY53" fmla="*/ 78044 h 95291"/>
              <a:gd name="connsiteX54" fmla="*/ 112675 w 352366"/>
              <a:gd name="connsiteY54" fmla="*/ 80631 h 95291"/>
              <a:gd name="connsiteX55" fmla="*/ 121514 w 352366"/>
              <a:gd name="connsiteY55" fmla="*/ 78044 h 95291"/>
              <a:gd name="connsiteX56" fmla="*/ 127871 w 352366"/>
              <a:gd name="connsiteY56" fmla="*/ 70827 h 95291"/>
              <a:gd name="connsiteX57" fmla="*/ 130235 w 352366"/>
              <a:gd name="connsiteY57" fmla="*/ 60258 h 95291"/>
              <a:gd name="connsiteX58" fmla="*/ 127871 w 352366"/>
              <a:gd name="connsiteY58" fmla="*/ 49805 h 95291"/>
              <a:gd name="connsiteX59" fmla="*/ 121514 w 352366"/>
              <a:gd name="connsiteY59" fmla="*/ 42685 h 95291"/>
              <a:gd name="connsiteX60" fmla="*/ 112675 w 352366"/>
              <a:gd name="connsiteY60" fmla="*/ 40098 h 95291"/>
              <a:gd name="connsiteX61" fmla="*/ 103630 w 352366"/>
              <a:gd name="connsiteY61" fmla="*/ 42796 h 95291"/>
              <a:gd name="connsiteX62" fmla="*/ 97273 w 352366"/>
              <a:gd name="connsiteY62" fmla="*/ 49909 h 95291"/>
              <a:gd name="connsiteX63" fmla="*/ 95012 w 352366"/>
              <a:gd name="connsiteY63" fmla="*/ 60368 h 95291"/>
              <a:gd name="connsiteX64" fmla="*/ 154862 w 352366"/>
              <a:gd name="connsiteY64" fmla="*/ 74056 h 95291"/>
              <a:gd name="connsiteX65" fmla="*/ 158523 w 352366"/>
              <a:gd name="connsiteY65" fmla="*/ 62521 h 95291"/>
              <a:gd name="connsiteX66" fmla="*/ 168755 w 352366"/>
              <a:gd name="connsiteY66" fmla="*/ 54869 h 95291"/>
              <a:gd name="connsiteX67" fmla="*/ 183840 w 352366"/>
              <a:gd name="connsiteY67" fmla="*/ 52172 h 95291"/>
              <a:gd name="connsiteX68" fmla="*/ 192347 w 352366"/>
              <a:gd name="connsiteY68" fmla="*/ 52820 h 95291"/>
              <a:gd name="connsiteX69" fmla="*/ 199993 w 352366"/>
              <a:gd name="connsiteY69" fmla="*/ 54869 h 95291"/>
              <a:gd name="connsiteX70" fmla="*/ 199993 w 352366"/>
              <a:gd name="connsiteY70" fmla="*/ 51309 h 95291"/>
              <a:gd name="connsiteX71" fmla="*/ 196119 w 352366"/>
              <a:gd name="connsiteY71" fmla="*/ 41395 h 95291"/>
              <a:gd name="connsiteX72" fmla="*/ 184915 w 352366"/>
              <a:gd name="connsiteY72" fmla="*/ 37835 h 95291"/>
              <a:gd name="connsiteX73" fmla="*/ 174360 w 352366"/>
              <a:gd name="connsiteY73" fmla="*/ 39781 h 95291"/>
              <a:gd name="connsiteX74" fmla="*/ 163798 w 352366"/>
              <a:gd name="connsiteY74" fmla="*/ 45493 h 95291"/>
              <a:gd name="connsiteX75" fmla="*/ 158309 w 352366"/>
              <a:gd name="connsiteY75" fmla="*/ 34172 h 95291"/>
              <a:gd name="connsiteX76" fmla="*/ 171988 w 352366"/>
              <a:gd name="connsiteY76" fmla="*/ 27597 h 95291"/>
              <a:gd name="connsiteX77" fmla="*/ 186749 w 352366"/>
              <a:gd name="connsiteY77" fmla="*/ 25437 h 95291"/>
              <a:gd name="connsiteX78" fmla="*/ 209156 w 352366"/>
              <a:gd name="connsiteY78" fmla="*/ 32661 h 95291"/>
              <a:gd name="connsiteX79" fmla="*/ 217229 w 352366"/>
              <a:gd name="connsiteY79" fmla="*/ 53255 h 95291"/>
              <a:gd name="connsiteX80" fmla="*/ 217229 w 352366"/>
              <a:gd name="connsiteY80" fmla="*/ 74705 h 95291"/>
              <a:gd name="connsiteX81" fmla="*/ 218201 w 352366"/>
              <a:gd name="connsiteY81" fmla="*/ 78589 h 95291"/>
              <a:gd name="connsiteX82" fmla="*/ 221324 w 352366"/>
              <a:gd name="connsiteY82" fmla="*/ 79989 h 95291"/>
              <a:gd name="connsiteX83" fmla="*/ 221324 w 352366"/>
              <a:gd name="connsiteY83" fmla="*/ 94002 h 95291"/>
              <a:gd name="connsiteX84" fmla="*/ 217126 w 352366"/>
              <a:gd name="connsiteY84" fmla="*/ 94650 h 95291"/>
              <a:gd name="connsiteX85" fmla="*/ 214003 w 352366"/>
              <a:gd name="connsiteY85" fmla="*/ 94864 h 95291"/>
              <a:gd name="connsiteX86" fmla="*/ 206136 w 352366"/>
              <a:gd name="connsiteY86" fmla="*/ 92601 h 95291"/>
              <a:gd name="connsiteX87" fmla="*/ 202902 w 352366"/>
              <a:gd name="connsiteY87" fmla="*/ 86889 h 95291"/>
              <a:gd name="connsiteX88" fmla="*/ 202578 w 352366"/>
              <a:gd name="connsiteY88" fmla="*/ 83439 h 95291"/>
              <a:gd name="connsiteX89" fmla="*/ 191596 w 352366"/>
              <a:gd name="connsiteY89" fmla="*/ 92277 h 95291"/>
              <a:gd name="connsiteX90" fmla="*/ 178234 w 352366"/>
              <a:gd name="connsiteY90" fmla="*/ 95292 h 95291"/>
              <a:gd name="connsiteX91" fmla="*/ 166169 w 352366"/>
              <a:gd name="connsiteY91" fmla="*/ 92601 h 95291"/>
              <a:gd name="connsiteX92" fmla="*/ 157875 w 352366"/>
              <a:gd name="connsiteY92" fmla="*/ 84943 h 95291"/>
              <a:gd name="connsiteX93" fmla="*/ 154862 w 352366"/>
              <a:gd name="connsiteY93" fmla="*/ 74056 h 95291"/>
              <a:gd name="connsiteX94" fmla="*/ 196767 w 352366"/>
              <a:gd name="connsiteY94" fmla="*/ 77506 h 95291"/>
              <a:gd name="connsiteX95" fmla="*/ 199028 w 352366"/>
              <a:gd name="connsiteY95" fmla="*/ 74491 h 95291"/>
              <a:gd name="connsiteX96" fmla="*/ 199993 w 352366"/>
              <a:gd name="connsiteY96" fmla="*/ 71579 h 95291"/>
              <a:gd name="connsiteX97" fmla="*/ 199993 w 352366"/>
              <a:gd name="connsiteY97" fmla="*/ 64790 h 95291"/>
              <a:gd name="connsiteX98" fmla="*/ 193209 w 352366"/>
              <a:gd name="connsiteY98" fmla="*/ 62845 h 95291"/>
              <a:gd name="connsiteX99" fmla="*/ 186528 w 352366"/>
              <a:gd name="connsiteY99" fmla="*/ 62093 h 95291"/>
              <a:gd name="connsiteX100" fmla="*/ 175435 w 352366"/>
              <a:gd name="connsiteY100" fmla="*/ 65004 h 95291"/>
              <a:gd name="connsiteX101" fmla="*/ 171126 w 352366"/>
              <a:gd name="connsiteY101" fmla="*/ 72655 h 95291"/>
              <a:gd name="connsiteX102" fmla="*/ 172526 w 352366"/>
              <a:gd name="connsiteY102" fmla="*/ 77616 h 95291"/>
              <a:gd name="connsiteX103" fmla="*/ 176725 w 352366"/>
              <a:gd name="connsiteY103" fmla="*/ 81279 h 95291"/>
              <a:gd name="connsiteX104" fmla="*/ 183192 w 352366"/>
              <a:gd name="connsiteY104" fmla="*/ 82680 h 95291"/>
              <a:gd name="connsiteX105" fmla="*/ 190734 w 352366"/>
              <a:gd name="connsiteY105" fmla="*/ 81176 h 95291"/>
              <a:gd name="connsiteX106" fmla="*/ 196767 w 352366"/>
              <a:gd name="connsiteY106" fmla="*/ 77506 h 95291"/>
              <a:gd name="connsiteX107" fmla="*/ 273398 w 352366"/>
              <a:gd name="connsiteY107" fmla="*/ 41506 h 95291"/>
              <a:gd name="connsiteX108" fmla="*/ 259389 w 352366"/>
              <a:gd name="connsiteY108" fmla="*/ 44521 h 95291"/>
              <a:gd name="connsiteX109" fmla="*/ 250557 w 352366"/>
              <a:gd name="connsiteY109" fmla="*/ 53255 h 95291"/>
              <a:gd name="connsiteX110" fmla="*/ 250557 w 352366"/>
              <a:gd name="connsiteY110" fmla="*/ 94002 h 95291"/>
              <a:gd name="connsiteX111" fmla="*/ 233321 w 352366"/>
              <a:gd name="connsiteY111" fmla="*/ 94002 h 95291"/>
              <a:gd name="connsiteX112" fmla="*/ 233321 w 352366"/>
              <a:gd name="connsiteY112" fmla="*/ 26521 h 95291"/>
              <a:gd name="connsiteX113" fmla="*/ 249157 w 352366"/>
              <a:gd name="connsiteY113" fmla="*/ 26521 h 95291"/>
              <a:gd name="connsiteX114" fmla="*/ 249157 w 352366"/>
              <a:gd name="connsiteY114" fmla="*/ 40961 h 95291"/>
              <a:gd name="connsiteX115" fmla="*/ 258210 w 352366"/>
              <a:gd name="connsiteY115" fmla="*/ 30074 h 95291"/>
              <a:gd name="connsiteX116" fmla="*/ 269951 w 352366"/>
              <a:gd name="connsiteY116" fmla="*/ 25658 h 95291"/>
              <a:gd name="connsiteX117" fmla="*/ 272102 w 352366"/>
              <a:gd name="connsiteY117" fmla="*/ 25658 h 95291"/>
              <a:gd name="connsiteX118" fmla="*/ 273398 w 352366"/>
              <a:gd name="connsiteY118" fmla="*/ 25762 h 95291"/>
              <a:gd name="connsiteX119" fmla="*/ 273398 w 352366"/>
              <a:gd name="connsiteY119" fmla="*/ 41506 h 95291"/>
              <a:gd name="connsiteX120" fmla="*/ 278362 w 352366"/>
              <a:gd name="connsiteY120" fmla="*/ 60258 h 95291"/>
              <a:gd name="connsiteX121" fmla="*/ 282133 w 352366"/>
              <a:gd name="connsiteY121" fmla="*/ 42582 h 95291"/>
              <a:gd name="connsiteX122" fmla="*/ 292799 w 352366"/>
              <a:gd name="connsiteY122" fmla="*/ 30074 h 95291"/>
              <a:gd name="connsiteX123" fmla="*/ 308415 w 352366"/>
              <a:gd name="connsiteY123" fmla="*/ 25437 h 95291"/>
              <a:gd name="connsiteX124" fmla="*/ 321776 w 352366"/>
              <a:gd name="connsiteY124" fmla="*/ 29108 h 95291"/>
              <a:gd name="connsiteX125" fmla="*/ 331146 w 352366"/>
              <a:gd name="connsiteY125" fmla="*/ 38373 h 95291"/>
              <a:gd name="connsiteX126" fmla="*/ 331146 w 352366"/>
              <a:gd name="connsiteY126" fmla="*/ 0 h 95291"/>
              <a:gd name="connsiteX127" fmla="*/ 348382 w 352366"/>
              <a:gd name="connsiteY127" fmla="*/ 0 h 95291"/>
              <a:gd name="connsiteX128" fmla="*/ 348382 w 352366"/>
              <a:gd name="connsiteY128" fmla="*/ 74705 h 95291"/>
              <a:gd name="connsiteX129" fmla="*/ 349243 w 352366"/>
              <a:gd name="connsiteY129" fmla="*/ 78589 h 95291"/>
              <a:gd name="connsiteX130" fmla="*/ 352367 w 352366"/>
              <a:gd name="connsiteY130" fmla="*/ 79989 h 95291"/>
              <a:gd name="connsiteX131" fmla="*/ 352367 w 352366"/>
              <a:gd name="connsiteY131" fmla="*/ 94002 h 95291"/>
              <a:gd name="connsiteX132" fmla="*/ 345045 w 352366"/>
              <a:gd name="connsiteY132" fmla="*/ 94864 h 95291"/>
              <a:gd name="connsiteX133" fmla="*/ 337399 w 352366"/>
              <a:gd name="connsiteY133" fmla="*/ 92601 h 95291"/>
              <a:gd name="connsiteX134" fmla="*/ 334055 w 352366"/>
              <a:gd name="connsiteY134" fmla="*/ 86564 h 95291"/>
              <a:gd name="connsiteX135" fmla="*/ 333731 w 352366"/>
              <a:gd name="connsiteY135" fmla="*/ 82252 h 95291"/>
              <a:gd name="connsiteX136" fmla="*/ 323610 w 352366"/>
              <a:gd name="connsiteY136" fmla="*/ 91953 h 95291"/>
              <a:gd name="connsiteX137" fmla="*/ 310359 w 352366"/>
              <a:gd name="connsiteY137" fmla="*/ 95292 h 95291"/>
              <a:gd name="connsiteX138" fmla="*/ 297535 w 352366"/>
              <a:gd name="connsiteY138" fmla="*/ 92601 h 95291"/>
              <a:gd name="connsiteX139" fmla="*/ 287414 w 352366"/>
              <a:gd name="connsiteY139" fmla="*/ 85164 h 95291"/>
              <a:gd name="connsiteX140" fmla="*/ 280733 w 352366"/>
              <a:gd name="connsiteY140" fmla="*/ 73953 h 95291"/>
              <a:gd name="connsiteX141" fmla="*/ 278362 w 352366"/>
              <a:gd name="connsiteY141" fmla="*/ 60258 h 95291"/>
              <a:gd name="connsiteX142" fmla="*/ 331146 w 352366"/>
              <a:gd name="connsiteY142" fmla="*/ 69316 h 95291"/>
              <a:gd name="connsiteX143" fmla="*/ 331146 w 352366"/>
              <a:gd name="connsiteY143" fmla="*/ 53255 h 95291"/>
              <a:gd name="connsiteX144" fmla="*/ 327057 w 352366"/>
              <a:gd name="connsiteY144" fmla="*/ 46570 h 95291"/>
              <a:gd name="connsiteX145" fmla="*/ 320700 w 352366"/>
              <a:gd name="connsiteY145" fmla="*/ 41823 h 95291"/>
              <a:gd name="connsiteX146" fmla="*/ 313806 w 352366"/>
              <a:gd name="connsiteY146" fmla="*/ 40098 h 95291"/>
              <a:gd name="connsiteX147" fmla="*/ 306588 w 352366"/>
              <a:gd name="connsiteY147" fmla="*/ 41823 h 95291"/>
              <a:gd name="connsiteX148" fmla="*/ 300982 w 352366"/>
              <a:gd name="connsiteY148" fmla="*/ 46245 h 95291"/>
              <a:gd name="connsiteX149" fmla="*/ 297432 w 352366"/>
              <a:gd name="connsiteY149" fmla="*/ 52820 h 95291"/>
              <a:gd name="connsiteX150" fmla="*/ 296246 w 352366"/>
              <a:gd name="connsiteY150" fmla="*/ 60692 h 95291"/>
              <a:gd name="connsiteX151" fmla="*/ 297535 w 352366"/>
              <a:gd name="connsiteY151" fmla="*/ 68454 h 95291"/>
              <a:gd name="connsiteX152" fmla="*/ 301417 w 352366"/>
              <a:gd name="connsiteY152" fmla="*/ 74815 h 95291"/>
              <a:gd name="connsiteX153" fmla="*/ 307449 w 352366"/>
              <a:gd name="connsiteY153" fmla="*/ 79127 h 95291"/>
              <a:gd name="connsiteX154" fmla="*/ 314882 w 352366"/>
              <a:gd name="connsiteY154" fmla="*/ 80631 h 95291"/>
              <a:gd name="connsiteX155" fmla="*/ 319728 w 352366"/>
              <a:gd name="connsiteY155" fmla="*/ 79769 h 95291"/>
              <a:gd name="connsiteX156" fmla="*/ 324575 w 352366"/>
              <a:gd name="connsiteY156" fmla="*/ 77506 h 95291"/>
              <a:gd name="connsiteX157" fmla="*/ 328560 w 352366"/>
              <a:gd name="connsiteY157" fmla="*/ 73842 h 95291"/>
              <a:gd name="connsiteX158" fmla="*/ 331146 w 352366"/>
              <a:gd name="connsiteY158" fmla="*/ 69316 h 95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352366" h="95291">
                <a:moveTo>
                  <a:pt x="38347" y="95292"/>
                </a:moveTo>
                <a:cubicBezTo>
                  <a:pt x="33176" y="95292"/>
                  <a:pt x="28584" y="94147"/>
                  <a:pt x="24558" y="91842"/>
                </a:cubicBezTo>
                <a:cubicBezTo>
                  <a:pt x="20538" y="89476"/>
                  <a:pt x="17381" y="86274"/>
                  <a:pt x="15078" y="82252"/>
                </a:cubicBezTo>
                <a:lnTo>
                  <a:pt x="15078" y="94002"/>
                </a:lnTo>
                <a:lnTo>
                  <a:pt x="0" y="94002"/>
                </a:lnTo>
                <a:lnTo>
                  <a:pt x="0" y="0"/>
                </a:lnTo>
                <a:lnTo>
                  <a:pt x="17236" y="0"/>
                </a:lnTo>
                <a:lnTo>
                  <a:pt x="17236" y="38373"/>
                </a:lnTo>
                <a:cubicBezTo>
                  <a:pt x="19601" y="34351"/>
                  <a:pt x="22731" y="31191"/>
                  <a:pt x="26605" y="28887"/>
                </a:cubicBezTo>
                <a:cubicBezTo>
                  <a:pt x="30556" y="26590"/>
                  <a:pt x="35155" y="25437"/>
                  <a:pt x="40394" y="25437"/>
                </a:cubicBezTo>
                <a:cubicBezTo>
                  <a:pt x="44772" y="25437"/>
                  <a:pt x="48764" y="26376"/>
                  <a:pt x="52349" y="28245"/>
                </a:cubicBezTo>
                <a:cubicBezTo>
                  <a:pt x="55941" y="30039"/>
                  <a:pt x="59030" y="32592"/>
                  <a:pt x="61615" y="35897"/>
                </a:cubicBezTo>
                <a:cubicBezTo>
                  <a:pt x="64277" y="39132"/>
                  <a:pt x="66283" y="42865"/>
                  <a:pt x="67648" y="47108"/>
                </a:cubicBezTo>
                <a:cubicBezTo>
                  <a:pt x="69089" y="51275"/>
                  <a:pt x="69806" y="55766"/>
                  <a:pt x="69806" y="60582"/>
                </a:cubicBezTo>
                <a:cubicBezTo>
                  <a:pt x="69806" y="65329"/>
                  <a:pt x="69013" y="69820"/>
                  <a:pt x="67434" y="74056"/>
                </a:cubicBezTo>
                <a:cubicBezTo>
                  <a:pt x="65855" y="78223"/>
                  <a:pt x="63628" y="81928"/>
                  <a:pt x="60753" y="85164"/>
                </a:cubicBezTo>
                <a:cubicBezTo>
                  <a:pt x="57954" y="88393"/>
                  <a:pt x="54652" y="90911"/>
                  <a:pt x="50846" y="92705"/>
                </a:cubicBezTo>
                <a:cubicBezTo>
                  <a:pt x="47041" y="94429"/>
                  <a:pt x="42869" y="95292"/>
                  <a:pt x="38347" y="95292"/>
                </a:cubicBezTo>
                <a:close/>
                <a:moveTo>
                  <a:pt x="33500" y="80631"/>
                </a:moveTo>
                <a:cubicBezTo>
                  <a:pt x="36299" y="80631"/>
                  <a:pt x="38815" y="80093"/>
                  <a:pt x="41042" y="79017"/>
                </a:cubicBezTo>
                <a:cubicBezTo>
                  <a:pt x="43338" y="77940"/>
                  <a:pt x="45317" y="76498"/>
                  <a:pt x="46965" y="74705"/>
                </a:cubicBezTo>
                <a:cubicBezTo>
                  <a:pt x="48688" y="72911"/>
                  <a:pt x="49985" y="70786"/>
                  <a:pt x="50846" y="68343"/>
                </a:cubicBezTo>
                <a:cubicBezTo>
                  <a:pt x="51777" y="65901"/>
                  <a:pt x="52246" y="63348"/>
                  <a:pt x="52246" y="60692"/>
                </a:cubicBezTo>
                <a:cubicBezTo>
                  <a:pt x="52246" y="56953"/>
                  <a:pt x="51487" y="53538"/>
                  <a:pt x="49985" y="50447"/>
                </a:cubicBezTo>
                <a:cubicBezTo>
                  <a:pt x="48474" y="47287"/>
                  <a:pt x="46392" y="44776"/>
                  <a:pt x="43731" y="42906"/>
                </a:cubicBezTo>
                <a:cubicBezTo>
                  <a:pt x="41146" y="41037"/>
                  <a:pt x="38099" y="40098"/>
                  <a:pt x="34575" y="40098"/>
                </a:cubicBezTo>
                <a:cubicBezTo>
                  <a:pt x="32066" y="40098"/>
                  <a:pt x="29660" y="40678"/>
                  <a:pt x="27357" y="41823"/>
                </a:cubicBezTo>
                <a:cubicBezTo>
                  <a:pt x="25137" y="42975"/>
                  <a:pt x="23124" y="44555"/>
                  <a:pt x="21324" y="46570"/>
                </a:cubicBezTo>
                <a:cubicBezTo>
                  <a:pt x="19601" y="48508"/>
                  <a:pt x="18243" y="50737"/>
                  <a:pt x="17236" y="53255"/>
                </a:cubicBezTo>
                <a:lnTo>
                  <a:pt x="17236" y="69316"/>
                </a:lnTo>
                <a:cubicBezTo>
                  <a:pt x="17739" y="71041"/>
                  <a:pt x="18560" y="72587"/>
                  <a:pt x="19711" y="73953"/>
                </a:cubicBezTo>
                <a:cubicBezTo>
                  <a:pt x="20863" y="75319"/>
                  <a:pt x="22186" y="76498"/>
                  <a:pt x="23696" y="77506"/>
                </a:cubicBezTo>
                <a:cubicBezTo>
                  <a:pt x="25275" y="78444"/>
                  <a:pt x="26895" y="79196"/>
                  <a:pt x="28543" y="79769"/>
                </a:cubicBezTo>
                <a:cubicBezTo>
                  <a:pt x="30266" y="80348"/>
                  <a:pt x="31921" y="80631"/>
                  <a:pt x="33500" y="80631"/>
                </a:cubicBezTo>
                <a:close/>
                <a:moveTo>
                  <a:pt x="112675" y="95292"/>
                </a:moveTo>
                <a:cubicBezTo>
                  <a:pt x="107146" y="95292"/>
                  <a:pt x="102196" y="94395"/>
                  <a:pt x="97811" y="92601"/>
                </a:cubicBezTo>
                <a:cubicBezTo>
                  <a:pt x="93502" y="90731"/>
                  <a:pt x="89807" y="88179"/>
                  <a:pt x="86718" y="84943"/>
                </a:cubicBezTo>
                <a:cubicBezTo>
                  <a:pt x="83698" y="81638"/>
                  <a:pt x="81368" y="77906"/>
                  <a:pt x="79713" y="73732"/>
                </a:cubicBezTo>
                <a:cubicBezTo>
                  <a:pt x="78065" y="69496"/>
                  <a:pt x="77238" y="65039"/>
                  <a:pt x="77238" y="60368"/>
                </a:cubicBezTo>
                <a:cubicBezTo>
                  <a:pt x="77238" y="55697"/>
                  <a:pt x="78065" y="51275"/>
                  <a:pt x="79713" y="47108"/>
                </a:cubicBezTo>
                <a:cubicBezTo>
                  <a:pt x="81368" y="42865"/>
                  <a:pt x="83698" y="39132"/>
                  <a:pt x="86718" y="35897"/>
                </a:cubicBezTo>
                <a:cubicBezTo>
                  <a:pt x="89807" y="32592"/>
                  <a:pt x="93502" y="30039"/>
                  <a:pt x="97811" y="28245"/>
                </a:cubicBezTo>
                <a:cubicBezTo>
                  <a:pt x="102196" y="26376"/>
                  <a:pt x="107146" y="25437"/>
                  <a:pt x="112675" y="25437"/>
                </a:cubicBezTo>
                <a:cubicBezTo>
                  <a:pt x="118136" y="25437"/>
                  <a:pt x="123017" y="26376"/>
                  <a:pt x="127326" y="28245"/>
                </a:cubicBezTo>
                <a:cubicBezTo>
                  <a:pt x="131711" y="30039"/>
                  <a:pt x="135441" y="32592"/>
                  <a:pt x="138529" y="35897"/>
                </a:cubicBezTo>
                <a:cubicBezTo>
                  <a:pt x="141618" y="39132"/>
                  <a:pt x="143955" y="42865"/>
                  <a:pt x="145534" y="47108"/>
                </a:cubicBezTo>
                <a:cubicBezTo>
                  <a:pt x="147113" y="51275"/>
                  <a:pt x="147906" y="55697"/>
                  <a:pt x="147906" y="60368"/>
                </a:cubicBezTo>
                <a:cubicBezTo>
                  <a:pt x="147906" y="65039"/>
                  <a:pt x="147113" y="69496"/>
                  <a:pt x="145534" y="73732"/>
                </a:cubicBezTo>
                <a:cubicBezTo>
                  <a:pt x="143955" y="77906"/>
                  <a:pt x="141618" y="81638"/>
                  <a:pt x="138529" y="84943"/>
                </a:cubicBezTo>
                <a:cubicBezTo>
                  <a:pt x="135516" y="88179"/>
                  <a:pt x="131814" y="90731"/>
                  <a:pt x="127436" y="92601"/>
                </a:cubicBezTo>
                <a:cubicBezTo>
                  <a:pt x="123058" y="94395"/>
                  <a:pt x="118136" y="95292"/>
                  <a:pt x="112675" y="95292"/>
                </a:cubicBezTo>
                <a:close/>
                <a:moveTo>
                  <a:pt x="95012" y="60368"/>
                </a:moveTo>
                <a:cubicBezTo>
                  <a:pt x="95012" y="64321"/>
                  <a:pt x="95763" y="67840"/>
                  <a:pt x="97273" y="70931"/>
                </a:cubicBezTo>
                <a:cubicBezTo>
                  <a:pt x="98852" y="73953"/>
                  <a:pt x="100969" y="76319"/>
                  <a:pt x="103630" y="78044"/>
                </a:cubicBezTo>
                <a:cubicBezTo>
                  <a:pt x="106284" y="79769"/>
                  <a:pt x="109304" y="80631"/>
                  <a:pt x="112675" y="80631"/>
                </a:cubicBezTo>
                <a:cubicBezTo>
                  <a:pt x="115909" y="80631"/>
                  <a:pt x="118853" y="79769"/>
                  <a:pt x="121514" y="78044"/>
                </a:cubicBezTo>
                <a:cubicBezTo>
                  <a:pt x="124168" y="76250"/>
                  <a:pt x="126285" y="73842"/>
                  <a:pt x="127871" y="70827"/>
                </a:cubicBezTo>
                <a:cubicBezTo>
                  <a:pt x="129450" y="67736"/>
                  <a:pt x="130235" y="64211"/>
                  <a:pt x="130235" y="60258"/>
                </a:cubicBezTo>
                <a:cubicBezTo>
                  <a:pt x="130235" y="56380"/>
                  <a:pt x="129450" y="52896"/>
                  <a:pt x="127871" y="49805"/>
                </a:cubicBezTo>
                <a:cubicBezTo>
                  <a:pt x="126285" y="46715"/>
                  <a:pt x="124168" y="44341"/>
                  <a:pt x="121514" y="42685"/>
                </a:cubicBezTo>
                <a:cubicBezTo>
                  <a:pt x="118853" y="40961"/>
                  <a:pt x="115909" y="40098"/>
                  <a:pt x="112675" y="40098"/>
                </a:cubicBezTo>
                <a:cubicBezTo>
                  <a:pt x="109304" y="40098"/>
                  <a:pt x="106284" y="41002"/>
                  <a:pt x="103630" y="42796"/>
                </a:cubicBezTo>
                <a:cubicBezTo>
                  <a:pt x="100969" y="44521"/>
                  <a:pt x="98852" y="46894"/>
                  <a:pt x="97273" y="49909"/>
                </a:cubicBezTo>
                <a:cubicBezTo>
                  <a:pt x="95763" y="52931"/>
                  <a:pt x="95012" y="56415"/>
                  <a:pt x="95012" y="60368"/>
                </a:cubicBezTo>
                <a:close/>
                <a:moveTo>
                  <a:pt x="154862" y="74056"/>
                </a:moveTo>
                <a:cubicBezTo>
                  <a:pt x="154862" y="69675"/>
                  <a:pt x="156083" y="65832"/>
                  <a:pt x="158523" y="62521"/>
                </a:cubicBezTo>
                <a:cubicBezTo>
                  <a:pt x="160964" y="59216"/>
                  <a:pt x="164377" y="56663"/>
                  <a:pt x="168755" y="54869"/>
                </a:cubicBezTo>
                <a:cubicBezTo>
                  <a:pt x="173139" y="53076"/>
                  <a:pt x="178165" y="52172"/>
                  <a:pt x="183840" y="52172"/>
                </a:cubicBezTo>
                <a:cubicBezTo>
                  <a:pt x="186639" y="52172"/>
                  <a:pt x="189472" y="52393"/>
                  <a:pt x="192347" y="52820"/>
                </a:cubicBezTo>
                <a:cubicBezTo>
                  <a:pt x="195291" y="53255"/>
                  <a:pt x="197842" y="53938"/>
                  <a:pt x="199993" y="54869"/>
                </a:cubicBezTo>
                <a:lnTo>
                  <a:pt x="199993" y="51309"/>
                </a:lnTo>
                <a:cubicBezTo>
                  <a:pt x="199993" y="46997"/>
                  <a:pt x="198704" y="43693"/>
                  <a:pt x="196119" y="41395"/>
                </a:cubicBezTo>
                <a:cubicBezTo>
                  <a:pt x="193602" y="39022"/>
                  <a:pt x="189872" y="37835"/>
                  <a:pt x="184915" y="37835"/>
                </a:cubicBezTo>
                <a:cubicBezTo>
                  <a:pt x="181254" y="37835"/>
                  <a:pt x="177731" y="38484"/>
                  <a:pt x="174360" y="39781"/>
                </a:cubicBezTo>
                <a:cubicBezTo>
                  <a:pt x="171057" y="41071"/>
                  <a:pt x="167534" y="42975"/>
                  <a:pt x="163798" y="45493"/>
                </a:cubicBezTo>
                <a:lnTo>
                  <a:pt x="158309" y="34172"/>
                </a:lnTo>
                <a:cubicBezTo>
                  <a:pt x="162756" y="31226"/>
                  <a:pt x="167320" y="29032"/>
                  <a:pt x="171988" y="27597"/>
                </a:cubicBezTo>
                <a:cubicBezTo>
                  <a:pt x="176656" y="26162"/>
                  <a:pt x="181578" y="25437"/>
                  <a:pt x="186749" y="25437"/>
                </a:cubicBezTo>
                <a:cubicBezTo>
                  <a:pt x="196367" y="25437"/>
                  <a:pt x="203840" y="27845"/>
                  <a:pt x="209156" y="32661"/>
                </a:cubicBezTo>
                <a:cubicBezTo>
                  <a:pt x="214541" y="37408"/>
                  <a:pt x="217229" y="44272"/>
                  <a:pt x="217229" y="53255"/>
                </a:cubicBezTo>
                <a:lnTo>
                  <a:pt x="217229" y="74705"/>
                </a:lnTo>
                <a:cubicBezTo>
                  <a:pt x="217229" y="76498"/>
                  <a:pt x="217553" y="77795"/>
                  <a:pt x="218201" y="78589"/>
                </a:cubicBezTo>
                <a:cubicBezTo>
                  <a:pt x="218850" y="79306"/>
                  <a:pt x="219891" y="79769"/>
                  <a:pt x="221324" y="79989"/>
                </a:cubicBezTo>
                <a:lnTo>
                  <a:pt x="221324" y="94002"/>
                </a:lnTo>
                <a:cubicBezTo>
                  <a:pt x="219814" y="94291"/>
                  <a:pt x="218415" y="94505"/>
                  <a:pt x="217126" y="94650"/>
                </a:cubicBezTo>
                <a:cubicBezTo>
                  <a:pt x="215906" y="94795"/>
                  <a:pt x="214865" y="94864"/>
                  <a:pt x="214003" y="94864"/>
                </a:cubicBezTo>
                <a:cubicBezTo>
                  <a:pt x="210556" y="94864"/>
                  <a:pt x="207936" y="94112"/>
                  <a:pt x="206136" y="92601"/>
                </a:cubicBezTo>
                <a:cubicBezTo>
                  <a:pt x="204413" y="91021"/>
                  <a:pt x="203337" y="89117"/>
                  <a:pt x="202902" y="86889"/>
                </a:cubicBezTo>
                <a:lnTo>
                  <a:pt x="202578" y="83439"/>
                </a:lnTo>
                <a:cubicBezTo>
                  <a:pt x="199634" y="87247"/>
                  <a:pt x="195974" y="90193"/>
                  <a:pt x="191596" y="92277"/>
                </a:cubicBezTo>
                <a:cubicBezTo>
                  <a:pt x="187211" y="94291"/>
                  <a:pt x="182757" y="95292"/>
                  <a:pt x="178234" y="95292"/>
                </a:cubicBezTo>
                <a:cubicBezTo>
                  <a:pt x="173781" y="95292"/>
                  <a:pt x="169761" y="94395"/>
                  <a:pt x="166169" y="92601"/>
                </a:cubicBezTo>
                <a:cubicBezTo>
                  <a:pt x="162653" y="90731"/>
                  <a:pt x="159888" y="88179"/>
                  <a:pt x="157875" y="84943"/>
                </a:cubicBezTo>
                <a:cubicBezTo>
                  <a:pt x="155862" y="81714"/>
                  <a:pt x="154862" y="78085"/>
                  <a:pt x="154862" y="74056"/>
                </a:cubicBezTo>
                <a:close/>
                <a:moveTo>
                  <a:pt x="196767" y="77506"/>
                </a:moveTo>
                <a:cubicBezTo>
                  <a:pt x="197698" y="76498"/>
                  <a:pt x="198456" y="75498"/>
                  <a:pt x="199028" y="74491"/>
                </a:cubicBezTo>
                <a:cubicBezTo>
                  <a:pt x="199676" y="73414"/>
                  <a:pt x="199993" y="72442"/>
                  <a:pt x="199993" y="71579"/>
                </a:cubicBezTo>
                <a:lnTo>
                  <a:pt x="199993" y="64790"/>
                </a:lnTo>
                <a:cubicBezTo>
                  <a:pt x="197911" y="63928"/>
                  <a:pt x="195649" y="63280"/>
                  <a:pt x="193209" y="62845"/>
                </a:cubicBezTo>
                <a:cubicBezTo>
                  <a:pt x="190837" y="62341"/>
                  <a:pt x="188610" y="62093"/>
                  <a:pt x="186528" y="62093"/>
                </a:cubicBezTo>
                <a:cubicBezTo>
                  <a:pt x="182006" y="62093"/>
                  <a:pt x="178310" y="63066"/>
                  <a:pt x="175435" y="65004"/>
                </a:cubicBezTo>
                <a:cubicBezTo>
                  <a:pt x="172560" y="66943"/>
                  <a:pt x="171126" y="69496"/>
                  <a:pt x="171126" y="72655"/>
                </a:cubicBezTo>
                <a:cubicBezTo>
                  <a:pt x="171126" y="74380"/>
                  <a:pt x="171595" y="76036"/>
                  <a:pt x="172526" y="77616"/>
                </a:cubicBezTo>
                <a:cubicBezTo>
                  <a:pt x="173532" y="79127"/>
                  <a:pt x="174932" y="80348"/>
                  <a:pt x="176725" y="81279"/>
                </a:cubicBezTo>
                <a:cubicBezTo>
                  <a:pt x="178524" y="82218"/>
                  <a:pt x="180675" y="82680"/>
                  <a:pt x="183192" y="82680"/>
                </a:cubicBezTo>
                <a:cubicBezTo>
                  <a:pt x="185708" y="82680"/>
                  <a:pt x="188218" y="82176"/>
                  <a:pt x="190734" y="81176"/>
                </a:cubicBezTo>
                <a:cubicBezTo>
                  <a:pt x="193243" y="80169"/>
                  <a:pt x="195257" y="78948"/>
                  <a:pt x="196767" y="77506"/>
                </a:cubicBezTo>
                <a:close/>
                <a:moveTo>
                  <a:pt x="273398" y="41506"/>
                </a:moveTo>
                <a:cubicBezTo>
                  <a:pt x="268227" y="41506"/>
                  <a:pt x="263560" y="42506"/>
                  <a:pt x="259389" y="44521"/>
                </a:cubicBezTo>
                <a:cubicBezTo>
                  <a:pt x="255300" y="46535"/>
                  <a:pt x="252356" y="49447"/>
                  <a:pt x="250557" y="53255"/>
                </a:cubicBezTo>
                <a:lnTo>
                  <a:pt x="250557" y="94002"/>
                </a:lnTo>
                <a:lnTo>
                  <a:pt x="233321" y="94002"/>
                </a:lnTo>
                <a:lnTo>
                  <a:pt x="233321" y="26521"/>
                </a:lnTo>
                <a:lnTo>
                  <a:pt x="249157" y="26521"/>
                </a:lnTo>
                <a:lnTo>
                  <a:pt x="249157" y="40961"/>
                </a:lnTo>
                <a:cubicBezTo>
                  <a:pt x="251529" y="36366"/>
                  <a:pt x="254542" y="32737"/>
                  <a:pt x="258210" y="30074"/>
                </a:cubicBezTo>
                <a:cubicBezTo>
                  <a:pt x="261940" y="27417"/>
                  <a:pt x="265856" y="25941"/>
                  <a:pt x="269951" y="25658"/>
                </a:cubicBezTo>
                <a:cubicBezTo>
                  <a:pt x="270882" y="25658"/>
                  <a:pt x="271599" y="25658"/>
                  <a:pt x="272102" y="25658"/>
                </a:cubicBezTo>
                <a:cubicBezTo>
                  <a:pt x="272674" y="25658"/>
                  <a:pt x="273109" y="25693"/>
                  <a:pt x="273398" y="25762"/>
                </a:cubicBezTo>
                <a:lnTo>
                  <a:pt x="273398" y="41506"/>
                </a:lnTo>
                <a:close/>
                <a:moveTo>
                  <a:pt x="278362" y="60258"/>
                </a:moveTo>
                <a:cubicBezTo>
                  <a:pt x="278362" y="53717"/>
                  <a:pt x="279617" y="47825"/>
                  <a:pt x="282133" y="42582"/>
                </a:cubicBezTo>
                <a:cubicBezTo>
                  <a:pt x="284718" y="37332"/>
                  <a:pt x="288276" y="33164"/>
                  <a:pt x="292799" y="30074"/>
                </a:cubicBezTo>
                <a:cubicBezTo>
                  <a:pt x="297390" y="26983"/>
                  <a:pt x="302603" y="25437"/>
                  <a:pt x="308415" y="25437"/>
                </a:cubicBezTo>
                <a:cubicBezTo>
                  <a:pt x="313372" y="25437"/>
                  <a:pt x="317825" y="26665"/>
                  <a:pt x="321776" y="29108"/>
                </a:cubicBezTo>
                <a:cubicBezTo>
                  <a:pt x="325795" y="31550"/>
                  <a:pt x="328919" y="34641"/>
                  <a:pt x="331146" y="38373"/>
                </a:cubicBezTo>
                <a:lnTo>
                  <a:pt x="331146" y="0"/>
                </a:lnTo>
                <a:lnTo>
                  <a:pt x="348382" y="0"/>
                </a:lnTo>
                <a:lnTo>
                  <a:pt x="348382" y="74705"/>
                </a:lnTo>
                <a:cubicBezTo>
                  <a:pt x="348382" y="76498"/>
                  <a:pt x="348671" y="77795"/>
                  <a:pt x="349243" y="78589"/>
                </a:cubicBezTo>
                <a:cubicBezTo>
                  <a:pt x="349891" y="79306"/>
                  <a:pt x="350932" y="79769"/>
                  <a:pt x="352367" y="79989"/>
                </a:cubicBezTo>
                <a:lnTo>
                  <a:pt x="352367" y="94002"/>
                </a:lnTo>
                <a:cubicBezTo>
                  <a:pt x="349423" y="94574"/>
                  <a:pt x="346982" y="94864"/>
                  <a:pt x="345045" y="94864"/>
                </a:cubicBezTo>
                <a:cubicBezTo>
                  <a:pt x="341956" y="94864"/>
                  <a:pt x="339405" y="94112"/>
                  <a:pt x="337399" y="92601"/>
                </a:cubicBezTo>
                <a:cubicBezTo>
                  <a:pt x="335386" y="91021"/>
                  <a:pt x="334269" y="89007"/>
                  <a:pt x="334055" y="86564"/>
                </a:cubicBezTo>
                <a:lnTo>
                  <a:pt x="333731" y="82252"/>
                </a:lnTo>
                <a:cubicBezTo>
                  <a:pt x="331290" y="86488"/>
                  <a:pt x="327919" y="89724"/>
                  <a:pt x="323610" y="91953"/>
                </a:cubicBezTo>
                <a:cubicBezTo>
                  <a:pt x="319370" y="94181"/>
                  <a:pt x="314951" y="95292"/>
                  <a:pt x="310359" y="95292"/>
                </a:cubicBezTo>
                <a:cubicBezTo>
                  <a:pt x="305691" y="95292"/>
                  <a:pt x="301417" y="94395"/>
                  <a:pt x="297535" y="92601"/>
                </a:cubicBezTo>
                <a:cubicBezTo>
                  <a:pt x="293661" y="90800"/>
                  <a:pt x="290282" y="88324"/>
                  <a:pt x="287414" y="85164"/>
                </a:cubicBezTo>
                <a:cubicBezTo>
                  <a:pt x="284539" y="81928"/>
                  <a:pt x="282312" y="78189"/>
                  <a:pt x="280733" y="73953"/>
                </a:cubicBezTo>
                <a:cubicBezTo>
                  <a:pt x="279155" y="69710"/>
                  <a:pt x="278362" y="65149"/>
                  <a:pt x="278362" y="60258"/>
                </a:cubicBezTo>
                <a:close/>
                <a:moveTo>
                  <a:pt x="331146" y="69316"/>
                </a:moveTo>
                <a:lnTo>
                  <a:pt x="331146" y="53255"/>
                </a:lnTo>
                <a:cubicBezTo>
                  <a:pt x="330284" y="50737"/>
                  <a:pt x="328919" y="48508"/>
                  <a:pt x="327057" y="46570"/>
                </a:cubicBezTo>
                <a:cubicBezTo>
                  <a:pt x="325189" y="44555"/>
                  <a:pt x="323065" y="42975"/>
                  <a:pt x="320700" y="41823"/>
                </a:cubicBezTo>
                <a:cubicBezTo>
                  <a:pt x="318398" y="40678"/>
                  <a:pt x="316102" y="40098"/>
                  <a:pt x="313806" y="40098"/>
                </a:cubicBezTo>
                <a:cubicBezTo>
                  <a:pt x="311145" y="40098"/>
                  <a:pt x="308739" y="40678"/>
                  <a:pt x="306588" y="41823"/>
                </a:cubicBezTo>
                <a:cubicBezTo>
                  <a:pt x="304430" y="42906"/>
                  <a:pt x="302561" y="44376"/>
                  <a:pt x="300982" y="46245"/>
                </a:cubicBezTo>
                <a:cubicBezTo>
                  <a:pt x="299404" y="48115"/>
                  <a:pt x="298218" y="50309"/>
                  <a:pt x="297432" y="52820"/>
                </a:cubicBezTo>
                <a:cubicBezTo>
                  <a:pt x="296639" y="55339"/>
                  <a:pt x="296246" y="57960"/>
                  <a:pt x="296246" y="60692"/>
                </a:cubicBezTo>
                <a:cubicBezTo>
                  <a:pt x="296246" y="63424"/>
                  <a:pt x="296673" y="66012"/>
                  <a:pt x="297535" y="68454"/>
                </a:cubicBezTo>
                <a:cubicBezTo>
                  <a:pt x="298473" y="70896"/>
                  <a:pt x="299762" y="73014"/>
                  <a:pt x="301417" y="74815"/>
                </a:cubicBezTo>
                <a:cubicBezTo>
                  <a:pt x="303140" y="76609"/>
                  <a:pt x="305147" y="78044"/>
                  <a:pt x="307449" y="79127"/>
                </a:cubicBezTo>
                <a:cubicBezTo>
                  <a:pt x="309745" y="80134"/>
                  <a:pt x="312220" y="80631"/>
                  <a:pt x="314882" y="80631"/>
                </a:cubicBezTo>
                <a:cubicBezTo>
                  <a:pt x="316460" y="80631"/>
                  <a:pt x="318074" y="80348"/>
                  <a:pt x="319728" y="79769"/>
                </a:cubicBezTo>
                <a:cubicBezTo>
                  <a:pt x="321452" y="79196"/>
                  <a:pt x="323065" y="78444"/>
                  <a:pt x="324575" y="77506"/>
                </a:cubicBezTo>
                <a:cubicBezTo>
                  <a:pt x="326085" y="76498"/>
                  <a:pt x="327416" y="75277"/>
                  <a:pt x="328560" y="73842"/>
                </a:cubicBezTo>
                <a:cubicBezTo>
                  <a:pt x="329711" y="72407"/>
                  <a:pt x="330573" y="70896"/>
                  <a:pt x="331146" y="69316"/>
                </a:cubicBezTo>
                <a:close/>
              </a:path>
            </a:pathLst>
          </a:custGeom>
          <a:solidFill>
            <a:srgbClr val="FFFFFF"/>
          </a:solidFill>
          <a:ln w="6891" cap="sq">
            <a:noFill/>
            <a:prstDash val="solid"/>
            <a:miter/>
          </a:ln>
        </p:spPr>
        <p:txBody>
          <a:bodyPr rtlCol="0" anchor="ctr"/>
          <a:lstStyle/>
          <a:p>
            <a:endParaRPr lang="en-US" sz="1701"/>
          </a:p>
        </p:txBody>
      </p:sp>
      <p:sp>
        <p:nvSpPr>
          <p:cNvPr id="139" name="Freeform 138">
            <a:extLst>
              <a:ext uri="{FF2B5EF4-FFF2-40B4-BE49-F238E27FC236}">
                <a16:creationId xmlns:a16="http://schemas.microsoft.com/office/drawing/2014/main" id="{4344AA0C-F84B-6A4F-BE94-F8BE0E18933D}"/>
              </a:ext>
            </a:extLst>
          </p:cNvPr>
          <p:cNvSpPr/>
          <p:nvPr/>
        </p:nvSpPr>
        <p:spPr>
          <a:xfrm>
            <a:off x="3400993" y="2827552"/>
            <a:ext cx="410" cy="115805"/>
          </a:xfrm>
          <a:custGeom>
            <a:avLst/>
            <a:gdLst>
              <a:gd name="connsiteX0" fmla="*/ 0 w 434"/>
              <a:gd name="connsiteY0" fmla="*/ 0 h 122557"/>
              <a:gd name="connsiteX1" fmla="*/ 221 w 434"/>
              <a:gd name="connsiteY1" fmla="*/ 61327 h 122557"/>
              <a:gd name="connsiteX2" fmla="*/ 434 w 434"/>
              <a:gd name="connsiteY2" fmla="*/ 122557 h 122557"/>
            </a:gdLst>
            <a:ahLst/>
            <a:cxnLst>
              <a:cxn ang="0">
                <a:pos x="connsiteX0" y="connsiteY0"/>
              </a:cxn>
              <a:cxn ang="0">
                <a:pos x="connsiteX1" y="connsiteY1"/>
              </a:cxn>
              <a:cxn ang="0">
                <a:pos x="connsiteX2" y="connsiteY2"/>
              </a:cxn>
            </a:cxnLst>
            <a:rect l="l" t="t" r="r" b="b"/>
            <a:pathLst>
              <a:path w="434" h="122557">
                <a:moveTo>
                  <a:pt x="0" y="0"/>
                </a:moveTo>
                <a:cubicBezTo>
                  <a:pt x="0" y="30667"/>
                  <a:pt x="110" y="46011"/>
                  <a:pt x="221" y="61327"/>
                </a:cubicBezTo>
                <a:cubicBezTo>
                  <a:pt x="331" y="76643"/>
                  <a:pt x="434" y="91946"/>
                  <a:pt x="434" y="122557"/>
                </a:cubicBezTo>
              </a:path>
            </a:pathLst>
          </a:custGeom>
          <a:solidFill>
            <a:srgbClr val="000000">
              <a:alpha val="0"/>
            </a:srgbClr>
          </a:solidFill>
          <a:ln w="6891" cap="sq">
            <a:noFill/>
            <a:prstDash val="solid"/>
            <a:miter/>
          </a:ln>
        </p:spPr>
        <p:txBody>
          <a:bodyPr rtlCol="0" anchor="ctr"/>
          <a:lstStyle/>
          <a:p>
            <a:endParaRPr lang="en-US" sz="1701"/>
          </a:p>
        </p:txBody>
      </p:sp>
      <p:grpSp>
        <p:nvGrpSpPr>
          <p:cNvPr id="152" name="Group 151">
            <a:extLst>
              <a:ext uri="{FF2B5EF4-FFF2-40B4-BE49-F238E27FC236}">
                <a16:creationId xmlns:a16="http://schemas.microsoft.com/office/drawing/2014/main" id="{C1F40C92-29C9-0B4F-8AAD-3E5F9D7BD1D1}"/>
              </a:ext>
            </a:extLst>
          </p:cNvPr>
          <p:cNvGrpSpPr/>
          <p:nvPr/>
        </p:nvGrpSpPr>
        <p:grpSpPr>
          <a:xfrm>
            <a:off x="1752231" y="592795"/>
            <a:ext cx="939276" cy="3623312"/>
            <a:chOff x="2396960" y="1981676"/>
            <a:chExt cx="994039" cy="3834569"/>
          </a:xfrm>
          <a:solidFill>
            <a:srgbClr val="00B0F0"/>
          </a:solidFill>
        </p:grpSpPr>
        <p:sp>
          <p:nvSpPr>
            <p:cNvPr id="101" name="Freeform 100">
              <a:extLst>
                <a:ext uri="{FF2B5EF4-FFF2-40B4-BE49-F238E27FC236}">
                  <a16:creationId xmlns:a16="http://schemas.microsoft.com/office/drawing/2014/main" id="{BE349E41-7EEE-084E-9843-DD129DD0C8F1}"/>
                </a:ext>
              </a:extLst>
            </p:cNvPr>
            <p:cNvSpPr/>
            <p:nvPr/>
          </p:nvSpPr>
          <p:spPr>
            <a:xfrm>
              <a:off x="2396960" y="1981676"/>
              <a:ext cx="6894" cy="2882018"/>
            </a:xfrm>
            <a:custGeom>
              <a:avLst/>
              <a:gdLst>
                <a:gd name="connsiteX0" fmla="*/ 0 w 6894"/>
                <a:gd name="connsiteY0" fmla="*/ 0 h 2882018"/>
                <a:gd name="connsiteX1" fmla="*/ 0 w 6894"/>
                <a:gd name="connsiteY1" fmla="*/ 2882019 h 2882018"/>
              </a:gdLst>
              <a:ahLst/>
              <a:cxnLst>
                <a:cxn ang="0">
                  <a:pos x="connsiteX0" y="connsiteY0"/>
                </a:cxn>
                <a:cxn ang="0">
                  <a:pos x="connsiteX1" y="connsiteY1"/>
                </a:cxn>
              </a:cxnLst>
              <a:rect l="l" t="t" r="r" b="b"/>
              <a:pathLst>
                <a:path w="6894" h="2882018">
                  <a:moveTo>
                    <a:pt x="0" y="0"/>
                  </a:moveTo>
                  <a:lnTo>
                    <a:pt x="0" y="2882019"/>
                  </a:lnTo>
                </a:path>
              </a:pathLst>
            </a:custGeom>
            <a:grpFill/>
            <a:ln w="6891" cap="flat">
              <a:solidFill>
                <a:srgbClr val="93A9B4"/>
              </a:solidFill>
              <a:custDash>
                <a:ds d="75000" sp="225000"/>
              </a:custDash>
              <a:round/>
            </a:ln>
          </p:spPr>
          <p:txBody>
            <a:bodyPr rtlCol="0" anchor="ctr"/>
            <a:lstStyle/>
            <a:p>
              <a:endParaRPr lang="en-US" sz="1701"/>
            </a:p>
          </p:txBody>
        </p:sp>
        <p:sp>
          <p:nvSpPr>
            <p:cNvPr id="110" name="Freeform 109">
              <a:extLst>
                <a:ext uri="{FF2B5EF4-FFF2-40B4-BE49-F238E27FC236}">
                  <a16:creationId xmlns:a16="http://schemas.microsoft.com/office/drawing/2014/main" id="{8BFE6694-94F5-2748-8E77-538F17516CB6}"/>
                </a:ext>
              </a:extLst>
            </p:cNvPr>
            <p:cNvSpPr/>
            <p:nvPr/>
          </p:nvSpPr>
          <p:spPr>
            <a:xfrm>
              <a:off x="3018591" y="3730411"/>
              <a:ext cx="372408" cy="2085834"/>
            </a:xfrm>
            <a:custGeom>
              <a:avLst/>
              <a:gdLst>
                <a:gd name="connsiteX0" fmla="*/ 0 w 372408"/>
                <a:gd name="connsiteY0" fmla="*/ 2085834 h 2085834"/>
                <a:gd name="connsiteX1" fmla="*/ 0 w 372408"/>
                <a:gd name="connsiteY1" fmla="*/ 0 h 2085834"/>
                <a:gd name="connsiteX2" fmla="*/ 372409 w 372408"/>
                <a:gd name="connsiteY2" fmla="*/ 0 h 2085834"/>
                <a:gd name="connsiteX3" fmla="*/ 372409 w 372408"/>
                <a:gd name="connsiteY3" fmla="*/ 2085834 h 2085834"/>
              </a:gdLst>
              <a:ahLst/>
              <a:cxnLst>
                <a:cxn ang="0">
                  <a:pos x="connsiteX0" y="connsiteY0"/>
                </a:cxn>
                <a:cxn ang="0">
                  <a:pos x="connsiteX1" y="connsiteY1"/>
                </a:cxn>
                <a:cxn ang="0">
                  <a:pos x="connsiteX2" y="connsiteY2"/>
                </a:cxn>
                <a:cxn ang="0">
                  <a:pos x="connsiteX3" y="connsiteY3"/>
                </a:cxn>
              </a:cxnLst>
              <a:rect l="l" t="t" r="r" b="b"/>
              <a:pathLst>
                <a:path w="372408" h="2085834">
                  <a:moveTo>
                    <a:pt x="0" y="2085834"/>
                  </a:moveTo>
                  <a:lnTo>
                    <a:pt x="0" y="0"/>
                  </a:lnTo>
                  <a:lnTo>
                    <a:pt x="372409" y="0"/>
                  </a:lnTo>
                  <a:lnTo>
                    <a:pt x="372409" y="2085834"/>
                  </a:lnTo>
                  <a:close/>
                </a:path>
              </a:pathLst>
            </a:custGeom>
            <a:grpFill/>
            <a:ln w="6891" cap="sq">
              <a:noFill/>
              <a:prstDash val="solid"/>
              <a:miter/>
            </a:ln>
          </p:spPr>
          <p:txBody>
            <a:bodyPr rtlCol="0" anchor="ctr"/>
            <a:lstStyle/>
            <a:p>
              <a:endParaRPr lang="en-US" sz="1701" dirty="0"/>
            </a:p>
          </p:txBody>
        </p:sp>
      </p:grpSp>
      <p:grpSp>
        <p:nvGrpSpPr>
          <p:cNvPr id="154" name="Group 153">
            <a:extLst>
              <a:ext uri="{FF2B5EF4-FFF2-40B4-BE49-F238E27FC236}">
                <a16:creationId xmlns:a16="http://schemas.microsoft.com/office/drawing/2014/main" id="{FCB6B3AF-1D42-DE4A-AB18-9234322F2924}"/>
              </a:ext>
            </a:extLst>
          </p:cNvPr>
          <p:cNvGrpSpPr/>
          <p:nvPr/>
        </p:nvGrpSpPr>
        <p:grpSpPr>
          <a:xfrm>
            <a:off x="1702994" y="2245187"/>
            <a:ext cx="351884" cy="1970920"/>
            <a:chOff x="1802192" y="2376093"/>
            <a:chExt cx="372401" cy="2085834"/>
          </a:xfrm>
        </p:grpSpPr>
        <p:sp>
          <p:nvSpPr>
            <p:cNvPr id="106" name="Freeform 105">
              <a:extLst>
                <a:ext uri="{FF2B5EF4-FFF2-40B4-BE49-F238E27FC236}">
                  <a16:creationId xmlns:a16="http://schemas.microsoft.com/office/drawing/2014/main" id="{9DBFE690-5B38-DF42-AF70-321F16BE5CC6}"/>
                </a:ext>
              </a:extLst>
            </p:cNvPr>
            <p:cNvSpPr/>
            <p:nvPr/>
          </p:nvSpPr>
          <p:spPr>
            <a:xfrm>
              <a:off x="1802192" y="2376093"/>
              <a:ext cx="372401" cy="2085834"/>
            </a:xfrm>
            <a:custGeom>
              <a:avLst/>
              <a:gdLst>
                <a:gd name="connsiteX0" fmla="*/ 0 w 372401"/>
                <a:gd name="connsiteY0" fmla="*/ 2085834 h 2085834"/>
                <a:gd name="connsiteX1" fmla="*/ 0 w 372401"/>
                <a:gd name="connsiteY1" fmla="*/ 0 h 2085834"/>
                <a:gd name="connsiteX2" fmla="*/ 372402 w 372401"/>
                <a:gd name="connsiteY2" fmla="*/ 0 h 2085834"/>
                <a:gd name="connsiteX3" fmla="*/ 372402 w 372401"/>
                <a:gd name="connsiteY3" fmla="*/ 2085834 h 2085834"/>
              </a:gdLst>
              <a:ahLst/>
              <a:cxnLst>
                <a:cxn ang="0">
                  <a:pos x="connsiteX0" y="connsiteY0"/>
                </a:cxn>
                <a:cxn ang="0">
                  <a:pos x="connsiteX1" y="connsiteY1"/>
                </a:cxn>
                <a:cxn ang="0">
                  <a:pos x="connsiteX2" y="connsiteY2"/>
                </a:cxn>
                <a:cxn ang="0">
                  <a:pos x="connsiteX3" y="connsiteY3"/>
                </a:cxn>
              </a:cxnLst>
              <a:rect l="l" t="t" r="r" b="b"/>
              <a:pathLst>
                <a:path w="372401" h="2085834">
                  <a:moveTo>
                    <a:pt x="0" y="2085834"/>
                  </a:moveTo>
                  <a:lnTo>
                    <a:pt x="0" y="0"/>
                  </a:lnTo>
                  <a:lnTo>
                    <a:pt x="372402" y="0"/>
                  </a:lnTo>
                  <a:lnTo>
                    <a:pt x="372402" y="2085834"/>
                  </a:lnTo>
                  <a:close/>
                </a:path>
              </a:pathLst>
            </a:custGeom>
            <a:solidFill>
              <a:srgbClr val="00B0F0"/>
            </a:solidFill>
            <a:ln w="6891" cap="sq">
              <a:noFill/>
              <a:prstDash val="solid"/>
              <a:miter/>
            </a:ln>
          </p:spPr>
          <p:txBody>
            <a:bodyPr rtlCol="0" anchor="ctr"/>
            <a:lstStyle/>
            <a:p>
              <a:endParaRPr lang="en-US" sz="1701" dirty="0"/>
            </a:p>
          </p:txBody>
        </p:sp>
        <p:sp>
          <p:nvSpPr>
            <p:cNvPr id="107" name="Freeform 106">
              <a:extLst>
                <a:ext uri="{FF2B5EF4-FFF2-40B4-BE49-F238E27FC236}">
                  <a16:creationId xmlns:a16="http://schemas.microsoft.com/office/drawing/2014/main" id="{0679D149-1A31-CD44-A717-542BF589A157}"/>
                </a:ext>
              </a:extLst>
            </p:cNvPr>
            <p:cNvSpPr/>
            <p:nvPr/>
          </p:nvSpPr>
          <p:spPr>
            <a:xfrm>
              <a:off x="1942162" y="2888599"/>
              <a:ext cx="95232" cy="1060737"/>
            </a:xfrm>
            <a:custGeom>
              <a:avLst/>
              <a:gdLst>
                <a:gd name="connsiteX0" fmla="*/ 26502 w 95232"/>
                <a:gd name="connsiteY0" fmla="*/ 999618 h 1060737"/>
                <a:gd name="connsiteX1" fmla="*/ 24130 w 95232"/>
                <a:gd name="connsiteY1" fmla="*/ 1002847 h 1060737"/>
                <a:gd name="connsiteX2" fmla="*/ 21118 w 95232"/>
                <a:gd name="connsiteY2" fmla="*/ 1008669 h 1060737"/>
                <a:gd name="connsiteX3" fmla="*/ 18643 w 95232"/>
                <a:gd name="connsiteY3" fmla="*/ 1016003 h 1060737"/>
                <a:gd name="connsiteX4" fmla="*/ 17560 w 95232"/>
                <a:gd name="connsiteY4" fmla="*/ 1024193 h 1060737"/>
                <a:gd name="connsiteX5" fmla="*/ 20256 w 95232"/>
                <a:gd name="connsiteY5" fmla="*/ 1035080 h 1060737"/>
                <a:gd name="connsiteX6" fmla="*/ 27798 w 95232"/>
                <a:gd name="connsiteY6" fmla="*/ 1038743 h 1060737"/>
                <a:gd name="connsiteX7" fmla="*/ 33831 w 95232"/>
                <a:gd name="connsiteY7" fmla="*/ 1036480 h 1060737"/>
                <a:gd name="connsiteX8" fmla="*/ 37492 w 95232"/>
                <a:gd name="connsiteY8" fmla="*/ 1029477 h 1060737"/>
                <a:gd name="connsiteX9" fmla="*/ 40829 w 95232"/>
                <a:gd name="connsiteY9" fmla="*/ 1017832 h 1060737"/>
                <a:gd name="connsiteX10" fmla="*/ 46220 w 95232"/>
                <a:gd name="connsiteY10" fmla="*/ 1002308 h 1060737"/>
                <a:gd name="connsiteX11" fmla="*/ 54404 w 95232"/>
                <a:gd name="connsiteY11" fmla="*/ 992070 h 1060737"/>
                <a:gd name="connsiteX12" fmla="*/ 67869 w 95232"/>
                <a:gd name="connsiteY12" fmla="*/ 988510 h 1060737"/>
                <a:gd name="connsiteX13" fmla="*/ 80368 w 95232"/>
                <a:gd name="connsiteY13" fmla="*/ 991208 h 1060737"/>
                <a:gd name="connsiteX14" fmla="*/ 88766 w 95232"/>
                <a:gd name="connsiteY14" fmla="*/ 998645 h 1060737"/>
                <a:gd name="connsiteX15" fmla="*/ 93509 w 95232"/>
                <a:gd name="connsiteY15" fmla="*/ 1009532 h 1060737"/>
                <a:gd name="connsiteX16" fmla="*/ 95019 w 95232"/>
                <a:gd name="connsiteY16" fmla="*/ 1022357 h 1060737"/>
                <a:gd name="connsiteX17" fmla="*/ 93619 w 95232"/>
                <a:gd name="connsiteY17" fmla="*/ 1036052 h 1060737"/>
                <a:gd name="connsiteX18" fmla="*/ 89524 w 95232"/>
                <a:gd name="connsiteY18" fmla="*/ 1049202 h 1060737"/>
                <a:gd name="connsiteX19" fmla="*/ 83167 w 95232"/>
                <a:gd name="connsiteY19" fmla="*/ 1060738 h 1060737"/>
                <a:gd name="connsiteX20" fmla="*/ 67869 w 95232"/>
                <a:gd name="connsiteY20" fmla="*/ 1052866 h 1060737"/>
                <a:gd name="connsiteX21" fmla="*/ 70888 w 95232"/>
                <a:gd name="connsiteY21" fmla="*/ 1048774 h 1060737"/>
                <a:gd name="connsiteX22" fmla="*/ 74660 w 95232"/>
                <a:gd name="connsiteY22" fmla="*/ 1041551 h 1060737"/>
                <a:gd name="connsiteX23" fmla="*/ 77783 w 95232"/>
                <a:gd name="connsiteY23" fmla="*/ 1032279 h 1060737"/>
                <a:gd name="connsiteX24" fmla="*/ 78969 w 95232"/>
                <a:gd name="connsiteY24" fmla="*/ 1022144 h 1060737"/>
                <a:gd name="connsiteX25" fmla="*/ 76597 w 95232"/>
                <a:gd name="connsiteY25" fmla="*/ 1011146 h 1060737"/>
                <a:gd name="connsiteX26" fmla="*/ 69592 w 95232"/>
                <a:gd name="connsiteY26" fmla="*/ 1007379 h 1060737"/>
                <a:gd name="connsiteX27" fmla="*/ 63236 w 95232"/>
                <a:gd name="connsiteY27" fmla="*/ 1010394 h 1060737"/>
                <a:gd name="connsiteX28" fmla="*/ 59147 w 95232"/>
                <a:gd name="connsiteY28" fmla="*/ 1018590 h 1060737"/>
                <a:gd name="connsiteX29" fmla="*/ 55376 w 95232"/>
                <a:gd name="connsiteY29" fmla="*/ 1031092 h 1060737"/>
                <a:gd name="connsiteX30" fmla="*/ 49881 w 95232"/>
                <a:gd name="connsiteY30" fmla="*/ 1045539 h 1060737"/>
                <a:gd name="connsiteX31" fmla="*/ 42228 w 95232"/>
                <a:gd name="connsiteY31" fmla="*/ 1054163 h 1060737"/>
                <a:gd name="connsiteX32" fmla="*/ 30708 w 95232"/>
                <a:gd name="connsiteY32" fmla="*/ 1056964 h 1060737"/>
                <a:gd name="connsiteX33" fmla="*/ 14871 w 95232"/>
                <a:gd name="connsiteY33" fmla="*/ 1052541 h 1060737"/>
                <a:gd name="connsiteX34" fmla="*/ 5281 w 95232"/>
                <a:gd name="connsiteY34" fmla="*/ 1040578 h 1060737"/>
                <a:gd name="connsiteX35" fmla="*/ 1944 w 95232"/>
                <a:gd name="connsiteY35" fmla="*/ 1023655 h 1060737"/>
                <a:gd name="connsiteX36" fmla="*/ 3447 w 95232"/>
                <a:gd name="connsiteY36" fmla="*/ 1011471 h 1060737"/>
                <a:gd name="connsiteX37" fmla="*/ 7218 w 95232"/>
                <a:gd name="connsiteY37" fmla="*/ 1000797 h 1060737"/>
                <a:gd name="connsiteX38" fmla="*/ 12175 w 95232"/>
                <a:gd name="connsiteY38" fmla="*/ 991746 h 1060737"/>
                <a:gd name="connsiteX39" fmla="*/ 26502 w 95232"/>
                <a:gd name="connsiteY39" fmla="*/ 999618 h 1060737"/>
                <a:gd name="connsiteX40" fmla="*/ 93936 w 95232"/>
                <a:gd name="connsiteY40" fmla="*/ 914399 h 1060737"/>
                <a:gd name="connsiteX41" fmla="*/ 93936 w 95232"/>
                <a:gd name="connsiteY41" fmla="*/ 931647 h 1060737"/>
                <a:gd name="connsiteX42" fmla="*/ 56127 w 95232"/>
                <a:gd name="connsiteY42" fmla="*/ 931647 h 1060737"/>
                <a:gd name="connsiteX43" fmla="*/ 44386 w 95232"/>
                <a:gd name="connsiteY43" fmla="*/ 934662 h 1060737"/>
                <a:gd name="connsiteX44" fmla="*/ 40505 w 95232"/>
                <a:gd name="connsiteY44" fmla="*/ 942961 h 1060737"/>
                <a:gd name="connsiteX45" fmla="*/ 42339 w 95232"/>
                <a:gd name="connsiteY45" fmla="*/ 949536 h 1060737"/>
                <a:gd name="connsiteX46" fmla="*/ 47296 w 95232"/>
                <a:gd name="connsiteY46" fmla="*/ 955794 h 1060737"/>
                <a:gd name="connsiteX47" fmla="*/ 54618 w 95232"/>
                <a:gd name="connsiteY47" fmla="*/ 959782 h 1060737"/>
                <a:gd name="connsiteX48" fmla="*/ 93936 w 95232"/>
                <a:gd name="connsiteY48" fmla="*/ 959782 h 1060737"/>
                <a:gd name="connsiteX49" fmla="*/ 93936 w 95232"/>
                <a:gd name="connsiteY49" fmla="*/ 977030 h 1060737"/>
                <a:gd name="connsiteX50" fmla="*/ 0 w 95232"/>
                <a:gd name="connsiteY50" fmla="*/ 977030 h 1060737"/>
                <a:gd name="connsiteX51" fmla="*/ 0 w 95232"/>
                <a:gd name="connsiteY51" fmla="*/ 959782 h 1060737"/>
                <a:gd name="connsiteX52" fmla="*/ 39002 w 95232"/>
                <a:gd name="connsiteY52" fmla="*/ 959782 h 1060737"/>
                <a:gd name="connsiteX53" fmla="*/ 28984 w 95232"/>
                <a:gd name="connsiteY53" fmla="*/ 949647 h 1060737"/>
                <a:gd name="connsiteX54" fmla="*/ 25427 w 95232"/>
                <a:gd name="connsiteY54" fmla="*/ 935635 h 1060737"/>
                <a:gd name="connsiteX55" fmla="*/ 27688 w 95232"/>
                <a:gd name="connsiteY55" fmla="*/ 924962 h 1060737"/>
                <a:gd name="connsiteX56" fmla="*/ 33721 w 95232"/>
                <a:gd name="connsiteY56" fmla="*/ 918490 h 1060737"/>
                <a:gd name="connsiteX57" fmla="*/ 42228 w 95232"/>
                <a:gd name="connsiteY57" fmla="*/ 915261 h 1060737"/>
                <a:gd name="connsiteX58" fmla="*/ 51929 w 95232"/>
                <a:gd name="connsiteY58" fmla="*/ 914399 h 1060737"/>
                <a:gd name="connsiteX59" fmla="*/ 93936 w 95232"/>
                <a:gd name="connsiteY59" fmla="*/ 914399 h 1060737"/>
                <a:gd name="connsiteX60" fmla="*/ 74011 w 95232"/>
                <a:gd name="connsiteY60" fmla="*/ 903919 h 1060737"/>
                <a:gd name="connsiteX61" fmla="*/ 62484 w 95232"/>
                <a:gd name="connsiteY61" fmla="*/ 900255 h 1060737"/>
                <a:gd name="connsiteX62" fmla="*/ 54838 w 95232"/>
                <a:gd name="connsiteY62" fmla="*/ 890017 h 1060737"/>
                <a:gd name="connsiteX63" fmla="*/ 52142 w 95232"/>
                <a:gd name="connsiteY63" fmla="*/ 874922 h 1060737"/>
                <a:gd name="connsiteX64" fmla="*/ 52790 w 95232"/>
                <a:gd name="connsiteY64" fmla="*/ 866408 h 1060737"/>
                <a:gd name="connsiteX65" fmla="*/ 54838 w 95232"/>
                <a:gd name="connsiteY65" fmla="*/ 858750 h 1060737"/>
                <a:gd name="connsiteX66" fmla="*/ 51281 w 95232"/>
                <a:gd name="connsiteY66" fmla="*/ 858750 h 1060737"/>
                <a:gd name="connsiteX67" fmla="*/ 41366 w 95232"/>
                <a:gd name="connsiteY67" fmla="*/ 862634 h 1060737"/>
                <a:gd name="connsiteX68" fmla="*/ 37816 w 95232"/>
                <a:gd name="connsiteY68" fmla="*/ 873845 h 1060737"/>
                <a:gd name="connsiteX69" fmla="*/ 39753 w 95232"/>
                <a:gd name="connsiteY69" fmla="*/ 884408 h 1060737"/>
                <a:gd name="connsiteX70" fmla="*/ 45462 w 95232"/>
                <a:gd name="connsiteY70" fmla="*/ 894971 h 1060737"/>
                <a:gd name="connsiteX71" fmla="*/ 34155 w 95232"/>
                <a:gd name="connsiteY71" fmla="*/ 900469 h 1060737"/>
                <a:gd name="connsiteX72" fmla="*/ 27578 w 95232"/>
                <a:gd name="connsiteY72" fmla="*/ 886781 h 1060737"/>
                <a:gd name="connsiteX73" fmla="*/ 25427 w 95232"/>
                <a:gd name="connsiteY73" fmla="*/ 872010 h 1060737"/>
                <a:gd name="connsiteX74" fmla="*/ 32645 w 95232"/>
                <a:gd name="connsiteY74" fmla="*/ 849588 h 1060737"/>
                <a:gd name="connsiteX75" fmla="*/ 53218 w 95232"/>
                <a:gd name="connsiteY75" fmla="*/ 841502 h 1060737"/>
                <a:gd name="connsiteX76" fmla="*/ 74660 w 95232"/>
                <a:gd name="connsiteY76" fmla="*/ 841502 h 1060737"/>
                <a:gd name="connsiteX77" fmla="*/ 78534 w 95232"/>
                <a:gd name="connsiteY77" fmla="*/ 840536 h 1060737"/>
                <a:gd name="connsiteX78" fmla="*/ 79934 w 95232"/>
                <a:gd name="connsiteY78" fmla="*/ 837411 h 1060737"/>
                <a:gd name="connsiteX79" fmla="*/ 93936 w 95232"/>
                <a:gd name="connsiteY79" fmla="*/ 837411 h 1060737"/>
                <a:gd name="connsiteX80" fmla="*/ 94584 w 95232"/>
                <a:gd name="connsiteY80" fmla="*/ 841612 h 1060737"/>
                <a:gd name="connsiteX81" fmla="*/ 94798 w 95232"/>
                <a:gd name="connsiteY81" fmla="*/ 844738 h 1060737"/>
                <a:gd name="connsiteX82" fmla="*/ 92537 w 95232"/>
                <a:gd name="connsiteY82" fmla="*/ 852610 h 1060737"/>
                <a:gd name="connsiteX83" fmla="*/ 86828 w 95232"/>
                <a:gd name="connsiteY83" fmla="*/ 855838 h 1060737"/>
                <a:gd name="connsiteX84" fmla="*/ 83381 w 95232"/>
                <a:gd name="connsiteY84" fmla="*/ 856163 h 1060737"/>
                <a:gd name="connsiteX85" fmla="*/ 92213 w 95232"/>
                <a:gd name="connsiteY85" fmla="*/ 867160 h 1060737"/>
                <a:gd name="connsiteX86" fmla="*/ 95232 w 95232"/>
                <a:gd name="connsiteY86" fmla="*/ 880531 h 1060737"/>
                <a:gd name="connsiteX87" fmla="*/ 92537 w 95232"/>
                <a:gd name="connsiteY87" fmla="*/ 892604 h 1060737"/>
                <a:gd name="connsiteX88" fmla="*/ 84891 w 95232"/>
                <a:gd name="connsiteY88" fmla="*/ 900904 h 1060737"/>
                <a:gd name="connsiteX89" fmla="*/ 74011 w 95232"/>
                <a:gd name="connsiteY89" fmla="*/ 903919 h 1060737"/>
                <a:gd name="connsiteX90" fmla="*/ 77459 w 95232"/>
                <a:gd name="connsiteY90" fmla="*/ 861986 h 1060737"/>
                <a:gd name="connsiteX91" fmla="*/ 74439 w 95232"/>
                <a:gd name="connsiteY91" fmla="*/ 859723 h 1060737"/>
                <a:gd name="connsiteX92" fmla="*/ 71530 w 95232"/>
                <a:gd name="connsiteY92" fmla="*/ 858750 h 1060737"/>
                <a:gd name="connsiteX93" fmla="*/ 64745 w 95232"/>
                <a:gd name="connsiteY93" fmla="*/ 858750 h 1060737"/>
                <a:gd name="connsiteX94" fmla="*/ 62808 w 95232"/>
                <a:gd name="connsiteY94" fmla="*/ 865546 h 1060737"/>
                <a:gd name="connsiteX95" fmla="*/ 62050 w 95232"/>
                <a:gd name="connsiteY95" fmla="*/ 872224 h 1060737"/>
                <a:gd name="connsiteX96" fmla="*/ 64959 w 95232"/>
                <a:gd name="connsiteY96" fmla="*/ 883332 h 1060737"/>
                <a:gd name="connsiteX97" fmla="*/ 72612 w 95232"/>
                <a:gd name="connsiteY97" fmla="*/ 887644 h 1060737"/>
                <a:gd name="connsiteX98" fmla="*/ 77562 w 95232"/>
                <a:gd name="connsiteY98" fmla="*/ 886243 h 1060737"/>
                <a:gd name="connsiteX99" fmla="*/ 81230 w 95232"/>
                <a:gd name="connsiteY99" fmla="*/ 882035 h 1060737"/>
                <a:gd name="connsiteX100" fmla="*/ 82629 w 95232"/>
                <a:gd name="connsiteY100" fmla="*/ 875570 h 1060737"/>
                <a:gd name="connsiteX101" fmla="*/ 81120 w 95232"/>
                <a:gd name="connsiteY101" fmla="*/ 868022 h 1060737"/>
                <a:gd name="connsiteX102" fmla="*/ 77459 w 95232"/>
                <a:gd name="connsiteY102" fmla="*/ 861986 h 1060737"/>
                <a:gd name="connsiteX103" fmla="*/ 41477 w 95232"/>
                <a:gd name="connsiteY103" fmla="*/ 785301 h 1060737"/>
                <a:gd name="connsiteX104" fmla="*/ 44497 w 95232"/>
                <a:gd name="connsiteY104" fmla="*/ 799313 h 1060737"/>
                <a:gd name="connsiteX105" fmla="*/ 53218 w 95232"/>
                <a:gd name="connsiteY105" fmla="*/ 808158 h 1060737"/>
                <a:gd name="connsiteX106" fmla="*/ 93936 w 95232"/>
                <a:gd name="connsiteY106" fmla="*/ 808158 h 1060737"/>
                <a:gd name="connsiteX107" fmla="*/ 93936 w 95232"/>
                <a:gd name="connsiteY107" fmla="*/ 825406 h 1060737"/>
                <a:gd name="connsiteX108" fmla="*/ 26502 w 95232"/>
                <a:gd name="connsiteY108" fmla="*/ 825406 h 1060737"/>
                <a:gd name="connsiteX109" fmla="*/ 26502 w 95232"/>
                <a:gd name="connsiteY109" fmla="*/ 809559 h 1060737"/>
                <a:gd name="connsiteX110" fmla="*/ 40939 w 95232"/>
                <a:gd name="connsiteY110" fmla="*/ 809559 h 1060737"/>
                <a:gd name="connsiteX111" fmla="*/ 30060 w 95232"/>
                <a:gd name="connsiteY111" fmla="*/ 800500 h 1060737"/>
                <a:gd name="connsiteX112" fmla="*/ 25640 w 95232"/>
                <a:gd name="connsiteY112" fmla="*/ 788751 h 1060737"/>
                <a:gd name="connsiteX113" fmla="*/ 25640 w 95232"/>
                <a:gd name="connsiteY113" fmla="*/ 786598 h 1060737"/>
                <a:gd name="connsiteX114" fmla="*/ 25751 w 95232"/>
                <a:gd name="connsiteY114" fmla="*/ 785301 h 1060737"/>
                <a:gd name="connsiteX115" fmla="*/ 41477 w 95232"/>
                <a:gd name="connsiteY115" fmla="*/ 785301 h 1060737"/>
                <a:gd name="connsiteX116" fmla="*/ 95232 w 95232"/>
                <a:gd name="connsiteY116" fmla="*/ 745230 h 1060737"/>
                <a:gd name="connsiteX117" fmla="*/ 92537 w 95232"/>
                <a:gd name="connsiteY117" fmla="*/ 759891 h 1060737"/>
                <a:gd name="connsiteX118" fmla="*/ 84891 w 95232"/>
                <a:gd name="connsiteY118" fmla="*/ 771102 h 1060737"/>
                <a:gd name="connsiteX119" fmla="*/ 73798 w 95232"/>
                <a:gd name="connsiteY119" fmla="*/ 778326 h 1060737"/>
                <a:gd name="connsiteX120" fmla="*/ 60650 w 95232"/>
                <a:gd name="connsiteY120" fmla="*/ 780803 h 1060737"/>
                <a:gd name="connsiteX121" fmla="*/ 42987 w 95232"/>
                <a:gd name="connsiteY121" fmla="*/ 776491 h 1060737"/>
                <a:gd name="connsiteX122" fmla="*/ 30273 w 95232"/>
                <a:gd name="connsiteY122" fmla="*/ 764093 h 1060737"/>
                <a:gd name="connsiteX123" fmla="*/ 25427 w 95232"/>
                <a:gd name="connsiteY123" fmla="*/ 745120 h 1060737"/>
                <a:gd name="connsiteX124" fmla="*/ 30273 w 95232"/>
                <a:gd name="connsiteY124" fmla="*/ 726147 h 1060737"/>
                <a:gd name="connsiteX125" fmla="*/ 42987 w 95232"/>
                <a:gd name="connsiteY125" fmla="*/ 714184 h 1060737"/>
                <a:gd name="connsiteX126" fmla="*/ 60009 w 95232"/>
                <a:gd name="connsiteY126" fmla="*/ 709983 h 1060737"/>
                <a:gd name="connsiteX127" fmla="*/ 63132 w 95232"/>
                <a:gd name="connsiteY127" fmla="*/ 710086 h 1060737"/>
                <a:gd name="connsiteX128" fmla="*/ 65821 w 95232"/>
                <a:gd name="connsiteY128" fmla="*/ 710307 h 1060737"/>
                <a:gd name="connsiteX129" fmla="*/ 65821 w 95232"/>
                <a:gd name="connsiteY129" fmla="*/ 762478 h 1060737"/>
                <a:gd name="connsiteX130" fmla="*/ 74763 w 95232"/>
                <a:gd name="connsiteY130" fmla="*/ 759464 h 1060737"/>
                <a:gd name="connsiteX131" fmla="*/ 80692 w 95232"/>
                <a:gd name="connsiteY131" fmla="*/ 753103 h 1060737"/>
                <a:gd name="connsiteX132" fmla="*/ 82629 w 95232"/>
                <a:gd name="connsiteY132" fmla="*/ 744582 h 1060737"/>
                <a:gd name="connsiteX133" fmla="*/ 80148 w 95232"/>
                <a:gd name="connsiteY133" fmla="*/ 734882 h 1060737"/>
                <a:gd name="connsiteX134" fmla="*/ 73474 w 95232"/>
                <a:gd name="connsiteY134" fmla="*/ 728631 h 1060737"/>
                <a:gd name="connsiteX135" fmla="*/ 77562 w 95232"/>
                <a:gd name="connsiteY135" fmla="*/ 713860 h 1060737"/>
                <a:gd name="connsiteX136" fmla="*/ 86725 w 95232"/>
                <a:gd name="connsiteY136" fmla="*/ 720870 h 1060737"/>
                <a:gd name="connsiteX137" fmla="*/ 92971 w 95232"/>
                <a:gd name="connsiteY137" fmla="*/ 731646 h 1060737"/>
                <a:gd name="connsiteX138" fmla="*/ 95232 w 95232"/>
                <a:gd name="connsiteY138" fmla="*/ 745230 h 1060737"/>
                <a:gd name="connsiteX139" fmla="*/ 54838 w 95232"/>
                <a:gd name="connsiteY139" fmla="*/ 762913 h 1060737"/>
                <a:gd name="connsiteX140" fmla="*/ 54838 w 95232"/>
                <a:gd name="connsiteY140" fmla="*/ 727555 h 1060737"/>
                <a:gd name="connsiteX141" fmla="*/ 45896 w 95232"/>
                <a:gd name="connsiteY141" fmla="*/ 730459 h 1060737"/>
                <a:gd name="connsiteX142" fmla="*/ 39967 w 95232"/>
                <a:gd name="connsiteY142" fmla="*/ 736717 h 1060737"/>
                <a:gd name="connsiteX143" fmla="*/ 37816 w 95232"/>
                <a:gd name="connsiteY143" fmla="*/ 745341 h 1060737"/>
                <a:gd name="connsiteX144" fmla="*/ 39967 w 95232"/>
                <a:gd name="connsiteY144" fmla="*/ 753854 h 1060737"/>
                <a:gd name="connsiteX145" fmla="*/ 45896 w 95232"/>
                <a:gd name="connsiteY145" fmla="*/ 760002 h 1060737"/>
                <a:gd name="connsiteX146" fmla="*/ 54838 w 95232"/>
                <a:gd name="connsiteY146" fmla="*/ 762913 h 1060737"/>
                <a:gd name="connsiteX147" fmla="*/ 60223 w 95232"/>
                <a:gd name="connsiteY147" fmla="*/ 703490 h 1060737"/>
                <a:gd name="connsiteX148" fmla="*/ 42552 w 95232"/>
                <a:gd name="connsiteY148" fmla="*/ 699717 h 1060737"/>
                <a:gd name="connsiteX149" fmla="*/ 30060 w 95232"/>
                <a:gd name="connsiteY149" fmla="*/ 689043 h 1060737"/>
                <a:gd name="connsiteX150" fmla="*/ 25427 w 95232"/>
                <a:gd name="connsiteY150" fmla="*/ 673417 h 1060737"/>
                <a:gd name="connsiteX151" fmla="*/ 29088 w 95232"/>
                <a:gd name="connsiteY151" fmla="*/ 660046 h 1060737"/>
                <a:gd name="connsiteX152" fmla="*/ 38354 w 95232"/>
                <a:gd name="connsiteY152" fmla="*/ 650670 h 1060737"/>
                <a:gd name="connsiteX153" fmla="*/ 0 w 95232"/>
                <a:gd name="connsiteY153" fmla="*/ 650670 h 1060737"/>
                <a:gd name="connsiteX154" fmla="*/ 0 w 95232"/>
                <a:gd name="connsiteY154" fmla="*/ 633422 h 1060737"/>
                <a:gd name="connsiteX155" fmla="*/ 74660 w 95232"/>
                <a:gd name="connsiteY155" fmla="*/ 633422 h 1060737"/>
                <a:gd name="connsiteX156" fmla="*/ 78534 w 95232"/>
                <a:gd name="connsiteY156" fmla="*/ 632560 h 1060737"/>
                <a:gd name="connsiteX157" fmla="*/ 79934 w 95232"/>
                <a:gd name="connsiteY157" fmla="*/ 629434 h 1060737"/>
                <a:gd name="connsiteX158" fmla="*/ 93936 w 95232"/>
                <a:gd name="connsiteY158" fmla="*/ 629434 h 1060737"/>
                <a:gd name="connsiteX159" fmla="*/ 94798 w 95232"/>
                <a:gd name="connsiteY159" fmla="*/ 636761 h 1060737"/>
                <a:gd name="connsiteX160" fmla="*/ 92537 w 95232"/>
                <a:gd name="connsiteY160" fmla="*/ 644413 h 1060737"/>
                <a:gd name="connsiteX161" fmla="*/ 86504 w 95232"/>
                <a:gd name="connsiteY161" fmla="*/ 647759 h 1060737"/>
                <a:gd name="connsiteX162" fmla="*/ 82195 w 95232"/>
                <a:gd name="connsiteY162" fmla="*/ 648083 h 1060737"/>
                <a:gd name="connsiteX163" fmla="*/ 91896 w 95232"/>
                <a:gd name="connsiteY163" fmla="*/ 658211 h 1060737"/>
                <a:gd name="connsiteX164" fmla="*/ 95232 w 95232"/>
                <a:gd name="connsiteY164" fmla="*/ 671471 h 1060737"/>
                <a:gd name="connsiteX165" fmla="*/ 92537 w 95232"/>
                <a:gd name="connsiteY165" fmla="*/ 684304 h 1060737"/>
                <a:gd name="connsiteX166" fmla="*/ 85105 w 95232"/>
                <a:gd name="connsiteY166" fmla="*/ 694432 h 1060737"/>
                <a:gd name="connsiteX167" fmla="*/ 73901 w 95232"/>
                <a:gd name="connsiteY167" fmla="*/ 701117 h 1060737"/>
                <a:gd name="connsiteX168" fmla="*/ 60223 w 95232"/>
                <a:gd name="connsiteY168" fmla="*/ 703490 h 1060737"/>
                <a:gd name="connsiteX169" fmla="*/ 69268 w 95232"/>
                <a:gd name="connsiteY169" fmla="*/ 650670 h 1060737"/>
                <a:gd name="connsiteX170" fmla="*/ 53218 w 95232"/>
                <a:gd name="connsiteY170" fmla="*/ 650670 h 1060737"/>
                <a:gd name="connsiteX171" fmla="*/ 46537 w 95232"/>
                <a:gd name="connsiteY171" fmla="*/ 654761 h 1060737"/>
                <a:gd name="connsiteX172" fmla="*/ 41801 w 95232"/>
                <a:gd name="connsiteY172" fmla="*/ 661122 h 1060737"/>
                <a:gd name="connsiteX173" fmla="*/ 40077 w 95232"/>
                <a:gd name="connsiteY173" fmla="*/ 668022 h 1060737"/>
                <a:gd name="connsiteX174" fmla="*/ 41801 w 95232"/>
                <a:gd name="connsiteY174" fmla="*/ 675245 h 1060737"/>
                <a:gd name="connsiteX175" fmla="*/ 46220 w 95232"/>
                <a:gd name="connsiteY175" fmla="*/ 680854 h 1060737"/>
                <a:gd name="connsiteX176" fmla="*/ 52790 w 95232"/>
                <a:gd name="connsiteY176" fmla="*/ 684407 h 1060737"/>
                <a:gd name="connsiteX177" fmla="*/ 60650 w 95232"/>
                <a:gd name="connsiteY177" fmla="*/ 685594 h 1060737"/>
                <a:gd name="connsiteX178" fmla="*/ 68406 w 95232"/>
                <a:gd name="connsiteY178" fmla="*/ 684304 h 1060737"/>
                <a:gd name="connsiteX179" fmla="*/ 74763 w 95232"/>
                <a:gd name="connsiteY179" fmla="*/ 680420 h 1060737"/>
                <a:gd name="connsiteX180" fmla="*/ 79072 w 95232"/>
                <a:gd name="connsiteY180" fmla="*/ 674383 h 1060737"/>
                <a:gd name="connsiteX181" fmla="*/ 80582 w 95232"/>
                <a:gd name="connsiteY181" fmla="*/ 666945 h 1060737"/>
                <a:gd name="connsiteX182" fmla="*/ 79720 w 95232"/>
                <a:gd name="connsiteY182" fmla="*/ 662095 h 1060737"/>
                <a:gd name="connsiteX183" fmla="*/ 77459 w 95232"/>
                <a:gd name="connsiteY183" fmla="*/ 657245 h 1060737"/>
                <a:gd name="connsiteX184" fmla="*/ 73798 w 95232"/>
                <a:gd name="connsiteY184" fmla="*/ 653257 h 1060737"/>
                <a:gd name="connsiteX185" fmla="*/ 69268 w 95232"/>
                <a:gd name="connsiteY185" fmla="*/ 650670 h 1060737"/>
                <a:gd name="connsiteX186" fmla="*/ 93936 w 95232"/>
                <a:gd name="connsiteY186" fmla="*/ 583865 h 1060737"/>
                <a:gd name="connsiteX187" fmla="*/ 2585 w 95232"/>
                <a:gd name="connsiteY187" fmla="*/ 583865 h 1060737"/>
                <a:gd name="connsiteX188" fmla="*/ 2585 w 95232"/>
                <a:gd name="connsiteY188" fmla="*/ 566079 h 1060737"/>
                <a:gd name="connsiteX189" fmla="*/ 78424 w 95232"/>
                <a:gd name="connsiteY189" fmla="*/ 566079 h 1060737"/>
                <a:gd name="connsiteX190" fmla="*/ 78424 w 95232"/>
                <a:gd name="connsiteY190" fmla="*/ 519510 h 1060737"/>
                <a:gd name="connsiteX191" fmla="*/ 93936 w 95232"/>
                <a:gd name="connsiteY191" fmla="*/ 519510 h 1060737"/>
                <a:gd name="connsiteX192" fmla="*/ 93936 w 95232"/>
                <a:gd name="connsiteY192" fmla="*/ 583865 h 1060737"/>
                <a:gd name="connsiteX193" fmla="*/ 78424 w 95232"/>
                <a:gd name="connsiteY193" fmla="*/ 457706 h 1060737"/>
                <a:gd name="connsiteX194" fmla="*/ 93936 w 95232"/>
                <a:gd name="connsiteY194" fmla="*/ 457706 h 1060737"/>
                <a:gd name="connsiteX195" fmla="*/ 93936 w 95232"/>
                <a:gd name="connsiteY195" fmla="*/ 509989 h 1060737"/>
                <a:gd name="connsiteX196" fmla="*/ 78424 w 95232"/>
                <a:gd name="connsiteY196" fmla="*/ 509989 h 1060737"/>
                <a:gd name="connsiteX197" fmla="*/ 78424 w 95232"/>
                <a:gd name="connsiteY197" fmla="*/ 491664 h 1060737"/>
                <a:gd name="connsiteX198" fmla="*/ 39429 w 95232"/>
                <a:gd name="connsiteY198" fmla="*/ 491664 h 1060737"/>
                <a:gd name="connsiteX199" fmla="*/ 42552 w 95232"/>
                <a:gd name="connsiteY199" fmla="*/ 495328 h 1060737"/>
                <a:gd name="connsiteX200" fmla="*/ 45572 w 95232"/>
                <a:gd name="connsiteY200" fmla="*/ 500826 h 1060737"/>
                <a:gd name="connsiteX201" fmla="*/ 47944 w 95232"/>
                <a:gd name="connsiteY201" fmla="*/ 506974 h 1060737"/>
                <a:gd name="connsiteX202" fmla="*/ 48806 w 95232"/>
                <a:gd name="connsiteY202" fmla="*/ 512472 h 1060737"/>
                <a:gd name="connsiteX203" fmla="*/ 32748 w 95232"/>
                <a:gd name="connsiteY203" fmla="*/ 512472 h 1060737"/>
                <a:gd name="connsiteX204" fmla="*/ 31245 w 95232"/>
                <a:gd name="connsiteY204" fmla="*/ 506974 h 1060737"/>
                <a:gd name="connsiteX205" fmla="*/ 27688 w 95232"/>
                <a:gd name="connsiteY205" fmla="*/ 500399 h 1060737"/>
                <a:gd name="connsiteX206" fmla="*/ 23703 w 95232"/>
                <a:gd name="connsiteY206" fmla="*/ 494686 h 1060737"/>
                <a:gd name="connsiteX207" fmla="*/ 20469 w 95232"/>
                <a:gd name="connsiteY207" fmla="*/ 491664 h 1060737"/>
                <a:gd name="connsiteX208" fmla="*/ 20469 w 95232"/>
                <a:gd name="connsiteY208" fmla="*/ 473989 h 1060737"/>
                <a:gd name="connsiteX209" fmla="*/ 78424 w 95232"/>
                <a:gd name="connsiteY209" fmla="*/ 473989 h 1060737"/>
                <a:gd name="connsiteX210" fmla="*/ 78424 w 95232"/>
                <a:gd name="connsiteY210" fmla="*/ 457706 h 1060737"/>
                <a:gd name="connsiteX211" fmla="*/ 93936 w 95232"/>
                <a:gd name="connsiteY211" fmla="*/ 414221 h 1060737"/>
                <a:gd name="connsiteX212" fmla="*/ 2585 w 95232"/>
                <a:gd name="connsiteY212" fmla="*/ 414221 h 1060737"/>
                <a:gd name="connsiteX213" fmla="*/ 2585 w 95232"/>
                <a:gd name="connsiteY213" fmla="*/ 396435 h 1060737"/>
                <a:gd name="connsiteX214" fmla="*/ 93936 w 95232"/>
                <a:gd name="connsiteY214" fmla="*/ 396435 h 1060737"/>
                <a:gd name="connsiteX215" fmla="*/ 93936 w 95232"/>
                <a:gd name="connsiteY215" fmla="*/ 414221 h 1060737"/>
                <a:gd name="connsiteX216" fmla="*/ 47620 w 95232"/>
                <a:gd name="connsiteY216" fmla="*/ 382905 h 1060737"/>
                <a:gd name="connsiteX217" fmla="*/ 31245 w 95232"/>
                <a:gd name="connsiteY217" fmla="*/ 379890 h 1060737"/>
                <a:gd name="connsiteX218" fmla="*/ 16595 w 95232"/>
                <a:gd name="connsiteY218" fmla="*/ 371053 h 1060737"/>
                <a:gd name="connsiteX219" fmla="*/ 6033 w 95232"/>
                <a:gd name="connsiteY219" fmla="*/ 356930 h 1060737"/>
                <a:gd name="connsiteX220" fmla="*/ 2048 w 95232"/>
                <a:gd name="connsiteY220" fmla="*/ 337847 h 1060737"/>
                <a:gd name="connsiteX221" fmla="*/ 7653 w 95232"/>
                <a:gd name="connsiteY221" fmla="*/ 316073 h 1060737"/>
                <a:gd name="connsiteX222" fmla="*/ 22090 w 95232"/>
                <a:gd name="connsiteY222" fmla="*/ 302378 h 1060737"/>
                <a:gd name="connsiteX223" fmla="*/ 31459 w 95232"/>
                <a:gd name="connsiteY223" fmla="*/ 315963 h 1060737"/>
                <a:gd name="connsiteX224" fmla="*/ 23269 w 95232"/>
                <a:gd name="connsiteY224" fmla="*/ 322110 h 1060737"/>
                <a:gd name="connsiteX225" fmla="*/ 19070 w 95232"/>
                <a:gd name="connsiteY225" fmla="*/ 330085 h 1060737"/>
                <a:gd name="connsiteX226" fmla="*/ 17781 w 95232"/>
                <a:gd name="connsiteY226" fmla="*/ 338385 h 1060737"/>
                <a:gd name="connsiteX227" fmla="*/ 20469 w 95232"/>
                <a:gd name="connsiteY227" fmla="*/ 350031 h 1060737"/>
                <a:gd name="connsiteX228" fmla="*/ 27578 w 95232"/>
                <a:gd name="connsiteY228" fmla="*/ 358331 h 1060737"/>
                <a:gd name="connsiteX229" fmla="*/ 37382 w 95232"/>
                <a:gd name="connsiteY229" fmla="*/ 363291 h 1060737"/>
                <a:gd name="connsiteX230" fmla="*/ 48157 w 95232"/>
                <a:gd name="connsiteY230" fmla="*/ 364905 h 1060737"/>
                <a:gd name="connsiteX231" fmla="*/ 59788 w 95232"/>
                <a:gd name="connsiteY231" fmla="*/ 362967 h 1060737"/>
                <a:gd name="connsiteX232" fmla="*/ 69702 w 95232"/>
                <a:gd name="connsiteY232" fmla="*/ 357468 h 1060737"/>
                <a:gd name="connsiteX233" fmla="*/ 76487 w 95232"/>
                <a:gd name="connsiteY233" fmla="*/ 348947 h 1060737"/>
                <a:gd name="connsiteX234" fmla="*/ 78969 w 95232"/>
                <a:gd name="connsiteY234" fmla="*/ 338061 h 1060737"/>
                <a:gd name="connsiteX235" fmla="*/ 77562 w 95232"/>
                <a:gd name="connsiteY235" fmla="*/ 329547 h 1060737"/>
                <a:gd name="connsiteX236" fmla="*/ 73150 w 95232"/>
                <a:gd name="connsiteY236" fmla="*/ 321461 h 1060737"/>
                <a:gd name="connsiteX237" fmla="*/ 65180 w 95232"/>
                <a:gd name="connsiteY237" fmla="*/ 315638 h 1060737"/>
                <a:gd name="connsiteX238" fmla="*/ 73474 w 95232"/>
                <a:gd name="connsiteY238" fmla="*/ 301088 h 1060737"/>
                <a:gd name="connsiteX239" fmla="*/ 85105 w 95232"/>
                <a:gd name="connsiteY239" fmla="*/ 309926 h 1060737"/>
                <a:gd name="connsiteX240" fmla="*/ 92323 w 95232"/>
                <a:gd name="connsiteY240" fmla="*/ 323621 h 1060737"/>
                <a:gd name="connsiteX241" fmla="*/ 94695 w 95232"/>
                <a:gd name="connsiteY241" fmla="*/ 338599 h 1060737"/>
                <a:gd name="connsiteX242" fmla="*/ 90710 w 95232"/>
                <a:gd name="connsiteY242" fmla="*/ 356495 h 1060737"/>
                <a:gd name="connsiteX243" fmla="*/ 79934 w 95232"/>
                <a:gd name="connsiteY243" fmla="*/ 370507 h 1060737"/>
                <a:gd name="connsiteX244" fmla="*/ 64745 w 95232"/>
                <a:gd name="connsiteY244" fmla="*/ 379677 h 1060737"/>
                <a:gd name="connsiteX245" fmla="*/ 47620 w 95232"/>
                <a:gd name="connsiteY245" fmla="*/ 382905 h 1060737"/>
                <a:gd name="connsiteX246" fmla="*/ 74011 w 95232"/>
                <a:gd name="connsiteY246" fmla="*/ 295361 h 1060737"/>
                <a:gd name="connsiteX247" fmla="*/ 62484 w 95232"/>
                <a:gd name="connsiteY247" fmla="*/ 291698 h 1060737"/>
                <a:gd name="connsiteX248" fmla="*/ 54838 w 95232"/>
                <a:gd name="connsiteY248" fmla="*/ 281460 h 1060737"/>
                <a:gd name="connsiteX249" fmla="*/ 52142 w 95232"/>
                <a:gd name="connsiteY249" fmla="*/ 266364 h 1060737"/>
                <a:gd name="connsiteX250" fmla="*/ 52790 w 95232"/>
                <a:gd name="connsiteY250" fmla="*/ 257851 h 1060737"/>
                <a:gd name="connsiteX251" fmla="*/ 54838 w 95232"/>
                <a:gd name="connsiteY251" fmla="*/ 250199 h 1060737"/>
                <a:gd name="connsiteX252" fmla="*/ 51281 w 95232"/>
                <a:gd name="connsiteY252" fmla="*/ 250199 h 1060737"/>
                <a:gd name="connsiteX253" fmla="*/ 41366 w 95232"/>
                <a:gd name="connsiteY253" fmla="*/ 254077 h 1060737"/>
                <a:gd name="connsiteX254" fmla="*/ 37816 w 95232"/>
                <a:gd name="connsiteY254" fmla="*/ 265288 h 1060737"/>
                <a:gd name="connsiteX255" fmla="*/ 39753 w 95232"/>
                <a:gd name="connsiteY255" fmla="*/ 275851 h 1060737"/>
                <a:gd name="connsiteX256" fmla="*/ 45462 w 95232"/>
                <a:gd name="connsiteY256" fmla="*/ 286420 h 1060737"/>
                <a:gd name="connsiteX257" fmla="*/ 34155 w 95232"/>
                <a:gd name="connsiteY257" fmla="*/ 291912 h 1060737"/>
                <a:gd name="connsiteX258" fmla="*/ 27578 w 95232"/>
                <a:gd name="connsiteY258" fmla="*/ 278224 h 1060737"/>
                <a:gd name="connsiteX259" fmla="*/ 25427 w 95232"/>
                <a:gd name="connsiteY259" fmla="*/ 263453 h 1060737"/>
                <a:gd name="connsiteX260" fmla="*/ 32645 w 95232"/>
                <a:gd name="connsiteY260" fmla="*/ 241030 h 1060737"/>
                <a:gd name="connsiteX261" fmla="*/ 53218 w 95232"/>
                <a:gd name="connsiteY261" fmla="*/ 232951 h 1060737"/>
                <a:gd name="connsiteX262" fmla="*/ 74660 w 95232"/>
                <a:gd name="connsiteY262" fmla="*/ 232951 h 1060737"/>
                <a:gd name="connsiteX263" fmla="*/ 78534 w 95232"/>
                <a:gd name="connsiteY263" fmla="*/ 231979 h 1060737"/>
                <a:gd name="connsiteX264" fmla="*/ 79934 w 95232"/>
                <a:gd name="connsiteY264" fmla="*/ 228853 h 1060737"/>
                <a:gd name="connsiteX265" fmla="*/ 93936 w 95232"/>
                <a:gd name="connsiteY265" fmla="*/ 228853 h 1060737"/>
                <a:gd name="connsiteX266" fmla="*/ 94584 w 95232"/>
                <a:gd name="connsiteY266" fmla="*/ 233055 h 1060737"/>
                <a:gd name="connsiteX267" fmla="*/ 94798 w 95232"/>
                <a:gd name="connsiteY267" fmla="*/ 236180 h 1060737"/>
                <a:gd name="connsiteX268" fmla="*/ 92537 w 95232"/>
                <a:gd name="connsiteY268" fmla="*/ 244052 h 1060737"/>
                <a:gd name="connsiteX269" fmla="*/ 86828 w 95232"/>
                <a:gd name="connsiteY269" fmla="*/ 247288 h 1060737"/>
                <a:gd name="connsiteX270" fmla="*/ 83381 w 95232"/>
                <a:gd name="connsiteY270" fmla="*/ 247612 h 1060737"/>
                <a:gd name="connsiteX271" fmla="*/ 92213 w 95232"/>
                <a:gd name="connsiteY271" fmla="*/ 258603 h 1060737"/>
                <a:gd name="connsiteX272" fmla="*/ 95232 w 95232"/>
                <a:gd name="connsiteY272" fmla="*/ 271973 h 1060737"/>
                <a:gd name="connsiteX273" fmla="*/ 92537 w 95232"/>
                <a:gd name="connsiteY273" fmla="*/ 284047 h 1060737"/>
                <a:gd name="connsiteX274" fmla="*/ 84891 w 95232"/>
                <a:gd name="connsiteY274" fmla="*/ 292347 h 1060737"/>
                <a:gd name="connsiteX275" fmla="*/ 74011 w 95232"/>
                <a:gd name="connsiteY275" fmla="*/ 295361 h 1060737"/>
                <a:gd name="connsiteX276" fmla="*/ 77459 w 95232"/>
                <a:gd name="connsiteY276" fmla="*/ 253428 h 1060737"/>
                <a:gd name="connsiteX277" fmla="*/ 74439 w 95232"/>
                <a:gd name="connsiteY277" fmla="*/ 251165 h 1060737"/>
                <a:gd name="connsiteX278" fmla="*/ 71530 w 95232"/>
                <a:gd name="connsiteY278" fmla="*/ 250199 h 1060737"/>
                <a:gd name="connsiteX279" fmla="*/ 64745 w 95232"/>
                <a:gd name="connsiteY279" fmla="*/ 250199 h 1060737"/>
                <a:gd name="connsiteX280" fmla="*/ 62808 w 95232"/>
                <a:gd name="connsiteY280" fmla="*/ 256988 h 1060737"/>
                <a:gd name="connsiteX281" fmla="*/ 62050 w 95232"/>
                <a:gd name="connsiteY281" fmla="*/ 263674 h 1060737"/>
                <a:gd name="connsiteX282" fmla="*/ 64959 w 95232"/>
                <a:gd name="connsiteY282" fmla="*/ 274774 h 1060737"/>
                <a:gd name="connsiteX283" fmla="*/ 72612 w 95232"/>
                <a:gd name="connsiteY283" fmla="*/ 279086 h 1060737"/>
                <a:gd name="connsiteX284" fmla="*/ 77562 w 95232"/>
                <a:gd name="connsiteY284" fmla="*/ 277686 h 1060737"/>
                <a:gd name="connsiteX285" fmla="*/ 81230 w 95232"/>
                <a:gd name="connsiteY285" fmla="*/ 273484 h 1060737"/>
                <a:gd name="connsiteX286" fmla="*/ 82629 w 95232"/>
                <a:gd name="connsiteY286" fmla="*/ 267013 h 1060737"/>
                <a:gd name="connsiteX287" fmla="*/ 81120 w 95232"/>
                <a:gd name="connsiteY287" fmla="*/ 259465 h 1060737"/>
                <a:gd name="connsiteX288" fmla="*/ 77459 w 95232"/>
                <a:gd name="connsiteY288" fmla="*/ 253428 h 1060737"/>
                <a:gd name="connsiteX289" fmla="*/ 95232 w 95232"/>
                <a:gd name="connsiteY289" fmla="*/ 185478 h 1060737"/>
                <a:gd name="connsiteX290" fmla="*/ 92537 w 95232"/>
                <a:gd name="connsiteY290" fmla="*/ 200249 h 1060737"/>
                <a:gd name="connsiteX291" fmla="*/ 84781 w 95232"/>
                <a:gd name="connsiteY291" fmla="*/ 211460 h 1060737"/>
                <a:gd name="connsiteX292" fmla="*/ 73577 w 95232"/>
                <a:gd name="connsiteY292" fmla="*/ 218684 h 1060737"/>
                <a:gd name="connsiteX293" fmla="*/ 60223 w 95232"/>
                <a:gd name="connsiteY293" fmla="*/ 221161 h 1060737"/>
                <a:gd name="connsiteX294" fmla="*/ 42876 w 95232"/>
                <a:gd name="connsiteY294" fmla="*/ 216849 h 1060737"/>
                <a:gd name="connsiteX295" fmla="*/ 30163 w 95232"/>
                <a:gd name="connsiteY295" fmla="*/ 204561 h 1060737"/>
                <a:gd name="connsiteX296" fmla="*/ 25427 w 95232"/>
                <a:gd name="connsiteY296" fmla="*/ 185588 h 1060737"/>
                <a:gd name="connsiteX297" fmla="*/ 30163 w 95232"/>
                <a:gd name="connsiteY297" fmla="*/ 166829 h 1060737"/>
                <a:gd name="connsiteX298" fmla="*/ 42663 w 95232"/>
                <a:gd name="connsiteY298" fmla="*/ 155080 h 1060737"/>
                <a:gd name="connsiteX299" fmla="*/ 47723 w 95232"/>
                <a:gd name="connsiteY299" fmla="*/ 171893 h 1060737"/>
                <a:gd name="connsiteX300" fmla="*/ 42125 w 95232"/>
                <a:gd name="connsiteY300" fmla="*/ 177827 h 1060737"/>
                <a:gd name="connsiteX301" fmla="*/ 40077 w 95232"/>
                <a:gd name="connsiteY301" fmla="*/ 185692 h 1060737"/>
                <a:gd name="connsiteX302" fmla="*/ 42552 w 95232"/>
                <a:gd name="connsiteY302" fmla="*/ 194751 h 1060737"/>
                <a:gd name="connsiteX303" fmla="*/ 49667 w 95232"/>
                <a:gd name="connsiteY303" fmla="*/ 201112 h 1060737"/>
                <a:gd name="connsiteX304" fmla="*/ 60223 w 95232"/>
                <a:gd name="connsiteY304" fmla="*/ 203375 h 1060737"/>
                <a:gd name="connsiteX305" fmla="*/ 70778 w 95232"/>
                <a:gd name="connsiteY305" fmla="*/ 201001 h 1060737"/>
                <a:gd name="connsiteX306" fmla="*/ 77996 w 95232"/>
                <a:gd name="connsiteY306" fmla="*/ 194640 h 1060737"/>
                <a:gd name="connsiteX307" fmla="*/ 80582 w 95232"/>
                <a:gd name="connsiteY307" fmla="*/ 185692 h 1060737"/>
                <a:gd name="connsiteX308" fmla="*/ 79610 w 95232"/>
                <a:gd name="connsiteY308" fmla="*/ 179876 h 1060737"/>
                <a:gd name="connsiteX309" fmla="*/ 76700 w 95232"/>
                <a:gd name="connsiteY309" fmla="*/ 174915 h 1060737"/>
                <a:gd name="connsiteX310" fmla="*/ 72612 w 95232"/>
                <a:gd name="connsiteY310" fmla="*/ 171680 h 1060737"/>
                <a:gd name="connsiteX311" fmla="*/ 77783 w 95232"/>
                <a:gd name="connsiteY311" fmla="*/ 154866 h 1060737"/>
                <a:gd name="connsiteX312" fmla="*/ 86725 w 95232"/>
                <a:gd name="connsiteY312" fmla="*/ 161655 h 1060737"/>
                <a:gd name="connsiteX313" fmla="*/ 92971 w 95232"/>
                <a:gd name="connsiteY313" fmla="*/ 172114 h 1060737"/>
                <a:gd name="connsiteX314" fmla="*/ 95232 w 95232"/>
                <a:gd name="connsiteY314" fmla="*/ 185478 h 1060737"/>
                <a:gd name="connsiteX315" fmla="*/ 93936 w 95232"/>
                <a:gd name="connsiteY315" fmla="*/ 81624 h 1060737"/>
                <a:gd name="connsiteX316" fmla="*/ 93936 w 95232"/>
                <a:gd name="connsiteY316" fmla="*/ 98872 h 1060737"/>
                <a:gd name="connsiteX317" fmla="*/ 56127 w 95232"/>
                <a:gd name="connsiteY317" fmla="*/ 98872 h 1060737"/>
                <a:gd name="connsiteX318" fmla="*/ 44386 w 95232"/>
                <a:gd name="connsiteY318" fmla="*/ 101887 h 1060737"/>
                <a:gd name="connsiteX319" fmla="*/ 40505 w 95232"/>
                <a:gd name="connsiteY319" fmla="*/ 110187 h 1060737"/>
                <a:gd name="connsiteX320" fmla="*/ 42339 w 95232"/>
                <a:gd name="connsiteY320" fmla="*/ 116762 h 1060737"/>
                <a:gd name="connsiteX321" fmla="*/ 47296 w 95232"/>
                <a:gd name="connsiteY321" fmla="*/ 123020 h 1060737"/>
                <a:gd name="connsiteX322" fmla="*/ 54618 w 95232"/>
                <a:gd name="connsiteY322" fmla="*/ 127007 h 1060737"/>
                <a:gd name="connsiteX323" fmla="*/ 93936 w 95232"/>
                <a:gd name="connsiteY323" fmla="*/ 127007 h 1060737"/>
                <a:gd name="connsiteX324" fmla="*/ 93936 w 95232"/>
                <a:gd name="connsiteY324" fmla="*/ 144255 h 1060737"/>
                <a:gd name="connsiteX325" fmla="*/ 0 w 95232"/>
                <a:gd name="connsiteY325" fmla="*/ 144255 h 1060737"/>
                <a:gd name="connsiteX326" fmla="*/ 0 w 95232"/>
                <a:gd name="connsiteY326" fmla="*/ 127007 h 1060737"/>
                <a:gd name="connsiteX327" fmla="*/ 39002 w 95232"/>
                <a:gd name="connsiteY327" fmla="*/ 127007 h 1060737"/>
                <a:gd name="connsiteX328" fmla="*/ 28984 w 95232"/>
                <a:gd name="connsiteY328" fmla="*/ 116872 h 1060737"/>
                <a:gd name="connsiteX329" fmla="*/ 25427 w 95232"/>
                <a:gd name="connsiteY329" fmla="*/ 102860 h 1060737"/>
                <a:gd name="connsiteX330" fmla="*/ 27688 w 95232"/>
                <a:gd name="connsiteY330" fmla="*/ 92187 h 1060737"/>
                <a:gd name="connsiteX331" fmla="*/ 33721 w 95232"/>
                <a:gd name="connsiteY331" fmla="*/ 85716 h 1060737"/>
                <a:gd name="connsiteX332" fmla="*/ 42228 w 95232"/>
                <a:gd name="connsiteY332" fmla="*/ 82487 h 1060737"/>
                <a:gd name="connsiteX333" fmla="*/ 51929 w 95232"/>
                <a:gd name="connsiteY333" fmla="*/ 81624 h 1060737"/>
                <a:gd name="connsiteX334" fmla="*/ 93936 w 95232"/>
                <a:gd name="connsiteY334" fmla="*/ 81624 h 1060737"/>
                <a:gd name="connsiteX335" fmla="*/ 95232 w 95232"/>
                <a:gd name="connsiteY335" fmla="*/ 35248 h 1060737"/>
                <a:gd name="connsiteX336" fmla="*/ 92537 w 95232"/>
                <a:gd name="connsiteY336" fmla="*/ 49909 h 1060737"/>
                <a:gd name="connsiteX337" fmla="*/ 84891 w 95232"/>
                <a:gd name="connsiteY337" fmla="*/ 61120 h 1060737"/>
                <a:gd name="connsiteX338" fmla="*/ 73798 w 95232"/>
                <a:gd name="connsiteY338" fmla="*/ 68343 h 1060737"/>
                <a:gd name="connsiteX339" fmla="*/ 60650 w 95232"/>
                <a:gd name="connsiteY339" fmla="*/ 70820 h 1060737"/>
                <a:gd name="connsiteX340" fmla="*/ 42987 w 95232"/>
                <a:gd name="connsiteY340" fmla="*/ 66508 h 1060737"/>
                <a:gd name="connsiteX341" fmla="*/ 30273 w 95232"/>
                <a:gd name="connsiteY341" fmla="*/ 54117 h 1060737"/>
                <a:gd name="connsiteX342" fmla="*/ 25427 w 95232"/>
                <a:gd name="connsiteY342" fmla="*/ 35144 h 1060737"/>
                <a:gd name="connsiteX343" fmla="*/ 30273 w 95232"/>
                <a:gd name="connsiteY343" fmla="*/ 16172 h 1060737"/>
                <a:gd name="connsiteX344" fmla="*/ 42987 w 95232"/>
                <a:gd name="connsiteY344" fmla="*/ 4202 h 1060737"/>
                <a:gd name="connsiteX345" fmla="*/ 60009 w 95232"/>
                <a:gd name="connsiteY345" fmla="*/ 0 h 1060737"/>
                <a:gd name="connsiteX346" fmla="*/ 63132 w 95232"/>
                <a:gd name="connsiteY346" fmla="*/ 103 h 1060737"/>
                <a:gd name="connsiteX347" fmla="*/ 65821 w 95232"/>
                <a:gd name="connsiteY347" fmla="*/ 324 h 1060737"/>
                <a:gd name="connsiteX348" fmla="*/ 65821 w 95232"/>
                <a:gd name="connsiteY348" fmla="*/ 52496 h 1060737"/>
                <a:gd name="connsiteX349" fmla="*/ 74763 w 95232"/>
                <a:gd name="connsiteY349" fmla="*/ 49481 h 1060737"/>
                <a:gd name="connsiteX350" fmla="*/ 80692 w 95232"/>
                <a:gd name="connsiteY350" fmla="*/ 43120 h 1060737"/>
                <a:gd name="connsiteX351" fmla="*/ 82629 w 95232"/>
                <a:gd name="connsiteY351" fmla="*/ 34599 h 1060737"/>
                <a:gd name="connsiteX352" fmla="*/ 80148 w 95232"/>
                <a:gd name="connsiteY352" fmla="*/ 24899 h 1060737"/>
                <a:gd name="connsiteX353" fmla="*/ 73474 w 95232"/>
                <a:gd name="connsiteY353" fmla="*/ 18649 h 1060737"/>
                <a:gd name="connsiteX354" fmla="*/ 77562 w 95232"/>
                <a:gd name="connsiteY354" fmla="*/ 3877 h 1060737"/>
                <a:gd name="connsiteX355" fmla="*/ 86725 w 95232"/>
                <a:gd name="connsiteY355" fmla="*/ 10887 h 1060737"/>
                <a:gd name="connsiteX356" fmla="*/ 92971 w 95232"/>
                <a:gd name="connsiteY356" fmla="*/ 21663 h 1060737"/>
                <a:gd name="connsiteX357" fmla="*/ 95232 w 95232"/>
                <a:gd name="connsiteY357" fmla="*/ 35248 h 1060737"/>
                <a:gd name="connsiteX358" fmla="*/ 54838 w 95232"/>
                <a:gd name="connsiteY358" fmla="*/ 52931 h 1060737"/>
                <a:gd name="connsiteX359" fmla="*/ 54838 w 95232"/>
                <a:gd name="connsiteY359" fmla="*/ 17572 h 1060737"/>
                <a:gd name="connsiteX360" fmla="*/ 45896 w 95232"/>
                <a:gd name="connsiteY360" fmla="*/ 20484 h 1060737"/>
                <a:gd name="connsiteX361" fmla="*/ 39967 w 95232"/>
                <a:gd name="connsiteY361" fmla="*/ 26734 h 1060737"/>
                <a:gd name="connsiteX362" fmla="*/ 37816 w 95232"/>
                <a:gd name="connsiteY362" fmla="*/ 35358 h 1060737"/>
                <a:gd name="connsiteX363" fmla="*/ 39967 w 95232"/>
                <a:gd name="connsiteY363" fmla="*/ 43872 h 1060737"/>
                <a:gd name="connsiteX364" fmla="*/ 45896 w 95232"/>
                <a:gd name="connsiteY364" fmla="*/ 50019 h 1060737"/>
                <a:gd name="connsiteX365" fmla="*/ 54838 w 95232"/>
                <a:gd name="connsiteY365" fmla="*/ 52931 h 1060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Lst>
              <a:rect l="l" t="t" r="r" b="b"/>
              <a:pathLst>
                <a:path w="95232" h="1060737">
                  <a:moveTo>
                    <a:pt x="26502" y="999618"/>
                  </a:moveTo>
                  <a:cubicBezTo>
                    <a:pt x="25930" y="1000190"/>
                    <a:pt x="25137" y="1001267"/>
                    <a:pt x="24130" y="1002847"/>
                  </a:cubicBezTo>
                  <a:cubicBezTo>
                    <a:pt x="23055" y="1004433"/>
                    <a:pt x="22048" y="1006372"/>
                    <a:pt x="21118" y="1008669"/>
                  </a:cubicBezTo>
                  <a:cubicBezTo>
                    <a:pt x="20187" y="1010898"/>
                    <a:pt x="19359" y="1013340"/>
                    <a:pt x="18643" y="1016003"/>
                  </a:cubicBezTo>
                  <a:cubicBezTo>
                    <a:pt x="17919" y="1018660"/>
                    <a:pt x="17560" y="1021392"/>
                    <a:pt x="17560" y="1024193"/>
                  </a:cubicBezTo>
                  <a:cubicBezTo>
                    <a:pt x="17560" y="1028939"/>
                    <a:pt x="18463" y="1032568"/>
                    <a:pt x="20256" y="1035080"/>
                  </a:cubicBezTo>
                  <a:cubicBezTo>
                    <a:pt x="22048" y="1037522"/>
                    <a:pt x="24565" y="1038743"/>
                    <a:pt x="27798" y="1038743"/>
                  </a:cubicBezTo>
                  <a:cubicBezTo>
                    <a:pt x="30308" y="1038743"/>
                    <a:pt x="32321" y="1037991"/>
                    <a:pt x="33831" y="1036480"/>
                  </a:cubicBezTo>
                  <a:cubicBezTo>
                    <a:pt x="35265" y="1034900"/>
                    <a:pt x="36485" y="1032568"/>
                    <a:pt x="37492" y="1029477"/>
                  </a:cubicBezTo>
                  <a:cubicBezTo>
                    <a:pt x="38498" y="1026387"/>
                    <a:pt x="39608" y="1022502"/>
                    <a:pt x="40829" y="1017832"/>
                  </a:cubicBezTo>
                  <a:cubicBezTo>
                    <a:pt x="42270" y="1011871"/>
                    <a:pt x="44062" y="1006696"/>
                    <a:pt x="46220" y="1002308"/>
                  </a:cubicBezTo>
                  <a:cubicBezTo>
                    <a:pt x="48302" y="997852"/>
                    <a:pt x="51033" y="994443"/>
                    <a:pt x="54404" y="992070"/>
                  </a:cubicBezTo>
                  <a:cubicBezTo>
                    <a:pt x="57782" y="989697"/>
                    <a:pt x="62270" y="988510"/>
                    <a:pt x="67869" y="988510"/>
                  </a:cubicBezTo>
                  <a:cubicBezTo>
                    <a:pt x="72757" y="988510"/>
                    <a:pt x="76921" y="989407"/>
                    <a:pt x="80368" y="991208"/>
                  </a:cubicBezTo>
                  <a:cubicBezTo>
                    <a:pt x="83815" y="993001"/>
                    <a:pt x="86614" y="995485"/>
                    <a:pt x="88766" y="998645"/>
                  </a:cubicBezTo>
                  <a:cubicBezTo>
                    <a:pt x="90923" y="1001805"/>
                    <a:pt x="92502" y="1005434"/>
                    <a:pt x="93509" y="1009532"/>
                  </a:cubicBezTo>
                  <a:cubicBezTo>
                    <a:pt x="94515" y="1013554"/>
                    <a:pt x="95019" y="1017832"/>
                    <a:pt x="95019" y="1022357"/>
                  </a:cubicBezTo>
                  <a:cubicBezTo>
                    <a:pt x="95019" y="1026890"/>
                    <a:pt x="94550" y="1031451"/>
                    <a:pt x="93619" y="1036052"/>
                  </a:cubicBezTo>
                  <a:cubicBezTo>
                    <a:pt x="92613" y="1040578"/>
                    <a:pt x="91247" y="1044966"/>
                    <a:pt x="89524" y="1049202"/>
                  </a:cubicBezTo>
                  <a:cubicBezTo>
                    <a:pt x="87725" y="1053369"/>
                    <a:pt x="85608" y="1057219"/>
                    <a:pt x="83167" y="1060738"/>
                  </a:cubicBezTo>
                  <a:lnTo>
                    <a:pt x="67869" y="1052866"/>
                  </a:lnTo>
                  <a:cubicBezTo>
                    <a:pt x="68586" y="1052079"/>
                    <a:pt x="69592" y="1050713"/>
                    <a:pt x="70888" y="1048774"/>
                  </a:cubicBezTo>
                  <a:cubicBezTo>
                    <a:pt x="72109" y="1046760"/>
                    <a:pt x="73363" y="1044352"/>
                    <a:pt x="74660" y="1041551"/>
                  </a:cubicBezTo>
                  <a:cubicBezTo>
                    <a:pt x="75880" y="1038674"/>
                    <a:pt x="76921" y="1035583"/>
                    <a:pt x="77783" y="1032279"/>
                  </a:cubicBezTo>
                  <a:cubicBezTo>
                    <a:pt x="78569" y="1028898"/>
                    <a:pt x="78969" y="1025524"/>
                    <a:pt x="78969" y="1022144"/>
                  </a:cubicBezTo>
                  <a:cubicBezTo>
                    <a:pt x="78969" y="1017328"/>
                    <a:pt x="78176" y="1013665"/>
                    <a:pt x="76597" y="1011146"/>
                  </a:cubicBezTo>
                  <a:cubicBezTo>
                    <a:pt x="74942" y="1008635"/>
                    <a:pt x="72612" y="1007379"/>
                    <a:pt x="69592" y="1007379"/>
                  </a:cubicBezTo>
                  <a:cubicBezTo>
                    <a:pt x="66862" y="1007379"/>
                    <a:pt x="64745" y="1008380"/>
                    <a:pt x="63236" y="1010394"/>
                  </a:cubicBezTo>
                  <a:cubicBezTo>
                    <a:pt x="61657" y="1012333"/>
                    <a:pt x="60292" y="1015065"/>
                    <a:pt x="59147" y="1018590"/>
                  </a:cubicBezTo>
                  <a:cubicBezTo>
                    <a:pt x="57996" y="1022109"/>
                    <a:pt x="56741" y="1026276"/>
                    <a:pt x="55376" y="1031092"/>
                  </a:cubicBezTo>
                  <a:cubicBezTo>
                    <a:pt x="53721" y="1036839"/>
                    <a:pt x="51894" y="1041655"/>
                    <a:pt x="49881" y="1045539"/>
                  </a:cubicBezTo>
                  <a:cubicBezTo>
                    <a:pt x="47868" y="1049416"/>
                    <a:pt x="45317" y="1052293"/>
                    <a:pt x="42228" y="1054163"/>
                  </a:cubicBezTo>
                  <a:cubicBezTo>
                    <a:pt x="39147" y="1056032"/>
                    <a:pt x="35299" y="1056964"/>
                    <a:pt x="30708" y="1056964"/>
                  </a:cubicBezTo>
                  <a:cubicBezTo>
                    <a:pt x="24385" y="1056964"/>
                    <a:pt x="19104" y="1055494"/>
                    <a:pt x="14871" y="1052541"/>
                  </a:cubicBezTo>
                  <a:cubicBezTo>
                    <a:pt x="10631" y="1049596"/>
                    <a:pt x="7439" y="1045608"/>
                    <a:pt x="5281" y="1040578"/>
                  </a:cubicBezTo>
                  <a:cubicBezTo>
                    <a:pt x="3054" y="1035480"/>
                    <a:pt x="1944" y="1029836"/>
                    <a:pt x="1944" y="1023655"/>
                  </a:cubicBezTo>
                  <a:cubicBezTo>
                    <a:pt x="1944" y="1019343"/>
                    <a:pt x="2448" y="1015279"/>
                    <a:pt x="3447" y="1011471"/>
                  </a:cubicBezTo>
                  <a:cubicBezTo>
                    <a:pt x="4385" y="1007662"/>
                    <a:pt x="5640" y="1004109"/>
                    <a:pt x="7218" y="1000797"/>
                  </a:cubicBezTo>
                  <a:cubicBezTo>
                    <a:pt x="8728" y="997424"/>
                    <a:pt x="10383" y="994402"/>
                    <a:pt x="12175" y="991746"/>
                  </a:cubicBezTo>
                  <a:lnTo>
                    <a:pt x="26502" y="999618"/>
                  </a:lnTo>
                  <a:close/>
                  <a:moveTo>
                    <a:pt x="93936" y="914399"/>
                  </a:moveTo>
                  <a:lnTo>
                    <a:pt x="93936" y="931647"/>
                  </a:lnTo>
                  <a:lnTo>
                    <a:pt x="56127" y="931647"/>
                  </a:lnTo>
                  <a:cubicBezTo>
                    <a:pt x="50888" y="931647"/>
                    <a:pt x="46972" y="932647"/>
                    <a:pt x="44386" y="934662"/>
                  </a:cubicBezTo>
                  <a:cubicBezTo>
                    <a:pt x="41801" y="936676"/>
                    <a:pt x="40505" y="939443"/>
                    <a:pt x="40505" y="942961"/>
                  </a:cubicBezTo>
                  <a:cubicBezTo>
                    <a:pt x="40505" y="944976"/>
                    <a:pt x="41118" y="947170"/>
                    <a:pt x="42339" y="949536"/>
                  </a:cubicBezTo>
                  <a:cubicBezTo>
                    <a:pt x="43559" y="951841"/>
                    <a:pt x="45213" y="953924"/>
                    <a:pt x="47296" y="955794"/>
                  </a:cubicBezTo>
                  <a:cubicBezTo>
                    <a:pt x="49378" y="957588"/>
                    <a:pt x="51818" y="958919"/>
                    <a:pt x="54618" y="959782"/>
                  </a:cubicBezTo>
                  <a:lnTo>
                    <a:pt x="93936" y="959782"/>
                  </a:lnTo>
                  <a:lnTo>
                    <a:pt x="93936" y="977030"/>
                  </a:lnTo>
                  <a:lnTo>
                    <a:pt x="0" y="977030"/>
                  </a:lnTo>
                  <a:lnTo>
                    <a:pt x="0" y="959782"/>
                  </a:lnTo>
                  <a:lnTo>
                    <a:pt x="39002" y="959782"/>
                  </a:lnTo>
                  <a:cubicBezTo>
                    <a:pt x="34693" y="957333"/>
                    <a:pt x="31349" y="953959"/>
                    <a:pt x="28984" y="949647"/>
                  </a:cubicBezTo>
                  <a:cubicBezTo>
                    <a:pt x="26612" y="945335"/>
                    <a:pt x="25427" y="940664"/>
                    <a:pt x="25427" y="935635"/>
                  </a:cubicBezTo>
                  <a:cubicBezTo>
                    <a:pt x="25427" y="931247"/>
                    <a:pt x="26178" y="927694"/>
                    <a:pt x="27688" y="924962"/>
                  </a:cubicBezTo>
                  <a:cubicBezTo>
                    <a:pt x="29122" y="922160"/>
                    <a:pt x="31135" y="920001"/>
                    <a:pt x="33721" y="918490"/>
                  </a:cubicBezTo>
                  <a:cubicBezTo>
                    <a:pt x="36237" y="916910"/>
                    <a:pt x="39071" y="915834"/>
                    <a:pt x="42228" y="915261"/>
                  </a:cubicBezTo>
                  <a:cubicBezTo>
                    <a:pt x="45317" y="914682"/>
                    <a:pt x="48550" y="914399"/>
                    <a:pt x="51929" y="914399"/>
                  </a:cubicBezTo>
                  <a:lnTo>
                    <a:pt x="93936" y="914399"/>
                  </a:lnTo>
                  <a:close/>
                  <a:moveTo>
                    <a:pt x="74011" y="903919"/>
                  </a:moveTo>
                  <a:cubicBezTo>
                    <a:pt x="69627" y="903919"/>
                    <a:pt x="65786" y="902698"/>
                    <a:pt x="62484" y="900255"/>
                  </a:cubicBezTo>
                  <a:cubicBezTo>
                    <a:pt x="59182" y="897813"/>
                    <a:pt x="56631" y="894398"/>
                    <a:pt x="54838" y="890017"/>
                  </a:cubicBezTo>
                  <a:cubicBezTo>
                    <a:pt x="53039" y="885629"/>
                    <a:pt x="52142" y="880600"/>
                    <a:pt x="52142" y="874922"/>
                  </a:cubicBezTo>
                  <a:cubicBezTo>
                    <a:pt x="52142" y="872121"/>
                    <a:pt x="52356" y="869278"/>
                    <a:pt x="52790" y="866408"/>
                  </a:cubicBezTo>
                  <a:cubicBezTo>
                    <a:pt x="53218" y="863462"/>
                    <a:pt x="53900" y="860909"/>
                    <a:pt x="54838" y="858750"/>
                  </a:cubicBezTo>
                  <a:lnTo>
                    <a:pt x="51281" y="858750"/>
                  </a:lnTo>
                  <a:cubicBezTo>
                    <a:pt x="46972" y="858750"/>
                    <a:pt x="43669" y="860047"/>
                    <a:pt x="41366" y="862634"/>
                  </a:cubicBezTo>
                  <a:cubicBezTo>
                    <a:pt x="39002" y="865145"/>
                    <a:pt x="37816" y="868885"/>
                    <a:pt x="37816" y="873845"/>
                  </a:cubicBezTo>
                  <a:cubicBezTo>
                    <a:pt x="37816" y="877509"/>
                    <a:pt x="38464" y="881027"/>
                    <a:pt x="39753" y="884408"/>
                  </a:cubicBezTo>
                  <a:cubicBezTo>
                    <a:pt x="41049" y="887713"/>
                    <a:pt x="42952" y="891238"/>
                    <a:pt x="45462" y="894971"/>
                  </a:cubicBezTo>
                  <a:lnTo>
                    <a:pt x="34155" y="900469"/>
                  </a:lnTo>
                  <a:cubicBezTo>
                    <a:pt x="31211" y="896012"/>
                    <a:pt x="29018" y="891452"/>
                    <a:pt x="27578" y="886781"/>
                  </a:cubicBezTo>
                  <a:cubicBezTo>
                    <a:pt x="26144" y="882111"/>
                    <a:pt x="25427" y="877185"/>
                    <a:pt x="25427" y="872010"/>
                  </a:cubicBezTo>
                  <a:cubicBezTo>
                    <a:pt x="25427" y="862379"/>
                    <a:pt x="27833" y="854907"/>
                    <a:pt x="32645" y="849588"/>
                  </a:cubicBezTo>
                  <a:cubicBezTo>
                    <a:pt x="37382" y="844199"/>
                    <a:pt x="44241" y="841502"/>
                    <a:pt x="53218" y="841502"/>
                  </a:cubicBezTo>
                  <a:lnTo>
                    <a:pt x="74660" y="841502"/>
                  </a:lnTo>
                  <a:cubicBezTo>
                    <a:pt x="76452" y="841502"/>
                    <a:pt x="77748" y="841178"/>
                    <a:pt x="78534" y="840536"/>
                  </a:cubicBezTo>
                  <a:cubicBezTo>
                    <a:pt x="79251" y="839887"/>
                    <a:pt x="79720" y="838846"/>
                    <a:pt x="79934" y="837411"/>
                  </a:cubicBezTo>
                  <a:lnTo>
                    <a:pt x="93936" y="837411"/>
                  </a:lnTo>
                  <a:cubicBezTo>
                    <a:pt x="94226" y="838915"/>
                    <a:pt x="94440" y="840315"/>
                    <a:pt x="94584" y="841612"/>
                  </a:cubicBezTo>
                  <a:cubicBezTo>
                    <a:pt x="94729" y="842833"/>
                    <a:pt x="94798" y="843875"/>
                    <a:pt x="94798" y="844738"/>
                  </a:cubicBezTo>
                  <a:cubicBezTo>
                    <a:pt x="94798" y="848187"/>
                    <a:pt x="94047" y="850809"/>
                    <a:pt x="92537" y="852610"/>
                  </a:cubicBezTo>
                  <a:cubicBezTo>
                    <a:pt x="90958" y="854335"/>
                    <a:pt x="89055" y="855411"/>
                    <a:pt x="86828" y="855838"/>
                  </a:cubicBezTo>
                  <a:lnTo>
                    <a:pt x="83381" y="856163"/>
                  </a:lnTo>
                  <a:cubicBezTo>
                    <a:pt x="87187" y="859109"/>
                    <a:pt x="90131" y="862779"/>
                    <a:pt x="92213" y="867160"/>
                  </a:cubicBezTo>
                  <a:cubicBezTo>
                    <a:pt x="94226" y="871541"/>
                    <a:pt x="95232" y="875998"/>
                    <a:pt x="95232" y="880531"/>
                  </a:cubicBezTo>
                  <a:cubicBezTo>
                    <a:pt x="95232" y="884981"/>
                    <a:pt x="94336" y="889010"/>
                    <a:pt x="92537" y="892604"/>
                  </a:cubicBezTo>
                  <a:cubicBezTo>
                    <a:pt x="90675" y="896123"/>
                    <a:pt x="88124" y="898889"/>
                    <a:pt x="84891" y="900904"/>
                  </a:cubicBezTo>
                  <a:cubicBezTo>
                    <a:pt x="81657" y="902912"/>
                    <a:pt x="78031" y="903919"/>
                    <a:pt x="74011" y="903919"/>
                  </a:cubicBezTo>
                  <a:close/>
                  <a:moveTo>
                    <a:pt x="77459" y="861986"/>
                  </a:moveTo>
                  <a:cubicBezTo>
                    <a:pt x="76452" y="861054"/>
                    <a:pt x="75446" y="860295"/>
                    <a:pt x="74439" y="859723"/>
                  </a:cubicBezTo>
                  <a:cubicBezTo>
                    <a:pt x="73363" y="859074"/>
                    <a:pt x="72391" y="858750"/>
                    <a:pt x="71530" y="858750"/>
                  </a:cubicBezTo>
                  <a:lnTo>
                    <a:pt x="64745" y="858750"/>
                  </a:lnTo>
                  <a:cubicBezTo>
                    <a:pt x="63884" y="860833"/>
                    <a:pt x="63236" y="863096"/>
                    <a:pt x="62808" y="865546"/>
                  </a:cubicBezTo>
                  <a:cubicBezTo>
                    <a:pt x="62305" y="867912"/>
                    <a:pt x="62050" y="870140"/>
                    <a:pt x="62050" y="872224"/>
                  </a:cubicBezTo>
                  <a:cubicBezTo>
                    <a:pt x="62050" y="876757"/>
                    <a:pt x="63022" y="880455"/>
                    <a:pt x="64959" y="883332"/>
                  </a:cubicBezTo>
                  <a:cubicBezTo>
                    <a:pt x="66903" y="886202"/>
                    <a:pt x="69447" y="887644"/>
                    <a:pt x="72612" y="887644"/>
                  </a:cubicBezTo>
                  <a:cubicBezTo>
                    <a:pt x="74335" y="887644"/>
                    <a:pt x="75983" y="887175"/>
                    <a:pt x="77562" y="886243"/>
                  </a:cubicBezTo>
                  <a:cubicBezTo>
                    <a:pt x="79072" y="885236"/>
                    <a:pt x="80292" y="883835"/>
                    <a:pt x="81230" y="882035"/>
                  </a:cubicBezTo>
                  <a:cubicBezTo>
                    <a:pt x="82161" y="880241"/>
                    <a:pt x="82629" y="878081"/>
                    <a:pt x="82629" y="875570"/>
                  </a:cubicBezTo>
                  <a:cubicBezTo>
                    <a:pt x="82629" y="873052"/>
                    <a:pt x="82126" y="870541"/>
                    <a:pt x="81120" y="868022"/>
                  </a:cubicBezTo>
                  <a:cubicBezTo>
                    <a:pt x="80113" y="865504"/>
                    <a:pt x="78893" y="863497"/>
                    <a:pt x="77459" y="861986"/>
                  </a:cubicBezTo>
                  <a:close/>
                  <a:moveTo>
                    <a:pt x="41477" y="785301"/>
                  </a:moveTo>
                  <a:cubicBezTo>
                    <a:pt x="41477" y="790475"/>
                    <a:pt x="42483" y="795146"/>
                    <a:pt x="44497" y="799313"/>
                  </a:cubicBezTo>
                  <a:cubicBezTo>
                    <a:pt x="46503" y="803411"/>
                    <a:pt x="49412" y="806357"/>
                    <a:pt x="53218" y="808158"/>
                  </a:cubicBezTo>
                  <a:lnTo>
                    <a:pt x="93936" y="808158"/>
                  </a:lnTo>
                  <a:lnTo>
                    <a:pt x="93936" y="825406"/>
                  </a:lnTo>
                  <a:lnTo>
                    <a:pt x="26502" y="825406"/>
                  </a:lnTo>
                  <a:lnTo>
                    <a:pt x="26502" y="809559"/>
                  </a:lnTo>
                  <a:lnTo>
                    <a:pt x="40939" y="809559"/>
                  </a:lnTo>
                  <a:cubicBezTo>
                    <a:pt x="36340" y="807185"/>
                    <a:pt x="32714" y="804164"/>
                    <a:pt x="30060" y="800500"/>
                  </a:cubicBezTo>
                  <a:cubicBezTo>
                    <a:pt x="27398" y="796767"/>
                    <a:pt x="25930" y="792849"/>
                    <a:pt x="25640" y="788751"/>
                  </a:cubicBezTo>
                  <a:cubicBezTo>
                    <a:pt x="25640" y="787819"/>
                    <a:pt x="25640" y="787095"/>
                    <a:pt x="25640" y="786598"/>
                  </a:cubicBezTo>
                  <a:cubicBezTo>
                    <a:pt x="25640" y="786019"/>
                    <a:pt x="25675" y="785591"/>
                    <a:pt x="25751" y="785301"/>
                  </a:cubicBezTo>
                  <a:lnTo>
                    <a:pt x="41477" y="785301"/>
                  </a:lnTo>
                  <a:close/>
                  <a:moveTo>
                    <a:pt x="95232" y="745230"/>
                  </a:moveTo>
                  <a:cubicBezTo>
                    <a:pt x="95232" y="750619"/>
                    <a:pt x="94336" y="755510"/>
                    <a:pt x="92537" y="759891"/>
                  </a:cubicBezTo>
                  <a:cubicBezTo>
                    <a:pt x="90675" y="764272"/>
                    <a:pt x="88124" y="768012"/>
                    <a:pt x="84891" y="771102"/>
                  </a:cubicBezTo>
                  <a:cubicBezTo>
                    <a:pt x="81657" y="774193"/>
                    <a:pt x="77962" y="776601"/>
                    <a:pt x="73798" y="778326"/>
                  </a:cubicBezTo>
                  <a:cubicBezTo>
                    <a:pt x="69627" y="779975"/>
                    <a:pt x="65249" y="780803"/>
                    <a:pt x="60650" y="780803"/>
                  </a:cubicBezTo>
                  <a:cubicBezTo>
                    <a:pt x="54190" y="780803"/>
                    <a:pt x="48302" y="779368"/>
                    <a:pt x="42987" y="776491"/>
                  </a:cubicBezTo>
                  <a:cubicBezTo>
                    <a:pt x="37671" y="773621"/>
                    <a:pt x="33431" y="769488"/>
                    <a:pt x="30273" y="764093"/>
                  </a:cubicBezTo>
                  <a:cubicBezTo>
                    <a:pt x="27040" y="758705"/>
                    <a:pt x="25427" y="752378"/>
                    <a:pt x="25427" y="745120"/>
                  </a:cubicBezTo>
                  <a:cubicBezTo>
                    <a:pt x="25427" y="737717"/>
                    <a:pt x="27040" y="731398"/>
                    <a:pt x="30273" y="726147"/>
                  </a:cubicBezTo>
                  <a:cubicBezTo>
                    <a:pt x="33431" y="720904"/>
                    <a:pt x="37671" y="716916"/>
                    <a:pt x="42987" y="714184"/>
                  </a:cubicBezTo>
                  <a:cubicBezTo>
                    <a:pt x="48226" y="711383"/>
                    <a:pt x="53900" y="709983"/>
                    <a:pt x="60009" y="709983"/>
                  </a:cubicBezTo>
                  <a:cubicBezTo>
                    <a:pt x="61009" y="709983"/>
                    <a:pt x="62050" y="710017"/>
                    <a:pt x="63132" y="710086"/>
                  </a:cubicBezTo>
                  <a:cubicBezTo>
                    <a:pt x="64208" y="710162"/>
                    <a:pt x="65104" y="710231"/>
                    <a:pt x="65821" y="710307"/>
                  </a:cubicBezTo>
                  <a:lnTo>
                    <a:pt x="65821" y="762478"/>
                  </a:lnTo>
                  <a:cubicBezTo>
                    <a:pt x="69199" y="762120"/>
                    <a:pt x="72178" y="761112"/>
                    <a:pt x="74763" y="759464"/>
                  </a:cubicBezTo>
                  <a:cubicBezTo>
                    <a:pt x="77348" y="757808"/>
                    <a:pt x="79327" y="755690"/>
                    <a:pt x="80692" y="753103"/>
                  </a:cubicBezTo>
                  <a:cubicBezTo>
                    <a:pt x="81981" y="750439"/>
                    <a:pt x="82629" y="747604"/>
                    <a:pt x="82629" y="744582"/>
                  </a:cubicBezTo>
                  <a:cubicBezTo>
                    <a:pt x="82629" y="741132"/>
                    <a:pt x="81802" y="737904"/>
                    <a:pt x="80148" y="734882"/>
                  </a:cubicBezTo>
                  <a:cubicBezTo>
                    <a:pt x="78424" y="731867"/>
                    <a:pt x="76204" y="729776"/>
                    <a:pt x="73474" y="728631"/>
                  </a:cubicBezTo>
                  <a:lnTo>
                    <a:pt x="77562" y="713860"/>
                  </a:lnTo>
                  <a:cubicBezTo>
                    <a:pt x="81009" y="715440"/>
                    <a:pt x="84064" y="717779"/>
                    <a:pt x="86725" y="720870"/>
                  </a:cubicBezTo>
                  <a:cubicBezTo>
                    <a:pt x="89379" y="723884"/>
                    <a:pt x="91461" y="727479"/>
                    <a:pt x="92971" y="731646"/>
                  </a:cubicBezTo>
                  <a:cubicBezTo>
                    <a:pt x="94481" y="735744"/>
                    <a:pt x="95232" y="740270"/>
                    <a:pt x="95232" y="745230"/>
                  </a:cubicBezTo>
                  <a:close/>
                  <a:moveTo>
                    <a:pt x="54838" y="762913"/>
                  </a:moveTo>
                  <a:lnTo>
                    <a:pt x="54838" y="727555"/>
                  </a:lnTo>
                  <a:cubicBezTo>
                    <a:pt x="51391" y="727914"/>
                    <a:pt x="48406" y="728879"/>
                    <a:pt x="45896" y="730459"/>
                  </a:cubicBezTo>
                  <a:cubicBezTo>
                    <a:pt x="43380" y="732046"/>
                    <a:pt x="41408" y="734130"/>
                    <a:pt x="39967" y="736717"/>
                  </a:cubicBezTo>
                  <a:cubicBezTo>
                    <a:pt x="38533" y="739304"/>
                    <a:pt x="37816" y="742174"/>
                    <a:pt x="37816" y="745341"/>
                  </a:cubicBezTo>
                  <a:cubicBezTo>
                    <a:pt x="37816" y="748432"/>
                    <a:pt x="38533" y="751267"/>
                    <a:pt x="39967" y="753854"/>
                  </a:cubicBezTo>
                  <a:cubicBezTo>
                    <a:pt x="41408" y="756373"/>
                    <a:pt x="43380" y="758415"/>
                    <a:pt x="45896" y="760002"/>
                  </a:cubicBezTo>
                  <a:cubicBezTo>
                    <a:pt x="48406" y="761582"/>
                    <a:pt x="51391" y="762547"/>
                    <a:pt x="54838" y="762913"/>
                  </a:cubicBezTo>
                  <a:close/>
                  <a:moveTo>
                    <a:pt x="60223" y="703490"/>
                  </a:moveTo>
                  <a:cubicBezTo>
                    <a:pt x="53687" y="703490"/>
                    <a:pt x="47799" y="702235"/>
                    <a:pt x="42552" y="699717"/>
                  </a:cubicBezTo>
                  <a:cubicBezTo>
                    <a:pt x="37312" y="697129"/>
                    <a:pt x="33148" y="693569"/>
                    <a:pt x="30060" y="689043"/>
                  </a:cubicBezTo>
                  <a:cubicBezTo>
                    <a:pt x="26971" y="684449"/>
                    <a:pt x="25427" y="679233"/>
                    <a:pt x="25427" y="673417"/>
                  </a:cubicBezTo>
                  <a:cubicBezTo>
                    <a:pt x="25427" y="668456"/>
                    <a:pt x="26647" y="663999"/>
                    <a:pt x="29088" y="660046"/>
                  </a:cubicBezTo>
                  <a:cubicBezTo>
                    <a:pt x="31528" y="656024"/>
                    <a:pt x="34617" y="652899"/>
                    <a:pt x="38354" y="650670"/>
                  </a:cubicBezTo>
                  <a:lnTo>
                    <a:pt x="0" y="650670"/>
                  </a:lnTo>
                  <a:lnTo>
                    <a:pt x="0" y="633422"/>
                  </a:lnTo>
                  <a:lnTo>
                    <a:pt x="74660" y="633422"/>
                  </a:lnTo>
                  <a:cubicBezTo>
                    <a:pt x="76452" y="633422"/>
                    <a:pt x="77748" y="633132"/>
                    <a:pt x="78534" y="632560"/>
                  </a:cubicBezTo>
                  <a:cubicBezTo>
                    <a:pt x="79251" y="631911"/>
                    <a:pt x="79720" y="630869"/>
                    <a:pt x="79934" y="629434"/>
                  </a:cubicBezTo>
                  <a:lnTo>
                    <a:pt x="93936" y="629434"/>
                  </a:lnTo>
                  <a:cubicBezTo>
                    <a:pt x="94515" y="632380"/>
                    <a:pt x="94798" y="634823"/>
                    <a:pt x="94798" y="636761"/>
                  </a:cubicBezTo>
                  <a:cubicBezTo>
                    <a:pt x="94798" y="639852"/>
                    <a:pt x="94047" y="642405"/>
                    <a:pt x="92537" y="644413"/>
                  </a:cubicBezTo>
                  <a:cubicBezTo>
                    <a:pt x="90958" y="646427"/>
                    <a:pt x="88952" y="647545"/>
                    <a:pt x="86504" y="647759"/>
                  </a:cubicBezTo>
                  <a:lnTo>
                    <a:pt x="82195" y="648083"/>
                  </a:lnTo>
                  <a:cubicBezTo>
                    <a:pt x="86435" y="650525"/>
                    <a:pt x="89669" y="653899"/>
                    <a:pt x="91896" y="658211"/>
                  </a:cubicBezTo>
                  <a:cubicBezTo>
                    <a:pt x="94123" y="662454"/>
                    <a:pt x="95232" y="666876"/>
                    <a:pt x="95232" y="671471"/>
                  </a:cubicBezTo>
                  <a:cubicBezTo>
                    <a:pt x="95232" y="676142"/>
                    <a:pt x="94336" y="680420"/>
                    <a:pt x="92537" y="684304"/>
                  </a:cubicBezTo>
                  <a:cubicBezTo>
                    <a:pt x="90744" y="688181"/>
                    <a:pt x="88269" y="691562"/>
                    <a:pt x="85105" y="694432"/>
                  </a:cubicBezTo>
                  <a:cubicBezTo>
                    <a:pt x="81871" y="697309"/>
                    <a:pt x="78141" y="699537"/>
                    <a:pt x="73901" y="701117"/>
                  </a:cubicBezTo>
                  <a:cubicBezTo>
                    <a:pt x="69668" y="702697"/>
                    <a:pt x="65104" y="703490"/>
                    <a:pt x="60223" y="703490"/>
                  </a:cubicBezTo>
                  <a:close/>
                  <a:moveTo>
                    <a:pt x="69268" y="650670"/>
                  </a:moveTo>
                  <a:lnTo>
                    <a:pt x="53218" y="650670"/>
                  </a:lnTo>
                  <a:cubicBezTo>
                    <a:pt x="50709" y="651532"/>
                    <a:pt x="48481" y="652899"/>
                    <a:pt x="46537" y="654761"/>
                  </a:cubicBezTo>
                  <a:cubicBezTo>
                    <a:pt x="44531" y="656631"/>
                    <a:pt x="42952" y="658756"/>
                    <a:pt x="41801" y="661122"/>
                  </a:cubicBezTo>
                  <a:cubicBezTo>
                    <a:pt x="40649" y="663427"/>
                    <a:pt x="40077" y="665724"/>
                    <a:pt x="40077" y="668022"/>
                  </a:cubicBezTo>
                  <a:cubicBezTo>
                    <a:pt x="40077" y="670685"/>
                    <a:pt x="40649" y="673092"/>
                    <a:pt x="41801" y="675245"/>
                  </a:cubicBezTo>
                  <a:cubicBezTo>
                    <a:pt x="42876" y="677404"/>
                    <a:pt x="44352" y="679274"/>
                    <a:pt x="46220" y="680854"/>
                  </a:cubicBezTo>
                  <a:cubicBezTo>
                    <a:pt x="48082" y="682434"/>
                    <a:pt x="50274" y="683621"/>
                    <a:pt x="52790" y="684407"/>
                  </a:cubicBezTo>
                  <a:cubicBezTo>
                    <a:pt x="55300" y="685201"/>
                    <a:pt x="57927" y="685594"/>
                    <a:pt x="60650" y="685594"/>
                  </a:cubicBezTo>
                  <a:cubicBezTo>
                    <a:pt x="63380" y="685594"/>
                    <a:pt x="65966" y="685166"/>
                    <a:pt x="68406" y="684304"/>
                  </a:cubicBezTo>
                  <a:cubicBezTo>
                    <a:pt x="70854" y="683365"/>
                    <a:pt x="72970" y="682075"/>
                    <a:pt x="74763" y="680420"/>
                  </a:cubicBezTo>
                  <a:cubicBezTo>
                    <a:pt x="76563" y="678695"/>
                    <a:pt x="77996" y="676687"/>
                    <a:pt x="79072" y="674383"/>
                  </a:cubicBezTo>
                  <a:cubicBezTo>
                    <a:pt x="80079" y="672085"/>
                    <a:pt x="80582" y="669602"/>
                    <a:pt x="80582" y="666945"/>
                  </a:cubicBezTo>
                  <a:cubicBezTo>
                    <a:pt x="80582" y="665365"/>
                    <a:pt x="80292" y="663751"/>
                    <a:pt x="79720" y="662095"/>
                  </a:cubicBezTo>
                  <a:cubicBezTo>
                    <a:pt x="79148" y="660370"/>
                    <a:pt x="78389" y="658756"/>
                    <a:pt x="77459" y="657245"/>
                  </a:cubicBezTo>
                  <a:cubicBezTo>
                    <a:pt x="76452" y="655734"/>
                    <a:pt x="75232" y="654403"/>
                    <a:pt x="73798" y="653257"/>
                  </a:cubicBezTo>
                  <a:cubicBezTo>
                    <a:pt x="72357" y="652105"/>
                    <a:pt x="70854" y="651243"/>
                    <a:pt x="69268" y="650670"/>
                  </a:cubicBezTo>
                  <a:close/>
                  <a:moveTo>
                    <a:pt x="93936" y="583865"/>
                  </a:moveTo>
                  <a:lnTo>
                    <a:pt x="2585" y="583865"/>
                  </a:lnTo>
                  <a:lnTo>
                    <a:pt x="2585" y="566079"/>
                  </a:lnTo>
                  <a:lnTo>
                    <a:pt x="78424" y="566079"/>
                  </a:lnTo>
                  <a:lnTo>
                    <a:pt x="78424" y="519510"/>
                  </a:lnTo>
                  <a:lnTo>
                    <a:pt x="93936" y="519510"/>
                  </a:lnTo>
                  <a:lnTo>
                    <a:pt x="93936" y="583865"/>
                  </a:lnTo>
                  <a:close/>
                  <a:moveTo>
                    <a:pt x="78424" y="457706"/>
                  </a:moveTo>
                  <a:lnTo>
                    <a:pt x="93936" y="457706"/>
                  </a:lnTo>
                  <a:lnTo>
                    <a:pt x="93936" y="509989"/>
                  </a:lnTo>
                  <a:lnTo>
                    <a:pt x="78424" y="509989"/>
                  </a:lnTo>
                  <a:lnTo>
                    <a:pt x="78424" y="491664"/>
                  </a:lnTo>
                  <a:lnTo>
                    <a:pt x="39429" y="491664"/>
                  </a:lnTo>
                  <a:cubicBezTo>
                    <a:pt x="40436" y="492458"/>
                    <a:pt x="41477" y="493679"/>
                    <a:pt x="42552" y="495328"/>
                  </a:cubicBezTo>
                  <a:cubicBezTo>
                    <a:pt x="43635" y="496908"/>
                    <a:pt x="44634" y="498743"/>
                    <a:pt x="45572" y="500826"/>
                  </a:cubicBezTo>
                  <a:cubicBezTo>
                    <a:pt x="46503" y="502841"/>
                    <a:pt x="47296" y="504890"/>
                    <a:pt x="47944" y="506974"/>
                  </a:cubicBezTo>
                  <a:cubicBezTo>
                    <a:pt x="48516" y="509057"/>
                    <a:pt x="48806" y="510886"/>
                    <a:pt x="48806" y="512472"/>
                  </a:cubicBezTo>
                  <a:lnTo>
                    <a:pt x="32748" y="512472"/>
                  </a:lnTo>
                  <a:cubicBezTo>
                    <a:pt x="32748" y="510961"/>
                    <a:pt x="32252" y="509126"/>
                    <a:pt x="31245" y="506974"/>
                  </a:cubicBezTo>
                  <a:cubicBezTo>
                    <a:pt x="30239" y="504745"/>
                    <a:pt x="29053" y="502551"/>
                    <a:pt x="27688" y="500399"/>
                  </a:cubicBezTo>
                  <a:cubicBezTo>
                    <a:pt x="26323" y="498170"/>
                    <a:pt x="24992" y="496266"/>
                    <a:pt x="23703" y="494686"/>
                  </a:cubicBezTo>
                  <a:cubicBezTo>
                    <a:pt x="22338" y="493099"/>
                    <a:pt x="21262" y="492099"/>
                    <a:pt x="20469" y="491664"/>
                  </a:cubicBezTo>
                  <a:lnTo>
                    <a:pt x="20469" y="473989"/>
                  </a:lnTo>
                  <a:lnTo>
                    <a:pt x="78424" y="473989"/>
                  </a:lnTo>
                  <a:lnTo>
                    <a:pt x="78424" y="457706"/>
                  </a:lnTo>
                  <a:close/>
                  <a:moveTo>
                    <a:pt x="93936" y="414221"/>
                  </a:moveTo>
                  <a:lnTo>
                    <a:pt x="2585" y="414221"/>
                  </a:lnTo>
                  <a:lnTo>
                    <a:pt x="2585" y="396435"/>
                  </a:lnTo>
                  <a:lnTo>
                    <a:pt x="93936" y="396435"/>
                  </a:lnTo>
                  <a:lnTo>
                    <a:pt x="93936" y="414221"/>
                  </a:lnTo>
                  <a:close/>
                  <a:moveTo>
                    <a:pt x="47620" y="382905"/>
                  </a:moveTo>
                  <a:cubicBezTo>
                    <a:pt x="42090" y="382905"/>
                    <a:pt x="36630" y="381898"/>
                    <a:pt x="31245" y="379890"/>
                  </a:cubicBezTo>
                  <a:cubicBezTo>
                    <a:pt x="25854" y="377876"/>
                    <a:pt x="20973" y="374930"/>
                    <a:pt x="16595" y="371053"/>
                  </a:cubicBezTo>
                  <a:cubicBezTo>
                    <a:pt x="12141" y="367168"/>
                    <a:pt x="8618" y="362463"/>
                    <a:pt x="6033" y="356930"/>
                  </a:cubicBezTo>
                  <a:cubicBezTo>
                    <a:pt x="3378" y="351321"/>
                    <a:pt x="2048" y="344960"/>
                    <a:pt x="2048" y="337847"/>
                  </a:cubicBezTo>
                  <a:cubicBezTo>
                    <a:pt x="2048" y="329437"/>
                    <a:pt x="3916" y="322179"/>
                    <a:pt x="7653" y="316073"/>
                  </a:cubicBezTo>
                  <a:cubicBezTo>
                    <a:pt x="11314" y="309891"/>
                    <a:pt x="16126" y="305324"/>
                    <a:pt x="22090" y="302378"/>
                  </a:cubicBezTo>
                  <a:lnTo>
                    <a:pt x="31459" y="315963"/>
                  </a:lnTo>
                  <a:cubicBezTo>
                    <a:pt x="28012" y="317542"/>
                    <a:pt x="25282" y="319591"/>
                    <a:pt x="23269" y="322110"/>
                  </a:cubicBezTo>
                  <a:cubicBezTo>
                    <a:pt x="21262" y="324552"/>
                    <a:pt x="19863" y="327208"/>
                    <a:pt x="19070" y="330085"/>
                  </a:cubicBezTo>
                  <a:cubicBezTo>
                    <a:pt x="18208" y="332886"/>
                    <a:pt x="17781" y="335653"/>
                    <a:pt x="17781" y="338385"/>
                  </a:cubicBezTo>
                  <a:cubicBezTo>
                    <a:pt x="17781" y="342842"/>
                    <a:pt x="18677" y="346719"/>
                    <a:pt x="20469" y="350031"/>
                  </a:cubicBezTo>
                  <a:cubicBezTo>
                    <a:pt x="22269" y="353335"/>
                    <a:pt x="24634" y="356102"/>
                    <a:pt x="27578" y="358331"/>
                  </a:cubicBezTo>
                  <a:cubicBezTo>
                    <a:pt x="30453" y="360559"/>
                    <a:pt x="33721" y="362208"/>
                    <a:pt x="37382" y="363291"/>
                  </a:cubicBezTo>
                  <a:cubicBezTo>
                    <a:pt x="40973" y="364367"/>
                    <a:pt x="44565" y="364905"/>
                    <a:pt x="48157" y="364905"/>
                  </a:cubicBezTo>
                  <a:cubicBezTo>
                    <a:pt x="52177" y="364905"/>
                    <a:pt x="56059" y="364257"/>
                    <a:pt x="59788" y="362967"/>
                  </a:cubicBezTo>
                  <a:cubicBezTo>
                    <a:pt x="63525" y="361670"/>
                    <a:pt x="66828" y="359841"/>
                    <a:pt x="69702" y="357468"/>
                  </a:cubicBezTo>
                  <a:cubicBezTo>
                    <a:pt x="72578" y="355095"/>
                    <a:pt x="74839" y="352259"/>
                    <a:pt x="76487" y="348947"/>
                  </a:cubicBezTo>
                  <a:cubicBezTo>
                    <a:pt x="78141" y="345643"/>
                    <a:pt x="78969" y="342014"/>
                    <a:pt x="78969" y="338061"/>
                  </a:cubicBezTo>
                  <a:cubicBezTo>
                    <a:pt x="78969" y="335260"/>
                    <a:pt x="78500" y="332424"/>
                    <a:pt x="77562" y="329547"/>
                  </a:cubicBezTo>
                  <a:cubicBezTo>
                    <a:pt x="76631" y="326601"/>
                    <a:pt x="75163" y="323903"/>
                    <a:pt x="73150" y="321461"/>
                  </a:cubicBezTo>
                  <a:cubicBezTo>
                    <a:pt x="71068" y="318943"/>
                    <a:pt x="68406" y="317004"/>
                    <a:pt x="65180" y="315638"/>
                  </a:cubicBezTo>
                  <a:lnTo>
                    <a:pt x="73474" y="301088"/>
                  </a:lnTo>
                  <a:cubicBezTo>
                    <a:pt x="77996" y="302882"/>
                    <a:pt x="81871" y="305828"/>
                    <a:pt x="85105" y="309926"/>
                  </a:cubicBezTo>
                  <a:cubicBezTo>
                    <a:pt x="88269" y="313948"/>
                    <a:pt x="90675" y="318515"/>
                    <a:pt x="92323" y="323621"/>
                  </a:cubicBezTo>
                  <a:cubicBezTo>
                    <a:pt x="93902" y="328650"/>
                    <a:pt x="94695" y="333645"/>
                    <a:pt x="94695" y="338599"/>
                  </a:cubicBezTo>
                  <a:cubicBezTo>
                    <a:pt x="94695" y="345139"/>
                    <a:pt x="93364" y="351107"/>
                    <a:pt x="90710" y="356495"/>
                  </a:cubicBezTo>
                  <a:cubicBezTo>
                    <a:pt x="87980" y="361883"/>
                    <a:pt x="84388" y="366554"/>
                    <a:pt x="79934" y="370507"/>
                  </a:cubicBezTo>
                  <a:cubicBezTo>
                    <a:pt x="75411" y="374392"/>
                    <a:pt x="70351" y="377448"/>
                    <a:pt x="64745" y="379677"/>
                  </a:cubicBezTo>
                  <a:cubicBezTo>
                    <a:pt x="59071" y="381829"/>
                    <a:pt x="53363" y="382905"/>
                    <a:pt x="47620" y="382905"/>
                  </a:cubicBezTo>
                  <a:close/>
                  <a:moveTo>
                    <a:pt x="74011" y="295361"/>
                  </a:moveTo>
                  <a:cubicBezTo>
                    <a:pt x="69627" y="295361"/>
                    <a:pt x="65786" y="294140"/>
                    <a:pt x="62484" y="291698"/>
                  </a:cubicBezTo>
                  <a:cubicBezTo>
                    <a:pt x="59182" y="289256"/>
                    <a:pt x="56631" y="285841"/>
                    <a:pt x="54838" y="281460"/>
                  </a:cubicBezTo>
                  <a:cubicBezTo>
                    <a:pt x="53039" y="277072"/>
                    <a:pt x="52142" y="272042"/>
                    <a:pt x="52142" y="266364"/>
                  </a:cubicBezTo>
                  <a:cubicBezTo>
                    <a:pt x="52142" y="263563"/>
                    <a:pt x="52356" y="260728"/>
                    <a:pt x="52790" y="257851"/>
                  </a:cubicBezTo>
                  <a:cubicBezTo>
                    <a:pt x="53218" y="254905"/>
                    <a:pt x="53900" y="252352"/>
                    <a:pt x="54838" y="250199"/>
                  </a:cubicBezTo>
                  <a:lnTo>
                    <a:pt x="51281" y="250199"/>
                  </a:lnTo>
                  <a:cubicBezTo>
                    <a:pt x="46972" y="250199"/>
                    <a:pt x="43669" y="251489"/>
                    <a:pt x="41366" y="254077"/>
                  </a:cubicBezTo>
                  <a:cubicBezTo>
                    <a:pt x="39002" y="256595"/>
                    <a:pt x="37816" y="260327"/>
                    <a:pt x="37816" y="265288"/>
                  </a:cubicBezTo>
                  <a:cubicBezTo>
                    <a:pt x="37816" y="268951"/>
                    <a:pt x="38464" y="272477"/>
                    <a:pt x="39753" y="275851"/>
                  </a:cubicBezTo>
                  <a:cubicBezTo>
                    <a:pt x="41049" y="279155"/>
                    <a:pt x="42952" y="282681"/>
                    <a:pt x="45462" y="286420"/>
                  </a:cubicBezTo>
                  <a:lnTo>
                    <a:pt x="34155" y="291912"/>
                  </a:lnTo>
                  <a:cubicBezTo>
                    <a:pt x="31211" y="287462"/>
                    <a:pt x="29018" y="282895"/>
                    <a:pt x="27578" y="278224"/>
                  </a:cubicBezTo>
                  <a:cubicBezTo>
                    <a:pt x="26144" y="273553"/>
                    <a:pt x="25427" y="268627"/>
                    <a:pt x="25427" y="263453"/>
                  </a:cubicBezTo>
                  <a:cubicBezTo>
                    <a:pt x="25427" y="253828"/>
                    <a:pt x="27833" y="246350"/>
                    <a:pt x="32645" y="241030"/>
                  </a:cubicBezTo>
                  <a:cubicBezTo>
                    <a:pt x="37382" y="235642"/>
                    <a:pt x="44241" y="232951"/>
                    <a:pt x="53218" y="232951"/>
                  </a:cubicBezTo>
                  <a:lnTo>
                    <a:pt x="74660" y="232951"/>
                  </a:lnTo>
                  <a:cubicBezTo>
                    <a:pt x="76452" y="232951"/>
                    <a:pt x="77748" y="232627"/>
                    <a:pt x="78534" y="231979"/>
                  </a:cubicBezTo>
                  <a:cubicBezTo>
                    <a:pt x="79251" y="231330"/>
                    <a:pt x="79720" y="230288"/>
                    <a:pt x="79934" y="228853"/>
                  </a:cubicBezTo>
                  <a:lnTo>
                    <a:pt x="93936" y="228853"/>
                  </a:lnTo>
                  <a:cubicBezTo>
                    <a:pt x="94226" y="230364"/>
                    <a:pt x="94440" y="231765"/>
                    <a:pt x="94584" y="233055"/>
                  </a:cubicBezTo>
                  <a:cubicBezTo>
                    <a:pt x="94729" y="234276"/>
                    <a:pt x="94798" y="235318"/>
                    <a:pt x="94798" y="236180"/>
                  </a:cubicBezTo>
                  <a:cubicBezTo>
                    <a:pt x="94798" y="239630"/>
                    <a:pt x="94047" y="242258"/>
                    <a:pt x="92537" y="244052"/>
                  </a:cubicBezTo>
                  <a:cubicBezTo>
                    <a:pt x="90958" y="245777"/>
                    <a:pt x="89055" y="246853"/>
                    <a:pt x="86828" y="247288"/>
                  </a:cubicBezTo>
                  <a:lnTo>
                    <a:pt x="83381" y="247612"/>
                  </a:lnTo>
                  <a:cubicBezTo>
                    <a:pt x="87187" y="250558"/>
                    <a:pt x="90131" y="254222"/>
                    <a:pt x="92213" y="258603"/>
                  </a:cubicBezTo>
                  <a:cubicBezTo>
                    <a:pt x="94226" y="262991"/>
                    <a:pt x="95232" y="267447"/>
                    <a:pt x="95232" y="271973"/>
                  </a:cubicBezTo>
                  <a:cubicBezTo>
                    <a:pt x="95232" y="276430"/>
                    <a:pt x="94336" y="280452"/>
                    <a:pt x="92537" y="284047"/>
                  </a:cubicBezTo>
                  <a:cubicBezTo>
                    <a:pt x="90675" y="287565"/>
                    <a:pt x="88124" y="290332"/>
                    <a:pt x="84891" y="292347"/>
                  </a:cubicBezTo>
                  <a:cubicBezTo>
                    <a:pt x="81657" y="294361"/>
                    <a:pt x="78031" y="295361"/>
                    <a:pt x="74011" y="295361"/>
                  </a:cubicBezTo>
                  <a:close/>
                  <a:moveTo>
                    <a:pt x="77459" y="253428"/>
                  </a:moveTo>
                  <a:cubicBezTo>
                    <a:pt x="76452" y="252497"/>
                    <a:pt x="75446" y="251745"/>
                    <a:pt x="74439" y="251165"/>
                  </a:cubicBezTo>
                  <a:cubicBezTo>
                    <a:pt x="73363" y="250517"/>
                    <a:pt x="72391" y="250199"/>
                    <a:pt x="71530" y="250199"/>
                  </a:cubicBezTo>
                  <a:lnTo>
                    <a:pt x="64745" y="250199"/>
                  </a:lnTo>
                  <a:cubicBezTo>
                    <a:pt x="63884" y="252283"/>
                    <a:pt x="63236" y="254546"/>
                    <a:pt x="62808" y="256988"/>
                  </a:cubicBezTo>
                  <a:cubicBezTo>
                    <a:pt x="62305" y="259362"/>
                    <a:pt x="62050" y="261590"/>
                    <a:pt x="62050" y="263674"/>
                  </a:cubicBezTo>
                  <a:cubicBezTo>
                    <a:pt x="62050" y="268199"/>
                    <a:pt x="63022" y="271897"/>
                    <a:pt x="64959" y="274774"/>
                  </a:cubicBezTo>
                  <a:cubicBezTo>
                    <a:pt x="66903" y="277651"/>
                    <a:pt x="69447" y="279086"/>
                    <a:pt x="72612" y="279086"/>
                  </a:cubicBezTo>
                  <a:cubicBezTo>
                    <a:pt x="74335" y="279086"/>
                    <a:pt x="75983" y="278617"/>
                    <a:pt x="77562" y="277686"/>
                  </a:cubicBezTo>
                  <a:cubicBezTo>
                    <a:pt x="79072" y="276678"/>
                    <a:pt x="80292" y="275278"/>
                    <a:pt x="81230" y="273484"/>
                  </a:cubicBezTo>
                  <a:cubicBezTo>
                    <a:pt x="82161" y="271683"/>
                    <a:pt x="82629" y="269531"/>
                    <a:pt x="82629" y="267013"/>
                  </a:cubicBezTo>
                  <a:cubicBezTo>
                    <a:pt x="82629" y="264494"/>
                    <a:pt x="82126" y="261983"/>
                    <a:pt x="81120" y="259465"/>
                  </a:cubicBezTo>
                  <a:cubicBezTo>
                    <a:pt x="80113" y="256954"/>
                    <a:pt x="78893" y="254939"/>
                    <a:pt x="77459" y="253428"/>
                  </a:cubicBezTo>
                  <a:close/>
                  <a:moveTo>
                    <a:pt x="95232" y="185478"/>
                  </a:moveTo>
                  <a:cubicBezTo>
                    <a:pt x="95232" y="190942"/>
                    <a:pt x="94336" y="195861"/>
                    <a:pt x="92537" y="200249"/>
                  </a:cubicBezTo>
                  <a:cubicBezTo>
                    <a:pt x="90675" y="204630"/>
                    <a:pt x="88090" y="208370"/>
                    <a:pt x="84781" y="211460"/>
                  </a:cubicBezTo>
                  <a:cubicBezTo>
                    <a:pt x="81478" y="214551"/>
                    <a:pt x="77748" y="216959"/>
                    <a:pt x="73577" y="218684"/>
                  </a:cubicBezTo>
                  <a:cubicBezTo>
                    <a:pt x="69344" y="220333"/>
                    <a:pt x="64890" y="221161"/>
                    <a:pt x="60223" y="221161"/>
                  </a:cubicBezTo>
                  <a:cubicBezTo>
                    <a:pt x="53900" y="221161"/>
                    <a:pt x="48123" y="219726"/>
                    <a:pt x="42876" y="216849"/>
                  </a:cubicBezTo>
                  <a:cubicBezTo>
                    <a:pt x="37561" y="213972"/>
                    <a:pt x="33328" y="209874"/>
                    <a:pt x="30163" y="204561"/>
                  </a:cubicBezTo>
                  <a:cubicBezTo>
                    <a:pt x="27005" y="199242"/>
                    <a:pt x="25427" y="192915"/>
                    <a:pt x="25427" y="185588"/>
                  </a:cubicBezTo>
                  <a:cubicBezTo>
                    <a:pt x="25427" y="178330"/>
                    <a:pt x="27005" y="172073"/>
                    <a:pt x="30163" y="166829"/>
                  </a:cubicBezTo>
                  <a:cubicBezTo>
                    <a:pt x="33328" y="161579"/>
                    <a:pt x="37492" y="157667"/>
                    <a:pt x="42663" y="155080"/>
                  </a:cubicBezTo>
                  <a:lnTo>
                    <a:pt x="47723" y="171893"/>
                  </a:lnTo>
                  <a:cubicBezTo>
                    <a:pt x="45282" y="173404"/>
                    <a:pt x="43414" y="175378"/>
                    <a:pt x="42125" y="177827"/>
                  </a:cubicBezTo>
                  <a:cubicBezTo>
                    <a:pt x="40760" y="180193"/>
                    <a:pt x="40077" y="182822"/>
                    <a:pt x="40077" y="185692"/>
                  </a:cubicBezTo>
                  <a:cubicBezTo>
                    <a:pt x="40077" y="188997"/>
                    <a:pt x="40904" y="192018"/>
                    <a:pt x="42552" y="194751"/>
                  </a:cubicBezTo>
                  <a:cubicBezTo>
                    <a:pt x="44207" y="197407"/>
                    <a:pt x="46579" y="199525"/>
                    <a:pt x="49667" y="201112"/>
                  </a:cubicBezTo>
                  <a:cubicBezTo>
                    <a:pt x="52680" y="202616"/>
                    <a:pt x="56203" y="203375"/>
                    <a:pt x="60223" y="203375"/>
                  </a:cubicBezTo>
                  <a:cubicBezTo>
                    <a:pt x="64173" y="203375"/>
                    <a:pt x="67689" y="202581"/>
                    <a:pt x="70778" y="201001"/>
                  </a:cubicBezTo>
                  <a:cubicBezTo>
                    <a:pt x="73798" y="199421"/>
                    <a:pt x="76204" y="197303"/>
                    <a:pt x="77996" y="194640"/>
                  </a:cubicBezTo>
                  <a:cubicBezTo>
                    <a:pt x="79720" y="191984"/>
                    <a:pt x="80582" y="188997"/>
                    <a:pt x="80582" y="185692"/>
                  </a:cubicBezTo>
                  <a:cubicBezTo>
                    <a:pt x="80582" y="183684"/>
                    <a:pt x="80258" y="181739"/>
                    <a:pt x="79610" y="179876"/>
                  </a:cubicBezTo>
                  <a:cubicBezTo>
                    <a:pt x="78893" y="178006"/>
                    <a:pt x="77928" y="176350"/>
                    <a:pt x="76700" y="174915"/>
                  </a:cubicBezTo>
                  <a:cubicBezTo>
                    <a:pt x="75480" y="173473"/>
                    <a:pt x="74115" y="172397"/>
                    <a:pt x="72612" y="171680"/>
                  </a:cubicBezTo>
                  <a:lnTo>
                    <a:pt x="77783" y="154866"/>
                  </a:lnTo>
                  <a:cubicBezTo>
                    <a:pt x="81085" y="156370"/>
                    <a:pt x="84064" y="158633"/>
                    <a:pt x="86725" y="161655"/>
                  </a:cubicBezTo>
                  <a:cubicBezTo>
                    <a:pt x="89379" y="164601"/>
                    <a:pt x="91461" y="168085"/>
                    <a:pt x="92971" y="172114"/>
                  </a:cubicBezTo>
                  <a:cubicBezTo>
                    <a:pt x="94481" y="176061"/>
                    <a:pt x="95232" y="180517"/>
                    <a:pt x="95232" y="185478"/>
                  </a:cubicBezTo>
                  <a:close/>
                  <a:moveTo>
                    <a:pt x="93936" y="81624"/>
                  </a:moveTo>
                  <a:lnTo>
                    <a:pt x="93936" y="98872"/>
                  </a:lnTo>
                  <a:lnTo>
                    <a:pt x="56127" y="98872"/>
                  </a:lnTo>
                  <a:cubicBezTo>
                    <a:pt x="50888" y="98872"/>
                    <a:pt x="46972" y="99873"/>
                    <a:pt x="44386" y="101887"/>
                  </a:cubicBezTo>
                  <a:cubicBezTo>
                    <a:pt x="41801" y="103902"/>
                    <a:pt x="40505" y="106668"/>
                    <a:pt x="40505" y="110187"/>
                  </a:cubicBezTo>
                  <a:cubicBezTo>
                    <a:pt x="40505" y="112202"/>
                    <a:pt x="41118" y="114396"/>
                    <a:pt x="42339" y="116762"/>
                  </a:cubicBezTo>
                  <a:cubicBezTo>
                    <a:pt x="43559" y="119066"/>
                    <a:pt x="45213" y="121150"/>
                    <a:pt x="47296" y="123020"/>
                  </a:cubicBezTo>
                  <a:cubicBezTo>
                    <a:pt x="49378" y="124813"/>
                    <a:pt x="51818" y="126145"/>
                    <a:pt x="54618" y="127007"/>
                  </a:cubicBezTo>
                  <a:lnTo>
                    <a:pt x="93936" y="127007"/>
                  </a:lnTo>
                  <a:lnTo>
                    <a:pt x="93936" y="144255"/>
                  </a:lnTo>
                  <a:lnTo>
                    <a:pt x="0" y="144255"/>
                  </a:lnTo>
                  <a:lnTo>
                    <a:pt x="0" y="127007"/>
                  </a:lnTo>
                  <a:lnTo>
                    <a:pt x="39002" y="127007"/>
                  </a:lnTo>
                  <a:cubicBezTo>
                    <a:pt x="34693" y="124565"/>
                    <a:pt x="31349" y="121184"/>
                    <a:pt x="28984" y="116872"/>
                  </a:cubicBezTo>
                  <a:cubicBezTo>
                    <a:pt x="26612" y="112560"/>
                    <a:pt x="25427" y="107890"/>
                    <a:pt x="25427" y="102860"/>
                  </a:cubicBezTo>
                  <a:cubicBezTo>
                    <a:pt x="25427" y="98472"/>
                    <a:pt x="26178" y="94919"/>
                    <a:pt x="27688" y="92187"/>
                  </a:cubicBezTo>
                  <a:cubicBezTo>
                    <a:pt x="29122" y="89386"/>
                    <a:pt x="31135" y="87226"/>
                    <a:pt x="33721" y="85716"/>
                  </a:cubicBezTo>
                  <a:cubicBezTo>
                    <a:pt x="36237" y="84136"/>
                    <a:pt x="39071" y="83059"/>
                    <a:pt x="42228" y="82487"/>
                  </a:cubicBezTo>
                  <a:cubicBezTo>
                    <a:pt x="45317" y="81907"/>
                    <a:pt x="48550" y="81624"/>
                    <a:pt x="51929" y="81624"/>
                  </a:cubicBezTo>
                  <a:lnTo>
                    <a:pt x="93936" y="81624"/>
                  </a:lnTo>
                  <a:close/>
                  <a:moveTo>
                    <a:pt x="95232" y="35248"/>
                  </a:moveTo>
                  <a:cubicBezTo>
                    <a:pt x="95232" y="40636"/>
                    <a:pt x="94336" y="45528"/>
                    <a:pt x="92537" y="49909"/>
                  </a:cubicBezTo>
                  <a:cubicBezTo>
                    <a:pt x="90675" y="54297"/>
                    <a:pt x="88124" y="58029"/>
                    <a:pt x="84891" y="61120"/>
                  </a:cubicBezTo>
                  <a:cubicBezTo>
                    <a:pt x="81657" y="64211"/>
                    <a:pt x="77962" y="66619"/>
                    <a:pt x="73798" y="68343"/>
                  </a:cubicBezTo>
                  <a:cubicBezTo>
                    <a:pt x="69627" y="69999"/>
                    <a:pt x="65249" y="70820"/>
                    <a:pt x="60650" y="70820"/>
                  </a:cubicBezTo>
                  <a:cubicBezTo>
                    <a:pt x="54190" y="70820"/>
                    <a:pt x="48302" y="69385"/>
                    <a:pt x="42987" y="66508"/>
                  </a:cubicBezTo>
                  <a:cubicBezTo>
                    <a:pt x="37671" y="63638"/>
                    <a:pt x="33431" y="59506"/>
                    <a:pt x="30273" y="54117"/>
                  </a:cubicBezTo>
                  <a:cubicBezTo>
                    <a:pt x="27040" y="48722"/>
                    <a:pt x="25427" y="42402"/>
                    <a:pt x="25427" y="35144"/>
                  </a:cubicBezTo>
                  <a:cubicBezTo>
                    <a:pt x="25427" y="27742"/>
                    <a:pt x="27040" y="21415"/>
                    <a:pt x="30273" y="16172"/>
                  </a:cubicBezTo>
                  <a:cubicBezTo>
                    <a:pt x="33431" y="10921"/>
                    <a:pt x="37671" y="6934"/>
                    <a:pt x="42987" y="4202"/>
                  </a:cubicBezTo>
                  <a:cubicBezTo>
                    <a:pt x="48226" y="1401"/>
                    <a:pt x="53900" y="0"/>
                    <a:pt x="60009" y="0"/>
                  </a:cubicBezTo>
                  <a:cubicBezTo>
                    <a:pt x="61009" y="0"/>
                    <a:pt x="62050" y="35"/>
                    <a:pt x="63132" y="103"/>
                  </a:cubicBezTo>
                  <a:cubicBezTo>
                    <a:pt x="64208" y="179"/>
                    <a:pt x="65104" y="248"/>
                    <a:pt x="65821" y="324"/>
                  </a:cubicBezTo>
                  <a:lnTo>
                    <a:pt x="65821" y="52496"/>
                  </a:lnTo>
                  <a:cubicBezTo>
                    <a:pt x="69199" y="52137"/>
                    <a:pt x="72178" y="51130"/>
                    <a:pt x="74763" y="49481"/>
                  </a:cubicBezTo>
                  <a:cubicBezTo>
                    <a:pt x="77348" y="47825"/>
                    <a:pt x="79327" y="45707"/>
                    <a:pt x="80692" y="43120"/>
                  </a:cubicBezTo>
                  <a:cubicBezTo>
                    <a:pt x="81981" y="40457"/>
                    <a:pt x="82629" y="37621"/>
                    <a:pt x="82629" y="34599"/>
                  </a:cubicBezTo>
                  <a:cubicBezTo>
                    <a:pt x="82629" y="31150"/>
                    <a:pt x="81802" y="27921"/>
                    <a:pt x="80148" y="24899"/>
                  </a:cubicBezTo>
                  <a:cubicBezTo>
                    <a:pt x="78424" y="21884"/>
                    <a:pt x="76204" y="19801"/>
                    <a:pt x="73474" y="18649"/>
                  </a:cubicBezTo>
                  <a:lnTo>
                    <a:pt x="77562" y="3877"/>
                  </a:lnTo>
                  <a:cubicBezTo>
                    <a:pt x="81009" y="5457"/>
                    <a:pt x="84064" y="7796"/>
                    <a:pt x="86725" y="10887"/>
                  </a:cubicBezTo>
                  <a:cubicBezTo>
                    <a:pt x="89379" y="13902"/>
                    <a:pt x="91461" y="17496"/>
                    <a:pt x="92971" y="21663"/>
                  </a:cubicBezTo>
                  <a:cubicBezTo>
                    <a:pt x="94481" y="25762"/>
                    <a:pt x="95232" y="30287"/>
                    <a:pt x="95232" y="35248"/>
                  </a:cubicBezTo>
                  <a:close/>
                  <a:moveTo>
                    <a:pt x="54838" y="52931"/>
                  </a:moveTo>
                  <a:lnTo>
                    <a:pt x="54838" y="17572"/>
                  </a:lnTo>
                  <a:cubicBezTo>
                    <a:pt x="51391" y="17931"/>
                    <a:pt x="48406" y="18897"/>
                    <a:pt x="45896" y="20484"/>
                  </a:cubicBezTo>
                  <a:cubicBezTo>
                    <a:pt x="43380" y="22064"/>
                    <a:pt x="41408" y="24147"/>
                    <a:pt x="39967" y="26734"/>
                  </a:cubicBezTo>
                  <a:cubicBezTo>
                    <a:pt x="38533" y="29322"/>
                    <a:pt x="37816" y="32192"/>
                    <a:pt x="37816" y="35358"/>
                  </a:cubicBezTo>
                  <a:cubicBezTo>
                    <a:pt x="37816" y="38449"/>
                    <a:pt x="38533" y="41285"/>
                    <a:pt x="39967" y="43872"/>
                  </a:cubicBezTo>
                  <a:cubicBezTo>
                    <a:pt x="41408" y="46390"/>
                    <a:pt x="43380" y="48439"/>
                    <a:pt x="45896" y="50019"/>
                  </a:cubicBezTo>
                  <a:cubicBezTo>
                    <a:pt x="48406" y="51599"/>
                    <a:pt x="51391" y="52572"/>
                    <a:pt x="54838" y="52931"/>
                  </a:cubicBezTo>
                  <a:close/>
                </a:path>
              </a:pathLst>
            </a:custGeom>
            <a:solidFill>
              <a:srgbClr val="FFFFFF"/>
            </a:solidFill>
            <a:ln w="6891" cap="sq">
              <a:noFill/>
              <a:prstDash val="solid"/>
              <a:miter/>
            </a:ln>
          </p:spPr>
          <p:txBody>
            <a:bodyPr rtlCol="0" anchor="ctr"/>
            <a:lstStyle/>
            <a:p>
              <a:endParaRPr lang="en-US" sz="1701"/>
            </a:p>
          </p:txBody>
        </p:sp>
      </p:grpSp>
      <p:pic>
        <p:nvPicPr>
          <p:cNvPr id="6" name="Picture 5">
            <a:extLst>
              <a:ext uri="{FF2B5EF4-FFF2-40B4-BE49-F238E27FC236}">
                <a16:creationId xmlns:a16="http://schemas.microsoft.com/office/drawing/2014/main" id="{C24DBC9E-1F7F-4772-880B-A41F37110E69}"/>
              </a:ext>
            </a:extLst>
          </p:cNvPr>
          <p:cNvPicPr>
            <a:picLocks noChangeAspect="1"/>
          </p:cNvPicPr>
          <p:nvPr/>
        </p:nvPicPr>
        <p:blipFill rotWithShape="1">
          <a:blip r:embed="rId4"/>
          <a:srcRect l="46719" t="74940" r="28553" b="1839"/>
          <a:stretch/>
        </p:blipFill>
        <p:spPr>
          <a:xfrm>
            <a:off x="497673" y="1190151"/>
            <a:ext cx="1479450" cy="655282"/>
          </a:xfrm>
          <a:prstGeom prst="rect">
            <a:avLst/>
          </a:prstGeom>
        </p:spPr>
      </p:pic>
      <p:sp>
        <p:nvSpPr>
          <p:cNvPr id="127" name="Freeform 126">
            <a:extLst>
              <a:ext uri="{FF2B5EF4-FFF2-40B4-BE49-F238E27FC236}">
                <a16:creationId xmlns:a16="http://schemas.microsoft.com/office/drawing/2014/main" id="{D6FFADEA-7907-DB4C-91FF-3DA1637B7750}"/>
              </a:ext>
            </a:extLst>
          </p:cNvPr>
          <p:cNvSpPr/>
          <p:nvPr/>
        </p:nvSpPr>
        <p:spPr>
          <a:xfrm>
            <a:off x="4492473" y="3192869"/>
            <a:ext cx="138846" cy="86378"/>
          </a:xfrm>
          <a:custGeom>
            <a:avLst/>
            <a:gdLst>
              <a:gd name="connsiteX0" fmla="*/ 0 w 146941"/>
              <a:gd name="connsiteY0" fmla="*/ 91414 h 91414"/>
              <a:gd name="connsiteX1" fmla="*/ 0 w 146941"/>
              <a:gd name="connsiteY1" fmla="*/ 0 h 91414"/>
              <a:gd name="connsiteX2" fmla="*/ 40402 w 146941"/>
              <a:gd name="connsiteY2" fmla="*/ 0 h 91414"/>
              <a:gd name="connsiteX3" fmla="*/ 52032 w 146941"/>
              <a:gd name="connsiteY3" fmla="*/ 2587 h 91414"/>
              <a:gd name="connsiteX4" fmla="*/ 61299 w 146941"/>
              <a:gd name="connsiteY4" fmla="*/ 9597 h 91414"/>
              <a:gd name="connsiteX5" fmla="*/ 67331 w 146941"/>
              <a:gd name="connsiteY5" fmla="*/ 19400 h 91414"/>
              <a:gd name="connsiteX6" fmla="*/ 69489 w 146941"/>
              <a:gd name="connsiteY6" fmla="*/ 30398 h 91414"/>
              <a:gd name="connsiteX7" fmla="*/ 67441 w 146941"/>
              <a:gd name="connsiteY7" fmla="*/ 41609 h 91414"/>
              <a:gd name="connsiteX8" fmla="*/ 61733 w 146941"/>
              <a:gd name="connsiteY8" fmla="*/ 50882 h 91414"/>
              <a:gd name="connsiteX9" fmla="*/ 53005 w 146941"/>
              <a:gd name="connsiteY9" fmla="*/ 57029 h 91414"/>
              <a:gd name="connsiteX10" fmla="*/ 73902 w 146941"/>
              <a:gd name="connsiteY10" fmla="*/ 91414 h 91414"/>
              <a:gd name="connsiteX11" fmla="*/ 54294 w 146941"/>
              <a:gd name="connsiteY11" fmla="*/ 91414 h 91414"/>
              <a:gd name="connsiteX12" fmla="*/ 35555 w 146941"/>
              <a:gd name="connsiteY12" fmla="*/ 60796 h 91414"/>
              <a:gd name="connsiteX13" fmla="*/ 17781 w 146941"/>
              <a:gd name="connsiteY13" fmla="*/ 60796 h 91414"/>
              <a:gd name="connsiteX14" fmla="*/ 17781 w 146941"/>
              <a:gd name="connsiteY14" fmla="*/ 91414 h 91414"/>
              <a:gd name="connsiteX15" fmla="*/ 0 w 146941"/>
              <a:gd name="connsiteY15" fmla="*/ 91414 h 91414"/>
              <a:gd name="connsiteX16" fmla="*/ 17781 w 146941"/>
              <a:gd name="connsiteY16" fmla="*/ 45169 h 91414"/>
              <a:gd name="connsiteX17" fmla="*/ 40078 w 146941"/>
              <a:gd name="connsiteY17" fmla="*/ 45169 h 91414"/>
              <a:gd name="connsiteX18" fmla="*/ 45896 w 146941"/>
              <a:gd name="connsiteY18" fmla="*/ 43230 h 91414"/>
              <a:gd name="connsiteX19" fmla="*/ 49985 w 146941"/>
              <a:gd name="connsiteY19" fmla="*/ 37835 h 91414"/>
              <a:gd name="connsiteX20" fmla="*/ 51605 w 146941"/>
              <a:gd name="connsiteY20" fmla="*/ 30398 h 91414"/>
              <a:gd name="connsiteX21" fmla="*/ 49771 w 146941"/>
              <a:gd name="connsiteY21" fmla="*/ 22747 h 91414"/>
              <a:gd name="connsiteX22" fmla="*/ 45248 w 146941"/>
              <a:gd name="connsiteY22" fmla="*/ 17572 h 91414"/>
              <a:gd name="connsiteX23" fmla="*/ 39326 w 146941"/>
              <a:gd name="connsiteY23" fmla="*/ 15634 h 91414"/>
              <a:gd name="connsiteX24" fmla="*/ 17781 w 146941"/>
              <a:gd name="connsiteY24" fmla="*/ 15634 h 91414"/>
              <a:gd name="connsiteX25" fmla="*/ 17781 w 146941"/>
              <a:gd name="connsiteY25" fmla="*/ 45169 h 91414"/>
              <a:gd name="connsiteX26" fmla="*/ 85539 w 146941"/>
              <a:gd name="connsiteY26" fmla="*/ 91414 h 91414"/>
              <a:gd name="connsiteX27" fmla="*/ 85539 w 146941"/>
              <a:gd name="connsiteY27" fmla="*/ 0 h 91414"/>
              <a:gd name="connsiteX28" fmla="*/ 146941 w 146941"/>
              <a:gd name="connsiteY28" fmla="*/ 0 h 91414"/>
              <a:gd name="connsiteX29" fmla="*/ 146941 w 146941"/>
              <a:gd name="connsiteY29" fmla="*/ 15634 h 91414"/>
              <a:gd name="connsiteX30" fmla="*/ 103313 w 146941"/>
              <a:gd name="connsiteY30" fmla="*/ 15634 h 91414"/>
              <a:gd name="connsiteX31" fmla="*/ 103313 w 146941"/>
              <a:gd name="connsiteY31" fmla="*/ 39132 h 91414"/>
              <a:gd name="connsiteX32" fmla="*/ 139619 w 146941"/>
              <a:gd name="connsiteY32" fmla="*/ 39132 h 91414"/>
              <a:gd name="connsiteX33" fmla="*/ 139619 w 146941"/>
              <a:gd name="connsiteY33" fmla="*/ 53579 h 91414"/>
              <a:gd name="connsiteX34" fmla="*/ 103313 w 146941"/>
              <a:gd name="connsiteY34" fmla="*/ 53579 h 91414"/>
              <a:gd name="connsiteX35" fmla="*/ 103313 w 146941"/>
              <a:gd name="connsiteY35" fmla="*/ 91414 h 91414"/>
              <a:gd name="connsiteX36" fmla="*/ 85539 w 146941"/>
              <a:gd name="connsiteY36" fmla="*/ 91414 h 91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46941" h="91414">
                <a:moveTo>
                  <a:pt x="0" y="91414"/>
                </a:moveTo>
                <a:lnTo>
                  <a:pt x="0" y="0"/>
                </a:lnTo>
                <a:lnTo>
                  <a:pt x="40402" y="0"/>
                </a:lnTo>
                <a:cubicBezTo>
                  <a:pt x="44634" y="0"/>
                  <a:pt x="48516" y="862"/>
                  <a:pt x="52032" y="2587"/>
                </a:cubicBezTo>
                <a:cubicBezTo>
                  <a:pt x="55625" y="4312"/>
                  <a:pt x="58713" y="6644"/>
                  <a:pt x="61299" y="9597"/>
                </a:cubicBezTo>
                <a:cubicBezTo>
                  <a:pt x="63960" y="12467"/>
                  <a:pt x="65966" y="15737"/>
                  <a:pt x="67331" y="19400"/>
                </a:cubicBezTo>
                <a:cubicBezTo>
                  <a:pt x="68765" y="22995"/>
                  <a:pt x="69489" y="26665"/>
                  <a:pt x="69489" y="30398"/>
                </a:cubicBezTo>
                <a:cubicBezTo>
                  <a:pt x="69489" y="34282"/>
                  <a:pt x="68807" y="38014"/>
                  <a:pt x="67441" y="41609"/>
                </a:cubicBezTo>
                <a:cubicBezTo>
                  <a:pt x="66145" y="45134"/>
                  <a:pt x="64243" y="48225"/>
                  <a:pt x="61733" y="50882"/>
                </a:cubicBezTo>
                <a:cubicBezTo>
                  <a:pt x="59285" y="53538"/>
                  <a:pt x="56383" y="55587"/>
                  <a:pt x="53005" y="57029"/>
                </a:cubicBezTo>
                <a:lnTo>
                  <a:pt x="73902" y="91414"/>
                </a:lnTo>
                <a:lnTo>
                  <a:pt x="54294" y="91414"/>
                </a:lnTo>
                <a:lnTo>
                  <a:pt x="35555" y="60796"/>
                </a:lnTo>
                <a:lnTo>
                  <a:pt x="17781" y="60796"/>
                </a:lnTo>
                <a:lnTo>
                  <a:pt x="17781" y="91414"/>
                </a:lnTo>
                <a:lnTo>
                  <a:pt x="0" y="91414"/>
                </a:lnTo>
                <a:close/>
                <a:moveTo>
                  <a:pt x="17781" y="45169"/>
                </a:moveTo>
                <a:lnTo>
                  <a:pt x="40078" y="45169"/>
                </a:lnTo>
                <a:cubicBezTo>
                  <a:pt x="42304" y="45169"/>
                  <a:pt x="44242" y="44521"/>
                  <a:pt x="45896" y="43230"/>
                </a:cubicBezTo>
                <a:cubicBezTo>
                  <a:pt x="47620" y="41864"/>
                  <a:pt x="48985" y="40063"/>
                  <a:pt x="49985" y="37835"/>
                </a:cubicBezTo>
                <a:cubicBezTo>
                  <a:pt x="51067" y="35607"/>
                  <a:pt x="51605" y="33130"/>
                  <a:pt x="51605" y="30398"/>
                </a:cubicBezTo>
                <a:cubicBezTo>
                  <a:pt x="51605" y="27452"/>
                  <a:pt x="50991" y="24899"/>
                  <a:pt x="49771" y="22747"/>
                </a:cubicBezTo>
                <a:cubicBezTo>
                  <a:pt x="48627" y="20587"/>
                  <a:pt x="47117" y="18862"/>
                  <a:pt x="45248" y="17572"/>
                </a:cubicBezTo>
                <a:cubicBezTo>
                  <a:pt x="43380" y="16275"/>
                  <a:pt x="41408" y="15634"/>
                  <a:pt x="39326" y="15634"/>
                </a:cubicBezTo>
                <a:lnTo>
                  <a:pt x="17781" y="15634"/>
                </a:lnTo>
                <a:lnTo>
                  <a:pt x="17781" y="45169"/>
                </a:lnTo>
                <a:close/>
                <a:moveTo>
                  <a:pt x="85539" y="91414"/>
                </a:moveTo>
                <a:lnTo>
                  <a:pt x="85539" y="0"/>
                </a:lnTo>
                <a:lnTo>
                  <a:pt x="146941" y="0"/>
                </a:lnTo>
                <a:lnTo>
                  <a:pt x="146941" y="15634"/>
                </a:lnTo>
                <a:lnTo>
                  <a:pt x="103313" y="15634"/>
                </a:lnTo>
                <a:lnTo>
                  <a:pt x="103313" y="39132"/>
                </a:lnTo>
                <a:lnTo>
                  <a:pt x="139619" y="39132"/>
                </a:lnTo>
                <a:lnTo>
                  <a:pt x="139619" y="53579"/>
                </a:lnTo>
                <a:lnTo>
                  <a:pt x="103313" y="53579"/>
                </a:lnTo>
                <a:lnTo>
                  <a:pt x="103313" y="91414"/>
                </a:lnTo>
                <a:lnTo>
                  <a:pt x="85539" y="91414"/>
                </a:lnTo>
                <a:close/>
              </a:path>
            </a:pathLst>
          </a:custGeom>
          <a:solidFill>
            <a:srgbClr val="FFFFFF"/>
          </a:solidFill>
          <a:ln w="6891" cap="sq">
            <a:noFill/>
            <a:prstDash val="solid"/>
            <a:miter/>
          </a:ln>
        </p:spPr>
        <p:txBody>
          <a:bodyPr rtlCol="0" anchor="ctr"/>
          <a:lstStyle/>
          <a:p>
            <a:endParaRPr lang="en-US" sz="1701"/>
          </a:p>
        </p:txBody>
      </p:sp>
      <p:sp>
        <p:nvSpPr>
          <p:cNvPr id="104" name="Freeform 103">
            <a:extLst>
              <a:ext uri="{FF2B5EF4-FFF2-40B4-BE49-F238E27FC236}">
                <a16:creationId xmlns:a16="http://schemas.microsoft.com/office/drawing/2014/main" id="{1839A9B9-1E35-AC4B-A675-A770EF413CE6}"/>
              </a:ext>
            </a:extLst>
          </p:cNvPr>
          <p:cNvSpPr/>
          <p:nvPr/>
        </p:nvSpPr>
        <p:spPr>
          <a:xfrm>
            <a:off x="5569543" y="3192889"/>
            <a:ext cx="233000" cy="86990"/>
          </a:xfrm>
          <a:custGeom>
            <a:avLst/>
            <a:gdLst>
              <a:gd name="connsiteX0" fmla="*/ 33721 w 246585"/>
              <a:gd name="connsiteY0" fmla="*/ 0 h 92062"/>
              <a:gd name="connsiteX1" fmla="*/ 51708 w 246585"/>
              <a:gd name="connsiteY1" fmla="*/ 0 h 92062"/>
              <a:gd name="connsiteX2" fmla="*/ 85318 w 246585"/>
              <a:gd name="connsiteY2" fmla="*/ 91414 h 92062"/>
              <a:gd name="connsiteX3" fmla="*/ 67007 w 246585"/>
              <a:gd name="connsiteY3" fmla="*/ 91414 h 92062"/>
              <a:gd name="connsiteX4" fmla="*/ 58499 w 246585"/>
              <a:gd name="connsiteY4" fmla="*/ 68668 h 92062"/>
              <a:gd name="connsiteX5" fmla="*/ 26612 w 246585"/>
              <a:gd name="connsiteY5" fmla="*/ 68668 h 92062"/>
              <a:gd name="connsiteX6" fmla="*/ 18318 w 246585"/>
              <a:gd name="connsiteY6" fmla="*/ 91414 h 92062"/>
              <a:gd name="connsiteX7" fmla="*/ 0 w 246585"/>
              <a:gd name="connsiteY7" fmla="*/ 91414 h 92062"/>
              <a:gd name="connsiteX8" fmla="*/ 33721 w 246585"/>
              <a:gd name="connsiteY8" fmla="*/ 0 h 92062"/>
              <a:gd name="connsiteX9" fmla="*/ 55266 w 246585"/>
              <a:gd name="connsiteY9" fmla="*/ 56160 h 92062"/>
              <a:gd name="connsiteX10" fmla="*/ 42663 w 246585"/>
              <a:gd name="connsiteY10" fmla="*/ 18435 h 92062"/>
              <a:gd name="connsiteX11" fmla="*/ 29625 w 246585"/>
              <a:gd name="connsiteY11" fmla="*/ 56160 h 92062"/>
              <a:gd name="connsiteX12" fmla="*/ 55266 w 246585"/>
              <a:gd name="connsiteY12" fmla="*/ 56160 h 92062"/>
              <a:gd name="connsiteX13" fmla="*/ 95274 w 246585"/>
              <a:gd name="connsiteY13" fmla="*/ 91414 h 92062"/>
              <a:gd name="connsiteX14" fmla="*/ 95274 w 246585"/>
              <a:gd name="connsiteY14" fmla="*/ 0 h 92062"/>
              <a:gd name="connsiteX15" fmla="*/ 113048 w 246585"/>
              <a:gd name="connsiteY15" fmla="*/ 0 h 92062"/>
              <a:gd name="connsiteX16" fmla="*/ 113048 w 246585"/>
              <a:gd name="connsiteY16" fmla="*/ 75891 h 92062"/>
              <a:gd name="connsiteX17" fmla="*/ 159585 w 246585"/>
              <a:gd name="connsiteY17" fmla="*/ 75891 h 92062"/>
              <a:gd name="connsiteX18" fmla="*/ 159585 w 246585"/>
              <a:gd name="connsiteY18" fmla="*/ 91414 h 92062"/>
              <a:gd name="connsiteX19" fmla="*/ 95274 w 246585"/>
              <a:gd name="connsiteY19" fmla="*/ 91414 h 92062"/>
              <a:gd name="connsiteX20" fmla="*/ 206722 w 246585"/>
              <a:gd name="connsiteY20" fmla="*/ 92063 h 92062"/>
              <a:gd name="connsiteX21" fmla="*/ 188087 w 246585"/>
              <a:gd name="connsiteY21" fmla="*/ 88393 h 92062"/>
              <a:gd name="connsiteX22" fmla="*/ 175697 w 246585"/>
              <a:gd name="connsiteY22" fmla="*/ 78368 h 92062"/>
              <a:gd name="connsiteX23" fmla="*/ 168803 w 246585"/>
              <a:gd name="connsiteY23" fmla="*/ 63707 h 92062"/>
              <a:gd name="connsiteX24" fmla="*/ 166652 w 246585"/>
              <a:gd name="connsiteY24" fmla="*/ 46570 h 92062"/>
              <a:gd name="connsiteX25" fmla="*/ 166652 w 246585"/>
              <a:gd name="connsiteY25" fmla="*/ 0 h 92062"/>
              <a:gd name="connsiteX26" fmla="*/ 184426 w 246585"/>
              <a:gd name="connsiteY26" fmla="*/ 0 h 92062"/>
              <a:gd name="connsiteX27" fmla="*/ 184426 w 246585"/>
              <a:gd name="connsiteY27" fmla="*/ 46570 h 92062"/>
              <a:gd name="connsiteX28" fmla="*/ 185501 w 246585"/>
              <a:gd name="connsiteY28" fmla="*/ 57670 h 92062"/>
              <a:gd name="connsiteX29" fmla="*/ 189162 w 246585"/>
              <a:gd name="connsiteY29" fmla="*/ 67267 h 92062"/>
              <a:gd name="connsiteX30" fmla="*/ 195953 w 246585"/>
              <a:gd name="connsiteY30" fmla="*/ 73952 h 92062"/>
              <a:gd name="connsiteX31" fmla="*/ 206619 w 246585"/>
              <a:gd name="connsiteY31" fmla="*/ 76319 h 92062"/>
              <a:gd name="connsiteX32" fmla="*/ 217284 w 246585"/>
              <a:gd name="connsiteY32" fmla="*/ 73842 h 92062"/>
              <a:gd name="connsiteX33" fmla="*/ 224069 w 246585"/>
              <a:gd name="connsiteY33" fmla="*/ 67157 h 92062"/>
              <a:gd name="connsiteX34" fmla="*/ 227729 w 246585"/>
              <a:gd name="connsiteY34" fmla="*/ 57567 h 92062"/>
              <a:gd name="connsiteX35" fmla="*/ 228915 w 246585"/>
              <a:gd name="connsiteY35" fmla="*/ 46570 h 92062"/>
              <a:gd name="connsiteX36" fmla="*/ 228915 w 246585"/>
              <a:gd name="connsiteY36" fmla="*/ 0 h 92062"/>
              <a:gd name="connsiteX37" fmla="*/ 246586 w 246585"/>
              <a:gd name="connsiteY37" fmla="*/ 0 h 92062"/>
              <a:gd name="connsiteX38" fmla="*/ 246586 w 246585"/>
              <a:gd name="connsiteY38" fmla="*/ 46570 h 92062"/>
              <a:gd name="connsiteX39" fmla="*/ 244318 w 246585"/>
              <a:gd name="connsiteY39" fmla="*/ 64245 h 92062"/>
              <a:gd name="connsiteX40" fmla="*/ 237209 w 246585"/>
              <a:gd name="connsiteY40" fmla="*/ 78692 h 92062"/>
              <a:gd name="connsiteX41" fmla="*/ 224820 w 246585"/>
              <a:gd name="connsiteY41" fmla="*/ 88503 h 92062"/>
              <a:gd name="connsiteX42" fmla="*/ 206722 w 246585"/>
              <a:gd name="connsiteY42" fmla="*/ 92063 h 92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6585" h="92062">
                <a:moveTo>
                  <a:pt x="33721" y="0"/>
                </a:moveTo>
                <a:lnTo>
                  <a:pt x="51708" y="0"/>
                </a:lnTo>
                <a:lnTo>
                  <a:pt x="85318" y="91414"/>
                </a:lnTo>
                <a:lnTo>
                  <a:pt x="67007" y="91414"/>
                </a:lnTo>
                <a:lnTo>
                  <a:pt x="58499" y="68668"/>
                </a:lnTo>
                <a:lnTo>
                  <a:pt x="26612" y="68668"/>
                </a:lnTo>
                <a:lnTo>
                  <a:pt x="18318" y="91414"/>
                </a:lnTo>
                <a:lnTo>
                  <a:pt x="0" y="91414"/>
                </a:lnTo>
                <a:lnTo>
                  <a:pt x="33721" y="0"/>
                </a:lnTo>
                <a:close/>
                <a:moveTo>
                  <a:pt x="55266" y="56160"/>
                </a:moveTo>
                <a:lnTo>
                  <a:pt x="42663" y="18435"/>
                </a:lnTo>
                <a:lnTo>
                  <a:pt x="29625" y="56160"/>
                </a:lnTo>
                <a:lnTo>
                  <a:pt x="55266" y="56160"/>
                </a:lnTo>
                <a:close/>
                <a:moveTo>
                  <a:pt x="95274" y="91414"/>
                </a:moveTo>
                <a:lnTo>
                  <a:pt x="95274" y="0"/>
                </a:lnTo>
                <a:lnTo>
                  <a:pt x="113048" y="0"/>
                </a:lnTo>
                <a:lnTo>
                  <a:pt x="113048" y="75891"/>
                </a:lnTo>
                <a:lnTo>
                  <a:pt x="159585" y="75891"/>
                </a:lnTo>
                <a:lnTo>
                  <a:pt x="159585" y="91414"/>
                </a:lnTo>
                <a:lnTo>
                  <a:pt x="95274" y="91414"/>
                </a:lnTo>
                <a:close/>
                <a:moveTo>
                  <a:pt x="206722" y="92063"/>
                </a:moveTo>
                <a:cubicBezTo>
                  <a:pt x="199400" y="92063"/>
                  <a:pt x="193188" y="90835"/>
                  <a:pt x="188087" y="88393"/>
                </a:cubicBezTo>
                <a:cubicBezTo>
                  <a:pt x="182992" y="85950"/>
                  <a:pt x="178862" y="82611"/>
                  <a:pt x="175697" y="78368"/>
                </a:cubicBezTo>
                <a:cubicBezTo>
                  <a:pt x="172609" y="74056"/>
                  <a:pt x="170313" y="69171"/>
                  <a:pt x="168803" y="63707"/>
                </a:cubicBezTo>
                <a:cubicBezTo>
                  <a:pt x="167369" y="58250"/>
                  <a:pt x="166652" y="52531"/>
                  <a:pt x="166652" y="46570"/>
                </a:cubicBezTo>
                <a:lnTo>
                  <a:pt x="166652" y="0"/>
                </a:lnTo>
                <a:lnTo>
                  <a:pt x="184426" y="0"/>
                </a:lnTo>
                <a:lnTo>
                  <a:pt x="184426" y="46570"/>
                </a:lnTo>
                <a:cubicBezTo>
                  <a:pt x="184426" y="50378"/>
                  <a:pt x="184784" y="54076"/>
                  <a:pt x="185501" y="57670"/>
                </a:cubicBezTo>
                <a:cubicBezTo>
                  <a:pt x="186218" y="61196"/>
                  <a:pt x="187439" y="64390"/>
                  <a:pt x="189162" y="67267"/>
                </a:cubicBezTo>
                <a:cubicBezTo>
                  <a:pt x="190886" y="70068"/>
                  <a:pt x="193154" y="72297"/>
                  <a:pt x="195953" y="73952"/>
                </a:cubicBezTo>
                <a:cubicBezTo>
                  <a:pt x="198828" y="75532"/>
                  <a:pt x="202379" y="76319"/>
                  <a:pt x="206619" y="76319"/>
                </a:cubicBezTo>
                <a:cubicBezTo>
                  <a:pt x="210852" y="76319"/>
                  <a:pt x="214409" y="75498"/>
                  <a:pt x="217284" y="73842"/>
                </a:cubicBezTo>
                <a:cubicBezTo>
                  <a:pt x="220153" y="72186"/>
                  <a:pt x="222414" y="69958"/>
                  <a:pt x="224069" y="67157"/>
                </a:cubicBezTo>
                <a:cubicBezTo>
                  <a:pt x="225792" y="64287"/>
                  <a:pt x="227012" y="61086"/>
                  <a:pt x="227729" y="57567"/>
                </a:cubicBezTo>
                <a:cubicBezTo>
                  <a:pt x="228522" y="53972"/>
                  <a:pt x="228915" y="50302"/>
                  <a:pt x="228915" y="46570"/>
                </a:cubicBezTo>
                <a:lnTo>
                  <a:pt x="228915" y="0"/>
                </a:lnTo>
                <a:lnTo>
                  <a:pt x="246586" y="0"/>
                </a:lnTo>
                <a:lnTo>
                  <a:pt x="246586" y="46570"/>
                </a:lnTo>
                <a:cubicBezTo>
                  <a:pt x="246586" y="52889"/>
                  <a:pt x="245827" y="58788"/>
                  <a:pt x="244318" y="64245"/>
                </a:cubicBezTo>
                <a:cubicBezTo>
                  <a:pt x="242814" y="69710"/>
                  <a:pt x="240443" y="74525"/>
                  <a:pt x="237209" y="78692"/>
                </a:cubicBezTo>
                <a:cubicBezTo>
                  <a:pt x="234052" y="82859"/>
                  <a:pt x="229922" y="86130"/>
                  <a:pt x="224820" y="88503"/>
                </a:cubicBezTo>
                <a:cubicBezTo>
                  <a:pt x="219794" y="90876"/>
                  <a:pt x="213761" y="92063"/>
                  <a:pt x="206722" y="92063"/>
                </a:cubicBezTo>
                <a:close/>
              </a:path>
            </a:pathLst>
          </a:custGeom>
          <a:solidFill>
            <a:srgbClr val="FFFFFF"/>
          </a:solidFill>
          <a:ln w="6891" cap="sq">
            <a:noFill/>
            <a:prstDash val="solid"/>
            <a:miter/>
          </a:ln>
        </p:spPr>
        <p:txBody>
          <a:bodyPr rtlCol="0" anchor="ctr"/>
          <a:lstStyle/>
          <a:p>
            <a:endParaRPr lang="en-US" sz="1701"/>
          </a:p>
        </p:txBody>
      </p:sp>
      <p:sp>
        <p:nvSpPr>
          <p:cNvPr id="11" name="TextBox 10">
            <a:extLst>
              <a:ext uri="{FF2B5EF4-FFF2-40B4-BE49-F238E27FC236}">
                <a16:creationId xmlns:a16="http://schemas.microsoft.com/office/drawing/2014/main" id="{CA18FBEC-753B-42D4-9BB4-46737ABCC863}"/>
              </a:ext>
            </a:extLst>
          </p:cNvPr>
          <p:cNvSpPr txBox="1"/>
          <p:nvPr/>
        </p:nvSpPr>
        <p:spPr>
          <a:xfrm rot="16200000">
            <a:off x="2097634" y="2951570"/>
            <a:ext cx="914400" cy="230600"/>
          </a:xfrm>
          <a:prstGeom prst="rect">
            <a:avLst/>
          </a:prstGeom>
          <a:noFill/>
        </p:spPr>
        <p:txBody>
          <a:bodyPr wrap="none" lIns="0" tIns="0" rIns="0" bIns="0" rtlCol="0">
            <a:noAutofit/>
          </a:bodyPr>
          <a:lstStyle/>
          <a:p>
            <a:pPr algn="l" defTabSz="720000"/>
            <a:r>
              <a:rPr lang="en-US" sz="900" b="1" i="0" dirty="0">
                <a:solidFill>
                  <a:schemeClr val="bg2"/>
                </a:solidFill>
                <a:cs typeface="Arial Narrow" panose="020B0604020202020204" pitchFamily="34" charset="0"/>
              </a:rPr>
              <a:t>L0 </a:t>
            </a:r>
            <a:r>
              <a:rPr lang="en-US" sz="900" b="1" i="0" dirty="0" err="1">
                <a:solidFill>
                  <a:schemeClr val="bg2"/>
                </a:solidFill>
                <a:cs typeface="Arial Narrow" panose="020B0604020202020204" pitchFamily="34" charset="0"/>
              </a:rPr>
              <a:t>ICache</a:t>
            </a:r>
            <a:endParaRPr lang="en-CH" sz="900" b="1" i="0" dirty="0">
              <a:solidFill>
                <a:schemeClr val="bg2"/>
              </a:solidFill>
              <a:cs typeface="Arial Narrow" panose="020B0604020202020204" pitchFamily="34" charset="0"/>
            </a:endParaRPr>
          </a:p>
        </p:txBody>
      </p:sp>
      <p:sp>
        <p:nvSpPr>
          <p:cNvPr id="12" name="TextBox 11">
            <a:extLst>
              <a:ext uri="{FF2B5EF4-FFF2-40B4-BE49-F238E27FC236}">
                <a16:creationId xmlns:a16="http://schemas.microsoft.com/office/drawing/2014/main" id="{4A5AA37B-D4EE-4A4A-883C-C600D90AC635}"/>
              </a:ext>
            </a:extLst>
          </p:cNvPr>
          <p:cNvSpPr txBox="1"/>
          <p:nvPr/>
        </p:nvSpPr>
        <p:spPr>
          <a:xfrm>
            <a:off x="1713026" y="5400040"/>
            <a:ext cx="45719" cy="45719"/>
          </a:xfrm>
          <a:prstGeom prst="rect">
            <a:avLst/>
          </a:prstGeom>
          <a:noFill/>
        </p:spPr>
        <p:txBody>
          <a:bodyPr wrap="square" lIns="0" tIns="0" rIns="0" bIns="0" rtlCol="0">
            <a:noAutofit/>
          </a:bodyPr>
          <a:lstStyle/>
          <a:p>
            <a:pPr algn="l" defTabSz="720000"/>
            <a:endParaRPr lang="en-CH" sz="2400" b="0" i="0" dirty="0">
              <a:solidFill>
                <a:schemeClr val="tx2"/>
              </a:solidFill>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62BE55AE-EF1E-42C2-AF73-2ED96DDD833B}"/>
              </a:ext>
            </a:extLst>
          </p:cNvPr>
          <p:cNvGrpSpPr/>
          <p:nvPr/>
        </p:nvGrpSpPr>
        <p:grpSpPr>
          <a:xfrm>
            <a:off x="3017792" y="1962328"/>
            <a:ext cx="1139832" cy="1769427"/>
            <a:chOff x="3017792" y="1962328"/>
            <a:chExt cx="1139832" cy="1769427"/>
          </a:xfrm>
        </p:grpSpPr>
        <p:grpSp>
          <p:nvGrpSpPr>
            <p:cNvPr id="5" name="Group 4">
              <a:extLst>
                <a:ext uri="{FF2B5EF4-FFF2-40B4-BE49-F238E27FC236}">
                  <a16:creationId xmlns:a16="http://schemas.microsoft.com/office/drawing/2014/main" id="{D6AA940D-D2D0-43AB-8583-2750E95E4B77}"/>
                </a:ext>
              </a:extLst>
            </p:cNvPr>
            <p:cNvGrpSpPr/>
            <p:nvPr/>
          </p:nvGrpSpPr>
          <p:grpSpPr>
            <a:xfrm>
              <a:off x="3017792" y="1962328"/>
              <a:ext cx="1139832" cy="1769427"/>
              <a:chOff x="3017792" y="1962328"/>
              <a:chExt cx="1139832" cy="1769427"/>
            </a:xfrm>
          </p:grpSpPr>
          <p:sp>
            <p:nvSpPr>
              <p:cNvPr id="136" name="Freeform 135">
                <a:extLst>
                  <a:ext uri="{FF2B5EF4-FFF2-40B4-BE49-F238E27FC236}">
                    <a16:creationId xmlns:a16="http://schemas.microsoft.com/office/drawing/2014/main" id="{3428ABBE-6319-8C4A-823A-9F31F64E83B1}"/>
                  </a:ext>
                </a:extLst>
              </p:cNvPr>
              <p:cNvSpPr/>
              <p:nvPr/>
            </p:nvSpPr>
            <p:spPr>
              <a:xfrm>
                <a:off x="3017792" y="2246895"/>
                <a:ext cx="804525" cy="580656"/>
              </a:xfrm>
              <a:custGeom>
                <a:avLst/>
                <a:gdLst>
                  <a:gd name="connsiteX0" fmla="*/ 0 w 851432"/>
                  <a:gd name="connsiteY0" fmla="*/ 0 h 614511"/>
                  <a:gd name="connsiteX1" fmla="*/ 851433 w 851432"/>
                  <a:gd name="connsiteY1" fmla="*/ 0 h 614511"/>
                  <a:gd name="connsiteX2" fmla="*/ 851433 w 851432"/>
                  <a:gd name="connsiteY2" fmla="*/ 614511 h 614511"/>
                  <a:gd name="connsiteX3" fmla="*/ 0 w 851432"/>
                  <a:gd name="connsiteY3" fmla="*/ 614511 h 614511"/>
                </a:gdLst>
                <a:ahLst/>
                <a:cxnLst>
                  <a:cxn ang="0">
                    <a:pos x="connsiteX0" y="connsiteY0"/>
                  </a:cxn>
                  <a:cxn ang="0">
                    <a:pos x="connsiteX1" y="connsiteY1"/>
                  </a:cxn>
                  <a:cxn ang="0">
                    <a:pos x="connsiteX2" y="connsiteY2"/>
                  </a:cxn>
                  <a:cxn ang="0">
                    <a:pos x="connsiteX3" y="connsiteY3"/>
                  </a:cxn>
                </a:cxnLst>
                <a:rect l="l" t="t" r="r" b="b"/>
                <a:pathLst>
                  <a:path w="851432" h="614511">
                    <a:moveTo>
                      <a:pt x="0" y="0"/>
                    </a:moveTo>
                    <a:lnTo>
                      <a:pt x="851433" y="0"/>
                    </a:lnTo>
                    <a:lnTo>
                      <a:pt x="851433" y="614511"/>
                    </a:lnTo>
                    <a:lnTo>
                      <a:pt x="0" y="614511"/>
                    </a:lnTo>
                    <a:close/>
                  </a:path>
                </a:pathLst>
              </a:custGeom>
              <a:solidFill>
                <a:srgbClr val="026974"/>
              </a:solidFill>
              <a:ln w="6891" cap="sq">
                <a:noFill/>
                <a:prstDash val="solid"/>
                <a:miter/>
              </a:ln>
            </p:spPr>
            <p:txBody>
              <a:bodyPr rtlCol="0" anchor="ctr"/>
              <a:lstStyle/>
              <a:p>
                <a:endParaRPr lang="en-US" sz="1701"/>
              </a:p>
            </p:txBody>
          </p:sp>
          <p:cxnSp>
            <p:nvCxnSpPr>
              <p:cNvPr id="3" name="Straight Arrow Connector 2">
                <a:extLst>
                  <a:ext uri="{FF2B5EF4-FFF2-40B4-BE49-F238E27FC236}">
                    <a16:creationId xmlns:a16="http://schemas.microsoft.com/office/drawing/2014/main" id="{4AD84CD7-566A-4E14-AB12-60AFE838AC11}"/>
                  </a:ext>
                </a:extLst>
              </p:cNvPr>
              <p:cNvCxnSpPr/>
              <p:nvPr/>
            </p:nvCxnSpPr>
            <p:spPr>
              <a:xfrm flipV="1">
                <a:off x="3829912" y="2331520"/>
                <a:ext cx="326636" cy="13621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AEC0A98-9510-4D35-9790-8B1BA40B612E}"/>
                  </a:ext>
                </a:extLst>
              </p:cNvPr>
              <p:cNvCxnSpPr>
                <a:cxnSpLocks/>
              </p:cNvCxnSpPr>
              <p:nvPr/>
            </p:nvCxnSpPr>
            <p:spPr>
              <a:xfrm>
                <a:off x="3891353" y="2692998"/>
                <a:ext cx="266271" cy="1038757"/>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3D9AE7E-8AC3-41C8-863C-EE335F0B8CAC}"/>
                  </a:ext>
                </a:extLst>
              </p:cNvPr>
              <p:cNvSpPr txBox="1"/>
              <p:nvPr/>
            </p:nvSpPr>
            <p:spPr>
              <a:xfrm>
                <a:off x="3134260" y="1962328"/>
                <a:ext cx="914400" cy="914400"/>
              </a:xfrm>
              <a:prstGeom prst="rect">
                <a:avLst/>
              </a:prstGeom>
              <a:noFill/>
            </p:spPr>
            <p:txBody>
              <a:bodyPr wrap="none" lIns="0" tIns="0" rIns="0" bIns="0" rtlCol="0">
                <a:noAutofit/>
              </a:bodyPr>
              <a:lstStyle/>
              <a:p>
                <a:pPr algn="l" defTabSz="720000"/>
                <a:r>
                  <a:rPr lang="en-US" sz="1400" b="1" dirty="0">
                    <a:latin typeface="Arial Narrow" panose="020B0604020202020204" pitchFamily="34" charset="0"/>
                    <a:cs typeface="Arial Narrow" panose="020B0604020202020204" pitchFamily="34" charset="0"/>
                  </a:rPr>
                  <a:t>D</a:t>
                </a:r>
                <a:r>
                  <a:rPr lang="en-US" sz="1400" b="1" i="0" dirty="0">
                    <a:latin typeface="Arial Narrow" panose="020B0604020202020204" pitchFamily="34" charset="0"/>
                    <a:cs typeface="Arial Narrow" panose="020B0604020202020204" pitchFamily="34" charset="0"/>
                  </a:rPr>
                  <a:t>ependencies</a:t>
                </a:r>
                <a:endParaRPr lang="en-CH" sz="1400" b="1" i="0" dirty="0">
                  <a:latin typeface="Arial Narrow" panose="020B0604020202020204" pitchFamily="34" charset="0"/>
                  <a:cs typeface="Arial Narrow" panose="020B0604020202020204" pitchFamily="34" charset="0"/>
                </a:endParaRPr>
              </a:p>
            </p:txBody>
          </p:sp>
        </p:grpSp>
        <p:sp>
          <p:nvSpPr>
            <p:cNvPr id="45" name="TextBox 44">
              <a:extLst>
                <a:ext uri="{FF2B5EF4-FFF2-40B4-BE49-F238E27FC236}">
                  <a16:creationId xmlns:a16="http://schemas.microsoft.com/office/drawing/2014/main" id="{CFB942A9-51E4-419B-9E10-55DF9FA73AAF}"/>
                </a:ext>
              </a:extLst>
            </p:cNvPr>
            <p:cNvSpPr txBox="1"/>
            <p:nvPr/>
          </p:nvSpPr>
          <p:spPr>
            <a:xfrm>
              <a:off x="3094376" y="2464939"/>
              <a:ext cx="914400" cy="230600"/>
            </a:xfrm>
            <a:prstGeom prst="rect">
              <a:avLst/>
            </a:prstGeom>
            <a:noFill/>
          </p:spPr>
          <p:txBody>
            <a:bodyPr wrap="none" lIns="0" tIns="0" rIns="0" bIns="0" rtlCol="0">
              <a:noAutofit/>
            </a:bodyPr>
            <a:lstStyle/>
            <a:p>
              <a:pPr algn="l" defTabSz="720000"/>
              <a:r>
                <a:rPr lang="en-US" sz="900" b="1" dirty="0">
                  <a:solidFill>
                    <a:schemeClr val="bg2"/>
                  </a:solidFill>
                  <a:cs typeface="Arial Narrow" panose="020B0604020202020204" pitchFamily="34" charset="0"/>
                </a:rPr>
                <a:t>Scoreboard</a:t>
              </a:r>
              <a:endParaRPr lang="en-CH" sz="900" b="1" i="0" dirty="0">
                <a:solidFill>
                  <a:schemeClr val="bg2"/>
                </a:solidFill>
                <a:cs typeface="Arial Narrow" panose="020B0604020202020204" pitchFamily="34" charset="0"/>
              </a:endParaRPr>
            </a:p>
          </p:txBody>
        </p:sp>
      </p:grpSp>
    </p:spTree>
    <p:custDataLst>
      <p:tags r:id="rId1"/>
    </p:custDataLst>
    <p:extLst>
      <p:ext uri="{BB962C8B-B14F-4D97-AF65-F5344CB8AC3E}">
        <p14:creationId xmlns:p14="http://schemas.microsoft.com/office/powerpoint/2010/main" val="326902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8|6.1|13.1|15.6|21.6|12.8|4.9|3.1|5.4"/>
</p:tagLst>
</file>

<file path=ppt/tags/tag2.xml><?xml version="1.0" encoding="utf-8"?>
<p:tagLst xmlns:a="http://schemas.openxmlformats.org/drawingml/2006/main" xmlns:r="http://schemas.openxmlformats.org/officeDocument/2006/relationships" xmlns:p="http://schemas.openxmlformats.org/presentationml/2006/main">
  <p:tag name="TIMING" val="|7|22.7|9.8|5.3|11.1|7.8|8.7|11.4|5.4|5.5|2.1|5.6"/>
</p:tagLst>
</file>

<file path=ppt/tags/tag3.xml><?xml version="1.0" encoding="utf-8"?>
<p:tagLst xmlns:a="http://schemas.openxmlformats.org/drawingml/2006/main" xmlns:r="http://schemas.openxmlformats.org/officeDocument/2006/relationships" xmlns:p="http://schemas.openxmlformats.org/presentationml/2006/main">
  <p:tag name="TIMING" val="|7.9|9.6|5.1|16.3|3.5"/>
</p:tagLst>
</file>

<file path=ppt/tags/tag4.xml><?xml version="1.0" encoding="utf-8"?>
<p:tagLst xmlns:a="http://schemas.openxmlformats.org/drawingml/2006/main" xmlns:r="http://schemas.openxmlformats.org/officeDocument/2006/relationships" xmlns:p="http://schemas.openxmlformats.org/presentationml/2006/main">
  <p:tag name="TIMING" val="|7.9|9.6|5.1|16.3|3.5"/>
</p:tagLst>
</file>

<file path=ppt/tags/tag5.xml><?xml version="1.0" encoding="utf-8"?>
<p:tagLst xmlns:a="http://schemas.openxmlformats.org/drawingml/2006/main" xmlns:r="http://schemas.openxmlformats.org/officeDocument/2006/relationships" xmlns:p="http://schemas.openxmlformats.org/presentationml/2006/main">
  <p:tag name="TIMING" val="|2.5|3|12.2|2|10|7.2|4.1|3.1|6.3|5.2|2.9"/>
</p:tagLst>
</file>

<file path=ppt/tags/tag6.xml><?xml version="1.0" encoding="utf-8"?>
<p:tagLst xmlns:a="http://schemas.openxmlformats.org/drawingml/2006/main" xmlns:r="http://schemas.openxmlformats.org/officeDocument/2006/relationships" xmlns:p="http://schemas.openxmlformats.org/presentationml/2006/main">
  <p:tag name="TIMING" val="|7.9|9.6|5.1|16.3|3.5"/>
</p:tagLst>
</file>

<file path=ppt/tags/tag7.xml><?xml version="1.0" encoding="utf-8"?>
<p:tagLst xmlns:a="http://schemas.openxmlformats.org/drawingml/2006/main" xmlns:r="http://schemas.openxmlformats.org/officeDocument/2006/relationships" xmlns:p="http://schemas.openxmlformats.org/presentationml/2006/main">
  <p:tag name="TIMING" val="|7.9|9.6|5.1|16.3|3.5"/>
</p:tagLst>
</file>

<file path=ppt/tags/tag8.xml><?xml version="1.0" encoding="utf-8"?>
<p:tagLst xmlns:a="http://schemas.openxmlformats.org/drawingml/2006/main" xmlns:r="http://schemas.openxmlformats.org/officeDocument/2006/relationships" xmlns:p="http://schemas.openxmlformats.org/presentationml/2006/main">
  <p:tag name="TIMING" val="|32.6|4.8|6.2|6.9"/>
</p:tagLst>
</file>

<file path=ppt/theme/theme1.xml><?xml version="1.0" encoding="utf-8"?>
<a:theme xmlns:a="http://schemas.openxmlformats.org/drawingml/2006/main" name="PULP">
  <a:themeElements>
    <a:clrScheme name="PULP-ETH">
      <a:dk1>
        <a:srgbClr val="000000"/>
      </a:dk1>
      <a:lt1>
        <a:srgbClr val="ABABAB"/>
      </a:lt1>
      <a:dk2>
        <a:srgbClr val="5D5D5D"/>
      </a:dk2>
      <a:lt2>
        <a:srgbClr val="FFFFFF"/>
      </a:lt2>
      <a:accent1>
        <a:srgbClr val="A8322C"/>
      </a:accent1>
      <a:accent2>
        <a:srgbClr val="1269B0"/>
      </a:accent2>
      <a:accent3>
        <a:srgbClr val="1DB24B"/>
      </a:accent3>
      <a:accent4>
        <a:srgbClr val="F29545"/>
      </a:accent4>
      <a:accent5>
        <a:srgbClr val="910569"/>
      </a:accent5>
      <a:accent6>
        <a:srgbClr val="48592C"/>
      </a:accent6>
      <a:hlink>
        <a:srgbClr val="007996"/>
      </a:hlink>
      <a:folHlink>
        <a:srgbClr val="ABABA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effectLst/>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b="1" i="0" cap="none" spc="0" dirty="0" smtClean="0">
            <a:ln>
              <a:noFill/>
            </a:ln>
            <a:solidFill>
              <a:schemeClr val="bg2"/>
            </a:solidFill>
            <a:effectLst/>
            <a:latin typeface="Arial Narrow" panose="020B0604020202020204" pitchFamily="34" charset="0"/>
            <a:cs typeface="Arial Narrow"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defTabSz="720000">
          <a:defRPr sz="2400" b="0" i="0" dirty="0" smtClean="0">
            <a:solidFill>
              <a:schemeClr val="tx2"/>
            </a:solidFill>
            <a:latin typeface="Arial Narrow" panose="020B0604020202020204" pitchFamily="34" charset="0"/>
            <a:cs typeface="Arial Narrow" panose="020B0604020202020204" pitchFamily="34" charset="0"/>
          </a:defRPr>
        </a:defPPr>
      </a:lstStyle>
    </a:txDef>
  </a:objectDefaults>
  <a:extraClrSchemeLst/>
  <a:extLst>
    <a:ext uri="{05A4C25C-085E-4340-85A3-A5531E510DB2}">
      <thm15:themeFamily xmlns:thm15="http://schemas.microsoft.com/office/thememl/2012/main" name="Presentation5" id="{92913F3B-6F8F-2B45-9C70-4857A04A882D}" vid="{0793F4F0-B1D3-D04B-8EC3-D5F3E9AE5739}"/>
    </a:ext>
  </a:extLst>
</a:theme>
</file>

<file path=ppt/theme/theme2.xml><?xml version="1.0" encoding="utf-8"?>
<a:theme xmlns:a="http://schemas.openxmlformats.org/drawingml/2006/main" name="DIAPOSI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odelloPptIstituzionaleBologna4-3" id="{B8D0F4AB-59B0-4047-875E-E6877BD56A5E}" vid="{8CD27338-4583-844A-80A0-D761EFF3D4F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PULP</Template>
  <TotalTime>19576</TotalTime>
  <Words>5018</Words>
  <Application>Microsoft Office PowerPoint</Application>
  <PresentationFormat>Custom</PresentationFormat>
  <Paragraphs>887</Paragraphs>
  <Slides>51</Slides>
  <Notes>30</Notes>
  <HiddenSlides>5</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51</vt:i4>
      </vt:variant>
    </vt:vector>
  </HeadingPairs>
  <TitlesOfParts>
    <vt:vector size="64" baseType="lpstr">
      <vt:lpstr>Arial</vt:lpstr>
      <vt:lpstr>Arial Narrow</vt:lpstr>
      <vt:lpstr>Calibri</vt:lpstr>
      <vt:lpstr>Cambria Math</vt:lpstr>
      <vt:lpstr>Consolas</vt:lpstr>
      <vt:lpstr>Source Sans Pro</vt:lpstr>
      <vt:lpstr>SourceSansPro-Bold</vt:lpstr>
      <vt:lpstr>SourceSansPro-Regular</vt:lpstr>
      <vt:lpstr>SourceSansPro-SemiBold</vt:lpstr>
      <vt:lpstr>Times New Roman</vt:lpstr>
      <vt:lpstr>Wingdings</vt:lpstr>
      <vt:lpstr>PULP</vt:lpstr>
      <vt:lpstr>DIAPOSITIVE</vt:lpstr>
      <vt:lpstr>PowerPoint Presentation</vt:lpstr>
      <vt:lpstr>Computing is Power Bound: HPC</vt:lpstr>
      <vt:lpstr>Computing is Power Bound: ML</vt:lpstr>
      <vt:lpstr>Technology Scaling?</vt:lpstr>
      <vt:lpstr>Chiplets?</vt:lpstr>
      <vt:lpstr> Efficient Architecture: Heterogeneous+Parallel</vt:lpstr>
      <vt:lpstr>Heterogeneous + Parallel… Why?</vt:lpstr>
      <vt:lpstr>Compute Efficiency for PE, Cluster, SoC </vt:lpstr>
      <vt:lpstr>PE: Snitch, a Tiny RISC-V Control Core A versatile building block</vt:lpstr>
      <vt:lpstr>Snitch PE:  ISA Extension for efficient “Compute” </vt:lpstr>
      <vt:lpstr>Stream Semantic Registers LD/ST elision </vt:lpstr>
      <vt:lpstr>Floating-point Repetition Buffer Remove control flow overhead in compute stream</vt:lpstr>
      <vt:lpstr>SNITCH vs GPU PE</vt:lpstr>
      <vt:lpstr>Efficient PE architecture in perspective </vt:lpstr>
      <vt:lpstr>PowerPoint Presentation</vt:lpstr>
      <vt:lpstr>Tightly-Coupled Processors Clusters</vt:lpstr>
      <vt:lpstr>The Cluster: Design Challenges</vt:lpstr>
      <vt:lpstr>High speed logarithmic interconnect</vt:lpstr>
      <vt:lpstr>Fast synchronization and Atomics </vt:lpstr>
      <vt:lpstr>Hardware-Accelerated, Event-Based Barrier </vt:lpstr>
      <vt:lpstr>Barrier: Results</vt:lpstr>
      <vt:lpstr>Efficiently Global Data Mover hide L2main memory latency</vt:lpstr>
      <vt:lpstr>Snitch Cluster Architecture</vt:lpstr>
      <vt:lpstr>Where does the Energy go?</vt:lpstr>
      <vt:lpstr>Baikonur The first Snitch-based test chip.</vt:lpstr>
      <vt:lpstr>Efficient Cluster architecture in perspective </vt:lpstr>
      <vt:lpstr>PowerPoint Presentation</vt:lpstr>
      <vt:lpstr>Occamy: a 12LPP+  AI &amp; Stream Computing Chiplet Silicon implementation of all key IPs (core, Phys, chiplet)</vt:lpstr>
      <vt:lpstr>From Snitch Cluster</vt:lpstr>
      <vt:lpstr>To Snitch Group</vt:lpstr>
      <vt:lpstr>Snitch Group</vt:lpstr>
      <vt:lpstr>From Snitch Group</vt:lpstr>
      <vt:lpstr>To Multi-Group</vt:lpstr>
      <vt:lpstr>Occamy – Chiplet Architecture</vt:lpstr>
      <vt:lpstr>Occamy NoC: Efficient and Flexible Data Movement</vt:lpstr>
      <vt:lpstr>Occamy’s C2C Link</vt:lpstr>
      <vt:lpstr>Occamy Chiplet</vt:lpstr>
      <vt:lpstr>Efficient SoC architecture in Perspective </vt:lpstr>
      <vt:lpstr>Back to the cluster… Can we make it Bigger?</vt:lpstr>
      <vt:lpstr>Hierarchical Physical Architecture</vt:lpstr>
      <vt:lpstr>Benchmarks: can we compete with the impossible? </vt:lpstr>
      <vt:lpstr>Energy Analysis (500 MHz, TT, 0.80 V, 25 °C)</vt:lpstr>
      <vt:lpstr>MemPool-3D</vt:lpstr>
      <vt:lpstr>Groups: MemPool-2D vs. MemPool-3D</vt:lpstr>
      <vt:lpstr>Conclusion</vt:lpstr>
      <vt:lpstr>PowerPoint Presentation</vt:lpstr>
      <vt:lpstr>Specialize?</vt:lpstr>
      <vt:lpstr>SSR+FREP Streaming for Energy Efficiency</vt:lpstr>
      <vt:lpstr>SSR/FREP Architecture</vt:lpstr>
      <vt:lpstr>C2C Link Scalable and fault tolerant Chiplet2Chiplet Link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Fancy style for PULP presentations (v1.0 – 03.2020)</dc:title>
  <dc:creator>Frank K. Gürkaynak</dc:creator>
  <cp:lastModifiedBy>Benini  Luca</cp:lastModifiedBy>
  <cp:revision>132</cp:revision>
  <dcterms:created xsi:type="dcterms:W3CDTF">2020-07-01T12:32:15Z</dcterms:created>
  <dcterms:modified xsi:type="dcterms:W3CDTF">2022-10-24T09:16:19Z</dcterms:modified>
</cp:coreProperties>
</file>