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93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31" autoAdjust="0"/>
  </p:normalViewPr>
  <p:slideViewPr>
    <p:cSldViewPr snapToGrid="0">
      <p:cViewPr varScale="1">
        <p:scale>
          <a:sx n="96" d="100"/>
          <a:sy n="96" d="100"/>
        </p:scale>
        <p:origin x="86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6F786D-919B-4EF5-BD44-C01ABFF51C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CE706-A491-407B-8A3C-1E1B38E3BE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A0F81-FBC8-4AE5-8CBE-265D82D4F40A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B2EC7-06AC-483D-9F0F-8513034635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65677-A8C6-4167-BD6B-72F4BE86D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9346E-4525-4E9D-8817-A0F329044F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88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2931C-6CBC-4F64-81B6-81620EA33E74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80B81-AA4E-4B75-A7A4-FD12E7A9A8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8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180B81-AA4E-4B75-A7A4-FD12E7A9A81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7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929172-4BF7-429F-BA25-7E9D1A4215EE}" type="datetimeFigureOut">
              <a:rPr lang="en-US" noProof="0" smtClean="0"/>
              <a:t>9/27/2022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09596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97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15710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02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38330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noProof="0" smtClean="0"/>
              <a:t>9/27/2022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5805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4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86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8246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370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94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929172-4BF7-429F-BA25-7E9D1A4215EE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966EA62-41C5-4F9A-A915-5B0BC739C92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0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4" r:id="rId1"/>
    <p:sldLayoutId id="2147484495" r:id="rId2"/>
    <p:sldLayoutId id="2147484496" r:id="rId3"/>
    <p:sldLayoutId id="2147484497" r:id="rId4"/>
    <p:sldLayoutId id="2147484498" r:id="rId5"/>
    <p:sldLayoutId id="2147484499" r:id="rId6"/>
    <p:sldLayoutId id="2147484500" r:id="rId7"/>
    <p:sldLayoutId id="2147484501" r:id="rId8"/>
    <p:sldLayoutId id="2147484502" r:id="rId9"/>
    <p:sldLayoutId id="2147484503" r:id="rId10"/>
    <p:sldLayoutId id="214748450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5518" y="689649"/>
            <a:ext cx="2939030" cy="5571066"/>
          </a:xfrm>
        </p:spPr>
        <p:txBody>
          <a:bodyPr lIns="0" tIns="0" rIns="0" bIns="0" anchor="t">
            <a:noAutofit/>
          </a:bodyPr>
          <a:lstStyle/>
          <a:p>
            <a:pPr algn="ctr"/>
            <a:r>
              <a:rPr lang="en-US" spc="-150" dirty="0"/>
              <a:t>Organization </a:t>
            </a:r>
            <a:r>
              <a:rPr lang="en-US" spc="-150" dirty="0" smtClean="0"/>
              <a:t>Chart</a:t>
            </a:r>
            <a:br>
              <a:rPr lang="en-US" spc="-150" dirty="0" smtClean="0"/>
            </a:br>
            <a:r>
              <a:rPr lang="en-US" sz="2600" spc="-150" dirty="0" smtClean="0"/>
              <a:t>September 2022</a:t>
            </a:r>
            <a:br>
              <a:rPr lang="en-US" sz="2600" spc="-150" dirty="0" smtClean="0"/>
            </a:br>
            <a:endParaRPr lang="en-US" sz="2600" spc="-150" dirty="0"/>
          </a:p>
        </p:txBody>
      </p:sp>
      <p:sp>
        <p:nvSpPr>
          <p:cNvPr id="19" name="Rectangle 18" descr="Hierarchy Level 1">
            <a:extLst>
              <a:ext uri="{FF2B5EF4-FFF2-40B4-BE49-F238E27FC236}">
                <a16:creationId xmlns:a16="http://schemas.microsoft.com/office/drawing/2014/main" id="{21C604EF-32A3-42D7-8586-5D643B7D12C1}"/>
              </a:ext>
            </a:extLst>
          </p:cNvPr>
          <p:cNvSpPr/>
          <p:nvPr/>
        </p:nvSpPr>
        <p:spPr>
          <a:xfrm>
            <a:off x="5111016" y="239386"/>
            <a:ext cx="5124986" cy="15955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anchor="ctr" anchorCtr="0">
            <a:sp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 smtClean="0"/>
              <a:t>IPT-PI, </a:t>
            </a:r>
            <a:r>
              <a:rPr lang="en-GB" sz="1600" b="1" dirty="0"/>
              <a:t>Procurement &amp; Industrial </a:t>
            </a:r>
            <a:r>
              <a:rPr lang="en-GB" sz="1600" b="1" dirty="0" smtClean="0"/>
              <a:t>Services</a:t>
            </a:r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b="1" dirty="0"/>
              <a:t>Anders Unnervik </a:t>
            </a:r>
            <a:endParaRPr lang="en-GB" sz="1400" b="1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GAO</a:t>
            </a:r>
            <a:r>
              <a:rPr lang="en-GB" sz="1400" dirty="0"/>
              <a:t>: Steeve Jourdan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CERP3: Enrico </a:t>
            </a:r>
            <a:r>
              <a:rPr lang="en-GB" sz="1400" dirty="0"/>
              <a:t>Cennini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Legal: </a:t>
            </a:r>
            <a:r>
              <a:rPr lang="en-GB" sz="1400" dirty="0"/>
              <a:t>Alexandra Hahnel-Borgeaud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Anna Rayson</a:t>
            </a:r>
          </a:p>
        </p:txBody>
      </p:sp>
      <p:sp>
        <p:nvSpPr>
          <p:cNvPr id="20" name="Rectangle 19" descr="Hierarchy Level 2 Item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3829768" y="2797665"/>
            <a:ext cx="192915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/>
              <a:t>IPT-PI-AG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Admin</a:t>
            </a:r>
            <a:r>
              <a:rPr lang="en-GB" sz="1400" dirty="0"/>
              <a:t>. &amp; General infrastructure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1" name="Rectangle 20" descr="Hierarchy Level 3 Item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3829768" y="3817331"/>
            <a:ext cx="1929150" cy="140171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spAutoFit/>
          </a:bodyPr>
          <a:lstStyle/>
          <a:p>
            <a:pPr lvl="0" algn="ctr" defTabSz="577850">
              <a:spcBef>
                <a:spcPct val="0"/>
              </a:spcBef>
            </a:pPr>
            <a:r>
              <a:rPr lang="en-GB" sz="1200" b="1" dirty="0"/>
              <a:t>Lisa Bellini-Devictor </a:t>
            </a:r>
            <a:r>
              <a:rPr lang="en-GB" sz="1200" dirty="0"/>
              <a:t>Josephine </a:t>
            </a:r>
            <a:r>
              <a:rPr lang="en-GB" sz="1200" dirty="0" smtClean="0"/>
              <a:t>Bengtsson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Simon Guerri </a:t>
            </a:r>
            <a:r>
              <a:rPr lang="en-GB" sz="1200" dirty="0"/>
              <a:t>Dall'Oro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Adam </a:t>
            </a:r>
            <a:r>
              <a:rPr lang="en-GB" sz="1200" dirty="0"/>
              <a:t>Horridge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Sandrine </a:t>
            </a:r>
            <a:r>
              <a:rPr lang="en-GB" sz="1200" dirty="0"/>
              <a:t>Magnan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Merethe </a:t>
            </a:r>
            <a:r>
              <a:rPr lang="en-GB" sz="1200" dirty="0"/>
              <a:t>Morer-Olafsen Aneta Sabanovic</a:t>
            </a:r>
            <a:endParaRPr lang="en-US" sz="1200" b="0" kern="1200" dirty="0">
              <a:solidFill>
                <a:prstClr val="black"/>
              </a:solidFill>
            </a:endParaRPr>
          </a:p>
        </p:txBody>
      </p:sp>
      <p:cxnSp>
        <p:nvCxnSpPr>
          <p:cNvPr id="36" name="Connector: Elbow 35" descr="Connector Line">
            <a:extLst>
              <a:ext uri="{FF2B5EF4-FFF2-40B4-BE49-F238E27FC236}">
                <a16:creationId xmlns:a16="http://schemas.microsoft.com/office/drawing/2014/main" id="{1DE0112F-791B-49A1-8CD8-15FA7DC6F17B}"/>
              </a:ext>
            </a:extLst>
          </p:cNvPr>
          <p:cNvCxnSpPr>
            <a:cxnSpLocks/>
          </p:cNvCxnSpPr>
          <p:nvPr/>
        </p:nvCxnSpPr>
        <p:spPr>
          <a:xfrm rot="5400000">
            <a:off x="5752569" y="957934"/>
            <a:ext cx="962714" cy="2879166"/>
          </a:xfrm>
          <a:prstGeom prst="bentConnector3">
            <a:avLst>
              <a:gd name="adj1" fmla="val 50000"/>
            </a:avLst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 descr="Connector Line">
            <a:extLst>
              <a:ext uri="{FF2B5EF4-FFF2-40B4-BE49-F238E27FC236}">
                <a16:creationId xmlns:a16="http://schemas.microsoft.com/office/drawing/2014/main" id="{88C5FB59-79BD-402C-B020-CAA59D615CC0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71548" y="819270"/>
            <a:ext cx="962715" cy="3156493"/>
          </a:xfrm>
          <a:prstGeom prst="bentConnector3">
            <a:avLst>
              <a:gd name="adj1" fmla="val 50000"/>
            </a:avLst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 descr="Connector Line">
            <a:extLst>
              <a:ext uri="{FF2B5EF4-FFF2-40B4-BE49-F238E27FC236}">
                <a16:creationId xmlns:a16="http://schemas.microsoft.com/office/drawing/2014/main" id="{C918219C-ED8A-41E2-A454-104913D38EB4}"/>
              </a:ext>
            </a:extLst>
          </p:cNvPr>
          <p:cNvCxnSpPr>
            <a:cxnSpLocks/>
          </p:cNvCxnSpPr>
          <p:nvPr/>
        </p:nvCxnSpPr>
        <p:spPr>
          <a:xfrm>
            <a:off x="8757037" y="2476499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 descr="Connector Line">
            <a:extLst>
              <a:ext uri="{FF2B5EF4-FFF2-40B4-BE49-F238E27FC236}">
                <a16:creationId xmlns:a16="http://schemas.microsoft.com/office/drawing/2014/main" id="{B8E21438-ACE0-4CD2-8E73-C228CB6D61DE}"/>
              </a:ext>
            </a:extLst>
          </p:cNvPr>
          <p:cNvCxnSpPr>
            <a:cxnSpLocks/>
          </p:cNvCxnSpPr>
          <p:nvPr/>
        </p:nvCxnSpPr>
        <p:spPr>
          <a:xfrm>
            <a:off x="6832805" y="2476499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 descr="Hierarchy Level 2 Item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5836949" y="2805948"/>
            <a:ext cx="192915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/>
              <a:t>IPT-PI-AT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Accelerators </a:t>
            </a:r>
            <a:r>
              <a:rPr lang="en-GB" sz="1400" dirty="0"/>
              <a:t>&amp; Technology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1" name="Rectangle 40" descr="Hierarchy Level 2 Item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7860234" y="2805948"/>
            <a:ext cx="192915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/>
              <a:t>IPT-PI-RI </a:t>
            </a:r>
            <a:endParaRPr lang="en-GB" sz="1400" dirty="0" smtClean="0"/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Research </a:t>
            </a:r>
            <a:r>
              <a:rPr lang="en-GB" sz="1400" dirty="0"/>
              <a:t>&amp; Industrial Services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2" name="Rectangle 41" descr="Hierarchy Level 2 Item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9896020" y="2797665"/>
            <a:ext cx="1929150" cy="9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IPT-PI-IP </a:t>
            </a:r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/>
              <a:t>Purchase </a:t>
            </a:r>
            <a:r>
              <a:rPr lang="en-GB" sz="1400" dirty="0"/>
              <a:t>Orders &amp; MICE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5" name="Rectangle 44" descr="Hierarchy Level 3 Item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5836949" y="3817331"/>
            <a:ext cx="1933479" cy="140171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spAutoFit/>
          </a:bodyPr>
          <a:lstStyle/>
          <a:p>
            <a:pPr lvl="0" algn="ctr" defTabSz="577850">
              <a:spcBef>
                <a:spcPct val="0"/>
              </a:spcBef>
            </a:pPr>
            <a:r>
              <a:rPr lang="en-GB" sz="1200" b="1" dirty="0"/>
              <a:t>Jérôme Pierlot </a:t>
            </a:r>
            <a:endParaRPr lang="en-GB" sz="1200" b="1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Laszlo </a:t>
            </a:r>
            <a:r>
              <a:rPr lang="en-GB" sz="1200" dirty="0"/>
              <a:t>Abel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Julia </a:t>
            </a:r>
            <a:r>
              <a:rPr lang="en-GB" sz="1200" dirty="0"/>
              <a:t>Bentchikou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Floris </a:t>
            </a:r>
            <a:r>
              <a:rPr lang="en-GB" sz="1200" dirty="0"/>
              <a:t>Bonthond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Bjorn </a:t>
            </a:r>
            <a:r>
              <a:rPr lang="en-GB" sz="1200" dirty="0"/>
              <a:t>Jenssen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Ivo </a:t>
            </a:r>
            <a:r>
              <a:rPr lang="en-GB" sz="1200" dirty="0"/>
              <a:t>Lobmaier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Daniel </a:t>
            </a:r>
            <a:r>
              <a:rPr lang="en-GB" sz="1200" dirty="0"/>
              <a:t>Schoerling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6" name="Rectangle 45" descr="Hierarchy Level 3 Item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7880868" y="3817331"/>
            <a:ext cx="1929150" cy="306371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spAutoFit/>
          </a:bodyPr>
          <a:lstStyle/>
          <a:p>
            <a:pPr lvl="0" algn="ctr" defTabSz="577850">
              <a:spcBef>
                <a:spcPct val="0"/>
              </a:spcBef>
            </a:pPr>
            <a:r>
              <a:rPr lang="en-GB" sz="1200" b="1" dirty="0"/>
              <a:t>Cristina Lara </a:t>
            </a:r>
            <a:endParaRPr lang="en-GB" sz="1200" b="1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Véronique Angelini</a:t>
            </a:r>
          </a:p>
          <a:p>
            <a:pPr algn="ctr" defTabSz="577850">
              <a:spcBef>
                <a:spcPct val="0"/>
              </a:spcBef>
            </a:pPr>
            <a:r>
              <a:rPr lang="en-GB" sz="1200" dirty="0" err="1"/>
              <a:t>Sébastien</a:t>
            </a:r>
            <a:r>
              <a:rPr lang="en-GB" sz="1200" dirty="0"/>
              <a:t> Sonnerat</a:t>
            </a:r>
            <a:endParaRPr lang="en-US" sz="1300" dirty="0">
              <a:solidFill>
                <a:prstClr val="black"/>
              </a:solidFill>
            </a:endParaRPr>
          </a:p>
          <a:p>
            <a:pPr lvl="0" algn="ctr" defTabSz="577850">
              <a:spcBef>
                <a:spcPct val="0"/>
              </a:spcBef>
            </a:pP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IT-EP</a:t>
            </a:r>
          </a:p>
          <a:p>
            <a:pPr algn="ctr" defTabSz="577850">
              <a:spcBef>
                <a:spcPct val="0"/>
              </a:spcBef>
            </a:pPr>
            <a:r>
              <a:rPr lang="en-GB" sz="1200" dirty="0"/>
              <a:t>Joshua Davison 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Nordine Azizi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/>
              <a:t>Charles </a:t>
            </a:r>
            <a:r>
              <a:rPr lang="en-GB" sz="1200" dirty="0" smtClean="0"/>
              <a:t>Carayon</a:t>
            </a:r>
          </a:p>
          <a:p>
            <a:pPr algn="ctr" defTabSz="577850">
              <a:spcBef>
                <a:spcPct val="0"/>
              </a:spcBef>
            </a:pPr>
            <a:r>
              <a:rPr lang="en-GB" sz="1200" dirty="0"/>
              <a:t>Álvaro </a:t>
            </a:r>
            <a:r>
              <a:rPr lang="en-GB" sz="1200" dirty="0" err="1"/>
              <a:t>Leciñana</a:t>
            </a:r>
            <a:r>
              <a:rPr lang="en-GB" sz="1200" dirty="0"/>
              <a:t> </a:t>
            </a:r>
          </a:p>
          <a:p>
            <a:pPr lvl="0" algn="ctr" defTabSz="577850">
              <a:spcBef>
                <a:spcPct val="0"/>
              </a:spcBef>
            </a:pP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DO-IT 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Sandra Benoit-Godet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Emeline Lesage</a:t>
            </a:r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 </a:t>
            </a:r>
            <a:r>
              <a:rPr lang="en-GB" sz="1200" dirty="0"/>
              <a:t>Hugo Loffel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Justine </a:t>
            </a:r>
            <a:r>
              <a:rPr lang="en-GB" sz="1200" dirty="0" err="1"/>
              <a:t>Pancrace</a:t>
            </a:r>
            <a:r>
              <a:rPr lang="en-GB" sz="1200" dirty="0"/>
              <a:t>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/>
              <a:t>Camila </a:t>
            </a:r>
            <a:r>
              <a:rPr lang="en-GB" sz="1200" dirty="0" err="1"/>
              <a:t>Vilaplana</a:t>
            </a:r>
            <a:r>
              <a:rPr lang="en-GB" sz="1200" dirty="0"/>
              <a:t> </a:t>
            </a:r>
            <a:endParaRPr lang="en-GB" sz="1200" dirty="0" smtClean="0"/>
          </a:p>
        </p:txBody>
      </p:sp>
      <p:sp>
        <p:nvSpPr>
          <p:cNvPr id="47" name="Rectangle 46" descr="Hierarchy Level 3 Item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9892378" y="3817331"/>
            <a:ext cx="1932792" cy="140171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anchor="t" anchorCtr="0">
            <a:spAutoFit/>
          </a:bodyPr>
          <a:lstStyle/>
          <a:p>
            <a:pPr lvl="0" algn="ctr" defTabSz="577850">
              <a:spcBef>
                <a:spcPct val="0"/>
              </a:spcBef>
            </a:pPr>
            <a:r>
              <a:rPr lang="en-GB" sz="1200" b="1" dirty="0"/>
              <a:t>Fatima </a:t>
            </a:r>
            <a:r>
              <a:rPr lang="en-GB" sz="1200" b="1" dirty="0" err="1"/>
              <a:t>Najeh</a:t>
            </a:r>
            <a:r>
              <a:rPr lang="en-GB" sz="1200" b="1" dirty="0"/>
              <a:t> </a:t>
            </a:r>
            <a:endParaRPr lang="en-GB" sz="1200" b="1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Killian </a:t>
            </a:r>
            <a:r>
              <a:rPr lang="en-GB" sz="1200" dirty="0"/>
              <a:t>Bozonet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Arielle </a:t>
            </a:r>
            <a:r>
              <a:rPr lang="en-GB" sz="1200" dirty="0"/>
              <a:t>Gaidon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Hiba </a:t>
            </a:r>
            <a:r>
              <a:rPr lang="en-GB" sz="1200" dirty="0"/>
              <a:t>Gerster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Steeve </a:t>
            </a:r>
            <a:r>
              <a:rPr lang="en-GB" sz="1200" dirty="0"/>
              <a:t>Jourdan </a:t>
            </a:r>
            <a:endParaRPr lang="en-GB" sz="1200" dirty="0" smtClean="0"/>
          </a:p>
          <a:p>
            <a:pPr lvl="0" algn="ctr" defTabSz="577850">
              <a:spcBef>
                <a:spcPct val="0"/>
              </a:spcBef>
            </a:pPr>
            <a:r>
              <a:rPr lang="en-GB" sz="1200" dirty="0" smtClean="0"/>
              <a:t>Marie-Claude </a:t>
            </a:r>
            <a:r>
              <a:rPr lang="en-GB" sz="1200" dirty="0"/>
              <a:t>Pelloux Dominique Trolliet</a:t>
            </a:r>
            <a:endParaRPr lang="en-U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972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T-PI organization chart.potx" id="{5A4AC5E1-3E4B-4B6B-9780-EC3EB6B3D19F}" vid="{622E5B6B-B9CD-45D3-B8CF-E7978FE07A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651F1C8-A66A-4A0D-9227-9A2C605C62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4299E3-214B-4E80-8D30-578D4C9725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8D97F7-B797-462C-A211-7417181FCC12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16c05727-aa75-4e4a-9b5f-8a80a1165891"/>
    <ds:schemaRef ds:uri="http://purl.org/dc/elements/1.1/"/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IPT-PI organization chart</Template>
  <TotalTime>0</TotalTime>
  <Words>119</Words>
  <Application>Microsoft Office PowerPoint</Application>
  <PresentationFormat>Widescreen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Tw Cen MT</vt:lpstr>
      <vt:lpstr>Tw Cen MT Condensed</vt:lpstr>
      <vt:lpstr>Wingdings 3</vt:lpstr>
      <vt:lpstr>Integral</vt:lpstr>
      <vt:lpstr>Organization Chart September 2022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2022-09-27T06:31:58Z</dcterms:created>
  <dcterms:modified xsi:type="dcterms:W3CDTF">2022-09-27T06:34:02Z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