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94" r:id="rId5"/>
    <p:sldId id="642" r:id="rId6"/>
    <p:sldId id="643" r:id="rId7"/>
    <p:sldId id="644" r:id="rId8"/>
    <p:sldId id="649" r:id="rId9"/>
    <p:sldId id="630" r:id="rId10"/>
    <p:sldId id="634" r:id="rId11"/>
    <p:sldId id="614" r:id="rId12"/>
    <p:sldId id="646" r:id="rId13"/>
    <p:sldId id="647" r:id="rId14"/>
    <p:sldId id="645" r:id="rId15"/>
    <p:sldId id="648" r:id="rId16"/>
    <p:sldId id="288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E2466"/>
    <a:srgbClr val="61C5D3"/>
    <a:srgbClr val="00559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1" autoAdjust="0"/>
    <p:restoredTop sz="81087"/>
  </p:normalViewPr>
  <p:slideViewPr>
    <p:cSldViewPr snapToGrid="0" snapToObjects="1">
      <p:cViewPr varScale="1">
        <p:scale>
          <a:sx n="132" d="100"/>
          <a:sy n="132" d="100"/>
        </p:scale>
        <p:origin x="3576" y="132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>
                <a:latin typeface="Arial" panose="020B0604020202020204" pitchFamily="34" charset="0"/>
              </a:rPr>
              <a:t>9/27/2022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2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2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4DD062E-52F7-A14D-A443-1F3854784447}" type="datetimeFigureOut">
              <a:rPr lang="en-US" smtClean="0"/>
              <a:pPr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2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2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20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8CB0EE9E-52B8-AA4F-8DD5-ED0FB4E5CBC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518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1987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Jérôme Pierlot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DCD28F-2889-914B-9BC8-A12E155CCC4A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F905B6-30CE-0743-B100-799C7E7345BE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76741" y="6403399"/>
            <a:ext cx="394885" cy="3905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39189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/>
            </a:r>
            <a:br>
              <a:rPr lang="en-US" altLang="fr-FR" sz="4800" dirty="0"/>
            </a:br>
            <a:r>
              <a:rPr lang="en-US" altLang="fr-FR" sz="4800" dirty="0" smtClean="0"/>
              <a:t>Upcoming Tenders at </a:t>
            </a:r>
            <a:r>
              <a:rPr lang="en-US" altLang="fr-FR" sz="4800" dirty="0"/>
              <a:t>CERN 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006341"/>
            <a:ext cx="11376026" cy="1485900"/>
          </a:xfrm>
        </p:spPr>
        <p:txBody>
          <a:bodyPr/>
          <a:lstStyle/>
          <a:p>
            <a:pPr>
              <a:defRPr/>
            </a:pPr>
            <a:r>
              <a:rPr lang="en-GB" b="1" dirty="0" smtClean="0"/>
              <a:t>ILO Forum</a:t>
            </a:r>
            <a:endParaRPr lang="en-GB" b="1" dirty="0"/>
          </a:p>
          <a:p>
            <a:pPr>
              <a:defRPr/>
            </a:pPr>
            <a:r>
              <a:rPr lang="en-US" sz="1800" b="1" dirty="0" err="1" smtClean="0"/>
              <a:t>Jérôme</a:t>
            </a:r>
            <a:r>
              <a:rPr lang="en-US" sz="1800" b="1" dirty="0" smtClean="0"/>
              <a:t> Pierlot									</a:t>
            </a:r>
          </a:p>
          <a:p>
            <a:pPr>
              <a:defRPr/>
            </a:pPr>
            <a:r>
              <a:rPr lang="en-US" sz="1600" b="1" i="1" dirty="0"/>
              <a:t>Head of Procurement for </a:t>
            </a:r>
            <a:r>
              <a:rPr lang="en-US" sz="1600" b="1" i="1" dirty="0" smtClean="0"/>
              <a:t>Accelerators </a:t>
            </a:r>
            <a:r>
              <a:rPr lang="en-US" sz="1600" b="1" i="1" dirty="0"/>
              <a:t>and Technology	</a:t>
            </a:r>
            <a:r>
              <a:rPr lang="en-US" sz="1200" b="1" i="1" dirty="0" smtClean="0"/>
              <a:t>				</a:t>
            </a:r>
            <a:r>
              <a:rPr lang="en-US" sz="1600" b="1" i="1" dirty="0" smtClean="0"/>
              <a:t>27 September 2022</a:t>
            </a:r>
            <a:endParaRPr lang="en-US" sz="1600" b="1" i="1" dirty="0"/>
          </a:p>
          <a:p>
            <a:pPr>
              <a:defRPr/>
            </a:pPr>
            <a:endParaRPr lang="en-US" sz="1600" b="1" i="1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Cylindrical Gaseous Helium Vessels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6886977" y="2592101"/>
            <a:ext cx="4901823" cy="339491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Storage of gaseous He at room temperature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LHC 1 &amp; 5 / Buffer for the refrigerator and compressor systems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25 bar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4 Cylindrical vessels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2 x 250 m3 &amp; 2 x 80 m3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233713"/>
            <a:ext cx="6854494" cy="219528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09.01.05.01</a:t>
            </a:r>
            <a:endParaRPr lang="en-GB" sz="2000" b="0" dirty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	750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5 M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	MS-4802/TE (sent)</a:t>
            </a:r>
          </a:p>
          <a:p>
            <a:r>
              <a:rPr lang="en-GB" sz="2000" b="0" dirty="0" smtClean="0">
                <a:solidFill>
                  <a:schemeClr val="accent1"/>
                </a:solidFill>
              </a:rPr>
              <a:t>			IT: Q1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886977" y="1223107"/>
            <a:ext cx="471335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 smtClean="0">
                <a:solidFill>
                  <a:prstClr val="white"/>
                </a:solidFill>
                <a:latin typeface="Arial"/>
              </a:rPr>
              <a:t>Antonio.Suraci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 descr="A picture containing green&#10;&#10;Description automatically generate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2166" y="3504824"/>
            <a:ext cx="2324101" cy="2172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picture containing grass, outdoor, day&#10;&#10;Description automatically generated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15" y="3428999"/>
            <a:ext cx="3035992" cy="232410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79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Cryogenic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Cables for Beam Position Monitors</a:t>
            </a:r>
            <a:endParaRPr lang="en-US" sz="28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3281082"/>
            <a:ext cx="5580436" cy="28687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pPr>
              <a:defRPr/>
            </a:pPr>
            <a:r>
              <a:rPr lang="en-GB" sz="1800" b="0" dirty="0">
                <a:solidFill>
                  <a:schemeClr val="accent1"/>
                </a:solidFill>
              </a:rPr>
              <a:t>6</a:t>
            </a:r>
            <a:r>
              <a:rPr lang="en-GB" sz="1800" b="0" dirty="0" smtClean="0">
                <a:solidFill>
                  <a:schemeClr val="accent1"/>
                </a:solidFill>
              </a:rPr>
              <a:t>00 cable assemblies </a:t>
            </a:r>
            <a:r>
              <a:rPr lang="en-GB" sz="1800" b="0" dirty="0">
                <a:solidFill>
                  <a:schemeClr val="accent1"/>
                </a:solidFill>
              </a:rPr>
              <a:t>needed (proto, series, spares)</a:t>
            </a:r>
          </a:p>
          <a:p>
            <a:pPr>
              <a:defRPr/>
            </a:pPr>
            <a:r>
              <a:rPr lang="en-GB" sz="1800" b="0" dirty="0">
                <a:solidFill>
                  <a:schemeClr val="accent1"/>
                </a:solidFill>
              </a:rPr>
              <a:t>Cables to withstand cryogenic temperatures (~ 5K</a:t>
            </a:r>
            <a:r>
              <a:rPr lang="en-GB" sz="1800" b="0" dirty="0" smtClean="0">
                <a:solidFill>
                  <a:schemeClr val="accent1"/>
                </a:solidFill>
              </a:rPr>
              <a:t>) and high temperature (600</a:t>
            </a:r>
            <a:r>
              <a:rPr lang="en-GB" sz="1800" b="0" baseline="30000" dirty="0" smtClean="0">
                <a:solidFill>
                  <a:schemeClr val="accent1"/>
                </a:solidFill>
              </a:rPr>
              <a:t>0</a:t>
            </a:r>
            <a:r>
              <a:rPr lang="en-GB" sz="1800" b="0" dirty="0" smtClean="0">
                <a:solidFill>
                  <a:schemeClr val="accent1"/>
                </a:solidFill>
              </a:rPr>
              <a:t>C in collimators)</a:t>
            </a:r>
            <a:endParaRPr lang="en-GB" sz="1800" b="0" dirty="0">
              <a:solidFill>
                <a:schemeClr val="accent1"/>
              </a:solidFill>
            </a:endParaRPr>
          </a:p>
          <a:p>
            <a:pPr>
              <a:defRPr/>
            </a:pPr>
            <a:r>
              <a:rPr lang="en-GB" sz="1800" b="0" dirty="0">
                <a:solidFill>
                  <a:schemeClr val="accent1"/>
                </a:solidFill>
              </a:rPr>
              <a:t>SiO2 Coaxial RF Cables</a:t>
            </a:r>
          </a:p>
          <a:p>
            <a:pPr>
              <a:defRPr/>
            </a:pPr>
            <a:r>
              <a:rPr lang="en-GB" sz="1800" b="0" dirty="0">
                <a:solidFill>
                  <a:schemeClr val="accent1"/>
                </a:solidFill>
              </a:rPr>
              <a:t>Laser Welding Cable-Connector challenging. Micro-cracks can’t be present</a:t>
            </a:r>
          </a:p>
          <a:p>
            <a:endParaRPr lang="en-GB" sz="1800" b="0" dirty="0" smtClean="0">
              <a:solidFill>
                <a:schemeClr val="accent1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7" y="1041595"/>
            <a:ext cx="5365283" cy="20253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02.05.05.00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250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750 k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MS: </a:t>
            </a:r>
            <a:r>
              <a:rPr lang="en-GB" sz="2000" b="0" dirty="0" smtClean="0">
                <a:solidFill>
                  <a:schemeClr val="accent1"/>
                </a:solidFill>
              </a:rPr>
              <a:t>Q3 </a:t>
            </a:r>
            <a:r>
              <a:rPr lang="en-GB" sz="2000" b="0" dirty="0">
                <a:solidFill>
                  <a:schemeClr val="accent1"/>
                </a:solidFill>
              </a:rPr>
              <a:t>2023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		IT: </a:t>
            </a:r>
            <a:r>
              <a:rPr lang="en-GB" sz="2000" b="0" dirty="0" smtClean="0">
                <a:solidFill>
                  <a:schemeClr val="accent1"/>
                </a:solidFill>
              </a:rPr>
              <a:t>Q1 2024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273771" y="1596341"/>
            <a:ext cx="5436625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GB" dirty="0">
                <a:solidFill>
                  <a:prstClr val="white"/>
                </a:solidFill>
              </a:rPr>
              <a:t>Michal.Krupa@cern.ch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772" y="2485038"/>
            <a:ext cx="2711688" cy="3664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7"/>
          <a:stretch/>
        </p:blipFill>
        <p:spPr>
          <a:xfrm>
            <a:off x="9697342" y="2651733"/>
            <a:ext cx="2013055" cy="15970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8" t="1282" r="5769" b="11538"/>
          <a:stretch/>
        </p:blipFill>
        <p:spPr>
          <a:xfrm>
            <a:off x="9697342" y="4344936"/>
            <a:ext cx="2055153" cy="176899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Vertical Core Excavation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3237663"/>
            <a:ext cx="5580436" cy="298384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LHC1 &amp; LHC 5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Construction of 24 vertical cores  - 6 L &amp; R from IP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1m diameter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5 to 7 meters long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Confinement &amp; Existing Equipment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182720"/>
            <a:ext cx="5580436" cy="19200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fr-CH" sz="2000" b="0" dirty="0">
                <a:solidFill>
                  <a:schemeClr val="accent1"/>
                </a:solidFill>
              </a:rPr>
              <a:t>01.02.01.01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7</a:t>
            </a:r>
            <a:r>
              <a:rPr lang="en-GB" sz="2000" b="0" dirty="0" smtClean="0">
                <a:solidFill>
                  <a:schemeClr val="accent1"/>
                </a:solidFill>
              </a:rPr>
              <a:t>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5 M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MS: </a:t>
            </a:r>
            <a:r>
              <a:rPr lang="en-GB" sz="2000" b="0" dirty="0" smtClean="0">
                <a:solidFill>
                  <a:schemeClr val="accent1"/>
                </a:solidFill>
              </a:rPr>
              <a:t>Q1 2023 - IT</a:t>
            </a:r>
            <a:r>
              <a:rPr lang="en-GB" sz="2000" b="0" dirty="0">
                <a:solidFill>
                  <a:schemeClr val="accent1"/>
                </a:solidFill>
              </a:rPr>
              <a:t>: </a:t>
            </a:r>
            <a:r>
              <a:rPr lang="en-GB" sz="2000" b="0" dirty="0" smtClean="0">
                <a:solidFill>
                  <a:schemeClr val="accent1"/>
                </a:solidFill>
              </a:rPr>
              <a:t>Q3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492314" y="1253873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smtClean="0">
                <a:solidFill>
                  <a:prstClr val="white"/>
                </a:solidFill>
                <a:latin typeface="Arial"/>
              </a:rPr>
              <a:t>Pieter.Mattelaer@cern.ch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  <p:pic>
        <p:nvPicPr>
          <p:cNvPr id="4098" name="Imagen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700" y="2361586"/>
            <a:ext cx="6058426" cy="311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98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36 Collimators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7243741" y="2784479"/>
            <a:ext cx="4679318" cy="357187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Around LHC3 &amp; 7 (Dumps) &amp; Experiments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Brazing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Electron beam welding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Cleaning (UHV environments)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High precision machining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Qualification samples during MS phase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367978" y="1000608"/>
            <a:ext cx="7130370" cy="20253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05.04.00.00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under assessment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MS: Q1 2023</a:t>
            </a:r>
            <a:endParaRPr lang="en-GB" sz="2000" b="0" dirty="0">
              <a:solidFill>
                <a:schemeClr val="accent1"/>
              </a:solidFill>
            </a:endParaRPr>
          </a:p>
          <a:p>
            <a:r>
              <a:rPr lang="en-GB" sz="2000" b="0" dirty="0" smtClean="0">
                <a:solidFill>
                  <a:schemeClr val="accent1"/>
                </a:solidFill>
              </a:rPr>
              <a:t>		IT: Q4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367978" y="3259054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>
                <a:solidFill>
                  <a:schemeClr val="bg1"/>
                </a:solidFill>
              </a:rPr>
              <a:t>francois-xavier.nuiry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8A6216-39D0-6CB1-8877-00493A03E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740" y="668996"/>
            <a:ext cx="4419554" cy="1842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90" y="3876608"/>
            <a:ext cx="7050350" cy="240036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66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Roller Screws for Actuation Systems &amp; Chains for UHV Flanges 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455098"/>
            <a:ext cx="4899118" cy="20253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05.04.00.00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under assessment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MS: Q1 2023</a:t>
            </a:r>
            <a:endParaRPr lang="en-GB" sz="2000" b="0" dirty="0">
              <a:solidFill>
                <a:schemeClr val="accent1"/>
              </a:solidFill>
            </a:endParaRPr>
          </a:p>
          <a:p>
            <a:r>
              <a:rPr lang="en-GB" sz="2000" b="0" dirty="0" smtClean="0">
                <a:solidFill>
                  <a:schemeClr val="accent1"/>
                </a:solidFill>
              </a:rPr>
              <a:t>		IT: Q4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492314" y="1455098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b="1" dirty="0" err="1">
                <a:solidFill>
                  <a:schemeClr val="bg1"/>
                </a:solidFill>
              </a:rPr>
              <a:t>francois-xavier.nuiry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BABFA3-D912-F543-4507-D133958BE2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4" t="17312" r="15624" b="2091"/>
          <a:stretch/>
        </p:blipFill>
        <p:spPr bwMode="auto">
          <a:xfrm>
            <a:off x="9325594" y="3065959"/>
            <a:ext cx="2629023" cy="23278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50" y="4012098"/>
            <a:ext cx="2280209" cy="19472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1022" y="3952792"/>
            <a:ext cx="3146846" cy="18824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3931" y="2467782"/>
            <a:ext cx="2419350" cy="3524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15 Masks for the Vacuum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C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hambers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rotection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3655526"/>
            <a:ext cx="5580436" cy="243362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Passive collimator – Protection for the magnets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Machined Tungsten blocs provided by CERN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Tolerances, Brazing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Copper, Inconel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328459"/>
            <a:ext cx="4706046" cy="20253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1800" b="0" dirty="0" smtClean="0">
                <a:solidFill>
                  <a:schemeClr val="accent1"/>
                </a:solidFill>
              </a:rPr>
              <a:t>05.04.00.00</a:t>
            </a:r>
            <a:endParaRPr lang="en-GB" sz="1800" b="0" dirty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under assessment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1800" b="0" dirty="0">
                <a:solidFill>
                  <a:schemeClr val="accent1"/>
                </a:solidFill>
              </a:rPr>
              <a:t>MS: Q2 2023</a:t>
            </a:r>
          </a:p>
          <a:p>
            <a:r>
              <a:rPr lang="en-GB" sz="1800" b="0" dirty="0">
                <a:solidFill>
                  <a:schemeClr val="accent1"/>
                </a:solidFill>
              </a:rPr>
              <a:t>		IT: Q4 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492314" y="1328459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>
                <a:solidFill>
                  <a:schemeClr val="bg1"/>
                </a:solidFill>
              </a:rPr>
              <a:t>francois-xavier.nuiry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527369-1B8A-5404-FCF0-481B7294C3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88" t="6950" r="58944" b="14301"/>
          <a:stretch/>
        </p:blipFill>
        <p:spPr>
          <a:xfrm>
            <a:off x="7494494" y="2266687"/>
            <a:ext cx="2895875" cy="38442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7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of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materials for the HL-LHC TDE Dumps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7" y="3237664"/>
            <a:ext cx="5060483" cy="27291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LHC3 &amp; LHC 7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Graphitic materials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Isostatic Grade, CFC, </a:t>
            </a:r>
            <a:r>
              <a:rPr lang="en-GB" sz="1800" b="0" dirty="0">
                <a:solidFill>
                  <a:schemeClr val="accent1"/>
                </a:solidFill>
              </a:rPr>
              <a:t>F</a:t>
            </a:r>
            <a:r>
              <a:rPr lang="en-GB" sz="1800" b="0" dirty="0" smtClean="0">
                <a:solidFill>
                  <a:schemeClr val="accent1"/>
                </a:solidFill>
              </a:rPr>
              <a:t>lexible Graphite</a:t>
            </a:r>
          </a:p>
          <a:p>
            <a:pPr>
              <a:defRPr/>
            </a:pPr>
            <a:r>
              <a:rPr lang="en-GB" sz="1800" b="0" dirty="0" smtClean="0">
                <a:solidFill>
                  <a:schemeClr val="accent1"/>
                </a:solidFill>
              </a:rPr>
              <a:t>Vacuum vessels : 318 LN vs Titanium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182720"/>
            <a:ext cx="5580436" cy="19200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fr-CH" sz="2000" b="0" dirty="0">
                <a:solidFill>
                  <a:schemeClr val="accent1"/>
                </a:solidFill>
              </a:rPr>
              <a:t>05.04.00.00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7</a:t>
            </a:r>
            <a:r>
              <a:rPr lang="en-GB" sz="2000" b="0" dirty="0" smtClean="0">
                <a:solidFill>
                  <a:schemeClr val="accent1"/>
                </a:solidFill>
              </a:rPr>
              <a:t>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5 M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MS: </a:t>
            </a:r>
            <a:r>
              <a:rPr lang="en-GB" sz="2000" b="0" dirty="0" smtClean="0">
                <a:solidFill>
                  <a:schemeClr val="accent1"/>
                </a:solidFill>
              </a:rPr>
              <a:t>Q2 2023 - IT</a:t>
            </a:r>
            <a:r>
              <a:rPr lang="en-GB" sz="2000" b="0" dirty="0">
                <a:solidFill>
                  <a:schemeClr val="accent1"/>
                </a:solidFill>
              </a:rPr>
              <a:t>: </a:t>
            </a:r>
            <a:r>
              <a:rPr lang="en-GB" sz="2000" b="0" dirty="0" smtClean="0">
                <a:solidFill>
                  <a:schemeClr val="accent1"/>
                </a:solidFill>
              </a:rPr>
              <a:t>Q3 2024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6492314" y="1253873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smtClean="0">
                <a:solidFill>
                  <a:prstClr val="white"/>
                </a:solidFill>
                <a:latin typeface="Arial"/>
              </a:rPr>
              <a:t>Marco.Calviani@cern.ch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  <p:pic>
        <p:nvPicPr>
          <p:cNvPr id="10" name="Picture 6" descr="Installing the new upgraded dumps in their new frames">
            <a:extLst>
              <a:ext uri="{FF2B5EF4-FFF2-40B4-BE49-F238E27FC236}">
                <a16:creationId xmlns:a16="http://schemas.microsoft.com/office/drawing/2014/main" id="{A636FF22-D657-E621-2441-F08EB6921B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r="3269" b="36271"/>
          <a:stretch/>
        </p:blipFill>
        <p:spPr bwMode="auto">
          <a:xfrm>
            <a:off x="6723530" y="4001605"/>
            <a:ext cx="492466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94A872-9093-D7EC-6B71-1CEAB7D62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23530" y="2012694"/>
            <a:ext cx="4924664" cy="149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52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Supply, Installation and Commissioning of the new 66/18 k V Substation, LHC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7612742" y="2586968"/>
            <a:ext cx="4420457" cy="295023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Civil Engineering excluded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Transformer excluded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Verification of CERN preliminary design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Procurement, installation and commissioning of the substation</a:t>
            </a:r>
          </a:p>
          <a:p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327968" y="1506726"/>
            <a:ext cx="5182935" cy="23301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02.02.01.00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250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750 k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MS: Q4 2022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	</a:t>
            </a:r>
            <a:r>
              <a:rPr lang="en-GB" sz="2000" b="0" dirty="0" smtClean="0">
                <a:solidFill>
                  <a:schemeClr val="accent1"/>
                </a:solidFill>
              </a:rPr>
              <a:t>	IT: Q2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7684408" y="1506726"/>
            <a:ext cx="40295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 smtClean="0">
                <a:solidFill>
                  <a:prstClr val="white"/>
                </a:solidFill>
                <a:latin typeface="Arial"/>
              </a:rPr>
              <a:t>Stefano.Bertolasi@c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3" name="Picture 12" descr="Diagram, schematic&#10;&#10;Description automatically generated"/>
          <p:cNvPicPr/>
          <p:nvPr/>
        </p:nvPicPr>
        <p:blipFill>
          <a:blip r:embed="rId2"/>
          <a:stretch>
            <a:fillRect/>
          </a:stretch>
        </p:blipFill>
        <p:spPr>
          <a:xfrm>
            <a:off x="5510903" y="729297"/>
            <a:ext cx="1869440" cy="53994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692" y="4057650"/>
            <a:ext cx="2182012" cy="14795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82" y="4057650"/>
            <a:ext cx="2638577" cy="14795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Supply, Installation and Commissioning of a 38MVA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</a:t>
            </a:r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il Transformer, LHC 5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7612742" y="2586968"/>
            <a:ext cx="4420457" cy="354173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38 MVA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Oil Transformer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YD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Installation in March 2025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Accessories included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Commissioning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327968" y="1506726"/>
            <a:ext cx="7706124" cy="14648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02.01.01.00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250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750 k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MS-4807/-EN (Q1 2023)</a:t>
            </a:r>
          </a:p>
          <a:p>
            <a:r>
              <a:rPr lang="en-GB" sz="2000" b="0" dirty="0" smtClean="0">
                <a:solidFill>
                  <a:schemeClr val="accent1"/>
                </a:solidFill>
              </a:rPr>
              <a:t>		IT: Q3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7684408" y="1506726"/>
            <a:ext cx="40295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 smtClean="0">
                <a:solidFill>
                  <a:prstClr val="white"/>
                </a:solidFill>
                <a:latin typeface="Arial"/>
              </a:rPr>
              <a:t>Giuseppe.Cappai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 descr="Diagram, schematic&#10;&#10;Description automatically generated"/>
          <p:cNvPicPr/>
          <p:nvPr/>
        </p:nvPicPr>
        <p:blipFill>
          <a:blip r:embed="rId2"/>
          <a:stretch>
            <a:fillRect/>
          </a:stretch>
        </p:blipFill>
        <p:spPr>
          <a:xfrm>
            <a:off x="407988" y="3621741"/>
            <a:ext cx="4449166" cy="2506961"/>
          </a:xfrm>
          <a:prstGeom prst="rect">
            <a:avLst/>
          </a:prstGeom>
        </p:spPr>
      </p:pic>
      <p:pic>
        <p:nvPicPr>
          <p:cNvPr id="13" name="Picture 12" descr="Diagram, schematic&#10;&#10;Description automatically generated"/>
          <p:cNvPicPr/>
          <p:nvPr/>
        </p:nvPicPr>
        <p:blipFill>
          <a:blip r:embed="rId3"/>
          <a:stretch>
            <a:fillRect/>
          </a:stretch>
        </p:blipFill>
        <p:spPr>
          <a:xfrm>
            <a:off x="5510903" y="729297"/>
            <a:ext cx="1869440" cy="539940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Radiation Hard and Radiation Tolerant Cables for General Purpose.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7612742" y="2586968"/>
            <a:ext cx="4420457" cy="35247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r>
              <a:rPr lang="en-GB" sz="1800" b="0" dirty="0" smtClean="0">
                <a:solidFill>
                  <a:schemeClr val="accent1"/>
                </a:solidFill>
              </a:rPr>
              <a:t>1000 km of Cables</a:t>
            </a:r>
          </a:p>
          <a:p>
            <a:r>
              <a:rPr lang="fr-CH" sz="1800" b="0" dirty="0" smtClean="0">
                <a:solidFill>
                  <a:schemeClr val="accent1"/>
                </a:solidFill>
              </a:rPr>
              <a:t>Installation </a:t>
            </a:r>
            <a:r>
              <a:rPr lang="fr-CH" sz="1800" b="0" dirty="0" err="1" smtClean="0">
                <a:solidFill>
                  <a:schemeClr val="accent1"/>
                </a:solidFill>
              </a:rPr>
              <a:t>during</a:t>
            </a:r>
            <a:r>
              <a:rPr lang="fr-CH" sz="1800" b="0" dirty="0" smtClean="0">
                <a:solidFill>
                  <a:schemeClr val="accent1"/>
                </a:solidFill>
              </a:rPr>
              <a:t> LS3</a:t>
            </a:r>
          </a:p>
          <a:p>
            <a:r>
              <a:rPr lang="fr-CH" sz="1800" b="0" dirty="0" smtClean="0">
                <a:solidFill>
                  <a:schemeClr val="accent1"/>
                </a:solidFill>
              </a:rPr>
              <a:t>1 MS =&gt; 3 IT</a:t>
            </a:r>
          </a:p>
          <a:p>
            <a:r>
              <a:rPr lang="fr-CH" sz="1800" b="0" dirty="0" smtClean="0">
                <a:solidFill>
                  <a:schemeClr val="accent1"/>
                </a:solidFill>
              </a:rPr>
              <a:t>General </a:t>
            </a:r>
            <a:r>
              <a:rPr lang="fr-CH" sz="1800" b="0" dirty="0" err="1" smtClean="0">
                <a:solidFill>
                  <a:schemeClr val="accent1"/>
                </a:solidFill>
              </a:rPr>
              <a:t>purpose</a:t>
            </a:r>
            <a:r>
              <a:rPr lang="fr-CH" sz="1800" b="0" dirty="0" smtClean="0">
                <a:solidFill>
                  <a:schemeClr val="accent1"/>
                </a:solidFill>
              </a:rPr>
              <a:t>, Rad-</a:t>
            </a:r>
            <a:r>
              <a:rPr lang="fr-CH" sz="1800" b="0" dirty="0" err="1" smtClean="0">
                <a:solidFill>
                  <a:schemeClr val="accent1"/>
                </a:solidFill>
              </a:rPr>
              <a:t>Tol</a:t>
            </a:r>
            <a:r>
              <a:rPr lang="fr-CH" sz="1800" b="0" dirty="0" smtClean="0">
                <a:solidFill>
                  <a:schemeClr val="accent1"/>
                </a:solidFill>
              </a:rPr>
              <a:t>, and Rad Hard</a:t>
            </a:r>
            <a:endParaRPr lang="en-GB" sz="1800" b="0" dirty="0" smtClean="0">
              <a:solidFill>
                <a:schemeClr val="accent1"/>
              </a:solidFill>
            </a:endParaRPr>
          </a:p>
          <a:p>
            <a:r>
              <a:rPr lang="fr-CH" sz="1800" b="0" dirty="0" smtClean="0">
                <a:solidFill>
                  <a:schemeClr val="accent1"/>
                </a:solidFill>
              </a:rPr>
              <a:t>Qualification test </a:t>
            </a:r>
            <a:r>
              <a:rPr lang="fr-CH" sz="1800" b="0" dirty="0" err="1" smtClean="0">
                <a:solidFill>
                  <a:schemeClr val="accent1"/>
                </a:solidFill>
              </a:rPr>
              <a:t>during</a:t>
            </a:r>
            <a:r>
              <a:rPr lang="fr-CH" sz="1800" b="0" dirty="0" smtClean="0">
                <a:solidFill>
                  <a:schemeClr val="accent1"/>
                </a:solidFill>
              </a:rPr>
              <a:t> MS phase: Irradiation test, </a:t>
            </a:r>
            <a:r>
              <a:rPr lang="fr-CH" sz="1800" b="0" dirty="0" err="1" smtClean="0">
                <a:solidFill>
                  <a:schemeClr val="accent1"/>
                </a:solidFill>
              </a:rPr>
              <a:t>aging</a:t>
            </a:r>
            <a:r>
              <a:rPr lang="fr-CH" sz="1800" b="0" dirty="0" smtClean="0">
                <a:solidFill>
                  <a:schemeClr val="accent1"/>
                </a:solidFill>
              </a:rPr>
              <a:t>, etc. 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327968" y="1506726"/>
            <a:ext cx="6854494" cy="2079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02.05.00.00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	</a:t>
            </a:r>
            <a:r>
              <a:rPr lang="en-GB" sz="2000" b="0" dirty="0">
                <a:solidFill>
                  <a:schemeClr val="accent1"/>
                </a:solidFill>
              </a:rPr>
              <a:t> 750 k CHF </a:t>
            </a:r>
            <a:r>
              <a:rPr lang="en-GB" sz="2000" b="0" dirty="0">
                <a:solidFill>
                  <a:schemeClr val="accent1"/>
                </a:solidFill>
                <a:sym typeface="Wingdings" panose="05000000000000000000" pitchFamily="2" charset="2"/>
              </a:rPr>
              <a:t> 5 M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	MS: Q4 2022</a:t>
            </a:r>
            <a:endParaRPr lang="en-GB" sz="2000" b="0" dirty="0" smtClean="0">
              <a:solidFill>
                <a:srgbClr val="FF0000"/>
              </a:solidFill>
            </a:endParaRPr>
          </a:p>
          <a:p>
            <a:r>
              <a:rPr lang="en-GB" sz="2000" b="0" dirty="0">
                <a:solidFill>
                  <a:srgbClr val="FF0000"/>
                </a:solidFill>
              </a:rPr>
              <a:t>	</a:t>
            </a:r>
            <a:r>
              <a:rPr lang="en-GB" sz="2000" b="0" dirty="0" smtClean="0">
                <a:solidFill>
                  <a:srgbClr val="FF0000"/>
                </a:solidFill>
              </a:rPr>
              <a:t>		</a:t>
            </a:r>
            <a:r>
              <a:rPr lang="en-GB" sz="2000" b="0" dirty="0" smtClean="0">
                <a:solidFill>
                  <a:schemeClr val="accent1"/>
                </a:solidFill>
              </a:rPr>
              <a:t>IT: Q4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7684408" y="1506726"/>
            <a:ext cx="40295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US" dirty="0" err="1" smtClean="0">
                <a:solidFill>
                  <a:prstClr val="white"/>
                </a:solidFill>
                <a:latin typeface="Arial"/>
              </a:rPr>
              <a:t>Cedric.Garino</a:t>
            </a:r>
            <a:r>
              <a:rPr lang="en-GB" dirty="0" smtClean="0">
                <a:solidFill>
                  <a:prstClr val="white"/>
                </a:solidFill>
                <a:latin typeface="Arial"/>
              </a:rPr>
              <a:t>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3787580"/>
            <a:ext cx="3095625" cy="232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047" y="3787580"/>
            <a:ext cx="3447415" cy="23241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8685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Supply of Transport Equipment for Magnets &amp; SC Links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3754747"/>
            <a:ext cx="5580436" cy="175708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Description &amp; Specific Condition</a:t>
            </a:r>
            <a:r>
              <a:rPr lang="en-GB" sz="2000" dirty="0" smtClean="0">
                <a:solidFill>
                  <a:schemeClr val="accent1"/>
                </a:solidFill>
              </a:rPr>
              <a:t> :</a:t>
            </a:r>
          </a:p>
          <a:p>
            <a:pPr>
              <a:defRPr/>
            </a:pPr>
            <a:r>
              <a:rPr lang="en-US" sz="1800" b="0" dirty="0">
                <a:solidFill>
                  <a:schemeClr val="accent1"/>
                </a:solidFill>
              </a:rPr>
              <a:t>Customize forklift for DCM and </a:t>
            </a:r>
            <a:r>
              <a:rPr lang="en-US" sz="1800" b="0" dirty="0" smtClean="0">
                <a:solidFill>
                  <a:schemeClr val="accent1"/>
                </a:solidFill>
              </a:rPr>
              <a:t>Feed Boxes</a:t>
            </a:r>
          </a:p>
          <a:p>
            <a:pPr>
              <a:defRPr/>
            </a:pPr>
            <a:r>
              <a:rPr lang="en-US" sz="1800" b="0" dirty="0">
                <a:solidFill>
                  <a:schemeClr val="accent1"/>
                </a:solidFill>
              </a:rPr>
              <a:t>Trailer and transfer system for Absorber (TAN, TAXN)</a:t>
            </a:r>
            <a:endParaRPr lang="en-GB" sz="1800" b="0" dirty="0">
              <a:solidFill>
                <a:schemeClr val="accent1"/>
              </a:solidFill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 txBox="1">
            <a:spLocks/>
          </p:cNvSpPr>
          <p:nvPr/>
        </p:nvSpPr>
        <p:spPr>
          <a:xfrm>
            <a:off x="407988" y="1548307"/>
            <a:ext cx="5365283" cy="202536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>
                <a:solidFill>
                  <a:schemeClr val="accent1"/>
                </a:solidFill>
              </a:rPr>
              <a:t>Procurement Code: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11 04 06 00</a:t>
            </a:r>
            <a:r>
              <a:rPr lang="fr-CH" sz="2000" b="0" dirty="0">
                <a:solidFill>
                  <a:schemeClr val="accent1"/>
                </a:solidFill>
              </a:rPr>
              <a:t> </a:t>
            </a: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Cost Range :</a:t>
            </a:r>
            <a:r>
              <a:rPr lang="en-GB" sz="2000" b="0" dirty="0" smtClean="0">
                <a:solidFill>
                  <a:schemeClr val="accent1"/>
                </a:solidFill>
              </a:rPr>
              <a:t> 	250 k CHF </a:t>
            </a:r>
            <a:r>
              <a:rPr lang="en-GB" sz="2000" b="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 750 k CHF</a:t>
            </a:r>
            <a:endParaRPr lang="en-GB" sz="2000" b="0" dirty="0" smtClean="0">
              <a:solidFill>
                <a:schemeClr val="accent1"/>
              </a:solidFill>
            </a:endParaRPr>
          </a:p>
          <a:p>
            <a:r>
              <a:rPr lang="en-GB" sz="2000" u="sng" dirty="0" smtClean="0">
                <a:solidFill>
                  <a:schemeClr val="accent1"/>
                </a:solidFill>
              </a:rPr>
              <a:t>Planning:</a:t>
            </a:r>
            <a:r>
              <a:rPr lang="en-GB" sz="2000" b="0" dirty="0" smtClean="0">
                <a:solidFill>
                  <a:schemeClr val="accent1"/>
                </a:solidFill>
              </a:rPr>
              <a:t> 	</a:t>
            </a:r>
            <a:r>
              <a:rPr lang="en-GB" sz="2000" b="0" dirty="0">
                <a:solidFill>
                  <a:schemeClr val="accent1"/>
                </a:solidFill>
              </a:rPr>
              <a:t>MS: </a:t>
            </a:r>
            <a:r>
              <a:rPr lang="en-GB" sz="2000" b="0" dirty="0" smtClean="0">
                <a:solidFill>
                  <a:schemeClr val="accent1"/>
                </a:solidFill>
              </a:rPr>
              <a:t>Q2 </a:t>
            </a:r>
            <a:r>
              <a:rPr lang="en-GB" sz="2000" b="0" dirty="0">
                <a:solidFill>
                  <a:schemeClr val="accent1"/>
                </a:solidFill>
              </a:rPr>
              <a:t>2023</a:t>
            </a:r>
          </a:p>
          <a:p>
            <a:r>
              <a:rPr lang="en-GB" sz="2000" b="0" dirty="0">
                <a:solidFill>
                  <a:schemeClr val="accent1"/>
                </a:solidFill>
              </a:rPr>
              <a:t>		IT: </a:t>
            </a:r>
            <a:r>
              <a:rPr lang="en-GB" sz="2000" b="0" dirty="0" smtClean="0">
                <a:solidFill>
                  <a:schemeClr val="accent1"/>
                </a:solidFill>
              </a:rPr>
              <a:t>Q2 2023</a:t>
            </a:r>
            <a:endParaRPr lang="en-GB" sz="2000" b="0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296E1-5F02-42BC-9D77-B136CFB3CCB5}"/>
              </a:ext>
            </a:extLst>
          </p:cNvPr>
          <p:cNvSpPr txBox="1"/>
          <p:nvPr/>
        </p:nvSpPr>
        <p:spPr>
          <a:xfrm>
            <a:off x="407988" y="5511830"/>
            <a:ext cx="5296486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prstClr val="white"/>
                </a:solidFill>
                <a:latin typeface="Arial"/>
              </a:rPr>
              <a:t>Contact: </a:t>
            </a:r>
            <a:r>
              <a:rPr lang="en-GB" dirty="0" smtClean="0">
                <a:solidFill>
                  <a:prstClr val="white"/>
                </a:solidFill>
              </a:rPr>
              <a:t>Caterine.Bertone@cern.ch</a:t>
            </a:r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71" y="1548308"/>
            <a:ext cx="2541976" cy="16893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8"/>
          <a:stretch/>
        </p:blipFill>
        <p:spPr>
          <a:xfrm>
            <a:off x="9227509" y="1548307"/>
            <a:ext cx="2500523" cy="16893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6871" y="3352798"/>
            <a:ext cx="5401929" cy="286870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Jérôme Pierlot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1F4FE2F4172447BC6BF3DED9C81530" ma:contentTypeVersion="11" ma:contentTypeDescription="Create a new document." ma:contentTypeScope="" ma:versionID="60a2e11f708bad8264ab015e882d8d86">
  <xsd:schema xmlns:xsd="http://www.w3.org/2001/XMLSchema" xmlns:xs="http://www.w3.org/2001/XMLSchema" xmlns:p="http://schemas.microsoft.com/office/2006/metadata/properties" xmlns:ns3="7711b265-0409-466d-ab96-e8f726e62d93" xmlns:ns4="850c376b-1aac-4ec0-adcf-4224293d5934" targetNamespace="http://schemas.microsoft.com/office/2006/metadata/properties" ma:root="true" ma:fieldsID="98906e67102b65541e72bab9d1ab89a0" ns3:_="" ns4:_="">
    <xsd:import namespace="7711b265-0409-466d-ab96-e8f726e62d93"/>
    <xsd:import namespace="850c376b-1aac-4ec0-adcf-4224293d5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11b265-0409-466d-ab96-e8f726e62d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0c376b-1aac-4ec0-adcf-4224293d5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CFFA68-9535-4A73-9537-96DF82D2D29C}">
  <ds:schemaRefs>
    <ds:schemaRef ds:uri="http://purl.org/dc/elements/1.1/"/>
    <ds:schemaRef ds:uri="http://schemas.microsoft.com/office/2006/metadata/properties"/>
    <ds:schemaRef ds:uri="7711b265-0409-466d-ab96-e8f726e62d9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50c376b-1aac-4ec0-adcf-4224293d593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35EF5ED-8550-457C-B27E-6B948D0D28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52B2B5-D8D4-4E43-83D3-1C71938555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11b265-0409-466d-ab96-e8f726e62d93"/>
    <ds:schemaRef ds:uri="850c376b-1aac-4ec0-adcf-4224293d5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21102</TotalTime>
  <Words>833</Words>
  <Application>Microsoft Office PowerPoint</Application>
  <PresentationFormat>Widescreen</PresentationFormat>
  <Paragraphs>159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Office Theme</vt:lpstr>
      <vt:lpstr> Upcoming Tenders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Jerome Pierlot</cp:lastModifiedBy>
  <cp:revision>770</cp:revision>
  <cp:lastPrinted>2022-09-27T06:47:45Z</cp:lastPrinted>
  <dcterms:created xsi:type="dcterms:W3CDTF">2019-03-14T08:20:25Z</dcterms:created>
  <dcterms:modified xsi:type="dcterms:W3CDTF">2022-09-27T06:50:40Z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0x0101009A1F4FE2F4172447BC6BF3DED9C81530</vt:lpwstr>
  </property>
</Properties>
</file>