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93" r:id="rId3"/>
    <p:sldId id="272" r:id="rId4"/>
    <p:sldId id="296" r:id="rId5"/>
    <p:sldId id="297" r:id="rId6"/>
    <p:sldId id="298" r:id="rId7"/>
  </p:sldIdLst>
  <p:sldSz cx="12192000" cy="6858000"/>
  <p:notesSz cx="12192000" cy="6858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60"/>
  </p:normalViewPr>
  <p:slideViewPr>
    <p:cSldViewPr>
      <p:cViewPr varScale="1">
        <p:scale>
          <a:sx n="61" d="100"/>
          <a:sy n="61" d="100"/>
        </p:scale>
        <p:origin x="76" y="159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BF423EB7-271F-41DD-9A61-002083F0750D}" type="datetimeFigureOut">
              <a:rPr lang="en-GB" smtClean="0"/>
              <a:t>26/09/2022</a:t>
            </a:fld>
            <a:endParaRPr lang="en-GB"/>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B42E906A-1A7F-47F4-8732-E6D65CAFFEE5}" type="slidenum">
              <a:rPr lang="en-GB" smtClean="0"/>
              <a:t>‹#›</a:t>
            </a:fld>
            <a:endParaRPr lang="en-GB"/>
          </a:p>
        </p:txBody>
      </p:sp>
    </p:spTree>
    <p:extLst>
      <p:ext uri="{BB962C8B-B14F-4D97-AF65-F5344CB8AC3E}">
        <p14:creationId xmlns:p14="http://schemas.microsoft.com/office/powerpoint/2010/main" val="1399727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Aft>
                <a:spcPts val="1200"/>
              </a:spcAft>
              <a:buFont typeface="Arial" panose="020B0604020202020204" pitchFamily="34" charset="0"/>
              <a:buChar char="•"/>
            </a:pPr>
            <a:r>
              <a:rPr lang="en-US" sz="1200" dirty="0" smtClean="0">
                <a:latin typeface="Arial" panose="020B0604020202020204" pitchFamily="34" charset="0"/>
                <a:cs typeface="Arial" panose="020B0604020202020204" pitchFamily="34" charset="0"/>
              </a:rPr>
              <a:t>A virtual event </a:t>
            </a:r>
            <a:r>
              <a:rPr lang="en-US" sz="1200" b="1" u="sng" dirty="0" smtClean="0">
                <a:latin typeface="Arial" panose="020B0604020202020204" pitchFamily="34" charset="0"/>
                <a:cs typeface="Arial" panose="020B0604020202020204" pitchFamily="34" charset="0"/>
              </a:rPr>
              <a:t>between CERN and companies from CERN Member States</a:t>
            </a:r>
          </a:p>
          <a:p>
            <a:pPr marL="342900" indent="-342900">
              <a:spcAft>
                <a:spcPts val="1200"/>
              </a:spcAft>
              <a:buFont typeface="Arial" panose="020B0604020202020204" pitchFamily="34" charset="0"/>
              <a:buChar char="•"/>
            </a:pPr>
            <a:r>
              <a:rPr lang="en-US" sz="1200" dirty="0" smtClean="0">
                <a:latin typeface="Arial" panose="020B0604020202020204" pitchFamily="34" charset="0"/>
                <a:cs typeface="Arial" panose="020B0604020202020204" pitchFamily="34" charset="0"/>
              </a:rPr>
              <a:t>These events are planned to supplement the longstanding ‘Country at CERN’ events with more </a:t>
            </a:r>
            <a:r>
              <a:rPr lang="en-US" sz="1200" b="1" dirty="0" smtClean="0">
                <a:latin typeface="Arial" panose="020B0604020202020204" pitchFamily="34" charset="0"/>
                <a:cs typeface="Arial" panose="020B0604020202020204" pitchFamily="34" charset="0"/>
              </a:rPr>
              <a:t>targeted thematic industry gatherings</a:t>
            </a:r>
          </a:p>
          <a:p>
            <a:pPr marL="342900" indent="-342900">
              <a:spcAft>
                <a:spcPts val="1200"/>
              </a:spcAft>
              <a:buFont typeface="Arial" panose="020B0604020202020204" pitchFamily="34" charset="0"/>
              <a:buChar char="•"/>
            </a:pPr>
            <a:r>
              <a:rPr lang="en-US" sz="1200" dirty="0" smtClean="0">
                <a:latin typeface="Arial" panose="020B0604020202020204" pitchFamily="34" charset="0"/>
                <a:cs typeface="Arial" panose="020B0604020202020204" pitchFamily="34" charset="0"/>
              </a:rPr>
              <a:t>The objective is to facilitate the </a:t>
            </a:r>
            <a:r>
              <a:rPr lang="en-US" sz="1200" b="1" dirty="0" smtClean="0">
                <a:latin typeface="Arial" panose="020B0604020202020204" pitchFamily="34" charset="0"/>
                <a:cs typeface="Arial" panose="020B0604020202020204" pitchFamily="34" charset="0"/>
              </a:rPr>
              <a:t>critical contact between suppliers and CERN technical groups</a:t>
            </a:r>
            <a:r>
              <a:rPr lang="en-US" sz="1200" dirty="0" smtClean="0">
                <a:latin typeface="Arial" panose="020B0604020202020204" pitchFamily="34" charset="0"/>
                <a:cs typeface="Arial" panose="020B0604020202020204" pitchFamily="34" charset="0"/>
              </a:rPr>
              <a:t>, in a structured and targeted way </a:t>
            </a:r>
          </a:p>
          <a:p>
            <a:pPr marL="342900" indent="-342900">
              <a:spcAft>
                <a:spcPts val="1200"/>
              </a:spcAft>
              <a:buFont typeface="Arial" panose="020B0604020202020204" pitchFamily="34" charset="0"/>
              <a:buChar char="•"/>
            </a:pPr>
            <a:r>
              <a:rPr lang="en-US" sz="1200" dirty="0" smtClean="0">
                <a:latin typeface="Arial" panose="020B0604020202020204" pitchFamily="34" charset="0"/>
                <a:cs typeface="Arial" panose="020B0604020202020204" pitchFamily="34" charset="0"/>
              </a:rPr>
              <a:t>A particular emphasis will be given to </a:t>
            </a:r>
            <a:r>
              <a:rPr lang="en-US" sz="1200" b="1" dirty="0" smtClean="0">
                <a:latin typeface="Arial" panose="020B0604020202020204" pitchFamily="34" charset="0"/>
                <a:cs typeface="Arial" panose="020B0604020202020204" pitchFamily="34" charset="0"/>
              </a:rPr>
              <a:t>increasing awareness</a:t>
            </a:r>
            <a:r>
              <a:rPr lang="en-US" sz="1200" dirty="0" smtClean="0">
                <a:latin typeface="Arial" panose="020B0604020202020204" pitchFamily="34" charset="0"/>
                <a:cs typeface="Arial" panose="020B0604020202020204" pitchFamily="34" charset="0"/>
              </a:rPr>
              <a:t>, both of CERN’s technical activities and also of previously lesser known or unfamiliar industrial suppliers</a:t>
            </a:r>
            <a:endParaRPr lang="en-US" sz="1200" b="1" dirty="0" smtClean="0">
              <a:latin typeface="Arial" panose="020B0604020202020204" pitchFamily="34" charset="0"/>
              <a:cs typeface="Arial" panose="020B0604020202020204" pitchFamily="34" charset="0"/>
            </a:endParaRPr>
          </a:p>
          <a:p>
            <a:pPr marL="342900" indent="-342900">
              <a:spcAft>
                <a:spcPts val="1200"/>
              </a:spcAft>
              <a:buFont typeface="Arial" panose="020B0604020202020204" pitchFamily="34" charset="0"/>
              <a:buChar char="•"/>
            </a:pPr>
            <a:r>
              <a:rPr lang="en-US" sz="1200" b="1" dirty="0" smtClean="0">
                <a:latin typeface="Arial" panose="020B0604020202020204" pitchFamily="34" charset="0"/>
                <a:cs typeface="Arial" panose="020B0604020202020204" pitchFamily="34" charset="0"/>
              </a:rPr>
              <a:t>For this first event, the topic of “</a:t>
            </a:r>
            <a:r>
              <a:rPr lang="en-GB" sz="1200" dirty="0" smtClean="0"/>
              <a:t>Cabling, assembly and industrialization of electrical cabinets/switchboards, power converters and switchgears’ </a:t>
            </a:r>
            <a:endParaRPr lang="en-GB" sz="1200" b="1" dirty="0" smtClean="0">
              <a:latin typeface="Arial" panose="020B0604020202020204" pitchFamily="34" charset="0"/>
              <a:cs typeface="Arial" panose="020B0604020202020204" pitchFamily="34" charset="0"/>
            </a:endParaRPr>
          </a:p>
          <a:p>
            <a:pPr marL="342900" indent="-342900">
              <a:spcAft>
                <a:spcPts val="1200"/>
              </a:spcAft>
              <a:buFont typeface="Arial" panose="020B0604020202020204" pitchFamily="34" charset="0"/>
              <a:buChar char="•"/>
            </a:pPr>
            <a:r>
              <a:rPr lang="en-GB" sz="1200" dirty="0" smtClean="0">
                <a:latin typeface="Arial" panose="020B0604020202020204" pitchFamily="34" charset="0"/>
                <a:cs typeface="Arial" panose="020B0604020202020204" pitchFamily="34" charset="0"/>
              </a:rPr>
              <a:t>CERN presentations will be technical, with details on </a:t>
            </a:r>
            <a:r>
              <a:rPr lang="en-GB" sz="1200" b="1" dirty="0" smtClean="0">
                <a:latin typeface="Arial" panose="020B0604020202020204" pitchFamily="34" charset="0"/>
                <a:cs typeface="Arial" panose="020B0604020202020204" pitchFamily="34" charset="0"/>
              </a:rPr>
              <a:t>requirements and scope for forthcoming needs </a:t>
            </a:r>
          </a:p>
          <a:p>
            <a:pPr marL="342900" indent="-342900">
              <a:spcAft>
                <a:spcPts val="1200"/>
              </a:spcAft>
              <a:buFont typeface="Arial" panose="020B0604020202020204" pitchFamily="34" charset="0"/>
              <a:buChar char="•"/>
            </a:pPr>
            <a:r>
              <a:rPr lang="en-GB" sz="1200" b="1" dirty="0" smtClean="0"/>
              <a:t>Meetings</a:t>
            </a:r>
            <a:r>
              <a:rPr lang="en-GB" sz="1200" dirty="0" smtClean="0"/>
              <a:t> between CERN and companies have been arranged, focussing on identifying new suppliers or with whom CERN has little experience. If required, CERN has given priority to suppliers from poorly balanced and associate member states. </a:t>
            </a:r>
          </a:p>
          <a:p>
            <a:endParaRPr lang="en-GB" dirty="0"/>
          </a:p>
        </p:txBody>
      </p:sp>
      <p:sp>
        <p:nvSpPr>
          <p:cNvPr id="4" name="Slide Number Placeholder 3"/>
          <p:cNvSpPr>
            <a:spLocks noGrp="1"/>
          </p:cNvSpPr>
          <p:nvPr>
            <p:ph type="sldNum" sz="quarter" idx="10"/>
          </p:nvPr>
        </p:nvSpPr>
        <p:spPr/>
        <p:txBody>
          <a:bodyPr/>
          <a:lstStyle/>
          <a:p>
            <a:fld id="{B42E906A-1A7F-47F4-8732-E6D65CAFFEE5}" type="slidenum">
              <a:rPr lang="en-GB" smtClean="0"/>
              <a:t>2</a:t>
            </a:fld>
            <a:endParaRPr lang="en-GB"/>
          </a:p>
        </p:txBody>
      </p:sp>
    </p:spTree>
    <p:extLst>
      <p:ext uri="{BB962C8B-B14F-4D97-AF65-F5344CB8AC3E}">
        <p14:creationId xmlns:p14="http://schemas.microsoft.com/office/powerpoint/2010/main" val="2816756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2E906A-1A7F-47F4-8732-E6D65CAFFEE5}" type="slidenum">
              <a:rPr lang="en-GB" smtClean="0"/>
              <a:t>3</a:t>
            </a:fld>
            <a:endParaRPr lang="en-GB"/>
          </a:p>
        </p:txBody>
      </p:sp>
    </p:spTree>
    <p:extLst>
      <p:ext uri="{BB962C8B-B14F-4D97-AF65-F5344CB8AC3E}">
        <p14:creationId xmlns:p14="http://schemas.microsoft.com/office/powerpoint/2010/main" val="3387621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BBBB72C3-9268-4A90-ACBE-4B0527A8D699}" type="datetime1">
              <a:rPr lang="en-US" smtClean="0"/>
              <a:t>9/26/2022</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339F"/>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37245A98-945A-44AF-8195-7B09A1548A49}" type="datetime1">
              <a:rPr lang="en-US" smtClean="0"/>
              <a:t>9/26/2022</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339F"/>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4B54B1F-7C63-40FE-AFB1-C72102FA0F91}" type="datetime1">
              <a:rPr lang="en-US" smtClean="0"/>
              <a:t>9/26/2022</a:t>
            </a:fld>
            <a:endParaRPr lang="en-US"/>
          </a:p>
        </p:txBody>
      </p:sp>
      <p:sp>
        <p:nvSpPr>
          <p:cNvPr id="7" name="Holder 7"/>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339F"/>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60680C23-4870-4FB9-A512-31470FA23C0C}" type="datetime1">
              <a:rPr lang="en-US" smtClean="0"/>
              <a:t>9/26/2022</a:t>
            </a:fld>
            <a:endParaRPr lang="en-US"/>
          </a:p>
        </p:txBody>
      </p:sp>
      <p:sp>
        <p:nvSpPr>
          <p:cNvPr id="5" name="Holder 5"/>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68951065-29CA-4258-B229-6AA522CCADB9}" type="datetime1">
              <a:rPr lang="en-US" smtClean="0"/>
              <a:t>9/26/2022</a:t>
            </a:fld>
            <a:endParaRPr lang="en-US"/>
          </a:p>
        </p:txBody>
      </p:sp>
      <p:sp>
        <p:nvSpPr>
          <p:cNvPr id="4" name="Holder 4"/>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3633760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8" cstate="print"/>
          <a:stretch>
            <a:fillRect/>
          </a:stretch>
        </p:blipFill>
        <p:spPr>
          <a:xfrm>
            <a:off x="0" y="6315455"/>
            <a:ext cx="12191999" cy="542543"/>
          </a:xfrm>
          <a:prstGeom prst="rect">
            <a:avLst/>
          </a:prstGeom>
        </p:spPr>
      </p:pic>
      <p:sp>
        <p:nvSpPr>
          <p:cNvPr id="2" name="Holder 2"/>
          <p:cNvSpPr>
            <a:spLocks noGrp="1"/>
          </p:cNvSpPr>
          <p:nvPr>
            <p:ph type="title"/>
          </p:nvPr>
        </p:nvSpPr>
        <p:spPr>
          <a:xfrm>
            <a:off x="3949700" y="129921"/>
            <a:ext cx="4292600" cy="574040"/>
          </a:xfrm>
          <a:prstGeom prst="rect">
            <a:avLst/>
          </a:prstGeom>
        </p:spPr>
        <p:txBody>
          <a:bodyPr wrap="square" lIns="0" tIns="0" rIns="0" bIns="0">
            <a:spAutoFit/>
          </a:bodyPr>
          <a:lstStyle>
            <a:lvl1pPr>
              <a:defRPr sz="3600" b="1" i="0">
                <a:solidFill>
                  <a:srgbClr val="00339F"/>
                </a:solidFill>
                <a:latin typeface="Arial"/>
                <a:cs typeface="Arial"/>
              </a:defRPr>
            </a:lvl1pPr>
          </a:lstStyle>
          <a:p>
            <a:endParaRPr/>
          </a:p>
        </p:txBody>
      </p:sp>
      <p:sp>
        <p:nvSpPr>
          <p:cNvPr id="3" name="Holder 3"/>
          <p:cNvSpPr>
            <a:spLocks noGrp="1"/>
          </p:cNvSpPr>
          <p:nvPr>
            <p:ph type="body" idx="1"/>
          </p:nvPr>
        </p:nvSpPr>
        <p:spPr>
          <a:xfrm>
            <a:off x="227990" y="1293494"/>
            <a:ext cx="8128000" cy="454215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607FD778-42A5-4AD1-BC79-05B6A157E2FA}" type="datetime1">
              <a:rPr lang="en-US" smtClean="0"/>
              <a:t>9/26/2022</a:t>
            </a:fld>
            <a:endParaRPr lang="en-US"/>
          </a:p>
        </p:txBody>
      </p:sp>
      <p:sp>
        <p:nvSpPr>
          <p:cNvPr id="6" name="Holder 6"/>
          <p:cNvSpPr>
            <a:spLocks noGrp="1"/>
          </p:cNvSpPr>
          <p:nvPr>
            <p:ph type="sldNum" sz="quarter" idx="7"/>
          </p:nvPr>
        </p:nvSpPr>
        <p:spPr>
          <a:xfrm>
            <a:off x="11611991" y="6460127"/>
            <a:ext cx="229234" cy="167004"/>
          </a:xfrm>
          <a:prstGeom prst="rect">
            <a:avLst/>
          </a:prstGeom>
        </p:spPr>
        <p:txBody>
          <a:bodyPr wrap="square" lIns="0" tIns="0" rIns="0" bIns="0">
            <a:spAutoFit/>
          </a:bodyPr>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00339F"/>
          </a:solidFill>
        </p:spPr>
        <p:txBody>
          <a:bodyPr wrap="square" lIns="0" tIns="0" rIns="0" bIns="0" rtlCol="0"/>
          <a:lstStyle/>
          <a:p>
            <a:endParaRPr/>
          </a:p>
        </p:txBody>
      </p:sp>
      <p:sp>
        <p:nvSpPr>
          <p:cNvPr id="3" name="object 3"/>
          <p:cNvSpPr/>
          <p:nvPr/>
        </p:nvSpPr>
        <p:spPr>
          <a:xfrm>
            <a:off x="5266319" y="1258541"/>
            <a:ext cx="260985" cy="299720"/>
          </a:xfrm>
          <a:custGeom>
            <a:avLst/>
            <a:gdLst/>
            <a:ahLst/>
            <a:cxnLst/>
            <a:rect l="l" t="t" r="r" b="b"/>
            <a:pathLst>
              <a:path w="260985" h="299719">
                <a:moveTo>
                  <a:pt x="160909" y="0"/>
                </a:moveTo>
                <a:lnTo>
                  <a:pt x="108659" y="6895"/>
                </a:lnTo>
                <a:lnTo>
                  <a:pt x="64314" y="26673"/>
                </a:lnTo>
                <a:lnTo>
                  <a:pt x="30003" y="57972"/>
                </a:lnTo>
                <a:lnTo>
                  <a:pt x="7855" y="99431"/>
                </a:lnTo>
                <a:lnTo>
                  <a:pt x="0" y="149686"/>
                </a:lnTo>
                <a:lnTo>
                  <a:pt x="7404" y="199903"/>
                </a:lnTo>
                <a:lnTo>
                  <a:pt x="28560" y="241357"/>
                </a:lnTo>
                <a:lnTo>
                  <a:pt x="61878" y="272670"/>
                </a:lnTo>
                <a:lnTo>
                  <a:pt x="105772" y="292468"/>
                </a:lnTo>
                <a:lnTo>
                  <a:pt x="158654" y="299373"/>
                </a:lnTo>
                <a:lnTo>
                  <a:pt x="194206" y="295840"/>
                </a:lnTo>
                <a:lnTo>
                  <a:pt x="222568" y="287505"/>
                </a:lnTo>
                <a:lnTo>
                  <a:pt x="243035" y="277759"/>
                </a:lnTo>
                <a:lnTo>
                  <a:pt x="254901" y="269997"/>
                </a:lnTo>
                <a:lnTo>
                  <a:pt x="260925" y="237613"/>
                </a:lnTo>
                <a:lnTo>
                  <a:pt x="259411" y="235408"/>
                </a:lnTo>
                <a:lnTo>
                  <a:pt x="242260" y="249939"/>
                </a:lnTo>
                <a:lnTo>
                  <a:pt x="222004" y="263530"/>
                </a:lnTo>
                <a:lnTo>
                  <a:pt x="196391" y="273588"/>
                </a:lnTo>
                <a:lnTo>
                  <a:pt x="163164" y="277516"/>
                </a:lnTo>
                <a:lnTo>
                  <a:pt x="120694" y="269250"/>
                </a:lnTo>
                <a:lnTo>
                  <a:pt x="82241" y="244694"/>
                </a:lnTo>
                <a:lnTo>
                  <a:pt x="54362" y="204216"/>
                </a:lnTo>
                <a:lnTo>
                  <a:pt x="43612" y="148182"/>
                </a:lnTo>
                <a:lnTo>
                  <a:pt x="54092" y="91346"/>
                </a:lnTo>
                <a:lnTo>
                  <a:pt x="81207" y="50668"/>
                </a:lnTo>
                <a:lnTo>
                  <a:pt x="118473" y="26213"/>
                </a:lnTo>
                <a:lnTo>
                  <a:pt x="159406" y="18046"/>
                </a:lnTo>
                <a:lnTo>
                  <a:pt x="188485" y="21046"/>
                </a:lnTo>
                <a:lnTo>
                  <a:pt x="212701" y="29112"/>
                </a:lnTo>
                <a:lnTo>
                  <a:pt x="232264" y="40844"/>
                </a:lnTo>
                <a:lnTo>
                  <a:pt x="247383" y="54841"/>
                </a:lnTo>
                <a:lnTo>
                  <a:pt x="250390" y="54139"/>
                </a:lnTo>
                <a:lnTo>
                  <a:pt x="251929" y="46631"/>
                </a:lnTo>
                <a:lnTo>
                  <a:pt x="254244" y="38060"/>
                </a:lnTo>
                <a:lnTo>
                  <a:pt x="257266" y="29057"/>
                </a:lnTo>
                <a:lnTo>
                  <a:pt x="260925" y="20252"/>
                </a:lnTo>
                <a:lnTo>
                  <a:pt x="240432" y="12985"/>
                </a:lnTo>
                <a:lnTo>
                  <a:pt x="215428" y="6479"/>
                </a:lnTo>
                <a:lnTo>
                  <a:pt x="188168" y="1796"/>
                </a:lnTo>
                <a:lnTo>
                  <a:pt x="160909" y="0"/>
                </a:lnTo>
                <a:close/>
              </a:path>
            </a:pathLst>
          </a:custGeom>
          <a:solidFill>
            <a:srgbClr val="FDFDFD"/>
          </a:solidFill>
        </p:spPr>
        <p:txBody>
          <a:bodyPr wrap="square" lIns="0" tIns="0" rIns="0" bIns="0" rtlCol="0"/>
          <a:lstStyle/>
          <a:p>
            <a:endParaRPr/>
          </a:p>
        </p:txBody>
      </p:sp>
      <p:sp>
        <p:nvSpPr>
          <p:cNvPr id="4" name="object 4"/>
          <p:cNvSpPr/>
          <p:nvPr/>
        </p:nvSpPr>
        <p:spPr>
          <a:xfrm>
            <a:off x="5574616" y="1263755"/>
            <a:ext cx="180975" cy="288925"/>
          </a:xfrm>
          <a:custGeom>
            <a:avLst/>
            <a:gdLst/>
            <a:ahLst/>
            <a:cxnLst/>
            <a:rect l="l" t="t" r="r" b="b"/>
            <a:pathLst>
              <a:path w="180975" h="288925">
                <a:moveTo>
                  <a:pt x="175203" y="0"/>
                </a:moveTo>
                <a:lnTo>
                  <a:pt x="159255" y="698"/>
                </a:lnTo>
                <a:lnTo>
                  <a:pt x="136191" y="1453"/>
                </a:lnTo>
                <a:lnTo>
                  <a:pt x="111014" y="2058"/>
                </a:lnTo>
                <a:lnTo>
                  <a:pt x="88729" y="2305"/>
                </a:lnTo>
                <a:lnTo>
                  <a:pt x="67883" y="2157"/>
                </a:lnTo>
                <a:lnTo>
                  <a:pt x="44360" y="1716"/>
                </a:lnTo>
                <a:lnTo>
                  <a:pt x="20839" y="994"/>
                </a:lnTo>
                <a:lnTo>
                  <a:pt x="0" y="0"/>
                </a:lnTo>
                <a:lnTo>
                  <a:pt x="2067" y="53788"/>
                </a:lnTo>
                <a:lnTo>
                  <a:pt x="2748" y="80815"/>
                </a:lnTo>
                <a:lnTo>
                  <a:pt x="3007" y="107577"/>
                </a:lnTo>
                <a:lnTo>
                  <a:pt x="3007" y="179764"/>
                </a:lnTo>
                <a:lnTo>
                  <a:pt x="2748" y="206861"/>
                </a:lnTo>
                <a:lnTo>
                  <a:pt x="2067" y="234042"/>
                </a:lnTo>
                <a:lnTo>
                  <a:pt x="0" y="288846"/>
                </a:lnTo>
                <a:lnTo>
                  <a:pt x="21286" y="287867"/>
                </a:lnTo>
                <a:lnTo>
                  <a:pt x="45112" y="287179"/>
                </a:lnTo>
                <a:lnTo>
                  <a:pt x="68940" y="286773"/>
                </a:lnTo>
                <a:lnTo>
                  <a:pt x="108275" y="286728"/>
                </a:lnTo>
                <a:lnTo>
                  <a:pt x="124814" y="287342"/>
                </a:lnTo>
                <a:lnTo>
                  <a:pt x="139961" y="287478"/>
                </a:lnTo>
                <a:lnTo>
                  <a:pt x="168278" y="288315"/>
                </a:lnTo>
                <a:lnTo>
                  <a:pt x="180465" y="288846"/>
                </a:lnTo>
                <a:lnTo>
                  <a:pt x="180465" y="284334"/>
                </a:lnTo>
                <a:lnTo>
                  <a:pt x="179713" y="279822"/>
                </a:lnTo>
                <a:lnTo>
                  <a:pt x="179713" y="273105"/>
                </a:lnTo>
                <a:lnTo>
                  <a:pt x="179713" y="267090"/>
                </a:lnTo>
                <a:lnTo>
                  <a:pt x="180465" y="260272"/>
                </a:lnTo>
                <a:lnTo>
                  <a:pt x="180465" y="257264"/>
                </a:lnTo>
                <a:lnTo>
                  <a:pt x="151243" y="259067"/>
                </a:lnTo>
                <a:lnTo>
                  <a:pt x="112505" y="260786"/>
                </a:lnTo>
                <a:lnTo>
                  <a:pt x="73346" y="262072"/>
                </a:lnTo>
                <a:lnTo>
                  <a:pt x="42861" y="262578"/>
                </a:lnTo>
                <a:lnTo>
                  <a:pt x="42543" y="172951"/>
                </a:lnTo>
                <a:lnTo>
                  <a:pt x="42861" y="150488"/>
                </a:lnTo>
                <a:lnTo>
                  <a:pt x="60365" y="150645"/>
                </a:lnTo>
                <a:lnTo>
                  <a:pt x="89289" y="151215"/>
                </a:lnTo>
                <a:lnTo>
                  <a:pt x="121316" y="152349"/>
                </a:lnTo>
                <a:lnTo>
                  <a:pt x="148129" y="154198"/>
                </a:lnTo>
                <a:lnTo>
                  <a:pt x="147377" y="150488"/>
                </a:lnTo>
                <a:lnTo>
                  <a:pt x="147377" y="127930"/>
                </a:lnTo>
                <a:lnTo>
                  <a:pt x="148129" y="124120"/>
                </a:lnTo>
                <a:lnTo>
                  <a:pt x="128506" y="125350"/>
                </a:lnTo>
                <a:lnTo>
                  <a:pt x="105080" y="126589"/>
                </a:lnTo>
                <a:lnTo>
                  <a:pt x="76861" y="127546"/>
                </a:lnTo>
                <a:lnTo>
                  <a:pt x="42861" y="127930"/>
                </a:lnTo>
                <a:lnTo>
                  <a:pt x="43330" y="78465"/>
                </a:lnTo>
                <a:lnTo>
                  <a:pt x="43812" y="45832"/>
                </a:lnTo>
                <a:lnTo>
                  <a:pt x="44364" y="23360"/>
                </a:lnTo>
                <a:lnTo>
                  <a:pt x="83734" y="23864"/>
                </a:lnTo>
                <a:lnTo>
                  <a:pt x="119651" y="25139"/>
                </a:lnTo>
                <a:lnTo>
                  <a:pt x="150633" y="26828"/>
                </a:lnTo>
                <a:lnTo>
                  <a:pt x="175203" y="28573"/>
                </a:lnTo>
                <a:lnTo>
                  <a:pt x="174451" y="25566"/>
                </a:lnTo>
                <a:lnTo>
                  <a:pt x="174451" y="3809"/>
                </a:lnTo>
                <a:lnTo>
                  <a:pt x="175203" y="0"/>
                </a:lnTo>
                <a:close/>
              </a:path>
            </a:pathLst>
          </a:custGeom>
          <a:solidFill>
            <a:srgbClr val="FDFDFD"/>
          </a:solidFill>
        </p:spPr>
        <p:txBody>
          <a:bodyPr wrap="square" lIns="0" tIns="0" rIns="0" bIns="0" rtlCol="0"/>
          <a:lstStyle/>
          <a:p>
            <a:endParaRPr/>
          </a:p>
        </p:txBody>
      </p:sp>
      <p:sp>
        <p:nvSpPr>
          <p:cNvPr id="5" name="object 5"/>
          <p:cNvSpPr/>
          <p:nvPr/>
        </p:nvSpPr>
        <p:spPr>
          <a:xfrm>
            <a:off x="5806211" y="1260754"/>
            <a:ext cx="514350" cy="295910"/>
          </a:xfrm>
          <a:custGeom>
            <a:avLst/>
            <a:gdLst/>
            <a:ahLst/>
            <a:cxnLst/>
            <a:rect l="l" t="t" r="r" b="b"/>
            <a:pathLst>
              <a:path w="514350" h="295909">
                <a:moveTo>
                  <a:pt x="221068" y="291858"/>
                </a:moveTo>
                <a:lnTo>
                  <a:pt x="195326" y="261810"/>
                </a:lnTo>
                <a:lnTo>
                  <a:pt x="160629" y="220205"/>
                </a:lnTo>
                <a:lnTo>
                  <a:pt x="126631" y="178879"/>
                </a:lnTo>
                <a:lnTo>
                  <a:pt x="103009" y="149682"/>
                </a:lnTo>
                <a:lnTo>
                  <a:pt x="129959" y="143154"/>
                </a:lnTo>
                <a:lnTo>
                  <a:pt x="147104" y="134645"/>
                </a:lnTo>
                <a:lnTo>
                  <a:pt x="158470" y="129006"/>
                </a:lnTo>
                <a:lnTo>
                  <a:pt x="181051" y="105270"/>
                </a:lnTo>
                <a:lnTo>
                  <a:pt x="190233" y="69977"/>
                </a:lnTo>
                <a:lnTo>
                  <a:pt x="182676" y="37312"/>
                </a:lnTo>
                <a:lnTo>
                  <a:pt x="166039" y="20358"/>
                </a:lnTo>
                <a:lnTo>
                  <a:pt x="162509" y="16751"/>
                </a:lnTo>
                <a:lnTo>
                  <a:pt x="149631" y="12026"/>
                </a:lnTo>
                <a:lnTo>
                  <a:pt x="149631" y="75196"/>
                </a:lnTo>
                <a:lnTo>
                  <a:pt x="142036" y="104724"/>
                </a:lnTo>
                <a:lnTo>
                  <a:pt x="122745" y="122745"/>
                </a:lnTo>
                <a:lnTo>
                  <a:pt x="96964" y="131838"/>
                </a:lnTo>
                <a:lnTo>
                  <a:pt x="69926" y="134645"/>
                </a:lnTo>
                <a:lnTo>
                  <a:pt x="42100" y="134645"/>
                </a:lnTo>
                <a:lnTo>
                  <a:pt x="42240" y="89166"/>
                </a:lnTo>
                <a:lnTo>
                  <a:pt x="43370" y="45237"/>
                </a:lnTo>
                <a:lnTo>
                  <a:pt x="84963" y="20358"/>
                </a:lnTo>
                <a:lnTo>
                  <a:pt x="107124" y="23114"/>
                </a:lnTo>
                <a:lnTo>
                  <a:pt x="128016" y="32283"/>
                </a:lnTo>
                <a:lnTo>
                  <a:pt x="143548" y="49199"/>
                </a:lnTo>
                <a:lnTo>
                  <a:pt x="149631" y="75196"/>
                </a:lnTo>
                <a:lnTo>
                  <a:pt x="149631" y="12026"/>
                </a:lnTo>
                <a:lnTo>
                  <a:pt x="133451" y="6070"/>
                </a:lnTo>
                <a:lnTo>
                  <a:pt x="125006" y="5308"/>
                </a:lnTo>
                <a:lnTo>
                  <a:pt x="99250" y="3009"/>
                </a:lnTo>
                <a:lnTo>
                  <a:pt x="87401" y="3365"/>
                </a:lnTo>
                <a:lnTo>
                  <a:pt x="63715" y="4953"/>
                </a:lnTo>
                <a:lnTo>
                  <a:pt x="51879" y="5308"/>
                </a:lnTo>
                <a:lnTo>
                  <a:pt x="39331" y="5168"/>
                </a:lnTo>
                <a:lnTo>
                  <a:pt x="25933" y="4724"/>
                </a:lnTo>
                <a:lnTo>
                  <a:pt x="12547" y="4000"/>
                </a:lnTo>
                <a:lnTo>
                  <a:pt x="0" y="3009"/>
                </a:lnTo>
                <a:lnTo>
                  <a:pt x="1181" y="32283"/>
                </a:lnTo>
                <a:lnTo>
                  <a:pt x="2057" y="57162"/>
                </a:lnTo>
                <a:lnTo>
                  <a:pt x="2743" y="84264"/>
                </a:lnTo>
                <a:lnTo>
                  <a:pt x="2933" y="104724"/>
                </a:lnTo>
                <a:lnTo>
                  <a:pt x="2997" y="184162"/>
                </a:lnTo>
                <a:lnTo>
                  <a:pt x="2743" y="210642"/>
                </a:lnTo>
                <a:lnTo>
                  <a:pt x="2057" y="237718"/>
                </a:lnTo>
                <a:lnTo>
                  <a:pt x="1104" y="264782"/>
                </a:lnTo>
                <a:lnTo>
                  <a:pt x="0" y="291858"/>
                </a:lnTo>
                <a:lnTo>
                  <a:pt x="6756" y="290347"/>
                </a:lnTo>
                <a:lnTo>
                  <a:pt x="38341" y="290347"/>
                </a:lnTo>
                <a:lnTo>
                  <a:pt x="45110" y="291858"/>
                </a:lnTo>
                <a:lnTo>
                  <a:pt x="45046" y="290347"/>
                </a:lnTo>
                <a:lnTo>
                  <a:pt x="43040" y="237718"/>
                </a:lnTo>
                <a:lnTo>
                  <a:pt x="42113" y="184162"/>
                </a:lnTo>
                <a:lnTo>
                  <a:pt x="42100" y="149682"/>
                </a:lnTo>
                <a:lnTo>
                  <a:pt x="63157" y="149682"/>
                </a:lnTo>
                <a:lnTo>
                  <a:pt x="92506" y="184162"/>
                </a:lnTo>
                <a:lnTo>
                  <a:pt x="123126" y="225285"/>
                </a:lnTo>
                <a:lnTo>
                  <a:pt x="150075" y="264147"/>
                </a:lnTo>
                <a:lnTo>
                  <a:pt x="168427" y="291858"/>
                </a:lnTo>
                <a:lnTo>
                  <a:pt x="175501" y="290982"/>
                </a:lnTo>
                <a:lnTo>
                  <a:pt x="183286" y="290537"/>
                </a:lnTo>
                <a:lnTo>
                  <a:pt x="190207" y="290372"/>
                </a:lnTo>
                <a:lnTo>
                  <a:pt x="198069" y="290372"/>
                </a:lnTo>
                <a:lnTo>
                  <a:pt x="199275" y="290372"/>
                </a:lnTo>
                <a:lnTo>
                  <a:pt x="206209" y="290537"/>
                </a:lnTo>
                <a:lnTo>
                  <a:pt x="213995" y="290982"/>
                </a:lnTo>
                <a:lnTo>
                  <a:pt x="221068" y="291858"/>
                </a:lnTo>
                <a:close/>
              </a:path>
              <a:path w="514350" h="295909">
                <a:moveTo>
                  <a:pt x="514350" y="3009"/>
                </a:moveTo>
                <a:lnTo>
                  <a:pt x="509841" y="3810"/>
                </a:lnTo>
                <a:lnTo>
                  <a:pt x="503821" y="4508"/>
                </a:lnTo>
                <a:lnTo>
                  <a:pt x="488784" y="4508"/>
                </a:lnTo>
                <a:lnTo>
                  <a:pt x="482777" y="3810"/>
                </a:lnTo>
                <a:lnTo>
                  <a:pt x="478269" y="3009"/>
                </a:lnTo>
                <a:lnTo>
                  <a:pt x="480009" y="33235"/>
                </a:lnTo>
                <a:lnTo>
                  <a:pt x="481698" y="69799"/>
                </a:lnTo>
                <a:lnTo>
                  <a:pt x="482968" y="107759"/>
                </a:lnTo>
                <a:lnTo>
                  <a:pt x="483476" y="142163"/>
                </a:lnTo>
                <a:lnTo>
                  <a:pt x="483387" y="185216"/>
                </a:lnTo>
                <a:lnTo>
                  <a:pt x="483184" y="202438"/>
                </a:lnTo>
                <a:lnTo>
                  <a:pt x="482777" y="215861"/>
                </a:lnTo>
                <a:lnTo>
                  <a:pt x="295795" y="21678"/>
                </a:lnTo>
                <a:lnTo>
                  <a:pt x="275209" y="0"/>
                </a:lnTo>
                <a:lnTo>
                  <a:pt x="261670" y="0"/>
                </a:lnTo>
                <a:lnTo>
                  <a:pt x="262712" y="44297"/>
                </a:lnTo>
                <a:lnTo>
                  <a:pt x="263042" y="72910"/>
                </a:lnTo>
                <a:lnTo>
                  <a:pt x="263182" y="108381"/>
                </a:lnTo>
                <a:lnTo>
                  <a:pt x="263004" y="159359"/>
                </a:lnTo>
                <a:lnTo>
                  <a:pt x="262331" y="208876"/>
                </a:lnTo>
                <a:lnTo>
                  <a:pt x="260959" y="254012"/>
                </a:lnTo>
                <a:lnTo>
                  <a:pt x="258660" y="291858"/>
                </a:lnTo>
                <a:lnTo>
                  <a:pt x="269938" y="290347"/>
                </a:lnTo>
                <a:lnTo>
                  <a:pt x="284226" y="290347"/>
                </a:lnTo>
                <a:lnTo>
                  <a:pt x="294754" y="291858"/>
                </a:lnTo>
                <a:lnTo>
                  <a:pt x="291553" y="224828"/>
                </a:lnTo>
                <a:lnTo>
                  <a:pt x="290093" y="187045"/>
                </a:lnTo>
                <a:lnTo>
                  <a:pt x="289483" y="152692"/>
                </a:lnTo>
                <a:lnTo>
                  <a:pt x="290245" y="73685"/>
                </a:lnTo>
                <a:lnTo>
                  <a:pt x="393458" y="182156"/>
                </a:lnTo>
                <a:lnTo>
                  <a:pt x="439978" y="231609"/>
                </a:lnTo>
                <a:lnTo>
                  <a:pt x="477735" y="272491"/>
                </a:lnTo>
                <a:lnTo>
                  <a:pt x="497814" y="295668"/>
                </a:lnTo>
                <a:lnTo>
                  <a:pt x="511340" y="295668"/>
                </a:lnTo>
                <a:lnTo>
                  <a:pt x="510286" y="250977"/>
                </a:lnTo>
                <a:lnTo>
                  <a:pt x="509955" y="222123"/>
                </a:lnTo>
                <a:lnTo>
                  <a:pt x="509841" y="186575"/>
                </a:lnTo>
                <a:lnTo>
                  <a:pt x="510120" y="135597"/>
                </a:lnTo>
                <a:lnTo>
                  <a:pt x="510971" y="86067"/>
                </a:lnTo>
                <a:lnTo>
                  <a:pt x="512381" y="40906"/>
                </a:lnTo>
                <a:lnTo>
                  <a:pt x="514350" y="3009"/>
                </a:lnTo>
                <a:close/>
              </a:path>
            </a:pathLst>
          </a:custGeom>
          <a:solidFill>
            <a:srgbClr val="FDFDFD"/>
          </a:solidFill>
        </p:spPr>
        <p:txBody>
          <a:bodyPr wrap="square" lIns="0" tIns="0" rIns="0" bIns="0" rtlCol="0"/>
          <a:lstStyle/>
          <a:p>
            <a:endParaRPr/>
          </a:p>
        </p:txBody>
      </p:sp>
      <p:sp>
        <p:nvSpPr>
          <p:cNvPr id="6" name="object 6"/>
          <p:cNvSpPr/>
          <p:nvPr/>
        </p:nvSpPr>
        <p:spPr>
          <a:xfrm>
            <a:off x="5105387" y="713244"/>
            <a:ext cx="1989455" cy="1967864"/>
          </a:xfrm>
          <a:custGeom>
            <a:avLst/>
            <a:gdLst/>
            <a:ahLst/>
            <a:cxnLst/>
            <a:rect l="l" t="t" r="r" b="b"/>
            <a:pathLst>
              <a:path w="1989454" h="1967864">
                <a:moveTo>
                  <a:pt x="454177" y="1304226"/>
                </a:moveTo>
                <a:lnTo>
                  <a:pt x="422249" y="1248803"/>
                </a:lnTo>
                <a:lnTo>
                  <a:pt x="396913" y="1194371"/>
                </a:lnTo>
                <a:lnTo>
                  <a:pt x="377482" y="1141361"/>
                </a:lnTo>
                <a:lnTo>
                  <a:pt x="363283" y="1090206"/>
                </a:lnTo>
                <a:lnTo>
                  <a:pt x="353606" y="1041349"/>
                </a:lnTo>
                <a:lnTo>
                  <a:pt x="347802" y="995222"/>
                </a:lnTo>
                <a:lnTo>
                  <a:pt x="345147" y="952258"/>
                </a:lnTo>
                <a:lnTo>
                  <a:pt x="306793" y="952258"/>
                </a:lnTo>
                <a:lnTo>
                  <a:pt x="309499" y="997623"/>
                </a:lnTo>
                <a:lnTo>
                  <a:pt x="315112" y="1043432"/>
                </a:lnTo>
                <a:lnTo>
                  <a:pt x="323811" y="1089558"/>
                </a:lnTo>
                <a:lnTo>
                  <a:pt x="335737" y="1135888"/>
                </a:lnTo>
                <a:lnTo>
                  <a:pt x="351066" y="1182306"/>
                </a:lnTo>
                <a:lnTo>
                  <a:pt x="369938" y="1228674"/>
                </a:lnTo>
                <a:lnTo>
                  <a:pt x="392518" y="1274889"/>
                </a:lnTo>
                <a:lnTo>
                  <a:pt x="439470" y="1299324"/>
                </a:lnTo>
                <a:lnTo>
                  <a:pt x="454177" y="1304226"/>
                </a:lnTo>
                <a:close/>
              </a:path>
              <a:path w="1989454" h="1967864">
                <a:moveTo>
                  <a:pt x="806843" y="1581023"/>
                </a:moveTo>
                <a:lnTo>
                  <a:pt x="750138" y="1559191"/>
                </a:lnTo>
                <a:lnTo>
                  <a:pt x="698842" y="1534248"/>
                </a:lnTo>
                <a:lnTo>
                  <a:pt x="652983" y="1507210"/>
                </a:lnTo>
                <a:lnTo>
                  <a:pt x="612559" y="1479118"/>
                </a:lnTo>
                <a:lnTo>
                  <a:pt x="577621" y="1450975"/>
                </a:lnTo>
                <a:lnTo>
                  <a:pt x="548170" y="1423809"/>
                </a:lnTo>
                <a:lnTo>
                  <a:pt x="529285" y="1420228"/>
                </a:lnTo>
                <a:lnTo>
                  <a:pt x="509828" y="1415453"/>
                </a:lnTo>
                <a:lnTo>
                  <a:pt x="491490" y="1409966"/>
                </a:lnTo>
                <a:lnTo>
                  <a:pt x="475983" y="1404264"/>
                </a:lnTo>
                <a:lnTo>
                  <a:pt x="512546" y="1442440"/>
                </a:lnTo>
                <a:lnTo>
                  <a:pt x="552208" y="1478165"/>
                </a:lnTo>
                <a:lnTo>
                  <a:pt x="594423" y="1511173"/>
                </a:lnTo>
                <a:lnTo>
                  <a:pt x="638632" y="1541221"/>
                </a:lnTo>
                <a:lnTo>
                  <a:pt x="684263" y="1568056"/>
                </a:lnTo>
                <a:lnTo>
                  <a:pt x="730745" y="1591437"/>
                </a:lnTo>
                <a:lnTo>
                  <a:pt x="777519" y="1611109"/>
                </a:lnTo>
                <a:lnTo>
                  <a:pt x="806843" y="1581023"/>
                </a:lnTo>
                <a:close/>
              </a:path>
              <a:path w="1989454" h="1967864">
                <a:moveTo>
                  <a:pt x="1548257" y="1416291"/>
                </a:moveTo>
                <a:lnTo>
                  <a:pt x="1537728" y="1370418"/>
                </a:lnTo>
                <a:lnTo>
                  <a:pt x="1506474" y="1406067"/>
                </a:lnTo>
                <a:lnTo>
                  <a:pt x="1472552" y="1439557"/>
                </a:lnTo>
                <a:lnTo>
                  <a:pt x="1436116" y="1470710"/>
                </a:lnTo>
                <a:lnTo>
                  <a:pt x="1397304" y="1499336"/>
                </a:lnTo>
                <a:lnTo>
                  <a:pt x="1356258" y="1525270"/>
                </a:lnTo>
                <a:lnTo>
                  <a:pt x="1313091" y="1548295"/>
                </a:lnTo>
                <a:lnTo>
                  <a:pt x="1267955" y="1568259"/>
                </a:lnTo>
                <a:lnTo>
                  <a:pt x="1220978" y="1584972"/>
                </a:lnTo>
                <a:lnTo>
                  <a:pt x="1172298" y="1598244"/>
                </a:lnTo>
                <a:lnTo>
                  <a:pt x="1122057" y="1607896"/>
                </a:lnTo>
                <a:lnTo>
                  <a:pt x="1070381" y="1613750"/>
                </a:lnTo>
                <a:lnTo>
                  <a:pt x="1017409" y="1615617"/>
                </a:lnTo>
                <a:lnTo>
                  <a:pt x="983246" y="1614792"/>
                </a:lnTo>
                <a:lnTo>
                  <a:pt x="950087" y="1612417"/>
                </a:lnTo>
                <a:lnTo>
                  <a:pt x="918629" y="1608645"/>
                </a:lnTo>
                <a:lnTo>
                  <a:pt x="889558" y="1603590"/>
                </a:lnTo>
                <a:lnTo>
                  <a:pt x="858723" y="1635925"/>
                </a:lnTo>
                <a:lnTo>
                  <a:pt x="901522" y="1644573"/>
                </a:lnTo>
                <a:lnTo>
                  <a:pt x="942289" y="1650403"/>
                </a:lnTo>
                <a:lnTo>
                  <a:pt x="981481" y="1653692"/>
                </a:lnTo>
                <a:lnTo>
                  <a:pt x="1019606" y="1654733"/>
                </a:lnTo>
                <a:lnTo>
                  <a:pt x="1074000" y="1652625"/>
                </a:lnTo>
                <a:lnTo>
                  <a:pt x="1126921" y="1646466"/>
                </a:lnTo>
                <a:lnTo>
                  <a:pt x="1178242" y="1636509"/>
                </a:lnTo>
                <a:lnTo>
                  <a:pt x="1227861" y="1622996"/>
                </a:lnTo>
                <a:lnTo>
                  <a:pt x="1275638" y="1606169"/>
                </a:lnTo>
                <a:lnTo>
                  <a:pt x="1321447" y="1586280"/>
                </a:lnTo>
                <a:lnTo>
                  <a:pt x="1365173" y="1563573"/>
                </a:lnTo>
                <a:lnTo>
                  <a:pt x="1406702" y="1538287"/>
                </a:lnTo>
                <a:lnTo>
                  <a:pt x="1445895" y="1510665"/>
                </a:lnTo>
                <a:lnTo>
                  <a:pt x="1482636" y="1480972"/>
                </a:lnTo>
                <a:lnTo>
                  <a:pt x="1516799" y="1449425"/>
                </a:lnTo>
                <a:lnTo>
                  <a:pt x="1548257" y="1416291"/>
                </a:lnTo>
                <a:close/>
              </a:path>
              <a:path w="1989454" h="1967864">
                <a:moveTo>
                  <a:pt x="1825015" y="175945"/>
                </a:moveTo>
                <a:lnTo>
                  <a:pt x="1788121" y="175945"/>
                </a:lnTo>
                <a:lnTo>
                  <a:pt x="1723466" y="844677"/>
                </a:lnTo>
                <a:lnTo>
                  <a:pt x="1721967" y="844677"/>
                </a:lnTo>
                <a:lnTo>
                  <a:pt x="1716125" y="796531"/>
                </a:lnTo>
                <a:lnTo>
                  <a:pt x="1705673" y="746937"/>
                </a:lnTo>
                <a:lnTo>
                  <a:pt x="1691081" y="696849"/>
                </a:lnTo>
                <a:lnTo>
                  <a:pt x="1672818" y="647217"/>
                </a:lnTo>
                <a:lnTo>
                  <a:pt x="1651342" y="598995"/>
                </a:lnTo>
                <a:lnTo>
                  <a:pt x="1627124" y="553135"/>
                </a:lnTo>
                <a:lnTo>
                  <a:pt x="1600619" y="510590"/>
                </a:lnTo>
                <a:lnTo>
                  <a:pt x="1572310" y="472313"/>
                </a:lnTo>
                <a:lnTo>
                  <a:pt x="1540002" y="435317"/>
                </a:lnTo>
                <a:lnTo>
                  <a:pt x="1505559" y="400735"/>
                </a:lnTo>
                <a:lnTo>
                  <a:pt x="1469123" y="368655"/>
                </a:lnTo>
                <a:lnTo>
                  <a:pt x="1430769" y="339191"/>
                </a:lnTo>
                <a:lnTo>
                  <a:pt x="1390599" y="312420"/>
                </a:lnTo>
                <a:lnTo>
                  <a:pt x="1348740" y="288442"/>
                </a:lnTo>
                <a:lnTo>
                  <a:pt x="1305267" y="267360"/>
                </a:lnTo>
                <a:lnTo>
                  <a:pt x="1260309" y="249262"/>
                </a:lnTo>
                <a:lnTo>
                  <a:pt x="1213954" y="234238"/>
                </a:lnTo>
                <a:lnTo>
                  <a:pt x="1166291" y="222389"/>
                </a:lnTo>
                <a:lnTo>
                  <a:pt x="1117447" y="213804"/>
                </a:lnTo>
                <a:lnTo>
                  <a:pt x="1067523" y="208584"/>
                </a:lnTo>
                <a:lnTo>
                  <a:pt x="1016609" y="206832"/>
                </a:lnTo>
                <a:lnTo>
                  <a:pt x="964107" y="208762"/>
                </a:lnTo>
                <a:lnTo>
                  <a:pt x="912698" y="214477"/>
                </a:lnTo>
                <a:lnTo>
                  <a:pt x="862507" y="223824"/>
                </a:lnTo>
                <a:lnTo>
                  <a:pt x="813650" y="236664"/>
                </a:lnTo>
                <a:lnTo>
                  <a:pt x="766267" y="252869"/>
                </a:lnTo>
                <a:lnTo>
                  <a:pt x="720458" y="272275"/>
                </a:lnTo>
                <a:lnTo>
                  <a:pt x="676363" y="294754"/>
                </a:lnTo>
                <a:lnTo>
                  <a:pt x="634085" y="320154"/>
                </a:lnTo>
                <a:lnTo>
                  <a:pt x="593775" y="348348"/>
                </a:lnTo>
                <a:lnTo>
                  <a:pt x="555523" y="379196"/>
                </a:lnTo>
                <a:lnTo>
                  <a:pt x="519480" y="412546"/>
                </a:lnTo>
                <a:lnTo>
                  <a:pt x="485762" y="448246"/>
                </a:lnTo>
                <a:lnTo>
                  <a:pt x="515086" y="472313"/>
                </a:lnTo>
                <a:lnTo>
                  <a:pt x="547001" y="438594"/>
                </a:lnTo>
                <a:lnTo>
                  <a:pt x="581012" y="407111"/>
                </a:lnTo>
                <a:lnTo>
                  <a:pt x="617029" y="378002"/>
                </a:lnTo>
                <a:lnTo>
                  <a:pt x="654977" y="351383"/>
                </a:lnTo>
                <a:lnTo>
                  <a:pt x="694740" y="327406"/>
                </a:lnTo>
                <a:lnTo>
                  <a:pt x="736244" y="306184"/>
                </a:lnTo>
                <a:lnTo>
                  <a:pt x="779399" y="287870"/>
                </a:lnTo>
                <a:lnTo>
                  <a:pt x="824103" y="272580"/>
                </a:lnTo>
                <a:lnTo>
                  <a:pt x="870254" y="260464"/>
                </a:lnTo>
                <a:lnTo>
                  <a:pt x="917790" y="251637"/>
                </a:lnTo>
                <a:lnTo>
                  <a:pt x="966609" y="246253"/>
                </a:lnTo>
                <a:lnTo>
                  <a:pt x="1016609" y="244424"/>
                </a:lnTo>
                <a:lnTo>
                  <a:pt x="1068743" y="246329"/>
                </a:lnTo>
                <a:lnTo>
                  <a:pt x="1119390" y="251929"/>
                </a:lnTo>
                <a:lnTo>
                  <a:pt x="1168450" y="261035"/>
                </a:lnTo>
                <a:lnTo>
                  <a:pt x="1215821" y="273469"/>
                </a:lnTo>
                <a:lnTo>
                  <a:pt x="1261427" y="289064"/>
                </a:lnTo>
                <a:lnTo>
                  <a:pt x="1305153" y="307644"/>
                </a:lnTo>
                <a:lnTo>
                  <a:pt x="1346936" y="329031"/>
                </a:lnTo>
                <a:lnTo>
                  <a:pt x="1386662" y="353034"/>
                </a:lnTo>
                <a:lnTo>
                  <a:pt x="1424241" y="379501"/>
                </a:lnTo>
                <a:lnTo>
                  <a:pt x="1459598" y="408228"/>
                </a:lnTo>
                <a:lnTo>
                  <a:pt x="1492618" y="439039"/>
                </a:lnTo>
                <a:lnTo>
                  <a:pt x="1523238" y="471779"/>
                </a:lnTo>
                <a:lnTo>
                  <a:pt x="1551330" y="506260"/>
                </a:lnTo>
                <a:lnTo>
                  <a:pt x="1576832" y="542290"/>
                </a:lnTo>
                <a:lnTo>
                  <a:pt x="1604835" y="589508"/>
                </a:lnTo>
                <a:lnTo>
                  <a:pt x="1628902" y="638721"/>
                </a:lnTo>
                <a:lnTo>
                  <a:pt x="1649069" y="689381"/>
                </a:lnTo>
                <a:lnTo>
                  <a:pt x="1665401" y="740905"/>
                </a:lnTo>
                <a:lnTo>
                  <a:pt x="1677974" y="792734"/>
                </a:lnTo>
                <a:lnTo>
                  <a:pt x="1686852" y="844283"/>
                </a:lnTo>
                <a:lnTo>
                  <a:pt x="1692084" y="895007"/>
                </a:lnTo>
                <a:lnTo>
                  <a:pt x="1693735" y="944321"/>
                </a:lnTo>
                <a:lnTo>
                  <a:pt x="1691894" y="991654"/>
                </a:lnTo>
                <a:lnTo>
                  <a:pt x="1686585" y="1036447"/>
                </a:lnTo>
                <a:lnTo>
                  <a:pt x="1670202" y="1114437"/>
                </a:lnTo>
                <a:lnTo>
                  <a:pt x="1653895" y="1166152"/>
                </a:lnTo>
                <a:lnTo>
                  <a:pt x="1629854" y="1224191"/>
                </a:lnTo>
                <a:lnTo>
                  <a:pt x="1596377" y="1286916"/>
                </a:lnTo>
                <a:lnTo>
                  <a:pt x="1607693" y="1336573"/>
                </a:lnTo>
                <a:lnTo>
                  <a:pt x="1628482" y="1303121"/>
                </a:lnTo>
                <a:lnTo>
                  <a:pt x="1647469" y="1269517"/>
                </a:lnTo>
                <a:lnTo>
                  <a:pt x="1664766" y="1234935"/>
                </a:lnTo>
                <a:lnTo>
                  <a:pt x="1680527" y="1198549"/>
                </a:lnTo>
                <a:lnTo>
                  <a:pt x="1694878" y="1159510"/>
                </a:lnTo>
                <a:lnTo>
                  <a:pt x="1707959" y="1117015"/>
                </a:lnTo>
                <a:lnTo>
                  <a:pt x="1719884" y="1070229"/>
                </a:lnTo>
                <a:lnTo>
                  <a:pt x="1730794" y="1018324"/>
                </a:lnTo>
                <a:lnTo>
                  <a:pt x="1740814" y="960475"/>
                </a:lnTo>
                <a:lnTo>
                  <a:pt x="1750098" y="895845"/>
                </a:lnTo>
                <a:lnTo>
                  <a:pt x="1758759" y="823620"/>
                </a:lnTo>
                <a:lnTo>
                  <a:pt x="1779295" y="631659"/>
                </a:lnTo>
                <a:lnTo>
                  <a:pt x="1800936" y="419100"/>
                </a:lnTo>
                <a:lnTo>
                  <a:pt x="1825015" y="175945"/>
                </a:lnTo>
                <a:close/>
              </a:path>
              <a:path w="1989454" h="1967864">
                <a:moveTo>
                  <a:pt x="1988896" y="6718"/>
                </a:moveTo>
                <a:lnTo>
                  <a:pt x="742175" y="0"/>
                </a:lnTo>
                <a:lnTo>
                  <a:pt x="709701" y="469"/>
                </a:lnTo>
                <a:lnTo>
                  <a:pt x="683717" y="1587"/>
                </a:lnTo>
                <a:lnTo>
                  <a:pt x="605434" y="8534"/>
                </a:lnTo>
                <a:lnTo>
                  <a:pt x="558546" y="16662"/>
                </a:lnTo>
                <a:lnTo>
                  <a:pt x="512902" y="27952"/>
                </a:lnTo>
                <a:lnTo>
                  <a:pt x="468566" y="42265"/>
                </a:lnTo>
                <a:lnTo>
                  <a:pt x="425640" y="59474"/>
                </a:lnTo>
                <a:lnTo>
                  <a:pt x="384213" y="79438"/>
                </a:lnTo>
                <a:lnTo>
                  <a:pt x="344385" y="102019"/>
                </a:lnTo>
                <a:lnTo>
                  <a:pt x="306260" y="127101"/>
                </a:lnTo>
                <a:lnTo>
                  <a:pt x="269900" y="154533"/>
                </a:lnTo>
                <a:lnTo>
                  <a:pt x="235419" y="184188"/>
                </a:lnTo>
                <a:lnTo>
                  <a:pt x="202920" y="215938"/>
                </a:lnTo>
                <a:lnTo>
                  <a:pt x="172466" y="249631"/>
                </a:lnTo>
                <a:lnTo>
                  <a:pt x="144170" y="285140"/>
                </a:lnTo>
                <a:lnTo>
                  <a:pt x="118122" y="322338"/>
                </a:lnTo>
                <a:lnTo>
                  <a:pt x="94399" y="361086"/>
                </a:lnTo>
                <a:lnTo>
                  <a:pt x="73126" y="401243"/>
                </a:lnTo>
                <a:lnTo>
                  <a:pt x="54368" y="442683"/>
                </a:lnTo>
                <a:lnTo>
                  <a:pt x="38227" y="485279"/>
                </a:lnTo>
                <a:lnTo>
                  <a:pt x="24790" y="528878"/>
                </a:lnTo>
                <a:lnTo>
                  <a:pt x="14160" y="573366"/>
                </a:lnTo>
                <a:lnTo>
                  <a:pt x="6426" y="618591"/>
                </a:lnTo>
                <a:lnTo>
                  <a:pt x="1676" y="664425"/>
                </a:lnTo>
                <a:lnTo>
                  <a:pt x="0" y="710730"/>
                </a:lnTo>
                <a:lnTo>
                  <a:pt x="1257" y="750074"/>
                </a:lnTo>
                <a:lnTo>
                  <a:pt x="4927" y="791006"/>
                </a:lnTo>
                <a:lnTo>
                  <a:pt x="10909" y="833856"/>
                </a:lnTo>
                <a:lnTo>
                  <a:pt x="19088" y="878954"/>
                </a:lnTo>
                <a:lnTo>
                  <a:pt x="29337" y="926630"/>
                </a:lnTo>
                <a:lnTo>
                  <a:pt x="41567" y="977201"/>
                </a:lnTo>
                <a:lnTo>
                  <a:pt x="55638" y="1030998"/>
                </a:lnTo>
                <a:lnTo>
                  <a:pt x="71437" y="1088351"/>
                </a:lnTo>
                <a:lnTo>
                  <a:pt x="116598" y="1245743"/>
                </a:lnTo>
                <a:lnTo>
                  <a:pt x="166471" y="1418920"/>
                </a:lnTo>
                <a:lnTo>
                  <a:pt x="200025" y="1535137"/>
                </a:lnTo>
                <a:lnTo>
                  <a:pt x="237617" y="1535137"/>
                </a:lnTo>
                <a:lnTo>
                  <a:pt x="98513" y="1064272"/>
                </a:lnTo>
                <a:lnTo>
                  <a:pt x="99263" y="1063523"/>
                </a:lnTo>
                <a:lnTo>
                  <a:pt x="121475" y="1102537"/>
                </a:lnTo>
                <a:lnTo>
                  <a:pt x="147104" y="1140320"/>
                </a:lnTo>
                <a:lnTo>
                  <a:pt x="175945" y="1176642"/>
                </a:lnTo>
                <a:lnTo>
                  <a:pt x="207822" y="1211300"/>
                </a:lnTo>
                <a:lnTo>
                  <a:pt x="242557" y="1244066"/>
                </a:lnTo>
                <a:lnTo>
                  <a:pt x="279946" y="1274749"/>
                </a:lnTo>
                <a:lnTo>
                  <a:pt x="319824" y="1303108"/>
                </a:lnTo>
                <a:lnTo>
                  <a:pt x="362000" y="1328928"/>
                </a:lnTo>
                <a:lnTo>
                  <a:pt x="406298" y="1352016"/>
                </a:lnTo>
                <a:lnTo>
                  <a:pt x="452513" y="1372133"/>
                </a:lnTo>
                <a:lnTo>
                  <a:pt x="500468" y="1389087"/>
                </a:lnTo>
                <a:lnTo>
                  <a:pt x="549998" y="1402638"/>
                </a:lnTo>
                <a:lnTo>
                  <a:pt x="600900" y="1412582"/>
                </a:lnTo>
                <a:lnTo>
                  <a:pt x="652983" y="1418717"/>
                </a:lnTo>
                <a:lnTo>
                  <a:pt x="706081" y="1420799"/>
                </a:lnTo>
                <a:lnTo>
                  <a:pt x="759968" y="1418920"/>
                </a:lnTo>
                <a:lnTo>
                  <a:pt x="812660" y="1413294"/>
                </a:lnTo>
                <a:lnTo>
                  <a:pt x="863917" y="1404023"/>
                </a:lnTo>
                <a:lnTo>
                  <a:pt x="913523" y="1391196"/>
                </a:lnTo>
                <a:lnTo>
                  <a:pt x="936891" y="1383195"/>
                </a:lnTo>
                <a:lnTo>
                  <a:pt x="961263" y="1374863"/>
                </a:lnTo>
                <a:lnTo>
                  <a:pt x="1006919" y="1355128"/>
                </a:lnTo>
                <a:lnTo>
                  <a:pt x="1050264" y="1332052"/>
                </a:lnTo>
                <a:lnTo>
                  <a:pt x="1091082" y="1305725"/>
                </a:lnTo>
                <a:lnTo>
                  <a:pt x="1091780" y="1306474"/>
                </a:lnTo>
                <a:lnTo>
                  <a:pt x="471474" y="1967636"/>
                </a:lnTo>
                <a:lnTo>
                  <a:pt x="519607" y="1967636"/>
                </a:lnTo>
                <a:lnTo>
                  <a:pt x="1103807" y="1345590"/>
                </a:lnTo>
                <a:lnTo>
                  <a:pt x="1140637" y="1305725"/>
                </a:lnTo>
                <a:lnTo>
                  <a:pt x="1200061" y="1239113"/>
                </a:lnTo>
                <a:lnTo>
                  <a:pt x="1236002" y="1196098"/>
                </a:lnTo>
                <a:lnTo>
                  <a:pt x="1264539" y="1159725"/>
                </a:lnTo>
                <a:lnTo>
                  <a:pt x="1301572" y="1106398"/>
                </a:lnTo>
                <a:lnTo>
                  <a:pt x="1331734" y="1055878"/>
                </a:lnTo>
                <a:lnTo>
                  <a:pt x="1351026" y="1018984"/>
                </a:lnTo>
                <a:lnTo>
                  <a:pt x="1370685" y="974750"/>
                </a:lnTo>
                <a:lnTo>
                  <a:pt x="1388910" y="923455"/>
                </a:lnTo>
                <a:lnTo>
                  <a:pt x="1403858" y="865416"/>
                </a:lnTo>
                <a:lnTo>
                  <a:pt x="1413713" y="800925"/>
                </a:lnTo>
                <a:lnTo>
                  <a:pt x="1416646" y="730275"/>
                </a:lnTo>
                <a:lnTo>
                  <a:pt x="1417447" y="730275"/>
                </a:lnTo>
                <a:lnTo>
                  <a:pt x="1689595" y="1966887"/>
                </a:lnTo>
                <a:lnTo>
                  <a:pt x="1728685" y="1966887"/>
                </a:lnTo>
                <a:lnTo>
                  <a:pt x="1692389" y="1805393"/>
                </a:lnTo>
                <a:lnTo>
                  <a:pt x="1609229" y="1434249"/>
                </a:lnTo>
                <a:lnTo>
                  <a:pt x="1517751" y="1023493"/>
                </a:lnTo>
                <a:lnTo>
                  <a:pt x="1456537" y="743115"/>
                </a:lnTo>
                <a:lnTo>
                  <a:pt x="1453680" y="730275"/>
                </a:lnTo>
                <a:lnTo>
                  <a:pt x="1441704" y="676554"/>
                </a:lnTo>
                <a:lnTo>
                  <a:pt x="1426260" y="615543"/>
                </a:lnTo>
                <a:lnTo>
                  <a:pt x="1410335" y="560222"/>
                </a:lnTo>
                <a:lnTo>
                  <a:pt x="1393875" y="510057"/>
                </a:lnTo>
                <a:lnTo>
                  <a:pt x="1376959" y="464972"/>
                </a:lnTo>
                <a:lnTo>
                  <a:pt x="1359611" y="424776"/>
                </a:lnTo>
                <a:lnTo>
                  <a:pt x="1341869" y="389293"/>
                </a:lnTo>
                <a:lnTo>
                  <a:pt x="1305382" y="331647"/>
                </a:lnTo>
                <a:lnTo>
                  <a:pt x="1255750" y="309575"/>
                </a:lnTo>
                <a:lnTo>
                  <a:pt x="1242936" y="305384"/>
                </a:lnTo>
                <a:lnTo>
                  <a:pt x="1268958" y="341223"/>
                </a:lnTo>
                <a:lnTo>
                  <a:pt x="1293152" y="380276"/>
                </a:lnTo>
                <a:lnTo>
                  <a:pt x="1315173" y="422173"/>
                </a:lnTo>
                <a:lnTo>
                  <a:pt x="1334706" y="466496"/>
                </a:lnTo>
                <a:lnTo>
                  <a:pt x="1351419" y="512851"/>
                </a:lnTo>
                <a:lnTo>
                  <a:pt x="1364996" y="560857"/>
                </a:lnTo>
                <a:lnTo>
                  <a:pt x="1375092" y="610108"/>
                </a:lnTo>
                <a:lnTo>
                  <a:pt x="1381391" y="660196"/>
                </a:lnTo>
                <a:lnTo>
                  <a:pt x="1383576" y="710730"/>
                </a:lnTo>
                <a:lnTo>
                  <a:pt x="1381874" y="758685"/>
                </a:lnTo>
                <a:lnTo>
                  <a:pt x="1376883" y="805751"/>
                </a:lnTo>
                <a:lnTo>
                  <a:pt x="1368691" y="851801"/>
                </a:lnTo>
                <a:lnTo>
                  <a:pt x="1357426" y="896708"/>
                </a:lnTo>
                <a:lnTo>
                  <a:pt x="1343202" y="940384"/>
                </a:lnTo>
                <a:lnTo>
                  <a:pt x="1326121" y="982700"/>
                </a:lnTo>
                <a:lnTo>
                  <a:pt x="1306309" y="1023543"/>
                </a:lnTo>
                <a:lnTo>
                  <a:pt x="1283881" y="1062799"/>
                </a:lnTo>
                <a:lnTo>
                  <a:pt x="1258938" y="1100353"/>
                </a:lnTo>
                <a:lnTo>
                  <a:pt x="1231607" y="1136091"/>
                </a:lnTo>
                <a:lnTo>
                  <a:pt x="1202004" y="1169885"/>
                </a:lnTo>
                <a:lnTo>
                  <a:pt x="1170228" y="1201648"/>
                </a:lnTo>
                <a:lnTo>
                  <a:pt x="1136408" y="1231252"/>
                </a:lnTo>
                <a:lnTo>
                  <a:pt x="1100658" y="1258570"/>
                </a:lnTo>
                <a:lnTo>
                  <a:pt x="1063078" y="1283500"/>
                </a:lnTo>
                <a:lnTo>
                  <a:pt x="1023785" y="1305941"/>
                </a:lnTo>
                <a:lnTo>
                  <a:pt x="982916" y="1325740"/>
                </a:lnTo>
                <a:lnTo>
                  <a:pt x="940562" y="1342821"/>
                </a:lnTo>
                <a:lnTo>
                  <a:pt x="896835" y="1357058"/>
                </a:lnTo>
                <a:lnTo>
                  <a:pt x="851865" y="1368323"/>
                </a:lnTo>
                <a:lnTo>
                  <a:pt x="805751" y="1376514"/>
                </a:lnTo>
                <a:lnTo>
                  <a:pt x="758634" y="1381506"/>
                </a:lnTo>
                <a:lnTo>
                  <a:pt x="710590" y="1383195"/>
                </a:lnTo>
                <a:lnTo>
                  <a:pt x="662647" y="1381506"/>
                </a:lnTo>
                <a:lnTo>
                  <a:pt x="615607" y="1376514"/>
                </a:lnTo>
                <a:lnTo>
                  <a:pt x="569582" y="1368323"/>
                </a:lnTo>
                <a:lnTo>
                  <a:pt x="524675" y="1357058"/>
                </a:lnTo>
                <a:lnTo>
                  <a:pt x="481025" y="1342821"/>
                </a:lnTo>
                <a:lnTo>
                  <a:pt x="438721" y="1325740"/>
                </a:lnTo>
                <a:lnTo>
                  <a:pt x="397891" y="1305941"/>
                </a:lnTo>
                <a:lnTo>
                  <a:pt x="358660" y="1283500"/>
                </a:lnTo>
                <a:lnTo>
                  <a:pt x="321119" y="1258570"/>
                </a:lnTo>
                <a:lnTo>
                  <a:pt x="285394" y="1231252"/>
                </a:lnTo>
                <a:lnTo>
                  <a:pt x="251599" y="1201648"/>
                </a:lnTo>
                <a:lnTo>
                  <a:pt x="219849" y="1169885"/>
                </a:lnTo>
                <a:lnTo>
                  <a:pt x="190258" y="1136091"/>
                </a:lnTo>
                <a:lnTo>
                  <a:pt x="162941" y="1100353"/>
                </a:lnTo>
                <a:lnTo>
                  <a:pt x="138506" y="1063523"/>
                </a:lnTo>
                <a:lnTo>
                  <a:pt x="138023" y="1062799"/>
                </a:lnTo>
                <a:lnTo>
                  <a:pt x="115570" y="1023493"/>
                </a:lnTo>
                <a:lnTo>
                  <a:pt x="95796" y="982700"/>
                </a:lnTo>
                <a:lnTo>
                  <a:pt x="78714" y="940384"/>
                </a:lnTo>
                <a:lnTo>
                  <a:pt x="64490" y="896708"/>
                </a:lnTo>
                <a:lnTo>
                  <a:pt x="53225" y="851801"/>
                </a:lnTo>
                <a:lnTo>
                  <a:pt x="45046" y="805751"/>
                </a:lnTo>
                <a:lnTo>
                  <a:pt x="40043" y="758685"/>
                </a:lnTo>
                <a:lnTo>
                  <a:pt x="38354" y="710730"/>
                </a:lnTo>
                <a:lnTo>
                  <a:pt x="40055" y="662686"/>
                </a:lnTo>
                <a:lnTo>
                  <a:pt x="45059" y="615543"/>
                </a:lnTo>
                <a:lnTo>
                  <a:pt x="53263" y="569417"/>
                </a:lnTo>
                <a:lnTo>
                  <a:pt x="64554" y="524446"/>
                </a:lnTo>
                <a:lnTo>
                  <a:pt x="78803" y="480707"/>
                </a:lnTo>
                <a:lnTo>
                  <a:pt x="95923" y="438340"/>
                </a:lnTo>
                <a:lnTo>
                  <a:pt x="115760" y="397459"/>
                </a:lnTo>
                <a:lnTo>
                  <a:pt x="138226" y="358165"/>
                </a:lnTo>
                <a:lnTo>
                  <a:pt x="163195" y="320573"/>
                </a:lnTo>
                <a:lnTo>
                  <a:pt x="190563" y="284810"/>
                </a:lnTo>
                <a:lnTo>
                  <a:pt x="220205" y="250977"/>
                </a:lnTo>
                <a:lnTo>
                  <a:pt x="251993" y="219202"/>
                </a:lnTo>
                <a:lnTo>
                  <a:pt x="285838" y="189585"/>
                </a:lnTo>
                <a:lnTo>
                  <a:pt x="321614" y="162242"/>
                </a:lnTo>
                <a:lnTo>
                  <a:pt x="359194" y="137299"/>
                </a:lnTo>
                <a:lnTo>
                  <a:pt x="398475" y="114871"/>
                </a:lnTo>
                <a:lnTo>
                  <a:pt x="439343" y="95046"/>
                </a:lnTo>
                <a:lnTo>
                  <a:pt x="481685" y="77965"/>
                </a:lnTo>
                <a:lnTo>
                  <a:pt x="525373" y="63741"/>
                </a:lnTo>
                <a:lnTo>
                  <a:pt x="570293" y="52476"/>
                </a:lnTo>
                <a:lnTo>
                  <a:pt x="616343" y="44284"/>
                </a:lnTo>
                <a:lnTo>
                  <a:pt x="663397" y="39281"/>
                </a:lnTo>
                <a:lnTo>
                  <a:pt x="711339" y="37592"/>
                </a:lnTo>
                <a:lnTo>
                  <a:pt x="765530" y="39789"/>
                </a:lnTo>
                <a:lnTo>
                  <a:pt x="818692" y="46278"/>
                </a:lnTo>
                <a:lnTo>
                  <a:pt x="870623" y="56857"/>
                </a:lnTo>
                <a:lnTo>
                  <a:pt x="921118" y="71386"/>
                </a:lnTo>
                <a:lnTo>
                  <a:pt x="969987" y="89687"/>
                </a:lnTo>
                <a:lnTo>
                  <a:pt x="1017028" y="111556"/>
                </a:lnTo>
                <a:lnTo>
                  <a:pt x="1062050" y="136855"/>
                </a:lnTo>
                <a:lnTo>
                  <a:pt x="1104836" y="165392"/>
                </a:lnTo>
                <a:lnTo>
                  <a:pt x="1145209" y="197002"/>
                </a:lnTo>
                <a:lnTo>
                  <a:pt x="1163243" y="200367"/>
                </a:lnTo>
                <a:lnTo>
                  <a:pt x="1182331" y="204546"/>
                </a:lnTo>
                <a:lnTo>
                  <a:pt x="1200734" y="209296"/>
                </a:lnTo>
                <a:lnTo>
                  <a:pt x="1216672" y="214350"/>
                </a:lnTo>
                <a:lnTo>
                  <a:pt x="1216672" y="213550"/>
                </a:lnTo>
                <a:lnTo>
                  <a:pt x="1179322" y="179070"/>
                </a:lnTo>
                <a:lnTo>
                  <a:pt x="1139545" y="147332"/>
                </a:lnTo>
                <a:lnTo>
                  <a:pt x="1097495" y="118465"/>
                </a:lnTo>
                <a:lnTo>
                  <a:pt x="1053338" y="92608"/>
                </a:lnTo>
                <a:lnTo>
                  <a:pt x="1007237" y="69926"/>
                </a:lnTo>
                <a:lnTo>
                  <a:pt x="959358" y="50533"/>
                </a:lnTo>
                <a:lnTo>
                  <a:pt x="919200" y="37592"/>
                </a:lnTo>
                <a:lnTo>
                  <a:pt x="909866" y="34582"/>
                </a:lnTo>
                <a:lnTo>
                  <a:pt x="909866" y="33782"/>
                </a:lnTo>
                <a:lnTo>
                  <a:pt x="1988896" y="40601"/>
                </a:lnTo>
                <a:lnTo>
                  <a:pt x="1988896" y="33782"/>
                </a:lnTo>
                <a:lnTo>
                  <a:pt x="1988896" y="6718"/>
                </a:lnTo>
                <a:close/>
              </a:path>
            </a:pathLst>
          </a:custGeom>
          <a:solidFill>
            <a:srgbClr val="FDFDFD"/>
          </a:solidFill>
        </p:spPr>
        <p:txBody>
          <a:bodyPr wrap="square" lIns="0" tIns="0" rIns="0" bIns="0" rtlCol="0"/>
          <a:lstStyle/>
          <a:p>
            <a:endParaRPr/>
          </a:p>
        </p:txBody>
      </p:sp>
      <p:sp>
        <p:nvSpPr>
          <p:cNvPr id="7" name="object 7"/>
          <p:cNvSpPr txBox="1">
            <a:spLocks noGrp="1"/>
          </p:cNvSpPr>
          <p:nvPr>
            <p:ph type="title"/>
          </p:nvPr>
        </p:nvSpPr>
        <p:spPr>
          <a:xfrm>
            <a:off x="691286" y="2681108"/>
            <a:ext cx="10744200" cy="3953005"/>
          </a:xfrm>
          <a:prstGeom prst="rect">
            <a:avLst/>
          </a:prstGeom>
        </p:spPr>
        <p:txBody>
          <a:bodyPr vert="horz" wrap="square" lIns="0" tIns="13335" rIns="0" bIns="0" rtlCol="0">
            <a:spAutoFit/>
          </a:bodyPr>
          <a:lstStyle/>
          <a:p>
            <a:pPr marL="12700" algn="ctr">
              <a:lnSpc>
                <a:spcPct val="100000"/>
              </a:lnSpc>
              <a:spcBef>
                <a:spcPts val="105"/>
              </a:spcBef>
            </a:pPr>
            <a:r>
              <a:rPr lang="en-US" sz="3200" dirty="0" smtClean="0">
                <a:solidFill>
                  <a:srgbClr val="FFFFFF"/>
                </a:solidFill>
              </a:rPr>
              <a:t>Feedback from the CERN – first Thematic Day </a:t>
            </a:r>
            <a:br>
              <a:rPr lang="en-US" sz="3200" dirty="0" smtClean="0">
                <a:solidFill>
                  <a:srgbClr val="FFFFFF"/>
                </a:solidFill>
              </a:rPr>
            </a:br>
            <a:r>
              <a:rPr lang="en-US" sz="3200" dirty="0" smtClean="0">
                <a:solidFill>
                  <a:srgbClr val="FFFFFF"/>
                </a:solidFill>
              </a:rPr>
              <a:t>19-20 </a:t>
            </a:r>
            <a:r>
              <a:rPr lang="en-US" sz="3200" dirty="0">
                <a:solidFill>
                  <a:srgbClr val="FFFFFF"/>
                </a:solidFill>
              </a:rPr>
              <a:t>September </a:t>
            </a:r>
            <a:r>
              <a:rPr lang="en-US" sz="3200" dirty="0" smtClean="0">
                <a:solidFill>
                  <a:srgbClr val="FFFFFF"/>
                </a:solidFill>
              </a:rPr>
              <a:t>2022 – On-line</a:t>
            </a:r>
            <a:r>
              <a:rPr lang="en-US" sz="3200" dirty="0">
                <a:solidFill>
                  <a:srgbClr val="FFFFFF"/>
                </a:solidFill>
              </a:rPr>
              <a:t/>
            </a:r>
            <a:br>
              <a:rPr lang="en-US" sz="3200" dirty="0">
                <a:solidFill>
                  <a:srgbClr val="FFFFFF"/>
                </a:solidFill>
              </a:rPr>
            </a:br>
            <a:r>
              <a:rPr lang="en-US" sz="3200" dirty="0">
                <a:solidFill>
                  <a:srgbClr val="FFFFFF"/>
                </a:solidFill>
              </a:rPr>
              <a:t/>
            </a:r>
            <a:br>
              <a:rPr lang="en-US" sz="3200" dirty="0">
                <a:solidFill>
                  <a:srgbClr val="FFFFFF"/>
                </a:solidFill>
              </a:rPr>
            </a:br>
            <a:r>
              <a:rPr lang="en-US" sz="3200" dirty="0">
                <a:solidFill>
                  <a:srgbClr val="FFFFFF"/>
                </a:solidFill>
              </a:rPr>
              <a:t>Cabling, assembly and industrialization of electrical cabinets/switchboards, power converters and </a:t>
            </a:r>
            <a:r>
              <a:rPr lang="en-US" sz="3200" dirty="0" smtClean="0">
                <a:solidFill>
                  <a:srgbClr val="FFFFFF"/>
                </a:solidFill>
              </a:rPr>
              <a:t>switchgears</a:t>
            </a:r>
            <a:br>
              <a:rPr lang="en-US" sz="3200" dirty="0" smtClean="0">
                <a:solidFill>
                  <a:srgbClr val="FFFFFF"/>
                </a:solidFill>
              </a:rPr>
            </a:br>
            <a:r>
              <a:rPr lang="en-US" sz="3200" dirty="0" smtClean="0">
                <a:solidFill>
                  <a:srgbClr val="FFFFFF"/>
                </a:solidFill>
              </a:rPr>
              <a:t/>
            </a:r>
            <a:br>
              <a:rPr lang="en-US" sz="3200" dirty="0" smtClean="0">
                <a:solidFill>
                  <a:srgbClr val="FFFFFF"/>
                </a:solidFill>
              </a:rPr>
            </a:br>
            <a:endParaRPr sz="3200" dirty="0"/>
          </a:p>
        </p:txBody>
      </p:sp>
      <p:sp>
        <p:nvSpPr>
          <p:cNvPr id="8" name="object 8"/>
          <p:cNvSpPr txBox="1"/>
          <p:nvPr/>
        </p:nvSpPr>
        <p:spPr>
          <a:xfrm>
            <a:off x="3886200" y="6198391"/>
            <a:ext cx="4978400" cy="341119"/>
          </a:xfrm>
          <a:prstGeom prst="rect">
            <a:avLst/>
          </a:prstGeom>
        </p:spPr>
        <p:txBody>
          <a:bodyPr vert="horz" wrap="square" lIns="0" tIns="63500" rIns="0" bIns="0" rtlCol="0">
            <a:spAutoFit/>
          </a:bodyPr>
          <a:lstStyle/>
          <a:p>
            <a:pPr marL="12700">
              <a:lnSpc>
                <a:spcPct val="100000"/>
              </a:lnSpc>
              <a:spcBef>
                <a:spcPts val="500"/>
              </a:spcBef>
            </a:pPr>
            <a:r>
              <a:rPr lang="en-US" sz="1800" dirty="0" smtClean="0">
                <a:solidFill>
                  <a:srgbClr val="FFFFFF"/>
                </a:solidFill>
                <a:latin typeface="Arial"/>
                <a:cs typeface="Arial"/>
              </a:rPr>
              <a:t>Lisa </a:t>
            </a:r>
            <a:r>
              <a:rPr lang="en-US" dirty="0" smtClean="0">
                <a:solidFill>
                  <a:srgbClr val="FFFFFF"/>
                </a:solidFill>
                <a:latin typeface="Arial"/>
                <a:cs typeface="Arial"/>
              </a:rPr>
              <a:t>Bellini-Devictor (</a:t>
            </a:r>
            <a:r>
              <a:rPr lang="en-US" sz="1800" dirty="0" smtClean="0">
                <a:solidFill>
                  <a:srgbClr val="FFFFFF"/>
                </a:solidFill>
                <a:latin typeface="Arial"/>
                <a:cs typeface="Arial"/>
              </a:rPr>
              <a:t>Daniel Schoerling) IPT-PI</a:t>
            </a:r>
            <a:endParaRPr sz="1800" dirty="0">
              <a:latin typeface="Arial"/>
              <a:cs typeface="Arial"/>
            </a:endParaRPr>
          </a:p>
        </p:txBody>
      </p:sp>
      <p:sp>
        <p:nvSpPr>
          <p:cNvPr id="9" name="Slide Number Placeholder 8"/>
          <p:cNvSpPr>
            <a:spLocks noGrp="1"/>
          </p:cNvSpPr>
          <p:nvPr>
            <p:ph type="sldNum" sz="quarter" idx="7"/>
          </p:nvPr>
        </p:nvSpPr>
        <p:spPr/>
        <p:txBody>
          <a:bodyPr/>
          <a:lstStyle/>
          <a:p>
            <a:pPr marL="38100">
              <a:lnSpc>
                <a:spcPct val="100000"/>
              </a:lnSpc>
            </a:pPr>
            <a:fld id="{81D60167-4931-47E6-BA6A-407CBD079E47}" type="slidenum">
              <a:rPr lang="en-GB" spc="-25" smtClean="0"/>
              <a:t>1</a:t>
            </a:fld>
            <a:endParaRPr lang="en-GB" spc="-25"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921"/>
            <a:ext cx="12192000" cy="574040"/>
          </a:xfrm>
        </p:spPr>
        <p:txBody>
          <a:bodyPr/>
          <a:lstStyle/>
          <a:p>
            <a:pPr algn="l"/>
            <a:r>
              <a:rPr lang="en-US" dirty="0" smtClean="0"/>
              <a:t>Timeline</a:t>
            </a:r>
            <a:endParaRPr lang="en-GB" dirty="0"/>
          </a:p>
        </p:txBody>
      </p:sp>
      <p:sp>
        <p:nvSpPr>
          <p:cNvPr id="4" name="Slide Number Placeholder 3"/>
          <p:cNvSpPr>
            <a:spLocks noGrp="1"/>
          </p:cNvSpPr>
          <p:nvPr>
            <p:ph type="sldNum" sz="quarter" idx="7"/>
          </p:nvPr>
        </p:nvSpPr>
        <p:spPr/>
        <p:txBody>
          <a:bodyPr/>
          <a:lstStyle/>
          <a:p>
            <a:pPr marL="38100">
              <a:lnSpc>
                <a:spcPct val="100000"/>
              </a:lnSpc>
            </a:pPr>
            <a:fld id="{81D60167-4931-47E6-BA6A-407CBD079E47}" type="slidenum">
              <a:rPr lang="en-GB" spc="-25" smtClean="0"/>
              <a:t>2</a:t>
            </a:fld>
            <a:endParaRPr lang="en-GB" spc="-25" dirty="0"/>
          </a:p>
        </p:txBody>
      </p:sp>
      <p:sp>
        <p:nvSpPr>
          <p:cNvPr id="6" name="Content Placeholder 2"/>
          <p:cNvSpPr txBox="1">
            <a:spLocks/>
          </p:cNvSpPr>
          <p:nvPr/>
        </p:nvSpPr>
        <p:spPr>
          <a:xfrm>
            <a:off x="381000" y="914400"/>
            <a:ext cx="10800000" cy="4409398"/>
          </a:xfrm>
          <a:prstGeom prst="rect">
            <a:avLst/>
          </a:prstGeom>
        </p:spPr>
        <p:txBody>
          <a:bodyPr wrap="square" lIns="0" tIns="0" rIns="0" bIns="0">
            <a:noAutofit/>
          </a:bodyPr>
          <a:lstStyle>
            <a:lvl1pPr marL="0">
              <a:defRPr b="0" i="0">
                <a:solidFill>
                  <a:schemeClr val="tx1"/>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342900" indent="-342900">
              <a:spcAft>
                <a:spcPts val="1200"/>
              </a:spcAft>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ILO Forum March 2022</a:t>
            </a:r>
            <a:r>
              <a:rPr lang="en-US" sz="2000" dirty="0" smtClean="0">
                <a:latin typeface="Arial" panose="020B0604020202020204" pitchFamily="34" charset="0"/>
                <a:cs typeface="Arial" panose="020B0604020202020204" pitchFamily="34" charset="0"/>
              </a:rPr>
              <a:t>: suggestion of a first thematic day on Power Conversion </a:t>
            </a:r>
          </a:p>
          <a:p>
            <a:pPr marL="342900" indent="-342900">
              <a:spcAft>
                <a:spcPts val="1200"/>
              </a:spcAft>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Informal </a:t>
            </a:r>
            <a:r>
              <a:rPr lang="en-US" sz="2000" b="1" dirty="0">
                <a:latin typeface="Arial" panose="020B0604020202020204" pitchFamily="34" charset="0"/>
                <a:cs typeface="Arial" panose="020B0604020202020204" pitchFamily="34" charset="0"/>
              </a:rPr>
              <a:t>ILO forum Mid-June 2022</a:t>
            </a:r>
            <a:r>
              <a:rPr lang="en-US" sz="2000" dirty="0">
                <a:latin typeface="Arial" panose="020B0604020202020204" pitchFamily="34" charset="0"/>
                <a:cs typeface="Arial" panose="020B0604020202020204" pitchFamily="34" charset="0"/>
              </a:rPr>
              <a:t>: discussion </a:t>
            </a:r>
            <a:r>
              <a:rPr lang="en-US" sz="2000" dirty="0" smtClean="0">
                <a:latin typeface="Arial" panose="020B0604020202020204" pitchFamily="34" charset="0"/>
                <a:cs typeface="Arial" panose="020B0604020202020204" pitchFamily="34" charset="0"/>
              </a:rPr>
              <a:t>about </a:t>
            </a:r>
            <a:r>
              <a:rPr lang="en-US" sz="2000" dirty="0">
                <a:latin typeface="Arial" panose="020B0604020202020204" pitchFamily="34" charset="0"/>
                <a:cs typeface="Arial" panose="020B0604020202020204" pitchFamily="34" charset="0"/>
              </a:rPr>
              <a:t>thematic day </a:t>
            </a:r>
            <a:r>
              <a:rPr lang="en-US" sz="2000" dirty="0" smtClean="0">
                <a:latin typeface="Arial" panose="020B0604020202020204" pitchFamily="34" charset="0"/>
                <a:cs typeface="Arial" panose="020B0604020202020204" pitchFamily="34" charset="0"/>
              </a:rPr>
              <a:t>in September on </a:t>
            </a:r>
            <a:r>
              <a:rPr lang="en-GB" sz="2000"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Cabling, assembly and industrialization of electrical cabinets/switchboards and switchgears”</a:t>
            </a:r>
          </a:p>
          <a:p>
            <a:pPr marL="342900" indent="-342900">
              <a:spcAft>
                <a:spcPts val="1200"/>
              </a:spcAft>
              <a:buFont typeface="Arial" panose="020B0604020202020204" pitchFamily="34" charset="0"/>
              <a:buChar char="•"/>
            </a:pPr>
            <a:r>
              <a:rPr lang="en-US" sz="2000" b="1" dirty="0">
                <a:latin typeface="Arial" panose="020B0604020202020204" pitchFamily="34" charset="0"/>
                <a:cs typeface="Arial" panose="020B0604020202020204" pitchFamily="34" charset="0"/>
              </a:rPr>
              <a:t>27 June 2022:</a:t>
            </a:r>
            <a:r>
              <a:rPr lang="en-US" sz="2000" dirty="0">
                <a:latin typeface="Arial" panose="020B0604020202020204" pitchFamily="34" charset="0"/>
                <a:cs typeface="Arial" panose="020B0604020202020204" pitchFamily="34" charset="0"/>
              </a:rPr>
              <a:t> Email from CERN-IPT to all ILOs </a:t>
            </a:r>
          </a:p>
          <a:p>
            <a:pPr marL="800100" lvl="1" indent="-342900">
              <a:spcAft>
                <a:spcPts val="1200"/>
              </a:spcAft>
              <a:buFont typeface="Arial" panose="020B0604020202020204" pitchFamily="34" charset="0"/>
              <a:buChar char="•"/>
            </a:pPr>
            <a:r>
              <a:rPr lang="en-US" sz="2000" dirty="0">
                <a:latin typeface="Arial" panose="020B0604020202020204" pitchFamily="34" charset="0"/>
                <a:cs typeface="Arial" panose="020B0604020202020204" pitchFamily="34" charset="0"/>
              </a:rPr>
              <a:t>confirming the event, date, outline </a:t>
            </a:r>
            <a:r>
              <a:rPr lang="en-US" sz="2000" dirty="0" err="1">
                <a:latin typeface="Arial" panose="020B0604020202020204" pitchFamily="34" charset="0"/>
                <a:cs typeface="Arial" panose="020B0604020202020204" pitchFamily="34" charset="0"/>
              </a:rPr>
              <a:t>programme</a:t>
            </a:r>
            <a:r>
              <a:rPr lang="en-US" sz="2000" dirty="0">
                <a:latin typeface="Arial" panose="020B0604020202020204" pitchFamily="34" charset="0"/>
                <a:cs typeface="Arial" panose="020B0604020202020204" pitchFamily="34" charset="0"/>
              </a:rPr>
              <a:t> and examples</a:t>
            </a:r>
          </a:p>
          <a:p>
            <a:pPr marL="800100" lvl="1" indent="-342900">
              <a:spcAft>
                <a:spcPts val="1200"/>
              </a:spcAft>
              <a:buFont typeface="Arial" panose="020B0604020202020204" pitchFamily="34" charset="0"/>
              <a:buChar char="•"/>
            </a:pPr>
            <a:r>
              <a:rPr lang="en-US" sz="2000" dirty="0">
                <a:latin typeface="Arial" panose="020B0604020202020204" pitchFamily="34" charset="0"/>
                <a:cs typeface="Arial" panose="020B0604020202020204" pitchFamily="34" charset="0"/>
              </a:rPr>
              <a:t>CERN participants and examples of forthcoming needs in the specific field </a:t>
            </a:r>
          </a:p>
          <a:p>
            <a:pPr marL="800100" lvl="1" indent="-342900">
              <a:spcAft>
                <a:spcPts val="1200"/>
              </a:spcAft>
              <a:buFont typeface="Arial" panose="020B0604020202020204" pitchFamily="34" charset="0"/>
              <a:buChar char="•"/>
            </a:pPr>
            <a:r>
              <a:rPr lang="en-US" sz="2000" dirty="0">
                <a:latin typeface="Arial" panose="020B0604020202020204" pitchFamily="34" charset="0"/>
                <a:cs typeface="Arial" panose="020B0604020202020204" pitchFamily="34" charset="0"/>
              </a:rPr>
              <a:t>calling for list of participating companies </a:t>
            </a:r>
          </a:p>
          <a:p>
            <a:pPr marL="342900" indent="-342900">
              <a:spcAft>
                <a:spcPts val="1200"/>
              </a:spcAft>
              <a:buFont typeface="Arial" panose="020B0604020202020204" pitchFamily="34" charset="0"/>
              <a:buChar char="•"/>
            </a:pPr>
            <a:r>
              <a:rPr lang="fr-CH" sz="2000" b="1" dirty="0">
                <a:latin typeface="Arial" panose="020B0604020202020204" pitchFamily="34" charset="0"/>
                <a:cs typeface="Arial" panose="020B0604020202020204" pitchFamily="34" charset="0"/>
              </a:rPr>
              <a:t>6 </a:t>
            </a:r>
            <a:r>
              <a:rPr lang="fr-CH" sz="2000" b="1" dirty="0" err="1">
                <a:latin typeface="Arial" panose="020B0604020202020204" pitchFamily="34" charset="0"/>
                <a:cs typeface="Arial" panose="020B0604020202020204" pitchFamily="34" charset="0"/>
              </a:rPr>
              <a:t>September</a:t>
            </a:r>
            <a:r>
              <a:rPr lang="fr-CH" sz="2000" b="1" dirty="0">
                <a:latin typeface="Arial" panose="020B0604020202020204" pitchFamily="34" charset="0"/>
                <a:cs typeface="Arial" panose="020B0604020202020204" pitchFamily="34" charset="0"/>
              </a:rPr>
              <a:t> 2022</a:t>
            </a:r>
            <a:r>
              <a:rPr lang="fr-CH" sz="2000"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Agenda and B2match tool on line for setting up  meetings</a:t>
            </a:r>
          </a:p>
          <a:p>
            <a:pPr marL="342900" indent="-342900">
              <a:spcAft>
                <a:spcPts val="1200"/>
              </a:spcAft>
              <a:buFont typeface="Arial" panose="020B0604020202020204" pitchFamily="34" charset="0"/>
              <a:buChar char="•"/>
            </a:pPr>
            <a:r>
              <a:rPr lang="en-GB" sz="2000" b="1" dirty="0">
                <a:latin typeface="Arial" panose="020B0604020202020204" pitchFamily="34" charset="0"/>
                <a:cs typeface="Arial" panose="020B0604020202020204" pitchFamily="34" charset="0"/>
              </a:rPr>
              <a:t>12 September 2022</a:t>
            </a:r>
            <a:r>
              <a:rPr lang="en-GB" sz="2000" dirty="0">
                <a:latin typeface="Arial" panose="020B0604020202020204" pitchFamily="34" charset="0"/>
                <a:cs typeface="Arial" panose="020B0604020202020204" pitchFamily="34" charset="0"/>
              </a:rPr>
              <a:t>: final deadline for proposing participating firms</a:t>
            </a:r>
          </a:p>
          <a:p>
            <a:pPr marL="342900" indent="-342900">
              <a:spcAft>
                <a:spcPts val="1200"/>
              </a:spcAft>
              <a:buFont typeface="Arial" panose="020B0604020202020204" pitchFamily="34" charset="0"/>
              <a:buChar char="•"/>
            </a:pPr>
            <a:r>
              <a:rPr lang="en-GB" sz="2000" b="1" dirty="0">
                <a:latin typeface="Arial" panose="020B0604020202020204" pitchFamily="34" charset="0"/>
                <a:cs typeface="Arial" panose="020B0604020202020204" pitchFamily="34" charset="0"/>
              </a:rPr>
              <a:t>19-20 September 2022</a:t>
            </a:r>
            <a:r>
              <a:rPr lang="en-GB" sz="2000" dirty="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Event with presentations on first half day </a:t>
            </a:r>
            <a:r>
              <a:rPr lang="en-GB" sz="2000" dirty="0">
                <a:latin typeface="Arial" panose="020B0604020202020204" pitchFamily="34" charset="0"/>
                <a:cs typeface="Arial" panose="020B0604020202020204" pitchFamily="34" charset="0"/>
              </a:rPr>
              <a:t>(4 departments) </a:t>
            </a:r>
            <a:r>
              <a:rPr lang="en-GB" sz="2000" dirty="0" smtClean="0">
                <a:latin typeface="Arial" panose="020B0604020202020204" pitchFamily="34" charset="0"/>
                <a:cs typeface="Arial" panose="020B0604020202020204" pitchFamily="34" charset="0"/>
              </a:rPr>
              <a:t>followed by B2B meetings </a:t>
            </a:r>
          </a:p>
          <a:p>
            <a:pPr>
              <a:spcAft>
                <a:spcPts val="1200"/>
              </a:spcAft>
            </a:pPr>
            <a:endParaRPr lang="en-US" sz="2000" b="1" dirty="0" smtClean="0">
              <a:latin typeface="Arial" panose="020B0604020202020204" pitchFamily="34" charset="0"/>
              <a:cs typeface="Arial" panose="020B0604020202020204" pitchFamily="34" charset="0"/>
            </a:endParaRPr>
          </a:p>
          <a:p>
            <a:pPr>
              <a:spcAft>
                <a:spcPts val="1200"/>
              </a:spcAft>
            </a:pPr>
            <a:endParaRPr lang="en-GB" sz="2000" dirty="0"/>
          </a:p>
        </p:txBody>
      </p:sp>
    </p:spTree>
    <p:extLst>
      <p:ext uri="{BB962C8B-B14F-4D97-AF65-F5344CB8AC3E}">
        <p14:creationId xmlns:p14="http://schemas.microsoft.com/office/powerpoint/2010/main" val="3537099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062" y="76200"/>
            <a:ext cx="12538176" cy="566822"/>
          </a:xfrm>
          <a:prstGeom prst="rect">
            <a:avLst/>
          </a:prstGeom>
        </p:spPr>
        <p:txBody>
          <a:bodyPr vert="horz" wrap="square" lIns="0" tIns="12700" rIns="0" bIns="0" rtlCol="0">
            <a:spAutoFit/>
          </a:bodyPr>
          <a:lstStyle/>
          <a:p>
            <a:pPr marL="12700">
              <a:spcBef>
                <a:spcPts val="100"/>
              </a:spcBef>
            </a:pPr>
            <a:r>
              <a:rPr lang="en-US" dirty="0" smtClean="0"/>
              <a:t>Statistics</a:t>
            </a:r>
            <a:endParaRPr dirty="0"/>
          </a:p>
        </p:txBody>
      </p:sp>
      <p:sp>
        <p:nvSpPr>
          <p:cNvPr id="5" name="Slide Number Placeholder 4"/>
          <p:cNvSpPr>
            <a:spLocks noGrp="1"/>
          </p:cNvSpPr>
          <p:nvPr>
            <p:ph type="sldNum" sz="quarter" idx="7"/>
          </p:nvPr>
        </p:nvSpPr>
        <p:spPr/>
        <p:txBody>
          <a:bodyPr/>
          <a:lstStyle/>
          <a:p>
            <a:pPr marL="38100">
              <a:lnSpc>
                <a:spcPct val="100000"/>
              </a:lnSpc>
            </a:pPr>
            <a:fld id="{81D60167-4931-47E6-BA6A-407CBD079E47}" type="slidenum">
              <a:rPr lang="en-GB" spc="-25" smtClean="0"/>
              <a:t>3</a:t>
            </a:fld>
            <a:endParaRPr lang="en-GB" spc="-25" dirty="0"/>
          </a:p>
        </p:txBody>
      </p:sp>
      <p:sp>
        <p:nvSpPr>
          <p:cNvPr id="10" name="TextBox 9"/>
          <p:cNvSpPr txBox="1"/>
          <p:nvPr/>
        </p:nvSpPr>
        <p:spPr>
          <a:xfrm>
            <a:off x="76200" y="1238984"/>
            <a:ext cx="5181600" cy="4247317"/>
          </a:xfrm>
          <a:prstGeom prst="rect">
            <a:avLst/>
          </a:prstGeom>
          <a:noFill/>
        </p:spPr>
        <p:txBody>
          <a:bodyPr wrap="square" rtlCol="0">
            <a:spAutoFit/>
          </a:bodyPr>
          <a:lstStyle/>
          <a:p>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Up to 85 participants to the webinar</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60 companies participating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15 MS – 2 AMS represented: </a:t>
            </a:r>
          </a:p>
          <a:p>
            <a:r>
              <a:rPr lang="en-US" dirty="0"/>
              <a:t>	</a:t>
            </a:r>
            <a:r>
              <a:rPr lang="en-US" dirty="0" smtClean="0"/>
              <a:t>3 VPB </a:t>
            </a:r>
          </a:p>
          <a:p>
            <a:r>
              <a:rPr lang="en-US" dirty="0"/>
              <a:t>	</a:t>
            </a:r>
            <a:r>
              <a:rPr lang="en-US" dirty="0" smtClean="0"/>
              <a:t>9 PB </a:t>
            </a:r>
            <a:endParaRPr lang="en-US" dirty="0"/>
          </a:p>
          <a:p>
            <a:r>
              <a:rPr lang="en-US" dirty="0" smtClean="0"/>
              <a:t>	5 WB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31 companies were invited to meetings</a:t>
            </a:r>
          </a:p>
          <a:p>
            <a:endParaRPr lang="en-US" dirty="0"/>
          </a:p>
          <a:p>
            <a:endParaRPr lang="en-US" dirty="0" smtClean="0"/>
          </a:p>
          <a:p>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523017414"/>
              </p:ext>
            </p:extLst>
          </p:nvPr>
        </p:nvGraphicFramePr>
        <p:xfrm>
          <a:off x="6019800" y="1447800"/>
          <a:ext cx="4573312" cy="4495794"/>
        </p:xfrm>
        <a:graphic>
          <a:graphicData uri="http://schemas.openxmlformats.org/drawingml/2006/table">
            <a:tbl>
              <a:tblPr>
                <a:tableStyleId>{5C22544A-7EE6-4342-B048-85BDC9FD1C3A}</a:tableStyleId>
              </a:tblPr>
              <a:tblGrid>
                <a:gridCol w="1176028">
                  <a:extLst>
                    <a:ext uri="{9D8B030D-6E8A-4147-A177-3AD203B41FA5}">
                      <a16:colId xmlns:a16="http://schemas.microsoft.com/office/drawing/2014/main" val="3785220384"/>
                    </a:ext>
                  </a:extLst>
                </a:gridCol>
                <a:gridCol w="1515992">
                  <a:extLst>
                    <a:ext uri="{9D8B030D-6E8A-4147-A177-3AD203B41FA5}">
                      <a16:colId xmlns:a16="http://schemas.microsoft.com/office/drawing/2014/main" val="927112740"/>
                    </a:ext>
                  </a:extLst>
                </a:gridCol>
                <a:gridCol w="1881292">
                  <a:extLst>
                    <a:ext uri="{9D8B030D-6E8A-4147-A177-3AD203B41FA5}">
                      <a16:colId xmlns:a16="http://schemas.microsoft.com/office/drawing/2014/main" val="4286772209"/>
                    </a:ext>
                  </a:extLst>
                </a:gridCol>
              </a:tblGrid>
              <a:tr h="232410">
                <a:tc>
                  <a:txBody>
                    <a:bodyPr/>
                    <a:lstStyle/>
                    <a:p>
                      <a:pPr algn="l" fontAlgn="b"/>
                      <a:r>
                        <a:rPr lang="en-GB" sz="1100" b="1" u="none" strike="noStrike" dirty="0">
                          <a:effectLst/>
                        </a:rPr>
                        <a:t>Country</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b="1" u="none" strike="noStrike" dirty="0">
                          <a:effectLst/>
                        </a:rPr>
                        <a:t>Number of firms</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b="1" u="none" strike="noStrike" dirty="0">
                          <a:effectLst/>
                        </a:rPr>
                        <a:t>Number of meetings</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0370028"/>
                  </a:ext>
                </a:extLst>
              </a:tr>
              <a:tr h="232410">
                <a:tc>
                  <a:txBody>
                    <a:bodyPr/>
                    <a:lstStyle/>
                    <a:p>
                      <a:pPr algn="l" fontAlgn="b"/>
                      <a:r>
                        <a:rPr lang="en-GB" sz="1100" u="none" strike="noStrike">
                          <a:effectLst/>
                        </a:rPr>
                        <a:t>Belgium</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84517015"/>
                  </a:ext>
                </a:extLst>
              </a:tr>
              <a:tr h="312414">
                <a:tc>
                  <a:txBody>
                    <a:bodyPr/>
                    <a:lstStyle/>
                    <a:p>
                      <a:pPr algn="l" fontAlgn="b"/>
                      <a:r>
                        <a:rPr lang="en-GB" sz="1100" u="none" strike="noStrike">
                          <a:effectLst/>
                        </a:rPr>
                        <a:t>Czech Republic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8986914"/>
                  </a:ext>
                </a:extLst>
              </a:tr>
              <a:tr h="232410">
                <a:tc>
                  <a:txBody>
                    <a:bodyPr/>
                    <a:lstStyle/>
                    <a:p>
                      <a:pPr algn="l" fontAlgn="b"/>
                      <a:r>
                        <a:rPr lang="en-GB" sz="1100" u="none" strike="noStrike">
                          <a:effectLst/>
                        </a:rPr>
                        <a:t>Denmark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04336926"/>
                  </a:ext>
                </a:extLst>
              </a:tr>
              <a:tr h="232410">
                <a:tc>
                  <a:txBody>
                    <a:bodyPr/>
                    <a:lstStyle/>
                    <a:p>
                      <a:pPr algn="l" fontAlgn="b"/>
                      <a:r>
                        <a:rPr lang="en-GB" sz="1100" u="none" strike="noStrike">
                          <a:effectLst/>
                        </a:rPr>
                        <a:t>Finland</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0</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59034307"/>
                  </a:ext>
                </a:extLst>
              </a:tr>
              <a:tr h="232410">
                <a:tc>
                  <a:txBody>
                    <a:bodyPr/>
                    <a:lstStyle/>
                    <a:p>
                      <a:pPr algn="l" fontAlgn="b"/>
                      <a:r>
                        <a:rPr lang="en-GB" sz="1100" u="none" strike="noStrike">
                          <a:effectLst/>
                        </a:rPr>
                        <a:t>France</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22323214"/>
                  </a:ext>
                </a:extLst>
              </a:tr>
              <a:tr h="232410">
                <a:tc>
                  <a:txBody>
                    <a:bodyPr/>
                    <a:lstStyle/>
                    <a:p>
                      <a:pPr algn="l" fontAlgn="b"/>
                      <a:r>
                        <a:rPr lang="en-GB" sz="1100" u="none" strike="noStrike">
                          <a:effectLst/>
                        </a:rPr>
                        <a:t>Germany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2</a:t>
                      </a:r>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46131125"/>
                  </a:ext>
                </a:extLst>
              </a:tr>
              <a:tr h="232410">
                <a:tc>
                  <a:txBody>
                    <a:bodyPr/>
                    <a:lstStyle/>
                    <a:p>
                      <a:pPr algn="l" fontAlgn="b"/>
                      <a:r>
                        <a:rPr lang="en-GB" sz="1100" u="none" strike="noStrike">
                          <a:effectLst/>
                        </a:rPr>
                        <a:t>Greece</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16625435"/>
                  </a:ext>
                </a:extLst>
              </a:tr>
              <a:tr h="232410">
                <a:tc>
                  <a:txBody>
                    <a:bodyPr/>
                    <a:lstStyle/>
                    <a:p>
                      <a:pPr algn="l" fontAlgn="b"/>
                      <a:r>
                        <a:rPr lang="en-GB" sz="1100" u="none" strike="noStrike">
                          <a:effectLst/>
                        </a:rPr>
                        <a:t>Hungary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43233173"/>
                  </a:ext>
                </a:extLst>
              </a:tr>
              <a:tr h="232410">
                <a:tc>
                  <a:txBody>
                    <a:bodyPr/>
                    <a:lstStyle/>
                    <a:p>
                      <a:pPr algn="l" fontAlgn="b"/>
                      <a:r>
                        <a:rPr lang="en-GB" sz="1100" u="none" strike="noStrike">
                          <a:effectLst/>
                        </a:rPr>
                        <a:t>Italy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1798939"/>
                  </a:ext>
                </a:extLst>
              </a:tr>
              <a:tr h="232410">
                <a:tc>
                  <a:txBody>
                    <a:bodyPr/>
                    <a:lstStyle/>
                    <a:p>
                      <a:pPr algn="l" fontAlgn="b"/>
                      <a:r>
                        <a:rPr lang="en-GB" sz="1100" u="none" strike="noStrike">
                          <a:effectLst/>
                        </a:rPr>
                        <a:t>Norway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41677667"/>
                  </a:ext>
                </a:extLst>
              </a:tr>
              <a:tr h="232410">
                <a:tc>
                  <a:txBody>
                    <a:bodyPr/>
                    <a:lstStyle/>
                    <a:p>
                      <a:pPr algn="l" fontAlgn="b"/>
                      <a:r>
                        <a:rPr lang="en-GB" sz="1100" u="none" strike="noStrike">
                          <a:effectLst/>
                        </a:rPr>
                        <a:t>Portugal</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17079234"/>
                  </a:ext>
                </a:extLst>
              </a:tr>
              <a:tr h="232410">
                <a:tc>
                  <a:txBody>
                    <a:bodyPr/>
                    <a:lstStyle/>
                    <a:p>
                      <a:pPr algn="l" fontAlgn="b"/>
                      <a:r>
                        <a:rPr lang="en-GB" sz="1100" u="none" strike="noStrike">
                          <a:effectLst/>
                        </a:rPr>
                        <a:t>Slovenia</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25008307"/>
                  </a:ext>
                </a:extLst>
              </a:tr>
              <a:tr h="232410">
                <a:tc>
                  <a:txBody>
                    <a:bodyPr/>
                    <a:lstStyle/>
                    <a:p>
                      <a:pPr algn="l" fontAlgn="b"/>
                      <a:r>
                        <a:rPr lang="en-GB" sz="1100" u="none" strike="noStrike">
                          <a:effectLst/>
                        </a:rPr>
                        <a:t>Spain</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21</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125552"/>
                  </a:ext>
                </a:extLst>
              </a:tr>
              <a:tr h="232410">
                <a:tc>
                  <a:txBody>
                    <a:bodyPr/>
                    <a:lstStyle/>
                    <a:p>
                      <a:pPr algn="l" fontAlgn="b"/>
                      <a:r>
                        <a:rPr lang="en-GB" sz="1100" u="none" strike="noStrike">
                          <a:effectLst/>
                        </a:rPr>
                        <a:t>Sweden</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962580"/>
                  </a:ext>
                </a:extLst>
              </a:tr>
              <a:tr h="232410">
                <a:tc>
                  <a:txBody>
                    <a:bodyPr/>
                    <a:lstStyle/>
                    <a:p>
                      <a:pPr algn="l" fontAlgn="b"/>
                      <a:r>
                        <a:rPr lang="en-GB" sz="1100" u="none" strike="noStrike" dirty="0">
                          <a:effectLst/>
                        </a:rPr>
                        <a:t>Switzerland</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8240139"/>
                  </a:ext>
                </a:extLst>
              </a:tr>
              <a:tr h="232410">
                <a:tc>
                  <a:txBody>
                    <a:bodyPr/>
                    <a:lstStyle/>
                    <a:p>
                      <a:pPr algn="l" fontAlgn="b"/>
                      <a:r>
                        <a:rPr lang="en-GB" sz="1100" u="none" strike="noStrike">
                          <a:effectLst/>
                        </a:rPr>
                        <a:t>Turkey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68368675"/>
                  </a:ext>
                </a:extLst>
              </a:tr>
              <a:tr h="232410">
                <a:tc>
                  <a:txBody>
                    <a:bodyPr/>
                    <a:lstStyle/>
                    <a:p>
                      <a:pPr algn="l" fontAlgn="b"/>
                      <a:r>
                        <a:rPr lang="en-GB" sz="1100" u="none" strike="noStrike">
                          <a:effectLst/>
                        </a:rPr>
                        <a:t>UK</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75764060"/>
                  </a:ext>
                </a:extLst>
              </a:tr>
              <a:tr h="232410">
                <a:tc>
                  <a:txBody>
                    <a:bodyPr/>
                    <a:lstStyle/>
                    <a:p>
                      <a:pPr algn="l" fontAlgn="b"/>
                      <a:r>
                        <a:rPr lang="en-GB" sz="1100" b="1" u="none" strike="noStrike" dirty="0">
                          <a:effectLst/>
                        </a:rPr>
                        <a:t>TOTAL</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59</a:t>
                      </a:r>
                      <a:endParaRPr lang="en-GB"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1100" b="1" u="none" strike="noStrike" dirty="0">
                          <a:effectLst/>
                        </a:rPr>
                        <a:t>64</a:t>
                      </a:r>
                      <a:endParaRPr lang="en-GB"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61211368"/>
                  </a:ext>
                </a:extLst>
              </a:tr>
            </a:tbl>
          </a:graphicData>
        </a:graphic>
      </p:graphicFrame>
      <p:sp>
        <p:nvSpPr>
          <p:cNvPr id="3" name="TextBox 2"/>
          <p:cNvSpPr txBox="1"/>
          <p:nvPr/>
        </p:nvSpPr>
        <p:spPr>
          <a:xfrm>
            <a:off x="6019800" y="795422"/>
            <a:ext cx="4495800" cy="646331"/>
          </a:xfrm>
          <a:prstGeom prst="rect">
            <a:avLst/>
          </a:prstGeom>
          <a:noFill/>
        </p:spPr>
        <p:txBody>
          <a:bodyPr wrap="square" rtlCol="0">
            <a:spAutoFit/>
          </a:bodyPr>
          <a:lstStyle/>
          <a:p>
            <a:pPr algn="ctr"/>
            <a:r>
              <a:rPr lang="en-US" dirty="0" smtClean="0"/>
              <a:t>Statistics per country:</a:t>
            </a:r>
          </a:p>
          <a:p>
            <a:pPr algn="ctr"/>
            <a:endParaRPr lang="en-GB" dirty="0"/>
          </a:p>
        </p:txBody>
      </p:sp>
    </p:spTree>
    <p:extLst>
      <p:ext uri="{BB962C8B-B14F-4D97-AF65-F5344CB8AC3E}">
        <p14:creationId xmlns:p14="http://schemas.microsoft.com/office/powerpoint/2010/main" val="1949980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 y="228600"/>
            <a:ext cx="12538176" cy="566822"/>
          </a:xfrm>
          <a:prstGeom prst="rect">
            <a:avLst/>
          </a:prstGeom>
        </p:spPr>
        <p:txBody>
          <a:bodyPr vert="horz" wrap="square" lIns="0" tIns="12700" rIns="0" bIns="0" rtlCol="0">
            <a:spAutoFit/>
          </a:bodyPr>
          <a:lstStyle/>
          <a:p>
            <a:pPr marL="12700">
              <a:spcBef>
                <a:spcPts val="100"/>
              </a:spcBef>
            </a:pPr>
            <a:r>
              <a:rPr lang="fr-CH" dirty="0" smtClean="0"/>
              <a:t>Event Feedback (1/2)</a:t>
            </a:r>
            <a:endParaRPr dirty="0"/>
          </a:p>
        </p:txBody>
      </p:sp>
      <p:sp>
        <p:nvSpPr>
          <p:cNvPr id="5" name="Slide Number Placeholder 4"/>
          <p:cNvSpPr>
            <a:spLocks noGrp="1"/>
          </p:cNvSpPr>
          <p:nvPr>
            <p:ph type="sldNum" sz="quarter" idx="7"/>
          </p:nvPr>
        </p:nvSpPr>
        <p:spPr/>
        <p:txBody>
          <a:bodyPr/>
          <a:lstStyle/>
          <a:p>
            <a:pPr marL="38100">
              <a:lnSpc>
                <a:spcPct val="100000"/>
              </a:lnSpc>
            </a:pPr>
            <a:fld id="{81D60167-4931-47E6-BA6A-407CBD079E47}" type="slidenum">
              <a:rPr lang="en-GB" spc="-25" smtClean="0"/>
              <a:t>4</a:t>
            </a:fld>
            <a:endParaRPr lang="en-GB" spc="-25" dirty="0"/>
          </a:p>
        </p:txBody>
      </p:sp>
      <p:sp>
        <p:nvSpPr>
          <p:cNvPr id="10" name="TextBox 9"/>
          <p:cNvSpPr txBox="1"/>
          <p:nvPr/>
        </p:nvSpPr>
        <p:spPr>
          <a:xfrm>
            <a:off x="76200" y="1422292"/>
            <a:ext cx="5943600" cy="4247317"/>
          </a:xfrm>
          <a:prstGeom prst="rect">
            <a:avLst/>
          </a:prstGeom>
          <a:noFill/>
        </p:spPr>
        <p:txBody>
          <a:bodyPr wrap="square" rtlCol="0">
            <a:spAutoFit/>
          </a:bodyPr>
          <a:lstStyle/>
          <a:p>
            <a:r>
              <a:rPr lang="en-US" dirty="0" smtClean="0"/>
              <a:t>Questionnaire sent to : </a:t>
            </a:r>
          </a:p>
          <a:p>
            <a:pPr marL="285750" lvl="8" indent="-285750">
              <a:buFont typeface="Arial" panose="020B0604020202020204" pitchFamily="34" charset="0"/>
              <a:buChar char="•"/>
            </a:pPr>
            <a:r>
              <a:rPr lang="en-US" dirty="0" smtClean="0"/>
              <a:t>firms with B2B meetings, </a:t>
            </a:r>
          </a:p>
          <a:p>
            <a:pPr marL="285750" lvl="8" indent="-285750">
              <a:buFont typeface="Arial" panose="020B0604020202020204" pitchFamily="34" charset="0"/>
              <a:buChar char="•"/>
            </a:pPr>
            <a:r>
              <a:rPr lang="en-US" dirty="0" smtClean="0"/>
              <a:t>CERN technical officers with meetings,</a:t>
            </a:r>
          </a:p>
          <a:p>
            <a:pPr marL="285750" lvl="8" indent="-285750">
              <a:buFont typeface="Arial" panose="020B0604020202020204" pitchFamily="34" charset="0"/>
              <a:buChar char="•"/>
            </a:pPr>
            <a:r>
              <a:rPr lang="en-US" dirty="0" smtClean="0"/>
              <a:t>ILOs from countries with participating firms</a:t>
            </a:r>
          </a:p>
          <a:p>
            <a:pPr marL="285750" lvl="8" indent="-285750">
              <a:buFont typeface="Arial" panose="020B0604020202020204" pitchFamily="34" charset="0"/>
              <a:buChar char="•"/>
            </a:pPr>
            <a:endParaRPr lang="en-US" dirty="0"/>
          </a:p>
          <a:p>
            <a:pPr marL="285750" lvl="8" indent="-285750">
              <a:buFont typeface="Arial" panose="020B0604020202020204" pitchFamily="34" charset="0"/>
              <a:buChar char="•"/>
            </a:pPr>
            <a:endParaRPr lang="en-US" dirty="0"/>
          </a:p>
          <a:p>
            <a:pPr lvl="8"/>
            <a:r>
              <a:rPr lang="en-US" b="1" dirty="0" smtClean="0"/>
              <a:t>Three key stakeholder groups with different interests and expectations </a:t>
            </a:r>
          </a:p>
          <a:p>
            <a:endParaRPr lang="en-US" b="1" dirty="0" smtClean="0"/>
          </a:p>
          <a:p>
            <a:endParaRPr lang="en-US" b="1" dirty="0"/>
          </a:p>
          <a:p>
            <a:r>
              <a:rPr lang="en-US" b="1" dirty="0" smtClean="0"/>
              <a:t>11</a:t>
            </a:r>
            <a:r>
              <a:rPr lang="en-US" b="1" dirty="0" smtClean="0"/>
              <a:t> </a:t>
            </a:r>
            <a:r>
              <a:rPr lang="en-US" b="1" dirty="0" smtClean="0"/>
              <a:t>replies received </a:t>
            </a:r>
            <a:r>
              <a:rPr lang="en-US" dirty="0" smtClean="0"/>
              <a:t>(3 CERN contacts, 1 ILO, 7 Companies)</a:t>
            </a:r>
          </a:p>
          <a:p>
            <a:endParaRPr lang="en-US" dirty="0"/>
          </a:p>
          <a:p>
            <a:endParaRPr lang="en-US" dirty="0" smtClean="0"/>
          </a:p>
          <a:p>
            <a:endParaRPr lang="en-GB" dirty="0"/>
          </a:p>
        </p:txBody>
      </p:sp>
      <p:pic>
        <p:nvPicPr>
          <p:cNvPr id="12" name="Picture 1"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8163" y="1295400"/>
            <a:ext cx="5835359"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6262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 y="228600"/>
            <a:ext cx="12538176" cy="566822"/>
          </a:xfrm>
          <a:prstGeom prst="rect">
            <a:avLst/>
          </a:prstGeom>
        </p:spPr>
        <p:txBody>
          <a:bodyPr vert="horz" wrap="square" lIns="0" tIns="12700" rIns="0" bIns="0" rtlCol="0">
            <a:spAutoFit/>
          </a:bodyPr>
          <a:lstStyle/>
          <a:p>
            <a:pPr marL="12700">
              <a:spcBef>
                <a:spcPts val="100"/>
              </a:spcBef>
            </a:pPr>
            <a:r>
              <a:rPr lang="fr-CH" smtClean="0"/>
              <a:t>Event Feedback (2/2)</a:t>
            </a:r>
            <a:endParaRPr dirty="0"/>
          </a:p>
        </p:txBody>
      </p:sp>
      <p:sp>
        <p:nvSpPr>
          <p:cNvPr id="5" name="Slide Number Placeholder 4"/>
          <p:cNvSpPr>
            <a:spLocks noGrp="1"/>
          </p:cNvSpPr>
          <p:nvPr>
            <p:ph type="sldNum" sz="quarter" idx="7"/>
          </p:nvPr>
        </p:nvSpPr>
        <p:spPr/>
        <p:txBody>
          <a:bodyPr/>
          <a:lstStyle/>
          <a:p>
            <a:pPr marL="38100">
              <a:lnSpc>
                <a:spcPct val="100000"/>
              </a:lnSpc>
            </a:pPr>
            <a:fld id="{81D60167-4931-47E6-BA6A-407CBD079E47}" type="slidenum">
              <a:rPr lang="en-GB" spc="-25" smtClean="0"/>
              <a:t>5</a:t>
            </a:fld>
            <a:endParaRPr lang="en-GB" spc="-25" dirty="0"/>
          </a:p>
        </p:txBody>
      </p:sp>
      <p:sp>
        <p:nvSpPr>
          <p:cNvPr id="10" name="TextBox 9"/>
          <p:cNvSpPr txBox="1"/>
          <p:nvPr/>
        </p:nvSpPr>
        <p:spPr>
          <a:xfrm>
            <a:off x="1544688" y="990600"/>
            <a:ext cx="9601200" cy="4493538"/>
          </a:xfrm>
          <a:prstGeom prst="rect">
            <a:avLst/>
          </a:prstGeom>
          <a:noFill/>
        </p:spPr>
        <p:txBody>
          <a:bodyPr wrap="square" rtlCol="0">
            <a:spAutoFit/>
          </a:bodyPr>
          <a:lstStyle/>
          <a:p>
            <a:endParaRPr lang="en-US" dirty="0"/>
          </a:p>
          <a:p>
            <a:endParaRPr lang="en-US" dirty="0" smtClean="0"/>
          </a:p>
          <a:p>
            <a:r>
              <a:rPr lang="en-US" dirty="0" smtClean="0"/>
              <a:t>Positive feedback overall: </a:t>
            </a:r>
          </a:p>
          <a:p>
            <a:pPr marL="285750" indent="-285750">
              <a:buFont typeface="Arial" panose="020B0604020202020204" pitchFamily="34" charset="0"/>
              <a:buChar char="•"/>
            </a:pPr>
            <a:endParaRPr lang="en-US" sz="1600" i="1" dirty="0"/>
          </a:p>
          <a:p>
            <a:pPr marL="285750" lvl="8" indent="-285750">
              <a:buFont typeface="Arial" panose="020B0604020202020204" pitchFamily="34" charset="0"/>
              <a:buChar char="•"/>
            </a:pPr>
            <a:r>
              <a:rPr lang="en-US" i="1" dirty="0"/>
              <a:t>10/11 of respondents are likely to participate to similar events </a:t>
            </a:r>
          </a:p>
          <a:p>
            <a:pPr marL="285750" lvl="8" indent="-285750">
              <a:buFont typeface="Arial" panose="020B0604020202020204" pitchFamily="34" charset="0"/>
              <a:buChar char="•"/>
            </a:pPr>
            <a:r>
              <a:rPr lang="en-US" dirty="0" smtClean="0"/>
              <a:t> </a:t>
            </a:r>
            <a:r>
              <a:rPr lang="en-US" i="1" dirty="0" smtClean="0"/>
              <a:t>Efficient event</a:t>
            </a:r>
          </a:p>
          <a:p>
            <a:pPr marL="285750" lvl="8" indent="-285750">
              <a:buFont typeface="Arial" panose="020B0604020202020204" pitchFamily="34" charset="0"/>
              <a:buChar char="•"/>
            </a:pPr>
            <a:r>
              <a:rPr lang="en-US" i="1" dirty="0" smtClean="0"/>
              <a:t>Relevant and detailed presentations by CERN technical teams</a:t>
            </a:r>
          </a:p>
          <a:p>
            <a:pPr marL="285750" lvl="8" indent="-285750">
              <a:buFont typeface="Arial" panose="020B0604020202020204" pitchFamily="34" charset="0"/>
              <a:buChar char="•"/>
            </a:pPr>
            <a:r>
              <a:rPr lang="en-US" i="1" dirty="0" smtClean="0"/>
              <a:t>Detailed information about future projects   </a:t>
            </a:r>
            <a:endParaRPr lang="en-US" i="1" dirty="0" smtClean="0"/>
          </a:p>
          <a:p>
            <a:pPr marL="285750" indent="-285750">
              <a:buFont typeface="Arial" panose="020B0604020202020204" pitchFamily="34" charset="0"/>
              <a:buChar char="•"/>
            </a:pPr>
            <a:endParaRPr lang="en-US" dirty="0" smtClean="0"/>
          </a:p>
          <a:p>
            <a:endParaRPr lang="en-US" dirty="0" smtClean="0"/>
          </a:p>
          <a:p>
            <a:r>
              <a:rPr lang="en-US" dirty="0" smtClean="0"/>
              <a:t>Improvements: mainly related to </a:t>
            </a:r>
            <a:r>
              <a:rPr lang="en-US" dirty="0" smtClean="0"/>
              <a:t>Tool and Management of meetings </a:t>
            </a:r>
          </a:p>
          <a:p>
            <a:endParaRPr lang="en-US" dirty="0"/>
          </a:p>
          <a:p>
            <a:pPr marL="285750" lvl="8" indent="-285750">
              <a:buFont typeface="Arial" panose="020B0604020202020204" pitchFamily="34" charset="0"/>
              <a:buChar char="•"/>
            </a:pPr>
            <a:r>
              <a:rPr lang="en-US" i="1" dirty="0"/>
              <a:t>Improve follow up of participating firms and improve planning of meetings</a:t>
            </a:r>
          </a:p>
          <a:p>
            <a:pPr marL="285750" lvl="8" indent="-285750">
              <a:buFont typeface="Arial" panose="020B0604020202020204" pitchFamily="34" charset="0"/>
              <a:buChar char="•"/>
            </a:pPr>
            <a:r>
              <a:rPr lang="en-US" i="1" dirty="0"/>
              <a:t>Add “decline meeting request” option on the B2Match tool </a:t>
            </a:r>
          </a:p>
          <a:p>
            <a:endParaRPr lang="en-US" dirty="0" smtClean="0"/>
          </a:p>
          <a:p>
            <a:endParaRPr lang="en-GB" dirty="0"/>
          </a:p>
        </p:txBody>
      </p:sp>
    </p:spTree>
    <p:extLst>
      <p:ext uri="{BB962C8B-B14F-4D97-AF65-F5344CB8AC3E}">
        <p14:creationId xmlns:p14="http://schemas.microsoft.com/office/powerpoint/2010/main" val="35720727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19260894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C2366"/>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9426</TotalTime>
  <Words>536</Words>
  <Application>Microsoft Office PowerPoint</Application>
  <PresentationFormat>Widescreen</PresentationFormat>
  <Paragraphs>126</Paragraphs>
  <Slides>6</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Feedback from the CERN – first Thematic Day  19-20 September 2022 – On-line  Cabling, assembly and industrialization of electrical cabinets/switchboards, power converters and switchgears  </vt:lpstr>
      <vt:lpstr>Timeline</vt:lpstr>
      <vt:lpstr>Statistics</vt:lpstr>
      <vt:lpstr>Event Feedback (1/2)</vt:lpstr>
      <vt:lpstr>Event Feedback (2/2)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 adjudications</dc:title>
  <dc:creator>Veronique Angelini</dc:creator>
  <cp:lastModifiedBy>Lisa Bellini Devictor</cp:lastModifiedBy>
  <cp:revision>301</cp:revision>
  <dcterms:created xsi:type="dcterms:W3CDTF">2022-05-18T12:33:20Z</dcterms:created>
  <dcterms:modified xsi:type="dcterms:W3CDTF">2022-09-26T17:35:29Z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2022-03-21T00:00:00Z</vt:filetime>
  </property>
  <property fmtid="{D5CDD505-2E9C-101B-9397-08002B2CF9AE}" pid="3" name="Creator">
    <vt:lpwstr>Microsoft PowerPoint v16</vt:lpwstr>
  </property>
  <property fmtid="{D5CDD505-2E9C-101B-9397-08002B2CF9AE}" pid="4" name="LastSaved">
    <vt:filetime>2022-05-18T00:00:00Z</vt:filetime>
  </property>
</Properties>
</file>