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59" r:id="rId2"/>
    <p:sldId id="268" r:id="rId3"/>
    <p:sldId id="449" r:id="rId4"/>
    <p:sldId id="271" r:id="rId5"/>
    <p:sldId id="273" r:id="rId6"/>
    <p:sldId id="447" r:id="rId7"/>
    <p:sldId id="427" r:id="rId8"/>
    <p:sldId id="448" r:id="rId9"/>
    <p:sldId id="432" r:id="rId10"/>
    <p:sldId id="422" r:id="rId11"/>
    <p:sldId id="446" r:id="rId12"/>
    <p:sldId id="330" r:id="rId13"/>
    <p:sldId id="426" r:id="rId14"/>
    <p:sldId id="28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3A4A3E46-6BE0-6049-9926-211B714CEB98}">
          <p14:sldIdLst>
            <p14:sldId id="259"/>
            <p14:sldId id="268"/>
            <p14:sldId id="449"/>
            <p14:sldId id="271"/>
            <p14:sldId id="273"/>
            <p14:sldId id="447"/>
            <p14:sldId id="427"/>
            <p14:sldId id="448"/>
            <p14:sldId id="432"/>
            <p14:sldId id="422"/>
            <p14:sldId id="446"/>
            <p14:sldId id="330"/>
            <p14:sldId id="426"/>
            <p14:sldId id="288"/>
          </p14:sldIdLst>
        </p14:section>
        <p14:section name="Spare slides" id="{5C42369E-22B5-244C-8656-E10639453AE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901"/>
    <p:restoredTop sz="94686"/>
  </p:normalViewPr>
  <p:slideViewPr>
    <p:cSldViewPr snapToObjects="1">
      <p:cViewPr varScale="1">
        <p:scale>
          <a:sx n="131" d="100"/>
          <a:sy n="131" d="100"/>
        </p:scale>
        <p:origin x="216" y="48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873642-EF77-4976-8AE4-DF138C23C209}" type="doc">
      <dgm:prSet loTypeId="urn:diagrams.loki3.com/BracketList" loCatId="list" qsTypeId="urn:microsoft.com/office/officeart/2005/8/quickstyle/simple1" qsCatId="simple" csTypeId="urn:microsoft.com/office/officeart/2005/8/colors/accent1_2" csCatId="accent1" phldr="1"/>
      <dgm:spPr/>
      <dgm:t>
        <a:bodyPr/>
        <a:lstStyle/>
        <a:p>
          <a:endParaRPr lang="en-US"/>
        </a:p>
      </dgm:t>
    </dgm:pt>
    <dgm:pt modelId="{231CB3AC-69A9-4650-95A2-F5ABF06862E2}">
      <dgm:prSet custT="1"/>
      <dgm:spPr/>
      <dgm:t>
        <a:bodyPr/>
        <a:lstStyle/>
        <a:p>
          <a:pPr algn="ctr"/>
          <a:r>
            <a:rPr lang="en-GB" sz="1400" b="1" noProof="0" dirty="0"/>
            <a:t>D1:</a:t>
          </a:r>
          <a:r>
            <a:rPr lang="en-GB" sz="1400" noProof="0" dirty="0"/>
            <a:t> Propose a draft CERN environmentally responsible procurement policy and its strategic positioning. </a:t>
          </a:r>
        </a:p>
        <a:p>
          <a:pPr algn="ctr"/>
          <a:r>
            <a:rPr lang="en-GB" sz="1400" noProof="0" dirty="0"/>
            <a:t>(Q1-2022)</a:t>
          </a:r>
        </a:p>
      </dgm:t>
    </dgm:pt>
    <dgm:pt modelId="{E3E89E87-599A-456B-B275-F2532CBD794A}" type="parTrans" cxnId="{9E9E31C6-9E59-425E-AA67-3122F4C0B1DB}">
      <dgm:prSet/>
      <dgm:spPr/>
      <dgm:t>
        <a:bodyPr/>
        <a:lstStyle/>
        <a:p>
          <a:endParaRPr lang="en-GB" sz="1600" noProof="0" dirty="0"/>
        </a:p>
      </dgm:t>
    </dgm:pt>
    <dgm:pt modelId="{526D49B2-8CCA-4570-BEDA-2A45042C22FC}" type="sibTrans" cxnId="{9E9E31C6-9E59-425E-AA67-3122F4C0B1DB}">
      <dgm:prSet/>
      <dgm:spPr/>
      <dgm:t>
        <a:bodyPr/>
        <a:lstStyle/>
        <a:p>
          <a:endParaRPr lang="en-GB" sz="1600" noProof="0" dirty="0"/>
        </a:p>
      </dgm:t>
    </dgm:pt>
    <dgm:pt modelId="{9779DC5C-E99C-4D31-BF14-D4B5B808FB95}">
      <dgm:prSet custT="1"/>
      <dgm:spPr/>
      <dgm:t>
        <a:bodyPr/>
        <a:lstStyle/>
        <a:p>
          <a:pPr algn="ctr"/>
          <a:r>
            <a:rPr lang="en-GB" sz="1400" b="1" noProof="0" dirty="0"/>
            <a:t>D2: </a:t>
          </a:r>
          <a:r>
            <a:rPr lang="en-GB" sz="1400" noProof="0" dirty="0"/>
            <a:t>Identify and propose detailed mitigation and optimization objectives for CERN’s Scope 3 Procurement Emissions </a:t>
          </a:r>
        </a:p>
        <a:p>
          <a:pPr algn="ctr"/>
          <a:r>
            <a:rPr lang="en-GB" sz="1400" noProof="0" dirty="0"/>
            <a:t>(Q2/Q3-2022)</a:t>
          </a:r>
        </a:p>
      </dgm:t>
    </dgm:pt>
    <dgm:pt modelId="{1A55CD92-C971-46F8-80A7-5DA27BD1F506}" type="parTrans" cxnId="{BA045BA3-7FB2-4BC9-8989-1D246BFC8E86}">
      <dgm:prSet/>
      <dgm:spPr/>
      <dgm:t>
        <a:bodyPr/>
        <a:lstStyle/>
        <a:p>
          <a:endParaRPr lang="en-GB" sz="1600" noProof="0" dirty="0"/>
        </a:p>
      </dgm:t>
    </dgm:pt>
    <dgm:pt modelId="{291CA343-C14E-42E5-89ED-879EF7B66D6C}" type="sibTrans" cxnId="{BA045BA3-7FB2-4BC9-8989-1D246BFC8E86}">
      <dgm:prSet/>
      <dgm:spPr/>
      <dgm:t>
        <a:bodyPr/>
        <a:lstStyle/>
        <a:p>
          <a:endParaRPr lang="en-GB" sz="1600" noProof="0" dirty="0"/>
        </a:p>
      </dgm:t>
    </dgm:pt>
    <dgm:pt modelId="{0365312A-EE2E-45D0-BFDA-DE8543F50A80}">
      <dgm:prSet custT="1"/>
      <dgm:spPr/>
      <dgm:t>
        <a:bodyPr/>
        <a:lstStyle/>
        <a:p>
          <a:r>
            <a:rPr lang="en-GB" sz="1400" b="1" noProof="0" dirty="0"/>
            <a:t>WP2: </a:t>
          </a:r>
          <a:r>
            <a:rPr lang="en-GB" sz="1400" noProof="0" dirty="0"/>
            <a:t>Guidelines + formalization of an environment procurement policy</a:t>
          </a:r>
        </a:p>
      </dgm:t>
    </dgm:pt>
    <dgm:pt modelId="{9CCD7D70-7387-40B4-8017-41145F738CBC}" type="parTrans" cxnId="{7DB58430-84E2-43A5-998E-CACCFA34CC48}">
      <dgm:prSet/>
      <dgm:spPr/>
      <dgm:t>
        <a:bodyPr/>
        <a:lstStyle/>
        <a:p>
          <a:endParaRPr lang="en-GB" sz="1600" noProof="0" dirty="0"/>
        </a:p>
      </dgm:t>
    </dgm:pt>
    <dgm:pt modelId="{9BF2C068-83B4-489F-9F24-E30446CBF4BF}" type="sibTrans" cxnId="{7DB58430-84E2-43A5-998E-CACCFA34CC48}">
      <dgm:prSet/>
      <dgm:spPr/>
      <dgm:t>
        <a:bodyPr/>
        <a:lstStyle/>
        <a:p>
          <a:endParaRPr lang="en-GB" sz="1600" noProof="0" dirty="0"/>
        </a:p>
      </dgm:t>
    </dgm:pt>
    <dgm:pt modelId="{56F44BD0-8B2A-46A0-87A7-07509633B9E6}">
      <dgm:prSet custT="1"/>
      <dgm:spPr/>
      <dgm:t>
        <a:bodyPr/>
        <a:lstStyle/>
        <a:p>
          <a:r>
            <a:rPr lang="en-GB" sz="1400" b="1" noProof="0" dirty="0"/>
            <a:t>WP3: </a:t>
          </a:r>
          <a:r>
            <a:rPr lang="en-GB" sz="1400" noProof="0" dirty="0"/>
            <a:t>Procurement practices analysis</a:t>
          </a:r>
        </a:p>
      </dgm:t>
    </dgm:pt>
    <dgm:pt modelId="{67106D36-CCA3-488E-AC78-3737F2942AD1}" type="parTrans" cxnId="{F4671F6F-7281-4D83-A154-9099120C2D7C}">
      <dgm:prSet/>
      <dgm:spPr/>
      <dgm:t>
        <a:bodyPr/>
        <a:lstStyle/>
        <a:p>
          <a:endParaRPr lang="en-GB" sz="1600" noProof="0" dirty="0"/>
        </a:p>
      </dgm:t>
    </dgm:pt>
    <dgm:pt modelId="{B81B6198-9E42-4FCD-9E5E-CBF52CA83C4B}" type="sibTrans" cxnId="{F4671F6F-7281-4D83-A154-9099120C2D7C}">
      <dgm:prSet/>
      <dgm:spPr/>
      <dgm:t>
        <a:bodyPr/>
        <a:lstStyle/>
        <a:p>
          <a:endParaRPr lang="en-GB" sz="1600" noProof="0" dirty="0"/>
        </a:p>
      </dgm:t>
    </dgm:pt>
    <dgm:pt modelId="{6C0996E0-D53D-40BC-917A-B2283E17EAF9}">
      <dgm:prSet custT="1"/>
      <dgm:spPr/>
      <dgm:t>
        <a:bodyPr/>
        <a:lstStyle/>
        <a:p>
          <a:r>
            <a:rPr lang="en-GB" sz="1400" b="1" noProof="0" dirty="0"/>
            <a:t>WP3: </a:t>
          </a:r>
          <a:r>
            <a:rPr lang="en-GB" sz="1400" noProof="0" dirty="0"/>
            <a:t>Identify leverage points</a:t>
          </a:r>
        </a:p>
      </dgm:t>
    </dgm:pt>
    <dgm:pt modelId="{AD7DC1CD-86AE-48A7-9BF7-DA03225BC3BC}" type="parTrans" cxnId="{43A0D88E-B4CE-42AE-B6BB-BD336C351F82}">
      <dgm:prSet/>
      <dgm:spPr/>
      <dgm:t>
        <a:bodyPr/>
        <a:lstStyle/>
        <a:p>
          <a:endParaRPr lang="en-GB" sz="1600" noProof="0" dirty="0"/>
        </a:p>
      </dgm:t>
    </dgm:pt>
    <dgm:pt modelId="{510DC1E7-7E8D-444D-97B2-1A25527C564F}" type="sibTrans" cxnId="{43A0D88E-B4CE-42AE-B6BB-BD336C351F82}">
      <dgm:prSet/>
      <dgm:spPr/>
      <dgm:t>
        <a:bodyPr/>
        <a:lstStyle/>
        <a:p>
          <a:endParaRPr lang="en-GB" sz="1600" noProof="0" dirty="0"/>
        </a:p>
      </dgm:t>
    </dgm:pt>
    <dgm:pt modelId="{06325DA3-C5DD-4CA6-B9EE-7AF8AFBE574D}">
      <dgm:prSet custT="1"/>
      <dgm:spPr/>
      <dgm:t>
        <a:bodyPr/>
        <a:lstStyle/>
        <a:p>
          <a:r>
            <a:rPr lang="en-GB" sz="1400" b="1" noProof="0" dirty="0"/>
            <a:t>WP3: </a:t>
          </a:r>
          <a:r>
            <a:rPr lang="en-GB" sz="1400" noProof="0" dirty="0"/>
            <a:t>Suppliers’ ranking</a:t>
          </a:r>
        </a:p>
      </dgm:t>
    </dgm:pt>
    <dgm:pt modelId="{636D3238-2227-4B59-9FAC-BB74125BC283}" type="parTrans" cxnId="{F992A63C-CEE8-46C6-9559-F7E00A1D4EA3}">
      <dgm:prSet/>
      <dgm:spPr/>
      <dgm:t>
        <a:bodyPr/>
        <a:lstStyle/>
        <a:p>
          <a:endParaRPr lang="en-GB" sz="1600" noProof="0" dirty="0"/>
        </a:p>
      </dgm:t>
    </dgm:pt>
    <dgm:pt modelId="{563EEC2E-3B8A-449B-B1CD-42E139585EAA}" type="sibTrans" cxnId="{F992A63C-CEE8-46C6-9559-F7E00A1D4EA3}">
      <dgm:prSet/>
      <dgm:spPr/>
      <dgm:t>
        <a:bodyPr/>
        <a:lstStyle/>
        <a:p>
          <a:endParaRPr lang="en-GB" sz="1600" noProof="0" dirty="0"/>
        </a:p>
      </dgm:t>
    </dgm:pt>
    <dgm:pt modelId="{CD117EAC-EF82-4617-8F4A-E9697458B2AB}">
      <dgm:prSet custT="1"/>
      <dgm:spPr/>
      <dgm:t>
        <a:bodyPr/>
        <a:lstStyle/>
        <a:p>
          <a:r>
            <a:rPr lang="en-GB" sz="1400" b="1" noProof="0" dirty="0"/>
            <a:t>WP4: </a:t>
          </a:r>
          <a:r>
            <a:rPr lang="en-GB" sz="1400" noProof="0" dirty="0"/>
            <a:t>Identifying needs</a:t>
          </a:r>
        </a:p>
      </dgm:t>
    </dgm:pt>
    <dgm:pt modelId="{32E068A5-1F42-4A2A-B2AE-917D47BAC79C}" type="parTrans" cxnId="{5A4EE87A-B924-4338-BD81-34E39F67C358}">
      <dgm:prSet/>
      <dgm:spPr/>
      <dgm:t>
        <a:bodyPr/>
        <a:lstStyle/>
        <a:p>
          <a:endParaRPr lang="en-GB" sz="1600" noProof="0" dirty="0"/>
        </a:p>
      </dgm:t>
    </dgm:pt>
    <dgm:pt modelId="{744CAA4B-2AE3-406C-87A6-13A7F843D5AE}" type="sibTrans" cxnId="{5A4EE87A-B924-4338-BD81-34E39F67C358}">
      <dgm:prSet/>
      <dgm:spPr/>
      <dgm:t>
        <a:bodyPr/>
        <a:lstStyle/>
        <a:p>
          <a:endParaRPr lang="en-GB" sz="1600" noProof="0" dirty="0"/>
        </a:p>
      </dgm:t>
    </dgm:pt>
    <dgm:pt modelId="{69EADA1D-0653-4A21-B4EC-2003DD6A3C0D}">
      <dgm:prSet custT="1"/>
      <dgm:spPr/>
      <dgm:t>
        <a:bodyPr/>
        <a:lstStyle/>
        <a:p>
          <a:r>
            <a:rPr lang="en-GB" sz="1400" b="1" noProof="0" dirty="0"/>
            <a:t>WP4: </a:t>
          </a:r>
          <a:r>
            <a:rPr lang="en-GB" sz="1400" noProof="0" dirty="0"/>
            <a:t>Defining action plans</a:t>
          </a:r>
        </a:p>
      </dgm:t>
    </dgm:pt>
    <dgm:pt modelId="{0B7EC98E-1580-4C04-88A6-056F01C73E56}" type="parTrans" cxnId="{E684B930-9AF8-4F6C-8174-6A26FD7191F9}">
      <dgm:prSet/>
      <dgm:spPr/>
      <dgm:t>
        <a:bodyPr/>
        <a:lstStyle/>
        <a:p>
          <a:endParaRPr lang="en-GB" sz="1600" noProof="0" dirty="0"/>
        </a:p>
      </dgm:t>
    </dgm:pt>
    <dgm:pt modelId="{2D9FCB92-A332-4D00-876E-11BD6C550C0E}" type="sibTrans" cxnId="{E684B930-9AF8-4F6C-8174-6A26FD7191F9}">
      <dgm:prSet/>
      <dgm:spPr/>
      <dgm:t>
        <a:bodyPr/>
        <a:lstStyle/>
        <a:p>
          <a:endParaRPr lang="en-GB" sz="1600" noProof="0" dirty="0"/>
        </a:p>
      </dgm:t>
    </dgm:pt>
    <dgm:pt modelId="{C3544F8E-2E9F-48FD-BE08-3B2569B65896}">
      <dgm:prSet custT="1"/>
      <dgm:spPr/>
      <dgm:t>
        <a:bodyPr/>
        <a:lstStyle/>
        <a:p>
          <a:pPr algn="ctr"/>
          <a:r>
            <a:rPr lang="en-GB" sz="1400" b="1" i="0" noProof="0" dirty="0">
              <a:solidFill>
                <a:srgbClr val="00B050"/>
              </a:solidFill>
            </a:rPr>
            <a:t>D3a: </a:t>
          </a:r>
          <a:r>
            <a:rPr lang="en-GB" sz="1400" i="0" noProof="0" dirty="0">
              <a:solidFill>
                <a:srgbClr val="00B050"/>
              </a:solidFill>
            </a:rPr>
            <a:t>2021-2022 CERN Scope 3 Procurement emissions evaluation (Q4-2022).</a:t>
          </a:r>
        </a:p>
      </dgm:t>
    </dgm:pt>
    <dgm:pt modelId="{A131402B-C55A-46BE-B5B6-9F452D6171BD}" type="sibTrans" cxnId="{CC62E38E-04F4-4EBB-8511-85928978E8DF}">
      <dgm:prSet/>
      <dgm:spPr/>
      <dgm:t>
        <a:bodyPr/>
        <a:lstStyle/>
        <a:p>
          <a:endParaRPr lang="en-GB" sz="1600" noProof="0" dirty="0"/>
        </a:p>
      </dgm:t>
    </dgm:pt>
    <dgm:pt modelId="{94127F6F-BB44-4F92-9284-5AF1284CE7E3}" type="parTrans" cxnId="{CC62E38E-04F4-4EBB-8511-85928978E8DF}">
      <dgm:prSet/>
      <dgm:spPr/>
      <dgm:t>
        <a:bodyPr/>
        <a:lstStyle/>
        <a:p>
          <a:endParaRPr lang="en-GB" sz="1600" noProof="0" dirty="0"/>
        </a:p>
      </dgm:t>
    </dgm:pt>
    <dgm:pt modelId="{132521F1-E2F9-41BB-80D0-5DEAA542B170}">
      <dgm:prSet custT="1"/>
      <dgm:spPr>
        <a:solidFill>
          <a:srgbClr val="00B050"/>
        </a:solidFill>
        <a:ln>
          <a:solidFill>
            <a:srgbClr val="00B050"/>
          </a:solidFill>
        </a:ln>
      </dgm:spPr>
      <dgm:t>
        <a:bodyPr/>
        <a:lstStyle/>
        <a:p>
          <a:r>
            <a:rPr lang="en-GB" sz="1400" b="1" i="1" noProof="0" dirty="0"/>
            <a:t>WP3: </a:t>
          </a:r>
          <a:r>
            <a:rPr lang="en-GB" sz="1400" i="1" noProof="0" dirty="0"/>
            <a:t>Environmental Diagnostic (2021-2022 Update)</a:t>
          </a:r>
        </a:p>
      </dgm:t>
    </dgm:pt>
    <dgm:pt modelId="{B0581E4E-7035-48F8-B3CA-31AEF41CB5A0}" type="sibTrans" cxnId="{775371F1-B87D-4443-B3BF-836BDC08F93A}">
      <dgm:prSet/>
      <dgm:spPr/>
      <dgm:t>
        <a:bodyPr/>
        <a:lstStyle/>
        <a:p>
          <a:endParaRPr lang="en-GB" sz="1600" noProof="0" dirty="0"/>
        </a:p>
      </dgm:t>
    </dgm:pt>
    <dgm:pt modelId="{399BCEC8-73C2-4BEB-8FF3-AA719FD8E397}" type="parTrans" cxnId="{775371F1-B87D-4443-B3BF-836BDC08F93A}">
      <dgm:prSet/>
      <dgm:spPr/>
      <dgm:t>
        <a:bodyPr/>
        <a:lstStyle/>
        <a:p>
          <a:endParaRPr lang="en-GB" sz="1600" noProof="0" dirty="0"/>
        </a:p>
      </dgm:t>
    </dgm:pt>
    <dgm:pt modelId="{C4685F24-C462-E046-8F47-0CD5C837A902}">
      <dgm:prSet custT="1"/>
      <dgm:spPr>
        <a:solidFill>
          <a:srgbClr val="00B050"/>
        </a:solidFill>
        <a:ln>
          <a:solidFill>
            <a:srgbClr val="00B050"/>
          </a:solidFill>
        </a:ln>
      </dgm:spPr>
      <dgm:t>
        <a:bodyPr/>
        <a:lstStyle/>
        <a:p>
          <a:pPr>
            <a:buChar char="•"/>
          </a:pPr>
          <a:r>
            <a:rPr lang="en-GB" sz="1400" b="1" noProof="0" dirty="0"/>
            <a:t>Project of the 3</a:t>
          </a:r>
          <a:r>
            <a:rPr lang="en-GB" sz="1400" b="1" baseline="30000" noProof="0" dirty="0"/>
            <a:t>d</a:t>
          </a:r>
          <a:r>
            <a:rPr lang="en-GB" sz="1400" b="1" noProof="0" dirty="0"/>
            <a:t> CERN environment Report</a:t>
          </a:r>
          <a:endParaRPr lang="en-GB" sz="1400" i="1" noProof="0" dirty="0"/>
        </a:p>
      </dgm:t>
    </dgm:pt>
    <dgm:pt modelId="{8F3596E0-B8C2-2C47-BDFA-AC9FCC460454}" type="parTrans" cxnId="{A85B9FED-47CE-D44A-9452-33CCE3BD39E3}">
      <dgm:prSet/>
      <dgm:spPr/>
      <dgm:t>
        <a:bodyPr/>
        <a:lstStyle/>
        <a:p>
          <a:endParaRPr lang="en-GB"/>
        </a:p>
      </dgm:t>
    </dgm:pt>
    <dgm:pt modelId="{7EB3F69C-6C71-4046-86C6-AD250CA4BC23}" type="sibTrans" cxnId="{A85B9FED-47CE-D44A-9452-33CCE3BD39E3}">
      <dgm:prSet/>
      <dgm:spPr/>
      <dgm:t>
        <a:bodyPr/>
        <a:lstStyle/>
        <a:p>
          <a:endParaRPr lang="en-GB"/>
        </a:p>
      </dgm:t>
    </dgm:pt>
    <dgm:pt modelId="{FBBB89AD-975C-4EED-94A3-CE6F677D4640}" type="pres">
      <dgm:prSet presAssocID="{C8873642-EF77-4976-8AE4-DF138C23C209}" presName="Name0" presStyleCnt="0">
        <dgm:presLayoutVars>
          <dgm:dir/>
          <dgm:animLvl val="lvl"/>
          <dgm:resizeHandles val="exact"/>
        </dgm:presLayoutVars>
      </dgm:prSet>
      <dgm:spPr/>
    </dgm:pt>
    <dgm:pt modelId="{346F9251-315D-4334-94E3-56CBA4233B57}" type="pres">
      <dgm:prSet presAssocID="{231CB3AC-69A9-4650-95A2-F5ABF06862E2}" presName="linNode" presStyleCnt="0"/>
      <dgm:spPr/>
    </dgm:pt>
    <dgm:pt modelId="{8539FF0F-FB1A-467E-8362-CA2D1FFEC58B}" type="pres">
      <dgm:prSet presAssocID="{231CB3AC-69A9-4650-95A2-F5ABF06862E2}" presName="parTx" presStyleLbl="revTx" presStyleIdx="0" presStyleCnt="3" custScaleX="256866" custScaleY="75568" custLinFactNeighborX="-1032" custLinFactNeighborY="-6427">
        <dgm:presLayoutVars>
          <dgm:chMax val="1"/>
          <dgm:bulletEnabled val="1"/>
        </dgm:presLayoutVars>
      </dgm:prSet>
      <dgm:spPr/>
    </dgm:pt>
    <dgm:pt modelId="{415F13FC-BF20-4299-96D4-4DF02BD3BF43}" type="pres">
      <dgm:prSet presAssocID="{231CB3AC-69A9-4650-95A2-F5ABF06862E2}" presName="bracket" presStyleLbl="parChTrans1D1" presStyleIdx="0" presStyleCnt="3" custScaleY="75255" custLinFactNeighborY="-6427"/>
      <dgm:spPr/>
    </dgm:pt>
    <dgm:pt modelId="{0D510B33-269C-4FFF-9684-9A168F783E59}" type="pres">
      <dgm:prSet presAssocID="{231CB3AC-69A9-4650-95A2-F5ABF06862E2}" presName="spH" presStyleCnt="0"/>
      <dgm:spPr/>
    </dgm:pt>
    <dgm:pt modelId="{7F81A5E3-35E5-4C50-A962-D74DE14CBB49}" type="pres">
      <dgm:prSet presAssocID="{231CB3AC-69A9-4650-95A2-F5ABF06862E2}" presName="desTx" presStyleLbl="node1" presStyleIdx="0" presStyleCnt="3" custScaleY="75255" custLinFactNeighborY="-6427">
        <dgm:presLayoutVars>
          <dgm:bulletEnabled val="1"/>
        </dgm:presLayoutVars>
      </dgm:prSet>
      <dgm:spPr/>
    </dgm:pt>
    <dgm:pt modelId="{74CFEEE4-F034-4236-96DA-C1180E26551C}" type="pres">
      <dgm:prSet presAssocID="{526D49B2-8CCA-4570-BEDA-2A45042C22FC}" presName="spV" presStyleCnt="0"/>
      <dgm:spPr/>
    </dgm:pt>
    <dgm:pt modelId="{41BB6D58-4840-487D-9440-7625862BB339}" type="pres">
      <dgm:prSet presAssocID="{9779DC5C-E99C-4D31-BF14-D4B5B808FB95}" presName="linNode" presStyleCnt="0"/>
      <dgm:spPr/>
    </dgm:pt>
    <dgm:pt modelId="{600A7453-CDB8-4669-BA85-4C6DDC756952}" type="pres">
      <dgm:prSet presAssocID="{9779DC5C-E99C-4D31-BF14-D4B5B808FB95}" presName="parTx" presStyleLbl="revTx" presStyleIdx="1" presStyleCnt="3" custScaleX="256866" custLinFactNeighborX="-1032" custLinFactNeighborY="-24284">
        <dgm:presLayoutVars>
          <dgm:chMax val="1"/>
          <dgm:bulletEnabled val="1"/>
        </dgm:presLayoutVars>
      </dgm:prSet>
      <dgm:spPr/>
    </dgm:pt>
    <dgm:pt modelId="{AB51EF14-FD02-4C62-BB23-2881371AF2E1}" type="pres">
      <dgm:prSet presAssocID="{9779DC5C-E99C-4D31-BF14-D4B5B808FB95}" presName="bracket" presStyleLbl="parChTrans1D1" presStyleIdx="1" presStyleCnt="3" custScaleY="87459" custLinFactNeighborY="-24284"/>
      <dgm:spPr/>
    </dgm:pt>
    <dgm:pt modelId="{83CBADD7-BB78-4B91-B7F4-0060CC789F2A}" type="pres">
      <dgm:prSet presAssocID="{9779DC5C-E99C-4D31-BF14-D4B5B808FB95}" presName="spH" presStyleCnt="0"/>
      <dgm:spPr/>
    </dgm:pt>
    <dgm:pt modelId="{E3740FB5-B0D1-43B9-927D-27D8A6C7AEC8}" type="pres">
      <dgm:prSet presAssocID="{9779DC5C-E99C-4D31-BF14-D4B5B808FB95}" presName="desTx" presStyleLbl="node1" presStyleIdx="1" presStyleCnt="3" custScaleY="88109" custLinFactNeighborY="-24284">
        <dgm:presLayoutVars>
          <dgm:bulletEnabled val="1"/>
        </dgm:presLayoutVars>
      </dgm:prSet>
      <dgm:spPr/>
    </dgm:pt>
    <dgm:pt modelId="{37E34088-90B0-4A9D-AA36-0D227A9F8758}" type="pres">
      <dgm:prSet presAssocID="{291CA343-C14E-42E5-89ED-879EF7B66D6C}" presName="spV" presStyleCnt="0"/>
      <dgm:spPr/>
    </dgm:pt>
    <dgm:pt modelId="{D838E271-99BF-42C4-8A63-A2AC7CE636C5}" type="pres">
      <dgm:prSet presAssocID="{C3544F8E-2E9F-48FD-BE08-3B2569B65896}" presName="linNode" presStyleCnt="0"/>
      <dgm:spPr/>
    </dgm:pt>
    <dgm:pt modelId="{CA2F70D6-5267-43E9-B3B2-EC9100A90617}" type="pres">
      <dgm:prSet presAssocID="{C3544F8E-2E9F-48FD-BE08-3B2569B65896}" presName="parTx" presStyleLbl="revTx" presStyleIdx="2" presStyleCnt="3" custScaleX="256866" custLinFactNeighborY="-60934">
        <dgm:presLayoutVars>
          <dgm:chMax val="1"/>
          <dgm:bulletEnabled val="1"/>
        </dgm:presLayoutVars>
      </dgm:prSet>
      <dgm:spPr/>
    </dgm:pt>
    <dgm:pt modelId="{2AC9BB43-4DDA-4D36-A9F8-84AC90EDBEE9}" type="pres">
      <dgm:prSet presAssocID="{C3544F8E-2E9F-48FD-BE08-3B2569B65896}" presName="bracket" presStyleLbl="parChTrans1D1" presStyleIdx="2" presStyleCnt="3" custScaleY="71418" custLinFactNeighborY="-60934"/>
      <dgm:spPr/>
    </dgm:pt>
    <dgm:pt modelId="{801BFAE9-AFB6-4B39-9C80-D6A1C79D6B13}" type="pres">
      <dgm:prSet presAssocID="{C3544F8E-2E9F-48FD-BE08-3B2569B65896}" presName="spH" presStyleCnt="0"/>
      <dgm:spPr/>
    </dgm:pt>
    <dgm:pt modelId="{9A74CF00-E34A-4401-B4D4-7540C6D9C8D1}" type="pres">
      <dgm:prSet presAssocID="{C3544F8E-2E9F-48FD-BE08-3B2569B65896}" presName="desTx" presStyleLbl="node1" presStyleIdx="2" presStyleCnt="3" custScaleY="66529" custLinFactNeighborY="-60934">
        <dgm:presLayoutVars>
          <dgm:bulletEnabled val="1"/>
        </dgm:presLayoutVars>
      </dgm:prSet>
      <dgm:spPr/>
    </dgm:pt>
  </dgm:ptLst>
  <dgm:cxnLst>
    <dgm:cxn modelId="{C03B0A02-AD13-466C-AD25-EE14115BDC05}" type="presOf" srcId="{132521F1-E2F9-41BB-80D0-5DEAA542B170}" destId="{9A74CF00-E34A-4401-B4D4-7540C6D9C8D1}" srcOrd="0" destOrd="0" presId="urn:diagrams.loki3.com/BracketList"/>
    <dgm:cxn modelId="{6F373F0F-3ACF-46C5-8CED-48795B099938}" type="presOf" srcId="{06325DA3-C5DD-4CA6-B9EE-7AF8AFBE574D}" destId="{E3740FB5-B0D1-43B9-927D-27D8A6C7AEC8}" srcOrd="0" destOrd="1" presId="urn:diagrams.loki3.com/BracketList"/>
    <dgm:cxn modelId="{06B2ED1A-DDA0-43FC-AE8A-C4687CE1552F}" type="presOf" srcId="{56F44BD0-8B2A-46A0-87A7-07509633B9E6}" destId="{7F81A5E3-35E5-4C50-A962-D74DE14CBB49}" srcOrd="0" destOrd="1" presId="urn:diagrams.loki3.com/BracketList"/>
    <dgm:cxn modelId="{2828582E-C5E1-4472-828E-F07EA2A6FA29}" type="presOf" srcId="{CD117EAC-EF82-4617-8F4A-E9697458B2AB}" destId="{E3740FB5-B0D1-43B9-927D-27D8A6C7AEC8}" srcOrd="0" destOrd="2" presId="urn:diagrams.loki3.com/BracketList"/>
    <dgm:cxn modelId="{7DB58430-84E2-43A5-998E-CACCFA34CC48}" srcId="{231CB3AC-69A9-4650-95A2-F5ABF06862E2}" destId="{0365312A-EE2E-45D0-BFDA-DE8543F50A80}" srcOrd="0" destOrd="0" parTransId="{9CCD7D70-7387-40B4-8017-41145F738CBC}" sibTransId="{9BF2C068-83B4-489F-9F24-E30446CBF4BF}"/>
    <dgm:cxn modelId="{E684B930-9AF8-4F6C-8174-6A26FD7191F9}" srcId="{9779DC5C-E99C-4D31-BF14-D4B5B808FB95}" destId="{69EADA1D-0653-4A21-B4EC-2003DD6A3C0D}" srcOrd="3" destOrd="0" parTransId="{0B7EC98E-1580-4C04-88A6-056F01C73E56}" sibTransId="{2D9FCB92-A332-4D00-876E-11BD6C550C0E}"/>
    <dgm:cxn modelId="{F992A63C-CEE8-46C6-9559-F7E00A1D4EA3}" srcId="{9779DC5C-E99C-4D31-BF14-D4B5B808FB95}" destId="{06325DA3-C5DD-4CA6-B9EE-7AF8AFBE574D}" srcOrd="1" destOrd="0" parTransId="{636D3238-2227-4B59-9FAC-BB74125BC283}" sibTransId="{563EEC2E-3B8A-449B-B1CD-42E139585EAA}"/>
    <dgm:cxn modelId="{4906A062-BCB1-42D3-B551-BDA7FF5BC548}" type="presOf" srcId="{0365312A-EE2E-45D0-BFDA-DE8543F50A80}" destId="{7F81A5E3-35E5-4C50-A962-D74DE14CBB49}" srcOrd="0" destOrd="0" presId="urn:diagrams.loki3.com/BracketList"/>
    <dgm:cxn modelId="{2F11EA62-AC8D-4D4A-942B-579F11F866F0}" type="presOf" srcId="{69EADA1D-0653-4A21-B4EC-2003DD6A3C0D}" destId="{E3740FB5-B0D1-43B9-927D-27D8A6C7AEC8}" srcOrd="0" destOrd="3" presId="urn:diagrams.loki3.com/BracketList"/>
    <dgm:cxn modelId="{F4671F6F-7281-4D83-A154-9099120C2D7C}" srcId="{231CB3AC-69A9-4650-95A2-F5ABF06862E2}" destId="{56F44BD0-8B2A-46A0-87A7-07509633B9E6}" srcOrd="1" destOrd="0" parTransId="{67106D36-CCA3-488E-AC78-3737F2942AD1}" sibTransId="{B81B6198-9E42-4FCD-9E5E-CBF52CA83C4B}"/>
    <dgm:cxn modelId="{5A4EE87A-B924-4338-BD81-34E39F67C358}" srcId="{9779DC5C-E99C-4D31-BF14-D4B5B808FB95}" destId="{CD117EAC-EF82-4617-8F4A-E9697458B2AB}" srcOrd="2" destOrd="0" parTransId="{32E068A5-1F42-4A2A-B2AE-917D47BAC79C}" sibTransId="{744CAA4B-2AE3-406C-87A6-13A7F843D5AE}"/>
    <dgm:cxn modelId="{DF512D7D-38B0-4B0D-A96E-D3EB87668A7B}" type="presOf" srcId="{C3544F8E-2E9F-48FD-BE08-3B2569B65896}" destId="{CA2F70D6-5267-43E9-B3B2-EC9100A90617}" srcOrd="0" destOrd="0" presId="urn:diagrams.loki3.com/BracketList"/>
    <dgm:cxn modelId="{DA57BA8A-2900-4120-85B6-E328E79220AB}" type="presOf" srcId="{C8873642-EF77-4976-8AE4-DF138C23C209}" destId="{FBBB89AD-975C-4EED-94A3-CE6F677D4640}" srcOrd="0" destOrd="0" presId="urn:diagrams.loki3.com/BracketList"/>
    <dgm:cxn modelId="{43A0D88E-B4CE-42AE-B6BB-BD336C351F82}" srcId="{9779DC5C-E99C-4D31-BF14-D4B5B808FB95}" destId="{6C0996E0-D53D-40BC-917A-B2283E17EAF9}" srcOrd="0" destOrd="0" parTransId="{AD7DC1CD-86AE-48A7-9BF7-DA03225BC3BC}" sibTransId="{510DC1E7-7E8D-444D-97B2-1A25527C564F}"/>
    <dgm:cxn modelId="{CC62E38E-04F4-4EBB-8511-85928978E8DF}" srcId="{C8873642-EF77-4976-8AE4-DF138C23C209}" destId="{C3544F8E-2E9F-48FD-BE08-3B2569B65896}" srcOrd="2" destOrd="0" parTransId="{94127F6F-BB44-4F92-9284-5AF1284CE7E3}" sibTransId="{A131402B-C55A-46BE-B5B6-9F452D6171BD}"/>
    <dgm:cxn modelId="{BA045BA3-7FB2-4BC9-8989-1D246BFC8E86}" srcId="{C8873642-EF77-4976-8AE4-DF138C23C209}" destId="{9779DC5C-E99C-4D31-BF14-D4B5B808FB95}" srcOrd="1" destOrd="0" parTransId="{1A55CD92-C971-46F8-80A7-5DA27BD1F506}" sibTransId="{291CA343-C14E-42E5-89ED-879EF7B66D6C}"/>
    <dgm:cxn modelId="{A8FC49A6-EDFF-4FFC-9837-AC8517625F7C}" type="presOf" srcId="{231CB3AC-69A9-4650-95A2-F5ABF06862E2}" destId="{8539FF0F-FB1A-467E-8362-CA2D1FFEC58B}" srcOrd="0" destOrd="0" presId="urn:diagrams.loki3.com/BracketList"/>
    <dgm:cxn modelId="{FC6A3CAA-ACF7-424D-BAB8-10C7E4C43E4F}" type="presOf" srcId="{6C0996E0-D53D-40BC-917A-B2283E17EAF9}" destId="{E3740FB5-B0D1-43B9-927D-27D8A6C7AEC8}" srcOrd="0" destOrd="0" presId="urn:diagrams.loki3.com/BracketList"/>
    <dgm:cxn modelId="{9A8CD6C4-7536-429A-AD23-33751F68DC5A}" type="presOf" srcId="{9779DC5C-E99C-4D31-BF14-D4B5B808FB95}" destId="{600A7453-CDB8-4669-BA85-4C6DDC756952}" srcOrd="0" destOrd="0" presId="urn:diagrams.loki3.com/BracketList"/>
    <dgm:cxn modelId="{9E9E31C6-9E59-425E-AA67-3122F4C0B1DB}" srcId="{C8873642-EF77-4976-8AE4-DF138C23C209}" destId="{231CB3AC-69A9-4650-95A2-F5ABF06862E2}" srcOrd="0" destOrd="0" parTransId="{E3E89E87-599A-456B-B275-F2532CBD794A}" sibTransId="{526D49B2-8CCA-4570-BEDA-2A45042C22FC}"/>
    <dgm:cxn modelId="{6E7576E5-7082-AC42-B97C-3AA8FC4BC9BC}" type="presOf" srcId="{C4685F24-C462-E046-8F47-0CD5C837A902}" destId="{9A74CF00-E34A-4401-B4D4-7540C6D9C8D1}" srcOrd="0" destOrd="1" presId="urn:diagrams.loki3.com/BracketList"/>
    <dgm:cxn modelId="{A85B9FED-47CE-D44A-9452-33CCE3BD39E3}" srcId="{C3544F8E-2E9F-48FD-BE08-3B2569B65896}" destId="{C4685F24-C462-E046-8F47-0CD5C837A902}" srcOrd="1" destOrd="0" parTransId="{8F3596E0-B8C2-2C47-BDFA-AC9FCC460454}" sibTransId="{7EB3F69C-6C71-4046-86C6-AD250CA4BC23}"/>
    <dgm:cxn modelId="{775371F1-B87D-4443-B3BF-836BDC08F93A}" srcId="{C3544F8E-2E9F-48FD-BE08-3B2569B65896}" destId="{132521F1-E2F9-41BB-80D0-5DEAA542B170}" srcOrd="0" destOrd="0" parTransId="{399BCEC8-73C2-4BEB-8FF3-AA719FD8E397}" sibTransId="{B0581E4E-7035-48F8-B3CA-31AEF41CB5A0}"/>
    <dgm:cxn modelId="{677641E0-E420-401D-8A7B-CE6646A21D40}" type="presParOf" srcId="{FBBB89AD-975C-4EED-94A3-CE6F677D4640}" destId="{346F9251-315D-4334-94E3-56CBA4233B57}" srcOrd="0" destOrd="0" presId="urn:diagrams.loki3.com/BracketList"/>
    <dgm:cxn modelId="{D77BA55B-8728-4DFD-A47D-7CD485A6B8BE}" type="presParOf" srcId="{346F9251-315D-4334-94E3-56CBA4233B57}" destId="{8539FF0F-FB1A-467E-8362-CA2D1FFEC58B}" srcOrd="0" destOrd="0" presId="urn:diagrams.loki3.com/BracketList"/>
    <dgm:cxn modelId="{B1B4E33C-E685-4918-92B0-159F32BDCF1B}" type="presParOf" srcId="{346F9251-315D-4334-94E3-56CBA4233B57}" destId="{415F13FC-BF20-4299-96D4-4DF02BD3BF43}" srcOrd="1" destOrd="0" presId="urn:diagrams.loki3.com/BracketList"/>
    <dgm:cxn modelId="{A4E456B8-84E3-424C-8096-B92548CABC4E}" type="presParOf" srcId="{346F9251-315D-4334-94E3-56CBA4233B57}" destId="{0D510B33-269C-4FFF-9684-9A168F783E59}" srcOrd="2" destOrd="0" presId="urn:diagrams.loki3.com/BracketList"/>
    <dgm:cxn modelId="{8C8AC2AF-C148-4241-9935-8069D17FB699}" type="presParOf" srcId="{346F9251-315D-4334-94E3-56CBA4233B57}" destId="{7F81A5E3-35E5-4C50-A962-D74DE14CBB49}" srcOrd="3" destOrd="0" presId="urn:diagrams.loki3.com/BracketList"/>
    <dgm:cxn modelId="{42392B74-C2DB-4917-9BB9-85DBFE14DDE8}" type="presParOf" srcId="{FBBB89AD-975C-4EED-94A3-CE6F677D4640}" destId="{74CFEEE4-F034-4236-96DA-C1180E26551C}" srcOrd="1" destOrd="0" presId="urn:diagrams.loki3.com/BracketList"/>
    <dgm:cxn modelId="{1D505449-FCCB-42AE-BC94-72824C13F116}" type="presParOf" srcId="{FBBB89AD-975C-4EED-94A3-CE6F677D4640}" destId="{41BB6D58-4840-487D-9440-7625862BB339}" srcOrd="2" destOrd="0" presId="urn:diagrams.loki3.com/BracketList"/>
    <dgm:cxn modelId="{0A8A695B-934E-4784-B8D0-04DE76BDFBAC}" type="presParOf" srcId="{41BB6D58-4840-487D-9440-7625862BB339}" destId="{600A7453-CDB8-4669-BA85-4C6DDC756952}" srcOrd="0" destOrd="0" presId="urn:diagrams.loki3.com/BracketList"/>
    <dgm:cxn modelId="{B1C04438-F083-468B-A2F8-D7EDDA1572B1}" type="presParOf" srcId="{41BB6D58-4840-487D-9440-7625862BB339}" destId="{AB51EF14-FD02-4C62-BB23-2881371AF2E1}" srcOrd="1" destOrd="0" presId="urn:diagrams.loki3.com/BracketList"/>
    <dgm:cxn modelId="{126FB9D3-A304-417D-82E9-EE6BE2FD954E}" type="presParOf" srcId="{41BB6D58-4840-487D-9440-7625862BB339}" destId="{83CBADD7-BB78-4B91-B7F4-0060CC789F2A}" srcOrd="2" destOrd="0" presId="urn:diagrams.loki3.com/BracketList"/>
    <dgm:cxn modelId="{890F2366-9926-43D0-9AD4-51C53EFB7477}" type="presParOf" srcId="{41BB6D58-4840-487D-9440-7625862BB339}" destId="{E3740FB5-B0D1-43B9-927D-27D8A6C7AEC8}" srcOrd="3" destOrd="0" presId="urn:diagrams.loki3.com/BracketList"/>
    <dgm:cxn modelId="{493CD139-F5B2-40F7-98AF-21B373797A79}" type="presParOf" srcId="{FBBB89AD-975C-4EED-94A3-CE6F677D4640}" destId="{37E34088-90B0-4A9D-AA36-0D227A9F8758}" srcOrd="3" destOrd="0" presId="urn:diagrams.loki3.com/BracketList"/>
    <dgm:cxn modelId="{E48A55F1-453A-465C-B2EE-809FD3DA68D9}" type="presParOf" srcId="{FBBB89AD-975C-4EED-94A3-CE6F677D4640}" destId="{D838E271-99BF-42C4-8A63-A2AC7CE636C5}" srcOrd="4" destOrd="0" presId="urn:diagrams.loki3.com/BracketList"/>
    <dgm:cxn modelId="{4A465C37-7467-4647-BF4E-A08AFEF8AE08}" type="presParOf" srcId="{D838E271-99BF-42C4-8A63-A2AC7CE636C5}" destId="{CA2F70D6-5267-43E9-B3B2-EC9100A90617}" srcOrd="0" destOrd="0" presId="urn:diagrams.loki3.com/BracketList"/>
    <dgm:cxn modelId="{268CBDEE-5168-4BDA-B879-051D696A2324}" type="presParOf" srcId="{D838E271-99BF-42C4-8A63-A2AC7CE636C5}" destId="{2AC9BB43-4DDA-4D36-A9F8-84AC90EDBEE9}" srcOrd="1" destOrd="0" presId="urn:diagrams.loki3.com/BracketList"/>
    <dgm:cxn modelId="{1F02FEBB-55D5-4D94-9FA0-4C915FFF0864}" type="presParOf" srcId="{D838E271-99BF-42C4-8A63-A2AC7CE636C5}" destId="{801BFAE9-AFB6-4B39-9C80-D6A1C79D6B13}" srcOrd="2" destOrd="0" presId="urn:diagrams.loki3.com/BracketList"/>
    <dgm:cxn modelId="{FC3E7DBB-D5DB-4096-8243-E4AD05397C6C}" type="presParOf" srcId="{D838E271-99BF-42C4-8A63-A2AC7CE636C5}" destId="{9A74CF00-E34A-4401-B4D4-7540C6D9C8D1}" srcOrd="3" destOrd="0" presId="urn:diagrams.loki3.com/Bracke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39FF0F-FB1A-467E-8362-CA2D1FFEC58B}">
      <dsp:nvSpPr>
        <dsp:cNvPr id="0" name=""/>
        <dsp:cNvSpPr/>
      </dsp:nvSpPr>
      <dsp:spPr>
        <a:xfrm>
          <a:off x="1" y="0"/>
          <a:ext cx="5211498" cy="927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35560" rIns="99568" bIns="35560" numCol="1" spcCol="1270" anchor="ctr" anchorCtr="0">
          <a:noAutofit/>
        </a:bodyPr>
        <a:lstStyle/>
        <a:p>
          <a:pPr marL="0" lvl="0" indent="0" algn="ctr" defTabSz="622300">
            <a:lnSpc>
              <a:spcPct val="90000"/>
            </a:lnSpc>
            <a:spcBef>
              <a:spcPct val="0"/>
            </a:spcBef>
            <a:spcAft>
              <a:spcPct val="35000"/>
            </a:spcAft>
            <a:buNone/>
          </a:pPr>
          <a:r>
            <a:rPr lang="en-GB" sz="1400" b="1" kern="1200" noProof="0" dirty="0"/>
            <a:t>D1:</a:t>
          </a:r>
          <a:r>
            <a:rPr lang="en-GB" sz="1400" kern="1200" noProof="0" dirty="0"/>
            <a:t> Propose a draft CERN environmentally responsible procurement policy and its strategic positioning. </a:t>
          </a:r>
        </a:p>
        <a:p>
          <a:pPr marL="0" lvl="0" indent="0" algn="ctr" defTabSz="622300">
            <a:lnSpc>
              <a:spcPct val="90000"/>
            </a:lnSpc>
            <a:spcBef>
              <a:spcPct val="0"/>
            </a:spcBef>
            <a:spcAft>
              <a:spcPct val="35000"/>
            </a:spcAft>
            <a:buNone/>
          </a:pPr>
          <a:r>
            <a:rPr lang="en-GB" sz="1400" kern="1200" noProof="0" dirty="0"/>
            <a:t>(Q1-2022)</a:t>
          </a:r>
        </a:p>
      </dsp:txBody>
      <dsp:txXfrm>
        <a:off x="1" y="0"/>
        <a:ext cx="5211498" cy="927672"/>
      </dsp:txXfrm>
    </dsp:sp>
    <dsp:sp modelId="{415F13FC-BF20-4299-96D4-4DF02BD3BF43}">
      <dsp:nvSpPr>
        <dsp:cNvPr id="0" name=""/>
        <dsp:cNvSpPr/>
      </dsp:nvSpPr>
      <dsp:spPr>
        <a:xfrm>
          <a:off x="5215686" y="0"/>
          <a:ext cx="405775" cy="923830"/>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81A5E3-35E5-4C50-A962-D74DE14CBB49}">
      <dsp:nvSpPr>
        <dsp:cNvPr id="0" name=""/>
        <dsp:cNvSpPr/>
      </dsp:nvSpPr>
      <dsp:spPr>
        <a:xfrm>
          <a:off x="5783772" y="0"/>
          <a:ext cx="5518548" cy="9238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n-GB" sz="1400" b="1" kern="1200" noProof="0" dirty="0"/>
            <a:t>WP2: </a:t>
          </a:r>
          <a:r>
            <a:rPr lang="en-GB" sz="1400" kern="1200" noProof="0" dirty="0"/>
            <a:t>Guidelines + formalization of an environment procurement policy</a:t>
          </a:r>
        </a:p>
        <a:p>
          <a:pPr marL="114300" lvl="1" indent="-114300" algn="l" defTabSz="622300">
            <a:lnSpc>
              <a:spcPct val="90000"/>
            </a:lnSpc>
            <a:spcBef>
              <a:spcPct val="0"/>
            </a:spcBef>
            <a:spcAft>
              <a:spcPct val="15000"/>
            </a:spcAft>
            <a:buChar char="•"/>
          </a:pPr>
          <a:r>
            <a:rPr lang="en-GB" sz="1400" b="1" kern="1200" noProof="0" dirty="0"/>
            <a:t>WP3: </a:t>
          </a:r>
          <a:r>
            <a:rPr lang="en-GB" sz="1400" kern="1200" noProof="0" dirty="0"/>
            <a:t>Procurement practices analysis</a:t>
          </a:r>
        </a:p>
      </dsp:txBody>
      <dsp:txXfrm>
        <a:off x="5783772" y="0"/>
        <a:ext cx="5518548" cy="923830"/>
      </dsp:txXfrm>
    </dsp:sp>
    <dsp:sp modelId="{600A7453-CDB8-4669-BA85-4C6DDC756952}">
      <dsp:nvSpPr>
        <dsp:cNvPr id="0" name=""/>
        <dsp:cNvSpPr/>
      </dsp:nvSpPr>
      <dsp:spPr>
        <a:xfrm>
          <a:off x="1" y="871326"/>
          <a:ext cx="5211498" cy="1227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35560" rIns="99568" bIns="35560" numCol="1" spcCol="1270" anchor="ctr" anchorCtr="0">
          <a:noAutofit/>
        </a:bodyPr>
        <a:lstStyle/>
        <a:p>
          <a:pPr marL="0" lvl="0" indent="0" algn="ctr" defTabSz="622300">
            <a:lnSpc>
              <a:spcPct val="90000"/>
            </a:lnSpc>
            <a:spcBef>
              <a:spcPct val="0"/>
            </a:spcBef>
            <a:spcAft>
              <a:spcPct val="35000"/>
            </a:spcAft>
            <a:buNone/>
          </a:pPr>
          <a:r>
            <a:rPr lang="en-GB" sz="1400" b="1" kern="1200" noProof="0" dirty="0"/>
            <a:t>D2: </a:t>
          </a:r>
          <a:r>
            <a:rPr lang="en-GB" sz="1400" kern="1200" noProof="0" dirty="0"/>
            <a:t>Identify and propose detailed mitigation and optimization objectives for CERN’s Scope 3 Procurement Emissions </a:t>
          </a:r>
        </a:p>
        <a:p>
          <a:pPr marL="0" lvl="0" indent="0" algn="ctr" defTabSz="622300">
            <a:lnSpc>
              <a:spcPct val="90000"/>
            </a:lnSpc>
            <a:spcBef>
              <a:spcPct val="0"/>
            </a:spcBef>
            <a:spcAft>
              <a:spcPct val="35000"/>
            </a:spcAft>
            <a:buNone/>
          </a:pPr>
          <a:r>
            <a:rPr lang="en-GB" sz="1400" kern="1200" noProof="0" dirty="0"/>
            <a:t>(Q2/Q3-2022)</a:t>
          </a:r>
        </a:p>
      </dsp:txBody>
      <dsp:txXfrm>
        <a:off x="1" y="871326"/>
        <a:ext cx="5211498" cy="1227600"/>
      </dsp:txXfrm>
    </dsp:sp>
    <dsp:sp modelId="{AB51EF14-FD02-4C62-BB23-2881371AF2E1}">
      <dsp:nvSpPr>
        <dsp:cNvPr id="0" name=""/>
        <dsp:cNvSpPr/>
      </dsp:nvSpPr>
      <dsp:spPr>
        <a:xfrm>
          <a:off x="5215686" y="948303"/>
          <a:ext cx="405775" cy="1073646"/>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740FB5-B0D1-43B9-927D-27D8A6C7AEC8}">
      <dsp:nvSpPr>
        <dsp:cNvPr id="0" name=""/>
        <dsp:cNvSpPr/>
      </dsp:nvSpPr>
      <dsp:spPr>
        <a:xfrm>
          <a:off x="5783772" y="944313"/>
          <a:ext cx="5518548" cy="108162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n-GB" sz="1400" b="1" kern="1200" noProof="0" dirty="0"/>
            <a:t>WP3: </a:t>
          </a:r>
          <a:r>
            <a:rPr lang="en-GB" sz="1400" kern="1200" noProof="0" dirty="0"/>
            <a:t>Identify leverage points</a:t>
          </a:r>
        </a:p>
        <a:p>
          <a:pPr marL="114300" lvl="1" indent="-114300" algn="l" defTabSz="622300">
            <a:lnSpc>
              <a:spcPct val="90000"/>
            </a:lnSpc>
            <a:spcBef>
              <a:spcPct val="0"/>
            </a:spcBef>
            <a:spcAft>
              <a:spcPct val="15000"/>
            </a:spcAft>
            <a:buChar char="•"/>
          </a:pPr>
          <a:r>
            <a:rPr lang="en-GB" sz="1400" b="1" kern="1200" noProof="0" dirty="0"/>
            <a:t>WP3: </a:t>
          </a:r>
          <a:r>
            <a:rPr lang="en-GB" sz="1400" kern="1200" noProof="0" dirty="0"/>
            <a:t>Suppliers’ ranking</a:t>
          </a:r>
        </a:p>
        <a:p>
          <a:pPr marL="114300" lvl="1" indent="-114300" algn="l" defTabSz="622300">
            <a:lnSpc>
              <a:spcPct val="90000"/>
            </a:lnSpc>
            <a:spcBef>
              <a:spcPct val="0"/>
            </a:spcBef>
            <a:spcAft>
              <a:spcPct val="15000"/>
            </a:spcAft>
            <a:buChar char="•"/>
          </a:pPr>
          <a:r>
            <a:rPr lang="en-GB" sz="1400" b="1" kern="1200" noProof="0" dirty="0"/>
            <a:t>WP4: </a:t>
          </a:r>
          <a:r>
            <a:rPr lang="en-GB" sz="1400" kern="1200" noProof="0" dirty="0"/>
            <a:t>Identifying needs</a:t>
          </a:r>
        </a:p>
        <a:p>
          <a:pPr marL="114300" lvl="1" indent="-114300" algn="l" defTabSz="622300">
            <a:lnSpc>
              <a:spcPct val="90000"/>
            </a:lnSpc>
            <a:spcBef>
              <a:spcPct val="0"/>
            </a:spcBef>
            <a:spcAft>
              <a:spcPct val="15000"/>
            </a:spcAft>
            <a:buChar char="•"/>
          </a:pPr>
          <a:r>
            <a:rPr lang="en-GB" sz="1400" b="1" kern="1200" noProof="0" dirty="0"/>
            <a:t>WP4: </a:t>
          </a:r>
          <a:r>
            <a:rPr lang="en-GB" sz="1400" kern="1200" noProof="0" dirty="0"/>
            <a:t>Defining action plans</a:t>
          </a:r>
        </a:p>
      </dsp:txBody>
      <dsp:txXfrm>
        <a:off x="5783772" y="944313"/>
        <a:ext cx="5518548" cy="1081626"/>
      </dsp:txXfrm>
    </dsp:sp>
    <dsp:sp modelId="{CA2F70D6-5267-43E9-B3B2-EC9100A90617}">
      <dsp:nvSpPr>
        <dsp:cNvPr id="0" name=""/>
        <dsp:cNvSpPr/>
      </dsp:nvSpPr>
      <dsp:spPr>
        <a:xfrm>
          <a:off x="4188" y="1872211"/>
          <a:ext cx="5211498" cy="1227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35560" rIns="99568" bIns="35560" numCol="1" spcCol="1270" anchor="ctr" anchorCtr="0">
          <a:noAutofit/>
        </a:bodyPr>
        <a:lstStyle/>
        <a:p>
          <a:pPr marL="0" lvl="0" indent="0" algn="ctr" defTabSz="622300">
            <a:lnSpc>
              <a:spcPct val="90000"/>
            </a:lnSpc>
            <a:spcBef>
              <a:spcPct val="0"/>
            </a:spcBef>
            <a:spcAft>
              <a:spcPct val="35000"/>
            </a:spcAft>
            <a:buNone/>
          </a:pPr>
          <a:r>
            <a:rPr lang="en-GB" sz="1400" b="1" i="0" kern="1200" noProof="0" dirty="0">
              <a:solidFill>
                <a:srgbClr val="00B050"/>
              </a:solidFill>
            </a:rPr>
            <a:t>D3a: </a:t>
          </a:r>
          <a:r>
            <a:rPr lang="en-GB" sz="1400" i="0" kern="1200" noProof="0" dirty="0">
              <a:solidFill>
                <a:srgbClr val="00B050"/>
              </a:solidFill>
            </a:rPr>
            <a:t>2021-2022 CERN Scope 3 Procurement emissions evaluation (Q4-2022).</a:t>
          </a:r>
        </a:p>
      </dsp:txBody>
      <dsp:txXfrm>
        <a:off x="4188" y="1872211"/>
        <a:ext cx="5211498" cy="1227600"/>
      </dsp:txXfrm>
    </dsp:sp>
    <dsp:sp modelId="{2AC9BB43-4DDA-4D36-A9F8-84AC90EDBEE9}">
      <dsp:nvSpPr>
        <dsp:cNvPr id="0" name=""/>
        <dsp:cNvSpPr/>
      </dsp:nvSpPr>
      <dsp:spPr>
        <a:xfrm>
          <a:off x="5215686" y="2047647"/>
          <a:ext cx="405775" cy="876727"/>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A74CF00-E34A-4401-B4D4-7540C6D9C8D1}">
      <dsp:nvSpPr>
        <dsp:cNvPr id="0" name=""/>
        <dsp:cNvSpPr/>
      </dsp:nvSpPr>
      <dsp:spPr>
        <a:xfrm>
          <a:off x="5783772" y="2077656"/>
          <a:ext cx="5518548" cy="816710"/>
        </a:xfrm>
        <a:prstGeom prst="rect">
          <a:avLst/>
        </a:prstGeom>
        <a:solidFill>
          <a:srgbClr val="00B050"/>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n-GB" sz="1400" b="1" i="1" kern="1200" noProof="0" dirty="0"/>
            <a:t>WP3: </a:t>
          </a:r>
          <a:r>
            <a:rPr lang="en-GB" sz="1400" i="1" kern="1200" noProof="0" dirty="0"/>
            <a:t>Environmental Diagnostic (2021-2022 Update)</a:t>
          </a:r>
        </a:p>
        <a:p>
          <a:pPr marL="114300" lvl="1" indent="-114300" algn="l" defTabSz="622300">
            <a:lnSpc>
              <a:spcPct val="90000"/>
            </a:lnSpc>
            <a:spcBef>
              <a:spcPct val="0"/>
            </a:spcBef>
            <a:spcAft>
              <a:spcPct val="15000"/>
            </a:spcAft>
            <a:buChar char="•"/>
          </a:pPr>
          <a:r>
            <a:rPr lang="en-GB" sz="1400" b="1" kern="1200" noProof="0" dirty="0"/>
            <a:t>Project of the 3</a:t>
          </a:r>
          <a:r>
            <a:rPr lang="en-GB" sz="1400" b="1" kern="1200" baseline="30000" noProof="0" dirty="0"/>
            <a:t>d</a:t>
          </a:r>
          <a:r>
            <a:rPr lang="en-GB" sz="1400" b="1" kern="1200" noProof="0" dirty="0"/>
            <a:t> CERN environment Report</a:t>
          </a:r>
          <a:endParaRPr lang="en-GB" sz="1400" i="1" kern="1200" noProof="0" dirty="0"/>
        </a:p>
      </dsp:txBody>
      <dsp:txXfrm>
        <a:off x="5783772" y="2077656"/>
        <a:ext cx="5518548" cy="816710"/>
      </dsp:txXfrm>
    </dsp:sp>
  </dsp:spTree>
</dsp:drawing>
</file>

<file path=ppt/diagrams/layout1.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9/25/22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9/24/22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B04E60-D03A-4A11-8D54-A9785662A9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5316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3221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523221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28367476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fr-FR"/>
              <a:t>Modifier les styles du texte du masque
Deuxième niveau
Troisième niveau
Quatrième niveau
Cinquième niveau</a:t>
            </a:r>
            <a:endParaRPr lang="en-US"/>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9/24/22</a:t>
            </a:fld>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fr-FR"/>
              <a:t>Modifier les styles du texte du masque
Deuxième niveau
Troisième niveau
Quatrième niveau
Cinquième niveau</a:t>
            </a:r>
            <a:endParaRPr lang="en-US"/>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9/24/22</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fr-FR"/>
              <a:t>Modifier les styles du texte du masque
Deuxième niveau
Troisième niveau
Quatrième niveau
Cinquième niveau</a:t>
            </a:r>
            <a:endParaRPr lang="en-US"/>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9/24/22</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fr-FR"/>
              <a:t>Modifier les styles du texte du masque
Deuxième niveau
Troisième niveau
Quatrième niveau
Cinquième niveau</a:t>
            </a:r>
            <a:endParaRPr lang="en-US"/>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9/24/22</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9/24/22</a:t>
            </a:fld>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9/24/22</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9/24/22</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fr-FR"/>
              <a:t>Modifier les styles du texte du masque
Deuxième niveau
Troisième niveau
Quatrième niveau
Cinquième niveau</a:t>
            </a:r>
            <a:endParaRPr lang="en-US"/>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fr-FR"/>
              <a:t>Modifier les styles du texte du masque
Deuxième niveau
Troisième niveau
Quatrième niveau
Cinquième niveau</a:t>
            </a:r>
            <a:endParaRPr lang="en-US"/>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9/24/22</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fr-FR"/>
              <a:t>Modifier les styles du texte du masque
Deuxième niveau
Troisième niveau
Quatrième niveau
Cinquième niveau</a:t>
            </a:r>
            <a:endParaRPr lang="en-US"/>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9/24/22</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fr-FR"/>
              <a:t>Modifiez le style du titre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
Deuxième niveau
Troisième niveau
Quatrième niveau
Cinquième niveau</a:t>
            </a:r>
            <a:endParaRPr lang="en-US"/>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9/24/22</a:t>
            </a:fld>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9/24/22</a:t>
            </a:fld>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9/24/22</a:t>
            </a:fld>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9/24/22</a:t>
            </a:fld>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fr-FR"/>
              <a:t>Modifier les styles du texte du masque
Deuxième niveau
Troisième niveau
Quatrième niveau
Cinquième niveau</a:t>
            </a:r>
            <a:endParaRPr lang="en-US"/>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9/24/22</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9/24/22</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9/24/22</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fr-FR"/>
              <a:t>Modifiez le style du titre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23793A62-AA7E-5A4D-A43E-DF1B3593C4E5}" type="datetime1">
              <a:rPr lang="en-US" smtClean="0"/>
              <a:pPr/>
              <a:t>9/24/22</a:t>
            </a:fld>
            <a:endParaRPr lang="en-US"/>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Presenter | Presentation Title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fr-FR"/>
              <a:t>Modifier les styles du texte du masque
Deuxième niveau
Troisième niveau
Quatrième niveau
Cinquième niveau</a:t>
            </a:r>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9/24/22</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fr-FR"/>
              <a:t>Modifier les styles du texte du masque
Deuxième niveau
Troisième niveau
Quatrième niveau
Cinquième niveau</a:t>
            </a:r>
            <a:endParaRPr lang="en-US"/>
          </a:p>
        </p:txBody>
      </p:sp>
      <p:sp>
        <p:nvSpPr>
          <p:cNvPr id="4" name="Content Placeholder 3"/>
          <p:cNvSpPr>
            <a:spLocks noGrp="1"/>
          </p:cNvSpPr>
          <p:nvPr>
            <p:ph sz="half" idx="2"/>
          </p:nvPr>
        </p:nvSpPr>
        <p:spPr>
          <a:xfrm>
            <a:off x="6172199" y="1592264"/>
            <a:ext cx="5611813" cy="4608511"/>
          </a:xfrm>
        </p:spPr>
        <p:txBody>
          <a:bodyPr/>
          <a:lstStyle/>
          <a:p>
            <a:pPr lvl="0"/>
            <a:r>
              <a:rPr lang="fr-FR"/>
              <a:t>Modifier les styles du texte du masque
Deuxième niveau
Troisième niveau
Quatrième niveau
Cinquième niveau</a:t>
            </a:r>
            <a:endParaRPr lang="en-US"/>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9/24/22</a:t>
            </a:fld>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fr-FR"/>
              <a:t>Modifiez le style du titre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23793A62-AA7E-5A4D-A43E-DF1B3593C4E5}" type="datetime1">
              <a:rPr lang="en-US" smtClean="0"/>
              <a:pPr/>
              <a:t>9/24/22</a:t>
            </a:fld>
            <a:endParaRPr lang="en-US"/>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5.xml"/><Relationship Id="rId1" Type="http://schemas.openxmlformats.org/officeDocument/2006/relationships/tags" Target="../tags/tag11.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12.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tiff"/></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slideLayout" Target="../slideLayouts/slideLayout9.xml"/><Relationship Id="rId4" Type="http://schemas.openxmlformats.org/officeDocument/2006/relationships/tags" Target="../tags/tag4.xml"/></Relationships>
</file>

<file path=ppt/slides/_rels/slide6.xml.rels><?xml version="1.0" encoding="UTF-8" standalone="yes"?>
<Relationships xmlns="http://schemas.openxmlformats.org/package/2006/relationships"><Relationship Id="rId8" Type="http://schemas.openxmlformats.org/officeDocument/2006/relationships/image" Target="../media/image14.tiff"/><Relationship Id="rId3" Type="http://schemas.openxmlformats.org/officeDocument/2006/relationships/image" Target="../media/image9.tiff"/><Relationship Id="rId7" Type="http://schemas.openxmlformats.org/officeDocument/2006/relationships/image" Target="../media/image13.tiff"/><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2.tiff"/><Relationship Id="rId5" Type="http://schemas.openxmlformats.org/officeDocument/2006/relationships/image" Target="../media/image11.tiff"/><Relationship Id="rId4" Type="http://schemas.openxmlformats.org/officeDocument/2006/relationships/image" Target="../media/image10.tiff"/><Relationship Id="rId9" Type="http://schemas.openxmlformats.org/officeDocument/2006/relationships/hyperlink" Target="https://procurement.web.cern.ch/en/code-of-professional-ethics" TargetMode="Externa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slideLayout" Target="../slideLayouts/slideLayout6.xml"/><Relationship Id="rId5" Type="http://schemas.openxmlformats.org/officeDocument/2006/relationships/tags" Target="../tags/tag9.xml"/><Relationship Id="rId4"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slideLayout" Target="../slideLayouts/slideLayout6.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8" y="2996952"/>
            <a:ext cx="11520661" cy="2088232"/>
          </a:xfrm>
        </p:spPr>
        <p:txBody>
          <a:bodyPr/>
          <a:lstStyle/>
          <a:p>
            <a:r>
              <a:rPr lang="en-US" sz="4400" dirty="0">
                <a:latin typeface="Calibri" panose="020F0502020204030204" pitchFamily="34" charset="0"/>
                <a:cs typeface="Calibri" panose="020F0502020204030204" pitchFamily="34" charset="0"/>
              </a:rPr>
              <a:t>CERN Environmentally Responsible Procurement Policy Project (CERP3)</a:t>
            </a:r>
            <a:br>
              <a:rPr lang="en-US" dirty="0">
                <a:latin typeface="Calibri" panose="020F0502020204030204" pitchFamily="34" charset="0"/>
                <a:cs typeface="Calibri" panose="020F0502020204030204" pitchFamily="34" charset="0"/>
              </a:rPr>
            </a:br>
            <a:br>
              <a:rPr lang="en-US" sz="2000" dirty="0">
                <a:latin typeface="Calibri" panose="020F0502020204030204" pitchFamily="34" charset="0"/>
                <a:cs typeface="Calibri" panose="020F0502020204030204" pitchFamily="34" charset="0"/>
              </a:rPr>
            </a:br>
            <a:r>
              <a:rPr lang="en-US" sz="3200" b="0" dirty="0">
                <a:latin typeface="Calibri" panose="020F0502020204030204" pitchFamily="34" charset="0"/>
                <a:cs typeface="Calibri" panose="020F0502020204030204" pitchFamily="34" charset="0"/>
              </a:rPr>
              <a:t>ILO Forum 27</a:t>
            </a:r>
            <a:r>
              <a:rPr lang="en-US" sz="3200" b="0" baseline="30000" dirty="0">
                <a:latin typeface="Calibri" panose="020F0502020204030204" pitchFamily="34" charset="0"/>
                <a:cs typeface="Calibri" panose="020F0502020204030204" pitchFamily="34" charset="0"/>
              </a:rPr>
              <a:t>th</a:t>
            </a:r>
            <a:r>
              <a:rPr lang="en-US" sz="3200" b="0" dirty="0">
                <a:latin typeface="Calibri" panose="020F0502020204030204" pitchFamily="34" charset="0"/>
                <a:cs typeface="Calibri" panose="020F0502020204030204" pitchFamily="34" charset="0"/>
              </a:rPr>
              <a:t> September 2022</a:t>
            </a:r>
            <a:endParaRPr lang="en-US" b="0" dirty="0">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721557"/>
            <a:ext cx="11376026" cy="803787"/>
          </a:xfrm>
        </p:spPr>
        <p:txBody>
          <a:bodyPr/>
          <a:lstStyle/>
          <a:p>
            <a:pPr algn="l"/>
            <a:r>
              <a:rPr lang="en-US" sz="1400" dirty="0">
                <a:latin typeface="Calibri" panose="020F0502020204030204" pitchFamily="34" charset="0"/>
                <a:cs typeface="Calibri" panose="020F0502020204030204" pitchFamily="34" charset="0"/>
              </a:rPr>
              <a:t>Enrico </a:t>
            </a:r>
            <a:r>
              <a:rPr lang="en-US" sz="1400" dirty="0" err="1">
                <a:latin typeface="Calibri" panose="020F0502020204030204" pitchFamily="34" charset="0"/>
                <a:cs typeface="Calibri" panose="020F0502020204030204" pitchFamily="34" charset="0"/>
              </a:rPr>
              <a:t>Cennini</a:t>
            </a:r>
            <a:r>
              <a:rPr lang="en-US" sz="1400" dirty="0">
                <a:latin typeface="Calibri" panose="020F0502020204030204" pitchFamily="34" charset="0"/>
                <a:cs typeface="Calibri" panose="020F0502020204030204" pitchFamily="34" charset="0"/>
              </a:rPr>
              <a:t>, IPT-PI</a:t>
            </a:r>
          </a:p>
          <a:p>
            <a:pPr algn="l"/>
            <a:r>
              <a:rPr lang="en-US" sz="1400" dirty="0">
                <a:latin typeface="Calibri" panose="020F0502020204030204" pitchFamily="34" charset="0"/>
                <a:cs typeface="Calibri" panose="020F0502020204030204" pitchFamily="34" charset="0"/>
              </a:rPr>
              <a:t>27.09.2022</a:t>
            </a:r>
          </a:p>
        </p:txBody>
      </p:sp>
      <p:sp>
        <p:nvSpPr>
          <p:cNvPr id="4" name="Rectangle 3">
            <a:extLst>
              <a:ext uri="{FF2B5EF4-FFF2-40B4-BE49-F238E27FC236}">
                <a16:creationId xmlns:a16="http://schemas.microsoft.com/office/drawing/2014/main" id="{C9EB8406-4F2F-C440-9BB0-1A8E7CF2B92F}"/>
              </a:ext>
            </a:extLst>
          </p:cNvPr>
          <p:cNvSpPr/>
          <p:nvPr/>
        </p:nvSpPr>
        <p:spPr>
          <a:xfrm>
            <a:off x="10560496" y="6176337"/>
            <a:ext cx="1464433" cy="276999"/>
          </a:xfrm>
          <a:prstGeom prst="rect">
            <a:avLst/>
          </a:prstGeom>
        </p:spPr>
        <p:txBody>
          <a:bodyPr wrap="square">
            <a:spAutoFit/>
          </a:bodyPr>
          <a:lstStyle/>
          <a:p>
            <a:pPr algn="ctr"/>
            <a:r>
              <a:rPr lang="en-GB" sz="1200" dirty="0">
                <a:solidFill>
                  <a:schemeClr val="bg1"/>
                </a:solidFill>
                <a:latin typeface="Calibri" panose="020F0502020204030204" pitchFamily="34" charset="0"/>
                <a:cs typeface="Calibri" panose="020F0502020204030204" pitchFamily="34" charset="0"/>
              </a:rPr>
              <a:t>EDMS 2777358</a:t>
            </a:r>
            <a:endParaRPr lang="en-GB"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0846B02F-946E-4344-AD5F-9158FFEBE43F}"/>
              </a:ext>
            </a:extLst>
          </p:cNvPr>
          <p:cNvSpPr>
            <a:spLocks noGrp="1"/>
          </p:cNvSpPr>
          <p:nvPr>
            <p:ph type="sldNum" sz="quarter" idx="12"/>
          </p:nvPr>
        </p:nvSpPr>
        <p:spPr/>
        <p:txBody>
          <a:bodyPr/>
          <a:lstStyle/>
          <a:p>
            <a:fld id="{36B5EA5A-BC32-A742-B11B-8E7414D5B535}" type="slidenum">
              <a:rPr lang="en-US" smtClean="0"/>
              <a:pPr/>
              <a:t>10</a:t>
            </a:fld>
            <a:endParaRPr lang="en-US"/>
          </a:p>
        </p:txBody>
      </p:sp>
      <p:sp>
        <p:nvSpPr>
          <p:cNvPr id="2" name="Text Placeholder 1">
            <a:extLst>
              <a:ext uri="{FF2B5EF4-FFF2-40B4-BE49-F238E27FC236}">
                <a16:creationId xmlns:a16="http://schemas.microsoft.com/office/drawing/2014/main" id="{E25761A1-D0BA-9EBB-130E-16E8499D9B05}"/>
              </a:ext>
            </a:extLst>
          </p:cNvPr>
          <p:cNvSpPr txBox="1">
            <a:spLocks/>
          </p:cNvSpPr>
          <p:nvPr/>
        </p:nvSpPr>
        <p:spPr>
          <a:xfrm>
            <a:off x="155340" y="108551"/>
            <a:ext cx="11881320" cy="791270"/>
          </a:xfrm>
          <a:prstGeom prst="rect">
            <a:avLst/>
          </a:prstGeom>
        </p:spPr>
        <p:txBody>
          <a:bodyPr vert="horz" lIns="91440" tIns="45720" rIns="91440" bIns="45720" rtlCol="0" anchor="ctr">
            <a:noAutofit/>
          </a:bodyPr>
          <a:lstStyle>
            <a:defPPr>
              <a:defRPr lang="en-US"/>
            </a:defPPr>
            <a:lvl1pPr>
              <a:lnSpc>
                <a:spcPct val="90000"/>
              </a:lnSpc>
              <a:spcBef>
                <a:spcPct val="0"/>
              </a:spcBef>
              <a:buNone/>
              <a:defRPr sz="2800" b="1">
                <a:latin typeface="Calibri" panose="020F0502020204030204" pitchFamily="34" charset="0"/>
                <a:ea typeface="+mj-ea"/>
                <a:cs typeface="Calibri" panose="020F0502020204030204" pitchFamily="34" charset="0"/>
              </a:defRPr>
            </a:lvl1pPr>
            <a:lvl2pPr marL="270000" marR="0" indent="-270000" defTabSz="779173" fontAlgn="auto">
              <a:lnSpc>
                <a:spcPct val="110000"/>
              </a:lnSpc>
              <a:spcBef>
                <a:spcPts val="600"/>
              </a:spcBef>
              <a:spcAft>
                <a:spcPts val="0"/>
              </a:spcAft>
              <a:buClr>
                <a:schemeClr val="accent2"/>
              </a:buClr>
              <a:buSzPct val="75000"/>
              <a:buFont typeface="Arial" panose="020B0604020202020204" pitchFamily="34" charset="0"/>
              <a:buChar char="►"/>
              <a:tabLst/>
              <a:defRPr sz="1600" b="0" baseline="0">
                <a:solidFill>
                  <a:schemeClr val="tx2"/>
                </a:solidFill>
              </a:defRPr>
            </a:lvl2pPr>
            <a:lvl3pPr marL="54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3pPr>
            <a:lvl4pPr marL="81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4pPr>
            <a:lvl5pPr marL="0" marR="0" indent="0" defTabSz="779173" fontAlgn="auto">
              <a:lnSpc>
                <a:spcPct val="110000"/>
              </a:lnSpc>
              <a:spcBef>
                <a:spcPts val="1200"/>
              </a:spcBef>
              <a:spcAft>
                <a:spcPts val="0"/>
              </a:spcAft>
              <a:buClrTx/>
              <a:buSzTx/>
              <a:buFont typeface="Arial" pitchFamily="34" charset="0"/>
              <a:buNone/>
              <a:tabLst/>
              <a:defRPr sz="1600" b="1">
                <a:solidFill>
                  <a:schemeClr val="tx2"/>
                </a:solidFill>
              </a:defRPr>
            </a:lvl5pPr>
            <a:lvl6pPr marL="270000" indent="-270000" defTabSz="779173">
              <a:lnSpc>
                <a:spcPct val="110000"/>
              </a:lnSpc>
              <a:spcBef>
                <a:spcPts val="600"/>
              </a:spcBef>
              <a:buFont typeface="+mj-lt"/>
              <a:buAutoNum type="arabicPeriod"/>
              <a:defRPr sz="1600">
                <a:solidFill>
                  <a:schemeClr val="tx2"/>
                </a:solidFill>
              </a:defRPr>
            </a:lvl6pPr>
            <a:lvl7pPr marL="540000" indent="-270000" defTabSz="779173">
              <a:lnSpc>
                <a:spcPct val="110000"/>
              </a:lnSpc>
              <a:spcBef>
                <a:spcPts val="300"/>
              </a:spcBef>
              <a:buFont typeface="+mj-lt"/>
              <a:buAutoNum type="alphaLcPeriod"/>
              <a:defRPr sz="1600">
                <a:solidFill>
                  <a:schemeClr val="tx2"/>
                </a:solidFill>
              </a:defRPr>
            </a:lvl7pPr>
            <a:lvl8pPr marL="270000" indent="-270000" defTabSz="779173">
              <a:lnSpc>
                <a:spcPct val="110000"/>
              </a:lnSpc>
              <a:spcBef>
                <a:spcPts val="1200"/>
              </a:spcBef>
              <a:buFont typeface="Wingdings" panose="05000000000000000000" pitchFamily="2" charset="2"/>
              <a:buChar char=""/>
              <a:defRPr sz="1600">
                <a:solidFill>
                  <a:schemeClr val="tx2"/>
                </a:solidFill>
              </a:defRPr>
            </a:lvl8pPr>
            <a:lvl9pPr marL="270000" indent="-270000" defTabSz="779173">
              <a:lnSpc>
                <a:spcPct val="110000"/>
              </a:lnSpc>
              <a:spcBef>
                <a:spcPts val="1200"/>
              </a:spcBef>
              <a:buFont typeface="Wingdings" panose="05000000000000000000" pitchFamily="2" charset="2"/>
              <a:buChar char="ü"/>
              <a:defRPr sz="1600">
                <a:solidFill>
                  <a:schemeClr val="tx2"/>
                </a:solidFill>
              </a:defRPr>
            </a:lvl9pPr>
          </a:lstStyle>
          <a:p>
            <a:r>
              <a:rPr lang="en-GB" dirty="0">
                <a:solidFill>
                  <a:srgbClr val="00B050"/>
                </a:solidFill>
              </a:rPr>
              <a:t>D3b-D4: Supplier Engagement Programme and onboarding of a Supplier’ Sustainability Rating Platform</a:t>
            </a:r>
          </a:p>
        </p:txBody>
      </p:sp>
      <p:sp>
        <p:nvSpPr>
          <p:cNvPr id="5" name="MIO_TEXTBOX_BODY">
            <a:extLst>
              <a:ext uri="{FF2B5EF4-FFF2-40B4-BE49-F238E27FC236}">
                <a16:creationId xmlns:a16="http://schemas.microsoft.com/office/drawing/2014/main" id="{82E688B0-6E23-2EF3-F1B2-EDE4E00DBF7C}"/>
              </a:ext>
            </a:extLst>
          </p:cNvPr>
          <p:cNvSpPr txBox="1">
            <a:spLocks/>
          </p:cNvSpPr>
          <p:nvPr>
            <p:custDataLst>
              <p:tags r:id="rId1"/>
            </p:custDataLst>
          </p:nvPr>
        </p:nvSpPr>
        <p:spPr>
          <a:xfrm>
            <a:off x="1163944" y="1005673"/>
            <a:ext cx="8856000" cy="2629240"/>
          </a:xfrm>
          <a:prstGeom prst="rect">
            <a:avLst/>
          </a:prstGeom>
          <a:solidFill>
            <a:srgbClr val="BCBCBC">
              <a:lumMod val="40000"/>
              <a:lumOff val="60000"/>
            </a:srgbClr>
          </a:solidFill>
        </p:spPr>
        <p:txBody>
          <a:bodyPr vert="horz" lIns="90000" tIns="64800" rIns="90000" bIns="64800" rtlCol="0">
            <a:noAutofit/>
          </a:bodyPr>
          <a:lstStyle>
            <a:defPPr>
              <a:defRPr lang="de-DE"/>
            </a:defPPr>
            <a:lvl1pPr indent="0" defTabSz="779173">
              <a:lnSpc>
                <a:spcPct val="110000"/>
              </a:lnSpc>
              <a:spcBef>
                <a:spcPts val="1200"/>
              </a:spcBef>
              <a:buFont typeface="Arial" pitchFamily="34" charset="0"/>
              <a:buNone/>
              <a:defRPr sz="1400" b="0" i="0" baseline="0">
                <a:solidFill>
                  <a:schemeClr val="tx2"/>
                </a:solidFill>
              </a:defRPr>
            </a:lvl1pPr>
            <a:lvl2pPr marL="270000" marR="0" lvl="1" indent="-270000" defTabSz="779173" fontAlgn="auto">
              <a:lnSpc>
                <a:spcPct val="110000"/>
              </a:lnSpc>
              <a:spcBef>
                <a:spcPts val="600"/>
              </a:spcBef>
              <a:spcAft>
                <a:spcPts val="0"/>
              </a:spcAft>
              <a:buClr>
                <a:schemeClr val="accent2"/>
              </a:buClr>
              <a:buSzPct val="75000"/>
              <a:buFont typeface="Arial" panose="020B0604020202020204" pitchFamily="34" charset="0"/>
              <a:buChar char="►"/>
              <a:tabLst/>
              <a:defRPr sz="1400" b="0" baseline="0">
                <a:solidFill>
                  <a:schemeClr val="tx2"/>
                </a:solidFill>
              </a:defRPr>
            </a:lvl2pPr>
            <a:lvl3pPr marL="54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3pPr>
            <a:lvl4pPr marL="81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4pPr>
            <a:lvl5pPr marL="0" marR="0" indent="0" defTabSz="779173" fontAlgn="auto">
              <a:lnSpc>
                <a:spcPct val="110000"/>
              </a:lnSpc>
              <a:spcBef>
                <a:spcPts val="1200"/>
              </a:spcBef>
              <a:spcAft>
                <a:spcPts val="0"/>
              </a:spcAft>
              <a:buClrTx/>
              <a:buSzTx/>
              <a:buFont typeface="Arial" pitchFamily="34" charset="0"/>
              <a:buNone/>
              <a:tabLst/>
              <a:defRPr sz="1600" b="1">
                <a:solidFill>
                  <a:schemeClr val="tx2"/>
                </a:solidFill>
              </a:defRPr>
            </a:lvl5pPr>
            <a:lvl6pPr marL="270000" indent="-270000" defTabSz="779173">
              <a:lnSpc>
                <a:spcPct val="110000"/>
              </a:lnSpc>
              <a:spcBef>
                <a:spcPts val="600"/>
              </a:spcBef>
              <a:buFont typeface="+mj-lt"/>
              <a:buAutoNum type="arabicPeriod"/>
              <a:defRPr sz="1600">
                <a:solidFill>
                  <a:schemeClr val="tx2"/>
                </a:solidFill>
              </a:defRPr>
            </a:lvl6pPr>
            <a:lvl7pPr marL="540000" indent="-270000" defTabSz="779173">
              <a:lnSpc>
                <a:spcPct val="110000"/>
              </a:lnSpc>
              <a:spcBef>
                <a:spcPts val="300"/>
              </a:spcBef>
              <a:buFont typeface="+mj-lt"/>
              <a:buAutoNum type="alphaLcPeriod"/>
              <a:defRPr sz="1600">
                <a:solidFill>
                  <a:schemeClr val="tx2"/>
                </a:solidFill>
              </a:defRPr>
            </a:lvl7pPr>
            <a:lvl8pPr marL="270000" indent="-270000" defTabSz="779173">
              <a:lnSpc>
                <a:spcPct val="110000"/>
              </a:lnSpc>
              <a:spcBef>
                <a:spcPts val="1200"/>
              </a:spcBef>
              <a:buFont typeface="Wingdings" panose="05000000000000000000" pitchFamily="2" charset="2"/>
              <a:buChar char=""/>
              <a:defRPr sz="1600">
                <a:solidFill>
                  <a:schemeClr val="tx2"/>
                </a:solidFill>
              </a:defRPr>
            </a:lvl8pPr>
            <a:lvl9pPr marL="270000" indent="-270000" defTabSz="779173">
              <a:lnSpc>
                <a:spcPct val="110000"/>
              </a:lnSpc>
              <a:spcBef>
                <a:spcPts val="1200"/>
              </a:spcBef>
              <a:buFont typeface="Wingdings" panose="05000000000000000000" pitchFamily="2" charset="2"/>
              <a:buChar char="ü"/>
              <a:defRPr sz="1600">
                <a:solidFill>
                  <a:schemeClr val="tx2"/>
                </a:solidFill>
              </a:defRPr>
            </a:lvl9pPr>
          </a:lstStyle>
          <a:p>
            <a:pPr marL="0" marR="0" lvl="1" indent="0" defTabSz="779173" eaLnBrk="1" fontAlgn="auto" latinLnBrk="0" hangingPunct="1">
              <a:lnSpc>
                <a:spcPct val="110000"/>
              </a:lnSpc>
              <a:spcBef>
                <a:spcPts val="600"/>
              </a:spcBef>
              <a:spcAft>
                <a:spcPts val="0"/>
              </a:spcAft>
              <a:buClr>
                <a:srgbClr val="2680BA"/>
              </a:buClr>
              <a:buSzPct val="75000"/>
              <a:buFont typeface="Arial" panose="020B0604020202020204" pitchFamily="34" charset="0"/>
              <a:buNone/>
              <a:tabLst/>
              <a:defRPr/>
            </a:pPr>
            <a:r>
              <a:rPr kumimoji="0" lang="fr-FR" sz="1400" b="1" i="0" u="none" strike="noStrike" kern="0" cap="none" spc="0" normalizeH="0" baseline="0" noProof="0" dirty="0">
                <a:ln>
                  <a:noFill/>
                </a:ln>
                <a:solidFill>
                  <a:srgbClr val="000000"/>
                </a:solidFill>
                <a:effectLst/>
                <a:uLnTx/>
                <a:uFillTx/>
              </a:rPr>
              <a:t>D3b: Scope 3 Supplier Engagement Programme (Q3-2022):</a:t>
            </a:r>
            <a:endParaRPr kumimoji="0" lang="en-GB" sz="1400" b="1" i="0" u="none" strike="noStrike" kern="0" cap="none" spc="0" normalizeH="0" baseline="0" noProof="0" dirty="0">
              <a:ln>
                <a:noFill/>
              </a:ln>
              <a:solidFill>
                <a:srgbClr val="000000"/>
              </a:solidFill>
              <a:effectLst/>
              <a:uLnTx/>
              <a:uFillTx/>
            </a:endParaRPr>
          </a:p>
          <a:p>
            <a:pPr marL="270000" marR="0" lvl="1" indent="-270000" defTabSz="779173" eaLnBrk="1" fontAlgn="auto" latinLnBrk="0" hangingPunct="1">
              <a:lnSpc>
                <a:spcPct val="110000"/>
              </a:lnSpc>
              <a:spcBef>
                <a:spcPts val="600"/>
              </a:spcBef>
              <a:spcAft>
                <a:spcPts val="0"/>
              </a:spcAft>
              <a:buClr>
                <a:srgbClr val="2680BA"/>
              </a:buClr>
              <a:buSzPct val="75000"/>
              <a:buFont typeface="Arial" panose="020B0604020202020204" pitchFamily="34" charset="0"/>
              <a:buChar char="►"/>
              <a:tabLst/>
              <a:defRPr/>
            </a:pPr>
            <a:r>
              <a:rPr kumimoji="0" lang="en-GB" sz="1400" b="0" i="0" u="none" strike="noStrike" kern="0" cap="none" spc="0" normalizeH="0" baseline="0" noProof="0" dirty="0">
                <a:ln>
                  <a:noFill/>
                </a:ln>
                <a:solidFill>
                  <a:srgbClr val="000000"/>
                </a:solidFill>
                <a:effectLst/>
                <a:uLnTx/>
                <a:uFillTx/>
              </a:rPr>
              <a:t>To improve the granularity of emissions reported in the 2023 Environment Report Procura will run a supplier engagement programme to get actual GHG data from the top 80% of CERN’s suppliers by Scope 3 Emission (350 suppliers). In addition, we aim to understand if the 350 CERN suppliers are setting GHG reduction targets and making progress towards GHG reduction. If they have not set targets (short/medium term reduction objectives) then we can encourage them to do so through the educational workshops. This will begin in Q3 2022.</a:t>
            </a:r>
          </a:p>
          <a:p>
            <a:pPr marL="0" marR="0" lvl="1" indent="0" defTabSz="779173" eaLnBrk="1" fontAlgn="auto" latinLnBrk="0" hangingPunct="1">
              <a:lnSpc>
                <a:spcPct val="110000"/>
              </a:lnSpc>
              <a:spcBef>
                <a:spcPts val="600"/>
              </a:spcBef>
              <a:spcAft>
                <a:spcPts val="0"/>
              </a:spcAft>
              <a:buClr>
                <a:srgbClr val="2680BA"/>
              </a:buClr>
              <a:buSzPct val="75000"/>
              <a:buFont typeface="Arial" panose="020B0604020202020204" pitchFamily="34" charset="0"/>
              <a:buNone/>
              <a:tabLst/>
              <a:defRPr/>
            </a:pPr>
            <a:r>
              <a:rPr kumimoji="0" lang="en-GB" sz="1400" b="1" i="0" u="none" strike="noStrike" kern="0" cap="none" spc="0" normalizeH="0" baseline="0" noProof="0" dirty="0">
                <a:ln>
                  <a:noFill/>
                </a:ln>
                <a:solidFill>
                  <a:srgbClr val="000000"/>
                </a:solidFill>
                <a:effectLst/>
                <a:uLnTx/>
                <a:uFillTx/>
              </a:rPr>
              <a:t>D4: Selection and onboarding of Supplier Sustainability Rating Platform (Q1/Q2-2022)</a:t>
            </a:r>
          </a:p>
          <a:p>
            <a:pPr marL="270000" marR="0" lvl="1" indent="-270000" defTabSz="779173" eaLnBrk="1" fontAlgn="auto" latinLnBrk="0" hangingPunct="1">
              <a:lnSpc>
                <a:spcPct val="110000"/>
              </a:lnSpc>
              <a:spcBef>
                <a:spcPts val="600"/>
              </a:spcBef>
              <a:spcAft>
                <a:spcPts val="0"/>
              </a:spcAft>
              <a:buClr>
                <a:srgbClr val="2680BA"/>
              </a:buClr>
              <a:buSzPct val="75000"/>
              <a:buFont typeface="Arial" panose="020B0604020202020204" pitchFamily="34" charset="0"/>
              <a:buChar char="►"/>
              <a:tabLst/>
              <a:defRPr/>
            </a:pPr>
            <a:r>
              <a:rPr kumimoji="0" lang="en-GB" sz="1400" b="0" i="0" u="none" strike="noStrike" kern="0" cap="none" spc="0" normalizeH="0" baseline="0" noProof="0" dirty="0">
                <a:ln>
                  <a:noFill/>
                </a:ln>
                <a:solidFill>
                  <a:srgbClr val="000000"/>
                </a:solidFill>
                <a:effectLst/>
                <a:uLnTx/>
                <a:uFillTx/>
              </a:rPr>
              <a:t>This is already in progress but has now been officially scoped as a deliverable. Procura will also facilitate the payment between CERN and Responsibly</a:t>
            </a:r>
          </a:p>
          <a:p>
            <a:pPr marL="0" marR="0" lvl="0" indent="0" defTabSz="779173" eaLnBrk="1" fontAlgn="auto" latinLnBrk="0" hangingPunct="1">
              <a:lnSpc>
                <a:spcPct val="110000"/>
              </a:lnSpc>
              <a:spcBef>
                <a:spcPts val="1200"/>
              </a:spcBef>
              <a:spcAft>
                <a:spcPts val="0"/>
              </a:spcAft>
              <a:buClrTx/>
              <a:buSzTx/>
              <a:buFont typeface="Arial" pitchFamily="34" charset="0"/>
              <a:buNone/>
              <a:tabLst/>
              <a:defRPr/>
            </a:pPr>
            <a:endParaRPr kumimoji="0" lang="en-GB" sz="1400" b="0" i="0" u="none" strike="noStrike" kern="0" cap="none" spc="0" normalizeH="0" baseline="0" noProof="0" dirty="0">
              <a:ln>
                <a:noFill/>
              </a:ln>
              <a:solidFill>
                <a:srgbClr val="000000"/>
              </a:solidFill>
              <a:effectLst/>
              <a:uLnTx/>
              <a:uFillTx/>
            </a:endParaRPr>
          </a:p>
        </p:txBody>
      </p:sp>
      <p:sp>
        <p:nvSpPr>
          <p:cNvPr id="7" name="MIO_OBJECT1">
            <a:extLst>
              <a:ext uri="{FF2B5EF4-FFF2-40B4-BE49-F238E27FC236}">
                <a16:creationId xmlns:a16="http://schemas.microsoft.com/office/drawing/2014/main" id="{80D14387-E3EC-5577-293B-6E7E4EA35F6F}"/>
              </a:ext>
            </a:extLst>
          </p:cNvPr>
          <p:cNvSpPr>
            <a:spLocks/>
          </p:cNvSpPr>
          <p:nvPr/>
        </p:nvSpPr>
        <p:spPr>
          <a:xfrm>
            <a:off x="191344" y="1008788"/>
            <a:ext cx="926583" cy="2629239"/>
          </a:xfrm>
          <a:prstGeom prst="homePlate">
            <a:avLst>
              <a:gd name="adj" fmla="val 26059"/>
            </a:avLst>
          </a:prstGeom>
          <a:solidFill>
            <a:srgbClr val="00B050"/>
          </a:solidFill>
        </p:spPr>
        <p:txBody>
          <a:bodyPr vert="vert270" lIns="64800" tIns="64800" rIns="64800" bIns="64800" rtlCol="0" anchor="ctr">
            <a:noAutofit/>
          </a:bodyPr>
          <a:lstStyle/>
          <a:p>
            <a:pPr marL="0" marR="0" lvl="0" indent="0" algn="ctr" defTabSz="779173" eaLnBrk="1" fontAlgn="auto" latinLnBrk="0" hangingPunct="1">
              <a:lnSpc>
                <a:spcPct val="100000"/>
              </a:lnSpc>
              <a:spcBef>
                <a:spcPts val="300"/>
              </a:spcBef>
              <a:spcAft>
                <a:spcPts val="300"/>
              </a:spcAft>
              <a:buClrTx/>
              <a:buSzTx/>
              <a:buFontTx/>
              <a:buNone/>
              <a:tabLst/>
              <a:defRPr/>
            </a:pPr>
            <a:r>
              <a:rPr kumimoji="0" lang="en-GB" sz="1400" b="1" i="0" u="none" strike="noStrike" kern="0" cap="none" spc="0" normalizeH="0" baseline="0" noProof="0" dirty="0">
                <a:ln>
                  <a:noFill/>
                </a:ln>
                <a:solidFill>
                  <a:srgbClr val="FFFFFF"/>
                </a:solidFill>
                <a:effectLst/>
                <a:uLnTx/>
                <a:uFillTx/>
              </a:rPr>
              <a:t>Additional Deliverables</a:t>
            </a:r>
          </a:p>
        </p:txBody>
      </p:sp>
      <p:sp>
        <p:nvSpPr>
          <p:cNvPr id="10" name="TextBox 9">
            <a:extLst>
              <a:ext uri="{FF2B5EF4-FFF2-40B4-BE49-F238E27FC236}">
                <a16:creationId xmlns:a16="http://schemas.microsoft.com/office/drawing/2014/main" id="{C43183CF-E327-DF31-1547-D24B71D356BD}"/>
              </a:ext>
            </a:extLst>
          </p:cNvPr>
          <p:cNvSpPr txBox="1"/>
          <p:nvPr/>
        </p:nvSpPr>
        <p:spPr>
          <a:xfrm>
            <a:off x="9984432" y="1450036"/>
            <a:ext cx="2016224" cy="738664"/>
          </a:xfrm>
          <a:prstGeom prst="rect">
            <a:avLst/>
          </a:prstGeom>
          <a:noFill/>
        </p:spPr>
        <p:txBody>
          <a:bodyPr wrap="square" lIns="0" tIns="0" rIns="0" bIns="0" rtlCol="0">
            <a:spAutoFit/>
          </a:bodyPr>
          <a:lstStyle/>
          <a:p>
            <a:pPr algn="ctr"/>
            <a:r>
              <a:rPr lang="en-CH" sz="2400" b="1" dirty="0">
                <a:solidFill>
                  <a:srgbClr val="FF0000"/>
                </a:solidFill>
              </a:rPr>
              <a:t>Scheduled Q4-2022</a:t>
            </a:r>
          </a:p>
        </p:txBody>
      </p:sp>
      <p:sp>
        <p:nvSpPr>
          <p:cNvPr id="11" name="TextBox 10">
            <a:extLst>
              <a:ext uri="{FF2B5EF4-FFF2-40B4-BE49-F238E27FC236}">
                <a16:creationId xmlns:a16="http://schemas.microsoft.com/office/drawing/2014/main" id="{F3D033B5-357D-E776-AFEC-458EC5B3D355}"/>
              </a:ext>
            </a:extLst>
          </p:cNvPr>
          <p:cNvSpPr txBox="1"/>
          <p:nvPr/>
        </p:nvSpPr>
        <p:spPr>
          <a:xfrm>
            <a:off x="9912424" y="2975548"/>
            <a:ext cx="1450601" cy="369332"/>
          </a:xfrm>
          <a:prstGeom prst="rect">
            <a:avLst/>
          </a:prstGeom>
          <a:noFill/>
        </p:spPr>
        <p:txBody>
          <a:bodyPr wrap="square" lIns="0" tIns="0" rIns="0" bIns="0" rtlCol="0">
            <a:spAutoFit/>
          </a:bodyPr>
          <a:lstStyle/>
          <a:p>
            <a:pPr algn="ctr"/>
            <a:r>
              <a:rPr lang="en-CH" sz="2400" b="1" dirty="0">
                <a:solidFill>
                  <a:srgbClr val="00B050"/>
                </a:solidFill>
              </a:rPr>
              <a:t>DONE</a:t>
            </a:r>
          </a:p>
        </p:txBody>
      </p:sp>
      <p:pic>
        <p:nvPicPr>
          <p:cNvPr id="21" name="Picture 20">
            <a:extLst>
              <a:ext uri="{FF2B5EF4-FFF2-40B4-BE49-F238E27FC236}">
                <a16:creationId xmlns:a16="http://schemas.microsoft.com/office/drawing/2014/main" id="{C6E9AA96-38BC-5006-6A25-374544F464A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3944" y="3757512"/>
            <a:ext cx="4355992" cy="2279738"/>
          </a:xfrm>
          <a:prstGeom prst="rect">
            <a:avLst/>
          </a:prstGeom>
        </p:spPr>
      </p:pic>
      <p:pic>
        <p:nvPicPr>
          <p:cNvPr id="22" name="Picture 21">
            <a:extLst>
              <a:ext uri="{FF2B5EF4-FFF2-40B4-BE49-F238E27FC236}">
                <a16:creationId xmlns:a16="http://schemas.microsoft.com/office/drawing/2014/main" id="{35C706DA-1F4F-9A6B-33DF-67B75EC22B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79344" y="3758564"/>
            <a:ext cx="4121100" cy="2278686"/>
          </a:xfrm>
          <a:prstGeom prst="rect">
            <a:avLst/>
          </a:prstGeom>
        </p:spPr>
      </p:pic>
      <p:sp>
        <p:nvSpPr>
          <p:cNvPr id="23" name="Date Placeholder 3">
            <a:extLst>
              <a:ext uri="{FF2B5EF4-FFF2-40B4-BE49-F238E27FC236}">
                <a16:creationId xmlns:a16="http://schemas.microsoft.com/office/drawing/2014/main" id="{68375985-5572-2A8E-CEC4-EC55908C9C73}"/>
              </a:ext>
            </a:extLst>
          </p:cNvPr>
          <p:cNvSpPr>
            <a:spLocks noGrp="1"/>
          </p:cNvSpPr>
          <p:nvPr>
            <p:ph type="dt" sz="half" idx="10"/>
          </p:nvPr>
        </p:nvSpPr>
        <p:spPr>
          <a:xfrm>
            <a:off x="992952" y="6381099"/>
            <a:ext cx="774887"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033A0"/>
                </a:solidFill>
                <a:latin typeface="Arial"/>
              </a:rPr>
              <a:t>2</a:t>
            </a:r>
            <a:r>
              <a:rPr kumimoji="0" lang="en-US" sz="1000" b="0" i="0" u="none" strike="noStrike" kern="1200" cap="none" spc="0" normalizeH="0" baseline="0" noProof="0" dirty="0">
                <a:ln>
                  <a:noFill/>
                </a:ln>
                <a:solidFill>
                  <a:srgbClr val="0033A0"/>
                </a:solidFill>
                <a:effectLst/>
                <a:uLnTx/>
                <a:uFillTx/>
                <a:latin typeface="Arial"/>
                <a:ea typeface="+mn-ea"/>
                <a:cs typeface="+mn-cs"/>
              </a:rPr>
              <a:t>7.09.2022</a:t>
            </a:r>
          </a:p>
        </p:txBody>
      </p:sp>
      <p:sp>
        <p:nvSpPr>
          <p:cNvPr id="24" name="Footer Placeholder 4">
            <a:extLst>
              <a:ext uri="{FF2B5EF4-FFF2-40B4-BE49-F238E27FC236}">
                <a16:creationId xmlns:a16="http://schemas.microsoft.com/office/drawing/2014/main" id="{B50F97EA-D989-1C09-E0D0-BB3249C694C5}"/>
              </a:ext>
            </a:extLst>
          </p:cNvPr>
          <p:cNvSpPr>
            <a:spLocks noGrp="1"/>
          </p:cNvSpPr>
          <p:nvPr>
            <p:ph type="ftr" sz="quarter" idx="11"/>
          </p:nvPr>
        </p:nvSpPr>
        <p:spPr>
          <a:xfrm>
            <a:off x="2133154" y="6381099"/>
            <a:ext cx="7548045" cy="365125"/>
          </a:xfrm>
        </p:spPr>
        <p:txBody>
          <a:bodyPr/>
          <a:lstStyle/>
          <a:p>
            <a:pPr lvl="0">
              <a:defRPr/>
            </a:pPr>
            <a:r>
              <a:rPr kumimoji="0" lang="en-US" sz="1050" b="0" i="0" u="none" strike="noStrike" kern="1200" cap="none" spc="0" normalizeH="0" baseline="0" noProof="0" dirty="0">
                <a:ln>
                  <a:noFill/>
                </a:ln>
                <a:solidFill>
                  <a:srgbClr val="0033A0"/>
                </a:solidFill>
                <a:effectLst/>
                <a:uLnTx/>
                <a:uFillTx/>
                <a:latin typeface="Arial"/>
                <a:ea typeface="+mn-ea"/>
                <a:cs typeface="+mn-cs"/>
              </a:rPr>
              <a:t>E. Cennini, IPT-PI | </a:t>
            </a:r>
            <a:r>
              <a:rPr lang="en-US" sz="1050" dirty="0">
                <a:solidFill>
                  <a:srgbClr val="0033A0"/>
                </a:solidFill>
              </a:rPr>
              <a:t>CERN Environmentally Responsible Procurement Policy Project (CERP3)</a:t>
            </a:r>
            <a:endParaRPr kumimoji="0" lang="en-US" sz="1050" b="0" i="0" u="none" strike="noStrike" kern="1200" cap="none" spc="0" normalizeH="0" baseline="0" noProof="0" dirty="0">
              <a:ln>
                <a:noFill/>
              </a:ln>
              <a:solidFill>
                <a:srgbClr val="0033A0"/>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59DE6057-0785-F649-FEB3-C94EA50B62E2}"/>
              </a:ext>
            </a:extLst>
          </p:cNvPr>
          <p:cNvSpPr/>
          <p:nvPr/>
        </p:nvSpPr>
        <p:spPr>
          <a:xfrm>
            <a:off x="10143316" y="6440550"/>
            <a:ext cx="1296144" cy="246221"/>
          </a:xfrm>
          <a:prstGeom prst="rect">
            <a:avLst/>
          </a:prstGeom>
        </p:spPr>
        <p:txBody>
          <a:bodyPr wrap="square">
            <a:spAutoFit/>
          </a:bodyPr>
          <a:lstStyle/>
          <a:p>
            <a:pPr lvl="0" algn="ctr">
              <a:defRPr/>
            </a:pPr>
            <a:r>
              <a:rPr lang="en-GB" sz="1000" dirty="0">
                <a:solidFill>
                  <a:srgbClr val="0033A0"/>
                </a:solidFill>
                <a:cs typeface="Calibri" panose="020F0502020204030204" pitchFamily="34" charset="0"/>
              </a:rPr>
              <a:t>EDMS 2777358</a:t>
            </a:r>
            <a:endParaRPr kumimoji="0" lang="en-GB" sz="1000" b="0" i="0" u="none" strike="noStrike" kern="1200" cap="none" spc="0" normalizeH="0" baseline="0" noProof="0" dirty="0">
              <a:ln>
                <a:noFill/>
              </a:ln>
              <a:solidFill>
                <a:srgbClr val="0033A0"/>
              </a:solidFill>
              <a:effectLst/>
              <a:uLnTx/>
              <a:uFillTx/>
              <a:latin typeface="Arial"/>
              <a:ea typeface="+mn-ea"/>
              <a:cs typeface="Calibri" panose="020F0502020204030204" pitchFamily="34" charset="0"/>
            </a:endParaRPr>
          </a:p>
        </p:txBody>
      </p:sp>
    </p:spTree>
    <p:extLst>
      <p:ext uri="{BB962C8B-B14F-4D97-AF65-F5344CB8AC3E}">
        <p14:creationId xmlns:p14="http://schemas.microsoft.com/office/powerpoint/2010/main" val="2459434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dissolve">
                                      <p:cBhvr>
                                        <p:cTn id="17" dur="500"/>
                                        <p:tgtEl>
                                          <p:spTgt spid="21"/>
                                        </p:tgtEl>
                                      </p:cBhvr>
                                    </p:animEffect>
                                  </p:childTnLst>
                                </p:cTn>
                              </p:par>
                              <p:par>
                                <p:cTn id="18" presetID="9" presetClass="entr" presetSubtype="0"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dissolve">
                                      <p:cBhvr>
                                        <p:cTn id="2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0846B02F-946E-4344-AD5F-9158FFEBE43F}"/>
              </a:ext>
            </a:extLst>
          </p:cNvPr>
          <p:cNvSpPr>
            <a:spLocks noGrp="1"/>
          </p:cNvSpPr>
          <p:nvPr>
            <p:ph type="sldNum" sz="quarter" idx="12"/>
          </p:nvPr>
        </p:nvSpPr>
        <p:spPr/>
        <p:txBody>
          <a:bodyPr/>
          <a:lstStyle/>
          <a:p>
            <a:fld id="{36B5EA5A-BC32-A742-B11B-8E7414D5B535}" type="slidenum">
              <a:rPr lang="en-US" smtClean="0"/>
              <a:pPr/>
              <a:t>11</a:t>
            </a:fld>
            <a:endParaRPr lang="en-US"/>
          </a:p>
        </p:txBody>
      </p:sp>
      <p:sp>
        <p:nvSpPr>
          <p:cNvPr id="2" name="Text Placeholder 1">
            <a:extLst>
              <a:ext uri="{FF2B5EF4-FFF2-40B4-BE49-F238E27FC236}">
                <a16:creationId xmlns:a16="http://schemas.microsoft.com/office/drawing/2014/main" id="{E25761A1-D0BA-9EBB-130E-16E8499D9B05}"/>
              </a:ext>
            </a:extLst>
          </p:cNvPr>
          <p:cNvSpPr txBox="1">
            <a:spLocks/>
          </p:cNvSpPr>
          <p:nvPr/>
        </p:nvSpPr>
        <p:spPr>
          <a:xfrm>
            <a:off x="155340" y="5473"/>
            <a:ext cx="11881320" cy="791270"/>
          </a:xfrm>
          <a:prstGeom prst="rect">
            <a:avLst/>
          </a:prstGeom>
        </p:spPr>
        <p:txBody>
          <a:bodyPr vert="horz" lIns="91440" tIns="45720" rIns="91440" bIns="45720" rtlCol="0" anchor="ctr">
            <a:noAutofit/>
          </a:bodyPr>
          <a:lstStyle>
            <a:defPPr>
              <a:defRPr lang="en-US"/>
            </a:defPPr>
            <a:lvl1pPr>
              <a:lnSpc>
                <a:spcPct val="90000"/>
              </a:lnSpc>
              <a:spcBef>
                <a:spcPct val="0"/>
              </a:spcBef>
              <a:buNone/>
              <a:defRPr sz="2800" b="1">
                <a:latin typeface="Calibri" panose="020F0502020204030204" pitchFamily="34" charset="0"/>
                <a:ea typeface="+mj-ea"/>
                <a:cs typeface="Calibri" panose="020F0502020204030204" pitchFamily="34" charset="0"/>
              </a:defRPr>
            </a:lvl1pPr>
            <a:lvl2pPr marL="270000" marR="0" indent="-270000" defTabSz="779173" fontAlgn="auto">
              <a:lnSpc>
                <a:spcPct val="110000"/>
              </a:lnSpc>
              <a:spcBef>
                <a:spcPts val="600"/>
              </a:spcBef>
              <a:spcAft>
                <a:spcPts val="0"/>
              </a:spcAft>
              <a:buClr>
                <a:schemeClr val="accent2"/>
              </a:buClr>
              <a:buSzPct val="75000"/>
              <a:buFont typeface="Arial" panose="020B0604020202020204" pitchFamily="34" charset="0"/>
              <a:buChar char="►"/>
              <a:tabLst/>
              <a:defRPr sz="1600" b="0" baseline="0">
                <a:solidFill>
                  <a:schemeClr val="tx2"/>
                </a:solidFill>
              </a:defRPr>
            </a:lvl2pPr>
            <a:lvl3pPr marL="54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3pPr>
            <a:lvl4pPr marL="81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4pPr>
            <a:lvl5pPr marL="0" marR="0" indent="0" defTabSz="779173" fontAlgn="auto">
              <a:lnSpc>
                <a:spcPct val="110000"/>
              </a:lnSpc>
              <a:spcBef>
                <a:spcPts val="1200"/>
              </a:spcBef>
              <a:spcAft>
                <a:spcPts val="0"/>
              </a:spcAft>
              <a:buClrTx/>
              <a:buSzTx/>
              <a:buFont typeface="Arial" pitchFamily="34" charset="0"/>
              <a:buNone/>
              <a:tabLst/>
              <a:defRPr sz="1600" b="1">
                <a:solidFill>
                  <a:schemeClr val="tx2"/>
                </a:solidFill>
              </a:defRPr>
            </a:lvl5pPr>
            <a:lvl6pPr marL="270000" indent="-270000" defTabSz="779173">
              <a:lnSpc>
                <a:spcPct val="110000"/>
              </a:lnSpc>
              <a:spcBef>
                <a:spcPts val="600"/>
              </a:spcBef>
              <a:buFont typeface="+mj-lt"/>
              <a:buAutoNum type="arabicPeriod"/>
              <a:defRPr sz="1600">
                <a:solidFill>
                  <a:schemeClr val="tx2"/>
                </a:solidFill>
              </a:defRPr>
            </a:lvl6pPr>
            <a:lvl7pPr marL="540000" indent="-270000" defTabSz="779173">
              <a:lnSpc>
                <a:spcPct val="110000"/>
              </a:lnSpc>
              <a:spcBef>
                <a:spcPts val="300"/>
              </a:spcBef>
              <a:buFont typeface="+mj-lt"/>
              <a:buAutoNum type="alphaLcPeriod"/>
              <a:defRPr sz="1600">
                <a:solidFill>
                  <a:schemeClr val="tx2"/>
                </a:solidFill>
              </a:defRPr>
            </a:lvl7pPr>
            <a:lvl8pPr marL="270000" indent="-270000" defTabSz="779173">
              <a:lnSpc>
                <a:spcPct val="110000"/>
              </a:lnSpc>
              <a:spcBef>
                <a:spcPts val="1200"/>
              </a:spcBef>
              <a:buFont typeface="Wingdings" panose="05000000000000000000" pitchFamily="2" charset="2"/>
              <a:buChar char=""/>
              <a:defRPr sz="1600">
                <a:solidFill>
                  <a:schemeClr val="tx2"/>
                </a:solidFill>
              </a:defRPr>
            </a:lvl8pPr>
            <a:lvl9pPr marL="270000" indent="-270000" defTabSz="779173">
              <a:lnSpc>
                <a:spcPct val="110000"/>
              </a:lnSpc>
              <a:spcBef>
                <a:spcPts val="1200"/>
              </a:spcBef>
              <a:buFont typeface="Wingdings" panose="05000000000000000000" pitchFamily="2" charset="2"/>
              <a:buChar char="ü"/>
              <a:defRPr sz="1600">
                <a:solidFill>
                  <a:schemeClr val="tx2"/>
                </a:solidFill>
              </a:defRPr>
            </a:lvl9pPr>
          </a:lstStyle>
          <a:p>
            <a:r>
              <a:rPr lang="en-GB" dirty="0">
                <a:solidFill>
                  <a:srgbClr val="00B050"/>
                </a:solidFill>
              </a:rPr>
              <a:t>D4: Responsibly Supplier’ Sustainability Rating Platform</a:t>
            </a:r>
          </a:p>
        </p:txBody>
      </p:sp>
      <p:pic>
        <p:nvPicPr>
          <p:cNvPr id="3" name="Picture 2">
            <a:extLst>
              <a:ext uri="{FF2B5EF4-FFF2-40B4-BE49-F238E27FC236}">
                <a16:creationId xmlns:a16="http://schemas.microsoft.com/office/drawing/2014/main" id="{C098D274-4F27-BE6F-77CD-1BC920BF01D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730" y="764704"/>
            <a:ext cx="5974432" cy="3306665"/>
          </a:xfrm>
          <a:prstGeom prst="rect">
            <a:avLst/>
          </a:prstGeom>
        </p:spPr>
      </p:pic>
      <p:pic>
        <p:nvPicPr>
          <p:cNvPr id="4" name="Picture 3">
            <a:extLst>
              <a:ext uri="{FF2B5EF4-FFF2-40B4-BE49-F238E27FC236}">
                <a16:creationId xmlns:a16="http://schemas.microsoft.com/office/drawing/2014/main" id="{74C1B241-BA34-7940-AF07-E5CADF4474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3839" y="764704"/>
            <a:ext cx="6058161" cy="3306665"/>
          </a:xfrm>
          <a:prstGeom prst="rect">
            <a:avLst/>
          </a:prstGeom>
        </p:spPr>
      </p:pic>
      <p:sp>
        <p:nvSpPr>
          <p:cNvPr id="8" name="Text Placeholder 1">
            <a:extLst>
              <a:ext uri="{FF2B5EF4-FFF2-40B4-BE49-F238E27FC236}">
                <a16:creationId xmlns:a16="http://schemas.microsoft.com/office/drawing/2014/main" id="{844D147D-124F-53C2-EB1E-4C400830DD64}"/>
              </a:ext>
            </a:extLst>
          </p:cNvPr>
          <p:cNvSpPr txBox="1">
            <a:spLocks/>
          </p:cNvSpPr>
          <p:nvPr/>
        </p:nvSpPr>
        <p:spPr>
          <a:xfrm>
            <a:off x="370162" y="4434965"/>
            <a:ext cx="11630494" cy="791270"/>
          </a:xfrm>
          <a:prstGeom prst="rect">
            <a:avLst/>
          </a:prstGeom>
        </p:spPr>
        <p:txBody>
          <a:bodyPr vert="horz" lIns="91440" tIns="45720" rIns="91440" bIns="45720" rtlCol="0" anchor="ctr">
            <a:noAutofit/>
          </a:bodyPr>
          <a:lstStyle>
            <a:defPPr>
              <a:defRPr lang="en-US"/>
            </a:defPPr>
            <a:lvl1pPr>
              <a:lnSpc>
                <a:spcPct val="90000"/>
              </a:lnSpc>
              <a:spcBef>
                <a:spcPct val="0"/>
              </a:spcBef>
              <a:buNone/>
              <a:defRPr sz="2800" b="1">
                <a:latin typeface="Calibri" panose="020F0502020204030204" pitchFamily="34" charset="0"/>
                <a:ea typeface="+mj-ea"/>
                <a:cs typeface="Calibri" panose="020F0502020204030204" pitchFamily="34" charset="0"/>
              </a:defRPr>
            </a:lvl1pPr>
            <a:lvl2pPr marL="270000" marR="0" indent="-270000" defTabSz="779173" fontAlgn="auto">
              <a:lnSpc>
                <a:spcPct val="110000"/>
              </a:lnSpc>
              <a:spcBef>
                <a:spcPts val="600"/>
              </a:spcBef>
              <a:spcAft>
                <a:spcPts val="0"/>
              </a:spcAft>
              <a:buClr>
                <a:schemeClr val="accent2"/>
              </a:buClr>
              <a:buSzPct val="75000"/>
              <a:buFont typeface="Arial" panose="020B0604020202020204" pitchFamily="34" charset="0"/>
              <a:buChar char="►"/>
              <a:tabLst/>
              <a:defRPr sz="1600" b="0" baseline="0">
                <a:solidFill>
                  <a:schemeClr val="tx2"/>
                </a:solidFill>
              </a:defRPr>
            </a:lvl2pPr>
            <a:lvl3pPr marL="54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3pPr>
            <a:lvl4pPr marL="81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4pPr>
            <a:lvl5pPr marL="0" marR="0" indent="0" defTabSz="779173" fontAlgn="auto">
              <a:lnSpc>
                <a:spcPct val="110000"/>
              </a:lnSpc>
              <a:spcBef>
                <a:spcPts val="1200"/>
              </a:spcBef>
              <a:spcAft>
                <a:spcPts val="0"/>
              </a:spcAft>
              <a:buClrTx/>
              <a:buSzTx/>
              <a:buFont typeface="Arial" pitchFamily="34" charset="0"/>
              <a:buNone/>
              <a:tabLst/>
              <a:defRPr sz="1600" b="1">
                <a:solidFill>
                  <a:schemeClr val="tx2"/>
                </a:solidFill>
              </a:defRPr>
            </a:lvl5pPr>
            <a:lvl6pPr marL="270000" indent="-270000" defTabSz="779173">
              <a:lnSpc>
                <a:spcPct val="110000"/>
              </a:lnSpc>
              <a:spcBef>
                <a:spcPts val="600"/>
              </a:spcBef>
              <a:buFont typeface="+mj-lt"/>
              <a:buAutoNum type="arabicPeriod"/>
              <a:defRPr sz="1600">
                <a:solidFill>
                  <a:schemeClr val="tx2"/>
                </a:solidFill>
              </a:defRPr>
            </a:lvl6pPr>
            <a:lvl7pPr marL="540000" indent="-270000" defTabSz="779173">
              <a:lnSpc>
                <a:spcPct val="110000"/>
              </a:lnSpc>
              <a:spcBef>
                <a:spcPts val="300"/>
              </a:spcBef>
              <a:buFont typeface="+mj-lt"/>
              <a:buAutoNum type="alphaLcPeriod"/>
              <a:defRPr sz="1600">
                <a:solidFill>
                  <a:schemeClr val="tx2"/>
                </a:solidFill>
              </a:defRPr>
            </a:lvl7pPr>
            <a:lvl8pPr marL="270000" indent="-270000" defTabSz="779173">
              <a:lnSpc>
                <a:spcPct val="110000"/>
              </a:lnSpc>
              <a:spcBef>
                <a:spcPts val="1200"/>
              </a:spcBef>
              <a:buFont typeface="Wingdings" panose="05000000000000000000" pitchFamily="2" charset="2"/>
              <a:buChar char=""/>
              <a:defRPr sz="1600">
                <a:solidFill>
                  <a:schemeClr val="tx2"/>
                </a:solidFill>
              </a:defRPr>
            </a:lvl8pPr>
            <a:lvl9pPr marL="270000" indent="-270000" defTabSz="779173">
              <a:lnSpc>
                <a:spcPct val="110000"/>
              </a:lnSpc>
              <a:spcBef>
                <a:spcPts val="1200"/>
              </a:spcBef>
              <a:buFont typeface="Wingdings" panose="05000000000000000000" pitchFamily="2" charset="2"/>
              <a:buChar char="ü"/>
              <a:defRPr sz="1600">
                <a:solidFill>
                  <a:schemeClr val="tx2"/>
                </a:solidFill>
              </a:defRPr>
            </a:lvl9pPr>
          </a:lstStyle>
          <a:p>
            <a:pPr algn="ctr"/>
            <a:r>
              <a:rPr lang="en-GB" sz="2400" b="0" dirty="0"/>
              <a:t>The tool will concentrate on CO</a:t>
            </a:r>
            <a:r>
              <a:rPr lang="en-GB" sz="2400" b="0" baseline="-25000" dirty="0"/>
              <a:t>2</a:t>
            </a:r>
            <a:r>
              <a:rPr lang="en-GB" sz="2400" b="0" dirty="0"/>
              <a:t> emissions reduction first and progressively evolve towards other sustainability criteria.</a:t>
            </a:r>
          </a:p>
        </p:txBody>
      </p:sp>
      <p:sp>
        <p:nvSpPr>
          <p:cNvPr id="9" name="Date Placeholder 3">
            <a:extLst>
              <a:ext uri="{FF2B5EF4-FFF2-40B4-BE49-F238E27FC236}">
                <a16:creationId xmlns:a16="http://schemas.microsoft.com/office/drawing/2014/main" id="{89B42C12-5897-73D8-28DA-DA65A75DCF57}"/>
              </a:ext>
            </a:extLst>
          </p:cNvPr>
          <p:cNvSpPr>
            <a:spLocks noGrp="1"/>
          </p:cNvSpPr>
          <p:nvPr>
            <p:ph type="dt" sz="half" idx="10"/>
          </p:nvPr>
        </p:nvSpPr>
        <p:spPr>
          <a:xfrm>
            <a:off x="992952" y="6381099"/>
            <a:ext cx="774887"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033A0"/>
                </a:solidFill>
                <a:latin typeface="Arial"/>
              </a:rPr>
              <a:t>2</a:t>
            </a:r>
            <a:r>
              <a:rPr kumimoji="0" lang="en-US" sz="1000" b="0" i="0" u="none" strike="noStrike" kern="1200" cap="none" spc="0" normalizeH="0" baseline="0" noProof="0" dirty="0">
                <a:ln>
                  <a:noFill/>
                </a:ln>
                <a:solidFill>
                  <a:srgbClr val="0033A0"/>
                </a:solidFill>
                <a:effectLst/>
                <a:uLnTx/>
                <a:uFillTx/>
                <a:latin typeface="Arial"/>
                <a:ea typeface="+mn-ea"/>
                <a:cs typeface="+mn-cs"/>
              </a:rPr>
              <a:t>7.09.2022</a:t>
            </a:r>
          </a:p>
        </p:txBody>
      </p:sp>
      <p:sp>
        <p:nvSpPr>
          <p:cNvPr id="12" name="Footer Placeholder 4">
            <a:extLst>
              <a:ext uri="{FF2B5EF4-FFF2-40B4-BE49-F238E27FC236}">
                <a16:creationId xmlns:a16="http://schemas.microsoft.com/office/drawing/2014/main" id="{76B82E20-332E-00A9-F008-68FD07A858C7}"/>
              </a:ext>
            </a:extLst>
          </p:cNvPr>
          <p:cNvSpPr>
            <a:spLocks noGrp="1"/>
          </p:cNvSpPr>
          <p:nvPr>
            <p:ph type="ftr" sz="quarter" idx="11"/>
          </p:nvPr>
        </p:nvSpPr>
        <p:spPr>
          <a:xfrm>
            <a:off x="2133154" y="6381099"/>
            <a:ext cx="7548045" cy="365125"/>
          </a:xfrm>
        </p:spPr>
        <p:txBody>
          <a:bodyPr/>
          <a:lstStyle/>
          <a:p>
            <a:pPr lvl="0">
              <a:defRPr/>
            </a:pPr>
            <a:r>
              <a:rPr kumimoji="0" lang="en-US" sz="1050" b="0" i="0" u="none" strike="noStrike" kern="1200" cap="none" spc="0" normalizeH="0" baseline="0" noProof="0" dirty="0">
                <a:ln>
                  <a:noFill/>
                </a:ln>
                <a:solidFill>
                  <a:srgbClr val="0033A0"/>
                </a:solidFill>
                <a:effectLst/>
                <a:uLnTx/>
                <a:uFillTx/>
                <a:latin typeface="Arial"/>
                <a:ea typeface="+mn-ea"/>
                <a:cs typeface="+mn-cs"/>
              </a:rPr>
              <a:t>E. Cennini, IPT-PI | </a:t>
            </a:r>
            <a:r>
              <a:rPr lang="en-US" sz="1050" dirty="0">
                <a:solidFill>
                  <a:srgbClr val="0033A0"/>
                </a:solidFill>
              </a:rPr>
              <a:t>CERN Environmentally Responsible Procurement Policy Project (CERP3)</a:t>
            </a:r>
            <a:endParaRPr kumimoji="0" lang="en-US" sz="1050" b="0" i="0" u="none" strike="noStrike" kern="1200" cap="none" spc="0" normalizeH="0" baseline="0" noProof="0" dirty="0">
              <a:ln>
                <a:noFill/>
              </a:ln>
              <a:solidFill>
                <a:srgbClr val="0033A0"/>
              </a:solidFill>
              <a:effectLst/>
              <a:uLnTx/>
              <a:uFillTx/>
              <a:latin typeface="Arial"/>
              <a:ea typeface="+mn-ea"/>
              <a:cs typeface="+mn-cs"/>
            </a:endParaRPr>
          </a:p>
        </p:txBody>
      </p:sp>
      <p:sp>
        <p:nvSpPr>
          <p:cNvPr id="13" name="Rectangle 12">
            <a:extLst>
              <a:ext uri="{FF2B5EF4-FFF2-40B4-BE49-F238E27FC236}">
                <a16:creationId xmlns:a16="http://schemas.microsoft.com/office/drawing/2014/main" id="{3D1C475D-21A3-4280-7C83-BCA8EEAEC796}"/>
              </a:ext>
            </a:extLst>
          </p:cNvPr>
          <p:cNvSpPr/>
          <p:nvPr/>
        </p:nvSpPr>
        <p:spPr>
          <a:xfrm>
            <a:off x="10143316" y="6440550"/>
            <a:ext cx="1296144" cy="246221"/>
          </a:xfrm>
          <a:prstGeom prst="rect">
            <a:avLst/>
          </a:prstGeom>
        </p:spPr>
        <p:txBody>
          <a:bodyPr wrap="square">
            <a:spAutoFit/>
          </a:bodyPr>
          <a:lstStyle/>
          <a:p>
            <a:pPr lvl="0" algn="ctr">
              <a:defRPr/>
            </a:pPr>
            <a:r>
              <a:rPr lang="en-GB" sz="1000" dirty="0">
                <a:solidFill>
                  <a:srgbClr val="0033A0"/>
                </a:solidFill>
                <a:cs typeface="Calibri" panose="020F0502020204030204" pitchFamily="34" charset="0"/>
              </a:rPr>
              <a:t>EDMS 2777358</a:t>
            </a:r>
            <a:endParaRPr kumimoji="0" lang="en-GB" sz="1000" b="0" i="0" u="none" strike="noStrike" kern="1200" cap="none" spc="0" normalizeH="0" baseline="0" noProof="0" dirty="0">
              <a:ln>
                <a:noFill/>
              </a:ln>
              <a:solidFill>
                <a:srgbClr val="0033A0"/>
              </a:solidFill>
              <a:effectLst/>
              <a:uLnTx/>
              <a:uFillTx/>
              <a:latin typeface="Arial"/>
              <a:ea typeface="+mn-ea"/>
              <a:cs typeface="Calibri" panose="020F0502020204030204" pitchFamily="34" charset="0"/>
            </a:endParaRPr>
          </a:p>
        </p:txBody>
      </p:sp>
    </p:spTree>
    <p:extLst>
      <p:ext uri="{BB962C8B-B14F-4D97-AF65-F5344CB8AC3E}">
        <p14:creationId xmlns:p14="http://schemas.microsoft.com/office/powerpoint/2010/main" val="3529663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12</a:t>
            </a:fld>
            <a:endParaRPr lang="en-US"/>
          </a:p>
        </p:txBody>
      </p:sp>
      <p:sp>
        <p:nvSpPr>
          <p:cNvPr id="58" name="Text Placeholder 1">
            <a:extLst>
              <a:ext uri="{FF2B5EF4-FFF2-40B4-BE49-F238E27FC236}">
                <a16:creationId xmlns:a16="http://schemas.microsoft.com/office/drawing/2014/main" id="{138F2181-0E6B-B9E1-9C4B-66A4F85FC774}"/>
              </a:ext>
            </a:extLst>
          </p:cNvPr>
          <p:cNvSpPr txBox="1">
            <a:spLocks/>
          </p:cNvSpPr>
          <p:nvPr/>
        </p:nvSpPr>
        <p:spPr>
          <a:xfrm>
            <a:off x="94639" y="19550"/>
            <a:ext cx="11376000" cy="791270"/>
          </a:xfrm>
          <a:prstGeom prst="rect">
            <a:avLst/>
          </a:prstGeom>
        </p:spPr>
        <p:txBody>
          <a:bodyPr vert="horz" lIns="91440" tIns="45720" rIns="91440" bIns="45720" rtlCol="0" anchor="ctr">
            <a:noAutofit/>
          </a:bodyPr>
          <a:lstStyle>
            <a:defPPr>
              <a:defRPr lang="en-US"/>
            </a:defPPr>
            <a:lvl1pPr>
              <a:lnSpc>
                <a:spcPct val="90000"/>
              </a:lnSpc>
              <a:spcBef>
                <a:spcPct val="0"/>
              </a:spcBef>
              <a:buNone/>
              <a:defRPr sz="2800" b="1">
                <a:latin typeface="Calibri" panose="020F0502020204030204" pitchFamily="34" charset="0"/>
                <a:ea typeface="+mj-ea"/>
                <a:cs typeface="Calibri" panose="020F0502020204030204" pitchFamily="34" charset="0"/>
              </a:defRPr>
            </a:lvl1pPr>
            <a:lvl2pPr marL="270000" marR="0" indent="-270000" defTabSz="779173" fontAlgn="auto">
              <a:lnSpc>
                <a:spcPct val="110000"/>
              </a:lnSpc>
              <a:spcBef>
                <a:spcPts val="600"/>
              </a:spcBef>
              <a:spcAft>
                <a:spcPts val="0"/>
              </a:spcAft>
              <a:buClr>
                <a:schemeClr val="accent2"/>
              </a:buClr>
              <a:buSzPct val="75000"/>
              <a:buFont typeface="Arial" panose="020B0604020202020204" pitchFamily="34" charset="0"/>
              <a:buChar char="►"/>
              <a:tabLst/>
              <a:defRPr sz="1600" b="0" baseline="0">
                <a:solidFill>
                  <a:schemeClr val="tx2"/>
                </a:solidFill>
              </a:defRPr>
            </a:lvl2pPr>
            <a:lvl3pPr marL="54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3pPr>
            <a:lvl4pPr marL="81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4pPr>
            <a:lvl5pPr marL="0" marR="0" indent="0" defTabSz="779173" fontAlgn="auto">
              <a:lnSpc>
                <a:spcPct val="110000"/>
              </a:lnSpc>
              <a:spcBef>
                <a:spcPts val="1200"/>
              </a:spcBef>
              <a:spcAft>
                <a:spcPts val="0"/>
              </a:spcAft>
              <a:buClrTx/>
              <a:buSzTx/>
              <a:buFont typeface="Arial" pitchFamily="34" charset="0"/>
              <a:buNone/>
              <a:tabLst/>
              <a:defRPr sz="1600" b="1">
                <a:solidFill>
                  <a:schemeClr val="tx2"/>
                </a:solidFill>
              </a:defRPr>
            </a:lvl5pPr>
            <a:lvl6pPr marL="270000" indent="-270000" defTabSz="779173">
              <a:lnSpc>
                <a:spcPct val="110000"/>
              </a:lnSpc>
              <a:spcBef>
                <a:spcPts val="600"/>
              </a:spcBef>
              <a:buFont typeface="+mj-lt"/>
              <a:buAutoNum type="arabicPeriod"/>
              <a:defRPr sz="1600">
                <a:solidFill>
                  <a:schemeClr val="tx2"/>
                </a:solidFill>
              </a:defRPr>
            </a:lvl6pPr>
            <a:lvl7pPr marL="540000" indent="-270000" defTabSz="779173">
              <a:lnSpc>
                <a:spcPct val="110000"/>
              </a:lnSpc>
              <a:spcBef>
                <a:spcPts val="300"/>
              </a:spcBef>
              <a:buFont typeface="+mj-lt"/>
              <a:buAutoNum type="alphaLcPeriod"/>
              <a:defRPr sz="1600">
                <a:solidFill>
                  <a:schemeClr val="tx2"/>
                </a:solidFill>
              </a:defRPr>
            </a:lvl7pPr>
            <a:lvl8pPr marL="270000" indent="-270000" defTabSz="779173">
              <a:lnSpc>
                <a:spcPct val="110000"/>
              </a:lnSpc>
              <a:spcBef>
                <a:spcPts val="1200"/>
              </a:spcBef>
              <a:buFont typeface="Wingdings" panose="05000000000000000000" pitchFamily="2" charset="2"/>
              <a:buChar char=""/>
              <a:defRPr sz="1600">
                <a:solidFill>
                  <a:schemeClr val="tx2"/>
                </a:solidFill>
              </a:defRPr>
            </a:lvl8pPr>
            <a:lvl9pPr marL="270000" indent="-270000" defTabSz="779173">
              <a:lnSpc>
                <a:spcPct val="110000"/>
              </a:lnSpc>
              <a:spcBef>
                <a:spcPts val="1200"/>
              </a:spcBef>
              <a:buFont typeface="Wingdings" panose="05000000000000000000" pitchFamily="2" charset="2"/>
              <a:buChar char="ü"/>
              <a:defRPr sz="1600">
                <a:solidFill>
                  <a:schemeClr val="tx2"/>
                </a:solidFill>
              </a:defRPr>
            </a:lvl9pPr>
          </a:lstStyle>
          <a:p>
            <a:r>
              <a:rPr lang="en-GB" dirty="0"/>
              <a:t>CERN suppliers’ sustainability rating</a:t>
            </a:r>
          </a:p>
        </p:txBody>
      </p:sp>
      <p:pic>
        <p:nvPicPr>
          <p:cNvPr id="59" name="Picture 58">
            <a:extLst>
              <a:ext uri="{FF2B5EF4-FFF2-40B4-BE49-F238E27FC236}">
                <a16:creationId xmlns:a16="http://schemas.microsoft.com/office/drawing/2014/main" id="{CCD72AC5-090D-6D54-8882-48AA2C31F97A}"/>
              </a:ext>
            </a:extLst>
          </p:cNvPr>
          <p:cNvPicPr>
            <a:picLocks noChangeAspect="1"/>
          </p:cNvPicPr>
          <p:nvPr/>
        </p:nvPicPr>
        <p:blipFill>
          <a:blip r:embed="rId4"/>
          <a:stretch>
            <a:fillRect/>
          </a:stretch>
        </p:blipFill>
        <p:spPr>
          <a:xfrm>
            <a:off x="4107043" y="1605982"/>
            <a:ext cx="3635055" cy="3048264"/>
          </a:xfrm>
          <a:prstGeom prst="rect">
            <a:avLst/>
          </a:prstGeom>
        </p:spPr>
      </p:pic>
      <p:sp>
        <p:nvSpPr>
          <p:cNvPr id="60" name="Rectangle 59">
            <a:extLst>
              <a:ext uri="{FF2B5EF4-FFF2-40B4-BE49-F238E27FC236}">
                <a16:creationId xmlns:a16="http://schemas.microsoft.com/office/drawing/2014/main" id="{963F4109-097B-610B-4942-18FF5CB35A99}"/>
              </a:ext>
            </a:extLst>
          </p:cNvPr>
          <p:cNvSpPr/>
          <p:nvPr/>
        </p:nvSpPr>
        <p:spPr>
          <a:xfrm>
            <a:off x="8020206" y="3272047"/>
            <a:ext cx="3866177" cy="1031051"/>
          </a:xfrm>
          <a:prstGeom prst="rect">
            <a:avLst/>
          </a:prstGeom>
        </p:spPr>
        <p:txBody>
          <a:bodyPr wrap="square">
            <a:spAutoFit/>
          </a:bodyPr>
          <a:lstStyle/>
          <a:p>
            <a:pPr marL="134938" indent="-134938">
              <a:spcBef>
                <a:spcPts val="600"/>
              </a:spcBef>
              <a:buFont typeface="Arial" panose="020B0604020202020204" pitchFamily="34" charset="0"/>
              <a:buChar char="•"/>
              <a:defRPr/>
            </a:pPr>
            <a:r>
              <a:rPr lang="en-GB" sz="1400" i="1" dirty="0">
                <a:solidFill>
                  <a:srgbClr val="083F65"/>
                </a:solidFill>
                <a:latin typeface="Calibri" panose="020F0502020204030204" pitchFamily="34" charset="0"/>
                <a:cs typeface="Calibri" panose="020F0502020204030204" pitchFamily="34" charset="0"/>
              </a:rPr>
              <a:t>Focus on improving CERN relationship with the supplier.</a:t>
            </a:r>
          </a:p>
          <a:p>
            <a:pPr marL="134938" indent="-134938">
              <a:spcBef>
                <a:spcPts val="600"/>
              </a:spcBef>
              <a:buFont typeface="Arial" panose="020B0604020202020204" pitchFamily="34" charset="0"/>
              <a:buChar char="•"/>
              <a:defRPr/>
            </a:pPr>
            <a:r>
              <a:rPr lang="en-GB" sz="1400" i="1" dirty="0">
                <a:solidFill>
                  <a:srgbClr val="083F65"/>
                </a:solidFill>
                <a:latin typeface="Calibri" panose="020F0502020204030204" pitchFamily="34" charset="0"/>
                <a:cs typeface="Calibri" panose="020F0502020204030204" pitchFamily="34" charset="0"/>
              </a:rPr>
              <a:t>Potential in pushing sustainability agenda through building attractiveness as a client.</a:t>
            </a:r>
          </a:p>
        </p:txBody>
      </p:sp>
      <p:sp>
        <p:nvSpPr>
          <p:cNvPr id="61" name="Rectangle 60">
            <a:extLst>
              <a:ext uri="{FF2B5EF4-FFF2-40B4-BE49-F238E27FC236}">
                <a16:creationId xmlns:a16="http://schemas.microsoft.com/office/drawing/2014/main" id="{D6B0CAC2-276C-5BAB-0BC2-F663EF76720F}"/>
              </a:ext>
            </a:extLst>
          </p:cNvPr>
          <p:cNvSpPr/>
          <p:nvPr/>
        </p:nvSpPr>
        <p:spPr>
          <a:xfrm>
            <a:off x="127298" y="1759040"/>
            <a:ext cx="3525930" cy="1246495"/>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400" b="0" i="1" u="none" strike="noStrike" kern="0" cap="none" spc="0" normalizeH="0" baseline="0" noProof="0" dirty="0">
                <a:ln>
                  <a:noFill/>
                </a:ln>
                <a:solidFill>
                  <a:srgbClr val="083F65"/>
                </a:solidFill>
                <a:effectLst/>
                <a:uLnTx/>
                <a:uFillTx/>
                <a:latin typeface="Calibri" panose="020F0502020204030204" pitchFamily="34" charset="0"/>
                <a:cs typeface="Calibri" panose="020F0502020204030204" pitchFamily="34" charset="0"/>
              </a:rPr>
              <a:t>Supplier seeking to grow their business with CERN are more receptive to sustainability requests.</a:t>
            </a:r>
          </a:p>
          <a:p>
            <a:pPr marL="0" marR="0" lvl="0" indent="0" algn="r" defTabSz="914400" eaLnBrk="1" fontAlgn="auto" latinLnBrk="0" hangingPunct="1">
              <a:lnSpc>
                <a:spcPct val="100000"/>
              </a:lnSpc>
              <a:spcBef>
                <a:spcPts val="600"/>
              </a:spcBef>
              <a:spcAft>
                <a:spcPts val="0"/>
              </a:spcAft>
              <a:buClrTx/>
              <a:buSzTx/>
              <a:buFontTx/>
              <a:buNone/>
              <a:tabLst/>
              <a:defRPr/>
            </a:pPr>
            <a:r>
              <a:rPr kumimoji="0" lang="en-GB" sz="1400" b="0" i="1" u="none" strike="noStrike" kern="0" cap="none" spc="0" normalizeH="0" baseline="0" noProof="0" dirty="0">
                <a:ln>
                  <a:noFill/>
                </a:ln>
                <a:solidFill>
                  <a:srgbClr val="083F65"/>
                </a:solidFill>
                <a:effectLst/>
                <a:uLnTx/>
                <a:uFillTx/>
                <a:latin typeface="Calibri" panose="020F0502020204030204" pitchFamily="34" charset="0"/>
                <a:cs typeface="Calibri" panose="020F0502020204030204" pitchFamily="34" charset="0"/>
              </a:rPr>
              <a:t>Opportunity for supplier in the development </a:t>
            </a:r>
            <a:br>
              <a:rPr kumimoji="0" lang="en-GB" sz="1400" b="0" i="1" u="none" strike="noStrike" kern="0" cap="none" spc="0" normalizeH="0" baseline="0" noProof="0" dirty="0">
                <a:ln>
                  <a:noFill/>
                </a:ln>
                <a:solidFill>
                  <a:srgbClr val="083F65"/>
                </a:solidFill>
                <a:effectLst/>
                <a:uLnTx/>
                <a:uFillTx/>
                <a:latin typeface="Calibri" panose="020F0502020204030204" pitchFamily="34" charset="0"/>
                <a:cs typeface="Calibri" panose="020F0502020204030204" pitchFamily="34" charset="0"/>
              </a:rPr>
            </a:br>
            <a:r>
              <a:rPr kumimoji="0" lang="en-GB" sz="1400" b="0" i="1" u="none" strike="noStrike" kern="0" cap="none" spc="0" normalizeH="0" baseline="0" noProof="0" dirty="0">
                <a:ln>
                  <a:noFill/>
                </a:ln>
                <a:solidFill>
                  <a:srgbClr val="083F65"/>
                </a:solidFill>
                <a:effectLst/>
                <a:uLnTx/>
                <a:uFillTx/>
                <a:latin typeface="Calibri" panose="020F0502020204030204" pitchFamily="34" charset="0"/>
                <a:cs typeface="Calibri" panose="020F0502020204030204" pitchFamily="34" charset="0"/>
              </a:rPr>
              <a:t>in terms of sustainability and innovation. </a:t>
            </a:r>
            <a:endParaRPr kumimoji="0" lang="en-GB" sz="1400" b="0" i="0" u="none" strike="noStrike" kern="0" cap="none" spc="0" normalizeH="0" baseline="0" noProof="0" dirty="0">
              <a:ln>
                <a:noFill/>
              </a:ln>
              <a:solidFill>
                <a:srgbClr val="083F65"/>
              </a:solidFill>
              <a:effectLst/>
              <a:uLnTx/>
              <a:uFillTx/>
            </a:endParaRPr>
          </a:p>
        </p:txBody>
      </p:sp>
      <p:sp>
        <p:nvSpPr>
          <p:cNvPr id="62" name="Rectangle 61">
            <a:extLst>
              <a:ext uri="{FF2B5EF4-FFF2-40B4-BE49-F238E27FC236}">
                <a16:creationId xmlns:a16="http://schemas.microsoft.com/office/drawing/2014/main" id="{51BEB2E7-F1FF-5A75-75F3-8116B0016454}"/>
              </a:ext>
            </a:extLst>
          </p:cNvPr>
          <p:cNvSpPr/>
          <p:nvPr/>
        </p:nvSpPr>
        <p:spPr>
          <a:xfrm>
            <a:off x="8020206" y="2090386"/>
            <a:ext cx="3938400" cy="815608"/>
          </a:xfrm>
          <a:prstGeom prst="rect">
            <a:avLst/>
          </a:prstGeom>
        </p:spPr>
        <p:txBody>
          <a:bodyPr wrap="square">
            <a:spAutoFit/>
          </a:bodyPr>
          <a:lstStyle/>
          <a:p>
            <a:pPr marL="134938" marR="0" lvl="0" indent="-134938"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1" u="none" strike="noStrike" kern="0" cap="none" spc="0" normalizeH="0" baseline="0" noProof="0" dirty="0">
                <a:ln>
                  <a:noFill/>
                </a:ln>
                <a:solidFill>
                  <a:srgbClr val="083F65"/>
                </a:solidFill>
                <a:effectLst/>
                <a:uLnTx/>
                <a:uFillTx/>
                <a:latin typeface="Calibri" panose="020F0502020204030204" pitchFamily="34" charset="0"/>
                <a:cs typeface="Calibri" panose="020F0502020204030204" pitchFamily="34" charset="0"/>
              </a:rPr>
              <a:t>Open to change and to sustainability requests.</a:t>
            </a:r>
          </a:p>
          <a:p>
            <a:pPr marL="134938" marR="0" lvl="0" indent="-134938"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400" b="0" i="1" u="none" strike="noStrike" kern="0" cap="none" spc="0" normalizeH="0" baseline="0" noProof="0" dirty="0">
                <a:ln>
                  <a:noFill/>
                </a:ln>
                <a:solidFill>
                  <a:srgbClr val="083F65"/>
                </a:solidFill>
                <a:effectLst/>
                <a:uLnTx/>
                <a:uFillTx/>
                <a:latin typeface="Calibri" panose="020F0502020204030204" pitchFamily="34" charset="0"/>
                <a:cs typeface="Calibri" panose="020F0502020204030204" pitchFamily="34" charset="0"/>
              </a:rPr>
              <a:t>Focus on driving sustainability objectives </a:t>
            </a:r>
            <a:br>
              <a:rPr kumimoji="0" lang="en-GB" sz="1400" b="0" i="1" u="none" strike="noStrike" kern="0" cap="none" spc="0" normalizeH="0" baseline="0" noProof="0" dirty="0">
                <a:ln>
                  <a:noFill/>
                </a:ln>
                <a:solidFill>
                  <a:srgbClr val="083F65"/>
                </a:solidFill>
                <a:effectLst/>
                <a:uLnTx/>
                <a:uFillTx/>
                <a:latin typeface="Calibri" panose="020F0502020204030204" pitchFamily="34" charset="0"/>
                <a:cs typeface="Calibri" panose="020F0502020204030204" pitchFamily="34" charset="0"/>
              </a:rPr>
            </a:br>
            <a:r>
              <a:rPr kumimoji="0" lang="en-GB" sz="1400" b="0" i="1" u="none" strike="noStrike" kern="0" cap="none" spc="0" normalizeH="0" baseline="0" noProof="0" dirty="0">
                <a:ln>
                  <a:noFill/>
                </a:ln>
                <a:solidFill>
                  <a:srgbClr val="083F65"/>
                </a:solidFill>
                <a:effectLst/>
                <a:uLnTx/>
                <a:uFillTx/>
                <a:latin typeface="Calibri" panose="020F0502020204030204" pitchFamily="34" charset="0"/>
                <a:cs typeface="Calibri" panose="020F0502020204030204" pitchFamily="34" charset="0"/>
              </a:rPr>
              <a:t>and influencing the supply market. </a:t>
            </a:r>
            <a:endParaRPr kumimoji="0" lang="en-GB" sz="1400" b="0" i="0" u="none" strike="noStrike" kern="0" cap="none" spc="0" normalizeH="0" baseline="0" noProof="0" dirty="0">
              <a:ln>
                <a:noFill/>
              </a:ln>
              <a:solidFill>
                <a:srgbClr val="083F65"/>
              </a:solidFill>
              <a:effectLst/>
              <a:uLnTx/>
              <a:uFillTx/>
            </a:endParaRPr>
          </a:p>
        </p:txBody>
      </p:sp>
      <p:sp>
        <p:nvSpPr>
          <p:cNvPr id="63" name="Rectangle 62">
            <a:extLst>
              <a:ext uri="{FF2B5EF4-FFF2-40B4-BE49-F238E27FC236}">
                <a16:creationId xmlns:a16="http://schemas.microsoft.com/office/drawing/2014/main" id="{5CAFD4EE-E149-825C-F885-0BAF3AD27894}"/>
              </a:ext>
            </a:extLst>
          </p:cNvPr>
          <p:cNvSpPr/>
          <p:nvPr/>
        </p:nvSpPr>
        <p:spPr>
          <a:xfrm>
            <a:off x="127936" y="3391931"/>
            <a:ext cx="3525930" cy="600164"/>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400" b="0" i="1" u="none" strike="noStrike" kern="0" cap="none" spc="0" normalizeH="0" baseline="0" noProof="0" dirty="0">
                <a:ln>
                  <a:noFill/>
                </a:ln>
                <a:solidFill>
                  <a:srgbClr val="083F65"/>
                </a:solidFill>
                <a:effectLst/>
                <a:uLnTx/>
                <a:uFillTx/>
                <a:latin typeface="Calibri" panose="020F0502020204030204" pitchFamily="34" charset="0"/>
                <a:cs typeface="Calibri" panose="020F0502020204030204" pitchFamily="34" charset="0"/>
              </a:rPr>
              <a:t>Low potential to drive sustainability issues.</a:t>
            </a:r>
          </a:p>
          <a:p>
            <a:pPr marL="0" marR="0" lvl="0" indent="0" algn="r" defTabSz="914400" eaLnBrk="1" fontAlgn="auto" latinLnBrk="0" hangingPunct="1">
              <a:lnSpc>
                <a:spcPct val="100000"/>
              </a:lnSpc>
              <a:spcBef>
                <a:spcPts val="600"/>
              </a:spcBef>
              <a:spcAft>
                <a:spcPts val="0"/>
              </a:spcAft>
              <a:buClrTx/>
              <a:buSzTx/>
              <a:buFontTx/>
              <a:buNone/>
              <a:tabLst/>
              <a:defRPr/>
            </a:pPr>
            <a:r>
              <a:rPr kumimoji="0" lang="en-GB" sz="1400" b="0" i="1" u="none" strike="noStrike" kern="0" cap="none" spc="0" normalizeH="0" baseline="0" noProof="0" dirty="0">
                <a:ln>
                  <a:noFill/>
                </a:ln>
                <a:solidFill>
                  <a:srgbClr val="083F65"/>
                </a:solidFill>
                <a:effectLst/>
                <a:uLnTx/>
                <a:uFillTx/>
                <a:latin typeface="Calibri" panose="020F0502020204030204" pitchFamily="34" charset="0"/>
                <a:cs typeface="Calibri" panose="020F0502020204030204" pitchFamily="34" charset="0"/>
              </a:rPr>
              <a:t>If possible consider changing the supply base. </a:t>
            </a:r>
            <a:endParaRPr kumimoji="0" lang="en-GB" sz="1400" b="0" i="0" u="none" strike="noStrike" kern="0" cap="none" spc="0" normalizeH="0" baseline="0" noProof="0" dirty="0">
              <a:ln>
                <a:noFill/>
              </a:ln>
              <a:solidFill>
                <a:srgbClr val="083F65"/>
              </a:solidFill>
              <a:effectLst/>
              <a:uLnTx/>
              <a:uFillTx/>
            </a:endParaRPr>
          </a:p>
        </p:txBody>
      </p:sp>
      <p:sp>
        <p:nvSpPr>
          <p:cNvPr id="64" name="Flèche vers la droite 7">
            <a:extLst>
              <a:ext uri="{FF2B5EF4-FFF2-40B4-BE49-F238E27FC236}">
                <a16:creationId xmlns:a16="http://schemas.microsoft.com/office/drawing/2014/main" id="{3FB16883-A22A-1EA2-8C43-DFB063CDEB9C}"/>
              </a:ext>
            </a:extLst>
          </p:cNvPr>
          <p:cNvSpPr/>
          <p:nvPr/>
        </p:nvSpPr>
        <p:spPr>
          <a:xfrm>
            <a:off x="7824192" y="2374593"/>
            <a:ext cx="196014" cy="175070"/>
          </a:xfrm>
          <a:prstGeom prst="rightArrow">
            <a:avLst/>
          </a:prstGeom>
          <a:solidFill>
            <a:srgbClr val="145785"/>
          </a:solidFill>
          <a:ln w="25400" cap="flat" cmpd="sng" algn="ctr">
            <a:solidFill>
              <a:srgbClr val="145785">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5" name="Flèche vers la droite 13">
            <a:extLst>
              <a:ext uri="{FF2B5EF4-FFF2-40B4-BE49-F238E27FC236}">
                <a16:creationId xmlns:a16="http://schemas.microsoft.com/office/drawing/2014/main" id="{C2ACD42D-536E-22C7-8D8B-90A7B8317304}"/>
              </a:ext>
            </a:extLst>
          </p:cNvPr>
          <p:cNvSpPr/>
          <p:nvPr/>
        </p:nvSpPr>
        <p:spPr>
          <a:xfrm>
            <a:off x="7830285" y="3589521"/>
            <a:ext cx="196014" cy="175070"/>
          </a:xfrm>
          <a:prstGeom prst="rightArrow">
            <a:avLst/>
          </a:prstGeom>
          <a:solidFill>
            <a:srgbClr val="145785"/>
          </a:solidFill>
          <a:ln w="25400" cap="flat" cmpd="sng" algn="ctr">
            <a:solidFill>
              <a:srgbClr val="145785">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6" name="Flèche vers la droite 17">
            <a:extLst>
              <a:ext uri="{FF2B5EF4-FFF2-40B4-BE49-F238E27FC236}">
                <a16:creationId xmlns:a16="http://schemas.microsoft.com/office/drawing/2014/main" id="{A3561D08-6303-95EE-AFA4-422926F3B0AF}"/>
              </a:ext>
            </a:extLst>
          </p:cNvPr>
          <p:cNvSpPr/>
          <p:nvPr/>
        </p:nvSpPr>
        <p:spPr>
          <a:xfrm rot="10800000">
            <a:off x="3696499" y="2401809"/>
            <a:ext cx="196016" cy="175069"/>
          </a:xfrm>
          <a:prstGeom prst="rightArrow">
            <a:avLst/>
          </a:prstGeom>
          <a:solidFill>
            <a:srgbClr val="145785"/>
          </a:solidFill>
          <a:ln w="25400" cap="flat" cmpd="sng" algn="ctr">
            <a:solidFill>
              <a:srgbClr val="145785">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7" name="Flèche vers la droite 18">
            <a:extLst>
              <a:ext uri="{FF2B5EF4-FFF2-40B4-BE49-F238E27FC236}">
                <a16:creationId xmlns:a16="http://schemas.microsoft.com/office/drawing/2014/main" id="{EB12B681-04C3-B15E-46B8-919DC69704E8}"/>
              </a:ext>
            </a:extLst>
          </p:cNvPr>
          <p:cNvSpPr/>
          <p:nvPr/>
        </p:nvSpPr>
        <p:spPr>
          <a:xfrm rot="10800000">
            <a:off x="3678815" y="3591644"/>
            <a:ext cx="196016" cy="175069"/>
          </a:xfrm>
          <a:prstGeom prst="rightArrow">
            <a:avLst/>
          </a:prstGeom>
          <a:solidFill>
            <a:srgbClr val="145785"/>
          </a:solidFill>
          <a:ln w="25400" cap="flat" cmpd="sng" algn="ctr">
            <a:solidFill>
              <a:srgbClr val="145785">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8" name="TextBox 67">
            <a:extLst>
              <a:ext uri="{FF2B5EF4-FFF2-40B4-BE49-F238E27FC236}">
                <a16:creationId xmlns:a16="http://schemas.microsoft.com/office/drawing/2014/main" id="{E8BFEC20-C47C-D602-A506-0573F10674E0}"/>
              </a:ext>
            </a:extLst>
          </p:cNvPr>
          <p:cNvSpPr txBox="1"/>
          <p:nvPr/>
        </p:nvSpPr>
        <p:spPr>
          <a:xfrm>
            <a:off x="5459691" y="1557939"/>
            <a:ext cx="2425953" cy="21544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83F65"/>
                </a:solidFill>
                <a:effectLst/>
                <a:uLnTx/>
                <a:uFillTx/>
              </a:rPr>
              <a:t>Source. betterprocurement@hpw.qld.gov.au</a:t>
            </a:r>
          </a:p>
        </p:txBody>
      </p:sp>
      <p:sp>
        <p:nvSpPr>
          <p:cNvPr id="70" name="TextBox 69">
            <a:extLst>
              <a:ext uri="{FF2B5EF4-FFF2-40B4-BE49-F238E27FC236}">
                <a16:creationId xmlns:a16="http://schemas.microsoft.com/office/drawing/2014/main" id="{355E5992-C77A-98A8-D780-7E38559EF1B0}"/>
              </a:ext>
            </a:extLst>
          </p:cNvPr>
          <p:cNvSpPr txBox="1"/>
          <p:nvPr/>
        </p:nvSpPr>
        <p:spPr bwMode="auto">
          <a:xfrm>
            <a:off x="4799857" y="4602033"/>
            <a:ext cx="2592288" cy="123111"/>
          </a:xfrm>
          <a:prstGeom prst="rect">
            <a:avLst/>
          </a:prstGeom>
          <a:noFill/>
          <a:ln w="9525">
            <a:noFill/>
            <a:miter lim="800000"/>
            <a:headEnd/>
            <a:tailEnd/>
          </a:ln>
        </p:spPr>
        <p:txBody>
          <a:bodyPr vert="horz" wrap="square" lIns="0" tIns="0" rIns="0" bIns="0" rtlCol="0">
            <a:spAutoFit/>
          </a:bodyPr>
          <a:lstStyle/>
          <a:p>
            <a:pPr marL="0" marR="0" lvl="0" indent="0" algn="ctr" defTabSz="914400" eaLnBrk="1" fontAlgn="auto" latinLnBrk="0" hangingPunct="1">
              <a:lnSpc>
                <a:spcPct val="100000"/>
              </a:lnSpc>
              <a:spcBef>
                <a:spcPts val="200"/>
              </a:spcBef>
              <a:spcAft>
                <a:spcPts val="200"/>
              </a:spcAft>
              <a:buClrTx/>
              <a:buSzTx/>
              <a:buFontTx/>
              <a:buNone/>
              <a:tabLst/>
              <a:defRPr/>
            </a:pPr>
            <a:r>
              <a:rPr kumimoji="0" lang="en-GB" sz="800" b="0" i="0" u="none" strike="noStrike" kern="0" cap="none" spc="0" normalizeH="0" baseline="0" noProof="0" dirty="0">
                <a:ln>
                  <a:noFill/>
                </a:ln>
                <a:solidFill>
                  <a:srgbClr val="2680BA"/>
                </a:solidFill>
                <a:effectLst/>
                <a:uLnTx/>
                <a:uFillTx/>
              </a:rPr>
              <a:t>(Relative Value of Contract)</a:t>
            </a:r>
          </a:p>
        </p:txBody>
      </p:sp>
      <p:sp>
        <p:nvSpPr>
          <p:cNvPr id="71" name="TextBox 70">
            <a:extLst>
              <a:ext uri="{FF2B5EF4-FFF2-40B4-BE49-F238E27FC236}">
                <a16:creationId xmlns:a16="http://schemas.microsoft.com/office/drawing/2014/main" id="{035BB19E-6E90-3AB2-66C3-D7A874AF4DB3}"/>
              </a:ext>
            </a:extLst>
          </p:cNvPr>
          <p:cNvSpPr txBox="1"/>
          <p:nvPr/>
        </p:nvSpPr>
        <p:spPr bwMode="auto">
          <a:xfrm rot="16200000">
            <a:off x="2794084" y="3134736"/>
            <a:ext cx="2592288" cy="123111"/>
          </a:xfrm>
          <a:prstGeom prst="rect">
            <a:avLst/>
          </a:prstGeom>
          <a:noFill/>
          <a:ln w="9525">
            <a:noFill/>
            <a:miter lim="800000"/>
            <a:headEnd/>
            <a:tailEnd/>
          </a:ln>
        </p:spPr>
        <p:txBody>
          <a:bodyPr vert="horz" wrap="square" lIns="0" tIns="0" rIns="0" bIns="0" rtlCol="0">
            <a:spAutoFit/>
          </a:bodyPr>
          <a:lstStyle/>
          <a:p>
            <a:pPr marL="0" marR="0" lvl="0" indent="0" algn="ctr" defTabSz="914400" eaLnBrk="1" fontAlgn="auto" latinLnBrk="0" hangingPunct="1">
              <a:lnSpc>
                <a:spcPct val="100000"/>
              </a:lnSpc>
              <a:spcBef>
                <a:spcPts val="200"/>
              </a:spcBef>
              <a:spcAft>
                <a:spcPts val="200"/>
              </a:spcAft>
              <a:buClrTx/>
              <a:buSzTx/>
              <a:buFontTx/>
              <a:buNone/>
              <a:tabLst/>
              <a:defRPr/>
            </a:pPr>
            <a:r>
              <a:rPr kumimoji="0" lang="en-GB" sz="800" b="0" i="0" u="none" strike="noStrike" kern="0" cap="none" spc="0" normalizeH="0" baseline="0" noProof="0" dirty="0">
                <a:ln>
                  <a:noFill/>
                </a:ln>
                <a:solidFill>
                  <a:srgbClr val="2680BA"/>
                </a:solidFill>
                <a:effectLst/>
                <a:uLnTx/>
                <a:uFillTx/>
              </a:rPr>
              <a:t>(Attractiveness of the Account)</a:t>
            </a:r>
          </a:p>
        </p:txBody>
      </p:sp>
      <p:sp>
        <p:nvSpPr>
          <p:cNvPr id="72" name="Text Placeholder 1">
            <a:extLst>
              <a:ext uri="{FF2B5EF4-FFF2-40B4-BE49-F238E27FC236}">
                <a16:creationId xmlns:a16="http://schemas.microsoft.com/office/drawing/2014/main" id="{3BA6701E-F9C2-B828-C7B6-C6CB10954E41}"/>
              </a:ext>
            </a:extLst>
          </p:cNvPr>
          <p:cNvSpPr txBox="1">
            <a:spLocks/>
          </p:cNvSpPr>
          <p:nvPr/>
        </p:nvSpPr>
        <p:spPr>
          <a:xfrm>
            <a:off x="127298" y="745473"/>
            <a:ext cx="11376000" cy="791270"/>
          </a:xfrm>
          <a:prstGeom prst="rect">
            <a:avLst/>
          </a:prstGeom>
        </p:spPr>
        <p:txBody>
          <a:bodyPr vert="horz" lIns="91440" tIns="45720" rIns="91440" bIns="45720" rtlCol="0" anchor="ctr">
            <a:noAutofit/>
          </a:bodyPr>
          <a:lstStyle>
            <a:defPPr>
              <a:defRPr lang="en-US"/>
            </a:defPPr>
            <a:lvl1pPr>
              <a:lnSpc>
                <a:spcPct val="90000"/>
              </a:lnSpc>
              <a:spcBef>
                <a:spcPct val="0"/>
              </a:spcBef>
              <a:buNone/>
              <a:defRPr sz="2800" b="1">
                <a:latin typeface="Calibri" panose="020F0502020204030204" pitchFamily="34" charset="0"/>
                <a:ea typeface="+mj-ea"/>
                <a:cs typeface="Calibri" panose="020F0502020204030204" pitchFamily="34" charset="0"/>
              </a:defRPr>
            </a:lvl1pPr>
            <a:lvl2pPr marL="270000" marR="0" indent="-270000" defTabSz="779173" fontAlgn="auto">
              <a:lnSpc>
                <a:spcPct val="110000"/>
              </a:lnSpc>
              <a:spcBef>
                <a:spcPts val="600"/>
              </a:spcBef>
              <a:spcAft>
                <a:spcPts val="0"/>
              </a:spcAft>
              <a:buClr>
                <a:schemeClr val="accent2"/>
              </a:buClr>
              <a:buSzPct val="75000"/>
              <a:buFont typeface="Arial" panose="020B0604020202020204" pitchFamily="34" charset="0"/>
              <a:buChar char="►"/>
              <a:tabLst/>
              <a:defRPr sz="1600" b="0" baseline="0">
                <a:solidFill>
                  <a:schemeClr val="tx2"/>
                </a:solidFill>
              </a:defRPr>
            </a:lvl2pPr>
            <a:lvl3pPr marL="54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3pPr>
            <a:lvl4pPr marL="81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4pPr>
            <a:lvl5pPr marL="0" marR="0" indent="0" defTabSz="779173" fontAlgn="auto">
              <a:lnSpc>
                <a:spcPct val="110000"/>
              </a:lnSpc>
              <a:spcBef>
                <a:spcPts val="1200"/>
              </a:spcBef>
              <a:spcAft>
                <a:spcPts val="0"/>
              </a:spcAft>
              <a:buClrTx/>
              <a:buSzTx/>
              <a:buFont typeface="Arial" pitchFamily="34" charset="0"/>
              <a:buNone/>
              <a:tabLst/>
              <a:defRPr sz="1600" b="1">
                <a:solidFill>
                  <a:schemeClr val="tx2"/>
                </a:solidFill>
              </a:defRPr>
            </a:lvl5pPr>
            <a:lvl6pPr marL="270000" indent="-270000" defTabSz="779173">
              <a:lnSpc>
                <a:spcPct val="110000"/>
              </a:lnSpc>
              <a:spcBef>
                <a:spcPts val="600"/>
              </a:spcBef>
              <a:buFont typeface="+mj-lt"/>
              <a:buAutoNum type="arabicPeriod"/>
              <a:defRPr sz="1600">
                <a:solidFill>
                  <a:schemeClr val="tx2"/>
                </a:solidFill>
              </a:defRPr>
            </a:lvl6pPr>
            <a:lvl7pPr marL="540000" indent="-270000" defTabSz="779173">
              <a:lnSpc>
                <a:spcPct val="110000"/>
              </a:lnSpc>
              <a:spcBef>
                <a:spcPts val="300"/>
              </a:spcBef>
              <a:buFont typeface="+mj-lt"/>
              <a:buAutoNum type="alphaLcPeriod"/>
              <a:defRPr sz="1600">
                <a:solidFill>
                  <a:schemeClr val="tx2"/>
                </a:solidFill>
              </a:defRPr>
            </a:lvl7pPr>
            <a:lvl8pPr marL="270000" indent="-270000" defTabSz="779173">
              <a:lnSpc>
                <a:spcPct val="110000"/>
              </a:lnSpc>
              <a:spcBef>
                <a:spcPts val="1200"/>
              </a:spcBef>
              <a:buFont typeface="Wingdings" panose="05000000000000000000" pitchFamily="2" charset="2"/>
              <a:buChar char=""/>
              <a:defRPr sz="1600">
                <a:solidFill>
                  <a:schemeClr val="tx2"/>
                </a:solidFill>
              </a:defRPr>
            </a:lvl8pPr>
            <a:lvl9pPr marL="270000" indent="-270000" defTabSz="779173">
              <a:lnSpc>
                <a:spcPct val="110000"/>
              </a:lnSpc>
              <a:spcBef>
                <a:spcPts val="1200"/>
              </a:spcBef>
              <a:buFont typeface="Wingdings" panose="05000000000000000000" pitchFamily="2" charset="2"/>
              <a:buChar char="ü"/>
              <a:defRPr sz="1600">
                <a:solidFill>
                  <a:schemeClr val="tx2"/>
                </a:solidFill>
              </a:defRPr>
            </a:lvl9pPr>
          </a:lstStyle>
          <a:p>
            <a:r>
              <a:rPr lang="en-GB" sz="2400" dirty="0">
                <a:solidFill>
                  <a:srgbClr val="00B050"/>
                </a:solidFill>
              </a:rPr>
              <a:t>We would like ILOs, Procurement Officers and Technical Officers to rank new/existing  suppliers according to the following matrix:</a:t>
            </a:r>
          </a:p>
        </p:txBody>
      </p:sp>
      <p:sp>
        <p:nvSpPr>
          <p:cNvPr id="73" name="Date Placeholder 3">
            <a:extLst>
              <a:ext uri="{FF2B5EF4-FFF2-40B4-BE49-F238E27FC236}">
                <a16:creationId xmlns:a16="http://schemas.microsoft.com/office/drawing/2014/main" id="{9D0D560E-B368-A8D0-956F-BB4686CC6763}"/>
              </a:ext>
            </a:extLst>
          </p:cNvPr>
          <p:cNvSpPr>
            <a:spLocks noGrp="1"/>
          </p:cNvSpPr>
          <p:nvPr>
            <p:ph type="dt" sz="half" idx="10"/>
          </p:nvPr>
        </p:nvSpPr>
        <p:spPr>
          <a:xfrm>
            <a:off x="992952" y="6381099"/>
            <a:ext cx="774887"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033A0"/>
                </a:solidFill>
                <a:latin typeface="Arial"/>
              </a:rPr>
              <a:t>2</a:t>
            </a:r>
            <a:r>
              <a:rPr kumimoji="0" lang="en-US" sz="1000" b="0" i="0" u="none" strike="noStrike" kern="1200" cap="none" spc="0" normalizeH="0" baseline="0" noProof="0" dirty="0">
                <a:ln>
                  <a:noFill/>
                </a:ln>
                <a:solidFill>
                  <a:srgbClr val="0033A0"/>
                </a:solidFill>
                <a:effectLst/>
                <a:uLnTx/>
                <a:uFillTx/>
                <a:latin typeface="Arial"/>
                <a:ea typeface="+mn-ea"/>
                <a:cs typeface="+mn-cs"/>
              </a:rPr>
              <a:t>7.09.2022</a:t>
            </a:r>
          </a:p>
        </p:txBody>
      </p:sp>
      <p:sp>
        <p:nvSpPr>
          <p:cNvPr id="74" name="Footer Placeholder 4">
            <a:extLst>
              <a:ext uri="{FF2B5EF4-FFF2-40B4-BE49-F238E27FC236}">
                <a16:creationId xmlns:a16="http://schemas.microsoft.com/office/drawing/2014/main" id="{A4DFBED1-3603-145C-1169-4EA467CD3635}"/>
              </a:ext>
            </a:extLst>
          </p:cNvPr>
          <p:cNvSpPr>
            <a:spLocks noGrp="1"/>
          </p:cNvSpPr>
          <p:nvPr>
            <p:ph type="ftr" sz="quarter" idx="11"/>
          </p:nvPr>
        </p:nvSpPr>
        <p:spPr>
          <a:xfrm>
            <a:off x="2133154" y="6381099"/>
            <a:ext cx="7548045" cy="365125"/>
          </a:xfrm>
        </p:spPr>
        <p:txBody>
          <a:bodyPr/>
          <a:lstStyle/>
          <a:p>
            <a:pPr lvl="0">
              <a:defRPr/>
            </a:pPr>
            <a:r>
              <a:rPr kumimoji="0" lang="en-US" sz="1050" b="0" i="0" u="none" strike="noStrike" kern="1200" cap="none" spc="0" normalizeH="0" baseline="0" noProof="0" dirty="0">
                <a:ln>
                  <a:noFill/>
                </a:ln>
                <a:solidFill>
                  <a:srgbClr val="0033A0"/>
                </a:solidFill>
                <a:effectLst/>
                <a:uLnTx/>
                <a:uFillTx/>
                <a:latin typeface="Arial"/>
                <a:ea typeface="+mn-ea"/>
                <a:cs typeface="+mn-cs"/>
              </a:rPr>
              <a:t>E. Cennini, IPT-PI | </a:t>
            </a:r>
            <a:r>
              <a:rPr lang="en-US" sz="1050" dirty="0">
                <a:solidFill>
                  <a:srgbClr val="0033A0"/>
                </a:solidFill>
              </a:rPr>
              <a:t>CERN Environmentally Responsible Procurement Policy Project (CERP3)</a:t>
            </a:r>
            <a:endParaRPr kumimoji="0" lang="en-US" sz="1050" b="0" i="0" u="none" strike="noStrike" kern="1200" cap="none" spc="0" normalizeH="0" baseline="0" noProof="0" dirty="0">
              <a:ln>
                <a:noFill/>
              </a:ln>
              <a:solidFill>
                <a:srgbClr val="0033A0"/>
              </a:solidFill>
              <a:effectLst/>
              <a:uLnTx/>
              <a:uFillTx/>
              <a:latin typeface="Arial"/>
              <a:ea typeface="+mn-ea"/>
              <a:cs typeface="+mn-cs"/>
            </a:endParaRPr>
          </a:p>
        </p:txBody>
      </p:sp>
      <p:sp>
        <p:nvSpPr>
          <p:cNvPr id="75" name="Rectangle 74">
            <a:extLst>
              <a:ext uri="{FF2B5EF4-FFF2-40B4-BE49-F238E27FC236}">
                <a16:creationId xmlns:a16="http://schemas.microsoft.com/office/drawing/2014/main" id="{73362714-6495-68E8-9874-A182EDBAE881}"/>
              </a:ext>
            </a:extLst>
          </p:cNvPr>
          <p:cNvSpPr/>
          <p:nvPr/>
        </p:nvSpPr>
        <p:spPr>
          <a:xfrm>
            <a:off x="10143316" y="6440550"/>
            <a:ext cx="1296144" cy="246221"/>
          </a:xfrm>
          <a:prstGeom prst="rect">
            <a:avLst/>
          </a:prstGeom>
        </p:spPr>
        <p:txBody>
          <a:bodyPr wrap="square">
            <a:spAutoFit/>
          </a:bodyPr>
          <a:lstStyle/>
          <a:p>
            <a:pPr lvl="0" algn="ctr">
              <a:defRPr/>
            </a:pPr>
            <a:r>
              <a:rPr lang="en-GB" sz="1000" dirty="0">
                <a:solidFill>
                  <a:srgbClr val="0033A0"/>
                </a:solidFill>
                <a:cs typeface="Calibri" panose="020F0502020204030204" pitchFamily="34" charset="0"/>
              </a:rPr>
              <a:t>EDMS 2777358</a:t>
            </a:r>
            <a:endParaRPr kumimoji="0" lang="en-GB" sz="1000" b="0" i="0" u="none" strike="noStrike" kern="1200" cap="none" spc="0" normalizeH="0" baseline="0" noProof="0" dirty="0">
              <a:ln>
                <a:noFill/>
              </a:ln>
              <a:solidFill>
                <a:srgbClr val="0033A0"/>
              </a:solidFill>
              <a:effectLst/>
              <a:uLnTx/>
              <a:uFillTx/>
              <a:latin typeface="Arial"/>
              <a:ea typeface="+mn-ea"/>
              <a:cs typeface="Calibri" panose="020F0502020204030204" pitchFamily="34" charset="0"/>
            </a:endParaRPr>
          </a:p>
        </p:txBody>
      </p:sp>
      <p:sp>
        <p:nvSpPr>
          <p:cNvPr id="4" name="Highlight">
            <a:extLst>
              <a:ext uri="{FF2B5EF4-FFF2-40B4-BE49-F238E27FC236}">
                <a16:creationId xmlns:a16="http://schemas.microsoft.com/office/drawing/2014/main" id="{3DC001A6-8F7F-D194-8F71-5260E175CA50}"/>
              </a:ext>
            </a:extLst>
          </p:cNvPr>
          <p:cNvSpPr>
            <a:spLocks/>
          </p:cNvSpPr>
          <p:nvPr>
            <p:custDataLst>
              <p:tags r:id="rId1"/>
            </p:custDataLst>
          </p:nvPr>
        </p:nvSpPr>
        <p:spPr bwMode="gray">
          <a:xfrm>
            <a:off x="1023311" y="4694795"/>
            <a:ext cx="4642191" cy="1363237"/>
          </a:xfrm>
          <a:custGeom>
            <a:avLst/>
            <a:gdLst>
              <a:gd name="T0" fmla="*/ 297 w 3884"/>
              <a:gd name="T1" fmla="*/ 1346 h 1600"/>
              <a:gd name="T2" fmla="*/ 2310 w 3884"/>
              <a:gd name="T3" fmla="*/ 1448 h 1600"/>
              <a:gd name="T4" fmla="*/ 3810 w 3884"/>
              <a:gd name="T5" fmla="*/ 884 h 1600"/>
              <a:gd name="T6" fmla="*/ 1945 w 3884"/>
              <a:gd name="T7" fmla="*/ 137 h 1600"/>
              <a:gd name="T8" fmla="*/ 74 w 3884"/>
              <a:gd name="T9" fmla="*/ 724 h 1600"/>
              <a:gd name="T10" fmla="*/ 781 w 3884"/>
              <a:gd name="T11" fmla="*/ 1072 h 1600"/>
              <a:gd name="T12" fmla="*/ 0 w 3884"/>
              <a:gd name="T13" fmla="*/ 724 h 1600"/>
              <a:gd name="T14" fmla="*/ 1951 w 3884"/>
              <a:gd name="T15" fmla="*/ 68 h 1600"/>
              <a:gd name="T16" fmla="*/ 3878 w 3884"/>
              <a:gd name="T17" fmla="*/ 884 h 1600"/>
              <a:gd name="T18" fmla="*/ 2276 w 3884"/>
              <a:gd name="T19" fmla="*/ 1523 h 1600"/>
              <a:gd name="T20" fmla="*/ 297 w 3884"/>
              <a:gd name="T21" fmla="*/ 1346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rgbClr val="145785"/>
          </a:solidFill>
          <a:ln w="9525">
            <a:noFill/>
            <a:round/>
            <a:headEnd/>
            <a:tailEnd/>
          </a:ln>
          <a:extLst>
            <a:ext uri="{91240B29-F687-4F45-9708-019B960494DF}">
              <a14:hiddenLine xmlns:a14="http://schemas.microsoft.com/office/drawing/2010/main" w="9525">
                <a:solidFill>
                  <a:schemeClr val="tx2"/>
                </a:solidFill>
                <a:round/>
                <a:headEnd/>
                <a:tailEnd/>
              </a14:hiddenLine>
            </a:ext>
          </a:extLst>
        </p:spPr>
        <p:txBody>
          <a:bodyPr tIns="91440" bIns="9144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i="0" u="none" strike="noStrike" kern="0" cap="none" spc="0" normalizeH="0" baseline="0" noProof="0" dirty="0">
                <a:ln>
                  <a:noFill/>
                </a:ln>
                <a:solidFill>
                  <a:srgbClr val="083F65"/>
                </a:solidFill>
                <a:effectLst/>
                <a:uLnTx/>
                <a:uFillTx/>
                <a:latin typeface="Calibri" panose="020F0502020204030204" pitchFamily="34" charset="0"/>
                <a:cs typeface="Calibri" panose="020F0502020204030204" pitchFamily="34" charset="0"/>
              </a:rPr>
              <a:t>This categorisation will then be added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i="0" u="none" strike="noStrike" kern="0" cap="none" spc="0" normalizeH="0" baseline="0" noProof="0" dirty="0">
                <a:ln>
                  <a:noFill/>
                </a:ln>
                <a:solidFill>
                  <a:srgbClr val="083F65"/>
                </a:solidFill>
                <a:effectLst/>
                <a:uLnTx/>
                <a:uFillTx/>
                <a:latin typeface="Calibri" panose="020F0502020204030204" pitchFamily="34" charset="0"/>
                <a:cs typeface="Calibri" panose="020F0502020204030204" pitchFamily="34" charset="0"/>
              </a:rPr>
              <a:t>to the Responsibly tool.</a:t>
            </a:r>
          </a:p>
        </p:txBody>
      </p:sp>
      <p:sp>
        <p:nvSpPr>
          <p:cNvPr id="6" name="TextBox 5">
            <a:extLst>
              <a:ext uri="{FF2B5EF4-FFF2-40B4-BE49-F238E27FC236}">
                <a16:creationId xmlns:a16="http://schemas.microsoft.com/office/drawing/2014/main" id="{A09A3B39-BECC-FC44-3A3B-02EEEA01405F}"/>
              </a:ext>
            </a:extLst>
          </p:cNvPr>
          <p:cNvSpPr txBox="1"/>
          <p:nvPr/>
        </p:nvSpPr>
        <p:spPr>
          <a:xfrm>
            <a:off x="6228937" y="4999638"/>
            <a:ext cx="3635055" cy="830997"/>
          </a:xfrm>
          <a:prstGeom prst="rect">
            <a:avLst/>
          </a:prstGeom>
          <a:noFill/>
          <a:ln w="9525">
            <a:noFill/>
            <a:round/>
            <a:headEnd/>
            <a:tailEnd/>
          </a:ln>
        </p:spPr>
        <p:txBody>
          <a:bodyPr tIns="91440" bIns="91440" anchor="ctr"/>
          <a:lstStyle>
            <a:defPPr>
              <a:defRPr lang="en-US"/>
            </a:defPPr>
            <a:lvl1pPr marR="0" lvl="0" indent="0" algn="ctr" fontAlgn="auto">
              <a:lnSpc>
                <a:spcPct val="100000"/>
              </a:lnSpc>
              <a:spcBef>
                <a:spcPts val="0"/>
              </a:spcBef>
              <a:spcAft>
                <a:spcPts val="0"/>
              </a:spcAft>
              <a:buClrTx/>
              <a:buSzTx/>
              <a:buFontTx/>
              <a:buNone/>
              <a:tabLst/>
              <a:defRPr kumimoji="0" i="0" u="none" strike="noStrike" kern="0" cap="none" spc="0" normalizeH="0" baseline="0">
                <a:ln>
                  <a:noFill/>
                </a:ln>
                <a:solidFill>
                  <a:srgbClr val="083F65"/>
                </a:solidFill>
                <a:effectLst/>
                <a:uLnTx/>
                <a:uFillTx/>
                <a:latin typeface="Calibri" panose="020F0502020204030204" pitchFamily="34" charset="0"/>
                <a:cs typeface="Calibri" panose="020F0502020204030204" pitchFamily="34" charset="0"/>
              </a:defRPr>
            </a:lvl1pPr>
          </a:lstStyle>
          <a:p>
            <a:r>
              <a:rPr lang="en-CH" dirty="0"/>
              <a:t>Specific CERN supplier logo(s) highlighting sustainability agendas/results are foreseen.</a:t>
            </a:r>
          </a:p>
        </p:txBody>
      </p:sp>
      <p:sp>
        <p:nvSpPr>
          <p:cNvPr id="7" name="TextBox 6">
            <a:extLst>
              <a:ext uri="{FF2B5EF4-FFF2-40B4-BE49-F238E27FC236}">
                <a16:creationId xmlns:a16="http://schemas.microsoft.com/office/drawing/2014/main" id="{1DE217B7-C29F-F357-7C0C-98CEFECA8523}"/>
              </a:ext>
            </a:extLst>
          </p:cNvPr>
          <p:cNvSpPr txBox="1"/>
          <p:nvPr/>
        </p:nvSpPr>
        <p:spPr>
          <a:xfrm>
            <a:off x="5697631" y="5076583"/>
            <a:ext cx="592271" cy="677108"/>
          </a:xfrm>
          <a:prstGeom prst="rect">
            <a:avLst/>
          </a:prstGeom>
          <a:noFill/>
        </p:spPr>
        <p:txBody>
          <a:bodyPr wrap="square" lIns="0" tIns="0" rIns="0" bIns="0" rtlCol="0">
            <a:spAutoFit/>
          </a:bodyPr>
          <a:lstStyle/>
          <a:p>
            <a:pPr algn="ctr"/>
            <a:r>
              <a:rPr lang="en-CH" sz="4400" dirty="0"/>
              <a:t>+</a:t>
            </a:r>
          </a:p>
        </p:txBody>
      </p:sp>
    </p:spTree>
    <p:extLst>
      <p:ext uri="{BB962C8B-B14F-4D97-AF65-F5344CB8AC3E}">
        <p14:creationId xmlns:p14="http://schemas.microsoft.com/office/powerpoint/2010/main" val="3508335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13</a:t>
            </a:fld>
            <a:endParaRPr lang="en-US"/>
          </a:p>
        </p:txBody>
      </p:sp>
      <p:sp>
        <p:nvSpPr>
          <p:cNvPr id="7" name="Title 1">
            <a:extLst>
              <a:ext uri="{FF2B5EF4-FFF2-40B4-BE49-F238E27FC236}">
                <a16:creationId xmlns:a16="http://schemas.microsoft.com/office/drawing/2014/main" id="{30F1E813-2309-AB44-A4FF-E9988E76903F}"/>
              </a:ext>
            </a:extLst>
          </p:cNvPr>
          <p:cNvSpPr txBox="1">
            <a:spLocks/>
          </p:cNvSpPr>
          <p:nvPr/>
        </p:nvSpPr>
        <p:spPr>
          <a:xfrm>
            <a:off x="202657" y="128271"/>
            <a:ext cx="10444223" cy="67521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b="1" dirty="0">
                <a:latin typeface="Calibri" panose="020F0502020204030204" pitchFamily="34" charset="0"/>
                <a:cs typeface="Calibri" panose="020F0502020204030204" pitchFamily="34" charset="0"/>
              </a:rPr>
              <a:t>Timeline</a:t>
            </a:r>
            <a:endParaRPr lang="en-GB" sz="3200" b="1" dirty="0">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DA24EA84-21E4-E061-B43D-62CDC74587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3352" y="817188"/>
            <a:ext cx="11694058" cy="4628036"/>
          </a:xfrm>
          <a:prstGeom prst="rect">
            <a:avLst/>
          </a:prstGeom>
        </p:spPr>
      </p:pic>
      <p:cxnSp>
        <p:nvCxnSpPr>
          <p:cNvPr id="13" name="Straight Connector 12">
            <a:extLst>
              <a:ext uri="{FF2B5EF4-FFF2-40B4-BE49-F238E27FC236}">
                <a16:creationId xmlns:a16="http://schemas.microsoft.com/office/drawing/2014/main" id="{2D0FBB0E-885F-6091-6A0C-0DEE876225A0}"/>
              </a:ext>
            </a:extLst>
          </p:cNvPr>
          <p:cNvCxnSpPr/>
          <p:nvPr/>
        </p:nvCxnSpPr>
        <p:spPr>
          <a:xfrm>
            <a:off x="7968208" y="2924944"/>
            <a:ext cx="0" cy="201622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Right Arrow 13">
            <a:extLst>
              <a:ext uri="{FF2B5EF4-FFF2-40B4-BE49-F238E27FC236}">
                <a16:creationId xmlns:a16="http://schemas.microsoft.com/office/drawing/2014/main" id="{93B74329-2522-1FC1-F903-DEBA619C50B0}"/>
              </a:ext>
            </a:extLst>
          </p:cNvPr>
          <p:cNvSpPr/>
          <p:nvPr/>
        </p:nvSpPr>
        <p:spPr>
          <a:xfrm>
            <a:off x="8040215" y="3933056"/>
            <a:ext cx="1008095" cy="21531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TextBox 14">
            <a:extLst>
              <a:ext uri="{FF2B5EF4-FFF2-40B4-BE49-F238E27FC236}">
                <a16:creationId xmlns:a16="http://schemas.microsoft.com/office/drawing/2014/main" id="{4E0A821C-1506-716D-5722-EA61EB8CBA38}"/>
              </a:ext>
            </a:extLst>
          </p:cNvPr>
          <p:cNvSpPr txBox="1"/>
          <p:nvPr/>
        </p:nvSpPr>
        <p:spPr>
          <a:xfrm>
            <a:off x="8004212" y="4148372"/>
            <a:ext cx="720080" cy="184666"/>
          </a:xfrm>
          <a:prstGeom prst="rect">
            <a:avLst/>
          </a:prstGeom>
          <a:noFill/>
        </p:spPr>
        <p:txBody>
          <a:bodyPr wrap="square" lIns="0" tIns="0" rIns="0" bIns="0" rtlCol="0">
            <a:spAutoFit/>
          </a:bodyPr>
          <a:lstStyle/>
          <a:p>
            <a:pPr algn="ctr"/>
            <a:r>
              <a:rPr lang="en-CH" sz="1200" b="1" dirty="0">
                <a:solidFill>
                  <a:srgbClr val="FF0000"/>
                </a:solidFill>
              </a:rPr>
              <a:t>Delayed</a:t>
            </a:r>
          </a:p>
        </p:txBody>
      </p:sp>
      <p:sp>
        <p:nvSpPr>
          <p:cNvPr id="17" name="Date Placeholder 3">
            <a:extLst>
              <a:ext uri="{FF2B5EF4-FFF2-40B4-BE49-F238E27FC236}">
                <a16:creationId xmlns:a16="http://schemas.microsoft.com/office/drawing/2014/main" id="{3B88F9C6-6416-57DC-88E8-47F7CC67AD0A}"/>
              </a:ext>
            </a:extLst>
          </p:cNvPr>
          <p:cNvSpPr>
            <a:spLocks noGrp="1"/>
          </p:cNvSpPr>
          <p:nvPr>
            <p:ph type="dt" sz="half" idx="10"/>
          </p:nvPr>
        </p:nvSpPr>
        <p:spPr>
          <a:xfrm>
            <a:off x="992952" y="6381099"/>
            <a:ext cx="774887"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033A0"/>
                </a:solidFill>
                <a:latin typeface="Arial"/>
              </a:rPr>
              <a:t>2</a:t>
            </a:r>
            <a:r>
              <a:rPr kumimoji="0" lang="en-US" sz="1000" b="0" i="0" u="none" strike="noStrike" kern="1200" cap="none" spc="0" normalizeH="0" baseline="0" noProof="0" dirty="0">
                <a:ln>
                  <a:noFill/>
                </a:ln>
                <a:solidFill>
                  <a:srgbClr val="0033A0"/>
                </a:solidFill>
                <a:effectLst/>
                <a:uLnTx/>
                <a:uFillTx/>
                <a:latin typeface="Arial"/>
                <a:ea typeface="+mn-ea"/>
                <a:cs typeface="+mn-cs"/>
              </a:rPr>
              <a:t>7.09.2022</a:t>
            </a:r>
          </a:p>
        </p:txBody>
      </p:sp>
      <p:sp>
        <p:nvSpPr>
          <p:cNvPr id="18" name="Footer Placeholder 4">
            <a:extLst>
              <a:ext uri="{FF2B5EF4-FFF2-40B4-BE49-F238E27FC236}">
                <a16:creationId xmlns:a16="http://schemas.microsoft.com/office/drawing/2014/main" id="{686263F0-BA9D-C8C6-FE43-249BA04DA408}"/>
              </a:ext>
            </a:extLst>
          </p:cNvPr>
          <p:cNvSpPr>
            <a:spLocks noGrp="1"/>
          </p:cNvSpPr>
          <p:nvPr>
            <p:ph type="ftr" sz="quarter" idx="11"/>
          </p:nvPr>
        </p:nvSpPr>
        <p:spPr>
          <a:xfrm>
            <a:off x="2133154" y="6381099"/>
            <a:ext cx="7548045" cy="365125"/>
          </a:xfrm>
        </p:spPr>
        <p:txBody>
          <a:bodyPr/>
          <a:lstStyle/>
          <a:p>
            <a:pPr lvl="0">
              <a:defRPr/>
            </a:pPr>
            <a:r>
              <a:rPr kumimoji="0" lang="en-US" sz="1050" b="0" i="0" u="none" strike="noStrike" kern="1200" cap="none" spc="0" normalizeH="0" baseline="0" noProof="0" dirty="0">
                <a:ln>
                  <a:noFill/>
                </a:ln>
                <a:solidFill>
                  <a:srgbClr val="0033A0"/>
                </a:solidFill>
                <a:effectLst/>
                <a:uLnTx/>
                <a:uFillTx/>
                <a:latin typeface="Arial"/>
                <a:ea typeface="+mn-ea"/>
                <a:cs typeface="+mn-cs"/>
              </a:rPr>
              <a:t>E. Cennini, IPT-PI | </a:t>
            </a:r>
            <a:r>
              <a:rPr lang="en-US" sz="1050" dirty="0">
                <a:solidFill>
                  <a:srgbClr val="0033A0"/>
                </a:solidFill>
              </a:rPr>
              <a:t>CERN Environmentally Responsible Procurement Policy Project (CERP3)</a:t>
            </a:r>
            <a:endParaRPr kumimoji="0" lang="en-US" sz="1050" b="0" i="0" u="none" strike="noStrike" kern="1200" cap="none" spc="0" normalizeH="0" baseline="0" noProof="0" dirty="0">
              <a:ln>
                <a:noFill/>
              </a:ln>
              <a:solidFill>
                <a:srgbClr val="0033A0"/>
              </a:solidFill>
              <a:effectLst/>
              <a:uLnTx/>
              <a:uFillTx/>
              <a:latin typeface="Arial"/>
              <a:ea typeface="+mn-ea"/>
              <a:cs typeface="+mn-cs"/>
            </a:endParaRPr>
          </a:p>
        </p:txBody>
      </p:sp>
      <p:sp>
        <p:nvSpPr>
          <p:cNvPr id="19" name="Rectangle 18">
            <a:extLst>
              <a:ext uri="{FF2B5EF4-FFF2-40B4-BE49-F238E27FC236}">
                <a16:creationId xmlns:a16="http://schemas.microsoft.com/office/drawing/2014/main" id="{1C5D0FAA-7AF2-9135-7F84-D0B451A6D827}"/>
              </a:ext>
            </a:extLst>
          </p:cNvPr>
          <p:cNvSpPr/>
          <p:nvPr/>
        </p:nvSpPr>
        <p:spPr>
          <a:xfrm>
            <a:off x="10143316" y="6440550"/>
            <a:ext cx="1296144" cy="246221"/>
          </a:xfrm>
          <a:prstGeom prst="rect">
            <a:avLst/>
          </a:prstGeom>
        </p:spPr>
        <p:txBody>
          <a:bodyPr wrap="square">
            <a:spAutoFit/>
          </a:bodyPr>
          <a:lstStyle/>
          <a:p>
            <a:pPr lvl="0" algn="ctr">
              <a:defRPr/>
            </a:pPr>
            <a:r>
              <a:rPr lang="en-GB" sz="1000" dirty="0">
                <a:solidFill>
                  <a:srgbClr val="0033A0"/>
                </a:solidFill>
                <a:cs typeface="Calibri" panose="020F0502020204030204" pitchFamily="34" charset="0"/>
              </a:rPr>
              <a:t>EDMS 2777358</a:t>
            </a:r>
            <a:endParaRPr kumimoji="0" lang="en-GB" sz="1000" b="0" i="0" u="none" strike="noStrike" kern="1200" cap="none" spc="0" normalizeH="0" baseline="0" noProof="0" dirty="0">
              <a:ln>
                <a:noFill/>
              </a:ln>
              <a:solidFill>
                <a:srgbClr val="0033A0"/>
              </a:solidFill>
              <a:effectLst/>
              <a:uLnTx/>
              <a:uFillTx/>
              <a:latin typeface="Arial"/>
              <a:ea typeface="+mn-ea"/>
              <a:cs typeface="Calibri" panose="020F0502020204030204" pitchFamily="34" charset="0"/>
            </a:endParaRPr>
          </a:p>
        </p:txBody>
      </p:sp>
      <p:sp>
        <p:nvSpPr>
          <p:cNvPr id="3" name="Right Arrow 2">
            <a:extLst>
              <a:ext uri="{FF2B5EF4-FFF2-40B4-BE49-F238E27FC236}">
                <a16:creationId xmlns:a16="http://schemas.microsoft.com/office/drawing/2014/main" id="{ACF2C7F5-FF30-230C-9EA9-04353353EB85}"/>
              </a:ext>
            </a:extLst>
          </p:cNvPr>
          <p:cNvSpPr/>
          <p:nvPr/>
        </p:nvSpPr>
        <p:spPr>
          <a:xfrm>
            <a:off x="8472246" y="2636204"/>
            <a:ext cx="504074" cy="215316"/>
          </a:xfrm>
          <a:prstGeom prst="rightArrow">
            <a:avLst/>
          </a:prstGeom>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98823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ppt_w/2"/>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ppt_w</p:attrName>
                                        </p:attrNameLst>
                                      </p:cBhvr>
                                      <p:tavLst>
                                        <p:tav tm="0">
                                          <p:val>
                                            <p:fltVal val="0"/>
                                          </p:val>
                                        </p:tav>
                                        <p:tav tm="100000">
                                          <p:val>
                                            <p:strVal val="#ppt_w"/>
                                          </p:val>
                                        </p:tav>
                                      </p:tavLst>
                                    </p:anim>
                                    <p:anim calcmode="lin" valueType="num">
                                      <p:cBhvr>
                                        <p:cTn id="10" dur="500" fill="hold"/>
                                        <p:tgtEl>
                                          <p:spTgt spid="13"/>
                                        </p:tgtEl>
                                        <p:attrNameLst>
                                          <p:attrName>ppt_h</p:attrName>
                                        </p:attrNameLst>
                                      </p:cBhvr>
                                      <p:tavLst>
                                        <p:tav tm="0">
                                          <p:val>
                                            <p:strVal val="#ppt_h"/>
                                          </p:val>
                                        </p:tav>
                                        <p:tav tm="100000">
                                          <p:val>
                                            <p:strVal val="#ppt_h"/>
                                          </p:val>
                                        </p:tav>
                                      </p:tavLst>
                                    </p:anim>
                                  </p:childTnLst>
                                </p:cTn>
                              </p:par>
                              <p:par>
                                <p:cTn id="11" presetID="17" presetClass="entr" presetSubtype="8"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ppt_x</p:attrName>
                                        </p:attrNameLst>
                                      </p:cBhvr>
                                      <p:tavLst>
                                        <p:tav tm="0">
                                          <p:val>
                                            <p:strVal val="#ppt_x-#ppt_w/2"/>
                                          </p:val>
                                        </p:tav>
                                        <p:tav tm="100000">
                                          <p:val>
                                            <p:strVal val="#ppt_x"/>
                                          </p:val>
                                        </p:tav>
                                      </p:tavLst>
                                    </p:anim>
                                    <p:anim calcmode="lin" valueType="num">
                                      <p:cBhvr>
                                        <p:cTn id="14" dur="500" fill="hold"/>
                                        <p:tgtEl>
                                          <p:spTgt spid="14"/>
                                        </p:tgtEl>
                                        <p:attrNameLst>
                                          <p:attrName>ppt_y</p:attrName>
                                        </p:attrNameLst>
                                      </p:cBhvr>
                                      <p:tavLst>
                                        <p:tav tm="0">
                                          <p:val>
                                            <p:strVal val="#ppt_y"/>
                                          </p:val>
                                        </p:tav>
                                        <p:tav tm="100000">
                                          <p:val>
                                            <p:strVal val="#ppt_y"/>
                                          </p:val>
                                        </p:tav>
                                      </p:tavLst>
                                    </p:anim>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strVal val="#ppt_h"/>
                                          </p:val>
                                        </p:tav>
                                        <p:tav tm="100000">
                                          <p:val>
                                            <p:strVal val="#ppt_h"/>
                                          </p:val>
                                        </p:tav>
                                      </p:tavLst>
                                    </p:anim>
                                  </p:childTnLst>
                                </p:cTn>
                              </p:par>
                              <p:par>
                                <p:cTn id="17" presetID="17" presetClass="entr" presetSubtype="8"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ppt_x</p:attrName>
                                        </p:attrNameLst>
                                      </p:cBhvr>
                                      <p:tavLst>
                                        <p:tav tm="0">
                                          <p:val>
                                            <p:strVal val="#ppt_x-#ppt_w/2"/>
                                          </p:val>
                                        </p:tav>
                                        <p:tav tm="100000">
                                          <p:val>
                                            <p:strVal val="#ppt_x"/>
                                          </p:val>
                                        </p:tav>
                                      </p:tavLst>
                                    </p:anim>
                                    <p:anim calcmode="lin" valueType="num">
                                      <p:cBhvr>
                                        <p:cTn id="20" dur="500" fill="hold"/>
                                        <p:tgtEl>
                                          <p:spTgt spid="15"/>
                                        </p:tgtEl>
                                        <p:attrNameLst>
                                          <p:attrName>ppt_y</p:attrName>
                                        </p:attrNameLst>
                                      </p:cBhvr>
                                      <p:tavLst>
                                        <p:tav tm="0">
                                          <p:val>
                                            <p:strVal val="#ppt_y"/>
                                          </p:val>
                                        </p:tav>
                                        <p:tav tm="100000">
                                          <p:val>
                                            <p:strVal val="#ppt_y"/>
                                          </p:val>
                                        </p:tav>
                                      </p:tavLst>
                                    </p:anim>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strVal val="#ppt_h"/>
                                          </p:val>
                                        </p:tav>
                                        <p:tav tm="100000">
                                          <p:val>
                                            <p:strVal val="#ppt_h"/>
                                          </p:val>
                                        </p:tav>
                                      </p:tavLst>
                                    </p:anim>
                                  </p:childTnLst>
                                </p:cTn>
                              </p:par>
                              <p:par>
                                <p:cTn id="23" presetID="17" presetClass="entr" presetSubtype="8"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ppt_x</p:attrName>
                                        </p:attrNameLst>
                                      </p:cBhvr>
                                      <p:tavLst>
                                        <p:tav tm="0">
                                          <p:val>
                                            <p:strVal val="#ppt_x-#ppt_w/2"/>
                                          </p:val>
                                        </p:tav>
                                        <p:tav tm="100000">
                                          <p:val>
                                            <p:strVal val="#ppt_x"/>
                                          </p:val>
                                        </p:tav>
                                      </p:tavLst>
                                    </p:anim>
                                    <p:anim calcmode="lin" valueType="num">
                                      <p:cBhvr>
                                        <p:cTn id="26" dur="500" fill="hold"/>
                                        <p:tgtEl>
                                          <p:spTgt spid="3"/>
                                        </p:tgtEl>
                                        <p:attrNameLst>
                                          <p:attrName>ppt_y</p:attrName>
                                        </p:attrNameLst>
                                      </p:cBhvr>
                                      <p:tavLst>
                                        <p:tav tm="0">
                                          <p:val>
                                            <p:strVal val="#ppt_y"/>
                                          </p:val>
                                        </p:tav>
                                        <p:tav tm="100000">
                                          <p:val>
                                            <p:strVal val="#ppt_y"/>
                                          </p:val>
                                        </p:tav>
                                      </p:tavLst>
                                    </p:anim>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9D12B9C3-0092-3D45-8485-841FFB692717}"/>
              </a:ext>
            </a:extLst>
          </p:cNvPr>
          <p:cNvSpPr txBox="1"/>
          <p:nvPr/>
        </p:nvSpPr>
        <p:spPr>
          <a:xfrm>
            <a:off x="2360921" y="980728"/>
            <a:ext cx="7623509" cy="584775"/>
          </a:xfrm>
          <a:prstGeom prst="rect">
            <a:avLst/>
          </a:prstGeom>
          <a:noFill/>
        </p:spPr>
        <p:txBody>
          <a:bodyPr wrap="square" rtlCol="0">
            <a:spAutoFit/>
          </a:bodyPr>
          <a:lstStyle/>
          <a:p>
            <a:pPr algn="ctr"/>
            <a:r>
              <a:rPr lang="en-GB" sz="3200" b="1"/>
              <a:t>THANK YOU FOR YOUR ATTENTION!</a:t>
            </a:r>
          </a:p>
        </p:txBody>
      </p:sp>
      <p:sp>
        <p:nvSpPr>
          <p:cNvPr id="3" name="ZoneTexte 2">
            <a:extLst>
              <a:ext uri="{FF2B5EF4-FFF2-40B4-BE49-F238E27FC236}">
                <a16:creationId xmlns:a16="http://schemas.microsoft.com/office/drawing/2014/main" id="{2D7C4E29-B72E-4B46-B3F9-6341212D0ED5}"/>
              </a:ext>
            </a:extLst>
          </p:cNvPr>
          <p:cNvSpPr txBox="1"/>
          <p:nvPr/>
        </p:nvSpPr>
        <p:spPr>
          <a:xfrm>
            <a:off x="2722895" y="4653136"/>
            <a:ext cx="6899563" cy="707886"/>
          </a:xfrm>
          <a:prstGeom prst="rect">
            <a:avLst/>
          </a:prstGeom>
          <a:noFill/>
        </p:spPr>
        <p:txBody>
          <a:bodyPr wrap="square" rtlCol="0">
            <a:spAutoFit/>
          </a:bodyPr>
          <a:lstStyle/>
          <a:p>
            <a:pPr algn="ctr"/>
            <a:r>
              <a:rPr lang="en-GB" sz="4000" b="1"/>
              <a:t>QUESTIONS?</a:t>
            </a:r>
          </a:p>
        </p:txBody>
      </p:sp>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42" name="Date Placeholder 3">
            <a:extLst>
              <a:ext uri="{FF2B5EF4-FFF2-40B4-BE49-F238E27FC236}">
                <a16:creationId xmlns:a16="http://schemas.microsoft.com/office/drawing/2014/main" id="{2D495F6A-5F07-4E06-A2F1-A1F933619FD5}"/>
              </a:ext>
            </a:extLst>
          </p:cNvPr>
          <p:cNvSpPr>
            <a:spLocks noGrp="1"/>
          </p:cNvSpPr>
          <p:nvPr>
            <p:ph type="dt" sz="half" idx="10"/>
          </p:nvPr>
        </p:nvSpPr>
        <p:spPr>
          <a:xfrm>
            <a:off x="992952" y="6381099"/>
            <a:ext cx="774887"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033A0"/>
                </a:solidFill>
                <a:latin typeface="Arial"/>
              </a:rPr>
              <a:t>2</a:t>
            </a:r>
            <a:r>
              <a:rPr kumimoji="0" lang="en-US" sz="1000" b="0" i="0" u="none" strike="noStrike" kern="1200" cap="none" spc="0" normalizeH="0" baseline="0" noProof="0" dirty="0">
                <a:ln>
                  <a:noFill/>
                </a:ln>
                <a:solidFill>
                  <a:srgbClr val="0033A0"/>
                </a:solidFill>
                <a:effectLst/>
                <a:uLnTx/>
                <a:uFillTx/>
                <a:latin typeface="Arial"/>
                <a:ea typeface="+mn-ea"/>
                <a:cs typeface="+mn-cs"/>
              </a:rPr>
              <a:t>7.09.2022</a:t>
            </a:r>
          </a:p>
        </p:txBody>
      </p:sp>
      <p:sp>
        <p:nvSpPr>
          <p:cNvPr id="43" name="Footer Placeholder 4">
            <a:extLst>
              <a:ext uri="{FF2B5EF4-FFF2-40B4-BE49-F238E27FC236}">
                <a16:creationId xmlns:a16="http://schemas.microsoft.com/office/drawing/2014/main" id="{E8F2A03A-72F4-4E5C-A04C-997D5EB03DA2}"/>
              </a:ext>
            </a:extLst>
          </p:cNvPr>
          <p:cNvSpPr>
            <a:spLocks noGrp="1"/>
          </p:cNvSpPr>
          <p:nvPr>
            <p:ph type="ftr" sz="quarter" idx="11"/>
          </p:nvPr>
        </p:nvSpPr>
        <p:spPr>
          <a:xfrm>
            <a:off x="2133154" y="6381099"/>
            <a:ext cx="7548045" cy="365125"/>
          </a:xfrm>
        </p:spPr>
        <p:txBody>
          <a:bodyPr/>
          <a:lstStyle/>
          <a:p>
            <a:pPr lvl="0">
              <a:defRPr/>
            </a:pPr>
            <a:r>
              <a:rPr kumimoji="0" lang="en-US" sz="1050" b="0" i="0" u="none" strike="noStrike" kern="1200" cap="none" spc="0" normalizeH="0" baseline="0" noProof="0" dirty="0">
                <a:ln>
                  <a:noFill/>
                </a:ln>
                <a:solidFill>
                  <a:srgbClr val="0033A0"/>
                </a:solidFill>
                <a:effectLst/>
                <a:uLnTx/>
                <a:uFillTx/>
                <a:latin typeface="Arial"/>
                <a:ea typeface="+mn-ea"/>
                <a:cs typeface="+mn-cs"/>
              </a:rPr>
              <a:t>E. Cennini, IPT-PI | </a:t>
            </a:r>
            <a:r>
              <a:rPr lang="en-US" sz="1050" dirty="0">
                <a:solidFill>
                  <a:srgbClr val="0033A0"/>
                </a:solidFill>
              </a:rPr>
              <a:t>CERN Environmentally Responsible Procurement Policy Project (CERP3)</a:t>
            </a:r>
            <a:endParaRPr kumimoji="0" lang="en-US" sz="1050" b="0" i="0" u="none" strike="noStrike" kern="1200" cap="none" spc="0" normalizeH="0" baseline="0" noProof="0" dirty="0">
              <a:ln>
                <a:noFill/>
              </a:ln>
              <a:solidFill>
                <a:srgbClr val="0033A0"/>
              </a:solidFill>
              <a:effectLst/>
              <a:uLnTx/>
              <a:uFillTx/>
              <a:latin typeface="Arial"/>
              <a:ea typeface="+mn-ea"/>
              <a:cs typeface="+mn-cs"/>
            </a:endParaRPr>
          </a:p>
        </p:txBody>
      </p:sp>
      <p:sp>
        <p:nvSpPr>
          <p:cNvPr id="44" name="Rectangle 43">
            <a:extLst>
              <a:ext uri="{FF2B5EF4-FFF2-40B4-BE49-F238E27FC236}">
                <a16:creationId xmlns:a16="http://schemas.microsoft.com/office/drawing/2014/main" id="{9F4C12CE-E0A6-49D4-A9A0-296A8528330C}"/>
              </a:ext>
            </a:extLst>
          </p:cNvPr>
          <p:cNvSpPr/>
          <p:nvPr/>
        </p:nvSpPr>
        <p:spPr>
          <a:xfrm>
            <a:off x="10143316" y="6440550"/>
            <a:ext cx="1296144" cy="246221"/>
          </a:xfrm>
          <a:prstGeom prst="rect">
            <a:avLst/>
          </a:prstGeom>
        </p:spPr>
        <p:txBody>
          <a:bodyPr wrap="square">
            <a:spAutoFit/>
          </a:bodyPr>
          <a:lstStyle/>
          <a:p>
            <a:pPr lvl="0" algn="ctr">
              <a:defRPr/>
            </a:pPr>
            <a:r>
              <a:rPr lang="en-GB" sz="1000" dirty="0">
                <a:solidFill>
                  <a:srgbClr val="0033A0"/>
                </a:solidFill>
                <a:cs typeface="Calibri" panose="020F0502020204030204" pitchFamily="34" charset="0"/>
              </a:rPr>
              <a:t>EDMS 2777358</a:t>
            </a:r>
            <a:endParaRPr kumimoji="0" lang="en-GB" sz="1000" b="0" i="0" u="none" strike="noStrike" kern="1200" cap="none" spc="0" normalizeH="0" baseline="0" noProof="0" dirty="0">
              <a:ln>
                <a:noFill/>
              </a:ln>
              <a:solidFill>
                <a:srgbClr val="0033A0"/>
              </a:solidFill>
              <a:effectLst/>
              <a:uLnTx/>
              <a:uFillTx/>
              <a:latin typeface="Arial"/>
              <a:ea typeface="+mn-ea"/>
              <a:cs typeface="Calibri" panose="020F0502020204030204" pitchFamily="34" charset="0"/>
            </a:endParaRPr>
          </a:p>
        </p:txBody>
      </p:sp>
      <p:pic>
        <p:nvPicPr>
          <p:cNvPr id="5" name="Image 13">
            <a:extLst>
              <a:ext uri="{FF2B5EF4-FFF2-40B4-BE49-F238E27FC236}">
                <a16:creationId xmlns:a16="http://schemas.microsoft.com/office/drawing/2014/main" id="{8444FB97-18ED-4BB2-BACD-9BCDAC12D1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3183" y="968906"/>
            <a:ext cx="7407253" cy="1450909"/>
          </a:xfrm>
          <a:prstGeom prst="rect">
            <a:avLst/>
          </a:prstGeom>
        </p:spPr>
      </p:pic>
      <p:sp>
        <p:nvSpPr>
          <p:cNvPr id="8" name="ZoneTexte 18">
            <a:extLst>
              <a:ext uri="{FF2B5EF4-FFF2-40B4-BE49-F238E27FC236}">
                <a16:creationId xmlns:a16="http://schemas.microsoft.com/office/drawing/2014/main" id="{39A0D93E-87D7-7AD7-564B-E7E9DAF576CE}"/>
              </a:ext>
            </a:extLst>
          </p:cNvPr>
          <p:cNvSpPr txBox="1"/>
          <p:nvPr/>
        </p:nvSpPr>
        <p:spPr>
          <a:xfrm>
            <a:off x="598436" y="2478643"/>
            <a:ext cx="3812901" cy="307777"/>
          </a:xfrm>
          <a:prstGeom prst="rect">
            <a:avLst/>
          </a:prstGeom>
          <a:solidFill>
            <a:schemeClr val="bg1"/>
          </a:solidFill>
          <a:ln w="38100">
            <a:solidFill>
              <a:srgbClr val="0070C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Social</a:t>
            </a:r>
          </a:p>
        </p:txBody>
      </p:sp>
      <p:sp>
        <p:nvSpPr>
          <p:cNvPr id="9" name="ZoneTexte 19">
            <a:extLst>
              <a:ext uri="{FF2B5EF4-FFF2-40B4-BE49-F238E27FC236}">
                <a16:creationId xmlns:a16="http://schemas.microsoft.com/office/drawing/2014/main" id="{0074F1A3-634E-90BB-C1A9-12AE5E467E4C}"/>
              </a:ext>
            </a:extLst>
          </p:cNvPr>
          <p:cNvSpPr txBox="1"/>
          <p:nvPr/>
        </p:nvSpPr>
        <p:spPr>
          <a:xfrm>
            <a:off x="4580376" y="2478643"/>
            <a:ext cx="3386335" cy="307777"/>
          </a:xfrm>
          <a:prstGeom prst="rect">
            <a:avLst/>
          </a:prstGeom>
          <a:solidFill>
            <a:schemeClr val="bg1"/>
          </a:solidFill>
          <a:ln w="38100">
            <a:solidFill>
              <a:srgbClr val="FF000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Economical</a:t>
            </a:r>
          </a:p>
        </p:txBody>
      </p:sp>
      <p:sp>
        <p:nvSpPr>
          <p:cNvPr id="10" name="ZoneTexte 20">
            <a:extLst>
              <a:ext uri="{FF2B5EF4-FFF2-40B4-BE49-F238E27FC236}">
                <a16:creationId xmlns:a16="http://schemas.microsoft.com/office/drawing/2014/main" id="{CC36E847-1B9D-D07C-2987-2CEDB419D968}"/>
              </a:ext>
            </a:extLst>
          </p:cNvPr>
          <p:cNvSpPr txBox="1"/>
          <p:nvPr/>
        </p:nvSpPr>
        <p:spPr>
          <a:xfrm>
            <a:off x="8141405" y="2488650"/>
            <a:ext cx="3981403" cy="307777"/>
          </a:xfrm>
          <a:prstGeom prst="rect">
            <a:avLst/>
          </a:prstGeom>
          <a:solidFill>
            <a:schemeClr val="bg1"/>
          </a:solidFill>
          <a:ln w="38100">
            <a:solidFill>
              <a:srgbClr val="00B05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Environment</a:t>
            </a:r>
          </a:p>
        </p:txBody>
      </p:sp>
      <p:sp>
        <p:nvSpPr>
          <p:cNvPr id="11" name="Title 1">
            <a:extLst>
              <a:ext uri="{FF2B5EF4-FFF2-40B4-BE49-F238E27FC236}">
                <a16:creationId xmlns:a16="http://schemas.microsoft.com/office/drawing/2014/main" id="{36F4C0BD-EA69-7751-3207-DFEFCAEFFF47}"/>
              </a:ext>
            </a:extLst>
          </p:cNvPr>
          <p:cNvSpPr txBox="1">
            <a:spLocks/>
          </p:cNvSpPr>
          <p:nvPr/>
        </p:nvSpPr>
        <p:spPr>
          <a:xfrm>
            <a:off x="142531" y="61243"/>
            <a:ext cx="12039595" cy="70357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33A0"/>
                </a:solidFill>
                <a:effectLst/>
                <a:uLnTx/>
                <a:uFillTx/>
                <a:latin typeface="Calibri" panose="020F0502020204030204" pitchFamily="34" charset="0"/>
                <a:ea typeface="+mj-ea"/>
                <a:cs typeface="Calibri" panose="020F0502020204030204" pitchFamily="34" charset="0"/>
              </a:rPr>
              <a:t>Context &amp; Definitions</a:t>
            </a:r>
            <a:endParaRPr kumimoji="0" lang="en-GB" sz="3200" b="1" i="0" u="none" strike="noStrike" kern="1200" cap="none" spc="0" normalizeH="0" baseline="0" noProof="0" dirty="0">
              <a:ln>
                <a:noFill/>
              </a:ln>
              <a:solidFill>
                <a:srgbClr val="0033A0"/>
              </a:solidFill>
              <a:effectLst/>
              <a:uLnTx/>
              <a:uFillTx/>
              <a:latin typeface="Calibri" panose="020F0502020204030204" pitchFamily="34" charset="0"/>
              <a:ea typeface="+mj-ea"/>
              <a:cs typeface="Calibri" panose="020F0502020204030204" pitchFamily="34" charset="0"/>
            </a:endParaRPr>
          </a:p>
        </p:txBody>
      </p:sp>
      <p:sp>
        <p:nvSpPr>
          <p:cNvPr id="12" name="ZoneTexte 22">
            <a:extLst>
              <a:ext uri="{FF2B5EF4-FFF2-40B4-BE49-F238E27FC236}">
                <a16:creationId xmlns:a16="http://schemas.microsoft.com/office/drawing/2014/main" id="{C3DE7802-35B8-A430-E934-871CDD48B199}"/>
              </a:ext>
            </a:extLst>
          </p:cNvPr>
          <p:cNvSpPr txBox="1"/>
          <p:nvPr/>
        </p:nvSpPr>
        <p:spPr>
          <a:xfrm>
            <a:off x="587481" y="2945058"/>
            <a:ext cx="3823857" cy="684803"/>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200" b="1" i="1"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Check supply chains </a:t>
            </a:r>
            <a:r>
              <a:rPr kumimoji="0" lang="en-GB" sz="1200" b="1" i="1" u="none" strike="noStrike" kern="1200" cap="none" spc="0" normalizeH="0" baseline="0" noProof="0" dirty="0" err="1">
                <a:ln>
                  <a:noFill/>
                </a:ln>
                <a:solidFill>
                  <a:srgbClr val="0033A0"/>
                </a:solidFill>
                <a:effectLst/>
                <a:uLnTx/>
                <a:uFillTx/>
                <a:latin typeface="Calibri" panose="020F0502020204030204" pitchFamily="34" charset="0"/>
                <a:ea typeface="+mn-ea"/>
                <a:cs typeface="Calibri" panose="020F0502020204030204" pitchFamily="34" charset="0"/>
              </a:rPr>
              <a:t>wrt</a:t>
            </a:r>
            <a:r>
              <a:rPr kumimoji="0" lang="en-GB" sz="1200" b="1" i="1"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 socially responsible and ethical behaviour.</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Ø"/>
              <a:tabLst/>
              <a:defRPr/>
            </a:pPr>
            <a:r>
              <a:rPr kumimoji="0" lang="en-GB" sz="1200" b="1" i="1"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Develop social value in supply chains.</a:t>
            </a:r>
            <a:endParaRPr kumimoji="0" lang="en-GB" sz="1200" b="1" i="1"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endParaRPr>
          </a:p>
        </p:txBody>
      </p:sp>
      <p:grpSp>
        <p:nvGrpSpPr>
          <p:cNvPr id="13" name="Groupe 30">
            <a:extLst>
              <a:ext uri="{FF2B5EF4-FFF2-40B4-BE49-F238E27FC236}">
                <a16:creationId xmlns:a16="http://schemas.microsoft.com/office/drawing/2014/main" id="{0D41C242-A9FE-0A63-4F57-ED5FD1184D2E}"/>
              </a:ext>
            </a:extLst>
          </p:cNvPr>
          <p:cNvGrpSpPr/>
          <p:nvPr/>
        </p:nvGrpSpPr>
        <p:grpSpPr>
          <a:xfrm>
            <a:off x="992952" y="866507"/>
            <a:ext cx="4141976" cy="908502"/>
            <a:chOff x="-9550" y="736834"/>
            <a:chExt cx="5519884" cy="1244600"/>
          </a:xfrm>
        </p:grpSpPr>
        <p:pic>
          <p:nvPicPr>
            <p:cNvPr id="15" name="Image 31">
              <a:extLst>
                <a:ext uri="{FF2B5EF4-FFF2-40B4-BE49-F238E27FC236}">
                  <a16:creationId xmlns:a16="http://schemas.microsoft.com/office/drawing/2014/main" id="{EDC968E0-D8BE-37DF-ED9B-158E8936AB9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50" y="736834"/>
              <a:ext cx="5519884" cy="1244600"/>
            </a:xfrm>
            <a:prstGeom prst="rect">
              <a:avLst/>
            </a:prstGeom>
          </p:spPr>
        </p:pic>
        <p:sp>
          <p:nvSpPr>
            <p:cNvPr id="16" name="ZoneTexte 32">
              <a:extLst>
                <a:ext uri="{FF2B5EF4-FFF2-40B4-BE49-F238E27FC236}">
                  <a16:creationId xmlns:a16="http://schemas.microsoft.com/office/drawing/2014/main" id="{ED9BA964-6EA9-19EE-6DD4-62B5A50A7D8E}"/>
                </a:ext>
              </a:extLst>
            </p:cNvPr>
            <p:cNvSpPr txBox="1"/>
            <p:nvPr/>
          </p:nvSpPr>
          <p:spPr>
            <a:xfrm>
              <a:off x="617220" y="742778"/>
              <a:ext cx="813667" cy="4416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C00000"/>
                  </a:solidFill>
                  <a:effectLst/>
                  <a:uLnTx/>
                  <a:uFillTx/>
                  <a:latin typeface="Calibri" panose="020F0502020204030204" pitchFamily="34" charset="0"/>
                  <a:ea typeface="+mn-ea"/>
                  <a:cs typeface="Calibri" panose="020F0502020204030204" pitchFamily="34" charset="0"/>
                </a:rPr>
                <a:t>2016</a:t>
              </a:r>
            </a:p>
          </p:txBody>
        </p:sp>
      </p:grpSp>
      <p:sp>
        <p:nvSpPr>
          <p:cNvPr id="17" name="TextBox 16">
            <a:extLst>
              <a:ext uri="{FF2B5EF4-FFF2-40B4-BE49-F238E27FC236}">
                <a16:creationId xmlns:a16="http://schemas.microsoft.com/office/drawing/2014/main" id="{8F1C1687-A70A-DEAF-D199-E89A1D6D0DFF}"/>
              </a:ext>
            </a:extLst>
          </p:cNvPr>
          <p:cNvSpPr txBox="1"/>
          <p:nvPr/>
        </p:nvSpPr>
        <p:spPr>
          <a:xfrm>
            <a:off x="145917" y="2854472"/>
            <a:ext cx="281544" cy="83099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M</a:t>
            </a:r>
          </a:p>
        </p:txBody>
      </p:sp>
      <p:sp>
        <p:nvSpPr>
          <p:cNvPr id="18" name="TextBox 17">
            <a:extLst>
              <a:ext uri="{FF2B5EF4-FFF2-40B4-BE49-F238E27FC236}">
                <a16:creationId xmlns:a16="http://schemas.microsoft.com/office/drawing/2014/main" id="{D10C6EDD-E37A-17D2-E2B3-4E3F89FB4A13}"/>
              </a:ext>
            </a:extLst>
          </p:cNvPr>
          <p:cNvSpPr txBox="1"/>
          <p:nvPr/>
        </p:nvSpPr>
        <p:spPr>
          <a:xfrm>
            <a:off x="145917" y="4041704"/>
            <a:ext cx="281544" cy="221599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S</a:t>
            </a:r>
          </a:p>
        </p:txBody>
      </p:sp>
      <p:cxnSp>
        <p:nvCxnSpPr>
          <p:cNvPr id="24" name="Straight Connector 23">
            <a:extLst>
              <a:ext uri="{FF2B5EF4-FFF2-40B4-BE49-F238E27FC236}">
                <a16:creationId xmlns:a16="http://schemas.microsoft.com/office/drawing/2014/main" id="{697AB577-9C5D-AF78-FBF4-F584B1F7A198}"/>
              </a:ext>
            </a:extLst>
          </p:cNvPr>
          <p:cNvCxnSpPr/>
          <p:nvPr/>
        </p:nvCxnSpPr>
        <p:spPr>
          <a:xfrm>
            <a:off x="-9874" y="4034131"/>
            <a:ext cx="12192000"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28" name="ZoneTexte 22">
            <a:extLst>
              <a:ext uri="{FF2B5EF4-FFF2-40B4-BE49-F238E27FC236}">
                <a16:creationId xmlns:a16="http://schemas.microsoft.com/office/drawing/2014/main" id="{8D5B9CF5-BA3A-430F-953B-6C7CEE8296C3}"/>
              </a:ext>
            </a:extLst>
          </p:cNvPr>
          <p:cNvSpPr txBox="1"/>
          <p:nvPr/>
        </p:nvSpPr>
        <p:spPr>
          <a:xfrm>
            <a:off x="8141405" y="3015504"/>
            <a:ext cx="3898190" cy="500137"/>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200" b="1" i="1"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Adopt environmentally preferable goods and services.</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Ø"/>
              <a:tabLst/>
              <a:defRPr/>
            </a:pPr>
            <a:r>
              <a:rPr kumimoji="0" lang="en-GB" sz="1200" b="1" i="1"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Avoid/minimize damage to the environment.</a:t>
            </a:r>
          </a:p>
        </p:txBody>
      </p:sp>
      <p:sp>
        <p:nvSpPr>
          <p:cNvPr id="29" name="ZoneTexte 22">
            <a:extLst>
              <a:ext uri="{FF2B5EF4-FFF2-40B4-BE49-F238E27FC236}">
                <a16:creationId xmlns:a16="http://schemas.microsoft.com/office/drawing/2014/main" id="{1138C682-2B7E-C3DC-AD0F-571D79A05385}"/>
              </a:ext>
            </a:extLst>
          </p:cNvPr>
          <p:cNvSpPr txBox="1"/>
          <p:nvPr/>
        </p:nvSpPr>
        <p:spPr>
          <a:xfrm>
            <a:off x="4626096" y="2922921"/>
            <a:ext cx="3386336" cy="723275"/>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200" b="1" i="1"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Reduce operating and maintenance costs.</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Ø"/>
              <a:tabLst/>
              <a:defRPr/>
            </a:pPr>
            <a:r>
              <a:rPr kumimoji="0" lang="en-GB" sz="1200" b="1" i="1"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Avoid procurement beyond real needs.</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Ø"/>
              <a:tabLst/>
              <a:defRPr/>
            </a:pPr>
            <a:r>
              <a:rPr kumimoji="0" lang="en-GB" sz="1200" b="1" i="1"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Develop co-innovation with strategic suppliers.</a:t>
            </a:r>
          </a:p>
        </p:txBody>
      </p:sp>
      <p:sp>
        <p:nvSpPr>
          <p:cNvPr id="30" name="TextBox 29">
            <a:extLst>
              <a:ext uri="{FF2B5EF4-FFF2-40B4-BE49-F238E27FC236}">
                <a16:creationId xmlns:a16="http://schemas.microsoft.com/office/drawing/2014/main" id="{D87809A4-B33C-3929-A391-E4912009FD72}"/>
              </a:ext>
            </a:extLst>
          </p:cNvPr>
          <p:cNvSpPr txBox="1"/>
          <p:nvPr/>
        </p:nvSpPr>
        <p:spPr>
          <a:xfrm>
            <a:off x="580795" y="4180740"/>
            <a:ext cx="3975881" cy="1831271"/>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Fair employment practices.</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Fair trade and ethical sourcing practices. </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Promoting workforce health/safety/wellbeing.</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Creating training opportunities.</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Social inclusion.</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Diversity and equality in the supplier market.</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Local sustainability.</a:t>
            </a:r>
            <a:endParaRPr kumimoji="0" lang="en-US"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endParaRPr>
          </a:p>
        </p:txBody>
      </p:sp>
      <p:sp>
        <p:nvSpPr>
          <p:cNvPr id="34" name="TextBox 33">
            <a:extLst>
              <a:ext uri="{FF2B5EF4-FFF2-40B4-BE49-F238E27FC236}">
                <a16:creationId xmlns:a16="http://schemas.microsoft.com/office/drawing/2014/main" id="{DE3E5524-042A-CC4A-1958-1DD5D778F4A6}"/>
              </a:ext>
            </a:extLst>
          </p:cNvPr>
          <p:cNvSpPr txBox="1"/>
          <p:nvPr/>
        </p:nvSpPr>
        <p:spPr>
          <a:xfrm>
            <a:off x="8129973" y="4151326"/>
            <a:ext cx="4062027" cy="1831271"/>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Reduced use of energy (efficiency, renewable).</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Reduced energy emitted (Heat, noise, vibration…).</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Improved air quality (CO2 emissions reduction).</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Reduced use of water (savings, efficiency).</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Improved water/soil quality (pollution prevention).</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Reduced needs of raw materials/natural resources.</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Reduced waste and by-products.</a:t>
            </a:r>
          </a:p>
        </p:txBody>
      </p:sp>
      <p:sp>
        <p:nvSpPr>
          <p:cNvPr id="38" name="TextBox 37">
            <a:extLst>
              <a:ext uri="{FF2B5EF4-FFF2-40B4-BE49-F238E27FC236}">
                <a16:creationId xmlns:a16="http://schemas.microsoft.com/office/drawing/2014/main" id="{A4CA4E9D-CB9B-26E2-D211-7A1BBE304FB0}"/>
              </a:ext>
            </a:extLst>
          </p:cNvPr>
          <p:cNvSpPr txBox="1"/>
          <p:nvPr/>
        </p:nvSpPr>
        <p:spPr>
          <a:xfrm>
            <a:off x="4580377" y="4190598"/>
            <a:ext cx="3386334" cy="2046714"/>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Total Cost of Ownership (TCO) not Price </a:t>
            </a:r>
            <a:br>
              <a:rPr kumimoji="0" lang="en-GB" sz="14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br>
            <a:r>
              <a:rPr kumimoji="0" lang="en-GB" sz="14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to achieve value for money.</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Efficient supply chains. </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Adoption of green technologies.</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Create markets from recycling.</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Favour open competition.</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Support small/medium companies.</a:t>
            </a:r>
          </a:p>
          <a:p>
            <a:pPr marL="171450" marR="0" lvl="0" indent="-171450" algn="l" defTabSz="914400" rtl="0" eaLnBrk="1" fontAlgn="auto" latinLnBrk="0" hangingPunct="1">
              <a:lnSpc>
                <a:spcPct val="100000"/>
              </a:lnSpc>
              <a:spcBef>
                <a:spcPts val="300"/>
              </a:spcBef>
              <a:spcAft>
                <a:spcPts val="0"/>
              </a:spcAft>
              <a:buClrTx/>
              <a:buSzTx/>
              <a:buFont typeface="Wingdings" panose="05000000000000000000" pitchFamily="2" charset="2"/>
              <a:buChar char="ü"/>
              <a:tabLst/>
              <a:defRPr/>
            </a:pPr>
            <a:r>
              <a:rPr kumimoji="0" lang="en-GB" sz="14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Reinforce resilience.</a:t>
            </a:r>
          </a:p>
        </p:txBody>
      </p:sp>
      <p:sp>
        <p:nvSpPr>
          <p:cNvPr id="45" name="Rectangle : coins arrondis 2">
            <a:extLst>
              <a:ext uri="{FF2B5EF4-FFF2-40B4-BE49-F238E27FC236}">
                <a16:creationId xmlns:a16="http://schemas.microsoft.com/office/drawing/2014/main" id="{945CBA68-5153-99A9-4AC1-1A34D5CE53FC}"/>
              </a:ext>
            </a:extLst>
          </p:cNvPr>
          <p:cNvSpPr/>
          <p:nvPr/>
        </p:nvSpPr>
        <p:spPr>
          <a:xfrm>
            <a:off x="8129973" y="2927938"/>
            <a:ext cx="3992836" cy="3084071"/>
          </a:xfrm>
          <a:prstGeom prst="roundRect">
            <a:avLst>
              <a:gd name="adj" fmla="val 5078"/>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46" name="Rectangle : coins arrondis 24">
            <a:extLst>
              <a:ext uri="{FF2B5EF4-FFF2-40B4-BE49-F238E27FC236}">
                <a16:creationId xmlns:a16="http://schemas.microsoft.com/office/drawing/2014/main" id="{3B6C535F-7E59-854C-6C22-03A7A6F3CBE9}"/>
              </a:ext>
            </a:extLst>
          </p:cNvPr>
          <p:cNvSpPr/>
          <p:nvPr/>
        </p:nvSpPr>
        <p:spPr>
          <a:xfrm>
            <a:off x="598436" y="2928207"/>
            <a:ext cx="3823485" cy="723274"/>
          </a:xfrm>
          <a:prstGeom prst="roundRect">
            <a:avLst>
              <a:gd name="adj" fmla="val 5078"/>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47" name="Rectangle : coins arrondis 25">
            <a:extLst>
              <a:ext uri="{FF2B5EF4-FFF2-40B4-BE49-F238E27FC236}">
                <a16:creationId xmlns:a16="http://schemas.microsoft.com/office/drawing/2014/main" id="{65FA9C2C-8D6C-9C01-171F-7035B3AE1056}"/>
              </a:ext>
            </a:extLst>
          </p:cNvPr>
          <p:cNvSpPr/>
          <p:nvPr/>
        </p:nvSpPr>
        <p:spPr>
          <a:xfrm>
            <a:off x="4580376" y="2922921"/>
            <a:ext cx="3386336" cy="728560"/>
          </a:xfrm>
          <a:prstGeom prst="roundRect">
            <a:avLst>
              <a:gd name="adj" fmla="val 5078"/>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0000"/>
              </a:solidFill>
              <a:effectLst/>
              <a:uLnTx/>
              <a:uFillTx/>
              <a:latin typeface="Arial"/>
              <a:ea typeface="+mn-ea"/>
              <a:cs typeface="+mn-cs"/>
            </a:endParaRPr>
          </a:p>
        </p:txBody>
      </p:sp>
      <p:sp>
        <p:nvSpPr>
          <p:cNvPr id="48" name="ZoneTexte 20">
            <a:extLst>
              <a:ext uri="{FF2B5EF4-FFF2-40B4-BE49-F238E27FC236}">
                <a16:creationId xmlns:a16="http://schemas.microsoft.com/office/drawing/2014/main" id="{A5735BDB-49E7-A5DA-BB8C-6C0A46693477}"/>
              </a:ext>
            </a:extLst>
          </p:cNvPr>
          <p:cNvSpPr txBox="1"/>
          <p:nvPr/>
        </p:nvSpPr>
        <p:spPr>
          <a:xfrm>
            <a:off x="8087131" y="3697287"/>
            <a:ext cx="3955343" cy="307777"/>
          </a:xfrm>
          <a:prstGeom prst="rect">
            <a:avLst/>
          </a:prstGeom>
          <a:noFill/>
          <a:ln w="381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Environmentally Responsible Procurement</a:t>
            </a:r>
          </a:p>
        </p:txBody>
      </p:sp>
      <p:sp>
        <p:nvSpPr>
          <p:cNvPr id="51" name="TextBox 50">
            <a:extLst>
              <a:ext uri="{FF2B5EF4-FFF2-40B4-BE49-F238E27FC236}">
                <a16:creationId xmlns:a16="http://schemas.microsoft.com/office/drawing/2014/main" id="{4959019B-1255-3146-4E27-D766C39FB9FA}"/>
              </a:ext>
            </a:extLst>
          </p:cNvPr>
          <p:cNvSpPr txBox="1"/>
          <p:nvPr/>
        </p:nvSpPr>
        <p:spPr>
          <a:xfrm>
            <a:off x="4758173" y="684049"/>
            <a:ext cx="2808312"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H" sz="1800" b="1" i="1" u="none" strike="noStrike" kern="1200" cap="none" spc="0" normalizeH="0" baseline="0" noProof="0" dirty="0">
                <a:ln>
                  <a:noFill/>
                </a:ln>
                <a:solidFill>
                  <a:srgbClr val="0033A0"/>
                </a:solidFill>
                <a:effectLst/>
                <a:uLnTx/>
                <a:uFillTx/>
                <a:latin typeface="Arial"/>
                <a:ea typeface="+mn-ea"/>
                <a:cs typeface="+mn-cs"/>
              </a:rPr>
              <a:t>Sustainable Procurement</a:t>
            </a:r>
          </a:p>
        </p:txBody>
      </p:sp>
      <p:sp>
        <p:nvSpPr>
          <p:cNvPr id="52" name="ZoneTexte 20">
            <a:extLst>
              <a:ext uri="{FF2B5EF4-FFF2-40B4-BE49-F238E27FC236}">
                <a16:creationId xmlns:a16="http://schemas.microsoft.com/office/drawing/2014/main" id="{5DD05028-94BB-64F7-A7F9-6B2C912C1E83}"/>
              </a:ext>
            </a:extLst>
          </p:cNvPr>
          <p:cNvSpPr txBox="1"/>
          <p:nvPr/>
        </p:nvSpPr>
        <p:spPr>
          <a:xfrm>
            <a:off x="4250956" y="3697287"/>
            <a:ext cx="3955343" cy="307777"/>
          </a:xfrm>
          <a:prstGeom prst="rect">
            <a:avLst/>
          </a:prstGeom>
          <a:noFill/>
          <a:ln w="381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Economically Responsible Procurement</a:t>
            </a:r>
          </a:p>
        </p:txBody>
      </p:sp>
      <p:sp>
        <p:nvSpPr>
          <p:cNvPr id="53" name="ZoneTexte 20">
            <a:extLst>
              <a:ext uri="{FF2B5EF4-FFF2-40B4-BE49-F238E27FC236}">
                <a16:creationId xmlns:a16="http://schemas.microsoft.com/office/drawing/2014/main" id="{6350B73C-9F84-1EB0-31AC-E1BFBAD1606D}"/>
              </a:ext>
            </a:extLst>
          </p:cNvPr>
          <p:cNvSpPr txBox="1"/>
          <p:nvPr/>
        </p:nvSpPr>
        <p:spPr>
          <a:xfrm>
            <a:off x="380141" y="3697287"/>
            <a:ext cx="3955343" cy="307777"/>
          </a:xfrm>
          <a:prstGeom prst="rect">
            <a:avLst/>
          </a:prstGeom>
          <a:noFill/>
          <a:ln w="381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Socially Responsible Procurement</a:t>
            </a:r>
          </a:p>
        </p:txBody>
      </p:sp>
      <p:pic>
        <p:nvPicPr>
          <p:cNvPr id="2" name="Image 1">
            <a:extLst>
              <a:ext uri="{FF2B5EF4-FFF2-40B4-BE49-F238E27FC236}">
                <a16:creationId xmlns:a16="http://schemas.microsoft.com/office/drawing/2014/main" id="{06EF954D-6D2A-E21D-2CF6-0C346037C37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00149" y="105182"/>
            <a:ext cx="2982443" cy="2269659"/>
          </a:xfrm>
          <a:prstGeom prst="rect">
            <a:avLst/>
          </a:prstGeom>
        </p:spPr>
      </p:pic>
    </p:spTree>
    <p:extLst>
      <p:ext uri="{BB962C8B-B14F-4D97-AF65-F5344CB8AC3E}">
        <p14:creationId xmlns:p14="http://schemas.microsoft.com/office/powerpoint/2010/main" val="1811628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0"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dissolv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dissolve">
                                      <p:cBhvr>
                                        <p:cTn id="41" dur="500"/>
                                        <p:tgtEl>
                                          <p:spTgt spid="2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par>
                                <p:cTn id="47" presetID="10" presetClass="entr" presetSubtype="0" fill="hold" nodeType="with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dissolve">
                                      <p:cBhvr>
                                        <p:cTn id="54" dur="500"/>
                                        <p:tgtEl>
                                          <p:spTgt spid="28"/>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nodeType="click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dissolve">
                                      <p:cBhvr>
                                        <p:cTn id="64" dur="500"/>
                                        <p:tgtEl>
                                          <p:spTgt spid="13"/>
                                        </p:tgtEl>
                                      </p:cBhvr>
                                    </p:animEffect>
                                  </p:childTnLst>
                                </p:cTn>
                              </p:par>
                            </p:childTnLst>
                          </p:cTn>
                        </p:par>
                        <p:par>
                          <p:cTn id="65" fill="hold">
                            <p:stCondLst>
                              <p:cond delay="500"/>
                            </p:stCondLst>
                            <p:childTnLst>
                              <p:par>
                                <p:cTn id="66" presetID="17" presetClass="entr" presetSubtype="1" fill="hold" nodeType="afterEffect">
                                  <p:stCondLst>
                                    <p:cond delay="0"/>
                                  </p:stCondLst>
                                  <p:childTnLst>
                                    <p:set>
                                      <p:cBhvr>
                                        <p:cTn id="67" dur="1" fill="hold">
                                          <p:stCondLst>
                                            <p:cond delay="0"/>
                                          </p:stCondLst>
                                        </p:cTn>
                                        <p:tgtEl>
                                          <p:spTgt spid="5"/>
                                        </p:tgtEl>
                                        <p:attrNameLst>
                                          <p:attrName>style.visibility</p:attrName>
                                        </p:attrNameLst>
                                      </p:cBhvr>
                                      <p:to>
                                        <p:strVal val="visible"/>
                                      </p:to>
                                    </p:set>
                                    <p:anim calcmode="lin" valueType="num">
                                      <p:cBhvr>
                                        <p:cTn id="68" dur="500" fill="hold"/>
                                        <p:tgtEl>
                                          <p:spTgt spid="5"/>
                                        </p:tgtEl>
                                        <p:attrNameLst>
                                          <p:attrName>ppt_x</p:attrName>
                                        </p:attrNameLst>
                                      </p:cBhvr>
                                      <p:tavLst>
                                        <p:tav tm="0">
                                          <p:val>
                                            <p:strVal val="#ppt_x"/>
                                          </p:val>
                                        </p:tav>
                                        <p:tav tm="100000">
                                          <p:val>
                                            <p:strVal val="#ppt_x"/>
                                          </p:val>
                                        </p:tav>
                                      </p:tavLst>
                                    </p:anim>
                                    <p:anim calcmode="lin" valueType="num">
                                      <p:cBhvr>
                                        <p:cTn id="69" dur="500" fill="hold"/>
                                        <p:tgtEl>
                                          <p:spTgt spid="5"/>
                                        </p:tgtEl>
                                        <p:attrNameLst>
                                          <p:attrName>ppt_y</p:attrName>
                                        </p:attrNameLst>
                                      </p:cBhvr>
                                      <p:tavLst>
                                        <p:tav tm="0">
                                          <p:val>
                                            <p:strVal val="#ppt_y-#ppt_h/2"/>
                                          </p:val>
                                        </p:tav>
                                        <p:tav tm="100000">
                                          <p:val>
                                            <p:strVal val="#ppt_y"/>
                                          </p:val>
                                        </p:tav>
                                      </p:tavLst>
                                    </p:anim>
                                    <p:anim calcmode="lin" valueType="num">
                                      <p:cBhvr>
                                        <p:cTn id="70" dur="500" fill="hold"/>
                                        <p:tgtEl>
                                          <p:spTgt spid="5"/>
                                        </p:tgtEl>
                                        <p:attrNameLst>
                                          <p:attrName>ppt_w</p:attrName>
                                        </p:attrNameLst>
                                      </p:cBhvr>
                                      <p:tavLst>
                                        <p:tav tm="0">
                                          <p:val>
                                            <p:strVal val="#ppt_w"/>
                                          </p:val>
                                        </p:tav>
                                        <p:tav tm="100000">
                                          <p:val>
                                            <p:strVal val="#ppt_w"/>
                                          </p:val>
                                        </p:tav>
                                      </p:tavLst>
                                    </p:anim>
                                    <p:anim calcmode="lin" valueType="num">
                                      <p:cBhvr>
                                        <p:cTn id="71"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dissolve">
                                      <p:cBhvr>
                                        <p:cTn id="76" dur="500"/>
                                        <p:tgtEl>
                                          <p:spTgt spid="45"/>
                                        </p:tgtEl>
                                      </p:cBhvr>
                                    </p:animEffect>
                                  </p:childTnLst>
                                </p:cTn>
                              </p:par>
                            </p:childTnLst>
                          </p:cTn>
                        </p:par>
                      </p:childTnLst>
                    </p:cTn>
                  </p:par>
                  <p:par>
                    <p:cTn id="77" fill="hold">
                      <p:stCondLst>
                        <p:cond delay="indefinite"/>
                      </p:stCondLst>
                      <p:childTnLst>
                        <p:par>
                          <p:cTn id="78" fill="hold">
                            <p:stCondLst>
                              <p:cond delay="0"/>
                            </p:stCondLst>
                            <p:childTnLst>
                              <p:par>
                                <p:cTn id="79" presetID="9" presetClass="entr" presetSubtype="0" fill="hold" grpId="0" nodeType="click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dissolve">
                                      <p:cBhvr>
                                        <p:cTn id="81" dur="500"/>
                                        <p:tgtEl>
                                          <p:spTgt spid="46"/>
                                        </p:tgtEl>
                                      </p:cBhvr>
                                    </p:animEffect>
                                  </p:childTnLst>
                                </p:cTn>
                              </p:par>
                            </p:childTnLst>
                          </p:cTn>
                        </p:par>
                      </p:childTnLst>
                    </p:cTn>
                  </p:par>
                  <p:par>
                    <p:cTn id="82" fill="hold">
                      <p:stCondLst>
                        <p:cond delay="indefinite"/>
                      </p:stCondLst>
                      <p:childTnLst>
                        <p:par>
                          <p:cTn id="83" fill="hold">
                            <p:stCondLst>
                              <p:cond delay="0"/>
                            </p:stCondLst>
                            <p:childTnLst>
                              <p:par>
                                <p:cTn id="84" presetID="9" presetClass="entr" presetSubtype="0" fill="hold" grpId="0" nodeType="click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dissolve">
                                      <p:cBhvr>
                                        <p:cTn id="86" dur="500"/>
                                        <p:tgtEl>
                                          <p:spTgt spid="47"/>
                                        </p:tgtEl>
                                      </p:cBhvr>
                                    </p:animEffect>
                                  </p:childTnLst>
                                </p:cTn>
                              </p:par>
                            </p:childTnLst>
                          </p:cTn>
                        </p:par>
                      </p:childTnLst>
                    </p:cTn>
                  </p:par>
                  <p:par>
                    <p:cTn id="87" fill="hold">
                      <p:stCondLst>
                        <p:cond delay="indefinite"/>
                      </p:stCondLst>
                      <p:childTnLst>
                        <p:par>
                          <p:cTn id="88" fill="hold">
                            <p:stCondLst>
                              <p:cond delay="0"/>
                            </p:stCondLst>
                            <p:childTnLst>
                              <p:par>
                                <p:cTn id="89" presetID="9" presetClass="entr" presetSubtype="0" fill="hold" grpId="0" nodeType="click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dissolve">
                                      <p:cBhvr>
                                        <p:cTn id="91" dur="500"/>
                                        <p:tgtEl>
                                          <p:spTgt spid="48"/>
                                        </p:tgtEl>
                                      </p:cBhvr>
                                    </p:animEffect>
                                  </p:childTnLst>
                                </p:cTn>
                              </p:par>
                            </p:childTnLst>
                          </p:cTn>
                        </p:par>
                      </p:childTnLst>
                    </p:cTn>
                  </p:par>
                  <p:par>
                    <p:cTn id="92" fill="hold">
                      <p:stCondLst>
                        <p:cond delay="indefinite"/>
                      </p:stCondLst>
                      <p:childTnLst>
                        <p:par>
                          <p:cTn id="93" fill="hold">
                            <p:stCondLst>
                              <p:cond delay="0"/>
                            </p:stCondLst>
                            <p:childTnLst>
                              <p:par>
                                <p:cTn id="94" presetID="9" presetClass="entr" presetSubtype="0" fill="hold" grpId="0" nodeType="click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dissolve">
                                      <p:cBhvr>
                                        <p:cTn id="96" dur="500"/>
                                        <p:tgtEl>
                                          <p:spTgt spid="52"/>
                                        </p:tgtEl>
                                      </p:cBhvr>
                                    </p:animEffect>
                                  </p:childTnLst>
                                </p:cTn>
                              </p:par>
                            </p:childTnLst>
                          </p:cTn>
                        </p:par>
                      </p:childTnLst>
                    </p:cTn>
                  </p:par>
                  <p:par>
                    <p:cTn id="97" fill="hold">
                      <p:stCondLst>
                        <p:cond delay="indefinite"/>
                      </p:stCondLst>
                      <p:childTnLst>
                        <p:par>
                          <p:cTn id="98" fill="hold">
                            <p:stCondLst>
                              <p:cond delay="0"/>
                            </p:stCondLst>
                            <p:childTnLst>
                              <p:par>
                                <p:cTn id="99" presetID="9" presetClass="entr" presetSubtype="0" fill="hold" grpId="0" nodeType="click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dissolve">
                                      <p:cBhvr>
                                        <p:cTn id="10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p:bldP spid="17" grpId="0"/>
      <p:bldP spid="18" grpId="0"/>
      <p:bldP spid="28" grpId="0"/>
      <p:bldP spid="29" grpId="0"/>
      <p:bldP spid="30" grpId="0"/>
      <p:bldP spid="34" grpId="0"/>
      <p:bldP spid="38" grpId="0"/>
      <p:bldP spid="45" grpId="0" animBg="1"/>
      <p:bldP spid="46" grpId="0" animBg="1"/>
      <p:bldP spid="47" grpId="0" animBg="1"/>
      <p:bldP spid="48" grpId="0" animBg="1"/>
      <p:bldP spid="52" grpId="0"/>
      <p:bldP spid="5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15" name="Title 1">
            <a:extLst>
              <a:ext uri="{FF2B5EF4-FFF2-40B4-BE49-F238E27FC236}">
                <a16:creationId xmlns:a16="http://schemas.microsoft.com/office/drawing/2014/main" id="{D8AC33AA-179F-E343-831B-C64F16D9A173}"/>
              </a:ext>
            </a:extLst>
          </p:cNvPr>
          <p:cNvSpPr txBox="1">
            <a:spLocks/>
          </p:cNvSpPr>
          <p:nvPr/>
        </p:nvSpPr>
        <p:spPr>
          <a:xfrm>
            <a:off x="77376" y="-23081"/>
            <a:ext cx="6759360" cy="67521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33A0"/>
                </a:solidFill>
                <a:effectLst/>
                <a:uLnTx/>
                <a:uFillTx/>
                <a:latin typeface="Calibri" panose="020F0502020204030204" pitchFamily="34" charset="0"/>
                <a:ea typeface="+mj-ea"/>
                <a:cs typeface="Calibri" panose="020F0502020204030204" pitchFamily="34" charset="0"/>
              </a:rPr>
              <a:t>Key environmental impacts to consider</a:t>
            </a:r>
            <a:endParaRPr kumimoji="0" lang="en-GB" sz="3200" b="1" i="0" u="none" strike="noStrike" kern="1200" cap="none" spc="0" normalizeH="0" baseline="0" noProof="0" dirty="0">
              <a:ln>
                <a:noFill/>
              </a:ln>
              <a:solidFill>
                <a:srgbClr val="0033A0"/>
              </a:solidFill>
              <a:effectLst/>
              <a:uLnTx/>
              <a:uFillTx/>
              <a:latin typeface="Calibri" panose="020F0502020204030204" pitchFamily="34" charset="0"/>
              <a:ea typeface="+mj-ea"/>
              <a:cs typeface="Calibri" panose="020F0502020204030204" pitchFamily="34" charset="0"/>
            </a:endParaRPr>
          </a:p>
        </p:txBody>
      </p:sp>
      <p:graphicFrame>
        <p:nvGraphicFramePr>
          <p:cNvPr id="2" name="Tableau 2">
            <a:extLst>
              <a:ext uri="{FF2B5EF4-FFF2-40B4-BE49-F238E27FC236}">
                <a16:creationId xmlns:a16="http://schemas.microsoft.com/office/drawing/2014/main" id="{A5B82D9B-9C67-A3AD-9340-775E0512855C}"/>
              </a:ext>
            </a:extLst>
          </p:cNvPr>
          <p:cNvGraphicFramePr>
            <a:graphicFrameLocks noGrp="1"/>
          </p:cNvGraphicFramePr>
          <p:nvPr/>
        </p:nvGraphicFramePr>
        <p:xfrm>
          <a:off x="176442" y="594672"/>
          <a:ext cx="11839116" cy="5630555"/>
        </p:xfrm>
        <a:graphic>
          <a:graphicData uri="http://schemas.openxmlformats.org/drawingml/2006/table">
            <a:tbl>
              <a:tblPr firstRow="1" bandRow="1">
                <a:tableStyleId>{5C22544A-7EE6-4342-B048-85BDC9FD1C3A}</a:tableStyleId>
              </a:tblPr>
              <a:tblGrid>
                <a:gridCol w="2271322">
                  <a:extLst>
                    <a:ext uri="{9D8B030D-6E8A-4147-A177-3AD203B41FA5}">
                      <a16:colId xmlns:a16="http://schemas.microsoft.com/office/drawing/2014/main" val="4144940451"/>
                    </a:ext>
                  </a:extLst>
                </a:gridCol>
                <a:gridCol w="9567794">
                  <a:extLst>
                    <a:ext uri="{9D8B030D-6E8A-4147-A177-3AD203B41FA5}">
                      <a16:colId xmlns:a16="http://schemas.microsoft.com/office/drawing/2014/main" val="2250418091"/>
                    </a:ext>
                  </a:extLst>
                </a:gridCol>
              </a:tblGrid>
              <a:tr h="410855">
                <a:tc>
                  <a:txBody>
                    <a:bodyPr/>
                    <a:lstStyle/>
                    <a:p>
                      <a:pPr algn="ctr"/>
                      <a:r>
                        <a:rPr lang="fr-FR" dirty="0">
                          <a:latin typeface="Calibri" panose="020F0502020204030204" pitchFamily="34" charset="0"/>
                          <a:cs typeface="Calibri" panose="020F0502020204030204" pitchFamily="34" charset="0"/>
                        </a:rPr>
                        <a:t>IMPACT</a:t>
                      </a:r>
                    </a:p>
                  </a:txBody>
                  <a:tcPr anchor="ctr"/>
                </a:tc>
                <a:tc>
                  <a:txBody>
                    <a:bodyPr/>
                    <a:lstStyle/>
                    <a:p>
                      <a:pPr algn="ctr"/>
                      <a:r>
                        <a:rPr lang="fr-FR" dirty="0">
                          <a:latin typeface="Calibri" panose="020F0502020204030204" pitchFamily="34" charset="0"/>
                          <a:cs typeface="Calibri" panose="020F0502020204030204" pitchFamily="34" charset="0"/>
                        </a:rPr>
                        <a:t>ISSUES</a:t>
                      </a:r>
                    </a:p>
                  </a:txBody>
                  <a:tcPr anchor="ctr"/>
                </a:tc>
                <a:extLst>
                  <a:ext uri="{0D108BD9-81ED-4DB2-BD59-A6C34878D82A}">
                    <a16:rowId xmlns:a16="http://schemas.microsoft.com/office/drawing/2014/main" val="967307275"/>
                  </a:ext>
                </a:extLst>
              </a:tr>
              <a:tr h="480060">
                <a:tc>
                  <a:txBody>
                    <a:bodyPr/>
                    <a:lstStyle/>
                    <a:p>
                      <a:r>
                        <a:rPr lang="fr-FR" sz="1400" b="1" i="1" dirty="0" err="1">
                          <a:latin typeface="Calibri" panose="020F0502020204030204" pitchFamily="34" charset="0"/>
                          <a:cs typeface="Calibri" panose="020F0502020204030204" pitchFamily="34" charset="0"/>
                        </a:rPr>
                        <a:t>Climate</a:t>
                      </a:r>
                      <a:r>
                        <a:rPr lang="fr-FR" sz="1400" b="1" i="1" dirty="0">
                          <a:latin typeface="Calibri" panose="020F0502020204030204" pitchFamily="34" charset="0"/>
                          <a:cs typeface="Calibri" panose="020F0502020204030204" pitchFamily="34" charset="0"/>
                        </a:rPr>
                        <a:t> change</a:t>
                      </a:r>
                    </a:p>
                  </a:txBody>
                  <a:tcPr anchor="ctr"/>
                </a:tc>
                <a:tc>
                  <a:txBody>
                    <a:bodyPr/>
                    <a:lstStyle/>
                    <a:p>
                      <a:pPr marL="180975" indent="-180975">
                        <a:buFont typeface="Arial" panose="020B0604020202020204" pitchFamily="34" charset="0"/>
                        <a:buChar char="•"/>
                        <a:tabLst/>
                      </a:pPr>
                      <a:r>
                        <a:rPr lang="fr-FR" sz="1200" dirty="0" err="1">
                          <a:latin typeface="Calibri" panose="020F0502020204030204" pitchFamily="34" charset="0"/>
                          <a:cs typeface="Calibri" panose="020F0502020204030204" pitchFamily="34" charset="0"/>
                        </a:rPr>
                        <a:t>Climate</a:t>
                      </a:r>
                      <a:r>
                        <a:rPr lang="fr-FR" sz="1200" dirty="0">
                          <a:latin typeface="Calibri" panose="020F0502020204030204" pitchFamily="34" charset="0"/>
                          <a:cs typeface="Calibri" panose="020F0502020204030204" pitchFamily="34" charset="0"/>
                        </a:rPr>
                        <a:t> change impacts </a:t>
                      </a:r>
                      <a:r>
                        <a:rPr lang="fr-FR" sz="1200" dirty="0" err="1">
                          <a:latin typeface="Calibri" panose="020F0502020204030204" pitchFamily="34" charset="0"/>
                          <a:cs typeface="Calibri" panose="020F0502020204030204" pitchFamily="34" charset="0"/>
                        </a:rPr>
                        <a:t>associated</a:t>
                      </a:r>
                      <a:r>
                        <a:rPr lang="fr-FR" sz="1200" dirty="0">
                          <a:latin typeface="Calibri" panose="020F0502020204030204" pitchFamily="34" charset="0"/>
                          <a:cs typeface="Calibri" panose="020F0502020204030204" pitchFamily="34" charset="0"/>
                        </a:rPr>
                        <a:t> </a:t>
                      </a:r>
                      <a:r>
                        <a:rPr lang="fr-FR" sz="1200" dirty="0" err="1">
                          <a:latin typeface="Calibri" panose="020F0502020204030204" pitchFamily="34" charset="0"/>
                          <a:cs typeface="Calibri" panose="020F0502020204030204" pitchFamily="34" charset="0"/>
                        </a:rPr>
                        <a:t>with</a:t>
                      </a:r>
                      <a:r>
                        <a:rPr lang="fr-FR" sz="1200" dirty="0">
                          <a:latin typeface="Calibri" panose="020F0502020204030204" pitchFamily="34" charset="0"/>
                          <a:cs typeface="Calibri" panose="020F0502020204030204" pitchFamily="34" charset="0"/>
                        </a:rPr>
                        <a:t> the production, distribution, use and </a:t>
                      </a:r>
                      <a:r>
                        <a:rPr lang="fr-FR" sz="1200" dirty="0" err="1">
                          <a:latin typeface="Calibri" panose="020F0502020204030204" pitchFamily="34" charset="0"/>
                          <a:cs typeface="Calibri" panose="020F0502020204030204" pitchFamily="34" charset="0"/>
                        </a:rPr>
                        <a:t>disposal</a:t>
                      </a:r>
                      <a:r>
                        <a:rPr lang="fr-FR" sz="1200" dirty="0">
                          <a:latin typeface="Calibri" panose="020F0502020204030204" pitchFamily="34" charset="0"/>
                          <a:cs typeface="Calibri" panose="020F0502020204030204" pitchFamily="34" charset="0"/>
                        </a:rPr>
                        <a:t> of the </a:t>
                      </a:r>
                      <a:r>
                        <a:rPr lang="fr-FR" sz="1200" dirty="0" err="1">
                          <a:latin typeface="Calibri" panose="020F0502020204030204" pitchFamily="34" charset="0"/>
                          <a:cs typeface="Calibri" panose="020F0502020204030204" pitchFamily="34" charset="0"/>
                        </a:rPr>
                        <a:t>goods</a:t>
                      </a:r>
                      <a:r>
                        <a:rPr lang="fr-FR" sz="1200" dirty="0">
                          <a:latin typeface="Calibri" panose="020F0502020204030204" pitchFamily="34" charset="0"/>
                          <a:cs typeface="Calibri" panose="020F0502020204030204" pitchFamily="34" charset="0"/>
                        </a:rPr>
                        <a:t>.</a:t>
                      </a:r>
                    </a:p>
                    <a:p>
                      <a:pPr marL="180975" indent="-180975">
                        <a:buFont typeface="Arial" panose="020B0604020202020204" pitchFamily="34" charset="0"/>
                        <a:buChar char="•"/>
                        <a:tabLst/>
                      </a:pPr>
                      <a:r>
                        <a:rPr lang="fr-FR" sz="1200" dirty="0" err="1">
                          <a:latin typeface="Calibri" panose="020F0502020204030204" pitchFamily="34" charset="0"/>
                          <a:cs typeface="Calibri" panose="020F0502020204030204" pitchFamily="34" charset="0"/>
                        </a:rPr>
                        <a:t>Specific</a:t>
                      </a:r>
                      <a:r>
                        <a:rPr lang="fr-FR" sz="1200" dirty="0">
                          <a:latin typeface="Calibri" panose="020F0502020204030204" pitchFamily="34" charset="0"/>
                          <a:cs typeface="Calibri" panose="020F0502020204030204" pitchFamily="34" charset="0"/>
                        </a:rPr>
                        <a:t> focus on </a:t>
                      </a:r>
                      <a:r>
                        <a:rPr lang="fr-FR" sz="1200" dirty="0" err="1">
                          <a:latin typeface="Calibri" panose="020F0502020204030204" pitchFamily="34" charset="0"/>
                          <a:cs typeface="Calibri" panose="020F0502020204030204" pitchFamily="34" charset="0"/>
                        </a:rPr>
                        <a:t>Greenhouse</a:t>
                      </a:r>
                      <a:r>
                        <a:rPr lang="fr-FR" sz="1200" dirty="0">
                          <a:latin typeface="Calibri" panose="020F0502020204030204" pitchFamily="34" charset="0"/>
                          <a:cs typeface="Calibri" panose="020F0502020204030204" pitchFamily="34" charset="0"/>
                        </a:rPr>
                        <a:t> </a:t>
                      </a:r>
                      <a:r>
                        <a:rPr lang="fr-FR" sz="1200" dirty="0" err="1">
                          <a:latin typeface="Calibri" panose="020F0502020204030204" pitchFamily="34" charset="0"/>
                          <a:cs typeface="Calibri" panose="020F0502020204030204" pitchFamily="34" charset="0"/>
                        </a:rPr>
                        <a:t>gases</a:t>
                      </a:r>
                      <a:r>
                        <a:rPr lang="fr-FR" sz="1200" dirty="0">
                          <a:latin typeface="Calibri" panose="020F0502020204030204" pitchFamily="34" charset="0"/>
                          <a:cs typeface="Calibri" panose="020F0502020204030204" pitchFamily="34" charset="0"/>
                        </a:rPr>
                        <a:t>: Carbon, CH4, HFCs, </a:t>
                      </a:r>
                      <a:r>
                        <a:rPr lang="fr-FR" sz="1200" dirty="0" err="1">
                          <a:latin typeface="Calibri" panose="020F0502020204030204" pitchFamily="34" charset="0"/>
                          <a:cs typeface="Calibri" panose="020F0502020204030204" pitchFamily="34" charset="0"/>
                        </a:rPr>
                        <a:t>PFCs</a:t>
                      </a:r>
                      <a:r>
                        <a:rPr lang="fr-FR" sz="1200" dirty="0">
                          <a:latin typeface="Calibri" panose="020F0502020204030204" pitchFamily="34" charset="0"/>
                          <a:cs typeface="Calibri" panose="020F0502020204030204" pitchFamily="34" charset="0"/>
                        </a:rPr>
                        <a:t>, SF6, NO2 and </a:t>
                      </a:r>
                      <a:r>
                        <a:rPr lang="fr-FR" sz="1200" dirty="0" err="1">
                          <a:latin typeface="Calibri" panose="020F0502020204030204" pitchFamily="34" charset="0"/>
                          <a:cs typeface="Calibri" panose="020F0502020204030204" pitchFamily="34" charset="0"/>
                        </a:rPr>
                        <a:t>low</a:t>
                      </a:r>
                      <a:r>
                        <a:rPr lang="fr-FR" sz="1200" dirty="0">
                          <a:latin typeface="Calibri" panose="020F0502020204030204" pitchFamily="34" charset="0"/>
                          <a:cs typeface="Calibri" panose="020F0502020204030204" pitchFamily="34" charset="0"/>
                        </a:rPr>
                        <a:t> </a:t>
                      </a:r>
                      <a:r>
                        <a:rPr lang="fr-FR" sz="1200" dirty="0" err="1">
                          <a:latin typeface="Calibri" panose="020F0502020204030204" pitchFamily="34" charset="0"/>
                          <a:cs typeface="Calibri" panose="020F0502020204030204" pitchFamily="34" charset="0"/>
                        </a:rPr>
                        <a:t>level</a:t>
                      </a:r>
                      <a:r>
                        <a:rPr lang="fr-FR" sz="1200" dirty="0">
                          <a:latin typeface="Calibri" panose="020F0502020204030204" pitchFamily="34" charset="0"/>
                          <a:cs typeface="Calibri" panose="020F0502020204030204" pitchFamily="34" charset="0"/>
                        </a:rPr>
                        <a:t> ozone.</a:t>
                      </a:r>
                    </a:p>
                  </a:txBody>
                  <a:tcPr anchor="ctr"/>
                </a:tc>
                <a:extLst>
                  <a:ext uri="{0D108BD9-81ED-4DB2-BD59-A6C34878D82A}">
                    <a16:rowId xmlns:a16="http://schemas.microsoft.com/office/drawing/2014/main" val="1887002566"/>
                  </a:ext>
                </a:extLst>
              </a:tr>
              <a:tr h="301873">
                <a:tc>
                  <a:txBody>
                    <a:bodyPr/>
                    <a:lstStyle/>
                    <a:p>
                      <a:r>
                        <a:rPr lang="fr-FR" sz="1400" b="1" i="1" dirty="0">
                          <a:latin typeface="Calibri" panose="020F0502020204030204" pitchFamily="34" charset="0"/>
                          <a:cs typeface="Calibri" panose="020F0502020204030204" pitchFamily="34" charset="0"/>
                        </a:rPr>
                        <a:t>Energy</a:t>
                      </a:r>
                    </a:p>
                  </a:txBody>
                  <a:tcPr anchor="ctr"/>
                </a:tc>
                <a:tc>
                  <a:txBody>
                    <a:bodyPr/>
                    <a:lstStyle/>
                    <a:p>
                      <a:pPr marL="180975" indent="-180975" algn="l" defTabSz="914400" rtl="0" eaLnBrk="1" latinLnBrk="0" hangingPunct="1">
                        <a:buFont typeface="Arial" panose="020B0604020202020204" pitchFamily="34" charset="0"/>
                        <a:buChar char="•"/>
                        <a:tabLst/>
                      </a:pPr>
                      <a:r>
                        <a:rPr lang="fr-FR" sz="1200" kern="1200" dirty="0">
                          <a:solidFill>
                            <a:schemeClr val="dk1"/>
                          </a:solidFill>
                          <a:latin typeface="Calibri" panose="020F0502020204030204" pitchFamily="34" charset="0"/>
                          <a:ea typeface="+mn-ea"/>
                          <a:cs typeface="Calibri" panose="020F0502020204030204" pitchFamily="34" charset="0"/>
                        </a:rPr>
                        <a:t>Energy use and </a:t>
                      </a:r>
                      <a:r>
                        <a:rPr lang="fr-FR" sz="1200" kern="1200" dirty="0" err="1">
                          <a:solidFill>
                            <a:schemeClr val="dk1"/>
                          </a:solidFill>
                          <a:latin typeface="Calibri" panose="020F0502020204030204" pitchFamily="34" charset="0"/>
                          <a:ea typeface="+mn-ea"/>
                          <a:cs typeface="Calibri" panose="020F0502020204030204" pitchFamily="34" charset="0"/>
                        </a:rPr>
                        <a:t>efficiency</a:t>
                      </a:r>
                      <a:r>
                        <a:rPr lang="fr-FR" sz="1200" kern="1200" dirty="0">
                          <a:solidFill>
                            <a:schemeClr val="dk1"/>
                          </a:solidFill>
                          <a:latin typeface="Calibri" panose="020F0502020204030204" pitchFamily="34" charset="0"/>
                          <a:ea typeface="+mn-ea"/>
                          <a:cs typeface="Calibri" panose="020F0502020204030204" pitchFamily="34" charset="0"/>
                        </a:rPr>
                        <a:t>.</a:t>
                      </a:r>
                    </a:p>
                    <a:p>
                      <a:pPr marL="180975" indent="-180975" algn="l" defTabSz="914400" rtl="0" eaLnBrk="1" latinLnBrk="0" hangingPunct="1">
                        <a:buFont typeface="Arial" panose="020B0604020202020204" pitchFamily="34" charset="0"/>
                        <a:buChar char="•"/>
                        <a:tabLst/>
                      </a:pPr>
                      <a:r>
                        <a:rPr lang="fr-FR" sz="1200" kern="1200" dirty="0">
                          <a:solidFill>
                            <a:schemeClr val="dk1"/>
                          </a:solidFill>
                          <a:latin typeface="Calibri" panose="020F0502020204030204" pitchFamily="34" charset="0"/>
                          <a:ea typeface="+mn-ea"/>
                          <a:cs typeface="Calibri" panose="020F0502020204030204" pitchFamily="34" charset="0"/>
                        </a:rPr>
                        <a:t>Use of </a:t>
                      </a:r>
                      <a:r>
                        <a:rPr lang="fr-FR" sz="1200" kern="1200" dirty="0" err="1">
                          <a:solidFill>
                            <a:schemeClr val="dk1"/>
                          </a:solidFill>
                          <a:latin typeface="Calibri" panose="020F0502020204030204" pitchFamily="34" charset="0"/>
                          <a:ea typeface="+mn-ea"/>
                          <a:cs typeface="Calibri" panose="020F0502020204030204" pitchFamily="34" charset="0"/>
                        </a:rPr>
                        <a:t>renewable</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energy</a:t>
                      </a:r>
                      <a:r>
                        <a:rPr lang="fr-FR" sz="1200" kern="1200" dirty="0">
                          <a:solidFill>
                            <a:schemeClr val="dk1"/>
                          </a:solidFill>
                          <a:latin typeface="Calibri" panose="020F0502020204030204" pitchFamily="34" charset="0"/>
                          <a:ea typeface="+mn-ea"/>
                          <a:cs typeface="Calibri" panose="020F0502020204030204" pitchFamily="34" charset="0"/>
                        </a:rPr>
                        <a:t> e.g. </a:t>
                      </a:r>
                      <a:r>
                        <a:rPr lang="fr-FR" sz="1200" kern="1200" dirty="0" err="1">
                          <a:solidFill>
                            <a:schemeClr val="dk1"/>
                          </a:solidFill>
                          <a:latin typeface="Calibri" panose="020F0502020204030204" pitchFamily="34" charset="0"/>
                          <a:ea typeface="+mn-ea"/>
                          <a:cs typeface="Calibri" panose="020F0502020204030204" pitchFamily="34" charset="0"/>
                        </a:rPr>
                        <a:t>solar</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wind</a:t>
                      </a:r>
                      <a:r>
                        <a:rPr lang="fr-FR" sz="1200" kern="1200" dirty="0">
                          <a:solidFill>
                            <a:schemeClr val="dk1"/>
                          </a:solidFill>
                          <a:latin typeface="Calibri" panose="020F0502020204030204" pitchFamily="34" charset="0"/>
                          <a:ea typeface="+mn-ea"/>
                          <a:cs typeface="Calibri" panose="020F0502020204030204" pitchFamily="34" charset="0"/>
                        </a:rPr>
                        <a:t>.</a:t>
                      </a:r>
                    </a:p>
                  </a:txBody>
                  <a:tcPr anchor="ctr"/>
                </a:tc>
                <a:extLst>
                  <a:ext uri="{0D108BD9-81ED-4DB2-BD59-A6C34878D82A}">
                    <a16:rowId xmlns:a16="http://schemas.microsoft.com/office/drawing/2014/main" val="782112784"/>
                  </a:ext>
                </a:extLst>
              </a:tr>
              <a:tr h="514350">
                <a:tc>
                  <a:txBody>
                    <a:bodyPr/>
                    <a:lstStyle/>
                    <a:p>
                      <a:r>
                        <a:rPr lang="fr-FR" sz="1400" b="1" i="1" dirty="0">
                          <a:latin typeface="Calibri" panose="020F0502020204030204" pitchFamily="34" charset="0"/>
                          <a:cs typeface="Calibri" panose="020F0502020204030204" pitchFamily="34" charset="0"/>
                        </a:rPr>
                        <a:t>Water use and </a:t>
                      </a:r>
                      <a:r>
                        <a:rPr lang="fr-FR" sz="1400" b="1" i="1" dirty="0" err="1">
                          <a:latin typeface="Calibri" panose="020F0502020204030204" pitchFamily="34" charset="0"/>
                          <a:cs typeface="Calibri" panose="020F0502020204030204" pitchFamily="34" charset="0"/>
                        </a:rPr>
                        <a:t>quality</a:t>
                      </a:r>
                      <a:endParaRPr lang="fr-FR" sz="1400" b="1" i="1" dirty="0">
                        <a:latin typeface="Calibri" panose="020F0502020204030204" pitchFamily="34" charset="0"/>
                        <a:cs typeface="Calibri" panose="020F0502020204030204" pitchFamily="34" charset="0"/>
                      </a:endParaRPr>
                    </a:p>
                  </a:txBody>
                  <a:tcPr anchor="ctr"/>
                </a:tc>
                <a:tc>
                  <a:txBody>
                    <a:bodyPr/>
                    <a:lstStyle/>
                    <a:p>
                      <a:pPr marL="180975" indent="-180975" algn="l" defTabSz="914400" rtl="0" eaLnBrk="1" latinLnBrk="0" hangingPunct="1">
                        <a:buFont typeface="Arial" panose="020B0604020202020204" pitchFamily="34" charset="0"/>
                        <a:buChar char="•"/>
                        <a:tabLst/>
                      </a:pPr>
                      <a:r>
                        <a:rPr lang="fr-FR" sz="1200" kern="1200" dirty="0">
                          <a:solidFill>
                            <a:schemeClr val="dk1"/>
                          </a:solidFill>
                          <a:latin typeface="Calibri" panose="020F0502020204030204" pitchFamily="34" charset="0"/>
                          <a:ea typeface="+mn-ea"/>
                          <a:cs typeface="Calibri" panose="020F0502020204030204" pitchFamily="34" charset="0"/>
                        </a:rPr>
                        <a:t>Water use and </a:t>
                      </a:r>
                      <a:r>
                        <a:rPr lang="fr-FR" sz="1200" kern="1200" dirty="0" err="1">
                          <a:solidFill>
                            <a:schemeClr val="dk1"/>
                          </a:solidFill>
                          <a:latin typeface="Calibri" panose="020F0502020204030204" pitchFamily="34" charset="0"/>
                          <a:ea typeface="+mn-ea"/>
                          <a:cs typeface="Calibri" panose="020F0502020204030204" pitchFamily="34" charset="0"/>
                        </a:rPr>
                        <a:t>efficiency</a:t>
                      </a:r>
                      <a:r>
                        <a:rPr lang="fr-FR" sz="1200" kern="1200" dirty="0">
                          <a:solidFill>
                            <a:schemeClr val="dk1"/>
                          </a:solidFill>
                          <a:latin typeface="Calibri" panose="020F0502020204030204" pitchFamily="34" charset="0"/>
                          <a:ea typeface="+mn-ea"/>
                          <a:cs typeface="Calibri" panose="020F0502020204030204" pitchFamily="34" charset="0"/>
                        </a:rPr>
                        <a:t>.</a:t>
                      </a:r>
                    </a:p>
                    <a:p>
                      <a:pPr marL="180975" indent="-180975" algn="l" defTabSz="914400" rtl="0" eaLnBrk="1" latinLnBrk="0" hangingPunct="1">
                        <a:buFont typeface="Arial" panose="020B0604020202020204" pitchFamily="34" charset="0"/>
                        <a:buChar char="•"/>
                        <a:tabLst/>
                      </a:pPr>
                      <a:r>
                        <a:rPr lang="fr-FR" sz="1200" kern="1200" dirty="0">
                          <a:solidFill>
                            <a:schemeClr val="dk1"/>
                          </a:solidFill>
                          <a:latin typeface="Calibri" panose="020F0502020204030204" pitchFamily="34" charset="0"/>
                          <a:ea typeface="+mn-ea"/>
                          <a:cs typeface="Calibri" panose="020F0502020204030204" pitchFamily="34" charset="0"/>
                        </a:rPr>
                        <a:t>Water </a:t>
                      </a:r>
                      <a:r>
                        <a:rPr lang="fr-FR" sz="1200" kern="1200" dirty="0" err="1">
                          <a:solidFill>
                            <a:schemeClr val="dk1"/>
                          </a:solidFill>
                          <a:latin typeface="Calibri" panose="020F0502020204030204" pitchFamily="34" charset="0"/>
                          <a:ea typeface="+mn-ea"/>
                          <a:cs typeface="Calibri" panose="020F0502020204030204" pitchFamily="34" charset="0"/>
                        </a:rPr>
                        <a:t>recycling</a:t>
                      </a:r>
                      <a:r>
                        <a:rPr lang="fr-FR" sz="1200" kern="1200" dirty="0">
                          <a:solidFill>
                            <a:schemeClr val="dk1"/>
                          </a:solidFill>
                          <a:latin typeface="Calibri" panose="020F0502020204030204" pitchFamily="34" charset="0"/>
                          <a:ea typeface="+mn-ea"/>
                          <a:cs typeface="Calibri" panose="020F0502020204030204" pitchFamily="34" charset="0"/>
                        </a:rPr>
                        <a:t>.</a:t>
                      </a:r>
                    </a:p>
                    <a:p>
                      <a:pPr marL="180975" indent="-180975" algn="l" defTabSz="914400" rtl="0" eaLnBrk="1" latinLnBrk="0" hangingPunct="1">
                        <a:buFont typeface="Arial" panose="020B0604020202020204" pitchFamily="34" charset="0"/>
                        <a:buChar char="•"/>
                        <a:tabLst/>
                      </a:pPr>
                      <a:r>
                        <a:rPr lang="fr-FR" sz="1200" kern="1200" dirty="0">
                          <a:solidFill>
                            <a:schemeClr val="dk1"/>
                          </a:solidFill>
                          <a:latin typeface="Calibri" panose="020F0502020204030204" pitchFamily="34" charset="0"/>
                          <a:ea typeface="+mn-ea"/>
                          <a:cs typeface="Calibri" panose="020F0502020204030204" pitchFamily="34" charset="0"/>
                        </a:rPr>
                        <a:t>Impact on water pollution, and </a:t>
                      </a:r>
                      <a:r>
                        <a:rPr lang="fr-FR" sz="1200" kern="1200" dirty="0" err="1">
                          <a:solidFill>
                            <a:schemeClr val="dk1"/>
                          </a:solidFill>
                          <a:latin typeface="Calibri" panose="020F0502020204030204" pitchFamily="34" charset="0"/>
                          <a:ea typeface="+mn-ea"/>
                          <a:cs typeface="Calibri" panose="020F0502020204030204" pitchFamily="34" charset="0"/>
                        </a:rPr>
                        <a:t>measures</a:t>
                      </a:r>
                      <a:r>
                        <a:rPr lang="fr-FR" sz="1200" kern="1200" dirty="0">
                          <a:solidFill>
                            <a:schemeClr val="dk1"/>
                          </a:solidFill>
                          <a:latin typeface="Calibri" panose="020F0502020204030204" pitchFamily="34" charset="0"/>
                          <a:ea typeface="+mn-ea"/>
                          <a:cs typeface="Calibri" panose="020F0502020204030204" pitchFamily="34" charset="0"/>
                        </a:rPr>
                        <a:t> to </a:t>
                      </a:r>
                      <a:r>
                        <a:rPr lang="fr-FR" sz="1200" kern="1200" dirty="0" err="1">
                          <a:solidFill>
                            <a:schemeClr val="dk1"/>
                          </a:solidFill>
                          <a:latin typeface="Calibri" panose="020F0502020204030204" pitchFamily="34" charset="0"/>
                          <a:ea typeface="+mn-ea"/>
                          <a:cs typeface="Calibri" panose="020F0502020204030204" pitchFamily="34" charset="0"/>
                        </a:rPr>
                        <a:t>reduce</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discharges</a:t>
                      </a:r>
                      <a:r>
                        <a:rPr lang="fr-FR" sz="1200" kern="1200" dirty="0">
                          <a:solidFill>
                            <a:schemeClr val="dk1"/>
                          </a:solidFill>
                          <a:latin typeface="Calibri" panose="020F0502020204030204" pitchFamily="34" charset="0"/>
                          <a:ea typeface="+mn-ea"/>
                          <a:cs typeface="Calibri" panose="020F0502020204030204" pitchFamily="34" charset="0"/>
                        </a:rPr>
                        <a:t>.</a:t>
                      </a:r>
                    </a:p>
                  </a:txBody>
                  <a:tcPr anchor="ctr"/>
                </a:tc>
                <a:extLst>
                  <a:ext uri="{0D108BD9-81ED-4DB2-BD59-A6C34878D82A}">
                    <a16:rowId xmlns:a16="http://schemas.microsoft.com/office/drawing/2014/main" val="1035758366"/>
                  </a:ext>
                </a:extLst>
              </a:tr>
              <a:tr h="581423">
                <a:tc>
                  <a:txBody>
                    <a:bodyPr/>
                    <a:lstStyle/>
                    <a:p>
                      <a:pPr marL="0" algn="l" defTabSz="914400" rtl="0" eaLnBrk="1" latinLnBrk="0" hangingPunct="1"/>
                      <a:r>
                        <a:rPr lang="fr-FR" sz="1400" b="1" i="1" kern="1200" dirty="0">
                          <a:solidFill>
                            <a:schemeClr val="dk1"/>
                          </a:solidFill>
                          <a:latin typeface="Calibri" panose="020F0502020204030204" pitchFamily="34" charset="0"/>
                          <a:ea typeface="+mn-ea"/>
                          <a:cs typeface="Calibri" panose="020F0502020204030204" pitchFamily="34" charset="0"/>
                        </a:rPr>
                        <a:t>Waste</a:t>
                      </a:r>
                    </a:p>
                  </a:txBody>
                  <a:tcPr anchor="ctr"/>
                </a:tc>
                <a:tc>
                  <a:txBody>
                    <a:bodyPr/>
                    <a:lstStyle/>
                    <a:p>
                      <a:pPr marL="180975" indent="-180975" algn="l" defTabSz="914400" rtl="0" eaLnBrk="1" latinLnBrk="0" hangingPunct="1">
                        <a:buFont typeface="Arial" panose="020B0604020202020204" pitchFamily="34" charset="0"/>
                        <a:buChar char="•"/>
                        <a:tabLst/>
                      </a:pPr>
                      <a:r>
                        <a:rPr lang="fr-FR" sz="1200" kern="1200" dirty="0">
                          <a:solidFill>
                            <a:schemeClr val="dk1"/>
                          </a:solidFill>
                          <a:latin typeface="Calibri" panose="020F0502020204030204" pitchFamily="34" charset="0"/>
                          <a:ea typeface="+mn-ea"/>
                          <a:cs typeface="Calibri" panose="020F0502020204030204" pitchFamily="34" charset="0"/>
                        </a:rPr>
                        <a:t>Volume/type of </a:t>
                      </a:r>
                      <a:r>
                        <a:rPr lang="fr-FR" sz="1200" kern="1200" dirty="0" err="1">
                          <a:solidFill>
                            <a:schemeClr val="dk1"/>
                          </a:solidFill>
                          <a:latin typeface="Calibri" panose="020F0502020204030204" pitchFamily="34" charset="0"/>
                          <a:ea typeface="+mn-ea"/>
                          <a:cs typeface="Calibri" panose="020F0502020204030204" pitchFamily="34" charset="0"/>
                        </a:rPr>
                        <a:t>waste</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created</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associated</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with</a:t>
                      </a:r>
                      <a:r>
                        <a:rPr lang="fr-FR" sz="1200" kern="1200" dirty="0">
                          <a:solidFill>
                            <a:schemeClr val="dk1"/>
                          </a:solidFill>
                          <a:latin typeface="Calibri" panose="020F0502020204030204" pitchFamily="34" charset="0"/>
                          <a:ea typeface="+mn-ea"/>
                          <a:cs typeface="Calibri" panose="020F0502020204030204" pitchFamily="34" charset="0"/>
                        </a:rPr>
                        <a:t> the production, distribution, use and </a:t>
                      </a:r>
                      <a:r>
                        <a:rPr lang="fr-FR" sz="1200" kern="1200" dirty="0" err="1">
                          <a:solidFill>
                            <a:schemeClr val="dk1"/>
                          </a:solidFill>
                          <a:latin typeface="Calibri" panose="020F0502020204030204" pitchFamily="34" charset="0"/>
                          <a:ea typeface="+mn-ea"/>
                          <a:cs typeface="Calibri" panose="020F0502020204030204" pitchFamily="34" charset="0"/>
                        </a:rPr>
                        <a:t>disposal</a:t>
                      </a:r>
                      <a:r>
                        <a:rPr lang="fr-FR" sz="1200" kern="1200" dirty="0">
                          <a:solidFill>
                            <a:schemeClr val="dk1"/>
                          </a:solidFill>
                          <a:latin typeface="Calibri" panose="020F0502020204030204" pitchFamily="34" charset="0"/>
                          <a:ea typeface="+mn-ea"/>
                          <a:cs typeface="Calibri" panose="020F0502020204030204" pitchFamily="34" charset="0"/>
                        </a:rPr>
                        <a:t> of the </a:t>
                      </a:r>
                      <a:r>
                        <a:rPr lang="fr-FR" sz="1200" kern="1200" dirty="0" err="1">
                          <a:solidFill>
                            <a:schemeClr val="dk1"/>
                          </a:solidFill>
                          <a:latin typeface="Calibri" panose="020F0502020204030204" pitchFamily="34" charset="0"/>
                          <a:ea typeface="+mn-ea"/>
                          <a:cs typeface="Calibri" panose="020F0502020204030204" pitchFamily="34" charset="0"/>
                        </a:rPr>
                        <a:t>goods</a:t>
                      </a:r>
                      <a:r>
                        <a:rPr lang="fr-FR" sz="1200" kern="1200" dirty="0">
                          <a:solidFill>
                            <a:schemeClr val="dk1"/>
                          </a:solidFill>
                          <a:latin typeface="Calibri" panose="020F0502020204030204" pitchFamily="34" charset="0"/>
                          <a:ea typeface="+mn-ea"/>
                          <a:cs typeface="Calibri" panose="020F0502020204030204" pitchFamily="34" charset="0"/>
                        </a:rPr>
                        <a:t>.</a:t>
                      </a:r>
                    </a:p>
                    <a:p>
                      <a:pPr marL="180975" indent="-180975" algn="l" defTabSz="914400" rtl="0" eaLnBrk="1" latinLnBrk="0" hangingPunct="1">
                        <a:buFont typeface="Arial" panose="020B0604020202020204" pitchFamily="34" charset="0"/>
                        <a:buChar char="•"/>
                        <a:tabLst/>
                      </a:pPr>
                      <a:r>
                        <a:rPr lang="fr-FR" sz="1200" kern="1200" dirty="0" err="1">
                          <a:solidFill>
                            <a:schemeClr val="dk1"/>
                          </a:solidFill>
                          <a:latin typeface="Calibri" panose="020F0502020204030204" pitchFamily="34" charset="0"/>
                          <a:ea typeface="+mn-ea"/>
                          <a:cs typeface="Calibri" panose="020F0502020204030204" pitchFamily="34" charset="0"/>
                        </a:rPr>
                        <a:t>Hazardous</a:t>
                      </a:r>
                      <a:r>
                        <a:rPr lang="fr-FR" sz="1200" kern="1200" dirty="0">
                          <a:solidFill>
                            <a:schemeClr val="dk1"/>
                          </a:solidFill>
                          <a:latin typeface="Calibri" panose="020F0502020204030204" pitchFamily="34" charset="0"/>
                          <a:ea typeface="+mn-ea"/>
                          <a:cs typeface="Calibri" panose="020F0502020204030204" pitchFamily="34" charset="0"/>
                        </a:rPr>
                        <a:t> or </a:t>
                      </a:r>
                      <a:r>
                        <a:rPr lang="fr-FR" sz="1200" kern="1200" dirty="0" err="1">
                          <a:solidFill>
                            <a:schemeClr val="dk1"/>
                          </a:solidFill>
                          <a:latin typeface="Calibri" panose="020F0502020204030204" pitchFamily="34" charset="0"/>
                          <a:ea typeface="+mn-ea"/>
                          <a:cs typeface="Calibri" panose="020F0502020204030204" pitchFamily="34" charset="0"/>
                        </a:rPr>
                        <a:t>toxic</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waste</a:t>
                      </a:r>
                      <a:r>
                        <a:rPr lang="fr-FR" sz="1200" kern="1200" dirty="0">
                          <a:solidFill>
                            <a:schemeClr val="dk1"/>
                          </a:solidFill>
                          <a:latin typeface="Calibri" panose="020F0502020204030204" pitchFamily="34" charset="0"/>
                          <a:ea typeface="+mn-ea"/>
                          <a:cs typeface="Calibri" panose="020F0502020204030204" pitchFamily="34" charset="0"/>
                        </a:rPr>
                        <a:t>.</a:t>
                      </a:r>
                    </a:p>
                    <a:p>
                      <a:pPr marL="180975" indent="-180975" algn="l" defTabSz="914400" rtl="0" eaLnBrk="1" latinLnBrk="0" hangingPunct="1">
                        <a:buFont typeface="Arial" panose="020B0604020202020204" pitchFamily="34" charset="0"/>
                        <a:buChar char="•"/>
                        <a:tabLst/>
                      </a:pPr>
                      <a:r>
                        <a:rPr lang="fr-FR" sz="1200" kern="1200" dirty="0" err="1">
                          <a:solidFill>
                            <a:schemeClr val="dk1"/>
                          </a:solidFill>
                          <a:latin typeface="Calibri" panose="020F0502020204030204" pitchFamily="34" charset="0"/>
                          <a:ea typeface="+mn-ea"/>
                          <a:cs typeface="Calibri" panose="020F0502020204030204" pitchFamily="34" charset="0"/>
                        </a:rPr>
                        <a:t>Reusability</a:t>
                      </a:r>
                      <a:r>
                        <a:rPr lang="fr-FR" sz="1200" kern="1200" dirty="0">
                          <a:solidFill>
                            <a:schemeClr val="dk1"/>
                          </a:solidFill>
                          <a:latin typeface="Calibri" panose="020F0502020204030204" pitchFamily="34" charset="0"/>
                          <a:ea typeface="+mn-ea"/>
                          <a:cs typeface="Calibri" panose="020F0502020204030204" pitchFamily="34" charset="0"/>
                        </a:rPr>
                        <a:t> and/or </a:t>
                      </a:r>
                      <a:r>
                        <a:rPr lang="fr-FR" sz="1200" kern="1200" dirty="0" err="1">
                          <a:solidFill>
                            <a:schemeClr val="dk1"/>
                          </a:solidFill>
                          <a:latin typeface="Calibri" panose="020F0502020204030204" pitchFamily="34" charset="0"/>
                          <a:ea typeface="+mn-ea"/>
                          <a:cs typeface="Calibri" panose="020F0502020204030204" pitchFamily="34" charset="0"/>
                        </a:rPr>
                        <a:t>recyclability</a:t>
                      </a:r>
                      <a:r>
                        <a:rPr lang="fr-FR" sz="1200" kern="1200" dirty="0">
                          <a:solidFill>
                            <a:schemeClr val="dk1"/>
                          </a:solidFill>
                          <a:latin typeface="Calibri" panose="020F0502020204030204" pitchFamily="34" charset="0"/>
                          <a:ea typeface="+mn-ea"/>
                          <a:cs typeface="Calibri" panose="020F0502020204030204" pitchFamily="34" charset="0"/>
                        </a:rPr>
                        <a:t>.</a:t>
                      </a:r>
                    </a:p>
                    <a:p>
                      <a:pPr marL="180975" indent="-180975" algn="l" defTabSz="914400" rtl="0" eaLnBrk="1" latinLnBrk="0" hangingPunct="1">
                        <a:buFont typeface="Arial" panose="020B0604020202020204" pitchFamily="34" charset="0"/>
                        <a:buChar char="•"/>
                        <a:tabLst/>
                      </a:pPr>
                      <a:r>
                        <a:rPr lang="fr-FR" sz="1200" kern="1200" dirty="0">
                          <a:solidFill>
                            <a:schemeClr val="dk1"/>
                          </a:solidFill>
                          <a:latin typeface="Calibri" panose="020F0502020204030204" pitchFamily="34" charset="0"/>
                          <a:ea typeface="+mn-ea"/>
                          <a:cs typeface="Calibri" panose="020F0502020204030204" pitchFamily="34" charset="0"/>
                        </a:rPr>
                        <a:t>Product </a:t>
                      </a:r>
                      <a:r>
                        <a:rPr lang="fr-FR" sz="1200" kern="1200" dirty="0" err="1">
                          <a:solidFill>
                            <a:schemeClr val="dk1"/>
                          </a:solidFill>
                          <a:latin typeface="Calibri" panose="020F0502020204030204" pitchFamily="34" charset="0"/>
                          <a:ea typeface="+mn-ea"/>
                          <a:cs typeface="Calibri" panose="020F0502020204030204" pitchFamily="34" charset="0"/>
                        </a:rPr>
                        <a:t>efficiency</a:t>
                      </a:r>
                      <a:r>
                        <a:rPr lang="fr-FR" sz="1200" kern="1200" dirty="0">
                          <a:solidFill>
                            <a:schemeClr val="dk1"/>
                          </a:solidFill>
                          <a:latin typeface="Calibri" panose="020F0502020204030204" pitchFamily="34" charset="0"/>
                          <a:ea typeface="+mn-ea"/>
                          <a:cs typeface="Calibri" panose="020F0502020204030204" pitchFamily="34" charset="0"/>
                        </a:rPr>
                        <a:t> and </a:t>
                      </a:r>
                      <a:r>
                        <a:rPr lang="fr-FR" sz="1200" kern="1200" dirty="0" err="1">
                          <a:solidFill>
                            <a:schemeClr val="dk1"/>
                          </a:solidFill>
                          <a:latin typeface="Calibri" panose="020F0502020204030204" pitchFamily="34" charset="0"/>
                          <a:ea typeface="+mn-ea"/>
                          <a:cs typeface="Calibri" panose="020F0502020204030204" pitchFamily="34" charset="0"/>
                        </a:rPr>
                        <a:t>longevity</a:t>
                      </a:r>
                      <a:r>
                        <a:rPr lang="fr-FR" sz="1200" kern="1200" dirty="0">
                          <a:solidFill>
                            <a:schemeClr val="dk1"/>
                          </a:solidFill>
                          <a:latin typeface="Calibri" panose="020F0502020204030204" pitchFamily="34" charset="0"/>
                          <a:ea typeface="+mn-ea"/>
                          <a:cs typeface="Calibri" panose="020F0502020204030204" pitchFamily="34" charset="0"/>
                        </a:rPr>
                        <a:t>: options for </a:t>
                      </a:r>
                      <a:r>
                        <a:rPr lang="fr-FR" sz="1200" kern="1200" dirty="0" err="1">
                          <a:solidFill>
                            <a:schemeClr val="dk1"/>
                          </a:solidFill>
                          <a:latin typeface="Calibri" panose="020F0502020204030204" pitchFamily="34" charset="0"/>
                          <a:ea typeface="+mn-ea"/>
                          <a:cs typeface="Calibri" panose="020F0502020204030204" pitchFamily="34" charset="0"/>
                        </a:rPr>
                        <a:t>reuse</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repair</a:t>
                      </a:r>
                      <a:r>
                        <a:rPr lang="fr-FR" sz="1200" kern="1200" dirty="0">
                          <a:solidFill>
                            <a:schemeClr val="dk1"/>
                          </a:solidFill>
                          <a:latin typeface="Calibri" panose="020F0502020204030204" pitchFamily="34" charset="0"/>
                          <a:ea typeface="+mn-ea"/>
                          <a:cs typeface="Calibri" panose="020F0502020204030204" pitchFamily="34" charset="0"/>
                        </a:rPr>
                        <a:t>, upgrade or modification to </a:t>
                      </a:r>
                      <a:r>
                        <a:rPr lang="fr-FR" sz="1200" kern="1200" dirty="0" err="1">
                          <a:solidFill>
                            <a:schemeClr val="dk1"/>
                          </a:solidFill>
                          <a:latin typeface="Calibri" panose="020F0502020204030204" pitchFamily="34" charset="0"/>
                          <a:ea typeface="+mn-ea"/>
                          <a:cs typeface="Calibri" panose="020F0502020204030204" pitchFamily="34" charset="0"/>
                        </a:rPr>
                        <a:t>increase</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product</a:t>
                      </a:r>
                      <a:r>
                        <a:rPr lang="fr-FR" sz="1200" kern="1200" dirty="0">
                          <a:solidFill>
                            <a:schemeClr val="dk1"/>
                          </a:solidFill>
                          <a:latin typeface="Calibri" panose="020F0502020204030204" pitchFamily="34" charset="0"/>
                          <a:ea typeface="+mn-ea"/>
                          <a:cs typeface="Calibri" panose="020F0502020204030204" pitchFamily="34" charset="0"/>
                        </a:rPr>
                        <a:t> life.</a:t>
                      </a:r>
                    </a:p>
                    <a:p>
                      <a:pPr marL="180975" indent="-180975" algn="l" defTabSz="914400" rtl="0" eaLnBrk="1" latinLnBrk="0" hangingPunct="1">
                        <a:buFont typeface="Arial" panose="020B0604020202020204" pitchFamily="34" charset="0"/>
                        <a:buChar char="•"/>
                        <a:tabLst/>
                      </a:pPr>
                      <a:r>
                        <a:rPr lang="fr-FR" sz="1200" kern="1200" dirty="0" err="1">
                          <a:solidFill>
                            <a:schemeClr val="dk1"/>
                          </a:solidFill>
                          <a:latin typeface="Calibri" panose="020F0502020204030204" pitchFamily="34" charset="0"/>
                          <a:ea typeface="+mn-ea"/>
                          <a:cs typeface="Calibri" panose="020F0502020204030204" pitchFamily="34" charset="0"/>
                        </a:rPr>
                        <a:t>Environmental</a:t>
                      </a:r>
                      <a:r>
                        <a:rPr lang="fr-FR" sz="1200" kern="1200" dirty="0">
                          <a:solidFill>
                            <a:schemeClr val="dk1"/>
                          </a:solidFill>
                          <a:latin typeface="Calibri" panose="020F0502020204030204" pitchFamily="34" charset="0"/>
                          <a:ea typeface="+mn-ea"/>
                          <a:cs typeface="Calibri" panose="020F0502020204030204" pitchFamily="34" charset="0"/>
                        </a:rPr>
                        <a:t> pollution </a:t>
                      </a:r>
                      <a:r>
                        <a:rPr lang="fr-FR" sz="1200" kern="1200" dirty="0" err="1">
                          <a:solidFill>
                            <a:schemeClr val="dk1"/>
                          </a:solidFill>
                          <a:latin typeface="Calibri" panose="020F0502020204030204" pitchFamily="34" charset="0"/>
                          <a:ea typeface="+mn-ea"/>
                          <a:cs typeface="Calibri" panose="020F0502020204030204" pitchFamily="34" charset="0"/>
                        </a:rPr>
                        <a:t>that</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reduces</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fertility</a:t>
                      </a:r>
                      <a:r>
                        <a:rPr lang="fr-FR" sz="1200" kern="1200" dirty="0">
                          <a:solidFill>
                            <a:schemeClr val="dk1"/>
                          </a:solidFill>
                          <a:latin typeface="Calibri" panose="020F0502020204030204" pitchFamily="34" charset="0"/>
                          <a:ea typeface="+mn-ea"/>
                          <a:cs typeface="Calibri" panose="020F0502020204030204" pitchFamily="34" charset="0"/>
                        </a:rPr>
                        <a:t> and </a:t>
                      </a:r>
                      <a:r>
                        <a:rPr lang="fr-FR" sz="1200" kern="1200" dirty="0" err="1">
                          <a:solidFill>
                            <a:schemeClr val="dk1"/>
                          </a:solidFill>
                          <a:latin typeface="Calibri" panose="020F0502020204030204" pitchFamily="34" charset="0"/>
                          <a:ea typeface="+mn-ea"/>
                          <a:cs typeface="Calibri" panose="020F0502020204030204" pitchFamily="34" charset="0"/>
                        </a:rPr>
                        <a:t>diversity</a:t>
                      </a:r>
                      <a:r>
                        <a:rPr lang="fr-FR" sz="1200" kern="1200" dirty="0">
                          <a:solidFill>
                            <a:schemeClr val="dk1"/>
                          </a:solidFill>
                          <a:latin typeface="Calibri" panose="020F0502020204030204" pitchFamily="34" charset="0"/>
                          <a:ea typeface="+mn-ea"/>
                          <a:cs typeface="Calibri" panose="020F0502020204030204" pitchFamily="34" charset="0"/>
                        </a:rPr>
                        <a:t> of </a:t>
                      </a:r>
                      <a:r>
                        <a:rPr lang="fr-FR" sz="1200" kern="1200" dirty="0" err="1">
                          <a:solidFill>
                            <a:schemeClr val="dk1"/>
                          </a:solidFill>
                          <a:latin typeface="Calibri" panose="020F0502020204030204" pitchFamily="34" charset="0"/>
                          <a:ea typeface="+mn-ea"/>
                          <a:cs typeface="Calibri" panose="020F0502020204030204" pitchFamily="34" charset="0"/>
                        </a:rPr>
                        <a:t>wild</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species</a:t>
                      </a:r>
                      <a:r>
                        <a:rPr lang="fr-FR" sz="1200" kern="1200" dirty="0">
                          <a:solidFill>
                            <a:schemeClr val="dk1"/>
                          </a:solidFill>
                          <a:latin typeface="Calibri" panose="020F0502020204030204" pitchFamily="34" charset="0"/>
                          <a:ea typeface="+mn-ea"/>
                          <a:cs typeface="Calibri" panose="020F0502020204030204" pitchFamily="34" charset="0"/>
                        </a:rPr>
                        <a:t>.</a:t>
                      </a:r>
                    </a:p>
                  </a:txBody>
                  <a:tcPr anchor="ctr"/>
                </a:tc>
                <a:extLst>
                  <a:ext uri="{0D108BD9-81ED-4DB2-BD59-A6C34878D82A}">
                    <a16:rowId xmlns:a16="http://schemas.microsoft.com/office/drawing/2014/main" val="3801096830"/>
                  </a:ext>
                </a:extLst>
              </a:tr>
              <a:tr h="661433">
                <a:tc>
                  <a:txBody>
                    <a:bodyPr/>
                    <a:lstStyle/>
                    <a:p>
                      <a:pPr marL="0" algn="l" defTabSz="914400" rtl="0" eaLnBrk="1" latinLnBrk="0" hangingPunct="1"/>
                      <a:r>
                        <a:rPr lang="fr-FR" sz="1400" b="1" i="1" kern="1200" dirty="0" err="1">
                          <a:solidFill>
                            <a:schemeClr val="dk1"/>
                          </a:solidFill>
                          <a:latin typeface="Calibri" panose="020F0502020204030204" pitchFamily="34" charset="0"/>
                          <a:ea typeface="+mn-ea"/>
                          <a:cs typeface="Calibri" panose="020F0502020204030204" pitchFamily="34" charset="0"/>
                        </a:rPr>
                        <a:t>Hazardous</a:t>
                      </a:r>
                      <a:r>
                        <a:rPr lang="fr-FR" sz="1400" b="1" i="1" kern="1200" dirty="0">
                          <a:solidFill>
                            <a:schemeClr val="dk1"/>
                          </a:solidFill>
                          <a:latin typeface="Calibri" panose="020F0502020204030204" pitchFamily="34" charset="0"/>
                          <a:ea typeface="+mn-ea"/>
                          <a:cs typeface="Calibri" panose="020F0502020204030204" pitchFamily="34" charset="0"/>
                        </a:rPr>
                        <a:t> substances</a:t>
                      </a:r>
                    </a:p>
                    <a:p>
                      <a:pPr marL="0" algn="l" defTabSz="914400" rtl="0" eaLnBrk="1" latinLnBrk="0" hangingPunct="1"/>
                      <a:r>
                        <a:rPr lang="fr-FR" sz="1400" b="1" i="1" kern="1200" dirty="0" err="1">
                          <a:solidFill>
                            <a:schemeClr val="dk1"/>
                          </a:solidFill>
                          <a:latin typeface="Calibri" panose="020F0502020204030204" pitchFamily="34" charset="0"/>
                          <a:ea typeface="+mn-ea"/>
                          <a:cs typeface="Calibri" panose="020F0502020204030204" pitchFamily="34" charset="0"/>
                        </a:rPr>
                        <a:t>Pollutants</a:t>
                      </a:r>
                      <a:endParaRPr lang="fr-FR" sz="1400" b="1" i="1" kern="1200" dirty="0">
                        <a:solidFill>
                          <a:schemeClr val="dk1"/>
                        </a:solidFill>
                        <a:latin typeface="Calibri" panose="020F0502020204030204" pitchFamily="34" charset="0"/>
                        <a:ea typeface="+mn-ea"/>
                        <a:cs typeface="Calibri" panose="020F0502020204030204" pitchFamily="34" charset="0"/>
                      </a:endParaRPr>
                    </a:p>
                    <a:p>
                      <a:pPr marL="0" algn="l" defTabSz="914400" rtl="0" eaLnBrk="1" latinLnBrk="0" hangingPunct="1"/>
                      <a:r>
                        <a:rPr lang="fr-FR" sz="1400" b="1" i="1" kern="1200" dirty="0">
                          <a:solidFill>
                            <a:schemeClr val="dk1"/>
                          </a:solidFill>
                          <a:latin typeface="Calibri" panose="020F0502020204030204" pitchFamily="34" charset="0"/>
                          <a:ea typeface="+mn-ea"/>
                          <a:cs typeface="Calibri" panose="020F0502020204030204" pitchFamily="34" charset="0"/>
                        </a:rPr>
                        <a:t>Emissions</a:t>
                      </a:r>
                    </a:p>
                  </a:txBody>
                  <a:tcPr anchor="ctr"/>
                </a:tc>
                <a:tc>
                  <a:txBody>
                    <a:bodyPr/>
                    <a:lstStyle/>
                    <a:p>
                      <a:pPr marL="180975" indent="-180975" algn="l" defTabSz="914400" rtl="0" eaLnBrk="1" latinLnBrk="0" hangingPunct="1">
                        <a:buFont typeface="Arial" panose="020B0604020202020204" pitchFamily="34" charset="0"/>
                        <a:buChar char="•"/>
                        <a:tabLst/>
                      </a:pPr>
                      <a:r>
                        <a:rPr lang="fr-FR" sz="1200" kern="1200" dirty="0">
                          <a:solidFill>
                            <a:schemeClr val="dk1"/>
                          </a:solidFill>
                          <a:latin typeface="Calibri" panose="020F0502020204030204" pitchFamily="34" charset="0"/>
                          <a:ea typeface="+mn-ea"/>
                          <a:cs typeface="Calibri" panose="020F0502020204030204" pitchFamily="34" charset="0"/>
                        </a:rPr>
                        <a:t>Substances </a:t>
                      </a:r>
                      <a:r>
                        <a:rPr lang="fr-FR" sz="1200" kern="1200" dirty="0" err="1">
                          <a:solidFill>
                            <a:schemeClr val="dk1"/>
                          </a:solidFill>
                          <a:latin typeface="Calibri" panose="020F0502020204030204" pitchFamily="34" charset="0"/>
                          <a:ea typeface="+mn-ea"/>
                          <a:cs typeface="Calibri" panose="020F0502020204030204" pitchFamily="34" charset="0"/>
                        </a:rPr>
                        <a:t>that</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adversely</a:t>
                      </a:r>
                      <a:r>
                        <a:rPr lang="fr-FR" sz="1200" kern="1200" dirty="0">
                          <a:solidFill>
                            <a:schemeClr val="dk1"/>
                          </a:solidFill>
                          <a:latin typeface="Calibri" panose="020F0502020204030204" pitchFamily="34" charset="0"/>
                          <a:ea typeface="+mn-ea"/>
                          <a:cs typeface="Calibri" panose="020F0502020204030204" pitchFamily="34" charset="0"/>
                        </a:rPr>
                        <a:t> affect </a:t>
                      </a:r>
                      <a:r>
                        <a:rPr lang="fr-FR" sz="1200" kern="1200" dirty="0" err="1">
                          <a:solidFill>
                            <a:schemeClr val="dk1"/>
                          </a:solidFill>
                          <a:latin typeface="Calibri" panose="020F0502020204030204" pitchFamily="34" charset="0"/>
                          <a:ea typeface="+mn-ea"/>
                          <a:cs typeface="Calibri" panose="020F0502020204030204" pitchFamily="34" charset="0"/>
                        </a:rPr>
                        <a:t>human</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health</a:t>
                      </a:r>
                      <a:r>
                        <a:rPr lang="fr-FR" sz="1200" kern="1200" dirty="0">
                          <a:solidFill>
                            <a:schemeClr val="dk1"/>
                          </a:solidFill>
                          <a:latin typeface="Calibri" panose="020F0502020204030204" pitchFamily="34" charset="0"/>
                          <a:ea typeface="+mn-ea"/>
                          <a:cs typeface="Calibri" panose="020F0502020204030204" pitchFamily="34" charset="0"/>
                        </a:rPr>
                        <a:t> or the </a:t>
                      </a:r>
                      <a:r>
                        <a:rPr lang="fr-FR" sz="1200" kern="1200" dirty="0" err="1">
                          <a:solidFill>
                            <a:schemeClr val="dk1"/>
                          </a:solidFill>
                          <a:latin typeface="Calibri" panose="020F0502020204030204" pitchFamily="34" charset="0"/>
                          <a:ea typeface="+mn-ea"/>
                          <a:cs typeface="Calibri" panose="020F0502020204030204" pitchFamily="34" charset="0"/>
                        </a:rPr>
                        <a:t>environments</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associated</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with</a:t>
                      </a:r>
                      <a:r>
                        <a:rPr lang="fr-FR" sz="1200" kern="1200" dirty="0">
                          <a:solidFill>
                            <a:schemeClr val="dk1"/>
                          </a:solidFill>
                          <a:latin typeface="Calibri" panose="020F0502020204030204" pitchFamily="34" charset="0"/>
                          <a:ea typeface="+mn-ea"/>
                          <a:cs typeface="Calibri" panose="020F0502020204030204" pitchFamily="34" charset="0"/>
                        </a:rPr>
                        <a:t> the production, distribution use and </a:t>
                      </a:r>
                      <a:r>
                        <a:rPr lang="fr-FR" sz="1200" kern="1200" dirty="0" err="1">
                          <a:solidFill>
                            <a:schemeClr val="dk1"/>
                          </a:solidFill>
                          <a:latin typeface="Calibri" panose="020F0502020204030204" pitchFamily="34" charset="0"/>
                          <a:ea typeface="+mn-ea"/>
                          <a:cs typeface="Calibri" panose="020F0502020204030204" pitchFamily="34" charset="0"/>
                        </a:rPr>
                        <a:t>disposal</a:t>
                      </a:r>
                      <a:r>
                        <a:rPr lang="fr-FR" sz="1200" kern="1200" dirty="0">
                          <a:solidFill>
                            <a:schemeClr val="dk1"/>
                          </a:solidFill>
                          <a:latin typeface="Calibri" panose="020F0502020204030204" pitchFamily="34" charset="0"/>
                          <a:ea typeface="+mn-ea"/>
                          <a:cs typeface="Calibri" panose="020F0502020204030204" pitchFamily="34" charset="0"/>
                        </a:rPr>
                        <a:t> of the </a:t>
                      </a:r>
                      <a:r>
                        <a:rPr lang="fr-FR" sz="1200" kern="1200" dirty="0" err="1">
                          <a:solidFill>
                            <a:schemeClr val="dk1"/>
                          </a:solidFill>
                          <a:latin typeface="Calibri" panose="020F0502020204030204" pitchFamily="34" charset="0"/>
                          <a:ea typeface="+mn-ea"/>
                          <a:cs typeface="Calibri" panose="020F0502020204030204" pitchFamily="34" charset="0"/>
                        </a:rPr>
                        <a:t>goods</a:t>
                      </a:r>
                      <a:r>
                        <a:rPr lang="fr-FR" sz="1200" kern="1200" dirty="0">
                          <a:solidFill>
                            <a:schemeClr val="dk1"/>
                          </a:solidFill>
                          <a:latin typeface="Calibri" panose="020F0502020204030204" pitchFamily="34" charset="0"/>
                          <a:ea typeface="+mn-ea"/>
                          <a:cs typeface="Calibri" panose="020F0502020204030204" pitchFamily="34" charset="0"/>
                        </a:rPr>
                        <a:t>, e.g.:</a:t>
                      </a:r>
                    </a:p>
                    <a:p>
                      <a:pPr marL="638175" lvl="1" indent="-180975" algn="l" defTabSz="914400" rtl="0" eaLnBrk="1" latinLnBrk="0" hangingPunct="1">
                        <a:buFont typeface="Arial" panose="020B0604020202020204" pitchFamily="34" charset="0"/>
                        <a:buChar char="•"/>
                        <a:tabLst/>
                      </a:pPr>
                      <a:r>
                        <a:rPr lang="fr-FR" sz="1100" kern="1200" dirty="0">
                          <a:solidFill>
                            <a:schemeClr val="dk1"/>
                          </a:solidFill>
                          <a:latin typeface="Calibri" panose="020F0502020204030204" pitchFamily="34" charset="0"/>
                          <a:ea typeface="+mn-ea"/>
                          <a:cs typeface="Calibri" panose="020F0502020204030204" pitchFamily="34" charset="0"/>
                        </a:rPr>
                        <a:t>Heavy </a:t>
                      </a:r>
                      <a:r>
                        <a:rPr lang="fr-FR" sz="1100" kern="1200" dirty="0" err="1">
                          <a:solidFill>
                            <a:schemeClr val="dk1"/>
                          </a:solidFill>
                          <a:latin typeface="Calibri" panose="020F0502020204030204" pitchFamily="34" charset="0"/>
                          <a:ea typeface="+mn-ea"/>
                          <a:cs typeface="Calibri" panose="020F0502020204030204" pitchFamily="34" charset="0"/>
                        </a:rPr>
                        <a:t>metals</a:t>
                      </a:r>
                      <a:r>
                        <a:rPr lang="fr-FR" sz="1100" kern="1200" dirty="0">
                          <a:solidFill>
                            <a:schemeClr val="dk1"/>
                          </a:solidFill>
                          <a:latin typeface="Calibri" panose="020F0502020204030204" pitchFamily="34" charset="0"/>
                          <a:ea typeface="+mn-ea"/>
                          <a:cs typeface="Calibri" panose="020F0502020204030204" pitchFamily="34" charset="0"/>
                        </a:rPr>
                        <a:t>, (e.g. lead, </a:t>
                      </a:r>
                      <a:r>
                        <a:rPr lang="fr-FR" sz="1100" kern="1200" dirty="0" err="1">
                          <a:solidFill>
                            <a:schemeClr val="dk1"/>
                          </a:solidFill>
                          <a:latin typeface="Calibri" panose="020F0502020204030204" pitchFamily="34" charset="0"/>
                          <a:ea typeface="+mn-ea"/>
                          <a:cs typeface="Calibri" panose="020F0502020204030204" pitchFamily="34" charset="0"/>
                        </a:rPr>
                        <a:t>mercury</a:t>
                      </a:r>
                      <a:r>
                        <a:rPr lang="fr-FR" sz="1100" kern="1200" dirty="0">
                          <a:solidFill>
                            <a:schemeClr val="dk1"/>
                          </a:solidFill>
                          <a:latin typeface="Calibri" panose="020F0502020204030204" pitchFamily="34" charset="0"/>
                          <a:ea typeface="+mn-ea"/>
                          <a:cs typeface="Calibri" panose="020F0502020204030204" pitchFamily="34" charset="0"/>
                        </a:rPr>
                        <a:t>, cadmium).</a:t>
                      </a:r>
                    </a:p>
                    <a:p>
                      <a:pPr marL="638175" lvl="1" indent="-180975" algn="l" defTabSz="914400" rtl="0" eaLnBrk="1" latinLnBrk="0" hangingPunct="1">
                        <a:buFont typeface="Arial" panose="020B0604020202020204" pitchFamily="34" charset="0"/>
                        <a:buChar char="•"/>
                        <a:tabLst/>
                      </a:pPr>
                      <a:r>
                        <a:rPr lang="fr-FR" sz="1100" kern="1200" dirty="0">
                          <a:solidFill>
                            <a:schemeClr val="dk1"/>
                          </a:solidFill>
                          <a:latin typeface="Calibri" panose="020F0502020204030204" pitchFamily="34" charset="0"/>
                          <a:ea typeface="+mn-ea"/>
                          <a:cs typeface="Calibri" panose="020F0502020204030204" pitchFamily="34" charset="0"/>
                        </a:rPr>
                        <a:t>Ozone-</a:t>
                      </a:r>
                      <a:r>
                        <a:rPr lang="fr-FR" sz="1100" kern="1200" dirty="0" err="1">
                          <a:solidFill>
                            <a:schemeClr val="dk1"/>
                          </a:solidFill>
                          <a:latin typeface="Calibri" panose="020F0502020204030204" pitchFamily="34" charset="0"/>
                          <a:ea typeface="+mn-ea"/>
                          <a:cs typeface="Calibri" panose="020F0502020204030204" pitchFamily="34" charset="0"/>
                        </a:rPr>
                        <a:t>depleting</a:t>
                      </a:r>
                      <a:r>
                        <a:rPr lang="fr-FR" sz="1100" kern="1200" dirty="0">
                          <a:solidFill>
                            <a:schemeClr val="dk1"/>
                          </a:solidFill>
                          <a:latin typeface="Calibri" panose="020F0502020204030204" pitchFamily="34" charset="0"/>
                          <a:ea typeface="+mn-ea"/>
                          <a:cs typeface="Calibri" panose="020F0502020204030204" pitchFamily="34" charset="0"/>
                        </a:rPr>
                        <a:t> </a:t>
                      </a:r>
                      <a:r>
                        <a:rPr lang="fr-FR" sz="1100" kern="1200" dirty="0" err="1">
                          <a:solidFill>
                            <a:schemeClr val="dk1"/>
                          </a:solidFill>
                          <a:latin typeface="Calibri" panose="020F0502020204030204" pitchFamily="34" charset="0"/>
                          <a:ea typeface="+mn-ea"/>
                          <a:cs typeface="Calibri" panose="020F0502020204030204" pitchFamily="34" charset="0"/>
                        </a:rPr>
                        <a:t>chlorinated</a:t>
                      </a:r>
                      <a:r>
                        <a:rPr lang="fr-FR" sz="1100" kern="1200" dirty="0">
                          <a:solidFill>
                            <a:schemeClr val="dk1"/>
                          </a:solidFill>
                          <a:latin typeface="Calibri" panose="020F0502020204030204" pitchFamily="34" charset="0"/>
                          <a:ea typeface="+mn-ea"/>
                          <a:cs typeface="Calibri" panose="020F0502020204030204" pitchFamily="34" charset="0"/>
                        </a:rPr>
                        <a:t> compounds </a:t>
                      </a:r>
                      <a:r>
                        <a:rPr lang="fr-FR" sz="1100" kern="1200" dirty="0" err="1">
                          <a:solidFill>
                            <a:schemeClr val="dk1"/>
                          </a:solidFill>
                          <a:latin typeface="Calibri" panose="020F0502020204030204" pitchFamily="34" charset="0"/>
                          <a:ea typeface="+mn-ea"/>
                          <a:cs typeface="Calibri" panose="020F0502020204030204" pitchFamily="34" charset="0"/>
                        </a:rPr>
                        <a:t>such</a:t>
                      </a:r>
                      <a:r>
                        <a:rPr lang="fr-FR" sz="1100" kern="1200" dirty="0">
                          <a:solidFill>
                            <a:schemeClr val="dk1"/>
                          </a:solidFill>
                          <a:latin typeface="Calibri" panose="020F0502020204030204" pitchFamily="34" charset="0"/>
                          <a:ea typeface="+mn-ea"/>
                          <a:cs typeface="Calibri" panose="020F0502020204030204" pitchFamily="34" charset="0"/>
                        </a:rPr>
                        <a:t> as </a:t>
                      </a:r>
                      <a:r>
                        <a:rPr lang="fr-FR" sz="1100" kern="1200" dirty="0" err="1">
                          <a:solidFill>
                            <a:schemeClr val="dk1"/>
                          </a:solidFill>
                          <a:latin typeface="Calibri" panose="020F0502020204030204" pitchFamily="34" charset="0"/>
                          <a:ea typeface="+mn-ea"/>
                          <a:cs typeface="Calibri" panose="020F0502020204030204" pitchFamily="34" charset="0"/>
                        </a:rPr>
                        <a:t>CFCs</a:t>
                      </a:r>
                      <a:r>
                        <a:rPr lang="fr-FR" sz="1100" kern="1200" dirty="0">
                          <a:solidFill>
                            <a:schemeClr val="dk1"/>
                          </a:solidFill>
                          <a:latin typeface="Calibri" panose="020F0502020204030204" pitchFamily="34" charset="0"/>
                          <a:ea typeface="+mn-ea"/>
                          <a:cs typeface="Calibri" panose="020F0502020204030204" pitchFamily="34" charset="0"/>
                        </a:rPr>
                        <a:t>.</a:t>
                      </a:r>
                    </a:p>
                    <a:p>
                      <a:pPr marL="638175" lvl="1" indent="-180975" algn="l" defTabSz="914400" rtl="0" eaLnBrk="1" latinLnBrk="0" hangingPunct="1">
                        <a:buFont typeface="Arial" panose="020B0604020202020204" pitchFamily="34" charset="0"/>
                        <a:buChar char="•"/>
                        <a:tabLst/>
                      </a:pPr>
                      <a:r>
                        <a:rPr lang="fr-FR" sz="1100" kern="1200" dirty="0" err="1">
                          <a:solidFill>
                            <a:schemeClr val="dk1"/>
                          </a:solidFill>
                          <a:latin typeface="Calibri" panose="020F0502020204030204" pitchFamily="34" charset="0"/>
                          <a:ea typeface="+mn-ea"/>
                          <a:cs typeface="Calibri" panose="020F0502020204030204" pitchFamily="34" charset="0"/>
                        </a:rPr>
                        <a:t>Organic</a:t>
                      </a:r>
                      <a:r>
                        <a:rPr lang="fr-FR" sz="1100" kern="1200" dirty="0">
                          <a:solidFill>
                            <a:schemeClr val="dk1"/>
                          </a:solidFill>
                          <a:latin typeface="Calibri" panose="020F0502020204030204" pitchFamily="34" charset="0"/>
                          <a:ea typeface="+mn-ea"/>
                          <a:cs typeface="Calibri" panose="020F0502020204030204" pitchFamily="34" charset="0"/>
                        </a:rPr>
                        <a:t> </a:t>
                      </a:r>
                      <a:r>
                        <a:rPr lang="fr-FR" sz="1100" kern="1200" dirty="0" err="1">
                          <a:solidFill>
                            <a:schemeClr val="dk1"/>
                          </a:solidFill>
                          <a:latin typeface="Calibri" panose="020F0502020204030204" pitchFamily="34" charset="0"/>
                          <a:ea typeface="+mn-ea"/>
                          <a:cs typeface="Calibri" panose="020F0502020204030204" pitchFamily="34" charset="0"/>
                        </a:rPr>
                        <a:t>solvents</a:t>
                      </a:r>
                      <a:r>
                        <a:rPr lang="fr-FR" sz="1100" kern="1200" dirty="0">
                          <a:solidFill>
                            <a:schemeClr val="dk1"/>
                          </a:solidFill>
                          <a:latin typeface="Calibri" panose="020F0502020204030204" pitchFamily="34" charset="0"/>
                          <a:ea typeface="+mn-ea"/>
                          <a:cs typeface="Calibri" panose="020F0502020204030204" pitchFamily="34" charset="0"/>
                        </a:rPr>
                        <a:t>, (e.g. </a:t>
                      </a:r>
                      <a:r>
                        <a:rPr lang="fr-FR" sz="1100" kern="1200" dirty="0" err="1">
                          <a:solidFill>
                            <a:schemeClr val="dk1"/>
                          </a:solidFill>
                          <a:latin typeface="Calibri" panose="020F0502020204030204" pitchFamily="34" charset="0"/>
                          <a:ea typeface="+mn-ea"/>
                          <a:cs typeface="Calibri" panose="020F0502020204030204" pitchFamily="34" charset="0"/>
                        </a:rPr>
                        <a:t>chlorinated</a:t>
                      </a:r>
                      <a:r>
                        <a:rPr lang="fr-FR" sz="1100" kern="1200" dirty="0">
                          <a:solidFill>
                            <a:schemeClr val="dk1"/>
                          </a:solidFill>
                          <a:latin typeface="Calibri" panose="020F0502020204030204" pitchFamily="34" charset="0"/>
                          <a:ea typeface="+mn-ea"/>
                          <a:cs typeface="Calibri" panose="020F0502020204030204" pitchFamily="34" charset="0"/>
                        </a:rPr>
                        <a:t> and </a:t>
                      </a:r>
                      <a:r>
                        <a:rPr lang="fr-FR" sz="1100" kern="1200" dirty="0" err="1">
                          <a:solidFill>
                            <a:schemeClr val="dk1"/>
                          </a:solidFill>
                          <a:latin typeface="Calibri" panose="020F0502020204030204" pitchFamily="34" charset="0"/>
                          <a:ea typeface="+mn-ea"/>
                          <a:cs typeface="Calibri" panose="020F0502020204030204" pitchFamily="34" charset="0"/>
                        </a:rPr>
                        <a:t>aromatic</a:t>
                      </a:r>
                      <a:r>
                        <a:rPr lang="fr-FR" sz="1100" kern="1200" dirty="0">
                          <a:solidFill>
                            <a:schemeClr val="dk1"/>
                          </a:solidFill>
                          <a:latin typeface="Calibri" panose="020F0502020204030204" pitchFamily="34" charset="0"/>
                          <a:ea typeface="+mn-ea"/>
                          <a:cs typeface="Calibri" panose="020F0502020204030204" pitchFamily="34" charset="0"/>
                        </a:rPr>
                        <a:t> </a:t>
                      </a:r>
                      <a:r>
                        <a:rPr lang="fr-FR" sz="1100" kern="1200" dirty="0" err="1">
                          <a:solidFill>
                            <a:schemeClr val="dk1"/>
                          </a:solidFill>
                          <a:latin typeface="Calibri" panose="020F0502020204030204" pitchFamily="34" charset="0"/>
                          <a:ea typeface="+mn-ea"/>
                          <a:cs typeface="Calibri" panose="020F0502020204030204" pitchFamily="34" charset="0"/>
                        </a:rPr>
                        <a:t>hydrocarbons</a:t>
                      </a:r>
                      <a:r>
                        <a:rPr lang="fr-FR" sz="1100" kern="1200" dirty="0">
                          <a:solidFill>
                            <a:schemeClr val="dk1"/>
                          </a:solidFill>
                          <a:latin typeface="Calibri" panose="020F0502020204030204" pitchFamily="34" charset="0"/>
                          <a:ea typeface="+mn-ea"/>
                          <a:cs typeface="Calibri" panose="020F0502020204030204" pitchFamily="34" charset="0"/>
                        </a:rPr>
                        <a:t>).</a:t>
                      </a:r>
                    </a:p>
                    <a:p>
                      <a:pPr marL="638175" lvl="1" indent="-180975" algn="l" defTabSz="914400" rtl="0" eaLnBrk="1" latinLnBrk="0" hangingPunct="1">
                        <a:buFont typeface="Arial" panose="020B0604020202020204" pitchFamily="34" charset="0"/>
                        <a:buChar char="•"/>
                        <a:tabLst/>
                      </a:pPr>
                      <a:r>
                        <a:rPr lang="fr-FR" sz="1100" kern="1200" dirty="0" err="1">
                          <a:solidFill>
                            <a:schemeClr val="dk1"/>
                          </a:solidFill>
                          <a:latin typeface="Calibri" panose="020F0502020204030204" pitchFamily="34" charset="0"/>
                          <a:ea typeface="+mn-ea"/>
                          <a:cs typeface="Calibri" panose="020F0502020204030204" pitchFamily="34" charset="0"/>
                        </a:rPr>
                        <a:t>Carcinogens</a:t>
                      </a:r>
                      <a:r>
                        <a:rPr lang="fr-FR" sz="1100" kern="1200" dirty="0">
                          <a:solidFill>
                            <a:schemeClr val="dk1"/>
                          </a:solidFill>
                          <a:latin typeface="Calibri" panose="020F0502020204030204" pitchFamily="34" charset="0"/>
                          <a:ea typeface="+mn-ea"/>
                          <a:cs typeface="Calibri" panose="020F0502020204030204" pitchFamily="34" charset="0"/>
                        </a:rPr>
                        <a:t>, </a:t>
                      </a:r>
                      <a:r>
                        <a:rPr lang="fr-FR" sz="1100" kern="1200" dirty="0" err="1">
                          <a:solidFill>
                            <a:schemeClr val="dk1"/>
                          </a:solidFill>
                          <a:latin typeface="Calibri" panose="020F0502020204030204" pitchFamily="34" charset="0"/>
                          <a:ea typeface="+mn-ea"/>
                          <a:cs typeface="Calibri" panose="020F0502020204030204" pitchFamily="34" charset="0"/>
                        </a:rPr>
                        <a:t>mutagens</a:t>
                      </a:r>
                      <a:r>
                        <a:rPr lang="fr-FR" sz="1100" kern="1200" dirty="0">
                          <a:solidFill>
                            <a:schemeClr val="dk1"/>
                          </a:solidFill>
                          <a:latin typeface="Calibri" panose="020F0502020204030204" pitchFamily="34" charset="0"/>
                          <a:ea typeface="+mn-ea"/>
                          <a:cs typeface="Calibri" panose="020F0502020204030204" pitchFamily="34" charset="0"/>
                        </a:rPr>
                        <a:t>, </a:t>
                      </a:r>
                      <a:r>
                        <a:rPr lang="fr-FR" sz="1100" kern="1200" dirty="0" err="1">
                          <a:solidFill>
                            <a:schemeClr val="dk1"/>
                          </a:solidFill>
                          <a:latin typeface="Calibri" panose="020F0502020204030204" pitchFamily="34" charset="0"/>
                          <a:ea typeface="+mn-ea"/>
                          <a:cs typeface="Calibri" panose="020F0502020204030204" pitchFamily="34" charset="0"/>
                        </a:rPr>
                        <a:t>teratogens</a:t>
                      </a:r>
                      <a:r>
                        <a:rPr lang="fr-FR" sz="1100" kern="1200" dirty="0">
                          <a:solidFill>
                            <a:schemeClr val="dk1"/>
                          </a:solidFill>
                          <a:latin typeface="Calibri" panose="020F0502020204030204" pitchFamily="34" charset="0"/>
                          <a:ea typeface="+mn-ea"/>
                          <a:cs typeface="Calibri" panose="020F0502020204030204" pitchFamily="34" charset="0"/>
                        </a:rPr>
                        <a:t>.</a:t>
                      </a:r>
                    </a:p>
                    <a:p>
                      <a:pPr marL="638175" lvl="1" indent="-180975" algn="l" defTabSz="914400" rtl="0" eaLnBrk="1" latinLnBrk="0" hangingPunct="1">
                        <a:buFont typeface="Arial" panose="020B0604020202020204" pitchFamily="34" charset="0"/>
                        <a:buChar char="•"/>
                        <a:tabLst/>
                      </a:pPr>
                      <a:r>
                        <a:rPr lang="fr-FR" sz="1100" kern="1200" dirty="0">
                          <a:solidFill>
                            <a:schemeClr val="dk1"/>
                          </a:solidFill>
                          <a:latin typeface="Calibri" panose="020F0502020204030204" pitchFamily="34" charset="0"/>
                          <a:ea typeface="+mn-ea"/>
                          <a:cs typeface="Calibri" panose="020F0502020204030204" pitchFamily="34" charset="0"/>
                        </a:rPr>
                        <a:t>Volatile </a:t>
                      </a:r>
                      <a:r>
                        <a:rPr lang="fr-FR" sz="1100" kern="1200" dirty="0" err="1">
                          <a:solidFill>
                            <a:schemeClr val="dk1"/>
                          </a:solidFill>
                          <a:latin typeface="Calibri" panose="020F0502020204030204" pitchFamily="34" charset="0"/>
                          <a:ea typeface="+mn-ea"/>
                          <a:cs typeface="Calibri" panose="020F0502020204030204" pitchFamily="34" charset="0"/>
                        </a:rPr>
                        <a:t>organic</a:t>
                      </a:r>
                      <a:r>
                        <a:rPr lang="fr-FR" sz="1100" kern="1200" dirty="0">
                          <a:solidFill>
                            <a:schemeClr val="dk1"/>
                          </a:solidFill>
                          <a:latin typeface="Calibri" panose="020F0502020204030204" pitchFamily="34" charset="0"/>
                          <a:ea typeface="+mn-ea"/>
                          <a:cs typeface="Calibri" panose="020F0502020204030204" pitchFamily="34" charset="0"/>
                        </a:rPr>
                        <a:t> compounds (</a:t>
                      </a:r>
                      <a:r>
                        <a:rPr lang="fr-FR" sz="1100" kern="1200" dirty="0" err="1">
                          <a:solidFill>
                            <a:schemeClr val="dk1"/>
                          </a:solidFill>
                          <a:latin typeface="Calibri" panose="020F0502020204030204" pitchFamily="34" charset="0"/>
                          <a:ea typeface="+mn-ea"/>
                          <a:cs typeface="Calibri" panose="020F0502020204030204" pitchFamily="34" charset="0"/>
                        </a:rPr>
                        <a:t>VOCs</a:t>
                      </a:r>
                      <a:r>
                        <a:rPr lang="fr-FR" sz="1100" kern="1200" dirty="0">
                          <a:solidFill>
                            <a:schemeClr val="dk1"/>
                          </a:solidFill>
                          <a:latin typeface="Calibri" panose="020F0502020204030204" pitchFamily="34" charset="0"/>
                          <a:ea typeface="+mn-ea"/>
                          <a:cs typeface="Calibri" panose="020F0502020204030204" pitchFamily="34" charset="0"/>
                        </a:rPr>
                        <a:t>).</a:t>
                      </a:r>
                    </a:p>
                    <a:p>
                      <a:pPr marL="638175" lvl="1" indent="-180975" algn="l" defTabSz="914400" rtl="0" eaLnBrk="1" latinLnBrk="0" hangingPunct="1">
                        <a:buFont typeface="Arial" panose="020B0604020202020204" pitchFamily="34" charset="0"/>
                        <a:buChar char="•"/>
                        <a:tabLst/>
                      </a:pPr>
                      <a:r>
                        <a:rPr lang="fr-FR" sz="1100" kern="1200" dirty="0" err="1">
                          <a:solidFill>
                            <a:schemeClr val="dk1"/>
                          </a:solidFill>
                          <a:latin typeface="Calibri" panose="020F0502020204030204" pitchFamily="34" charset="0"/>
                          <a:ea typeface="+mn-ea"/>
                          <a:cs typeface="Calibri" panose="020F0502020204030204" pitchFamily="34" charset="0"/>
                        </a:rPr>
                        <a:t>Phosphorous</a:t>
                      </a:r>
                      <a:r>
                        <a:rPr lang="fr-FR" sz="1100" kern="1200" dirty="0">
                          <a:solidFill>
                            <a:schemeClr val="dk1"/>
                          </a:solidFill>
                          <a:latin typeface="Calibri" panose="020F0502020204030204" pitchFamily="34" charset="0"/>
                          <a:ea typeface="+mn-ea"/>
                          <a:cs typeface="Calibri" panose="020F0502020204030204" pitchFamily="34" charset="0"/>
                        </a:rPr>
                        <a:t>, </a:t>
                      </a:r>
                      <a:r>
                        <a:rPr lang="fr-FR" sz="1100" kern="1200" dirty="0" err="1">
                          <a:solidFill>
                            <a:schemeClr val="dk1"/>
                          </a:solidFill>
                          <a:latin typeface="Calibri" panose="020F0502020204030204" pitchFamily="34" charset="0"/>
                          <a:ea typeface="+mn-ea"/>
                          <a:cs typeface="Calibri" panose="020F0502020204030204" pitchFamily="34" charset="0"/>
                        </a:rPr>
                        <a:t>Phthalates</a:t>
                      </a:r>
                      <a:r>
                        <a:rPr lang="fr-FR" sz="1100" kern="1200" dirty="0">
                          <a:solidFill>
                            <a:schemeClr val="dk1"/>
                          </a:solidFill>
                          <a:latin typeface="Calibri" panose="020F0502020204030204" pitchFamily="34" charset="0"/>
                          <a:ea typeface="+mn-ea"/>
                          <a:cs typeface="Calibri" panose="020F0502020204030204" pitchFamily="34" charset="0"/>
                        </a:rPr>
                        <a:t> (additives in PVC).</a:t>
                      </a:r>
                    </a:p>
                    <a:p>
                      <a:pPr marL="638175" lvl="1" indent="-180975" algn="l" defTabSz="914400" rtl="0" eaLnBrk="1" latinLnBrk="0" hangingPunct="1">
                        <a:buFont typeface="Arial" panose="020B0604020202020204" pitchFamily="34" charset="0"/>
                        <a:buChar char="•"/>
                        <a:tabLst/>
                      </a:pPr>
                      <a:r>
                        <a:rPr lang="fr-FR" sz="1100" kern="1200" dirty="0">
                          <a:solidFill>
                            <a:schemeClr val="dk1"/>
                          </a:solidFill>
                          <a:latin typeface="Calibri" panose="020F0502020204030204" pitchFamily="34" charset="0"/>
                          <a:ea typeface="+mn-ea"/>
                          <a:cs typeface="Calibri" panose="020F0502020204030204" pitchFamily="34" charset="0"/>
                        </a:rPr>
                        <a:t>Substances </a:t>
                      </a:r>
                      <a:r>
                        <a:rPr lang="fr-FR" sz="1100" kern="1200" dirty="0" err="1">
                          <a:solidFill>
                            <a:schemeClr val="dk1"/>
                          </a:solidFill>
                          <a:latin typeface="Calibri" panose="020F0502020204030204" pitchFamily="34" charset="0"/>
                          <a:ea typeface="+mn-ea"/>
                          <a:cs typeface="Calibri" panose="020F0502020204030204" pitchFamily="34" charset="0"/>
                        </a:rPr>
                        <a:t>that</a:t>
                      </a:r>
                      <a:r>
                        <a:rPr lang="fr-FR" sz="1100" kern="1200" dirty="0">
                          <a:solidFill>
                            <a:schemeClr val="dk1"/>
                          </a:solidFill>
                          <a:latin typeface="Calibri" panose="020F0502020204030204" pitchFamily="34" charset="0"/>
                          <a:ea typeface="+mn-ea"/>
                          <a:cs typeface="Calibri" panose="020F0502020204030204" pitchFamily="34" charset="0"/>
                        </a:rPr>
                        <a:t> can bio </a:t>
                      </a:r>
                      <a:r>
                        <a:rPr lang="fr-FR" sz="1100" kern="1200" dirty="0" err="1">
                          <a:solidFill>
                            <a:schemeClr val="dk1"/>
                          </a:solidFill>
                          <a:latin typeface="Calibri" panose="020F0502020204030204" pitchFamily="34" charset="0"/>
                          <a:ea typeface="+mn-ea"/>
                          <a:cs typeface="Calibri" panose="020F0502020204030204" pitchFamily="34" charset="0"/>
                        </a:rPr>
                        <a:t>accumulate</a:t>
                      </a:r>
                      <a:r>
                        <a:rPr lang="fr-FR" sz="1100" kern="1200" dirty="0">
                          <a:solidFill>
                            <a:schemeClr val="dk1"/>
                          </a:solidFill>
                          <a:latin typeface="Calibri" panose="020F0502020204030204" pitchFamily="34" charset="0"/>
                          <a:ea typeface="+mn-ea"/>
                          <a:cs typeface="Calibri" panose="020F0502020204030204" pitchFamily="34" charset="0"/>
                        </a:rPr>
                        <a:t> and  </a:t>
                      </a:r>
                      <a:r>
                        <a:rPr lang="fr-FR" sz="1100" kern="1200" dirty="0" err="1">
                          <a:solidFill>
                            <a:schemeClr val="dk1"/>
                          </a:solidFill>
                          <a:latin typeface="Calibri" panose="020F0502020204030204" pitchFamily="34" charset="0"/>
                          <a:ea typeface="+mn-ea"/>
                          <a:cs typeface="Calibri" panose="020F0502020204030204" pitchFamily="34" charset="0"/>
                        </a:rPr>
                        <a:t>that</a:t>
                      </a:r>
                      <a:r>
                        <a:rPr lang="fr-FR" sz="1100" kern="1200" dirty="0">
                          <a:solidFill>
                            <a:schemeClr val="dk1"/>
                          </a:solidFill>
                          <a:latin typeface="Calibri" panose="020F0502020204030204" pitchFamily="34" charset="0"/>
                          <a:ea typeface="+mn-ea"/>
                          <a:cs typeface="Calibri" panose="020F0502020204030204" pitchFamily="34" charset="0"/>
                        </a:rPr>
                        <a:t> </a:t>
                      </a:r>
                      <a:r>
                        <a:rPr lang="fr-FR" sz="1100" kern="1200" dirty="0" err="1">
                          <a:solidFill>
                            <a:schemeClr val="dk1"/>
                          </a:solidFill>
                          <a:latin typeface="Calibri" panose="020F0502020204030204" pitchFamily="34" charset="0"/>
                          <a:ea typeface="+mn-ea"/>
                          <a:cs typeface="Calibri" panose="020F0502020204030204" pitchFamily="34" charset="0"/>
                        </a:rPr>
                        <a:t>result</a:t>
                      </a:r>
                      <a:r>
                        <a:rPr lang="fr-FR" sz="1100" kern="1200" dirty="0">
                          <a:solidFill>
                            <a:schemeClr val="dk1"/>
                          </a:solidFill>
                          <a:latin typeface="Calibri" panose="020F0502020204030204" pitchFamily="34" charset="0"/>
                          <a:ea typeface="+mn-ea"/>
                          <a:cs typeface="Calibri" panose="020F0502020204030204" pitchFamily="34" charset="0"/>
                        </a:rPr>
                        <a:t> in acute or </a:t>
                      </a:r>
                      <a:r>
                        <a:rPr lang="fr-FR" sz="1100" kern="1200" dirty="0" err="1">
                          <a:solidFill>
                            <a:schemeClr val="dk1"/>
                          </a:solidFill>
                          <a:latin typeface="Calibri" panose="020F0502020204030204" pitchFamily="34" charset="0"/>
                          <a:ea typeface="+mn-ea"/>
                          <a:cs typeface="Calibri" panose="020F0502020204030204" pitchFamily="34" charset="0"/>
                        </a:rPr>
                        <a:t>chronic</a:t>
                      </a:r>
                      <a:r>
                        <a:rPr lang="fr-FR" sz="1100" kern="1200" dirty="0">
                          <a:solidFill>
                            <a:schemeClr val="dk1"/>
                          </a:solidFill>
                          <a:latin typeface="Calibri" panose="020F0502020204030204" pitchFamily="34" charset="0"/>
                          <a:ea typeface="+mn-ea"/>
                          <a:cs typeface="Calibri" panose="020F0502020204030204" pitchFamily="34" charset="0"/>
                        </a:rPr>
                        <a:t> </a:t>
                      </a:r>
                      <a:r>
                        <a:rPr lang="fr-FR" sz="1100" kern="1200" dirty="0" err="1">
                          <a:solidFill>
                            <a:schemeClr val="dk1"/>
                          </a:solidFill>
                          <a:latin typeface="Calibri" panose="020F0502020204030204" pitchFamily="34" charset="0"/>
                          <a:ea typeface="+mn-ea"/>
                          <a:cs typeface="Calibri" panose="020F0502020204030204" pitchFamily="34" charset="0"/>
                        </a:rPr>
                        <a:t>toxicity</a:t>
                      </a:r>
                      <a:r>
                        <a:rPr lang="fr-FR" sz="1100" kern="1200" dirty="0">
                          <a:solidFill>
                            <a:schemeClr val="dk1"/>
                          </a:solidFill>
                          <a:latin typeface="Calibri" panose="020F0502020204030204" pitchFamily="34" charset="0"/>
                          <a:ea typeface="+mn-ea"/>
                          <a:cs typeface="Calibri" panose="020F0502020204030204" pitchFamily="34" charset="0"/>
                        </a:rPr>
                        <a:t>.</a:t>
                      </a:r>
                    </a:p>
                    <a:p>
                      <a:pPr marL="180975" indent="-180975" algn="l" defTabSz="914400" rtl="0" eaLnBrk="1" latinLnBrk="0" hangingPunct="1">
                        <a:buFont typeface="Arial" panose="020B0604020202020204" pitchFamily="34" charset="0"/>
                        <a:buChar char="•"/>
                        <a:tabLst/>
                      </a:pPr>
                      <a:r>
                        <a:rPr lang="fr-FR" sz="1200" kern="1200" dirty="0" err="1">
                          <a:solidFill>
                            <a:schemeClr val="dk1"/>
                          </a:solidFill>
                          <a:latin typeface="Calibri" panose="020F0502020204030204" pitchFamily="34" charset="0"/>
                          <a:ea typeface="+mn-ea"/>
                          <a:cs typeface="Calibri" panose="020F0502020204030204" pitchFamily="34" charset="0"/>
                        </a:rPr>
                        <a:t>Consider</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reactivity</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corrosiveness</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flammability</a:t>
                      </a:r>
                      <a:r>
                        <a:rPr lang="fr-FR" sz="1200" kern="1200" dirty="0">
                          <a:solidFill>
                            <a:schemeClr val="dk1"/>
                          </a:solidFill>
                          <a:latin typeface="Calibri" panose="020F0502020204030204" pitchFamily="34" charset="0"/>
                          <a:ea typeface="+mn-ea"/>
                          <a:cs typeface="Calibri" panose="020F0502020204030204" pitchFamily="34" charset="0"/>
                        </a:rPr>
                        <a:t>, irritation </a:t>
                      </a:r>
                      <a:r>
                        <a:rPr lang="fr-FR" sz="1200" kern="1200" dirty="0" err="1">
                          <a:solidFill>
                            <a:schemeClr val="dk1"/>
                          </a:solidFill>
                          <a:latin typeface="Calibri" panose="020F0502020204030204" pitchFamily="34" charset="0"/>
                          <a:ea typeface="+mn-ea"/>
                          <a:cs typeface="Calibri" panose="020F0502020204030204" pitchFamily="34" charset="0"/>
                        </a:rPr>
                        <a:t>potential</a:t>
                      </a:r>
                      <a:r>
                        <a:rPr lang="fr-FR" sz="1200" kern="1200" dirty="0">
                          <a:solidFill>
                            <a:schemeClr val="dk1"/>
                          </a:solidFill>
                          <a:latin typeface="Calibri" panose="020F0502020204030204" pitchFamily="34" charset="0"/>
                          <a:ea typeface="+mn-ea"/>
                          <a:cs typeface="Calibri" panose="020F0502020204030204" pitchFamily="34" charset="0"/>
                        </a:rPr>
                        <a:t> of </a:t>
                      </a:r>
                      <a:r>
                        <a:rPr lang="fr-FR" sz="1200" kern="1200" dirty="0" err="1">
                          <a:solidFill>
                            <a:schemeClr val="dk1"/>
                          </a:solidFill>
                          <a:latin typeface="Calibri" panose="020F0502020204030204" pitchFamily="34" charset="0"/>
                          <a:ea typeface="+mn-ea"/>
                          <a:cs typeface="Calibri" panose="020F0502020204030204" pitchFamily="34" charset="0"/>
                        </a:rPr>
                        <a:t>toxic</a:t>
                      </a:r>
                      <a:r>
                        <a:rPr lang="fr-FR" sz="1200" kern="1200" dirty="0">
                          <a:solidFill>
                            <a:schemeClr val="dk1"/>
                          </a:solidFill>
                          <a:latin typeface="Calibri" panose="020F0502020204030204" pitchFamily="34" charset="0"/>
                          <a:ea typeface="+mn-ea"/>
                          <a:cs typeface="Calibri" panose="020F0502020204030204" pitchFamily="34" charset="0"/>
                        </a:rPr>
                        <a:t> substances and </a:t>
                      </a:r>
                      <a:r>
                        <a:rPr lang="fr-FR" sz="1200" kern="1200" dirty="0" err="1">
                          <a:solidFill>
                            <a:schemeClr val="dk1"/>
                          </a:solidFill>
                          <a:latin typeface="Calibri" panose="020F0502020204030204" pitchFamily="34" charset="0"/>
                          <a:ea typeface="+mn-ea"/>
                          <a:cs typeface="Calibri" panose="020F0502020204030204" pitchFamily="34" charset="0"/>
                        </a:rPr>
                        <a:t>pollutants</a:t>
                      </a:r>
                      <a:r>
                        <a:rPr lang="fr-FR" sz="1200" kern="1200" dirty="0">
                          <a:solidFill>
                            <a:schemeClr val="dk1"/>
                          </a:solidFill>
                          <a:latin typeface="Calibri" panose="020F0502020204030204" pitchFamily="34" charset="0"/>
                          <a:ea typeface="+mn-ea"/>
                          <a:cs typeface="Calibri" panose="020F0502020204030204" pitchFamily="34" charset="0"/>
                        </a:rPr>
                        <a:t>.</a:t>
                      </a:r>
                    </a:p>
                  </a:txBody>
                  <a:tcPr anchor="ctr"/>
                </a:tc>
                <a:extLst>
                  <a:ext uri="{0D108BD9-81ED-4DB2-BD59-A6C34878D82A}">
                    <a16:rowId xmlns:a16="http://schemas.microsoft.com/office/drawing/2014/main" val="3145699795"/>
                  </a:ext>
                </a:extLst>
              </a:tr>
              <a:tr h="661433">
                <a:tc>
                  <a:txBody>
                    <a:bodyPr/>
                    <a:lstStyle/>
                    <a:p>
                      <a:pPr marL="0" algn="l" defTabSz="914400" rtl="0" eaLnBrk="1" latinLnBrk="0" hangingPunct="1"/>
                      <a:r>
                        <a:rPr lang="fr-FR" sz="1400" b="1" i="1" kern="1200" dirty="0">
                          <a:solidFill>
                            <a:schemeClr val="dk1"/>
                          </a:solidFill>
                          <a:latin typeface="Calibri" panose="020F0502020204030204" pitchFamily="34" charset="0"/>
                          <a:ea typeface="+mn-ea"/>
                          <a:cs typeface="Calibri" panose="020F0502020204030204" pitchFamily="34" charset="0"/>
                        </a:rPr>
                        <a:t>Resource use and</a:t>
                      </a:r>
                    </a:p>
                    <a:p>
                      <a:pPr marL="0" algn="l" defTabSz="914400" rtl="0" eaLnBrk="1" latinLnBrk="0" hangingPunct="1"/>
                      <a:r>
                        <a:rPr lang="fr-FR" sz="1400" b="1" i="1" kern="1200" dirty="0" err="1">
                          <a:solidFill>
                            <a:schemeClr val="dk1"/>
                          </a:solidFill>
                          <a:latin typeface="Calibri" panose="020F0502020204030204" pitchFamily="34" charset="0"/>
                          <a:ea typeface="+mn-ea"/>
                          <a:cs typeface="Calibri" panose="020F0502020204030204" pitchFamily="34" charset="0"/>
                        </a:rPr>
                        <a:t>intensity</a:t>
                      </a:r>
                      <a:endParaRPr lang="fr-FR" sz="1400" b="1" i="1" kern="1200" dirty="0">
                        <a:solidFill>
                          <a:schemeClr val="dk1"/>
                        </a:solidFill>
                        <a:latin typeface="Calibri" panose="020F0502020204030204" pitchFamily="34" charset="0"/>
                        <a:ea typeface="+mn-ea"/>
                        <a:cs typeface="Calibri" panose="020F0502020204030204" pitchFamily="34" charset="0"/>
                      </a:endParaRPr>
                    </a:p>
                  </a:txBody>
                  <a:tcPr anchor="ctr"/>
                </a:tc>
                <a:tc>
                  <a:txBody>
                    <a:bodyPr/>
                    <a:lstStyle/>
                    <a:p>
                      <a:pPr marL="104775" indent="-180975" algn="l" defTabSz="914400" rtl="0" eaLnBrk="1" latinLnBrk="0" hangingPunct="1">
                        <a:buFont typeface="Arial" panose="020B0604020202020204" pitchFamily="34" charset="0"/>
                        <a:buChar char="•"/>
                        <a:tabLst/>
                      </a:pPr>
                      <a:r>
                        <a:rPr lang="fr-FR" sz="1200" kern="1200" dirty="0">
                          <a:solidFill>
                            <a:schemeClr val="dk1"/>
                          </a:solidFill>
                          <a:latin typeface="Calibri" panose="020F0502020204030204" pitchFamily="34" charset="0"/>
                          <a:ea typeface="+mn-ea"/>
                          <a:cs typeface="Calibri" panose="020F0502020204030204" pitchFamily="34" charset="0"/>
                        </a:rPr>
                        <a:t>Volume and type of </a:t>
                      </a:r>
                      <a:r>
                        <a:rPr lang="fr-FR" sz="1200" kern="1200" dirty="0" err="1">
                          <a:solidFill>
                            <a:schemeClr val="dk1"/>
                          </a:solidFill>
                          <a:latin typeface="Calibri" panose="020F0502020204030204" pitchFamily="34" charset="0"/>
                          <a:ea typeface="+mn-ea"/>
                          <a:cs typeface="Calibri" panose="020F0502020204030204" pitchFamily="34" charset="0"/>
                        </a:rPr>
                        <a:t>raw</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material</a:t>
                      </a:r>
                      <a:r>
                        <a:rPr lang="fr-FR" sz="1200" kern="1200" dirty="0">
                          <a:solidFill>
                            <a:schemeClr val="dk1"/>
                          </a:solidFill>
                          <a:latin typeface="Calibri" panose="020F0502020204030204" pitchFamily="34" charset="0"/>
                          <a:ea typeface="+mn-ea"/>
                          <a:cs typeface="Calibri" panose="020F0502020204030204" pitchFamily="34" charset="0"/>
                        </a:rPr>
                        <a:t> and consumables </a:t>
                      </a:r>
                      <a:r>
                        <a:rPr lang="fr-FR" sz="1200" kern="1200" dirty="0" err="1">
                          <a:solidFill>
                            <a:schemeClr val="dk1"/>
                          </a:solidFill>
                          <a:latin typeface="Calibri" panose="020F0502020204030204" pitchFamily="34" charset="0"/>
                          <a:ea typeface="+mn-ea"/>
                          <a:cs typeface="Calibri" panose="020F0502020204030204" pitchFamily="34" charset="0"/>
                        </a:rPr>
                        <a:t>associated</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with</a:t>
                      </a:r>
                      <a:r>
                        <a:rPr lang="fr-FR" sz="1200" kern="1200" dirty="0">
                          <a:solidFill>
                            <a:schemeClr val="dk1"/>
                          </a:solidFill>
                          <a:latin typeface="Calibri" panose="020F0502020204030204" pitchFamily="34" charset="0"/>
                          <a:ea typeface="+mn-ea"/>
                          <a:cs typeface="Calibri" panose="020F0502020204030204" pitchFamily="34" charset="0"/>
                        </a:rPr>
                        <a:t> the </a:t>
                      </a:r>
                      <a:r>
                        <a:rPr lang="fr-FR" sz="1200" kern="1200" dirty="0" err="1">
                          <a:solidFill>
                            <a:schemeClr val="dk1"/>
                          </a:solidFill>
                          <a:latin typeface="Calibri" panose="020F0502020204030204" pitchFamily="34" charset="0"/>
                          <a:ea typeface="+mn-ea"/>
                          <a:cs typeface="Calibri" panose="020F0502020204030204" pitchFamily="34" charset="0"/>
                        </a:rPr>
                        <a:t>goods</a:t>
                      </a:r>
                      <a:r>
                        <a:rPr lang="fr-FR" sz="1200" kern="1200" dirty="0">
                          <a:solidFill>
                            <a:schemeClr val="dk1"/>
                          </a:solidFill>
                          <a:latin typeface="Calibri" panose="020F0502020204030204" pitchFamily="34" charset="0"/>
                          <a:ea typeface="+mn-ea"/>
                          <a:cs typeface="Calibri" panose="020F0502020204030204" pitchFamily="34" charset="0"/>
                        </a:rPr>
                        <a:t>.</a:t>
                      </a:r>
                    </a:p>
                    <a:p>
                      <a:pPr marL="104775" indent="-180975" algn="l" defTabSz="914400" rtl="0" eaLnBrk="1" latinLnBrk="0" hangingPunct="1">
                        <a:buFont typeface="Arial" panose="020B0604020202020204" pitchFamily="34" charset="0"/>
                        <a:buChar char="•"/>
                        <a:tabLst/>
                      </a:pPr>
                      <a:r>
                        <a:rPr lang="fr-FR" sz="1200" kern="1200" dirty="0" err="1">
                          <a:solidFill>
                            <a:schemeClr val="dk1"/>
                          </a:solidFill>
                          <a:latin typeface="Calibri" panose="020F0502020204030204" pitchFamily="34" charset="0"/>
                          <a:ea typeface="+mn-ea"/>
                          <a:cs typeface="Calibri" panose="020F0502020204030204" pitchFamily="34" charset="0"/>
                        </a:rPr>
                        <a:t>Sustainability</a:t>
                      </a:r>
                      <a:r>
                        <a:rPr lang="fr-FR" sz="1200" kern="1200" dirty="0">
                          <a:solidFill>
                            <a:schemeClr val="dk1"/>
                          </a:solidFill>
                          <a:latin typeface="Calibri" panose="020F0502020204030204" pitchFamily="34" charset="0"/>
                          <a:ea typeface="+mn-ea"/>
                          <a:cs typeface="Calibri" panose="020F0502020204030204" pitchFamily="34" charset="0"/>
                        </a:rPr>
                        <a:t> of </a:t>
                      </a:r>
                      <a:r>
                        <a:rPr lang="fr-FR" sz="1200" kern="1200" dirty="0" err="1">
                          <a:solidFill>
                            <a:schemeClr val="dk1"/>
                          </a:solidFill>
                          <a:latin typeface="Calibri" panose="020F0502020204030204" pitchFamily="34" charset="0"/>
                          <a:ea typeface="+mn-ea"/>
                          <a:cs typeface="Calibri" panose="020F0502020204030204" pitchFamily="34" charset="0"/>
                        </a:rPr>
                        <a:t>utilising</a:t>
                      </a:r>
                      <a:r>
                        <a:rPr lang="fr-FR" sz="1200" kern="1200" dirty="0">
                          <a:solidFill>
                            <a:schemeClr val="dk1"/>
                          </a:solidFill>
                          <a:latin typeface="Calibri" panose="020F0502020204030204" pitchFamily="34" charset="0"/>
                          <a:ea typeface="+mn-ea"/>
                          <a:cs typeface="Calibri" panose="020F0502020204030204" pitchFamily="34" charset="0"/>
                        </a:rPr>
                        <a:t> the </a:t>
                      </a:r>
                      <a:r>
                        <a:rPr lang="fr-FR" sz="1200" kern="1200" dirty="0" err="1">
                          <a:solidFill>
                            <a:schemeClr val="dk1"/>
                          </a:solidFill>
                          <a:latin typeface="Calibri" panose="020F0502020204030204" pitchFamily="34" charset="0"/>
                          <a:ea typeface="+mn-ea"/>
                          <a:cs typeface="Calibri" panose="020F0502020204030204" pitchFamily="34" charset="0"/>
                        </a:rPr>
                        <a:t>resources</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renewability</a:t>
                      </a:r>
                      <a:r>
                        <a:rPr lang="fr-FR" sz="1200" kern="1200" dirty="0">
                          <a:solidFill>
                            <a:schemeClr val="dk1"/>
                          </a:solidFill>
                          <a:latin typeface="Calibri" panose="020F0502020204030204" pitchFamily="34" charset="0"/>
                          <a:ea typeface="+mn-ea"/>
                          <a:cs typeface="Calibri" panose="020F0502020204030204" pitchFamily="34" charset="0"/>
                        </a:rPr>
                        <a:t> of </a:t>
                      </a:r>
                      <a:r>
                        <a:rPr lang="fr-FR" sz="1200" kern="1200" dirty="0" err="1">
                          <a:solidFill>
                            <a:schemeClr val="dk1"/>
                          </a:solidFill>
                          <a:latin typeface="Calibri" panose="020F0502020204030204" pitchFamily="34" charset="0"/>
                          <a:ea typeface="+mn-ea"/>
                          <a:cs typeface="Calibri" panose="020F0502020204030204" pitchFamily="34" charset="0"/>
                        </a:rPr>
                        <a:t>resources</a:t>
                      </a:r>
                      <a:r>
                        <a:rPr lang="fr-FR" sz="1200" kern="1200" dirty="0">
                          <a:solidFill>
                            <a:schemeClr val="dk1"/>
                          </a:solidFill>
                          <a:latin typeface="Calibri" panose="020F0502020204030204" pitchFamily="34" charset="0"/>
                          <a:ea typeface="+mn-ea"/>
                          <a:cs typeface="Calibri" panose="020F0502020204030204" pitchFamily="34" charset="0"/>
                        </a:rPr>
                        <a:t>).</a:t>
                      </a:r>
                    </a:p>
                    <a:p>
                      <a:pPr marL="104775" indent="-180975" algn="l" defTabSz="914400" rtl="0" eaLnBrk="1" latinLnBrk="0" hangingPunct="1">
                        <a:buFont typeface="Arial" panose="020B0604020202020204" pitchFamily="34" charset="0"/>
                        <a:buChar char="•"/>
                        <a:tabLst/>
                      </a:pPr>
                      <a:r>
                        <a:rPr lang="fr-FR" sz="1200" kern="1200" dirty="0">
                          <a:solidFill>
                            <a:schemeClr val="dk1"/>
                          </a:solidFill>
                          <a:latin typeface="Calibri" panose="020F0502020204030204" pitchFamily="34" charset="0"/>
                          <a:ea typeface="+mn-ea"/>
                          <a:cs typeface="Calibri" panose="020F0502020204030204" pitchFamily="34" charset="0"/>
                        </a:rPr>
                        <a:t>Product </a:t>
                      </a:r>
                      <a:r>
                        <a:rPr lang="fr-FR" sz="1200" kern="1200" dirty="0" err="1">
                          <a:solidFill>
                            <a:schemeClr val="dk1"/>
                          </a:solidFill>
                          <a:latin typeface="Calibri" panose="020F0502020204030204" pitchFamily="34" charset="0"/>
                          <a:ea typeface="+mn-ea"/>
                          <a:cs typeface="Calibri" panose="020F0502020204030204" pitchFamily="34" charset="0"/>
                        </a:rPr>
                        <a:t>efficiency</a:t>
                      </a:r>
                      <a:r>
                        <a:rPr lang="fr-FR" sz="1200" kern="1200" dirty="0">
                          <a:solidFill>
                            <a:schemeClr val="dk1"/>
                          </a:solidFill>
                          <a:latin typeface="Calibri" panose="020F0502020204030204" pitchFamily="34" charset="0"/>
                          <a:ea typeface="+mn-ea"/>
                          <a:cs typeface="Calibri" panose="020F0502020204030204" pitchFamily="34" charset="0"/>
                        </a:rPr>
                        <a:t> and </a:t>
                      </a:r>
                      <a:r>
                        <a:rPr lang="fr-FR" sz="1200" kern="1200" dirty="0" err="1">
                          <a:solidFill>
                            <a:schemeClr val="dk1"/>
                          </a:solidFill>
                          <a:latin typeface="Calibri" panose="020F0502020204030204" pitchFamily="34" charset="0"/>
                          <a:ea typeface="+mn-ea"/>
                          <a:cs typeface="Calibri" panose="020F0502020204030204" pitchFamily="34" charset="0"/>
                        </a:rPr>
                        <a:t>longevity</a:t>
                      </a:r>
                      <a:r>
                        <a:rPr lang="fr-FR" sz="1200" kern="1200" dirty="0">
                          <a:solidFill>
                            <a:schemeClr val="dk1"/>
                          </a:solidFill>
                          <a:latin typeface="Calibri" panose="020F0502020204030204" pitchFamily="34" charset="0"/>
                          <a:ea typeface="+mn-ea"/>
                          <a:cs typeface="Calibri" panose="020F0502020204030204" pitchFamily="34" charset="0"/>
                        </a:rPr>
                        <a:t>: options for </a:t>
                      </a:r>
                      <a:r>
                        <a:rPr lang="fr-FR" sz="1200" kern="1200" dirty="0" err="1">
                          <a:solidFill>
                            <a:schemeClr val="dk1"/>
                          </a:solidFill>
                          <a:latin typeface="Calibri" panose="020F0502020204030204" pitchFamily="34" charset="0"/>
                          <a:ea typeface="+mn-ea"/>
                          <a:cs typeface="Calibri" panose="020F0502020204030204" pitchFamily="34" charset="0"/>
                        </a:rPr>
                        <a:t>reuse</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repair</a:t>
                      </a:r>
                      <a:r>
                        <a:rPr lang="fr-FR" sz="1200" kern="1200" dirty="0">
                          <a:solidFill>
                            <a:schemeClr val="dk1"/>
                          </a:solidFill>
                          <a:latin typeface="Calibri" panose="020F0502020204030204" pitchFamily="34" charset="0"/>
                          <a:ea typeface="+mn-ea"/>
                          <a:cs typeface="Calibri" panose="020F0502020204030204" pitchFamily="34" charset="0"/>
                        </a:rPr>
                        <a:t>, upgrade or modification, to </a:t>
                      </a:r>
                      <a:r>
                        <a:rPr lang="fr-FR" sz="1200" kern="1200" dirty="0" err="1">
                          <a:solidFill>
                            <a:schemeClr val="dk1"/>
                          </a:solidFill>
                          <a:latin typeface="Calibri" panose="020F0502020204030204" pitchFamily="34" charset="0"/>
                          <a:ea typeface="+mn-ea"/>
                          <a:cs typeface="Calibri" panose="020F0502020204030204" pitchFamily="34" charset="0"/>
                        </a:rPr>
                        <a:t>increase</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product</a:t>
                      </a:r>
                      <a:r>
                        <a:rPr lang="fr-FR" sz="1200" kern="1200" dirty="0">
                          <a:solidFill>
                            <a:schemeClr val="dk1"/>
                          </a:solidFill>
                          <a:latin typeface="Calibri" panose="020F0502020204030204" pitchFamily="34" charset="0"/>
                          <a:ea typeface="+mn-ea"/>
                          <a:cs typeface="Calibri" panose="020F0502020204030204" pitchFamily="34" charset="0"/>
                        </a:rPr>
                        <a:t> life.</a:t>
                      </a:r>
                    </a:p>
                    <a:p>
                      <a:pPr marL="104775" indent="-180975" algn="l" defTabSz="914400" rtl="0" eaLnBrk="1" latinLnBrk="0" hangingPunct="1">
                        <a:buFont typeface="Arial" panose="020B0604020202020204" pitchFamily="34" charset="0"/>
                        <a:buChar char="•"/>
                        <a:tabLst/>
                      </a:pPr>
                      <a:r>
                        <a:rPr lang="fr-FR" sz="1200" kern="1200" dirty="0">
                          <a:solidFill>
                            <a:schemeClr val="dk1"/>
                          </a:solidFill>
                          <a:latin typeface="Calibri" panose="020F0502020204030204" pitchFamily="34" charset="0"/>
                          <a:ea typeface="+mn-ea"/>
                          <a:cs typeface="Calibri" panose="020F0502020204030204" pitchFamily="34" charset="0"/>
                        </a:rPr>
                        <a:t>Impacts on land use. </a:t>
                      </a:r>
                    </a:p>
                    <a:p>
                      <a:pPr marL="104775" indent="-180975" algn="l" defTabSz="914400" rtl="0" eaLnBrk="1" latinLnBrk="0" hangingPunct="1">
                        <a:buFont typeface="Arial" panose="020B0604020202020204" pitchFamily="34" charset="0"/>
                        <a:buChar char="•"/>
                        <a:tabLst/>
                      </a:pPr>
                      <a:r>
                        <a:rPr lang="fr-FR" sz="1200" kern="1200" dirty="0" err="1">
                          <a:solidFill>
                            <a:schemeClr val="dk1"/>
                          </a:solidFill>
                          <a:latin typeface="Calibri" panose="020F0502020204030204" pitchFamily="34" charset="0"/>
                          <a:ea typeface="+mn-ea"/>
                          <a:cs typeface="Calibri" panose="020F0502020204030204" pitchFamily="34" charset="0"/>
                        </a:rPr>
                        <a:t>Recycled</a:t>
                      </a:r>
                      <a:r>
                        <a:rPr lang="fr-FR" sz="1200" kern="1200" dirty="0">
                          <a:solidFill>
                            <a:schemeClr val="dk1"/>
                          </a:solidFill>
                          <a:latin typeface="Calibri" panose="020F0502020204030204" pitchFamily="34" charset="0"/>
                          <a:ea typeface="+mn-ea"/>
                          <a:cs typeface="Calibri" panose="020F0502020204030204" pitchFamily="34" charset="0"/>
                        </a:rPr>
                        <a:t> content of </a:t>
                      </a:r>
                      <a:r>
                        <a:rPr lang="fr-FR" sz="1200" kern="1200" dirty="0" err="1">
                          <a:solidFill>
                            <a:schemeClr val="dk1"/>
                          </a:solidFill>
                          <a:latin typeface="Calibri" panose="020F0502020204030204" pitchFamily="34" charset="0"/>
                          <a:ea typeface="+mn-ea"/>
                          <a:cs typeface="Calibri" panose="020F0502020204030204" pitchFamily="34" charset="0"/>
                        </a:rPr>
                        <a:t>goods</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reduces</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demand</a:t>
                      </a:r>
                      <a:r>
                        <a:rPr lang="fr-FR" sz="1200" kern="1200" dirty="0">
                          <a:solidFill>
                            <a:schemeClr val="dk1"/>
                          </a:solidFill>
                          <a:latin typeface="Calibri" panose="020F0502020204030204" pitchFamily="34" charset="0"/>
                          <a:ea typeface="+mn-ea"/>
                          <a:cs typeface="Calibri" panose="020F0502020204030204" pitchFamily="34" charset="0"/>
                        </a:rPr>
                        <a:t> for </a:t>
                      </a:r>
                      <a:r>
                        <a:rPr lang="fr-FR" sz="1200" kern="1200" dirty="0" err="1">
                          <a:solidFill>
                            <a:schemeClr val="dk1"/>
                          </a:solidFill>
                          <a:latin typeface="Calibri" panose="020F0502020204030204" pitchFamily="34" charset="0"/>
                          <a:ea typeface="+mn-ea"/>
                          <a:cs typeface="Calibri" panose="020F0502020204030204" pitchFamily="34" charset="0"/>
                        </a:rPr>
                        <a:t>virgin</a:t>
                      </a:r>
                      <a:r>
                        <a:rPr lang="fr-FR" sz="1200" kern="1200" dirty="0">
                          <a:solidFill>
                            <a:schemeClr val="dk1"/>
                          </a:solidFill>
                          <a:latin typeface="Calibri" panose="020F0502020204030204" pitchFamily="34" charset="0"/>
                          <a:ea typeface="+mn-ea"/>
                          <a:cs typeface="Calibri" panose="020F0502020204030204" pitchFamily="34" charset="0"/>
                        </a:rPr>
                        <a:t> </a:t>
                      </a:r>
                      <a:r>
                        <a:rPr lang="fr-FR" sz="1200" kern="1200" dirty="0" err="1">
                          <a:solidFill>
                            <a:schemeClr val="dk1"/>
                          </a:solidFill>
                          <a:latin typeface="Calibri" panose="020F0502020204030204" pitchFamily="34" charset="0"/>
                          <a:ea typeface="+mn-ea"/>
                          <a:cs typeface="Calibri" panose="020F0502020204030204" pitchFamily="34" charset="0"/>
                        </a:rPr>
                        <a:t>resources</a:t>
                      </a:r>
                      <a:r>
                        <a:rPr lang="fr-FR" sz="1200" kern="1200" dirty="0">
                          <a:solidFill>
                            <a:schemeClr val="dk1"/>
                          </a:solidFill>
                          <a:latin typeface="Calibri" panose="020F0502020204030204" pitchFamily="34" charset="0"/>
                          <a:ea typeface="+mn-ea"/>
                          <a:cs typeface="Calibri" panose="020F0502020204030204" pitchFamily="34" charset="0"/>
                        </a:rPr>
                        <a:t>).</a:t>
                      </a:r>
                    </a:p>
                  </a:txBody>
                  <a:tcPr anchor="ctr"/>
                </a:tc>
                <a:extLst>
                  <a:ext uri="{0D108BD9-81ED-4DB2-BD59-A6C34878D82A}">
                    <a16:rowId xmlns:a16="http://schemas.microsoft.com/office/drawing/2014/main" val="2978572919"/>
                  </a:ext>
                </a:extLst>
              </a:tr>
            </a:tbl>
          </a:graphicData>
        </a:graphic>
      </p:graphicFrame>
      <p:sp>
        <p:nvSpPr>
          <p:cNvPr id="8" name="TextBox 7">
            <a:extLst>
              <a:ext uri="{FF2B5EF4-FFF2-40B4-BE49-F238E27FC236}">
                <a16:creationId xmlns:a16="http://schemas.microsoft.com/office/drawing/2014/main" id="{9FAA4103-1E59-4A7B-AD8E-FE73D54BD634}"/>
              </a:ext>
            </a:extLst>
          </p:cNvPr>
          <p:cNvSpPr txBox="1"/>
          <p:nvPr/>
        </p:nvSpPr>
        <p:spPr>
          <a:xfrm>
            <a:off x="10126034" y="6025172"/>
            <a:ext cx="1963023" cy="20005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33A0"/>
                </a:solidFill>
                <a:effectLst/>
                <a:uLnTx/>
                <a:uFillTx/>
                <a:latin typeface="Arial"/>
                <a:ea typeface="+mn-ea"/>
                <a:cs typeface="+mn-cs"/>
              </a:rPr>
              <a:t>Source. betterprocurement@hpw.qld.gov.au</a:t>
            </a:r>
            <a:endParaRPr kumimoji="0" lang="en-US" sz="7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4" name="Image 2">
            <a:extLst>
              <a:ext uri="{FF2B5EF4-FFF2-40B4-BE49-F238E27FC236}">
                <a16:creationId xmlns:a16="http://schemas.microsoft.com/office/drawing/2014/main" id="{204DE56E-63E5-460F-A94D-0C6D99935C3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72550" y="0"/>
            <a:ext cx="3206752" cy="2484912"/>
          </a:xfrm>
          <a:prstGeom prst="rect">
            <a:avLst/>
          </a:prstGeom>
        </p:spPr>
      </p:pic>
      <p:sp>
        <p:nvSpPr>
          <p:cNvPr id="6" name="Date Placeholder 3">
            <a:extLst>
              <a:ext uri="{FF2B5EF4-FFF2-40B4-BE49-F238E27FC236}">
                <a16:creationId xmlns:a16="http://schemas.microsoft.com/office/drawing/2014/main" id="{586994E6-5F91-EF0D-D287-B9F3C4D7BAB8}"/>
              </a:ext>
            </a:extLst>
          </p:cNvPr>
          <p:cNvSpPr>
            <a:spLocks noGrp="1"/>
          </p:cNvSpPr>
          <p:nvPr>
            <p:ph type="dt" sz="half" idx="10"/>
          </p:nvPr>
        </p:nvSpPr>
        <p:spPr>
          <a:xfrm>
            <a:off x="992952" y="6381099"/>
            <a:ext cx="774887"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033A0"/>
                </a:solidFill>
                <a:latin typeface="Arial"/>
              </a:rPr>
              <a:t>2</a:t>
            </a:r>
            <a:r>
              <a:rPr kumimoji="0" lang="en-US" sz="1000" b="0" i="0" u="none" strike="noStrike" kern="1200" cap="none" spc="0" normalizeH="0" baseline="0" noProof="0" dirty="0">
                <a:ln>
                  <a:noFill/>
                </a:ln>
                <a:solidFill>
                  <a:srgbClr val="0033A0"/>
                </a:solidFill>
                <a:effectLst/>
                <a:uLnTx/>
                <a:uFillTx/>
                <a:latin typeface="Arial"/>
                <a:ea typeface="+mn-ea"/>
                <a:cs typeface="+mn-cs"/>
              </a:rPr>
              <a:t>7.09.2022</a:t>
            </a:r>
          </a:p>
        </p:txBody>
      </p:sp>
      <p:sp>
        <p:nvSpPr>
          <p:cNvPr id="9" name="Footer Placeholder 4">
            <a:extLst>
              <a:ext uri="{FF2B5EF4-FFF2-40B4-BE49-F238E27FC236}">
                <a16:creationId xmlns:a16="http://schemas.microsoft.com/office/drawing/2014/main" id="{884B2ECE-A73E-CBCA-36C2-CB37CDDA1622}"/>
              </a:ext>
            </a:extLst>
          </p:cNvPr>
          <p:cNvSpPr>
            <a:spLocks noGrp="1"/>
          </p:cNvSpPr>
          <p:nvPr>
            <p:ph type="ftr" sz="quarter" idx="11"/>
          </p:nvPr>
        </p:nvSpPr>
        <p:spPr>
          <a:xfrm>
            <a:off x="2133154" y="6381099"/>
            <a:ext cx="7548045" cy="365125"/>
          </a:xfrm>
        </p:spPr>
        <p:txBody>
          <a:bodyPr/>
          <a:lstStyle/>
          <a:p>
            <a:pPr lvl="0">
              <a:defRPr/>
            </a:pPr>
            <a:r>
              <a:rPr kumimoji="0" lang="en-US" sz="1050" b="0" i="0" u="none" strike="noStrike" kern="1200" cap="none" spc="0" normalizeH="0" baseline="0" noProof="0" dirty="0">
                <a:ln>
                  <a:noFill/>
                </a:ln>
                <a:solidFill>
                  <a:srgbClr val="0033A0"/>
                </a:solidFill>
                <a:effectLst/>
                <a:uLnTx/>
                <a:uFillTx/>
                <a:latin typeface="Arial"/>
                <a:ea typeface="+mn-ea"/>
                <a:cs typeface="+mn-cs"/>
              </a:rPr>
              <a:t>E. Cennini, IPT-PI | </a:t>
            </a:r>
            <a:r>
              <a:rPr lang="en-US" sz="1050" dirty="0">
                <a:solidFill>
                  <a:srgbClr val="0033A0"/>
                </a:solidFill>
              </a:rPr>
              <a:t>CERN Environmentally Responsible Procurement Policy Project (CERP3)</a:t>
            </a:r>
            <a:endParaRPr kumimoji="0" lang="en-US" sz="1050" b="0" i="0" u="none" strike="noStrike" kern="1200" cap="none" spc="0" normalizeH="0" baseline="0" noProof="0" dirty="0">
              <a:ln>
                <a:noFill/>
              </a:ln>
              <a:solidFill>
                <a:srgbClr val="0033A0"/>
              </a:solidFill>
              <a:effectLst/>
              <a:uLnTx/>
              <a:uFillTx/>
              <a:latin typeface="Arial"/>
              <a:ea typeface="+mn-ea"/>
              <a:cs typeface="+mn-cs"/>
            </a:endParaRPr>
          </a:p>
        </p:txBody>
      </p:sp>
      <p:sp>
        <p:nvSpPr>
          <p:cNvPr id="11" name="Rectangle 10">
            <a:extLst>
              <a:ext uri="{FF2B5EF4-FFF2-40B4-BE49-F238E27FC236}">
                <a16:creationId xmlns:a16="http://schemas.microsoft.com/office/drawing/2014/main" id="{39E5AA22-861D-0D5A-1EA3-954A7E15695F}"/>
              </a:ext>
            </a:extLst>
          </p:cNvPr>
          <p:cNvSpPr/>
          <p:nvPr/>
        </p:nvSpPr>
        <p:spPr>
          <a:xfrm>
            <a:off x="10143316" y="6440550"/>
            <a:ext cx="1296144" cy="246221"/>
          </a:xfrm>
          <a:prstGeom prst="rect">
            <a:avLst/>
          </a:prstGeom>
        </p:spPr>
        <p:txBody>
          <a:bodyPr wrap="square">
            <a:spAutoFit/>
          </a:bodyPr>
          <a:lstStyle/>
          <a:p>
            <a:pPr lvl="0" algn="ctr">
              <a:defRPr/>
            </a:pPr>
            <a:r>
              <a:rPr lang="en-GB" sz="1000" dirty="0">
                <a:solidFill>
                  <a:srgbClr val="0033A0"/>
                </a:solidFill>
                <a:cs typeface="Calibri" panose="020F0502020204030204" pitchFamily="34" charset="0"/>
              </a:rPr>
              <a:t>EDMS 2777358</a:t>
            </a:r>
            <a:endParaRPr kumimoji="0" lang="en-GB" sz="1000" b="0" i="0" u="none" strike="noStrike" kern="1200" cap="none" spc="0" normalizeH="0" baseline="0" noProof="0" dirty="0">
              <a:ln>
                <a:noFill/>
              </a:ln>
              <a:solidFill>
                <a:srgbClr val="0033A0"/>
              </a:solidFill>
              <a:effectLst/>
              <a:uLnTx/>
              <a:uFillTx/>
              <a:latin typeface="Arial"/>
              <a:ea typeface="+mn-ea"/>
              <a:cs typeface="Calibri" panose="020F0502020204030204" pitchFamily="34" charset="0"/>
            </a:endParaRPr>
          </a:p>
        </p:txBody>
      </p:sp>
    </p:spTree>
    <p:extLst>
      <p:ext uri="{BB962C8B-B14F-4D97-AF65-F5344CB8AC3E}">
        <p14:creationId xmlns:p14="http://schemas.microsoft.com/office/powerpoint/2010/main" val="300120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41BF37B-A5BF-3144-AF49-33B47285AFF0}"/>
              </a:ext>
            </a:extLst>
          </p:cNvPr>
          <p:cNvSpPr>
            <a:spLocks noGrp="1"/>
          </p:cNvSpPr>
          <p:nvPr>
            <p:ph type="sldNum" sz="quarter" idx="12"/>
          </p:nvPr>
        </p:nvSpPr>
        <p:spPr>
          <a:xfrm>
            <a:off x="11107546" y="6382474"/>
            <a:ext cx="681254" cy="365125"/>
          </a:xfrm>
        </p:spPr>
        <p:txBody>
          <a:bodyPr/>
          <a:lstStyle/>
          <a:p>
            <a:fld id="{36B5EA5A-BC32-A742-B11B-8E7414D5B535}" type="slidenum">
              <a:rPr lang="en-US" smtClean="0"/>
              <a:pPr/>
              <a:t>4</a:t>
            </a:fld>
            <a:endParaRPr lang="en-US"/>
          </a:p>
        </p:txBody>
      </p:sp>
      <p:sp>
        <p:nvSpPr>
          <p:cNvPr id="19" name="Title 1">
            <a:extLst>
              <a:ext uri="{FF2B5EF4-FFF2-40B4-BE49-F238E27FC236}">
                <a16:creationId xmlns:a16="http://schemas.microsoft.com/office/drawing/2014/main" id="{E745DBC0-2140-7842-9A94-0E9D27376C9C}"/>
              </a:ext>
            </a:extLst>
          </p:cNvPr>
          <p:cNvSpPr txBox="1">
            <a:spLocks/>
          </p:cNvSpPr>
          <p:nvPr/>
        </p:nvSpPr>
        <p:spPr>
          <a:xfrm>
            <a:off x="134288" y="18524"/>
            <a:ext cx="9049220" cy="67521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b="1" dirty="0">
                <a:latin typeface="Calibri" panose="020F0502020204030204" pitchFamily="34" charset="0"/>
                <a:cs typeface="Calibri" panose="020F0502020204030204" pitchFamily="34" charset="0"/>
              </a:rPr>
              <a:t>CERP3 Project Deliverables - Reminder</a:t>
            </a:r>
            <a:endParaRPr lang="en-GB" sz="3200" b="1" dirty="0">
              <a:latin typeface="Calibri" panose="020F0502020204030204" pitchFamily="34" charset="0"/>
              <a:cs typeface="Calibri" panose="020F0502020204030204" pitchFamily="34" charset="0"/>
            </a:endParaRPr>
          </a:p>
        </p:txBody>
      </p:sp>
      <p:sp>
        <p:nvSpPr>
          <p:cNvPr id="38" name="Date Placeholder 3">
            <a:extLst>
              <a:ext uri="{FF2B5EF4-FFF2-40B4-BE49-F238E27FC236}">
                <a16:creationId xmlns:a16="http://schemas.microsoft.com/office/drawing/2014/main" id="{4A7476A5-BA62-8344-B553-4368CB5B1FA0}"/>
              </a:ext>
            </a:extLst>
          </p:cNvPr>
          <p:cNvSpPr>
            <a:spLocks noGrp="1"/>
          </p:cNvSpPr>
          <p:nvPr>
            <p:ph type="dt" sz="half" idx="10"/>
          </p:nvPr>
        </p:nvSpPr>
        <p:spPr>
          <a:xfrm>
            <a:off x="992952" y="6382474"/>
            <a:ext cx="926583" cy="365125"/>
          </a:xfrm>
        </p:spPr>
        <p:txBody>
          <a:bodyPr/>
          <a:lstStyle/>
          <a:p>
            <a:pPr algn="ctr"/>
            <a:r>
              <a:rPr lang="en-US" dirty="0"/>
              <a:t>27.09.2022</a:t>
            </a:r>
          </a:p>
        </p:txBody>
      </p:sp>
      <p:sp>
        <p:nvSpPr>
          <p:cNvPr id="40" name="Footer Placeholder 4">
            <a:extLst>
              <a:ext uri="{FF2B5EF4-FFF2-40B4-BE49-F238E27FC236}">
                <a16:creationId xmlns:a16="http://schemas.microsoft.com/office/drawing/2014/main" id="{6CCCF9A9-4050-C642-AD84-CF65DA1BA7F3}"/>
              </a:ext>
            </a:extLst>
          </p:cNvPr>
          <p:cNvSpPr>
            <a:spLocks noGrp="1"/>
          </p:cNvSpPr>
          <p:nvPr>
            <p:ph type="ftr" sz="quarter" idx="11"/>
          </p:nvPr>
        </p:nvSpPr>
        <p:spPr>
          <a:xfrm>
            <a:off x="1991544" y="6382474"/>
            <a:ext cx="7488832" cy="365125"/>
          </a:xfrm>
        </p:spPr>
        <p:txBody>
          <a:bodyPr/>
          <a:lstStyle/>
          <a:p>
            <a:r>
              <a:rPr lang="en-US" sz="1050" dirty="0"/>
              <a:t>E. </a:t>
            </a:r>
            <a:r>
              <a:rPr lang="en-US" sz="1050" dirty="0" err="1"/>
              <a:t>Cennini</a:t>
            </a:r>
            <a:r>
              <a:rPr lang="en-US" sz="1050" dirty="0"/>
              <a:t>, IPT-PI | CERN Environmentally Responsible Procurement Policy Project (CERP3)</a:t>
            </a:r>
          </a:p>
        </p:txBody>
      </p:sp>
      <p:sp>
        <p:nvSpPr>
          <p:cNvPr id="41" name="Rectangle 40">
            <a:extLst>
              <a:ext uri="{FF2B5EF4-FFF2-40B4-BE49-F238E27FC236}">
                <a16:creationId xmlns:a16="http://schemas.microsoft.com/office/drawing/2014/main" id="{84DB2783-61D2-0C44-900A-109AA36F0C6D}"/>
              </a:ext>
            </a:extLst>
          </p:cNvPr>
          <p:cNvSpPr/>
          <p:nvPr/>
        </p:nvSpPr>
        <p:spPr>
          <a:xfrm>
            <a:off x="9984432" y="6441926"/>
            <a:ext cx="1296144" cy="246221"/>
          </a:xfrm>
          <a:prstGeom prst="rect">
            <a:avLst/>
          </a:prstGeom>
        </p:spPr>
        <p:txBody>
          <a:bodyPr wrap="square">
            <a:spAutoFit/>
          </a:bodyPr>
          <a:lstStyle/>
          <a:p>
            <a:pPr algn="ctr"/>
            <a:r>
              <a:rPr lang="en-GB" sz="1000" dirty="0">
                <a:latin typeface="+mj-lt"/>
                <a:cs typeface="Calibri" panose="020F0502020204030204" pitchFamily="34" charset="0"/>
              </a:rPr>
              <a:t>EDMS 2777358</a:t>
            </a:r>
          </a:p>
        </p:txBody>
      </p:sp>
      <p:graphicFrame>
        <p:nvGraphicFramePr>
          <p:cNvPr id="2" name="Content Placeholder 10">
            <a:extLst>
              <a:ext uri="{FF2B5EF4-FFF2-40B4-BE49-F238E27FC236}">
                <a16:creationId xmlns:a16="http://schemas.microsoft.com/office/drawing/2014/main" id="{A685583B-E29E-F579-D85E-A3F42CD9126A}"/>
              </a:ext>
            </a:extLst>
          </p:cNvPr>
          <p:cNvGraphicFramePr>
            <a:graphicFrameLocks/>
          </p:cNvGraphicFramePr>
          <p:nvPr>
            <p:extLst>
              <p:ext uri="{D42A27DB-BD31-4B8C-83A1-F6EECF244321}">
                <p14:modId xmlns:p14="http://schemas.microsoft.com/office/powerpoint/2010/main" val="1326274479"/>
              </p:ext>
            </p:extLst>
          </p:nvPr>
        </p:nvGraphicFramePr>
        <p:xfrm>
          <a:off x="694146" y="961174"/>
          <a:ext cx="11306510" cy="38664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ADE608BD-9960-5CF0-C056-C104DA4B1B83}"/>
              </a:ext>
            </a:extLst>
          </p:cNvPr>
          <p:cNvSpPr txBox="1"/>
          <p:nvPr/>
        </p:nvSpPr>
        <p:spPr>
          <a:xfrm>
            <a:off x="1052406" y="4099182"/>
            <a:ext cx="4680520" cy="523220"/>
          </a:xfrm>
          <a:prstGeom prst="rect">
            <a:avLst/>
          </a:prstGeom>
          <a:noFill/>
        </p:spPr>
        <p:txBody>
          <a:bodyPr wrap="square">
            <a:spAutoFit/>
          </a:bodyPr>
          <a:lstStyle/>
          <a:p>
            <a:pPr algn="ctr"/>
            <a:r>
              <a:rPr lang="en-GB" sz="1400" b="1" dirty="0">
                <a:solidFill>
                  <a:srgbClr val="00B050"/>
                </a:solidFill>
              </a:rPr>
              <a:t>D3b: </a:t>
            </a:r>
            <a:r>
              <a:rPr lang="en-GB" sz="1400" dirty="0">
                <a:solidFill>
                  <a:srgbClr val="00B050"/>
                </a:solidFill>
              </a:rPr>
              <a:t>Scope 3 Supplier Engagement Programme </a:t>
            </a:r>
          </a:p>
          <a:p>
            <a:pPr algn="ctr"/>
            <a:r>
              <a:rPr lang="en-GB" sz="1400" dirty="0">
                <a:solidFill>
                  <a:srgbClr val="00B050"/>
                </a:solidFill>
              </a:rPr>
              <a:t>(Q3-2022).</a:t>
            </a:r>
            <a:endParaRPr lang="en-CH" sz="1400" dirty="0">
              <a:solidFill>
                <a:srgbClr val="00B050"/>
              </a:solidFill>
            </a:endParaRPr>
          </a:p>
        </p:txBody>
      </p:sp>
      <p:sp>
        <p:nvSpPr>
          <p:cNvPr id="7" name="TextBox 6">
            <a:extLst>
              <a:ext uri="{FF2B5EF4-FFF2-40B4-BE49-F238E27FC236}">
                <a16:creationId xmlns:a16="http://schemas.microsoft.com/office/drawing/2014/main" id="{AF31C05A-7B14-8A07-B4E5-EEB042E5A6F5}"/>
              </a:ext>
            </a:extLst>
          </p:cNvPr>
          <p:cNvSpPr txBox="1"/>
          <p:nvPr/>
        </p:nvSpPr>
        <p:spPr>
          <a:xfrm>
            <a:off x="1104178" y="5021283"/>
            <a:ext cx="4680520" cy="523220"/>
          </a:xfrm>
          <a:prstGeom prst="rect">
            <a:avLst/>
          </a:prstGeom>
          <a:noFill/>
        </p:spPr>
        <p:txBody>
          <a:bodyPr wrap="square">
            <a:spAutoFit/>
          </a:bodyPr>
          <a:lstStyle/>
          <a:p>
            <a:pPr algn="ctr"/>
            <a:r>
              <a:rPr lang="en-GB" sz="1400" b="1" dirty="0">
                <a:solidFill>
                  <a:srgbClr val="00B050"/>
                </a:solidFill>
              </a:rPr>
              <a:t>D4a: </a:t>
            </a:r>
            <a:r>
              <a:rPr lang="en-GB" sz="1400" dirty="0">
                <a:solidFill>
                  <a:srgbClr val="00B050"/>
                </a:solidFill>
              </a:rPr>
              <a:t>Selection and onboarding of Supplier Sustainability Rating Platform (Q1/Q2-2022)</a:t>
            </a:r>
            <a:endParaRPr lang="en-CH" sz="1400" dirty="0">
              <a:solidFill>
                <a:srgbClr val="00B050"/>
              </a:solidFill>
            </a:endParaRPr>
          </a:p>
        </p:txBody>
      </p:sp>
      <p:sp>
        <p:nvSpPr>
          <p:cNvPr id="14" name="Left Brace 13">
            <a:extLst>
              <a:ext uri="{FF2B5EF4-FFF2-40B4-BE49-F238E27FC236}">
                <a16:creationId xmlns:a16="http://schemas.microsoft.com/office/drawing/2014/main" id="{2D1A445A-91A4-C59D-92F7-3DFBCC78CD09}"/>
              </a:ext>
            </a:extLst>
          </p:cNvPr>
          <p:cNvSpPr/>
          <p:nvPr/>
        </p:nvSpPr>
        <p:spPr>
          <a:xfrm>
            <a:off x="5940773" y="3933056"/>
            <a:ext cx="405775" cy="816710"/>
          </a:xfrm>
          <a:prstGeom prst="leftBrace">
            <a:avLst>
              <a:gd name="adj1" fmla="val 35000"/>
              <a:gd name="adj2" fmla="val 50000"/>
            </a:avLst>
          </a:prstGeom>
          <a:ln>
            <a:solidFill>
              <a:srgbClr val="00B050"/>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5" name="Group 14">
            <a:extLst>
              <a:ext uri="{FF2B5EF4-FFF2-40B4-BE49-F238E27FC236}">
                <a16:creationId xmlns:a16="http://schemas.microsoft.com/office/drawing/2014/main" id="{70EFC5DF-0663-65B4-6594-121BF1597834}"/>
              </a:ext>
            </a:extLst>
          </p:cNvPr>
          <p:cNvGrpSpPr/>
          <p:nvPr/>
        </p:nvGrpSpPr>
        <p:grpSpPr>
          <a:xfrm>
            <a:off x="6482108" y="3913502"/>
            <a:ext cx="5518548" cy="816710"/>
            <a:chOff x="5783772" y="2077656"/>
            <a:chExt cx="5518548" cy="816710"/>
          </a:xfrm>
        </p:grpSpPr>
        <p:sp>
          <p:nvSpPr>
            <p:cNvPr id="16" name="Rectangle 15">
              <a:extLst>
                <a:ext uri="{FF2B5EF4-FFF2-40B4-BE49-F238E27FC236}">
                  <a16:creationId xmlns:a16="http://schemas.microsoft.com/office/drawing/2014/main" id="{3959FB79-C5A6-9BE9-325A-44F40C082575}"/>
                </a:ext>
              </a:extLst>
            </p:cNvPr>
            <p:cNvSpPr/>
            <p:nvPr/>
          </p:nvSpPr>
          <p:spPr>
            <a:xfrm>
              <a:off x="5783772" y="2077656"/>
              <a:ext cx="5518548" cy="816710"/>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TextBox 16">
              <a:extLst>
                <a:ext uri="{FF2B5EF4-FFF2-40B4-BE49-F238E27FC236}">
                  <a16:creationId xmlns:a16="http://schemas.microsoft.com/office/drawing/2014/main" id="{657B6C2B-7243-19D6-BA14-D4EEA61D3B86}"/>
                </a:ext>
              </a:extLst>
            </p:cNvPr>
            <p:cNvSpPr txBox="1"/>
            <p:nvPr/>
          </p:nvSpPr>
          <p:spPr>
            <a:xfrm>
              <a:off x="5783772" y="2077656"/>
              <a:ext cx="5518548" cy="816710"/>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171450" lvl="1" indent="-171450" defTabSz="711200">
                <a:lnSpc>
                  <a:spcPct val="90000"/>
                </a:lnSpc>
                <a:spcBef>
                  <a:spcPct val="0"/>
                </a:spcBef>
                <a:spcAft>
                  <a:spcPct val="15000"/>
                </a:spcAft>
                <a:buChar char="•"/>
              </a:pPr>
              <a:r>
                <a:rPr lang="en-GB" sz="1400" b="1" dirty="0"/>
                <a:t>WP3: Suppliers’ ranking</a:t>
              </a:r>
            </a:p>
            <a:p>
              <a:pPr marL="171450" lvl="1" indent="-171450" defTabSz="711200">
                <a:lnSpc>
                  <a:spcPct val="90000"/>
                </a:lnSpc>
                <a:spcBef>
                  <a:spcPct val="0"/>
                </a:spcBef>
                <a:spcAft>
                  <a:spcPct val="15000"/>
                </a:spcAft>
                <a:buChar char="•"/>
              </a:pPr>
              <a:r>
                <a:rPr lang="en-GB" sz="1400" b="1" dirty="0"/>
                <a:t>WP4: Defining action plans</a:t>
              </a:r>
              <a:endParaRPr lang="en-GB" sz="1400" kern="1200" noProof="0" dirty="0"/>
            </a:p>
          </p:txBody>
        </p:sp>
      </p:grpSp>
      <p:sp>
        <p:nvSpPr>
          <p:cNvPr id="18" name="Left Brace 17">
            <a:extLst>
              <a:ext uri="{FF2B5EF4-FFF2-40B4-BE49-F238E27FC236}">
                <a16:creationId xmlns:a16="http://schemas.microsoft.com/office/drawing/2014/main" id="{196130AE-124F-1C13-C9C9-248DB79DA56D}"/>
              </a:ext>
            </a:extLst>
          </p:cNvPr>
          <p:cNvSpPr/>
          <p:nvPr/>
        </p:nvSpPr>
        <p:spPr>
          <a:xfrm>
            <a:off x="5940773" y="4797152"/>
            <a:ext cx="405775" cy="816710"/>
          </a:xfrm>
          <a:prstGeom prst="leftBrace">
            <a:avLst>
              <a:gd name="adj1" fmla="val 35000"/>
              <a:gd name="adj2" fmla="val 50000"/>
            </a:avLst>
          </a:prstGeom>
          <a:ln>
            <a:solidFill>
              <a:srgbClr val="00B050"/>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26" name="Group 25">
            <a:extLst>
              <a:ext uri="{FF2B5EF4-FFF2-40B4-BE49-F238E27FC236}">
                <a16:creationId xmlns:a16="http://schemas.microsoft.com/office/drawing/2014/main" id="{7E1096E9-55B2-9C56-1770-83737443FA76}"/>
              </a:ext>
            </a:extLst>
          </p:cNvPr>
          <p:cNvGrpSpPr/>
          <p:nvPr/>
        </p:nvGrpSpPr>
        <p:grpSpPr>
          <a:xfrm>
            <a:off x="6482108" y="4777598"/>
            <a:ext cx="5518548" cy="816710"/>
            <a:chOff x="5783772" y="2077656"/>
            <a:chExt cx="5518548" cy="816710"/>
          </a:xfrm>
        </p:grpSpPr>
        <p:sp>
          <p:nvSpPr>
            <p:cNvPr id="27" name="Rectangle 26">
              <a:extLst>
                <a:ext uri="{FF2B5EF4-FFF2-40B4-BE49-F238E27FC236}">
                  <a16:creationId xmlns:a16="http://schemas.microsoft.com/office/drawing/2014/main" id="{E2B59502-1C6F-6EAE-5B45-B325AD2C3062}"/>
                </a:ext>
              </a:extLst>
            </p:cNvPr>
            <p:cNvSpPr/>
            <p:nvPr/>
          </p:nvSpPr>
          <p:spPr>
            <a:xfrm>
              <a:off x="5783772" y="2077656"/>
              <a:ext cx="5518548" cy="816710"/>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5" name="TextBox 34">
              <a:extLst>
                <a:ext uri="{FF2B5EF4-FFF2-40B4-BE49-F238E27FC236}">
                  <a16:creationId xmlns:a16="http://schemas.microsoft.com/office/drawing/2014/main" id="{F31E2C30-A8E9-3F2C-ACBF-757D9EA261B3}"/>
                </a:ext>
              </a:extLst>
            </p:cNvPr>
            <p:cNvSpPr txBox="1"/>
            <p:nvPr/>
          </p:nvSpPr>
          <p:spPr>
            <a:xfrm>
              <a:off x="5783772" y="2077656"/>
              <a:ext cx="5518548" cy="816710"/>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171450" lvl="1" indent="-171450" defTabSz="711200">
                <a:lnSpc>
                  <a:spcPct val="90000"/>
                </a:lnSpc>
                <a:spcBef>
                  <a:spcPct val="0"/>
                </a:spcBef>
                <a:spcAft>
                  <a:spcPct val="15000"/>
                </a:spcAft>
                <a:buChar char="•"/>
              </a:pPr>
              <a:r>
                <a:rPr lang="en-GB" sz="1400" b="1" dirty="0"/>
                <a:t>WP3: Suppliers’ ranking</a:t>
              </a:r>
            </a:p>
            <a:p>
              <a:pPr marL="171450" lvl="1" indent="-171450" defTabSz="711200">
                <a:lnSpc>
                  <a:spcPct val="90000"/>
                </a:lnSpc>
                <a:spcBef>
                  <a:spcPct val="0"/>
                </a:spcBef>
                <a:spcAft>
                  <a:spcPct val="15000"/>
                </a:spcAft>
                <a:buChar char="•"/>
              </a:pPr>
              <a:r>
                <a:rPr lang="en-GB" sz="1400" b="1" dirty="0"/>
                <a:t>WP4: Defining action plans</a:t>
              </a:r>
              <a:endParaRPr lang="en-GB" sz="1400" kern="1200" noProof="0" dirty="0"/>
            </a:p>
          </p:txBody>
        </p:sp>
      </p:grpSp>
      <p:sp>
        <p:nvSpPr>
          <p:cNvPr id="37" name="MIO_OBJECT1">
            <a:extLst>
              <a:ext uri="{FF2B5EF4-FFF2-40B4-BE49-F238E27FC236}">
                <a16:creationId xmlns:a16="http://schemas.microsoft.com/office/drawing/2014/main" id="{14CE909C-0B56-F541-9A71-536FD34A0E58}"/>
              </a:ext>
            </a:extLst>
          </p:cNvPr>
          <p:cNvSpPr>
            <a:spLocks/>
          </p:cNvSpPr>
          <p:nvPr/>
        </p:nvSpPr>
        <p:spPr>
          <a:xfrm>
            <a:off x="24140" y="1052736"/>
            <a:ext cx="815275" cy="1780646"/>
          </a:xfrm>
          <a:prstGeom prst="homePlate">
            <a:avLst>
              <a:gd name="adj" fmla="val 26059"/>
            </a:avLst>
          </a:prstGeom>
          <a:solidFill>
            <a:schemeClr val="accent1"/>
          </a:solidFill>
        </p:spPr>
        <p:txBody>
          <a:bodyPr vert="vert270" lIns="64800" tIns="64800" rIns="64800" bIns="64800" rtlCol="0" anchor="ctr">
            <a:noAutofit/>
          </a:bodyPr>
          <a:lstStyle/>
          <a:p>
            <a:pPr marL="0" marR="0" lvl="0" indent="0" algn="ctr" defTabSz="779173" eaLnBrk="1" fontAlgn="auto" latinLnBrk="0" hangingPunct="1">
              <a:lnSpc>
                <a:spcPct val="100000"/>
              </a:lnSpc>
              <a:spcBef>
                <a:spcPts val="300"/>
              </a:spcBef>
              <a:spcAft>
                <a:spcPts val="300"/>
              </a:spcAft>
              <a:buClrTx/>
              <a:buSzTx/>
              <a:buFontTx/>
              <a:buNone/>
              <a:tabLst/>
              <a:defRPr/>
            </a:pPr>
            <a:r>
              <a:rPr kumimoji="0" lang="en-GB" sz="1400" b="1" i="0" u="none" strike="noStrike" kern="0" cap="none" spc="0" normalizeH="0" baseline="0" noProof="0">
                <a:ln>
                  <a:noFill/>
                </a:ln>
                <a:solidFill>
                  <a:srgbClr val="FFFFFF"/>
                </a:solidFill>
                <a:effectLst/>
                <a:uLnTx/>
                <a:uFillTx/>
              </a:rPr>
              <a:t>Original Deliverables</a:t>
            </a:r>
          </a:p>
        </p:txBody>
      </p:sp>
      <p:sp>
        <p:nvSpPr>
          <p:cNvPr id="42" name="MIO_OBJECT1">
            <a:extLst>
              <a:ext uri="{FF2B5EF4-FFF2-40B4-BE49-F238E27FC236}">
                <a16:creationId xmlns:a16="http://schemas.microsoft.com/office/drawing/2014/main" id="{5DFF51A5-03F0-D5DF-9066-E3FFB5223D4A}"/>
              </a:ext>
            </a:extLst>
          </p:cNvPr>
          <p:cNvSpPr>
            <a:spLocks/>
          </p:cNvSpPr>
          <p:nvPr/>
        </p:nvSpPr>
        <p:spPr>
          <a:xfrm>
            <a:off x="24140" y="3140968"/>
            <a:ext cx="815275" cy="2403535"/>
          </a:xfrm>
          <a:prstGeom prst="homePlate">
            <a:avLst>
              <a:gd name="adj" fmla="val 26059"/>
            </a:avLst>
          </a:prstGeom>
          <a:solidFill>
            <a:srgbClr val="00B050"/>
          </a:solidFill>
        </p:spPr>
        <p:txBody>
          <a:bodyPr vert="vert270" lIns="64800" tIns="64800" rIns="64800" bIns="64800" rtlCol="0" anchor="ctr">
            <a:noAutofit/>
          </a:bodyPr>
          <a:lstStyle/>
          <a:p>
            <a:pPr marL="0" marR="0" lvl="0" indent="0" algn="ctr" defTabSz="779173" eaLnBrk="1" fontAlgn="auto" latinLnBrk="0" hangingPunct="1">
              <a:lnSpc>
                <a:spcPct val="100000"/>
              </a:lnSpc>
              <a:spcBef>
                <a:spcPts val="300"/>
              </a:spcBef>
              <a:spcAft>
                <a:spcPts val="300"/>
              </a:spcAft>
              <a:buClrTx/>
              <a:buSzTx/>
              <a:buFontTx/>
              <a:buNone/>
              <a:tabLst/>
              <a:defRPr/>
            </a:pPr>
            <a:r>
              <a:rPr kumimoji="0" lang="en-GB" sz="1400" b="1" i="0" u="none" strike="noStrike" kern="0" cap="none" spc="0" normalizeH="0" baseline="0" noProof="0" dirty="0">
                <a:ln>
                  <a:noFill/>
                </a:ln>
                <a:solidFill>
                  <a:srgbClr val="FFFFFF"/>
                </a:solidFill>
                <a:effectLst/>
                <a:uLnTx/>
                <a:uFillTx/>
              </a:rPr>
              <a:t>Additional Deliverables</a:t>
            </a:r>
          </a:p>
        </p:txBody>
      </p:sp>
    </p:spTree>
    <p:extLst>
      <p:ext uri="{BB962C8B-B14F-4D97-AF65-F5344CB8AC3E}">
        <p14:creationId xmlns:p14="http://schemas.microsoft.com/office/powerpoint/2010/main" val="1978347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dissolve">
                                      <p:cBhvr>
                                        <p:cTn id="7" dur="500"/>
                                        <p:tgtEl>
                                          <p:spTgt spid="3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par>
                                <p:cTn id="17" presetID="9"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dissolve">
                                      <p:cBhvr>
                                        <p:cTn id="19" dur="500"/>
                                        <p:tgtEl>
                                          <p:spTgt spid="14"/>
                                        </p:tgtEl>
                                      </p:cBhvr>
                                    </p:animEffect>
                                  </p:childTnLst>
                                </p:cTn>
                              </p:par>
                              <p:par>
                                <p:cTn id="20" presetID="9"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500"/>
                                        <p:tgtEl>
                                          <p:spTgt spid="15"/>
                                        </p:tgtEl>
                                      </p:cBhvr>
                                    </p:animEffect>
                                  </p:childTnLst>
                                </p:cTn>
                              </p:par>
                              <p:par>
                                <p:cTn id="23" presetID="9"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dissolve">
                                      <p:cBhvr>
                                        <p:cTn id="25" dur="500"/>
                                        <p:tgtEl>
                                          <p:spTgt spid="18"/>
                                        </p:tgtEl>
                                      </p:cBhvr>
                                    </p:animEffect>
                                  </p:childTnLst>
                                </p:cTn>
                              </p:par>
                              <p:par>
                                <p:cTn id="26" presetID="9" presetClass="entr" presetSubtype="0"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dissolve">
                                      <p:cBhvr>
                                        <p:cTn id="28" dur="500"/>
                                        <p:tgtEl>
                                          <p:spTgt spid="26"/>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dissolve">
                                      <p:cBhvr>
                                        <p:cTn id="3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 grpId="0"/>
      <p:bldP spid="7" grpId="0"/>
      <p:bldP spid="37" grpId="0" animBg="1"/>
      <p:bldP spid="4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5</a:t>
            </a:fld>
            <a:endParaRPr lang="en-US"/>
          </a:p>
        </p:txBody>
      </p:sp>
      <p:sp>
        <p:nvSpPr>
          <p:cNvPr id="36" name="MIO_OBJECT1">
            <a:extLst>
              <a:ext uri="{FF2B5EF4-FFF2-40B4-BE49-F238E27FC236}">
                <a16:creationId xmlns:a16="http://schemas.microsoft.com/office/drawing/2014/main" id="{25441678-17D2-0CF1-A743-071269EEA0CE}"/>
              </a:ext>
            </a:extLst>
          </p:cNvPr>
          <p:cNvSpPr>
            <a:spLocks/>
          </p:cNvSpPr>
          <p:nvPr/>
        </p:nvSpPr>
        <p:spPr>
          <a:xfrm>
            <a:off x="6169112" y="1064972"/>
            <a:ext cx="2880000" cy="540000"/>
          </a:xfrm>
          <a:prstGeom prst="chevron">
            <a:avLst>
              <a:gd name="adj" fmla="val 35010"/>
            </a:avLst>
          </a:prstGeom>
          <a:solidFill>
            <a:srgbClr val="145785"/>
          </a:solidFill>
          <a:ln w="9525" cap="flat" cmpd="sng" algn="ctr">
            <a:noFill/>
            <a:prstDash val="solid"/>
          </a:ln>
          <a:effectLst/>
        </p:spPr>
        <p:txBody>
          <a:bodyPr lIns="90000" tIns="66472" rIns="90000" bIns="66472" rtlCol="0" anchor="ctr"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FFFFFF"/>
                </a:solidFill>
                <a:effectLst/>
                <a:uLnTx/>
                <a:uFillTx/>
                <a:latin typeface="Arial"/>
                <a:ea typeface="+mn-ea"/>
                <a:cs typeface="+mn-cs"/>
              </a:rPr>
              <a:t>Policy draft, review, refine and validate</a:t>
            </a:r>
          </a:p>
        </p:txBody>
      </p:sp>
      <p:sp>
        <p:nvSpPr>
          <p:cNvPr id="37" name="MIO_OBJECT1">
            <a:extLst>
              <a:ext uri="{FF2B5EF4-FFF2-40B4-BE49-F238E27FC236}">
                <a16:creationId xmlns:a16="http://schemas.microsoft.com/office/drawing/2014/main" id="{67691C63-9320-A4EE-7EB5-8A36671ADD3B}"/>
              </a:ext>
            </a:extLst>
          </p:cNvPr>
          <p:cNvSpPr>
            <a:spLocks/>
          </p:cNvSpPr>
          <p:nvPr/>
        </p:nvSpPr>
        <p:spPr>
          <a:xfrm>
            <a:off x="373564" y="1064902"/>
            <a:ext cx="3135158" cy="540000"/>
          </a:xfrm>
          <a:prstGeom prst="homePlate">
            <a:avLst>
              <a:gd name="adj" fmla="val 35010"/>
            </a:avLst>
          </a:prstGeom>
          <a:solidFill>
            <a:srgbClr val="145785"/>
          </a:solidFill>
          <a:ln w="9525" cap="flat" cmpd="sng" algn="ctr">
            <a:noFill/>
            <a:prstDash val="solid"/>
          </a:ln>
          <a:effectLst/>
        </p:spPr>
        <p:txBody>
          <a:bodyPr lIns="90000" tIns="66472" rIns="90000" bIns="66472" rtlCol="0" anchor="ctr"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FFFFFF"/>
                </a:solidFill>
                <a:effectLst/>
                <a:uLnTx/>
                <a:uFillTx/>
                <a:latin typeface="Arial"/>
                <a:ea typeface="+mn-ea"/>
                <a:cs typeface="+mn-cs"/>
              </a:rPr>
              <a:t>Information Review</a:t>
            </a:r>
          </a:p>
        </p:txBody>
      </p:sp>
      <p:sp>
        <p:nvSpPr>
          <p:cNvPr id="38" name="MIO_OBJECT1">
            <a:extLst>
              <a:ext uri="{FF2B5EF4-FFF2-40B4-BE49-F238E27FC236}">
                <a16:creationId xmlns:a16="http://schemas.microsoft.com/office/drawing/2014/main" id="{B3FC7AD4-8522-A7DE-C5B7-6FDA2B489DDE}"/>
              </a:ext>
            </a:extLst>
          </p:cNvPr>
          <p:cNvSpPr>
            <a:spLocks/>
          </p:cNvSpPr>
          <p:nvPr/>
        </p:nvSpPr>
        <p:spPr>
          <a:xfrm>
            <a:off x="3375670" y="1064972"/>
            <a:ext cx="2931862" cy="540000"/>
          </a:xfrm>
          <a:prstGeom prst="chevron">
            <a:avLst>
              <a:gd name="adj" fmla="val 35010"/>
            </a:avLst>
          </a:prstGeom>
          <a:solidFill>
            <a:srgbClr val="145785"/>
          </a:solidFill>
          <a:ln w="9525" cap="flat" cmpd="sng" algn="ctr">
            <a:noFill/>
            <a:prstDash val="solid"/>
          </a:ln>
          <a:effectLst/>
        </p:spPr>
        <p:txBody>
          <a:bodyPr lIns="90000" tIns="66472" rIns="90000" bIns="66472" rtlCol="0" anchor="ctr"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FFFFFF"/>
                </a:solidFill>
                <a:effectLst/>
                <a:uLnTx/>
                <a:uFillTx/>
                <a:latin typeface="Arial"/>
                <a:ea typeface="+mn-ea"/>
                <a:cs typeface="+mn-cs"/>
              </a:rPr>
              <a:t>Understand Procurement Structure/Activities/Process</a:t>
            </a:r>
          </a:p>
        </p:txBody>
      </p:sp>
      <p:sp>
        <p:nvSpPr>
          <p:cNvPr id="47" name="MIO_OBJECT1">
            <a:extLst>
              <a:ext uri="{FF2B5EF4-FFF2-40B4-BE49-F238E27FC236}">
                <a16:creationId xmlns:a16="http://schemas.microsoft.com/office/drawing/2014/main" id="{F72E671C-3BD0-4043-A058-F02008124ADA}"/>
              </a:ext>
            </a:extLst>
          </p:cNvPr>
          <p:cNvSpPr>
            <a:spLocks/>
          </p:cNvSpPr>
          <p:nvPr/>
        </p:nvSpPr>
        <p:spPr>
          <a:xfrm>
            <a:off x="8916059" y="1064972"/>
            <a:ext cx="2880000" cy="540000"/>
          </a:xfrm>
          <a:prstGeom prst="chevron">
            <a:avLst>
              <a:gd name="adj" fmla="val 35010"/>
            </a:avLst>
          </a:prstGeom>
          <a:solidFill>
            <a:srgbClr val="145785"/>
          </a:solidFill>
          <a:ln w="9525" cap="flat" cmpd="sng" algn="ctr">
            <a:noFill/>
            <a:prstDash val="solid"/>
          </a:ln>
          <a:effectLst/>
        </p:spPr>
        <p:txBody>
          <a:bodyPr lIns="90000" tIns="66472" rIns="90000" bIns="66472" rtlCol="0" anchor="ctr"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FFFFFF"/>
                </a:solidFill>
                <a:effectLst/>
                <a:uLnTx/>
                <a:uFillTx/>
                <a:latin typeface="Arial"/>
                <a:ea typeface="+mn-ea"/>
                <a:cs typeface="+mn-cs"/>
              </a:rPr>
              <a:t>Create final policy and strategic positioning</a:t>
            </a:r>
          </a:p>
        </p:txBody>
      </p:sp>
      <p:sp>
        <p:nvSpPr>
          <p:cNvPr id="50" name="1">
            <a:extLst>
              <a:ext uri="{FF2B5EF4-FFF2-40B4-BE49-F238E27FC236}">
                <a16:creationId xmlns:a16="http://schemas.microsoft.com/office/drawing/2014/main" id="{C9A33776-F608-F7AE-8F1B-216AD6E5FFA2}"/>
              </a:ext>
            </a:extLst>
          </p:cNvPr>
          <p:cNvSpPr>
            <a:spLocks noChangeArrowheads="1"/>
          </p:cNvSpPr>
          <p:nvPr>
            <p:custDataLst>
              <p:tags r:id="rId1"/>
            </p:custDataLst>
          </p:nvPr>
        </p:nvSpPr>
        <p:spPr bwMode="auto">
          <a:xfrm>
            <a:off x="224024" y="947734"/>
            <a:ext cx="299077" cy="323948"/>
          </a:xfrm>
          <a:prstGeom prst="ellipse">
            <a:avLst/>
          </a:prstGeom>
          <a:solidFill>
            <a:srgbClr val="FFFFFF"/>
          </a:solidFill>
          <a:ln w="9525" algn="ctr">
            <a:solidFill>
              <a:srgbClr val="145785"/>
            </a:solidFill>
            <a:round/>
            <a:headEnd/>
            <a:tailEnd/>
          </a:ln>
        </p:spPr>
        <p:txBody>
          <a:bodyPr wrap="none" lIns="104270" tIns="52136" rIns="104270" bIns="52136" anchor="ctr"/>
          <a:lstStyle/>
          <a:p>
            <a:pPr marL="0" marR="0" lvl="0" indent="0" algn="ctr" defTabSz="1042779"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145785"/>
                </a:solidFill>
                <a:effectLst/>
                <a:uLnTx/>
                <a:uFillTx/>
              </a:rPr>
              <a:t>1</a:t>
            </a:r>
          </a:p>
        </p:txBody>
      </p:sp>
      <p:sp>
        <p:nvSpPr>
          <p:cNvPr id="51" name="1">
            <a:extLst>
              <a:ext uri="{FF2B5EF4-FFF2-40B4-BE49-F238E27FC236}">
                <a16:creationId xmlns:a16="http://schemas.microsoft.com/office/drawing/2014/main" id="{E90534D1-8AE9-2F8A-FA3B-FAB2AC3C0EBC}"/>
              </a:ext>
            </a:extLst>
          </p:cNvPr>
          <p:cNvSpPr>
            <a:spLocks noChangeArrowheads="1"/>
          </p:cNvSpPr>
          <p:nvPr>
            <p:custDataLst>
              <p:tags r:id="rId2"/>
            </p:custDataLst>
          </p:nvPr>
        </p:nvSpPr>
        <p:spPr bwMode="auto">
          <a:xfrm>
            <a:off x="3321911" y="948351"/>
            <a:ext cx="299077" cy="323948"/>
          </a:xfrm>
          <a:prstGeom prst="ellipse">
            <a:avLst/>
          </a:prstGeom>
          <a:solidFill>
            <a:srgbClr val="FFFFFF"/>
          </a:solidFill>
          <a:ln w="9525" algn="ctr">
            <a:solidFill>
              <a:srgbClr val="145785"/>
            </a:solidFill>
            <a:round/>
            <a:headEnd/>
            <a:tailEnd/>
          </a:ln>
        </p:spPr>
        <p:txBody>
          <a:bodyPr wrap="none" lIns="104270" tIns="52136" rIns="104270" bIns="52136" anchor="ctr"/>
          <a:lstStyle/>
          <a:p>
            <a:pPr marL="0" marR="0" lvl="0" indent="0" algn="ctr" defTabSz="1042779"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145785"/>
                </a:solidFill>
                <a:effectLst/>
                <a:uLnTx/>
                <a:uFillTx/>
              </a:rPr>
              <a:t>2</a:t>
            </a:r>
          </a:p>
        </p:txBody>
      </p:sp>
      <p:sp>
        <p:nvSpPr>
          <p:cNvPr id="52" name="1">
            <a:extLst>
              <a:ext uri="{FF2B5EF4-FFF2-40B4-BE49-F238E27FC236}">
                <a16:creationId xmlns:a16="http://schemas.microsoft.com/office/drawing/2014/main" id="{64E88469-BC45-669A-B6A8-0AB24CBA364B}"/>
              </a:ext>
            </a:extLst>
          </p:cNvPr>
          <p:cNvSpPr>
            <a:spLocks noChangeArrowheads="1"/>
          </p:cNvSpPr>
          <p:nvPr>
            <p:custDataLst>
              <p:tags r:id="rId3"/>
            </p:custDataLst>
          </p:nvPr>
        </p:nvSpPr>
        <p:spPr bwMode="auto">
          <a:xfrm>
            <a:off x="6108058" y="947734"/>
            <a:ext cx="299077" cy="323948"/>
          </a:xfrm>
          <a:prstGeom prst="ellipse">
            <a:avLst/>
          </a:prstGeom>
          <a:solidFill>
            <a:srgbClr val="FFFFFF"/>
          </a:solidFill>
          <a:ln w="9525" algn="ctr">
            <a:solidFill>
              <a:srgbClr val="145785"/>
            </a:solidFill>
            <a:round/>
            <a:headEnd/>
            <a:tailEnd/>
          </a:ln>
        </p:spPr>
        <p:txBody>
          <a:bodyPr wrap="none" lIns="104270" tIns="52136" rIns="104270" bIns="52136" anchor="ctr"/>
          <a:lstStyle/>
          <a:p>
            <a:pPr marL="0" marR="0" lvl="0" indent="0" algn="ctr" defTabSz="1042779"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145785"/>
                </a:solidFill>
                <a:effectLst/>
                <a:uLnTx/>
                <a:uFillTx/>
              </a:rPr>
              <a:t>3</a:t>
            </a:r>
          </a:p>
        </p:txBody>
      </p:sp>
      <p:sp>
        <p:nvSpPr>
          <p:cNvPr id="53" name="1">
            <a:extLst>
              <a:ext uri="{FF2B5EF4-FFF2-40B4-BE49-F238E27FC236}">
                <a16:creationId xmlns:a16="http://schemas.microsoft.com/office/drawing/2014/main" id="{2EBF64A5-1720-5CFF-C992-7ABB7B8D4116}"/>
              </a:ext>
            </a:extLst>
          </p:cNvPr>
          <p:cNvSpPr>
            <a:spLocks noChangeArrowheads="1"/>
          </p:cNvSpPr>
          <p:nvPr>
            <p:custDataLst>
              <p:tags r:id="rId4"/>
            </p:custDataLst>
          </p:nvPr>
        </p:nvSpPr>
        <p:spPr bwMode="auto">
          <a:xfrm>
            <a:off x="8843415" y="947734"/>
            <a:ext cx="299077" cy="323948"/>
          </a:xfrm>
          <a:prstGeom prst="ellipse">
            <a:avLst/>
          </a:prstGeom>
          <a:solidFill>
            <a:srgbClr val="FFFFFF"/>
          </a:solidFill>
          <a:ln w="9525" algn="ctr">
            <a:solidFill>
              <a:srgbClr val="145785"/>
            </a:solidFill>
            <a:round/>
            <a:headEnd/>
            <a:tailEnd/>
          </a:ln>
        </p:spPr>
        <p:txBody>
          <a:bodyPr wrap="none" lIns="104270" tIns="52136" rIns="104270" bIns="52136" anchor="ctr"/>
          <a:lstStyle/>
          <a:p>
            <a:pPr marL="0" marR="0" lvl="0" indent="0" algn="ctr" defTabSz="1042779"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145785"/>
                </a:solidFill>
                <a:effectLst/>
                <a:uLnTx/>
                <a:uFillTx/>
              </a:rPr>
              <a:t>4</a:t>
            </a:r>
          </a:p>
        </p:txBody>
      </p:sp>
      <p:sp>
        <p:nvSpPr>
          <p:cNvPr id="60" name="Text Placeholder 7">
            <a:extLst>
              <a:ext uri="{FF2B5EF4-FFF2-40B4-BE49-F238E27FC236}">
                <a16:creationId xmlns:a16="http://schemas.microsoft.com/office/drawing/2014/main" id="{4E3E6BB6-50B5-17D5-54B2-4CFE82A300C9}"/>
              </a:ext>
            </a:extLst>
          </p:cNvPr>
          <p:cNvSpPr txBox="1">
            <a:spLocks/>
          </p:cNvSpPr>
          <p:nvPr/>
        </p:nvSpPr>
        <p:spPr>
          <a:xfrm>
            <a:off x="274425" y="152548"/>
            <a:ext cx="11376000" cy="432048"/>
          </a:xfrm>
          <a:prstGeom prst="rect">
            <a:avLst/>
          </a:prstGeom>
        </p:spPr>
        <p:txBody>
          <a:bodyPr vert="horz" lIns="91440" tIns="45720" rIns="91440" bIns="45720" rtlCol="0" anchor="ctr">
            <a:noAutofit/>
          </a:bodyPr>
          <a:lstStyle>
            <a:defPPr>
              <a:defRPr lang="en-US"/>
            </a:defPPr>
            <a:lvl1pPr>
              <a:lnSpc>
                <a:spcPct val="90000"/>
              </a:lnSpc>
              <a:spcBef>
                <a:spcPct val="0"/>
              </a:spcBef>
              <a:buNone/>
              <a:defRPr sz="3200" b="1">
                <a:latin typeface="Calibri" panose="020F0502020204030204" pitchFamily="34" charset="0"/>
                <a:ea typeface="+mj-ea"/>
                <a:cs typeface="Calibri" panose="020F0502020204030204" pitchFamily="34" charset="0"/>
              </a:defRPr>
            </a:lvl1pPr>
            <a:lvl2pPr marL="270000" marR="0" indent="-270000" algn="l" defTabSz="779173" rtl="0" eaLnBrk="1" fontAlgn="auto" latinLnBrk="0" hangingPunct="1">
              <a:lnSpc>
                <a:spcPct val="110000"/>
              </a:lnSpc>
              <a:spcBef>
                <a:spcPts val="600"/>
              </a:spcBef>
              <a:spcAft>
                <a:spcPts val="0"/>
              </a:spcAft>
              <a:buClr>
                <a:schemeClr val="accent2"/>
              </a:buClr>
              <a:buSzPct val="75000"/>
              <a:buFont typeface="Arial" panose="020B0604020202020204" pitchFamily="34" charset="0"/>
              <a:buChar char="►"/>
              <a:tabLst/>
              <a:defRPr sz="1600" b="0" kern="1200" baseline="0">
                <a:solidFill>
                  <a:schemeClr val="tx2"/>
                </a:solidFill>
                <a:latin typeface="+mn-lt"/>
                <a:ea typeface="+mn-ea"/>
                <a:cs typeface="+mn-cs"/>
              </a:defRPr>
            </a:lvl2pPr>
            <a:lvl3pPr marL="540000" marR="0" indent="-270000" algn="l" defTabSz="779173" rtl="0" eaLnBrk="1" fontAlgn="auto" latinLnBrk="0" hangingPunct="1">
              <a:lnSpc>
                <a:spcPct val="110000"/>
              </a:lnSpc>
              <a:spcBef>
                <a:spcPts val="300"/>
              </a:spcBef>
              <a:spcAft>
                <a:spcPts val="0"/>
              </a:spcAft>
              <a:buClr>
                <a:schemeClr val="accent2"/>
              </a:buClr>
              <a:buSzTx/>
              <a:buFont typeface="Arial" pitchFamily="34" charset="0"/>
              <a:buChar char="–"/>
              <a:tabLst/>
              <a:defRPr sz="1600" kern="1200">
                <a:solidFill>
                  <a:schemeClr val="tx2"/>
                </a:solidFill>
                <a:latin typeface="+mn-lt"/>
                <a:ea typeface="+mn-ea"/>
                <a:cs typeface="+mn-cs"/>
              </a:defRPr>
            </a:lvl3pPr>
            <a:lvl4pPr marL="810000" marR="0" indent="-270000" algn="l" defTabSz="779173" rtl="0" eaLnBrk="1" fontAlgn="auto" latinLnBrk="0" hangingPunct="1">
              <a:lnSpc>
                <a:spcPct val="110000"/>
              </a:lnSpc>
              <a:spcBef>
                <a:spcPts val="300"/>
              </a:spcBef>
              <a:spcAft>
                <a:spcPts val="0"/>
              </a:spcAft>
              <a:buClr>
                <a:schemeClr val="accent2"/>
              </a:buClr>
              <a:buSzTx/>
              <a:buFont typeface="Arial" pitchFamily="34" charset="0"/>
              <a:buChar char="•"/>
              <a:tabLst/>
              <a:defRPr sz="1600" kern="1200">
                <a:solidFill>
                  <a:schemeClr val="tx2"/>
                </a:solidFill>
                <a:latin typeface="+mn-lt"/>
                <a:ea typeface="+mn-ea"/>
                <a:cs typeface="+mn-cs"/>
              </a:defRPr>
            </a:lvl4pPr>
            <a:lvl5pPr marL="0" marR="0" indent="0" algn="l" defTabSz="779173" rtl="0" eaLnBrk="1" fontAlgn="auto" latinLnBrk="0" hangingPunct="1">
              <a:lnSpc>
                <a:spcPct val="110000"/>
              </a:lnSpc>
              <a:spcBef>
                <a:spcPts val="1200"/>
              </a:spcBef>
              <a:spcAft>
                <a:spcPts val="0"/>
              </a:spcAft>
              <a:buClrTx/>
              <a:buSzTx/>
              <a:buFont typeface="Arial" pitchFamily="34" charset="0"/>
              <a:buNone/>
              <a:tabLst/>
              <a:defRPr sz="1600" b="1" kern="1200">
                <a:solidFill>
                  <a:schemeClr val="tx2"/>
                </a:solidFill>
                <a:latin typeface="+mn-lt"/>
                <a:ea typeface="+mn-ea"/>
                <a:cs typeface="+mn-cs"/>
              </a:defRPr>
            </a:lvl5pPr>
            <a:lvl6pPr marL="270000" indent="-270000" algn="l" defTabSz="779173" rtl="0" eaLnBrk="1" latinLnBrk="0" hangingPunct="1">
              <a:lnSpc>
                <a:spcPct val="110000"/>
              </a:lnSpc>
              <a:spcBef>
                <a:spcPts val="600"/>
              </a:spcBef>
              <a:buFont typeface="+mj-lt"/>
              <a:buAutoNum type="arabicPeriod"/>
              <a:defRPr sz="1600" kern="1200">
                <a:solidFill>
                  <a:schemeClr val="tx2"/>
                </a:solidFill>
                <a:latin typeface="+mn-lt"/>
                <a:ea typeface="+mn-ea"/>
                <a:cs typeface="+mn-cs"/>
              </a:defRPr>
            </a:lvl6pPr>
            <a:lvl7pPr marL="540000" indent="-270000" algn="l" defTabSz="779173" rtl="0" eaLnBrk="1" latinLnBrk="0" hangingPunct="1">
              <a:lnSpc>
                <a:spcPct val="110000"/>
              </a:lnSpc>
              <a:spcBef>
                <a:spcPts val="300"/>
              </a:spcBef>
              <a:buFont typeface="+mj-lt"/>
              <a:buAutoNum type="alphaLcPeriod"/>
              <a:defRPr sz="1600" kern="1200">
                <a:solidFill>
                  <a:schemeClr val="tx2"/>
                </a:solidFill>
                <a:latin typeface="+mn-lt"/>
                <a:ea typeface="+mn-ea"/>
                <a:cs typeface="+mn-cs"/>
              </a:defRPr>
            </a:lvl7pPr>
            <a:lvl8pPr marL="270000" indent="-270000" algn="l" defTabSz="779173" rtl="0" eaLnBrk="1" latinLnBrk="0" hangingPunct="1">
              <a:lnSpc>
                <a:spcPct val="110000"/>
              </a:lnSpc>
              <a:spcBef>
                <a:spcPts val="1200"/>
              </a:spcBef>
              <a:buFont typeface="Wingdings" panose="05000000000000000000" pitchFamily="2" charset="2"/>
              <a:buChar char=""/>
              <a:defRPr sz="1600" kern="1200">
                <a:solidFill>
                  <a:schemeClr val="tx2"/>
                </a:solidFill>
                <a:latin typeface="+mn-lt"/>
                <a:ea typeface="+mn-ea"/>
                <a:cs typeface="+mn-cs"/>
              </a:defRPr>
            </a:lvl8pPr>
            <a:lvl9pPr marL="270000" indent="-270000" algn="l" defTabSz="779173" rtl="0" eaLnBrk="1" latinLnBrk="0" hangingPunct="1">
              <a:lnSpc>
                <a:spcPct val="110000"/>
              </a:lnSpc>
              <a:spcBef>
                <a:spcPts val="1200"/>
              </a:spcBef>
              <a:buFont typeface="Wingdings" panose="05000000000000000000" pitchFamily="2" charset="2"/>
              <a:buChar char="ü"/>
              <a:defRPr sz="1600" kern="1200">
                <a:solidFill>
                  <a:schemeClr val="tx2"/>
                </a:solidFill>
                <a:latin typeface="+mn-lt"/>
                <a:ea typeface="+mn-ea"/>
                <a:cs typeface="+mn-cs"/>
              </a:defRPr>
            </a:lvl9pPr>
          </a:lstStyle>
          <a:p>
            <a:r>
              <a:rPr lang="en-GB" sz="2800" dirty="0"/>
              <a:t>D1 - CERN environmentally responsible procurement policy </a:t>
            </a:r>
          </a:p>
        </p:txBody>
      </p:sp>
      <p:sp>
        <p:nvSpPr>
          <p:cNvPr id="63" name="TextBox 62">
            <a:extLst>
              <a:ext uri="{FF2B5EF4-FFF2-40B4-BE49-F238E27FC236}">
                <a16:creationId xmlns:a16="http://schemas.microsoft.com/office/drawing/2014/main" id="{61B4D8F5-6E63-6D83-7AE0-F312BE3FDE4C}"/>
              </a:ext>
            </a:extLst>
          </p:cNvPr>
          <p:cNvSpPr txBox="1"/>
          <p:nvPr/>
        </p:nvSpPr>
        <p:spPr>
          <a:xfrm>
            <a:off x="460374" y="3284984"/>
            <a:ext cx="11271252" cy="2031325"/>
          </a:xfrm>
          <a:prstGeom prst="rect">
            <a:avLst/>
          </a:prstGeom>
          <a:noFill/>
        </p:spPr>
        <p:txBody>
          <a:bodyPr wrap="square">
            <a:spAutoFit/>
          </a:bodyPr>
          <a:lstStyle/>
          <a:p>
            <a:pPr algn="ctr"/>
            <a:r>
              <a:rPr lang="en-GB" b="1" dirty="0">
                <a:solidFill>
                  <a:srgbClr val="00B050"/>
                </a:solidFill>
              </a:rPr>
              <a:t>The draft Environmental Responsible Procurement Policy </a:t>
            </a:r>
            <a:r>
              <a:rPr lang="en-CH" b="1" dirty="0">
                <a:solidFill>
                  <a:srgbClr val="00B050"/>
                </a:solidFill>
              </a:rPr>
              <a:t>will be sent to the ILOs this week!</a:t>
            </a:r>
          </a:p>
          <a:p>
            <a:pPr algn="ctr"/>
            <a:endParaRPr lang="en-CH" b="1" dirty="0">
              <a:solidFill>
                <a:srgbClr val="00B050"/>
              </a:solidFill>
            </a:endParaRPr>
          </a:p>
          <a:p>
            <a:pPr algn="ctr"/>
            <a:r>
              <a:rPr lang="en-CH" b="1" dirty="0">
                <a:solidFill>
                  <a:srgbClr val="00B050"/>
                </a:solidFill>
              </a:rPr>
              <a:t>Feedback by latest mid-October would be very welcome to integrate the comment before sendind the draft Policy to the Department Heads and present it for approval to the Enlarged Directorate this year.</a:t>
            </a:r>
          </a:p>
          <a:p>
            <a:pPr algn="ctr"/>
            <a:endParaRPr lang="en-CH" b="1" dirty="0">
              <a:solidFill>
                <a:srgbClr val="00B050"/>
              </a:solidFill>
            </a:endParaRPr>
          </a:p>
          <a:p>
            <a:pPr algn="ctr"/>
            <a:r>
              <a:rPr lang="en-CH" b="1" dirty="0">
                <a:solidFill>
                  <a:srgbClr val="00B050"/>
                </a:solidFill>
              </a:rPr>
              <a:t>A guideline document is foreseen to list, per Procurement Families, practical means to implement the Environmentally Responsible Policy.</a:t>
            </a:r>
          </a:p>
        </p:txBody>
      </p:sp>
      <p:sp>
        <p:nvSpPr>
          <p:cNvPr id="66" name="Footer Placeholder 4">
            <a:extLst>
              <a:ext uri="{FF2B5EF4-FFF2-40B4-BE49-F238E27FC236}">
                <a16:creationId xmlns:a16="http://schemas.microsoft.com/office/drawing/2014/main" id="{50380B4F-E20D-B3C6-776C-DBD49060FAC8}"/>
              </a:ext>
            </a:extLst>
          </p:cNvPr>
          <p:cNvSpPr>
            <a:spLocks noGrp="1"/>
          </p:cNvSpPr>
          <p:nvPr>
            <p:ph type="ftr" sz="quarter" idx="11"/>
          </p:nvPr>
        </p:nvSpPr>
        <p:spPr>
          <a:xfrm>
            <a:off x="1991544" y="6382474"/>
            <a:ext cx="7488832" cy="365125"/>
          </a:xfrm>
        </p:spPr>
        <p:txBody>
          <a:bodyPr/>
          <a:lstStyle/>
          <a:p>
            <a:r>
              <a:rPr lang="en-US" sz="1050" dirty="0"/>
              <a:t>E. </a:t>
            </a:r>
            <a:r>
              <a:rPr lang="en-US" sz="1050" dirty="0" err="1"/>
              <a:t>Cennini</a:t>
            </a:r>
            <a:r>
              <a:rPr lang="en-US" sz="1050" dirty="0"/>
              <a:t>, IPT-PI | CERN Environmentally Responsible Procurement Policy Project (CERP3)</a:t>
            </a:r>
          </a:p>
        </p:txBody>
      </p:sp>
      <p:sp>
        <p:nvSpPr>
          <p:cNvPr id="67" name="Rectangle 66">
            <a:extLst>
              <a:ext uri="{FF2B5EF4-FFF2-40B4-BE49-F238E27FC236}">
                <a16:creationId xmlns:a16="http://schemas.microsoft.com/office/drawing/2014/main" id="{D4A4B3E2-E8DF-7BDD-981C-B97316FD733E}"/>
              </a:ext>
            </a:extLst>
          </p:cNvPr>
          <p:cNvSpPr/>
          <p:nvPr/>
        </p:nvSpPr>
        <p:spPr>
          <a:xfrm>
            <a:off x="9624392" y="6441926"/>
            <a:ext cx="1296144" cy="246221"/>
          </a:xfrm>
          <a:prstGeom prst="rect">
            <a:avLst/>
          </a:prstGeom>
        </p:spPr>
        <p:txBody>
          <a:bodyPr wrap="square">
            <a:spAutoFit/>
          </a:bodyPr>
          <a:lstStyle/>
          <a:p>
            <a:pPr algn="ctr"/>
            <a:r>
              <a:rPr lang="en-GB" sz="1000" dirty="0">
                <a:latin typeface="+mj-lt"/>
                <a:cs typeface="Calibri" panose="020F0502020204030204" pitchFamily="34" charset="0"/>
              </a:rPr>
              <a:t>EDMS 2777358</a:t>
            </a:r>
          </a:p>
        </p:txBody>
      </p:sp>
      <p:sp>
        <p:nvSpPr>
          <p:cNvPr id="68" name="Date Placeholder 3">
            <a:extLst>
              <a:ext uri="{FF2B5EF4-FFF2-40B4-BE49-F238E27FC236}">
                <a16:creationId xmlns:a16="http://schemas.microsoft.com/office/drawing/2014/main" id="{D97D87EE-383B-F935-33DC-26E4141FFF44}"/>
              </a:ext>
            </a:extLst>
          </p:cNvPr>
          <p:cNvSpPr>
            <a:spLocks noGrp="1"/>
          </p:cNvSpPr>
          <p:nvPr>
            <p:ph type="dt" sz="half" idx="10"/>
          </p:nvPr>
        </p:nvSpPr>
        <p:spPr>
          <a:xfrm>
            <a:off x="992952" y="6382474"/>
            <a:ext cx="926583" cy="365125"/>
          </a:xfrm>
        </p:spPr>
        <p:txBody>
          <a:bodyPr/>
          <a:lstStyle/>
          <a:p>
            <a:pPr algn="ctr"/>
            <a:r>
              <a:rPr lang="en-US" dirty="0"/>
              <a:t>27.09.2022</a:t>
            </a:r>
          </a:p>
        </p:txBody>
      </p:sp>
      <p:sp>
        <p:nvSpPr>
          <p:cNvPr id="69" name="TextBox 68">
            <a:extLst>
              <a:ext uri="{FF2B5EF4-FFF2-40B4-BE49-F238E27FC236}">
                <a16:creationId xmlns:a16="http://schemas.microsoft.com/office/drawing/2014/main" id="{8C80FC35-9AF0-39A8-97F5-E045DF8D10FA}"/>
              </a:ext>
            </a:extLst>
          </p:cNvPr>
          <p:cNvSpPr txBox="1"/>
          <p:nvPr/>
        </p:nvSpPr>
        <p:spPr>
          <a:xfrm>
            <a:off x="3828476" y="2307543"/>
            <a:ext cx="4958111" cy="492443"/>
          </a:xfrm>
          <a:prstGeom prst="rect">
            <a:avLst/>
          </a:prstGeom>
          <a:noFill/>
        </p:spPr>
        <p:txBody>
          <a:bodyPr wrap="square" lIns="0" tIns="0" rIns="0" bIns="0" rtlCol="0">
            <a:spAutoFit/>
          </a:bodyPr>
          <a:lstStyle/>
          <a:p>
            <a:pPr algn="ctr"/>
            <a:r>
              <a:rPr lang="en-CH" sz="3200" b="1" dirty="0">
                <a:solidFill>
                  <a:srgbClr val="00B050"/>
                </a:solidFill>
              </a:rPr>
              <a:t>Draft Policy finalized</a:t>
            </a:r>
          </a:p>
        </p:txBody>
      </p:sp>
    </p:spTree>
    <p:extLst>
      <p:ext uri="{BB962C8B-B14F-4D97-AF65-F5344CB8AC3E}">
        <p14:creationId xmlns:p14="http://schemas.microsoft.com/office/powerpoint/2010/main" val="296873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dissolve">
                                      <p:cBhvr>
                                        <p:cTn id="7" dur="500"/>
                                        <p:tgtEl>
                                          <p:spTgt spid="3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dissolve">
                                      <p:cBhvr>
                                        <p:cTn id="10" dur="500"/>
                                        <p:tgtEl>
                                          <p:spTgt spid="3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dissolve">
                                      <p:cBhvr>
                                        <p:cTn id="13" dur="500"/>
                                        <p:tgtEl>
                                          <p:spTgt spid="38"/>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dissolve">
                                      <p:cBhvr>
                                        <p:cTn id="16" dur="500"/>
                                        <p:tgtEl>
                                          <p:spTgt spid="47"/>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dissolve">
                                      <p:cBhvr>
                                        <p:cTn id="19" dur="500"/>
                                        <p:tgtEl>
                                          <p:spTgt spid="50"/>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dissolve">
                                      <p:cBhvr>
                                        <p:cTn id="22" dur="500"/>
                                        <p:tgtEl>
                                          <p:spTgt spid="5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dissolve">
                                      <p:cBhvr>
                                        <p:cTn id="25" dur="500"/>
                                        <p:tgtEl>
                                          <p:spTgt spid="52"/>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dissolve">
                                      <p:cBhvr>
                                        <p:cTn id="28" dur="500"/>
                                        <p:tgtEl>
                                          <p:spTgt spid="53"/>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dissolve">
                                      <p:cBhvr>
                                        <p:cTn id="33" dur="500"/>
                                        <p:tgtEl>
                                          <p:spTgt spid="69"/>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63">
                                            <p:txEl>
                                              <p:pRg st="0" end="0"/>
                                            </p:txEl>
                                          </p:spTgt>
                                        </p:tgtEl>
                                        <p:attrNameLst>
                                          <p:attrName>style.visibility</p:attrName>
                                        </p:attrNameLst>
                                      </p:cBhvr>
                                      <p:to>
                                        <p:strVal val="visible"/>
                                      </p:to>
                                    </p:set>
                                    <p:animEffect transition="in" filter="dissolve">
                                      <p:cBhvr>
                                        <p:cTn id="38" dur="500"/>
                                        <p:tgtEl>
                                          <p:spTgt spid="63">
                                            <p:txEl>
                                              <p:pRg st="0" end="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63">
                                            <p:txEl>
                                              <p:pRg st="2" end="2"/>
                                            </p:txEl>
                                          </p:spTgt>
                                        </p:tgtEl>
                                        <p:attrNameLst>
                                          <p:attrName>style.visibility</p:attrName>
                                        </p:attrNameLst>
                                      </p:cBhvr>
                                      <p:to>
                                        <p:strVal val="visible"/>
                                      </p:to>
                                    </p:set>
                                    <p:animEffect transition="in" filter="dissolve">
                                      <p:cBhvr>
                                        <p:cTn id="43" dur="500"/>
                                        <p:tgtEl>
                                          <p:spTgt spid="63">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63">
                                            <p:txEl>
                                              <p:pRg st="4" end="4"/>
                                            </p:txEl>
                                          </p:spTgt>
                                        </p:tgtEl>
                                        <p:attrNameLst>
                                          <p:attrName>style.visibility</p:attrName>
                                        </p:attrNameLst>
                                      </p:cBhvr>
                                      <p:to>
                                        <p:strVal val="visible"/>
                                      </p:to>
                                    </p:set>
                                    <p:animEffect transition="in" filter="dissolve">
                                      <p:cBhvr>
                                        <p:cTn id="48" dur="500"/>
                                        <p:tgtEl>
                                          <p:spTgt spid="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47" grpId="0" animBg="1"/>
      <p:bldP spid="50" grpId="0" animBg="1"/>
      <p:bldP spid="51" grpId="0" animBg="1"/>
      <p:bldP spid="52" grpId="0" animBg="1"/>
      <p:bldP spid="53" grpId="0" animBg="1"/>
      <p:bldP spid="63" grpId="0" build="p"/>
      <p:bldP spid="6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a:ln>
                <a:noFill/>
              </a:ln>
              <a:solidFill>
                <a:srgbClr val="0033A0"/>
              </a:solidFill>
              <a:effectLst/>
              <a:uLnTx/>
              <a:uFillTx/>
              <a:latin typeface="Arial"/>
              <a:ea typeface="+mn-ea"/>
              <a:cs typeface="+mn-cs"/>
            </a:endParaRPr>
          </a:p>
        </p:txBody>
      </p:sp>
      <p:sp>
        <p:nvSpPr>
          <p:cNvPr id="6" name="ZoneTexte 5">
            <a:extLst>
              <a:ext uri="{FF2B5EF4-FFF2-40B4-BE49-F238E27FC236}">
                <a16:creationId xmlns:a16="http://schemas.microsoft.com/office/drawing/2014/main" id="{8D883304-A9DB-424A-97FE-4117226BF623}"/>
              </a:ext>
            </a:extLst>
          </p:cNvPr>
          <p:cNvSpPr txBox="1"/>
          <p:nvPr/>
        </p:nvSpPr>
        <p:spPr>
          <a:xfrm>
            <a:off x="-96688" y="803293"/>
            <a:ext cx="1944216"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srgbClr val="0033A0"/>
                </a:solidFill>
                <a:effectLst/>
                <a:uLnTx/>
                <a:uFillTx/>
                <a:latin typeface="Arial"/>
                <a:ea typeface="+mn-ea"/>
                <a:cs typeface="+mn-cs"/>
              </a:rPr>
              <a:t>IF</a:t>
            </a:r>
            <a:r>
              <a:rPr kumimoji="0" lang="en-GB" sz="1800" b="1" i="0" u="none" strike="noStrike" kern="1200" cap="none" spc="0" normalizeH="0" baseline="0" noProof="0" dirty="0">
                <a:ln>
                  <a:noFill/>
                </a:ln>
                <a:solidFill>
                  <a:srgbClr val="0033A0"/>
                </a:solidFill>
                <a:effectLst/>
                <a:uLnTx/>
                <a:uFillTx/>
                <a:latin typeface="Arial"/>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WHY buying?</a:t>
            </a:r>
          </a:p>
        </p:txBody>
      </p:sp>
      <p:cxnSp>
        <p:nvCxnSpPr>
          <p:cNvPr id="12" name="Connecteur droit 11">
            <a:extLst>
              <a:ext uri="{FF2B5EF4-FFF2-40B4-BE49-F238E27FC236}">
                <a16:creationId xmlns:a16="http://schemas.microsoft.com/office/drawing/2014/main" id="{322509A1-C31E-434E-823E-C3C0EAB0EEB9}"/>
              </a:ext>
            </a:extLst>
          </p:cNvPr>
          <p:cNvCxnSpPr>
            <a:cxnSpLocks/>
          </p:cNvCxnSpPr>
          <p:nvPr/>
        </p:nvCxnSpPr>
        <p:spPr>
          <a:xfrm>
            <a:off x="1795500" y="1317781"/>
            <a:ext cx="172475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3" name="ZoneTexte 12">
            <a:extLst>
              <a:ext uri="{FF2B5EF4-FFF2-40B4-BE49-F238E27FC236}">
                <a16:creationId xmlns:a16="http://schemas.microsoft.com/office/drawing/2014/main" id="{853BA580-FB55-C244-8A56-FC004A5C6D8A}"/>
              </a:ext>
            </a:extLst>
          </p:cNvPr>
          <p:cNvSpPr txBox="1"/>
          <p:nvPr/>
        </p:nvSpPr>
        <p:spPr>
          <a:xfrm>
            <a:off x="1813144" y="742199"/>
            <a:ext cx="1689462" cy="55399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As user/owner?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Functional approach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KPIs e.g. % recycled</a:t>
            </a:r>
          </a:p>
        </p:txBody>
      </p:sp>
      <p:sp>
        <p:nvSpPr>
          <p:cNvPr id="15" name="ZoneTexte 14">
            <a:extLst>
              <a:ext uri="{FF2B5EF4-FFF2-40B4-BE49-F238E27FC236}">
                <a16:creationId xmlns:a16="http://schemas.microsoft.com/office/drawing/2014/main" id="{3BA33ABC-D664-7543-B1D9-9BC68B66DCA3}"/>
              </a:ext>
            </a:extLst>
          </p:cNvPr>
          <p:cNvSpPr txBox="1"/>
          <p:nvPr/>
        </p:nvSpPr>
        <p:spPr>
          <a:xfrm>
            <a:off x="1792083" y="1374181"/>
            <a:ext cx="1728167"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1" u="none" strike="noStrike" kern="1200" cap="none" spc="0" normalizeH="0" baseline="0" noProof="0">
                <a:ln>
                  <a:noFill/>
                </a:ln>
                <a:solidFill>
                  <a:srgbClr val="00B050"/>
                </a:solidFill>
                <a:effectLst/>
                <a:uLnTx/>
                <a:uFillTx/>
                <a:latin typeface="Arial"/>
                <a:ea typeface="+mn-ea"/>
                <a:cs typeface="+mn-cs"/>
              </a:rPr>
              <a:t>Challenge the need!</a:t>
            </a:r>
          </a:p>
        </p:txBody>
      </p:sp>
      <p:sp>
        <p:nvSpPr>
          <p:cNvPr id="20" name="ZoneTexte 19">
            <a:extLst>
              <a:ext uri="{FF2B5EF4-FFF2-40B4-BE49-F238E27FC236}">
                <a16:creationId xmlns:a16="http://schemas.microsoft.com/office/drawing/2014/main" id="{212614C3-0B04-3941-BA1C-F5503762315E}"/>
              </a:ext>
            </a:extLst>
          </p:cNvPr>
          <p:cNvSpPr txBox="1"/>
          <p:nvPr/>
        </p:nvSpPr>
        <p:spPr>
          <a:xfrm>
            <a:off x="1603219" y="2597837"/>
            <a:ext cx="2044509"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 WHAT do I buy?</a:t>
            </a:r>
          </a:p>
        </p:txBody>
      </p:sp>
      <p:cxnSp>
        <p:nvCxnSpPr>
          <p:cNvPr id="21" name="Connecteur droit 20">
            <a:extLst>
              <a:ext uri="{FF2B5EF4-FFF2-40B4-BE49-F238E27FC236}">
                <a16:creationId xmlns:a16="http://schemas.microsoft.com/office/drawing/2014/main" id="{9B88B461-30B1-D44D-930B-E2C8678633AD}"/>
              </a:ext>
            </a:extLst>
          </p:cNvPr>
          <p:cNvCxnSpPr>
            <a:cxnSpLocks/>
          </p:cNvCxnSpPr>
          <p:nvPr/>
        </p:nvCxnSpPr>
        <p:spPr>
          <a:xfrm>
            <a:off x="3673655" y="2771491"/>
            <a:ext cx="292895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A2CBFEF1-EBFA-684E-8F53-24A42EC5DF93}"/>
              </a:ext>
            </a:extLst>
          </p:cNvPr>
          <p:cNvSpPr txBox="1"/>
          <p:nvPr/>
        </p:nvSpPr>
        <p:spPr>
          <a:xfrm>
            <a:off x="3674313" y="2194411"/>
            <a:ext cx="3018252" cy="55399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Eco-design/Life Cycle Analysis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Resource optimization (water/energy)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Total Cost of Ownership (TCO)</a:t>
            </a:r>
          </a:p>
        </p:txBody>
      </p:sp>
      <p:sp>
        <p:nvSpPr>
          <p:cNvPr id="23" name="ZoneTexte 22">
            <a:extLst>
              <a:ext uri="{FF2B5EF4-FFF2-40B4-BE49-F238E27FC236}">
                <a16:creationId xmlns:a16="http://schemas.microsoft.com/office/drawing/2014/main" id="{A937028C-6852-D042-871D-329F00BC1CA7}"/>
              </a:ext>
            </a:extLst>
          </p:cNvPr>
          <p:cNvSpPr txBox="1"/>
          <p:nvPr/>
        </p:nvSpPr>
        <p:spPr>
          <a:xfrm>
            <a:off x="3670238" y="2843499"/>
            <a:ext cx="1816384" cy="36933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1" u="none" strike="noStrike" kern="1200" cap="none" spc="0" normalizeH="0" baseline="0" noProof="0" dirty="0">
                <a:ln>
                  <a:noFill/>
                </a:ln>
                <a:solidFill>
                  <a:srgbClr val="00B050"/>
                </a:solidFill>
                <a:effectLst/>
                <a:uLnTx/>
                <a:uFillTx/>
                <a:latin typeface="Arial"/>
                <a:ea typeface="+mn-ea"/>
                <a:cs typeface="+mn-cs"/>
              </a:rPr>
              <a:t>Polluting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1" u="none" strike="noStrike" kern="1200" cap="none" spc="0" normalizeH="0" baseline="0" noProof="0" dirty="0">
                <a:ln>
                  <a:noFill/>
                </a:ln>
                <a:solidFill>
                  <a:srgbClr val="00B050"/>
                </a:solidFill>
                <a:effectLst/>
                <a:uLnTx/>
                <a:uFillTx/>
                <a:latin typeface="Arial"/>
                <a:ea typeface="+mn-ea"/>
                <a:cs typeface="+mn-cs"/>
              </a:rPr>
              <a:t>Carbon footprint?</a:t>
            </a:r>
          </a:p>
        </p:txBody>
      </p:sp>
      <p:cxnSp>
        <p:nvCxnSpPr>
          <p:cNvPr id="25" name="Connecteur droit 24">
            <a:extLst>
              <a:ext uri="{FF2B5EF4-FFF2-40B4-BE49-F238E27FC236}">
                <a16:creationId xmlns:a16="http://schemas.microsoft.com/office/drawing/2014/main" id="{4C693D02-0A15-9B43-916E-52E105AC7462}"/>
              </a:ext>
            </a:extLst>
          </p:cNvPr>
          <p:cNvCxnSpPr>
            <a:cxnSpLocks/>
          </p:cNvCxnSpPr>
          <p:nvPr/>
        </p:nvCxnSpPr>
        <p:spPr>
          <a:xfrm>
            <a:off x="7968208" y="5822466"/>
            <a:ext cx="192418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5CF5244C-79FD-D64E-8D08-D1A9F40C4677}"/>
              </a:ext>
            </a:extLst>
          </p:cNvPr>
          <p:cNvSpPr txBox="1"/>
          <p:nvPr/>
        </p:nvSpPr>
        <p:spPr>
          <a:xfrm>
            <a:off x="7968208" y="5229200"/>
            <a:ext cx="2065685" cy="55399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Reasoned negotiation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Suppliers’ performance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Respect of commitments</a:t>
            </a:r>
          </a:p>
        </p:txBody>
      </p:sp>
      <p:sp>
        <p:nvSpPr>
          <p:cNvPr id="30" name="ZoneTexte 29">
            <a:extLst>
              <a:ext uri="{FF2B5EF4-FFF2-40B4-BE49-F238E27FC236}">
                <a16:creationId xmlns:a16="http://schemas.microsoft.com/office/drawing/2014/main" id="{09CC1E72-A5B1-9541-9872-439DDD6D2FEA}"/>
              </a:ext>
            </a:extLst>
          </p:cNvPr>
          <p:cNvSpPr txBox="1"/>
          <p:nvPr/>
        </p:nvSpPr>
        <p:spPr>
          <a:xfrm>
            <a:off x="7968208" y="5856367"/>
            <a:ext cx="1799921" cy="36933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1" u="none" strike="noStrike" kern="1200" cap="none" spc="0" normalizeH="0" baseline="0" noProof="0" dirty="0">
                <a:ln>
                  <a:noFill/>
                </a:ln>
                <a:solidFill>
                  <a:srgbClr val="00B050"/>
                </a:solidFill>
                <a:effectLst/>
                <a:uLnTx/>
                <a:uFillTx/>
                <a:latin typeface="Arial"/>
                <a:ea typeface="+mn-ea"/>
                <a:cs typeface="+mn-cs"/>
              </a:rPr>
              <a:t>Fair competition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1" u="none" strike="noStrike" kern="1200" cap="none" spc="0" normalizeH="0" baseline="0" noProof="0" dirty="0">
                <a:ln>
                  <a:noFill/>
                </a:ln>
                <a:solidFill>
                  <a:srgbClr val="00B050"/>
                </a:solidFill>
                <a:effectLst/>
                <a:uLnTx/>
                <a:uFillTx/>
                <a:latin typeface="Arial"/>
                <a:ea typeface="+mn-ea"/>
                <a:cs typeface="+mn-cs"/>
              </a:rPr>
              <a:t>Payment deadline</a:t>
            </a:r>
          </a:p>
        </p:txBody>
      </p:sp>
      <p:sp>
        <p:nvSpPr>
          <p:cNvPr id="31" name="ZoneTexte 30">
            <a:extLst>
              <a:ext uri="{FF2B5EF4-FFF2-40B4-BE49-F238E27FC236}">
                <a16:creationId xmlns:a16="http://schemas.microsoft.com/office/drawing/2014/main" id="{7A6BA7BC-5205-D34B-8654-7AD28D734753}"/>
              </a:ext>
            </a:extLst>
          </p:cNvPr>
          <p:cNvSpPr txBox="1"/>
          <p:nvPr/>
        </p:nvSpPr>
        <p:spPr>
          <a:xfrm>
            <a:off x="3458187" y="4090614"/>
            <a:ext cx="2286965"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 WHO I buy from?</a:t>
            </a:r>
          </a:p>
        </p:txBody>
      </p:sp>
      <p:cxnSp>
        <p:nvCxnSpPr>
          <p:cNvPr id="32" name="Connecteur droit 31">
            <a:extLst>
              <a:ext uri="{FF2B5EF4-FFF2-40B4-BE49-F238E27FC236}">
                <a16:creationId xmlns:a16="http://schemas.microsoft.com/office/drawing/2014/main" id="{B056ED85-096A-A342-BEF7-AC6C95E2030C}"/>
              </a:ext>
            </a:extLst>
          </p:cNvPr>
          <p:cNvCxnSpPr>
            <a:cxnSpLocks/>
          </p:cNvCxnSpPr>
          <p:nvPr/>
        </p:nvCxnSpPr>
        <p:spPr>
          <a:xfrm>
            <a:off x="5523353" y="4261310"/>
            <a:ext cx="248441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3" name="ZoneTexte 32">
            <a:extLst>
              <a:ext uri="{FF2B5EF4-FFF2-40B4-BE49-F238E27FC236}">
                <a16:creationId xmlns:a16="http://schemas.microsoft.com/office/drawing/2014/main" id="{E517B436-B3C7-2745-BDDA-CECE253C289C}"/>
              </a:ext>
            </a:extLst>
          </p:cNvPr>
          <p:cNvSpPr txBox="1"/>
          <p:nvPr/>
        </p:nvSpPr>
        <p:spPr>
          <a:xfrm>
            <a:off x="5559686" y="3656637"/>
            <a:ext cx="2653150" cy="55399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(Very) Poorly balanced Countries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Labels/Certification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Local purchase/Diversity</a:t>
            </a:r>
          </a:p>
        </p:txBody>
      </p:sp>
      <p:sp>
        <p:nvSpPr>
          <p:cNvPr id="34" name="ZoneTexte 33">
            <a:extLst>
              <a:ext uri="{FF2B5EF4-FFF2-40B4-BE49-F238E27FC236}">
                <a16:creationId xmlns:a16="http://schemas.microsoft.com/office/drawing/2014/main" id="{5390ED07-D982-CD44-9078-CD05301CC3ED}"/>
              </a:ext>
            </a:extLst>
          </p:cNvPr>
          <p:cNvSpPr txBox="1"/>
          <p:nvPr/>
        </p:nvSpPr>
        <p:spPr>
          <a:xfrm>
            <a:off x="5519936" y="4323918"/>
            <a:ext cx="2487831" cy="36933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1" u="none" strike="noStrike" kern="1200" cap="none" spc="0" normalizeH="0" baseline="0" noProof="0" dirty="0">
                <a:ln>
                  <a:noFill/>
                </a:ln>
                <a:solidFill>
                  <a:srgbClr val="00B050"/>
                </a:solidFill>
                <a:effectLst/>
                <a:uLnTx/>
                <a:uFillTx/>
                <a:latin typeface="Arial"/>
                <a:ea typeface="+mn-ea"/>
                <a:cs typeface="+mn-cs"/>
              </a:rPr>
              <a:t>Reciprocal dependencies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1" u="none" strike="noStrike" kern="1200" cap="none" spc="0" normalizeH="0" baseline="0" noProof="0" dirty="0">
                <a:ln>
                  <a:noFill/>
                </a:ln>
                <a:solidFill>
                  <a:srgbClr val="00B050"/>
                </a:solidFill>
                <a:effectLst/>
                <a:uLnTx/>
                <a:uFillTx/>
                <a:latin typeface="Arial"/>
                <a:ea typeface="+mn-ea"/>
                <a:cs typeface="+mn-cs"/>
              </a:rPr>
              <a:t>Duty of vigilance/Compliance</a:t>
            </a:r>
          </a:p>
        </p:txBody>
      </p:sp>
      <p:cxnSp>
        <p:nvCxnSpPr>
          <p:cNvPr id="18" name="Connecteur en angle 17">
            <a:extLst>
              <a:ext uri="{FF2B5EF4-FFF2-40B4-BE49-F238E27FC236}">
                <a16:creationId xmlns:a16="http://schemas.microsoft.com/office/drawing/2014/main" id="{E2BC085B-E5FE-F84D-9722-9D6F4CB422D4}"/>
              </a:ext>
            </a:extLst>
          </p:cNvPr>
          <p:cNvCxnSpPr>
            <a:cxnSpLocks/>
            <a:endCxn id="20" idx="1"/>
          </p:cNvCxnSpPr>
          <p:nvPr/>
        </p:nvCxnSpPr>
        <p:spPr>
          <a:xfrm>
            <a:off x="176414" y="1418385"/>
            <a:ext cx="1426805" cy="1317952"/>
          </a:xfrm>
          <a:prstGeom prst="bentConnector3">
            <a:avLst>
              <a:gd name="adj1" fmla="val 31998"/>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5" name="Connecteur en angle 34">
            <a:extLst>
              <a:ext uri="{FF2B5EF4-FFF2-40B4-BE49-F238E27FC236}">
                <a16:creationId xmlns:a16="http://schemas.microsoft.com/office/drawing/2014/main" id="{DEA7D776-D6CD-A64F-AE0C-81F0A12278E7}"/>
              </a:ext>
            </a:extLst>
          </p:cNvPr>
          <p:cNvCxnSpPr>
            <a:cxnSpLocks/>
            <a:endCxn id="31" idx="1"/>
          </p:cNvCxnSpPr>
          <p:nvPr/>
        </p:nvCxnSpPr>
        <p:spPr>
          <a:xfrm>
            <a:off x="1703512" y="2947990"/>
            <a:ext cx="1754675" cy="1281124"/>
          </a:xfrm>
          <a:prstGeom prst="bentConnector3">
            <a:avLst>
              <a:gd name="adj1" fmla="val 32434"/>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1" name="Connecteur en angle 40">
            <a:extLst>
              <a:ext uri="{FF2B5EF4-FFF2-40B4-BE49-F238E27FC236}">
                <a16:creationId xmlns:a16="http://schemas.microsoft.com/office/drawing/2014/main" id="{AFB0D45C-2337-4049-8093-A8BBD228A294}"/>
              </a:ext>
            </a:extLst>
          </p:cNvPr>
          <p:cNvCxnSpPr>
            <a:cxnSpLocks/>
            <a:endCxn id="24" idx="1"/>
          </p:cNvCxnSpPr>
          <p:nvPr/>
        </p:nvCxnSpPr>
        <p:spPr>
          <a:xfrm>
            <a:off x="3553158" y="4440767"/>
            <a:ext cx="2576792" cy="1449931"/>
          </a:xfrm>
          <a:prstGeom prst="bentConnector3">
            <a:avLst>
              <a:gd name="adj1" fmla="val 19697"/>
            </a:avLst>
          </a:prstGeom>
          <a:ln w="57150">
            <a:tailEnd type="triangle"/>
          </a:ln>
        </p:spPr>
        <p:style>
          <a:lnRef idx="1">
            <a:schemeClr val="accent1"/>
          </a:lnRef>
          <a:fillRef idx="0">
            <a:schemeClr val="accent1"/>
          </a:fillRef>
          <a:effectRef idx="0">
            <a:schemeClr val="accent1"/>
          </a:effectRef>
          <a:fontRef idx="minor">
            <a:schemeClr val="tx1"/>
          </a:fontRef>
        </p:style>
      </p:cxnSp>
      <p:grpSp>
        <p:nvGrpSpPr>
          <p:cNvPr id="104" name="Groupe 103">
            <a:extLst>
              <a:ext uri="{FF2B5EF4-FFF2-40B4-BE49-F238E27FC236}">
                <a16:creationId xmlns:a16="http://schemas.microsoft.com/office/drawing/2014/main" id="{1B38E243-B610-724C-8331-68E7D329C602}"/>
              </a:ext>
            </a:extLst>
          </p:cNvPr>
          <p:cNvGrpSpPr/>
          <p:nvPr/>
        </p:nvGrpSpPr>
        <p:grpSpPr>
          <a:xfrm>
            <a:off x="6129950" y="5752198"/>
            <a:ext cx="2054282" cy="317348"/>
            <a:chOff x="7896062" y="5260422"/>
            <a:chExt cx="2054282" cy="317348"/>
          </a:xfrm>
        </p:grpSpPr>
        <p:sp>
          <p:nvSpPr>
            <p:cNvPr id="24" name="ZoneTexte 23">
              <a:extLst>
                <a:ext uri="{FF2B5EF4-FFF2-40B4-BE49-F238E27FC236}">
                  <a16:creationId xmlns:a16="http://schemas.microsoft.com/office/drawing/2014/main" id="{2E8AADBC-49E5-FD40-9D6C-1B59C9EC8C6A}"/>
                </a:ext>
              </a:extLst>
            </p:cNvPr>
            <p:cNvSpPr txBox="1"/>
            <p:nvPr/>
          </p:nvSpPr>
          <p:spPr>
            <a:xfrm>
              <a:off x="7896062" y="5260422"/>
              <a:ext cx="2054282"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 HOW do I buy?</a:t>
              </a:r>
            </a:p>
          </p:txBody>
        </p:sp>
        <p:cxnSp>
          <p:nvCxnSpPr>
            <p:cNvPr id="94" name="Connecteur droit 93">
              <a:extLst>
                <a:ext uri="{FF2B5EF4-FFF2-40B4-BE49-F238E27FC236}">
                  <a16:creationId xmlns:a16="http://schemas.microsoft.com/office/drawing/2014/main" id="{0B1E7249-3E25-7548-95FF-F552B110A5CA}"/>
                </a:ext>
              </a:extLst>
            </p:cNvPr>
            <p:cNvCxnSpPr>
              <a:cxnSpLocks/>
            </p:cNvCxnSpPr>
            <p:nvPr/>
          </p:nvCxnSpPr>
          <p:spPr>
            <a:xfrm>
              <a:off x="7942939" y="5577770"/>
              <a:ext cx="570084" cy="0"/>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121" name="Groupe 120">
            <a:extLst>
              <a:ext uri="{FF2B5EF4-FFF2-40B4-BE49-F238E27FC236}">
                <a16:creationId xmlns:a16="http://schemas.microsoft.com/office/drawing/2014/main" id="{4FF12FC0-FB68-0E40-9080-ED3B1B1E0641}"/>
              </a:ext>
            </a:extLst>
          </p:cNvPr>
          <p:cNvGrpSpPr/>
          <p:nvPr/>
        </p:nvGrpSpPr>
        <p:grpSpPr>
          <a:xfrm>
            <a:off x="989362" y="4889786"/>
            <a:ext cx="1599696" cy="1002861"/>
            <a:chOff x="759164" y="4086816"/>
            <a:chExt cx="2456516" cy="1454407"/>
          </a:xfrm>
        </p:grpSpPr>
        <p:pic>
          <p:nvPicPr>
            <p:cNvPr id="100" name="Image 99">
              <a:extLst>
                <a:ext uri="{FF2B5EF4-FFF2-40B4-BE49-F238E27FC236}">
                  <a16:creationId xmlns:a16="http://schemas.microsoft.com/office/drawing/2014/main" id="{1CC1B453-01D5-A94E-B734-E34FFDC031C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3821" y="4086816"/>
              <a:ext cx="2411859" cy="1204276"/>
            </a:xfrm>
            <a:prstGeom prst="rect">
              <a:avLst/>
            </a:prstGeom>
          </p:spPr>
        </p:pic>
        <p:sp>
          <p:nvSpPr>
            <p:cNvPr id="101" name="ZoneTexte 100">
              <a:extLst>
                <a:ext uri="{FF2B5EF4-FFF2-40B4-BE49-F238E27FC236}">
                  <a16:creationId xmlns:a16="http://schemas.microsoft.com/office/drawing/2014/main" id="{4B2BE765-4944-7242-8FC5-2C5B7BACA31A}"/>
                </a:ext>
              </a:extLst>
            </p:cNvPr>
            <p:cNvSpPr txBox="1"/>
            <p:nvPr/>
          </p:nvSpPr>
          <p:spPr>
            <a:xfrm>
              <a:off x="759164" y="5318046"/>
              <a:ext cx="2456516" cy="22317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1" u="none" strike="noStrike" kern="1200" cap="none" spc="0" normalizeH="0" baseline="0" noProof="0">
                  <a:ln>
                    <a:noFill/>
                  </a:ln>
                  <a:solidFill>
                    <a:srgbClr val="0033A0"/>
                  </a:solidFill>
                  <a:effectLst/>
                  <a:uLnTx/>
                  <a:uFillTx/>
                  <a:latin typeface="Arial"/>
                  <a:ea typeface="+mn-ea"/>
                  <a:cs typeface="+mn-cs"/>
                </a:rPr>
                <a:t>Sustainable Procurement</a:t>
              </a:r>
            </a:p>
          </p:txBody>
        </p:sp>
      </p:grpSp>
      <p:sp>
        <p:nvSpPr>
          <p:cNvPr id="124" name="Rectangle 123">
            <a:extLst>
              <a:ext uri="{FF2B5EF4-FFF2-40B4-BE49-F238E27FC236}">
                <a16:creationId xmlns:a16="http://schemas.microsoft.com/office/drawing/2014/main" id="{F2DE3977-EDE8-1243-8CBC-16BCDC36A450}"/>
              </a:ext>
            </a:extLst>
          </p:cNvPr>
          <p:cNvSpPr/>
          <p:nvPr/>
        </p:nvSpPr>
        <p:spPr>
          <a:xfrm>
            <a:off x="6497429" y="1159705"/>
            <a:ext cx="4610117" cy="21544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800" b="0" i="0" u="none" strike="noStrike" kern="1200" cap="none" spc="0" normalizeH="0" baseline="0" noProof="0" err="1">
                <a:ln>
                  <a:noFill/>
                </a:ln>
                <a:solidFill>
                  <a:srgbClr val="000000"/>
                </a:solidFill>
                <a:effectLst/>
                <a:uLnTx/>
                <a:uFillTx/>
                <a:latin typeface="Trebuchet MS" panose="020B0703020202090204" pitchFamily="34" charset="0"/>
                <a:ea typeface="+mn-ea"/>
                <a:cs typeface="+mn-cs"/>
              </a:rPr>
              <a:t>Procurement</a:t>
            </a:r>
            <a:r>
              <a:rPr kumimoji="0" lang="fr-CH" sz="800" b="0" i="0" u="none" strike="noStrike" kern="1200" cap="none" spc="0" normalizeH="0" baseline="0" noProof="0">
                <a:ln>
                  <a:noFill/>
                </a:ln>
                <a:solidFill>
                  <a:srgbClr val="000000"/>
                </a:solidFill>
                <a:effectLst/>
                <a:uLnTx/>
                <a:uFillTx/>
                <a:latin typeface="Trebuchet MS" panose="020B0703020202090204" pitchFamily="34" charset="0"/>
                <a:ea typeface="+mn-ea"/>
                <a:cs typeface="+mn-cs"/>
              </a:rPr>
              <a:t> Supplies &gt;200 KCHF –  Module 1: </a:t>
            </a:r>
            <a:r>
              <a:rPr kumimoji="0" lang="fr-CH" sz="800" b="0" i="0" u="none" strike="noStrike" kern="1200" cap="none" spc="0" normalizeH="0" baseline="0" noProof="0" err="1">
                <a:ln>
                  <a:noFill/>
                </a:ln>
                <a:solidFill>
                  <a:srgbClr val="000000"/>
                </a:solidFill>
                <a:effectLst/>
                <a:uLnTx/>
                <a:uFillTx/>
                <a:latin typeface="Trebuchet MS" panose="020B0703020202090204" pitchFamily="34" charset="0"/>
                <a:ea typeface="+mn-ea"/>
                <a:cs typeface="+mn-cs"/>
              </a:rPr>
              <a:t>Procurement</a:t>
            </a:r>
            <a:r>
              <a:rPr kumimoji="0" lang="fr-CH" sz="800" b="0" i="0" u="none" strike="noStrike" kern="1200" cap="none" spc="0" normalizeH="0" baseline="0" noProof="0">
                <a:ln>
                  <a:noFill/>
                </a:ln>
                <a:solidFill>
                  <a:srgbClr val="000000"/>
                </a:solidFill>
                <a:effectLst/>
                <a:uLnTx/>
                <a:uFillTx/>
                <a:latin typeface="Trebuchet MS" panose="020B0703020202090204" pitchFamily="34" charset="0"/>
                <a:ea typeface="+mn-ea"/>
                <a:cs typeface="+mn-cs"/>
              </a:rPr>
              <a:t> </a:t>
            </a:r>
            <a:r>
              <a:rPr kumimoji="0" lang="fr-CH" sz="800" b="0" i="0" u="none" strike="noStrike" kern="1200" cap="none" spc="0" normalizeH="0" baseline="0" noProof="0" err="1">
                <a:ln>
                  <a:noFill/>
                </a:ln>
                <a:solidFill>
                  <a:srgbClr val="000000"/>
                </a:solidFill>
                <a:effectLst/>
                <a:uLnTx/>
                <a:uFillTx/>
                <a:latin typeface="Trebuchet MS" panose="020B0703020202090204" pitchFamily="34" charset="0"/>
                <a:ea typeface="+mn-ea"/>
                <a:cs typeface="+mn-cs"/>
              </a:rPr>
              <a:t>Rules</a:t>
            </a:r>
            <a:r>
              <a:rPr kumimoji="0" lang="fr-CH" sz="800" b="0" i="0" u="none" strike="noStrike" kern="1200" cap="none" spc="0" normalizeH="0" baseline="0" noProof="0">
                <a:ln>
                  <a:noFill/>
                </a:ln>
                <a:solidFill>
                  <a:srgbClr val="000000"/>
                </a:solidFill>
                <a:effectLst/>
                <a:uLnTx/>
                <a:uFillTx/>
                <a:latin typeface="Trebuchet MS" panose="020B0703020202090204" pitchFamily="34" charset="0"/>
                <a:ea typeface="+mn-ea"/>
                <a:cs typeface="+mn-cs"/>
              </a:rPr>
              <a:t>, </a:t>
            </a:r>
            <a:r>
              <a:rPr kumimoji="0" lang="fr-CH" sz="800" b="0" i="0" u="none" strike="noStrike" kern="1200" cap="none" spc="0" normalizeH="0" baseline="0" noProof="0" err="1">
                <a:ln>
                  <a:noFill/>
                </a:ln>
                <a:solidFill>
                  <a:srgbClr val="000000"/>
                </a:solidFill>
                <a:effectLst/>
                <a:uLnTx/>
                <a:uFillTx/>
                <a:latin typeface="Trebuchet MS" panose="020B0703020202090204" pitchFamily="34" charset="0"/>
                <a:ea typeface="+mn-ea"/>
                <a:cs typeface="+mn-cs"/>
              </a:rPr>
              <a:t>Strategy</a:t>
            </a:r>
            <a:r>
              <a:rPr kumimoji="0" lang="fr-CH" sz="800" b="0" i="0" u="none" strike="noStrike" kern="1200" cap="none" spc="0" normalizeH="0" baseline="0" noProof="0">
                <a:ln>
                  <a:noFill/>
                </a:ln>
                <a:solidFill>
                  <a:srgbClr val="000000"/>
                </a:solidFill>
                <a:effectLst/>
                <a:uLnTx/>
                <a:uFillTx/>
                <a:latin typeface="Trebuchet MS" panose="020B0703020202090204" pitchFamily="34" charset="0"/>
                <a:ea typeface="+mn-ea"/>
                <a:cs typeface="+mn-cs"/>
              </a:rPr>
              <a:t> and </a:t>
            </a:r>
            <a:r>
              <a:rPr kumimoji="0" lang="fr-CH" sz="800" b="0" i="0" u="none" strike="noStrike" kern="1200" cap="none" spc="0" normalizeH="0" baseline="0" noProof="0" err="1">
                <a:ln>
                  <a:noFill/>
                </a:ln>
                <a:solidFill>
                  <a:srgbClr val="000000"/>
                </a:solidFill>
                <a:effectLst/>
                <a:uLnTx/>
                <a:uFillTx/>
                <a:latin typeface="Trebuchet MS" panose="020B0703020202090204" pitchFamily="34" charset="0"/>
                <a:ea typeface="+mn-ea"/>
                <a:cs typeface="+mn-cs"/>
              </a:rPr>
              <a:t>Market</a:t>
            </a:r>
            <a:r>
              <a:rPr kumimoji="0" lang="fr-CH" sz="800" b="0" i="0" u="none" strike="noStrike" kern="1200" cap="none" spc="0" normalizeH="0" baseline="0" noProof="0">
                <a:ln>
                  <a:noFill/>
                </a:ln>
                <a:solidFill>
                  <a:srgbClr val="000000"/>
                </a:solidFill>
                <a:effectLst/>
                <a:uLnTx/>
                <a:uFillTx/>
                <a:latin typeface="Trebuchet MS" panose="020B0703020202090204" pitchFamily="34" charset="0"/>
                <a:ea typeface="+mn-ea"/>
                <a:cs typeface="+mn-cs"/>
              </a:rPr>
              <a:t> Survey</a:t>
            </a:r>
            <a:endParaRPr kumimoji="0" lang="en-GB" sz="800" b="0" i="0" u="none" strike="noStrike" kern="1200" cap="none" spc="0" normalizeH="0" baseline="0" noProof="0">
              <a:ln>
                <a:noFill/>
              </a:ln>
              <a:solidFill>
                <a:srgbClr val="0033A0"/>
              </a:solidFill>
              <a:effectLst/>
              <a:uLnTx/>
              <a:uFillTx/>
              <a:latin typeface="Arial"/>
              <a:ea typeface="+mn-ea"/>
              <a:cs typeface="+mn-cs"/>
            </a:endParaRPr>
          </a:p>
        </p:txBody>
      </p:sp>
      <p:pic>
        <p:nvPicPr>
          <p:cNvPr id="128" name="Image 127">
            <a:extLst>
              <a:ext uri="{FF2B5EF4-FFF2-40B4-BE49-F238E27FC236}">
                <a16:creationId xmlns:a16="http://schemas.microsoft.com/office/drawing/2014/main" id="{09E6D053-AD58-964A-8BB7-872598E611A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13344" y="647055"/>
            <a:ext cx="2895662" cy="1341452"/>
          </a:xfrm>
          <a:prstGeom prst="rect">
            <a:avLst/>
          </a:prstGeom>
          <a:ln>
            <a:solidFill>
              <a:schemeClr val="accent6">
                <a:lumMod val="50000"/>
              </a:schemeClr>
            </a:solidFill>
          </a:ln>
        </p:spPr>
      </p:pic>
      <p:pic>
        <p:nvPicPr>
          <p:cNvPr id="129" name="Image 128">
            <a:extLst>
              <a:ext uri="{FF2B5EF4-FFF2-40B4-BE49-F238E27FC236}">
                <a16:creationId xmlns:a16="http://schemas.microsoft.com/office/drawing/2014/main" id="{B1CDDBFC-2D60-DB40-A210-1D650DA9EE1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72064" y="1994143"/>
            <a:ext cx="2508029" cy="1550890"/>
          </a:xfrm>
          <a:prstGeom prst="rect">
            <a:avLst/>
          </a:prstGeom>
          <a:ln>
            <a:solidFill>
              <a:schemeClr val="accent6">
                <a:lumMod val="50000"/>
              </a:schemeClr>
            </a:solidFill>
          </a:ln>
        </p:spPr>
      </p:pic>
      <p:pic>
        <p:nvPicPr>
          <p:cNvPr id="130" name="Image 129">
            <a:extLst>
              <a:ext uri="{FF2B5EF4-FFF2-40B4-BE49-F238E27FC236}">
                <a16:creationId xmlns:a16="http://schemas.microsoft.com/office/drawing/2014/main" id="{F21034DC-6FB3-1B4F-8B53-185E3FFB5C3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907562" y="2040573"/>
            <a:ext cx="514571" cy="164291"/>
          </a:xfrm>
          <a:prstGeom prst="rect">
            <a:avLst/>
          </a:prstGeom>
        </p:spPr>
      </p:pic>
      <p:pic>
        <p:nvPicPr>
          <p:cNvPr id="131" name="Image 130">
            <a:extLst>
              <a:ext uri="{FF2B5EF4-FFF2-40B4-BE49-F238E27FC236}">
                <a16:creationId xmlns:a16="http://schemas.microsoft.com/office/drawing/2014/main" id="{8F20DD2C-AAB6-E34C-9EB6-18D0A4982A1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852805" y="3333679"/>
            <a:ext cx="432048" cy="253381"/>
          </a:xfrm>
          <a:prstGeom prst="rect">
            <a:avLst/>
          </a:prstGeom>
          <a:ln>
            <a:solidFill>
              <a:schemeClr val="accent6">
                <a:lumMod val="50000"/>
              </a:schemeClr>
            </a:solidFill>
          </a:ln>
        </p:spPr>
      </p:pic>
      <p:pic>
        <p:nvPicPr>
          <p:cNvPr id="135" name="Image 134">
            <a:extLst>
              <a:ext uri="{FF2B5EF4-FFF2-40B4-BE49-F238E27FC236}">
                <a16:creationId xmlns:a16="http://schemas.microsoft.com/office/drawing/2014/main" id="{C530C1A3-5A86-C245-8683-CF58961F3AC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184232" y="3665287"/>
            <a:ext cx="1376378" cy="1563913"/>
          </a:xfrm>
          <a:prstGeom prst="rect">
            <a:avLst/>
          </a:prstGeom>
        </p:spPr>
      </p:pic>
      <p:sp>
        <p:nvSpPr>
          <p:cNvPr id="149" name="Title 1">
            <a:extLst>
              <a:ext uri="{FF2B5EF4-FFF2-40B4-BE49-F238E27FC236}">
                <a16:creationId xmlns:a16="http://schemas.microsoft.com/office/drawing/2014/main" id="{720A9CED-EF14-0146-9B6D-DA19E11CBA23}"/>
              </a:ext>
            </a:extLst>
          </p:cNvPr>
          <p:cNvSpPr>
            <a:spLocks noGrp="1"/>
          </p:cNvSpPr>
          <p:nvPr>
            <p:ph type="title"/>
          </p:nvPr>
        </p:nvSpPr>
        <p:spPr>
          <a:xfrm>
            <a:off x="10272464" y="5797393"/>
            <a:ext cx="1700184" cy="367911"/>
          </a:xfrm>
          <a:ln>
            <a:solidFill>
              <a:schemeClr val="accent6">
                <a:lumMod val="50000"/>
              </a:schemeClr>
            </a:solidFill>
          </a:ln>
        </p:spPr>
        <p:txBody>
          <a:bodyPr anchor="ctr">
            <a:normAutofit/>
          </a:bodyPr>
          <a:lstStyle/>
          <a:p>
            <a:pPr algn="ctr"/>
            <a:r>
              <a:rPr lang="fr-CH" sz="900"/>
              <a:t>Code of </a:t>
            </a:r>
            <a:r>
              <a:rPr lang="fr-CH" sz="900" err="1"/>
              <a:t>professional</a:t>
            </a:r>
            <a:r>
              <a:rPr lang="fr-CH" sz="900"/>
              <a:t> </a:t>
            </a:r>
            <a:r>
              <a:rPr lang="fr-CH" sz="900" err="1"/>
              <a:t>ethics</a:t>
            </a:r>
            <a:br>
              <a:rPr lang="fr-CH" sz="800" b="0"/>
            </a:br>
            <a:r>
              <a:rPr lang="fr-CH" sz="800" b="0"/>
              <a:t> </a:t>
            </a:r>
            <a:r>
              <a:rPr lang="fr-CH" sz="600" b="0">
                <a:hlinkClick r:id="rId9"/>
              </a:rPr>
              <a:t>https://procurement.web.cern.ch/en/code-of-professional-ethics</a:t>
            </a:r>
            <a:endParaRPr lang="fr-CH" sz="600" b="0"/>
          </a:p>
        </p:txBody>
      </p:sp>
      <p:sp>
        <p:nvSpPr>
          <p:cNvPr id="4" name="TextBox 3">
            <a:extLst>
              <a:ext uri="{FF2B5EF4-FFF2-40B4-BE49-F238E27FC236}">
                <a16:creationId xmlns:a16="http://schemas.microsoft.com/office/drawing/2014/main" id="{CF10A72C-78D0-5A8B-CDD2-784BFB957CCE}"/>
              </a:ext>
            </a:extLst>
          </p:cNvPr>
          <p:cNvSpPr txBox="1"/>
          <p:nvPr/>
        </p:nvSpPr>
        <p:spPr>
          <a:xfrm>
            <a:off x="0" y="97468"/>
            <a:ext cx="12191999" cy="523220"/>
          </a:xfrm>
          <a:prstGeom prst="rect">
            <a:avLst/>
          </a:prstGeom>
          <a:noFill/>
        </p:spPr>
        <p:txBody>
          <a:bodyPr wrap="square" rtlCol="0">
            <a:spAutoFit/>
          </a:bodyPr>
          <a:lstStyle>
            <a:defPPr>
              <a:defRPr lang="en-US"/>
            </a:defPPr>
            <a:lvl1pPr algn="ctr">
              <a:defRPr sz="280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033A0"/>
                </a:solidFill>
                <a:effectLst/>
                <a:uLnTx/>
                <a:uFillTx/>
                <a:latin typeface="Arial"/>
                <a:ea typeface="+mn-ea"/>
                <a:cs typeface="+mn-cs"/>
              </a:rPr>
              <a:t>CERN Environmentally Responsible Procurement Policy Key Concepts</a:t>
            </a:r>
            <a:endParaRPr kumimoji="0" lang="en-CH" sz="2800" b="1" i="0" u="none" strike="noStrike" kern="1200" cap="none" spc="0" normalizeH="0" baseline="0" noProof="0" dirty="0">
              <a:ln>
                <a:noFill/>
              </a:ln>
              <a:solidFill>
                <a:srgbClr val="0033A0"/>
              </a:solidFill>
              <a:effectLst/>
              <a:uLnTx/>
              <a:uFillTx/>
              <a:latin typeface="Arial"/>
              <a:ea typeface="+mn-ea"/>
              <a:cs typeface="+mn-cs"/>
            </a:endParaRPr>
          </a:p>
        </p:txBody>
      </p:sp>
      <p:sp>
        <p:nvSpPr>
          <p:cNvPr id="3" name="Date Placeholder 3">
            <a:extLst>
              <a:ext uri="{FF2B5EF4-FFF2-40B4-BE49-F238E27FC236}">
                <a16:creationId xmlns:a16="http://schemas.microsoft.com/office/drawing/2014/main" id="{75F3A69E-A456-B9E7-6F41-C99F9969E1E8}"/>
              </a:ext>
            </a:extLst>
          </p:cNvPr>
          <p:cNvSpPr>
            <a:spLocks noGrp="1"/>
          </p:cNvSpPr>
          <p:nvPr>
            <p:ph type="dt" sz="half" idx="10"/>
          </p:nvPr>
        </p:nvSpPr>
        <p:spPr>
          <a:xfrm>
            <a:off x="992952" y="6381099"/>
            <a:ext cx="774887"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033A0"/>
                </a:solidFill>
                <a:latin typeface="Arial"/>
              </a:rPr>
              <a:t>2</a:t>
            </a:r>
            <a:r>
              <a:rPr kumimoji="0" lang="en-US" sz="1000" b="0" i="0" u="none" strike="noStrike" kern="1200" cap="none" spc="0" normalizeH="0" baseline="0" noProof="0" dirty="0">
                <a:ln>
                  <a:noFill/>
                </a:ln>
                <a:solidFill>
                  <a:srgbClr val="0033A0"/>
                </a:solidFill>
                <a:effectLst/>
                <a:uLnTx/>
                <a:uFillTx/>
                <a:latin typeface="Arial"/>
                <a:ea typeface="+mn-ea"/>
                <a:cs typeface="+mn-cs"/>
              </a:rPr>
              <a:t>7.09.2022</a:t>
            </a:r>
          </a:p>
        </p:txBody>
      </p:sp>
      <p:sp>
        <p:nvSpPr>
          <p:cNvPr id="7" name="Footer Placeholder 4">
            <a:extLst>
              <a:ext uri="{FF2B5EF4-FFF2-40B4-BE49-F238E27FC236}">
                <a16:creationId xmlns:a16="http://schemas.microsoft.com/office/drawing/2014/main" id="{EF33EA13-B2B2-2C9E-4C8B-7A88579E5ECD}"/>
              </a:ext>
            </a:extLst>
          </p:cNvPr>
          <p:cNvSpPr>
            <a:spLocks noGrp="1"/>
          </p:cNvSpPr>
          <p:nvPr>
            <p:ph type="ftr" sz="quarter" idx="11"/>
          </p:nvPr>
        </p:nvSpPr>
        <p:spPr>
          <a:xfrm>
            <a:off x="2133154" y="6381099"/>
            <a:ext cx="7548045" cy="365125"/>
          </a:xfrm>
        </p:spPr>
        <p:txBody>
          <a:bodyPr/>
          <a:lstStyle/>
          <a:p>
            <a:pPr lvl="0">
              <a:defRPr/>
            </a:pPr>
            <a:r>
              <a:rPr kumimoji="0" lang="en-US" sz="1050" b="0" i="0" u="none" strike="noStrike" kern="1200" cap="none" spc="0" normalizeH="0" baseline="0" noProof="0" dirty="0">
                <a:ln>
                  <a:noFill/>
                </a:ln>
                <a:solidFill>
                  <a:srgbClr val="0033A0"/>
                </a:solidFill>
                <a:effectLst/>
                <a:uLnTx/>
                <a:uFillTx/>
                <a:latin typeface="Arial"/>
                <a:ea typeface="+mn-ea"/>
                <a:cs typeface="+mn-cs"/>
              </a:rPr>
              <a:t>E. Cennini, IPT-PI | </a:t>
            </a:r>
            <a:r>
              <a:rPr lang="en-US" sz="1050" dirty="0">
                <a:solidFill>
                  <a:srgbClr val="0033A0"/>
                </a:solidFill>
              </a:rPr>
              <a:t>CERN Environmentally Responsible Procurement Policy Project (CERP3)</a:t>
            </a:r>
            <a:endParaRPr kumimoji="0" lang="en-US" sz="1050" b="0" i="0" u="none" strike="noStrike" kern="1200" cap="none" spc="0" normalizeH="0" baseline="0" noProof="0" dirty="0">
              <a:ln>
                <a:noFill/>
              </a:ln>
              <a:solidFill>
                <a:srgbClr val="0033A0"/>
              </a:solidFill>
              <a:effectLst/>
              <a:uLnTx/>
              <a:uFillTx/>
              <a:latin typeface="Arial"/>
              <a:ea typeface="+mn-ea"/>
              <a:cs typeface="+mn-cs"/>
            </a:endParaRPr>
          </a:p>
        </p:txBody>
      </p:sp>
      <p:sp>
        <p:nvSpPr>
          <p:cNvPr id="8" name="Rectangle 7">
            <a:extLst>
              <a:ext uri="{FF2B5EF4-FFF2-40B4-BE49-F238E27FC236}">
                <a16:creationId xmlns:a16="http://schemas.microsoft.com/office/drawing/2014/main" id="{17736E94-91ED-29AB-2D0F-F31B511C7C4F}"/>
              </a:ext>
            </a:extLst>
          </p:cNvPr>
          <p:cNvSpPr/>
          <p:nvPr/>
        </p:nvSpPr>
        <p:spPr>
          <a:xfrm>
            <a:off x="10143316" y="6440550"/>
            <a:ext cx="1296144" cy="246221"/>
          </a:xfrm>
          <a:prstGeom prst="rect">
            <a:avLst/>
          </a:prstGeom>
        </p:spPr>
        <p:txBody>
          <a:bodyPr wrap="square">
            <a:spAutoFit/>
          </a:bodyPr>
          <a:lstStyle/>
          <a:p>
            <a:pPr lvl="0" algn="ctr">
              <a:defRPr/>
            </a:pPr>
            <a:r>
              <a:rPr lang="en-GB" sz="1000" dirty="0">
                <a:solidFill>
                  <a:srgbClr val="0033A0"/>
                </a:solidFill>
                <a:cs typeface="Calibri" panose="020F0502020204030204" pitchFamily="34" charset="0"/>
              </a:rPr>
              <a:t>EDMS 2777358</a:t>
            </a:r>
            <a:endParaRPr kumimoji="0" lang="en-GB" sz="1000" b="0" i="0" u="none" strike="noStrike" kern="1200" cap="none" spc="0" normalizeH="0" baseline="0" noProof="0" dirty="0">
              <a:ln>
                <a:noFill/>
              </a:ln>
              <a:solidFill>
                <a:srgbClr val="0033A0"/>
              </a:solidFill>
              <a:effectLst/>
              <a:uLnTx/>
              <a:uFillTx/>
              <a:latin typeface="Arial"/>
              <a:ea typeface="+mn-ea"/>
              <a:cs typeface="Calibri" panose="020F0502020204030204" pitchFamily="34" charset="0"/>
            </a:endParaRPr>
          </a:p>
        </p:txBody>
      </p:sp>
    </p:spTree>
    <p:extLst>
      <p:ext uri="{BB962C8B-B14F-4D97-AF65-F5344CB8AC3E}">
        <p14:creationId xmlns:p14="http://schemas.microsoft.com/office/powerpoint/2010/main" val="78439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dissolve">
                                      <p:cBhvr>
                                        <p:cTn id="10" dur="500"/>
                                        <p:tgtEl>
                                          <p:spTgt spid="1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ssolve">
                                      <p:cBhvr>
                                        <p:cTn id="13" dur="500"/>
                                        <p:tgtEl>
                                          <p:spTgt spid="1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dissolve">
                                      <p:cBhvr>
                                        <p:cTn id="16" dur="500"/>
                                        <p:tgtEl>
                                          <p:spTgt spid="15"/>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24"/>
                                        </p:tgtEl>
                                        <p:attrNameLst>
                                          <p:attrName>style.visibility</p:attrName>
                                        </p:attrNameLst>
                                      </p:cBhvr>
                                      <p:to>
                                        <p:strVal val="visible"/>
                                      </p:to>
                                    </p:set>
                                    <p:animEffect transition="in" filter="dissolve">
                                      <p:cBhvr>
                                        <p:cTn id="19" dur="500"/>
                                        <p:tgtEl>
                                          <p:spTgt spid="124"/>
                                        </p:tgtEl>
                                      </p:cBhvr>
                                    </p:animEffect>
                                  </p:childTnLst>
                                </p:cTn>
                              </p:par>
                              <p:par>
                                <p:cTn id="20" presetID="9" presetClass="entr" presetSubtype="0" fill="hold" nodeType="withEffect">
                                  <p:stCondLst>
                                    <p:cond delay="0"/>
                                  </p:stCondLst>
                                  <p:childTnLst>
                                    <p:set>
                                      <p:cBhvr>
                                        <p:cTn id="21" dur="1" fill="hold">
                                          <p:stCondLst>
                                            <p:cond delay="0"/>
                                          </p:stCondLst>
                                        </p:cTn>
                                        <p:tgtEl>
                                          <p:spTgt spid="128"/>
                                        </p:tgtEl>
                                        <p:attrNameLst>
                                          <p:attrName>style.visibility</p:attrName>
                                        </p:attrNameLst>
                                      </p:cBhvr>
                                      <p:to>
                                        <p:strVal val="visible"/>
                                      </p:to>
                                    </p:set>
                                    <p:animEffect transition="in" filter="dissolve">
                                      <p:cBhvr>
                                        <p:cTn id="22" dur="500"/>
                                        <p:tgtEl>
                                          <p:spTgt spid="128"/>
                                        </p:tgtEl>
                                      </p:cBhvr>
                                    </p:animEffect>
                                  </p:childTnLst>
                                </p:cTn>
                              </p:par>
                            </p:childTnLst>
                          </p:cTn>
                        </p:par>
                      </p:childTnLst>
                    </p:cTn>
                  </p:par>
                  <p:par>
                    <p:cTn id="23" fill="hold">
                      <p:stCondLst>
                        <p:cond delay="indefinite"/>
                      </p:stCondLst>
                      <p:childTnLst>
                        <p:par>
                          <p:cTn id="24" fill="hold">
                            <p:stCondLst>
                              <p:cond delay="0"/>
                            </p:stCondLst>
                            <p:childTnLst>
                              <p:par>
                                <p:cTn id="25" presetID="17" presetClass="entr" presetSubtype="1"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ppt_x</p:attrName>
                                        </p:attrNameLst>
                                      </p:cBhvr>
                                      <p:tavLst>
                                        <p:tav tm="0">
                                          <p:val>
                                            <p:strVal val="#ppt_x"/>
                                          </p:val>
                                        </p:tav>
                                        <p:tav tm="100000">
                                          <p:val>
                                            <p:strVal val="#ppt_x"/>
                                          </p:val>
                                        </p:tav>
                                      </p:tavLst>
                                    </p:anim>
                                    <p:anim calcmode="lin" valueType="num">
                                      <p:cBhvr>
                                        <p:cTn id="28" dur="500" fill="hold"/>
                                        <p:tgtEl>
                                          <p:spTgt spid="18"/>
                                        </p:tgtEl>
                                        <p:attrNameLst>
                                          <p:attrName>ppt_y</p:attrName>
                                        </p:attrNameLst>
                                      </p:cBhvr>
                                      <p:tavLst>
                                        <p:tav tm="0">
                                          <p:val>
                                            <p:strVal val="#ppt_y-#ppt_h/2"/>
                                          </p:val>
                                        </p:tav>
                                        <p:tav tm="100000">
                                          <p:val>
                                            <p:strVal val="#ppt_y"/>
                                          </p:val>
                                        </p:tav>
                                      </p:tavLst>
                                    </p:anim>
                                    <p:anim calcmode="lin" valueType="num">
                                      <p:cBhvr>
                                        <p:cTn id="29" dur="500" fill="hold"/>
                                        <p:tgtEl>
                                          <p:spTgt spid="18"/>
                                        </p:tgtEl>
                                        <p:attrNameLst>
                                          <p:attrName>ppt_w</p:attrName>
                                        </p:attrNameLst>
                                      </p:cBhvr>
                                      <p:tavLst>
                                        <p:tav tm="0">
                                          <p:val>
                                            <p:strVal val="#ppt_w"/>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dissolve">
                                      <p:cBhvr>
                                        <p:cTn id="35" dur="500"/>
                                        <p:tgtEl>
                                          <p:spTgt spid="20"/>
                                        </p:tgtEl>
                                      </p:cBhvr>
                                    </p:animEffect>
                                  </p:childTnLst>
                                </p:cTn>
                              </p:par>
                              <p:par>
                                <p:cTn id="36" presetID="9" presetClass="entr" presetSubtype="0"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dissolve">
                                      <p:cBhvr>
                                        <p:cTn id="38" dur="500"/>
                                        <p:tgtEl>
                                          <p:spTgt spid="21"/>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dissolve">
                                      <p:cBhvr>
                                        <p:cTn id="41" dur="500"/>
                                        <p:tgtEl>
                                          <p:spTgt spid="22"/>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dissolve">
                                      <p:cBhvr>
                                        <p:cTn id="44" dur="500"/>
                                        <p:tgtEl>
                                          <p:spTgt spid="23"/>
                                        </p:tgtEl>
                                      </p:cBhvr>
                                    </p:animEffect>
                                  </p:childTnLst>
                                </p:cTn>
                              </p:par>
                              <p:par>
                                <p:cTn id="45" presetID="9" presetClass="entr" presetSubtype="0" fill="hold" nodeType="with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dissolve">
                                      <p:cBhvr>
                                        <p:cTn id="47" dur="500"/>
                                        <p:tgtEl>
                                          <p:spTgt spid="129"/>
                                        </p:tgtEl>
                                      </p:cBhvr>
                                    </p:animEffect>
                                  </p:childTnLst>
                                </p:cTn>
                              </p:par>
                              <p:par>
                                <p:cTn id="48" presetID="9" presetClass="entr" presetSubtype="0" fill="hold" nodeType="withEffect">
                                  <p:stCondLst>
                                    <p:cond delay="0"/>
                                  </p:stCondLst>
                                  <p:childTnLst>
                                    <p:set>
                                      <p:cBhvr>
                                        <p:cTn id="49" dur="1" fill="hold">
                                          <p:stCondLst>
                                            <p:cond delay="0"/>
                                          </p:stCondLst>
                                        </p:cTn>
                                        <p:tgtEl>
                                          <p:spTgt spid="130"/>
                                        </p:tgtEl>
                                        <p:attrNameLst>
                                          <p:attrName>style.visibility</p:attrName>
                                        </p:attrNameLst>
                                      </p:cBhvr>
                                      <p:to>
                                        <p:strVal val="visible"/>
                                      </p:to>
                                    </p:set>
                                    <p:animEffect transition="in" filter="dissolve">
                                      <p:cBhvr>
                                        <p:cTn id="50" dur="500"/>
                                        <p:tgtEl>
                                          <p:spTgt spid="130"/>
                                        </p:tgtEl>
                                      </p:cBhvr>
                                    </p:animEffect>
                                  </p:childTnLst>
                                </p:cTn>
                              </p:par>
                              <p:par>
                                <p:cTn id="51" presetID="9" presetClass="entr" presetSubtype="0" fill="hold" nodeType="withEffect">
                                  <p:stCondLst>
                                    <p:cond delay="0"/>
                                  </p:stCondLst>
                                  <p:childTnLst>
                                    <p:set>
                                      <p:cBhvr>
                                        <p:cTn id="52" dur="1" fill="hold">
                                          <p:stCondLst>
                                            <p:cond delay="0"/>
                                          </p:stCondLst>
                                        </p:cTn>
                                        <p:tgtEl>
                                          <p:spTgt spid="131"/>
                                        </p:tgtEl>
                                        <p:attrNameLst>
                                          <p:attrName>style.visibility</p:attrName>
                                        </p:attrNameLst>
                                      </p:cBhvr>
                                      <p:to>
                                        <p:strVal val="visible"/>
                                      </p:to>
                                    </p:set>
                                    <p:animEffect transition="in" filter="dissolve">
                                      <p:cBhvr>
                                        <p:cTn id="53" dur="500"/>
                                        <p:tgtEl>
                                          <p:spTgt spid="131"/>
                                        </p:tgtEl>
                                      </p:cBhvr>
                                    </p:animEffect>
                                  </p:childTnLst>
                                </p:cTn>
                              </p:par>
                            </p:childTnLst>
                          </p:cTn>
                        </p:par>
                      </p:childTnLst>
                    </p:cTn>
                  </p:par>
                  <p:par>
                    <p:cTn id="54" fill="hold">
                      <p:stCondLst>
                        <p:cond delay="indefinite"/>
                      </p:stCondLst>
                      <p:childTnLst>
                        <p:par>
                          <p:cTn id="55" fill="hold">
                            <p:stCondLst>
                              <p:cond delay="0"/>
                            </p:stCondLst>
                            <p:childTnLst>
                              <p:par>
                                <p:cTn id="56" presetID="17" presetClass="entr" presetSubtype="1" fill="hold" nodeType="click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ppt_x</p:attrName>
                                        </p:attrNameLst>
                                      </p:cBhvr>
                                      <p:tavLst>
                                        <p:tav tm="0">
                                          <p:val>
                                            <p:strVal val="#ppt_x"/>
                                          </p:val>
                                        </p:tav>
                                        <p:tav tm="100000">
                                          <p:val>
                                            <p:strVal val="#ppt_x"/>
                                          </p:val>
                                        </p:tav>
                                      </p:tavLst>
                                    </p:anim>
                                    <p:anim calcmode="lin" valueType="num">
                                      <p:cBhvr>
                                        <p:cTn id="59" dur="500" fill="hold"/>
                                        <p:tgtEl>
                                          <p:spTgt spid="35"/>
                                        </p:tgtEl>
                                        <p:attrNameLst>
                                          <p:attrName>ppt_y</p:attrName>
                                        </p:attrNameLst>
                                      </p:cBhvr>
                                      <p:tavLst>
                                        <p:tav tm="0">
                                          <p:val>
                                            <p:strVal val="#ppt_y-#ppt_h/2"/>
                                          </p:val>
                                        </p:tav>
                                        <p:tav tm="100000">
                                          <p:val>
                                            <p:strVal val="#ppt_y"/>
                                          </p:val>
                                        </p:tav>
                                      </p:tavLst>
                                    </p:anim>
                                    <p:anim calcmode="lin" valueType="num">
                                      <p:cBhvr>
                                        <p:cTn id="60" dur="500" fill="hold"/>
                                        <p:tgtEl>
                                          <p:spTgt spid="35"/>
                                        </p:tgtEl>
                                        <p:attrNameLst>
                                          <p:attrName>ppt_w</p:attrName>
                                        </p:attrNameLst>
                                      </p:cBhvr>
                                      <p:tavLst>
                                        <p:tav tm="0">
                                          <p:val>
                                            <p:strVal val="#ppt_w"/>
                                          </p:val>
                                        </p:tav>
                                        <p:tav tm="100000">
                                          <p:val>
                                            <p:strVal val="#ppt_w"/>
                                          </p:val>
                                        </p:tav>
                                      </p:tavLst>
                                    </p:anim>
                                    <p:anim calcmode="lin" valueType="num">
                                      <p:cBhvr>
                                        <p:cTn id="61" dur="500" fill="hold"/>
                                        <p:tgtEl>
                                          <p:spTgt spid="35"/>
                                        </p:tgtEl>
                                        <p:attrNameLst>
                                          <p:attrName>ppt_h</p:attrName>
                                        </p:attrNameLst>
                                      </p:cBhvr>
                                      <p:tavLst>
                                        <p:tav tm="0">
                                          <p:val>
                                            <p:fltVal val="0"/>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dissolve">
                                      <p:cBhvr>
                                        <p:cTn id="66" dur="500"/>
                                        <p:tgtEl>
                                          <p:spTgt spid="31"/>
                                        </p:tgtEl>
                                      </p:cBhvr>
                                    </p:animEffect>
                                  </p:childTnLst>
                                </p:cTn>
                              </p:par>
                              <p:par>
                                <p:cTn id="67" presetID="9" presetClass="entr" presetSubtype="0" fill="hold"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dissolve">
                                      <p:cBhvr>
                                        <p:cTn id="69" dur="500"/>
                                        <p:tgtEl>
                                          <p:spTgt spid="32"/>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dissolve">
                                      <p:cBhvr>
                                        <p:cTn id="72" dur="500"/>
                                        <p:tgtEl>
                                          <p:spTgt spid="33"/>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dissolve">
                                      <p:cBhvr>
                                        <p:cTn id="75" dur="500"/>
                                        <p:tgtEl>
                                          <p:spTgt spid="34"/>
                                        </p:tgtEl>
                                      </p:cBhvr>
                                    </p:animEffect>
                                  </p:childTnLst>
                                </p:cTn>
                              </p:par>
                              <p:par>
                                <p:cTn id="76" presetID="9" presetClass="entr" presetSubtype="0" fill="hold" nodeType="withEffect">
                                  <p:stCondLst>
                                    <p:cond delay="0"/>
                                  </p:stCondLst>
                                  <p:childTnLst>
                                    <p:set>
                                      <p:cBhvr>
                                        <p:cTn id="77" dur="1" fill="hold">
                                          <p:stCondLst>
                                            <p:cond delay="0"/>
                                          </p:stCondLst>
                                        </p:cTn>
                                        <p:tgtEl>
                                          <p:spTgt spid="135"/>
                                        </p:tgtEl>
                                        <p:attrNameLst>
                                          <p:attrName>style.visibility</p:attrName>
                                        </p:attrNameLst>
                                      </p:cBhvr>
                                      <p:to>
                                        <p:strVal val="visible"/>
                                      </p:to>
                                    </p:set>
                                    <p:animEffect transition="in" filter="dissolve">
                                      <p:cBhvr>
                                        <p:cTn id="78" dur="500"/>
                                        <p:tgtEl>
                                          <p:spTgt spid="135"/>
                                        </p:tgtEl>
                                      </p:cBhvr>
                                    </p:animEffect>
                                  </p:childTnLst>
                                </p:cTn>
                              </p:par>
                            </p:childTnLst>
                          </p:cTn>
                        </p:par>
                      </p:childTnLst>
                    </p:cTn>
                  </p:par>
                  <p:par>
                    <p:cTn id="79" fill="hold">
                      <p:stCondLst>
                        <p:cond delay="indefinite"/>
                      </p:stCondLst>
                      <p:childTnLst>
                        <p:par>
                          <p:cTn id="80" fill="hold">
                            <p:stCondLst>
                              <p:cond delay="0"/>
                            </p:stCondLst>
                            <p:childTnLst>
                              <p:par>
                                <p:cTn id="81" presetID="17" presetClass="entr" presetSubtype="1" fill="hold" nodeType="clickEffect">
                                  <p:stCondLst>
                                    <p:cond delay="0"/>
                                  </p:stCondLst>
                                  <p:childTnLst>
                                    <p:set>
                                      <p:cBhvr>
                                        <p:cTn id="82" dur="1" fill="hold">
                                          <p:stCondLst>
                                            <p:cond delay="0"/>
                                          </p:stCondLst>
                                        </p:cTn>
                                        <p:tgtEl>
                                          <p:spTgt spid="41"/>
                                        </p:tgtEl>
                                        <p:attrNameLst>
                                          <p:attrName>style.visibility</p:attrName>
                                        </p:attrNameLst>
                                      </p:cBhvr>
                                      <p:to>
                                        <p:strVal val="visible"/>
                                      </p:to>
                                    </p:set>
                                    <p:anim calcmode="lin" valueType="num">
                                      <p:cBhvr>
                                        <p:cTn id="83" dur="500" fill="hold"/>
                                        <p:tgtEl>
                                          <p:spTgt spid="41"/>
                                        </p:tgtEl>
                                        <p:attrNameLst>
                                          <p:attrName>ppt_x</p:attrName>
                                        </p:attrNameLst>
                                      </p:cBhvr>
                                      <p:tavLst>
                                        <p:tav tm="0">
                                          <p:val>
                                            <p:strVal val="#ppt_x"/>
                                          </p:val>
                                        </p:tav>
                                        <p:tav tm="100000">
                                          <p:val>
                                            <p:strVal val="#ppt_x"/>
                                          </p:val>
                                        </p:tav>
                                      </p:tavLst>
                                    </p:anim>
                                    <p:anim calcmode="lin" valueType="num">
                                      <p:cBhvr>
                                        <p:cTn id="84" dur="500" fill="hold"/>
                                        <p:tgtEl>
                                          <p:spTgt spid="41"/>
                                        </p:tgtEl>
                                        <p:attrNameLst>
                                          <p:attrName>ppt_y</p:attrName>
                                        </p:attrNameLst>
                                      </p:cBhvr>
                                      <p:tavLst>
                                        <p:tav tm="0">
                                          <p:val>
                                            <p:strVal val="#ppt_y-#ppt_h/2"/>
                                          </p:val>
                                        </p:tav>
                                        <p:tav tm="100000">
                                          <p:val>
                                            <p:strVal val="#ppt_y"/>
                                          </p:val>
                                        </p:tav>
                                      </p:tavLst>
                                    </p:anim>
                                    <p:anim calcmode="lin" valueType="num">
                                      <p:cBhvr>
                                        <p:cTn id="85" dur="500" fill="hold"/>
                                        <p:tgtEl>
                                          <p:spTgt spid="41"/>
                                        </p:tgtEl>
                                        <p:attrNameLst>
                                          <p:attrName>ppt_w</p:attrName>
                                        </p:attrNameLst>
                                      </p:cBhvr>
                                      <p:tavLst>
                                        <p:tav tm="0">
                                          <p:val>
                                            <p:strVal val="#ppt_w"/>
                                          </p:val>
                                        </p:tav>
                                        <p:tav tm="100000">
                                          <p:val>
                                            <p:strVal val="#ppt_w"/>
                                          </p:val>
                                        </p:tav>
                                      </p:tavLst>
                                    </p:anim>
                                    <p:anim calcmode="lin" valueType="num">
                                      <p:cBhvr>
                                        <p:cTn id="86" dur="500" fill="hold"/>
                                        <p:tgtEl>
                                          <p:spTgt spid="41"/>
                                        </p:tgtEl>
                                        <p:attrNameLst>
                                          <p:attrName>ppt_h</p:attrName>
                                        </p:attrNameLst>
                                      </p:cBhvr>
                                      <p:tavLst>
                                        <p:tav tm="0">
                                          <p:val>
                                            <p:fltVal val="0"/>
                                          </p:val>
                                        </p:tav>
                                        <p:tav tm="100000">
                                          <p:val>
                                            <p:strVal val="#ppt_h"/>
                                          </p:val>
                                        </p:tav>
                                      </p:tavLst>
                                    </p:anim>
                                  </p:childTnLst>
                                </p:cTn>
                              </p:par>
                            </p:childTnLst>
                          </p:cTn>
                        </p:par>
                      </p:childTnLst>
                    </p:cTn>
                  </p:par>
                  <p:par>
                    <p:cTn id="87" fill="hold">
                      <p:stCondLst>
                        <p:cond delay="indefinite"/>
                      </p:stCondLst>
                      <p:childTnLst>
                        <p:par>
                          <p:cTn id="88" fill="hold">
                            <p:stCondLst>
                              <p:cond delay="0"/>
                            </p:stCondLst>
                            <p:childTnLst>
                              <p:par>
                                <p:cTn id="89" presetID="9" presetClass="entr" presetSubtype="0" fill="hold" nodeType="click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dissolve">
                                      <p:cBhvr>
                                        <p:cTn id="91" dur="500"/>
                                        <p:tgtEl>
                                          <p:spTgt spid="25"/>
                                        </p:tgtEl>
                                      </p:cBhvr>
                                    </p:animEffect>
                                  </p:childTnLst>
                                </p:cTn>
                              </p:par>
                              <p:par>
                                <p:cTn id="92" presetID="9" presetClass="entr" presetSubtype="0" fill="hold" grpId="0" nodeType="with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dissolve">
                                      <p:cBhvr>
                                        <p:cTn id="94" dur="500"/>
                                        <p:tgtEl>
                                          <p:spTgt spid="29"/>
                                        </p:tgtEl>
                                      </p:cBhvr>
                                    </p:animEffect>
                                  </p:childTnLst>
                                </p:cTn>
                              </p:par>
                              <p:par>
                                <p:cTn id="95" presetID="9" presetClass="entr" presetSubtype="0" fill="hold" grpId="0" nodeType="with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dissolve">
                                      <p:cBhvr>
                                        <p:cTn id="97" dur="500"/>
                                        <p:tgtEl>
                                          <p:spTgt spid="30"/>
                                        </p:tgtEl>
                                      </p:cBhvr>
                                    </p:animEffect>
                                  </p:childTnLst>
                                </p:cTn>
                              </p:par>
                              <p:par>
                                <p:cTn id="98" presetID="9" presetClass="entr" presetSubtype="0" fill="hold" grpId="0" nodeType="withEffect">
                                  <p:stCondLst>
                                    <p:cond delay="0"/>
                                  </p:stCondLst>
                                  <p:childTnLst>
                                    <p:set>
                                      <p:cBhvr>
                                        <p:cTn id="99" dur="1" fill="hold">
                                          <p:stCondLst>
                                            <p:cond delay="0"/>
                                          </p:stCondLst>
                                        </p:cTn>
                                        <p:tgtEl>
                                          <p:spTgt spid="149"/>
                                        </p:tgtEl>
                                        <p:attrNameLst>
                                          <p:attrName>style.visibility</p:attrName>
                                        </p:attrNameLst>
                                      </p:cBhvr>
                                      <p:to>
                                        <p:strVal val="visible"/>
                                      </p:to>
                                    </p:set>
                                    <p:animEffect transition="in" filter="dissolve">
                                      <p:cBhvr>
                                        <p:cTn id="100" dur="500"/>
                                        <p:tgtEl>
                                          <p:spTgt spid="149"/>
                                        </p:tgtEl>
                                      </p:cBhvr>
                                    </p:animEffect>
                                  </p:childTnLst>
                                </p:cTn>
                              </p:par>
                              <p:par>
                                <p:cTn id="101" presetID="9" presetClass="entr" presetSubtype="0" fill="hold" nodeType="withEffect">
                                  <p:stCondLst>
                                    <p:cond delay="0"/>
                                  </p:stCondLst>
                                  <p:childTnLst>
                                    <p:set>
                                      <p:cBhvr>
                                        <p:cTn id="102" dur="1" fill="hold">
                                          <p:stCondLst>
                                            <p:cond delay="0"/>
                                          </p:stCondLst>
                                        </p:cTn>
                                        <p:tgtEl>
                                          <p:spTgt spid="104"/>
                                        </p:tgtEl>
                                        <p:attrNameLst>
                                          <p:attrName>style.visibility</p:attrName>
                                        </p:attrNameLst>
                                      </p:cBhvr>
                                      <p:to>
                                        <p:strVal val="visible"/>
                                      </p:to>
                                    </p:set>
                                    <p:animEffect transition="in" filter="dissolve">
                                      <p:cBhvr>
                                        <p:cTn id="103"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5" grpId="0"/>
      <p:bldP spid="20" grpId="0"/>
      <p:bldP spid="22" grpId="0"/>
      <p:bldP spid="23" grpId="0"/>
      <p:bldP spid="29" grpId="0"/>
      <p:bldP spid="30" grpId="0"/>
      <p:bldP spid="31" grpId="0"/>
      <p:bldP spid="33" grpId="0"/>
      <p:bldP spid="34" grpId="0"/>
      <p:bldP spid="124" grpId="0"/>
      <p:bldP spid="14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44A78682-1CAA-654D-8EB2-1D6713759205}"/>
              </a:ext>
            </a:extLst>
          </p:cNvPr>
          <p:cNvSpPr>
            <a:spLocks noGrp="1"/>
          </p:cNvSpPr>
          <p:nvPr>
            <p:ph type="sldNum" sz="quarter" idx="12"/>
          </p:nvPr>
        </p:nvSpPr>
        <p:spPr/>
        <p:txBody>
          <a:bodyPr/>
          <a:lstStyle/>
          <a:p>
            <a:fld id="{36B5EA5A-BC32-A742-B11B-8E7414D5B535}" type="slidenum">
              <a:rPr lang="en-US" smtClean="0"/>
              <a:pPr/>
              <a:t>7</a:t>
            </a:fld>
            <a:endParaRPr lang="en-US"/>
          </a:p>
        </p:txBody>
      </p:sp>
      <p:sp>
        <p:nvSpPr>
          <p:cNvPr id="38" name="Text Placeholder 7">
            <a:extLst>
              <a:ext uri="{FF2B5EF4-FFF2-40B4-BE49-F238E27FC236}">
                <a16:creationId xmlns:a16="http://schemas.microsoft.com/office/drawing/2014/main" id="{6EE3738D-AD37-DA18-70DC-77CFE11B81CC}"/>
              </a:ext>
            </a:extLst>
          </p:cNvPr>
          <p:cNvSpPr txBox="1">
            <a:spLocks/>
          </p:cNvSpPr>
          <p:nvPr/>
        </p:nvSpPr>
        <p:spPr>
          <a:xfrm>
            <a:off x="182229" y="128840"/>
            <a:ext cx="11707228" cy="791270"/>
          </a:xfrm>
          <a:prstGeom prst="rect">
            <a:avLst/>
          </a:prstGeom>
        </p:spPr>
        <p:txBody>
          <a:bodyPr vert="horz" lIns="91440" tIns="45720" rIns="91440" bIns="45720" rtlCol="0" anchor="ctr">
            <a:noAutofit/>
          </a:bodyPr>
          <a:lstStyle>
            <a:defPPr>
              <a:defRPr lang="en-US"/>
            </a:defPPr>
            <a:lvl1pPr>
              <a:lnSpc>
                <a:spcPct val="90000"/>
              </a:lnSpc>
              <a:spcBef>
                <a:spcPct val="0"/>
              </a:spcBef>
              <a:buNone/>
              <a:defRPr sz="3200" b="1">
                <a:latin typeface="Calibri" panose="020F0502020204030204" pitchFamily="34" charset="0"/>
                <a:ea typeface="+mj-ea"/>
                <a:cs typeface="Calibri" panose="020F0502020204030204" pitchFamily="34" charset="0"/>
              </a:defRPr>
            </a:lvl1pPr>
            <a:lvl2pPr marL="270000" marR="0" indent="-270000" defTabSz="779173" fontAlgn="auto">
              <a:lnSpc>
                <a:spcPct val="110000"/>
              </a:lnSpc>
              <a:spcBef>
                <a:spcPts val="600"/>
              </a:spcBef>
              <a:spcAft>
                <a:spcPts val="0"/>
              </a:spcAft>
              <a:buClr>
                <a:schemeClr val="accent2"/>
              </a:buClr>
              <a:buSzPct val="75000"/>
              <a:buFont typeface="Arial" panose="020B0604020202020204" pitchFamily="34" charset="0"/>
              <a:buChar char="►"/>
              <a:tabLst/>
              <a:defRPr sz="1600" b="0" baseline="0">
                <a:solidFill>
                  <a:schemeClr val="tx2"/>
                </a:solidFill>
              </a:defRPr>
            </a:lvl2pPr>
            <a:lvl3pPr marL="54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3pPr>
            <a:lvl4pPr marL="81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4pPr>
            <a:lvl5pPr marL="0" marR="0" indent="0" defTabSz="779173" fontAlgn="auto">
              <a:lnSpc>
                <a:spcPct val="110000"/>
              </a:lnSpc>
              <a:spcBef>
                <a:spcPts val="1200"/>
              </a:spcBef>
              <a:spcAft>
                <a:spcPts val="0"/>
              </a:spcAft>
              <a:buClrTx/>
              <a:buSzTx/>
              <a:buFont typeface="Arial" pitchFamily="34" charset="0"/>
              <a:buNone/>
              <a:tabLst/>
              <a:defRPr sz="1600" b="1">
                <a:solidFill>
                  <a:schemeClr val="tx2"/>
                </a:solidFill>
              </a:defRPr>
            </a:lvl5pPr>
            <a:lvl6pPr marL="270000" indent="-270000" defTabSz="779173">
              <a:lnSpc>
                <a:spcPct val="110000"/>
              </a:lnSpc>
              <a:spcBef>
                <a:spcPts val="600"/>
              </a:spcBef>
              <a:buFont typeface="+mj-lt"/>
              <a:buAutoNum type="arabicPeriod"/>
              <a:defRPr sz="1600">
                <a:solidFill>
                  <a:schemeClr val="tx2"/>
                </a:solidFill>
              </a:defRPr>
            </a:lvl6pPr>
            <a:lvl7pPr marL="540000" indent="-270000" defTabSz="779173">
              <a:lnSpc>
                <a:spcPct val="110000"/>
              </a:lnSpc>
              <a:spcBef>
                <a:spcPts val="300"/>
              </a:spcBef>
              <a:buFont typeface="+mj-lt"/>
              <a:buAutoNum type="alphaLcPeriod"/>
              <a:defRPr sz="1600">
                <a:solidFill>
                  <a:schemeClr val="tx2"/>
                </a:solidFill>
              </a:defRPr>
            </a:lvl7pPr>
            <a:lvl8pPr marL="270000" indent="-270000" defTabSz="779173">
              <a:lnSpc>
                <a:spcPct val="110000"/>
              </a:lnSpc>
              <a:spcBef>
                <a:spcPts val="1200"/>
              </a:spcBef>
              <a:buFont typeface="Wingdings" panose="05000000000000000000" pitchFamily="2" charset="2"/>
              <a:buChar char=""/>
              <a:defRPr sz="1600">
                <a:solidFill>
                  <a:schemeClr val="tx2"/>
                </a:solidFill>
              </a:defRPr>
            </a:lvl8pPr>
            <a:lvl9pPr marL="270000" indent="-270000" defTabSz="779173">
              <a:lnSpc>
                <a:spcPct val="110000"/>
              </a:lnSpc>
              <a:spcBef>
                <a:spcPts val="1200"/>
              </a:spcBef>
              <a:buFont typeface="Wingdings" panose="05000000000000000000" pitchFamily="2" charset="2"/>
              <a:buChar char="ü"/>
              <a:defRPr sz="1600">
                <a:solidFill>
                  <a:schemeClr val="tx2"/>
                </a:solidFill>
              </a:defRPr>
            </a:lvl9pPr>
          </a:lstStyle>
          <a:p>
            <a:r>
              <a:rPr lang="en-GB" sz="2800" dirty="0"/>
              <a:t>D2 – Identify detailed mitigation/optimization objectives for CERN’s Scope 3 Procurement Emissions </a:t>
            </a:r>
          </a:p>
        </p:txBody>
      </p:sp>
      <p:sp>
        <p:nvSpPr>
          <p:cNvPr id="39" name="MIO_OBJECT1">
            <a:extLst>
              <a:ext uri="{FF2B5EF4-FFF2-40B4-BE49-F238E27FC236}">
                <a16:creationId xmlns:a16="http://schemas.microsoft.com/office/drawing/2014/main" id="{0579FDB9-B420-D274-CBAA-BB017FDE0220}"/>
              </a:ext>
            </a:extLst>
          </p:cNvPr>
          <p:cNvSpPr>
            <a:spLocks/>
          </p:cNvSpPr>
          <p:nvPr/>
        </p:nvSpPr>
        <p:spPr>
          <a:xfrm>
            <a:off x="4976731" y="1464553"/>
            <a:ext cx="2324521" cy="540000"/>
          </a:xfrm>
          <a:prstGeom prst="chevron">
            <a:avLst>
              <a:gd name="adj" fmla="val 35010"/>
            </a:avLst>
          </a:prstGeom>
          <a:solidFill>
            <a:srgbClr val="145785"/>
          </a:solidFill>
          <a:ln w="9525" cap="flat" cmpd="sng" algn="ctr">
            <a:noFill/>
            <a:prstDash val="solid"/>
          </a:ln>
          <a:effectLst/>
        </p:spPr>
        <p:txBody>
          <a:bodyPr lIns="90000" tIns="66472" rIns="90000" bIns="66472" rtlCol="0" anchor="ctr"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FFFFFF"/>
                </a:solidFill>
                <a:effectLst/>
                <a:uLnTx/>
                <a:uFillTx/>
                <a:latin typeface="Arial"/>
                <a:ea typeface="+mn-ea"/>
                <a:cs typeface="+mn-cs"/>
              </a:rPr>
              <a:t>Supplier Review: Assess maturity </a:t>
            </a:r>
          </a:p>
        </p:txBody>
      </p:sp>
      <p:sp>
        <p:nvSpPr>
          <p:cNvPr id="40" name="MIO_OBJECT1">
            <a:extLst>
              <a:ext uri="{FF2B5EF4-FFF2-40B4-BE49-F238E27FC236}">
                <a16:creationId xmlns:a16="http://schemas.microsoft.com/office/drawing/2014/main" id="{11615FB9-9E33-398D-B3C4-913B0C31B8E7}"/>
              </a:ext>
            </a:extLst>
          </p:cNvPr>
          <p:cNvSpPr>
            <a:spLocks/>
          </p:cNvSpPr>
          <p:nvPr/>
        </p:nvSpPr>
        <p:spPr>
          <a:xfrm>
            <a:off x="382291" y="1464483"/>
            <a:ext cx="2530465" cy="540000"/>
          </a:xfrm>
          <a:prstGeom prst="homePlate">
            <a:avLst>
              <a:gd name="adj" fmla="val 35010"/>
            </a:avLst>
          </a:prstGeom>
          <a:solidFill>
            <a:srgbClr val="145785"/>
          </a:solidFill>
          <a:ln w="9525" cap="flat" cmpd="sng" algn="ctr">
            <a:noFill/>
            <a:prstDash val="solid"/>
          </a:ln>
          <a:effectLst/>
        </p:spPr>
        <p:txBody>
          <a:bodyPr lIns="90000" tIns="66472" rIns="90000" bIns="66472" rtlCol="0" anchor="ctr"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FFFFFF"/>
                </a:solidFill>
                <a:effectLst/>
                <a:uLnTx/>
                <a:uFillTx/>
                <a:latin typeface="Arial"/>
                <a:ea typeface="+mn-ea"/>
                <a:cs typeface="+mn-cs"/>
              </a:rPr>
              <a:t>Understand Procurement Category Strategy &amp; Approach</a:t>
            </a:r>
          </a:p>
        </p:txBody>
      </p:sp>
      <p:sp>
        <p:nvSpPr>
          <p:cNvPr id="41" name="MIO_OBJECT1">
            <a:extLst>
              <a:ext uri="{FF2B5EF4-FFF2-40B4-BE49-F238E27FC236}">
                <a16:creationId xmlns:a16="http://schemas.microsoft.com/office/drawing/2014/main" id="{6DAF764E-6ED6-5A2F-2F77-83BC003DA5D1}"/>
              </a:ext>
            </a:extLst>
          </p:cNvPr>
          <p:cNvSpPr>
            <a:spLocks/>
          </p:cNvSpPr>
          <p:nvPr/>
        </p:nvSpPr>
        <p:spPr>
          <a:xfrm>
            <a:off x="2787716" y="1464553"/>
            <a:ext cx="2324521" cy="540000"/>
          </a:xfrm>
          <a:prstGeom prst="chevron">
            <a:avLst>
              <a:gd name="adj" fmla="val 35010"/>
            </a:avLst>
          </a:prstGeom>
          <a:solidFill>
            <a:srgbClr val="145785"/>
          </a:solidFill>
          <a:ln w="9525" cap="flat" cmpd="sng" algn="ctr">
            <a:noFill/>
            <a:prstDash val="solid"/>
          </a:ln>
          <a:effectLst/>
        </p:spPr>
        <p:txBody>
          <a:bodyPr lIns="90000" tIns="66472" rIns="90000" bIns="66472" rtlCol="0" anchor="ctr"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FFFFFF"/>
                </a:solidFill>
                <a:effectLst/>
                <a:uLnTx/>
                <a:uFillTx/>
                <a:latin typeface="Arial"/>
                <a:ea typeface="+mn-ea"/>
                <a:cs typeface="+mn-cs"/>
              </a:rPr>
              <a:t>Category Review: Identify levers</a:t>
            </a:r>
          </a:p>
        </p:txBody>
      </p:sp>
      <p:sp>
        <p:nvSpPr>
          <p:cNvPr id="49" name="MIO_OBJECT1">
            <a:extLst>
              <a:ext uri="{FF2B5EF4-FFF2-40B4-BE49-F238E27FC236}">
                <a16:creationId xmlns:a16="http://schemas.microsoft.com/office/drawing/2014/main" id="{FF7E4199-C74E-380D-C157-0EBD31672C10}"/>
              </a:ext>
            </a:extLst>
          </p:cNvPr>
          <p:cNvSpPr>
            <a:spLocks/>
          </p:cNvSpPr>
          <p:nvPr/>
        </p:nvSpPr>
        <p:spPr>
          <a:xfrm>
            <a:off x="7173498" y="1464553"/>
            <a:ext cx="2324521" cy="540000"/>
          </a:xfrm>
          <a:prstGeom prst="chevron">
            <a:avLst>
              <a:gd name="adj" fmla="val 35010"/>
            </a:avLst>
          </a:prstGeom>
          <a:solidFill>
            <a:srgbClr val="145785"/>
          </a:solidFill>
          <a:ln w="9525" cap="flat" cmpd="sng" algn="ctr">
            <a:noFill/>
            <a:prstDash val="solid"/>
          </a:ln>
          <a:effectLst/>
        </p:spPr>
        <p:txBody>
          <a:bodyPr lIns="90000" tIns="66472" rIns="90000" bIns="66472" rtlCol="0" anchor="ctr"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FFFFFF"/>
                </a:solidFill>
                <a:effectLst/>
                <a:uLnTx/>
                <a:uFillTx/>
                <a:latin typeface="Arial"/>
                <a:ea typeface="+mn-ea"/>
                <a:cs typeface="+mn-cs"/>
              </a:rPr>
              <a:t>Category Actions/Plans External and Internal</a:t>
            </a:r>
          </a:p>
        </p:txBody>
      </p:sp>
      <p:sp>
        <p:nvSpPr>
          <p:cNvPr id="52" name="1">
            <a:extLst>
              <a:ext uri="{FF2B5EF4-FFF2-40B4-BE49-F238E27FC236}">
                <a16:creationId xmlns:a16="http://schemas.microsoft.com/office/drawing/2014/main" id="{4D9EC6CE-1F04-F13B-470C-5050DFE36D32}"/>
              </a:ext>
            </a:extLst>
          </p:cNvPr>
          <p:cNvSpPr>
            <a:spLocks noChangeArrowheads="1"/>
          </p:cNvSpPr>
          <p:nvPr>
            <p:custDataLst>
              <p:tags r:id="rId1"/>
            </p:custDataLst>
          </p:nvPr>
        </p:nvSpPr>
        <p:spPr bwMode="auto">
          <a:xfrm>
            <a:off x="232751" y="1284191"/>
            <a:ext cx="299077" cy="323948"/>
          </a:xfrm>
          <a:prstGeom prst="ellipse">
            <a:avLst/>
          </a:prstGeom>
          <a:solidFill>
            <a:srgbClr val="FFFFFF"/>
          </a:solidFill>
          <a:ln w="9525" algn="ctr">
            <a:solidFill>
              <a:srgbClr val="145785"/>
            </a:solidFill>
            <a:round/>
            <a:headEnd/>
            <a:tailEnd/>
          </a:ln>
        </p:spPr>
        <p:txBody>
          <a:bodyPr wrap="none" lIns="104270" tIns="52136" rIns="104270" bIns="52136" anchor="ctr"/>
          <a:lstStyle/>
          <a:p>
            <a:pPr marL="0" marR="0" lvl="0" indent="0" algn="ctr" defTabSz="1042779"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145785"/>
                </a:solidFill>
                <a:effectLst/>
                <a:uLnTx/>
                <a:uFillTx/>
              </a:rPr>
              <a:t>1</a:t>
            </a:r>
          </a:p>
        </p:txBody>
      </p:sp>
      <p:sp>
        <p:nvSpPr>
          <p:cNvPr id="53" name="1">
            <a:extLst>
              <a:ext uri="{FF2B5EF4-FFF2-40B4-BE49-F238E27FC236}">
                <a16:creationId xmlns:a16="http://schemas.microsoft.com/office/drawing/2014/main" id="{A0DB535A-3DE3-BA63-584F-22710C754B1D}"/>
              </a:ext>
            </a:extLst>
          </p:cNvPr>
          <p:cNvSpPr>
            <a:spLocks noChangeArrowheads="1"/>
          </p:cNvSpPr>
          <p:nvPr>
            <p:custDataLst>
              <p:tags r:id="rId2"/>
            </p:custDataLst>
          </p:nvPr>
        </p:nvSpPr>
        <p:spPr bwMode="auto">
          <a:xfrm>
            <a:off x="2733957" y="1284808"/>
            <a:ext cx="299077" cy="323948"/>
          </a:xfrm>
          <a:prstGeom prst="ellipse">
            <a:avLst/>
          </a:prstGeom>
          <a:solidFill>
            <a:srgbClr val="FFFFFF"/>
          </a:solidFill>
          <a:ln w="9525" algn="ctr">
            <a:solidFill>
              <a:srgbClr val="145785"/>
            </a:solidFill>
            <a:round/>
            <a:headEnd/>
            <a:tailEnd/>
          </a:ln>
        </p:spPr>
        <p:txBody>
          <a:bodyPr wrap="none" lIns="104270" tIns="52136" rIns="104270" bIns="52136" anchor="ctr"/>
          <a:lstStyle/>
          <a:p>
            <a:pPr marL="0" marR="0" lvl="0" indent="0" algn="ctr" defTabSz="1042779"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145785"/>
                </a:solidFill>
                <a:effectLst/>
                <a:uLnTx/>
                <a:uFillTx/>
              </a:rPr>
              <a:t>2</a:t>
            </a:r>
          </a:p>
        </p:txBody>
      </p:sp>
      <p:sp>
        <p:nvSpPr>
          <p:cNvPr id="54" name="1">
            <a:extLst>
              <a:ext uri="{FF2B5EF4-FFF2-40B4-BE49-F238E27FC236}">
                <a16:creationId xmlns:a16="http://schemas.microsoft.com/office/drawing/2014/main" id="{0E31DCBD-736F-B633-7C00-10D17D5EF4CA}"/>
              </a:ext>
            </a:extLst>
          </p:cNvPr>
          <p:cNvSpPr>
            <a:spLocks noChangeArrowheads="1"/>
          </p:cNvSpPr>
          <p:nvPr>
            <p:custDataLst>
              <p:tags r:id="rId3"/>
            </p:custDataLst>
          </p:nvPr>
        </p:nvSpPr>
        <p:spPr bwMode="auto">
          <a:xfrm>
            <a:off x="4915677" y="1284191"/>
            <a:ext cx="299077" cy="323948"/>
          </a:xfrm>
          <a:prstGeom prst="ellipse">
            <a:avLst/>
          </a:prstGeom>
          <a:solidFill>
            <a:srgbClr val="FFFFFF"/>
          </a:solidFill>
          <a:ln w="9525" algn="ctr">
            <a:solidFill>
              <a:srgbClr val="145785"/>
            </a:solidFill>
            <a:round/>
            <a:headEnd/>
            <a:tailEnd/>
          </a:ln>
        </p:spPr>
        <p:txBody>
          <a:bodyPr wrap="none" lIns="104270" tIns="52136" rIns="104270" bIns="52136" anchor="ctr"/>
          <a:lstStyle/>
          <a:p>
            <a:pPr marL="0" marR="0" lvl="0" indent="0" algn="ctr" defTabSz="1042779"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145785"/>
                </a:solidFill>
                <a:effectLst/>
                <a:uLnTx/>
                <a:uFillTx/>
              </a:rPr>
              <a:t>3</a:t>
            </a:r>
          </a:p>
        </p:txBody>
      </p:sp>
      <p:sp>
        <p:nvSpPr>
          <p:cNvPr id="55" name="1">
            <a:extLst>
              <a:ext uri="{FF2B5EF4-FFF2-40B4-BE49-F238E27FC236}">
                <a16:creationId xmlns:a16="http://schemas.microsoft.com/office/drawing/2014/main" id="{6F839596-5E19-42BB-42DD-E33A2BB459C6}"/>
              </a:ext>
            </a:extLst>
          </p:cNvPr>
          <p:cNvSpPr>
            <a:spLocks noChangeArrowheads="1"/>
          </p:cNvSpPr>
          <p:nvPr>
            <p:custDataLst>
              <p:tags r:id="rId4"/>
            </p:custDataLst>
          </p:nvPr>
        </p:nvSpPr>
        <p:spPr bwMode="auto">
          <a:xfrm>
            <a:off x="7100854" y="1284191"/>
            <a:ext cx="299077" cy="323948"/>
          </a:xfrm>
          <a:prstGeom prst="ellipse">
            <a:avLst/>
          </a:prstGeom>
          <a:solidFill>
            <a:srgbClr val="FFFFFF"/>
          </a:solidFill>
          <a:ln w="9525" algn="ctr">
            <a:solidFill>
              <a:srgbClr val="145785"/>
            </a:solidFill>
            <a:round/>
            <a:headEnd/>
            <a:tailEnd/>
          </a:ln>
        </p:spPr>
        <p:txBody>
          <a:bodyPr wrap="none" lIns="104270" tIns="52136" rIns="104270" bIns="52136" anchor="ctr"/>
          <a:lstStyle/>
          <a:p>
            <a:pPr marL="0" marR="0" lvl="0" indent="0" algn="ctr" defTabSz="1042779"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145785"/>
                </a:solidFill>
                <a:effectLst/>
                <a:uLnTx/>
                <a:uFillTx/>
              </a:rPr>
              <a:t>4</a:t>
            </a:r>
          </a:p>
        </p:txBody>
      </p:sp>
      <p:sp>
        <p:nvSpPr>
          <p:cNvPr id="57" name="MIO_OBJECT1">
            <a:extLst>
              <a:ext uri="{FF2B5EF4-FFF2-40B4-BE49-F238E27FC236}">
                <a16:creationId xmlns:a16="http://schemas.microsoft.com/office/drawing/2014/main" id="{A1DF1485-DE85-3EB9-E8CE-106EA8884AE2}"/>
              </a:ext>
            </a:extLst>
          </p:cNvPr>
          <p:cNvSpPr>
            <a:spLocks/>
          </p:cNvSpPr>
          <p:nvPr/>
        </p:nvSpPr>
        <p:spPr>
          <a:xfrm>
            <a:off x="9378909" y="1464483"/>
            <a:ext cx="2324521" cy="540000"/>
          </a:xfrm>
          <a:prstGeom prst="chevron">
            <a:avLst>
              <a:gd name="adj" fmla="val 35010"/>
            </a:avLst>
          </a:prstGeom>
          <a:solidFill>
            <a:srgbClr val="145785"/>
          </a:solidFill>
          <a:ln w="9525" cap="flat" cmpd="sng" algn="ctr">
            <a:noFill/>
            <a:prstDash val="solid"/>
          </a:ln>
          <a:effectLst/>
        </p:spPr>
        <p:txBody>
          <a:bodyPr lIns="90000" tIns="66472" rIns="90000" bIns="66472" rtlCol="0" anchor="ctr"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FFFFFF"/>
                </a:solidFill>
                <a:effectLst/>
                <a:uLnTx/>
                <a:uFillTx/>
                <a:latin typeface="Arial"/>
                <a:ea typeface="+mn-ea"/>
                <a:cs typeface="+mn-cs"/>
              </a:rPr>
              <a:t>Prioritise and create action plan</a:t>
            </a:r>
          </a:p>
        </p:txBody>
      </p:sp>
      <p:sp>
        <p:nvSpPr>
          <p:cNvPr id="58" name="1">
            <a:extLst>
              <a:ext uri="{FF2B5EF4-FFF2-40B4-BE49-F238E27FC236}">
                <a16:creationId xmlns:a16="http://schemas.microsoft.com/office/drawing/2014/main" id="{550837B7-C60F-CF53-6181-B808C8C8AA2D}"/>
              </a:ext>
            </a:extLst>
          </p:cNvPr>
          <p:cNvSpPr>
            <a:spLocks noChangeArrowheads="1"/>
          </p:cNvSpPr>
          <p:nvPr>
            <p:custDataLst>
              <p:tags r:id="rId5"/>
            </p:custDataLst>
          </p:nvPr>
        </p:nvSpPr>
        <p:spPr bwMode="auto">
          <a:xfrm>
            <a:off x="9306265" y="1284121"/>
            <a:ext cx="299077" cy="323948"/>
          </a:xfrm>
          <a:prstGeom prst="ellipse">
            <a:avLst/>
          </a:prstGeom>
          <a:solidFill>
            <a:srgbClr val="FFFFFF"/>
          </a:solidFill>
          <a:ln w="9525" algn="ctr">
            <a:solidFill>
              <a:srgbClr val="145785"/>
            </a:solidFill>
            <a:round/>
            <a:headEnd/>
            <a:tailEnd/>
          </a:ln>
        </p:spPr>
        <p:txBody>
          <a:bodyPr wrap="none" lIns="104270" tIns="52136" rIns="104270" bIns="52136" anchor="ctr"/>
          <a:lstStyle/>
          <a:p>
            <a:pPr marL="0" marR="0" lvl="0" indent="0" algn="ctr" defTabSz="1042779"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145785"/>
                </a:solidFill>
                <a:effectLst/>
                <a:uLnTx/>
                <a:uFillTx/>
              </a:rPr>
              <a:t>5</a:t>
            </a:r>
          </a:p>
        </p:txBody>
      </p:sp>
      <p:sp>
        <p:nvSpPr>
          <p:cNvPr id="68" name="TextBox 67">
            <a:extLst>
              <a:ext uri="{FF2B5EF4-FFF2-40B4-BE49-F238E27FC236}">
                <a16:creationId xmlns:a16="http://schemas.microsoft.com/office/drawing/2014/main" id="{C53B02AF-F93C-864F-0F03-C0897421E31A}"/>
              </a:ext>
            </a:extLst>
          </p:cNvPr>
          <p:cNvSpPr txBox="1"/>
          <p:nvPr/>
        </p:nvSpPr>
        <p:spPr>
          <a:xfrm>
            <a:off x="531828" y="3249265"/>
            <a:ext cx="11256972" cy="784830"/>
          </a:xfrm>
          <a:prstGeom prst="rect">
            <a:avLst/>
          </a:prstGeom>
          <a:noFill/>
        </p:spPr>
        <p:txBody>
          <a:bodyPr wrap="square">
            <a:spAutoFit/>
          </a:bodyPr>
          <a:lstStyle/>
          <a:p>
            <a:pPr marL="357188" indent="-357188">
              <a:spcBef>
                <a:spcPts val="600"/>
              </a:spcBef>
              <a:buFont typeface="Wingdings" pitchFamily="2" charset="2"/>
              <a:buChar char="Ø"/>
            </a:pPr>
            <a:r>
              <a:rPr lang="en-CH" sz="2000" dirty="0"/>
              <a:t>Workshops were held for Procurement Families (PF) 1-4-9-11-13.</a:t>
            </a:r>
          </a:p>
          <a:p>
            <a:pPr marL="357188" indent="-357188">
              <a:spcBef>
                <a:spcPts val="600"/>
              </a:spcBef>
              <a:buFont typeface="Wingdings" pitchFamily="2" charset="2"/>
              <a:buChar char="Ø"/>
            </a:pPr>
            <a:r>
              <a:rPr lang="en-CH" sz="2000" dirty="0">
                <a:solidFill>
                  <a:srgbClr val="FF0000"/>
                </a:solidFill>
              </a:rPr>
              <a:t>Liquidation of Procura Consulting Ltd in July 2022. Objective is to hire a new consultant asap.</a:t>
            </a:r>
            <a:endParaRPr lang="en-CH" sz="2000" dirty="0"/>
          </a:p>
        </p:txBody>
      </p:sp>
      <p:sp>
        <p:nvSpPr>
          <p:cNvPr id="69" name="TextBox 68">
            <a:extLst>
              <a:ext uri="{FF2B5EF4-FFF2-40B4-BE49-F238E27FC236}">
                <a16:creationId xmlns:a16="http://schemas.microsoft.com/office/drawing/2014/main" id="{735481CA-A5CF-31F3-5F11-77F75C449EFE}"/>
              </a:ext>
            </a:extLst>
          </p:cNvPr>
          <p:cNvSpPr txBox="1"/>
          <p:nvPr/>
        </p:nvSpPr>
        <p:spPr>
          <a:xfrm>
            <a:off x="4755048" y="2377722"/>
            <a:ext cx="2304256" cy="492443"/>
          </a:xfrm>
          <a:prstGeom prst="rect">
            <a:avLst/>
          </a:prstGeom>
          <a:noFill/>
        </p:spPr>
        <p:txBody>
          <a:bodyPr wrap="square" lIns="0" tIns="0" rIns="0" bIns="0" rtlCol="0">
            <a:spAutoFit/>
          </a:bodyPr>
          <a:lstStyle/>
          <a:p>
            <a:pPr algn="ctr"/>
            <a:r>
              <a:rPr lang="en-CH" sz="3200" b="1" dirty="0">
                <a:solidFill>
                  <a:srgbClr val="FFC000"/>
                </a:solidFill>
              </a:rPr>
              <a:t>50% DONE</a:t>
            </a:r>
          </a:p>
        </p:txBody>
      </p:sp>
      <p:sp>
        <p:nvSpPr>
          <p:cNvPr id="74" name="Date Placeholder 3">
            <a:extLst>
              <a:ext uri="{FF2B5EF4-FFF2-40B4-BE49-F238E27FC236}">
                <a16:creationId xmlns:a16="http://schemas.microsoft.com/office/drawing/2014/main" id="{9DAA272C-758B-F98F-BB85-88211E9F4358}"/>
              </a:ext>
            </a:extLst>
          </p:cNvPr>
          <p:cNvSpPr>
            <a:spLocks noGrp="1"/>
          </p:cNvSpPr>
          <p:nvPr>
            <p:ph type="dt" sz="half" idx="10"/>
          </p:nvPr>
        </p:nvSpPr>
        <p:spPr>
          <a:xfrm>
            <a:off x="992952" y="6381099"/>
            <a:ext cx="774887"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033A0"/>
                </a:solidFill>
                <a:latin typeface="Arial"/>
              </a:rPr>
              <a:t>2</a:t>
            </a:r>
            <a:r>
              <a:rPr kumimoji="0" lang="en-US" sz="1000" b="0" i="0" u="none" strike="noStrike" kern="1200" cap="none" spc="0" normalizeH="0" baseline="0" noProof="0" dirty="0">
                <a:ln>
                  <a:noFill/>
                </a:ln>
                <a:solidFill>
                  <a:srgbClr val="0033A0"/>
                </a:solidFill>
                <a:effectLst/>
                <a:uLnTx/>
                <a:uFillTx/>
                <a:latin typeface="Arial"/>
                <a:ea typeface="+mn-ea"/>
                <a:cs typeface="+mn-cs"/>
              </a:rPr>
              <a:t>7.09.2022</a:t>
            </a:r>
          </a:p>
        </p:txBody>
      </p:sp>
      <p:sp>
        <p:nvSpPr>
          <p:cNvPr id="75" name="Footer Placeholder 4">
            <a:extLst>
              <a:ext uri="{FF2B5EF4-FFF2-40B4-BE49-F238E27FC236}">
                <a16:creationId xmlns:a16="http://schemas.microsoft.com/office/drawing/2014/main" id="{3625364B-F6B0-D561-53A2-9F3E4D999AFB}"/>
              </a:ext>
            </a:extLst>
          </p:cNvPr>
          <p:cNvSpPr>
            <a:spLocks noGrp="1"/>
          </p:cNvSpPr>
          <p:nvPr>
            <p:ph type="ftr" sz="quarter" idx="11"/>
          </p:nvPr>
        </p:nvSpPr>
        <p:spPr>
          <a:xfrm>
            <a:off x="2133154" y="6381099"/>
            <a:ext cx="7548045" cy="365125"/>
          </a:xfrm>
        </p:spPr>
        <p:txBody>
          <a:bodyPr/>
          <a:lstStyle/>
          <a:p>
            <a:pPr lvl="0">
              <a:defRPr/>
            </a:pPr>
            <a:r>
              <a:rPr kumimoji="0" lang="en-US" sz="1050" b="0" i="0" u="none" strike="noStrike" kern="1200" cap="none" spc="0" normalizeH="0" baseline="0" noProof="0" dirty="0">
                <a:ln>
                  <a:noFill/>
                </a:ln>
                <a:solidFill>
                  <a:srgbClr val="0033A0"/>
                </a:solidFill>
                <a:effectLst/>
                <a:uLnTx/>
                <a:uFillTx/>
                <a:latin typeface="Arial"/>
                <a:ea typeface="+mn-ea"/>
                <a:cs typeface="+mn-cs"/>
              </a:rPr>
              <a:t>E. Cennini, IPT-PI | </a:t>
            </a:r>
            <a:r>
              <a:rPr lang="en-US" sz="1050" dirty="0">
                <a:solidFill>
                  <a:srgbClr val="0033A0"/>
                </a:solidFill>
              </a:rPr>
              <a:t>CERN Environmentally Responsible Procurement Policy Project (CERP3)</a:t>
            </a:r>
            <a:endParaRPr kumimoji="0" lang="en-US" sz="1050" b="0" i="0" u="none" strike="noStrike" kern="1200" cap="none" spc="0" normalizeH="0" baseline="0" noProof="0" dirty="0">
              <a:ln>
                <a:noFill/>
              </a:ln>
              <a:solidFill>
                <a:srgbClr val="0033A0"/>
              </a:solidFill>
              <a:effectLst/>
              <a:uLnTx/>
              <a:uFillTx/>
              <a:latin typeface="Arial"/>
              <a:ea typeface="+mn-ea"/>
              <a:cs typeface="+mn-cs"/>
            </a:endParaRPr>
          </a:p>
        </p:txBody>
      </p:sp>
      <p:sp>
        <p:nvSpPr>
          <p:cNvPr id="76" name="Rectangle 75">
            <a:extLst>
              <a:ext uri="{FF2B5EF4-FFF2-40B4-BE49-F238E27FC236}">
                <a16:creationId xmlns:a16="http://schemas.microsoft.com/office/drawing/2014/main" id="{9124D63A-1B9A-063A-AE6B-8B5667BB755B}"/>
              </a:ext>
            </a:extLst>
          </p:cNvPr>
          <p:cNvSpPr/>
          <p:nvPr/>
        </p:nvSpPr>
        <p:spPr>
          <a:xfrm>
            <a:off x="10143316" y="6440550"/>
            <a:ext cx="1296144" cy="246221"/>
          </a:xfrm>
          <a:prstGeom prst="rect">
            <a:avLst/>
          </a:prstGeom>
        </p:spPr>
        <p:txBody>
          <a:bodyPr wrap="square">
            <a:spAutoFit/>
          </a:bodyPr>
          <a:lstStyle/>
          <a:p>
            <a:pPr lvl="0" algn="ctr">
              <a:defRPr/>
            </a:pPr>
            <a:r>
              <a:rPr lang="en-GB" sz="1000" dirty="0">
                <a:solidFill>
                  <a:srgbClr val="0033A0"/>
                </a:solidFill>
                <a:cs typeface="Calibri" panose="020F0502020204030204" pitchFamily="34" charset="0"/>
              </a:rPr>
              <a:t>EDMS 2777358</a:t>
            </a:r>
            <a:endParaRPr kumimoji="0" lang="en-GB" sz="1000" b="0" i="0" u="none" strike="noStrike" kern="1200" cap="none" spc="0" normalizeH="0" baseline="0" noProof="0" dirty="0">
              <a:ln>
                <a:noFill/>
              </a:ln>
              <a:solidFill>
                <a:srgbClr val="0033A0"/>
              </a:solidFill>
              <a:effectLst/>
              <a:uLnTx/>
              <a:uFillTx/>
              <a:latin typeface="Arial"/>
              <a:ea typeface="+mn-ea"/>
              <a:cs typeface="Calibri" panose="020F0502020204030204" pitchFamily="34" charset="0"/>
            </a:endParaRPr>
          </a:p>
        </p:txBody>
      </p:sp>
    </p:spTree>
    <p:extLst>
      <p:ext uri="{BB962C8B-B14F-4D97-AF65-F5344CB8AC3E}">
        <p14:creationId xmlns:p14="http://schemas.microsoft.com/office/powerpoint/2010/main" val="1454794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dissolve">
                                      <p:cBhvr>
                                        <p:cTn id="7" dur="500"/>
                                        <p:tgtEl>
                                          <p:spTgt spid="3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dissolve">
                                      <p:cBhvr>
                                        <p:cTn id="10" dur="500"/>
                                        <p:tgtEl>
                                          <p:spTgt spid="4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dissolve">
                                      <p:cBhvr>
                                        <p:cTn id="13" dur="500"/>
                                        <p:tgtEl>
                                          <p:spTgt spid="41"/>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dissolve">
                                      <p:cBhvr>
                                        <p:cTn id="16" dur="500"/>
                                        <p:tgtEl>
                                          <p:spTgt spid="49"/>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dissolve">
                                      <p:cBhvr>
                                        <p:cTn id="19" dur="500"/>
                                        <p:tgtEl>
                                          <p:spTgt spid="5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dissolve">
                                      <p:cBhvr>
                                        <p:cTn id="22" dur="500"/>
                                        <p:tgtEl>
                                          <p:spTgt spid="53"/>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dissolve">
                                      <p:cBhvr>
                                        <p:cTn id="25" dur="500"/>
                                        <p:tgtEl>
                                          <p:spTgt spid="54"/>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dissolve">
                                      <p:cBhvr>
                                        <p:cTn id="28" dur="500"/>
                                        <p:tgtEl>
                                          <p:spTgt spid="55"/>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dissolve">
                                      <p:cBhvr>
                                        <p:cTn id="31" dur="500"/>
                                        <p:tgtEl>
                                          <p:spTgt spid="57"/>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dissolve">
                                      <p:cBhvr>
                                        <p:cTn id="34" dur="500"/>
                                        <p:tgtEl>
                                          <p:spTgt spid="58"/>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dissolve">
                                      <p:cBhvr>
                                        <p:cTn id="39" dur="500"/>
                                        <p:tgtEl>
                                          <p:spTgt spid="69"/>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68"/>
                                        </p:tgtEl>
                                        <p:attrNameLst>
                                          <p:attrName>style.visibility</p:attrName>
                                        </p:attrNameLst>
                                      </p:cBhvr>
                                      <p:to>
                                        <p:strVal val="visible"/>
                                      </p:to>
                                    </p:set>
                                    <p:animEffect transition="in" filter="dissolve">
                                      <p:cBhvr>
                                        <p:cTn id="44"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9" grpId="0" animBg="1"/>
      <p:bldP spid="52" grpId="0" animBg="1"/>
      <p:bldP spid="53" grpId="0" animBg="1"/>
      <p:bldP spid="54" grpId="0" animBg="1"/>
      <p:bldP spid="55" grpId="0" animBg="1"/>
      <p:bldP spid="57" grpId="0" animBg="1"/>
      <p:bldP spid="58" grpId="0" animBg="1"/>
      <p:bldP spid="68" grpId="0"/>
      <p:bldP spid="6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44A78682-1CAA-654D-8EB2-1D6713759205}"/>
              </a:ext>
            </a:extLst>
          </p:cNvPr>
          <p:cNvSpPr>
            <a:spLocks noGrp="1"/>
          </p:cNvSpPr>
          <p:nvPr>
            <p:ph type="sldNum" sz="quarter" idx="12"/>
          </p:nvPr>
        </p:nvSpPr>
        <p:spPr/>
        <p:txBody>
          <a:bodyPr/>
          <a:lstStyle/>
          <a:p>
            <a:fld id="{36B5EA5A-BC32-A742-B11B-8E7414D5B535}" type="slidenum">
              <a:rPr lang="en-US" smtClean="0"/>
              <a:pPr/>
              <a:t>8</a:t>
            </a:fld>
            <a:endParaRPr lang="en-US"/>
          </a:p>
        </p:txBody>
      </p:sp>
      <p:sp>
        <p:nvSpPr>
          <p:cNvPr id="38" name="Text Placeholder 7">
            <a:extLst>
              <a:ext uri="{FF2B5EF4-FFF2-40B4-BE49-F238E27FC236}">
                <a16:creationId xmlns:a16="http://schemas.microsoft.com/office/drawing/2014/main" id="{6EE3738D-AD37-DA18-70DC-77CFE11B81CC}"/>
              </a:ext>
            </a:extLst>
          </p:cNvPr>
          <p:cNvSpPr txBox="1">
            <a:spLocks/>
          </p:cNvSpPr>
          <p:nvPr/>
        </p:nvSpPr>
        <p:spPr>
          <a:xfrm>
            <a:off x="182229" y="128840"/>
            <a:ext cx="11707228" cy="791270"/>
          </a:xfrm>
          <a:prstGeom prst="rect">
            <a:avLst/>
          </a:prstGeom>
        </p:spPr>
        <p:txBody>
          <a:bodyPr vert="horz" lIns="91440" tIns="45720" rIns="91440" bIns="45720" rtlCol="0" anchor="ctr">
            <a:noAutofit/>
          </a:bodyPr>
          <a:lstStyle>
            <a:defPPr>
              <a:defRPr lang="en-US"/>
            </a:defPPr>
            <a:lvl1pPr>
              <a:lnSpc>
                <a:spcPct val="90000"/>
              </a:lnSpc>
              <a:spcBef>
                <a:spcPct val="0"/>
              </a:spcBef>
              <a:buNone/>
              <a:defRPr sz="3200" b="1">
                <a:latin typeface="Calibri" panose="020F0502020204030204" pitchFamily="34" charset="0"/>
                <a:ea typeface="+mj-ea"/>
                <a:cs typeface="Calibri" panose="020F0502020204030204" pitchFamily="34" charset="0"/>
              </a:defRPr>
            </a:lvl1pPr>
            <a:lvl2pPr marL="270000" marR="0" indent="-270000" defTabSz="779173" fontAlgn="auto">
              <a:lnSpc>
                <a:spcPct val="110000"/>
              </a:lnSpc>
              <a:spcBef>
                <a:spcPts val="600"/>
              </a:spcBef>
              <a:spcAft>
                <a:spcPts val="0"/>
              </a:spcAft>
              <a:buClr>
                <a:schemeClr val="accent2"/>
              </a:buClr>
              <a:buSzPct val="75000"/>
              <a:buFont typeface="Arial" panose="020B0604020202020204" pitchFamily="34" charset="0"/>
              <a:buChar char="►"/>
              <a:tabLst/>
              <a:defRPr sz="1600" b="0" baseline="0">
                <a:solidFill>
                  <a:schemeClr val="tx2"/>
                </a:solidFill>
              </a:defRPr>
            </a:lvl2pPr>
            <a:lvl3pPr marL="54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3pPr>
            <a:lvl4pPr marL="81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4pPr>
            <a:lvl5pPr marL="0" marR="0" indent="0" defTabSz="779173" fontAlgn="auto">
              <a:lnSpc>
                <a:spcPct val="110000"/>
              </a:lnSpc>
              <a:spcBef>
                <a:spcPts val="1200"/>
              </a:spcBef>
              <a:spcAft>
                <a:spcPts val="0"/>
              </a:spcAft>
              <a:buClrTx/>
              <a:buSzTx/>
              <a:buFont typeface="Arial" pitchFamily="34" charset="0"/>
              <a:buNone/>
              <a:tabLst/>
              <a:defRPr sz="1600" b="1">
                <a:solidFill>
                  <a:schemeClr val="tx2"/>
                </a:solidFill>
              </a:defRPr>
            </a:lvl5pPr>
            <a:lvl6pPr marL="270000" indent="-270000" defTabSz="779173">
              <a:lnSpc>
                <a:spcPct val="110000"/>
              </a:lnSpc>
              <a:spcBef>
                <a:spcPts val="600"/>
              </a:spcBef>
              <a:buFont typeface="+mj-lt"/>
              <a:buAutoNum type="arabicPeriod"/>
              <a:defRPr sz="1600">
                <a:solidFill>
                  <a:schemeClr val="tx2"/>
                </a:solidFill>
              </a:defRPr>
            </a:lvl6pPr>
            <a:lvl7pPr marL="540000" indent="-270000" defTabSz="779173">
              <a:lnSpc>
                <a:spcPct val="110000"/>
              </a:lnSpc>
              <a:spcBef>
                <a:spcPts val="300"/>
              </a:spcBef>
              <a:buFont typeface="+mj-lt"/>
              <a:buAutoNum type="alphaLcPeriod"/>
              <a:defRPr sz="1600">
                <a:solidFill>
                  <a:schemeClr val="tx2"/>
                </a:solidFill>
              </a:defRPr>
            </a:lvl7pPr>
            <a:lvl8pPr marL="270000" indent="-270000" defTabSz="779173">
              <a:lnSpc>
                <a:spcPct val="110000"/>
              </a:lnSpc>
              <a:spcBef>
                <a:spcPts val="1200"/>
              </a:spcBef>
              <a:buFont typeface="Wingdings" panose="05000000000000000000" pitchFamily="2" charset="2"/>
              <a:buChar char=""/>
              <a:defRPr sz="1600">
                <a:solidFill>
                  <a:schemeClr val="tx2"/>
                </a:solidFill>
              </a:defRPr>
            </a:lvl8pPr>
            <a:lvl9pPr marL="270000" indent="-270000" defTabSz="779173">
              <a:lnSpc>
                <a:spcPct val="110000"/>
              </a:lnSpc>
              <a:spcBef>
                <a:spcPts val="1200"/>
              </a:spcBef>
              <a:buFont typeface="Wingdings" panose="05000000000000000000" pitchFamily="2" charset="2"/>
              <a:buChar char="ü"/>
              <a:defRPr sz="1600">
                <a:solidFill>
                  <a:schemeClr val="tx2"/>
                </a:solidFill>
              </a:defRPr>
            </a:lvl9pPr>
          </a:lstStyle>
          <a:p>
            <a:r>
              <a:rPr lang="en-GB" sz="2800" dirty="0"/>
              <a:t>D2 – Identify detailed mitigation/optimization objectives for CERN’s Scope 3 Procurement Emissions (</a:t>
            </a:r>
            <a:r>
              <a:rPr lang="en-GB" sz="2800" dirty="0" err="1"/>
              <a:t>cont</a:t>
            </a:r>
            <a:r>
              <a:rPr lang="en-GB" sz="2800" dirty="0"/>
              <a:t>) </a:t>
            </a:r>
          </a:p>
        </p:txBody>
      </p:sp>
      <p:sp>
        <p:nvSpPr>
          <p:cNvPr id="68" name="TextBox 67">
            <a:extLst>
              <a:ext uri="{FF2B5EF4-FFF2-40B4-BE49-F238E27FC236}">
                <a16:creationId xmlns:a16="http://schemas.microsoft.com/office/drawing/2014/main" id="{C53B02AF-F93C-864F-0F03-C0897421E31A}"/>
              </a:ext>
            </a:extLst>
          </p:cNvPr>
          <p:cNvSpPr txBox="1"/>
          <p:nvPr/>
        </p:nvSpPr>
        <p:spPr>
          <a:xfrm>
            <a:off x="182228" y="1063897"/>
            <a:ext cx="11890436" cy="1354217"/>
          </a:xfrm>
          <a:prstGeom prst="rect">
            <a:avLst/>
          </a:prstGeom>
          <a:noFill/>
        </p:spPr>
        <p:txBody>
          <a:bodyPr wrap="square">
            <a:spAutoFit/>
          </a:bodyPr>
          <a:lstStyle/>
          <a:p>
            <a:pPr marL="357188" indent="-357188">
              <a:spcBef>
                <a:spcPts val="600"/>
              </a:spcBef>
              <a:buFont typeface="Wingdings" pitchFamily="2" charset="2"/>
              <a:buChar char="Ø"/>
            </a:pPr>
            <a:r>
              <a:rPr lang="en-CH" dirty="0"/>
              <a:t>Feasibility of mitigation/optimization objectives are discussed with Procurement and Technical Officers.</a:t>
            </a:r>
          </a:p>
          <a:p>
            <a:pPr marL="357188" indent="-357188">
              <a:spcBef>
                <a:spcPts val="600"/>
              </a:spcBef>
              <a:buFont typeface="Wingdings" pitchFamily="2" charset="2"/>
              <a:buChar char="Ø"/>
            </a:pPr>
            <a:r>
              <a:rPr lang="en-GB" dirty="0"/>
              <a:t>Category Decarbonization Strategies will be formalized in a guide.</a:t>
            </a:r>
          </a:p>
          <a:p>
            <a:pPr marL="357188" indent="-357188">
              <a:spcBef>
                <a:spcPts val="600"/>
              </a:spcBef>
              <a:buFont typeface="Wingdings" pitchFamily="2" charset="2"/>
              <a:buChar char="Ø"/>
            </a:pPr>
            <a:r>
              <a:rPr lang="en-GB" dirty="0"/>
              <a:t>This guide will help Procurement Officers and Technical Officers when considering the environmental responsibility in procurement activities.</a:t>
            </a:r>
          </a:p>
        </p:txBody>
      </p:sp>
      <p:grpSp>
        <p:nvGrpSpPr>
          <p:cNvPr id="73" name="Group 72">
            <a:extLst>
              <a:ext uri="{FF2B5EF4-FFF2-40B4-BE49-F238E27FC236}">
                <a16:creationId xmlns:a16="http://schemas.microsoft.com/office/drawing/2014/main" id="{2BDF487D-E2D2-6E4A-F71E-749B9AA1921B}"/>
              </a:ext>
            </a:extLst>
          </p:cNvPr>
          <p:cNvGrpSpPr/>
          <p:nvPr/>
        </p:nvGrpSpPr>
        <p:grpSpPr>
          <a:xfrm>
            <a:off x="469786" y="2924944"/>
            <a:ext cx="11132113" cy="2620600"/>
            <a:chOff x="477774" y="3616712"/>
            <a:chExt cx="11132113" cy="2620600"/>
          </a:xfrm>
        </p:grpSpPr>
        <p:pic>
          <p:nvPicPr>
            <p:cNvPr id="70" name="Picture 69">
              <a:extLst>
                <a:ext uri="{FF2B5EF4-FFF2-40B4-BE49-F238E27FC236}">
                  <a16:creationId xmlns:a16="http://schemas.microsoft.com/office/drawing/2014/main" id="{1569AFC4-7875-6609-840B-419E8D0FB75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7774" y="3616712"/>
              <a:ext cx="5381487" cy="2603288"/>
            </a:xfrm>
            <a:prstGeom prst="rect">
              <a:avLst/>
            </a:prstGeom>
            <a:ln>
              <a:solidFill>
                <a:schemeClr val="accent6">
                  <a:lumMod val="50000"/>
                </a:schemeClr>
              </a:solidFill>
            </a:ln>
          </p:spPr>
        </p:pic>
        <p:pic>
          <p:nvPicPr>
            <p:cNvPr id="71" name="Picture 70">
              <a:extLst>
                <a:ext uri="{FF2B5EF4-FFF2-40B4-BE49-F238E27FC236}">
                  <a16:creationId xmlns:a16="http://schemas.microsoft.com/office/drawing/2014/main" id="{44686B21-30A9-8F68-0C0B-BFEE8316C0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86664" y="3616712"/>
              <a:ext cx="5323223" cy="2620600"/>
            </a:xfrm>
            <a:prstGeom prst="rect">
              <a:avLst/>
            </a:prstGeom>
            <a:ln>
              <a:solidFill>
                <a:schemeClr val="accent6">
                  <a:lumMod val="50000"/>
                </a:schemeClr>
              </a:solidFill>
            </a:ln>
          </p:spPr>
        </p:pic>
        <p:sp>
          <p:nvSpPr>
            <p:cNvPr id="72" name="TextBox 71">
              <a:extLst>
                <a:ext uri="{FF2B5EF4-FFF2-40B4-BE49-F238E27FC236}">
                  <a16:creationId xmlns:a16="http://schemas.microsoft.com/office/drawing/2014/main" id="{FD33BCC4-3238-AE54-B037-618D3293C55A}"/>
                </a:ext>
              </a:extLst>
            </p:cNvPr>
            <p:cNvSpPr txBox="1"/>
            <p:nvPr/>
          </p:nvSpPr>
          <p:spPr>
            <a:xfrm>
              <a:off x="5483932" y="4014508"/>
              <a:ext cx="1224136" cy="288032"/>
            </a:xfrm>
            <a:prstGeom prst="rect">
              <a:avLst/>
            </a:prstGeom>
            <a:solidFill>
              <a:srgbClr val="00B050"/>
            </a:solidFill>
            <a:ln>
              <a:solidFill>
                <a:srgbClr val="00B050"/>
              </a:solidFill>
            </a:ln>
          </p:spPr>
          <p:txBody>
            <a:bodyPr wrap="square" lIns="0" tIns="0" rIns="0" bIns="0" rtlCol="0">
              <a:spAutoFit/>
            </a:bodyPr>
            <a:lstStyle/>
            <a:p>
              <a:pPr algn="ctr"/>
              <a:r>
                <a:rPr lang="en-CH" dirty="0">
                  <a:solidFill>
                    <a:schemeClr val="bg1"/>
                  </a:solidFill>
                </a:rPr>
                <a:t>Examples</a:t>
              </a:r>
            </a:p>
          </p:txBody>
        </p:sp>
      </p:grpSp>
      <p:sp>
        <p:nvSpPr>
          <p:cNvPr id="74" name="Date Placeholder 3">
            <a:extLst>
              <a:ext uri="{FF2B5EF4-FFF2-40B4-BE49-F238E27FC236}">
                <a16:creationId xmlns:a16="http://schemas.microsoft.com/office/drawing/2014/main" id="{9DAA272C-758B-F98F-BB85-88211E9F4358}"/>
              </a:ext>
            </a:extLst>
          </p:cNvPr>
          <p:cNvSpPr>
            <a:spLocks noGrp="1"/>
          </p:cNvSpPr>
          <p:nvPr>
            <p:ph type="dt" sz="half" idx="10"/>
          </p:nvPr>
        </p:nvSpPr>
        <p:spPr>
          <a:xfrm>
            <a:off x="992952" y="6381099"/>
            <a:ext cx="774887"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033A0"/>
                </a:solidFill>
                <a:latin typeface="Arial"/>
              </a:rPr>
              <a:t>2</a:t>
            </a:r>
            <a:r>
              <a:rPr kumimoji="0" lang="en-US" sz="1000" b="0" i="0" u="none" strike="noStrike" kern="1200" cap="none" spc="0" normalizeH="0" baseline="0" noProof="0" dirty="0">
                <a:ln>
                  <a:noFill/>
                </a:ln>
                <a:solidFill>
                  <a:srgbClr val="0033A0"/>
                </a:solidFill>
                <a:effectLst/>
                <a:uLnTx/>
                <a:uFillTx/>
                <a:latin typeface="Arial"/>
                <a:ea typeface="+mn-ea"/>
                <a:cs typeface="+mn-cs"/>
              </a:rPr>
              <a:t>7.09.2022</a:t>
            </a:r>
          </a:p>
        </p:txBody>
      </p:sp>
      <p:sp>
        <p:nvSpPr>
          <p:cNvPr id="75" name="Footer Placeholder 4">
            <a:extLst>
              <a:ext uri="{FF2B5EF4-FFF2-40B4-BE49-F238E27FC236}">
                <a16:creationId xmlns:a16="http://schemas.microsoft.com/office/drawing/2014/main" id="{3625364B-F6B0-D561-53A2-9F3E4D999AFB}"/>
              </a:ext>
            </a:extLst>
          </p:cNvPr>
          <p:cNvSpPr>
            <a:spLocks noGrp="1"/>
          </p:cNvSpPr>
          <p:nvPr>
            <p:ph type="ftr" sz="quarter" idx="11"/>
          </p:nvPr>
        </p:nvSpPr>
        <p:spPr>
          <a:xfrm>
            <a:off x="2133154" y="6381099"/>
            <a:ext cx="7548045" cy="365125"/>
          </a:xfrm>
        </p:spPr>
        <p:txBody>
          <a:bodyPr/>
          <a:lstStyle/>
          <a:p>
            <a:pPr lvl="0">
              <a:defRPr/>
            </a:pPr>
            <a:r>
              <a:rPr kumimoji="0" lang="en-US" sz="1050" b="0" i="0" u="none" strike="noStrike" kern="1200" cap="none" spc="0" normalizeH="0" baseline="0" noProof="0" dirty="0">
                <a:ln>
                  <a:noFill/>
                </a:ln>
                <a:solidFill>
                  <a:srgbClr val="0033A0"/>
                </a:solidFill>
                <a:effectLst/>
                <a:uLnTx/>
                <a:uFillTx/>
                <a:latin typeface="Arial"/>
                <a:ea typeface="+mn-ea"/>
                <a:cs typeface="+mn-cs"/>
              </a:rPr>
              <a:t>E. Cennini, IPT-PI | </a:t>
            </a:r>
            <a:r>
              <a:rPr lang="en-US" sz="1050" dirty="0">
                <a:solidFill>
                  <a:srgbClr val="0033A0"/>
                </a:solidFill>
              </a:rPr>
              <a:t>CERN Environmentally Responsible Procurement Policy Project (CERP3)</a:t>
            </a:r>
            <a:endParaRPr kumimoji="0" lang="en-US" sz="1050" b="0" i="0" u="none" strike="noStrike" kern="1200" cap="none" spc="0" normalizeH="0" baseline="0" noProof="0" dirty="0">
              <a:ln>
                <a:noFill/>
              </a:ln>
              <a:solidFill>
                <a:srgbClr val="0033A0"/>
              </a:solidFill>
              <a:effectLst/>
              <a:uLnTx/>
              <a:uFillTx/>
              <a:latin typeface="Arial"/>
              <a:ea typeface="+mn-ea"/>
              <a:cs typeface="+mn-cs"/>
            </a:endParaRPr>
          </a:p>
        </p:txBody>
      </p:sp>
      <p:sp>
        <p:nvSpPr>
          <p:cNvPr id="76" name="Rectangle 75">
            <a:extLst>
              <a:ext uri="{FF2B5EF4-FFF2-40B4-BE49-F238E27FC236}">
                <a16:creationId xmlns:a16="http://schemas.microsoft.com/office/drawing/2014/main" id="{9124D63A-1B9A-063A-AE6B-8B5667BB755B}"/>
              </a:ext>
            </a:extLst>
          </p:cNvPr>
          <p:cNvSpPr/>
          <p:nvPr/>
        </p:nvSpPr>
        <p:spPr>
          <a:xfrm>
            <a:off x="10143316" y="6440550"/>
            <a:ext cx="1296144" cy="246221"/>
          </a:xfrm>
          <a:prstGeom prst="rect">
            <a:avLst/>
          </a:prstGeom>
        </p:spPr>
        <p:txBody>
          <a:bodyPr wrap="square">
            <a:spAutoFit/>
          </a:bodyPr>
          <a:lstStyle/>
          <a:p>
            <a:pPr lvl="0" algn="ctr">
              <a:defRPr/>
            </a:pPr>
            <a:r>
              <a:rPr lang="en-GB" sz="1000" dirty="0">
                <a:solidFill>
                  <a:srgbClr val="0033A0"/>
                </a:solidFill>
                <a:cs typeface="Calibri" panose="020F0502020204030204" pitchFamily="34" charset="0"/>
              </a:rPr>
              <a:t>EDMS 2777358</a:t>
            </a:r>
            <a:endParaRPr kumimoji="0" lang="en-GB" sz="1000" b="0" i="0" u="none" strike="noStrike" kern="1200" cap="none" spc="0" normalizeH="0" baseline="0" noProof="0" dirty="0">
              <a:ln>
                <a:noFill/>
              </a:ln>
              <a:solidFill>
                <a:srgbClr val="0033A0"/>
              </a:solidFill>
              <a:effectLst/>
              <a:uLnTx/>
              <a:uFillTx/>
              <a:latin typeface="Arial"/>
              <a:ea typeface="+mn-ea"/>
              <a:cs typeface="Calibri" panose="020F0502020204030204" pitchFamily="34" charset="0"/>
            </a:endParaRPr>
          </a:p>
        </p:txBody>
      </p:sp>
    </p:spTree>
    <p:extLst>
      <p:ext uri="{BB962C8B-B14F-4D97-AF65-F5344CB8AC3E}">
        <p14:creationId xmlns:p14="http://schemas.microsoft.com/office/powerpoint/2010/main" val="2392168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dissolve">
                                      <p:cBhvr>
                                        <p:cTn id="7" dur="500"/>
                                        <p:tgtEl>
                                          <p:spTgt spid="6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dissolve">
                                      <p:cBhvr>
                                        <p:cTn id="1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9</a:t>
            </a:fld>
            <a:endParaRPr lang="en-US"/>
          </a:p>
        </p:txBody>
      </p:sp>
      <p:sp>
        <p:nvSpPr>
          <p:cNvPr id="4" name="MIO_OBJECT1">
            <a:extLst>
              <a:ext uri="{FF2B5EF4-FFF2-40B4-BE49-F238E27FC236}">
                <a16:creationId xmlns:a16="http://schemas.microsoft.com/office/drawing/2014/main" id="{1405A720-3647-07C3-DF6A-5981FF2D0B5E}"/>
              </a:ext>
            </a:extLst>
          </p:cNvPr>
          <p:cNvSpPr>
            <a:spLocks/>
          </p:cNvSpPr>
          <p:nvPr/>
        </p:nvSpPr>
        <p:spPr>
          <a:xfrm>
            <a:off x="993054" y="764704"/>
            <a:ext cx="11151618" cy="540000"/>
          </a:xfrm>
          <a:prstGeom prst="homePlate">
            <a:avLst>
              <a:gd name="adj" fmla="val 35010"/>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0000" tIns="66472" rIns="90000" bIns="66472" rtlCol="0" anchor="ctr" anchorCtr="0"/>
          <a:lstStyle/>
          <a:p>
            <a:r>
              <a:rPr lang="en-GB" sz="1400" b="1" dirty="0">
                <a:solidFill>
                  <a:schemeClr val="bg1"/>
                </a:solidFill>
                <a:latin typeface="Arial" panose="020B0604020202020204" pitchFamily="34" charset="0"/>
              </a:rPr>
              <a:t>Refresh and refine 21/22 Scope 3 emissions evaluation (Q4-22)</a:t>
            </a:r>
          </a:p>
        </p:txBody>
      </p:sp>
      <p:sp>
        <p:nvSpPr>
          <p:cNvPr id="6" name="MIO_TEXTBOX_BODY">
            <a:extLst>
              <a:ext uri="{FF2B5EF4-FFF2-40B4-BE49-F238E27FC236}">
                <a16:creationId xmlns:a16="http://schemas.microsoft.com/office/drawing/2014/main" id="{F45EC875-3079-EF9C-CB69-FB1A7B83A619}"/>
              </a:ext>
            </a:extLst>
          </p:cNvPr>
          <p:cNvSpPr txBox="1">
            <a:spLocks/>
          </p:cNvSpPr>
          <p:nvPr>
            <p:custDataLst>
              <p:tags r:id="rId1"/>
            </p:custDataLst>
          </p:nvPr>
        </p:nvSpPr>
        <p:spPr>
          <a:xfrm>
            <a:off x="993054" y="1375412"/>
            <a:ext cx="11151618" cy="837420"/>
          </a:xfrm>
          <a:prstGeom prst="rect">
            <a:avLst/>
          </a:prstGeom>
          <a:solidFill>
            <a:schemeClr val="bg1">
              <a:lumMod val="85000"/>
            </a:schemeClr>
          </a:solidFill>
        </p:spPr>
        <p:txBody>
          <a:bodyPr vert="horz" lIns="90000" tIns="64800" rIns="90000" bIns="64800" rtlCol="0">
            <a:noAutofit/>
          </a:bodyPr>
          <a:lstStyle>
            <a:defPPr>
              <a:defRPr lang="de-DE"/>
            </a:defPPr>
            <a:lvl1pPr indent="0" defTabSz="779173">
              <a:lnSpc>
                <a:spcPct val="110000"/>
              </a:lnSpc>
              <a:spcBef>
                <a:spcPts val="1200"/>
              </a:spcBef>
              <a:buFont typeface="Arial" pitchFamily="34" charset="0"/>
              <a:buNone/>
              <a:defRPr sz="1400" b="0" i="0" baseline="0">
                <a:solidFill>
                  <a:schemeClr val="tx2"/>
                </a:solidFill>
              </a:defRPr>
            </a:lvl1pPr>
            <a:lvl2pPr marL="270000" marR="0" lvl="1" indent="-270000" defTabSz="779173" fontAlgn="auto">
              <a:lnSpc>
                <a:spcPct val="110000"/>
              </a:lnSpc>
              <a:spcBef>
                <a:spcPts val="600"/>
              </a:spcBef>
              <a:spcAft>
                <a:spcPts val="0"/>
              </a:spcAft>
              <a:buClr>
                <a:schemeClr val="accent2"/>
              </a:buClr>
              <a:buSzPct val="75000"/>
              <a:buFont typeface="Arial" panose="020B0604020202020204" pitchFamily="34" charset="0"/>
              <a:buChar char="►"/>
              <a:tabLst/>
              <a:defRPr sz="1400" b="0" baseline="0">
                <a:solidFill>
                  <a:schemeClr val="tx2"/>
                </a:solidFill>
              </a:defRPr>
            </a:lvl2pPr>
            <a:lvl3pPr marL="54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3pPr>
            <a:lvl4pPr marL="81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4pPr>
            <a:lvl5pPr marL="0" marR="0" indent="0" defTabSz="779173" fontAlgn="auto">
              <a:lnSpc>
                <a:spcPct val="110000"/>
              </a:lnSpc>
              <a:spcBef>
                <a:spcPts val="1200"/>
              </a:spcBef>
              <a:spcAft>
                <a:spcPts val="0"/>
              </a:spcAft>
              <a:buClrTx/>
              <a:buSzTx/>
              <a:buFont typeface="Arial" pitchFamily="34" charset="0"/>
              <a:buNone/>
              <a:tabLst/>
              <a:defRPr sz="1600" b="1">
                <a:solidFill>
                  <a:schemeClr val="tx2"/>
                </a:solidFill>
              </a:defRPr>
            </a:lvl5pPr>
            <a:lvl6pPr marL="270000" indent="-270000" defTabSz="779173">
              <a:lnSpc>
                <a:spcPct val="110000"/>
              </a:lnSpc>
              <a:spcBef>
                <a:spcPts val="600"/>
              </a:spcBef>
              <a:buFont typeface="+mj-lt"/>
              <a:buAutoNum type="arabicPeriod"/>
              <a:defRPr sz="1600">
                <a:solidFill>
                  <a:schemeClr val="tx2"/>
                </a:solidFill>
              </a:defRPr>
            </a:lvl6pPr>
            <a:lvl7pPr marL="540000" indent="-270000" defTabSz="779173">
              <a:lnSpc>
                <a:spcPct val="110000"/>
              </a:lnSpc>
              <a:spcBef>
                <a:spcPts val="300"/>
              </a:spcBef>
              <a:buFont typeface="+mj-lt"/>
              <a:buAutoNum type="alphaLcPeriod"/>
              <a:defRPr sz="1600">
                <a:solidFill>
                  <a:schemeClr val="tx2"/>
                </a:solidFill>
              </a:defRPr>
            </a:lvl7pPr>
            <a:lvl8pPr marL="270000" indent="-270000" defTabSz="779173">
              <a:lnSpc>
                <a:spcPct val="110000"/>
              </a:lnSpc>
              <a:spcBef>
                <a:spcPts val="1200"/>
              </a:spcBef>
              <a:buFont typeface="Wingdings" panose="05000000000000000000" pitchFamily="2" charset="2"/>
              <a:buChar char=""/>
              <a:defRPr sz="1600">
                <a:solidFill>
                  <a:schemeClr val="tx2"/>
                </a:solidFill>
              </a:defRPr>
            </a:lvl8pPr>
            <a:lvl9pPr marL="270000" indent="-270000" defTabSz="779173">
              <a:lnSpc>
                <a:spcPct val="110000"/>
              </a:lnSpc>
              <a:spcBef>
                <a:spcPts val="1200"/>
              </a:spcBef>
              <a:buFont typeface="Wingdings" panose="05000000000000000000" pitchFamily="2" charset="2"/>
              <a:buChar char="ü"/>
              <a:defRPr sz="1600">
                <a:solidFill>
                  <a:schemeClr val="tx2"/>
                </a:solidFill>
              </a:defRPr>
            </a:lvl9pPr>
          </a:lstStyle>
          <a:p>
            <a:pPr lvl="1"/>
            <a:r>
              <a:rPr lang="en-GB" sz="1600" dirty="0"/>
              <a:t>Evaluate Scope 3 procurement emissions for the 2023 Environment Report </a:t>
            </a:r>
          </a:p>
          <a:p>
            <a:pPr lvl="1"/>
            <a:r>
              <a:rPr lang="en-GB" sz="1600" dirty="0"/>
              <a:t>Give Category Managers greater granularity to assist with scope 3 mitigation and optimization objectives </a:t>
            </a:r>
          </a:p>
        </p:txBody>
      </p:sp>
      <p:sp>
        <p:nvSpPr>
          <p:cNvPr id="8" name="Text Placeholder 5">
            <a:extLst>
              <a:ext uri="{FF2B5EF4-FFF2-40B4-BE49-F238E27FC236}">
                <a16:creationId xmlns:a16="http://schemas.microsoft.com/office/drawing/2014/main" id="{0A14D58E-D9AE-3533-2AAE-4BAABB171C46}"/>
              </a:ext>
            </a:extLst>
          </p:cNvPr>
          <p:cNvSpPr txBox="1">
            <a:spLocks/>
          </p:cNvSpPr>
          <p:nvPr/>
        </p:nvSpPr>
        <p:spPr>
          <a:xfrm>
            <a:off x="263352" y="10798"/>
            <a:ext cx="11376000" cy="791270"/>
          </a:xfrm>
          <a:prstGeom prst="rect">
            <a:avLst/>
          </a:prstGeom>
        </p:spPr>
        <p:txBody>
          <a:bodyPr vert="horz" lIns="91440" tIns="45720" rIns="91440" bIns="45720" rtlCol="0" anchor="ctr">
            <a:noAutofit/>
          </a:bodyPr>
          <a:lstStyle>
            <a:defPPr>
              <a:defRPr lang="en-US"/>
            </a:defPPr>
            <a:lvl1pPr>
              <a:lnSpc>
                <a:spcPct val="90000"/>
              </a:lnSpc>
              <a:spcBef>
                <a:spcPct val="0"/>
              </a:spcBef>
              <a:buNone/>
              <a:defRPr sz="2800" b="1">
                <a:latin typeface="Calibri" panose="020F0502020204030204" pitchFamily="34" charset="0"/>
                <a:ea typeface="+mj-ea"/>
                <a:cs typeface="Calibri" panose="020F0502020204030204" pitchFamily="34" charset="0"/>
              </a:defRPr>
            </a:lvl1pPr>
            <a:lvl2pPr marL="270000" marR="0" indent="-270000" defTabSz="779173" fontAlgn="auto">
              <a:lnSpc>
                <a:spcPct val="110000"/>
              </a:lnSpc>
              <a:spcBef>
                <a:spcPts val="600"/>
              </a:spcBef>
              <a:spcAft>
                <a:spcPts val="0"/>
              </a:spcAft>
              <a:buClr>
                <a:schemeClr val="accent2"/>
              </a:buClr>
              <a:buSzPct val="75000"/>
              <a:buFont typeface="Arial" panose="020B0604020202020204" pitchFamily="34" charset="0"/>
              <a:buChar char="►"/>
              <a:tabLst/>
              <a:defRPr sz="1600" b="0" baseline="0">
                <a:solidFill>
                  <a:schemeClr val="tx2"/>
                </a:solidFill>
              </a:defRPr>
            </a:lvl2pPr>
            <a:lvl3pPr marL="54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3pPr>
            <a:lvl4pPr marL="810000" marR="0" indent="-270000" defTabSz="779173" fontAlgn="auto">
              <a:lnSpc>
                <a:spcPct val="110000"/>
              </a:lnSpc>
              <a:spcBef>
                <a:spcPts val="300"/>
              </a:spcBef>
              <a:spcAft>
                <a:spcPts val="0"/>
              </a:spcAft>
              <a:buClr>
                <a:schemeClr val="accent2"/>
              </a:buClr>
              <a:buSzTx/>
              <a:buFont typeface="Arial" pitchFamily="34" charset="0"/>
              <a:buChar char="•"/>
              <a:tabLst/>
              <a:defRPr sz="1600">
                <a:solidFill>
                  <a:schemeClr val="tx2"/>
                </a:solidFill>
              </a:defRPr>
            </a:lvl4pPr>
            <a:lvl5pPr marL="0" marR="0" indent="0" defTabSz="779173" fontAlgn="auto">
              <a:lnSpc>
                <a:spcPct val="110000"/>
              </a:lnSpc>
              <a:spcBef>
                <a:spcPts val="1200"/>
              </a:spcBef>
              <a:spcAft>
                <a:spcPts val="0"/>
              </a:spcAft>
              <a:buClrTx/>
              <a:buSzTx/>
              <a:buFont typeface="Arial" pitchFamily="34" charset="0"/>
              <a:buNone/>
              <a:tabLst/>
              <a:defRPr sz="1600" b="1">
                <a:solidFill>
                  <a:schemeClr val="tx2"/>
                </a:solidFill>
              </a:defRPr>
            </a:lvl5pPr>
            <a:lvl6pPr marL="270000" indent="-270000" defTabSz="779173">
              <a:lnSpc>
                <a:spcPct val="110000"/>
              </a:lnSpc>
              <a:spcBef>
                <a:spcPts val="600"/>
              </a:spcBef>
              <a:buFont typeface="+mj-lt"/>
              <a:buAutoNum type="arabicPeriod"/>
              <a:defRPr sz="1600">
                <a:solidFill>
                  <a:schemeClr val="tx2"/>
                </a:solidFill>
              </a:defRPr>
            </a:lvl6pPr>
            <a:lvl7pPr marL="540000" indent="-270000" defTabSz="779173">
              <a:lnSpc>
                <a:spcPct val="110000"/>
              </a:lnSpc>
              <a:spcBef>
                <a:spcPts val="300"/>
              </a:spcBef>
              <a:buFont typeface="+mj-lt"/>
              <a:buAutoNum type="alphaLcPeriod"/>
              <a:defRPr sz="1600">
                <a:solidFill>
                  <a:schemeClr val="tx2"/>
                </a:solidFill>
              </a:defRPr>
            </a:lvl7pPr>
            <a:lvl8pPr marL="270000" indent="-270000" defTabSz="779173">
              <a:lnSpc>
                <a:spcPct val="110000"/>
              </a:lnSpc>
              <a:spcBef>
                <a:spcPts val="1200"/>
              </a:spcBef>
              <a:buFont typeface="Wingdings" panose="05000000000000000000" pitchFamily="2" charset="2"/>
              <a:buChar char=""/>
              <a:defRPr sz="1600">
                <a:solidFill>
                  <a:schemeClr val="tx2"/>
                </a:solidFill>
              </a:defRPr>
            </a:lvl8pPr>
            <a:lvl9pPr marL="270000" indent="-270000" defTabSz="779173">
              <a:lnSpc>
                <a:spcPct val="110000"/>
              </a:lnSpc>
              <a:spcBef>
                <a:spcPts val="1200"/>
              </a:spcBef>
              <a:buFont typeface="Wingdings" panose="05000000000000000000" pitchFamily="2" charset="2"/>
              <a:buChar char="ü"/>
              <a:defRPr sz="1600">
                <a:solidFill>
                  <a:schemeClr val="tx2"/>
                </a:solidFill>
              </a:defRPr>
            </a:lvl9pPr>
          </a:lstStyle>
          <a:p>
            <a:r>
              <a:rPr lang="en-GB" dirty="0">
                <a:solidFill>
                  <a:srgbClr val="00B050"/>
                </a:solidFill>
              </a:rPr>
              <a:t>D3a: Evaluation of CERN’s Scope 3 procurement emissions for the 2021-22</a:t>
            </a:r>
          </a:p>
        </p:txBody>
      </p:sp>
      <p:sp>
        <p:nvSpPr>
          <p:cNvPr id="9" name="TextBox 8">
            <a:extLst>
              <a:ext uri="{FF2B5EF4-FFF2-40B4-BE49-F238E27FC236}">
                <a16:creationId xmlns:a16="http://schemas.microsoft.com/office/drawing/2014/main" id="{7FF90128-368F-DC34-A203-5C3188830446}"/>
              </a:ext>
            </a:extLst>
          </p:cNvPr>
          <p:cNvSpPr txBox="1"/>
          <p:nvPr/>
        </p:nvSpPr>
        <p:spPr>
          <a:xfrm>
            <a:off x="3827116" y="2411596"/>
            <a:ext cx="4248472" cy="369332"/>
          </a:xfrm>
          <a:prstGeom prst="rect">
            <a:avLst/>
          </a:prstGeom>
          <a:noFill/>
        </p:spPr>
        <p:txBody>
          <a:bodyPr wrap="square" lIns="0" tIns="0" rIns="0" bIns="0" rtlCol="0">
            <a:spAutoFit/>
          </a:bodyPr>
          <a:lstStyle/>
          <a:p>
            <a:pPr algn="ctr"/>
            <a:r>
              <a:rPr lang="en-CH" sz="2400" b="1" dirty="0">
                <a:solidFill>
                  <a:srgbClr val="FF0000"/>
                </a:solidFill>
              </a:rPr>
              <a:t>Scheduled Q1-2023</a:t>
            </a:r>
          </a:p>
        </p:txBody>
      </p:sp>
      <p:pic>
        <p:nvPicPr>
          <p:cNvPr id="10" name="Image 13">
            <a:extLst>
              <a:ext uri="{FF2B5EF4-FFF2-40B4-BE49-F238E27FC236}">
                <a16:creationId xmlns:a16="http://schemas.microsoft.com/office/drawing/2014/main" id="{6D451D97-35E8-5062-4D83-C99B446A9A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03712" y="2844792"/>
            <a:ext cx="4728267" cy="3342745"/>
          </a:xfrm>
          <a:prstGeom prst="rect">
            <a:avLst/>
          </a:prstGeom>
          <a:ln>
            <a:solidFill>
              <a:schemeClr val="accent6">
                <a:lumMod val="50000"/>
              </a:schemeClr>
            </a:solidFill>
          </a:ln>
        </p:spPr>
      </p:pic>
      <p:sp>
        <p:nvSpPr>
          <p:cNvPr id="14" name="TextBox 13">
            <a:extLst>
              <a:ext uri="{FF2B5EF4-FFF2-40B4-BE49-F238E27FC236}">
                <a16:creationId xmlns:a16="http://schemas.microsoft.com/office/drawing/2014/main" id="{8657CCCC-0859-5C18-7B6F-994AD8D26DD2}"/>
              </a:ext>
            </a:extLst>
          </p:cNvPr>
          <p:cNvSpPr txBox="1"/>
          <p:nvPr/>
        </p:nvSpPr>
        <p:spPr>
          <a:xfrm rot="649504">
            <a:off x="6317578" y="3683136"/>
            <a:ext cx="936104" cy="276999"/>
          </a:xfrm>
          <a:prstGeom prst="rect">
            <a:avLst/>
          </a:prstGeom>
          <a:noFill/>
          <a:ln>
            <a:solidFill>
              <a:srgbClr val="FF0000"/>
            </a:solidFill>
          </a:ln>
        </p:spPr>
        <p:txBody>
          <a:bodyPr wrap="square" lIns="0" tIns="0" rIns="0" bIns="0" rtlCol="0">
            <a:spAutoFit/>
          </a:bodyPr>
          <a:lstStyle/>
          <a:p>
            <a:pPr algn="ctr"/>
            <a:r>
              <a:rPr lang="en-CH" dirty="0">
                <a:solidFill>
                  <a:srgbClr val="FF0000"/>
                </a:solidFill>
              </a:rPr>
              <a:t>Update?</a:t>
            </a:r>
          </a:p>
        </p:txBody>
      </p:sp>
      <p:sp>
        <p:nvSpPr>
          <p:cNvPr id="15" name="MIO_OBJECT1">
            <a:extLst>
              <a:ext uri="{FF2B5EF4-FFF2-40B4-BE49-F238E27FC236}">
                <a16:creationId xmlns:a16="http://schemas.microsoft.com/office/drawing/2014/main" id="{CA8FD42A-25F2-FA1B-BCA4-5A5721155ACB}"/>
              </a:ext>
            </a:extLst>
          </p:cNvPr>
          <p:cNvSpPr>
            <a:spLocks/>
          </p:cNvSpPr>
          <p:nvPr/>
        </p:nvSpPr>
        <p:spPr>
          <a:xfrm>
            <a:off x="0" y="764704"/>
            <a:ext cx="926583" cy="1448128"/>
          </a:xfrm>
          <a:prstGeom prst="homePlate">
            <a:avLst>
              <a:gd name="adj" fmla="val 26059"/>
            </a:avLst>
          </a:prstGeom>
          <a:solidFill>
            <a:srgbClr val="00B050"/>
          </a:solidFill>
        </p:spPr>
        <p:txBody>
          <a:bodyPr vert="vert270" lIns="64800" tIns="64800" rIns="64800" bIns="64800" rtlCol="0" anchor="ctr">
            <a:noAutofit/>
          </a:bodyPr>
          <a:lstStyle/>
          <a:p>
            <a:pPr marL="0" marR="0" lvl="0" indent="0" algn="ctr" defTabSz="779173" eaLnBrk="1" fontAlgn="auto" latinLnBrk="0" hangingPunct="1">
              <a:lnSpc>
                <a:spcPct val="100000"/>
              </a:lnSpc>
              <a:spcBef>
                <a:spcPts val="300"/>
              </a:spcBef>
              <a:spcAft>
                <a:spcPts val="300"/>
              </a:spcAft>
              <a:buClrTx/>
              <a:buSzTx/>
              <a:buFontTx/>
              <a:buNone/>
              <a:tabLst/>
              <a:defRPr/>
            </a:pPr>
            <a:r>
              <a:rPr kumimoji="0" lang="en-GB" sz="1400" b="1" i="0" u="none" strike="noStrike" kern="0" cap="none" spc="0" normalizeH="0" baseline="0" noProof="0" dirty="0">
                <a:ln>
                  <a:noFill/>
                </a:ln>
                <a:solidFill>
                  <a:srgbClr val="FFFFFF"/>
                </a:solidFill>
                <a:effectLst/>
                <a:uLnTx/>
                <a:uFillTx/>
              </a:rPr>
              <a:t>Additional Deliverables</a:t>
            </a:r>
          </a:p>
        </p:txBody>
      </p:sp>
      <p:sp>
        <p:nvSpPr>
          <p:cNvPr id="19" name="Date Placeholder 3">
            <a:extLst>
              <a:ext uri="{FF2B5EF4-FFF2-40B4-BE49-F238E27FC236}">
                <a16:creationId xmlns:a16="http://schemas.microsoft.com/office/drawing/2014/main" id="{C2CF45FF-B129-04C9-3FF4-4EF691A803F1}"/>
              </a:ext>
            </a:extLst>
          </p:cNvPr>
          <p:cNvSpPr>
            <a:spLocks noGrp="1"/>
          </p:cNvSpPr>
          <p:nvPr>
            <p:ph type="dt" sz="half" idx="10"/>
          </p:nvPr>
        </p:nvSpPr>
        <p:spPr>
          <a:xfrm>
            <a:off x="992952" y="6381099"/>
            <a:ext cx="774887"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033A0"/>
                </a:solidFill>
                <a:latin typeface="Arial"/>
              </a:rPr>
              <a:t>2</a:t>
            </a:r>
            <a:r>
              <a:rPr kumimoji="0" lang="en-US" sz="1000" b="0" i="0" u="none" strike="noStrike" kern="1200" cap="none" spc="0" normalizeH="0" baseline="0" noProof="0" dirty="0">
                <a:ln>
                  <a:noFill/>
                </a:ln>
                <a:solidFill>
                  <a:srgbClr val="0033A0"/>
                </a:solidFill>
                <a:effectLst/>
                <a:uLnTx/>
                <a:uFillTx/>
                <a:latin typeface="Arial"/>
                <a:ea typeface="+mn-ea"/>
                <a:cs typeface="+mn-cs"/>
              </a:rPr>
              <a:t>7.09.2022</a:t>
            </a:r>
          </a:p>
        </p:txBody>
      </p:sp>
      <p:sp>
        <p:nvSpPr>
          <p:cNvPr id="20" name="Footer Placeholder 4">
            <a:extLst>
              <a:ext uri="{FF2B5EF4-FFF2-40B4-BE49-F238E27FC236}">
                <a16:creationId xmlns:a16="http://schemas.microsoft.com/office/drawing/2014/main" id="{4C837DFF-F67C-D5B3-513C-7D458AF662D4}"/>
              </a:ext>
            </a:extLst>
          </p:cNvPr>
          <p:cNvSpPr>
            <a:spLocks noGrp="1"/>
          </p:cNvSpPr>
          <p:nvPr>
            <p:ph type="ftr" sz="quarter" idx="11"/>
          </p:nvPr>
        </p:nvSpPr>
        <p:spPr>
          <a:xfrm>
            <a:off x="2133154" y="6381099"/>
            <a:ext cx="7548045" cy="365125"/>
          </a:xfrm>
        </p:spPr>
        <p:txBody>
          <a:bodyPr/>
          <a:lstStyle/>
          <a:p>
            <a:pPr lvl="0">
              <a:defRPr/>
            </a:pPr>
            <a:r>
              <a:rPr kumimoji="0" lang="en-US" sz="1050" b="0" i="0" u="none" strike="noStrike" kern="1200" cap="none" spc="0" normalizeH="0" baseline="0" noProof="0" dirty="0">
                <a:ln>
                  <a:noFill/>
                </a:ln>
                <a:solidFill>
                  <a:srgbClr val="0033A0"/>
                </a:solidFill>
                <a:effectLst/>
                <a:uLnTx/>
                <a:uFillTx/>
                <a:latin typeface="Arial"/>
                <a:ea typeface="+mn-ea"/>
                <a:cs typeface="+mn-cs"/>
              </a:rPr>
              <a:t>E. Cennini, IPT-PI | </a:t>
            </a:r>
            <a:r>
              <a:rPr lang="en-US" sz="1050" dirty="0">
                <a:solidFill>
                  <a:srgbClr val="0033A0"/>
                </a:solidFill>
              </a:rPr>
              <a:t>CERN Environmentally Responsible Procurement Policy Project (CERP3)</a:t>
            </a:r>
            <a:endParaRPr kumimoji="0" lang="en-US" sz="1050" b="0" i="0" u="none" strike="noStrike" kern="1200" cap="none" spc="0" normalizeH="0" baseline="0" noProof="0" dirty="0">
              <a:ln>
                <a:noFill/>
              </a:ln>
              <a:solidFill>
                <a:srgbClr val="0033A0"/>
              </a:solidFill>
              <a:effectLst/>
              <a:uLnTx/>
              <a:uFillTx/>
              <a:latin typeface="Arial"/>
              <a:ea typeface="+mn-ea"/>
              <a:cs typeface="+mn-cs"/>
            </a:endParaRPr>
          </a:p>
        </p:txBody>
      </p:sp>
      <p:sp>
        <p:nvSpPr>
          <p:cNvPr id="21" name="Rectangle 20">
            <a:extLst>
              <a:ext uri="{FF2B5EF4-FFF2-40B4-BE49-F238E27FC236}">
                <a16:creationId xmlns:a16="http://schemas.microsoft.com/office/drawing/2014/main" id="{98C1D48B-50AB-34BB-F14D-9A11F24B5B32}"/>
              </a:ext>
            </a:extLst>
          </p:cNvPr>
          <p:cNvSpPr/>
          <p:nvPr/>
        </p:nvSpPr>
        <p:spPr>
          <a:xfrm>
            <a:off x="10143316" y="6440550"/>
            <a:ext cx="1296144" cy="246221"/>
          </a:xfrm>
          <a:prstGeom prst="rect">
            <a:avLst/>
          </a:prstGeom>
        </p:spPr>
        <p:txBody>
          <a:bodyPr wrap="square">
            <a:spAutoFit/>
          </a:bodyPr>
          <a:lstStyle/>
          <a:p>
            <a:pPr lvl="0" algn="ctr">
              <a:defRPr/>
            </a:pPr>
            <a:r>
              <a:rPr lang="en-GB" sz="1000" dirty="0">
                <a:solidFill>
                  <a:srgbClr val="0033A0"/>
                </a:solidFill>
                <a:cs typeface="Calibri" panose="020F0502020204030204" pitchFamily="34" charset="0"/>
              </a:rPr>
              <a:t>EDMS 2777358</a:t>
            </a:r>
            <a:endParaRPr kumimoji="0" lang="en-GB" sz="1000" b="0" i="0" u="none" strike="noStrike" kern="1200" cap="none" spc="0" normalizeH="0" baseline="0" noProof="0" dirty="0">
              <a:ln>
                <a:noFill/>
              </a:ln>
              <a:solidFill>
                <a:srgbClr val="0033A0"/>
              </a:solidFill>
              <a:effectLst/>
              <a:uLnTx/>
              <a:uFillTx/>
              <a:latin typeface="Arial"/>
              <a:ea typeface="+mn-ea"/>
              <a:cs typeface="Calibri" panose="020F0502020204030204" pitchFamily="34" charset="0"/>
            </a:endParaRPr>
          </a:p>
        </p:txBody>
      </p:sp>
    </p:spTree>
    <p:extLst>
      <p:ext uri="{BB962C8B-B14F-4D97-AF65-F5344CB8AC3E}">
        <p14:creationId xmlns:p14="http://schemas.microsoft.com/office/powerpoint/2010/main" val="1589082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dissolv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dissolve">
                                      <p:cBhvr>
                                        <p:cTn id="20" dur="500"/>
                                        <p:tgtEl>
                                          <p:spTgt spid="10"/>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OOyzVVN5OkC0L7oYN0cLLA"/>
  <p:tag name="MIO_GUID" val="5e98afd5-6340-4c35-a81b-f9d7e8a2ff20"/>
  <p:tag name="MIO_EK" val="1710"/>
  <p:tag name="MIO_EKGUID" val="b0a7f5e1-1f96-40a2-a2ab-4bb8cd1f38eb"/>
  <p:tag name="MIO_UPDATE" val="True"/>
  <p:tag name="MIO_VERSION" val="23.09.2021 02:51:44"/>
  <p:tag name="MIO_DBID" val="B8FCB12D-AF03-49EB-9F79-BB019BE99E1E"/>
  <p:tag name="MIO_LASTDOWNLOADED" val="19.01.2022 21:18:34.878"/>
  <p:tag name="MIO_OBJECTNAME" val="1"/>
  <p:tag name="MIO_LASTEDITORNAME" val="Becca Demo"/>
</p:tagLst>
</file>

<file path=ppt/tags/tag10.xml><?xml version="1.0" encoding="utf-8"?>
<p:tagLst xmlns:a="http://schemas.openxmlformats.org/drawingml/2006/main" xmlns:r="http://schemas.openxmlformats.org/officeDocument/2006/relationships" xmlns:p="http://schemas.openxmlformats.org/presentationml/2006/main">
  <p:tag name="EMPOWERBULLET" val="EMPOWERBULLET"/>
</p:tagLst>
</file>

<file path=ppt/tags/tag11.xml><?xml version="1.0" encoding="utf-8"?>
<p:tagLst xmlns:a="http://schemas.openxmlformats.org/drawingml/2006/main" xmlns:r="http://schemas.openxmlformats.org/officeDocument/2006/relationships" xmlns:p="http://schemas.openxmlformats.org/presentationml/2006/main">
  <p:tag name="EMPOWERBULLET" val="EMPOWERBULLET"/>
</p:tagLst>
</file>

<file path=ppt/tags/tag12.xml><?xml version="1.0" encoding="utf-8"?>
<p:tagLst xmlns:a="http://schemas.openxmlformats.org/drawingml/2006/main" xmlns:r="http://schemas.openxmlformats.org/officeDocument/2006/relationships" xmlns:p="http://schemas.openxmlformats.org/presentationml/2006/main">
  <p:tag name="MIO_GUID" val="fa8fd8c1-7c32-4a05-870f-8fd69fd9095e"/>
  <p:tag name="MIO_EK" val="1978"/>
  <p:tag name="MIO_EKGUID" val="d4db0279-393e-4631-b570-4d5e804ba562"/>
  <p:tag name="MIO_UPDATE" val="True"/>
  <p:tag name="MIO_VERSION" val="22.09.2021 11:35:08"/>
  <p:tag name="MIO_DBID" val="B8FCB12D-AF03-49EB-9F79-BB019BE99E1E"/>
  <p:tag name="MIO_LASTDOWNLOADED" val="09.06.2022 15:00:35.294"/>
  <p:tag name="MIO_OBJECTNAME" val="Highlight"/>
  <p:tag name="MIO_LASTEDITORNAME" val="George DEMO"/>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OOyzVVN5OkC0L7oYN0cLLA"/>
  <p:tag name="MIO_GUID" val="5e98afd5-6340-4c35-a81b-f9d7e8a2ff20"/>
  <p:tag name="MIO_EK" val="1710"/>
  <p:tag name="MIO_EKGUID" val="b0a7f5e1-1f96-40a2-a2ab-4bb8cd1f38eb"/>
  <p:tag name="MIO_UPDATE" val="True"/>
  <p:tag name="MIO_VERSION" val="23.09.2021 02:51:44"/>
  <p:tag name="MIO_DBID" val="B8FCB12D-AF03-49EB-9F79-BB019BE99E1E"/>
  <p:tag name="MIO_LASTDOWNLOADED" val="19.01.2022 21:18:34.878"/>
  <p:tag name="MIO_OBJECTNAME" val="1"/>
  <p:tag name="MIO_LASTEDITORNAME" val="Becca Demo"/>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OOyzVVN5OkC0L7oYN0cLLA"/>
  <p:tag name="MIO_GUID" val="5e98afd5-6340-4c35-a81b-f9d7e8a2ff20"/>
  <p:tag name="MIO_EK" val="1710"/>
  <p:tag name="MIO_EKGUID" val="b0a7f5e1-1f96-40a2-a2ab-4bb8cd1f38eb"/>
  <p:tag name="MIO_UPDATE" val="True"/>
  <p:tag name="MIO_VERSION" val="23.09.2021 02:51:44"/>
  <p:tag name="MIO_DBID" val="B8FCB12D-AF03-49EB-9F79-BB019BE99E1E"/>
  <p:tag name="MIO_LASTDOWNLOADED" val="19.01.2022 21:18:34.878"/>
  <p:tag name="MIO_OBJECTNAME" val="1"/>
  <p:tag name="MIO_LASTEDITORNAME" val="Becca Demo"/>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OOyzVVN5OkC0L7oYN0cLLA"/>
  <p:tag name="MIO_GUID" val="5e98afd5-6340-4c35-a81b-f9d7e8a2ff20"/>
  <p:tag name="MIO_EK" val="1710"/>
  <p:tag name="MIO_EKGUID" val="b0a7f5e1-1f96-40a2-a2ab-4bb8cd1f38eb"/>
  <p:tag name="MIO_UPDATE" val="True"/>
  <p:tag name="MIO_VERSION" val="23.09.2021 02:51:44"/>
  <p:tag name="MIO_DBID" val="B8FCB12D-AF03-49EB-9F79-BB019BE99E1E"/>
  <p:tag name="MIO_LASTDOWNLOADED" val="19.01.2022 21:18:34.878"/>
  <p:tag name="MIO_OBJECTNAME" val="1"/>
  <p:tag name="MIO_LASTEDITORNAME" val="Becca Demo"/>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OOyzVVN5OkC0L7oYN0cLLA"/>
  <p:tag name="MIO_GUID" val="5e98afd5-6340-4c35-a81b-f9d7e8a2ff20"/>
  <p:tag name="MIO_EK" val="1710"/>
  <p:tag name="MIO_EKGUID" val="b0a7f5e1-1f96-40a2-a2ab-4bb8cd1f38eb"/>
  <p:tag name="MIO_UPDATE" val="True"/>
  <p:tag name="MIO_VERSION" val="23.09.2021 02:51:44"/>
  <p:tag name="MIO_DBID" val="B8FCB12D-AF03-49EB-9F79-BB019BE99E1E"/>
  <p:tag name="MIO_LASTDOWNLOADED" val="19.01.2022 21:18:34.878"/>
  <p:tag name="MIO_OBJECTNAME" val="1"/>
  <p:tag name="MIO_LASTEDITORNAME" val="Becca Demo"/>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OOyzVVN5OkC0L7oYN0cLLA"/>
  <p:tag name="MIO_GUID" val="5e98afd5-6340-4c35-a81b-f9d7e8a2ff20"/>
  <p:tag name="MIO_EK" val="1710"/>
  <p:tag name="MIO_EKGUID" val="b0a7f5e1-1f96-40a2-a2ab-4bb8cd1f38eb"/>
  <p:tag name="MIO_UPDATE" val="True"/>
  <p:tag name="MIO_VERSION" val="23.09.2021 02:51:44"/>
  <p:tag name="MIO_DBID" val="B8FCB12D-AF03-49EB-9F79-BB019BE99E1E"/>
  <p:tag name="MIO_LASTDOWNLOADED" val="19.01.2022 21:18:34.878"/>
  <p:tag name="MIO_OBJECTNAME" val="1"/>
  <p:tag name="MIO_LASTEDITORNAME" val="Becca Demo"/>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OOyzVVN5OkC0L7oYN0cLLA"/>
  <p:tag name="MIO_GUID" val="5e98afd5-6340-4c35-a81b-f9d7e8a2ff20"/>
  <p:tag name="MIO_EK" val="1710"/>
  <p:tag name="MIO_EKGUID" val="b0a7f5e1-1f96-40a2-a2ab-4bb8cd1f38eb"/>
  <p:tag name="MIO_UPDATE" val="True"/>
  <p:tag name="MIO_VERSION" val="23.09.2021 02:51:44"/>
  <p:tag name="MIO_DBID" val="B8FCB12D-AF03-49EB-9F79-BB019BE99E1E"/>
  <p:tag name="MIO_LASTDOWNLOADED" val="19.01.2022 21:18:34.878"/>
  <p:tag name="MIO_OBJECTNAME" val="1"/>
  <p:tag name="MIO_LASTEDITORNAME" val="Becca Demo"/>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OOyzVVN5OkC0L7oYN0cLLA"/>
  <p:tag name="MIO_GUID" val="5e98afd5-6340-4c35-a81b-f9d7e8a2ff20"/>
  <p:tag name="MIO_EK" val="1710"/>
  <p:tag name="MIO_EKGUID" val="b0a7f5e1-1f96-40a2-a2ab-4bb8cd1f38eb"/>
  <p:tag name="MIO_UPDATE" val="True"/>
  <p:tag name="MIO_VERSION" val="23.09.2021 02:51:44"/>
  <p:tag name="MIO_DBID" val="B8FCB12D-AF03-49EB-9F79-BB019BE99E1E"/>
  <p:tag name="MIO_LASTDOWNLOADED" val="19.01.2022 21:18:34.878"/>
  <p:tag name="MIO_OBJECTNAME" val="1"/>
  <p:tag name="MIO_LASTEDITORNAME" val="Becca Demo"/>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OOyzVVN5OkC0L7oYN0cLLA"/>
  <p:tag name="MIO_GUID" val="5e98afd5-6340-4c35-a81b-f9d7e8a2ff20"/>
  <p:tag name="MIO_EK" val="1710"/>
  <p:tag name="MIO_EKGUID" val="b0a7f5e1-1f96-40a2-a2ab-4bb8cd1f38eb"/>
  <p:tag name="MIO_UPDATE" val="True"/>
  <p:tag name="MIO_VERSION" val="23.09.2021 02:51:44"/>
  <p:tag name="MIO_DBID" val="B8FCB12D-AF03-49EB-9F79-BB019BE99E1E"/>
  <p:tag name="MIO_LASTDOWNLOADED" val="19.01.2022 21:18:34.878"/>
  <p:tag name="MIO_OBJECTNAME" val="1"/>
  <p:tag name="MIO_LASTEDITORNAME" val="Becca Demo"/>
</p:tagLst>
</file>

<file path=ppt/theme/theme1.xml><?xml version="1.0" encoding="utf-8"?>
<a:theme xmlns:a="http://schemas.openxmlformats.org/drawingml/2006/main" name="Thème Offic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Thème Office</Template>
  <TotalTime>42140</TotalTime>
  <Words>1769</Words>
  <Application>Microsoft Macintosh PowerPoint</Application>
  <PresentationFormat>Widescreen</PresentationFormat>
  <Paragraphs>266</Paragraphs>
  <Slides>14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Trebuchet MS</vt:lpstr>
      <vt:lpstr>Wingdings</vt:lpstr>
      <vt:lpstr>Thème Office</vt:lpstr>
      <vt:lpstr>CERN Environmentally Responsible Procurement Policy Project (CERP3)  ILO Forum 27th September 2022</vt:lpstr>
      <vt:lpstr>PowerPoint Presentation</vt:lpstr>
      <vt:lpstr>PowerPoint Presentation</vt:lpstr>
      <vt:lpstr>PowerPoint Presentation</vt:lpstr>
      <vt:lpstr>PowerPoint Presentation</vt:lpstr>
      <vt:lpstr>Code of professional ethics  https://procurement.web.cern.ch/en/code-of-professional-ethics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Responsible Procurement Policy Project proposal</dc:title>
  <dc:creator>Enrico Cennini</dc:creator>
  <cp:lastModifiedBy>Enrico Cennini</cp:lastModifiedBy>
  <cp:revision>85</cp:revision>
  <cp:lastPrinted>2022-09-12T09:12:30Z</cp:lastPrinted>
  <dcterms:created xsi:type="dcterms:W3CDTF">2021-09-15T06:45:07Z</dcterms:created>
  <dcterms:modified xsi:type="dcterms:W3CDTF">2022-09-26T15:03:44Z</dcterms:modified>
</cp:coreProperties>
</file>