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6" d="100"/>
          <a:sy n="136" d="100"/>
        </p:scale>
        <p:origin x="12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E5B55-C07F-B30F-C2D5-047E391DAC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F76C8C-1330-5DF4-477F-64FDF23318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660822-09E3-E557-8C1E-C35BE0FBE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82D7-06BF-437F-A4A5-865FBCDF4E3D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B76536-3226-05F9-04AC-CAF64793A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330831-9168-AB82-DE6B-8DF9188F0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7D53-D865-480B-B831-A690C9012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284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35341-9AED-EF9A-048C-110CEBBFB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1ED1BB-F8CE-418E-0DFF-1BBBFB025B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477392-1B71-8717-E651-8B1237967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82D7-06BF-437F-A4A5-865FBCDF4E3D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216DA9-F50F-0930-FB9D-E6A1E3288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613EBE-69E4-7451-314A-D9CA89597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7D53-D865-480B-B831-A690C9012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78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58D5D7-AFCD-52DB-3805-E65A20C6B9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E3ACCE-AD30-EFC6-FDB9-7D99456B04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0EC61-DFB8-5A27-F72A-47B8C4CB9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82D7-06BF-437F-A4A5-865FBCDF4E3D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055368-FADA-D570-7C3E-A5164CE1F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0F1EFC-7B29-2F26-3279-26E5496A9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7D53-D865-480B-B831-A690C9012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802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3339FB-A579-601D-CB77-39F244D07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BD1E1D-09A1-E605-AD70-991856F891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CA850B-15F8-8EED-2915-B1ED64274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82D7-06BF-437F-A4A5-865FBCDF4E3D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9C15B-196E-D273-6C06-9392C75EE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E33E5A-A456-80A2-9938-E5B746E51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7D53-D865-480B-B831-A690C9012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32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C4A97-8E7B-341C-CEF5-428F1F37E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B8F2FF-5819-BFC5-E82F-2A4CE6DCE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12D021-DE5C-E34B-37F2-1CA98FD8D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82D7-06BF-437F-A4A5-865FBCDF4E3D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DCE58D-2BB6-81C6-49BA-F3BEDDD07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B1B7CA-D299-8A7C-3757-CBFAAD260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7D53-D865-480B-B831-A690C9012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464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29920-2C81-B6C2-654A-61AF012BB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E92B27-0217-CD54-CBA9-A535278F37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9F3F31-2F4C-753F-101B-9C2EBD1B41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9B3A98-0A27-D4A1-1968-956BD4EC6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82D7-06BF-437F-A4A5-865FBCDF4E3D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123711-251E-4746-3A85-E59D5383C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AFBD84-3D1E-AFFB-33F1-F78E70264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7D53-D865-480B-B831-A690C9012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9129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C2082-CF2F-D2A1-2481-B872E3989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30B5F4-A81E-201A-3413-F0ABDF93FE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FA2EFA-B55A-67D7-00FE-52263D5C73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92050F-9775-7F04-3735-1741ED6DC8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41F4FA-E38C-3F81-6D13-22FC3E9D98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B17C714-EB7D-686F-81AA-5C8EBBDD2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82D7-06BF-437F-A4A5-865FBCDF4E3D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64A3F6-EC9B-E220-E725-698CA29D1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E2A4C9-19F7-7370-1FA5-B8AB1E58B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7D53-D865-480B-B831-A690C9012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828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77BF7-36D8-24E0-D194-C00A84349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B213DC-1E09-F3A7-8225-E6411417E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82D7-06BF-437F-A4A5-865FBCDF4E3D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2BB160-6F0F-5917-7C09-1528F86C6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C43C97-6DB9-0754-3733-131B21441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7D53-D865-480B-B831-A690C9012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279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6FBD2B-7F43-EE9C-E31C-A545D2414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82D7-06BF-437F-A4A5-865FBCDF4E3D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2B2593-BC3E-97FB-61E8-F0C684BB7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212C5-45E6-9B43-EA85-ECAA79E27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7D53-D865-480B-B831-A690C9012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247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DDEF2-9E36-2CF1-05CB-FDC91B482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AD08D7-92A2-F82E-1624-A8D0DE4BE4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0D40FF-3D59-7151-83D9-A523E453E8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6F57F0-E03C-3EAD-1E2A-72E1FD935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82D7-06BF-437F-A4A5-865FBCDF4E3D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84EADA-FC2C-3398-DBFF-1FAB5ACEE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22EA8D-82C9-9F28-41FE-F6CEE9C14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7D53-D865-480B-B831-A690C9012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979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BB05D-6BE2-C413-D313-9D11BCAA4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00DCFD-E25E-860A-A645-727B5E853B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BD6ACE-729D-D90B-0353-DB18AC5238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4ACAEB-1D2F-B3BD-6E58-91ACEE165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82D7-06BF-437F-A4A5-865FBCDF4E3D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F91B4D-FE15-F521-E074-9C0722A24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04D1EB-E248-D7B7-9DF0-387DF9C3A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7D53-D865-480B-B831-A690C9012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480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FC821E-492C-899A-007C-98222903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389001-7385-1056-935C-19FBAAFFF1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9E745A-3D95-4269-BEBA-6B6912FBAB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182D7-06BF-437F-A4A5-865FBCDF4E3D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7F3F25-0274-8994-CC75-8F69F1DD3E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F89AB4-AFF0-E6A7-E126-52DC92FBE9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E7D53-D865-480B-B831-A690C9012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460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tmp"/><Relationship Id="rId4" Type="http://schemas.openxmlformats.org/officeDocument/2006/relationships/image" Target="../media/image3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63EB6D8-D04F-B607-F223-89F7DA4F0D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79407" y="1375044"/>
            <a:ext cx="4271007" cy="21355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6BAADA-BF53-A492-2E9F-E2F62EE7A8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37127" y="3367132"/>
            <a:ext cx="4313287" cy="21566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2ED421C-4399-DA2E-9B2B-9935AF309FBE}"/>
              </a:ext>
            </a:extLst>
          </p:cNvPr>
          <p:cNvSpPr txBox="1"/>
          <p:nvPr/>
        </p:nvSpPr>
        <p:spPr>
          <a:xfrm>
            <a:off x="6977653" y="324887"/>
            <a:ext cx="5021612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Present shape for both </a:t>
            </a:r>
            <a:r>
              <a:rPr lang="en-GB" u="sng" dirty="0" err="1"/>
              <a:t>Inermet</a:t>
            </a:r>
            <a:r>
              <a:rPr lang="en-GB" dirty="0"/>
              <a:t> and </a:t>
            </a:r>
            <a:r>
              <a:rPr lang="en-GB" u="sng" dirty="0"/>
              <a:t>copper</a:t>
            </a:r>
            <a:r>
              <a:rPr lang="en-GB" dirty="0"/>
              <a:t>:</a:t>
            </a:r>
          </a:p>
          <a:p>
            <a:r>
              <a:rPr lang="en-GB" dirty="0"/>
              <a:t>Round gap = 60.2+-1mm</a:t>
            </a:r>
          </a:p>
          <a:p>
            <a:r>
              <a:rPr lang="en-GB" dirty="0"/>
              <a:t>Flat gap = 50.6+-1mm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0EC0F9-A77C-D0B2-6108-F553C8C8EFC3}"/>
              </a:ext>
            </a:extLst>
          </p:cNvPr>
          <p:cNvSpPr txBox="1"/>
          <p:nvPr/>
        </p:nvSpPr>
        <p:spPr>
          <a:xfrm>
            <a:off x="6977653" y="1364547"/>
            <a:ext cx="5021612" cy="50783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Proposed shape (green) taking into account the recent tolerances and energy depositions studies </a:t>
            </a:r>
          </a:p>
          <a:p>
            <a:endParaRPr lang="en-GB" dirty="0"/>
          </a:p>
          <a:p>
            <a:r>
              <a:rPr lang="en-GB" u="sng" dirty="0" err="1"/>
              <a:t>Inermet+copper</a:t>
            </a:r>
            <a:endParaRPr lang="en-GB" u="sng" dirty="0"/>
          </a:p>
          <a:p>
            <a:r>
              <a:rPr lang="en-GB" dirty="0"/>
              <a:t>Round gap = 58/54 (H,V)+-1mm (+)</a:t>
            </a:r>
          </a:p>
          <a:p>
            <a:r>
              <a:rPr lang="en-GB" dirty="0"/>
              <a:t>Flat gap =  51+-1mm</a:t>
            </a:r>
          </a:p>
          <a:p>
            <a:endParaRPr lang="en-GB" dirty="0"/>
          </a:p>
          <a:p>
            <a:r>
              <a:rPr lang="en-GB" u="sng" dirty="0" err="1"/>
              <a:t>Copper_only</a:t>
            </a:r>
            <a:endParaRPr lang="en-GB" u="sng" dirty="0"/>
          </a:p>
          <a:p>
            <a:r>
              <a:rPr lang="en-GB" dirty="0"/>
              <a:t>Round gap = 60+-1mm (*)</a:t>
            </a:r>
          </a:p>
          <a:p>
            <a:r>
              <a:rPr lang="en-GB" dirty="0"/>
              <a:t>Flat gap =  51+-1mm</a:t>
            </a:r>
          </a:p>
          <a:p>
            <a:endParaRPr lang="en-GB" dirty="0"/>
          </a:p>
          <a:p>
            <a:r>
              <a:rPr lang="en-GB" u="sng" dirty="0"/>
              <a:t>Gain</a:t>
            </a:r>
            <a:r>
              <a:rPr lang="en-GB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 mm of additional protection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0.8 sigma increase of aperture thanks to an increase of the not exposed aperture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Next step: WP10 validate worst case of  the new proposed shapes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AF98FE-76B7-41E1-87E4-CD8A6D024132}"/>
              </a:ext>
            </a:extLst>
          </p:cNvPr>
          <p:cNvSpPr txBox="1"/>
          <p:nvPr/>
        </p:nvSpPr>
        <p:spPr>
          <a:xfrm>
            <a:off x="2857602" y="988465"/>
            <a:ext cx="1050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err="1"/>
              <a:t>Inermet</a:t>
            </a:r>
            <a:r>
              <a:rPr lang="en-GB" u="sng" dirty="0"/>
              <a:t>+</a:t>
            </a:r>
          </a:p>
          <a:p>
            <a:r>
              <a:rPr lang="en-GB" u="sng" dirty="0"/>
              <a:t>copper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A1AA58-D8E2-68E1-2C5D-8F26EC6E578A}"/>
              </a:ext>
            </a:extLst>
          </p:cNvPr>
          <p:cNvSpPr txBox="1"/>
          <p:nvPr/>
        </p:nvSpPr>
        <p:spPr>
          <a:xfrm>
            <a:off x="5245608" y="1063551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/>
              <a:t>Copper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DB65F9-927C-FCF4-6386-78860B8B81F3}"/>
              </a:ext>
            </a:extLst>
          </p:cNvPr>
          <p:cNvSpPr txBox="1"/>
          <p:nvPr/>
        </p:nvSpPr>
        <p:spPr>
          <a:xfrm>
            <a:off x="2412609" y="5753686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Beam 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083D4D6-7A5E-A3E8-6948-893915013E96}"/>
              </a:ext>
            </a:extLst>
          </p:cNvPr>
          <p:cNvSpPr txBox="1"/>
          <p:nvPr/>
        </p:nvSpPr>
        <p:spPr>
          <a:xfrm>
            <a:off x="5491231" y="5712471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Beam 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4183AA-E989-9D5E-0AC4-31BF91C4387F}"/>
              </a:ext>
            </a:extLst>
          </p:cNvPr>
          <p:cNvSpPr txBox="1"/>
          <p:nvPr/>
        </p:nvSpPr>
        <p:spPr>
          <a:xfrm>
            <a:off x="3073792" y="430216"/>
            <a:ext cx="2208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IP side TCLMB.4 Right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15E67C0-A865-A724-1401-D0A10147711A}"/>
              </a:ext>
            </a:extLst>
          </p:cNvPr>
          <p:cNvSpPr txBox="1"/>
          <p:nvPr/>
        </p:nvSpPr>
        <p:spPr>
          <a:xfrm>
            <a:off x="3345344" y="3404685"/>
            <a:ext cx="2601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Beam envelope 14.2 sigma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3F1440D-FAAE-D90E-8FD1-436800167604}"/>
              </a:ext>
            </a:extLst>
          </p:cNvPr>
          <p:cNvSpPr txBox="1"/>
          <p:nvPr/>
        </p:nvSpPr>
        <p:spPr>
          <a:xfrm>
            <a:off x="192735" y="6208630"/>
            <a:ext cx="67426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(*) Could be made same of </a:t>
            </a:r>
            <a:r>
              <a:rPr lang="en-GB" sz="1400" dirty="0" err="1"/>
              <a:t>Inermet</a:t>
            </a:r>
            <a:r>
              <a:rPr lang="en-GB" sz="1400" dirty="0"/>
              <a:t> but not needed either for hardware nor for protection</a:t>
            </a:r>
          </a:p>
          <a:p>
            <a:r>
              <a:rPr lang="en-GB" sz="1400" dirty="0"/>
              <a:t>(+) Elliptical shape should improve protection on the V crossing case</a:t>
            </a:r>
          </a:p>
        </p:txBody>
      </p:sp>
      <p:pic>
        <p:nvPicPr>
          <p:cNvPr id="6" name="Picture 5" descr="A picture containing diagram&#10;&#10;Description automatically generated">
            <a:extLst>
              <a:ext uri="{FF2B5EF4-FFF2-40B4-BE49-F238E27FC236}">
                <a16:creationId xmlns:a16="http://schemas.microsoft.com/office/drawing/2014/main" id="{09F07537-9A08-65AA-3341-2A747DDFBC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77" y="1816797"/>
            <a:ext cx="1774849" cy="1519870"/>
          </a:xfrm>
          <a:prstGeom prst="rect">
            <a:avLst/>
          </a:prstGeom>
        </p:spPr>
      </p:pic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2BABFCA8-F2C8-AA93-FA9C-DB10FEF47A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77" y="3753854"/>
            <a:ext cx="1812988" cy="151987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D811407-38E1-2DD8-D77B-A04BBF090987}"/>
              </a:ext>
            </a:extLst>
          </p:cNvPr>
          <p:cNvSpPr txBox="1"/>
          <p:nvPr/>
        </p:nvSpPr>
        <p:spPr>
          <a:xfrm>
            <a:off x="3889574" y="4904330"/>
            <a:ext cx="1050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H Crossing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DCCD3F8-A233-7E3B-B2AC-A0CB86F6EB0F}"/>
              </a:ext>
            </a:extLst>
          </p:cNvPr>
          <p:cNvSpPr txBox="1"/>
          <p:nvPr/>
        </p:nvSpPr>
        <p:spPr>
          <a:xfrm>
            <a:off x="3908274" y="2932791"/>
            <a:ext cx="1050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V Crossing</a:t>
            </a:r>
          </a:p>
        </p:txBody>
      </p:sp>
    </p:spTree>
    <p:extLst>
      <p:ext uri="{BB962C8B-B14F-4D97-AF65-F5344CB8AC3E}">
        <p14:creationId xmlns:p14="http://schemas.microsoft.com/office/powerpoint/2010/main" val="2472327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5392</TotalTime>
  <Words>153</Words>
  <Application>Microsoft Office PowerPoint</Application>
  <PresentationFormat>Widescreen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Riccardo De Maria</dc:creator>
  <cp:lastModifiedBy>Riccardo De Maria</cp:lastModifiedBy>
  <cp:revision>18</cp:revision>
  <dcterms:created xsi:type="dcterms:W3CDTF">2022-09-02T13:56:34Z</dcterms:created>
  <dcterms:modified xsi:type="dcterms:W3CDTF">2022-09-06T08:01:19Z</dcterms:modified>
</cp:coreProperties>
</file>