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536" r:id="rId2"/>
    <p:sldId id="261" r:id="rId3"/>
    <p:sldId id="537" r:id="rId4"/>
    <p:sldId id="538" r:id="rId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54B7167-EA31-4B34-B8CF-2CBDC8CA26AA}">
          <p14:sldIdLst>
            <p14:sldId id="536"/>
            <p14:sldId id="261"/>
            <p14:sldId id="537"/>
            <p14:sldId id="538"/>
          </p14:sldIdLst>
        </p14:section>
        <p14:section name="Spare slides" id="{8518B09F-BCA6-4FD0-8BBB-6EDB855A993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BD7203"/>
    <a:srgbClr val="C09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89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5251" tIns="47626" rIns="95251" bIns="4762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5251" tIns="47626" rIns="95251" bIns="47626" rtlCol="0"/>
          <a:lstStyle>
            <a:lvl1pPr algn="r">
              <a:defRPr sz="1200"/>
            </a:lvl1pPr>
          </a:lstStyle>
          <a:p>
            <a:fld id="{E5A182FE-2C65-4891-9CEA-42BFCADD7BD3}" type="datetimeFigureOut">
              <a:rPr lang="en-GB" smtClean="0"/>
              <a:t>06/09/2022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6137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51" tIns="47626" rIns="95251" bIns="4762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5251" tIns="47626" rIns="95251" bIns="4762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5251" tIns="47626" rIns="95251" bIns="4762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5251" tIns="47626" rIns="95251" bIns="47626" rtlCol="0" anchor="b"/>
          <a:lstStyle>
            <a:lvl1pPr algn="r">
              <a:defRPr sz="1200"/>
            </a:lvl1pPr>
          </a:lstStyle>
          <a:p>
            <a:fld id="{286D6137-0777-4E07-99A9-56E70CA3C4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00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7839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018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6693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08134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96578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088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856586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63461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42671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91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634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557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947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7817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D28AF-FF90-4C1F-9C85-31D3E9C2F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516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67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830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41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2582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0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651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688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63rd Impedance Working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49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323E9-3CF9-4BF1-8D4A-1109AF43DE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5245"/>
            <a:ext cx="9144000" cy="2699572"/>
          </a:xfrm>
        </p:spPr>
        <p:txBody>
          <a:bodyPr/>
          <a:lstStyle/>
          <a:p>
            <a:r>
              <a:rPr lang="en-GB" dirty="0"/>
              <a:t>MKI Cool: Longitudinal Impedance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9039C-57F0-4E16-9A5B-5D6857148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AECFC-94EC-43C4-9D33-7F998C898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41F0C-4F1A-476C-9608-310A3C6C6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BD4279-39C0-4B09-975B-C22CF1564528}"/>
              </a:ext>
            </a:extLst>
          </p:cNvPr>
          <p:cNvSpPr txBox="1"/>
          <p:nvPr/>
        </p:nvSpPr>
        <p:spPr>
          <a:xfrm>
            <a:off x="506912" y="4381498"/>
            <a:ext cx="1084767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M.J. Barnes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Acknowledgements:</a:t>
            </a:r>
          </a:p>
          <a:p>
            <a:pPr algn="ctr"/>
            <a:r>
              <a:rPr lang="en-GB" dirty="0"/>
              <a:t>O. Bjorkqvist, M. Diaz, V. Vlachodimitropoulos</a:t>
            </a:r>
          </a:p>
        </p:txBody>
      </p:sp>
    </p:spTree>
    <p:extLst>
      <p:ext uri="{BB962C8B-B14F-4D97-AF65-F5344CB8AC3E}">
        <p14:creationId xmlns:p14="http://schemas.microsoft.com/office/powerpoint/2010/main" val="3894956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1FBA0249-EA05-F01A-702B-997145CE9715}"/>
              </a:ext>
            </a:extLst>
          </p:cNvPr>
          <p:cNvGrpSpPr/>
          <p:nvPr/>
        </p:nvGrpSpPr>
        <p:grpSpPr>
          <a:xfrm>
            <a:off x="0" y="1790055"/>
            <a:ext cx="7803941" cy="4694352"/>
            <a:chOff x="1403560" y="1790700"/>
            <a:chExt cx="7803941" cy="469435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6" t="5516" r="7622"/>
            <a:stretch/>
          </p:blipFill>
          <p:spPr>
            <a:xfrm>
              <a:off x="1403561" y="1790700"/>
              <a:ext cx="7803940" cy="4694352"/>
            </a:xfrm>
            <a:prstGeom prst="rect">
              <a:avLst/>
            </a:prstGeom>
          </p:spPr>
        </p:pic>
        <p:sp>
          <p:nvSpPr>
            <p:cNvPr id="16" name="Right Arrow 15"/>
            <p:cNvSpPr/>
            <p:nvPr/>
          </p:nvSpPr>
          <p:spPr>
            <a:xfrm>
              <a:off x="5364447" y="4708171"/>
              <a:ext cx="622263" cy="66628"/>
            </a:xfrm>
            <a:prstGeom prst="rightArrow">
              <a:avLst>
                <a:gd name="adj1" fmla="val 50000"/>
                <a:gd name="adj2" fmla="val 144982"/>
              </a:avLst>
            </a:prstGeom>
            <a:solidFill>
              <a:sysClr val="window" lastClr="FFFFFF"/>
            </a:solidFill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 rot="20780733">
              <a:off x="7040498" y="3459586"/>
              <a:ext cx="500637" cy="68463"/>
            </a:xfrm>
            <a:prstGeom prst="rightArrow">
              <a:avLst>
                <a:gd name="adj1" fmla="val 50000"/>
                <a:gd name="adj2" fmla="val 118233"/>
              </a:avLst>
            </a:prstGeom>
            <a:solidFill>
              <a:sysClr val="window" lastClr="FFFFFF"/>
            </a:solidFill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940334" y="4378891"/>
              <a:ext cx="1470486" cy="3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55A0"/>
                  </a:solidFill>
                  <a:latin typeface="Arial"/>
                </a:rPr>
                <a:t>Frequency shift?</a:t>
              </a:r>
              <a:endParaRPr lang="en-GB" sz="120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20823801">
              <a:off x="6502858" y="3137179"/>
              <a:ext cx="1470486" cy="30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55A0"/>
                  </a:solidFill>
                  <a:latin typeface="Arial"/>
                </a:rPr>
                <a:t>Frequency shift?</a:t>
              </a:r>
              <a:endParaRPr lang="en-GB" sz="120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 rot="6999317">
              <a:off x="2635146" y="5287772"/>
              <a:ext cx="622263" cy="66628"/>
            </a:xfrm>
            <a:prstGeom prst="rightArrow">
              <a:avLst>
                <a:gd name="adj1" fmla="val 50000"/>
                <a:gd name="adj2" fmla="val 144982"/>
              </a:avLst>
            </a:prstGeom>
            <a:solidFill>
              <a:sysClr val="window" lastClr="FFFFFF"/>
            </a:solidFill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66275" y="4388728"/>
              <a:ext cx="1636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55A0"/>
                  </a:solidFill>
                  <a:latin typeface="Arial"/>
                </a:rPr>
                <a:t>Measured mode at ~</a:t>
              </a:r>
              <a:r>
                <a:rPr lang="en-US" sz="1200" b="1" dirty="0">
                  <a:solidFill>
                    <a:srgbClr val="0055A0"/>
                  </a:solidFill>
                  <a:latin typeface="Arial"/>
                </a:rPr>
                <a:t>150</a:t>
              </a:r>
              <a:r>
                <a:rPr lang="en-US" sz="1200" dirty="0">
                  <a:solidFill>
                    <a:srgbClr val="0055A0"/>
                  </a:solidFill>
                  <a:latin typeface="Arial"/>
                </a:rPr>
                <a:t> MHz, not seen in simulations</a:t>
              </a:r>
              <a:endParaRPr lang="en-GB" sz="120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98898" y="3862356"/>
              <a:ext cx="28863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Real Impedance [Ohms]</a:t>
              </a:r>
              <a:endParaRPr lang="en-GB" sz="1200" dirty="0"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644" y="128811"/>
            <a:ext cx="11376025" cy="1065742"/>
          </a:xfrm>
        </p:spPr>
        <p:txBody>
          <a:bodyPr/>
          <a:lstStyle/>
          <a:p>
            <a:r>
              <a:rPr lang="en-US" dirty="0"/>
              <a:t>Longitudinal impedance (30/1/2020)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00643" y="748603"/>
            <a:ext cx="11376025" cy="1287358"/>
          </a:xfrm>
        </p:spPr>
        <p:txBody>
          <a:bodyPr/>
          <a:lstStyle/>
          <a:p>
            <a:r>
              <a:rPr lang="en-US" dirty="0"/>
              <a:t>Resonant measurement on 29/01/2022 compared with prediction from Wakefield simulation (3D model imported from CATIA, courtesy of Vasileios Vlachodimitropoulos) – see presentation by Oskar @ IWG of 30/1/2020.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D28AF-FF90-4C1F-9C85-31D3E9C2F296}" type="slidenum">
              <a:rPr lang="en-GB" smtClean="0"/>
              <a:t>2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381877" y="6613753"/>
            <a:ext cx="2735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Impedance Working Group 30 January 2020: MKI Cool Status</a:t>
            </a:r>
            <a:endParaRPr lang="en-GB" sz="800" i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DE7B401-E1AA-5136-DD89-405F10E360D9}"/>
              </a:ext>
            </a:extLst>
          </p:cNvPr>
          <p:cNvGrpSpPr/>
          <p:nvPr/>
        </p:nvGrpSpPr>
        <p:grpSpPr>
          <a:xfrm>
            <a:off x="7943429" y="1403270"/>
            <a:ext cx="4182201" cy="2837113"/>
            <a:chOff x="7354398" y="3605836"/>
            <a:chExt cx="4112557" cy="278986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998B5CA-4E65-897C-FCCB-37DA87102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4398" y="3605836"/>
              <a:ext cx="3719823" cy="2789868"/>
            </a:xfrm>
            <a:prstGeom prst="rect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DD6A4E0-F5F6-68F1-787D-BDCC0A419AD8}"/>
                </a:ext>
              </a:extLst>
            </p:cNvPr>
            <p:cNvCxnSpPr/>
            <p:nvPr/>
          </p:nvCxnSpPr>
          <p:spPr>
            <a:xfrm flipH="1">
              <a:off x="9994791" y="4770783"/>
              <a:ext cx="262392" cy="46912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D301D63-734E-9F78-20A0-F966A295056E}"/>
                </a:ext>
              </a:extLst>
            </p:cNvPr>
            <p:cNvSpPr txBox="1"/>
            <p:nvPr/>
          </p:nvSpPr>
          <p:spPr>
            <a:xfrm>
              <a:off x="9560138" y="4413297"/>
              <a:ext cx="1906817" cy="35231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dirty="0" err="1">
                  <a:solidFill>
                    <a:srgbClr val="FF0000"/>
                  </a:solidFill>
                </a:rPr>
                <a:t>Macor</a:t>
              </a:r>
              <a:r>
                <a:rPr lang="en-US" sz="1500" dirty="0">
                  <a:solidFill>
                    <a:srgbClr val="FF0000"/>
                  </a:solidFill>
                </a:rPr>
                <a:t> support</a:t>
              </a:r>
              <a:endParaRPr lang="en-GB" sz="15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E057F0E-6B64-7B65-C990-8116550E1D17}"/>
              </a:ext>
            </a:extLst>
          </p:cNvPr>
          <p:cNvGrpSpPr/>
          <p:nvPr/>
        </p:nvGrpSpPr>
        <p:grpSpPr>
          <a:xfrm>
            <a:off x="7864720" y="4255093"/>
            <a:ext cx="4019371" cy="2358660"/>
            <a:chOff x="8330872" y="4467938"/>
            <a:chExt cx="3500881" cy="205439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FBED10D-04C7-49E4-7BD1-799380AAB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94700" y="4532627"/>
              <a:ext cx="3437053" cy="1989709"/>
            </a:xfrm>
            <a:prstGeom prst="rect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9042C02-08B6-9176-4F92-BC5BDE91E32B}"/>
                </a:ext>
              </a:extLst>
            </p:cNvPr>
            <p:cNvCxnSpPr>
              <a:cxnSpLocks/>
            </p:cNvCxnSpPr>
            <p:nvPr/>
          </p:nvCxnSpPr>
          <p:spPr>
            <a:xfrm>
              <a:off x="9816029" y="4869455"/>
              <a:ext cx="738130" cy="22779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C26A65-069D-8DBF-818A-A27A2E76A6FF}"/>
                </a:ext>
              </a:extLst>
            </p:cNvPr>
            <p:cNvSpPr txBox="1"/>
            <p:nvPr/>
          </p:nvSpPr>
          <p:spPr>
            <a:xfrm>
              <a:off x="8330872" y="4467938"/>
              <a:ext cx="1672444" cy="78483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500">
                  <a:solidFill>
                    <a:srgbClr val="FF0000"/>
                  </a:solidFill>
                </a:defRPr>
              </a:lvl1pPr>
            </a:lstStyle>
            <a:p>
              <a:r>
                <a:rPr lang="en-GB" dirty="0"/>
                <a:t>4mm larger hole diameter in RF damper end cap 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175646A-DEC9-FBCE-E367-2F1FD32D249F}"/>
              </a:ext>
            </a:extLst>
          </p:cNvPr>
          <p:cNvSpPr txBox="1"/>
          <p:nvPr/>
        </p:nvSpPr>
        <p:spPr>
          <a:xfrm>
            <a:off x="1382694" y="2322127"/>
            <a:ext cx="301303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Measurements on MKI Cool with modifications shown on right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DE63F2CF-9A2F-0909-105A-11D2C4A3C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GB"/>
          </a:p>
        </p:txBody>
      </p:sp>
      <p:sp>
        <p:nvSpPr>
          <p:cNvPr id="30" name="Footer Placeholder 29">
            <a:extLst>
              <a:ext uri="{FF2B5EF4-FFF2-40B4-BE49-F238E27FC236}">
                <a16:creationId xmlns:a16="http://schemas.microsoft.com/office/drawing/2014/main" id="{69EA2138-090D-99B8-ABB6-8E033BFFA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701791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44630F-6862-FCF7-D5B5-8286870AD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5CC716-DDEC-1C24-0090-1673E4CC2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1F976F-7ECE-8D9B-49DC-425CD2EA4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F65D3F1B-5E4C-AD8B-0CDD-28CB17916B80}"/>
              </a:ext>
            </a:extLst>
          </p:cNvPr>
          <p:cNvSpPr txBox="1">
            <a:spLocks/>
          </p:cNvSpPr>
          <p:nvPr/>
        </p:nvSpPr>
        <p:spPr>
          <a:xfrm>
            <a:off x="400644" y="12881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Longitudinal impedance</a:t>
            </a:r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5E7804A-D393-D681-4ABF-E5F380199DF7}"/>
              </a:ext>
            </a:extLst>
          </p:cNvPr>
          <p:cNvGrpSpPr/>
          <p:nvPr/>
        </p:nvGrpSpPr>
        <p:grpSpPr>
          <a:xfrm>
            <a:off x="231355" y="661682"/>
            <a:ext cx="11393565" cy="5903013"/>
            <a:chOff x="231355" y="661682"/>
            <a:chExt cx="11393565" cy="590301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D813D010-7CF5-6049-ED36-F2681054E920}"/>
                </a:ext>
              </a:extLst>
            </p:cNvPr>
            <p:cNvGrpSpPr/>
            <p:nvPr/>
          </p:nvGrpSpPr>
          <p:grpSpPr>
            <a:xfrm>
              <a:off x="231355" y="661682"/>
              <a:ext cx="11393565" cy="5903013"/>
              <a:chOff x="231355" y="661682"/>
              <a:chExt cx="11393565" cy="5903013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2558A360-E5FB-C456-A139-CFB9E78BA703}"/>
                  </a:ext>
                </a:extLst>
              </p:cNvPr>
              <p:cNvGrpSpPr/>
              <p:nvPr/>
            </p:nvGrpSpPr>
            <p:grpSpPr>
              <a:xfrm>
                <a:off x="231355" y="661682"/>
                <a:ext cx="11393565" cy="5903013"/>
                <a:chOff x="154236" y="685611"/>
                <a:chExt cx="11393565" cy="5903013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5D77D569-A660-45B3-C786-D14099E064D0}"/>
                    </a:ext>
                  </a:extLst>
                </p:cNvPr>
                <p:cNvGrpSpPr/>
                <p:nvPr/>
              </p:nvGrpSpPr>
              <p:grpSpPr>
                <a:xfrm>
                  <a:off x="154236" y="685611"/>
                  <a:ext cx="11393565" cy="5903013"/>
                  <a:chOff x="0" y="1677883"/>
                  <a:chExt cx="9474506" cy="4910740"/>
                </a:xfrm>
              </p:grpSpPr>
              <p:pic>
                <p:nvPicPr>
                  <p:cNvPr id="6" name="Picture 5" descr="Chart&#10;&#10;Description automatically generated">
                    <a:extLst>
                      <a:ext uri="{FF2B5EF4-FFF2-40B4-BE49-F238E27FC236}">
                        <a16:creationId xmlns:a16="http://schemas.microsoft.com/office/drawing/2014/main" id="{788EB60A-7ABC-02C8-E2F1-5858FE562DB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0" y="1677883"/>
                    <a:ext cx="9474506" cy="4910740"/>
                  </a:xfrm>
                  <a:prstGeom prst="rect">
                    <a:avLst/>
                  </a:prstGeom>
                </p:spPr>
              </p:pic>
              <p:cxnSp>
                <p:nvCxnSpPr>
                  <p:cNvPr id="10" name="Straight Arrow Connector 9">
                    <a:extLst>
                      <a:ext uri="{FF2B5EF4-FFF2-40B4-BE49-F238E27FC236}">
                        <a16:creationId xmlns:a16="http://schemas.microsoft.com/office/drawing/2014/main" id="{B1870708-41F8-066C-04F4-466F8B39D8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505459" y="4189346"/>
                    <a:ext cx="280932" cy="821066"/>
                  </a:xfrm>
                  <a:prstGeom prst="straightConnector1">
                    <a:avLst/>
                  </a:prstGeom>
                  <a:ln w="22225">
                    <a:solidFill>
                      <a:srgbClr val="BD7203"/>
                    </a:solidFill>
                    <a:tailEnd type="arrow" w="lg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6806D7E1-B691-D9E2-7A4A-383A1F816700}"/>
                      </a:ext>
                    </a:extLst>
                  </p:cNvPr>
                  <p:cNvSpPr txBox="1"/>
                  <p:nvPr/>
                </p:nvSpPr>
                <p:spPr>
                  <a:xfrm>
                    <a:off x="5838939" y="3758459"/>
                    <a:ext cx="1333041" cy="43088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400" dirty="0">
                        <a:solidFill>
                          <a:srgbClr val="BD7203"/>
                        </a:solidFill>
                      </a:rPr>
                      <a:t>Measurements of 29/1/2020</a:t>
                    </a:r>
                    <a:endParaRPr lang="en-GB" sz="1400" dirty="0">
                      <a:solidFill>
                        <a:srgbClr val="BD7203"/>
                      </a:solidFill>
                    </a:endParaRPr>
                  </a:p>
                </p:txBody>
              </p:sp>
              <p:cxnSp>
                <p:nvCxnSpPr>
                  <p:cNvPr id="13" name="Straight Arrow Connector 12">
                    <a:extLst>
                      <a:ext uri="{FF2B5EF4-FFF2-40B4-BE49-F238E27FC236}">
                        <a16:creationId xmlns:a16="http://schemas.microsoft.com/office/drawing/2014/main" id="{B982D4E9-4740-4A14-F5B1-DACF432833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53349" y="4565891"/>
                    <a:ext cx="663765" cy="548752"/>
                  </a:xfrm>
                  <a:prstGeom prst="straightConnector1">
                    <a:avLst/>
                  </a:prstGeom>
                  <a:ln w="22225">
                    <a:solidFill>
                      <a:srgbClr val="00823B"/>
                    </a:solidFill>
                    <a:tailEnd type="arrow" w="lg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CC460D39-8C01-9DBA-A13E-AF1A12E86440}"/>
                      </a:ext>
                    </a:extLst>
                  </p:cNvPr>
                  <p:cNvSpPr txBox="1"/>
                  <p:nvPr/>
                </p:nvSpPr>
                <p:spPr>
                  <a:xfrm>
                    <a:off x="4732724" y="4183391"/>
                    <a:ext cx="1333041" cy="43088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400" dirty="0">
                        <a:solidFill>
                          <a:srgbClr val="00823B"/>
                        </a:solidFill>
                      </a:rPr>
                      <a:t>Measurements of 15/5/2022</a:t>
                    </a:r>
                    <a:endParaRPr lang="en-GB" sz="1400" dirty="0">
                      <a:solidFill>
                        <a:srgbClr val="00823B"/>
                      </a:solidFill>
                    </a:endParaRPr>
                  </a:p>
                </p:txBody>
              </p:sp>
              <p:cxnSp>
                <p:nvCxnSpPr>
                  <p:cNvPr id="17" name="Straight Arrow Connector 16">
                    <a:extLst>
                      <a:ext uri="{FF2B5EF4-FFF2-40B4-BE49-F238E27FC236}">
                        <a16:creationId xmlns:a16="http://schemas.microsoft.com/office/drawing/2014/main" id="{2AEBE308-F43A-BD95-E56E-933BA75A82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117991" y="5400003"/>
                    <a:ext cx="88563" cy="436338"/>
                  </a:xfrm>
                  <a:prstGeom prst="straightConnector1">
                    <a:avLst/>
                  </a:prstGeom>
                  <a:ln w="22225">
                    <a:solidFill>
                      <a:srgbClr val="7030A0"/>
                    </a:solidFill>
                    <a:tailEnd type="arrow" w="lg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964E8D22-1DC9-C1E5-B5CB-FD62EC5678A4}"/>
                      </a:ext>
                    </a:extLst>
                  </p:cNvPr>
                  <p:cNvSpPr txBox="1"/>
                  <p:nvPr/>
                </p:nvSpPr>
                <p:spPr>
                  <a:xfrm>
                    <a:off x="1192796" y="5051997"/>
                    <a:ext cx="2366494" cy="43088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400" dirty="0">
                        <a:solidFill>
                          <a:srgbClr val="7030A0"/>
                        </a:solidFill>
                      </a:rPr>
                      <a:t>Prediction (Oskar): better fit to measurements &lt; ~600MHz</a:t>
                    </a:r>
                    <a:endParaRPr lang="en-GB" sz="14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909AA303-9E81-A9B5-3F4A-821B707046B8}"/>
                    </a:ext>
                  </a:extLst>
                </p:cNvPr>
                <p:cNvGrpSpPr/>
                <p:nvPr/>
              </p:nvGrpSpPr>
              <p:grpSpPr>
                <a:xfrm>
                  <a:off x="3011546" y="690612"/>
                  <a:ext cx="2536185" cy="3687372"/>
                  <a:chOff x="1008293" y="685611"/>
                  <a:chExt cx="2536185" cy="3687372"/>
                </a:xfrm>
              </p:grpSpPr>
              <p:pic>
                <p:nvPicPr>
                  <p:cNvPr id="7" name="Picture 6" descr="A picture containing plastic&#10;&#10;Description automatically generated">
                    <a:extLst>
                      <a:ext uri="{FF2B5EF4-FFF2-40B4-BE49-F238E27FC236}">
                        <a16:creationId xmlns:a16="http://schemas.microsoft.com/office/drawing/2014/main" id="{B56C51B8-00EF-3AF8-6A5E-B770507EBAE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31352"/>
                  <a:stretch/>
                </p:blipFill>
                <p:spPr>
                  <a:xfrm>
                    <a:off x="1008293" y="685611"/>
                    <a:ext cx="2536185" cy="3687372"/>
                  </a:xfrm>
                  <a:prstGeom prst="rect">
                    <a:avLst/>
                  </a:prstGeom>
                </p:spPr>
              </p:pic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9462695A-AF8D-1036-7CCF-444B28A9F610}"/>
                      </a:ext>
                    </a:extLst>
                  </p:cNvPr>
                  <p:cNvSpPr txBox="1"/>
                  <p:nvPr/>
                </p:nvSpPr>
                <p:spPr>
                  <a:xfrm>
                    <a:off x="1021712" y="3639032"/>
                    <a:ext cx="2291853" cy="553998"/>
                  </a:xfrm>
                  <a:prstGeom prst="rect">
                    <a:avLst/>
                  </a:prstGeom>
                  <a:solidFill>
                    <a:schemeClr val="bg1">
                      <a:alpha val="50000"/>
                    </a:schemeClr>
                  </a:solidFill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solidFill>
                          <a:srgbClr val="00823B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RF damper 05/2022 (macor support)</a:t>
                    </a:r>
                    <a:endParaRPr lang="en-GB" dirty="0">
                      <a:solidFill>
                        <a:srgbClr val="00823B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p:grp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A5AF97B-293E-6E80-0BE9-7FA697247182}"/>
                  </a:ext>
                </a:extLst>
              </p:cNvPr>
              <p:cNvSpPr txBox="1"/>
              <p:nvPr/>
            </p:nvSpPr>
            <p:spPr>
              <a:xfrm>
                <a:off x="6096000" y="2240271"/>
                <a:ext cx="3109019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5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Reduced frequency shift between simulations and measurements</a:t>
                </a:r>
                <a:endParaRPr lang="en-GB" sz="1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4" name="Right Brace 33">
                <a:extLst>
                  <a:ext uri="{FF2B5EF4-FFF2-40B4-BE49-F238E27FC236}">
                    <a16:creationId xmlns:a16="http://schemas.microsoft.com/office/drawing/2014/main" id="{DF9966AC-FB5E-19DB-AD4B-F9A835683531}"/>
                  </a:ext>
                </a:extLst>
              </p:cNvPr>
              <p:cNvSpPr/>
              <p:nvPr/>
            </p:nvSpPr>
            <p:spPr>
              <a:xfrm rot="-5400000">
                <a:off x="7459732" y="1768849"/>
                <a:ext cx="255513" cy="2191687"/>
              </a:xfrm>
              <a:prstGeom prst="rightBrac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2C34117-B956-93F7-9E92-F257BE5BB1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47825" y="4377984"/>
              <a:ext cx="143653" cy="1300505"/>
            </a:xfrm>
            <a:prstGeom prst="straightConnector1">
              <a:avLst/>
            </a:prstGeom>
            <a:ln w="22225">
              <a:solidFill>
                <a:srgbClr val="BD7203"/>
              </a:solidFill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40A936-49DE-EA9C-F9F8-EEE21806B9CC}"/>
                </a:ext>
              </a:extLst>
            </p:cNvPr>
            <p:cNvSpPr txBox="1"/>
            <p:nvPr/>
          </p:nvSpPr>
          <p:spPr>
            <a:xfrm>
              <a:off x="933558" y="3544654"/>
              <a:ext cx="1926596" cy="8002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300" dirty="0">
                  <a:solidFill>
                    <a:srgbClr val="BD7203"/>
                  </a:solidFill>
                </a:rPr>
                <a:t>Resonance at ~150MHz (29/01/2020) </a:t>
              </a:r>
              <a:r>
                <a:rPr lang="en-US" sz="1300" dirty="0">
                  <a:solidFill>
                    <a:srgbClr val="00823B"/>
                  </a:solidFill>
                </a:rPr>
                <a:t>not in measurements of 15/5/2022</a:t>
              </a:r>
              <a:endParaRPr lang="en-GB" sz="1300" dirty="0">
                <a:solidFill>
                  <a:srgbClr val="00823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68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E3CBDD-03E9-54BD-4422-AC62C9A71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B30414-0012-DBB6-0973-3FDDF96C7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63rd Impedance Working Group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6C5A29-3D2E-93C0-E932-622B8E5C8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C5E4F3-365E-0E1D-1158-EA85A72098DA}"/>
              </a:ext>
            </a:extLst>
          </p:cNvPr>
          <p:cNvSpPr txBox="1">
            <a:spLocks/>
          </p:cNvSpPr>
          <p:nvPr/>
        </p:nvSpPr>
        <p:spPr>
          <a:xfrm>
            <a:off x="400644" y="12881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Longitudinal impedance (low frequency zoom)</a:t>
            </a:r>
            <a:endParaRPr lang="en-GB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C2D95F55-2660-D52F-FDD6-2347EF0E3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3" y="756823"/>
            <a:ext cx="11107546" cy="577659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19956A6-5341-DE97-0BDA-FEFC4B5D4B06}"/>
              </a:ext>
            </a:extLst>
          </p:cNvPr>
          <p:cNvCxnSpPr>
            <a:cxnSpLocks/>
          </p:cNvCxnSpPr>
          <p:nvPr/>
        </p:nvCxnSpPr>
        <p:spPr>
          <a:xfrm>
            <a:off x="8996075" y="4329629"/>
            <a:ext cx="0" cy="1205641"/>
          </a:xfrm>
          <a:prstGeom prst="straightConnector1">
            <a:avLst/>
          </a:prstGeom>
          <a:ln w="25400">
            <a:solidFill>
              <a:srgbClr val="BD7203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2D55EA7-BA4C-0BB2-24C3-9516FE95B559}"/>
              </a:ext>
            </a:extLst>
          </p:cNvPr>
          <p:cNvSpPr txBox="1"/>
          <p:nvPr/>
        </p:nvSpPr>
        <p:spPr>
          <a:xfrm>
            <a:off x="7426175" y="3800180"/>
            <a:ext cx="31397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BD72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Resonance at ~150MHz (29/01/2020) </a:t>
            </a:r>
            <a:r>
              <a:rPr lang="en-US" sz="1400" dirty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in measurements of 15/5/2022</a:t>
            </a:r>
            <a:endParaRPr lang="en-GB" sz="1400" dirty="0">
              <a:solidFill>
                <a:srgbClr val="0082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452086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10931</TotalTime>
  <Words>200</Words>
  <Application>Microsoft Office PowerPoint</Application>
  <PresentationFormat>Widescreen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1_Office Theme</vt:lpstr>
      <vt:lpstr>MKI Cool: Longitudinal Impedance</vt:lpstr>
      <vt:lpstr>Longitudinal impedance (30/1/2020)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coupling to electrical circuit of kicker magnets</dc:title>
  <dc:creator>Oskar Bjorkqvist</dc:creator>
  <cp:lastModifiedBy>Mike Barnes</cp:lastModifiedBy>
  <cp:revision>479</cp:revision>
  <cp:lastPrinted>2022-03-28T15:23:26Z</cp:lastPrinted>
  <dcterms:created xsi:type="dcterms:W3CDTF">2021-01-04T10:28:43Z</dcterms:created>
  <dcterms:modified xsi:type="dcterms:W3CDTF">2022-09-06T09:11:47Z</dcterms:modified>
</cp:coreProperties>
</file>