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794500" cy="9906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551F"/>
    <a:srgbClr val="FEECA0"/>
    <a:srgbClr val="FF0066"/>
    <a:srgbClr val="70BC1F"/>
    <a:srgbClr val="5F5F5F"/>
    <a:srgbClr val="FFDF9F"/>
    <a:srgbClr val="33CC33"/>
    <a:srgbClr val="8ABB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891" autoAdjust="0"/>
    <p:restoredTop sz="93617" autoAdjust="0"/>
  </p:normalViewPr>
  <p:slideViewPr>
    <p:cSldViewPr>
      <p:cViewPr varScale="1">
        <p:scale>
          <a:sx n="75" d="100"/>
          <a:sy n="75" d="100"/>
        </p:scale>
        <p:origin x="-5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448" y="-84"/>
      </p:cViewPr>
      <p:guideLst>
        <p:guide orient="horz" pos="3119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C3F96CE1-B8D3-43DA-9596-4B5AE00307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036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847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537F9ACB-119A-4A69-AB9F-2936AA3E7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218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5" name="Picture 1077" descr="barre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078" descr="barre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42976" y="3143248"/>
            <a:ext cx="6400800" cy="1752600"/>
          </a:xfrm>
        </p:spPr>
        <p:txBody>
          <a:bodyPr/>
          <a:lstStyle>
            <a:lvl1pPr algn="ctr">
              <a:buFontTx/>
              <a:buNone/>
              <a:defRPr sz="3600" b="1" i="1">
                <a:solidFill>
                  <a:srgbClr val="5F5F5F"/>
                </a:solidFill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6888" y="714356"/>
            <a:ext cx="1946275" cy="5434032"/>
          </a:xfrm>
        </p:spPr>
        <p:txBody>
          <a:bodyPr vert="eaVert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04888" y="714356"/>
            <a:ext cx="5689600" cy="543403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20-21 january 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73AB-A894-40DF-A041-D96A9E37C3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0005" y="785794"/>
            <a:ext cx="7788275" cy="5434013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5880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5880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20-21 january 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1DA95-5D4D-4883-B6A8-EEE71F9703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 userDrawn="1"/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Cliquez pour modifier le style du titre</a:t>
            </a:r>
            <a:endParaRPr kumimoji="0" lang="fr-FR" sz="36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04888" y="714375"/>
            <a:ext cx="3817937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75225" y="714375"/>
            <a:ext cx="3817938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20-21 january 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45B6-C0A9-46AD-8342-8368EEDD27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20-21 january 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4DCDC-563A-4FCD-BD3C-06AA93382E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20-21 january 2011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A2809-C308-4B40-B801-D6E583FC21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0745" y="493678"/>
            <a:ext cx="3008313" cy="10064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00496" y="714356"/>
            <a:ext cx="4686304" cy="55007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28662" y="150017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20-21 january 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ECEE8-381E-496F-81EE-5F7A171218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2976" y="4800600"/>
            <a:ext cx="742955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8599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2976" y="5367338"/>
            <a:ext cx="742955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20-21 january 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66B30-DAC5-432C-8D1B-8EED9C686A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20-21 january 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F17E4-0507-4825-A9F5-15B664FB3F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39" descr="barr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4213" y="349250"/>
            <a:ext cx="8316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040" descr="barre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4213" y="6092825"/>
            <a:ext cx="8351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2053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617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180" name="Rectangle 10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526213"/>
            <a:ext cx="987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6181" name="Rectangle 10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04263" y="6526213"/>
            <a:ext cx="385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fld id="{40922441-AA2E-4F3A-BE1E-D8EE28F6B2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2057" name="Picture 1063" descr="Sigle-Irfu_v_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500306"/>
            <a:ext cx="863094" cy="151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Cern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4143380"/>
            <a:ext cx="857224" cy="85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 t="17497" b="17497"/>
          <a:stretch>
            <a:fillRect/>
          </a:stretch>
        </p:blipFill>
        <p:spPr bwMode="auto">
          <a:xfrm>
            <a:off x="0" y="1643063"/>
            <a:ext cx="979488" cy="41433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1196975"/>
            <a:ext cx="7742267" cy="1470025"/>
          </a:xfrm>
        </p:spPr>
        <p:txBody>
          <a:bodyPr/>
          <a:lstStyle/>
          <a:p>
            <a:r>
              <a:rPr lang="en-US" dirty="0" err="1" smtClean="0"/>
              <a:t>EuCARD</a:t>
            </a:r>
            <a:r>
              <a:rPr lang="en-US" dirty="0" smtClean="0"/>
              <a:t> HFM</a:t>
            </a:r>
            <a:br>
              <a:rPr lang="en-US" dirty="0" smtClean="0"/>
            </a:br>
            <a:r>
              <a:rPr lang="en-US" dirty="0" smtClean="0"/>
              <a:t>Dipole Design Review</a:t>
            </a:r>
            <a:r>
              <a:rPr lang="en-US" dirty="0" smtClean="0">
                <a:solidFill>
                  <a:srgbClr val="FFDF9F"/>
                </a:solidFill>
              </a:rPr>
              <a:t/>
            </a:r>
            <a:br>
              <a:rPr lang="en-US" dirty="0" smtClean="0">
                <a:solidFill>
                  <a:srgbClr val="FFDF9F"/>
                </a:solidFill>
              </a:rPr>
            </a:br>
            <a:r>
              <a:rPr lang="en-US" dirty="0" smtClean="0">
                <a:solidFill>
                  <a:srgbClr val="FFDF9F"/>
                </a:solidFill>
              </a:rPr>
              <a:t>20-21 </a:t>
            </a:r>
            <a:r>
              <a:rPr lang="en-US" dirty="0" err="1" smtClean="0">
                <a:solidFill>
                  <a:srgbClr val="FFDF9F"/>
                </a:solidFill>
              </a:rPr>
              <a:t>january</a:t>
            </a:r>
            <a:r>
              <a:rPr lang="en-US" dirty="0" smtClean="0">
                <a:solidFill>
                  <a:srgbClr val="FFDF9F"/>
                </a:solidFill>
              </a:rPr>
              <a:t> 2011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74267" y="2933824"/>
            <a:ext cx="6400800" cy="1359272"/>
          </a:xfrm>
        </p:spPr>
        <p:txBody>
          <a:bodyPr/>
          <a:lstStyle/>
          <a:p>
            <a:pPr marL="0" indent="190500"/>
            <a:r>
              <a:rPr lang="en-US" dirty="0" smtClean="0"/>
              <a:t>Overview of the dipole</a:t>
            </a:r>
          </a:p>
          <a:p>
            <a:pPr marL="0" indent="190500" algn="l"/>
            <a:r>
              <a:rPr lang="en-US" dirty="0" smtClean="0"/>
              <a:t>    </a:t>
            </a:r>
            <a:r>
              <a:rPr lang="en-US" sz="2800" dirty="0" smtClean="0"/>
              <a:t>Jean-Michel Rifflet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03" y="3437188"/>
            <a:ext cx="3782313" cy="287213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2D configuration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1161852" y="692696"/>
            <a:ext cx="7802636" cy="93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dirty="0" smtClean="0"/>
              <a:t>Insulated conductor </a:t>
            </a:r>
            <a:r>
              <a:rPr lang="en-US" dirty="0" smtClean="0"/>
              <a:t>: 21.8 x 2.22 mm</a:t>
            </a:r>
            <a:r>
              <a:rPr lang="en-US" baseline="30000" dirty="0" smtClean="0"/>
              <a:t>2</a:t>
            </a:r>
            <a:r>
              <a:rPr lang="en-US" dirty="0" smtClean="0"/>
              <a:t>; rectangular</a:t>
            </a:r>
          </a:p>
          <a:p>
            <a:r>
              <a:rPr lang="en-US" b="1" dirty="0" smtClean="0"/>
              <a:t>Insulation thickness </a:t>
            </a:r>
            <a:r>
              <a:rPr lang="en-US" dirty="0" smtClean="0"/>
              <a:t>: 0.2 mm per conductor face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1161852" y="1648009"/>
            <a:ext cx="7560840" cy="24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dirty="0" smtClean="0"/>
              <a:t>Coils 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36 – 36 – 42 – 42 turns </a:t>
            </a: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156 total turns</a:t>
            </a:r>
          </a:p>
          <a:p>
            <a:pPr lvl="1"/>
            <a:r>
              <a:rPr lang="en-US" dirty="0" smtClean="0"/>
              <a:t>Inner coil radius : 58 mm</a:t>
            </a:r>
          </a:p>
          <a:p>
            <a:pPr lvl="1"/>
            <a:r>
              <a:rPr lang="en-US" dirty="0" err="1" smtClean="0"/>
              <a:t>Midplane</a:t>
            </a:r>
            <a:r>
              <a:rPr lang="en-US" dirty="0" smtClean="0"/>
              <a:t> insulation : 3.5 mm (per pole)</a:t>
            </a:r>
          </a:p>
          <a:p>
            <a:pPr lvl="1"/>
            <a:r>
              <a:rPr lang="en-US" dirty="0" smtClean="0"/>
              <a:t>Interlayer insulation thickness: 0.5 mm</a:t>
            </a:r>
          </a:p>
          <a:p>
            <a:endParaRPr lang="en-US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 bwMode="auto">
          <a:xfrm>
            <a:off x="4139952" y="4365104"/>
            <a:ext cx="4752528" cy="148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 </a:t>
            </a:r>
            <a:r>
              <a:rPr lang="en-US" dirty="0" smtClean="0"/>
              <a:t>Bo = 13 T , I = 10.5 kA </a:t>
            </a:r>
          </a:p>
          <a:p>
            <a:r>
              <a:rPr lang="en-US" dirty="0" err="1" smtClean="0"/>
              <a:t>Fx</a:t>
            </a:r>
            <a:r>
              <a:rPr lang="en-US" dirty="0" smtClean="0"/>
              <a:t> = 7.7 MN/m </a:t>
            </a:r>
          </a:p>
          <a:p>
            <a:r>
              <a:rPr lang="en-US" dirty="0" err="1" smtClean="0"/>
              <a:t>Fy</a:t>
            </a:r>
            <a:r>
              <a:rPr lang="en-US" dirty="0" smtClean="0"/>
              <a:t> = -3.8 MN/m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7079989" y="5107331"/>
            <a:ext cx="1800200" cy="40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190500" indent="0">
              <a:buNone/>
            </a:pPr>
            <a:r>
              <a:rPr lang="en-US" sz="1600" dirty="0" smtClean="0"/>
              <a:t>(Per quadrant)</a:t>
            </a:r>
          </a:p>
          <a:p>
            <a:pPr marL="19050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17217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</a:t>
            </a:r>
            <a:r>
              <a:rPr lang="en-US" dirty="0" smtClean="0"/>
              <a:t>2D configuration</a:t>
            </a:r>
            <a:endParaRPr lang="en-US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6959"/>
          <a:stretch/>
        </p:blipFill>
        <p:spPr>
          <a:xfrm>
            <a:off x="971600" y="764705"/>
            <a:ext cx="2952328" cy="2868780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283968" y="1484784"/>
            <a:ext cx="486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Inner bore tube : Ø 100 mm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External yoke radius : 500 mm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Aluminum shell thickness: 70 mm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15616" y="3356992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Reasons for bladders and keys: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SMC Program uses this technology </a:t>
            </a:r>
            <a:r>
              <a:rPr lang="en-US" sz="2000" dirty="0" smtClean="0">
                <a:solidFill>
                  <a:srgbClr val="FF0000"/>
                </a:solidFill>
              </a:rPr>
              <a:t>(Juan Carlos's talk)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ym typeface="Wingdings" pitchFamily="2" charset="2"/>
              </a:rPr>
              <a:t> experience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Low stress in coils at warm  (Pre-stress in coils comes from cool-down)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  <a:sym typeface="Wingdings" pitchFamily="2" charset="2"/>
              </a:rPr>
              <a:t>Attilio's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 talk)</a:t>
            </a:r>
            <a:endParaRPr lang="en-US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Can be extensively tested before final assembly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Allows for dismantling and size adaptation if needed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>
                <a:sym typeface="Wingdings" pitchFamily="2" charset="2"/>
              </a:rPr>
              <a:t>Parts with simple shapes; can be easily </a:t>
            </a:r>
            <a:r>
              <a:rPr lang="en-US" dirty="0" smtClean="0">
                <a:sym typeface="Wingdings" pitchFamily="2" charset="2"/>
              </a:rPr>
              <a:t>adjusted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47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548680"/>
            <a:ext cx="7788275" cy="4248472"/>
          </a:xfrm>
        </p:spPr>
        <p:txBody>
          <a:bodyPr/>
          <a:lstStyle/>
          <a:p>
            <a:r>
              <a:rPr lang="en-US" dirty="0" smtClean="0"/>
              <a:t>The baseline for the FRESCA2 dipole is fixed.</a:t>
            </a:r>
          </a:p>
          <a:p>
            <a:r>
              <a:rPr lang="fr-FR" dirty="0" smtClean="0"/>
              <a:t>The </a:t>
            </a:r>
            <a:r>
              <a:rPr lang="fr-FR" dirty="0" err="1"/>
              <a:t>magnet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optimized</a:t>
            </a:r>
            <a:r>
              <a:rPr lang="fr-FR" dirty="0"/>
              <a:t> for the </a:t>
            </a:r>
            <a:r>
              <a:rPr lang="fr-FR" dirty="0" err="1"/>
              <a:t>Fresca</a:t>
            </a:r>
            <a:r>
              <a:rPr lang="fr-FR" dirty="0"/>
              <a:t> test </a:t>
            </a:r>
            <a:r>
              <a:rPr lang="fr-FR" dirty="0" smtClean="0"/>
              <a:t>station; n</a:t>
            </a:r>
            <a:r>
              <a:rPr lang="en-US" dirty="0" err="1" smtClean="0"/>
              <a:t>ot</a:t>
            </a:r>
            <a:r>
              <a:rPr lang="en-US" dirty="0" smtClean="0"/>
              <a:t> all aspects of accelerator magnets are covered (radiation resistant materials, field homogeneity, …), but technology can be adapted (eventually after another R&amp;D step)</a:t>
            </a:r>
          </a:p>
          <a:p>
            <a:r>
              <a:rPr lang="en-US" dirty="0" smtClean="0"/>
              <a:t>Detailed studies are going on</a:t>
            </a:r>
          </a:p>
          <a:p>
            <a:r>
              <a:rPr lang="en-US" dirty="0" smtClean="0"/>
              <a:t>The conceptual design will be described in details during this review</a:t>
            </a:r>
          </a:p>
          <a:p>
            <a:r>
              <a:rPr lang="en-US" dirty="0" smtClean="0"/>
              <a:t> We expect a lot of comments from the reviewers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49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000944" y="1412776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60000">
              <a:buFont typeface="Arial" pitchFamily="34" charset="0"/>
              <a:buNone/>
            </a:pPr>
            <a:r>
              <a:rPr lang="en-US" dirty="0" smtClean="0">
                <a:solidFill>
                  <a:srgbClr val="4F551F"/>
                </a:solidFill>
              </a:rPr>
              <a:t>Participants to </a:t>
            </a:r>
            <a:r>
              <a:rPr lang="en-US" dirty="0" err="1" smtClean="0">
                <a:solidFill>
                  <a:srgbClr val="4F551F"/>
                </a:solidFill>
              </a:rPr>
              <a:t>EuCARD</a:t>
            </a:r>
            <a:r>
              <a:rPr lang="en-US" dirty="0" smtClean="0">
                <a:solidFill>
                  <a:srgbClr val="4F551F"/>
                </a:solidFill>
              </a:rPr>
              <a:t>/HFM task 3:</a:t>
            </a:r>
            <a:r>
              <a:rPr lang="en-US" sz="1800" dirty="0" smtClean="0">
                <a:solidFill>
                  <a:srgbClr val="4F551F"/>
                </a:solidFill>
              </a:rPr>
              <a:t>	</a:t>
            </a:r>
          </a:p>
          <a:p>
            <a:pPr defTabSz="360000">
              <a:buFont typeface="Arial" pitchFamily="34" charset="0"/>
              <a:buNone/>
            </a:pPr>
            <a:r>
              <a:rPr lang="en-US" dirty="0" smtClean="0">
                <a:solidFill>
                  <a:srgbClr val="8B8BD9"/>
                </a:solidFill>
              </a:rPr>
              <a:t>	</a:t>
            </a:r>
            <a:r>
              <a:rPr lang="en-US" dirty="0" smtClean="0">
                <a:solidFill>
                  <a:srgbClr val="4F551F"/>
                </a:solidFill>
              </a:rPr>
              <a:t>CERN : </a:t>
            </a:r>
            <a:r>
              <a:rPr lang="en-US" dirty="0" err="1" smtClean="0">
                <a:solidFill>
                  <a:srgbClr val="8B8BD9"/>
                </a:solidFill>
              </a:rPr>
              <a:t>Attilio</a:t>
            </a:r>
            <a:r>
              <a:rPr lang="en-US" dirty="0" smtClean="0">
                <a:solidFill>
                  <a:srgbClr val="8B8BD9"/>
                </a:solidFill>
              </a:rPr>
              <a:t> </a:t>
            </a:r>
            <a:r>
              <a:rPr lang="en-US" dirty="0">
                <a:solidFill>
                  <a:srgbClr val="8B8BD9"/>
                </a:solidFill>
              </a:rPr>
              <a:t>Milanese, Luc </a:t>
            </a:r>
            <a:r>
              <a:rPr lang="en-US" dirty="0" err="1">
                <a:solidFill>
                  <a:srgbClr val="8B8BD9"/>
                </a:solidFill>
              </a:rPr>
              <a:t>Oberli</a:t>
            </a:r>
            <a:r>
              <a:rPr lang="en-US" dirty="0">
                <a:solidFill>
                  <a:srgbClr val="8B8BD9"/>
                </a:solidFill>
              </a:rPr>
              <a:t>,  Juan Carlos Perez, Gijs de Rijk, Ezio </a:t>
            </a:r>
            <a:r>
              <a:rPr lang="en-US" dirty="0" smtClean="0">
                <a:solidFill>
                  <a:srgbClr val="8B8BD9"/>
                </a:solidFill>
              </a:rPr>
              <a:t>Todesco + </a:t>
            </a:r>
            <a:r>
              <a:rPr lang="en-US" dirty="0" err="1" smtClean="0">
                <a:solidFill>
                  <a:srgbClr val="8B8BD9"/>
                </a:solidFill>
              </a:rPr>
              <a:t>Shlomo</a:t>
            </a:r>
            <a:r>
              <a:rPr lang="en-US" dirty="0" smtClean="0">
                <a:solidFill>
                  <a:srgbClr val="8B8BD9"/>
                </a:solidFill>
              </a:rPr>
              <a:t> </a:t>
            </a:r>
            <a:r>
              <a:rPr lang="en-US" dirty="0" err="1">
                <a:solidFill>
                  <a:srgbClr val="8B8BD9"/>
                </a:solidFill>
              </a:rPr>
              <a:t>Caspi</a:t>
            </a:r>
            <a:endParaRPr lang="en-US" dirty="0" smtClean="0">
              <a:solidFill>
                <a:srgbClr val="8B8BD9"/>
              </a:solidFill>
            </a:endParaRPr>
          </a:p>
          <a:p>
            <a:pPr defTabSz="360000">
              <a:buFont typeface="Arial" pitchFamily="34" charset="0"/>
              <a:buNone/>
            </a:pPr>
            <a:r>
              <a:rPr lang="en-US" dirty="0">
                <a:solidFill>
                  <a:srgbClr val="8B8BD9"/>
                </a:solidFill>
              </a:rPr>
              <a:t>	</a:t>
            </a:r>
            <a:r>
              <a:rPr lang="en-US" dirty="0" err="1" smtClean="0">
                <a:solidFill>
                  <a:srgbClr val="4F551F"/>
                </a:solidFill>
              </a:rPr>
              <a:t>Saclay</a:t>
            </a:r>
            <a:r>
              <a:rPr lang="en-US" dirty="0" smtClean="0">
                <a:solidFill>
                  <a:srgbClr val="4F551F"/>
                </a:solidFill>
              </a:rPr>
              <a:t> : </a:t>
            </a:r>
            <a:r>
              <a:rPr lang="en-US" dirty="0" smtClean="0">
                <a:solidFill>
                  <a:srgbClr val="8B8BD9"/>
                </a:solidFill>
              </a:rPr>
              <a:t>Bertrand </a:t>
            </a:r>
            <a:r>
              <a:rPr lang="en-US" dirty="0" err="1" smtClean="0">
                <a:solidFill>
                  <a:srgbClr val="8B8BD9"/>
                </a:solidFill>
              </a:rPr>
              <a:t>Baudouy</a:t>
            </a:r>
            <a:r>
              <a:rPr lang="en-US" dirty="0" smtClean="0">
                <a:solidFill>
                  <a:srgbClr val="8B8BD9"/>
                </a:solidFill>
              </a:rPr>
              <a:t>, Christophe </a:t>
            </a:r>
            <a:r>
              <a:rPr lang="en-US" dirty="0" err="1" smtClean="0">
                <a:solidFill>
                  <a:srgbClr val="8B8BD9"/>
                </a:solidFill>
              </a:rPr>
              <a:t>Berriaud</a:t>
            </a:r>
            <a:r>
              <a:rPr lang="en-US" dirty="0" smtClean="0">
                <a:solidFill>
                  <a:srgbClr val="8B8BD9"/>
                </a:solidFill>
              </a:rPr>
              <a:t>, </a:t>
            </a:r>
            <a:r>
              <a:rPr lang="en-US" dirty="0" smtClean="0">
                <a:solidFill>
                  <a:srgbClr val="8B8BD9"/>
                </a:solidFill>
              </a:rPr>
              <a:t>Thomas </a:t>
            </a:r>
            <a:r>
              <a:rPr lang="en-US" dirty="0" err="1" smtClean="0">
                <a:solidFill>
                  <a:srgbClr val="8B8BD9"/>
                </a:solidFill>
              </a:rPr>
              <a:t>Dalla</a:t>
            </a:r>
            <a:r>
              <a:rPr lang="en-US" dirty="0" smtClean="0">
                <a:solidFill>
                  <a:srgbClr val="8B8BD9"/>
                </a:solidFill>
              </a:rPr>
              <a:t> </a:t>
            </a:r>
            <a:r>
              <a:rPr lang="en-US" dirty="0" err="1" smtClean="0">
                <a:solidFill>
                  <a:srgbClr val="8B8BD9"/>
                </a:solidFill>
              </a:rPr>
              <a:t>Foglia</a:t>
            </a:r>
            <a:r>
              <a:rPr lang="en-US" dirty="0" smtClean="0">
                <a:solidFill>
                  <a:srgbClr val="8B8BD9"/>
                </a:solidFill>
              </a:rPr>
              <a:t>, </a:t>
            </a:r>
            <a:r>
              <a:rPr lang="en-US" dirty="0" err="1" smtClean="0">
                <a:solidFill>
                  <a:srgbClr val="8B8BD9"/>
                </a:solidFill>
              </a:rPr>
              <a:t>Mélanie</a:t>
            </a:r>
            <a:r>
              <a:rPr lang="en-US" dirty="0" smtClean="0">
                <a:solidFill>
                  <a:srgbClr val="8B8BD9"/>
                </a:solidFill>
              </a:rPr>
              <a:t> </a:t>
            </a:r>
            <a:r>
              <a:rPr lang="en-US" dirty="0" err="1" smtClean="0">
                <a:solidFill>
                  <a:srgbClr val="8B8BD9"/>
                </a:solidFill>
              </a:rPr>
              <a:t>Devaux</a:t>
            </a:r>
            <a:r>
              <a:rPr lang="en-US" dirty="0" smtClean="0">
                <a:solidFill>
                  <a:srgbClr val="8B8BD9"/>
                </a:solidFill>
              </a:rPr>
              <a:t>, </a:t>
            </a:r>
            <a:r>
              <a:rPr lang="en-US" dirty="0">
                <a:solidFill>
                  <a:srgbClr val="8B8BD9"/>
                </a:solidFill>
              </a:rPr>
              <a:t>Maria </a:t>
            </a:r>
            <a:r>
              <a:rPr lang="en-US" dirty="0" smtClean="0">
                <a:solidFill>
                  <a:srgbClr val="8B8BD9"/>
                </a:solidFill>
              </a:rPr>
              <a:t>Durante</a:t>
            </a:r>
            <a:r>
              <a:rPr lang="en-US" dirty="0">
                <a:solidFill>
                  <a:srgbClr val="8B8BD9"/>
                </a:solidFill>
              </a:rPr>
              <a:t>, </a:t>
            </a:r>
            <a:r>
              <a:rPr lang="en-US" dirty="0" smtClean="0">
                <a:solidFill>
                  <a:srgbClr val="8B8BD9"/>
                </a:solidFill>
              </a:rPr>
              <a:t>Philippe </a:t>
            </a:r>
            <a:r>
              <a:rPr lang="en-US" dirty="0" err="1" smtClean="0">
                <a:solidFill>
                  <a:srgbClr val="8B8BD9"/>
                </a:solidFill>
              </a:rPr>
              <a:t>Fazilleau</a:t>
            </a:r>
            <a:r>
              <a:rPr lang="en-US" dirty="0" smtClean="0">
                <a:solidFill>
                  <a:srgbClr val="8B8BD9"/>
                </a:solidFill>
              </a:rPr>
              <a:t>, Jean-Jacques </a:t>
            </a:r>
            <a:r>
              <a:rPr lang="en-US" dirty="0" err="1">
                <a:solidFill>
                  <a:srgbClr val="8B8BD9"/>
                </a:solidFill>
              </a:rPr>
              <a:t>Goc</a:t>
            </a:r>
            <a:r>
              <a:rPr lang="en-US" dirty="0" smtClean="0">
                <a:solidFill>
                  <a:srgbClr val="8B8BD9"/>
                </a:solidFill>
              </a:rPr>
              <a:t>, </a:t>
            </a:r>
            <a:r>
              <a:rPr lang="en-US" dirty="0">
                <a:solidFill>
                  <a:srgbClr val="8B8BD9"/>
                </a:solidFill>
              </a:rPr>
              <a:t>François </a:t>
            </a:r>
            <a:r>
              <a:rPr lang="en-US" dirty="0" smtClean="0">
                <a:solidFill>
                  <a:srgbClr val="8B8BD9"/>
                </a:solidFill>
              </a:rPr>
              <a:t>Kircher</a:t>
            </a:r>
            <a:r>
              <a:rPr lang="en-US" dirty="0">
                <a:solidFill>
                  <a:srgbClr val="8B8BD9"/>
                </a:solidFill>
              </a:rPr>
              <a:t>, Pascal </a:t>
            </a:r>
            <a:r>
              <a:rPr lang="en-US" dirty="0" err="1">
                <a:solidFill>
                  <a:srgbClr val="8B8BD9"/>
                </a:solidFill>
              </a:rPr>
              <a:t>Labrune</a:t>
            </a:r>
            <a:r>
              <a:rPr lang="en-US" dirty="0" smtClean="0">
                <a:solidFill>
                  <a:srgbClr val="8B8BD9"/>
                </a:solidFill>
              </a:rPr>
              <a:t>, Jean-François </a:t>
            </a:r>
            <a:r>
              <a:rPr lang="en-US" dirty="0" err="1" smtClean="0">
                <a:solidFill>
                  <a:srgbClr val="8B8BD9"/>
                </a:solidFill>
              </a:rPr>
              <a:t>Millot</a:t>
            </a:r>
            <a:r>
              <a:rPr lang="en-US" dirty="0">
                <a:solidFill>
                  <a:srgbClr val="8B8BD9"/>
                </a:solidFill>
              </a:rPr>
              <a:t>, </a:t>
            </a:r>
            <a:r>
              <a:rPr lang="en-US" dirty="0" err="1" smtClean="0">
                <a:solidFill>
                  <a:srgbClr val="8B8BD9"/>
                </a:solidFill>
              </a:rPr>
              <a:t>Slavek</a:t>
            </a:r>
            <a:r>
              <a:rPr lang="en-US" dirty="0">
                <a:solidFill>
                  <a:srgbClr val="8B8BD9"/>
                </a:solidFill>
              </a:rPr>
              <a:t> </a:t>
            </a:r>
            <a:r>
              <a:rPr lang="en-US" dirty="0" err="1" smtClean="0">
                <a:solidFill>
                  <a:srgbClr val="8B8BD9"/>
                </a:solidFill>
              </a:rPr>
              <a:t>Pietrowicz</a:t>
            </a:r>
            <a:r>
              <a:rPr lang="en-US" dirty="0" smtClean="0">
                <a:solidFill>
                  <a:srgbClr val="8B8BD9"/>
                </a:solidFill>
              </a:rPr>
              <a:t>, Alain </a:t>
            </a:r>
            <a:r>
              <a:rPr lang="en-US" dirty="0" err="1">
                <a:solidFill>
                  <a:srgbClr val="8B8BD9"/>
                </a:solidFill>
              </a:rPr>
              <a:t>Przybylski</a:t>
            </a:r>
            <a:r>
              <a:rPr lang="en-US" dirty="0" smtClean="0">
                <a:solidFill>
                  <a:srgbClr val="8B8BD9"/>
                </a:solidFill>
              </a:rPr>
              <a:t>, Jean-Michel </a:t>
            </a:r>
            <a:r>
              <a:rPr lang="en-US" dirty="0">
                <a:solidFill>
                  <a:srgbClr val="8B8BD9"/>
                </a:solidFill>
              </a:rPr>
              <a:t>Rifflet</a:t>
            </a:r>
            <a:r>
              <a:rPr lang="en-US" dirty="0" smtClean="0">
                <a:solidFill>
                  <a:srgbClr val="8B8BD9"/>
                </a:solidFill>
              </a:rPr>
              <a:t>, Jean-Michel Rey, </a:t>
            </a:r>
            <a:r>
              <a:rPr lang="en-US" dirty="0">
                <a:solidFill>
                  <a:srgbClr val="8B8BD9"/>
                </a:solidFill>
              </a:rPr>
              <a:t>Françoise </a:t>
            </a:r>
            <a:r>
              <a:rPr lang="en-US" dirty="0" smtClean="0">
                <a:solidFill>
                  <a:srgbClr val="8B8BD9"/>
                </a:solidFill>
              </a:rPr>
              <a:t>Rondeaux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2541476" y="5193196"/>
            <a:ext cx="4481016" cy="54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190500" indent="0">
              <a:buNone/>
            </a:pPr>
            <a:r>
              <a:rPr lang="en-US" b="1" dirty="0" smtClean="0"/>
              <a:t>Thanks for your attention 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4789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Overview of the </a:t>
            </a:r>
            <a:r>
              <a:rPr lang="en-US" sz="3200" dirty="0" smtClean="0"/>
              <a:t>dipole - </a:t>
            </a:r>
            <a:r>
              <a:rPr lang="fr-FR" sz="3200" dirty="0" err="1" smtClean="0"/>
              <a:t>Outline</a:t>
            </a:r>
            <a:endParaRPr lang="fr-FR" sz="3200" dirty="0" smtClean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179388" y="6526213"/>
            <a:ext cx="987425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704263" y="6526213"/>
            <a:ext cx="385762" cy="215900"/>
          </a:xfrm>
        </p:spPr>
        <p:txBody>
          <a:bodyPr/>
          <a:lstStyle/>
          <a:p>
            <a:pPr>
              <a:defRPr/>
            </a:pPr>
            <a:fld id="{0202D828-E8BA-4B49-84F7-16D5E569B346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1273196" y="6526213"/>
            <a:ext cx="6370638" cy="215900"/>
          </a:xfrm>
        </p:spPr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 dirty="0"/>
          </a:p>
        </p:txBody>
      </p:sp>
      <p:sp>
        <p:nvSpPr>
          <p:cNvPr id="9" name="Content Placeholder 2"/>
          <p:cNvSpPr>
            <a:spLocks noGrp="1"/>
          </p:cNvSpPr>
          <p:nvPr/>
        </p:nvSpPr>
        <p:spPr bwMode="auto">
          <a:xfrm>
            <a:off x="1332136" y="908720"/>
            <a:ext cx="7128792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lc="http://schemas.openxmlformats.org/drawingml/2006/lockedCanvas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US" sz="2400" dirty="0" smtClean="0"/>
              <a:t>Dipole specifications</a:t>
            </a:r>
          </a:p>
          <a:p>
            <a:r>
              <a:rPr lang="en-US" sz="2400" dirty="0" smtClean="0"/>
              <a:t>Conductor choice</a:t>
            </a:r>
          </a:p>
          <a:p>
            <a:r>
              <a:rPr lang="en-US" sz="2400" dirty="0" smtClean="0"/>
              <a:t>Size considerations</a:t>
            </a:r>
          </a:p>
          <a:p>
            <a:r>
              <a:rPr lang="en-US" sz="2400" dirty="0" smtClean="0"/>
              <a:t>History of the design</a:t>
            </a:r>
          </a:p>
          <a:p>
            <a:r>
              <a:rPr lang="en-US" sz="2400" dirty="0" smtClean="0"/>
              <a:t>Baseline 2D configuration</a:t>
            </a:r>
          </a:p>
          <a:p>
            <a:r>
              <a:rPr lang="en-US" sz="2400" dirty="0" smtClean="0"/>
              <a:t>Conclusion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974874" y="3912096"/>
            <a:ext cx="54860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Work organized around 4 working groups 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Specification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Magnet predesign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Conductor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Dipole/Insert interface and interaction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en-US" dirty="0" smtClean="0"/>
              <a:t>specification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CEA/DSM/</a:t>
            </a:r>
            <a:r>
              <a:rPr lang="fr-FR" dirty="0" err="1" smtClean="0"/>
              <a:t>Irfu</a:t>
            </a:r>
            <a:r>
              <a:rPr lang="fr-FR" dirty="0" smtClean="0"/>
              <a:t>/SACM - J.M. Rifflet - </a:t>
            </a:r>
            <a:r>
              <a:rPr lang="fr-FR" dirty="0" err="1" smtClean="0"/>
              <a:t>EuCARD</a:t>
            </a:r>
            <a:r>
              <a:rPr lang="fr-FR" dirty="0" smtClean="0"/>
              <a:t> HFM </a:t>
            </a:r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71600" y="76470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EUCARD requirements: </a:t>
            </a:r>
            <a:r>
              <a:rPr lang="en-US" sz="2000" dirty="0">
                <a:solidFill>
                  <a:srgbClr val="FF0000"/>
                </a:solidFill>
              </a:rPr>
              <a:t>Already presented by Gijs</a:t>
            </a:r>
            <a:endParaRPr lang="fr-FR" b="1" dirty="0"/>
          </a:p>
          <a:p>
            <a:pPr lvl="0"/>
            <a:r>
              <a:rPr lang="en-US" dirty="0"/>
              <a:t>Magnetic field in the </a:t>
            </a:r>
            <a:r>
              <a:rPr lang="en-US" dirty="0" smtClean="0"/>
              <a:t>center </a:t>
            </a:r>
            <a:r>
              <a:rPr lang="en-US" dirty="0"/>
              <a:t>of the bore: 13 T</a:t>
            </a:r>
            <a:endParaRPr lang="fr-FR" dirty="0"/>
          </a:p>
          <a:p>
            <a:pPr lvl="0"/>
            <a:r>
              <a:rPr lang="en-US" dirty="0"/>
              <a:t>Magnet free aperture: 100 mm </a:t>
            </a:r>
            <a:r>
              <a:rPr lang="en-US" dirty="0" smtClean="0"/>
              <a:t>diameter</a:t>
            </a:r>
            <a:endParaRPr lang="fr-FR" dirty="0"/>
          </a:p>
          <a:p>
            <a:pPr lvl="0"/>
            <a:r>
              <a:rPr lang="en-US" dirty="0"/>
              <a:t>Magnet length: 1.5 m (coil end-to-end</a:t>
            </a:r>
            <a:r>
              <a:rPr lang="en-US" dirty="0" smtClean="0"/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950144" y="2564904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Fresca cable test station requirements:</a:t>
            </a:r>
            <a:endParaRPr lang="fr-FR" b="1" dirty="0"/>
          </a:p>
          <a:p>
            <a:pPr lvl="0"/>
            <a:r>
              <a:rPr lang="en-US" dirty="0"/>
              <a:t>Magnetic field in the </a:t>
            </a:r>
            <a:r>
              <a:rPr lang="en-US" dirty="0" smtClean="0"/>
              <a:t>center </a:t>
            </a:r>
            <a:r>
              <a:rPr lang="en-US" dirty="0"/>
              <a:t>of the bore: 13 T at </a:t>
            </a:r>
            <a:r>
              <a:rPr lang="en-US" dirty="0" smtClean="0"/>
              <a:t> 4.2</a:t>
            </a:r>
            <a:r>
              <a:rPr lang="en-US" dirty="0"/>
              <a:t> </a:t>
            </a:r>
            <a:r>
              <a:rPr lang="en-US" dirty="0" smtClean="0"/>
              <a:t>K</a:t>
            </a:r>
          </a:p>
          <a:p>
            <a:pPr lvl="0"/>
            <a:r>
              <a:rPr lang="en-US" dirty="0" smtClean="0"/>
              <a:t>Operational temperature : 1.8 to 4.2 K</a:t>
            </a:r>
            <a:endParaRPr lang="fr-FR" dirty="0"/>
          </a:p>
          <a:p>
            <a:pPr lvl="0"/>
            <a:r>
              <a:rPr lang="en-US" dirty="0"/>
              <a:t>Magnet free aperture: 100 mm </a:t>
            </a:r>
            <a:r>
              <a:rPr lang="en-US" dirty="0" smtClean="0"/>
              <a:t>diameter</a:t>
            </a:r>
            <a:endParaRPr lang="fr-FR" dirty="0"/>
          </a:p>
          <a:p>
            <a:pPr lvl="0"/>
            <a:r>
              <a:rPr lang="en-US" dirty="0"/>
              <a:t>Minimum length of straight part: 0.7 </a:t>
            </a:r>
            <a:r>
              <a:rPr lang="en-US" dirty="0" smtClean="0"/>
              <a:t>m</a:t>
            </a:r>
            <a:endParaRPr lang="fr-FR" dirty="0"/>
          </a:p>
          <a:p>
            <a:pPr lvl="0"/>
            <a:r>
              <a:rPr lang="en-US" dirty="0"/>
              <a:t>Maximum operational current: 20 </a:t>
            </a:r>
            <a:r>
              <a:rPr lang="en-US" dirty="0" smtClean="0"/>
              <a:t>kA</a:t>
            </a:r>
            <a:endParaRPr lang="fr-FR" dirty="0"/>
          </a:p>
          <a:p>
            <a:pPr lvl="0"/>
            <a:r>
              <a:rPr lang="en-US" dirty="0"/>
              <a:t>Field homogeneity 2</a:t>
            </a:r>
            <a:r>
              <a:rPr lang="en-US" dirty="0" smtClean="0"/>
              <a:t>% at 2/3 of </a:t>
            </a:r>
            <a:r>
              <a:rPr lang="en-US" dirty="0"/>
              <a:t>aperture </a:t>
            </a:r>
            <a:r>
              <a:rPr lang="en-US" dirty="0" smtClean="0"/>
              <a:t>(Accelerator magnets generally require a few units)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en-US" dirty="0" smtClean="0"/>
              <a:t>specification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115616" y="692696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Test station </a:t>
            </a:r>
            <a:r>
              <a:rPr lang="en-US" b="1" dirty="0" smtClean="0"/>
              <a:t>constraints:</a:t>
            </a:r>
            <a:endParaRPr lang="fr-FR" b="1" dirty="0"/>
          </a:p>
          <a:p>
            <a:pPr lvl="0"/>
            <a:r>
              <a:rPr lang="en-US" dirty="0" smtClean="0"/>
              <a:t>Maximum </a:t>
            </a:r>
            <a:r>
              <a:rPr lang="en-US" dirty="0"/>
              <a:t>outer diameter of the cold mass: 1300 </a:t>
            </a:r>
            <a:r>
              <a:rPr lang="en-US" dirty="0" smtClean="0"/>
              <a:t>mm</a:t>
            </a:r>
            <a:endParaRPr lang="fr-FR" dirty="0"/>
          </a:p>
          <a:p>
            <a:pPr lvl="0"/>
            <a:r>
              <a:rPr lang="en-US" dirty="0"/>
              <a:t>Maximum overall length of the cold mass: 2500 </a:t>
            </a:r>
            <a:r>
              <a:rPr lang="en-US" dirty="0" smtClean="0"/>
              <a:t>mm</a:t>
            </a:r>
            <a:endParaRPr lang="fr-FR" dirty="0"/>
          </a:p>
          <a:p>
            <a:r>
              <a:rPr lang="en-US" dirty="0" smtClean="0"/>
              <a:t>Pre-cooling </a:t>
            </a:r>
            <a:r>
              <a:rPr lang="en-US" dirty="0"/>
              <a:t>tubes: 300 K - 70 K cooling at 16 </a:t>
            </a:r>
            <a:r>
              <a:rPr lang="en-US" dirty="0" smtClean="0"/>
              <a:t>bar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40148" y="2292072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Furnace constraints:</a:t>
            </a:r>
            <a:endParaRPr lang="fr-FR" b="1" dirty="0"/>
          </a:p>
          <a:p>
            <a:pPr lvl="0"/>
            <a:r>
              <a:rPr lang="en-US" dirty="0"/>
              <a:t>Maximum width of the coil pole cross-section: 350 </a:t>
            </a:r>
            <a:r>
              <a:rPr lang="en-US" dirty="0" smtClean="0"/>
              <a:t>mm</a:t>
            </a:r>
            <a:endParaRPr lang="fr-FR" dirty="0"/>
          </a:p>
          <a:p>
            <a:r>
              <a:rPr lang="en-US" dirty="0"/>
              <a:t>Maximum height of the coil pole cross-section: 200 </a:t>
            </a:r>
            <a:r>
              <a:rPr lang="en-US" dirty="0" smtClean="0"/>
              <a:t>mm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73312" y="3524840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Safety constraints:</a:t>
            </a:r>
            <a:endParaRPr lang="fr-FR" b="1" dirty="0"/>
          </a:p>
          <a:p>
            <a:r>
              <a:rPr lang="en-US" dirty="0"/>
              <a:t>Stray field maximum 500 </a:t>
            </a:r>
            <a:r>
              <a:rPr lang="en-US" dirty="0" err="1"/>
              <a:t>mT</a:t>
            </a:r>
            <a:r>
              <a:rPr lang="en-US" dirty="0"/>
              <a:t> on places where personnel can be present in the test </a:t>
            </a:r>
            <a:r>
              <a:rPr lang="en-US" dirty="0" smtClean="0"/>
              <a:t>station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02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2030" y="53975"/>
            <a:ext cx="7954466" cy="404813"/>
          </a:xfrm>
        </p:spPr>
        <p:txBody>
          <a:bodyPr/>
          <a:lstStyle/>
          <a:p>
            <a:r>
              <a:rPr lang="fr-FR" dirty="0" err="1" smtClean="0"/>
              <a:t>Conductor</a:t>
            </a:r>
            <a:r>
              <a:rPr lang="fr-FR" dirty="0" smtClean="0"/>
              <a:t> </a:t>
            </a:r>
            <a:r>
              <a:rPr lang="fr-FR" dirty="0" err="1" smtClean="0"/>
              <a:t>Choice</a:t>
            </a:r>
            <a:r>
              <a:rPr lang="fr-FR" dirty="0" smtClean="0"/>
              <a:t> </a:t>
            </a:r>
            <a:r>
              <a:rPr lang="fr-FR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>
                <a:solidFill>
                  <a:srgbClr val="FF0000"/>
                </a:solidFill>
              </a:rPr>
              <a:t>See Luc's Presentation for </a:t>
            </a:r>
            <a:r>
              <a:rPr lang="en-US" sz="2000" dirty="0" smtClean="0">
                <a:solidFill>
                  <a:srgbClr val="FF0000"/>
                </a:solidFill>
              </a:rPr>
              <a:t>details)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CEA/DSM/</a:t>
            </a:r>
            <a:r>
              <a:rPr lang="fr-FR" dirty="0" err="1" smtClean="0"/>
              <a:t>Irfu</a:t>
            </a:r>
            <a:r>
              <a:rPr lang="fr-FR" dirty="0" smtClean="0"/>
              <a:t>/SACM - J.M. Rifflet - </a:t>
            </a:r>
            <a:r>
              <a:rPr lang="fr-FR" dirty="0" err="1" smtClean="0"/>
              <a:t>EuCARD</a:t>
            </a:r>
            <a:r>
              <a:rPr lang="fr-FR" dirty="0" smtClean="0"/>
              <a:t> HFM </a:t>
            </a:r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971600" y="692696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NED Program:</a:t>
            </a:r>
            <a:r>
              <a:rPr lang="fr-FR" b="1" dirty="0"/>
              <a:t> </a:t>
            </a:r>
            <a:r>
              <a:rPr lang="fr-FR" b="1" dirty="0" smtClean="0"/>
              <a:t> </a:t>
            </a:r>
            <a:r>
              <a:rPr lang="en-US" dirty="0" smtClean="0"/>
              <a:t>FP6 – CARE Project 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At least </a:t>
            </a:r>
            <a:r>
              <a:rPr lang="en-US" dirty="0"/>
              <a:t>two firms in Europe able to produce Nb3Sn strands. Internal tin and PIT (Alstom and </a:t>
            </a:r>
            <a:r>
              <a:rPr lang="en-US" dirty="0" err="1" smtClean="0"/>
              <a:t>Bruker</a:t>
            </a:r>
            <a:r>
              <a:rPr lang="en-US" dirty="0" smtClean="0"/>
              <a:t> </a:t>
            </a:r>
            <a:r>
              <a:rPr lang="en-US" dirty="0"/>
              <a:t>EAS</a:t>
            </a:r>
            <a:r>
              <a:rPr lang="en-US" dirty="0" smtClean="0"/>
              <a:t>)</a:t>
            </a:r>
          </a:p>
          <a:p>
            <a:pPr marL="342900" lvl="1" indent="-342900">
              <a:buFontTx/>
              <a:buChar char="-"/>
            </a:pPr>
            <a:r>
              <a:rPr lang="en-US" dirty="0" err="1"/>
              <a:t>Jc</a:t>
            </a:r>
            <a:r>
              <a:rPr lang="en-US" dirty="0"/>
              <a:t> = 2500 A/mm</a:t>
            </a:r>
            <a:r>
              <a:rPr lang="en-US" baseline="30000" dirty="0"/>
              <a:t>2</a:t>
            </a:r>
            <a:r>
              <a:rPr lang="en-US" dirty="0"/>
              <a:t> @ 4.2K and 12 T</a:t>
            </a:r>
          </a:p>
          <a:p>
            <a:pPr marL="342900" indent="-342900">
              <a:buFontTx/>
              <a:buChar char="-"/>
            </a:pPr>
            <a:r>
              <a:rPr lang="en-US" dirty="0" err="1"/>
              <a:t>Ø</a:t>
            </a:r>
            <a:r>
              <a:rPr lang="en-US" baseline="-25000" dirty="0" err="1"/>
              <a:t>strand</a:t>
            </a:r>
            <a:r>
              <a:rPr lang="en-US" dirty="0"/>
              <a:t> = 1.25 </a:t>
            </a:r>
            <a:r>
              <a:rPr lang="en-US" dirty="0" smtClean="0"/>
              <a:t>mm</a:t>
            </a:r>
          </a:p>
          <a:p>
            <a:pPr marL="800100" lvl="1" indent="-342900">
              <a:buFontTx/>
              <a:buChar char="-"/>
            </a:pPr>
            <a:r>
              <a:rPr lang="en-US" dirty="0" smtClean="0"/>
              <a:t>Alstom stopped working on that subject</a:t>
            </a:r>
          </a:p>
          <a:p>
            <a:pPr marL="800100" lvl="1" indent="-342900">
              <a:buFontTx/>
              <a:buChar char="-"/>
            </a:pPr>
            <a:r>
              <a:rPr lang="en-US" dirty="0" err="1" smtClean="0"/>
              <a:t>Bruker</a:t>
            </a:r>
            <a:r>
              <a:rPr lang="en-US" dirty="0" smtClean="0"/>
              <a:t> EAS OK with 1.25 mm strand, but instabilities issues with this strand diameter.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+ OST in the US. Produce 0.8 mm strand</a:t>
            </a:r>
          </a:p>
          <a:p>
            <a:pPr marL="800100" lvl="1" indent="-342900">
              <a:buFontTx/>
              <a:buChar char="-"/>
            </a:pPr>
            <a:endParaRPr lang="en-US" dirty="0"/>
          </a:p>
          <a:p>
            <a:r>
              <a:rPr lang="en-US" b="1" dirty="0" smtClean="0"/>
              <a:t>Compromise cable</a:t>
            </a:r>
            <a:r>
              <a:rPr lang="en-US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1 mm strand </a:t>
            </a:r>
            <a:r>
              <a:rPr lang="en-US" dirty="0" smtClean="0">
                <a:sym typeface="Wingdings" pitchFamily="2" charset="2"/>
              </a:rPr>
              <a:t> necessary development</a:t>
            </a:r>
          </a:p>
          <a:p>
            <a:pPr marL="342900" indent="-342900">
              <a:buFontTx/>
              <a:buChar char="-"/>
            </a:pPr>
            <a:r>
              <a:rPr lang="en-US" dirty="0" smtClean="0">
                <a:sym typeface="Wingdings" pitchFamily="2" charset="2"/>
              </a:rPr>
              <a:t>Cable current as high as possible (to decrease coil inductance)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40 strand cable (limit of CERN cabling machine)</a:t>
            </a:r>
          </a:p>
        </p:txBody>
      </p:sp>
    </p:spTree>
    <p:extLst>
      <p:ext uri="{BB962C8B-B14F-4D97-AF65-F5344CB8AC3E}">
        <p14:creationId xmlns:p14="http://schemas.microsoft.com/office/powerpoint/2010/main" val="277392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considerations </a:t>
            </a:r>
            <a:r>
              <a:rPr lang="en-US" sz="2000" dirty="0" smtClean="0"/>
              <a:t>(</a:t>
            </a:r>
            <a:r>
              <a:rPr lang="en-US" sz="2000" dirty="0" err="1" smtClean="0"/>
              <a:t>Attilio</a:t>
            </a:r>
            <a:r>
              <a:rPr lang="en-US" sz="2000" dirty="0" smtClean="0"/>
              <a:t>)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748" y="720403"/>
            <a:ext cx="4172439" cy="260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971600" y="692696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Conductor : </a:t>
            </a:r>
          </a:p>
          <a:p>
            <a:r>
              <a:rPr lang="en-US" dirty="0" err="1" smtClean="0"/>
              <a:t>Jc</a:t>
            </a:r>
            <a:r>
              <a:rPr lang="en-US" dirty="0" smtClean="0"/>
              <a:t> @ 4.2 K , 12 T = 2500 A/mm</a:t>
            </a:r>
            <a:r>
              <a:rPr lang="en-US" baseline="30000" dirty="0" smtClean="0"/>
              <a:t>2</a:t>
            </a:r>
          </a:p>
          <a:p>
            <a:r>
              <a:rPr lang="en-US" dirty="0" err="1" smtClean="0"/>
              <a:t>Jc</a:t>
            </a:r>
            <a:r>
              <a:rPr lang="en-US" dirty="0" smtClean="0"/>
              <a:t> @ 4.2 K , 15 T = 1250 </a:t>
            </a:r>
            <a:r>
              <a:rPr lang="en-US" dirty="0"/>
              <a:t>A/mm</a:t>
            </a:r>
            <a:r>
              <a:rPr lang="en-US" baseline="30000" dirty="0"/>
              <a:t>2</a:t>
            </a:r>
            <a:endParaRPr lang="en-US" dirty="0" smtClean="0"/>
          </a:p>
          <a:p>
            <a:r>
              <a:rPr lang="en-US" dirty="0" smtClean="0"/>
              <a:t>Cabling degradation  : 10 %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r = 60 mm (mechanics)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1907609" cy="181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72028"/>
              </p:ext>
            </p:extLst>
          </p:nvPr>
        </p:nvGraphicFramePr>
        <p:xfrm>
          <a:off x="4788024" y="3320530"/>
          <a:ext cx="3845818" cy="292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030"/>
                <a:gridCol w="988978"/>
                <a:gridCol w="988978"/>
                <a:gridCol w="9628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Nb</a:t>
                      </a:r>
                      <a:r>
                        <a:rPr lang="en-US" sz="1600" dirty="0" smtClean="0"/>
                        <a:t> of turns per pole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Weq</a:t>
                      </a:r>
                      <a:r>
                        <a:rPr lang="en-US" sz="1600" dirty="0" smtClean="0"/>
                        <a:t> 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Bss</a:t>
                      </a:r>
                      <a:r>
                        <a:rPr lang="en-US" sz="1600" dirty="0" smtClean="0"/>
                        <a:t>, 4.2 K (T)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Bss</a:t>
                      </a:r>
                      <a:r>
                        <a:rPr lang="en-US" sz="1600" dirty="0" smtClean="0"/>
                        <a:t>, 1,9 K (T)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68.6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14.9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72.2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156</a:t>
                      </a:r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74.2</a:t>
                      </a:r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14.1</a:t>
                      </a:r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15.2</a:t>
                      </a:r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75.6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79.0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15.4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2195736" y="4797152"/>
            <a:ext cx="26132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Weq</a:t>
            </a:r>
            <a:r>
              <a:rPr lang="en-US" dirty="0" smtClean="0"/>
              <a:t> = 74.2 mm </a:t>
            </a:r>
          </a:p>
          <a:p>
            <a:r>
              <a:rPr lang="en-US" dirty="0" smtClean="0"/>
              <a:t>Wedges = 15 %</a:t>
            </a:r>
          </a:p>
          <a:p>
            <a:pPr marL="342900" indent="-34290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85.3 mm</a:t>
            </a:r>
          </a:p>
          <a:p>
            <a:r>
              <a:rPr lang="en-US" dirty="0" smtClean="0">
                <a:sym typeface="Wingdings" pitchFamily="2" charset="2"/>
              </a:rPr>
              <a:t> 21 mm per layer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3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design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620689"/>
            <a:ext cx="7704856" cy="2664296"/>
          </a:xfrm>
        </p:spPr>
        <p:txBody>
          <a:bodyPr/>
          <a:lstStyle/>
          <a:p>
            <a:r>
              <a:rPr lang="en-US" b="1" dirty="0" smtClean="0"/>
              <a:t>Official start of project </a:t>
            </a:r>
            <a:r>
              <a:rPr lang="en-US" dirty="0" smtClean="0"/>
              <a:t>: 1</a:t>
            </a:r>
            <a:r>
              <a:rPr lang="en-US" baseline="30000" dirty="0" smtClean="0"/>
              <a:t>st</a:t>
            </a:r>
            <a:r>
              <a:rPr lang="en-US" dirty="0" smtClean="0"/>
              <a:t> April 2009 but</a:t>
            </a:r>
          </a:p>
          <a:p>
            <a:pPr lvl="1"/>
            <a:r>
              <a:rPr lang="en-US" dirty="0" smtClean="0"/>
              <a:t>LHC Repair </a:t>
            </a:r>
            <a:r>
              <a:rPr lang="en-US" dirty="0" smtClean="0">
                <a:sym typeface="Wingdings" pitchFamily="2" charset="2"/>
              </a:rPr>
              <a:t> CERN people not available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Saclay's</a:t>
            </a:r>
            <a:r>
              <a:rPr lang="en-US" dirty="0" smtClean="0">
                <a:sym typeface="Wingdings" pitchFamily="2" charset="2"/>
              </a:rPr>
              <a:t> people busy on other projects</a:t>
            </a:r>
          </a:p>
          <a:p>
            <a:r>
              <a:rPr lang="en-US" b="1" dirty="0" smtClean="0">
                <a:sym typeface="Wingdings" pitchFamily="2" charset="2"/>
              </a:rPr>
              <a:t>First discussions </a:t>
            </a:r>
            <a:r>
              <a:rPr lang="en-US" dirty="0" smtClean="0">
                <a:sym typeface="Wingdings" pitchFamily="2" charset="2"/>
              </a:rPr>
              <a:t>at CERN  in August 2009  draft of conductor specification </a:t>
            </a:r>
            <a:endParaRPr lang="en-US" dirty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pic>
        <p:nvPicPr>
          <p:cNvPr id="2050" name="Picture 2" descr="Attlio-slide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4" t="4764" r="5049" b="6194"/>
          <a:stretch>
            <a:fillRect/>
          </a:stretch>
        </p:blipFill>
        <p:spPr bwMode="auto">
          <a:xfrm>
            <a:off x="5580112" y="4395936"/>
            <a:ext cx="28733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Attlio-slide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" t="4764" r="5049" b="4764"/>
          <a:stretch>
            <a:fillRect/>
          </a:stretch>
        </p:blipFill>
        <p:spPr bwMode="auto">
          <a:xfrm>
            <a:off x="5587057" y="2420888"/>
            <a:ext cx="28733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1017960" y="2780928"/>
            <a:ext cx="413010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dirty="0">
                <a:sym typeface="Wingdings" pitchFamily="2" charset="2"/>
              </a:rPr>
              <a:t>Real start </a:t>
            </a:r>
            <a:r>
              <a:rPr lang="en-US" dirty="0">
                <a:sym typeface="Wingdings" pitchFamily="2" charset="2"/>
              </a:rPr>
              <a:t>of work September 2009</a:t>
            </a:r>
            <a:endParaRPr lang="en-US" dirty="0" smtClean="0"/>
          </a:p>
          <a:p>
            <a:r>
              <a:rPr lang="en-US" b="1" dirty="0" smtClean="0"/>
              <a:t>Constitution of the Magnet Predesign Working Group</a:t>
            </a:r>
            <a:r>
              <a:rPr lang="en-US" dirty="0" smtClean="0"/>
              <a:t>; 1rst meeting in November 2009: proposition of 2 layouts by </a:t>
            </a:r>
            <a:r>
              <a:rPr lang="en-US" dirty="0" err="1" smtClean="0"/>
              <a:t>Attilio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091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design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971600" y="692696"/>
            <a:ext cx="5256584" cy="1800200"/>
          </a:xfrm>
        </p:spPr>
        <p:txBody>
          <a:bodyPr/>
          <a:lstStyle/>
          <a:p>
            <a:r>
              <a:rPr lang="en-US" b="1" dirty="0" smtClean="0"/>
              <a:t>February 2010</a:t>
            </a:r>
            <a:r>
              <a:rPr lang="en-US" dirty="0" smtClean="0"/>
              <a:t>: the "Hard Way wending test" helps to convince that the block coil configuration is feasible 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See Françoise's presentation </a:t>
            </a:r>
            <a:r>
              <a:rPr lang="en-US" sz="2000" dirty="0">
                <a:solidFill>
                  <a:srgbClr val="FF0000"/>
                </a:solidFill>
              </a:rPr>
              <a:t>for </a:t>
            </a:r>
            <a:r>
              <a:rPr lang="en-US" sz="2000" dirty="0" smtClean="0">
                <a:solidFill>
                  <a:srgbClr val="FF0000"/>
                </a:solidFill>
              </a:rPr>
              <a:t>details)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487" y="723235"/>
            <a:ext cx="2578993" cy="172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971600" y="2420888"/>
            <a:ext cx="81724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dirty="0" smtClean="0"/>
              <a:t>May 2010 </a:t>
            </a:r>
            <a:r>
              <a:rPr lang="en-US" dirty="0" smtClean="0"/>
              <a:t>: report "</a:t>
            </a:r>
            <a:r>
              <a:rPr lang="en-US" b="1" dirty="0" err="1" smtClean="0"/>
              <a:t>EuCARD</a:t>
            </a:r>
            <a:r>
              <a:rPr lang="en-US" b="1" dirty="0" smtClean="0"/>
              <a:t>-HFM dipole model design options" : </a:t>
            </a:r>
            <a:r>
              <a:rPr lang="en-US" dirty="0" smtClean="0"/>
              <a:t>comparison of </a:t>
            </a:r>
            <a:r>
              <a:rPr lang="en-US" dirty="0" err="1" smtClean="0"/>
              <a:t>cosθ</a:t>
            </a:r>
            <a:r>
              <a:rPr lang="en-US" dirty="0" smtClean="0"/>
              <a:t> and block coils configurations.</a:t>
            </a:r>
          </a:p>
          <a:p>
            <a:r>
              <a:rPr lang="en-US" b="1" dirty="0" smtClean="0"/>
              <a:t>June 2010 </a:t>
            </a:r>
            <a:r>
              <a:rPr lang="en-US" dirty="0" smtClean="0"/>
              <a:t>: HFM meeting in Geneva : Choice of block coils configuration:</a:t>
            </a:r>
          </a:p>
          <a:p>
            <a:pPr lvl="1"/>
            <a:r>
              <a:rPr lang="en-US" sz="1800" dirty="0" smtClean="0"/>
              <a:t>From magnetic and mechanical point of view, both configuration are not very different</a:t>
            </a:r>
          </a:p>
          <a:p>
            <a:pPr lvl="1"/>
            <a:r>
              <a:rPr lang="en-US" sz="1800" dirty="0" smtClean="0"/>
              <a:t>The shapes of the block coils are simpler. This should lead to more </a:t>
            </a:r>
            <a:r>
              <a:rPr lang="en-US" sz="1800" b="1" dirty="0" smtClean="0"/>
              <a:t>adaptable</a:t>
            </a:r>
            <a:r>
              <a:rPr lang="en-US" sz="1800" dirty="0" smtClean="0"/>
              <a:t> and </a:t>
            </a:r>
            <a:r>
              <a:rPr lang="en-US" sz="1800" b="1" dirty="0" smtClean="0"/>
              <a:t>less costly </a:t>
            </a:r>
            <a:r>
              <a:rPr lang="en-US" sz="1800" dirty="0" smtClean="0"/>
              <a:t>tooling</a:t>
            </a:r>
          </a:p>
          <a:p>
            <a:pPr lvl="1"/>
            <a:r>
              <a:rPr lang="en-US" sz="1800" dirty="0" smtClean="0"/>
              <a:t>It is probably </a:t>
            </a:r>
            <a:r>
              <a:rPr lang="en-US" sz="1800" dirty="0"/>
              <a:t>the basic </a:t>
            </a:r>
            <a:r>
              <a:rPr lang="en-US" sz="1800" dirty="0" smtClean="0"/>
              <a:t>mechanical structure </a:t>
            </a:r>
            <a:r>
              <a:rPr lang="en-US" sz="1800" dirty="0"/>
              <a:t>for stress management in future higher field </a:t>
            </a:r>
            <a:r>
              <a:rPr lang="en-US" sz="1800" dirty="0" smtClean="0"/>
              <a:t>magnets. It allows for efficient grading of </a:t>
            </a:r>
            <a:r>
              <a:rPr lang="fr-FR" sz="1800" dirty="0"/>
              <a:t>Nb-Ti  Nb3Sn  </a:t>
            </a:r>
            <a:r>
              <a:rPr lang="fr-FR" sz="1800" dirty="0" smtClean="0"/>
              <a:t>and HTS </a:t>
            </a:r>
            <a:endParaRPr lang="fr-FR" sz="1800" dirty="0"/>
          </a:p>
          <a:p>
            <a:pPr lvl="1"/>
            <a:endParaRPr lang="en-US" sz="1800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343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design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20-21 january 2011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 J.M. Rifflet - EuCARD HFM Dipole Review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971600" y="836713"/>
            <a:ext cx="748044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dirty="0" smtClean="0"/>
              <a:t>June 2010 </a:t>
            </a:r>
            <a:r>
              <a:rPr lang="en-US" dirty="0" smtClean="0"/>
              <a:t>: Stay of </a:t>
            </a:r>
            <a:r>
              <a:rPr lang="en-US" dirty="0" err="1" smtClean="0"/>
              <a:t>Shlomo</a:t>
            </a:r>
            <a:r>
              <a:rPr lang="en-US" dirty="0" smtClean="0"/>
              <a:t> </a:t>
            </a:r>
            <a:r>
              <a:rPr lang="en-US" dirty="0" err="1" smtClean="0"/>
              <a:t>Caspi</a:t>
            </a:r>
            <a:r>
              <a:rPr lang="en-US" dirty="0" smtClean="0"/>
              <a:t> at CERN (</a:t>
            </a:r>
            <a:r>
              <a:rPr lang="en-US" dirty="0" smtClean="0">
                <a:sym typeface="Wingdings" pitchFamily="2" charset="2"/>
              </a:rPr>
              <a:t> October 2010). Great help in the 2D and 3D conceptual design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971599" y="2060848"/>
            <a:ext cx="650585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dirty="0" smtClean="0"/>
              <a:t>Last 6 months 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−"/>
            </a:pPr>
            <a:r>
              <a:rPr lang="en-US" dirty="0" smtClean="0"/>
              <a:t>Optimization of 2D cross section </a:t>
            </a: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</a:rPr>
              <a:t>Attilio's</a:t>
            </a:r>
            <a:r>
              <a:rPr lang="en-US" sz="2000" dirty="0" smtClean="0">
                <a:solidFill>
                  <a:srgbClr val="FF0000"/>
                </a:solidFill>
              </a:rPr>
              <a:t> talk)</a:t>
            </a:r>
          </a:p>
          <a:p>
            <a:pPr>
              <a:buFont typeface="Arial" pitchFamily="34" charset="0"/>
              <a:buChar char="−"/>
            </a:pPr>
            <a:r>
              <a:rPr lang="en-US" dirty="0" smtClean="0"/>
              <a:t>3D conceptual design 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</a:rPr>
              <a:t>Attilio's</a:t>
            </a:r>
            <a:r>
              <a:rPr lang="en-US" sz="2000" dirty="0" smtClean="0">
                <a:solidFill>
                  <a:srgbClr val="FF0000"/>
                </a:solidFill>
              </a:rPr>
              <a:t> talk)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−"/>
            </a:pPr>
            <a:r>
              <a:rPr lang="en-US" dirty="0" smtClean="0"/>
              <a:t>Quench protection analysis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</a:rPr>
              <a:t>Phillipe's</a:t>
            </a:r>
            <a:r>
              <a:rPr lang="en-US" sz="2000" dirty="0" smtClean="0">
                <a:solidFill>
                  <a:srgbClr val="FF0000"/>
                </a:solidFill>
              </a:rPr>
              <a:t> talk)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−"/>
            </a:pPr>
            <a:r>
              <a:rPr lang="en-US" dirty="0" smtClean="0"/>
              <a:t>Cooling and heat transfer studies </a:t>
            </a: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</a:rPr>
              <a:t>Slavek's</a:t>
            </a:r>
            <a:r>
              <a:rPr lang="en-US" sz="2000" dirty="0" smtClean="0">
                <a:solidFill>
                  <a:srgbClr val="FF0000"/>
                </a:solidFill>
              </a:rPr>
              <a:t> talk)</a:t>
            </a:r>
            <a:endParaRPr lang="en-US" dirty="0" smtClean="0"/>
          </a:p>
          <a:p>
            <a:pPr>
              <a:buFont typeface="Arial" pitchFamily="34" charset="0"/>
              <a:buChar char="−"/>
            </a:pPr>
            <a:r>
              <a:rPr lang="en-US" dirty="0" smtClean="0"/>
              <a:t>Fabrication process and engineering </a:t>
            </a:r>
            <a:r>
              <a:rPr lang="en-US" sz="2000" dirty="0" smtClean="0">
                <a:solidFill>
                  <a:srgbClr val="FF0000"/>
                </a:solidFill>
              </a:rPr>
              <a:t>(Maria and Pierre's talk)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−"/>
            </a:pPr>
            <a:r>
              <a:rPr lang="en-US" dirty="0" smtClean="0">
                <a:sym typeface="Wingdings" pitchFamily="2" charset="2"/>
              </a:rPr>
              <a:t>Tooling and validation tests definition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(Françoise's talk)</a:t>
            </a:r>
            <a:endParaRPr lang="en-US" dirty="0" smtClean="0">
              <a:solidFill>
                <a:srgbClr val="FF0000"/>
              </a:solidFill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450" y="1774031"/>
            <a:ext cx="14573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467" y="3134097"/>
            <a:ext cx="14478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620567"/>
            <a:ext cx="14573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7312947" y="2679303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39-39-39-39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2947" y="4047455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36-36-42-42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304420" y="5546452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39-39-45-45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38746"/>
      </p:ext>
    </p:extLst>
  </p:cSld>
  <p:clrMapOvr>
    <a:masterClrMapping/>
  </p:clrMapOvr>
</p:sld>
</file>

<file path=ppt/theme/theme1.xml><?xml version="1.0" encoding="utf-8"?>
<a:theme xmlns:a="http://schemas.openxmlformats.org/drawingml/2006/main" name="modele-presentation_irfu_1">
  <a:themeElements>
    <a:clrScheme name="modele-presentation_irfu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ele-presentation_irfu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-presentation_irfu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-presentation_irfu_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modele-presentation_irfu_1</Template>
  <TotalTime>8303</TotalTime>
  <Words>1016</Words>
  <Application>Microsoft Office PowerPoint</Application>
  <PresentationFormat>Affichage à l'écran (4:3)</PresentationFormat>
  <Paragraphs>187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modele-presentation_irfu_1</vt:lpstr>
      <vt:lpstr>EuCARD HFM Dipole Design Review 20-21 january 2011</vt:lpstr>
      <vt:lpstr>Overview of the dipole - Outline</vt:lpstr>
      <vt:lpstr>Dipole specification</vt:lpstr>
      <vt:lpstr>Dipole specification</vt:lpstr>
      <vt:lpstr>Conductor Choice (See Luc's Presentation for details)</vt:lpstr>
      <vt:lpstr>Size considerations (Attilio)</vt:lpstr>
      <vt:lpstr>History of the design</vt:lpstr>
      <vt:lpstr>History of the design</vt:lpstr>
      <vt:lpstr>History of the design</vt:lpstr>
      <vt:lpstr>Baseline 2D configuration</vt:lpstr>
      <vt:lpstr>Baseline 2D configuration</vt:lpstr>
      <vt:lpstr>Conclusion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rifflet</dc:creator>
  <cp:lastModifiedBy>rifflet</cp:lastModifiedBy>
  <cp:revision>221</cp:revision>
  <cp:lastPrinted>2011-01-13T10:41:09Z</cp:lastPrinted>
  <dcterms:created xsi:type="dcterms:W3CDTF">2008-10-03T07:09:37Z</dcterms:created>
  <dcterms:modified xsi:type="dcterms:W3CDTF">2011-01-17T10:09:08Z</dcterms:modified>
</cp:coreProperties>
</file>