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5" r:id="rId1"/>
  </p:sldMasterIdLst>
  <p:notesMasterIdLst>
    <p:notesMasterId r:id="rId14"/>
  </p:notesMasterIdLst>
  <p:handoutMasterIdLst>
    <p:handoutMasterId r:id="rId15"/>
  </p:handoutMasterIdLst>
  <p:sldIdLst>
    <p:sldId id="294" r:id="rId2"/>
    <p:sldId id="297" r:id="rId3"/>
    <p:sldId id="299" r:id="rId4"/>
    <p:sldId id="301" r:id="rId5"/>
    <p:sldId id="258" r:id="rId6"/>
    <p:sldId id="298" r:id="rId7"/>
    <p:sldId id="304" r:id="rId8"/>
    <p:sldId id="291" r:id="rId9"/>
    <p:sldId id="302" r:id="rId10"/>
    <p:sldId id="303" r:id="rId11"/>
    <p:sldId id="307" r:id="rId12"/>
    <p:sldId id="306" r:id="rId13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66"/>
    <a:srgbClr val="70BC1F"/>
    <a:srgbClr val="5F5F5F"/>
    <a:srgbClr val="FFDF9F"/>
    <a:srgbClr val="FEECA0"/>
    <a:srgbClr val="33CC33"/>
    <a:srgbClr val="8ABBD0"/>
    <a:srgbClr val="4F551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297" autoAdjust="0"/>
    <p:restoredTop sz="76971" autoAdjust="0"/>
  </p:normalViewPr>
  <p:slideViewPr>
    <p:cSldViewPr>
      <p:cViewPr>
        <p:scale>
          <a:sx n="75" d="100"/>
          <a:sy n="75" d="100"/>
        </p:scale>
        <p:origin x="-62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076" y="-102"/>
      </p:cViewPr>
      <p:guideLst>
        <p:guide orient="horz" pos="3023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550" y="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550" y="9121775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5CA75EEF-F2E1-409E-8577-9DCF0C20997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550" y="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550" y="9121775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41AFC2A5-C865-4B39-8D9D-C8FA137B62D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5000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9" descr="bar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49250"/>
            <a:ext cx="83169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40" descr="barre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6092825"/>
            <a:ext cx="8351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086"/>
          <p:cNvGrpSpPr>
            <a:grpSpLocks/>
          </p:cNvGrpSpPr>
          <p:nvPr/>
        </p:nvGrpSpPr>
        <p:grpSpPr bwMode="auto">
          <a:xfrm>
            <a:off x="684213" y="349250"/>
            <a:ext cx="8351837" cy="6175375"/>
            <a:chOff x="431" y="220"/>
            <a:chExt cx="5261" cy="3890"/>
          </a:xfrm>
        </p:grpSpPr>
        <p:pic>
          <p:nvPicPr>
            <p:cNvPr id="7" name="Picture 1077" descr="barre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1" y="220"/>
              <a:ext cx="523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78" descr="barre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1" y="3838"/>
              <a:ext cx="526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84" name="Rectangle 1088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1196975"/>
            <a:ext cx="7742267" cy="1470025"/>
          </a:xfrm>
        </p:spPr>
        <p:txBody>
          <a:bodyPr/>
          <a:lstStyle>
            <a:lvl1pPr>
              <a:defRPr sz="5400" b="1">
                <a:solidFill>
                  <a:srgbClr val="8ABBD0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42976" y="3143248"/>
            <a:ext cx="6400800" cy="1752600"/>
          </a:xfrm>
        </p:spPr>
        <p:txBody>
          <a:bodyPr/>
          <a:lstStyle>
            <a:lvl1pPr algn="ctr">
              <a:buFontTx/>
              <a:buNone/>
              <a:defRPr sz="3600" b="1" i="1">
                <a:solidFill>
                  <a:srgbClr val="5F5F5F"/>
                </a:solidFill>
              </a:defRPr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09B47-415B-4E09-9EE3-8BAFFF74A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4888" y="714375"/>
            <a:ext cx="7788275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7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453188"/>
            <a:ext cx="431800" cy="2873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A762173-5C96-4514-9789-FF2FDDB75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4"/>
          <p:cNvSpPr txBox="1">
            <a:spLocks noChangeArrowheads="1"/>
          </p:cNvSpPr>
          <p:nvPr/>
        </p:nvSpPr>
        <p:spPr bwMode="auto">
          <a:xfrm>
            <a:off x="823913" y="3500438"/>
            <a:ext cx="7924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Outline</a:t>
            </a:r>
            <a:r>
              <a:rPr lang="en-US" sz="2000" b="0"/>
              <a:t>:</a:t>
            </a:r>
          </a:p>
          <a:p>
            <a:pPr>
              <a:spcBef>
                <a:spcPct val="50000"/>
              </a:spcBef>
            </a:pPr>
            <a:r>
              <a:rPr lang="en-US" sz="2000" b="0"/>
              <a:t>Main characteristics of the FRESCA2 cable</a:t>
            </a:r>
          </a:p>
          <a:p>
            <a:pPr>
              <a:spcBef>
                <a:spcPct val="50000"/>
              </a:spcBef>
            </a:pPr>
            <a:r>
              <a:rPr lang="en-US" sz="2000" b="0"/>
              <a:t>Main characteristics of the strand</a:t>
            </a:r>
          </a:p>
          <a:p>
            <a:pPr>
              <a:spcBef>
                <a:spcPct val="50000"/>
              </a:spcBef>
            </a:pPr>
            <a:r>
              <a:rPr lang="en-US" sz="2000" b="0"/>
              <a:t>Strand stability, an issue to avoid magnet quench at low field </a:t>
            </a:r>
          </a:p>
          <a:p>
            <a:pPr>
              <a:spcBef>
                <a:spcPct val="50000"/>
              </a:spcBef>
            </a:pPr>
            <a:r>
              <a:rPr lang="en-US" sz="2000" b="0"/>
              <a:t>Procurement strategy</a:t>
            </a:r>
          </a:p>
        </p:txBody>
      </p:sp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1403350" y="981075"/>
            <a:ext cx="66246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Conductor choice, properties and procurement strategy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3203575" y="2276475"/>
            <a:ext cx="3024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0"/>
              <a:t>Luc Oberli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3"/>
          <p:cNvSpPr txBox="1">
            <a:spLocks noChangeArrowheads="1"/>
          </p:cNvSpPr>
          <p:nvPr/>
        </p:nvSpPr>
        <p:spPr bwMode="auto">
          <a:xfrm>
            <a:off x="1763713" y="101600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accent2"/>
                </a:solidFill>
              </a:rPr>
              <a:t>Nb</a:t>
            </a:r>
            <a:r>
              <a:rPr lang="en-US" sz="2400" b="0" baseline="-25000">
                <a:solidFill>
                  <a:schemeClr val="accent2"/>
                </a:solidFill>
              </a:rPr>
              <a:t>3</a:t>
            </a:r>
            <a:r>
              <a:rPr lang="en-US" sz="2400" b="0">
                <a:solidFill>
                  <a:schemeClr val="accent2"/>
                </a:solidFill>
              </a:rPr>
              <a:t>Sn Strand Procurement strategy</a:t>
            </a:r>
          </a:p>
        </p:txBody>
      </p:sp>
      <p:sp>
        <p:nvSpPr>
          <p:cNvPr id="31746" name="Rectangle 6"/>
          <p:cNvSpPr>
            <a:spLocks noChangeArrowheads="1"/>
          </p:cNvSpPr>
          <p:nvPr/>
        </p:nvSpPr>
        <p:spPr bwMode="auto">
          <a:xfrm>
            <a:off x="323850" y="3868738"/>
            <a:ext cx="864076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Second Step:  pilot production</a:t>
            </a: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 sz="2000" b="0"/>
              <a:t>2 orders (2 </a:t>
            </a:r>
            <a:r>
              <a:rPr lang="en-US"/>
              <a:t>X</a:t>
            </a:r>
            <a:r>
              <a:rPr lang="en-US" sz="2000" b="0"/>
              <a:t> 15 km) will be placed by CEA to Bruker-EAS and OST</a:t>
            </a:r>
          </a:p>
          <a:p>
            <a:pPr>
              <a:spcBef>
                <a:spcPct val="50000"/>
              </a:spcBef>
            </a:pPr>
            <a:r>
              <a:rPr lang="en-US" sz="1800" b="0"/>
              <a:t>Price enquiry sent in December 2010, deadline for answering end of January 2011</a:t>
            </a:r>
          </a:p>
          <a:p>
            <a:pPr>
              <a:spcBef>
                <a:spcPct val="50000"/>
              </a:spcBef>
            </a:pPr>
            <a:r>
              <a:rPr lang="en-US" sz="1800" b="0"/>
              <a:t>Minimum piece lengths required &gt; 400 m</a:t>
            </a:r>
          </a:p>
          <a:p>
            <a:pPr>
              <a:spcBef>
                <a:spcPct val="50000"/>
              </a:spcBef>
            </a:pPr>
            <a:r>
              <a:rPr lang="en-US" sz="1800" b="0"/>
              <a:t>RRR &gt; 100 required to OST and RRR &gt; 150 required to Bruker-EAS</a:t>
            </a:r>
          </a:p>
        </p:txBody>
      </p:sp>
      <p:sp>
        <p:nvSpPr>
          <p:cNvPr id="31747" name="Rectangle 8"/>
          <p:cNvSpPr>
            <a:spLocks noChangeArrowheads="1"/>
          </p:cNvSpPr>
          <p:nvPr/>
        </p:nvSpPr>
        <p:spPr bwMode="auto">
          <a:xfrm>
            <a:off x="252413" y="1195388"/>
            <a:ext cx="82804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1125" indent="-111125">
              <a:lnSpc>
                <a:spcPct val="150000"/>
              </a:lnSpc>
            </a:pPr>
            <a:r>
              <a:rPr lang="en-US" sz="1800">
                <a:solidFill>
                  <a:schemeClr val="accent2"/>
                </a:solidFill>
              </a:rPr>
              <a:t>Two orders placed by CERN:</a:t>
            </a:r>
          </a:p>
          <a:p>
            <a:pPr marL="111125" indent="-111125">
              <a:lnSpc>
                <a:spcPct val="150000"/>
              </a:lnSpc>
              <a:buSzPct val="140000"/>
              <a:buFontTx/>
              <a:buChar char="•"/>
            </a:pPr>
            <a:r>
              <a:rPr lang="en-US" b="0"/>
              <a:t> 10 km of PIT strand placed to Bruker-EAS in August 2010   </a:t>
            </a:r>
            <a:r>
              <a:rPr lang="en-US" sz="1200" b="0"/>
              <a:t>(delivery expected before June 2011)</a:t>
            </a:r>
          </a:p>
          <a:p>
            <a:pPr marL="111125" indent="-111125">
              <a:lnSpc>
                <a:spcPct val="150000"/>
              </a:lnSpc>
              <a:buSzPct val="140000"/>
            </a:pPr>
            <a:r>
              <a:rPr lang="en-US" b="0"/>
              <a:t>   </a:t>
            </a:r>
            <a:r>
              <a:rPr lang="en-US" sz="1200" b="0"/>
              <a:t>Strand with round filaments, RRR &gt; 150 and minimum piece length &gt; 150 m</a:t>
            </a:r>
          </a:p>
          <a:p>
            <a:pPr marL="111125" indent="-111125">
              <a:lnSpc>
                <a:spcPct val="150000"/>
              </a:lnSpc>
              <a:buSzPct val="140000"/>
              <a:buFontTx/>
              <a:buChar char="•"/>
            </a:pPr>
            <a:r>
              <a:rPr lang="en-US" b="0"/>
              <a:t> 10 km of RRP strand placed to OST in September 2010   </a:t>
            </a:r>
            <a:r>
              <a:rPr lang="en-US" sz="1200" b="0"/>
              <a:t>(delivery expected before October 2011)</a:t>
            </a:r>
          </a:p>
          <a:p>
            <a:pPr marL="111125" indent="-111125">
              <a:lnSpc>
                <a:spcPct val="150000"/>
              </a:lnSpc>
              <a:buSzPct val="140000"/>
            </a:pPr>
            <a:r>
              <a:rPr lang="en-US" b="0"/>
              <a:t>  </a:t>
            </a:r>
            <a:r>
              <a:rPr lang="en-US" sz="1200" b="0"/>
              <a:t>Difficulties seen by OST to guarantee simultaneously  Jc, RRR and long strand piece lengths for a strand of 1 mm in diameter with 50 </a:t>
            </a:r>
            <a:r>
              <a:rPr lang="en-US" sz="1200" b="0">
                <a:latin typeface="Symbol" pitchFamily="18" charset="2"/>
              </a:rPr>
              <a:t>m</a:t>
            </a:r>
            <a:r>
              <a:rPr lang="en-US" sz="1200" b="0"/>
              <a:t>m sub-element diameter .</a:t>
            </a:r>
          </a:p>
          <a:p>
            <a:pPr marL="111125" indent="-111125">
              <a:lnSpc>
                <a:spcPct val="150000"/>
              </a:lnSpc>
              <a:buSzPct val="140000"/>
            </a:pPr>
            <a:r>
              <a:rPr lang="en-US" sz="1200" b="0"/>
              <a:t>   order accepted by OST with the following restrictions: RRR &gt; 75 and minimum piece length &gt; 150 m.</a:t>
            </a:r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250825" y="811213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First Step: qualification 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ChangeArrowheads="1"/>
          </p:cNvSpPr>
          <p:nvPr/>
        </p:nvSpPr>
        <p:spPr bwMode="auto">
          <a:xfrm>
            <a:off x="2627313" y="4340225"/>
            <a:ext cx="449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Thank you for your attention !</a:t>
            </a:r>
          </a:p>
        </p:txBody>
      </p:sp>
      <p:sp>
        <p:nvSpPr>
          <p:cNvPr id="33794" name="Text Box 8"/>
          <p:cNvSpPr txBox="1">
            <a:spLocks noChangeArrowheads="1"/>
          </p:cNvSpPr>
          <p:nvPr/>
        </p:nvSpPr>
        <p:spPr bwMode="auto">
          <a:xfrm>
            <a:off x="611188" y="1125538"/>
            <a:ext cx="80645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Third Step:</a:t>
            </a:r>
            <a:r>
              <a:rPr lang="en-US"/>
              <a:t>  </a:t>
            </a:r>
            <a:r>
              <a:rPr lang="en-US" sz="2400"/>
              <a:t>35 km strand production</a:t>
            </a:r>
          </a:p>
          <a:p>
            <a:pPr>
              <a:spcBef>
                <a:spcPct val="50000"/>
              </a:spcBef>
            </a:pPr>
            <a:r>
              <a:rPr lang="en-US" sz="2000" b="0">
                <a:sym typeface="Wingdings" pitchFamily="2" charset="2"/>
              </a:rPr>
              <a:t>On the basis of CERN order results, CEA will launch a 35 km strand production (mid of 2011) to one supplier.</a:t>
            </a:r>
            <a:endParaRPr lang="en-US" sz="2000"/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1547813" y="92075"/>
            <a:ext cx="619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accent2"/>
                </a:solidFill>
              </a:rPr>
              <a:t>Nb</a:t>
            </a:r>
            <a:r>
              <a:rPr lang="en-US" sz="2400" b="0" baseline="-25000">
                <a:solidFill>
                  <a:schemeClr val="accent2"/>
                </a:solidFill>
              </a:rPr>
              <a:t>3</a:t>
            </a:r>
            <a:r>
              <a:rPr lang="en-US" sz="2400" b="0">
                <a:solidFill>
                  <a:schemeClr val="accent2"/>
                </a:solidFill>
              </a:rPr>
              <a:t>Sn Strand Procurement strategy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111"/>
          <p:cNvGrpSpPr>
            <a:grpSpLocks/>
          </p:cNvGrpSpPr>
          <p:nvPr/>
        </p:nvGrpSpPr>
        <p:grpSpPr bwMode="auto">
          <a:xfrm>
            <a:off x="2051050" y="2420938"/>
            <a:ext cx="4691063" cy="3197225"/>
            <a:chOff x="725807" y="2940881"/>
            <a:chExt cx="4691567" cy="3198429"/>
          </a:xfrm>
        </p:grpSpPr>
        <p:pic>
          <p:nvPicPr>
            <p:cNvPr id="34821" name="Picture 5"/>
            <p:cNvPicPr>
              <a:picLocks noChangeAspect="1" noChangeArrowheads="1"/>
            </p:cNvPicPr>
            <p:nvPr/>
          </p:nvPicPr>
          <p:blipFill>
            <a:blip r:embed="rId2"/>
            <a:srcRect l="7506" t="12698" r="1430" b="7710"/>
            <a:stretch>
              <a:fillRect/>
            </a:stretch>
          </p:blipFill>
          <p:spPr bwMode="auto">
            <a:xfrm>
              <a:off x="725807" y="2980557"/>
              <a:ext cx="4585521" cy="3158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4822" name="Group 110"/>
            <p:cNvGrpSpPr>
              <a:grpSpLocks/>
            </p:cNvGrpSpPr>
            <p:nvPr/>
          </p:nvGrpSpPr>
          <p:grpSpPr bwMode="auto">
            <a:xfrm>
              <a:off x="1531174" y="2940881"/>
              <a:ext cx="3886200" cy="2699684"/>
              <a:chOff x="1531174" y="2940881"/>
              <a:chExt cx="3886200" cy="2699684"/>
            </a:xfrm>
          </p:grpSpPr>
          <p:sp>
            <p:nvSpPr>
              <p:cNvPr id="34823" name="TextBox 96"/>
              <p:cNvSpPr txBox="1">
                <a:spLocks noChangeArrowheads="1"/>
              </p:cNvSpPr>
              <p:nvPr/>
            </p:nvSpPr>
            <p:spPr bwMode="auto">
              <a:xfrm>
                <a:off x="3312349" y="3279136"/>
                <a:ext cx="1309688" cy="3049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1400" b="0">
                    <a:solidFill>
                      <a:srgbClr val="000000"/>
                    </a:solidFill>
                    <a:latin typeface="Calibri" pitchFamily="34" charset="0"/>
                  </a:rPr>
                  <a:t>Critical Current</a:t>
                </a:r>
              </a:p>
            </p:txBody>
          </p:sp>
          <p:sp>
            <p:nvSpPr>
              <p:cNvPr id="34824" name="TextBox 97"/>
              <p:cNvSpPr txBox="1">
                <a:spLocks noChangeArrowheads="1"/>
              </p:cNvSpPr>
              <p:nvPr/>
            </p:nvSpPr>
            <p:spPr bwMode="auto">
              <a:xfrm>
                <a:off x="1531174" y="2940881"/>
                <a:ext cx="1385888" cy="3049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sz="1400" b="0">
                    <a:solidFill>
                      <a:srgbClr val="000000"/>
                    </a:solidFill>
                    <a:latin typeface="Calibri" pitchFamily="34" charset="0"/>
                  </a:rPr>
                  <a:t>SF+M Instability</a:t>
                </a:r>
              </a:p>
            </p:txBody>
          </p:sp>
          <p:sp>
            <p:nvSpPr>
              <p:cNvPr id="34825" name="TextBox 98"/>
              <p:cNvSpPr txBox="1">
                <a:spLocks noChangeArrowheads="1"/>
              </p:cNvSpPr>
              <p:nvPr/>
            </p:nvSpPr>
            <p:spPr bwMode="auto">
              <a:xfrm>
                <a:off x="2055049" y="3855597"/>
                <a:ext cx="1385888" cy="3049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sz="1400" b="0">
                    <a:solidFill>
                      <a:srgbClr val="000000"/>
                    </a:solidFill>
                    <a:latin typeface="Calibri" pitchFamily="34" charset="0"/>
                  </a:rPr>
                  <a:t>SF Instability</a:t>
                </a:r>
              </a:p>
            </p:txBody>
          </p:sp>
          <p:sp>
            <p:nvSpPr>
              <p:cNvPr id="34826" name="TextBox 99"/>
              <p:cNvSpPr txBox="1">
                <a:spLocks noChangeArrowheads="1"/>
              </p:cNvSpPr>
              <p:nvPr/>
            </p:nvSpPr>
            <p:spPr bwMode="auto">
              <a:xfrm>
                <a:off x="3102799" y="5122861"/>
                <a:ext cx="1385888" cy="517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sz="1400" b="0">
                    <a:solidFill>
                      <a:srgbClr val="000000"/>
                    </a:solidFill>
                    <a:latin typeface="Calibri" pitchFamily="34" charset="0"/>
                  </a:rPr>
                  <a:t>Magnet </a:t>
                </a:r>
              </a:p>
              <a:p>
                <a:pPr algn="ctr" eaLnBrk="0" hangingPunct="0"/>
                <a:r>
                  <a:rPr lang="en-US" sz="1400" b="0">
                    <a:solidFill>
                      <a:srgbClr val="000000"/>
                    </a:solidFill>
                    <a:latin typeface="Calibri" pitchFamily="34" charset="0"/>
                  </a:rPr>
                  <a:t>Load Line </a:t>
                </a:r>
              </a:p>
            </p:txBody>
          </p:sp>
          <p:sp>
            <p:nvSpPr>
              <p:cNvPr id="34827" name="TextBox 100"/>
              <p:cNvSpPr txBox="1">
                <a:spLocks noChangeArrowheads="1"/>
              </p:cNvSpPr>
              <p:nvPr/>
            </p:nvSpPr>
            <p:spPr bwMode="auto">
              <a:xfrm>
                <a:off x="4217224" y="4041399"/>
                <a:ext cx="1200150" cy="517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36000" rIns="36000">
                <a:spAutoFit/>
              </a:bodyPr>
              <a:lstStyle/>
              <a:p>
                <a:pPr algn="ctr" eaLnBrk="0" hangingPunct="0"/>
                <a:r>
                  <a:rPr lang="en-US" sz="1400" b="0">
                    <a:solidFill>
                      <a:srgbClr val="000000"/>
                    </a:solidFill>
                    <a:latin typeface="Calibri" pitchFamily="34" charset="0"/>
                  </a:rPr>
                  <a:t>Magnet </a:t>
                </a:r>
              </a:p>
              <a:p>
                <a:pPr algn="ctr" eaLnBrk="0" hangingPunct="0"/>
                <a:r>
                  <a:rPr lang="en-US" sz="1400" b="0">
                    <a:solidFill>
                      <a:srgbClr val="000000"/>
                    </a:solidFill>
                    <a:latin typeface="Calibri" pitchFamily="34" charset="0"/>
                  </a:rPr>
                  <a:t>Design Field</a:t>
                </a:r>
              </a:p>
            </p:txBody>
          </p:sp>
          <p:cxnSp>
            <p:nvCxnSpPr>
              <p:cNvPr id="102" name="Straight Arrow Connector 101"/>
              <p:cNvCxnSpPr>
                <a:stCxn id="34827" idx="2"/>
              </p:cNvCxnSpPr>
              <p:nvPr/>
            </p:nvCxnSpPr>
            <p:spPr bwMode="auto">
              <a:xfrm rot="5400000">
                <a:off x="4147889" y="4957008"/>
                <a:ext cx="1062437" cy="276255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accent3">
                    <a:lumMod val="75000"/>
                  </a:schemeClr>
                </a:solidFill>
                <a:prstDash val="solid"/>
                <a:round/>
                <a:headEnd type="none" w="med" len="med"/>
                <a:tailEnd type="triangle" w="sm" len="med"/>
              </a:ln>
              <a:effectLst/>
            </p:spPr>
          </p:cxnSp>
          <p:cxnSp>
            <p:nvCxnSpPr>
              <p:cNvPr id="103" name="Straight Arrow Connector 102"/>
              <p:cNvCxnSpPr>
                <a:stCxn id="34823" idx="2"/>
              </p:cNvCxnSpPr>
              <p:nvPr/>
            </p:nvCxnSpPr>
            <p:spPr bwMode="auto">
              <a:xfrm rot="5400000">
                <a:off x="3572439" y="3655568"/>
                <a:ext cx="463725" cy="327060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accent3">
                    <a:lumMod val="75000"/>
                  </a:schemeClr>
                </a:solidFill>
                <a:prstDash val="solid"/>
                <a:round/>
                <a:headEnd type="none" w="med" len="med"/>
                <a:tailEnd type="triangle" w="sm" len="med"/>
              </a:ln>
              <a:effectLst/>
            </p:spPr>
          </p:cxnSp>
          <p:cxnSp>
            <p:nvCxnSpPr>
              <p:cNvPr id="104" name="Straight Arrow Connector 103"/>
              <p:cNvCxnSpPr>
                <a:stCxn id="34824" idx="2"/>
              </p:cNvCxnSpPr>
              <p:nvPr/>
            </p:nvCxnSpPr>
            <p:spPr bwMode="auto">
              <a:xfrm rot="5400000">
                <a:off x="1476607" y="3757195"/>
                <a:ext cx="1256185" cy="239738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accent3">
                    <a:lumMod val="75000"/>
                  </a:schemeClr>
                </a:solidFill>
                <a:prstDash val="solid"/>
                <a:round/>
                <a:headEnd type="none" w="med" len="med"/>
                <a:tailEnd type="triangle" w="sm" len="med"/>
              </a:ln>
              <a:effectLst/>
            </p:spPr>
          </p:cxnSp>
          <p:cxnSp>
            <p:nvCxnSpPr>
              <p:cNvPr id="105" name="Straight Arrow Connector 104"/>
              <p:cNvCxnSpPr>
                <a:stCxn id="34825" idx="2"/>
              </p:cNvCxnSpPr>
              <p:nvPr/>
            </p:nvCxnSpPr>
            <p:spPr bwMode="auto">
              <a:xfrm rot="5400000">
                <a:off x="2526978" y="4255049"/>
                <a:ext cx="312855" cy="130189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accent3">
                    <a:lumMod val="75000"/>
                  </a:schemeClr>
                </a:solidFill>
                <a:prstDash val="solid"/>
                <a:round/>
                <a:headEnd type="none" w="med" len="med"/>
                <a:tailEnd type="triangle" w="sm" len="med"/>
              </a:ln>
              <a:effectLst/>
            </p:spPr>
          </p:cxnSp>
          <p:cxnSp>
            <p:nvCxnSpPr>
              <p:cNvPr id="106" name="Straight Arrow Connector 105"/>
              <p:cNvCxnSpPr>
                <a:stCxn id="34826" idx="0"/>
              </p:cNvCxnSpPr>
              <p:nvPr/>
            </p:nvCxnSpPr>
            <p:spPr bwMode="auto">
              <a:xfrm rot="5400000" flipH="1" flipV="1">
                <a:off x="3761413" y="5005419"/>
                <a:ext cx="152457" cy="82559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accent3">
                    <a:lumMod val="75000"/>
                  </a:schemeClr>
                </a:solidFill>
                <a:prstDash val="solid"/>
                <a:round/>
                <a:headEnd type="none" w="med" len="med"/>
                <a:tailEnd type="triangle" w="sm" len="med"/>
              </a:ln>
              <a:effectLst/>
            </p:spPr>
          </p:cxnSp>
        </p:grpSp>
      </p:grpSp>
      <p:sp>
        <p:nvSpPr>
          <p:cNvPr id="34818" name="Content Placeholder 2"/>
          <p:cNvSpPr>
            <a:spLocks/>
          </p:cNvSpPr>
          <p:nvPr/>
        </p:nvSpPr>
        <p:spPr bwMode="auto">
          <a:xfrm>
            <a:off x="1042988" y="765175"/>
            <a:ext cx="7127875" cy="13684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marL="114300" lvl="1" eaLnBrk="0" hangingPunct="0">
              <a:spcBef>
                <a:spcPts val="1200"/>
              </a:spcBef>
            </a:pPr>
            <a:r>
              <a:rPr lang="en-US" sz="2400" b="0"/>
              <a:t>At</a:t>
            </a:r>
            <a:r>
              <a:rPr lang="en-US" sz="2400"/>
              <a:t> 4.2 K</a:t>
            </a:r>
            <a:r>
              <a:rPr lang="en-US" sz="2800"/>
              <a:t> </a:t>
            </a:r>
            <a:r>
              <a:rPr lang="en-US" sz="2400" b="0"/>
              <a:t>the combination of the Self-Field Instability with the </a:t>
            </a:r>
            <a:r>
              <a:rPr lang="en-US" sz="2400" b="0">
                <a:solidFill>
                  <a:srgbClr val="FF0000"/>
                </a:solidFill>
              </a:rPr>
              <a:t>Magnetization</a:t>
            </a:r>
            <a:r>
              <a:rPr lang="en-US" sz="2400" b="0"/>
              <a:t> Instability at </a:t>
            </a:r>
            <a:r>
              <a:rPr lang="en-US" sz="2400" b="0">
                <a:solidFill>
                  <a:srgbClr val="FF0000"/>
                </a:solidFill>
              </a:rPr>
              <a:t>low fields</a:t>
            </a:r>
            <a:r>
              <a:rPr lang="en-US" sz="2400" b="0"/>
              <a:t> is the most dangerous</a:t>
            </a:r>
          </a:p>
        </p:txBody>
      </p:sp>
      <p:sp>
        <p:nvSpPr>
          <p:cNvPr id="34819" name="Text Box 18"/>
          <p:cNvSpPr txBox="1">
            <a:spLocks noChangeArrowheads="1"/>
          </p:cNvSpPr>
          <p:nvPr/>
        </p:nvSpPr>
        <p:spPr bwMode="auto">
          <a:xfrm>
            <a:off x="1187450" y="0"/>
            <a:ext cx="7200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Magneto-Thermal Stability</a:t>
            </a:r>
          </a:p>
        </p:txBody>
      </p:sp>
      <p:sp>
        <p:nvSpPr>
          <p:cNvPr id="34820" name="Rectangle 19"/>
          <p:cNvSpPr>
            <a:spLocks noChangeArrowheads="1"/>
          </p:cNvSpPr>
          <p:nvPr/>
        </p:nvSpPr>
        <p:spPr bwMode="auto">
          <a:xfrm>
            <a:off x="5580063" y="5876925"/>
            <a:ext cx="3154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>
                <a:solidFill>
                  <a:schemeClr val="folHlink"/>
                </a:solidFill>
              </a:rPr>
              <a:t>by courtesy of B. Bordini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87450" y="144463"/>
            <a:ext cx="7777163" cy="404812"/>
          </a:xfrm>
        </p:spPr>
        <p:txBody>
          <a:bodyPr/>
          <a:lstStyle/>
          <a:p>
            <a:r>
              <a:rPr lang="en-US" sz="2800" smtClean="0"/>
              <a:t>Main characteristics of the FRESCA2 cable</a:t>
            </a: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947738"/>
            <a:ext cx="8497887" cy="3489325"/>
          </a:xfrm>
        </p:spPr>
        <p:txBody>
          <a:bodyPr/>
          <a:lstStyle/>
          <a:p>
            <a:pPr marL="231775" indent="-231775">
              <a:buFontTx/>
              <a:buNone/>
            </a:pPr>
            <a:r>
              <a:rPr lang="en-US" smtClean="0"/>
              <a:t>The cable was defined with the following requirements:</a:t>
            </a:r>
          </a:p>
          <a:p>
            <a:pPr marL="231775" indent="-231775">
              <a:buFontTx/>
              <a:buNone/>
            </a:pPr>
            <a:endParaRPr lang="en-US" sz="1800" smtClean="0"/>
          </a:p>
          <a:p>
            <a:pPr marL="231775" indent="-231775"/>
            <a:r>
              <a:rPr lang="en-US" sz="2000" smtClean="0"/>
              <a:t>The transport current has to be high enough to achieve with enough margin a central field of 13 T at 4.2 K in a large aperture dipole, but with a maximum current of 16 kA to be compatible with the power supply installed in the FRESCA test facility.</a:t>
            </a:r>
          </a:p>
          <a:p>
            <a:pPr marL="231775" indent="-231775"/>
            <a:r>
              <a:rPr lang="en-US" sz="2000" smtClean="0"/>
              <a:t>The cable has to be flexible enough to facilitate the winding of the coil, not only for a block coil structure but also for a cos</a:t>
            </a:r>
            <a:r>
              <a:rPr lang="en-US" sz="2000" smtClean="0">
                <a:latin typeface="Symbol" pitchFamily="18" charset="2"/>
              </a:rPr>
              <a:t>f</a:t>
            </a:r>
            <a:r>
              <a:rPr lang="en-US" sz="2000" smtClean="0"/>
              <a:t> dipole.</a:t>
            </a:r>
          </a:p>
          <a:p>
            <a:pPr marL="231775" indent="-231775"/>
            <a:r>
              <a:rPr lang="en-US" sz="2000" smtClean="0"/>
              <a:t>The cable has to be produced with the cabling machine installed at CERN  (maximum 40 spools).</a:t>
            </a:r>
          </a:p>
          <a:p>
            <a:pPr marL="231775" indent="-231775">
              <a:buFontTx/>
              <a:buNone/>
            </a:pPr>
            <a:endParaRPr lang="en-US" sz="2000" smtClean="0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468313" y="4652963"/>
            <a:ext cx="84963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2400" b="0"/>
              <a:t>To satisfy all these requirements and for other reasons which will be given later in this presentation</a:t>
            </a:r>
            <a:r>
              <a:rPr lang="en-US" sz="2000" b="0"/>
              <a:t>, </a:t>
            </a:r>
            <a:r>
              <a:rPr lang="en-US" sz="2400" b="0"/>
              <a:t>the </a:t>
            </a:r>
            <a:r>
              <a:rPr lang="en-US" sz="2400"/>
              <a:t>strand diameter</a:t>
            </a:r>
            <a:r>
              <a:rPr lang="en-US" sz="2400" b="0"/>
              <a:t> was fixed to </a:t>
            </a:r>
            <a:r>
              <a:rPr lang="en-US" sz="2400"/>
              <a:t>1 mm </a:t>
            </a:r>
            <a:r>
              <a:rPr lang="en-US" sz="2400" b="0"/>
              <a:t>and the</a:t>
            </a:r>
            <a:r>
              <a:rPr lang="en-US" sz="2400"/>
              <a:t> number of strands</a:t>
            </a:r>
            <a:r>
              <a:rPr lang="en-US" sz="2400" b="0"/>
              <a:t> to </a:t>
            </a:r>
            <a:r>
              <a:rPr lang="en-US" sz="2400"/>
              <a:t>40</a:t>
            </a:r>
            <a:r>
              <a:rPr lang="en-US" sz="2400" b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913" y="144463"/>
            <a:ext cx="7200900" cy="404812"/>
          </a:xfrm>
        </p:spPr>
        <p:txBody>
          <a:bodyPr/>
          <a:lstStyle/>
          <a:p>
            <a:r>
              <a:rPr lang="en-US" sz="2800" smtClean="0"/>
              <a:t>Main characteristics of the FRESCA2 cable</a:t>
            </a:r>
          </a:p>
        </p:txBody>
      </p:sp>
      <p:graphicFrame>
        <p:nvGraphicFramePr>
          <p:cNvPr id="19516" name="Group 60"/>
          <p:cNvGraphicFramePr>
            <a:graphicFrameLocks noGrp="1"/>
          </p:cNvGraphicFramePr>
          <p:nvPr>
            <p:ph idx="4294967295"/>
          </p:nvPr>
        </p:nvGraphicFramePr>
        <p:xfrm>
          <a:off x="1547813" y="949325"/>
          <a:ext cx="5688012" cy="3487738"/>
        </p:xfrm>
        <a:graphic>
          <a:graphicData uri="http://schemas.openxmlformats.org/drawingml/2006/table">
            <a:tbl>
              <a:tblPr/>
              <a:tblGrid>
                <a:gridCol w="3317875"/>
                <a:gridCol w="1084262"/>
                <a:gridCol w="1285875"/>
              </a:tblGrid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Cable width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21.4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Cable mid-thickness at 50 MPa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Keystone angle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(degree)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Cable transposition pitch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≈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strands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(-)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(12 T, 4.2 K)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(15 T, 4.2 K)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15170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n-value @ 15 T and 4.2 K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RRR after HT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Minimum cable unit length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64" name="Text Box 49"/>
          <p:cNvSpPr txBox="1">
            <a:spLocks noChangeArrowheads="1"/>
          </p:cNvSpPr>
          <p:nvPr/>
        </p:nvSpPr>
        <p:spPr bwMode="auto">
          <a:xfrm>
            <a:off x="1189038" y="4719638"/>
            <a:ext cx="38877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Cable width calculated to compact only slightly the strands on the width.</a:t>
            </a:r>
          </a:p>
        </p:txBody>
      </p:sp>
      <p:sp>
        <p:nvSpPr>
          <p:cNvPr id="9265" name="Text Box 54"/>
          <p:cNvSpPr txBox="1">
            <a:spLocks noChangeArrowheads="1"/>
          </p:cNvSpPr>
          <p:nvPr/>
        </p:nvSpPr>
        <p:spPr bwMode="auto">
          <a:xfrm>
            <a:off x="5221288" y="4791075"/>
            <a:ext cx="2663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Nd/2cos</a:t>
            </a:r>
            <a:r>
              <a:rPr lang="en-US">
                <a:latin typeface="Symbol" pitchFamily="18" charset="2"/>
              </a:rPr>
              <a:t>f</a:t>
            </a:r>
            <a:r>
              <a:rPr lang="en-US"/>
              <a:t> + 0.732 d</a:t>
            </a:r>
          </a:p>
        </p:txBody>
      </p:sp>
      <p:sp>
        <p:nvSpPr>
          <p:cNvPr id="9266" name="Text Box 55"/>
          <p:cNvSpPr txBox="1">
            <a:spLocks noChangeArrowheads="1"/>
          </p:cNvSpPr>
          <p:nvPr/>
        </p:nvSpPr>
        <p:spPr bwMode="auto">
          <a:xfrm>
            <a:off x="1187450" y="5373688"/>
            <a:ext cx="6553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critical current of the cable is calculated taking into account a degradation of 10 % due to cabling.</a:t>
            </a:r>
          </a:p>
        </p:txBody>
      </p:sp>
      <p:sp>
        <p:nvSpPr>
          <p:cNvPr id="9267" name="Text Box 56"/>
          <p:cNvSpPr txBox="1">
            <a:spLocks noChangeArrowheads="1"/>
          </p:cNvSpPr>
          <p:nvPr/>
        </p:nvSpPr>
        <p:spPr bwMode="auto">
          <a:xfrm>
            <a:off x="900113" y="479107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/>
              <a:t> </a:t>
            </a:r>
          </a:p>
        </p:txBody>
      </p:sp>
      <p:sp>
        <p:nvSpPr>
          <p:cNvPr id="9268" name="Text Box 57"/>
          <p:cNvSpPr txBox="1">
            <a:spLocks noChangeArrowheads="1"/>
          </p:cNvSpPr>
          <p:nvPr/>
        </p:nvSpPr>
        <p:spPr bwMode="auto">
          <a:xfrm>
            <a:off x="900113" y="54451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5"/>
          <p:cNvSpPr>
            <a:spLocks noChangeArrowheads="1"/>
          </p:cNvSpPr>
          <p:nvPr/>
        </p:nvSpPr>
        <p:spPr bwMode="auto">
          <a:xfrm>
            <a:off x="539750" y="908050"/>
            <a:ext cx="8135938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sz="2000" b="0"/>
              <a:t>The cable has to be flexible enough to wind the coil having a bending radius as small as 45 mm and to make the jump between the 2 layers of each double-pancake.</a:t>
            </a:r>
            <a:endParaRPr lang="en-US" sz="2000"/>
          </a:p>
        </p:txBody>
      </p:sp>
      <p:sp>
        <p:nvSpPr>
          <p:cNvPr id="11266" name="Text Box 6"/>
          <p:cNvSpPr txBox="1">
            <a:spLocks noChangeArrowheads="1"/>
          </p:cNvSpPr>
          <p:nvPr/>
        </p:nvSpPr>
        <p:spPr bwMode="auto">
          <a:xfrm>
            <a:off x="5076825" y="3500438"/>
            <a:ext cx="36004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000" b="0"/>
              <a:t>The reduction of the strand diameter to 1.0 mm has given a flexible cable.</a:t>
            </a:r>
          </a:p>
        </p:txBody>
      </p:sp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682625" y="5014913"/>
            <a:ext cx="7561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2000" b="0"/>
              <a:t>The transposition pitch of the cable was determined from cabling test done with Cu strands to have a cable mechanically stable. </a:t>
            </a: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1403350" y="101600"/>
            <a:ext cx="7343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0">
                <a:solidFill>
                  <a:schemeClr val="accent2"/>
                </a:solidFill>
              </a:rPr>
              <a:t>Main characteristics of the FRESCA2 cable</a:t>
            </a:r>
          </a:p>
        </p:txBody>
      </p:sp>
      <p:pic>
        <p:nvPicPr>
          <p:cNvPr id="11269" name="Picture 2" descr="\\Sispcz162\e$\PROJETS\EuCARD HFM\Sous-traitance étude\Fichiers CAO\11-01-07 avant projet\Images\Persp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082800"/>
            <a:ext cx="4824413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58" name="Group 74"/>
          <p:cNvGraphicFramePr>
            <a:graphicFrameLocks noGrp="1"/>
          </p:cNvGraphicFramePr>
          <p:nvPr/>
        </p:nvGraphicFramePr>
        <p:xfrm>
          <a:off x="914400" y="2565400"/>
          <a:ext cx="7473950" cy="3176588"/>
        </p:xfrm>
        <a:graphic>
          <a:graphicData uri="http://schemas.openxmlformats.org/drawingml/2006/table">
            <a:tbl>
              <a:tblPr/>
              <a:tblGrid>
                <a:gridCol w="3441700"/>
                <a:gridCol w="1008063"/>
                <a:gridCol w="1512887"/>
                <a:gridCol w="1511300"/>
              </a:tblGrid>
              <a:tr h="352425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FRESCA2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Strand diameter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ABBD0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Sub-element diameter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&lt; 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&lt; 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Copper to non-Copper volume ratio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(12 T, 4.2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(A/mm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ABBD0"/>
                          </a:solidFill>
                          <a:effectLst/>
                          <a:latin typeface="Arial" charset="0"/>
                        </a:rPr>
                        <a:t>3000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(15 T, 4.2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(A/mm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ABBD0"/>
                          </a:solidFill>
                          <a:effectLst/>
                          <a:latin typeface="Arial" charset="0"/>
                        </a:rPr>
                        <a:t>1500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n-value @15 T and 4.2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RRR (after full reaction)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Piece 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66" name="Text Box 75"/>
          <p:cNvSpPr txBox="1">
            <a:spLocks noChangeArrowheads="1"/>
          </p:cNvSpPr>
          <p:nvPr/>
        </p:nvSpPr>
        <p:spPr bwMode="auto">
          <a:xfrm>
            <a:off x="1763713" y="101600"/>
            <a:ext cx="6769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chemeClr val="accent2"/>
                </a:solidFill>
              </a:rPr>
              <a:t>Main characteristics of the strand</a:t>
            </a:r>
          </a:p>
        </p:txBody>
      </p:sp>
      <p:sp>
        <p:nvSpPr>
          <p:cNvPr id="13367" name="Text Box 76"/>
          <p:cNvSpPr txBox="1">
            <a:spLocks noChangeArrowheads="1"/>
          </p:cNvSpPr>
          <p:nvPr/>
        </p:nvSpPr>
        <p:spPr bwMode="auto">
          <a:xfrm>
            <a:off x="323850" y="908050"/>
            <a:ext cx="83534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000" b="0"/>
              <a:t>Following the results obtained by the NED program on a strand of 1.25 mm in diameter, where only one supplier has been able to produce the conductor with 288 sub-elements and with a Jc around 1400 A/mm</a:t>
            </a:r>
            <a:r>
              <a:rPr lang="en-US" sz="2000" b="0" baseline="30000"/>
              <a:t>2</a:t>
            </a:r>
            <a:r>
              <a:rPr lang="en-US" sz="2000" b="0"/>
              <a:t> at 15 T and 4.2 K, the performances of the strand in term of Jc have not been pushed too high.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4" descr="Screen shot 2010-07-27 at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1557338"/>
            <a:ext cx="3527425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8"/>
          <p:cNvSpPr txBox="1">
            <a:spLocks noChangeArrowheads="1"/>
          </p:cNvSpPr>
          <p:nvPr/>
        </p:nvSpPr>
        <p:spPr bwMode="auto">
          <a:xfrm>
            <a:off x="647700" y="7938"/>
            <a:ext cx="8388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accent2"/>
                </a:solidFill>
              </a:rPr>
              <a:t>Strand stability: an issue to avoid magnet quench at low field</a:t>
            </a:r>
          </a:p>
        </p:txBody>
      </p:sp>
      <p:sp>
        <p:nvSpPr>
          <p:cNvPr id="15363" name="Text Box 9"/>
          <p:cNvSpPr txBox="1">
            <a:spLocks noChangeArrowheads="1"/>
          </p:cNvSpPr>
          <p:nvPr/>
        </p:nvSpPr>
        <p:spPr bwMode="auto">
          <a:xfrm>
            <a:off x="611188" y="908050"/>
            <a:ext cx="8064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/>
              <a:t>The stability of the Nb</a:t>
            </a:r>
            <a:r>
              <a:rPr lang="en-US" sz="2000" b="0" baseline="-25000"/>
              <a:t>3</a:t>
            </a:r>
            <a:r>
              <a:rPr lang="en-US" sz="2000" b="0"/>
              <a:t>Sn strand could be an issue with high Jc, large sub-element diameter and low RRR.</a:t>
            </a:r>
          </a:p>
        </p:txBody>
      </p:sp>
      <p:sp>
        <p:nvSpPr>
          <p:cNvPr id="15364" name="Text Box 10"/>
          <p:cNvSpPr txBox="1">
            <a:spLocks noChangeArrowheads="1"/>
          </p:cNvSpPr>
          <p:nvPr/>
        </p:nvSpPr>
        <p:spPr bwMode="auto">
          <a:xfrm>
            <a:off x="323850" y="2133600"/>
            <a:ext cx="46799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/>
              <a:t>Stability improves as strand diameter is reduced, as measured at 4.3 K on the RRP 54/61 strand having sub-element of </a:t>
            </a:r>
            <a:r>
              <a:rPr lang="en-US" sz="1800"/>
              <a:t>~ 80 </a:t>
            </a:r>
            <a:r>
              <a:rPr lang="en-US" sz="1800">
                <a:latin typeface="Symbol" pitchFamily="18" charset="2"/>
              </a:rPr>
              <a:t>m</a:t>
            </a:r>
            <a:r>
              <a:rPr lang="en-US" sz="1800"/>
              <a:t>m</a:t>
            </a:r>
            <a:r>
              <a:rPr lang="en-US" sz="1800" b="0"/>
              <a:t> in diameter at a strand diameter of 0.8 mm.</a:t>
            </a:r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755650" y="4365625"/>
            <a:ext cx="80645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/>
              <a:t>For this reason, the strand diameter was fixed to 1.0 mm as a compromise between the need to have a high transport current and the need to avoid magneto-thermal instabilities at low field.</a:t>
            </a:r>
          </a:p>
          <a:p>
            <a:pPr>
              <a:spcBef>
                <a:spcPct val="50000"/>
              </a:spcBef>
            </a:pPr>
            <a:r>
              <a:rPr lang="en-US" sz="2000" b="0"/>
              <a:t>The sub-element diameter has also to be small enough to reduce the flux jumps at low fields and a maximum value of </a:t>
            </a:r>
            <a:r>
              <a:rPr lang="en-US" sz="2000"/>
              <a:t>50 </a:t>
            </a:r>
            <a:r>
              <a:rPr lang="en-US" sz="2000">
                <a:latin typeface="Symbol" pitchFamily="18" charset="2"/>
              </a:rPr>
              <a:t>m</a:t>
            </a:r>
            <a:r>
              <a:rPr lang="en-US" sz="2000"/>
              <a:t>m</a:t>
            </a:r>
            <a:r>
              <a:rPr lang="en-US" sz="2000" b="0"/>
              <a:t> was specified.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1" name="Rectangle 8"/>
          <p:cNvSpPr>
            <a:spLocks noChangeArrowheads="1"/>
          </p:cNvSpPr>
          <p:nvPr/>
        </p:nvSpPr>
        <p:spPr bwMode="auto">
          <a:xfrm>
            <a:off x="1116013" y="5967413"/>
            <a:ext cx="7704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b="0">
                <a:solidFill>
                  <a:schemeClr val="folHlink"/>
                </a:solidFill>
                <a:ea typeface="ＭＳ Ｐゴシック"/>
                <a:cs typeface="ＭＳ Ｐゴシック"/>
              </a:rPr>
              <a:t>Analysis of B. Bordini (CERN), conservative model used to predict the stability of a 0.8 mm strand with 80 </a:t>
            </a:r>
            <a:r>
              <a:rPr lang="en-US" sz="2000" b="0">
                <a:solidFill>
                  <a:schemeClr val="folHlink"/>
                </a:solidFill>
                <a:latin typeface="Symbol" pitchFamily="18" charset="2"/>
                <a:ea typeface="ＭＳ Ｐゴシック"/>
                <a:cs typeface="ＭＳ Ｐゴシック"/>
              </a:rPr>
              <a:t>m</a:t>
            </a:r>
            <a:r>
              <a:rPr lang="en-US" sz="2000" b="0">
                <a:solidFill>
                  <a:schemeClr val="folHlink"/>
                </a:solidFill>
                <a:ea typeface="ＭＳ Ｐゴシック"/>
                <a:cs typeface="ＭＳ Ｐゴシック"/>
              </a:rPr>
              <a:t>m sub-element diameter</a:t>
            </a:r>
          </a:p>
        </p:txBody>
      </p:sp>
      <p:sp>
        <p:nvSpPr>
          <p:cNvPr id="26642" name="Rectangle 12"/>
          <p:cNvSpPr>
            <a:spLocks noChangeArrowheads="1"/>
          </p:cNvSpPr>
          <p:nvPr/>
        </p:nvSpPr>
        <p:spPr bwMode="auto">
          <a:xfrm>
            <a:off x="468313" y="692150"/>
            <a:ext cx="84963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0"/>
              <a:t>Stability improves as the RRR of the strand is increased from around 8 to 120, it is beneficial both at 4.2 K and at 1.9 K.</a:t>
            </a:r>
          </a:p>
          <a:p>
            <a:endParaRPr lang="en-US" sz="800" b="0"/>
          </a:p>
          <a:p>
            <a:r>
              <a:rPr lang="en-US" sz="2000" b="0"/>
              <a:t>The RRR of the virgin strand has to be large enough to have some guaranty not to get “hot-spots” in the cable, in particular near the cable edge. RRR degradation over a length of ~ 1 mm is sufficient to create severe instability and to impair the current capability of the strand.</a:t>
            </a:r>
          </a:p>
          <a:p>
            <a:endParaRPr lang="en-US" sz="800" b="0"/>
          </a:p>
          <a:p>
            <a:r>
              <a:rPr lang="en-US" sz="2000" b="0"/>
              <a:t>For these reasons, the request on the RRR value is high. A minimum value of 150 was specified.</a:t>
            </a:r>
          </a:p>
        </p:txBody>
      </p:sp>
      <p:sp>
        <p:nvSpPr>
          <p:cNvPr id="26643" name="Rectangle 8"/>
          <p:cNvSpPr>
            <a:spLocks noChangeArrowheads="1"/>
          </p:cNvSpPr>
          <p:nvPr/>
        </p:nvSpPr>
        <p:spPr bwMode="auto">
          <a:xfrm>
            <a:off x="1331913" y="41275"/>
            <a:ext cx="4265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0">
                <a:solidFill>
                  <a:schemeClr val="accent2"/>
                </a:solidFill>
              </a:rPr>
              <a:t>Strand stability:  effect of RRR</a:t>
            </a:r>
          </a:p>
        </p:txBody>
      </p:sp>
      <p:graphicFrame>
        <p:nvGraphicFramePr>
          <p:cNvPr id="26639" name="Object 15"/>
          <p:cNvGraphicFramePr>
            <a:graphicFrameLocks noChangeAspect="1"/>
          </p:cNvGraphicFramePr>
          <p:nvPr/>
        </p:nvGraphicFramePr>
        <p:xfrm>
          <a:off x="4643438" y="3468688"/>
          <a:ext cx="3816350" cy="2624137"/>
        </p:xfrm>
        <a:graphic>
          <a:graphicData uri="http://schemas.openxmlformats.org/presentationml/2006/ole">
            <p:oleObj spid="_x0000_s26639" name="Chart" r:id="rId4" imgW="6153110" imgH="4229161" progId="Excel.Chart.8">
              <p:embed/>
            </p:oleObj>
          </a:graphicData>
        </a:graphic>
      </p:graphicFrame>
      <p:graphicFrame>
        <p:nvGraphicFramePr>
          <p:cNvPr id="26640" name="Object 16"/>
          <p:cNvGraphicFramePr>
            <a:graphicFrameLocks noChangeAspect="1"/>
          </p:cNvGraphicFramePr>
          <p:nvPr/>
        </p:nvGraphicFramePr>
        <p:xfrm>
          <a:off x="611188" y="3465513"/>
          <a:ext cx="3816350" cy="2627312"/>
        </p:xfrm>
        <a:graphic>
          <a:graphicData uri="http://schemas.openxmlformats.org/presentationml/2006/ole">
            <p:oleObj spid="_x0000_s26640" name="Chart" r:id="rId5" imgW="6153110" imgH="423858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4"/>
          <p:cNvSpPr txBox="1">
            <a:spLocks noChangeArrowheads="1"/>
          </p:cNvSpPr>
          <p:nvPr/>
        </p:nvSpPr>
        <p:spPr bwMode="auto">
          <a:xfrm>
            <a:off x="538163" y="2349500"/>
            <a:ext cx="7769225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accent2"/>
                </a:solidFill>
              </a:rPr>
              <a:t>Bruker-EAS</a:t>
            </a:r>
            <a:r>
              <a:rPr lang="en-US" sz="1800" b="0"/>
              <a:t> has developed for NED a 1.25 mm strand with 50 </a:t>
            </a:r>
            <a:r>
              <a:rPr lang="en-US" sz="1800" b="0">
                <a:latin typeface="Symbol" pitchFamily="18" charset="2"/>
              </a:rPr>
              <a:t>m</a:t>
            </a:r>
            <a:r>
              <a:rPr lang="en-US" sz="1800" b="0"/>
              <a:t>m sub-elements diameter achieving around 1400 A/mm</a:t>
            </a:r>
            <a:r>
              <a:rPr lang="en-US" sz="1800" b="0" baseline="30000"/>
              <a:t>2</a:t>
            </a:r>
            <a:r>
              <a:rPr lang="en-US" sz="1800" b="0"/>
              <a:t> at 15 T and 4.2 K.</a:t>
            </a:r>
          </a:p>
          <a:p>
            <a:pPr>
              <a:spcBef>
                <a:spcPct val="50000"/>
              </a:spcBef>
            </a:pPr>
            <a:endParaRPr lang="en-US" sz="600" b="0"/>
          </a:p>
          <a:p>
            <a:r>
              <a:rPr lang="en-US" sz="1800" b="0">
                <a:solidFill>
                  <a:schemeClr val="accent2"/>
                </a:solidFill>
              </a:rPr>
              <a:t>OST </a:t>
            </a:r>
            <a:r>
              <a:rPr lang="en-US" sz="1800" b="0"/>
              <a:t>has developed for LARP a 1.0 mm strand with 66 </a:t>
            </a:r>
            <a:r>
              <a:rPr lang="en-US" sz="1800" b="0">
                <a:latin typeface="Symbol" pitchFamily="18" charset="2"/>
              </a:rPr>
              <a:t>m</a:t>
            </a:r>
            <a:r>
              <a:rPr lang="en-US" sz="1800" b="0"/>
              <a:t>m sub-elements diameter achieving around 1300-1400 A/mm</a:t>
            </a:r>
            <a:r>
              <a:rPr lang="en-US" sz="1800" b="0" baseline="30000"/>
              <a:t>2</a:t>
            </a:r>
            <a:r>
              <a:rPr lang="en-US" sz="1800" b="0"/>
              <a:t> at 15 T and 4.2 K.</a:t>
            </a:r>
          </a:p>
        </p:txBody>
      </p:sp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1763713" y="101600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accent2"/>
                </a:solidFill>
              </a:rPr>
              <a:t>Nb</a:t>
            </a:r>
            <a:r>
              <a:rPr lang="en-US" sz="2400" b="0" baseline="-25000">
                <a:solidFill>
                  <a:schemeClr val="accent2"/>
                </a:solidFill>
              </a:rPr>
              <a:t>3</a:t>
            </a:r>
            <a:r>
              <a:rPr lang="en-US" sz="2400" b="0">
                <a:solidFill>
                  <a:schemeClr val="accent2"/>
                </a:solidFill>
              </a:rPr>
              <a:t>Sn Strand Procurement strategy</a:t>
            </a: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538163" y="836613"/>
            <a:ext cx="8281987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Two suppliers have the technology to develop a Nb</a:t>
            </a:r>
            <a:r>
              <a:rPr lang="en-US" sz="2000" baseline="-25000"/>
              <a:t>3</a:t>
            </a:r>
            <a:r>
              <a:rPr lang="en-US" sz="2000"/>
              <a:t>Sn strand (</a:t>
            </a:r>
            <a:r>
              <a:rPr lang="en-US" sz="2000">
                <a:solidFill>
                  <a:srgbClr val="FF0066"/>
                </a:solidFill>
              </a:rPr>
              <a:t>in a short time</a:t>
            </a:r>
            <a:r>
              <a:rPr lang="en-US" sz="2000"/>
              <a:t>) meeting the specification for the FRESCA2 cable:</a:t>
            </a:r>
          </a:p>
          <a:p>
            <a:pPr>
              <a:spcBef>
                <a:spcPct val="50000"/>
              </a:spcBef>
            </a:pPr>
            <a:r>
              <a:rPr lang="en-US" sz="2000" b="0">
                <a:solidFill>
                  <a:schemeClr val="accent2"/>
                </a:solidFill>
              </a:rPr>
              <a:t>       Bruker-EAS </a:t>
            </a:r>
            <a:r>
              <a:rPr lang="en-US" sz="2000" b="0"/>
              <a:t>and</a:t>
            </a:r>
            <a:r>
              <a:rPr lang="en-US" sz="2000" b="0">
                <a:solidFill>
                  <a:schemeClr val="accent2"/>
                </a:solidFill>
              </a:rPr>
              <a:t> Oxford Superconducting Technology (OST).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539750" y="3789363"/>
            <a:ext cx="7993063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4950" indent="-234950">
              <a:spcBef>
                <a:spcPct val="50000"/>
              </a:spcBef>
            </a:pPr>
            <a:r>
              <a:rPr lang="en-US" sz="2000"/>
              <a:t>The procurement is divided in 3 steps:</a:t>
            </a:r>
          </a:p>
          <a:p>
            <a:pPr marL="234950" indent="-234950">
              <a:spcBef>
                <a:spcPct val="50000"/>
              </a:spcBef>
              <a:buFontTx/>
              <a:buChar char="•"/>
            </a:pPr>
            <a:r>
              <a:rPr lang="en-US" sz="2000" b="0"/>
              <a:t>a 1</a:t>
            </a:r>
            <a:r>
              <a:rPr lang="en-US" sz="2000" b="0" baseline="30000"/>
              <a:t>st</a:t>
            </a:r>
            <a:r>
              <a:rPr lang="en-US" sz="2000" b="0"/>
              <a:t> step called “qualification phase”</a:t>
            </a:r>
          </a:p>
          <a:p>
            <a:pPr marL="234950" indent="-234950">
              <a:spcBef>
                <a:spcPct val="50000"/>
              </a:spcBef>
              <a:buFontTx/>
              <a:buChar char="•"/>
            </a:pPr>
            <a:r>
              <a:rPr lang="en-US" sz="2000" b="0"/>
              <a:t>a 2</a:t>
            </a:r>
            <a:r>
              <a:rPr lang="en-US" sz="2000" b="0" baseline="30000"/>
              <a:t>nd</a:t>
            </a:r>
            <a:r>
              <a:rPr lang="en-US" sz="2000" b="0"/>
              <a:t> step called “pilot production”</a:t>
            </a:r>
          </a:p>
          <a:p>
            <a:pPr marL="234950" indent="-234950">
              <a:spcBef>
                <a:spcPct val="50000"/>
              </a:spcBef>
              <a:buFontTx/>
              <a:buChar char="•"/>
            </a:pPr>
            <a:r>
              <a:rPr lang="en-US" sz="2000" b="0"/>
              <a:t>a 3</a:t>
            </a:r>
            <a:r>
              <a:rPr lang="en-US" sz="2000" b="0" baseline="30000"/>
              <a:t>rd</a:t>
            </a:r>
            <a:r>
              <a:rPr lang="en-US" sz="2000" b="0"/>
              <a:t> step for the full production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1258888" y="5654675"/>
            <a:ext cx="73453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The objective is to have at the end of the first 2 steps the qualification of the 2 suppliers.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286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3"/>
          <p:cNvSpPr txBox="1">
            <a:spLocks noChangeArrowheads="1"/>
          </p:cNvSpPr>
          <p:nvPr/>
        </p:nvSpPr>
        <p:spPr bwMode="auto">
          <a:xfrm>
            <a:off x="1763713" y="101600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accent2"/>
                </a:solidFill>
              </a:rPr>
              <a:t>Nb</a:t>
            </a:r>
            <a:r>
              <a:rPr lang="en-US" sz="2400" b="0" baseline="-25000">
                <a:solidFill>
                  <a:schemeClr val="accent2"/>
                </a:solidFill>
              </a:rPr>
              <a:t>3</a:t>
            </a:r>
            <a:r>
              <a:rPr lang="en-US" sz="2400" b="0">
                <a:solidFill>
                  <a:schemeClr val="accent2"/>
                </a:solidFill>
              </a:rPr>
              <a:t>Sn Strand Procurement strategy</a:t>
            </a:r>
          </a:p>
        </p:txBody>
      </p:sp>
      <p:sp>
        <p:nvSpPr>
          <p:cNvPr id="29698" name="Text Box 7"/>
          <p:cNvSpPr txBox="1">
            <a:spLocks noChangeArrowheads="1"/>
          </p:cNvSpPr>
          <p:nvPr/>
        </p:nvSpPr>
        <p:spPr bwMode="auto">
          <a:xfrm>
            <a:off x="360363" y="692150"/>
            <a:ext cx="8748712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First Step: qualification phase</a:t>
            </a:r>
          </a:p>
          <a:p>
            <a:pPr>
              <a:spcBef>
                <a:spcPct val="50000"/>
              </a:spcBef>
            </a:pPr>
            <a:r>
              <a:rPr lang="en-US" sz="1800">
                <a:solidFill>
                  <a:schemeClr val="accent2"/>
                </a:solidFill>
              </a:rPr>
              <a:t>A first order</a:t>
            </a:r>
            <a:r>
              <a:rPr lang="en-US" b="0"/>
              <a:t> for 9 km of PIT strand placed by CERN to Bruker-EAS in March 2010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b="0"/>
              <a:t>Three billets fabricated, one with round filaments and two with hexagonal filaments</a:t>
            </a:r>
            <a:r>
              <a:rPr lang="en-US" sz="2000" b="0"/>
              <a:t>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b="0"/>
              <a:t>Jc achieved: Jc(15T, 4.2K) </a:t>
            </a:r>
            <a:r>
              <a:rPr lang="en-US" b="0">
                <a:latin typeface="Symbol" pitchFamily="18" charset="2"/>
              </a:rPr>
              <a:t>@</a:t>
            </a:r>
            <a:r>
              <a:rPr lang="en-US" b="0"/>
              <a:t> 1350 A/mm</a:t>
            </a:r>
            <a:r>
              <a:rPr lang="en-US" b="0" baseline="30000"/>
              <a:t>2</a:t>
            </a:r>
            <a:r>
              <a:rPr lang="en-US" b="0"/>
              <a:t> and Jc(12T, 4.2K) </a:t>
            </a:r>
            <a:r>
              <a:rPr lang="en-US" b="0">
                <a:latin typeface="Symbol" pitchFamily="18" charset="2"/>
              </a:rPr>
              <a:t>@</a:t>
            </a:r>
            <a:r>
              <a:rPr lang="en-US" b="0"/>
              <a:t> 2450 A/mm</a:t>
            </a:r>
            <a:r>
              <a:rPr lang="en-US" b="0" baseline="30000"/>
              <a:t>2</a:t>
            </a:r>
            <a:r>
              <a:rPr lang="en-US" b="0"/>
              <a:t>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b="0"/>
              <a:t>Kilometer long strand piece lengths obtained.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b="0"/>
              <a:t>RRR </a:t>
            </a:r>
            <a:r>
              <a:rPr lang="en-US" b="0">
                <a:latin typeface="Symbol" pitchFamily="18" charset="2"/>
              </a:rPr>
              <a:t>@</a:t>
            </a:r>
            <a:r>
              <a:rPr lang="en-US" b="0"/>
              <a:t> 196 – 260 for the billet 09Y04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b="0"/>
              <a:t>RRR </a:t>
            </a:r>
            <a:r>
              <a:rPr lang="en-US" b="0">
                <a:latin typeface="Symbol" pitchFamily="18" charset="2"/>
              </a:rPr>
              <a:t>@</a:t>
            </a:r>
            <a:r>
              <a:rPr lang="en-US" b="0"/>
              <a:t> 40 - 67 for the billet 09Y05</a:t>
            </a:r>
            <a:endParaRPr lang="en-US" b="0" baseline="30000"/>
          </a:p>
        </p:txBody>
      </p:sp>
      <p:pic>
        <p:nvPicPr>
          <p:cNvPr id="2969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2263775"/>
            <a:ext cx="2879725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500438"/>
            <a:ext cx="3889375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3500438"/>
            <a:ext cx="3887787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Line 7"/>
          <p:cNvSpPr>
            <a:spLocks noChangeShapeType="1"/>
          </p:cNvSpPr>
          <p:nvPr/>
        </p:nvSpPr>
        <p:spPr bwMode="auto">
          <a:xfrm flipV="1">
            <a:off x="1116013" y="5516563"/>
            <a:ext cx="3024187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059113" y="5591175"/>
            <a:ext cx="136683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Magnet load 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704" grpId="0"/>
    </p:bldLst>
  </p:timing>
</p:sld>
</file>

<file path=ppt/theme/theme1.xml><?xml version="1.0" encoding="utf-8"?>
<a:theme xmlns:a="http://schemas.openxmlformats.org/drawingml/2006/main" name="modele-presentation_irfu_1">
  <a:themeElements>
    <a:clrScheme name="modele-presentation_irfu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ele-presentation_irfu_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-presentation_irfu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-presentation_irfu_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modele-presentation_irfu_1</Template>
  <TotalTime>9741</TotalTime>
  <Words>1114</Words>
  <Application>Microsoft Office PowerPoint</Application>
  <PresentationFormat>On-screen Show (4:3)</PresentationFormat>
  <Paragraphs>149</Paragraphs>
  <Slides>12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Times New Roman</vt:lpstr>
      <vt:lpstr>Symbol</vt:lpstr>
      <vt:lpstr>Wingdings</vt:lpstr>
      <vt:lpstr>ＭＳ Ｐゴシック</vt:lpstr>
      <vt:lpstr>Calibri</vt:lpstr>
      <vt:lpstr>modele-presentation_irfu_1</vt:lpstr>
      <vt:lpstr>modele-presentation_irfu_1</vt:lpstr>
      <vt:lpstr>Chart</vt:lpstr>
      <vt:lpstr>Slide 1</vt:lpstr>
      <vt:lpstr>Main characteristics of the FRESCA2 cable</vt:lpstr>
      <vt:lpstr>Main characteristics of the FRESCA2 cable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rifflet</dc:creator>
  <cp:lastModifiedBy>loberli</cp:lastModifiedBy>
  <cp:revision>341</cp:revision>
  <cp:lastPrinted>2002-05-28T12:54:19Z</cp:lastPrinted>
  <dcterms:created xsi:type="dcterms:W3CDTF">2008-10-03T07:09:37Z</dcterms:created>
  <dcterms:modified xsi:type="dcterms:W3CDTF">2011-01-19T10:19:48Z</dcterms:modified>
</cp:coreProperties>
</file>